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07" r:id="rId1"/>
    <p:sldMasterId id="2147483718" r:id="rId2"/>
    <p:sldMasterId id="2147483729" r:id="rId3"/>
  </p:sldMasterIdLst>
  <p:notesMasterIdLst>
    <p:notesMasterId r:id="rId133"/>
  </p:notesMasterIdLst>
  <p:handoutMasterIdLst>
    <p:handoutMasterId r:id="rId134"/>
  </p:handoutMasterIdLst>
  <p:sldIdLst>
    <p:sldId id="388"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 id="345" r:id="rId83"/>
    <p:sldId id="346" r:id="rId84"/>
    <p:sldId id="347" r:id="rId85"/>
    <p:sldId id="348" r:id="rId86"/>
    <p:sldId id="349" r:id="rId87"/>
    <p:sldId id="350" r:id="rId88"/>
    <p:sldId id="351" r:id="rId89"/>
    <p:sldId id="352" r:id="rId90"/>
    <p:sldId id="353" r:id="rId91"/>
    <p:sldId id="354" r:id="rId92"/>
    <p:sldId id="355" r:id="rId93"/>
    <p:sldId id="356" r:id="rId94"/>
    <p:sldId id="357" r:id="rId95"/>
    <p:sldId id="358" r:id="rId96"/>
    <p:sldId id="359" r:id="rId97"/>
    <p:sldId id="360" r:id="rId98"/>
    <p:sldId id="361" r:id="rId99"/>
    <p:sldId id="362" r:id="rId100"/>
    <p:sldId id="363" r:id="rId101"/>
    <p:sldId id="364" r:id="rId102"/>
    <p:sldId id="365" r:id="rId103"/>
    <p:sldId id="366" r:id="rId104"/>
    <p:sldId id="367" r:id="rId105"/>
    <p:sldId id="368" r:id="rId106"/>
    <p:sldId id="369" r:id="rId107"/>
    <p:sldId id="370" r:id="rId108"/>
    <p:sldId id="371" r:id="rId109"/>
    <p:sldId id="372" r:id="rId110"/>
    <p:sldId id="373" r:id="rId111"/>
    <p:sldId id="374" r:id="rId112"/>
    <p:sldId id="375" r:id="rId113"/>
    <p:sldId id="376" r:id="rId114"/>
    <p:sldId id="377" r:id="rId115"/>
    <p:sldId id="378" r:id="rId116"/>
    <p:sldId id="379" r:id="rId117"/>
    <p:sldId id="380" r:id="rId118"/>
    <p:sldId id="381" r:id="rId119"/>
    <p:sldId id="382" r:id="rId120"/>
    <p:sldId id="383" r:id="rId121"/>
    <p:sldId id="384" r:id="rId122"/>
    <p:sldId id="385" r:id="rId123"/>
    <p:sldId id="386" r:id="rId124"/>
    <p:sldId id="387" r:id="rId125"/>
    <p:sldId id="257" r:id="rId126"/>
    <p:sldId id="262" r:id="rId127"/>
    <p:sldId id="264" r:id="rId128"/>
    <p:sldId id="390" r:id="rId129"/>
    <p:sldId id="391" r:id="rId130"/>
    <p:sldId id="266" r:id="rId131"/>
    <p:sldId id="389" r:id="rId132"/>
  </p:sldIdLst>
  <p:sldSz cx="9144000" cy="6858000" type="screen4x3"/>
  <p:notesSz cx="7104063" cy="10234613"/>
  <p:custDataLst>
    <p:tags r:id="rId13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8" d="100"/>
          <a:sy n="78" d="100"/>
        </p:scale>
        <p:origin x="-90" y="-6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theme" Target="theme/theme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handoutMaster" Target="handoutMasters/handoutMaster1.xml"/><Relationship Id="rId139" Type="http://schemas.openxmlformats.org/officeDocument/2006/relationships/tableStyles" Target="tableStyle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tags" Target="tags/tag1.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presProps" Target="pres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125</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128</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962621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75434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194271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spcBef>
                <a:spcPts val="1200"/>
              </a:spcBef>
              <a:defRPr/>
            </a:lvl1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693273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345245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208536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4994356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665567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42287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2907971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049859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spcBef>
                <a:spcPts val="1200"/>
              </a:spcBef>
              <a:defRPr/>
            </a:lvl1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60026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2372523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2047352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22428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624139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5711428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173725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9607725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0180700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7898856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486172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2702772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81310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88175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082305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923850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606216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087440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945295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8" name="Rectangle 9"/>
          <p:cNvSpPr/>
          <p:nvPr userDrawn="1"/>
        </p:nvSpPr>
        <p:spPr>
          <a:xfrm>
            <a:off x="179513" y="100473"/>
            <a:ext cx="8738396" cy="6741368"/>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pic>
        <p:nvPicPr>
          <p:cNvPr id="11" name="Picture 2" descr="C:\Users\Administrator\Desktop\Pushpin Dev\Assets\pushpinLeft.png"/>
          <p:cNvPicPr>
            <a:picLocks noChangeAspect="1" noChangeArrowheads="1"/>
          </p:cNvPicPr>
          <p:nvPr userDrawn="1"/>
        </p:nvPicPr>
        <p:blipFill>
          <a:blip r:embed="rId13" cstate="print"/>
          <a:srcRect/>
          <a:stretch>
            <a:fillRect/>
          </a:stretch>
        </p:blipFill>
        <p:spPr bwMode="auto">
          <a:xfrm rot="1435684">
            <a:off x="34112" y="-101577"/>
            <a:ext cx="567831" cy="567830"/>
          </a:xfrm>
          <a:prstGeom prst="rect">
            <a:avLst/>
          </a:prstGeom>
          <a:noFill/>
        </p:spPr>
      </p:pic>
      <p:pic>
        <p:nvPicPr>
          <p:cNvPr id="12" name="Picture 2" descr="C:\Users\Administrator\Desktop\Pushpin Dev\Assets\pushpinLeft.png"/>
          <p:cNvPicPr>
            <a:picLocks noChangeAspect="1" noChangeArrowheads="1"/>
          </p:cNvPicPr>
          <p:nvPr userDrawn="1"/>
        </p:nvPicPr>
        <p:blipFill>
          <a:blip r:embed="rId13" cstate="print"/>
          <a:srcRect/>
          <a:stretch>
            <a:fillRect/>
          </a:stretch>
        </p:blipFill>
        <p:spPr bwMode="auto">
          <a:xfrm rot="4096196">
            <a:off x="8634445" y="-66892"/>
            <a:ext cx="566928" cy="566928"/>
          </a:xfrm>
          <a:prstGeom prst="rect">
            <a:avLst/>
          </a:prstGeom>
          <a:noFill/>
        </p:spPr>
      </p:pic>
    </p:spTree>
    <p:extLst>
      <p:ext uri="{BB962C8B-B14F-4D97-AF65-F5344CB8AC3E}">
        <p14:creationId xmlns:p14="http://schemas.microsoft.com/office/powerpoint/2010/main" val="112278423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3600" b="1" kern="1200">
          <a:solidFill>
            <a:srgbClr val="820000"/>
          </a:solidFill>
          <a:latin typeface="+mj-lt"/>
          <a:ea typeface="+mj-ea"/>
          <a:cs typeface="+mj-cs"/>
        </a:defRPr>
      </a:lvl1pPr>
    </p:titleStyle>
    <p:bodyStyle>
      <a:lvl1pPr marL="342900" indent="-342900" algn="l" defTabSz="914400" rtl="0" eaLnBrk="1" latinLnBrk="0" hangingPunct="1">
        <a:spcBef>
          <a:spcPct val="200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srcRect/>
          <a:tile tx="0" ty="0" sx="100000" sy="100000" flip="none" algn="tl"/>
        </a:blipFill>
        <a:effectLst/>
      </p:bgPr>
    </p:bg>
    <p:spTree>
      <p:nvGrpSpPr>
        <p:cNvPr id="1" name=""/>
        <p:cNvGrpSpPr/>
        <p:nvPr/>
      </p:nvGrpSpPr>
      <p:grpSpPr>
        <a:xfrm>
          <a:off x="0" y="0"/>
          <a:ext cx="0" cy="0"/>
          <a:chOff x="0" y="0"/>
          <a:chExt cx="0" cy="0"/>
        </a:xfrm>
      </p:grpSpPr>
      <p:sp>
        <p:nvSpPr>
          <p:cNvPr id="8" name="Rectangle 9"/>
          <p:cNvSpPr/>
          <p:nvPr userDrawn="1"/>
        </p:nvSpPr>
        <p:spPr>
          <a:xfrm>
            <a:off x="179513" y="100473"/>
            <a:ext cx="8738396" cy="6741368"/>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pic>
        <p:nvPicPr>
          <p:cNvPr id="11" name="Picture 2" descr="C:\Users\Administrator\Desktop\Pushpin Dev\Assets\pushpinLeft.png"/>
          <p:cNvPicPr>
            <a:picLocks noChangeAspect="1" noChangeArrowheads="1"/>
          </p:cNvPicPr>
          <p:nvPr userDrawn="1"/>
        </p:nvPicPr>
        <p:blipFill>
          <a:blip r:embed="rId13" cstate="print"/>
          <a:srcRect/>
          <a:stretch>
            <a:fillRect/>
          </a:stretch>
        </p:blipFill>
        <p:spPr bwMode="auto">
          <a:xfrm rot="1435684">
            <a:off x="34112" y="-101577"/>
            <a:ext cx="567831" cy="567830"/>
          </a:xfrm>
          <a:prstGeom prst="rect">
            <a:avLst/>
          </a:prstGeom>
          <a:noFill/>
        </p:spPr>
      </p:pic>
      <p:pic>
        <p:nvPicPr>
          <p:cNvPr id="12" name="Picture 2" descr="C:\Users\Administrator\Desktop\Pushpin Dev\Assets\pushpinLeft.png"/>
          <p:cNvPicPr>
            <a:picLocks noChangeAspect="1" noChangeArrowheads="1"/>
          </p:cNvPicPr>
          <p:nvPr userDrawn="1"/>
        </p:nvPicPr>
        <p:blipFill>
          <a:blip r:embed="rId13" cstate="print"/>
          <a:srcRect/>
          <a:stretch>
            <a:fillRect/>
          </a:stretch>
        </p:blipFill>
        <p:spPr bwMode="auto">
          <a:xfrm rot="4096196">
            <a:off x="8634445" y="-66892"/>
            <a:ext cx="566928" cy="566928"/>
          </a:xfrm>
          <a:prstGeom prst="rect">
            <a:avLst/>
          </a:prstGeom>
          <a:noFill/>
        </p:spPr>
      </p:pic>
    </p:spTree>
    <p:extLst>
      <p:ext uri="{BB962C8B-B14F-4D97-AF65-F5344CB8AC3E}">
        <p14:creationId xmlns:p14="http://schemas.microsoft.com/office/powerpoint/2010/main" val="252174093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820000"/>
          </a:solidFill>
          <a:latin typeface="+mj-lt"/>
          <a:ea typeface="+mj-ea"/>
          <a:cs typeface="+mj-cs"/>
        </a:defRPr>
      </a:lvl1pPr>
    </p:titleStyle>
    <p:bodyStyle>
      <a:lvl1pPr marL="342900" indent="-342900" algn="l" defTabSz="914400" rtl="0" eaLnBrk="1" latinLnBrk="0" hangingPunct="1">
        <a:spcBef>
          <a:spcPct val="200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4023633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0.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1.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2.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3.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4.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5.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6.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7.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8.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0.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1.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2.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3.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4.xml"/></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5.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6.xml"/></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7.xml"/></Relationships>
</file>

<file path=ppt/slides/_rels/slide1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8.xm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0.xml"/></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1.xml"/></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2.xml"/></Relationships>
</file>

<file path=ppt/slides/_rels/slide1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2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2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hyperlink" Target="http://propelsteps.wordpress.com/2013/06/10/how-smart-are-you-quick-1-min-test/" TargetMode="Externa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0.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1.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3.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4.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5.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6.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7.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8.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0.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1.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2.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3.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4.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5.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6.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7.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8.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0.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1.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2.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3.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4.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5.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6.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7.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8.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0.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1.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2.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3.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4.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5.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6.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7.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8.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Αρχές Οργάνωσης Παιδαγωγικής Πράξης Ι (E)</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77500" lnSpcReduction="20000"/>
          </a:bodyPr>
          <a:lstStyle/>
          <a:p>
            <a:pPr>
              <a:spcBef>
                <a:spcPts val="0"/>
              </a:spcBef>
              <a:spcAft>
                <a:spcPts val="1200"/>
              </a:spcAft>
            </a:pPr>
            <a:r>
              <a:rPr lang="el-GR" sz="3200" b="1" dirty="0"/>
              <a:t>Ενότητα </a:t>
            </a:r>
            <a:r>
              <a:rPr lang="en-US" sz="3200" b="1" dirty="0"/>
              <a:t>12</a:t>
            </a:r>
            <a:r>
              <a:rPr lang="el-GR" sz="3200" dirty="0"/>
              <a:t>:</a:t>
            </a:r>
            <a:r>
              <a:rPr lang="en-US" sz="3200" dirty="0"/>
              <a:t> </a:t>
            </a:r>
            <a:r>
              <a:rPr lang="el-GR" sz="3200" dirty="0"/>
              <a:t>Παρουσίαση εργασιών (Μέρος Γ)</a:t>
            </a:r>
          </a:p>
          <a:p>
            <a:r>
              <a:rPr lang="el-GR" sz="2800" dirty="0"/>
              <a:t>Ευγενία Θεοδότου</a:t>
            </a:r>
            <a:r>
              <a:rPr lang="en-US" sz="2800" dirty="0"/>
              <a:t> BA ECS, MA, MSc, </a:t>
            </a:r>
            <a:r>
              <a:rPr lang="en-US" sz="2800" dirty="0" err="1"/>
              <a:t>PhDc</a:t>
            </a:r>
            <a:r>
              <a:rPr lang="en-US" sz="2800" dirty="0"/>
              <a:t>.</a:t>
            </a:r>
          </a:p>
          <a:p>
            <a:r>
              <a:rPr lang="el-GR" sz="2800" dirty="0"/>
              <a:t>Εργαστηριακός Συνεργάτης του ΤΕΙ Αθήνας</a:t>
            </a:r>
          </a:p>
          <a:p>
            <a:r>
              <a:rPr lang="el-GR" sz="2800" dirty="0"/>
              <a:t>Τμήμα Προσχολικής Αγωγής </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672045620"/>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054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4</a:t>
            </a:r>
            <a:r>
              <a:rPr lang="el-GR" baseline="30000" dirty="0" smtClean="0"/>
              <a:t>ου</a:t>
            </a:r>
            <a:r>
              <a:rPr lang="el-GR" dirty="0" smtClean="0"/>
              <a:t> παιχνιδιού</a:t>
            </a:r>
            <a:r>
              <a:rPr lang="el-GR" sz="3200" i="1" dirty="0" smtClean="0"/>
              <a:t> </a:t>
            </a:r>
            <a:r>
              <a:rPr lang="el-GR" sz="2700" i="1" dirty="0" smtClean="0"/>
              <a:t>Φοιτήτρια Καραπάνου Ελένη</a:t>
            </a:r>
            <a:endParaRPr lang="el-GR" sz="3200" dirty="0"/>
          </a:p>
        </p:txBody>
      </p:sp>
      <p:sp>
        <p:nvSpPr>
          <p:cNvPr id="3" name="Θέση περιεχομένου 2"/>
          <p:cNvSpPr>
            <a:spLocks noGrp="1"/>
          </p:cNvSpPr>
          <p:nvPr>
            <p:ph idx="1"/>
          </p:nvPr>
        </p:nvSpPr>
        <p:spPr/>
        <p:txBody>
          <a:bodyPr>
            <a:normAutofit/>
          </a:bodyPr>
          <a:lstStyle/>
          <a:p>
            <a:pPr algn="ctr">
              <a:spcBef>
                <a:spcPts val="0"/>
              </a:spcBef>
              <a:spcAft>
                <a:spcPts val="600"/>
              </a:spcAft>
              <a:buNone/>
            </a:pPr>
            <a:r>
              <a:rPr lang="el-GR" b="1" dirty="0" smtClean="0">
                <a:solidFill>
                  <a:schemeClr val="tx2"/>
                </a:solidFill>
              </a:rPr>
              <a:t>Παιχνίδι Κατασκευών</a:t>
            </a:r>
            <a:endParaRPr lang="el-GR" b="1" i="1" dirty="0" smtClean="0">
              <a:solidFill>
                <a:schemeClr val="tx2"/>
              </a:solidFill>
            </a:endParaRPr>
          </a:p>
          <a:p>
            <a:pPr>
              <a:spcBef>
                <a:spcPts val="0"/>
              </a:spcBef>
              <a:spcAft>
                <a:spcPts val="600"/>
              </a:spcAft>
              <a:buNone/>
            </a:pPr>
            <a:r>
              <a:rPr lang="el-GR" b="1" dirty="0" smtClean="0"/>
              <a:t>Αριθμός παιδιών</a:t>
            </a:r>
            <a:r>
              <a:rPr lang="el-GR" dirty="0" smtClean="0"/>
              <a:t>: 4</a:t>
            </a:r>
          </a:p>
          <a:p>
            <a:pPr>
              <a:spcBef>
                <a:spcPts val="0"/>
              </a:spcBef>
              <a:spcAft>
                <a:spcPts val="600"/>
              </a:spcAft>
              <a:buNone/>
            </a:pPr>
            <a:r>
              <a:rPr lang="el-GR" b="1" dirty="0" smtClean="0"/>
              <a:t>Ηλικία παιδιών</a:t>
            </a:r>
            <a:r>
              <a:rPr lang="el-GR" dirty="0" smtClean="0"/>
              <a:t>: 4-4,5</a:t>
            </a:r>
          </a:p>
          <a:p>
            <a:pPr marL="0" indent="0">
              <a:spcBef>
                <a:spcPts val="0"/>
              </a:spcBef>
              <a:spcAft>
                <a:spcPts val="600"/>
              </a:spcAft>
              <a:buNone/>
            </a:pPr>
            <a:r>
              <a:rPr lang="el-GR" b="1" dirty="0" smtClean="0"/>
              <a:t>Περιγραφή παιχνιδιού</a:t>
            </a:r>
            <a:r>
              <a:rPr lang="el-GR" dirty="0" smtClean="0"/>
              <a:t>: Στην </a:t>
            </a:r>
            <a:r>
              <a:rPr lang="el-GR" dirty="0" err="1" smtClean="0"/>
              <a:t>ραφιέρα</a:t>
            </a:r>
            <a:r>
              <a:rPr lang="el-GR" dirty="0" smtClean="0"/>
              <a:t> </a:t>
            </a:r>
            <a:r>
              <a:rPr lang="el-GR" dirty="0"/>
              <a:t>με τα κουτιά </a:t>
            </a:r>
            <a:r>
              <a:rPr lang="el-GR" dirty="0" smtClean="0"/>
              <a:t>παιχνιδιών </a:t>
            </a:r>
            <a:r>
              <a:rPr lang="el-GR" dirty="0"/>
              <a:t>υπάρχει ένα κουτί με τουβλάκια σε σχήμα ανθρώπου. Μια μικρή ομάδα τεσσάρων  αγοριών την ώρα του ελεύθερου παιχνιδιού αποφάσισε να παίξει με αυτά</a:t>
            </a:r>
            <a:r>
              <a:rPr lang="el-GR" dirty="0" smtClean="0"/>
              <a:t>. </a:t>
            </a:r>
          </a:p>
          <a:p>
            <a:pPr marL="0" indent="0">
              <a:spcBef>
                <a:spcPts val="0"/>
              </a:spcBef>
              <a:spcAft>
                <a:spcPts val="600"/>
              </a:spcAft>
              <a:buNone/>
            </a:pPr>
            <a:r>
              <a:rPr lang="el-GR" dirty="0" smtClean="0"/>
              <a:t>Τα </a:t>
            </a:r>
            <a:r>
              <a:rPr lang="el-GR" dirty="0"/>
              <a:t>άδειασαν στο πάτωμα και έκατσαν </a:t>
            </a:r>
            <a:r>
              <a:rPr lang="el-GR" dirty="0" smtClean="0"/>
              <a:t>τριγύρω </a:t>
            </a:r>
            <a:r>
              <a:rPr lang="el-GR" dirty="0"/>
              <a:t>για να κάνουν μία κατασκευή. Τα δύο αγόρια αποφάσισαν να φτιάξουν στρατιωτάκια ενώ τα άλλα δυο ακροβάτες. Τα δυο πρώτα παράταξαν αντιμέτωπα τα στρατιωτάκια τους ενώ τα άλλα δύο άρχισαν να τα στοιβάζουν το ένα πάνω από το άλλο</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custDataLst>
      <p:tags r:id="rId1"/>
    </p:custDataLst>
    <p:extLst>
      <p:ext uri="{BB962C8B-B14F-4D97-AF65-F5344CB8AC3E}">
        <p14:creationId xmlns:p14="http://schemas.microsoft.com/office/powerpoint/2010/main" val="162273760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Καραμαγιά</a:t>
            </a:r>
            <a:r>
              <a:rPr lang="el-GR" sz="2700" i="1" dirty="0" smtClean="0"/>
              <a:t> Πέγκυ</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a:t>
            </a:r>
            <a:r>
              <a:rPr lang="en-US" b="1" dirty="0" smtClean="0"/>
              <a:t>:</a:t>
            </a:r>
            <a:r>
              <a:rPr lang="el-GR" b="1" dirty="0" smtClean="0"/>
              <a:t> </a:t>
            </a:r>
            <a:r>
              <a:rPr lang="el-GR" dirty="0" smtClean="0"/>
              <a:t>Έμαθαν ότι δεν μπορεί να είναι μόνο ένα παιδί η μάνα αλλά πρέπει να σεβαστούν την επιθυμία των άλλων παιδιών να παίξουν και αυτά και να συνεργαστούν αρμονικά ώστε να μείνουν όλοι ευχαριστημένοι. Με αυτό τον τρόπο ενισχύθηκε η κοινωνικότητά τους.</a:t>
            </a:r>
          </a:p>
          <a:p>
            <a:pPr marL="0" lvl="0" indent="0">
              <a:buNone/>
            </a:pPr>
            <a:r>
              <a:rPr lang="el-GR" b="1" dirty="0" smtClean="0"/>
              <a:t>Τομέας Συναισθηματικός</a:t>
            </a:r>
            <a:r>
              <a:rPr lang="en-US" b="1" dirty="0" smtClean="0"/>
              <a:t>:</a:t>
            </a:r>
            <a:r>
              <a:rPr lang="el-GR" b="1" dirty="0" smtClean="0"/>
              <a:t> </a:t>
            </a:r>
            <a:r>
              <a:rPr lang="el-GR" dirty="0" smtClean="0"/>
              <a:t>Τα παιδιά μέσα από αυτή τη δραστηριότητα άντλησαν ευχαρίστηση καθώς τους άρεσε πολύ και έδειχναν χαρούμενα. Επιπλέον ακόμη και κάποια παιδιά που πριν έκλεγαν γιατί τους έλειπαν οι γονείς τους κατάφεραν να αισθανθούν ασφάλεια και να ξεχαστούν. </a:t>
            </a:r>
          </a:p>
          <a:p>
            <a:pPr>
              <a:buNone/>
            </a:pP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99</a:t>
            </a:fld>
            <a:endParaRPr lang="el-GR" dirty="0">
              <a:solidFill>
                <a:prstClr val="black"/>
              </a:solidFill>
            </a:endParaRPr>
          </a:p>
        </p:txBody>
      </p:sp>
    </p:spTree>
    <p:custDataLst>
      <p:tags r:id="rId1"/>
    </p:custDataLst>
    <p:extLst>
      <p:ext uri="{BB962C8B-B14F-4D97-AF65-F5344CB8AC3E}">
        <p14:creationId xmlns:p14="http://schemas.microsoft.com/office/powerpoint/2010/main" val="51236891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3:</a:t>
            </a:r>
            <a:br>
              <a:rPr lang="el-GR" dirty="0" smtClean="0"/>
            </a:br>
            <a:r>
              <a:rPr lang="el-GR" i="1" dirty="0" smtClean="0"/>
              <a:t> </a:t>
            </a:r>
            <a:r>
              <a:rPr lang="el-GR" sz="2700" i="1" dirty="0" smtClean="0"/>
              <a:t>Φοιτήτρια </a:t>
            </a:r>
            <a:r>
              <a:rPr lang="el-GR" sz="2700" i="1" dirty="0" err="1" smtClean="0"/>
              <a:t>Καραμαγιά</a:t>
            </a:r>
            <a:r>
              <a:rPr lang="el-GR" sz="2700" i="1" dirty="0" smtClean="0"/>
              <a:t> Πέγκυ</a:t>
            </a:r>
            <a:r>
              <a:rPr lang="el-GR" sz="2700" dirty="0" smtClean="0"/>
              <a:t> </a:t>
            </a:r>
            <a:endParaRPr lang="el-GR" sz="3200" dirty="0"/>
          </a:p>
        </p:txBody>
      </p:sp>
      <p:sp>
        <p:nvSpPr>
          <p:cNvPr id="3" name="Θέση περιεχομένου 2"/>
          <p:cNvSpPr>
            <a:spLocks noGrp="1"/>
          </p:cNvSpPr>
          <p:nvPr>
            <p:ph idx="1"/>
          </p:nvPr>
        </p:nvSpPr>
        <p:spPr>
          <a:xfrm>
            <a:off x="457200" y="1196752"/>
            <a:ext cx="8229600" cy="5472608"/>
          </a:xfrm>
        </p:spPr>
        <p:txBody>
          <a:bodyPr>
            <a:normAutofit fontScale="92500" lnSpcReduction="10000"/>
          </a:bodyPr>
          <a:lstStyle/>
          <a:p>
            <a:pPr algn="ctr">
              <a:buNone/>
            </a:pPr>
            <a:r>
              <a:rPr lang="el-GR" b="1" dirty="0" smtClean="0"/>
              <a:t>Λίγα λόγια για την εμπειρία μο</a:t>
            </a:r>
            <a:r>
              <a:rPr lang="el-GR" dirty="0" smtClean="0"/>
              <a:t>υ</a:t>
            </a:r>
            <a:endParaRPr lang="en-US" dirty="0" smtClean="0"/>
          </a:p>
          <a:p>
            <a:pPr algn="ctr">
              <a:buNone/>
            </a:pPr>
            <a:r>
              <a:rPr lang="el-GR" dirty="0" smtClean="0"/>
              <a:t>Μέσα από την παρουσία μου στον παιδικό σταθμό πήρα πολλές εμπειρίες. Γνώρισα  στην πράξη τη λειτουργία ενός  παιδικού σταθμού και είδα ότι είναι εντελώς διαφορετικά τα πράγματα στη θεωρία </a:t>
            </a:r>
            <a:r>
              <a:rPr lang="el-GR" dirty="0" err="1" smtClean="0"/>
              <a:t>απ΄</a:t>
            </a:r>
            <a:r>
              <a:rPr lang="el-GR" dirty="0" smtClean="0"/>
              <a:t> ότι στην πράξη. Μου δόθηκε η ευκαιρία να παρατηρήσω τα παιδιά και τις δραστηριότητες που έκαναν και να συμμετάσχω σε αυτές. Παρατηρώντας και την παιδαγωγό κατά τη διάρκεια της παιδαγωγικής πράξης γνώρισα κάποιες πρακτικές που θα με βοηθήσουν στην εξέλιξή μου. Μπήκα στη διαδικασία να προτείνω, αλλά και να εφαρμόσω κάποιες δραστηριότητες , με σκοπό να πάρω εμπειρία αλλά και να παρατηρήσω την εξέλιξή τους ώστε να βελτιώσω τις μεθόδους μου αλλά και να κατανοήσω σε ποιούς τομείς βοηθάει η κάθε δραστηριότητα τα παιδιά να αναπτυχθούν ολόπλευρα. Επιπλέον γνώρισα τα στάδια ανάπτυξης σε αυτή την ηλικία και είδα ποιές δραστηριότητες είναι κατάλληλες και ποιές δεν είναι για την ηλικία.</a:t>
            </a: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100</a:t>
            </a:fld>
            <a:endParaRPr lang="el-GR">
              <a:solidFill>
                <a:prstClr val="black"/>
              </a:solidFill>
            </a:endParaRPr>
          </a:p>
        </p:txBody>
      </p:sp>
    </p:spTree>
    <p:custDataLst>
      <p:tags r:id="rId1"/>
    </p:custDataLst>
    <p:extLst>
      <p:ext uri="{BB962C8B-B14F-4D97-AF65-F5344CB8AC3E}">
        <p14:creationId xmlns:p14="http://schemas.microsoft.com/office/powerpoint/2010/main" val="202038072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Παρουσίαση </a:t>
            </a:r>
            <a:r>
              <a:rPr lang="en-US" dirty="0" smtClean="0"/>
              <a:t>6</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t>Φοιτήτρια:</a:t>
            </a:r>
            <a:r>
              <a:rPr lang="en-US" dirty="0" smtClean="0"/>
              <a:t> </a:t>
            </a:r>
            <a:r>
              <a:rPr lang="el-GR" dirty="0" err="1" smtClean="0"/>
              <a:t>Δερνίκου</a:t>
            </a:r>
            <a:r>
              <a:rPr lang="el-GR" dirty="0" smtClean="0"/>
              <a:t> Άννα-Μαρία</a:t>
            </a:r>
            <a:endParaRPr lang="el-GR" b="1" u="sng" dirty="0" smtClean="0"/>
          </a:p>
          <a:p>
            <a:pPr algn="ctr">
              <a:buNone/>
            </a:pPr>
            <a:r>
              <a:rPr lang="el-GR" b="1" dirty="0" smtClean="0"/>
              <a:t>Αριθμός Μητρώου:</a:t>
            </a:r>
            <a:r>
              <a:rPr lang="el-GR" dirty="0" smtClean="0"/>
              <a:t> 12030</a:t>
            </a:r>
            <a:endParaRPr lang="el-GR" b="1" u="sng"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101</a:t>
            </a:fld>
            <a:endParaRPr lang="el-GR">
              <a:solidFill>
                <a:prstClr val="black"/>
              </a:solidFill>
            </a:endParaRPr>
          </a:p>
        </p:txBody>
      </p:sp>
    </p:spTree>
    <p:custDataLst>
      <p:tags r:id="rId1"/>
    </p:custDataLst>
    <p:extLst>
      <p:ext uri="{BB962C8B-B14F-4D97-AF65-F5344CB8AC3E}">
        <p14:creationId xmlns:p14="http://schemas.microsoft.com/office/powerpoint/2010/main" val="410064199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1</a:t>
            </a:r>
            <a:r>
              <a:rPr lang="el-GR" baseline="30000" dirty="0" smtClean="0"/>
              <a:t>ου</a:t>
            </a:r>
            <a:r>
              <a:rPr lang="el-GR" dirty="0" smtClean="0"/>
              <a:t> παιχνιδιού</a:t>
            </a:r>
            <a:r>
              <a:rPr lang="el-GR" sz="3200" dirty="0" smtClean="0"/>
              <a:t> </a:t>
            </a:r>
            <a:r>
              <a:rPr lang="el-GR" sz="2700" i="1" dirty="0" smtClean="0"/>
              <a:t>Φοιτήτρια </a:t>
            </a:r>
            <a:r>
              <a:rPr lang="el-GR" sz="2700" i="1" dirty="0" err="1" smtClean="0"/>
              <a:t>Δερνίκου</a:t>
            </a:r>
            <a:r>
              <a:rPr lang="el-GR" sz="2700" i="1" dirty="0" smtClean="0"/>
              <a:t> Άννα-Μαρία</a:t>
            </a:r>
            <a:endParaRPr lang="el-GR" sz="3200" i="1" dirty="0"/>
          </a:p>
        </p:txBody>
      </p:sp>
      <p:sp>
        <p:nvSpPr>
          <p:cNvPr id="3" name="Θέση περιεχομένου 2"/>
          <p:cNvSpPr>
            <a:spLocks noGrp="1"/>
          </p:cNvSpPr>
          <p:nvPr>
            <p:ph idx="1"/>
          </p:nvPr>
        </p:nvSpPr>
        <p:spPr>
          <a:xfrm>
            <a:off x="457200" y="1196752"/>
            <a:ext cx="8229600" cy="5544616"/>
          </a:xfrm>
        </p:spPr>
        <p:txBody>
          <a:bodyPr>
            <a:normAutofit fontScale="85000" lnSpcReduction="10000"/>
          </a:bodyPr>
          <a:lstStyle/>
          <a:p>
            <a:pPr algn="ctr">
              <a:lnSpc>
                <a:spcPct val="110000"/>
              </a:lnSpc>
              <a:spcBef>
                <a:spcPts val="600"/>
              </a:spcBef>
              <a:buNone/>
            </a:pPr>
            <a:r>
              <a:rPr lang="el-GR" sz="2600" b="1" dirty="0" smtClean="0">
                <a:solidFill>
                  <a:schemeClr val="tx2"/>
                </a:solidFill>
              </a:rPr>
              <a:t>Παιχνίδι Άσκησης</a:t>
            </a:r>
            <a:endParaRPr lang="el-GR" sz="2600" b="1" i="1" dirty="0" smtClean="0">
              <a:solidFill>
                <a:schemeClr val="tx2"/>
              </a:solidFill>
            </a:endParaRPr>
          </a:p>
          <a:p>
            <a:pPr>
              <a:lnSpc>
                <a:spcPct val="110000"/>
              </a:lnSpc>
              <a:spcBef>
                <a:spcPts val="600"/>
              </a:spcBef>
              <a:buNone/>
            </a:pPr>
            <a:r>
              <a:rPr lang="el-GR" sz="2600" b="1" dirty="0" smtClean="0"/>
              <a:t>Αριθμός παιδιών</a:t>
            </a:r>
            <a:r>
              <a:rPr lang="el-GR" sz="2600" dirty="0" smtClean="0"/>
              <a:t>: 9</a:t>
            </a:r>
          </a:p>
          <a:p>
            <a:pPr>
              <a:lnSpc>
                <a:spcPct val="110000"/>
              </a:lnSpc>
              <a:spcBef>
                <a:spcPts val="600"/>
              </a:spcBef>
              <a:buNone/>
            </a:pPr>
            <a:r>
              <a:rPr lang="el-GR" sz="2600" b="1" dirty="0" smtClean="0"/>
              <a:t>Ηλικία παιδιών</a:t>
            </a:r>
            <a:r>
              <a:rPr lang="el-GR" sz="2600" dirty="0" smtClean="0"/>
              <a:t>: 4</a:t>
            </a:r>
          </a:p>
          <a:p>
            <a:pPr marL="0" indent="0">
              <a:lnSpc>
                <a:spcPct val="110000"/>
              </a:lnSpc>
              <a:spcBef>
                <a:spcPts val="600"/>
              </a:spcBef>
              <a:buNone/>
            </a:pPr>
            <a:r>
              <a:rPr lang="el-GR" sz="2600" b="1" dirty="0" smtClean="0"/>
              <a:t>Περιγραφή παιχνιδιού</a:t>
            </a:r>
            <a:r>
              <a:rPr lang="el-GR" sz="2600" dirty="0" smtClean="0"/>
              <a:t>: Η παιδαγωγός έβαλε ένα </a:t>
            </a:r>
            <a:r>
              <a:rPr lang="en-US" sz="2600" dirty="0" err="1" smtClean="0"/>
              <a:t>cd</a:t>
            </a:r>
            <a:r>
              <a:rPr lang="el-GR" sz="2600" dirty="0" smtClean="0"/>
              <a:t> με πλήθος παιδικών τραγουδιών, ώστε τα παιδιά να παίξουν ελεύθερο παιχνίδι με τη βοήθεια της μουσικής. Εννέα παιδιά ,ηλικίας 4 ετών, αποφάσισαν ότι θέλουν να συμμετέχουν. Τα έξι πιάστηκαν χέρι-χέρι σχηματίζοντας έναν κύκλο και, περπατώντας γύρω-γύρω στο σχήμα του κύκλου, τραγουδούσαν στίχους του τραγουδιού που ακουγόταν. Τα υπόλοιπα τρία χόρευαν με το δικό τους ξεχωριστό τρόπο, ατομικά. Καθ‘ όλη τη διάρκεια του τραγουδιού, ήταν χαμογελαστά και κατά το τέλος του, χειροκροτούσαν χοροπηδώντας λέγοντας λέξεις όπως "μπράβο", "πάλι", "ξαναπιαστείτε" κ.ά. Η δραστηριότητα αυτή εξελίχθηκε στο κέντρο της τάξης, όπου υπάρχει πολύς χώρος για την κίνηση των παιδιών.</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102</a:t>
            </a:fld>
            <a:endParaRPr lang="el-GR">
              <a:solidFill>
                <a:prstClr val="black"/>
              </a:solidFill>
            </a:endParaRPr>
          </a:p>
        </p:txBody>
      </p:sp>
    </p:spTree>
    <p:custDataLst>
      <p:tags r:id="rId1"/>
    </p:custDataLst>
    <p:extLst>
      <p:ext uri="{BB962C8B-B14F-4D97-AF65-F5344CB8AC3E}">
        <p14:creationId xmlns:p14="http://schemas.microsoft.com/office/powerpoint/2010/main" val="173949405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Δερνίκου</a:t>
            </a:r>
            <a:r>
              <a:rPr lang="el-GR" sz="2700" i="1" dirty="0" smtClean="0"/>
              <a:t> Άννα-Μαρία</a:t>
            </a:r>
            <a:endParaRPr lang="el-GR" sz="3200" dirty="0"/>
          </a:p>
        </p:txBody>
      </p:sp>
      <p:sp>
        <p:nvSpPr>
          <p:cNvPr id="3" name="Θέση περιεχομένου 2"/>
          <p:cNvSpPr>
            <a:spLocks noGrp="1"/>
          </p:cNvSpPr>
          <p:nvPr>
            <p:ph idx="1"/>
          </p:nvPr>
        </p:nvSpPr>
        <p:spPr>
          <a:xfrm>
            <a:off x="457200" y="1196752"/>
            <a:ext cx="8229600" cy="5661248"/>
          </a:xfrm>
        </p:spPr>
        <p:txBody>
          <a:bodyPr>
            <a:normAutofit lnSpcReduction="10000"/>
          </a:bodyPr>
          <a:lstStyle/>
          <a:p>
            <a:pPr marL="0" indent="0">
              <a:lnSpc>
                <a:spcPct val="110000"/>
              </a:lnSpc>
              <a:spcBef>
                <a:spcPts val="600"/>
              </a:spcBef>
              <a:buNone/>
            </a:pPr>
            <a:r>
              <a:rPr lang="el-GR" b="1" dirty="0" smtClean="0"/>
              <a:t>Τομέας Κινητικός</a:t>
            </a:r>
            <a:r>
              <a:rPr lang="el-GR" dirty="0" smtClean="0"/>
              <a:t>: είναι φανερό ότι τα παιδιά ασκούν την αδρή τους κινητικότητα χορεύοντας, περπατώντας και χοροπηδώντας αλλά και τη λεπτή χειροκροτώντας, πιάνοντας ο ένας το χέρι του άλλου.</a:t>
            </a:r>
          </a:p>
          <a:p>
            <a:pPr marL="0" indent="0">
              <a:lnSpc>
                <a:spcPct val="110000"/>
              </a:lnSpc>
              <a:spcBef>
                <a:spcPts val="600"/>
              </a:spcBef>
              <a:buNone/>
            </a:pPr>
            <a:r>
              <a:rPr lang="el-GR" b="1" dirty="0" smtClean="0"/>
              <a:t>Τομέας Νοητικός</a:t>
            </a:r>
            <a:r>
              <a:rPr lang="el-GR" dirty="0" smtClean="0"/>
              <a:t>: η άσκηση προσφέρει και απαιτεί γνώσεις  </a:t>
            </a:r>
            <a:r>
              <a:rPr lang="el-GR" dirty="0" err="1" smtClean="0"/>
              <a:t>λογικομαθηματικές</a:t>
            </a:r>
            <a:r>
              <a:rPr lang="el-GR" dirty="0" smtClean="0"/>
              <a:t> διότι πρέπει τα παιδιά να γνωρίζουν πώς σχηματίζεται ένας κύκλος και να τον ακολουθούν χωρίς να αποκλίνουν. Επίσης, εξασκείται η μνήμη τους, αφού θυμούνται τόσο στίχους όσο και να μην αφήσουν τα χέρια τους όταν βρίσκονται στον κύκλο χαλώντας το σχήμα. Σέβονται το χώρο του άλλου, να μην τον παραβιάζουν αλλά και το χώρο που καταλαμβάνει το δικό τους σώμα. Τέλος, εξασκούν την ακοή αλλά και την ομιλία τους, αφού ακούνε το ρυθμό και τραγουδούν τους στίχους, μαθαίνοντας και καινούργιες, ίσως, λέξεις.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103</a:t>
            </a:fld>
            <a:endParaRPr lang="el-GR">
              <a:solidFill>
                <a:prstClr val="black"/>
              </a:solidFill>
            </a:endParaRPr>
          </a:p>
        </p:txBody>
      </p:sp>
    </p:spTree>
    <p:custDataLst>
      <p:tags r:id="rId1"/>
    </p:custDataLst>
    <p:extLst>
      <p:ext uri="{BB962C8B-B14F-4D97-AF65-F5344CB8AC3E}">
        <p14:creationId xmlns:p14="http://schemas.microsoft.com/office/powerpoint/2010/main" val="326870516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Δερνίκου</a:t>
            </a:r>
            <a:r>
              <a:rPr lang="el-GR" sz="2700" i="1" dirty="0" smtClean="0"/>
              <a:t> Άννα-Μαρία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a:t>
            </a:r>
            <a:r>
              <a:rPr lang="el-GR" dirty="0" smtClean="0"/>
              <a:t>: το παιχνίδι βοηθά στην κοινωνικοποίηση των παιδιών, αφού συμμετείχαν ομαδικά, χειροκροτούσε το ένα το άλλο και συνεργάζονταν για το σχηματισμό του κύκλου. Έτσι, μαθαίνουν να λειτουργούν μέσα σε ένα σύνολο και σεβόμενα το χώρο του άλλου να κοινωνικοποιηθούν.</a:t>
            </a:r>
          </a:p>
          <a:p>
            <a:pPr marL="0" indent="0">
              <a:buNone/>
            </a:pPr>
            <a:r>
              <a:rPr lang="el-GR" b="1" dirty="0" smtClean="0"/>
              <a:t>Τομέας Συναισθηματικός</a:t>
            </a:r>
            <a:r>
              <a:rPr lang="el-GR" dirty="0" smtClean="0"/>
              <a:t>: τα παιδιά χάρηκαν πολύ και φαίνονταν ευτυχισμένα. Πρέπει να ένιωθαν περήφανα για τον εαυτό τους, αφού δέχονταν τα χειροκροτήματα των συμμαθητών τους. Ψυχαγωγήθηκαν χωρίς άγχος και χωρίς να σκέφτονται ότι κάτι κάνουν σωστά ή λάθος.</a:t>
            </a: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104</a:t>
            </a:fld>
            <a:endParaRPr lang="el-GR">
              <a:solidFill>
                <a:prstClr val="black"/>
              </a:solidFill>
            </a:endParaRPr>
          </a:p>
        </p:txBody>
      </p:sp>
    </p:spTree>
    <p:custDataLst>
      <p:tags r:id="rId1"/>
    </p:custDataLst>
    <p:extLst>
      <p:ext uri="{BB962C8B-B14F-4D97-AF65-F5344CB8AC3E}">
        <p14:creationId xmlns:p14="http://schemas.microsoft.com/office/powerpoint/2010/main" val="71684200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2</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Δερνίκου</a:t>
            </a:r>
            <a:r>
              <a:rPr lang="el-GR" sz="2700" i="1" dirty="0" smtClean="0"/>
              <a:t> Άννα-Μαρία</a:t>
            </a:r>
            <a:endParaRPr lang="el-GR" sz="3200" dirty="0"/>
          </a:p>
        </p:txBody>
      </p:sp>
      <p:sp>
        <p:nvSpPr>
          <p:cNvPr id="3" name="Θέση περιεχομένου 2"/>
          <p:cNvSpPr>
            <a:spLocks noGrp="1"/>
          </p:cNvSpPr>
          <p:nvPr>
            <p:ph idx="1"/>
          </p:nvPr>
        </p:nvSpPr>
        <p:spPr>
          <a:xfrm>
            <a:off x="457200" y="1196752"/>
            <a:ext cx="8229600" cy="5472608"/>
          </a:xfrm>
        </p:spPr>
        <p:txBody>
          <a:bodyPr>
            <a:normAutofit/>
          </a:bodyPr>
          <a:lstStyle/>
          <a:p>
            <a:pPr algn="ctr">
              <a:buNone/>
            </a:pPr>
            <a:r>
              <a:rPr lang="el-GR" b="1" dirty="0" smtClean="0">
                <a:solidFill>
                  <a:schemeClr val="tx2"/>
                </a:solidFill>
              </a:rPr>
              <a:t>Παιχνίδι Κανόνων</a:t>
            </a:r>
            <a:endParaRPr lang="el-GR" b="1" i="1" dirty="0" smtClean="0">
              <a:solidFill>
                <a:schemeClr val="tx2"/>
              </a:solidFill>
            </a:endParaRPr>
          </a:p>
          <a:p>
            <a:pPr>
              <a:buNone/>
            </a:pPr>
            <a:r>
              <a:rPr lang="el-GR" b="1" dirty="0" smtClean="0"/>
              <a:t>Αριθμός παιδιών</a:t>
            </a:r>
            <a:r>
              <a:rPr lang="el-GR" dirty="0" smtClean="0"/>
              <a:t>: 10</a:t>
            </a:r>
          </a:p>
          <a:p>
            <a:pPr>
              <a:buNone/>
            </a:pPr>
            <a:r>
              <a:rPr lang="el-GR" b="1" dirty="0" smtClean="0"/>
              <a:t>Ηλικία παιδιών</a:t>
            </a:r>
            <a:r>
              <a:rPr lang="el-GR" dirty="0" smtClean="0"/>
              <a:t>: 4</a:t>
            </a:r>
          </a:p>
          <a:p>
            <a:pPr marL="0" indent="0">
              <a:buNone/>
            </a:pPr>
            <a:r>
              <a:rPr lang="el-GR" b="1" dirty="0" smtClean="0"/>
              <a:t>Περιγραφή παιχνιδιού</a:t>
            </a:r>
            <a:r>
              <a:rPr lang="el-GR" dirty="0" smtClean="0"/>
              <a:t>: Στο σαλόνι της αίθουσας, τα παιδιά σχηματίζουν ένα τρενάκι. Δέκα παιδιά, αγόρια και κορίτσια, ηλικίας 4 ετών,</a:t>
            </a:r>
            <a:r>
              <a:rPr lang="en-US" dirty="0" smtClean="0"/>
              <a:t> </a:t>
            </a:r>
            <a:r>
              <a:rPr lang="el-GR" dirty="0" smtClean="0"/>
              <a:t>παίρνουν από μια καρέκλα και τοποθετώντας τες τη μια πίσω από την άλλη, είτε σε ζευγάρια είτε ατομικά, σχηματίζουν μια γραμμή. </a:t>
            </a:r>
            <a:endParaRPr lang="en-US" dirty="0" smtClean="0"/>
          </a:p>
          <a:p>
            <a:pPr marL="0" indent="0">
              <a:buNone/>
            </a:pPr>
            <a:r>
              <a:rPr lang="el-GR" dirty="0" smtClean="0"/>
              <a:t>Το καθένα κάθεται στη δική του καρέκλα κρατώντας από ένα αντικείμενο στα χέρια όπως πλαστικά πιατάκια, κούκλες και πλαστικά κομμάτια πίτσας. Τα πιατάκια χρησίμευαν ως τιμόνι, κυρίως από τα αγόρια της παρέας ενώ τα κομμάτια πίτσας ως κινητά τηλέφωνα.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105</a:t>
            </a:fld>
            <a:endParaRPr lang="el-GR">
              <a:solidFill>
                <a:prstClr val="black"/>
              </a:solidFill>
            </a:endParaRPr>
          </a:p>
        </p:txBody>
      </p:sp>
    </p:spTree>
    <p:custDataLst>
      <p:tags r:id="rId1"/>
    </p:custDataLst>
    <p:extLst>
      <p:ext uri="{BB962C8B-B14F-4D97-AF65-F5344CB8AC3E}">
        <p14:creationId xmlns:p14="http://schemas.microsoft.com/office/powerpoint/2010/main" val="283339146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2</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Δερνίκου</a:t>
            </a:r>
            <a:r>
              <a:rPr lang="el-GR" sz="2700" i="1" dirty="0" smtClean="0"/>
              <a:t> Άννα-Μαρία</a:t>
            </a:r>
            <a:endParaRPr lang="el-GR" sz="3200" dirty="0"/>
          </a:p>
        </p:txBody>
      </p:sp>
      <p:sp>
        <p:nvSpPr>
          <p:cNvPr id="3" name="Θέση περιεχομένου 2"/>
          <p:cNvSpPr>
            <a:spLocks noGrp="1"/>
          </p:cNvSpPr>
          <p:nvPr>
            <p:ph idx="1"/>
          </p:nvPr>
        </p:nvSpPr>
        <p:spPr>
          <a:xfrm>
            <a:off x="457200" y="1196752"/>
            <a:ext cx="8229600" cy="5328592"/>
          </a:xfrm>
        </p:spPr>
        <p:txBody>
          <a:bodyPr>
            <a:normAutofit/>
          </a:bodyPr>
          <a:lstStyle/>
          <a:p>
            <a:pPr algn="ctr">
              <a:buNone/>
            </a:pPr>
            <a:r>
              <a:rPr lang="el-GR" b="1" dirty="0" smtClean="0">
                <a:solidFill>
                  <a:schemeClr val="tx2"/>
                </a:solidFill>
              </a:rPr>
              <a:t>Παιχνίδι Κανόνων</a:t>
            </a:r>
            <a:endParaRPr lang="el-GR" b="1" i="1" dirty="0" smtClean="0">
              <a:solidFill>
                <a:schemeClr val="tx2"/>
              </a:solidFill>
            </a:endParaRPr>
          </a:p>
          <a:p>
            <a:pPr>
              <a:buNone/>
            </a:pPr>
            <a:r>
              <a:rPr lang="el-GR" b="1" dirty="0" smtClean="0"/>
              <a:t>Περιγραφή παιχνιδιού</a:t>
            </a:r>
            <a:r>
              <a:rPr lang="en-US" b="1" dirty="0" smtClean="0"/>
              <a:t> </a:t>
            </a:r>
            <a:r>
              <a:rPr lang="en-US" dirty="0" smtClean="0"/>
              <a:t>(</a:t>
            </a:r>
            <a:r>
              <a:rPr lang="el-GR" dirty="0" smtClean="0"/>
              <a:t>συνέχεια): </a:t>
            </a:r>
            <a:endParaRPr lang="en-US" dirty="0" smtClean="0"/>
          </a:p>
          <a:p>
            <a:pPr marL="0" indent="0">
              <a:buNone/>
            </a:pPr>
            <a:r>
              <a:rPr lang="el-GR" dirty="0" smtClean="0"/>
              <a:t>Τα αγόρια υποδύονταν τους οδηγούς του τρένου, καθισμένα στις μπροστά θέσεις και τα κορίτσια τις μαμάδες κρατώντας τα μωρά τους ή μιλώντας στο κινητό τηλέφωνο. Οι οδηγοί έκαναν τον ήχο του τρένου και φώναζαν "στάση" όταν ήθελαν, ενώ οι επιβάτες μιλούσαν τόσο μεταξύ τους όσο και με τους οδηγούς.</a:t>
            </a:r>
          </a:p>
          <a:p>
            <a:pPr marL="0" indent="0">
              <a:buNone/>
            </a:pPr>
            <a:r>
              <a:rPr lang="el-GR" dirty="0" smtClean="0"/>
              <a:t>Το παιχνίδι αυτό μπορεί να θεωρηθεί και ως παιχνίδι κανόνων, αφού τα παιδιά ακολουθούσαν ένα συγκεκριμένο μοτίβο από την καθημερινότητα που απαιτεί οργάνωση, αφού δεν θα πρέπει να μετακινήσουν τις καρέκλες ή οι επιβάτες του τρένου να σηκωθούν όρθιοι.</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106</a:t>
            </a:fld>
            <a:endParaRPr lang="el-GR">
              <a:solidFill>
                <a:prstClr val="black"/>
              </a:solidFill>
            </a:endParaRPr>
          </a:p>
        </p:txBody>
      </p:sp>
    </p:spTree>
    <p:custDataLst>
      <p:tags r:id="rId1"/>
    </p:custDataLst>
    <p:extLst>
      <p:ext uri="{BB962C8B-B14F-4D97-AF65-F5344CB8AC3E}">
        <p14:creationId xmlns:p14="http://schemas.microsoft.com/office/powerpoint/2010/main" val="345846228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Δερνίκου</a:t>
            </a:r>
            <a:r>
              <a:rPr lang="el-GR" sz="2700" i="1" dirty="0" smtClean="0"/>
              <a:t> Άννα-Μαρία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a:t>
            </a:r>
            <a:r>
              <a:rPr lang="el-GR" dirty="0" smtClean="0"/>
              <a:t>: τα παιδιά αναπτύσσουν τη λεπτή τους κινητικότητα κρατώντας τα αντικείμενα στα χέρια τους. Μαθαίνουν πώς πρέπει να πιάνει κανείς ένα τιμόνι ή ένα μωρό. Κινούν πολύ τα χέρια τους αλλά και τον κορμό του σώματός τους, όταν στρέφονται στους πίσω ή στους δίπλα.</a:t>
            </a:r>
          </a:p>
          <a:p>
            <a:pPr marL="0" indent="0">
              <a:buNone/>
            </a:pPr>
            <a:r>
              <a:rPr lang="el-GR" b="1" dirty="0" smtClean="0"/>
              <a:t>Τομέας Νοητικός</a:t>
            </a:r>
            <a:r>
              <a:rPr lang="el-GR" dirty="0" smtClean="0"/>
              <a:t>: μαθαίνουν τους κανόνες ενός παιχνιδιού και να υπακούνε σε αυτούς. Ανέπτυξαν και τη </a:t>
            </a:r>
            <a:r>
              <a:rPr lang="el-GR" dirty="0" err="1" smtClean="0"/>
              <a:t>λογικομαθηματική</a:t>
            </a:r>
            <a:r>
              <a:rPr lang="el-GR" dirty="0" smtClean="0"/>
              <a:t> τους σκέψη, αφού υπάρχει η αναλογία μια καρέκλα-ένα παιδάκι αλλά και η σειρά των καρεκλών. Ασκούν την ομιλία και την ακοή τους, καθώς και το συμβολικό τους χαρακτήρα, αφού μιμούνται κάποιους ρόλους. Τέλος, σέβονται το χώρο του καθενός και αναπτύσσουν τη φαντασία τους αλλά και τη μνήμη τους για όλους τους παραπάνω λόγους.</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107</a:t>
            </a:fld>
            <a:endParaRPr lang="el-GR">
              <a:solidFill>
                <a:prstClr val="black"/>
              </a:solidFill>
            </a:endParaRPr>
          </a:p>
        </p:txBody>
      </p:sp>
    </p:spTree>
    <p:custDataLst>
      <p:tags r:id="rId1"/>
    </p:custDataLst>
    <p:extLst>
      <p:ext uri="{BB962C8B-B14F-4D97-AF65-F5344CB8AC3E}">
        <p14:creationId xmlns:p14="http://schemas.microsoft.com/office/powerpoint/2010/main" val="374073986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Δερνίκου</a:t>
            </a:r>
            <a:r>
              <a:rPr lang="el-GR" sz="2700" i="1" dirty="0" smtClean="0"/>
              <a:t> Άννα-Μαρία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a:t>
            </a:r>
            <a:r>
              <a:rPr lang="el-GR" dirty="0" smtClean="0"/>
              <a:t>: Κοινωνικοποιούνται, αφού συνομιλούν μεταξύ τους, συνεννοούνται για το πότε κάνει στάση το τρένο ή διαφωνούν αντίστοιχα, συνεργάζονται για να παίξουν και μεταφέρουν το στοιχείο της καθημερινότητας στην τάξη ομαδικά.</a:t>
            </a:r>
          </a:p>
          <a:p>
            <a:pPr marL="0" indent="0">
              <a:buNone/>
            </a:pPr>
            <a:r>
              <a:rPr lang="el-GR" b="1" dirty="0" smtClean="0"/>
              <a:t>Τομέας Συναισθηματικός</a:t>
            </a:r>
            <a:r>
              <a:rPr lang="el-GR" dirty="0" smtClean="0"/>
              <a:t>: τα παιδιά εκφράζονται με άνεση στο ελεύθερο παιχνίδι, δείχνοντας τη χαρά αλλά και πιθανούς προβληματισμούς τους. Δεν ντρέπονται να μιλήσουν, έχουν αυτοπεποίθηση και περνούν καλά. Αποφορτίζονται και αποβάλλουν το άγχος τους.</a:t>
            </a: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108</a:t>
            </a:fld>
            <a:endParaRPr lang="el-GR">
              <a:solidFill>
                <a:prstClr val="black"/>
              </a:solidFill>
            </a:endParaRPr>
          </a:p>
        </p:txBody>
      </p:sp>
    </p:spTree>
    <p:custDataLst>
      <p:tags r:id="rId1"/>
    </p:custDataLst>
    <p:extLst>
      <p:ext uri="{BB962C8B-B14F-4D97-AF65-F5344CB8AC3E}">
        <p14:creationId xmlns:p14="http://schemas.microsoft.com/office/powerpoint/2010/main" val="343507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a:t>
            </a:r>
            <a:r>
              <a:rPr lang="el-GR" sz="3200" i="1" dirty="0" smtClean="0"/>
              <a:t> </a:t>
            </a:r>
            <a:r>
              <a:rPr lang="el-GR" sz="2700" i="1" dirty="0" smtClean="0"/>
              <a:t>Φοιτήτρια Καραπάνου Ελένη</a:t>
            </a:r>
            <a:endParaRPr lang="el-GR" sz="3200" dirty="0"/>
          </a:p>
        </p:txBody>
      </p:sp>
      <p:sp>
        <p:nvSpPr>
          <p:cNvPr id="3" name="Θέση περιεχομένου 2"/>
          <p:cNvSpPr>
            <a:spLocks noGrp="1"/>
          </p:cNvSpPr>
          <p:nvPr>
            <p:ph idx="1"/>
          </p:nvPr>
        </p:nvSpPr>
        <p:spPr/>
        <p:txBody>
          <a:bodyPr>
            <a:normAutofit/>
          </a:bodyPr>
          <a:lstStyle/>
          <a:p>
            <a:pPr marL="0" indent="0">
              <a:spcBef>
                <a:spcPts val="0"/>
              </a:spcBef>
              <a:spcAft>
                <a:spcPts val="600"/>
              </a:spcAft>
              <a:buNone/>
            </a:pPr>
            <a:r>
              <a:rPr lang="el-GR" b="1" dirty="0" smtClean="0"/>
              <a:t>Τομέας Κινητικός:</a:t>
            </a:r>
            <a:r>
              <a:rPr lang="el-GR" dirty="0" smtClean="0"/>
              <a:t> Όλα </a:t>
            </a:r>
            <a:r>
              <a:rPr lang="el-GR" dirty="0"/>
              <a:t>τα παιδιά  άσκησαν </a:t>
            </a:r>
            <a:r>
              <a:rPr lang="el-GR" dirty="0" smtClean="0"/>
              <a:t>τη </a:t>
            </a:r>
            <a:r>
              <a:rPr lang="el-GR" dirty="0"/>
              <a:t>λεπτή κινητικότητα και τον </a:t>
            </a:r>
            <a:r>
              <a:rPr lang="el-GR" dirty="0" err="1"/>
              <a:t>οπτικοκινητικό</a:t>
            </a:r>
            <a:r>
              <a:rPr lang="el-GR" dirty="0"/>
              <a:t> συντονισμό</a:t>
            </a:r>
            <a:r>
              <a:rPr lang="el-GR" dirty="0" smtClean="0"/>
              <a:t>.</a:t>
            </a:r>
          </a:p>
          <a:p>
            <a:pPr marL="0" indent="0">
              <a:spcBef>
                <a:spcPts val="0"/>
              </a:spcBef>
              <a:spcAft>
                <a:spcPts val="600"/>
              </a:spcAft>
              <a:buNone/>
            </a:pPr>
            <a:r>
              <a:rPr lang="el-GR" b="1" dirty="0" smtClean="0"/>
              <a:t>Τομέας Νοητικός: </a:t>
            </a:r>
            <a:r>
              <a:rPr lang="el-GR" dirty="0" smtClean="0"/>
              <a:t>Τα </a:t>
            </a:r>
            <a:r>
              <a:rPr lang="el-GR" dirty="0"/>
              <a:t>παιδιά  άσκησαν τις ποσοτικές έννοιες και τη </a:t>
            </a:r>
            <a:r>
              <a:rPr lang="el-GR" dirty="0" err="1"/>
              <a:t>λογικομαθηματική</a:t>
            </a:r>
            <a:r>
              <a:rPr lang="el-GR" dirty="0"/>
              <a:t> σκέψη. Επίσης άσκησαν έννοιες του </a:t>
            </a:r>
            <a:r>
              <a:rPr lang="el-GR" dirty="0" smtClean="0"/>
              <a:t>χώρου (</a:t>
            </a:r>
            <a:r>
              <a:rPr lang="el-GR" dirty="0"/>
              <a:t>στρατιώτες που βρίσκονται μπροστά και στρατιώτες πιο πίσω</a:t>
            </a:r>
            <a:r>
              <a:rPr lang="el-GR" dirty="0" smtClean="0"/>
              <a:t>) του </a:t>
            </a:r>
            <a:r>
              <a:rPr lang="el-GR" dirty="0"/>
              <a:t>σχήματος  (τετράγωνος στρατός</a:t>
            </a:r>
            <a:r>
              <a:rPr lang="el-GR" dirty="0" smtClean="0"/>
              <a:t>, σε </a:t>
            </a:r>
            <a:r>
              <a:rPr lang="el-GR" dirty="0"/>
              <a:t>πυραμίδα οι ακροβάτες</a:t>
            </a:r>
            <a:r>
              <a:rPr lang="el-GR" dirty="0" smtClean="0"/>
              <a:t>) του </a:t>
            </a:r>
            <a:r>
              <a:rPr lang="el-GR" dirty="0"/>
              <a:t>χρώματος (κόκκινος στρατός-κίτρινος στρατός) και αριθμητικές </a:t>
            </a:r>
            <a:r>
              <a:rPr lang="el-GR" dirty="0" smtClean="0"/>
              <a:t>έννοιες ανταλλαγή </a:t>
            </a:r>
            <a:r>
              <a:rPr lang="el-GR" dirty="0"/>
              <a:t>στρατιωτών ‘’πάρε δυο μπλε  αφού έχω 4  μπλε και θα </a:t>
            </a:r>
            <a:r>
              <a:rPr lang="el-GR" dirty="0" smtClean="0"/>
              <a:t>μου μείνουν </a:t>
            </a:r>
            <a:r>
              <a:rPr lang="el-GR" dirty="0"/>
              <a:t>δυο</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Tree>
    <p:custDataLst>
      <p:tags r:id="rId1"/>
    </p:custDataLst>
    <p:extLst>
      <p:ext uri="{BB962C8B-B14F-4D97-AF65-F5344CB8AC3E}">
        <p14:creationId xmlns:p14="http://schemas.microsoft.com/office/powerpoint/2010/main" val="250290164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3</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Δερνίκου</a:t>
            </a:r>
            <a:r>
              <a:rPr lang="el-GR" sz="2700" i="1" dirty="0" smtClean="0"/>
              <a:t> Άννα-Μαρία</a:t>
            </a:r>
            <a:endParaRPr lang="el-GR" sz="3200" dirty="0"/>
          </a:p>
        </p:txBody>
      </p:sp>
      <p:sp>
        <p:nvSpPr>
          <p:cNvPr id="3" name="Θέση περιεχομένου 2"/>
          <p:cNvSpPr>
            <a:spLocks noGrp="1"/>
          </p:cNvSpPr>
          <p:nvPr>
            <p:ph idx="1"/>
          </p:nvPr>
        </p:nvSpPr>
        <p:spPr>
          <a:xfrm>
            <a:off x="457200" y="1196752"/>
            <a:ext cx="8229600" cy="5661248"/>
          </a:xfrm>
        </p:spPr>
        <p:txBody>
          <a:bodyPr>
            <a:normAutofit lnSpcReduction="10000"/>
          </a:bodyPr>
          <a:lstStyle/>
          <a:p>
            <a:pPr algn="ctr">
              <a:buNone/>
            </a:pPr>
            <a:r>
              <a:rPr lang="el-GR" b="1" dirty="0" smtClean="0">
                <a:solidFill>
                  <a:schemeClr val="tx2"/>
                </a:solidFill>
              </a:rPr>
              <a:t>Παιχνίδι Συμβολικό</a:t>
            </a:r>
            <a:endParaRPr lang="el-GR" b="1" i="1" dirty="0" smtClean="0">
              <a:solidFill>
                <a:schemeClr val="tx2"/>
              </a:solidFill>
            </a:endParaRPr>
          </a:p>
          <a:p>
            <a:pPr>
              <a:spcBef>
                <a:spcPts val="600"/>
              </a:spcBef>
              <a:buNone/>
            </a:pPr>
            <a:r>
              <a:rPr lang="el-GR" b="1" dirty="0" smtClean="0"/>
              <a:t>Αριθμός παιδιών</a:t>
            </a:r>
            <a:r>
              <a:rPr lang="el-GR" dirty="0" smtClean="0"/>
              <a:t>: 3</a:t>
            </a:r>
          </a:p>
          <a:p>
            <a:pPr>
              <a:spcBef>
                <a:spcPts val="600"/>
              </a:spcBef>
              <a:buNone/>
            </a:pPr>
            <a:r>
              <a:rPr lang="el-GR" b="1" dirty="0" smtClean="0"/>
              <a:t>Ηλικία παιδιών</a:t>
            </a:r>
            <a:r>
              <a:rPr lang="el-GR" dirty="0" smtClean="0"/>
              <a:t>: 4</a:t>
            </a:r>
          </a:p>
          <a:p>
            <a:pPr marL="0" indent="0">
              <a:spcBef>
                <a:spcPts val="600"/>
              </a:spcBef>
              <a:buNone/>
            </a:pPr>
            <a:r>
              <a:rPr lang="el-GR" b="1" dirty="0" smtClean="0"/>
              <a:t>Περιγραφή παιχνιδιού</a:t>
            </a:r>
            <a:r>
              <a:rPr lang="el-GR" dirty="0" smtClean="0"/>
              <a:t>: Στη γωνιά του κουκλόσπιτου, η οποία βρίσκεται στην άκρη της αίθουσας, πλησίασαν τρία κορίτσια 4ων ετών. Πήραν από μια καρέκλα και μια κούκλα στο χέρι και έκατσαν εκεί. Σκέπαζαν τις κούκλες στην αγκαλιά τους, τις νανούριζαν κοιτάζοντάς τα και τραγουδώντας τους νανουρίσματα όπως το "νάνι νάνι". </a:t>
            </a:r>
            <a:endParaRPr lang="el-GR" dirty="0"/>
          </a:p>
          <a:p>
            <a:pPr marL="0" indent="0">
              <a:spcBef>
                <a:spcPts val="600"/>
              </a:spcBef>
              <a:buNone/>
            </a:pPr>
            <a:r>
              <a:rPr lang="el-GR" dirty="0" smtClean="0"/>
              <a:t>Τα δύο κοριτσάκια κρατούσαν από ένα κομμάτι πλαστικής πίτσας στο χέρι, μιμούμενες ότι είναι κινητό τηλέφωνο και μιλούσαν με τους άντρες τους. Το ένα έλεγε στον άντρα της ότι κοιμίζει το μωρό και να την πάρει αργότερα γιατί κλαίει και δεν κοιμάται. Το δεύτερο έκανε ότι το κινητό της χάλασε και το χτυπούσε δυνατά στο τραπέζι λέγοντας "δούλεψε βρε!"</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109</a:t>
            </a:fld>
            <a:endParaRPr lang="el-GR">
              <a:solidFill>
                <a:prstClr val="black"/>
              </a:solidFill>
            </a:endParaRPr>
          </a:p>
        </p:txBody>
      </p:sp>
    </p:spTree>
    <p:custDataLst>
      <p:tags r:id="rId1"/>
    </p:custDataLst>
    <p:extLst>
      <p:ext uri="{BB962C8B-B14F-4D97-AF65-F5344CB8AC3E}">
        <p14:creationId xmlns:p14="http://schemas.microsoft.com/office/powerpoint/2010/main" val="126069987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Δερνίκου</a:t>
            </a:r>
            <a:r>
              <a:rPr lang="el-GR" sz="2700" i="1" dirty="0" smtClean="0"/>
              <a:t> Άννα-Μαρία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a:t>
            </a:r>
            <a:r>
              <a:rPr lang="el-GR" dirty="0" smtClean="0"/>
              <a:t>: έμαθαν να συντονίζουν την όραση με τις κινήσεις των χεριών αλλά και εξάσκησαν τη λεπτή τους κινητικότητα, κουνώντας το μωρό και σκεπάζοντάς το.</a:t>
            </a:r>
            <a:endParaRPr lang="el-GR" u="sng" dirty="0" smtClean="0"/>
          </a:p>
          <a:p>
            <a:pPr marL="0" indent="0">
              <a:buNone/>
            </a:pPr>
            <a:r>
              <a:rPr lang="el-GR" b="1" dirty="0" smtClean="0"/>
              <a:t>Τομέας Νοητικός</a:t>
            </a:r>
            <a:r>
              <a:rPr lang="el-GR" dirty="0" smtClean="0"/>
              <a:t>: τα παιδιά μαθαίνουν να εκφράζονται και να εξασκούν την ομιλία, χωρίς να μιλούσαν ουσιαστικά με κανέναν. Οι πράξεις των παιδιών ήταν οργανωμένες, αφού εξελίσσοντας τη συμβολική σκέψη τους, μιμήθηκαν μάλλον τη μαμά τους. Τέλος, έμαθαν όχι μόνο ότι κάποιος παίρνει φροντίδα αλλά δίνει κιόλας.</a:t>
            </a:r>
          </a:p>
          <a:p>
            <a:pPr>
              <a:buNone/>
            </a:pP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110</a:t>
            </a:fld>
            <a:endParaRPr lang="el-GR">
              <a:solidFill>
                <a:prstClr val="black"/>
              </a:solidFill>
            </a:endParaRPr>
          </a:p>
        </p:txBody>
      </p:sp>
    </p:spTree>
    <p:custDataLst>
      <p:tags r:id="rId1"/>
    </p:custDataLst>
    <p:extLst>
      <p:ext uri="{BB962C8B-B14F-4D97-AF65-F5344CB8AC3E}">
        <p14:creationId xmlns:p14="http://schemas.microsoft.com/office/powerpoint/2010/main" val="46864851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Δερνίκου</a:t>
            </a:r>
            <a:r>
              <a:rPr lang="el-GR" sz="2700" i="1" dirty="0" smtClean="0"/>
              <a:t> Άννα-Μαρία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a:t>
            </a:r>
            <a:r>
              <a:rPr lang="el-GR" dirty="0" smtClean="0"/>
              <a:t>: τα παιδιά έμαθαν να εκφράζονται σωστά όσον αφορά τα οικογενειακά θέματα. Επιπλέον, υπεισέρχονται σε πολιτισμικά θέματα, αφού οι μαμάδες έχουν σε άλλες χώρες τα μωρά αγκαλιά και τα κοιμίζουν ενώ σε άλλες μένουν τα μωρά στην κούνια</a:t>
            </a:r>
            <a:endParaRPr lang="el-GR" u="sng" dirty="0" smtClean="0"/>
          </a:p>
          <a:p>
            <a:pPr marL="0" indent="0">
              <a:buNone/>
            </a:pPr>
            <a:r>
              <a:rPr lang="el-GR" b="1" dirty="0" smtClean="0"/>
              <a:t>Τομέας Συναισθηματικός</a:t>
            </a:r>
            <a:r>
              <a:rPr lang="el-GR" dirty="0" smtClean="0"/>
              <a:t>: τα κορίτσια αυτά βίωσαν, έστω και πλατωνικά, την εμπειρία του να είσαι μητέρα και όλα τα συναισθήματα στοργής και αγάπης που έχει μια μάνα για το παιδί της. Επιπλέον, δήλωσαν και τη δυσαρέσκειά τους όταν π.χ. το κινητό χάλασε ή όταν το μωρό έκλαιγε και δεν κοιμόταν.</a:t>
            </a:r>
          </a:p>
          <a:p>
            <a:pPr>
              <a:buNone/>
            </a:pP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111</a:t>
            </a:fld>
            <a:endParaRPr lang="el-GR">
              <a:solidFill>
                <a:prstClr val="black"/>
              </a:solidFill>
            </a:endParaRPr>
          </a:p>
        </p:txBody>
      </p:sp>
    </p:spTree>
    <p:custDataLst>
      <p:tags r:id="rId1"/>
    </p:custDataLst>
    <p:extLst>
      <p:ext uri="{BB962C8B-B14F-4D97-AF65-F5344CB8AC3E}">
        <p14:creationId xmlns:p14="http://schemas.microsoft.com/office/powerpoint/2010/main" val="8307991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4</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Δερνίκου</a:t>
            </a:r>
            <a:r>
              <a:rPr lang="el-GR" sz="2700" i="1" dirty="0" smtClean="0"/>
              <a:t> Άννα-Μαρία</a:t>
            </a:r>
            <a:endParaRPr lang="el-GR" sz="3200" dirty="0"/>
          </a:p>
        </p:txBody>
      </p:sp>
      <p:sp>
        <p:nvSpPr>
          <p:cNvPr id="3" name="Θέση περιεχομένου 2"/>
          <p:cNvSpPr>
            <a:spLocks noGrp="1"/>
          </p:cNvSpPr>
          <p:nvPr>
            <p:ph idx="1"/>
          </p:nvPr>
        </p:nvSpPr>
        <p:spPr>
          <a:xfrm>
            <a:off x="457200" y="1196752"/>
            <a:ext cx="8229600" cy="5661248"/>
          </a:xfrm>
        </p:spPr>
        <p:txBody>
          <a:bodyPr>
            <a:normAutofit fontScale="92500" lnSpcReduction="10000"/>
          </a:bodyPr>
          <a:lstStyle/>
          <a:p>
            <a:pPr algn="ctr">
              <a:buNone/>
            </a:pPr>
            <a:r>
              <a:rPr lang="el-GR" b="1" dirty="0" smtClean="0">
                <a:solidFill>
                  <a:schemeClr val="tx2"/>
                </a:solidFill>
              </a:rPr>
              <a:t>Παιχνίδι Κατασκευών</a:t>
            </a:r>
            <a:endParaRPr lang="el-GR" b="1" i="1" dirty="0" smtClean="0">
              <a:solidFill>
                <a:schemeClr val="tx2"/>
              </a:solidFill>
            </a:endParaRPr>
          </a:p>
          <a:p>
            <a:pPr>
              <a:spcBef>
                <a:spcPts val="600"/>
              </a:spcBef>
              <a:buNone/>
            </a:pPr>
            <a:r>
              <a:rPr lang="el-GR" b="1" dirty="0" smtClean="0"/>
              <a:t>Αριθμός παιδιών</a:t>
            </a:r>
            <a:r>
              <a:rPr lang="el-GR" dirty="0" smtClean="0"/>
              <a:t>: 3</a:t>
            </a:r>
          </a:p>
          <a:p>
            <a:pPr>
              <a:spcBef>
                <a:spcPts val="600"/>
              </a:spcBef>
              <a:buNone/>
            </a:pPr>
            <a:r>
              <a:rPr lang="el-GR" b="1" dirty="0" smtClean="0"/>
              <a:t>Ηλικία παιδιών: </a:t>
            </a:r>
            <a:r>
              <a:rPr lang="el-GR" dirty="0" smtClean="0"/>
              <a:t>3-4</a:t>
            </a:r>
          </a:p>
          <a:p>
            <a:pPr marL="0" indent="0">
              <a:spcBef>
                <a:spcPts val="600"/>
              </a:spcBef>
              <a:buNone/>
            </a:pPr>
            <a:r>
              <a:rPr lang="el-GR" b="1" dirty="0" smtClean="0"/>
              <a:t>Περιγραφή παιχνιδιού</a:t>
            </a:r>
            <a:r>
              <a:rPr lang="el-GR" dirty="0" smtClean="0"/>
              <a:t>: Την ώρα της πρωινής υποδοχής, όλα τα παιδιά του σταθμού μαζεύονται σε μια τάξη ώστε, όταν μαζευτούν αρκετά απ‘ το κάθε τμήμα, να μεταφερθεί  το κάθε τμήμα στη δική του αίθουσα. Τρία κορίτσια, ηλικίας 4ων και 3ων ετών, παρατηρήθηκαν να κάθονται σε μια γωνία και ν’ αδειάζουν το κουτί με τα τουβλάκια στο πάτωμα. </a:t>
            </a:r>
          </a:p>
          <a:p>
            <a:pPr marL="0" indent="0">
              <a:spcBef>
                <a:spcPts val="600"/>
              </a:spcBef>
              <a:buNone/>
            </a:pPr>
            <a:r>
              <a:rPr lang="el-GR" dirty="0" smtClean="0"/>
              <a:t>Τα δύο μεγαλύτερα αποφάσισαν ότι όλοι μαζί θα φτιάξουν ένα βασιλικό πύργο για να μείνει η πριγκίπισσα με το άλογό της και ο πρίγκιπας με το δικό του. Έτσι, ξεκίνησαν να ενώνουν ένα- ένα τα τουβλάκια χαμογελαστές και ανυπόμονες για το αποτέλεσμα. Αφού τελείωσαν με τον πύργο, τοποθέτησαν μέσα σε αυτόν ένα αλογάκι και τρεις κουκλίτσες μικρού μεγέθους. Και άρχισαν να παίζουν, παριστάνοντας ότι ο υποτιθέμενος πρίγκιπας ήταν ερωτευμένος με όλες τις πριγκίπισσες.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112</a:t>
            </a:fld>
            <a:endParaRPr lang="el-GR">
              <a:solidFill>
                <a:prstClr val="black"/>
              </a:solidFill>
            </a:endParaRPr>
          </a:p>
        </p:txBody>
      </p:sp>
    </p:spTree>
    <p:custDataLst>
      <p:tags r:id="rId1"/>
    </p:custDataLst>
    <p:extLst>
      <p:ext uri="{BB962C8B-B14F-4D97-AF65-F5344CB8AC3E}">
        <p14:creationId xmlns:p14="http://schemas.microsoft.com/office/powerpoint/2010/main" val="66646771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Δερνίκου</a:t>
            </a:r>
            <a:r>
              <a:rPr lang="el-GR" sz="2700" i="1" dirty="0" smtClean="0"/>
              <a:t> Άννα-Μαρία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a:t>
            </a:r>
            <a:r>
              <a:rPr lang="el-GR" dirty="0" smtClean="0"/>
              <a:t>: τα παιδιά ασκούν τη λεπτή τους κινητικότητα αφού ενώνουν και χτίζουν τα τουβλάκια αλλά και τοποθετούν μέσα στον πύργο τις τρεις </a:t>
            </a:r>
            <a:r>
              <a:rPr lang="el-GR" dirty="0" err="1" smtClean="0"/>
              <a:t>πριγκιπισσούλες</a:t>
            </a:r>
            <a:r>
              <a:rPr lang="el-GR" dirty="0" smtClean="0"/>
              <a:t>.</a:t>
            </a:r>
          </a:p>
          <a:p>
            <a:pPr marL="0" indent="0">
              <a:buNone/>
            </a:pPr>
            <a:r>
              <a:rPr lang="el-GR" b="1" dirty="0" smtClean="0"/>
              <a:t>Τομέας Νοητικός</a:t>
            </a:r>
            <a:r>
              <a:rPr lang="el-GR" dirty="0" smtClean="0"/>
              <a:t>: τα παιδιά εξάσκησαν την ομιλία και την ακοή μέσω των συζητήσεων. Αναπτύσσεται η </a:t>
            </a:r>
            <a:r>
              <a:rPr lang="el-GR" dirty="0" err="1" smtClean="0"/>
              <a:t>λογικομαθηματική</a:t>
            </a:r>
            <a:r>
              <a:rPr lang="el-GR" dirty="0" smtClean="0"/>
              <a:t> σκέψη αφού, αφενός έμαθαν να βάζουν ένα- ένα με τη σειρά τα τουβλάκια και αφετέρου να υπολογίσουν σωστά πόσα θα χρειαστούν ώστε το αποτέλεσμα να βγει πύργος .Διευρύνουν τη φαντασία τους και τοποθετούνται στο χώρο. Τέλος, καλλιεργείται η μνήμη τους, αφού θα πρέπει να έχουν στο μυαλό τους την εικόνα ενός πύργου ώστε να τον φτιάξουν.</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113</a:t>
            </a:fld>
            <a:endParaRPr lang="el-GR">
              <a:solidFill>
                <a:prstClr val="black"/>
              </a:solidFill>
            </a:endParaRPr>
          </a:p>
        </p:txBody>
      </p:sp>
    </p:spTree>
    <p:custDataLst>
      <p:tags r:id="rId1"/>
    </p:custDataLst>
    <p:extLst>
      <p:ext uri="{BB962C8B-B14F-4D97-AF65-F5344CB8AC3E}">
        <p14:creationId xmlns:p14="http://schemas.microsoft.com/office/powerpoint/2010/main" val="374925038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Δερνίκου</a:t>
            </a:r>
            <a:r>
              <a:rPr lang="el-GR" sz="2700" i="1" dirty="0" smtClean="0"/>
              <a:t> Άννα-Μαρία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a:t>
            </a:r>
            <a:r>
              <a:rPr lang="el-GR" dirty="0" smtClean="0"/>
              <a:t>: τα παιδιά μιμήθηκαν ένα πρότυπο και ανέπτυξαν τη φαντασία τους μέσω του διαλόγου και της ομαδικής κατασκευής. Επομένως, κοινωνικοποιήθηκαν και άκουσαν διαφορετικές γνώμες από το καθένα μέχρι να καταλήξουν σε κάτι κοινό. Έτσι, μαθαίνουν να διαφωνούν αλλά πολιτισμένα.</a:t>
            </a:r>
            <a:endParaRPr lang="el-GR" u="sng" dirty="0" smtClean="0"/>
          </a:p>
          <a:p>
            <a:pPr marL="0" indent="0">
              <a:buNone/>
            </a:pPr>
            <a:r>
              <a:rPr lang="el-GR" b="1" dirty="0" smtClean="0"/>
              <a:t>Τομέας Συναισθηματικός</a:t>
            </a:r>
            <a:r>
              <a:rPr lang="el-GR" dirty="0" smtClean="0"/>
              <a:t>: τα παιδιά έδειξαν χαρούμενα καθ‘ όλη τη διάρκεια της κατασκευής τους, ήταν ευχαριστημένα από το αποτέλεσμά τους, αφού ανάλογα με τη διάθεση του κάθε παιδιού φτιάχνονται και τα έργα του καλά και μεγάλα ή όχι και τόσο πετυχημένα και μικρά. Αναπτερώθηκε το ηθικό τους και η αυτοπεποίθησή τους αφού έβγαλαν ένα πολύ καλό αποτέλεσμα.</a:t>
            </a: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114</a:t>
            </a:fld>
            <a:endParaRPr lang="el-GR">
              <a:solidFill>
                <a:prstClr val="black"/>
              </a:solidFill>
            </a:endParaRPr>
          </a:p>
        </p:txBody>
      </p:sp>
    </p:spTree>
    <p:custDataLst>
      <p:tags r:id="rId1"/>
    </p:custDataLst>
    <p:extLst>
      <p:ext uri="{BB962C8B-B14F-4D97-AF65-F5344CB8AC3E}">
        <p14:creationId xmlns:p14="http://schemas.microsoft.com/office/powerpoint/2010/main" val="229517180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1</a:t>
            </a:r>
            <a:r>
              <a:rPr lang="el-GR" baseline="30000" dirty="0" smtClean="0"/>
              <a:t>ο</a:t>
            </a:r>
            <a:r>
              <a:rPr lang="el-GR" dirty="0" smtClean="0"/>
              <a:t> παιχνίδι</a:t>
            </a:r>
            <a:r>
              <a:rPr lang="el-GR" sz="3200" i="1" dirty="0" smtClean="0"/>
              <a:t> </a:t>
            </a:r>
            <a:r>
              <a:rPr lang="el-GR" sz="2700" i="1" dirty="0" smtClean="0"/>
              <a:t>Φοιτήτρια </a:t>
            </a:r>
            <a:r>
              <a:rPr lang="el-GR" sz="2700" i="1" dirty="0" err="1" smtClean="0"/>
              <a:t>Δερνίκου</a:t>
            </a:r>
            <a:r>
              <a:rPr lang="el-GR" sz="2700" i="1" dirty="0" smtClean="0"/>
              <a:t> Άννα-Μαρία</a:t>
            </a:r>
            <a:endParaRPr lang="el-GR" sz="3200" dirty="0"/>
          </a:p>
        </p:txBody>
      </p:sp>
      <p:sp>
        <p:nvSpPr>
          <p:cNvPr id="3" name="Θέση περιεχομένου 2"/>
          <p:cNvSpPr>
            <a:spLocks noGrp="1"/>
          </p:cNvSpPr>
          <p:nvPr>
            <p:ph idx="1"/>
          </p:nvPr>
        </p:nvSpPr>
        <p:spPr>
          <a:xfrm>
            <a:off x="457200" y="1196752"/>
            <a:ext cx="8229600" cy="5661248"/>
          </a:xfrm>
        </p:spPr>
        <p:txBody>
          <a:bodyPr>
            <a:normAutofit/>
          </a:bodyPr>
          <a:lstStyle/>
          <a:p>
            <a:pPr algn="ctr">
              <a:spcBef>
                <a:spcPts val="600"/>
              </a:spcBef>
              <a:buNone/>
            </a:pPr>
            <a:r>
              <a:rPr lang="el-GR" b="1" dirty="0" smtClean="0">
                <a:solidFill>
                  <a:schemeClr val="tx2"/>
                </a:solidFill>
              </a:rPr>
              <a:t>Είδος Παιχνιδιού: Κανόνων</a:t>
            </a:r>
            <a:endParaRPr lang="el-GR" b="1" i="1" dirty="0" smtClean="0">
              <a:solidFill>
                <a:schemeClr val="tx2"/>
              </a:solidFill>
            </a:endParaRPr>
          </a:p>
          <a:p>
            <a:pPr>
              <a:spcBef>
                <a:spcPts val="600"/>
              </a:spcBef>
              <a:buNone/>
            </a:pPr>
            <a:r>
              <a:rPr lang="el-GR" b="1" dirty="0" smtClean="0"/>
              <a:t>Αριθμός παιδιών</a:t>
            </a:r>
            <a:r>
              <a:rPr lang="el-GR" dirty="0" smtClean="0"/>
              <a:t>: 12</a:t>
            </a:r>
          </a:p>
          <a:p>
            <a:pPr>
              <a:spcBef>
                <a:spcPts val="600"/>
              </a:spcBef>
              <a:buNone/>
            </a:pPr>
            <a:r>
              <a:rPr lang="el-GR" b="1" dirty="0" smtClean="0"/>
              <a:t>Ηλικία παιδιών</a:t>
            </a:r>
            <a:r>
              <a:rPr lang="el-GR" dirty="0" smtClean="0"/>
              <a:t>: 4</a:t>
            </a:r>
          </a:p>
          <a:p>
            <a:pPr marL="0" indent="0">
              <a:spcBef>
                <a:spcPts val="600"/>
              </a:spcBef>
              <a:buNone/>
            </a:pPr>
            <a:r>
              <a:rPr lang="el-GR" b="1" dirty="0" smtClean="0"/>
              <a:t>Περιγραφή παιχνιδιού</a:t>
            </a:r>
            <a:r>
              <a:rPr lang="el-GR" dirty="0" smtClean="0"/>
              <a:t>: Στην τάξη, βρήκα ένα </a:t>
            </a:r>
            <a:r>
              <a:rPr lang="en-US" dirty="0" err="1" smtClean="0"/>
              <a:t>cd</a:t>
            </a:r>
            <a:r>
              <a:rPr lang="el-GR" dirty="0" smtClean="0"/>
              <a:t> που αφορά τα χρώματα. Έτσι, αποφάσισα να παίξω μαζί τους ένα παιχνίδι. Μαζευτήκαμε, όσοι θέλαμε, στο κέντρο της τάξης και εξήγησα τους κανόνες. Με ακολούθησαν 12 παιδιά ηλικίας 4ων ετών. Τους εξήγησα ότι θα παίζει η μουσική, εκείνα θα τρέχουν στο χώρο και όταν τη σταματήσω, θα πιάσουν όποιο μέρος του σώματός τους ζητηθεί. Ξεκίνησα με τα απλά μέρη όπως τα μάτια, τη μύτη, το στόμα και μετά το δυσκόλεψα παρακινώντας τα να πιάσουν το κεφάλι και το πόδι ή να ενώσουν τον αγκώνα με την πατούσα τους, τον ποπό με το πάτωμα κτλ. Εκείνα, ανταποκρίνονταν με γέλια και χαρά στα πρόσωπά τους.</a:t>
            </a:r>
          </a:p>
          <a:p>
            <a:pPr>
              <a:spcBef>
                <a:spcPts val="600"/>
              </a:spcBef>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115</a:t>
            </a:fld>
            <a:endParaRPr lang="el-GR">
              <a:solidFill>
                <a:prstClr val="black"/>
              </a:solidFill>
            </a:endParaRPr>
          </a:p>
        </p:txBody>
      </p:sp>
    </p:spTree>
    <p:custDataLst>
      <p:tags r:id="rId1"/>
    </p:custDataLst>
    <p:extLst>
      <p:ext uri="{BB962C8B-B14F-4D97-AF65-F5344CB8AC3E}">
        <p14:creationId xmlns:p14="http://schemas.microsoft.com/office/powerpoint/2010/main" val="136031225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Δερνίκου</a:t>
            </a:r>
            <a:r>
              <a:rPr lang="el-GR" sz="2700" i="1" dirty="0" smtClean="0"/>
              <a:t> Άννα-Μαρία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a:t>
            </a:r>
            <a:r>
              <a:rPr lang="el-GR" dirty="0" smtClean="0"/>
              <a:t>: ασκείται η αδρή κινητικότητα των παιδιών, αφού τρέχουν αλλά και η λεπτή, αφού χρησιμοποιούν επί μέρους τα χέρια τους και κάθε άλλο μέλος του σώματός τους. Γυμνάζονται κιόλας μαθαίνοντας το χώρο και αγαπούν τη γυμναστική, αφού τη μετατρέπουν σε παιχνίδι.</a:t>
            </a:r>
          </a:p>
          <a:p>
            <a:pPr marL="0" indent="0">
              <a:buNone/>
            </a:pPr>
            <a:r>
              <a:rPr lang="el-GR" b="1" dirty="0" smtClean="0"/>
              <a:t>Τομέας Νοητικός</a:t>
            </a:r>
            <a:r>
              <a:rPr lang="el-GR" dirty="0" smtClean="0"/>
              <a:t>: τα παιδιά οξύνουν τις αισθήσεις τους, τα αντανακλαστικά τους αλλά και μαθαίνουν τα μέρη του σώματός τους και πώς αυτά μπορούν να συνεργαστούν μεταξύ τους. Προωθείται και η ανάπτυξη της </a:t>
            </a:r>
            <a:r>
              <a:rPr lang="el-GR" dirty="0" err="1" smtClean="0"/>
              <a:t>λογικομαθηματικής</a:t>
            </a:r>
            <a:r>
              <a:rPr lang="el-GR" dirty="0" smtClean="0"/>
              <a:t> σκέψης αφού τα παιδιά μετρούν το ένα από τα δύο τους χέρια για να το χρησιμοποιήσουν. Τέλος, μαθαίνουν να συγχρονίζονται και αναπτύσσουν τη φαντασία τους, όπως και να υπακούν σε κανόνες.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116</a:t>
            </a:fld>
            <a:endParaRPr lang="el-GR">
              <a:solidFill>
                <a:prstClr val="black"/>
              </a:solidFill>
            </a:endParaRPr>
          </a:p>
        </p:txBody>
      </p:sp>
    </p:spTree>
    <p:custDataLst>
      <p:tags r:id="rId1"/>
    </p:custDataLst>
    <p:extLst>
      <p:ext uri="{BB962C8B-B14F-4D97-AF65-F5344CB8AC3E}">
        <p14:creationId xmlns:p14="http://schemas.microsoft.com/office/powerpoint/2010/main" val="40589860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Δερνίκου</a:t>
            </a:r>
            <a:r>
              <a:rPr lang="el-GR" sz="2700" i="1" dirty="0" smtClean="0"/>
              <a:t> Άννα-Μαρία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a:t>
            </a:r>
            <a:r>
              <a:rPr lang="el-GR" dirty="0" smtClean="0"/>
              <a:t>: τα παιδιά κοινωνικοποιήθηκαν μέσω των συνομιλιών τόσο μαζί μου όσο και με τους συμμαθητές τους, όχι μόνο λεκτικά αλλά και με τη γλώσσα του σώματος</a:t>
            </a:r>
            <a:endParaRPr lang="el-GR" u="sng" dirty="0" smtClean="0"/>
          </a:p>
          <a:p>
            <a:pPr marL="0" indent="0">
              <a:buNone/>
            </a:pPr>
            <a:r>
              <a:rPr lang="el-GR" b="1" dirty="0" smtClean="0"/>
              <a:t>Τομέας Συναισθηματικός</a:t>
            </a:r>
            <a:r>
              <a:rPr lang="el-GR" dirty="0" smtClean="0"/>
              <a:t>: τα παιδιά διασκέδασαν πάρα πολύ και έδειχναν ευχαριστημένα, αν κρίνουμε απ το χαμόγελο που ήταν σχηματισμένο στα πρόσωπά τους. Εκτονώθηκαν επίσης και δεν ντρέπονταν να κινηθούν στο χώρο.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117</a:t>
            </a:fld>
            <a:endParaRPr lang="el-GR">
              <a:solidFill>
                <a:prstClr val="black"/>
              </a:solidFill>
            </a:endParaRPr>
          </a:p>
        </p:txBody>
      </p:sp>
    </p:spTree>
    <p:custDataLst>
      <p:tags r:id="rId1"/>
    </p:custDataLst>
    <p:extLst>
      <p:ext uri="{BB962C8B-B14F-4D97-AF65-F5344CB8AC3E}">
        <p14:creationId xmlns:p14="http://schemas.microsoft.com/office/powerpoint/2010/main" val="429169997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2</a:t>
            </a:r>
            <a:r>
              <a:rPr lang="el-GR" baseline="30000" dirty="0" smtClean="0"/>
              <a:t>ο</a:t>
            </a:r>
            <a:r>
              <a:rPr lang="el-GR" dirty="0" smtClean="0"/>
              <a:t> παιχνίδι</a:t>
            </a:r>
            <a:r>
              <a:rPr lang="el-GR" sz="3200" i="1" dirty="0" smtClean="0"/>
              <a:t> </a:t>
            </a:r>
            <a:r>
              <a:rPr lang="el-GR" sz="2700" i="1" dirty="0" smtClean="0"/>
              <a:t>Φοιτήτρια </a:t>
            </a:r>
            <a:r>
              <a:rPr lang="el-GR" sz="2700" i="1" dirty="0" err="1" smtClean="0"/>
              <a:t>Δερνίκου</a:t>
            </a:r>
            <a:r>
              <a:rPr lang="el-GR" sz="2700" i="1" dirty="0" smtClean="0"/>
              <a:t> Άννα-Μαρία</a:t>
            </a:r>
            <a:endParaRPr lang="el-GR" sz="3200" dirty="0"/>
          </a:p>
        </p:txBody>
      </p:sp>
      <p:sp>
        <p:nvSpPr>
          <p:cNvPr id="3" name="Θέση περιεχομένου 2"/>
          <p:cNvSpPr>
            <a:spLocks noGrp="1"/>
          </p:cNvSpPr>
          <p:nvPr>
            <p:ph idx="1"/>
          </p:nvPr>
        </p:nvSpPr>
        <p:spPr>
          <a:xfrm>
            <a:off x="457200" y="1196752"/>
            <a:ext cx="8229600" cy="5661248"/>
          </a:xfrm>
        </p:spPr>
        <p:txBody>
          <a:bodyPr>
            <a:normAutofit/>
          </a:bodyPr>
          <a:lstStyle/>
          <a:p>
            <a:pPr algn="ctr">
              <a:spcBef>
                <a:spcPts val="600"/>
              </a:spcBef>
              <a:buNone/>
            </a:pPr>
            <a:r>
              <a:rPr lang="el-GR" b="1" dirty="0" smtClean="0">
                <a:solidFill>
                  <a:schemeClr val="tx2"/>
                </a:solidFill>
              </a:rPr>
              <a:t>Είδος Παιχνιδιού: Συμβολικό</a:t>
            </a:r>
            <a:endParaRPr lang="el-GR" b="1" i="1" dirty="0" smtClean="0">
              <a:solidFill>
                <a:schemeClr val="tx2"/>
              </a:solidFill>
            </a:endParaRPr>
          </a:p>
          <a:p>
            <a:pPr marL="0" indent="0">
              <a:spcBef>
                <a:spcPts val="600"/>
              </a:spcBef>
              <a:buNone/>
            </a:pPr>
            <a:r>
              <a:rPr lang="el-GR" b="1" dirty="0" smtClean="0"/>
              <a:t>Αριθμός παιδιών</a:t>
            </a:r>
            <a:r>
              <a:rPr lang="el-GR" dirty="0" smtClean="0"/>
              <a:t>: 8</a:t>
            </a:r>
          </a:p>
          <a:p>
            <a:pPr marL="0" indent="0">
              <a:spcBef>
                <a:spcPts val="600"/>
              </a:spcBef>
              <a:buNone/>
            </a:pPr>
            <a:r>
              <a:rPr lang="el-GR" b="1" dirty="0" smtClean="0"/>
              <a:t>Ηλικία παιδιών</a:t>
            </a:r>
            <a:r>
              <a:rPr lang="el-GR" dirty="0" smtClean="0"/>
              <a:t>: 4</a:t>
            </a:r>
          </a:p>
          <a:p>
            <a:pPr marL="0" indent="0">
              <a:spcBef>
                <a:spcPts val="600"/>
              </a:spcBef>
              <a:buNone/>
            </a:pPr>
            <a:r>
              <a:rPr lang="el-GR" b="1" dirty="0" smtClean="0"/>
              <a:t>Περιγραφή παιχνιδιού</a:t>
            </a:r>
            <a:r>
              <a:rPr lang="el-GR" dirty="0" smtClean="0"/>
              <a:t>: Πριν το πρωινό ,στον κεντρικό χώρο της τάξης, πήρα 8 παιδάκια λέγοντάς τους ότι θα πούμε μια ιστορία και παράλληλα θα παίξουμε με αυτή. Εκείνα δέχθηκαν και περίμεναν να ξεκινήσω την ιστορία ,η οποία έλεγε τα εξής : </a:t>
            </a:r>
          </a:p>
          <a:p>
            <a:pPr marL="0" indent="0">
              <a:spcBef>
                <a:spcPts val="600"/>
              </a:spcBef>
              <a:buNone/>
            </a:pPr>
            <a:r>
              <a:rPr lang="el-GR" dirty="0" smtClean="0"/>
              <a:t>Μια φορά το χρόνο, όταν έχει πανσέληνο, όλοι οι κακοί μάγοι και μάγισσες του κόσμου συγκεντρώνονται στην κορυφή του πέτρινου βουνού (παράλληλα, εμείς ανεβήκαμε στις σκούπες μας και πετούσαμε γύρω-γύρω από την τάξη). Ήταν πάρα πολύ άσχημοι, κακομούτσουνοι ,με μεγάλη μύτη με μια ελιά, ξασμένα μαλλιά και τρίχες που πετάνε.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118</a:t>
            </a:fld>
            <a:endParaRPr lang="el-GR">
              <a:solidFill>
                <a:prstClr val="black"/>
              </a:solidFill>
            </a:endParaRPr>
          </a:p>
        </p:txBody>
      </p:sp>
    </p:spTree>
    <p:custDataLst>
      <p:tags r:id="rId1"/>
    </p:custDataLst>
    <p:extLst>
      <p:ext uri="{BB962C8B-B14F-4D97-AF65-F5344CB8AC3E}">
        <p14:creationId xmlns:p14="http://schemas.microsoft.com/office/powerpoint/2010/main" val="2014392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a:t>
            </a:r>
            <a:r>
              <a:rPr lang="el-GR" sz="3200" i="1" dirty="0" smtClean="0"/>
              <a:t> </a:t>
            </a:r>
            <a:r>
              <a:rPr lang="el-GR" sz="2700" i="1" dirty="0" smtClean="0"/>
              <a:t>Φοιτήτρια Καραπάνου Ελένη</a:t>
            </a:r>
            <a:endParaRPr lang="el-GR" sz="3200" dirty="0"/>
          </a:p>
        </p:txBody>
      </p:sp>
      <p:sp>
        <p:nvSpPr>
          <p:cNvPr id="3" name="Θέση περιεχομένου 2"/>
          <p:cNvSpPr>
            <a:spLocks noGrp="1"/>
          </p:cNvSpPr>
          <p:nvPr>
            <p:ph idx="1"/>
          </p:nvPr>
        </p:nvSpPr>
        <p:spPr/>
        <p:txBody>
          <a:bodyPr>
            <a:normAutofit/>
          </a:bodyPr>
          <a:lstStyle/>
          <a:p>
            <a:pPr marL="0" indent="0">
              <a:spcBef>
                <a:spcPts val="0"/>
              </a:spcBef>
              <a:spcAft>
                <a:spcPts val="600"/>
              </a:spcAft>
              <a:buNone/>
            </a:pPr>
            <a:r>
              <a:rPr lang="el-GR" b="1" dirty="0" smtClean="0"/>
              <a:t>Τομέας Κοινωνικός: </a:t>
            </a:r>
            <a:r>
              <a:rPr lang="el-GR" dirty="0" smtClean="0"/>
              <a:t>Τα </a:t>
            </a:r>
            <a:r>
              <a:rPr lang="el-GR" dirty="0"/>
              <a:t>παιδιά  συνεργάστηκαν σε δυο </a:t>
            </a:r>
            <a:r>
              <a:rPr lang="el-GR" dirty="0" smtClean="0"/>
              <a:t>υποομάδες, αλληλεπίδρασαν </a:t>
            </a:r>
            <a:r>
              <a:rPr lang="el-GR" dirty="0"/>
              <a:t>μεταξύ τους και διαχειρίστηκαν θέματα δικαιοσύνης.(</a:t>
            </a:r>
            <a:r>
              <a:rPr lang="el-GR" dirty="0" smtClean="0"/>
              <a:t>π.χ. «αφού </a:t>
            </a:r>
            <a:r>
              <a:rPr lang="el-GR" dirty="0"/>
              <a:t>έχετε τόσα πολλά θέλετε να μας δώσετε για να συμπληρώσουμε την κατασκευή</a:t>
            </a:r>
            <a:r>
              <a:rPr lang="el-GR" dirty="0" smtClean="0"/>
              <a:t>;»)</a:t>
            </a:r>
          </a:p>
          <a:p>
            <a:pPr marL="0" indent="0">
              <a:spcBef>
                <a:spcPts val="0"/>
              </a:spcBef>
              <a:spcAft>
                <a:spcPts val="600"/>
              </a:spcAft>
              <a:buNone/>
            </a:pPr>
            <a:r>
              <a:rPr lang="el-GR" b="1" dirty="0" smtClean="0"/>
              <a:t>Τομέας Συναισθηματικός</a:t>
            </a:r>
            <a:r>
              <a:rPr lang="el-GR" dirty="0" smtClean="0"/>
              <a:t>:</a:t>
            </a:r>
            <a:r>
              <a:rPr lang="en-US" dirty="0" smtClean="0"/>
              <a:t> </a:t>
            </a:r>
            <a:r>
              <a:rPr lang="el-GR" dirty="0" smtClean="0"/>
              <a:t>Ανέπτυξαν </a:t>
            </a:r>
            <a:r>
              <a:rPr lang="el-GR" dirty="0"/>
              <a:t>την υπομονή τους για να καταφέρουν να στήσουν τις κατασκευές τους. Επίσης πήραν  ευχαρίστηση από το γεγονός ότι κατάφεραν να συνεργαστούν και να απολαύσουν το παιχνίδι τους.</a:t>
            </a:r>
            <a:endParaRPr lang="el-GR" u="sng" dirty="0" smtClean="0"/>
          </a:p>
          <a:p>
            <a:pPr>
              <a:spcBef>
                <a:spcPts val="0"/>
              </a:spcBef>
              <a:spcAft>
                <a:spcPts val="600"/>
              </a:spcAft>
              <a:buNone/>
            </a:pPr>
            <a:endParaRPr lang="el-GR" dirty="0" smtClean="0"/>
          </a:p>
          <a:p>
            <a:pPr>
              <a:spcBef>
                <a:spcPts val="0"/>
              </a:spcBef>
              <a:spcAft>
                <a:spcPts val="600"/>
              </a:spcAft>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custDataLst>
      <p:tags r:id="rId1"/>
    </p:custDataLst>
    <p:extLst>
      <p:ext uri="{BB962C8B-B14F-4D97-AF65-F5344CB8AC3E}">
        <p14:creationId xmlns:p14="http://schemas.microsoft.com/office/powerpoint/2010/main" val="279387893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2</a:t>
            </a:r>
            <a:r>
              <a:rPr lang="el-GR" baseline="30000" dirty="0" smtClean="0"/>
              <a:t>ο</a:t>
            </a:r>
            <a:r>
              <a:rPr lang="el-GR" dirty="0" smtClean="0"/>
              <a:t> παιχνίδι</a:t>
            </a:r>
            <a:r>
              <a:rPr lang="el-GR" sz="3200" i="1" dirty="0" smtClean="0"/>
              <a:t> </a:t>
            </a:r>
            <a:r>
              <a:rPr lang="el-GR" sz="2700" i="1" dirty="0" smtClean="0"/>
              <a:t>Φοιτήτρια </a:t>
            </a:r>
            <a:r>
              <a:rPr lang="el-GR" sz="2700" i="1" dirty="0" err="1" smtClean="0"/>
              <a:t>Δερνίκου</a:t>
            </a:r>
            <a:r>
              <a:rPr lang="el-GR" sz="2700" i="1" dirty="0" smtClean="0"/>
              <a:t> Άννα-Μαρία</a:t>
            </a:r>
            <a:endParaRPr lang="el-GR" sz="3200" dirty="0"/>
          </a:p>
        </p:txBody>
      </p:sp>
      <p:sp>
        <p:nvSpPr>
          <p:cNvPr id="3" name="Θέση περιεχομένου 2"/>
          <p:cNvSpPr>
            <a:spLocks noGrp="1"/>
          </p:cNvSpPr>
          <p:nvPr>
            <p:ph idx="1"/>
          </p:nvPr>
        </p:nvSpPr>
        <p:spPr>
          <a:xfrm>
            <a:off x="457200" y="1196752"/>
            <a:ext cx="8229600" cy="5472608"/>
          </a:xfrm>
        </p:spPr>
        <p:txBody>
          <a:bodyPr>
            <a:normAutofit lnSpcReduction="10000"/>
          </a:bodyPr>
          <a:lstStyle/>
          <a:p>
            <a:pPr algn="ctr">
              <a:lnSpc>
                <a:spcPct val="110000"/>
              </a:lnSpc>
              <a:spcBef>
                <a:spcPts val="600"/>
              </a:spcBef>
              <a:buNone/>
            </a:pPr>
            <a:r>
              <a:rPr lang="el-GR" b="1" dirty="0" smtClean="0">
                <a:solidFill>
                  <a:schemeClr val="tx2"/>
                </a:solidFill>
              </a:rPr>
              <a:t>Είδος Παιχνιδιού: Συμβολικό</a:t>
            </a:r>
            <a:endParaRPr lang="el-GR" b="1" i="1" dirty="0" smtClean="0">
              <a:solidFill>
                <a:schemeClr val="tx2"/>
              </a:solidFill>
            </a:endParaRPr>
          </a:p>
          <a:p>
            <a:pPr>
              <a:lnSpc>
                <a:spcPct val="110000"/>
              </a:lnSpc>
              <a:spcBef>
                <a:spcPts val="600"/>
              </a:spcBef>
              <a:buNone/>
            </a:pPr>
            <a:r>
              <a:rPr lang="el-GR" b="1" dirty="0" smtClean="0"/>
              <a:t>Περιγραφή παιχνιδιού </a:t>
            </a:r>
            <a:r>
              <a:rPr lang="el-GR" dirty="0" smtClean="0"/>
              <a:t>(συνέχεια): </a:t>
            </a:r>
          </a:p>
          <a:p>
            <a:pPr marL="0" indent="0">
              <a:lnSpc>
                <a:spcPct val="110000"/>
              </a:lnSpc>
              <a:spcBef>
                <a:spcPts val="600"/>
              </a:spcBef>
              <a:buNone/>
            </a:pPr>
            <a:r>
              <a:rPr lang="el-GR" dirty="0" smtClean="0"/>
              <a:t>Φτάνουν λοιπόν στο πέτρινο βουνό, ξεκαβαλούν από τις σκούπες τους (παράλληλα εμείς αναπαριστούμε το παραμύθι ως μάγοι και μάγισσες) και μαζεύτηκαν γύρω- γύρω από το μεγάλο καζάνι με το μαγικό φίλτρο. Ρίξαμε λοιπόν συστατικά όπως νύχια κροκόδειλου ,αβγά χήνας, φτερά νυχτερίδας κ.α. , προσθέτουμε αλατοπίπερο και ένα κομμάτι τσίχλας. </a:t>
            </a:r>
          </a:p>
          <a:p>
            <a:pPr marL="0" indent="0">
              <a:lnSpc>
                <a:spcPct val="110000"/>
              </a:lnSpc>
              <a:spcBef>
                <a:spcPts val="600"/>
              </a:spcBef>
              <a:buNone/>
            </a:pPr>
            <a:r>
              <a:rPr lang="el-GR" dirty="0" smtClean="0"/>
              <a:t>Και λέμε τις μαγικές λέξεις "Άμπρα Κατάμπρα, τούμπα τουλούμπα κάνε μια τούμπα και μια κολοτούμπα". Ανακατεύουμε, όμως ξαφνικά το φίλτρο μας αρχίζει και αφρίζει και πέφτει πάνω μας και εμείς κολλάμε σαν τσίχλες. Δεν μπορούμε να κινηθούμε με ευκολία, ούτε να περπατήσουμε.</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119</a:t>
            </a:fld>
            <a:endParaRPr lang="el-GR">
              <a:solidFill>
                <a:prstClr val="black"/>
              </a:solidFill>
            </a:endParaRPr>
          </a:p>
        </p:txBody>
      </p:sp>
    </p:spTree>
    <p:custDataLst>
      <p:tags r:id="rId1"/>
    </p:custDataLst>
    <p:extLst>
      <p:ext uri="{BB962C8B-B14F-4D97-AF65-F5344CB8AC3E}">
        <p14:creationId xmlns:p14="http://schemas.microsoft.com/office/powerpoint/2010/main" val="87000791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Δερνίκου</a:t>
            </a:r>
            <a:r>
              <a:rPr lang="el-GR" sz="2700" i="1" dirty="0" smtClean="0"/>
              <a:t> Άννα-Μαρία</a:t>
            </a:r>
            <a:endParaRPr lang="el-GR" sz="3200" dirty="0"/>
          </a:p>
        </p:txBody>
      </p:sp>
      <p:sp>
        <p:nvSpPr>
          <p:cNvPr id="3" name="Θέση περιεχομένου 2"/>
          <p:cNvSpPr>
            <a:spLocks noGrp="1"/>
          </p:cNvSpPr>
          <p:nvPr>
            <p:ph idx="1"/>
          </p:nvPr>
        </p:nvSpPr>
        <p:spPr>
          <a:xfrm>
            <a:off x="457200" y="1196752"/>
            <a:ext cx="8229600" cy="5661248"/>
          </a:xfrm>
        </p:spPr>
        <p:txBody>
          <a:bodyPr>
            <a:normAutofit lnSpcReduction="10000"/>
          </a:bodyPr>
          <a:lstStyle/>
          <a:p>
            <a:pPr marL="0" indent="0">
              <a:buNone/>
            </a:pPr>
            <a:r>
              <a:rPr lang="el-GR" b="1" dirty="0" smtClean="0"/>
              <a:t>Τομέας Κινητικός</a:t>
            </a:r>
            <a:r>
              <a:rPr lang="el-GR" dirty="0" smtClean="0"/>
              <a:t>: τα παιδιά γύμνασαν τα χέρια και τα πόδια τους, εξελίσσοντας την αδρή τους κινητικότητα αλλά και τη λεπτή, αφού έπιαναν με τα χέρια τους τα υλικά που βάζαμε στο φίλτρο αλλά και τις σκούπες.</a:t>
            </a:r>
          </a:p>
          <a:p>
            <a:pPr marL="0" indent="0">
              <a:buNone/>
            </a:pPr>
            <a:r>
              <a:rPr lang="el-GR" b="1" dirty="0" smtClean="0"/>
              <a:t>Τομέας Νοητικός</a:t>
            </a:r>
            <a:r>
              <a:rPr lang="el-GR" dirty="0" smtClean="0"/>
              <a:t>: εξάσκησαν την ομιλία αλλά και την ακοή τους και έκαναν οργανωμένες πράξεις, άρα υπάκουσαν σε κανόνες. Τέλος, αναπτύχθηκε και η </a:t>
            </a:r>
            <a:r>
              <a:rPr lang="el-GR" dirty="0" err="1" smtClean="0"/>
              <a:t>λογικομαθηματική</a:t>
            </a:r>
            <a:r>
              <a:rPr lang="el-GR" dirty="0" smtClean="0"/>
              <a:t> τους σκέψη, αφού χρειάζονται γεωμετρικές γνώσεις για να κάτσουν τα παιδιά γύρω απ το μαγικό καζάνι.</a:t>
            </a:r>
          </a:p>
          <a:p>
            <a:pPr marL="0" indent="0">
              <a:buNone/>
            </a:pPr>
            <a:r>
              <a:rPr lang="el-GR" b="1" dirty="0" smtClean="0"/>
              <a:t>Τομέας Κοινωνικός</a:t>
            </a:r>
            <a:r>
              <a:rPr lang="el-GR" dirty="0" smtClean="0"/>
              <a:t>: τα παιδιά συνεργάστηκαν και κοινωνικοποιήθηκαν ρίχνοντας και εκείνα ιδέες για τα υλικά του φίλτρου</a:t>
            </a:r>
          </a:p>
          <a:p>
            <a:pPr marL="0" indent="0">
              <a:buNone/>
            </a:pPr>
            <a:r>
              <a:rPr lang="el-GR" b="1" dirty="0" smtClean="0"/>
              <a:t>Τομέας Συναισθηματικός</a:t>
            </a:r>
            <a:r>
              <a:rPr lang="el-GR" dirty="0" smtClean="0"/>
              <a:t>: τα παιδιά φάνηκαν να διασκέδασαν πάρα πολύ με αυτό το παιχνίδι  και μπόρεσαν να εκφραστούν ελεύθερα χωρίς σωστά και λάθη.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120</a:t>
            </a:fld>
            <a:endParaRPr lang="el-GR">
              <a:solidFill>
                <a:prstClr val="black"/>
              </a:solidFill>
            </a:endParaRPr>
          </a:p>
        </p:txBody>
      </p:sp>
    </p:spTree>
    <p:custDataLst>
      <p:tags r:id="rId1"/>
    </p:custDataLst>
    <p:extLst>
      <p:ext uri="{BB962C8B-B14F-4D97-AF65-F5344CB8AC3E}">
        <p14:creationId xmlns:p14="http://schemas.microsoft.com/office/powerpoint/2010/main" val="259667318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3:</a:t>
            </a:r>
            <a:r>
              <a:rPr lang="el-GR" i="1" dirty="0" smtClean="0"/>
              <a:t> </a:t>
            </a:r>
            <a:br>
              <a:rPr lang="el-GR" i="1" dirty="0" smtClean="0"/>
            </a:br>
            <a:r>
              <a:rPr lang="el-GR" sz="2700" i="1" dirty="0" smtClean="0"/>
              <a:t>Φοιτήτρια </a:t>
            </a:r>
            <a:r>
              <a:rPr lang="el-GR" sz="2700" i="1" dirty="0" err="1" smtClean="0"/>
              <a:t>Δερνίκου</a:t>
            </a:r>
            <a:r>
              <a:rPr lang="el-GR" sz="2700" i="1" dirty="0" smtClean="0"/>
              <a:t> Άννα-Μαρία</a:t>
            </a:r>
            <a:r>
              <a:rPr lang="el-GR" sz="2700" dirty="0" smtClean="0"/>
              <a:t> </a:t>
            </a:r>
            <a:endParaRPr lang="el-GR" sz="2700" dirty="0"/>
          </a:p>
        </p:txBody>
      </p:sp>
      <p:sp>
        <p:nvSpPr>
          <p:cNvPr id="3" name="Θέση περιεχομένου 2"/>
          <p:cNvSpPr>
            <a:spLocks noGrp="1"/>
          </p:cNvSpPr>
          <p:nvPr>
            <p:ph idx="1"/>
          </p:nvPr>
        </p:nvSpPr>
        <p:spPr/>
        <p:txBody>
          <a:bodyPr>
            <a:normAutofit/>
          </a:bodyPr>
          <a:lstStyle/>
          <a:p>
            <a:pPr algn="ctr">
              <a:buNone/>
            </a:pPr>
            <a:r>
              <a:rPr lang="el-GR" b="1" dirty="0" smtClean="0"/>
              <a:t>Λίγα λόγια για την εμπειρία μου</a:t>
            </a:r>
          </a:p>
          <a:p>
            <a:pPr algn="ctr">
              <a:buNone/>
            </a:pPr>
            <a:r>
              <a:rPr lang="el-GR" dirty="0" smtClean="0"/>
              <a:t>Είχα τη δυνατότητα να μάθω πολλά πράγματα, αφού υπήρχαν φορές οι φοιτήτριες μέναμε μόνες με τα παιδιά. Οι παιδαγωγοί ήταν συνεργάσιμες, έκαναν πολλές κατασκευές, από τις οποίες είχα το προνόμιο να παίρνω τα πατρόν με την προτροπή των παιδαγωγών. Έμαθα επίσης το πρόγραμμα μιας τάξης, την πειθαρχία σε αυτό αλλά και τις προτιμήσεις των παιδιών. Πολύ σημαντικό είναι το γεγονός ότι διδάχθηκα τί δεν πρέπει να κάνω μέσα σε μια τάξη, πώς να φέρομαι στα παιδιά και πώς να τους δείχνω έμπρακτα την αγάπη μου. Έμαθα, τέλος, και τα δικά μου όρια όσον αφορά την υπομονή. Ευτυχώς υπάρχει από μέρος μου άπλετη υπομονή και αγάπη.</a:t>
            </a:r>
          </a:p>
          <a:p>
            <a:pPr algn="ctr">
              <a:buNone/>
            </a:pP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121</a:t>
            </a:fld>
            <a:endParaRPr lang="el-GR">
              <a:solidFill>
                <a:prstClr val="black"/>
              </a:solidFill>
            </a:endParaRPr>
          </a:p>
        </p:txBody>
      </p:sp>
    </p:spTree>
    <p:custDataLst>
      <p:tags r:id="rId1"/>
    </p:custDataLst>
    <p:extLst>
      <p:ext uri="{BB962C8B-B14F-4D97-AF65-F5344CB8AC3E}">
        <p14:creationId xmlns:p14="http://schemas.microsoft.com/office/powerpoint/2010/main" val="249735097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3" name="Subtitle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Ευγενία Θεοδότου</a:t>
            </a:r>
            <a:r>
              <a:rPr lang="en-US" sz="2000" dirty="0"/>
              <a:t> </a:t>
            </a:r>
            <a:r>
              <a:rPr lang="el-GR" sz="2000" dirty="0" smtClean="0"/>
              <a:t>2014. </a:t>
            </a:r>
            <a:r>
              <a:rPr lang="el-GR" sz="2000" dirty="0"/>
              <a:t>Ευγενία </a:t>
            </a:r>
            <a:r>
              <a:rPr lang="el-GR" sz="2000" dirty="0" smtClean="0"/>
              <a:t>Θεοδότου. «</a:t>
            </a:r>
            <a:r>
              <a:rPr lang="el-GR" sz="2000" dirty="0"/>
              <a:t>Αρχές Οργάνωσης Παιδαγωγικής Πράξης Ι</a:t>
            </a:r>
            <a:r>
              <a:rPr lang="en-US" sz="2000" dirty="0"/>
              <a:t> (E)</a:t>
            </a:r>
            <a:r>
              <a:rPr lang="el-GR" sz="2000" dirty="0" smtClean="0"/>
              <a:t>. Ενότητα 1</a:t>
            </a:r>
            <a:r>
              <a:rPr lang="en-US" sz="2000" dirty="0" smtClean="0"/>
              <a:t>2:</a:t>
            </a:r>
            <a:r>
              <a:rPr lang="el-GR" sz="2000" dirty="0"/>
              <a:t> Παρουσίαση εργασιών</a:t>
            </a:r>
            <a:r>
              <a:rPr lang="en-US" sz="2000" dirty="0"/>
              <a:t> (</a:t>
            </a:r>
            <a:r>
              <a:rPr lang="el-GR" sz="2000" dirty="0"/>
              <a:t>Μέρος Γ</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879554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126</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06806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047324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1</a:t>
            </a:r>
            <a:r>
              <a:rPr lang="el-GR" baseline="30000" dirty="0" smtClean="0"/>
              <a:t>ο</a:t>
            </a:r>
            <a:r>
              <a:rPr lang="el-GR" dirty="0" smtClean="0"/>
              <a:t> παιχνίδι</a:t>
            </a:r>
            <a:r>
              <a:rPr lang="el-GR" sz="3200" i="1" dirty="0" smtClean="0"/>
              <a:t> </a:t>
            </a:r>
            <a:r>
              <a:rPr lang="el-GR" sz="2700" i="1" dirty="0" smtClean="0"/>
              <a:t>Φοιτήτρια Καραπάνου Ελένη</a:t>
            </a:r>
            <a:endParaRPr lang="el-GR" sz="3200" dirty="0"/>
          </a:p>
        </p:txBody>
      </p:sp>
      <p:sp>
        <p:nvSpPr>
          <p:cNvPr id="3" name="Θέση περιεχομένου 2"/>
          <p:cNvSpPr>
            <a:spLocks noGrp="1"/>
          </p:cNvSpPr>
          <p:nvPr>
            <p:ph idx="1"/>
          </p:nvPr>
        </p:nvSpPr>
        <p:spPr/>
        <p:txBody>
          <a:bodyPr>
            <a:normAutofit/>
          </a:bodyPr>
          <a:lstStyle/>
          <a:p>
            <a:pPr algn="ctr">
              <a:spcBef>
                <a:spcPts val="0"/>
              </a:spcBef>
              <a:spcAft>
                <a:spcPts val="600"/>
              </a:spcAft>
              <a:buNone/>
            </a:pPr>
            <a:r>
              <a:rPr lang="el-GR" b="1" dirty="0" smtClean="0">
                <a:solidFill>
                  <a:schemeClr val="tx2"/>
                </a:solidFill>
              </a:rPr>
              <a:t>Είδος Παιχνιδιού: Συμβολικό</a:t>
            </a:r>
            <a:endParaRPr lang="el-GR" b="1" i="1" dirty="0" smtClean="0">
              <a:solidFill>
                <a:schemeClr val="tx2"/>
              </a:solidFill>
            </a:endParaRPr>
          </a:p>
          <a:p>
            <a:pPr>
              <a:spcBef>
                <a:spcPts val="0"/>
              </a:spcBef>
              <a:spcAft>
                <a:spcPts val="600"/>
              </a:spcAft>
              <a:buNone/>
            </a:pPr>
            <a:r>
              <a:rPr lang="el-GR" b="1" dirty="0" smtClean="0"/>
              <a:t>Αριθμός παιδιών</a:t>
            </a:r>
            <a:r>
              <a:rPr lang="el-GR" dirty="0" smtClean="0"/>
              <a:t>:22</a:t>
            </a:r>
          </a:p>
          <a:p>
            <a:pPr>
              <a:spcBef>
                <a:spcPts val="0"/>
              </a:spcBef>
              <a:spcAft>
                <a:spcPts val="600"/>
              </a:spcAft>
              <a:buNone/>
            </a:pPr>
            <a:r>
              <a:rPr lang="el-GR" b="1" dirty="0" smtClean="0"/>
              <a:t>Ηλικία παιδιών</a:t>
            </a:r>
            <a:r>
              <a:rPr lang="el-GR" dirty="0" smtClean="0"/>
              <a:t>:4-4,5</a:t>
            </a:r>
          </a:p>
          <a:p>
            <a:pPr marL="0" indent="0">
              <a:spcBef>
                <a:spcPts val="0"/>
              </a:spcBef>
              <a:spcAft>
                <a:spcPts val="600"/>
              </a:spcAft>
              <a:buNone/>
            </a:pPr>
            <a:r>
              <a:rPr lang="el-GR" b="1" dirty="0" smtClean="0"/>
              <a:t>Περιγραφή παιχνιδιού</a:t>
            </a:r>
            <a:r>
              <a:rPr lang="el-GR" dirty="0" smtClean="0"/>
              <a:t>: Κατά </a:t>
            </a:r>
            <a:r>
              <a:rPr lang="el-GR" dirty="0"/>
              <a:t>τη διάρκεια ελευθέρου </a:t>
            </a:r>
            <a:r>
              <a:rPr lang="el-GR" dirty="0" smtClean="0"/>
              <a:t>παιχνιδιού </a:t>
            </a:r>
            <a:r>
              <a:rPr lang="el-GR" dirty="0"/>
              <a:t>παρατήρησα ότι κάποια από τα παιδιά μιμούνταν με κίνηση και λόγο διάφορα ζώα (γατούλες-σκύλους</a:t>
            </a:r>
            <a:r>
              <a:rPr lang="el-GR" dirty="0" smtClean="0"/>
              <a:t>). Τότε </a:t>
            </a:r>
            <a:r>
              <a:rPr lang="el-GR" dirty="0"/>
              <a:t>πρότεινα στα παιδιά να φορέσουμε αυτάκια</a:t>
            </a:r>
            <a:r>
              <a:rPr lang="el-GR" dirty="0" smtClean="0"/>
              <a:t>, μουστάκια </a:t>
            </a:r>
            <a:r>
              <a:rPr lang="el-GR" dirty="0"/>
              <a:t>και ουρίτσες και να μιμηθούμε τη συμπεριφορά </a:t>
            </a:r>
            <a:r>
              <a:rPr lang="el-GR" dirty="0" smtClean="0"/>
              <a:t>των </a:t>
            </a:r>
            <a:r>
              <a:rPr lang="el-GR" dirty="0"/>
              <a:t>ζώων. Δηλαδή οι γατούλες στη θέα των σκύλων ανεβαίνουν στα κεραμίδια (νοητός κύκλος με μαξιλαράκια</a:t>
            </a:r>
            <a:r>
              <a:rPr lang="el-GR" dirty="0" smtClean="0"/>
              <a:t>) χωρίς </a:t>
            </a:r>
            <a:r>
              <a:rPr lang="el-GR" dirty="0"/>
              <a:t>να τις αγγίζουν τα σκυλάκια</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custDataLst>
      <p:tags r:id="rId1"/>
    </p:custDataLst>
    <p:extLst>
      <p:ext uri="{BB962C8B-B14F-4D97-AF65-F5344CB8AC3E}">
        <p14:creationId xmlns:p14="http://schemas.microsoft.com/office/powerpoint/2010/main" val="1597650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a:t>
            </a:r>
            <a:r>
              <a:rPr lang="el-GR" sz="3200" i="1" dirty="0" smtClean="0"/>
              <a:t> </a:t>
            </a:r>
            <a:r>
              <a:rPr lang="el-GR" sz="2700" i="1" dirty="0" smtClean="0"/>
              <a:t>Φοιτήτρια Καραπάνου Ελένη</a:t>
            </a:r>
            <a:endParaRPr lang="el-GR" sz="3200" dirty="0"/>
          </a:p>
        </p:txBody>
      </p:sp>
      <p:sp>
        <p:nvSpPr>
          <p:cNvPr id="3" name="Θέση περιεχομένου 2"/>
          <p:cNvSpPr>
            <a:spLocks noGrp="1"/>
          </p:cNvSpPr>
          <p:nvPr>
            <p:ph idx="1"/>
          </p:nvPr>
        </p:nvSpPr>
        <p:spPr/>
        <p:txBody>
          <a:bodyPr>
            <a:normAutofit/>
          </a:bodyPr>
          <a:lstStyle/>
          <a:p>
            <a:pPr marL="0" indent="0">
              <a:spcBef>
                <a:spcPts val="0"/>
              </a:spcBef>
              <a:spcAft>
                <a:spcPts val="600"/>
              </a:spcAft>
              <a:buNone/>
            </a:pPr>
            <a:r>
              <a:rPr lang="el-GR" b="1" dirty="0" smtClean="0"/>
              <a:t>Τομέας Κινητικός:</a:t>
            </a:r>
            <a:r>
              <a:rPr lang="el-GR" dirty="0"/>
              <a:t> Τα παιδιά ασκούν την αδρή κινητικότητα και </a:t>
            </a:r>
            <a:r>
              <a:rPr lang="el-GR" dirty="0" smtClean="0"/>
              <a:t>τον </a:t>
            </a:r>
            <a:r>
              <a:rPr lang="el-GR" dirty="0" err="1" smtClean="0"/>
              <a:t>οπτικοκινητικό</a:t>
            </a:r>
            <a:r>
              <a:rPr lang="el-GR" dirty="0" smtClean="0"/>
              <a:t> </a:t>
            </a:r>
            <a:r>
              <a:rPr lang="el-GR" dirty="0"/>
              <a:t>συντονισμό</a:t>
            </a:r>
            <a:r>
              <a:rPr lang="el-GR" dirty="0" smtClean="0"/>
              <a:t>.</a:t>
            </a:r>
          </a:p>
          <a:p>
            <a:pPr marL="0" indent="0">
              <a:spcBef>
                <a:spcPts val="0"/>
              </a:spcBef>
              <a:spcAft>
                <a:spcPts val="600"/>
              </a:spcAft>
              <a:buNone/>
            </a:pPr>
            <a:r>
              <a:rPr lang="el-GR" b="1" dirty="0" smtClean="0"/>
              <a:t>Τομέας Νοητικός: </a:t>
            </a:r>
            <a:r>
              <a:rPr lang="el-GR" dirty="0" smtClean="0"/>
              <a:t>Τα </a:t>
            </a:r>
            <a:r>
              <a:rPr lang="el-GR" dirty="0"/>
              <a:t>παιδιά αναπτύσσουν τις έννοιες του </a:t>
            </a:r>
            <a:r>
              <a:rPr lang="el-GR" dirty="0" smtClean="0"/>
              <a:t>χώρου (</a:t>
            </a:r>
            <a:r>
              <a:rPr lang="el-GR" dirty="0"/>
              <a:t>μέσα -έξω από τον κύκλο,  πάνω- κάτω από τα κεραμίδια). Αριθμητικές  και </a:t>
            </a:r>
            <a:r>
              <a:rPr lang="el-GR" dirty="0" smtClean="0"/>
              <a:t>ποσοτικές </a:t>
            </a:r>
            <a:r>
              <a:rPr lang="el-GR" dirty="0"/>
              <a:t>έννοιες (περισσότερες γατούλες-λιγότερα σκυλάκια</a:t>
            </a:r>
            <a:r>
              <a:rPr lang="el-GR" dirty="0" smtClean="0"/>
              <a:t>).</a:t>
            </a:r>
          </a:p>
          <a:p>
            <a:pPr marL="0" indent="0">
              <a:spcBef>
                <a:spcPts val="0"/>
              </a:spcBef>
              <a:spcAft>
                <a:spcPts val="600"/>
              </a:spcAft>
              <a:buNone/>
            </a:pPr>
            <a:r>
              <a:rPr lang="el-GR" b="1" dirty="0" smtClean="0"/>
              <a:t>Τομέας Κοινωνικός:</a:t>
            </a:r>
            <a:r>
              <a:rPr lang="el-GR" dirty="0" smtClean="0"/>
              <a:t> </a:t>
            </a:r>
            <a:r>
              <a:rPr lang="el-GR" dirty="0"/>
              <a:t>Τα παιδιά μαθαίνουν να συνεργάζονται και να τηρούν κανόνες και όρια παιχνιδιού</a:t>
            </a:r>
            <a:endParaRPr lang="el-GR" dirty="0" smtClean="0"/>
          </a:p>
          <a:p>
            <a:pPr marL="0" indent="0">
              <a:spcBef>
                <a:spcPts val="0"/>
              </a:spcBef>
              <a:spcAft>
                <a:spcPts val="600"/>
              </a:spcAft>
              <a:buNone/>
            </a:pPr>
            <a:r>
              <a:rPr lang="el-GR" b="1" dirty="0" smtClean="0"/>
              <a:t>Τομέας Συναισθηματικός:</a:t>
            </a:r>
            <a:r>
              <a:rPr lang="el-GR" dirty="0"/>
              <a:t> Τα παιδιά μέσα από αυτό το παιχνίδι ανέπτυξαν </a:t>
            </a:r>
            <a:r>
              <a:rPr lang="el-GR" dirty="0" smtClean="0"/>
              <a:t>τη </a:t>
            </a:r>
            <a:r>
              <a:rPr lang="el-GR" dirty="0"/>
              <a:t>συνεργασία και την </a:t>
            </a:r>
            <a:r>
              <a:rPr lang="el-GR" dirty="0" smtClean="0"/>
              <a:t>αλληλεγγύη.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spTree>
    <p:custDataLst>
      <p:tags r:id="rId1"/>
    </p:custDataLst>
    <p:extLst>
      <p:ext uri="{BB962C8B-B14F-4D97-AF65-F5344CB8AC3E}">
        <p14:creationId xmlns:p14="http://schemas.microsoft.com/office/powerpoint/2010/main" val="1356784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2</a:t>
            </a:r>
            <a:r>
              <a:rPr lang="el-GR" baseline="30000" dirty="0" smtClean="0"/>
              <a:t>ο</a:t>
            </a:r>
            <a:r>
              <a:rPr lang="el-GR" dirty="0" smtClean="0"/>
              <a:t> παιχνίδι</a:t>
            </a:r>
            <a:r>
              <a:rPr lang="el-GR" sz="3200" i="1" dirty="0" smtClean="0"/>
              <a:t> </a:t>
            </a:r>
            <a:r>
              <a:rPr lang="el-GR" sz="2700" i="1" dirty="0" smtClean="0"/>
              <a:t>Φοιτήτρια Καραπάνου Ελένη</a:t>
            </a:r>
            <a:endParaRPr lang="el-GR" sz="3200" dirty="0"/>
          </a:p>
        </p:txBody>
      </p:sp>
      <p:sp>
        <p:nvSpPr>
          <p:cNvPr id="3" name="Θέση περιεχομένου 2"/>
          <p:cNvSpPr>
            <a:spLocks noGrp="1"/>
          </p:cNvSpPr>
          <p:nvPr>
            <p:ph idx="1"/>
          </p:nvPr>
        </p:nvSpPr>
        <p:spPr>
          <a:xfrm>
            <a:off x="457200" y="1196752"/>
            <a:ext cx="8229600" cy="5661248"/>
          </a:xfrm>
        </p:spPr>
        <p:txBody>
          <a:bodyPr>
            <a:normAutofit lnSpcReduction="10000"/>
          </a:bodyPr>
          <a:lstStyle/>
          <a:p>
            <a:pPr algn="ctr">
              <a:lnSpc>
                <a:spcPct val="110000"/>
              </a:lnSpc>
              <a:spcBef>
                <a:spcPts val="0"/>
              </a:spcBef>
              <a:spcAft>
                <a:spcPts val="600"/>
              </a:spcAft>
              <a:buNone/>
            </a:pPr>
            <a:r>
              <a:rPr lang="el-GR" b="1" dirty="0" smtClean="0">
                <a:solidFill>
                  <a:schemeClr val="tx2"/>
                </a:solidFill>
              </a:rPr>
              <a:t>Είδος Παιχνιδιού: Κανόνων</a:t>
            </a:r>
            <a:endParaRPr lang="el-GR" b="1" i="1" dirty="0" smtClean="0">
              <a:solidFill>
                <a:schemeClr val="tx2"/>
              </a:solidFill>
            </a:endParaRPr>
          </a:p>
          <a:p>
            <a:pPr>
              <a:lnSpc>
                <a:spcPct val="110000"/>
              </a:lnSpc>
              <a:spcBef>
                <a:spcPts val="0"/>
              </a:spcBef>
              <a:spcAft>
                <a:spcPts val="600"/>
              </a:spcAft>
              <a:buNone/>
            </a:pPr>
            <a:r>
              <a:rPr lang="el-GR" b="1" dirty="0" smtClean="0"/>
              <a:t>Αριθμός παιδιών</a:t>
            </a:r>
            <a:r>
              <a:rPr lang="el-GR" dirty="0" smtClean="0"/>
              <a:t>:22</a:t>
            </a:r>
          </a:p>
          <a:p>
            <a:pPr>
              <a:lnSpc>
                <a:spcPct val="110000"/>
              </a:lnSpc>
              <a:spcBef>
                <a:spcPts val="0"/>
              </a:spcBef>
              <a:spcAft>
                <a:spcPts val="600"/>
              </a:spcAft>
              <a:buNone/>
            </a:pPr>
            <a:r>
              <a:rPr lang="el-GR" b="1" dirty="0" smtClean="0"/>
              <a:t>Ηλικία παιδιών</a:t>
            </a:r>
            <a:r>
              <a:rPr lang="el-GR" dirty="0" smtClean="0"/>
              <a:t>:4-4,5</a:t>
            </a:r>
          </a:p>
          <a:p>
            <a:pPr marL="0" indent="0">
              <a:lnSpc>
                <a:spcPct val="110000"/>
              </a:lnSpc>
              <a:spcBef>
                <a:spcPts val="0"/>
              </a:spcBef>
              <a:spcAft>
                <a:spcPts val="600"/>
              </a:spcAft>
              <a:buNone/>
            </a:pPr>
            <a:r>
              <a:rPr lang="el-GR" b="1" dirty="0" smtClean="0"/>
              <a:t>Περιγραφή παιχνιδιού</a:t>
            </a:r>
            <a:r>
              <a:rPr lang="el-GR" dirty="0" smtClean="0"/>
              <a:t>: </a:t>
            </a:r>
            <a:r>
              <a:rPr lang="el-GR" dirty="0"/>
              <a:t>Μ</a:t>
            </a:r>
            <a:r>
              <a:rPr lang="el-GR" dirty="0" smtClean="0"/>
              <a:t>ε τη </a:t>
            </a:r>
            <a:r>
              <a:rPr lang="el-GR" dirty="0"/>
              <a:t>βοήθεια της μουσικής από τα  ‘</a:t>
            </a:r>
            <a:r>
              <a:rPr lang="el-GR" dirty="0" smtClean="0"/>
              <a:t>’ΠΑΙΧΔΙΔΟΤΡΟΓΟΥΔΑ</a:t>
            </a:r>
            <a:r>
              <a:rPr lang="el-GR" dirty="0"/>
              <a:t>’’ και συγκεκριμένα από το κομμάτι το οποίο  αναφέρεται στα μέσα μεταφοράς  εξήγησα στα παιδιά τον τρόπο με τον οποίο θα δρούσαμε για να αναπαραστήσουμε με τα σώματα </a:t>
            </a:r>
            <a:r>
              <a:rPr lang="el-GR" dirty="0" smtClean="0"/>
              <a:t>μας </a:t>
            </a:r>
            <a:r>
              <a:rPr lang="el-GR" dirty="0"/>
              <a:t>και τον τρόπο κίνησης μας τα διάφορα μέσα μεταφοράς. </a:t>
            </a:r>
            <a:endParaRPr lang="el-GR" dirty="0" smtClean="0"/>
          </a:p>
          <a:p>
            <a:pPr marL="0" indent="0">
              <a:lnSpc>
                <a:spcPct val="110000"/>
              </a:lnSpc>
              <a:spcBef>
                <a:spcPts val="0"/>
              </a:spcBef>
              <a:spcAft>
                <a:spcPts val="600"/>
              </a:spcAft>
              <a:buNone/>
            </a:pPr>
            <a:r>
              <a:rPr lang="el-GR" dirty="0" smtClean="0"/>
              <a:t>Δηλαδή </a:t>
            </a:r>
            <a:r>
              <a:rPr lang="el-GR" dirty="0"/>
              <a:t>όταν ακούγαμε το τραγούδι για το αεροπλάνο ανοίγαμε τα χέρια και </a:t>
            </a:r>
            <a:r>
              <a:rPr lang="el-GR" dirty="0" smtClean="0"/>
              <a:t>«πετούσαμε», </a:t>
            </a:r>
            <a:r>
              <a:rPr lang="el-GR" dirty="0"/>
              <a:t>όταν ακούγαμε το τραγούδι για το τρένο τότε κάναμε τρενάκι και προχωρούσαμε μέσα στην </a:t>
            </a:r>
            <a:r>
              <a:rPr lang="el-GR" dirty="0" smtClean="0"/>
              <a:t>τάξη, </a:t>
            </a:r>
            <a:r>
              <a:rPr lang="el-GR" dirty="0"/>
              <a:t>όταν ακούγαμε για </a:t>
            </a:r>
            <a:r>
              <a:rPr lang="el-GR" dirty="0" smtClean="0"/>
              <a:t>τη </a:t>
            </a:r>
            <a:r>
              <a:rPr lang="el-GR" dirty="0"/>
              <a:t>βαρκούλα καθόμασταν στο πάτωμα και σε ζευγάρια κάναμε τις βαρκούλες.</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spTree>
    <p:custDataLst>
      <p:tags r:id="rId1"/>
    </p:custDataLst>
    <p:extLst>
      <p:ext uri="{BB962C8B-B14F-4D97-AF65-F5344CB8AC3E}">
        <p14:creationId xmlns:p14="http://schemas.microsoft.com/office/powerpoint/2010/main" val="1715186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a:t>
            </a:r>
            <a:r>
              <a:rPr lang="el-GR" sz="3200" i="1" dirty="0" smtClean="0"/>
              <a:t> </a:t>
            </a:r>
            <a:r>
              <a:rPr lang="el-GR" sz="2700" i="1" dirty="0" smtClean="0"/>
              <a:t>Φοιτήτρια Καραπάνου Ελένη</a:t>
            </a:r>
            <a:endParaRPr lang="el-GR" sz="3200" dirty="0"/>
          </a:p>
        </p:txBody>
      </p:sp>
      <p:sp>
        <p:nvSpPr>
          <p:cNvPr id="3" name="Θέση περιεχομένου 2"/>
          <p:cNvSpPr>
            <a:spLocks noGrp="1"/>
          </p:cNvSpPr>
          <p:nvPr>
            <p:ph idx="1"/>
          </p:nvPr>
        </p:nvSpPr>
        <p:spPr/>
        <p:txBody>
          <a:bodyPr>
            <a:normAutofit/>
          </a:bodyPr>
          <a:lstStyle/>
          <a:p>
            <a:pPr marL="0" indent="0">
              <a:spcBef>
                <a:spcPts val="0"/>
              </a:spcBef>
              <a:spcAft>
                <a:spcPts val="600"/>
              </a:spcAft>
              <a:buNone/>
            </a:pPr>
            <a:r>
              <a:rPr lang="el-GR" b="1" dirty="0" smtClean="0"/>
              <a:t>Τομέας Κινητικός</a:t>
            </a:r>
            <a:r>
              <a:rPr lang="el-GR" dirty="0" smtClean="0"/>
              <a:t>: Τα </a:t>
            </a:r>
            <a:r>
              <a:rPr lang="el-GR" dirty="0"/>
              <a:t>παιδιά μέσω της </a:t>
            </a:r>
            <a:r>
              <a:rPr lang="el-GR" dirty="0" err="1"/>
              <a:t>μουσικοκινητικής</a:t>
            </a:r>
            <a:r>
              <a:rPr lang="el-GR" dirty="0"/>
              <a:t>  ασκούν το σώμα τους  και μαθαίνουν πώς να το χρησιμοποιούν για το παιχνίδι τους</a:t>
            </a:r>
            <a:r>
              <a:rPr lang="el-GR" dirty="0" smtClean="0"/>
              <a:t>.</a:t>
            </a:r>
          </a:p>
          <a:p>
            <a:pPr marL="0" indent="0">
              <a:spcBef>
                <a:spcPts val="0"/>
              </a:spcBef>
              <a:spcAft>
                <a:spcPts val="600"/>
              </a:spcAft>
              <a:buNone/>
            </a:pPr>
            <a:r>
              <a:rPr lang="el-GR" b="1" dirty="0" smtClean="0"/>
              <a:t>Τομέας Νοητικός</a:t>
            </a:r>
            <a:r>
              <a:rPr lang="el-GR" dirty="0" smtClean="0"/>
              <a:t>:</a:t>
            </a:r>
            <a:r>
              <a:rPr lang="el-GR" dirty="0"/>
              <a:t> Τα παιδιά εξάσκησαν την αντίληψη την παρατηρητικότητα και </a:t>
            </a:r>
            <a:r>
              <a:rPr lang="el-GR" dirty="0" smtClean="0"/>
              <a:t>το </a:t>
            </a:r>
            <a:r>
              <a:rPr lang="el-GR" dirty="0"/>
              <a:t>λόγο τους μέσα από αυτό το παιχνίδι</a:t>
            </a:r>
            <a:r>
              <a:rPr lang="el-GR" dirty="0" smtClean="0"/>
              <a:t>.</a:t>
            </a:r>
          </a:p>
          <a:p>
            <a:pPr marL="0" indent="0">
              <a:spcBef>
                <a:spcPts val="0"/>
              </a:spcBef>
              <a:spcAft>
                <a:spcPts val="600"/>
              </a:spcAft>
              <a:buNone/>
            </a:pPr>
            <a:r>
              <a:rPr lang="el-GR" b="1" dirty="0" smtClean="0"/>
              <a:t>Τομέας Κοινωνικός</a:t>
            </a:r>
            <a:r>
              <a:rPr lang="el-GR" dirty="0" smtClean="0"/>
              <a:t>:</a:t>
            </a:r>
            <a:r>
              <a:rPr lang="el-GR" dirty="0"/>
              <a:t> Τα παιδιά ανέπτυξαν την κοινωνικότητα τους.  Μέσα από </a:t>
            </a:r>
            <a:r>
              <a:rPr lang="el-GR" dirty="0" smtClean="0"/>
              <a:t>το </a:t>
            </a:r>
            <a:r>
              <a:rPr lang="el-GR" dirty="0"/>
              <a:t>χορό και το τραγούδι συνεργάστηκαν και διασκέδασαν</a:t>
            </a:r>
            <a:r>
              <a:rPr lang="el-GR" dirty="0" smtClean="0"/>
              <a:t>.</a:t>
            </a:r>
          </a:p>
          <a:p>
            <a:pPr marL="0" indent="0">
              <a:spcBef>
                <a:spcPts val="0"/>
              </a:spcBef>
              <a:spcAft>
                <a:spcPts val="600"/>
              </a:spcAft>
              <a:buNone/>
            </a:pPr>
            <a:r>
              <a:rPr lang="el-GR" b="1" dirty="0" smtClean="0"/>
              <a:t>Τομέας Συναισθηματικός</a:t>
            </a:r>
            <a:r>
              <a:rPr lang="el-GR" dirty="0" smtClean="0"/>
              <a:t>:</a:t>
            </a:r>
            <a:r>
              <a:rPr lang="el-GR" dirty="0"/>
              <a:t> Συναισθήματα χαράς βίωσαν </a:t>
            </a:r>
            <a:r>
              <a:rPr lang="el-GR" dirty="0" err="1" smtClean="0"/>
              <a:t>καθόλη</a:t>
            </a:r>
            <a:r>
              <a:rPr lang="el-GR" dirty="0" smtClean="0"/>
              <a:t> τη </a:t>
            </a:r>
            <a:r>
              <a:rPr lang="el-GR" dirty="0"/>
              <a:t>διάρκεια της  </a:t>
            </a:r>
            <a:r>
              <a:rPr lang="el-GR" dirty="0" err="1"/>
              <a:t>μουσικοκινητικής</a:t>
            </a:r>
            <a:r>
              <a:rPr lang="el-GR" dirty="0"/>
              <a:t> δράσης</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spTree>
    <p:custDataLst>
      <p:tags r:id="rId1"/>
    </p:custDataLst>
    <p:extLst>
      <p:ext uri="{BB962C8B-B14F-4D97-AF65-F5344CB8AC3E}">
        <p14:creationId xmlns:p14="http://schemas.microsoft.com/office/powerpoint/2010/main" val="2853341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3:</a:t>
            </a:r>
            <a:br>
              <a:rPr lang="el-GR" dirty="0" smtClean="0"/>
            </a:br>
            <a:r>
              <a:rPr lang="el-GR" i="1" dirty="0" smtClean="0"/>
              <a:t> </a:t>
            </a:r>
            <a:r>
              <a:rPr lang="el-GR" sz="2700" i="1" dirty="0" smtClean="0"/>
              <a:t>Φοιτήτρια Καραπάνου Ελένη</a:t>
            </a:r>
            <a:r>
              <a:rPr lang="el-GR" sz="2700" dirty="0" smtClean="0"/>
              <a:t> </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t>Λίγα λόγια για την εμπειρία μο</a:t>
            </a:r>
            <a:r>
              <a:rPr lang="el-GR" dirty="0" smtClean="0"/>
              <a:t>υ</a:t>
            </a:r>
          </a:p>
          <a:p>
            <a:pPr marL="0" indent="0" algn="ctr">
              <a:buNone/>
            </a:pPr>
            <a:r>
              <a:rPr lang="el-GR" dirty="0" smtClean="0"/>
              <a:t>         Η </a:t>
            </a:r>
            <a:r>
              <a:rPr lang="el-GR" dirty="0"/>
              <a:t>προσωπική μου εμπειρία στον παιδικό σταθμό  ήταν η πιο ευχάριστη έως σήμερα </a:t>
            </a:r>
            <a:r>
              <a:rPr lang="el-GR" dirty="0" smtClean="0"/>
              <a:t>όσον </a:t>
            </a:r>
            <a:r>
              <a:rPr lang="el-GR" dirty="0"/>
              <a:t>αφορά τα εργαστηριακά μαθήματα</a:t>
            </a:r>
            <a:r>
              <a:rPr lang="el-GR" dirty="0" smtClean="0"/>
              <a:t>. Η καθοδήγηση από τη διδάσκουσα καθηγήτρια υπήρξε καθοριστική για την ομαλή διεξαγωγή του μαθήματος. </a:t>
            </a:r>
            <a:r>
              <a:rPr lang="el-GR" dirty="0"/>
              <a:t>Η </a:t>
            </a:r>
            <a:r>
              <a:rPr lang="el-GR" dirty="0" smtClean="0"/>
              <a:t>οργάνωση </a:t>
            </a:r>
            <a:r>
              <a:rPr lang="el-GR" dirty="0"/>
              <a:t>του σταθμού και η φιλοξενία των σπουδαστών από όλο το προσωπικό είναι αξιοσημείωτη. Η διευθύντρια και οι παιδαγωγοί υπήρξαν πάντα πρόθυμες να μας εξηγήσουν τις πρακτικές αγωγής που εφαρμόζουν στον σταθμό και τον τρόπο που  τα παιδιά ανταποκρίνονται </a:t>
            </a:r>
            <a:r>
              <a:rPr lang="el-GR" dirty="0" err="1"/>
              <a:t>σ</a:t>
            </a:r>
            <a:r>
              <a:rPr lang="el-GR" dirty="0" err="1" smtClean="0"/>
              <a:t>΄</a:t>
            </a:r>
            <a:r>
              <a:rPr lang="el-GR" dirty="0" smtClean="0"/>
              <a:t> αυτές</a:t>
            </a:r>
            <a:r>
              <a:rPr lang="el-GR" dirty="0"/>
              <a:t>.  </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spTree>
    <p:custDataLst>
      <p:tags r:id="rId1"/>
    </p:custDataLst>
    <p:extLst>
      <p:ext uri="{BB962C8B-B14F-4D97-AF65-F5344CB8AC3E}">
        <p14:creationId xmlns:p14="http://schemas.microsoft.com/office/powerpoint/2010/main" val="112991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Παρουσίαση </a:t>
            </a:r>
            <a:r>
              <a:rPr lang="en-US" dirty="0" smtClean="0"/>
              <a:t>2</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t>Φοιτήτρια: </a:t>
            </a:r>
            <a:r>
              <a:rPr lang="el-GR" dirty="0" err="1" smtClean="0"/>
              <a:t>Τζάβου</a:t>
            </a:r>
            <a:r>
              <a:rPr lang="el-GR" dirty="0" smtClean="0"/>
              <a:t> Αργυρώ</a:t>
            </a:r>
            <a:endParaRPr lang="el-GR" u="sng" dirty="0" smtClean="0"/>
          </a:p>
          <a:p>
            <a:pPr algn="ctr">
              <a:buNone/>
            </a:pPr>
            <a:r>
              <a:rPr lang="el-GR" b="1" dirty="0" smtClean="0"/>
              <a:t>Αριθμός Μητρώου: </a:t>
            </a:r>
            <a:r>
              <a:rPr lang="el-GR" dirty="0" smtClean="0"/>
              <a:t>11048</a:t>
            </a:r>
            <a:endParaRPr lang="el-GR" b="1" u="sng"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Tree>
    <p:custDataLst>
      <p:tags r:id="rId1"/>
    </p:custDataLst>
    <p:extLst>
      <p:ext uri="{BB962C8B-B14F-4D97-AF65-F5344CB8AC3E}">
        <p14:creationId xmlns:p14="http://schemas.microsoft.com/office/powerpoint/2010/main" val="460909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1</a:t>
            </a:r>
            <a:r>
              <a:rPr lang="el-GR" baseline="30000" dirty="0" smtClean="0"/>
              <a:t>ου</a:t>
            </a:r>
            <a:r>
              <a:rPr lang="el-GR" dirty="0" smtClean="0"/>
              <a:t> παιχνιδιού</a:t>
            </a:r>
            <a:br>
              <a:rPr lang="el-GR" dirty="0" smtClean="0"/>
            </a:br>
            <a:r>
              <a:rPr lang="el-GR" sz="2700" i="1" dirty="0" smtClean="0"/>
              <a:t> Φοιτήτρια </a:t>
            </a:r>
            <a:r>
              <a:rPr lang="el-GR" sz="2700" i="1" dirty="0" err="1" smtClean="0"/>
              <a:t>Τζάβου</a:t>
            </a:r>
            <a:r>
              <a:rPr lang="el-GR" sz="2700" i="1" dirty="0" smtClean="0"/>
              <a:t> Αργυρώ</a:t>
            </a:r>
            <a:endParaRPr lang="el-GR" sz="3200" i="1" dirty="0"/>
          </a:p>
        </p:txBody>
      </p:sp>
      <p:sp>
        <p:nvSpPr>
          <p:cNvPr id="3" name="Θέση περιεχομένου 2"/>
          <p:cNvSpPr>
            <a:spLocks noGrp="1"/>
          </p:cNvSpPr>
          <p:nvPr>
            <p:ph idx="1"/>
          </p:nvPr>
        </p:nvSpPr>
        <p:spPr/>
        <p:txBody>
          <a:bodyPr>
            <a:normAutofit/>
          </a:bodyPr>
          <a:lstStyle/>
          <a:p>
            <a:pPr marL="0" indent="0" algn="ctr">
              <a:spcBef>
                <a:spcPts val="0"/>
              </a:spcBef>
              <a:spcAft>
                <a:spcPts val="600"/>
              </a:spcAft>
              <a:buNone/>
            </a:pPr>
            <a:r>
              <a:rPr lang="el-GR" b="1" dirty="0" smtClean="0">
                <a:solidFill>
                  <a:schemeClr val="tx2"/>
                </a:solidFill>
              </a:rPr>
              <a:t>Παιχνίδι Άσκησης</a:t>
            </a:r>
            <a:endParaRPr lang="el-GR" b="1" i="1" dirty="0" smtClean="0">
              <a:solidFill>
                <a:schemeClr val="tx2"/>
              </a:solidFill>
            </a:endParaRPr>
          </a:p>
          <a:p>
            <a:pPr marL="0" indent="0">
              <a:spcBef>
                <a:spcPts val="0"/>
              </a:spcBef>
              <a:spcAft>
                <a:spcPts val="600"/>
              </a:spcAft>
              <a:buNone/>
            </a:pPr>
            <a:r>
              <a:rPr lang="el-GR" b="1" dirty="0" smtClean="0"/>
              <a:t>Αριθμός παιδιών</a:t>
            </a:r>
            <a:r>
              <a:rPr lang="el-GR" dirty="0" smtClean="0"/>
              <a:t>:</a:t>
            </a:r>
            <a:r>
              <a:rPr lang="en-US" dirty="0" smtClean="0"/>
              <a:t> 18</a:t>
            </a:r>
            <a:endParaRPr lang="el-GR" dirty="0" smtClean="0"/>
          </a:p>
          <a:p>
            <a:pPr marL="0" indent="0">
              <a:spcBef>
                <a:spcPts val="0"/>
              </a:spcBef>
              <a:spcAft>
                <a:spcPts val="600"/>
              </a:spcAft>
              <a:buNone/>
            </a:pPr>
            <a:r>
              <a:rPr lang="el-GR" b="1" dirty="0" smtClean="0"/>
              <a:t>Ηλικία παιδιών</a:t>
            </a:r>
            <a:r>
              <a:rPr lang="el-GR" dirty="0" smtClean="0"/>
              <a:t>:</a:t>
            </a:r>
            <a:r>
              <a:rPr lang="en-US" dirty="0" smtClean="0"/>
              <a:t> 3;6-4</a:t>
            </a:r>
            <a:endParaRPr lang="el-GR" dirty="0" smtClean="0"/>
          </a:p>
          <a:p>
            <a:pPr marL="0" indent="0">
              <a:spcBef>
                <a:spcPts val="0"/>
              </a:spcBef>
              <a:spcAft>
                <a:spcPts val="600"/>
              </a:spcAft>
              <a:buNone/>
            </a:pPr>
            <a:r>
              <a:rPr lang="el-GR" b="1" dirty="0" smtClean="0"/>
              <a:t>Περιγραφή παιχνιδιού</a:t>
            </a:r>
            <a:r>
              <a:rPr lang="el-GR" dirty="0" smtClean="0"/>
              <a:t>:</a:t>
            </a:r>
            <a:r>
              <a:rPr lang="en-US" dirty="0" smtClean="0"/>
              <a:t> </a:t>
            </a:r>
            <a:r>
              <a:rPr lang="el-GR" dirty="0" smtClean="0"/>
              <a:t>Τα παιδιά χωρισμένα σε ομάδες κάνουν αντιστοιχία τους γίγαντες και τους νάνους (ψηλοί με μεγάλα και δυνατά βήματα, κοντοί σαν ένα κουβάρι).</a:t>
            </a:r>
          </a:p>
          <a:p>
            <a:pPr>
              <a:spcBef>
                <a:spcPts val="0"/>
              </a:spcBef>
              <a:spcAft>
                <a:spcPts val="600"/>
              </a:spcAft>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spTree>
    <p:custDataLst>
      <p:tags r:id="rId1"/>
    </p:custDataLst>
    <p:extLst>
      <p:ext uri="{BB962C8B-B14F-4D97-AF65-F5344CB8AC3E}">
        <p14:creationId xmlns:p14="http://schemas.microsoft.com/office/powerpoint/2010/main" val="3914647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Περιεχόμενο ενότητας</a:t>
            </a:r>
            <a:endParaRPr lang="el-GR" sz="2700" b="0" dirty="0"/>
          </a:p>
        </p:txBody>
      </p:sp>
      <p:sp>
        <p:nvSpPr>
          <p:cNvPr id="3" name="Θέση περιεχομένου 2"/>
          <p:cNvSpPr>
            <a:spLocks noGrp="1"/>
          </p:cNvSpPr>
          <p:nvPr>
            <p:ph idx="1"/>
          </p:nvPr>
        </p:nvSpPr>
        <p:spPr/>
        <p:txBody>
          <a:bodyPr>
            <a:noAutofit/>
          </a:bodyPr>
          <a:lstStyle/>
          <a:p>
            <a:pPr marL="0" indent="0">
              <a:buNone/>
            </a:pPr>
            <a:r>
              <a:rPr lang="el-GR" dirty="0" smtClean="0"/>
              <a:t>Με την ολοκλήρωση του εργαστηρίου αναμένεται ότι έχετε κατακτήσει με επιτυχία τα Μαθησιακά Αποτελέσματα τα οποία συζητήσαμε στην αρχή του εργαστηρίου</a:t>
            </a:r>
          </a:p>
          <a:p>
            <a:pPr marL="0" indent="0">
              <a:buNone/>
            </a:pPr>
            <a:endParaRPr lang="el-GR" dirty="0" smtClean="0"/>
          </a:p>
          <a:p>
            <a:pPr marL="0" indent="0">
              <a:buNone/>
            </a:pPr>
            <a:r>
              <a:rPr lang="el-GR" dirty="0" smtClean="0"/>
              <a:t>Σκοπός της ενότητας αυτής είναι η αξιολόγηση του εργαστηρίου!</a:t>
            </a:r>
          </a:p>
          <a:p>
            <a:pPr marL="0" indent="0" algn="ctr">
              <a:buNone/>
            </a:pPr>
            <a:r>
              <a:rPr lang="el-GR" dirty="0" smtClean="0"/>
              <a:t>Αυτό θα γίνει</a:t>
            </a:r>
          </a:p>
          <a:p>
            <a:pPr marL="0" indent="0" algn="ctr">
              <a:buNone/>
            </a:pPr>
            <a:r>
              <a:rPr lang="el-GR" b="1" dirty="0" smtClean="0">
                <a:solidFill>
                  <a:srgbClr val="820000"/>
                </a:solidFill>
              </a:rPr>
              <a:t>Με την παρουσίαση των</a:t>
            </a:r>
            <a:r>
              <a:rPr lang="en-US" b="1" dirty="0" smtClean="0">
                <a:solidFill>
                  <a:srgbClr val="820000"/>
                </a:solidFill>
              </a:rPr>
              <a:t> </a:t>
            </a:r>
            <a:r>
              <a:rPr lang="el-GR" b="1" dirty="0" smtClean="0">
                <a:solidFill>
                  <a:srgbClr val="820000"/>
                </a:solidFill>
              </a:rPr>
              <a:t>καλύτερων εργασιών!</a:t>
            </a:r>
          </a:p>
          <a:p>
            <a:pPr marL="0" indent="0">
              <a:buNone/>
            </a:pPr>
            <a:endParaRPr lang="el-GR" dirty="0" smtClean="0"/>
          </a:p>
          <a:p>
            <a:pPr marL="0" indent="0">
              <a:buNone/>
            </a:pPr>
            <a:r>
              <a:rPr lang="el-GR" dirty="0" smtClean="0"/>
              <a:t>Ας θυμηθούμε τι έπρεπε να κάνετε στην αξιολόγηση του εργαστηρίου;</a:t>
            </a:r>
            <a:endParaRPr lang="el-GR" dirty="0"/>
          </a:p>
          <a:p>
            <a:endParaRPr lang="el-GR" dirty="0"/>
          </a:p>
        </p:txBody>
      </p:sp>
      <p:pic>
        <p:nvPicPr>
          <p:cNvPr id="8" name="Picture 16"/>
          <p:cNvPicPr>
            <a:picLocks noChangeAspect="1"/>
          </p:cNvPicPr>
          <p:nvPr/>
        </p:nvPicPr>
        <p:blipFill>
          <a:blip r:embed="rId3" cstate="print"/>
          <a:stretch>
            <a:fillRect/>
          </a:stretch>
        </p:blipFill>
        <p:spPr>
          <a:xfrm>
            <a:off x="7314205" y="2294216"/>
            <a:ext cx="1590675" cy="2876550"/>
          </a:xfrm>
          <a:prstGeom prst="rect">
            <a:avLst/>
          </a:prstGeom>
        </p:spPr>
      </p:pic>
      <p:sp>
        <p:nvSpPr>
          <p:cNvPr id="9" name="Ορθογώνιο 5"/>
          <p:cNvSpPr/>
          <p:nvPr/>
        </p:nvSpPr>
        <p:spPr>
          <a:xfrm>
            <a:off x="7537334" y="5170766"/>
            <a:ext cx="1144416" cy="276999"/>
          </a:xfrm>
          <a:prstGeom prst="rect">
            <a:avLst/>
          </a:prstGeom>
        </p:spPr>
        <p:txBody>
          <a:bodyPr wrap="none">
            <a:spAutoFit/>
          </a:bodyPr>
          <a:lstStyle/>
          <a:p>
            <a:r>
              <a:rPr lang="en-US" sz="1200" dirty="0">
                <a:solidFill>
                  <a:prstClr val="black"/>
                </a:solidFill>
                <a:latin typeface="Calibri"/>
                <a:hlinkClick r:id="rId4"/>
              </a:rPr>
              <a:t>wordpress.com</a:t>
            </a:r>
            <a:endParaRPr lang="el-GR"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custDataLst>
      <p:tags r:id="rId1"/>
    </p:custDataLst>
    <p:extLst>
      <p:ext uri="{BB962C8B-B14F-4D97-AF65-F5344CB8AC3E}">
        <p14:creationId xmlns:p14="http://schemas.microsoft.com/office/powerpoint/2010/main" val="3066646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Τζάβου</a:t>
            </a:r>
            <a:r>
              <a:rPr lang="el-GR" sz="2700" i="1" dirty="0" smtClean="0"/>
              <a:t> Αργυρώ</a:t>
            </a:r>
            <a:endParaRPr lang="el-GR" sz="3200" dirty="0"/>
          </a:p>
        </p:txBody>
      </p:sp>
      <p:sp>
        <p:nvSpPr>
          <p:cNvPr id="3" name="Θέση περιεχομένου 2"/>
          <p:cNvSpPr>
            <a:spLocks noGrp="1"/>
          </p:cNvSpPr>
          <p:nvPr>
            <p:ph idx="1"/>
          </p:nvPr>
        </p:nvSpPr>
        <p:spPr/>
        <p:txBody>
          <a:bodyPr>
            <a:normAutofit/>
          </a:bodyPr>
          <a:lstStyle/>
          <a:p>
            <a:pPr marL="0" indent="0">
              <a:spcBef>
                <a:spcPts val="0"/>
              </a:spcBef>
              <a:spcAft>
                <a:spcPts val="600"/>
              </a:spcAft>
              <a:buNone/>
            </a:pPr>
            <a:r>
              <a:rPr lang="el-GR" b="1" dirty="0" smtClean="0"/>
              <a:t>Τομέας Κινητικός</a:t>
            </a:r>
            <a:r>
              <a:rPr lang="el-GR" dirty="0" smtClean="0"/>
              <a:t>: Τα παιδιά με την επιλογή αυτού του ερεθίσματος , εξάσκησαν σε μεγάλο βαθμό την αδρή κινητικότητα. Κατανόησαν επιπλέον τις διαφορετικές  επιφάνειες (ψηλοί – κοντοί). Η ανάγκη για κίνηση επιτεύχθηκε πλήρως.</a:t>
            </a:r>
          </a:p>
          <a:p>
            <a:pPr marL="0" indent="0">
              <a:spcBef>
                <a:spcPts val="0"/>
              </a:spcBef>
              <a:spcAft>
                <a:spcPts val="600"/>
              </a:spcAft>
              <a:buNone/>
            </a:pPr>
            <a:r>
              <a:rPr lang="el-GR" b="1" dirty="0" smtClean="0"/>
              <a:t>Τομέας Νοητικός</a:t>
            </a:r>
            <a:r>
              <a:rPr lang="el-GR" dirty="0" smtClean="0"/>
              <a:t>: Τα μέλη της ομάδας άσκησαν τις σχέσεις χώρου (πάνω-</a:t>
            </a:r>
            <a:r>
              <a:rPr lang="el-GR" dirty="0" err="1" smtClean="0"/>
              <a:t>κάτω</a:t>
            </a:r>
            <a:r>
              <a:rPr lang="el-GR" dirty="0" smtClean="0"/>
              <a:t>, δεξιά-αριστερά),τα μεγέθη (μικρό- μεγάλο). Εξάσκησαν επιπλέον τους λεπτούς χειρισμούς του σώματος τους, τη </a:t>
            </a:r>
            <a:r>
              <a:rPr lang="el-GR" dirty="0" err="1" smtClean="0"/>
              <a:t>λογικομαθηματική</a:t>
            </a:r>
            <a:r>
              <a:rPr lang="el-GR" dirty="0" smtClean="0"/>
              <a:t> τους σκέψη (πότε να ανοίξω τα χέρια και τα πόδια;, πότε να τα μακρύνω για να γίνω νάνος;).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Tree>
    <p:custDataLst>
      <p:tags r:id="rId1"/>
    </p:custDataLst>
    <p:extLst>
      <p:ext uri="{BB962C8B-B14F-4D97-AF65-F5344CB8AC3E}">
        <p14:creationId xmlns:p14="http://schemas.microsoft.com/office/powerpoint/2010/main" val="12732012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Τζάβου</a:t>
            </a:r>
            <a:r>
              <a:rPr lang="el-GR" sz="2700" i="1" dirty="0" smtClean="0"/>
              <a:t> Αργυρώ</a:t>
            </a:r>
            <a:endParaRPr lang="el-GR" sz="3200" dirty="0"/>
          </a:p>
        </p:txBody>
      </p:sp>
      <p:sp>
        <p:nvSpPr>
          <p:cNvPr id="3" name="Θέση περιεχομένου 2"/>
          <p:cNvSpPr>
            <a:spLocks noGrp="1"/>
          </p:cNvSpPr>
          <p:nvPr>
            <p:ph idx="1"/>
          </p:nvPr>
        </p:nvSpPr>
        <p:spPr/>
        <p:txBody>
          <a:bodyPr>
            <a:normAutofit/>
          </a:bodyPr>
          <a:lstStyle/>
          <a:p>
            <a:pPr marL="0" indent="0">
              <a:spcBef>
                <a:spcPts val="0"/>
              </a:spcBef>
              <a:spcAft>
                <a:spcPts val="600"/>
              </a:spcAft>
              <a:buNone/>
            </a:pPr>
            <a:r>
              <a:rPr lang="el-GR" b="1" dirty="0" smtClean="0"/>
              <a:t>Τομέας Κοινωνικός</a:t>
            </a:r>
            <a:r>
              <a:rPr lang="el-GR" dirty="0" smtClean="0"/>
              <a:t>: Τα μέλη όλης της ομάδας συμμετείχαν στο </a:t>
            </a:r>
            <a:r>
              <a:rPr lang="el-GR" dirty="0" err="1" smtClean="0"/>
              <a:t>μουσικοκινητικό</a:t>
            </a:r>
            <a:r>
              <a:rPr lang="el-GR" dirty="0" smtClean="0"/>
              <a:t> αυτό παιχνίδι, χωρίς διενέξεις. Η αλληλοβοήθεια ήταν εμφανής καθ όλη τη διάρκεια της δράσης. Άρα η κοινωνικοποίηση και το κλίμα ομαδικότητας αναπτύχθηκαν αρκετά</a:t>
            </a:r>
          </a:p>
          <a:p>
            <a:pPr marL="0" indent="0">
              <a:spcBef>
                <a:spcPts val="0"/>
              </a:spcBef>
              <a:spcAft>
                <a:spcPts val="600"/>
              </a:spcAft>
              <a:buNone/>
            </a:pPr>
            <a:r>
              <a:rPr lang="el-GR" b="1" dirty="0" smtClean="0"/>
              <a:t>Τομέας Συναισθηματικός</a:t>
            </a:r>
            <a:r>
              <a:rPr lang="el-GR" dirty="0" smtClean="0"/>
              <a:t>: Τα μέλη της ομάδας έδειχναν να απολαμβάνουν το παιχνίδι αναπτύσσοντας την έννοια της </a:t>
            </a:r>
            <a:r>
              <a:rPr lang="el-GR" dirty="0" err="1" smtClean="0"/>
              <a:t>ενσυναίσθησης</a:t>
            </a:r>
            <a:r>
              <a:rPr lang="el-GR" dirty="0" smtClean="0"/>
              <a:t>, αφού η επικοινωνία τους γινόταν σε ένα ομαλό και συνεργατικό κλίμα.</a:t>
            </a: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Tree>
    <p:custDataLst>
      <p:tags r:id="rId1"/>
    </p:custDataLst>
    <p:extLst>
      <p:ext uri="{BB962C8B-B14F-4D97-AF65-F5344CB8AC3E}">
        <p14:creationId xmlns:p14="http://schemas.microsoft.com/office/powerpoint/2010/main" val="34191029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2</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Τζάβου</a:t>
            </a:r>
            <a:r>
              <a:rPr lang="el-GR" sz="2700" i="1" dirty="0" smtClean="0"/>
              <a:t> Αργυρώ</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Κανόνων</a:t>
            </a:r>
            <a:endParaRPr lang="el-GR" b="1" i="1" dirty="0" smtClean="0">
              <a:solidFill>
                <a:schemeClr val="tx2"/>
              </a:solidFill>
            </a:endParaRPr>
          </a:p>
          <a:p>
            <a:pPr marL="0" indent="0">
              <a:spcBef>
                <a:spcPts val="0"/>
              </a:spcBef>
              <a:spcAft>
                <a:spcPts val="600"/>
              </a:spcAft>
              <a:buNone/>
            </a:pPr>
            <a:r>
              <a:rPr lang="el-GR" b="1" dirty="0" smtClean="0"/>
              <a:t>Αριθμός παιδιών</a:t>
            </a:r>
            <a:r>
              <a:rPr lang="el-GR" dirty="0" smtClean="0"/>
              <a:t>: 8</a:t>
            </a:r>
          </a:p>
          <a:p>
            <a:pPr marL="0" indent="0">
              <a:spcBef>
                <a:spcPts val="0"/>
              </a:spcBef>
              <a:spcAft>
                <a:spcPts val="600"/>
              </a:spcAft>
              <a:buNone/>
            </a:pPr>
            <a:r>
              <a:rPr lang="el-GR" b="1" dirty="0" smtClean="0"/>
              <a:t>Ηλικία παιδιών</a:t>
            </a:r>
            <a:r>
              <a:rPr lang="el-GR" dirty="0" smtClean="0"/>
              <a:t>: 3-4</a:t>
            </a:r>
          </a:p>
          <a:p>
            <a:pPr marL="0" indent="0">
              <a:spcBef>
                <a:spcPts val="0"/>
              </a:spcBef>
              <a:spcAft>
                <a:spcPts val="600"/>
              </a:spcAft>
              <a:buNone/>
            </a:pPr>
            <a:r>
              <a:rPr lang="el-GR" b="1" dirty="0" smtClean="0"/>
              <a:t>Περιγραφή παιχνιδιού</a:t>
            </a:r>
            <a:r>
              <a:rPr lang="el-GR" dirty="0" smtClean="0"/>
              <a:t>: Η Ν.(3), η Ι.(3;6), ο Σ.(3) και η Α.(3;9) έθεσαν κανόνες για να παίξουν σε δύο ομάδες με την μπάλα. Καθισμένα κάτω, χωρίστηκαν και οι ομάδες ήταν απέναντι. Όλα τα παιδιά έριχναν την μπάλα αναλόγως τη σειρά που κάθονταν. </a:t>
            </a:r>
          </a:p>
          <a:p>
            <a:pPr marL="0" indent="0">
              <a:spcBef>
                <a:spcPts val="0"/>
              </a:spcBef>
              <a:spcAft>
                <a:spcPts val="600"/>
              </a:spcAft>
              <a:buNone/>
            </a:pPr>
            <a:r>
              <a:rPr lang="el-GR" dirty="0" smtClean="0"/>
              <a:t>Αρχικά έπρεπε να πετάνε τη μπάλα σιγά, έπειτα κυλώντας τη και τελευταία με πηδηματάκια. Στη δράση προστέθηκαν και άλλα δύο παιδιά.</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custDataLst>
      <p:tags r:id="rId1"/>
    </p:custDataLst>
    <p:extLst>
      <p:ext uri="{BB962C8B-B14F-4D97-AF65-F5344CB8AC3E}">
        <p14:creationId xmlns:p14="http://schemas.microsoft.com/office/powerpoint/2010/main" val="1357979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a:t>
            </a:r>
            <a:r>
              <a:rPr lang="el-GR" sz="3200" i="1" dirty="0" smtClean="0"/>
              <a:t> </a:t>
            </a:r>
            <a:r>
              <a:rPr lang="el-GR" sz="2700" i="1" dirty="0" smtClean="0"/>
              <a:t>Φοιτήτρια Τζάβου Αργυρώ</a:t>
            </a:r>
            <a:endParaRPr lang="el-GR" sz="3200" dirty="0"/>
          </a:p>
        </p:txBody>
      </p:sp>
      <p:sp>
        <p:nvSpPr>
          <p:cNvPr id="3" name="Θέση περιεχομένου 2"/>
          <p:cNvSpPr>
            <a:spLocks noGrp="1"/>
          </p:cNvSpPr>
          <p:nvPr>
            <p:ph idx="1"/>
          </p:nvPr>
        </p:nvSpPr>
        <p:spPr/>
        <p:txBody>
          <a:bodyPr>
            <a:normAutofit/>
          </a:bodyPr>
          <a:lstStyle/>
          <a:p>
            <a:pPr marL="0" indent="0">
              <a:spcBef>
                <a:spcPts val="0"/>
              </a:spcBef>
              <a:spcAft>
                <a:spcPts val="600"/>
              </a:spcAft>
              <a:buNone/>
            </a:pPr>
            <a:r>
              <a:rPr lang="el-GR" b="1" dirty="0" smtClean="0"/>
              <a:t>Τομέας Κινητικός</a:t>
            </a:r>
            <a:r>
              <a:rPr lang="el-GR" dirty="0" smtClean="0"/>
              <a:t>: Τα παιδιά παρ όλο που ήταν καθισμένα υπήρχαν φορές, που ορισμένα παιδιά από κάθε ομάδα σηκώνονταν για να πιάσουν την μπάλα η οποία είχε φύγει από τα όρια του παιχνιδιού. Αυτό το παιχνίδι θεωρείται στιγμή χαλάρωσης από προηγούμενη δράση επειδή δεν υπάρχει ολική κίνηση του σώματος, περισσότερο των χεριών.</a:t>
            </a:r>
          </a:p>
          <a:p>
            <a:pPr marL="0" indent="0">
              <a:spcBef>
                <a:spcPts val="0"/>
              </a:spcBef>
              <a:spcAft>
                <a:spcPts val="600"/>
              </a:spcAft>
              <a:buNone/>
            </a:pPr>
            <a:r>
              <a:rPr lang="el-GR" b="1" dirty="0" smtClean="0"/>
              <a:t>Τομέας Νοητικός</a:t>
            </a:r>
            <a:r>
              <a:rPr lang="el-GR" dirty="0" smtClean="0"/>
              <a:t>: Μέσα από το παιχνίδι κανόνων, τα μέλη της ομάδας μπόρεσαν να αναπτύξουν τη λεπτή κινητικότητα, να δράσουν σε περιορισμένο χώρο που είχαν ορίσει τα ίδια, να ενισχύσουν την </a:t>
            </a:r>
            <a:r>
              <a:rPr lang="el-GR" dirty="0" err="1" smtClean="0"/>
              <a:t>λογικομαθηματική</a:t>
            </a:r>
            <a:r>
              <a:rPr lang="el-GR" dirty="0" smtClean="0"/>
              <a:t> τους σκέψη (να ρίξω ίσια τη μπάλα για να κατευθυνθεί στην απέναντι ομάδα, και με πόση δύναμη).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custDataLst>
      <p:tags r:id="rId1"/>
    </p:custDataLst>
    <p:extLst>
      <p:ext uri="{BB962C8B-B14F-4D97-AF65-F5344CB8AC3E}">
        <p14:creationId xmlns:p14="http://schemas.microsoft.com/office/powerpoint/2010/main" val="3898101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a:t>
            </a:r>
            <a:r>
              <a:rPr lang="el-GR" sz="3200" i="1" dirty="0" smtClean="0"/>
              <a:t> </a:t>
            </a:r>
            <a:r>
              <a:rPr lang="el-GR" sz="2700" i="1" dirty="0" smtClean="0"/>
              <a:t>Φοιτήτρια Τζάβου Αργυρώ</a:t>
            </a:r>
            <a:endParaRPr lang="el-GR" sz="3200" dirty="0"/>
          </a:p>
        </p:txBody>
      </p:sp>
      <p:sp>
        <p:nvSpPr>
          <p:cNvPr id="3" name="Θέση περιεχομένου 2"/>
          <p:cNvSpPr>
            <a:spLocks noGrp="1"/>
          </p:cNvSpPr>
          <p:nvPr>
            <p:ph idx="1"/>
          </p:nvPr>
        </p:nvSpPr>
        <p:spPr/>
        <p:txBody>
          <a:bodyPr>
            <a:normAutofit/>
          </a:bodyPr>
          <a:lstStyle/>
          <a:p>
            <a:pPr marL="0" indent="0">
              <a:spcBef>
                <a:spcPts val="0"/>
              </a:spcBef>
              <a:spcAft>
                <a:spcPts val="600"/>
              </a:spcAft>
              <a:buNone/>
            </a:pPr>
            <a:r>
              <a:rPr lang="el-GR" b="1" dirty="0" smtClean="0"/>
              <a:t>Τομέας Κοινωνικός</a:t>
            </a:r>
            <a:r>
              <a:rPr lang="el-GR" dirty="0" smtClean="0"/>
              <a:t>: Με τους κανόνες που έθεσαν μόνα τους, τα παιδιά ανέπτυξαν την κοινωνικοποίηση και το ομαδικό κλίμα που απαιτεί ένα παιχνίδι κανόνων.</a:t>
            </a:r>
          </a:p>
          <a:p>
            <a:pPr marL="0" indent="0">
              <a:spcBef>
                <a:spcPts val="0"/>
              </a:spcBef>
              <a:spcAft>
                <a:spcPts val="600"/>
              </a:spcAft>
              <a:buNone/>
            </a:pPr>
            <a:r>
              <a:rPr lang="el-GR" b="1" dirty="0" smtClean="0"/>
              <a:t>Τομέας Συναισθηματικός</a:t>
            </a:r>
            <a:r>
              <a:rPr lang="el-GR" dirty="0" smtClean="0"/>
              <a:t>: Η συνεχής αλληλεπίδραση μεταξύ των παιδιών, η υπακοή κανόνων από τα παιδιά, χωρίς τις συνεχείς παρεμβάσεις της παιδαγωγού, έκαναν το παιχνίδι αποτελεσματικό και αγαπητό στα παιδιά αφού κατάφεραν να συνεργαστούν.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custDataLst>
      <p:tags r:id="rId1"/>
    </p:custDataLst>
    <p:extLst>
      <p:ext uri="{BB962C8B-B14F-4D97-AF65-F5344CB8AC3E}">
        <p14:creationId xmlns:p14="http://schemas.microsoft.com/office/powerpoint/2010/main" val="4256553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3</a:t>
            </a:r>
            <a:r>
              <a:rPr lang="el-GR" baseline="30000" dirty="0" smtClean="0"/>
              <a:t>ου</a:t>
            </a:r>
            <a:r>
              <a:rPr lang="el-GR" dirty="0" smtClean="0"/>
              <a:t> παιχνιδιού</a:t>
            </a:r>
            <a:r>
              <a:rPr lang="el-GR" sz="3200" i="1" dirty="0" smtClean="0"/>
              <a:t> </a:t>
            </a:r>
            <a:r>
              <a:rPr lang="el-GR" sz="2700" i="1" dirty="0" smtClean="0"/>
              <a:t>Φοιτήτρια Τζάβου Αργυρώ</a:t>
            </a:r>
            <a:endParaRPr lang="el-GR" sz="2700" dirty="0"/>
          </a:p>
        </p:txBody>
      </p:sp>
      <p:sp>
        <p:nvSpPr>
          <p:cNvPr id="3" name="Θέση περιεχομένου 2"/>
          <p:cNvSpPr>
            <a:spLocks noGrp="1"/>
          </p:cNvSpPr>
          <p:nvPr>
            <p:ph idx="1"/>
          </p:nvPr>
        </p:nvSpPr>
        <p:spPr/>
        <p:txBody>
          <a:bodyPr>
            <a:normAutofit/>
          </a:bodyPr>
          <a:lstStyle/>
          <a:p>
            <a:pPr algn="ctr">
              <a:spcBef>
                <a:spcPts val="0"/>
              </a:spcBef>
              <a:spcAft>
                <a:spcPts val="600"/>
              </a:spcAft>
              <a:buNone/>
            </a:pPr>
            <a:r>
              <a:rPr lang="el-GR" b="1" dirty="0" smtClean="0">
                <a:solidFill>
                  <a:schemeClr val="tx2"/>
                </a:solidFill>
              </a:rPr>
              <a:t>Παιχνίδι Συμβολικό</a:t>
            </a:r>
            <a:endParaRPr lang="el-GR" b="1" i="1" dirty="0" smtClean="0">
              <a:solidFill>
                <a:schemeClr val="tx2"/>
              </a:solidFill>
            </a:endParaRPr>
          </a:p>
          <a:p>
            <a:pPr marL="0" indent="0">
              <a:spcBef>
                <a:spcPts val="0"/>
              </a:spcBef>
              <a:spcAft>
                <a:spcPts val="600"/>
              </a:spcAft>
              <a:buNone/>
            </a:pPr>
            <a:r>
              <a:rPr lang="el-GR" b="1" dirty="0" smtClean="0"/>
              <a:t>Αριθμός παιδιών</a:t>
            </a:r>
            <a:r>
              <a:rPr lang="el-GR" dirty="0" smtClean="0"/>
              <a:t>: ατομικό παιχνίδι , 1 παιδί.</a:t>
            </a:r>
          </a:p>
          <a:p>
            <a:pPr marL="0" indent="0">
              <a:spcBef>
                <a:spcPts val="0"/>
              </a:spcBef>
              <a:spcAft>
                <a:spcPts val="600"/>
              </a:spcAft>
              <a:buNone/>
            </a:pPr>
            <a:r>
              <a:rPr lang="el-GR" b="1" dirty="0" smtClean="0"/>
              <a:t>Ηλικία παιδιών</a:t>
            </a:r>
            <a:r>
              <a:rPr lang="el-GR" dirty="0" smtClean="0"/>
              <a:t>: 3;8 ετών</a:t>
            </a:r>
          </a:p>
          <a:p>
            <a:pPr marL="0" indent="0">
              <a:spcBef>
                <a:spcPts val="0"/>
              </a:spcBef>
              <a:spcAft>
                <a:spcPts val="600"/>
              </a:spcAft>
              <a:buNone/>
            </a:pPr>
            <a:r>
              <a:rPr lang="el-GR" b="1" dirty="0" smtClean="0"/>
              <a:t>Περιγραφή παιχνιδιού</a:t>
            </a:r>
            <a:r>
              <a:rPr lang="el-GR" dirty="0" smtClean="0"/>
              <a:t>: Ο Α.(3;8) πήρε ένα μπαλάκι και το ονόμασε σφουγγάρι, με το οποίο άρχισε να καθαρίζει σε συγκεκριμένο σημείο τον τοίχο, μιμούμενος τον ρόλο του καθαριστή(« τώρα καθαρίζω τον τοίχο με το μπλε σφουγγάρι μου»).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custDataLst>
      <p:tags r:id="rId1"/>
    </p:custDataLst>
    <p:extLst>
      <p:ext uri="{BB962C8B-B14F-4D97-AF65-F5344CB8AC3E}">
        <p14:creationId xmlns:p14="http://schemas.microsoft.com/office/powerpoint/2010/main" val="2811663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a:t>
            </a:r>
            <a:r>
              <a:rPr lang="el-GR" sz="3200" i="1" dirty="0" smtClean="0"/>
              <a:t> </a:t>
            </a:r>
            <a:r>
              <a:rPr lang="el-GR" sz="2700" i="1" dirty="0" smtClean="0"/>
              <a:t>Φοιτήτρια Τζάβου Αργυρώ</a:t>
            </a:r>
            <a:endParaRPr lang="el-GR" sz="3200" dirty="0"/>
          </a:p>
        </p:txBody>
      </p:sp>
      <p:sp>
        <p:nvSpPr>
          <p:cNvPr id="3" name="Θέση περιεχομένου 2"/>
          <p:cNvSpPr>
            <a:spLocks noGrp="1"/>
          </p:cNvSpPr>
          <p:nvPr>
            <p:ph idx="1"/>
          </p:nvPr>
        </p:nvSpPr>
        <p:spPr/>
        <p:txBody>
          <a:bodyPr>
            <a:normAutofit/>
          </a:bodyPr>
          <a:lstStyle/>
          <a:p>
            <a:pPr marL="0" indent="0">
              <a:spcBef>
                <a:spcPts val="0"/>
              </a:spcBef>
              <a:spcAft>
                <a:spcPts val="600"/>
              </a:spcAft>
              <a:buNone/>
            </a:pPr>
            <a:r>
              <a:rPr lang="el-GR" b="1" dirty="0" smtClean="0"/>
              <a:t>Τομέας Κινητικός</a:t>
            </a:r>
            <a:r>
              <a:rPr lang="el-GR" dirty="0" smtClean="0"/>
              <a:t>: Το παιδί εξάσκησε τις διαφορετικές επιφάνειες, καθόταν κάτω σηκωνόταν. Ήταν ένα παιχνίδι χαλάρωσης για το παιδί χωρίς να τρέχει, απολάμβανε το συμβολικό του παιχνίδι</a:t>
            </a:r>
          </a:p>
          <a:p>
            <a:pPr marL="0" indent="0">
              <a:spcBef>
                <a:spcPts val="0"/>
              </a:spcBef>
              <a:spcAft>
                <a:spcPts val="600"/>
              </a:spcAft>
              <a:buNone/>
            </a:pPr>
            <a:r>
              <a:rPr lang="el-GR" b="1" dirty="0" smtClean="0"/>
              <a:t>Τομέας Νοητικός</a:t>
            </a:r>
            <a:r>
              <a:rPr lang="el-GR" dirty="0" smtClean="0"/>
              <a:t>: Ο Α. άσκησε την λεπτή κινητικότητα καθώς έκανε ομοιόμορφες κυκλικές κινήσεις στον τοίχο. Εξάσκησε τις σχέσεις χώρου και μεγέθους, κάνοντας συνέχεις κύκλους, και τέλος την </a:t>
            </a:r>
            <a:r>
              <a:rPr lang="el-GR" dirty="0" err="1" smtClean="0"/>
              <a:t>λογικομαθηματική</a:t>
            </a:r>
            <a:r>
              <a:rPr lang="el-GR" dirty="0" smtClean="0"/>
              <a:t> σκέψη(«πώς να καθαρίσω τώρα, σε ποιο σημείο, μην μου πέσει το σφουγγάρι»).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custDataLst>
      <p:tags r:id="rId1"/>
    </p:custDataLst>
    <p:extLst>
      <p:ext uri="{BB962C8B-B14F-4D97-AF65-F5344CB8AC3E}">
        <p14:creationId xmlns:p14="http://schemas.microsoft.com/office/powerpoint/2010/main" val="8392737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a:t>
            </a:r>
            <a:r>
              <a:rPr lang="el-GR" sz="3200" i="1" dirty="0" smtClean="0"/>
              <a:t> </a:t>
            </a:r>
            <a:r>
              <a:rPr lang="el-GR" sz="2700" i="1" dirty="0" smtClean="0"/>
              <a:t>Φοιτήτρια Τζάβου Αργυρώ</a:t>
            </a:r>
            <a:endParaRPr lang="el-GR" sz="3200" dirty="0"/>
          </a:p>
        </p:txBody>
      </p:sp>
      <p:sp>
        <p:nvSpPr>
          <p:cNvPr id="3" name="Θέση περιεχομένου 2"/>
          <p:cNvSpPr>
            <a:spLocks noGrp="1"/>
          </p:cNvSpPr>
          <p:nvPr>
            <p:ph idx="1"/>
          </p:nvPr>
        </p:nvSpPr>
        <p:spPr/>
        <p:txBody>
          <a:bodyPr>
            <a:normAutofit/>
          </a:bodyPr>
          <a:lstStyle/>
          <a:p>
            <a:pPr marL="0" indent="0">
              <a:spcBef>
                <a:spcPts val="0"/>
              </a:spcBef>
              <a:spcAft>
                <a:spcPts val="600"/>
              </a:spcAft>
              <a:buNone/>
            </a:pPr>
            <a:r>
              <a:rPr lang="el-GR" b="1" dirty="0" smtClean="0"/>
              <a:t>Τομέας Κοινωνικός</a:t>
            </a:r>
            <a:r>
              <a:rPr lang="el-GR" dirty="0" smtClean="0"/>
              <a:t>: Ο Α. έπαιζε μόνος του και δεν υπήρχε επικοινωνία με τα υπόλοιπα παιδιά, διότι ήταν προσηλωμένος στο συμβολικό του παιχνίδι.</a:t>
            </a:r>
          </a:p>
          <a:p>
            <a:pPr marL="0" indent="0">
              <a:spcBef>
                <a:spcPts val="0"/>
              </a:spcBef>
              <a:spcAft>
                <a:spcPts val="600"/>
              </a:spcAft>
              <a:buNone/>
            </a:pPr>
            <a:r>
              <a:rPr lang="el-GR" b="1" dirty="0" smtClean="0"/>
              <a:t>Τομέας Συναισθηματικός</a:t>
            </a:r>
            <a:r>
              <a:rPr lang="el-GR" dirty="0" smtClean="0"/>
              <a:t>: Ο Α. είχε εσωτερικό μονόλογο κρατώντας το σφουγγάρι του. Φαινόταν ευτυχισμένος με αυτό που έκανε, αφού χαμογελούσε και έπαιζα ασταμάτητα</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custDataLst>
      <p:tags r:id="rId1"/>
    </p:custDataLst>
    <p:extLst>
      <p:ext uri="{BB962C8B-B14F-4D97-AF65-F5344CB8AC3E}">
        <p14:creationId xmlns:p14="http://schemas.microsoft.com/office/powerpoint/2010/main" val="988687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4</a:t>
            </a:r>
            <a:r>
              <a:rPr lang="el-GR" baseline="30000" dirty="0" smtClean="0"/>
              <a:t>ου</a:t>
            </a:r>
            <a:r>
              <a:rPr lang="el-GR" dirty="0" smtClean="0"/>
              <a:t> παιχνιδιού</a:t>
            </a:r>
            <a:r>
              <a:rPr lang="el-GR" sz="3200" i="1" dirty="0" smtClean="0"/>
              <a:t> </a:t>
            </a:r>
            <a:r>
              <a:rPr lang="el-GR" sz="2700" i="1" dirty="0" smtClean="0"/>
              <a:t>Φοιτήτρια Τζάβου Αργυρώ</a:t>
            </a:r>
            <a:endParaRPr lang="el-GR" sz="3200" dirty="0"/>
          </a:p>
        </p:txBody>
      </p:sp>
      <p:sp>
        <p:nvSpPr>
          <p:cNvPr id="3" name="Θέση περιεχομένου 2"/>
          <p:cNvSpPr>
            <a:spLocks noGrp="1"/>
          </p:cNvSpPr>
          <p:nvPr>
            <p:ph idx="1"/>
          </p:nvPr>
        </p:nvSpPr>
        <p:spPr/>
        <p:txBody>
          <a:bodyPr>
            <a:normAutofit/>
          </a:bodyPr>
          <a:lstStyle/>
          <a:p>
            <a:pPr algn="ctr">
              <a:spcBef>
                <a:spcPts val="0"/>
              </a:spcBef>
              <a:spcAft>
                <a:spcPts val="600"/>
              </a:spcAft>
              <a:buNone/>
            </a:pPr>
            <a:r>
              <a:rPr lang="el-GR" b="1" dirty="0" smtClean="0">
                <a:solidFill>
                  <a:schemeClr val="tx2"/>
                </a:solidFill>
              </a:rPr>
              <a:t>Παιχνίδι Κατασκευών</a:t>
            </a:r>
          </a:p>
          <a:p>
            <a:pPr>
              <a:spcBef>
                <a:spcPts val="0"/>
              </a:spcBef>
              <a:spcAft>
                <a:spcPts val="600"/>
              </a:spcAft>
              <a:buNone/>
            </a:pPr>
            <a:r>
              <a:rPr lang="el-GR" b="1" dirty="0" smtClean="0"/>
              <a:t>Αριθμός παιδιών</a:t>
            </a:r>
            <a:r>
              <a:rPr lang="el-GR" dirty="0" smtClean="0"/>
              <a:t>: 5 παιδιά</a:t>
            </a:r>
          </a:p>
          <a:p>
            <a:pPr marL="0" indent="0">
              <a:spcBef>
                <a:spcPts val="0"/>
              </a:spcBef>
              <a:spcAft>
                <a:spcPts val="600"/>
              </a:spcAft>
              <a:buNone/>
            </a:pPr>
            <a:r>
              <a:rPr lang="el-GR" b="1" dirty="0" smtClean="0"/>
              <a:t>Ηλικία παιδιών</a:t>
            </a:r>
            <a:r>
              <a:rPr lang="el-GR" dirty="0" smtClean="0"/>
              <a:t>: 3;6- 4 ετών</a:t>
            </a:r>
          </a:p>
          <a:p>
            <a:pPr marL="0" indent="0">
              <a:spcBef>
                <a:spcPts val="0"/>
              </a:spcBef>
              <a:spcAft>
                <a:spcPts val="600"/>
              </a:spcAft>
              <a:buNone/>
            </a:pPr>
            <a:r>
              <a:rPr lang="el-GR" b="1" dirty="0" smtClean="0"/>
              <a:t>Περιγραφή παιχνιδιού</a:t>
            </a:r>
            <a:r>
              <a:rPr lang="el-GR" dirty="0" smtClean="0"/>
              <a:t>: Ο Σ.(3) έπαιζε με την Α.(3;6) τουβλάκια , δημιουργώντας τον πιο ψηλό πύργο. Στη συνέχεια θέλησαν να συμμετέχουν άλλα 3 παιδιά.</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custDataLst>
      <p:tags r:id="rId1"/>
    </p:custDataLst>
    <p:extLst>
      <p:ext uri="{BB962C8B-B14F-4D97-AF65-F5344CB8AC3E}">
        <p14:creationId xmlns:p14="http://schemas.microsoft.com/office/powerpoint/2010/main" val="16689086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a:t>
            </a:r>
            <a:r>
              <a:rPr lang="el-GR" sz="3200" i="1" dirty="0" smtClean="0"/>
              <a:t> </a:t>
            </a:r>
            <a:r>
              <a:rPr lang="el-GR" sz="2700" i="1" dirty="0" smtClean="0"/>
              <a:t>Φοιτήτρια Τζάβου Αργυρώ</a:t>
            </a:r>
            <a:endParaRPr lang="el-GR" sz="3200" dirty="0"/>
          </a:p>
        </p:txBody>
      </p:sp>
      <p:sp>
        <p:nvSpPr>
          <p:cNvPr id="3" name="Θέση περιεχομένου 2"/>
          <p:cNvSpPr>
            <a:spLocks noGrp="1"/>
          </p:cNvSpPr>
          <p:nvPr>
            <p:ph idx="1"/>
          </p:nvPr>
        </p:nvSpPr>
        <p:spPr/>
        <p:txBody>
          <a:bodyPr>
            <a:normAutofit/>
          </a:bodyPr>
          <a:lstStyle/>
          <a:p>
            <a:pPr marL="0" indent="0">
              <a:spcBef>
                <a:spcPts val="0"/>
              </a:spcBef>
              <a:spcAft>
                <a:spcPts val="600"/>
              </a:spcAft>
              <a:buNone/>
            </a:pPr>
            <a:r>
              <a:rPr lang="el-GR" b="1" dirty="0" smtClean="0"/>
              <a:t>Τομέας Κινητικός</a:t>
            </a:r>
            <a:r>
              <a:rPr lang="el-GR" dirty="0" smtClean="0"/>
              <a:t>: Τα παιδιά είχαν σκορπίσει τα τουβλάκια κάτω στο πάτωμα και στο τραπέζι. Κατά τη δημιουργία του πύργου, επειδή βιάζονταν να τον χτίσουν έτρεχαν και μάζευαν όλα τα τουβλάκια για να τα τοποθετήσουν πάνω. Άσκησαν τις επιφάνειες και τις σχέσεις χώρου.</a:t>
            </a:r>
            <a:endParaRPr lang="el-GR" u="sng" dirty="0" smtClean="0"/>
          </a:p>
          <a:p>
            <a:pPr marL="0" indent="0">
              <a:spcBef>
                <a:spcPts val="0"/>
              </a:spcBef>
              <a:spcAft>
                <a:spcPts val="600"/>
              </a:spcAft>
              <a:buNone/>
            </a:pPr>
            <a:r>
              <a:rPr lang="el-GR" b="1" dirty="0" smtClean="0"/>
              <a:t>Τομέας Νοητικός</a:t>
            </a:r>
            <a:r>
              <a:rPr lang="el-GR" dirty="0" smtClean="0"/>
              <a:t>: Τα μέλη της ομάδας ανέπτυξαν την </a:t>
            </a:r>
            <a:r>
              <a:rPr lang="el-GR" dirty="0" err="1" smtClean="0"/>
              <a:t>λογικομαθηματική</a:t>
            </a:r>
            <a:r>
              <a:rPr lang="el-GR" dirty="0" smtClean="0"/>
              <a:t> τους σκέψη (πού να βάλω το τουβλάκι για να μείνει σταθερός  ο πύργος).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custDataLst>
      <p:tags r:id="rId1"/>
    </p:custDataLst>
    <p:extLst>
      <p:ext uri="{BB962C8B-B14F-4D97-AF65-F5344CB8AC3E}">
        <p14:creationId xmlns:p14="http://schemas.microsoft.com/office/powerpoint/2010/main" val="4240867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Παρουσίαση </a:t>
            </a:r>
            <a:r>
              <a:rPr lang="en-US" dirty="0" smtClean="0"/>
              <a:t>1</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t>Φοιτήτρια: </a:t>
            </a:r>
            <a:r>
              <a:rPr lang="el-GR" dirty="0" smtClean="0"/>
              <a:t>Καραπάνου Ελένη</a:t>
            </a:r>
          </a:p>
          <a:p>
            <a:pPr algn="ctr">
              <a:buNone/>
            </a:pPr>
            <a:r>
              <a:rPr lang="el-GR" b="1" dirty="0" smtClean="0"/>
              <a:t>Αριθμός Μητρώου:</a:t>
            </a:r>
            <a:r>
              <a:rPr lang="en-US" b="1" dirty="0" smtClean="0"/>
              <a:t> </a:t>
            </a:r>
            <a:r>
              <a:rPr lang="el-GR" dirty="0" smtClean="0"/>
              <a:t>11062</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custDataLst>
      <p:tags r:id="rId1"/>
    </p:custDataLst>
    <p:extLst>
      <p:ext uri="{BB962C8B-B14F-4D97-AF65-F5344CB8AC3E}">
        <p14:creationId xmlns:p14="http://schemas.microsoft.com/office/powerpoint/2010/main" val="513850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a:t>
            </a:r>
            <a:r>
              <a:rPr lang="el-GR" sz="3200" i="1" dirty="0" smtClean="0"/>
              <a:t> </a:t>
            </a:r>
            <a:r>
              <a:rPr lang="el-GR" sz="2700" i="1" dirty="0" smtClean="0"/>
              <a:t>Φοιτήτρια Τζάβου Αργυρώ</a:t>
            </a:r>
            <a:endParaRPr lang="el-GR" sz="3200" dirty="0"/>
          </a:p>
        </p:txBody>
      </p:sp>
      <p:sp>
        <p:nvSpPr>
          <p:cNvPr id="3" name="Θέση περιεχομένου 2"/>
          <p:cNvSpPr>
            <a:spLocks noGrp="1"/>
          </p:cNvSpPr>
          <p:nvPr>
            <p:ph idx="1"/>
          </p:nvPr>
        </p:nvSpPr>
        <p:spPr>
          <a:xfrm>
            <a:off x="457200" y="1196752"/>
            <a:ext cx="8229600" cy="5544616"/>
          </a:xfrm>
        </p:spPr>
        <p:txBody>
          <a:bodyPr>
            <a:normAutofit lnSpcReduction="10000"/>
          </a:bodyPr>
          <a:lstStyle/>
          <a:p>
            <a:pPr marL="0" indent="0">
              <a:lnSpc>
                <a:spcPct val="110000"/>
              </a:lnSpc>
              <a:spcBef>
                <a:spcPts val="0"/>
              </a:spcBef>
              <a:spcAft>
                <a:spcPts val="600"/>
              </a:spcAft>
              <a:buNone/>
            </a:pPr>
            <a:r>
              <a:rPr lang="el-GR" b="1" dirty="0" smtClean="0"/>
              <a:t>Τομέας Κοινωνικός</a:t>
            </a:r>
            <a:r>
              <a:rPr lang="el-GR" dirty="0" smtClean="0"/>
              <a:t>: Ο Σ. με την Α. έπαιξαν συλλογικά φτιάχνοντας τον πύργο. Όταν όμως πλησίασαν και τα υπόλοιπα 3 παιδιά ο Α. άρχισε να παραπονιέται και να τους διώχνει. Η Μ. που ενοχλήθηκε στράφηκε στην παιδαγωγό για να τους βοηθήσει. </a:t>
            </a:r>
          </a:p>
          <a:p>
            <a:pPr marL="0" indent="0">
              <a:lnSpc>
                <a:spcPct val="110000"/>
              </a:lnSpc>
              <a:spcBef>
                <a:spcPts val="0"/>
              </a:spcBef>
              <a:spcAft>
                <a:spcPts val="600"/>
              </a:spcAft>
              <a:buNone/>
            </a:pPr>
            <a:r>
              <a:rPr lang="el-GR" dirty="0" smtClean="0"/>
              <a:t>Με την παρέμβασή της εξήγησε στον Σ. ότι μπορούν όσοι θέλουν να παίξουν για να μεγαλώσουν πιο πολύ τον πύργο. Μετά από λίγη ώρα το παιδί έδειξε να το καταλαβαίνει διότι μετά συνεργάζονταν και αντάλλαζαν απόψεις.</a:t>
            </a:r>
          </a:p>
          <a:p>
            <a:pPr marL="0" indent="0">
              <a:lnSpc>
                <a:spcPct val="110000"/>
              </a:lnSpc>
              <a:spcBef>
                <a:spcPts val="0"/>
              </a:spcBef>
              <a:spcAft>
                <a:spcPts val="600"/>
              </a:spcAft>
              <a:buNone/>
            </a:pPr>
            <a:r>
              <a:rPr lang="el-GR" b="1" dirty="0" smtClean="0"/>
              <a:t>Τομέας Συναισθηματικός</a:t>
            </a:r>
            <a:r>
              <a:rPr lang="el-GR" dirty="0" smtClean="0"/>
              <a:t>: Στην αρχή η επικοινωνία και η ομαδικότητα στο παιχνίδι κατασκευών έλλειπε. Όμως μετά την παρέμβαση της παιδαγωγού όλα τα παιδιά κατάλαβαν ότι πρέπει να συνεργαστούν για να επέλθει ένα ικανοποιητικό για αυτά αποτέλεσμα.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custDataLst>
      <p:tags r:id="rId1"/>
    </p:custDataLst>
    <p:extLst>
      <p:ext uri="{BB962C8B-B14F-4D97-AF65-F5344CB8AC3E}">
        <p14:creationId xmlns:p14="http://schemas.microsoft.com/office/powerpoint/2010/main" val="34085969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1</a:t>
            </a:r>
            <a:r>
              <a:rPr lang="el-GR" baseline="30000" dirty="0" smtClean="0"/>
              <a:t>ο</a:t>
            </a:r>
            <a:r>
              <a:rPr lang="el-GR" dirty="0" smtClean="0"/>
              <a:t> παιχνίδι</a:t>
            </a:r>
            <a:br>
              <a:rPr lang="el-GR" dirty="0" smtClean="0"/>
            </a:br>
            <a:r>
              <a:rPr lang="el-GR" sz="3200" i="1" dirty="0" smtClean="0"/>
              <a:t> </a:t>
            </a:r>
            <a:r>
              <a:rPr lang="el-GR" sz="2700" i="1" dirty="0" smtClean="0"/>
              <a:t>Φοιτήτρια </a:t>
            </a:r>
            <a:r>
              <a:rPr lang="el-GR" sz="2700" i="1" dirty="0" err="1" smtClean="0"/>
              <a:t>Τζάβου</a:t>
            </a:r>
            <a:r>
              <a:rPr lang="el-GR" sz="2700" i="1" dirty="0" smtClean="0"/>
              <a:t> Αργυρώ</a:t>
            </a:r>
            <a:endParaRPr lang="el-GR" sz="3200" dirty="0"/>
          </a:p>
        </p:txBody>
      </p:sp>
      <p:sp>
        <p:nvSpPr>
          <p:cNvPr id="3" name="Θέση περιεχομένου 2"/>
          <p:cNvSpPr>
            <a:spLocks noGrp="1"/>
          </p:cNvSpPr>
          <p:nvPr>
            <p:ph idx="1"/>
          </p:nvPr>
        </p:nvSpPr>
        <p:spPr/>
        <p:txBody>
          <a:bodyPr>
            <a:normAutofit/>
          </a:bodyPr>
          <a:lstStyle/>
          <a:p>
            <a:pPr algn="ctr">
              <a:spcBef>
                <a:spcPts val="0"/>
              </a:spcBef>
              <a:spcAft>
                <a:spcPts val="600"/>
              </a:spcAft>
              <a:buNone/>
            </a:pPr>
            <a:r>
              <a:rPr lang="el-GR" b="1" dirty="0" smtClean="0"/>
              <a:t>Είδος Παιχνιδιού: Συμβολικό</a:t>
            </a:r>
            <a:endParaRPr lang="el-GR" b="1" i="1" dirty="0" smtClean="0"/>
          </a:p>
          <a:p>
            <a:pPr>
              <a:spcBef>
                <a:spcPts val="0"/>
              </a:spcBef>
              <a:spcAft>
                <a:spcPts val="600"/>
              </a:spcAft>
              <a:buNone/>
            </a:pPr>
            <a:r>
              <a:rPr lang="el-GR" b="1" dirty="0" smtClean="0"/>
              <a:t>Αριθμός παιδιών</a:t>
            </a:r>
            <a:r>
              <a:rPr lang="el-GR" dirty="0" smtClean="0"/>
              <a:t>: 3 παιδιά</a:t>
            </a:r>
          </a:p>
          <a:p>
            <a:pPr>
              <a:spcBef>
                <a:spcPts val="0"/>
              </a:spcBef>
              <a:spcAft>
                <a:spcPts val="600"/>
              </a:spcAft>
              <a:buNone/>
            </a:pPr>
            <a:r>
              <a:rPr lang="el-GR" b="1" dirty="0" smtClean="0"/>
              <a:t>Ηλικία παιδιών</a:t>
            </a:r>
            <a:r>
              <a:rPr lang="el-GR" dirty="0" smtClean="0"/>
              <a:t>: 3;6-4 ετών</a:t>
            </a:r>
          </a:p>
          <a:p>
            <a:pPr marL="0" indent="0">
              <a:spcBef>
                <a:spcPts val="0"/>
              </a:spcBef>
              <a:spcAft>
                <a:spcPts val="600"/>
              </a:spcAft>
              <a:buNone/>
            </a:pPr>
            <a:r>
              <a:rPr lang="el-GR" b="1" dirty="0" smtClean="0"/>
              <a:t>Περιγραφή παιχνιδιού</a:t>
            </a:r>
            <a:r>
              <a:rPr lang="el-GR" dirty="0" smtClean="0"/>
              <a:t>: Τα μέλη αυτής της ομάδας αποφάσισαν να παίξουν το γιατρό. Οι δύο ήταν οι ασθενείς και ο γιατρός κρατούσε το στηθοσκόπιο για να εξετάσει το στήθος των αρρώστων. </a:t>
            </a:r>
          </a:p>
          <a:p>
            <a:pPr marL="0" indent="0">
              <a:spcBef>
                <a:spcPts val="0"/>
              </a:spcBef>
              <a:spcAft>
                <a:spcPts val="600"/>
              </a:spcAft>
              <a:buNone/>
            </a:pPr>
            <a:r>
              <a:rPr lang="el-GR" dirty="0" smtClean="0"/>
              <a:t>Με τη σειρά, το κάθε παιδί κατευθυνόταν στο γιατρό ο οποίος έλεγε: ¨είσαι βαριά άρρωστος, πρέπει να πάρεις αντιβίωση¨. Στη συνέχεια αντάλλαζαν ρόλους, έτσι ώστε να κάνουν όλοι το ρόλο του γιατρού στο συμβολικό τους παιχνίδι.</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a:solidFill>
                <a:prstClr val="black"/>
              </a:solidFill>
            </a:endParaRPr>
          </a:p>
        </p:txBody>
      </p:sp>
    </p:spTree>
    <p:custDataLst>
      <p:tags r:id="rId1"/>
    </p:custDataLst>
    <p:extLst>
      <p:ext uri="{BB962C8B-B14F-4D97-AF65-F5344CB8AC3E}">
        <p14:creationId xmlns:p14="http://schemas.microsoft.com/office/powerpoint/2010/main" val="35996691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Τζάβου</a:t>
            </a:r>
            <a:r>
              <a:rPr lang="el-GR" sz="2700" i="1" dirty="0" smtClean="0"/>
              <a:t> Αργυρώ</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a:t>
            </a:r>
            <a:r>
              <a:rPr lang="el-GR" dirty="0" smtClean="0"/>
              <a:t>: Τα παιδιά είχαν τη δυνατότητα να εναλλάσσοντας τους ρόλους να κουνούν όλο τους το σώμα και όλες τις επιφάνειες σε αυτό το συμβολικό παιχνίδι</a:t>
            </a:r>
          </a:p>
          <a:p>
            <a:pPr marL="0" indent="0">
              <a:buNone/>
            </a:pPr>
            <a:r>
              <a:rPr lang="el-GR" b="1" dirty="0" smtClean="0"/>
              <a:t>Τομέας Νοητικός</a:t>
            </a:r>
            <a:r>
              <a:rPr lang="el-GR" dirty="0" smtClean="0"/>
              <a:t>: Στα πλαίσια ενός συμβολικού παιχνιδιού, τα παιδιά ως γιατροί και ασθενείς ασκούν τη λεπτή κινητικότητα (πως θα πιάσουν το στηθοσκόπιο), τις σχέσεις χώρου, την αντιληπτική τους ικανότητα, καθώς και την ανάπτυξη του προφορικού λόγου σχετικά με τις εμπειρίες.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a:solidFill>
                <a:prstClr val="black"/>
              </a:solidFill>
            </a:endParaRPr>
          </a:p>
        </p:txBody>
      </p:sp>
    </p:spTree>
    <p:custDataLst>
      <p:tags r:id="rId1"/>
    </p:custDataLst>
    <p:extLst>
      <p:ext uri="{BB962C8B-B14F-4D97-AF65-F5344CB8AC3E}">
        <p14:creationId xmlns:p14="http://schemas.microsoft.com/office/powerpoint/2010/main" val="14559560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Τζάβου</a:t>
            </a:r>
            <a:r>
              <a:rPr lang="el-GR" sz="2700" i="1" dirty="0" smtClean="0"/>
              <a:t> Αργυρώ</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a:t>
            </a:r>
            <a:r>
              <a:rPr lang="el-GR" dirty="0" smtClean="0"/>
              <a:t>: Και τα 3 παιδιά συνεργάστηκαν, μιμούμενα τους ρόλους των μεγάλων, υπήρχε ο διάλογος και η επικοινωνία, η αίσθηση της υπομονής ήταν εμφανής επειδή το παιδί περίμενε τη σειρά του χωρίς να διακόψει τον φίλο του</a:t>
            </a:r>
          </a:p>
          <a:p>
            <a:pPr marL="0" indent="0">
              <a:buNone/>
            </a:pPr>
            <a:r>
              <a:rPr lang="el-GR" b="1" dirty="0" smtClean="0"/>
              <a:t>Τομέας Συναισθηματικός</a:t>
            </a:r>
            <a:r>
              <a:rPr lang="el-GR" dirty="0" smtClean="0"/>
              <a:t>: Τα μέλη της ομάδας έδειχναν να απολαμβάνουν το δραματικό ους παιχνίδι αφού γελούσαν κυρίως με τους διαλόγους τους. Μια ομάδα με κατανόηση και έντονη αλληλοβοήθεια.</a:t>
            </a: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a:solidFill>
                <a:prstClr val="black"/>
              </a:solidFill>
            </a:endParaRPr>
          </a:p>
        </p:txBody>
      </p:sp>
    </p:spTree>
    <p:custDataLst>
      <p:tags r:id="rId1"/>
    </p:custDataLst>
    <p:extLst>
      <p:ext uri="{BB962C8B-B14F-4D97-AF65-F5344CB8AC3E}">
        <p14:creationId xmlns:p14="http://schemas.microsoft.com/office/powerpoint/2010/main" val="36365805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2</a:t>
            </a:r>
            <a:r>
              <a:rPr lang="el-GR" baseline="30000" dirty="0" smtClean="0"/>
              <a:t>ο</a:t>
            </a:r>
            <a:r>
              <a:rPr lang="el-GR" dirty="0" smtClean="0"/>
              <a:t> παιχνίδι</a:t>
            </a:r>
            <a:r>
              <a:rPr lang="el-GR" sz="3200" i="1" dirty="0" smtClean="0"/>
              <a:t> </a:t>
            </a:r>
            <a:r>
              <a:rPr lang="el-GR" sz="2700" i="1" dirty="0" smtClean="0"/>
              <a:t>Φοιτήτρια </a:t>
            </a:r>
            <a:r>
              <a:rPr lang="el-GR" sz="2700" i="1" dirty="0" err="1" smtClean="0"/>
              <a:t>Τζάβου</a:t>
            </a:r>
            <a:r>
              <a:rPr lang="el-GR" sz="2700" i="1" dirty="0" smtClean="0"/>
              <a:t> Αργυρώ</a:t>
            </a:r>
            <a:endParaRPr lang="el-GR" sz="3200" dirty="0"/>
          </a:p>
        </p:txBody>
      </p:sp>
      <p:sp>
        <p:nvSpPr>
          <p:cNvPr id="3" name="Θέση περιεχομένου 2"/>
          <p:cNvSpPr>
            <a:spLocks noGrp="1"/>
          </p:cNvSpPr>
          <p:nvPr>
            <p:ph idx="1"/>
          </p:nvPr>
        </p:nvSpPr>
        <p:spPr/>
        <p:txBody>
          <a:bodyPr>
            <a:normAutofit/>
          </a:bodyPr>
          <a:lstStyle/>
          <a:p>
            <a:pPr algn="ctr">
              <a:spcBef>
                <a:spcPts val="0"/>
              </a:spcBef>
              <a:spcAft>
                <a:spcPts val="600"/>
              </a:spcAft>
              <a:buNone/>
            </a:pPr>
            <a:r>
              <a:rPr lang="el-GR" b="1" dirty="0" smtClean="0">
                <a:solidFill>
                  <a:schemeClr val="tx2"/>
                </a:solidFill>
              </a:rPr>
              <a:t>Είδος Παιχνιδιού: Κανόνων</a:t>
            </a:r>
            <a:endParaRPr lang="el-GR" b="1" i="1" dirty="0" smtClean="0">
              <a:solidFill>
                <a:schemeClr val="tx2"/>
              </a:solidFill>
            </a:endParaRPr>
          </a:p>
          <a:p>
            <a:pPr>
              <a:spcBef>
                <a:spcPts val="0"/>
              </a:spcBef>
              <a:spcAft>
                <a:spcPts val="600"/>
              </a:spcAft>
              <a:buNone/>
            </a:pPr>
            <a:r>
              <a:rPr lang="el-GR" b="1" dirty="0" smtClean="0"/>
              <a:t>Αριθμός παιδιών</a:t>
            </a:r>
            <a:r>
              <a:rPr lang="el-GR" dirty="0" smtClean="0"/>
              <a:t>: 18 παιδιά</a:t>
            </a:r>
          </a:p>
          <a:p>
            <a:pPr>
              <a:spcBef>
                <a:spcPts val="0"/>
              </a:spcBef>
              <a:spcAft>
                <a:spcPts val="600"/>
              </a:spcAft>
              <a:buNone/>
            </a:pPr>
            <a:r>
              <a:rPr lang="el-GR" b="1" dirty="0" smtClean="0"/>
              <a:t>Ηλικία παιδιών</a:t>
            </a:r>
            <a:r>
              <a:rPr lang="el-GR" dirty="0" smtClean="0"/>
              <a:t>: 3;6 – 4 ετών</a:t>
            </a:r>
          </a:p>
          <a:p>
            <a:pPr marL="0" indent="0">
              <a:spcBef>
                <a:spcPts val="0"/>
              </a:spcBef>
              <a:spcAft>
                <a:spcPts val="600"/>
              </a:spcAft>
              <a:buNone/>
            </a:pPr>
            <a:r>
              <a:rPr lang="el-GR" b="1" dirty="0" smtClean="0"/>
              <a:t>Περιγραφή παιχνιδιού</a:t>
            </a:r>
            <a:r>
              <a:rPr lang="el-GR" dirty="0" smtClean="0"/>
              <a:t>: Πρότεινα στα παιδιά να παίξουμε τα αυτοκινητάκια, δηλαδή να γίνουμε όλοι αυτοκινητάκια, σκεπτόμενη τις ανάγκες και την ασφάλεια των παιδιών. Έτσι λοιπόν όταν δείχνω την κόκκινη κάρτα θα σταματάμε αμέσως, την πορτοκαλί θα επιβραδύνουμε, και το πράσινο θα ξεκινάμε. Τα παιδιά φορώντας τις ζώνες τους παράλληλα θα προσέχουν και τα ξαφνικά εμπόδια π.χ. τους πεζούς, τα ζώα, τα μηχανάκια.</a:t>
            </a:r>
          </a:p>
          <a:p>
            <a:pPr>
              <a:spcBef>
                <a:spcPts val="0"/>
              </a:spcBef>
              <a:spcAft>
                <a:spcPts val="600"/>
              </a:spcAft>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a:solidFill>
                <a:prstClr val="black"/>
              </a:solidFill>
            </a:endParaRPr>
          </a:p>
        </p:txBody>
      </p:sp>
    </p:spTree>
    <p:custDataLst>
      <p:tags r:id="rId1"/>
    </p:custDataLst>
    <p:extLst>
      <p:ext uri="{BB962C8B-B14F-4D97-AF65-F5344CB8AC3E}">
        <p14:creationId xmlns:p14="http://schemas.microsoft.com/office/powerpoint/2010/main" val="28975956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Τζάβου</a:t>
            </a:r>
            <a:r>
              <a:rPr lang="el-GR" sz="2700" i="1" dirty="0" smtClean="0"/>
              <a:t> Αργυρώ</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a:t>
            </a:r>
            <a:r>
              <a:rPr lang="el-GR" dirty="0" smtClean="0"/>
              <a:t>: Τα παιδιά σε αυτό το κινητικό παιχνίδι μπορούν να τρέξουν, να σταματούν, να περπατάνε σιγά. Εξασκούν όλα τα σημεία του σώματός τους, ελέγχοντάς το παράλληλα σε σχέση με τα άλλα εν κινήσει αυτοκίνητα Ακόμα εξάσκησαν τις θέσεις χώρου (πάνω- κάτω, δεξιά-αριστερά).</a:t>
            </a:r>
          </a:p>
          <a:p>
            <a:pPr marL="0" indent="0">
              <a:buNone/>
            </a:pPr>
            <a:r>
              <a:rPr lang="el-GR" b="1" dirty="0" smtClean="0"/>
              <a:t>Τομέας Νοητικός</a:t>
            </a:r>
            <a:r>
              <a:rPr lang="el-GR" dirty="0" smtClean="0"/>
              <a:t>: Εκτός από την ανάπτυξη αδρής κινητικότητας, τα παιδιά προσπάθησαν με επιτυχία να υπακούν σε εντολές, ανέπτυξαν την αντιληπτική τους ικανότητα (τρέχω αργά- τρέχω γρήγορα, να έχω ελεύθερο χώρο μπροστά μου για να ξεκινήσω, γρήγορα αντανακλαστικά).</a:t>
            </a:r>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a:solidFill>
                <a:prstClr val="black"/>
              </a:solidFill>
            </a:endParaRPr>
          </a:p>
        </p:txBody>
      </p:sp>
    </p:spTree>
    <p:custDataLst>
      <p:tags r:id="rId1"/>
    </p:custDataLst>
    <p:extLst>
      <p:ext uri="{BB962C8B-B14F-4D97-AF65-F5344CB8AC3E}">
        <p14:creationId xmlns:p14="http://schemas.microsoft.com/office/powerpoint/2010/main" val="7254321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Τζάβου</a:t>
            </a:r>
            <a:r>
              <a:rPr lang="el-GR" sz="2700" i="1" dirty="0" smtClean="0"/>
              <a:t> Αργυρώ</a:t>
            </a:r>
            <a:endParaRPr lang="el-GR" sz="3200" dirty="0"/>
          </a:p>
        </p:txBody>
      </p:sp>
      <p:sp>
        <p:nvSpPr>
          <p:cNvPr id="3" name="Θέση περιεχομένου 2"/>
          <p:cNvSpPr>
            <a:spLocks noGrp="1"/>
          </p:cNvSpPr>
          <p:nvPr>
            <p:ph idx="1"/>
          </p:nvPr>
        </p:nvSpPr>
        <p:spPr>
          <a:xfrm>
            <a:off x="457200" y="1196752"/>
            <a:ext cx="8003232" cy="5040560"/>
          </a:xfrm>
        </p:spPr>
        <p:txBody>
          <a:bodyPr>
            <a:normAutofit/>
          </a:bodyPr>
          <a:lstStyle/>
          <a:p>
            <a:pPr marL="0" indent="0">
              <a:buNone/>
            </a:pPr>
            <a:r>
              <a:rPr lang="el-GR" b="1" dirty="0" smtClean="0"/>
              <a:t>Τομέας Κοινωνικός</a:t>
            </a:r>
            <a:r>
              <a:rPr lang="el-GR" dirty="0" smtClean="0"/>
              <a:t>: Όλα τα μέλη της ομάδας αλληλεπιδρούσαν μεταξύ τους, έδειχναν σεβασμό καθώς δε λειτουργούσαν ανταγωνιστικά και σπρώχνοντας για να περάσουν μπροστά. Το πνεύμα της ομάδας ήταν απόλυτα ομαδικό.</a:t>
            </a:r>
          </a:p>
          <a:p>
            <a:pPr marL="0" indent="0">
              <a:buNone/>
            </a:pPr>
            <a:r>
              <a:rPr lang="el-GR" b="1" dirty="0" smtClean="0"/>
              <a:t>Τομέας Συναισθηματικός</a:t>
            </a:r>
            <a:r>
              <a:rPr lang="el-GR" dirty="0" smtClean="0"/>
              <a:t>: Σε όλη τη διάρκεια της δράσης, απολάμβαναν το παιχνίδι, γελώντας και συνομιλώντας. Ήταν εμφανώς χαρούμενα  επειδή χοροπηδούσαν, κινούνταν ελεύθερα στο χώρο, μιμούμενοι απόλυτα τα αυτοκίνητα.</a:t>
            </a: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a:solidFill>
                <a:prstClr val="black"/>
              </a:solidFill>
            </a:endParaRPr>
          </a:p>
        </p:txBody>
      </p:sp>
    </p:spTree>
    <p:custDataLst>
      <p:tags r:id="rId1"/>
    </p:custDataLst>
    <p:extLst>
      <p:ext uri="{BB962C8B-B14F-4D97-AF65-F5344CB8AC3E}">
        <p14:creationId xmlns:p14="http://schemas.microsoft.com/office/powerpoint/2010/main" val="3843608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3:</a:t>
            </a:r>
            <a:br>
              <a:rPr lang="el-GR" dirty="0" smtClean="0"/>
            </a:br>
            <a:r>
              <a:rPr lang="el-GR" i="1" dirty="0" smtClean="0"/>
              <a:t> </a:t>
            </a:r>
            <a:r>
              <a:rPr lang="el-GR" sz="2700" i="1" dirty="0" smtClean="0"/>
              <a:t>Φοιτήτρια </a:t>
            </a:r>
            <a:r>
              <a:rPr lang="el-GR" sz="2700" i="1" dirty="0" err="1" smtClean="0"/>
              <a:t>Τζάβου</a:t>
            </a:r>
            <a:r>
              <a:rPr lang="el-GR" sz="2700" i="1" dirty="0" smtClean="0"/>
              <a:t> Αργυρώ</a:t>
            </a:r>
            <a:r>
              <a:rPr lang="el-GR" sz="2700" dirty="0" smtClean="0"/>
              <a:t> </a:t>
            </a:r>
            <a:endParaRPr lang="el-GR" sz="3200" dirty="0"/>
          </a:p>
        </p:txBody>
      </p:sp>
      <p:sp>
        <p:nvSpPr>
          <p:cNvPr id="3" name="Θέση περιεχομένου 2"/>
          <p:cNvSpPr>
            <a:spLocks noGrp="1"/>
          </p:cNvSpPr>
          <p:nvPr>
            <p:ph idx="1"/>
          </p:nvPr>
        </p:nvSpPr>
        <p:spPr>
          <a:xfrm>
            <a:off x="457200" y="1196752"/>
            <a:ext cx="8229600" cy="5661248"/>
          </a:xfrm>
        </p:spPr>
        <p:txBody>
          <a:bodyPr>
            <a:normAutofit/>
          </a:bodyPr>
          <a:lstStyle/>
          <a:p>
            <a:pPr marL="0" indent="0" algn="ctr">
              <a:buNone/>
            </a:pPr>
            <a:r>
              <a:rPr lang="el-GR" b="1" dirty="0" smtClean="0"/>
              <a:t>Λίγα λόγια για την εμπειρία μου</a:t>
            </a:r>
          </a:p>
          <a:p>
            <a:pPr marL="0" indent="0" algn="ctr">
              <a:buNone/>
            </a:pPr>
            <a:r>
              <a:rPr lang="el-GR" dirty="0" smtClean="0"/>
              <a:t>Την περίοδο παρουσίας μου στον παιδικό σταθμό μου δόθηκε η ευκαιρία να δω στην πράξη πολλά ερεθίσματα( σχέσεις μεταξύ παιδιών-παιδαγωγού, βαθμό κοινωνικότητας, οργάνωση και διακόσμηση χώρου κλπ.). Νιώθω ικανοποιημένη, διότι οι δραστηριότητες μου με τα παιδιά ήταν αρκετές και όσο το δυνατόν πιο ουσιαστικές. Για πρώτη φορά κατάφερα να φροντίσω, να παίξω , να διαβάσω παραμύθια μέσα στο χώρο ενός παιδικού σταθμού και πάντα με τον καλύτερο, δυνατό παιδαγωγικό τρόπο.</a:t>
            </a:r>
          </a:p>
          <a:p>
            <a:pPr>
              <a:buNone/>
            </a:pPr>
            <a:endParaRPr lang="el-GR"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a:solidFill>
                <a:prstClr val="black"/>
              </a:solidFill>
            </a:endParaRPr>
          </a:p>
        </p:txBody>
      </p:sp>
    </p:spTree>
    <p:custDataLst>
      <p:tags r:id="rId1"/>
    </p:custDataLst>
    <p:extLst>
      <p:ext uri="{BB962C8B-B14F-4D97-AF65-F5344CB8AC3E}">
        <p14:creationId xmlns:p14="http://schemas.microsoft.com/office/powerpoint/2010/main" val="9330717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3:</a:t>
            </a:r>
            <a:br>
              <a:rPr lang="el-GR" dirty="0" smtClean="0"/>
            </a:br>
            <a:r>
              <a:rPr lang="el-GR" i="1" dirty="0" smtClean="0"/>
              <a:t> </a:t>
            </a:r>
            <a:r>
              <a:rPr lang="el-GR" sz="2700" i="1" dirty="0" smtClean="0"/>
              <a:t>Φοιτήτρια </a:t>
            </a:r>
            <a:r>
              <a:rPr lang="el-GR" sz="2700" i="1" dirty="0" err="1" smtClean="0"/>
              <a:t>Τζάβου</a:t>
            </a:r>
            <a:r>
              <a:rPr lang="el-GR" sz="2700" i="1" dirty="0" smtClean="0"/>
              <a:t> Αργυρώ</a:t>
            </a:r>
            <a:r>
              <a:rPr lang="el-GR" sz="2700" dirty="0" smtClean="0"/>
              <a:t> </a:t>
            </a:r>
            <a:endParaRPr lang="el-GR" sz="3200" dirty="0"/>
          </a:p>
        </p:txBody>
      </p:sp>
      <p:sp>
        <p:nvSpPr>
          <p:cNvPr id="3" name="Θέση περιεχομένου 2"/>
          <p:cNvSpPr>
            <a:spLocks noGrp="1"/>
          </p:cNvSpPr>
          <p:nvPr>
            <p:ph idx="1"/>
          </p:nvPr>
        </p:nvSpPr>
        <p:spPr>
          <a:xfrm>
            <a:off x="457200" y="1196752"/>
            <a:ext cx="8229600" cy="5661248"/>
          </a:xfrm>
        </p:spPr>
        <p:txBody>
          <a:bodyPr>
            <a:normAutofit/>
          </a:bodyPr>
          <a:lstStyle/>
          <a:p>
            <a:pPr algn="ctr">
              <a:buNone/>
            </a:pPr>
            <a:r>
              <a:rPr lang="el-GR" b="1" dirty="0" smtClean="0"/>
              <a:t>Λίγα λόγια για την εμπειρία μου</a:t>
            </a:r>
          </a:p>
          <a:p>
            <a:pPr marL="0" indent="0" algn="ctr">
              <a:buNone/>
            </a:pPr>
            <a:r>
              <a:rPr lang="el-GR" dirty="0" smtClean="0"/>
              <a:t>Εντύπωση μου έκανε ο χώρος του τμήματος, ο οποίος ήταν πολύ διασκεδαστικός με τις δημιουργίες των παιδιών, ελκυστικός και κατάλληλα οργανωμένος. Οι αλληλεπιδράσεις παιδιών - παιδαγωγών στο χώρο τις περισσότερες φορές θετικές κατά την παρουσία μου στην τάξη. Ο παιδοκεντρικός χαρακτήρας στα μέλη της ομάδας ήταν ολοφάνερος επειδή δίνονταν ιδιαίτερη και ακατάπαυστη σημασία στις βιολογικές και συναισθηματικές ανάγκες των παιδιών όπως τις αγκαλιές.</a:t>
            </a:r>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a:xfrm>
            <a:off x="6948264" y="6356350"/>
            <a:ext cx="1738536" cy="365125"/>
          </a:xfrm>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custDataLst>
      <p:tags r:id="rId1"/>
    </p:custDataLst>
    <p:extLst>
      <p:ext uri="{BB962C8B-B14F-4D97-AF65-F5344CB8AC3E}">
        <p14:creationId xmlns:p14="http://schemas.microsoft.com/office/powerpoint/2010/main" val="26026613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3:</a:t>
            </a:r>
            <a:br>
              <a:rPr lang="el-GR" dirty="0" smtClean="0"/>
            </a:br>
            <a:r>
              <a:rPr lang="el-GR" i="1" dirty="0" smtClean="0"/>
              <a:t> </a:t>
            </a:r>
            <a:r>
              <a:rPr lang="el-GR" sz="2700" i="1" dirty="0" smtClean="0"/>
              <a:t>Φοιτήτρια </a:t>
            </a:r>
            <a:r>
              <a:rPr lang="el-GR" sz="2700" i="1" dirty="0" err="1" smtClean="0"/>
              <a:t>Τζάβου</a:t>
            </a:r>
            <a:r>
              <a:rPr lang="el-GR" sz="2700" i="1" dirty="0" smtClean="0"/>
              <a:t> Αργυρώ</a:t>
            </a:r>
            <a:r>
              <a:rPr lang="el-GR" sz="2700" dirty="0" smtClean="0"/>
              <a:t> </a:t>
            </a:r>
            <a:endParaRPr lang="el-GR" sz="3200" dirty="0"/>
          </a:p>
        </p:txBody>
      </p:sp>
      <p:sp>
        <p:nvSpPr>
          <p:cNvPr id="3" name="Θέση περιεχομένου 2"/>
          <p:cNvSpPr>
            <a:spLocks noGrp="1"/>
          </p:cNvSpPr>
          <p:nvPr>
            <p:ph idx="1"/>
          </p:nvPr>
        </p:nvSpPr>
        <p:spPr>
          <a:xfrm>
            <a:off x="457200" y="1196752"/>
            <a:ext cx="8229600" cy="5661248"/>
          </a:xfrm>
        </p:spPr>
        <p:txBody>
          <a:bodyPr>
            <a:normAutofit/>
          </a:bodyPr>
          <a:lstStyle/>
          <a:p>
            <a:pPr algn="ctr">
              <a:buNone/>
            </a:pPr>
            <a:r>
              <a:rPr lang="el-GR" b="1" dirty="0" smtClean="0"/>
              <a:t>Λίγα λόγια για την εμπειρία μου</a:t>
            </a:r>
          </a:p>
          <a:p>
            <a:pPr marL="0" indent="0" algn="ctr">
              <a:buNone/>
            </a:pPr>
            <a:r>
              <a:rPr lang="el-GR" dirty="0" smtClean="0"/>
              <a:t>Αναμφισβήτητα, είναι δύσκολο να αποχωρίζεσαι ένα χώρο στον οποίο έχεις αναπτύξει σχέσεις με παιδιά, και είναι ακόμα πιο δύσκολο να αποχωρείς τη στιγμή που σε έχουν γνωρίσει και έχουν αναπτύξει μια καλή επαφή μαζί σου. Είμαι χαρούμενη και τυχερή παράλληλα που βίωσα και ένιωσα όλες αυτές τις εμπειρίες, ελπίζοντας πως κάθε παιδαγωγός θα είναι αληθινός παιδαγωγός…</a:t>
            </a:r>
          </a:p>
          <a:p>
            <a:pPr>
              <a:buNone/>
            </a:pPr>
            <a:endParaRPr lang="el-GR"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a:xfrm>
            <a:off x="6948264" y="6356350"/>
            <a:ext cx="1738536" cy="365125"/>
          </a:xfrm>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custDataLst>
      <p:tags r:id="rId1"/>
    </p:custDataLst>
    <p:extLst>
      <p:ext uri="{BB962C8B-B14F-4D97-AF65-F5344CB8AC3E}">
        <p14:creationId xmlns:p14="http://schemas.microsoft.com/office/powerpoint/2010/main" val="980351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1</a:t>
            </a:r>
            <a:r>
              <a:rPr lang="el-GR" baseline="30000" dirty="0" smtClean="0"/>
              <a:t>ου</a:t>
            </a:r>
            <a:r>
              <a:rPr lang="el-GR" dirty="0" smtClean="0"/>
              <a:t> παιχνιδιού</a:t>
            </a:r>
            <a:br>
              <a:rPr lang="el-GR" dirty="0" smtClean="0"/>
            </a:br>
            <a:r>
              <a:rPr lang="el-GR" sz="2700" i="1" dirty="0" smtClean="0"/>
              <a:t>Φοιτήτρια Καραπάνου Ελένη</a:t>
            </a:r>
            <a:endParaRPr lang="el-GR" sz="3200" i="1" dirty="0"/>
          </a:p>
        </p:txBody>
      </p:sp>
      <p:sp>
        <p:nvSpPr>
          <p:cNvPr id="3" name="Θέση περιεχομένου 2"/>
          <p:cNvSpPr>
            <a:spLocks noGrp="1"/>
          </p:cNvSpPr>
          <p:nvPr>
            <p:ph idx="1"/>
          </p:nvPr>
        </p:nvSpPr>
        <p:spPr/>
        <p:txBody>
          <a:bodyPr>
            <a:normAutofit/>
          </a:bodyPr>
          <a:lstStyle/>
          <a:p>
            <a:pPr algn="ctr">
              <a:spcBef>
                <a:spcPts val="0"/>
              </a:spcBef>
              <a:spcAft>
                <a:spcPts val="600"/>
              </a:spcAft>
              <a:buNone/>
            </a:pPr>
            <a:r>
              <a:rPr lang="el-GR" b="1" dirty="0" smtClean="0">
                <a:solidFill>
                  <a:schemeClr val="tx2"/>
                </a:solidFill>
              </a:rPr>
              <a:t>Παιχνίδι Άσκησης</a:t>
            </a:r>
            <a:endParaRPr lang="el-GR" b="1" i="1" dirty="0" smtClean="0">
              <a:solidFill>
                <a:schemeClr val="tx2"/>
              </a:solidFill>
            </a:endParaRPr>
          </a:p>
          <a:p>
            <a:pPr marL="0" indent="0">
              <a:spcBef>
                <a:spcPts val="0"/>
              </a:spcBef>
              <a:spcAft>
                <a:spcPts val="600"/>
              </a:spcAft>
              <a:buNone/>
            </a:pPr>
            <a:r>
              <a:rPr lang="el-GR" b="1" dirty="0" smtClean="0"/>
              <a:t>Αριθμός παιδιών:</a:t>
            </a:r>
            <a:r>
              <a:rPr lang="en-US" b="1" dirty="0" smtClean="0"/>
              <a:t> </a:t>
            </a:r>
            <a:r>
              <a:rPr lang="el-GR" dirty="0" smtClean="0"/>
              <a:t>22</a:t>
            </a:r>
          </a:p>
          <a:p>
            <a:pPr marL="0" indent="0">
              <a:spcBef>
                <a:spcPts val="0"/>
              </a:spcBef>
              <a:spcAft>
                <a:spcPts val="600"/>
              </a:spcAft>
              <a:buNone/>
            </a:pPr>
            <a:r>
              <a:rPr lang="el-GR" b="1" dirty="0" smtClean="0"/>
              <a:t>Ηλικία παιδιών</a:t>
            </a:r>
            <a:r>
              <a:rPr lang="el-GR" dirty="0" smtClean="0"/>
              <a:t>:</a:t>
            </a:r>
            <a:r>
              <a:rPr lang="en-US" dirty="0" smtClean="0"/>
              <a:t> </a:t>
            </a:r>
            <a:r>
              <a:rPr lang="el-GR" dirty="0" smtClean="0"/>
              <a:t>4-4,5</a:t>
            </a:r>
          </a:p>
          <a:p>
            <a:pPr marL="0" indent="0">
              <a:spcBef>
                <a:spcPts val="0"/>
              </a:spcBef>
              <a:spcAft>
                <a:spcPts val="600"/>
              </a:spcAft>
              <a:buNone/>
            </a:pPr>
            <a:r>
              <a:rPr lang="el-GR" b="1" dirty="0" smtClean="0"/>
              <a:t>Περιγραφή παιχνιδιού:</a:t>
            </a:r>
            <a:r>
              <a:rPr lang="el-GR" b="1" dirty="0"/>
              <a:t> </a:t>
            </a:r>
            <a:r>
              <a:rPr lang="el-GR" dirty="0"/>
              <a:t>Κατά τη διάρκεια του ελεύθερου παιχνιδιού  κάποια παιδιά, δυο αγόρια και τρία κορίτσια</a:t>
            </a:r>
            <a:r>
              <a:rPr lang="el-GR" dirty="0" smtClean="0"/>
              <a:t>, άρχισαν </a:t>
            </a:r>
            <a:r>
              <a:rPr lang="el-GR" dirty="0"/>
              <a:t>να παίζουν κυνηγητό</a:t>
            </a:r>
            <a:r>
              <a:rPr lang="el-GR" dirty="0" smtClean="0"/>
              <a:t>. Τα </a:t>
            </a:r>
            <a:r>
              <a:rPr lang="el-GR" dirty="0"/>
              <a:t>αγόρια κυνηγούσαν τα κορίτσια</a:t>
            </a:r>
            <a:r>
              <a:rPr lang="el-GR" dirty="0" smtClean="0"/>
              <a:t>. Αν </a:t>
            </a:r>
            <a:r>
              <a:rPr lang="el-GR" dirty="0"/>
              <a:t>τα έπιαναν μέχρι να φτάσουν στη γωνία με τα μαξιλαράκια τότε αυτά έχαναν και άλλαζαν οι ρόλοι.</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custDataLst>
      <p:tags r:id="rId1"/>
    </p:custDataLst>
    <p:extLst>
      <p:ext uri="{BB962C8B-B14F-4D97-AF65-F5344CB8AC3E}">
        <p14:creationId xmlns:p14="http://schemas.microsoft.com/office/powerpoint/2010/main" val="37522930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Παρουσίαση </a:t>
            </a:r>
            <a:r>
              <a:rPr lang="en-US" dirty="0" smtClean="0"/>
              <a:t>3</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t>Φοιτήτρια:</a:t>
            </a:r>
            <a:r>
              <a:rPr lang="el-GR" dirty="0" smtClean="0"/>
              <a:t> Γεωργιάδου Μαρία</a:t>
            </a:r>
            <a:endParaRPr lang="el-GR" b="1" u="sng" dirty="0" smtClean="0"/>
          </a:p>
          <a:p>
            <a:pPr algn="ctr">
              <a:buNone/>
            </a:pPr>
            <a:r>
              <a:rPr lang="el-GR" b="1" dirty="0" smtClean="0"/>
              <a:t>Αριθμός Μητρώου:</a:t>
            </a:r>
            <a:r>
              <a:rPr lang="el-GR" dirty="0" smtClean="0"/>
              <a:t> 10146</a:t>
            </a:r>
            <a:endParaRPr lang="el-GR" b="1" u="sng"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a:solidFill>
                <a:prstClr val="black"/>
              </a:solidFill>
            </a:endParaRPr>
          </a:p>
        </p:txBody>
      </p:sp>
    </p:spTree>
    <p:custDataLst>
      <p:tags r:id="rId1"/>
    </p:custDataLst>
    <p:extLst>
      <p:ext uri="{BB962C8B-B14F-4D97-AF65-F5344CB8AC3E}">
        <p14:creationId xmlns:p14="http://schemas.microsoft.com/office/powerpoint/2010/main" val="23241681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1</a:t>
            </a:r>
            <a:r>
              <a:rPr lang="el-GR" baseline="30000" dirty="0" smtClean="0"/>
              <a:t>ου</a:t>
            </a:r>
            <a:r>
              <a:rPr lang="el-GR" dirty="0" smtClean="0"/>
              <a:t> παιχνιδιού</a:t>
            </a:r>
            <a:br>
              <a:rPr lang="el-GR" dirty="0" smtClean="0"/>
            </a:br>
            <a:r>
              <a:rPr lang="el-GR" sz="2700" dirty="0" smtClean="0"/>
              <a:t>Φοιτήτρια Γεωργιάδου Μαρία</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Άσκησης</a:t>
            </a:r>
            <a:endParaRPr lang="el-GR" b="1" i="1" dirty="0" smtClean="0">
              <a:solidFill>
                <a:schemeClr val="tx2"/>
              </a:solidFill>
            </a:endParaRPr>
          </a:p>
          <a:p>
            <a:pPr marL="0" indent="0">
              <a:buNone/>
            </a:pPr>
            <a:r>
              <a:rPr lang="el-GR" b="1" dirty="0" smtClean="0"/>
              <a:t>Αριθμός παιδιών</a:t>
            </a:r>
            <a:r>
              <a:rPr lang="el-GR" dirty="0" smtClean="0"/>
              <a:t>: Ομαδικό,2 αγόρια</a:t>
            </a:r>
          </a:p>
          <a:p>
            <a:pPr marL="0" indent="0">
              <a:buNone/>
            </a:pPr>
            <a:r>
              <a:rPr lang="el-GR" b="1" dirty="0" smtClean="0"/>
              <a:t>Ηλικία παιδιών</a:t>
            </a:r>
            <a:r>
              <a:rPr lang="el-GR" dirty="0" smtClean="0"/>
              <a:t>: 4 ετών</a:t>
            </a:r>
          </a:p>
          <a:p>
            <a:pPr marL="0" indent="0">
              <a:buNone/>
            </a:pPr>
            <a:r>
              <a:rPr lang="el-GR" b="1" dirty="0" smtClean="0"/>
              <a:t>Περιγραφή παιχνιδιού</a:t>
            </a:r>
            <a:r>
              <a:rPr lang="el-GR" dirty="0" smtClean="0"/>
              <a:t>: Ο Α. και ο Γ. σε ελεύθερη ώρα ήταν όρθιοι και άρχισε ο ένας να κυνηγάει τον άλλον γύρω από τα τραπέζια. Μετά πήγαν στο χαλί που υπήρχε στην αίθουσα και σπρώχνονταν, χωρίς όμως να τσακώνονται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a:solidFill>
                <a:prstClr val="black"/>
              </a:solidFill>
            </a:endParaRPr>
          </a:p>
        </p:txBody>
      </p:sp>
    </p:spTree>
    <p:custDataLst>
      <p:tags r:id="rId1"/>
    </p:custDataLst>
    <p:extLst>
      <p:ext uri="{BB962C8B-B14F-4D97-AF65-F5344CB8AC3E}">
        <p14:creationId xmlns:p14="http://schemas.microsoft.com/office/powerpoint/2010/main" val="23590684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a:t>
            </a:r>
            <a:r>
              <a:rPr lang="el-GR" sz="3200" dirty="0" smtClean="0"/>
              <a:t> </a:t>
            </a:r>
            <a:r>
              <a:rPr lang="el-GR" sz="2700" dirty="0" smtClean="0"/>
              <a:t>Φοιτήτρια Γεωργιάδου Μαρία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a:t>
            </a:r>
            <a:r>
              <a:rPr lang="el-GR" dirty="0" smtClean="0"/>
              <a:t>: Αναπτύχθηκε η αδρή και η λεπτή κινητικότητα, καθώς κινούσαν τα πόδια τους, ισορροπούσαν και ελίσσονταν και χρησιμοποιούσαν τα χέρια τους για να πιάσει ο ένας τον άλλον.</a:t>
            </a:r>
          </a:p>
          <a:p>
            <a:pPr marL="0" indent="0">
              <a:buNone/>
            </a:pPr>
            <a:r>
              <a:rPr lang="el-GR" b="1" dirty="0" smtClean="0"/>
              <a:t>Τομέας Νοητικός</a:t>
            </a:r>
            <a:r>
              <a:rPr lang="el-GR" dirty="0" smtClean="0"/>
              <a:t>: Αναπτύχθηκαν έννοιες για το ρυθμό (γρήγορα- αργά), το βάρος (ελαφρύς- βαρύς) και την ταχύτητα, για να τρέξουν γρηγορότερα. Ήρθαν σε επαφή με τις κατευθύνσεις στο χώρο, αλλά και τη δύναμη που αντάλλασσαν μεταξύ τους. Δεν υπήρχε ιδιαίτερη επικοινωνία μεταξύ τους σε επίπεδο λόγου, αλλά σε γέλια.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a:solidFill>
                <a:prstClr val="black"/>
              </a:solidFill>
            </a:endParaRPr>
          </a:p>
        </p:txBody>
      </p:sp>
    </p:spTree>
    <p:custDataLst>
      <p:tags r:id="rId1"/>
    </p:custDataLst>
    <p:extLst>
      <p:ext uri="{BB962C8B-B14F-4D97-AF65-F5344CB8AC3E}">
        <p14:creationId xmlns:p14="http://schemas.microsoft.com/office/powerpoint/2010/main" val="34235365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a:t>
            </a:r>
            <a:r>
              <a:rPr lang="el-GR" sz="3200" dirty="0" smtClean="0"/>
              <a:t> </a:t>
            </a:r>
            <a:r>
              <a:rPr lang="el-GR" sz="2700" dirty="0" smtClean="0"/>
              <a:t>Φοιτήτρια Γεωργιάδου Μαρία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a:t>
            </a:r>
            <a:r>
              <a:rPr lang="el-GR" dirty="0" smtClean="0"/>
              <a:t>: Η ομαδικότητα ήταν εμφανής και η συνεργασία, αν και υπήρχε κάποιος συναγωνισμός γιατί ήθελε ο ένας να πιάσει τον άλλο πιο γρήγορα. Πρωτοβουλία του ενός νηπίου που προέτρεψε το άλλο παιδί που έπιασε τελικά να πάνε στο χαλί να συνεχίσουν την δραστηριότητα.</a:t>
            </a:r>
          </a:p>
          <a:p>
            <a:pPr marL="0" indent="0">
              <a:buNone/>
            </a:pPr>
            <a:r>
              <a:rPr lang="el-GR" b="1" dirty="0" smtClean="0"/>
              <a:t>Τομέας Συναισθηματικός</a:t>
            </a:r>
            <a:r>
              <a:rPr lang="el-GR" dirty="0" smtClean="0"/>
              <a:t>: Πολύ εκτόνωση και δράση υπήρχε στο συγκεκριμένο παιχνίδι και το διασκέδασαν πάρα πολύ. Ήταν ευχαριστημένα και χαρούμενα, καθώς δεν σταμάτησαν στιγμή να γελούν.</a:t>
            </a: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a:solidFill>
                <a:prstClr val="black"/>
              </a:solidFill>
            </a:endParaRPr>
          </a:p>
        </p:txBody>
      </p:sp>
    </p:spTree>
    <p:custDataLst>
      <p:tags r:id="rId1"/>
    </p:custDataLst>
    <p:extLst>
      <p:ext uri="{BB962C8B-B14F-4D97-AF65-F5344CB8AC3E}">
        <p14:creationId xmlns:p14="http://schemas.microsoft.com/office/powerpoint/2010/main" val="1803096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2</a:t>
            </a:r>
            <a:r>
              <a:rPr lang="el-GR" baseline="30000" dirty="0" smtClean="0"/>
              <a:t>ου</a:t>
            </a:r>
            <a:r>
              <a:rPr lang="el-GR" dirty="0" smtClean="0"/>
              <a:t> παιχνιδιού</a:t>
            </a:r>
            <a:r>
              <a:rPr lang="el-GR" sz="3200" dirty="0" smtClean="0"/>
              <a:t> </a:t>
            </a:r>
            <a:r>
              <a:rPr lang="el-GR" sz="2700" dirty="0" smtClean="0"/>
              <a:t>Φοιτήτρια Γεωργιάδου Μαρία</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Κανόνων</a:t>
            </a:r>
            <a:endParaRPr lang="el-GR" b="1" i="1" dirty="0" smtClean="0">
              <a:solidFill>
                <a:schemeClr val="tx2"/>
              </a:solidFill>
            </a:endParaRPr>
          </a:p>
          <a:p>
            <a:pPr>
              <a:buNone/>
            </a:pPr>
            <a:r>
              <a:rPr lang="el-GR" b="1" dirty="0" smtClean="0"/>
              <a:t>Αριθμός παιδιών</a:t>
            </a:r>
            <a:r>
              <a:rPr lang="el-GR" dirty="0" smtClean="0"/>
              <a:t>: Ομαδικό, 5 αγόρια</a:t>
            </a:r>
          </a:p>
          <a:p>
            <a:pPr>
              <a:buNone/>
            </a:pPr>
            <a:r>
              <a:rPr lang="el-GR" b="1" dirty="0" smtClean="0"/>
              <a:t>Ηλικία παιδιών</a:t>
            </a:r>
            <a:r>
              <a:rPr lang="el-GR" dirty="0" smtClean="0"/>
              <a:t>: 3,5 ετών</a:t>
            </a:r>
          </a:p>
          <a:p>
            <a:pPr marL="0" indent="0">
              <a:buNone/>
            </a:pPr>
            <a:r>
              <a:rPr lang="el-GR" b="1" dirty="0" smtClean="0"/>
              <a:t>Περιγραφή παιχνιδιού</a:t>
            </a:r>
            <a:r>
              <a:rPr lang="el-GR" dirty="0" smtClean="0"/>
              <a:t>: Ο Γ. πρότεινε στον Μ. να παίξουν τους καλούς και τους κακούς. Αφού δέχτηκε ο Μ. πήγαν να φωνάξουν και άλλα αγόρια. Τελικά ήρθαν ο Π. ο Ι. και ο Ν. Ο Γ. είπε αμέσως ότι θα είναι ο βασιλιάς και οι υπόλοιποι χωρίστηκαν σε καλούς και κακούς. Ο Γ. έδινε διαταγές στους συμμάχους του να πιάσουν τους κακούς, επειδή κινδύνευε η ζωή του. Έτσι, οι καλοί άρχισαν να κυνηγάνε τους κακούς για να τους πιάσουν και να τους φυλακίσουν.</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a:solidFill>
                <a:prstClr val="black"/>
              </a:solidFill>
            </a:endParaRPr>
          </a:p>
        </p:txBody>
      </p:sp>
    </p:spTree>
    <p:custDataLst>
      <p:tags r:id="rId1"/>
    </p:custDataLst>
    <p:extLst>
      <p:ext uri="{BB962C8B-B14F-4D97-AF65-F5344CB8AC3E}">
        <p14:creationId xmlns:p14="http://schemas.microsoft.com/office/powerpoint/2010/main" val="22997160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a:t>
            </a:r>
            <a:r>
              <a:rPr lang="el-GR" sz="3200" dirty="0" smtClean="0"/>
              <a:t> </a:t>
            </a:r>
            <a:r>
              <a:rPr lang="el-GR" sz="2700" dirty="0" smtClean="0"/>
              <a:t>Φοιτήτρια Γεωργιάδου Μαρία</a:t>
            </a:r>
            <a:endParaRPr lang="el-GR" sz="3200" dirty="0"/>
          </a:p>
        </p:txBody>
      </p:sp>
      <p:sp>
        <p:nvSpPr>
          <p:cNvPr id="6" name="Θέση περιεχομένου 2"/>
          <p:cNvSpPr>
            <a:spLocks noGrp="1"/>
          </p:cNvSpPr>
          <p:nvPr>
            <p:ph idx="1"/>
          </p:nvPr>
        </p:nvSpPr>
        <p:spPr/>
        <p:txBody>
          <a:bodyPr>
            <a:normAutofit/>
          </a:bodyPr>
          <a:lstStyle/>
          <a:p>
            <a:pPr marL="0" indent="0">
              <a:buNone/>
            </a:pPr>
            <a:r>
              <a:rPr lang="el-GR" b="1" dirty="0" smtClean="0"/>
              <a:t>Τομέας Κινητικός</a:t>
            </a:r>
            <a:r>
              <a:rPr lang="el-GR" dirty="0" smtClean="0"/>
              <a:t>: Εξασκούνταν στο τρέξιμο, επομένως χρησιμοποιούσαν όλο το σώμα τους, ελίσσονταν και με τα χέρια έπιαναν τον αντίπαλο. Άρα σε γενικότερες γραμμές εξάσκησαν την αδρή και την λεπτή κινητικότητα.</a:t>
            </a:r>
          </a:p>
          <a:p>
            <a:pPr marL="0" indent="0">
              <a:buNone/>
            </a:pPr>
            <a:r>
              <a:rPr lang="el-GR" b="1" dirty="0" smtClean="0"/>
              <a:t>Τομέας Νοητικός</a:t>
            </a:r>
            <a:r>
              <a:rPr lang="el-GR" dirty="0" smtClean="0"/>
              <a:t>: Κατανόηση εννοιών όπως σιγά-γρήγορα, κάθε φορά που έτρεχαν γρηγορότερα ή πιο σιγά, αλλά και της ταχύτητας εφόσον έπρεπε κάποιες στιγμές να αυξήσουν ρυθμό. Χρησιμοποιούσαν τον προφορικό λόγο για να επικοινωνούν μεταξύ τους δίνοντας εντολές για να κατευθύνονται σωστά, άρα μάθαιναν εκείνη την ώρα και τις κατευθύνσεις. Το συγκεκριμένο παιχνίδι αύξησε τη φαντασία των νηπίων, καθώς και τη δημιουργικότητά τους, αφού ήταν απόλυτα στηριγμένο στις ιδέες τους.</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a:solidFill>
                <a:prstClr val="black"/>
              </a:solidFill>
            </a:endParaRPr>
          </a:p>
        </p:txBody>
      </p:sp>
    </p:spTree>
    <p:custDataLst>
      <p:tags r:id="rId1"/>
    </p:custDataLst>
    <p:extLst>
      <p:ext uri="{BB962C8B-B14F-4D97-AF65-F5344CB8AC3E}">
        <p14:creationId xmlns:p14="http://schemas.microsoft.com/office/powerpoint/2010/main" val="28165289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a:t>
            </a:r>
            <a:r>
              <a:rPr lang="el-GR" sz="3200" dirty="0" smtClean="0"/>
              <a:t> </a:t>
            </a:r>
            <a:r>
              <a:rPr lang="el-GR" sz="2700" dirty="0" smtClean="0"/>
              <a:t>Φοιτήτρια Γεωργιάδου Μαρία</a:t>
            </a:r>
            <a:endParaRPr lang="el-GR" sz="3200" dirty="0"/>
          </a:p>
        </p:txBody>
      </p:sp>
      <p:sp>
        <p:nvSpPr>
          <p:cNvPr id="6" name="Θέση περιεχομένου 2"/>
          <p:cNvSpPr>
            <a:spLocks noGrp="1"/>
          </p:cNvSpPr>
          <p:nvPr>
            <p:ph idx="1"/>
          </p:nvPr>
        </p:nvSpPr>
        <p:spPr/>
        <p:txBody>
          <a:bodyPr>
            <a:normAutofit/>
          </a:bodyPr>
          <a:lstStyle/>
          <a:p>
            <a:pPr marL="0" indent="0">
              <a:buNone/>
            </a:pPr>
            <a:r>
              <a:rPr lang="el-GR" b="1" dirty="0" smtClean="0"/>
              <a:t>Τομέας Κοινωνικός</a:t>
            </a:r>
            <a:r>
              <a:rPr lang="el-GR" dirty="0" smtClean="0"/>
              <a:t>: Συνεργάστηκαν μέσα από τους ρόλους που έκαναν. Συζήτησαν μεταξύ τους κατά τη διάρκεια του παιχνιδιού</a:t>
            </a:r>
          </a:p>
          <a:p>
            <a:pPr marL="0" indent="0">
              <a:buNone/>
            </a:pPr>
            <a:r>
              <a:rPr lang="el-GR" b="1" dirty="0" smtClean="0"/>
              <a:t>Τομέας Συναισθηματικός</a:t>
            </a:r>
            <a:r>
              <a:rPr lang="el-GR" dirty="0" smtClean="0"/>
              <a:t>: Τα νήπια ήταν ήρεμα και αποφασισμένα για το παιχνίδι που θα έπαιζαν, αλλά και ικανοποιημένα για τους ρόλους που διάλεξαν. Εκτονώνονταν με το τρέξιμο και έδειχναν χαρούμενα, καθώς διασκέδαζαν πολύ.</a:t>
            </a: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a:solidFill>
                <a:prstClr val="black"/>
              </a:solidFill>
            </a:endParaRPr>
          </a:p>
        </p:txBody>
      </p:sp>
    </p:spTree>
    <p:custDataLst>
      <p:tags r:id="rId1"/>
    </p:custDataLst>
    <p:extLst>
      <p:ext uri="{BB962C8B-B14F-4D97-AF65-F5344CB8AC3E}">
        <p14:creationId xmlns:p14="http://schemas.microsoft.com/office/powerpoint/2010/main" val="4269264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3</a:t>
            </a:r>
            <a:r>
              <a:rPr lang="el-GR" baseline="30000" dirty="0" smtClean="0"/>
              <a:t>ου</a:t>
            </a:r>
            <a:r>
              <a:rPr lang="el-GR" dirty="0" smtClean="0"/>
              <a:t> παιχνιδιού</a:t>
            </a:r>
            <a:r>
              <a:rPr lang="el-GR" sz="3200" dirty="0" smtClean="0"/>
              <a:t> </a:t>
            </a:r>
            <a:r>
              <a:rPr lang="el-GR" sz="2700" dirty="0" smtClean="0"/>
              <a:t>Φοιτήτρια Γεωργιάδου Μαρία</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Συμβολικό</a:t>
            </a:r>
            <a:endParaRPr lang="el-GR" b="1" i="1" dirty="0" smtClean="0">
              <a:solidFill>
                <a:schemeClr val="tx2"/>
              </a:solidFill>
            </a:endParaRPr>
          </a:p>
          <a:p>
            <a:pPr>
              <a:buNone/>
            </a:pPr>
            <a:r>
              <a:rPr lang="el-GR" b="1" dirty="0" smtClean="0"/>
              <a:t>Αριθμός παιδιών</a:t>
            </a:r>
            <a:r>
              <a:rPr lang="el-GR" dirty="0" smtClean="0"/>
              <a:t>: Ομαδικό,2 αγόρια</a:t>
            </a:r>
          </a:p>
          <a:p>
            <a:pPr marL="0" indent="0">
              <a:buNone/>
            </a:pPr>
            <a:r>
              <a:rPr lang="el-GR" b="1" dirty="0" smtClean="0"/>
              <a:t>Ηλικία παιδιών</a:t>
            </a:r>
            <a:r>
              <a:rPr lang="el-GR" dirty="0" smtClean="0"/>
              <a:t>: 4 ετών</a:t>
            </a:r>
          </a:p>
          <a:p>
            <a:pPr marL="0" indent="0">
              <a:buNone/>
            </a:pPr>
            <a:r>
              <a:rPr lang="el-GR" b="1" dirty="0" smtClean="0"/>
              <a:t>Περιγραφή παιχνιδιού</a:t>
            </a:r>
            <a:r>
              <a:rPr lang="el-GR" dirty="0" smtClean="0"/>
              <a:t>: Ο Μ. έκανε τον μπαμπά του Ν. που είχε γενέθλια. Φτιάξανε μαζί μια τούρτα από χώμα και πετραδάκια. Έπειτα ο γιος φύσηξε δυνατά για να σβήσει τα κεράκια της τούρτας και ο μπαμπάς χαρούμενος του έλεγε «Χρόνια Πολλά».</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a:solidFill>
                <a:prstClr val="black"/>
              </a:solidFill>
            </a:endParaRPr>
          </a:p>
        </p:txBody>
      </p:sp>
    </p:spTree>
    <p:custDataLst>
      <p:tags r:id="rId1"/>
    </p:custDataLst>
    <p:extLst>
      <p:ext uri="{BB962C8B-B14F-4D97-AF65-F5344CB8AC3E}">
        <p14:creationId xmlns:p14="http://schemas.microsoft.com/office/powerpoint/2010/main" val="34283223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a:t>
            </a:r>
            <a:r>
              <a:rPr lang="el-GR" sz="3200" dirty="0" smtClean="0"/>
              <a:t> </a:t>
            </a:r>
            <a:r>
              <a:rPr lang="el-GR" sz="2700" dirty="0" smtClean="0"/>
              <a:t>Φοιτήτρια Γεωργιάδου Μαρία</a:t>
            </a:r>
            <a:endParaRPr lang="el-GR" sz="3200" dirty="0"/>
          </a:p>
        </p:txBody>
      </p:sp>
      <p:sp>
        <p:nvSpPr>
          <p:cNvPr id="6" name="Θέση περιεχομένου 2"/>
          <p:cNvSpPr>
            <a:spLocks noGrp="1"/>
          </p:cNvSpPr>
          <p:nvPr>
            <p:ph idx="1"/>
          </p:nvPr>
        </p:nvSpPr>
        <p:spPr/>
        <p:txBody>
          <a:bodyPr>
            <a:normAutofit/>
          </a:bodyPr>
          <a:lstStyle/>
          <a:p>
            <a:pPr marL="0" indent="0">
              <a:buNone/>
            </a:pPr>
            <a:r>
              <a:rPr lang="el-GR" b="1" dirty="0" smtClean="0"/>
              <a:t>Τομέας Κινητικός</a:t>
            </a:r>
            <a:r>
              <a:rPr lang="el-GR" dirty="0" smtClean="0"/>
              <a:t>: Με τα χέρια έφτιαχναν έναν πύργο από άμμο και με τα δάχτυλα και τις παλάμες έπιαναν τις πέτρες και τις τοποθετούσαν πάνω στον πύργο, ανέπτυξαν δηλαδή τη λεπτή κινητικότητα.</a:t>
            </a:r>
          </a:p>
          <a:p>
            <a:pPr marL="0" indent="0">
              <a:buNone/>
            </a:pPr>
            <a:r>
              <a:rPr lang="el-GR" b="1" dirty="0" smtClean="0"/>
              <a:t>Τομέας Νοητικός</a:t>
            </a:r>
            <a:r>
              <a:rPr lang="el-GR" dirty="0" smtClean="0"/>
              <a:t>: Έννοιες όπως βάρος (ελαφρύ- βαρύ), μέγεθος (μεγάλο- μικρό), ύψος (ψηλό- χαμηλό) και σχήμα αναπτύσσονται στο συγκεκριμένο τομέα που αφορούν και τον πύργο από χώμα αλλά και τις πέτρες. Ακόμη, πιάνοντας τα συγκεκριμένα αντικείμενα μαθαίνει για το υλικό τους (μαλακό- σκληρό). Ο λόγος μεταξύ των νηπίων καθώς επικοινωνούν είναι δημιουργικός. Το παιχνίδι αυξάνει τη φαντασία τους και φαίνεται ότι χρησιμοποιούν τη μίμηση από πραγματικά γεγονότα που συμβαίνουν στην πραγματικότητα.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a:solidFill>
                <a:prstClr val="black"/>
              </a:solidFill>
            </a:endParaRPr>
          </a:p>
        </p:txBody>
      </p:sp>
    </p:spTree>
    <p:custDataLst>
      <p:tags r:id="rId1"/>
    </p:custDataLst>
    <p:extLst>
      <p:ext uri="{BB962C8B-B14F-4D97-AF65-F5344CB8AC3E}">
        <p14:creationId xmlns:p14="http://schemas.microsoft.com/office/powerpoint/2010/main" val="35367688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a:t>
            </a:r>
            <a:r>
              <a:rPr lang="el-GR" sz="3200" dirty="0" smtClean="0"/>
              <a:t> </a:t>
            </a:r>
            <a:r>
              <a:rPr lang="el-GR" sz="2700" dirty="0" smtClean="0"/>
              <a:t>Φοιτήτρια Γεωργιάδου Μαρία</a:t>
            </a:r>
            <a:endParaRPr lang="el-GR" sz="3200" dirty="0"/>
          </a:p>
        </p:txBody>
      </p:sp>
      <p:sp>
        <p:nvSpPr>
          <p:cNvPr id="6" name="Θέση περιεχομένου 2"/>
          <p:cNvSpPr>
            <a:spLocks noGrp="1"/>
          </p:cNvSpPr>
          <p:nvPr>
            <p:ph idx="1"/>
          </p:nvPr>
        </p:nvSpPr>
        <p:spPr/>
        <p:txBody>
          <a:bodyPr>
            <a:normAutofit/>
          </a:bodyPr>
          <a:lstStyle/>
          <a:p>
            <a:pPr marL="0" indent="0">
              <a:buNone/>
            </a:pPr>
            <a:r>
              <a:rPr lang="el-GR" b="1" dirty="0" smtClean="0"/>
              <a:t>Τομέας Κοινωνικός</a:t>
            </a:r>
            <a:r>
              <a:rPr lang="el-GR" dirty="0" smtClean="0"/>
              <a:t>: Υπήρχε φιλική διάθεση μεταξύ των νηπίων. Έγινε το μοίρασμα ρόλων και συνεργάστηκαν πολύ όμορφα και αρμονικά.</a:t>
            </a:r>
          </a:p>
          <a:p>
            <a:pPr marL="0" indent="0">
              <a:buNone/>
            </a:pPr>
            <a:r>
              <a:rPr lang="el-GR" b="1" dirty="0" smtClean="0"/>
              <a:t>Τομέας Συναισθηματικός</a:t>
            </a:r>
            <a:r>
              <a:rPr lang="el-GR" dirty="0" smtClean="0"/>
              <a:t>: Διασκέδαση, ευχαρίστηση και χαρά έπαιρναν από το συγκεκριμένο παιχνίδι. Αλλά και σιγουριά και αυτοπεποίθηση καθώς είναι γεγονός από την πραγματική ζωή και το παρίσταναν στο παιχνίδι τους.</a:t>
            </a: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a:solidFill>
                <a:prstClr val="black"/>
              </a:solidFill>
            </a:endParaRPr>
          </a:p>
        </p:txBody>
      </p:sp>
    </p:spTree>
    <p:custDataLst>
      <p:tags r:id="rId1"/>
    </p:custDataLst>
    <p:extLst>
      <p:ext uri="{BB962C8B-B14F-4D97-AF65-F5344CB8AC3E}">
        <p14:creationId xmlns:p14="http://schemas.microsoft.com/office/powerpoint/2010/main" val="4162596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a:t>
            </a:r>
            <a:r>
              <a:rPr lang="el-GR" sz="3200" i="1" dirty="0" smtClean="0"/>
              <a:t> </a:t>
            </a:r>
            <a:r>
              <a:rPr lang="el-GR" sz="2700" i="1" dirty="0" smtClean="0"/>
              <a:t>Φοιτήτρια Καραπάνου Ελένη</a:t>
            </a:r>
            <a:endParaRPr lang="el-GR" sz="3200" dirty="0"/>
          </a:p>
        </p:txBody>
      </p:sp>
      <p:sp>
        <p:nvSpPr>
          <p:cNvPr id="3" name="Θέση περιεχομένου 2"/>
          <p:cNvSpPr>
            <a:spLocks noGrp="1"/>
          </p:cNvSpPr>
          <p:nvPr>
            <p:ph idx="1"/>
          </p:nvPr>
        </p:nvSpPr>
        <p:spPr/>
        <p:txBody>
          <a:bodyPr>
            <a:normAutofit/>
          </a:bodyPr>
          <a:lstStyle/>
          <a:p>
            <a:pPr marL="0" indent="0">
              <a:spcBef>
                <a:spcPts val="0"/>
              </a:spcBef>
              <a:spcAft>
                <a:spcPts val="600"/>
              </a:spcAft>
              <a:buNone/>
            </a:pPr>
            <a:r>
              <a:rPr lang="el-GR" b="1" dirty="0" smtClean="0"/>
              <a:t>Τομέας Κινητικός</a:t>
            </a:r>
            <a:r>
              <a:rPr lang="en-US" b="1" dirty="0" smtClean="0"/>
              <a:t>: </a:t>
            </a:r>
            <a:r>
              <a:rPr lang="el-GR" dirty="0" smtClean="0"/>
              <a:t>Τα </a:t>
            </a:r>
            <a:r>
              <a:rPr lang="el-GR" dirty="0"/>
              <a:t>παιδιά άσκησαν την αδρή κινητικότητα.</a:t>
            </a:r>
            <a:endParaRPr lang="el-GR" u="sng" dirty="0" smtClean="0"/>
          </a:p>
          <a:p>
            <a:pPr marL="0" indent="0">
              <a:spcBef>
                <a:spcPts val="0"/>
              </a:spcBef>
              <a:spcAft>
                <a:spcPts val="600"/>
              </a:spcAft>
              <a:buNone/>
            </a:pPr>
            <a:r>
              <a:rPr lang="el-GR" b="1" dirty="0" smtClean="0"/>
              <a:t>Τομέας Νοητικός</a:t>
            </a:r>
            <a:r>
              <a:rPr lang="en-US" b="1" dirty="0" smtClean="0"/>
              <a:t>:</a:t>
            </a:r>
            <a:r>
              <a:rPr lang="el-GR" b="1" dirty="0" smtClean="0"/>
              <a:t> </a:t>
            </a:r>
            <a:r>
              <a:rPr lang="el-GR" dirty="0" smtClean="0"/>
              <a:t>Τα </a:t>
            </a:r>
            <a:r>
              <a:rPr lang="el-GR" dirty="0"/>
              <a:t>παιδιά έθεσαν όρια και κανόνες στο παιχνίδι </a:t>
            </a:r>
            <a:r>
              <a:rPr lang="el-GR" dirty="0" smtClean="0"/>
              <a:t>τους. </a:t>
            </a:r>
            <a:r>
              <a:rPr lang="el-GR" dirty="0"/>
              <a:t>Επίσης συζήτησαν μεταξύ τους την απόσταση (από εδώ έως εκεί</a:t>
            </a:r>
            <a:r>
              <a:rPr lang="el-GR" dirty="0" smtClean="0"/>
              <a:t>) και το χρόνο </a:t>
            </a:r>
            <a:r>
              <a:rPr lang="el-GR" dirty="0"/>
              <a:t>(πιο γρήγορα ή πιο αργά</a:t>
            </a:r>
            <a:r>
              <a:rPr lang="el-GR" dirty="0" smtClean="0"/>
              <a:t>) κ.τ.λ</a:t>
            </a:r>
            <a:r>
              <a:rPr lang="el-GR" dirty="0"/>
              <a:t>.</a:t>
            </a:r>
          </a:p>
          <a:p>
            <a:pPr marL="0" indent="0">
              <a:spcBef>
                <a:spcPts val="0"/>
              </a:spcBef>
              <a:spcAft>
                <a:spcPts val="600"/>
              </a:spcAft>
              <a:buNone/>
            </a:pPr>
            <a:r>
              <a:rPr lang="el-GR" b="1" dirty="0" smtClean="0"/>
              <a:t>Τομέας Κοινωνικός</a:t>
            </a:r>
            <a:r>
              <a:rPr lang="en-US" b="1" dirty="0" smtClean="0"/>
              <a:t>:</a:t>
            </a:r>
            <a:r>
              <a:rPr lang="el-GR" b="1" dirty="0" smtClean="0"/>
              <a:t> </a:t>
            </a:r>
            <a:r>
              <a:rPr lang="el-GR" dirty="0"/>
              <a:t>Τα παιδιά  έπαιξαν ομαδικά, συνεργάστηκαν ως δυο </a:t>
            </a:r>
            <a:r>
              <a:rPr lang="el-GR" dirty="0" smtClean="0"/>
              <a:t>ομάδες (αγόρια - κορίτσια) και </a:t>
            </a:r>
            <a:r>
              <a:rPr lang="el-GR" dirty="0"/>
              <a:t>ανέπτυξαν την συνεργασία και την ομαδικότητα</a:t>
            </a:r>
            <a:r>
              <a:rPr lang="el-GR" dirty="0" smtClean="0"/>
              <a:t>.</a:t>
            </a:r>
          </a:p>
          <a:p>
            <a:pPr marL="0" indent="0">
              <a:spcBef>
                <a:spcPts val="0"/>
              </a:spcBef>
              <a:spcAft>
                <a:spcPts val="600"/>
              </a:spcAft>
              <a:buNone/>
            </a:pPr>
            <a:r>
              <a:rPr lang="el-GR" b="1" dirty="0" smtClean="0"/>
              <a:t>Τομέας Συναισθηματικός</a:t>
            </a:r>
            <a:r>
              <a:rPr lang="en-US" b="1" dirty="0" smtClean="0"/>
              <a:t>:</a:t>
            </a:r>
            <a:r>
              <a:rPr lang="el-GR" b="1" dirty="0" smtClean="0"/>
              <a:t> </a:t>
            </a:r>
            <a:r>
              <a:rPr lang="el-GR" dirty="0"/>
              <a:t>Τα παιδιά και των δυο ομάδων ένοιωσαν συναισθήματα νίκης ή ήττας και το μοιράστηκαν με τους συμπαίκτες τους</a:t>
            </a:r>
            <a:r>
              <a:rPr lang="el-GR" dirty="0" smtClean="0"/>
              <a:t>.</a:t>
            </a: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Tree>
    <p:custDataLst>
      <p:tags r:id="rId1"/>
    </p:custDataLst>
    <p:extLst>
      <p:ext uri="{BB962C8B-B14F-4D97-AF65-F5344CB8AC3E}">
        <p14:creationId xmlns:p14="http://schemas.microsoft.com/office/powerpoint/2010/main" val="15127871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4</a:t>
            </a:r>
            <a:r>
              <a:rPr lang="el-GR" baseline="30000" dirty="0" smtClean="0"/>
              <a:t>ου</a:t>
            </a:r>
            <a:r>
              <a:rPr lang="el-GR" dirty="0" smtClean="0"/>
              <a:t> παιχνιδιού</a:t>
            </a:r>
            <a:r>
              <a:rPr lang="el-GR" sz="3200" dirty="0" smtClean="0"/>
              <a:t> </a:t>
            </a:r>
            <a:r>
              <a:rPr lang="el-GR" sz="2700" dirty="0" smtClean="0"/>
              <a:t>Φοιτήτρια Γεωργιάδου Μαρία</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Κατασκευών</a:t>
            </a:r>
            <a:endParaRPr lang="el-GR" b="1" i="1" dirty="0" smtClean="0">
              <a:solidFill>
                <a:schemeClr val="tx2"/>
              </a:solidFill>
            </a:endParaRPr>
          </a:p>
          <a:p>
            <a:pPr marL="0" indent="0">
              <a:buNone/>
            </a:pPr>
            <a:r>
              <a:rPr lang="el-GR" b="1" dirty="0" smtClean="0"/>
              <a:t>Αριθμός παιδιών</a:t>
            </a:r>
            <a:r>
              <a:rPr lang="el-GR" dirty="0" smtClean="0"/>
              <a:t>: Ατομικό, 1 κορίτσι</a:t>
            </a:r>
          </a:p>
          <a:p>
            <a:pPr marL="0" indent="0">
              <a:buNone/>
            </a:pPr>
            <a:r>
              <a:rPr lang="el-GR" b="1" dirty="0" smtClean="0"/>
              <a:t>Ηλικία παιδιών</a:t>
            </a:r>
            <a:r>
              <a:rPr lang="el-GR" dirty="0" smtClean="0"/>
              <a:t>: 4 ετών</a:t>
            </a:r>
          </a:p>
          <a:p>
            <a:pPr marL="0" indent="0">
              <a:buNone/>
            </a:pPr>
            <a:r>
              <a:rPr lang="el-GR" b="1" dirty="0" smtClean="0"/>
              <a:t>Περιγραφή παιχνιδιού</a:t>
            </a:r>
            <a:r>
              <a:rPr lang="el-GR" dirty="0" smtClean="0"/>
              <a:t>: Η Μ. καθόταν στο τραπέζι και διάλεξε να παίξει με κατασκευές. Πήρε μπροστά της τέσσερα τουβλάκια τύπου </a:t>
            </a:r>
            <a:r>
              <a:rPr lang="en-US" dirty="0" smtClean="0"/>
              <a:t>Lego</a:t>
            </a:r>
            <a:r>
              <a:rPr lang="el-GR" dirty="0" smtClean="0"/>
              <a:t> με διαφορετικό σχήμα και μέγεθος σε διαφορετικά χρώματα. Έφτιαξε έναν πύργο με τα τουβλάκια, έπειτα το χάλαγε και το έφτιαχνε πάλι. Αυτή ήταν η διαδικασία παιχνιδιού.</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a:solidFill>
                <a:prstClr val="black"/>
              </a:solidFill>
            </a:endParaRPr>
          </a:p>
        </p:txBody>
      </p:sp>
    </p:spTree>
    <p:custDataLst>
      <p:tags r:id="rId1"/>
    </p:custDataLst>
    <p:extLst>
      <p:ext uri="{BB962C8B-B14F-4D97-AF65-F5344CB8AC3E}">
        <p14:creationId xmlns:p14="http://schemas.microsoft.com/office/powerpoint/2010/main" val="29052472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a:t>
            </a:r>
            <a:r>
              <a:rPr lang="el-GR" sz="3200" dirty="0" smtClean="0"/>
              <a:t> </a:t>
            </a:r>
            <a:r>
              <a:rPr lang="el-GR" sz="2700" dirty="0" smtClean="0"/>
              <a:t>Φοιτήτρια Γεωργιάδου Μαρία</a:t>
            </a:r>
            <a:endParaRPr lang="el-GR" sz="3200" dirty="0"/>
          </a:p>
        </p:txBody>
      </p:sp>
      <p:sp>
        <p:nvSpPr>
          <p:cNvPr id="6" name="Θέση περιεχομένου 2"/>
          <p:cNvSpPr>
            <a:spLocks noGrp="1"/>
          </p:cNvSpPr>
          <p:nvPr>
            <p:ph idx="1"/>
          </p:nvPr>
        </p:nvSpPr>
        <p:spPr/>
        <p:txBody>
          <a:bodyPr>
            <a:noAutofit/>
          </a:bodyPr>
          <a:lstStyle/>
          <a:p>
            <a:pPr marL="0" indent="0">
              <a:buNone/>
            </a:pPr>
            <a:r>
              <a:rPr lang="el-GR" b="1" dirty="0" smtClean="0"/>
              <a:t>Τομέας Κινητικός</a:t>
            </a:r>
            <a:r>
              <a:rPr lang="el-GR" dirty="0" smtClean="0"/>
              <a:t>: Αναπτύχθηκε η λεπτή κινητικότητα του κοριτσιού, καθώς συντόνιζε μικρότερες μυϊκές ομάδες για την επίτευξη λεπτών επιδέξιων χειρισμών. Δηλαδή κατάφερνε να συντονίσει ταυτόχρονα και τα δυο χέρια της σε μια συγκεκριμένη κίνηση, εφόσον ήθελε να βάλει το ένα τουβλάκι πάνω στο άλλο. Δούλευε με ακρίβεια και σταθερότητα.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a:solidFill>
                <a:prstClr val="black"/>
              </a:solidFill>
            </a:endParaRPr>
          </a:p>
        </p:txBody>
      </p:sp>
    </p:spTree>
    <p:custDataLst>
      <p:tags r:id="rId1"/>
    </p:custDataLst>
    <p:extLst>
      <p:ext uri="{BB962C8B-B14F-4D97-AF65-F5344CB8AC3E}">
        <p14:creationId xmlns:p14="http://schemas.microsoft.com/office/powerpoint/2010/main" val="13387216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a:t>
            </a:r>
            <a:r>
              <a:rPr lang="el-GR" sz="3200" dirty="0" smtClean="0"/>
              <a:t> </a:t>
            </a:r>
            <a:r>
              <a:rPr lang="el-GR" sz="2700" dirty="0" smtClean="0"/>
              <a:t>Φοιτήτρια Γεωργιάδου Μαρία</a:t>
            </a:r>
            <a:endParaRPr lang="el-GR" sz="3200" dirty="0"/>
          </a:p>
        </p:txBody>
      </p:sp>
      <p:sp>
        <p:nvSpPr>
          <p:cNvPr id="6" name="Θέση περιεχομένου 2"/>
          <p:cNvSpPr>
            <a:spLocks noGrp="1"/>
          </p:cNvSpPr>
          <p:nvPr>
            <p:ph idx="1"/>
          </p:nvPr>
        </p:nvSpPr>
        <p:spPr/>
        <p:txBody>
          <a:bodyPr>
            <a:noAutofit/>
          </a:bodyPr>
          <a:lstStyle/>
          <a:p>
            <a:pPr marL="0" indent="0">
              <a:buNone/>
            </a:pPr>
            <a:r>
              <a:rPr lang="el-GR" b="1" dirty="0" smtClean="0"/>
              <a:t>Τομέας Νοητικός</a:t>
            </a:r>
            <a:r>
              <a:rPr lang="el-GR" dirty="0" smtClean="0"/>
              <a:t>: Κατανόηση διάφορων εννοιών, όπως είναι οι αριθμοί αφού είχε τέσσερα τουβλάκια, το χρώμα καθώς ήταν διαφορετικής απόχρωσης, το μέγεθος καθώς άλλα ήταν μικρότερα από τα άλλα, τα σχήματα επειδή υπήρχαν και τετράγωνα και ορθογώνια, αλλά και το υλικό που ήταν φτιαγμένο, δηλαδή το πλαστικό. </a:t>
            </a:r>
            <a:endParaRPr lang="el-GR" dirty="0"/>
          </a:p>
          <a:p>
            <a:pPr marL="0" indent="0">
              <a:buNone/>
            </a:pPr>
            <a:r>
              <a:rPr lang="el-GR" dirty="0" smtClean="0"/>
              <a:t>Το βάρος και το ύψος είναι επίσης έννοιες μελέτησε, αφού άλλο βάρος και ύψος είχε ένα τούβλο και άλλο ένας πύργος. Ακόμη, ήθελε δύναμη για να τοποθετήσει το ένα τούβλο μέσα στο άλλο. Ανέπτυξε την παρατηρητικότητα και την αυτοσυγκέντρωση του νηπίου καθώς δημιουργούσε τον πύργο</a:t>
            </a:r>
            <a:r>
              <a:rPr lang="el-GR" dirty="0"/>
              <a:t>.</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a:solidFill>
                <a:prstClr val="black"/>
              </a:solidFill>
            </a:endParaRPr>
          </a:p>
        </p:txBody>
      </p:sp>
    </p:spTree>
    <p:custDataLst>
      <p:tags r:id="rId1"/>
    </p:custDataLst>
    <p:extLst>
      <p:ext uri="{BB962C8B-B14F-4D97-AF65-F5344CB8AC3E}">
        <p14:creationId xmlns:p14="http://schemas.microsoft.com/office/powerpoint/2010/main" val="24116947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a:t>
            </a:r>
            <a:r>
              <a:rPr lang="el-GR" sz="3200" dirty="0" smtClean="0"/>
              <a:t> </a:t>
            </a:r>
            <a:r>
              <a:rPr lang="el-GR" sz="2700" dirty="0" smtClean="0"/>
              <a:t>Φοιτήτρια Γεωργιάδου Μαρία</a:t>
            </a:r>
            <a:endParaRPr lang="el-GR" sz="3200" dirty="0"/>
          </a:p>
        </p:txBody>
      </p:sp>
      <p:sp>
        <p:nvSpPr>
          <p:cNvPr id="6" name="Θέση περιεχομένου 2"/>
          <p:cNvSpPr>
            <a:spLocks noGrp="1"/>
          </p:cNvSpPr>
          <p:nvPr>
            <p:ph idx="1"/>
          </p:nvPr>
        </p:nvSpPr>
        <p:spPr/>
        <p:txBody>
          <a:bodyPr>
            <a:noAutofit/>
          </a:bodyPr>
          <a:lstStyle/>
          <a:p>
            <a:pPr marL="0" indent="0">
              <a:buNone/>
            </a:pPr>
            <a:r>
              <a:rPr lang="el-GR" b="1" dirty="0" smtClean="0"/>
              <a:t>Τομέας Κοινωνικός</a:t>
            </a:r>
            <a:r>
              <a:rPr lang="el-GR" dirty="0" smtClean="0"/>
              <a:t>: Με δική της πρωτοβουλία διάλεξε το παιχνίδι της και ήταν σίγουρη ότι θα τα κατάφερνε όπως πάντα με την υπομονή και επιμονή της που είχε.</a:t>
            </a:r>
          </a:p>
          <a:p>
            <a:pPr marL="0" indent="0">
              <a:buNone/>
            </a:pPr>
            <a:r>
              <a:rPr lang="el-GR" b="1" dirty="0" smtClean="0"/>
              <a:t>Τομέας Συναισθηματικός</a:t>
            </a:r>
            <a:r>
              <a:rPr lang="el-GR" dirty="0" smtClean="0"/>
              <a:t>: Η ατμόσφαιρα ήταν ήρεμη καθώς διασκέδαζε με τη δραστηριότητα που επέλεξε. Ήταν προσηλωμένη στο έργο της και αποφασισμένη να πετύχει το στόχο της. Ικανοποίηση και περηφάνια ζωγράφιζε το πρόσωπό της κάθε φορά που κατάφερνε να φτιάξει τον πύργο της. Όταν γκρέμιζε τον πύργο διασκέδαζε πολύ και ένιωθε χαρά.</a:t>
            </a: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a:solidFill>
                <a:prstClr val="black"/>
              </a:solidFill>
            </a:endParaRPr>
          </a:p>
        </p:txBody>
      </p:sp>
    </p:spTree>
    <p:custDataLst>
      <p:tags r:id="rId1"/>
    </p:custDataLst>
    <p:extLst>
      <p:ext uri="{BB962C8B-B14F-4D97-AF65-F5344CB8AC3E}">
        <p14:creationId xmlns:p14="http://schemas.microsoft.com/office/powerpoint/2010/main" val="7985856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1</a:t>
            </a:r>
            <a:r>
              <a:rPr lang="el-GR" baseline="30000" dirty="0" smtClean="0"/>
              <a:t>ο</a:t>
            </a:r>
            <a:r>
              <a:rPr lang="el-GR" dirty="0" smtClean="0"/>
              <a:t> παιχνίδι</a:t>
            </a:r>
            <a:r>
              <a:rPr lang="el-GR" sz="3200" dirty="0" smtClean="0"/>
              <a:t> </a:t>
            </a:r>
            <a:r>
              <a:rPr lang="el-GR" sz="2700" dirty="0" smtClean="0"/>
              <a:t>Φοιτήτρια Γεωργιάδου Μαρία</a:t>
            </a:r>
            <a:endParaRPr lang="el-GR" sz="3200" dirty="0"/>
          </a:p>
        </p:txBody>
      </p:sp>
      <p:sp>
        <p:nvSpPr>
          <p:cNvPr id="3" name="Θέση περιεχομένου 2"/>
          <p:cNvSpPr>
            <a:spLocks noGrp="1"/>
          </p:cNvSpPr>
          <p:nvPr>
            <p:ph idx="1"/>
          </p:nvPr>
        </p:nvSpPr>
        <p:spPr>
          <a:xfrm>
            <a:off x="457200" y="1196752"/>
            <a:ext cx="8229600" cy="5661248"/>
          </a:xfrm>
        </p:spPr>
        <p:txBody>
          <a:bodyPr>
            <a:normAutofit/>
          </a:bodyPr>
          <a:lstStyle/>
          <a:p>
            <a:pPr algn="ctr">
              <a:buNone/>
            </a:pPr>
            <a:r>
              <a:rPr lang="el-GR" b="1" dirty="0" smtClean="0">
                <a:solidFill>
                  <a:schemeClr val="tx2"/>
                </a:solidFill>
              </a:rPr>
              <a:t>Είδος Παιχνιδιού: Κανόνων</a:t>
            </a:r>
            <a:endParaRPr lang="el-GR" b="1" i="1" dirty="0" smtClean="0">
              <a:solidFill>
                <a:schemeClr val="tx2"/>
              </a:solidFill>
            </a:endParaRPr>
          </a:p>
          <a:p>
            <a:pPr marL="0" indent="0">
              <a:buNone/>
            </a:pPr>
            <a:r>
              <a:rPr lang="el-GR" b="1" dirty="0" smtClean="0"/>
              <a:t>Αριθμός παιδιών</a:t>
            </a:r>
            <a:r>
              <a:rPr lang="el-GR" dirty="0" smtClean="0"/>
              <a:t>: Ατομικό, 1 κορίτσι</a:t>
            </a:r>
          </a:p>
          <a:p>
            <a:pPr marL="0" indent="0">
              <a:buNone/>
            </a:pPr>
            <a:r>
              <a:rPr lang="el-GR" b="1" dirty="0" smtClean="0"/>
              <a:t>Ηλικία παιδιών</a:t>
            </a:r>
            <a:r>
              <a:rPr lang="el-GR" dirty="0" smtClean="0"/>
              <a:t>: 3 ετών</a:t>
            </a:r>
          </a:p>
          <a:p>
            <a:pPr marL="0" indent="0">
              <a:buNone/>
            </a:pPr>
            <a:r>
              <a:rPr lang="el-GR" b="1" dirty="0" smtClean="0"/>
              <a:t>Περιγραφή παιχνιδιού</a:t>
            </a:r>
            <a:r>
              <a:rPr lang="el-GR" dirty="0" smtClean="0"/>
              <a:t>: Η Χ. είχε μπροστά της ένα ξύλινο ταμπλό, το οποίο απεικόνιζε ένα σχολικό λεωφορείο. Ήταν χωρισμένο όμως σε κομμάτια και έπρεπε να τα βάλει η ίδια στη σωστή σειρά για να εμφανιστεί η εικόνα. Εγώ στεκόμουν εκεί κοντά και με φώναξε να πάω να κάτσω δίπλα της. Έπειτα μου είπε να παίξω εγώ με το ταμπλό και να φτιάξω την εικόνα γιατί εκείνη δεν μπορούσε. Έτσι το έφτιαξα και μετά εκείνη το χάλασε πάλι για να το ξανακάνω. Επαναλήφθηκε πολλές φορές. Και αργότερα την προέτρεψα να το κάνουμε μαζί για να μπορέσει κάποια στιγμή και μόνη της.</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a:solidFill>
                <a:prstClr val="black"/>
              </a:solidFill>
            </a:endParaRPr>
          </a:p>
        </p:txBody>
      </p:sp>
    </p:spTree>
    <p:custDataLst>
      <p:tags r:id="rId1"/>
    </p:custDataLst>
    <p:extLst>
      <p:ext uri="{BB962C8B-B14F-4D97-AF65-F5344CB8AC3E}">
        <p14:creationId xmlns:p14="http://schemas.microsoft.com/office/powerpoint/2010/main" val="25151040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a:t>
            </a:r>
            <a:r>
              <a:rPr lang="el-GR" sz="3200" dirty="0" smtClean="0"/>
              <a:t> </a:t>
            </a:r>
            <a:r>
              <a:rPr lang="el-GR" sz="2700" dirty="0" smtClean="0"/>
              <a:t>Φοιτήτρια Γεωργιάδου Μαρία</a:t>
            </a:r>
            <a:endParaRPr lang="el-GR" sz="3200" dirty="0"/>
          </a:p>
        </p:txBody>
      </p:sp>
      <p:sp>
        <p:nvSpPr>
          <p:cNvPr id="6" name="Θέση περιεχομένου 2"/>
          <p:cNvSpPr>
            <a:spLocks noGrp="1"/>
          </p:cNvSpPr>
          <p:nvPr>
            <p:ph idx="1"/>
          </p:nvPr>
        </p:nvSpPr>
        <p:spPr/>
        <p:txBody>
          <a:bodyPr>
            <a:normAutofit/>
          </a:bodyPr>
          <a:lstStyle/>
          <a:p>
            <a:pPr marL="0" indent="0">
              <a:buNone/>
            </a:pPr>
            <a:r>
              <a:rPr lang="el-GR" b="1" dirty="0" smtClean="0"/>
              <a:t>Τομέας Κινητικός: </a:t>
            </a:r>
            <a:r>
              <a:rPr lang="el-GR" dirty="0" smtClean="0"/>
              <a:t>Η λεπτή κινητικότητα είναι εκείνη που αναπτύχθηκε, καθώς δούλευε με τα δάχτυλα για να μπορεί να πιάνει τα κομμάτια και να τα τοποθετεί στο ταμπλό.</a:t>
            </a:r>
          </a:p>
          <a:p>
            <a:pPr marL="0" indent="0">
              <a:buNone/>
            </a:pPr>
            <a:r>
              <a:rPr lang="el-GR" b="1" dirty="0" smtClean="0"/>
              <a:t>Τομέας Νοητικός: </a:t>
            </a:r>
            <a:r>
              <a:rPr lang="el-GR" dirty="0" smtClean="0"/>
              <a:t>Με το συγκεκριμένο παιχνίδι μελετήθηκαν πολύ οι αντιστοιχίες, ποιο κομμάτι δηλαδή ταιριάζει με το χώρο στο ταμπλό, αλλά και η σύγκριση, καθώς έπρεπε να συγκρίνει το ένα κομμάτι με το άλλο για να αλλάξει το σωστό. Επιπλέον οι αριθμοί είναι μία από τις έννοιες που μπορεί να μάθει το νήπιο αφού υπήρχαν λίγα κομμάτια, γύρω στα έξι. Το μέγεθος επίσης έχει σχέση, αφού δεν ήταν όλα κομμάτια ίδια, και το σχήμα ήταν διαφορετικό. Ακόμη, η εικόνα είχε και διάφορα χρώματα, άλλη μια σημαντική έννοια. Η αυτοσυγκέντρωση και η παρατήρηση αυξάνεται στην συγκεκριμένη δραστηριότητα.</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a:solidFill>
                <a:prstClr val="black"/>
              </a:solidFill>
            </a:endParaRPr>
          </a:p>
        </p:txBody>
      </p:sp>
    </p:spTree>
    <p:custDataLst>
      <p:tags r:id="rId1"/>
    </p:custDataLst>
    <p:extLst>
      <p:ext uri="{BB962C8B-B14F-4D97-AF65-F5344CB8AC3E}">
        <p14:creationId xmlns:p14="http://schemas.microsoft.com/office/powerpoint/2010/main" val="1608484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a:t>
            </a:r>
            <a:r>
              <a:rPr lang="el-GR" sz="3200" dirty="0" smtClean="0"/>
              <a:t> </a:t>
            </a:r>
            <a:r>
              <a:rPr lang="el-GR" sz="2700" dirty="0" smtClean="0"/>
              <a:t>Φοιτήτρια Γεωργιάδου Μαρία</a:t>
            </a:r>
            <a:endParaRPr lang="el-GR" sz="3200" dirty="0"/>
          </a:p>
        </p:txBody>
      </p:sp>
      <p:sp>
        <p:nvSpPr>
          <p:cNvPr id="6" name="Θέση περιεχομένου 2"/>
          <p:cNvSpPr>
            <a:spLocks noGrp="1"/>
          </p:cNvSpPr>
          <p:nvPr>
            <p:ph idx="1"/>
          </p:nvPr>
        </p:nvSpPr>
        <p:spPr/>
        <p:txBody>
          <a:bodyPr>
            <a:normAutofit/>
          </a:bodyPr>
          <a:lstStyle/>
          <a:p>
            <a:pPr marL="0" indent="0">
              <a:buNone/>
            </a:pPr>
            <a:r>
              <a:rPr lang="el-GR" b="1" dirty="0" smtClean="0"/>
              <a:t>Τομέας Κοινωνικός: </a:t>
            </a:r>
            <a:r>
              <a:rPr lang="el-GR" dirty="0" smtClean="0"/>
              <a:t>Επιθυμούσε να επικοινωνήσει μαζί μου, </a:t>
            </a:r>
            <a:r>
              <a:rPr lang="el-GR" dirty="0" err="1" smtClean="0"/>
              <a:t>γι΄</a:t>
            </a:r>
            <a:r>
              <a:rPr lang="el-GR" dirty="0" smtClean="0"/>
              <a:t> αυτό και με κάλεσε κοντά της. Η συνεργασία μας ήταν άψογη και πρόσεχε τις οδηγίες που της έδινα για το παιχνίδι. Στην αρχή δίσταζε και δεν πίστευε ότι θα τα κατάφερνε αλλά μετά είχε επιμονή και υπομονή μέχρι που τα κατάφερε.</a:t>
            </a:r>
          </a:p>
          <a:p>
            <a:pPr marL="0" indent="0">
              <a:buNone/>
            </a:pPr>
            <a:r>
              <a:rPr lang="el-GR" b="1" dirty="0" smtClean="0"/>
              <a:t>Τομέας Συναισθηματικός: </a:t>
            </a:r>
            <a:r>
              <a:rPr lang="el-GR" dirty="0" smtClean="0"/>
              <a:t>Η Χ. ήταν ήρεμη και με παρατηρούσε όταν έπαιζα εγώ. Διασκέδαζε κάθε φορά που κατάφερνε να φτιάξει σωστά την εικόνα και ανακουφιζόταν. Ήταν περήφανη για το κατόρθωμά της και γεμάτη χαρά.</a:t>
            </a: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a:solidFill>
                <a:prstClr val="black"/>
              </a:solidFill>
            </a:endParaRPr>
          </a:p>
        </p:txBody>
      </p:sp>
    </p:spTree>
    <p:custDataLst>
      <p:tags r:id="rId1"/>
    </p:custDataLst>
    <p:extLst>
      <p:ext uri="{BB962C8B-B14F-4D97-AF65-F5344CB8AC3E}">
        <p14:creationId xmlns:p14="http://schemas.microsoft.com/office/powerpoint/2010/main" val="17852857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2</a:t>
            </a:r>
            <a:r>
              <a:rPr lang="el-GR" baseline="30000" dirty="0" smtClean="0"/>
              <a:t>ο</a:t>
            </a:r>
            <a:r>
              <a:rPr lang="el-GR" dirty="0" smtClean="0"/>
              <a:t> παιχνίδι</a:t>
            </a:r>
            <a:r>
              <a:rPr lang="el-GR" sz="3200" dirty="0" smtClean="0"/>
              <a:t> </a:t>
            </a:r>
            <a:r>
              <a:rPr lang="el-GR" sz="2700" dirty="0" smtClean="0"/>
              <a:t>Φοιτήτρια Γεωργιάδου Μαρία</a:t>
            </a:r>
            <a:endParaRPr lang="el-GR" sz="3200" dirty="0"/>
          </a:p>
        </p:txBody>
      </p:sp>
      <p:sp>
        <p:nvSpPr>
          <p:cNvPr id="3" name="Θέση περιεχομένου 2"/>
          <p:cNvSpPr>
            <a:spLocks noGrp="1"/>
          </p:cNvSpPr>
          <p:nvPr>
            <p:ph idx="1"/>
          </p:nvPr>
        </p:nvSpPr>
        <p:spPr>
          <a:xfrm>
            <a:off x="457200" y="1196752"/>
            <a:ext cx="8229600" cy="5400600"/>
          </a:xfrm>
        </p:spPr>
        <p:txBody>
          <a:bodyPr>
            <a:normAutofit/>
          </a:bodyPr>
          <a:lstStyle/>
          <a:p>
            <a:pPr algn="ctr">
              <a:buNone/>
            </a:pPr>
            <a:r>
              <a:rPr lang="el-GR" b="1" dirty="0" smtClean="0">
                <a:solidFill>
                  <a:schemeClr val="tx2"/>
                </a:solidFill>
              </a:rPr>
              <a:t>Είδος Παιχνιδιού: Κατασκευών</a:t>
            </a:r>
            <a:endParaRPr lang="el-GR" b="1" i="1" dirty="0" smtClean="0">
              <a:solidFill>
                <a:schemeClr val="tx2"/>
              </a:solidFill>
            </a:endParaRPr>
          </a:p>
          <a:p>
            <a:pPr>
              <a:buNone/>
            </a:pPr>
            <a:r>
              <a:rPr lang="el-GR" b="1" dirty="0" smtClean="0"/>
              <a:t>Αριθμός παιδιών</a:t>
            </a:r>
            <a:r>
              <a:rPr lang="el-GR" dirty="0" smtClean="0"/>
              <a:t>: Ατομικό, 1 κορίτσι</a:t>
            </a:r>
          </a:p>
          <a:p>
            <a:pPr marL="0" indent="0">
              <a:buNone/>
            </a:pPr>
            <a:r>
              <a:rPr lang="el-GR" b="1" dirty="0" smtClean="0"/>
              <a:t>Ηλικία παιδιών</a:t>
            </a:r>
            <a:r>
              <a:rPr lang="el-GR" dirty="0" smtClean="0"/>
              <a:t>: 3 ετών</a:t>
            </a:r>
          </a:p>
          <a:p>
            <a:pPr marL="0" indent="0">
              <a:buNone/>
            </a:pPr>
            <a:r>
              <a:rPr lang="el-GR" b="1" dirty="0" smtClean="0"/>
              <a:t>Περιγραφή παιχνιδιού</a:t>
            </a:r>
            <a:r>
              <a:rPr lang="el-GR" dirty="0" smtClean="0"/>
              <a:t>: Η Μ. καθόταν στο τραπέζι και είχε στα χέρια της ένα κομμάτι πράσινη πλαστελίνη. Την πλησίασα και τη ρώτησα αν θα μπορούσα να καθίσω δίπλα της και κούνησε καταφατικά το κεφάλι. </a:t>
            </a:r>
          </a:p>
          <a:p>
            <a:pPr marL="0" indent="0">
              <a:buNone/>
            </a:pPr>
            <a:r>
              <a:rPr lang="el-GR" dirty="0" smtClean="0"/>
              <a:t>Μετά τη ρώτησα τι είχε σκοπό να φτιάξει και μου είπε ότι δεν μπορούσε να κάνει τίποτα και πως ήθελε εγώ να της δείξω. Έτσι ξεκίνησα να της δείχνω κάποια πράγματα και μετά από μόνη της άρχισε και εκείνη να πλάθει την πλαστελίνη και να κάνει φιδάκια.</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a:solidFill>
                <a:prstClr val="black"/>
              </a:solidFill>
            </a:endParaRPr>
          </a:p>
        </p:txBody>
      </p:sp>
    </p:spTree>
    <p:custDataLst>
      <p:tags r:id="rId1"/>
    </p:custDataLst>
    <p:extLst>
      <p:ext uri="{BB962C8B-B14F-4D97-AF65-F5344CB8AC3E}">
        <p14:creationId xmlns:p14="http://schemas.microsoft.com/office/powerpoint/2010/main" val="30917811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a:t>
            </a:r>
            <a:r>
              <a:rPr lang="el-GR" sz="3200" dirty="0" smtClean="0"/>
              <a:t> </a:t>
            </a:r>
            <a:r>
              <a:rPr lang="el-GR" sz="2700" dirty="0" smtClean="0"/>
              <a:t>Φοιτήτρια Γεωργιάδου Μαρία</a:t>
            </a:r>
            <a:endParaRPr lang="el-GR" sz="3200" dirty="0"/>
          </a:p>
        </p:txBody>
      </p:sp>
      <p:sp>
        <p:nvSpPr>
          <p:cNvPr id="6" name="Θέση περιεχομένου 2"/>
          <p:cNvSpPr>
            <a:spLocks noGrp="1"/>
          </p:cNvSpPr>
          <p:nvPr>
            <p:ph idx="1"/>
          </p:nvPr>
        </p:nvSpPr>
        <p:spPr/>
        <p:txBody>
          <a:bodyPr>
            <a:normAutofit/>
          </a:bodyPr>
          <a:lstStyle/>
          <a:p>
            <a:pPr marL="0" indent="0">
              <a:buNone/>
            </a:pPr>
            <a:r>
              <a:rPr lang="el-GR" b="1" dirty="0" smtClean="0"/>
              <a:t>Τομέας Κινητικός: </a:t>
            </a:r>
            <a:r>
              <a:rPr lang="el-GR" dirty="0" smtClean="0"/>
              <a:t>Το παιχνίδι αυτό ανέπτυξε την λεπτή κινητικότητα του νηπίου, αφού δούλευε αποκλειστικά με τα χέρια και κυρίως με τα δάχτυλα ώστε να μπορεί να πλάθει την πλαστελίνη</a:t>
            </a:r>
          </a:p>
          <a:p>
            <a:pPr marL="0" indent="0">
              <a:buNone/>
            </a:pPr>
            <a:r>
              <a:rPr lang="el-GR" b="1" dirty="0" smtClean="0"/>
              <a:t>Τομέας Νοητικός:</a:t>
            </a:r>
            <a:r>
              <a:rPr lang="el-GR" dirty="0" smtClean="0"/>
              <a:t> Οι συνήθεις και πολύ βασικές έννοιες αναπτύσσονται και εδώ. Η κατανόηση των χρωμάτων, του μεγέθους  (μεγάλο-</a:t>
            </a:r>
            <a:r>
              <a:rPr lang="el-GR" dirty="0" err="1" smtClean="0"/>
              <a:t>μικρό</a:t>
            </a:r>
            <a:r>
              <a:rPr lang="el-GR" dirty="0" smtClean="0"/>
              <a:t>), των αριθμών  (πόσα φιδάκια έφτιαξε), του βάρους  (ελαφρύ-</a:t>
            </a:r>
            <a:r>
              <a:rPr lang="el-GR" dirty="0" err="1" smtClean="0"/>
              <a:t>βαρύ</a:t>
            </a:r>
            <a:r>
              <a:rPr lang="el-GR" dirty="0" smtClean="0"/>
              <a:t>), της δύναμης ανάλογα με το πόσο την χρησιμοποιεί για να πλάσει την πλαστελίνη, του ρυθμού που πλάθει (αργά-</a:t>
            </a:r>
            <a:r>
              <a:rPr lang="el-GR" dirty="0" err="1" smtClean="0"/>
              <a:t>γρήγορα</a:t>
            </a:r>
            <a:r>
              <a:rPr lang="el-GR" dirty="0" smtClean="0"/>
              <a:t>), των σχημάτων ανάλογα με το τι φτιάχνει και γνωριμία με αυτό το εύπλαστο και μαλακό υλικό, την πλαστελίνη. Αυξάνεται η δημιουργικότητα του νηπίου.</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a:solidFill>
                <a:prstClr val="black"/>
              </a:solidFill>
            </a:endParaRPr>
          </a:p>
        </p:txBody>
      </p:sp>
    </p:spTree>
    <p:custDataLst>
      <p:tags r:id="rId1"/>
    </p:custDataLst>
    <p:extLst>
      <p:ext uri="{BB962C8B-B14F-4D97-AF65-F5344CB8AC3E}">
        <p14:creationId xmlns:p14="http://schemas.microsoft.com/office/powerpoint/2010/main" val="16179999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a:t>
            </a:r>
            <a:r>
              <a:rPr lang="el-GR" sz="3200" dirty="0" smtClean="0"/>
              <a:t> </a:t>
            </a:r>
            <a:r>
              <a:rPr lang="el-GR" sz="2700" dirty="0" smtClean="0"/>
              <a:t>Φοιτήτρια Γεωργιάδου Μαρία</a:t>
            </a:r>
            <a:endParaRPr lang="el-GR" sz="3200" dirty="0"/>
          </a:p>
        </p:txBody>
      </p:sp>
      <p:sp>
        <p:nvSpPr>
          <p:cNvPr id="6" name="Θέση περιεχομένου 2"/>
          <p:cNvSpPr>
            <a:spLocks noGrp="1"/>
          </p:cNvSpPr>
          <p:nvPr>
            <p:ph idx="1"/>
          </p:nvPr>
        </p:nvSpPr>
        <p:spPr/>
        <p:txBody>
          <a:bodyPr>
            <a:normAutofit/>
          </a:bodyPr>
          <a:lstStyle/>
          <a:p>
            <a:pPr marL="0" indent="0">
              <a:buNone/>
            </a:pPr>
            <a:r>
              <a:rPr lang="el-GR" b="1" dirty="0" smtClean="0"/>
              <a:t>Τομέας Κοινωνικός</a:t>
            </a:r>
            <a:r>
              <a:rPr lang="el-GR" dirty="0" smtClean="0"/>
              <a:t>: Η συνεργασία μας ήταν πολύ καλή και επικοινωνούσε μαζί μου μια χαρά. Με επιμονή και υπομονή κατάφερε να πλάσει τη πλαστελίνη και μετά ένιωθε σιγουριά για τον εαυτό της, αφού έπαιζε πολύ ώρα μαζί της και δεν κουράστηκε</a:t>
            </a:r>
          </a:p>
          <a:p>
            <a:pPr marL="0" indent="0">
              <a:buNone/>
            </a:pPr>
            <a:r>
              <a:rPr lang="el-GR" b="1" dirty="0" smtClean="0"/>
              <a:t>Τομέας Συναισθηματικός</a:t>
            </a:r>
            <a:r>
              <a:rPr lang="el-GR" dirty="0" smtClean="0"/>
              <a:t>: Αρχικά παραπονιόταν γιατί δεν μπορούσε να φτιάξει τίποτα και ήθελε τη βοήθειά μου, όμως ήταν ήρεμη. Μετά ικανοποιημένη από την προσπάθειά της συνέχισε για αρκετή ώρα νιώθοντας ανακουφισμένη που τα κατάφερε και ευχαριστημένη έδειχνε τα έργα της στη παιδαγωγό.</a:t>
            </a: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a:solidFill>
                <a:prstClr val="black"/>
              </a:solidFill>
            </a:endParaRPr>
          </a:p>
        </p:txBody>
      </p:sp>
    </p:spTree>
    <p:custDataLst>
      <p:tags r:id="rId1"/>
    </p:custDataLst>
    <p:extLst>
      <p:ext uri="{BB962C8B-B14F-4D97-AF65-F5344CB8AC3E}">
        <p14:creationId xmlns:p14="http://schemas.microsoft.com/office/powerpoint/2010/main" val="2321591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2</a:t>
            </a:r>
            <a:r>
              <a:rPr lang="el-GR" baseline="30000" dirty="0" smtClean="0"/>
              <a:t>ου</a:t>
            </a:r>
            <a:r>
              <a:rPr lang="el-GR" dirty="0" smtClean="0"/>
              <a:t> παιχνιδιού</a:t>
            </a:r>
            <a:r>
              <a:rPr lang="el-GR" sz="3200" i="1" dirty="0" smtClean="0"/>
              <a:t> </a:t>
            </a:r>
            <a:r>
              <a:rPr lang="el-GR" sz="2700" i="1" dirty="0" smtClean="0"/>
              <a:t>Φοιτήτρια Καραπάνου Ελένη</a:t>
            </a:r>
            <a:endParaRPr lang="el-GR" sz="3200" dirty="0"/>
          </a:p>
        </p:txBody>
      </p:sp>
      <p:sp>
        <p:nvSpPr>
          <p:cNvPr id="3" name="Θέση περιεχομένου 2"/>
          <p:cNvSpPr>
            <a:spLocks noGrp="1"/>
          </p:cNvSpPr>
          <p:nvPr>
            <p:ph idx="1"/>
          </p:nvPr>
        </p:nvSpPr>
        <p:spPr>
          <a:xfrm>
            <a:off x="457200" y="1196752"/>
            <a:ext cx="8229600" cy="5400600"/>
          </a:xfrm>
        </p:spPr>
        <p:txBody>
          <a:bodyPr>
            <a:normAutofit/>
          </a:bodyPr>
          <a:lstStyle/>
          <a:p>
            <a:pPr algn="ctr">
              <a:spcBef>
                <a:spcPts val="0"/>
              </a:spcBef>
              <a:spcAft>
                <a:spcPts val="600"/>
              </a:spcAft>
              <a:buNone/>
            </a:pPr>
            <a:r>
              <a:rPr lang="el-GR" b="1" dirty="0" smtClean="0">
                <a:solidFill>
                  <a:schemeClr val="tx2"/>
                </a:solidFill>
              </a:rPr>
              <a:t>Παιχνίδι Κανόνων</a:t>
            </a:r>
            <a:endParaRPr lang="el-GR" b="1" i="1" dirty="0" smtClean="0">
              <a:solidFill>
                <a:schemeClr val="tx2"/>
              </a:solidFill>
            </a:endParaRPr>
          </a:p>
          <a:p>
            <a:pPr>
              <a:spcBef>
                <a:spcPts val="0"/>
              </a:spcBef>
              <a:spcAft>
                <a:spcPts val="600"/>
              </a:spcAft>
              <a:buNone/>
            </a:pPr>
            <a:r>
              <a:rPr lang="el-GR" b="1" dirty="0" smtClean="0"/>
              <a:t>Αριθμός παιδιών</a:t>
            </a:r>
            <a:r>
              <a:rPr lang="el-GR" dirty="0" smtClean="0"/>
              <a:t>:</a:t>
            </a:r>
            <a:r>
              <a:rPr lang="en-US" dirty="0" smtClean="0"/>
              <a:t> </a:t>
            </a:r>
            <a:r>
              <a:rPr lang="el-GR" dirty="0" smtClean="0"/>
              <a:t>22</a:t>
            </a:r>
          </a:p>
          <a:p>
            <a:pPr>
              <a:spcBef>
                <a:spcPts val="0"/>
              </a:spcBef>
              <a:spcAft>
                <a:spcPts val="600"/>
              </a:spcAft>
              <a:buNone/>
            </a:pPr>
            <a:r>
              <a:rPr lang="el-GR" b="1" dirty="0" smtClean="0"/>
              <a:t>Ηλικία παιδιών</a:t>
            </a:r>
            <a:r>
              <a:rPr lang="el-GR" dirty="0" smtClean="0"/>
              <a:t>:</a:t>
            </a:r>
            <a:r>
              <a:rPr lang="en-US" dirty="0" smtClean="0"/>
              <a:t> </a:t>
            </a:r>
            <a:r>
              <a:rPr lang="el-GR" dirty="0" smtClean="0"/>
              <a:t>4-4,5</a:t>
            </a:r>
          </a:p>
          <a:p>
            <a:pPr marL="0" indent="0">
              <a:spcBef>
                <a:spcPts val="0"/>
              </a:spcBef>
              <a:spcAft>
                <a:spcPts val="600"/>
              </a:spcAft>
              <a:buNone/>
            </a:pPr>
            <a:r>
              <a:rPr lang="el-GR" b="1" dirty="0" smtClean="0"/>
              <a:t>Περιγραφή παιχνιδιού</a:t>
            </a:r>
            <a:r>
              <a:rPr lang="el-GR" dirty="0" smtClean="0"/>
              <a:t>: Ο </a:t>
            </a:r>
            <a:r>
              <a:rPr lang="el-GR" dirty="0"/>
              <a:t>Τ.4 ετών και ο Λ. 4,2 ετών συνεργάστηκαν στην κατασκευή ενός </a:t>
            </a:r>
            <a:r>
              <a:rPr lang="el-GR" dirty="0" err="1" smtClean="0"/>
              <a:t>παζλ</a:t>
            </a:r>
            <a:r>
              <a:rPr lang="el-GR" dirty="0" smtClean="0"/>
              <a:t>. Το </a:t>
            </a:r>
            <a:r>
              <a:rPr lang="el-GR" dirty="0"/>
              <a:t>θέμα του πάζλ ήταν το σπίτι</a:t>
            </a:r>
            <a:r>
              <a:rPr lang="el-GR" dirty="0" smtClean="0"/>
              <a:t>. Ζήτησαν </a:t>
            </a:r>
            <a:r>
              <a:rPr lang="el-GR" dirty="0"/>
              <a:t>το πάζλ από την παιδαγωγό την ήμερα που έγινε αναφορά στην κατοικία</a:t>
            </a:r>
            <a:r>
              <a:rPr lang="el-GR" dirty="0" smtClean="0"/>
              <a:t>. </a:t>
            </a:r>
            <a:endParaRPr lang="en-US" dirty="0" smtClean="0"/>
          </a:p>
          <a:p>
            <a:pPr marL="0" indent="0">
              <a:spcBef>
                <a:spcPts val="0"/>
              </a:spcBef>
              <a:spcAft>
                <a:spcPts val="600"/>
              </a:spcAft>
              <a:buNone/>
            </a:pPr>
            <a:r>
              <a:rPr lang="el-GR" dirty="0" smtClean="0"/>
              <a:t>Είχαν </a:t>
            </a:r>
            <a:r>
              <a:rPr lang="el-GR" dirty="0"/>
              <a:t>ακούσει </a:t>
            </a:r>
            <a:r>
              <a:rPr lang="el-GR" dirty="0" smtClean="0"/>
              <a:t>από </a:t>
            </a:r>
            <a:r>
              <a:rPr lang="el-GR" dirty="0"/>
              <a:t>την </a:t>
            </a:r>
            <a:r>
              <a:rPr lang="el-GR" dirty="0" smtClean="0"/>
              <a:t>παιδαγωγό</a:t>
            </a:r>
            <a:r>
              <a:rPr lang="en-US" dirty="0" smtClean="0"/>
              <a:t> </a:t>
            </a:r>
            <a:r>
              <a:rPr lang="el-GR" dirty="0" smtClean="0"/>
              <a:t>για </a:t>
            </a:r>
            <a:r>
              <a:rPr lang="el-GR" dirty="0"/>
              <a:t>τα διάφορα είδη κατοικίας (</a:t>
            </a:r>
            <a:r>
              <a:rPr lang="el-GR" dirty="0" smtClean="0"/>
              <a:t>μονοκατοικία- πολυκατοικία) και </a:t>
            </a:r>
            <a:r>
              <a:rPr lang="el-GR" dirty="0"/>
              <a:t>τον τρόπο με τον οποίο </a:t>
            </a:r>
            <a:r>
              <a:rPr lang="el-GR" dirty="0" smtClean="0"/>
              <a:t>κατασκευάζονται. </a:t>
            </a:r>
            <a:endParaRPr lang="en-US" dirty="0" smtClean="0"/>
          </a:p>
          <a:p>
            <a:pPr marL="0" indent="0">
              <a:spcBef>
                <a:spcPts val="0"/>
              </a:spcBef>
              <a:spcAft>
                <a:spcPts val="600"/>
              </a:spcAft>
              <a:buNone/>
            </a:pPr>
            <a:r>
              <a:rPr lang="el-GR" dirty="0" smtClean="0"/>
              <a:t>Το </a:t>
            </a:r>
            <a:r>
              <a:rPr lang="el-GR" dirty="0"/>
              <a:t>συγκεκριμένο πάζλ αναπτύσσεται σε επίπεδα, δηλαδή τα εσωτερικά κομμάτια έχουν εικόνα τούβλων και όσο προχωράμε διαμορφώνεται το σπίτι με τον εξωτερικό του χώρο</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custDataLst>
      <p:tags r:id="rId1"/>
    </p:custDataLst>
    <p:extLst>
      <p:ext uri="{BB962C8B-B14F-4D97-AF65-F5344CB8AC3E}">
        <p14:creationId xmlns:p14="http://schemas.microsoft.com/office/powerpoint/2010/main" val="38215172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3:</a:t>
            </a:r>
            <a:br>
              <a:rPr lang="el-GR" dirty="0" smtClean="0"/>
            </a:br>
            <a:r>
              <a:rPr lang="el-GR" dirty="0" smtClean="0"/>
              <a:t> </a:t>
            </a:r>
            <a:r>
              <a:rPr lang="el-GR" sz="2700" dirty="0" smtClean="0"/>
              <a:t>Φοιτήτρια Γεωργιάδου Μαρία </a:t>
            </a:r>
            <a:endParaRPr lang="el-GR" sz="3200" dirty="0"/>
          </a:p>
        </p:txBody>
      </p:sp>
      <p:sp>
        <p:nvSpPr>
          <p:cNvPr id="3" name="Θέση περιεχομένου 2"/>
          <p:cNvSpPr>
            <a:spLocks noGrp="1"/>
          </p:cNvSpPr>
          <p:nvPr>
            <p:ph idx="1"/>
          </p:nvPr>
        </p:nvSpPr>
        <p:spPr>
          <a:xfrm>
            <a:off x="457200" y="1196752"/>
            <a:ext cx="8229600" cy="5661248"/>
          </a:xfrm>
        </p:spPr>
        <p:txBody>
          <a:bodyPr>
            <a:normAutofit fontScale="92500" lnSpcReduction="20000"/>
          </a:bodyPr>
          <a:lstStyle/>
          <a:p>
            <a:pPr algn="ctr">
              <a:buNone/>
            </a:pPr>
            <a:r>
              <a:rPr lang="el-GR" b="1" dirty="0" smtClean="0"/>
              <a:t>Λίγα λόγια για την εμπειρία μου</a:t>
            </a:r>
          </a:p>
          <a:p>
            <a:pPr algn="ctr">
              <a:buNone/>
            </a:pPr>
            <a:r>
              <a:rPr lang="el-GR" dirty="0" smtClean="0"/>
              <a:t>Οι επισκέψεις στους παιδικούς σταθμούς είναι μια πολύ ωραία εμπειρία, καθώς ερχόμαστε σε επαφή με το επάγγελμα που θέλουμε ν’ ακολουθήσουμε. Είμαστε κοντά στα νήπια και έχουμε την ευκαιρία να τα παρατηρήσουμε για να μπορέσουμε να καταλάβουμε συγκεκριμένες συμπεριφορές των παιδιών σε ανάλογες συνθήκες και να τις αντιμετωπίζουμε μεθοδικότερα για να έχουμε το επιθυμητό αποτέλεσμα. Είναι πολύ σημαντικό να είμαστε κοντά τους και να μάθουμε να τα ακούμε γιατί έτσι μας δίνουν πληροφορίες για τα ίδια, το χαρακτήρα τους και τα ενδιαφέροντά τους ώστε ως παιδαγωγοί να είμαστε καλύτερα προετοιμασμένοι. </a:t>
            </a:r>
          </a:p>
          <a:p>
            <a:pPr algn="ctr">
              <a:buNone/>
            </a:pPr>
            <a:r>
              <a:rPr lang="el-GR" dirty="0" smtClean="0"/>
              <a:t>Το παιχνίδι είναι πολύ σημαντικό για τα νήπια προσχολικής ηλικίας και δεν θα πρέπει σε καμία περίπτωση να παραλείπεται μέσα στη τάξη. Το αυθόρμητο παιχνίδι λειτουργεί καλύτερα για ένα παιδί, καθώς έχει την ελευθερία να επιλέξει μόνο του το παιχνίδι που θα εφεύρει και θα έχει τους δικούς του κανόνες. Παραπάνω αναλύθηκε κάθε τομέας ανάπτυξης στις τέσσερις κατηγορίες του αυθόρμητου παιχνιδιού, σύμφωνα με τον </a:t>
            </a:r>
            <a:r>
              <a:rPr lang="en-US" dirty="0" smtClean="0"/>
              <a:t>Piaget</a:t>
            </a:r>
            <a:r>
              <a:rPr lang="el-GR" dirty="0" smtClean="0"/>
              <a:t>.</a:t>
            </a:r>
          </a:p>
          <a:p>
            <a:pPr algn="ctr">
              <a:buNone/>
            </a:pP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a:solidFill>
                <a:prstClr val="black"/>
              </a:solidFill>
            </a:endParaRPr>
          </a:p>
        </p:txBody>
      </p:sp>
    </p:spTree>
    <p:custDataLst>
      <p:tags r:id="rId1"/>
    </p:custDataLst>
    <p:extLst>
      <p:ext uri="{BB962C8B-B14F-4D97-AF65-F5344CB8AC3E}">
        <p14:creationId xmlns:p14="http://schemas.microsoft.com/office/powerpoint/2010/main" val="28377540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Παρουσίαση 4</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t>Φοιτήτρια: </a:t>
            </a:r>
            <a:r>
              <a:rPr lang="el-GR" dirty="0" smtClean="0"/>
              <a:t>Χατζηβασιλείου Σταματία</a:t>
            </a:r>
            <a:endParaRPr lang="el-GR" b="1" u="sng" dirty="0" smtClean="0"/>
          </a:p>
          <a:p>
            <a:pPr algn="ctr">
              <a:buNone/>
            </a:pPr>
            <a:r>
              <a:rPr lang="el-GR" b="1" dirty="0" smtClean="0"/>
              <a:t>Αριθμός Μητρώου: </a:t>
            </a:r>
            <a:r>
              <a:rPr lang="el-GR" dirty="0" smtClean="0"/>
              <a:t>12054</a:t>
            </a:r>
            <a:endParaRPr lang="el-GR" b="1" u="sng"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dirty="0">
              <a:solidFill>
                <a:prstClr val="black"/>
              </a:solidFill>
            </a:endParaRPr>
          </a:p>
        </p:txBody>
      </p:sp>
    </p:spTree>
    <p:custDataLst>
      <p:tags r:id="rId1"/>
    </p:custDataLst>
    <p:extLst>
      <p:ext uri="{BB962C8B-B14F-4D97-AF65-F5344CB8AC3E}">
        <p14:creationId xmlns:p14="http://schemas.microsoft.com/office/powerpoint/2010/main" val="39371881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1</a:t>
            </a:r>
            <a:r>
              <a:rPr lang="el-GR" baseline="30000" dirty="0" smtClean="0"/>
              <a:t>ου</a:t>
            </a:r>
            <a:r>
              <a:rPr lang="el-GR" dirty="0" smtClean="0"/>
              <a:t> παιχνιδιού</a:t>
            </a:r>
            <a:r>
              <a:rPr lang="el-GR" sz="3200" dirty="0" smtClean="0"/>
              <a:t> </a:t>
            </a:r>
            <a:r>
              <a:rPr lang="el-GR" sz="2700" i="1" dirty="0" smtClean="0"/>
              <a:t>Φοιτήτρια Χατζηβασιλείου Σταματία</a:t>
            </a:r>
            <a:endParaRPr lang="el-GR" sz="3200" i="1" dirty="0"/>
          </a:p>
        </p:txBody>
      </p:sp>
      <p:sp>
        <p:nvSpPr>
          <p:cNvPr id="3" name="Θέση περιεχομένου 2"/>
          <p:cNvSpPr>
            <a:spLocks noGrp="1"/>
          </p:cNvSpPr>
          <p:nvPr>
            <p:ph idx="1"/>
          </p:nvPr>
        </p:nvSpPr>
        <p:spPr>
          <a:xfrm>
            <a:off x="457200" y="1196752"/>
            <a:ext cx="8229600" cy="5661248"/>
          </a:xfrm>
        </p:spPr>
        <p:txBody>
          <a:bodyPr>
            <a:normAutofit/>
          </a:bodyPr>
          <a:lstStyle/>
          <a:p>
            <a:pPr algn="ctr">
              <a:buNone/>
            </a:pPr>
            <a:r>
              <a:rPr lang="el-GR" b="1" dirty="0" smtClean="0">
                <a:solidFill>
                  <a:schemeClr val="tx2"/>
                </a:solidFill>
              </a:rPr>
              <a:t>Παιχνίδι Άσκησης : «Φθινοπωρινή χειροτεχνία»</a:t>
            </a:r>
            <a:endParaRPr lang="el-GR" b="1" i="1" dirty="0" smtClean="0">
              <a:solidFill>
                <a:schemeClr val="tx2"/>
              </a:solidFill>
            </a:endParaRPr>
          </a:p>
          <a:p>
            <a:pPr>
              <a:buNone/>
            </a:pPr>
            <a:r>
              <a:rPr lang="el-GR" b="1" dirty="0" smtClean="0"/>
              <a:t>Αριθμός παιδιών</a:t>
            </a:r>
            <a:r>
              <a:rPr lang="el-GR" dirty="0" smtClean="0"/>
              <a:t>: Όλα</a:t>
            </a:r>
          </a:p>
          <a:p>
            <a:pPr>
              <a:buNone/>
            </a:pPr>
            <a:r>
              <a:rPr lang="el-GR" b="1" dirty="0" smtClean="0"/>
              <a:t>Ηλικία παιδιών</a:t>
            </a:r>
            <a:r>
              <a:rPr lang="el-GR" dirty="0" smtClean="0"/>
              <a:t>: 4 χρονών</a:t>
            </a:r>
          </a:p>
          <a:p>
            <a:pPr marL="0" indent="0">
              <a:buNone/>
            </a:pPr>
            <a:r>
              <a:rPr lang="el-GR" b="1" dirty="0" smtClean="0"/>
              <a:t>Περιγραφή παιχνιδιού</a:t>
            </a:r>
            <a:r>
              <a:rPr lang="el-GR" dirty="0" smtClean="0"/>
              <a:t>: Πρέπει να χρωματίσουν μικρά και μεγάλα κομμάτια του πάζλ από την πίσω τους μεριά με νερομπογιές και σφουγγάρια. Σε συνεννόηση με την παιδαγωγό τα παιδιά χωρίστηκαν σε 6 ομάδες των 4 ατόμων. </a:t>
            </a:r>
          </a:p>
          <a:p>
            <a:pPr marL="0" indent="0">
              <a:buNone/>
            </a:pPr>
            <a:r>
              <a:rPr lang="el-GR" dirty="0" smtClean="0"/>
              <a:t>Έπαιρνε ξεχωριστά το κάθε παιδί ένα σφουγγάρι και ύστερα διάλεγαν το χρώμα που ήθελαν για να χρωματίσουν το πάζλ. Έκαναν τα παιδιά όσα ήθελαν και όταν δεν ήθελαν άλλο το λέγανε και πήγαιναν στο μπάνιο να πλύνουν τα χέρια τους και μετά επέστρεφαν στην τάξη. Υλικά: σφουγγάρια, νερομπογιές, 3 πιάτα με τα χρώματα και τα κομμάτια του πάζλ.</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dirty="0">
              <a:solidFill>
                <a:prstClr val="black"/>
              </a:solidFill>
            </a:endParaRPr>
          </a:p>
        </p:txBody>
      </p:sp>
    </p:spTree>
    <p:custDataLst>
      <p:tags r:id="rId1"/>
    </p:custDataLst>
    <p:extLst>
      <p:ext uri="{BB962C8B-B14F-4D97-AF65-F5344CB8AC3E}">
        <p14:creationId xmlns:p14="http://schemas.microsoft.com/office/powerpoint/2010/main" val="12443031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a:t>
            </a:r>
            <a:r>
              <a:rPr lang="el-GR" sz="3200" i="1" dirty="0" smtClean="0"/>
              <a:t> </a:t>
            </a:r>
            <a:r>
              <a:rPr lang="el-GR" sz="2700" i="1" dirty="0" smtClean="0"/>
              <a:t>Φοιτήτρια Χατζηβασιλείου Σταματία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  </a:t>
            </a:r>
            <a:r>
              <a:rPr lang="el-GR" dirty="0" smtClean="0"/>
              <a:t>Ενίσχυση αδρής κινητικότητας  αφού σηκωνόντουσαν από τις καρέκλες τους για να πάρουν κάποιο χρώμα ή κάποιο κομμάτι του πάζλ. Ενίσχυση λεπτής κινητικότητας αφού εξασκούν τον καρπό με τα δάκτυλα κρατώντας σωστά το σφουγγάρι. Δυνατότητα ελέγχου κίνησης του ώμου του καρπού και των δακτύλων (σταδιακά) διότι πίεζαν το σφουγγάρι.</a:t>
            </a:r>
          </a:p>
          <a:p>
            <a:pPr marL="0" indent="0">
              <a:buNone/>
            </a:pPr>
            <a:r>
              <a:rPr lang="el-GR" b="1" dirty="0" smtClean="0"/>
              <a:t>Τομέας Νοητικός: </a:t>
            </a:r>
            <a:r>
              <a:rPr lang="el-GR" dirty="0" smtClean="0"/>
              <a:t>Καλλιέργεια εκμάθησης χρωμάτων. Καλλιέργεια λεξιλογίου μέσω του διαλόγου. Αναπτύσσει έννοιες μικρό και μεγάλο. Μαθαίνει να χρησιμοποιεί το σφουγγάρι και τις ιδιότητες του. Πειραματίζονται με τα χρώματα και έτσι μαθαίνουν τις αποχρώσεις.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dirty="0">
              <a:solidFill>
                <a:prstClr val="black"/>
              </a:solidFill>
            </a:endParaRPr>
          </a:p>
        </p:txBody>
      </p:sp>
    </p:spTree>
    <p:custDataLst>
      <p:tags r:id="rId1"/>
    </p:custDataLst>
    <p:extLst>
      <p:ext uri="{BB962C8B-B14F-4D97-AF65-F5344CB8AC3E}">
        <p14:creationId xmlns:p14="http://schemas.microsoft.com/office/powerpoint/2010/main" val="11926551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a:t>
            </a:r>
            <a:r>
              <a:rPr lang="el-GR" sz="3200" i="1" dirty="0" smtClean="0"/>
              <a:t> </a:t>
            </a:r>
            <a:r>
              <a:rPr lang="el-GR" sz="2700" i="1" dirty="0" smtClean="0"/>
              <a:t>Φοιτήτρια Χατζηβασιλείου Σταματία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 </a:t>
            </a:r>
            <a:r>
              <a:rPr lang="el-GR" dirty="0" smtClean="0"/>
              <a:t>Επικοινωνούν μεταξύ τους. Ενίσχυση αυτοπεποίθησης και αυτονομίας. Συνεργασία για την ολοκλήρωση της ομαδικής χειροτεχνίας.</a:t>
            </a:r>
          </a:p>
          <a:p>
            <a:pPr marL="0" indent="0">
              <a:buNone/>
            </a:pPr>
            <a:r>
              <a:rPr lang="el-GR" b="1" dirty="0" smtClean="0"/>
              <a:t>Τομέας Συναισθηματικός:  </a:t>
            </a:r>
            <a:r>
              <a:rPr lang="el-GR" dirty="0" smtClean="0"/>
              <a:t>Αυτονομία. Λερώνονται και αυτό βοηθάει περισσότερο στο πώς να αναπτυχθεί η συναισθηματική κατάσταση ενός παιδιού αφού επιτρέπεται η ελευθερία κινήσεων καθώς δεν υπάρχουν όρια και λάθη. Ενίσχυση αυτοπεποίθησης. Εκτονώνονται μέσω της πίεσης που ασκούν στο σφουγγάρι.  </a:t>
            </a:r>
            <a:endParaRPr lang="el-GR" u="sng"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dirty="0">
              <a:solidFill>
                <a:prstClr val="black"/>
              </a:solidFill>
            </a:endParaRPr>
          </a:p>
        </p:txBody>
      </p:sp>
    </p:spTree>
    <p:custDataLst>
      <p:tags r:id="rId1"/>
    </p:custDataLst>
    <p:extLst>
      <p:ext uri="{BB962C8B-B14F-4D97-AF65-F5344CB8AC3E}">
        <p14:creationId xmlns:p14="http://schemas.microsoft.com/office/powerpoint/2010/main" val="39867405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2</a:t>
            </a:r>
            <a:r>
              <a:rPr lang="el-GR" baseline="30000" dirty="0" smtClean="0"/>
              <a:t>ου</a:t>
            </a:r>
            <a:r>
              <a:rPr lang="el-GR" dirty="0" smtClean="0"/>
              <a:t> παιχνιδιού</a:t>
            </a:r>
            <a:r>
              <a:rPr lang="el-GR" sz="3200" i="1" dirty="0" smtClean="0"/>
              <a:t> </a:t>
            </a:r>
            <a:r>
              <a:rPr lang="el-GR" sz="2700" i="1" dirty="0" smtClean="0"/>
              <a:t>Φοιτήτρια Χατζηβασιλείου Σταματία</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Κανόνων : «Παιχνίδι με τη γέφυρα»</a:t>
            </a:r>
            <a:endParaRPr lang="el-GR" b="1" i="1" dirty="0" smtClean="0">
              <a:solidFill>
                <a:schemeClr val="tx2"/>
              </a:solidFill>
            </a:endParaRPr>
          </a:p>
          <a:p>
            <a:pPr marL="0" indent="0">
              <a:buNone/>
            </a:pPr>
            <a:r>
              <a:rPr lang="el-GR" b="1" dirty="0" smtClean="0"/>
              <a:t>Αριθμός παιδιών</a:t>
            </a:r>
            <a:r>
              <a:rPr lang="el-GR" dirty="0" smtClean="0"/>
              <a:t>: 10 παιδιά.</a:t>
            </a:r>
          </a:p>
          <a:p>
            <a:pPr marL="0" indent="0">
              <a:buNone/>
            </a:pPr>
            <a:r>
              <a:rPr lang="el-GR" b="1" dirty="0" smtClean="0"/>
              <a:t>Ηλικία παιδιών</a:t>
            </a:r>
            <a:r>
              <a:rPr lang="el-GR" dirty="0" smtClean="0"/>
              <a:t>: 4 χρονών.</a:t>
            </a:r>
          </a:p>
          <a:p>
            <a:pPr marL="0" indent="0">
              <a:buNone/>
            </a:pPr>
            <a:r>
              <a:rPr lang="el-GR" b="1" dirty="0" smtClean="0"/>
              <a:t>Περιγραφή παιχνιδιού</a:t>
            </a:r>
            <a:r>
              <a:rPr lang="el-GR" dirty="0" smtClean="0"/>
              <a:t>: Ο χώρος που πραγματοποιήθηκε το παιχνίδι ήταν σε μια άλλη αίθουσα. Μόλις μπήκαμε μέσα μου έδειξαν αμέσως την προτίμηση τους με τι θέλανε να ασχοληθούν κι αυτό ήταν η γέφυρα με τα αμάξια. Την έστησα με τη βοήθεια κάποιων παιδιών. Μόλις τη στήσαμε τα παιδιά άρχισαν να παίρνουν τα αμάξια μικρά και μεγάλα που βρισκόντουσαν σκόρπια στον χώρο και ξεκίνησαν να απασχολούνται με τη γέφυρα.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dirty="0">
              <a:solidFill>
                <a:prstClr val="black"/>
              </a:solidFill>
            </a:endParaRPr>
          </a:p>
        </p:txBody>
      </p:sp>
    </p:spTree>
    <p:custDataLst>
      <p:tags r:id="rId1"/>
    </p:custDataLst>
    <p:extLst>
      <p:ext uri="{BB962C8B-B14F-4D97-AF65-F5344CB8AC3E}">
        <p14:creationId xmlns:p14="http://schemas.microsoft.com/office/powerpoint/2010/main" val="28178644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a:t>
            </a:r>
            <a:r>
              <a:rPr lang="el-GR" sz="3200" i="1" dirty="0" smtClean="0"/>
              <a:t> </a:t>
            </a:r>
            <a:r>
              <a:rPr lang="el-GR" sz="2700" i="1" dirty="0" smtClean="0"/>
              <a:t>Φοιτήτρια Χατζηβασιλείου Σταματία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 </a:t>
            </a:r>
            <a:r>
              <a:rPr lang="el-GR" dirty="0" smtClean="0"/>
              <a:t>Ενίσχυση αδρής κινητικότητας. Ενίσχυση λεπτών χειρισμών. Συντονισμός των δακτύλων με τον καρπό.</a:t>
            </a:r>
          </a:p>
          <a:p>
            <a:pPr marL="0" indent="0">
              <a:buNone/>
            </a:pPr>
            <a:r>
              <a:rPr lang="el-GR" b="1" dirty="0" smtClean="0"/>
              <a:t>Τομέας Νοητικός:  </a:t>
            </a:r>
            <a:r>
              <a:rPr lang="el-GR" dirty="0" smtClean="0"/>
              <a:t>Ανέπτυσσαν λογικομαθηματικές έννοιες. Καλλιέργεια φαντασίας καθώς άφηναν και τη σκέψη τους να εξελιχθεί. Ανάπτυξη γνώσης της σχέσης σώματος τους στο χώρο καθώς και των διπλανών τους. Εξάσκηση κρίσης και παρατηρητικότητας αφού πρόσεχαν να μην συγκρουστούν μεταξύ τους. Έθεσαν κανόνες. Πρόκληση γλωσσικών δεξιοτήτων μέσω του διαλόγου. </a:t>
            </a:r>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65</a:t>
            </a:fld>
            <a:endParaRPr lang="el-GR" dirty="0">
              <a:solidFill>
                <a:prstClr val="black"/>
              </a:solidFill>
            </a:endParaRPr>
          </a:p>
        </p:txBody>
      </p:sp>
    </p:spTree>
    <p:custDataLst>
      <p:tags r:id="rId1"/>
    </p:custDataLst>
    <p:extLst>
      <p:ext uri="{BB962C8B-B14F-4D97-AF65-F5344CB8AC3E}">
        <p14:creationId xmlns:p14="http://schemas.microsoft.com/office/powerpoint/2010/main" val="14210615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a:t>
            </a:r>
            <a:r>
              <a:rPr lang="el-GR" sz="3200" i="1" dirty="0" smtClean="0"/>
              <a:t> </a:t>
            </a:r>
            <a:r>
              <a:rPr lang="el-GR" sz="2700" i="1" dirty="0" smtClean="0"/>
              <a:t>Φοιτήτρια Χατζηβασιλείου Σταματία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 </a:t>
            </a:r>
            <a:r>
              <a:rPr lang="el-GR" dirty="0" smtClean="0"/>
              <a:t>Με βάση την αυτοπεποίθηση, την ανεξαρτησία και την αυτοκυριαρχία που βίωναν στο παιχνίδι τους προάγονταν εκτός από την επικοινωνία, η συνεργασία και η αλληλοβοήθεια μεταξύ τους. Συμβολή στην εικόνα του παιδιού που έχει για τον εαυτό του. Ένοιωσαν περήφανα αφού εκπλήρωσαν όλα τον κανόνα που είχαν θέσει.</a:t>
            </a:r>
          </a:p>
          <a:p>
            <a:pPr marL="0" indent="0">
              <a:buNone/>
            </a:pPr>
            <a:r>
              <a:rPr lang="el-GR" b="1" dirty="0" smtClean="0"/>
              <a:t>Τομέας Συναισθηματικός: </a:t>
            </a:r>
            <a:r>
              <a:rPr lang="el-GR" dirty="0" smtClean="0"/>
              <a:t>Ψυχαγωγία και ευχαρίστηση. Εκτόνωση. Ενίσχυση της ανεξαρτησίας και αυτονομίας. Τα παιδιά που με βοήθησαν να στήσουμε τη γέφυρα ήταν ποιο ελευθέρα και έπαιρναν πρωτοβουλίες στο παιχνίδι τους. Ενίσχυση αυτοπεποίθησης.</a:t>
            </a: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dirty="0">
              <a:solidFill>
                <a:prstClr val="black"/>
              </a:solidFill>
            </a:endParaRPr>
          </a:p>
        </p:txBody>
      </p:sp>
    </p:spTree>
    <p:custDataLst>
      <p:tags r:id="rId1"/>
    </p:custDataLst>
    <p:extLst>
      <p:ext uri="{BB962C8B-B14F-4D97-AF65-F5344CB8AC3E}">
        <p14:creationId xmlns:p14="http://schemas.microsoft.com/office/powerpoint/2010/main" val="3883662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3</a:t>
            </a:r>
            <a:r>
              <a:rPr lang="el-GR" baseline="30000" dirty="0" smtClean="0"/>
              <a:t>ου</a:t>
            </a:r>
            <a:r>
              <a:rPr lang="el-GR" dirty="0" smtClean="0"/>
              <a:t> παιχνιδιού</a:t>
            </a:r>
            <a:r>
              <a:rPr lang="el-GR" sz="3200" i="1" dirty="0" smtClean="0"/>
              <a:t> </a:t>
            </a:r>
            <a:r>
              <a:rPr lang="el-GR" sz="2700" i="1" dirty="0" smtClean="0"/>
              <a:t>Φοιτήτρια Χατζηβασιλείου Σταματία</a:t>
            </a:r>
            <a:endParaRPr lang="el-GR" sz="2700" dirty="0"/>
          </a:p>
        </p:txBody>
      </p:sp>
      <p:sp>
        <p:nvSpPr>
          <p:cNvPr id="3" name="Θέση περιεχομένου 2"/>
          <p:cNvSpPr>
            <a:spLocks noGrp="1"/>
          </p:cNvSpPr>
          <p:nvPr>
            <p:ph idx="1"/>
          </p:nvPr>
        </p:nvSpPr>
        <p:spPr>
          <a:xfrm>
            <a:off x="457200" y="1196752"/>
            <a:ext cx="8229600" cy="5400600"/>
          </a:xfrm>
        </p:spPr>
        <p:txBody>
          <a:bodyPr>
            <a:normAutofit lnSpcReduction="10000"/>
          </a:bodyPr>
          <a:lstStyle/>
          <a:p>
            <a:pPr algn="ctr">
              <a:lnSpc>
                <a:spcPct val="110000"/>
              </a:lnSpc>
              <a:spcBef>
                <a:spcPts val="0"/>
              </a:spcBef>
              <a:spcAft>
                <a:spcPts val="600"/>
              </a:spcAft>
              <a:buNone/>
            </a:pPr>
            <a:r>
              <a:rPr lang="el-GR" b="1" dirty="0" smtClean="0">
                <a:solidFill>
                  <a:schemeClr val="tx2"/>
                </a:solidFill>
              </a:rPr>
              <a:t>Παιχνίδι Συμβολικό</a:t>
            </a:r>
            <a:endParaRPr lang="el-GR" b="1" i="1" dirty="0" smtClean="0">
              <a:solidFill>
                <a:schemeClr val="tx2"/>
              </a:solidFill>
            </a:endParaRPr>
          </a:p>
          <a:p>
            <a:pPr>
              <a:lnSpc>
                <a:spcPct val="110000"/>
              </a:lnSpc>
              <a:spcBef>
                <a:spcPts val="0"/>
              </a:spcBef>
              <a:spcAft>
                <a:spcPts val="600"/>
              </a:spcAft>
              <a:buNone/>
            </a:pPr>
            <a:r>
              <a:rPr lang="el-GR" b="1" dirty="0" smtClean="0"/>
              <a:t>Αριθμός παιδιών</a:t>
            </a:r>
            <a:r>
              <a:rPr lang="el-GR" dirty="0" smtClean="0"/>
              <a:t>: 3 παιδιά (δυο κορίτσια και ένα αγόρι).</a:t>
            </a:r>
          </a:p>
          <a:p>
            <a:pPr>
              <a:lnSpc>
                <a:spcPct val="110000"/>
              </a:lnSpc>
              <a:spcBef>
                <a:spcPts val="0"/>
              </a:spcBef>
              <a:spcAft>
                <a:spcPts val="600"/>
              </a:spcAft>
              <a:buNone/>
            </a:pPr>
            <a:r>
              <a:rPr lang="el-GR" b="1" dirty="0" smtClean="0"/>
              <a:t>Ηλικία παιδιών</a:t>
            </a:r>
            <a:r>
              <a:rPr lang="el-GR" dirty="0" smtClean="0"/>
              <a:t>: 4 χρονών.</a:t>
            </a:r>
          </a:p>
          <a:p>
            <a:pPr marL="0" indent="0">
              <a:lnSpc>
                <a:spcPct val="110000"/>
              </a:lnSpc>
              <a:spcBef>
                <a:spcPts val="0"/>
              </a:spcBef>
              <a:spcAft>
                <a:spcPts val="600"/>
              </a:spcAft>
              <a:buNone/>
            </a:pPr>
            <a:r>
              <a:rPr lang="el-GR" b="1" dirty="0" smtClean="0"/>
              <a:t>Περιγραφή παιχνιδιού</a:t>
            </a:r>
            <a:r>
              <a:rPr lang="el-GR" dirty="0" smtClean="0"/>
              <a:t>: Το αγόρι έπλενε τα χέρια του στη βρύση καθώς η Α. ανοιγόκλεινε τα ντουλάπια λέγοντας στο αγόρι τι έκανε. Η Β. ανοιγόκλεινε το φούρνο περιμένοντας το «φαγητό». Πήγα και κάθισα δίπλα τους και τα ρώτησα τι περιέχει ο φούρνος, η Β. απάντησε «αυγά». </a:t>
            </a:r>
            <a:endParaRPr lang="el-GR" dirty="0"/>
          </a:p>
          <a:p>
            <a:pPr marL="0" indent="0">
              <a:lnSpc>
                <a:spcPct val="110000"/>
              </a:lnSpc>
              <a:spcBef>
                <a:spcPts val="0"/>
              </a:spcBef>
              <a:spcAft>
                <a:spcPts val="600"/>
              </a:spcAft>
              <a:buNone/>
            </a:pPr>
            <a:r>
              <a:rPr lang="el-GR" dirty="0" smtClean="0"/>
              <a:t>Τους είπα επειδή πείναγα πολύ ότι δεν ήθελα να φάω λίγα αυγά αλλά πολλά κι έτσι ξεκινήσανε να φτιάχνουνε αυγά και με τάισε ο καθένας τους ξεχωριστά. Ο καθένας έφτιαξε διαφορετικό αυγό. Μόλις τελειώσαμε από το φαγητό τα παιδιά πήγαν να διασκεδάσουν μαζί με τα υπόλοιπα παιδιά που τραγουδούσαν.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dirty="0">
              <a:solidFill>
                <a:prstClr val="black"/>
              </a:solidFill>
            </a:endParaRPr>
          </a:p>
        </p:txBody>
      </p:sp>
    </p:spTree>
    <p:custDataLst>
      <p:tags r:id="rId1"/>
    </p:custDataLst>
    <p:extLst>
      <p:ext uri="{BB962C8B-B14F-4D97-AF65-F5344CB8AC3E}">
        <p14:creationId xmlns:p14="http://schemas.microsoft.com/office/powerpoint/2010/main" val="4990415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a:t>
            </a:r>
            <a:r>
              <a:rPr lang="el-GR" sz="3200" i="1" dirty="0" smtClean="0"/>
              <a:t> </a:t>
            </a:r>
            <a:r>
              <a:rPr lang="el-GR" sz="2700" i="1" dirty="0" smtClean="0"/>
              <a:t>Φοιτήτρια Χατζηβασιλείου Σταματία</a:t>
            </a:r>
            <a:endParaRPr lang="el-GR" sz="3200" dirty="0"/>
          </a:p>
        </p:txBody>
      </p:sp>
      <p:sp>
        <p:nvSpPr>
          <p:cNvPr id="3" name="Θέση περιεχομένου 2"/>
          <p:cNvSpPr>
            <a:spLocks noGrp="1"/>
          </p:cNvSpPr>
          <p:nvPr>
            <p:ph idx="1"/>
          </p:nvPr>
        </p:nvSpPr>
        <p:spPr>
          <a:xfrm>
            <a:off x="457200" y="1196752"/>
            <a:ext cx="8229600" cy="5661248"/>
          </a:xfrm>
        </p:spPr>
        <p:txBody>
          <a:bodyPr>
            <a:normAutofit/>
          </a:bodyPr>
          <a:lstStyle/>
          <a:p>
            <a:pPr marL="0" indent="0">
              <a:buNone/>
            </a:pPr>
            <a:r>
              <a:rPr lang="el-GR" b="1" dirty="0" smtClean="0"/>
              <a:t>Τομέας Κινητικός: </a:t>
            </a:r>
            <a:r>
              <a:rPr lang="el-GR" dirty="0" smtClean="0"/>
              <a:t>Ενίσχυση λεπτής κινητικότητας διότι άνοιγαν και έκλειναν τα ντουλάπια, έπλεναν τα χέρια τους, μαγείρευαν και όλα αυτά συντελούν και στην επιδεξιότητα αλλά και στο συντονισμό των κινήσεων. Ενίσχυση αδρής κινητικότητας εφόσον άλλαζαν συνέχεια θέσεις στο χώρο.</a:t>
            </a:r>
          </a:p>
          <a:p>
            <a:pPr marL="0" indent="0">
              <a:buNone/>
            </a:pPr>
            <a:r>
              <a:rPr lang="el-GR" b="1" dirty="0" smtClean="0"/>
              <a:t>Τομέας Νοητικός: </a:t>
            </a:r>
            <a:r>
              <a:rPr lang="el-GR" dirty="0" smtClean="0"/>
              <a:t>Κατάκτηση της έννοιας ανοίγω-κλείνω. Αντίληψη κανόνων υγιεινής.  Εξέλιξη του λόγου και της επικοινωνίας. Χρησιμοποίησαν γνώσεις του φαγητού παρμένες από την καθημερινή ζωή.</a:t>
            </a:r>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68</a:t>
            </a:fld>
            <a:endParaRPr lang="el-GR" dirty="0">
              <a:solidFill>
                <a:prstClr val="black"/>
              </a:solidFill>
            </a:endParaRPr>
          </a:p>
        </p:txBody>
      </p:sp>
    </p:spTree>
    <p:custDataLst>
      <p:tags r:id="rId1"/>
    </p:custDataLst>
    <p:extLst>
      <p:ext uri="{BB962C8B-B14F-4D97-AF65-F5344CB8AC3E}">
        <p14:creationId xmlns:p14="http://schemas.microsoft.com/office/powerpoint/2010/main" val="1215032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a:t>
            </a:r>
            <a:r>
              <a:rPr lang="el-GR" sz="3200" i="1" dirty="0" smtClean="0"/>
              <a:t> </a:t>
            </a:r>
            <a:r>
              <a:rPr lang="el-GR" sz="2700" i="1" dirty="0" smtClean="0"/>
              <a:t>Φοιτήτρια Καραπάνου Ελένη</a:t>
            </a:r>
            <a:endParaRPr lang="el-GR" sz="3200" dirty="0"/>
          </a:p>
        </p:txBody>
      </p:sp>
      <p:sp>
        <p:nvSpPr>
          <p:cNvPr id="3" name="Θέση περιεχομένου 2"/>
          <p:cNvSpPr>
            <a:spLocks noGrp="1"/>
          </p:cNvSpPr>
          <p:nvPr>
            <p:ph idx="1"/>
          </p:nvPr>
        </p:nvSpPr>
        <p:spPr>
          <a:xfrm>
            <a:off x="457200" y="1196752"/>
            <a:ext cx="8229600" cy="5400600"/>
          </a:xfrm>
        </p:spPr>
        <p:txBody>
          <a:bodyPr>
            <a:normAutofit fontScale="92500" lnSpcReduction="20000"/>
          </a:bodyPr>
          <a:lstStyle/>
          <a:p>
            <a:pPr marL="0" indent="0">
              <a:lnSpc>
                <a:spcPct val="110000"/>
              </a:lnSpc>
              <a:spcBef>
                <a:spcPts val="0"/>
              </a:spcBef>
              <a:spcAft>
                <a:spcPts val="600"/>
              </a:spcAft>
              <a:buNone/>
            </a:pPr>
            <a:r>
              <a:rPr lang="el-GR" sz="2600" b="1" dirty="0" smtClean="0"/>
              <a:t>Τομέας Κινητικός</a:t>
            </a:r>
            <a:r>
              <a:rPr lang="en-US" sz="2600" b="1" dirty="0" smtClean="0"/>
              <a:t>: </a:t>
            </a:r>
            <a:r>
              <a:rPr lang="el-GR" sz="2600" dirty="0" smtClean="0"/>
              <a:t>Και </a:t>
            </a:r>
            <a:r>
              <a:rPr lang="el-GR" sz="2600" dirty="0"/>
              <a:t>τα δυο παιδιά  άσκησαν </a:t>
            </a:r>
            <a:r>
              <a:rPr lang="el-GR" sz="2600" dirty="0" smtClean="0"/>
              <a:t>τη </a:t>
            </a:r>
            <a:r>
              <a:rPr lang="el-GR" sz="2600" dirty="0"/>
              <a:t>λεπτή </a:t>
            </a:r>
            <a:r>
              <a:rPr lang="el-GR" sz="2600" dirty="0" smtClean="0"/>
              <a:t>κινητικότητα</a:t>
            </a:r>
          </a:p>
          <a:p>
            <a:pPr marL="0" indent="0">
              <a:lnSpc>
                <a:spcPct val="110000"/>
              </a:lnSpc>
              <a:spcBef>
                <a:spcPts val="0"/>
              </a:spcBef>
              <a:spcAft>
                <a:spcPts val="600"/>
              </a:spcAft>
              <a:buNone/>
            </a:pPr>
            <a:r>
              <a:rPr lang="el-GR" sz="2600" b="1" dirty="0" smtClean="0"/>
              <a:t>Τομέας Νοητικός: </a:t>
            </a:r>
            <a:r>
              <a:rPr lang="el-GR" sz="2600" dirty="0" smtClean="0"/>
              <a:t>Τα </a:t>
            </a:r>
            <a:r>
              <a:rPr lang="el-GR" sz="2600" dirty="0"/>
              <a:t>παιδιά παρατηρούσαν το κομμάτι που διάλεγαν ως προς την εικόνα το σχήμα και το μέγεθος</a:t>
            </a:r>
            <a:r>
              <a:rPr lang="el-GR" sz="2600" dirty="0" smtClean="0"/>
              <a:t>. Αναρωτήθηκαν </a:t>
            </a:r>
            <a:r>
              <a:rPr lang="el-GR" sz="2600" dirty="0"/>
              <a:t>πόσα κομμάτια πρέπει να τοποθετήσουν σε κάθε επίπεδο. Συνεπώς εξάσκησαν τις ποσοτικές έννοιες και τη </a:t>
            </a:r>
            <a:r>
              <a:rPr lang="el-GR" sz="2600" dirty="0" err="1"/>
              <a:t>λογικομαθηματική</a:t>
            </a:r>
            <a:r>
              <a:rPr lang="el-GR" sz="2600" dirty="0"/>
              <a:t> σκέψη. Επιπλέον άσκησαν την αντίληψη και την παρατηρητικότητα</a:t>
            </a:r>
            <a:r>
              <a:rPr lang="el-GR" sz="2600" dirty="0" smtClean="0"/>
              <a:t>.</a:t>
            </a:r>
          </a:p>
          <a:p>
            <a:pPr marL="0" indent="0">
              <a:lnSpc>
                <a:spcPct val="110000"/>
              </a:lnSpc>
              <a:spcBef>
                <a:spcPts val="0"/>
              </a:spcBef>
              <a:spcAft>
                <a:spcPts val="600"/>
              </a:spcAft>
              <a:buNone/>
            </a:pPr>
            <a:r>
              <a:rPr lang="el-GR" sz="2600" b="1" dirty="0" smtClean="0"/>
              <a:t>Τομέας Κοινωνικός</a:t>
            </a:r>
            <a:r>
              <a:rPr lang="en-US" sz="2600" b="1" dirty="0" smtClean="0"/>
              <a:t>:</a:t>
            </a:r>
            <a:r>
              <a:rPr lang="el-GR" sz="2600" b="1" dirty="0" smtClean="0"/>
              <a:t> </a:t>
            </a:r>
            <a:r>
              <a:rPr lang="el-GR" sz="2600" dirty="0" smtClean="0"/>
              <a:t>Τα </a:t>
            </a:r>
            <a:r>
              <a:rPr lang="el-GR" sz="2600" dirty="0"/>
              <a:t>παιδιά  συνεργάστηκαν και αντάλλαξαν απόψεις για τον τρόπο κατασκευής </a:t>
            </a:r>
            <a:r>
              <a:rPr lang="el-GR" sz="2600" dirty="0" err="1"/>
              <a:t>παζλ</a:t>
            </a:r>
            <a:r>
              <a:rPr lang="el-GR" sz="2600" dirty="0" smtClean="0"/>
              <a:t>.</a:t>
            </a:r>
          </a:p>
          <a:p>
            <a:pPr marL="0" indent="0">
              <a:lnSpc>
                <a:spcPct val="110000"/>
              </a:lnSpc>
              <a:spcBef>
                <a:spcPts val="0"/>
              </a:spcBef>
              <a:spcAft>
                <a:spcPts val="600"/>
              </a:spcAft>
              <a:buNone/>
            </a:pPr>
            <a:r>
              <a:rPr lang="el-GR" sz="2600" b="1" dirty="0" smtClean="0"/>
              <a:t>Τομέας Συναισθηματικός</a:t>
            </a:r>
            <a:r>
              <a:rPr lang="en-US" sz="2600" b="1" dirty="0" smtClean="0"/>
              <a:t>:</a:t>
            </a:r>
            <a:r>
              <a:rPr lang="el-GR" sz="2600" b="1" dirty="0" smtClean="0"/>
              <a:t> </a:t>
            </a:r>
            <a:r>
              <a:rPr lang="el-GR" sz="2600" dirty="0"/>
              <a:t>Και τα δύο παιδιά βίωσαν την επιτυχία με την περάτωση του πάζλ και έδειξαν ευχαριστημένα από τη διαδικασία αυτή</a:t>
            </a:r>
            <a:r>
              <a:rPr lang="el-GR" sz="2600" dirty="0" smtClean="0"/>
              <a:t>. Άσκησαν </a:t>
            </a:r>
            <a:r>
              <a:rPr lang="el-GR" sz="2600" dirty="0"/>
              <a:t>επίσης την υπομονή και την επιμονή τους</a:t>
            </a:r>
            <a:r>
              <a:rPr lang="el-GR" sz="2600" dirty="0" smtClean="0"/>
              <a:t>.</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custDataLst>
      <p:tags r:id="rId1"/>
    </p:custDataLst>
    <p:extLst>
      <p:ext uri="{BB962C8B-B14F-4D97-AF65-F5344CB8AC3E}">
        <p14:creationId xmlns:p14="http://schemas.microsoft.com/office/powerpoint/2010/main" val="5906639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a:t>
            </a:r>
            <a:r>
              <a:rPr lang="el-GR" sz="3200" i="1" dirty="0" smtClean="0"/>
              <a:t> </a:t>
            </a:r>
            <a:r>
              <a:rPr lang="el-GR" sz="2700" i="1" dirty="0" smtClean="0"/>
              <a:t>Φοιτήτρια Χατζηβασιλείου Σταματία</a:t>
            </a:r>
            <a:endParaRPr lang="el-GR" sz="3200" dirty="0"/>
          </a:p>
        </p:txBody>
      </p:sp>
      <p:sp>
        <p:nvSpPr>
          <p:cNvPr id="3" name="Θέση περιεχομένου 2"/>
          <p:cNvSpPr>
            <a:spLocks noGrp="1"/>
          </p:cNvSpPr>
          <p:nvPr>
            <p:ph idx="1"/>
          </p:nvPr>
        </p:nvSpPr>
        <p:spPr>
          <a:xfrm>
            <a:off x="457200" y="1196752"/>
            <a:ext cx="8229600" cy="5661248"/>
          </a:xfrm>
        </p:spPr>
        <p:txBody>
          <a:bodyPr>
            <a:normAutofit/>
          </a:bodyPr>
          <a:lstStyle/>
          <a:p>
            <a:pPr marL="0" indent="0">
              <a:buNone/>
            </a:pPr>
            <a:r>
              <a:rPr lang="el-GR" b="1" dirty="0" smtClean="0"/>
              <a:t>Τομέας Κοινωνικός: </a:t>
            </a:r>
            <a:r>
              <a:rPr lang="el-GR" dirty="0" smtClean="0"/>
              <a:t>Εξέλιξη αυτονομίας. Σταδιακή είσοδος στον κόσμο των μεγάλων μέσα από τη μίμηση. Επικοινωνία μεταξύ τους. Καλλιέργεια της γνώσης της υγιεινής. </a:t>
            </a:r>
          </a:p>
          <a:p>
            <a:pPr marL="0" indent="0">
              <a:buNone/>
            </a:pPr>
            <a:r>
              <a:rPr lang="el-GR" b="1" dirty="0" smtClean="0"/>
              <a:t>Τομέας Συναισθηματικός: </a:t>
            </a:r>
            <a:r>
              <a:rPr lang="el-GR" dirty="0" smtClean="0"/>
              <a:t>Τα παιδιά ταυτίστηκαν με τα αγαπημένα τους πρόσωπα οπότε λειτούργησε και σαν θεραπευτικό μέσο. Αίσθημα ικανοποίησης γιατί στο παιχνίδι τους δεν υπάρχει σωστό ή λάθος. Τους προκλήθηκε η ευχαρίστηση αφού το παιχνίδι τους ήταν αυθόρμητο που σημαίνει ότι πηγάζει από τη φαντασία τους και ότι είχαν ανάγκη να ασχοληθούν με αυτό.</a:t>
            </a:r>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69</a:t>
            </a:fld>
            <a:endParaRPr lang="el-GR" dirty="0">
              <a:solidFill>
                <a:prstClr val="black"/>
              </a:solidFill>
            </a:endParaRPr>
          </a:p>
        </p:txBody>
      </p:sp>
    </p:spTree>
    <p:custDataLst>
      <p:tags r:id="rId1"/>
    </p:custDataLst>
    <p:extLst>
      <p:ext uri="{BB962C8B-B14F-4D97-AF65-F5344CB8AC3E}">
        <p14:creationId xmlns:p14="http://schemas.microsoft.com/office/powerpoint/2010/main" val="20971971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4</a:t>
            </a:r>
            <a:r>
              <a:rPr lang="el-GR" baseline="30000" dirty="0" smtClean="0"/>
              <a:t>ου</a:t>
            </a:r>
            <a:r>
              <a:rPr lang="el-GR" dirty="0" smtClean="0"/>
              <a:t> παιχνιδιού</a:t>
            </a:r>
            <a:r>
              <a:rPr lang="el-GR" sz="3200" i="1" dirty="0" smtClean="0"/>
              <a:t> </a:t>
            </a:r>
            <a:r>
              <a:rPr lang="el-GR" sz="2700" i="1" dirty="0" smtClean="0"/>
              <a:t>Φοιτήτρια Χατζηβασιλείου Σταματία</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Κατασκευών</a:t>
            </a:r>
            <a:endParaRPr lang="el-GR" b="1" i="1" dirty="0" smtClean="0">
              <a:solidFill>
                <a:schemeClr val="tx2"/>
              </a:solidFill>
            </a:endParaRPr>
          </a:p>
          <a:p>
            <a:pPr>
              <a:buNone/>
            </a:pPr>
            <a:r>
              <a:rPr lang="el-GR" b="1" dirty="0" smtClean="0"/>
              <a:t>Αριθμός παιδιών</a:t>
            </a:r>
            <a:r>
              <a:rPr lang="el-GR" dirty="0" smtClean="0"/>
              <a:t>:</a:t>
            </a:r>
            <a:r>
              <a:rPr lang="en-US" dirty="0" smtClean="0"/>
              <a:t> </a:t>
            </a:r>
            <a:r>
              <a:rPr lang="el-GR" dirty="0" smtClean="0"/>
              <a:t>12 από τα 24</a:t>
            </a:r>
            <a:r>
              <a:rPr lang="en-US" dirty="0" smtClean="0"/>
              <a:t> </a:t>
            </a:r>
            <a:endParaRPr lang="el-GR" dirty="0" smtClean="0"/>
          </a:p>
          <a:p>
            <a:pPr>
              <a:buNone/>
            </a:pPr>
            <a:r>
              <a:rPr lang="el-GR" b="1" dirty="0" smtClean="0"/>
              <a:t>Ηλικία παιδιών</a:t>
            </a:r>
            <a:r>
              <a:rPr lang="el-GR" dirty="0" smtClean="0"/>
              <a:t>:</a:t>
            </a:r>
            <a:r>
              <a:rPr lang="en-US" dirty="0" smtClean="0"/>
              <a:t> 4 </a:t>
            </a:r>
            <a:r>
              <a:rPr lang="el-GR" dirty="0" smtClean="0"/>
              <a:t>χρονών.</a:t>
            </a:r>
          </a:p>
          <a:p>
            <a:pPr marL="0" indent="0">
              <a:buNone/>
            </a:pPr>
            <a:r>
              <a:rPr lang="el-GR" b="1" dirty="0" smtClean="0"/>
              <a:t>Περιγραφή παιχνιδιού</a:t>
            </a:r>
            <a:r>
              <a:rPr lang="el-GR" dirty="0" smtClean="0"/>
              <a:t>: Έγινε στο χώρο της τάξης. Η ενασχόληση τους αυτή έγινε μετά το παραμύθι. Μόλις τελείωσε το παραμύθι η παιδαγωγός ανακοίνωσε στα παιδιά ότι μπορούν να ασχοληθούν με ότι θέλουν κι εκείνα επιλέξανε τα τουβλάκια. Η παιδαγωγός τα άδειασε στο πάτωμα και τα παιδιά  έπαιρναν όσα ήθελαν και ύστερα πήγαιναν και καθόντουσαν μαζί με την παρέα τους.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70</a:t>
            </a:fld>
            <a:endParaRPr lang="el-GR" dirty="0">
              <a:solidFill>
                <a:prstClr val="black"/>
              </a:solidFill>
            </a:endParaRPr>
          </a:p>
        </p:txBody>
      </p:sp>
    </p:spTree>
    <p:custDataLst>
      <p:tags r:id="rId1"/>
    </p:custDataLst>
    <p:extLst>
      <p:ext uri="{BB962C8B-B14F-4D97-AF65-F5344CB8AC3E}">
        <p14:creationId xmlns:p14="http://schemas.microsoft.com/office/powerpoint/2010/main" val="3610156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a:t>
            </a:r>
            <a:r>
              <a:rPr lang="el-GR" sz="3200" i="1" dirty="0" smtClean="0"/>
              <a:t> </a:t>
            </a:r>
            <a:r>
              <a:rPr lang="el-GR" sz="2700" i="1" dirty="0" smtClean="0"/>
              <a:t>Φοιτήτρια Χατζηβασιλείου Σταματία</a:t>
            </a:r>
            <a:endParaRPr lang="el-GR" sz="3200" dirty="0"/>
          </a:p>
        </p:txBody>
      </p:sp>
      <p:sp>
        <p:nvSpPr>
          <p:cNvPr id="3" name="Θέση περιεχομένου 2"/>
          <p:cNvSpPr>
            <a:spLocks noGrp="1"/>
          </p:cNvSpPr>
          <p:nvPr>
            <p:ph idx="1"/>
          </p:nvPr>
        </p:nvSpPr>
        <p:spPr>
          <a:xfrm>
            <a:off x="457200" y="1196752"/>
            <a:ext cx="8229600" cy="5544616"/>
          </a:xfrm>
        </p:spPr>
        <p:txBody>
          <a:bodyPr>
            <a:normAutofit/>
          </a:bodyPr>
          <a:lstStyle/>
          <a:p>
            <a:pPr marL="0" indent="0">
              <a:buNone/>
            </a:pPr>
            <a:r>
              <a:rPr lang="el-GR" b="1" dirty="0" smtClean="0"/>
              <a:t>Τομέας Κινητικός: </a:t>
            </a:r>
            <a:r>
              <a:rPr lang="el-GR" dirty="0" smtClean="0"/>
              <a:t>Εξάσκηση λεπτής κινητικότητας. Συντονισμός κινήσεων του ώμου, του καρπού και των δακτύλων.</a:t>
            </a:r>
          </a:p>
          <a:p>
            <a:pPr marL="0" indent="0">
              <a:buNone/>
            </a:pPr>
            <a:r>
              <a:rPr lang="el-GR" b="1" dirty="0" smtClean="0"/>
              <a:t>Τομέας Νοητικός: </a:t>
            </a:r>
            <a:r>
              <a:rPr lang="el-GR" dirty="0" smtClean="0"/>
              <a:t>Καλλιέργεια λογικομαθηματικής γνώσης. Σύγκριση μικρού και μεγαλύτερου τούβλου. Χρησιμοποίησαν τη φαντασία και τη δημιουργικότητα τους. Χρησιμοποιούσαν συμβολισμούς για τα έργα τους. Κατηγοριοποίηση των χρωμάτων. Αντάλλασαν τουβλάκια μεταξύ τους. Ανάπτυξη διαλόγου.</a:t>
            </a:r>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71</a:t>
            </a:fld>
            <a:endParaRPr lang="el-GR" dirty="0">
              <a:solidFill>
                <a:prstClr val="black"/>
              </a:solidFill>
            </a:endParaRPr>
          </a:p>
        </p:txBody>
      </p:sp>
    </p:spTree>
    <p:custDataLst>
      <p:tags r:id="rId1"/>
    </p:custDataLst>
    <p:extLst>
      <p:ext uri="{BB962C8B-B14F-4D97-AF65-F5344CB8AC3E}">
        <p14:creationId xmlns:p14="http://schemas.microsoft.com/office/powerpoint/2010/main" val="19589144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a:t>
            </a:r>
            <a:r>
              <a:rPr lang="el-GR" sz="3200" i="1" dirty="0" smtClean="0"/>
              <a:t> </a:t>
            </a:r>
            <a:r>
              <a:rPr lang="el-GR" sz="2700" i="1" dirty="0" smtClean="0"/>
              <a:t>Φοιτήτρια Χατζηβασιλείου Σταματία</a:t>
            </a:r>
            <a:endParaRPr lang="el-GR" sz="3200" dirty="0"/>
          </a:p>
        </p:txBody>
      </p:sp>
      <p:sp>
        <p:nvSpPr>
          <p:cNvPr id="3" name="Θέση περιεχομένου 2"/>
          <p:cNvSpPr>
            <a:spLocks noGrp="1"/>
          </p:cNvSpPr>
          <p:nvPr>
            <p:ph idx="1"/>
          </p:nvPr>
        </p:nvSpPr>
        <p:spPr>
          <a:xfrm>
            <a:off x="457200" y="1196752"/>
            <a:ext cx="8229600" cy="5544616"/>
          </a:xfrm>
        </p:spPr>
        <p:txBody>
          <a:bodyPr>
            <a:normAutofit/>
          </a:bodyPr>
          <a:lstStyle/>
          <a:p>
            <a:pPr marL="0" indent="0">
              <a:buNone/>
            </a:pPr>
            <a:r>
              <a:rPr lang="el-GR" b="1" dirty="0" smtClean="0"/>
              <a:t>Τομέας Κοινωνικός: </a:t>
            </a:r>
            <a:r>
              <a:rPr lang="el-GR" dirty="0" smtClean="0"/>
              <a:t>Μέσω της ανταλλαγής και της αλληλεπίδρασης των παιδιών μεταξύ τους συμβάλλεται η κοινωνικοποίηση τους. Καλλιέργεια αισθήματος της αυτοπεποίθησης  και της αυτονομίας. Βοηθάγανε ο ένας τον άλλον.</a:t>
            </a:r>
          </a:p>
          <a:p>
            <a:pPr marL="0" indent="0">
              <a:buNone/>
            </a:pPr>
            <a:r>
              <a:rPr lang="el-GR" b="1" dirty="0" smtClean="0"/>
              <a:t>Τομέας Συναισθηματικός: </a:t>
            </a:r>
            <a:r>
              <a:rPr lang="el-GR" dirty="0" smtClean="0"/>
              <a:t>Ικανοποίηση και χαρά για το δημιούργημα τους. Αποκτούν θετική εικόνα για τον εαυτό τους μέσα από τα διάφορα συναισθήματα που βιώνουν. Εκτονώνονται. </a:t>
            </a: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72</a:t>
            </a:fld>
            <a:endParaRPr lang="el-GR" dirty="0">
              <a:solidFill>
                <a:prstClr val="black"/>
              </a:solidFill>
            </a:endParaRPr>
          </a:p>
        </p:txBody>
      </p:sp>
    </p:spTree>
    <p:custDataLst>
      <p:tags r:id="rId1"/>
    </p:custDataLst>
    <p:extLst>
      <p:ext uri="{BB962C8B-B14F-4D97-AF65-F5344CB8AC3E}">
        <p14:creationId xmlns:p14="http://schemas.microsoft.com/office/powerpoint/2010/main" val="10799082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1</a:t>
            </a:r>
            <a:r>
              <a:rPr lang="el-GR" baseline="30000" dirty="0" smtClean="0"/>
              <a:t>ο</a:t>
            </a:r>
            <a:r>
              <a:rPr lang="el-GR" dirty="0" smtClean="0"/>
              <a:t> παιχνίδι</a:t>
            </a:r>
            <a:r>
              <a:rPr lang="el-GR" sz="3200" i="1" dirty="0" smtClean="0"/>
              <a:t> </a:t>
            </a:r>
            <a:r>
              <a:rPr lang="el-GR" sz="2700" i="1" dirty="0" smtClean="0"/>
              <a:t>Φοιτήτρια Χατζηβασιλείου Σταματία</a:t>
            </a:r>
            <a:endParaRPr lang="el-GR" sz="3200" dirty="0"/>
          </a:p>
        </p:txBody>
      </p:sp>
      <p:sp>
        <p:nvSpPr>
          <p:cNvPr id="3" name="Θέση περιεχομένου 2"/>
          <p:cNvSpPr>
            <a:spLocks noGrp="1"/>
          </p:cNvSpPr>
          <p:nvPr>
            <p:ph idx="1"/>
          </p:nvPr>
        </p:nvSpPr>
        <p:spPr>
          <a:xfrm>
            <a:off x="457200" y="1196752"/>
            <a:ext cx="8229600" cy="5661248"/>
          </a:xfrm>
        </p:spPr>
        <p:txBody>
          <a:bodyPr>
            <a:normAutofit lnSpcReduction="10000"/>
          </a:bodyPr>
          <a:lstStyle/>
          <a:p>
            <a:pPr algn="ctr">
              <a:buNone/>
            </a:pPr>
            <a:r>
              <a:rPr lang="el-GR" b="1" dirty="0" smtClean="0">
                <a:solidFill>
                  <a:schemeClr val="tx2"/>
                </a:solidFill>
              </a:rPr>
              <a:t>Είδος Παιχνιδιού: Συμβολικό</a:t>
            </a:r>
            <a:endParaRPr lang="el-GR" b="1" i="1" dirty="0" smtClean="0">
              <a:solidFill>
                <a:schemeClr val="tx2"/>
              </a:solidFill>
            </a:endParaRPr>
          </a:p>
          <a:p>
            <a:pPr marL="0" indent="0">
              <a:buNone/>
            </a:pPr>
            <a:r>
              <a:rPr lang="el-GR" b="1" dirty="0" smtClean="0"/>
              <a:t>Αριθμός παιδιών</a:t>
            </a:r>
            <a:r>
              <a:rPr lang="el-GR" dirty="0" smtClean="0"/>
              <a:t>:</a:t>
            </a:r>
            <a:r>
              <a:rPr lang="en-US" dirty="0" smtClean="0"/>
              <a:t> 14 </a:t>
            </a:r>
            <a:r>
              <a:rPr lang="el-GR" dirty="0" smtClean="0"/>
              <a:t>παιδιά.</a:t>
            </a:r>
          </a:p>
          <a:p>
            <a:pPr marL="0" indent="0">
              <a:buNone/>
            </a:pPr>
            <a:r>
              <a:rPr lang="el-GR" b="1" dirty="0" smtClean="0"/>
              <a:t>Ηλικία παιδιών</a:t>
            </a:r>
            <a:r>
              <a:rPr lang="el-GR" dirty="0" smtClean="0"/>
              <a:t>: 4 χρονών.</a:t>
            </a:r>
          </a:p>
          <a:p>
            <a:pPr marL="0" indent="0">
              <a:buNone/>
            </a:pPr>
            <a:r>
              <a:rPr lang="el-GR" b="1" dirty="0" smtClean="0"/>
              <a:t>Περιγραφή παιχνιδιού</a:t>
            </a:r>
            <a:r>
              <a:rPr lang="el-GR" dirty="0" smtClean="0"/>
              <a:t>: Πραγματοποιήθηκε στον χώρο της τάξης. Στην αρχή τους έδειξα τις μικρές γυάλινες μπίλιες και ρώτησα ποιος θέλει να ακούσει την ιστορία τους. Όση ώρα τους έλεγα την ιστορία εκείνα χάιδευαν τις μπίλιες. Μόλις τελείωσα την ιστορία δραματοποιήσαμε κάποιες σκηνές. </a:t>
            </a:r>
          </a:p>
          <a:p>
            <a:pPr marL="0" indent="0">
              <a:buNone/>
            </a:pPr>
            <a:r>
              <a:rPr lang="el-GR" dirty="0" smtClean="0"/>
              <a:t>Στην αρχή κάναμε τον τρόπο που κινείτε μια μπίλια και γενικά μια μπάλα. Στην συνέχεια χωριστήκανε σε 2 ομάδες όπου η μια στριφογύριζε και η άλλη χοροπήδαγε ψηλά. Έπειτα από κάποια λεπτά ρώτησα αν κάποιο παιδί ήθελε να γίνει γίγαντας (3 ήθελαν) κι έτσι μεταμόρφωσαν οι 3 γίγαντες τα υπόλοιπα παιδιά στην κανονική τους μορφή.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73</a:t>
            </a:fld>
            <a:endParaRPr lang="el-GR" dirty="0">
              <a:solidFill>
                <a:prstClr val="black"/>
              </a:solidFill>
            </a:endParaRPr>
          </a:p>
        </p:txBody>
      </p:sp>
    </p:spTree>
    <p:custDataLst>
      <p:tags r:id="rId1"/>
    </p:custDataLst>
    <p:extLst>
      <p:ext uri="{BB962C8B-B14F-4D97-AF65-F5344CB8AC3E}">
        <p14:creationId xmlns:p14="http://schemas.microsoft.com/office/powerpoint/2010/main" val="42280524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a:t>
            </a:r>
            <a:r>
              <a:rPr lang="el-GR" sz="3200" i="1" dirty="0" smtClean="0"/>
              <a:t> </a:t>
            </a:r>
            <a:r>
              <a:rPr lang="el-GR" sz="2700" i="1" dirty="0" smtClean="0"/>
              <a:t>Φοιτήτρια Χατζηβασιλείου Σταματία</a:t>
            </a:r>
            <a:endParaRPr lang="el-GR" sz="3200" dirty="0"/>
          </a:p>
        </p:txBody>
      </p:sp>
      <p:sp>
        <p:nvSpPr>
          <p:cNvPr id="3" name="Θέση περιεχομένου 2"/>
          <p:cNvSpPr>
            <a:spLocks noGrp="1"/>
          </p:cNvSpPr>
          <p:nvPr>
            <p:ph idx="1"/>
          </p:nvPr>
        </p:nvSpPr>
        <p:spPr>
          <a:xfrm>
            <a:off x="457200" y="1196752"/>
            <a:ext cx="8229600" cy="5472608"/>
          </a:xfrm>
        </p:spPr>
        <p:txBody>
          <a:bodyPr>
            <a:normAutofit lnSpcReduction="10000"/>
          </a:bodyPr>
          <a:lstStyle/>
          <a:p>
            <a:pPr marL="0" indent="0">
              <a:buNone/>
            </a:pPr>
            <a:r>
              <a:rPr lang="el-GR" b="1" dirty="0" smtClean="0"/>
              <a:t>Τομέας Κινητικός: </a:t>
            </a:r>
            <a:r>
              <a:rPr lang="el-GR" dirty="0" smtClean="0"/>
              <a:t>Εξέλιξη αδρής κινητικότητας. Συντονισμός κινήσεων ολόκληρου του σώματος. Απόκτηση καλύτερης σχέσης του σώματος τους. Μετακίνηση του σώματος τους σε όλο το χώρο. Ελευθερία κινήσεων στο χώρο και με αυτόν τον τρόπο γνωρίζουν τις διάφορες θέσεις που μπορεί να πάρει το σώμα τους.</a:t>
            </a:r>
          </a:p>
          <a:p>
            <a:pPr marL="0" indent="0">
              <a:buNone/>
            </a:pPr>
            <a:r>
              <a:rPr lang="el-GR" b="1" dirty="0" smtClean="0"/>
              <a:t>Τομέας Νοητικός: </a:t>
            </a:r>
            <a:r>
              <a:rPr lang="el-GR" dirty="0" smtClean="0"/>
              <a:t>Ανέπτυσσαν την έννοια του σώματος. Καλλιέργεια φαντασίας. Ανέπτυσσαν τις έννοιες αργά/γρήγορα κάνοντας το με το σώμα τους. Αποκαλύπτεται η γνωστική τους ικανότητα αφού οι γλωσσικές τους ικανότητες προάγονται μέσω των διαλόγων. Ασκούνται οι πνευματικές τους λειτουργίες όπως της σκέψης, της μνήμης και της προσοχής αφού χρειάζεται σκέψη για το πώς κάνει μια μπίλια και μνήμη αν υπάρχει αυτή η γνώση από πριν. Ανάπτυξης σχέσης χώρου όπως πάνω, κάτω, αριστερά, δεξιά. </a:t>
            </a:r>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74</a:t>
            </a:fld>
            <a:endParaRPr lang="el-GR" dirty="0">
              <a:solidFill>
                <a:prstClr val="black"/>
              </a:solidFill>
            </a:endParaRPr>
          </a:p>
        </p:txBody>
      </p:sp>
    </p:spTree>
    <p:custDataLst>
      <p:tags r:id="rId1"/>
    </p:custDataLst>
    <p:extLst>
      <p:ext uri="{BB962C8B-B14F-4D97-AF65-F5344CB8AC3E}">
        <p14:creationId xmlns:p14="http://schemas.microsoft.com/office/powerpoint/2010/main" val="1164348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a:t>
            </a:r>
            <a:r>
              <a:rPr lang="el-GR" sz="3200" i="1" dirty="0" smtClean="0"/>
              <a:t> </a:t>
            </a:r>
            <a:r>
              <a:rPr lang="el-GR" sz="2700" i="1" dirty="0" smtClean="0"/>
              <a:t>Φοιτήτρια Χατζηβασιλείου Σταματία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 </a:t>
            </a:r>
            <a:r>
              <a:rPr lang="el-GR" dirty="0" smtClean="0"/>
              <a:t>Έπαιρναν πρωτοβουλίες και γινόντουσαν αρχηγοί δείχνοντας στα υπόλοιπα παιδιά τι μορφές παίρνει η μπίλια. Ενίσχυση αυτοπεποίθησης και αυτονομίας. Επικοινωνία μεταξύ τους.  </a:t>
            </a:r>
          </a:p>
          <a:p>
            <a:pPr marL="0" indent="0">
              <a:buNone/>
            </a:pPr>
            <a:r>
              <a:rPr lang="el-GR" b="1" dirty="0" smtClean="0"/>
              <a:t>Τομέας Συναισθηματικός: </a:t>
            </a:r>
            <a:r>
              <a:rPr lang="el-GR" dirty="0" smtClean="0"/>
              <a:t>Εκτονώθηκαν. Ικανοποίηση και περηφάνια για τον εαυτό τους  που καταφέρνουν να κάνουν κάτι διαφορετικό. Ενίσχυση αυτοπεποίθησης και αυτονομίας.</a:t>
            </a: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75</a:t>
            </a:fld>
            <a:endParaRPr lang="el-GR" dirty="0">
              <a:solidFill>
                <a:prstClr val="black"/>
              </a:solidFill>
            </a:endParaRPr>
          </a:p>
        </p:txBody>
      </p:sp>
    </p:spTree>
    <p:custDataLst>
      <p:tags r:id="rId1"/>
    </p:custDataLst>
    <p:extLst>
      <p:ext uri="{BB962C8B-B14F-4D97-AF65-F5344CB8AC3E}">
        <p14:creationId xmlns:p14="http://schemas.microsoft.com/office/powerpoint/2010/main" val="12354556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2</a:t>
            </a:r>
            <a:r>
              <a:rPr lang="el-GR" baseline="30000" dirty="0" smtClean="0"/>
              <a:t>ο</a:t>
            </a:r>
            <a:r>
              <a:rPr lang="el-GR" dirty="0" smtClean="0"/>
              <a:t> παιχνίδι</a:t>
            </a:r>
            <a:r>
              <a:rPr lang="el-GR" sz="3200" i="1" dirty="0" smtClean="0"/>
              <a:t> </a:t>
            </a:r>
            <a:r>
              <a:rPr lang="el-GR" sz="2700" i="1" dirty="0" smtClean="0"/>
              <a:t>Φοιτήτρια Χατζηβασιλείου Σταματία</a:t>
            </a:r>
            <a:endParaRPr lang="el-GR" sz="3200" dirty="0"/>
          </a:p>
        </p:txBody>
      </p:sp>
      <p:sp>
        <p:nvSpPr>
          <p:cNvPr id="3" name="Θέση περιεχομένου 2"/>
          <p:cNvSpPr>
            <a:spLocks noGrp="1"/>
          </p:cNvSpPr>
          <p:nvPr>
            <p:ph idx="1"/>
          </p:nvPr>
        </p:nvSpPr>
        <p:spPr>
          <a:xfrm>
            <a:off x="457200" y="1196752"/>
            <a:ext cx="8229600" cy="5661248"/>
          </a:xfrm>
        </p:spPr>
        <p:txBody>
          <a:bodyPr>
            <a:normAutofit/>
          </a:bodyPr>
          <a:lstStyle/>
          <a:p>
            <a:pPr algn="ctr">
              <a:buNone/>
            </a:pPr>
            <a:r>
              <a:rPr lang="el-GR" b="1" dirty="0" smtClean="0">
                <a:solidFill>
                  <a:schemeClr val="tx2"/>
                </a:solidFill>
              </a:rPr>
              <a:t>Είδος Παιχνιδιού: Κανόνων</a:t>
            </a:r>
            <a:r>
              <a:rPr lang="en-US" b="1" dirty="0" smtClean="0">
                <a:solidFill>
                  <a:schemeClr val="tx2"/>
                </a:solidFill>
              </a:rPr>
              <a:t> </a:t>
            </a:r>
            <a:r>
              <a:rPr lang="el-GR" b="1" dirty="0" smtClean="0">
                <a:solidFill>
                  <a:schemeClr val="tx2"/>
                </a:solidFill>
              </a:rPr>
              <a:t>«Παιχνίδι με τα φρούτα και τα λαχανικά»</a:t>
            </a:r>
            <a:endParaRPr lang="el-GR" b="1" i="1" dirty="0" smtClean="0">
              <a:solidFill>
                <a:schemeClr val="tx2"/>
              </a:solidFill>
            </a:endParaRPr>
          </a:p>
          <a:p>
            <a:pPr>
              <a:buNone/>
            </a:pPr>
            <a:r>
              <a:rPr lang="el-GR" b="1" dirty="0" smtClean="0"/>
              <a:t>Αριθμός παιδιών</a:t>
            </a:r>
            <a:r>
              <a:rPr lang="el-GR" dirty="0" smtClean="0"/>
              <a:t>:</a:t>
            </a:r>
            <a:r>
              <a:rPr lang="en-US" dirty="0" smtClean="0"/>
              <a:t> </a:t>
            </a:r>
            <a:r>
              <a:rPr lang="el-GR" dirty="0" smtClean="0"/>
              <a:t>14 παιδιά.</a:t>
            </a:r>
          </a:p>
          <a:p>
            <a:pPr>
              <a:buNone/>
            </a:pPr>
            <a:r>
              <a:rPr lang="el-GR" b="1" dirty="0" smtClean="0"/>
              <a:t>Ηλικία παιδιών</a:t>
            </a:r>
            <a:r>
              <a:rPr lang="el-GR" dirty="0" smtClean="0"/>
              <a:t>: 4 χρονών.</a:t>
            </a:r>
          </a:p>
          <a:p>
            <a:pPr marL="0" indent="0">
              <a:buNone/>
            </a:pPr>
            <a:r>
              <a:rPr lang="el-GR" b="1" dirty="0" smtClean="0"/>
              <a:t>Περιγραφή παιχνιδιού</a:t>
            </a:r>
            <a:r>
              <a:rPr lang="el-GR" dirty="0" smtClean="0"/>
              <a:t>: Τα παιδιά καλούνται να αναγνωρίσουν τα φρούτα και τα λαχανικά και ύστερα να τα ταξινομήσουν ανάλογα με το είδος τους. Μόλις τους εξήγησα τους κανόνες άρχισα και τους έδειχνα ένα-ένα φρούτο ή λαχανικό και τους ρώταγα αν ήξεραν τι είναι αυτό. </a:t>
            </a:r>
          </a:p>
          <a:p>
            <a:pPr marL="0" indent="0">
              <a:buNone/>
            </a:pPr>
            <a:r>
              <a:rPr lang="el-GR" dirty="0" smtClean="0"/>
              <a:t>Μόλις τους τα έδειξα όλα, τους τα μοίρασα, τους έδειξα ποιο είναι το κουτί των λαχανικών και ποιο των φρούτων για να τα ταξινομήσουν ανάλογα με αυτό που είχανε. Μόλις το κάνανε ύστερα τα άφησα να παίξουν όσα θέλουν με αυτά.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76</a:t>
            </a:fld>
            <a:endParaRPr lang="el-GR" dirty="0">
              <a:solidFill>
                <a:prstClr val="black"/>
              </a:solidFill>
            </a:endParaRPr>
          </a:p>
        </p:txBody>
      </p:sp>
    </p:spTree>
    <p:custDataLst>
      <p:tags r:id="rId1"/>
    </p:custDataLst>
    <p:extLst>
      <p:ext uri="{BB962C8B-B14F-4D97-AF65-F5344CB8AC3E}">
        <p14:creationId xmlns:p14="http://schemas.microsoft.com/office/powerpoint/2010/main" val="25492155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a:t>
            </a:r>
            <a:r>
              <a:rPr lang="el-GR" sz="3200" i="1" dirty="0" smtClean="0"/>
              <a:t> </a:t>
            </a:r>
            <a:r>
              <a:rPr lang="el-GR" sz="2700" i="1" dirty="0" smtClean="0"/>
              <a:t>Φοιτήτρια Χατζηβασιλείου Σταματία</a:t>
            </a:r>
            <a:endParaRPr lang="el-GR" sz="27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 </a:t>
            </a:r>
            <a:r>
              <a:rPr lang="el-GR" dirty="0" smtClean="0"/>
              <a:t>Συντονισμός καρπού με ώμου διότι το πετάγανε μέσα ή το αφήνανε μαλακά εξασκώντας και τη λεπτή κινητικότητα. Ενίσχυση αδρής κινητικότητας διότι την ώρα που σηκωνόντουσαν για να ταξινομήσουν αυτό που είχαν περπατάγανε ή κάνανε βόλτα στον χώρο της τάξης ή πήδαγαν.</a:t>
            </a:r>
          </a:p>
          <a:p>
            <a:pPr marL="0" indent="0">
              <a:buNone/>
            </a:pPr>
            <a:r>
              <a:rPr lang="el-GR" b="1" dirty="0" smtClean="0"/>
              <a:t>Τομέας Νοητικός: </a:t>
            </a:r>
            <a:r>
              <a:rPr lang="el-GR" dirty="0" smtClean="0"/>
              <a:t>Αναγνώριση των φρούτων ή των λαχανικών. Ταξινόμηση. Συσχέτιση περιβάλλοντος με την καθημερινότητα (φρούτα/ λαχανικά= τροφή). Πρόκληση και ανάδειξη γλωσσικών δεξιοτήτων μέσω των διαλόγων-ερωτήσεων - αποριών. Ασκήθηκαν οι πνευματικές τους λειτουργίες όπως της προσοχής και της μνήμης.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77</a:t>
            </a:fld>
            <a:endParaRPr lang="el-GR" dirty="0">
              <a:solidFill>
                <a:prstClr val="black"/>
              </a:solidFill>
            </a:endParaRPr>
          </a:p>
        </p:txBody>
      </p:sp>
    </p:spTree>
    <p:custDataLst>
      <p:tags r:id="rId1"/>
    </p:custDataLst>
    <p:extLst>
      <p:ext uri="{BB962C8B-B14F-4D97-AF65-F5344CB8AC3E}">
        <p14:creationId xmlns:p14="http://schemas.microsoft.com/office/powerpoint/2010/main" val="28302114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a:t>
            </a:r>
            <a:r>
              <a:rPr lang="el-GR" sz="3200" i="1" dirty="0" smtClean="0"/>
              <a:t> </a:t>
            </a:r>
            <a:r>
              <a:rPr lang="el-GR" sz="2700" i="1" dirty="0" smtClean="0"/>
              <a:t>Φοιτήτρια Χατζηβασιλείου Σταματία</a:t>
            </a:r>
            <a:endParaRPr lang="el-GR" sz="27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 </a:t>
            </a:r>
            <a:r>
              <a:rPr lang="el-GR" dirty="0" smtClean="0"/>
              <a:t>Όταν έβρισκαν δυσκολίες βοηθούσαν ο ένας τον άλλον οπότε υπήρξε συνεργασία. Επικοινωνούσαν μεταξύ τους μέσω των διαλόγων. Ενίσχυση αυτοπεποίθησης και ικανοποίησης όταν τα έβρισκαν.</a:t>
            </a:r>
          </a:p>
          <a:p>
            <a:pPr marL="0" indent="0">
              <a:buNone/>
            </a:pPr>
            <a:r>
              <a:rPr lang="el-GR" b="1" dirty="0" smtClean="0"/>
              <a:t>Τομέας Συναισθηματικός: </a:t>
            </a:r>
            <a:r>
              <a:rPr lang="el-GR" dirty="0" smtClean="0"/>
              <a:t>Εκτόνωση και ψυχαγωγία . Ένοιωσαν περήφανα με τον εαυτό τους που τα έβρισκαν και τα ταξινομούσαν σωστά. Ενίσχυση αυτοπεποίθησης.  </a:t>
            </a: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78</a:t>
            </a:fld>
            <a:endParaRPr lang="el-GR" dirty="0">
              <a:solidFill>
                <a:prstClr val="black"/>
              </a:solidFill>
            </a:endParaRPr>
          </a:p>
        </p:txBody>
      </p:sp>
    </p:spTree>
    <p:custDataLst>
      <p:tags r:id="rId1"/>
    </p:custDataLst>
    <p:extLst>
      <p:ext uri="{BB962C8B-B14F-4D97-AF65-F5344CB8AC3E}">
        <p14:creationId xmlns:p14="http://schemas.microsoft.com/office/powerpoint/2010/main" val="3557365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3</a:t>
            </a:r>
            <a:r>
              <a:rPr lang="el-GR" baseline="30000" dirty="0" smtClean="0"/>
              <a:t>ου</a:t>
            </a:r>
            <a:r>
              <a:rPr lang="el-GR" dirty="0" smtClean="0"/>
              <a:t> παιχνιδιού</a:t>
            </a:r>
            <a:r>
              <a:rPr lang="el-GR" sz="3200" i="1" dirty="0" smtClean="0"/>
              <a:t> </a:t>
            </a:r>
            <a:r>
              <a:rPr lang="el-GR" sz="2700" i="1" dirty="0" smtClean="0"/>
              <a:t>Φοιτήτρια Καραπάνου Ελένη</a:t>
            </a:r>
            <a:endParaRPr lang="el-GR" sz="3200" dirty="0"/>
          </a:p>
        </p:txBody>
      </p:sp>
      <p:sp>
        <p:nvSpPr>
          <p:cNvPr id="3" name="Θέση περιεχομένου 2"/>
          <p:cNvSpPr>
            <a:spLocks noGrp="1"/>
          </p:cNvSpPr>
          <p:nvPr>
            <p:ph idx="1"/>
          </p:nvPr>
        </p:nvSpPr>
        <p:spPr/>
        <p:txBody>
          <a:bodyPr>
            <a:normAutofit/>
          </a:bodyPr>
          <a:lstStyle/>
          <a:p>
            <a:pPr algn="ctr">
              <a:spcBef>
                <a:spcPts val="0"/>
              </a:spcBef>
              <a:spcAft>
                <a:spcPts val="600"/>
              </a:spcAft>
              <a:buNone/>
            </a:pPr>
            <a:r>
              <a:rPr lang="el-GR" b="1" dirty="0" smtClean="0">
                <a:solidFill>
                  <a:schemeClr val="tx2"/>
                </a:solidFill>
              </a:rPr>
              <a:t>Παιχνίδι Συμβολικό</a:t>
            </a:r>
            <a:endParaRPr lang="el-GR" b="1" i="1" dirty="0" smtClean="0">
              <a:solidFill>
                <a:schemeClr val="tx2"/>
              </a:solidFill>
            </a:endParaRPr>
          </a:p>
          <a:p>
            <a:pPr marL="0" indent="0">
              <a:spcBef>
                <a:spcPts val="0"/>
              </a:spcBef>
              <a:spcAft>
                <a:spcPts val="600"/>
              </a:spcAft>
              <a:buNone/>
            </a:pPr>
            <a:r>
              <a:rPr lang="el-GR" b="1" dirty="0" smtClean="0"/>
              <a:t>Αριθμός παιδιών</a:t>
            </a:r>
            <a:r>
              <a:rPr lang="el-GR" dirty="0" smtClean="0"/>
              <a:t>:2</a:t>
            </a:r>
          </a:p>
          <a:p>
            <a:pPr marL="0" indent="0">
              <a:spcBef>
                <a:spcPts val="0"/>
              </a:spcBef>
              <a:spcAft>
                <a:spcPts val="600"/>
              </a:spcAft>
              <a:buNone/>
            </a:pPr>
            <a:r>
              <a:rPr lang="el-GR" b="1" dirty="0" smtClean="0"/>
              <a:t>Ηλικία παιδιών</a:t>
            </a:r>
            <a:r>
              <a:rPr lang="el-GR" dirty="0" smtClean="0"/>
              <a:t>:4-4,5</a:t>
            </a:r>
          </a:p>
          <a:p>
            <a:pPr marL="0" indent="0">
              <a:spcBef>
                <a:spcPts val="0"/>
              </a:spcBef>
              <a:spcAft>
                <a:spcPts val="600"/>
              </a:spcAft>
              <a:buNone/>
            </a:pPr>
            <a:r>
              <a:rPr lang="el-GR" b="1" dirty="0" smtClean="0"/>
              <a:t>Περιγραφή παιχνιδιού</a:t>
            </a:r>
            <a:r>
              <a:rPr lang="el-GR" dirty="0" smtClean="0"/>
              <a:t>: Η </a:t>
            </a:r>
            <a:r>
              <a:rPr lang="el-GR" dirty="0"/>
              <a:t>Θ. 4,3 ετών παριστάνει την παιδίατρο</a:t>
            </a:r>
            <a:r>
              <a:rPr lang="el-GR" dirty="0" smtClean="0"/>
              <a:t>. Η </a:t>
            </a:r>
            <a:r>
              <a:rPr lang="el-GR" dirty="0"/>
              <a:t>Ε. 4 ετών την επισκέπτεται με την κούκλα της η οποία έχει υψηλό πυρετό. Αμέσως η Θ. εξετάζει την κούκλα αφού την έγδυσε μαζί με την Ε. </a:t>
            </a:r>
            <a:endParaRPr lang="en-US" dirty="0" smtClean="0"/>
          </a:p>
          <a:p>
            <a:pPr marL="0" indent="0">
              <a:spcBef>
                <a:spcPts val="0"/>
              </a:spcBef>
              <a:spcAft>
                <a:spcPts val="600"/>
              </a:spcAft>
              <a:buNone/>
            </a:pPr>
            <a:r>
              <a:rPr lang="el-GR" dirty="0" smtClean="0"/>
              <a:t>Η </a:t>
            </a:r>
            <a:r>
              <a:rPr lang="el-GR" dirty="0"/>
              <a:t>Θ. λέει στην Ε. τη διάγνωση και προσπαθεί να </a:t>
            </a:r>
            <a:r>
              <a:rPr lang="el-GR" dirty="0" err="1"/>
              <a:t>συνταγογραφήσει</a:t>
            </a:r>
            <a:r>
              <a:rPr lang="el-GR" dirty="0"/>
              <a:t>  μια συνταγή φαρμάκου και της την δίνει μαζί με οδηγίες.   Η Ε. την ευχαριστεί</a:t>
            </a:r>
            <a:r>
              <a:rPr lang="el-GR" dirty="0" smtClean="0"/>
              <a:t>, την </a:t>
            </a:r>
            <a:r>
              <a:rPr lang="el-GR" dirty="0"/>
              <a:t>πληρώνει και αποχωρεί με την ασθενή κούκλα για το φαρμακείο</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custDataLst>
      <p:tags r:id="rId1"/>
    </p:custDataLst>
    <p:extLst>
      <p:ext uri="{BB962C8B-B14F-4D97-AF65-F5344CB8AC3E}">
        <p14:creationId xmlns:p14="http://schemas.microsoft.com/office/powerpoint/2010/main" val="254806309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3:</a:t>
            </a:r>
            <a:r>
              <a:rPr lang="el-GR" i="1" dirty="0" smtClean="0"/>
              <a:t> </a:t>
            </a:r>
            <a:br>
              <a:rPr lang="el-GR" i="1" dirty="0" smtClean="0"/>
            </a:br>
            <a:r>
              <a:rPr lang="el-GR" sz="2700" i="1" dirty="0" smtClean="0"/>
              <a:t>Φοιτήτρια Χατζηβασιλείου Σταματία</a:t>
            </a:r>
            <a:r>
              <a:rPr lang="el-GR" sz="2700" dirty="0" smtClean="0"/>
              <a:t> </a:t>
            </a:r>
            <a:endParaRPr lang="el-GR" sz="3200" dirty="0"/>
          </a:p>
        </p:txBody>
      </p:sp>
      <p:sp>
        <p:nvSpPr>
          <p:cNvPr id="3" name="Θέση περιεχομένου 2"/>
          <p:cNvSpPr>
            <a:spLocks noGrp="1"/>
          </p:cNvSpPr>
          <p:nvPr>
            <p:ph idx="1"/>
          </p:nvPr>
        </p:nvSpPr>
        <p:spPr/>
        <p:txBody>
          <a:bodyPr>
            <a:normAutofit lnSpcReduction="10000"/>
          </a:bodyPr>
          <a:lstStyle/>
          <a:p>
            <a:pPr algn="ctr">
              <a:buNone/>
            </a:pPr>
            <a:r>
              <a:rPr lang="el-GR" b="1" dirty="0" smtClean="0"/>
              <a:t>Λίγα λόγια για την εμπειρία μου</a:t>
            </a:r>
          </a:p>
          <a:p>
            <a:pPr marL="0" indent="0" algn="ctr">
              <a:buNone/>
            </a:pPr>
            <a:r>
              <a:rPr lang="el-GR" dirty="0" smtClean="0"/>
              <a:t>Ήταν μεγάλης σημασίας για εμένα γιατί είναι η πρώτη φορά που ασχολήθηκα με τόσα νήπια και τους έκανα όσες δραστηριότητες ήθελα και θέλανε και τα παιδιά πάντα σε συνεννόηση με τις παιδαγωγούς. Αυτή η εμπειρία μου με βοήθησε στο να ξέρω πώς να φέρομαι σε δύσκολες καταστάσεις. </a:t>
            </a:r>
          </a:p>
          <a:p>
            <a:pPr marL="0" indent="0" algn="ctr">
              <a:buNone/>
            </a:pPr>
            <a:r>
              <a:rPr lang="el-GR" dirty="0" smtClean="0"/>
              <a:t>Επίσης η συνεργασία μου με τις παιδαγωγούς ήταν υψηλής σημασίας γιατί με ενθαρρύνανε να έρθω πιο κοντά με τα νήπια και γενικά μου έδειχναν εμπιστοσύνη και αυτό με έκανε να παίρνω πρωτοβουλίες σε ότι αφορά σε σχέση με τα παιδιά λαμβάνοντας υπόψη μου τις ανάγκες και τα χαρακτηριστικά του κάθε παιδιού.</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79</a:t>
            </a:fld>
            <a:endParaRPr lang="el-GR" dirty="0">
              <a:solidFill>
                <a:prstClr val="black"/>
              </a:solidFill>
            </a:endParaRPr>
          </a:p>
        </p:txBody>
      </p:sp>
    </p:spTree>
    <p:custDataLst>
      <p:tags r:id="rId1"/>
    </p:custDataLst>
    <p:extLst>
      <p:ext uri="{BB962C8B-B14F-4D97-AF65-F5344CB8AC3E}">
        <p14:creationId xmlns:p14="http://schemas.microsoft.com/office/powerpoint/2010/main" val="96570881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Παρουσίαση </a:t>
            </a:r>
            <a:r>
              <a:rPr lang="en-US" dirty="0" smtClean="0"/>
              <a:t>5</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t>Φοιτήτρια:</a:t>
            </a:r>
            <a:r>
              <a:rPr lang="en-US" b="1" dirty="0" smtClean="0"/>
              <a:t> </a:t>
            </a:r>
            <a:r>
              <a:rPr lang="el-GR" dirty="0" err="1" smtClean="0"/>
              <a:t>Καραμαγιά</a:t>
            </a:r>
            <a:r>
              <a:rPr lang="el-GR" dirty="0" smtClean="0"/>
              <a:t> Πέγκυ</a:t>
            </a:r>
          </a:p>
          <a:p>
            <a:pPr algn="ctr">
              <a:buNone/>
            </a:pPr>
            <a:r>
              <a:rPr lang="el-GR" b="1" dirty="0" smtClean="0"/>
              <a:t>Αριθμός Μητρώου:</a:t>
            </a:r>
            <a:r>
              <a:rPr lang="en-US" b="1" dirty="0" smtClean="0"/>
              <a:t> </a:t>
            </a:r>
            <a:r>
              <a:rPr lang="el-GR" dirty="0" smtClean="0"/>
              <a:t>12049</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80</a:t>
            </a:fld>
            <a:endParaRPr lang="el-GR">
              <a:solidFill>
                <a:prstClr val="black"/>
              </a:solidFill>
            </a:endParaRPr>
          </a:p>
        </p:txBody>
      </p:sp>
    </p:spTree>
    <p:custDataLst>
      <p:tags r:id="rId1"/>
    </p:custDataLst>
    <p:extLst>
      <p:ext uri="{BB962C8B-B14F-4D97-AF65-F5344CB8AC3E}">
        <p14:creationId xmlns:p14="http://schemas.microsoft.com/office/powerpoint/2010/main" val="291231335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1</a:t>
            </a:r>
            <a:r>
              <a:rPr lang="el-GR" baseline="30000" dirty="0" smtClean="0"/>
              <a:t>ου</a:t>
            </a:r>
            <a:r>
              <a:rPr lang="el-GR" dirty="0" smtClean="0"/>
              <a:t> παιχνιδιού</a:t>
            </a:r>
            <a:r>
              <a:rPr lang="el-GR" sz="3200" dirty="0" smtClean="0"/>
              <a:t> </a:t>
            </a:r>
            <a:r>
              <a:rPr lang="el-GR" sz="2700" i="1" dirty="0" smtClean="0"/>
              <a:t>Φοιτήτρια </a:t>
            </a:r>
            <a:r>
              <a:rPr lang="el-GR" sz="2700" i="1" dirty="0" err="1" smtClean="0"/>
              <a:t>Καραμαγιά</a:t>
            </a:r>
            <a:r>
              <a:rPr lang="el-GR" sz="2700" i="1" dirty="0" smtClean="0"/>
              <a:t> Πέγκυ</a:t>
            </a:r>
            <a:endParaRPr lang="el-GR" sz="3200" i="1" dirty="0"/>
          </a:p>
        </p:txBody>
      </p:sp>
      <p:sp>
        <p:nvSpPr>
          <p:cNvPr id="3" name="Θέση περιεχομένου 2"/>
          <p:cNvSpPr>
            <a:spLocks noGrp="1"/>
          </p:cNvSpPr>
          <p:nvPr>
            <p:ph idx="1"/>
          </p:nvPr>
        </p:nvSpPr>
        <p:spPr>
          <a:xfrm>
            <a:off x="457200" y="1196752"/>
            <a:ext cx="8229600" cy="5472608"/>
          </a:xfrm>
        </p:spPr>
        <p:txBody>
          <a:bodyPr>
            <a:normAutofit/>
          </a:bodyPr>
          <a:lstStyle/>
          <a:p>
            <a:pPr algn="ctr">
              <a:buNone/>
            </a:pPr>
            <a:r>
              <a:rPr lang="el-GR" b="1" dirty="0" smtClean="0">
                <a:solidFill>
                  <a:schemeClr val="tx2"/>
                </a:solidFill>
              </a:rPr>
              <a:t>Συμβολικό Παιχνίδι</a:t>
            </a:r>
          </a:p>
          <a:p>
            <a:pPr>
              <a:buNone/>
            </a:pPr>
            <a:r>
              <a:rPr lang="el-GR" b="1" dirty="0" smtClean="0"/>
              <a:t>Αριθμός παιδιών</a:t>
            </a:r>
            <a:r>
              <a:rPr lang="el-GR" dirty="0" smtClean="0"/>
              <a:t>:15</a:t>
            </a:r>
          </a:p>
          <a:p>
            <a:pPr>
              <a:buNone/>
            </a:pPr>
            <a:r>
              <a:rPr lang="el-GR" b="1" dirty="0" smtClean="0"/>
              <a:t>Ηλικία παιδιών</a:t>
            </a:r>
            <a:r>
              <a:rPr lang="el-GR" dirty="0" smtClean="0"/>
              <a:t>:3-4</a:t>
            </a:r>
          </a:p>
          <a:p>
            <a:pPr marL="0" indent="0">
              <a:buNone/>
            </a:pPr>
            <a:r>
              <a:rPr lang="el-GR" b="1" dirty="0" smtClean="0"/>
              <a:t>Περιγραφή παιχνιδιού</a:t>
            </a:r>
            <a:r>
              <a:rPr lang="en-US" dirty="0" smtClean="0"/>
              <a:t>: </a:t>
            </a:r>
            <a:r>
              <a:rPr lang="el-GR" dirty="0" smtClean="0"/>
              <a:t>Αφού η παιδαγωγός έχει μιλήσει στα παιδιά για το χειμώνα και τα ζώα που πέφτουν σε χειμερία νάρκη, τα παροτρύνει να τα μιμηθούν. </a:t>
            </a:r>
            <a:endParaRPr lang="en-US" dirty="0" smtClean="0"/>
          </a:p>
          <a:p>
            <a:pPr marL="0" indent="0">
              <a:buNone/>
            </a:pPr>
            <a:r>
              <a:rPr lang="el-GR" dirty="0" smtClean="0"/>
              <a:t>Έτσι τα παιδια ξεκινώντας από την αρκούδα κάνουν μεγάλα και βαριά βήματα, παίρνουν μέλι να φάνε και τέλος αφού έχει έρθει ο χειμώνας κοιμούνται. </a:t>
            </a:r>
            <a:endParaRPr lang="en-US" dirty="0" smtClean="0"/>
          </a:p>
          <a:p>
            <a:pPr marL="0" indent="0">
              <a:buNone/>
            </a:pPr>
            <a:r>
              <a:rPr lang="el-GR" dirty="0" smtClean="0"/>
              <a:t>Μετά σέρνονται κάτω σαν το φίδι γύρω γύρω σε όλη την τάξη και τέλος γίνονται μπαλίτσες με αγκάθια και παριστάνουν τον σκατζόχειρο.</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81</a:t>
            </a:fld>
            <a:endParaRPr lang="el-GR" dirty="0">
              <a:solidFill>
                <a:prstClr val="black"/>
              </a:solidFill>
            </a:endParaRPr>
          </a:p>
        </p:txBody>
      </p:sp>
    </p:spTree>
    <p:custDataLst>
      <p:tags r:id="rId1"/>
    </p:custDataLst>
    <p:extLst>
      <p:ext uri="{BB962C8B-B14F-4D97-AF65-F5344CB8AC3E}">
        <p14:creationId xmlns:p14="http://schemas.microsoft.com/office/powerpoint/2010/main" val="256054311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Καραμαγιά</a:t>
            </a:r>
            <a:r>
              <a:rPr lang="el-GR" sz="2700" i="1" dirty="0" smtClean="0"/>
              <a:t> Πέγκυ</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a:t>
            </a:r>
            <a:r>
              <a:rPr lang="en-US" b="1" dirty="0" smtClean="0"/>
              <a:t>:</a:t>
            </a:r>
            <a:r>
              <a:rPr lang="el-GR" b="1" dirty="0" smtClean="0"/>
              <a:t> </a:t>
            </a:r>
            <a:r>
              <a:rPr lang="el-GR" dirty="0" smtClean="0"/>
              <a:t>Μέσα από αυτή τη δραστηριότητα τα παιδιά μαθαίνουν το σωματικό τους σχήμα και το τοποθετούν μέσα στο χώρο αφού κινούνται προς όλα τα επίπεδα και τις κατευθύνσεις. Εξασκούν όλα τα μέρη του σώματος τους και μαθαίνουν τις έννοιες του περπατάω, σέρνομαι, κυλιέμαι, γλιστράω. </a:t>
            </a:r>
          </a:p>
          <a:p>
            <a:pPr marL="0" indent="0">
              <a:buNone/>
            </a:pPr>
            <a:r>
              <a:rPr lang="el-GR" b="1" dirty="0" smtClean="0"/>
              <a:t>Τομέας Νοητικός</a:t>
            </a:r>
            <a:r>
              <a:rPr lang="en-US" b="1" dirty="0" smtClean="0"/>
              <a:t>:</a:t>
            </a:r>
            <a:r>
              <a:rPr lang="el-GR" b="1" dirty="0" smtClean="0"/>
              <a:t> </a:t>
            </a:r>
            <a:r>
              <a:rPr lang="el-GR" dirty="0" smtClean="0"/>
              <a:t>Τα παιδιά μαθαίνουν για το φυσικό περιβάλλον και τα ζώα μίας συγκεκριμένης εποχής. Μαθαίνουν ορολογίες που δεν είχαν ξανακούσει όπως χειμερία νάρκη, παίρνουν πληροφορίες για τη ζώη αυτών των ζώων και έτσι αναπτύσσουν τη γλωσσική τους ικανότητα. Τέλος ,αναπτύσσουν λογικομαθηματικές έννοιες αφού συσχετίζουν τα συγκεκριμένα ζώα με μια συγκεκριμένη εποχή.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82</a:t>
            </a:fld>
            <a:endParaRPr lang="el-GR">
              <a:solidFill>
                <a:prstClr val="black"/>
              </a:solidFill>
            </a:endParaRPr>
          </a:p>
        </p:txBody>
      </p:sp>
    </p:spTree>
    <p:custDataLst>
      <p:tags r:id="rId1"/>
    </p:custDataLst>
    <p:extLst>
      <p:ext uri="{BB962C8B-B14F-4D97-AF65-F5344CB8AC3E}">
        <p14:creationId xmlns:p14="http://schemas.microsoft.com/office/powerpoint/2010/main" val="8343200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Καραμαγιά</a:t>
            </a:r>
            <a:r>
              <a:rPr lang="el-GR" sz="2700" i="1" dirty="0" smtClean="0"/>
              <a:t> Πέγκυ</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a:t>
            </a:r>
            <a:r>
              <a:rPr lang="en-US" b="1" dirty="0" smtClean="0"/>
              <a:t>:</a:t>
            </a:r>
            <a:r>
              <a:rPr lang="el-GR" b="1" dirty="0" smtClean="0"/>
              <a:t> </a:t>
            </a:r>
            <a:r>
              <a:rPr lang="el-GR" dirty="0" smtClean="0"/>
              <a:t>Μέσα από αυτή τη δραστηριότητα τα παιδιά αποκτούν συναίσθηση των άλλων ατόμων γύρω τους και μαθαίνουν να τα σέβονται. Επιπλέον συνεργάζονται όλοι μαζί για να μιμηθούν τα ζώα του δάσους, συζητούν για αυτά και προσέχουν να μην πέσει το ένα παιδί πάνω στο άλλο. Μέσα από αυτή τους τη συνεργασία κοινωνικοποιούνται.</a:t>
            </a:r>
          </a:p>
          <a:p>
            <a:pPr marL="0" indent="0">
              <a:buNone/>
            </a:pPr>
            <a:r>
              <a:rPr lang="el-GR" b="1" dirty="0" smtClean="0"/>
              <a:t>Τομέας Συναισθηματικός</a:t>
            </a:r>
            <a:r>
              <a:rPr lang="en-US" b="1" dirty="0" smtClean="0"/>
              <a:t>:</a:t>
            </a:r>
            <a:r>
              <a:rPr lang="el-GR" b="1" dirty="0" smtClean="0"/>
              <a:t> </a:t>
            </a:r>
            <a:r>
              <a:rPr lang="el-GR" dirty="0" smtClean="0"/>
              <a:t>Σε αυτή τη δραστηριότητα τα παιδιά διασκεδάζουν αναπαριστώντας ζωάκια. Μέσα από αυτή τη δραστηριότητα αντλούν ευχαρίστηση και χαρά. Βγάζουν όλη τους την ένταση κινούμενα στο χώρο και παραμένουν πιο ήρεμα. Τους δίνεται η ευκαιρία να εκφράσουν απορίες και να αποκτήσουν αυτοπεποίθηση. Επιπλέον σέβονται τα δικαιώματα και τα συναισθήματα των άλλων παιδιών.</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83</a:t>
            </a:fld>
            <a:endParaRPr lang="el-GR">
              <a:solidFill>
                <a:prstClr val="black"/>
              </a:solidFill>
            </a:endParaRPr>
          </a:p>
        </p:txBody>
      </p:sp>
    </p:spTree>
    <p:custDataLst>
      <p:tags r:id="rId1"/>
    </p:custDataLst>
    <p:extLst>
      <p:ext uri="{BB962C8B-B14F-4D97-AF65-F5344CB8AC3E}">
        <p14:creationId xmlns:p14="http://schemas.microsoft.com/office/powerpoint/2010/main" val="99594359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2</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Καραμαγιά</a:t>
            </a:r>
            <a:r>
              <a:rPr lang="el-GR" sz="2700" i="1" dirty="0" smtClean="0"/>
              <a:t> Πέγκυ</a:t>
            </a:r>
            <a:endParaRPr lang="el-GR" sz="3200" dirty="0"/>
          </a:p>
        </p:txBody>
      </p:sp>
      <p:sp>
        <p:nvSpPr>
          <p:cNvPr id="3" name="Θέση περιεχομένου 2"/>
          <p:cNvSpPr>
            <a:spLocks noGrp="1"/>
          </p:cNvSpPr>
          <p:nvPr>
            <p:ph idx="1"/>
          </p:nvPr>
        </p:nvSpPr>
        <p:spPr>
          <a:xfrm>
            <a:off x="457200" y="1196752"/>
            <a:ext cx="8229600" cy="5661248"/>
          </a:xfrm>
        </p:spPr>
        <p:txBody>
          <a:bodyPr>
            <a:normAutofit/>
          </a:bodyPr>
          <a:lstStyle/>
          <a:p>
            <a:pPr algn="ctr">
              <a:buNone/>
            </a:pPr>
            <a:r>
              <a:rPr lang="el-GR" b="1" dirty="0" smtClean="0">
                <a:solidFill>
                  <a:schemeClr val="tx2"/>
                </a:solidFill>
              </a:rPr>
              <a:t>Παιχνίδι Κανόνων</a:t>
            </a:r>
            <a:endParaRPr lang="el-GR" b="1" i="1" dirty="0" smtClean="0">
              <a:solidFill>
                <a:schemeClr val="tx2"/>
              </a:solidFill>
            </a:endParaRPr>
          </a:p>
          <a:p>
            <a:pPr>
              <a:buNone/>
            </a:pPr>
            <a:r>
              <a:rPr lang="el-GR" b="1" dirty="0" smtClean="0"/>
              <a:t>Αριθμός παιδιών</a:t>
            </a:r>
            <a:r>
              <a:rPr lang="el-GR" dirty="0" smtClean="0"/>
              <a:t>:</a:t>
            </a:r>
            <a:r>
              <a:rPr lang="en-US" dirty="0" smtClean="0"/>
              <a:t> </a:t>
            </a:r>
            <a:r>
              <a:rPr lang="el-GR" dirty="0" smtClean="0"/>
              <a:t>7</a:t>
            </a:r>
          </a:p>
          <a:p>
            <a:pPr>
              <a:buNone/>
            </a:pPr>
            <a:r>
              <a:rPr lang="el-GR" b="1" dirty="0" smtClean="0"/>
              <a:t>Ηλικία παιδιών</a:t>
            </a:r>
            <a:r>
              <a:rPr lang="el-GR" dirty="0" smtClean="0"/>
              <a:t>:</a:t>
            </a:r>
            <a:r>
              <a:rPr lang="en-US" dirty="0" smtClean="0"/>
              <a:t> </a:t>
            </a:r>
            <a:r>
              <a:rPr lang="el-GR" dirty="0" smtClean="0"/>
              <a:t>3-4</a:t>
            </a:r>
          </a:p>
          <a:p>
            <a:pPr marL="0" indent="0">
              <a:buNone/>
            </a:pPr>
            <a:r>
              <a:rPr lang="el-GR" b="1" dirty="0" smtClean="0"/>
              <a:t>Περιγραφή παιχνιδιού</a:t>
            </a:r>
            <a:r>
              <a:rPr lang="en-US" dirty="0" smtClean="0"/>
              <a:t>:</a:t>
            </a:r>
            <a:r>
              <a:rPr lang="en-US" b="1" dirty="0" smtClean="0"/>
              <a:t> </a:t>
            </a:r>
            <a:r>
              <a:rPr lang="el-GR" dirty="0" smtClean="0"/>
              <a:t>Η παιδαγωγός δίνει στα παιδιά ένα μεγάλο παζλ και τα παροτρύνει να το φτίαξουν. Τους εξηγεί ότι πρέπει να κοιτάξουν την εικόνα που έχει απέξω το κουτί και να βάλουν τα κομμάτια στη σωστή σειρά για να το φτιάξουν. </a:t>
            </a:r>
            <a:endParaRPr lang="en-US" dirty="0" smtClean="0"/>
          </a:p>
          <a:p>
            <a:pPr marL="0" indent="0">
              <a:buNone/>
            </a:pPr>
            <a:r>
              <a:rPr lang="el-GR" dirty="0" smtClean="0"/>
              <a:t>Τα παιδιά παίρνουν το παζλ, κοιτούν πρώτα την εικόνα και μετά ξεκινούν να τοποθετούν τα κομμάτια. Το ένα βοηθάει το άλλο λέγοντας ποια κομμάτια ταιριάζουν με ποια. Κάποιο παιδί τα βάζει λάθος και τα υπόλοιπα του λένε πως δεν είναι έτσι και του τα παίρνουν.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84</a:t>
            </a:fld>
            <a:endParaRPr lang="el-GR">
              <a:solidFill>
                <a:prstClr val="black"/>
              </a:solidFill>
            </a:endParaRPr>
          </a:p>
        </p:txBody>
      </p:sp>
    </p:spTree>
    <p:custDataLst>
      <p:tags r:id="rId1"/>
    </p:custDataLst>
    <p:extLst>
      <p:ext uri="{BB962C8B-B14F-4D97-AF65-F5344CB8AC3E}">
        <p14:creationId xmlns:p14="http://schemas.microsoft.com/office/powerpoint/2010/main" val="180432487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Καραμαγιά</a:t>
            </a:r>
            <a:r>
              <a:rPr lang="el-GR" sz="2700" i="1" dirty="0" smtClean="0"/>
              <a:t> Πέγκυ</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a:t>
            </a:r>
            <a:r>
              <a:rPr lang="en-US" b="1" dirty="0" smtClean="0"/>
              <a:t>:</a:t>
            </a:r>
            <a:r>
              <a:rPr lang="el-GR" b="1" dirty="0" smtClean="0"/>
              <a:t> </a:t>
            </a:r>
            <a:r>
              <a:rPr lang="el-GR" dirty="0" smtClean="0"/>
              <a:t>Τα παιδιά εξασκούν τη λεπτή κινητικότητα, αφού η δραστηριότητα απαιτεί κινήσεις των δακτύλων και του καρπού. Τα παιδιά έπιαναν τα κομμάτια του παζλ με το δείκτη και τον αντίχειρα και έτσι εξάσκησαν τη λεπτή τους κινητικότητα.</a:t>
            </a:r>
          </a:p>
          <a:p>
            <a:pPr marL="0" indent="0">
              <a:buNone/>
            </a:pPr>
            <a:r>
              <a:rPr lang="el-GR" b="1" dirty="0" smtClean="0"/>
              <a:t>Τομέας Νοητικός</a:t>
            </a:r>
            <a:r>
              <a:rPr lang="en-US" b="1" dirty="0" smtClean="0"/>
              <a:t>:</a:t>
            </a:r>
            <a:r>
              <a:rPr lang="el-GR" b="1" dirty="0" smtClean="0"/>
              <a:t> </a:t>
            </a:r>
            <a:r>
              <a:rPr lang="el-GR" dirty="0" smtClean="0"/>
              <a:t>Τα παιδιά μπαίνουν σε διαδικασία σκέψης και εξασκούν έτσι τις νοητικές τους ικανότητες καθώς προσπαθούν να συνδιάσουν τα κομμάτια. Ταυτόχρονα μαθαίνουν λεξιλόγιο σχετικά με την εικόνα που περιέχει το παζλ και διευρίνουν το λεξιλόγιό τους συζητώντας καθ’όλη τη διάρκεια της δραστηριότητας.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85</a:t>
            </a:fld>
            <a:endParaRPr lang="el-GR">
              <a:solidFill>
                <a:prstClr val="black"/>
              </a:solidFill>
            </a:endParaRPr>
          </a:p>
        </p:txBody>
      </p:sp>
    </p:spTree>
    <p:custDataLst>
      <p:tags r:id="rId1"/>
    </p:custDataLst>
    <p:extLst>
      <p:ext uri="{BB962C8B-B14F-4D97-AF65-F5344CB8AC3E}">
        <p14:creationId xmlns:p14="http://schemas.microsoft.com/office/powerpoint/2010/main" val="117972368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Καραμαγιά</a:t>
            </a:r>
            <a:r>
              <a:rPr lang="el-GR" sz="2700" i="1" dirty="0" smtClean="0"/>
              <a:t> Πέγκυ</a:t>
            </a:r>
            <a:endParaRPr lang="el-GR" sz="3200" dirty="0"/>
          </a:p>
        </p:txBody>
      </p:sp>
      <p:sp>
        <p:nvSpPr>
          <p:cNvPr id="3" name="Θέση περιεχομένου 2"/>
          <p:cNvSpPr>
            <a:spLocks noGrp="1"/>
          </p:cNvSpPr>
          <p:nvPr>
            <p:ph idx="1"/>
          </p:nvPr>
        </p:nvSpPr>
        <p:spPr/>
        <p:txBody>
          <a:bodyPr>
            <a:normAutofit/>
          </a:bodyPr>
          <a:lstStyle/>
          <a:p>
            <a:pPr marL="0" indent="0">
              <a:buNone/>
              <a:tabLst>
                <a:tab pos="95250" algn="l"/>
              </a:tabLst>
            </a:pPr>
            <a:r>
              <a:rPr lang="el-GR" b="1" dirty="0" smtClean="0"/>
              <a:t>Τομέας Κοινωνικός</a:t>
            </a:r>
            <a:r>
              <a:rPr lang="en-US" b="1" dirty="0" smtClean="0"/>
              <a:t>:</a:t>
            </a:r>
            <a:r>
              <a:rPr lang="el-GR" b="1" dirty="0" smtClean="0"/>
              <a:t> </a:t>
            </a:r>
            <a:r>
              <a:rPr lang="el-GR" dirty="0" smtClean="0"/>
              <a:t>Μέσα από τη συνεργασία τους με τα άλλα παιδιά αναπτύσσουν την κοινωνικότητά τους και μαθαίνουν να ακούν, να σέβονται και να αποδέχονται την άποψη του άλλου. Έτσι μαθαίνουν να δουλεύουν αρμονικά μέσα στην ομάδα, κάτι που θα αφομοιώσουν για την μετέπειτα ζωή τους ως ενήλικες στην κοινωνία. </a:t>
            </a:r>
            <a:endParaRPr lang="el-GR" dirty="0"/>
          </a:p>
          <a:p>
            <a:pPr marL="0" indent="0">
              <a:buNone/>
              <a:tabLst>
                <a:tab pos="95250" algn="l"/>
              </a:tabLst>
            </a:pPr>
            <a:r>
              <a:rPr lang="el-GR" dirty="0" smtClean="0"/>
              <a:t>Συγκεκριμένα την ώρα που το ένα κορίτσι είπε στο παιδί που προσπαθούσε να ταιριάξει δύο κομμάτια που δεν ταίριαζαν μεταξύ τους ότι είναι λάθος και του τα πήρε αυτό φάνηκε να αποδέχτηκε αυτό που του είπε και προσπάθησε ξανά χρησιμοποιώντας άλλα κομμάτια. Στο τέλος όλα τα παιδιά ένωσαν τα κομμάτια τους και το συναρμολόγησαν.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86</a:t>
            </a:fld>
            <a:endParaRPr lang="el-GR">
              <a:solidFill>
                <a:prstClr val="black"/>
              </a:solidFill>
            </a:endParaRPr>
          </a:p>
        </p:txBody>
      </p:sp>
    </p:spTree>
    <p:custDataLst>
      <p:tags r:id="rId1"/>
    </p:custDataLst>
    <p:extLst>
      <p:ext uri="{BB962C8B-B14F-4D97-AF65-F5344CB8AC3E}">
        <p14:creationId xmlns:p14="http://schemas.microsoft.com/office/powerpoint/2010/main" val="210158373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Καραμαγιά</a:t>
            </a:r>
            <a:r>
              <a:rPr lang="el-GR" sz="2700" i="1" dirty="0" smtClean="0"/>
              <a:t> Πέγκυ</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Συναισθηματικός</a:t>
            </a:r>
            <a:r>
              <a:rPr lang="en-US" b="1" dirty="0" smtClean="0"/>
              <a:t>:</a:t>
            </a:r>
            <a:r>
              <a:rPr lang="el-GR" b="1" dirty="0" smtClean="0"/>
              <a:t> </a:t>
            </a:r>
            <a:r>
              <a:rPr lang="el-GR" dirty="0" smtClean="0"/>
              <a:t>Τα παιδιά μέσα από αυτή τη δραστηριότητα αποκτούν αυτοπεποίθηση, διότι στο τέλος της δραστηριότητας παίρνουν μεγάλη ικανοποίηση καθώς τα καταφέρνουν μόνοι τους και αυτό γίνεται η κινητήριος δύναμή τους, ώστε να εξελίξουν τις δεξιότητες τους και να αναπτυχθούν ολόπλευρα. </a:t>
            </a:r>
            <a:endParaRPr lang="el-GR" dirty="0"/>
          </a:p>
          <a:p>
            <a:pPr marL="0" indent="0">
              <a:buNone/>
            </a:pPr>
            <a:r>
              <a:rPr lang="el-GR" dirty="0" smtClean="0"/>
              <a:t>Επιπλέον είναι μια δραστηριότητα μέσα από την οποία τα παιδιά αποκτούν ικανότητα λήψης αποφάσεων. Την ώρα που μιλούν και λένε ποιό καμμάτι ταιριάζει με ποιό εκφράζουν αυτό που σκέφτονται και μαθαίνουν να έχουν το θάρος να εκφράζονται ελεύθερα.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87</a:t>
            </a:fld>
            <a:endParaRPr lang="el-GR">
              <a:solidFill>
                <a:prstClr val="black"/>
              </a:solidFill>
            </a:endParaRPr>
          </a:p>
        </p:txBody>
      </p:sp>
    </p:spTree>
    <p:custDataLst>
      <p:tags r:id="rId1"/>
    </p:custDataLst>
    <p:extLst>
      <p:ext uri="{BB962C8B-B14F-4D97-AF65-F5344CB8AC3E}">
        <p14:creationId xmlns:p14="http://schemas.microsoft.com/office/powerpoint/2010/main" val="16491441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3</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Καραμαγιά</a:t>
            </a:r>
            <a:r>
              <a:rPr lang="el-GR" sz="2700" i="1" dirty="0" smtClean="0"/>
              <a:t> Πέγκυ</a:t>
            </a:r>
            <a:endParaRPr lang="el-GR" sz="3200" dirty="0"/>
          </a:p>
        </p:txBody>
      </p:sp>
      <p:sp>
        <p:nvSpPr>
          <p:cNvPr id="3" name="Θέση περιεχομένου 2"/>
          <p:cNvSpPr>
            <a:spLocks noGrp="1"/>
          </p:cNvSpPr>
          <p:nvPr>
            <p:ph idx="1"/>
          </p:nvPr>
        </p:nvSpPr>
        <p:spPr>
          <a:xfrm>
            <a:off x="457200" y="1196752"/>
            <a:ext cx="8229600" cy="5544616"/>
          </a:xfrm>
        </p:spPr>
        <p:txBody>
          <a:bodyPr>
            <a:normAutofit/>
          </a:bodyPr>
          <a:lstStyle/>
          <a:p>
            <a:pPr algn="ctr">
              <a:buNone/>
            </a:pPr>
            <a:r>
              <a:rPr lang="el-GR" b="1" dirty="0" smtClean="0">
                <a:solidFill>
                  <a:schemeClr val="tx2"/>
                </a:solidFill>
              </a:rPr>
              <a:t>Παιχνίδι Ασκήσεων</a:t>
            </a:r>
            <a:endParaRPr lang="el-GR" b="1" i="1" dirty="0" smtClean="0">
              <a:solidFill>
                <a:schemeClr val="tx2"/>
              </a:solidFill>
            </a:endParaRPr>
          </a:p>
          <a:p>
            <a:pPr>
              <a:buNone/>
            </a:pPr>
            <a:r>
              <a:rPr lang="el-GR" b="1" dirty="0" smtClean="0"/>
              <a:t>Αριθμός παιδιών</a:t>
            </a:r>
            <a:r>
              <a:rPr lang="el-GR" dirty="0" smtClean="0"/>
              <a:t>:</a:t>
            </a:r>
            <a:r>
              <a:rPr lang="en-US" dirty="0" smtClean="0"/>
              <a:t> </a:t>
            </a:r>
            <a:r>
              <a:rPr lang="el-GR" dirty="0" smtClean="0"/>
              <a:t>10</a:t>
            </a:r>
          </a:p>
          <a:p>
            <a:pPr>
              <a:buNone/>
            </a:pPr>
            <a:r>
              <a:rPr lang="el-GR" b="1" dirty="0" smtClean="0"/>
              <a:t>Ηλικία παιδιών</a:t>
            </a:r>
            <a:r>
              <a:rPr lang="el-GR" dirty="0" smtClean="0"/>
              <a:t>:</a:t>
            </a:r>
            <a:r>
              <a:rPr lang="en-US" dirty="0" smtClean="0"/>
              <a:t> </a:t>
            </a:r>
            <a:r>
              <a:rPr lang="el-GR" dirty="0" smtClean="0"/>
              <a:t>3-4</a:t>
            </a:r>
          </a:p>
          <a:p>
            <a:pPr marL="0" indent="0">
              <a:buNone/>
            </a:pPr>
            <a:r>
              <a:rPr lang="el-GR" b="1" dirty="0" smtClean="0"/>
              <a:t>Περιγραφή παιχνιδιού</a:t>
            </a:r>
            <a:r>
              <a:rPr lang="el-GR" dirty="0" smtClean="0"/>
              <a:t>: Η παιδαγωγός δίνει από ένα χαρτί στο κάθε παιδί όπου περιέχει διάφορα αντικείμενα από τη μία πλευρά, όπως σκουφί, μπουφάν, παγωτό, καπέλο, κασκόλ κτλ. Και από την άλλη έχει έναν ήλιο και έναν χιονάνθρωπο. </a:t>
            </a:r>
          </a:p>
          <a:p>
            <a:pPr marL="0" indent="0">
              <a:buNone/>
            </a:pPr>
            <a:r>
              <a:rPr lang="el-GR" dirty="0" smtClean="0"/>
              <a:t>Αφού έχει προηγηθει συζήτηση για το χειμώνα και τα αντικείμενα που χρησιμοποιούμε αυτη την εποχή τους ζητάει να αντιστοιχήσουν τα αντικείμενα με τον ήλιο ή τον χιονάνθρωπο, δηλαδή που αντιστοιχεί το κάθε αντικείμενο στο κρύο ή στη ζέστη. Κάποια παιδιά κατάφεραν να την κάνουν και κάποια άλλα απλά κατευθύνθηκαν από την παιδαγωγό.</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88</a:t>
            </a:fld>
            <a:endParaRPr lang="el-GR">
              <a:solidFill>
                <a:prstClr val="black"/>
              </a:solidFill>
            </a:endParaRPr>
          </a:p>
        </p:txBody>
      </p:sp>
    </p:spTree>
    <p:custDataLst>
      <p:tags r:id="rId1"/>
    </p:custDataLst>
    <p:extLst>
      <p:ext uri="{BB962C8B-B14F-4D97-AF65-F5344CB8AC3E}">
        <p14:creationId xmlns:p14="http://schemas.microsoft.com/office/powerpoint/2010/main" val="2001750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a:t>
            </a:r>
            <a:r>
              <a:rPr lang="el-GR" sz="3200" i="1" dirty="0" smtClean="0"/>
              <a:t> </a:t>
            </a:r>
            <a:r>
              <a:rPr lang="el-GR" sz="2700" i="1" dirty="0" smtClean="0"/>
              <a:t>Φοιτήτρια Καραπάνου Ελένη</a:t>
            </a:r>
            <a:endParaRPr lang="el-GR" sz="3200" dirty="0"/>
          </a:p>
        </p:txBody>
      </p:sp>
      <p:sp>
        <p:nvSpPr>
          <p:cNvPr id="3" name="Θέση περιεχομένου 2"/>
          <p:cNvSpPr>
            <a:spLocks noGrp="1"/>
          </p:cNvSpPr>
          <p:nvPr>
            <p:ph idx="1"/>
          </p:nvPr>
        </p:nvSpPr>
        <p:spPr>
          <a:xfrm>
            <a:off x="457200" y="1196752"/>
            <a:ext cx="8229600" cy="5544616"/>
          </a:xfrm>
        </p:spPr>
        <p:txBody>
          <a:bodyPr>
            <a:normAutofit/>
          </a:bodyPr>
          <a:lstStyle/>
          <a:p>
            <a:pPr marL="0" indent="0">
              <a:spcBef>
                <a:spcPts val="0"/>
              </a:spcBef>
              <a:spcAft>
                <a:spcPts val="600"/>
              </a:spcAft>
              <a:buNone/>
            </a:pPr>
            <a:r>
              <a:rPr lang="el-GR" b="1" dirty="0" smtClean="0"/>
              <a:t>Τομέας Κινητικός</a:t>
            </a:r>
            <a:r>
              <a:rPr lang="en-US" b="1" dirty="0" smtClean="0"/>
              <a:t>:</a:t>
            </a:r>
            <a:r>
              <a:rPr lang="el-GR" b="1" dirty="0" smtClean="0"/>
              <a:t> </a:t>
            </a:r>
            <a:r>
              <a:rPr lang="el-GR" dirty="0"/>
              <a:t>Και τα δυο κορίτσια άσκησαν </a:t>
            </a:r>
            <a:r>
              <a:rPr lang="el-GR" dirty="0" smtClean="0"/>
              <a:t>τη </a:t>
            </a:r>
            <a:r>
              <a:rPr lang="el-GR" dirty="0"/>
              <a:t>λεπτή κινητικότητα με τους χειρισμούς της κούκλας (</a:t>
            </a:r>
            <a:r>
              <a:rPr lang="el-GR" dirty="0" smtClean="0"/>
              <a:t>ντύσιμο- γδύσιμο</a:t>
            </a:r>
            <a:r>
              <a:rPr lang="el-GR" dirty="0"/>
              <a:t>), με </a:t>
            </a:r>
            <a:r>
              <a:rPr lang="el-GR" dirty="0" smtClean="0"/>
              <a:t>τη </a:t>
            </a:r>
            <a:r>
              <a:rPr lang="el-GR" dirty="0" err="1" smtClean="0"/>
              <a:t>συνταγογράφηση</a:t>
            </a:r>
            <a:r>
              <a:rPr lang="el-GR" dirty="0" smtClean="0"/>
              <a:t> </a:t>
            </a:r>
            <a:r>
              <a:rPr lang="el-GR" dirty="0"/>
              <a:t>και την αμοιβή προς την παιδίατρο</a:t>
            </a:r>
            <a:endParaRPr lang="el-GR" u="sng" dirty="0" smtClean="0"/>
          </a:p>
          <a:p>
            <a:pPr marL="0" indent="0">
              <a:spcBef>
                <a:spcPts val="0"/>
              </a:spcBef>
              <a:spcAft>
                <a:spcPts val="600"/>
              </a:spcAft>
              <a:buNone/>
            </a:pPr>
            <a:r>
              <a:rPr lang="el-GR" b="1" dirty="0" smtClean="0"/>
              <a:t>Τομέας Νοητικός: </a:t>
            </a:r>
            <a:r>
              <a:rPr lang="el-GR" dirty="0" smtClean="0"/>
              <a:t>Τα </a:t>
            </a:r>
            <a:r>
              <a:rPr lang="el-GR" dirty="0"/>
              <a:t>παιδιά  άσκησαν την </a:t>
            </a:r>
            <a:r>
              <a:rPr lang="el-GR" dirty="0" smtClean="0"/>
              <a:t>αντίληψη και την </a:t>
            </a:r>
            <a:r>
              <a:rPr lang="el-GR" dirty="0"/>
              <a:t>παρατηρητικότητα</a:t>
            </a:r>
            <a:r>
              <a:rPr lang="el-GR" dirty="0" smtClean="0"/>
              <a:t>. Έννοιες </a:t>
            </a:r>
            <a:r>
              <a:rPr lang="el-GR" dirty="0"/>
              <a:t>όπως ζεστό-κρύο</a:t>
            </a:r>
            <a:r>
              <a:rPr lang="el-GR" dirty="0" smtClean="0"/>
              <a:t>, χθες </a:t>
            </a:r>
            <a:r>
              <a:rPr lang="el-GR" dirty="0"/>
              <a:t>–</a:t>
            </a:r>
            <a:r>
              <a:rPr lang="el-GR" dirty="0" smtClean="0"/>
              <a:t>σήμερα (</a:t>
            </a:r>
            <a:r>
              <a:rPr lang="el-GR" dirty="0"/>
              <a:t>έννοια  χρόνου</a:t>
            </a:r>
            <a:r>
              <a:rPr lang="el-GR" dirty="0" smtClean="0"/>
              <a:t>) και </a:t>
            </a:r>
            <a:r>
              <a:rPr lang="el-GR" dirty="0"/>
              <a:t>ποσοτικές έννοιες διαπραγματεύτηκαν  από τα παιδιά  σε όλη την έκταση του παιχνιδιού</a:t>
            </a:r>
            <a:r>
              <a:rPr lang="el-GR" dirty="0" smtClean="0"/>
              <a:t>.</a:t>
            </a:r>
          </a:p>
          <a:p>
            <a:pPr marL="0" indent="0">
              <a:spcBef>
                <a:spcPts val="0"/>
              </a:spcBef>
              <a:spcAft>
                <a:spcPts val="600"/>
              </a:spcAft>
              <a:buNone/>
            </a:pPr>
            <a:r>
              <a:rPr lang="el-GR" b="1" dirty="0" smtClean="0"/>
              <a:t>Τομέας Κοινωνικός: </a:t>
            </a:r>
            <a:r>
              <a:rPr lang="el-GR" dirty="0" smtClean="0"/>
              <a:t>Ήταν σαφής </a:t>
            </a:r>
            <a:r>
              <a:rPr lang="el-GR" dirty="0"/>
              <a:t>η κοινωνική άσκηση για τα παιδιά</a:t>
            </a:r>
            <a:r>
              <a:rPr lang="el-GR" dirty="0" smtClean="0"/>
              <a:t>. Μέσα </a:t>
            </a:r>
            <a:r>
              <a:rPr lang="el-GR" dirty="0"/>
              <a:t>από το ρόλο της μαμάς  ή της παιδιάτρου έκαναν αναπαράσταση γνώριμων εικόνων από την </a:t>
            </a:r>
            <a:r>
              <a:rPr lang="el-GR" dirty="0" smtClean="0"/>
              <a:t>κοινωνική </a:t>
            </a:r>
            <a:r>
              <a:rPr lang="el-GR" dirty="0"/>
              <a:t>ζωή και του τρόπου συναναστροφής των μεγάλων.</a:t>
            </a:r>
          </a:p>
          <a:p>
            <a:pPr marL="0" indent="0">
              <a:spcBef>
                <a:spcPts val="0"/>
              </a:spcBef>
              <a:spcAft>
                <a:spcPts val="600"/>
              </a:spcAft>
              <a:buNone/>
            </a:pPr>
            <a:r>
              <a:rPr lang="el-GR" b="1" dirty="0" smtClean="0"/>
              <a:t>Τομέας Συναισθηματικός</a:t>
            </a:r>
            <a:r>
              <a:rPr lang="en-US" b="1" dirty="0" smtClean="0"/>
              <a:t>:</a:t>
            </a:r>
            <a:r>
              <a:rPr lang="el-GR" dirty="0" smtClean="0"/>
              <a:t> Μέσα </a:t>
            </a:r>
            <a:r>
              <a:rPr lang="el-GR" dirty="0"/>
              <a:t>από το συγκεκριμένο παιχνίδι τα δύο κορίτσια εξασκήθηκαν </a:t>
            </a:r>
            <a:r>
              <a:rPr lang="el-GR" dirty="0" smtClean="0"/>
              <a:t>στη </a:t>
            </a:r>
            <a:r>
              <a:rPr lang="el-GR" dirty="0"/>
              <a:t>συνεργασία</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custDataLst>
      <p:tags r:id="rId1"/>
    </p:custDataLst>
    <p:extLst>
      <p:ext uri="{BB962C8B-B14F-4D97-AF65-F5344CB8AC3E}">
        <p14:creationId xmlns:p14="http://schemas.microsoft.com/office/powerpoint/2010/main" val="243080418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Καραμαγιά</a:t>
            </a:r>
            <a:r>
              <a:rPr lang="el-GR" sz="2700" i="1" dirty="0" smtClean="0"/>
              <a:t> Πέγκυ</a:t>
            </a:r>
            <a:endParaRPr lang="el-GR" sz="3200" dirty="0"/>
          </a:p>
        </p:txBody>
      </p:sp>
      <p:sp>
        <p:nvSpPr>
          <p:cNvPr id="3" name="Θέση περιεχομένου 2"/>
          <p:cNvSpPr>
            <a:spLocks noGrp="1"/>
          </p:cNvSpPr>
          <p:nvPr>
            <p:ph idx="1"/>
          </p:nvPr>
        </p:nvSpPr>
        <p:spPr>
          <a:xfrm>
            <a:off x="457200" y="1196752"/>
            <a:ext cx="8229600" cy="5472608"/>
          </a:xfrm>
        </p:spPr>
        <p:txBody>
          <a:bodyPr>
            <a:normAutofit fontScale="92500"/>
          </a:bodyPr>
          <a:lstStyle/>
          <a:p>
            <a:pPr marL="0" indent="0">
              <a:buNone/>
            </a:pPr>
            <a:r>
              <a:rPr lang="el-GR" b="1" dirty="0" smtClean="0"/>
              <a:t>Τομέας Κινητικός</a:t>
            </a:r>
            <a:r>
              <a:rPr lang="en-US" b="1" dirty="0" smtClean="0"/>
              <a:t>:</a:t>
            </a:r>
            <a:r>
              <a:rPr lang="el-GR" b="1" dirty="0" smtClean="0"/>
              <a:t> </a:t>
            </a:r>
            <a:r>
              <a:rPr lang="el-GR" dirty="0" smtClean="0"/>
              <a:t>Τα παιδιά μαθαίνουν να κρατούν το μολύβι και να τραβούν γραμμές ώστε να αντιστοιχήσουν τα αντικείμενα με την εποχή. Έτσι ασκούν τη λεπτή κινητικότητα. Συγκεκριμένα την ώρα της δραστηριότητας το κάθε παιδί παίρνει ένα μολύβι και προσπαθεί να το στηρίξει σωστά ώστε να καταφέρει να τραβήξει γραμμές και να αντιστοιχίσει τα αντικείμενα σύμφωνα με την εποχή. Έτσι ασκείται στους λεπτούς χειρισμούς και δουλεύει τα δάχτυλα και τον καρπό του.</a:t>
            </a:r>
          </a:p>
          <a:p>
            <a:pPr marL="0" indent="0">
              <a:buNone/>
            </a:pPr>
            <a:r>
              <a:rPr lang="el-GR" b="1" dirty="0" smtClean="0"/>
              <a:t>Τομέας Νοητικός</a:t>
            </a:r>
            <a:r>
              <a:rPr lang="en-US" b="1" dirty="0" smtClean="0"/>
              <a:t>:</a:t>
            </a:r>
            <a:r>
              <a:rPr lang="el-GR" b="1" dirty="0" smtClean="0"/>
              <a:t> </a:t>
            </a:r>
            <a:r>
              <a:rPr lang="el-GR" dirty="0" smtClean="0"/>
              <a:t>Μέσα σε αυτή τη δραστηριότητα τα παιδιά άσκησαν τη λογικομαθηματική τους σκέψη, καθώς έπρεπε να ομαδοποιήσουν και να ταξινομήσουν τα αντικείμενα, ώστε να τα αντιστοιχίσουν στη σωστή εποχή. Επιπλέον γνώρισαν τα χαρακτηριστικά και τις ιδιότητες των δύο εποχών (καλοκαίρι-χειμώνας) και έμαθαν καινούριες λέξεις σχετικά με τα αντικείμενα που γνώρισαν. Επιπλέον άσκησαν την παρατηρητικότητά τους αφού κι η άσκηση ήταν άσκηση παρατήρησης.</a:t>
            </a:r>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89</a:t>
            </a:fld>
            <a:endParaRPr lang="el-GR">
              <a:solidFill>
                <a:prstClr val="black"/>
              </a:solidFill>
            </a:endParaRPr>
          </a:p>
        </p:txBody>
      </p:sp>
    </p:spTree>
    <p:custDataLst>
      <p:tags r:id="rId1"/>
    </p:custDataLst>
    <p:extLst>
      <p:ext uri="{BB962C8B-B14F-4D97-AF65-F5344CB8AC3E}">
        <p14:creationId xmlns:p14="http://schemas.microsoft.com/office/powerpoint/2010/main" val="291515968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Καραμαγιά</a:t>
            </a:r>
            <a:r>
              <a:rPr lang="el-GR" sz="2700" i="1" dirty="0" smtClean="0"/>
              <a:t> Πέγκυ</a:t>
            </a:r>
            <a:endParaRPr lang="el-GR" sz="3200" dirty="0"/>
          </a:p>
        </p:txBody>
      </p:sp>
      <p:sp>
        <p:nvSpPr>
          <p:cNvPr id="3" name="Θέση περιεχομένου 2"/>
          <p:cNvSpPr>
            <a:spLocks noGrp="1"/>
          </p:cNvSpPr>
          <p:nvPr>
            <p:ph idx="1"/>
          </p:nvPr>
        </p:nvSpPr>
        <p:spPr/>
        <p:txBody>
          <a:bodyPr>
            <a:normAutofit/>
          </a:bodyPr>
          <a:lstStyle/>
          <a:p>
            <a:pPr marL="0" indent="0">
              <a:buNone/>
              <a:tabLst>
                <a:tab pos="95250" algn="l"/>
              </a:tabLst>
            </a:pPr>
            <a:r>
              <a:rPr lang="el-GR" b="1" dirty="0" smtClean="0"/>
              <a:t>Τομέας Κοινωνικός</a:t>
            </a:r>
            <a:r>
              <a:rPr lang="en-US" b="1" dirty="0" smtClean="0"/>
              <a:t>:</a:t>
            </a:r>
            <a:r>
              <a:rPr lang="el-GR" b="1" dirty="0" smtClean="0"/>
              <a:t> </a:t>
            </a:r>
            <a:r>
              <a:rPr lang="el-GR" dirty="0" smtClean="0"/>
              <a:t>Τα παιδιά έλαβαν γνώσεις σχετικά με το περιβάλλον και τις εποχές, γνώρισαν αντικείμενα που χρησιμοποιεί το κοινωνικό σύνολο και έτσι απόκτησαν κοινωνικές πληροφορίες οι οποίες θα βοηθήσουν στην ενσωμάτωσή τους στο κοινωνικό σύνολο.</a:t>
            </a:r>
          </a:p>
          <a:p>
            <a:pPr marL="0" indent="0">
              <a:buNone/>
              <a:tabLst>
                <a:tab pos="95250" algn="l"/>
              </a:tabLst>
            </a:pPr>
            <a:r>
              <a:rPr lang="el-GR" b="1" dirty="0" smtClean="0"/>
              <a:t>Τομέας Συναισθηματικός</a:t>
            </a:r>
            <a:r>
              <a:rPr lang="en-US" b="1" dirty="0" smtClean="0"/>
              <a:t>:</a:t>
            </a:r>
            <a:r>
              <a:rPr lang="el-GR" b="1" dirty="0" smtClean="0"/>
              <a:t> </a:t>
            </a:r>
            <a:r>
              <a:rPr lang="el-GR" dirty="0" smtClean="0"/>
              <a:t>Όσα παιδιά κατάφεραν να πραγματοποιήσουν αυτή τη δραστηριότητα  ένιωσαν μεγάλη ικανοποίηση. Γέμισαν αυτοπεποίθηση και πήραν μεγάλη χαρά όταν επιβραβεύτηκαν από την παιδαγωγό. Τα παιδιά όμως που δεν κατάφεραν να την πραγματοποιήσουν απογοητεύτηκαν και ένιωσαν λύπη και θυμό καθώς άκουσαν τις αποδοκιμασίες της παιδαγωγού.</a:t>
            </a:r>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90</a:t>
            </a:fld>
            <a:endParaRPr lang="el-GR">
              <a:solidFill>
                <a:prstClr val="black"/>
              </a:solidFill>
            </a:endParaRPr>
          </a:p>
        </p:txBody>
      </p:sp>
    </p:spTree>
    <p:custDataLst>
      <p:tags r:id="rId1"/>
    </p:custDataLst>
    <p:extLst>
      <p:ext uri="{BB962C8B-B14F-4D97-AF65-F5344CB8AC3E}">
        <p14:creationId xmlns:p14="http://schemas.microsoft.com/office/powerpoint/2010/main" val="155078851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4</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Καραμαγιά</a:t>
            </a:r>
            <a:r>
              <a:rPr lang="el-GR" sz="2700" i="1" dirty="0" smtClean="0"/>
              <a:t> Πέγκυ</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Κατασκευών</a:t>
            </a:r>
            <a:endParaRPr lang="el-GR" b="1" i="1" dirty="0" smtClean="0">
              <a:solidFill>
                <a:schemeClr val="tx2"/>
              </a:solidFill>
            </a:endParaRPr>
          </a:p>
          <a:p>
            <a:pPr>
              <a:buNone/>
            </a:pPr>
            <a:r>
              <a:rPr lang="el-GR" b="1" dirty="0" smtClean="0"/>
              <a:t>Αριθμός παιδιών</a:t>
            </a:r>
            <a:r>
              <a:rPr lang="el-GR" dirty="0" smtClean="0"/>
              <a:t>:5</a:t>
            </a:r>
          </a:p>
          <a:p>
            <a:pPr>
              <a:buNone/>
            </a:pPr>
            <a:r>
              <a:rPr lang="el-GR" b="1" dirty="0" smtClean="0"/>
              <a:t>Ηλικία παιδιών</a:t>
            </a:r>
            <a:r>
              <a:rPr lang="el-GR" dirty="0" smtClean="0"/>
              <a:t>:3-4</a:t>
            </a:r>
          </a:p>
          <a:p>
            <a:pPr marL="0" indent="0">
              <a:buNone/>
            </a:pPr>
            <a:r>
              <a:rPr lang="el-GR" b="1" dirty="0" smtClean="0"/>
              <a:t>Περιγραφή παιχνιδιού</a:t>
            </a:r>
            <a:r>
              <a:rPr lang="el-GR" dirty="0" smtClean="0"/>
              <a:t>: Η παιδαγωγός δίνει στα παιδιά τα </a:t>
            </a:r>
            <a:r>
              <a:rPr lang="en-US" dirty="0" err="1" smtClean="0"/>
              <a:t>lego</a:t>
            </a:r>
            <a:r>
              <a:rPr lang="el-GR" dirty="0" smtClean="0"/>
              <a:t> και κάποια από αυτά κάνουν μια μικρη ομάδα και συζητούν τι πρόκειται να κατασκευάσουν. Αποφασίζουν να κατασκευάσουν ένα κάστρο και όλα μαζί ξεκινούν να το φτιάχνουν. Αφού το κατασκεύασαν έπαιξαν και συμβολικό παιχνίδι, αφού έβαζαν τα αυτοκίνητα μέσα και έλεγαν γρήγορα να κλείσουν οι πόρτες για να μην μας πιάσει η αστυνομία.</a:t>
            </a:r>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91</a:t>
            </a:fld>
            <a:endParaRPr lang="el-GR">
              <a:solidFill>
                <a:prstClr val="black"/>
              </a:solidFill>
            </a:endParaRPr>
          </a:p>
        </p:txBody>
      </p:sp>
    </p:spTree>
    <p:custDataLst>
      <p:tags r:id="rId1"/>
    </p:custDataLst>
    <p:extLst>
      <p:ext uri="{BB962C8B-B14F-4D97-AF65-F5344CB8AC3E}">
        <p14:creationId xmlns:p14="http://schemas.microsoft.com/office/powerpoint/2010/main" val="210573890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Καραμαγιά</a:t>
            </a:r>
            <a:r>
              <a:rPr lang="el-GR" sz="2700" i="1" dirty="0" smtClean="0"/>
              <a:t> Πέγκυ</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a:t>
            </a:r>
            <a:r>
              <a:rPr lang="en-US" b="1" dirty="0" smtClean="0"/>
              <a:t>:</a:t>
            </a:r>
            <a:r>
              <a:rPr lang="el-GR" b="1" dirty="0" smtClean="0"/>
              <a:t> </a:t>
            </a:r>
            <a:r>
              <a:rPr lang="el-GR" dirty="0" smtClean="0"/>
              <a:t>Σε αυτή τη δραστηριότητα τα παιδιά ασκούν τη λεπτή τους κινητικότητα αφού χρειάζεται μεγάλη δεξιότητα για να τοποθετηθούν τα </a:t>
            </a:r>
            <a:r>
              <a:rPr lang="en-US" dirty="0" err="1" smtClean="0"/>
              <a:t>lego</a:t>
            </a:r>
            <a:r>
              <a:rPr lang="en-US" dirty="0" smtClean="0"/>
              <a:t> </a:t>
            </a:r>
            <a:r>
              <a:rPr lang="el-GR" dirty="0" smtClean="0"/>
              <a:t>το ένα πάνω στο άλλο. Επιπλέον μαθαίνουν έννοιες του χώρου, όπως πάνω, κάτω, μέσα έξω αφού έχουν φτιάξει και πόρτα για να μπαίνουν τα αμάξια μέσα στο γκαράζ.  </a:t>
            </a:r>
          </a:p>
          <a:p>
            <a:pPr marL="0" indent="0">
              <a:buNone/>
            </a:pPr>
            <a:r>
              <a:rPr lang="el-GR" b="1" dirty="0" smtClean="0"/>
              <a:t>Τομέας Νοητικός</a:t>
            </a:r>
            <a:r>
              <a:rPr lang="en-US" b="1" dirty="0" smtClean="0"/>
              <a:t>:</a:t>
            </a:r>
            <a:r>
              <a:rPr lang="el-GR" b="1" dirty="0" smtClean="0"/>
              <a:t> </a:t>
            </a:r>
            <a:r>
              <a:rPr lang="el-GR" dirty="0" smtClean="0"/>
              <a:t>Μέσα από αυτη τη δραστηριότητα τα παιδιά αναπτύσσουν τη γλωσσική τους ικανότητα, αφού καθ’όλη τη διάρκεια της δραστηριότητας μιλούν μεταξύ τους. Τα παιδιά συζητούν, εκφράζουν την άποψή τους και αποκτούν λογικομαθηματική σκέψη αφού πρέπει να καταφέρουν να τοποθετήσουν στη σωστή σειρά τα </a:t>
            </a:r>
            <a:r>
              <a:rPr lang="en-US" dirty="0" err="1" smtClean="0"/>
              <a:t>lego</a:t>
            </a:r>
            <a:r>
              <a:rPr lang="el-GR" dirty="0" smtClean="0"/>
              <a:t>, ώστε να γίνει σωστά η κατασκευή. </a:t>
            </a:r>
          </a:p>
          <a:p>
            <a:pPr>
              <a:buNone/>
            </a:pP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92</a:t>
            </a:fld>
            <a:endParaRPr lang="el-GR">
              <a:solidFill>
                <a:prstClr val="black"/>
              </a:solidFill>
            </a:endParaRPr>
          </a:p>
        </p:txBody>
      </p:sp>
    </p:spTree>
    <p:custDataLst>
      <p:tags r:id="rId1"/>
    </p:custDataLst>
    <p:extLst>
      <p:ext uri="{BB962C8B-B14F-4D97-AF65-F5344CB8AC3E}">
        <p14:creationId xmlns:p14="http://schemas.microsoft.com/office/powerpoint/2010/main" val="38190555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Καραμαγιά</a:t>
            </a:r>
            <a:r>
              <a:rPr lang="el-GR" sz="2700" i="1" dirty="0" smtClean="0"/>
              <a:t> Πέγκυ</a:t>
            </a:r>
            <a:endParaRPr lang="el-GR" sz="3200" dirty="0"/>
          </a:p>
        </p:txBody>
      </p:sp>
      <p:sp>
        <p:nvSpPr>
          <p:cNvPr id="3" name="Θέση περιεχομένου 2"/>
          <p:cNvSpPr>
            <a:spLocks noGrp="1"/>
          </p:cNvSpPr>
          <p:nvPr>
            <p:ph idx="1"/>
          </p:nvPr>
        </p:nvSpPr>
        <p:spPr>
          <a:xfrm>
            <a:off x="457200" y="1196752"/>
            <a:ext cx="8229600" cy="5661248"/>
          </a:xfrm>
        </p:spPr>
        <p:txBody>
          <a:bodyPr>
            <a:normAutofit lnSpcReduction="10000"/>
          </a:bodyPr>
          <a:lstStyle/>
          <a:p>
            <a:pPr marL="0" indent="0">
              <a:buNone/>
            </a:pPr>
            <a:r>
              <a:rPr lang="el-GR" b="1" dirty="0" smtClean="0"/>
              <a:t>Τομέας Κοινωνικός</a:t>
            </a:r>
            <a:r>
              <a:rPr lang="en-US" b="1" dirty="0" smtClean="0"/>
              <a:t>:</a:t>
            </a:r>
            <a:r>
              <a:rPr lang="el-GR" b="1" dirty="0" smtClean="0"/>
              <a:t> </a:t>
            </a:r>
            <a:r>
              <a:rPr lang="el-GR" dirty="0" smtClean="0"/>
              <a:t>Τα παιδιά κοινωνικοποιούνται καθώς μαθαίνουν να συνεργάζονται όλα μαζί ώστε να καταφέρουν να κατασκευάσουν το κάστρο τους. Μαθαίνουν να αποδέχονται την άποψη των άλλων παιδιών και να τα σέβονται. Κατά τη διάρκεια της δραστηριότητας τα παιδια ακούν το ένα το άλλο και δίνουν ιδέες χρησιμοποιώντας τη φαντασία τους. Έτσι δημιουργούν ένα συνεργατικό περιβάλλον που βοηθά στην κοινωνικοποίησή τους.</a:t>
            </a:r>
          </a:p>
          <a:p>
            <a:pPr marL="0" lvl="0" indent="0">
              <a:buNone/>
            </a:pPr>
            <a:r>
              <a:rPr lang="el-GR" b="1" dirty="0" smtClean="0"/>
              <a:t>Τομέας Συναισθηματικός</a:t>
            </a:r>
            <a:r>
              <a:rPr lang="en-US" b="1" dirty="0" smtClean="0"/>
              <a:t>:</a:t>
            </a:r>
            <a:r>
              <a:rPr lang="el-GR" dirty="0" smtClean="0"/>
              <a:t> Τα παιδιά εκφράζονται και κατασκευάζοντας το κάστρο μιμούνται ρόλους που έρχονται σε επαφή καθημερινά και εκφράζουν απορίες, ανησυχίες και φόβους που ίσως έχουν. Αποκτούν αυτοπεποίθηση και ευχαρίστηση όταν καταφέρουν να κατασκευάσουν το κάστρο. Επιπλέον χρησιμοποιώντας το κάστρο που έφτιαξαν για συμβολικό παιχνίδι εκφράζονται μιλώντας ο ένας στον άλλο και χρησιμοποιούν τη φαντασία τους.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93</a:t>
            </a:fld>
            <a:endParaRPr lang="el-GR">
              <a:solidFill>
                <a:prstClr val="black"/>
              </a:solidFill>
            </a:endParaRPr>
          </a:p>
        </p:txBody>
      </p:sp>
    </p:spTree>
    <p:custDataLst>
      <p:tags r:id="rId1"/>
    </p:custDataLst>
    <p:extLst>
      <p:ext uri="{BB962C8B-B14F-4D97-AF65-F5344CB8AC3E}">
        <p14:creationId xmlns:p14="http://schemas.microsoft.com/office/powerpoint/2010/main" val="293298357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1</a:t>
            </a:r>
            <a:r>
              <a:rPr lang="el-GR" baseline="30000" dirty="0" smtClean="0"/>
              <a:t>ο</a:t>
            </a:r>
            <a:r>
              <a:rPr lang="el-GR" dirty="0" smtClean="0"/>
              <a:t> παιχνίδι</a:t>
            </a:r>
            <a:r>
              <a:rPr lang="el-GR" sz="3200" i="1" dirty="0" smtClean="0"/>
              <a:t> </a:t>
            </a:r>
            <a:r>
              <a:rPr lang="el-GR" sz="2700" i="1" dirty="0" smtClean="0"/>
              <a:t>Φοιτήτρια </a:t>
            </a:r>
            <a:r>
              <a:rPr lang="el-GR" sz="2700" i="1" dirty="0" err="1" smtClean="0"/>
              <a:t>Καραμαγιά</a:t>
            </a:r>
            <a:r>
              <a:rPr lang="el-GR" sz="2700" i="1" dirty="0" smtClean="0"/>
              <a:t> Πέγκυ</a:t>
            </a:r>
            <a:endParaRPr lang="el-GR" sz="3200" dirty="0"/>
          </a:p>
        </p:txBody>
      </p:sp>
      <p:sp>
        <p:nvSpPr>
          <p:cNvPr id="3" name="Θέση περιεχομένου 2"/>
          <p:cNvSpPr>
            <a:spLocks noGrp="1"/>
          </p:cNvSpPr>
          <p:nvPr>
            <p:ph idx="1"/>
          </p:nvPr>
        </p:nvSpPr>
        <p:spPr>
          <a:xfrm>
            <a:off x="457200" y="1196752"/>
            <a:ext cx="8229600" cy="5661248"/>
          </a:xfrm>
        </p:spPr>
        <p:txBody>
          <a:bodyPr>
            <a:normAutofit lnSpcReduction="10000"/>
          </a:bodyPr>
          <a:lstStyle/>
          <a:p>
            <a:pPr algn="ctr">
              <a:buNone/>
            </a:pPr>
            <a:r>
              <a:rPr lang="el-GR" b="1" dirty="0" smtClean="0">
                <a:solidFill>
                  <a:schemeClr val="tx2"/>
                </a:solidFill>
              </a:rPr>
              <a:t>Είδος Παιχνιδιού: Άσκησης</a:t>
            </a:r>
            <a:endParaRPr lang="el-GR" b="1" i="1" dirty="0" smtClean="0">
              <a:solidFill>
                <a:schemeClr val="tx2"/>
              </a:solidFill>
            </a:endParaRPr>
          </a:p>
          <a:p>
            <a:pPr>
              <a:buNone/>
            </a:pPr>
            <a:r>
              <a:rPr lang="el-GR" b="1" dirty="0" smtClean="0"/>
              <a:t>Αριθμός παιδιών</a:t>
            </a:r>
            <a:r>
              <a:rPr lang="el-GR" dirty="0" smtClean="0"/>
              <a:t>:7</a:t>
            </a:r>
          </a:p>
          <a:p>
            <a:pPr>
              <a:buNone/>
            </a:pPr>
            <a:r>
              <a:rPr lang="el-GR" b="1" dirty="0" smtClean="0"/>
              <a:t>Ηλικία παιδιών</a:t>
            </a:r>
            <a:r>
              <a:rPr lang="el-GR" dirty="0" smtClean="0"/>
              <a:t>:3-4</a:t>
            </a:r>
          </a:p>
          <a:p>
            <a:pPr>
              <a:buNone/>
            </a:pPr>
            <a:r>
              <a:rPr lang="el-GR" b="1" dirty="0" smtClean="0"/>
              <a:t>Περιγραφή παιχνιδιού</a:t>
            </a:r>
            <a:r>
              <a:rPr lang="el-GR" dirty="0" smtClean="0"/>
              <a:t>: </a:t>
            </a:r>
          </a:p>
          <a:p>
            <a:pPr marL="0" indent="0">
              <a:buNone/>
            </a:pPr>
            <a:r>
              <a:rPr lang="el-GR" dirty="0" smtClean="0"/>
              <a:t>Πρότεινα μια μουσικοκινητική δραστηριότητα με το τύμπανο: όταν χτυπούσα το τύμπανο όλα τα παιδιά έτρεχαν γύρω-γύρω. Όταν σταματούσα να το χτυπώ έπρεπε όλα τα παιδιά να πάρουν το σωματικό σχήμα που είχα εγώ. </a:t>
            </a:r>
            <a:endParaRPr lang="en-US" dirty="0" smtClean="0"/>
          </a:p>
          <a:p>
            <a:pPr marL="0" indent="0">
              <a:buNone/>
            </a:pPr>
            <a:r>
              <a:rPr lang="el-GR" dirty="0" smtClean="0"/>
              <a:t>Έτσι στην αρχη καθόμασταν απλά κάτω οκλαδών. Τη δεύτερη φορά καθόμασταν κάτω με σηκωμένο το πόδι. Έπειτα σηκώναμε και τα δύο πόδια. Μετά καλύπταμε το πρόσωπό μας και κάναμε ότι κοιμόμαστε, σηκώναμε τα χέρια, καθόμασταν όρθιοι με το ένα πόδι, ξαπλώναμε κάτω..... Όλο αυτό διήρκησε περίπου 15΄ και τα παιδιά διασκέδασαν πάρα πολύ.</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94</a:t>
            </a:fld>
            <a:endParaRPr lang="el-GR">
              <a:solidFill>
                <a:prstClr val="black"/>
              </a:solidFill>
            </a:endParaRPr>
          </a:p>
        </p:txBody>
      </p:sp>
    </p:spTree>
    <p:custDataLst>
      <p:tags r:id="rId1"/>
    </p:custDataLst>
    <p:extLst>
      <p:ext uri="{BB962C8B-B14F-4D97-AF65-F5344CB8AC3E}">
        <p14:creationId xmlns:p14="http://schemas.microsoft.com/office/powerpoint/2010/main" val="411129782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Καραμαγιά</a:t>
            </a:r>
            <a:r>
              <a:rPr lang="el-GR" sz="2700" i="1" dirty="0" smtClean="0"/>
              <a:t> Πέγκυ</a:t>
            </a:r>
            <a:endParaRPr lang="el-GR" sz="3200" dirty="0"/>
          </a:p>
        </p:txBody>
      </p:sp>
      <p:sp>
        <p:nvSpPr>
          <p:cNvPr id="3" name="Θέση περιεχομένου 2"/>
          <p:cNvSpPr>
            <a:spLocks noGrp="1"/>
          </p:cNvSpPr>
          <p:nvPr>
            <p:ph idx="1"/>
          </p:nvPr>
        </p:nvSpPr>
        <p:spPr>
          <a:xfrm>
            <a:off x="457200" y="1196752"/>
            <a:ext cx="8229600" cy="5661248"/>
          </a:xfrm>
        </p:spPr>
        <p:txBody>
          <a:bodyPr>
            <a:normAutofit lnSpcReduction="10000"/>
          </a:bodyPr>
          <a:lstStyle/>
          <a:p>
            <a:pPr marL="0" indent="0">
              <a:buNone/>
            </a:pPr>
            <a:r>
              <a:rPr lang="el-GR" b="1" dirty="0" smtClean="0"/>
              <a:t>Τομέας Κινητικός</a:t>
            </a:r>
            <a:r>
              <a:rPr lang="en-US" b="1" dirty="0" smtClean="0"/>
              <a:t>:</a:t>
            </a:r>
            <a:r>
              <a:rPr lang="el-GR" b="1" dirty="0" smtClean="0"/>
              <a:t> </a:t>
            </a:r>
            <a:r>
              <a:rPr lang="el-GR" dirty="0" smtClean="0"/>
              <a:t>Τα παιδιά άσκησαν όλο τους το σώμα καθώς έτρεχαν και κινούνταν προς όλες τις κατευθύνσεις και τα επίπεδα, έπαιρναν διαφορετικά σωματικά σχήματα και άλλαζαν συνέχεια επίπεδα. Η δραστηριότητα αυτή βοήθησε τα παιδιά να τοποθετήσουν τον εαυτό τους μέσα στο χώρο και να ενισχύσουν τις κινητικές τους δεξιότητες. Επιπλέον βοήθησε τα παιδιά να γνωρίσουν και τις δύο πλετρές του σώματός τους (αμφιπλευρικότητα) και να προσανατολιστούν στο χώρο.</a:t>
            </a:r>
          </a:p>
          <a:p>
            <a:pPr marL="0" indent="0">
              <a:buNone/>
            </a:pPr>
            <a:r>
              <a:rPr lang="el-GR" b="1" dirty="0" smtClean="0"/>
              <a:t>Τομέας Νοητικός</a:t>
            </a:r>
            <a:r>
              <a:rPr lang="en-US" dirty="0"/>
              <a:t>:</a:t>
            </a:r>
            <a:r>
              <a:rPr lang="el-GR" dirty="0" smtClean="0"/>
              <a:t> Τα παιδιά έπρεπε να είναι συγκεντρωμένα ώστε να σταματούν να τρέχουν όταν σταματούσα να χτυπώ το τύμπανο και να παίρνουν το σχήμα που είχα εγώ. Αυτό δεν απαιτούσε μόνο συγκέντρωση αλλά και παρατηρητικότητα. Επιπλέον έμαθαν έννοιες του χώρου, όπως πάνω-κάτω. Έμαθαν ακόμη την έννοια του ρυθμού αφού χτυπούσα το τύμπανο με ρυθμό και τα παιδιά έτρεχαν σε αυτό το ρυθμό.</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95</a:t>
            </a:fld>
            <a:endParaRPr lang="el-GR">
              <a:solidFill>
                <a:prstClr val="black"/>
              </a:solidFill>
            </a:endParaRPr>
          </a:p>
        </p:txBody>
      </p:sp>
    </p:spTree>
    <p:custDataLst>
      <p:tags r:id="rId1"/>
    </p:custDataLst>
    <p:extLst>
      <p:ext uri="{BB962C8B-B14F-4D97-AF65-F5344CB8AC3E}">
        <p14:creationId xmlns:p14="http://schemas.microsoft.com/office/powerpoint/2010/main" val="321776222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Καραμαγιά</a:t>
            </a:r>
            <a:r>
              <a:rPr lang="el-GR" sz="2700" i="1" dirty="0" smtClean="0"/>
              <a:t> Πέγκυ</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a:t>
            </a:r>
            <a:r>
              <a:rPr lang="en-US" b="1" dirty="0" smtClean="0"/>
              <a:t>:</a:t>
            </a:r>
            <a:r>
              <a:rPr lang="el-GR" b="1" dirty="0" smtClean="0"/>
              <a:t> </a:t>
            </a:r>
            <a:r>
              <a:rPr lang="el-GR" dirty="0" smtClean="0"/>
              <a:t>Σε αυτή τη δραστηριότητα τα παιδιά συνεννοήθηκαν να τρέχουν όλοι από την ίδια φορά ώστε να μην χτυπήσουν. Αυτό το σεβάστηκαν όλοι και συνεργάστηκαν ώστε να παίξουν με ασφάλεια. Έτσι κατά κάποιο τρόπο έμαθαν να σέβονται τους άλλους και να κινούνται με ασφάλεια, δύο παράγοντες που είναι απαραίτητοι για την κοινωνικοποίησή τους. Επιπλέον όλοι σεβάστηκαν τους κανόνες που έθεσα και υπάκουσαν σε αυτούς. </a:t>
            </a:r>
          </a:p>
          <a:p>
            <a:pPr marL="0" lvl="0" indent="0">
              <a:buNone/>
            </a:pPr>
            <a:r>
              <a:rPr lang="el-GR" b="1" dirty="0" smtClean="0"/>
              <a:t>Τομέας Συναισθηματικός</a:t>
            </a:r>
            <a:r>
              <a:rPr lang="en-US" b="1" dirty="0" smtClean="0"/>
              <a:t>: </a:t>
            </a:r>
            <a:r>
              <a:rPr lang="el-GR" dirty="0" smtClean="0"/>
              <a:t>Με αυτή τη δραστηριότητα τα παιδιά μπόρεσαν να εκφραστούν ελεύθερα και να κινηθούν όσο θέλουν στον</a:t>
            </a:r>
            <a:r>
              <a:rPr lang="en-US" dirty="0" smtClean="0"/>
              <a:t> </a:t>
            </a:r>
            <a:r>
              <a:rPr lang="el-GR" dirty="0" smtClean="0"/>
              <a:t>χώρο. Αυτό τα βοήθησε να αποβάλλουν όλη την ένταση που είχαν, να διασκεδάσουν και να γεμίσουν χαρά και ευχαρίστηση.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96</a:t>
            </a:fld>
            <a:endParaRPr lang="el-GR">
              <a:solidFill>
                <a:prstClr val="black"/>
              </a:solidFill>
            </a:endParaRPr>
          </a:p>
        </p:txBody>
      </p:sp>
    </p:spTree>
    <p:custDataLst>
      <p:tags r:id="rId1"/>
    </p:custDataLst>
    <p:extLst>
      <p:ext uri="{BB962C8B-B14F-4D97-AF65-F5344CB8AC3E}">
        <p14:creationId xmlns:p14="http://schemas.microsoft.com/office/powerpoint/2010/main" val="71221176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2</a:t>
            </a:r>
            <a:r>
              <a:rPr lang="el-GR" baseline="30000" dirty="0" smtClean="0"/>
              <a:t>ο</a:t>
            </a:r>
            <a:r>
              <a:rPr lang="el-GR" dirty="0" smtClean="0"/>
              <a:t> παιχνίδι</a:t>
            </a:r>
            <a:r>
              <a:rPr lang="el-GR" sz="3200" i="1" dirty="0" smtClean="0"/>
              <a:t> </a:t>
            </a:r>
            <a:r>
              <a:rPr lang="el-GR" sz="2700" i="1" dirty="0" smtClean="0"/>
              <a:t>Φοιτήτρια </a:t>
            </a:r>
            <a:r>
              <a:rPr lang="el-GR" sz="2700" i="1" dirty="0" err="1" smtClean="0"/>
              <a:t>Καραμαγιά</a:t>
            </a:r>
            <a:r>
              <a:rPr lang="el-GR" sz="2700" i="1" dirty="0" smtClean="0"/>
              <a:t> Πέγκυ</a:t>
            </a:r>
            <a:endParaRPr lang="el-GR" sz="3200" dirty="0"/>
          </a:p>
        </p:txBody>
      </p:sp>
      <p:sp>
        <p:nvSpPr>
          <p:cNvPr id="3" name="Θέση περιεχομένου 2"/>
          <p:cNvSpPr>
            <a:spLocks noGrp="1"/>
          </p:cNvSpPr>
          <p:nvPr>
            <p:ph idx="1"/>
          </p:nvPr>
        </p:nvSpPr>
        <p:spPr>
          <a:xfrm>
            <a:off x="457200" y="1196752"/>
            <a:ext cx="8229600" cy="5661248"/>
          </a:xfrm>
        </p:spPr>
        <p:txBody>
          <a:bodyPr>
            <a:normAutofit fontScale="92500"/>
          </a:bodyPr>
          <a:lstStyle/>
          <a:p>
            <a:pPr algn="ctr">
              <a:buNone/>
            </a:pPr>
            <a:r>
              <a:rPr lang="el-GR" b="1" dirty="0" smtClean="0">
                <a:solidFill>
                  <a:schemeClr val="tx2"/>
                </a:solidFill>
              </a:rPr>
              <a:t>Είδος Παιχνιδιού: Κανόνων</a:t>
            </a:r>
            <a:endParaRPr lang="el-GR" b="1" i="1" dirty="0" smtClean="0">
              <a:solidFill>
                <a:schemeClr val="tx2"/>
              </a:solidFill>
            </a:endParaRPr>
          </a:p>
          <a:p>
            <a:pPr>
              <a:buNone/>
            </a:pPr>
            <a:r>
              <a:rPr lang="el-GR" b="1" dirty="0" smtClean="0"/>
              <a:t>Αριθμός παιδιών</a:t>
            </a:r>
            <a:r>
              <a:rPr lang="el-GR" dirty="0" smtClean="0"/>
              <a:t>:8</a:t>
            </a:r>
          </a:p>
          <a:p>
            <a:pPr>
              <a:buNone/>
            </a:pPr>
            <a:r>
              <a:rPr lang="el-GR" b="1" dirty="0" smtClean="0"/>
              <a:t>Ηλικία παιδιών</a:t>
            </a:r>
            <a:r>
              <a:rPr lang="el-GR" dirty="0" smtClean="0"/>
              <a:t>:3-4</a:t>
            </a:r>
          </a:p>
          <a:p>
            <a:pPr>
              <a:buNone/>
            </a:pPr>
            <a:r>
              <a:rPr lang="el-GR" b="1" dirty="0" smtClean="0"/>
              <a:t>Περιγραφή παιχνιδιού</a:t>
            </a:r>
            <a:r>
              <a:rPr lang="el-GR" dirty="0" smtClean="0"/>
              <a:t>:</a:t>
            </a:r>
          </a:p>
          <a:p>
            <a:pPr marL="0" indent="0">
              <a:buNone/>
            </a:pPr>
            <a:r>
              <a:rPr lang="el-GR" dirty="0" smtClean="0"/>
              <a:t>Το παιχνίδι λέγεται αλάτι ψιλό αλάτι χοντρό. Καθίσαμε όλοι σε κύκλο και τους εξήγησα τους κανόνες του παιχνιδιού. Ότι δηλαδή καθόμαστε όλοι σε κύκλο και ένα παιδι λέγοντας το τραγουδάκι: «</a:t>
            </a:r>
            <a:r>
              <a:rPr lang="el-GR" i="1" dirty="0" smtClean="0"/>
              <a:t>αλάτι ψιλό αλάτι χοντρό έχασα τη μάνα μου και ψάχνω να τη βρω παπούτσια δεν μου πήρε να πάω στο σχολειό και αν δεν μου τα πάρει πολύ θα λυπηθώ</a:t>
            </a:r>
            <a:r>
              <a:rPr lang="el-GR" dirty="0" smtClean="0"/>
              <a:t>» , γυρίζει γύρω από τα παιδιά κρατώντας ένα μαντήλι το οποίο το αφήνει πίσω από ένα παιδι και αρχίζει να τρέχει. Το άλλο παιδι πρέπει να σηκωθεί και να το κινηγήσει. </a:t>
            </a:r>
            <a:endParaRPr lang="en-US" dirty="0" smtClean="0"/>
          </a:p>
          <a:p>
            <a:pPr marL="0" indent="0">
              <a:buNone/>
            </a:pPr>
            <a:r>
              <a:rPr lang="el-GR" dirty="0" smtClean="0"/>
              <a:t>Αν δεν το πιάσει γίνεται αυτό η μάνα. Ξεκίνησα εγώ και έκαναν όλα τα παιδιά εκτός από ένα που δεν ήθελε και το σεβαστήκαμε.</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97</a:t>
            </a:fld>
            <a:endParaRPr lang="el-GR">
              <a:solidFill>
                <a:prstClr val="black"/>
              </a:solidFill>
            </a:endParaRPr>
          </a:p>
        </p:txBody>
      </p:sp>
    </p:spTree>
    <p:custDataLst>
      <p:tags r:id="rId1"/>
    </p:custDataLst>
    <p:extLst>
      <p:ext uri="{BB962C8B-B14F-4D97-AF65-F5344CB8AC3E}">
        <p14:creationId xmlns:p14="http://schemas.microsoft.com/office/powerpoint/2010/main" val="144329529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Καραμαγιά</a:t>
            </a:r>
            <a:r>
              <a:rPr lang="el-GR" sz="2700" i="1" dirty="0" smtClean="0"/>
              <a:t> Πέγκυ</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a:t>
            </a:r>
            <a:r>
              <a:rPr lang="en-US" b="1" dirty="0" smtClean="0"/>
              <a:t>:</a:t>
            </a:r>
            <a:r>
              <a:rPr lang="el-GR" b="1" dirty="0" smtClean="0"/>
              <a:t> </a:t>
            </a:r>
            <a:r>
              <a:rPr lang="el-GR" dirty="0" smtClean="0"/>
              <a:t>Τα παιδιά τρέχοντας γύρω-γύρω από τα άλλα παιδιά και κρατώντας το μαντήλι άσκησαν όλα τα μέρη του σώματος τους, καθώς βρίσκονταν από το ένα επίπεδο στο άλλο. έμαθαν να τοποθετούν το σώμα τους στο χώρο και γνώρισαν και τις δύο πλευρές του σώματός τους καθώς μπορούσαν όποτε ήθελαν να αλλάζουν φορά.</a:t>
            </a:r>
          </a:p>
          <a:p>
            <a:pPr marL="0" indent="0">
              <a:buNone/>
            </a:pPr>
            <a:r>
              <a:rPr lang="el-GR" b="1" dirty="0" smtClean="0"/>
              <a:t>Τομέας Νοητικός</a:t>
            </a:r>
            <a:r>
              <a:rPr lang="en-US" b="1" dirty="0" smtClean="0"/>
              <a:t>:</a:t>
            </a:r>
            <a:r>
              <a:rPr lang="el-GR" b="1" dirty="0" smtClean="0"/>
              <a:t> </a:t>
            </a:r>
            <a:r>
              <a:rPr lang="el-GR" dirty="0" smtClean="0"/>
              <a:t>Ανέπτυξαν τη γλωσσική τους ικανότητα καθώς έμαθαν και τραγουδησαν το τραγούδι που χρειαζόταν για τη δραστηριότητα.  Επιπλέον αύξησαν την παρατηρητικότητά τους, αφού έπρεπε το παιδι που είχε το μαντήλι από πίσω του να το καταλάβει για να το πάρει και να κυνηγήσει τη ‘’μάνα’’.</a:t>
            </a:r>
          </a:p>
          <a:p>
            <a:pPr>
              <a:buNone/>
            </a:pP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98</a:t>
            </a:fld>
            <a:endParaRPr lang="el-GR" dirty="0">
              <a:solidFill>
                <a:prstClr val="black"/>
              </a:solidFill>
            </a:endParaRPr>
          </a:p>
        </p:txBody>
      </p:sp>
    </p:spTree>
    <p:custDataLst>
      <p:tags r:id="rId1"/>
    </p:custDataLst>
    <p:extLst>
      <p:ext uri="{BB962C8B-B14F-4D97-AF65-F5344CB8AC3E}">
        <p14:creationId xmlns:p14="http://schemas.microsoft.com/office/powerpoint/2010/main" val="3917388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2f67dd9353d493890d45b4af7f4ee19eed1534d"/>
  <p:tag name="ISPRING_RESOURCE_PATHS_HASH_PRESENTER" val="eec23192ce1270298bef4687c555abe727f76ea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C_template_updated">
  <a:themeElements>
    <a:clrScheme name="Προσαρμοσμένο 6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TotalTime>
  <Words>12679</Words>
  <Application>Microsoft Office PowerPoint</Application>
  <PresentationFormat>On-screen Show (4:3)</PresentationFormat>
  <Paragraphs>680</Paragraphs>
  <Slides>129</Slides>
  <Notes>7</Notes>
  <HiddenSlides>0</HiddenSlides>
  <MMClips>0</MMClips>
  <ScaleCrop>false</ScaleCrop>
  <HeadingPairs>
    <vt:vector size="4" baseType="variant">
      <vt:variant>
        <vt:lpstr>Theme</vt:lpstr>
      </vt:variant>
      <vt:variant>
        <vt:i4>3</vt:i4>
      </vt:variant>
      <vt:variant>
        <vt:lpstr>Slide Titles</vt:lpstr>
      </vt:variant>
      <vt:variant>
        <vt:i4>129</vt:i4>
      </vt:variant>
    </vt:vector>
  </HeadingPairs>
  <TitlesOfParts>
    <vt:vector size="132" baseType="lpstr">
      <vt:lpstr>2_OC_template_updated</vt:lpstr>
      <vt:lpstr>OC_template_updated</vt:lpstr>
      <vt:lpstr>1_OC_template_updated</vt:lpstr>
      <vt:lpstr>Αρχές Οργάνωσης Παιδαγωγικής Πράξης Ι (E)</vt:lpstr>
      <vt:lpstr>Περιεχόμενο ενότητας</vt:lpstr>
      <vt:lpstr>Παρουσίαση 1</vt:lpstr>
      <vt:lpstr>Μέρος 1: Καταγραφή 1ου παιχνιδιού Φοιτήτρια Καραπάνου Ελένη</vt:lpstr>
      <vt:lpstr>Μέρος 1: Αξιολόγηση 1ου παιχνιδιού Φοιτήτρια Καραπάνου Ελένη</vt:lpstr>
      <vt:lpstr>Μέρος 1: Καταγραφή 2ου παιχνιδιού Φοιτήτρια Καραπάνου Ελένη</vt:lpstr>
      <vt:lpstr>Μέρος 1: Αξιολόγηση 2ου παιχνιδιού Φοιτήτρια Καραπάνου Ελένη</vt:lpstr>
      <vt:lpstr>Μέρος 1: Καταγραφή 3ου παιχνιδιού Φοιτήτρια Καραπάνου Ελένη</vt:lpstr>
      <vt:lpstr>Μέρος 1: Αξιολόγηση 3ου παιχνιδιού Φοιτήτρια Καραπάνου Ελένη</vt:lpstr>
      <vt:lpstr>Μέρος 1: Καταγραφή 4ου παιχνιδιού Φοιτήτρια Καραπάνου Ελένη</vt:lpstr>
      <vt:lpstr>Μέρος 1: Αξιολόγηση 4ου παιχνιδιού Φοιτήτρια Καραπάνου Ελένη</vt:lpstr>
      <vt:lpstr>Μέρος 1: Αξιολόγηση 4ου παιχνιδιού Φοιτήτρια Καραπάνου Ελένη</vt:lpstr>
      <vt:lpstr>Μέρος 2: Συμμετοχή στο 1ο παιχνίδι Φοιτήτρια Καραπάνου Ελένη</vt:lpstr>
      <vt:lpstr>Μέρος 2: Αξιολόγηση 1ου παιχνιδιού Φοιτήτρια Καραπάνου Ελένη</vt:lpstr>
      <vt:lpstr>Μέρος 2: Συμμετοχή στο 2ο παιχνίδι Φοιτήτρια Καραπάνου Ελένη</vt:lpstr>
      <vt:lpstr>Μέρος 2: Αξιολόγηση 2ου παιχνιδιού Φοιτήτρια Καραπάνου Ελένη</vt:lpstr>
      <vt:lpstr>Μέρος 3:  Φοιτήτρια Καραπάνου Ελένη </vt:lpstr>
      <vt:lpstr>Παρουσίαση 2</vt:lpstr>
      <vt:lpstr>Μέρος 1: Καταγραφή 1ου παιχνιδιού  Φοιτήτρια Τζάβου Αργυρώ</vt:lpstr>
      <vt:lpstr>Μέρος 1: Αξιολόγηση 1ου παιχνιδιού Φοιτήτρια Τζάβου Αργυρώ</vt:lpstr>
      <vt:lpstr>Μέρος 1: Αξιολόγηση 1ου παιχνιδιού Φοιτήτρια Τζάβου Αργυρώ</vt:lpstr>
      <vt:lpstr>Μέρος 1: Καταγραφή 2ου παιχνιδιού Φοιτήτρια Τζάβου Αργυρώ</vt:lpstr>
      <vt:lpstr>Μέρος 1: Αξιολόγηση 2ου παιχνιδιού Φοιτήτρια Τζάβου Αργυρώ</vt:lpstr>
      <vt:lpstr>Μέρος 1: Αξιολόγηση 2ου παιχνιδιού Φοιτήτρια Τζάβου Αργυρώ</vt:lpstr>
      <vt:lpstr>Μέρος 1: Καταγραφή 3ου παιχνιδιού Φοιτήτρια Τζάβου Αργυρώ</vt:lpstr>
      <vt:lpstr>Μέρος 1: Αξιολόγηση 3ου παιχνιδιού Φοιτήτρια Τζάβου Αργυρώ</vt:lpstr>
      <vt:lpstr>Μέρος 1: Αξιολόγηση 3ου παιχνιδιού Φοιτήτρια Τζάβου Αργυρώ</vt:lpstr>
      <vt:lpstr>Μέρος 1: Καταγραφή 4ου παιχνιδιού Φοιτήτρια Τζάβου Αργυρώ</vt:lpstr>
      <vt:lpstr>Μέρος 1: Αξιολόγηση 4ου παιχνιδιού Φοιτήτρια Τζάβου Αργυρώ</vt:lpstr>
      <vt:lpstr>Μέρος 1: Αξιολόγηση 4ου παιχνιδιού Φοιτήτρια Τζάβου Αργυρώ</vt:lpstr>
      <vt:lpstr>Μέρος 2: Συμμετοχή στο 1ο παιχνίδι  Φοιτήτρια Τζάβου Αργυρώ</vt:lpstr>
      <vt:lpstr>Μέρος 2: Αξιολόγηση 1ου παιχνιδιού Φοιτήτρια Τζάβου Αργυρώ</vt:lpstr>
      <vt:lpstr>Μέρος 2: Αξιολόγηση 1ου παιχνιδιού Φοιτήτρια Τζάβου Αργυρώ</vt:lpstr>
      <vt:lpstr>Μέρος 2: Συμμετοχή στο 2ο παιχνίδι Φοιτήτρια Τζάβου Αργυρώ</vt:lpstr>
      <vt:lpstr>Μέρος 2: Αξιολόγηση 2ου παιχνιδιού Φοιτήτρια Τζάβου Αργυρώ</vt:lpstr>
      <vt:lpstr>Μέρος 2: Αξιολόγηση 2ου παιχνιδιού Φοιτήτρια Τζάβου Αργυρώ</vt:lpstr>
      <vt:lpstr>Μέρος 3:  Φοιτήτρια Τζάβου Αργυρώ </vt:lpstr>
      <vt:lpstr>Μέρος 3:  Φοιτήτρια Τζάβου Αργυρώ </vt:lpstr>
      <vt:lpstr>Μέρος 3:  Φοιτήτρια Τζάβου Αργυρώ </vt:lpstr>
      <vt:lpstr>Παρουσίαση 3</vt:lpstr>
      <vt:lpstr>Μέρος 1: Καταγραφή 1ου παιχνιδιού Φοιτήτρια Γεωργιάδου Μαρία</vt:lpstr>
      <vt:lpstr>Μέρος 1: Αξιολόγηση 1ου παιχνιδιού Φοιτήτρια Γεωργιάδου Μαρία</vt:lpstr>
      <vt:lpstr>Μέρος 1: Αξιολόγηση 1ου παιχνιδιού Φοιτήτρια Γεωργιάδου Μαρία</vt:lpstr>
      <vt:lpstr>Μέρος 1: Καταγραφή 2ου παιχνιδιού Φοιτήτρια Γεωργιάδου Μαρία</vt:lpstr>
      <vt:lpstr>Μέρος 1: Αξιολόγηση 2ου παιχνιδιού Φοιτήτρια Γεωργιάδου Μαρία</vt:lpstr>
      <vt:lpstr>Μέρος 1: Αξιολόγηση 2ου παιχνιδιού Φοιτήτρια Γεωργιάδου Μαρία</vt:lpstr>
      <vt:lpstr>Μέρος 1: Καταγραφή 3ου παιχνιδιού Φοιτήτρια Γεωργιάδου Μαρία</vt:lpstr>
      <vt:lpstr>Μέρος 1: Αξιολόγηση 3ου παιχνιδιού Φοιτήτρια Γεωργιάδου Μαρία</vt:lpstr>
      <vt:lpstr>Μέρος 1: Αξιολόγηση 3ου παιχνιδιού Φοιτήτρια Γεωργιάδου Μαρία</vt:lpstr>
      <vt:lpstr>Μέρος 1: Καταγραφή 4ου παιχνιδιού Φοιτήτρια Γεωργιάδου Μαρία</vt:lpstr>
      <vt:lpstr>Μέρος 1: Αξιολόγηση 4ου παιχνιδιού Φοιτήτρια Γεωργιάδου Μαρία</vt:lpstr>
      <vt:lpstr>Μέρος 1: Αξιολόγηση 4ου παιχνιδιού Φοιτήτρια Γεωργιάδου Μαρία</vt:lpstr>
      <vt:lpstr>Μέρος 1: Αξιολόγηση 4ου παιχνιδιού Φοιτήτρια Γεωργιάδου Μαρία</vt:lpstr>
      <vt:lpstr>Μέρος 2: Συμμετοχή στο 1ο παιχνίδι Φοιτήτρια Γεωργιάδου Μαρία</vt:lpstr>
      <vt:lpstr>Μέρος 2: Αξιολόγηση 1ου παιχνιδιού Φοιτήτρια Γεωργιάδου Μαρία</vt:lpstr>
      <vt:lpstr>Μέρος 2: Αξιολόγηση 1ου παιχνιδιού Φοιτήτρια Γεωργιάδου Μαρία</vt:lpstr>
      <vt:lpstr>Μέρος 2: Συμμετοχή στο 2ο παιχνίδι Φοιτήτρια Γεωργιάδου Μαρία</vt:lpstr>
      <vt:lpstr>Μέρος 2: Αξιολόγηση 2ου παιχνιδιού Φοιτήτρια Γεωργιάδου Μαρία</vt:lpstr>
      <vt:lpstr>Μέρος 2: Αξιολόγηση 2ου παιχνιδιού Φοιτήτρια Γεωργιάδου Μαρία</vt:lpstr>
      <vt:lpstr>Μέρος 3:  Φοιτήτρια Γεωργιάδου Μαρία </vt:lpstr>
      <vt:lpstr>Παρουσίαση 4</vt:lpstr>
      <vt:lpstr>Μέρος 1: Καταγραφή 1ου παιχνιδιού Φοιτήτρια Χατζηβασιλείου Σταματία</vt:lpstr>
      <vt:lpstr>Μέρος 1: Αξιολόγηση 1ου παιχνιδιού Φοιτήτρια Χατζηβασιλείου Σταματία</vt:lpstr>
      <vt:lpstr>Μέρος 1: Αξιολόγηση 1ου παιχνιδιού Φοιτήτρια Χατζηβασιλείου Σταματία</vt:lpstr>
      <vt:lpstr>Μέρος 1: Καταγραφή 2ου παιχνιδιού Φοιτήτρια Χατζηβασιλείου Σταματία</vt:lpstr>
      <vt:lpstr>Μέρος 1: Αξιολόγηση 2ου παιχνιδιού Φοιτήτρια Χατζηβασιλείου Σταματία</vt:lpstr>
      <vt:lpstr>Μέρος 1: Αξιολόγηση 2ου παιχνιδιού Φοιτήτρια Χατζηβασιλείου Σταματία</vt:lpstr>
      <vt:lpstr>Μέρος 1: Καταγραφή 3ου παιχνιδιού Φοιτήτρια Χατζηβασιλείου Σταματία</vt:lpstr>
      <vt:lpstr>Μέρος 1: Αξιολόγηση 3ου παιχνιδιού Φοιτήτρια Χατζηβασιλείου Σταματία</vt:lpstr>
      <vt:lpstr>Μέρος 1: Αξιολόγηση 3ου παιχνιδιού Φοιτήτρια Χατζηβασιλείου Σταματία</vt:lpstr>
      <vt:lpstr>Μέρος 1: Καταγραφή 4ου παιχνιδιού Φοιτήτρια Χατζηβασιλείου Σταματία</vt:lpstr>
      <vt:lpstr>Μέρος 1: Αξιολόγηση 4ου παιχνιδιού Φοιτήτρια Χατζηβασιλείου Σταματία</vt:lpstr>
      <vt:lpstr>Μέρος 1: Αξιολόγηση 4ου παιχνιδιού Φοιτήτρια Χατζηβασιλείου Σταματία</vt:lpstr>
      <vt:lpstr>Μέρος 2: Συμμετοχή στο 1ο παιχνίδι Φοιτήτρια Χατζηβασιλείου Σταματία</vt:lpstr>
      <vt:lpstr>Μέρος 2: Αξιολόγηση 1ου παιχνιδιού Φοιτήτρια Χατζηβασιλείου Σταματία</vt:lpstr>
      <vt:lpstr>Μέρος 2: Αξιολόγηση 1ου παιχνιδιού Φοιτήτρια Χατζηβασιλείου Σταματία</vt:lpstr>
      <vt:lpstr>Μέρος 2: Συμμετοχή στο 2ο παιχνίδι Φοιτήτρια Χατζηβασιλείου Σταματία</vt:lpstr>
      <vt:lpstr>Μέρος 2: Αξιολόγηση 2ου παιχνιδιού Φοιτήτρια Χατζηβασιλείου Σταματία</vt:lpstr>
      <vt:lpstr>Μέρος 2: Αξιολόγηση 2ου παιχνιδιού Φοιτήτρια Χατζηβασιλείου Σταματία</vt:lpstr>
      <vt:lpstr>Μέρος 3:  Φοιτήτρια Χατζηβασιλείου Σταματία </vt:lpstr>
      <vt:lpstr>Παρουσίαση 5</vt:lpstr>
      <vt:lpstr>Μέρος 1: Καταγραφή 1ου παιχνιδιού Φοιτήτρια Καραμαγιά Πέγκυ</vt:lpstr>
      <vt:lpstr>Μέρος 1: Αξιολόγηση 1ου παιχνιδιού Φοιτήτρια Καραμαγιά Πέγκυ</vt:lpstr>
      <vt:lpstr>Μέρος 1: Αξιολόγηση 1ου παιχνιδιού Φοιτήτρια Καραμαγιά Πέγκυ</vt:lpstr>
      <vt:lpstr>Μέρος 1: Καταγραφή 2ου παιχνιδιού Φοιτήτρια Καραμαγιά Πέγκυ</vt:lpstr>
      <vt:lpstr>Μέρος 1: Αξιολόγηση 2ου παιχνιδιού Φοιτήτρια Καραμαγιά Πέγκυ</vt:lpstr>
      <vt:lpstr>Μέρος 1: Αξιολόγηση 2ου παιχνιδιού Φοιτήτρια Καραμαγιά Πέγκυ</vt:lpstr>
      <vt:lpstr>Μέρος 1: Αξιολόγηση 2ου παιχνιδιού Φοιτήτρια Καραμαγιά Πέγκυ</vt:lpstr>
      <vt:lpstr>Μέρος 1: Καταγραφή 3ου παιχνιδιού Φοιτήτρια Καραμαγιά Πέγκυ</vt:lpstr>
      <vt:lpstr>Μέρος 1: Αξιολόγηση 3ου παιχνιδιού Φοιτήτρια Καραμαγιά Πέγκυ</vt:lpstr>
      <vt:lpstr>Μέρος 1: Αξιολόγηση 3ου παιχνιδιού Φοιτήτρια Καραμαγιά Πέγκυ</vt:lpstr>
      <vt:lpstr>Μέρος 1: Καταγραφή 4ου παιχνιδιού Φοιτήτρια Καραμαγιά Πέγκυ</vt:lpstr>
      <vt:lpstr>Μέρος 1: Αξιολόγηση 4ου παιχνιδιού Φοιτήτρια Καραμαγιά Πέγκυ</vt:lpstr>
      <vt:lpstr>Μέρος 1: Αξιολόγηση 4ου παιχνιδιού Φοιτήτρια Καραμαγιά Πέγκυ</vt:lpstr>
      <vt:lpstr>Μέρος 2: Συμμετοχή στο 1ο παιχνίδι Φοιτήτρια Καραμαγιά Πέγκυ</vt:lpstr>
      <vt:lpstr>Μέρος 2: Αξιολόγηση 1ου παιχνιδιού Φοιτήτρια Καραμαγιά Πέγκυ</vt:lpstr>
      <vt:lpstr>Μέρος 2: Αξιολόγηση 1ου παιχνιδιού Φοιτήτρια Καραμαγιά Πέγκυ</vt:lpstr>
      <vt:lpstr>Μέρος 2: Συμμετοχή στο 2ο παιχνίδι Φοιτήτρια Καραμαγιά Πέγκυ</vt:lpstr>
      <vt:lpstr>Μέρος 2: Αξιολόγηση 2ου παιχνιδιού Φοιτήτρια Καραμαγιά Πέγκυ</vt:lpstr>
      <vt:lpstr>Μέρος 2: Αξιολόγηση 2ου παιχνιδιού Φοιτήτρια Καραμαγιά Πέγκυ</vt:lpstr>
      <vt:lpstr>Μέρος 3:  Φοιτήτρια Καραμαγιά Πέγκυ </vt:lpstr>
      <vt:lpstr>Παρουσίαση 6</vt:lpstr>
      <vt:lpstr>Μέρος 1: Καταγραφή 1ου παιχνιδιού Φοιτήτρια Δερνίκου Άννα-Μαρία</vt:lpstr>
      <vt:lpstr>Μέρος 1: Αξιολόγηση 1ου παιχνιδιού Φοιτήτρια Δερνίκου Άννα-Μαρία</vt:lpstr>
      <vt:lpstr>Μέρος 1: Αξιολόγηση 1ου παιχνιδιού Φοιτήτρια Δερνίκου Άννα-Μαρία</vt:lpstr>
      <vt:lpstr>Μέρος 1: Καταγραφή 2ου παιχνιδιού Φοιτήτρια Δερνίκου Άννα-Μαρία</vt:lpstr>
      <vt:lpstr>Μέρος 1: Καταγραφή 2ου παιχνιδιού Φοιτήτρια Δερνίκου Άννα-Μαρία</vt:lpstr>
      <vt:lpstr>Μέρος 1: Αξιολόγηση 2ου παιχνιδιού Φοιτήτρια Δερνίκου Άννα-Μαρία</vt:lpstr>
      <vt:lpstr>Μέρος 1: Αξιολόγηση 2ου παιχνιδιού Φοιτήτρια Δερνίκου Άννα-Μαρία</vt:lpstr>
      <vt:lpstr>Μέρος 1: Καταγραφή 3ου παιχνιδιού Φοιτήτρια Δερνίκου Άννα-Μαρία</vt:lpstr>
      <vt:lpstr>Μέρος 1: Αξιολόγηση 3ου παιχνιδιού Φοιτήτρια Δερνίκου Άννα-Μαρία</vt:lpstr>
      <vt:lpstr>Μέρος 1: Αξιολόγηση 3ου παιχνιδιού Φοιτήτρια Δερνίκου Άννα-Μαρία</vt:lpstr>
      <vt:lpstr>Μέρος 1: Καταγραφή 4ου παιχνιδιού Φοιτήτρια Δερνίκου Άννα-Μαρία</vt:lpstr>
      <vt:lpstr>Μέρος 1: Αξιολόγηση 4ου παιχνιδιού Φοιτήτρια Δερνίκου Άννα-Μαρία</vt:lpstr>
      <vt:lpstr>Μέρος 1: Αξιολόγηση 4ου παιχνιδιού Φοιτήτρια Δερνίκου Άννα-Μαρία</vt:lpstr>
      <vt:lpstr>Μέρος 2: Συμμετοχή στο 1ο παιχνίδι Φοιτήτρια Δερνίκου Άννα-Μαρία</vt:lpstr>
      <vt:lpstr>Μέρος 2: Αξιολόγηση 1ου παιχνιδιού Φοιτήτρια Δερνίκου Άννα-Μαρία</vt:lpstr>
      <vt:lpstr>Μέρος 2: Αξιολόγηση 1ου παιχνιδιού Φοιτήτρια Δερνίκου Άννα-Μαρία</vt:lpstr>
      <vt:lpstr>Μέρος 2: Συμμετοχή στο 2ο παιχνίδι Φοιτήτρια Δερνίκου Άννα-Μαρία</vt:lpstr>
      <vt:lpstr>Μέρος 2: Συμμετοχή στο 2ο παιχνίδι Φοιτήτρια Δερνίκου Άννα-Μαρία</vt:lpstr>
      <vt:lpstr>Μέρος 2: Αξιολόγηση 2ου παιχνιδιού Φοιτήτρια Δερνίκου Άννα-Μαρία</vt:lpstr>
      <vt:lpstr>Μέρος 3:  Φοιτήτρια Δερνίκου Άννα-Μαρία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42</cp:revision>
  <dcterms:created xsi:type="dcterms:W3CDTF">2013-03-04T13:35:19Z</dcterms:created>
  <dcterms:modified xsi:type="dcterms:W3CDTF">2015-03-02T09:45:06Z</dcterms:modified>
</cp:coreProperties>
</file>