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Lst>
  <p:notesMasterIdLst>
    <p:notesMasterId r:id="rId72"/>
  </p:notesMasterIdLst>
  <p:handoutMasterIdLst>
    <p:handoutMasterId r:id="rId73"/>
  </p:handoutMasterIdLst>
  <p:sldIdLst>
    <p:sldId id="256" r:id="rId2"/>
    <p:sldId id="284" r:id="rId3"/>
    <p:sldId id="487" r:id="rId4"/>
    <p:sldId id="468" r:id="rId5"/>
    <p:sldId id="478" r:id="rId6"/>
    <p:sldId id="479" r:id="rId7"/>
    <p:sldId id="469" r:id="rId8"/>
    <p:sldId id="470" r:id="rId9"/>
    <p:sldId id="471" r:id="rId10"/>
    <p:sldId id="472" r:id="rId11"/>
    <p:sldId id="473" r:id="rId12"/>
    <p:sldId id="474" r:id="rId13"/>
    <p:sldId id="475" r:id="rId14"/>
    <p:sldId id="480" r:id="rId15"/>
    <p:sldId id="436" r:id="rId16"/>
    <p:sldId id="476" r:id="rId17"/>
    <p:sldId id="477" r:id="rId18"/>
    <p:sldId id="481" r:id="rId19"/>
    <p:sldId id="482" r:id="rId20"/>
    <p:sldId id="484" r:id="rId21"/>
    <p:sldId id="442" r:id="rId22"/>
    <p:sldId id="485" r:id="rId23"/>
    <p:sldId id="486" r:id="rId24"/>
    <p:sldId id="483" r:id="rId25"/>
    <p:sldId id="444" r:id="rId26"/>
    <p:sldId id="445" r:id="rId27"/>
    <p:sldId id="446" r:id="rId28"/>
    <p:sldId id="447" r:id="rId29"/>
    <p:sldId id="448" r:id="rId30"/>
    <p:sldId id="449" r:id="rId31"/>
    <p:sldId id="450" r:id="rId32"/>
    <p:sldId id="451" r:id="rId33"/>
    <p:sldId id="452" r:id="rId34"/>
    <p:sldId id="453" r:id="rId35"/>
    <p:sldId id="454" r:id="rId36"/>
    <p:sldId id="457" r:id="rId37"/>
    <p:sldId id="455" r:id="rId38"/>
    <p:sldId id="458" r:id="rId39"/>
    <p:sldId id="456" r:id="rId40"/>
    <p:sldId id="459" r:id="rId41"/>
    <p:sldId id="460" r:id="rId42"/>
    <p:sldId id="461" r:id="rId43"/>
    <p:sldId id="462" r:id="rId44"/>
    <p:sldId id="463" r:id="rId45"/>
    <p:sldId id="464" r:id="rId46"/>
    <p:sldId id="465" r:id="rId47"/>
    <p:sldId id="466" r:id="rId48"/>
    <p:sldId id="467" r:id="rId49"/>
    <p:sldId id="400" r:id="rId50"/>
    <p:sldId id="401" r:id="rId51"/>
    <p:sldId id="404" r:id="rId52"/>
    <p:sldId id="411" r:id="rId53"/>
    <p:sldId id="412" r:id="rId54"/>
    <p:sldId id="413" r:id="rId55"/>
    <p:sldId id="414" r:id="rId56"/>
    <p:sldId id="415" r:id="rId57"/>
    <p:sldId id="416" r:id="rId58"/>
    <p:sldId id="417" r:id="rId59"/>
    <p:sldId id="418" r:id="rId60"/>
    <p:sldId id="419" r:id="rId61"/>
    <p:sldId id="420" r:id="rId62"/>
    <p:sldId id="488" r:id="rId63"/>
    <p:sldId id="421" r:id="rId64"/>
    <p:sldId id="422" r:id="rId65"/>
    <p:sldId id="423" r:id="rId66"/>
    <p:sldId id="424" r:id="rId67"/>
    <p:sldId id="264" r:id="rId68"/>
    <p:sldId id="265" r:id="rId69"/>
    <p:sldId id="266" r:id="rId70"/>
    <p:sldId id="261" r:id="rId71"/>
  </p:sldIdLst>
  <p:sldSz cx="9144000" cy="6858000" type="screen4x3"/>
  <p:notesSz cx="7104063" cy="10234613"/>
  <p:custDataLst>
    <p:tags r:id="rId74"/>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B82"/>
    <a:srgbClr val="820000"/>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70" d="100"/>
          <a:sy n="70" d="100"/>
        </p:scale>
        <p:origin x="152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gs" Target="tags/tag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30/3/2016</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30/3/2016</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1E8E49C5-4084-4928-B0D1-D1D10ED93DED}" type="slidenum">
              <a:rPr lang="el-GR" altLang="el-GR" sz="1300"/>
              <a:pPr eaLnBrk="1" hangingPunct="1"/>
              <a:t>9</a:t>
            </a:fld>
            <a:endParaRPr lang="el-GR" altLang="el-GR" sz="13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2375900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1E8E49C5-4084-4928-B0D1-D1D10ED93DED}" type="slidenum">
              <a:rPr lang="el-GR" altLang="el-GR" sz="1300"/>
              <a:pPr eaLnBrk="1" hangingPunct="1"/>
              <a:t>10</a:t>
            </a:fld>
            <a:endParaRPr lang="el-GR" altLang="el-GR" sz="13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7692452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1E8E49C5-4084-4928-B0D1-D1D10ED93DED}" type="slidenum">
              <a:rPr lang="el-GR" altLang="el-GR" sz="1300"/>
              <a:pPr eaLnBrk="1" hangingPunct="1"/>
              <a:t>11</a:t>
            </a:fld>
            <a:endParaRPr lang="el-GR" altLang="el-GR" sz="13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0165334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1E8E49C5-4084-4928-B0D1-D1D10ED93DED}" type="slidenum">
              <a:rPr lang="el-GR" altLang="el-GR" sz="1300"/>
              <a:pPr eaLnBrk="1" hangingPunct="1"/>
              <a:t>12</a:t>
            </a:fld>
            <a:endParaRPr lang="el-GR" altLang="el-GR" sz="13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1681733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1E8E49C5-4084-4928-B0D1-D1D10ED93DED}" type="slidenum">
              <a:rPr lang="el-GR" altLang="el-GR" sz="1300"/>
              <a:pPr eaLnBrk="1" hangingPunct="1"/>
              <a:t>15</a:t>
            </a:fld>
            <a:endParaRPr lang="el-GR" altLang="el-GR" sz="13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3407681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1E8E49C5-4084-4928-B0D1-D1D10ED93DED}" type="slidenum">
              <a:rPr lang="el-GR" altLang="el-GR" sz="1300"/>
              <a:pPr eaLnBrk="1" hangingPunct="1"/>
              <a:t>16</a:t>
            </a:fld>
            <a:endParaRPr lang="el-GR" altLang="el-GR" sz="13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25225206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1E8E49C5-4084-4928-B0D1-D1D10ED93DED}" type="slidenum">
              <a:rPr lang="el-GR" altLang="el-GR" sz="1300"/>
              <a:pPr eaLnBrk="1" hangingPunct="1"/>
              <a:t>17</a:t>
            </a:fld>
            <a:endParaRPr lang="el-GR" altLang="el-GR" sz="13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9113098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1E8E49C5-4084-4928-B0D1-D1D10ED93DED}" type="slidenum">
              <a:rPr lang="el-GR" altLang="el-GR" sz="1300"/>
              <a:pPr eaLnBrk="1" hangingPunct="1"/>
              <a:t>18</a:t>
            </a:fld>
            <a:endParaRPr lang="el-GR" altLang="el-GR" sz="13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36725599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1E8E49C5-4084-4928-B0D1-D1D10ED93DED}" type="slidenum">
              <a:rPr lang="el-GR" altLang="el-GR" sz="1300"/>
              <a:pPr eaLnBrk="1" hangingPunct="1"/>
              <a:t>19</a:t>
            </a:fld>
            <a:endParaRPr lang="el-GR" altLang="el-GR" sz="13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31239613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1E8E49C5-4084-4928-B0D1-D1D10ED93DED}" type="slidenum">
              <a:rPr lang="el-GR" altLang="el-GR" sz="1300"/>
              <a:pPr eaLnBrk="1" hangingPunct="1"/>
              <a:t>23</a:t>
            </a:fld>
            <a:endParaRPr lang="el-GR" altLang="el-GR" sz="13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653181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1E8E49C5-4084-4928-B0D1-D1D10ED93DED}" type="slidenum">
              <a:rPr lang="el-GR" altLang="el-GR" sz="1300"/>
              <a:pPr eaLnBrk="1" hangingPunct="1"/>
              <a:t>1</a:t>
            </a:fld>
            <a:endParaRPr lang="el-GR" altLang="el-GR" sz="13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8818985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el-GR" smtClean="0"/>
          </a:p>
        </p:txBody>
      </p:sp>
      <p:sp>
        <p:nvSpPr>
          <p:cNvPr id="48132" name="Slide Number Placeholder 3"/>
          <p:cNvSpPr>
            <a:spLocks noGrp="1"/>
          </p:cNvSpPr>
          <p:nvPr>
            <p:ph type="sldNum" sz="quarter" idx="5"/>
          </p:nvPr>
        </p:nvSpPr>
        <p:spPr>
          <a:noFill/>
        </p:spPr>
        <p:txBody>
          <a:bodyPr/>
          <a:lstStyle/>
          <a:p>
            <a:fld id="{2F017E7C-036E-431D-908F-0ACF95630FE6}" type="slidenum">
              <a:rPr lang="en-US" smtClean="0">
                <a:cs typeface="Arial" charset="0"/>
              </a:rPr>
              <a:pPr/>
              <a:t>51</a:t>
            </a:fld>
            <a:endParaRPr lang="en-US" smtClean="0">
              <a:cs typeface="Arial" charset="0"/>
            </a:endParaRPr>
          </a:p>
        </p:txBody>
      </p:sp>
    </p:spTree>
    <p:extLst>
      <p:ext uri="{BB962C8B-B14F-4D97-AF65-F5344CB8AC3E}">
        <p14:creationId xmlns:p14="http://schemas.microsoft.com/office/powerpoint/2010/main" val="23462693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l-GR" smtClean="0"/>
          </a:p>
        </p:txBody>
      </p:sp>
      <p:sp>
        <p:nvSpPr>
          <p:cNvPr id="49156" name="Slide Number Placeholder 3"/>
          <p:cNvSpPr>
            <a:spLocks noGrp="1"/>
          </p:cNvSpPr>
          <p:nvPr>
            <p:ph type="sldNum" sz="quarter" idx="5"/>
          </p:nvPr>
        </p:nvSpPr>
        <p:spPr>
          <a:noFill/>
        </p:spPr>
        <p:txBody>
          <a:bodyPr/>
          <a:lstStyle/>
          <a:p>
            <a:fld id="{6A666EA3-7192-4CE1-B835-BB4B65DEAF79}" type="slidenum">
              <a:rPr lang="en-US" smtClean="0">
                <a:cs typeface="Arial" charset="0"/>
              </a:rPr>
              <a:pPr/>
              <a:t>52</a:t>
            </a:fld>
            <a:endParaRPr lang="en-US" smtClean="0">
              <a:cs typeface="Arial" charset="0"/>
            </a:endParaRPr>
          </a:p>
        </p:txBody>
      </p:sp>
    </p:spTree>
    <p:extLst>
      <p:ext uri="{BB962C8B-B14F-4D97-AF65-F5344CB8AC3E}">
        <p14:creationId xmlns:p14="http://schemas.microsoft.com/office/powerpoint/2010/main" val="17748652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endParaRPr lang="el-GR" smtClean="0"/>
          </a:p>
        </p:txBody>
      </p:sp>
      <p:sp>
        <p:nvSpPr>
          <p:cNvPr id="50180" name="Slide Number Placeholder 3"/>
          <p:cNvSpPr>
            <a:spLocks noGrp="1"/>
          </p:cNvSpPr>
          <p:nvPr>
            <p:ph type="sldNum" sz="quarter" idx="5"/>
          </p:nvPr>
        </p:nvSpPr>
        <p:spPr>
          <a:noFill/>
        </p:spPr>
        <p:txBody>
          <a:bodyPr/>
          <a:lstStyle/>
          <a:p>
            <a:fld id="{0CFEA422-2E2D-47E2-B672-25EFE12EA4E7}" type="slidenum">
              <a:rPr lang="en-US" smtClean="0">
                <a:cs typeface="Arial" charset="0"/>
              </a:rPr>
              <a:pPr/>
              <a:t>53</a:t>
            </a:fld>
            <a:endParaRPr lang="en-US" smtClean="0">
              <a:cs typeface="Arial" charset="0"/>
            </a:endParaRPr>
          </a:p>
        </p:txBody>
      </p:sp>
    </p:spTree>
    <p:extLst>
      <p:ext uri="{BB962C8B-B14F-4D97-AF65-F5344CB8AC3E}">
        <p14:creationId xmlns:p14="http://schemas.microsoft.com/office/powerpoint/2010/main" val="33168293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l-GR" smtClean="0"/>
          </a:p>
        </p:txBody>
      </p:sp>
      <p:sp>
        <p:nvSpPr>
          <p:cNvPr id="51204" name="Slide Number Placeholder 3"/>
          <p:cNvSpPr>
            <a:spLocks noGrp="1"/>
          </p:cNvSpPr>
          <p:nvPr>
            <p:ph type="sldNum" sz="quarter" idx="5"/>
          </p:nvPr>
        </p:nvSpPr>
        <p:spPr>
          <a:noFill/>
        </p:spPr>
        <p:txBody>
          <a:bodyPr/>
          <a:lstStyle/>
          <a:p>
            <a:fld id="{658E1A1F-D283-49E8-9B5E-7A2DDFF41A78}" type="slidenum">
              <a:rPr lang="en-US" smtClean="0">
                <a:cs typeface="Arial" charset="0"/>
              </a:rPr>
              <a:pPr/>
              <a:t>54</a:t>
            </a:fld>
            <a:endParaRPr lang="en-US" smtClean="0">
              <a:cs typeface="Arial" charset="0"/>
            </a:endParaRPr>
          </a:p>
        </p:txBody>
      </p:sp>
    </p:spTree>
    <p:extLst>
      <p:ext uri="{BB962C8B-B14F-4D97-AF65-F5344CB8AC3E}">
        <p14:creationId xmlns:p14="http://schemas.microsoft.com/office/powerpoint/2010/main" val="3298607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l-GR" smtClean="0"/>
          </a:p>
        </p:txBody>
      </p:sp>
      <p:sp>
        <p:nvSpPr>
          <p:cNvPr id="52228" name="Slide Number Placeholder 3"/>
          <p:cNvSpPr>
            <a:spLocks noGrp="1"/>
          </p:cNvSpPr>
          <p:nvPr>
            <p:ph type="sldNum" sz="quarter" idx="5"/>
          </p:nvPr>
        </p:nvSpPr>
        <p:spPr>
          <a:noFill/>
        </p:spPr>
        <p:txBody>
          <a:bodyPr/>
          <a:lstStyle/>
          <a:p>
            <a:fld id="{67823A9E-55CC-4C8B-8CFE-8E95AE1F9157}" type="slidenum">
              <a:rPr lang="en-US" smtClean="0">
                <a:cs typeface="Arial" charset="0"/>
              </a:rPr>
              <a:pPr/>
              <a:t>55</a:t>
            </a:fld>
            <a:endParaRPr lang="en-US" smtClean="0">
              <a:cs typeface="Arial" charset="0"/>
            </a:endParaRPr>
          </a:p>
        </p:txBody>
      </p:sp>
    </p:spTree>
    <p:extLst>
      <p:ext uri="{BB962C8B-B14F-4D97-AF65-F5344CB8AC3E}">
        <p14:creationId xmlns:p14="http://schemas.microsoft.com/office/powerpoint/2010/main" val="35732020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l-GR" smtClean="0"/>
          </a:p>
        </p:txBody>
      </p:sp>
      <p:sp>
        <p:nvSpPr>
          <p:cNvPr id="52228" name="Slide Number Placeholder 3"/>
          <p:cNvSpPr>
            <a:spLocks noGrp="1"/>
          </p:cNvSpPr>
          <p:nvPr>
            <p:ph type="sldNum" sz="quarter" idx="5"/>
          </p:nvPr>
        </p:nvSpPr>
        <p:spPr>
          <a:noFill/>
        </p:spPr>
        <p:txBody>
          <a:bodyPr/>
          <a:lstStyle/>
          <a:p>
            <a:fld id="{67823A9E-55CC-4C8B-8CFE-8E95AE1F9157}" type="slidenum">
              <a:rPr lang="en-US" smtClean="0">
                <a:cs typeface="Arial" charset="0"/>
              </a:rPr>
              <a:pPr/>
              <a:t>56</a:t>
            </a:fld>
            <a:endParaRPr lang="en-US" smtClean="0">
              <a:cs typeface="Arial" charset="0"/>
            </a:endParaRPr>
          </a:p>
        </p:txBody>
      </p:sp>
    </p:spTree>
    <p:extLst>
      <p:ext uri="{BB962C8B-B14F-4D97-AF65-F5344CB8AC3E}">
        <p14:creationId xmlns:p14="http://schemas.microsoft.com/office/powerpoint/2010/main" val="12535992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l-GR" smtClean="0"/>
          </a:p>
        </p:txBody>
      </p:sp>
      <p:sp>
        <p:nvSpPr>
          <p:cNvPr id="52228" name="Slide Number Placeholder 3"/>
          <p:cNvSpPr>
            <a:spLocks noGrp="1"/>
          </p:cNvSpPr>
          <p:nvPr>
            <p:ph type="sldNum" sz="quarter" idx="5"/>
          </p:nvPr>
        </p:nvSpPr>
        <p:spPr>
          <a:noFill/>
        </p:spPr>
        <p:txBody>
          <a:bodyPr/>
          <a:lstStyle/>
          <a:p>
            <a:fld id="{67823A9E-55CC-4C8B-8CFE-8E95AE1F9157}" type="slidenum">
              <a:rPr lang="en-US" smtClean="0">
                <a:cs typeface="Arial" charset="0"/>
              </a:rPr>
              <a:pPr/>
              <a:t>57</a:t>
            </a:fld>
            <a:endParaRPr lang="en-US" smtClean="0">
              <a:cs typeface="Arial" charset="0"/>
            </a:endParaRPr>
          </a:p>
        </p:txBody>
      </p:sp>
    </p:spTree>
    <p:extLst>
      <p:ext uri="{BB962C8B-B14F-4D97-AF65-F5344CB8AC3E}">
        <p14:creationId xmlns:p14="http://schemas.microsoft.com/office/powerpoint/2010/main" val="21228824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l-GR" smtClean="0"/>
          </a:p>
        </p:txBody>
      </p:sp>
      <p:sp>
        <p:nvSpPr>
          <p:cNvPr id="52228" name="Slide Number Placeholder 3"/>
          <p:cNvSpPr>
            <a:spLocks noGrp="1"/>
          </p:cNvSpPr>
          <p:nvPr>
            <p:ph type="sldNum" sz="quarter" idx="5"/>
          </p:nvPr>
        </p:nvSpPr>
        <p:spPr>
          <a:noFill/>
        </p:spPr>
        <p:txBody>
          <a:bodyPr/>
          <a:lstStyle/>
          <a:p>
            <a:fld id="{67823A9E-55CC-4C8B-8CFE-8E95AE1F9157}" type="slidenum">
              <a:rPr lang="en-US" smtClean="0">
                <a:cs typeface="Arial" charset="0"/>
              </a:rPr>
              <a:pPr/>
              <a:t>58</a:t>
            </a:fld>
            <a:endParaRPr lang="en-US" smtClean="0">
              <a:cs typeface="Arial" charset="0"/>
            </a:endParaRPr>
          </a:p>
        </p:txBody>
      </p:sp>
    </p:spTree>
    <p:extLst>
      <p:ext uri="{BB962C8B-B14F-4D97-AF65-F5344CB8AC3E}">
        <p14:creationId xmlns:p14="http://schemas.microsoft.com/office/powerpoint/2010/main" val="37617715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l-GR" smtClean="0"/>
          </a:p>
        </p:txBody>
      </p:sp>
      <p:sp>
        <p:nvSpPr>
          <p:cNvPr id="56324" name="Slide Number Placeholder 3"/>
          <p:cNvSpPr>
            <a:spLocks noGrp="1"/>
          </p:cNvSpPr>
          <p:nvPr>
            <p:ph type="sldNum" sz="quarter" idx="5"/>
          </p:nvPr>
        </p:nvSpPr>
        <p:spPr>
          <a:noFill/>
        </p:spPr>
        <p:txBody>
          <a:bodyPr/>
          <a:lstStyle/>
          <a:p>
            <a:fld id="{96B249AD-9DA3-441C-9B3E-0E270EEAD773}" type="slidenum">
              <a:rPr lang="en-US" smtClean="0">
                <a:cs typeface="Arial" charset="0"/>
              </a:rPr>
              <a:pPr/>
              <a:t>59</a:t>
            </a:fld>
            <a:endParaRPr lang="en-US" smtClean="0">
              <a:cs typeface="Arial" charset="0"/>
            </a:endParaRPr>
          </a:p>
        </p:txBody>
      </p:sp>
    </p:spTree>
    <p:extLst>
      <p:ext uri="{BB962C8B-B14F-4D97-AF65-F5344CB8AC3E}">
        <p14:creationId xmlns:p14="http://schemas.microsoft.com/office/powerpoint/2010/main" val="80807256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l-GR" smtClean="0"/>
          </a:p>
        </p:txBody>
      </p:sp>
      <p:sp>
        <p:nvSpPr>
          <p:cNvPr id="57348" name="Slide Number Placeholder 3"/>
          <p:cNvSpPr>
            <a:spLocks noGrp="1"/>
          </p:cNvSpPr>
          <p:nvPr>
            <p:ph type="sldNum" sz="quarter" idx="5"/>
          </p:nvPr>
        </p:nvSpPr>
        <p:spPr>
          <a:noFill/>
        </p:spPr>
        <p:txBody>
          <a:bodyPr/>
          <a:lstStyle/>
          <a:p>
            <a:fld id="{F3F8BA55-8CF8-4400-9D2B-ABF08759E186}" type="slidenum">
              <a:rPr lang="en-US" smtClean="0">
                <a:cs typeface="Arial" charset="0"/>
              </a:rPr>
              <a:pPr/>
              <a:t>60</a:t>
            </a:fld>
            <a:endParaRPr lang="en-US" smtClean="0">
              <a:cs typeface="Arial" charset="0"/>
            </a:endParaRPr>
          </a:p>
        </p:txBody>
      </p:sp>
    </p:spTree>
    <p:extLst>
      <p:ext uri="{BB962C8B-B14F-4D97-AF65-F5344CB8AC3E}">
        <p14:creationId xmlns:p14="http://schemas.microsoft.com/office/powerpoint/2010/main" val="825976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l-GR" smtClean="0"/>
          </a:p>
        </p:txBody>
      </p:sp>
      <p:sp>
        <p:nvSpPr>
          <p:cNvPr id="51204" name="Slide Number Placeholder 3"/>
          <p:cNvSpPr>
            <a:spLocks noGrp="1"/>
          </p:cNvSpPr>
          <p:nvPr>
            <p:ph type="sldNum" sz="quarter" idx="5"/>
          </p:nvPr>
        </p:nvSpPr>
        <p:spPr>
          <a:noFill/>
        </p:spPr>
        <p:txBody>
          <a:bodyPr/>
          <a:lstStyle/>
          <a:p>
            <a:fld id="{658E1A1F-D283-49E8-9B5E-7A2DDFF41A78}" type="slidenum">
              <a:rPr lang="en-US" smtClean="0">
                <a:cs typeface="Arial" charset="0"/>
              </a:rPr>
              <a:pPr/>
              <a:t>2</a:t>
            </a:fld>
            <a:endParaRPr lang="en-US" smtClean="0">
              <a:cs typeface="Arial" charset="0"/>
            </a:endParaRPr>
          </a:p>
        </p:txBody>
      </p:sp>
    </p:spTree>
    <p:extLst>
      <p:ext uri="{BB962C8B-B14F-4D97-AF65-F5344CB8AC3E}">
        <p14:creationId xmlns:p14="http://schemas.microsoft.com/office/powerpoint/2010/main" val="53581254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l-GR" smtClean="0"/>
          </a:p>
        </p:txBody>
      </p:sp>
      <p:sp>
        <p:nvSpPr>
          <p:cNvPr id="57348" name="Slide Number Placeholder 3"/>
          <p:cNvSpPr>
            <a:spLocks noGrp="1"/>
          </p:cNvSpPr>
          <p:nvPr>
            <p:ph type="sldNum" sz="quarter" idx="5"/>
          </p:nvPr>
        </p:nvSpPr>
        <p:spPr>
          <a:noFill/>
        </p:spPr>
        <p:txBody>
          <a:bodyPr/>
          <a:lstStyle/>
          <a:p>
            <a:fld id="{F3F8BA55-8CF8-4400-9D2B-ABF08759E186}" type="slidenum">
              <a:rPr lang="en-US" smtClean="0">
                <a:cs typeface="Arial" charset="0"/>
              </a:rPr>
              <a:pPr/>
              <a:t>61</a:t>
            </a:fld>
            <a:endParaRPr lang="en-US" smtClean="0">
              <a:cs typeface="Arial" charset="0"/>
            </a:endParaRPr>
          </a:p>
        </p:txBody>
      </p:sp>
    </p:spTree>
    <p:extLst>
      <p:ext uri="{BB962C8B-B14F-4D97-AF65-F5344CB8AC3E}">
        <p14:creationId xmlns:p14="http://schemas.microsoft.com/office/powerpoint/2010/main" val="14336265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l-GR" smtClean="0"/>
          </a:p>
        </p:txBody>
      </p:sp>
      <p:sp>
        <p:nvSpPr>
          <p:cNvPr id="58372" name="Slide Number Placeholder 3"/>
          <p:cNvSpPr>
            <a:spLocks noGrp="1"/>
          </p:cNvSpPr>
          <p:nvPr>
            <p:ph type="sldNum" sz="quarter" idx="5"/>
          </p:nvPr>
        </p:nvSpPr>
        <p:spPr>
          <a:noFill/>
        </p:spPr>
        <p:txBody>
          <a:bodyPr/>
          <a:lstStyle/>
          <a:p>
            <a:fld id="{7128D776-EAFA-400F-80A7-498DD3757379}" type="slidenum">
              <a:rPr lang="en-US" smtClean="0">
                <a:cs typeface="Arial" charset="0"/>
              </a:rPr>
              <a:pPr/>
              <a:t>62</a:t>
            </a:fld>
            <a:endParaRPr lang="en-US" smtClean="0">
              <a:cs typeface="Arial" charset="0"/>
            </a:endParaRPr>
          </a:p>
        </p:txBody>
      </p:sp>
    </p:spTree>
    <p:extLst>
      <p:ext uri="{BB962C8B-B14F-4D97-AF65-F5344CB8AC3E}">
        <p14:creationId xmlns:p14="http://schemas.microsoft.com/office/powerpoint/2010/main" val="247767933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l-GR" smtClean="0"/>
          </a:p>
        </p:txBody>
      </p:sp>
      <p:sp>
        <p:nvSpPr>
          <p:cNvPr id="59396" name="Slide Number Placeholder 3"/>
          <p:cNvSpPr>
            <a:spLocks noGrp="1"/>
          </p:cNvSpPr>
          <p:nvPr>
            <p:ph type="sldNum" sz="quarter" idx="5"/>
          </p:nvPr>
        </p:nvSpPr>
        <p:spPr>
          <a:noFill/>
        </p:spPr>
        <p:txBody>
          <a:bodyPr/>
          <a:lstStyle/>
          <a:p>
            <a:fld id="{800C6CAC-B2C8-4378-AA6E-7646A7F76B69}" type="slidenum">
              <a:rPr lang="en-US" smtClean="0">
                <a:cs typeface="Arial" charset="0"/>
              </a:rPr>
              <a:pPr/>
              <a:t>63</a:t>
            </a:fld>
            <a:endParaRPr lang="en-US" smtClean="0">
              <a:cs typeface="Arial" charset="0"/>
            </a:endParaRPr>
          </a:p>
        </p:txBody>
      </p:sp>
    </p:spTree>
    <p:extLst>
      <p:ext uri="{BB962C8B-B14F-4D97-AF65-F5344CB8AC3E}">
        <p14:creationId xmlns:p14="http://schemas.microsoft.com/office/powerpoint/2010/main" val="164404676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l-GR" smtClean="0"/>
          </a:p>
        </p:txBody>
      </p:sp>
      <p:sp>
        <p:nvSpPr>
          <p:cNvPr id="60420" name="Slide Number Placeholder 3"/>
          <p:cNvSpPr>
            <a:spLocks noGrp="1"/>
          </p:cNvSpPr>
          <p:nvPr>
            <p:ph type="sldNum" sz="quarter" idx="5"/>
          </p:nvPr>
        </p:nvSpPr>
        <p:spPr>
          <a:noFill/>
        </p:spPr>
        <p:txBody>
          <a:bodyPr/>
          <a:lstStyle/>
          <a:p>
            <a:fld id="{32CBA8ED-59EA-46E8-A9B5-C1010AC4D7B6}" type="slidenum">
              <a:rPr lang="en-US" smtClean="0">
                <a:cs typeface="Arial" charset="0"/>
              </a:rPr>
              <a:pPr/>
              <a:t>64</a:t>
            </a:fld>
            <a:endParaRPr lang="en-US" smtClean="0">
              <a:cs typeface="Arial" charset="0"/>
            </a:endParaRPr>
          </a:p>
        </p:txBody>
      </p:sp>
    </p:spTree>
    <p:extLst>
      <p:ext uri="{BB962C8B-B14F-4D97-AF65-F5344CB8AC3E}">
        <p14:creationId xmlns:p14="http://schemas.microsoft.com/office/powerpoint/2010/main" val="176366723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l-GR" smtClean="0"/>
          </a:p>
        </p:txBody>
      </p:sp>
      <p:sp>
        <p:nvSpPr>
          <p:cNvPr id="61444" name="Slide Number Placeholder 3"/>
          <p:cNvSpPr>
            <a:spLocks noGrp="1"/>
          </p:cNvSpPr>
          <p:nvPr>
            <p:ph type="sldNum" sz="quarter" idx="5"/>
          </p:nvPr>
        </p:nvSpPr>
        <p:spPr>
          <a:noFill/>
        </p:spPr>
        <p:txBody>
          <a:bodyPr/>
          <a:lstStyle/>
          <a:p>
            <a:fld id="{F4802921-F458-4E90-85D6-AAA2FC2D4C5B}" type="slidenum">
              <a:rPr lang="en-US" smtClean="0">
                <a:cs typeface="Arial" charset="0"/>
              </a:rPr>
              <a:pPr/>
              <a:t>65</a:t>
            </a:fld>
            <a:endParaRPr lang="en-US" smtClean="0">
              <a:cs typeface="Arial" charset="0"/>
            </a:endParaRPr>
          </a:p>
        </p:txBody>
      </p:sp>
    </p:spTree>
    <p:extLst>
      <p:ext uri="{BB962C8B-B14F-4D97-AF65-F5344CB8AC3E}">
        <p14:creationId xmlns:p14="http://schemas.microsoft.com/office/powerpoint/2010/main" val="246895725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66</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67</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68</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69</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1E8E49C5-4084-4928-B0D1-D1D10ED93DED}" type="slidenum">
              <a:rPr lang="el-GR" altLang="el-GR" sz="1300"/>
              <a:pPr eaLnBrk="1" hangingPunct="1"/>
              <a:t>3</a:t>
            </a:fld>
            <a:endParaRPr lang="el-GR" altLang="el-GR" sz="13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21089908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1E8E49C5-4084-4928-B0D1-D1D10ED93DED}" type="slidenum">
              <a:rPr lang="el-GR" altLang="el-GR" sz="1300"/>
              <a:pPr eaLnBrk="1" hangingPunct="1"/>
              <a:t>4</a:t>
            </a:fld>
            <a:endParaRPr lang="el-GR" altLang="el-GR" sz="13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4081108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1E8E49C5-4084-4928-B0D1-D1D10ED93DED}" type="slidenum">
              <a:rPr lang="el-GR" altLang="el-GR" sz="1300"/>
              <a:pPr eaLnBrk="1" hangingPunct="1"/>
              <a:t>5</a:t>
            </a:fld>
            <a:endParaRPr lang="el-GR" altLang="el-GR" sz="13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663002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1E8E49C5-4084-4928-B0D1-D1D10ED93DED}" type="slidenum">
              <a:rPr lang="el-GR" altLang="el-GR" sz="1300"/>
              <a:pPr eaLnBrk="1" hangingPunct="1"/>
              <a:t>6</a:t>
            </a:fld>
            <a:endParaRPr lang="el-GR" altLang="el-GR" sz="13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315880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1E8E49C5-4084-4928-B0D1-D1D10ED93DED}" type="slidenum">
              <a:rPr lang="el-GR" altLang="el-GR" sz="1300"/>
              <a:pPr eaLnBrk="1" hangingPunct="1"/>
              <a:t>7</a:t>
            </a:fld>
            <a:endParaRPr lang="el-GR" altLang="el-GR" sz="13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24174528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1E8E49C5-4084-4928-B0D1-D1D10ED93DED}" type="slidenum">
              <a:rPr lang="el-GR" altLang="el-GR" sz="1300"/>
              <a:pPr eaLnBrk="1" hangingPunct="1"/>
              <a:t>8</a:t>
            </a:fld>
            <a:endParaRPr lang="el-GR" altLang="el-GR" sz="13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216628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a:p>
        </p:txBody>
      </p:sp>
      <p:sp>
        <p:nvSpPr>
          <p:cNvPr id="4" name="Rectangle 6"/>
          <p:cNvSpPr>
            <a:spLocks noGrp="1" noChangeArrowheads="1"/>
          </p:cNvSpPr>
          <p:nvPr>
            <p:ph type="sldNum" sz="quarter" idx="12"/>
          </p:nvPr>
        </p:nvSpPr>
        <p:spPr>
          <a:ln/>
        </p:spPr>
        <p:txBody>
          <a:bodyPr/>
          <a:lstStyle>
            <a:lvl1pPr>
              <a:defRPr/>
            </a:lvl1pPr>
          </a:lstStyle>
          <a:p>
            <a:pPr>
              <a:defRPr/>
            </a:pPr>
            <a:fld id="{FA4CD122-866E-4D3B-9682-8196304B43DE}" type="slidenum">
              <a:rPr lang="el-GR"/>
              <a:pPr>
                <a:defRPr/>
              </a:pPr>
              <a:t>‹#›</a:t>
            </a:fld>
            <a:endParaRPr lang="el-GR"/>
          </a:p>
        </p:txBody>
      </p:sp>
    </p:spTree>
    <p:extLst>
      <p:ext uri="{BB962C8B-B14F-4D97-AF65-F5344CB8AC3E}">
        <p14:creationId xmlns:p14="http://schemas.microsoft.com/office/powerpoint/2010/main" val="2051420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11.xml"/><Relationship Id="rId1" Type="http://schemas.openxmlformats.org/officeDocument/2006/relationships/vmlDrawing" Target="../drawings/vmlDrawing1.vml"/><Relationship Id="rId6" Type="http://schemas.openxmlformats.org/officeDocument/2006/relationships/image" Target="../media/image10.jpeg"/><Relationship Id="rId5" Type="http://schemas.openxmlformats.org/officeDocument/2006/relationships/hyperlink" Target="http://www.dmst.aueb.gr/gr2/diafora2/Prosopiko2/didaktiko.htm" TargetMode="External"/><Relationship Id="rId4" Type="http://schemas.openxmlformats.org/officeDocument/2006/relationships/image" Target="../media/image9.emf"/></Relationships>
</file>

<file path=ppt/slides/_rels/slide27.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11.xml"/><Relationship Id="rId1" Type="http://schemas.openxmlformats.org/officeDocument/2006/relationships/vmlDrawing" Target="../drawings/vmlDrawing2.vml"/><Relationship Id="rId4" Type="http://schemas.openxmlformats.org/officeDocument/2006/relationships/image" Target="../media/image11.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Environmental_scannin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en.wikipedia.org/wiki/Strategic_management"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ki/Plan"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en.wikipedia.org/wiki/Business" TargetMode="External"/><Relationship Id="rId4" Type="http://schemas.openxmlformats.org/officeDocument/2006/relationships/hyperlink" Target="http://en.wikipedia.org/wiki/Project" TargetMode="Externa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a:bodyPr>
          <a:lstStyle/>
          <a:p>
            <a:pPr lvl="1" algn="ctr"/>
            <a:r>
              <a:rPr lang="el-GR" sz="3600" b="1" dirty="0" smtClean="0">
                <a:solidFill>
                  <a:schemeClr val="tx1"/>
                </a:solidFill>
                <a:latin typeface="+mn-lt"/>
              </a:rPr>
              <a:t>Εξόρυξη δεδομένων και διαχείριση δεδομένων μεγάλης κλίμακας</a:t>
            </a:r>
            <a:endParaRPr lang="el-GR" sz="3600" b="1" dirty="0">
              <a:solidFill>
                <a:schemeClr val="tx1"/>
              </a:solidFill>
              <a:latin typeface="+mn-lt"/>
            </a:endParaRPr>
          </a:p>
        </p:txBody>
      </p:sp>
      <p:sp>
        <p:nvSpPr>
          <p:cNvPr id="3" name="Υπότιτλος 2"/>
          <p:cNvSpPr>
            <a:spLocks noGrp="1"/>
          </p:cNvSpPr>
          <p:nvPr>
            <p:ph type="subTitle" idx="1"/>
          </p:nvPr>
        </p:nvSpPr>
        <p:spPr>
          <a:xfrm>
            <a:off x="1369368" y="3096543"/>
            <a:ext cx="6400800" cy="1752600"/>
          </a:xfrm>
        </p:spPr>
        <p:txBody>
          <a:bodyPr>
            <a:normAutofit fontScale="85000" lnSpcReduction="20000"/>
          </a:bodyPr>
          <a:lstStyle/>
          <a:p>
            <a:pPr>
              <a:spcBef>
                <a:spcPts val="0"/>
              </a:spcBef>
              <a:spcAft>
                <a:spcPts val="1200"/>
              </a:spcAft>
            </a:pPr>
            <a:r>
              <a:rPr lang="el-GR" sz="2800" b="1" dirty="0" smtClean="0"/>
              <a:t>Ενότητα </a:t>
            </a:r>
            <a:r>
              <a:rPr lang="en-US" sz="2800" b="1" dirty="0" smtClean="0"/>
              <a:t>2</a:t>
            </a:r>
            <a:r>
              <a:rPr lang="el-GR" sz="2800" dirty="0" smtClean="0"/>
              <a:t>:</a:t>
            </a:r>
            <a:r>
              <a:rPr lang="en-US" sz="2800" dirty="0" smtClean="0"/>
              <a:t> </a:t>
            </a:r>
            <a:r>
              <a:rPr lang="el-GR" sz="2800" dirty="0" smtClean="0"/>
              <a:t>Θέματα επιχειρηματικού </a:t>
            </a:r>
            <a:r>
              <a:rPr lang="el-GR" sz="2800" dirty="0" smtClean="0"/>
              <a:t>περιβάλλοντος, </a:t>
            </a:r>
            <a:r>
              <a:rPr lang="el-GR" sz="2800" dirty="0" smtClean="0"/>
              <a:t>στρατηγικής ανάλυσης (ανάλυση </a:t>
            </a:r>
            <a:r>
              <a:rPr lang="en-US" sz="2800" dirty="0" smtClean="0"/>
              <a:t>PEST, </a:t>
            </a:r>
            <a:r>
              <a:rPr lang="el-GR" sz="2800" dirty="0" smtClean="0"/>
              <a:t>ανάλυση</a:t>
            </a:r>
            <a:r>
              <a:rPr lang="en-US" sz="2800" dirty="0" smtClean="0"/>
              <a:t> SWOT), </a:t>
            </a:r>
            <a:r>
              <a:rPr lang="el-GR" sz="2800" dirty="0" smtClean="0"/>
              <a:t>διαχείρισης γνώσης και επιχειρηματικής ευφυΐας</a:t>
            </a:r>
          </a:p>
          <a:p>
            <a:pPr>
              <a:spcBef>
                <a:spcPts val="0"/>
              </a:spcBef>
              <a:spcAft>
                <a:spcPts val="1200"/>
              </a:spcAft>
            </a:pPr>
            <a:r>
              <a:rPr lang="el-GR" sz="2400" dirty="0" smtClean="0"/>
              <a:t>Χ. </a:t>
            </a:r>
            <a:r>
              <a:rPr lang="el-GR" sz="2400" dirty="0" err="1" smtClean="0"/>
              <a:t>Σκουρλάς</a:t>
            </a:r>
            <a:endParaRPr lang="el-GR" sz="2400" dirty="0"/>
          </a:p>
        </p:txBody>
      </p:sp>
      <p:pic>
        <p:nvPicPr>
          <p:cNvPr id="6" name="Picture 5" descr="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ΤΕΙ Αθήνας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688144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025" name="Picture 3" descr="Λογότυπο Επιχειρησιακού Προγράμματος Εκπαίδευση και Δια βίου Μάθηση"/>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19227" y="5269682"/>
            <a:ext cx="3543300" cy="847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6"/>
            <a:ext cx="8229600" cy="2736304"/>
          </a:xfrm>
        </p:spPr>
        <p:txBody>
          <a:bodyPr>
            <a:noAutofit/>
          </a:bodyPr>
          <a:lstStyle/>
          <a:p>
            <a:pPr lvl="0"/>
            <a:r>
              <a:rPr lang="el-GR" sz="2800" dirty="0" smtClean="0"/>
              <a:t>επιτόκια δανεισμού</a:t>
            </a:r>
          </a:p>
          <a:p>
            <a:pPr lvl="0"/>
            <a:r>
              <a:rPr lang="el-GR" sz="2800" dirty="0" smtClean="0"/>
              <a:t>ύψος πληθωρισμού</a:t>
            </a:r>
          </a:p>
          <a:p>
            <a:pPr lvl="0"/>
            <a:r>
              <a:rPr lang="el-GR" sz="2800" dirty="0" smtClean="0"/>
              <a:t>επίπεδα απασχόλησης και ανεργίας</a:t>
            </a:r>
          </a:p>
          <a:p>
            <a:r>
              <a:rPr lang="el-GR" sz="2800" dirty="0" smtClean="0"/>
              <a:t>προοπτικές εξέλιξης του ΑΕΠ</a:t>
            </a:r>
            <a:endParaRPr lang="el-GR" sz="2800" dirty="0" smtClean="0">
              <a:solidFill>
                <a:srgbClr val="FF0000"/>
              </a:solidFill>
            </a:endParaRPr>
          </a:p>
          <a:p>
            <a:endParaRPr lang="el-GR" sz="2400" dirty="0" smtClean="0"/>
          </a:p>
        </p:txBody>
      </p:sp>
      <p:sp>
        <p:nvSpPr>
          <p:cNvPr id="6147" name="Rectangle 6"/>
          <p:cNvSpPr>
            <a:spLocks noChangeArrowheads="1"/>
          </p:cNvSpPr>
          <p:nvPr/>
        </p:nvSpPr>
        <p:spPr bwMode="auto">
          <a:xfrm>
            <a:off x="3810000" y="2424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4" name="Title 3"/>
          <p:cNvSpPr>
            <a:spLocks noGrp="1"/>
          </p:cNvSpPr>
          <p:nvPr>
            <p:ph type="title"/>
          </p:nvPr>
        </p:nvSpPr>
        <p:spPr/>
        <p:txBody>
          <a:bodyPr>
            <a:normAutofit fontScale="90000"/>
          </a:bodyPr>
          <a:lstStyle/>
          <a:p>
            <a:r>
              <a:rPr lang="el-GR" sz="3600" dirty="0" smtClean="0"/>
              <a:t>παράδειγμα – οικονομικοί παράγοντες</a:t>
            </a:r>
            <a:br>
              <a:rPr lang="el-GR" sz="3600" dirty="0" smtClean="0"/>
            </a:br>
            <a:endParaRPr lang="el-GR" sz="3600" dirty="0"/>
          </a:p>
        </p:txBody>
      </p:sp>
    </p:spTree>
    <p:extLst>
      <p:ext uri="{BB962C8B-B14F-4D97-AF65-F5344CB8AC3E}">
        <p14:creationId xmlns:p14="http://schemas.microsoft.com/office/powerpoint/2010/main" val="36418175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6"/>
            <a:ext cx="8686800" cy="2736304"/>
          </a:xfrm>
        </p:spPr>
        <p:txBody>
          <a:bodyPr>
            <a:noAutofit/>
          </a:bodyPr>
          <a:lstStyle/>
          <a:p>
            <a:pPr lvl="0"/>
            <a:r>
              <a:rPr lang="el-GR" sz="2800" dirty="0" smtClean="0"/>
              <a:t>κυρίαρχες θρησκείες και γλώσσες</a:t>
            </a:r>
          </a:p>
          <a:p>
            <a:pPr lvl="0"/>
            <a:r>
              <a:rPr lang="el-GR" sz="2800" dirty="0" smtClean="0"/>
              <a:t>πολιτισμικές επιρροές στον τρόπο ζωής και κατανάλωσης</a:t>
            </a:r>
          </a:p>
          <a:p>
            <a:pPr lvl="0"/>
            <a:r>
              <a:rPr lang="el-GR" sz="2800" dirty="0" smtClean="0"/>
              <a:t>αντιλήψεις για τα εντόπια και τα εισαγόμενα προϊόντα</a:t>
            </a:r>
          </a:p>
          <a:p>
            <a:pPr lvl="0"/>
            <a:r>
              <a:rPr lang="el-GR" sz="2800" dirty="0" smtClean="0"/>
              <a:t>διαφοροποίηση κοινωνικού ρόλου ανδρών και γυναικών</a:t>
            </a:r>
          </a:p>
          <a:p>
            <a:pPr lvl="0"/>
            <a:r>
              <a:rPr lang="el-GR" sz="2800" dirty="0" smtClean="0"/>
              <a:t>μέσος όρος ελεύθερου χρόνου</a:t>
            </a:r>
          </a:p>
          <a:p>
            <a:pPr lvl="0"/>
            <a:r>
              <a:rPr lang="el-GR" sz="2800" dirty="0" smtClean="0"/>
              <a:t>προσδόκιμος μέσος όρος ζωής</a:t>
            </a:r>
          </a:p>
          <a:p>
            <a:pPr lvl="0"/>
            <a:r>
              <a:rPr lang="el-GR" sz="2800" dirty="0" smtClean="0"/>
              <a:t>ηλικιακή διαστρωμάτωση της αγοραστικής δύναμης</a:t>
            </a:r>
          </a:p>
          <a:p>
            <a:r>
              <a:rPr lang="el-GR" sz="2800" dirty="0" smtClean="0"/>
              <a:t>ενδιαφέρον κοινής γνώμης για περιβαλλοντικά θέματα</a:t>
            </a:r>
            <a:endParaRPr lang="el-GR" sz="2800" dirty="0" smtClean="0">
              <a:solidFill>
                <a:srgbClr val="FF0000"/>
              </a:solidFill>
            </a:endParaRPr>
          </a:p>
          <a:p>
            <a:endParaRPr lang="el-GR" sz="2400" dirty="0" smtClean="0"/>
          </a:p>
        </p:txBody>
      </p:sp>
      <p:sp>
        <p:nvSpPr>
          <p:cNvPr id="6147" name="Rectangle 6"/>
          <p:cNvSpPr>
            <a:spLocks noChangeArrowheads="1"/>
          </p:cNvSpPr>
          <p:nvPr/>
        </p:nvSpPr>
        <p:spPr bwMode="auto">
          <a:xfrm>
            <a:off x="3810000" y="2424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4" name="Title 3"/>
          <p:cNvSpPr>
            <a:spLocks noGrp="1"/>
          </p:cNvSpPr>
          <p:nvPr>
            <p:ph type="title"/>
          </p:nvPr>
        </p:nvSpPr>
        <p:spPr>
          <a:xfrm>
            <a:off x="467544" y="360040"/>
            <a:ext cx="8229600" cy="908720"/>
          </a:xfrm>
        </p:spPr>
        <p:txBody>
          <a:bodyPr>
            <a:normAutofit fontScale="90000"/>
          </a:bodyPr>
          <a:lstStyle/>
          <a:p>
            <a:r>
              <a:rPr lang="el-GR" sz="3600" dirty="0" smtClean="0"/>
              <a:t>παράδειγμα –κοινωνικοπολιτισμικοί παράγοντες</a:t>
            </a:r>
            <a:br>
              <a:rPr lang="el-GR" sz="3600" dirty="0" smtClean="0"/>
            </a:br>
            <a:endParaRPr lang="el-GR" sz="3600" dirty="0"/>
          </a:p>
        </p:txBody>
      </p:sp>
    </p:spTree>
    <p:extLst>
      <p:ext uri="{BB962C8B-B14F-4D97-AF65-F5344CB8AC3E}">
        <p14:creationId xmlns:p14="http://schemas.microsoft.com/office/powerpoint/2010/main" val="36418175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6"/>
            <a:ext cx="8229600" cy="2736304"/>
          </a:xfrm>
        </p:spPr>
        <p:txBody>
          <a:bodyPr>
            <a:noAutofit/>
          </a:bodyPr>
          <a:lstStyle/>
          <a:p>
            <a:r>
              <a:rPr lang="el-GR" sz="2800" dirty="0" smtClean="0"/>
              <a:t>τεχνολογίες που επιτρέπουν προϊόντα μικρότερου κόστους και καλύτερης ποιότητας</a:t>
            </a:r>
          </a:p>
          <a:p>
            <a:r>
              <a:rPr lang="el-GR" sz="2800" dirty="0" smtClean="0"/>
              <a:t>τεχνολογίες που επιτρέπουν καινοτομικά προϊόντα και καινοτόμες υπηρεσίες</a:t>
            </a:r>
          </a:p>
          <a:p>
            <a:r>
              <a:rPr lang="el-GR" sz="2800" dirty="0" smtClean="0"/>
              <a:t>τεχνολογίες που επιτρέπουν νέα κανάλια διανομής</a:t>
            </a:r>
          </a:p>
          <a:p>
            <a:r>
              <a:rPr lang="el-GR" sz="2800" dirty="0" smtClean="0"/>
              <a:t>τεχνολογίες που επιτρέπουν νέους τρόπους προβολής και επικοινωνίας με τους πελάτες</a:t>
            </a:r>
          </a:p>
          <a:p>
            <a:pPr>
              <a:buNone/>
            </a:pPr>
            <a:r>
              <a:rPr lang="el-GR" sz="2800" dirty="0" smtClean="0"/>
              <a:t> </a:t>
            </a:r>
          </a:p>
          <a:p>
            <a:endParaRPr lang="el-GR" sz="2400" dirty="0" smtClean="0">
              <a:solidFill>
                <a:srgbClr val="FF0000"/>
              </a:solidFill>
            </a:endParaRPr>
          </a:p>
          <a:p>
            <a:endParaRPr lang="el-GR" sz="2400" dirty="0" smtClean="0"/>
          </a:p>
        </p:txBody>
      </p:sp>
      <p:sp>
        <p:nvSpPr>
          <p:cNvPr id="6147" name="Rectangle 6"/>
          <p:cNvSpPr>
            <a:spLocks noChangeArrowheads="1"/>
          </p:cNvSpPr>
          <p:nvPr/>
        </p:nvSpPr>
        <p:spPr bwMode="auto">
          <a:xfrm>
            <a:off x="3810000" y="2424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4" name="Title 3"/>
          <p:cNvSpPr>
            <a:spLocks noGrp="1"/>
          </p:cNvSpPr>
          <p:nvPr>
            <p:ph type="title"/>
          </p:nvPr>
        </p:nvSpPr>
        <p:spPr/>
        <p:txBody>
          <a:bodyPr>
            <a:normAutofit fontScale="90000"/>
          </a:bodyPr>
          <a:lstStyle/>
          <a:p>
            <a:r>
              <a:rPr lang="el-GR" sz="3600" dirty="0" smtClean="0"/>
              <a:t>παράδειγμα –τεχνολογικοί παράγοντες</a:t>
            </a:r>
            <a:br>
              <a:rPr lang="el-GR" sz="3600" dirty="0" smtClean="0"/>
            </a:br>
            <a:endParaRPr lang="el-GR" sz="3600" dirty="0"/>
          </a:p>
        </p:txBody>
      </p:sp>
    </p:spTree>
    <p:extLst>
      <p:ext uri="{BB962C8B-B14F-4D97-AF65-F5344CB8AC3E}">
        <p14:creationId xmlns:p14="http://schemas.microsoft.com/office/powerpoint/2010/main" val="36418175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6"/>
            <a:ext cx="8229600" cy="2736304"/>
          </a:xfrm>
        </p:spPr>
        <p:txBody>
          <a:bodyPr>
            <a:noAutofit/>
          </a:bodyPr>
          <a:lstStyle/>
          <a:p>
            <a:r>
              <a:rPr lang="el-GR" sz="2800" dirty="0" smtClean="0"/>
              <a:t>ισχυρά σημεία (strengths) :</a:t>
            </a:r>
          </a:p>
          <a:p>
            <a:pPr>
              <a:buNone/>
            </a:pPr>
            <a:r>
              <a:rPr lang="el-GR" sz="2800" dirty="0" smtClean="0"/>
              <a:t>     τι πάει καλά στο παρόν</a:t>
            </a:r>
          </a:p>
          <a:p>
            <a:r>
              <a:rPr lang="el-GR" sz="2800" dirty="0" smtClean="0"/>
              <a:t>αδύναμα σημεία (weaknesses) :</a:t>
            </a:r>
          </a:p>
          <a:p>
            <a:pPr>
              <a:buNone/>
            </a:pPr>
            <a:r>
              <a:rPr lang="el-GR" sz="2800" dirty="0" smtClean="0"/>
              <a:t>      τι πάει άσχημα στο παρόν</a:t>
            </a:r>
          </a:p>
          <a:p>
            <a:r>
              <a:rPr lang="el-GR" sz="2800" dirty="0" smtClean="0"/>
              <a:t>ευκαιρίες (opportunities) :</a:t>
            </a:r>
          </a:p>
          <a:p>
            <a:pPr>
              <a:buNone/>
            </a:pPr>
            <a:r>
              <a:rPr lang="el-GR" sz="2800" dirty="0" smtClean="0"/>
              <a:t>      τι θα πάει καλά στο μέλλον</a:t>
            </a:r>
          </a:p>
          <a:p>
            <a:r>
              <a:rPr lang="el-GR" sz="2800" dirty="0" smtClean="0"/>
              <a:t>απειλές (threats) :</a:t>
            </a:r>
          </a:p>
          <a:p>
            <a:pPr>
              <a:buNone/>
            </a:pPr>
            <a:r>
              <a:rPr lang="el-GR" sz="2800" dirty="0" smtClean="0"/>
              <a:t>       τι θα πάει άσχημα στο μέλλον</a:t>
            </a:r>
          </a:p>
          <a:p>
            <a:endParaRPr lang="el-GR" sz="2400" dirty="0" smtClean="0">
              <a:solidFill>
                <a:srgbClr val="FF0000"/>
              </a:solidFill>
            </a:endParaRPr>
          </a:p>
          <a:p>
            <a:endParaRPr lang="el-GR" sz="2400" dirty="0" smtClean="0"/>
          </a:p>
        </p:txBody>
      </p:sp>
      <p:sp>
        <p:nvSpPr>
          <p:cNvPr id="6147" name="Rectangle 6"/>
          <p:cNvSpPr>
            <a:spLocks noChangeArrowheads="1"/>
          </p:cNvSpPr>
          <p:nvPr/>
        </p:nvSpPr>
        <p:spPr bwMode="auto">
          <a:xfrm>
            <a:off x="3810000" y="2424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4" name="Title 3"/>
          <p:cNvSpPr>
            <a:spLocks noGrp="1"/>
          </p:cNvSpPr>
          <p:nvPr>
            <p:ph type="title"/>
          </p:nvPr>
        </p:nvSpPr>
        <p:spPr/>
        <p:txBody>
          <a:bodyPr>
            <a:normAutofit fontScale="90000"/>
          </a:bodyPr>
          <a:lstStyle/>
          <a:p>
            <a:r>
              <a:rPr lang="el-GR" sz="3600" dirty="0" smtClean="0"/>
              <a:t>ανάλυση SWOT</a:t>
            </a:r>
            <a:br>
              <a:rPr lang="el-GR" sz="3600" dirty="0" smtClean="0"/>
            </a:br>
            <a:endParaRPr lang="el-GR" sz="3600" dirty="0"/>
          </a:p>
        </p:txBody>
      </p:sp>
    </p:spTree>
    <p:extLst>
      <p:ext uri="{BB962C8B-B14F-4D97-AF65-F5344CB8AC3E}">
        <p14:creationId xmlns:p14="http://schemas.microsoft.com/office/powerpoint/2010/main" val="36418175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13</a:t>
            </a:fld>
            <a:endParaRPr lang="el-GR"/>
          </a:p>
        </p:txBody>
      </p:sp>
      <p:graphicFrame>
        <p:nvGraphicFramePr>
          <p:cNvPr id="3" name="Table 2"/>
          <p:cNvGraphicFramePr>
            <a:graphicFrameLocks noGrp="1"/>
          </p:cNvGraphicFramePr>
          <p:nvPr/>
        </p:nvGraphicFramePr>
        <p:xfrm>
          <a:off x="827584" y="404664"/>
          <a:ext cx="7272808" cy="6156960"/>
        </p:xfrm>
        <a:graphic>
          <a:graphicData uri="http://schemas.openxmlformats.org/drawingml/2006/table">
            <a:tbl>
              <a:tblPr firstRow="1" bandRow="1">
                <a:tableStyleId>{5C22544A-7EE6-4342-B048-85BDC9FD1C3A}</a:tableStyleId>
              </a:tblPr>
              <a:tblGrid>
                <a:gridCol w="3636404"/>
                <a:gridCol w="3636404"/>
              </a:tblGrid>
              <a:tr h="2254880">
                <a:tc>
                  <a:txBody>
                    <a:bodyPr/>
                    <a:lstStyle/>
                    <a:p>
                      <a:r>
                        <a:rPr lang="en-US" sz="2800" b="1" dirty="0" smtClean="0"/>
                        <a:t>Strengths</a:t>
                      </a:r>
                    </a:p>
                    <a:p>
                      <a:endParaRPr lang="en-US" sz="2800" b="1" dirty="0" smtClean="0"/>
                    </a:p>
                    <a:p>
                      <a:r>
                        <a:rPr lang="en-US" sz="2800" b="1" dirty="0" smtClean="0"/>
                        <a:t>1…</a:t>
                      </a:r>
                    </a:p>
                    <a:p>
                      <a:r>
                        <a:rPr lang="en-US" sz="2800" b="1" dirty="0" smtClean="0"/>
                        <a:t>2…</a:t>
                      </a:r>
                    </a:p>
                    <a:p>
                      <a:r>
                        <a:rPr lang="en-US" sz="2800" b="1" dirty="0" smtClean="0"/>
                        <a:t>3…</a:t>
                      </a:r>
                    </a:p>
                    <a:p>
                      <a:r>
                        <a:rPr lang="en-US" sz="2800" b="1" dirty="0" smtClean="0"/>
                        <a:t>4…</a:t>
                      </a:r>
                    </a:p>
                    <a:p>
                      <a:endParaRPr lang="el-GR" sz="2800" b="1" dirty="0"/>
                    </a:p>
                  </a:txBody>
                  <a:tcPr/>
                </a:tc>
                <a:tc>
                  <a:txBody>
                    <a:bodyPr/>
                    <a:lstStyle/>
                    <a:p>
                      <a:r>
                        <a:rPr lang="en-US" sz="2800" b="1" dirty="0" smtClean="0"/>
                        <a:t>Weaknesses</a:t>
                      </a:r>
                    </a:p>
                    <a:p>
                      <a:endParaRPr lang="en-US" sz="2800" b="1" dirty="0" smtClean="0"/>
                    </a:p>
                    <a:p>
                      <a:r>
                        <a:rPr lang="en-US" sz="2800" b="1" dirty="0" smtClean="0"/>
                        <a:t>1…</a:t>
                      </a:r>
                    </a:p>
                    <a:p>
                      <a:r>
                        <a:rPr lang="en-US" sz="2800" b="1" dirty="0" smtClean="0"/>
                        <a:t>2…</a:t>
                      </a:r>
                    </a:p>
                    <a:p>
                      <a:r>
                        <a:rPr lang="en-US" sz="2800" b="1" dirty="0" smtClean="0"/>
                        <a:t>3…</a:t>
                      </a:r>
                    </a:p>
                    <a:p>
                      <a:r>
                        <a:rPr lang="en-US" sz="2800" b="1" dirty="0" smtClean="0"/>
                        <a:t>4…</a:t>
                      </a:r>
                    </a:p>
                    <a:p>
                      <a:endParaRPr lang="el-GR" sz="2800" b="1" dirty="0"/>
                    </a:p>
                  </a:txBody>
                  <a:tcPr/>
                </a:tc>
              </a:tr>
              <a:tr h="415672">
                <a:tc>
                  <a:txBody>
                    <a:bodyPr/>
                    <a:lstStyle/>
                    <a:p>
                      <a:r>
                        <a:rPr lang="en-US" sz="2800" b="1" dirty="0" smtClean="0"/>
                        <a:t>Opportunities</a:t>
                      </a:r>
                    </a:p>
                    <a:p>
                      <a:endParaRPr lang="en-US" sz="2800" b="1" dirty="0" smtClean="0"/>
                    </a:p>
                    <a:p>
                      <a:r>
                        <a:rPr lang="en-US" sz="2800" b="1" dirty="0" smtClean="0"/>
                        <a:t>1…</a:t>
                      </a:r>
                    </a:p>
                    <a:p>
                      <a:r>
                        <a:rPr lang="en-US" sz="2800" b="1" dirty="0" smtClean="0"/>
                        <a:t>2…</a:t>
                      </a:r>
                    </a:p>
                    <a:p>
                      <a:r>
                        <a:rPr lang="en-US" sz="2800" b="1" dirty="0" smtClean="0"/>
                        <a:t>3…</a:t>
                      </a:r>
                    </a:p>
                    <a:p>
                      <a:r>
                        <a:rPr lang="en-US" sz="2800" b="1" dirty="0" smtClean="0"/>
                        <a:t>4…</a:t>
                      </a:r>
                    </a:p>
                    <a:p>
                      <a:endParaRPr lang="el-GR" sz="2800" b="1" dirty="0"/>
                    </a:p>
                  </a:txBody>
                  <a:tcPr/>
                </a:tc>
                <a:tc>
                  <a:txBody>
                    <a:bodyPr/>
                    <a:lstStyle/>
                    <a:p>
                      <a:r>
                        <a:rPr lang="en-US" sz="2800" b="1" dirty="0" smtClean="0"/>
                        <a:t>Threats</a:t>
                      </a:r>
                    </a:p>
                    <a:p>
                      <a:endParaRPr lang="en-US" sz="2800" b="1" dirty="0" smtClean="0"/>
                    </a:p>
                    <a:p>
                      <a:r>
                        <a:rPr lang="en-US" sz="2800" b="1" dirty="0" smtClean="0"/>
                        <a:t>1…</a:t>
                      </a:r>
                    </a:p>
                    <a:p>
                      <a:r>
                        <a:rPr lang="en-US" sz="2800" b="1" dirty="0" smtClean="0"/>
                        <a:t>2…</a:t>
                      </a:r>
                    </a:p>
                    <a:p>
                      <a:r>
                        <a:rPr lang="en-US" sz="2800" b="1" dirty="0" smtClean="0"/>
                        <a:t>3…</a:t>
                      </a:r>
                    </a:p>
                    <a:p>
                      <a:r>
                        <a:rPr lang="en-US" sz="2800" b="1" dirty="0" smtClean="0"/>
                        <a:t>4…</a:t>
                      </a:r>
                    </a:p>
                    <a:p>
                      <a:endParaRPr lang="el-GR" sz="2800" b="1"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 Πίνακας"/>
          <p:cNvGraphicFramePr>
            <a:graphicFrameLocks noGrp="1"/>
          </p:cNvGraphicFramePr>
          <p:nvPr/>
        </p:nvGraphicFramePr>
        <p:xfrm>
          <a:off x="827088" y="765175"/>
          <a:ext cx="7777360" cy="4824540"/>
        </p:xfrm>
        <a:graphic>
          <a:graphicData uri="http://schemas.openxmlformats.org/drawingml/2006/table">
            <a:tbl>
              <a:tblPr/>
              <a:tblGrid>
                <a:gridCol w="3744912"/>
                <a:gridCol w="4032448"/>
              </a:tblGrid>
              <a:tr h="689220">
                <a:tc>
                  <a:txBody>
                    <a:bodyPr/>
                    <a:lstStyle/>
                    <a:p>
                      <a:pPr>
                        <a:lnSpc>
                          <a:spcPct val="115000"/>
                        </a:lnSpc>
                        <a:spcAft>
                          <a:spcPts val="1000"/>
                        </a:spcAft>
                      </a:pPr>
                      <a:r>
                        <a:rPr lang="el-GR" sz="2800" b="1" dirty="0">
                          <a:solidFill>
                            <a:srgbClr val="C00000"/>
                          </a:solidFill>
                          <a:latin typeface="Calibri"/>
                          <a:ea typeface="Calibri"/>
                          <a:cs typeface="Times New Roman"/>
                        </a:rPr>
                        <a:t>Εσωτερικό Περιβάλλον</a:t>
                      </a:r>
                      <a:endParaRPr lang="el-GR" sz="2800" dirty="0">
                        <a:solidFill>
                          <a:srgbClr val="C00000"/>
                        </a:solidFill>
                        <a:latin typeface="Calibri"/>
                        <a:ea typeface="Calibri"/>
                        <a:cs typeface="Times New Roman"/>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tc>
                  <a:txBody>
                    <a:bodyPr/>
                    <a:lstStyle/>
                    <a:p>
                      <a:pPr>
                        <a:lnSpc>
                          <a:spcPct val="115000"/>
                        </a:lnSpc>
                        <a:spcAft>
                          <a:spcPts val="1000"/>
                        </a:spcAft>
                      </a:pPr>
                      <a:r>
                        <a:rPr lang="el-GR" sz="2800" b="1" dirty="0">
                          <a:solidFill>
                            <a:srgbClr val="C00000"/>
                          </a:solidFill>
                          <a:latin typeface="Calibri"/>
                          <a:ea typeface="Calibri"/>
                          <a:cs typeface="Times New Roman"/>
                        </a:rPr>
                        <a:t>Εξωτερικό Περιβάλλον</a:t>
                      </a:r>
                      <a:endParaRPr lang="el-GR" sz="2800" dirty="0">
                        <a:solidFill>
                          <a:srgbClr val="C00000"/>
                        </a:solidFill>
                        <a:latin typeface="Calibri"/>
                        <a:ea typeface="Calibri"/>
                        <a:cs typeface="Times New Roman"/>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tr>
              <a:tr h="689220">
                <a:tc>
                  <a:txBody>
                    <a:bodyPr/>
                    <a:lstStyle/>
                    <a:p>
                      <a:pPr>
                        <a:lnSpc>
                          <a:spcPct val="115000"/>
                        </a:lnSpc>
                        <a:spcAft>
                          <a:spcPts val="1000"/>
                        </a:spcAft>
                      </a:pPr>
                      <a:r>
                        <a:rPr lang="el-GR" sz="2400" b="1" dirty="0">
                          <a:latin typeface="Calibri"/>
                          <a:ea typeface="Calibri"/>
                          <a:cs typeface="Times New Roman"/>
                        </a:rPr>
                        <a:t>Δυνατά Σημεία</a:t>
                      </a:r>
                      <a:endParaRPr lang="el-GR" sz="2400" dirty="0">
                        <a:latin typeface="Calibri"/>
                        <a:ea typeface="Calibri"/>
                        <a:cs typeface="Times New Roman"/>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tc>
                  <a:txBody>
                    <a:bodyPr/>
                    <a:lstStyle/>
                    <a:p>
                      <a:pPr>
                        <a:lnSpc>
                          <a:spcPct val="115000"/>
                        </a:lnSpc>
                        <a:spcAft>
                          <a:spcPts val="1000"/>
                        </a:spcAft>
                      </a:pPr>
                      <a:r>
                        <a:rPr lang="el-GR" sz="2400" b="1">
                          <a:latin typeface="Calibri"/>
                          <a:ea typeface="Calibri"/>
                          <a:cs typeface="Times New Roman"/>
                        </a:rPr>
                        <a:t>Ευκαιρίες</a:t>
                      </a:r>
                      <a:endParaRPr lang="el-GR" sz="2400">
                        <a:latin typeface="Calibri"/>
                        <a:ea typeface="Calibri"/>
                        <a:cs typeface="Times New Roman"/>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tr>
              <a:tr h="689220">
                <a:tc>
                  <a:txBody>
                    <a:bodyPr/>
                    <a:lstStyle/>
                    <a:p>
                      <a:pPr>
                        <a:lnSpc>
                          <a:spcPct val="115000"/>
                        </a:lnSpc>
                        <a:spcAft>
                          <a:spcPts val="1000"/>
                        </a:spcAft>
                      </a:pPr>
                      <a:r>
                        <a:rPr lang="en-US" sz="2400" i="1" dirty="0" smtClean="0">
                          <a:latin typeface="Calibri"/>
                          <a:ea typeface="Calibri"/>
                          <a:cs typeface="Times New Roman"/>
                        </a:rPr>
                        <a:t>1. </a:t>
                      </a:r>
                      <a:r>
                        <a:rPr lang="el-GR" sz="2400" i="1" dirty="0" smtClean="0">
                          <a:latin typeface="Calibri"/>
                          <a:ea typeface="Calibri"/>
                          <a:cs typeface="Times New Roman"/>
                        </a:rPr>
                        <a:t>Δυνατό </a:t>
                      </a:r>
                      <a:r>
                        <a:rPr lang="el-GR" sz="2400" i="1" dirty="0">
                          <a:latin typeface="Calibri"/>
                          <a:ea typeface="Calibri"/>
                          <a:cs typeface="Times New Roman"/>
                        </a:rPr>
                        <a:t>Σημείο</a:t>
                      </a:r>
                      <a:endParaRPr lang="el-GR" sz="2400" dirty="0">
                        <a:latin typeface="Calibri"/>
                        <a:ea typeface="Calibri"/>
                        <a:cs typeface="Times New Roman"/>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tc>
                  <a:txBody>
                    <a:bodyPr/>
                    <a:lstStyle/>
                    <a:p>
                      <a:pPr>
                        <a:lnSpc>
                          <a:spcPct val="115000"/>
                        </a:lnSpc>
                        <a:spcAft>
                          <a:spcPts val="1000"/>
                        </a:spcAft>
                      </a:pPr>
                      <a:r>
                        <a:rPr lang="en-US" sz="2400" i="1" dirty="0" smtClean="0">
                          <a:latin typeface="Calibri"/>
                          <a:ea typeface="Calibri"/>
                          <a:cs typeface="Times New Roman"/>
                        </a:rPr>
                        <a:t>1. </a:t>
                      </a:r>
                      <a:r>
                        <a:rPr lang="el-GR" sz="2400" i="1" dirty="0" smtClean="0">
                          <a:latin typeface="Calibri"/>
                          <a:ea typeface="Calibri"/>
                          <a:cs typeface="Times New Roman"/>
                        </a:rPr>
                        <a:t>Ευκαιρία </a:t>
                      </a:r>
                      <a:r>
                        <a:rPr lang="el-GR" sz="2400" i="1" dirty="0">
                          <a:latin typeface="Calibri"/>
                          <a:ea typeface="Calibri"/>
                          <a:cs typeface="Times New Roman"/>
                        </a:rPr>
                        <a:t>για ανάπτυξη Α</a:t>
                      </a:r>
                      <a:endParaRPr lang="el-GR" sz="2400" dirty="0">
                        <a:latin typeface="Calibri"/>
                        <a:ea typeface="Calibri"/>
                        <a:cs typeface="Times New Roman"/>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tr>
              <a:tr h="689220">
                <a:tc>
                  <a:txBody>
                    <a:bodyPr/>
                    <a:lstStyle/>
                    <a:p>
                      <a:pPr>
                        <a:lnSpc>
                          <a:spcPct val="115000"/>
                        </a:lnSpc>
                        <a:spcAft>
                          <a:spcPts val="1000"/>
                        </a:spcAft>
                      </a:pPr>
                      <a:r>
                        <a:rPr lang="el-GR" sz="2400" dirty="0">
                          <a:latin typeface="Calibri"/>
                          <a:ea typeface="Calibri"/>
                          <a:cs typeface="Times New Roman"/>
                        </a:rPr>
                        <a:t>...</a:t>
                      </a: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tc>
                  <a:txBody>
                    <a:bodyPr/>
                    <a:lstStyle/>
                    <a:p>
                      <a:pPr>
                        <a:lnSpc>
                          <a:spcPct val="115000"/>
                        </a:lnSpc>
                        <a:spcAft>
                          <a:spcPts val="1000"/>
                        </a:spcAft>
                      </a:pPr>
                      <a:r>
                        <a:rPr lang="el-GR" sz="2400" dirty="0">
                          <a:latin typeface="Calibri"/>
                          <a:ea typeface="Calibri"/>
                          <a:cs typeface="Times New Roman"/>
                        </a:rPr>
                        <a:t>...</a:t>
                      </a: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tr>
              <a:tr h="689220">
                <a:tc>
                  <a:txBody>
                    <a:bodyPr/>
                    <a:lstStyle/>
                    <a:p>
                      <a:pPr>
                        <a:lnSpc>
                          <a:spcPct val="115000"/>
                        </a:lnSpc>
                        <a:spcAft>
                          <a:spcPts val="1000"/>
                        </a:spcAft>
                      </a:pPr>
                      <a:r>
                        <a:rPr lang="el-GR" sz="2400" b="1" dirty="0">
                          <a:latin typeface="Calibri"/>
                          <a:ea typeface="Calibri"/>
                          <a:cs typeface="Times New Roman"/>
                        </a:rPr>
                        <a:t>Αδύνατα Σημεία</a:t>
                      </a:r>
                      <a:endParaRPr lang="el-GR" sz="2400" dirty="0">
                        <a:latin typeface="Calibri"/>
                        <a:ea typeface="Calibri"/>
                        <a:cs typeface="Times New Roman"/>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tc>
                  <a:txBody>
                    <a:bodyPr/>
                    <a:lstStyle/>
                    <a:p>
                      <a:pPr>
                        <a:lnSpc>
                          <a:spcPct val="115000"/>
                        </a:lnSpc>
                        <a:spcAft>
                          <a:spcPts val="1000"/>
                        </a:spcAft>
                      </a:pPr>
                      <a:r>
                        <a:rPr lang="el-GR" sz="2400" b="1" dirty="0">
                          <a:latin typeface="Calibri"/>
                          <a:ea typeface="Calibri"/>
                          <a:cs typeface="Times New Roman"/>
                        </a:rPr>
                        <a:t>Απειλές</a:t>
                      </a:r>
                      <a:endParaRPr lang="el-GR" sz="2400" dirty="0">
                        <a:latin typeface="Calibri"/>
                        <a:ea typeface="Calibri"/>
                        <a:cs typeface="Times New Roman"/>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tr>
              <a:tr h="689220">
                <a:tc>
                  <a:txBody>
                    <a:bodyPr/>
                    <a:lstStyle/>
                    <a:p>
                      <a:pPr>
                        <a:lnSpc>
                          <a:spcPct val="115000"/>
                        </a:lnSpc>
                        <a:spcAft>
                          <a:spcPts val="1000"/>
                        </a:spcAft>
                      </a:pPr>
                      <a:r>
                        <a:rPr lang="en-US" sz="2400" i="1" dirty="0" smtClean="0">
                          <a:latin typeface="Calibri"/>
                          <a:ea typeface="Calibri"/>
                          <a:cs typeface="Times New Roman"/>
                        </a:rPr>
                        <a:t>1. </a:t>
                      </a:r>
                      <a:r>
                        <a:rPr lang="el-GR" sz="2400" i="1" dirty="0" smtClean="0">
                          <a:latin typeface="Calibri"/>
                          <a:ea typeface="Calibri"/>
                          <a:cs typeface="Times New Roman"/>
                        </a:rPr>
                        <a:t>Αδύνατο </a:t>
                      </a:r>
                      <a:r>
                        <a:rPr lang="el-GR" sz="2400" i="1" dirty="0">
                          <a:latin typeface="Calibri"/>
                          <a:ea typeface="Calibri"/>
                          <a:cs typeface="Times New Roman"/>
                        </a:rPr>
                        <a:t>Σημείο</a:t>
                      </a:r>
                      <a:endParaRPr lang="el-GR" sz="2400" dirty="0">
                        <a:latin typeface="Calibri"/>
                        <a:ea typeface="Calibri"/>
                        <a:cs typeface="Times New Roman"/>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tc>
                  <a:txBody>
                    <a:bodyPr/>
                    <a:lstStyle/>
                    <a:p>
                      <a:pPr>
                        <a:lnSpc>
                          <a:spcPct val="115000"/>
                        </a:lnSpc>
                        <a:spcAft>
                          <a:spcPts val="1000"/>
                        </a:spcAft>
                      </a:pPr>
                      <a:r>
                        <a:rPr lang="en-US" sz="2400" i="1" dirty="0" smtClean="0">
                          <a:latin typeface="Calibri"/>
                          <a:ea typeface="Calibri"/>
                          <a:cs typeface="Times New Roman"/>
                        </a:rPr>
                        <a:t>1. </a:t>
                      </a:r>
                      <a:r>
                        <a:rPr lang="el-GR" sz="2400" i="1" dirty="0" smtClean="0">
                          <a:latin typeface="Calibri"/>
                          <a:ea typeface="Calibri"/>
                          <a:cs typeface="Times New Roman"/>
                        </a:rPr>
                        <a:t>Κίνδυνος </a:t>
                      </a:r>
                      <a:r>
                        <a:rPr lang="el-GR" sz="2400" i="1" dirty="0">
                          <a:latin typeface="Calibri"/>
                          <a:ea typeface="Calibri"/>
                          <a:cs typeface="Times New Roman"/>
                        </a:rPr>
                        <a:t>- Απειλή Α</a:t>
                      </a:r>
                      <a:endParaRPr lang="el-GR" sz="2400" dirty="0">
                        <a:latin typeface="Calibri"/>
                        <a:ea typeface="Calibri"/>
                        <a:cs typeface="Times New Roman"/>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tr>
              <a:tr h="689220">
                <a:tc>
                  <a:txBody>
                    <a:bodyPr/>
                    <a:lstStyle/>
                    <a:p>
                      <a:pPr>
                        <a:lnSpc>
                          <a:spcPct val="115000"/>
                        </a:lnSpc>
                        <a:spcAft>
                          <a:spcPts val="1000"/>
                        </a:spcAft>
                      </a:pPr>
                      <a:r>
                        <a:rPr lang="el-GR" sz="2400" dirty="0">
                          <a:latin typeface="Calibri"/>
                          <a:ea typeface="Calibri"/>
                          <a:cs typeface="Times New Roman"/>
                        </a:rPr>
                        <a:t>...</a:t>
                      </a: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tc>
                  <a:txBody>
                    <a:bodyPr/>
                    <a:lstStyle/>
                    <a:p>
                      <a:pPr>
                        <a:lnSpc>
                          <a:spcPct val="115000"/>
                        </a:lnSpc>
                        <a:spcAft>
                          <a:spcPts val="1000"/>
                        </a:spcAft>
                      </a:pPr>
                      <a:r>
                        <a:rPr lang="el-GR" sz="2400" dirty="0">
                          <a:latin typeface="Calibri"/>
                          <a:ea typeface="Calibri"/>
                          <a:cs typeface="Times New Roman"/>
                        </a:rPr>
                        <a:t>...</a:t>
                      </a: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EFEF"/>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6"/>
            <a:ext cx="8229600" cy="2736304"/>
          </a:xfrm>
        </p:spPr>
        <p:txBody>
          <a:bodyPr>
            <a:noAutofit/>
          </a:bodyPr>
          <a:lstStyle/>
          <a:p>
            <a:r>
              <a:rPr lang="el-GR" dirty="0" smtClean="0"/>
              <a:t>τι πλεονεκτήματα έχουμε;</a:t>
            </a:r>
          </a:p>
          <a:p>
            <a:r>
              <a:rPr lang="el-GR" dirty="0" smtClean="0"/>
              <a:t>τι κάνουμε καλά;</a:t>
            </a:r>
          </a:p>
          <a:p>
            <a:r>
              <a:rPr lang="el-GR" dirty="0" smtClean="0"/>
              <a:t>σε ποιους σχετικούς πόρους έχουμε πρόσβαση;</a:t>
            </a:r>
          </a:p>
          <a:p>
            <a:r>
              <a:rPr lang="el-GR" dirty="0" smtClean="0"/>
              <a:t>τι βλέπουν οι άλλοι ως ισχυρό χαρακτηριστικό μας;</a:t>
            </a:r>
          </a:p>
          <a:p>
            <a:endParaRPr lang="el-GR" sz="2400" dirty="0" smtClean="0">
              <a:solidFill>
                <a:srgbClr val="FF0000"/>
              </a:solidFill>
            </a:endParaRPr>
          </a:p>
          <a:p>
            <a:endParaRPr lang="el-GR" sz="2400" dirty="0" smtClean="0"/>
          </a:p>
        </p:txBody>
      </p:sp>
      <p:sp>
        <p:nvSpPr>
          <p:cNvPr id="6147" name="Rectangle 6"/>
          <p:cNvSpPr>
            <a:spLocks noChangeArrowheads="1"/>
          </p:cNvSpPr>
          <p:nvPr/>
        </p:nvSpPr>
        <p:spPr bwMode="auto">
          <a:xfrm>
            <a:off x="3810000" y="2424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4" name="Title 3"/>
          <p:cNvSpPr>
            <a:spLocks noGrp="1"/>
          </p:cNvSpPr>
          <p:nvPr>
            <p:ph type="title"/>
          </p:nvPr>
        </p:nvSpPr>
        <p:spPr/>
        <p:txBody>
          <a:bodyPr>
            <a:normAutofit fontScale="90000"/>
          </a:bodyPr>
          <a:lstStyle/>
          <a:p>
            <a:r>
              <a:rPr lang="el-GR" sz="3600" dirty="0" smtClean="0"/>
              <a:t>ανάλυση SWOT–ισχυρά σημεία</a:t>
            </a:r>
            <a:br>
              <a:rPr lang="el-GR" sz="3600" dirty="0" smtClean="0"/>
            </a:br>
            <a:endParaRPr lang="el-GR" sz="3600" dirty="0"/>
          </a:p>
        </p:txBody>
      </p:sp>
    </p:spTree>
    <p:extLst>
      <p:ext uri="{BB962C8B-B14F-4D97-AF65-F5344CB8AC3E}">
        <p14:creationId xmlns:p14="http://schemas.microsoft.com/office/powerpoint/2010/main" val="36418175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6"/>
            <a:ext cx="8229600" cy="2736304"/>
          </a:xfrm>
        </p:spPr>
        <p:txBody>
          <a:bodyPr>
            <a:noAutofit/>
          </a:bodyPr>
          <a:lstStyle/>
          <a:p>
            <a:r>
              <a:rPr lang="el-GR" dirty="0" smtClean="0"/>
              <a:t>τι θα μπορούσαμε να βελτιώσουμε;</a:t>
            </a:r>
          </a:p>
          <a:p>
            <a:r>
              <a:rPr lang="el-GR" dirty="0" smtClean="0"/>
              <a:t>τι δεν κάνουμε καλά;</a:t>
            </a:r>
          </a:p>
          <a:p>
            <a:r>
              <a:rPr lang="el-GR" dirty="0" smtClean="0"/>
              <a:t>τι θα πρέπει να αποφύγουμε;</a:t>
            </a:r>
            <a:endParaRPr lang="el-GR" dirty="0" smtClean="0">
              <a:solidFill>
                <a:srgbClr val="FF0000"/>
              </a:solidFill>
            </a:endParaRPr>
          </a:p>
          <a:p>
            <a:endParaRPr lang="el-GR" sz="2400" dirty="0" smtClean="0"/>
          </a:p>
        </p:txBody>
      </p:sp>
      <p:sp>
        <p:nvSpPr>
          <p:cNvPr id="6147" name="Rectangle 6"/>
          <p:cNvSpPr>
            <a:spLocks noChangeArrowheads="1"/>
          </p:cNvSpPr>
          <p:nvPr/>
        </p:nvSpPr>
        <p:spPr bwMode="auto">
          <a:xfrm>
            <a:off x="3810000" y="2424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4" name="Title 3"/>
          <p:cNvSpPr>
            <a:spLocks noGrp="1"/>
          </p:cNvSpPr>
          <p:nvPr>
            <p:ph type="title"/>
          </p:nvPr>
        </p:nvSpPr>
        <p:spPr/>
        <p:txBody>
          <a:bodyPr>
            <a:normAutofit fontScale="90000"/>
          </a:bodyPr>
          <a:lstStyle/>
          <a:p>
            <a:r>
              <a:rPr lang="el-GR" sz="3600" dirty="0" smtClean="0"/>
              <a:t>ανάλυση SWOT–αδύναμα σημεία</a:t>
            </a:r>
            <a:br>
              <a:rPr lang="el-GR" sz="3600" dirty="0" smtClean="0"/>
            </a:br>
            <a:endParaRPr lang="el-GR" sz="3600" dirty="0"/>
          </a:p>
        </p:txBody>
      </p:sp>
    </p:spTree>
    <p:extLst>
      <p:ext uri="{BB962C8B-B14F-4D97-AF65-F5344CB8AC3E}">
        <p14:creationId xmlns:p14="http://schemas.microsoft.com/office/powerpoint/2010/main" val="36418175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6"/>
            <a:ext cx="8229600" cy="2736304"/>
          </a:xfrm>
        </p:spPr>
        <p:txBody>
          <a:bodyPr>
            <a:noAutofit/>
          </a:bodyPr>
          <a:lstStyle/>
          <a:p>
            <a:r>
              <a:rPr lang="el-GR" dirty="0" smtClean="0"/>
              <a:t>ποιες είναι οι ευκαιρίες που διαβλέπουμε;</a:t>
            </a:r>
          </a:p>
          <a:p>
            <a:r>
              <a:rPr lang="el-GR" dirty="0" smtClean="0"/>
              <a:t>ποιες είναι οι ενδιαφέρουσες τάσεις που γνωρίζουμε;</a:t>
            </a:r>
          </a:p>
          <a:p>
            <a:endParaRPr lang="el-GR" sz="2400" dirty="0" smtClean="0">
              <a:solidFill>
                <a:srgbClr val="FF0000"/>
              </a:solidFill>
            </a:endParaRPr>
          </a:p>
          <a:p>
            <a:endParaRPr lang="el-GR" sz="2400" dirty="0" smtClean="0"/>
          </a:p>
        </p:txBody>
      </p:sp>
      <p:sp>
        <p:nvSpPr>
          <p:cNvPr id="6147" name="Rectangle 6"/>
          <p:cNvSpPr>
            <a:spLocks noChangeArrowheads="1"/>
          </p:cNvSpPr>
          <p:nvPr/>
        </p:nvSpPr>
        <p:spPr bwMode="auto">
          <a:xfrm>
            <a:off x="3810000" y="2424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4" name="Title 3"/>
          <p:cNvSpPr>
            <a:spLocks noGrp="1"/>
          </p:cNvSpPr>
          <p:nvPr>
            <p:ph type="title"/>
          </p:nvPr>
        </p:nvSpPr>
        <p:spPr/>
        <p:txBody>
          <a:bodyPr>
            <a:normAutofit fontScale="90000"/>
          </a:bodyPr>
          <a:lstStyle/>
          <a:p>
            <a:r>
              <a:rPr lang="el-GR" sz="3600" dirty="0" smtClean="0"/>
              <a:t>ανάλυση SWOT–ευκαιρίες</a:t>
            </a:r>
            <a:br>
              <a:rPr lang="el-GR" sz="3600" dirty="0" smtClean="0"/>
            </a:br>
            <a:endParaRPr lang="el-GR" sz="3600" dirty="0"/>
          </a:p>
        </p:txBody>
      </p:sp>
    </p:spTree>
    <p:extLst>
      <p:ext uri="{BB962C8B-B14F-4D97-AF65-F5344CB8AC3E}">
        <p14:creationId xmlns:p14="http://schemas.microsoft.com/office/powerpoint/2010/main" val="36418175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2736304"/>
          </a:xfrm>
        </p:spPr>
        <p:txBody>
          <a:bodyPr>
            <a:noAutofit/>
          </a:bodyPr>
          <a:lstStyle/>
          <a:p>
            <a:r>
              <a:rPr lang="el-GR" sz="2800" dirty="0" smtClean="0"/>
              <a:t>τι εμπόδια αντιμετωπίζουμε;</a:t>
            </a:r>
          </a:p>
          <a:p>
            <a:r>
              <a:rPr lang="el-GR" sz="2800" dirty="0" smtClean="0"/>
              <a:t>τι κάνει ο ανταγωνισμός;</a:t>
            </a:r>
          </a:p>
          <a:p>
            <a:r>
              <a:rPr lang="el-GR" sz="2800" dirty="0" smtClean="0"/>
              <a:t>αλλάζουν οι απαιτήσεις για το περιεχόμενο της δουλειάς μας;</a:t>
            </a:r>
          </a:p>
          <a:p>
            <a:r>
              <a:rPr lang="el-GR" sz="2800" dirty="0" smtClean="0"/>
              <a:t>αλλάζουν οι απαιτήσεις για τα προϊόντα ή τις υπηρεσίες που παράγουμε;</a:t>
            </a:r>
          </a:p>
          <a:p>
            <a:r>
              <a:rPr lang="el-GR" sz="2800" dirty="0" smtClean="0"/>
              <a:t>η εξέλιξη της τεχνολογίας απειλεί θέσεις εργασίας;</a:t>
            </a:r>
          </a:p>
          <a:p>
            <a:r>
              <a:rPr lang="el-GR" sz="2800" dirty="0" smtClean="0"/>
              <a:t>υπάρχουν προβλήματα χρεών ή χρηματοροής;</a:t>
            </a:r>
          </a:p>
          <a:p>
            <a:r>
              <a:rPr lang="el-GR" sz="2800" dirty="0" smtClean="0"/>
              <a:t>θα μπορούσε κάποια από τις αδυναμίες μας να απειλήσει σοβαρά τη δουλειά μας;</a:t>
            </a:r>
            <a:endParaRPr lang="el-GR" sz="2800" dirty="0" smtClean="0">
              <a:solidFill>
                <a:srgbClr val="FF0000"/>
              </a:solidFill>
            </a:endParaRPr>
          </a:p>
          <a:p>
            <a:endParaRPr lang="el-GR" sz="2400" dirty="0" smtClean="0"/>
          </a:p>
        </p:txBody>
      </p:sp>
      <p:sp>
        <p:nvSpPr>
          <p:cNvPr id="6147" name="Rectangle 6"/>
          <p:cNvSpPr>
            <a:spLocks noChangeArrowheads="1"/>
          </p:cNvSpPr>
          <p:nvPr/>
        </p:nvSpPr>
        <p:spPr bwMode="auto">
          <a:xfrm>
            <a:off x="3810000" y="2424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4" name="Title 3"/>
          <p:cNvSpPr>
            <a:spLocks noGrp="1"/>
          </p:cNvSpPr>
          <p:nvPr>
            <p:ph type="title"/>
          </p:nvPr>
        </p:nvSpPr>
        <p:spPr/>
        <p:txBody>
          <a:bodyPr>
            <a:normAutofit fontScale="90000"/>
          </a:bodyPr>
          <a:lstStyle/>
          <a:p>
            <a:r>
              <a:rPr lang="el-GR" sz="3600" dirty="0" smtClean="0"/>
              <a:t>ανάλυση SWOT– απειλές</a:t>
            </a:r>
            <a:br>
              <a:rPr lang="el-GR" sz="3600" dirty="0" smtClean="0"/>
            </a:br>
            <a:endParaRPr lang="el-GR" sz="3600" dirty="0"/>
          </a:p>
        </p:txBody>
      </p:sp>
    </p:spTree>
    <p:extLst>
      <p:ext uri="{BB962C8B-B14F-4D97-AF65-F5344CB8AC3E}">
        <p14:creationId xmlns:p14="http://schemas.microsoft.com/office/powerpoint/2010/main" val="36418175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2736304"/>
          </a:xfrm>
        </p:spPr>
        <p:txBody>
          <a:bodyPr>
            <a:noAutofit/>
          </a:bodyPr>
          <a:lstStyle/>
          <a:p>
            <a:r>
              <a:rPr lang="el-GR" sz="2400" dirty="0" smtClean="0"/>
              <a:t>Γίνεται αναφορά σε σημαντικές </a:t>
            </a:r>
            <a:r>
              <a:rPr lang="el-GR" sz="2400" dirty="0"/>
              <a:t>έννοιες </a:t>
            </a:r>
            <a:r>
              <a:rPr lang="el-GR" sz="2400" dirty="0" smtClean="0"/>
              <a:t>διαχείρισης γνώσης, στρατηγικής ανάλυσης</a:t>
            </a:r>
            <a:r>
              <a:rPr lang="en-US" sz="2400" dirty="0" smtClean="0"/>
              <a:t>,</a:t>
            </a:r>
            <a:r>
              <a:rPr lang="el-GR" sz="2400" dirty="0" smtClean="0"/>
              <a:t> επιχειρηματικής ευφυΐας, αποθηκών δεδομένων και εξόρυξης δεδομένων.</a:t>
            </a:r>
          </a:p>
          <a:p>
            <a:r>
              <a:rPr lang="el-GR" sz="2400" dirty="0" smtClean="0"/>
              <a:t>Σκοπός του μαθήματος είναι η  παρουσίαση των απαραίτητων  εννοιών ώστε οι φοιτητές να κατανοήσουν τη </a:t>
            </a:r>
            <a:r>
              <a:rPr lang="el-GR" sz="2400" b="1" dirty="0" smtClean="0"/>
              <a:t>στρατηγική ανάλυση (εξετάζονται κυρίως θέματα ανάλυσης PEST, ανάλυσης SWOT), </a:t>
            </a:r>
            <a:r>
              <a:rPr lang="el-GR" sz="2400" dirty="0" smtClean="0"/>
              <a:t>τη</a:t>
            </a:r>
            <a:r>
              <a:rPr lang="el-GR" sz="2400" b="1" dirty="0" smtClean="0"/>
              <a:t> διαχείριση γνώσης, </a:t>
            </a:r>
            <a:r>
              <a:rPr lang="el-GR" sz="2400" dirty="0" smtClean="0"/>
              <a:t>και την </a:t>
            </a:r>
            <a:r>
              <a:rPr lang="el-GR" sz="2400" b="1" dirty="0" smtClean="0"/>
              <a:t>επιχειρηματική ευφυΐα</a:t>
            </a:r>
            <a:r>
              <a:rPr lang="el-GR" sz="2400" dirty="0" smtClean="0"/>
              <a:t>. </a:t>
            </a:r>
            <a:endParaRPr lang="en-US" sz="2400" dirty="0" smtClean="0"/>
          </a:p>
          <a:p>
            <a:endParaRPr lang="el-GR" sz="2400" dirty="0" smtClean="0">
              <a:solidFill>
                <a:srgbClr val="FF0000"/>
              </a:solidFill>
            </a:endParaRPr>
          </a:p>
          <a:p>
            <a:endParaRPr lang="el-GR" sz="2400" dirty="0" smtClean="0"/>
          </a:p>
        </p:txBody>
      </p:sp>
      <p:sp>
        <p:nvSpPr>
          <p:cNvPr id="6147" name="Rectangle 6"/>
          <p:cNvSpPr>
            <a:spLocks noChangeArrowheads="1"/>
          </p:cNvSpPr>
          <p:nvPr/>
        </p:nvSpPr>
        <p:spPr bwMode="auto">
          <a:xfrm>
            <a:off x="3810000" y="2424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4" name="Title 3"/>
          <p:cNvSpPr>
            <a:spLocks noGrp="1"/>
          </p:cNvSpPr>
          <p:nvPr>
            <p:ph type="title"/>
          </p:nvPr>
        </p:nvSpPr>
        <p:spPr/>
        <p:txBody>
          <a:bodyPr>
            <a:normAutofit/>
          </a:bodyPr>
          <a:lstStyle/>
          <a:p>
            <a:r>
              <a:rPr lang="el-GR" sz="3600" dirty="0" smtClean="0"/>
              <a:t>Περιγραφή Μαθήματος</a:t>
            </a:r>
            <a:endParaRPr lang="el-GR" sz="3600" dirty="0"/>
          </a:p>
        </p:txBody>
      </p:sp>
    </p:spTree>
    <p:extLst>
      <p:ext uri="{BB962C8B-B14F-4D97-AF65-F5344CB8AC3E}">
        <p14:creationId xmlns:p14="http://schemas.microsoft.com/office/powerpoint/2010/main" val="36418175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2736304"/>
          </a:xfrm>
        </p:spPr>
        <p:txBody>
          <a:bodyPr>
            <a:noAutofit/>
          </a:bodyPr>
          <a:lstStyle/>
          <a:p>
            <a:r>
              <a:rPr lang="en-US" sz="2400" b="1" dirty="0" smtClean="0">
                <a:solidFill>
                  <a:srgbClr val="C00000"/>
                </a:solidFill>
              </a:rPr>
              <a:t>Threats Opportunities Weaknesses Strengths </a:t>
            </a:r>
            <a:r>
              <a:rPr lang="en-US" sz="2400" dirty="0" smtClean="0"/>
              <a:t>(</a:t>
            </a:r>
            <a:r>
              <a:rPr lang="en-US" sz="2400" b="1" dirty="0" smtClean="0">
                <a:solidFill>
                  <a:srgbClr val="C00000"/>
                </a:solidFill>
              </a:rPr>
              <a:t>TOWS</a:t>
            </a:r>
            <a:r>
              <a:rPr lang="en-US" sz="2400" dirty="0" smtClean="0"/>
              <a:t>) Matrix: </a:t>
            </a:r>
            <a:r>
              <a:rPr lang="el-GR" sz="2400" dirty="0" smtClean="0"/>
              <a:t>σημαντικό εργαλείο αντιστοίχισης </a:t>
            </a:r>
            <a:r>
              <a:rPr lang="en-US" sz="2400" dirty="0" smtClean="0"/>
              <a:t>(matching ) </a:t>
            </a:r>
            <a:r>
              <a:rPr lang="el-GR" sz="2400" dirty="0" smtClean="0"/>
              <a:t>που βοηθά τους </a:t>
            </a:r>
            <a:r>
              <a:rPr lang="en-US" sz="2400" dirty="0" smtClean="0"/>
              <a:t>managers</a:t>
            </a:r>
            <a:r>
              <a:rPr lang="el-GR" sz="2400" dirty="0" smtClean="0"/>
              <a:t> να αναπτύξουν τέσσερις τύπους στρατηγικών:</a:t>
            </a:r>
            <a:r>
              <a:rPr lang="en-US" sz="2400" dirty="0" smtClean="0"/>
              <a:t>  SO Strategies, WO Strategies, ST Strategies, WT Strategies. </a:t>
            </a:r>
            <a:endParaRPr lang="el-GR" sz="2400" dirty="0" smtClean="0"/>
          </a:p>
          <a:p>
            <a:r>
              <a:rPr lang="en-US" sz="2400" dirty="0" smtClean="0"/>
              <a:t>TOWS Matrix : </a:t>
            </a:r>
            <a:r>
              <a:rPr lang="el-GR" sz="2400" dirty="0" smtClean="0"/>
              <a:t>εφαρμόζεται στην ανάπτυξη της τακτικής που απαιτείται για την υλοποίηση των στρατηγικών, αλλά και σε πιο συγκεκριμένες δράσεις υποστήριξης της τακτικής.</a:t>
            </a:r>
            <a:endParaRPr lang="en-US" sz="2400" dirty="0" smtClean="0"/>
          </a:p>
          <a:p>
            <a:r>
              <a:rPr lang="el-GR" sz="2400" dirty="0" smtClean="0"/>
              <a:t>Ακολουθούν επεξηγήσεις για την ανάλυση </a:t>
            </a:r>
            <a:r>
              <a:rPr lang="en-US" sz="2400" dirty="0" smtClean="0"/>
              <a:t>"TOWS Matrix”</a:t>
            </a:r>
            <a:r>
              <a:rPr lang="el-GR" sz="2400" dirty="0" smtClean="0"/>
              <a:t> που έχουν προσαρμοστεί από </a:t>
            </a:r>
            <a:r>
              <a:rPr lang="en-US" sz="2400" dirty="0" smtClean="0"/>
              <a:t> </a:t>
            </a:r>
            <a:r>
              <a:rPr lang="el-GR" sz="2400" dirty="0" smtClean="0"/>
              <a:t>το βιβλίο</a:t>
            </a:r>
            <a:r>
              <a:rPr lang="en-US" sz="2400" dirty="0" smtClean="0"/>
              <a:t>: David, F. R., (1993). </a:t>
            </a:r>
            <a:r>
              <a:rPr lang="en-US" sz="2400" i="1" dirty="0" smtClean="0"/>
              <a:t>Strategic Management</a:t>
            </a:r>
            <a:r>
              <a:rPr lang="en-US" sz="2400" dirty="0" smtClean="0"/>
              <a:t>, 4th Ed. New York: Macmillan Publishing Company</a:t>
            </a:r>
            <a:r>
              <a:rPr lang="el-GR" sz="2400" dirty="0" smtClean="0"/>
              <a:t>. Η μελέτη περίπτωσης </a:t>
            </a:r>
            <a:r>
              <a:rPr lang="en-US" sz="2400" dirty="0" smtClean="0"/>
              <a:t>Campbell Soup Company </a:t>
            </a:r>
            <a:r>
              <a:rPr lang="el-GR" sz="2400" dirty="0" smtClean="0"/>
              <a:t>επίσης είναι από το βιβλίο αυτό.</a:t>
            </a:r>
          </a:p>
          <a:p>
            <a:pPr>
              <a:buNone/>
            </a:pPr>
            <a:r>
              <a:rPr lang="en-US" sz="1200" b="1" dirty="0" smtClean="0">
                <a:solidFill>
                  <a:srgbClr val="C00000"/>
                </a:solidFill>
              </a:rPr>
              <a:t>http://ctb.ku.edu/en/table-of-contents/assessment/assessing-community-needs-and-resources/swot-analysis/main</a:t>
            </a:r>
            <a:endParaRPr lang="el-GR" sz="1200" b="1" dirty="0" smtClean="0">
              <a:solidFill>
                <a:srgbClr val="C00000"/>
              </a:solidFill>
            </a:endParaRPr>
          </a:p>
          <a:p>
            <a:endParaRPr lang="el-GR" sz="2400" dirty="0" smtClean="0"/>
          </a:p>
        </p:txBody>
      </p:sp>
      <p:sp>
        <p:nvSpPr>
          <p:cNvPr id="6147" name="Rectangle 6"/>
          <p:cNvSpPr>
            <a:spLocks noChangeArrowheads="1"/>
          </p:cNvSpPr>
          <p:nvPr/>
        </p:nvSpPr>
        <p:spPr bwMode="auto">
          <a:xfrm>
            <a:off x="3810000" y="2424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4" name="Title 3"/>
          <p:cNvSpPr>
            <a:spLocks noGrp="1"/>
          </p:cNvSpPr>
          <p:nvPr>
            <p:ph type="title"/>
          </p:nvPr>
        </p:nvSpPr>
        <p:spPr/>
        <p:txBody>
          <a:bodyPr>
            <a:normAutofit/>
          </a:bodyPr>
          <a:lstStyle/>
          <a:p>
            <a:r>
              <a:rPr lang="en-US" sz="3600" dirty="0" smtClean="0"/>
              <a:t>SWOT </a:t>
            </a:r>
            <a:r>
              <a:rPr lang="el-GR" sz="3600" dirty="0" smtClean="0"/>
              <a:t>- </a:t>
            </a:r>
            <a:r>
              <a:rPr lang="en-US" sz="3600" dirty="0" smtClean="0"/>
              <a:t>TOWS</a:t>
            </a:r>
            <a:r>
              <a:rPr lang="el-GR" sz="3600" dirty="0" smtClean="0"/>
              <a:t> - </a:t>
            </a:r>
            <a:r>
              <a:rPr lang="en-US" sz="3600" dirty="0" smtClean="0"/>
              <a:t>TOWS Matrix Analysis</a:t>
            </a:r>
            <a:endParaRPr lang="el-GR" sz="3600" dirty="0"/>
          </a:p>
        </p:txBody>
      </p:sp>
    </p:spTree>
    <p:extLst>
      <p:ext uri="{BB962C8B-B14F-4D97-AF65-F5344CB8AC3E}">
        <p14:creationId xmlns:p14="http://schemas.microsoft.com/office/powerpoint/2010/main" val="36418175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1 - Εικόνα"/>
          <p:cNvPicPr>
            <a:picLocks noChangeAspect="1" noChangeArrowheads="1"/>
          </p:cNvPicPr>
          <p:nvPr/>
        </p:nvPicPr>
        <p:blipFill>
          <a:blip r:embed="rId2" cstate="print"/>
          <a:srcRect/>
          <a:stretch>
            <a:fillRect/>
          </a:stretch>
        </p:blipFill>
        <p:spPr bwMode="auto">
          <a:xfrm>
            <a:off x="467544" y="476672"/>
            <a:ext cx="7489825" cy="5545138"/>
          </a:xfrm>
          <a:prstGeom prst="rect">
            <a:avLst/>
          </a:prstGeom>
          <a:noFill/>
          <a:ln w="9525">
            <a:noFill/>
            <a:miter lim="800000"/>
            <a:headEnd/>
            <a:tailEnd/>
          </a:ln>
        </p:spPr>
      </p:pic>
      <p:sp>
        <p:nvSpPr>
          <p:cNvPr id="3" name="Rectangle 2"/>
          <p:cNvSpPr/>
          <p:nvPr/>
        </p:nvSpPr>
        <p:spPr>
          <a:xfrm>
            <a:off x="611560" y="6095037"/>
            <a:ext cx="4572000" cy="369332"/>
          </a:xfrm>
          <a:prstGeom prst="rect">
            <a:avLst/>
          </a:prstGeom>
        </p:spPr>
        <p:txBody>
          <a:bodyPr>
            <a:spAutoFit/>
          </a:bodyPr>
          <a:lstStyle/>
          <a:p>
            <a:r>
              <a:rPr lang="el-GR" dirty="0" smtClean="0"/>
              <a:t> (</a:t>
            </a:r>
            <a:r>
              <a:rPr lang="en-US" dirty="0" smtClean="0"/>
              <a:t>http://www.di.uoa.gr/~gouscos</a:t>
            </a:r>
            <a:r>
              <a:rPr lang="el-GR" dirty="0" smtClean="0"/>
              <a:t>)</a:t>
            </a:r>
            <a:endParaRPr lang="el-G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21</a:t>
            </a:fld>
            <a:endParaRPr lang="el-GR"/>
          </a:p>
        </p:txBody>
      </p:sp>
      <p:graphicFrame>
        <p:nvGraphicFramePr>
          <p:cNvPr id="3" name="Table 2"/>
          <p:cNvGraphicFramePr>
            <a:graphicFrameLocks noGrp="1"/>
          </p:cNvGraphicFramePr>
          <p:nvPr/>
        </p:nvGraphicFramePr>
        <p:xfrm>
          <a:off x="611560" y="188641"/>
          <a:ext cx="7704856" cy="6151299"/>
        </p:xfrm>
        <a:graphic>
          <a:graphicData uri="http://schemas.openxmlformats.org/drawingml/2006/table">
            <a:tbl>
              <a:tblPr/>
              <a:tblGrid>
                <a:gridCol w="1540970"/>
                <a:gridCol w="3081943"/>
                <a:gridCol w="3081943"/>
              </a:tblGrid>
              <a:tr h="1495478">
                <a:tc>
                  <a:txBody>
                    <a:bodyPr/>
                    <a:lstStyle/>
                    <a:p>
                      <a:pPr fontAlgn="t"/>
                      <a:endParaRPr lang="el-GR" sz="2000" dirty="0"/>
                    </a:p>
                  </a:txBody>
                  <a:tcPr marL="37053" marR="37053" marT="37053" marB="37053">
                    <a:lnL>
                      <a:noFill/>
                    </a:lnL>
                    <a:lnR>
                      <a:noFill/>
                    </a:lnR>
                    <a:lnT>
                      <a:noFill/>
                    </a:lnT>
                    <a:lnB>
                      <a:noFill/>
                    </a:lnB>
                    <a:solidFill>
                      <a:srgbClr val="E1E1E1"/>
                    </a:solidFill>
                  </a:tcPr>
                </a:tc>
                <a:tc>
                  <a:txBody>
                    <a:bodyPr/>
                    <a:lstStyle/>
                    <a:p>
                      <a:pPr fontAlgn="t"/>
                      <a:r>
                        <a:rPr lang="en-US" sz="2000" b="1" dirty="0"/>
                        <a:t>STRENGTHS</a:t>
                      </a:r>
                      <a:r>
                        <a:rPr lang="en-US" sz="2000" dirty="0"/>
                        <a:t/>
                      </a:r>
                      <a:br>
                        <a:rPr lang="en-US" sz="2000" dirty="0"/>
                      </a:br>
                      <a:r>
                        <a:rPr lang="en-US" sz="2000" dirty="0"/>
                        <a:t>1.</a:t>
                      </a:r>
                      <a:br>
                        <a:rPr lang="en-US" sz="2000" dirty="0"/>
                      </a:br>
                      <a:r>
                        <a:rPr lang="en-US" sz="2000" dirty="0"/>
                        <a:t>2.</a:t>
                      </a:r>
                      <a:br>
                        <a:rPr lang="en-US" sz="2000" dirty="0"/>
                      </a:br>
                      <a:r>
                        <a:rPr lang="en-US" sz="2000" dirty="0"/>
                        <a:t>3.</a:t>
                      </a:r>
                      <a:br>
                        <a:rPr lang="en-US" sz="2000" dirty="0"/>
                      </a:br>
                      <a:r>
                        <a:rPr lang="en-US" sz="2000" dirty="0" smtClean="0"/>
                        <a:t>4.</a:t>
                      </a:r>
                      <a:endParaRPr lang="en-US" sz="2000" dirty="0"/>
                    </a:p>
                  </a:txBody>
                  <a:tcPr marL="37053" marR="37053" marT="37053" marB="37053">
                    <a:lnL>
                      <a:noFill/>
                    </a:lnL>
                    <a:lnR>
                      <a:noFill/>
                    </a:lnR>
                    <a:lnT>
                      <a:noFill/>
                    </a:lnT>
                    <a:lnB>
                      <a:noFill/>
                    </a:lnB>
                    <a:solidFill>
                      <a:srgbClr val="A5A5A5"/>
                    </a:solidFill>
                  </a:tcPr>
                </a:tc>
                <a:tc>
                  <a:txBody>
                    <a:bodyPr/>
                    <a:lstStyle/>
                    <a:p>
                      <a:pPr fontAlgn="t"/>
                      <a:r>
                        <a:rPr lang="en-US" sz="2000" b="1"/>
                        <a:t>WEAKNESSES</a:t>
                      </a:r>
                      <a:r>
                        <a:rPr lang="en-US" sz="2000"/>
                        <a:t/>
                      </a:r>
                      <a:br>
                        <a:rPr lang="en-US" sz="2000"/>
                      </a:br>
                      <a:r>
                        <a:rPr lang="en-US" sz="2000"/>
                        <a:t>1.</a:t>
                      </a:r>
                      <a:br>
                        <a:rPr lang="en-US" sz="2000"/>
                      </a:br>
                      <a:r>
                        <a:rPr lang="en-US" sz="2000"/>
                        <a:t>2.</a:t>
                      </a:r>
                      <a:br>
                        <a:rPr lang="en-US" sz="2000"/>
                      </a:br>
                      <a:r>
                        <a:rPr lang="en-US" sz="2000"/>
                        <a:t>3.</a:t>
                      </a:r>
                      <a:br>
                        <a:rPr lang="en-US" sz="2000"/>
                      </a:br>
                      <a:r>
                        <a:rPr lang="en-US" sz="2000"/>
                        <a:t>4.</a:t>
                      </a:r>
                    </a:p>
                  </a:txBody>
                  <a:tcPr marL="37053" marR="37053" marT="37053" marB="37053">
                    <a:lnL>
                      <a:noFill/>
                    </a:lnL>
                    <a:lnR>
                      <a:noFill/>
                    </a:lnR>
                    <a:lnT>
                      <a:noFill/>
                    </a:lnT>
                    <a:lnB>
                      <a:noFill/>
                    </a:lnB>
                    <a:solidFill>
                      <a:srgbClr val="A5A5A5"/>
                    </a:solidFill>
                  </a:tcPr>
                </a:tc>
              </a:tr>
              <a:tr h="2554142">
                <a:tc>
                  <a:txBody>
                    <a:bodyPr/>
                    <a:lstStyle/>
                    <a:p>
                      <a:pPr fontAlgn="t"/>
                      <a:r>
                        <a:rPr lang="en-US" sz="2000" b="1" dirty="0"/>
                        <a:t>OPPORTUNITIES</a:t>
                      </a:r>
                      <a:r>
                        <a:rPr lang="en-US" sz="2000" dirty="0"/>
                        <a:t/>
                      </a:r>
                      <a:br>
                        <a:rPr lang="en-US" sz="2000" dirty="0"/>
                      </a:br>
                      <a:r>
                        <a:rPr lang="en-US" sz="2000" dirty="0"/>
                        <a:t>1.</a:t>
                      </a:r>
                      <a:br>
                        <a:rPr lang="en-US" sz="2000" dirty="0"/>
                      </a:br>
                      <a:r>
                        <a:rPr lang="en-US" sz="2000" dirty="0"/>
                        <a:t>2.</a:t>
                      </a:r>
                      <a:br>
                        <a:rPr lang="en-US" sz="2000" dirty="0"/>
                      </a:br>
                      <a:r>
                        <a:rPr lang="en-US" sz="2000" dirty="0"/>
                        <a:t>3.</a:t>
                      </a:r>
                      <a:br>
                        <a:rPr lang="en-US" sz="2000" dirty="0"/>
                      </a:br>
                      <a:r>
                        <a:rPr lang="en-US" sz="2000" dirty="0"/>
                        <a:t>4.</a:t>
                      </a:r>
                    </a:p>
                  </a:txBody>
                  <a:tcPr marL="37053" marR="37053" marT="37053" marB="37053">
                    <a:lnL>
                      <a:noFill/>
                    </a:lnL>
                    <a:lnR>
                      <a:noFill/>
                    </a:lnR>
                    <a:lnT>
                      <a:noFill/>
                    </a:lnT>
                    <a:lnB>
                      <a:noFill/>
                    </a:lnB>
                    <a:solidFill>
                      <a:srgbClr val="A5A5A5"/>
                    </a:solidFill>
                  </a:tcPr>
                </a:tc>
                <a:tc>
                  <a:txBody>
                    <a:bodyPr/>
                    <a:lstStyle/>
                    <a:p>
                      <a:pPr fontAlgn="t"/>
                      <a:r>
                        <a:rPr lang="en-US" sz="2000" dirty="0"/>
                        <a:t>Opportunity-Strength (OS) Strategies</a:t>
                      </a:r>
                      <a:br>
                        <a:rPr lang="en-US" sz="2000" dirty="0"/>
                      </a:br>
                      <a:r>
                        <a:rPr lang="en-US" sz="2000" dirty="0"/>
                        <a:t>Use the strengths to take advantage of opportunities</a:t>
                      </a:r>
                      <a:br>
                        <a:rPr lang="en-US" sz="2000" dirty="0"/>
                      </a:br>
                      <a:r>
                        <a:rPr lang="en-US" sz="2000" dirty="0"/>
                        <a:t>1.</a:t>
                      </a:r>
                      <a:br>
                        <a:rPr lang="en-US" sz="2000" dirty="0"/>
                      </a:br>
                      <a:r>
                        <a:rPr lang="en-US" sz="2000" dirty="0"/>
                        <a:t>2.</a:t>
                      </a:r>
                    </a:p>
                  </a:txBody>
                  <a:tcPr marL="37053" marR="37053" marT="37053" marB="37053">
                    <a:lnL>
                      <a:noFill/>
                    </a:lnL>
                    <a:lnR>
                      <a:noFill/>
                    </a:lnR>
                    <a:lnT>
                      <a:noFill/>
                    </a:lnT>
                    <a:lnB>
                      <a:noFill/>
                    </a:lnB>
                    <a:solidFill>
                      <a:srgbClr val="F0F0F0"/>
                    </a:solidFill>
                  </a:tcPr>
                </a:tc>
                <a:tc>
                  <a:txBody>
                    <a:bodyPr/>
                    <a:lstStyle/>
                    <a:p>
                      <a:pPr fontAlgn="t"/>
                      <a:r>
                        <a:rPr lang="en-US" sz="2000" dirty="0"/>
                        <a:t>Opportunity-Weakness (OW) Strategies</a:t>
                      </a:r>
                      <a:br>
                        <a:rPr lang="en-US" sz="2000" dirty="0"/>
                      </a:br>
                      <a:r>
                        <a:rPr lang="en-US" sz="2000" dirty="0"/>
                        <a:t>Overcome weaknesses by taking advantage of opportunities</a:t>
                      </a:r>
                      <a:br>
                        <a:rPr lang="en-US" sz="2000" dirty="0"/>
                      </a:br>
                      <a:r>
                        <a:rPr lang="en-US" sz="2000" dirty="0"/>
                        <a:t>1.</a:t>
                      </a:r>
                      <a:br>
                        <a:rPr lang="en-US" sz="2000" dirty="0"/>
                      </a:br>
                      <a:r>
                        <a:rPr lang="en-US" sz="2000" dirty="0"/>
                        <a:t>2.</a:t>
                      </a:r>
                    </a:p>
                  </a:txBody>
                  <a:tcPr marL="37053" marR="37053" marT="37053" marB="37053">
                    <a:lnL>
                      <a:noFill/>
                    </a:lnL>
                    <a:lnR>
                      <a:noFill/>
                    </a:lnR>
                    <a:lnT>
                      <a:noFill/>
                    </a:lnT>
                    <a:lnB>
                      <a:noFill/>
                    </a:lnB>
                    <a:solidFill>
                      <a:srgbClr val="F0F0F0"/>
                    </a:solidFill>
                  </a:tcPr>
                </a:tc>
              </a:tr>
              <a:tr h="1999051">
                <a:tc>
                  <a:txBody>
                    <a:bodyPr/>
                    <a:lstStyle/>
                    <a:p>
                      <a:pPr fontAlgn="t"/>
                      <a:r>
                        <a:rPr lang="en-US" sz="2000" b="1" dirty="0"/>
                        <a:t>THREATS</a:t>
                      </a:r>
                      <a:r>
                        <a:rPr lang="en-US" sz="2000" dirty="0"/>
                        <a:t/>
                      </a:r>
                      <a:br>
                        <a:rPr lang="en-US" sz="2000" dirty="0"/>
                      </a:br>
                      <a:r>
                        <a:rPr lang="en-US" sz="2000" dirty="0"/>
                        <a:t>1.</a:t>
                      </a:r>
                      <a:br>
                        <a:rPr lang="en-US" sz="2000" dirty="0"/>
                      </a:br>
                      <a:r>
                        <a:rPr lang="en-US" sz="2000" dirty="0"/>
                        <a:t>2.</a:t>
                      </a:r>
                      <a:br>
                        <a:rPr lang="en-US" sz="2000" dirty="0"/>
                      </a:br>
                      <a:r>
                        <a:rPr lang="en-US" sz="2000" dirty="0"/>
                        <a:t>3.</a:t>
                      </a:r>
                      <a:br>
                        <a:rPr lang="en-US" sz="2000" dirty="0"/>
                      </a:br>
                      <a:r>
                        <a:rPr lang="en-US" sz="2000" dirty="0"/>
                        <a:t>4.</a:t>
                      </a:r>
                    </a:p>
                  </a:txBody>
                  <a:tcPr marL="37053" marR="37053" marT="37053" marB="37053">
                    <a:lnL>
                      <a:noFill/>
                    </a:lnL>
                    <a:lnR>
                      <a:noFill/>
                    </a:lnR>
                    <a:lnT>
                      <a:noFill/>
                    </a:lnT>
                    <a:lnB>
                      <a:noFill/>
                    </a:lnB>
                    <a:solidFill>
                      <a:srgbClr val="A5A5A5"/>
                    </a:solidFill>
                  </a:tcPr>
                </a:tc>
                <a:tc>
                  <a:txBody>
                    <a:bodyPr/>
                    <a:lstStyle/>
                    <a:p>
                      <a:pPr fontAlgn="t"/>
                      <a:r>
                        <a:rPr lang="en-US" sz="2000" dirty="0"/>
                        <a:t>Threat-Strength (TS) Strategies</a:t>
                      </a:r>
                      <a:br>
                        <a:rPr lang="en-US" sz="2000" dirty="0"/>
                      </a:br>
                      <a:r>
                        <a:rPr lang="en-US" sz="2000" dirty="0"/>
                        <a:t>Use strengths to avoid threats</a:t>
                      </a:r>
                      <a:br>
                        <a:rPr lang="en-US" sz="2000" dirty="0"/>
                      </a:br>
                      <a:r>
                        <a:rPr lang="en-US" sz="2000" dirty="0"/>
                        <a:t>1.</a:t>
                      </a:r>
                      <a:br>
                        <a:rPr lang="en-US" sz="2000" dirty="0"/>
                      </a:br>
                      <a:r>
                        <a:rPr lang="en-US" sz="2000" dirty="0"/>
                        <a:t>2.</a:t>
                      </a:r>
                    </a:p>
                  </a:txBody>
                  <a:tcPr marL="37053" marR="37053" marT="37053" marB="37053">
                    <a:lnL>
                      <a:noFill/>
                    </a:lnL>
                    <a:lnR>
                      <a:noFill/>
                    </a:lnR>
                    <a:lnT>
                      <a:noFill/>
                    </a:lnT>
                    <a:lnB>
                      <a:noFill/>
                    </a:lnB>
                    <a:solidFill>
                      <a:srgbClr val="F0F0F0"/>
                    </a:solidFill>
                  </a:tcPr>
                </a:tc>
                <a:tc>
                  <a:txBody>
                    <a:bodyPr/>
                    <a:lstStyle/>
                    <a:p>
                      <a:pPr fontAlgn="t"/>
                      <a:r>
                        <a:rPr lang="en-US" sz="2000" dirty="0"/>
                        <a:t>Threat-Weakness (TW) Strategies</a:t>
                      </a:r>
                      <a:br>
                        <a:rPr lang="en-US" sz="2000" dirty="0"/>
                      </a:br>
                      <a:r>
                        <a:rPr lang="en-US" sz="2000" dirty="0"/>
                        <a:t>Minimize weaknesses and avoid threats</a:t>
                      </a:r>
                      <a:br>
                        <a:rPr lang="en-US" sz="2000" dirty="0"/>
                      </a:br>
                      <a:r>
                        <a:rPr lang="en-US" sz="2000" dirty="0"/>
                        <a:t>1.</a:t>
                      </a:r>
                      <a:br>
                        <a:rPr lang="en-US" sz="2000" dirty="0"/>
                      </a:br>
                      <a:r>
                        <a:rPr lang="en-US" sz="2000" dirty="0"/>
                        <a:t>2.</a:t>
                      </a:r>
                    </a:p>
                  </a:txBody>
                  <a:tcPr marL="37053" marR="37053" marT="37053" marB="37053">
                    <a:lnL>
                      <a:noFill/>
                    </a:lnL>
                    <a:lnR>
                      <a:noFill/>
                    </a:lnR>
                    <a:lnT>
                      <a:noFill/>
                    </a:lnT>
                    <a:lnB>
                      <a:noFill/>
                    </a:lnB>
                    <a:solidFill>
                      <a:srgbClr val="F0F0F0"/>
                    </a:solidFill>
                  </a:tcPr>
                </a:tc>
              </a:tr>
            </a:tbl>
          </a:graphicData>
        </a:graphic>
      </p:graphicFrame>
      <p:sp>
        <p:nvSpPr>
          <p:cNvPr id="4" name="Rectangle 3"/>
          <p:cNvSpPr/>
          <p:nvPr/>
        </p:nvSpPr>
        <p:spPr>
          <a:xfrm>
            <a:off x="179512" y="6453336"/>
            <a:ext cx="7776864" cy="261610"/>
          </a:xfrm>
          <a:prstGeom prst="rect">
            <a:avLst/>
          </a:prstGeom>
        </p:spPr>
        <p:txBody>
          <a:bodyPr wrap="square">
            <a:spAutoFit/>
          </a:bodyPr>
          <a:lstStyle/>
          <a:p>
            <a:r>
              <a:rPr lang="en-US" sz="1100" b="1" dirty="0" smtClean="0"/>
              <a:t>http://ctb.ku.edu/en/table-of-contents/assessment/assessing-community-needs-and-resources/swot-analysis/main</a:t>
            </a:r>
            <a:endParaRPr lang="el-GR" sz="1100"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22</a:t>
            </a:fld>
            <a:endParaRPr lang="el-GR"/>
          </a:p>
        </p:txBody>
      </p:sp>
      <p:graphicFrame>
        <p:nvGraphicFramePr>
          <p:cNvPr id="3" name="Table 2"/>
          <p:cNvGraphicFramePr>
            <a:graphicFrameLocks noGrp="1"/>
          </p:cNvGraphicFramePr>
          <p:nvPr/>
        </p:nvGraphicFramePr>
        <p:xfrm>
          <a:off x="467544" y="116633"/>
          <a:ext cx="7920879" cy="6624735"/>
        </p:xfrm>
        <a:graphic>
          <a:graphicData uri="http://schemas.openxmlformats.org/drawingml/2006/table">
            <a:tbl>
              <a:tblPr/>
              <a:tblGrid>
                <a:gridCol w="2376263"/>
                <a:gridCol w="2772308"/>
                <a:gridCol w="2772308"/>
              </a:tblGrid>
              <a:tr h="2635283">
                <a:tc>
                  <a:txBody>
                    <a:bodyPr/>
                    <a:lstStyle/>
                    <a:p>
                      <a:pPr fontAlgn="t"/>
                      <a:r>
                        <a:rPr lang="en-US" sz="1600" dirty="0" smtClean="0">
                          <a:solidFill>
                            <a:srgbClr val="FF0000"/>
                          </a:solidFill>
                        </a:rPr>
                        <a:t>Campbell Soup Company</a:t>
                      </a:r>
                    </a:p>
                    <a:p>
                      <a:pPr fontAlgn="t"/>
                      <a:endParaRPr lang="en-US" sz="1600" dirty="0" smtClean="0">
                        <a:solidFill>
                          <a:srgbClr val="FF0000"/>
                        </a:solidFill>
                      </a:endParaRPr>
                    </a:p>
                    <a:p>
                      <a:pPr fontAlgn="t"/>
                      <a:r>
                        <a:rPr lang="en-US" sz="1050" dirty="0" smtClean="0">
                          <a:solidFill>
                            <a:srgbClr val="FF0000"/>
                          </a:solidFill>
                        </a:rPr>
                        <a:t>http://www.campbellsoupcompany.com/</a:t>
                      </a:r>
                    </a:p>
                    <a:p>
                      <a:pPr fontAlgn="t"/>
                      <a:endParaRPr lang="el-GR" sz="1200" dirty="0">
                        <a:solidFill>
                          <a:srgbClr val="FF0000"/>
                        </a:solidFill>
                      </a:endParaRPr>
                    </a:p>
                  </a:txBody>
                  <a:tcPr marL="39107" marR="39107" marT="39107" marB="39107">
                    <a:lnL>
                      <a:noFill/>
                    </a:lnL>
                    <a:lnR>
                      <a:noFill/>
                    </a:lnR>
                    <a:lnT>
                      <a:noFill/>
                    </a:lnT>
                    <a:lnB>
                      <a:noFill/>
                    </a:lnB>
                    <a:solidFill>
                      <a:srgbClr val="E1E1E1"/>
                    </a:solidFill>
                  </a:tcPr>
                </a:tc>
                <a:tc>
                  <a:txBody>
                    <a:bodyPr/>
                    <a:lstStyle/>
                    <a:p>
                      <a:pPr fontAlgn="t">
                        <a:buFont typeface="Arial"/>
                        <a:buChar char="•"/>
                      </a:pPr>
                      <a:r>
                        <a:rPr lang="en-US" sz="1600" b="1" dirty="0"/>
                        <a:t>STRENGTHS</a:t>
                      </a:r>
                      <a:r>
                        <a:rPr lang="en-US" sz="1600" dirty="0"/>
                        <a:t> </a:t>
                      </a:r>
                      <a:endParaRPr lang="en-US" sz="1600" dirty="0" smtClean="0"/>
                    </a:p>
                    <a:p>
                      <a:pPr marL="342900" indent="-342900" fontAlgn="t">
                        <a:buFont typeface="+mj-lt"/>
                        <a:buAutoNum type="arabicPeriod"/>
                      </a:pPr>
                      <a:r>
                        <a:rPr lang="el-GR" sz="1600" dirty="0" smtClean="0"/>
                        <a:t>Το Ποσοσστό  κέρδους αυξήθηκε</a:t>
                      </a:r>
                    </a:p>
                    <a:p>
                      <a:pPr marL="342900" indent="-342900" fontAlgn="t">
                        <a:buFont typeface="+mj-lt"/>
                        <a:buAutoNum type="arabicPeriod"/>
                      </a:pPr>
                      <a:r>
                        <a:rPr lang="el-GR" sz="1600" dirty="0" smtClean="0"/>
                        <a:t>Ηθικό εργαζομένων υψηλό</a:t>
                      </a:r>
                    </a:p>
                    <a:p>
                      <a:pPr marL="342900" indent="-342900" fontAlgn="t">
                        <a:buFont typeface="+mj-lt"/>
                        <a:buAutoNum type="arabicPeriod"/>
                      </a:pPr>
                      <a:r>
                        <a:rPr lang="el-GR" sz="1600" dirty="0" smtClean="0"/>
                        <a:t>Το μερίδιο αγοράς αυξήθηκε</a:t>
                      </a:r>
                      <a:endParaRPr lang="en-US" sz="1600" dirty="0"/>
                    </a:p>
                  </a:txBody>
                  <a:tcPr marL="39107" marR="39107" marT="39107" marB="39107">
                    <a:lnL>
                      <a:noFill/>
                    </a:lnL>
                    <a:lnR>
                      <a:noFill/>
                    </a:lnR>
                    <a:lnT>
                      <a:noFill/>
                    </a:lnT>
                    <a:lnB>
                      <a:noFill/>
                    </a:lnB>
                    <a:solidFill>
                      <a:srgbClr val="A5A5A5"/>
                    </a:solidFill>
                  </a:tcPr>
                </a:tc>
                <a:tc>
                  <a:txBody>
                    <a:bodyPr/>
                    <a:lstStyle/>
                    <a:p>
                      <a:pPr fontAlgn="t">
                        <a:buFont typeface="Arial"/>
                        <a:buChar char="•"/>
                      </a:pPr>
                      <a:r>
                        <a:rPr lang="en-US" sz="1600" b="1" dirty="0"/>
                        <a:t>WEAKNESSES</a:t>
                      </a:r>
                      <a:r>
                        <a:rPr lang="en-US" sz="1600" dirty="0"/>
                        <a:t> </a:t>
                      </a:r>
                      <a:endParaRPr lang="el-GR" sz="1600" dirty="0" smtClean="0"/>
                    </a:p>
                    <a:p>
                      <a:pPr marL="342900" indent="-342900" fontAlgn="t">
                        <a:buFont typeface="+mj-lt"/>
                        <a:buAutoNum type="arabicPeriod"/>
                      </a:pPr>
                      <a:r>
                        <a:rPr lang="el-GR" sz="1600" dirty="0" smtClean="0"/>
                        <a:t>Οι νομικές διαμάχες δεν έχουν επιλυθεί.</a:t>
                      </a:r>
                    </a:p>
                    <a:p>
                      <a:pPr marL="342900" indent="-342900" fontAlgn="t">
                        <a:buFont typeface="+mj-lt"/>
                        <a:buAutoNum type="arabicPeriod"/>
                      </a:pPr>
                      <a:r>
                        <a:rPr lang="el-GR" sz="1600" dirty="0" smtClean="0"/>
                        <a:t>Η δυναμικότητα της καλλιέργειας των φυτών έχει μειωθεί</a:t>
                      </a:r>
                    </a:p>
                    <a:p>
                      <a:pPr marL="342900" indent="-342900" fontAlgn="t">
                        <a:buFont typeface="+mj-lt"/>
                        <a:buAutoNum type="arabicPeriod"/>
                      </a:pPr>
                      <a:r>
                        <a:rPr lang="el-GR" sz="1600" dirty="0" smtClean="0"/>
                        <a:t>Η έλλειψη στρατηγικού συστήματος διαχείρισης (</a:t>
                      </a:r>
                      <a:r>
                        <a:rPr lang="en-US" sz="1600" dirty="0" smtClean="0"/>
                        <a:t>strategic management system</a:t>
                      </a:r>
                      <a:r>
                        <a:rPr lang="el-GR" sz="1600" dirty="0" smtClean="0"/>
                        <a:t>)</a:t>
                      </a:r>
                      <a:endParaRPr lang="en-US" sz="1600" dirty="0"/>
                    </a:p>
                  </a:txBody>
                  <a:tcPr marL="39107" marR="39107" marT="39107" marB="39107">
                    <a:lnL>
                      <a:noFill/>
                    </a:lnL>
                    <a:lnR>
                      <a:noFill/>
                    </a:lnR>
                    <a:lnT>
                      <a:noFill/>
                    </a:lnT>
                    <a:lnB>
                      <a:noFill/>
                    </a:lnB>
                    <a:solidFill>
                      <a:srgbClr val="A5A5A5"/>
                    </a:solidFill>
                  </a:tcPr>
                </a:tc>
              </a:tr>
              <a:tr h="2635283">
                <a:tc>
                  <a:txBody>
                    <a:bodyPr/>
                    <a:lstStyle/>
                    <a:p>
                      <a:pPr fontAlgn="t">
                        <a:buFont typeface="Arial"/>
                        <a:buChar char="•"/>
                      </a:pPr>
                      <a:r>
                        <a:rPr lang="en-US" sz="1600" b="1" dirty="0"/>
                        <a:t>OPPORTUNITIES</a:t>
                      </a:r>
                      <a:r>
                        <a:rPr lang="en-US" sz="1600" dirty="0"/>
                        <a:t> Western </a:t>
                      </a:r>
                      <a:endParaRPr lang="el-GR" sz="1600" dirty="0" smtClean="0"/>
                    </a:p>
                    <a:p>
                      <a:pPr marL="342900" indent="-342900" fontAlgn="t">
                        <a:buFont typeface="+mj-lt"/>
                        <a:buAutoNum type="arabicPeriod"/>
                      </a:pPr>
                      <a:r>
                        <a:rPr lang="el-GR" sz="1600" dirty="0" smtClean="0"/>
                        <a:t>Η ευρωπαϊκή ενοποίηση</a:t>
                      </a:r>
                    </a:p>
                    <a:p>
                      <a:pPr marL="342900" indent="-342900" fontAlgn="t">
                        <a:buFont typeface="+mj-lt"/>
                        <a:buAutoNum type="arabicPeriod"/>
                      </a:pPr>
                      <a:r>
                        <a:rPr lang="el-GR" sz="1600" dirty="0" smtClean="0"/>
                        <a:t>Τάση αύξησης της συνειδητής επιλογή τροφίμων για τη διασφάλιση της  υγείας</a:t>
                      </a:r>
                    </a:p>
                    <a:p>
                      <a:pPr marL="342900" indent="-342900" fontAlgn="t">
                        <a:buFont typeface="+mj-lt"/>
                        <a:buAutoNum type="arabicPeriod"/>
                      </a:pPr>
                      <a:r>
                        <a:rPr lang="el-GR" sz="1600" dirty="0" smtClean="0"/>
                        <a:t>Η ζήτηση σουπών αυξάνονται ετησίως</a:t>
                      </a:r>
                      <a:endParaRPr lang="en-US" sz="1600" dirty="0"/>
                    </a:p>
                  </a:txBody>
                  <a:tcPr marL="39107" marR="39107" marT="39107" marB="39107">
                    <a:lnL>
                      <a:noFill/>
                    </a:lnL>
                    <a:lnR>
                      <a:noFill/>
                    </a:lnR>
                    <a:lnT>
                      <a:noFill/>
                    </a:lnT>
                    <a:lnB>
                      <a:noFill/>
                    </a:lnB>
                    <a:solidFill>
                      <a:srgbClr val="A5A5A5"/>
                    </a:solidFill>
                  </a:tcPr>
                </a:tc>
                <a:tc>
                  <a:txBody>
                    <a:bodyPr/>
                    <a:lstStyle/>
                    <a:p>
                      <a:pPr fontAlgn="t">
                        <a:buFont typeface="Arial"/>
                        <a:buChar char="•"/>
                      </a:pPr>
                      <a:r>
                        <a:rPr lang="en-US" sz="1600" b="1" dirty="0">
                          <a:solidFill>
                            <a:srgbClr val="FF0000"/>
                          </a:solidFill>
                        </a:rPr>
                        <a:t>Opportunity-Strength (OS)</a:t>
                      </a:r>
                      <a:r>
                        <a:rPr lang="en-US" sz="1600" dirty="0"/>
                        <a:t> </a:t>
                      </a:r>
                      <a:r>
                        <a:rPr lang="el-GR" sz="1600" dirty="0" smtClean="0"/>
                        <a:t>   </a:t>
                      </a:r>
                    </a:p>
                    <a:p>
                      <a:pPr fontAlgn="t">
                        <a:buFont typeface="Arial"/>
                        <a:buNone/>
                      </a:pPr>
                      <a:r>
                        <a:rPr lang="el-GR" sz="1600" dirty="0" smtClean="0"/>
                        <a:t>- Στρατηγικές εξαγοράς εταιρειών τροφίμων στην Ευρώπη (S1, S3, Ο1)</a:t>
                      </a:r>
                      <a:br>
                        <a:rPr lang="el-GR" sz="1600" dirty="0" smtClean="0"/>
                      </a:br>
                      <a:r>
                        <a:rPr lang="el-GR" sz="1600" dirty="0" smtClean="0"/>
                        <a:t>- Ανάπτυξη νέων υγιεινών σουπών (S2, O2)</a:t>
                      </a:r>
                    </a:p>
                  </a:txBody>
                  <a:tcPr marL="39107" marR="39107" marT="39107" marB="39107">
                    <a:lnL>
                      <a:noFill/>
                    </a:lnL>
                    <a:lnR>
                      <a:noFill/>
                    </a:lnR>
                    <a:lnT>
                      <a:noFill/>
                    </a:lnT>
                    <a:lnB>
                      <a:noFill/>
                    </a:lnB>
                    <a:solidFill>
                      <a:srgbClr val="F0F0F0"/>
                    </a:solidFill>
                  </a:tcPr>
                </a:tc>
                <a:tc>
                  <a:txBody>
                    <a:bodyPr/>
                    <a:lstStyle/>
                    <a:p>
                      <a:pPr fontAlgn="t">
                        <a:buFont typeface="Arial"/>
                        <a:buChar char="•"/>
                      </a:pPr>
                      <a:r>
                        <a:rPr lang="en-US" sz="1600" b="1" dirty="0">
                          <a:solidFill>
                            <a:srgbClr val="FF0000"/>
                          </a:solidFill>
                        </a:rPr>
                        <a:t>Opportunity-Weakness (OW) </a:t>
                      </a:r>
                      <a:r>
                        <a:rPr lang="el-GR" sz="1600" baseline="0" dirty="0" smtClean="0"/>
                        <a:t> </a:t>
                      </a:r>
                    </a:p>
                    <a:p>
                      <a:pPr fontAlgn="t">
                        <a:buFontTx/>
                        <a:buChar char="-"/>
                      </a:pPr>
                      <a:r>
                        <a:rPr lang="el-GR" sz="1600" dirty="0" smtClean="0"/>
                        <a:t>Στρατηγικές Ανάπτυξη νέων βιολογικών προϊόντων (W1, Ο2, Ο3)</a:t>
                      </a:r>
                      <a:endParaRPr lang="en-US" sz="1600" dirty="0" smtClean="0"/>
                    </a:p>
                    <a:p>
                      <a:pPr fontAlgn="t">
                        <a:buFontTx/>
                        <a:buChar char="-"/>
                      </a:pPr>
                      <a:endParaRPr lang="en-US" sz="1600" dirty="0" smtClean="0"/>
                    </a:p>
                    <a:p>
                      <a:pPr fontAlgn="t">
                        <a:buFontTx/>
                        <a:buNone/>
                      </a:pPr>
                      <a:r>
                        <a:rPr lang="en-US" sz="1400" dirty="0" smtClean="0"/>
                        <a:t>(new Pepperidge</a:t>
                      </a:r>
                      <a:r>
                        <a:rPr lang="en-US" sz="1400" baseline="0" dirty="0" smtClean="0"/>
                        <a:t> Farm products)</a:t>
                      </a:r>
                    </a:p>
                    <a:p>
                      <a:pPr fontAlgn="t">
                        <a:buFontTx/>
                        <a:buNone/>
                      </a:pPr>
                      <a:r>
                        <a:rPr lang="en-US" sz="1400" baseline="0" dirty="0" smtClean="0"/>
                        <a:t> </a:t>
                      </a:r>
                      <a:endParaRPr lang="en-US" sz="1400" dirty="0"/>
                    </a:p>
                  </a:txBody>
                  <a:tcPr marL="39107" marR="39107" marT="39107" marB="39107">
                    <a:lnL>
                      <a:noFill/>
                    </a:lnL>
                    <a:lnR>
                      <a:noFill/>
                    </a:lnR>
                    <a:lnT>
                      <a:noFill/>
                    </a:lnT>
                    <a:lnB>
                      <a:noFill/>
                    </a:lnB>
                    <a:solidFill>
                      <a:srgbClr val="F0F0F0"/>
                    </a:solidFill>
                  </a:tcPr>
                </a:tc>
              </a:tr>
              <a:tr h="1354169">
                <a:tc>
                  <a:txBody>
                    <a:bodyPr/>
                    <a:lstStyle/>
                    <a:p>
                      <a:pPr fontAlgn="t">
                        <a:buFont typeface="Arial"/>
                        <a:buChar char="•"/>
                      </a:pPr>
                      <a:r>
                        <a:rPr lang="en-US" sz="1600" b="1" dirty="0"/>
                        <a:t>THREATS</a:t>
                      </a:r>
                      <a:r>
                        <a:rPr lang="en-US" sz="1600" dirty="0"/>
                        <a:t> </a:t>
                      </a:r>
                      <a:endParaRPr lang="el-GR" sz="1600" dirty="0" smtClean="0"/>
                    </a:p>
                    <a:p>
                      <a:pPr fontAlgn="t">
                        <a:buFont typeface="Arial"/>
                        <a:buNone/>
                      </a:pPr>
                      <a:r>
                        <a:rPr lang="el-GR" sz="1600" dirty="0" smtClean="0"/>
                        <a:t>1.</a:t>
                      </a:r>
                      <a:r>
                        <a:rPr lang="el-GR" sz="1600" baseline="0" dirty="0" smtClean="0"/>
                        <a:t> </a:t>
                      </a:r>
                      <a:r>
                        <a:rPr lang="el-GR" sz="1600" dirty="0" smtClean="0"/>
                        <a:t>Χαμηλή αξία του δολαρίου</a:t>
                      </a:r>
                      <a:br>
                        <a:rPr lang="el-GR" sz="1600" dirty="0" smtClean="0"/>
                      </a:br>
                      <a:r>
                        <a:rPr lang="el-GR" sz="1600" dirty="0" smtClean="0"/>
                        <a:t>2.</a:t>
                      </a:r>
                      <a:r>
                        <a:rPr lang="el-GR" sz="1600" baseline="0" dirty="0" smtClean="0"/>
                        <a:t> </a:t>
                      </a:r>
                      <a:r>
                        <a:rPr lang="el-GR" sz="1600" dirty="0" smtClean="0"/>
                        <a:t>Τσίγκινα δοχεία δεν είναι βιοδιασπώμενα</a:t>
                      </a:r>
                      <a:endParaRPr lang="en-US" sz="1600" dirty="0"/>
                    </a:p>
                  </a:txBody>
                  <a:tcPr marL="39107" marR="39107" marT="39107" marB="39107">
                    <a:lnL>
                      <a:noFill/>
                    </a:lnL>
                    <a:lnR>
                      <a:noFill/>
                    </a:lnR>
                    <a:lnT>
                      <a:noFill/>
                    </a:lnT>
                    <a:lnB>
                      <a:noFill/>
                    </a:lnB>
                    <a:solidFill>
                      <a:srgbClr val="A5A5A5"/>
                    </a:solidFill>
                  </a:tcPr>
                </a:tc>
                <a:tc>
                  <a:txBody>
                    <a:bodyPr/>
                    <a:lstStyle/>
                    <a:p>
                      <a:pPr fontAlgn="t">
                        <a:buFont typeface="Arial"/>
                        <a:buChar char="•"/>
                      </a:pPr>
                      <a:r>
                        <a:rPr lang="en-US" sz="1600" b="1" dirty="0">
                          <a:solidFill>
                            <a:srgbClr val="FF0000"/>
                          </a:solidFill>
                        </a:rPr>
                        <a:t>Threat-Strength (TS) Strategies </a:t>
                      </a:r>
                      <a:endParaRPr lang="el-GR" sz="1600" b="1" dirty="0" smtClean="0">
                        <a:solidFill>
                          <a:srgbClr val="FF0000"/>
                        </a:solidFill>
                      </a:endParaRPr>
                    </a:p>
                    <a:p>
                      <a:pPr fontAlgn="t">
                        <a:buFont typeface="Arial"/>
                        <a:buNone/>
                      </a:pPr>
                      <a:r>
                        <a:rPr lang="el-GR" sz="1600" dirty="0" smtClean="0"/>
                        <a:t>- Ανάπτυξη νέων βιοδιασπώμενων δοχείων σούπας (S1, Τ2)</a:t>
                      </a:r>
                      <a:endParaRPr lang="en-US" sz="1600" dirty="0"/>
                    </a:p>
                  </a:txBody>
                  <a:tcPr marL="39107" marR="39107" marT="39107" marB="39107">
                    <a:lnL>
                      <a:noFill/>
                    </a:lnL>
                    <a:lnR>
                      <a:noFill/>
                    </a:lnR>
                    <a:lnT>
                      <a:noFill/>
                    </a:lnT>
                    <a:lnB>
                      <a:noFill/>
                    </a:lnB>
                    <a:solidFill>
                      <a:srgbClr val="F0F0F0"/>
                    </a:solidFill>
                  </a:tcPr>
                </a:tc>
                <a:tc>
                  <a:txBody>
                    <a:bodyPr/>
                    <a:lstStyle/>
                    <a:p>
                      <a:pPr fontAlgn="t">
                        <a:buFont typeface="Arial"/>
                        <a:buChar char="•"/>
                      </a:pPr>
                      <a:r>
                        <a:rPr lang="en-US" sz="1600" b="1" dirty="0">
                          <a:solidFill>
                            <a:srgbClr val="FF0000"/>
                          </a:solidFill>
                        </a:rPr>
                        <a:t>Threat-Weakness (TW) Strategies </a:t>
                      </a:r>
                      <a:endParaRPr lang="el-GR" sz="1600" b="1" dirty="0" smtClean="0">
                        <a:solidFill>
                          <a:srgbClr val="FF0000"/>
                        </a:solidFill>
                      </a:endParaRPr>
                    </a:p>
                    <a:p>
                      <a:pPr fontAlgn="t">
                        <a:buFont typeface="Arial"/>
                        <a:buNone/>
                      </a:pPr>
                      <a:r>
                        <a:rPr lang="el-GR" sz="1600" dirty="0" smtClean="0"/>
                        <a:t>- Κλείσιμο μη κερδοφόρων ευρωπαϊκών επιχειρήσεων (W3, Τ1)</a:t>
                      </a:r>
                      <a:endParaRPr lang="en-US" sz="1600" dirty="0"/>
                    </a:p>
                  </a:txBody>
                  <a:tcPr marL="39107" marR="39107" marT="39107" marB="39107">
                    <a:lnL>
                      <a:noFill/>
                    </a:lnL>
                    <a:lnR>
                      <a:noFill/>
                    </a:lnR>
                    <a:lnT>
                      <a:noFill/>
                    </a:lnT>
                    <a:lnB>
                      <a:noFill/>
                    </a:lnB>
                    <a:solidFill>
                      <a:srgbClr val="F0F0F0"/>
                    </a:solidFill>
                  </a:tcPr>
                </a:tc>
              </a:tr>
            </a:tbl>
          </a:graphicData>
        </a:graphic>
      </p:graphicFrame>
      <p:pic>
        <p:nvPicPr>
          <p:cNvPr id="269313" name="Picture 1"/>
          <p:cNvPicPr>
            <a:picLocks noChangeAspect="1" noChangeArrowheads="1"/>
          </p:cNvPicPr>
          <p:nvPr/>
        </p:nvPicPr>
        <p:blipFill>
          <a:blip r:embed="rId2" cstate="print"/>
          <a:srcRect/>
          <a:stretch>
            <a:fillRect/>
          </a:stretch>
        </p:blipFill>
        <p:spPr bwMode="auto">
          <a:xfrm>
            <a:off x="6240735" y="4293096"/>
            <a:ext cx="851545" cy="748327"/>
          </a:xfrm>
          <a:prstGeom prst="rect">
            <a:avLst/>
          </a:prstGeom>
          <a:noFill/>
          <a:ln w="9525">
            <a:noFill/>
            <a:miter lim="800000"/>
            <a:headEnd/>
            <a:tailEnd/>
          </a:ln>
        </p:spPr>
      </p:pic>
      <p:pic>
        <p:nvPicPr>
          <p:cNvPr id="269314" name="Picture 2"/>
          <p:cNvPicPr>
            <a:picLocks noChangeAspect="1" noChangeArrowheads="1"/>
          </p:cNvPicPr>
          <p:nvPr/>
        </p:nvPicPr>
        <p:blipFill>
          <a:blip r:embed="rId3" cstate="print"/>
          <a:srcRect/>
          <a:stretch>
            <a:fillRect/>
          </a:stretch>
        </p:blipFill>
        <p:spPr bwMode="auto">
          <a:xfrm>
            <a:off x="755576" y="1196752"/>
            <a:ext cx="1552575" cy="609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6"/>
            <a:ext cx="8229600" cy="2736304"/>
          </a:xfrm>
        </p:spPr>
        <p:txBody>
          <a:bodyPr>
            <a:noAutofit/>
          </a:bodyPr>
          <a:lstStyle/>
          <a:p>
            <a:r>
              <a:rPr lang="el-GR" sz="2800" dirty="0" smtClean="0"/>
              <a:t>στρατηγικές W-T : αμυντικές</a:t>
            </a:r>
          </a:p>
          <a:p>
            <a:r>
              <a:rPr lang="el-GR" sz="2800" dirty="0" smtClean="0"/>
              <a:t>στρατηγικέςW-O : διορθωτικές</a:t>
            </a:r>
          </a:p>
          <a:p>
            <a:r>
              <a:rPr lang="el-GR" sz="2800" dirty="0" smtClean="0"/>
              <a:t>στρατηγικές S-T : βελτιωτικές</a:t>
            </a:r>
          </a:p>
          <a:p>
            <a:r>
              <a:rPr lang="el-GR" sz="2800" dirty="0" smtClean="0"/>
              <a:t>στρατηγικές S-Ο: φιλόδοξες</a:t>
            </a:r>
          </a:p>
          <a:p>
            <a:endParaRPr lang="el-GR" sz="2400" dirty="0" smtClean="0">
              <a:solidFill>
                <a:srgbClr val="FF0000"/>
              </a:solidFill>
            </a:endParaRPr>
          </a:p>
          <a:p>
            <a:endParaRPr lang="el-GR" sz="2400" dirty="0" smtClean="0"/>
          </a:p>
        </p:txBody>
      </p:sp>
      <p:sp>
        <p:nvSpPr>
          <p:cNvPr id="6147" name="Rectangle 6"/>
          <p:cNvSpPr>
            <a:spLocks noChangeArrowheads="1"/>
          </p:cNvSpPr>
          <p:nvPr/>
        </p:nvSpPr>
        <p:spPr bwMode="auto">
          <a:xfrm>
            <a:off x="3810000" y="2424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4" name="Title 3"/>
          <p:cNvSpPr>
            <a:spLocks noGrp="1"/>
          </p:cNvSpPr>
          <p:nvPr>
            <p:ph type="title"/>
          </p:nvPr>
        </p:nvSpPr>
        <p:spPr/>
        <p:txBody>
          <a:bodyPr>
            <a:normAutofit fontScale="90000"/>
          </a:bodyPr>
          <a:lstStyle/>
          <a:p>
            <a:r>
              <a:rPr lang="el-GR" sz="3600" dirty="0" smtClean="0"/>
              <a:t>ιεράρχηση στρατηγικών SWOT</a:t>
            </a:r>
            <a:br>
              <a:rPr lang="el-GR" sz="3600" dirty="0" smtClean="0"/>
            </a:br>
            <a:endParaRPr lang="el-GR" sz="3600" dirty="0"/>
          </a:p>
        </p:txBody>
      </p:sp>
    </p:spTree>
    <p:extLst>
      <p:ext uri="{BB962C8B-B14F-4D97-AF65-F5344CB8AC3E}">
        <p14:creationId xmlns:p14="http://schemas.microsoft.com/office/powerpoint/2010/main" val="36418175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1 - Εικόνα"/>
          <p:cNvPicPr>
            <a:picLocks noChangeAspect="1" noChangeArrowheads="1"/>
          </p:cNvPicPr>
          <p:nvPr/>
        </p:nvPicPr>
        <p:blipFill>
          <a:blip r:embed="rId2" cstate="print"/>
          <a:srcRect/>
          <a:stretch>
            <a:fillRect/>
          </a:stretch>
        </p:blipFill>
        <p:spPr bwMode="auto">
          <a:xfrm>
            <a:off x="684213" y="836613"/>
            <a:ext cx="7272337" cy="4968875"/>
          </a:xfrm>
          <a:prstGeom prst="rect">
            <a:avLst/>
          </a:prstGeom>
          <a:noFill/>
          <a:ln w="9525">
            <a:noFill/>
            <a:miter lim="800000"/>
            <a:headEnd/>
            <a:tailEnd/>
          </a:ln>
        </p:spPr>
      </p:pic>
      <p:sp>
        <p:nvSpPr>
          <p:cNvPr id="3" name="Rectangle 2"/>
          <p:cNvSpPr/>
          <p:nvPr/>
        </p:nvSpPr>
        <p:spPr>
          <a:xfrm>
            <a:off x="683568" y="6156012"/>
            <a:ext cx="3422796" cy="369332"/>
          </a:xfrm>
          <a:prstGeom prst="rect">
            <a:avLst/>
          </a:prstGeom>
        </p:spPr>
        <p:txBody>
          <a:bodyPr wrap="none">
            <a:spAutoFit/>
          </a:bodyPr>
          <a:lstStyle/>
          <a:p>
            <a:r>
              <a:rPr lang="el-GR" dirty="0" smtClean="0"/>
              <a:t>(</a:t>
            </a:r>
            <a:r>
              <a:rPr lang="en-US" dirty="0" smtClean="0"/>
              <a:t>http://www.di.uoa.gr/~gouscos</a:t>
            </a:r>
            <a:r>
              <a:rPr lang="el-GR" dirty="0" smtClean="0"/>
              <a:t>)</a:t>
            </a:r>
            <a:endParaRPr lang="el-G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10" name="Object 2"/>
          <p:cNvGraphicFramePr>
            <a:graphicFrameLocks noChangeAspect="1"/>
          </p:cNvGraphicFramePr>
          <p:nvPr/>
        </p:nvGraphicFramePr>
        <p:xfrm>
          <a:off x="231775" y="479425"/>
          <a:ext cx="8186738" cy="652463"/>
        </p:xfrm>
        <a:graphic>
          <a:graphicData uri="http://schemas.openxmlformats.org/presentationml/2006/ole">
            <mc:AlternateContent xmlns:mc="http://schemas.openxmlformats.org/markup-compatibility/2006">
              <mc:Choice xmlns:v="urn:schemas-microsoft-com:vml" Requires="v">
                <p:oleObj spid="_x0000_s265221" name="Έγγραφο" r:id="rId3" imgW="5272095" imgH="429105" progId="Word.Document.12">
                  <p:embed/>
                </p:oleObj>
              </mc:Choice>
              <mc:Fallback>
                <p:oleObj name="Έγγραφο" r:id="rId3" imgW="5272095" imgH="429105" progId="Word.Document.12">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775" y="479425"/>
                        <a:ext cx="8186738" cy="65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7411" name="BLOGGER_PHOTO_ID_5279211866826505346" descr="http://2.bp.blogspot.com/_DBxtapz4Owo/SUOHOPA4fII/AAAAAAAAA8Q/nCNOKFhatqA/s320/%CE%94%CE%B9%CE%B1%CF%86%CE%AC%CE%BD%CE%B5%CE%B9%CE%B14.JPG">
            <a:hlinkClick r:id="rId5"/>
          </p:cNvPr>
          <p:cNvPicPr>
            <a:picLocks noChangeAspect="1" noChangeArrowheads="1"/>
          </p:cNvPicPr>
          <p:nvPr/>
        </p:nvPicPr>
        <p:blipFill>
          <a:blip r:embed="rId6" cstate="print"/>
          <a:srcRect/>
          <a:stretch>
            <a:fillRect/>
          </a:stretch>
        </p:blipFill>
        <p:spPr bwMode="auto">
          <a:xfrm>
            <a:off x="323850" y="1052513"/>
            <a:ext cx="7993063" cy="4968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34" name="Object 1"/>
          <p:cNvGraphicFramePr>
            <a:graphicFrameLocks noChangeAspect="1"/>
          </p:cNvGraphicFramePr>
          <p:nvPr/>
        </p:nvGraphicFramePr>
        <p:xfrm>
          <a:off x="500063" y="742950"/>
          <a:ext cx="7772400" cy="6900863"/>
        </p:xfrm>
        <a:graphic>
          <a:graphicData uri="http://schemas.openxmlformats.org/presentationml/2006/ole">
            <mc:AlternateContent xmlns:mc="http://schemas.openxmlformats.org/markup-compatibility/2006">
              <mc:Choice xmlns:v="urn:schemas-microsoft-com:vml" Requires="v">
                <p:oleObj spid="_x0000_s266245" name="Document" r:id="rId3" imgW="5847019" imgH="5109494" progId="Word.Document.12">
                  <p:embed/>
                </p:oleObj>
              </mc:Choice>
              <mc:Fallback>
                <p:oleObj name="Document" r:id="rId3" imgW="5847019" imgH="5109494" progId="Word.Document.12">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063" y="742950"/>
                        <a:ext cx="7772400" cy="6900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5 - Θέση αριθμού διαφάνειας"/>
          <p:cNvSpPr>
            <a:spLocks noGrp="1"/>
          </p:cNvSpPr>
          <p:nvPr>
            <p:ph type="sldNum" sz="quarter" idx="12"/>
          </p:nvPr>
        </p:nvSpPr>
        <p:spPr>
          <a:noFill/>
        </p:spPr>
        <p:txBody>
          <a:bodyPr/>
          <a:lstStyle/>
          <a:p>
            <a:fld id="{4CBFA64D-04D0-4928-B819-BE3675BFCD2B}" type="slidenum">
              <a:rPr lang="en-US"/>
              <a:pPr/>
              <a:t>27</a:t>
            </a:fld>
            <a:endParaRPr lang="en-US"/>
          </a:p>
        </p:txBody>
      </p:sp>
      <p:sp>
        <p:nvSpPr>
          <p:cNvPr id="9219" name="Rectangle 2"/>
          <p:cNvSpPr>
            <a:spLocks noGrp="1" noChangeArrowheads="1"/>
          </p:cNvSpPr>
          <p:nvPr>
            <p:ph type="title"/>
          </p:nvPr>
        </p:nvSpPr>
        <p:spPr>
          <a:xfrm>
            <a:off x="1447800" y="304800"/>
            <a:ext cx="7239000" cy="990600"/>
          </a:xfrm>
          <a:noFill/>
        </p:spPr>
        <p:txBody>
          <a:bodyPr lIns="92075" tIns="46038" rIns="92075" bIns="46038" anchor="ctr">
            <a:normAutofit/>
          </a:bodyPr>
          <a:lstStyle/>
          <a:p>
            <a:r>
              <a:rPr lang="en-US" sz="2800" dirty="0" smtClean="0"/>
              <a:t>Case Study</a:t>
            </a:r>
            <a:r>
              <a:rPr lang="el-GR" sz="2800" dirty="0" smtClean="0"/>
              <a:t>: Σύστημα προβολής «κινηματογραφικού» τουρισμού στα Βαλκάνια</a:t>
            </a:r>
            <a:endParaRPr lang="el-GR" sz="2800" dirty="0"/>
          </a:p>
        </p:txBody>
      </p:sp>
      <p:sp>
        <p:nvSpPr>
          <p:cNvPr id="9220" name="Rectangle 3"/>
          <p:cNvSpPr>
            <a:spLocks noGrp="1" noChangeArrowheads="1"/>
          </p:cNvSpPr>
          <p:nvPr>
            <p:ph type="body" idx="1"/>
          </p:nvPr>
        </p:nvSpPr>
        <p:spPr>
          <a:xfrm>
            <a:off x="609600" y="1268760"/>
            <a:ext cx="8229600" cy="5112568"/>
          </a:xfrm>
          <a:noFill/>
        </p:spPr>
        <p:txBody>
          <a:bodyPr lIns="92075" tIns="46038" rIns="92075" bIns="46038">
            <a:normAutofit fontScale="70000" lnSpcReduction="20000"/>
          </a:bodyPr>
          <a:lstStyle/>
          <a:p>
            <a:r>
              <a:rPr lang="el-GR" sz="3600" dirty="0" smtClean="0"/>
              <a:t>Αναλάβατε να σχεδιάσετε </a:t>
            </a:r>
            <a:r>
              <a:rPr lang="en-US" sz="3600" dirty="0" smtClean="0"/>
              <a:t>Web </a:t>
            </a:r>
            <a:r>
              <a:rPr lang="el-GR" sz="3600" dirty="0" smtClean="0"/>
              <a:t>εφαρμογή δημιουργίας και διαχείρισης ψηφιακής βιβλιοθήκης επιλεγμένων τουριστικών προορισμών (τοποθεσιών) στα Βαλκάνια που θα λειτουργεί υπό τη μορφή του ιστοτόπου </a:t>
            </a:r>
            <a:r>
              <a:rPr lang="en-US" sz="3600" dirty="0" smtClean="0"/>
              <a:t>Dream Bay</a:t>
            </a:r>
            <a:r>
              <a:rPr lang="el-GR" sz="3600" dirty="0" smtClean="0"/>
              <a:t>. Ο ιστότοπος αφορά «κινηματογραφικό» τουρισμό, δηλαδή αφορά την προβολή προορισμών (τοποθεσιών) όπου γυρίστηκαν ή «διαδραματίζονται» σκηνές αγαπημένων ταινιών. Για παράδειγμα, στην Ελλάδα γυρίστηκε η ταινία «Το Mαντολίνο του Λοχαγού Κορέλι» γεγονός που οδήγησε στη μεγάλη προβολή της (ήδη γνωστής και δημοφιλούς) Κεφαλλονιάς. Κάτι αντίστοιχο έγινε και με άλλες ταινίες, όπως η ταινία «Before Midnight» που οδήγησε σε μεγαλύτερη προβολή της Καρδαμύλης.</a:t>
            </a:r>
          </a:p>
          <a:p>
            <a:pPr>
              <a:buNone/>
            </a:pPr>
            <a:r>
              <a:rPr lang="el-GR" sz="3600" b="1" i="1" dirty="0" smtClean="0">
                <a:solidFill>
                  <a:srgbClr val="FF0000"/>
                </a:solidFill>
              </a:rPr>
              <a:t>Είναι γνωστό ότι η βιομηχανία του Χόλιγουντ μπορεί να βάλει στον τουριστικό χάρτη ακόμη και άγνωστους προορισμούς!</a:t>
            </a:r>
            <a:endParaRPr lang="el-GR" sz="3600" b="1" dirty="0" smtClean="0">
              <a:solidFill>
                <a:srgbClr val="FF0000"/>
              </a:solidFill>
            </a:endParaRPr>
          </a:p>
          <a:p>
            <a:endParaRPr lang="en-US" sz="1800" dirty="0" smtClean="0"/>
          </a:p>
        </p:txBody>
      </p:sp>
    </p:spTree>
  </p:cSld>
  <p:clrMapOvr>
    <a:masterClrMapping/>
  </p:clrMapOvr>
  <p:transition>
    <p:blinds/>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5 - Θέση αριθμού διαφάνειας"/>
          <p:cNvSpPr>
            <a:spLocks noGrp="1"/>
          </p:cNvSpPr>
          <p:nvPr>
            <p:ph type="sldNum" sz="quarter" idx="12"/>
          </p:nvPr>
        </p:nvSpPr>
        <p:spPr>
          <a:noFill/>
        </p:spPr>
        <p:txBody>
          <a:bodyPr/>
          <a:lstStyle/>
          <a:p>
            <a:fld id="{4CBFA64D-04D0-4928-B819-BE3675BFCD2B}" type="slidenum">
              <a:rPr lang="en-US"/>
              <a:pPr/>
              <a:t>28</a:t>
            </a:fld>
            <a:endParaRPr lang="en-US"/>
          </a:p>
        </p:txBody>
      </p:sp>
      <p:sp>
        <p:nvSpPr>
          <p:cNvPr id="9219" name="Rectangle 2"/>
          <p:cNvSpPr>
            <a:spLocks noGrp="1" noChangeArrowheads="1"/>
          </p:cNvSpPr>
          <p:nvPr>
            <p:ph type="title"/>
          </p:nvPr>
        </p:nvSpPr>
        <p:spPr>
          <a:xfrm>
            <a:off x="1447800" y="304800"/>
            <a:ext cx="7239000" cy="990600"/>
          </a:xfrm>
          <a:noFill/>
        </p:spPr>
        <p:txBody>
          <a:bodyPr lIns="92075" tIns="46038" rIns="92075" bIns="46038" anchor="ctr">
            <a:normAutofit/>
          </a:bodyPr>
          <a:lstStyle/>
          <a:p>
            <a:r>
              <a:rPr lang="el-GR" sz="2800" dirty="0" smtClean="0"/>
              <a:t>Περιγραφή συστήματος</a:t>
            </a:r>
            <a:endParaRPr lang="el-GR" sz="2800" dirty="0"/>
          </a:p>
        </p:txBody>
      </p:sp>
      <p:sp>
        <p:nvSpPr>
          <p:cNvPr id="9220" name="Rectangle 3"/>
          <p:cNvSpPr>
            <a:spLocks noGrp="1" noChangeArrowheads="1"/>
          </p:cNvSpPr>
          <p:nvPr>
            <p:ph type="body" idx="1"/>
          </p:nvPr>
        </p:nvSpPr>
        <p:spPr>
          <a:xfrm>
            <a:off x="609600" y="1268760"/>
            <a:ext cx="8229600" cy="5112568"/>
          </a:xfrm>
          <a:noFill/>
        </p:spPr>
        <p:txBody>
          <a:bodyPr lIns="92075" tIns="46038" rIns="92075" bIns="46038">
            <a:normAutofit fontScale="92500" lnSpcReduction="20000"/>
          </a:bodyPr>
          <a:lstStyle/>
          <a:p>
            <a:r>
              <a:rPr lang="el-GR" sz="2800" dirty="0" smtClean="0"/>
              <a:t>Στην εφαρμογή υπάρχει αρχική σελίδα (</a:t>
            </a:r>
            <a:r>
              <a:rPr lang="en-US" sz="2800" dirty="0" smtClean="0"/>
              <a:t>login</a:t>
            </a:r>
            <a:r>
              <a:rPr lang="el-GR" sz="2800" dirty="0" smtClean="0"/>
              <a:t>) που δίνει τη δυνατότητα στον χρήστη να συνδεθεί (</a:t>
            </a:r>
            <a:r>
              <a:rPr lang="en-US" sz="2800" dirty="0" smtClean="0"/>
              <a:t>login</a:t>
            </a:r>
            <a:r>
              <a:rPr lang="el-GR" sz="2800" dirty="0" smtClean="0"/>
              <a:t>) ή να δημιουργήσει ένα καινούριο </a:t>
            </a:r>
            <a:r>
              <a:rPr lang="en-US" sz="2800" dirty="0" smtClean="0"/>
              <a:t>account</a:t>
            </a:r>
            <a:r>
              <a:rPr lang="el-GR" sz="2800" dirty="0" smtClean="0"/>
              <a:t> (</a:t>
            </a:r>
            <a:r>
              <a:rPr lang="en-US" sz="2800" dirty="0" smtClean="0"/>
              <a:t>register</a:t>
            </a:r>
            <a:r>
              <a:rPr lang="el-GR" sz="2800" dirty="0" smtClean="0"/>
              <a:t>). </a:t>
            </a:r>
          </a:p>
          <a:p>
            <a:pPr>
              <a:buNone/>
            </a:pPr>
            <a:r>
              <a:rPr lang="el-GR" sz="2800" dirty="0" smtClean="0"/>
              <a:t> </a:t>
            </a:r>
          </a:p>
          <a:p>
            <a:pPr>
              <a:buNone/>
            </a:pPr>
            <a:r>
              <a:rPr lang="el-GR" sz="2800" dirty="0" smtClean="0"/>
              <a:t>Υπάρχουν τρεις κατηγορίες χρηστών:</a:t>
            </a:r>
          </a:p>
          <a:p>
            <a:pPr lvl="0"/>
            <a:r>
              <a:rPr lang="el-GR" sz="2800" dirty="0" smtClean="0"/>
              <a:t>Διαχειριστής ιστοτόπου</a:t>
            </a:r>
          </a:p>
          <a:p>
            <a:pPr lvl="0"/>
            <a:r>
              <a:rPr lang="el-GR" sz="2800" dirty="0" smtClean="0"/>
              <a:t>Εξουσιοδοτημένοι χρήστες που αποτελούν τη συντακτική ομάδα του ιστοτόπου και μπορούν να διαχειρίζονται στοιχεία προορισμών που αποθηκεύονται στη βάση δεδομένων του ιστοτόπου</a:t>
            </a:r>
          </a:p>
          <a:p>
            <a:r>
              <a:rPr lang="el-GR" sz="2800" dirty="0" smtClean="0"/>
              <a:t>Εγγεγραμμένοι χρήστες που μπορούν όχι μόνο να δουν αλλά και να βαθμολογήσουν τους προρισμούς, να γράψουν σχόλια κ.λπ.</a:t>
            </a:r>
            <a:endParaRPr lang="en-US" sz="1800" dirty="0" smtClean="0"/>
          </a:p>
        </p:txBody>
      </p:sp>
    </p:spTree>
  </p:cSld>
  <p:clrMapOvr>
    <a:masterClrMapping/>
  </p:clrMapOvr>
  <p:transition>
    <p:blind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l-GR" dirty="0" smtClean="0"/>
              <a:t>Το Επιχειρηματικό Περιβάλλον</a:t>
            </a:r>
            <a:endParaRPr lang="en-US" dirty="0"/>
          </a:p>
        </p:txBody>
      </p:sp>
      <p:sp>
        <p:nvSpPr>
          <p:cNvPr id="8195" name="Content Placeholder 2"/>
          <p:cNvSpPr>
            <a:spLocks noGrp="1"/>
          </p:cNvSpPr>
          <p:nvPr>
            <p:ph idx="1"/>
          </p:nvPr>
        </p:nvSpPr>
        <p:spPr/>
        <p:txBody>
          <a:bodyPr>
            <a:normAutofit fontScale="92500" lnSpcReduction="20000"/>
          </a:bodyPr>
          <a:lstStyle/>
          <a:p>
            <a:pPr lvl="1">
              <a:buNone/>
            </a:pPr>
            <a:r>
              <a:rPr lang="el-GR" sz="3500" dirty="0" smtClean="0"/>
              <a:t>Το περιβάλλον στο οποίο οι οργανισμοί λειτουργούν σήμερα γίνεται όλο και πιο πολύπλοκο, δημιουργώντας ευκαιρίες και προβλήματα. </a:t>
            </a:r>
            <a:endParaRPr lang="en-US" sz="3500" dirty="0" smtClean="0"/>
          </a:p>
          <a:p>
            <a:pPr lvl="1">
              <a:buNone/>
            </a:pPr>
            <a:r>
              <a:rPr lang="el-GR" sz="3500" dirty="0" smtClean="0"/>
              <a:t>Παράδειγμα: η παγκοσμιοποίηση (</a:t>
            </a:r>
            <a:r>
              <a:rPr lang="en-US" sz="3500" dirty="0" smtClean="0"/>
              <a:t>globalization</a:t>
            </a:r>
            <a:r>
              <a:rPr lang="el-GR" sz="3500" dirty="0" smtClean="0"/>
              <a:t>).</a:t>
            </a:r>
          </a:p>
          <a:p>
            <a:pPr>
              <a:buNone/>
            </a:pPr>
            <a:r>
              <a:rPr lang="el-GR" dirty="0" smtClean="0"/>
              <a:t>Κατηγορίες παραγόντων επιχειρηματικού περιβάλλοντος: αγορές, απαιτήσεις καταναλωτών, τεχνολογία, και κοινωνία </a:t>
            </a:r>
          </a:p>
          <a:p>
            <a:pPr>
              <a:buNone/>
            </a:pPr>
            <a:r>
              <a:rPr lang="el-GR" sz="2800" dirty="0" smtClean="0"/>
              <a:t>  (</a:t>
            </a:r>
            <a:r>
              <a:rPr lang="en-US" sz="2800" dirty="0" smtClean="0"/>
              <a:t>markets, consumer demands, technology, societal</a:t>
            </a:r>
            <a:r>
              <a:rPr lang="el-GR" sz="2800" dirty="0" smtClean="0"/>
              <a:t>)</a:t>
            </a:r>
            <a:endParaRPr lang="el-GR" dirty="0" smtClean="0"/>
          </a:p>
          <a:p>
            <a:pPr lvl="1">
              <a:buNone/>
            </a:pPr>
            <a:r>
              <a:rPr lang="el-GR" dirty="0" smtClean="0"/>
              <a:t/>
            </a:r>
            <a:br>
              <a:rPr lang="el-GR" dirty="0" smtClean="0"/>
            </a:br>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5 - Θέση αριθμού διαφάνειας"/>
          <p:cNvSpPr>
            <a:spLocks noGrp="1"/>
          </p:cNvSpPr>
          <p:nvPr>
            <p:ph type="sldNum" sz="quarter" idx="12"/>
          </p:nvPr>
        </p:nvSpPr>
        <p:spPr>
          <a:noFill/>
        </p:spPr>
        <p:txBody>
          <a:bodyPr/>
          <a:lstStyle/>
          <a:p>
            <a:fld id="{4CBFA64D-04D0-4928-B819-BE3675BFCD2B}" type="slidenum">
              <a:rPr lang="en-US"/>
              <a:pPr/>
              <a:t>29</a:t>
            </a:fld>
            <a:endParaRPr lang="en-US"/>
          </a:p>
        </p:txBody>
      </p:sp>
      <p:sp>
        <p:nvSpPr>
          <p:cNvPr id="9219" name="Rectangle 2"/>
          <p:cNvSpPr>
            <a:spLocks noGrp="1" noChangeArrowheads="1"/>
          </p:cNvSpPr>
          <p:nvPr>
            <p:ph type="title"/>
          </p:nvPr>
        </p:nvSpPr>
        <p:spPr>
          <a:xfrm>
            <a:off x="1447800" y="304800"/>
            <a:ext cx="7239000" cy="990600"/>
          </a:xfrm>
          <a:noFill/>
        </p:spPr>
        <p:txBody>
          <a:bodyPr lIns="92075" tIns="46038" rIns="92075" bIns="46038" anchor="ctr">
            <a:normAutofit/>
          </a:bodyPr>
          <a:lstStyle/>
          <a:p>
            <a:r>
              <a:rPr lang="el-GR" sz="2800" dirty="0" smtClean="0"/>
              <a:t>Περιγραφή</a:t>
            </a:r>
            <a:endParaRPr lang="el-GR" sz="2800" dirty="0"/>
          </a:p>
        </p:txBody>
      </p:sp>
      <p:sp>
        <p:nvSpPr>
          <p:cNvPr id="9220" name="Rectangle 3"/>
          <p:cNvSpPr>
            <a:spLocks noGrp="1" noChangeArrowheads="1"/>
          </p:cNvSpPr>
          <p:nvPr>
            <p:ph type="body" idx="1"/>
          </p:nvPr>
        </p:nvSpPr>
        <p:spPr>
          <a:xfrm>
            <a:off x="609600" y="1268760"/>
            <a:ext cx="8229600" cy="5589240"/>
          </a:xfrm>
          <a:noFill/>
        </p:spPr>
        <p:txBody>
          <a:bodyPr lIns="92075" tIns="46038" rIns="92075" bIns="46038">
            <a:normAutofit fontScale="62500" lnSpcReduction="20000"/>
          </a:bodyPr>
          <a:lstStyle/>
          <a:p>
            <a:pPr>
              <a:buNone/>
            </a:pPr>
            <a:r>
              <a:rPr lang="el-GR" dirty="0" smtClean="0"/>
              <a:t>Αφού συνδεθεί ο εξουσιοδοτημένος χρήστης έχει δυνατότητες όπως οι εξής:</a:t>
            </a:r>
          </a:p>
          <a:p>
            <a:pPr lvl="0"/>
            <a:r>
              <a:rPr lang="el-GR" dirty="0" smtClean="0"/>
              <a:t>Εισαγωγή ενός νέου προορισμού-τοποθεσίας. Για τον προορισμό καταχωρεί στοιχεία όπως: </a:t>
            </a:r>
          </a:p>
          <a:p>
            <a:pPr lvl="1"/>
            <a:r>
              <a:rPr lang="el-GR" sz="3200" dirty="0" smtClean="0"/>
              <a:t>Κατηγορία προορισμού</a:t>
            </a:r>
          </a:p>
          <a:p>
            <a:pPr lvl="1"/>
            <a:r>
              <a:rPr lang="el-GR" sz="3200" dirty="0" smtClean="0"/>
              <a:t>Χώρα προορισμού</a:t>
            </a:r>
          </a:p>
          <a:p>
            <a:pPr lvl="1"/>
            <a:r>
              <a:rPr lang="el-GR" sz="3200" dirty="0" smtClean="0"/>
              <a:t>Πόλη που βρίσκεται εγγύτερα στον προορισμό  </a:t>
            </a:r>
          </a:p>
          <a:p>
            <a:pPr lvl="1"/>
            <a:r>
              <a:rPr lang="en-US" sz="3200" dirty="0" smtClean="0"/>
              <a:t>URL</a:t>
            </a:r>
            <a:r>
              <a:rPr lang="el-GR" sz="3200" dirty="0" smtClean="0"/>
              <a:t> βίντεο από το </a:t>
            </a:r>
            <a:r>
              <a:rPr lang="en-US" sz="3200" dirty="0" err="1" smtClean="0"/>
              <a:t>youtube</a:t>
            </a:r>
            <a:r>
              <a:rPr lang="en-US" sz="3200" dirty="0" smtClean="0"/>
              <a:t> </a:t>
            </a:r>
            <a:r>
              <a:rPr lang="el-GR" sz="3200" dirty="0" smtClean="0"/>
              <a:t>στο οποίο παρουσιάζεται ο προορισμός και η ταινία. Μελλοντικά θα προστεθούν άλλα βίντεο, υλικό για την ταινία, προτεινόμενα οργανωμένα «ταξίδια-περιηγήσεις» κ.λπ.</a:t>
            </a:r>
          </a:p>
          <a:p>
            <a:pPr lvl="0"/>
            <a:r>
              <a:rPr lang="el-GR" dirty="0" smtClean="0"/>
              <a:t>Η προβολή (η παρουσίαση στον χρήστη) των τουριστικών προορισμών και των σχετικών ταινιών γίνεται είτε με αναζήτηση προορισμού (δηλαδή δίδοντας το όνομα σε κατάλληλο </a:t>
            </a:r>
            <a:r>
              <a:rPr lang="en-US" dirty="0" smtClean="0"/>
              <a:t>text box</a:t>
            </a:r>
            <a:r>
              <a:rPr lang="el-GR" dirty="0" smtClean="0"/>
              <a:t>), είτε επιλέγοντας την κατηγορία. Στη δεύτερη περίπτωση εμφανίζονται όλες οι τοποθεσίες-προορισμοί που ανήκουν στην κατηγορία. Μελλοντικά θα υλοποιηθούν και άλλοι τρόποι-κριτήρια αναζήτησης προορισμών και ταινιών. Επίσης, θα προστεθούν </a:t>
            </a:r>
            <a:r>
              <a:rPr lang="en-US" dirty="0" smtClean="0"/>
              <a:t>Links </a:t>
            </a:r>
            <a:r>
              <a:rPr lang="el-GR" dirty="0" smtClean="0"/>
              <a:t>ιστοτόπων που περιγράφουν τον προορισμό, την ταινία, ιστοσελίδες θαυμαστών κ.λπ.</a:t>
            </a:r>
          </a:p>
          <a:p>
            <a:pPr>
              <a:buNone/>
            </a:pPr>
            <a:r>
              <a:rPr lang="el-GR" dirty="0" smtClean="0"/>
              <a:t> </a:t>
            </a:r>
            <a:endParaRPr lang="en-US" sz="4400" dirty="0" smtClean="0"/>
          </a:p>
        </p:txBody>
      </p:sp>
    </p:spTree>
  </p:cSld>
  <p:clrMapOvr>
    <a:masterClrMapping/>
  </p:clrMapOvr>
  <p:transition>
    <p:blinds/>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5 - Θέση αριθμού διαφάνειας"/>
          <p:cNvSpPr>
            <a:spLocks noGrp="1"/>
          </p:cNvSpPr>
          <p:nvPr>
            <p:ph type="sldNum" sz="quarter" idx="12"/>
          </p:nvPr>
        </p:nvSpPr>
        <p:spPr>
          <a:noFill/>
        </p:spPr>
        <p:txBody>
          <a:bodyPr/>
          <a:lstStyle/>
          <a:p>
            <a:fld id="{4CBFA64D-04D0-4928-B819-BE3675BFCD2B}" type="slidenum">
              <a:rPr lang="en-US"/>
              <a:pPr/>
              <a:t>30</a:t>
            </a:fld>
            <a:endParaRPr lang="en-US"/>
          </a:p>
        </p:txBody>
      </p:sp>
      <p:sp>
        <p:nvSpPr>
          <p:cNvPr id="9219" name="Rectangle 2"/>
          <p:cNvSpPr>
            <a:spLocks noGrp="1" noChangeArrowheads="1"/>
          </p:cNvSpPr>
          <p:nvPr>
            <p:ph type="title"/>
          </p:nvPr>
        </p:nvSpPr>
        <p:spPr>
          <a:xfrm>
            <a:off x="1447800" y="304800"/>
            <a:ext cx="7239000" cy="990600"/>
          </a:xfrm>
          <a:noFill/>
        </p:spPr>
        <p:txBody>
          <a:bodyPr lIns="92075" tIns="46038" rIns="92075" bIns="46038" anchor="ctr">
            <a:normAutofit/>
          </a:bodyPr>
          <a:lstStyle/>
          <a:p>
            <a:r>
              <a:rPr lang="el-GR" sz="2800" dirty="0" smtClean="0"/>
              <a:t>Περιγραφή</a:t>
            </a:r>
            <a:endParaRPr lang="el-GR" sz="2800" dirty="0"/>
          </a:p>
        </p:txBody>
      </p:sp>
      <p:sp>
        <p:nvSpPr>
          <p:cNvPr id="9220" name="Rectangle 3"/>
          <p:cNvSpPr>
            <a:spLocks noGrp="1" noChangeArrowheads="1"/>
          </p:cNvSpPr>
          <p:nvPr>
            <p:ph type="body" idx="1"/>
          </p:nvPr>
        </p:nvSpPr>
        <p:spPr>
          <a:xfrm>
            <a:off x="609600" y="1268760"/>
            <a:ext cx="8229600" cy="5112568"/>
          </a:xfrm>
          <a:noFill/>
        </p:spPr>
        <p:txBody>
          <a:bodyPr lIns="92075" tIns="46038" rIns="92075" bIns="46038">
            <a:normAutofit lnSpcReduction="10000"/>
          </a:bodyPr>
          <a:lstStyle/>
          <a:p>
            <a:pPr lvl="0"/>
            <a:r>
              <a:rPr lang="el-GR" sz="2800" dirty="0" smtClean="0"/>
              <a:t>Δίπλα στην κατηγορία εμφανίζεται ο συνολικός αριθμός προορισμών που ανήκουν σε αυτήν.  </a:t>
            </a:r>
          </a:p>
          <a:p>
            <a:pPr lvl="0"/>
            <a:r>
              <a:rPr lang="el-GR" sz="2800" dirty="0" smtClean="0"/>
              <a:t>Η εφαρμογή επιτρέπει ενημέρωση αλλά και διαγραφή των στοιχείων ενός προορισμού πάντοτε από εξουσιοδοτημένους χρήστες</a:t>
            </a:r>
          </a:p>
          <a:p>
            <a:pPr lvl="0"/>
            <a:r>
              <a:rPr lang="el-GR" sz="2800" dirty="0" smtClean="0"/>
              <a:t>Όταν ο χρήστης (εγγεγραμμένος, εξουσιοδοτημένος) επιλέγει την προβολή ενός προορισμού θα πρέπει να εμφανίζεται σε κάποιο σημείο της σελίδας ο εξουσιοδοτημένος χρήστης που εισήγαγε ή τροποποίησε τελευταίος τη συγκεκριμένη εγγραφή (τουριστικό προορισμό).</a:t>
            </a:r>
          </a:p>
          <a:p>
            <a:pPr>
              <a:buNone/>
            </a:pPr>
            <a:r>
              <a:rPr lang="en-US" sz="2800" b="1" dirty="0" smtClean="0"/>
              <a:t>PEST analysis, SWOT analysis</a:t>
            </a:r>
            <a:r>
              <a:rPr lang="el-GR" sz="2800" dirty="0" smtClean="0"/>
              <a:t> </a:t>
            </a:r>
          </a:p>
          <a:p>
            <a:endParaRPr lang="en-US" sz="1800" dirty="0" smtClean="0"/>
          </a:p>
        </p:txBody>
      </p:sp>
    </p:spTree>
  </p:cSld>
  <p:clrMapOvr>
    <a:masterClrMapping/>
  </p:clrMapOvr>
  <p:transition>
    <p:blinds/>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5 - Θέση αριθμού διαφάνειας"/>
          <p:cNvSpPr>
            <a:spLocks noGrp="1"/>
          </p:cNvSpPr>
          <p:nvPr>
            <p:ph type="sldNum" sz="quarter" idx="12"/>
          </p:nvPr>
        </p:nvSpPr>
        <p:spPr>
          <a:noFill/>
        </p:spPr>
        <p:txBody>
          <a:bodyPr/>
          <a:lstStyle/>
          <a:p>
            <a:fld id="{4CBFA64D-04D0-4928-B819-BE3675BFCD2B}" type="slidenum">
              <a:rPr lang="en-US"/>
              <a:pPr/>
              <a:t>31</a:t>
            </a:fld>
            <a:endParaRPr lang="en-US"/>
          </a:p>
        </p:txBody>
      </p:sp>
      <p:sp>
        <p:nvSpPr>
          <p:cNvPr id="9219" name="Rectangle 2"/>
          <p:cNvSpPr>
            <a:spLocks noGrp="1" noChangeArrowheads="1"/>
          </p:cNvSpPr>
          <p:nvPr>
            <p:ph type="title"/>
          </p:nvPr>
        </p:nvSpPr>
        <p:spPr>
          <a:xfrm>
            <a:off x="1447800" y="304800"/>
            <a:ext cx="7239000" cy="990600"/>
          </a:xfrm>
          <a:noFill/>
        </p:spPr>
        <p:txBody>
          <a:bodyPr lIns="92075" tIns="46038" rIns="92075" bIns="46038" anchor="ctr">
            <a:normAutofit/>
          </a:bodyPr>
          <a:lstStyle/>
          <a:p>
            <a:r>
              <a:rPr lang="en-US" sz="2800" dirty="0" smtClean="0"/>
              <a:t>PEST analysis</a:t>
            </a:r>
            <a:r>
              <a:rPr lang="el-GR" sz="2800" dirty="0" smtClean="0"/>
              <a:t>: Τουρισμός</a:t>
            </a:r>
            <a:endParaRPr lang="el-GR" sz="2800" dirty="0"/>
          </a:p>
        </p:txBody>
      </p:sp>
      <p:sp>
        <p:nvSpPr>
          <p:cNvPr id="9220" name="Rectangle 3"/>
          <p:cNvSpPr>
            <a:spLocks noGrp="1" noChangeArrowheads="1"/>
          </p:cNvSpPr>
          <p:nvPr>
            <p:ph type="body" idx="1"/>
          </p:nvPr>
        </p:nvSpPr>
        <p:spPr>
          <a:xfrm>
            <a:off x="609600" y="1268760"/>
            <a:ext cx="8229600" cy="5112568"/>
          </a:xfrm>
          <a:noFill/>
        </p:spPr>
        <p:txBody>
          <a:bodyPr lIns="92075" tIns="46038" rIns="92075" bIns="46038">
            <a:normAutofit fontScale="92500" lnSpcReduction="10000"/>
          </a:bodyPr>
          <a:lstStyle/>
          <a:p>
            <a:r>
              <a:rPr lang="el-GR" sz="2800" dirty="0" smtClean="0"/>
              <a:t>Θέλουμε να διερευνήσουμε αν είναι σκόπιμο να ξεκινήσουμε την επιχείρηση "</a:t>
            </a:r>
            <a:r>
              <a:rPr lang="el-GR" sz="2800" b="1" dirty="0" smtClean="0"/>
              <a:t>Σύστημα προβολής «κινηματογραφικού» τουρισμού στα Βαλκάνια - Dream Bay</a:t>
            </a:r>
            <a:r>
              <a:rPr lang="el-GR" sz="2800" dirty="0" smtClean="0"/>
              <a:t>"  που βασίζεται στο λογισμικό Dream Bay που έχουμε αναπτύξει.</a:t>
            </a:r>
          </a:p>
          <a:p>
            <a:r>
              <a:rPr lang="el-GR" sz="2800" dirty="0" smtClean="0"/>
              <a:t>Το κείμενο που ακολουθεί είναι  ένα παράδειγμα εισήγησης που γράφτηκε για να αποτελέσει αντικείμενο μελέτης και συζήτησης. </a:t>
            </a:r>
          </a:p>
          <a:p>
            <a:r>
              <a:rPr lang="el-GR" sz="2800" dirty="0" smtClean="0"/>
              <a:t>Στόχος της συζήτησης είναι να προκαλέσει «αναδράσεις επιβεβαίωσης» έτσι ώστε η ανάλυση </a:t>
            </a:r>
            <a:r>
              <a:rPr lang="en-US" sz="2800" dirty="0" smtClean="0"/>
              <a:t>PEST </a:t>
            </a:r>
            <a:r>
              <a:rPr lang="el-GR" sz="2800" dirty="0" smtClean="0"/>
              <a:t>να διορθωθεί, να συμπληρωθεί κ.λπ.  </a:t>
            </a:r>
          </a:p>
          <a:p>
            <a:r>
              <a:rPr lang="el-GR" sz="2800" dirty="0" smtClean="0"/>
              <a:t>Τότε τα ευρήματά της ανάλυσης </a:t>
            </a:r>
            <a:r>
              <a:rPr lang="en-US" sz="2800" dirty="0" smtClean="0"/>
              <a:t>PEST</a:t>
            </a:r>
            <a:r>
              <a:rPr lang="el-GR" sz="2800" dirty="0" smtClean="0"/>
              <a:t> μπορούν να προσανατολίσουν την ανάλυση </a:t>
            </a:r>
            <a:r>
              <a:rPr lang="en-US" sz="2800" dirty="0" smtClean="0"/>
              <a:t>SWOT</a:t>
            </a:r>
            <a:r>
              <a:rPr lang="el-GR" sz="2800" dirty="0" smtClean="0"/>
              <a:t>. </a:t>
            </a:r>
          </a:p>
          <a:p>
            <a:endParaRPr lang="en-US" sz="1800" dirty="0" smtClean="0"/>
          </a:p>
        </p:txBody>
      </p:sp>
    </p:spTree>
  </p:cSld>
  <p:clrMapOvr>
    <a:masterClrMapping/>
  </p:clrMapOvr>
  <p:transition>
    <p:blinds/>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5 - Θέση αριθμού διαφάνειας"/>
          <p:cNvSpPr>
            <a:spLocks noGrp="1"/>
          </p:cNvSpPr>
          <p:nvPr>
            <p:ph type="sldNum" sz="quarter" idx="12"/>
          </p:nvPr>
        </p:nvSpPr>
        <p:spPr>
          <a:noFill/>
        </p:spPr>
        <p:txBody>
          <a:bodyPr/>
          <a:lstStyle/>
          <a:p>
            <a:fld id="{4CBFA64D-04D0-4928-B819-BE3675BFCD2B}" type="slidenum">
              <a:rPr lang="en-US"/>
              <a:pPr/>
              <a:t>32</a:t>
            </a:fld>
            <a:endParaRPr lang="en-US"/>
          </a:p>
        </p:txBody>
      </p:sp>
      <p:sp>
        <p:nvSpPr>
          <p:cNvPr id="9219" name="Rectangle 2"/>
          <p:cNvSpPr>
            <a:spLocks noGrp="1" noChangeArrowheads="1"/>
          </p:cNvSpPr>
          <p:nvPr>
            <p:ph type="title"/>
          </p:nvPr>
        </p:nvSpPr>
        <p:spPr>
          <a:xfrm>
            <a:off x="1447800" y="304800"/>
            <a:ext cx="7239000" cy="990600"/>
          </a:xfrm>
          <a:noFill/>
        </p:spPr>
        <p:txBody>
          <a:bodyPr lIns="92075" tIns="46038" rIns="92075" bIns="46038" anchor="ctr">
            <a:normAutofit/>
          </a:bodyPr>
          <a:lstStyle/>
          <a:p>
            <a:r>
              <a:rPr lang="en-US" sz="2800" dirty="0" smtClean="0"/>
              <a:t>PEST analysis</a:t>
            </a:r>
            <a:endParaRPr lang="el-GR" sz="2800" dirty="0"/>
          </a:p>
        </p:txBody>
      </p:sp>
      <p:sp>
        <p:nvSpPr>
          <p:cNvPr id="9220" name="Rectangle 3"/>
          <p:cNvSpPr>
            <a:spLocks noGrp="1" noChangeArrowheads="1"/>
          </p:cNvSpPr>
          <p:nvPr>
            <p:ph type="body" idx="1"/>
          </p:nvPr>
        </p:nvSpPr>
        <p:spPr>
          <a:xfrm>
            <a:off x="609600" y="1268760"/>
            <a:ext cx="8229600" cy="5112568"/>
          </a:xfrm>
          <a:noFill/>
        </p:spPr>
        <p:txBody>
          <a:bodyPr lIns="92075" tIns="46038" rIns="92075" bIns="46038">
            <a:normAutofit/>
          </a:bodyPr>
          <a:lstStyle/>
          <a:p>
            <a:r>
              <a:rPr lang="el-GR" sz="2800" dirty="0" smtClean="0"/>
              <a:t>Για μία εκτίμηση της αγοράς (“</a:t>
            </a:r>
            <a:r>
              <a:rPr lang="en-US" sz="2800" dirty="0" smtClean="0"/>
              <a:t>to assess the market</a:t>
            </a:r>
            <a:r>
              <a:rPr lang="el-GR" sz="2800" dirty="0" smtClean="0"/>
              <a:t>”) θα διεξαχθεί PEST ανάλυση για να «ανακαλύψουμε» πολιτικούς, οικονομικούς, κοινωνικούς και τεχνολογικούς παράγοντες στο εξωτερικό</a:t>
            </a:r>
            <a:r>
              <a:rPr lang="en-US" sz="2800" dirty="0" smtClean="0"/>
              <a:t>,</a:t>
            </a:r>
            <a:r>
              <a:rPr lang="el-GR" sz="2800" dirty="0" smtClean="0"/>
              <a:t> μακροοικονομικό περιβάλλον που επηρεάζουν  δραστηριότητες που εντάσσονται στον τομέα του τουρισμού.</a:t>
            </a:r>
          </a:p>
          <a:p>
            <a:endParaRPr lang="en-US" sz="1800" dirty="0" smtClean="0"/>
          </a:p>
        </p:txBody>
      </p:sp>
    </p:spTree>
  </p:cSld>
  <p:clrMapOvr>
    <a:masterClrMapping/>
  </p:clrMapOvr>
  <p:transition>
    <p:blinds/>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5 - Θέση αριθμού διαφάνειας"/>
          <p:cNvSpPr>
            <a:spLocks noGrp="1"/>
          </p:cNvSpPr>
          <p:nvPr>
            <p:ph type="sldNum" sz="quarter" idx="12"/>
          </p:nvPr>
        </p:nvSpPr>
        <p:spPr>
          <a:noFill/>
        </p:spPr>
        <p:txBody>
          <a:bodyPr/>
          <a:lstStyle/>
          <a:p>
            <a:fld id="{4CBFA64D-04D0-4928-B819-BE3675BFCD2B}" type="slidenum">
              <a:rPr lang="en-US"/>
              <a:pPr/>
              <a:t>33</a:t>
            </a:fld>
            <a:endParaRPr lang="en-US"/>
          </a:p>
        </p:txBody>
      </p:sp>
      <p:sp>
        <p:nvSpPr>
          <p:cNvPr id="9219" name="Rectangle 2"/>
          <p:cNvSpPr>
            <a:spLocks noGrp="1" noChangeArrowheads="1"/>
          </p:cNvSpPr>
          <p:nvPr>
            <p:ph type="title"/>
          </p:nvPr>
        </p:nvSpPr>
        <p:spPr>
          <a:xfrm>
            <a:off x="1447800" y="304800"/>
            <a:ext cx="7239000" cy="990600"/>
          </a:xfrm>
          <a:noFill/>
        </p:spPr>
        <p:txBody>
          <a:bodyPr lIns="92075" tIns="46038" rIns="92075" bIns="46038" anchor="ctr">
            <a:normAutofit/>
          </a:bodyPr>
          <a:lstStyle/>
          <a:p>
            <a:r>
              <a:rPr lang="en-US" sz="2800" dirty="0" smtClean="0"/>
              <a:t>PEST analysis:</a:t>
            </a:r>
            <a:r>
              <a:rPr lang="el-GR" sz="2800" dirty="0" smtClean="0"/>
              <a:t> </a:t>
            </a:r>
            <a:r>
              <a:rPr lang="en-US" sz="2800" dirty="0" smtClean="0"/>
              <a:t>Political Factors</a:t>
            </a:r>
            <a:r>
              <a:rPr lang="el-GR" sz="2800" dirty="0" smtClean="0"/>
              <a:t> </a:t>
            </a:r>
            <a:br>
              <a:rPr lang="el-GR" sz="2800" dirty="0" smtClean="0"/>
            </a:br>
            <a:endParaRPr lang="el-GR" sz="2800" dirty="0"/>
          </a:p>
        </p:txBody>
      </p:sp>
      <p:sp>
        <p:nvSpPr>
          <p:cNvPr id="9220" name="Rectangle 3"/>
          <p:cNvSpPr>
            <a:spLocks noGrp="1" noChangeArrowheads="1"/>
          </p:cNvSpPr>
          <p:nvPr>
            <p:ph type="body" idx="1"/>
          </p:nvPr>
        </p:nvSpPr>
        <p:spPr>
          <a:xfrm>
            <a:off x="609600" y="1268760"/>
            <a:ext cx="8229600" cy="5112568"/>
          </a:xfrm>
          <a:noFill/>
        </p:spPr>
        <p:txBody>
          <a:bodyPr lIns="92075" tIns="46038" rIns="92075" bIns="46038">
            <a:normAutofit fontScale="92500" lnSpcReduction="20000"/>
          </a:bodyPr>
          <a:lstStyle/>
          <a:p>
            <a:r>
              <a:rPr lang="el-GR" sz="2000" dirty="0" smtClean="0"/>
              <a:t>Η συμμετοχή στο ενιαίο ευρωπαϊκό νόμισμα έχει συνέπειες για τις επιχειρήσεις.</a:t>
            </a:r>
          </a:p>
          <a:p>
            <a:r>
              <a:rPr lang="el-GR" sz="2000" dirty="0" smtClean="0"/>
              <a:t>Το μνημόνιο έχει συνέπειες για τις επιχειρήσεις</a:t>
            </a:r>
          </a:p>
          <a:p>
            <a:r>
              <a:rPr lang="el-GR" sz="2000" dirty="0" smtClean="0"/>
              <a:t>Η Πολιτική σκηνή έχει τεράστια επίδραση στη λειτουργία των επιχειρήσεων. Περιλαμβάνει κυβερνητικές ρυθμίσεις και νομικά θέματα (</a:t>
            </a:r>
            <a:r>
              <a:rPr lang="en-US" sz="2000" dirty="0" smtClean="0"/>
              <a:t>government regulations and legal issues</a:t>
            </a:r>
            <a:r>
              <a:rPr lang="el-GR" sz="2000" dirty="0" smtClean="0"/>
              <a:t>) βάσει των οποίων οι επιχειρήσεις θα πρέπει να λειτουργούν.</a:t>
            </a:r>
          </a:p>
          <a:p>
            <a:r>
              <a:rPr lang="el-GR" sz="2000" dirty="0" smtClean="0"/>
              <a:t>Το πολιτικό περιβάλλον στην Ελλάδα είναι αρκετά σταθερό (Σημείωση: Δείτε «ανταγωνιστές» μας στην Τουριστική βιομηχανία όπως Αίγυπτο, Τουρκία κ.λπ. και συνθήκες στην ευρύτερη περιοχή πχ Συρία)</a:t>
            </a:r>
          </a:p>
          <a:p>
            <a:r>
              <a:rPr lang="el-GR" sz="2000" dirty="0" smtClean="0"/>
              <a:t>Φορολογικές πολιτικές και αποφάσεις της κυβέρνησης για την αύξηση των τιμών της βενζίνης έχουν επηρεάσει την αγοραστική δύναμη των ατόμων στην Ελλάδα αλλά και το κόστος τουριστικών υπηρεσιών.</a:t>
            </a:r>
          </a:p>
          <a:p>
            <a:r>
              <a:rPr lang="el-GR" sz="2000" dirty="0" smtClean="0"/>
              <a:t>Ζητήματα, όπως η διεύρυνση της Ευρωπαϊκής Ένωσης με νέα μέλη και του πολέμου κατά της τρομοκρατίας δεν έχουν επιπτώσεις στην πολιτική σταθερότητα της κυβέρνησης.</a:t>
            </a:r>
          </a:p>
          <a:p>
            <a:r>
              <a:rPr lang="el-GR" sz="2000" dirty="0" smtClean="0"/>
              <a:t>Παρά την αυξανόμενη ευαισθητοποίηση στα θέματα των περιβαλλοντικών επιπτώσεων των πτήσεων σε πολλές χώρες στην Ευρώπη δε σχεδιάζονται δράσεις όπως η επιβολή φόρου στα αεροπορικά καύσιμα και αύξηση του ΦΠΑ στα αεροπορικά εισιτήρια.</a:t>
            </a:r>
            <a:endParaRPr lang="en-US" sz="2000" dirty="0" smtClean="0"/>
          </a:p>
        </p:txBody>
      </p:sp>
    </p:spTree>
  </p:cSld>
  <p:clrMapOvr>
    <a:masterClrMapping/>
  </p:clrMapOvr>
  <p:transition>
    <p:blinds/>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5 - Θέση αριθμού διαφάνειας"/>
          <p:cNvSpPr>
            <a:spLocks noGrp="1"/>
          </p:cNvSpPr>
          <p:nvPr>
            <p:ph type="sldNum" sz="quarter" idx="12"/>
          </p:nvPr>
        </p:nvSpPr>
        <p:spPr>
          <a:noFill/>
        </p:spPr>
        <p:txBody>
          <a:bodyPr/>
          <a:lstStyle/>
          <a:p>
            <a:fld id="{4CBFA64D-04D0-4928-B819-BE3675BFCD2B}" type="slidenum">
              <a:rPr lang="en-US"/>
              <a:pPr/>
              <a:t>34</a:t>
            </a:fld>
            <a:endParaRPr lang="en-US"/>
          </a:p>
        </p:txBody>
      </p:sp>
      <p:sp>
        <p:nvSpPr>
          <p:cNvPr id="9219" name="Rectangle 2"/>
          <p:cNvSpPr>
            <a:spLocks noGrp="1" noChangeArrowheads="1"/>
          </p:cNvSpPr>
          <p:nvPr>
            <p:ph type="title"/>
          </p:nvPr>
        </p:nvSpPr>
        <p:spPr>
          <a:xfrm>
            <a:off x="1447800" y="304800"/>
            <a:ext cx="7239000" cy="990600"/>
          </a:xfrm>
          <a:noFill/>
        </p:spPr>
        <p:txBody>
          <a:bodyPr lIns="92075" tIns="46038" rIns="92075" bIns="46038" anchor="ctr">
            <a:normAutofit/>
          </a:bodyPr>
          <a:lstStyle/>
          <a:p>
            <a:r>
              <a:rPr lang="en-US" sz="2800" dirty="0" smtClean="0"/>
              <a:t>PEST analysis: Economic Factors</a:t>
            </a:r>
            <a:r>
              <a:rPr lang="el-GR" sz="2800" dirty="0" smtClean="0"/>
              <a:t> </a:t>
            </a:r>
            <a:br>
              <a:rPr lang="el-GR" sz="2800" dirty="0" smtClean="0"/>
            </a:br>
            <a:endParaRPr lang="el-GR" sz="2800" dirty="0"/>
          </a:p>
        </p:txBody>
      </p:sp>
      <p:sp>
        <p:nvSpPr>
          <p:cNvPr id="9220" name="Rectangle 3"/>
          <p:cNvSpPr>
            <a:spLocks noGrp="1" noChangeArrowheads="1"/>
          </p:cNvSpPr>
          <p:nvPr>
            <p:ph type="body" idx="1"/>
          </p:nvPr>
        </p:nvSpPr>
        <p:spPr>
          <a:xfrm>
            <a:off x="609600" y="1268760"/>
            <a:ext cx="8229600" cy="5112568"/>
          </a:xfrm>
          <a:noFill/>
        </p:spPr>
        <p:txBody>
          <a:bodyPr lIns="92075" tIns="46038" rIns="92075" bIns="46038">
            <a:normAutofit fontScale="70000" lnSpcReduction="20000"/>
          </a:bodyPr>
          <a:lstStyle/>
          <a:p>
            <a:r>
              <a:rPr lang="el-GR" sz="2800" dirty="0" smtClean="0"/>
              <a:t>Οι οικονομικοί παράγοντες επηρεάζουν την αγοραστική δύναμη των δυνητικών πελατών μας, ιδιαίτερα των Ελλήνων, και επίσης, επηρεάζουν τις προσφορές κάθε εταιρείας. </a:t>
            </a:r>
          </a:p>
          <a:p>
            <a:r>
              <a:rPr lang="el-GR" sz="2800" dirty="0" smtClean="0"/>
              <a:t>Η οικονομία αναμένεται να επωφεληθεί από τη σταδιακή ελάττωση του πληθωρισμού. Ο πληθωρισμός υποχώρησε στο δεύτερο εξάμηνο του έτους …</a:t>
            </a:r>
          </a:p>
          <a:p>
            <a:r>
              <a:rPr lang="el-GR" sz="2800" dirty="0" smtClean="0"/>
              <a:t>Η ανεργία είναι υψηλη. Σύμφωνα με τις στατιστικές της αγοράς εργασίας τον Σεπτέμβριο του έτους … ανήλθε στο … τοις εκατό. Η ανασφάλεια στα θέματα απασχόλησης είναι υψηλή και γι'αυτό οι δαπάνες των καταναλωτών-δυνητικών πελατών είναι μικρότερες. (</a:t>
            </a:r>
            <a:r>
              <a:rPr lang="el-GR" sz="2800" i="1" dirty="0" smtClean="0"/>
              <a:t>Τι συμβαίνει με τους ευρωπαίους, ρώσους, τούρκους κ.λπ. πελάτες μας;)</a:t>
            </a:r>
            <a:endParaRPr lang="el-GR" sz="2800" dirty="0" smtClean="0"/>
          </a:p>
          <a:p>
            <a:r>
              <a:rPr lang="el-GR" sz="2800" dirty="0" smtClean="0"/>
              <a:t>Οι προβλέψεις δείχνουν συνεχή ελάττωση του ΑΕΠ κατά μέσο όρο γύρω στο …% ετησίως (το ΑΕΠ μειώθηκε κατά …% το πρώτο τρίμηνο του έτους …), με το πραγματικό εισόδημα των νοικοκυριών να μειώνεται με κάπως ταχείς ρυθμούς.</a:t>
            </a:r>
          </a:p>
          <a:p>
            <a:r>
              <a:rPr lang="el-GR" sz="2800" dirty="0" smtClean="0"/>
              <a:t>Οι δαπάνες των νοικοκυριών στην Ελλάδα μειώθηκαν το έτος … κατά … τοις εκατό με τη μείωση του εισοδήματος.</a:t>
            </a:r>
          </a:p>
          <a:p>
            <a:r>
              <a:rPr lang="el-GR" sz="2800" dirty="0" smtClean="0"/>
              <a:t>Το έλλειμμα συναλλαγών μειώθηκε το έτος …  και ανήλθε σε …..</a:t>
            </a:r>
            <a:endParaRPr lang="en-US" sz="1800" dirty="0" smtClean="0"/>
          </a:p>
        </p:txBody>
      </p:sp>
    </p:spTree>
  </p:cSld>
  <p:clrMapOvr>
    <a:masterClrMapping/>
  </p:clrMapOvr>
  <p:transition>
    <p:blinds/>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5 - Θέση αριθμού διαφάνειας"/>
          <p:cNvSpPr>
            <a:spLocks noGrp="1"/>
          </p:cNvSpPr>
          <p:nvPr>
            <p:ph type="sldNum" sz="quarter" idx="12"/>
          </p:nvPr>
        </p:nvSpPr>
        <p:spPr>
          <a:noFill/>
        </p:spPr>
        <p:txBody>
          <a:bodyPr/>
          <a:lstStyle/>
          <a:p>
            <a:fld id="{4CBFA64D-04D0-4928-B819-BE3675BFCD2B}" type="slidenum">
              <a:rPr lang="en-US"/>
              <a:pPr/>
              <a:t>35</a:t>
            </a:fld>
            <a:endParaRPr lang="en-US"/>
          </a:p>
        </p:txBody>
      </p:sp>
      <p:sp>
        <p:nvSpPr>
          <p:cNvPr id="9219" name="Rectangle 2"/>
          <p:cNvSpPr>
            <a:spLocks noGrp="1" noChangeArrowheads="1"/>
          </p:cNvSpPr>
          <p:nvPr>
            <p:ph type="title"/>
          </p:nvPr>
        </p:nvSpPr>
        <p:spPr>
          <a:xfrm>
            <a:off x="1447800" y="304800"/>
            <a:ext cx="7239000" cy="990600"/>
          </a:xfrm>
          <a:noFill/>
        </p:spPr>
        <p:txBody>
          <a:bodyPr lIns="92075" tIns="46038" rIns="92075" bIns="46038" anchor="ctr">
            <a:normAutofit/>
          </a:bodyPr>
          <a:lstStyle/>
          <a:p>
            <a:r>
              <a:rPr lang="en-US" sz="2800" dirty="0" smtClean="0"/>
              <a:t>PEST analysis: Economic Factors</a:t>
            </a:r>
            <a:r>
              <a:rPr lang="el-GR" sz="2800" dirty="0" smtClean="0"/>
              <a:t> </a:t>
            </a:r>
            <a:br>
              <a:rPr lang="el-GR" sz="2800" dirty="0" smtClean="0"/>
            </a:br>
            <a:endParaRPr lang="el-GR" sz="2800" dirty="0"/>
          </a:p>
        </p:txBody>
      </p:sp>
      <p:sp>
        <p:nvSpPr>
          <p:cNvPr id="9220" name="Rectangle 3"/>
          <p:cNvSpPr>
            <a:spLocks noGrp="1" noChangeArrowheads="1"/>
          </p:cNvSpPr>
          <p:nvPr>
            <p:ph type="body" idx="1"/>
          </p:nvPr>
        </p:nvSpPr>
        <p:spPr>
          <a:xfrm>
            <a:off x="609600" y="1268760"/>
            <a:ext cx="8229600" cy="5112568"/>
          </a:xfrm>
          <a:noFill/>
        </p:spPr>
        <p:txBody>
          <a:bodyPr lIns="92075" tIns="46038" rIns="92075" bIns="46038">
            <a:normAutofit/>
          </a:bodyPr>
          <a:lstStyle/>
          <a:p>
            <a:r>
              <a:rPr lang="el-GR" sz="2000" dirty="0" smtClean="0"/>
              <a:t>Έχει παρατηρηθεί κατά τη διάρκεια των τελευταίων ετών συνεχιζόμενη μείωση της κατανάλωσης αγαθών και υπηρεσιών στην οικονομία.</a:t>
            </a:r>
          </a:p>
          <a:p>
            <a:r>
              <a:rPr lang="el-GR" sz="2000" dirty="0" smtClean="0"/>
              <a:t>Οι συναλλαγματικές ισοτιμίες είναι σταθερές με τις ευρωπαϊκές χώρες λόγω της συμμετοχής στο ενιαίο νόμισμα για τους κατοίκους της Ελλάδας και για τα ταξίδια στο εσωτερικό και στο εξωτερικό. Λόγω της ισχυρής θέσης του ευρώ έναντι των άλλων ξένων νομισμάτων η ισοτιμία είναι επίσης σταθερή έναντι των άλλων ξένων νομισμάτων (</a:t>
            </a:r>
            <a:r>
              <a:rPr lang="el-GR" sz="2000" i="1" dirty="0" smtClean="0"/>
              <a:t>Τι συμβαίνει με τους ευρωπαίους, ρώσους, τούρκους κ.λπ. πελάτες μας;)</a:t>
            </a:r>
            <a:endParaRPr lang="el-GR" sz="2000" dirty="0" smtClean="0"/>
          </a:p>
          <a:p>
            <a:r>
              <a:rPr lang="el-GR" sz="2000" dirty="0" smtClean="0"/>
              <a:t>Τελευταίες προβλέψεις για την οικονομία της Ελλάδας δείχνουν ότι θα παραμείνει μία από τις πλέον δοκιμαζόμενες οικονομίες στον κόσμο για τα επόμενα έτη, με υψηλό πληθωρισμό (ο πληθωρισμός ανήλθε στο …% το έτος …), με υψηλο ποσοστό ανεργίας και μηδενική οικονομική ανάπτυξη.</a:t>
            </a:r>
          </a:p>
          <a:p>
            <a:r>
              <a:rPr lang="el-GR" sz="2000" dirty="0" smtClean="0"/>
              <a:t>Αυτά είναι πιθανό να επηρεάσουν την ανάπτυξη της ταξιδιωτικής αγοράς για τον κάτοικο της Ελλάδας; </a:t>
            </a:r>
            <a:endParaRPr lang="el-GR" sz="2000" dirty="0"/>
          </a:p>
        </p:txBody>
      </p:sp>
    </p:spTree>
  </p:cSld>
  <p:clrMapOvr>
    <a:masterClrMapping/>
  </p:clrMapOvr>
  <p:transition>
    <p:blinds/>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5 - Θέση αριθμού διαφάνειας"/>
          <p:cNvSpPr>
            <a:spLocks noGrp="1"/>
          </p:cNvSpPr>
          <p:nvPr>
            <p:ph type="sldNum" sz="quarter" idx="12"/>
          </p:nvPr>
        </p:nvSpPr>
        <p:spPr>
          <a:noFill/>
        </p:spPr>
        <p:txBody>
          <a:bodyPr/>
          <a:lstStyle/>
          <a:p>
            <a:fld id="{4CBFA64D-04D0-4928-B819-BE3675BFCD2B}" type="slidenum">
              <a:rPr lang="en-US"/>
              <a:pPr/>
              <a:t>36</a:t>
            </a:fld>
            <a:endParaRPr lang="en-US"/>
          </a:p>
        </p:txBody>
      </p:sp>
      <p:sp>
        <p:nvSpPr>
          <p:cNvPr id="9219" name="Rectangle 2"/>
          <p:cNvSpPr>
            <a:spLocks noGrp="1" noChangeArrowheads="1"/>
          </p:cNvSpPr>
          <p:nvPr>
            <p:ph type="title"/>
          </p:nvPr>
        </p:nvSpPr>
        <p:spPr>
          <a:xfrm>
            <a:off x="1447800" y="304800"/>
            <a:ext cx="7239000" cy="990600"/>
          </a:xfrm>
          <a:noFill/>
        </p:spPr>
        <p:txBody>
          <a:bodyPr lIns="92075" tIns="46038" rIns="92075" bIns="46038" anchor="ctr">
            <a:normAutofit/>
          </a:bodyPr>
          <a:lstStyle/>
          <a:p>
            <a:r>
              <a:rPr lang="en-US" sz="2800" dirty="0" smtClean="0"/>
              <a:t>PEST analysis: Social Factors</a:t>
            </a:r>
            <a:r>
              <a:rPr lang="el-GR" sz="2800" dirty="0" smtClean="0"/>
              <a:t> </a:t>
            </a:r>
            <a:br>
              <a:rPr lang="el-GR" sz="2800" dirty="0" smtClean="0"/>
            </a:br>
            <a:endParaRPr lang="el-GR" sz="2800" dirty="0"/>
          </a:p>
        </p:txBody>
      </p:sp>
      <p:sp>
        <p:nvSpPr>
          <p:cNvPr id="9220" name="Rectangle 3"/>
          <p:cNvSpPr>
            <a:spLocks noGrp="1" noChangeArrowheads="1"/>
          </p:cNvSpPr>
          <p:nvPr>
            <p:ph type="body" idx="1"/>
          </p:nvPr>
        </p:nvSpPr>
        <p:spPr>
          <a:xfrm>
            <a:off x="609600" y="1268760"/>
            <a:ext cx="8229600" cy="5112568"/>
          </a:xfrm>
          <a:noFill/>
        </p:spPr>
        <p:txBody>
          <a:bodyPr lIns="92075" tIns="46038" rIns="92075" bIns="46038">
            <a:normAutofit fontScale="77500" lnSpcReduction="20000"/>
          </a:bodyPr>
          <a:lstStyle/>
          <a:p>
            <a:r>
              <a:rPr lang="el-GR" sz="2800" dirty="0" smtClean="0"/>
              <a:t>Αλλαγές στη δομή του πληθυσμού λόγω των μεταναστών από την Αφρική και Ασία,</a:t>
            </a:r>
          </a:p>
          <a:p>
            <a:r>
              <a:rPr lang="el-GR" sz="2800" dirty="0" smtClean="0"/>
              <a:t>Η μετανάστευση από την Ασία και την Αφρική, κλπ. θα επηρεάσουν την προσφορά και τη ζήτηση των εμπορευμάτων </a:t>
            </a:r>
          </a:p>
          <a:p>
            <a:r>
              <a:rPr lang="el-GR" sz="2800" dirty="0" smtClean="0"/>
              <a:t>Η τάση πρόσβασης στο internet από το σπίτι αυξάνεται αλλά οι ηλεκτρονικές αγορές δεν είναι ιδιαίτερα αναπτυγμένες στην Ελλάδα. Σύμφωνα με τις στατιστικές, το Σεπτέμβριο του έτους … νοικοκυριά καταγράφηκαν με </a:t>
            </a:r>
            <a:r>
              <a:rPr lang="en-US" sz="2800" dirty="0" smtClean="0"/>
              <a:t>ADSL</a:t>
            </a:r>
            <a:r>
              <a:rPr lang="el-GR" sz="2800" dirty="0" smtClean="0"/>
              <a:t> σύνδεση .</a:t>
            </a:r>
          </a:p>
          <a:p>
            <a:r>
              <a:rPr lang="el-GR" sz="2800" dirty="0" smtClean="0"/>
              <a:t>Δημοφιλείς επιλογές μεταξύ των κατοίκων, ευρωπαίων και άλλων δυνητικών πελατών: Ακούγοντας μουσική ή το ραδιόφωνο είναι μια δημοφιλής επιλογή. Πάνω από 90% των ανθρώπων περνούν τα βράδια και τα Σαββατοκύριακα τους βλέποντας τηλεόραση ή μισθώνοντας/κατεβάζοντας βίντεο ή σερφάροντας. Μεταβολή σε θέματα κοινωνικοποίησης και κοινωνικών σχέσεων: Περισσότεροι άνθρωποι σκέφτονται να διασκεδάσουν με την οικογένεια και τους φίλους στο σπίτι, αντί να βγουν έξω (&gt;80%).</a:t>
            </a:r>
            <a:endParaRPr lang="en-US" sz="1800" dirty="0" smtClean="0"/>
          </a:p>
        </p:txBody>
      </p:sp>
    </p:spTree>
  </p:cSld>
  <p:clrMapOvr>
    <a:masterClrMapping/>
  </p:clrMapOvr>
  <p:transition>
    <p:blinds/>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5 - Θέση αριθμού διαφάνειας"/>
          <p:cNvSpPr>
            <a:spLocks noGrp="1"/>
          </p:cNvSpPr>
          <p:nvPr>
            <p:ph type="sldNum" sz="quarter" idx="12"/>
          </p:nvPr>
        </p:nvSpPr>
        <p:spPr>
          <a:noFill/>
        </p:spPr>
        <p:txBody>
          <a:bodyPr/>
          <a:lstStyle/>
          <a:p>
            <a:fld id="{4CBFA64D-04D0-4928-B819-BE3675BFCD2B}" type="slidenum">
              <a:rPr lang="en-US"/>
              <a:pPr/>
              <a:t>37</a:t>
            </a:fld>
            <a:endParaRPr lang="en-US"/>
          </a:p>
        </p:txBody>
      </p:sp>
      <p:sp>
        <p:nvSpPr>
          <p:cNvPr id="9219" name="Rectangle 2"/>
          <p:cNvSpPr>
            <a:spLocks noGrp="1" noChangeArrowheads="1"/>
          </p:cNvSpPr>
          <p:nvPr>
            <p:ph type="title"/>
          </p:nvPr>
        </p:nvSpPr>
        <p:spPr>
          <a:xfrm>
            <a:off x="1447800" y="304800"/>
            <a:ext cx="7239000" cy="990600"/>
          </a:xfrm>
          <a:noFill/>
        </p:spPr>
        <p:txBody>
          <a:bodyPr lIns="92075" tIns="46038" rIns="92075" bIns="46038" anchor="ctr">
            <a:normAutofit/>
          </a:bodyPr>
          <a:lstStyle/>
          <a:p>
            <a:r>
              <a:rPr lang="en-US" sz="2800" dirty="0" smtClean="0"/>
              <a:t>PEST analysis: Social Factors</a:t>
            </a:r>
            <a:r>
              <a:rPr lang="el-GR" sz="2800" dirty="0" smtClean="0"/>
              <a:t> </a:t>
            </a:r>
            <a:br>
              <a:rPr lang="el-GR" sz="2800" dirty="0" smtClean="0"/>
            </a:br>
            <a:endParaRPr lang="el-GR" sz="2800" dirty="0"/>
          </a:p>
        </p:txBody>
      </p:sp>
      <p:sp>
        <p:nvSpPr>
          <p:cNvPr id="9220" name="Rectangle 3"/>
          <p:cNvSpPr>
            <a:spLocks noGrp="1" noChangeArrowheads="1"/>
          </p:cNvSpPr>
          <p:nvPr>
            <p:ph type="body" idx="1"/>
          </p:nvPr>
        </p:nvSpPr>
        <p:spPr>
          <a:xfrm>
            <a:off x="609600" y="1268760"/>
            <a:ext cx="8229600" cy="5112568"/>
          </a:xfrm>
          <a:noFill/>
        </p:spPr>
        <p:txBody>
          <a:bodyPr lIns="92075" tIns="46038" rIns="92075" bIns="46038">
            <a:normAutofit fontScale="92500" lnSpcReduction="20000"/>
          </a:bodyPr>
          <a:lstStyle/>
          <a:p>
            <a:r>
              <a:rPr lang="el-GR" sz="2400" dirty="0" smtClean="0"/>
              <a:t>Μια μεγάλη τάση για ενασχόληση και μεγάλο ενδιαφέρον έχει παρατηρηθεί στον ελληνικό πληθυσμό και διεθνώς, ιδιαίτερα στους νέους, για θέματα διατροφής και υγείας τα τελευταία χρόνια. Η τάση αυτή «οδηγεί» την ανάγκη για περισσότερα γυμναστήρια και βιολογικά τρόφιμα τους ανθρώπους στην Ελλάδα και το εξωτερικό (τρόφιμα), στο πλαίσιο της ελληνικής οικονομίας.</a:t>
            </a:r>
          </a:p>
          <a:p>
            <a:r>
              <a:rPr lang="el-GR" sz="2400" dirty="0" smtClean="0"/>
              <a:t>Οι συνεχιζόμενες ανησυχίες για την ασφάλεια και ειδικότερα την ασφάλεια των ταξιδιωτών. </a:t>
            </a:r>
          </a:p>
          <a:p>
            <a:r>
              <a:rPr lang="el-GR" sz="2400" dirty="0" smtClean="0"/>
              <a:t>Αλλαγές στον τρόπο ζωής επηρεάζουν την ελληνική και διεθνή ταξιδιωτική αγορά εδώ και πολλά χρόνια. Η αναβολή της δημιουργίας οικογένειας και η αύξηση του αριθμού των νοικοκυριών που αποτελούνται από ζευγάρια με δύο μισθούς είναι οι κυριότερες τάσεις που συνδέονται με την αλλαγή του τρόπου ζωής. </a:t>
            </a:r>
          </a:p>
          <a:p>
            <a:r>
              <a:rPr lang="el-GR" sz="2400" dirty="0" smtClean="0"/>
              <a:t>Αλλάζοντας οι μόδες (αλλαγές οι οποίες είναι συχνά δύσκολο να προβλεφθούν) έχουμε επίδραση στην αγορά.</a:t>
            </a:r>
            <a:endParaRPr lang="en-US" sz="1800" dirty="0" smtClean="0"/>
          </a:p>
        </p:txBody>
      </p:sp>
    </p:spTree>
  </p:cSld>
  <p:clrMapOvr>
    <a:masterClrMapping/>
  </p:clrMapOvr>
  <p:transition>
    <p:blinds/>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5 - Θέση αριθμού διαφάνειας"/>
          <p:cNvSpPr>
            <a:spLocks noGrp="1"/>
          </p:cNvSpPr>
          <p:nvPr>
            <p:ph type="sldNum" sz="quarter" idx="12"/>
          </p:nvPr>
        </p:nvSpPr>
        <p:spPr>
          <a:noFill/>
        </p:spPr>
        <p:txBody>
          <a:bodyPr/>
          <a:lstStyle/>
          <a:p>
            <a:fld id="{4CBFA64D-04D0-4928-B819-BE3675BFCD2B}" type="slidenum">
              <a:rPr lang="en-US"/>
              <a:pPr/>
              <a:t>38</a:t>
            </a:fld>
            <a:endParaRPr lang="en-US"/>
          </a:p>
        </p:txBody>
      </p:sp>
      <p:sp>
        <p:nvSpPr>
          <p:cNvPr id="9219" name="Rectangle 2"/>
          <p:cNvSpPr>
            <a:spLocks noGrp="1" noChangeArrowheads="1"/>
          </p:cNvSpPr>
          <p:nvPr>
            <p:ph type="title"/>
          </p:nvPr>
        </p:nvSpPr>
        <p:spPr>
          <a:xfrm>
            <a:off x="1447800" y="304800"/>
            <a:ext cx="7239000" cy="990600"/>
          </a:xfrm>
          <a:noFill/>
        </p:spPr>
        <p:txBody>
          <a:bodyPr lIns="92075" tIns="46038" rIns="92075" bIns="46038" anchor="ctr">
            <a:normAutofit/>
          </a:bodyPr>
          <a:lstStyle/>
          <a:p>
            <a:r>
              <a:rPr lang="en-US" sz="2800" dirty="0" smtClean="0"/>
              <a:t>PEST analysis: Technological Factors </a:t>
            </a:r>
            <a:endParaRPr lang="el-GR" sz="2800" dirty="0"/>
          </a:p>
        </p:txBody>
      </p:sp>
      <p:sp>
        <p:nvSpPr>
          <p:cNvPr id="9220" name="Rectangle 3"/>
          <p:cNvSpPr>
            <a:spLocks noGrp="1" noChangeArrowheads="1"/>
          </p:cNvSpPr>
          <p:nvPr>
            <p:ph type="body" idx="1"/>
          </p:nvPr>
        </p:nvSpPr>
        <p:spPr>
          <a:xfrm>
            <a:off x="609600" y="1268760"/>
            <a:ext cx="8229600" cy="5112568"/>
          </a:xfrm>
          <a:noFill/>
        </p:spPr>
        <p:txBody>
          <a:bodyPr lIns="92075" tIns="46038" rIns="92075" bIns="46038">
            <a:normAutofit fontScale="85000" lnSpcReduction="20000"/>
          </a:bodyPr>
          <a:lstStyle/>
          <a:p>
            <a:r>
              <a:rPr lang="el-GR" sz="2800" dirty="0" smtClean="0"/>
              <a:t>Η ραγδαία ανάπτυξη της τεχνολογίας επηρεάζει τις επιχειρήσεις στην Ελλάδα και σε όλο τον κόσμο. Οι αλλαγές στην τεχνολογία έχουν αλλάξει τον τρόπο που λειτουργούν οι επιχειρήσεις, π.χ., κράτηση στο Διαδίκτυο για εισιτήρια και διακοπές.</a:t>
            </a:r>
          </a:p>
          <a:p>
            <a:r>
              <a:rPr lang="el-GR" sz="2800" dirty="0" smtClean="0"/>
              <a:t>Η ταχύτερα μεταβαλλόμενη ανάπτυξη της τεχνολογίας δημιουργεί για τις επιχειρήσεις την ανάγκη να αντιδράσουν επίσης γρήγορα προκειμένου να διατηρήσουν την ανταγωνιστικότητά τους παρέχοντας τις ίδιες καινοτόμες υπηρεσίες, τις οποίες και οι ανταγωνιστές τους προσφέρουν.</a:t>
            </a:r>
          </a:p>
          <a:p>
            <a:r>
              <a:rPr lang="el-GR" sz="2800" dirty="0" smtClean="0"/>
              <a:t>Διανομή των προϊόντων με τη χρήση των νέων τεχνολογιών. Για παράδειγμα, πληροφοριακά συστήματα μάρκετινγκ και διαχείριση πελατειακών σχέσεων είναι επίσης κοινές πρακτικές στις διάφορες επιχειρήσεις για αποτελεσματικές υπηρεσίες στους πελάτες τους.</a:t>
            </a:r>
            <a:endParaRPr lang="en-US" sz="1800" dirty="0" smtClean="0"/>
          </a:p>
        </p:txBody>
      </p:sp>
    </p:spTree>
  </p:cSld>
  <p:clrMapOvr>
    <a:masterClrMapping/>
  </p:clrMapOvr>
  <p:transition>
    <p:blind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4784"/>
            <a:ext cx="8229600" cy="2736304"/>
          </a:xfrm>
        </p:spPr>
        <p:txBody>
          <a:bodyPr>
            <a:noAutofit/>
          </a:bodyPr>
          <a:lstStyle/>
          <a:p>
            <a:r>
              <a:rPr lang="en-US" b="1" dirty="0" smtClean="0">
                <a:solidFill>
                  <a:srgbClr val="FF0000"/>
                </a:solidFill>
              </a:rPr>
              <a:t>PEST analysis</a:t>
            </a:r>
            <a:r>
              <a:rPr lang="en-US" dirty="0" smtClean="0">
                <a:solidFill>
                  <a:srgbClr val="FF0000"/>
                </a:solidFill>
              </a:rPr>
              <a:t> </a:t>
            </a:r>
            <a:endParaRPr lang="el-GR" dirty="0" smtClean="0">
              <a:solidFill>
                <a:srgbClr val="FF0000"/>
              </a:solidFill>
            </a:endParaRPr>
          </a:p>
          <a:p>
            <a:pPr>
              <a:buNone/>
            </a:pPr>
            <a:r>
              <a:rPr lang="en-US" b="1" i="1" dirty="0" smtClean="0"/>
              <a:t>    Political, Economic, Social and Technological analysis</a:t>
            </a:r>
            <a:r>
              <a:rPr lang="en-US" dirty="0" smtClean="0"/>
              <a:t> </a:t>
            </a:r>
            <a:endParaRPr lang="el-GR" dirty="0" smtClean="0"/>
          </a:p>
          <a:p>
            <a:r>
              <a:rPr lang="en-US" b="1" dirty="0" smtClean="0">
                <a:solidFill>
                  <a:srgbClr val="FF0000"/>
                </a:solidFill>
              </a:rPr>
              <a:t>SWOT analysis</a:t>
            </a:r>
            <a:r>
              <a:rPr lang="en-US" dirty="0" smtClean="0">
                <a:solidFill>
                  <a:srgbClr val="FF0000"/>
                </a:solidFill>
              </a:rPr>
              <a:t> </a:t>
            </a:r>
            <a:endParaRPr lang="el-GR" dirty="0" smtClean="0"/>
          </a:p>
          <a:p>
            <a:pPr>
              <a:buNone/>
            </a:pPr>
            <a:r>
              <a:rPr lang="en-US" b="1" i="1" dirty="0" smtClean="0"/>
              <a:t>    Strengths, Weaknesses, Opportunities,  Threats</a:t>
            </a:r>
            <a:endParaRPr lang="el-GR" i="1" dirty="0" smtClean="0"/>
          </a:p>
          <a:p>
            <a:endParaRPr lang="el-GR" sz="2400" dirty="0" smtClean="0">
              <a:solidFill>
                <a:srgbClr val="FF0000"/>
              </a:solidFill>
            </a:endParaRPr>
          </a:p>
          <a:p>
            <a:endParaRPr lang="el-GR" sz="2400" dirty="0" smtClean="0"/>
          </a:p>
        </p:txBody>
      </p:sp>
      <p:sp>
        <p:nvSpPr>
          <p:cNvPr id="6147" name="Rectangle 6"/>
          <p:cNvSpPr>
            <a:spLocks noChangeArrowheads="1"/>
          </p:cNvSpPr>
          <p:nvPr/>
        </p:nvSpPr>
        <p:spPr bwMode="auto">
          <a:xfrm>
            <a:off x="3810000" y="2424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4" name="Title 3"/>
          <p:cNvSpPr>
            <a:spLocks noGrp="1"/>
          </p:cNvSpPr>
          <p:nvPr>
            <p:ph type="title"/>
          </p:nvPr>
        </p:nvSpPr>
        <p:spPr>
          <a:xfrm>
            <a:off x="467544" y="360040"/>
            <a:ext cx="8229600" cy="908720"/>
          </a:xfrm>
        </p:spPr>
        <p:txBody>
          <a:bodyPr>
            <a:noAutofit/>
          </a:bodyPr>
          <a:lstStyle/>
          <a:p>
            <a:r>
              <a:rPr lang="el-GR" sz="3600" dirty="0" smtClean="0"/>
              <a:t>Εισαγωγή στη στρατηγική ανάλυση</a:t>
            </a:r>
            <a:br>
              <a:rPr lang="el-GR" sz="3600" dirty="0" smtClean="0"/>
            </a:br>
            <a:endParaRPr lang="el-GR" sz="3600" dirty="0"/>
          </a:p>
        </p:txBody>
      </p:sp>
    </p:spTree>
    <p:extLst>
      <p:ext uri="{BB962C8B-B14F-4D97-AF65-F5344CB8AC3E}">
        <p14:creationId xmlns:p14="http://schemas.microsoft.com/office/powerpoint/2010/main" val="364181753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5 - Θέση αριθμού διαφάνειας"/>
          <p:cNvSpPr>
            <a:spLocks noGrp="1"/>
          </p:cNvSpPr>
          <p:nvPr>
            <p:ph type="sldNum" sz="quarter" idx="12"/>
          </p:nvPr>
        </p:nvSpPr>
        <p:spPr>
          <a:noFill/>
        </p:spPr>
        <p:txBody>
          <a:bodyPr/>
          <a:lstStyle/>
          <a:p>
            <a:fld id="{4CBFA64D-04D0-4928-B819-BE3675BFCD2B}" type="slidenum">
              <a:rPr lang="en-US"/>
              <a:pPr/>
              <a:t>39</a:t>
            </a:fld>
            <a:endParaRPr lang="en-US"/>
          </a:p>
        </p:txBody>
      </p:sp>
      <p:sp>
        <p:nvSpPr>
          <p:cNvPr id="9219" name="Rectangle 2"/>
          <p:cNvSpPr>
            <a:spLocks noGrp="1" noChangeArrowheads="1"/>
          </p:cNvSpPr>
          <p:nvPr>
            <p:ph type="title"/>
          </p:nvPr>
        </p:nvSpPr>
        <p:spPr>
          <a:xfrm>
            <a:off x="1447800" y="304800"/>
            <a:ext cx="7239000" cy="990600"/>
          </a:xfrm>
          <a:noFill/>
        </p:spPr>
        <p:txBody>
          <a:bodyPr lIns="92075" tIns="46038" rIns="92075" bIns="46038" anchor="ctr">
            <a:normAutofit/>
          </a:bodyPr>
          <a:lstStyle/>
          <a:p>
            <a:r>
              <a:rPr lang="en-US" sz="2800" dirty="0" smtClean="0"/>
              <a:t>SWOT analysis: STRENGTHS</a:t>
            </a:r>
            <a:r>
              <a:rPr lang="el-GR" sz="2800" dirty="0" smtClean="0"/>
              <a:t> (ισχυρά σημεία)</a:t>
            </a:r>
            <a:br>
              <a:rPr lang="el-GR" sz="2800" dirty="0" smtClean="0"/>
            </a:br>
            <a:r>
              <a:rPr lang="en-US" sz="2800" dirty="0" smtClean="0"/>
              <a:t> </a:t>
            </a:r>
            <a:endParaRPr lang="el-GR" sz="2800" dirty="0"/>
          </a:p>
        </p:txBody>
      </p:sp>
      <p:sp>
        <p:nvSpPr>
          <p:cNvPr id="9220" name="Rectangle 3"/>
          <p:cNvSpPr>
            <a:spLocks noGrp="1" noChangeArrowheads="1"/>
          </p:cNvSpPr>
          <p:nvPr>
            <p:ph type="body" idx="1"/>
          </p:nvPr>
        </p:nvSpPr>
        <p:spPr>
          <a:xfrm>
            <a:off x="609600" y="1268760"/>
            <a:ext cx="8229600" cy="5589240"/>
          </a:xfrm>
          <a:noFill/>
        </p:spPr>
        <p:txBody>
          <a:bodyPr lIns="92075" tIns="46038" rIns="92075" bIns="46038">
            <a:normAutofit fontScale="92500" lnSpcReduction="20000"/>
          </a:bodyPr>
          <a:lstStyle/>
          <a:p>
            <a:r>
              <a:rPr lang="el-GR" sz="2000" dirty="0" smtClean="0"/>
              <a:t>τι πλεονεκτήματα έχουμε; τι κάνουμε καλά; σε ποιους σχετικούς πόρους έχουμε πρόσβαση; τι βλέπουν οι άλλοι ως ισχυρό χαρακτηριστικό μας;</a:t>
            </a:r>
          </a:p>
          <a:p>
            <a:pPr lvl="0"/>
            <a:r>
              <a:rPr lang="el-GR" sz="2000" dirty="0" smtClean="0"/>
              <a:t>Πλοήγηση στο ελληνικό και βαλκανικό τοπίο που παρουσιάζεται ως ένα ελκυστικό, ποικίλου ενδιαφέροντος και αρκετά καλά διατηρημένο τοπίο-σκηνικό με κατάλληλη σύνδεση με γνωστές κινηματογραφικές ταινίες, φεστιβάλ, νέα εθνικής κινηματογραφίας, βιβλία, αναφορές σε προσωπικότητες κ.λπ. Το τοπίο-σκηνικό παρουσιάζεται ελκυστικό γιατί συνδυάζει ιδανικές κλιματικές συνθήκες όλο τον χρόνο, βουνό, θάλασσα και αστικό τοπίο –υπενθυμίζουμε στον τουρίστα ότι οι σχετικοί προορισμοί είναι ταυτόχρονα επισκέψιμοι ακόμη και με ημερήσιες εκδρομές-, προβάλονται αρχαία και νεώτερα μνημεία και ιστορικές μνήμες, και σύγχρονες πόλεις με δυνατότητες ποιοτικής διαμονής, αγορών, ψυχαγωγίας επιπέδου κ.λπ. «Οδηγοί» μας (ξεναγοί) είναι κινούμενα σχέδια-«ήρωες» ταινιών.  </a:t>
            </a:r>
          </a:p>
          <a:p>
            <a:pPr lvl="0"/>
            <a:r>
              <a:rPr lang="el-GR" sz="2000" dirty="0" smtClean="0"/>
              <a:t>Παρατίθενται στοιχεία που προβάλουν το παραδοσιακό περιβάλλον, λαογραφικές εκδηλώσεις –τοπικές εορτές, πανηγύρια, αθλητικές εκδηλώσεις, γαστρονομία και πολιτισμό . Προβάλεται η υψηλή ποιότητα των γεωργικών προϊόντων.</a:t>
            </a:r>
          </a:p>
          <a:p>
            <a:pPr lvl="0"/>
            <a:r>
              <a:rPr lang="el-GR" sz="2000" dirty="0" smtClean="0"/>
              <a:t> Λίστα με την απαρίθμηση σημαντικής ποικιλίας προσφορών για δραστηριότητες, εστίαση, διαμονή σε όλη την Ελλάδα και τα Βαλκάνια, συνδεδεμένη με όλο το φάσμα των φυσικών και πολιτιστικών πόρων και βέβαια με το κινηματογραφικό τοπίο.</a:t>
            </a:r>
            <a:endParaRPr lang="el-GR" sz="2000" dirty="0"/>
          </a:p>
        </p:txBody>
      </p:sp>
    </p:spTree>
  </p:cSld>
  <p:clrMapOvr>
    <a:masterClrMapping/>
  </p:clrMapOvr>
  <p:transition>
    <p:blinds/>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5 - Θέση αριθμού διαφάνειας"/>
          <p:cNvSpPr>
            <a:spLocks noGrp="1"/>
          </p:cNvSpPr>
          <p:nvPr>
            <p:ph type="sldNum" sz="quarter" idx="12"/>
          </p:nvPr>
        </p:nvSpPr>
        <p:spPr>
          <a:noFill/>
        </p:spPr>
        <p:txBody>
          <a:bodyPr/>
          <a:lstStyle/>
          <a:p>
            <a:fld id="{4CBFA64D-04D0-4928-B819-BE3675BFCD2B}" type="slidenum">
              <a:rPr lang="en-US"/>
              <a:pPr/>
              <a:t>40</a:t>
            </a:fld>
            <a:endParaRPr lang="en-US"/>
          </a:p>
        </p:txBody>
      </p:sp>
      <p:sp>
        <p:nvSpPr>
          <p:cNvPr id="9219" name="Rectangle 2"/>
          <p:cNvSpPr>
            <a:spLocks noGrp="1" noChangeArrowheads="1"/>
          </p:cNvSpPr>
          <p:nvPr>
            <p:ph type="title"/>
          </p:nvPr>
        </p:nvSpPr>
        <p:spPr>
          <a:xfrm>
            <a:off x="1447800" y="304800"/>
            <a:ext cx="7239000" cy="990600"/>
          </a:xfrm>
          <a:noFill/>
        </p:spPr>
        <p:txBody>
          <a:bodyPr lIns="92075" tIns="46038" rIns="92075" bIns="46038" anchor="ctr">
            <a:normAutofit/>
          </a:bodyPr>
          <a:lstStyle/>
          <a:p>
            <a:r>
              <a:rPr lang="en-US" sz="2800" dirty="0" smtClean="0"/>
              <a:t>SWOT analysis: STRENGTHS</a:t>
            </a:r>
            <a:r>
              <a:rPr lang="el-GR" sz="2800" dirty="0" smtClean="0"/>
              <a:t> (ισχυρά σημεία)</a:t>
            </a:r>
            <a:br>
              <a:rPr lang="el-GR" sz="2800" dirty="0" smtClean="0"/>
            </a:br>
            <a:r>
              <a:rPr lang="en-US" sz="2800" dirty="0" smtClean="0"/>
              <a:t> </a:t>
            </a:r>
            <a:endParaRPr lang="el-GR" sz="2800" dirty="0"/>
          </a:p>
        </p:txBody>
      </p:sp>
      <p:sp>
        <p:nvSpPr>
          <p:cNvPr id="9220" name="Rectangle 3"/>
          <p:cNvSpPr>
            <a:spLocks noGrp="1" noChangeArrowheads="1"/>
          </p:cNvSpPr>
          <p:nvPr>
            <p:ph type="body" idx="1"/>
          </p:nvPr>
        </p:nvSpPr>
        <p:spPr>
          <a:xfrm>
            <a:off x="609600" y="1268760"/>
            <a:ext cx="8229600" cy="5760640"/>
          </a:xfrm>
          <a:noFill/>
        </p:spPr>
        <p:txBody>
          <a:bodyPr lIns="92075" tIns="46038" rIns="92075" bIns="46038">
            <a:normAutofit/>
          </a:bodyPr>
          <a:lstStyle/>
          <a:p>
            <a:pPr lvl="0"/>
            <a:r>
              <a:rPr lang="el-GR" sz="2000" dirty="0" smtClean="0"/>
              <a:t>Οι συντάκτες μας με τα (φιλοξενούμενα στο σύστημά μας) </a:t>
            </a:r>
            <a:r>
              <a:rPr lang="en-US" sz="2000" dirty="0" smtClean="0"/>
              <a:t>blogs </a:t>
            </a:r>
            <a:r>
              <a:rPr lang="el-GR" sz="2000" dirty="0" smtClean="0"/>
              <a:t>και σε διάφορες γλώσσες παρέχουν μία ολοκληρωμένη εικόνα του προορισμού, με ελκυστικά σενάρια διαμονής συνδεδεμένα με το «μύθο» ταινιών κ.λπ.</a:t>
            </a:r>
          </a:p>
          <a:p>
            <a:pPr lvl="0"/>
            <a:r>
              <a:rPr lang="el-GR" sz="2000" dirty="0" smtClean="0"/>
              <a:t>Παραθέτουμε στοιχεία για μια ισχυρή γενική και τοπική τουριστική υποδομή (βάση) και στοιχεία της αυξανόμενης ζήτησης για το ελληνικό και το βαλκανικό «προϊόν»</a:t>
            </a:r>
          </a:p>
          <a:p>
            <a:pPr lvl="0"/>
            <a:r>
              <a:rPr lang="el-GR" sz="2000" dirty="0" smtClean="0"/>
              <a:t>Προβάλουμε την Ασφάλεια των προορισμών μας σε συνδυασμό με την αίσθηση προστασίας που παρέχεται από τους συνεργαζόμενους-προβαλόμενους φορείς.</a:t>
            </a:r>
          </a:p>
          <a:p>
            <a:pPr lvl="0"/>
            <a:r>
              <a:rPr lang="el-GR" sz="2000" dirty="0" smtClean="0"/>
              <a:t>Εξατομικευμένη πρόσβαση στους πελάτες μας και δυνατότητα προσφορών σε ατομικό επίπεδο λόγω των πολλών επιχειρήσεων που είναι πρόθυμες για συνεργασία</a:t>
            </a:r>
          </a:p>
          <a:p>
            <a:pPr lvl="0"/>
            <a:r>
              <a:rPr lang="el-GR" sz="2000" dirty="0" smtClean="0"/>
              <a:t>Έμφαση σε προορισμούς και παροχές που στηρίζουν την τάση για ποιότητα αντί της ποσότητας.</a:t>
            </a:r>
            <a:endParaRPr lang="el-GR" sz="2000" dirty="0"/>
          </a:p>
        </p:txBody>
      </p:sp>
    </p:spTree>
  </p:cSld>
  <p:clrMapOvr>
    <a:masterClrMapping/>
  </p:clrMapOvr>
  <p:transition>
    <p:blinds/>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5 - Θέση αριθμού διαφάνειας"/>
          <p:cNvSpPr>
            <a:spLocks noGrp="1"/>
          </p:cNvSpPr>
          <p:nvPr>
            <p:ph type="sldNum" sz="quarter" idx="12"/>
          </p:nvPr>
        </p:nvSpPr>
        <p:spPr>
          <a:noFill/>
        </p:spPr>
        <p:txBody>
          <a:bodyPr/>
          <a:lstStyle/>
          <a:p>
            <a:fld id="{4CBFA64D-04D0-4928-B819-BE3675BFCD2B}" type="slidenum">
              <a:rPr lang="en-US"/>
              <a:pPr/>
              <a:t>41</a:t>
            </a:fld>
            <a:endParaRPr lang="en-US"/>
          </a:p>
        </p:txBody>
      </p:sp>
      <p:sp>
        <p:nvSpPr>
          <p:cNvPr id="9219" name="Rectangle 2"/>
          <p:cNvSpPr>
            <a:spLocks noGrp="1" noChangeArrowheads="1"/>
          </p:cNvSpPr>
          <p:nvPr>
            <p:ph type="title"/>
          </p:nvPr>
        </p:nvSpPr>
        <p:spPr>
          <a:xfrm>
            <a:off x="1447800" y="304800"/>
            <a:ext cx="7239000" cy="990600"/>
          </a:xfrm>
          <a:noFill/>
        </p:spPr>
        <p:txBody>
          <a:bodyPr lIns="92075" tIns="46038" rIns="92075" bIns="46038" anchor="ctr">
            <a:normAutofit/>
          </a:bodyPr>
          <a:lstStyle/>
          <a:p>
            <a:r>
              <a:rPr lang="en-US" sz="2800" dirty="0" smtClean="0"/>
              <a:t>SWOT analysis: STRENGTHS</a:t>
            </a:r>
            <a:r>
              <a:rPr lang="el-GR" sz="2800" dirty="0" smtClean="0"/>
              <a:t> (ισχυρά σημεία)</a:t>
            </a:r>
            <a:br>
              <a:rPr lang="el-GR" sz="2800" dirty="0" smtClean="0"/>
            </a:br>
            <a:r>
              <a:rPr lang="en-US" sz="2800" dirty="0" smtClean="0"/>
              <a:t> </a:t>
            </a:r>
            <a:endParaRPr lang="el-GR" sz="2800" dirty="0"/>
          </a:p>
        </p:txBody>
      </p:sp>
      <p:sp>
        <p:nvSpPr>
          <p:cNvPr id="9220" name="Rectangle 3"/>
          <p:cNvSpPr>
            <a:spLocks noGrp="1" noChangeArrowheads="1"/>
          </p:cNvSpPr>
          <p:nvPr>
            <p:ph type="body" idx="1"/>
          </p:nvPr>
        </p:nvSpPr>
        <p:spPr>
          <a:xfrm>
            <a:off x="609600" y="1268760"/>
            <a:ext cx="8229600" cy="5589240"/>
          </a:xfrm>
          <a:noFill/>
        </p:spPr>
        <p:txBody>
          <a:bodyPr lIns="92075" tIns="46038" rIns="92075" bIns="46038">
            <a:normAutofit lnSpcReduction="10000"/>
          </a:bodyPr>
          <a:lstStyle/>
          <a:p>
            <a:pPr lvl="0"/>
            <a:r>
              <a:rPr lang="el-GR" sz="2000" dirty="0" smtClean="0"/>
              <a:t>Συνεργασία και με μεγάλες και λειτουργούσες σε υπερεθνικό επίπεδο εταιρείες που βρίσκονται στην πρώτη γραμμή των εξελίξεων ποιότητας </a:t>
            </a:r>
          </a:p>
          <a:p>
            <a:pPr lvl="0"/>
            <a:r>
              <a:rPr lang="el-GR" sz="2000" dirty="0" smtClean="0"/>
              <a:t> Προβολή ποιοτικών φορέων κάθε μεγέθους.Βαθμολόγηση από τους συντάκτες μας και τους εγγεγραμμένους χρήστες και αναφορά σε ποιοτικά στοιχεία των παρεχόμενων υπηρεσιών.</a:t>
            </a:r>
          </a:p>
          <a:p>
            <a:pPr lvl="0"/>
            <a:r>
              <a:rPr lang="el-GR" sz="2000" dirty="0" smtClean="0"/>
              <a:t>Προβάλουμε και στηρίζουμε συμφωνίες μεταξύ φορέων του τουρισμού για την ποιότητα</a:t>
            </a:r>
          </a:p>
          <a:p>
            <a:pPr lvl="0"/>
            <a:r>
              <a:rPr lang="el-GR" sz="2000" dirty="0" smtClean="0"/>
              <a:t>Έμφαση στην Ε&amp;Α που διασφαλίζει την δημιουργία και λειτουργία υποστηρικτικών πόρων γνώσης και πληροφόρησης. Οι πόροι αυτοί είναι μεγάλης σημασίας για τη βελτίωση της ποιότητας στη βιομηχανία του τουρισμού. Χρήση καινοτομικής τεχνολογίας –εξατομίκευση, πολυμέσα, </a:t>
            </a:r>
            <a:r>
              <a:rPr lang="en-US" sz="2000" dirty="0" smtClean="0"/>
              <a:t>animation</a:t>
            </a:r>
            <a:r>
              <a:rPr lang="el-GR" sz="2000" dirty="0" smtClean="0"/>
              <a:t>, ήχος, βίντεο, φωννητική απόδοση, υπότιτλοι, πολυγλωσσικό πληροφοριακό περιβάλλον-</a:t>
            </a:r>
            <a:endParaRPr lang="en-US" sz="2000" dirty="0" smtClean="0"/>
          </a:p>
          <a:p>
            <a:pPr lvl="0"/>
            <a:r>
              <a:rPr lang="el-GR" sz="2000" dirty="0" smtClean="0"/>
              <a:t>Πολλοί συνεργαζόμενοι συντάκτες μας ανήκουν σε Τουριστικούς οργανισμούς με υψηλή τεχνογνωσία</a:t>
            </a:r>
          </a:p>
          <a:p>
            <a:pPr lvl="0"/>
            <a:r>
              <a:rPr lang="el-GR" sz="2000" dirty="0" smtClean="0"/>
              <a:t>Συλλέγουμε και προβάλουμε στοιχεία αναφοράς για Συστήματα Ποιότητας για τον τουριστικό τομέα που εφαρμόζονται ήδη και στη χώρα μας</a:t>
            </a:r>
          </a:p>
          <a:p>
            <a:pPr lvl="0"/>
            <a:endParaRPr lang="el-GR" sz="2000" dirty="0"/>
          </a:p>
        </p:txBody>
      </p:sp>
    </p:spTree>
  </p:cSld>
  <p:clrMapOvr>
    <a:masterClrMapping/>
  </p:clrMapOvr>
  <p:transition>
    <p:blinds/>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5 - Θέση αριθμού διαφάνειας"/>
          <p:cNvSpPr>
            <a:spLocks noGrp="1"/>
          </p:cNvSpPr>
          <p:nvPr>
            <p:ph type="sldNum" sz="quarter" idx="12"/>
          </p:nvPr>
        </p:nvSpPr>
        <p:spPr>
          <a:noFill/>
        </p:spPr>
        <p:txBody>
          <a:bodyPr/>
          <a:lstStyle/>
          <a:p>
            <a:fld id="{4CBFA64D-04D0-4928-B819-BE3675BFCD2B}" type="slidenum">
              <a:rPr lang="en-US"/>
              <a:pPr/>
              <a:t>42</a:t>
            </a:fld>
            <a:endParaRPr lang="en-US"/>
          </a:p>
        </p:txBody>
      </p:sp>
      <p:sp>
        <p:nvSpPr>
          <p:cNvPr id="9219" name="Rectangle 2"/>
          <p:cNvSpPr>
            <a:spLocks noGrp="1" noChangeArrowheads="1"/>
          </p:cNvSpPr>
          <p:nvPr>
            <p:ph type="title"/>
          </p:nvPr>
        </p:nvSpPr>
        <p:spPr>
          <a:xfrm>
            <a:off x="1447800" y="304800"/>
            <a:ext cx="7239000" cy="990600"/>
          </a:xfrm>
          <a:noFill/>
        </p:spPr>
        <p:txBody>
          <a:bodyPr lIns="92075" tIns="46038" rIns="92075" bIns="46038" anchor="ctr">
            <a:normAutofit fontScale="90000"/>
          </a:bodyPr>
          <a:lstStyle/>
          <a:p>
            <a:r>
              <a:rPr lang="en-US" sz="2800" dirty="0" smtClean="0"/>
              <a:t>SWOT analysis: WEAKNESSES </a:t>
            </a:r>
            <a:r>
              <a:rPr lang="el-GR" sz="2800" dirty="0" smtClean="0"/>
              <a:t>(αδύναμα σημεία)</a:t>
            </a:r>
            <a:br>
              <a:rPr lang="el-GR" sz="2800" dirty="0" smtClean="0"/>
            </a:br>
            <a:r>
              <a:rPr lang="en-US" sz="2800" dirty="0" smtClean="0"/>
              <a:t> </a:t>
            </a:r>
            <a:endParaRPr lang="el-GR" sz="2800" dirty="0"/>
          </a:p>
        </p:txBody>
      </p:sp>
      <p:sp>
        <p:nvSpPr>
          <p:cNvPr id="9220" name="Rectangle 3"/>
          <p:cNvSpPr>
            <a:spLocks noGrp="1" noChangeArrowheads="1"/>
          </p:cNvSpPr>
          <p:nvPr>
            <p:ph type="body" idx="1"/>
          </p:nvPr>
        </p:nvSpPr>
        <p:spPr>
          <a:xfrm>
            <a:off x="609600" y="1268760"/>
            <a:ext cx="8229600" cy="5589240"/>
          </a:xfrm>
          <a:noFill/>
        </p:spPr>
        <p:txBody>
          <a:bodyPr lIns="92075" tIns="46038" rIns="92075" bIns="46038">
            <a:normAutofit lnSpcReduction="10000"/>
          </a:bodyPr>
          <a:lstStyle/>
          <a:p>
            <a:r>
              <a:rPr lang="el-GR" sz="2000" dirty="0" smtClean="0"/>
              <a:t>τι θα μπορούσαμε να βελτιώσουμε; τι δεν κάνουμε καλά; τι πρέπει να αποφύγουμε;</a:t>
            </a:r>
          </a:p>
          <a:p>
            <a:pPr lvl="0"/>
            <a:r>
              <a:rPr lang="el-GR" sz="2000" dirty="0" smtClean="0"/>
              <a:t>Έλλειψη πλαισίου αναφοράς για μία πολιτική διασφάλισης ποιότητας του τουριστικού «προϊόντος» μας.</a:t>
            </a:r>
          </a:p>
          <a:p>
            <a:pPr lvl="0"/>
            <a:r>
              <a:rPr lang="el-GR" sz="2000" dirty="0" smtClean="0"/>
              <a:t>Ανεπαρκές οργανωτικό πλαίσιο για να διαχειριστούμε τη βελτίωση της ποιότητας σε διακρατικό –διαβαλκανικό- επίπεδο.</a:t>
            </a:r>
          </a:p>
          <a:p>
            <a:pPr lvl="0"/>
            <a:r>
              <a:rPr lang="el-GR" sz="2000" dirty="0" smtClean="0"/>
              <a:t>Υπάρχουν δυσκολίες στη συνεργασία με εταιρείες. Η τουριστική βιομηχανία στα Βαλκάνια συχνά κυριαρχείται από πολύ μικρές εταιρείες με αδύναμη οικονομική βάση και χαμηλή αίσθηση της ποιότητας</a:t>
            </a:r>
          </a:p>
          <a:p>
            <a:pPr lvl="0"/>
            <a:r>
              <a:rPr lang="el-GR" sz="2000" dirty="0" smtClean="0"/>
              <a:t>Υπάρχει μια ποικιλία εγγενών («τοπικών») αξιών και ιδιοτήτων του βαλκανικού τουριστικού προϊόντος, που κάνουν δυσκολότερη τη διακρατική αποτελεσματική παροχή υπηρεσιών</a:t>
            </a:r>
          </a:p>
          <a:p>
            <a:pPr lvl="0"/>
            <a:r>
              <a:rPr lang="el-GR" sz="2000" dirty="0" smtClean="0"/>
              <a:t>Διαπιστώνεται έλλειψη ταξινόμησης και συστήματος ποιοτικής αξιολόγησης «προορισμών» και υπηρεσιών από «ειδικούς». Υπάρχουν κενά σε υπάρχουσες ταξινομήσεις ή και σε επίσημες κατατάξεις, υπάρχουν παρωχημένες ή και αναξιόπιστες κατατάξεις και κυρίως λείπει η ματιά του ειδικού.</a:t>
            </a:r>
          </a:p>
          <a:p>
            <a:r>
              <a:rPr lang="el-GR" sz="2000" dirty="0" smtClean="0"/>
              <a:t>Πολλοί δραστηριοποιούνται σε κάθε επίπεδο</a:t>
            </a:r>
            <a:endParaRPr lang="el-GR" sz="2000" dirty="0"/>
          </a:p>
        </p:txBody>
      </p:sp>
    </p:spTree>
  </p:cSld>
  <p:clrMapOvr>
    <a:masterClrMapping/>
  </p:clrMapOvr>
  <p:transition>
    <p:blinds/>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5 - Θέση αριθμού διαφάνειας"/>
          <p:cNvSpPr>
            <a:spLocks noGrp="1"/>
          </p:cNvSpPr>
          <p:nvPr>
            <p:ph type="sldNum" sz="quarter" idx="12"/>
          </p:nvPr>
        </p:nvSpPr>
        <p:spPr>
          <a:noFill/>
        </p:spPr>
        <p:txBody>
          <a:bodyPr/>
          <a:lstStyle/>
          <a:p>
            <a:fld id="{4CBFA64D-04D0-4928-B819-BE3675BFCD2B}" type="slidenum">
              <a:rPr lang="en-US"/>
              <a:pPr/>
              <a:t>43</a:t>
            </a:fld>
            <a:endParaRPr lang="en-US"/>
          </a:p>
        </p:txBody>
      </p:sp>
      <p:sp>
        <p:nvSpPr>
          <p:cNvPr id="9219" name="Rectangle 2"/>
          <p:cNvSpPr>
            <a:spLocks noGrp="1" noChangeArrowheads="1"/>
          </p:cNvSpPr>
          <p:nvPr>
            <p:ph type="title"/>
          </p:nvPr>
        </p:nvSpPr>
        <p:spPr>
          <a:xfrm>
            <a:off x="1447800" y="304800"/>
            <a:ext cx="7239000" cy="990600"/>
          </a:xfrm>
          <a:noFill/>
        </p:spPr>
        <p:txBody>
          <a:bodyPr lIns="92075" tIns="46038" rIns="92075" bIns="46038" anchor="ctr">
            <a:normAutofit/>
          </a:bodyPr>
          <a:lstStyle/>
          <a:p>
            <a:r>
              <a:rPr lang="en-US" sz="2400" dirty="0" smtClean="0"/>
              <a:t>SWOT analysis: WEAKNESSES </a:t>
            </a:r>
            <a:r>
              <a:rPr lang="el-GR" sz="2400" dirty="0" smtClean="0"/>
              <a:t>(αδύναμα σημεία)</a:t>
            </a:r>
            <a:endParaRPr lang="el-GR" sz="2400" dirty="0"/>
          </a:p>
        </p:txBody>
      </p:sp>
      <p:sp>
        <p:nvSpPr>
          <p:cNvPr id="9220" name="Rectangle 3"/>
          <p:cNvSpPr>
            <a:spLocks noGrp="1" noChangeArrowheads="1"/>
          </p:cNvSpPr>
          <p:nvPr>
            <p:ph type="body" idx="1"/>
          </p:nvPr>
        </p:nvSpPr>
        <p:spPr>
          <a:xfrm>
            <a:off x="609600" y="1268760"/>
            <a:ext cx="8229600" cy="5589240"/>
          </a:xfrm>
          <a:noFill/>
        </p:spPr>
        <p:txBody>
          <a:bodyPr lIns="92075" tIns="46038" rIns="92075" bIns="46038">
            <a:normAutofit/>
          </a:bodyPr>
          <a:lstStyle/>
          <a:p>
            <a:pPr lvl="0"/>
            <a:r>
              <a:rPr lang="el-GR" sz="2000" dirty="0" smtClean="0"/>
              <a:t>Η αντίληψη της μικρής σημασίας (ή και της έλλειψης σημασίας) της προβολής τουριστικού προορισμού συνδεδεμένου με «κινηματογραφικά» γεγονότα: ταινίες, φεστιβάλ κ.λπ.</a:t>
            </a:r>
          </a:p>
          <a:p>
            <a:pPr lvl="0"/>
            <a:r>
              <a:rPr lang="el-GR" sz="2000" dirty="0" smtClean="0"/>
              <a:t>Αρκετά υψηλό κόστος εργασίας για την ενημέρωση του περιεχομένου</a:t>
            </a:r>
          </a:p>
          <a:p>
            <a:pPr lvl="0"/>
            <a:r>
              <a:rPr lang="el-GR" sz="2000" dirty="0" smtClean="0"/>
              <a:t>Αρνητική εικόνα της απασχόλησης στον τομέα του τουρισμού λόγω της αμφιλεγόμενης πρακτικής πολλών μικρών επιχειρήσεων.</a:t>
            </a:r>
          </a:p>
          <a:p>
            <a:pPr lvl="0"/>
            <a:r>
              <a:rPr lang="el-GR" sz="2000" dirty="0" smtClean="0"/>
              <a:t> Μεγάλες εποχιακές διακυμάνσεις στην απασχόληση και στο φόρτο</a:t>
            </a:r>
          </a:p>
          <a:p>
            <a:pPr lvl="0"/>
            <a:r>
              <a:rPr lang="el-GR" sz="2000" dirty="0" smtClean="0"/>
              <a:t> Εδραιωμένη αντίληψη σε εν δυνάμει τουρίστες για αδυναμίες των δημοσίων μεταφορών και κυκλοφοριακή συμφόρηση</a:t>
            </a:r>
          </a:p>
          <a:p>
            <a:pPr lvl="0"/>
            <a:r>
              <a:rPr lang="el-GR" sz="2000" dirty="0" smtClean="0"/>
              <a:t> Αντίληψη περί «ακριβών προορισμών» για ομάδες εν δυνάμει χρηστών</a:t>
            </a:r>
          </a:p>
          <a:p>
            <a:pPr lvl="0"/>
            <a:r>
              <a:rPr lang="el-GR" sz="2000" dirty="0" smtClean="0"/>
              <a:t> Σχετικά άγνωστη η εταιρεία μας και σχετικά άγνωστο το σύστημα πληροφόρησης για τους τουρίστες</a:t>
            </a:r>
          </a:p>
          <a:p>
            <a:pPr lvl="0"/>
            <a:r>
              <a:rPr lang="el-GR" sz="2000" dirty="0" smtClean="0"/>
              <a:t> Ανεπαρκές περιεχόμενο (πχ έλλειψη στοιχείων Πολεοδομίας, έλλειψη αξιόπιστων στοιχείων για μεσίτες κ.λπ.) για εν δυνάμει πελάτες μας που θα ενδιαφερθούν για αγορές παραθεριστικής κατοικίας κ.λπ. </a:t>
            </a:r>
          </a:p>
          <a:p>
            <a:pPr lvl="0"/>
            <a:endParaRPr lang="el-GR" sz="2000" dirty="0"/>
          </a:p>
        </p:txBody>
      </p:sp>
    </p:spTree>
  </p:cSld>
  <p:clrMapOvr>
    <a:masterClrMapping/>
  </p:clrMapOvr>
  <p:transition>
    <p:blinds/>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5 - Θέση αριθμού διαφάνειας"/>
          <p:cNvSpPr>
            <a:spLocks noGrp="1"/>
          </p:cNvSpPr>
          <p:nvPr>
            <p:ph type="sldNum" sz="quarter" idx="12"/>
          </p:nvPr>
        </p:nvSpPr>
        <p:spPr>
          <a:noFill/>
        </p:spPr>
        <p:txBody>
          <a:bodyPr/>
          <a:lstStyle/>
          <a:p>
            <a:fld id="{4CBFA64D-04D0-4928-B819-BE3675BFCD2B}" type="slidenum">
              <a:rPr lang="en-US"/>
              <a:pPr/>
              <a:t>44</a:t>
            </a:fld>
            <a:endParaRPr lang="en-US"/>
          </a:p>
        </p:txBody>
      </p:sp>
      <p:sp>
        <p:nvSpPr>
          <p:cNvPr id="9219" name="Rectangle 2"/>
          <p:cNvSpPr>
            <a:spLocks noGrp="1" noChangeArrowheads="1"/>
          </p:cNvSpPr>
          <p:nvPr>
            <p:ph type="title"/>
          </p:nvPr>
        </p:nvSpPr>
        <p:spPr>
          <a:xfrm>
            <a:off x="1447800" y="304800"/>
            <a:ext cx="7239000" cy="990600"/>
          </a:xfrm>
          <a:noFill/>
        </p:spPr>
        <p:txBody>
          <a:bodyPr lIns="92075" tIns="46038" rIns="92075" bIns="46038" anchor="ctr">
            <a:normAutofit/>
          </a:bodyPr>
          <a:lstStyle/>
          <a:p>
            <a:r>
              <a:rPr lang="en-US" sz="2800" dirty="0" smtClean="0"/>
              <a:t>SWOT analysis: OPPORTUNITIES </a:t>
            </a:r>
            <a:r>
              <a:rPr lang="el-GR" sz="2800" dirty="0" smtClean="0"/>
              <a:t>ευκαιρίες </a:t>
            </a:r>
            <a:br>
              <a:rPr lang="el-GR" sz="2800" dirty="0" smtClean="0"/>
            </a:br>
            <a:r>
              <a:rPr lang="en-US" sz="2800" dirty="0" smtClean="0"/>
              <a:t> </a:t>
            </a:r>
            <a:endParaRPr lang="el-GR" sz="2800" dirty="0"/>
          </a:p>
        </p:txBody>
      </p:sp>
      <p:sp>
        <p:nvSpPr>
          <p:cNvPr id="9220" name="Rectangle 3"/>
          <p:cNvSpPr>
            <a:spLocks noGrp="1" noChangeArrowheads="1"/>
          </p:cNvSpPr>
          <p:nvPr>
            <p:ph type="body" idx="1"/>
          </p:nvPr>
        </p:nvSpPr>
        <p:spPr>
          <a:xfrm>
            <a:off x="609600" y="1268760"/>
            <a:ext cx="8229600" cy="5589240"/>
          </a:xfrm>
          <a:noFill/>
        </p:spPr>
        <p:txBody>
          <a:bodyPr lIns="92075" tIns="46038" rIns="92075" bIns="46038">
            <a:normAutofit lnSpcReduction="10000"/>
          </a:bodyPr>
          <a:lstStyle/>
          <a:p>
            <a:r>
              <a:rPr lang="el-GR" sz="2000" dirty="0" smtClean="0"/>
              <a:t>ποιες είναι οι ευκαιρίες που διαβλέπουμε; ποιες είναι οι ενδιαφέρουσες τάσεις που γνωρίζουμε;</a:t>
            </a:r>
          </a:p>
          <a:p>
            <a:pPr lvl="0"/>
            <a:r>
              <a:rPr lang="el-GR" sz="2000" dirty="0" smtClean="0"/>
              <a:t>Καθοδήγηση  σε θέματα της Τεχνολογίας του Τουρισμού και της Πληροφόρησης από υπεύθυνους φορείς λόγω και της αυξανόμενης σημασίας και της δύναμης της τουριστικής βιομηχανίας.</a:t>
            </a:r>
          </a:p>
          <a:p>
            <a:pPr lvl="0"/>
            <a:r>
              <a:rPr lang="el-GR" sz="2000" dirty="0" smtClean="0"/>
              <a:t>Η διαμοίραση (</a:t>
            </a:r>
            <a:r>
              <a:rPr lang="en-US" sz="2000" dirty="0" smtClean="0"/>
              <a:t>Sharing</a:t>
            </a:r>
            <a:r>
              <a:rPr lang="el-GR" sz="2000" dirty="0" smtClean="0"/>
              <a:t>) τεχνογνωσίας και τεχνολογίας σε θέματα τουρισμού διευκολύνεται από τις νέες τεχνολογίες</a:t>
            </a:r>
          </a:p>
          <a:p>
            <a:pPr lvl="0"/>
            <a:r>
              <a:rPr lang="el-GR" sz="2000" dirty="0" smtClean="0"/>
              <a:t>Δυνατότητες προώθησης ενός Συστήματος Πιστοποίησης Ποιότητας υπηρεσιών σε εθελοντική βάση. Ενίσχυση του διακρατικού χαρακτήρα της πιστοποίησης.</a:t>
            </a:r>
          </a:p>
          <a:p>
            <a:pPr lvl="0"/>
            <a:r>
              <a:rPr lang="el-GR" sz="2000" dirty="0" smtClean="0"/>
              <a:t>Αύξηση ελάχιστων προδιαγραφών και απαιτήσεων από τις υπηρεσίες που εξασφαλίζει τη δυναμική βελτίωση της ποιότητας.</a:t>
            </a:r>
          </a:p>
          <a:p>
            <a:pPr lvl="0"/>
            <a:r>
              <a:rPr lang="el-GR" sz="2000" dirty="0" smtClean="0"/>
              <a:t>Δυνατότητες Ανάπτυξης και επέκτασης  Προτύπου διαχείρισης ποιότητας (</a:t>
            </a:r>
            <a:r>
              <a:rPr lang="en-US" sz="2000" dirty="0" smtClean="0"/>
              <a:t>Quality Management Model</a:t>
            </a:r>
            <a:r>
              <a:rPr lang="el-GR" sz="2000" dirty="0" smtClean="0"/>
              <a:t>) για τουριστικούς προορισμούς.</a:t>
            </a:r>
          </a:p>
          <a:p>
            <a:pPr lvl="0"/>
            <a:r>
              <a:rPr lang="el-GR" sz="2000" dirty="0" smtClean="0"/>
              <a:t>Αυξανόμενη ικανότητα και δραστηριότητες του δημόσιου τομέα για τη δημιουργία – στήριξη πληροφόρησης για τουριστικές εγκαταστάσεις κ.λπ. που θα αποτελέσουν μοντέλο και πηγή στοιχείων για τις ιδιωτικές δραστηριότητες</a:t>
            </a:r>
          </a:p>
          <a:p>
            <a:pPr lvl="0"/>
            <a:endParaRPr lang="el-GR" sz="2000" dirty="0"/>
          </a:p>
        </p:txBody>
      </p:sp>
    </p:spTree>
  </p:cSld>
  <p:clrMapOvr>
    <a:masterClrMapping/>
  </p:clrMapOvr>
  <p:transition>
    <p:blinds/>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5 - Θέση αριθμού διαφάνειας"/>
          <p:cNvSpPr>
            <a:spLocks noGrp="1"/>
          </p:cNvSpPr>
          <p:nvPr>
            <p:ph type="sldNum" sz="quarter" idx="12"/>
          </p:nvPr>
        </p:nvSpPr>
        <p:spPr>
          <a:noFill/>
        </p:spPr>
        <p:txBody>
          <a:bodyPr/>
          <a:lstStyle/>
          <a:p>
            <a:fld id="{4CBFA64D-04D0-4928-B819-BE3675BFCD2B}" type="slidenum">
              <a:rPr lang="en-US"/>
              <a:pPr/>
              <a:t>45</a:t>
            </a:fld>
            <a:endParaRPr lang="en-US"/>
          </a:p>
        </p:txBody>
      </p:sp>
      <p:sp>
        <p:nvSpPr>
          <p:cNvPr id="9219" name="Rectangle 2"/>
          <p:cNvSpPr>
            <a:spLocks noGrp="1" noChangeArrowheads="1"/>
          </p:cNvSpPr>
          <p:nvPr>
            <p:ph type="title"/>
          </p:nvPr>
        </p:nvSpPr>
        <p:spPr>
          <a:xfrm>
            <a:off x="1447800" y="304800"/>
            <a:ext cx="7239000" cy="990600"/>
          </a:xfrm>
          <a:noFill/>
        </p:spPr>
        <p:txBody>
          <a:bodyPr lIns="92075" tIns="46038" rIns="92075" bIns="46038" anchor="ctr">
            <a:normAutofit/>
          </a:bodyPr>
          <a:lstStyle/>
          <a:p>
            <a:r>
              <a:rPr lang="en-US" sz="2800" dirty="0" smtClean="0"/>
              <a:t>SWOT analysis: OPPORTUNITIES </a:t>
            </a:r>
            <a:r>
              <a:rPr lang="el-GR" sz="2800" dirty="0" smtClean="0"/>
              <a:t>ευκαιρίες </a:t>
            </a:r>
            <a:br>
              <a:rPr lang="el-GR" sz="2800" dirty="0" smtClean="0"/>
            </a:br>
            <a:r>
              <a:rPr lang="en-US" sz="2800" dirty="0" smtClean="0"/>
              <a:t> </a:t>
            </a:r>
            <a:endParaRPr lang="el-GR" sz="2800" dirty="0"/>
          </a:p>
        </p:txBody>
      </p:sp>
      <p:sp>
        <p:nvSpPr>
          <p:cNvPr id="9220" name="Rectangle 3"/>
          <p:cNvSpPr>
            <a:spLocks noGrp="1" noChangeArrowheads="1"/>
          </p:cNvSpPr>
          <p:nvPr>
            <p:ph type="body" idx="1"/>
          </p:nvPr>
        </p:nvSpPr>
        <p:spPr>
          <a:xfrm>
            <a:off x="609600" y="1268760"/>
            <a:ext cx="8229600" cy="5589240"/>
          </a:xfrm>
          <a:noFill/>
        </p:spPr>
        <p:txBody>
          <a:bodyPr lIns="92075" tIns="46038" rIns="92075" bIns="46038">
            <a:normAutofit/>
          </a:bodyPr>
          <a:lstStyle/>
          <a:p>
            <a:pPr lvl="0"/>
            <a:r>
              <a:rPr lang="el-GR" sz="2000" dirty="0" smtClean="0"/>
              <a:t>Κίνητρα και δυνατότητα οργάνωσης των φορέων με σκοπό την ανταλλαγή βέλτιστων πρακτικών και τη δρομολόγηση της συνεργασίας.</a:t>
            </a:r>
          </a:p>
          <a:p>
            <a:pPr lvl="0"/>
            <a:r>
              <a:rPr lang="el-GR" sz="2000" dirty="0" smtClean="0"/>
              <a:t>Απαίτηση για περαιτέρω ενδυνάμωση της ενημέρωσης των καταναλωτών-πελατών τουριστικών υπηρεσιών</a:t>
            </a:r>
          </a:p>
          <a:p>
            <a:pPr lvl="0"/>
            <a:r>
              <a:rPr lang="el-GR" sz="2000" dirty="0" smtClean="0"/>
              <a:t>Δημιουργία ποιοτικών θέσεων εργασίας: προσωπικό μόνιμο και επαγγελματικά καταρτιμένο, εξειδικευμένο σε θέματα πληροφόρησης και στην ποιότητα των υπηρεσιών.</a:t>
            </a:r>
          </a:p>
          <a:p>
            <a:pPr lvl="0"/>
            <a:r>
              <a:rPr lang="el-GR" sz="2000" dirty="0" smtClean="0"/>
              <a:t>Προβολή θέσεων εργασίας για επιχειρήσεις στον τομέα του τουρισμού </a:t>
            </a:r>
          </a:p>
          <a:p>
            <a:pPr lvl="0"/>
            <a:r>
              <a:rPr lang="el-GR" sz="2000" dirty="0" smtClean="0"/>
              <a:t>Πολλές δυνατότητες προσέλκυση μιας πιο σταθερής και «διαφοροποιημένης» τουριστικής ζήτησης για προορισμούς</a:t>
            </a:r>
          </a:p>
          <a:p>
            <a:pPr lvl="0"/>
            <a:r>
              <a:rPr lang="el-GR" sz="2000" dirty="0" smtClean="0"/>
              <a:t>Ανάδειξη της ποικιλίας –διαφοροποίησης-  περιοχών και προορισμών, τοπικών εκδηλώσεων, αγορών και προϊόντων.</a:t>
            </a:r>
          </a:p>
          <a:p>
            <a:r>
              <a:rPr lang="el-GR" sz="2000" dirty="0" smtClean="0"/>
              <a:t>Η οικονομική ανάπτυξη των παραμελημένων περιοχών.</a:t>
            </a:r>
            <a:endParaRPr lang="el-GR" sz="2000" dirty="0"/>
          </a:p>
        </p:txBody>
      </p:sp>
    </p:spTree>
  </p:cSld>
  <p:clrMapOvr>
    <a:masterClrMapping/>
  </p:clrMapOvr>
  <p:transition>
    <p:blinds/>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5 - Θέση αριθμού διαφάνειας"/>
          <p:cNvSpPr>
            <a:spLocks noGrp="1"/>
          </p:cNvSpPr>
          <p:nvPr>
            <p:ph type="sldNum" sz="quarter" idx="12"/>
          </p:nvPr>
        </p:nvSpPr>
        <p:spPr>
          <a:noFill/>
        </p:spPr>
        <p:txBody>
          <a:bodyPr/>
          <a:lstStyle/>
          <a:p>
            <a:fld id="{4CBFA64D-04D0-4928-B819-BE3675BFCD2B}" type="slidenum">
              <a:rPr lang="en-US"/>
              <a:pPr/>
              <a:t>46</a:t>
            </a:fld>
            <a:endParaRPr lang="en-US"/>
          </a:p>
        </p:txBody>
      </p:sp>
      <p:sp>
        <p:nvSpPr>
          <p:cNvPr id="9219" name="Rectangle 2"/>
          <p:cNvSpPr>
            <a:spLocks noGrp="1" noChangeArrowheads="1"/>
          </p:cNvSpPr>
          <p:nvPr>
            <p:ph type="title"/>
          </p:nvPr>
        </p:nvSpPr>
        <p:spPr>
          <a:xfrm>
            <a:off x="1447800" y="304800"/>
            <a:ext cx="7239000" cy="990600"/>
          </a:xfrm>
          <a:noFill/>
        </p:spPr>
        <p:txBody>
          <a:bodyPr lIns="92075" tIns="46038" rIns="92075" bIns="46038" anchor="ctr">
            <a:normAutofit fontScale="90000"/>
          </a:bodyPr>
          <a:lstStyle/>
          <a:p>
            <a:r>
              <a:rPr lang="en-US" sz="2800" dirty="0" smtClean="0"/>
              <a:t>SWOT analysis: THREATS</a:t>
            </a:r>
            <a:r>
              <a:rPr lang="el-GR" sz="2800" dirty="0" smtClean="0"/>
              <a:t> (απειλές)</a:t>
            </a:r>
            <a:br>
              <a:rPr lang="el-GR" sz="2800" dirty="0" smtClean="0"/>
            </a:br>
            <a:r>
              <a:rPr lang="el-GR" sz="2800" dirty="0" smtClean="0"/>
              <a:t/>
            </a:r>
            <a:br>
              <a:rPr lang="el-GR" sz="2800" dirty="0" smtClean="0"/>
            </a:br>
            <a:r>
              <a:rPr lang="en-US" sz="2800" dirty="0" smtClean="0"/>
              <a:t> </a:t>
            </a:r>
            <a:endParaRPr lang="el-GR" sz="2800" dirty="0"/>
          </a:p>
        </p:txBody>
      </p:sp>
      <p:sp>
        <p:nvSpPr>
          <p:cNvPr id="9220" name="Rectangle 3"/>
          <p:cNvSpPr>
            <a:spLocks noGrp="1" noChangeArrowheads="1"/>
          </p:cNvSpPr>
          <p:nvPr>
            <p:ph type="body" idx="1"/>
          </p:nvPr>
        </p:nvSpPr>
        <p:spPr>
          <a:xfrm>
            <a:off x="609600" y="1268760"/>
            <a:ext cx="8229600" cy="5589240"/>
          </a:xfrm>
          <a:noFill/>
        </p:spPr>
        <p:txBody>
          <a:bodyPr lIns="92075" tIns="46038" rIns="92075" bIns="46038">
            <a:normAutofit/>
          </a:bodyPr>
          <a:lstStyle/>
          <a:p>
            <a:pPr>
              <a:buNone/>
            </a:pPr>
            <a:r>
              <a:rPr lang="en-US" sz="2000" dirty="0" smtClean="0"/>
              <a:t>      </a:t>
            </a:r>
            <a:r>
              <a:rPr lang="el-GR" sz="2000" dirty="0" smtClean="0"/>
              <a:t>τι εμπόδια αντιμετωπίζουμε; τι κάνει ο ανταγωνισμός ; αλλάζουν οι απαιτήσεις για το περιεχόμενο της δουλειάς μας; αλλάζουν οι απαιτήσεις για τα προϊόντα ή τις υπηρεσίες που παράγουμε; η εξέλιξη της τεχνολογίας απειλεί θέσεις εργασίας; υπάρχουν προβλήματα χρεών ή χρηματοροής; θα μπορούσε κάποια από τις αδυναμίες μας να απειλήσει σοβαρά τη δουλειά μας ;</a:t>
            </a:r>
          </a:p>
          <a:p>
            <a:pPr lvl="0"/>
            <a:r>
              <a:rPr lang="el-GR" sz="2000" dirty="0" smtClean="0"/>
              <a:t>Αυξανόμενος αριθμός αποτελεσματικών παικτών στον παγκόσμιο τουρισμό.</a:t>
            </a:r>
          </a:p>
          <a:p>
            <a:pPr lvl="0"/>
            <a:r>
              <a:rPr lang="el-GR" sz="2000" dirty="0" smtClean="0"/>
              <a:t>Η ταχεία βελτίωση της ποιότητας πληροφόρησης για ανταγωνιστικούς προορισμούς σε συνδυασμό με τη δυνατότητα του τουρίστα να διανύει εύκολα μεγάλες αποστάσεις, ο ανταγωνισμός Τουρκίας, (πρώην) Ανατολικής Ευρώπης και Βόρειας Αφρικής σε θέματα υπηρεσιών.</a:t>
            </a:r>
          </a:p>
          <a:p>
            <a:pPr lvl="0"/>
            <a:r>
              <a:rPr lang="el-GR" sz="2000" dirty="0" smtClean="0"/>
              <a:t>Χαμηλό κόστος υπηρεσιών στις αναδυόμενες χώρες</a:t>
            </a:r>
          </a:p>
          <a:p>
            <a:r>
              <a:rPr lang="el-GR" sz="2000" dirty="0" smtClean="0"/>
              <a:t>Ανταγωνισμός τιμών, αντί ποιότητας</a:t>
            </a:r>
            <a:endParaRPr lang="el-GR" sz="2000" dirty="0"/>
          </a:p>
        </p:txBody>
      </p:sp>
    </p:spTree>
  </p:cSld>
  <p:clrMapOvr>
    <a:masterClrMapping/>
  </p:clrMapOvr>
  <p:transition>
    <p:blinds/>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5 - Θέση αριθμού διαφάνειας"/>
          <p:cNvSpPr>
            <a:spLocks noGrp="1"/>
          </p:cNvSpPr>
          <p:nvPr>
            <p:ph type="sldNum" sz="quarter" idx="12"/>
          </p:nvPr>
        </p:nvSpPr>
        <p:spPr>
          <a:noFill/>
        </p:spPr>
        <p:txBody>
          <a:bodyPr/>
          <a:lstStyle/>
          <a:p>
            <a:fld id="{4CBFA64D-04D0-4928-B819-BE3675BFCD2B}" type="slidenum">
              <a:rPr lang="en-US"/>
              <a:pPr/>
              <a:t>47</a:t>
            </a:fld>
            <a:endParaRPr lang="en-US"/>
          </a:p>
        </p:txBody>
      </p:sp>
      <p:sp>
        <p:nvSpPr>
          <p:cNvPr id="9219" name="Rectangle 2"/>
          <p:cNvSpPr>
            <a:spLocks noGrp="1" noChangeArrowheads="1"/>
          </p:cNvSpPr>
          <p:nvPr>
            <p:ph type="title"/>
          </p:nvPr>
        </p:nvSpPr>
        <p:spPr>
          <a:xfrm>
            <a:off x="1447800" y="304800"/>
            <a:ext cx="7239000" cy="990600"/>
          </a:xfrm>
          <a:noFill/>
        </p:spPr>
        <p:txBody>
          <a:bodyPr lIns="92075" tIns="46038" rIns="92075" bIns="46038" anchor="ctr">
            <a:normAutofit/>
          </a:bodyPr>
          <a:lstStyle/>
          <a:p>
            <a:r>
              <a:rPr lang="en-US" sz="2800" dirty="0" smtClean="0"/>
              <a:t>SWOT analysis: THREATS</a:t>
            </a:r>
            <a:r>
              <a:rPr lang="el-GR" sz="2800" dirty="0" smtClean="0"/>
              <a:t> (απειλές) </a:t>
            </a:r>
            <a:br>
              <a:rPr lang="el-GR" sz="2800" dirty="0" smtClean="0"/>
            </a:br>
            <a:r>
              <a:rPr lang="en-US" sz="2800" dirty="0" smtClean="0"/>
              <a:t> </a:t>
            </a:r>
            <a:endParaRPr lang="el-GR" sz="2800" dirty="0"/>
          </a:p>
        </p:txBody>
      </p:sp>
      <p:sp>
        <p:nvSpPr>
          <p:cNvPr id="9220" name="Rectangle 3"/>
          <p:cNvSpPr>
            <a:spLocks noGrp="1" noChangeArrowheads="1"/>
          </p:cNvSpPr>
          <p:nvPr>
            <p:ph type="body" idx="1"/>
          </p:nvPr>
        </p:nvSpPr>
        <p:spPr>
          <a:xfrm>
            <a:off x="609600" y="1268760"/>
            <a:ext cx="8229600" cy="5589240"/>
          </a:xfrm>
          <a:noFill/>
        </p:spPr>
        <p:txBody>
          <a:bodyPr lIns="92075" tIns="46038" rIns="92075" bIns="46038">
            <a:normAutofit/>
          </a:bodyPr>
          <a:lstStyle/>
          <a:p>
            <a:pPr lvl="0"/>
            <a:r>
              <a:rPr lang="el-GR" sz="2000" dirty="0" smtClean="0"/>
              <a:t>Μη βιωσιμότητα πολλών μικρών εταιρειών λόγω κοινωνικών ή περιβαλλοντικών αιτίων.</a:t>
            </a:r>
          </a:p>
          <a:p>
            <a:pPr lvl="0"/>
            <a:r>
              <a:rPr lang="el-GR" sz="2000" dirty="0" smtClean="0"/>
              <a:t>Υπερβολική συγκέντρωση τουριστικών υπηρεσιών σε μικρό αριθμό αγορών και </a:t>
            </a:r>
            <a:r>
              <a:rPr lang="en-US" sz="2000" dirty="0" smtClean="0"/>
              <a:t>tour operators</a:t>
            </a:r>
            <a:endParaRPr lang="el-GR" sz="2000" dirty="0" smtClean="0"/>
          </a:p>
          <a:p>
            <a:pPr lvl="0"/>
            <a:r>
              <a:rPr lang="el-GR" sz="2000" dirty="0" smtClean="0"/>
              <a:t>Δυναμικές διεργασίες-πρωτοβουλίες  είναι σε κίνδυνο από κοινωνική αναταραχή ή και από έλλειψη δέσμευσης σε θέματα ποιότητας του κλάδου τουριστικών υπηρεσιών στο βαλκανικό χώρο.</a:t>
            </a:r>
          </a:p>
          <a:p>
            <a:pPr lvl="0"/>
            <a:r>
              <a:rPr lang="el-GR" sz="2000" dirty="0" smtClean="0"/>
              <a:t>Πολλές μικρές εταιρείες δεν είναι σε θέση ή δεν επιθυμούν να συμμετάσχουν σε ενώσεις ή πρωτοβουλίες καλυπτόμενες από οργανισμούς πιστοποίησης</a:t>
            </a:r>
          </a:p>
          <a:p>
            <a:pPr lvl="0"/>
            <a:r>
              <a:rPr lang="el-GR" sz="2000" dirty="0" smtClean="0"/>
              <a:t>Η έλλειψη των κατάλληλων, εξειδικευμένων εργαζομένων.</a:t>
            </a:r>
          </a:p>
          <a:p>
            <a:pPr>
              <a:buNone/>
            </a:pPr>
            <a:r>
              <a:rPr lang="el-GR" sz="2000" dirty="0" smtClean="0"/>
              <a:t>Για να επωφεληθούμε από αυτήν την ανάλυση </a:t>
            </a:r>
            <a:r>
              <a:rPr lang="en-US" sz="2000" dirty="0" smtClean="0"/>
              <a:t>SWOT </a:t>
            </a:r>
            <a:r>
              <a:rPr lang="el-GR" sz="2000" dirty="0" smtClean="0"/>
              <a:t>απαιτούνται στρατηγικές και προτάσεις που θα ευνοήσουν τα ισχυρά σημεία, θα μειώσουν τις αδυναμίες, θα μεγιστοποιήσουν το κέρδος από τις ευκαιρίες και θα  μας βοηθήσουν να ξεφύγουμε από τις απειλές.</a:t>
            </a:r>
            <a:endParaRPr lang="el-GR" sz="2000" dirty="0"/>
          </a:p>
        </p:txBody>
      </p:sp>
    </p:spTree>
  </p:cSld>
  <p:clrMapOvr>
    <a:masterClrMapping/>
  </p:clrMapOvr>
  <p:transition>
    <p:blinds/>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Knowledge Management </a:t>
            </a:r>
            <a:br>
              <a:rPr lang="en-US" dirty="0" smtClean="0"/>
            </a:br>
            <a:r>
              <a:rPr lang="en-US" dirty="0" smtClean="0"/>
              <a:t> </a:t>
            </a:r>
            <a:r>
              <a:rPr lang="el-GR" sz="2700" dirty="0" smtClean="0"/>
              <a:t>πρακτική προσέγγιση </a:t>
            </a:r>
            <a:r>
              <a:rPr lang="en-US" sz="2700" dirty="0" smtClean="0">
                <a:solidFill>
                  <a:srgbClr val="FF0000"/>
                </a:solidFill>
              </a:rPr>
              <a:t>a practitioner’s approach</a:t>
            </a:r>
            <a:endParaRPr lang="en-US" sz="2700" dirty="0">
              <a:solidFill>
                <a:srgbClr val="FF0000"/>
              </a:solidFill>
            </a:endParaRPr>
          </a:p>
        </p:txBody>
      </p:sp>
      <p:sp>
        <p:nvSpPr>
          <p:cNvPr id="3" name="Content Placeholder 2"/>
          <p:cNvSpPr>
            <a:spLocks noGrp="1"/>
          </p:cNvSpPr>
          <p:nvPr>
            <p:ph idx="1"/>
          </p:nvPr>
        </p:nvSpPr>
        <p:spPr>
          <a:xfrm>
            <a:off x="0" y="1196752"/>
            <a:ext cx="8964488" cy="5040560"/>
          </a:xfrm>
        </p:spPr>
        <p:txBody>
          <a:bodyPr>
            <a:normAutofit fontScale="85000" lnSpcReduction="20000"/>
          </a:bodyPr>
          <a:lstStyle/>
          <a:p>
            <a:pPr lvl="1">
              <a:buNone/>
            </a:pPr>
            <a:r>
              <a:rPr lang="el-GR" sz="3200" dirty="0" smtClean="0"/>
              <a:t>Διαχείριση της γνώσης </a:t>
            </a:r>
            <a:r>
              <a:rPr lang="en-US" sz="3200" dirty="0" smtClean="0"/>
              <a:t>(Knowledge management) </a:t>
            </a:r>
            <a:r>
              <a:rPr lang="el-GR" sz="3200" dirty="0" smtClean="0"/>
              <a:t>είναι η συστηματική προσπάθεια συντονισμού στο επίπεδο ενός οργανισμού των ανθρώπων, της τεχνολογίας, των διαδικασιών και της οργανωτική δομής (</a:t>
            </a:r>
            <a:r>
              <a:rPr lang="en-US" sz="3200" dirty="0" smtClean="0">
                <a:solidFill>
                  <a:srgbClr val="FF0000"/>
                </a:solidFill>
                <a:effectLst>
                  <a:outerShdw blurRad="38100" dist="38100" dir="2700000" algn="tl">
                    <a:srgbClr val="000000">
                      <a:alpha val="43137"/>
                    </a:srgbClr>
                  </a:outerShdw>
                </a:effectLst>
              </a:rPr>
              <a:t>people, technology, processes, and organizational structure</a:t>
            </a:r>
            <a:r>
              <a:rPr lang="el-GR" sz="3200" dirty="0" smtClean="0">
                <a:solidFill>
                  <a:srgbClr val="FF0000"/>
                </a:solidFill>
                <a:effectLst>
                  <a:outerShdw blurRad="38100" dist="38100" dir="2700000" algn="tl">
                    <a:srgbClr val="000000">
                      <a:alpha val="43137"/>
                    </a:srgbClr>
                  </a:outerShdw>
                </a:effectLst>
              </a:rPr>
              <a:t>)</a:t>
            </a:r>
            <a:r>
              <a:rPr lang="el-GR" sz="3200" dirty="0" smtClean="0"/>
              <a:t>, προκειμένου να προστεθεί αξία μέσω της επαναχρησιμοποίησης και της καινοτομίας. </a:t>
            </a:r>
          </a:p>
          <a:p>
            <a:pPr lvl="1">
              <a:buNone/>
            </a:pPr>
            <a:r>
              <a:rPr lang="el-GR" sz="3200" dirty="0" smtClean="0"/>
              <a:t>Ο συντονισμός επιτυγχάνεται μέσω της δημιουργίας, ανταλλαγής, και εφαρμογή της γνώσης (</a:t>
            </a:r>
            <a:r>
              <a:rPr lang="en-US" sz="3200" dirty="0" smtClean="0">
                <a:solidFill>
                  <a:srgbClr val="FF0000"/>
                </a:solidFill>
                <a:effectLst>
                  <a:outerShdw blurRad="38100" dist="38100" dir="2700000" algn="tl">
                    <a:srgbClr val="000000">
                      <a:alpha val="43137"/>
                    </a:srgbClr>
                  </a:outerShdw>
                </a:effectLst>
              </a:rPr>
              <a:t>creating, sharing, and applying knowledge</a:t>
            </a:r>
            <a:r>
              <a:rPr lang="el-GR" sz="3200" dirty="0" smtClean="0">
                <a:solidFill>
                  <a:srgbClr val="FF0000"/>
                </a:solidFill>
                <a:effectLst>
                  <a:outerShdw blurRad="38100" dist="38100" dir="2700000" algn="tl">
                    <a:srgbClr val="000000">
                      <a:alpha val="43137"/>
                    </a:srgbClr>
                  </a:outerShdw>
                </a:effectLst>
              </a:rPr>
              <a:t>)</a:t>
            </a:r>
            <a:r>
              <a:rPr lang="el-GR" sz="3200" dirty="0" smtClean="0"/>
              <a:t>, καθώς και μέσα από την «τροφοδοσία»  της εταιρικής μνήμης του οργανισμού (</a:t>
            </a:r>
            <a:r>
              <a:rPr lang="en-US" sz="3200" dirty="0" smtClean="0"/>
              <a:t>corporate memory</a:t>
            </a:r>
            <a:r>
              <a:rPr lang="el-GR" sz="3200" dirty="0" smtClean="0"/>
              <a:t>)</a:t>
            </a:r>
            <a:r>
              <a:rPr lang="en-US" sz="3200" dirty="0" smtClean="0"/>
              <a:t> </a:t>
            </a:r>
            <a:r>
              <a:rPr lang="el-GR" sz="3200" dirty="0" smtClean="0"/>
              <a:t>με πολύτιμα διδάγματα και βέλτιστες πρακτικές, ώστε να προωθηθεί  η συνεχής οργανωτική μάθηση (</a:t>
            </a:r>
            <a:r>
              <a:rPr lang="en-US" sz="3200" dirty="0" smtClean="0"/>
              <a:t>organizational learning</a:t>
            </a:r>
            <a:r>
              <a:rPr lang="el-GR" sz="3200" dirty="0" smtClean="0"/>
              <a:t>)</a:t>
            </a:r>
            <a:endParaRPr lang="en-US" sz="3200"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2736304"/>
          </a:xfrm>
        </p:spPr>
        <p:txBody>
          <a:bodyPr>
            <a:noAutofit/>
          </a:bodyPr>
          <a:lstStyle/>
          <a:p>
            <a:pPr>
              <a:buNone/>
            </a:pPr>
            <a:r>
              <a:rPr lang="en-US" b="1" dirty="0" smtClean="0"/>
              <a:t>    PEST analysis</a:t>
            </a:r>
            <a:r>
              <a:rPr lang="en-US" dirty="0" smtClean="0"/>
              <a:t> ('</a:t>
            </a:r>
            <a:r>
              <a:rPr lang="en-US" b="1" i="1" dirty="0" smtClean="0"/>
              <a:t>Political, Economic, Social and Technological analysis'''</a:t>
            </a:r>
            <a:r>
              <a:rPr lang="en-US" dirty="0" smtClean="0"/>
              <a:t>) describes a framework of macro-environmental factors used in the </a:t>
            </a:r>
            <a:r>
              <a:rPr lang="en-US" dirty="0" smtClean="0">
                <a:hlinkClick r:id="rId3" tooltip="Environmental scanning"/>
              </a:rPr>
              <a:t>environmental scanning</a:t>
            </a:r>
            <a:r>
              <a:rPr lang="en-US" dirty="0" smtClean="0"/>
              <a:t> component of </a:t>
            </a:r>
            <a:r>
              <a:rPr lang="en-US" dirty="0" smtClean="0">
                <a:hlinkClick r:id="rId4" tooltip="Strategic management"/>
              </a:rPr>
              <a:t>strategic management</a:t>
            </a:r>
            <a:r>
              <a:rPr lang="en-US" dirty="0" smtClean="0"/>
              <a:t>. Some analysts added </a:t>
            </a:r>
            <a:r>
              <a:rPr lang="en-US" b="1" dirty="0" smtClean="0"/>
              <a:t>Legal</a:t>
            </a:r>
            <a:r>
              <a:rPr lang="en-US" dirty="0" smtClean="0"/>
              <a:t> and rearranged the mnemonic to </a:t>
            </a:r>
            <a:r>
              <a:rPr lang="en-US" b="1" dirty="0" smtClean="0"/>
              <a:t>SLEPT</a:t>
            </a:r>
            <a:r>
              <a:rPr lang="en-US" dirty="0" smtClean="0"/>
              <a:t>; inserting </a:t>
            </a:r>
            <a:r>
              <a:rPr lang="en-US" b="1" dirty="0" smtClean="0"/>
              <a:t>Environmental</a:t>
            </a:r>
            <a:r>
              <a:rPr lang="en-US" dirty="0" smtClean="0"/>
              <a:t> factors expanded it to </a:t>
            </a:r>
            <a:r>
              <a:rPr lang="en-US" b="1" dirty="0" smtClean="0"/>
              <a:t>PESTEL</a:t>
            </a:r>
            <a:r>
              <a:rPr lang="en-US" dirty="0" smtClean="0"/>
              <a:t> or </a:t>
            </a:r>
            <a:r>
              <a:rPr lang="en-US" b="1" dirty="0" smtClean="0"/>
              <a:t>PESTLE</a:t>
            </a:r>
            <a:r>
              <a:rPr lang="en-US" dirty="0" smtClean="0"/>
              <a:t>, which is popular in the United Kingdom</a:t>
            </a:r>
          </a:p>
          <a:p>
            <a:pPr>
              <a:buNone/>
            </a:pPr>
            <a:r>
              <a:rPr lang="en-US" sz="2400" b="1" dirty="0" smtClean="0">
                <a:solidFill>
                  <a:srgbClr val="FF0000"/>
                </a:solidFill>
              </a:rPr>
              <a:t>      (http://en.wikipedia.org/wiki/PEST_analysis)</a:t>
            </a:r>
            <a:endParaRPr lang="el-GR" sz="2400" b="1" dirty="0" smtClean="0">
              <a:solidFill>
                <a:srgbClr val="FF0000"/>
              </a:solidFill>
            </a:endParaRPr>
          </a:p>
          <a:p>
            <a:endParaRPr lang="el-GR" sz="2400" dirty="0" smtClean="0"/>
          </a:p>
        </p:txBody>
      </p:sp>
      <p:sp>
        <p:nvSpPr>
          <p:cNvPr id="6147" name="Rectangle 6"/>
          <p:cNvSpPr>
            <a:spLocks noChangeArrowheads="1"/>
          </p:cNvSpPr>
          <p:nvPr/>
        </p:nvSpPr>
        <p:spPr bwMode="auto">
          <a:xfrm>
            <a:off x="3810000" y="2424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4" name="Title 3"/>
          <p:cNvSpPr>
            <a:spLocks noGrp="1"/>
          </p:cNvSpPr>
          <p:nvPr>
            <p:ph type="title"/>
          </p:nvPr>
        </p:nvSpPr>
        <p:spPr>
          <a:xfrm>
            <a:off x="467544" y="360040"/>
            <a:ext cx="8229600" cy="908720"/>
          </a:xfrm>
        </p:spPr>
        <p:txBody>
          <a:bodyPr>
            <a:noAutofit/>
          </a:bodyPr>
          <a:lstStyle/>
          <a:p>
            <a:r>
              <a:rPr lang="el-GR" sz="3600" dirty="0" smtClean="0"/>
              <a:t>Εισαγωγή στη στρατηγική ανάλυση</a:t>
            </a:r>
            <a:br>
              <a:rPr lang="el-GR" sz="3600" dirty="0" smtClean="0"/>
            </a:br>
            <a:endParaRPr lang="el-GR" sz="3600" dirty="0"/>
          </a:p>
        </p:txBody>
      </p:sp>
    </p:spTree>
    <p:extLst>
      <p:ext uri="{BB962C8B-B14F-4D97-AF65-F5344CB8AC3E}">
        <p14:creationId xmlns:p14="http://schemas.microsoft.com/office/powerpoint/2010/main" val="364181753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r>
              <a:rPr lang="en-US" dirty="0" smtClean="0"/>
              <a:t>Knowledge Management </a:t>
            </a:r>
            <a:br>
              <a:rPr lang="en-US" dirty="0" smtClean="0"/>
            </a:br>
            <a:r>
              <a:rPr lang="en-US" dirty="0" smtClean="0"/>
              <a:t> </a:t>
            </a:r>
            <a:r>
              <a:rPr lang="el-GR" sz="2700" dirty="0" smtClean="0"/>
              <a:t>πρακτική προσέγγιση </a:t>
            </a:r>
            <a:r>
              <a:rPr lang="en-US" sz="2700" dirty="0" smtClean="0">
                <a:solidFill>
                  <a:srgbClr val="FF0000"/>
                </a:solidFill>
              </a:rPr>
              <a:t>a practitioner’s approach</a:t>
            </a:r>
            <a:endParaRPr lang="en-US" sz="2700" dirty="0"/>
          </a:p>
        </p:txBody>
      </p:sp>
      <p:sp>
        <p:nvSpPr>
          <p:cNvPr id="3" name="Content Placeholder 2"/>
          <p:cNvSpPr>
            <a:spLocks noGrp="1"/>
          </p:cNvSpPr>
          <p:nvPr>
            <p:ph idx="1"/>
          </p:nvPr>
        </p:nvSpPr>
        <p:spPr>
          <a:xfrm>
            <a:off x="1066800" y="1447800"/>
            <a:ext cx="7866888" cy="4800600"/>
          </a:xfrm>
        </p:spPr>
        <p:txBody>
          <a:bodyPr>
            <a:normAutofit/>
          </a:bodyPr>
          <a:lstStyle/>
          <a:p>
            <a:endParaRPr lang="el-GR" dirty="0" smtClean="0"/>
          </a:p>
          <a:p>
            <a:r>
              <a:rPr lang="en-US" dirty="0" smtClean="0">
                <a:solidFill>
                  <a:srgbClr val="FF0000"/>
                </a:solidFill>
                <a:effectLst>
                  <a:outerShdw blurRad="38100" dist="38100" dir="2700000" algn="tl">
                    <a:srgbClr val="000000">
                      <a:alpha val="43137"/>
                    </a:srgbClr>
                  </a:outerShdw>
                </a:effectLst>
              </a:rPr>
              <a:t>Learn</a:t>
            </a:r>
            <a:r>
              <a:rPr lang="el-GR" dirty="0" smtClean="0">
                <a:solidFill>
                  <a:srgbClr val="FF0000"/>
                </a:solidFill>
                <a:effectLst>
                  <a:outerShdw blurRad="38100" dist="38100" dir="2700000" algn="tl">
                    <a:srgbClr val="000000">
                      <a:alpha val="43137"/>
                    </a:srgbClr>
                  </a:outerShdw>
                </a:effectLst>
              </a:rPr>
              <a:t>, </a:t>
            </a:r>
            <a:r>
              <a:rPr lang="en-US" dirty="0" smtClean="0">
                <a:solidFill>
                  <a:srgbClr val="FF0000"/>
                </a:solidFill>
                <a:effectLst>
                  <a:outerShdw blurRad="38100" dist="38100" dir="2700000" algn="tl">
                    <a:srgbClr val="000000">
                      <a:alpha val="43137"/>
                    </a:srgbClr>
                  </a:outerShdw>
                </a:effectLst>
              </a:rPr>
              <a:t>remember, and act</a:t>
            </a:r>
            <a:endParaRPr lang="el-GR" dirty="0" smtClean="0">
              <a:solidFill>
                <a:srgbClr val="FF0000"/>
              </a:solidFill>
              <a:effectLst>
                <a:outerShdw blurRad="38100" dist="38100" dir="2700000" algn="tl">
                  <a:srgbClr val="000000">
                    <a:alpha val="43137"/>
                  </a:srgbClr>
                </a:outerShdw>
              </a:effectLst>
            </a:endParaRPr>
          </a:p>
          <a:p>
            <a:r>
              <a:rPr lang="en-US" dirty="0" smtClean="0">
                <a:solidFill>
                  <a:srgbClr val="FF0000"/>
                </a:solidFill>
                <a:effectLst>
                  <a:outerShdw blurRad="38100" dist="38100" dir="2700000" algn="tl">
                    <a:srgbClr val="000000">
                      <a:alpha val="43137"/>
                    </a:srgbClr>
                  </a:outerShdw>
                </a:effectLst>
              </a:rPr>
              <a:t>Information</a:t>
            </a:r>
            <a:r>
              <a:rPr lang="el-GR" dirty="0" smtClean="0">
                <a:solidFill>
                  <a:srgbClr val="FF0000"/>
                </a:solidFill>
                <a:effectLst>
                  <a:outerShdw blurRad="38100" dist="38100" dir="2700000" algn="tl">
                    <a:srgbClr val="000000">
                      <a:alpha val="43137"/>
                    </a:srgbClr>
                  </a:outerShdw>
                </a:effectLst>
              </a:rPr>
              <a:t>,</a:t>
            </a:r>
            <a:r>
              <a:rPr lang="en-US" dirty="0" smtClean="0"/>
              <a:t> </a:t>
            </a:r>
            <a:r>
              <a:rPr lang="en-US" dirty="0" smtClean="0">
                <a:solidFill>
                  <a:srgbClr val="FF0000"/>
                </a:solidFill>
                <a:effectLst>
                  <a:outerShdw blurRad="38100" dist="38100" dir="2700000" algn="tl">
                    <a:srgbClr val="000000">
                      <a:alpha val="43137"/>
                    </a:srgbClr>
                  </a:outerShdw>
                </a:effectLst>
              </a:rPr>
              <a:t>knowledge</a:t>
            </a:r>
            <a:r>
              <a:rPr lang="el-GR" dirty="0" smtClean="0">
                <a:solidFill>
                  <a:srgbClr val="FF0000"/>
                </a:solidFill>
                <a:effectLst>
                  <a:outerShdw blurRad="38100" dist="38100" dir="2700000" algn="tl">
                    <a:srgbClr val="000000">
                      <a:alpha val="43137"/>
                    </a:srgbClr>
                  </a:outerShdw>
                </a:effectLst>
              </a:rPr>
              <a:t>,</a:t>
            </a:r>
            <a:r>
              <a:rPr lang="en-US" dirty="0" smtClean="0"/>
              <a:t> </a:t>
            </a:r>
            <a:r>
              <a:rPr lang="en-US" dirty="0" smtClean="0">
                <a:solidFill>
                  <a:srgbClr val="FF0000"/>
                </a:solidFill>
                <a:effectLst>
                  <a:outerShdw blurRad="38100" dist="38100" dir="2700000" algn="tl">
                    <a:srgbClr val="000000">
                      <a:alpha val="43137"/>
                    </a:srgbClr>
                  </a:outerShdw>
                </a:effectLst>
              </a:rPr>
              <a:t>know-how</a:t>
            </a:r>
            <a:endParaRPr lang="el-GR" dirty="0" smtClean="0">
              <a:solidFill>
                <a:srgbClr val="FF0000"/>
              </a:solidFill>
              <a:effectLst>
                <a:outerShdw blurRad="38100" dist="38100" dir="2700000" algn="tl">
                  <a:srgbClr val="000000">
                    <a:alpha val="43137"/>
                  </a:srgbClr>
                </a:outerShdw>
              </a:effectLst>
            </a:endParaRPr>
          </a:p>
          <a:p>
            <a:r>
              <a:rPr lang="el-GR" dirty="0" smtClean="0">
                <a:solidFill>
                  <a:srgbClr val="FF0000"/>
                </a:solidFill>
                <a:effectLst>
                  <a:outerShdw blurRad="38100" dist="38100" dir="2700000" algn="tl">
                    <a:srgbClr val="000000">
                      <a:alpha val="43137"/>
                    </a:srgbClr>
                  </a:outerShdw>
                </a:effectLst>
              </a:rPr>
              <a:t>Μαθαίνουμε από τα λάθη του παρελθόντος</a:t>
            </a:r>
          </a:p>
          <a:p>
            <a:r>
              <a:rPr lang="el-GR" dirty="0" smtClean="0">
                <a:solidFill>
                  <a:srgbClr val="FF0000"/>
                </a:solidFill>
                <a:effectLst>
                  <a:outerShdw blurRad="38100" dist="38100" dir="2700000" algn="tl">
                    <a:srgbClr val="000000">
                      <a:alpha val="43137"/>
                    </a:srgbClr>
                  </a:outerShdw>
                </a:effectLst>
              </a:rPr>
              <a:t>Δεν ανακαλύπτουμε εκ νέου τον τροχό</a:t>
            </a:r>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r>
              <a:rPr lang="en-US" dirty="0" err="1" smtClean="0"/>
              <a:t>Nonaka’s</a:t>
            </a:r>
            <a:r>
              <a:rPr lang="en-US" dirty="0" smtClean="0"/>
              <a:t> four models of knowledge </a:t>
            </a:r>
            <a:r>
              <a:rPr lang="el-GR" dirty="0" smtClean="0"/>
              <a:t/>
            </a:r>
            <a:br>
              <a:rPr lang="el-GR" dirty="0" smtClean="0"/>
            </a:br>
            <a:r>
              <a:rPr lang="en-US" dirty="0" smtClean="0"/>
              <a:t>conversion explanation</a:t>
            </a:r>
            <a:endParaRPr lang="en-US" dirty="0"/>
          </a:p>
        </p:txBody>
      </p:sp>
      <p:sp>
        <p:nvSpPr>
          <p:cNvPr id="3" name="Content Placeholder 2"/>
          <p:cNvSpPr>
            <a:spLocks noGrp="1"/>
          </p:cNvSpPr>
          <p:nvPr>
            <p:ph idx="1"/>
          </p:nvPr>
        </p:nvSpPr>
        <p:spPr>
          <a:xfrm>
            <a:off x="467544" y="1600200"/>
            <a:ext cx="8097336" cy="5257800"/>
          </a:xfrm>
        </p:spPr>
        <p:txBody>
          <a:bodyPr>
            <a:normAutofit fontScale="55000" lnSpcReduction="20000"/>
          </a:bodyPr>
          <a:lstStyle/>
          <a:p>
            <a:r>
              <a:rPr lang="en-US" sz="3600" b="1" dirty="0" err="1" smtClean="0"/>
              <a:t>Socialisation</a:t>
            </a:r>
            <a:r>
              <a:rPr lang="en-US" sz="3600" b="1" dirty="0" smtClean="0"/>
              <a:t> (tacit to tacit) : </a:t>
            </a:r>
            <a:r>
              <a:rPr lang="el-GR" sz="3600" dirty="0" smtClean="0"/>
              <a:t>διαδικασία μάθησης (</a:t>
            </a:r>
            <a:r>
              <a:rPr lang="en-US" sz="3600" dirty="0" smtClean="0"/>
              <a:t>process of learning</a:t>
            </a:r>
            <a:r>
              <a:rPr lang="el-GR" sz="3600" dirty="0" smtClean="0"/>
              <a:t>) με ανταλλαγή («μοίρασμα») εμπειριών (</a:t>
            </a:r>
            <a:r>
              <a:rPr lang="en-US" sz="3600" dirty="0" smtClean="0"/>
              <a:t>through sharing experiences</a:t>
            </a:r>
            <a:r>
              <a:rPr lang="el-GR" sz="3600" dirty="0" smtClean="0"/>
              <a:t>) που δημιουργεί άρρητη γνώση  με τη μορφή κοινών νοητικών μοντέλων και επαγγελματικών δεξιοτήτων (</a:t>
            </a:r>
            <a:r>
              <a:rPr lang="en-US" sz="3600" dirty="0" smtClean="0"/>
              <a:t>as shared mental models and professional skills</a:t>
            </a:r>
            <a:r>
              <a:rPr lang="el-GR" sz="3600" dirty="0" smtClean="0"/>
              <a:t>) πχ</a:t>
            </a:r>
            <a:r>
              <a:rPr lang="en-US" sz="3600" dirty="0" smtClean="0"/>
              <a:t>. </a:t>
            </a:r>
            <a:r>
              <a:rPr lang="el-GR" sz="3600" dirty="0" smtClean="0"/>
              <a:t>συναίνεση ειδικών που επιτυγχάνεται κατά τη διάρκεια ιατρικών συναντήσεων</a:t>
            </a:r>
            <a:endParaRPr lang="en-US" sz="3600" dirty="0" smtClean="0"/>
          </a:p>
          <a:p>
            <a:r>
              <a:rPr lang="en-US" sz="3600" b="1" dirty="0" smtClean="0"/>
              <a:t>Externalization (tacit to explicit): </a:t>
            </a:r>
            <a:r>
              <a:rPr lang="el-GR" sz="3600" dirty="0" smtClean="0"/>
              <a:t>διαδικασία μετατροπής (</a:t>
            </a:r>
            <a:r>
              <a:rPr lang="en-US" sz="3600" dirty="0" smtClean="0"/>
              <a:t>process of conversion</a:t>
            </a:r>
            <a:r>
              <a:rPr lang="el-GR" sz="3600" dirty="0" smtClean="0"/>
              <a:t>) άρρητης σε ρητή γνώση πχ. τα αποτελέσματα κλινικής δοκιμής (</a:t>
            </a:r>
            <a:r>
              <a:rPr lang="en-US" sz="3600" dirty="0" smtClean="0"/>
              <a:t>clinical trial</a:t>
            </a:r>
            <a:r>
              <a:rPr lang="el-GR" sz="3600" dirty="0" smtClean="0"/>
              <a:t>) «μεταφράζονται» σε σύσταση για την κλινική πρακτική (</a:t>
            </a:r>
            <a:r>
              <a:rPr lang="en-US" sz="3600" dirty="0" smtClean="0"/>
              <a:t>recommendation for clinical practice</a:t>
            </a:r>
            <a:r>
              <a:rPr lang="el-GR" sz="3600" dirty="0" smtClean="0"/>
              <a:t>)</a:t>
            </a:r>
            <a:endParaRPr lang="en-US" sz="3600" dirty="0" smtClean="0"/>
          </a:p>
          <a:p>
            <a:r>
              <a:rPr lang="en-US" sz="3600" b="1" dirty="0" smtClean="0"/>
              <a:t>Internalization (explicit to tacit): </a:t>
            </a:r>
            <a:r>
              <a:rPr lang="el-GR" sz="3600" dirty="0" smtClean="0"/>
              <a:t>διαδικασία μάθησης κατά την οποία το άτομο μαθαίνει μέσα από την επαναληπτική εκτέλεσης μιας δραστηριότητας εφαρμόζοντας κάποιο είδος ρητής γνώσης</a:t>
            </a:r>
            <a:r>
              <a:rPr lang="en-US" sz="3600" dirty="0" smtClean="0"/>
              <a:t>,</a:t>
            </a:r>
            <a:r>
              <a:rPr lang="el-GR" sz="3600" dirty="0" smtClean="0"/>
              <a:t> πχ. η σχέση δράσεων (</a:t>
            </a:r>
            <a:r>
              <a:rPr lang="en-US" sz="3600" dirty="0" smtClean="0"/>
              <a:t>actions) </a:t>
            </a:r>
            <a:r>
              <a:rPr lang="el-GR" sz="3600" dirty="0" smtClean="0"/>
              <a:t>και αποτελεσμάτων  γίνεται κτήμα  ως νέα ατομική άρρητη γνώση</a:t>
            </a:r>
            <a:endParaRPr lang="en-US" sz="3600" dirty="0" smtClean="0"/>
          </a:p>
          <a:p>
            <a:r>
              <a:rPr lang="en-US" sz="3600" b="1" dirty="0" smtClean="0"/>
              <a:t>Combination (explicit to explicit): </a:t>
            </a:r>
            <a:r>
              <a:rPr lang="el-GR" sz="3600" dirty="0" smtClean="0"/>
              <a:t>διαδικασία εμπλουτισμού της διαθέσιμης ρητής γνώσης για την παραγωγή γνώσης πχ. Συνδυάζοντας ιατρική και οργανωτική γνώση σε ένα σύστημα υποστήριξης αποφάσεων</a:t>
            </a:r>
            <a:endParaRPr lang="en-US" sz="3600" dirty="0" smtClean="0"/>
          </a:p>
          <a:p>
            <a:pPr lvl="1"/>
            <a:endParaRPr lang="en-US" dirty="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l-GR" dirty="0" smtClean="0"/>
              <a:t>Β</a:t>
            </a:r>
            <a:r>
              <a:rPr lang="en-US" dirty="0" err="1" smtClean="0"/>
              <a:t>usiness</a:t>
            </a:r>
            <a:r>
              <a:rPr lang="en-US" dirty="0" smtClean="0"/>
              <a:t> </a:t>
            </a:r>
            <a:r>
              <a:rPr lang="el-GR" dirty="0" smtClean="0"/>
              <a:t>Ι</a:t>
            </a:r>
            <a:r>
              <a:rPr lang="en-US" dirty="0" err="1" smtClean="0"/>
              <a:t>ntelligence</a:t>
            </a:r>
            <a:r>
              <a:rPr lang="en-US" dirty="0" smtClean="0"/>
              <a:t>:</a:t>
            </a:r>
            <a:r>
              <a:rPr lang="el-GR" dirty="0" smtClean="0"/>
              <a:t> </a:t>
            </a:r>
            <a:r>
              <a:rPr lang="en-US" dirty="0" smtClean="0"/>
              <a:t>Case </a:t>
            </a:r>
            <a:r>
              <a:rPr lang="en-US" dirty="0" err="1" smtClean="0"/>
              <a:t>Sudies</a:t>
            </a:r>
            <a:endParaRPr lang="en-US" dirty="0"/>
          </a:p>
        </p:txBody>
      </p:sp>
      <p:sp>
        <p:nvSpPr>
          <p:cNvPr id="5123" name="Content Placeholder 2"/>
          <p:cNvSpPr>
            <a:spLocks noGrp="1"/>
          </p:cNvSpPr>
          <p:nvPr>
            <p:ph idx="1"/>
          </p:nvPr>
        </p:nvSpPr>
        <p:spPr/>
        <p:txBody>
          <a:bodyPr>
            <a:normAutofit fontScale="85000" lnSpcReduction="20000"/>
          </a:bodyPr>
          <a:lstStyle/>
          <a:p>
            <a:pPr eaLnBrk="1" hangingPunct="1">
              <a:buFont typeface="Wingdings" charset="2"/>
              <a:buNone/>
            </a:pPr>
            <a:r>
              <a:rPr lang="el-GR" dirty="0" smtClean="0">
                <a:solidFill>
                  <a:srgbClr val="FF3300"/>
                </a:solidFill>
              </a:rPr>
              <a:t>Στην πλούσια βιβλιογραφία αναφέρονται συχνά περιπτώσεις εταιρειών που χρησιμοποιούν  </a:t>
            </a:r>
            <a:r>
              <a:rPr lang="en-US" dirty="0" smtClean="0">
                <a:solidFill>
                  <a:srgbClr val="FF3300"/>
                </a:solidFill>
              </a:rPr>
              <a:t>BI </a:t>
            </a:r>
            <a:r>
              <a:rPr lang="el-GR" dirty="0" smtClean="0">
                <a:solidFill>
                  <a:srgbClr val="FF3300"/>
                </a:solidFill>
              </a:rPr>
              <a:t>για την υποστήριξη αποφάσεων (</a:t>
            </a:r>
            <a:r>
              <a:rPr lang="en-US" dirty="0" smtClean="0">
                <a:solidFill>
                  <a:srgbClr val="FF3300"/>
                </a:solidFill>
              </a:rPr>
              <a:t>Decision Support</a:t>
            </a:r>
            <a:r>
              <a:rPr lang="el-GR" dirty="0" smtClean="0">
                <a:solidFill>
                  <a:srgbClr val="FF3300"/>
                </a:solidFill>
              </a:rPr>
              <a:t>) και τη βελτίωση της θέσης τους (</a:t>
            </a:r>
            <a:r>
              <a:rPr lang="en-US" dirty="0" smtClean="0">
                <a:solidFill>
                  <a:srgbClr val="FF3300"/>
                </a:solidFill>
              </a:rPr>
              <a:t>to “Reach Success”)</a:t>
            </a:r>
          </a:p>
          <a:p>
            <a:pPr>
              <a:buNone/>
            </a:pPr>
            <a:endParaRPr lang="el-GR" dirty="0" smtClean="0"/>
          </a:p>
          <a:p>
            <a:pPr>
              <a:buNone/>
            </a:pPr>
            <a:r>
              <a:rPr lang="el-GR" dirty="0" smtClean="0"/>
              <a:t>Συνήθης προσέγγιση</a:t>
            </a:r>
            <a:r>
              <a:rPr lang="en-US" dirty="0" smtClean="0"/>
              <a:t>:</a:t>
            </a:r>
            <a:endParaRPr lang="en-US" dirty="0" smtClean="0">
              <a:solidFill>
                <a:srgbClr val="FF3300"/>
              </a:solidFill>
            </a:endParaRPr>
          </a:p>
          <a:p>
            <a:pPr>
              <a:buFontTx/>
              <a:buChar char="-"/>
            </a:pPr>
            <a:r>
              <a:rPr lang="el-GR" dirty="0" smtClean="0"/>
              <a:t>Περιγραφή πλαισίου λειτουργίας Εταιρείας</a:t>
            </a:r>
            <a:endParaRPr lang="en-US" dirty="0" smtClean="0"/>
          </a:p>
          <a:p>
            <a:pPr>
              <a:buFontTx/>
              <a:buChar char="-"/>
            </a:pPr>
            <a:r>
              <a:rPr lang="el-GR" dirty="0" smtClean="0"/>
              <a:t>Πρόβλημα που αντιμετωπίζει</a:t>
            </a:r>
            <a:endParaRPr lang="en-US" dirty="0" smtClean="0"/>
          </a:p>
          <a:p>
            <a:pPr>
              <a:buFontTx/>
              <a:buChar char="-"/>
            </a:pPr>
            <a:r>
              <a:rPr lang="el-GR" dirty="0" smtClean="0"/>
              <a:t>Προταθείσα λύση</a:t>
            </a:r>
            <a:endParaRPr lang="en-US" dirty="0" smtClean="0"/>
          </a:p>
          <a:p>
            <a:pPr>
              <a:buFontTx/>
              <a:buChar char="-"/>
            </a:pPr>
            <a:r>
              <a:rPr lang="el-GR" dirty="0" smtClean="0"/>
              <a:t>Αποτελέσματα</a:t>
            </a:r>
            <a:endParaRPr lang="en-US" dirty="0" smtClean="0"/>
          </a:p>
          <a:p>
            <a:pPr>
              <a:buFontTx/>
              <a:buChar char="-"/>
            </a:pPr>
            <a:r>
              <a:rPr lang="el-GR" dirty="0" smtClean="0"/>
              <a:t>Συζήτηση πχ. των κύριων ερωτημάτων της περίπτωσης (</a:t>
            </a:r>
            <a:r>
              <a:rPr lang="en-US" dirty="0" smtClean="0"/>
              <a:t>the case questions</a:t>
            </a:r>
            <a:r>
              <a:rPr lang="el-GR" dirty="0" smtClean="0"/>
              <a:t>)</a:t>
            </a:r>
            <a:r>
              <a:rPr lang="en-US" dirty="0" smtClean="0"/>
              <a:t>.</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l-GR" dirty="0" smtClean="0"/>
              <a:t> </a:t>
            </a:r>
            <a:r>
              <a:rPr lang="el-GR" sz="3600" dirty="0" smtClean="0"/>
              <a:t>Μεταβαλλόμενο επιχειρηματικό περιβάλλον &amp; Συστήματα Υποστήριξης Αποφάσεων</a:t>
            </a:r>
            <a:endParaRPr lang="en-US" sz="3600" dirty="0"/>
          </a:p>
        </p:txBody>
      </p:sp>
      <p:sp>
        <p:nvSpPr>
          <p:cNvPr id="6147" name="Content Placeholder 2"/>
          <p:cNvSpPr>
            <a:spLocks noGrp="1"/>
          </p:cNvSpPr>
          <p:nvPr>
            <p:ph idx="1"/>
          </p:nvPr>
        </p:nvSpPr>
        <p:spPr/>
        <p:txBody>
          <a:bodyPr>
            <a:normAutofit fontScale="92500" lnSpcReduction="20000"/>
          </a:bodyPr>
          <a:lstStyle/>
          <a:p>
            <a:r>
              <a:rPr lang="el-GR" dirty="0" smtClean="0"/>
              <a:t>Οι εταιρείες κινούνται επιθετικά σήμερα στη μηχανογραφική υποστήριξη των εργασιών τους</a:t>
            </a:r>
            <a:r>
              <a:rPr lang="en-US" dirty="0" smtClean="0"/>
              <a:t> </a:t>
            </a:r>
            <a:r>
              <a:rPr lang="el-GR" dirty="0" smtClean="0"/>
              <a:t>Αποτέλεσμα</a:t>
            </a:r>
            <a:r>
              <a:rPr lang="en-US" dirty="0" smtClean="0"/>
              <a:t>: </a:t>
            </a:r>
            <a:r>
              <a:rPr lang="el-GR" dirty="0" smtClean="0"/>
              <a:t>Ανάδυση της </a:t>
            </a:r>
            <a:r>
              <a:rPr lang="el-GR" sz="3900" dirty="0" smtClean="0">
                <a:solidFill>
                  <a:srgbClr val="C00000"/>
                </a:solidFill>
              </a:rPr>
              <a:t>Επιχειρηματικής ευφυΐας - </a:t>
            </a:r>
            <a:r>
              <a:rPr lang="en-US" sz="3900" dirty="0" smtClean="0">
                <a:solidFill>
                  <a:srgbClr val="C00000"/>
                </a:solidFill>
              </a:rPr>
              <a:t>Business Intelligence</a:t>
            </a:r>
          </a:p>
          <a:p>
            <a:pPr eaLnBrk="1" hangingPunct="1"/>
            <a:r>
              <a:rPr lang="en-US" sz="3900" dirty="0" smtClean="0">
                <a:solidFill>
                  <a:srgbClr val="C00000"/>
                </a:solidFill>
              </a:rPr>
              <a:t>Business Pressures–Responses–Support Model</a:t>
            </a:r>
          </a:p>
          <a:p>
            <a:pPr>
              <a:buFontTx/>
              <a:buChar char="-"/>
            </a:pPr>
            <a:r>
              <a:rPr lang="el-GR" dirty="0" smtClean="0"/>
              <a:t>Επιχειρηματικές πιέσεις ως αποτέλεσμα του σημερινού ανταγωνιστικού επιχειρηματικού κλίματος</a:t>
            </a:r>
          </a:p>
          <a:p>
            <a:pPr>
              <a:buFontTx/>
              <a:buChar char="-"/>
            </a:pPr>
            <a:r>
              <a:rPr lang="el-GR" dirty="0" smtClean="0"/>
              <a:t> Απαντήσεις για την αντιμετώπιση των πιέσεων</a:t>
            </a:r>
          </a:p>
          <a:p>
            <a:pPr>
              <a:buFontTx/>
              <a:buChar char="-"/>
            </a:pPr>
            <a:r>
              <a:rPr lang="el-GR" dirty="0" smtClean="0"/>
              <a:t>Υποστήριξη για τη διευκόλυνση της διαδικασίας</a:t>
            </a:r>
            <a:r>
              <a:rPr lang="en-US" dirty="0" smtClean="0"/>
              <a:t> </a:t>
            </a:r>
            <a:endParaRPr lang="el-GR" dirty="0" smtClean="0"/>
          </a:p>
          <a:p>
            <a:pPr lvl="1" eaLnBrk="1" hangingPunct="1"/>
            <a:endParaRPr lang="en-US" dirty="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dirty="0" smtClean="0"/>
              <a:t>Business Pressures–Responses–Support Model</a:t>
            </a:r>
            <a:endParaRPr lang="en-US" dirty="0"/>
          </a:p>
        </p:txBody>
      </p:sp>
      <p:pic>
        <p:nvPicPr>
          <p:cNvPr id="7171" name="Picture 2"/>
          <p:cNvPicPr>
            <a:picLocks noChangeAspect="1" noChangeArrowheads="1"/>
          </p:cNvPicPr>
          <p:nvPr/>
        </p:nvPicPr>
        <p:blipFill>
          <a:blip r:embed="rId3" cstate="print"/>
          <a:srcRect/>
          <a:stretch>
            <a:fillRect/>
          </a:stretch>
        </p:blipFill>
        <p:spPr bwMode="auto">
          <a:xfrm>
            <a:off x="609600" y="1828800"/>
            <a:ext cx="8234363" cy="4419600"/>
          </a:xfrm>
          <a:prstGeom prst="rect">
            <a:avLst/>
          </a:prstGeom>
          <a:noFill/>
          <a:ln w="9525">
            <a:noFill/>
            <a:miter lim="800000"/>
            <a:headEnd/>
            <a:tailEnd/>
          </a:ln>
        </p:spPr>
      </p:pic>
      <p:sp>
        <p:nvSpPr>
          <p:cNvPr id="4" name="3 - Ορθογώνιο"/>
          <p:cNvSpPr/>
          <p:nvPr/>
        </p:nvSpPr>
        <p:spPr>
          <a:xfrm>
            <a:off x="179512" y="5602014"/>
            <a:ext cx="4572000" cy="523220"/>
          </a:xfrm>
          <a:prstGeom prst="rect">
            <a:avLst/>
          </a:prstGeom>
        </p:spPr>
        <p:txBody>
          <a:bodyPr>
            <a:spAutoFit/>
          </a:bodyPr>
          <a:lstStyle/>
          <a:p>
            <a:r>
              <a:rPr lang="en-US" sz="1400" dirty="0" smtClean="0"/>
              <a:t>E. Turban, R. </a:t>
            </a:r>
            <a:r>
              <a:rPr lang="en-US" sz="1400" dirty="0" err="1" smtClean="0"/>
              <a:t>Sharda</a:t>
            </a:r>
            <a:r>
              <a:rPr lang="en-US" sz="1400" dirty="0" smtClean="0"/>
              <a:t>, D. </a:t>
            </a:r>
            <a:r>
              <a:rPr lang="en-US" sz="1400" dirty="0" err="1" smtClean="0"/>
              <a:t>Delen</a:t>
            </a:r>
            <a:r>
              <a:rPr lang="en-US" sz="1400" dirty="0" smtClean="0"/>
              <a:t>, D. King, </a:t>
            </a:r>
            <a:endParaRPr lang="el-GR" sz="1400" dirty="0" smtClean="0"/>
          </a:p>
          <a:p>
            <a:r>
              <a:rPr lang="en-US" sz="1400" dirty="0" smtClean="0"/>
              <a:t>Business Intelligence: A Managerial Approach </a:t>
            </a:r>
            <a:endParaRPr lang="el-GR" sz="1400"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l-GR" dirty="0" smtClean="0"/>
              <a:t>Το Επιχειρηματικό Περιβάλλον</a:t>
            </a:r>
            <a:endParaRPr lang="en-US" dirty="0"/>
          </a:p>
        </p:txBody>
      </p:sp>
      <p:sp>
        <p:nvSpPr>
          <p:cNvPr id="8195" name="Content Placeholder 2"/>
          <p:cNvSpPr>
            <a:spLocks noGrp="1"/>
          </p:cNvSpPr>
          <p:nvPr>
            <p:ph idx="1"/>
          </p:nvPr>
        </p:nvSpPr>
        <p:spPr/>
        <p:txBody>
          <a:bodyPr>
            <a:normAutofit fontScale="92500" lnSpcReduction="20000"/>
          </a:bodyPr>
          <a:lstStyle/>
          <a:p>
            <a:pPr lvl="1">
              <a:buNone/>
            </a:pPr>
            <a:r>
              <a:rPr lang="el-GR" sz="3500" dirty="0" smtClean="0"/>
              <a:t>Το περιβάλλον στο οποίο οι οργανισμοί λειτουργούν σήμερα γίνεται όλο και πιο πολύπλοκο, δημιουργώντας ευκαιρίες και προβλήματα. </a:t>
            </a:r>
            <a:endParaRPr lang="en-US" sz="3500" dirty="0" smtClean="0"/>
          </a:p>
          <a:p>
            <a:pPr lvl="1">
              <a:buNone/>
            </a:pPr>
            <a:r>
              <a:rPr lang="el-GR" sz="3500" dirty="0" smtClean="0"/>
              <a:t>Παράδειγμα: η παγκοσμιοποίηση (</a:t>
            </a:r>
            <a:r>
              <a:rPr lang="en-US" sz="3500" dirty="0" smtClean="0"/>
              <a:t>globalization</a:t>
            </a:r>
            <a:r>
              <a:rPr lang="el-GR" sz="3500" dirty="0" smtClean="0"/>
              <a:t>).</a:t>
            </a:r>
          </a:p>
          <a:p>
            <a:pPr>
              <a:buNone/>
            </a:pPr>
            <a:r>
              <a:rPr lang="el-GR" dirty="0" smtClean="0"/>
              <a:t>Κατηγορίες παραγόντων επιχειρηματικού περιβάλλοντος : αγορές, απαιτήσεις καταναλωτών, τεχνολογία, και κοινωνία </a:t>
            </a:r>
          </a:p>
          <a:p>
            <a:pPr>
              <a:buNone/>
            </a:pPr>
            <a:r>
              <a:rPr lang="el-GR" sz="2800" dirty="0" smtClean="0"/>
              <a:t>  (</a:t>
            </a:r>
            <a:r>
              <a:rPr lang="en-US" sz="2800" dirty="0" smtClean="0"/>
              <a:t>markets, consumer demands, technology, societal</a:t>
            </a:r>
            <a:r>
              <a:rPr lang="el-GR" sz="2800" dirty="0" smtClean="0"/>
              <a:t>)</a:t>
            </a:r>
            <a:endParaRPr lang="el-GR" dirty="0" smtClean="0"/>
          </a:p>
          <a:p>
            <a:pPr lvl="1">
              <a:buNone/>
            </a:pPr>
            <a:r>
              <a:rPr lang="el-GR" dirty="0" smtClean="0"/>
              <a:t/>
            </a:r>
            <a:br>
              <a:rPr lang="el-GR" dirty="0" smtClean="0"/>
            </a:br>
            <a:endParaRPr lang="en-US" dirty="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784976" cy="908720"/>
          </a:xfrm>
        </p:spPr>
        <p:txBody>
          <a:bodyPr>
            <a:normAutofit fontScale="90000"/>
          </a:bodyPr>
          <a:lstStyle/>
          <a:p>
            <a:r>
              <a:rPr lang="en-US" dirty="0" smtClean="0"/>
              <a:t/>
            </a:r>
            <a:br>
              <a:rPr lang="en-US" dirty="0" smtClean="0"/>
            </a:br>
            <a:r>
              <a:rPr lang="en-US" dirty="0" smtClean="0"/>
              <a:t>Business Environment Factors</a:t>
            </a:r>
            <a:r>
              <a:rPr lang="el-GR" dirty="0" smtClean="0"/>
              <a:t> – </a:t>
            </a:r>
            <a:r>
              <a:rPr lang="en-US" dirty="0" smtClean="0">
                <a:solidFill>
                  <a:srgbClr val="FF0000"/>
                </a:solidFill>
                <a:latin typeface="Times New Roman" pitchFamily="18" charset="0"/>
              </a:rPr>
              <a:t>Markets</a:t>
            </a:r>
            <a:r>
              <a:rPr lang="el-GR" dirty="0" smtClean="0">
                <a:solidFill>
                  <a:srgbClr val="FF0000"/>
                </a:solidFill>
                <a:latin typeface="Times New Roman" pitchFamily="18" charset="0"/>
              </a:rPr>
              <a:t/>
            </a:r>
            <a:br>
              <a:rPr lang="el-GR" dirty="0" smtClean="0">
                <a:solidFill>
                  <a:srgbClr val="FF0000"/>
                </a:solidFill>
                <a:latin typeface="Times New Roman" pitchFamily="18" charset="0"/>
              </a:rPr>
            </a:br>
            <a:r>
              <a:rPr lang="en-US" sz="2200" dirty="0" smtClean="0"/>
              <a:t> Turban</a:t>
            </a:r>
            <a:r>
              <a:rPr lang="el-GR" sz="2200" dirty="0" smtClean="0"/>
              <a:t> </a:t>
            </a:r>
            <a:r>
              <a:rPr lang="en-US" sz="2200" dirty="0" smtClean="0"/>
              <a:t>et al., </a:t>
            </a:r>
            <a:r>
              <a:rPr lang="el-GR" sz="2200" dirty="0" smtClean="0"/>
              <a:t/>
            </a:r>
            <a:br>
              <a:rPr lang="el-GR" sz="2200" dirty="0" smtClean="0"/>
            </a:br>
            <a:r>
              <a:rPr lang="en-US" sz="2200" dirty="0" smtClean="0"/>
              <a:t>Business Intelligence: A Managerial Approach</a:t>
            </a:r>
            <a:endParaRPr lang="en-US" sz="2200" dirty="0"/>
          </a:p>
        </p:txBody>
      </p:sp>
      <p:sp>
        <p:nvSpPr>
          <p:cNvPr id="9219" name="Rectangle 3"/>
          <p:cNvSpPr>
            <a:spLocks noChangeArrowheads="1"/>
          </p:cNvSpPr>
          <p:nvPr/>
        </p:nvSpPr>
        <p:spPr bwMode="auto">
          <a:xfrm>
            <a:off x="1295400" y="1447800"/>
            <a:ext cx="7391400" cy="4955203"/>
          </a:xfrm>
          <a:prstGeom prst="rect">
            <a:avLst/>
          </a:prstGeom>
          <a:noFill/>
          <a:ln w="9525">
            <a:noFill/>
            <a:miter lim="800000"/>
            <a:headEnd/>
            <a:tailEnd/>
          </a:ln>
        </p:spPr>
        <p:txBody>
          <a:bodyPr>
            <a:spAutoFit/>
          </a:bodyPr>
          <a:lstStyle/>
          <a:p>
            <a:pPr>
              <a:tabLst>
                <a:tab pos="1317625" algn="l"/>
              </a:tabLst>
            </a:pPr>
            <a:endParaRPr lang="en-US" sz="3200" b="1" dirty="0" smtClean="0">
              <a:solidFill>
                <a:srgbClr val="0000CC"/>
              </a:solidFill>
              <a:latin typeface="+mn-lt"/>
            </a:endParaRPr>
          </a:p>
          <a:p>
            <a:pPr>
              <a:tabLst>
                <a:tab pos="1317625" algn="l"/>
              </a:tabLst>
            </a:pPr>
            <a:r>
              <a:rPr lang="el-GR" sz="3200" b="1" dirty="0" smtClean="0">
                <a:solidFill>
                  <a:srgbClr val="0000CC"/>
                </a:solidFill>
                <a:latin typeface="+mn-lt"/>
              </a:rPr>
              <a:t>Παράγοντες</a:t>
            </a:r>
            <a:r>
              <a:rPr lang="en-US" sz="3200" b="1" dirty="0">
                <a:solidFill>
                  <a:srgbClr val="0000CC"/>
                </a:solidFill>
                <a:latin typeface="+mn-lt"/>
              </a:rPr>
              <a:t>	</a:t>
            </a:r>
            <a:endParaRPr lang="el-GR" sz="3200" b="1" dirty="0" smtClean="0">
              <a:solidFill>
                <a:srgbClr val="0000CC"/>
              </a:solidFill>
              <a:latin typeface="+mn-lt"/>
            </a:endParaRPr>
          </a:p>
          <a:p>
            <a:pPr>
              <a:tabLst>
                <a:tab pos="1317625" algn="l"/>
              </a:tabLst>
            </a:pPr>
            <a:r>
              <a:rPr lang="el-GR" sz="2800" dirty="0" smtClean="0">
                <a:latin typeface="+mn-lt"/>
              </a:rPr>
              <a:t>- Έντονος ανταγωνισμός</a:t>
            </a:r>
            <a:br>
              <a:rPr lang="el-GR" sz="2800" dirty="0" smtClean="0">
                <a:latin typeface="+mn-lt"/>
              </a:rPr>
            </a:br>
            <a:r>
              <a:rPr lang="el-GR" sz="2800" dirty="0" smtClean="0">
                <a:latin typeface="+mn-lt"/>
              </a:rPr>
              <a:t>- Επέκταση των παγκόσμιων αγορών</a:t>
            </a:r>
            <a:br>
              <a:rPr lang="el-GR" sz="2800" dirty="0" smtClean="0">
                <a:latin typeface="+mn-lt"/>
              </a:rPr>
            </a:br>
            <a:r>
              <a:rPr lang="el-GR" sz="2800" dirty="0" smtClean="0">
                <a:latin typeface="+mn-lt"/>
              </a:rPr>
              <a:t>- Ηλεκτρονικές αγορές στο Διαδίκτυο</a:t>
            </a:r>
            <a:br>
              <a:rPr lang="el-GR" sz="2800" dirty="0" smtClean="0">
                <a:latin typeface="+mn-lt"/>
              </a:rPr>
            </a:br>
            <a:r>
              <a:rPr lang="el-GR" sz="2800" dirty="0" smtClean="0">
                <a:latin typeface="+mn-lt"/>
              </a:rPr>
              <a:t>- Καινοτόμες μέθοδοι μάρκετινγκ</a:t>
            </a:r>
            <a:br>
              <a:rPr lang="el-GR" sz="2800" dirty="0" smtClean="0">
                <a:latin typeface="+mn-lt"/>
              </a:rPr>
            </a:br>
            <a:r>
              <a:rPr lang="el-GR" sz="2800" dirty="0" smtClean="0">
                <a:latin typeface="+mn-lt"/>
              </a:rPr>
              <a:t>- Ευκαιρίες για την εξωτερική ανάθεση (</a:t>
            </a:r>
            <a:r>
              <a:rPr lang="en-US" sz="2800" dirty="0" smtClean="0">
                <a:latin typeface="+mn-lt"/>
              </a:rPr>
              <a:t>outsourcing</a:t>
            </a:r>
            <a:r>
              <a:rPr lang="el-GR" sz="2800" dirty="0" smtClean="0">
                <a:latin typeface="+mn-lt"/>
              </a:rPr>
              <a:t>)</a:t>
            </a:r>
            <a:r>
              <a:rPr lang="en-US" sz="2800" dirty="0" smtClean="0">
                <a:latin typeface="+mn-lt"/>
              </a:rPr>
              <a:t> </a:t>
            </a:r>
            <a:r>
              <a:rPr lang="el-GR" sz="2800" dirty="0" smtClean="0">
                <a:latin typeface="+mn-lt"/>
              </a:rPr>
              <a:t>με την υποστήριξη Τεχνολογίας Πληροφορικής </a:t>
            </a:r>
            <a:br>
              <a:rPr lang="el-GR" sz="2800" dirty="0" smtClean="0">
                <a:latin typeface="+mn-lt"/>
              </a:rPr>
            </a:br>
            <a:r>
              <a:rPr lang="el-GR" sz="2800" dirty="0" smtClean="0">
                <a:latin typeface="+mn-lt"/>
              </a:rPr>
              <a:t>- Ανάγκη για </a:t>
            </a:r>
            <a:r>
              <a:rPr lang="el-GR" sz="2800" dirty="0" err="1" smtClean="0">
                <a:latin typeface="+mn-lt"/>
              </a:rPr>
              <a:t>on</a:t>
            </a:r>
            <a:r>
              <a:rPr lang="el-GR" sz="2800" dirty="0" smtClean="0">
                <a:latin typeface="+mn-lt"/>
              </a:rPr>
              <a:t>-</a:t>
            </a:r>
            <a:r>
              <a:rPr lang="el-GR" sz="2800" dirty="0" err="1" smtClean="0">
                <a:latin typeface="+mn-lt"/>
              </a:rPr>
              <a:t>demand</a:t>
            </a:r>
            <a:r>
              <a:rPr lang="el-GR" sz="2800" dirty="0" smtClean="0">
                <a:latin typeface="+mn-lt"/>
              </a:rPr>
              <a:t> συναλλαγές πραγματικού χρόνου</a:t>
            </a:r>
            <a:endParaRPr lang="en-US" sz="2800" b="0" dirty="0">
              <a:latin typeface="+mn-lt"/>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6632"/>
            <a:ext cx="8820472" cy="908720"/>
          </a:xfrm>
        </p:spPr>
        <p:txBody>
          <a:bodyPr>
            <a:normAutofit fontScale="90000"/>
          </a:bodyPr>
          <a:lstStyle/>
          <a:p>
            <a:pPr>
              <a:defRPr/>
            </a:pPr>
            <a:r>
              <a:rPr lang="en-US" dirty="0" smtClean="0"/>
              <a:t/>
            </a:r>
            <a:br>
              <a:rPr lang="en-US" dirty="0" smtClean="0"/>
            </a:br>
            <a:r>
              <a:rPr lang="en-US" dirty="0" smtClean="0"/>
              <a:t/>
            </a:r>
            <a:br>
              <a:rPr lang="en-US" dirty="0" smtClean="0"/>
            </a:br>
            <a:r>
              <a:rPr lang="en-US" dirty="0" smtClean="0"/>
              <a:t>Business Environment Factors</a:t>
            </a:r>
            <a:r>
              <a:rPr lang="el-GR" dirty="0" smtClean="0"/>
              <a:t> – </a:t>
            </a:r>
            <a:r>
              <a:rPr lang="en-US" dirty="0" smtClean="0">
                <a:solidFill>
                  <a:srgbClr val="FF0000"/>
                </a:solidFill>
                <a:latin typeface="Times New Roman" pitchFamily="18" charset="0"/>
              </a:rPr>
              <a:t>Consumer</a:t>
            </a:r>
            <a:r>
              <a:rPr lang="el-GR" dirty="0" smtClean="0">
                <a:solidFill>
                  <a:srgbClr val="FF0000"/>
                </a:solidFill>
                <a:latin typeface="Times New Roman" pitchFamily="18" charset="0"/>
              </a:rPr>
              <a:t> </a:t>
            </a:r>
            <a:r>
              <a:rPr lang="en-US" dirty="0" smtClean="0">
                <a:solidFill>
                  <a:srgbClr val="FF0000"/>
                </a:solidFill>
                <a:latin typeface="Times New Roman" pitchFamily="18" charset="0"/>
              </a:rPr>
              <a:t>demand</a:t>
            </a:r>
            <a:r>
              <a:rPr lang="en-US" dirty="0" smtClean="0">
                <a:latin typeface="Times New Roman" pitchFamily="18" charset="0"/>
              </a:rPr>
              <a:t> </a:t>
            </a:r>
            <a:br>
              <a:rPr lang="en-US" dirty="0" smtClean="0">
                <a:latin typeface="Times New Roman" pitchFamily="18" charset="0"/>
              </a:rPr>
            </a:br>
            <a:r>
              <a:rPr lang="en-US" dirty="0" smtClean="0"/>
              <a:t> </a:t>
            </a:r>
            <a:r>
              <a:rPr lang="en-US" sz="2000" dirty="0" smtClean="0"/>
              <a:t>Turban</a:t>
            </a:r>
            <a:r>
              <a:rPr lang="el-GR" sz="2000" dirty="0" smtClean="0"/>
              <a:t> </a:t>
            </a:r>
            <a:r>
              <a:rPr lang="en-US" sz="2000" dirty="0" smtClean="0"/>
              <a:t>et al., </a:t>
            </a:r>
            <a:r>
              <a:rPr lang="el-GR" sz="2000" dirty="0" smtClean="0"/>
              <a:t/>
            </a:r>
            <a:br>
              <a:rPr lang="el-GR" sz="2000" dirty="0" smtClean="0"/>
            </a:br>
            <a:r>
              <a:rPr lang="en-US" sz="2000" dirty="0" smtClean="0"/>
              <a:t>Business Intelligence: A Managerial Approach</a:t>
            </a:r>
            <a:endParaRPr lang="en-US" sz="2000" dirty="0"/>
          </a:p>
        </p:txBody>
      </p:sp>
      <p:sp>
        <p:nvSpPr>
          <p:cNvPr id="9219" name="Rectangle 3"/>
          <p:cNvSpPr>
            <a:spLocks noChangeArrowheads="1"/>
          </p:cNvSpPr>
          <p:nvPr/>
        </p:nvSpPr>
        <p:spPr bwMode="auto">
          <a:xfrm>
            <a:off x="1295400" y="1447800"/>
            <a:ext cx="7391400" cy="5262979"/>
          </a:xfrm>
          <a:prstGeom prst="rect">
            <a:avLst/>
          </a:prstGeom>
          <a:noFill/>
          <a:ln w="9525">
            <a:noFill/>
            <a:miter lim="800000"/>
            <a:headEnd/>
            <a:tailEnd/>
          </a:ln>
        </p:spPr>
        <p:txBody>
          <a:bodyPr>
            <a:spAutoFit/>
          </a:bodyPr>
          <a:lstStyle/>
          <a:p>
            <a:pPr>
              <a:tabLst>
                <a:tab pos="1317625" algn="l"/>
              </a:tabLst>
            </a:pPr>
            <a:endParaRPr lang="en-US" sz="3200" dirty="0" smtClean="0"/>
          </a:p>
          <a:p>
            <a:pPr>
              <a:tabLst>
                <a:tab pos="1317625" algn="l"/>
              </a:tabLst>
            </a:pPr>
            <a:endParaRPr lang="en-US" sz="3200" dirty="0" smtClean="0"/>
          </a:p>
          <a:p>
            <a:pPr>
              <a:tabLst>
                <a:tab pos="1317625" algn="l"/>
              </a:tabLst>
            </a:pPr>
            <a:endParaRPr lang="en-US" sz="3200" dirty="0" smtClean="0"/>
          </a:p>
          <a:p>
            <a:pPr>
              <a:tabLst>
                <a:tab pos="1317625" algn="l"/>
              </a:tabLst>
            </a:pPr>
            <a:r>
              <a:rPr lang="en-US" sz="3200" dirty="0" smtClean="0"/>
              <a:t>- </a:t>
            </a:r>
            <a:r>
              <a:rPr lang="el-GR" sz="3200" dirty="0" smtClean="0"/>
              <a:t>Επιθυμία για την προσαρμογή στις ανάγκες του πελάτη</a:t>
            </a:r>
            <a:r>
              <a:rPr lang="el-GR" sz="3200" dirty="0" smtClean="0">
                <a:latin typeface="Times New Roman" pitchFamily="18" charset="0"/>
              </a:rPr>
              <a:t>(</a:t>
            </a:r>
            <a:r>
              <a:rPr lang="en-US" sz="3200" dirty="0" smtClean="0">
                <a:latin typeface="Times New Roman" pitchFamily="18" charset="0"/>
              </a:rPr>
              <a:t>customization</a:t>
            </a:r>
            <a:r>
              <a:rPr lang="el-GR" sz="3200" dirty="0" smtClean="0">
                <a:latin typeface="Times New Roman" pitchFamily="18" charset="0"/>
              </a:rPr>
              <a:t>) </a:t>
            </a:r>
            <a:r>
              <a:rPr lang="el-GR" sz="3200" dirty="0" smtClean="0"/>
              <a:t/>
            </a:r>
            <a:br>
              <a:rPr lang="el-GR" sz="3200" dirty="0" smtClean="0"/>
            </a:br>
            <a:r>
              <a:rPr lang="el-GR" sz="3200" dirty="0" smtClean="0"/>
              <a:t>- Επιθυμία για ποιότητα, ποικιλία προϊόντων και ταχύτητα παράδοσης</a:t>
            </a:r>
            <a:br>
              <a:rPr lang="el-GR" sz="3200" dirty="0" smtClean="0"/>
            </a:br>
            <a:r>
              <a:rPr lang="el-GR" sz="3200" dirty="0" smtClean="0"/>
              <a:t>- Ο Πελάτης γίνεται ισχυρότερος αλλά και  λιγότερο πιστός</a:t>
            </a:r>
          </a:p>
          <a:p>
            <a:pPr>
              <a:tabLst>
                <a:tab pos="1317625" algn="l"/>
              </a:tabLst>
            </a:pPr>
            <a:r>
              <a:rPr lang="en-US" sz="1600" b="0" u="sng" dirty="0" smtClean="0">
                <a:latin typeface="Times New Roman" pitchFamily="18" charset="0"/>
              </a:rPr>
              <a:t>    </a:t>
            </a:r>
            <a:endParaRPr lang="el-GR" sz="1600" b="0" u="sng" dirty="0" smtClean="0">
              <a:latin typeface="Times New Roman" pitchFamily="18" charset="0"/>
            </a:endParaRPr>
          </a:p>
          <a:p>
            <a:pPr>
              <a:tabLst>
                <a:tab pos="1317625" algn="l"/>
              </a:tabLst>
            </a:pPr>
            <a:endParaRPr lang="en-US" sz="1600" b="0" u="sng" dirty="0">
              <a:latin typeface="Times New Roman" pitchFamily="18" charset="0"/>
            </a:endParaRPr>
          </a:p>
          <a:p>
            <a:pPr>
              <a:tabLst>
                <a:tab pos="1317625" algn="l"/>
              </a:tabLst>
            </a:pPr>
            <a:endParaRPr lang="en-US" sz="1600" b="0" dirty="0">
              <a:latin typeface="Times New Roman" pitchFamily="18"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60040"/>
            <a:ext cx="8229600" cy="908720"/>
          </a:xfrm>
        </p:spPr>
        <p:txBody>
          <a:bodyPr>
            <a:normAutofit fontScale="90000"/>
          </a:bodyPr>
          <a:lstStyle/>
          <a:p>
            <a:pPr>
              <a:tabLst>
                <a:tab pos="4040188" algn="l"/>
              </a:tabLst>
              <a:defRPr/>
            </a:pP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3600" dirty="0" smtClean="0"/>
              <a:t>Business Environment Factors</a:t>
            </a:r>
            <a:r>
              <a:rPr lang="el-GR" sz="3600" dirty="0" smtClean="0"/>
              <a:t> – </a:t>
            </a:r>
            <a:r>
              <a:rPr lang="en-US" sz="3600" dirty="0" smtClean="0">
                <a:solidFill>
                  <a:srgbClr val="FF0000"/>
                </a:solidFill>
                <a:latin typeface="Times New Roman" pitchFamily="18" charset="0"/>
              </a:rPr>
              <a:t>Technology</a:t>
            </a:r>
            <a:r>
              <a:rPr lang="en-US" dirty="0" smtClean="0"/>
              <a:t> </a:t>
            </a:r>
            <a:r>
              <a:rPr lang="en-US" sz="2000" dirty="0" smtClean="0"/>
              <a:t>Turban</a:t>
            </a:r>
            <a:r>
              <a:rPr lang="el-GR" sz="2000" dirty="0" smtClean="0"/>
              <a:t> </a:t>
            </a:r>
            <a:r>
              <a:rPr lang="en-US" sz="2000" dirty="0" smtClean="0"/>
              <a:t>et al., </a:t>
            </a:r>
            <a:r>
              <a:rPr lang="el-GR" sz="2000" dirty="0" smtClean="0"/>
              <a:t/>
            </a:r>
            <a:br>
              <a:rPr lang="el-GR" sz="2000" dirty="0" smtClean="0"/>
            </a:br>
            <a:r>
              <a:rPr lang="en-US" sz="2000" dirty="0" smtClean="0"/>
              <a:t>Business Intelligence: A Managerial Approach</a:t>
            </a:r>
            <a:r>
              <a:rPr lang="el-GR" sz="2000" dirty="0" smtClean="0"/>
              <a:t/>
            </a:r>
            <a:br>
              <a:rPr lang="el-GR" sz="2000" dirty="0" smtClean="0"/>
            </a:br>
            <a:endParaRPr lang="en-US" sz="2000" dirty="0"/>
          </a:p>
        </p:txBody>
      </p:sp>
      <p:sp>
        <p:nvSpPr>
          <p:cNvPr id="9219" name="Rectangle 3"/>
          <p:cNvSpPr>
            <a:spLocks noChangeArrowheads="1"/>
          </p:cNvSpPr>
          <p:nvPr/>
        </p:nvSpPr>
        <p:spPr bwMode="auto">
          <a:xfrm>
            <a:off x="611560" y="1447800"/>
            <a:ext cx="8075240" cy="4524315"/>
          </a:xfrm>
          <a:prstGeom prst="rect">
            <a:avLst/>
          </a:prstGeom>
          <a:noFill/>
          <a:ln w="9525">
            <a:noFill/>
            <a:miter lim="800000"/>
            <a:headEnd/>
            <a:tailEnd/>
          </a:ln>
        </p:spPr>
        <p:txBody>
          <a:bodyPr wrap="square">
            <a:spAutoFit/>
          </a:bodyPr>
          <a:lstStyle/>
          <a:p>
            <a:pPr>
              <a:tabLst>
                <a:tab pos="1317625" algn="l"/>
              </a:tabLst>
            </a:pPr>
            <a:endParaRPr lang="el-GR" sz="3600" dirty="0" smtClean="0"/>
          </a:p>
          <a:p>
            <a:pPr>
              <a:tabLst>
                <a:tab pos="1317625" algn="l"/>
              </a:tabLst>
            </a:pPr>
            <a:r>
              <a:rPr lang="el-GR" sz="3600" dirty="0" smtClean="0"/>
              <a:t>- Περισσότερες καινοτομίες, νέα προϊόντα και νέες υπηρεσίες</a:t>
            </a:r>
            <a:br>
              <a:rPr lang="el-GR" sz="3600" dirty="0" smtClean="0"/>
            </a:br>
            <a:r>
              <a:rPr lang="el-GR" sz="3600" dirty="0" smtClean="0"/>
              <a:t>- Αύξηση ποσοστού απαξίωσης </a:t>
            </a:r>
            <a:r>
              <a:rPr lang="el-GR" sz="3600" dirty="0" smtClean="0">
                <a:latin typeface="Times New Roman" pitchFamily="18" charset="0"/>
              </a:rPr>
              <a:t>(</a:t>
            </a:r>
            <a:r>
              <a:rPr lang="en-US" sz="3600" dirty="0" smtClean="0">
                <a:latin typeface="Times New Roman" pitchFamily="18" charset="0"/>
              </a:rPr>
              <a:t>Increasing obsolescence rate</a:t>
            </a:r>
            <a:r>
              <a:rPr lang="el-GR" sz="3600" dirty="0" smtClean="0">
                <a:latin typeface="Times New Roman" pitchFamily="18" charset="0"/>
              </a:rPr>
              <a:t>) </a:t>
            </a:r>
            <a:r>
              <a:rPr lang="el-GR" sz="3600" dirty="0" smtClean="0"/>
              <a:t/>
            </a:r>
            <a:br>
              <a:rPr lang="el-GR" sz="3600" dirty="0" smtClean="0"/>
            </a:br>
            <a:r>
              <a:rPr lang="el-GR" sz="3600" dirty="0" smtClean="0"/>
              <a:t>- Αύξηση υπερφόρτωση πληροφοριών</a:t>
            </a:r>
            <a:r>
              <a:rPr lang="el-GR" sz="3600" dirty="0" smtClean="0">
                <a:latin typeface="Times New Roman" pitchFamily="18" charset="0"/>
              </a:rPr>
              <a:t> (</a:t>
            </a:r>
            <a:r>
              <a:rPr lang="en-US" sz="3600" dirty="0" smtClean="0">
                <a:latin typeface="Times New Roman" pitchFamily="18" charset="0"/>
              </a:rPr>
              <a:t>information overload</a:t>
            </a:r>
            <a:r>
              <a:rPr lang="el-GR" sz="3600" dirty="0" smtClean="0">
                <a:latin typeface="Times New Roman" pitchFamily="18" charset="0"/>
              </a:rPr>
              <a:t>) </a:t>
            </a:r>
            <a:r>
              <a:rPr lang="el-GR" sz="3600" dirty="0" smtClean="0"/>
              <a:t/>
            </a:r>
            <a:br>
              <a:rPr lang="el-GR" sz="3600" dirty="0" smtClean="0"/>
            </a:br>
            <a:r>
              <a:rPr lang="el-GR" sz="3600" dirty="0" smtClean="0"/>
              <a:t>- Κοινωνική δικτύωση, Web 2.0 κ.λπ.</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
            </a:r>
            <a:br>
              <a:rPr lang="en-US" dirty="0" smtClean="0"/>
            </a:br>
            <a:r>
              <a:rPr lang="en-US" dirty="0" smtClean="0"/>
              <a:t>Business Environment Factors</a:t>
            </a:r>
            <a:r>
              <a:rPr lang="el-GR" dirty="0" smtClean="0"/>
              <a:t> – </a:t>
            </a:r>
            <a:r>
              <a:rPr lang="en-US" dirty="0" smtClean="0">
                <a:solidFill>
                  <a:srgbClr val="FF0000"/>
                </a:solidFill>
                <a:latin typeface="Times New Roman" pitchFamily="18" charset="0"/>
              </a:rPr>
              <a:t>Societal</a:t>
            </a:r>
            <a:br>
              <a:rPr lang="en-US" dirty="0" smtClean="0">
                <a:solidFill>
                  <a:srgbClr val="FF0000"/>
                </a:solidFill>
                <a:latin typeface="Times New Roman" pitchFamily="18" charset="0"/>
              </a:rPr>
            </a:br>
            <a:r>
              <a:rPr lang="en-US" sz="2000" dirty="0" smtClean="0"/>
              <a:t>Turban</a:t>
            </a:r>
            <a:r>
              <a:rPr lang="el-GR" sz="2000" dirty="0" smtClean="0"/>
              <a:t> </a:t>
            </a:r>
            <a:r>
              <a:rPr lang="en-US" sz="2000" dirty="0" smtClean="0"/>
              <a:t>et al., </a:t>
            </a:r>
            <a:r>
              <a:rPr lang="el-GR" sz="2000" dirty="0" smtClean="0"/>
              <a:t/>
            </a:r>
            <a:br>
              <a:rPr lang="el-GR" sz="2000" dirty="0" smtClean="0"/>
            </a:br>
            <a:r>
              <a:rPr lang="en-US" sz="2000" dirty="0" smtClean="0"/>
              <a:t>Business Intelligence: A Managerial Approach</a:t>
            </a:r>
            <a:endParaRPr lang="en-US" sz="2000" dirty="0"/>
          </a:p>
        </p:txBody>
      </p:sp>
      <p:sp>
        <p:nvSpPr>
          <p:cNvPr id="9219" name="Rectangle 3"/>
          <p:cNvSpPr>
            <a:spLocks noChangeArrowheads="1"/>
          </p:cNvSpPr>
          <p:nvPr/>
        </p:nvSpPr>
        <p:spPr bwMode="auto">
          <a:xfrm>
            <a:off x="251520" y="1447800"/>
            <a:ext cx="8892480" cy="5878532"/>
          </a:xfrm>
          <a:prstGeom prst="rect">
            <a:avLst/>
          </a:prstGeom>
          <a:noFill/>
          <a:ln w="9525">
            <a:noFill/>
            <a:miter lim="800000"/>
            <a:headEnd/>
            <a:tailEnd/>
          </a:ln>
        </p:spPr>
        <p:txBody>
          <a:bodyPr wrap="square">
            <a:spAutoFit/>
          </a:bodyPr>
          <a:lstStyle/>
          <a:p>
            <a:pPr>
              <a:tabLst>
                <a:tab pos="1317625" algn="l"/>
              </a:tabLst>
            </a:pPr>
            <a:endParaRPr lang="en-US" sz="1600" b="0" dirty="0" smtClean="0">
              <a:latin typeface="Times New Roman" pitchFamily="18" charset="0"/>
            </a:endParaRPr>
          </a:p>
          <a:p>
            <a:pPr>
              <a:tabLst>
                <a:tab pos="1317625" algn="l"/>
              </a:tabLst>
            </a:pPr>
            <a:r>
              <a:rPr lang="el-GR" sz="2400" dirty="0" smtClean="0"/>
              <a:t>- Αυξανόμενη τάση για κυβερνητικούς κανονισμούς αλλά και  απορρύθμιση (</a:t>
            </a:r>
            <a:r>
              <a:rPr lang="en-US" sz="2400" dirty="0" smtClean="0">
                <a:latin typeface="Times New Roman" pitchFamily="18" charset="0"/>
              </a:rPr>
              <a:t>Growing government regulations and deregulation</a:t>
            </a:r>
            <a:r>
              <a:rPr lang="el-GR" sz="2400" dirty="0" smtClean="0">
                <a:latin typeface="Times New Roman" pitchFamily="18" charset="0"/>
              </a:rPr>
              <a:t>)</a:t>
            </a:r>
            <a:r>
              <a:rPr lang="el-GR" sz="2400" dirty="0" smtClean="0"/>
              <a:t/>
            </a:r>
            <a:br>
              <a:rPr lang="el-GR" sz="2400" dirty="0" smtClean="0"/>
            </a:br>
            <a:r>
              <a:rPr lang="el-GR" sz="2400" dirty="0" smtClean="0"/>
              <a:t>- Εργατικό δυναμικό διαφοροποιημένο, ηλικιωμένοι, γυναίκες, ...</a:t>
            </a:r>
            <a:br>
              <a:rPr lang="el-GR" sz="2400" dirty="0" smtClean="0"/>
            </a:br>
            <a:r>
              <a:rPr lang="el-GR" sz="2400" dirty="0" smtClean="0"/>
              <a:t>- Θέματα ασφάλειας  ζωής και ιδιοκτησίας </a:t>
            </a:r>
          </a:p>
          <a:p>
            <a:pPr>
              <a:buFontTx/>
              <a:buChar char="-"/>
              <a:tabLst>
                <a:tab pos="1317625" algn="l"/>
              </a:tabLst>
            </a:pPr>
            <a:r>
              <a:rPr lang="el-GR" sz="2400" smtClean="0"/>
              <a:t> Θέματα </a:t>
            </a:r>
            <a:r>
              <a:rPr lang="el-GR" sz="2400" dirty="0" smtClean="0"/>
              <a:t>τρομοκρατικών επιθέσεων</a:t>
            </a:r>
            <a:br>
              <a:rPr lang="el-GR" sz="2400" dirty="0" smtClean="0"/>
            </a:br>
            <a:r>
              <a:rPr lang="el-GR" sz="2400" dirty="0" smtClean="0"/>
              <a:t>- Αναγκαιότητα νομοθετημάτων που σχετίζονται με την προστασία των επενδυτών από τη δυνατότητα δόλιων λογιστικών δραστηριοτήτων από επιχειρήσεις πχ ο νόμος </a:t>
            </a:r>
            <a:r>
              <a:rPr lang="el-GR" sz="2400" dirty="0" err="1" smtClean="0"/>
              <a:t>Sarbanes</a:t>
            </a:r>
            <a:r>
              <a:rPr lang="el-GR" sz="2400" dirty="0" smtClean="0"/>
              <a:t>-</a:t>
            </a:r>
            <a:r>
              <a:rPr lang="el-GR" sz="2400" dirty="0" err="1" smtClean="0"/>
              <a:t>Oxley</a:t>
            </a:r>
            <a:r>
              <a:rPr lang="el-GR" sz="2400" dirty="0" smtClean="0"/>
              <a:t> του Κογκρέσου των ΗΠΑ το 2002 μετά από σκάνδαλα όπως οι περιπτώσεις </a:t>
            </a:r>
            <a:r>
              <a:rPr lang="el-GR" sz="2400" dirty="0" err="1" smtClean="0"/>
              <a:t>Enron</a:t>
            </a:r>
            <a:r>
              <a:rPr lang="el-GR" sz="2400" dirty="0" smtClean="0"/>
              <a:t>, </a:t>
            </a:r>
            <a:r>
              <a:rPr lang="el-GR" sz="2400" dirty="0" err="1" smtClean="0"/>
              <a:t>Tyco</a:t>
            </a:r>
            <a:r>
              <a:rPr lang="el-GR" sz="2400" dirty="0" smtClean="0"/>
              <a:t> και </a:t>
            </a:r>
            <a:r>
              <a:rPr lang="el-GR" sz="2400" dirty="0" err="1" smtClean="0"/>
              <a:t>WorldCom</a:t>
            </a:r>
            <a:endParaRPr lang="el-GR" sz="2400" dirty="0" smtClean="0"/>
          </a:p>
          <a:p>
            <a:pPr>
              <a:tabLst>
                <a:tab pos="1317625" algn="l"/>
              </a:tabLst>
            </a:pPr>
            <a:r>
              <a:rPr lang="el-GR" sz="2000" dirty="0" smtClean="0"/>
              <a:t> (</a:t>
            </a:r>
            <a:r>
              <a:rPr lang="en-US" sz="2000" dirty="0" smtClean="0"/>
              <a:t>http://www.investopedia.com/terms/s/sarbanesoxleyact.asp</a:t>
            </a:r>
            <a:r>
              <a:rPr lang="el-GR" sz="2000" dirty="0" smtClean="0"/>
              <a:t>)</a:t>
            </a:r>
          </a:p>
          <a:p>
            <a:pPr>
              <a:tabLst>
                <a:tab pos="1317625" algn="l"/>
              </a:tabLst>
            </a:pPr>
            <a:r>
              <a:rPr lang="el-GR" sz="2400" dirty="0" smtClean="0"/>
              <a:t>- Αύξηση της κοινωνικής ευθύνης των επιχειρήσεων.</a:t>
            </a:r>
            <a:br>
              <a:rPr lang="el-GR" sz="2400" dirty="0" smtClean="0"/>
            </a:br>
            <a:r>
              <a:rPr lang="el-GR" sz="2400" dirty="0" smtClean="0"/>
              <a:t>- Μεγαλύτερη έμφαση στη βιωσιμότητα (</a:t>
            </a:r>
            <a:r>
              <a:rPr lang="en-US" sz="2400" dirty="0" smtClean="0">
                <a:latin typeface="Times New Roman" pitchFamily="18" charset="0"/>
              </a:rPr>
              <a:t>sustainability</a:t>
            </a:r>
            <a:r>
              <a:rPr lang="el-GR" sz="2400" dirty="0" smtClean="0">
                <a:latin typeface="Times New Roman" pitchFamily="18" charset="0"/>
              </a:rPr>
              <a:t>)</a:t>
            </a:r>
            <a:r>
              <a:rPr lang="el-GR" sz="2400" dirty="0" smtClean="0"/>
              <a:t>.</a:t>
            </a:r>
          </a:p>
          <a:p>
            <a:pPr>
              <a:tabLst>
                <a:tab pos="1317625" algn="l"/>
              </a:tabLst>
            </a:pPr>
            <a:endParaRPr lang="el-GR" sz="1600" dirty="0" smtClean="0">
              <a:latin typeface="Times New Roman" pitchFamily="18" charset="0"/>
            </a:endParaRPr>
          </a:p>
          <a:p>
            <a:pPr>
              <a:tabLst>
                <a:tab pos="1317625" algn="l"/>
              </a:tabLst>
            </a:pPr>
            <a:endParaRPr lang="el-GR" sz="1600" b="0" dirty="0" smtClean="0">
              <a:latin typeface="Times New Roman" pitchFamily="18" charset="0"/>
            </a:endParaRPr>
          </a:p>
          <a:p>
            <a:pPr>
              <a:tabLst>
                <a:tab pos="1317625" algn="l"/>
              </a:tabLst>
            </a:pPr>
            <a:endParaRPr lang="en-US" sz="1600" b="0" dirty="0">
              <a:latin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6"/>
            <a:ext cx="8229600" cy="2736304"/>
          </a:xfrm>
        </p:spPr>
        <p:txBody>
          <a:bodyPr>
            <a:noAutofit/>
          </a:bodyPr>
          <a:lstStyle/>
          <a:p>
            <a:pPr>
              <a:buNone/>
            </a:pPr>
            <a:r>
              <a:rPr lang="en-US" dirty="0" smtClean="0"/>
              <a:t>    A </a:t>
            </a:r>
            <a:r>
              <a:rPr lang="en-US" b="1" dirty="0" smtClean="0"/>
              <a:t>SWOT analysis</a:t>
            </a:r>
            <a:r>
              <a:rPr lang="en-US" dirty="0" smtClean="0"/>
              <a:t> (alternatively </a:t>
            </a:r>
            <a:r>
              <a:rPr lang="en-US" b="1" dirty="0" smtClean="0"/>
              <a:t>SWOT matrix</a:t>
            </a:r>
            <a:r>
              <a:rPr lang="en-US" dirty="0" smtClean="0"/>
              <a:t>) is a structured </a:t>
            </a:r>
            <a:r>
              <a:rPr lang="en-US" dirty="0" smtClean="0">
                <a:hlinkClick r:id="rId3" tooltip="Plan"/>
              </a:rPr>
              <a:t>planning</a:t>
            </a:r>
            <a:r>
              <a:rPr lang="en-US" dirty="0" smtClean="0"/>
              <a:t> method used to evaluate the </a:t>
            </a:r>
            <a:r>
              <a:rPr lang="en-US" b="1" dirty="0" smtClean="0"/>
              <a:t>strengths, weaknesses, opportunities and threats</a:t>
            </a:r>
            <a:r>
              <a:rPr lang="en-US" dirty="0" smtClean="0"/>
              <a:t> involved in a </a:t>
            </a:r>
            <a:r>
              <a:rPr lang="en-US" dirty="0" smtClean="0">
                <a:hlinkClick r:id="rId4" tooltip="Project"/>
              </a:rPr>
              <a:t>project</a:t>
            </a:r>
            <a:r>
              <a:rPr lang="en-US" dirty="0" smtClean="0"/>
              <a:t> or in a </a:t>
            </a:r>
            <a:r>
              <a:rPr lang="en-US" dirty="0" smtClean="0">
                <a:hlinkClick r:id="rId5" tooltip="Business"/>
              </a:rPr>
              <a:t>business</a:t>
            </a:r>
            <a:r>
              <a:rPr lang="en-US" dirty="0" smtClean="0"/>
              <a:t> venture</a:t>
            </a:r>
            <a:r>
              <a:rPr lang="el-GR" dirty="0" smtClean="0"/>
              <a:t> </a:t>
            </a:r>
            <a:r>
              <a:rPr lang="el-GR" sz="2400" b="1" dirty="0" smtClean="0">
                <a:solidFill>
                  <a:srgbClr val="FF0000"/>
                </a:solidFill>
              </a:rPr>
              <a:t>(</a:t>
            </a:r>
            <a:r>
              <a:rPr lang="en-US" sz="2400" b="1" dirty="0" smtClean="0">
                <a:solidFill>
                  <a:srgbClr val="FF0000"/>
                </a:solidFill>
              </a:rPr>
              <a:t>http://en.wikipedia.org/wiki/SWOT_analysis</a:t>
            </a:r>
            <a:r>
              <a:rPr lang="el-GR" sz="2400" b="1" dirty="0" smtClean="0">
                <a:solidFill>
                  <a:srgbClr val="FF0000"/>
                </a:solidFill>
              </a:rPr>
              <a:t>)</a:t>
            </a:r>
            <a:r>
              <a:rPr lang="en-US" sz="2400" b="1" dirty="0" smtClean="0">
                <a:solidFill>
                  <a:srgbClr val="FF0000"/>
                </a:solidFill>
              </a:rPr>
              <a:t> </a:t>
            </a:r>
            <a:endParaRPr lang="el-GR" sz="2400" b="1" dirty="0" smtClean="0">
              <a:solidFill>
                <a:srgbClr val="FF0000"/>
              </a:solidFill>
            </a:endParaRPr>
          </a:p>
          <a:p>
            <a:endParaRPr lang="el-GR" sz="2400" dirty="0" smtClean="0">
              <a:solidFill>
                <a:srgbClr val="FF0000"/>
              </a:solidFill>
            </a:endParaRPr>
          </a:p>
          <a:p>
            <a:endParaRPr lang="el-GR" sz="2400" dirty="0" smtClean="0"/>
          </a:p>
        </p:txBody>
      </p:sp>
      <p:sp>
        <p:nvSpPr>
          <p:cNvPr id="6147" name="Rectangle 6"/>
          <p:cNvSpPr>
            <a:spLocks noChangeArrowheads="1"/>
          </p:cNvSpPr>
          <p:nvPr/>
        </p:nvSpPr>
        <p:spPr bwMode="auto">
          <a:xfrm>
            <a:off x="3810000" y="2424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4" name="Title 3"/>
          <p:cNvSpPr>
            <a:spLocks noGrp="1"/>
          </p:cNvSpPr>
          <p:nvPr>
            <p:ph type="title"/>
          </p:nvPr>
        </p:nvSpPr>
        <p:spPr>
          <a:xfrm>
            <a:off x="467544" y="360040"/>
            <a:ext cx="8229600" cy="908720"/>
          </a:xfrm>
        </p:spPr>
        <p:txBody>
          <a:bodyPr>
            <a:noAutofit/>
          </a:bodyPr>
          <a:lstStyle/>
          <a:p>
            <a:r>
              <a:rPr lang="el-GR" sz="3600" dirty="0" smtClean="0"/>
              <a:t>Εισαγωγή στη στρατηγική ανάλυση</a:t>
            </a:r>
            <a:br>
              <a:rPr lang="el-GR" sz="3600" dirty="0" smtClean="0"/>
            </a:br>
            <a:endParaRPr lang="el-GR" sz="3600" dirty="0"/>
          </a:p>
        </p:txBody>
      </p:sp>
    </p:spTree>
    <p:extLst>
      <p:ext uri="{BB962C8B-B14F-4D97-AF65-F5344CB8AC3E}">
        <p14:creationId xmlns:p14="http://schemas.microsoft.com/office/powerpoint/2010/main" val="364181753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Business Intelligence (BI) </a:t>
            </a:r>
            <a:endParaRPr lang="en-US" dirty="0"/>
          </a:p>
        </p:txBody>
      </p:sp>
      <p:sp>
        <p:nvSpPr>
          <p:cNvPr id="3" name="Content Placeholder 2"/>
          <p:cNvSpPr>
            <a:spLocks noGrp="1"/>
          </p:cNvSpPr>
          <p:nvPr>
            <p:ph idx="1"/>
          </p:nvPr>
        </p:nvSpPr>
        <p:spPr>
          <a:xfrm>
            <a:off x="1182688" y="1524000"/>
            <a:ext cx="7961312" cy="4800600"/>
          </a:xfrm>
        </p:spPr>
        <p:txBody>
          <a:bodyPr>
            <a:normAutofit fontScale="85000" lnSpcReduction="10000"/>
          </a:bodyPr>
          <a:lstStyle/>
          <a:p>
            <a:pPr>
              <a:buFont typeface="Wingdings" pitchFamily="2" charset="2"/>
              <a:buChar char="n"/>
              <a:defRPr/>
            </a:pPr>
            <a:r>
              <a:rPr lang="el-GR" dirty="0" smtClean="0"/>
              <a:t>BI είναι μια εξέλιξη των εννοιών υποστήριξης αποφάσεων με την πάροδο του χρόνου (</a:t>
            </a:r>
            <a:r>
              <a:rPr lang="en-US" dirty="0" smtClean="0"/>
              <a:t>Turban</a:t>
            </a:r>
            <a:r>
              <a:rPr lang="el-GR" dirty="0" smtClean="0"/>
              <a:t> </a:t>
            </a:r>
            <a:r>
              <a:rPr lang="en-US" dirty="0" smtClean="0"/>
              <a:t>et al.</a:t>
            </a:r>
            <a:r>
              <a:rPr lang="el-GR" dirty="0" smtClean="0"/>
              <a:t>)</a:t>
            </a:r>
            <a:endParaRPr lang="en-US" dirty="0" smtClean="0"/>
          </a:p>
          <a:p>
            <a:pPr lvl="1" eaLnBrk="1" hangingPunct="1">
              <a:buFont typeface="Wingdings" pitchFamily="2" charset="2"/>
              <a:buChar char="n"/>
              <a:defRPr/>
            </a:pPr>
            <a:r>
              <a:rPr lang="el-GR" dirty="0" smtClean="0"/>
              <a:t> Νόημα όρων</a:t>
            </a:r>
            <a:r>
              <a:rPr lang="en-US" dirty="0" smtClean="0"/>
              <a:t> EIS/DSS…</a:t>
            </a:r>
          </a:p>
          <a:p>
            <a:pPr lvl="2" eaLnBrk="1" hangingPunct="1">
              <a:buFont typeface="Wingdings" pitchFamily="2" charset="2"/>
              <a:buChar char="n"/>
              <a:defRPr/>
            </a:pPr>
            <a:r>
              <a:rPr lang="el-GR" dirty="0" smtClean="0">
                <a:solidFill>
                  <a:srgbClr val="FF0000"/>
                </a:solidFill>
              </a:rPr>
              <a:t>Παλαιότερα</a:t>
            </a:r>
            <a:r>
              <a:rPr lang="en-US" dirty="0" smtClean="0">
                <a:solidFill>
                  <a:srgbClr val="FF0000"/>
                </a:solidFill>
              </a:rPr>
              <a:t>:</a:t>
            </a:r>
            <a:r>
              <a:rPr lang="en-US" dirty="0" smtClean="0"/>
              <a:t> Executive Information System </a:t>
            </a:r>
          </a:p>
          <a:p>
            <a:pPr lvl="2" eaLnBrk="1" hangingPunct="1">
              <a:buFont typeface="Wingdings" pitchFamily="2" charset="2"/>
              <a:buChar char="n"/>
              <a:defRPr/>
            </a:pPr>
            <a:r>
              <a:rPr lang="el-GR" dirty="0" smtClean="0">
                <a:solidFill>
                  <a:srgbClr val="FF0000"/>
                </a:solidFill>
              </a:rPr>
              <a:t>Τώρα</a:t>
            </a:r>
            <a:r>
              <a:rPr lang="en-US" dirty="0" smtClean="0">
                <a:solidFill>
                  <a:srgbClr val="FF0000"/>
                </a:solidFill>
              </a:rPr>
              <a:t>:</a:t>
            </a:r>
            <a:r>
              <a:rPr lang="en-US" dirty="0" smtClean="0"/>
              <a:t> Everybody’s Information System (BI)</a:t>
            </a:r>
          </a:p>
          <a:p>
            <a:pPr>
              <a:buFont typeface="Wingdings" pitchFamily="2" charset="2"/>
              <a:buChar char="n"/>
              <a:defRPr/>
            </a:pPr>
            <a:r>
              <a:rPr lang="el-GR" dirty="0" smtClean="0"/>
              <a:t>Τα συστήματα BI έχουν εμπλουτιστεί με επιπλέον </a:t>
            </a:r>
            <a:r>
              <a:rPr lang="el-GR" dirty="0" err="1" smtClean="0"/>
              <a:t>οπτικοποιήσεις</a:t>
            </a:r>
            <a:r>
              <a:rPr lang="el-GR" dirty="0" smtClean="0"/>
              <a:t> (</a:t>
            </a:r>
            <a:r>
              <a:rPr lang="en-US" dirty="0" smtClean="0">
                <a:solidFill>
                  <a:srgbClr val="0000CC"/>
                </a:solidFill>
              </a:rPr>
              <a:t>visualizations</a:t>
            </a:r>
            <a:r>
              <a:rPr lang="el-GR" dirty="0" smtClean="0">
                <a:solidFill>
                  <a:srgbClr val="0000CC"/>
                </a:solidFill>
              </a:rPr>
              <a:t>)</a:t>
            </a:r>
            <a:r>
              <a:rPr lang="el-GR" dirty="0" smtClean="0"/>
              <a:t>, τις ειδοποιήσεις </a:t>
            </a:r>
            <a:r>
              <a:rPr lang="el-GR" dirty="0" smtClean="0">
                <a:solidFill>
                  <a:srgbClr val="0000CC"/>
                </a:solidFill>
              </a:rPr>
              <a:t>(</a:t>
            </a:r>
            <a:r>
              <a:rPr lang="en-US" dirty="0" smtClean="0">
                <a:solidFill>
                  <a:srgbClr val="0000CC"/>
                </a:solidFill>
              </a:rPr>
              <a:t>alerts</a:t>
            </a:r>
            <a:r>
              <a:rPr lang="el-GR" dirty="0" smtClean="0">
                <a:solidFill>
                  <a:srgbClr val="0000CC"/>
                </a:solidFill>
              </a:rPr>
              <a:t>)</a:t>
            </a:r>
            <a:r>
              <a:rPr lang="el-GR" dirty="0" smtClean="0"/>
              <a:t>, και τις δυνατότητες μέτρησης της απόδοσης (</a:t>
            </a:r>
            <a:r>
              <a:rPr lang="en-US" dirty="0" smtClean="0">
                <a:solidFill>
                  <a:srgbClr val="0000CC"/>
                </a:solidFill>
              </a:rPr>
              <a:t>performance measurement capabilities</a:t>
            </a:r>
            <a:r>
              <a:rPr lang="el-GR" dirty="0" smtClean="0">
                <a:solidFill>
                  <a:srgbClr val="0000CC"/>
                </a:solidFill>
              </a:rPr>
              <a:t>)</a:t>
            </a:r>
            <a:r>
              <a:rPr lang="en-US" dirty="0" smtClean="0">
                <a:solidFill>
                  <a:srgbClr val="0000CC"/>
                </a:solidFill>
              </a:rPr>
              <a:t>.</a:t>
            </a:r>
          </a:p>
          <a:p>
            <a:pPr eaLnBrk="1" hangingPunct="1">
              <a:buFont typeface="Wingdings" pitchFamily="2" charset="2"/>
              <a:buChar char="n"/>
              <a:defRPr/>
            </a:pPr>
            <a:r>
              <a:rPr lang="el-GR" dirty="0" smtClean="0">
                <a:solidFill>
                  <a:srgbClr val="0000CC"/>
                </a:solidFill>
              </a:rPr>
              <a:t>Ο όρος </a:t>
            </a:r>
            <a:r>
              <a:rPr lang="en-US" dirty="0" smtClean="0">
                <a:solidFill>
                  <a:srgbClr val="0000CC"/>
                </a:solidFill>
              </a:rPr>
              <a:t>BI </a:t>
            </a:r>
            <a:r>
              <a:rPr lang="el-GR" dirty="0" smtClean="0">
                <a:solidFill>
                  <a:srgbClr val="0000CC"/>
                </a:solidFill>
              </a:rPr>
              <a:t>«αναδύεται» από τις εφαρμογές της βιομηχανίας</a:t>
            </a:r>
            <a:r>
              <a:rPr lang="en-US" dirty="0" smtClean="0">
                <a:solidFill>
                  <a:srgbClr val="0000CC"/>
                </a:solidFill>
              </a:rPr>
              <a:t>.</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l-GR" dirty="0" smtClean="0"/>
              <a:t>Ορισμός</a:t>
            </a:r>
            <a:r>
              <a:rPr lang="en-US" dirty="0" smtClean="0"/>
              <a:t> BI</a:t>
            </a:r>
            <a:r>
              <a:rPr lang="el-GR" dirty="0" smtClean="0"/>
              <a:t> </a:t>
            </a:r>
            <a:r>
              <a:rPr lang="el-GR" sz="3200" dirty="0" smtClean="0"/>
              <a:t>(</a:t>
            </a:r>
            <a:r>
              <a:rPr lang="en-US" sz="3200" dirty="0" smtClean="0"/>
              <a:t>Turban</a:t>
            </a:r>
            <a:r>
              <a:rPr lang="el-GR" sz="3200" dirty="0" smtClean="0"/>
              <a:t> </a:t>
            </a:r>
            <a:r>
              <a:rPr lang="en-US" sz="3200" dirty="0" smtClean="0"/>
              <a:t>et al.</a:t>
            </a:r>
            <a:r>
              <a:rPr lang="el-GR" sz="3200" dirty="0" smtClean="0"/>
              <a:t>)</a:t>
            </a:r>
            <a:endParaRPr lang="en-US" sz="3200" dirty="0"/>
          </a:p>
        </p:txBody>
      </p:sp>
      <p:sp>
        <p:nvSpPr>
          <p:cNvPr id="14339" name="Content Placeholder 2"/>
          <p:cNvSpPr>
            <a:spLocks noGrp="1"/>
          </p:cNvSpPr>
          <p:nvPr>
            <p:ph idx="1"/>
          </p:nvPr>
        </p:nvSpPr>
        <p:spPr/>
        <p:txBody>
          <a:bodyPr/>
          <a:lstStyle/>
          <a:p>
            <a:pPr eaLnBrk="1" hangingPunct="1"/>
            <a:r>
              <a:rPr lang="en-US" sz="2800" dirty="0" smtClean="0"/>
              <a:t>BI is an umbrella term that combines architectures, tools, databases, analytical tools, applications, and methodologies.</a:t>
            </a:r>
          </a:p>
          <a:p>
            <a:pPr eaLnBrk="1" hangingPunct="1"/>
            <a:r>
              <a:rPr lang="en-US" sz="2800" dirty="0" smtClean="0"/>
              <a:t>BI a content-free expression, so it means different things to different people.</a:t>
            </a:r>
          </a:p>
          <a:p>
            <a:pPr eaLnBrk="1" hangingPunct="1"/>
            <a:r>
              <a:rPr lang="en-US" sz="2800" dirty="0" smtClean="0"/>
              <a:t>BI's major objective is to enable easy access to data (and models) to provide business managers with the ability to conduct analysis.</a:t>
            </a:r>
          </a:p>
          <a:p>
            <a:pPr eaLnBrk="1" hangingPunct="1"/>
            <a:r>
              <a:rPr lang="en-US" sz="2800" dirty="0" smtClean="0"/>
              <a:t>BI helps </a:t>
            </a:r>
            <a:r>
              <a:rPr lang="en-US" sz="2800" i="1" dirty="0" smtClean="0"/>
              <a:t>transform</a:t>
            </a:r>
            <a:r>
              <a:rPr lang="en-US" sz="2800" dirty="0" smtClean="0"/>
              <a:t> data, to information (and knowledge), to decisions and finally to action.</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l-GR" sz="2800" dirty="0" smtClean="0"/>
              <a:t>Ορισμός</a:t>
            </a:r>
            <a:r>
              <a:rPr lang="en-US" sz="2800" dirty="0" smtClean="0"/>
              <a:t> </a:t>
            </a:r>
            <a:r>
              <a:rPr lang="el-GR" sz="2800" dirty="0" smtClean="0"/>
              <a:t>Επιχειρηματικής Ευφυίας (</a:t>
            </a:r>
            <a:r>
              <a:rPr lang="en-US" sz="2800" dirty="0" smtClean="0"/>
              <a:t>Turban</a:t>
            </a:r>
            <a:r>
              <a:rPr lang="el-GR" sz="2800" dirty="0" smtClean="0"/>
              <a:t> </a:t>
            </a:r>
            <a:r>
              <a:rPr lang="en-US" sz="2800" dirty="0" smtClean="0"/>
              <a:t>et al.</a:t>
            </a:r>
            <a:r>
              <a:rPr lang="el-GR" sz="2800" dirty="0" smtClean="0"/>
              <a:t>)</a:t>
            </a:r>
            <a:endParaRPr lang="en-US" sz="2800" dirty="0"/>
          </a:p>
        </p:txBody>
      </p:sp>
      <p:sp>
        <p:nvSpPr>
          <p:cNvPr id="14339" name="Content Placeholder 2"/>
          <p:cNvSpPr>
            <a:spLocks noGrp="1"/>
          </p:cNvSpPr>
          <p:nvPr>
            <p:ph idx="1"/>
          </p:nvPr>
        </p:nvSpPr>
        <p:spPr/>
        <p:txBody>
          <a:bodyPr>
            <a:normAutofit fontScale="92500" lnSpcReduction="20000"/>
          </a:bodyPr>
          <a:lstStyle/>
          <a:p>
            <a:r>
              <a:rPr lang="el-GR" sz="2800" dirty="0" smtClean="0"/>
              <a:t>ΕΕ είναι ένας γενικός όρος που συνδυάζει αρχιτεκτονικές, εργαλεία, βάσεις δεδομένων, αναλυτικά εργαλεία, εφαρμογές και μεθοδολογίες.</a:t>
            </a:r>
          </a:p>
          <a:p>
            <a:r>
              <a:rPr lang="el-GR" sz="2800" dirty="0" smtClean="0"/>
              <a:t>ΕΕ μια έκφραση ελεύθερη περιεχομένου (</a:t>
            </a:r>
            <a:r>
              <a:rPr lang="en-US" sz="2800" dirty="0" smtClean="0"/>
              <a:t>content-free expression</a:t>
            </a:r>
            <a:r>
              <a:rPr lang="el-GR" sz="2800" dirty="0" smtClean="0"/>
              <a:t>), έτσι ώστε να σημαίνει διαφορετικά πράγματα σε διαφορετικούς ανθρώπους.</a:t>
            </a:r>
          </a:p>
          <a:p>
            <a:r>
              <a:rPr lang="el-GR" sz="2800" dirty="0" smtClean="0"/>
              <a:t>Κύριος στόχος της ΕΕ είναι να επιτρέπει την εύκολη πρόσβαση στα δεδομένα (και μοντέλα) για να παρέχει στους </a:t>
            </a:r>
            <a:r>
              <a:rPr lang="en-US" sz="2800" dirty="0" smtClean="0"/>
              <a:t>managers</a:t>
            </a:r>
            <a:r>
              <a:rPr lang="el-GR" sz="2800" dirty="0" smtClean="0"/>
              <a:t> των επιχειρήσεων την ικανότητα να διεξάγουν ανάλυση.</a:t>
            </a:r>
          </a:p>
          <a:p>
            <a:r>
              <a:rPr lang="el-GR" sz="2800" dirty="0" smtClean="0"/>
              <a:t>ΕΕ βοηθά τη μετατροπή των δεδομένων, σε πληροφορίες (και γνώσεις), για την υποστήριξη αποφάσεων και τελικά στήριξη της επιχειρηματικής δράσης.</a:t>
            </a:r>
            <a:endParaRPr lang="en-US" sz="2800" dirty="0" smtClean="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l-GR" dirty="0" smtClean="0"/>
              <a:t>Σύντομο ιστορικό της </a:t>
            </a:r>
            <a:r>
              <a:rPr lang="en-US" dirty="0" smtClean="0"/>
              <a:t>BI</a:t>
            </a:r>
            <a:endParaRPr lang="en-US" dirty="0"/>
          </a:p>
        </p:txBody>
      </p:sp>
      <p:sp>
        <p:nvSpPr>
          <p:cNvPr id="15363" name="Content Placeholder 2"/>
          <p:cNvSpPr>
            <a:spLocks noGrp="1"/>
          </p:cNvSpPr>
          <p:nvPr>
            <p:ph idx="1"/>
          </p:nvPr>
        </p:nvSpPr>
        <p:spPr>
          <a:xfrm>
            <a:off x="1182688" y="1524000"/>
            <a:ext cx="7808912" cy="4800600"/>
          </a:xfrm>
        </p:spPr>
        <p:txBody>
          <a:bodyPr>
            <a:normAutofit/>
          </a:bodyPr>
          <a:lstStyle/>
          <a:p>
            <a:pPr eaLnBrk="1" hangingPunct="1"/>
            <a:r>
              <a:rPr lang="el-GR" dirty="0" smtClean="0"/>
              <a:t>Ο όρος </a:t>
            </a:r>
            <a:r>
              <a:rPr lang="en-US" dirty="0" smtClean="0"/>
              <a:t>BI </a:t>
            </a:r>
            <a:r>
              <a:rPr lang="el-GR" dirty="0" smtClean="0"/>
              <a:t>προτάθηκε από το </a:t>
            </a:r>
            <a:r>
              <a:rPr lang="en-US" dirty="0" smtClean="0"/>
              <a:t>Gartner Group </a:t>
            </a:r>
            <a:r>
              <a:rPr lang="el-GR" dirty="0" smtClean="0"/>
              <a:t>στα μέσα της δεκαετίας </a:t>
            </a:r>
            <a:r>
              <a:rPr lang="en-US" dirty="0" smtClean="0"/>
              <a:t>1990</a:t>
            </a:r>
          </a:p>
          <a:p>
            <a:r>
              <a:rPr lang="el-GR" dirty="0" smtClean="0"/>
              <a:t>Η έννοια είναι παλαιότερη </a:t>
            </a:r>
            <a:r>
              <a:rPr lang="el-GR" sz="2800" dirty="0" smtClean="0"/>
              <a:t>(</a:t>
            </a:r>
            <a:r>
              <a:rPr lang="en-US" sz="2800" dirty="0" smtClean="0"/>
              <a:t>Turban</a:t>
            </a:r>
            <a:r>
              <a:rPr lang="el-GR" sz="2800" dirty="0" smtClean="0"/>
              <a:t> </a:t>
            </a:r>
            <a:r>
              <a:rPr lang="en-US" sz="2800" dirty="0" smtClean="0"/>
              <a:t>et al.</a:t>
            </a:r>
            <a:r>
              <a:rPr lang="el-GR" sz="2800" dirty="0" smtClean="0"/>
              <a:t>)</a:t>
            </a:r>
            <a:endParaRPr lang="en-US" sz="2800" dirty="0" smtClean="0"/>
          </a:p>
          <a:p>
            <a:pPr lvl="1" eaLnBrk="1" hangingPunct="1"/>
            <a:r>
              <a:rPr lang="en-US" sz="2400" dirty="0" smtClean="0"/>
              <a:t>1970s — MIS reporting — static/periodic reports</a:t>
            </a:r>
          </a:p>
          <a:p>
            <a:pPr lvl="1" eaLnBrk="1" hangingPunct="1"/>
            <a:r>
              <a:rPr lang="en-US" sz="2400" dirty="0" smtClean="0"/>
              <a:t>1980s — Executive Information Systems (EIS)</a:t>
            </a:r>
          </a:p>
          <a:p>
            <a:pPr lvl="1" eaLnBrk="1" hangingPunct="1"/>
            <a:r>
              <a:rPr lang="en-US" sz="2400" dirty="0" smtClean="0"/>
              <a:t>1990s — OLAP, dynamic, multidimensional, ad-hoc reporting -&gt; coining of the term “BI”</a:t>
            </a:r>
          </a:p>
          <a:p>
            <a:pPr lvl="1" eaLnBrk="1" hangingPunct="1"/>
            <a:r>
              <a:rPr lang="en-US" sz="2400" dirty="0" smtClean="0"/>
              <a:t> 2005+ — Inclusion of AI and Data/Text Mining capabilities; Web-based Portals/Dashboards</a:t>
            </a:r>
          </a:p>
          <a:p>
            <a:pPr lvl="1" eaLnBrk="1" hangingPunct="1"/>
            <a:r>
              <a:rPr lang="en-US" sz="2400" dirty="0" smtClean="0"/>
              <a:t>2010s — Yet to be seen</a:t>
            </a:r>
          </a:p>
          <a:p>
            <a:pPr lvl="1" eaLnBrk="1" hangingPunct="1"/>
            <a:endParaRPr lang="en-US" dirty="0" smtClean="0"/>
          </a:p>
          <a:p>
            <a:pPr lvl="1" eaLnBrk="1" hangingPunct="1"/>
            <a:endParaRPr lang="en-US" dirty="0"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The Evolution of BI Capabilities</a:t>
            </a:r>
            <a:endParaRPr lang="en-US" dirty="0"/>
          </a:p>
        </p:txBody>
      </p:sp>
      <p:pic>
        <p:nvPicPr>
          <p:cNvPr id="16387" name="Picture 2"/>
          <p:cNvPicPr>
            <a:picLocks noChangeAspect="1" noChangeArrowheads="1"/>
          </p:cNvPicPr>
          <p:nvPr/>
        </p:nvPicPr>
        <p:blipFill>
          <a:blip r:embed="rId3" cstate="print"/>
          <a:srcRect/>
          <a:stretch>
            <a:fillRect/>
          </a:stretch>
        </p:blipFill>
        <p:spPr bwMode="auto">
          <a:xfrm>
            <a:off x="1905000" y="1524000"/>
            <a:ext cx="5105400" cy="4722813"/>
          </a:xfrm>
          <a:prstGeom prst="rect">
            <a:avLst/>
          </a:prstGeom>
          <a:noFill/>
          <a:ln w="9525">
            <a:noFill/>
            <a:miter lim="800000"/>
            <a:headEnd/>
            <a:tailEnd/>
          </a:ln>
        </p:spPr>
      </p:pic>
      <p:sp>
        <p:nvSpPr>
          <p:cNvPr id="4" name="3 - Ορθογώνιο"/>
          <p:cNvSpPr/>
          <p:nvPr/>
        </p:nvSpPr>
        <p:spPr>
          <a:xfrm>
            <a:off x="251520" y="6237312"/>
            <a:ext cx="1181477" cy="307777"/>
          </a:xfrm>
          <a:prstGeom prst="rect">
            <a:avLst/>
          </a:prstGeom>
        </p:spPr>
        <p:txBody>
          <a:bodyPr wrap="none">
            <a:spAutoFit/>
          </a:bodyPr>
          <a:lstStyle/>
          <a:p>
            <a:r>
              <a:rPr lang="en-US" sz="1400" dirty="0" smtClean="0"/>
              <a:t>Turban</a:t>
            </a:r>
            <a:r>
              <a:rPr lang="el-GR" sz="1400" dirty="0" smtClean="0"/>
              <a:t> </a:t>
            </a:r>
            <a:r>
              <a:rPr lang="en-US" sz="1400" dirty="0" smtClean="0"/>
              <a:t>et al.</a:t>
            </a:r>
            <a:endParaRPr lang="el-GR" sz="1400"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l-GR" dirty="0" smtClean="0"/>
              <a:t>Αρχιτεκτονική </a:t>
            </a:r>
            <a:r>
              <a:rPr lang="en-US" dirty="0" smtClean="0"/>
              <a:t>BI</a:t>
            </a:r>
            <a:endParaRPr lang="en-US" dirty="0"/>
          </a:p>
        </p:txBody>
      </p:sp>
      <p:sp>
        <p:nvSpPr>
          <p:cNvPr id="17411" name="Content Placeholder 2"/>
          <p:cNvSpPr>
            <a:spLocks noGrp="1"/>
          </p:cNvSpPr>
          <p:nvPr>
            <p:ph idx="1"/>
          </p:nvPr>
        </p:nvSpPr>
        <p:spPr/>
        <p:txBody>
          <a:bodyPr>
            <a:normAutofit fontScale="92500" lnSpcReduction="20000"/>
          </a:bodyPr>
          <a:lstStyle/>
          <a:p>
            <a:pPr eaLnBrk="1" hangingPunct="1"/>
            <a:r>
              <a:rPr lang="el-GR" dirty="0" smtClean="0"/>
              <a:t>Ένα σύστημα </a:t>
            </a:r>
            <a:r>
              <a:rPr lang="en-US" dirty="0" smtClean="0"/>
              <a:t>BI </a:t>
            </a:r>
            <a:r>
              <a:rPr lang="el-GR" dirty="0" smtClean="0"/>
              <a:t>έχει 4 συνιστώσες</a:t>
            </a:r>
            <a:r>
              <a:rPr lang="en-US" dirty="0" smtClean="0"/>
              <a:t>:</a:t>
            </a:r>
          </a:p>
          <a:p>
            <a:pPr lvl="1"/>
            <a:r>
              <a:rPr lang="en-US" dirty="0" smtClean="0">
                <a:solidFill>
                  <a:srgbClr val="FF3300"/>
                </a:solidFill>
              </a:rPr>
              <a:t>data warehouse</a:t>
            </a:r>
            <a:r>
              <a:rPr lang="en-US" dirty="0" smtClean="0"/>
              <a:t>, </a:t>
            </a:r>
            <a:r>
              <a:rPr lang="el-GR" dirty="0" smtClean="0"/>
              <a:t>με δεδομένα</a:t>
            </a:r>
            <a:endParaRPr lang="en-US" dirty="0" smtClean="0"/>
          </a:p>
          <a:p>
            <a:pPr lvl="1"/>
            <a:r>
              <a:rPr lang="en-US" dirty="0" smtClean="0">
                <a:solidFill>
                  <a:srgbClr val="FF3300"/>
                </a:solidFill>
              </a:rPr>
              <a:t>business analytics</a:t>
            </a:r>
            <a:r>
              <a:rPr lang="en-US" dirty="0" smtClean="0"/>
              <a:t>, </a:t>
            </a:r>
            <a:r>
              <a:rPr lang="el-GR" dirty="0" smtClean="0"/>
              <a:t>συλλογή από εργαλεία για το χειρισμό, την εξόρυξη και την ανάλυση των δεδομένων στην αποθήκη δεδομένων πχ. </a:t>
            </a:r>
            <a:r>
              <a:rPr lang="en-US" dirty="0" smtClean="0"/>
              <a:t>queries, data/text mining tools</a:t>
            </a:r>
            <a:r>
              <a:rPr lang="el-GR" dirty="0" smtClean="0"/>
              <a:t> κ.λπ.</a:t>
            </a:r>
            <a:endParaRPr lang="en-US" dirty="0" smtClean="0"/>
          </a:p>
          <a:p>
            <a:pPr lvl="1"/>
            <a:r>
              <a:rPr lang="en-US" dirty="0" smtClean="0">
                <a:solidFill>
                  <a:srgbClr val="FF3300"/>
                </a:solidFill>
              </a:rPr>
              <a:t>business performance management </a:t>
            </a:r>
            <a:r>
              <a:rPr lang="en-US" dirty="0" smtClean="0"/>
              <a:t>(BPM) </a:t>
            </a:r>
            <a:r>
              <a:rPr lang="el-GR" dirty="0" smtClean="0"/>
              <a:t>(</a:t>
            </a:r>
            <a:r>
              <a:rPr lang="el-GR" sz="2400" dirty="0" smtClean="0"/>
              <a:t>ή </a:t>
            </a:r>
            <a:r>
              <a:rPr lang="en-US" sz="2400" dirty="0" smtClean="0"/>
              <a:t>Corporate Performance Management (CPM)</a:t>
            </a:r>
            <a:r>
              <a:rPr lang="en-US" dirty="0" smtClean="0"/>
              <a:t>), </a:t>
            </a:r>
            <a:r>
              <a:rPr lang="el-GR" dirty="0" smtClean="0"/>
              <a:t>εφαρμογές στο πλαίσιο ΒΙ για την παρακολούθηση και την ανάλυση των επιδόσεων της επιχειρήσεως.</a:t>
            </a:r>
            <a:endParaRPr lang="en-US" dirty="0" smtClean="0"/>
          </a:p>
          <a:p>
            <a:pPr lvl="1"/>
            <a:r>
              <a:rPr lang="en-US" dirty="0" smtClean="0">
                <a:solidFill>
                  <a:srgbClr val="FF3300"/>
                </a:solidFill>
              </a:rPr>
              <a:t>user interface </a:t>
            </a:r>
            <a:r>
              <a:rPr lang="el-GR" dirty="0" smtClean="0">
                <a:solidFill>
                  <a:srgbClr val="FF3300"/>
                </a:solidFill>
              </a:rPr>
              <a:t> </a:t>
            </a:r>
            <a:r>
              <a:rPr lang="en-US" dirty="0" smtClean="0">
                <a:solidFill>
                  <a:srgbClr val="FF3300"/>
                </a:solidFill>
              </a:rPr>
              <a:t>(</a:t>
            </a:r>
            <a:r>
              <a:rPr lang="en-US" sz="2600" dirty="0" smtClean="0">
                <a:solidFill>
                  <a:srgbClr val="FF3300"/>
                </a:solidFill>
              </a:rPr>
              <a:t>“a comprehensive graphical/pictorial view of corporate performance measures, trends, and exceptions”, </a:t>
            </a:r>
            <a:r>
              <a:rPr lang="en-US" sz="2600" dirty="0" smtClean="0"/>
              <a:t>Turban</a:t>
            </a:r>
            <a:r>
              <a:rPr lang="el-GR" sz="2600" dirty="0" smtClean="0"/>
              <a:t> </a:t>
            </a:r>
            <a:r>
              <a:rPr lang="en-US" sz="2600" dirty="0" smtClean="0"/>
              <a:t>et al.</a:t>
            </a:r>
            <a:r>
              <a:rPr lang="en-US" dirty="0" smtClean="0"/>
              <a:t>)</a:t>
            </a:r>
            <a:r>
              <a:rPr lang="en-US" dirty="0" smtClean="0">
                <a:solidFill>
                  <a:srgbClr val="FF3300"/>
                </a:solidFill>
              </a:rPr>
              <a:t>  </a:t>
            </a:r>
            <a:r>
              <a:rPr lang="el-GR" dirty="0" smtClean="0"/>
              <a:t>πχ. </a:t>
            </a:r>
            <a:r>
              <a:rPr lang="en-US" dirty="0" smtClean="0"/>
              <a:t>dashboard </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A High-level Architecture of BI</a:t>
            </a:r>
            <a:endParaRPr lang="en-US" dirty="0"/>
          </a:p>
        </p:txBody>
      </p:sp>
      <p:pic>
        <p:nvPicPr>
          <p:cNvPr id="18435" name="Picture 2"/>
          <p:cNvPicPr>
            <a:picLocks noChangeAspect="1" noChangeArrowheads="1"/>
          </p:cNvPicPr>
          <p:nvPr/>
        </p:nvPicPr>
        <p:blipFill>
          <a:blip r:embed="rId3" cstate="print"/>
          <a:srcRect/>
          <a:stretch>
            <a:fillRect/>
          </a:stretch>
        </p:blipFill>
        <p:spPr bwMode="auto">
          <a:xfrm>
            <a:off x="685800" y="1676400"/>
            <a:ext cx="8121650" cy="4419600"/>
          </a:xfrm>
          <a:prstGeom prst="rect">
            <a:avLst/>
          </a:prstGeom>
          <a:noFill/>
          <a:ln w="9525">
            <a:noFill/>
            <a:miter lim="800000"/>
            <a:headEnd/>
            <a:tailEnd/>
          </a:ln>
        </p:spPr>
      </p:pic>
      <p:sp>
        <p:nvSpPr>
          <p:cNvPr id="4" name="3 - Ορθογώνιο"/>
          <p:cNvSpPr/>
          <p:nvPr/>
        </p:nvSpPr>
        <p:spPr>
          <a:xfrm>
            <a:off x="251520" y="6237312"/>
            <a:ext cx="1181477" cy="307777"/>
          </a:xfrm>
          <a:prstGeom prst="rect">
            <a:avLst/>
          </a:prstGeom>
        </p:spPr>
        <p:txBody>
          <a:bodyPr wrap="none">
            <a:spAutoFit/>
          </a:bodyPr>
          <a:lstStyle/>
          <a:p>
            <a:r>
              <a:rPr lang="en-US" sz="1400" dirty="0" smtClean="0"/>
              <a:t>Turban</a:t>
            </a:r>
            <a:r>
              <a:rPr lang="el-GR" sz="1400" dirty="0" smtClean="0"/>
              <a:t> </a:t>
            </a:r>
            <a:r>
              <a:rPr lang="en-US" sz="1400" dirty="0" smtClean="0"/>
              <a:t>et al.</a:t>
            </a:r>
            <a:endParaRPr lang="el-GR" sz="1400"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spcBef>
                <a:spcPts val="0"/>
              </a:spcBef>
              <a:buNone/>
            </a:pPr>
            <a:r>
              <a:rPr lang="el-GR" sz="2000" dirty="0" smtClean="0"/>
              <a:t>Copyright Τεχνολογικό Εκπαιδευτικό Ίδρυμα Αθήνας</a:t>
            </a:r>
            <a:r>
              <a:rPr lang="en-US" sz="2000" dirty="0" smtClean="0"/>
              <a:t>, </a:t>
            </a:r>
            <a:r>
              <a:rPr lang="el-GR" sz="2000" dirty="0" smtClean="0"/>
              <a:t>Χ. Σκουρλάς </a:t>
            </a:r>
            <a:r>
              <a:rPr lang="el-GR" sz="2000" dirty="0" smtClean="0"/>
              <a:t>201</a:t>
            </a:r>
            <a:r>
              <a:rPr lang="en-US" sz="2000" dirty="0" smtClean="0"/>
              <a:t>6</a:t>
            </a:r>
            <a:r>
              <a:rPr lang="el-GR" sz="2000" dirty="0" smtClean="0"/>
              <a:t>.</a:t>
            </a:r>
            <a:endParaRPr lang="el-GR" sz="2000" dirty="0" smtClean="0"/>
          </a:p>
          <a:p>
            <a:pPr marL="0" indent="0">
              <a:spcBef>
                <a:spcPts val="0"/>
              </a:spcBef>
              <a:buNone/>
            </a:pPr>
            <a:r>
              <a:rPr lang="el-GR" sz="2000" dirty="0" smtClean="0"/>
              <a:t>Χ</a:t>
            </a:r>
            <a:r>
              <a:rPr lang="el-GR" sz="2000" dirty="0"/>
              <a:t>. </a:t>
            </a:r>
            <a:r>
              <a:rPr lang="el-GR" sz="2000" dirty="0" smtClean="0"/>
              <a:t>Σκουρλάς. </a:t>
            </a:r>
            <a:r>
              <a:rPr lang="el-GR" sz="2000" dirty="0"/>
              <a:t>«Εξόρυξη δεδομένων και διαχείριση δεδομένων μεγάλης κλίμακας. </a:t>
            </a:r>
            <a:r>
              <a:rPr lang="el-GR" sz="2000" dirty="0"/>
              <a:t>Ενότητα </a:t>
            </a:r>
            <a:r>
              <a:rPr lang="el-GR" sz="2000" dirty="0"/>
              <a:t>2</a:t>
            </a:r>
            <a:r>
              <a:rPr lang="el-GR" sz="2000" dirty="0" smtClean="0"/>
              <a:t>: </a:t>
            </a:r>
            <a:r>
              <a:rPr lang="el-GR" sz="2000" dirty="0"/>
              <a:t>«Θέματα επιχειρηματικού </a:t>
            </a:r>
            <a:r>
              <a:rPr lang="el-GR" sz="2000" dirty="0" smtClean="0"/>
              <a:t>περιβάλλοντος, </a:t>
            </a:r>
            <a:r>
              <a:rPr lang="el-GR" sz="2000" dirty="0"/>
              <a:t>στρατηγικής ανάλυσης (ανάλυση PEST, ανάλυση SWOT), διαχείρισης γνώσης και επιχειρηματικής ευφυΐας». </a:t>
            </a:r>
            <a:r>
              <a:rPr lang="el-GR" sz="2000" dirty="0" smtClean="0"/>
              <a:t>Έκδοση: </a:t>
            </a:r>
            <a:r>
              <a:rPr lang="en-US" sz="2000" dirty="0" smtClean="0"/>
              <a:t>2</a:t>
            </a:r>
            <a:r>
              <a:rPr lang="el-GR" sz="2000" dirty="0" smtClean="0"/>
              <a:t>.0</a:t>
            </a:r>
            <a:r>
              <a:rPr lang="el-GR" sz="2000" dirty="0" smtClean="0"/>
              <a:t>. Αθήνα </a:t>
            </a:r>
            <a:r>
              <a:rPr lang="el-GR" sz="2000" dirty="0" smtClean="0"/>
              <a:t>201</a:t>
            </a:r>
            <a:r>
              <a:rPr lang="en-US" sz="2000" dirty="0" smtClean="0"/>
              <a:t>6</a:t>
            </a:r>
            <a:r>
              <a:rPr lang="el-GR" sz="2000" dirty="0" smtClean="0"/>
              <a:t>. </a:t>
            </a:r>
            <a:r>
              <a:rPr lang="el-GR" sz="2000" dirty="0" smtClean="0"/>
              <a:t>Διαθέσιμο από τη δικτυακή διεύθυνση: </a:t>
            </a:r>
            <a:r>
              <a:rPr lang="en-US" sz="2000" dirty="0" smtClean="0">
                <a:hlinkClick r:id="rId3"/>
              </a:rPr>
              <a:t>pyles.teiath.gr</a:t>
            </a:r>
            <a:r>
              <a:rPr lang="el-GR" sz="2000" dirty="0" smtClean="0"/>
              <a:t>.</a:t>
            </a:r>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1728192"/>
          </a:xfrm>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err="1"/>
              <a:t>κ.λ.π</a:t>
            </a:r>
            <a:r>
              <a:rPr lang="el-GR" sz="1800" dirty="0"/>
              <a:t>.,  τα οποία εμπεριέχονται σε αυτό και τα οποία αναφέρονται μαζί με τους όρους χρήσης τους στο «Σημείωμα Χρήσης Έργων Τρίτων</a:t>
            </a:r>
            <a:r>
              <a:rPr lang="el-GR" sz="1800" dirty="0" smtClean="0"/>
              <a:t>».                     </a:t>
            </a:r>
          </a:p>
          <a:p>
            <a:pPr marL="0" indent="0">
              <a:buNone/>
            </a:pPr>
            <a:endParaRPr lang="el-GR" sz="18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35896" y="255500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155448"/>
            <a:ext cx="9036496" cy="3456384"/>
          </a:xfrm>
          <a:prstGeom prst="rect">
            <a:avLst/>
          </a:prstGeom>
        </p:spPr>
        <p:txBody>
          <a:bodyPr vert="horz" wrap="square" lIns="91440" tIns="45720" rIns="91440" bIns="45720" rtlCol="0" anchor="ctr">
            <a:normAutofit/>
          </a:bodyPr>
          <a:lstStyle/>
          <a:p>
            <a:r>
              <a:rPr lang="el-GR" dirty="0">
                <a:latin typeface="+mn-lt"/>
              </a:rPr>
              <a:t>[1] http://creativecommons.org/licenses/by-nc-sa/4.0/ </a:t>
            </a:r>
            <a:endParaRPr lang="en-US" dirty="0" smtClean="0">
              <a:latin typeface="+mn-lt"/>
            </a:endParaRPr>
          </a:p>
          <a:p>
            <a:endParaRPr lang="el-GR" dirty="0">
              <a:latin typeface="+mn-lt"/>
            </a:endParaRPr>
          </a:p>
          <a:p>
            <a:r>
              <a:rPr lang="el-GR" dirty="0">
                <a:latin typeface="+mn-lt"/>
              </a:rPr>
              <a:t>Ως </a:t>
            </a:r>
            <a:r>
              <a:rPr lang="el-GR" b="1" dirty="0">
                <a:latin typeface="+mn-lt"/>
              </a:rPr>
              <a:t>Μη Εμπορική</a:t>
            </a:r>
            <a:r>
              <a:rPr lang="el-GR" dirty="0">
                <a:latin typeface="+mn-lt"/>
              </a:rPr>
              <a:t> ορίζεται η χρήση:</a:t>
            </a:r>
          </a:p>
          <a:p>
            <a:pPr marL="342900" lvl="0" indent="-342900">
              <a:buFont typeface="Arial" panose="020B0604020202020204" pitchFamily="34" charset="0"/>
              <a:buChar char="•"/>
            </a:pPr>
            <a:r>
              <a:rPr lang="el-GR" dirty="0">
                <a:latin typeface="+mn-lt"/>
              </a:rPr>
              <a:t>που δεν περιλαμβάνει άμεσο ή έμμεσο οικονομικό όφελος από την χρήση του έργου, για το διανομέα του έργου και </a:t>
            </a:r>
            <a:r>
              <a:rPr lang="el-GR" dirty="0" err="1">
                <a:latin typeface="+mn-lt"/>
              </a:rPr>
              <a:t>αδειοδόχο</a:t>
            </a:r>
            <a:endParaRPr lang="el-GR" dirty="0">
              <a:latin typeface="+mn-lt"/>
            </a:endParaRP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προσπορίζει στο διανομέα του έργου και</a:t>
            </a:r>
            <a:r>
              <a:rPr lang="en-GB" dirty="0">
                <a:latin typeface="+mn-lt"/>
              </a:rPr>
              <a:t> </a:t>
            </a:r>
            <a:r>
              <a:rPr lang="el-GR" dirty="0" err="1">
                <a:latin typeface="+mn-lt"/>
              </a:rPr>
              <a:t>αδειοδόχο</a:t>
            </a:r>
            <a:r>
              <a:rPr lang="en-GB" dirty="0">
                <a:latin typeface="+mn-lt"/>
              </a:rPr>
              <a:t> </a:t>
            </a:r>
            <a:r>
              <a:rPr lang="el-GR" dirty="0">
                <a:latin typeface="+mn-lt"/>
              </a:rPr>
              <a:t>έμμεσο οικονομικό όφελος (π.χ. διαφημίσεις) από την προβολή του έργου σε διαδικτυακό </a:t>
            </a:r>
            <a:r>
              <a:rPr lang="el-GR" dirty="0" smtClean="0">
                <a:latin typeface="+mn-lt"/>
              </a:rPr>
              <a:t>τόπο</a:t>
            </a:r>
            <a:endParaRPr lang="en-US" dirty="0" smtClean="0">
              <a:latin typeface="+mn-lt"/>
            </a:endParaRPr>
          </a:p>
          <a:p>
            <a:pPr marL="342900" lvl="0" indent="-342900">
              <a:buFont typeface="Arial" panose="020B0604020202020204" pitchFamily="34" charset="0"/>
              <a:buChar char="•"/>
            </a:pPr>
            <a:endParaRPr lang="el-GR" dirty="0">
              <a:latin typeface="+mn-lt"/>
            </a:endParaRPr>
          </a:p>
          <a:p>
            <a:r>
              <a:rPr lang="el-GR" dirty="0" smtClean="0">
                <a:latin typeface="+mn-lt"/>
              </a:rPr>
              <a:t>Ο </a:t>
            </a:r>
            <a:r>
              <a:rPr lang="el-GR" dirty="0">
                <a:latin typeface="+mn-lt"/>
              </a:rPr>
              <a:t>δικαιούχος μπορεί να παρέχει στον </a:t>
            </a:r>
            <a:r>
              <a:rPr lang="el-GR" dirty="0" err="1">
                <a:latin typeface="+mn-lt"/>
              </a:rPr>
              <a:t>αδειοδόχο</a:t>
            </a:r>
            <a:r>
              <a:rPr lang="el-GR" dirty="0">
                <a:latin typeface="+mn-lt"/>
              </a:rPr>
              <a:t> ξεχωριστή άδεια να χρησιμοποιεί το έργο για εμπορική χρήση, εφόσον αυτό του ζητηθεί</a:t>
            </a:r>
            <a:r>
              <a:rPr lang="el-GR" dirty="0" smtClean="0">
                <a:latin typeface="+mn-lt"/>
              </a:rPr>
              <a:t>.</a:t>
            </a:r>
            <a:endParaRPr lang="el-GR" dirty="0">
              <a:latin typeface="+mn-lt"/>
            </a:endParaRPr>
          </a:p>
        </p:txBody>
      </p:sp>
    </p:spTree>
    <p:extLst>
      <p:ext uri="{BB962C8B-B14F-4D97-AF65-F5344CB8AC3E}">
        <p14:creationId xmlns:p14="http://schemas.microsoft.com/office/powerpoint/2010/main" val="49371588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2736304"/>
          </a:xfrm>
        </p:spPr>
        <p:txBody>
          <a:bodyPr>
            <a:noAutofit/>
          </a:bodyPr>
          <a:lstStyle/>
          <a:p>
            <a:pPr lvl="0"/>
            <a:r>
              <a:rPr lang="el-GR" sz="2800" dirty="0" smtClean="0"/>
              <a:t>και </a:t>
            </a:r>
            <a:r>
              <a:rPr lang="en-US" sz="2800" dirty="0" smtClean="0"/>
              <a:t> </a:t>
            </a:r>
            <a:r>
              <a:rPr lang="el-GR" sz="2800" dirty="0" smtClean="0"/>
              <a:t>οι δύο αναλύσεις αποτυπώνουν όψεις της υφιστάμενης κατάστασης</a:t>
            </a:r>
          </a:p>
          <a:p>
            <a:pPr lvl="0"/>
            <a:r>
              <a:rPr lang="el-GR" sz="2800" dirty="0" smtClean="0"/>
              <a:t>η ανάλυση PEST εκτείνεται σε ένα ευρύτερο επιχειρησιακό πεδίο, που αποτελεί το </a:t>
            </a:r>
            <a:r>
              <a:rPr lang="el-GR" sz="2800" b="1" dirty="0" smtClean="0">
                <a:solidFill>
                  <a:srgbClr val="FF0000"/>
                </a:solidFill>
              </a:rPr>
              <a:t>περιβάλλον λειτουργίας της επιχείρησης</a:t>
            </a:r>
          </a:p>
          <a:p>
            <a:pPr lvl="0"/>
            <a:r>
              <a:rPr lang="el-GR" sz="2800" dirty="0" smtClean="0"/>
              <a:t>η ανάλυση SWOT επικεντρώνεται σε μια </a:t>
            </a:r>
            <a:r>
              <a:rPr lang="el-GR" sz="2800" b="1" dirty="0" smtClean="0">
                <a:solidFill>
                  <a:srgbClr val="FF0000"/>
                </a:solidFill>
              </a:rPr>
              <a:t>συγκεκριμένη επιχείρηση</a:t>
            </a:r>
            <a:r>
              <a:rPr lang="el-GR" sz="2800" dirty="0" smtClean="0"/>
              <a:t>, υποδομή, αλλαγή, δράση κ.ο.κ.</a:t>
            </a:r>
          </a:p>
          <a:p>
            <a:pPr lvl="0"/>
            <a:r>
              <a:rPr lang="el-GR" sz="2800" dirty="0" smtClean="0"/>
              <a:t>συνήθως τα ευρήματα της ανάλυσης PEST μπορούν να προσανατολίσουν την ανάλυση SWOT</a:t>
            </a:r>
          </a:p>
          <a:p>
            <a:pPr lvl="0"/>
            <a:r>
              <a:rPr lang="el-GR" sz="2800" dirty="0" smtClean="0"/>
              <a:t>πάντοτε είναι σκόπιμες οι ανατροφοδοτήσεις - αναδράσεις επιβεβαίωσης</a:t>
            </a:r>
          </a:p>
          <a:p>
            <a:endParaRPr lang="el-GR" sz="2400" dirty="0" smtClean="0">
              <a:solidFill>
                <a:srgbClr val="FF0000"/>
              </a:solidFill>
            </a:endParaRPr>
          </a:p>
          <a:p>
            <a:endParaRPr lang="el-GR" sz="2400" dirty="0" smtClean="0"/>
          </a:p>
        </p:txBody>
      </p:sp>
      <p:sp>
        <p:nvSpPr>
          <p:cNvPr id="6147" name="Rectangle 6"/>
          <p:cNvSpPr>
            <a:spLocks noChangeArrowheads="1"/>
          </p:cNvSpPr>
          <p:nvPr/>
        </p:nvSpPr>
        <p:spPr bwMode="auto">
          <a:xfrm>
            <a:off x="3810000" y="2424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4" name="Title 3"/>
          <p:cNvSpPr>
            <a:spLocks noGrp="1"/>
          </p:cNvSpPr>
          <p:nvPr>
            <p:ph type="title"/>
          </p:nvPr>
        </p:nvSpPr>
        <p:spPr/>
        <p:txBody>
          <a:bodyPr>
            <a:normAutofit fontScale="90000"/>
          </a:bodyPr>
          <a:lstStyle/>
          <a:p>
            <a:r>
              <a:rPr lang="el-GR" sz="3600" dirty="0" smtClean="0"/>
              <a:t>ανάλυση PEST και ανάλυση SWOT</a:t>
            </a:r>
            <a:br>
              <a:rPr lang="el-GR" sz="3600" dirty="0" smtClean="0"/>
            </a:br>
            <a:endParaRPr lang="el-GR" sz="3600" dirty="0"/>
          </a:p>
        </p:txBody>
      </p:sp>
    </p:spTree>
    <p:extLst>
      <p:ext uri="{BB962C8B-B14F-4D97-AF65-F5344CB8AC3E}">
        <p14:creationId xmlns:p14="http://schemas.microsoft.com/office/powerpoint/2010/main" val="364181753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a:t>
            </a:r>
            <a:r>
              <a:rPr lang="el-GR" sz="2000" dirty="0" smtClean="0"/>
              <a:t>αρχική αναδιαμόρφωση </a:t>
            </a:r>
            <a:r>
              <a:rPr lang="el-GR" sz="2000" dirty="0" smtClean="0"/>
              <a:t>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1395656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6"/>
            <a:ext cx="8229600" cy="2736304"/>
          </a:xfrm>
        </p:spPr>
        <p:txBody>
          <a:bodyPr>
            <a:noAutofit/>
          </a:bodyPr>
          <a:lstStyle/>
          <a:p>
            <a:pPr>
              <a:buNone/>
            </a:pPr>
            <a:r>
              <a:rPr lang="el-GR" sz="2800" dirty="0" smtClean="0"/>
              <a:t>στη βασική μέθοδο :</a:t>
            </a:r>
          </a:p>
          <a:p>
            <a:pPr lvl="0"/>
            <a:r>
              <a:rPr lang="el-GR" sz="2800" b="1" dirty="0" smtClean="0">
                <a:solidFill>
                  <a:srgbClr val="FF0000"/>
                </a:solidFill>
              </a:rPr>
              <a:t>πολιτικοί παράγοντες</a:t>
            </a:r>
          </a:p>
          <a:p>
            <a:pPr lvl="0"/>
            <a:r>
              <a:rPr lang="el-GR" sz="2800" b="1" dirty="0" smtClean="0">
                <a:solidFill>
                  <a:srgbClr val="FF0000"/>
                </a:solidFill>
              </a:rPr>
              <a:t>οικονομικοί παράγοντες</a:t>
            </a:r>
          </a:p>
          <a:p>
            <a:pPr lvl="0"/>
            <a:r>
              <a:rPr lang="el-GR" sz="2800" b="1" dirty="0" smtClean="0">
                <a:solidFill>
                  <a:srgbClr val="FF0000"/>
                </a:solidFill>
              </a:rPr>
              <a:t>κοινωνικοί και πολιτισμικοί παράγοντες</a:t>
            </a:r>
          </a:p>
          <a:p>
            <a:pPr lvl="0"/>
            <a:r>
              <a:rPr lang="el-GR" sz="2800" b="1" dirty="0" smtClean="0">
                <a:solidFill>
                  <a:srgbClr val="FF0000"/>
                </a:solidFill>
              </a:rPr>
              <a:t>τεχνολογικοί παράγοντες</a:t>
            </a:r>
          </a:p>
          <a:p>
            <a:pPr>
              <a:buNone/>
            </a:pPr>
            <a:r>
              <a:rPr lang="el-GR" sz="2800" dirty="0" smtClean="0"/>
              <a:t>σε παραλλαγές (SLEPT, STEEPLE, PEST</a:t>
            </a:r>
            <a:r>
              <a:rPr lang="en-US" sz="2800" dirty="0" smtClean="0"/>
              <a:t>E</a:t>
            </a:r>
            <a:r>
              <a:rPr lang="el-GR" sz="2800" dirty="0" smtClean="0"/>
              <a:t>L κ.ά.) :</a:t>
            </a:r>
          </a:p>
          <a:p>
            <a:r>
              <a:rPr lang="el-GR" sz="2800" dirty="0" smtClean="0"/>
              <a:t>νομικοί, περιβαλλοντικοί, ηθικοί παράγοντες οι οποίοι πρόκειται να ασκήσουν κάποια επιρροή στο μέλλον</a:t>
            </a:r>
          </a:p>
          <a:p>
            <a:pPr>
              <a:buNone/>
            </a:pPr>
            <a:r>
              <a:rPr lang="el-GR" sz="2400" dirty="0" smtClean="0"/>
              <a:t> </a:t>
            </a:r>
          </a:p>
          <a:p>
            <a:endParaRPr lang="el-GR" sz="2400" dirty="0" smtClean="0">
              <a:solidFill>
                <a:srgbClr val="FF0000"/>
              </a:solidFill>
            </a:endParaRPr>
          </a:p>
          <a:p>
            <a:endParaRPr lang="el-GR" sz="2400" dirty="0" smtClean="0"/>
          </a:p>
        </p:txBody>
      </p:sp>
      <p:sp>
        <p:nvSpPr>
          <p:cNvPr id="6147" name="Rectangle 6"/>
          <p:cNvSpPr>
            <a:spLocks noChangeArrowheads="1"/>
          </p:cNvSpPr>
          <p:nvPr/>
        </p:nvSpPr>
        <p:spPr bwMode="auto">
          <a:xfrm>
            <a:off x="3810000" y="2424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4" name="Title 3"/>
          <p:cNvSpPr>
            <a:spLocks noGrp="1"/>
          </p:cNvSpPr>
          <p:nvPr>
            <p:ph type="title"/>
          </p:nvPr>
        </p:nvSpPr>
        <p:spPr/>
        <p:txBody>
          <a:bodyPr>
            <a:normAutofit fontScale="90000"/>
          </a:bodyPr>
          <a:lstStyle/>
          <a:p>
            <a:r>
              <a:rPr lang="el-GR" sz="3600" dirty="0" smtClean="0"/>
              <a:t>ανάλυση PEST</a:t>
            </a:r>
            <a:br>
              <a:rPr lang="el-GR" sz="3600" dirty="0" smtClean="0"/>
            </a:br>
            <a:endParaRPr lang="el-GR" sz="3600" dirty="0"/>
          </a:p>
        </p:txBody>
      </p:sp>
    </p:spTree>
    <p:extLst>
      <p:ext uri="{BB962C8B-B14F-4D97-AF65-F5344CB8AC3E}">
        <p14:creationId xmlns:p14="http://schemas.microsoft.com/office/powerpoint/2010/main" val="36418175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6"/>
            <a:ext cx="8229600" cy="2736304"/>
          </a:xfrm>
        </p:spPr>
        <p:txBody>
          <a:bodyPr>
            <a:noAutofit/>
          </a:bodyPr>
          <a:lstStyle/>
          <a:p>
            <a:pPr lvl="0"/>
            <a:r>
              <a:rPr lang="el-GR" sz="2800" dirty="0" smtClean="0"/>
              <a:t>σταθερότητα πολιτικού συστήματος</a:t>
            </a:r>
          </a:p>
          <a:p>
            <a:pPr lvl="0"/>
            <a:r>
              <a:rPr lang="el-GR" sz="2800" dirty="0" smtClean="0"/>
              <a:t>πολιτικό πλαίσιο ρύθμισης του επιχειρηματικού πεδίου</a:t>
            </a:r>
          </a:p>
          <a:p>
            <a:pPr lvl="0"/>
            <a:r>
              <a:rPr lang="el-GR" sz="2800" dirty="0" smtClean="0"/>
              <a:t>κυβερνητικές πολιτικές για την εμπορική προβολή και τον εμπορικό ανταγωνισμό</a:t>
            </a:r>
          </a:p>
          <a:p>
            <a:r>
              <a:rPr lang="el-GR" sz="2800" dirty="0" smtClean="0"/>
              <a:t>συμμετοχή της χώρας σε διακρατικές εμπορικές συμφωνίες</a:t>
            </a:r>
            <a:endParaRPr lang="el-GR" sz="2800" dirty="0" smtClean="0">
              <a:solidFill>
                <a:srgbClr val="FF0000"/>
              </a:solidFill>
            </a:endParaRPr>
          </a:p>
          <a:p>
            <a:endParaRPr lang="el-GR" sz="2400" dirty="0" smtClean="0"/>
          </a:p>
        </p:txBody>
      </p:sp>
      <p:sp>
        <p:nvSpPr>
          <p:cNvPr id="6147" name="Rectangle 6"/>
          <p:cNvSpPr>
            <a:spLocks noChangeArrowheads="1"/>
          </p:cNvSpPr>
          <p:nvPr/>
        </p:nvSpPr>
        <p:spPr bwMode="auto">
          <a:xfrm>
            <a:off x="3810000" y="2424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4" name="Title 3"/>
          <p:cNvSpPr>
            <a:spLocks noGrp="1"/>
          </p:cNvSpPr>
          <p:nvPr>
            <p:ph type="title"/>
          </p:nvPr>
        </p:nvSpPr>
        <p:spPr/>
        <p:txBody>
          <a:bodyPr>
            <a:normAutofit fontScale="90000"/>
          </a:bodyPr>
          <a:lstStyle/>
          <a:p>
            <a:r>
              <a:rPr lang="el-GR" sz="3600" dirty="0" smtClean="0"/>
              <a:t>παράδειγμα –</a:t>
            </a:r>
            <a:r>
              <a:rPr lang="en-US" sz="3600" dirty="0" smtClean="0"/>
              <a:t> </a:t>
            </a:r>
            <a:r>
              <a:rPr lang="el-GR" sz="3600" dirty="0" smtClean="0"/>
              <a:t>πολιτικοί παράγοντες</a:t>
            </a:r>
            <a:br>
              <a:rPr lang="el-GR" sz="3600" dirty="0" smtClean="0"/>
            </a:br>
            <a:endParaRPr lang="el-GR" sz="3600" dirty="0"/>
          </a:p>
        </p:txBody>
      </p:sp>
    </p:spTree>
    <p:extLst>
      <p:ext uri="{BB962C8B-B14F-4D97-AF65-F5344CB8AC3E}">
        <p14:creationId xmlns:p14="http://schemas.microsoft.com/office/powerpoint/2010/main" val="364181753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theme1.xml><?xml version="1.0" encoding="utf-8"?>
<a:theme xmlns:a="http://schemas.openxmlformats.org/drawingml/2006/main" name="exo-opistho_simeiomata">
  <a:themeElements>
    <a:clrScheme name="Custom 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F497D"/>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exo-opistho_simeiomata</Template>
  <TotalTime>1098</TotalTime>
  <Words>5151</Words>
  <Application>Microsoft Office PowerPoint</Application>
  <PresentationFormat>On-screen Show (4:3)</PresentationFormat>
  <Paragraphs>489</Paragraphs>
  <Slides>70</Slides>
  <Notes>38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70</vt:i4>
      </vt:variant>
    </vt:vector>
  </HeadingPairs>
  <TitlesOfParts>
    <vt:vector size="77" baseType="lpstr">
      <vt:lpstr>Arial</vt:lpstr>
      <vt:lpstr>Calibri</vt:lpstr>
      <vt:lpstr>Times New Roman</vt:lpstr>
      <vt:lpstr>Wingdings</vt:lpstr>
      <vt:lpstr>exo-opistho_simeiomata</vt:lpstr>
      <vt:lpstr>Έγγραφο</vt:lpstr>
      <vt:lpstr>Document</vt:lpstr>
      <vt:lpstr>Εξόρυξη δεδομένων και διαχείριση δεδομένων μεγάλης κλίμακας</vt:lpstr>
      <vt:lpstr>Περιγραφή Μαθήματος</vt:lpstr>
      <vt:lpstr>Το Επιχειρηματικό Περιβάλλον</vt:lpstr>
      <vt:lpstr>Εισαγωγή στη στρατηγική ανάλυση </vt:lpstr>
      <vt:lpstr>Εισαγωγή στη στρατηγική ανάλυση </vt:lpstr>
      <vt:lpstr>Εισαγωγή στη στρατηγική ανάλυση </vt:lpstr>
      <vt:lpstr>ανάλυση PEST και ανάλυση SWOT </vt:lpstr>
      <vt:lpstr>ανάλυση PEST </vt:lpstr>
      <vt:lpstr>παράδειγμα – πολιτικοί παράγοντες </vt:lpstr>
      <vt:lpstr>παράδειγμα – οικονομικοί παράγοντες </vt:lpstr>
      <vt:lpstr>παράδειγμα –κοινωνικοπολιτισμικοί παράγοντες </vt:lpstr>
      <vt:lpstr>παράδειγμα –τεχνολογικοί παράγοντες </vt:lpstr>
      <vt:lpstr>ανάλυση SWOT </vt:lpstr>
      <vt:lpstr>PowerPoint Presentation</vt:lpstr>
      <vt:lpstr>PowerPoint Presentation</vt:lpstr>
      <vt:lpstr>ανάλυση SWOT–ισχυρά σημεία </vt:lpstr>
      <vt:lpstr>ανάλυση SWOT–αδύναμα σημεία </vt:lpstr>
      <vt:lpstr>ανάλυση SWOT–ευκαιρίες </vt:lpstr>
      <vt:lpstr>ανάλυση SWOT– απειλές </vt:lpstr>
      <vt:lpstr>SWOT - TOWS - TOWS Matrix Analysis</vt:lpstr>
      <vt:lpstr>PowerPoint Presentation</vt:lpstr>
      <vt:lpstr>PowerPoint Presentation</vt:lpstr>
      <vt:lpstr>PowerPoint Presentation</vt:lpstr>
      <vt:lpstr>ιεράρχηση στρατηγικών SWOT </vt:lpstr>
      <vt:lpstr>PowerPoint Presentation</vt:lpstr>
      <vt:lpstr>PowerPoint Presentation</vt:lpstr>
      <vt:lpstr>PowerPoint Presentation</vt:lpstr>
      <vt:lpstr>Case Study: Σύστημα προβολής «κινηματογραφικού» τουρισμού στα Βαλκάνια</vt:lpstr>
      <vt:lpstr>Περιγραφή συστήματος</vt:lpstr>
      <vt:lpstr>Περιγραφή</vt:lpstr>
      <vt:lpstr>Περιγραφή</vt:lpstr>
      <vt:lpstr>PEST analysis: Τουρισμός</vt:lpstr>
      <vt:lpstr>PEST analysis</vt:lpstr>
      <vt:lpstr>PEST analysis: Political Factors  </vt:lpstr>
      <vt:lpstr>PEST analysis: Economic Factors  </vt:lpstr>
      <vt:lpstr>PEST analysis: Economic Factors  </vt:lpstr>
      <vt:lpstr>PEST analysis: Social Factors  </vt:lpstr>
      <vt:lpstr>PEST analysis: Social Factors  </vt:lpstr>
      <vt:lpstr>PEST analysis: Technological Factors </vt:lpstr>
      <vt:lpstr>SWOT analysis: STRENGTHS (ισχυρά σημεία)  </vt:lpstr>
      <vt:lpstr>SWOT analysis: STRENGTHS (ισχυρά σημεία)  </vt:lpstr>
      <vt:lpstr>SWOT analysis: STRENGTHS (ισχυρά σημεία)  </vt:lpstr>
      <vt:lpstr>SWOT analysis: WEAKNESSES (αδύναμα σημεία)  </vt:lpstr>
      <vt:lpstr>SWOT analysis: WEAKNESSES (αδύναμα σημεία)</vt:lpstr>
      <vt:lpstr>SWOT analysis: OPPORTUNITIES ευκαιρίες   </vt:lpstr>
      <vt:lpstr>SWOT analysis: OPPORTUNITIES ευκαιρίες   </vt:lpstr>
      <vt:lpstr>SWOT analysis: THREATS (απειλές)   </vt:lpstr>
      <vt:lpstr>SWOT analysis: THREATS (απειλές)   </vt:lpstr>
      <vt:lpstr>Knowledge Management   πρακτική προσέγγιση a practitioner’s approach</vt:lpstr>
      <vt:lpstr>Knowledge Management   πρακτική προσέγγιση a practitioner’s approach</vt:lpstr>
      <vt:lpstr>Nonaka’s four models of knowledge  conversion explanation</vt:lpstr>
      <vt:lpstr>Βusiness Ιntelligence: Case Sudies</vt:lpstr>
      <vt:lpstr> Μεταβαλλόμενο επιχειρηματικό περιβάλλον &amp; Συστήματα Υποστήριξης Αποφάσεων</vt:lpstr>
      <vt:lpstr>Business Pressures–Responses–Support Model</vt:lpstr>
      <vt:lpstr>Το Επιχειρηματικό Περιβάλλον</vt:lpstr>
      <vt:lpstr> Business Environment Factors – Markets  Turban et al.,  Business Intelligence: A Managerial Approach</vt:lpstr>
      <vt:lpstr>  Business Environment Factors – Consumer demand   Turban et al.,  Business Intelligence: A Managerial Approach</vt:lpstr>
      <vt:lpstr>    Business Environment Factors – Technology Turban et al.,  Business Intelligence: A Managerial Approach </vt:lpstr>
      <vt:lpstr> Business Environment Factors – Societal Turban et al.,  Business Intelligence: A Managerial Approach</vt:lpstr>
      <vt:lpstr>Business Intelligence (BI) </vt:lpstr>
      <vt:lpstr>Ορισμός BI (Turban et al.)</vt:lpstr>
      <vt:lpstr>Ορισμός Επιχειρηματικής Ευφυίας (Turban et al.)</vt:lpstr>
      <vt:lpstr>Σύντομο ιστορικό της BI</vt:lpstr>
      <vt:lpstr>The Evolution of BI Capabilities</vt:lpstr>
      <vt:lpstr>Αρχιτεκτονική BI</vt:lpstr>
      <vt:lpstr>A High-level Architecture of BI</vt:lpstr>
      <vt:lpstr>Σημείωμα Αναφοράς</vt:lpstr>
      <vt:lpstr>Σημείωμα Αδειοδότησης</vt:lpstr>
      <vt:lpstr>Διατήρηση Σημειωμάτων</vt:lpstr>
      <vt:lpstr>Χρηματοδότηση</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ΤΙΤΛΟΣ ΜΑΘΗΜΑΤΟΣ</dc:title>
  <dc:creator>opencourses@teiath.gr</dc:creator>
  <cp:lastModifiedBy>Christos</cp:lastModifiedBy>
  <cp:revision>147</cp:revision>
  <dcterms:created xsi:type="dcterms:W3CDTF">2014-10-20T11:54:42Z</dcterms:created>
  <dcterms:modified xsi:type="dcterms:W3CDTF">2016-03-30T20:04:16Z</dcterms:modified>
</cp:coreProperties>
</file>