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61"/>
  </p:notesMasterIdLst>
  <p:handoutMasterIdLst>
    <p:handoutMasterId r:id="rId62"/>
  </p:handoutMasterIdLst>
  <p:sldIdLst>
    <p:sldId id="296" r:id="rId2"/>
    <p:sldId id="268" r:id="rId3"/>
    <p:sldId id="301" r:id="rId4"/>
    <p:sldId id="302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303" r:id="rId33"/>
    <p:sldId id="300" r:id="rId34"/>
    <p:sldId id="298" r:id="rId35"/>
    <p:sldId id="304" r:id="rId36"/>
    <p:sldId id="305" r:id="rId37"/>
    <p:sldId id="319" r:id="rId38"/>
    <p:sldId id="306" r:id="rId39"/>
    <p:sldId id="307" r:id="rId40"/>
    <p:sldId id="308" r:id="rId41"/>
    <p:sldId id="309" r:id="rId42"/>
    <p:sldId id="320" r:id="rId43"/>
    <p:sldId id="322" r:id="rId44"/>
    <p:sldId id="323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21" r:id="rId54"/>
    <p:sldId id="318" r:id="rId55"/>
    <p:sldId id="257" r:id="rId56"/>
    <p:sldId id="262" r:id="rId57"/>
    <p:sldId id="297" r:id="rId58"/>
    <p:sldId id="265" r:id="rId59"/>
    <p:sldId id="266" r:id="rId60"/>
  </p:sldIdLst>
  <p:sldSz cx="9144000" cy="6858000" type="screen4x3"/>
  <p:notesSz cx="7104063" cy="10234613"/>
  <p:custDataLst>
    <p:tags r:id="rId6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27/3/2019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1755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30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290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40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923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50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838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60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234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672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72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216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90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0021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462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58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7595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6455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4396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12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803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8747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449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126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048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174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65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66019938-1F5B-435E-9AD9-4BD75ED5B2B0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2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6804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60766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E47A8E62-677F-4CE4-9F44-39694D5FFF8D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32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7828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72789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7826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68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53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78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32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89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421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99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02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09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12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19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792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69225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08413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14500"/>
            <a:ext cx="3808412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65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mysql.com/doc/refman/5.7/en/create-trigger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</a:t>
            </a:r>
            <a:r>
              <a:rPr lang="en-US" sz="2800" b="1" dirty="0" smtClean="0"/>
              <a:t>4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/>
              <a:t>«Εισαγωγή στον προγραμματισμό με χρήση triggers. </a:t>
            </a:r>
            <a:endParaRPr lang="en-US" sz="28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Χρήση </a:t>
            </a:r>
            <a:r>
              <a:rPr lang="el-GR" sz="2800" dirty="0"/>
              <a:t>τεχνολογίας </a:t>
            </a:r>
            <a:r>
              <a:rPr lang="el-GR" sz="2800" dirty="0" smtClean="0"/>
              <a:t>PL/SQL, χρήση </a:t>
            </a:r>
            <a:r>
              <a:rPr lang="en-US" sz="2800" dirty="0" smtClean="0"/>
              <a:t>MySQL</a:t>
            </a:r>
            <a:r>
              <a:rPr lang="el-GR" sz="2800" dirty="0" smtClean="0"/>
              <a:t>»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Χ. </a:t>
            </a:r>
            <a:r>
              <a:rPr lang="el-GR" sz="2400" dirty="0" err="1" smtClean="0"/>
              <a:t>Σκουρλάς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smtClean="0">
                <a:latin typeface="+mn-lt"/>
              </a:rPr>
              <a:t>Πανεπιστήμιο Δυτικής Αττικής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6569"/>
            <a:ext cx="75819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5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2400" smtClean="0"/>
              <a:t>Εισαγωγή στοιχείων στον πίνακα  Employee</a:t>
            </a:r>
            <a:r>
              <a:rPr lang="el-GR" altLang="el-GR" sz="2400" smtClean="0"/>
              <a:t>. Η χρήση της συνθήκης </a:t>
            </a:r>
            <a:r>
              <a:rPr lang="en-GB" altLang="el-GR" sz="2400" b="1" smtClean="0"/>
              <a:t>empno &gt; 7700 </a:t>
            </a:r>
            <a:r>
              <a:rPr lang="el-GR" altLang="el-GR" sz="2400" smtClean="0"/>
              <a:t>έγινε για να δούμε τις δυνατότητες που έχουμε σε εντολή </a:t>
            </a:r>
            <a:r>
              <a:rPr lang="en-US" altLang="el-GR" sz="2400" smtClean="0"/>
              <a:t>INSERT … SELECT</a:t>
            </a:r>
            <a:r>
              <a:rPr lang="el-GR" altLang="el-GR" sz="2400" smtClean="0"/>
              <a:t>.</a:t>
            </a:r>
            <a:endParaRPr lang="en-GB" altLang="el-GR" sz="2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employee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FROM  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WHERE 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7700;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rows created.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FROM employee;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600" b="1" dirty="0" smtClean="0"/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600" b="1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311622"/>
              </p:ext>
            </p:extLst>
          </p:nvPr>
        </p:nvGraphicFramePr>
        <p:xfrm>
          <a:off x="1475656" y="2852936"/>
          <a:ext cx="5971540" cy="3112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760"/>
                <a:gridCol w="1899920"/>
                <a:gridCol w="2054860"/>
              </a:tblGrid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EMPNO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ENAME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DEPTNO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7782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CLARK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7788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SCOTT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7839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KING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107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7844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TURNER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7876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ADAMS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7900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JAMES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7902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FORD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7934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MILLER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10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78870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Ο πρώτος row-type trigger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dept_insert_update</a:t>
            </a: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INSERT OR UPDATE ON department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EACH ROW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:= UPPER(: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/*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contains the new value */    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created.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73078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Δοκιμή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testing */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department VALUES(70, 'Learn');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row created.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285601"/>
              </p:ext>
            </p:extLst>
          </p:nvPr>
        </p:nvGraphicFramePr>
        <p:xfrm>
          <a:off x="2483768" y="2924944"/>
          <a:ext cx="4207598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6828"/>
                <a:gridCol w="166077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ACCOUNTING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LEARN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25764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Επεξήγηση 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Δίδεται η </a:t>
            </a:r>
            <a:r>
              <a:rPr lang="el-GR" altLang="el-GR" sz="2000" dirty="0" smtClean="0"/>
              <a:t>δήλωση </a:t>
            </a:r>
            <a:r>
              <a:rPr lang="en-GB" altLang="el-GR" sz="2000" b="1" dirty="0" smtClean="0">
                <a:solidFill>
                  <a:srgbClr val="004B82"/>
                </a:solidFill>
              </a:rPr>
              <a:t>INSERT INTO department VALUES(70, 'Learn'); 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err="1" smtClean="0"/>
              <a:t>Λόγω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του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γεγονότος</a:t>
            </a:r>
            <a:r>
              <a:rPr lang="en-GB" altLang="el-GR" sz="2000" dirty="0" smtClean="0"/>
              <a:t> “</a:t>
            </a:r>
            <a:r>
              <a:rPr lang="en-GB" altLang="el-GR" sz="2000" b="1" dirty="0" smtClean="0">
                <a:solidFill>
                  <a:srgbClr val="820000"/>
                </a:solidFill>
              </a:rPr>
              <a:t>BEFORE INSERT OR UPDATE ON department</a:t>
            </a:r>
            <a:r>
              <a:rPr lang="en-GB" altLang="el-GR" sz="2000" dirty="0" smtClean="0"/>
              <a:t>” π</a:t>
            </a:r>
            <a:r>
              <a:rPr lang="en-GB" altLang="el-GR" sz="2000" dirty="0" err="1" smtClean="0"/>
              <a:t>ου</a:t>
            </a:r>
            <a:r>
              <a:rPr lang="en-GB" altLang="el-GR" sz="2000" dirty="0" smtClean="0"/>
              <a:t> υπ</a:t>
            </a:r>
            <a:r>
              <a:rPr lang="en-GB" altLang="el-GR" sz="2000" dirty="0" err="1" smtClean="0"/>
              <a:t>άρχει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στον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ορισμό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του</a:t>
            </a:r>
            <a:r>
              <a:rPr lang="en-GB" altLang="el-GR" sz="2000" dirty="0" smtClean="0"/>
              <a:t> «α</a:t>
            </a:r>
            <a:r>
              <a:rPr lang="en-GB" altLang="el-GR" sz="2000" dirty="0" err="1" smtClean="0"/>
              <a:t>φυ</a:t>
            </a:r>
            <a:r>
              <a:rPr lang="en-GB" altLang="el-GR" sz="2000" dirty="0" smtClean="0"/>
              <a:t>πνίζεται» ο trigger </a:t>
            </a:r>
            <a:r>
              <a:rPr lang="en-GB" altLang="el-GR" sz="2000" b="1" dirty="0" smtClean="0">
                <a:solidFill>
                  <a:srgbClr val="820000"/>
                </a:solidFill>
              </a:rPr>
              <a:t>dept_insert_update</a:t>
            </a:r>
            <a:r>
              <a:rPr lang="en-GB" altLang="el-GR" sz="2000" dirty="0" smtClean="0"/>
              <a:t> (</a:t>
            </a:r>
            <a:r>
              <a:rPr lang="el-GR" altLang="el-GR" sz="2000" dirty="0" smtClean="0"/>
              <a:t>ο ορισμός του </a:t>
            </a:r>
            <a:r>
              <a:rPr lang="en-GB" altLang="el-GR" sz="2000" dirty="0" smtClean="0"/>
              <a:t>υπ</a:t>
            </a:r>
            <a:r>
              <a:rPr lang="en-GB" altLang="el-GR" sz="2000" dirty="0" err="1" smtClean="0"/>
              <a:t>άρχει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στο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λεξικό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δεδομένων</a:t>
            </a:r>
            <a:r>
              <a:rPr lang="en-GB" altLang="el-GR" sz="2000" dirty="0" smtClean="0"/>
              <a:t>).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Επ</a:t>
            </a:r>
            <a:r>
              <a:rPr lang="en-GB" altLang="el-GR" sz="2000" dirty="0" err="1" smtClean="0"/>
              <a:t>ειδή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δόθηκε</a:t>
            </a:r>
            <a:r>
              <a:rPr lang="en-GB" altLang="el-GR" sz="2000" dirty="0" smtClean="0"/>
              <a:t> </a:t>
            </a:r>
            <a:r>
              <a:rPr lang="el-GR" altLang="el-GR" sz="2000" dirty="0"/>
              <a:t>δήλωση</a:t>
            </a:r>
            <a:r>
              <a:rPr lang="en-GB" altLang="el-GR" sz="2000" dirty="0" smtClean="0"/>
              <a:t> INSERT και ο trigger </a:t>
            </a:r>
            <a:r>
              <a:rPr lang="en-GB" altLang="el-GR" sz="2000" dirty="0" err="1" smtClean="0"/>
              <a:t>είν</a:t>
            </a:r>
            <a:r>
              <a:rPr lang="en-GB" altLang="el-GR" sz="2000" dirty="0" smtClean="0"/>
              <a:t>αι row type (δες και υποπρόταση FOR EACH ROW) τα ζεύγη των global μεταβλητών που αντιστοιχούν στις στήλες του πίνακα Department έχουν τις παρακάτω τιμές:</a:t>
            </a:r>
          </a:p>
          <a:p>
            <a:pPr marL="0" indent="354013">
              <a:lnSpc>
                <a:spcPct val="11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:</a:t>
            </a:r>
            <a:r>
              <a:rPr lang="en-GB" altLang="el-GR" sz="2000" dirty="0" err="1" smtClean="0"/>
              <a:t>OLD.deptno</a:t>
            </a:r>
            <a:r>
              <a:rPr lang="en-GB" altLang="el-GR" sz="2000" dirty="0" smtClean="0"/>
              <a:t> &lt; - - NULL, :</a:t>
            </a:r>
            <a:r>
              <a:rPr lang="en-GB" altLang="el-GR" sz="2000" dirty="0" err="1" smtClean="0"/>
              <a:t>OLD.dname</a:t>
            </a:r>
            <a:r>
              <a:rPr lang="en-GB" altLang="el-GR" sz="2000" dirty="0" smtClean="0"/>
              <a:t> &lt; -- NULL</a:t>
            </a:r>
          </a:p>
          <a:p>
            <a:pPr marL="0" indent="354013">
              <a:lnSpc>
                <a:spcPct val="11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:</a:t>
            </a:r>
            <a:r>
              <a:rPr lang="en-GB" altLang="el-GR" sz="2000" dirty="0" err="1" smtClean="0"/>
              <a:t>NEW.deptno</a:t>
            </a:r>
            <a:r>
              <a:rPr lang="en-GB" altLang="el-GR" sz="2000" dirty="0" smtClean="0"/>
              <a:t> &lt; - - 70, :</a:t>
            </a:r>
            <a:r>
              <a:rPr lang="en-GB" altLang="el-GR" sz="2000" dirty="0" err="1" smtClean="0"/>
              <a:t>NEW.dname</a:t>
            </a:r>
            <a:r>
              <a:rPr lang="en-GB" altLang="el-GR" sz="2000" dirty="0" smtClean="0"/>
              <a:t> &lt; -- ‘Learn’ 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err="1" smtClean="0"/>
              <a:t>Λόγω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της</a:t>
            </a:r>
            <a:r>
              <a:rPr lang="en-GB" altLang="el-GR" sz="2000" dirty="0" smtClean="0"/>
              <a:t> </a:t>
            </a:r>
            <a:r>
              <a:rPr lang="el-GR" altLang="el-GR" sz="2000" dirty="0" smtClean="0"/>
              <a:t>δήλωση</a:t>
            </a:r>
            <a:r>
              <a:rPr lang="en-GB" altLang="el-GR" sz="2000" dirty="0" smtClean="0"/>
              <a:t>ς :</a:t>
            </a:r>
            <a:r>
              <a:rPr lang="en-GB" altLang="el-GR" sz="2000" dirty="0" err="1" smtClean="0"/>
              <a:t>NEW.dname</a:t>
            </a:r>
            <a:r>
              <a:rPr lang="en-GB" altLang="el-GR" sz="2000" dirty="0" smtClean="0"/>
              <a:t> := UPPER(:</a:t>
            </a:r>
            <a:r>
              <a:rPr lang="en-GB" altLang="el-GR" sz="2000" dirty="0" err="1" smtClean="0"/>
              <a:t>NEW.dname</a:t>
            </a:r>
            <a:r>
              <a:rPr lang="en-GB" altLang="el-GR" sz="2000" dirty="0" smtClean="0"/>
              <a:t>);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O trigger </a:t>
            </a:r>
            <a:r>
              <a:rPr lang="en-GB" altLang="el-GR" sz="2000" dirty="0" err="1" smtClean="0"/>
              <a:t>μετ</a:t>
            </a:r>
            <a:r>
              <a:rPr lang="en-GB" altLang="el-GR" sz="2000" dirty="0" smtClean="0"/>
              <a:t>αγράφει σε κεφαλαία την τιμή της μεταβλητής :NEW.dname. </a:t>
            </a:r>
            <a:endParaRPr lang="el-GR" altLang="el-GR" sz="2000" dirty="0" smtClean="0"/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Ο trigger </a:t>
            </a:r>
            <a:r>
              <a:rPr lang="en-GB" altLang="el-GR" sz="2000" dirty="0" err="1" smtClean="0"/>
              <a:t>τερμ</a:t>
            </a:r>
            <a:r>
              <a:rPr lang="en-GB" altLang="el-GR" sz="2000" dirty="0" smtClean="0"/>
              <a:t>ατίζεται και εκτελείται η </a:t>
            </a:r>
            <a:r>
              <a:rPr lang="el-GR" altLang="el-GR" sz="2000" dirty="0" smtClean="0"/>
              <a:t>δήλωση</a:t>
            </a:r>
            <a:r>
              <a:rPr lang="en-GB" altLang="el-GR" sz="2000" dirty="0" smtClean="0"/>
              <a:t>: </a:t>
            </a:r>
          </a:p>
          <a:p>
            <a:pPr marL="0" indent="354013">
              <a:lnSpc>
                <a:spcPct val="11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b="1" dirty="0" smtClean="0">
                <a:solidFill>
                  <a:srgbClr val="004B82"/>
                </a:solidFill>
              </a:rPr>
              <a:t>INSERT INTO department VALUES(70, 'LEARN');</a:t>
            </a:r>
            <a:endParaRPr lang="en-GB" altLang="el-GR" sz="2000" dirty="0" smtClean="0">
              <a:solidFill>
                <a:srgbClr val="6666FF"/>
              </a:solidFill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10410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Δοκιμή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testing */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‘Payroll' 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=70;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dirty="0" smtClean="0">
              <a:latin typeface="Tahoma" pitchFamily="34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dirty="0" smtClean="0"/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dirty="0" smtClean="0"/>
          </a:p>
        </p:txBody>
      </p:sp>
      <p:sp>
        <p:nvSpPr>
          <p:cNvPr id="7173" name="AutoShape 3"/>
          <p:cNvSpPr>
            <a:spLocks noChangeArrowheads="1"/>
          </p:cNvSpPr>
          <p:nvPr/>
        </p:nvSpPr>
        <p:spPr bwMode="auto">
          <a:xfrm>
            <a:off x="685800" y="228600"/>
            <a:ext cx="7772400" cy="1219200"/>
          </a:xfrm>
          <a:prstGeom prst="roundRect">
            <a:avLst>
              <a:gd name="adj" fmla="val 13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685800" y="1268413"/>
            <a:ext cx="6765925" cy="4598987"/>
          </a:xfrm>
          <a:prstGeom prst="roundRect">
            <a:avLst>
              <a:gd name="adj" fmla="val 3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930640"/>
              </p:ext>
            </p:extLst>
          </p:nvPr>
        </p:nvGraphicFramePr>
        <p:xfrm>
          <a:off x="2864245" y="3140968"/>
          <a:ext cx="3415510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04735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ACCOUNTING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PAYROLL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84600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9" name="Group 2"/>
          <p:cNvGrpSpPr>
            <a:grpSpLocks/>
          </p:cNvGrpSpPr>
          <p:nvPr/>
        </p:nvGrpSpPr>
        <p:grpSpPr bwMode="auto">
          <a:xfrm>
            <a:off x="685800" y="228600"/>
            <a:ext cx="7769225" cy="676275"/>
            <a:chOff x="432" y="144"/>
            <a:chExt cx="4894" cy="426"/>
          </a:xfrm>
        </p:grpSpPr>
        <p:sp>
          <p:nvSpPr>
            <p:cNvPr id="24583" name="AutoShape 3"/>
            <p:cNvSpPr>
              <a:spLocks noChangeArrowheads="1"/>
            </p:cNvSpPr>
            <p:nvPr/>
          </p:nvSpPr>
          <p:spPr bwMode="auto">
            <a:xfrm>
              <a:off x="432" y="144"/>
              <a:ext cx="4895" cy="427"/>
            </a:xfrm>
            <a:prstGeom prst="roundRect">
              <a:avLst>
                <a:gd name="adj" fmla="val 23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4584" name="Text Box 4"/>
            <p:cNvSpPr txBox="1">
              <a:spLocks noChangeArrowheads="1"/>
            </p:cNvSpPr>
            <p:nvPr/>
          </p:nvSpPr>
          <p:spPr bwMode="auto">
            <a:xfrm>
              <a:off x="432" y="144"/>
              <a:ext cx="4895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160" tIns="46080" rIns="92160" bIns="46080" anchor="ctr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algn="ctr">
                <a:buClr>
                  <a:srgbClr val="000000"/>
                </a:buClr>
                <a:buSzPct val="100000"/>
                <a:buFont typeface="Tahoma" pitchFamily="34" charset="0"/>
                <a:buNone/>
              </a:pPr>
              <a:r>
                <a:rPr lang="en-GB" altLang="el-GR" sz="2800">
                  <a:solidFill>
                    <a:schemeClr val="tx1"/>
                  </a:solidFill>
                  <a:latin typeface="Tahoma" pitchFamily="34" charset="0"/>
                </a:rPr>
                <a:t> </a:t>
              </a:r>
            </a:p>
          </p:txBody>
        </p:sp>
      </p:grpSp>
      <p:sp>
        <p:nvSpPr>
          <p:cNvPr id="24581" name="AutoShape 6"/>
          <p:cNvSpPr>
            <a:spLocks noChangeArrowheads="1"/>
          </p:cNvSpPr>
          <p:nvPr/>
        </p:nvSpPr>
        <p:spPr bwMode="auto">
          <a:xfrm>
            <a:off x="685800" y="765175"/>
            <a:ext cx="7770813" cy="5100638"/>
          </a:xfrm>
          <a:prstGeom prst="roundRect">
            <a:avLst>
              <a:gd name="adj" fmla="val 2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Επεξήγηση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/>
              <a:t>Δίδεται η </a:t>
            </a:r>
            <a:r>
              <a:rPr lang="el-GR" altLang="el-GR" sz="2000" dirty="0"/>
              <a:t>δήλωση</a:t>
            </a:r>
            <a:r>
              <a:rPr lang="en-GB" altLang="el-GR" sz="2000" dirty="0" smtClean="0"/>
              <a:t> </a:t>
            </a:r>
            <a:r>
              <a:rPr lang="en-GB" altLang="el-GR" sz="2000" b="1" dirty="0">
                <a:solidFill>
                  <a:srgbClr val="004B82"/>
                </a:solidFill>
              </a:rPr>
              <a:t>UPDATE department SET </a:t>
            </a:r>
            <a:r>
              <a:rPr lang="en-GB" altLang="el-GR" sz="2000" b="1" dirty="0" err="1">
                <a:solidFill>
                  <a:srgbClr val="004B82"/>
                </a:solidFill>
              </a:rPr>
              <a:t>dname</a:t>
            </a:r>
            <a:r>
              <a:rPr lang="en-GB" altLang="el-GR" sz="2000" b="1" dirty="0">
                <a:solidFill>
                  <a:srgbClr val="004B82"/>
                </a:solidFill>
              </a:rPr>
              <a:t> = ‘Payroll' </a:t>
            </a:r>
          </a:p>
          <a:p>
            <a:pPr marL="357188" indent="0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b="1" dirty="0">
                <a:solidFill>
                  <a:srgbClr val="004B82"/>
                </a:solidFill>
              </a:rPr>
              <a:t>WHERE </a:t>
            </a:r>
            <a:r>
              <a:rPr lang="en-GB" altLang="el-GR" sz="2000" b="1" dirty="0" err="1">
                <a:solidFill>
                  <a:srgbClr val="004B82"/>
                </a:solidFill>
              </a:rPr>
              <a:t>deptno</a:t>
            </a:r>
            <a:r>
              <a:rPr lang="en-GB" altLang="el-GR" sz="2000" b="1" dirty="0">
                <a:solidFill>
                  <a:srgbClr val="004B82"/>
                </a:solidFill>
              </a:rPr>
              <a:t>=70; </a:t>
            </a:r>
            <a:r>
              <a:rPr lang="en-GB" altLang="el-GR" sz="2000" dirty="0" err="1"/>
              <a:t>Λόγω</a:t>
            </a:r>
            <a:r>
              <a:rPr lang="en-GB" altLang="el-GR" sz="2000" dirty="0"/>
              <a:t> </a:t>
            </a:r>
            <a:r>
              <a:rPr lang="en-GB" altLang="el-GR" sz="2000" dirty="0" err="1"/>
              <a:t>του</a:t>
            </a:r>
            <a:r>
              <a:rPr lang="en-GB" altLang="el-GR" sz="2000" dirty="0"/>
              <a:t> </a:t>
            </a:r>
            <a:r>
              <a:rPr lang="en-GB" altLang="el-GR" sz="2000" dirty="0" err="1"/>
              <a:t>γεγονότος</a:t>
            </a:r>
            <a:r>
              <a:rPr lang="en-GB" altLang="el-GR" sz="2000" dirty="0"/>
              <a:t> “</a:t>
            </a:r>
            <a:r>
              <a:rPr lang="en-GB" altLang="el-GR" sz="2000" b="1" dirty="0">
                <a:solidFill>
                  <a:srgbClr val="820000"/>
                </a:solidFill>
              </a:rPr>
              <a:t>BEFORE INSERT OR UPDATE ON department</a:t>
            </a:r>
            <a:r>
              <a:rPr lang="en-GB" altLang="el-GR" sz="2000" dirty="0"/>
              <a:t>” π</a:t>
            </a:r>
            <a:r>
              <a:rPr lang="en-GB" altLang="el-GR" sz="2000" dirty="0" err="1"/>
              <a:t>ου</a:t>
            </a:r>
            <a:r>
              <a:rPr lang="en-GB" altLang="el-GR" sz="2000" dirty="0"/>
              <a:t> υπ</a:t>
            </a:r>
            <a:r>
              <a:rPr lang="en-GB" altLang="el-GR" sz="2000" dirty="0" err="1"/>
              <a:t>άρχει</a:t>
            </a:r>
            <a:r>
              <a:rPr lang="en-GB" altLang="el-GR" sz="2000" dirty="0"/>
              <a:t> </a:t>
            </a:r>
            <a:r>
              <a:rPr lang="en-GB" altLang="el-GR" sz="2000" dirty="0" err="1"/>
              <a:t>στον</a:t>
            </a:r>
            <a:r>
              <a:rPr lang="en-GB" altLang="el-GR" sz="2000" dirty="0"/>
              <a:t> </a:t>
            </a:r>
            <a:r>
              <a:rPr lang="en-GB" altLang="el-GR" sz="2000" dirty="0" err="1"/>
              <a:t>ορισμό</a:t>
            </a:r>
            <a:r>
              <a:rPr lang="en-GB" altLang="el-GR" sz="2000" dirty="0"/>
              <a:t> </a:t>
            </a:r>
            <a:r>
              <a:rPr lang="en-GB" altLang="el-GR" sz="2000" dirty="0" err="1"/>
              <a:t>του</a:t>
            </a:r>
            <a:r>
              <a:rPr lang="en-GB" altLang="el-GR" sz="2000" dirty="0"/>
              <a:t> «α</a:t>
            </a:r>
            <a:r>
              <a:rPr lang="en-GB" altLang="el-GR" sz="2000" dirty="0" err="1"/>
              <a:t>φυ</a:t>
            </a:r>
            <a:r>
              <a:rPr lang="en-GB" altLang="el-GR" sz="2000" dirty="0"/>
              <a:t>πνίζεται» ο trigger </a:t>
            </a:r>
            <a:r>
              <a:rPr lang="en-GB" altLang="el-GR" sz="2000" b="1" dirty="0">
                <a:solidFill>
                  <a:srgbClr val="820000"/>
                </a:solidFill>
              </a:rPr>
              <a:t>dept_insert_upda</a:t>
            </a:r>
            <a:r>
              <a:rPr lang="en-GB" altLang="el-GR" sz="2000" dirty="0">
                <a:solidFill>
                  <a:srgbClr val="820000"/>
                </a:solidFill>
              </a:rPr>
              <a:t>te</a:t>
            </a:r>
            <a:r>
              <a:rPr lang="en-GB" altLang="el-GR" sz="2000" dirty="0"/>
              <a:t> (υπάρχει στο λεξικό δεδομένων).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/>
              <a:t>Επ</a:t>
            </a:r>
            <a:r>
              <a:rPr lang="en-GB" altLang="el-GR" sz="2000" dirty="0" err="1"/>
              <a:t>ειδή</a:t>
            </a:r>
            <a:r>
              <a:rPr lang="en-GB" altLang="el-GR" sz="2000" dirty="0"/>
              <a:t> </a:t>
            </a:r>
            <a:r>
              <a:rPr lang="en-GB" altLang="el-GR" sz="2000" dirty="0" err="1"/>
              <a:t>δόθηκε</a:t>
            </a:r>
            <a:r>
              <a:rPr lang="en-GB" altLang="el-GR" sz="2000" dirty="0"/>
              <a:t> </a:t>
            </a:r>
            <a:r>
              <a:rPr lang="el-GR" altLang="el-GR" sz="2000" dirty="0"/>
              <a:t>δήλωση</a:t>
            </a:r>
            <a:r>
              <a:rPr lang="en-GB" altLang="el-GR" sz="2000" dirty="0" smtClean="0"/>
              <a:t> </a:t>
            </a:r>
            <a:r>
              <a:rPr lang="en-GB" altLang="el-GR" sz="2000" dirty="0"/>
              <a:t>UPDATE και ο trigger </a:t>
            </a:r>
            <a:r>
              <a:rPr lang="en-GB" altLang="el-GR" sz="2000" dirty="0" err="1"/>
              <a:t>είν</a:t>
            </a:r>
            <a:r>
              <a:rPr lang="en-GB" altLang="el-GR" sz="2000" dirty="0"/>
              <a:t>αι row type (δες και υποπρόταση FOR EACH ROW) τα ζεύγη των global μεταβλητών που αντιστοιχούν στις στήλες του πίνακα Department έχουν τις παρακάτω τιμές:</a:t>
            </a:r>
          </a:p>
          <a:p>
            <a:pPr indent="14288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dirty="0"/>
              <a:t>:</a:t>
            </a:r>
            <a:r>
              <a:rPr lang="en-GB" altLang="el-GR" sz="2000" dirty="0" err="1"/>
              <a:t>OLD.deptno</a:t>
            </a:r>
            <a:r>
              <a:rPr lang="en-GB" altLang="el-GR" sz="2000" dirty="0"/>
              <a:t> &lt; - -  70, :</a:t>
            </a:r>
            <a:r>
              <a:rPr lang="en-GB" altLang="el-GR" sz="2000" dirty="0" err="1"/>
              <a:t>OLD.dname</a:t>
            </a:r>
            <a:r>
              <a:rPr lang="en-GB" altLang="el-GR" sz="2000" dirty="0"/>
              <a:t> &lt; -- ‘Learn’</a:t>
            </a:r>
          </a:p>
          <a:p>
            <a:pPr indent="14288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dirty="0"/>
              <a:t>:</a:t>
            </a:r>
            <a:r>
              <a:rPr lang="en-GB" altLang="el-GR" sz="2000" dirty="0" err="1"/>
              <a:t>NEW.deptno</a:t>
            </a:r>
            <a:r>
              <a:rPr lang="en-GB" altLang="el-GR" sz="2000" dirty="0"/>
              <a:t> &lt; - - 70, :</a:t>
            </a:r>
            <a:r>
              <a:rPr lang="en-GB" altLang="el-GR" sz="2000" dirty="0" err="1"/>
              <a:t>NEW.dname</a:t>
            </a:r>
            <a:r>
              <a:rPr lang="en-GB" altLang="el-GR" sz="2000" dirty="0"/>
              <a:t> &lt; -- ‘Payroll’ 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 err="1"/>
              <a:t>Λόγω</a:t>
            </a:r>
            <a:r>
              <a:rPr lang="en-GB" altLang="el-GR" sz="2000" dirty="0"/>
              <a:t> </a:t>
            </a:r>
            <a:r>
              <a:rPr lang="en-GB" altLang="el-GR" sz="2000" dirty="0" err="1"/>
              <a:t>της</a:t>
            </a:r>
            <a:r>
              <a:rPr lang="en-GB" altLang="el-GR" sz="2000" dirty="0"/>
              <a:t> </a:t>
            </a:r>
            <a:r>
              <a:rPr lang="el-GR" altLang="el-GR" sz="2000" dirty="0" smtClean="0"/>
              <a:t>δήλωση</a:t>
            </a:r>
            <a:r>
              <a:rPr lang="en-GB" altLang="el-GR" sz="2000" dirty="0" smtClean="0"/>
              <a:t>ς </a:t>
            </a:r>
            <a:r>
              <a:rPr lang="en-GB" altLang="el-GR" sz="2000" dirty="0"/>
              <a:t>:</a:t>
            </a:r>
            <a:r>
              <a:rPr lang="en-GB" altLang="el-GR" sz="2000" dirty="0" err="1"/>
              <a:t>NEW.dname</a:t>
            </a:r>
            <a:r>
              <a:rPr lang="en-GB" altLang="el-GR" sz="2000" dirty="0"/>
              <a:t> := UPPER(:</a:t>
            </a:r>
            <a:r>
              <a:rPr lang="en-GB" altLang="el-GR" sz="2000" dirty="0" err="1"/>
              <a:t>NEW.dname</a:t>
            </a:r>
            <a:r>
              <a:rPr lang="en-GB" altLang="el-GR" sz="2000" dirty="0"/>
              <a:t>);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 smtClean="0"/>
              <a:t>O </a:t>
            </a:r>
            <a:r>
              <a:rPr lang="en-GB" altLang="el-GR" sz="2000" dirty="0"/>
              <a:t>trigger </a:t>
            </a:r>
            <a:r>
              <a:rPr lang="en-GB" altLang="el-GR" sz="2000" dirty="0" err="1"/>
              <a:t>μετ</a:t>
            </a:r>
            <a:r>
              <a:rPr lang="en-GB" altLang="el-GR" sz="2000" dirty="0"/>
              <a:t>αγράφει σε κεφαλαία την τιμή της μεταβλητής :NEW.dname. </a:t>
            </a:r>
            <a:endParaRPr lang="en-GB" altLang="el-GR" sz="2000" dirty="0" smtClean="0"/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 smtClean="0"/>
              <a:t>Ο </a:t>
            </a:r>
            <a:r>
              <a:rPr lang="en-GB" altLang="el-GR" sz="2000" dirty="0"/>
              <a:t>trigger </a:t>
            </a:r>
            <a:r>
              <a:rPr lang="en-GB" altLang="el-GR" sz="2000" dirty="0" err="1"/>
              <a:t>τερμ</a:t>
            </a:r>
            <a:r>
              <a:rPr lang="en-GB" altLang="el-GR" sz="2000" dirty="0"/>
              <a:t>ατίζεται και εκτελείται η </a:t>
            </a:r>
            <a:r>
              <a:rPr lang="el-GR" altLang="el-GR" sz="2000" dirty="0" smtClean="0"/>
              <a:t>δήλωση</a:t>
            </a:r>
            <a:r>
              <a:rPr lang="en-GB" altLang="el-GR" sz="2000" dirty="0" smtClean="0"/>
              <a:t>: </a:t>
            </a:r>
            <a:endParaRPr lang="en-GB" altLang="el-GR" sz="2000" dirty="0"/>
          </a:p>
          <a:p>
            <a:pPr indent="14288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b="1" dirty="0">
                <a:solidFill>
                  <a:srgbClr val="004B82"/>
                </a:solidFill>
              </a:rPr>
              <a:t>UPDATE department SET </a:t>
            </a:r>
            <a:r>
              <a:rPr lang="en-GB" altLang="el-GR" sz="2000" b="1" dirty="0" err="1">
                <a:solidFill>
                  <a:srgbClr val="004B82"/>
                </a:solidFill>
              </a:rPr>
              <a:t>dname</a:t>
            </a:r>
            <a:r>
              <a:rPr lang="en-GB" altLang="el-GR" sz="2000" b="1" dirty="0">
                <a:solidFill>
                  <a:srgbClr val="004B82"/>
                </a:solidFill>
              </a:rPr>
              <a:t> = ‘PAYROLL‘ </a:t>
            </a:r>
          </a:p>
          <a:p>
            <a:pPr indent="14288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b="1" dirty="0">
                <a:solidFill>
                  <a:srgbClr val="004B82"/>
                </a:solidFill>
              </a:rPr>
              <a:t>WHERE </a:t>
            </a:r>
            <a:r>
              <a:rPr lang="en-GB" altLang="el-GR" sz="2000" b="1" dirty="0" err="1">
                <a:solidFill>
                  <a:srgbClr val="004B82"/>
                </a:solidFill>
              </a:rPr>
              <a:t>deptno</a:t>
            </a:r>
            <a:r>
              <a:rPr lang="en-GB" altLang="el-GR" sz="2000" b="1" dirty="0">
                <a:solidFill>
                  <a:srgbClr val="004B82"/>
                </a:solidFill>
              </a:rPr>
              <a:t>=70</a:t>
            </a:r>
            <a:r>
              <a:rPr lang="en-GB" altLang="el-GR" sz="2000" dirty="0">
                <a:solidFill>
                  <a:srgbClr val="6666FF"/>
                </a:solidFill>
              </a:rPr>
              <a:t>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endParaRPr lang="en-GB" altLang="el-GR" sz="2000" dirty="0">
              <a:solidFill>
                <a:srgbClr val="6666FF"/>
              </a:solidFill>
            </a:endParaRP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67305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Γεγονότα που ενεργοποιούν triggers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INSERT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INSERT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UPDATE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UPDATE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DELETE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DELETE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93889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dirty="0" smtClean="0"/>
              <a:t>Απα</a:t>
            </a:r>
            <a:r>
              <a:rPr lang="en-GB" altLang="el-GR" dirty="0" err="1" smtClean="0"/>
              <a:t>γορεύετ</a:t>
            </a:r>
            <a:r>
              <a:rPr lang="en-GB" altLang="el-GR" dirty="0" smtClean="0"/>
              <a:t>αι μέσα στο «σώμα» του trigger </a:t>
            </a:r>
            <a:r>
              <a:rPr lang="el-GR" altLang="el-GR" dirty="0" smtClean="0"/>
              <a:t>να χρησιμοποιήσετε δηλώσεις</a:t>
            </a:r>
            <a:r>
              <a:rPr lang="en-US" altLang="el-GR" dirty="0" smtClean="0"/>
              <a:t>:</a:t>
            </a:r>
            <a:endParaRPr lang="en-GB" altLang="el-GR" dirty="0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/>
          <a:lstStyle/>
          <a:p>
            <a:pPr marL="0" indent="0">
              <a:lnSpc>
                <a:spcPct val="93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COMMIT</a:t>
            </a:r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AUDIT</a:t>
            </a:r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65100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Προσθήκη στήλης στον πίνακα department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Change TABLE department */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ALTER TABLE department ADD 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NUMBER(3));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altered.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* FROM department;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425829"/>
              </p:ext>
            </p:extLst>
          </p:nvPr>
        </p:nvGraphicFramePr>
        <p:xfrm>
          <a:off x="1943708" y="2924944"/>
          <a:ext cx="5256584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756"/>
                <a:gridCol w="1621606"/>
                <a:gridCol w="255422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NO_OF_EMPLOYEES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dirty="0"/>
                        <a:t>ACCOUNTING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PAYROLL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 </a:t>
                      </a:r>
                      <a:endParaRPr lang="el-GR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1430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2400" smtClean="0"/>
              <a:t>Αρχικοποίηση της νέας στήλης 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686800" cy="5040560"/>
          </a:xfrm>
        </p:spPr>
        <p:txBody>
          <a:bodyPr/>
          <a:lstStyle/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Initialization of the new column */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(SELECT COUNT(*)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FROM employee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WHERE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employee.deptno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department.deptno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689279"/>
              </p:ext>
            </p:extLst>
          </p:nvPr>
        </p:nvGraphicFramePr>
        <p:xfrm>
          <a:off x="765869" y="3429000"/>
          <a:ext cx="7585710" cy="2258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095"/>
                <a:gridCol w="2425700"/>
                <a:gridCol w="3510915"/>
              </a:tblGrid>
              <a:tr h="386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DEPTNO</a:t>
                      </a:r>
                      <a:endParaRPr lang="el-GR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DNAME</a:t>
                      </a:r>
                      <a:endParaRPr lang="el-GR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spc="75" dirty="0">
                          <a:effectLst/>
                        </a:rPr>
                        <a:t>NO_OF_EMPLOYEES</a:t>
                      </a:r>
                      <a:endParaRPr lang="el-GR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356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ACCOUNTING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3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8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RESEARCH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3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8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SALES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2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56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OPERATIONS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-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8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PAYROLL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-</a:t>
                      </a:r>
                      <a:endParaRPr lang="el-GR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79463" y="2032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96771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Σύντομη </a:t>
            </a:r>
            <a:r>
              <a:rPr lang="el-GR" altLang="el-GR" sz="2400" b="1" dirty="0">
                <a:solidFill>
                  <a:srgbClr val="820000"/>
                </a:solidFill>
              </a:rPr>
              <a:t>περιγραφή</a:t>
            </a:r>
            <a:br>
              <a:rPr lang="el-GR" altLang="el-GR" sz="2400" b="1" dirty="0">
                <a:solidFill>
                  <a:srgbClr val="820000"/>
                </a:solidFill>
              </a:rPr>
            </a:br>
            <a:r>
              <a:rPr lang="en-GB" altLang="el-GR" sz="2400" dirty="0"/>
              <a:t>Μ</a:t>
            </a:r>
            <a:r>
              <a:rPr lang="el-GR" altLang="el-GR" sz="2400" dirty="0"/>
              <a:t>ι</a:t>
            </a:r>
            <a:r>
              <a:rPr lang="en-GB" altLang="el-GR" sz="2400" dirty="0"/>
              <a:t>α </a:t>
            </a:r>
            <a:r>
              <a:rPr lang="el-GR" altLang="el-GR" sz="2400" dirty="0" smtClean="0"/>
              <a:t>περιήγηση</a:t>
            </a:r>
            <a:r>
              <a:rPr lang="en-GB" altLang="el-GR" sz="2400" dirty="0" smtClean="0"/>
              <a:t> </a:t>
            </a:r>
            <a:r>
              <a:rPr lang="en-GB" altLang="el-GR" sz="2400" dirty="0"/>
              <a:t>σ</a:t>
            </a:r>
            <a:r>
              <a:rPr lang="el-GR" altLang="el-GR" sz="2400" dirty="0"/>
              <a:t>ε </a:t>
            </a:r>
            <a:r>
              <a:rPr lang="el-GR" altLang="el-GR" sz="2400" dirty="0" err="1" smtClean="0"/>
              <a:t>αφυπνιζόμενα</a:t>
            </a:r>
            <a:r>
              <a:rPr lang="el-GR" altLang="el-GR" sz="2400" dirty="0" smtClean="0"/>
              <a:t> </a:t>
            </a:r>
            <a:r>
              <a:rPr lang="el-GR" altLang="el-GR" sz="2400" dirty="0"/>
              <a:t>προγράμματα (</a:t>
            </a:r>
            <a:r>
              <a:rPr lang="en-US" altLang="el-GR" sz="2400" dirty="0"/>
              <a:t>triggers)</a:t>
            </a:r>
            <a:r>
              <a:rPr lang="el-GR" altLang="el-GR" sz="2400" dirty="0"/>
              <a:t>, δηλαδή προγράμματα</a:t>
            </a:r>
            <a:r>
              <a:rPr lang="en-US" altLang="el-GR" sz="2400" dirty="0"/>
              <a:t> </a:t>
            </a:r>
            <a:r>
              <a:rPr lang="el-GR" altLang="el-GR" sz="2400" dirty="0"/>
              <a:t>ενεργοποιούμενα από </a:t>
            </a:r>
            <a:r>
              <a:rPr lang="el-GR" altLang="el-GR" sz="2400" dirty="0" smtClean="0"/>
              <a:t>δηλώσεις -ενέργειες </a:t>
            </a:r>
            <a:r>
              <a:rPr lang="en-US" altLang="el-GR" sz="2400" dirty="0"/>
              <a:t>INSERT, UPDATE, DELETE </a:t>
            </a:r>
            <a:r>
              <a:rPr lang="el-GR" altLang="el-GR" sz="2400" dirty="0"/>
              <a:t>στη βάση </a:t>
            </a:r>
            <a:r>
              <a:rPr lang="el-GR" altLang="el-GR" sz="2400" dirty="0" smtClean="0"/>
              <a:t>δεδομένων.</a:t>
            </a:r>
            <a:r>
              <a:rPr lang="en-GB" altLang="el-GR" sz="2400" dirty="0" smtClean="0"/>
              <a:t> </a:t>
            </a:r>
            <a:r>
              <a:rPr lang="en-GB" altLang="el-GR" sz="2400" dirty="0"/>
              <a:t>Υπ</a:t>
            </a:r>
            <a:r>
              <a:rPr lang="en-GB" altLang="el-GR" sz="2400" dirty="0" err="1"/>
              <a:t>οδείξεις</a:t>
            </a:r>
            <a:r>
              <a:rPr lang="en-GB" altLang="el-GR" sz="2400" dirty="0"/>
              <a:t> </a:t>
            </a:r>
            <a:r>
              <a:rPr lang="en-GB" altLang="el-GR" sz="2400" dirty="0" err="1"/>
              <a:t>γι</a:t>
            </a:r>
            <a:r>
              <a:rPr lang="en-GB" altLang="el-GR" sz="2400" dirty="0"/>
              <a:t>α το</a:t>
            </a:r>
            <a:r>
              <a:rPr lang="el-GR" altLang="el-GR" sz="2400" dirty="0"/>
              <a:t>ν προγραμματισμό </a:t>
            </a:r>
            <a:r>
              <a:rPr lang="el-GR" altLang="el-GR" sz="2400" dirty="0" smtClean="0"/>
              <a:t>σε περιβάλλον </a:t>
            </a:r>
            <a:r>
              <a:rPr lang="en-GB" altLang="el-GR" sz="2400" dirty="0" smtClean="0"/>
              <a:t>PL/SQL </a:t>
            </a:r>
            <a:r>
              <a:rPr lang="el-GR" altLang="el-GR" sz="2400" dirty="0" smtClean="0"/>
              <a:t>και </a:t>
            </a:r>
            <a:r>
              <a:rPr lang="el-GR" altLang="el-GR" sz="2400" dirty="0"/>
              <a:t>σε περιβάλλον</a:t>
            </a:r>
            <a:r>
              <a:rPr lang="el-GR" sz="2400" dirty="0" smtClean="0"/>
              <a:t> </a:t>
            </a:r>
            <a:r>
              <a:rPr lang="en-US" sz="2400" dirty="0" smtClean="0"/>
              <a:t>MySQL</a:t>
            </a:r>
            <a:r>
              <a:rPr lang="el-GR" sz="2400" dirty="0" smtClean="0"/>
              <a:t>.</a:t>
            </a:r>
            <a:endParaRPr lang="en-GB" altLang="el-GR" sz="2400" dirty="0" smtClean="0"/>
          </a:p>
          <a:p>
            <a:pPr marL="0" indent="0">
              <a:buNone/>
            </a:pPr>
            <a:endParaRPr lang="en-GB" sz="2400" dirty="0"/>
          </a:p>
          <a:p>
            <a:pPr>
              <a:lnSpc>
                <a:spcPct val="93000"/>
              </a:lnSpc>
              <a:spcBef>
                <a:spcPts val="125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l-GR" altLang="el-GR" sz="2400" b="1" dirty="0">
                <a:cs typeface="Arial" charset="0"/>
              </a:rPr>
              <a:t>Σ</a:t>
            </a:r>
            <a:r>
              <a:rPr lang="en-GB" altLang="el-GR" sz="2400" b="1" dirty="0" err="1" smtClean="0">
                <a:cs typeface="Arial" charset="0"/>
              </a:rPr>
              <a:t>τόχος</a:t>
            </a:r>
            <a:r>
              <a:rPr lang="en-GB" altLang="el-GR" sz="2400" b="1" dirty="0" smtClean="0">
                <a:cs typeface="Arial" charset="0"/>
              </a:rPr>
              <a:t>/</a:t>
            </a:r>
            <a:r>
              <a:rPr lang="el-GR" altLang="el-GR" sz="2400" b="1" dirty="0" smtClean="0">
                <a:cs typeface="Arial" charset="0"/>
              </a:rPr>
              <a:t>Σ</a:t>
            </a:r>
            <a:r>
              <a:rPr lang="en-GB" altLang="el-GR" sz="2400" b="1" dirty="0" err="1" smtClean="0">
                <a:cs typeface="Arial" charset="0"/>
              </a:rPr>
              <a:t>κο</a:t>
            </a:r>
            <a:r>
              <a:rPr lang="en-GB" altLang="el-GR" sz="2400" b="1" dirty="0" smtClean="0">
                <a:cs typeface="Arial" charset="0"/>
              </a:rPr>
              <a:t>πός:</a:t>
            </a:r>
            <a:endParaRPr lang="en-GB" altLang="el-GR" sz="2400" b="1" dirty="0">
              <a:cs typeface="Arial" charset="0"/>
            </a:endParaRPr>
          </a:p>
          <a:p>
            <a:pPr marL="0" indent="0">
              <a:spcBef>
                <a:spcPts val="1125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l-GR" altLang="el-GR" sz="2400" dirty="0" smtClean="0">
                <a:cs typeface="Arial" charset="0"/>
              </a:rPr>
              <a:t>Ν</a:t>
            </a:r>
            <a:r>
              <a:rPr lang="en-GB" altLang="el-GR" sz="2400" dirty="0" smtClean="0">
                <a:cs typeface="Arial" charset="0"/>
              </a:rPr>
              <a:t>α </a:t>
            </a:r>
            <a:r>
              <a:rPr lang="el-GR" altLang="el-GR" sz="2400" dirty="0" smtClean="0">
                <a:cs typeface="Arial" charset="0"/>
              </a:rPr>
              <a:t>β</a:t>
            </a:r>
            <a:r>
              <a:rPr lang="en-GB" altLang="el-GR" sz="2400" dirty="0" err="1" smtClean="0">
                <a:cs typeface="Arial" charset="0"/>
              </a:rPr>
              <a:t>οηθήσει</a:t>
            </a:r>
            <a:r>
              <a:rPr lang="en-GB" altLang="el-GR" sz="2400" dirty="0" smtClean="0">
                <a:cs typeface="Arial" charset="0"/>
              </a:rPr>
              <a:t> </a:t>
            </a:r>
            <a:r>
              <a:rPr lang="el-GR" altLang="el-GR" sz="2400" dirty="0" smtClean="0">
                <a:cs typeface="Arial" charset="0"/>
              </a:rPr>
              <a:t>τ</a:t>
            </a:r>
            <a:r>
              <a:rPr lang="en-GB" altLang="el-GR" sz="2400" dirty="0" err="1" smtClean="0">
                <a:cs typeface="Arial" charset="0"/>
              </a:rPr>
              <a:t>ους</a:t>
            </a:r>
            <a:r>
              <a:rPr lang="en-GB" altLang="el-GR" sz="2400" dirty="0" smtClean="0">
                <a:cs typeface="Arial" charset="0"/>
              </a:rPr>
              <a:t> σπ</a:t>
            </a:r>
            <a:r>
              <a:rPr lang="el-GR" altLang="el-GR" sz="2400" dirty="0" err="1" smtClean="0">
                <a:cs typeface="Arial" charset="0"/>
              </a:rPr>
              <a:t>ουδ</a:t>
            </a:r>
            <a:r>
              <a:rPr lang="en-GB" altLang="el-GR" sz="2400" dirty="0" smtClean="0">
                <a:cs typeface="Arial" charset="0"/>
              </a:rPr>
              <a:t>α</a:t>
            </a:r>
            <a:r>
              <a:rPr lang="en-GB" altLang="el-GR" sz="2400" dirty="0" err="1" smtClean="0">
                <a:cs typeface="Arial" charset="0"/>
              </a:rPr>
              <a:t>στές</a:t>
            </a:r>
            <a:r>
              <a:rPr lang="en-GB" altLang="el-GR" sz="2400" dirty="0" smtClean="0">
                <a:cs typeface="Arial" charset="0"/>
              </a:rPr>
              <a:t> </a:t>
            </a:r>
            <a:r>
              <a:rPr lang="el-GR" altLang="el-GR" sz="2400" dirty="0">
                <a:cs typeface="Arial" charset="0"/>
              </a:rPr>
              <a:t>να</a:t>
            </a:r>
            <a:r>
              <a:rPr lang="en-GB" altLang="el-GR" sz="2400" dirty="0">
                <a:cs typeface="Arial" charset="0"/>
              </a:rPr>
              <a:t> </a:t>
            </a:r>
            <a:r>
              <a:rPr lang="el-GR" altLang="el-GR" sz="2400" dirty="0">
                <a:cs typeface="Arial" charset="0"/>
              </a:rPr>
              <a:t>κατανοήσουν και να </a:t>
            </a:r>
            <a:r>
              <a:rPr lang="en-GB" altLang="el-GR" sz="2400" dirty="0" err="1">
                <a:cs typeface="Arial" charset="0"/>
              </a:rPr>
              <a:t>εμ</a:t>
            </a:r>
            <a:r>
              <a:rPr lang="en-GB" altLang="el-GR" sz="2400" dirty="0">
                <a:cs typeface="Arial" charset="0"/>
              </a:rPr>
              <a:t>πεδώσουν κρίσιμα σημεία της τεχνολογίας των </a:t>
            </a:r>
            <a:r>
              <a:rPr lang="en-GB" altLang="el-GR" sz="2400" dirty="0" smtClean="0">
                <a:cs typeface="Arial" charset="0"/>
              </a:rPr>
              <a:t>triggers </a:t>
            </a:r>
            <a:r>
              <a:rPr lang="en-GB" altLang="el-GR" sz="2400" dirty="0">
                <a:cs typeface="Arial" charset="0"/>
              </a:rPr>
              <a:t>και να μάθουν να κατασκευάζουν και να χρησιμοποιούν  triggers σύμφωνα με τις ανάγκες των εφαρμογών βάσεων δεδομένων.</a:t>
            </a:r>
          </a:p>
          <a:p>
            <a:pPr>
              <a:spcBef>
                <a:spcPts val="875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cs typeface="Arial" charset="0"/>
              </a:rPr>
              <a:t> </a:t>
            </a:r>
          </a:p>
          <a:p>
            <a:pPr>
              <a:spcBef>
                <a:spcPts val="875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endParaRPr lang="en-GB" altLang="el-GR" sz="18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19459" name="AutoShape 2"/>
          <p:cNvSpPr>
            <a:spLocks noChangeArrowheads="1"/>
          </p:cNvSpPr>
          <p:nvPr/>
        </p:nvSpPr>
        <p:spPr bwMode="auto">
          <a:xfrm>
            <a:off x="3814763" y="2428875"/>
            <a:ext cx="9144000" cy="1588"/>
          </a:xfrm>
          <a:prstGeom prst="roundRect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97092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dirty="0" err="1" smtClean="0"/>
              <a:t>Αυτομ</a:t>
            </a:r>
            <a:r>
              <a:rPr lang="en-GB" altLang="el-GR" dirty="0" smtClean="0"/>
              <a:t>ατοποίηση της διαχείρισης της τιμής της στήλης No_of_Employees με triggers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INSERT ON employee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EACH ROW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+ 1 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- -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νέ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α τιμή, :OLD.deptno &lt; - -  NULL */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created.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82813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3600" dirty="0" err="1" smtClean="0"/>
              <a:t>Δοκιμή</a:t>
            </a:r>
            <a:endParaRPr lang="en-GB" altLang="el-GR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l-GR" sz="2400" dirty="0"/>
              <a:t>INSERT INTO employee VALUES(7985, 'NAVATHE', 10);</a:t>
            </a:r>
            <a:br>
              <a:rPr lang="en-GB" altLang="el-GR" sz="2400" dirty="0"/>
            </a:br>
            <a:r>
              <a:rPr lang="en-GB" altLang="el-GR" sz="2400" dirty="0"/>
              <a:t>Η </a:t>
            </a:r>
            <a:r>
              <a:rPr lang="el-GR" altLang="el-GR" sz="2400" dirty="0"/>
              <a:t>δήλωση</a:t>
            </a:r>
            <a:r>
              <a:rPr lang="en-GB" altLang="el-GR" sz="2400" dirty="0" smtClean="0"/>
              <a:t> </a:t>
            </a:r>
            <a:r>
              <a:rPr lang="en-GB" altLang="el-GR" sz="2400" dirty="0" err="1"/>
              <a:t>ενημερώνει</a:t>
            </a:r>
            <a:r>
              <a:rPr lang="en-GB" altLang="el-GR" sz="2400" dirty="0"/>
              <a:t> </a:t>
            </a:r>
            <a:r>
              <a:rPr lang="en-GB" altLang="el-GR" sz="2400" dirty="0" err="1"/>
              <a:t>τον</a:t>
            </a:r>
            <a:r>
              <a:rPr lang="en-GB" altLang="el-GR" sz="2400" dirty="0"/>
              <a:t> π</a:t>
            </a:r>
            <a:r>
              <a:rPr lang="en-GB" altLang="el-GR" sz="2400" dirty="0" err="1"/>
              <a:t>ίν</a:t>
            </a:r>
            <a:r>
              <a:rPr lang="en-GB" altLang="el-GR" sz="2400" dirty="0"/>
              <a:t>ακα employee</a:t>
            </a:r>
            <a:endParaRPr lang="el-GR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7972"/>
              </p:ext>
            </p:extLst>
          </p:nvPr>
        </p:nvGraphicFramePr>
        <p:xfrm>
          <a:off x="1586230" y="2204865"/>
          <a:ext cx="5971540" cy="3899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760"/>
                <a:gridCol w="1899920"/>
                <a:gridCol w="2054860"/>
              </a:tblGrid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spc="75" dirty="0">
                          <a:effectLst/>
                        </a:rPr>
                        <a:t>EMPNO</a:t>
                      </a:r>
                      <a:endParaRPr lang="el-G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spc="75" dirty="0">
                          <a:effectLst/>
                        </a:rPr>
                        <a:t>ENAME</a:t>
                      </a:r>
                      <a:endParaRPr lang="el-G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spc="75" dirty="0">
                          <a:effectLst/>
                        </a:rPr>
                        <a:t>DEPTNO</a:t>
                      </a:r>
                      <a:endParaRPr lang="el-G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7782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CLARK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7788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SCOTT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7839</a:t>
                      </a:r>
                      <a:endParaRPr lang="el-G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KING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51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7844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TURNER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7876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ADAMS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7900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JAMES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7902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FORD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7934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MILLER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20000"/>
                          </a:solidFill>
                          <a:effectLst/>
                        </a:rPr>
                        <a:t>7985</a:t>
                      </a:r>
                      <a:endParaRPr lang="el-GR" sz="1000" b="1" dirty="0">
                        <a:solidFill>
                          <a:srgbClr val="82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20000"/>
                          </a:solidFill>
                          <a:effectLst/>
                        </a:rPr>
                        <a:t>NAVATHE</a:t>
                      </a:r>
                      <a:endParaRPr lang="el-GR" sz="1000" b="1" dirty="0">
                        <a:solidFill>
                          <a:srgbClr val="82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20000"/>
                          </a:solidFill>
                          <a:effectLst/>
                        </a:rPr>
                        <a:t>10</a:t>
                      </a:r>
                      <a:endParaRPr lang="el-GR" sz="1000" b="1" dirty="0">
                        <a:solidFill>
                          <a:srgbClr val="82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31900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2400" dirty="0" smtClean="0"/>
              <a:t>O row type trigger (β</a:t>
            </a:r>
            <a:r>
              <a:rPr lang="en-GB" altLang="el-GR" sz="2400" dirty="0" err="1" smtClean="0"/>
              <a:t>λέ</a:t>
            </a:r>
            <a:r>
              <a:rPr lang="en-GB" altLang="el-GR" sz="2400" dirty="0" smtClean="0"/>
              <a:t>πε FOR EACH ROW) «αφυπνίζεται» λόγω της συνθήκης</a:t>
            </a:r>
            <a:endParaRPr lang="en-GB" altLang="el-GR" sz="2400" b="1" dirty="0" smtClean="0">
              <a:solidFill>
                <a:srgbClr val="CC33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686800" cy="5544616"/>
          </a:xfrm>
        </p:spPr>
        <p:txBody>
          <a:bodyPr>
            <a:normAutofit/>
          </a:bodyPr>
          <a:lstStyle/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b="1" dirty="0">
                <a:solidFill>
                  <a:srgbClr val="820000"/>
                </a:solidFill>
              </a:rPr>
              <a:t>AFTER INSERT ON employee</a:t>
            </a:r>
            <a:endParaRPr lang="en-GB" altLang="el-GR" sz="2400" b="1" dirty="0" smtClean="0">
              <a:solidFill>
                <a:srgbClr val="820000"/>
              </a:solidFill>
            </a:endParaRPr>
          </a:p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b="1" dirty="0" smtClean="0"/>
          </a:p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b="1" dirty="0" err="1" smtClean="0"/>
              <a:t>Λόγω</a:t>
            </a:r>
            <a:r>
              <a:rPr lang="en-GB" altLang="el-GR" sz="2000" b="1" dirty="0" smtClean="0"/>
              <a:t> </a:t>
            </a:r>
            <a:r>
              <a:rPr lang="en-GB" altLang="el-GR" sz="2000" b="1" dirty="0" err="1" smtClean="0"/>
              <a:t>της</a:t>
            </a:r>
            <a:r>
              <a:rPr lang="en-GB" altLang="el-GR" sz="2000" b="1" dirty="0" smtClean="0"/>
              <a:t> </a:t>
            </a:r>
            <a:r>
              <a:rPr lang="el-GR" altLang="el-GR" sz="2000" b="1" dirty="0"/>
              <a:t>δήλωση</a:t>
            </a:r>
            <a:r>
              <a:rPr lang="en-GB" altLang="el-GR" sz="2000" b="1" dirty="0" smtClean="0"/>
              <a:t>ς INSERT INTO employee VALUES(7985, 'NAVATHE', 10); </a:t>
            </a:r>
            <a:r>
              <a:rPr lang="en-GB" altLang="el-GR" sz="2000" b="1" dirty="0" err="1" smtClean="0"/>
              <a:t>έχω</a:t>
            </a:r>
            <a:endParaRPr lang="en-GB" altLang="el-GR" sz="2000" b="1" dirty="0" smtClean="0"/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OLD.empno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&lt;--NULL,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OLD.ename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&lt;--NULL,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&lt;--NULL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NEW.empno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&lt;-7985,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NEW.ename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&lt;-’NAVATHE’,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&lt;-10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b="1" dirty="0" err="1" smtClean="0"/>
              <a:t>Άρ</a:t>
            </a:r>
            <a:r>
              <a:rPr lang="en-GB" altLang="el-GR" sz="2000" b="1" dirty="0" smtClean="0"/>
              <a:t>α η </a:t>
            </a:r>
            <a:r>
              <a:rPr lang="el-GR" altLang="el-GR" sz="2000" b="1" dirty="0"/>
              <a:t>δήλωση</a:t>
            </a:r>
            <a:r>
              <a:rPr lang="en-GB" altLang="el-GR" sz="2000" b="1" dirty="0" smtClean="0"/>
              <a:t>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+ 1 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b="1" dirty="0" err="1" smtClean="0"/>
              <a:t>Είν</a:t>
            </a:r>
            <a:r>
              <a:rPr lang="en-GB" altLang="el-GR" sz="2000" b="1" dirty="0" smtClean="0"/>
              <a:t>αι ισοδύναμη με τη</a:t>
            </a:r>
            <a:r>
              <a:rPr lang="el-GR" altLang="el-GR" sz="2000" b="1" dirty="0"/>
              <a:t> δήλωση</a:t>
            </a:r>
            <a:endParaRPr lang="en-GB" altLang="el-GR" sz="2000" b="1" dirty="0" smtClean="0"/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+ 1 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10;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685800" y="457200"/>
            <a:ext cx="7772400" cy="533400"/>
          </a:xfrm>
          <a:prstGeom prst="roundRect">
            <a:avLst>
              <a:gd name="adj" fmla="val 29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814763" y="2428875"/>
            <a:ext cx="9144000" cy="1588"/>
          </a:xfrm>
          <a:prstGeom prst="roundRect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105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Και ο πίνακας department γίνεται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247098"/>
              </p:ext>
            </p:extLst>
          </p:nvPr>
        </p:nvGraphicFramePr>
        <p:xfrm>
          <a:off x="1367644" y="1844824"/>
          <a:ext cx="6408712" cy="337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232248"/>
                <a:gridCol w="2808312"/>
              </a:tblGrid>
              <a:tr h="5765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NO_OF_EMPLOYEES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dirty="0"/>
                        <a:t>ACCOUNTING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4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76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3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76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2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32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-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76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PAYROLL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    -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3358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3200" dirty="0" smtClean="0"/>
              <a:t>Trigger π</a:t>
            </a:r>
            <a:r>
              <a:rPr lang="en-GB" altLang="el-GR" sz="3200" dirty="0" err="1" smtClean="0"/>
              <a:t>ου</a:t>
            </a:r>
            <a:r>
              <a:rPr lang="en-GB" altLang="el-GR" sz="3200" dirty="0" smtClean="0"/>
              <a:t> α</a:t>
            </a:r>
            <a:r>
              <a:rPr lang="en-GB" altLang="el-GR" sz="3200" dirty="0" err="1" smtClean="0"/>
              <a:t>φυ</a:t>
            </a:r>
            <a:r>
              <a:rPr lang="en-GB" altLang="el-GR" sz="3200" dirty="0" smtClean="0"/>
              <a:t>πνίζεται από το γεγονός </a:t>
            </a:r>
            <a:endParaRPr lang="en-GB" altLang="el-GR" sz="3200" b="1" dirty="0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b="1" dirty="0">
                <a:solidFill>
                  <a:srgbClr val="820000"/>
                </a:solidFill>
              </a:rPr>
              <a:t>AFTER DELETE ON employee</a:t>
            </a:r>
            <a:endParaRPr lang="en-GB" altLang="el-GR" sz="2400" b="1" dirty="0" smtClean="0">
              <a:solidFill>
                <a:srgbClr val="820000"/>
              </a:solidFill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b="1" dirty="0">
              <a:latin typeface="Tahoma" pitchFamily="34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emp_delete</a:t>
            </a:r>
            <a:endParaRPr lang="en-GB" alt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DELETE ON employee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EACH ROW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- 1   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OLD.deptno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b="1" dirty="0" smtClean="0"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578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224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el-GR" sz="2400" dirty="0" err="1"/>
              <a:t>Με</a:t>
            </a:r>
            <a:r>
              <a:rPr lang="en-GB" altLang="el-GR" sz="2400" dirty="0"/>
              <a:t> </a:t>
            </a:r>
            <a:r>
              <a:rPr lang="en-GB" altLang="el-GR" sz="2400" dirty="0" err="1" smtClean="0"/>
              <a:t>τη</a:t>
            </a:r>
            <a:r>
              <a:rPr lang="el-GR" altLang="el-GR" sz="2400" dirty="0"/>
              <a:t> δήλωση</a:t>
            </a:r>
            <a:r>
              <a:rPr lang="en-GB" altLang="el-GR" sz="2400" dirty="0" smtClean="0"/>
              <a:t> </a:t>
            </a:r>
          </a:p>
          <a:p>
            <a:pPr marL="0" indent="0">
              <a:buNone/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 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employee WHERE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7985; </a:t>
            </a:r>
            <a:endParaRPr lang="en-GB" altLang="el-GR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altLang="el-GR" sz="2400" dirty="0" smtClean="0"/>
              <a:t>ο </a:t>
            </a:r>
            <a:r>
              <a:rPr lang="en-GB" altLang="el-GR" sz="2400" dirty="0"/>
              <a:t>π</a:t>
            </a:r>
            <a:r>
              <a:rPr lang="en-GB" altLang="el-GR" sz="2400" dirty="0" err="1"/>
              <a:t>ίν</a:t>
            </a:r>
            <a:r>
              <a:rPr lang="en-GB" altLang="el-GR" sz="2400" dirty="0"/>
              <a:t>ακας department γίνεται</a:t>
            </a:r>
          </a:p>
          <a:p>
            <a:pPr marL="0" indent="0">
              <a:buNone/>
            </a:pPr>
            <a:endParaRPr lang="el-GR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998611"/>
              </p:ext>
            </p:extLst>
          </p:nvPr>
        </p:nvGraphicFramePr>
        <p:xfrm>
          <a:off x="1187624" y="2636912"/>
          <a:ext cx="6624736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919"/>
                <a:gridCol w="2425700"/>
                <a:gridCol w="2946117"/>
              </a:tblGrid>
              <a:tr h="554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NO_OF_EMPLOYEES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511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b="1" dirty="0">
                          <a:solidFill>
                            <a:srgbClr val="820000"/>
                          </a:solidFill>
                        </a:rPr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b="1" dirty="0">
                          <a:solidFill>
                            <a:srgbClr val="820000"/>
                          </a:solidFill>
                        </a:rPr>
                        <a:t>ACCOUNTING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    3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554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3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54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2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11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-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54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PAYROLL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    -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3649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3200" dirty="0" smtClean="0"/>
              <a:t>Trigger π</a:t>
            </a:r>
            <a:r>
              <a:rPr lang="en-GB" altLang="el-GR" sz="3200" dirty="0" err="1" smtClean="0"/>
              <a:t>ου</a:t>
            </a:r>
            <a:r>
              <a:rPr lang="en-GB" altLang="el-GR" sz="3200" dirty="0" smtClean="0"/>
              <a:t> α</a:t>
            </a:r>
            <a:r>
              <a:rPr lang="en-GB" altLang="el-GR" sz="3200" dirty="0" err="1" smtClean="0"/>
              <a:t>φυ</a:t>
            </a:r>
            <a:r>
              <a:rPr lang="en-GB" altLang="el-GR" sz="3200" dirty="0" smtClean="0"/>
              <a:t>πνίζεται από το γεγονός </a:t>
            </a:r>
            <a:endParaRPr lang="en-GB" altLang="el-GR" sz="3200" b="1" dirty="0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b="1" dirty="0">
                <a:solidFill>
                  <a:srgbClr val="820000"/>
                </a:solidFill>
              </a:rPr>
              <a:t>AFTER UPDATE ON employee</a:t>
            </a:r>
            <a:endParaRPr lang="en-GB" altLang="el-GR" sz="2400" b="1" dirty="0" smtClean="0">
              <a:solidFill>
                <a:srgbClr val="820000"/>
              </a:solidFill>
              <a:cs typeface="Courier New" panose="02070309020205020404" pitchFamily="49" charset="0"/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emp_update</a:t>
            </a: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UPDATE ON employee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EACH ROW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+ 1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- 1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5738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l-GR" sz="24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UPDATE employee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10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GB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=20;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23643"/>
              </p:ext>
            </p:extLst>
          </p:nvPr>
        </p:nvGraphicFramePr>
        <p:xfrm>
          <a:off x="779145" y="2492896"/>
          <a:ext cx="7585710" cy="3024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095"/>
                <a:gridCol w="2425700"/>
                <a:gridCol w="3510915"/>
              </a:tblGrid>
              <a:tr h="517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NO_OF_EMPLOYEES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477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b="1" dirty="0">
                          <a:solidFill>
                            <a:srgbClr val="820000"/>
                          </a:solidFill>
                        </a:rPr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b="1" dirty="0">
                          <a:solidFill>
                            <a:srgbClr val="820000"/>
                          </a:solidFill>
                        </a:rPr>
                        <a:t>ACCOUNTING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    6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517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dirty="0"/>
                        <a:t>RESEARCH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-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17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2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477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-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17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PAYROLL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    -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01657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dirty="0" smtClean="0"/>
              <a:t>/* see triggers */</a:t>
            </a:r>
            <a:r>
              <a:rPr lang="en-GB" altLang="el-GR" b="1" dirty="0" smtClean="0"/>
              <a:t/>
            </a:r>
            <a:br>
              <a:rPr lang="en-GB" altLang="el-GR" b="1" dirty="0" smtClean="0"/>
            </a:br>
            <a:r>
              <a:rPr lang="en-GB" altLang="el-GR" b="1" dirty="0" smtClean="0"/>
              <a:t>DESCRIBE USER_TRIGGERS;</a:t>
            </a:r>
          </a:p>
        </p:txBody>
      </p:sp>
      <p:sp>
        <p:nvSpPr>
          <p:cNvPr id="4" name="Rectangle 3"/>
          <p:cNvSpPr/>
          <p:nvPr/>
        </p:nvSpPr>
        <p:spPr>
          <a:xfrm>
            <a:off x="26465" y="1844824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                                                  Null?    Type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----------------------------------------------------- -------- ----------------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TRIGGER_NAME                                                   VARCHAR2(30)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TRIGGER_TYPE                                                   VARCHAR2(16)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TRIGGERING_EVENT                                               VARCHAR2(75)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TABLE_OWNER                                                    VARCHAR2(30)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BASE_OBJECT_TYPE                                               VARCHAR2(16)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TABLE_NAME                                                     VARCHAR2(30)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COLUMN_NAME                                                    VARCHAR2(4000)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REFERENCING_NAMES                                              VARCHAR2(128)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WHEN_CLAUSE                                                    VARCHAR2(4000)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STATUS                                                         VARCHAR2(8)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DESCRIPTION                                                    VARCHAR2(4000)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ACTION_TYPE                                                    VARCHAR2(11)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TRIGGER_BODY                                                   LONG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50189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l-GR" sz="20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TRIGGER_NAME, TRIGGERING_EVENT, TRIGGER_TYPE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USER_TRIGGERS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WHERE TABLE_NAME= 'EMPLOYEE'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ORDER BY TRIGGER_NAME;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3028" y="2710626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TRIGGER_NAME    TRIGGERING_EVENT      TRIGGER_TYPE    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EMP_DELETE      DELETE                AFTER EACH ROW  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EMP_INSERT      INSERT                AFTER EACH ROW  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EMP_UPDATE      UPDATE                AFTER EACH ROW  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3531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Triggers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“Triggers supplement the SQL constraints in enforcing data </a:t>
            </a:r>
            <a:r>
              <a:rPr lang="en-US" sz="2000" dirty="0" smtClean="0"/>
              <a:t>Integrity </a:t>
            </a:r>
            <a:r>
              <a:rPr lang="en-US" sz="2000" dirty="0"/>
              <a:t>and implementing business rules (North 1999).”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“In the chapter “When Not to Use Triggers” </a:t>
            </a:r>
            <a:r>
              <a:rPr lang="en-US" sz="2000" dirty="0" err="1"/>
              <a:t>Avi</a:t>
            </a:r>
            <a:r>
              <a:rPr lang="en-US" sz="2000" dirty="0"/>
              <a:t> </a:t>
            </a:r>
            <a:r>
              <a:rPr lang="en-US" sz="2000" dirty="0" err="1"/>
              <a:t>Silberschatz</a:t>
            </a:r>
            <a:r>
              <a:rPr lang="en-US" sz="2000" dirty="0"/>
              <a:t> et all </a:t>
            </a:r>
            <a:r>
              <a:rPr lang="en-US" sz="2000" dirty="0" smtClean="0"/>
              <a:t>(</a:t>
            </a:r>
            <a:r>
              <a:rPr lang="en-US" sz="2000" dirty="0"/>
              <a:t>2011) agrees that there are many good uses for triggers, </a:t>
            </a:r>
            <a:r>
              <a:rPr lang="en-US" sz="2000" dirty="0" smtClean="0"/>
              <a:t>but </a:t>
            </a:r>
            <a:r>
              <a:rPr lang="en-US" sz="2000" dirty="0"/>
              <a:t>developers should first consider alternative available </a:t>
            </a:r>
            <a:r>
              <a:rPr lang="en-US" sz="2000" dirty="0" smtClean="0"/>
              <a:t>technologies</a:t>
            </a:r>
            <a:r>
              <a:rPr lang="en-US" sz="2000" dirty="0"/>
              <a:t>, such as update/delete rules of foreign keys, </a:t>
            </a:r>
            <a:r>
              <a:rPr lang="en-US" sz="2000" dirty="0" smtClean="0"/>
              <a:t>materialized </a:t>
            </a:r>
            <a:r>
              <a:rPr lang="en-US" sz="2000" dirty="0"/>
              <a:t>views, and modern replication facilities instead of </a:t>
            </a:r>
          </a:p>
          <a:p>
            <a:pPr marL="0" indent="0">
              <a:buNone/>
            </a:pPr>
            <a:r>
              <a:rPr lang="en-US" sz="2000" dirty="0"/>
              <a:t>over-using triggers, - and when used “Triggers should be written </a:t>
            </a:r>
            <a:r>
              <a:rPr lang="en-US" sz="2000" dirty="0" smtClean="0"/>
              <a:t>with </a:t>
            </a:r>
            <a:r>
              <a:rPr lang="en-US" sz="2000" dirty="0"/>
              <a:t>great care”. Detecting trigger errors at runtime can be a </a:t>
            </a:r>
            <a:r>
              <a:rPr lang="en-US" sz="2000" dirty="0" smtClean="0"/>
              <a:t>really </a:t>
            </a:r>
            <a:r>
              <a:rPr lang="en-US" sz="2000" dirty="0"/>
              <a:t>challenging task.”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see Introduction to Procedural Extensions of SQL in Transactional Context )	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1019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/* Drop all the database objects */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dept_insert_update</a:t>
            </a: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emp_delete</a:t>
            </a: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emp_update</a:t>
            </a: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TABLE employee;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TABLE department;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dropped.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89451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b="1" dirty="0" err="1"/>
              <a:t>Πως</a:t>
            </a:r>
            <a:r>
              <a:rPr lang="en-GB" altLang="el-GR" sz="2400" b="1" dirty="0"/>
              <a:t> β</a:t>
            </a:r>
            <a:r>
              <a:rPr lang="en-GB" altLang="el-GR" sz="2400" b="1" dirty="0" err="1"/>
              <a:t>λέ</a:t>
            </a:r>
            <a:r>
              <a:rPr lang="en-GB" altLang="el-GR" sz="2400" b="1" dirty="0"/>
              <a:t>πουμε τα λάθη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SHOW ERRORS TRIGGER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endParaRPr lang="en-GB" altLang="el-GR" sz="2400" b="1" dirty="0"/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b="1" dirty="0" err="1"/>
              <a:t>Ενεργο</a:t>
            </a:r>
            <a:r>
              <a:rPr lang="en-GB" altLang="el-GR" sz="2400" b="1" dirty="0"/>
              <a:t>ποίηση / απενεργοποίηση ενός trigger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ALTER TRIGGER </a:t>
            </a:r>
            <a:r>
              <a:rPr lang="en-GB" altLang="el-G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DISABLE;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ALTER TRIGGER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ENABLE;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ALTER TABLE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my_emp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DISABLE ALL TRIGGERS;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ALTER TRIGGER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COMPILE;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99302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976664"/>
          </a:xfrm>
        </p:spPr>
        <p:txBody>
          <a:bodyPr/>
          <a:lstStyle/>
          <a:p>
            <a:r>
              <a:rPr lang="en-GB" dirty="0"/>
              <a:t>Triggers by example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MySQL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468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CREATE TRIGGER Syntax in </a:t>
            </a:r>
            <a:r>
              <a:rPr lang="en-US" sz="3600" dirty="0" err="1" smtClean="0"/>
              <a:t>mySQL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[DEFINER = { user | CURRENT_USER }]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TRIGGER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trigger_time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trigger_event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tbl_name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 EACH ROW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trigger_order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trigger_body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trigger_time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BEFORE | AFTER 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trigger_event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INSERT | UPDATE | DELETE 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trigger_order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FOLLOWS | PRECEDES }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other_trigger_name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(see</a:t>
            </a:r>
            <a:r>
              <a:rPr lang="el-GR" dirty="0" smtClean="0"/>
              <a:t> </a:t>
            </a:r>
            <a:r>
              <a:rPr lang="en-US" dirty="0">
                <a:hlinkClick r:id="rId3"/>
              </a:rPr>
              <a:t>13.1.15 CREATE TRIGGER </a:t>
            </a:r>
            <a:r>
              <a:rPr lang="en-US" dirty="0" smtClean="0">
                <a:hlinkClick r:id="rId3"/>
              </a:rPr>
              <a:t>Syntax</a:t>
            </a:r>
            <a:r>
              <a:rPr lang="en-US" dirty="0" smtClean="0"/>
              <a:t>)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075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Βάση δεδομένων προσωπικού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476701"/>
              </p:ext>
            </p:extLst>
          </p:nvPr>
        </p:nvGraphicFramePr>
        <p:xfrm>
          <a:off x="683568" y="1268760"/>
          <a:ext cx="6840760" cy="2080617"/>
        </p:xfrm>
        <a:graphic>
          <a:graphicData uri="http://schemas.openxmlformats.org/drawingml/2006/table">
            <a:tbl>
              <a:tblPr/>
              <a:tblGrid>
                <a:gridCol w="432048"/>
                <a:gridCol w="1063451"/>
                <a:gridCol w="1600845"/>
                <a:gridCol w="864096"/>
                <a:gridCol w="576064"/>
                <a:gridCol w="576064"/>
                <a:gridCol w="720080"/>
                <a:gridCol w="1008112"/>
              </a:tblGrid>
              <a:tr h="324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Empno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Ename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Hiredate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Mgr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Deptno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CODD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ANALYST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1/1/89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ELMASRI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ANALYST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2/5/95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NAVATHE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SALESMAN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7/7/77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PROGRAMMER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4/5/04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824323"/>
              </p:ext>
            </p:extLst>
          </p:nvPr>
        </p:nvGraphicFramePr>
        <p:xfrm>
          <a:off x="683569" y="3895116"/>
          <a:ext cx="3672407" cy="1838140"/>
        </p:xfrm>
        <a:graphic>
          <a:graphicData uri="http://schemas.openxmlformats.org/drawingml/2006/table">
            <a:tbl>
              <a:tblPr/>
              <a:tblGrid>
                <a:gridCol w="1003876"/>
                <a:gridCol w="1524875"/>
                <a:gridCol w="1143656"/>
              </a:tblGrid>
              <a:tr h="367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Deptno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Dname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ACCOUNTING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ATHENS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SALES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LONDON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  <a:endParaRPr lang="el-GR" sz="16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ATHENS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PAYROLL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LONDON</a:t>
                      </a:r>
                      <a:endParaRPr lang="el-GR" sz="16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3568" y="827420"/>
            <a:ext cx="74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emp</a:t>
            </a:r>
            <a:endParaRPr lang="el-GR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726733" y="3399383"/>
            <a:ext cx="766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dept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6946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βάσης δεδομένων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79512" y="1124744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DROP DATABASE </a:t>
            </a:r>
            <a:r>
              <a:rPr lang="en-US" dirty="0" err="1"/>
              <a:t>my_first_triggers_db</a:t>
            </a:r>
            <a:r>
              <a:rPr lang="en-US" dirty="0"/>
              <a:t>;</a:t>
            </a:r>
          </a:p>
          <a:p>
            <a:endParaRPr lang="el-GR" dirty="0" smtClean="0"/>
          </a:p>
          <a:p>
            <a:r>
              <a:rPr lang="en-US" dirty="0" smtClean="0"/>
              <a:t>CREATE </a:t>
            </a:r>
            <a:r>
              <a:rPr lang="en-US" dirty="0"/>
              <a:t>DATABASE </a:t>
            </a:r>
            <a:r>
              <a:rPr lang="en-US" dirty="0" err="1"/>
              <a:t>my_first_triggers_db</a:t>
            </a:r>
            <a:r>
              <a:rPr lang="en-US" dirty="0"/>
              <a:t>;</a:t>
            </a:r>
          </a:p>
          <a:p>
            <a:endParaRPr lang="el-GR" dirty="0" smtClean="0"/>
          </a:p>
          <a:p>
            <a:r>
              <a:rPr lang="en-US" dirty="0" smtClean="0"/>
              <a:t>USE </a:t>
            </a:r>
            <a:r>
              <a:rPr lang="en-US" dirty="0" err="1"/>
              <a:t>my_first_triggers_db</a:t>
            </a:r>
            <a:r>
              <a:rPr lang="en-US" dirty="0"/>
              <a:t>;</a:t>
            </a:r>
          </a:p>
          <a:p>
            <a:endParaRPr lang="el-GR" dirty="0" smtClean="0"/>
          </a:p>
          <a:p>
            <a:r>
              <a:rPr lang="en-US" dirty="0" smtClean="0"/>
              <a:t>CREATE </a:t>
            </a:r>
            <a:r>
              <a:rPr lang="en-US" dirty="0"/>
              <a:t>TABLE DEPT(DEPTNO INT(2) NOT NULL, </a:t>
            </a:r>
          </a:p>
          <a:p>
            <a:r>
              <a:rPr lang="en-US" dirty="0"/>
              <a:t>                     DNAME VARCHAR(14), LOC VARCHAR(14));</a:t>
            </a:r>
          </a:p>
          <a:p>
            <a:endParaRPr lang="el-GR" dirty="0" smtClean="0"/>
          </a:p>
          <a:p>
            <a:r>
              <a:rPr lang="en-US" dirty="0" smtClean="0"/>
              <a:t>CREATE </a:t>
            </a:r>
            <a:r>
              <a:rPr lang="en-US" dirty="0"/>
              <a:t>TABLE EMP(EMPNO INT(4) NOT NULL, </a:t>
            </a:r>
          </a:p>
          <a:p>
            <a:r>
              <a:rPr lang="en-US" dirty="0"/>
              <a:t>                    ENAME VARCHAR(10), JOB VARCHAR(25), </a:t>
            </a:r>
          </a:p>
          <a:p>
            <a:r>
              <a:rPr lang="en-US" dirty="0"/>
              <a:t>                    HIREDATE DATE, MGR INT(4),  SAL FLOAT(7,2),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             </a:t>
            </a:r>
            <a:r>
              <a:rPr lang="en-US" dirty="0" smtClean="0"/>
              <a:t>COMM </a:t>
            </a:r>
            <a:r>
              <a:rPr lang="en-US" dirty="0"/>
              <a:t>FLOAT(7,2),</a:t>
            </a:r>
          </a:p>
          <a:p>
            <a:r>
              <a:rPr lang="en-US" dirty="0"/>
              <a:t>                    DEPTNO INT(2));</a:t>
            </a:r>
          </a:p>
          <a:p>
            <a:endParaRPr lang="el-GR" dirty="0" smtClean="0"/>
          </a:p>
          <a:p>
            <a:r>
              <a:rPr lang="en-US" dirty="0" smtClean="0"/>
              <a:t>SHOW </a:t>
            </a:r>
            <a:r>
              <a:rPr lang="en-US" dirty="0"/>
              <a:t>TABLES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βάσης δεδομένων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79512" y="1124744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INSERT </a:t>
            </a:r>
            <a:r>
              <a:rPr lang="en-US" dirty="0"/>
              <a:t>INTO DEPT(DEPTNO, DNAME, LOC)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</a:t>
            </a:r>
            <a:r>
              <a:rPr lang="en-US" dirty="0" smtClean="0"/>
              <a:t>VALUES </a:t>
            </a:r>
            <a:r>
              <a:rPr lang="en-US" dirty="0"/>
              <a:t>(10, 'ACCOUNTING', 'ATHENS'); </a:t>
            </a:r>
          </a:p>
          <a:p>
            <a:r>
              <a:rPr lang="en-US" dirty="0"/>
              <a:t>INSERT INTO DEPT(DEPTNO, DNAME, LOC) VALUES (20, 'SALES', 'LONDON'); </a:t>
            </a:r>
          </a:p>
          <a:p>
            <a:r>
              <a:rPr lang="en-US" dirty="0"/>
              <a:t>INSERT INTO DEPT(DEPTNO, DNAME, LOC)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</a:t>
            </a:r>
            <a:r>
              <a:rPr lang="en-US" dirty="0" smtClean="0"/>
              <a:t>VALUES </a:t>
            </a:r>
            <a:r>
              <a:rPr lang="en-US" dirty="0"/>
              <a:t>(30, 'RESEARCH', 'ATHENS'); </a:t>
            </a:r>
          </a:p>
          <a:p>
            <a:r>
              <a:rPr lang="en-US" dirty="0"/>
              <a:t>INSERT INTO DEPT(DEPTNO, DNAME, LOC)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</a:t>
            </a:r>
            <a:r>
              <a:rPr lang="en-US" dirty="0" smtClean="0"/>
              <a:t>VALUES </a:t>
            </a:r>
            <a:r>
              <a:rPr lang="en-US" dirty="0"/>
              <a:t>(40, 'PAYROLL', 'LONDON'); </a:t>
            </a:r>
          </a:p>
          <a:p>
            <a:r>
              <a:rPr lang="en-US" dirty="0"/>
              <a:t>INSERT INTO EMP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</a:t>
            </a:r>
            <a:r>
              <a:rPr lang="en-US" dirty="0" smtClean="0"/>
              <a:t>VALUES </a:t>
            </a:r>
            <a:r>
              <a:rPr lang="en-US" dirty="0"/>
              <a:t>(10, 'CODD', 'ANALYST', '1989/01/01', 15, 3000, NULL, 10);</a:t>
            </a:r>
          </a:p>
          <a:p>
            <a:r>
              <a:rPr lang="en-US" dirty="0"/>
              <a:t>INSERT INTO EMP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</a:t>
            </a:r>
            <a:r>
              <a:rPr lang="en-US" dirty="0" smtClean="0"/>
              <a:t>VALUES </a:t>
            </a:r>
            <a:r>
              <a:rPr lang="en-US" dirty="0"/>
              <a:t>(15, 'ELMASRI', 'ANALYST', '1995/05/02', 15, 1200, 150, 10);</a:t>
            </a:r>
          </a:p>
          <a:p>
            <a:r>
              <a:rPr lang="en-US" dirty="0"/>
              <a:t>INSERT INTO EMP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 </a:t>
            </a:r>
            <a:r>
              <a:rPr lang="en-US" dirty="0" smtClean="0"/>
              <a:t>VALUES </a:t>
            </a:r>
            <a:r>
              <a:rPr lang="en-US" dirty="0"/>
              <a:t>(20, 'NAVATHE', 'SALESMAN', '1977/07/07', 20, 2000, NULL, 20);</a:t>
            </a:r>
          </a:p>
          <a:p>
            <a:r>
              <a:rPr lang="en-US" dirty="0"/>
              <a:t>INSERT INTO EMP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   </a:t>
            </a:r>
            <a:r>
              <a:rPr lang="en-US" dirty="0" smtClean="0"/>
              <a:t>VALUES </a:t>
            </a:r>
            <a:r>
              <a:rPr lang="en-US" dirty="0"/>
              <a:t>(30, 'DATE', 'PROGRAMMER', '2004/05/04', 15, 1800, 200, 10);</a:t>
            </a:r>
          </a:p>
        </p:txBody>
      </p:sp>
    </p:spTree>
    <p:extLst>
      <p:ext uri="{BB962C8B-B14F-4D97-AF65-F5344CB8AC3E}">
        <p14:creationId xmlns:p14="http://schemas.microsoft.com/office/powerpoint/2010/main" val="4348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31" y="548680"/>
            <a:ext cx="844393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07504" y="136693"/>
            <a:ext cx="9036496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employee(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INT(4) NOT NULL,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VARCHAR(10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INT(2));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TABLE department(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INT(2) NOT NULL,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VARCHAR(14));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 department SELECT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employee SELECT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879" y="1772816"/>
            <a:ext cx="5346321" cy="502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4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33568"/>
            <a:ext cx="8229600" cy="9072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INSERT ON department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539552" y="1484784"/>
            <a:ext cx="6552728" cy="446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//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TRIGGER </a:t>
            </a:r>
            <a:r>
              <a:rPr lang="en-GB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dept_insert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INSERT ON department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ROW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GB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NEW.dname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UPPER(</a:t>
            </a:r>
            <a:r>
              <a:rPr lang="en-GB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NEW.dname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END;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;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2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976664"/>
          </a:xfrm>
        </p:spPr>
        <p:txBody>
          <a:bodyPr/>
          <a:lstStyle/>
          <a:p>
            <a:r>
              <a:rPr lang="en-US" dirty="0" smtClean="0"/>
              <a:t>Oracle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895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9552"/>
            <a:ext cx="8229600" cy="9072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UPDATE ON department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522784" y="1412776"/>
            <a:ext cx="6030416" cy="3855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//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TRIGGER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dept_update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UPDATE ON department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ROW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NEW.dname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UPPER(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NEW.dname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1842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07504" y="908720"/>
            <a:ext cx="7056784" cy="2559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 department VALUES(70, 'Learn');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department;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department 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'Payroll' WHERE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=70;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department;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department 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'Learn' WHERE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=70;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32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62411"/>
            <a:ext cx="4680519" cy="652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43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864096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l-GR" sz="2000" b="1" dirty="0">
                <a:solidFill>
                  <a:srgbClr val="0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Δοκιμή και ε</a:t>
            </a:r>
            <a:r>
              <a:rPr lang="en-GB" sz="2000" b="1" dirty="0">
                <a:solidFill>
                  <a:srgbClr val="0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π</a:t>
            </a:r>
            <a:r>
              <a:rPr lang="en-GB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εξήγηση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Δίδετ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αι η 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δήλωση </a:t>
            </a:r>
            <a:r>
              <a:rPr lang="en-GB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INSERT INTO department VALUES(70, 'Learn'); 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Λόγω του γεγονότος “</a:t>
            </a:r>
            <a:r>
              <a:rPr lang="en-GB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BEFORE INSERT ON department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” που υπάρχει στον ορισμό του «αφυπνίζεται» ο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trigger </a:t>
            </a:r>
            <a:r>
              <a:rPr lang="en-GB" sz="2000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dept</a:t>
            </a:r>
            <a:r>
              <a:rPr lang="el-GR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_</a:t>
            </a:r>
            <a:r>
              <a:rPr lang="en-GB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insert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(ο ορισμός του υπάρχει στη βάση δεδομένων του συστήματος, δηλαδή στη βάση 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Information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_</a:t>
            </a: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schema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).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Επειδή δόθηκε δήλωση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INSERT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και ο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trigger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είναι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row type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(δες και υποπρόταση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FOR EACH ROW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) τα ζεύγη των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global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μεταβλητών που αντιστοιχούν στις στήλες του πίνακα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Department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έχουν τις παρακάτω τιμές: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OLD.deptno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&lt; - - NULL,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OLD.dname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&lt; -- NULL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NEW.deptno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&lt; - - 70, 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NEW.dname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&lt; -- ‘Learn’ 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4)  </a:t>
            </a:r>
            <a:r>
              <a:rPr lang="el-GR" sz="20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Λόγω 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της εντολής </a:t>
            </a:r>
            <a:r>
              <a:rPr lang="en-GB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NEW</a:t>
            </a:r>
            <a:r>
              <a:rPr lang="el-GR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000" dirty="0" err="1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</a:t>
            </a:r>
            <a:r>
              <a:rPr lang="el-GR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UPPER</a:t>
            </a:r>
            <a:r>
              <a:rPr lang="el-GR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el-GR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000" dirty="0" err="1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</a:t>
            </a:r>
            <a:r>
              <a:rPr lang="el-GR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ο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trigger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μεταγράφει σε κεφαλαία την τιμή της μεταβλητής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NEW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.</a:t>
            </a:r>
            <a:r>
              <a:rPr lang="en-GB" sz="2000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dname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. 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5)  </a:t>
            </a:r>
            <a:r>
              <a:rPr lang="el-GR" sz="20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Ο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trigger</a:t>
            </a:r>
            <a:r>
              <a:rPr lang="el-GR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τερματίζεται και εκτελείται η δήλωση: 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INSERT INTO department VALUES(70, 'LEARN');</a:t>
            </a:r>
            <a:endParaRPr lang="el-G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6)   SELECT </a:t>
            </a:r>
            <a:r>
              <a:rPr lang="en-GB" sz="2000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* FROM department;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90023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80585"/>
            <a:ext cx="8568952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Παράδειγμα και ε</a:t>
            </a:r>
            <a:r>
              <a:rPr lang="en-US" b="1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π</a:t>
            </a:r>
            <a:r>
              <a:rPr lang="en-US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εξήγηση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GB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Δίδετ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αι η 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δήλωση </a:t>
            </a:r>
            <a:endParaRPr lang="el-GR" sz="1600" dirty="0">
              <a:latin typeface="Cambria" panose="02040503050406030204" pitchFamily="18" charset="0"/>
              <a:ea typeface="TimesNewRoman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UPDATE department SET </a:t>
            </a:r>
            <a:r>
              <a:rPr lang="en-GB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dname</a:t>
            </a: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= 'Operations'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WHERE </a:t>
            </a:r>
            <a:r>
              <a:rPr lang="en-GB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deptno</a:t>
            </a: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=70;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Λόγω του γεγονότος “</a:t>
            </a: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BEFORE UPDATE ON department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” που υπάρχει στον ορισμό του «αφυπνίζεται» ο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trigger </a:t>
            </a:r>
            <a:r>
              <a:rPr lang="en-GB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dept</a:t>
            </a:r>
            <a:r>
              <a:rPr lang="el-GR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_</a:t>
            </a: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upda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te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(υπάρχει στη βάση δεδομένων του συστήματος).</a:t>
            </a:r>
            <a:endParaRPr lang="el-GR" sz="1600" dirty="0">
              <a:latin typeface="Cambria" panose="02040503050406030204" pitchFamily="18" charset="0"/>
              <a:ea typeface="TimesNewRoman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Επειδή δόθηκε δήλωση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UPDATE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και ο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trigger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είναι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row type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(δες και υποπρόταση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FOR EACH ROW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) τα ζεύγη των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global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μεταβλητών που αντιστοιχούν στις στήλες του πίνακα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Department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έχουν τις παρακάτω τιμές:</a:t>
            </a:r>
            <a:endParaRPr lang="el-GR" sz="1600" dirty="0">
              <a:latin typeface="Cambria" panose="02040503050406030204" pitchFamily="18" charset="0"/>
              <a:ea typeface="TimesNewRoman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OLD.deptno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&lt; - -  70, </a:t>
            </a:r>
            <a:r>
              <a:rPr lang="en-GB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OLD.dname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&lt; -- ‘Learn’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NEW.deptno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&lt; - - 70, </a:t>
            </a:r>
            <a:r>
              <a:rPr lang="en-GB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NEW.dname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&lt; -- ‘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Operations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’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3)    </a:t>
            </a: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Λόγω 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της εντολής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: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dname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:=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UPPER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(: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dname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);</a:t>
            </a:r>
            <a:endParaRPr lang="el-GR" sz="1600" dirty="0">
              <a:latin typeface="Cambria" panose="02040503050406030204" pitchFamily="18" charset="0"/>
              <a:ea typeface="TimesNewRoman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O trigger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μεταγράφει σε κεφαλαία την τιμή της </a:t>
            </a:r>
            <a:endParaRPr lang="el-GR" dirty="0" smtClean="0">
              <a:solidFill>
                <a:srgbClr val="000000"/>
              </a:solidFill>
              <a:latin typeface="Cambria" panose="02040503050406030204" pitchFamily="18" charset="0"/>
              <a:ea typeface="TimesNewRoman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μεταβλητής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NEW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dname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.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4)    </a:t>
            </a: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Ο </a:t>
            </a:r>
            <a:r>
              <a:rPr lang="en-GB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trigger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τερματίζεται και εκτελείται η δήλωση: </a:t>
            </a:r>
            <a:endParaRPr lang="el-GR" sz="1600" dirty="0">
              <a:latin typeface="Cambria" panose="02040503050406030204" pitchFamily="18" charset="0"/>
              <a:ea typeface="TimesNewRoman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UPDATE department SET </a:t>
            </a:r>
            <a:r>
              <a:rPr lang="en-GB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dname</a:t>
            </a: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 = ‘OPERATIONS‘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WHERE </a:t>
            </a:r>
            <a:r>
              <a:rPr lang="en-GB" b="1" dirty="0" err="1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deptno</a:t>
            </a:r>
            <a:r>
              <a:rPr lang="el-GR" b="1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=70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NewRoman"/>
                <a:cs typeface="Times New Roman" panose="02020603050405020304" pitchFamily="18" charset="0"/>
              </a:rPr>
              <a:t> 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943968"/>
              </p:ext>
            </p:extLst>
          </p:nvPr>
        </p:nvGraphicFramePr>
        <p:xfrm>
          <a:off x="6300192" y="3645024"/>
          <a:ext cx="2736304" cy="2592288"/>
        </p:xfrm>
        <a:graphic>
          <a:graphicData uri="http://schemas.openxmlformats.org/drawingml/2006/table">
            <a:tbl>
              <a:tblPr/>
              <a:tblGrid>
                <a:gridCol w="872819"/>
                <a:gridCol w="1863485"/>
              </a:tblGrid>
              <a:tr h="418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Deptno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Dname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ACCOUNTING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SALES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PAYROLL</a:t>
                      </a:r>
                      <a:endParaRPr lang="el-GR" sz="1800" b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  <a:ea typeface="TimesNewRoman"/>
                          <a:cs typeface="Times New Roman" panose="02020603050405020304" pitchFamily="18" charset="0"/>
                        </a:rPr>
                        <a:t>OPERATIONS</a:t>
                      </a:r>
                      <a:endParaRPr lang="el-GR" sz="1800" b="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17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Προσθήκη στήλης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1052736"/>
            <a:ext cx="7416824" cy="3296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 TABLE department ADD (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INT(3));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/* Initialization of the new column */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department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(SELECT COUNT(*)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FROM employee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WHERE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employee.deptno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department.deptno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077072"/>
            <a:ext cx="5255979" cy="244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6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33568"/>
            <a:ext cx="8229600" cy="9072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INSERT ON employee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467544" y="1340768"/>
            <a:ext cx="6840760" cy="4740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//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TRIGGER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emp_insert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INSERT ON employee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ROW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department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IFNULL(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0) + 1   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;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Δοκιμή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46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467544" y="1052736"/>
            <a:ext cx="6390456" cy="85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employee VALUES(7985, 'NAVATHE', 10);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198" y="1772816"/>
            <a:ext cx="5122002" cy="498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5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DELETE ON employee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47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467544" y="1268760"/>
            <a:ext cx="6408712" cy="4719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//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TRIGGER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emp_delete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DELETE ON employee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ROW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department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IFNULL(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0) - 1   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OLD.deptno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01878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Δοκιμή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48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62744" y="933733"/>
            <a:ext cx="6390456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DELETE FROM employee WHERE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7985; 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94" y="1619199"/>
            <a:ext cx="5660937" cy="490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02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3200" b="1" dirty="0" err="1" smtClean="0">
                <a:latin typeface="+mn-lt"/>
                <a:cs typeface="Arial" charset="0"/>
              </a:rPr>
              <a:t>Έστω</a:t>
            </a:r>
            <a:r>
              <a:rPr lang="en-GB" altLang="el-GR" sz="3200" b="1" dirty="0" smtClean="0">
                <a:latin typeface="+mn-lt"/>
                <a:cs typeface="Arial" charset="0"/>
              </a:rPr>
              <a:t> απ</a:t>
            </a:r>
            <a:r>
              <a:rPr lang="en-GB" altLang="el-GR" sz="3200" b="1" dirty="0" err="1" smtClean="0">
                <a:latin typeface="+mn-lt"/>
                <a:cs typeface="Arial" charset="0"/>
              </a:rPr>
              <a:t>λο</a:t>
            </a:r>
            <a:r>
              <a:rPr lang="en-GB" altLang="el-GR" sz="3200" b="1" dirty="0" smtClean="0">
                <a:latin typeface="+mn-lt"/>
                <a:cs typeface="Arial" charset="0"/>
              </a:rPr>
              <a:t>ποιημένο σύστημα διαχείρισης στοιχείων προσωπικού </a:t>
            </a:r>
            <a:endParaRPr lang="en-GB" altLang="el-GR" sz="3200" b="1" dirty="0" smtClean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l-GR" sz="2000" dirty="0" err="1">
                <a:cs typeface="Arial" charset="0"/>
              </a:rPr>
              <a:t>Οι</a:t>
            </a:r>
            <a:r>
              <a:rPr lang="en-GB" altLang="el-GR" sz="2000" dirty="0">
                <a:cs typeface="Arial" charset="0"/>
              </a:rPr>
              <a:t> π</a:t>
            </a:r>
            <a:r>
              <a:rPr lang="en-GB" altLang="el-GR" sz="2000" dirty="0" err="1">
                <a:cs typeface="Arial" charset="0"/>
              </a:rPr>
              <a:t>ίν</a:t>
            </a:r>
            <a:r>
              <a:rPr lang="en-GB" altLang="el-GR" sz="2000" dirty="0">
                <a:cs typeface="Arial" charset="0"/>
              </a:rPr>
              <a:t>ακες emp, dept παρατίθενται με ενδεικτικό δείγμα δεδομένων</a:t>
            </a:r>
            <a:r>
              <a:rPr lang="en-GB" altLang="el-GR" sz="2000" dirty="0"/>
              <a:t> </a:t>
            </a:r>
            <a:endParaRPr lang="el-GR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74847"/>
              </p:ext>
            </p:extLst>
          </p:nvPr>
        </p:nvGraphicFramePr>
        <p:xfrm>
          <a:off x="179512" y="1700808"/>
          <a:ext cx="8784976" cy="4777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22"/>
                <a:gridCol w="1098122"/>
                <a:gridCol w="1098122"/>
                <a:gridCol w="1098122"/>
                <a:gridCol w="1098122"/>
                <a:gridCol w="1098122"/>
                <a:gridCol w="1098122"/>
                <a:gridCol w="10981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EMPNO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ENAME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JOB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MGR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HIREDATE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SAL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COMM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DEPTNO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7369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SMITH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7902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17/12/80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800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7499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ALLEN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20/02/81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1600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7521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WARD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22/02/81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1250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500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JONES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02/04/81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2975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7654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MARTIN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28/10/81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1250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1400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BLAKE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01/05/81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2850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7782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CLARK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09/06/81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2450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7788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SCOTT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ANALYST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19/04/87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KING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PRESIDENT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17/11/81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5000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7844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TURNER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08/10/81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1500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7876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ADAMS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7788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23/05/87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1100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7900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JAMES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03/12/81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950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7902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FORD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ANALYST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03/12/81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7934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MILLER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CLERK</a:t>
                      </a:r>
                      <a:endParaRPr lang="el-GR" sz="1600" dirty="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7782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23/01/82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1300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10</a:t>
                      </a:r>
                      <a:endParaRPr lang="el-GR" sz="1600" dirty="0"/>
                    </a:p>
                  </a:txBody>
                  <a:tcPr marL="57785" marR="57785" marT="19050" marB="1905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5155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9552"/>
            <a:ext cx="8229600" cy="9072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UPDATE ON employee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49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467544" y="836712"/>
            <a:ext cx="7272808" cy="6036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//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TRIGGER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emp_update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UPDATE ON employee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ROW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department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IFNULL(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0) + 1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NEW.deptno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department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IFNULL(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no_of_employees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0) - 1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OLD.deptno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delimiter ;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Δοκιμή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50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764704"/>
            <a:ext cx="5814392" cy="1065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employee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10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=20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74" y="2119129"/>
            <a:ext cx="5489366" cy="463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22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triggers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51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467544" y="1052736"/>
            <a:ext cx="6030416" cy="85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Information_schema.TRIGGERS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572" y="1570827"/>
            <a:ext cx="6490708" cy="478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2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triggers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52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323528" y="980728"/>
            <a:ext cx="7632848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TRIGGER_NAME, EVENT_MANIPULATION, TRIGGER_SCHEMA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INFORMATION_SCHEMA.TRIGGERS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TRIGGER_SCHEMA  = '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my_first_triggers_db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 BY TRIGGER_NAME;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708920"/>
            <a:ext cx="7649192" cy="244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Κατάργηση </a:t>
            </a:r>
            <a:r>
              <a:rPr lang="en-US" dirty="0" smtClean="0"/>
              <a:t>triggers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53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467544" y="1124744"/>
            <a:ext cx="6102424" cy="362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 TRIGGER </a:t>
            </a:r>
            <a:r>
              <a:rPr lang="en-GB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dept_insert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 TRIGGER </a:t>
            </a:r>
            <a:r>
              <a:rPr lang="en-GB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dept_update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 TRIGGER </a:t>
            </a:r>
            <a:r>
              <a:rPr lang="en-GB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emp_insert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 TRIGGER </a:t>
            </a:r>
            <a:r>
              <a:rPr lang="en-GB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emp_delete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 TRIGGER </a:t>
            </a:r>
            <a:r>
              <a:rPr lang="en-GB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emp_update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b="1" dirty="0"/>
              <a:t>DROP TABLE employee;</a:t>
            </a:r>
            <a:endParaRPr lang="el-GR" sz="2000" dirty="0"/>
          </a:p>
          <a:p>
            <a:r>
              <a:rPr lang="en-GB" sz="2000" b="1" dirty="0"/>
              <a:t>DROP TABLE department;</a:t>
            </a:r>
            <a:endParaRPr lang="el-GR" sz="2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Copyright </a:t>
            </a:r>
            <a:r>
              <a:rPr lang="en-US" sz="2000" dirty="0" smtClean="0"/>
              <a:t> </a:t>
            </a:r>
            <a:r>
              <a:rPr lang="el-GR" sz="2000" dirty="0" smtClean="0"/>
              <a:t>Πανεπιστήμιο Δυτικής Αττικής</a:t>
            </a:r>
            <a:r>
              <a:rPr lang="en-US" sz="2000" dirty="0" smtClean="0"/>
              <a:t>, </a:t>
            </a:r>
            <a:r>
              <a:rPr lang="el-GR" sz="2000" dirty="0" smtClean="0"/>
              <a:t>Χ. Σκουρλάς 2019.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Χ</a:t>
            </a:r>
            <a:r>
              <a:rPr lang="el-GR" sz="2000" dirty="0"/>
              <a:t>. </a:t>
            </a:r>
            <a:r>
              <a:rPr lang="el-GR" sz="2000" dirty="0" err="1" smtClean="0"/>
              <a:t>Σκουρλάς</a:t>
            </a:r>
            <a:r>
              <a:rPr lang="el-GR" sz="2000" dirty="0" smtClean="0"/>
              <a:t>. «Βάσεις Δεδομένων Ι</a:t>
            </a:r>
            <a:r>
              <a:rPr lang="en-US" sz="2000" dirty="0" smtClean="0"/>
              <a:t>I</a:t>
            </a:r>
            <a:r>
              <a:rPr lang="el-GR" sz="2000" dirty="0" smtClean="0"/>
              <a:t>. Ενότητα </a:t>
            </a:r>
            <a:r>
              <a:rPr lang="el-GR" sz="2000" dirty="0"/>
              <a:t>4: Εισαγωγή στον προγραμματισμό με χρήση triggers. Χρήση τεχνολογίας PL/SQL, χρήση </a:t>
            </a:r>
            <a:r>
              <a:rPr lang="en-US" sz="2000"/>
              <a:t>MySQL</a:t>
            </a:r>
            <a:r>
              <a:rPr lang="el-GR" sz="2000" smtClean="0"/>
              <a:t>». </a:t>
            </a:r>
            <a:r>
              <a:rPr lang="el-GR" sz="2000" dirty="0" smtClean="0"/>
              <a:t>Έκδοση </a:t>
            </a:r>
            <a:r>
              <a:rPr lang="en-US" sz="2000" dirty="0" smtClean="0"/>
              <a:t>1,</a:t>
            </a:r>
            <a:r>
              <a:rPr lang="el-GR" sz="2000" dirty="0" smtClean="0"/>
              <a:t> Αθήνα 201</a:t>
            </a:r>
            <a:r>
              <a:rPr lang="en-US" sz="2000" dirty="0" smtClean="0"/>
              <a:t>9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pyles.uniwa.gr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79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l-GR" altLang="el-GR" smtClean="0"/>
              <a:t>Πίνακας </a:t>
            </a:r>
            <a:r>
              <a:rPr lang="en-US" altLang="el-GR" smtClean="0"/>
              <a:t>Dept</a:t>
            </a:r>
            <a:endParaRPr lang="el-GR" altLang="el-GR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933527"/>
              </p:ext>
            </p:extLst>
          </p:nvPr>
        </p:nvGraphicFramePr>
        <p:xfrm>
          <a:off x="1367644" y="2132856"/>
          <a:ext cx="6408712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160240"/>
                <a:gridCol w="201622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DEPTNO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DNAME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LOC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ACCOUNTING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NEW YORK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RESEARCH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DALLAS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SALES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CHICAGO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40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OPERATIONS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BOSTON</a:t>
                      </a:r>
                      <a:endParaRPr lang="el-GR" dirty="0"/>
                    </a:p>
                  </a:txBody>
                  <a:tcPr marL="57785" marR="57785" marT="19050" marB="1905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1692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mtClean="0"/>
              <a:t>Δημιουργία πινάκων που βασίζεται σε υπάρχοντες πίνακες</a:t>
            </a:r>
          </a:p>
        </p:txBody>
      </p:sp>
      <p:sp>
        <p:nvSpPr>
          <p:cNvPr id="20483" name="2 - Υπότιτλος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altLang="el-GR" sz="2400" dirty="0" smtClean="0"/>
              <a:t>Η δημιουργία των πινάκων </a:t>
            </a:r>
            <a:r>
              <a:rPr lang="en-US" altLang="el-GR" sz="2400" dirty="0" smtClean="0"/>
              <a:t>Employee, Department</a:t>
            </a:r>
            <a:r>
              <a:rPr lang="el-GR" altLang="el-GR" sz="2400" dirty="0" smtClean="0"/>
              <a:t>, στη συνέχεια,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γίνεται για να κατανοήσουμε με κάποια παραδείγματα τη χρησιμότητα των </a:t>
            </a:r>
            <a:r>
              <a:rPr lang="en-US" altLang="el-GR" sz="2400" dirty="0" smtClean="0"/>
              <a:t>triggers. </a:t>
            </a:r>
            <a:endParaRPr lang="el-GR" altLang="el-GR" sz="2400" dirty="0" smtClean="0"/>
          </a:p>
          <a:p>
            <a:pPr algn="l"/>
            <a:r>
              <a:rPr lang="el-GR" altLang="el-GR" sz="2400" dirty="0" smtClean="0"/>
              <a:t>Μεταξύ άλλων θα κατασκευάσουμε </a:t>
            </a:r>
            <a:r>
              <a:rPr lang="en-US" altLang="el-GR" sz="2400" dirty="0" smtClean="0"/>
              <a:t>trigger </a:t>
            </a:r>
            <a:r>
              <a:rPr lang="el-GR" altLang="el-GR" sz="2400" dirty="0" smtClean="0"/>
              <a:t>που ενεργοποιείται όταν εισάγουμε γραμμές στον πίνακα </a:t>
            </a:r>
            <a:r>
              <a:rPr lang="en-US" altLang="el-GR" sz="2400" dirty="0" smtClean="0"/>
              <a:t>Employee </a:t>
            </a:r>
            <a:r>
              <a:rPr lang="el-GR" altLang="el-GR" sz="2400" dirty="0" smtClean="0"/>
              <a:t>και αναλαμβάνει την αυτόματη ενημέρωση της τιμής μιας στήλης του πίνακα </a:t>
            </a:r>
            <a:r>
              <a:rPr lang="en-US" altLang="el-GR" sz="2400" dirty="0" smtClean="0"/>
              <a:t>Department</a:t>
            </a:r>
            <a:r>
              <a:rPr lang="el-GR" altLang="el-GR" sz="2400" dirty="0" smtClean="0"/>
              <a:t>.</a:t>
            </a:r>
            <a:r>
              <a:rPr lang="en-US" altLang="el-GR" sz="2400" dirty="0" smtClean="0"/>
              <a:t> </a:t>
            </a:r>
            <a:endParaRPr lang="el-GR" altLang="el-GR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732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2400" dirty="0" smtClean="0">
                <a:latin typeface="+mn-lt"/>
              </a:rPr>
              <a:t>Κατα</a:t>
            </a:r>
            <a:r>
              <a:rPr lang="en-GB" altLang="el-GR" sz="2400" dirty="0" err="1" smtClean="0">
                <a:latin typeface="+mn-lt"/>
              </a:rPr>
              <a:t>σκευάζουμε</a:t>
            </a:r>
            <a:r>
              <a:rPr lang="en-GB" altLang="el-GR" sz="2400" dirty="0" smtClean="0">
                <a:latin typeface="+mn-lt"/>
              </a:rPr>
              <a:t> α</a:t>
            </a:r>
            <a:r>
              <a:rPr lang="en-GB" altLang="el-GR" sz="2400" dirty="0" err="1" smtClean="0">
                <a:latin typeface="+mn-lt"/>
              </a:rPr>
              <a:t>ρχικά</a:t>
            </a:r>
            <a:r>
              <a:rPr lang="en-GB" altLang="el-GR" sz="2400" dirty="0" smtClean="0">
                <a:latin typeface="+mn-lt"/>
              </a:rPr>
              <a:t> </a:t>
            </a:r>
            <a:r>
              <a:rPr lang="en-GB" altLang="el-GR" sz="2400" dirty="0" err="1" smtClean="0">
                <a:latin typeface="+mn-lt"/>
              </a:rPr>
              <a:t>τους</a:t>
            </a:r>
            <a:r>
              <a:rPr lang="en-GB" altLang="el-GR" sz="2400" dirty="0" smtClean="0">
                <a:latin typeface="+mn-lt"/>
              </a:rPr>
              <a:t> π</a:t>
            </a:r>
            <a:r>
              <a:rPr lang="en-GB" altLang="el-GR" sz="2400" dirty="0" err="1" smtClean="0">
                <a:latin typeface="+mn-lt"/>
              </a:rPr>
              <a:t>ίν</a:t>
            </a:r>
            <a:r>
              <a:rPr lang="en-GB" altLang="el-GR" sz="2400" dirty="0" smtClean="0">
                <a:latin typeface="+mn-lt"/>
              </a:rPr>
              <a:t>ακες  employee, department βασιζόμενοι </a:t>
            </a:r>
            <a:r>
              <a:rPr lang="el-GR" altLang="el-GR" sz="2400" dirty="0" smtClean="0">
                <a:latin typeface="+mn-lt"/>
              </a:rPr>
              <a:t>στη δομή των πινάκων</a:t>
            </a:r>
            <a:r>
              <a:rPr lang="en-GB" altLang="el-GR" sz="2400" dirty="0" smtClean="0">
                <a:latin typeface="+mn-lt"/>
              </a:rPr>
              <a:t> </a:t>
            </a:r>
            <a:r>
              <a:rPr lang="en-GB" altLang="el-GR" sz="2400" b="1" dirty="0" err="1" smtClean="0">
                <a:solidFill>
                  <a:srgbClr val="820000"/>
                </a:solidFill>
                <a:latin typeface="+mn-lt"/>
                <a:cs typeface="Arial" charset="0"/>
              </a:rPr>
              <a:t>emp</a:t>
            </a:r>
            <a:r>
              <a:rPr lang="en-GB" altLang="el-GR" sz="2400" b="1" dirty="0" smtClean="0">
                <a:solidFill>
                  <a:srgbClr val="820000"/>
                </a:solidFill>
                <a:latin typeface="+mn-lt"/>
                <a:cs typeface="Arial" charset="0"/>
              </a:rPr>
              <a:t>, </a:t>
            </a:r>
            <a:r>
              <a:rPr lang="en-GB" altLang="el-GR" sz="2400" b="1" dirty="0" err="1" smtClean="0">
                <a:solidFill>
                  <a:srgbClr val="820000"/>
                </a:solidFill>
                <a:latin typeface="+mn-lt"/>
                <a:cs typeface="Arial" charset="0"/>
              </a:rPr>
              <a:t>dept</a:t>
            </a:r>
            <a:endParaRPr lang="en-GB" altLang="el-GR" sz="2400" b="1" dirty="0" smtClean="0">
              <a:solidFill>
                <a:srgbClr val="820000"/>
              </a:solidFill>
              <a:latin typeface="+mn-lt"/>
              <a:cs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TABLE employee(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NUMBER(4) NOT NULL,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VARCHAR2(10),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NUMBER(2));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created.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TABLE department(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NUMBER(2) NOT NULL,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VARCHAR2(14));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created.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95494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dirty="0" err="1" smtClean="0"/>
              <a:t>Εισ</a:t>
            </a:r>
            <a:r>
              <a:rPr lang="en-GB" altLang="el-GR" dirty="0" smtClean="0"/>
              <a:t>αγωγή στοιχείων στον πίνακα Department 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department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SELECT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n-GB" alt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FROM  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rows created.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n-GB" alt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department;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023684"/>
              </p:ext>
            </p:extLst>
          </p:nvPr>
        </p:nvGraphicFramePr>
        <p:xfrm>
          <a:off x="2514600" y="3501008"/>
          <a:ext cx="411480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DEPTNO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DNAME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ACCOUNTING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RESEARCH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SALES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40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OPERATIONS</a:t>
                      </a:r>
                      <a:endParaRPr lang="el-GR" dirty="0"/>
                    </a:p>
                  </a:txBody>
                  <a:tcPr marL="57785" marR="57785" marT="19050" marB="1905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2261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2948</Words>
  <Application>Microsoft Office PowerPoint</Application>
  <PresentationFormat>On-screen Show (4:3)</PresentationFormat>
  <Paragraphs>865</Paragraphs>
  <Slides>59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71" baseType="lpstr">
      <vt:lpstr>Arial Unicode MS</vt:lpstr>
      <vt:lpstr>ＭＳ Ｐゴシック</vt:lpstr>
      <vt:lpstr>Arial</vt:lpstr>
      <vt:lpstr>Calibri</vt:lpstr>
      <vt:lpstr>Cambria</vt:lpstr>
      <vt:lpstr>Courier New</vt:lpstr>
      <vt:lpstr>Monotype Sorts</vt:lpstr>
      <vt:lpstr>Tahoma</vt:lpstr>
      <vt:lpstr>Times New Roman</vt:lpstr>
      <vt:lpstr>TimesNewRoman</vt:lpstr>
      <vt:lpstr>Wingdings</vt:lpstr>
      <vt:lpstr>OC_template_updated</vt:lpstr>
      <vt:lpstr>Βάσεις Δεδομένων II</vt:lpstr>
      <vt:lpstr>PowerPoint Presentation</vt:lpstr>
      <vt:lpstr>Triggers</vt:lpstr>
      <vt:lpstr>Oracle</vt:lpstr>
      <vt:lpstr>Έστω απλοποιημένο σύστημα διαχείρισης στοιχείων προσωπικού </vt:lpstr>
      <vt:lpstr>Πίνακας Dept</vt:lpstr>
      <vt:lpstr>Δημιουργία πινάκων που βασίζεται σε υπάρχοντες πίνακες</vt:lpstr>
      <vt:lpstr>Κατασκευάζουμε αρχικά τους πίνακες  employee, department βασιζόμενοι στη δομή των πινάκων emp, dept</vt:lpstr>
      <vt:lpstr>Εισαγωγή στοιχείων στον πίνακα Department </vt:lpstr>
      <vt:lpstr>Εισαγωγή στοιχείων στον πίνακα  Employee. Η χρήση της συνθήκης empno &gt; 7700 έγινε για να δούμε τις δυνατότητες που έχουμε σε εντολή INSERT … SELECT.</vt:lpstr>
      <vt:lpstr>Ο πρώτος row-type trigger</vt:lpstr>
      <vt:lpstr>Δοκιμή</vt:lpstr>
      <vt:lpstr>Επεξήγηση </vt:lpstr>
      <vt:lpstr>Δοκιμή</vt:lpstr>
      <vt:lpstr>Επεξήγηση</vt:lpstr>
      <vt:lpstr>Γεγονότα που ενεργοποιούν triggers</vt:lpstr>
      <vt:lpstr>Απαγορεύεται μέσα στο «σώμα» του trigger να χρησιμοποιήσετε δηλώσεις:</vt:lpstr>
      <vt:lpstr>Προσθήκη στήλης στον πίνακα department</vt:lpstr>
      <vt:lpstr>Αρχικοποίηση της νέας στήλης </vt:lpstr>
      <vt:lpstr>Αυτοματοποίηση της διαχείρισης της τιμής της στήλης No_of_Employees με triggers</vt:lpstr>
      <vt:lpstr>Δοκιμή</vt:lpstr>
      <vt:lpstr>O row type trigger (βλέπε FOR EACH ROW) «αφυπνίζεται» λόγω της συνθήκης</vt:lpstr>
      <vt:lpstr>Και ο πίνακας department γίνεται</vt:lpstr>
      <vt:lpstr>Trigger που αφυπνίζεται από το γεγονός </vt:lpstr>
      <vt:lpstr>PowerPoint Presentation</vt:lpstr>
      <vt:lpstr>Trigger που αφυπνίζεται από το γεγονός </vt:lpstr>
      <vt:lpstr>PowerPoint Presentation</vt:lpstr>
      <vt:lpstr>/* see triggers */ DESCRIBE USER_TRIGGERS;</vt:lpstr>
      <vt:lpstr>PowerPoint Presentation</vt:lpstr>
      <vt:lpstr>/* Drop all the database objects */</vt:lpstr>
      <vt:lpstr>PowerPoint Presentation</vt:lpstr>
      <vt:lpstr>Triggers by example  MySQL</vt:lpstr>
      <vt:lpstr>CREATE TRIGGER Syntax in mySQL</vt:lpstr>
      <vt:lpstr>Βάση δεδομένων προσωπικού</vt:lpstr>
      <vt:lpstr>Δημιουργία βάσης δεδομένων</vt:lpstr>
      <vt:lpstr>Δημιουργία βάσης δεδομένων</vt:lpstr>
      <vt:lpstr>PowerPoint Presentation</vt:lpstr>
      <vt:lpstr>PowerPoint Presentation</vt:lpstr>
      <vt:lpstr>BEFORE INSERT ON department </vt:lpstr>
      <vt:lpstr>BEFORE UPDATE ON department </vt:lpstr>
      <vt:lpstr>testing</vt:lpstr>
      <vt:lpstr>PowerPoint Presentation</vt:lpstr>
      <vt:lpstr>PowerPoint Presentation</vt:lpstr>
      <vt:lpstr>PowerPoint Presentation</vt:lpstr>
      <vt:lpstr>Προσθήκη στήλης no_of_employees </vt:lpstr>
      <vt:lpstr>AFTER INSERT ON employee </vt:lpstr>
      <vt:lpstr>Δοκιμή</vt:lpstr>
      <vt:lpstr>AFTER DELETE ON employee</vt:lpstr>
      <vt:lpstr>Δοκιμή</vt:lpstr>
      <vt:lpstr>AFTER UPDATE ON employee </vt:lpstr>
      <vt:lpstr>Δοκιμή</vt:lpstr>
      <vt:lpstr>see triggers</vt:lpstr>
      <vt:lpstr>see triggers</vt:lpstr>
      <vt:lpstr>Κατάργηση triggers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92</cp:revision>
  <dcterms:created xsi:type="dcterms:W3CDTF">2013-03-04T13:35:19Z</dcterms:created>
  <dcterms:modified xsi:type="dcterms:W3CDTF">2019-03-27T06:16:24Z</dcterms:modified>
</cp:coreProperties>
</file>