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  <p:sldMasterId id="2147483718" r:id="rId4"/>
  </p:sldMasterIdLst>
  <p:notesMasterIdLst>
    <p:notesMasterId r:id="rId51"/>
  </p:notesMasterIdLst>
  <p:handoutMasterIdLst>
    <p:handoutMasterId r:id="rId52"/>
  </p:handoutMasterIdLst>
  <p:sldIdLst>
    <p:sldId id="25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257" r:id="rId44"/>
    <p:sldId id="262" r:id="rId45"/>
    <p:sldId id="264" r:id="rId46"/>
    <p:sldId id="305" r:id="rId47"/>
    <p:sldId id="306" r:id="rId48"/>
    <p:sldId id="307" r:id="rId49"/>
    <p:sldId id="308" r:id="rId50"/>
  </p:sldIdLst>
  <p:sldSz cx="9144000" cy="6858000" type="screen4x3"/>
  <p:notesSz cx="7104063" cy="10234613"/>
  <p:custDataLst>
    <p:tags r:id="rId5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gs" Target="tags/tag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6/4/2015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6/4/2015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949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130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62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20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32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42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42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4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304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79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74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186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12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2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26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30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43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24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277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824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506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51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62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66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50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6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248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3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362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272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94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42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6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6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BruceBlaus" TargetMode="External"/><Relationship Id="rId4" Type="http://schemas.openxmlformats.org/officeDocument/2006/relationships/hyperlink" Target="http://commons.wikimedia.org/wiki/File:Blausen_0034_Angioplasty_Stent_01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lausen_0028_Angioplasty_BalloonInflated_01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BruceBla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Παθολογική Νοσηλευτική ΙΙ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80928"/>
            <a:ext cx="9144000" cy="11521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7</a:t>
            </a:r>
            <a:r>
              <a:rPr lang="el-GR" sz="2600" dirty="0" smtClean="0"/>
              <a:t>: </a:t>
            </a:r>
            <a:r>
              <a:rPr lang="el-GR" sz="2600" dirty="0"/>
              <a:t>Επεμβατική καρδιολογική </a:t>
            </a:r>
            <a:r>
              <a:rPr lang="el-GR" sz="2600" dirty="0" smtClean="0"/>
              <a:t>νοσηλευτική</a:t>
            </a:r>
            <a:endParaRPr lang="el-GR" sz="26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Υπότιτλος 2"/>
          <p:cNvSpPr txBox="1">
            <a:spLocks/>
          </p:cNvSpPr>
          <p:nvPr/>
        </p:nvSpPr>
        <p:spPr>
          <a:xfrm>
            <a:off x="611560" y="3861048"/>
            <a:ext cx="4248472" cy="1200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Χρυσούλα Τσίου,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Αναπληρώτρια Καθηγήτρια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Τμήμα Νοσηλευτικής</a:t>
            </a:r>
            <a:endParaRPr lang="el-GR" sz="2200" dirty="0"/>
          </a:p>
        </p:txBody>
      </p:sp>
      <p:sp>
        <p:nvSpPr>
          <p:cNvPr id="14" name="Υπότιτλος 2"/>
          <p:cNvSpPr txBox="1">
            <a:spLocks/>
          </p:cNvSpPr>
          <p:nvPr/>
        </p:nvSpPr>
        <p:spPr>
          <a:xfrm>
            <a:off x="4860032" y="3861048"/>
            <a:ext cx="3528392" cy="1200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Ουρανία Γκοβίνα,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Επίκουρη Καθηγήτρια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Τμήμα Νοσηλευτικής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Νοσηλευτική φροντίδα σε διαδερματική στεφανιαία </a:t>
            </a:r>
            <a:r>
              <a:rPr lang="el-GR" dirty="0" smtClean="0"/>
              <a:t>επαναγγείωση </a:t>
            </a:r>
            <a:r>
              <a:rPr lang="el-GR" sz="3600" b="0" dirty="0" smtClean="0"/>
              <a:t>(1 από 4)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b="1" dirty="0" smtClean="0">
                <a:solidFill>
                  <a:srgbClr val="004A82"/>
                </a:solidFill>
              </a:rPr>
              <a:t>Πριν τη διαδικασία</a:t>
            </a:r>
          </a:p>
          <a:p>
            <a:r>
              <a:rPr lang="el-GR" sz="2200" dirty="0"/>
              <a:t>Ενημέρωση-διασαφήνιση ανάλογα με τις ανάγκες του </a:t>
            </a:r>
            <a:r>
              <a:rPr lang="el-GR" sz="2200" dirty="0" smtClean="0"/>
              <a:t>ασθενούς.</a:t>
            </a:r>
            <a:endParaRPr lang="el-GR" sz="2200" dirty="0"/>
          </a:p>
          <a:p>
            <a:r>
              <a:rPr lang="el-GR" sz="2200" dirty="0"/>
              <a:t>Περιγράψτε το </a:t>
            </a:r>
            <a:r>
              <a:rPr lang="el-GR" sz="2200" dirty="0" smtClean="0"/>
              <a:t>εργαστήριο.</a:t>
            </a:r>
            <a:endParaRPr lang="el-GR" sz="2200" dirty="0"/>
          </a:p>
          <a:p>
            <a:r>
              <a:rPr lang="el-GR" sz="2200" dirty="0"/>
              <a:t>Σχεδιάστε την αγγειοπλαστική &amp; την </a:t>
            </a:r>
            <a:r>
              <a:rPr lang="el-GR" sz="2200" dirty="0" smtClean="0"/>
              <a:t>προετοιμασία.</a:t>
            </a:r>
            <a:endParaRPr lang="el-GR" sz="2200" dirty="0"/>
          </a:p>
          <a:p>
            <a:r>
              <a:rPr lang="el-GR" sz="2200" dirty="0"/>
              <a:t>Περιγράψτε την προεγχειρητική </a:t>
            </a:r>
            <a:r>
              <a:rPr lang="el-GR" sz="2200" dirty="0" smtClean="0"/>
              <a:t>προετοιμασία.</a:t>
            </a:r>
            <a:endParaRPr lang="el-GR" sz="2200" dirty="0"/>
          </a:p>
          <a:p>
            <a:r>
              <a:rPr lang="el-GR" sz="2200" dirty="0"/>
              <a:t>Περιγράψτε την Αναισθησία ή </a:t>
            </a:r>
            <a:r>
              <a:rPr lang="el-GR" sz="2200" dirty="0" smtClean="0"/>
              <a:t>καταστολή.</a:t>
            </a:r>
            <a:endParaRPr lang="el-GR" sz="2200" dirty="0"/>
          </a:p>
          <a:p>
            <a:r>
              <a:rPr lang="el-GR" sz="2200" dirty="0"/>
              <a:t>Ενημερώστε για Φάρμακα κατά την επέμβαση (αντιπηκτικά, αντιστηθαγχικά</a:t>
            </a:r>
            <a:r>
              <a:rPr lang="el-GR" sz="2200" dirty="0" smtClean="0"/>
              <a:t>).</a:t>
            </a:r>
            <a:endParaRPr lang="el-GR" sz="2200" dirty="0"/>
          </a:p>
          <a:p>
            <a:r>
              <a:rPr lang="el-GR" sz="2200" dirty="0"/>
              <a:t>Πείτε του ότι ενδέχεται να αισθανθεί στην επέμβαση υπεραιμία ή κάψιμο, μεταλλική γεύση (από το σκιαγραφικό), πίεση ή πόνο στο στήθος από τη διαστολή του </a:t>
            </a:r>
            <a:r>
              <a:rPr lang="el-GR" sz="2200" dirty="0" smtClean="0"/>
              <a:t>μπαλονιού.</a:t>
            </a:r>
            <a:endParaRPr lang="el-GR" sz="2200" dirty="0"/>
          </a:p>
          <a:p>
            <a:endParaRPr lang="el-GR" sz="2200" dirty="0"/>
          </a:p>
          <a:p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Νοσηλευτική φροντίδα σε διαδερματική στεφανιαία επαναγγείωση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b="1" dirty="0" smtClean="0">
                <a:solidFill>
                  <a:srgbClr val="004A82"/>
                </a:solidFill>
              </a:rPr>
              <a:t>Μετά τη διαδικασία </a:t>
            </a:r>
          </a:p>
          <a:p>
            <a:pPr>
              <a:lnSpc>
                <a:spcPct val="90000"/>
              </a:lnSpc>
              <a:defRPr/>
            </a:pPr>
            <a:r>
              <a:rPr lang="el-GR" sz="2200" dirty="0"/>
              <a:t>Παραλαβή &amp; εκτίμηση από το κεφάλι ως τα </a:t>
            </a:r>
            <a:r>
              <a:rPr lang="el-GR" sz="2200" dirty="0" smtClean="0"/>
              <a:t>νύχια.</a:t>
            </a:r>
            <a:endParaRPr lang="el-GR" sz="2200" dirty="0"/>
          </a:p>
          <a:p>
            <a:pPr>
              <a:lnSpc>
                <a:spcPct val="90000"/>
              </a:lnSpc>
              <a:defRPr/>
            </a:pPr>
            <a:r>
              <a:rPr lang="el-GR" sz="2200" dirty="0" smtClean="0"/>
              <a:t>Σημειώστε </a:t>
            </a:r>
            <a:r>
              <a:rPr lang="el-GR" sz="2200" dirty="0"/>
              <a:t>τυχόν ενοχλήσεις (σημείο αναφοράς για επανεκτίμηση-πρώιμη αναγνώριση επιπλοκών</a:t>
            </a:r>
            <a:r>
              <a:rPr lang="el-GR" sz="2200" dirty="0" smtClean="0"/>
              <a:t>).</a:t>
            </a:r>
            <a:endParaRPr lang="el-GR" sz="2200" dirty="0"/>
          </a:p>
          <a:p>
            <a:pPr>
              <a:lnSpc>
                <a:spcPct val="90000"/>
              </a:lnSpc>
              <a:defRPr/>
            </a:pPr>
            <a:r>
              <a:rPr lang="el-GR" sz="2200" dirty="0"/>
              <a:t>Παρακολούθηση Ζ.Σ.Διόρθωση διαταραχών ρυθμού σύμφωνα με τις ιατρικές οδηγίες.</a:t>
            </a:r>
          </a:p>
          <a:p>
            <a:pPr>
              <a:lnSpc>
                <a:spcPct val="90000"/>
              </a:lnSpc>
              <a:defRPr/>
            </a:pPr>
            <a:r>
              <a:rPr lang="el-GR" sz="2200" dirty="0"/>
              <a:t>Κάντε ΗΚΓ και σε σημεία ισχαιμίας ή μεταβολές ειδοποιείστε </a:t>
            </a:r>
            <a:r>
              <a:rPr lang="el-GR" sz="2200" dirty="0" smtClean="0"/>
              <a:t>γιατρό.</a:t>
            </a:r>
            <a:endParaRPr lang="el-GR" sz="2200" dirty="0"/>
          </a:p>
          <a:p>
            <a:pPr>
              <a:lnSpc>
                <a:spcPct val="90000"/>
              </a:lnSpc>
              <a:defRPr/>
            </a:pPr>
            <a:r>
              <a:rPr lang="el-GR" sz="2200" dirty="0"/>
              <a:t>Συνεχίστε </a:t>
            </a:r>
            <a:r>
              <a:rPr lang="en-US" sz="2200" dirty="0"/>
              <a:t>iv </a:t>
            </a:r>
            <a:r>
              <a:rPr lang="el-GR" sz="2200" dirty="0"/>
              <a:t>νιτρογλυκερίνη (</a:t>
            </a:r>
            <a:r>
              <a:rPr lang="en-US" sz="2200" dirty="0"/>
              <a:t>Nitrolingual</a:t>
            </a:r>
            <a:r>
              <a:rPr lang="en-US" sz="2200" dirty="0" smtClean="0"/>
              <a:t>)</a:t>
            </a:r>
            <a:r>
              <a:rPr lang="el-GR" sz="2200" dirty="0" smtClean="0"/>
              <a:t>.</a:t>
            </a:r>
            <a:endParaRPr lang="en-US" sz="2200" dirty="0"/>
          </a:p>
          <a:p>
            <a:pPr>
              <a:lnSpc>
                <a:spcPct val="90000"/>
              </a:lnSpc>
              <a:defRPr/>
            </a:pPr>
            <a:r>
              <a:rPr lang="el-GR" sz="2200" dirty="0"/>
              <a:t>Χ</a:t>
            </a:r>
            <a:r>
              <a:rPr lang="el-GR" sz="2200" dirty="0" smtClean="0"/>
              <a:t>ορηγείστε </a:t>
            </a:r>
            <a:r>
              <a:rPr lang="el-GR" sz="2200" dirty="0"/>
              <a:t>αντιπηκτικά και αντιστηθαγχικά σύμφωνα με Ι.Ο.</a:t>
            </a:r>
          </a:p>
          <a:p>
            <a:pPr>
              <a:lnSpc>
                <a:spcPct val="90000"/>
              </a:lnSpc>
              <a:defRPr/>
            </a:pPr>
            <a:r>
              <a:rPr lang="el-GR" sz="2200" dirty="0"/>
              <a:t>Να επαγρυπνάτε για τυχόν θωρακικό </a:t>
            </a:r>
            <a:r>
              <a:rPr lang="el-GR" sz="2200" dirty="0" smtClean="0"/>
              <a:t>άλγος.</a:t>
            </a:r>
            <a:endParaRPr lang="el-GR" sz="2200" dirty="0"/>
          </a:p>
          <a:p>
            <a:pPr>
              <a:lnSpc>
                <a:spcPct val="90000"/>
              </a:lnSpc>
              <a:defRPr/>
            </a:pPr>
            <a:r>
              <a:rPr lang="el-GR" sz="2200" dirty="0"/>
              <a:t>Ασθενής κλινήρης (μαξιλάρι κάτω από 30</a:t>
            </a:r>
            <a:r>
              <a:rPr lang="el-GR" sz="2200" baseline="30000" dirty="0"/>
              <a:t>ο</a:t>
            </a:r>
            <a:r>
              <a:rPr lang="el-GR" sz="2200" dirty="0" smtClean="0"/>
              <a:t>).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02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Νοσηλευτική φροντίδα σε διαδερματική στεφανιαία επαναγγείωση </a:t>
            </a:r>
            <a:r>
              <a:rPr lang="el-GR" sz="3600" b="0" dirty="0" smtClean="0"/>
              <a:t>(3 </a:t>
            </a:r>
            <a:r>
              <a:rPr lang="el-GR" sz="3600" b="0" dirty="0"/>
              <a:t>από </a:t>
            </a:r>
            <a:r>
              <a:rPr lang="el-GR" sz="3600" b="0" dirty="0" smtClean="0"/>
              <a:t>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>
                <a:solidFill>
                  <a:srgbClr val="004A82"/>
                </a:solidFill>
              </a:rPr>
              <a:t>Μετά τη διαδικασία </a:t>
            </a:r>
            <a:r>
              <a:rPr lang="el-GR" dirty="0" smtClean="0">
                <a:solidFill>
                  <a:srgbClr val="004A82"/>
                </a:solidFill>
              </a:rPr>
              <a:t>(συνέχεια)</a:t>
            </a:r>
            <a:endParaRPr lang="el-GR" dirty="0">
              <a:solidFill>
                <a:srgbClr val="004A82"/>
              </a:solidFill>
            </a:endParaRPr>
          </a:p>
          <a:p>
            <a:r>
              <a:rPr lang="el-GR" dirty="0" smtClean="0"/>
              <a:t>Αποφυγή κάμψης </a:t>
            </a:r>
            <a:r>
              <a:rPr lang="el-GR" dirty="0"/>
              <a:t>καθετηριασθέντος </a:t>
            </a:r>
            <a:r>
              <a:rPr lang="el-GR" dirty="0" smtClean="0"/>
              <a:t>σκέλους.</a:t>
            </a:r>
            <a:endParaRPr lang="el-GR" dirty="0"/>
          </a:p>
          <a:p>
            <a:r>
              <a:rPr lang="el-GR" dirty="0"/>
              <a:t>Μετά την αφαίρεση του θηκαριού εφαρμογή πιεστικής επίδεσης (πρωτόκολλο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Στο σημείο εισόδου του καθετήρα η ευρεία οπή παρακέντησης προστατεύεται (όχι κίνηση αλλά πιεστική περίδεση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Έλεγχος οπής, σφυγμού, χροιάς, θερμοκρασίας μέλους/15 min την 1η ώρα, ανά 30 min την 2η ώρα, ανά 1 ώρα τις επόμενες 8 ώρες και μετά ανά 4 ώρες.</a:t>
            </a:r>
          </a:p>
          <a:p>
            <a:r>
              <a:rPr lang="el-GR" dirty="0"/>
              <a:t>Μέτρηση ισοζυγίου </a:t>
            </a:r>
            <a:r>
              <a:rPr lang="el-GR" dirty="0" smtClean="0"/>
              <a:t>υγρών.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57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Νοσηλευτική φροντίδα σε διαδερματική στεφανιαία επαναγγείωση </a:t>
            </a:r>
            <a:r>
              <a:rPr lang="el-GR" sz="3600" b="0" dirty="0" smtClean="0"/>
              <a:t>(4 </a:t>
            </a:r>
            <a:r>
              <a:rPr lang="el-GR" sz="3600" b="0" dirty="0"/>
              <a:t>από </a:t>
            </a:r>
            <a:r>
              <a:rPr lang="el-GR" sz="3600" b="0" dirty="0" smtClean="0"/>
              <a:t>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004A82"/>
                </a:solidFill>
              </a:rPr>
              <a:t>Μετά τη διαδικασία (συνέχεια)</a:t>
            </a:r>
          </a:p>
          <a:p>
            <a:r>
              <a:rPr lang="el-GR" dirty="0" smtClean="0"/>
              <a:t>Αιματολογικός </a:t>
            </a:r>
            <a:r>
              <a:rPr lang="el-GR" dirty="0"/>
              <a:t>έλεγχος για γενική αίματος, ηλεκτρολύτες, ουρία, κρεατινίνη, θρομβοπλαστίνη και καρδιακά ένζυμα και αναφορά παθολογικών ευρημάτων στο </a:t>
            </a:r>
            <a:r>
              <a:rPr lang="el-GR" dirty="0" smtClean="0"/>
              <a:t>γιατρό.</a:t>
            </a:r>
            <a:endParaRPr lang="el-GR" dirty="0"/>
          </a:p>
          <a:p>
            <a:r>
              <a:rPr lang="el-GR" dirty="0"/>
              <a:t>Ελέγξτε τυχόν παρουσία βραδυκαρδίας, λυποθυμικής τάσης, υπότασης, εφίδρωσης ή απώλειας συνείδησης κατά την αφαίρεση του θηκαριού του καθετήρα. Να έχετε διαθέσιμη ατροπίνη μέχρι την ολοκλήρωση της </a:t>
            </a:r>
            <a:r>
              <a:rPr lang="el-GR" dirty="0" smtClean="0"/>
              <a:t>διαδικασίας.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5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Ηλεκτροφυσιολογικές μελέτες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/>
              <a:t>Χρησιμοποιούνται για:</a:t>
            </a:r>
          </a:p>
          <a:p>
            <a:r>
              <a:rPr lang="el-GR" dirty="0"/>
              <a:t>Τη διερεύνηση των αρρυθμιών και των αιτιών </a:t>
            </a:r>
            <a:r>
              <a:rPr lang="el-GR" dirty="0" smtClean="0"/>
              <a:t>τους,</a:t>
            </a:r>
            <a:endParaRPr lang="el-GR" dirty="0"/>
          </a:p>
          <a:p>
            <a:r>
              <a:rPr lang="el-GR" dirty="0" smtClean="0"/>
              <a:t>Την </a:t>
            </a:r>
            <a:r>
              <a:rPr lang="el-GR" dirty="0"/>
              <a:t>ανάλυση των στοιχείων του συστήματος </a:t>
            </a:r>
            <a:r>
              <a:rPr lang="el-GR" dirty="0" smtClean="0"/>
              <a:t>αγωγής,</a:t>
            </a:r>
            <a:endParaRPr lang="el-GR" dirty="0"/>
          </a:p>
          <a:p>
            <a:r>
              <a:rPr lang="el-GR" dirty="0"/>
              <a:t>Τον εντοπισμό της εστίας των έκτοπων </a:t>
            </a:r>
            <a:r>
              <a:rPr lang="el-GR" dirty="0" smtClean="0"/>
              <a:t>διεγέρσεων,</a:t>
            </a:r>
            <a:endParaRPr lang="el-GR" dirty="0"/>
          </a:p>
          <a:p>
            <a:r>
              <a:rPr lang="el-GR" dirty="0"/>
              <a:t>Την αποτελεσματικότητα της </a:t>
            </a:r>
            <a:r>
              <a:rPr lang="el-GR" dirty="0" smtClean="0"/>
              <a:t>θεραπείας,</a:t>
            </a:r>
            <a:endParaRPr lang="el-GR" dirty="0"/>
          </a:p>
          <a:p>
            <a:r>
              <a:rPr lang="el-GR" dirty="0"/>
              <a:t>Τη διάγνωση και τη </a:t>
            </a:r>
            <a:r>
              <a:rPr lang="el-GR" dirty="0" smtClean="0"/>
              <a:t>θεραπεία.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Καρδιακή χαρτογράφηση και κατάλυση με καθετήρα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r>
              <a:rPr lang="el-GR" b="1" dirty="0" smtClean="0"/>
              <a:t>Πραγματοποιείται στο εργαστήριο </a:t>
            </a:r>
            <a:r>
              <a:rPr lang="el-GR" dirty="0" smtClean="0"/>
              <a:t>καρδιακού </a:t>
            </a:r>
            <a:r>
              <a:rPr lang="el-GR" dirty="0"/>
              <a:t>καθετηριασμού ή </a:t>
            </a:r>
            <a:r>
              <a:rPr lang="el-GR" dirty="0" smtClean="0"/>
              <a:t>ηλεκτροφυσιολογίας.</a:t>
            </a:r>
            <a:endParaRPr lang="el-GR" dirty="0"/>
          </a:p>
          <a:p>
            <a:r>
              <a:rPr lang="el-GR" b="1" dirty="0" smtClean="0"/>
              <a:t>Εντοπίζονται και καταστρέφονται εστίες </a:t>
            </a:r>
            <a:r>
              <a:rPr lang="el-GR" dirty="0" smtClean="0"/>
              <a:t>έκτοπες </a:t>
            </a:r>
            <a:r>
              <a:rPr lang="el-GR" dirty="0"/>
              <a:t>με ηλεκτρομαγνητική </a:t>
            </a:r>
            <a:r>
              <a:rPr lang="el-GR" dirty="0" smtClean="0"/>
              <a:t>ενέργεια.</a:t>
            </a:r>
            <a:endParaRPr lang="el-GR" dirty="0"/>
          </a:p>
          <a:p>
            <a:r>
              <a:rPr lang="el-GR" b="1" dirty="0" smtClean="0"/>
              <a:t>Χρήσιμη επέμβαση </a:t>
            </a:r>
            <a:r>
              <a:rPr lang="el-GR" dirty="0" smtClean="0"/>
              <a:t>σε </a:t>
            </a:r>
            <a:r>
              <a:rPr lang="el-GR" dirty="0"/>
              <a:t>υπερκοιλιακή ταχυκαρδία, κολπική μαρμαρυγή, κολπικό πτερυγισμό και παροξυσμική κοιλιακή ταχυκαρδία. </a:t>
            </a:r>
          </a:p>
          <a:p>
            <a:r>
              <a:rPr lang="el-GR" b="1" dirty="0" smtClean="0"/>
              <a:t>Αντιπηκτική αγωγή </a:t>
            </a:r>
            <a:r>
              <a:rPr lang="el-GR" dirty="0" smtClean="0"/>
              <a:t>συνηθίζεται </a:t>
            </a:r>
            <a:r>
              <a:rPr lang="el-GR" dirty="0"/>
              <a:t>μετά την κατάλυση με καθετήρα για τον κίνδυνο σχηματισμού θρόμβου στο σημείο της κατάλυσης της </a:t>
            </a:r>
            <a:r>
              <a:rPr lang="el-GR" dirty="0" smtClean="0"/>
              <a:t>εστίας.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99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Ηλεκτροφυσιολογικές μελέτες –διαδικασίες</a:t>
            </a:r>
            <a:br>
              <a:rPr lang="el-GR" dirty="0" smtClean="0"/>
            </a:b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r>
              <a:rPr lang="el-GR" b="1" dirty="0" smtClean="0"/>
              <a:t>Εργαστήριο ΗΦ: υπό ακτινοσκόπηση.</a:t>
            </a:r>
          </a:p>
          <a:p>
            <a:r>
              <a:rPr lang="el-GR" b="1" dirty="0" smtClean="0"/>
              <a:t>Παρακέντηση φλέβας </a:t>
            </a:r>
            <a:r>
              <a:rPr lang="el-GR" dirty="0" smtClean="0"/>
              <a:t>μηριαίας </a:t>
            </a:r>
            <a:r>
              <a:rPr lang="el-GR" dirty="0"/>
              <a:t>ή </a:t>
            </a:r>
            <a:r>
              <a:rPr lang="el-GR" dirty="0" smtClean="0"/>
              <a:t>βραχιονίου.</a:t>
            </a:r>
            <a:endParaRPr lang="el-GR" dirty="0"/>
          </a:p>
          <a:p>
            <a:r>
              <a:rPr lang="el-GR" b="1" dirty="0" smtClean="0"/>
              <a:t>Προώθηση καθετήρων - ηλεκτροδίων </a:t>
            </a:r>
            <a:r>
              <a:rPr lang="el-GR" dirty="0" smtClean="0"/>
              <a:t>στην καρδιά.</a:t>
            </a:r>
            <a:endParaRPr lang="el-GR" dirty="0"/>
          </a:p>
          <a:p>
            <a:r>
              <a:rPr lang="el-GR" b="1" dirty="0" smtClean="0"/>
              <a:t>Παρατήρηση &amp; μέτρηση ηλεκτρικής διέγερσης:</a:t>
            </a:r>
            <a:r>
              <a:rPr lang="el-GR" dirty="0" smtClean="0"/>
              <a:t> </a:t>
            </a:r>
            <a:r>
              <a:rPr lang="el-GR" dirty="0"/>
              <a:t>η χρονική ακολουθία στη διάρκεια φυσιολογικού ρυθμού είτε άρρυθμου </a:t>
            </a:r>
            <a:r>
              <a:rPr lang="el-GR" dirty="0" smtClean="0"/>
              <a:t>ρυθμού.</a:t>
            </a:r>
            <a:endParaRPr lang="el-GR" dirty="0"/>
          </a:p>
          <a:p>
            <a:r>
              <a:rPr lang="el-GR" b="1" dirty="0" smtClean="0"/>
              <a:t>Εφαρμογή τεχνιτών ηλεκτρικών ερεθισμάτων </a:t>
            </a:r>
            <a:r>
              <a:rPr lang="el-GR" dirty="0" smtClean="0"/>
              <a:t>για </a:t>
            </a:r>
            <a:r>
              <a:rPr lang="el-GR" dirty="0"/>
              <a:t>πρόκληση αρρυθμιών, θεραπευτική ανάταξη αρρυθμιών ή θεραπευτική κατάλυση με καταστροφή έκτοπης </a:t>
            </a:r>
            <a:r>
              <a:rPr lang="el-GR" dirty="0" smtClean="0"/>
              <a:t>εστίας.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40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Ηλεκτροφυσιολογικές μελέτες –</a:t>
            </a:r>
            <a:r>
              <a:rPr lang="el-GR" dirty="0" smtClean="0"/>
              <a:t>διαδικασίες</a:t>
            </a:r>
            <a:r>
              <a:rPr lang="el-GR" dirty="0"/>
              <a:t/>
            </a:r>
            <a:br>
              <a:rPr lang="el-GR" dirty="0"/>
            </a:b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Νοσηλευτική φροντίδα ίδια με τη στεφανιογραφία </a:t>
            </a:r>
            <a:r>
              <a:rPr lang="el-GR" dirty="0" smtClean="0"/>
              <a:t>(</a:t>
            </a:r>
            <a:r>
              <a:rPr lang="el-GR" dirty="0"/>
              <a:t>εξηγούμε στον ασθενή τη μέθοδο, τι θα αισθανθεί, ότι δεν θα κοιμάται, χορηγούμε πριν την </a:t>
            </a:r>
            <a:r>
              <a:rPr lang="el-GR" dirty="0" smtClean="0"/>
              <a:t>επέμβαση </a:t>
            </a:r>
            <a:r>
              <a:rPr lang="el-GR" dirty="0"/>
              <a:t>αγχολυτικό-ηρεμιστικό και ηπαρίνη iv για πρόληψη θρόμβων, στενή μετα-επεμβατική παρακολούθηση &amp; έγκαιρη αναγνώριση επιπλοκών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b="1" dirty="0" smtClean="0"/>
              <a:t>Πιθανές επιπλοκές σπάνιες αλλά επικίνδυνες </a:t>
            </a:r>
            <a:r>
              <a:rPr lang="el-GR" dirty="0" smtClean="0"/>
              <a:t>(</a:t>
            </a:r>
            <a:r>
              <a:rPr lang="el-GR" dirty="0"/>
              <a:t>κοιλιακή μαρμαρυγή, διάτρηση της καρδιάς, μείζονα επεισόδια φλεβοθρόμβωσης</a:t>
            </a:r>
            <a:r>
              <a:rPr lang="el-GR" dirty="0" smtClean="0"/>
              <a:t>).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Εκλεκτική συγχρονισμένη καρδιοανάταξη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Επεμβατική θεραπεία με απινιδωτή,</a:t>
            </a:r>
          </a:p>
          <a:p>
            <a:r>
              <a:rPr lang="el-GR" b="1" dirty="0" smtClean="0"/>
              <a:t>Εκκένωση ρεύματος </a:t>
            </a:r>
            <a:r>
              <a:rPr lang="el-GR" dirty="0" smtClean="0"/>
              <a:t>ταυτόχρονα </a:t>
            </a:r>
            <a:r>
              <a:rPr lang="el-GR" dirty="0"/>
              <a:t>με το σύμπλεγμα </a:t>
            </a:r>
            <a:r>
              <a:rPr lang="el-GR" dirty="0" smtClean="0"/>
              <a:t>QRS,</a:t>
            </a:r>
            <a:endParaRPr lang="el-GR" dirty="0"/>
          </a:p>
          <a:p>
            <a:r>
              <a:rPr lang="el-GR" b="1" dirty="0" smtClean="0"/>
              <a:t>Η κοιλιακή μαρμαρυγή αποτρέπεται </a:t>
            </a:r>
            <a:r>
              <a:rPr lang="el-GR" dirty="0" smtClean="0"/>
              <a:t>λόγω </a:t>
            </a:r>
            <a:r>
              <a:rPr lang="el-GR" dirty="0"/>
              <a:t>του </a:t>
            </a:r>
            <a:r>
              <a:rPr lang="el-GR" dirty="0" smtClean="0"/>
              <a:t>συγχρονισμού,</a:t>
            </a:r>
            <a:endParaRPr lang="el-GR" dirty="0"/>
          </a:p>
          <a:p>
            <a:r>
              <a:rPr lang="el-GR" b="1" dirty="0" smtClean="0"/>
              <a:t>Θεραπεία σε υπερκοιλιακή ταχυκαρδία.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4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Εκλεκτική συγχρονισμένη καρδιοανάταξη </a:t>
            </a:r>
            <a:br>
              <a:rPr lang="el-GR" dirty="0" smtClean="0"/>
            </a:br>
            <a:r>
              <a:rPr lang="el-GR" sz="3600" b="0" dirty="0" smtClean="0"/>
              <a:t>(1 από 5)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54461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b="1" dirty="0" smtClean="0"/>
              <a:t>Εξοπλισμός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l-GR" dirty="0" smtClean="0"/>
              <a:t>Ειδικός </a:t>
            </a:r>
            <a:r>
              <a:rPr lang="el-GR" dirty="0"/>
              <a:t>και </a:t>
            </a:r>
            <a:r>
              <a:rPr lang="el-GR" dirty="0" smtClean="0"/>
              <a:t>Γενικός.</a:t>
            </a:r>
            <a:endParaRPr lang="el-GR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b="1" dirty="0" smtClean="0"/>
              <a:t>Πριν από την επέμβαση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l-GR" dirty="0" smtClean="0"/>
              <a:t>Εξηγείστε </a:t>
            </a:r>
            <a:r>
              <a:rPr lang="el-GR" dirty="0"/>
              <a:t>το σκοπό και Περιγράψτε τη </a:t>
            </a:r>
            <a:r>
              <a:rPr lang="el-GR" dirty="0" smtClean="0"/>
              <a:t>διαδικασία.</a:t>
            </a:r>
            <a:endParaRPr lang="el-GR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l-GR" dirty="0"/>
              <a:t>Προειδοποιείστε για το πως θα αισθανθεί και ότι θα χορηγηθεί πριν την επέμβαση </a:t>
            </a:r>
            <a:r>
              <a:rPr lang="el-GR" dirty="0" smtClean="0"/>
              <a:t>κατασταλτικό.</a:t>
            </a:r>
            <a:endParaRPr lang="el-GR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l-GR" dirty="0"/>
              <a:t>Υπογράψτε ως μάρτυρας το έντυπο </a:t>
            </a:r>
            <a:r>
              <a:rPr lang="el-GR" dirty="0" smtClean="0"/>
              <a:t>συγκατάθεσης.</a:t>
            </a:r>
            <a:endParaRPr lang="el-GR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l-GR" dirty="0"/>
              <a:t>Καταγράψτε ΗΚΓ και Αποφύγετε τη σίτιση ή </a:t>
            </a:r>
            <a:r>
              <a:rPr lang="el-GR" dirty="0" smtClean="0"/>
              <a:t>υγρά.</a:t>
            </a:r>
            <a:endParaRPr lang="el-GR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l-GR" dirty="0"/>
              <a:t>Βεβαιωθείτε ότι παίρνει ορό και έχετε τα κατάλληλα φάρμακα δίπλα </a:t>
            </a:r>
            <a:r>
              <a:rPr lang="el-GR" dirty="0" smtClean="0"/>
              <a:t>του.</a:t>
            </a:r>
            <a:endParaRPr lang="el-GR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l-GR" dirty="0"/>
              <a:t>Ελέγξτε την οξεοβασική ισορροπία (αέρια αίματος), ηλεκτρολύτες και επίπεδα λαμβανομένων φαρμάκων-ενημερώστε το γιατρό σε τυχόν παθολογικά </a:t>
            </a:r>
            <a:r>
              <a:rPr lang="el-GR" dirty="0" smtClean="0"/>
              <a:t>ευρήματα.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7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Επεμβατική καρδιολογική νοσηλευτική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Περιλαμβάνει τη Νοσηλευτική Φροντίδα σε:</a:t>
            </a:r>
          </a:p>
          <a:p>
            <a:r>
              <a:rPr lang="el-GR" dirty="0"/>
              <a:t>Kαρδιακό </a:t>
            </a:r>
            <a:r>
              <a:rPr lang="el-GR" dirty="0" smtClean="0"/>
              <a:t>Καθετηριασμό,</a:t>
            </a:r>
            <a:endParaRPr lang="el-GR" dirty="0"/>
          </a:p>
          <a:p>
            <a:r>
              <a:rPr lang="el-GR" dirty="0"/>
              <a:t>Επεμβάσεις επαναγγείωσης </a:t>
            </a:r>
            <a:r>
              <a:rPr lang="el-GR" dirty="0" smtClean="0"/>
              <a:t>στεφανιαίων,</a:t>
            </a:r>
            <a:endParaRPr lang="el-GR" dirty="0"/>
          </a:p>
          <a:p>
            <a:r>
              <a:rPr lang="el-GR" dirty="0" smtClean="0"/>
              <a:t>Στεφανιογραφία,</a:t>
            </a:r>
            <a:endParaRPr lang="el-GR" dirty="0"/>
          </a:p>
          <a:p>
            <a:r>
              <a:rPr lang="el-GR" dirty="0"/>
              <a:t>Hλεκτροφυσιολογικές μελέτες,</a:t>
            </a:r>
          </a:p>
          <a:p>
            <a:r>
              <a:rPr lang="el-GR" dirty="0"/>
              <a:t>Καρδιακή </a:t>
            </a:r>
            <a:r>
              <a:rPr lang="el-GR" dirty="0" smtClean="0"/>
              <a:t>Χαρτογράφηση,</a:t>
            </a:r>
            <a:endParaRPr lang="el-GR" dirty="0"/>
          </a:p>
          <a:p>
            <a:r>
              <a:rPr lang="el-GR" dirty="0"/>
              <a:t>Εκλεκτική Συγχρονισμένη Καρδιοανάταξη,</a:t>
            </a:r>
          </a:p>
          <a:p>
            <a:r>
              <a:rPr lang="el-GR" dirty="0"/>
              <a:t>Επείγουσα Εξωτερική </a:t>
            </a:r>
            <a:r>
              <a:rPr lang="el-GR" dirty="0" smtClean="0"/>
              <a:t>Απινίδωση, </a:t>
            </a:r>
            <a:endParaRPr lang="el-GR" dirty="0"/>
          </a:p>
          <a:p>
            <a:r>
              <a:rPr lang="el-GR" dirty="0"/>
              <a:t>Βηματοδότηση κ.λ.π.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11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Εκλεκτική συγχρονισμένη καρδιοανάταξη </a:t>
            </a:r>
            <a:br>
              <a:rPr lang="el-GR" dirty="0"/>
            </a:b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pPr lvl="1"/>
            <a:r>
              <a:rPr lang="el-GR" dirty="0"/>
              <a:t>Μετρείστε και καταγράψτε Ζ.Σ., επίπεδο συνείδησης, περιφερικές </a:t>
            </a:r>
            <a:r>
              <a:rPr lang="el-GR" dirty="0" smtClean="0"/>
              <a:t>σφύξεις,</a:t>
            </a:r>
            <a:endParaRPr lang="el-GR" dirty="0"/>
          </a:p>
          <a:p>
            <a:pPr lvl="1"/>
            <a:r>
              <a:rPr lang="el-GR" dirty="0"/>
              <a:t>Χορηγείστε κατασταλτικό (Ι.Ο</a:t>
            </a:r>
            <a:r>
              <a:rPr lang="el-GR" dirty="0" smtClean="0"/>
              <a:t>.),</a:t>
            </a:r>
            <a:endParaRPr lang="el-GR" dirty="0"/>
          </a:p>
          <a:p>
            <a:pPr lvl="1"/>
            <a:r>
              <a:rPr lang="el-GR" dirty="0" smtClean="0"/>
              <a:t>Αφαιρέστε </a:t>
            </a:r>
            <a:r>
              <a:rPr lang="el-GR" dirty="0"/>
              <a:t>τυχόν αυτοκόλλητα από το στήθος και όλα τα μεταλλικά </a:t>
            </a:r>
            <a:r>
              <a:rPr lang="el-GR" dirty="0" smtClean="0"/>
              <a:t>αντικείμενα,</a:t>
            </a:r>
            <a:endParaRPr lang="el-GR" dirty="0"/>
          </a:p>
          <a:p>
            <a:pPr lvl="1"/>
            <a:r>
              <a:rPr lang="el-GR" dirty="0"/>
              <a:t>Τοποθετείστε τον ασθενή σε ύπτια θέση και </a:t>
            </a:r>
            <a:r>
              <a:rPr lang="el-GR" dirty="0" smtClean="0"/>
              <a:t>εξασφαλίστε ιδιωτικότητα.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79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Εκλεκτική συγχρονισμένη καρδιοανάταξη </a:t>
            </a:r>
            <a:br>
              <a:rPr lang="el-GR" dirty="0"/>
            </a:br>
            <a:r>
              <a:rPr lang="el-GR" sz="3600" b="0" dirty="0" smtClean="0"/>
              <a:t>(3 </a:t>
            </a:r>
            <a:r>
              <a:rPr lang="el-GR" sz="3600" b="0" dirty="0"/>
              <a:t>από </a:t>
            </a:r>
            <a:r>
              <a:rPr lang="el-GR" sz="3600" b="0" dirty="0" smtClean="0"/>
              <a:t>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/>
              <a:t>Διαδικασία</a:t>
            </a:r>
          </a:p>
          <a:p>
            <a:pPr lvl="1"/>
            <a:r>
              <a:rPr lang="el-GR" dirty="0" smtClean="0"/>
              <a:t>Προφυλάξεις.</a:t>
            </a:r>
            <a:endParaRPr lang="el-GR" dirty="0"/>
          </a:p>
          <a:p>
            <a:pPr lvl="1"/>
            <a:r>
              <a:rPr lang="el-GR" dirty="0" smtClean="0"/>
              <a:t>Άνοιγμα </a:t>
            </a:r>
            <a:r>
              <a:rPr lang="el-GR" dirty="0"/>
              <a:t>απινιδωτή και Σύνδεση καλωδίου </a:t>
            </a:r>
            <a:r>
              <a:rPr lang="el-GR" dirty="0" smtClean="0"/>
              <a:t>ΗΚΓ.</a:t>
            </a:r>
            <a:endParaRPr lang="el-GR" dirty="0"/>
          </a:p>
          <a:p>
            <a:pPr lvl="1"/>
            <a:r>
              <a:rPr lang="el-GR" dirty="0"/>
              <a:t>Ρύθμιση απινιδωτή στον τρόπο ‘συγχρονισμένης’ </a:t>
            </a:r>
            <a:r>
              <a:rPr lang="el-GR" dirty="0" smtClean="0"/>
              <a:t>λειτουργίας.</a:t>
            </a:r>
            <a:endParaRPr lang="el-GR" dirty="0"/>
          </a:p>
          <a:p>
            <a:pPr lvl="1"/>
            <a:r>
              <a:rPr lang="el-GR" dirty="0"/>
              <a:t>Παρακολούθηση monitor για την ύπαρξη ή μη συγχρονισμένης </a:t>
            </a:r>
            <a:r>
              <a:rPr lang="el-GR" dirty="0" smtClean="0"/>
              <a:t>λειτουργίας.</a:t>
            </a:r>
            <a:endParaRPr lang="el-GR" dirty="0"/>
          </a:p>
          <a:p>
            <a:pPr lvl="1"/>
            <a:r>
              <a:rPr lang="el-GR" dirty="0"/>
              <a:t>Τοποθέτηση pads στο στήθος κάτω από τη δεξιά κλείδα (1), στα δεξιά του στέρνου (2), και στα αριστερά στη μέση μασχαλιαία γραμμή (3</a:t>
            </a:r>
            <a:r>
              <a:rPr lang="el-GR" dirty="0" smtClean="0"/>
              <a:t>).</a:t>
            </a:r>
            <a:endParaRPr lang="el-GR" dirty="0"/>
          </a:p>
          <a:p>
            <a:pPr lvl="1"/>
            <a:r>
              <a:rPr lang="el-GR" dirty="0"/>
              <a:t>Καταγραφή ρυθμού σε χαρτί (ΗΚΓ) και Φόρτιση απινιδωτή (Ι.Ο.)</a:t>
            </a:r>
          </a:p>
          <a:p>
            <a:pPr lvl="1"/>
            <a:r>
              <a:rPr lang="el-GR" dirty="0"/>
              <a:t>Ο γιατρός εφαρμόζει τα ηλεκτρόδια του απινιδωτή σταθερά πάνω στο στήθος, επάνω στα αγώγιμα αυτοκόλλητα (pads</a:t>
            </a:r>
            <a:r>
              <a:rPr lang="el-GR" dirty="0" smtClean="0"/>
              <a:t>).</a:t>
            </a:r>
            <a:endParaRPr lang="el-GR" dirty="0"/>
          </a:p>
          <a:p>
            <a:pPr lvl="1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96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Εκλεκτική συγχρονισμένη καρδιοανάταξη </a:t>
            </a:r>
            <a:br>
              <a:rPr lang="el-GR" dirty="0"/>
            </a:br>
            <a:r>
              <a:rPr lang="el-GR" sz="3600" b="0" dirty="0" smtClean="0"/>
              <a:t>(4 </a:t>
            </a:r>
            <a:r>
              <a:rPr lang="el-GR" sz="3600" b="0" dirty="0"/>
              <a:t>από </a:t>
            </a:r>
            <a:r>
              <a:rPr lang="el-GR" sz="3600" b="0" dirty="0" smtClean="0"/>
              <a:t>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Κλείστε το οξυγόνο και αφαιρέστε τη συσκευή χορήγησης (Ο2) από τον </a:t>
            </a:r>
            <a:r>
              <a:rPr lang="el-GR" dirty="0" smtClean="0"/>
              <a:t>ασθενή, </a:t>
            </a:r>
            <a:endParaRPr lang="el-GR" dirty="0"/>
          </a:p>
          <a:p>
            <a:r>
              <a:rPr lang="el-GR" dirty="0"/>
              <a:t>Βεβαιωθείτε </a:t>
            </a:r>
            <a:r>
              <a:rPr lang="el-GR" dirty="0" smtClean="0"/>
              <a:t>ότι </a:t>
            </a:r>
            <a:r>
              <a:rPr lang="el-GR" dirty="0"/>
              <a:t>κανείς δεν αγγίζει το </a:t>
            </a:r>
            <a:r>
              <a:rPr lang="el-GR" dirty="0" smtClean="0"/>
              <a:t>κρεβάτι, </a:t>
            </a:r>
            <a:endParaRPr lang="el-GR" dirty="0"/>
          </a:p>
          <a:p>
            <a:r>
              <a:rPr lang="el-GR" dirty="0"/>
              <a:t>Αξιολογείστε κατάσταση ασθενούς, ρυθμό, αεροφόρους οδούς (ανοιχτές) και την ύπαρξη </a:t>
            </a:r>
            <a:r>
              <a:rPr lang="el-GR" dirty="0" smtClean="0"/>
              <a:t>σφυγμού,</a:t>
            </a:r>
            <a:endParaRPr lang="el-GR" dirty="0"/>
          </a:p>
          <a:p>
            <a:r>
              <a:rPr lang="el-GR" dirty="0"/>
              <a:t>Αν η ανάταξη αποτύχει επαναλαμβάνετε. Σε κάθε επόμενη απόπειρα η ενέργεια </a:t>
            </a:r>
            <a:r>
              <a:rPr lang="el-GR" dirty="0" smtClean="0"/>
              <a:t>αυξάνεται,</a:t>
            </a:r>
            <a:endParaRPr lang="el-GR" dirty="0"/>
          </a:p>
          <a:p>
            <a:r>
              <a:rPr lang="el-GR" dirty="0"/>
              <a:t>Τέλος αφαιρούνται τα αγωγά αυτοκόλλητα και αφαιρούνται με στεγνή γάζα τα υπολείμματα του </a:t>
            </a:r>
            <a:r>
              <a:rPr lang="el-GR" dirty="0" smtClean="0"/>
              <a:t>ζελέ.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7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Εκλεκτική συγχρονισμένη καρδιοανάταξη </a:t>
            </a:r>
            <a:br>
              <a:rPr lang="el-GR" dirty="0"/>
            </a:br>
            <a:r>
              <a:rPr lang="el-GR" sz="3600" b="0" dirty="0" smtClean="0"/>
              <a:t>(5 </a:t>
            </a:r>
            <a:r>
              <a:rPr lang="el-GR" sz="3600" b="0" dirty="0"/>
              <a:t>από </a:t>
            </a:r>
            <a:r>
              <a:rPr lang="el-GR" sz="3600" b="0" dirty="0" smtClean="0"/>
              <a:t>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b="1" dirty="0" smtClean="0">
                <a:solidFill>
                  <a:srgbClr val="004A82"/>
                </a:solidFill>
              </a:rPr>
              <a:t>Μετά την επέμβαση</a:t>
            </a:r>
          </a:p>
          <a:p>
            <a:r>
              <a:rPr lang="el-GR" dirty="0" smtClean="0"/>
              <a:t>Εξετάστε </a:t>
            </a:r>
            <a:r>
              <a:rPr lang="el-GR" dirty="0"/>
              <a:t>και ελέγξτε την επαναφορά του επιπέδου συνείδησης το οποίο επηρεάζεται από το κατασταλτικό ή την </a:t>
            </a:r>
            <a:r>
              <a:rPr lang="el-GR" dirty="0" smtClean="0"/>
              <a:t>καρδιοανάταξη,</a:t>
            </a:r>
            <a:endParaRPr lang="el-GR" dirty="0"/>
          </a:p>
          <a:p>
            <a:r>
              <a:rPr lang="el-GR" dirty="0"/>
              <a:t>Αξιολογείστε τη κατάσταση του νευρικού, καρδιοαγγειακού και αναπνευστικού </a:t>
            </a:r>
            <a:r>
              <a:rPr lang="el-GR" dirty="0" smtClean="0"/>
              <a:t>συστήματος,</a:t>
            </a:r>
            <a:endParaRPr lang="el-GR" dirty="0"/>
          </a:p>
          <a:p>
            <a:r>
              <a:rPr lang="el-GR" dirty="0"/>
              <a:t>Διερευνείστε τυχόν επιπλοκές (π.χ. εμβοές, καταστολή της αναπνοής, αρρυθμίες</a:t>
            </a:r>
            <a:r>
              <a:rPr lang="el-GR" dirty="0" smtClean="0"/>
              <a:t>),</a:t>
            </a:r>
            <a:endParaRPr lang="el-GR" dirty="0"/>
          </a:p>
          <a:p>
            <a:r>
              <a:rPr lang="el-GR" dirty="0"/>
              <a:t>Ελέγξτε το δέρμα για </a:t>
            </a:r>
            <a:r>
              <a:rPr lang="el-GR" dirty="0" smtClean="0"/>
              <a:t>εγκαύματα,</a:t>
            </a:r>
            <a:endParaRPr lang="el-GR" dirty="0"/>
          </a:p>
          <a:p>
            <a:r>
              <a:rPr lang="el-GR" dirty="0"/>
              <a:t>Καταγράψτε στο φάκελο του ασθενούς την επέμβαση και τα αποτελέσματά </a:t>
            </a:r>
            <a:r>
              <a:rPr lang="el-GR" dirty="0" smtClean="0"/>
              <a:t>της.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4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Επείγουσα εξωτερική απινίδωση </a:t>
            </a:r>
            <a:r>
              <a:rPr lang="el-GR" sz="3200" b="0" dirty="0" smtClean="0"/>
              <a:t>(1 από 3)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Μέθοδος επείγουσας θεραπείας.</a:t>
            </a:r>
          </a:p>
          <a:p>
            <a:r>
              <a:rPr lang="el-GR" b="1" dirty="0" smtClean="0"/>
              <a:t>Χορήγηση συνεχούς ρεύματος </a:t>
            </a:r>
            <a:r>
              <a:rPr lang="el-GR" dirty="0" smtClean="0"/>
              <a:t>ανεξάρτητα </a:t>
            </a:r>
            <a:r>
              <a:rPr lang="el-GR" dirty="0"/>
              <a:t>από τη φάση του καρδιακού </a:t>
            </a:r>
            <a:r>
              <a:rPr lang="el-GR" dirty="0" smtClean="0"/>
              <a:t>κύκλου.</a:t>
            </a:r>
            <a:endParaRPr lang="el-GR" dirty="0"/>
          </a:p>
          <a:p>
            <a:r>
              <a:rPr lang="el-GR" b="1" dirty="0" smtClean="0"/>
              <a:t>Εφαρμόζεται σε κοιλιακή μαρμαρυγή </a:t>
            </a:r>
            <a:r>
              <a:rPr lang="el-GR" dirty="0" smtClean="0"/>
              <a:t>καθώς </a:t>
            </a:r>
            <a:r>
              <a:rPr lang="el-GR" dirty="0"/>
              <a:t>εκεί χρειάζεται άμεση θεραπεία μόλις </a:t>
            </a:r>
            <a:r>
              <a:rPr lang="el-GR" dirty="0" smtClean="0"/>
              <a:t>αναγνωριστεί.</a:t>
            </a:r>
            <a:endParaRPr lang="el-GR" dirty="0"/>
          </a:p>
          <a:p>
            <a:r>
              <a:rPr lang="el-GR" b="1" dirty="0" smtClean="0"/>
              <a:t>Εφαρμόζεται στο στήθος ή στο μυοκάρδιο</a:t>
            </a:r>
            <a:r>
              <a:rPr lang="el-GR" dirty="0" smtClean="0"/>
              <a:t>. </a:t>
            </a:r>
            <a:r>
              <a:rPr lang="el-GR" dirty="0"/>
              <a:t>Δηλ., με εξωτερικά καλώδια από εκπαιδευμένο υγειονομικό πάνω στο στήθος, ή με εσωτερικά καλώδια δηλ., απευθείας πάνω στην καρδιά από γιατρό σε εγχείρηση by pass.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Επείγουσα εξωτερική απινίδωση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3)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l-GR" b="1" dirty="0" smtClean="0"/>
              <a:t>Εξοπλισμός</a:t>
            </a:r>
            <a:r>
              <a:rPr lang="el-GR" dirty="0" smtClean="0"/>
              <a:t> </a:t>
            </a:r>
            <a:r>
              <a:rPr lang="el-GR" dirty="0"/>
              <a:t>[απινιδωτής ή απινιδωτής με ΗΚΓ ή απινιδωτής με monitor, αυτοκόλλητα, ζελέ, στεγνά τολύπια γάζας, επείγοντα φάρμακα, τροχοφόρο βηματοδότη, υλικά αεραγωγού, οξυγόνο</a:t>
            </a:r>
            <a:r>
              <a:rPr lang="el-GR" dirty="0" smtClean="0"/>
              <a:t>].</a:t>
            </a:r>
            <a:endParaRPr lang="el-GR" dirty="0"/>
          </a:p>
          <a:p>
            <a:pPr>
              <a:lnSpc>
                <a:spcPct val="110000"/>
              </a:lnSpc>
            </a:pPr>
            <a:r>
              <a:rPr lang="el-GR" b="1" dirty="0" smtClean="0"/>
              <a:t>Πριν από τη διαδικασία </a:t>
            </a:r>
            <a:r>
              <a:rPr lang="el-GR" dirty="0" smtClean="0"/>
              <a:t>[</a:t>
            </a:r>
            <a:r>
              <a:rPr lang="el-GR" dirty="0"/>
              <a:t>επαλήθευση θανατηφόρου αρρυθμίας, έναρξη αλγόριθμου ΚΑΑ, προμήθεια απινιδωτή, αν δεν υπάρχει απινιδωτής κάντε ΚΑΡΠΑ μέχρι </a:t>
            </a:r>
            <a:r>
              <a:rPr lang="el-GR" dirty="0" smtClean="0"/>
              <a:t>να έχετε </a:t>
            </a:r>
            <a:r>
              <a:rPr lang="el-GR" dirty="0"/>
              <a:t>υλικά, ύπτια θέση σε σκληρή επιφάνεια</a:t>
            </a:r>
            <a:r>
              <a:rPr lang="el-GR" dirty="0" smtClean="0"/>
              <a:t>]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9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Επείγουσα εξωτερική απινίδωση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l-GR" sz="3200" b="0" dirty="0" smtClean="0"/>
              <a:t>3)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r>
              <a:rPr lang="el-GR" sz="2200" b="1" dirty="0" smtClean="0"/>
              <a:t>Διαδικασία</a:t>
            </a:r>
            <a:r>
              <a:rPr lang="el-GR" sz="2200" dirty="0" smtClean="0"/>
              <a:t> </a:t>
            </a:r>
            <a:r>
              <a:rPr lang="el-GR" sz="2200" dirty="0"/>
              <a:t>[άνοιγμα απινιδωτή, συνεχής καταγραφή ΗΚΓ, φόρτιση απινιδωτή αρχικά στα 200 joules, τοποθέτηση αγώγιμων αυτοκόλλητων ή απλώστε αγώγιμο ζελέ στο στήθος, ελέγξτε να μη ακουμπάει κανείς το </a:t>
            </a:r>
            <a:r>
              <a:rPr lang="el-GR" sz="2200" dirty="0" smtClean="0"/>
              <a:t>κρεβάτι, </a:t>
            </a:r>
            <a:r>
              <a:rPr lang="el-GR" sz="2200" dirty="0"/>
              <a:t>φωνάξτε ‘ΕΤΟΙΜΟΙ’, </a:t>
            </a:r>
            <a:r>
              <a:rPr lang="el-GR" sz="2200" dirty="0" smtClean="0"/>
              <a:t>πατήστε </a:t>
            </a:r>
            <a:r>
              <a:rPr lang="el-GR" sz="2200" dirty="0"/>
              <a:t>το κουμπί. Ελέγξτε ρυθμό, σφυγμό μετά από κάθε προσπάθεια. 2η προσπάθεια με 300 και μετά 360 joules. Μετά τις 3 προσπάθειες εφαρμόστε τα πρωτόκολλα του ΑCLS (Advanced Cardiac Life Support</a:t>
            </a:r>
            <a:r>
              <a:rPr lang="el-GR" sz="2200" dirty="0" smtClean="0"/>
              <a:t>)].</a:t>
            </a:r>
            <a:endParaRPr lang="el-GR" sz="2200" dirty="0"/>
          </a:p>
          <a:p>
            <a:r>
              <a:rPr lang="el-GR" sz="2200" b="1" dirty="0" smtClean="0"/>
              <a:t>Μετά τη διαδικασία </a:t>
            </a:r>
            <a:r>
              <a:rPr lang="el-GR" sz="2200" dirty="0" smtClean="0"/>
              <a:t>[</a:t>
            </a:r>
            <a:r>
              <a:rPr lang="el-GR" sz="2200" dirty="0"/>
              <a:t>μετά την ανάταξη αξιολογείται και υποστηρίζεται η νευρολογική, καρδιαγγειακή &amp; αναπνευστική κατάσταση, χορηγείται φαρμακευτική αγωγή I.V. (Ι.Ο.) ελέγχονται τυχόν εγκαύματα, αιμοληψίες/εξετάσεις (Ι.Ο.), συνεχής παρακολούθηση ΗΚΓ+Ζ.Σ., μεταφορά ασθενούς σε ΜΕΘ, ψυχική στήριξη </a:t>
            </a:r>
            <a:r>
              <a:rPr lang="el-GR" sz="2200" dirty="0" smtClean="0"/>
              <a:t>ασθενούς </a:t>
            </a:r>
            <a:r>
              <a:rPr lang="el-GR" sz="2200" dirty="0"/>
              <a:t>&amp; οικογένειας</a:t>
            </a:r>
            <a:r>
              <a:rPr lang="el-GR" sz="2200" dirty="0" smtClean="0"/>
              <a:t>].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63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Βηματοδότηση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Εφαρμογή συσκευής βηματοδότη </a:t>
            </a:r>
            <a:r>
              <a:rPr lang="el-GR" dirty="0" smtClean="0"/>
              <a:t>(επέμβαση).</a:t>
            </a:r>
          </a:p>
          <a:p>
            <a:r>
              <a:rPr lang="el-GR" b="1" dirty="0" smtClean="0"/>
              <a:t>Παραγωγή ηλεκτρικών ώσεων ώστε να εξασφαλίζεται η καρδιακή παροχή</a:t>
            </a:r>
            <a:r>
              <a:rPr lang="el-GR" dirty="0" smtClean="0"/>
              <a:t>. Δηλ., ο βηματοδότης χρησιμεύει για την ηλεκτρική διέγερση της καρδιάς. Όταν η καρδιά δεν μπορεί να παράγει ή να μεταδώσει τα δικά της ερεθίσματα σε συχνότητα ικανή για τη διατήρηση της καρδιακής παροχής τότε δραστηριοποιείται αυτόματα η συσκευή του βηματοδότη.</a:t>
            </a:r>
          </a:p>
          <a:p>
            <a:r>
              <a:rPr lang="el-GR" b="1" dirty="0" smtClean="0"/>
              <a:t>Στις διαταραχές αγωγής </a:t>
            </a:r>
            <a:r>
              <a:rPr lang="el-GR" dirty="0" smtClean="0"/>
              <a:t>οξείες ή χρόνιες απαιτείται τοποθέτηση βηματοδότη π.χ., κΚ αποκλεισμός 3</a:t>
            </a:r>
            <a:r>
              <a:rPr lang="el-GR" baseline="30000" dirty="0" smtClean="0"/>
              <a:t>ου</a:t>
            </a:r>
            <a:r>
              <a:rPr lang="el-GR" dirty="0" smtClean="0"/>
              <a:t>  βαθμού.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2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Βηματοδότες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b="1" dirty="0" smtClean="0"/>
              <a:t>Πρόσκαιρος ή προσωρινός βηματοδότης </a:t>
            </a:r>
            <a:r>
              <a:rPr lang="el-GR" sz="2200" dirty="0" smtClean="0"/>
              <a:t>αυτός </a:t>
            </a:r>
            <a:r>
              <a:rPr lang="el-GR" sz="2200" dirty="0"/>
              <a:t>που έχει εξωτερική γεννήτρια παλμών (η οποία συνδέεται με ηλεκτρόδιο που προωθείται IV μέχρι τη δεξιά κοιλία. Τα βηματοδοτικά ηλεκτρόδια είτε εμφυτεύονται στο μυοκάρδιο σε προηγηθέν χειρουργείο καρδιάς ή είναι εξωτερικά στο θώρακα</a:t>
            </a:r>
            <a:r>
              <a:rPr lang="el-GR" sz="2200" dirty="0" smtClean="0"/>
              <a:t>).</a:t>
            </a:r>
            <a:endParaRPr lang="el-GR" sz="2200" dirty="0"/>
          </a:p>
          <a:p>
            <a:r>
              <a:rPr lang="el-GR" sz="2200" b="1" dirty="0" smtClean="0"/>
              <a:t>Μόνιμοι βηματοδότες </a:t>
            </a:r>
            <a:r>
              <a:rPr lang="el-GR" sz="2200" dirty="0" smtClean="0"/>
              <a:t>αυτοί </a:t>
            </a:r>
            <a:r>
              <a:rPr lang="el-GR" sz="2200" dirty="0"/>
              <a:t>που έχουν εσωτερική γεννήτρια παλμών και εμφυτεύονται υπό τοπική αναισθησία στον υποδόριο ιστό της υποκλείδιας περιοχής ή του κοιλιακού τοιχώματος. (Η γεννήτρια συνδέεται με απαγωγές που συρράπτονται στο επικάρδιο ή τοποθετούνται στις δεξιές κοιλότητες της καρδιάς μέσω της κεφαλικής, υποκλειδίου ή σφαγίτιδας φλέβας και προγραμματίζονται να βηματοδοτούν τους κόλπους ή τις κοιλίες ή και τα 2</a:t>
            </a:r>
            <a:r>
              <a:rPr lang="el-GR" sz="2200" dirty="0" smtClean="0"/>
              <a:t>).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0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Φροντίδα ασθενούς με βηματοδότη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/>
          <a:lstStyle/>
          <a:p>
            <a:r>
              <a:rPr lang="el-GR" dirty="0" smtClean="0"/>
              <a:t>Παρακολούθηση τυχόν δυσλειτουργίας.</a:t>
            </a:r>
          </a:p>
          <a:p>
            <a:r>
              <a:rPr lang="el-GR" dirty="0" smtClean="0"/>
              <a:t>Τήρηση μέτρων ασφαλείας.</a:t>
            </a:r>
          </a:p>
          <a:p>
            <a:r>
              <a:rPr lang="el-GR" dirty="0" smtClean="0"/>
              <a:t>Πρόληψη λοίμωξης και άλλων μετεγχειρητικών επιπλοκών.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4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Στεφανιογραφία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ν</a:t>
            </a:r>
            <a:r>
              <a:rPr lang="el-GR" dirty="0" smtClean="0"/>
              <a:t>οσηλευτική </a:t>
            </a:r>
            <a:r>
              <a:rPr lang="el-GR" dirty="0"/>
              <a:t>πριν από την εξέταση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r>
              <a:rPr lang="el-GR" sz="2200" dirty="0"/>
              <a:t>Εκτίμηση κατανόησης από τον ασθενή του είδους της εξέτασης </a:t>
            </a:r>
            <a:r>
              <a:rPr lang="el-GR" sz="2200" dirty="0" smtClean="0"/>
              <a:t>(για </a:t>
            </a:r>
            <a:r>
              <a:rPr lang="el-GR" sz="2200" dirty="0"/>
              <a:t>μείωση άγχους</a:t>
            </a:r>
            <a:r>
              <a:rPr lang="el-GR" sz="2200" dirty="0" smtClean="0"/>
              <a:t>),</a:t>
            </a:r>
            <a:endParaRPr lang="el-GR" sz="2200" dirty="0"/>
          </a:p>
          <a:p>
            <a:r>
              <a:rPr lang="el-GR" sz="2200" dirty="0"/>
              <a:t>Παροχή πληροφοριών σχετικά με τη μη χορήγηση αναισθησίας, πληροφόρηση για την αίσθηση εσωτερικού καύσους, πιθανή ταχυκαρδία  και </a:t>
            </a:r>
            <a:r>
              <a:rPr lang="el-GR" sz="2200" dirty="0" smtClean="0"/>
              <a:t>εκτακτοσυστολές,</a:t>
            </a:r>
            <a:endParaRPr lang="el-GR" sz="2200" dirty="0"/>
          </a:p>
          <a:p>
            <a:r>
              <a:rPr lang="el-GR" sz="2200" dirty="0"/>
              <a:t>Εφαρμογή πρωτοκόλλου προεγχειρητικής φροντίδας (νήστις, ηρεμιστικό κ.λπ</a:t>
            </a:r>
            <a:r>
              <a:rPr lang="el-GR" sz="2200" dirty="0" smtClean="0"/>
              <a:t>.),</a:t>
            </a:r>
            <a:endParaRPr lang="el-GR" sz="2200" dirty="0"/>
          </a:p>
          <a:p>
            <a:r>
              <a:rPr lang="el-GR" sz="2200" dirty="0"/>
              <a:t>Λήψη των συνήθως λαμβανομένων φαρμάκων με λίγο </a:t>
            </a:r>
            <a:r>
              <a:rPr lang="el-GR" sz="2200" dirty="0" smtClean="0"/>
              <a:t>νερό,</a:t>
            </a:r>
            <a:endParaRPr lang="el-GR" sz="2200" dirty="0"/>
          </a:p>
          <a:p>
            <a:r>
              <a:rPr lang="el-GR" sz="2200" dirty="0"/>
              <a:t>Διερεύνηση τυχόν αλλεργίας στο </a:t>
            </a:r>
            <a:r>
              <a:rPr lang="el-GR" sz="2200" dirty="0" smtClean="0"/>
              <a:t>ιώδιο,</a:t>
            </a:r>
            <a:endParaRPr lang="el-GR" sz="2200" dirty="0"/>
          </a:p>
          <a:p>
            <a:r>
              <a:rPr lang="el-GR" sz="2200" dirty="0"/>
              <a:t>Καταχώρηση δεδομένων, ζωτικών σημείων, ύψους, </a:t>
            </a:r>
            <a:r>
              <a:rPr lang="el-GR" sz="2200" dirty="0" smtClean="0"/>
              <a:t>βάρους,</a:t>
            </a:r>
            <a:endParaRPr lang="el-GR" sz="2200" dirty="0"/>
          </a:p>
          <a:p>
            <a:r>
              <a:rPr lang="el-GR" sz="2200" dirty="0"/>
              <a:t>Σύσταση για ούρηση πριν την </a:t>
            </a:r>
            <a:r>
              <a:rPr lang="el-GR" sz="2200" dirty="0" smtClean="0"/>
              <a:t>εξέταση.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9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Μέτρα ασφαλείας ασθενούς με προσωρινό βηματοδότη </a:t>
            </a: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 smtClean="0"/>
              <a:t>Γείωση </a:t>
            </a:r>
            <a:r>
              <a:rPr lang="el-GR" dirty="0" smtClean="0"/>
              <a:t>ελέγχεται </a:t>
            </a:r>
            <a:r>
              <a:rPr lang="el-GR" dirty="0"/>
              <a:t>σε όλες τις ηλεκτρικές </a:t>
            </a:r>
            <a:r>
              <a:rPr lang="el-GR" dirty="0" smtClean="0"/>
              <a:t>συσκευές.</a:t>
            </a:r>
            <a:endParaRPr lang="el-GR" dirty="0"/>
          </a:p>
          <a:p>
            <a:r>
              <a:rPr lang="el-GR" b="1" dirty="0" smtClean="0"/>
              <a:t>Όχι χρήση </a:t>
            </a:r>
            <a:r>
              <a:rPr lang="el-GR" dirty="0" smtClean="0"/>
              <a:t>τροφοδοτικών </a:t>
            </a:r>
            <a:r>
              <a:rPr lang="el-GR" dirty="0"/>
              <a:t>ή επεκτάσεις </a:t>
            </a:r>
            <a:r>
              <a:rPr lang="el-GR" dirty="0" smtClean="0"/>
              <a:t>καλωδίων.</a:t>
            </a:r>
            <a:endParaRPr lang="el-GR" dirty="0"/>
          </a:p>
          <a:p>
            <a:r>
              <a:rPr lang="el-GR" b="1" dirty="0" smtClean="0"/>
              <a:t>Μπαταρία</a:t>
            </a:r>
            <a:r>
              <a:rPr lang="el-GR" dirty="0" smtClean="0"/>
              <a:t> </a:t>
            </a:r>
            <a:r>
              <a:rPr lang="el-GR" dirty="0"/>
              <a:t>και όχι ρεύμα συστήνεται σε όλες τις ηλεκτρικές συσκευές (π.χ</a:t>
            </a:r>
            <a:r>
              <a:rPr lang="el-GR" dirty="0" smtClean="0"/>
              <a:t>. ξυριστική </a:t>
            </a:r>
            <a:r>
              <a:rPr lang="el-GR" dirty="0"/>
              <a:t>μηχανή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b="1" dirty="0" smtClean="0"/>
              <a:t>Αφαιρούνται ηλεκτρικά εξαρτήματα </a:t>
            </a:r>
            <a:r>
              <a:rPr lang="el-GR" dirty="0" smtClean="0"/>
              <a:t>φθαρμένα </a:t>
            </a:r>
            <a:r>
              <a:rPr lang="el-GR" dirty="0"/>
              <a:t>ή όσα είναι κακομεταχειρισμένα, φθαρμένα, καμένα, τινάζουν, μυρίζουν καμένο, πλήκτρα </a:t>
            </a:r>
            <a:r>
              <a:rPr lang="el-GR" dirty="0" smtClean="0"/>
              <a:t>χαλαρά.</a:t>
            </a:r>
            <a:endParaRPr lang="el-GR" dirty="0"/>
          </a:p>
          <a:p>
            <a:r>
              <a:rPr lang="el-GR" b="1" dirty="0" smtClean="0"/>
              <a:t>Γάντια</a:t>
            </a:r>
            <a:r>
              <a:rPr lang="el-GR" dirty="0" smtClean="0"/>
              <a:t> </a:t>
            </a:r>
            <a:r>
              <a:rPr lang="el-GR" dirty="0"/>
              <a:t>κατά το άγγιγμα απαγωγών και καλωδίων του </a:t>
            </a:r>
            <a:r>
              <a:rPr lang="el-GR" dirty="0" smtClean="0"/>
              <a:t>βηματοδότη.</a:t>
            </a:r>
            <a:endParaRPr lang="el-GR" dirty="0"/>
          </a:p>
          <a:p>
            <a:r>
              <a:rPr lang="el-GR" b="1" dirty="0" smtClean="0"/>
              <a:t>Μόνωση </a:t>
            </a:r>
            <a:r>
              <a:rPr lang="el-GR" dirty="0" smtClean="0"/>
              <a:t>ακροδεκτών </a:t>
            </a:r>
            <a:r>
              <a:rPr lang="el-GR" dirty="0"/>
              <a:t>και καλωδίων του βηματοδότη με μη αγώγιμο, ανθεκτικό στην υγρασία υλικό (π.χ. Λαστιχένιο γάντι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7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Μέτρα ασφαλείας ασθενούς με προσωρινό βηματοδότη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r>
              <a:rPr lang="el-GR" b="1" dirty="0" smtClean="0"/>
              <a:t>Μπαταρία βηματοδότη </a:t>
            </a:r>
            <a:r>
              <a:rPr lang="el-GR" dirty="0" smtClean="0"/>
              <a:t>ελέγχεται </a:t>
            </a:r>
            <a:r>
              <a:rPr lang="el-GR" dirty="0"/>
              <a:t>πριν από τη χρήση </a:t>
            </a:r>
            <a:r>
              <a:rPr lang="el-GR" dirty="0" smtClean="0"/>
              <a:t>του.</a:t>
            </a:r>
            <a:endParaRPr lang="el-GR" dirty="0"/>
          </a:p>
          <a:p>
            <a:r>
              <a:rPr lang="el-GR" b="1" dirty="0" smtClean="0"/>
              <a:t>Επιπλέον απαιτείται </a:t>
            </a:r>
            <a:r>
              <a:rPr lang="el-GR" dirty="0" smtClean="0"/>
              <a:t>2ος </a:t>
            </a:r>
            <a:r>
              <a:rPr lang="el-GR" b="1" dirty="0" smtClean="0"/>
              <a:t>Εφεδρικός βηματοδότης Πάντα διαθέσιμος </a:t>
            </a:r>
            <a:r>
              <a:rPr lang="el-GR" dirty="0" smtClean="0"/>
              <a:t>μαζί </a:t>
            </a:r>
            <a:r>
              <a:rPr lang="el-GR" dirty="0"/>
              <a:t>με μπαταρίες, καλώδιο &amp; συσκευή ελέγχου μπαταριών.</a:t>
            </a:r>
          </a:p>
          <a:p>
            <a:r>
              <a:rPr lang="el-GR" b="1" dirty="0" smtClean="0"/>
              <a:t>Σε οποιαδήποτε απόκλιση </a:t>
            </a:r>
            <a:r>
              <a:rPr lang="el-GR" dirty="0" smtClean="0"/>
              <a:t>από </a:t>
            </a:r>
            <a:r>
              <a:rPr lang="el-GR" dirty="0"/>
              <a:t>την αναμενόμενη λειτουργία ειδοποιείται </a:t>
            </a:r>
            <a:r>
              <a:rPr lang="el-GR" dirty="0" smtClean="0"/>
              <a:t>γιατρός.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6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Νοσηλευτική φροντίδα ασθενούς με μόνιμο βηματοδότη </a:t>
            </a:r>
            <a:r>
              <a:rPr lang="el-GR" sz="3600" b="0" dirty="0" smtClean="0"/>
              <a:t>(1 από 5)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/>
              <a:t>Προεγχειρητική φροντίδα</a:t>
            </a:r>
          </a:p>
          <a:p>
            <a:r>
              <a:rPr lang="el-GR" dirty="0" smtClean="0"/>
              <a:t>Προεγχειρητική </a:t>
            </a:r>
            <a:r>
              <a:rPr lang="el-GR" dirty="0"/>
              <a:t>φροντίδα (δες πρωτόκολλο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Αξιολόγηση επιπέδου γνώσεων &amp; </a:t>
            </a:r>
            <a:r>
              <a:rPr lang="el-GR" dirty="0" smtClean="0"/>
              <a:t>διευκρινίσεις.</a:t>
            </a:r>
            <a:endParaRPr lang="el-GR" dirty="0"/>
          </a:p>
          <a:p>
            <a:r>
              <a:rPr lang="el-GR" dirty="0"/>
              <a:t>Τοποθέτηση ηλεκτροδίων ΗΚΓραφικής παρακολούθησης μακριά από το σημείο </a:t>
            </a:r>
            <a:r>
              <a:rPr lang="el-GR" dirty="0" smtClean="0"/>
              <a:t>τομής.</a:t>
            </a:r>
            <a:endParaRPr lang="el-GR" dirty="0"/>
          </a:p>
          <a:p>
            <a:r>
              <a:rPr lang="el-GR" dirty="0"/>
              <a:t>Ενημερώνεται ο ασθενής για τις ασκήσεις που προλαμβάνουν τη δυσκαμψία και την δυσλειτουργία του ώμου που αναμένεται μετά από την εμφύτευση του </a:t>
            </a:r>
            <a:r>
              <a:rPr lang="el-GR" dirty="0" smtClean="0"/>
              <a:t>βηματοδότη.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62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Νοσηλευτική φροντίδα ασθενούς με μόνιμο βηματοδότη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b="1" dirty="0" smtClean="0">
                <a:solidFill>
                  <a:srgbClr val="004A82"/>
                </a:solidFill>
              </a:rPr>
              <a:t>Μετεγχειρητική φροντίδα</a:t>
            </a:r>
          </a:p>
          <a:p>
            <a:r>
              <a:rPr lang="el-GR" b="1" dirty="0" smtClean="0"/>
              <a:t>Εφαρμογή </a:t>
            </a:r>
            <a:r>
              <a:rPr lang="el-GR" dirty="0" smtClean="0"/>
              <a:t>μετεγχειρητικού πρωτοκόλλου,</a:t>
            </a:r>
            <a:endParaRPr lang="el-GR" dirty="0"/>
          </a:p>
          <a:p>
            <a:r>
              <a:rPr lang="el-GR" b="1" dirty="0" smtClean="0"/>
              <a:t>Ακτινογραφία</a:t>
            </a:r>
            <a:r>
              <a:rPr lang="el-GR" dirty="0" smtClean="0"/>
              <a:t> </a:t>
            </a:r>
            <a:r>
              <a:rPr lang="el-GR" dirty="0"/>
              <a:t>θώρακα απαιτείται (Ι.Ο</a:t>
            </a:r>
            <a:r>
              <a:rPr lang="el-GR" dirty="0" smtClean="0"/>
              <a:t>.),</a:t>
            </a:r>
            <a:endParaRPr lang="el-GR" dirty="0"/>
          </a:p>
          <a:p>
            <a:r>
              <a:rPr lang="el-GR" b="1" dirty="0" smtClean="0"/>
              <a:t>Θέση</a:t>
            </a:r>
            <a:r>
              <a:rPr lang="el-GR" dirty="0" smtClean="0"/>
              <a:t> </a:t>
            </a:r>
            <a:r>
              <a:rPr lang="el-GR" dirty="0"/>
              <a:t>άνετη αλλά Περιορισμός κινήσεων </a:t>
            </a:r>
            <a:r>
              <a:rPr lang="el-GR" dirty="0" smtClean="0"/>
              <a:t>ώμου,</a:t>
            </a:r>
            <a:endParaRPr lang="el-GR" dirty="0"/>
          </a:p>
          <a:p>
            <a:r>
              <a:rPr lang="el-GR" b="1" dirty="0" smtClean="0"/>
              <a:t>Βοήθεια,</a:t>
            </a:r>
            <a:r>
              <a:rPr lang="el-GR" dirty="0" smtClean="0"/>
              <a:t> </a:t>
            </a:r>
            <a:r>
              <a:rPr lang="el-GR" dirty="0"/>
              <a:t>υποστήριξη ασκήσεων ώμου 3 φορές την ημέρα που αρχίζουν μετά από 24 h. </a:t>
            </a:r>
          </a:p>
          <a:p>
            <a:r>
              <a:rPr lang="el-GR" b="1" dirty="0" smtClean="0"/>
              <a:t>Συνεχής παρακολούθηση </a:t>
            </a:r>
            <a:r>
              <a:rPr lang="el-GR" dirty="0" smtClean="0"/>
              <a:t>λειτουργίας </a:t>
            </a:r>
            <a:r>
              <a:rPr lang="el-GR" dirty="0"/>
              <a:t>του βηματοδότη στο monitor ή συχνό </a:t>
            </a:r>
            <a:r>
              <a:rPr lang="el-GR" dirty="0" smtClean="0"/>
              <a:t>ΗΚΓ,</a:t>
            </a:r>
            <a:endParaRPr lang="el-GR" dirty="0"/>
          </a:p>
          <a:p>
            <a:r>
              <a:rPr lang="el-GR" b="1" dirty="0" smtClean="0"/>
              <a:t>Ειδοποίηση γιατρού </a:t>
            </a:r>
            <a:r>
              <a:rPr lang="el-GR" dirty="0" smtClean="0"/>
              <a:t>αν </a:t>
            </a:r>
            <a:r>
              <a:rPr lang="el-GR" dirty="0"/>
              <a:t>υπάρχει αποτυχημένη βηματοδότηση, αδυναμία σύλληψης σήματος, αδυναμία αίσθησης ρυθμού, υπερλειτουργία βηματοδότη, </a:t>
            </a:r>
            <a:r>
              <a:rPr lang="el-GR" dirty="0" smtClean="0"/>
              <a:t>λόξυγκας,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0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Νοσηλευτική φροντίδα ασθενούς με μόνιμο βηματοδότη </a:t>
            </a:r>
            <a:r>
              <a:rPr lang="el-GR" sz="3600" b="0" dirty="0" smtClean="0"/>
              <a:t>(3 </a:t>
            </a:r>
            <a:r>
              <a:rPr lang="el-GR" sz="3600" b="0" dirty="0"/>
              <a:t>από </a:t>
            </a:r>
            <a:r>
              <a:rPr lang="el-GR" sz="3600" b="0" dirty="0" smtClean="0"/>
              <a:t>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r>
              <a:rPr lang="el-GR" b="1" dirty="0" smtClean="0"/>
              <a:t>Έλεγχος τυχόν παρουσίας αρρυθμιών </a:t>
            </a:r>
            <a:r>
              <a:rPr lang="el-GR" dirty="0" smtClean="0"/>
              <a:t>και </a:t>
            </a:r>
            <a:r>
              <a:rPr lang="el-GR" dirty="0"/>
              <a:t>χορήγηση </a:t>
            </a:r>
            <a:r>
              <a:rPr lang="el-GR" dirty="0" smtClean="0"/>
              <a:t>θεραπείας.</a:t>
            </a:r>
            <a:endParaRPr lang="el-GR" dirty="0"/>
          </a:p>
          <a:p>
            <a:r>
              <a:rPr lang="el-GR" b="1" dirty="0" smtClean="0"/>
              <a:t>Καταγραφή</a:t>
            </a:r>
            <a:r>
              <a:rPr lang="el-GR" dirty="0" smtClean="0"/>
              <a:t> </a:t>
            </a:r>
            <a:r>
              <a:rPr lang="el-GR" dirty="0"/>
              <a:t>ημερομηνίας, μοντέλου, τύπου, </a:t>
            </a:r>
            <a:r>
              <a:rPr lang="el-GR" dirty="0" smtClean="0"/>
              <a:t>ρυθμίσεων.</a:t>
            </a:r>
            <a:endParaRPr lang="el-GR" dirty="0"/>
          </a:p>
          <a:p>
            <a:r>
              <a:rPr lang="el-GR" b="1" dirty="0" smtClean="0"/>
              <a:t>Άμεσος εντοπισμός &amp; αναφορά </a:t>
            </a:r>
            <a:r>
              <a:rPr lang="el-GR" dirty="0" smtClean="0"/>
              <a:t>σημείων </a:t>
            </a:r>
            <a:r>
              <a:rPr lang="el-GR" dirty="0"/>
              <a:t>επιπλοκών (αρρυθμίες, εμβολές, αιμορραγία, λοίμωξη κλπ</a:t>
            </a:r>
            <a:r>
              <a:rPr lang="el-GR" dirty="0" smtClean="0"/>
              <a:t>.).</a:t>
            </a:r>
            <a:endParaRPr lang="el-GR" dirty="0"/>
          </a:p>
          <a:p>
            <a:r>
              <a:rPr lang="el-GR" b="1" dirty="0" smtClean="0"/>
              <a:t>Εφοδιασμός καρτέλας </a:t>
            </a:r>
            <a:r>
              <a:rPr lang="el-GR" dirty="0" smtClean="0"/>
              <a:t>στον </a:t>
            </a:r>
            <a:r>
              <a:rPr lang="el-GR" dirty="0"/>
              <a:t>ασθενή με τα απαραίτητα στοιχεία του βηματοδότη (όνομα κατασκευαστή, αριθμός μοντέλου, τύπος λειτουργίας, συχνότητα, αναμενόμενη διάρκεια μπαταρίας. Την φέρει μαζί του όταν πηγαίνει σε γιατρό</a:t>
            </a:r>
            <a:r>
              <a:rPr lang="el-GR" dirty="0" smtClean="0"/>
              <a:t>).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74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Νοσηλευτική φροντίδα ασθενούς με μόνιμο βηματοδότη </a:t>
            </a:r>
            <a:r>
              <a:rPr lang="el-GR" sz="3600" b="0" dirty="0" smtClean="0"/>
              <a:t>(4 </a:t>
            </a:r>
            <a:r>
              <a:rPr lang="el-GR" sz="3600" b="0" dirty="0"/>
              <a:t>από </a:t>
            </a:r>
            <a:r>
              <a:rPr lang="el-GR" sz="3600" b="0" dirty="0" smtClean="0"/>
              <a:t>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824536"/>
          </a:xfrm>
        </p:spPr>
        <p:txBody>
          <a:bodyPr>
            <a:normAutofit lnSpcReduction="10000"/>
          </a:bodyPr>
          <a:lstStyle/>
          <a:p>
            <a:r>
              <a:rPr lang="el-GR" b="1" dirty="0" smtClean="0"/>
              <a:t>Κατ’ οίκον φροντίδα &amp; πληροφόρηση.</a:t>
            </a:r>
          </a:p>
          <a:p>
            <a:r>
              <a:rPr lang="el-GR" b="1" dirty="0" smtClean="0"/>
              <a:t>Εντόπιση </a:t>
            </a:r>
            <a:r>
              <a:rPr lang="el-GR" dirty="0" smtClean="0"/>
              <a:t>γεννήτριας.</a:t>
            </a:r>
            <a:endParaRPr lang="el-GR" dirty="0"/>
          </a:p>
          <a:p>
            <a:r>
              <a:rPr lang="el-GR" b="1" dirty="0" smtClean="0"/>
              <a:t>Συχνότητα &amp; λειτουργία </a:t>
            </a:r>
            <a:r>
              <a:rPr lang="el-GR" dirty="0" smtClean="0"/>
              <a:t>βηματοδότη.</a:t>
            </a:r>
            <a:endParaRPr lang="el-GR" dirty="0"/>
          </a:p>
          <a:p>
            <a:r>
              <a:rPr lang="el-GR" b="1" dirty="0" smtClean="0"/>
              <a:t>Αντικατάσταση μπαταρίας.</a:t>
            </a:r>
          </a:p>
          <a:p>
            <a:r>
              <a:rPr lang="el-GR" b="1" dirty="0" smtClean="0"/>
              <a:t>Σφύξεις</a:t>
            </a:r>
            <a:r>
              <a:rPr lang="el-GR" dirty="0" smtClean="0"/>
              <a:t> </a:t>
            </a:r>
            <a:r>
              <a:rPr lang="el-GR" dirty="0"/>
              <a:t>καθημερινά. Ειδοποίηση γιατρού σε βραδύτερο κατά </a:t>
            </a:r>
            <a:r>
              <a:rPr lang="el-GR" dirty="0" smtClean="0"/>
              <a:t>5.</a:t>
            </a:r>
            <a:endParaRPr lang="el-GR" dirty="0"/>
          </a:p>
          <a:p>
            <a:r>
              <a:rPr lang="el-GR" b="1" dirty="0" smtClean="0"/>
              <a:t>Εγχειρητική τομή.</a:t>
            </a:r>
          </a:p>
          <a:p>
            <a:r>
              <a:rPr lang="el-GR" b="1" dirty="0" smtClean="0"/>
              <a:t>Σημεία δυσλειτουργίας βηματοδότη </a:t>
            </a:r>
            <a:r>
              <a:rPr lang="el-GR" dirty="0" smtClean="0"/>
              <a:t>αναφέρονται </a:t>
            </a:r>
            <a:r>
              <a:rPr lang="el-GR" dirty="0"/>
              <a:t>σε γιατρό. </a:t>
            </a:r>
            <a:r>
              <a:rPr lang="el-GR" dirty="0" smtClean="0"/>
              <a:t>Π.χ. ζάλη.</a:t>
            </a:r>
            <a:endParaRPr lang="el-GR" dirty="0"/>
          </a:p>
          <a:p>
            <a:r>
              <a:rPr lang="el-GR" b="1" dirty="0" smtClean="0"/>
              <a:t>Περιορισμός δραστηριοτήτων για 2 μήνες </a:t>
            </a:r>
            <a:r>
              <a:rPr lang="el-GR" dirty="0" smtClean="0"/>
              <a:t>(</a:t>
            </a:r>
            <a:r>
              <a:rPr lang="el-GR" dirty="0"/>
              <a:t>όχι αθλήματα επαφής και άρση μεγάλου βάρους</a:t>
            </a:r>
            <a:r>
              <a:rPr lang="el-GR" dirty="0" smtClean="0"/>
              <a:t>).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Νοσηλευτική φροντίδα ασθενούς με μόνιμο βηματοδότη </a:t>
            </a:r>
            <a:r>
              <a:rPr lang="el-GR" sz="3600" b="0" dirty="0" smtClean="0"/>
              <a:t>(5 </a:t>
            </a:r>
            <a:r>
              <a:rPr lang="el-GR" sz="3600" b="0" dirty="0"/>
              <a:t>από </a:t>
            </a:r>
            <a:r>
              <a:rPr lang="el-GR" sz="3600" b="0" dirty="0" smtClean="0"/>
              <a:t>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Ανάληψη σεξουαλικών δραστηριοτήτων </a:t>
            </a:r>
            <a:r>
              <a:rPr lang="el-GR" dirty="0" smtClean="0"/>
              <a:t>με </a:t>
            </a:r>
            <a:r>
              <a:rPr lang="el-GR" dirty="0"/>
              <a:t>Ι.Ο. &amp; όχι πίεση </a:t>
            </a:r>
            <a:r>
              <a:rPr lang="el-GR" dirty="0" smtClean="0"/>
              <a:t>τομής.</a:t>
            </a:r>
            <a:endParaRPr lang="el-GR" dirty="0"/>
          </a:p>
          <a:p>
            <a:r>
              <a:rPr lang="el-GR" b="1" dirty="0" smtClean="0"/>
              <a:t>Όχι σφιχτά ενδύματα </a:t>
            </a:r>
            <a:r>
              <a:rPr lang="el-GR" dirty="0" smtClean="0"/>
              <a:t>στο </a:t>
            </a:r>
            <a:r>
              <a:rPr lang="el-GR" dirty="0"/>
              <a:t>σημείο της </a:t>
            </a:r>
            <a:r>
              <a:rPr lang="el-GR" dirty="0" smtClean="0"/>
              <a:t>τομής.</a:t>
            </a:r>
            <a:endParaRPr lang="el-GR" dirty="0"/>
          </a:p>
          <a:p>
            <a:r>
              <a:rPr lang="el-GR" b="1" dirty="0" smtClean="0"/>
              <a:t>Σύσταση να φέρει πάντα την καρτέλα </a:t>
            </a:r>
            <a:r>
              <a:rPr lang="el-GR" dirty="0" smtClean="0"/>
              <a:t>&amp; </a:t>
            </a:r>
            <a:r>
              <a:rPr lang="el-GR" dirty="0"/>
              <a:t>μεταλλική ταυτότητα </a:t>
            </a:r>
            <a:r>
              <a:rPr lang="el-GR" dirty="0" smtClean="0"/>
              <a:t>προειδοποίησης.</a:t>
            </a:r>
            <a:endParaRPr lang="el-GR" dirty="0"/>
          </a:p>
          <a:p>
            <a:r>
              <a:rPr lang="el-GR" b="1" dirty="0" smtClean="0"/>
              <a:t>Στις υπηρεσίες υγείας </a:t>
            </a:r>
            <a:r>
              <a:rPr lang="el-GR" dirty="0" smtClean="0"/>
              <a:t>ενημερώνει </a:t>
            </a:r>
            <a:r>
              <a:rPr lang="el-GR" dirty="0"/>
              <a:t>ότι έχει </a:t>
            </a:r>
            <a:r>
              <a:rPr lang="el-GR" dirty="0" smtClean="0"/>
              <a:t>βηματοδότη.</a:t>
            </a:r>
            <a:endParaRPr lang="el-GR" dirty="0"/>
          </a:p>
          <a:p>
            <a:r>
              <a:rPr lang="el-GR" b="1" dirty="0" smtClean="0"/>
              <a:t>Αποφυγή ηλεκτρικών συσκευών κοντά σημείο εμφύτευσης.</a:t>
            </a:r>
          </a:p>
          <a:p>
            <a:r>
              <a:rPr lang="el-GR" b="1" dirty="0" smtClean="0"/>
              <a:t>Ενημέρωση ότι ο βηματοδότης ενεργοποιεί τα συστήματα ασφαλείας </a:t>
            </a:r>
            <a:r>
              <a:rPr lang="el-GR" dirty="0" smtClean="0"/>
              <a:t>(</a:t>
            </a:r>
            <a:r>
              <a:rPr lang="el-GR" dirty="0"/>
              <a:t>αεροδρόμιο κλπ</a:t>
            </a:r>
            <a:r>
              <a:rPr lang="el-GR" dirty="0" smtClean="0"/>
              <a:t>.).</a:t>
            </a:r>
            <a:endParaRPr lang="el-GR" dirty="0"/>
          </a:p>
          <a:p>
            <a:r>
              <a:rPr lang="el-GR" b="1" dirty="0" smtClean="0"/>
              <a:t>Περιοδική ιατρική παρακολούθηση.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1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Εμφυτεύσιμος απινιδωτής (</a:t>
            </a:r>
            <a:r>
              <a:rPr lang="en-US" dirty="0" smtClean="0"/>
              <a:t>ICD)</a:t>
            </a:r>
            <a:r>
              <a:rPr lang="el-GR" dirty="0" smtClean="0"/>
              <a:t> 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b="1" dirty="0" smtClean="0"/>
              <a:t>Ανιχνεύει επικίνδυνες μεταβολές καρδιακού ρυθμού </a:t>
            </a:r>
            <a:r>
              <a:rPr lang="el-GR" sz="2200" dirty="0" smtClean="0"/>
              <a:t>που </a:t>
            </a:r>
            <a:r>
              <a:rPr lang="el-GR" sz="2200" dirty="0"/>
              <a:t>είναι απειλητικές για τη </a:t>
            </a:r>
            <a:r>
              <a:rPr lang="el-GR" sz="2200" dirty="0" smtClean="0"/>
              <a:t>ζωή.</a:t>
            </a:r>
            <a:endParaRPr lang="el-GR" sz="2200" dirty="0"/>
          </a:p>
          <a:p>
            <a:r>
              <a:rPr lang="el-GR" sz="2200" b="1" dirty="0" smtClean="0"/>
              <a:t>Εκλύει αυτόματα ρεύμα </a:t>
            </a:r>
            <a:r>
              <a:rPr lang="el-GR" sz="2200" dirty="0" smtClean="0"/>
              <a:t>δηλ</a:t>
            </a:r>
            <a:r>
              <a:rPr lang="el-GR" sz="2200" dirty="0"/>
              <a:t>., μια ηλεκτρική εκκένωση για την ανάταξη της </a:t>
            </a:r>
            <a:r>
              <a:rPr lang="el-GR" sz="2200" dirty="0" smtClean="0"/>
              <a:t>αρρυθμίας.</a:t>
            </a:r>
            <a:endParaRPr lang="el-GR" sz="2200" dirty="0"/>
          </a:p>
          <a:p>
            <a:r>
              <a:rPr lang="el-GR" sz="2200" b="1" dirty="0" smtClean="0"/>
              <a:t>Χρησιμεύει σε άτομα με πιθανότητα αιφνίδιου θανάτου</a:t>
            </a:r>
            <a:r>
              <a:rPr lang="el-GR" sz="2200" dirty="0" smtClean="0"/>
              <a:t> </a:t>
            </a:r>
            <a:r>
              <a:rPr lang="el-GR" sz="2200" dirty="0"/>
              <a:t>δηλ., σε όσους επιβίωσαν από αιφνίδιο θάνατο ή έχουν υποτροπιάζουσα κοιλιακή ταχυκαρδία ή έχουν παράγοντες αιφνίδιου </a:t>
            </a:r>
            <a:r>
              <a:rPr lang="el-GR" sz="2200" dirty="0" smtClean="0"/>
              <a:t>θανάτου.</a:t>
            </a:r>
            <a:endParaRPr lang="el-GR" sz="2200" dirty="0"/>
          </a:p>
          <a:p>
            <a:r>
              <a:rPr lang="el-GR" sz="2200" b="1" dirty="0" smtClean="0"/>
              <a:t>Εκλύει ρεύμα + βηματοδοτεί + γράφει ΗΚΓ</a:t>
            </a:r>
            <a:r>
              <a:rPr lang="el-GR" sz="2200" dirty="0"/>
              <a:t>. Δηλ., μπορεί να εκλύει ηλεκτρική εκκένωση, να προσφέρει βηματοδότηση &amp; να αποθηκεύει το ΗΚΓ από το </a:t>
            </a:r>
            <a:r>
              <a:rPr lang="el-GR" sz="2200" dirty="0" smtClean="0"/>
              <a:t>συμβάν.</a:t>
            </a:r>
            <a:endParaRPr lang="el-GR" sz="2200" dirty="0"/>
          </a:p>
          <a:p>
            <a:r>
              <a:rPr lang="el-GR" sz="2200" b="1" dirty="0" smtClean="0"/>
              <a:t>Εμφυτεύεται αριστερά </a:t>
            </a:r>
            <a:r>
              <a:rPr lang="el-GR" sz="2200" dirty="0" smtClean="0"/>
              <a:t>στην </a:t>
            </a:r>
            <a:r>
              <a:rPr lang="el-GR" sz="2200" dirty="0"/>
              <a:t>περιοχή του θώρακα αλλά το ηλεκτρόδιο προωθείται IV ως την κορυφή της δεξιάς </a:t>
            </a:r>
            <a:r>
              <a:rPr lang="el-GR" sz="2200" dirty="0" smtClean="0"/>
              <a:t>κοιλίας.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Εμφυτεύσιμος απινιδωτής </a:t>
            </a:r>
            <a:r>
              <a:rPr lang="en-US" dirty="0" smtClean="0"/>
              <a:t>(ICD)</a:t>
            </a:r>
            <a:r>
              <a:rPr lang="el-GR" dirty="0" smtClean="0"/>
              <a:t>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Αναγνωρίζει διαταραχές </a:t>
            </a:r>
            <a:r>
              <a:rPr lang="el-GR" dirty="0" smtClean="0"/>
              <a:t>μετά </a:t>
            </a:r>
            <a:r>
              <a:rPr lang="el-GR" dirty="0"/>
              <a:t>από </a:t>
            </a:r>
            <a:r>
              <a:rPr lang="el-GR" dirty="0" smtClean="0"/>
              <a:t>προγραμματισμό,</a:t>
            </a:r>
            <a:endParaRPr lang="el-GR" dirty="0"/>
          </a:p>
          <a:p>
            <a:r>
              <a:rPr lang="el-GR" b="1" dirty="0" smtClean="0"/>
              <a:t>Δοκιμάζεται πριν φύγει ο ασθενής </a:t>
            </a:r>
            <a:r>
              <a:rPr lang="el-GR" dirty="0" smtClean="0"/>
              <a:t>από </a:t>
            </a:r>
            <a:r>
              <a:rPr lang="el-GR" dirty="0"/>
              <a:t>το </a:t>
            </a:r>
            <a:r>
              <a:rPr lang="el-GR" dirty="0" smtClean="0"/>
              <a:t>νοσοκομείο,</a:t>
            </a:r>
            <a:endParaRPr lang="el-GR" dirty="0"/>
          </a:p>
          <a:p>
            <a:r>
              <a:rPr lang="el-GR" b="1" dirty="0" smtClean="0"/>
              <a:t>Τοποθετείται μετά από </a:t>
            </a:r>
            <a:r>
              <a:rPr lang="el-GR" dirty="0" smtClean="0"/>
              <a:t>24ωρη </a:t>
            </a:r>
            <a:r>
              <a:rPr lang="el-GR" b="1" dirty="0" smtClean="0"/>
              <a:t>νοσηλεία,</a:t>
            </a:r>
          </a:p>
          <a:p>
            <a:r>
              <a:rPr lang="el-GR" b="1" dirty="0" smtClean="0"/>
              <a:t>Αναισθησία</a:t>
            </a:r>
            <a:r>
              <a:rPr lang="el-GR" dirty="0" smtClean="0"/>
              <a:t> </a:t>
            </a:r>
            <a:r>
              <a:rPr lang="el-GR" dirty="0"/>
              <a:t>τοπική ή γενική κατά την </a:t>
            </a:r>
            <a:r>
              <a:rPr lang="el-GR" dirty="0" smtClean="0"/>
              <a:t>επέμβαση,</a:t>
            </a:r>
            <a:endParaRPr lang="el-GR" dirty="0"/>
          </a:p>
          <a:p>
            <a:r>
              <a:rPr lang="el-GR" b="1" dirty="0" smtClean="0"/>
              <a:t>Φέρει μπαταρία λιθίου </a:t>
            </a:r>
            <a:r>
              <a:rPr lang="el-GR" dirty="0" smtClean="0"/>
              <a:t>που </a:t>
            </a:r>
            <a:r>
              <a:rPr lang="el-GR" dirty="0"/>
              <a:t>αφαιρείται </a:t>
            </a:r>
            <a:r>
              <a:rPr lang="el-GR" dirty="0" smtClean="0"/>
              <a:t>χειρουργικά/5ετία,</a:t>
            </a:r>
            <a:endParaRPr lang="el-GR" dirty="0"/>
          </a:p>
          <a:p>
            <a:r>
              <a:rPr lang="el-GR" b="1" dirty="0" smtClean="0"/>
              <a:t>Νοσηλευτική φροντίδα </a:t>
            </a:r>
            <a:r>
              <a:rPr lang="el-GR" dirty="0" smtClean="0"/>
              <a:t>&amp; </a:t>
            </a:r>
            <a:r>
              <a:rPr lang="el-GR" b="1" dirty="0" smtClean="0"/>
              <a:t>επιπλοκές</a:t>
            </a:r>
            <a:r>
              <a:rPr lang="el-GR" dirty="0" smtClean="0"/>
              <a:t> </a:t>
            </a:r>
            <a:r>
              <a:rPr lang="el-GR" dirty="0"/>
              <a:t>όπως στο μόνιμο </a:t>
            </a:r>
            <a:r>
              <a:rPr lang="el-GR" dirty="0" smtClean="0"/>
              <a:t>βηματοδότη.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Princilla  Lemone, Karen Burke, </a:t>
            </a:r>
            <a:r>
              <a:rPr lang="el-GR" dirty="0" smtClean="0"/>
              <a:t>Παθολογική-Χειρουργική </a:t>
            </a:r>
            <a:r>
              <a:rPr lang="el-GR" dirty="0"/>
              <a:t>Νοσηλευτική, τομ. 3, Ιατρ. Εκδ. Δ. Λαγός,  Αθήνα </a:t>
            </a:r>
            <a:r>
              <a:rPr lang="el-GR" dirty="0" smtClean="0"/>
              <a:t>2004.</a:t>
            </a:r>
            <a:endParaRPr lang="el-GR" dirty="0"/>
          </a:p>
          <a:p>
            <a:r>
              <a:rPr lang="en-US" dirty="0"/>
              <a:t>Susan C. Dewit. </a:t>
            </a:r>
            <a:r>
              <a:rPr lang="el-GR" dirty="0" smtClean="0"/>
              <a:t>Παθολογική-Χειρουργική </a:t>
            </a:r>
            <a:r>
              <a:rPr lang="el-GR" dirty="0"/>
              <a:t>Νοσηλευτική, τ.1,  Ιατρ. Εκδ. Π.Χ.Πασχαλίδης,  Αθήνα </a:t>
            </a:r>
            <a:r>
              <a:rPr lang="el-GR" dirty="0" smtClean="0"/>
              <a:t>2009.</a:t>
            </a:r>
            <a:endParaRPr lang="el-GR" dirty="0"/>
          </a:p>
          <a:p>
            <a:r>
              <a:rPr lang="el-GR" dirty="0"/>
              <a:t>Ά.Σαχίνη-Καρδάση, Μ.Πάνου, </a:t>
            </a:r>
            <a:r>
              <a:rPr lang="el-GR" dirty="0" smtClean="0"/>
              <a:t>Παθολογική-Χειρουργική </a:t>
            </a:r>
            <a:r>
              <a:rPr lang="el-GR" dirty="0"/>
              <a:t>Νοσηλευτική, τ.2, Ιατρ. Εκδ. Βήτα,  Αθήνα </a:t>
            </a:r>
            <a:r>
              <a:rPr lang="el-GR" dirty="0" smtClean="0"/>
              <a:t>2002.</a:t>
            </a:r>
            <a:endParaRPr lang="el-GR" dirty="0"/>
          </a:p>
          <a:p>
            <a:r>
              <a:rPr lang="en-US" dirty="0"/>
              <a:t>S.B.Ulrich, S.W.Canale, S.A.Wendell, </a:t>
            </a:r>
            <a:r>
              <a:rPr lang="el-GR" dirty="0" smtClean="0"/>
              <a:t>Παθολογική-Χειρουργική </a:t>
            </a:r>
            <a:r>
              <a:rPr lang="el-GR" dirty="0"/>
              <a:t>Νοσηλευτική, Σχεδιασμός Νοσηλευτικής Φροντίδας, 3η </a:t>
            </a:r>
            <a:r>
              <a:rPr lang="el-GR" dirty="0" smtClean="0"/>
              <a:t>έκδοση, </a:t>
            </a:r>
            <a:r>
              <a:rPr lang="el-GR" dirty="0"/>
              <a:t>Εκδ. Δ. Λαγός,  Αθήνα </a:t>
            </a:r>
            <a:r>
              <a:rPr lang="el-GR" dirty="0" smtClean="0"/>
              <a:t>1997.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1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Στεφανιογραφία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ν</a:t>
            </a:r>
            <a:r>
              <a:rPr lang="el-GR" dirty="0" smtClean="0"/>
              <a:t>οσηλευτική </a:t>
            </a:r>
            <a:r>
              <a:rPr lang="el-GR" dirty="0"/>
              <a:t>μετά από την </a:t>
            </a:r>
            <a:r>
              <a:rPr lang="el-GR" dirty="0" smtClean="0"/>
              <a:t>εξέταση </a:t>
            </a: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r>
              <a:rPr lang="el-GR" dirty="0"/>
              <a:t>Έλεγχος: ζωτικών σημείων, σημείο εισόδου του καθετήρα, περιφερικούς σφυγμούς, νευμομυοαγγγειακή κατάσταση κάθε 15 min την 1η ώρα, κάθε 30 min τη 2η ώρα και μετά ανά 4 ώρες μέχρι την έξοδο του </a:t>
            </a:r>
            <a:r>
              <a:rPr lang="el-GR" dirty="0" smtClean="0"/>
              <a:t>αρρώστου.</a:t>
            </a:r>
            <a:endParaRPr lang="el-GR" dirty="0"/>
          </a:p>
          <a:p>
            <a:r>
              <a:rPr lang="el-GR" dirty="0"/>
              <a:t>Σε περίπτωση εισαγωγής του καθετήρα από τη μηριαία συστήνεται κατάκλιση  τουλάχιστον για 6 </a:t>
            </a:r>
            <a:r>
              <a:rPr lang="el-GR" dirty="0" smtClean="0"/>
              <a:t>ώρες.</a:t>
            </a:r>
            <a:endParaRPr lang="el-GR" dirty="0"/>
          </a:p>
          <a:p>
            <a:r>
              <a:rPr lang="el-GR" dirty="0"/>
              <a:t>Σε περίπτωση εισαγωγής του καθετήρα από τη βραχιόνιο συστήνεται συνήθως κατάκλιση για 2-3 </a:t>
            </a:r>
            <a:r>
              <a:rPr lang="el-GR" dirty="0" smtClean="0"/>
              <a:t>ώρες.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4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Χρυσούλα Τσίου, Ουρανία Γκοβίνα 2014. </a:t>
            </a:r>
            <a:r>
              <a:rPr lang="el-GR" sz="2000" dirty="0"/>
              <a:t>Χρυσούλα Τσίου, Ουρανία Γκοβίνα. </a:t>
            </a:r>
            <a:r>
              <a:rPr lang="el-GR" sz="2000" dirty="0" smtClean="0"/>
              <a:t>«Παθολογική </a:t>
            </a:r>
            <a:r>
              <a:rPr lang="el-GR" sz="2000" smtClean="0"/>
              <a:t>Νοσηλευτική </a:t>
            </a:r>
            <a:r>
              <a:rPr lang="el-GR" sz="2000"/>
              <a:t>ΙΙ (Θ). </a:t>
            </a:r>
            <a:r>
              <a:rPr lang="el-GR" sz="2000" dirty="0" smtClean="0"/>
              <a:t>Ενότητα 7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Επεμβατική καρδιολογική </a:t>
            </a:r>
            <a:r>
              <a:rPr lang="el-GR" sz="2000" dirty="0" smtClean="0"/>
              <a:t>νοσηλευτική».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369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29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7602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5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Στεφανιογραφία</a:t>
            </a:r>
            <a:br>
              <a:rPr lang="el-GR" dirty="0"/>
            </a:br>
            <a:r>
              <a:rPr lang="el-GR" dirty="0" smtClean="0"/>
              <a:t>νοσηλευτική </a:t>
            </a:r>
            <a:r>
              <a:rPr lang="el-GR" dirty="0"/>
              <a:t>μετά από την εξέταση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/>
          <a:lstStyle/>
          <a:p>
            <a:r>
              <a:rPr lang="el-GR" dirty="0"/>
              <a:t>Διατήρηση πιεστικής επίδεσης στην αρτηρία.</a:t>
            </a:r>
          </a:p>
          <a:p>
            <a:r>
              <a:rPr lang="el-GR" dirty="0"/>
              <a:t>Συχνός έλεγχος επιδέσμου για αιμορραγία ( σε καθετηριασμό μηριαίας έλεγχος και κάτω από τους γλουτούς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Συστήνεται περιορισμός της υπερέκτασης του μέλους για 12-24 </a:t>
            </a:r>
            <a:r>
              <a:rPr lang="el-GR" dirty="0" smtClean="0"/>
              <a:t>ώρες.</a:t>
            </a:r>
            <a:endParaRPr lang="el-GR" dirty="0"/>
          </a:p>
          <a:p>
            <a:r>
              <a:rPr lang="el-GR" dirty="0"/>
              <a:t>Αν δεν υπάρχει αντένδειξη ενθαρρύνεται για ελεύθερη λήψη </a:t>
            </a:r>
            <a:r>
              <a:rPr lang="el-GR" dirty="0" smtClean="0"/>
              <a:t>υγρών.</a:t>
            </a:r>
            <a:endParaRPr lang="el-GR" dirty="0"/>
          </a:p>
          <a:p>
            <a:r>
              <a:rPr lang="el-GR" dirty="0"/>
              <a:t> Ειδοποίηση γιατρού σε μείωση περιφερικού σφυγμού, αιμάτωμα μέλους, πόνο στο σημείο του καθετηριασμού,  πόνο στο στήθος ή </a:t>
            </a:r>
            <a:r>
              <a:rPr lang="el-GR" dirty="0" smtClean="0"/>
              <a:t>δύσπνοια.</a:t>
            </a:r>
            <a:endParaRPr lang="el-GR" dirty="0"/>
          </a:p>
          <a:p>
            <a:r>
              <a:rPr lang="el-GR" dirty="0"/>
              <a:t>Οδηγίες αλλαγής επίδεσης και οδηγίες </a:t>
            </a:r>
            <a:r>
              <a:rPr lang="el-GR" dirty="0" smtClean="0"/>
              <a:t>εξόδου. 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29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Επεμβάσεις επαναγγείωσης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Χρησιμοποιούνται για την αποκατάσταση της αιμάτωσης και της οξυγόνωσης του ισχαιμικού ιστού.  Διακρίνονται σε:</a:t>
            </a:r>
          </a:p>
          <a:p>
            <a:r>
              <a:rPr lang="el-GR" dirty="0" smtClean="0"/>
              <a:t>Χειρουργικές τεχνικές (by pass),</a:t>
            </a:r>
          </a:p>
          <a:p>
            <a:r>
              <a:rPr lang="el-GR" dirty="0" smtClean="0"/>
              <a:t>Μη χειρουργικές τεχνικές.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0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 χειρουργικές τεχνικές επαναγγείωσης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700808"/>
            <a:ext cx="7776864" cy="3888432"/>
          </a:xfrm>
        </p:spPr>
        <p:txBody>
          <a:bodyPr/>
          <a:lstStyle/>
          <a:p>
            <a:r>
              <a:rPr lang="el-GR" dirty="0" smtClean="0"/>
              <a:t>Διαδερμικ</a:t>
            </a:r>
            <a:r>
              <a:rPr lang="el-GR" dirty="0"/>
              <a:t>ή</a:t>
            </a:r>
            <a:r>
              <a:rPr lang="el-GR" dirty="0" smtClean="0"/>
              <a:t> ενδοαυλική στεφανιαία αγγειοπλαστική (</a:t>
            </a:r>
            <a:r>
              <a:rPr lang="el-GR" dirty="0"/>
              <a:t>μπαλονάκι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 smtClean="0"/>
              <a:t>Αγγειοπλαστική με </a:t>
            </a:r>
            <a:r>
              <a:rPr lang="en-US" dirty="0" smtClean="0"/>
              <a:t>leizer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Στεφανιαία αθηρεκτομή.</a:t>
            </a:r>
          </a:p>
          <a:p>
            <a:r>
              <a:rPr lang="el-GR" dirty="0" smtClean="0"/>
              <a:t>Τοποθέτηση ενδοαυλικών προσθέσεων </a:t>
            </a:r>
            <a:r>
              <a:rPr lang="el-GR" dirty="0"/>
              <a:t>(</a:t>
            </a:r>
            <a:r>
              <a:rPr lang="en-US" dirty="0"/>
              <a:t>Stents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72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Stent </a:t>
            </a:r>
            <a:r>
              <a:rPr lang="el-GR" dirty="0" smtClean="0"/>
              <a:t>σε στεφανιαία </a:t>
            </a:r>
            <a:r>
              <a:rPr lang="el-GR" dirty="0"/>
              <a:t>α</a:t>
            </a:r>
            <a:r>
              <a:rPr lang="el-GR" dirty="0" smtClean="0"/>
              <a:t>ρτηρία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026" name="Picture 2" descr="File:Blausen 0034 Angioplasty Stent 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1052736"/>
            <a:ext cx="7272808" cy="54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/>
          <p:nvPr/>
        </p:nvSpPr>
        <p:spPr>
          <a:xfrm>
            <a:off x="3134629" y="6178792"/>
            <a:ext cx="3669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“</a:t>
            </a:r>
            <a:r>
              <a:rPr lang="de-DE" sz="1200" dirty="0">
                <a:latin typeface="+mn-lt"/>
                <a:hlinkClick r:id="rId4"/>
              </a:rPr>
              <a:t>Blausen 0034 Angioplasty Stent </a:t>
            </a:r>
            <a:r>
              <a:rPr lang="de-DE" sz="1200" dirty="0" smtClean="0">
                <a:latin typeface="+mn-lt"/>
                <a:hlinkClick r:id="rId4"/>
              </a:rPr>
              <a:t>01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  </a:t>
            </a:r>
            <a:r>
              <a:rPr lang="en-US" sz="1200" dirty="0" smtClean="0">
                <a:solidFill>
                  <a:prstClr val="black"/>
                </a:solidFill>
                <a:latin typeface="+mn-lt"/>
                <a:hlinkClick r:id="rId5"/>
              </a:rPr>
              <a:t>BruceBlaus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διαθέσιμο με άδεια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+mn-lt"/>
                <a:hlinkClick r:id="rId6"/>
              </a:rPr>
              <a:t>CC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BY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262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Ενδοαυλική στεφανιαία </a:t>
            </a:r>
            <a:r>
              <a:rPr lang="el-GR" dirty="0"/>
              <a:t>α</a:t>
            </a:r>
            <a:r>
              <a:rPr lang="el-GR" dirty="0" smtClean="0"/>
              <a:t>γγειοπλαστική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2050" name="Picture 2" descr="File:Blausen 0028 Angioplasty BalloonInflated 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35088"/>
            <a:ext cx="74888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/>
          <p:nvPr/>
        </p:nvSpPr>
        <p:spPr>
          <a:xfrm>
            <a:off x="3203848" y="6320879"/>
            <a:ext cx="3669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Blausen 0028 Angioplasty BalloonInflated </a:t>
            </a:r>
            <a:r>
              <a:rPr lang="en-US" sz="1200" dirty="0" smtClean="0">
                <a:latin typeface="+mn-lt"/>
                <a:hlinkClick r:id="rId3"/>
              </a:rPr>
              <a:t>01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  </a:t>
            </a:r>
            <a:r>
              <a:rPr lang="en-US" sz="1200" dirty="0" smtClean="0">
                <a:solidFill>
                  <a:prstClr val="black"/>
                </a:solidFill>
                <a:latin typeface="+mn-lt"/>
                <a:hlinkClick r:id="rId4"/>
              </a:rPr>
              <a:t>BruceBlaus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διαθέσιμο με άδεια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+mn-lt"/>
                <a:hlinkClick r:id="rId5"/>
              </a:rPr>
              <a:t>CC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BY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792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7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emplate">
  <a:themeElements>
    <a:clrScheme name="Προσαρμοσμένο 17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55</TotalTime>
  <Words>3150</Words>
  <Application>Microsoft Office PowerPoint</Application>
  <PresentationFormat>Προβολή στην οθόνη (4:3)</PresentationFormat>
  <Paragraphs>332</Paragraphs>
  <Slides>46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46</vt:i4>
      </vt:variant>
    </vt:vector>
  </HeadingPairs>
  <TitlesOfParts>
    <vt:vector size="50" baseType="lpstr">
      <vt:lpstr>template</vt:lpstr>
      <vt:lpstr>OC_template_updated</vt:lpstr>
      <vt:lpstr>1_OC_template_updated</vt:lpstr>
      <vt:lpstr>1_template</vt:lpstr>
      <vt:lpstr>Παθολογική Νοσηλευτική ΙΙ (Θ)</vt:lpstr>
      <vt:lpstr>Επεμβατική καρδιολογική νοσηλευτική</vt:lpstr>
      <vt:lpstr>Στεφανιογραφία νοσηλευτική πριν από την εξέταση</vt:lpstr>
      <vt:lpstr>Στεφανιογραφία νοσηλευτική μετά από την εξέταση (1 από 2)</vt:lpstr>
      <vt:lpstr>Στεφανιογραφία νοσηλευτική μετά από την εξέταση (2 από 2)</vt:lpstr>
      <vt:lpstr>Επεμβάσεις επαναγγείωσης</vt:lpstr>
      <vt:lpstr>Μη χειρουργικές τεχνικές επαναγγείωσης</vt:lpstr>
      <vt:lpstr>Stent σε στεφανιαία αρτηρία</vt:lpstr>
      <vt:lpstr>Ενδοαυλική στεφανιαία αγγειοπλαστική </vt:lpstr>
      <vt:lpstr>Νοσηλευτική φροντίδα σε διαδερματική στεφανιαία επαναγγείωση (1 από 4)</vt:lpstr>
      <vt:lpstr>Νοσηλευτική φροντίδα σε διαδερματική στεφανιαία επαναγγείωση (2 από 4)</vt:lpstr>
      <vt:lpstr>Νοσηλευτική φροντίδα σε διαδερματική στεφανιαία επαναγγείωση (3 από 4)</vt:lpstr>
      <vt:lpstr>Νοσηλευτική φροντίδα σε διαδερματική στεφανιαία επαναγγείωση (4 από 4)</vt:lpstr>
      <vt:lpstr>Ηλεκτροφυσιολογικές μελέτες</vt:lpstr>
      <vt:lpstr>Καρδιακή χαρτογράφηση και κατάλυση με καθετήρα</vt:lpstr>
      <vt:lpstr>Ηλεκτροφυσιολογικές μελέτες –διαδικασίες (1 από 2)</vt:lpstr>
      <vt:lpstr>Ηλεκτροφυσιολογικές μελέτες –διαδικασίες (2 από 2)</vt:lpstr>
      <vt:lpstr>Εκλεκτική συγχρονισμένη καρδιοανάταξη</vt:lpstr>
      <vt:lpstr>Εκλεκτική συγχρονισμένη καρδιοανάταξη  (1 από 5)</vt:lpstr>
      <vt:lpstr>Εκλεκτική συγχρονισμένη καρδιοανάταξη  (2 από 5)</vt:lpstr>
      <vt:lpstr>Εκλεκτική συγχρονισμένη καρδιοανάταξη  (3 από 5)</vt:lpstr>
      <vt:lpstr>Εκλεκτική συγχρονισμένη καρδιοανάταξη  (4 από 5)</vt:lpstr>
      <vt:lpstr>Εκλεκτική συγχρονισμένη καρδιοανάταξη  (5 από 5)</vt:lpstr>
      <vt:lpstr>Επείγουσα εξωτερική απινίδωση (1 από 3) </vt:lpstr>
      <vt:lpstr>Επείγουσα εξωτερική απινίδωση (2 από 3) </vt:lpstr>
      <vt:lpstr>Επείγουσα εξωτερική απινίδωση (3 από 3) </vt:lpstr>
      <vt:lpstr>Βηματοδότηση</vt:lpstr>
      <vt:lpstr>Βηματοδότες </vt:lpstr>
      <vt:lpstr>Φροντίδα ασθενούς με βηματοδότη</vt:lpstr>
      <vt:lpstr>Μέτρα ασφαλείας ασθενούς με προσωρινό βηματοδότη (1 από 2)</vt:lpstr>
      <vt:lpstr>Μέτρα ασφαλείας ασθενούς με προσωρινό βηματοδότη (2 από 2)</vt:lpstr>
      <vt:lpstr>Νοσηλευτική φροντίδα ασθενούς με μόνιμο βηματοδότη (1 από 5)</vt:lpstr>
      <vt:lpstr>Νοσηλευτική φροντίδα ασθενούς με μόνιμο βηματοδότη (2 από 5)</vt:lpstr>
      <vt:lpstr>Νοσηλευτική φροντίδα ασθενούς με μόνιμο βηματοδότη (3 από 5)</vt:lpstr>
      <vt:lpstr>Νοσηλευτική φροντίδα ασθενούς με μόνιμο βηματοδότη (4 από 5)</vt:lpstr>
      <vt:lpstr>Νοσηλευτική φροντίδα ασθενούς με μόνιμο βηματοδότη (5 από 5)</vt:lpstr>
      <vt:lpstr>Εμφυτεύσιμος απινιδωτής (ICD)  (1 από 2)</vt:lpstr>
      <vt:lpstr>Εμφυτεύσιμος απινιδωτής (ICD) (2 από 2)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Παθολογική Νοσηλευτική ΙΙ</dc:title>
  <dc:creator>opencourses@teiath.gr</dc:creator>
  <cp:lastModifiedBy>natasakar new</cp:lastModifiedBy>
  <cp:revision>12</cp:revision>
  <dcterms:created xsi:type="dcterms:W3CDTF">2014-10-20T11:03:57Z</dcterms:created>
  <dcterms:modified xsi:type="dcterms:W3CDTF">2015-04-06T13:34:08Z</dcterms:modified>
</cp:coreProperties>
</file>