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6"/>
  </p:notesMasterIdLst>
  <p:handoutMasterIdLst>
    <p:handoutMasterId r:id="rId27"/>
  </p:handoutMasterIdLst>
  <p:sldIdLst>
    <p:sldId id="256" r:id="rId2"/>
    <p:sldId id="282" r:id="rId3"/>
    <p:sldId id="283" r:id="rId4"/>
    <p:sldId id="284" r:id="rId5"/>
    <p:sldId id="270" r:id="rId6"/>
    <p:sldId id="280" r:id="rId7"/>
    <p:sldId id="271" r:id="rId8"/>
    <p:sldId id="272" r:id="rId9"/>
    <p:sldId id="273" r:id="rId10"/>
    <p:sldId id="274" r:id="rId11"/>
    <p:sldId id="275" r:id="rId12"/>
    <p:sldId id="285" r:id="rId13"/>
    <p:sldId id="276" r:id="rId14"/>
    <p:sldId id="277" r:id="rId15"/>
    <p:sldId id="286" r:id="rId16"/>
    <p:sldId id="278" r:id="rId17"/>
    <p:sldId id="287" r:id="rId18"/>
    <p:sldId id="279" r:id="rId19"/>
    <p:sldId id="281" r:id="rId20"/>
    <p:sldId id="262" r:id="rId21"/>
    <p:sldId id="264" r:id="rId22"/>
    <p:sldId id="265" r:id="rId23"/>
    <p:sldId id="266" r:id="rId24"/>
    <p:sldId id="261" r:id="rId25"/>
  </p:sldIdLst>
  <p:sldSz cx="9144000" cy="6858000" type="screen4x3"/>
  <p:notesSz cx="7104063" cy="10234613"/>
  <p:custDataLst>
    <p:tags r:id="rId2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B82"/>
    <a:srgbClr val="82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6" d="100"/>
          <a:sy n="106" d="100"/>
        </p:scale>
        <p:origin x="-13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8/3/2016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5998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4105356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14274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2848092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497211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375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310165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53707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4986" indent="-309610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8441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33817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29193" indent="-247688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24569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19945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715322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210698" indent="-24768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34CA46-2972-47AA-98FC-937EC92068B2}" type="slidenum">
              <a:rPr lang="el-GR" altLang="el-GR" sz="1300"/>
              <a:pPr eaLnBrk="1" hangingPunct="1"/>
              <a:t>1</a:t>
            </a:fld>
            <a:endParaRPr lang="el-GR" altLang="el-GR" sz="13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91871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388647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7801067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848054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2352470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8273274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1446103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xmlns="" val="920442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192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6858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714500"/>
            <a:ext cx="3810000" cy="41529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53751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0\44.mp4" TargetMode="Externa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0\45.mp4" TargetMode="Externa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0\46.mp4" TargetMode="Externa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Skourlas\Desktop\athena_2015\_2016_database_1_new\new_db1_theory_2015\opencourses_enisxitiki_rendered\&#917;&#925;&#927;&#932;&#919;&#932;&#913;_10\43.mp4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Βάσεις Δεδομένων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I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5" y="3096543"/>
            <a:ext cx="814897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10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err="1"/>
              <a:t>Yλοποίηση</a:t>
            </a:r>
            <a:r>
              <a:rPr lang="el-GR" sz="2800" dirty="0"/>
              <a:t> σχεσιακών βάσεων </a:t>
            </a:r>
            <a:r>
              <a:rPr lang="el-GR" sz="2800" dirty="0" smtClean="0"/>
              <a:t>δεδομένων</a:t>
            </a:r>
            <a:r>
              <a:rPr lang="en-US" sz="2800" dirty="0" smtClean="0"/>
              <a:t> -</a:t>
            </a:r>
            <a:r>
              <a:rPr lang="el-GR" sz="2800" dirty="0" smtClean="0"/>
              <a:t> </a:t>
            </a:r>
            <a:r>
              <a:rPr lang="el-GR" sz="2800" dirty="0"/>
              <a:t>Δηλώσεις SQL που περιλαμβάνουν EXIST, ANY, ALL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dirty="0" smtClean="0"/>
              <a:t>Χ. </a:t>
            </a:r>
            <a:r>
              <a:rPr lang="el-GR" sz="2600" dirty="0" err="1" smtClean="0"/>
              <a:t>Σκουρλάς</a:t>
            </a:r>
            <a:endParaRPr lang="el-GR" sz="26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19227" y="5269682"/>
            <a:ext cx="3543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259124"/>
              </p:ext>
            </p:extLst>
          </p:nvPr>
        </p:nvGraphicFramePr>
        <p:xfrm>
          <a:off x="467544" y="1196752"/>
          <a:ext cx="4752001" cy="302400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  <a:gridCol w="1387489"/>
                <a:gridCol w="1248741"/>
                <a:gridCol w="867030"/>
              </a:tblGrid>
              <a:tr h="45602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53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5225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6</a:t>
                      </a:r>
                      <a:endParaRPr lang="el-GR"/>
                    </a:p>
                  </a:txBody>
                  <a:tcPr anchor="ctr"/>
                </a:tc>
              </a:tr>
              <a:tr h="388316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2</a:t>
                      </a:r>
                      <a:endParaRPr lang="el-GR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2A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anchor="ctr"/>
                </a:tc>
              </a:tr>
              <a:tr h="38134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3A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3</a:t>
                      </a:r>
                      <a:endParaRPr lang="el-GR"/>
                    </a:p>
                  </a:txBody>
                  <a:tcPr anchor="ctr"/>
                </a:tc>
              </a:tr>
              <a:tr h="313642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3A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/>
                        <a:t>SHOP2</a:t>
                      </a:r>
                      <a:endParaRPr lang="el-G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395536" y="4221088"/>
            <a:ext cx="8229600" cy="136815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name, supplier, count (*)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name &lt;&gt; 'ALPHA'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name, supplier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2555399"/>
              </p:ext>
            </p:extLst>
          </p:nvPr>
        </p:nvGraphicFramePr>
        <p:xfrm>
          <a:off x="467544" y="5517232"/>
          <a:ext cx="331525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09115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DROP TABLE products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products(Name VARCHAR2(2 0),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Supplier VARCHAR2(20), PRIMARY KEY(Name))</a:t>
            </a:r>
            <a:endParaRPr lang="el-GR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21600846"/>
              </p:ext>
            </p:extLst>
          </p:nvPr>
        </p:nvGraphicFramePr>
        <p:xfrm>
          <a:off x="3851920" y="3632250"/>
          <a:ext cx="3503260" cy="3024336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  <a:gridCol w="1387489"/>
                <a:gridCol w="867030"/>
              </a:tblGrid>
              <a:tr h="456074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032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91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/>
                </a:tc>
              </a:tr>
              <a:tr h="385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anchor="ctr"/>
                </a:tc>
              </a:tr>
              <a:tr h="38835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anchor="ctr"/>
                </a:tc>
              </a:tr>
              <a:tr h="381389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anchor="ctr"/>
                </a:tc>
              </a:tr>
              <a:tr h="313677"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397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03200" algn="l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18734994"/>
              </p:ext>
            </p:extLst>
          </p:nvPr>
        </p:nvGraphicFramePr>
        <p:xfrm>
          <a:off x="539552" y="2348880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3743400" y="2708920"/>
            <a:ext cx="5400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(Name VARCHAR2(20), shop VARCHAR2(20), price NUMBER, PRIMARY KEY(Name, shop))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3028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SELECT … EXISTS …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SELECT … NOT EXISTS …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  <p:pic>
        <p:nvPicPr>
          <p:cNvPr id="6" name="4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889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Προϊόντα που είναι τα μοναδικά που προμηθεύει ένας προμηθευτής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 P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EXISTS(SELECT *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products.Supplier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P.Supplier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AND name &lt;&gt; P.name)</a:t>
            </a:r>
          </a:p>
          <a:p>
            <a:pPr marL="0" indent="0">
              <a:buNone/>
            </a:pPr>
            <a:endParaRPr lang="el-GR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31479858"/>
              </p:ext>
            </p:extLst>
          </p:nvPr>
        </p:nvGraphicFramePr>
        <p:xfrm>
          <a:off x="539552" y="3861048"/>
          <a:ext cx="1248741" cy="696793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248741"/>
              </a:tblGrid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36753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ALPHA</a:t>
                      </a:r>
                      <a:endParaRPr lang="el-G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341173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924944"/>
            <a:ext cx="1152128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</a:t>
            </a:r>
            <a:endParaRPr lang="el-GR" sz="18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01570094"/>
              </p:ext>
            </p:extLst>
          </p:nvPr>
        </p:nvGraphicFramePr>
        <p:xfrm>
          <a:off x="539552" y="1412776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7172558"/>
              </p:ext>
            </p:extLst>
          </p:nvPr>
        </p:nvGraphicFramePr>
        <p:xfrm>
          <a:off x="539552" y="3284984"/>
          <a:ext cx="2210168" cy="142494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73643579"/>
              </p:ext>
            </p:extLst>
          </p:nvPr>
        </p:nvGraphicFramePr>
        <p:xfrm>
          <a:off x="505132" y="5517232"/>
          <a:ext cx="2210168" cy="106299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9" name="Content Placeholder 2"/>
          <p:cNvSpPr txBox="1">
            <a:spLocks/>
          </p:cNvSpPr>
          <p:nvPr/>
        </p:nvSpPr>
        <p:spPr>
          <a:xfrm>
            <a:off x="448056" y="1052736"/>
            <a:ext cx="822960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l-GR" sz="1800"/>
              <a:t>Επεξήγηση</a:t>
            </a:r>
            <a:r>
              <a:rPr lang="en-US" sz="1800"/>
              <a:t> products</a:t>
            </a:r>
            <a:endParaRPr lang="el-GR" sz="1800" dirty="0"/>
          </a:p>
        </p:txBody>
      </p:sp>
      <p:sp>
        <p:nvSpPr>
          <p:cNvPr id="4" name="Rectangle 3"/>
          <p:cNvSpPr/>
          <p:nvPr/>
        </p:nvSpPr>
        <p:spPr>
          <a:xfrm>
            <a:off x="448055" y="4928199"/>
            <a:ext cx="30218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+mn-lt"/>
              </a:rPr>
              <a:t>Άρα η εντολή στην παρένθεση επιστρέφει τις γραμμές</a:t>
            </a:r>
          </a:p>
        </p:txBody>
      </p:sp>
      <p:sp>
        <p:nvSpPr>
          <p:cNvPr id="5" name="Rectangle 4"/>
          <p:cNvSpPr/>
          <p:nvPr/>
        </p:nvSpPr>
        <p:spPr>
          <a:xfrm>
            <a:off x="4552066" y="3398714"/>
            <a:ext cx="1913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latin typeface="+mn-lt"/>
              </a:rPr>
              <a:t>Δηλαδή η γραμμή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52066" y="432803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smtClean="0">
                <a:latin typeface="+mn-lt"/>
              </a:rPr>
              <a:t>δεν υπάρχει στα αποτελέσματα. </a:t>
            </a:r>
            <a:endParaRPr lang="en-US" dirty="0" smtClean="0">
              <a:latin typeface="+mn-lt"/>
            </a:endParaRPr>
          </a:p>
          <a:p>
            <a:r>
              <a:rPr lang="el-GR" dirty="0" smtClean="0">
                <a:latin typeface="+mn-lt"/>
              </a:rPr>
              <a:t>Επομένως λόγω της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NOT EXISTS </a:t>
            </a:r>
            <a:r>
              <a:rPr lang="el-GR" dirty="0" smtClean="0">
                <a:latin typeface="+mn-lt"/>
              </a:rPr>
              <a:t>η συνθήκη της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WHERE</a:t>
            </a:r>
            <a:r>
              <a:rPr lang="en-US" dirty="0" smtClean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είναι ισοδύναμη με: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name='ALPHA' and supplier='</a:t>
            </a:r>
            <a:r>
              <a:rPr lang="el-GR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3Α'.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63102" y="1096234"/>
            <a:ext cx="566941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 P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NOT EXISTS(SELECT *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products.Supplier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P.Supplier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name &lt;&gt; P.name)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9195688"/>
              </p:ext>
            </p:extLst>
          </p:nvPr>
        </p:nvGraphicFramePr>
        <p:xfrm>
          <a:off x="4631274" y="3785624"/>
          <a:ext cx="2210168" cy="439234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1105084"/>
                <a:gridCol w="1105084"/>
              </a:tblGrid>
              <a:tr h="439234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77724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SELECT … ALL …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  <p:pic>
        <p:nvPicPr>
          <p:cNvPr id="6" name="4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51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44016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l-GR" dirty="0">
                <a:cs typeface="Courier New" panose="02070309020205020404" pitchFamily="49" charset="0"/>
              </a:rPr>
              <a:t>Προϊόντα που πωλούνται με την </a:t>
            </a:r>
            <a:r>
              <a:rPr lang="el-GR" dirty="0" smtClean="0">
                <a:cs typeface="Courier New" panose="02070309020205020404" pitchFamily="49" charset="0"/>
              </a:rPr>
              <a:t>ακριβότερη</a:t>
            </a:r>
            <a:r>
              <a:rPr lang="en-US" dirty="0" smtClean="0">
                <a:cs typeface="Courier New" panose="02070309020205020404" pitchFamily="49" charset="0"/>
              </a:rPr>
              <a:t> </a:t>
            </a:r>
            <a:r>
              <a:rPr lang="el-GR" smtClean="0">
                <a:cs typeface="Courier New" panose="02070309020205020404" pitchFamily="49" charset="0"/>
              </a:rPr>
              <a:t>τιμή</a:t>
            </a:r>
            <a:endParaRPr lang="en-US" dirty="0"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WHERE price&gt;=ALL(SELECT price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32786682"/>
              </p:ext>
            </p:extLst>
          </p:nvPr>
        </p:nvGraphicFramePr>
        <p:xfrm>
          <a:off x="3707904" y="3501008"/>
          <a:ext cx="3918994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42800407"/>
              </p:ext>
            </p:extLst>
          </p:nvPr>
        </p:nvGraphicFramePr>
        <p:xfrm>
          <a:off x="539552" y="2708920"/>
          <a:ext cx="1477606" cy="69596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95173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SELECT … ANY …</a:t>
            </a:r>
            <a:r>
              <a:rPr lang="el-GR" dirty="0" smtClean="0">
                <a:solidFill>
                  <a:schemeClr val="accent4"/>
                </a:solidFill>
              </a:rPr>
              <a:t> 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pic>
        <p:nvPicPr>
          <p:cNvPr id="6" name="46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2286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411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088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Προϊόντα που πωλούνται πάνω από τη χαμηλότερη τιμή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DISTINCT name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price&gt; ANY(SELECT price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sell_products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8921561"/>
              </p:ext>
            </p:extLst>
          </p:nvPr>
        </p:nvGraphicFramePr>
        <p:xfrm>
          <a:off x="2612503" y="3501008"/>
          <a:ext cx="3918994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5095232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Ερωτήσεις</a:t>
            </a:r>
            <a:r>
              <a:rPr lang="en-US" sz="3600" dirty="0" smtClean="0"/>
              <a:t>;</a:t>
            </a:r>
            <a:endParaRPr lang="el-GR" sz="3600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71303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Περιγραφή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2400" dirty="0">
                <a:cs typeface="Arial" charset="0"/>
              </a:rPr>
              <a:t>Σκοπός του μαθήματος είναι η  παρουσίαση δηλώσεων SQL που περιλαμβάνουν EXIST, ANY, ALL.</a:t>
            </a:r>
          </a:p>
          <a:p>
            <a:pPr algn="r"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r>
              <a:rPr lang="el-GR" sz="2400" dirty="0" smtClean="0">
                <a:cs typeface="Arial" charset="0"/>
              </a:rPr>
              <a:t>                                     Χ. </a:t>
            </a:r>
            <a:r>
              <a:rPr lang="el-GR" sz="2400" dirty="0" err="1" smtClean="0">
                <a:cs typeface="Arial" charset="0"/>
              </a:rPr>
              <a:t>Σκουρλάς</a:t>
            </a:r>
            <a:endParaRPr lang="el-GR" sz="2400" dirty="0" smtClean="0">
              <a:cs typeface="Arial" charset="0"/>
            </a:endParaRPr>
          </a:p>
          <a:p>
            <a:pPr eaLnBrk="0" hangingPunct="0">
              <a:spcBef>
                <a:spcPct val="50000"/>
              </a:spcBef>
              <a:buClr>
                <a:schemeClr val="tx2"/>
              </a:buClr>
              <a:buSzPct val="75000"/>
              <a:buFont typeface="Monotype Sorts" charset="2"/>
              <a:buNone/>
              <a:defRPr/>
            </a:pPr>
            <a:endParaRPr lang="el-GR" sz="2400" b="1" dirty="0">
              <a:cs typeface="Arial" charset="0"/>
            </a:endParaRPr>
          </a:p>
          <a:p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xmlns="" val="178579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Χ. </a:t>
            </a:r>
            <a:r>
              <a:rPr lang="el-GR" sz="2000" dirty="0" err="1" smtClean="0"/>
              <a:t>Σκουρλάς</a:t>
            </a:r>
            <a:r>
              <a:rPr lang="el-GR" sz="2000" dirty="0" smtClean="0"/>
              <a:t> </a:t>
            </a:r>
            <a:r>
              <a:rPr lang="el-GR" sz="2000" dirty="0"/>
              <a:t>2014</a:t>
            </a:r>
            <a:r>
              <a:rPr lang="el-GR" sz="20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l-GR" sz="2000" dirty="0"/>
              <a:t>Χ. </a:t>
            </a:r>
            <a:r>
              <a:rPr lang="el-GR" sz="2000" dirty="0" err="1"/>
              <a:t>Σκουρλάς</a:t>
            </a:r>
            <a:r>
              <a:rPr lang="el-GR" sz="2000" dirty="0"/>
              <a:t>. «Βάσεις Δεδομένων Ι. Ενότητα 10: </a:t>
            </a:r>
            <a:r>
              <a:rPr lang="el-GR" sz="2000" dirty="0" err="1"/>
              <a:t>Yλοποίηση</a:t>
            </a:r>
            <a:r>
              <a:rPr lang="el-GR" sz="2000" dirty="0"/>
              <a:t> σχεσιακών βάσεων δεδομένων - Δηλώσεις SQL που περιλαμβάνουν EXIST, ANY, </a:t>
            </a:r>
            <a:r>
              <a:rPr lang="el-GR" sz="2000" dirty="0" smtClean="0"/>
              <a:t>ALL».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xmlns="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Στόχος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sz="2400" dirty="0"/>
              <a:t>Κύριος στόχος του μαθήματος είναι να εφοδιάσει τους φοιτητές µε γνώσεις έτσι ώστε να κατανοήσουν σε κάποιο βάθος θέματα υλοποίησης βάσεων με χρήση SQL.</a:t>
            </a:r>
          </a:p>
          <a:p>
            <a:endParaRPr lang="el-GR" sz="2400" dirty="0">
              <a:cs typeface="Arial" charset="0"/>
            </a:endParaRPr>
          </a:p>
          <a:p>
            <a:pPr>
              <a:defRPr/>
            </a:pPr>
            <a:r>
              <a:rPr lang="el-GR" sz="2400" b="1" dirty="0">
                <a:cs typeface="Arial" charset="0"/>
              </a:rPr>
              <a:t>Λέξεις κλειδιά:</a:t>
            </a:r>
          </a:p>
          <a:p>
            <a:pPr marL="354013" indent="0">
              <a:buNone/>
              <a:defRPr/>
            </a:pPr>
            <a:r>
              <a:rPr lang="el-GR" sz="2400" dirty="0">
                <a:cs typeface="Arial" charset="0"/>
              </a:rPr>
              <a:t>Υλοποίηση σχεσιακής βάσης δεδομένων, SQL, ΕΧΙSΤ, ΑΝΥ, ALL</a:t>
            </a:r>
          </a:p>
          <a:p>
            <a:pPr>
              <a:defRPr/>
            </a:pPr>
            <a:endParaRPr lang="el-GR" sz="24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349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440160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chemeClr val="accent4"/>
                </a:solidFill>
              </a:rPr>
              <a:t>Σύνθετες εντολές </a:t>
            </a:r>
            <a:r>
              <a:rPr lang="en-US" dirty="0" smtClean="0">
                <a:solidFill>
                  <a:schemeClr val="accent4"/>
                </a:solidFill>
              </a:rPr>
              <a:t>SELECT</a:t>
            </a:r>
            <a:endParaRPr lang="el-GR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7504" y="116632"/>
            <a:ext cx="786211" cy="151194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251520" y="184482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0">
              <a:buNone/>
            </a:pP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Εντολές </a:t>
            </a:r>
            <a:r>
              <a:rPr lang="en-US" altLang="el-GR" sz="2400" b="1" dirty="0" smtClean="0">
                <a:solidFill>
                  <a:schemeClr val="accent4"/>
                </a:solidFill>
                <a:cs typeface="Arial" charset="0"/>
              </a:rPr>
              <a:t>SELECT</a:t>
            </a:r>
            <a:r>
              <a:rPr lang="el-GR" altLang="el-GR" sz="2400" b="1" dirty="0" smtClean="0">
                <a:solidFill>
                  <a:schemeClr val="accent4"/>
                </a:solidFill>
                <a:cs typeface="Arial" charset="0"/>
              </a:rPr>
              <a:t> που περιλαμβάνουν </a:t>
            </a:r>
            <a:r>
              <a:rPr lang="el-GR" sz="2400" b="1" dirty="0" smtClean="0">
                <a:solidFill>
                  <a:srgbClr val="FF0000"/>
                </a:solidFill>
              </a:rPr>
              <a:t>ΕΧΙ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l-GR" sz="2400" b="1" dirty="0" smtClean="0">
                <a:solidFill>
                  <a:srgbClr val="FF0000"/>
                </a:solidFill>
              </a:rPr>
              <a:t>Τ ή ΑΝΥ ή </a:t>
            </a:r>
            <a:r>
              <a:rPr lang="en-US" sz="2400" b="1" dirty="0" smtClean="0">
                <a:solidFill>
                  <a:srgbClr val="FF0000"/>
                </a:solidFill>
              </a:rPr>
              <a:t>ALL</a:t>
            </a:r>
            <a:r>
              <a:rPr lang="el-GR" sz="2400" b="1" dirty="0" smtClean="0">
                <a:solidFill>
                  <a:srgbClr val="FF0000"/>
                </a:solidFill>
              </a:rPr>
              <a:t>.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57188" indent="0">
              <a:buNone/>
            </a:pPr>
            <a:endParaRPr lang="en-US" sz="2400" b="1" dirty="0">
              <a:solidFill>
                <a:srgbClr val="FF0000"/>
              </a:solidFill>
            </a:endParaRPr>
          </a:p>
          <a:p>
            <a:pPr marL="357188" indent="0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Πριν από τις εντολές αυτές θα θυμηθούμε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</a:p>
          <a:p>
            <a:pPr marL="357188" indent="0">
              <a:buNone/>
            </a:pPr>
            <a:r>
              <a:rPr lang="el-GR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SELECT … GROUP BY …;</a:t>
            </a:r>
          </a:p>
          <a:p>
            <a:pPr marL="357188" indent="0">
              <a:buNone/>
            </a:pPr>
            <a:r>
              <a:rPr lang="en-US" sz="2400" b="1" smtClean="0">
                <a:solidFill>
                  <a:srgbClr val="FF0000"/>
                </a:solidFill>
              </a:rPr>
              <a:t> SELECT </a:t>
            </a:r>
            <a:r>
              <a:rPr lang="en-US" sz="2400" b="1" dirty="0" smtClean="0">
                <a:solidFill>
                  <a:srgbClr val="FF0000"/>
                </a:solidFill>
              </a:rPr>
              <a:t>… ORDER BY …;</a:t>
            </a:r>
            <a:endParaRPr lang="el-GR" sz="2400" b="1" dirty="0">
              <a:solidFill>
                <a:srgbClr val="FF0000"/>
              </a:solidFill>
            </a:endParaRPr>
          </a:p>
          <a:p>
            <a:pPr marL="357188" indent="0">
              <a:buNone/>
            </a:pPr>
            <a:endParaRPr lang="el-GR" altLang="el-GR" sz="2400" dirty="0" smtClean="0">
              <a:cs typeface="Arial" charset="0"/>
            </a:endParaRPr>
          </a:p>
        </p:txBody>
      </p:sp>
      <p:pic>
        <p:nvPicPr>
          <p:cNvPr id="6" name="4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048000" y="4293096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69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Πίνακας Προϊόντων</a:t>
            </a:r>
            <a:endParaRPr lang="el-G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453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CREATE TABLE products(Name VARCHAR2(20), Supplier VARCHAR2(20), shop VARCHAR2(20), price NUMBER ) SELECT * FROM products</a:t>
            </a:r>
            <a:endParaRPr lang="el-GR" sz="2000" spc="45" dirty="0">
              <a:latin typeface="Courier New" panose="02070309020205020404" pitchFamily="49" charset="0"/>
              <a:ea typeface="Courier New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15874539"/>
              </p:ext>
            </p:extLst>
          </p:nvPr>
        </p:nvGraphicFramePr>
        <p:xfrm>
          <a:off x="1873700" y="2276872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spc="245" dirty="0" smtClean="0">
                          <a:effectLst/>
                        </a:rPr>
                        <a:t>NAME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245" dirty="0" smtClean="0">
                          <a:effectLst/>
                        </a:rPr>
                        <a:t>SUPPLIER</a:t>
                      </a:r>
                      <a:endParaRPr lang="el-GR" sz="1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sz="1800" spc="245" dirty="0" smtClean="0">
                          <a:effectLst/>
                        </a:rPr>
                        <a:t>SHOP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245" dirty="0" smtClean="0">
                          <a:effectLst/>
                        </a:rPr>
                        <a:t>PRICE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3A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3A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ALPHA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SHOP3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BETA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BETA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CHI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SHOP1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 smtClean="0">
                          <a:effectLst/>
                        </a:rPr>
                        <a:t>CHI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spc="40" dirty="0" smtClean="0">
                          <a:effectLst/>
                        </a:rPr>
                        <a:t>2A</a:t>
                      </a:r>
                      <a:endParaRPr lang="el-GR" sz="1800" dirty="0" smtClean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spc="40" dirty="0">
                          <a:effectLst/>
                        </a:rPr>
                        <a:t>SHOP2 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837026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Order </a:t>
            </a:r>
            <a:r>
              <a:rPr lang="en-GB" altLang="el-GR" dirty="0" smtClean="0"/>
              <a:t>by</a:t>
            </a:r>
            <a:endParaRPr lang="el-GR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14538" y="32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l-GR" altLang="el-G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l-GR" alt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152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SELECT supplier, name, shop, price </a:t>
            </a:r>
            <a:endParaRPr lang="en-US" sz="2000" spc="45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spc="4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products</a:t>
            </a:r>
          </a:p>
          <a:p>
            <a:pPr marL="0" indent="0">
              <a:buNone/>
            </a:pPr>
            <a:r>
              <a:rPr lang="en-US" sz="2000" spc="45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ORDER </a:t>
            </a:r>
            <a:r>
              <a:rPr lang="en-US" sz="2000" spc="45" dirty="0">
                <a:latin typeface="Courier New" panose="02070309020205020404" pitchFamily="49" charset="0"/>
                <a:cs typeface="Courier New" panose="02070309020205020404" pitchFamily="49" charset="0"/>
              </a:rPr>
              <a:t>BY supplier, name, shop, price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44625085"/>
              </p:ext>
            </p:extLst>
          </p:nvPr>
        </p:nvGraphicFramePr>
        <p:xfrm>
          <a:off x="1873700" y="2708920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SHOP3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BETA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ALPHA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654775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l-GR" dirty="0"/>
              <a:t>Group </a:t>
            </a:r>
            <a:r>
              <a:rPr lang="en-GB" altLang="el-GR" dirty="0" smtClean="0"/>
              <a:t>by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supplier, count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(*)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FROM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products </a:t>
            </a:r>
            <a:endParaRPr lang="el-GR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GROUP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BY supplier</a:t>
            </a:r>
          </a:p>
          <a:p>
            <a:pPr marL="0" indent="0">
              <a:buNone/>
            </a:pP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71155288"/>
              </p:ext>
            </p:extLst>
          </p:nvPr>
        </p:nvGraphicFramePr>
        <p:xfrm>
          <a:off x="2483768" y="2708920"/>
          <a:ext cx="295521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COUNT(*)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</a:t>
                      </a:r>
                      <a:endParaRPr lang="en-US" dirty="0" smtClean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462122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68760398"/>
              </p:ext>
            </p:extLst>
          </p:nvPr>
        </p:nvGraphicFramePr>
        <p:xfrm>
          <a:off x="1907704" y="1412776"/>
          <a:ext cx="5396600" cy="2873375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  <a:gridCol w="1220694"/>
                <a:gridCol w="122069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algn="l">
                        <a:lnSpc>
                          <a:spcPts val="145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2413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PRICE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SHOP1</a:t>
                      </a: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SHOP2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ALPHA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SHOP3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4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SHOP1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5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BETA</a:t>
                      </a:r>
                      <a:endParaRPr lang="el-GR" dirty="0" smtClean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6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SHOP1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52425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/>
                        <a:t>SHOP2 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254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3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94419213"/>
              </p:ext>
            </p:extLst>
          </p:nvPr>
        </p:nvGraphicFramePr>
        <p:xfrm>
          <a:off x="3094394" y="4797152"/>
          <a:ext cx="295521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477606"/>
                <a:gridCol w="1477606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COUNT(*)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l-GR" dirty="0" smtClean="0"/>
                        <a:t>3</a:t>
                      </a:r>
                      <a:r>
                        <a:rPr lang="en-US" dirty="0" smtClean="0"/>
                        <a:t>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</a:t>
                      </a:r>
                      <a:r>
                        <a:rPr lang="el-GR" dirty="0" smtClean="0"/>
                        <a:t>5</a:t>
                      </a:r>
                      <a:endParaRPr lang="en-US" dirty="0" smtClean="0"/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96645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SELECT name, supplier, count(*)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FROM products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WHERE name &lt;&gt; 'ALPHA'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GROUP BY name, supplier</a:t>
            </a:r>
            <a:endParaRPr lang="el-GR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25286513"/>
              </p:ext>
            </p:extLst>
          </p:nvPr>
        </p:nvGraphicFramePr>
        <p:xfrm>
          <a:off x="2627784" y="3068960"/>
          <a:ext cx="3315252" cy="1057910"/>
        </p:xfrm>
        <a:graphic>
          <a:graphicData uri="http://schemas.openxmlformats.org/drawingml/2006/table">
            <a:tbl>
              <a:tblPr firstRow="1">
                <a:tableStyleId>{B301B821-A1FF-4177-AEE7-76D212191A09}</a:tableStyleId>
              </a:tblPr>
              <a:tblGrid>
                <a:gridCol w="1105084"/>
                <a:gridCol w="1105084"/>
                <a:gridCol w="1105084"/>
              </a:tblGrid>
              <a:tr h="328930"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NAME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SUPPLIER</a:t>
                      </a:r>
                      <a:endParaRPr lang="el-GR" dirty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4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COUNT</a:t>
                      </a:r>
                      <a:endParaRPr lang="el-GR" dirty="0" smtClean="0"/>
                    </a:p>
                  </a:txBody>
                  <a:tcPr marL="6350" marR="6350" marT="0" marB="0" anchor="ctr">
                    <a:solidFill>
                      <a:srgbClr val="004B82"/>
                    </a:solidFill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CHI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marR="0" indent="0" algn="l" defTabSz="914400" rtl="0" eaLnBrk="1" fontAlgn="auto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 smtClean="0"/>
                        <a:t>2</a:t>
                      </a:r>
                      <a:endParaRPr lang="el-GR" dirty="0"/>
                    </a:p>
                  </a:txBody>
                  <a:tcPr marL="6350" marR="6350" marT="0" marB="0" anchor="ctr"/>
                </a:tc>
              </a:tr>
              <a:tr h="361950"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BETA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marL="50800" algn="l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dirty="0" smtClean="0"/>
                        <a:t>2A</a:t>
                      </a:r>
                      <a:endParaRPr lang="el-GR" dirty="0"/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2</a:t>
                      </a: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064275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Custom 3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837</TotalTime>
  <Words>989</Words>
  <Application>Microsoft Office PowerPoint</Application>
  <PresentationFormat>Προβολή στην οθόνη (4:3)</PresentationFormat>
  <Paragraphs>381</Paragraphs>
  <Slides>24</Slides>
  <Notes>19</Notes>
  <HiddenSlides>0</HiddenSlides>
  <MMClips>4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25" baseType="lpstr">
      <vt:lpstr>exo-opistho_simeiomata</vt:lpstr>
      <vt:lpstr>Βάσεις Δεδομένων I</vt:lpstr>
      <vt:lpstr>Περιγραφή Ενότητας</vt:lpstr>
      <vt:lpstr>Στόχος Ενότητας</vt:lpstr>
      <vt:lpstr>Σύνθετες εντολές SELECT</vt:lpstr>
      <vt:lpstr>Πίνακας Προϊόντων</vt:lpstr>
      <vt:lpstr>Order by</vt:lpstr>
      <vt:lpstr>Group by</vt:lpstr>
      <vt:lpstr>Διαφάνεια 7</vt:lpstr>
      <vt:lpstr>Διαφάνεια 8</vt:lpstr>
      <vt:lpstr>Διαφάνεια 9</vt:lpstr>
      <vt:lpstr>Διαφάνεια 10</vt:lpstr>
      <vt:lpstr>SELECT … EXISTS … SELECT … NOT EXISTS … </vt:lpstr>
      <vt:lpstr>Διαφάνεια 12</vt:lpstr>
      <vt:lpstr>Διαφάνεια 13</vt:lpstr>
      <vt:lpstr>SELECT … ALL …</vt:lpstr>
      <vt:lpstr>Διαφάνεια 15</vt:lpstr>
      <vt:lpstr>SELECT … ANY … </vt:lpstr>
      <vt:lpstr>Διαφάνεια 17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ΤΙΤΛΟΣ ΜΑΘΗΜΑΤΟΣ</dc:title>
  <dc:creator>alex</dc:creator>
  <cp:lastModifiedBy>Skourlas</cp:lastModifiedBy>
  <cp:revision>91</cp:revision>
  <dcterms:created xsi:type="dcterms:W3CDTF">2014-10-20T11:54:42Z</dcterms:created>
  <dcterms:modified xsi:type="dcterms:W3CDTF">2016-03-08T13:56:45Z</dcterms:modified>
</cp:coreProperties>
</file>