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Default Extension="docx" ContentType="application/vnd.openxmlformats-officedocument.wordprocessingml.document"/>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Default Extension="wdp" ContentType="image/vnd.ms-photo"/>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ags/tag2.xml" ContentType="application/vnd.openxmlformats-officedocument.presentationml.tags+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Lst>
  <p:notesMasterIdLst>
    <p:notesMasterId r:id="rId74"/>
  </p:notesMasterIdLst>
  <p:handoutMasterIdLst>
    <p:handoutMasterId r:id="rId75"/>
  </p:handoutMasterIdLst>
  <p:sldIdLst>
    <p:sldId id="256" r:id="rId2"/>
    <p:sldId id="268" r:id="rId3"/>
    <p:sldId id="269" r:id="rId4"/>
    <p:sldId id="344" r:id="rId5"/>
    <p:sldId id="270" r:id="rId6"/>
    <p:sldId id="292" r:id="rId7"/>
    <p:sldId id="293" r:id="rId8"/>
    <p:sldId id="294" r:id="rId9"/>
    <p:sldId id="295" r:id="rId10"/>
    <p:sldId id="296" r:id="rId11"/>
    <p:sldId id="297" r:id="rId12"/>
    <p:sldId id="271" r:id="rId13"/>
    <p:sldId id="272" r:id="rId14"/>
    <p:sldId id="273" r:id="rId15"/>
    <p:sldId id="274" r:id="rId16"/>
    <p:sldId id="275" r:id="rId17"/>
    <p:sldId id="276" r:id="rId18"/>
    <p:sldId id="335" r:id="rId19"/>
    <p:sldId id="336" r:id="rId20"/>
    <p:sldId id="338" r:id="rId21"/>
    <p:sldId id="343" r:id="rId22"/>
    <p:sldId id="340" r:id="rId23"/>
    <p:sldId id="339" r:id="rId24"/>
    <p:sldId id="341" r:id="rId25"/>
    <p:sldId id="342" r:id="rId26"/>
    <p:sldId id="327" r:id="rId27"/>
    <p:sldId id="328" r:id="rId28"/>
    <p:sldId id="329" r:id="rId29"/>
    <p:sldId id="330" r:id="rId30"/>
    <p:sldId id="331" r:id="rId31"/>
    <p:sldId id="332" r:id="rId32"/>
    <p:sldId id="333" r:id="rId33"/>
    <p:sldId id="334" r:id="rId34"/>
    <p:sldId id="277" r:id="rId35"/>
    <p:sldId id="278" r:id="rId36"/>
    <p:sldId id="279" r:id="rId37"/>
    <p:sldId id="280" r:id="rId38"/>
    <p:sldId id="281" r:id="rId39"/>
    <p:sldId id="282" r:id="rId40"/>
    <p:sldId id="283" r:id="rId41"/>
    <p:sldId id="284" r:id="rId42"/>
    <p:sldId id="318" r:id="rId43"/>
    <p:sldId id="319" r:id="rId44"/>
    <p:sldId id="320" r:id="rId45"/>
    <p:sldId id="321" r:id="rId46"/>
    <p:sldId id="322" r:id="rId47"/>
    <p:sldId id="323" r:id="rId48"/>
    <p:sldId id="324" r:id="rId49"/>
    <p:sldId id="325" r:id="rId50"/>
    <p:sldId id="326" r:id="rId51"/>
    <p:sldId id="285" r:id="rId52"/>
    <p:sldId id="286" r:id="rId53"/>
    <p:sldId id="287" r:id="rId54"/>
    <p:sldId id="288" r:id="rId55"/>
    <p:sldId id="289" r:id="rId56"/>
    <p:sldId id="290" r:id="rId57"/>
    <p:sldId id="291" r:id="rId58"/>
    <p:sldId id="307" r:id="rId59"/>
    <p:sldId id="308" r:id="rId60"/>
    <p:sldId id="311" r:id="rId61"/>
    <p:sldId id="312" r:id="rId62"/>
    <p:sldId id="313" r:id="rId63"/>
    <p:sldId id="314" r:id="rId64"/>
    <p:sldId id="315" r:id="rId65"/>
    <p:sldId id="316" r:id="rId66"/>
    <p:sldId id="317" r:id="rId67"/>
    <p:sldId id="257" r:id="rId68"/>
    <p:sldId id="262" r:id="rId69"/>
    <p:sldId id="264" r:id="rId70"/>
    <p:sldId id="265" r:id="rId71"/>
    <p:sldId id="266" r:id="rId72"/>
    <p:sldId id="261" r:id="rId73"/>
  </p:sldIdLst>
  <p:sldSz cx="9144000" cy="6858000" type="screen4x3"/>
  <p:notesSz cx="7104063" cy="10234613"/>
  <p:custDataLst>
    <p:tags r:id="rId76"/>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223">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B82"/>
    <a:srgbClr val="820000"/>
    <a:srgbClr val="333399"/>
    <a:srgbClr val="4545C3"/>
    <a:srgbClr val="C00000"/>
    <a:srgbClr val="CC33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35" autoAdjust="0"/>
    <p:restoredTop sz="94660"/>
  </p:normalViewPr>
  <p:slideViewPr>
    <p:cSldViewPr>
      <p:cViewPr varScale="1">
        <p:scale>
          <a:sx n="106" d="100"/>
          <a:sy n="106" d="100"/>
        </p:scale>
        <p:origin x="-1302"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gs" Target="tags/tag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8/3/2016</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xmlns=""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8/3/2016</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xmlns=""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xmlns=""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804986" indent="-309610" eaLnBrk="0" hangingPunct="0">
              <a:defRPr sz="2600">
                <a:solidFill>
                  <a:schemeClr val="tx1"/>
                </a:solidFill>
                <a:latin typeface="Times New Roman" pitchFamily="18" charset="0"/>
              </a:defRPr>
            </a:lvl2pPr>
            <a:lvl3pPr marL="1238441" indent="-247688" eaLnBrk="0" hangingPunct="0">
              <a:defRPr sz="2600">
                <a:solidFill>
                  <a:schemeClr val="tx1"/>
                </a:solidFill>
                <a:latin typeface="Times New Roman" pitchFamily="18" charset="0"/>
              </a:defRPr>
            </a:lvl3pPr>
            <a:lvl4pPr marL="1733817" indent="-247688" eaLnBrk="0" hangingPunct="0">
              <a:defRPr sz="2600">
                <a:solidFill>
                  <a:schemeClr val="tx1"/>
                </a:solidFill>
                <a:latin typeface="Times New Roman" pitchFamily="18" charset="0"/>
              </a:defRPr>
            </a:lvl4pPr>
            <a:lvl5pPr marL="2229193" indent="-247688" eaLnBrk="0" hangingPunct="0">
              <a:defRPr sz="2600">
                <a:solidFill>
                  <a:schemeClr val="tx1"/>
                </a:solidFill>
                <a:latin typeface="Times New Roman" pitchFamily="18" charset="0"/>
              </a:defRPr>
            </a:lvl5pPr>
            <a:lvl6pPr marL="2724569" indent="-247688" eaLnBrk="0" fontAlgn="base" hangingPunct="0">
              <a:spcBef>
                <a:spcPct val="0"/>
              </a:spcBef>
              <a:spcAft>
                <a:spcPct val="0"/>
              </a:spcAft>
              <a:defRPr sz="2600">
                <a:solidFill>
                  <a:schemeClr val="tx1"/>
                </a:solidFill>
                <a:latin typeface="Times New Roman" pitchFamily="18" charset="0"/>
              </a:defRPr>
            </a:lvl6pPr>
            <a:lvl7pPr marL="3219945" indent="-247688" eaLnBrk="0" fontAlgn="base" hangingPunct="0">
              <a:spcBef>
                <a:spcPct val="0"/>
              </a:spcBef>
              <a:spcAft>
                <a:spcPct val="0"/>
              </a:spcAft>
              <a:defRPr sz="2600">
                <a:solidFill>
                  <a:schemeClr val="tx1"/>
                </a:solidFill>
                <a:latin typeface="Times New Roman" pitchFamily="18" charset="0"/>
              </a:defRPr>
            </a:lvl7pPr>
            <a:lvl8pPr marL="3715322" indent="-247688" eaLnBrk="0" fontAlgn="base" hangingPunct="0">
              <a:spcBef>
                <a:spcPct val="0"/>
              </a:spcBef>
              <a:spcAft>
                <a:spcPct val="0"/>
              </a:spcAft>
              <a:defRPr sz="2600">
                <a:solidFill>
                  <a:schemeClr val="tx1"/>
                </a:solidFill>
                <a:latin typeface="Times New Roman" pitchFamily="18" charset="0"/>
              </a:defRPr>
            </a:lvl8pPr>
            <a:lvl9pPr marL="4210698" indent="-247688" eaLnBrk="0" fontAlgn="base" hangingPunct="0">
              <a:spcBef>
                <a:spcPct val="0"/>
              </a:spcBef>
              <a:spcAft>
                <a:spcPct val="0"/>
              </a:spcAft>
              <a:defRPr sz="2600">
                <a:solidFill>
                  <a:schemeClr val="tx1"/>
                </a:solidFill>
                <a:latin typeface="Times New Roman" pitchFamily="18" charset="0"/>
              </a:defRPr>
            </a:lvl9pPr>
          </a:lstStyle>
          <a:p>
            <a:pPr eaLnBrk="1" hangingPunct="1"/>
            <a:fld id="{0A94A10A-6EBE-4BD2-8C15-189A9AA0042C}" type="slidenum">
              <a:rPr lang="el-GR" altLang="el-GR" sz="1300"/>
              <a:pPr eaLnBrk="1" hangingPunct="1"/>
              <a:t>36</a:t>
            </a:fld>
            <a:endParaRPr lang="el-GR" altLang="el-GR" sz="1300"/>
          </a:p>
        </p:txBody>
      </p:sp>
      <p:sp>
        <p:nvSpPr>
          <p:cNvPr id="71683" name="Rectangle 2"/>
          <p:cNvSpPr>
            <a:spLocks noGrp="1" noRot="1" noChangeAspect="1" noChangeArrowheads="1" noTextEdit="1"/>
          </p:cNvSpPr>
          <p:nvPr>
            <p:ph type="sldImg"/>
          </p:nvPr>
        </p:nvSpPr>
        <p:spPr>
          <a:xfrm>
            <a:off x="1003300" y="774700"/>
            <a:ext cx="5097463" cy="3824288"/>
          </a:xfrm>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l-GR" smtClean="0"/>
          </a:p>
        </p:txBody>
      </p:sp>
    </p:spTree>
    <p:extLst>
      <p:ext uri="{BB962C8B-B14F-4D97-AF65-F5344CB8AC3E}">
        <p14:creationId xmlns:p14="http://schemas.microsoft.com/office/powerpoint/2010/main" xmlns="" val="33089579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63</a:t>
            </a:fld>
            <a:endParaRPr lang="el-GR"/>
          </a:p>
        </p:txBody>
      </p:sp>
    </p:spTree>
    <p:extLst>
      <p:ext uri="{BB962C8B-B14F-4D97-AF65-F5344CB8AC3E}">
        <p14:creationId xmlns:p14="http://schemas.microsoft.com/office/powerpoint/2010/main" xmlns="" val="3017940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64</a:t>
            </a:fld>
            <a:endParaRPr lang="el-GR"/>
          </a:p>
        </p:txBody>
      </p:sp>
    </p:spTree>
    <p:extLst>
      <p:ext uri="{BB962C8B-B14F-4D97-AF65-F5344CB8AC3E}">
        <p14:creationId xmlns:p14="http://schemas.microsoft.com/office/powerpoint/2010/main" xmlns="" val="27497211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65</a:t>
            </a:fld>
            <a:endParaRPr lang="el-GR"/>
          </a:p>
        </p:txBody>
      </p:sp>
    </p:spTree>
    <p:extLst>
      <p:ext uri="{BB962C8B-B14F-4D97-AF65-F5344CB8AC3E}">
        <p14:creationId xmlns:p14="http://schemas.microsoft.com/office/powerpoint/2010/main" xmlns="" val="15375097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66</a:t>
            </a:fld>
            <a:endParaRPr lang="el-GR"/>
          </a:p>
        </p:txBody>
      </p:sp>
    </p:spTree>
    <p:extLst>
      <p:ext uri="{BB962C8B-B14F-4D97-AF65-F5344CB8AC3E}">
        <p14:creationId xmlns:p14="http://schemas.microsoft.com/office/powerpoint/2010/main" xmlns="" val="3017940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67</a:t>
            </a:fld>
            <a:endParaRPr lang="el-GR"/>
          </a:p>
        </p:txBody>
      </p:sp>
    </p:spTree>
    <p:extLst>
      <p:ext uri="{BB962C8B-B14F-4D97-AF65-F5344CB8AC3E}">
        <p14:creationId xmlns:p14="http://schemas.microsoft.com/office/powerpoint/2010/main" xmlns="" val="27497211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68</a:t>
            </a:fld>
            <a:endParaRPr lang="el-GR"/>
          </a:p>
        </p:txBody>
      </p:sp>
    </p:spTree>
    <p:extLst>
      <p:ext uri="{BB962C8B-B14F-4D97-AF65-F5344CB8AC3E}">
        <p14:creationId xmlns:p14="http://schemas.microsoft.com/office/powerpoint/2010/main" xmlns="" val="15375097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69</a:t>
            </a:fld>
            <a:endParaRPr lang="el-GR"/>
          </a:p>
        </p:txBody>
      </p:sp>
    </p:spTree>
    <p:extLst>
      <p:ext uri="{BB962C8B-B14F-4D97-AF65-F5344CB8AC3E}">
        <p14:creationId xmlns:p14="http://schemas.microsoft.com/office/powerpoint/2010/main" xmlns="" val="33101659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70</a:t>
            </a:fld>
            <a:endParaRPr lang="el-GR"/>
          </a:p>
        </p:txBody>
      </p:sp>
    </p:spTree>
    <p:extLst>
      <p:ext uri="{BB962C8B-B14F-4D97-AF65-F5344CB8AC3E}">
        <p14:creationId xmlns:p14="http://schemas.microsoft.com/office/powerpoint/2010/main" xmlns="" val="40753707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71</a:t>
            </a:fld>
            <a:endParaRPr lang="el-GR"/>
          </a:p>
        </p:txBody>
      </p:sp>
    </p:spTree>
    <p:extLst>
      <p:ext uri="{BB962C8B-B14F-4D97-AF65-F5344CB8AC3E}">
        <p14:creationId xmlns:p14="http://schemas.microsoft.com/office/powerpoint/2010/main" xmlns="" val="2445984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804986" indent="-309610" eaLnBrk="0" hangingPunct="0">
              <a:defRPr sz="2600">
                <a:solidFill>
                  <a:schemeClr val="tx1"/>
                </a:solidFill>
                <a:latin typeface="Times New Roman" pitchFamily="18" charset="0"/>
              </a:defRPr>
            </a:lvl2pPr>
            <a:lvl3pPr marL="1238441" indent="-247688" eaLnBrk="0" hangingPunct="0">
              <a:defRPr sz="2600">
                <a:solidFill>
                  <a:schemeClr val="tx1"/>
                </a:solidFill>
                <a:latin typeface="Times New Roman" pitchFamily="18" charset="0"/>
              </a:defRPr>
            </a:lvl3pPr>
            <a:lvl4pPr marL="1733817" indent="-247688" eaLnBrk="0" hangingPunct="0">
              <a:defRPr sz="2600">
                <a:solidFill>
                  <a:schemeClr val="tx1"/>
                </a:solidFill>
                <a:latin typeface="Times New Roman" pitchFamily="18" charset="0"/>
              </a:defRPr>
            </a:lvl4pPr>
            <a:lvl5pPr marL="2229193" indent="-247688" eaLnBrk="0" hangingPunct="0">
              <a:defRPr sz="2600">
                <a:solidFill>
                  <a:schemeClr val="tx1"/>
                </a:solidFill>
                <a:latin typeface="Times New Roman" pitchFamily="18" charset="0"/>
              </a:defRPr>
            </a:lvl5pPr>
            <a:lvl6pPr marL="2724569" indent="-247688" eaLnBrk="0" fontAlgn="base" hangingPunct="0">
              <a:spcBef>
                <a:spcPct val="0"/>
              </a:spcBef>
              <a:spcAft>
                <a:spcPct val="0"/>
              </a:spcAft>
              <a:defRPr sz="2600">
                <a:solidFill>
                  <a:schemeClr val="tx1"/>
                </a:solidFill>
                <a:latin typeface="Times New Roman" pitchFamily="18" charset="0"/>
              </a:defRPr>
            </a:lvl6pPr>
            <a:lvl7pPr marL="3219945" indent="-247688" eaLnBrk="0" fontAlgn="base" hangingPunct="0">
              <a:spcBef>
                <a:spcPct val="0"/>
              </a:spcBef>
              <a:spcAft>
                <a:spcPct val="0"/>
              </a:spcAft>
              <a:defRPr sz="2600">
                <a:solidFill>
                  <a:schemeClr val="tx1"/>
                </a:solidFill>
                <a:latin typeface="Times New Roman" pitchFamily="18" charset="0"/>
              </a:defRPr>
            </a:lvl7pPr>
            <a:lvl8pPr marL="3715322" indent="-247688" eaLnBrk="0" fontAlgn="base" hangingPunct="0">
              <a:spcBef>
                <a:spcPct val="0"/>
              </a:spcBef>
              <a:spcAft>
                <a:spcPct val="0"/>
              </a:spcAft>
              <a:defRPr sz="2600">
                <a:solidFill>
                  <a:schemeClr val="tx1"/>
                </a:solidFill>
                <a:latin typeface="Times New Roman" pitchFamily="18" charset="0"/>
              </a:defRPr>
            </a:lvl8pPr>
            <a:lvl9pPr marL="4210698" indent="-247688" eaLnBrk="0" fontAlgn="base" hangingPunct="0">
              <a:spcBef>
                <a:spcPct val="0"/>
              </a:spcBef>
              <a:spcAft>
                <a:spcPct val="0"/>
              </a:spcAft>
              <a:defRPr sz="2600">
                <a:solidFill>
                  <a:schemeClr val="tx1"/>
                </a:solidFill>
                <a:latin typeface="Times New Roman" pitchFamily="18" charset="0"/>
              </a:defRPr>
            </a:lvl9pPr>
          </a:lstStyle>
          <a:p>
            <a:pPr eaLnBrk="1" hangingPunct="1"/>
            <a:fld id="{A5BD74D6-9C3D-4A08-995D-9776F6275E84}" type="slidenum">
              <a:rPr lang="el-GR" altLang="el-GR" sz="1300"/>
              <a:pPr eaLnBrk="1" hangingPunct="1"/>
              <a:t>1</a:t>
            </a:fld>
            <a:endParaRPr lang="el-GR" altLang="el-GR" sz="130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l-GR" smtClean="0"/>
          </a:p>
        </p:txBody>
      </p:sp>
    </p:spTree>
    <p:extLst>
      <p:ext uri="{BB962C8B-B14F-4D97-AF65-F5344CB8AC3E}">
        <p14:creationId xmlns:p14="http://schemas.microsoft.com/office/powerpoint/2010/main" xmlns="" val="7724584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600">
                <a:solidFill>
                  <a:schemeClr val="tx1"/>
                </a:solidFill>
                <a:latin typeface="Tahoma" pitchFamily="34" charset="0"/>
              </a:defRPr>
            </a:lvl1pPr>
            <a:lvl2pPr marL="804986" indent="-309610">
              <a:defRPr sz="2600">
                <a:solidFill>
                  <a:schemeClr val="tx1"/>
                </a:solidFill>
                <a:latin typeface="Tahoma" pitchFamily="34" charset="0"/>
              </a:defRPr>
            </a:lvl2pPr>
            <a:lvl3pPr marL="1238441" indent="-247688">
              <a:defRPr sz="2600">
                <a:solidFill>
                  <a:schemeClr val="tx1"/>
                </a:solidFill>
                <a:latin typeface="Tahoma" pitchFamily="34" charset="0"/>
              </a:defRPr>
            </a:lvl3pPr>
            <a:lvl4pPr marL="1733817" indent="-247688">
              <a:defRPr sz="2600">
                <a:solidFill>
                  <a:schemeClr val="tx1"/>
                </a:solidFill>
                <a:latin typeface="Tahoma" pitchFamily="34" charset="0"/>
              </a:defRPr>
            </a:lvl4pPr>
            <a:lvl5pPr marL="2229193" indent="-247688">
              <a:defRPr sz="2600">
                <a:solidFill>
                  <a:schemeClr val="tx1"/>
                </a:solidFill>
                <a:latin typeface="Tahoma" pitchFamily="34" charset="0"/>
              </a:defRPr>
            </a:lvl5pPr>
            <a:lvl6pPr marL="2724569" indent="-247688" eaLnBrk="0" fontAlgn="base" hangingPunct="0">
              <a:spcBef>
                <a:spcPct val="20000"/>
              </a:spcBef>
              <a:spcAft>
                <a:spcPct val="0"/>
              </a:spcAft>
              <a:buClr>
                <a:schemeClr val="tx2"/>
              </a:buClr>
              <a:buSzPct val="75000"/>
              <a:buFont typeface="Monotype Sorts" charset="2"/>
              <a:defRPr sz="2600">
                <a:solidFill>
                  <a:schemeClr val="tx1"/>
                </a:solidFill>
                <a:latin typeface="Tahoma" pitchFamily="34" charset="0"/>
              </a:defRPr>
            </a:lvl6pPr>
            <a:lvl7pPr marL="3219945" indent="-247688" eaLnBrk="0" fontAlgn="base" hangingPunct="0">
              <a:spcBef>
                <a:spcPct val="20000"/>
              </a:spcBef>
              <a:spcAft>
                <a:spcPct val="0"/>
              </a:spcAft>
              <a:buClr>
                <a:schemeClr val="tx2"/>
              </a:buClr>
              <a:buSzPct val="75000"/>
              <a:buFont typeface="Monotype Sorts" charset="2"/>
              <a:defRPr sz="2600">
                <a:solidFill>
                  <a:schemeClr val="tx1"/>
                </a:solidFill>
                <a:latin typeface="Tahoma" pitchFamily="34" charset="0"/>
              </a:defRPr>
            </a:lvl7pPr>
            <a:lvl8pPr marL="3715322" indent="-247688" eaLnBrk="0" fontAlgn="base" hangingPunct="0">
              <a:spcBef>
                <a:spcPct val="20000"/>
              </a:spcBef>
              <a:spcAft>
                <a:spcPct val="0"/>
              </a:spcAft>
              <a:buClr>
                <a:schemeClr val="tx2"/>
              </a:buClr>
              <a:buSzPct val="75000"/>
              <a:buFont typeface="Monotype Sorts" charset="2"/>
              <a:defRPr sz="2600">
                <a:solidFill>
                  <a:schemeClr val="tx1"/>
                </a:solidFill>
                <a:latin typeface="Tahoma" pitchFamily="34" charset="0"/>
              </a:defRPr>
            </a:lvl8pPr>
            <a:lvl9pPr marL="4210698" indent="-247688" eaLnBrk="0" fontAlgn="base" hangingPunct="0">
              <a:spcBef>
                <a:spcPct val="20000"/>
              </a:spcBef>
              <a:spcAft>
                <a:spcPct val="0"/>
              </a:spcAft>
              <a:buClr>
                <a:schemeClr val="tx2"/>
              </a:buClr>
              <a:buSzPct val="75000"/>
              <a:buFont typeface="Monotype Sorts" charset="2"/>
              <a:defRPr sz="2600">
                <a:solidFill>
                  <a:schemeClr val="tx1"/>
                </a:solidFill>
                <a:latin typeface="Tahoma" pitchFamily="34" charset="0"/>
              </a:defRPr>
            </a:lvl9pPr>
          </a:lstStyle>
          <a:p>
            <a:fld id="{3F79BA27-FC98-4328-9F52-6A740BA5BF7C}" type="slidenum">
              <a:rPr lang="el-GR" altLang="el-GR" sz="1100">
                <a:latin typeface="Arial" charset="0"/>
              </a:rPr>
              <a:pPr/>
              <a:t>6</a:t>
            </a:fld>
            <a:endParaRPr lang="el-GR" altLang="el-GR" sz="1100">
              <a:latin typeface="Arial" charset="0"/>
            </a:endParaRPr>
          </a:p>
        </p:txBody>
      </p:sp>
      <p:sp>
        <p:nvSpPr>
          <p:cNvPr id="49155" name="Rectangle 2"/>
          <p:cNvSpPr>
            <a:spLocks noGrp="1" noRot="1" noChangeAspect="1" noChangeArrowheads="1" noTextEdit="1"/>
          </p:cNvSpPr>
          <p:nvPr>
            <p:ph type="sldImg"/>
          </p:nvPr>
        </p:nvSpPr>
        <p:spPr>
          <a:xfrm>
            <a:off x="1003300" y="774700"/>
            <a:ext cx="5097463" cy="3824288"/>
          </a:xfrm>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l-GR" smtClean="0"/>
          </a:p>
        </p:txBody>
      </p:sp>
    </p:spTree>
    <p:extLst>
      <p:ext uri="{BB962C8B-B14F-4D97-AF65-F5344CB8AC3E}">
        <p14:creationId xmlns:p14="http://schemas.microsoft.com/office/powerpoint/2010/main" xmlns="" val="38460779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600">
                <a:solidFill>
                  <a:schemeClr val="tx1"/>
                </a:solidFill>
                <a:latin typeface="Tahoma" pitchFamily="34" charset="0"/>
              </a:defRPr>
            </a:lvl1pPr>
            <a:lvl2pPr marL="804986" indent="-309610">
              <a:defRPr sz="2600">
                <a:solidFill>
                  <a:schemeClr val="tx1"/>
                </a:solidFill>
                <a:latin typeface="Tahoma" pitchFamily="34" charset="0"/>
              </a:defRPr>
            </a:lvl2pPr>
            <a:lvl3pPr marL="1238441" indent="-247688">
              <a:defRPr sz="2600">
                <a:solidFill>
                  <a:schemeClr val="tx1"/>
                </a:solidFill>
                <a:latin typeface="Tahoma" pitchFamily="34" charset="0"/>
              </a:defRPr>
            </a:lvl3pPr>
            <a:lvl4pPr marL="1733817" indent="-247688">
              <a:defRPr sz="2600">
                <a:solidFill>
                  <a:schemeClr val="tx1"/>
                </a:solidFill>
                <a:latin typeface="Tahoma" pitchFamily="34" charset="0"/>
              </a:defRPr>
            </a:lvl4pPr>
            <a:lvl5pPr marL="2229193" indent="-247688">
              <a:defRPr sz="2600">
                <a:solidFill>
                  <a:schemeClr val="tx1"/>
                </a:solidFill>
                <a:latin typeface="Tahoma" pitchFamily="34" charset="0"/>
              </a:defRPr>
            </a:lvl5pPr>
            <a:lvl6pPr marL="2724569" indent="-247688" eaLnBrk="0" fontAlgn="base" hangingPunct="0">
              <a:spcBef>
                <a:spcPct val="20000"/>
              </a:spcBef>
              <a:spcAft>
                <a:spcPct val="0"/>
              </a:spcAft>
              <a:buClr>
                <a:schemeClr val="tx2"/>
              </a:buClr>
              <a:buSzPct val="75000"/>
              <a:buFont typeface="Monotype Sorts" charset="2"/>
              <a:defRPr sz="2600">
                <a:solidFill>
                  <a:schemeClr val="tx1"/>
                </a:solidFill>
                <a:latin typeface="Tahoma" pitchFamily="34" charset="0"/>
              </a:defRPr>
            </a:lvl6pPr>
            <a:lvl7pPr marL="3219945" indent="-247688" eaLnBrk="0" fontAlgn="base" hangingPunct="0">
              <a:spcBef>
                <a:spcPct val="20000"/>
              </a:spcBef>
              <a:spcAft>
                <a:spcPct val="0"/>
              </a:spcAft>
              <a:buClr>
                <a:schemeClr val="tx2"/>
              </a:buClr>
              <a:buSzPct val="75000"/>
              <a:buFont typeface="Monotype Sorts" charset="2"/>
              <a:defRPr sz="2600">
                <a:solidFill>
                  <a:schemeClr val="tx1"/>
                </a:solidFill>
                <a:latin typeface="Tahoma" pitchFamily="34" charset="0"/>
              </a:defRPr>
            </a:lvl7pPr>
            <a:lvl8pPr marL="3715322" indent="-247688" eaLnBrk="0" fontAlgn="base" hangingPunct="0">
              <a:spcBef>
                <a:spcPct val="20000"/>
              </a:spcBef>
              <a:spcAft>
                <a:spcPct val="0"/>
              </a:spcAft>
              <a:buClr>
                <a:schemeClr val="tx2"/>
              </a:buClr>
              <a:buSzPct val="75000"/>
              <a:buFont typeface="Monotype Sorts" charset="2"/>
              <a:defRPr sz="2600">
                <a:solidFill>
                  <a:schemeClr val="tx1"/>
                </a:solidFill>
                <a:latin typeface="Tahoma" pitchFamily="34" charset="0"/>
              </a:defRPr>
            </a:lvl8pPr>
            <a:lvl9pPr marL="4210698" indent="-247688" eaLnBrk="0" fontAlgn="base" hangingPunct="0">
              <a:spcBef>
                <a:spcPct val="20000"/>
              </a:spcBef>
              <a:spcAft>
                <a:spcPct val="0"/>
              </a:spcAft>
              <a:buClr>
                <a:schemeClr val="tx2"/>
              </a:buClr>
              <a:buSzPct val="75000"/>
              <a:buFont typeface="Monotype Sorts" charset="2"/>
              <a:defRPr sz="2600">
                <a:solidFill>
                  <a:schemeClr val="tx1"/>
                </a:solidFill>
                <a:latin typeface="Tahoma" pitchFamily="34" charset="0"/>
              </a:defRPr>
            </a:lvl9pPr>
          </a:lstStyle>
          <a:p>
            <a:fld id="{423AA166-2C01-4482-95C1-87C9B31E629F}" type="slidenum">
              <a:rPr lang="el-GR" altLang="el-GR" sz="1100">
                <a:latin typeface="Arial" charset="0"/>
              </a:rPr>
              <a:pPr/>
              <a:t>7</a:t>
            </a:fld>
            <a:endParaRPr lang="el-GR" altLang="el-GR" sz="1100">
              <a:latin typeface="Arial" charset="0"/>
            </a:endParaRPr>
          </a:p>
        </p:txBody>
      </p:sp>
      <p:sp>
        <p:nvSpPr>
          <p:cNvPr id="50179" name="Rectangle 2"/>
          <p:cNvSpPr>
            <a:spLocks noGrp="1" noRot="1" noChangeAspect="1" noChangeArrowheads="1" noTextEdit="1"/>
          </p:cNvSpPr>
          <p:nvPr>
            <p:ph type="sldImg"/>
          </p:nvPr>
        </p:nvSpPr>
        <p:spPr>
          <a:xfrm>
            <a:off x="1003300" y="774700"/>
            <a:ext cx="5097463" cy="3824288"/>
          </a:xfrm>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l-GR" altLang="el-GR" smtClean="0"/>
          </a:p>
        </p:txBody>
      </p:sp>
    </p:spTree>
    <p:extLst>
      <p:ext uri="{BB962C8B-B14F-4D97-AF65-F5344CB8AC3E}">
        <p14:creationId xmlns:p14="http://schemas.microsoft.com/office/powerpoint/2010/main" xmlns="" val="23435241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600">
                <a:solidFill>
                  <a:schemeClr val="tx1"/>
                </a:solidFill>
                <a:latin typeface="Tahoma" pitchFamily="34" charset="0"/>
              </a:defRPr>
            </a:lvl1pPr>
            <a:lvl2pPr marL="804986" indent="-309610">
              <a:defRPr sz="2600">
                <a:solidFill>
                  <a:schemeClr val="tx1"/>
                </a:solidFill>
                <a:latin typeface="Tahoma" pitchFamily="34" charset="0"/>
              </a:defRPr>
            </a:lvl2pPr>
            <a:lvl3pPr marL="1238441" indent="-247688">
              <a:defRPr sz="2600">
                <a:solidFill>
                  <a:schemeClr val="tx1"/>
                </a:solidFill>
                <a:latin typeface="Tahoma" pitchFamily="34" charset="0"/>
              </a:defRPr>
            </a:lvl3pPr>
            <a:lvl4pPr marL="1733817" indent="-247688">
              <a:defRPr sz="2600">
                <a:solidFill>
                  <a:schemeClr val="tx1"/>
                </a:solidFill>
                <a:latin typeface="Tahoma" pitchFamily="34" charset="0"/>
              </a:defRPr>
            </a:lvl4pPr>
            <a:lvl5pPr marL="2229193" indent="-247688">
              <a:defRPr sz="2600">
                <a:solidFill>
                  <a:schemeClr val="tx1"/>
                </a:solidFill>
                <a:latin typeface="Tahoma" pitchFamily="34" charset="0"/>
              </a:defRPr>
            </a:lvl5pPr>
            <a:lvl6pPr marL="2724569" indent="-247688" eaLnBrk="0" fontAlgn="base" hangingPunct="0">
              <a:spcBef>
                <a:spcPct val="20000"/>
              </a:spcBef>
              <a:spcAft>
                <a:spcPct val="0"/>
              </a:spcAft>
              <a:buClr>
                <a:schemeClr val="tx2"/>
              </a:buClr>
              <a:buSzPct val="75000"/>
              <a:buFont typeface="Monotype Sorts" charset="2"/>
              <a:defRPr sz="2600">
                <a:solidFill>
                  <a:schemeClr val="tx1"/>
                </a:solidFill>
                <a:latin typeface="Tahoma" pitchFamily="34" charset="0"/>
              </a:defRPr>
            </a:lvl6pPr>
            <a:lvl7pPr marL="3219945" indent="-247688" eaLnBrk="0" fontAlgn="base" hangingPunct="0">
              <a:spcBef>
                <a:spcPct val="20000"/>
              </a:spcBef>
              <a:spcAft>
                <a:spcPct val="0"/>
              </a:spcAft>
              <a:buClr>
                <a:schemeClr val="tx2"/>
              </a:buClr>
              <a:buSzPct val="75000"/>
              <a:buFont typeface="Monotype Sorts" charset="2"/>
              <a:defRPr sz="2600">
                <a:solidFill>
                  <a:schemeClr val="tx1"/>
                </a:solidFill>
                <a:latin typeface="Tahoma" pitchFamily="34" charset="0"/>
              </a:defRPr>
            </a:lvl7pPr>
            <a:lvl8pPr marL="3715322" indent="-247688" eaLnBrk="0" fontAlgn="base" hangingPunct="0">
              <a:spcBef>
                <a:spcPct val="20000"/>
              </a:spcBef>
              <a:spcAft>
                <a:spcPct val="0"/>
              </a:spcAft>
              <a:buClr>
                <a:schemeClr val="tx2"/>
              </a:buClr>
              <a:buSzPct val="75000"/>
              <a:buFont typeface="Monotype Sorts" charset="2"/>
              <a:defRPr sz="2600">
                <a:solidFill>
                  <a:schemeClr val="tx1"/>
                </a:solidFill>
                <a:latin typeface="Tahoma" pitchFamily="34" charset="0"/>
              </a:defRPr>
            </a:lvl8pPr>
            <a:lvl9pPr marL="4210698" indent="-247688" eaLnBrk="0" fontAlgn="base" hangingPunct="0">
              <a:spcBef>
                <a:spcPct val="20000"/>
              </a:spcBef>
              <a:spcAft>
                <a:spcPct val="0"/>
              </a:spcAft>
              <a:buClr>
                <a:schemeClr val="tx2"/>
              </a:buClr>
              <a:buSzPct val="75000"/>
              <a:buFont typeface="Monotype Sorts" charset="2"/>
              <a:defRPr sz="2600">
                <a:solidFill>
                  <a:schemeClr val="tx1"/>
                </a:solidFill>
                <a:latin typeface="Tahoma" pitchFamily="34" charset="0"/>
              </a:defRPr>
            </a:lvl9pPr>
          </a:lstStyle>
          <a:p>
            <a:fld id="{01D52E4A-DEE3-4303-ABFB-160F330ED49F}" type="slidenum">
              <a:rPr lang="el-GR" altLang="el-GR" sz="1100">
                <a:latin typeface="Arial" charset="0"/>
              </a:rPr>
              <a:pPr/>
              <a:t>8</a:t>
            </a:fld>
            <a:endParaRPr lang="el-GR" altLang="el-GR" sz="1100">
              <a:latin typeface="Arial" charset="0"/>
            </a:endParaRPr>
          </a:p>
        </p:txBody>
      </p:sp>
      <p:sp>
        <p:nvSpPr>
          <p:cNvPr id="51203" name="Rectangle 2"/>
          <p:cNvSpPr>
            <a:spLocks noGrp="1" noRot="1" noChangeAspect="1" noChangeArrowheads="1" noTextEdit="1"/>
          </p:cNvSpPr>
          <p:nvPr>
            <p:ph type="sldImg"/>
          </p:nvPr>
        </p:nvSpPr>
        <p:spPr>
          <a:xfrm>
            <a:off x="1003300" y="774700"/>
            <a:ext cx="5097463" cy="3824288"/>
          </a:xfrm>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l-GR" altLang="el-GR" smtClean="0"/>
          </a:p>
        </p:txBody>
      </p:sp>
    </p:spTree>
    <p:extLst>
      <p:ext uri="{BB962C8B-B14F-4D97-AF65-F5344CB8AC3E}">
        <p14:creationId xmlns:p14="http://schemas.microsoft.com/office/powerpoint/2010/main" xmlns="" val="6729879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600">
                <a:solidFill>
                  <a:schemeClr val="tx1"/>
                </a:solidFill>
                <a:latin typeface="Tahoma" pitchFamily="34" charset="0"/>
              </a:defRPr>
            </a:lvl1pPr>
            <a:lvl2pPr marL="804986" indent="-309610">
              <a:defRPr sz="2600">
                <a:solidFill>
                  <a:schemeClr val="tx1"/>
                </a:solidFill>
                <a:latin typeface="Tahoma" pitchFamily="34" charset="0"/>
              </a:defRPr>
            </a:lvl2pPr>
            <a:lvl3pPr marL="1238441" indent="-247688">
              <a:defRPr sz="2600">
                <a:solidFill>
                  <a:schemeClr val="tx1"/>
                </a:solidFill>
                <a:latin typeface="Tahoma" pitchFamily="34" charset="0"/>
              </a:defRPr>
            </a:lvl3pPr>
            <a:lvl4pPr marL="1733817" indent="-247688">
              <a:defRPr sz="2600">
                <a:solidFill>
                  <a:schemeClr val="tx1"/>
                </a:solidFill>
                <a:latin typeface="Tahoma" pitchFamily="34" charset="0"/>
              </a:defRPr>
            </a:lvl4pPr>
            <a:lvl5pPr marL="2229193" indent="-247688">
              <a:defRPr sz="2600">
                <a:solidFill>
                  <a:schemeClr val="tx1"/>
                </a:solidFill>
                <a:latin typeface="Tahoma" pitchFamily="34" charset="0"/>
              </a:defRPr>
            </a:lvl5pPr>
            <a:lvl6pPr marL="2724569" indent="-247688" eaLnBrk="0" fontAlgn="base" hangingPunct="0">
              <a:spcBef>
                <a:spcPct val="20000"/>
              </a:spcBef>
              <a:spcAft>
                <a:spcPct val="0"/>
              </a:spcAft>
              <a:buClr>
                <a:schemeClr val="tx2"/>
              </a:buClr>
              <a:buSzPct val="75000"/>
              <a:buFont typeface="Monotype Sorts" charset="2"/>
              <a:defRPr sz="2600">
                <a:solidFill>
                  <a:schemeClr val="tx1"/>
                </a:solidFill>
                <a:latin typeface="Tahoma" pitchFamily="34" charset="0"/>
              </a:defRPr>
            </a:lvl6pPr>
            <a:lvl7pPr marL="3219945" indent="-247688" eaLnBrk="0" fontAlgn="base" hangingPunct="0">
              <a:spcBef>
                <a:spcPct val="20000"/>
              </a:spcBef>
              <a:spcAft>
                <a:spcPct val="0"/>
              </a:spcAft>
              <a:buClr>
                <a:schemeClr val="tx2"/>
              </a:buClr>
              <a:buSzPct val="75000"/>
              <a:buFont typeface="Monotype Sorts" charset="2"/>
              <a:defRPr sz="2600">
                <a:solidFill>
                  <a:schemeClr val="tx1"/>
                </a:solidFill>
                <a:latin typeface="Tahoma" pitchFamily="34" charset="0"/>
              </a:defRPr>
            </a:lvl7pPr>
            <a:lvl8pPr marL="3715322" indent="-247688" eaLnBrk="0" fontAlgn="base" hangingPunct="0">
              <a:spcBef>
                <a:spcPct val="20000"/>
              </a:spcBef>
              <a:spcAft>
                <a:spcPct val="0"/>
              </a:spcAft>
              <a:buClr>
                <a:schemeClr val="tx2"/>
              </a:buClr>
              <a:buSzPct val="75000"/>
              <a:buFont typeface="Monotype Sorts" charset="2"/>
              <a:defRPr sz="2600">
                <a:solidFill>
                  <a:schemeClr val="tx1"/>
                </a:solidFill>
                <a:latin typeface="Tahoma" pitchFamily="34" charset="0"/>
              </a:defRPr>
            </a:lvl8pPr>
            <a:lvl9pPr marL="4210698" indent="-247688" eaLnBrk="0" fontAlgn="base" hangingPunct="0">
              <a:spcBef>
                <a:spcPct val="20000"/>
              </a:spcBef>
              <a:spcAft>
                <a:spcPct val="0"/>
              </a:spcAft>
              <a:buClr>
                <a:schemeClr val="tx2"/>
              </a:buClr>
              <a:buSzPct val="75000"/>
              <a:buFont typeface="Monotype Sorts" charset="2"/>
              <a:defRPr sz="2600">
                <a:solidFill>
                  <a:schemeClr val="tx1"/>
                </a:solidFill>
                <a:latin typeface="Tahoma" pitchFamily="34" charset="0"/>
              </a:defRPr>
            </a:lvl9pPr>
          </a:lstStyle>
          <a:p>
            <a:fld id="{2C16A61F-7BAD-41FF-9187-4AE6FA0FC86E}" type="slidenum">
              <a:rPr lang="el-GR" altLang="el-GR" sz="1100">
                <a:latin typeface="Arial" charset="0"/>
              </a:rPr>
              <a:pPr/>
              <a:t>9</a:t>
            </a:fld>
            <a:endParaRPr lang="el-GR" altLang="el-GR" sz="1100">
              <a:latin typeface="Arial" charset="0"/>
            </a:endParaRPr>
          </a:p>
        </p:txBody>
      </p:sp>
      <p:sp>
        <p:nvSpPr>
          <p:cNvPr id="52227" name="Rectangle 2"/>
          <p:cNvSpPr>
            <a:spLocks noGrp="1" noRot="1" noChangeAspect="1" noChangeArrowheads="1" noTextEdit="1"/>
          </p:cNvSpPr>
          <p:nvPr>
            <p:ph type="sldImg"/>
          </p:nvPr>
        </p:nvSpPr>
        <p:spPr>
          <a:xfrm>
            <a:off x="1003300" y="774700"/>
            <a:ext cx="5097463" cy="3824288"/>
          </a:xfrm>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l-GR" smtClean="0"/>
          </a:p>
        </p:txBody>
      </p:sp>
    </p:spTree>
    <p:extLst>
      <p:ext uri="{BB962C8B-B14F-4D97-AF65-F5344CB8AC3E}">
        <p14:creationId xmlns:p14="http://schemas.microsoft.com/office/powerpoint/2010/main" xmlns="" val="4237016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600">
                <a:solidFill>
                  <a:schemeClr val="tx1"/>
                </a:solidFill>
                <a:latin typeface="Tahoma" pitchFamily="34" charset="0"/>
              </a:defRPr>
            </a:lvl1pPr>
            <a:lvl2pPr marL="804986" indent="-309610">
              <a:defRPr sz="2600">
                <a:solidFill>
                  <a:schemeClr val="tx1"/>
                </a:solidFill>
                <a:latin typeface="Tahoma" pitchFamily="34" charset="0"/>
              </a:defRPr>
            </a:lvl2pPr>
            <a:lvl3pPr marL="1238441" indent="-247688">
              <a:defRPr sz="2600">
                <a:solidFill>
                  <a:schemeClr val="tx1"/>
                </a:solidFill>
                <a:latin typeface="Tahoma" pitchFamily="34" charset="0"/>
              </a:defRPr>
            </a:lvl3pPr>
            <a:lvl4pPr marL="1733817" indent="-247688">
              <a:defRPr sz="2600">
                <a:solidFill>
                  <a:schemeClr val="tx1"/>
                </a:solidFill>
                <a:latin typeface="Tahoma" pitchFamily="34" charset="0"/>
              </a:defRPr>
            </a:lvl4pPr>
            <a:lvl5pPr marL="2229193" indent="-247688">
              <a:defRPr sz="2600">
                <a:solidFill>
                  <a:schemeClr val="tx1"/>
                </a:solidFill>
                <a:latin typeface="Tahoma" pitchFamily="34" charset="0"/>
              </a:defRPr>
            </a:lvl5pPr>
            <a:lvl6pPr marL="2724569" indent="-247688" eaLnBrk="0" fontAlgn="base" hangingPunct="0">
              <a:spcBef>
                <a:spcPct val="20000"/>
              </a:spcBef>
              <a:spcAft>
                <a:spcPct val="0"/>
              </a:spcAft>
              <a:buClr>
                <a:schemeClr val="tx2"/>
              </a:buClr>
              <a:buSzPct val="75000"/>
              <a:buFont typeface="Monotype Sorts" charset="2"/>
              <a:defRPr sz="2600">
                <a:solidFill>
                  <a:schemeClr val="tx1"/>
                </a:solidFill>
                <a:latin typeface="Tahoma" pitchFamily="34" charset="0"/>
              </a:defRPr>
            </a:lvl6pPr>
            <a:lvl7pPr marL="3219945" indent="-247688" eaLnBrk="0" fontAlgn="base" hangingPunct="0">
              <a:spcBef>
                <a:spcPct val="20000"/>
              </a:spcBef>
              <a:spcAft>
                <a:spcPct val="0"/>
              </a:spcAft>
              <a:buClr>
                <a:schemeClr val="tx2"/>
              </a:buClr>
              <a:buSzPct val="75000"/>
              <a:buFont typeface="Monotype Sorts" charset="2"/>
              <a:defRPr sz="2600">
                <a:solidFill>
                  <a:schemeClr val="tx1"/>
                </a:solidFill>
                <a:latin typeface="Tahoma" pitchFamily="34" charset="0"/>
              </a:defRPr>
            </a:lvl7pPr>
            <a:lvl8pPr marL="3715322" indent="-247688" eaLnBrk="0" fontAlgn="base" hangingPunct="0">
              <a:spcBef>
                <a:spcPct val="20000"/>
              </a:spcBef>
              <a:spcAft>
                <a:spcPct val="0"/>
              </a:spcAft>
              <a:buClr>
                <a:schemeClr val="tx2"/>
              </a:buClr>
              <a:buSzPct val="75000"/>
              <a:buFont typeface="Monotype Sorts" charset="2"/>
              <a:defRPr sz="2600">
                <a:solidFill>
                  <a:schemeClr val="tx1"/>
                </a:solidFill>
                <a:latin typeface="Tahoma" pitchFamily="34" charset="0"/>
              </a:defRPr>
            </a:lvl8pPr>
            <a:lvl9pPr marL="4210698" indent="-247688" eaLnBrk="0" fontAlgn="base" hangingPunct="0">
              <a:spcBef>
                <a:spcPct val="20000"/>
              </a:spcBef>
              <a:spcAft>
                <a:spcPct val="0"/>
              </a:spcAft>
              <a:buClr>
                <a:schemeClr val="tx2"/>
              </a:buClr>
              <a:buSzPct val="75000"/>
              <a:buFont typeface="Monotype Sorts" charset="2"/>
              <a:defRPr sz="2600">
                <a:solidFill>
                  <a:schemeClr val="tx1"/>
                </a:solidFill>
                <a:latin typeface="Tahoma" pitchFamily="34" charset="0"/>
              </a:defRPr>
            </a:lvl9pPr>
          </a:lstStyle>
          <a:p>
            <a:fld id="{DE588C6E-49B2-4301-AFBC-4B599A973F42}" type="slidenum">
              <a:rPr lang="el-GR" altLang="el-GR" sz="1100">
                <a:latin typeface="Arial" charset="0"/>
              </a:rPr>
              <a:pPr/>
              <a:t>10</a:t>
            </a:fld>
            <a:endParaRPr lang="el-GR" altLang="el-GR" sz="1100">
              <a:latin typeface="Arial" charset="0"/>
            </a:endParaRPr>
          </a:p>
        </p:txBody>
      </p:sp>
      <p:sp>
        <p:nvSpPr>
          <p:cNvPr id="53251" name="Rectangle 2"/>
          <p:cNvSpPr>
            <a:spLocks noGrp="1" noRot="1" noChangeAspect="1" noChangeArrowheads="1" noTextEdit="1"/>
          </p:cNvSpPr>
          <p:nvPr>
            <p:ph type="sldImg"/>
          </p:nvPr>
        </p:nvSpPr>
        <p:spPr>
          <a:xfrm>
            <a:off x="1003300" y="774700"/>
            <a:ext cx="5097463" cy="3824288"/>
          </a:xfrm>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l-GR" smtClean="0"/>
          </a:p>
        </p:txBody>
      </p:sp>
    </p:spTree>
    <p:extLst>
      <p:ext uri="{BB962C8B-B14F-4D97-AF65-F5344CB8AC3E}">
        <p14:creationId xmlns:p14="http://schemas.microsoft.com/office/powerpoint/2010/main" xmlns="" val="34802173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804986" indent="-309610" eaLnBrk="0" hangingPunct="0">
              <a:defRPr sz="2600">
                <a:solidFill>
                  <a:schemeClr val="tx1"/>
                </a:solidFill>
                <a:latin typeface="Times New Roman" pitchFamily="18" charset="0"/>
              </a:defRPr>
            </a:lvl2pPr>
            <a:lvl3pPr marL="1238441" indent="-247688" eaLnBrk="0" hangingPunct="0">
              <a:defRPr sz="2600">
                <a:solidFill>
                  <a:schemeClr val="tx1"/>
                </a:solidFill>
                <a:latin typeface="Times New Roman" pitchFamily="18" charset="0"/>
              </a:defRPr>
            </a:lvl3pPr>
            <a:lvl4pPr marL="1733817" indent="-247688" eaLnBrk="0" hangingPunct="0">
              <a:defRPr sz="2600">
                <a:solidFill>
                  <a:schemeClr val="tx1"/>
                </a:solidFill>
                <a:latin typeface="Times New Roman" pitchFamily="18" charset="0"/>
              </a:defRPr>
            </a:lvl4pPr>
            <a:lvl5pPr marL="2229193" indent="-247688" eaLnBrk="0" hangingPunct="0">
              <a:defRPr sz="2600">
                <a:solidFill>
                  <a:schemeClr val="tx1"/>
                </a:solidFill>
                <a:latin typeface="Times New Roman" pitchFamily="18" charset="0"/>
              </a:defRPr>
            </a:lvl5pPr>
            <a:lvl6pPr marL="2724569" indent="-247688" eaLnBrk="0" fontAlgn="base" hangingPunct="0">
              <a:spcBef>
                <a:spcPct val="0"/>
              </a:spcBef>
              <a:spcAft>
                <a:spcPct val="0"/>
              </a:spcAft>
              <a:defRPr sz="2600">
                <a:solidFill>
                  <a:schemeClr val="tx1"/>
                </a:solidFill>
                <a:latin typeface="Times New Roman" pitchFamily="18" charset="0"/>
              </a:defRPr>
            </a:lvl6pPr>
            <a:lvl7pPr marL="3219945" indent="-247688" eaLnBrk="0" fontAlgn="base" hangingPunct="0">
              <a:spcBef>
                <a:spcPct val="0"/>
              </a:spcBef>
              <a:spcAft>
                <a:spcPct val="0"/>
              </a:spcAft>
              <a:defRPr sz="2600">
                <a:solidFill>
                  <a:schemeClr val="tx1"/>
                </a:solidFill>
                <a:latin typeface="Times New Roman" pitchFamily="18" charset="0"/>
              </a:defRPr>
            </a:lvl7pPr>
            <a:lvl8pPr marL="3715322" indent="-247688" eaLnBrk="0" fontAlgn="base" hangingPunct="0">
              <a:spcBef>
                <a:spcPct val="0"/>
              </a:spcBef>
              <a:spcAft>
                <a:spcPct val="0"/>
              </a:spcAft>
              <a:defRPr sz="2600">
                <a:solidFill>
                  <a:schemeClr val="tx1"/>
                </a:solidFill>
                <a:latin typeface="Times New Roman" pitchFamily="18" charset="0"/>
              </a:defRPr>
            </a:lvl8pPr>
            <a:lvl9pPr marL="4210698" indent="-247688" eaLnBrk="0" fontAlgn="base" hangingPunct="0">
              <a:spcBef>
                <a:spcPct val="0"/>
              </a:spcBef>
              <a:spcAft>
                <a:spcPct val="0"/>
              </a:spcAft>
              <a:defRPr sz="2600">
                <a:solidFill>
                  <a:schemeClr val="tx1"/>
                </a:solidFill>
                <a:latin typeface="Times New Roman" pitchFamily="18" charset="0"/>
              </a:defRPr>
            </a:lvl9pPr>
          </a:lstStyle>
          <a:p>
            <a:pPr eaLnBrk="1" hangingPunct="1"/>
            <a:fld id="{C33957EB-A0EE-42AB-9FD8-11A89915C508}" type="slidenum">
              <a:rPr lang="el-GR" altLang="el-GR" sz="1300"/>
              <a:pPr eaLnBrk="1" hangingPunct="1"/>
              <a:t>33</a:t>
            </a:fld>
            <a:endParaRPr lang="el-GR" altLang="el-GR" sz="1300"/>
          </a:p>
        </p:txBody>
      </p:sp>
      <p:sp>
        <p:nvSpPr>
          <p:cNvPr id="60419" name="Rectangle 2"/>
          <p:cNvSpPr>
            <a:spLocks noGrp="1" noRot="1" noChangeAspect="1" noChangeArrowheads="1" noTextEdit="1"/>
          </p:cNvSpPr>
          <p:nvPr>
            <p:ph type="sldImg"/>
          </p:nvPr>
        </p:nvSpPr>
        <p:spPr>
          <a:xfrm>
            <a:off x="1003300" y="774700"/>
            <a:ext cx="5097463" cy="3824288"/>
          </a:xfrm>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l-GR" smtClean="0"/>
          </a:p>
        </p:txBody>
      </p:sp>
    </p:spTree>
    <p:extLst>
      <p:ext uri="{BB962C8B-B14F-4D97-AF65-F5344CB8AC3E}">
        <p14:creationId xmlns:p14="http://schemas.microsoft.com/office/powerpoint/2010/main" xmlns="" val="36983059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1 - Θέση εικόνας διαφάνειας"/>
          <p:cNvSpPr>
            <a:spLocks noGrp="1" noRot="1" noChangeAspect="1" noTextEdit="1"/>
          </p:cNvSpPr>
          <p:nvPr>
            <p:ph type="sldImg"/>
          </p:nvPr>
        </p:nvSpPr>
        <p:spPr>
          <a:xfrm>
            <a:off x="1003300" y="774700"/>
            <a:ext cx="5097463" cy="3824288"/>
          </a:xfrm>
          <a:ln/>
        </p:spPr>
      </p:sp>
      <p:sp>
        <p:nvSpPr>
          <p:cNvPr id="61443" name="2 - Θέση σημειώσεων"/>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l-GR" smtClean="0"/>
          </a:p>
        </p:txBody>
      </p:sp>
      <p:sp>
        <p:nvSpPr>
          <p:cNvPr id="61444" name="3 - Θέση αριθμού διαφάνειας"/>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804986" indent="-309610" eaLnBrk="0" hangingPunct="0">
              <a:defRPr sz="2600">
                <a:solidFill>
                  <a:schemeClr val="tx1"/>
                </a:solidFill>
                <a:latin typeface="Times New Roman" pitchFamily="18" charset="0"/>
              </a:defRPr>
            </a:lvl2pPr>
            <a:lvl3pPr marL="1238441" indent="-247688" eaLnBrk="0" hangingPunct="0">
              <a:defRPr sz="2600">
                <a:solidFill>
                  <a:schemeClr val="tx1"/>
                </a:solidFill>
                <a:latin typeface="Times New Roman" pitchFamily="18" charset="0"/>
              </a:defRPr>
            </a:lvl3pPr>
            <a:lvl4pPr marL="1733817" indent="-247688" eaLnBrk="0" hangingPunct="0">
              <a:defRPr sz="2600">
                <a:solidFill>
                  <a:schemeClr val="tx1"/>
                </a:solidFill>
                <a:latin typeface="Times New Roman" pitchFamily="18" charset="0"/>
              </a:defRPr>
            </a:lvl4pPr>
            <a:lvl5pPr marL="2229193" indent="-247688" eaLnBrk="0" hangingPunct="0">
              <a:defRPr sz="2600">
                <a:solidFill>
                  <a:schemeClr val="tx1"/>
                </a:solidFill>
                <a:latin typeface="Times New Roman" pitchFamily="18" charset="0"/>
              </a:defRPr>
            </a:lvl5pPr>
            <a:lvl6pPr marL="2724569" indent="-247688" eaLnBrk="0" fontAlgn="base" hangingPunct="0">
              <a:spcBef>
                <a:spcPct val="0"/>
              </a:spcBef>
              <a:spcAft>
                <a:spcPct val="0"/>
              </a:spcAft>
              <a:defRPr sz="2600">
                <a:solidFill>
                  <a:schemeClr val="tx1"/>
                </a:solidFill>
                <a:latin typeface="Times New Roman" pitchFamily="18" charset="0"/>
              </a:defRPr>
            </a:lvl6pPr>
            <a:lvl7pPr marL="3219945" indent="-247688" eaLnBrk="0" fontAlgn="base" hangingPunct="0">
              <a:spcBef>
                <a:spcPct val="0"/>
              </a:spcBef>
              <a:spcAft>
                <a:spcPct val="0"/>
              </a:spcAft>
              <a:defRPr sz="2600">
                <a:solidFill>
                  <a:schemeClr val="tx1"/>
                </a:solidFill>
                <a:latin typeface="Times New Roman" pitchFamily="18" charset="0"/>
              </a:defRPr>
            </a:lvl7pPr>
            <a:lvl8pPr marL="3715322" indent="-247688" eaLnBrk="0" fontAlgn="base" hangingPunct="0">
              <a:spcBef>
                <a:spcPct val="0"/>
              </a:spcBef>
              <a:spcAft>
                <a:spcPct val="0"/>
              </a:spcAft>
              <a:defRPr sz="2600">
                <a:solidFill>
                  <a:schemeClr val="tx1"/>
                </a:solidFill>
                <a:latin typeface="Times New Roman" pitchFamily="18" charset="0"/>
              </a:defRPr>
            </a:lvl8pPr>
            <a:lvl9pPr marL="4210698" indent="-247688" eaLnBrk="0" fontAlgn="base" hangingPunct="0">
              <a:spcBef>
                <a:spcPct val="0"/>
              </a:spcBef>
              <a:spcAft>
                <a:spcPct val="0"/>
              </a:spcAft>
              <a:defRPr sz="2600">
                <a:solidFill>
                  <a:schemeClr val="tx1"/>
                </a:solidFill>
                <a:latin typeface="Times New Roman" pitchFamily="18" charset="0"/>
              </a:defRPr>
            </a:lvl9pPr>
          </a:lstStyle>
          <a:p>
            <a:pPr eaLnBrk="1" hangingPunct="1"/>
            <a:fld id="{603CF0B8-4C21-45E5-BB2E-19C73841C1D0}" type="slidenum">
              <a:rPr lang="el-GR" altLang="el-GR" sz="1300"/>
              <a:pPr eaLnBrk="1" hangingPunct="1"/>
              <a:t>34</a:t>
            </a:fld>
            <a:endParaRPr lang="el-GR" altLang="el-GR" sz="1300"/>
          </a:p>
        </p:txBody>
      </p:sp>
    </p:spTree>
    <p:extLst>
      <p:ext uri="{BB962C8B-B14F-4D97-AF65-F5344CB8AC3E}">
        <p14:creationId xmlns:p14="http://schemas.microsoft.com/office/powerpoint/2010/main" xmlns="" val="41252764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xmlns=""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xmlns=""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Κενή">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l-GR"/>
          </a:p>
        </p:txBody>
      </p:sp>
      <p:sp>
        <p:nvSpPr>
          <p:cNvPr id="3" name="Rectangle 5"/>
          <p:cNvSpPr>
            <a:spLocks noGrp="1" noChangeArrowheads="1"/>
          </p:cNvSpPr>
          <p:nvPr>
            <p:ph type="ftr" sz="quarter" idx="11"/>
          </p:nvPr>
        </p:nvSpPr>
        <p:spPr>
          <a:ln/>
        </p:spPr>
        <p:txBody>
          <a:bodyPr/>
          <a:lstStyle>
            <a:lvl1pPr>
              <a:defRPr/>
            </a:lvl1pPr>
          </a:lstStyle>
          <a:p>
            <a:pPr>
              <a:defRPr/>
            </a:pPr>
            <a:endParaRPr lang="el-GR"/>
          </a:p>
        </p:txBody>
      </p:sp>
      <p:sp>
        <p:nvSpPr>
          <p:cNvPr id="4" name="Rectangle 6"/>
          <p:cNvSpPr>
            <a:spLocks noGrp="1" noChangeArrowheads="1"/>
          </p:cNvSpPr>
          <p:nvPr>
            <p:ph type="sldNum" sz="quarter" idx="12"/>
          </p:nvPr>
        </p:nvSpPr>
        <p:spPr>
          <a:ln/>
        </p:spPr>
        <p:txBody>
          <a:bodyPr/>
          <a:lstStyle>
            <a:lvl1pPr>
              <a:defRPr/>
            </a:lvl1pPr>
          </a:lstStyle>
          <a:p>
            <a:pPr>
              <a:defRPr/>
            </a:pPr>
            <a:fld id="{FA4CD122-866E-4D3B-9682-8196304B43DE}" type="slidenum">
              <a:rPr lang="el-GR"/>
              <a:pPr>
                <a:defRPr/>
              </a:pPr>
              <a:t>‹#›</a:t>
            </a:fld>
            <a:endParaRPr lang="el-GR"/>
          </a:p>
        </p:txBody>
      </p:sp>
    </p:spTree>
    <p:extLst>
      <p:ext uri="{BB962C8B-B14F-4D97-AF65-F5344CB8AC3E}">
        <p14:creationId xmlns:p14="http://schemas.microsoft.com/office/powerpoint/2010/main" xmlns="" val="20514202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xmlns="" val="204641609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xmlns=""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xmlns=""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xmlns=""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xmlns=""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xmlns=""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xmlns=""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xmlns=""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xmlns=""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 id="2147483696" r:id="rId11"/>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package" Target="../embeddings/____________Microsoft_Office_Word1.docx"/><Relationship Id="rId2" Type="http://schemas.openxmlformats.org/officeDocument/2006/relationships/slideLayout" Target="../slideLayouts/slideLayout11.xml"/><Relationship Id="rId1" Type="http://schemas.openxmlformats.org/officeDocument/2006/relationships/vmlDrawing" Target="../drawings/vmlDrawing1.vml"/></Relationships>
</file>

<file path=ppt/slides/_rels/slide24.xml.rels><?xml version="1.0" encoding="UTF-8" standalone="yes"?>
<Relationships xmlns="http://schemas.openxmlformats.org/package/2006/relationships"><Relationship Id="rId3" Type="http://schemas.openxmlformats.org/officeDocument/2006/relationships/package" Target="../embeddings/____________Microsoft_Office_Word2.docx"/><Relationship Id="rId2" Type="http://schemas.openxmlformats.org/officeDocument/2006/relationships/slideLayout" Target="../slideLayouts/slideLayout11.xml"/><Relationship Id="rId1" Type="http://schemas.openxmlformats.org/officeDocument/2006/relationships/vmlDrawing" Target="../drawings/vmlDrawing2.vml"/></Relationships>
</file>

<file path=ppt/slides/_rels/slide25.xml.rels><?xml version="1.0" encoding="UTF-8" standalone="yes"?>
<Relationships xmlns="http://schemas.openxmlformats.org/package/2006/relationships"><Relationship Id="rId3" Type="http://schemas.openxmlformats.org/officeDocument/2006/relationships/package" Target="../embeddings/____________Microsoft_Office_Word3.docx"/><Relationship Id="rId2" Type="http://schemas.openxmlformats.org/officeDocument/2006/relationships/slideLayout" Target="../slideLayouts/slideLayout11.xml"/><Relationship Id="rId1" Type="http://schemas.openxmlformats.org/officeDocument/2006/relationships/vmlDrawing" Target="../drawings/vmlDrawing3.v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video" Target="file:///C:\Users\Skourlas\Desktop\athena_2015\_2016_database_1_new\new_db1_theory_2015\opencourses_enisxitiki_rendered\&#917;&#925;&#927;&#932;&#919;&#932;&#913;_16\24.mp4" TargetMode="Externa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70.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Βάσεις Δεδομένων </a:t>
            </a:r>
            <a:r>
              <a:rPr lang="en-US" sz="3600" b="1" dirty="0" smtClean="0">
                <a:solidFill>
                  <a:schemeClr val="tx1"/>
                </a:solidFill>
                <a:latin typeface="+mn-lt"/>
              </a:rPr>
              <a:t>I</a:t>
            </a:r>
            <a:endParaRPr lang="el-GR" sz="3600" b="1" dirty="0">
              <a:solidFill>
                <a:schemeClr val="tx1"/>
              </a:solidFill>
              <a:latin typeface="+mn-lt"/>
            </a:endParaRPr>
          </a:p>
        </p:txBody>
      </p:sp>
      <p:sp>
        <p:nvSpPr>
          <p:cNvPr id="3" name="Υπότιτλος 2"/>
          <p:cNvSpPr>
            <a:spLocks noGrp="1"/>
          </p:cNvSpPr>
          <p:nvPr>
            <p:ph type="subTitle" idx="1"/>
          </p:nvPr>
        </p:nvSpPr>
        <p:spPr>
          <a:xfrm>
            <a:off x="1369368" y="3096543"/>
            <a:ext cx="6400800" cy="1752600"/>
          </a:xfrm>
        </p:spPr>
        <p:txBody>
          <a:bodyPr>
            <a:normAutofit/>
          </a:bodyPr>
          <a:lstStyle/>
          <a:p>
            <a:pPr>
              <a:spcBef>
                <a:spcPts val="0"/>
              </a:spcBef>
              <a:spcAft>
                <a:spcPts val="1200"/>
              </a:spcAft>
            </a:pPr>
            <a:r>
              <a:rPr lang="el-GR" sz="2800" b="1" dirty="0" smtClean="0"/>
              <a:t>Ενότητα</a:t>
            </a:r>
            <a:r>
              <a:rPr lang="el-GR" sz="2800" dirty="0" smtClean="0"/>
              <a:t>:</a:t>
            </a:r>
            <a:r>
              <a:rPr lang="en-US" sz="2800" dirty="0" smtClean="0"/>
              <a:t> </a:t>
            </a:r>
            <a:r>
              <a:rPr lang="el-GR" sz="2800" dirty="0" smtClean="0"/>
              <a:t>Επισκόπηση σε θέματα σχεδιασμού στις </a:t>
            </a:r>
            <a:r>
              <a:rPr lang="el-GR" sz="2800" dirty="0"/>
              <a:t>βάσεις δεδομένων </a:t>
            </a:r>
            <a:endParaRPr lang="el-GR" sz="2800" dirty="0" smtClean="0"/>
          </a:p>
          <a:p>
            <a:pPr>
              <a:spcBef>
                <a:spcPts val="0"/>
              </a:spcBef>
              <a:spcAft>
                <a:spcPts val="1200"/>
              </a:spcAft>
            </a:pPr>
            <a:r>
              <a:rPr lang="el-GR" sz="2400" dirty="0" smtClean="0"/>
              <a:t>Χ. </a:t>
            </a:r>
            <a:r>
              <a:rPr lang="el-GR" sz="2400" dirty="0" err="1" smtClean="0"/>
              <a:t>Σκουρλάς</a:t>
            </a:r>
            <a:endParaRPr lang="el-GR" sz="2400" dirty="0"/>
          </a:p>
        </p:txBody>
      </p:sp>
      <p:pic>
        <p:nvPicPr>
          <p:cNvPr id="6" name="Picture 5" descr="Λογότυπο έργου Ανοικτών Ακαδημαϊκών Μαθημάτων"/>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p:cNvPicPr>
            <a:picLocks noChangeAspect="1" noChangeArrowheads="1"/>
          </p:cNvPicPr>
          <p:nvPr/>
        </p:nvPicPr>
        <p:blipFill>
          <a:blip r:embed="rId4" cstate="email">
            <a:extLst>
              <a:ext uri="{28A0092B-C50C-407E-A947-70E740481C1C}">
                <a14:useLocalDpi xmlns:a14="http://schemas.microsoft.com/office/drawing/2010/main" xmlns=""/>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xmlns=""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cstate="email">
            <a:extLst>
              <a:ext uri="{28A0092B-C50C-407E-A947-70E740481C1C}">
                <a14:useLocalDpi xmlns:a14="http://schemas.microsoft.com/office/drawing/2010/main" xmlns=""/>
              </a:ext>
            </a:extLst>
          </a:blip>
          <a:srcRect/>
          <a:stretch>
            <a:fillRect/>
          </a:stretch>
        </p:blipFill>
        <p:spPr bwMode="auto">
          <a:xfrm>
            <a:off x="1853792" y="5367126"/>
            <a:ext cx="1971675" cy="702000"/>
          </a:xfrm>
          <a:prstGeom prst="rect">
            <a:avLst/>
          </a:prstGeom>
          <a:noFill/>
        </p:spPr>
      </p:pic>
      <p:pic>
        <p:nvPicPr>
          <p:cNvPr id="1025" name="Picture 3" descr="Λογότυπο Επιχειρησιακού Προγράμματος Εκπαίδευση και Δια βίου Μάθηση"/>
          <p:cNvPicPr>
            <a:picLocks noChangeAspect="1" noChangeArrowheads="1"/>
          </p:cNvPicPr>
          <p:nvPr/>
        </p:nvPicPr>
        <p:blipFill>
          <a:blip r:embed="rId6" cstate="email">
            <a:extLst>
              <a:ext uri="{28A0092B-C50C-407E-A947-70E740481C1C}">
                <a14:useLocalDpi xmlns:a14="http://schemas.microsoft.com/office/drawing/2010/main" xmlns=""/>
              </a:ext>
            </a:extLst>
          </a:blip>
          <a:srcRect/>
          <a:stretch>
            <a:fillRect/>
          </a:stretch>
        </p:blipFill>
        <p:spPr bwMode="auto">
          <a:xfrm>
            <a:off x="3919227" y="5269682"/>
            <a:ext cx="3543300" cy="8477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9" name="Rectangle 1027"/>
          <p:cNvSpPr>
            <a:spLocks noChangeArrowheads="1"/>
          </p:cNvSpPr>
          <p:nvPr/>
        </p:nvSpPr>
        <p:spPr bwMode="auto">
          <a:xfrm>
            <a:off x="599892" y="4267966"/>
            <a:ext cx="7772400" cy="213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lstStyle>
            <a:lvl1pPr marL="342900" indent="-342900">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9pPr>
          </a:lstStyle>
          <a:p>
            <a:pPr>
              <a:buFont typeface="Arial" panose="020B0604020202020204" pitchFamily="34" charset="0"/>
              <a:buChar char="•"/>
            </a:pPr>
            <a:r>
              <a:rPr lang="el-GR" altLang="el-GR" dirty="0">
                <a:latin typeface="+mn-lt"/>
              </a:rPr>
              <a:t>Το μοντέλο είναι επαρκές</a:t>
            </a:r>
            <a:r>
              <a:rPr lang="en-US" altLang="el-GR" dirty="0">
                <a:latin typeface="+mn-lt"/>
              </a:rPr>
              <a:t>; </a:t>
            </a:r>
            <a:r>
              <a:rPr lang="el-GR" altLang="el-GR" dirty="0">
                <a:latin typeface="+mn-lt"/>
              </a:rPr>
              <a:t>Ναι αν όλοι οι εργαστηριακοί συνεργάτες βοηθούν όλους τους σπουδαστές.</a:t>
            </a:r>
          </a:p>
          <a:p>
            <a:pPr>
              <a:buFont typeface="Arial" panose="020B0604020202020204" pitchFamily="34" charset="0"/>
              <a:buChar char="•"/>
            </a:pPr>
            <a:r>
              <a:rPr lang="el-GR" altLang="el-GR" dirty="0">
                <a:latin typeface="+mn-lt"/>
              </a:rPr>
              <a:t>Τι γίνεται, όμως, αν οι σπουδαστές ανήκουν σε εργαστηριακά τμήματα και σε κάθε τμήμα είναι υπεύθυνος ένας και μόνο εργαστηριακός συνεργάτης</a:t>
            </a:r>
            <a:r>
              <a:rPr lang="en-US" altLang="el-GR" dirty="0">
                <a:latin typeface="+mn-lt"/>
              </a:rPr>
              <a:t>;</a:t>
            </a:r>
            <a:r>
              <a:rPr lang="el-GR" altLang="el-GR" dirty="0">
                <a:latin typeface="+mn-lt"/>
              </a:rPr>
              <a:t> </a:t>
            </a:r>
          </a:p>
        </p:txBody>
      </p:sp>
      <p:grpSp>
        <p:nvGrpSpPr>
          <p:cNvPr id="2" name="Group 1028"/>
          <p:cNvGrpSpPr>
            <a:grpSpLocks/>
          </p:cNvGrpSpPr>
          <p:nvPr/>
        </p:nvGrpSpPr>
        <p:grpSpPr bwMode="auto">
          <a:xfrm>
            <a:off x="755650" y="1341438"/>
            <a:ext cx="7848798" cy="2591618"/>
            <a:chOff x="521" y="864"/>
            <a:chExt cx="4663" cy="1344"/>
          </a:xfrm>
        </p:grpSpPr>
        <p:sp>
          <p:nvSpPr>
            <p:cNvPr id="29701" name="Rectangle 1029"/>
            <p:cNvSpPr>
              <a:spLocks noChangeArrowheads="1"/>
            </p:cNvSpPr>
            <p:nvPr/>
          </p:nvSpPr>
          <p:spPr bwMode="auto">
            <a:xfrm>
              <a:off x="3984" y="1104"/>
              <a:ext cx="1200" cy="5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lstStyle>
              <a:lvl1pPr marL="342900" indent="-342900">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9pPr>
            </a:lstStyle>
            <a:p>
              <a:r>
                <a:rPr lang="el-GR" altLang="el-GR" sz="2000">
                  <a:latin typeface="+mn-lt"/>
                </a:rPr>
                <a:t>Δυαδικές</a:t>
              </a:r>
            </a:p>
            <a:p>
              <a:r>
                <a:rPr lang="el-GR" altLang="el-GR" sz="2000">
                  <a:latin typeface="+mn-lt"/>
                </a:rPr>
                <a:t>Συσχετίσεις</a:t>
              </a:r>
            </a:p>
          </p:txBody>
        </p:sp>
        <p:sp>
          <p:nvSpPr>
            <p:cNvPr id="29702" name="Rectangle 1030"/>
            <p:cNvSpPr>
              <a:spLocks noChangeArrowheads="1"/>
            </p:cNvSpPr>
            <p:nvPr/>
          </p:nvSpPr>
          <p:spPr bwMode="auto">
            <a:xfrm>
              <a:off x="524" y="913"/>
              <a:ext cx="81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9pPr>
            </a:lstStyle>
            <a:p>
              <a:endParaRPr lang="en-US" altLang="el-GR">
                <a:latin typeface="+mn-lt"/>
              </a:endParaRPr>
            </a:p>
          </p:txBody>
        </p:sp>
        <p:sp>
          <p:nvSpPr>
            <p:cNvPr id="29703" name="Text Box 1031"/>
            <p:cNvSpPr txBox="1">
              <a:spLocks noChangeArrowheads="1"/>
            </p:cNvSpPr>
            <p:nvPr/>
          </p:nvSpPr>
          <p:spPr bwMode="auto">
            <a:xfrm>
              <a:off x="521" y="1013"/>
              <a:ext cx="734" cy="1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9pPr>
            </a:lstStyle>
            <a:p>
              <a:pPr>
                <a:spcBef>
                  <a:spcPct val="0"/>
                </a:spcBef>
                <a:buClrTx/>
                <a:buSzTx/>
                <a:buFontTx/>
                <a:buNone/>
              </a:pPr>
              <a:r>
                <a:rPr lang="el-GR" altLang="el-GR" sz="1400" b="1">
                  <a:latin typeface="+mn-lt"/>
                </a:rPr>
                <a:t>ΣΠΟΥΔΑΣΤΗΣ</a:t>
              </a:r>
              <a:endParaRPr lang="en-GB" altLang="el-GR" sz="1400">
                <a:latin typeface="+mn-lt"/>
              </a:endParaRPr>
            </a:p>
          </p:txBody>
        </p:sp>
        <p:sp>
          <p:nvSpPr>
            <p:cNvPr id="29704" name="Rectangle 1032"/>
            <p:cNvSpPr>
              <a:spLocks noChangeArrowheads="1"/>
            </p:cNvSpPr>
            <p:nvPr/>
          </p:nvSpPr>
          <p:spPr bwMode="auto">
            <a:xfrm>
              <a:off x="2735" y="913"/>
              <a:ext cx="81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9pPr>
            </a:lstStyle>
            <a:p>
              <a:endParaRPr lang="en-US" altLang="el-GR">
                <a:latin typeface="+mn-lt"/>
              </a:endParaRPr>
            </a:p>
          </p:txBody>
        </p:sp>
        <p:sp>
          <p:nvSpPr>
            <p:cNvPr id="29705" name="Text Box 1033"/>
            <p:cNvSpPr txBox="1">
              <a:spLocks noChangeArrowheads="1"/>
            </p:cNvSpPr>
            <p:nvPr/>
          </p:nvSpPr>
          <p:spPr bwMode="auto">
            <a:xfrm>
              <a:off x="2768" y="978"/>
              <a:ext cx="667" cy="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9pPr>
            </a:lstStyle>
            <a:p>
              <a:pPr>
                <a:spcBef>
                  <a:spcPct val="0"/>
                </a:spcBef>
                <a:buClrTx/>
                <a:buSzTx/>
                <a:buFontTx/>
                <a:buNone/>
              </a:pPr>
              <a:r>
                <a:rPr lang="el-GR" altLang="el-GR" sz="1600" b="1">
                  <a:latin typeface="+mn-lt"/>
                </a:rPr>
                <a:t>ΜΑΘΗΜΑ</a:t>
              </a:r>
              <a:endParaRPr lang="en-GB" altLang="el-GR" sz="2000">
                <a:latin typeface="+mn-lt"/>
              </a:endParaRPr>
            </a:p>
          </p:txBody>
        </p:sp>
        <p:sp>
          <p:nvSpPr>
            <p:cNvPr id="29706" name="AutoShape 1034"/>
            <p:cNvSpPr>
              <a:spLocks noChangeArrowheads="1"/>
            </p:cNvSpPr>
            <p:nvPr/>
          </p:nvSpPr>
          <p:spPr bwMode="auto">
            <a:xfrm>
              <a:off x="1529" y="904"/>
              <a:ext cx="1008" cy="336"/>
            </a:xfrm>
            <a:prstGeom prst="diamond">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9pPr>
            </a:lstStyle>
            <a:p>
              <a:pPr algn="ctr">
                <a:spcBef>
                  <a:spcPct val="0"/>
                </a:spcBef>
                <a:buClrTx/>
                <a:buSzTx/>
                <a:buFontTx/>
                <a:buNone/>
              </a:pPr>
              <a:r>
                <a:rPr lang="el-GR" altLang="el-GR" sz="1400" b="1">
                  <a:latin typeface="+mn-lt"/>
                </a:rPr>
                <a:t>παρακολουθεί</a:t>
              </a:r>
              <a:endParaRPr lang="en-GB" altLang="el-GR" sz="1400" b="1">
                <a:latin typeface="+mn-lt"/>
              </a:endParaRPr>
            </a:p>
          </p:txBody>
        </p:sp>
        <p:sp>
          <p:nvSpPr>
            <p:cNvPr id="29707" name="Line 1035"/>
            <p:cNvSpPr>
              <a:spLocks noChangeShapeType="1"/>
            </p:cNvSpPr>
            <p:nvPr/>
          </p:nvSpPr>
          <p:spPr bwMode="auto">
            <a:xfrm flipH="1">
              <a:off x="1337" y="1075"/>
              <a:ext cx="192"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l-GR">
                <a:latin typeface="+mn-lt"/>
              </a:endParaRPr>
            </a:p>
          </p:txBody>
        </p:sp>
        <p:sp>
          <p:nvSpPr>
            <p:cNvPr id="29708" name="Line 1036"/>
            <p:cNvSpPr>
              <a:spLocks noChangeShapeType="1"/>
            </p:cNvSpPr>
            <p:nvPr/>
          </p:nvSpPr>
          <p:spPr bwMode="auto">
            <a:xfrm flipH="1">
              <a:off x="2537" y="1075"/>
              <a:ext cx="192"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l-GR">
                <a:latin typeface="+mn-lt"/>
              </a:endParaRPr>
            </a:p>
          </p:txBody>
        </p:sp>
        <p:sp>
          <p:nvSpPr>
            <p:cNvPr id="29709" name="Text Box 1037"/>
            <p:cNvSpPr txBox="1">
              <a:spLocks noChangeArrowheads="1"/>
            </p:cNvSpPr>
            <p:nvPr/>
          </p:nvSpPr>
          <p:spPr bwMode="auto">
            <a:xfrm>
              <a:off x="1328" y="864"/>
              <a:ext cx="212"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9pPr>
            </a:lstStyle>
            <a:p>
              <a:pPr>
                <a:spcBef>
                  <a:spcPct val="0"/>
                </a:spcBef>
                <a:buClrTx/>
                <a:buSzTx/>
                <a:buFontTx/>
                <a:buNone/>
              </a:pPr>
              <a:r>
                <a:rPr lang="el-GR" altLang="el-GR" sz="1800">
                  <a:latin typeface="+mn-lt"/>
                </a:rPr>
                <a:t>Ν</a:t>
              </a:r>
              <a:endParaRPr lang="en-GB" altLang="el-GR" sz="1800">
                <a:latin typeface="+mn-lt"/>
              </a:endParaRPr>
            </a:p>
          </p:txBody>
        </p:sp>
        <p:sp>
          <p:nvSpPr>
            <p:cNvPr id="29710" name="Text Box 1038"/>
            <p:cNvSpPr txBox="1">
              <a:spLocks noChangeArrowheads="1"/>
            </p:cNvSpPr>
            <p:nvPr/>
          </p:nvSpPr>
          <p:spPr bwMode="auto">
            <a:xfrm>
              <a:off x="2522" y="868"/>
              <a:ext cx="241" cy="2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9pPr>
            </a:lstStyle>
            <a:p>
              <a:pPr>
                <a:spcBef>
                  <a:spcPct val="0"/>
                </a:spcBef>
                <a:buClrTx/>
                <a:buSzTx/>
                <a:buFontTx/>
                <a:buNone/>
              </a:pPr>
              <a:r>
                <a:rPr lang="el-GR" altLang="el-GR" sz="1800">
                  <a:latin typeface="+mn-lt"/>
                </a:rPr>
                <a:t>Μ</a:t>
              </a:r>
              <a:endParaRPr lang="en-GB" altLang="el-GR" sz="1800">
                <a:latin typeface="+mn-lt"/>
              </a:endParaRPr>
            </a:p>
          </p:txBody>
        </p:sp>
        <p:sp>
          <p:nvSpPr>
            <p:cNvPr id="29711" name="Rectangle 1039"/>
            <p:cNvSpPr>
              <a:spLocks noChangeArrowheads="1"/>
            </p:cNvSpPr>
            <p:nvPr/>
          </p:nvSpPr>
          <p:spPr bwMode="auto">
            <a:xfrm>
              <a:off x="2724" y="1872"/>
              <a:ext cx="81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9pPr>
            </a:lstStyle>
            <a:p>
              <a:endParaRPr lang="en-US" altLang="el-GR">
                <a:latin typeface="+mn-lt"/>
              </a:endParaRPr>
            </a:p>
          </p:txBody>
        </p:sp>
        <p:sp>
          <p:nvSpPr>
            <p:cNvPr id="29712" name="AutoShape 1040"/>
            <p:cNvSpPr>
              <a:spLocks noChangeArrowheads="1"/>
            </p:cNvSpPr>
            <p:nvPr/>
          </p:nvSpPr>
          <p:spPr bwMode="auto">
            <a:xfrm>
              <a:off x="2649" y="1392"/>
              <a:ext cx="1008" cy="336"/>
            </a:xfrm>
            <a:prstGeom prst="diamond">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9pPr>
            </a:lstStyle>
            <a:p>
              <a:pPr algn="ctr">
                <a:spcBef>
                  <a:spcPct val="0"/>
                </a:spcBef>
                <a:buClrTx/>
                <a:buSzTx/>
                <a:buFontTx/>
                <a:buNone/>
              </a:pPr>
              <a:r>
                <a:rPr lang="el-GR" altLang="el-GR" sz="1400" b="1">
                  <a:latin typeface="+mn-lt"/>
                </a:rPr>
                <a:t>βοηθά</a:t>
              </a:r>
              <a:endParaRPr lang="en-GB" altLang="el-GR" sz="1400" b="1">
                <a:latin typeface="+mn-lt"/>
              </a:endParaRPr>
            </a:p>
          </p:txBody>
        </p:sp>
        <p:sp>
          <p:nvSpPr>
            <p:cNvPr id="29713" name="Text Box 1041"/>
            <p:cNvSpPr txBox="1">
              <a:spLocks noChangeArrowheads="1"/>
            </p:cNvSpPr>
            <p:nvPr/>
          </p:nvSpPr>
          <p:spPr bwMode="auto">
            <a:xfrm>
              <a:off x="2777" y="1974"/>
              <a:ext cx="620" cy="1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9pPr>
            </a:lstStyle>
            <a:p>
              <a:pPr>
                <a:spcBef>
                  <a:spcPct val="0"/>
                </a:spcBef>
                <a:buClrTx/>
                <a:buSzTx/>
                <a:buFontTx/>
                <a:buNone/>
              </a:pPr>
              <a:r>
                <a:rPr lang="el-GR" altLang="el-GR" sz="1200" b="1">
                  <a:latin typeface="+mn-lt"/>
                </a:rPr>
                <a:t>ΣΥΝΕΡΓΑΤΗΣ</a:t>
              </a:r>
              <a:endParaRPr lang="en-GB" altLang="el-GR" sz="1200">
                <a:latin typeface="+mn-lt"/>
              </a:endParaRPr>
            </a:p>
          </p:txBody>
        </p:sp>
        <p:sp>
          <p:nvSpPr>
            <p:cNvPr id="29714" name="Line 1042"/>
            <p:cNvSpPr>
              <a:spLocks noChangeShapeType="1"/>
            </p:cNvSpPr>
            <p:nvPr/>
          </p:nvSpPr>
          <p:spPr bwMode="auto">
            <a:xfrm flipV="1">
              <a:off x="3147" y="1248"/>
              <a:ext cx="0" cy="144"/>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l-GR">
                <a:latin typeface="+mn-lt"/>
              </a:endParaRPr>
            </a:p>
          </p:txBody>
        </p:sp>
        <p:sp>
          <p:nvSpPr>
            <p:cNvPr id="29715" name="Line 1043"/>
            <p:cNvSpPr>
              <a:spLocks noChangeShapeType="1"/>
            </p:cNvSpPr>
            <p:nvPr/>
          </p:nvSpPr>
          <p:spPr bwMode="auto">
            <a:xfrm flipV="1">
              <a:off x="3150" y="1728"/>
              <a:ext cx="0" cy="144"/>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l-GR">
                <a:latin typeface="+mn-lt"/>
              </a:endParaRPr>
            </a:p>
          </p:txBody>
        </p:sp>
        <p:sp>
          <p:nvSpPr>
            <p:cNvPr id="29716" name="Text Box 1044"/>
            <p:cNvSpPr txBox="1">
              <a:spLocks noChangeArrowheads="1"/>
            </p:cNvSpPr>
            <p:nvPr/>
          </p:nvSpPr>
          <p:spPr bwMode="auto">
            <a:xfrm>
              <a:off x="2976" y="1224"/>
              <a:ext cx="201" cy="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9pPr>
            </a:lstStyle>
            <a:p>
              <a:pPr>
                <a:spcBef>
                  <a:spcPct val="0"/>
                </a:spcBef>
                <a:buClrTx/>
                <a:buSzTx/>
                <a:buFontTx/>
                <a:buNone/>
              </a:pPr>
              <a:r>
                <a:rPr lang="el-GR" altLang="el-GR" sz="1600">
                  <a:latin typeface="+mn-lt"/>
                </a:rPr>
                <a:t>Ν</a:t>
              </a:r>
              <a:endParaRPr lang="en-GB" altLang="el-GR" sz="1600">
                <a:latin typeface="+mn-lt"/>
              </a:endParaRPr>
            </a:p>
          </p:txBody>
        </p:sp>
        <p:sp>
          <p:nvSpPr>
            <p:cNvPr id="29717" name="Text Box 1045"/>
            <p:cNvSpPr txBox="1">
              <a:spLocks noChangeArrowheads="1"/>
            </p:cNvSpPr>
            <p:nvPr/>
          </p:nvSpPr>
          <p:spPr bwMode="auto">
            <a:xfrm>
              <a:off x="2976" y="1699"/>
              <a:ext cx="226" cy="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9pPr>
            </a:lstStyle>
            <a:p>
              <a:pPr>
                <a:spcBef>
                  <a:spcPct val="0"/>
                </a:spcBef>
                <a:buClrTx/>
                <a:buSzTx/>
                <a:buFontTx/>
                <a:buNone/>
              </a:pPr>
              <a:r>
                <a:rPr lang="el-GR" altLang="el-GR" sz="1600">
                  <a:latin typeface="+mn-lt"/>
                </a:rPr>
                <a:t>Μ</a:t>
              </a:r>
              <a:endParaRPr lang="en-GB" altLang="el-GR" sz="1600">
                <a:latin typeface="+mn-lt"/>
              </a:endParaRPr>
            </a:p>
          </p:txBody>
        </p:sp>
      </p:grpSp>
      <p:sp>
        <p:nvSpPr>
          <p:cNvPr id="3" name="Title 2"/>
          <p:cNvSpPr>
            <a:spLocks noGrp="1"/>
          </p:cNvSpPr>
          <p:nvPr>
            <p:ph type="title"/>
          </p:nvPr>
        </p:nvSpPr>
        <p:spPr/>
        <p:txBody>
          <a:bodyPr>
            <a:normAutofit/>
          </a:bodyPr>
          <a:lstStyle/>
          <a:p>
            <a:r>
              <a:rPr lang="el-GR" dirty="0"/>
              <a:t>Βαθμός </a:t>
            </a:r>
            <a:r>
              <a:rPr lang="el-GR" dirty="0" smtClean="0"/>
              <a:t>Συσχέτισης</a:t>
            </a:r>
            <a:endParaRPr lang="el-GR" dirty="0"/>
          </a:p>
        </p:txBody>
      </p:sp>
    </p:spTree>
    <p:custDataLst>
      <p:tags r:id="rId1"/>
    </p:custDataLst>
    <p:extLst>
      <p:ext uri="{BB962C8B-B14F-4D97-AF65-F5344CB8AC3E}">
        <p14:creationId xmlns:p14="http://schemas.microsoft.com/office/powerpoint/2010/main" xmlns="" val="40919286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27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2/3*#ppt_w"/>
                                          </p:val>
                                        </p:tav>
                                        <p:tav tm="100000">
                                          <p:val>
                                            <p:strVal val="#ppt_w"/>
                                          </p:val>
                                        </p:tav>
                                      </p:tavLst>
                                    </p:anim>
                                    <p:anim calcmode="lin" valueType="num">
                                      <p:cBhvr>
                                        <p:cTn id="8" dur="500" fill="hold"/>
                                        <p:tgtEl>
                                          <p:spTgt spid="2"/>
                                        </p:tgtEl>
                                        <p:attrNameLst>
                                          <p:attrName>ppt_h</p:attrName>
                                        </p:attrNameLst>
                                      </p:cBhvr>
                                      <p:tavLst>
                                        <p:tav tm="0">
                                          <p:val>
                                            <p:strVal val="2/3*#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111619">
                                            <p:txEl>
                                              <p:pRg st="0" end="0"/>
                                            </p:txEl>
                                          </p:spTgt>
                                        </p:tgtEl>
                                        <p:attrNameLst>
                                          <p:attrName>style.visibility</p:attrName>
                                        </p:attrNameLst>
                                      </p:cBhvr>
                                      <p:to>
                                        <p:strVal val="visible"/>
                                      </p:to>
                                    </p:set>
                                    <p:animEffect transition="in" filter="dissolve">
                                      <p:cBhvr>
                                        <p:cTn id="13" dur="500"/>
                                        <p:tgtEl>
                                          <p:spTgt spid="111619">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111619">
                                            <p:txEl>
                                              <p:pRg st="1" end="1"/>
                                            </p:txEl>
                                          </p:spTgt>
                                        </p:tgtEl>
                                        <p:attrNameLst>
                                          <p:attrName>style.visibility</p:attrName>
                                        </p:attrNameLst>
                                      </p:cBhvr>
                                      <p:to>
                                        <p:strVal val="visible"/>
                                      </p:to>
                                    </p:set>
                                    <p:animEffect transition="in" filter="dissolve">
                                      <p:cBhvr>
                                        <p:cTn id="18" dur="500"/>
                                        <p:tgtEl>
                                          <p:spTgt spid="11161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9"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a:grpSpLocks/>
          </p:cNvGrpSpPr>
          <p:nvPr/>
        </p:nvGrpSpPr>
        <p:grpSpPr bwMode="auto">
          <a:xfrm>
            <a:off x="1393825" y="2064106"/>
            <a:ext cx="1739900" cy="533400"/>
            <a:chOff x="521" y="913"/>
            <a:chExt cx="819" cy="336"/>
          </a:xfrm>
        </p:grpSpPr>
        <p:sp>
          <p:nvSpPr>
            <p:cNvPr id="30737" name="Rectangle 4"/>
            <p:cNvSpPr>
              <a:spLocks noChangeArrowheads="1"/>
            </p:cNvSpPr>
            <p:nvPr/>
          </p:nvSpPr>
          <p:spPr bwMode="auto">
            <a:xfrm>
              <a:off x="524" y="913"/>
              <a:ext cx="81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9pPr>
            </a:lstStyle>
            <a:p>
              <a:endParaRPr lang="en-US" altLang="el-GR"/>
            </a:p>
          </p:txBody>
        </p:sp>
        <p:sp>
          <p:nvSpPr>
            <p:cNvPr id="30738" name="Text Box 5"/>
            <p:cNvSpPr txBox="1">
              <a:spLocks noChangeArrowheads="1"/>
            </p:cNvSpPr>
            <p:nvPr/>
          </p:nvSpPr>
          <p:spPr bwMode="auto">
            <a:xfrm>
              <a:off x="521" y="965"/>
              <a:ext cx="816"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9pPr>
            </a:lstStyle>
            <a:p>
              <a:pPr>
                <a:spcBef>
                  <a:spcPct val="0"/>
                </a:spcBef>
                <a:buClrTx/>
                <a:buSzTx/>
                <a:buFontTx/>
                <a:buNone/>
              </a:pPr>
              <a:r>
                <a:rPr lang="el-GR" altLang="el-GR" sz="2000"/>
                <a:t>ΣΠΟΥΔΑΣΤΗΣ</a:t>
              </a:r>
              <a:endParaRPr lang="en-GB" altLang="el-GR" sz="2000"/>
            </a:p>
          </p:txBody>
        </p:sp>
      </p:grpSp>
      <p:grpSp>
        <p:nvGrpSpPr>
          <p:cNvPr id="4" name="Group 6"/>
          <p:cNvGrpSpPr>
            <a:grpSpLocks/>
          </p:cNvGrpSpPr>
          <p:nvPr/>
        </p:nvGrpSpPr>
        <p:grpSpPr bwMode="auto">
          <a:xfrm>
            <a:off x="5965825" y="2062518"/>
            <a:ext cx="1295400" cy="533400"/>
            <a:chOff x="2735" y="913"/>
            <a:chExt cx="816" cy="336"/>
          </a:xfrm>
        </p:grpSpPr>
        <p:sp>
          <p:nvSpPr>
            <p:cNvPr id="30735" name="Rectangle 7"/>
            <p:cNvSpPr>
              <a:spLocks noChangeArrowheads="1"/>
            </p:cNvSpPr>
            <p:nvPr/>
          </p:nvSpPr>
          <p:spPr bwMode="auto">
            <a:xfrm>
              <a:off x="2735" y="913"/>
              <a:ext cx="81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9pPr>
            </a:lstStyle>
            <a:p>
              <a:endParaRPr lang="en-US" altLang="el-GR"/>
            </a:p>
          </p:txBody>
        </p:sp>
        <p:sp>
          <p:nvSpPr>
            <p:cNvPr id="30736" name="Text Box 8"/>
            <p:cNvSpPr txBox="1">
              <a:spLocks noChangeArrowheads="1"/>
            </p:cNvSpPr>
            <p:nvPr/>
          </p:nvSpPr>
          <p:spPr bwMode="auto">
            <a:xfrm>
              <a:off x="2768" y="947"/>
              <a:ext cx="775"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9pPr>
            </a:lstStyle>
            <a:p>
              <a:pPr>
                <a:spcBef>
                  <a:spcPct val="0"/>
                </a:spcBef>
                <a:buClrTx/>
                <a:buSzTx/>
                <a:buFontTx/>
                <a:buNone/>
              </a:pPr>
              <a:r>
                <a:rPr lang="el-GR" altLang="el-GR" sz="2000"/>
                <a:t>ΜΑΘΗΜΑ</a:t>
              </a:r>
              <a:endParaRPr lang="en-GB" altLang="el-GR" sz="2000"/>
            </a:p>
          </p:txBody>
        </p:sp>
      </p:grpSp>
      <p:sp>
        <p:nvSpPr>
          <p:cNvPr id="30725" name="AutoShape 9"/>
          <p:cNvSpPr>
            <a:spLocks noChangeArrowheads="1"/>
          </p:cNvSpPr>
          <p:nvPr/>
        </p:nvSpPr>
        <p:spPr bwMode="auto">
          <a:xfrm>
            <a:off x="3840163" y="2595918"/>
            <a:ext cx="1600200" cy="533400"/>
          </a:xfrm>
          <a:prstGeom prst="diamond">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9pPr>
          </a:lstStyle>
          <a:p>
            <a:pPr algn="ctr">
              <a:spcBef>
                <a:spcPct val="0"/>
              </a:spcBef>
              <a:buClrTx/>
              <a:buSzTx/>
              <a:buFontTx/>
              <a:buNone/>
            </a:pPr>
            <a:r>
              <a:rPr lang="el-GR" altLang="el-GR" sz="1400" b="1"/>
              <a:t>εγγράφεται</a:t>
            </a:r>
            <a:endParaRPr lang="en-GB" altLang="el-GR" sz="1400" b="1"/>
          </a:p>
        </p:txBody>
      </p:sp>
      <p:grpSp>
        <p:nvGrpSpPr>
          <p:cNvPr id="5" name="Group 10"/>
          <p:cNvGrpSpPr>
            <a:grpSpLocks/>
          </p:cNvGrpSpPr>
          <p:nvPr/>
        </p:nvGrpSpPr>
        <p:grpSpPr bwMode="auto">
          <a:xfrm>
            <a:off x="2536825" y="3662718"/>
            <a:ext cx="4159250" cy="533400"/>
            <a:chOff x="2724" y="1872"/>
            <a:chExt cx="816" cy="336"/>
          </a:xfrm>
        </p:grpSpPr>
        <p:sp>
          <p:nvSpPr>
            <p:cNvPr id="30733" name="Rectangle 11"/>
            <p:cNvSpPr>
              <a:spLocks noChangeArrowheads="1"/>
            </p:cNvSpPr>
            <p:nvPr/>
          </p:nvSpPr>
          <p:spPr bwMode="auto">
            <a:xfrm>
              <a:off x="2724" y="1872"/>
              <a:ext cx="81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9pPr>
            </a:lstStyle>
            <a:p>
              <a:endParaRPr lang="en-US" altLang="el-GR"/>
            </a:p>
          </p:txBody>
        </p:sp>
        <p:sp>
          <p:nvSpPr>
            <p:cNvPr id="30734" name="Text Box 12"/>
            <p:cNvSpPr txBox="1">
              <a:spLocks noChangeArrowheads="1"/>
            </p:cNvSpPr>
            <p:nvPr/>
          </p:nvSpPr>
          <p:spPr bwMode="auto">
            <a:xfrm>
              <a:off x="2777" y="1910"/>
              <a:ext cx="723"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9pPr>
            </a:lstStyle>
            <a:p>
              <a:pPr>
                <a:spcBef>
                  <a:spcPct val="0"/>
                </a:spcBef>
                <a:buClrTx/>
                <a:buSzTx/>
                <a:buFontTx/>
                <a:buNone/>
              </a:pPr>
              <a:r>
                <a:rPr lang="el-GR" altLang="el-GR" sz="2000"/>
                <a:t>ΕΡΓΑΣΤΗΡΙΑΚΟΣ_ΣΥΝΕΡΓΑΤΗΣ</a:t>
              </a:r>
              <a:endParaRPr lang="en-GB" altLang="el-GR" sz="2000"/>
            </a:p>
          </p:txBody>
        </p:sp>
      </p:grpSp>
      <p:sp>
        <p:nvSpPr>
          <p:cNvPr id="30727" name="Line 13"/>
          <p:cNvSpPr>
            <a:spLocks noChangeShapeType="1"/>
          </p:cNvSpPr>
          <p:nvPr/>
        </p:nvSpPr>
        <p:spPr bwMode="auto">
          <a:xfrm>
            <a:off x="3165475" y="2595918"/>
            <a:ext cx="674688" cy="228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l-GR"/>
          </a:p>
        </p:txBody>
      </p:sp>
      <p:sp>
        <p:nvSpPr>
          <p:cNvPr id="30728" name="Line 14"/>
          <p:cNvSpPr>
            <a:spLocks noChangeShapeType="1"/>
          </p:cNvSpPr>
          <p:nvPr/>
        </p:nvSpPr>
        <p:spPr bwMode="auto">
          <a:xfrm flipV="1">
            <a:off x="5364163" y="2595918"/>
            <a:ext cx="620712" cy="304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l-GR"/>
          </a:p>
        </p:txBody>
      </p:sp>
      <p:sp>
        <p:nvSpPr>
          <p:cNvPr id="30729" name="Line 15"/>
          <p:cNvSpPr>
            <a:spLocks noChangeShapeType="1"/>
          </p:cNvSpPr>
          <p:nvPr/>
        </p:nvSpPr>
        <p:spPr bwMode="auto">
          <a:xfrm>
            <a:off x="4630738" y="3129318"/>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l-GR"/>
          </a:p>
        </p:txBody>
      </p:sp>
      <p:sp>
        <p:nvSpPr>
          <p:cNvPr id="30730" name="Rectangle 30"/>
          <p:cNvSpPr>
            <a:spLocks noChangeArrowheads="1"/>
          </p:cNvSpPr>
          <p:nvPr/>
        </p:nvSpPr>
        <p:spPr bwMode="auto">
          <a:xfrm>
            <a:off x="5308600" y="2184756"/>
            <a:ext cx="3873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spAutoFit/>
          </a:bodyPr>
          <a:lstStyle>
            <a:lvl1pPr marL="342900" indent="-342900">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9pPr>
          </a:lstStyle>
          <a:p>
            <a:r>
              <a:rPr lang="el-GR" altLang="el-GR"/>
              <a:t>Ν</a:t>
            </a:r>
          </a:p>
        </p:txBody>
      </p:sp>
      <p:sp>
        <p:nvSpPr>
          <p:cNvPr id="30731" name="Rectangle 31"/>
          <p:cNvSpPr>
            <a:spLocks noChangeArrowheads="1"/>
          </p:cNvSpPr>
          <p:nvPr/>
        </p:nvSpPr>
        <p:spPr bwMode="auto">
          <a:xfrm>
            <a:off x="5019675" y="3119793"/>
            <a:ext cx="3873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spAutoFit/>
          </a:bodyPr>
          <a:lstStyle>
            <a:lvl1pPr marL="342900" indent="-342900">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9pPr>
          </a:lstStyle>
          <a:p>
            <a:r>
              <a:rPr lang="el-GR" altLang="el-GR"/>
              <a:t>Ν</a:t>
            </a:r>
          </a:p>
        </p:txBody>
      </p:sp>
      <p:sp>
        <p:nvSpPr>
          <p:cNvPr id="30732" name="Rectangle 32"/>
          <p:cNvSpPr>
            <a:spLocks noChangeArrowheads="1"/>
          </p:cNvSpPr>
          <p:nvPr/>
        </p:nvSpPr>
        <p:spPr bwMode="auto">
          <a:xfrm>
            <a:off x="3606800" y="2040293"/>
            <a:ext cx="4191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spAutoFit/>
          </a:bodyPr>
          <a:lstStyle>
            <a:lvl1pPr marL="342900" indent="-342900">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9pPr>
          </a:lstStyle>
          <a:p>
            <a:r>
              <a:rPr lang="el-GR" altLang="el-GR"/>
              <a:t>Μ</a:t>
            </a:r>
          </a:p>
        </p:txBody>
      </p:sp>
      <p:sp>
        <p:nvSpPr>
          <p:cNvPr id="2" name="Title 1"/>
          <p:cNvSpPr>
            <a:spLocks noGrp="1"/>
          </p:cNvSpPr>
          <p:nvPr>
            <p:ph type="title"/>
          </p:nvPr>
        </p:nvSpPr>
        <p:spPr/>
        <p:txBody>
          <a:bodyPr>
            <a:normAutofit/>
          </a:bodyPr>
          <a:lstStyle/>
          <a:p>
            <a:r>
              <a:rPr lang="el-GR" dirty="0"/>
              <a:t>Τριαδική </a:t>
            </a:r>
            <a:r>
              <a:rPr lang="el-GR" dirty="0" smtClean="0"/>
              <a:t>Συσχέτιση</a:t>
            </a:r>
            <a:endParaRPr lang="el-GR" dirty="0"/>
          </a:p>
        </p:txBody>
      </p:sp>
    </p:spTree>
    <p:extLst>
      <p:ext uri="{BB962C8B-B14F-4D97-AF65-F5344CB8AC3E}">
        <p14:creationId xmlns:p14="http://schemas.microsoft.com/office/powerpoint/2010/main" xmlns="" val="18137626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p:txBody>
          <a:bodyPr>
            <a:noAutofit/>
          </a:bodyPr>
          <a:lstStyle/>
          <a:p>
            <a:r>
              <a:rPr lang="el-GR" altLang="el-GR" sz="3200" dirty="0">
                <a:latin typeface="+mn-lt"/>
                <a:cs typeface="Times New Roman" pitchFamily="18" charset="0"/>
              </a:rPr>
              <a:t>Βάση αμερικανικών προεδρικών εκλογών (</a:t>
            </a:r>
            <a:r>
              <a:rPr lang="el-GR" altLang="el-GR" sz="3200" dirty="0" err="1">
                <a:latin typeface="+mn-lt"/>
                <a:cs typeface="Times New Roman" pitchFamily="18" charset="0"/>
              </a:rPr>
              <a:t>American</a:t>
            </a:r>
            <a:r>
              <a:rPr lang="el-GR" altLang="el-GR" sz="3200" dirty="0">
                <a:latin typeface="+mn-lt"/>
                <a:cs typeface="Times New Roman" pitchFamily="18" charset="0"/>
              </a:rPr>
              <a:t> </a:t>
            </a:r>
            <a:r>
              <a:rPr lang="el-GR" altLang="el-GR" sz="3200" dirty="0" err="1">
                <a:latin typeface="+mn-lt"/>
                <a:cs typeface="Times New Roman" pitchFamily="18" charset="0"/>
              </a:rPr>
              <a:t>elections</a:t>
            </a:r>
            <a:r>
              <a:rPr lang="el-GR" altLang="el-GR" sz="3200" dirty="0">
                <a:latin typeface="+mn-lt"/>
                <a:cs typeface="Times New Roman" pitchFamily="18" charset="0"/>
              </a:rPr>
              <a:t>)</a:t>
            </a:r>
            <a:endParaRPr lang="el-GR" altLang="el-GR" sz="3200" dirty="0" smtClean="0">
              <a:latin typeface="+mn-lt"/>
              <a:cs typeface="Times New Roman" pitchFamily="18" charset="0"/>
            </a:endParaRPr>
          </a:p>
        </p:txBody>
      </p:sp>
      <p:sp>
        <p:nvSpPr>
          <p:cNvPr id="2" name="Content Placeholder 1"/>
          <p:cNvSpPr>
            <a:spLocks noGrp="1"/>
          </p:cNvSpPr>
          <p:nvPr>
            <p:ph idx="1"/>
          </p:nvPr>
        </p:nvSpPr>
        <p:spPr>
          <a:xfrm>
            <a:off x="457200" y="1196752"/>
            <a:ext cx="8229600" cy="1152128"/>
          </a:xfrm>
        </p:spPr>
        <p:txBody>
          <a:bodyPr>
            <a:normAutofit/>
          </a:bodyPr>
          <a:lstStyle/>
          <a:p>
            <a:pPr marL="0" indent="0">
              <a:buNone/>
            </a:pPr>
            <a:r>
              <a:rPr lang="el-GR" altLang="el-GR" sz="2000" dirty="0" smtClean="0">
                <a:cs typeface="Times New Roman" pitchFamily="18" charset="0"/>
              </a:rPr>
              <a:t>Στο </a:t>
            </a:r>
            <a:r>
              <a:rPr lang="el-GR" altLang="el-GR" sz="2000" dirty="0">
                <a:cs typeface="Times New Roman" pitchFamily="18" charset="0"/>
              </a:rPr>
              <a:t>δείγμα παρατίθενται εκλογικά αποτελέσματα για τις αναμετρήσεις από το 1952 έως το 1992. </a:t>
            </a:r>
            <a:br>
              <a:rPr lang="el-GR" altLang="el-GR" sz="2000" dirty="0">
                <a:cs typeface="Times New Roman" pitchFamily="18" charset="0"/>
              </a:rPr>
            </a:br>
            <a:r>
              <a:rPr lang="el-GR" altLang="el-GR" sz="2000" dirty="0">
                <a:cs typeface="Times New Roman" pitchFamily="18" charset="0"/>
              </a:rPr>
              <a:t>Κύριο κλειδί </a:t>
            </a:r>
            <a:r>
              <a:rPr lang="en-US" altLang="el-GR" sz="2000" dirty="0">
                <a:cs typeface="Times New Roman" pitchFamily="18" charset="0"/>
              </a:rPr>
              <a:t>(year, loser).</a:t>
            </a:r>
            <a:endParaRPr lang="el-GR" sz="2000" dirty="0"/>
          </a:p>
        </p:txBody>
      </p:sp>
      <p:graphicFrame>
        <p:nvGraphicFramePr>
          <p:cNvPr id="4" name="Table 3"/>
          <p:cNvGraphicFramePr>
            <a:graphicFrameLocks noGrp="1"/>
          </p:cNvGraphicFramePr>
          <p:nvPr>
            <p:extLst>
              <p:ext uri="{D42A27DB-BD31-4B8C-83A1-F6EECF244321}">
                <p14:modId xmlns:p14="http://schemas.microsoft.com/office/powerpoint/2010/main" xmlns="" val="108983763"/>
              </p:ext>
            </p:extLst>
          </p:nvPr>
        </p:nvGraphicFramePr>
        <p:xfrm>
          <a:off x="107504" y="2204864"/>
          <a:ext cx="8928993" cy="4389120"/>
        </p:xfrm>
        <a:graphic>
          <a:graphicData uri="http://schemas.openxmlformats.org/drawingml/2006/table">
            <a:tbl>
              <a:tblPr firstRow="1">
                <a:tableStyleId>{5C22544A-7EE6-4342-B048-85BDC9FD1C3A}</a:tableStyleId>
              </a:tblPr>
              <a:tblGrid>
                <a:gridCol w="907232"/>
                <a:gridCol w="1541040"/>
                <a:gridCol w="942648"/>
                <a:gridCol w="976328"/>
                <a:gridCol w="1073578"/>
                <a:gridCol w="1471942"/>
                <a:gridCol w="1130747"/>
                <a:gridCol w="885478"/>
              </a:tblGrid>
              <a:tr h="0">
                <a:tc>
                  <a:txBody>
                    <a:bodyPr/>
                    <a:lstStyle/>
                    <a:p>
                      <a:pPr algn="just">
                        <a:spcAft>
                          <a:spcPts val="0"/>
                        </a:spcAft>
                      </a:pPr>
                      <a:r>
                        <a:rPr lang="el-GR" sz="1800" dirty="0">
                          <a:effectLst/>
                        </a:rPr>
                        <a:t>YEAR</a:t>
                      </a:r>
                      <a:endParaRPr lang="el-GR" sz="1800" dirty="0">
                        <a:effectLst/>
                        <a:latin typeface="Times New Roman"/>
                        <a:ea typeface="Times New Roman"/>
                      </a:endParaRPr>
                    </a:p>
                  </a:txBody>
                  <a:tcPr marL="68580" marR="68580" marT="0" marB="0">
                    <a:solidFill>
                      <a:srgbClr val="004B82"/>
                    </a:solidFill>
                  </a:tcPr>
                </a:tc>
                <a:tc>
                  <a:txBody>
                    <a:bodyPr/>
                    <a:lstStyle/>
                    <a:p>
                      <a:pPr algn="just">
                        <a:spcAft>
                          <a:spcPts val="0"/>
                        </a:spcAft>
                      </a:pPr>
                      <a:r>
                        <a:rPr lang="el-GR" sz="1800" dirty="0">
                          <a:effectLst/>
                        </a:rPr>
                        <a:t>WINNER</a:t>
                      </a:r>
                      <a:endParaRPr lang="el-GR" sz="1800" dirty="0">
                        <a:effectLst/>
                        <a:latin typeface="Times New Roman"/>
                        <a:ea typeface="Times New Roman"/>
                      </a:endParaRPr>
                    </a:p>
                  </a:txBody>
                  <a:tcPr marL="68580" marR="68580" marT="0" marB="0">
                    <a:solidFill>
                      <a:srgbClr val="004B82"/>
                    </a:solidFill>
                  </a:tcPr>
                </a:tc>
                <a:tc>
                  <a:txBody>
                    <a:bodyPr/>
                    <a:lstStyle/>
                    <a:p>
                      <a:pPr algn="just">
                        <a:spcAft>
                          <a:spcPts val="0"/>
                        </a:spcAft>
                      </a:pPr>
                      <a:r>
                        <a:rPr lang="el-GR" sz="1800" dirty="0">
                          <a:effectLst/>
                        </a:rPr>
                        <a:t>W_</a:t>
                      </a:r>
                    </a:p>
                    <a:p>
                      <a:pPr algn="just">
                        <a:spcAft>
                          <a:spcPts val="0"/>
                        </a:spcAft>
                      </a:pPr>
                      <a:r>
                        <a:rPr lang="el-GR" sz="1800" dirty="0">
                          <a:effectLst/>
                        </a:rPr>
                        <a:t>VOTES</a:t>
                      </a:r>
                      <a:endParaRPr lang="el-GR" sz="1800" dirty="0">
                        <a:effectLst/>
                        <a:latin typeface="Times New Roman"/>
                        <a:ea typeface="Times New Roman"/>
                      </a:endParaRPr>
                    </a:p>
                  </a:txBody>
                  <a:tcPr marL="68580" marR="68580" marT="0" marB="0">
                    <a:solidFill>
                      <a:srgbClr val="004B82"/>
                    </a:solidFill>
                  </a:tcPr>
                </a:tc>
                <a:tc>
                  <a:txBody>
                    <a:bodyPr/>
                    <a:lstStyle/>
                    <a:p>
                      <a:pPr algn="just">
                        <a:spcAft>
                          <a:spcPts val="0"/>
                        </a:spcAft>
                      </a:pPr>
                      <a:r>
                        <a:rPr lang="el-GR" sz="1800" dirty="0">
                          <a:effectLst/>
                        </a:rPr>
                        <a:t>W-PARTY</a:t>
                      </a:r>
                      <a:endParaRPr lang="el-GR" sz="1800" dirty="0">
                        <a:effectLst/>
                        <a:latin typeface="Times New Roman"/>
                        <a:ea typeface="Times New Roman"/>
                      </a:endParaRPr>
                    </a:p>
                  </a:txBody>
                  <a:tcPr marL="68580" marR="68580" marT="0" marB="0">
                    <a:solidFill>
                      <a:srgbClr val="004B82"/>
                    </a:solidFill>
                  </a:tcPr>
                </a:tc>
                <a:tc>
                  <a:txBody>
                    <a:bodyPr/>
                    <a:lstStyle/>
                    <a:p>
                      <a:pPr algn="just">
                        <a:spcAft>
                          <a:spcPts val="0"/>
                        </a:spcAft>
                      </a:pPr>
                      <a:r>
                        <a:rPr lang="el-GR" sz="1800" dirty="0">
                          <a:effectLst/>
                        </a:rPr>
                        <a:t>W_</a:t>
                      </a:r>
                    </a:p>
                    <a:p>
                      <a:pPr algn="just">
                        <a:spcAft>
                          <a:spcPts val="0"/>
                        </a:spcAft>
                      </a:pPr>
                      <a:r>
                        <a:rPr lang="el-GR" sz="1800" dirty="0">
                          <a:effectLst/>
                        </a:rPr>
                        <a:t>STATE</a:t>
                      </a:r>
                      <a:endParaRPr lang="el-GR" sz="1800" dirty="0">
                        <a:effectLst/>
                        <a:latin typeface="Times New Roman"/>
                        <a:ea typeface="Times New Roman"/>
                      </a:endParaRPr>
                    </a:p>
                  </a:txBody>
                  <a:tcPr marL="68580" marR="68580" marT="0" marB="0">
                    <a:solidFill>
                      <a:srgbClr val="004B82"/>
                    </a:solidFill>
                  </a:tcPr>
                </a:tc>
                <a:tc>
                  <a:txBody>
                    <a:bodyPr/>
                    <a:lstStyle/>
                    <a:p>
                      <a:pPr algn="just">
                        <a:spcAft>
                          <a:spcPts val="0"/>
                        </a:spcAft>
                      </a:pPr>
                      <a:r>
                        <a:rPr lang="el-GR" sz="1800" dirty="0">
                          <a:effectLst/>
                        </a:rPr>
                        <a:t>LOSER</a:t>
                      </a:r>
                      <a:endParaRPr lang="el-GR" sz="1800" dirty="0">
                        <a:effectLst/>
                        <a:latin typeface="Times New Roman"/>
                        <a:ea typeface="Times New Roman"/>
                      </a:endParaRPr>
                    </a:p>
                  </a:txBody>
                  <a:tcPr marL="68580" marR="68580" marT="0" marB="0">
                    <a:solidFill>
                      <a:srgbClr val="004B82"/>
                    </a:solidFill>
                  </a:tcPr>
                </a:tc>
                <a:tc>
                  <a:txBody>
                    <a:bodyPr/>
                    <a:lstStyle/>
                    <a:p>
                      <a:pPr algn="just">
                        <a:spcAft>
                          <a:spcPts val="0"/>
                        </a:spcAft>
                      </a:pPr>
                      <a:r>
                        <a:rPr lang="el-GR" sz="1800" dirty="0">
                          <a:effectLst/>
                        </a:rPr>
                        <a:t>L_</a:t>
                      </a:r>
                    </a:p>
                    <a:p>
                      <a:pPr algn="just">
                        <a:spcAft>
                          <a:spcPts val="0"/>
                        </a:spcAft>
                      </a:pPr>
                      <a:r>
                        <a:rPr lang="el-GR" sz="1800" dirty="0">
                          <a:effectLst/>
                        </a:rPr>
                        <a:t>VOTES</a:t>
                      </a:r>
                      <a:endParaRPr lang="el-GR" sz="1800" dirty="0">
                        <a:effectLst/>
                        <a:latin typeface="Times New Roman"/>
                        <a:ea typeface="Times New Roman"/>
                      </a:endParaRPr>
                    </a:p>
                  </a:txBody>
                  <a:tcPr marL="68580" marR="68580" marT="0" marB="0">
                    <a:solidFill>
                      <a:srgbClr val="004B82"/>
                    </a:solidFill>
                  </a:tcPr>
                </a:tc>
                <a:tc>
                  <a:txBody>
                    <a:bodyPr/>
                    <a:lstStyle/>
                    <a:p>
                      <a:pPr algn="just">
                        <a:spcAft>
                          <a:spcPts val="0"/>
                        </a:spcAft>
                      </a:pPr>
                      <a:r>
                        <a:rPr lang="el-GR" sz="1800" dirty="0">
                          <a:effectLst/>
                        </a:rPr>
                        <a:t>L_</a:t>
                      </a:r>
                    </a:p>
                    <a:p>
                      <a:pPr algn="just">
                        <a:spcAft>
                          <a:spcPts val="0"/>
                        </a:spcAft>
                      </a:pPr>
                      <a:r>
                        <a:rPr lang="el-GR" sz="1800" dirty="0">
                          <a:effectLst/>
                        </a:rPr>
                        <a:t>PARTY</a:t>
                      </a:r>
                      <a:endParaRPr lang="el-GR" sz="1800" dirty="0">
                        <a:effectLst/>
                        <a:latin typeface="Times New Roman"/>
                        <a:ea typeface="Times New Roman"/>
                      </a:endParaRPr>
                    </a:p>
                  </a:txBody>
                  <a:tcPr marL="68580" marR="68580" marT="0" marB="0">
                    <a:solidFill>
                      <a:srgbClr val="004B82"/>
                    </a:solidFill>
                  </a:tcPr>
                </a:tc>
              </a:tr>
              <a:tr h="0">
                <a:tc>
                  <a:txBody>
                    <a:bodyPr/>
                    <a:lstStyle/>
                    <a:p>
                      <a:pPr algn="just">
                        <a:spcAft>
                          <a:spcPts val="0"/>
                        </a:spcAft>
                      </a:pPr>
                      <a:r>
                        <a:rPr lang="el-GR" sz="1800">
                          <a:effectLst/>
                        </a:rPr>
                        <a:t>1952</a:t>
                      </a:r>
                    </a:p>
                    <a:p>
                      <a:pPr algn="just">
                        <a:spcAft>
                          <a:spcPts val="0"/>
                        </a:spcAft>
                      </a:pPr>
                      <a:r>
                        <a:rPr lang="el-GR" sz="1800">
                          <a:effectLst/>
                        </a:rPr>
                        <a:t>1956</a:t>
                      </a:r>
                    </a:p>
                    <a:p>
                      <a:pPr algn="just">
                        <a:spcAft>
                          <a:spcPts val="0"/>
                        </a:spcAft>
                      </a:pPr>
                      <a:r>
                        <a:rPr lang="el-GR" sz="1800">
                          <a:effectLst/>
                        </a:rPr>
                        <a:t>1960</a:t>
                      </a:r>
                    </a:p>
                    <a:p>
                      <a:pPr algn="just">
                        <a:spcAft>
                          <a:spcPts val="0"/>
                        </a:spcAft>
                      </a:pPr>
                      <a:r>
                        <a:rPr lang="el-GR" sz="1800">
                          <a:effectLst/>
                        </a:rPr>
                        <a:t>1964</a:t>
                      </a:r>
                    </a:p>
                    <a:p>
                      <a:pPr algn="just">
                        <a:spcAft>
                          <a:spcPts val="0"/>
                        </a:spcAft>
                      </a:pPr>
                      <a:r>
                        <a:rPr lang="el-GR" sz="1800">
                          <a:effectLst/>
                        </a:rPr>
                        <a:t>1968</a:t>
                      </a:r>
                    </a:p>
                    <a:p>
                      <a:pPr algn="just">
                        <a:spcAft>
                          <a:spcPts val="0"/>
                        </a:spcAft>
                      </a:pPr>
                      <a:r>
                        <a:rPr lang="el-GR" sz="1800">
                          <a:effectLst/>
                        </a:rPr>
                        <a:t>1968</a:t>
                      </a:r>
                    </a:p>
                    <a:p>
                      <a:pPr algn="just">
                        <a:spcAft>
                          <a:spcPts val="0"/>
                        </a:spcAft>
                      </a:pPr>
                      <a:r>
                        <a:rPr lang="el-GR" sz="1800">
                          <a:effectLst/>
                        </a:rPr>
                        <a:t>1972</a:t>
                      </a:r>
                    </a:p>
                    <a:p>
                      <a:pPr algn="just">
                        <a:spcAft>
                          <a:spcPts val="0"/>
                        </a:spcAft>
                      </a:pPr>
                      <a:r>
                        <a:rPr lang="el-GR" sz="1800">
                          <a:effectLst/>
                        </a:rPr>
                        <a:t>1976</a:t>
                      </a:r>
                    </a:p>
                    <a:p>
                      <a:pPr algn="just">
                        <a:spcAft>
                          <a:spcPts val="0"/>
                        </a:spcAft>
                      </a:pPr>
                      <a:r>
                        <a:rPr lang="el-GR" sz="1800">
                          <a:effectLst/>
                        </a:rPr>
                        <a:t>1980 </a:t>
                      </a:r>
                    </a:p>
                    <a:p>
                      <a:pPr algn="just">
                        <a:spcAft>
                          <a:spcPts val="0"/>
                        </a:spcAft>
                      </a:pPr>
                      <a:r>
                        <a:rPr lang="el-GR" sz="1800">
                          <a:effectLst/>
                        </a:rPr>
                        <a:t>1980</a:t>
                      </a:r>
                    </a:p>
                    <a:p>
                      <a:pPr algn="just">
                        <a:spcAft>
                          <a:spcPts val="0"/>
                        </a:spcAft>
                      </a:pPr>
                      <a:r>
                        <a:rPr lang="el-GR" sz="1800">
                          <a:effectLst/>
                        </a:rPr>
                        <a:t>1984</a:t>
                      </a:r>
                    </a:p>
                    <a:p>
                      <a:pPr algn="just">
                        <a:spcAft>
                          <a:spcPts val="0"/>
                        </a:spcAft>
                      </a:pPr>
                      <a:r>
                        <a:rPr lang="el-GR" sz="1800">
                          <a:effectLst/>
                        </a:rPr>
                        <a:t>1988</a:t>
                      </a:r>
                    </a:p>
                    <a:p>
                      <a:pPr algn="just">
                        <a:spcAft>
                          <a:spcPts val="0"/>
                        </a:spcAft>
                      </a:pPr>
                      <a:r>
                        <a:rPr lang="el-GR" sz="1800">
                          <a:effectLst/>
                        </a:rPr>
                        <a:t>1992</a:t>
                      </a:r>
                    </a:p>
                    <a:p>
                      <a:pPr algn="just">
                        <a:spcAft>
                          <a:spcPts val="0"/>
                        </a:spcAft>
                      </a:pPr>
                      <a:r>
                        <a:rPr lang="el-GR" sz="1800">
                          <a:effectLst/>
                        </a:rPr>
                        <a:t>1992</a:t>
                      </a:r>
                      <a:endParaRPr lang="el-GR" sz="1800">
                        <a:effectLst/>
                        <a:latin typeface="Times New Roman"/>
                        <a:ea typeface="Times New Roman"/>
                      </a:endParaRPr>
                    </a:p>
                  </a:txBody>
                  <a:tcPr marL="68580" marR="68580" marT="0" marB="0"/>
                </a:tc>
                <a:tc>
                  <a:txBody>
                    <a:bodyPr/>
                    <a:lstStyle/>
                    <a:p>
                      <a:pPr algn="just">
                        <a:spcAft>
                          <a:spcPts val="0"/>
                        </a:spcAft>
                      </a:pPr>
                      <a:r>
                        <a:rPr lang="en-GB" sz="1800">
                          <a:effectLst/>
                        </a:rPr>
                        <a:t>EISENHOWER</a:t>
                      </a:r>
                      <a:endParaRPr lang="el-GR" sz="1800">
                        <a:effectLst/>
                      </a:endParaRPr>
                    </a:p>
                    <a:p>
                      <a:pPr algn="just">
                        <a:spcAft>
                          <a:spcPts val="0"/>
                        </a:spcAft>
                      </a:pPr>
                      <a:r>
                        <a:rPr lang="en-GB" sz="1800">
                          <a:effectLst/>
                        </a:rPr>
                        <a:t>EISENHOWER</a:t>
                      </a:r>
                      <a:endParaRPr lang="el-GR" sz="1800">
                        <a:effectLst/>
                      </a:endParaRPr>
                    </a:p>
                    <a:p>
                      <a:pPr algn="just">
                        <a:spcAft>
                          <a:spcPts val="0"/>
                        </a:spcAft>
                      </a:pPr>
                      <a:r>
                        <a:rPr lang="en-GB" sz="1800">
                          <a:effectLst/>
                        </a:rPr>
                        <a:t>KENNEDY</a:t>
                      </a:r>
                      <a:endParaRPr lang="el-GR" sz="1800">
                        <a:effectLst/>
                      </a:endParaRPr>
                    </a:p>
                    <a:p>
                      <a:pPr algn="just">
                        <a:spcAft>
                          <a:spcPts val="0"/>
                        </a:spcAft>
                      </a:pPr>
                      <a:r>
                        <a:rPr lang="en-GB" sz="1800">
                          <a:effectLst/>
                        </a:rPr>
                        <a:t>JOHNSON</a:t>
                      </a:r>
                      <a:endParaRPr lang="el-GR" sz="1800">
                        <a:effectLst/>
                      </a:endParaRPr>
                    </a:p>
                    <a:p>
                      <a:pPr algn="just">
                        <a:spcAft>
                          <a:spcPts val="0"/>
                        </a:spcAft>
                      </a:pPr>
                      <a:r>
                        <a:rPr lang="en-GB" sz="1800">
                          <a:effectLst/>
                        </a:rPr>
                        <a:t>NIXON</a:t>
                      </a:r>
                      <a:endParaRPr lang="el-GR" sz="1800">
                        <a:effectLst/>
                      </a:endParaRPr>
                    </a:p>
                    <a:p>
                      <a:pPr algn="just">
                        <a:spcAft>
                          <a:spcPts val="0"/>
                        </a:spcAft>
                      </a:pPr>
                      <a:r>
                        <a:rPr lang="en-GB" sz="1800">
                          <a:effectLst/>
                        </a:rPr>
                        <a:t>NIXON</a:t>
                      </a:r>
                      <a:endParaRPr lang="el-GR" sz="1800">
                        <a:effectLst/>
                      </a:endParaRPr>
                    </a:p>
                    <a:p>
                      <a:pPr algn="just">
                        <a:spcAft>
                          <a:spcPts val="0"/>
                        </a:spcAft>
                      </a:pPr>
                      <a:r>
                        <a:rPr lang="en-GB" sz="1800">
                          <a:effectLst/>
                        </a:rPr>
                        <a:t>NIXON</a:t>
                      </a:r>
                      <a:endParaRPr lang="el-GR" sz="1800">
                        <a:effectLst/>
                      </a:endParaRPr>
                    </a:p>
                    <a:p>
                      <a:pPr algn="just">
                        <a:spcAft>
                          <a:spcPts val="0"/>
                        </a:spcAft>
                      </a:pPr>
                      <a:r>
                        <a:rPr lang="en-GB" sz="1800">
                          <a:effectLst/>
                        </a:rPr>
                        <a:t>CARTER</a:t>
                      </a:r>
                      <a:endParaRPr lang="el-GR" sz="1800">
                        <a:effectLst/>
                      </a:endParaRPr>
                    </a:p>
                    <a:p>
                      <a:pPr algn="just">
                        <a:spcAft>
                          <a:spcPts val="0"/>
                        </a:spcAft>
                      </a:pPr>
                      <a:r>
                        <a:rPr lang="en-GB" sz="1800">
                          <a:effectLst/>
                        </a:rPr>
                        <a:t>REAGAN</a:t>
                      </a:r>
                      <a:endParaRPr lang="el-GR" sz="1800">
                        <a:effectLst/>
                      </a:endParaRPr>
                    </a:p>
                    <a:p>
                      <a:pPr algn="just">
                        <a:spcAft>
                          <a:spcPts val="0"/>
                        </a:spcAft>
                      </a:pPr>
                      <a:r>
                        <a:rPr lang="en-GB" sz="1800">
                          <a:effectLst/>
                        </a:rPr>
                        <a:t>REAGAN</a:t>
                      </a:r>
                      <a:endParaRPr lang="el-GR" sz="1800">
                        <a:effectLst/>
                      </a:endParaRPr>
                    </a:p>
                    <a:p>
                      <a:pPr algn="just">
                        <a:spcAft>
                          <a:spcPts val="0"/>
                        </a:spcAft>
                      </a:pPr>
                      <a:r>
                        <a:rPr lang="en-GB" sz="1800">
                          <a:effectLst/>
                        </a:rPr>
                        <a:t>REAGAN</a:t>
                      </a:r>
                      <a:endParaRPr lang="el-GR" sz="1800">
                        <a:effectLst/>
                      </a:endParaRPr>
                    </a:p>
                    <a:p>
                      <a:pPr algn="just">
                        <a:spcAft>
                          <a:spcPts val="0"/>
                        </a:spcAft>
                      </a:pPr>
                      <a:r>
                        <a:rPr lang="en-GB" sz="1800">
                          <a:effectLst/>
                        </a:rPr>
                        <a:t>BUSH</a:t>
                      </a:r>
                      <a:endParaRPr lang="el-GR" sz="1800">
                        <a:effectLst/>
                      </a:endParaRPr>
                    </a:p>
                    <a:p>
                      <a:pPr algn="just">
                        <a:spcAft>
                          <a:spcPts val="0"/>
                        </a:spcAft>
                      </a:pPr>
                      <a:r>
                        <a:rPr lang="el-GR" sz="1800">
                          <a:effectLst/>
                        </a:rPr>
                        <a:t>CLINTON</a:t>
                      </a:r>
                    </a:p>
                    <a:p>
                      <a:pPr algn="just">
                        <a:spcAft>
                          <a:spcPts val="0"/>
                        </a:spcAft>
                      </a:pPr>
                      <a:r>
                        <a:rPr lang="el-GR" sz="1800">
                          <a:effectLst/>
                        </a:rPr>
                        <a:t>CLINTON</a:t>
                      </a:r>
                      <a:endParaRPr lang="el-GR" sz="1800">
                        <a:effectLst/>
                        <a:latin typeface="Times New Roman"/>
                        <a:ea typeface="Times New Roman"/>
                      </a:endParaRPr>
                    </a:p>
                  </a:txBody>
                  <a:tcPr marL="68580" marR="68580" marT="0" marB="0"/>
                </a:tc>
                <a:tc>
                  <a:txBody>
                    <a:bodyPr/>
                    <a:lstStyle/>
                    <a:p>
                      <a:pPr algn="just">
                        <a:spcAft>
                          <a:spcPts val="0"/>
                        </a:spcAft>
                      </a:pPr>
                      <a:r>
                        <a:rPr lang="el-GR" sz="1800">
                          <a:effectLst/>
                        </a:rPr>
                        <a:t>442</a:t>
                      </a:r>
                    </a:p>
                    <a:p>
                      <a:pPr algn="just">
                        <a:spcAft>
                          <a:spcPts val="0"/>
                        </a:spcAft>
                      </a:pPr>
                      <a:r>
                        <a:rPr lang="el-GR" sz="1800">
                          <a:effectLst/>
                        </a:rPr>
                        <a:t>447</a:t>
                      </a:r>
                    </a:p>
                    <a:p>
                      <a:pPr algn="just">
                        <a:spcAft>
                          <a:spcPts val="0"/>
                        </a:spcAft>
                      </a:pPr>
                      <a:r>
                        <a:rPr lang="el-GR" sz="1800">
                          <a:effectLst/>
                        </a:rPr>
                        <a:t>303</a:t>
                      </a:r>
                    </a:p>
                    <a:p>
                      <a:pPr algn="just">
                        <a:spcAft>
                          <a:spcPts val="0"/>
                        </a:spcAft>
                      </a:pPr>
                      <a:r>
                        <a:rPr lang="el-GR" sz="1800">
                          <a:effectLst/>
                        </a:rPr>
                        <a:t>486</a:t>
                      </a:r>
                    </a:p>
                    <a:p>
                      <a:pPr algn="just">
                        <a:spcAft>
                          <a:spcPts val="0"/>
                        </a:spcAft>
                      </a:pPr>
                      <a:r>
                        <a:rPr lang="el-GR" sz="1800">
                          <a:effectLst/>
                        </a:rPr>
                        <a:t>301</a:t>
                      </a:r>
                    </a:p>
                    <a:p>
                      <a:pPr algn="just">
                        <a:spcAft>
                          <a:spcPts val="0"/>
                        </a:spcAft>
                      </a:pPr>
                      <a:r>
                        <a:rPr lang="el-GR" sz="1800">
                          <a:effectLst/>
                        </a:rPr>
                        <a:t>301</a:t>
                      </a:r>
                    </a:p>
                    <a:p>
                      <a:pPr algn="just">
                        <a:spcAft>
                          <a:spcPts val="0"/>
                        </a:spcAft>
                      </a:pPr>
                      <a:r>
                        <a:rPr lang="el-GR" sz="1800">
                          <a:effectLst/>
                        </a:rPr>
                        <a:t>520</a:t>
                      </a:r>
                    </a:p>
                    <a:p>
                      <a:pPr algn="just">
                        <a:spcAft>
                          <a:spcPts val="0"/>
                        </a:spcAft>
                      </a:pPr>
                      <a:r>
                        <a:rPr lang="el-GR" sz="1800">
                          <a:effectLst/>
                        </a:rPr>
                        <a:t>297</a:t>
                      </a:r>
                    </a:p>
                    <a:p>
                      <a:pPr algn="just">
                        <a:spcAft>
                          <a:spcPts val="0"/>
                        </a:spcAft>
                      </a:pPr>
                      <a:r>
                        <a:rPr lang="el-GR" sz="1800">
                          <a:effectLst/>
                        </a:rPr>
                        <a:t>489</a:t>
                      </a:r>
                    </a:p>
                    <a:p>
                      <a:pPr algn="just">
                        <a:spcAft>
                          <a:spcPts val="0"/>
                        </a:spcAft>
                      </a:pPr>
                      <a:r>
                        <a:rPr lang="el-GR" sz="1800">
                          <a:effectLst/>
                        </a:rPr>
                        <a:t>489</a:t>
                      </a:r>
                    </a:p>
                    <a:p>
                      <a:pPr algn="just">
                        <a:spcAft>
                          <a:spcPts val="0"/>
                        </a:spcAft>
                      </a:pPr>
                      <a:r>
                        <a:rPr lang="el-GR" sz="1800">
                          <a:effectLst/>
                        </a:rPr>
                        <a:t>525</a:t>
                      </a:r>
                    </a:p>
                    <a:p>
                      <a:pPr algn="just">
                        <a:spcAft>
                          <a:spcPts val="0"/>
                        </a:spcAft>
                      </a:pPr>
                      <a:r>
                        <a:rPr lang="el-GR" sz="1800">
                          <a:effectLst/>
                        </a:rPr>
                        <a:t>426</a:t>
                      </a:r>
                    </a:p>
                    <a:p>
                      <a:pPr algn="just">
                        <a:spcAft>
                          <a:spcPts val="0"/>
                        </a:spcAft>
                      </a:pPr>
                      <a:r>
                        <a:rPr lang="en-US" sz="1800">
                          <a:effectLst/>
                        </a:rPr>
                        <a:t>NULL</a:t>
                      </a:r>
                      <a:endParaRPr lang="el-GR" sz="1800">
                        <a:effectLst/>
                      </a:endParaRPr>
                    </a:p>
                    <a:p>
                      <a:pPr algn="just">
                        <a:spcAft>
                          <a:spcPts val="0"/>
                        </a:spcAft>
                      </a:pPr>
                      <a:r>
                        <a:rPr lang="en-US" sz="1800">
                          <a:effectLst/>
                        </a:rPr>
                        <a:t>NULL</a:t>
                      </a:r>
                      <a:endParaRPr lang="el-GR" sz="1800">
                        <a:effectLst/>
                        <a:latin typeface="Times New Roman"/>
                        <a:ea typeface="Times New Roman"/>
                      </a:endParaRPr>
                    </a:p>
                  </a:txBody>
                  <a:tcPr marL="68580" marR="68580" marT="0" marB="0"/>
                </a:tc>
                <a:tc>
                  <a:txBody>
                    <a:bodyPr/>
                    <a:lstStyle/>
                    <a:p>
                      <a:pPr algn="just">
                        <a:spcAft>
                          <a:spcPts val="0"/>
                        </a:spcAft>
                      </a:pPr>
                      <a:r>
                        <a:rPr lang="en-GB" sz="1800">
                          <a:effectLst/>
                        </a:rPr>
                        <a:t>REP</a:t>
                      </a:r>
                      <a:endParaRPr lang="el-GR" sz="1800">
                        <a:effectLst/>
                      </a:endParaRPr>
                    </a:p>
                    <a:p>
                      <a:pPr algn="just">
                        <a:spcAft>
                          <a:spcPts val="0"/>
                        </a:spcAft>
                      </a:pPr>
                      <a:r>
                        <a:rPr lang="en-GB" sz="1800">
                          <a:effectLst/>
                        </a:rPr>
                        <a:t>REP</a:t>
                      </a:r>
                      <a:endParaRPr lang="el-GR" sz="1800">
                        <a:effectLst/>
                      </a:endParaRPr>
                    </a:p>
                    <a:p>
                      <a:pPr algn="just">
                        <a:spcAft>
                          <a:spcPts val="0"/>
                        </a:spcAft>
                      </a:pPr>
                      <a:r>
                        <a:rPr lang="en-GB" sz="1800">
                          <a:effectLst/>
                        </a:rPr>
                        <a:t>DEM</a:t>
                      </a:r>
                      <a:endParaRPr lang="el-GR" sz="1800">
                        <a:effectLst/>
                      </a:endParaRPr>
                    </a:p>
                    <a:p>
                      <a:pPr algn="just">
                        <a:spcAft>
                          <a:spcPts val="0"/>
                        </a:spcAft>
                      </a:pPr>
                      <a:r>
                        <a:rPr lang="en-GB" sz="1800">
                          <a:effectLst/>
                        </a:rPr>
                        <a:t>DEM</a:t>
                      </a:r>
                      <a:endParaRPr lang="el-GR" sz="1800">
                        <a:effectLst/>
                      </a:endParaRPr>
                    </a:p>
                    <a:p>
                      <a:pPr algn="just">
                        <a:spcAft>
                          <a:spcPts val="0"/>
                        </a:spcAft>
                      </a:pPr>
                      <a:r>
                        <a:rPr lang="en-GB" sz="1800">
                          <a:effectLst/>
                        </a:rPr>
                        <a:t>REP</a:t>
                      </a:r>
                      <a:endParaRPr lang="el-GR" sz="1800">
                        <a:effectLst/>
                      </a:endParaRPr>
                    </a:p>
                    <a:p>
                      <a:pPr algn="just">
                        <a:spcAft>
                          <a:spcPts val="0"/>
                        </a:spcAft>
                      </a:pPr>
                      <a:r>
                        <a:rPr lang="en-GB" sz="1800">
                          <a:effectLst/>
                        </a:rPr>
                        <a:t>REP</a:t>
                      </a:r>
                      <a:endParaRPr lang="el-GR" sz="1800">
                        <a:effectLst/>
                      </a:endParaRPr>
                    </a:p>
                    <a:p>
                      <a:pPr algn="just">
                        <a:spcAft>
                          <a:spcPts val="0"/>
                        </a:spcAft>
                      </a:pPr>
                      <a:r>
                        <a:rPr lang="en-GB" sz="1800">
                          <a:effectLst/>
                        </a:rPr>
                        <a:t>REP</a:t>
                      </a:r>
                      <a:endParaRPr lang="el-GR" sz="1800">
                        <a:effectLst/>
                      </a:endParaRPr>
                    </a:p>
                    <a:p>
                      <a:pPr algn="just">
                        <a:spcAft>
                          <a:spcPts val="0"/>
                        </a:spcAft>
                      </a:pPr>
                      <a:r>
                        <a:rPr lang="en-GB" sz="1800">
                          <a:effectLst/>
                        </a:rPr>
                        <a:t>DEM</a:t>
                      </a:r>
                      <a:endParaRPr lang="el-GR" sz="1800">
                        <a:effectLst/>
                      </a:endParaRPr>
                    </a:p>
                    <a:p>
                      <a:pPr algn="just">
                        <a:spcAft>
                          <a:spcPts val="0"/>
                        </a:spcAft>
                      </a:pPr>
                      <a:r>
                        <a:rPr lang="en-GB" sz="1800">
                          <a:effectLst/>
                        </a:rPr>
                        <a:t>REP</a:t>
                      </a:r>
                      <a:endParaRPr lang="el-GR" sz="1800">
                        <a:effectLst/>
                      </a:endParaRPr>
                    </a:p>
                    <a:p>
                      <a:pPr algn="just">
                        <a:spcAft>
                          <a:spcPts val="0"/>
                        </a:spcAft>
                      </a:pPr>
                      <a:r>
                        <a:rPr lang="en-GB" sz="1800">
                          <a:effectLst/>
                        </a:rPr>
                        <a:t>REP</a:t>
                      </a:r>
                      <a:endParaRPr lang="el-GR" sz="1800">
                        <a:effectLst/>
                      </a:endParaRPr>
                    </a:p>
                    <a:p>
                      <a:pPr algn="just">
                        <a:spcAft>
                          <a:spcPts val="0"/>
                        </a:spcAft>
                      </a:pPr>
                      <a:r>
                        <a:rPr lang="en-GB" sz="1800">
                          <a:effectLst/>
                        </a:rPr>
                        <a:t>REP</a:t>
                      </a:r>
                      <a:endParaRPr lang="el-GR" sz="1800">
                        <a:effectLst/>
                      </a:endParaRPr>
                    </a:p>
                    <a:p>
                      <a:pPr algn="just">
                        <a:spcAft>
                          <a:spcPts val="0"/>
                        </a:spcAft>
                      </a:pPr>
                      <a:r>
                        <a:rPr lang="en-GB" sz="1800">
                          <a:effectLst/>
                        </a:rPr>
                        <a:t>REP</a:t>
                      </a:r>
                      <a:endParaRPr lang="el-GR" sz="1800">
                        <a:effectLst/>
                      </a:endParaRPr>
                    </a:p>
                    <a:p>
                      <a:pPr algn="just">
                        <a:spcAft>
                          <a:spcPts val="0"/>
                        </a:spcAft>
                      </a:pPr>
                      <a:r>
                        <a:rPr lang="el-GR" sz="1800">
                          <a:effectLst/>
                        </a:rPr>
                        <a:t>DEM</a:t>
                      </a:r>
                    </a:p>
                    <a:p>
                      <a:pPr algn="just">
                        <a:spcAft>
                          <a:spcPts val="0"/>
                        </a:spcAft>
                      </a:pPr>
                      <a:r>
                        <a:rPr lang="el-GR" sz="1800">
                          <a:effectLst/>
                        </a:rPr>
                        <a:t>DEM</a:t>
                      </a:r>
                      <a:endParaRPr lang="el-GR" sz="1800">
                        <a:effectLst/>
                        <a:latin typeface="Times New Roman"/>
                        <a:ea typeface="Times New Roman"/>
                      </a:endParaRPr>
                    </a:p>
                  </a:txBody>
                  <a:tcPr marL="68580" marR="68580" marT="0" marB="0"/>
                </a:tc>
                <a:tc>
                  <a:txBody>
                    <a:bodyPr/>
                    <a:lstStyle/>
                    <a:p>
                      <a:pPr algn="just">
                        <a:spcAft>
                          <a:spcPts val="0"/>
                        </a:spcAft>
                      </a:pPr>
                      <a:r>
                        <a:rPr lang="en-GB" sz="1800">
                          <a:effectLst/>
                        </a:rPr>
                        <a:t>TEXAS</a:t>
                      </a:r>
                      <a:endParaRPr lang="el-GR" sz="1800">
                        <a:effectLst/>
                      </a:endParaRPr>
                    </a:p>
                    <a:p>
                      <a:pPr algn="just">
                        <a:spcAft>
                          <a:spcPts val="0"/>
                        </a:spcAft>
                      </a:pPr>
                      <a:r>
                        <a:rPr lang="en-GB" sz="1800">
                          <a:effectLst/>
                        </a:rPr>
                        <a:t>TEXAS</a:t>
                      </a:r>
                      <a:endParaRPr lang="el-GR" sz="1800">
                        <a:effectLst/>
                      </a:endParaRPr>
                    </a:p>
                    <a:p>
                      <a:pPr algn="just">
                        <a:spcAft>
                          <a:spcPts val="0"/>
                        </a:spcAft>
                      </a:pPr>
                      <a:r>
                        <a:rPr lang="en-GB" sz="1800">
                          <a:effectLst/>
                        </a:rPr>
                        <a:t>MASS.</a:t>
                      </a:r>
                      <a:endParaRPr lang="el-GR" sz="1800">
                        <a:effectLst/>
                      </a:endParaRPr>
                    </a:p>
                    <a:p>
                      <a:pPr algn="just">
                        <a:spcAft>
                          <a:spcPts val="0"/>
                        </a:spcAft>
                      </a:pPr>
                      <a:r>
                        <a:rPr lang="en-GB" sz="1800">
                          <a:effectLst/>
                        </a:rPr>
                        <a:t>TEXAS</a:t>
                      </a:r>
                      <a:endParaRPr lang="el-GR" sz="1800">
                        <a:effectLst/>
                      </a:endParaRPr>
                    </a:p>
                    <a:p>
                      <a:pPr algn="just">
                        <a:spcAft>
                          <a:spcPts val="0"/>
                        </a:spcAft>
                      </a:pPr>
                      <a:r>
                        <a:rPr lang="en-GB" sz="1800">
                          <a:effectLst/>
                        </a:rPr>
                        <a:t>CALIF.</a:t>
                      </a:r>
                      <a:endParaRPr lang="el-GR" sz="1800">
                        <a:effectLst/>
                      </a:endParaRPr>
                    </a:p>
                    <a:p>
                      <a:pPr algn="just">
                        <a:spcAft>
                          <a:spcPts val="0"/>
                        </a:spcAft>
                      </a:pPr>
                      <a:r>
                        <a:rPr lang="en-GB" sz="1800">
                          <a:effectLst/>
                        </a:rPr>
                        <a:t>CALIF</a:t>
                      </a:r>
                      <a:endParaRPr lang="el-GR" sz="1800">
                        <a:effectLst/>
                      </a:endParaRPr>
                    </a:p>
                    <a:p>
                      <a:pPr algn="just">
                        <a:spcAft>
                          <a:spcPts val="0"/>
                        </a:spcAft>
                      </a:pPr>
                      <a:r>
                        <a:rPr lang="en-GB" sz="1800">
                          <a:effectLst/>
                        </a:rPr>
                        <a:t>CALIF.</a:t>
                      </a:r>
                      <a:endParaRPr lang="el-GR" sz="1800">
                        <a:effectLst/>
                      </a:endParaRPr>
                    </a:p>
                    <a:p>
                      <a:pPr algn="just">
                        <a:spcAft>
                          <a:spcPts val="0"/>
                        </a:spcAft>
                      </a:pPr>
                      <a:r>
                        <a:rPr lang="en-GB" sz="1800">
                          <a:effectLst/>
                        </a:rPr>
                        <a:t>NULL</a:t>
                      </a:r>
                      <a:endParaRPr lang="el-GR" sz="1800">
                        <a:effectLst/>
                      </a:endParaRPr>
                    </a:p>
                    <a:p>
                      <a:pPr algn="just">
                        <a:spcAft>
                          <a:spcPts val="0"/>
                        </a:spcAft>
                      </a:pPr>
                      <a:r>
                        <a:rPr lang="en-GB" sz="1800">
                          <a:effectLst/>
                        </a:rPr>
                        <a:t>NULL</a:t>
                      </a:r>
                      <a:endParaRPr lang="el-GR" sz="1800">
                        <a:effectLst/>
                      </a:endParaRPr>
                    </a:p>
                    <a:p>
                      <a:pPr algn="just">
                        <a:spcAft>
                          <a:spcPts val="0"/>
                        </a:spcAft>
                      </a:pPr>
                      <a:r>
                        <a:rPr lang="en-GB" sz="1800">
                          <a:effectLst/>
                        </a:rPr>
                        <a:t>NULL</a:t>
                      </a:r>
                      <a:endParaRPr lang="el-GR" sz="1800">
                        <a:effectLst/>
                      </a:endParaRPr>
                    </a:p>
                    <a:p>
                      <a:pPr algn="just">
                        <a:spcAft>
                          <a:spcPts val="0"/>
                        </a:spcAft>
                      </a:pPr>
                      <a:r>
                        <a:rPr lang="en-GB" sz="1800">
                          <a:effectLst/>
                        </a:rPr>
                        <a:t>NULL</a:t>
                      </a:r>
                      <a:endParaRPr lang="el-GR" sz="1800">
                        <a:effectLst/>
                      </a:endParaRPr>
                    </a:p>
                    <a:p>
                      <a:pPr algn="just">
                        <a:spcAft>
                          <a:spcPts val="0"/>
                        </a:spcAft>
                      </a:pPr>
                      <a:r>
                        <a:rPr lang="el-GR" sz="1800">
                          <a:effectLst/>
                        </a:rPr>
                        <a:t>NULL</a:t>
                      </a:r>
                    </a:p>
                    <a:p>
                      <a:pPr algn="just">
                        <a:spcAft>
                          <a:spcPts val="0"/>
                        </a:spcAft>
                      </a:pPr>
                      <a:r>
                        <a:rPr lang="el-GR" sz="1800">
                          <a:effectLst/>
                        </a:rPr>
                        <a:t>NULL</a:t>
                      </a:r>
                    </a:p>
                    <a:p>
                      <a:pPr algn="just">
                        <a:spcAft>
                          <a:spcPts val="0"/>
                        </a:spcAft>
                      </a:pPr>
                      <a:r>
                        <a:rPr lang="el-GR" sz="1800">
                          <a:effectLst/>
                        </a:rPr>
                        <a:t>NULL</a:t>
                      </a:r>
                      <a:endParaRPr lang="el-GR" sz="1800">
                        <a:effectLst/>
                        <a:latin typeface="Times New Roman"/>
                        <a:ea typeface="Times New Roman"/>
                      </a:endParaRPr>
                    </a:p>
                  </a:txBody>
                  <a:tcPr marL="68580" marR="68580" marT="0" marB="0"/>
                </a:tc>
                <a:tc>
                  <a:txBody>
                    <a:bodyPr/>
                    <a:lstStyle/>
                    <a:p>
                      <a:pPr algn="just">
                        <a:spcAft>
                          <a:spcPts val="0"/>
                        </a:spcAft>
                      </a:pPr>
                      <a:r>
                        <a:rPr lang="en-GB" sz="1800">
                          <a:effectLst/>
                        </a:rPr>
                        <a:t>STEVENSON</a:t>
                      </a:r>
                      <a:endParaRPr lang="el-GR" sz="1800">
                        <a:effectLst/>
                      </a:endParaRPr>
                    </a:p>
                    <a:p>
                      <a:pPr algn="just">
                        <a:spcAft>
                          <a:spcPts val="0"/>
                        </a:spcAft>
                      </a:pPr>
                      <a:r>
                        <a:rPr lang="en-GB" sz="1800">
                          <a:effectLst/>
                        </a:rPr>
                        <a:t>STEVENSON</a:t>
                      </a:r>
                      <a:endParaRPr lang="el-GR" sz="1800">
                        <a:effectLst/>
                      </a:endParaRPr>
                    </a:p>
                    <a:p>
                      <a:pPr algn="just">
                        <a:spcAft>
                          <a:spcPts val="0"/>
                        </a:spcAft>
                      </a:pPr>
                      <a:r>
                        <a:rPr lang="en-GB" sz="1800">
                          <a:effectLst/>
                        </a:rPr>
                        <a:t>NIXON</a:t>
                      </a:r>
                      <a:endParaRPr lang="el-GR" sz="1800">
                        <a:effectLst/>
                      </a:endParaRPr>
                    </a:p>
                    <a:p>
                      <a:pPr algn="just">
                        <a:spcAft>
                          <a:spcPts val="0"/>
                        </a:spcAft>
                      </a:pPr>
                      <a:r>
                        <a:rPr lang="en-GB" sz="1800">
                          <a:effectLst/>
                        </a:rPr>
                        <a:t>GOLDWATER</a:t>
                      </a:r>
                      <a:endParaRPr lang="el-GR" sz="1800">
                        <a:effectLst/>
                      </a:endParaRPr>
                    </a:p>
                    <a:p>
                      <a:pPr algn="just">
                        <a:spcAft>
                          <a:spcPts val="0"/>
                        </a:spcAft>
                      </a:pPr>
                      <a:r>
                        <a:rPr lang="en-GB" sz="1800">
                          <a:effectLst/>
                        </a:rPr>
                        <a:t>HUMPHREY</a:t>
                      </a:r>
                      <a:endParaRPr lang="el-GR" sz="1800">
                        <a:effectLst/>
                      </a:endParaRPr>
                    </a:p>
                    <a:p>
                      <a:pPr algn="just">
                        <a:spcAft>
                          <a:spcPts val="0"/>
                        </a:spcAft>
                      </a:pPr>
                      <a:r>
                        <a:rPr lang="en-GB" sz="1800">
                          <a:effectLst/>
                        </a:rPr>
                        <a:t>WALLACE</a:t>
                      </a:r>
                      <a:endParaRPr lang="el-GR" sz="1800">
                        <a:effectLst/>
                      </a:endParaRPr>
                    </a:p>
                    <a:p>
                      <a:pPr algn="just">
                        <a:spcAft>
                          <a:spcPts val="0"/>
                        </a:spcAft>
                      </a:pPr>
                      <a:r>
                        <a:rPr lang="en-GB" sz="1800">
                          <a:effectLst/>
                        </a:rPr>
                        <a:t>McGOVERN</a:t>
                      </a:r>
                      <a:endParaRPr lang="el-GR" sz="1800">
                        <a:effectLst/>
                      </a:endParaRPr>
                    </a:p>
                    <a:p>
                      <a:pPr algn="just">
                        <a:spcAft>
                          <a:spcPts val="0"/>
                        </a:spcAft>
                      </a:pPr>
                      <a:r>
                        <a:rPr lang="en-GB" sz="1800">
                          <a:effectLst/>
                        </a:rPr>
                        <a:t>FORD</a:t>
                      </a:r>
                      <a:endParaRPr lang="el-GR" sz="1800">
                        <a:effectLst/>
                      </a:endParaRPr>
                    </a:p>
                    <a:p>
                      <a:pPr algn="just">
                        <a:spcAft>
                          <a:spcPts val="0"/>
                        </a:spcAft>
                      </a:pPr>
                      <a:r>
                        <a:rPr lang="en-GB" sz="1800">
                          <a:effectLst/>
                        </a:rPr>
                        <a:t>CARTER</a:t>
                      </a:r>
                      <a:endParaRPr lang="el-GR" sz="1800">
                        <a:effectLst/>
                      </a:endParaRPr>
                    </a:p>
                    <a:p>
                      <a:pPr algn="just">
                        <a:spcAft>
                          <a:spcPts val="0"/>
                        </a:spcAft>
                      </a:pPr>
                      <a:r>
                        <a:rPr lang="en-GB" sz="1800">
                          <a:effectLst/>
                        </a:rPr>
                        <a:t>AN</a:t>
                      </a:r>
                      <a:r>
                        <a:rPr lang="en-US" sz="1800">
                          <a:effectLst/>
                        </a:rPr>
                        <a:t>D</a:t>
                      </a:r>
                      <a:r>
                        <a:rPr lang="en-GB" sz="1800">
                          <a:effectLst/>
                        </a:rPr>
                        <a:t>ERSON</a:t>
                      </a:r>
                      <a:endParaRPr lang="el-GR" sz="1800">
                        <a:effectLst/>
                      </a:endParaRPr>
                    </a:p>
                    <a:p>
                      <a:pPr algn="just">
                        <a:spcAft>
                          <a:spcPts val="0"/>
                        </a:spcAft>
                      </a:pPr>
                      <a:r>
                        <a:rPr lang="en-GB" sz="1800">
                          <a:effectLst/>
                        </a:rPr>
                        <a:t>MONDALE</a:t>
                      </a:r>
                      <a:endParaRPr lang="el-GR" sz="1800">
                        <a:effectLst/>
                      </a:endParaRPr>
                    </a:p>
                    <a:p>
                      <a:pPr algn="just">
                        <a:spcAft>
                          <a:spcPts val="0"/>
                        </a:spcAft>
                      </a:pPr>
                      <a:r>
                        <a:rPr lang="en-GB" sz="1800">
                          <a:effectLst/>
                        </a:rPr>
                        <a:t>DOUKAKIS</a:t>
                      </a:r>
                      <a:endParaRPr lang="el-GR" sz="1800">
                        <a:effectLst/>
                      </a:endParaRPr>
                    </a:p>
                    <a:p>
                      <a:pPr algn="just">
                        <a:spcAft>
                          <a:spcPts val="0"/>
                        </a:spcAft>
                      </a:pPr>
                      <a:r>
                        <a:rPr lang="el-GR" sz="1800">
                          <a:effectLst/>
                        </a:rPr>
                        <a:t>BUSH</a:t>
                      </a:r>
                    </a:p>
                    <a:p>
                      <a:pPr algn="just">
                        <a:spcAft>
                          <a:spcPts val="0"/>
                        </a:spcAft>
                      </a:pPr>
                      <a:r>
                        <a:rPr lang="el-GR" sz="1800">
                          <a:effectLst/>
                        </a:rPr>
                        <a:t>PERAULT</a:t>
                      </a:r>
                      <a:endParaRPr lang="el-GR" sz="1800">
                        <a:effectLst/>
                        <a:latin typeface="Times New Roman"/>
                        <a:ea typeface="Times New Roman"/>
                      </a:endParaRPr>
                    </a:p>
                  </a:txBody>
                  <a:tcPr marL="68580" marR="68580" marT="0" marB="0"/>
                </a:tc>
                <a:tc>
                  <a:txBody>
                    <a:bodyPr/>
                    <a:lstStyle/>
                    <a:p>
                      <a:pPr algn="just">
                        <a:spcAft>
                          <a:spcPts val="0"/>
                        </a:spcAft>
                      </a:pPr>
                      <a:r>
                        <a:rPr lang="el-GR" sz="1800">
                          <a:effectLst/>
                        </a:rPr>
                        <a:t>89</a:t>
                      </a:r>
                    </a:p>
                    <a:p>
                      <a:pPr algn="just">
                        <a:spcAft>
                          <a:spcPts val="0"/>
                        </a:spcAft>
                      </a:pPr>
                      <a:r>
                        <a:rPr lang="el-GR" sz="1800">
                          <a:effectLst/>
                        </a:rPr>
                        <a:t>73</a:t>
                      </a:r>
                    </a:p>
                    <a:p>
                      <a:pPr algn="just">
                        <a:spcAft>
                          <a:spcPts val="0"/>
                        </a:spcAft>
                      </a:pPr>
                      <a:r>
                        <a:rPr lang="el-GR" sz="1800">
                          <a:effectLst/>
                        </a:rPr>
                        <a:t>219</a:t>
                      </a:r>
                    </a:p>
                    <a:p>
                      <a:pPr algn="just">
                        <a:spcAft>
                          <a:spcPts val="0"/>
                        </a:spcAft>
                      </a:pPr>
                      <a:r>
                        <a:rPr lang="el-GR" sz="1800">
                          <a:effectLst/>
                        </a:rPr>
                        <a:t>52</a:t>
                      </a:r>
                    </a:p>
                    <a:p>
                      <a:pPr algn="just">
                        <a:spcAft>
                          <a:spcPts val="0"/>
                        </a:spcAft>
                      </a:pPr>
                      <a:r>
                        <a:rPr lang="el-GR" sz="1800">
                          <a:effectLst/>
                        </a:rPr>
                        <a:t>191</a:t>
                      </a:r>
                    </a:p>
                    <a:p>
                      <a:pPr algn="just">
                        <a:spcAft>
                          <a:spcPts val="0"/>
                        </a:spcAft>
                      </a:pPr>
                      <a:r>
                        <a:rPr lang="el-GR" sz="1800">
                          <a:effectLst/>
                        </a:rPr>
                        <a:t>46</a:t>
                      </a:r>
                    </a:p>
                    <a:p>
                      <a:pPr algn="just">
                        <a:spcAft>
                          <a:spcPts val="0"/>
                        </a:spcAft>
                      </a:pPr>
                      <a:r>
                        <a:rPr lang="el-GR" sz="1800">
                          <a:effectLst/>
                        </a:rPr>
                        <a:t>17</a:t>
                      </a:r>
                    </a:p>
                    <a:p>
                      <a:pPr algn="just">
                        <a:spcAft>
                          <a:spcPts val="0"/>
                        </a:spcAft>
                      </a:pPr>
                      <a:r>
                        <a:rPr lang="el-GR" sz="1800">
                          <a:effectLst/>
                        </a:rPr>
                        <a:t>240</a:t>
                      </a:r>
                    </a:p>
                    <a:p>
                      <a:pPr algn="just">
                        <a:spcAft>
                          <a:spcPts val="0"/>
                        </a:spcAft>
                      </a:pPr>
                      <a:r>
                        <a:rPr lang="el-GR" sz="1800">
                          <a:effectLst/>
                        </a:rPr>
                        <a:t>49</a:t>
                      </a:r>
                    </a:p>
                    <a:p>
                      <a:pPr algn="just">
                        <a:spcAft>
                          <a:spcPts val="0"/>
                        </a:spcAft>
                      </a:pPr>
                      <a:r>
                        <a:rPr lang="el-GR" sz="1800">
                          <a:effectLst/>
                        </a:rPr>
                        <a:t>0</a:t>
                      </a:r>
                    </a:p>
                    <a:p>
                      <a:pPr algn="just">
                        <a:spcAft>
                          <a:spcPts val="0"/>
                        </a:spcAft>
                      </a:pPr>
                      <a:r>
                        <a:rPr lang="el-GR" sz="1800">
                          <a:effectLst/>
                        </a:rPr>
                        <a:t>13</a:t>
                      </a:r>
                    </a:p>
                    <a:p>
                      <a:pPr algn="just">
                        <a:spcAft>
                          <a:spcPts val="0"/>
                        </a:spcAft>
                      </a:pPr>
                      <a:r>
                        <a:rPr lang="el-GR" sz="1800">
                          <a:effectLst/>
                        </a:rPr>
                        <a:t>41</a:t>
                      </a:r>
                    </a:p>
                    <a:p>
                      <a:pPr algn="just">
                        <a:spcAft>
                          <a:spcPts val="0"/>
                        </a:spcAft>
                      </a:pPr>
                      <a:r>
                        <a:rPr lang="el-GR" sz="1800">
                          <a:effectLst/>
                        </a:rPr>
                        <a:t>NULL</a:t>
                      </a:r>
                    </a:p>
                    <a:p>
                      <a:pPr algn="just">
                        <a:spcAft>
                          <a:spcPts val="0"/>
                        </a:spcAft>
                      </a:pPr>
                      <a:r>
                        <a:rPr lang="el-GR" sz="1800">
                          <a:effectLst/>
                        </a:rPr>
                        <a:t>NULL</a:t>
                      </a:r>
                      <a:endParaRPr lang="el-GR" sz="1800">
                        <a:effectLst/>
                        <a:latin typeface="Times New Roman"/>
                        <a:ea typeface="Times New Roman"/>
                      </a:endParaRPr>
                    </a:p>
                  </a:txBody>
                  <a:tcPr marL="68580" marR="68580" marT="0" marB="0"/>
                </a:tc>
                <a:tc>
                  <a:txBody>
                    <a:bodyPr/>
                    <a:lstStyle/>
                    <a:p>
                      <a:pPr algn="just">
                        <a:spcAft>
                          <a:spcPts val="0"/>
                        </a:spcAft>
                      </a:pPr>
                      <a:r>
                        <a:rPr lang="en-GB" sz="1800" dirty="0">
                          <a:effectLst/>
                        </a:rPr>
                        <a:t>DEM</a:t>
                      </a:r>
                      <a:endParaRPr lang="el-GR" sz="1800" dirty="0">
                        <a:effectLst/>
                      </a:endParaRPr>
                    </a:p>
                    <a:p>
                      <a:pPr algn="just">
                        <a:spcAft>
                          <a:spcPts val="0"/>
                        </a:spcAft>
                      </a:pPr>
                      <a:r>
                        <a:rPr lang="en-GB" sz="1800" dirty="0">
                          <a:effectLst/>
                        </a:rPr>
                        <a:t>DEM</a:t>
                      </a:r>
                      <a:endParaRPr lang="el-GR" sz="1800" dirty="0">
                        <a:effectLst/>
                      </a:endParaRPr>
                    </a:p>
                    <a:p>
                      <a:pPr algn="just">
                        <a:spcAft>
                          <a:spcPts val="0"/>
                        </a:spcAft>
                      </a:pPr>
                      <a:r>
                        <a:rPr lang="en-GB" sz="1800" dirty="0">
                          <a:effectLst/>
                        </a:rPr>
                        <a:t>REP</a:t>
                      </a:r>
                      <a:endParaRPr lang="el-GR" sz="1800" dirty="0">
                        <a:effectLst/>
                      </a:endParaRPr>
                    </a:p>
                    <a:p>
                      <a:pPr algn="just">
                        <a:spcAft>
                          <a:spcPts val="0"/>
                        </a:spcAft>
                      </a:pPr>
                      <a:r>
                        <a:rPr lang="en-GB" sz="1800" dirty="0">
                          <a:effectLst/>
                        </a:rPr>
                        <a:t>REP</a:t>
                      </a:r>
                      <a:endParaRPr lang="el-GR" sz="1800" dirty="0">
                        <a:effectLst/>
                      </a:endParaRPr>
                    </a:p>
                    <a:p>
                      <a:pPr algn="just">
                        <a:spcAft>
                          <a:spcPts val="0"/>
                        </a:spcAft>
                      </a:pPr>
                      <a:r>
                        <a:rPr lang="en-GB" sz="1800" dirty="0">
                          <a:effectLst/>
                        </a:rPr>
                        <a:t>DEM</a:t>
                      </a:r>
                      <a:endParaRPr lang="el-GR" sz="1800" dirty="0">
                        <a:effectLst/>
                      </a:endParaRPr>
                    </a:p>
                    <a:p>
                      <a:pPr algn="just">
                        <a:spcAft>
                          <a:spcPts val="0"/>
                        </a:spcAft>
                      </a:pPr>
                      <a:r>
                        <a:rPr lang="en-GB" sz="1800" dirty="0">
                          <a:effectLst/>
                        </a:rPr>
                        <a:t>IND</a:t>
                      </a:r>
                      <a:endParaRPr lang="el-GR" sz="1800" dirty="0">
                        <a:effectLst/>
                      </a:endParaRPr>
                    </a:p>
                    <a:p>
                      <a:pPr algn="just">
                        <a:spcAft>
                          <a:spcPts val="0"/>
                        </a:spcAft>
                      </a:pPr>
                      <a:r>
                        <a:rPr lang="en-GB" sz="1800" dirty="0">
                          <a:effectLst/>
                        </a:rPr>
                        <a:t>DEM</a:t>
                      </a:r>
                      <a:endParaRPr lang="el-GR" sz="1800" dirty="0">
                        <a:effectLst/>
                      </a:endParaRPr>
                    </a:p>
                    <a:p>
                      <a:pPr algn="just">
                        <a:spcAft>
                          <a:spcPts val="0"/>
                        </a:spcAft>
                      </a:pPr>
                      <a:r>
                        <a:rPr lang="en-GB" sz="1800" dirty="0">
                          <a:effectLst/>
                        </a:rPr>
                        <a:t>DEM</a:t>
                      </a:r>
                      <a:endParaRPr lang="el-GR" sz="1800" dirty="0">
                        <a:effectLst/>
                      </a:endParaRPr>
                    </a:p>
                    <a:p>
                      <a:pPr algn="just">
                        <a:spcAft>
                          <a:spcPts val="0"/>
                        </a:spcAft>
                      </a:pPr>
                      <a:r>
                        <a:rPr lang="en-GB" sz="1800" dirty="0">
                          <a:effectLst/>
                        </a:rPr>
                        <a:t>DEM</a:t>
                      </a:r>
                      <a:endParaRPr lang="el-GR" sz="1800" dirty="0">
                        <a:effectLst/>
                      </a:endParaRPr>
                    </a:p>
                    <a:p>
                      <a:pPr algn="just">
                        <a:spcAft>
                          <a:spcPts val="0"/>
                        </a:spcAft>
                      </a:pPr>
                      <a:r>
                        <a:rPr lang="en-GB" sz="1800" dirty="0">
                          <a:effectLst/>
                        </a:rPr>
                        <a:t>IND</a:t>
                      </a:r>
                      <a:endParaRPr lang="el-GR" sz="1800" dirty="0">
                        <a:effectLst/>
                      </a:endParaRPr>
                    </a:p>
                    <a:p>
                      <a:pPr algn="just">
                        <a:spcAft>
                          <a:spcPts val="0"/>
                        </a:spcAft>
                      </a:pPr>
                      <a:r>
                        <a:rPr lang="en-GB" sz="1800" dirty="0">
                          <a:effectLst/>
                        </a:rPr>
                        <a:t>DEM</a:t>
                      </a:r>
                      <a:endParaRPr lang="el-GR" sz="1800" dirty="0">
                        <a:effectLst/>
                      </a:endParaRPr>
                    </a:p>
                    <a:p>
                      <a:pPr algn="just">
                        <a:spcAft>
                          <a:spcPts val="0"/>
                        </a:spcAft>
                      </a:pPr>
                      <a:r>
                        <a:rPr lang="en-GB" sz="1800" dirty="0">
                          <a:effectLst/>
                        </a:rPr>
                        <a:t>DEM</a:t>
                      </a:r>
                      <a:endParaRPr lang="el-GR" sz="1800" dirty="0">
                        <a:effectLst/>
                      </a:endParaRPr>
                    </a:p>
                    <a:p>
                      <a:pPr algn="just">
                        <a:spcAft>
                          <a:spcPts val="0"/>
                        </a:spcAft>
                      </a:pPr>
                      <a:r>
                        <a:rPr lang="el-GR" sz="1800" dirty="0">
                          <a:effectLst/>
                        </a:rPr>
                        <a:t>REP</a:t>
                      </a:r>
                    </a:p>
                    <a:p>
                      <a:pPr algn="just">
                        <a:spcAft>
                          <a:spcPts val="0"/>
                        </a:spcAft>
                      </a:pPr>
                      <a:r>
                        <a:rPr lang="el-GR" sz="1800" dirty="0">
                          <a:effectLst/>
                        </a:rPr>
                        <a:t>IND</a:t>
                      </a:r>
                      <a:endParaRPr lang="el-GR" sz="1800" dirty="0">
                        <a:effectLst/>
                        <a:latin typeface="Times New Roman"/>
                        <a:ea typeface="Times New Roman"/>
                      </a:endParaRPr>
                    </a:p>
                  </a:txBody>
                  <a:tcPr marL="68580" marR="68580" marT="0" marB="0"/>
                </a:tc>
              </a:tr>
            </a:tbl>
          </a:graphicData>
        </a:graphic>
      </p:graphicFrame>
    </p:spTree>
    <p:extLst>
      <p:ext uri="{BB962C8B-B14F-4D97-AF65-F5344CB8AC3E}">
        <p14:creationId xmlns:p14="http://schemas.microsoft.com/office/powerpoint/2010/main" xmlns="" val="19689100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normAutofit/>
          </a:bodyPr>
          <a:lstStyle/>
          <a:p>
            <a:pPr eaLnBrk="1" hangingPunct="1"/>
            <a:r>
              <a:rPr lang="el-GR" altLang="el-GR" sz="3600" b="1" dirty="0" smtClean="0">
                <a:solidFill>
                  <a:schemeClr val="tx1"/>
                </a:solidFill>
                <a:cs typeface="Tahoma" pitchFamily="34" charset="0"/>
              </a:rPr>
              <a:t>Περιορισμοί</a:t>
            </a:r>
          </a:p>
        </p:txBody>
      </p:sp>
      <p:sp>
        <p:nvSpPr>
          <p:cNvPr id="15363" name="Rectangle 3"/>
          <p:cNvSpPr>
            <a:spLocks noGrp="1" noChangeArrowheads="1"/>
          </p:cNvSpPr>
          <p:nvPr>
            <p:ph idx="1"/>
          </p:nvPr>
        </p:nvSpPr>
        <p:spPr/>
        <p:txBody>
          <a:bodyPr/>
          <a:lstStyle/>
          <a:p>
            <a:pPr marL="609600" indent="-609600" eaLnBrk="1" hangingPunct="1">
              <a:lnSpc>
                <a:spcPct val="90000"/>
              </a:lnSpc>
            </a:pPr>
            <a:r>
              <a:rPr lang="el-GR" altLang="el-GR" sz="2400" dirty="0" smtClean="0">
                <a:cs typeface="Times New Roman" pitchFamily="18" charset="0"/>
              </a:rPr>
              <a:t>Year χαρακτηρίζει μοναδικά την εκλογική αναμέτρηση </a:t>
            </a:r>
            <a:endParaRPr lang="en-GB" altLang="el-GR" sz="2400" dirty="0" smtClean="0">
              <a:cs typeface="Times New Roman" pitchFamily="18" charset="0"/>
            </a:endParaRPr>
          </a:p>
          <a:p>
            <a:pPr marL="609600" indent="-609600" eaLnBrk="1" hangingPunct="1">
              <a:lnSpc>
                <a:spcPct val="90000"/>
              </a:lnSpc>
            </a:pPr>
            <a:r>
              <a:rPr lang="el-GR" altLang="el-GR" sz="2400" dirty="0" smtClean="0">
                <a:cs typeface="Times New Roman" pitchFamily="18" charset="0"/>
              </a:rPr>
              <a:t>Το έτος χαρακτηρίζει μοναδικά κάποιες στήλες που περιγράφουν την εκλογική αναμέτρηση . Δηλαδή ,αν σκεφτούμε το έτος μίας εκλογικής αναμέτρησης τότε αυτομάτως έρχεται στο μυαλό μας ακριβώς ένας νικητής, ο Πρόεδρος, ακριβώς ένα κόμμα, αυτό που νίκησε στις εκλογές κτλ. </a:t>
            </a:r>
          </a:p>
          <a:p>
            <a:pPr marL="609600" indent="-609600" eaLnBrk="1" hangingPunct="1">
              <a:lnSpc>
                <a:spcPct val="90000"/>
              </a:lnSpc>
              <a:buFontTx/>
              <a:buNone/>
            </a:pPr>
            <a:r>
              <a:rPr lang="el-GR" altLang="el-GR" sz="2400" dirty="0" smtClean="0">
                <a:cs typeface="Times New Roman" pitchFamily="18" charset="0"/>
              </a:rPr>
              <a:t>              </a:t>
            </a:r>
            <a:r>
              <a:rPr lang="en-GB" altLang="el-GR" sz="2400" dirty="0" smtClean="0">
                <a:cs typeface="Times New Roman" pitchFamily="18" charset="0"/>
              </a:rPr>
              <a:t>year</a:t>
            </a:r>
            <a:r>
              <a:rPr lang="el-GR" altLang="el-GR" sz="2400" dirty="0" smtClean="0">
                <a:cs typeface="Times New Roman" pitchFamily="18" charset="0"/>
              </a:rPr>
              <a:t> - -&gt; </a:t>
            </a:r>
            <a:r>
              <a:rPr lang="en-GB" altLang="el-GR" sz="2400" dirty="0" smtClean="0">
                <a:cs typeface="Times New Roman" pitchFamily="18" charset="0"/>
              </a:rPr>
              <a:t>winner</a:t>
            </a:r>
            <a:r>
              <a:rPr lang="el-GR" altLang="el-GR" sz="2400" dirty="0" smtClean="0">
                <a:cs typeface="Times New Roman" pitchFamily="18" charset="0"/>
              </a:rPr>
              <a:t>, </a:t>
            </a:r>
            <a:r>
              <a:rPr lang="en-GB" altLang="el-GR" sz="2400" dirty="0" smtClean="0">
                <a:cs typeface="Times New Roman" pitchFamily="18" charset="0"/>
              </a:rPr>
              <a:t>w</a:t>
            </a:r>
            <a:r>
              <a:rPr lang="el-GR" altLang="el-GR" sz="2400" dirty="0" smtClean="0">
                <a:cs typeface="Times New Roman" pitchFamily="18" charset="0"/>
              </a:rPr>
              <a:t>_</a:t>
            </a:r>
            <a:r>
              <a:rPr lang="en-GB" altLang="el-GR" sz="2400" dirty="0" smtClean="0">
                <a:cs typeface="Times New Roman" pitchFamily="18" charset="0"/>
              </a:rPr>
              <a:t>votes</a:t>
            </a:r>
            <a:r>
              <a:rPr lang="el-GR" altLang="el-GR" sz="2400" dirty="0" smtClean="0">
                <a:cs typeface="Times New Roman" pitchFamily="18" charset="0"/>
              </a:rPr>
              <a:t>, </a:t>
            </a:r>
            <a:r>
              <a:rPr lang="en-GB" altLang="el-GR" sz="2400" dirty="0" smtClean="0">
                <a:cs typeface="Times New Roman" pitchFamily="18" charset="0"/>
              </a:rPr>
              <a:t>w</a:t>
            </a:r>
            <a:r>
              <a:rPr lang="el-GR" altLang="el-GR" sz="2400" dirty="0" smtClean="0">
                <a:cs typeface="Times New Roman" pitchFamily="18" charset="0"/>
              </a:rPr>
              <a:t>_</a:t>
            </a:r>
            <a:r>
              <a:rPr lang="en-GB" altLang="el-GR" sz="2400" dirty="0" smtClean="0">
                <a:cs typeface="Times New Roman" pitchFamily="18" charset="0"/>
              </a:rPr>
              <a:t>party</a:t>
            </a:r>
            <a:r>
              <a:rPr lang="el-GR" altLang="el-GR" sz="2400" dirty="0" smtClean="0">
                <a:cs typeface="Times New Roman" pitchFamily="18" charset="0"/>
              </a:rPr>
              <a:t> , </a:t>
            </a:r>
            <a:r>
              <a:rPr lang="en-GB" altLang="el-GR" sz="2400" dirty="0" smtClean="0">
                <a:cs typeface="Times New Roman" pitchFamily="18" charset="0"/>
              </a:rPr>
              <a:t>w</a:t>
            </a:r>
            <a:r>
              <a:rPr lang="el-GR" altLang="el-GR" sz="2400" dirty="0" smtClean="0">
                <a:cs typeface="Times New Roman" pitchFamily="18" charset="0"/>
              </a:rPr>
              <a:t>_</a:t>
            </a:r>
            <a:r>
              <a:rPr lang="en-GB" altLang="el-GR" sz="2400" dirty="0" smtClean="0">
                <a:cs typeface="Times New Roman" pitchFamily="18" charset="0"/>
              </a:rPr>
              <a:t>state</a:t>
            </a:r>
            <a:endParaRPr lang="el-GR" altLang="el-GR" sz="2400" dirty="0" smtClean="0">
              <a:cs typeface="Times New Roman" pitchFamily="18" charset="0"/>
            </a:endParaRPr>
          </a:p>
          <a:p>
            <a:pPr marL="609600" indent="-609600" eaLnBrk="1" hangingPunct="1">
              <a:lnSpc>
                <a:spcPct val="90000"/>
              </a:lnSpc>
            </a:pPr>
            <a:r>
              <a:rPr lang="el-GR" altLang="el-GR" sz="2400" dirty="0" smtClean="0">
                <a:cs typeface="Times New Roman" pitchFamily="18" charset="0"/>
              </a:rPr>
              <a:t>Ο νικητής, ανήκει ισόβια ως υποψήφιος στο ίδιο κόμμα και ξεκινά από την ίδια πολιτεία</a:t>
            </a:r>
          </a:p>
          <a:p>
            <a:pPr marL="609600" indent="-609600" eaLnBrk="1" hangingPunct="1">
              <a:lnSpc>
                <a:spcPct val="90000"/>
              </a:lnSpc>
              <a:buFontTx/>
              <a:buNone/>
            </a:pPr>
            <a:r>
              <a:rPr lang="el-GR" altLang="el-GR" sz="2400" dirty="0" smtClean="0">
                <a:cs typeface="Times New Roman" pitchFamily="18" charset="0"/>
              </a:rPr>
              <a:t>              </a:t>
            </a:r>
            <a:r>
              <a:rPr lang="el-GR" altLang="el-GR" sz="2400" dirty="0" err="1" smtClean="0">
                <a:cs typeface="Times New Roman" pitchFamily="18" charset="0"/>
              </a:rPr>
              <a:t>winner</a:t>
            </a:r>
            <a:r>
              <a:rPr lang="el-GR" altLang="el-GR" sz="2400" dirty="0" smtClean="0">
                <a:cs typeface="Times New Roman" pitchFamily="18" charset="0"/>
              </a:rPr>
              <a:t> - -&gt; </a:t>
            </a:r>
            <a:r>
              <a:rPr lang="el-GR" altLang="el-GR" sz="2400" dirty="0" err="1" smtClean="0">
                <a:cs typeface="Times New Roman" pitchFamily="18" charset="0"/>
              </a:rPr>
              <a:t>w_party</a:t>
            </a:r>
            <a:r>
              <a:rPr lang="el-GR" altLang="el-GR" sz="2400" dirty="0" smtClean="0">
                <a:cs typeface="Times New Roman" pitchFamily="18" charset="0"/>
              </a:rPr>
              <a:t> , </a:t>
            </a:r>
            <a:r>
              <a:rPr lang="el-GR" altLang="el-GR" sz="2400" dirty="0" err="1" smtClean="0">
                <a:cs typeface="Times New Roman" pitchFamily="18" charset="0"/>
              </a:rPr>
              <a:t>w_state</a:t>
            </a:r>
            <a:r>
              <a:rPr lang="el-GR" altLang="el-GR" sz="2400" dirty="0" smtClean="0">
                <a:cs typeface="Times New Roman" pitchFamily="18" charset="0"/>
              </a:rPr>
              <a:t>  </a:t>
            </a:r>
          </a:p>
          <a:p>
            <a:pPr marL="609600" indent="-609600" eaLnBrk="1" hangingPunct="1">
              <a:lnSpc>
                <a:spcPct val="90000"/>
              </a:lnSpc>
            </a:pPr>
            <a:r>
              <a:rPr lang="el-GR" altLang="el-GR" sz="2400" dirty="0" err="1" smtClean="0">
                <a:cs typeface="Times New Roman" pitchFamily="18" charset="0"/>
              </a:rPr>
              <a:t>year</a:t>
            </a:r>
            <a:r>
              <a:rPr lang="el-GR" altLang="el-GR" sz="2400" dirty="0" smtClean="0">
                <a:cs typeface="Times New Roman" pitchFamily="18" charset="0"/>
              </a:rPr>
              <a:t>, </a:t>
            </a:r>
            <a:r>
              <a:rPr lang="el-GR" altLang="el-GR" sz="2400" dirty="0" err="1" smtClean="0">
                <a:cs typeface="Times New Roman" pitchFamily="18" charset="0"/>
              </a:rPr>
              <a:t>loser</a:t>
            </a:r>
            <a:r>
              <a:rPr lang="el-GR" altLang="el-GR" sz="2400" dirty="0" smtClean="0">
                <a:cs typeface="Times New Roman" pitchFamily="18" charset="0"/>
              </a:rPr>
              <a:t>  - - &gt; </a:t>
            </a:r>
            <a:r>
              <a:rPr lang="el-GR" altLang="el-GR" sz="2400" dirty="0" err="1" smtClean="0">
                <a:cs typeface="Times New Roman" pitchFamily="18" charset="0"/>
              </a:rPr>
              <a:t>l_votes</a:t>
            </a:r>
            <a:r>
              <a:rPr lang="el-GR" altLang="el-GR" sz="2400" dirty="0" smtClean="0">
                <a:cs typeface="Times New Roman" pitchFamily="18" charset="0"/>
              </a:rPr>
              <a:t> </a:t>
            </a:r>
          </a:p>
        </p:txBody>
      </p:sp>
    </p:spTree>
    <p:extLst>
      <p:ext uri="{BB962C8B-B14F-4D97-AF65-F5344CB8AC3E}">
        <p14:creationId xmlns:p14="http://schemas.microsoft.com/office/powerpoint/2010/main" xmlns="" val="26956809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rmAutofit fontScale="90000"/>
          </a:bodyPr>
          <a:lstStyle/>
          <a:p>
            <a:r>
              <a:rPr lang="el-GR" dirty="0" smtClean="0"/>
              <a:t>Μοντέλο </a:t>
            </a:r>
            <a:r>
              <a:rPr lang="el-GR" dirty="0"/>
              <a:t>Οντοτήτων Συσχετίσεων με </a:t>
            </a:r>
            <a:br>
              <a:rPr lang="el-GR" dirty="0"/>
            </a:br>
            <a:r>
              <a:rPr lang="el-GR" dirty="0"/>
              <a:t>Συμβολισμό </a:t>
            </a:r>
            <a:r>
              <a:rPr lang="el-GR" dirty="0" err="1"/>
              <a:t>Navathe</a:t>
            </a:r>
            <a:r>
              <a:rPr lang="el-GR" dirty="0"/>
              <a:t> </a:t>
            </a:r>
            <a:r>
              <a:rPr lang="el-GR" dirty="0" err="1" smtClean="0"/>
              <a:t>Elmasri</a:t>
            </a:r>
            <a:endParaRPr lang="el-GR" dirty="0"/>
          </a:p>
        </p:txBody>
      </p:sp>
      <p:sp>
        <p:nvSpPr>
          <p:cNvPr id="16386" name="2 - Υπότιτλος"/>
          <p:cNvSpPr>
            <a:spLocks noGrp="1"/>
          </p:cNvSpPr>
          <p:nvPr>
            <p:ph type="subTitle" idx="1"/>
          </p:nvPr>
        </p:nvSpPr>
        <p:spPr/>
        <p:txBody>
          <a:bodyPr/>
          <a:lstStyle/>
          <a:p>
            <a:r>
              <a:rPr lang="el-GR" sz="2400" dirty="0">
                <a:cs typeface="Times New Roman" pitchFamily="18" charset="0"/>
              </a:rPr>
              <a:t>Αμερικανικές Προεδρικές Εκλογές</a:t>
            </a:r>
          </a:p>
          <a:p>
            <a:endParaRPr lang="el-GR" altLang="el-GR" sz="2400" b="1" dirty="0" smtClean="0">
              <a:latin typeface="Tahoma" pitchFamily="34" charset="0"/>
              <a:cs typeface="Tahoma" pitchFamily="34" charset="0"/>
            </a:endParaRPr>
          </a:p>
        </p:txBody>
      </p:sp>
    </p:spTree>
    <p:extLst>
      <p:ext uri="{BB962C8B-B14F-4D97-AF65-F5344CB8AC3E}">
        <p14:creationId xmlns:p14="http://schemas.microsoft.com/office/powerpoint/2010/main" xmlns="" val="33633667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Picture 7"/>
          <p:cNvPicPr>
            <a:picLocks noChangeAspect="1" noChangeArrowheads="1"/>
          </p:cNvPicPr>
          <p:nvPr/>
        </p:nvPicPr>
        <p:blipFill>
          <a:blip r:embed="rId2" cstate="email">
            <a:extLst>
              <a:ext uri="{BEBA8EAE-BF5A-486C-A8C5-ECC9F3942E4B}">
                <a14:imgProps xmlns:a14="http://schemas.microsoft.com/office/drawing/2010/main" xmlns="">
                  <a14:imgLayer r:embed="rId3">
                    <a14:imgEffect>
                      <a14:sharpenSoften amount="50000"/>
                    </a14:imgEffect>
                    <a14:imgEffect>
                      <a14:brightnessContrast contrast="20000"/>
                    </a14:imgEffect>
                  </a14:imgLayer>
                </a14:imgProps>
              </a:ext>
              <a:ext uri="{28A0092B-C50C-407E-A947-70E740481C1C}">
                <a14:useLocalDpi xmlns:a14="http://schemas.microsoft.com/office/drawing/2010/main" xmlns=""/>
              </a:ext>
            </a:extLst>
          </a:blip>
          <a:srcRect/>
          <a:stretch>
            <a:fillRect/>
          </a:stretch>
        </p:blipFill>
        <p:spPr bwMode="auto">
          <a:xfrm>
            <a:off x="1859514" y="764704"/>
            <a:ext cx="7272337" cy="4603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p:txBody>
          <a:bodyPr>
            <a:normAutofit/>
          </a:bodyPr>
          <a:lstStyle/>
          <a:p>
            <a:r>
              <a:rPr lang="el-GR" dirty="0"/>
              <a:t>Περιορισμοί (</a:t>
            </a:r>
            <a:r>
              <a:rPr lang="en-US" dirty="0"/>
              <a:t>constraints</a:t>
            </a:r>
            <a:r>
              <a:rPr lang="en-US" dirty="0" smtClean="0"/>
              <a:t>)</a:t>
            </a:r>
            <a:endParaRPr lang="el-GR" dirty="0"/>
          </a:p>
        </p:txBody>
      </p:sp>
      <p:sp>
        <p:nvSpPr>
          <p:cNvPr id="3" name="Content Placeholder 2"/>
          <p:cNvSpPr>
            <a:spLocks noGrp="1"/>
          </p:cNvSpPr>
          <p:nvPr>
            <p:ph idx="1"/>
          </p:nvPr>
        </p:nvSpPr>
        <p:spPr>
          <a:xfrm>
            <a:off x="0" y="2420888"/>
            <a:ext cx="5652120" cy="4293096"/>
          </a:xfrm>
        </p:spPr>
        <p:txBody>
          <a:bodyPr>
            <a:noAutofit/>
          </a:bodyPr>
          <a:lstStyle/>
          <a:p>
            <a:pPr>
              <a:spcBef>
                <a:spcPts val="600"/>
              </a:spcBef>
              <a:buFont typeface="+mj-lt"/>
              <a:buAutoNum type="arabicPeriod"/>
            </a:pPr>
            <a:r>
              <a:rPr lang="el-GR" altLang="el-GR" sz="2000" dirty="0" smtClean="0"/>
              <a:t>Year </a:t>
            </a:r>
            <a:r>
              <a:rPr lang="el-GR" altLang="el-GR" sz="2000" dirty="0"/>
              <a:t>χαρακτηρίζει μοναδικά την εκλογική αναμέτρηση </a:t>
            </a:r>
          </a:p>
          <a:p>
            <a:pPr>
              <a:spcBef>
                <a:spcPts val="600"/>
              </a:spcBef>
              <a:buFont typeface="+mj-lt"/>
              <a:buAutoNum type="arabicPeriod"/>
            </a:pPr>
            <a:r>
              <a:rPr lang="el-GR" altLang="el-GR" sz="2000" dirty="0" err="1" smtClean="0"/>
              <a:t>year</a:t>
            </a:r>
            <a:r>
              <a:rPr lang="el-GR" altLang="el-GR" sz="2000" dirty="0" smtClean="0"/>
              <a:t> </a:t>
            </a:r>
            <a:r>
              <a:rPr lang="el-GR" altLang="el-GR" sz="2000" dirty="0"/>
              <a:t>- -&gt; </a:t>
            </a:r>
            <a:r>
              <a:rPr lang="el-GR" altLang="el-GR" sz="2000" dirty="0" err="1"/>
              <a:t>winner</a:t>
            </a:r>
            <a:r>
              <a:rPr lang="el-GR" altLang="el-GR" sz="2000" dirty="0"/>
              <a:t> , w-</a:t>
            </a:r>
            <a:r>
              <a:rPr lang="el-GR" altLang="el-GR" sz="2000" dirty="0" err="1"/>
              <a:t>votes</a:t>
            </a:r>
            <a:r>
              <a:rPr lang="el-GR" altLang="el-GR" sz="2000" dirty="0"/>
              <a:t> , w-</a:t>
            </a:r>
            <a:r>
              <a:rPr lang="el-GR" altLang="el-GR" sz="2000" dirty="0" err="1"/>
              <a:t>party</a:t>
            </a:r>
            <a:r>
              <a:rPr lang="el-GR" altLang="el-GR" sz="2000" dirty="0"/>
              <a:t> , </a:t>
            </a:r>
            <a:r>
              <a:rPr lang="el-GR" altLang="el-GR" sz="2000" dirty="0" err="1"/>
              <a:t>w_state</a:t>
            </a:r>
            <a:r>
              <a:rPr lang="el-GR" altLang="el-GR" sz="2000" dirty="0"/>
              <a:t>  (Το έτος χαρακτηρίζει μοναδικά κάποια πεδία που περιγράφουν την εκλογική </a:t>
            </a:r>
            <a:r>
              <a:rPr lang="el-GR" altLang="el-GR" sz="2000" dirty="0" smtClean="0"/>
              <a:t>αναμέτρηση. </a:t>
            </a:r>
            <a:r>
              <a:rPr lang="el-GR" altLang="el-GR" sz="2000" dirty="0"/>
              <a:t>Δηλαδή αν σκεφτούμε το έτος μίας εκλογικής αναμέτρησης τότε αυτομάτως έρχεται στο μυαλό μας ακριβώς ένας </a:t>
            </a:r>
            <a:r>
              <a:rPr lang="el-GR" altLang="el-GR" sz="2000" dirty="0" smtClean="0"/>
              <a:t>νικητής, </a:t>
            </a:r>
            <a:r>
              <a:rPr lang="el-GR" altLang="el-GR" sz="2000" dirty="0"/>
              <a:t>ο Πρόεδρος, ακριβώς ένα </a:t>
            </a:r>
            <a:r>
              <a:rPr lang="el-GR" altLang="el-GR" sz="2000" dirty="0" smtClean="0"/>
              <a:t>κόμμα, </a:t>
            </a:r>
            <a:r>
              <a:rPr lang="el-GR" altLang="el-GR" sz="2000" dirty="0"/>
              <a:t>αυτό που νίκησε στις εκλογές κτλ.)</a:t>
            </a:r>
          </a:p>
          <a:p>
            <a:pPr>
              <a:spcBef>
                <a:spcPts val="600"/>
              </a:spcBef>
              <a:buFont typeface="+mj-lt"/>
              <a:buAutoNum type="arabicPeriod"/>
            </a:pPr>
            <a:r>
              <a:rPr lang="el-GR" altLang="el-GR" sz="2000" dirty="0" err="1" smtClean="0"/>
              <a:t>winner</a:t>
            </a:r>
            <a:r>
              <a:rPr lang="el-GR" altLang="el-GR" sz="2000" dirty="0" smtClean="0"/>
              <a:t> </a:t>
            </a:r>
            <a:r>
              <a:rPr lang="el-GR" altLang="el-GR" sz="2000" dirty="0"/>
              <a:t>- -&gt; </a:t>
            </a:r>
            <a:r>
              <a:rPr lang="el-GR" altLang="el-GR" sz="2000" dirty="0" err="1"/>
              <a:t>w_party</a:t>
            </a:r>
            <a:r>
              <a:rPr lang="el-GR" altLang="el-GR" sz="2000" dirty="0"/>
              <a:t> , </a:t>
            </a:r>
            <a:r>
              <a:rPr lang="el-GR" altLang="el-GR" sz="2000" dirty="0" err="1"/>
              <a:t>w_state</a:t>
            </a:r>
            <a:r>
              <a:rPr lang="el-GR" altLang="el-GR" sz="2000" dirty="0"/>
              <a:t> (Ο νικητής, ανήκει ισόβια ως υποψήφιος στο ίδιο </a:t>
            </a:r>
            <a:r>
              <a:rPr lang="el-GR" altLang="el-GR" sz="2000" dirty="0" smtClean="0"/>
              <a:t>κόμμα </a:t>
            </a:r>
            <a:r>
              <a:rPr lang="el-GR" altLang="el-GR" sz="2000" dirty="0"/>
              <a:t>και ξεκινά </a:t>
            </a:r>
            <a:r>
              <a:rPr lang="el-GR" altLang="el-GR" sz="2000" dirty="0" smtClean="0"/>
              <a:t>από </a:t>
            </a:r>
            <a:r>
              <a:rPr lang="el-GR" altLang="el-GR" sz="2000" dirty="0"/>
              <a:t>την ίδια πολιτεία)  </a:t>
            </a:r>
          </a:p>
          <a:p>
            <a:pPr>
              <a:spcBef>
                <a:spcPts val="600"/>
              </a:spcBef>
              <a:buFont typeface="+mj-lt"/>
              <a:buAutoNum type="arabicPeriod"/>
            </a:pPr>
            <a:r>
              <a:rPr lang="el-GR" altLang="el-GR" sz="2000" dirty="0" err="1" smtClean="0"/>
              <a:t>year</a:t>
            </a:r>
            <a:r>
              <a:rPr lang="el-GR" altLang="el-GR" sz="2000" dirty="0" smtClean="0"/>
              <a:t> </a:t>
            </a:r>
            <a:r>
              <a:rPr lang="el-GR" altLang="el-GR" sz="2000" dirty="0"/>
              <a:t>, </a:t>
            </a:r>
            <a:r>
              <a:rPr lang="el-GR" altLang="el-GR" sz="2000" dirty="0" err="1"/>
              <a:t>loser</a:t>
            </a:r>
            <a:r>
              <a:rPr lang="el-GR" altLang="el-GR" sz="2000" dirty="0"/>
              <a:t>  - - &gt; </a:t>
            </a:r>
            <a:r>
              <a:rPr lang="el-GR" altLang="el-GR" sz="2000" dirty="0" err="1"/>
              <a:t>l_votes</a:t>
            </a:r>
            <a:endParaRPr lang="el-GR" altLang="el-GR" sz="2000" dirty="0"/>
          </a:p>
          <a:p>
            <a:pPr marL="0" indent="0">
              <a:buNone/>
            </a:pPr>
            <a:endParaRPr lang="el-GR" sz="2000" dirty="0"/>
          </a:p>
        </p:txBody>
      </p:sp>
    </p:spTree>
    <p:extLst>
      <p:ext uri="{BB962C8B-B14F-4D97-AF65-F5344CB8AC3E}">
        <p14:creationId xmlns:p14="http://schemas.microsoft.com/office/powerpoint/2010/main" xmlns="" val="22586363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p:txBody>
          <a:bodyPr>
            <a:noAutofit/>
          </a:bodyPr>
          <a:lstStyle/>
          <a:p>
            <a:pPr eaLnBrk="1" hangingPunct="1"/>
            <a:r>
              <a:rPr lang="el-GR" altLang="el-GR" sz="3200" b="1" dirty="0" smtClean="0">
                <a:solidFill>
                  <a:schemeClr val="tx1"/>
                </a:solidFill>
                <a:cs typeface="Tahoma" pitchFamily="34" charset="0"/>
              </a:rPr>
              <a:t>4 πίνακες της τρίτης κανονικής μορφής στους οποίους επιμερίζονται τα στοιχεία των εκλογών. </a:t>
            </a:r>
            <a:br>
              <a:rPr lang="el-GR" altLang="el-GR" sz="3200" b="1" dirty="0" smtClean="0">
                <a:solidFill>
                  <a:schemeClr val="tx1"/>
                </a:solidFill>
                <a:cs typeface="Tahoma" pitchFamily="34" charset="0"/>
              </a:rPr>
            </a:br>
            <a:r>
              <a:rPr lang="el-GR" altLang="el-GR" sz="3200" b="1" dirty="0" smtClean="0">
                <a:solidFill>
                  <a:schemeClr val="tx1"/>
                </a:solidFill>
                <a:cs typeface="Tahoma" pitchFamily="34" charset="0"/>
              </a:rPr>
              <a:t>Το κύριο κλειδί είναι υπογραμμισμένο. </a:t>
            </a:r>
          </a:p>
        </p:txBody>
      </p:sp>
      <p:sp>
        <p:nvSpPr>
          <p:cNvPr id="3" name="Subtitle 2"/>
          <p:cNvSpPr>
            <a:spLocks noGrp="1"/>
          </p:cNvSpPr>
          <p:nvPr>
            <p:ph type="subTitle" idx="1"/>
          </p:nvPr>
        </p:nvSpPr>
        <p:spPr/>
        <p:txBody>
          <a:bodyPr/>
          <a:lstStyle/>
          <a:p>
            <a:endParaRPr lang="el-GR"/>
          </a:p>
        </p:txBody>
      </p:sp>
    </p:spTree>
    <p:extLst>
      <p:ext uri="{BB962C8B-B14F-4D97-AF65-F5344CB8AC3E}">
        <p14:creationId xmlns:p14="http://schemas.microsoft.com/office/powerpoint/2010/main" xmlns="" val="11701305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xmlns="" val="2202574611"/>
              </p:ext>
            </p:extLst>
          </p:nvPr>
        </p:nvGraphicFramePr>
        <p:xfrm>
          <a:off x="179512" y="548680"/>
          <a:ext cx="3456383" cy="2194560"/>
        </p:xfrm>
        <a:graphic>
          <a:graphicData uri="http://schemas.openxmlformats.org/drawingml/2006/table">
            <a:tbl>
              <a:tblPr firstRow="1">
                <a:tableStyleId>{B301B821-A1FF-4177-AEE7-76D212191A09}</a:tableStyleId>
              </a:tblPr>
              <a:tblGrid>
                <a:gridCol w="1306519"/>
                <a:gridCol w="975534"/>
                <a:gridCol w="1174330"/>
              </a:tblGrid>
              <a:tr h="194422">
                <a:tc>
                  <a:txBody>
                    <a:bodyPr/>
                    <a:lstStyle/>
                    <a:p>
                      <a:pPr algn="just">
                        <a:spcAft>
                          <a:spcPts val="0"/>
                        </a:spcAft>
                      </a:pPr>
                      <a:r>
                        <a:rPr lang="el-GR" sz="1600" dirty="0">
                          <a:solidFill>
                            <a:srgbClr val="FFFF00"/>
                          </a:solidFill>
                        </a:rPr>
                        <a:t>WINNER</a:t>
                      </a:r>
                    </a:p>
                  </a:txBody>
                  <a:tcPr marL="68580" marR="68580" marT="0" marB="0">
                    <a:solidFill>
                      <a:srgbClr val="004B82"/>
                    </a:solidFill>
                  </a:tcPr>
                </a:tc>
                <a:tc>
                  <a:txBody>
                    <a:bodyPr/>
                    <a:lstStyle/>
                    <a:p>
                      <a:pPr algn="just">
                        <a:spcAft>
                          <a:spcPts val="0"/>
                        </a:spcAft>
                      </a:pPr>
                      <a:r>
                        <a:rPr lang="el-GR" sz="1600" dirty="0"/>
                        <a:t>W-PARTY</a:t>
                      </a:r>
                    </a:p>
                  </a:txBody>
                  <a:tcPr marL="68580" marR="68580" marT="0" marB="0">
                    <a:solidFill>
                      <a:srgbClr val="004B82"/>
                    </a:solidFill>
                  </a:tcPr>
                </a:tc>
                <a:tc>
                  <a:txBody>
                    <a:bodyPr/>
                    <a:lstStyle/>
                    <a:p>
                      <a:pPr algn="just">
                        <a:spcAft>
                          <a:spcPts val="0"/>
                        </a:spcAft>
                      </a:pPr>
                      <a:r>
                        <a:rPr lang="el-GR" sz="1600" dirty="0"/>
                        <a:t>W_STATE</a:t>
                      </a:r>
                    </a:p>
                  </a:txBody>
                  <a:tcPr marL="68580" marR="68580" marT="0" marB="0">
                    <a:solidFill>
                      <a:srgbClr val="004B82"/>
                    </a:solidFill>
                  </a:tcPr>
                </a:tc>
              </a:tr>
              <a:tr h="1749794">
                <a:tc>
                  <a:txBody>
                    <a:bodyPr/>
                    <a:lstStyle/>
                    <a:p>
                      <a:pPr algn="just">
                        <a:spcAft>
                          <a:spcPts val="0"/>
                        </a:spcAft>
                      </a:pPr>
                      <a:r>
                        <a:rPr lang="en-GB" sz="1600" dirty="0">
                          <a:effectLst/>
                        </a:rPr>
                        <a:t>EISENHOWER</a:t>
                      </a:r>
                      <a:endParaRPr lang="el-GR" sz="1600" dirty="0">
                        <a:effectLst/>
                      </a:endParaRPr>
                    </a:p>
                    <a:p>
                      <a:pPr algn="just">
                        <a:spcAft>
                          <a:spcPts val="0"/>
                        </a:spcAft>
                      </a:pPr>
                      <a:r>
                        <a:rPr lang="en-GB" sz="1600" dirty="0">
                          <a:effectLst/>
                        </a:rPr>
                        <a:t>KENNEDY</a:t>
                      </a:r>
                      <a:endParaRPr lang="el-GR" sz="1600" dirty="0">
                        <a:effectLst/>
                      </a:endParaRPr>
                    </a:p>
                    <a:p>
                      <a:pPr algn="just">
                        <a:spcAft>
                          <a:spcPts val="0"/>
                        </a:spcAft>
                      </a:pPr>
                      <a:r>
                        <a:rPr lang="en-GB" sz="1600" dirty="0">
                          <a:effectLst/>
                        </a:rPr>
                        <a:t>JOHNSON</a:t>
                      </a:r>
                      <a:endParaRPr lang="el-GR" sz="1600" dirty="0">
                        <a:effectLst/>
                      </a:endParaRPr>
                    </a:p>
                    <a:p>
                      <a:pPr algn="just">
                        <a:spcAft>
                          <a:spcPts val="0"/>
                        </a:spcAft>
                      </a:pPr>
                      <a:r>
                        <a:rPr lang="en-GB" sz="1600" dirty="0">
                          <a:effectLst/>
                        </a:rPr>
                        <a:t>NIXON</a:t>
                      </a:r>
                      <a:endParaRPr lang="el-GR" sz="1600" dirty="0">
                        <a:effectLst/>
                      </a:endParaRPr>
                    </a:p>
                    <a:p>
                      <a:pPr algn="just">
                        <a:spcAft>
                          <a:spcPts val="0"/>
                        </a:spcAft>
                      </a:pPr>
                      <a:r>
                        <a:rPr lang="en-GB" sz="1600" dirty="0">
                          <a:effectLst/>
                        </a:rPr>
                        <a:t>CARTER</a:t>
                      </a:r>
                      <a:endParaRPr lang="el-GR" sz="1600" dirty="0">
                        <a:effectLst/>
                      </a:endParaRPr>
                    </a:p>
                    <a:p>
                      <a:pPr algn="just">
                        <a:spcAft>
                          <a:spcPts val="0"/>
                        </a:spcAft>
                      </a:pPr>
                      <a:r>
                        <a:rPr lang="en-GB" sz="1600" dirty="0">
                          <a:effectLst/>
                        </a:rPr>
                        <a:t>REAGAN</a:t>
                      </a:r>
                      <a:endParaRPr lang="el-GR" sz="1600" dirty="0">
                        <a:effectLst/>
                      </a:endParaRPr>
                    </a:p>
                    <a:p>
                      <a:pPr algn="just">
                        <a:spcAft>
                          <a:spcPts val="0"/>
                        </a:spcAft>
                      </a:pPr>
                      <a:r>
                        <a:rPr lang="en-GB" sz="1600" dirty="0">
                          <a:effectLst/>
                        </a:rPr>
                        <a:t>BUSH</a:t>
                      </a:r>
                      <a:endParaRPr lang="el-GR" sz="1600" dirty="0">
                        <a:effectLst/>
                      </a:endParaRPr>
                    </a:p>
                    <a:p>
                      <a:pPr algn="just">
                        <a:spcAft>
                          <a:spcPts val="0"/>
                        </a:spcAft>
                      </a:pPr>
                      <a:r>
                        <a:rPr lang="en-GB" sz="1600" dirty="0" smtClean="0">
                          <a:effectLst/>
                        </a:rPr>
                        <a:t>CLINTON</a:t>
                      </a:r>
                      <a:endParaRPr lang="el-GR" sz="1600" dirty="0">
                        <a:effectLst/>
                        <a:latin typeface="Times New Roman"/>
                        <a:ea typeface="Times New Roman"/>
                      </a:endParaRPr>
                    </a:p>
                  </a:txBody>
                  <a:tcPr marL="68580" marR="68580" marT="0" marB="0"/>
                </a:tc>
                <a:tc>
                  <a:txBody>
                    <a:bodyPr/>
                    <a:lstStyle/>
                    <a:p>
                      <a:pPr algn="just">
                        <a:spcAft>
                          <a:spcPts val="0"/>
                        </a:spcAft>
                      </a:pPr>
                      <a:r>
                        <a:rPr lang="de-DE" sz="1600" dirty="0">
                          <a:effectLst/>
                        </a:rPr>
                        <a:t>REP</a:t>
                      </a:r>
                      <a:endParaRPr lang="el-GR" sz="1600" dirty="0">
                        <a:effectLst/>
                      </a:endParaRPr>
                    </a:p>
                    <a:p>
                      <a:pPr algn="just">
                        <a:spcAft>
                          <a:spcPts val="0"/>
                        </a:spcAft>
                      </a:pPr>
                      <a:r>
                        <a:rPr lang="de-DE" sz="1600" dirty="0">
                          <a:effectLst/>
                        </a:rPr>
                        <a:t>DEM</a:t>
                      </a:r>
                      <a:endParaRPr lang="el-GR" sz="1600" dirty="0">
                        <a:effectLst/>
                      </a:endParaRPr>
                    </a:p>
                    <a:p>
                      <a:pPr algn="just">
                        <a:spcAft>
                          <a:spcPts val="0"/>
                        </a:spcAft>
                      </a:pPr>
                      <a:r>
                        <a:rPr lang="de-DE" sz="1600" dirty="0">
                          <a:effectLst/>
                        </a:rPr>
                        <a:t>DEM</a:t>
                      </a:r>
                      <a:endParaRPr lang="el-GR" sz="1600" dirty="0">
                        <a:effectLst/>
                      </a:endParaRPr>
                    </a:p>
                    <a:p>
                      <a:pPr algn="just">
                        <a:spcAft>
                          <a:spcPts val="0"/>
                        </a:spcAft>
                      </a:pPr>
                      <a:r>
                        <a:rPr lang="de-DE" sz="1600" dirty="0">
                          <a:effectLst/>
                        </a:rPr>
                        <a:t>REP</a:t>
                      </a:r>
                      <a:endParaRPr lang="el-GR" sz="1600" dirty="0">
                        <a:effectLst/>
                      </a:endParaRPr>
                    </a:p>
                    <a:p>
                      <a:pPr algn="just">
                        <a:spcAft>
                          <a:spcPts val="0"/>
                        </a:spcAft>
                      </a:pPr>
                      <a:r>
                        <a:rPr lang="de-DE" sz="1600" dirty="0">
                          <a:effectLst/>
                        </a:rPr>
                        <a:t>DEM</a:t>
                      </a:r>
                      <a:endParaRPr lang="el-GR" sz="1600" dirty="0">
                        <a:effectLst/>
                      </a:endParaRPr>
                    </a:p>
                    <a:p>
                      <a:pPr algn="just">
                        <a:spcAft>
                          <a:spcPts val="0"/>
                        </a:spcAft>
                      </a:pPr>
                      <a:r>
                        <a:rPr lang="de-DE" sz="1600" dirty="0">
                          <a:effectLst/>
                        </a:rPr>
                        <a:t>REP</a:t>
                      </a:r>
                      <a:endParaRPr lang="el-GR" sz="1600" dirty="0">
                        <a:effectLst/>
                      </a:endParaRPr>
                    </a:p>
                    <a:p>
                      <a:pPr algn="just">
                        <a:spcAft>
                          <a:spcPts val="0"/>
                        </a:spcAft>
                      </a:pPr>
                      <a:r>
                        <a:rPr lang="el-GR" sz="1600" dirty="0">
                          <a:effectLst/>
                        </a:rPr>
                        <a:t>REP</a:t>
                      </a:r>
                    </a:p>
                    <a:p>
                      <a:pPr algn="just">
                        <a:spcAft>
                          <a:spcPts val="0"/>
                        </a:spcAft>
                      </a:pPr>
                      <a:r>
                        <a:rPr lang="el-GR" sz="1600" dirty="0" smtClean="0">
                          <a:effectLst/>
                        </a:rPr>
                        <a:t>DEM</a:t>
                      </a:r>
                      <a:endParaRPr lang="el-GR" sz="1600" dirty="0">
                        <a:effectLst/>
                        <a:latin typeface="Times New Roman"/>
                        <a:ea typeface="Times New Roman"/>
                      </a:endParaRPr>
                    </a:p>
                  </a:txBody>
                  <a:tcPr marL="68580" marR="68580" marT="0" marB="0"/>
                </a:tc>
                <a:tc>
                  <a:txBody>
                    <a:bodyPr/>
                    <a:lstStyle/>
                    <a:p>
                      <a:pPr algn="just">
                        <a:spcAft>
                          <a:spcPts val="0"/>
                        </a:spcAft>
                      </a:pPr>
                      <a:r>
                        <a:rPr lang="en-GB" sz="1600" dirty="0">
                          <a:effectLst/>
                        </a:rPr>
                        <a:t>TEXAS</a:t>
                      </a:r>
                      <a:endParaRPr lang="el-GR" sz="1600" dirty="0">
                        <a:effectLst/>
                      </a:endParaRPr>
                    </a:p>
                    <a:p>
                      <a:pPr algn="just">
                        <a:spcAft>
                          <a:spcPts val="0"/>
                        </a:spcAft>
                      </a:pPr>
                      <a:r>
                        <a:rPr lang="en-GB" sz="1600" dirty="0">
                          <a:effectLst/>
                        </a:rPr>
                        <a:t>MASS.</a:t>
                      </a:r>
                      <a:endParaRPr lang="el-GR" sz="1600" dirty="0">
                        <a:effectLst/>
                      </a:endParaRPr>
                    </a:p>
                    <a:p>
                      <a:pPr algn="just">
                        <a:spcAft>
                          <a:spcPts val="0"/>
                        </a:spcAft>
                      </a:pPr>
                      <a:r>
                        <a:rPr lang="en-GB" sz="1600" dirty="0">
                          <a:effectLst/>
                        </a:rPr>
                        <a:t>TEXAS</a:t>
                      </a:r>
                      <a:endParaRPr lang="el-GR" sz="1600" dirty="0">
                        <a:effectLst/>
                      </a:endParaRPr>
                    </a:p>
                    <a:p>
                      <a:pPr algn="just">
                        <a:spcAft>
                          <a:spcPts val="0"/>
                        </a:spcAft>
                      </a:pPr>
                      <a:r>
                        <a:rPr lang="en-GB" sz="1600" dirty="0">
                          <a:effectLst/>
                        </a:rPr>
                        <a:t>CALIF.</a:t>
                      </a:r>
                      <a:endParaRPr lang="el-GR" sz="1600" dirty="0">
                        <a:effectLst/>
                      </a:endParaRPr>
                    </a:p>
                    <a:p>
                      <a:pPr algn="just">
                        <a:spcAft>
                          <a:spcPts val="0"/>
                        </a:spcAft>
                      </a:pPr>
                      <a:r>
                        <a:rPr lang="en-GB" sz="1600" dirty="0">
                          <a:effectLst/>
                        </a:rPr>
                        <a:t>NULL</a:t>
                      </a:r>
                      <a:endParaRPr lang="el-GR" sz="1600" dirty="0">
                        <a:effectLst/>
                      </a:endParaRPr>
                    </a:p>
                    <a:p>
                      <a:pPr algn="just">
                        <a:spcAft>
                          <a:spcPts val="0"/>
                        </a:spcAft>
                      </a:pPr>
                      <a:r>
                        <a:rPr lang="en-GB" sz="1600" dirty="0">
                          <a:effectLst/>
                        </a:rPr>
                        <a:t>NULL</a:t>
                      </a:r>
                      <a:endParaRPr lang="el-GR" sz="1600" dirty="0">
                        <a:effectLst/>
                      </a:endParaRPr>
                    </a:p>
                    <a:p>
                      <a:pPr algn="just">
                        <a:spcAft>
                          <a:spcPts val="0"/>
                        </a:spcAft>
                      </a:pPr>
                      <a:r>
                        <a:rPr lang="el-GR" sz="1600" dirty="0">
                          <a:effectLst/>
                        </a:rPr>
                        <a:t>NULL</a:t>
                      </a:r>
                    </a:p>
                    <a:p>
                      <a:pPr algn="just">
                        <a:spcAft>
                          <a:spcPts val="0"/>
                        </a:spcAft>
                      </a:pPr>
                      <a:r>
                        <a:rPr lang="el-GR" sz="1600" dirty="0">
                          <a:effectLst/>
                        </a:rPr>
                        <a:t>NULL</a:t>
                      </a:r>
                      <a:endParaRPr lang="el-GR" sz="1600" dirty="0">
                        <a:effectLst/>
                        <a:latin typeface="Times New Roman"/>
                        <a:ea typeface="Times New Roman"/>
                      </a:endParaRPr>
                    </a:p>
                  </a:txBody>
                  <a:tcPr marL="68580" marR="68580" marT="0" marB="0"/>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xmlns="" val="1873845062"/>
              </p:ext>
            </p:extLst>
          </p:nvPr>
        </p:nvGraphicFramePr>
        <p:xfrm>
          <a:off x="5292080" y="3444240"/>
          <a:ext cx="3456384" cy="3413760"/>
        </p:xfrm>
        <a:graphic>
          <a:graphicData uri="http://schemas.openxmlformats.org/drawingml/2006/table">
            <a:tbl>
              <a:tblPr firstRow="1">
                <a:tableStyleId>{B301B821-A1FF-4177-AEE7-76D212191A09}</a:tableStyleId>
              </a:tblPr>
              <a:tblGrid>
                <a:gridCol w="1686249"/>
                <a:gridCol w="1770135"/>
              </a:tblGrid>
              <a:tr h="0">
                <a:tc>
                  <a:txBody>
                    <a:bodyPr/>
                    <a:lstStyle/>
                    <a:p>
                      <a:pPr algn="just">
                        <a:spcAft>
                          <a:spcPts val="0"/>
                        </a:spcAft>
                      </a:pPr>
                      <a:r>
                        <a:rPr lang="el-GR" sz="1600" dirty="0" smtClean="0">
                          <a:solidFill>
                            <a:srgbClr val="FFFF00"/>
                          </a:solidFill>
                        </a:rPr>
                        <a:t>LOSER</a:t>
                      </a:r>
                      <a:endParaRPr lang="el-GR" sz="1600" dirty="0">
                        <a:solidFill>
                          <a:srgbClr val="FFFF00"/>
                        </a:solidFill>
                      </a:endParaRPr>
                    </a:p>
                  </a:txBody>
                  <a:tcPr marL="68580" marR="68580" marT="0" marB="0">
                    <a:solidFill>
                      <a:srgbClr val="004B82"/>
                    </a:solidFill>
                  </a:tcPr>
                </a:tc>
                <a:tc>
                  <a:txBody>
                    <a:bodyPr/>
                    <a:lstStyle/>
                    <a:p>
                      <a:pPr algn="just">
                        <a:spcAft>
                          <a:spcPts val="0"/>
                        </a:spcAft>
                      </a:pPr>
                      <a:r>
                        <a:rPr lang="el-GR" sz="1600" dirty="0" smtClean="0"/>
                        <a:t>L_PARTY</a:t>
                      </a:r>
                      <a:endParaRPr lang="el-GR" sz="1600" dirty="0"/>
                    </a:p>
                  </a:txBody>
                  <a:tcPr marL="68580" marR="68580" marT="0" marB="0">
                    <a:solidFill>
                      <a:srgbClr val="004B82"/>
                    </a:solidFill>
                  </a:tcPr>
                </a:tc>
              </a:tr>
              <a:tr h="0">
                <a:tc>
                  <a:txBody>
                    <a:bodyPr/>
                    <a:lstStyle/>
                    <a:p>
                      <a:pPr algn="just">
                        <a:spcAft>
                          <a:spcPts val="0"/>
                        </a:spcAft>
                      </a:pPr>
                      <a:r>
                        <a:rPr lang="en-GB" sz="1600" dirty="0">
                          <a:effectLst/>
                        </a:rPr>
                        <a:t>STEVENSON</a:t>
                      </a:r>
                      <a:endParaRPr lang="el-GR" sz="1600" dirty="0">
                        <a:effectLst/>
                      </a:endParaRPr>
                    </a:p>
                    <a:p>
                      <a:pPr algn="just">
                        <a:spcAft>
                          <a:spcPts val="0"/>
                        </a:spcAft>
                      </a:pPr>
                      <a:r>
                        <a:rPr lang="en-GB" sz="1600" dirty="0">
                          <a:effectLst/>
                        </a:rPr>
                        <a:t>NIXON</a:t>
                      </a:r>
                      <a:endParaRPr lang="el-GR" sz="1600" dirty="0">
                        <a:effectLst/>
                      </a:endParaRPr>
                    </a:p>
                    <a:p>
                      <a:pPr algn="just">
                        <a:spcAft>
                          <a:spcPts val="0"/>
                        </a:spcAft>
                      </a:pPr>
                      <a:r>
                        <a:rPr lang="en-GB" sz="1600" dirty="0">
                          <a:effectLst/>
                        </a:rPr>
                        <a:t>GOLDWATER</a:t>
                      </a:r>
                      <a:endParaRPr lang="el-GR" sz="1600" dirty="0">
                        <a:effectLst/>
                      </a:endParaRPr>
                    </a:p>
                    <a:p>
                      <a:pPr algn="just">
                        <a:spcAft>
                          <a:spcPts val="0"/>
                        </a:spcAft>
                      </a:pPr>
                      <a:r>
                        <a:rPr lang="en-GB" sz="1600" dirty="0">
                          <a:effectLst/>
                        </a:rPr>
                        <a:t>HUMPHREY</a:t>
                      </a:r>
                      <a:endParaRPr lang="el-GR" sz="1600" dirty="0">
                        <a:effectLst/>
                      </a:endParaRPr>
                    </a:p>
                    <a:p>
                      <a:pPr algn="just">
                        <a:spcAft>
                          <a:spcPts val="0"/>
                        </a:spcAft>
                      </a:pPr>
                      <a:r>
                        <a:rPr lang="en-GB" sz="1600" dirty="0">
                          <a:effectLst/>
                        </a:rPr>
                        <a:t>WALLACE</a:t>
                      </a:r>
                      <a:endParaRPr lang="el-GR" sz="1600" dirty="0">
                        <a:effectLst/>
                      </a:endParaRPr>
                    </a:p>
                    <a:p>
                      <a:pPr algn="just">
                        <a:spcAft>
                          <a:spcPts val="0"/>
                        </a:spcAft>
                      </a:pPr>
                      <a:r>
                        <a:rPr lang="en-GB" sz="1600" dirty="0" err="1">
                          <a:effectLst/>
                        </a:rPr>
                        <a:t>McGOVERN</a:t>
                      </a:r>
                      <a:endParaRPr lang="el-GR" sz="1600" dirty="0">
                        <a:effectLst/>
                      </a:endParaRPr>
                    </a:p>
                    <a:p>
                      <a:pPr algn="just">
                        <a:spcAft>
                          <a:spcPts val="0"/>
                        </a:spcAft>
                      </a:pPr>
                      <a:r>
                        <a:rPr lang="en-GB" sz="1600" dirty="0">
                          <a:effectLst/>
                        </a:rPr>
                        <a:t>FORD</a:t>
                      </a:r>
                      <a:endParaRPr lang="el-GR" sz="1600" dirty="0">
                        <a:effectLst/>
                      </a:endParaRPr>
                    </a:p>
                    <a:p>
                      <a:pPr algn="just">
                        <a:spcAft>
                          <a:spcPts val="0"/>
                        </a:spcAft>
                      </a:pPr>
                      <a:r>
                        <a:rPr lang="en-GB" sz="1600" dirty="0">
                          <a:effectLst/>
                        </a:rPr>
                        <a:t>CARTER</a:t>
                      </a:r>
                      <a:endParaRPr lang="el-GR" sz="1600" dirty="0">
                        <a:effectLst/>
                      </a:endParaRPr>
                    </a:p>
                    <a:p>
                      <a:pPr algn="just">
                        <a:spcAft>
                          <a:spcPts val="0"/>
                        </a:spcAft>
                      </a:pPr>
                      <a:r>
                        <a:rPr lang="en-GB" sz="1600" dirty="0">
                          <a:effectLst/>
                        </a:rPr>
                        <a:t>AN</a:t>
                      </a:r>
                      <a:r>
                        <a:rPr lang="en-US" sz="1600" dirty="0">
                          <a:effectLst/>
                        </a:rPr>
                        <a:t>D</a:t>
                      </a:r>
                      <a:r>
                        <a:rPr lang="en-GB" sz="1600" dirty="0">
                          <a:effectLst/>
                        </a:rPr>
                        <a:t>ERSON</a:t>
                      </a:r>
                      <a:endParaRPr lang="el-GR" sz="1600" dirty="0">
                        <a:effectLst/>
                      </a:endParaRPr>
                    </a:p>
                    <a:p>
                      <a:pPr algn="just">
                        <a:spcAft>
                          <a:spcPts val="0"/>
                        </a:spcAft>
                      </a:pPr>
                      <a:r>
                        <a:rPr lang="en-GB" sz="1600" dirty="0">
                          <a:effectLst/>
                        </a:rPr>
                        <a:t>MONDALE</a:t>
                      </a:r>
                      <a:endParaRPr lang="el-GR" sz="1600" dirty="0">
                        <a:effectLst/>
                      </a:endParaRPr>
                    </a:p>
                    <a:p>
                      <a:pPr algn="just">
                        <a:spcAft>
                          <a:spcPts val="0"/>
                        </a:spcAft>
                      </a:pPr>
                      <a:r>
                        <a:rPr lang="en-GB" sz="1600" dirty="0">
                          <a:effectLst/>
                        </a:rPr>
                        <a:t>DOUKAKIS</a:t>
                      </a:r>
                      <a:endParaRPr lang="el-GR" sz="1600" dirty="0">
                        <a:effectLst/>
                      </a:endParaRPr>
                    </a:p>
                    <a:p>
                      <a:pPr algn="just">
                        <a:spcAft>
                          <a:spcPts val="0"/>
                        </a:spcAft>
                      </a:pPr>
                      <a:r>
                        <a:rPr lang="en-GB" sz="1600" dirty="0">
                          <a:effectLst/>
                        </a:rPr>
                        <a:t>BUSH</a:t>
                      </a:r>
                      <a:endParaRPr lang="el-GR" sz="1600" dirty="0">
                        <a:effectLst/>
                      </a:endParaRPr>
                    </a:p>
                    <a:p>
                      <a:pPr algn="just">
                        <a:spcAft>
                          <a:spcPts val="0"/>
                        </a:spcAft>
                      </a:pPr>
                      <a:r>
                        <a:rPr lang="el-GR" sz="1600" dirty="0">
                          <a:effectLst/>
                        </a:rPr>
                        <a:t>PERAULT</a:t>
                      </a:r>
                      <a:endParaRPr lang="el-GR" sz="1600" dirty="0">
                        <a:effectLst/>
                        <a:latin typeface="Times New Roman"/>
                        <a:ea typeface="Times New Roman"/>
                      </a:endParaRPr>
                    </a:p>
                  </a:txBody>
                  <a:tcPr marL="68580" marR="68580" marT="0" marB="0"/>
                </a:tc>
                <a:tc>
                  <a:txBody>
                    <a:bodyPr/>
                    <a:lstStyle/>
                    <a:p>
                      <a:pPr algn="just">
                        <a:spcAft>
                          <a:spcPts val="0"/>
                        </a:spcAft>
                      </a:pPr>
                      <a:r>
                        <a:rPr lang="en-GB" sz="1600" dirty="0">
                          <a:effectLst/>
                        </a:rPr>
                        <a:t>DEM</a:t>
                      </a:r>
                      <a:endParaRPr lang="el-GR" sz="1600" dirty="0">
                        <a:effectLst/>
                      </a:endParaRPr>
                    </a:p>
                    <a:p>
                      <a:pPr algn="just">
                        <a:spcAft>
                          <a:spcPts val="0"/>
                        </a:spcAft>
                      </a:pPr>
                      <a:r>
                        <a:rPr lang="en-GB" sz="1600" dirty="0">
                          <a:effectLst/>
                        </a:rPr>
                        <a:t>REP</a:t>
                      </a:r>
                      <a:endParaRPr lang="el-GR" sz="1600" dirty="0">
                        <a:effectLst/>
                      </a:endParaRPr>
                    </a:p>
                    <a:p>
                      <a:pPr algn="just">
                        <a:spcAft>
                          <a:spcPts val="0"/>
                        </a:spcAft>
                      </a:pPr>
                      <a:r>
                        <a:rPr lang="en-GB" sz="1600" dirty="0">
                          <a:effectLst/>
                        </a:rPr>
                        <a:t>REP</a:t>
                      </a:r>
                      <a:endParaRPr lang="el-GR" sz="1600" dirty="0">
                        <a:effectLst/>
                      </a:endParaRPr>
                    </a:p>
                    <a:p>
                      <a:pPr algn="just">
                        <a:spcAft>
                          <a:spcPts val="0"/>
                        </a:spcAft>
                      </a:pPr>
                      <a:r>
                        <a:rPr lang="en-GB" sz="1600" dirty="0">
                          <a:effectLst/>
                        </a:rPr>
                        <a:t>DEM</a:t>
                      </a:r>
                      <a:endParaRPr lang="el-GR" sz="1600" dirty="0">
                        <a:effectLst/>
                      </a:endParaRPr>
                    </a:p>
                    <a:p>
                      <a:pPr algn="just">
                        <a:spcAft>
                          <a:spcPts val="0"/>
                        </a:spcAft>
                      </a:pPr>
                      <a:r>
                        <a:rPr lang="en-GB" sz="1600" dirty="0">
                          <a:effectLst/>
                        </a:rPr>
                        <a:t>IND</a:t>
                      </a:r>
                      <a:endParaRPr lang="el-GR" sz="1600" dirty="0">
                        <a:effectLst/>
                      </a:endParaRPr>
                    </a:p>
                    <a:p>
                      <a:pPr algn="just">
                        <a:spcAft>
                          <a:spcPts val="0"/>
                        </a:spcAft>
                      </a:pPr>
                      <a:r>
                        <a:rPr lang="en-GB" sz="1600" dirty="0">
                          <a:effectLst/>
                        </a:rPr>
                        <a:t>DEM</a:t>
                      </a:r>
                      <a:endParaRPr lang="el-GR" sz="1600" dirty="0">
                        <a:effectLst/>
                      </a:endParaRPr>
                    </a:p>
                    <a:p>
                      <a:pPr algn="just">
                        <a:spcAft>
                          <a:spcPts val="0"/>
                        </a:spcAft>
                      </a:pPr>
                      <a:r>
                        <a:rPr lang="en-GB" sz="1600" dirty="0">
                          <a:effectLst/>
                        </a:rPr>
                        <a:t>DEM</a:t>
                      </a:r>
                      <a:endParaRPr lang="el-GR" sz="1600" dirty="0">
                        <a:effectLst/>
                      </a:endParaRPr>
                    </a:p>
                    <a:p>
                      <a:pPr algn="just">
                        <a:spcAft>
                          <a:spcPts val="0"/>
                        </a:spcAft>
                      </a:pPr>
                      <a:r>
                        <a:rPr lang="en-GB" sz="1600" dirty="0">
                          <a:effectLst/>
                        </a:rPr>
                        <a:t>DEM</a:t>
                      </a:r>
                      <a:endParaRPr lang="el-GR" sz="1600" dirty="0">
                        <a:effectLst/>
                      </a:endParaRPr>
                    </a:p>
                    <a:p>
                      <a:pPr algn="just">
                        <a:spcAft>
                          <a:spcPts val="0"/>
                        </a:spcAft>
                      </a:pPr>
                      <a:r>
                        <a:rPr lang="en-GB" sz="1600" dirty="0">
                          <a:effectLst/>
                        </a:rPr>
                        <a:t>IND</a:t>
                      </a:r>
                      <a:endParaRPr lang="el-GR" sz="1600" dirty="0">
                        <a:effectLst/>
                      </a:endParaRPr>
                    </a:p>
                    <a:p>
                      <a:pPr algn="just">
                        <a:spcAft>
                          <a:spcPts val="0"/>
                        </a:spcAft>
                      </a:pPr>
                      <a:r>
                        <a:rPr lang="en-GB" sz="1600" dirty="0">
                          <a:effectLst/>
                        </a:rPr>
                        <a:t>DEM</a:t>
                      </a:r>
                      <a:endParaRPr lang="el-GR" sz="1600" dirty="0">
                        <a:effectLst/>
                      </a:endParaRPr>
                    </a:p>
                    <a:p>
                      <a:pPr algn="just">
                        <a:spcAft>
                          <a:spcPts val="0"/>
                        </a:spcAft>
                      </a:pPr>
                      <a:r>
                        <a:rPr lang="en-GB" sz="1600" dirty="0">
                          <a:effectLst/>
                        </a:rPr>
                        <a:t>DEM</a:t>
                      </a:r>
                      <a:endParaRPr lang="el-GR" sz="1600" dirty="0">
                        <a:effectLst/>
                      </a:endParaRPr>
                    </a:p>
                    <a:p>
                      <a:pPr algn="just">
                        <a:spcAft>
                          <a:spcPts val="0"/>
                        </a:spcAft>
                      </a:pPr>
                      <a:r>
                        <a:rPr lang="en-GB" sz="1600" dirty="0">
                          <a:effectLst/>
                        </a:rPr>
                        <a:t>REP</a:t>
                      </a:r>
                      <a:endParaRPr lang="el-GR" sz="1600" dirty="0">
                        <a:effectLst/>
                      </a:endParaRPr>
                    </a:p>
                    <a:p>
                      <a:pPr algn="just">
                        <a:spcAft>
                          <a:spcPts val="0"/>
                        </a:spcAft>
                      </a:pPr>
                      <a:r>
                        <a:rPr lang="el-GR" sz="1600" dirty="0">
                          <a:effectLst/>
                        </a:rPr>
                        <a:t>IND</a:t>
                      </a:r>
                      <a:endParaRPr lang="el-GR" sz="1600" dirty="0">
                        <a:effectLst/>
                        <a:latin typeface="Times New Roman"/>
                        <a:ea typeface="Times New Roman"/>
                      </a:endParaRPr>
                    </a:p>
                  </a:txBody>
                  <a:tcPr marL="68580" marR="68580" marT="0" marB="0"/>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xmlns="" val="948910019"/>
              </p:ext>
            </p:extLst>
          </p:nvPr>
        </p:nvGraphicFramePr>
        <p:xfrm>
          <a:off x="5292080" y="188640"/>
          <a:ext cx="3578963" cy="2926080"/>
        </p:xfrm>
        <a:graphic>
          <a:graphicData uri="http://schemas.openxmlformats.org/drawingml/2006/table">
            <a:tbl>
              <a:tblPr firstRow="1">
                <a:tableStyleId>{69012ECD-51FC-41F1-AA8D-1B2483CD663E}</a:tableStyleId>
              </a:tblPr>
              <a:tblGrid>
                <a:gridCol w="838007"/>
                <a:gridCol w="1506994"/>
                <a:gridCol w="1233962"/>
              </a:tblGrid>
              <a:tr h="0">
                <a:tc>
                  <a:txBody>
                    <a:bodyPr/>
                    <a:lstStyle/>
                    <a:p>
                      <a:pPr algn="just">
                        <a:spcAft>
                          <a:spcPts val="0"/>
                        </a:spcAft>
                      </a:pPr>
                      <a:r>
                        <a:rPr lang="el-GR" sz="1600" dirty="0">
                          <a:solidFill>
                            <a:srgbClr val="FFFF00"/>
                          </a:solidFill>
                        </a:rPr>
                        <a:t>YEAR</a:t>
                      </a:r>
                    </a:p>
                  </a:txBody>
                  <a:tcPr marL="68580" marR="68580" marT="0" marB="0">
                    <a:solidFill>
                      <a:srgbClr val="004B82"/>
                    </a:solidFill>
                  </a:tcPr>
                </a:tc>
                <a:tc>
                  <a:txBody>
                    <a:bodyPr/>
                    <a:lstStyle/>
                    <a:p>
                      <a:pPr algn="just">
                        <a:spcAft>
                          <a:spcPts val="0"/>
                        </a:spcAft>
                      </a:pPr>
                      <a:r>
                        <a:rPr lang="el-GR" sz="1600" dirty="0"/>
                        <a:t>WINNER</a:t>
                      </a:r>
                    </a:p>
                  </a:txBody>
                  <a:tcPr marL="68580" marR="68580" marT="0" marB="0">
                    <a:solidFill>
                      <a:srgbClr val="004B82"/>
                    </a:solidFill>
                  </a:tcPr>
                </a:tc>
                <a:tc>
                  <a:txBody>
                    <a:bodyPr/>
                    <a:lstStyle/>
                    <a:p>
                      <a:pPr algn="just">
                        <a:spcAft>
                          <a:spcPts val="0"/>
                        </a:spcAft>
                      </a:pPr>
                      <a:r>
                        <a:rPr lang="el-GR" sz="1600" dirty="0"/>
                        <a:t>W_VOTES</a:t>
                      </a:r>
                    </a:p>
                  </a:txBody>
                  <a:tcPr marL="68580" marR="68580" marT="0" marB="0">
                    <a:solidFill>
                      <a:srgbClr val="004B82"/>
                    </a:solidFill>
                  </a:tcPr>
                </a:tc>
              </a:tr>
              <a:tr h="0">
                <a:tc>
                  <a:txBody>
                    <a:bodyPr/>
                    <a:lstStyle/>
                    <a:p>
                      <a:pPr algn="just">
                        <a:spcAft>
                          <a:spcPts val="0"/>
                        </a:spcAft>
                      </a:pPr>
                      <a:r>
                        <a:rPr lang="el-GR" sz="1600" dirty="0">
                          <a:effectLst/>
                        </a:rPr>
                        <a:t>1952</a:t>
                      </a:r>
                    </a:p>
                    <a:p>
                      <a:pPr algn="just">
                        <a:spcAft>
                          <a:spcPts val="0"/>
                        </a:spcAft>
                      </a:pPr>
                      <a:r>
                        <a:rPr lang="el-GR" sz="1600" dirty="0">
                          <a:effectLst/>
                        </a:rPr>
                        <a:t>1956</a:t>
                      </a:r>
                    </a:p>
                    <a:p>
                      <a:pPr algn="just">
                        <a:spcAft>
                          <a:spcPts val="0"/>
                        </a:spcAft>
                      </a:pPr>
                      <a:r>
                        <a:rPr lang="el-GR" sz="1600" dirty="0">
                          <a:effectLst/>
                        </a:rPr>
                        <a:t>1960</a:t>
                      </a:r>
                    </a:p>
                    <a:p>
                      <a:pPr algn="just">
                        <a:spcAft>
                          <a:spcPts val="0"/>
                        </a:spcAft>
                      </a:pPr>
                      <a:r>
                        <a:rPr lang="el-GR" sz="1600" dirty="0">
                          <a:effectLst/>
                        </a:rPr>
                        <a:t>1964</a:t>
                      </a:r>
                    </a:p>
                    <a:p>
                      <a:pPr algn="just">
                        <a:spcAft>
                          <a:spcPts val="0"/>
                        </a:spcAft>
                      </a:pPr>
                      <a:r>
                        <a:rPr lang="el-GR" sz="1600" dirty="0">
                          <a:effectLst/>
                        </a:rPr>
                        <a:t>1968</a:t>
                      </a:r>
                    </a:p>
                    <a:p>
                      <a:pPr algn="just">
                        <a:spcAft>
                          <a:spcPts val="0"/>
                        </a:spcAft>
                      </a:pPr>
                      <a:r>
                        <a:rPr lang="el-GR" sz="1600" dirty="0">
                          <a:effectLst/>
                        </a:rPr>
                        <a:t>1972</a:t>
                      </a:r>
                    </a:p>
                    <a:p>
                      <a:pPr algn="just">
                        <a:spcAft>
                          <a:spcPts val="0"/>
                        </a:spcAft>
                      </a:pPr>
                      <a:r>
                        <a:rPr lang="el-GR" sz="1600" dirty="0">
                          <a:effectLst/>
                        </a:rPr>
                        <a:t>1976</a:t>
                      </a:r>
                    </a:p>
                    <a:p>
                      <a:pPr algn="just">
                        <a:spcAft>
                          <a:spcPts val="0"/>
                        </a:spcAft>
                      </a:pPr>
                      <a:r>
                        <a:rPr lang="el-GR" sz="1600" dirty="0">
                          <a:effectLst/>
                        </a:rPr>
                        <a:t>1980 </a:t>
                      </a:r>
                    </a:p>
                    <a:p>
                      <a:pPr algn="just">
                        <a:spcAft>
                          <a:spcPts val="0"/>
                        </a:spcAft>
                      </a:pPr>
                      <a:r>
                        <a:rPr lang="el-GR" sz="1600" dirty="0">
                          <a:effectLst/>
                        </a:rPr>
                        <a:t>1984</a:t>
                      </a:r>
                    </a:p>
                    <a:p>
                      <a:pPr algn="just">
                        <a:spcAft>
                          <a:spcPts val="0"/>
                        </a:spcAft>
                      </a:pPr>
                      <a:r>
                        <a:rPr lang="el-GR" sz="1600" dirty="0">
                          <a:effectLst/>
                        </a:rPr>
                        <a:t>1988</a:t>
                      </a:r>
                    </a:p>
                    <a:p>
                      <a:pPr algn="just">
                        <a:spcAft>
                          <a:spcPts val="0"/>
                        </a:spcAft>
                      </a:pPr>
                      <a:r>
                        <a:rPr lang="el-GR" sz="1600" dirty="0" smtClean="0">
                          <a:effectLst/>
                        </a:rPr>
                        <a:t>1992</a:t>
                      </a:r>
                      <a:endParaRPr lang="el-GR" sz="1600" dirty="0">
                        <a:effectLst/>
                        <a:latin typeface="Times New Roman"/>
                        <a:ea typeface="Times New Roman"/>
                      </a:endParaRPr>
                    </a:p>
                  </a:txBody>
                  <a:tcPr marL="68580" marR="68580" marT="0" marB="0"/>
                </a:tc>
                <a:tc>
                  <a:txBody>
                    <a:bodyPr/>
                    <a:lstStyle/>
                    <a:p>
                      <a:pPr algn="just">
                        <a:spcAft>
                          <a:spcPts val="0"/>
                        </a:spcAft>
                      </a:pPr>
                      <a:r>
                        <a:rPr lang="en-GB" sz="1600" dirty="0">
                          <a:effectLst/>
                        </a:rPr>
                        <a:t>EISENHOWER</a:t>
                      </a:r>
                      <a:endParaRPr lang="el-GR" sz="1600" dirty="0">
                        <a:effectLst/>
                      </a:endParaRPr>
                    </a:p>
                    <a:p>
                      <a:pPr algn="just">
                        <a:spcAft>
                          <a:spcPts val="0"/>
                        </a:spcAft>
                      </a:pPr>
                      <a:r>
                        <a:rPr lang="en-GB" sz="1600" dirty="0">
                          <a:effectLst/>
                        </a:rPr>
                        <a:t>EISENHOWER</a:t>
                      </a:r>
                      <a:endParaRPr lang="el-GR" sz="1600" dirty="0">
                        <a:effectLst/>
                      </a:endParaRPr>
                    </a:p>
                    <a:p>
                      <a:pPr algn="just">
                        <a:spcAft>
                          <a:spcPts val="0"/>
                        </a:spcAft>
                      </a:pPr>
                      <a:r>
                        <a:rPr lang="en-GB" sz="1600" dirty="0">
                          <a:effectLst/>
                        </a:rPr>
                        <a:t>KENNEDY</a:t>
                      </a:r>
                      <a:endParaRPr lang="el-GR" sz="1600" dirty="0">
                        <a:effectLst/>
                      </a:endParaRPr>
                    </a:p>
                    <a:p>
                      <a:pPr algn="just">
                        <a:spcAft>
                          <a:spcPts val="0"/>
                        </a:spcAft>
                      </a:pPr>
                      <a:r>
                        <a:rPr lang="en-GB" sz="1600" dirty="0">
                          <a:effectLst/>
                        </a:rPr>
                        <a:t>JOHNSON</a:t>
                      </a:r>
                      <a:endParaRPr lang="el-GR" sz="1600" dirty="0">
                        <a:effectLst/>
                      </a:endParaRPr>
                    </a:p>
                    <a:p>
                      <a:pPr algn="just">
                        <a:spcAft>
                          <a:spcPts val="0"/>
                        </a:spcAft>
                      </a:pPr>
                      <a:r>
                        <a:rPr lang="en-GB" sz="1600" dirty="0">
                          <a:effectLst/>
                        </a:rPr>
                        <a:t>NIXON</a:t>
                      </a:r>
                      <a:endParaRPr lang="el-GR" sz="1600" dirty="0">
                        <a:effectLst/>
                      </a:endParaRPr>
                    </a:p>
                    <a:p>
                      <a:pPr algn="just">
                        <a:spcAft>
                          <a:spcPts val="0"/>
                        </a:spcAft>
                      </a:pPr>
                      <a:r>
                        <a:rPr lang="en-GB" sz="1600" dirty="0">
                          <a:effectLst/>
                        </a:rPr>
                        <a:t>NIXON</a:t>
                      </a:r>
                      <a:endParaRPr lang="el-GR" sz="1600" dirty="0">
                        <a:effectLst/>
                      </a:endParaRPr>
                    </a:p>
                    <a:p>
                      <a:pPr algn="just">
                        <a:spcAft>
                          <a:spcPts val="0"/>
                        </a:spcAft>
                      </a:pPr>
                      <a:r>
                        <a:rPr lang="el-GR" sz="1600" dirty="0">
                          <a:effectLst/>
                        </a:rPr>
                        <a:t>CARTER</a:t>
                      </a:r>
                    </a:p>
                    <a:p>
                      <a:pPr algn="just">
                        <a:spcAft>
                          <a:spcPts val="0"/>
                        </a:spcAft>
                      </a:pPr>
                      <a:r>
                        <a:rPr lang="el-GR" sz="1600" dirty="0">
                          <a:effectLst/>
                        </a:rPr>
                        <a:t>REAGAN</a:t>
                      </a:r>
                    </a:p>
                    <a:p>
                      <a:pPr algn="just">
                        <a:spcAft>
                          <a:spcPts val="0"/>
                        </a:spcAft>
                      </a:pPr>
                      <a:r>
                        <a:rPr lang="el-GR" sz="1600" dirty="0">
                          <a:effectLst/>
                        </a:rPr>
                        <a:t>REAGAN</a:t>
                      </a:r>
                    </a:p>
                    <a:p>
                      <a:pPr algn="just">
                        <a:spcAft>
                          <a:spcPts val="0"/>
                        </a:spcAft>
                      </a:pPr>
                      <a:r>
                        <a:rPr lang="el-GR" sz="1600" dirty="0">
                          <a:effectLst/>
                        </a:rPr>
                        <a:t>BUSH</a:t>
                      </a:r>
                    </a:p>
                    <a:p>
                      <a:pPr algn="just">
                        <a:spcAft>
                          <a:spcPts val="0"/>
                        </a:spcAft>
                      </a:pPr>
                      <a:r>
                        <a:rPr lang="el-GR" sz="1600" dirty="0" smtClean="0">
                          <a:effectLst/>
                        </a:rPr>
                        <a:t>CLINTON</a:t>
                      </a:r>
                      <a:r>
                        <a:rPr lang="el-GR" sz="1600" dirty="0">
                          <a:effectLst/>
                        </a:rPr>
                        <a:t> </a:t>
                      </a:r>
                      <a:endParaRPr lang="el-GR" sz="1600" dirty="0">
                        <a:effectLst/>
                        <a:latin typeface="Times New Roman"/>
                        <a:ea typeface="Times New Roman"/>
                      </a:endParaRPr>
                    </a:p>
                  </a:txBody>
                  <a:tcPr marL="68580" marR="68580" marT="0" marB="0"/>
                </a:tc>
                <a:tc>
                  <a:txBody>
                    <a:bodyPr/>
                    <a:lstStyle/>
                    <a:p>
                      <a:pPr algn="just">
                        <a:spcAft>
                          <a:spcPts val="0"/>
                        </a:spcAft>
                      </a:pPr>
                      <a:r>
                        <a:rPr lang="el-GR" sz="1600" dirty="0">
                          <a:effectLst/>
                        </a:rPr>
                        <a:t>442</a:t>
                      </a:r>
                    </a:p>
                    <a:p>
                      <a:pPr algn="just">
                        <a:spcAft>
                          <a:spcPts val="0"/>
                        </a:spcAft>
                      </a:pPr>
                      <a:r>
                        <a:rPr lang="el-GR" sz="1600" dirty="0">
                          <a:effectLst/>
                        </a:rPr>
                        <a:t>447</a:t>
                      </a:r>
                    </a:p>
                    <a:p>
                      <a:pPr algn="just">
                        <a:spcAft>
                          <a:spcPts val="0"/>
                        </a:spcAft>
                      </a:pPr>
                      <a:r>
                        <a:rPr lang="el-GR" sz="1600" dirty="0">
                          <a:effectLst/>
                        </a:rPr>
                        <a:t>303</a:t>
                      </a:r>
                    </a:p>
                    <a:p>
                      <a:pPr algn="just">
                        <a:spcAft>
                          <a:spcPts val="0"/>
                        </a:spcAft>
                      </a:pPr>
                      <a:r>
                        <a:rPr lang="el-GR" sz="1600" dirty="0">
                          <a:effectLst/>
                        </a:rPr>
                        <a:t>486</a:t>
                      </a:r>
                    </a:p>
                    <a:p>
                      <a:pPr algn="just">
                        <a:spcAft>
                          <a:spcPts val="0"/>
                        </a:spcAft>
                      </a:pPr>
                      <a:r>
                        <a:rPr lang="el-GR" sz="1600" dirty="0">
                          <a:effectLst/>
                        </a:rPr>
                        <a:t>301</a:t>
                      </a:r>
                    </a:p>
                    <a:p>
                      <a:pPr algn="just">
                        <a:spcAft>
                          <a:spcPts val="0"/>
                        </a:spcAft>
                      </a:pPr>
                      <a:r>
                        <a:rPr lang="el-GR" sz="1600" dirty="0">
                          <a:effectLst/>
                        </a:rPr>
                        <a:t>520</a:t>
                      </a:r>
                    </a:p>
                    <a:p>
                      <a:pPr algn="just">
                        <a:spcAft>
                          <a:spcPts val="0"/>
                        </a:spcAft>
                      </a:pPr>
                      <a:r>
                        <a:rPr lang="el-GR" sz="1600" dirty="0">
                          <a:effectLst/>
                        </a:rPr>
                        <a:t>297</a:t>
                      </a:r>
                    </a:p>
                    <a:p>
                      <a:pPr algn="just">
                        <a:spcAft>
                          <a:spcPts val="0"/>
                        </a:spcAft>
                      </a:pPr>
                      <a:r>
                        <a:rPr lang="el-GR" sz="1600" dirty="0">
                          <a:effectLst/>
                        </a:rPr>
                        <a:t>489</a:t>
                      </a:r>
                    </a:p>
                    <a:p>
                      <a:pPr algn="just">
                        <a:spcAft>
                          <a:spcPts val="0"/>
                        </a:spcAft>
                      </a:pPr>
                      <a:r>
                        <a:rPr lang="el-GR" sz="1600" dirty="0">
                          <a:effectLst/>
                        </a:rPr>
                        <a:t>525</a:t>
                      </a:r>
                    </a:p>
                    <a:p>
                      <a:pPr algn="just">
                        <a:spcAft>
                          <a:spcPts val="0"/>
                        </a:spcAft>
                      </a:pPr>
                      <a:r>
                        <a:rPr lang="el-GR" sz="1600" dirty="0">
                          <a:effectLst/>
                        </a:rPr>
                        <a:t>426</a:t>
                      </a:r>
                    </a:p>
                    <a:p>
                      <a:pPr algn="just">
                        <a:spcAft>
                          <a:spcPts val="0"/>
                        </a:spcAft>
                      </a:pPr>
                      <a:r>
                        <a:rPr lang="en-US" sz="1600" dirty="0" smtClean="0">
                          <a:effectLst/>
                        </a:rPr>
                        <a:t>NULL</a:t>
                      </a:r>
                      <a:endParaRPr lang="el-GR" sz="1600" dirty="0">
                        <a:effectLst/>
                        <a:latin typeface="Times New Roman"/>
                        <a:ea typeface="Times New Roman"/>
                      </a:endParaRPr>
                    </a:p>
                  </a:txBody>
                  <a:tcPr marL="68580" marR="68580" marT="0" marB="0"/>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xmlns="" val="2778564940"/>
              </p:ext>
            </p:extLst>
          </p:nvPr>
        </p:nvGraphicFramePr>
        <p:xfrm>
          <a:off x="179512" y="3200400"/>
          <a:ext cx="4824536" cy="3657600"/>
        </p:xfrm>
        <a:graphic>
          <a:graphicData uri="http://schemas.openxmlformats.org/drawingml/2006/table">
            <a:tbl>
              <a:tblPr firstRow="1">
                <a:tableStyleId>{B301B821-A1FF-4177-AEE7-76D212191A09}</a:tableStyleId>
              </a:tblPr>
              <a:tblGrid>
                <a:gridCol w="1148236"/>
                <a:gridCol w="2064882"/>
                <a:gridCol w="1611418"/>
              </a:tblGrid>
              <a:tr h="0">
                <a:tc>
                  <a:txBody>
                    <a:bodyPr/>
                    <a:lstStyle/>
                    <a:p>
                      <a:pPr algn="just">
                        <a:spcAft>
                          <a:spcPts val="0"/>
                        </a:spcAft>
                      </a:pPr>
                      <a:r>
                        <a:rPr lang="el-GR" sz="1600" dirty="0">
                          <a:solidFill>
                            <a:srgbClr val="FFFF00"/>
                          </a:solidFill>
                        </a:rPr>
                        <a:t>YEAR</a:t>
                      </a:r>
                    </a:p>
                  </a:txBody>
                  <a:tcPr marL="68580" marR="68580" marT="0" marB="0">
                    <a:solidFill>
                      <a:srgbClr val="004B82"/>
                    </a:solidFill>
                  </a:tcPr>
                </a:tc>
                <a:tc>
                  <a:txBody>
                    <a:bodyPr/>
                    <a:lstStyle/>
                    <a:p>
                      <a:pPr algn="just">
                        <a:spcAft>
                          <a:spcPts val="0"/>
                        </a:spcAft>
                      </a:pPr>
                      <a:r>
                        <a:rPr lang="el-GR" sz="1600" dirty="0">
                          <a:solidFill>
                            <a:srgbClr val="FFFF00"/>
                          </a:solidFill>
                        </a:rPr>
                        <a:t>LOSER</a:t>
                      </a:r>
                    </a:p>
                  </a:txBody>
                  <a:tcPr marL="68580" marR="68580" marT="0" marB="0">
                    <a:solidFill>
                      <a:srgbClr val="004B82"/>
                    </a:solidFill>
                  </a:tcPr>
                </a:tc>
                <a:tc>
                  <a:txBody>
                    <a:bodyPr/>
                    <a:lstStyle/>
                    <a:p>
                      <a:pPr algn="just">
                        <a:spcAft>
                          <a:spcPts val="0"/>
                        </a:spcAft>
                      </a:pPr>
                      <a:r>
                        <a:rPr lang="el-GR" sz="1600" dirty="0"/>
                        <a:t>L_VOTES</a:t>
                      </a:r>
                    </a:p>
                  </a:txBody>
                  <a:tcPr marL="68580" marR="68580" marT="0" marB="0">
                    <a:solidFill>
                      <a:srgbClr val="004B82"/>
                    </a:solidFill>
                  </a:tcPr>
                </a:tc>
              </a:tr>
              <a:tr h="0">
                <a:tc>
                  <a:txBody>
                    <a:bodyPr/>
                    <a:lstStyle/>
                    <a:p>
                      <a:pPr algn="just">
                        <a:spcAft>
                          <a:spcPts val="0"/>
                        </a:spcAft>
                      </a:pPr>
                      <a:r>
                        <a:rPr lang="el-GR" sz="1600"/>
                        <a:t>1952</a:t>
                      </a:r>
                    </a:p>
                    <a:p>
                      <a:pPr algn="just">
                        <a:spcAft>
                          <a:spcPts val="0"/>
                        </a:spcAft>
                      </a:pPr>
                      <a:r>
                        <a:rPr lang="el-GR" sz="1600"/>
                        <a:t>1956</a:t>
                      </a:r>
                    </a:p>
                    <a:p>
                      <a:pPr algn="just">
                        <a:spcAft>
                          <a:spcPts val="0"/>
                        </a:spcAft>
                      </a:pPr>
                      <a:r>
                        <a:rPr lang="el-GR" sz="1600"/>
                        <a:t>1960</a:t>
                      </a:r>
                    </a:p>
                    <a:p>
                      <a:pPr algn="just">
                        <a:spcAft>
                          <a:spcPts val="0"/>
                        </a:spcAft>
                      </a:pPr>
                      <a:r>
                        <a:rPr lang="el-GR" sz="1600"/>
                        <a:t>1964</a:t>
                      </a:r>
                    </a:p>
                    <a:p>
                      <a:pPr algn="just">
                        <a:spcAft>
                          <a:spcPts val="0"/>
                        </a:spcAft>
                      </a:pPr>
                      <a:r>
                        <a:rPr lang="el-GR" sz="1600"/>
                        <a:t>1968</a:t>
                      </a:r>
                    </a:p>
                    <a:p>
                      <a:pPr algn="just">
                        <a:spcAft>
                          <a:spcPts val="0"/>
                        </a:spcAft>
                      </a:pPr>
                      <a:r>
                        <a:rPr lang="el-GR" sz="1600"/>
                        <a:t>1968</a:t>
                      </a:r>
                    </a:p>
                    <a:p>
                      <a:pPr algn="just">
                        <a:spcAft>
                          <a:spcPts val="0"/>
                        </a:spcAft>
                      </a:pPr>
                      <a:r>
                        <a:rPr lang="el-GR" sz="1600"/>
                        <a:t>1972</a:t>
                      </a:r>
                    </a:p>
                    <a:p>
                      <a:pPr algn="just">
                        <a:spcAft>
                          <a:spcPts val="0"/>
                        </a:spcAft>
                      </a:pPr>
                      <a:r>
                        <a:rPr lang="el-GR" sz="1600"/>
                        <a:t>1976</a:t>
                      </a:r>
                    </a:p>
                    <a:p>
                      <a:pPr algn="just">
                        <a:spcAft>
                          <a:spcPts val="0"/>
                        </a:spcAft>
                      </a:pPr>
                      <a:r>
                        <a:rPr lang="el-GR" sz="1600"/>
                        <a:t>1980 </a:t>
                      </a:r>
                    </a:p>
                    <a:p>
                      <a:pPr algn="just">
                        <a:spcAft>
                          <a:spcPts val="0"/>
                        </a:spcAft>
                      </a:pPr>
                      <a:r>
                        <a:rPr lang="el-GR" sz="1600"/>
                        <a:t>1980</a:t>
                      </a:r>
                    </a:p>
                    <a:p>
                      <a:pPr algn="just">
                        <a:spcAft>
                          <a:spcPts val="0"/>
                        </a:spcAft>
                      </a:pPr>
                      <a:r>
                        <a:rPr lang="el-GR" sz="1600"/>
                        <a:t>1984</a:t>
                      </a:r>
                    </a:p>
                    <a:p>
                      <a:pPr algn="just">
                        <a:spcAft>
                          <a:spcPts val="0"/>
                        </a:spcAft>
                      </a:pPr>
                      <a:r>
                        <a:rPr lang="el-GR" sz="1600"/>
                        <a:t>1988</a:t>
                      </a:r>
                    </a:p>
                    <a:p>
                      <a:pPr algn="just">
                        <a:spcAft>
                          <a:spcPts val="0"/>
                        </a:spcAft>
                      </a:pPr>
                      <a:r>
                        <a:rPr lang="el-GR" sz="1600"/>
                        <a:t>1992</a:t>
                      </a:r>
                    </a:p>
                    <a:p>
                      <a:pPr algn="just">
                        <a:spcAft>
                          <a:spcPts val="0"/>
                        </a:spcAft>
                      </a:pPr>
                      <a:r>
                        <a:rPr lang="el-GR" sz="1600"/>
                        <a:t>1992</a:t>
                      </a:r>
                    </a:p>
                  </a:txBody>
                  <a:tcPr marL="68580" marR="68580" marT="0" marB="0"/>
                </a:tc>
                <a:tc>
                  <a:txBody>
                    <a:bodyPr/>
                    <a:lstStyle/>
                    <a:p>
                      <a:pPr algn="just">
                        <a:spcAft>
                          <a:spcPts val="0"/>
                        </a:spcAft>
                      </a:pPr>
                      <a:r>
                        <a:rPr lang="en-GB" sz="1600" dirty="0"/>
                        <a:t>STEVENSON</a:t>
                      </a:r>
                      <a:endParaRPr lang="el-GR" sz="1600" dirty="0"/>
                    </a:p>
                    <a:p>
                      <a:pPr algn="just">
                        <a:spcAft>
                          <a:spcPts val="0"/>
                        </a:spcAft>
                      </a:pPr>
                      <a:r>
                        <a:rPr lang="en-GB" sz="1600" dirty="0"/>
                        <a:t>STEVENSON</a:t>
                      </a:r>
                      <a:endParaRPr lang="el-GR" sz="1600" dirty="0"/>
                    </a:p>
                    <a:p>
                      <a:pPr algn="just">
                        <a:spcAft>
                          <a:spcPts val="0"/>
                        </a:spcAft>
                      </a:pPr>
                      <a:r>
                        <a:rPr lang="en-GB" sz="1600" dirty="0"/>
                        <a:t>NIXON</a:t>
                      </a:r>
                      <a:endParaRPr lang="el-GR" sz="1600" dirty="0"/>
                    </a:p>
                    <a:p>
                      <a:pPr algn="just">
                        <a:spcAft>
                          <a:spcPts val="0"/>
                        </a:spcAft>
                      </a:pPr>
                      <a:r>
                        <a:rPr lang="en-GB" sz="1600" dirty="0"/>
                        <a:t>GOLDWATER</a:t>
                      </a:r>
                      <a:endParaRPr lang="el-GR" sz="1600" dirty="0"/>
                    </a:p>
                    <a:p>
                      <a:pPr algn="just">
                        <a:spcAft>
                          <a:spcPts val="0"/>
                        </a:spcAft>
                      </a:pPr>
                      <a:r>
                        <a:rPr lang="en-GB" sz="1600" dirty="0"/>
                        <a:t>HUMPHREY</a:t>
                      </a:r>
                      <a:endParaRPr lang="el-GR" sz="1600" dirty="0"/>
                    </a:p>
                    <a:p>
                      <a:pPr algn="just">
                        <a:spcAft>
                          <a:spcPts val="0"/>
                        </a:spcAft>
                      </a:pPr>
                      <a:r>
                        <a:rPr lang="en-GB" sz="1600" dirty="0"/>
                        <a:t>WALLACE</a:t>
                      </a:r>
                      <a:endParaRPr lang="el-GR" sz="1600" dirty="0"/>
                    </a:p>
                    <a:p>
                      <a:pPr algn="just">
                        <a:spcAft>
                          <a:spcPts val="0"/>
                        </a:spcAft>
                      </a:pPr>
                      <a:r>
                        <a:rPr lang="en-GB" sz="1600" dirty="0" err="1"/>
                        <a:t>McGOVERN</a:t>
                      </a:r>
                      <a:endParaRPr lang="el-GR" sz="1600" dirty="0"/>
                    </a:p>
                    <a:p>
                      <a:pPr algn="just">
                        <a:spcAft>
                          <a:spcPts val="0"/>
                        </a:spcAft>
                      </a:pPr>
                      <a:r>
                        <a:rPr lang="en-GB" sz="1600" dirty="0"/>
                        <a:t>FORD</a:t>
                      </a:r>
                      <a:endParaRPr lang="el-GR" sz="1600" dirty="0"/>
                    </a:p>
                    <a:p>
                      <a:pPr algn="just">
                        <a:spcAft>
                          <a:spcPts val="0"/>
                        </a:spcAft>
                      </a:pPr>
                      <a:r>
                        <a:rPr lang="en-GB" sz="1600" dirty="0"/>
                        <a:t>CARTER</a:t>
                      </a:r>
                      <a:endParaRPr lang="el-GR" sz="1600" dirty="0"/>
                    </a:p>
                    <a:p>
                      <a:pPr algn="just">
                        <a:spcAft>
                          <a:spcPts val="0"/>
                        </a:spcAft>
                      </a:pPr>
                      <a:r>
                        <a:rPr lang="en-GB" sz="1600" dirty="0"/>
                        <a:t>AN</a:t>
                      </a:r>
                      <a:r>
                        <a:rPr lang="en-US" sz="1600" dirty="0"/>
                        <a:t>D</a:t>
                      </a:r>
                      <a:r>
                        <a:rPr lang="en-GB" sz="1600" dirty="0"/>
                        <a:t>ERSON</a:t>
                      </a:r>
                      <a:endParaRPr lang="el-GR" sz="1600" dirty="0"/>
                    </a:p>
                    <a:p>
                      <a:pPr algn="just">
                        <a:spcAft>
                          <a:spcPts val="0"/>
                        </a:spcAft>
                      </a:pPr>
                      <a:r>
                        <a:rPr lang="en-GB" sz="1600" dirty="0"/>
                        <a:t>MONDALE</a:t>
                      </a:r>
                      <a:endParaRPr lang="el-GR" sz="1600" dirty="0"/>
                    </a:p>
                    <a:p>
                      <a:pPr algn="just">
                        <a:spcAft>
                          <a:spcPts val="0"/>
                        </a:spcAft>
                      </a:pPr>
                      <a:r>
                        <a:rPr lang="en-GB" sz="1600" dirty="0"/>
                        <a:t>DOUKAKIS</a:t>
                      </a:r>
                      <a:endParaRPr lang="el-GR" sz="1600" dirty="0"/>
                    </a:p>
                    <a:p>
                      <a:pPr algn="just">
                        <a:spcAft>
                          <a:spcPts val="0"/>
                        </a:spcAft>
                      </a:pPr>
                      <a:r>
                        <a:rPr lang="el-GR" sz="1600" dirty="0"/>
                        <a:t>BUSH</a:t>
                      </a:r>
                    </a:p>
                    <a:p>
                      <a:pPr algn="just">
                        <a:spcAft>
                          <a:spcPts val="0"/>
                        </a:spcAft>
                      </a:pPr>
                      <a:r>
                        <a:rPr lang="el-GR" sz="1600" dirty="0"/>
                        <a:t>PERAULT</a:t>
                      </a:r>
                    </a:p>
                  </a:txBody>
                  <a:tcPr marL="68580" marR="68580" marT="0" marB="0"/>
                </a:tc>
                <a:tc>
                  <a:txBody>
                    <a:bodyPr/>
                    <a:lstStyle/>
                    <a:p>
                      <a:pPr algn="just">
                        <a:spcAft>
                          <a:spcPts val="0"/>
                        </a:spcAft>
                      </a:pPr>
                      <a:r>
                        <a:rPr lang="el-GR" sz="1600" dirty="0"/>
                        <a:t>89</a:t>
                      </a:r>
                    </a:p>
                    <a:p>
                      <a:pPr algn="just">
                        <a:spcAft>
                          <a:spcPts val="0"/>
                        </a:spcAft>
                      </a:pPr>
                      <a:r>
                        <a:rPr lang="el-GR" sz="1600" dirty="0"/>
                        <a:t>73</a:t>
                      </a:r>
                    </a:p>
                    <a:p>
                      <a:pPr algn="just">
                        <a:spcAft>
                          <a:spcPts val="0"/>
                        </a:spcAft>
                      </a:pPr>
                      <a:r>
                        <a:rPr lang="el-GR" sz="1600" dirty="0"/>
                        <a:t>219</a:t>
                      </a:r>
                    </a:p>
                    <a:p>
                      <a:pPr algn="just">
                        <a:spcAft>
                          <a:spcPts val="0"/>
                        </a:spcAft>
                      </a:pPr>
                      <a:r>
                        <a:rPr lang="el-GR" sz="1600" dirty="0"/>
                        <a:t>52</a:t>
                      </a:r>
                    </a:p>
                    <a:p>
                      <a:pPr algn="just">
                        <a:spcAft>
                          <a:spcPts val="0"/>
                        </a:spcAft>
                      </a:pPr>
                      <a:r>
                        <a:rPr lang="el-GR" sz="1600" dirty="0"/>
                        <a:t>191</a:t>
                      </a:r>
                    </a:p>
                    <a:p>
                      <a:pPr algn="just">
                        <a:spcAft>
                          <a:spcPts val="0"/>
                        </a:spcAft>
                      </a:pPr>
                      <a:r>
                        <a:rPr lang="el-GR" sz="1600" dirty="0"/>
                        <a:t>46</a:t>
                      </a:r>
                    </a:p>
                    <a:p>
                      <a:pPr algn="just">
                        <a:spcAft>
                          <a:spcPts val="0"/>
                        </a:spcAft>
                      </a:pPr>
                      <a:r>
                        <a:rPr lang="el-GR" sz="1600" dirty="0"/>
                        <a:t>17</a:t>
                      </a:r>
                    </a:p>
                    <a:p>
                      <a:pPr algn="just">
                        <a:spcAft>
                          <a:spcPts val="0"/>
                        </a:spcAft>
                      </a:pPr>
                      <a:r>
                        <a:rPr lang="el-GR" sz="1600" dirty="0"/>
                        <a:t>240</a:t>
                      </a:r>
                    </a:p>
                    <a:p>
                      <a:pPr algn="just">
                        <a:spcAft>
                          <a:spcPts val="0"/>
                        </a:spcAft>
                      </a:pPr>
                      <a:r>
                        <a:rPr lang="el-GR" sz="1600" dirty="0"/>
                        <a:t>49</a:t>
                      </a:r>
                    </a:p>
                    <a:p>
                      <a:pPr algn="just">
                        <a:spcAft>
                          <a:spcPts val="0"/>
                        </a:spcAft>
                      </a:pPr>
                      <a:r>
                        <a:rPr lang="el-GR" sz="1600" dirty="0"/>
                        <a:t>0</a:t>
                      </a:r>
                    </a:p>
                    <a:p>
                      <a:pPr algn="just">
                        <a:spcAft>
                          <a:spcPts val="0"/>
                        </a:spcAft>
                      </a:pPr>
                      <a:r>
                        <a:rPr lang="el-GR" sz="1600" dirty="0"/>
                        <a:t>13</a:t>
                      </a:r>
                    </a:p>
                    <a:p>
                      <a:pPr algn="just">
                        <a:spcAft>
                          <a:spcPts val="0"/>
                        </a:spcAft>
                      </a:pPr>
                      <a:r>
                        <a:rPr lang="el-GR" sz="1600" dirty="0"/>
                        <a:t>41</a:t>
                      </a:r>
                    </a:p>
                    <a:p>
                      <a:pPr algn="just">
                        <a:spcAft>
                          <a:spcPts val="0"/>
                        </a:spcAft>
                      </a:pPr>
                      <a:r>
                        <a:rPr lang="el-GR" sz="1600" dirty="0"/>
                        <a:t>NULL</a:t>
                      </a:r>
                    </a:p>
                    <a:p>
                      <a:pPr algn="just">
                        <a:spcAft>
                          <a:spcPts val="0"/>
                        </a:spcAft>
                      </a:pPr>
                      <a:r>
                        <a:rPr lang="el-GR" sz="1600" dirty="0"/>
                        <a:t>NULL</a:t>
                      </a:r>
                    </a:p>
                  </a:txBody>
                  <a:tcPr marL="68580" marR="68580" marT="0" marB="0"/>
                </a:tc>
              </a:tr>
            </a:tbl>
          </a:graphicData>
        </a:graphic>
      </p:graphicFrame>
      <p:sp>
        <p:nvSpPr>
          <p:cNvPr id="8" name="Rectangle 7"/>
          <p:cNvSpPr/>
          <p:nvPr/>
        </p:nvSpPr>
        <p:spPr>
          <a:xfrm>
            <a:off x="107504" y="175802"/>
            <a:ext cx="1266885" cy="338554"/>
          </a:xfrm>
          <a:prstGeom prst="rect">
            <a:avLst/>
          </a:prstGeom>
        </p:spPr>
        <p:txBody>
          <a:bodyPr wrap="none">
            <a:spAutoFit/>
          </a:bodyPr>
          <a:lstStyle/>
          <a:p>
            <a:r>
              <a:rPr lang="en-US" sz="1600" b="1" dirty="0">
                <a:latin typeface="+mn-lt"/>
              </a:rPr>
              <a:t> </a:t>
            </a:r>
            <a:r>
              <a:rPr lang="el-GR" sz="1600" b="1" dirty="0">
                <a:latin typeface="+mn-lt"/>
              </a:rPr>
              <a:t>PRESIDENTS</a:t>
            </a:r>
          </a:p>
        </p:txBody>
      </p:sp>
      <p:sp>
        <p:nvSpPr>
          <p:cNvPr id="9" name="Rectangle 8"/>
          <p:cNvSpPr/>
          <p:nvPr/>
        </p:nvSpPr>
        <p:spPr>
          <a:xfrm>
            <a:off x="5148064" y="3159223"/>
            <a:ext cx="861967" cy="338554"/>
          </a:xfrm>
          <a:prstGeom prst="rect">
            <a:avLst/>
          </a:prstGeom>
        </p:spPr>
        <p:txBody>
          <a:bodyPr wrap="none">
            <a:spAutoFit/>
          </a:bodyPr>
          <a:lstStyle/>
          <a:p>
            <a:r>
              <a:rPr lang="el-GR" sz="1600" b="1" dirty="0" smtClean="0">
                <a:latin typeface="+mn-lt"/>
              </a:rPr>
              <a:t> LOSERS</a:t>
            </a:r>
            <a:endParaRPr lang="el-GR" sz="1600" b="1" dirty="0">
              <a:latin typeface="+mn-lt"/>
            </a:endParaRPr>
          </a:p>
        </p:txBody>
      </p:sp>
      <p:sp>
        <p:nvSpPr>
          <p:cNvPr id="10" name="Rectangle 9"/>
          <p:cNvSpPr/>
          <p:nvPr/>
        </p:nvSpPr>
        <p:spPr>
          <a:xfrm>
            <a:off x="4358566" y="85723"/>
            <a:ext cx="1006622" cy="584775"/>
          </a:xfrm>
          <a:prstGeom prst="rect">
            <a:avLst/>
          </a:prstGeom>
        </p:spPr>
        <p:txBody>
          <a:bodyPr wrap="none">
            <a:spAutoFit/>
          </a:bodyPr>
          <a:lstStyle/>
          <a:p>
            <a:r>
              <a:rPr lang="en-US" sz="1600" b="1" dirty="0">
                <a:latin typeface="+mn-lt"/>
              </a:rPr>
              <a:t>E</a:t>
            </a:r>
            <a:r>
              <a:rPr lang="el-GR" sz="1600" b="1" dirty="0" smtClean="0">
                <a:latin typeface="+mn-lt"/>
              </a:rPr>
              <a:t>LECTION</a:t>
            </a:r>
          </a:p>
          <a:p>
            <a:pPr algn="r"/>
            <a:r>
              <a:rPr lang="el-GR" sz="1600" b="1" dirty="0" smtClean="0">
                <a:latin typeface="+mn-lt"/>
              </a:rPr>
              <a:t>WINNER</a:t>
            </a:r>
            <a:endParaRPr lang="el-GR" sz="1600" b="1" dirty="0">
              <a:latin typeface="+mn-lt"/>
            </a:endParaRPr>
          </a:p>
        </p:txBody>
      </p:sp>
      <p:sp>
        <p:nvSpPr>
          <p:cNvPr id="11" name="Rectangle 10"/>
          <p:cNvSpPr/>
          <p:nvPr/>
        </p:nvSpPr>
        <p:spPr>
          <a:xfrm>
            <a:off x="107504" y="2864665"/>
            <a:ext cx="1526893" cy="338554"/>
          </a:xfrm>
          <a:prstGeom prst="rect">
            <a:avLst/>
          </a:prstGeom>
        </p:spPr>
        <p:txBody>
          <a:bodyPr wrap="none">
            <a:spAutoFit/>
          </a:bodyPr>
          <a:lstStyle/>
          <a:p>
            <a:r>
              <a:rPr lang="el-GR" sz="1600" b="1" dirty="0">
                <a:latin typeface="+mn-lt"/>
              </a:rPr>
              <a:t>ELECTIONLOSER</a:t>
            </a:r>
          </a:p>
        </p:txBody>
      </p:sp>
    </p:spTree>
    <p:extLst>
      <p:ext uri="{BB962C8B-B14F-4D97-AF65-F5344CB8AC3E}">
        <p14:creationId xmlns:p14="http://schemas.microsoft.com/office/powerpoint/2010/main" xmlns="" val="16978270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Connect to columns</a:t>
            </a:r>
            <a:endParaRPr lang="el-GR" dirty="0"/>
          </a:p>
        </p:txBody>
      </p:sp>
      <p:sp>
        <p:nvSpPr>
          <p:cNvPr id="3" name="2 - Θέση περιεχομένου"/>
          <p:cNvSpPr>
            <a:spLocks noGrp="1"/>
          </p:cNvSpPr>
          <p:nvPr>
            <p:ph idx="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17</a:t>
            </a:fld>
            <a:endParaRPr lang="el-GR"/>
          </a:p>
        </p:txBody>
      </p:sp>
      <p:pic>
        <p:nvPicPr>
          <p:cNvPr id="5" name="10 - Εικόνα" descr="elections_connect_to_column.png"/>
          <p:cNvPicPr/>
          <p:nvPr/>
        </p:nvPicPr>
        <p:blipFill>
          <a:blip r:embed="rId2" cstate="print"/>
          <a:stretch>
            <a:fillRect/>
          </a:stretch>
        </p:blipFill>
        <p:spPr>
          <a:xfrm>
            <a:off x="899592" y="1052736"/>
            <a:ext cx="7056784" cy="540060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Βάση ελληνικών εκλογών</a:t>
            </a:r>
            <a:endParaRPr lang="el-GR" dirty="0"/>
          </a:p>
        </p:txBody>
      </p:sp>
      <p:sp>
        <p:nvSpPr>
          <p:cNvPr id="3" name="2 - Θέση περιεχομένου"/>
          <p:cNvSpPr>
            <a:spLocks noGrp="1"/>
          </p:cNvSpPr>
          <p:nvPr>
            <p:ph idx="1"/>
          </p:nvPr>
        </p:nvSpPr>
        <p:spPr/>
        <p:txBody>
          <a:bodyPr>
            <a:normAutofit fontScale="77500" lnSpcReduction="20000"/>
          </a:bodyPr>
          <a:lstStyle/>
          <a:p>
            <a:pPr fontAlgn="base" hangingPunct="0"/>
            <a:r>
              <a:rPr lang="el-GR" dirty="0" smtClean="0"/>
              <a:t>Ποιά είναι τα χαρακτηριστικά (πεδία) της βάσης δεδομένων ελληνικών εκλογών και πώς διαμορφώνεται η τρίτη κανονική μορφή και όλη η παραπάνω διαδικασία;</a:t>
            </a:r>
          </a:p>
          <a:p>
            <a:pPr>
              <a:buNone/>
            </a:pPr>
            <a:endParaRPr lang="el-GR" dirty="0" smtClean="0"/>
          </a:p>
          <a:p>
            <a:r>
              <a:rPr lang="el-GR" dirty="0" smtClean="0"/>
              <a:t>     Προσοχή στο γεγονός ότι οι περιορισμοί στην περίπτωση των ελληνικών εκλογών είναι αρκετά διαφορετικοί!</a:t>
            </a:r>
          </a:p>
          <a:p>
            <a:r>
              <a:rPr lang="el-GR" dirty="0" smtClean="0"/>
              <a:t>Ακολουθούν στοιχεία για Ελληνικές βουλευτικές εκλογές.</a:t>
            </a:r>
          </a:p>
          <a:p>
            <a:r>
              <a:rPr lang="el-GR" dirty="0" smtClean="0"/>
              <a:t>http://www.hellenicparliament.gr/Vouli-ton-Ellinon/To-Politevma/Ekloges/Eklogika-apotelesmata-New/#ID </a:t>
            </a:r>
          </a:p>
          <a:p>
            <a:r>
              <a:rPr lang="el-GR" dirty="0" smtClean="0"/>
              <a:t>http://el.wikipedia.org/</a:t>
            </a:r>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18</a:t>
            </a:fld>
            <a:endParaRPr lang="el-G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Περιγραφή Μαθήματος</a:t>
            </a:r>
            <a:endParaRPr lang="el-GR" dirty="0"/>
          </a:p>
        </p:txBody>
      </p:sp>
      <p:sp>
        <p:nvSpPr>
          <p:cNvPr id="3" name="Content Placeholder 2"/>
          <p:cNvSpPr>
            <a:spLocks noGrp="1"/>
          </p:cNvSpPr>
          <p:nvPr>
            <p:ph idx="1"/>
          </p:nvPr>
        </p:nvSpPr>
        <p:spPr/>
        <p:txBody>
          <a:bodyPr>
            <a:normAutofit/>
          </a:bodyPr>
          <a:lstStyle/>
          <a:p>
            <a:r>
              <a:rPr lang="el-GR" altLang="el-GR" sz="2400" dirty="0">
                <a:cs typeface="Arial" charset="0"/>
              </a:rPr>
              <a:t>Σκοπός του μαθήματος είναι να παρουσιάσει </a:t>
            </a:r>
            <a:r>
              <a:rPr lang="el-GR" sz="2400" dirty="0" smtClean="0"/>
              <a:t>θέματα σχεδιασμού </a:t>
            </a:r>
            <a:r>
              <a:rPr lang="el-GR" altLang="el-GR" sz="2400" dirty="0" smtClean="0">
                <a:cs typeface="Arial" charset="0"/>
              </a:rPr>
              <a:t>των </a:t>
            </a:r>
            <a:r>
              <a:rPr lang="el-GR" altLang="el-GR" sz="2400" dirty="0">
                <a:cs typeface="Arial" charset="0"/>
              </a:rPr>
              <a:t>βάσεων δεδομένων και των συστημάτων βάσεων δεδομένων.  </a:t>
            </a:r>
            <a:endParaRPr lang="el-GR" altLang="el-GR" sz="2400" dirty="0" smtClean="0">
              <a:cs typeface="Arial" charset="0"/>
            </a:endParaRPr>
          </a:p>
          <a:p>
            <a:pPr>
              <a:buNone/>
            </a:pPr>
            <a:endParaRPr lang="el-GR" altLang="el-GR" sz="2400" b="1" dirty="0" smtClean="0">
              <a:cs typeface="Arial" charset="0"/>
            </a:endParaRPr>
          </a:p>
          <a:p>
            <a:pPr>
              <a:buNone/>
            </a:pPr>
            <a:r>
              <a:rPr lang="el-GR" altLang="el-GR" sz="2400" b="1" dirty="0" smtClean="0">
                <a:cs typeface="Arial" charset="0"/>
              </a:rPr>
              <a:t>                                                                                   Χ</a:t>
            </a:r>
            <a:r>
              <a:rPr lang="el-GR" altLang="el-GR" sz="2400" b="1" dirty="0">
                <a:cs typeface="Arial" charset="0"/>
              </a:rPr>
              <a:t>. </a:t>
            </a:r>
            <a:r>
              <a:rPr lang="el-GR" altLang="el-GR" sz="2400" b="1" dirty="0" err="1">
                <a:cs typeface="Arial" charset="0"/>
              </a:rPr>
              <a:t>Σκουρλάς</a:t>
            </a:r>
            <a:endParaRPr lang="el-GR" altLang="el-GR" sz="2400" b="1" dirty="0">
              <a:cs typeface="Arial" charset="0"/>
            </a:endParaRPr>
          </a:p>
          <a:p>
            <a:pPr>
              <a:spcBef>
                <a:spcPct val="50000"/>
              </a:spcBef>
              <a:buClr>
                <a:schemeClr val="tx2"/>
              </a:buClr>
              <a:buSzPct val="75000"/>
              <a:buFont typeface="Monotype Sorts" charset="2"/>
              <a:buNone/>
            </a:pPr>
            <a:endParaRPr lang="el-GR" altLang="el-GR" b="1" dirty="0">
              <a:latin typeface="Arial" charset="0"/>
              <a:cs typeface="Arial" charset="0"/>
            </a:endParaRPr>
          </a:p>
          <a:p>
            <a:endParaRPr lang="el-GR" dirty="0"/>
          </a:p>
        </p:txBody>
      </p:sp>
    </p:spTree>
    <p:extLst>
      <p:ext uri="{BB962C8B-B14F-4D97-AF65-F5344CB8AC3E}">
        <p14:creationId xmlns:p14="http://schemas.microsoft.com/office/powerpoint/2010/main" xmlns="" val="14250721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Περιορισμοί</a:t>
            </a:r>
            <a:endParaRPr lang="el-GR" dirty="0"/>
          </a:p>
        </p:txBody>
      </p:sp>
      <p:sp>
        <p:nvSpPr>
          <p:cNvPr id="3" name="2 - Θέση περιεχομένου"/>
          <p:cNvSpPr>
            <a:spLocks noGrp="1"/>
          </p:cNvSpPr>
          <p:nvPr>
            <p:ph idx="1"/>
          </p:nvPr>
        </p:nvSpPr>
        <p:spPr/>
        <p:txBody>
          <a:bodyPr>
            <a:noAutofit/>
          </a:bodyPr>
          <a:lstStyle/>
          <a:p>
            <a:r>
              <a:rPr lang="el-GR" sz="2000" dirty="0" smtClean="0"/>
              <a:t>Η ημερομηνία εκλογών (</a:t>
            </a:r>
            <a:r>
              <a:rPr lang="en-US" sz="2000" dirty="0" smtClean="0"/>
              <a:t>election</a:t>
            </a:r>
            <a:r>
              <a:rPr lang="el-GR" sz="2000" dirty="0" smtClean="0"/>
              <a:t>_</a:t>
            </a:r>
            <a:r>
              <a:rPr lang="en-US" sz="2000" dirty="0" smtClean="0"/>
              <a:t>date</a:t>
            </a:r>
            <a:r>
              <a:rPr lang="el-GR" sz="2000" dirty="0" smtClean="0"/>
              <a:t>) χαρακτηρίζει μοναδικά  την εκλογική αναμέτρηση.</a:t>
            </a:r>
          </a:p>
          <a:p>
            <a:r>
              <a:rPr lang="el-GR" sz="2000" dirty="0" smtClean="0"/>
              <a:t>Η ημερομηνία εκλογών χαρακτηρίζει μοναδικά κάποιες στήλες που περιγράφουν την εκλογική αναμέτρηση.  Δηλαδή αν σκεφτούμε το έτος μίας εκλογικής αναμέτρησης τότε αυτομάτως έρχεται στο μυαλό μας το σύνολο των ψηφοδελτίων (αν θέλουμε μπορούμε να προσθέσουμε και άλλα στοιχεία όπως το σύνολο των έγκυρων ψηφοδελτίων, το σύνολο των λευκών και το σύνολο των άκυρων ψηφοδελτίων), ο Πρωθυπουργός κτλ.</a:t>
            </a:r>
          </a:p>
          <a:p>
            <a:r>
              <a:rPr lang="el-GR" sz="2000" dirty="0" smtClean="0"/>
              <a:t>Η ημερομηνία εκλογών και η σειρά επιτυχίας χαρακτηρίζουν μοναδικά κάποιες στήλες όπως τον υποψήφιο –αρχηγός κόμματος-, το κόμμα του, την εκλογική περιφέρεια που εκλέγεται ο υποψήφιος, και τον αριθμό ψήφων που έλαβε. </a:t>
            </a:r>
          </a:p>
          <a:p>
            <a:r>
              <a:rPr lang="el-GR" sz="2000" dirty="0" smtClean="0"/>
              <a:t>Προσοχή! Ο υποψήφιος δεν ανήκει ισόβια στο ίδιο κόμμα και μπορεί να εκλέγεται σε διαφορετική εκλογική περιφέρεια σε κάθε εκλογική αναμέτρηση.</a:t>
            </a:r>
          </a:p>
          <a:p>
            <a:r>
              <a:rPr lang="el-GR" sz="2000" dirty="0" smtClean="0"/>
              <a:t>Για κάθε κόμμα έχουμε ένα μοναδικό κωδικό και το έτος ίδρυσής του.</a:t>
            </a:r>
          </a:p>
          <a:p>
            <a:endParaRPr lang="el-GR" sz="2000"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19</a:t>
            </a:fld>
            <a:endParaRPr lang="el-G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Περιορισμοί</a:t>
            </a:r>
            <a:endParaRPr lang="el-GR" dirty="0"/>
          </a:p>
        </p:txBody>
      </p:sp>
      <p:sp>
        <p:nvSpPr>
          <p:cNvPr id="3" name="2 - Θέση περιεχομένου"/>
          <p:cNvSpPr>
            <a:spLocks noGrp="1"/>
          </p:cNvSpPr>
          <p:nvPr>
            <p:ph idx="1"/>
          </p:nvPr>
        </p:nvSpPr>
        <p:spPr/>
        <p:txBody>
          <a:bodyPr>
            <a:noAutofit/>
          </a:bodyPr>
          <a:lstStyle/>
          <a:p>
            <a:pPr lvl="0" fontAlgn="base" hangingPunct="0"/>
            <a:r>
              <a:rPr lang="el-GR" sz="2000" dirty="0" smtClean="0"/>
              <a:t>Μας ενδιαφέρει η κατάταξη των κομμάτων σε κάθε εκλογική αναμέτρηση.</a:t>
            </a:r>
          </a:p>
          <a:p>
            <a:pPr lvl="0" fontAlgn="base" hangingPunct="0"/>
            <a:r>
              <a:rPr lang="el-GR" sz="2000" dirty="0" smtClean="0"/>
              <a:t>Επιπλέον θα μπορούσε να μας ενδιαφέρει ένα σύντομο ιστορικό της εκλογικής αναμέτρησης, ένα σύντομο βιογραφικό των υποψηφίων, όχι μόνο το έτος ίδρυσης αλλά και το ιστορικό των κομμάτων, φωτογραφία(ες) των υποψηφίων κτλ.</a:t>
            </a:r>
          </a:p>
          <a:p>
            <a:endParaRPr lang="el-GR" sz="2000"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20</a:t>
            </a:fld>
            <a:endParaRPr lang="el-G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normAutofit fontScale="90000"/>
          </a:bodyPr>
          <a:lstStyle/>
          <a:p>
            <a:r>
              <a:rPr lang="el-GR" dirty="0" smtClean="0"/>
              <a:t>Ακολουθούν στοιχεία για τις Ελληνικές βουλευτικές εκλογές του Μαΐου 2012. </a:t>
            </a:r>
            <a:endParaRPr lang="el-GR" dirty="0"/>
          </a:p>
        </p:txBody>
      </p:sp>
      <p:sp>
        <p:nvSpPr>
          <p:cNvPr id="3" name="2 - Υπότιτλος"/>
          <p:cNvSpPr>
            <a:spLocks noGrp="1"/>
          </p:cNvSpPr>
          <p:nvPr>
            <p:ph type="subTitle" idx="1"/>
          </p:nvPr>
        </p:nvSpPr>
        <p:spPr>
          <a:xfrm>
            <a:off x="1043608" y="3886200"/>
            <a:ext cx="6912768" cy="2063080"/>
          </a:xfrm>
        </p:spPr>
        <p:txBody>
          <a:bodyPr>
            <a:normAutofit fontScale="70000" lnSpcReduction="20000"/>
          </a:bodyPr>
          <a:lstStyle/>
          <a:p>
            <a:r>
              <a:rPr lang="el-GR" dirty="0" smtClean="0"/>
              <a:t>Υπογραμμίζουμε ότι τα στοιχεία που παραθέτουμε σε πίνακες στη συνέχεια αφορούν μόνο τις βουλευτικές εκλογές του Μαΐου 2012.  Μπορείτε να παραθέσετε και τα στοιχεία για τις Εκλογές που έγιναν  τον Ιούνιο του 2012 και στοιχεία από άλλες αναμετρήσεις. Γενικά, στη σχεδίασή σας πρέπει να λάβετε υπόψη ότι θα πρέπει να διαχειρίζεστε στοιχεία πολλών εκλογικών αναμετρήσεων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αριθμού διαφάνειας"/>
          <p:cNvSpPr>
            <a:spLocks noGrp="1"/>
          </p:cNvSpPr>
          <p:nvPr>
            <p:ph type="sldNum" sz="quarter" idx="12"/>
          </p:nvPr>
        </p:nvSpPr>
        <p:spPr/>
        <p:txBody>
          <a:bodyPr/>
          <a:lstStyle/>
          <a:p>
            <a:pPr>
              <a:defRPr/>
            </a:pPr>
            <a:fld id="{FA4CD122-866E-4D3B-9682-8196304B43DE}" type="slidenum">
              <a:rPr lang="el-GR" smtClean="0"/>
              <a:pPr>
                <a:defRPr/>
              </a:pPr>
              <a:t>22</a:t>
            </a:fld>
            <a:endParaRPr lang="el-GR"/>
          </a:p>
        </p:txBody>
      </p:sp>
      <p:graphicFrame>
        <p:nvGraphicFramePr>
          <p:cNvPr id="2050" name="Object 2"/>
          <p:cNvGraphicFramePr>
            <a:graphicFrameLocks noChangeAspect="1"/>
          </p:cNvGraphicFramePr>
          <p:nvPr/>
        </p:nvGraphicFramePr>
        <p:xfrm>
          <a:off x="419100" y="90488"/>
          <a:ext cx="8170863" cy="7329487"/>
        </p:xfrm>
        <a:graphic>
          <a:graphicData uri="http://schemas.openxmlformats.org/presentationml/2006/ole">
            <p:oleObj spid="_x0000_s2051" name="Έγγραφο" r:id="rId3" imgW="6639245" imgH="5972185" progId="Word.Document.12">
              <p:embed/>
            </p:oleObj>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αριθμού διαφάνειας"/>
          <p:cNvSpPr>
            <a:spLocks noGrp="1"/>
          </p:cNvSpPr>
          <p:nvPr>
            <p:ph type="sldNum" sz="quarter" idx="12"/>
          </p:nvPr>
        </p:nvSpPr>
        <p:spPr/>
        <p:txBody>
          <a:bodyPr/>
          <a:lstStyle/>
          <a:p>
            <a:pPr>
              <a:defRPr/>
            </a:pPr>
            <a:fld id="{FA4CD122-866E-4D3B-9682-8196304B43DE}" type="slidenum">
              <a:rPr lang="el-GR" smtClean="0"/>
              <a:pPr>
                <a:defRPr/>
              </a:pPr>
              <a:t>23</a:t>
            </a:fld>
            <a:endParaRPr lang="el-GR"/>
          </a:p>
        </p:txBody>
      </p:sp>
      <p:graphicFrame>
        <p:nvGraphicFramePr>
          <p:cNvPr id="3074" name="Object 2"/>
          <p:cNvGraphicFramePr>
            <a:graphicFrameLocks noChangeAspect="1"/>
          </p:cNvGraphicFramePr>
          <p:nvPr/>
        </p:nvGraphicFramePr>
        <p:xfrm>
          <a:off x="644525" y="195263"/>
          <a:ext cx="8394700" cy="6535737"/>
        </p:xfrm>
        <a:graphic>
          <a:graphicData uri="http://schemas.openxmlformats.org/presentationml/2006/ole">
            <p:oleObj spid="_x0000_s3075" name="Έγγραφο" r:id="rId3" imgW="5865480" imgH="4573278" progId="Word.Document.12">
              <p:embed/>
            </p:oleObj>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αριθμού διαφάνειας"/>
          <p:cNvSpPr>
            <a:spLocks noGrp="1"/>
          </p:cNvSpPr>
          <p:nvPr>
            <p:ph type="sldNum" sz="quarter" idx="12"/>
          </p:nvPr>
        </p:nvSpPr>
        <p:spPr/>
        <p:txBody>
          <a:bodyPr/>
          <a:lstStyle/>
          <a:p>
            <a:pPr>
              <a:defRPr/>
            </a:pPr>
            <a:fld id="{FA4CD122-866E-4D3B-9682-8196304B43DE}" type="slidenum">
              <a:rPr lang="el-GR" smtClean="0"/>
              <a:pPr>
                <a:defRPr/>
              </a:pPr>
              <a:t>24</a:t>
            </a:fld>
            <a:endParaRPr lang="el-GR"/>
          </a:p>
        </p:txBody>
      </p:sp>
      <p:graphicFrame>
        <p:nvGraphicFramePr>
          <p:cNvPr id="3074" name="Object 2"/>
          <p:cNvGraphicFramePr>
            <a:graphicFrameLocks noChangeAspect="1"/>
          </p:cNvGraphicFramePr>
          <p:nvPr/>
        </p:nvGraphicFramePr>
        <p:xfrm>
          <a:off x="644525" y="195263"/>
          <a:ext cx="8394700" cy="6535737"/>
        </p:xfrm>
        <a:graphic>
          <a:graphicData uri="http://schemas.openxmlformats.org/presentationml/2006/ole">
            <p:oleObj spid="_x0000_s106499" name="Έγγραφο" r:id="rId3" imgW="5865480" imgH="4573278" progId="Word.Document.12">
              <p:embed/>
            </p:oleObj>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 Τίτλος"/>
          <p:cNvSpPr>
            <a:spLocks noGrp="1"/>
          </p:cNvSpPr>
          <p:nvPr>
            <p:ph type="ctrTitle"/>
          </p:nvPr>
        </p:nvSpPr>
        <p:spPr/>
        <p:txBody>
          <a:bodyPr/>
          <a:lstStyle/>
          <a:p>
            <a:r>
              <a:rPr lang="el-GR" altLang="el-GR" smtClean="0"/>
              <a:t>Υλοποίηση με γλώσσα </a:t>
            </a:r>
            <a:r>
              <a:rPr lang="en-US" altLang="el-GR" smtClean="0"/>
              <a:t>SQL</a:t>
            </a:r>
            <a:endParaRPr lang="el-GR" altLang="el-GR" smtClean="0"/>
          </a:p>
        </p:txBody>
      </p:sp>
      <p:sp>
        <p:nvSpPr>
          <p:cNvPr id="3" name="Subtitle 2"/>
          <p:cNvSpPr>
            <a:spLocks noGrp="1"/>
          </p:cNvSpPr>
          <p:nvPr>
            <p:ph type="subTitle" idx="1"/>
          </p:nvPr>
        </p:nvSpPr>
        <p:spPr/>
        <p:txBody>
          <a:bodyPr/>
          <a:lstStyle/>
          <a:p>
            <a:endParaRPr lang="el-GR"/>
          </a:p>
        </p:txBody>
      </p:sp>
    </p:spTree>
    <p:extLst>
      <p:ext uri="{BB962C8B-B14F-4D97-AF65-F5344CB8AC3E}">
        <p14:creationId xmlns:p14="http://schemas.microsoft.com/office/powerpoint/2010/main" xmlns="" val="316024365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a:xfrm>
            <a:off x="457200" y="1196752"/>
            <a:ext cx="8714096" cy="5040560"/>
          </a:xfrm>
        </p:spPr>
        <p:txBody>
          <a:bodyPr>
            <a:normAutofit/>
          </a:bodyPr>
          <a:lstStyle/>
          <a:p>
            <a:pPr marL="0" indent="0">
              <a:buNone/>
            </a:pPr>
            <a:r>
              <a:rPr lang="en-GB" sz="1600" dirty="0">
                <a:latin typeface="Courier New" panose="02070309020205020404" pitchFamily="49" charset="0"/>
                <a:cs typeface="Courier New" panose="02070309020205020404" pitchFamily="49" charset="0"/>
              </a:rPr>
              <a:t>CREATE TABLE presidents(winner VARCHAR2(15) NOT NULL, </a:t>
            </a:r>
            <a:endParaRPr lang="el-GR" sz="1600" dirty="0">
              <a:latin typeface="Courier New" panose="02070309020205020404" pitchFamily="49" charset="0"/>
              <a:cs typeface="Courier New" panose="02070309020205020404" pitchFamily="49" charset="0"/>
            </a:endParaRPr>
          </a:p>
          <a:p>
            <a:pPr marL="0" indent="0">
              <a:buNone/>
            </a:pPr>
            <a:r>
              <a:rPr lang="en-GB" sz="1600" dirty="0">
                <a:latin typeface="Courier New" panose="02070309020205020404" pitchFamily="49" charset="0"/>
                <a:cs typeface="Courier New" panose="02070309020205020404" pitchFamily="49" charset="0"/>
              </a:rPr>
              <a:t>                        </a:t>
            </a:r>
            <a:r>
              <a:rPr lang="en-GB" sz="1600" dirty="0" err="1">
                <a:latin typeface="Courier New" panose="02070309020205020404" pitchFamily="49" charset="0"/>
                <a:cs typeface="Courier New" panose="02070309020205020404" pitchFamily="49" charset="0"/>
              </a:rPr>
              <a:t>w_party</a:t>
            </a:r>
            <a:r>
              <a:rPr lang="en-GB" sz="1600" dirty="0">
                <a:latin typeface="Courier New" panose="02070309020205020404" pitchFamily="49" charset="0"/>
                <a:cs typeface="Courier New" panose="02070309020205020404" pitchFamily="49" charset="0"/>
              </a:rPr>
              <a:t> VARCHAR2(15), </a:t>
            </a:r>
            <a:r>
              <a:rPr lang="en-GB" sz="1600" dirty="0" err="1">
                <a:latin typeface="Courier New" panose="02070309020205020404" pitchFamily="49" charset="0"/>
                <a:cs typeface="Courier New" panose="02070309020205020404" pitchFamily="49" charset="0"/>
              </a:rPr>
              <a:t>w_state</a:t>
            </a:r>
            <a:r>
              <a:rPr lang="en-GB" sz="1600" dirty="0">
                <a:latin typeface="Courier New" panose="02070309020205020404" pitchFamily="49" charset="0"/>
                <a:cs typeface="Courier New" panose="02070309020205020404" pitchFamily="49" charset="0"/>
              </a:rPr>
              <a:t> VARCHAR2(15) );</a:t>
            </a:r>
            <a:endParaRPr lang="el-GR" sz="1600" dirty="0">
              <a:latin typeface="Courier New" panose="02070309020205020404" pitchFamily="49" charset="0"/>
              <a:cs typeface="Courier New" panose="02070309020205020404" pitchFamily="49" charset="0"/>
            </a:endParaRPr>
          </a:p>
          <a:p>
            <a:pPr marL="0" indent="0">
              <a:buNone/>
            </a:pPr>
            <a:r>
              <a:rPr lang="en-GB" sz="1600" dirty="0">
                <a:latin typeface="Courier New" panose="02070309020205020404" pitchFamily="49" charset="0"/>
                <a:cs typeface="Courier New" panose="02070309020205020404" pitchFamily="49" charset="0"/>
              </a:rPr>
              <a:t>CREATE TABLE losers(loser VARCHAR2(15) NOT NULL, </a:t>
            </a:r>
            <a:endParaRPr lang="el-GR" sz="1600" dirty="0">
              <a:latin typeface="Courier New" panose="02070309020205020404" pitchFamily="49" charset="0"/>
              <a:cs typeface="Courier New" panose="02070309020205020404" pitchFamily="49" charset="0"/>
            </a:endParaRPr>
          </a:p>
          <a:p>
            <a:pPr marL="0" indent="0">
              <a:buNone/>
            </a:pPr>
            <a:r>
              <a:rPr lang="en-GB" sz="1600" dirty="0">
                <a:latin typeface="Courier New" panose="02070309020205020404" pitchFamily="49" charset="0"/>
                <a:cs typeface="Courier New" panose="02070309020205020404" pitchFamily="49" charset="0"/>
              </a:rPr>
              <a:t>                        </a:t>
            </a:r>
            <a:r>
              <a:rPr lang="en-GB" sz="1600" dirty="0" err="1">
                <a:latin typeface="Courier New" panose="02070309020205020404" pitchFamily="49" charset="0"/>
                <a:cs typeface="Courier New" panose="02070309020205020404" pitchFamily="49" charset="0"/>
              </a:rPr>
              <a:t>l_party</a:t>
            </a:r>
            <a:r>
              <a:rPr lang="en-GB" sz="1600" dirty="0">
                <a:latin typeface="Courier New" panose="02070309020205020404" pitchFamily="49" charset="0"/>
                <a:cs typeface="Courier New" panose="02070309020205020404" pitchFamily="49" charset="0"/>
              </a:rPr>
              <a:t> VARCHAR2(15));</a:t>
            </a:r>
            <a:endParaRPr lang="el-GR" sz="1600" dirty="0">
              <a:latin typeface="Courier New" panose="02070309020205020404" pitchFamily="49" charset="0"/>
              <a:cs typeface="Courier New" panose="02070309020205020404" pitchFamily="49" charset="0"/>
            </a:endParaRPr>
          </a:p>
          <a:p>
            <a:pPr marL="0" indent="0">
              <a:buNone/>
            </a:pPr>
            <a:r>
              <a:rPr lang="en-GB" sz="1600" dirty="0">
                <a:latin typeface="Courier New" panose="02070309020205020404" pitchFamily="49" charset="0"/>
                <a:cs typeface="Courier New" panose="02070309020205020404" pitchFamily="49" charset="0"/>
              </a:rPr>
              <a:t>CREATE TABLE </a:t>
            </a:r>
            <a:r>
              <a:rPr lang="en-GB" sz="1600" dirty="0" err="1">
                <a:latin typeface="Courier New" panose="02070309020205020404" pitchFamily="49" charset="0"/>
                <a:cs typeface="Courier New" panose="02070309020205020404" pitchFamily="49" charset="0"/>
              </a:rPr>
              <a:t>electionwinner</a:t>
            </a:r>
            <a:r>
              <a:rPr lang="en-GB" sz="1600" dirty="0">
                <a:latin typeface="Courier New" panose="02070309020205020404" pitchFamily="49" charset="0"/>
                <a:cs typeface="Courier New" panose="02070309020205020404" pitchFamily="49" charset="0"/>
              </a:rPr>
              <a:t>(</a:t>
            </a:r>
            <a:r>
              <a:rPr lang="en-GB" sz="1600" dirty="0" err="1">
                <a:latin typeface="Courier New" panose="02070309020205020404" pitchFamily="49" charset="0"/>
                <a:cs typeface="Courier New" panose="02070309020205020404" pitchFamily="49" charset="0"/>
              </a:rPr>
              <a:t>election_year</a:t>
            </a:r>
            <a:r>
              <a:rPr lang="en-GB" sz="1600" dirty="0">
                <a:latin typeface="Courier New" panose="02070309020205020404" pitchFamily="49" charset="0"/>
                <a:cs typeface="Courier New" panose="02070309020205020404" pitchFamily="49" charset="0"/>
              </a:rPr>
              <a:t> VARCHAR2(4) NOT NULL,</a:t>
            </a:r>
            <a:endParaRPr lang="el-GR" sz="1600" dirty="0">
              <a:latin typeface="Courier New" panose="02070309020205020404" pitchFamily="49" charset="0"/>
              <a:cs typeface="Courier New" panose="02070309020205020404" pitchFamily="49" charset="0"/>
            </a:endParaRPr>
          </a:p>
          <a:p>
            <a:pPr marL="0" indent="0">
              <a:buNone/>
            </a:pPr>
            <a:r>
              <a:rPr lang="en-GB" sz="1600" dirty="0">
                <a:latin typeface="Courier New" panose="02070309020205020404" pitchFamily="49" charset="0"/>
                <a:cs typeface="Courier New" panose="02070309020205020404" pitchFamily="49" charset="0"/>
              </a:rPr>
              <a:t>                             winner VARCHAR2(15),</a:t>
            </a:r>
            <a:r>
              <a:rPr lang="en-GB" sz="1600" dirty="0" err="1">
                <a:latin typeface="Courier New" panose="02070309020205020404" pitchFamily="49" charset="0"/>
                <a:cs typeface="Courier New" panose="02070309020205020404" pitchFamily="49" charset="0"/>
              </a:rPr>
              <a:t>w_votes</a:t>
            </a:r>
            <a:r>
              <a:rPr lang="en-GB" sz="1600" dirty="0">
                <a:latin typeface="Courier New" panose="02070309020205020404" pitchFamily="49" charset="0"/>
                <a:cs typeface="Courier New" panose="02070309020205020404" pitchFamily="49" charset="0"/>
              </a:rPr>
              <a:t> NUMBER);</a:t>
            </a:r>
            <a:endParaRPr lang="el-GR" sz="1600" dirty="0">
              <a:latin typeface="Courier New" panose="02070309020205020404" pitchFamily="49" charset="0"/>
              <a:cs typeface="Courier New" panose="02070309020205020404" pitchFamily="49" charset="0"/>
            </a:endParaRPr>
          </a:p>
          <a:p>
            <a:pPr marL="0" indent="0">
              <a:buNone/>
            </a:pPr>
            <a:r>
              <a:rPr lang="en-GB" sz="1600" dirty="0">
                <a:latin typeface="Courier New" panose="02070309020205020404" pitchFamily="49" charset="0"/>
                <a:cs typeface="Courier New" panose="02070309020205020404" pitchFamily="49" charset="0"/>
              </a:rPr>
              <a:t>CREATE TABLE </a:t>
            </a:r>
            <a:r>
              <a:rPr lang="en-GB" sz="1600" dirty="0" err="1">
                <a:latin typeface="Courier New" panose="02070309020205020404" pitchFamily="49" charset="0"/>
                <a:cs typeface="Courier New" panose="02070309020205020404" pitchFamily="49" charset="0"/>
              </a:rPr>
              <a:t>electionloser</a:t>
            </a:r>
            <a:r>
              <a:rPr lang="en-GB" sz="1600" dirty="0">
                <a:latin typeface="Courier New" panose="02070309020205020404" pitchFamily="49" charset="0"/>
                <a:cs typeface="Courier New" panose="02070309020205020404" pitchFamily="49" charset="0"/>
              </a:rPr>
              <a:t>(</a:t>
            </a:r>
            <a:r>
              <a:rPr lang="en-GB" sz="1600" dirty="0" err="1">
                <a:latin typeface="Courier New" panose="02070309020205020404" pitchFamily="49" charset="0"/>
                <a:cs typeface="Courier New" panose="02070309020205020404" pitchFamily="49" charset="0"/>
              </a:rPr>
              <a:t>election_year</a:t>
            </a:r>
            <a:r>
              <a:rPr lang="en-GB" sz="1600" dirty="0">
                <a:latin typeface="Courier New" panose="02070309020205020404" pitchFamily="49" charset="0"/>
                <a:cs typeface="Courier New" panose="02070309020205020404" pitchFamily="49" charset="0"/>
              </a:rPr>
              <a:t> VARCHAR2(4) NOT NULL,</a:t>
            </a:r>
            <a:endParaRPr lang="el-GR" sz="1600" dirty="0">
              <a:latin typeface="Courier New" panose="02070309020205020404" pitchFamily="49" charset="0"/>
              <a:cs typeface="Courier New" panose="02070309020205020404" pitchFamily="49" charset="0"/>
            </a:endParaRPr>
          </a:p>
          <a:p>
            <a:pPr marL="0" indent="0">
              <a:buNone/>
            </a:pPr>
            <a:r>
              <a:rPr lang="en-GB" sz="1600" dirty="0">
                <a:latin typeface="Courier New" panose="02070309020205020404" pitchFamily="49" charset="0"/>
                <a:cs typeface="Courier New" panose="02070309020205020404" pitchFamily="49" charset="0"/>
              </a:rPr>
              <a:t>                        loser VARCHAR2(15) NOT NULL, </a:t>
            </a:r>
            <a:r>
              <a:rPr lang="en-GB" sz="1600" dirty="0" err="1">
                <a:latin typeface="Courier New" panose="02070309020205020404" pitchFamily="49" charset="0"/>
                <a:cs typeface="Courier New" panose="02070309020205020404" pitchFamily="49" charset="0"/>
              </a:rPr>
              <a:t>l_votes</a:t>
            </a:r>
            <a:r>
              <a:rPr lang="en-GB" sz="1600" dirty="0">
                <a:latin typeface="Courier New" panose="02070309020205020404" pitchFamily="49" charset="0"/>
                <a:cs typeface="Courier New" panose="02070309020205020404" pitchFamily="49" charset="0"/>
              </a:rPr>
              <a:t> NUMBER);</a:t>
            </a:r>
            <a:endParaRPr lang="el-GR" sz="1600" dirty="0">
              <a:latin typeface="Courier New" panose="02070309020205020404" pitchFamily="49" charset="0"/>
              <a:cs typeface="Courier New" panose="02070309020205020404" pitchFamily="49" charset="0"/>
            </a:endParaRPr>
          </a:p>
          <a:p>
            <a:pPr marL="0" indent="0">
              <a:buNone/>
            </a:pPr>
            <a:endParaRPr lang="el-GR" sz="1600" dirty="0" smtClean="0"/>
          </a:p>
          <a:p>
            <a:pPr marL="0" indent="0">
              <a:buNone/>
            </a:pPr>
            <a:endParaRPr lang="el-GR" sz="1600" dirty="0"/>
          </a:p>
          <a:p>
            <a:pPr marL="0" indent="0">
              <a:buNone/>
            </a:pPr>
            <a:r>
              <a:rPr lang="en-GB" sz="1600" dirty="0" smtClean="0">
                <a:latin typeface="Courier New" panose="02070309020205020404" pitchFamily="49" charset="0"/>
                <a:cs typeface="Courier New" panose="02070309020205020404" pitchFamily="49" charset="0"/>
              </a:rPr>
              <a:t>INSERT </a:t>
            </a:r>
            <a:r>
              <a:rPr lang="en-GB" sz="1600" dirty="0">
                <a:latin typeface="Courier New" panose="02070309020205020404" pitchFamily="49" charset="0"/>
                <a:cs typeface="Courier New" panose="02070309020205020404" pitchFamily="49" charset="0"/>
              </a:rPr>
              <a:t>INTO presidents VALUES ('EISENHOWER','REPUBLICAN','TEXAS');</a:t>
            </a:r>
            <a:endParaRPr lang="el-GR" sz="1600" dirty="0">
              <a:latin typeface="Courier New" panose="02070309020205020404" pitchFamily="49" charset="0"/>
              <a:cs typeface="Courier New" panose="02070309020205020404" pitchFamily="49" charset="0"/>
            </a:endParaRPr>
          </a:p>
          <a:p>
            <a:pPr marL="0" indent="0">
              <a:buNone/>
            </a:pPr>
            <a:r>
              <a:rPr lang="en-GB" sz="1600" dirty="0">
                <a:latin typeface="Courier New" panose="02070309020205020404" pitchFamily="49" charset="0"/>
                <a:cs typeface="Courier New" panose="02070309020205020404" pitchFamily="49" charset="0"/>
              </a:rPr>
              <a:t>INSERT INTO losers VALUES('STEVENSON','DEMOCRAT');</a:t>
            </a:r>
            <a:endParaRPr lang="el-GR" sz="1600" dirty="0">
              <a:latin typeface="Courier New" panose="02070309020205020404" pitchFamily="49" charset="0"/>
              <a:cs typeface="Courier New" panose="02070309020205020404" pitchFamily="49" charset="0"/>
            </a:endParaRPr>
          </a:p>
          <a:p>
            <a:pPr marL="0" indent="0">
              <a:buNone/>
            </a:pPr>
            <a:r>
              <a:rPr lang="en-GB" sz="1600" dirty="0">
                <a:latin typeface="Courier New" panose="02070309020205020404" pitchFamily="49" charset="0"/>
                <a:cs typeface="Courier New" panose="02070309020205020404" pitchFamily="49" charset="0"/>
              </a:rPr>
              <a:t>INSERT INTO </a:t>
            </a:r>
            <a:r>
              <a:rPr lang="en-GB" sz="1600" dirty="0" err="1">
                <a:latin typeface="Courier New" panose="02070309020205020404" pitchFamily="49" charset="0"/>
                <a:cs typeface="Courier New" panose="02070309020205020404" pitchFamily="49" charset="0"/>
              </a:rPr>
              <a:t>electionwinner</a:t>
            </a:r>
            <a:r>
              <a:rPr lang="en-GB" sz="1600" dirty="0">
                <a:latin typeface="Courier New" panose="02070309020205020404" pitchFamily="49" charset="0"/>
                <a:cs typeface="Courier New" panose="02070309020205020404" pitchFamily="49" charset="0"/>
              </a:rPr>
              <a:t> VALUES('1952','EISENHOWER',442);</a:t>
            </a:r>
            <a:endParaRPr lang="el-GR" sz="1600" dirty="0">
              <a:latin typeface="Courier New" panose="02070309020205020404" pitchFamily="49" charset="0"/>
              <a:cs typeface="Courier New" panose="02070309020205020404" pitchFamily="49" charset="0"/>
            </a:endParaRPr>
          </a:p>
          <a:p>
            <a:pPr marL="0" indent="0">
              <a:buNone/>
            </a:pPr>
            <a:r>
              <a:rPr lang="en-GB" sz="1600" dirty="0">
                <a:latin typeface="Courier New" panose="02070309020205020404" pitchFamily="49" charset="0"/>
                <a:cs typeface="Courier New" panose="02070309020205020404" pitchFamily="49" charset="0"/>
              </a:rPr>
              <a:t>INSERT INTO </a:t>
            </a:r>
            <a:r>
              <a:rPr lang="en-GB" sz="1600" dirty="0" err="1">
                <a:latin typeface="Courier New" panose="02070309020205020404" pitchFamily="49" charset="0"/>
                <a:cs typeface="Courier New" panose="02070309020205020404" pitchFamily="49" charset="0"/>
              </a:rPr>
              <a:t>electionwinner</a:t>
            </a:r>
            <a:r>
              <a:rPr lang="en-GB" sz="1600" dirty="0">
                <a:latin typeface="Courier New" panose="02070309020205020404" pitchFamily="49" charset="0"/>
                <a:cs typeface="Courier New" panose="02070309020205020404" pitchFamily="49" charset="0"/>
              </a:rPr>
              <a:t> VALUES('1956','EISENHOWER',447);</a:t>
            </a:r>
            <a:endParaRPr lang="el-GR" sz="1600" dirty="0">
              <a:latin typeface="Courier New" panose="02070309020205020404" pitchFamily="49" charset="0"/>
              <a:cs typeface="Courier New" panose="02070309020205020404" pitchFamily="49" charset="0"/>
            </a:endParaRPr>
          </a:p>
          <a:p>
            <a:pPr marL="0" indent="0">
              <a:buNone/>
            </a:pPr>
            <a:r>
              <a:rPr lang="en-GB" sz="1600" dirty="0">
                <a:latin typeface="Courier New" panose="02070309020205020404" pitchFamily="49" charset="0"/>
                <a:cs typeface="Courier New" panose="02070309020205020404" pitchFamily="49" charset="0"/>
              </a:rPr>
              <a:t>INSERT INTO </a:t>
            </a:r>
            <a:r>
              <a:rPr lang="en-GB" sz="1600" dirty="0" err="1">
                <a:latin typeface="Courier New" panose="02070309020205020404" pitchFamily="49" charset="0"/>
                <a:cs typeface="Courier New" panose="02070309020205020404" pitchFamily="49" charset="0"/>
              </a:rPr>
              <a:t>electionloser</a:t>
            </a:r>
            <a:r>
              <a:rPr lang="en-GB" sz="1600" dirty="0">
                <a:latin typeface="Courier New" panose="02070309020205020404" pitchFamily="49" charset="0"/>
                <a:cs typeface="Courier New" panose="02070309020205020404" pitchFamily="49" charset="0"/>
              </a:rPr>
              <a:t> VALUES('1952','STEVENSON',89);</a:t>
            </a:r>
            <a:endParaRPr lang="el-GR" sz="1600" dirty="0">
              <a:latin typeface="Courier New" panose="02070309020205020404" pitchFamily="49" charset="0"/>
              <a:cs typeface="Courier New" panose="02070309020205020404" pitchFamily="49" charset="0"/>
            </a:endParaRPr>
          </a:p>
          <a:p>
            <a:pPr marL="0" indent="0">
              <a:buNone/>
            </a:pPr>
            <a:r>
              <a:rPr lang="en-GB" sz="1600" dirty="0">
                <a:latin typeface="Courier New" panose="02070309020205020404" pitchFamily="49" charset="0"/>
                <a:cs typeface="Courier New" panose="02070309020205020404" pitchFamily="49" charset="0"/>
              </a:rPr>
              <a:t>INSERT INTO </a:t>
            </a:r>
            <a:r>
              <a:rPr lang="en-GB" sz="1600" dirty="0" err="1">
                <a:latin typeface="Courier New" panose="02070309020205020404" pitchFamily="49" charset="0"/>
                <a:cs typeface="Courier New" panose="02070309020205020404" pitchFamily="49" charset="0"/>
              </a:rPr>
              <a:t>electionloser</a:t>
            </a:r>
            <a:r>
              <a:rPr lang="en-GB" sz="1600" dirty="0">
                <a:latin typeface="Courier New" panose="02070309020205020404" pitchFamily="49" charset="0"/>
                <a:cs typeface="Courier New" panose="02070309020205020404" pitchFamily="49" charset="0"/>
              </a:rPr>
              <a:t> VALUES('1956','STEVENSON',73);</a:t>
            </a:r>
            <a:endParaRPr lang="el-GR" sz="1600" dirty="0">
              <a:latin typeface="Courier New" panose="02070309020205020404" pitchFamily="49" charset="0"/>
              <a:cs typeface="Courier New" panose="02070309020205020404" pitchFamily="49" charset="0"/>
            </a:endParaRPr>
          </a:p>
          <a:p>
            <a:pPr marL="0" indent="0">
              <a:buNone/>
            </a:pPr>
            <a:endParaRPr lang="el-GR" sz="16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xmlns="" val="244611038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a:xfrm>
            <a:off x="457200" y="1196752"/>
            <a:ext cx="8229600" cy="5472608"/>
          </a:xfrm>
        </p:spPr>
        <p:txBody>
          <a:bodyPr>
            <a:normAutofit fontScale="47500" lnSpcReduction="20000"/>
          </a:bodyPr>
          <a:lstStyle/>
          <a:p>
            <a:r>
              <a:rPr lang="el-GR" sz="3800" dirty="0"/>
              <a:t>Δείξτε όλα τα στοιχεία προέδρων ταξινομημένα ανά όνομα</a:t>
            </a:r>
          </a:p>
          <a:p>
            <a:r>
              <a:rPr lang="el-GR" sz="3800" dirty="0"/>
              <a:t>Δείξτε τα ονόματα των προέδρων από τον πίνακα </a:t>
            </a:r>
            <a:r>
              <a:rPr lang="en-US" sz="3800" dirty="0" err="1"/>
              <a:t>electionwinner</a:t>
            </a:r>
            <a:r>
              <a:rPr lang="el-GR" sz="3800" dirty="0"/>
              <a:t> μία φορά  </a:t>
            </a:r>
          </a:p>
          <a:p>
            <a:r>
              <a:rPr lang="el-GR" sz="3800" dirty="0"/>
              <a:t>Δείξτε όλα τα στοιχεία προέδρων ανά κόμμα και αλφαβητικά</a:t>
            </a:r>
          </a:p>
          <a:p>
            <a:r>
              <a:rPr lang="el-GR" sz="3800" dirty="0"/>
              <a:t>Δείξτε όλα τα στοιχεία προέδρων που ανήκουν στο κόμμα των ρεπουμπλικάνων </a:t>
            </a:r>
          </a:p>
          <a:p>
            <a:r>
              <a:rPr lang="el-GR" sz="3800" b="1" dirty="0" smtClean="0">
                <a:solidFill>
                  <a:srgbClr val="820000"/>
                </a:solidFill>
              </a:rPr>
              <a:t>Τι </a:t>
            </a:r>
            <a:r>
              <a:rPr lang="el-GR" sz="3800" b="1" dirty="0">
                <a:solidFill>
                  <a:srgbClr val="820000"/>
                </a:solidFill>
              </a:rPr>
              <a:t>θα δείξουν οι  αναζητήσεις;</a:t>
            </a:r>
          </a:p>
          <a:p>
            <a:pPr marL="355600" indent="0">
              <a:buNone/>
            </a:pPr>
            <a:r>
              <a:rPr lang="en-US" sz="3400" dirty="0" smtClean="0">
                <a:latin typeface="Courier New" panose="02070309020205020404" pitchFamily="49" charset="0"/>
                <a:cs typeface="Courier New" panose="02070309020205020404" pitchFamily="49" charset="0"/>
              </a:rPr>
              <a:t>SELECT </a:t>
            </a:r>
            <a:r>
              <a:rPr lang="en-US" sz="3400" dirty="0">
                <a:latin typeface="Courier New" panose="02070309020205020404" pitchFamily="49" charset="0"/>
                <a:cs typeface="Courier New" panose="02070309020205020404" pitchFamily="49" charset="0"/>
              </a:rPr>
              <a:t>winner, </a:t>
            </a:r>
            <a:r>
              <a:rPr lang="en-US" sz="3400" dirty="0" err="1">
                <a:latin typeface="Courier New" panose="02070309020205020404" pitchFamily="49" charset="0"/>
                <a:cs typeface="Courier New" panose="02070309020205020404" pitchFamily="49" charset="0"/>
              </a:rPr>
              <a:t>w_party</a:t>
            </a:r>
            <a:r>
              <a:rPr lang="en-US" sz="3400" dirty="0">
                <a:latin typeface="Courier New" panose="02070309020205020404" pitchFamily="49" charset="0"/>
                <a:cs typeface="Courier New" panose="02070309020205020404" pitchFamily="49" charset="0"/>
              </a:rPr>
              <a:t>, </a:t>
            </a:r>
            <a:r>
              <a:rPr lang="en-US" sz="3400" dirty="0" err="1">
                <a:latin typeface="Courier New" panose="02070309020205020404" pitchFamily="49" charset="0"/>
                <a:cs typeface="Courier New" panose="02070309020205020404" pitchFamily="49" charset="0"/>
              </a:rPr>
              <a:t>w_state</a:t>
            </a:r>
            <a:endParaRPr lang="el-GR" sz="3400" dirty="0">
              <a:latin typeface="Courier New" panose="02070309020205020404" pitchFamily="49" charset="0"/>
              <a:cs typeface="Courier New" panose="02070309020205020404" pitchFamily="49" charset="0"/>
            </a:endParaRPr>
          </a:p>
          <a:p>
            <a:pPr marL="355600" indent="0">
              <a:buNone/>
            </a:pPr>
            <a:r>
              <a:rPr lang="en-US" sz="3400" dirty="0" smtClean="0">
                <a:latin typeface="Courier New" panose="02070309020205020404" pitchFamily="49" charset="0"/>
                <a:cs typeface="Courier New" panose="02070309020205020404" pitchFamily="49" charset="0"/>
              </a:rPr>
              <a:t>FROM </a:t>
            </a:r>
            <a:r>
              <a:rPr lang="en-US" sz="3400" dirty="0">
                <a:latin typeface="Courier New" panose="02070309020205020404" pitchFamily="49" charset="0"/>
                <a:cs typeface="Courier New" panose="02070309020205020404" pitchFamily="49" charset="0"/>
              </a:rPr>
              <a:t>presidents</a:t>
            </a:r>
            <a:endParaRPr lang="el-GR" sz="3400" dirty="0">
              <a:latin typeface="Courier New" panose="02070309020205020404" pitchFamily="49" charset="0"/>
              <a:cs typeface="Courier New" panose="02070309020205020404" pitchFamily="49" charset="0"/>
            </a:endParaRPr>
          </a:p>
          <a:p>
            <a:pPr marL="355600" indent="0">
              <a:buNone/>
            </a:pPr>
            <a:r>
              <a:rPr lang="en-US" sz="3400" dirty="0" smtClean="0">
                <a:latin typeface="Courier New" panose="02070309020205020404" pitchFamily="49" charset="0"/>
                <a:cs typeface="Courier New" panose="02070309020205020404" pitchFamily="49" charset="0"/>
              </a:rPr>
              <a:t>WHERE </a:t>
            </a:r>
            <a:r>
              <a:rPr lang="en-US" sz="3400" dirty="0" err="1">
                <a:latin typeface="Courier New" panose="02070309020205020404" pitchFamily="49" charset="0"/>
                <a:cs typeface="Courier New" panose="02070309020205020404" pitchFamily="49" charset="0"/>
              </a:rPr>
              <a:t>w_party</a:t>
            </a:r>
            <a:r>
              <a:rPr lang="en-US" sz="3400" dirty="0">
                <a:latin typeface="Courier New" panose="02070309020205020404" pitchFamily="49" charset="0"/>
                <a:cs typeface="Courier New" panose="02070309020205020404" pitchFamily="49" charset="0"/>
              </a:rPr>
              <a:t> = 'REP';</a:t>
            </a:r>
            <a:endParaRPr lang="el-GR" sz="3400" dirty="0">
              <a:latin typeface="Courier New" panose="02070309020205020404" pitchFamily="49" charset="0"/>
              <a:cs typeface="Courier New" panose="02070309020205020404" pitchFamily="49" charset="0"/>
            </a:endParaRPr>
          </a:p>
          <a:p>
            <a:pPr marL="355600" indent="0">
              <a:buNone/>
            </a:pPr>
            <a:r>
              <a:rPr lang="en-US" sz="3400" dirty="0" smtClean="0">
                <a:latin typeface="Courier New" panose="02070309020205020404" pitchFamily="49" charset="0"/>
                <a:cs typeface="Courier New" panose="02070309020205020404" pitchFamily="49" charset="0"/>
              </a:rPr>
              <a:t>SELECT </a:t>
            </a:r>
            <a:r>
              <a:rPr lang="en-US" sz="3400" dirty="0">
                <a:latin typeface="Courier New" panose="02070309020205020404" pitchFamily="49" charset="0"/>
                <a:cs typeface="Courier New" panose="02070309020205020404" pitchFamily="49" charset="0"/>
              </a:rPr>
              <a:t>winner, </a:t>
            </a:r>
            <a:r>
              <a:rPr lang="en-US" sz="3400" dirty="0" err="1">
                <a:latin typeface="Courier New" panose="02070309020205020404" pitchFamily="49" charset="0"/>
                <a:cs typeface="Courier New" panose="02070309020205020404" pitchFamily="49" charset="0"/>
              </a:rPr>
              <a:t>w_party</a:t>
            </a:r>
            <a:r>
              <a:rPr lang="en-US" sz="3400" dirty="0">
                <a:latin typeface="Courier New" panose="02070309020205020404" pitchFamily="49" charset="0"/>
                <a:cs typeface="Courier New" panose="02070309020205020404" pitchFamily="49" charset="0"/>
              </a:rPr>
              <a:t>, </a:t>
            </a:r>
            <a:r>
              <a:rPr lang="en-US" sz="3400" dirty="0" err="1">
                <a:latin typeface="Courier New" panose="02070309020205020404" pitchFamily="49" charset="0"/>
                <a:cs typeface="Courier New" panose="02070309020205020404" pitchFamily="49" charset="0"/>
              </a:rPr>
              <a:t>w_state</a:t>
            </a:r>
            <a:endParaRPr lang="el-GR" sz="3400" dirty="0">
              <a:latin typeface="Courier New" panose="02070309020205020404" pitchFamily="49" charset="0"/>
              <a:cs typeface="Courier New" panose="02070309020205020404" pitchFamily="49" charset="0"/>
            </a:endParaRPr>
          </a:p>
          <a:p>
            <a:pPr marL="355600" indent="0">
              <a:buNone/>
            </a:pPr>
            <a:r>
              <a:rPr lang="en-US" sz="3400" dirty="0" smtClean="0">
                <a:latin typeface="Courier New" panose="02070309020205020404" pitchFamily="49" charset="0"/>
                <a:cs typeface="Courier New" panose="02070309020205020404" pitchFamily="49" charset="0"/>
              </a:rPr>
              <a:t>FROM </a:t>
            </a:r>
            <a:r>
              <a:rPr lang="en-US" sz="3400" dirty="0">
                <a:latin typeface="Courier New" panose="02070309020205020404" pitchFamily="49" charset="0"/>
                <a:cs typeface="Courier New" panose="02070309020205020404" pitchFamily="49" charset="0"/>
              </a:rPr>
              <a:t>presidents</a:t>
            </a:r>
            <a:endParaRPr lang="el-GR" sz="3400" dirty="0">
              <a:latin typeface="Courier New" panose="02070309020205020404" pitchFamily="49" charset="0"/>
              <a:cs typeface="Courier New" panose="02070309020205020404" pitchFamily="49" charset="0"/>
            </a:endParaRPr>
          </a:p>
          <a:p>
            <a:pPr marL="355600" indent="0">
              <a:buNone/>
            </a:pPr>
            <a:r>
              <a:rPr lang="en-US" sz="3400" dirty="0" smtClean="0">
                <a:latin typeface="Courier New" panose="02070309020205020404" pitchFamily="49" charset="0"/>
                <a:cs typeface="Courier New" panose="02070309020205020404" pitchFamily="49" charset="0"/>
              </a:rPr>
              <a:t>WHERE </a:t>
            </a:r>
            <a:r>
              <a:rPr lang="en-US" sz="3400" dirty="0" err="1">
                <a:latin typeface="Courier New" panose="02070309020205020404" pitchFamily="49" charset="0"/>
                <a:cs typeface="Courier New" panose="02070309020205020404" pitchFamily="49" charset="0"/>
              </a:rPr>
              <a:t>w_party</a:t>
            </a:r>
            <a:r>
              <a:rPr lang="en-US" sz="3400" dirty="0">
                <a:latin typeface="Courier New" panose="02070309020205020404" pitchFamily="49" charset="0"/>
                <a:cs typeface="Courier New" panose="02070309020205020404" pitchFamily="49" charset="0"/>
              </a:rPr>
              <a:t> = '</a:t>
            </a:r>
            <a:r>
              <a:rPr lang="en-US" sz="3400" dirty="0" err="1">
                <a:latin typeface="Courier New" panose="02070309020205020404" pitchFamily="49" charset="0"/>
                <a:cs typeface="Courier New" panose="02070309020205020404" pitchFamily="49" charset="0"/>
              </a:rPr>
              <a:t>RepUBLICAN</a:t>
            </a:r>
            <a:r>
              <a:rPr lang="en-US" sz="3400" dirty="0">
                <a:latin typeface="Courier New" panose="02070309020205020404" pitchFamily="49" charset="0"/>
                <a:cs typeface="Courier New" panose="02070309020205020404" pitchFamily="49" charset="0"/>
              </a:rPr>
              <a:t>';</a:t>
            </a:r>
            <a:endParaRPr lang="el-GR" sz="3400" dirty="0">
              <a:latin typeface="Courier New" panose="02070309020205020404" pitchFamily="49" charset="0"/>
              <a:cs typeface="Courier New" panose="02070309020205020404" pitchFamily="49" charset="0"/>
            </a:endParaRPr>
          </a:p>
          <a:p>
            <a:pPr marL="355600" indent="0">
              <a:buNone/>
            </a:pPr>
            <a:r>
              <a:rPr lang="en-US" sz="3400" dirty="0" smtClean="0">
                <a:latin typeface="Courier New" panose="02070309020205020404" pitchFamily="49" charset="0"/>
                <a:cs typeface="Courier New" panose="02070309020205020404" pitchFamily="49" charset="0"/>
              </a:rPr>
              <a:t>SELECT </a:t>
            </a:r>
            <a:r>
              <a:rPr lang="en-US" sz="3400" dirty="0">
                <a:latin typeface="Courier New" panose="02070309020205020404" pitchFamily="49" charset="0"/>
                <a:cs typeface="Courier New" panose="02070309020205020404" pitchFamily="49" charset="0"/>
              </a:rPr>
              <a:t>winner, </a:t>
            </a:r>
            <a:r>
              <a:rPr lang="en-US" sz="3400" dirty="0" err="1">
                <a:latin typeface="Courier New" panose="02070309020205020404" pitchFamily="49" charset="0"/>
                <a:cs typeface="Courier New" panose="02070309020205020404" pitchFamily="49" charset="0"/>
              </a:rPr>
              <a:t>w_party</a:t>
            </a:r>
            <a:r>
              <a:rPr lang="en-US" sz="3400" dirty="0">
                <a:latin typeface="Courier New" panose="02070309020205020404" pitchFamily="49" charset="0"/>
                <a:cs typeface="Courier New" panose="02070309020205020404" pitchFamily="49" charset="0"/>
              </a:rPr>
              <a:t>, </a:t>
            </a:r>
            <a:r>
              <a:rPr lang="en-US" sz="3400" dirty="0" err="1">
                <a:latin typeface="Courier New" panose="02070309020205020404" pitchFamily="49" charset="0"/>
                <a:cs typeface="Courier New" panose="02070309020205020404" pitchFamily="49" charset="0"/>
              </a:rPr>
              <a:t>w_state</a:t>
            </a:r>
            <a:endParaRPr lang="el-GR" sz="3400" dirty="0">
              <a:latin typeface="Courier New" panose="02070309020205020404" pitchFamily="49" charset="0"/>
              <a:cs typeface="Courier New" panose="02070309020205020404" pitchFamily="49" charset="0"/>
            </a:endParaRPr>
          </a:p>
          <a:p>
            <a:pPr marL="355600" indent="0">
              <a:buNone/>
            </a:pPr>
            <a:r>
              <a:rPr lang="en-US" sz="3400" dirty="0" smtClean="0">
                <a:latin typeface="Courier New" panose="02070309020205020404" pitchFamily="49" charset="0"/>
                <a:cs typeface="Courier New" panose="02070309020205020404" pitchFamily="49" charset="0"/>
              </a:rPr>
              <a:t>FROM </a:t>
            </a:r>
            <a:r>
              <a:rPr lang="en-US" sz="3400" dirty="0">
                <a:latin typeface="Courier New" panose="02070309020205020404" pitchFamily="49" charset="0"/>
                <a:cs typeface="Courier New" panose="02070309020205020404" pitchFamily="49" charset="0"/>
              </a:rPr>
              <a:t>presidents</a:t>
            </a:r>
            <a:endParaRPr lang="el-GR" sz="3400" dirty="0">
              <a:latin typeface="Courier New" panose="02070309020205020404" pitchFamily="49" charset="0"/>
              <a:cs typeface="Courier New" panose="02070309020205020404" pitchFamily="49" charset="0"/>
            </a:endParaRPr>
          </a:p>
          <a:p>
            <a:pPr marL="355600" indent="0">
              <a:buNone/>
            </a:pPr>
            <a:r>
              <a:rPr lang="en-US" sz="3400" dirty="0" smtClean="0">
                <a:latin typeface="Courier New" panose="02070309020205020404" pitchFamily="49" charset="0"/>
                <a:cs typeface="Courier New" panose="02070309020205020404" pitchFamily="49" charset="0"/>
              </a:rPr>
              <a:t>WHERE </a:t>
            </a:r>
            <a:r>
              <a:rPr lang="en-US" sz="3400" dirty="0" err="1">
                <a:latin typeface="Courier New" panose="02070309020205020404" pitchFamily="49" charset="0"/>
                <a:cs typeface="Courier New" panose="02070309020205020404" pitchFamily="49" charset="0"/>
              </a:rPr>
              <a:t>w_party</a:t>
            </a:r>
            <a:r>
              <a:rPr lang="en-US" sz="3400" dirty="0">
                <a:latin typeface="Courier New" panose="02070309020205020404" pitchFamily="49" charset="0"/>
                <a:cs typeface="Courier New" panose="02070309020205020404" pitchFamily="49" charset="0"/>
              </a:rPr>
              <a:t> = 'republican';</a:t>
            </a:r>
            <a:endParaRPr lang="el-GR" sz="3400" dirty="0">
              <a:latin typeface="Courier New" panose="02070309020205020404" pitchFamily="49" charset="0"/>
              <a:cs typeface="Courier New" panose="02070309020205020404" pitchFamily="49" charset="0"/>
            </a:endParaRPr>
          </a:p>
          <a:p>
            <a:pPr marL="355600" indent="0">
              <a:buNone/>
            </a:pPr>
            <a:r>
              <a:rPr lang="en-US" sz="3400" dirty="0" smtClean="0">
                <a:latin typeface="Courier New" panose="02070309020205020404" pitchFamily="49" charset="0"/>
                <a:cs typeface="Courier New" panose="02070309020205020404" pitchFamily="49" charset="0"/>
              </a:rPr>
              <a:t>SELECT </a:t>
            </a:r>
            <a:r>
              <a:rPr lang="en-US" sz="3400" dirty="0" err="1">
                <a:latin typeface="Courier New" panose="02070309020205020404" pitchFamily="49" charset="0"/>
                <a:cs typeface="Courier New" panose="02070309020205020404" pitchFamily="49" charset="0"/>
              </a:rPr>
              <a:t>winner,w_party,w_state</a:t>
            </a:r>
            <a:endParaRPr lang="el-GR" sz="3400" dirty="0">
              <a:latin typeface="Courier New" panose="02070309020205020404" pitchFamily="49" charset="0"/>
              <a:cs typeface="Courier New" panose="02070309020205020404" pitchFamily="49" charset="0"/>
            </a:endParaRPr>
          </a:p>
          <a:p>
            <a:pPr marL="355600" indent="0">
              <a:buNone/>
            </a:pPr>
            <a:r>
              <a:rPr lang="en-US" sz="3400" dirty="0" smtClean="0">
                <a:latin typeface="Courier New" panose="02070309020205020404" pitchFamily="49" charset="0"/>
                <a:cs typeface="Courier New" panose="02070309020205020404" pitchFamily="49" charset="0"/>
              </a:rPr>
              <a:t>FROM </a:t>
            </a:r>
            <a:r>
              <a:rPr lang="en-US" sz="3400" dirty="0">
                <a:latin typeface="Courier New" panose="02070309020205020404" pitchFamily="49" charset="0"/>
                <a:cs typeface="Courier New" panose="02070309020205020404" pitchFamily="49" charset="0"/>
              </a:rPr>
              <a:t>presidents</a:t>
            </a:r>
            <a:endParaRPr lang="el-GR" sz="3400" dirty="0">
              <a:latin typeface="Courier New" panose="02070309020205020404" pitchFamily="49" charset="0"/>
              <a:cs typeface="Courier New" panose="02070309020205020404" pitchFamily="49" charset="0"/>
            </a:endParaRPr>
          </a:p>
          <a:p>
            <a:pPr marL="355600" indent="0">
              <a:buNone/>
            </a:pPr>
            <a:r>
              <a:rPr lang="en-US" sz="3400" dirty="0" smtClean="0">
                <a:latin typeface="Courier New" panose="02070309020205020404" pitchFamily="49" charset="0"/>
                <a:cs typeface="Courier New" panose="02070309020205020404" pitchFamily="49" charset="0"/>
              </a:rPr>
              <a:t>WHERE </a:t>
            </a:r>
            <a:r>
              <a:rPr lang="en-US" sz="3400" dirty="0" err="1">
                <a:latin typeface="Courier New" panose="02070309020205020404" pitchFamily="49" charset="0"/>
                <a:cs typeface="Courier New" panose="02070309020205020404" pitchFamily="49" charset="0"/>
              </a:rPr>
              <a:t>w_state</a:t>
            </a:r>
            <a:r>
              <a:rPr lang="en-US" sz="3400" dirty="0">
                <a:latin typeface="Courier New" panose="02070309020205020404" pitchFamily="49" charset="0"/>
                <a:cs typeface="Courier New" panose="02070309020205020404" pitchFamily="49" charset="0"/>
              </a:rPr>
              <a:t> = 'REPUBLICAN';</a:t>
            </a:r>
            <a:endParaRPr lang="el-GR" sz="3400" dirty="0">
              <a:latin typeface="Courier New" panose="02070309020205020404" pitchFamily="49" charset="0"/>
              <a:cs typeface="Courier New" panose="02070309020205020404" pitchFamily="49" charset="0"/>
            </a:endParaRPr>
          </a:p>
          <a:p>
            <a:r>
              <a:rPr lang="el-GR" sz="3800" dirty="0"/>
              <a:t>Δείξτε  στοιχεία </a:t>
            </a:r>
            <a:r>
              <a:rPr lang="en-US" sz="3800" dirty="0"/>
              <a:t>NIXON </a:t>
            </a:r>
            <a:endParaRPr lang="el-GR" sz="3800" dirty="0"/>
          </a:p>
          <a:p>
            <a:r>
              <a:rPr lang="el-GR" sz="3800" dirty="0"/>
              <a:t>Δείξτε υποψήφιους που έχασαν με ψήφους λιγότερους των 80 </a:t>
            </a:r>
          </a:p>
          <a:p>
            <a:r>
              <a:rPr lang="el-GR" sz="3800" dirty="0"/>
              <a:t>Δείξτε υποψήφιους που έχασαν στις εκλογές πάνω από </a:t>
            </a:r>
            <a:r>
              <a:rPr lang="el-GR" sz="3800" dirty="0" smtClean="0"/>
              <a:t>1</a:t>
            </a:r>
            <a:r>
              <a:rPr lang="en-US" sz="3800" dirty="0" smtClean="0"/>
              <a:t> </a:t>
            </a:r>
            <a:r>
              <a:rPr lang="el-GR" sz="3800" dirty="0" smtClean="0"/>
              <a:t>φορά</a:t>
            </a:r>
            <a:r>
              <a:rPr lang="en-US" sz="3800" smtClean="0"/>
              <a:t> </a:t>
            </a:r>
            <a:r>
              <a:rPr lang="el-GR" sz="3800" smtClean="0"/>
              <a:t>(</a:t>
            </a:r>
            <a:r>
              <a:rPr lang="en-US" sz="3800" dirty="0"/>
              <a:t>GROUP BY</a:t>
            </a:r>
            <a:r>
              <a:rPr lang="el-GR" sz="3800" dirty="0"/>
              <a:t>)</a:t>
            </a:r>
          </a:p>
          <a:p>
            <a:r>
              <a:rPr lang="el-GR" sz="3800" dirty="0"/>
              <a:t>Δείξτε όλα τα στοιχεία των εκλογών για κάθε έτος εκλογικής αναμέτρησης </a:t>
            </a:r>
          </a:p>
          <a:p>
            <a:pPr marL="0" indent="0">
              <a:buNone/>
            </a:pPr>
            <a:endParaRPr lang="el-GR" dirty="0"/>
          </a:p>
        </p:txBody>
      </p:sp>
    </p:spTree>
    <p:extLst>
      <p:ext uri="{BB962C8B-B14F-4D97-AF65-F5344CB8AC3E}">
        <p14:creationId xmlns:p14="http://schemas.microsoft.com/office/powerpoint/2010/main" xmlns="" val="236364425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Γράψτε τις παρακάτω αναζητήσεις</a:t>
            </a:r>
          </a:p>
        </p:txBody>
      </p:sp>
      <p:sp>
        <p:nvSpPr>
          <p:cNvPr id="3" name="Content Placeholder 2"/>
          <p:cNvSpPr>
            <a:spLocks noGrp="1"/>
          </p:cNvSpPr>
          <p:nvPr>
            <p:ph idx="1"/>
          </p:nvPr>
        </p:nvSpPr>
        <p:spPr>
          <a:xfrm>
            <a:off x="457200" y="1196752"/>
            <a:ext cx="8229600" cy="5472608"/>
          </a:xfrm>
        </p:spPr>
        <p:txBody>
          <a:bodyPr>
            <a:normAutofit fontScale="55000" lnSpcReduction="20000"/>
          </a:bodyPr>
          <a:lstStyle/>
          <a:p>
            <a:pPr marL="514350" lvl="0" indent="-514350">
              <a:lnSpc>
                <a:spcPct val="120000"/>
              </a:lnSpc>
              <a:buFont typeface="+mj-lt"/>
              <a:buAutoNum type="arabicPeriod"/>
            </a:pPr>
            <a:r>
              <a:rPr lang="el-GR" dirty="0"/>
              <a:t>Δείξτε δημοκρατικούς προέδρους από την πολιτεία </a:t>
            </a:r>
            <a:r>
              <a:rPr lang="en-US" dirty="0"/>
              <a:t>Mass</a:t>
            </a:r>
            <a:r>
              <a:rPr lang="el-GR" dirty="0"/>
              <a:t>  </a:t>
            </a:r>
          </a:p>
          <a:p>
            <a:pPr marL="514350" lvl="0" indent="-514350">
              <a:lnSpc>
                <a:spcPct val="120000"/>
              </a:lnSpc>
              <a:buFont typeface="+mj-lt"/>
              <a:buAutoNum type="arabicPeriod"/>
            </a:pPr>
            <a:r>
              <a:rPr lang="el-GR" dirty="0"/>
              <a:t>Δείξτε δημοκρατικούς προέδρους που εξελέγησαν νικητές πάνω από μία φορά</a:t>
            </a:r>
          </a:p>
          <a:p>
            <a:pPr marL="514350" lvl="0" indent="-514350">
              <a:lnSpc>
                <a:spcPct val="120000"/>
              </a:lnSpc>
              <a:buFont typeface="+mj-lt"/>
              <a:buAutoNum type="arabicPeriod"/>
            </a:pPr>
            <a:r>
              <a:rPr lang="el-GR" dirty="0"/>
              <a:t>Δείξτε όλα τα στοιχεία των υποψηφίων που ηττήθηκαν και νίκησαν σε εκλογικές αναμετρήσεις πχ ο </a:t>
            </a:r>
            <a:r>
              <a:rPr lang="en-US" dirty="0"/>
              <a:t>Nixon</a:t>
            </a:r>
            <a:r>
              <a:rPr lang="el-GR" dirty="0"/>
              <a:t> έχασε και κέρδισε εκλογές. </a:t>
            </a:r>
          </a:p>
          <a:p>
            <a:pPr marL="514350" lvl="0" indent="-514350">
              <a:lnSpc>
                <a:spcPct val="120000"/>
              </a:lnSpc>
              <a:buFont typeface="+mj-lt"/>
              <a:buAutoNum type="arabicPeriod"/>
            </a:pPr>
            <a:r>
              <a:rPr lang="el-GR" dirty="0"/>
              <a:t>Πόσους ψήφους εκλεκτόρων έλαβαν οι δημοκρατικοί πρόεδροι από το 1952 έως το 1992.</a:t>
            </a:r>
          </a:p>
          <a:p>
            <a:pPr marL="514350" lvl="0" indent="-514350">
              <a:lnSpc>
                <a:spcPct val="120000"/>
              </a:lnSpc>
              <a:buFont typeface="+mj-lt"/>
              <a:buAutoNum type="arabicPeriod"/>
            </a:pPr>
            <a:r>
              <a:rPr lang="el-GR" dirty="0"/>
              <a:t>Ποιος ο ελάχιστος αριθμός εκλεκτόρων που εξασφάλισε δημοκρατικός πρόεδρος που εξελέγη από το 1952 έως και το 1984.</a:t>
            </a:r>
          </a:p>
          <a:p>
            <a:pPr marL="514350" lvl="0" indent="-514350">
              <a:lnSpc>
                <a:spcPct val="120000"/>
              </a:lnSpc>
              <a:buFont typeface="+mj-lt"/>
              <a:buAutoNum type="arabicPeriod"/>
            </a:pPr>
            <a:r>
              <a:rPr lang="el-GR" dirty="0"/>
              <a:t>Ποιος ο μέσος όρος ψήφων εκλεκτόρων που έλαβαν οι υποψήφιοι που εξελέγησαν πρόεδροι από το 1952 έως και το 1984.</a:t>
            </a:r>
          </a:p>
          <a:p>
            <a:pPr marL="514350" lvl="0" indent="-514350">
              <a:lnSpc>
                <a:spcPct val="120000"/>
              </a:lnSpc>
              <a:buFont typeface="+mj-lt"/>
              <a:buAutoNum type="arabicPeriod"/>
            </a:pPr>
            <a:r>
              <a:rPr lang="el-GR" dirty="0"/>
              <a:t>Εκτυπώστε έτη εκλογικής αναμέτρησης, ονόματα νικητών και ψήφους εκλεκτόρων. Ταξινομήστε τα αποτελέσματα ανά φθίνουσα σειρά ψήφων εκλεκτόρων.</a:t>
            </a:r>
          </a:p>
          <a:p>
            <a:pPr marL="514350" lvl="0" indent="-514350">
              <a:lnSpc>
                <a:spcPct val="120000"/>
              </a:lnSpc>
              <a:buFont typeface="+mj-lt"/>
              <a:buAutoNum type="arabicPeriod"/>
            </a:pPr>
            <a:r>
              <a:rPr lang="el-GR" dirty="0"/>
              <a:t>Δείξτε υποψήφιους που έχασαν πάνω από μία φορά με ψήφους εκλεκτόρων λιγότερους από 100.</a:t>
            </a:r>
          </a:p>
          <a:p>
            <a:pPr marL="514350" lvl="0" indent="-514350">
              <a:lnSpc>
                <a:spcPct val="120000"/>
              </a:lnSpc>
              <a:buFont typeface="+mj-lt"/>
              <a:buAutoNum type="arabicPeriod"/>
            </a:pPr>
            <a:r>
              <a:rPr lang="el-GR" dirty="0"/>
              <a:t>Πόσοι ανεξάρτητοι υποψήφιοι συμμετείχαν στις εκλογικές αναμετρήσεις</a:t>
            </a:r>
          </a:p>
          <a:p>
            <a:pPr marL="514350" lvl="0" indent="-514350">
              <a:lnSpc>
                <a:spcPct val="120000"/>
              </a:lnSpc>
              <a:buFont typeface="+mj-lt"/>
              <a:buAutoNum type="arabicPeriod"/>
            </a:pPr>
            <a:r>
              <a:rPr lang="el-GR" dirty="0"/>
              <a:t>Δείξτε δημοκρατικούς υποψήφιους από το 1952 έως και το 1988. </a:t>
            </a:r>
          </a:p>
        </p:txBody>
      </p:sp>
    </p:spTree>
    <p:extLst>
      <p:ext uri="{BB962C8B-B14F-4D97-AF65-F5344CB8AC3E}">
        <p14:creationId xmlns:p14="http://schemas.microsoft.com/office/powerpoint/2010/main" xmlns="" val="27723335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Στόχος Ενότητας</a:t>
            </a:r>
            <a:endParaRPr lang="el-GR" dirty="0"/>
          </a:p>
        </p:txBody>
      </p:sp>
      <p:sp>
        <p:nvSpPr>
          <p:cNvPr id="3" name="Content Placeholder 2"/>
          <p:cNvSpPr>
            <a:spLocks noGrp="1"/>
          </p:cNvSpPr>
          <p:nvPr>
            <p:ph idx="1"/>
          </p:nvPr>
        </p:nvSpPr>
        <p:spPr/>
        <p:txBody>
          <a:bodyPr>
            <a:normAutofit/>
          </a:bodyPr>
          <a:lstStyle/>
          <a:p>
            <a:r>
              <a:rPr lang="el-GR" altLang="el-GR" sz="2800" dirty="0">
                <a:cs typeface="Arial" charset="0"/>
              </a:rPr>
              <a:t>Κύριος στόχος του µ</a:t>
            </a:r>
            <a:r>
              <a:rPr lang="el-GR" altLang="el-GR" sz="2800" dirty="0" err="1">
                <a:cs typeface="Arial" charset="0"/>
              </a:rPr>
              <a:t>αθήματος</a:t>
            </a:r>
            <a:r>
              <a:rPr lang="el-GR" altLang="el-GR" sz="2800" dirty="0">
                <a:cs typeface="Arial" charset="0"/>
              </a:rPr>
              <a:t> είναι να εφοδιάσει τους φοιτητές µε τις απαραίτητες γνώσεις έτσι ώστε να είναι ικανοί να κατανοήσουν </a:t>
            </a:r>
            <a:r>
              <a:rPr lang="el-GR" altLang="el-GR" sz="2800" dirty="0" smtClean="0">
                <a:cs typeface="Arial" charset="0"/>
              </a:rPr>
              <a:t>βασικές </a:t>
            </a:r>
            <a:r>
              <a:rPr lang="el-GR" altLang="el-GR" sz="2800" dirty="0">
                <a:cs typeface="Arial" charset="0"/>
              </a:rPr>
              <a:t>έννοιες σχεδιασμού </a:t>
            </a:r>
            <a:r>
              <a:rPr lang="el-GR" altLang="el-GR" sz="2800" dirty="0" smtClean="0">
                <a:cs typeface="Arial" charset="0"/>
              </a:rPr>
              <a:t>βάσεων </a:t>
            </a:r>
            <a:r>
              <a:rPr lang="el-GR" altLang="el-GR" sz="2800" dirty="0">
                <a:cs typeface="Arial" charset="0"/>
              </a:rPr>
              <a:t>δεδομένων και συστημάτων βάσεων δεδομένων.</a:t>
            </a:r>
          </a:p>
          <a:p>
            <a:endParaRPr lang="el-GR" sz="2800" dirty="0"/>
          </a:p>
        </p:txBody>
      </p:sp>
    </p:spTree>
    <p:extLst>
      <p:ext uri="{BB962C8B-B14F-4D97-AF65-F5344CB8AC3E}">
        <p14:creationId xmlns:p14="http://schemas.microsoft.com/office/powerpoint/2010/main" xmlns="" val="12912722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4143758948"/>
              </p:ext>
            </p:extLst>
          </p:nvPr>
        </p:nvGraphicFramePr>
        <p:xfrm>
          <a:off x="5292080" y="1369922"/>
          <a:ext cx="3672408" cy="2523744"/>
        </p:xfrm>
        <a:graphic>
          <a:graphicData uri="http://schemas.openxmlformats.org/drawingml/2006/table">
            <a:tbl>
              <a:tblPr firstRow="1">
                <a:tableStyleId>{5C22544A-7EE6-4342-B048-85BDC9FD1C3A}</a:tableStyleId>
              </a:tblPr>
              <a:tblGrid>
                <a:gridCol w="1512168"/>
                <a:gridCol w="1080120"/>
                <a:gridCol w="1080120"/>
              </a:tblGrid>
              <a:tr h="0">
                <a:tc>
                  <a:txBody>
                    <a:bodyPr/>
                    <a:lstStyle/>
                    <a:p>
                      <a:pPr algn="just">
                        <a:lnSpc>
                          <a:spcPct val="115000"/>
                        </a:lnSpc>
                        <a:spcAft>
                          <a:spcPts val="0"/>
                        </a:spcAft>
                      </a:pPr>
                      <a:r>
                        <a:rPr lang="el-GR" sz="1600" dirty="0">
                          <a:effectLst/>
                        </a:rPr>
                        <a:t>WINNER</a:t>
                      </a:r>
                      <a:endParaRPr lang="el-GR" sz="1600" dirty="0">
                        <a:effectLst/>
                        <a:latin typeface="Times New Roman"/>
                        <a:ea typeface="Times New Roman"/>
                      </a:endParaRPr>
                    </a:p>
                  </a:txBody>
                  <a:tcPr marL="68580" marR="68580" marT="0" marB="0">
                    <a:solidFill>
                      <a:srgbClr val="004B82"/>
                    </a:solidFill>
                  </a:tcPr>
                </a:tc>
                <a:tc>
                  <a:txBody>
                    <a:bodyPr/>
                    <a:lstStyle/>
                    <a:p>
                      <a:pPr algn="just">
                        <a:lnSpc>
                          <a:spcPct val="115000"/>
                        </a:lnSpc>
                        <a:spcAft>
                          <a:spcPts val="0"/>
                        </a:spcAft>
                      </a:pPr>
                      <a:r>
                        <a:rPr lang="el-GR" sz="1600" dirty="0">
                          <a:effectLst/>
                        </a:rPr>
                        <a:t>W-PARTY</a:t>
                      </a:r>
                      <a:endParaRPr lang="el-GR" sz="1600" dirty="0">
                        <a:effectLst/>
                        <a:latin typeface="Times New Roman"/>
                        <a:ea typeface="Times New Roman"/>
                      </a:endParaRPr>
                    </a:p>
                  </a:txBody>
                  <a:tcPr marL="68580" marR="68580" marT="0" marB="0">
                    <a:solidFill>
                      <a:srgbClr val="004B82"/>
                    </a:solidFill>
                  </a:tcPr>
                </a:tc>
                <a:tc>
                  <a:txBody>
                    <a:bodyPr/>
                    <a:lstStyle/>
                    <a:p>
                      <a:pPr algn="just">
                        <a:lnSpc>
                          <a:spcPct val="115000"/>
                        </a:lnSpc>
                        <a:spcAft>
                          <a:spcPts val="0"/>
                        </a:spcAft>
                      </a:pPr>
                      <a:r>
                        <a:rPr lang="el-GR" sz="1600" dirty="0" smtClean="0">
                          <a:effectLst/>
                        </a:rPr>
                        <a:t>W_STATE</a:t>
                      </a:r>
                      <a:endParaRPr lang="el-GR" sz="1600" dirty="0">
                        <a:effectLst/>
                        <a:latin typeface="Times New Roman"/>
                        <a:ea typeface="Times New Roman"/>
                      </a:endParaRPr>
                    </a:p>
                  </a:txBody>
                  <a:tcPr marL="68580" marR="68580" marT="0" marB="0">
                    <a:solidFill>
                      <a:srgbClr val="004B82"/>
                    </a:solidFill>
                  </a:tcPr>
                </a:tc>
              </a:tr>
              <a:tr h="0">
                <a:tc>
                  <a:txBody>
                    <a:bodyPr/>
                    <a:lstStyle/>
                    <a:p>
                      <a:pPr algn="just">
                        <a:lnSpc>
                          <a:spcPct val="115000"/>
                        </a:lnSpc>
                        <a:spcAft>
                          <a:spcPts val="0"/>
                        </a:spcAft>
                      </a:pPr>
                      <a:r>
                        <a:rPr lang="en-GB" sz="1600" dirty="0">
                          <a:effectLst/>
                        </a:rPr>
                        <a:t>EISENHOWER</a:t>
                      </a:r>
                      <a:endParaRPr lang="el-GR" sz="1600" dirty="0">
                        <a:effectLst/>
                      </a:endParaRPr>
                    </a:p>
                    <a:p>
                      <a:pPr algn="just">
                        <a:lnSpc>
                          <a:spcPct val="115000"/>
                        </a:lnSpc>
                        <a:spcAft>
                          <a:spcPts val="0"/>
                        </a:spcAft>
                      </a:pPr>
                      <a:r>
                        <a:rPr lang="en-GB" sz="1600" dirty="0">
                          <a:effectLst/>
                        </a:rPr>
                        <a:t>KENNEDY</a:t>
                      </a:r>
                      <a:endParaRPr lang="el-GR" sz="1600" dirty="0">
                        <a:effectLst/>
                      </a:endParaRPr>
                    </a:p>
                    <a:p>
                      <a:pPr algn="just">
                        <a:lnSpc>
                          <a:spcPct val="115000"/>
                        </a:lnSpc>
                        <a:spcAft>
                          <a:spcPts val="0"/>
                        </a:spcAft>
                      </a:pPr>
                      <a:r>
                        <a:rPr lang="en-GB" sz="1600" dirty="0">
                          <a:effectLst/>
                        </a:rPr>
                        <a:t>JOHNSON</a:t>
                      </a:r>
                      <a:endParaRPr lang="el-GR" sz="1600" dirty="0">
                        <a:effectLst/>
                      </a:endParaRPr>
                    </a:p>
                    <a:p>
                      <a:pPr algn="just">
                        <a:lnSpc>
                          <a:spcPct val="115000"/>
                        </a:lnSpc>
                        <a:spcAft>
                          <a:spcPts val="0"/>
                        </a:spcAft>
                      </a:pPr>
                      <a:r>
                        <a:rPr lang="en-GB" sz="1600" dirty="0">
                          <a:effectLst/>
                        </a:rPr>
                        <a:t>NIXON</a:t>
                      </a:r>
                      <a:endParaRPr lang="el-GR" sz="1600" dirty="0">
                        <a:effectLst/>
                      </a:endParaRPr>
                    </a:p>
                    <a:p>
                      <a:pPr algn="just">
                        <a:lnSpc>
                          <a:spcPct val="115000"/>
                        </a:lnSpc>
                        <a:spcAft>
                          <a:spcPts val="0"/>
                        </a:spcAft>
                      </a:pPr>
                      <a:r>
                        <a:rPr lang="en-GB" sz="1600" dirty="0">
                          <a:effectLst/>
                        </a:rPr>
                        <a:t>CARTER</a:t>
                      </a:r>
                      <a:endParaRPr lang="el-GR" sz="1600" dirty="0">
                        <a:effectLst/>
                      </a:endParaRPr>
                    </a:p>
                    <a:p>
                      <a:pPr algn="just">
                        <a:lnSpc>
                          <a:spcPct val="115000"/>
                        </a:lnSpc>
                        <a:spcAft>
                          <a:spcPts val="0"/>
                        </a:spcAft>
                      </a:pPr>
                      <a:r>
                        <a:rPr lang="en-GB" sz="1600" dirty="0">
                          <a:effectLst/>
                        </a:rPr>
                        <a:t>REAGAN</a:t>
                      </a:r>
                      <a:endParaRPr lang="el-GR" sz="1600" dirty="0">
                        <a:effectLst/>
                      </a:endParaRPr>
                    </a:p>
                    <a:p>
                      <a:pPr algn="just">
                        <a:lnSpc>
                          <a:spcPct val="115000"/>
                        </a:lnSpc>
                        <a:spcAft>
                          <a:spcPts val="0"/>
                        </a:spcAft>
                      </a:pPr>
                      <a:r>
                        <a:rPr lang="el-GR" sz="1600" dirty="0">
                          <a:effectLst/>
                        </a:rPr>
                        <a:t>BUSH</a:t>
                      </a:r>
                    </a:p>
                    <a:p>
                      <a:pPr algn="just">
                        <a:lnSpc>
                          <a:spcPct val="115000"/>
                        </a:lnSpc>
                        <a:spcAft>
                          <a:spcPts val="0"/>
                        </a:spcAft>
                      </a:pPr>
                      <a:r>
                        <a:rPr lang="el-GR" sz="1600" dirty="0" smtClean="0">
                          <a:effectLst/>
                        </a:rPr>
                        <a:t>CLINTON</a:t>
                      </a:r>
                      <a:endParaRPr lang="el-GR" sz="1600" dirty="0">
                        <a:effectLst/>
                        <a:latin typeface="Times New Roman"/>
                        <a:ea typeface="Times New Roman"/>
                      </a:endParaRPr>
                    </a:p>
                  </a:txBody>
                  <a:tcPr marL="68580" marR="68580" marT="0" marB="0"/>
                </a:tc>
                <a:tc>
                  <a:txBody>
                    <a:bodyPr/>
                    <a:lstStyle/>
                    <a:p>
                      <a:pPr algn="just">
                        <a:lnSpc>
                          <a:spcPct val="115000"/>
                        </a:lnSpc>
                        <a:spcAft>
                          <a:spcPts val="0"/>
                        </a:spcAft>
                      </a:pPr>
                      <a:r>
                        <a:rPr lang="en-GB" sz="1600" dirty="0">
                          <a:effectLst/>
                        </a:rPr>
                        <a:t>REP</a:t>
                      </a:r>
                      <a:endParaRPr lang="el-GR" sz="1600" dirty="0">
                        <a:effectLst/>
                      </a:endParaRPr>
                    </a:p>
                    <a:p>
                      <a:pPr algn="just">
                        <a:lnSpc>
                          <a:spcPct val="115000"/>
                        </a:lnSpc>
                        <a:spcAft>
                          <a:spcPts val="0"/>
                        </a:spcAft>
                      </a:pPr>
                      <a:r>
                        <a:rPr lang="en-GB" sz="1600" dirty="0">
                          <a:effectLst/>
                        </a:rPr>
                        <a:t>DEM</a:t>
                      </a:r>
                      <a:endParaRPr lang="el-GR" sz="1600" dirty="0">
                        <a:effectLst/>
                      </a:endParaRPr>
                    </a:p>
                    <a:p>
                      <a:pPr algn="just">
                        <a:lnSpc>
                          <a:spcPct val="115000"/>
                        </a:lnSpc>
                        <a:spcAft>
                          <a:spcPts val="0"/>
                        </a:spcAft>
                      </a:pPr>
                      <a:r>
                        <a:rPr lang="en-GB" sz="1600" dirty="0">
                          <a:effectLst/>
                        </a:rPr>
                        <a:t>DEM</a:t>
                      </a:r>
                      <a:endParaRPr lang="el-GR" sz="1600" dirty="0">
                        <a:effectLst/>
                      </a:endParaRPr>
                    </a:p>
                    <a:p>
                      <a:pPr algn="just">
                        <a:lnSpc>
                          <a:spcPct val="115000"/>
                        </a:lnSpc>
                        <a:spcAft>
                          <a:spcPts val="0"/>
                        </a:spcAft>
                      </a:pPr>
                      <a:r>
                        <a:rPr lang="en-GB" sz="1600" dirty="0">
                          <a:effectLst/>
                        </a:rPr>
                        <a:t>REP</a:t>
                      </a:r>
                      <a:endParaRPr lang="el-GR" sz="1600" dirty="0">
                        <a:effectLst/>
                      </a:endParaRPr>
                    </a:p>
                    <a:p>
                      <a:pPr algn="just">
                        <a:lnSpc>
                          <a:spcPct val="115000"/>
                        </a:lnSpc>
                        <a:spcAft>
                          <a:spcPts val="0"/>
                        </a:spcAft>
                      </a:pPr>
                      <a:r>
                        <a:rPr lang="en-GB" sz="1600" dirty="0">
                          <a:effectLst/>
                        </a:rPr>
                        <a:t>DEM</a:t>
                      </a:r>
                      <a:endParaRPr lang="el-GR" sz="1600" dirty="0">
                        <a:effectLst/>
                      </a:endParaRPr>
                    </a:p>
                    <a:p>
                      <a:pPr algn="just">
                        <a:lnSpc>
                          <a:spcPct val="115000"/>
                        </a:lnSpc>
                        <a:spcAft>
                          <a:spcPts val="0"/>
                        </a:spcAft>
                      </a:pPr>
                      <a:r>
                        <a:rPr lang="en-GB" sz="1600" dirty="0">
                          <a:effectLst/>
                        </a:rPr>
                        <a:t>REP</a:t>
                      </a:r>
                      <a:endParaRPr lang="el-GR" sz="1600" dirty="0">
                        <a:effectLst/>
                      </a:endParaRPr>
                    </a:p>
                    <a:p>
                      <a:pPr algn="just">
                        <a:lnSpc>
                          <a:spcPct val="115000"/>
                        </a:lnSpc>
                        <a:spcAft>
                          <a:spcPts val="0"/>
                        </a:spcAft>
                      </a:pPr>
                      <a:r>
                        <a:rPr lang="el-GR" sz="1600" dirty="0">
                          <a:effectLst/>
                        </a:rPr>
                        <a:t>REP</a:t>
                      </a:r>
                    </a:p>
                    <a:p>
                      <a:pPr algn="just">
                        <a:lnSpc>
                          <a:spcPct val="115000"/>
                        </a:lnSpc>
                        <a:spcAft>
                          <a:spcPts val="0"/>
                        </a:spcAft>
                      </a:pPr>
                      <a:r>
                        <a:rPr lang="el-GR" sz="1600" dirty="0" smtClean="0">
                          <a:effectLst/>
                        </a:rPr>
                        <a:t>DEM</a:t>
                      </a:r>
                      <a:endParaRPr lang="el-GR" sz="1600" dirty="0">
                        <a:effectLst/>
                        <a:latin typeface="Times New Roman"/>
                        <a:ea typeface="Times New Roman"/>
                      </a:endParaRPr>
                    </a:p>
                  </a:txBody>
                  <a:tcPr marL="68580" marR="68580" marT="0" marB="0"/>
                </a:tc>
                <a:tc>
                  <a:txBody>
                    <a:bodyPr/>
                    <a:lstStyle/>
                    <a:p>
                      <a:pPr algn="just">
                        <a:lnSpc>
                          <a:spcPct val="115000"/>
                        </a:lnSpc>
                        <a:spcAft>
                          <a:spcPts val="0"/>
                        </a:spcAft>
                      </a:pPr>
                      <a:r>
                        <a:rPr lang="en-GB" sz="1600" dirty="0">
                          <a:effectLst/>
                        </a:rPr>
                        <a:t>TEXAS</a:t>
                      </a:r>
                      <a:endParaRPr lang="el-GR" sz="1600" dirty="0">
                        <a:effectLst/>
                      </a:endParaRPr>
                    </a:p>
                    <a:p>
                      <a:pPr algn="just">
                        <a:lnSpc>
                          <a:spcPct val="115000"/>
                        </a:lnSpc>
                        <a:spcAft>
                          <a:spcPts val="0"/>
                        </a:spcAft>
                      </a:pPr>
                      <a:r>
                        <a:rPr lang="en-GB" sz="1600" dirty="0">
                          <a:effectLst/>
                        </a:rPr>
                        <a:t>MASS.</a:t>
                      </a:r>
                      <a:endParaRPr lang="el-GR" sz="1600" dirty="0">
                        <a:effectLst/>
                      </a:endParaRPr>
                    </a:p>
                    <a:p>
                      <a:pPr algn="just">
                        <a:lnSpc>
                          <a:spcPct val="115000"/>
                        </a:lnSpc>
                        <a:spcAft>
                          <a:spcPts val="0"/>
                        </a:spcAft>
                      </a:pPr>
                      <a:r>
                        <a:rPr lang="en-GB" sz="1600" dirty="0">
                          <a:effectLst/>
                        </a:rPr>
                        <a:t>TEXAS</a:t>
                      </a:r>
                      <a:endParaRPr lang="el-GR" sz="1600" dirty="0">
                        <a:effectLst/>
                      </a:endParaRPr>
                    </a:p>
                    <a:p>
                      <a:pPr algn="just">
                        <a:lnSpc>
                          <a:spcPct val="115000"/>
                        </a:lnSpc>
                        <a:spcAft>
                          <a:spcPts val="0"/>
                        </a:spcAft>
                      </a:pPr>
                      <a:r>
                        <a:rPr lang="en-GB" sz="1600" dirty="0">
                          <a:effectLst/>
                        </a:rPr>
                        <a:t>CALIF.</a:t>
                      </a:r>
                      <a:endParaRPr lang="el-GR" sz="1600" dirty="0">
                        <a:effectLst/>
                      </a:endParaRPr>
                    </a:p>
                    <a:p>
                      <a:pPr algn="just">
                        <a:lnSpc>
                          <a:spcPct val="115000"/>
                        </a:lnSpc>
                        <a:spcAft>
                          <a:spcPts val="0"/>
                        </a:spcAft>
                      </a:pPr>
                      <a:r>
                        <a:rPr lang="en-GB" sz="1600" dirty="0">
                          <a:effectLst/>
                        </a:rPr>
                        <a:t>NULL</a:t>
                      </a:r>
                      <a:endParaRPr lang="el-GR" sz="1600" dirty="0">
                        <a:effectLst/>
                      </a:endParaRPr>
                    </a:p>
                    <a:p>
                      <a:pPr algn="just">
                        <a:lnSpc>
                          <a:spcPct val="115000"/>
                        </a:lnSpc>
                        <a:spcAft>
                          <a:spcPts val="0"/>
                        </a:spcAft>
                      </a:pPr>
                      <a:r>
                        <a:rPr lang="en-GB" sz="1600" dirty="0">
                          <a:effectLst/>
                        </a:rPr>
                        <a:t>NULL</a:t>
                      </a:r>
                      <a:endParaRPr lang="el-GR" sz="1600" dirty="0">
                        <a:effectLst/>
                      </a:endParaRPr>
                    </a:p>
                    <a:p>
                      <a:pPr algn="just">
                        <a:lnSpc>
                          <a:spcPct val="115000"/>
                        </a:lnSpc>
                        <a:spcAft>
                          <a:spcPts val="0"/>
                        </a:spcAft>
                      </a:pPr>
                      <a:r>
                        <a:rPr lang="el-GR" sz="1600" dirty="0">
                          <a:effectLst/>
                        </a:rPr>
                        <a:t>NULL</a:t>
                      </a:r>
                    </a:p>
                    <a:p>
                      <a:pPr algn="just">
                        <a:lnSpc>
                          <a:spcPct val="115000"/>
                        </a:lnSpc>
                        <a:spcAft>
                          <a:spcPts val="0"/>
                        </a:spcAft>
                      </a:pPr>
                      <a:r>
                        <a:rPr lang="el-GR" sz="1600" dirty="0">
                          <a:effectLst/>
                        </a:rPr>
                        <a:t>NULL</a:t>
                      </a:r>
                      <a:endParaRPr lang="el-GR" sz="1600" dirty="0">
                        <a:effectLst/>
                        <a:latin typeface="Times New Roman"/>
                        <a:ea typeface="Times New Roman"/>
                      </a:endParaRPr>
                    </a:p>
                  </a:txBody>
                  <a:tcPr marL="68580" marR="68580" marT="0" marB="0"/>
                </a:tc>
              </a:tr>
            </a:tbl>
          </a:graphicData>
        </a:graphic>
      </p:graphicFrame>
      <p:sp>
        <p:nvSpPr>
          <p:cNvPr id="6" name="Rectangle 5"/>
          <p:cNvSpPr/>
          <p:nvPr/>
        </p:nvSpPr>
        <p:spPr>
          <a:xfrm>
            <a:off x="442464" y="2132856"/>
            <a:ext cx="8208912" cy="4539704"/>
          </a:xfrm>
          <a:prstGeom prst="rect">
            <a:avLst/>
          </a:prstGeom>
        </p:spPr>
        <p:txBody>
          <a:bodyPr wrap="square">
            <a:spAutoFit/>
          </a:bodyPr>
          <a:lstStyle/>
          <a:p>
            <a:pPr>
              <a:spcAft>
                <a:spcPts val="600"/>
              </a:spcAft>
            </a:pPr>
            <a:r>
              <a:rPr lang="el-GR" sz="1600" dirty="0">
                <a:latin typeface="+mn-lt"/>
                <a:cs typeface="Courier New" panose="02070309020205020404" pitchFamily="49" charset="0"/>
              </a:rPr>
              <a:t>/* Δείξτε όλα τα στοιχεία προέδρων   */</a:t>
            </a:r>
          </a:p>
          <a:p>
            <a:pPr>
              <a:spcAft>
                <a:spcPts val="600"/>
              </a:spcAft>
            </a:pPr>
            <a:r>
              <a:rPr lang="en-US" sz="1600" dirty="0">
                <a:latin typeface="Courier New" panose="02070309020205020404" pitchFamily="49" charset="0"/>
                <a:cs typeface="Courier New" panose="02070309020205020404" pitchFamily="49" charset="0"/>
              </a:rPr>
              <a:t>SELECT</a:t>
            </a:r>
            <a:r>
              <a:rPr lang="el-GR" sz="1600" dirty="0">
                <a:latin typeface="Courier New" panose="02070309020205020404" pitchFamily="49" charset="0"/>
                <a:cs typeface="Courier New" panose="02070309020205020404" pitchFamily="49" charset="0"/>
              </a:rPr>
              <a:t> *</a:t>
            </a:r>
          </a:p>
          <a:p>
            <a:pPr>
              <a:spcAft>
                <a:spcPts val="600"/>
              </a:spcAft>
            </a:pPr>
            <a:r>
              <a:rPr lang="en-US" sz="1600" dirty="0">
                <a:latin typeface="Courier New" panose="02070309020205020404" pitchFamily="49" charset="0"/>
                <a:cs typeface="Courier New" panose="02070309020205020404" pitchFamily="49" charset="0"/>
              </a:rPr>
              <a:t>FROM presidents</a:t>
            </a:r>
            <a:r>
              <a:rPr lang="el-GR" sz="1600" dirty="0">
                <a:latin typeface="Courier New" panose="02070309020205020404" pitchFamily="49" charset="0"/>
                <a:cs typeface="Courier New" panose="02070309020205020404" pitchFamily="49" charset="0"/>
              </a:rPr>
              <a:t>;</a:t>
            </a:r>
          </a:p>
          <a:p>
            <a:pPr>
              <a:spcAft>
                <a:spcPts val="600"/>
              </a:spcAft>
            </a:pPr>
            <a:r>
              <a:rPr lang="el-GR" sz="1600" dirty="0" smtClean="0">
                <a:latin typeface="+mn-lt"/>
                <a:cs typeface="Courier New" panose="02070309020205020404" pitchFamily="49" charset="0"/>
              </a:rPr>
              <a:t>/* </a:t>
            </a:r>
            <a:r>
              <a:rPr lang="el-GR" sz="1600" dirty="0">
                <a:latin typeface="+mn-lt"/>
                <a:cs typeface="Courier New" panose="02070309020205020404" pitchFamily="49" charset="0"/>
              </a:rPr>
              <a:t>Δείξτε όλα τα στοιχεία προέδρων με άλλη  σειρά    */</a:t>
            </a:r>
          </a:p>
          <a:p>
            <a:pPr>
              <a:spcAft>
                <a:spcPts val="600"/>
              </a:spcAft>
            </a:pPr>
            <a:r>
              <a:rPr lang="en-US" sz="1600" dirty="0">
                <a:latin typeface="Courier New" panose="02070309020205020404" pitchFamily="49" charset="0"/>
                <a:cs typeface="Courier New" panose="02070309020205020404" pitchFamily="49" charset="0"/>
              </a:rPr>
              <a:t>SELECT </a:t>
            </a:r>
            <a:r>
              <a:rPr lang="en-US" sz="1600" dirty="0" err="1">
                <a:latin typeface="Courier New" panose="02070309020205020404" pitchFamily="49" charset="0"/>
                <a:cs typeface="Courier New" panose="02070309020205020404" pitchFamily="49" charset="0"/>
              </a:rPr>
              <a:t>w_party</a:t>
            </a:r>
            <a:r>
              <a:rPr lang="en-US" sz="1600" dirty="0">
                <a:latin typeface="Courier New" panose="02070309020205020404" pitchFamily="49" charset="0"/>
                <a:cs typeface="Courier New" panose="02070309020205020404" pitchFamily="49" charset="0"/>
              </a:rPr>
              <a:t>, winner, </a:t>
            </a:r>
            <a:r>
              <a:rPr lang="en-US" sz="1600" dirty="0" err="1">
                <a:latin typeface="Courier New" panose="02070309020205020404" pitchFamily="49" charset="0"/>
                <a:cs typeface="Courier New" panose="02070309020205020404" pitchFamily="49" charset="0"/>
              </a:rPr>
              <a:t>w_state</a:t>
            </a:r>
            <a:r>
              <a:rPr lang="en-US" sz="1600" dirty="0">
                <a:latin typeface="Courier New" panose="02070309020205020404" pitchFamily="49" charset="0"/>
                <a:cs typeface="Courier New" panose="02070309020205020404" pitchFamily="49" charset="0"/>
              </a:rPr>
              <a:t> </a:t>
            </a:r>
            <a:endParaRPr lang="el-GR" sz="1600" dirty="0">
              <a:latin typeface="Courier New" panose="02070309020205020404" pitchFamily="49" charset="0"/>
              <a:cs typeface="Courier New" panose="02070309020205020404" pitchFamily="49" charset="0"/>
            </a:endParaRPr>
          </a:p>
          <a:p>
            <a:pPr>
              <a:spcAft>
                <a:spcPts val="600"/>
              </a:spcAft>
            </a:pPr>
            <a:r>
              <a:rPr lang="en-US" sz="1600" dirty="0">
                <a:latin typeface="Courier New" panose="02070309020205020404" pitchFamily="49" charset="0"/>
                <a:cs typeface="Courier New" panose="02070309020205020404" pitchFamily="49" charset="0"/>
              </a:rPr>
              <a:t>FROM presidents</a:t>
            </a:r>
            <a:r>
              <a:rPr lang="el-GR" sz="1600" dirty="0">
                <a:latin typeface="Courier New" panose="02070309020205020404" pitchFamily="49" charset="0"/>
                <a:cs typeface="Courier New" panose="02070309020205020404" pitchFamily="49" charset="0"/>
              </a:rPr>
              <a:t>;</a:t>
            </a:r>
          </a:p>
          <a:p>
            <a:pPr>
              <a:spcAft>
                <a:spcPts val="600"/>
              </a:spcAft>
            </a:pPr>
            <a:r>
              <a:rPr lang="el-GR" sz="1600" dirty="0" smtClean="0">
                <a:latin typeface="+mn-lt"/>
                <a:cs typeface="Courier New" panose="02070309020205020404" pitchFamily="49" charset="0"/>
              </a:rPr>
              <a:t>/* </a:t>
            </a:r>
            <a:r>
              <a:rPr lang="el-GR" sz="1600" dirty="0">
                <a:latin typeface="+mn-lt"/>
                <a:cs typeface="Courier New" panose="02070309020205020404" pitchFamily="49" charset="0"/>
              </a:rPr>
              <a:t>Δείξτε όλα τα στοιχεία προέδρων κατά κόμμα και αλφαβητικά  */</a:t>
            </a:r>
          </a:p>
          <a:p>
            <a:pPr>
              <a:spcAft>
                <a:spcPts val="600"/>
              </a:spcAft>
            </a:pPr>
            <a:r>
              <a:rPr lang="en-US" sz="1600" dirty="0">
                <a:latin typeface="Courier New" panose="02070309020205020404" pitchFamily="49" charset="0"/>
                <a:cs typeface="Courier New" panose="02070309020205020404" pitchFamily="49" charset="0"/>
              </a:rPr>
              <a:t>SELECT *</a:t>
            </a:r>
            <a:endParaRPr lang="el-GR" sz="1600" dirty="0">
              <a:latin typeface="Courier New" panose="02070309020205020404" pitchFamily="49" charset="0"/>
              <a:cs typeface="Courier New" panose="02070309020205020404" pitchFamily="49" charset="0"/>
            </a:endParaRPr>
          </a:p>
          <a:p>
            <a:pPr>
              <a:spcAft>
                <a:spcPts val="600"/>
              </a:spcAft>
            </a:pPr>
            <a:r>
              <a:rPr lang="en-US" sz="1600" dirty="0">
                <a:latin typeface="Courier New" panose="02070309020205020404" pitchFamily="49" charset="0"/>
                <a:cs typeface="Courier New" panose="02070309020205020404" pitchFamily="49" charset="0"/>
              </a:rPr>
              <a:t>FROM presidents</a:t>
            </a:r>
            <a:endParaRPr lang="el-GR" sz="1600" dirty="0">
              <a:latin typeface="Courier New" panose="02070309020205020404" pitchFamily="49" charset="0"/>
              <a:cs typeface="Courier New" panose="02070309020205020404" pitchFamily="49" charset="0"/>
            </a:endParaRPr>
          </a:p>
          <a:p>
            <a:pPr>
              <a:spcAft>
                <a:spcPts val="600"/>
              </a:spcAft>
            </a:pPr>
            <a:r>
              <a:rPr lang="en-US" sz="1600" dirty="0">
                <a:latin typeface="Courier New" panose="02070309020205020404" pitchFamily="49" charset="0"/>
                <a:cs typeface="Courier New" panose="02070309020205020404" pitchFamily="49" charset="0"/>
              </a:rPr>
              <a:t>order by </a:t>
            </a:r>
            <a:r>
              <a:rPr lang="en-US" sz="1600" dirty="0" err="1">
                <a:latin typeface="Courier New" panose="02070309020205020404" pitchFamily="49" charset="0"/>
                <a:cs typeface="Courier New" panose="02070309020205020404" pitchFamily="49" charset="0"/>
              </a:rPr>
              <a:t>w_party</a:t>
            </a:r>
            <a:r>
              <a:rPr lang="en-US" sz="1600" dirty="0">
                <a:latin typeface="Courier New" panose="02070309020205020404" pitchFamily="49" charset="0"/>
                <a:cs typeface="Courier New" panose="02070309020205020404" pitchFamily="49" charset="0"/>
              </a:rPr>
              <a:t>, winner;</a:t>
            </a:r>
            <a:endParaRPr lang="el-GR" sz="1600" dirty="0">
              <a:latin typeface="Courier New" panose="02070309020205020404" pitchFamily="49" charset="0"/>
              <a:cs typeface="Courier New" panose="02070309020205020404" pitchFamily="49" charset="0"/>
            </a:endParaRPr>
          </a:p>
          <a:p>
            <a:pPr>
              <a:spcAft>
                <a:spcPts val="600"/>
              </a:spcAft>
            </a:pPr>
            <a:r>
              <a:rPr lang="el-GR" sz="1600" dirty="0" smtClean="0">
                <a:latin typeface="+mn-lt"/>
                <a:cs typeface="Courier New" panose="02070309020205020404" pitchFamily="49" charset="0"/>
              </a:rPr>
              <a:t>/* </a:t>
            </a:r>
            <a:r>
              <a:rPr lang="el-GR" sz="1600" dirty="0">
                <a:latin typeface="+mn-lt"/>
                <a:cs typeface="Courier New" panose="02070309020205020404" pitchFamily="49" charset="0"/>
              </a:rPr>
              <a:t>Δείξτε όλα τα στοιχεία προέδρων που ανήκουν στο κόμμα των ρεπουμπλικάνων */</a:t>
            </a:r>
          </a:p>
          <a:p>
            <a:pPr>
              <a:spcAft>
                <a:spcPts val="600"/>
              </a:spcAft>
            </a:pPr>
            <a:r>
              <a:rPr lang="en-US" sz="1600" dirty="0">
                <a:latin typeface="Courier New" panose="02070309020205020404" pitchFamily="49" charset="0"/>
                <a:cs typeface="Courier New" panose="02070309020205020404" pitchFamily="49" charset="0"/>
              </a:rPr>
              <a:t>SELECT *</a:t>
            </a:r>
            <a:endParaRPr lang="el-GR" sz="1600" dirty="0">
              <a:latin typeface="Courier New" panose="02070309020205020404" pitchFamily="49" charset="0"/>
              <a:cs typeface="Courier New" panose="02070309020205020404" pitchFamily="49" charset="0"/>
            </a:endParaRPr>
          </a:p>
          <a:p>
            <a:pPr>
              <a:spcAft>
                <a:spcPts val="600"/>
              </a:spcAft>
            </a:pPr>
            <a:r>
              <a:rPr lang="en-US" sz="1600" dirty="0">
                <a:latin typeface="Courier New" panose="02070309020205020404" pitchFamily="49" charset="0"/>
                <a:cs typeface="Courier New" panose="02070309020205020404" pitchFamily="49" charset="0"/>
              </a:rPr>
              <a:t>FROM presidents</a:t>
            </a:r>
            <a:endParaRPr lang="el-GR" sz="1600" dirty="0">
              <a:latin typeface="Courier New" panose="02070309020205020404" pitchFamily="49" charset="0"/>
              <a:cs typeface="Courier New" panose="02070309020205020404" pitchFamily="49" charset="0"/>
            </a:endParaRPr>
          </a:p>
          <a:p>
            <a:pPr>
              <a:spcAft>
                <a:spcPts val="600"/>
              </a:spcAft>
            </a:pPr>
            <a:r>
              <a:rPr lang="en-US" sz="1600" dirty="0">
                <a:latin typeface="Courier New" panose="02070309020205020404" pitchFamily="49" charset="0"/>
                <a:cs typeface="Courier New" panose="02070309020205020404" pitchFamily="49" charset="0"/>
              </a:rPr>
              <a:t>WHERE </a:t>
            </a:r>
            <a:r>
              <a:rPr lang="en-US" sz="1600" dirty="0" err="1">
                <a:latin typeface="Courier New" panose="02070309020205020404" pitchFamily="49" charset="0"/>
                <a:cs typeface="Courier New" panose="02070309020205020404" pitchFamily="49" charset="0"/>
              </a:rPr>
              <a:t>w_party</a:t>
            </a:r>
            <a:r>
              <a:rPr lang="en-US" sz="1600" dirty="0">
                <a:latin typeface="Courier New" panose="02070309020205020404" pitchFamily="49" charset="0"/>
                <a:cs typeface="Courier New" panose="02070309020205020404" pitchFamily="49" charset="0"/>
              </a:rPr>
              <a:t> = 'REPUBLICAN';</a:t>
            </a:r>
            <a:endParaRPr lang="el-GR" sz="1600" dirty="0">
              <a:latin typeface="Courier New" panose="02070309020205020404" pitchFamily="49" charset="0"/>
              <a:cs typeface="Courier New" panose="02070309020205020404" pitchFamily="49" charset="0"/>
            </a:endParaRPr>
          </a:p>
        </p:txBody>
      </p:sp>
      <p:sp>
        <p:nvSpPr>
          <p:cNvPr id="7" name="Rectangle 6"/>
          <p:cNvSpPr/>
          <p:nvPr/>
        </p:nvSpPr>
        <p:spPr>
          <a:xfrm>
            <a:off x="5292080" y="1000590"/>
            <a:ext cx="1322606" cy="369332"/>
          </a:xfrm>
          <a:prstGeom prst="rect">
            <a:avLst/>
          </a:prstGeom>
        </p:spPr>
        <p:txBody>
          <a:bodyPr wrap="none">
            <a:spAutoFit/>
          </a:bodyPr>
          <a:lstStyle/>
          <a:p>
            <a:r>
              <a:rPr lang="el-GR" dirty="0">
                <a:latin typeface="+mn-lt"/>
              </a:rPr>
              <a:t>PRESIDENTS</a:t>
            </a:r>
          </a:p>
        </p:txBody>
      </p:sp>
    </p:spTree>
    <p:extLst>
      <p:ext uri="{BB962C8B-B14F-4D97-AF65-F5344CB8AC3E}">
        <p14:creationId xmlns:p14="http://schemas.microsoft.com/office/powerpoint/2010/main" xmlns="" val="261660962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graphicFrame>
        <p:nvGraphicFramePr>
          <p:cNvPr id="6" name="Content Placeholder 4"/>
          <p:cNvGraphicFramePr>
            <a:graphicFrameLocks noGrp="1"/>
          </p:cNvGraphicFramePr>
          <p:nvPr>
            <p:ph idx="1"/>
            <p:extLst>
              <p:ext uri="{D42A27DB-BD31-4B8C-83A1-F6EECF244321}">
                <p14:modId xmlns:p14="http://schemas.microsoft.com/office/powerpoint/2010/main" xmlns="" val="3552477728"/>
              </p:ext>
            </p:extLst>
          </p:nvPr>
        </p:nvGraphicFramePr>
        <p:xfrm>
          <a:off x="5292080" y="1369922"/>
          <a:ext cx="3672408" cy="2523744"/>
        </p:xfrm>
        <a:graphic>
          <a:graphicData uri="http://schemas.openxmlformats.org/drawingml/2006/table">
            <a:tbl>
              <a:tblPr firstRow="1">
                <a:tableStyleId>{5C22544A-7EE6-4342-B048-85BDC9FD1C3A}</a:tableStyleId>
              </a:tblPr>
              <a:tblGrid>
                <a:gridCol w="1512168"/>
                <a:gridCol w="1080120"/>
                <a:gridCol w="1080120"/>
              </a:tblGrid>
              <a:tr h="0">
                <a:tc>
                  <a:txBody>
                    <a:bodyPr/>
                    <a:lstStyle/>
                    <a:p>
                      <a:pPr algn="just">
                        <a:lnSpc>
                          <a:spcPct val="115000"/>
                        </a:lnSpc>
                        <a:spcAft>
                          <a:spcPts val="0"/>
                        </a:spcAft>
                      </a:pPr>
                      <a:r>
                        <a:rPr lang="el-GR" sz="1600" dirty="0">
                          <a:effectLst/>
                        </a:rPr>
                        <a:t>WINNER</a:t>
                      </a:r>
                      <a:endParaRPr lang="el-GR" sz="1600" dirty="0">
                        <a:effectLst/>
                        <a:latin typeface="Times New Roman"/>
                        <a:ea typeface="Times New Roman"/>
                      </a:endParaRPr>
                    </a:p>
                  </a:txBody>
                  <a:tcPr marL="68580" marR="68580" marT="0" marB="0">
                    <a:solidFill>
                      <a:srgbClr val="004B82"/>
                    </a:solidFill>
                  </a:tcPr>
                </a:tc>
                <a:tc>
                  <a:txBody>
                    <a:bodyPr/>
                    <a:lstStyle/>
                    <a:p>
                      <a:pPr algn="just">
                        <a:lnSpc>
                          <a:spcPct val="115000"/>
                        </a:lnSpc>
                        <a:spcAft>
                          <a:spcPts val="0"/>
                        </a:spcAft>
                      </a:pPr>
                      <a:r>
                        <a:rPr lang="el-GR" sz="1600" dirty="0">
                          <a:effectLst/>
                        </a:rPr>
                        <a:t>W-PARTY</a:t>
                      </a:r>
                      <a:endParaRPr lang="el-GR" sz="1600" dirty="0">
                        <a:effectLst/>
                        <a:latin typeface="Times New Roman"/>
                        <a:ea typeface="Times New Roman"/>
                      </a:endParaRPr>
                    </a:p>
                  </a:txBody>
                  <a:tcPr marL="68580" marR="68580" marT="0" marB="0">
                    <a:solidFill>
                      <a:srgbClr val="004B82"/>
                    </a:solidFill>
                  </a:tcPr>
                </a:tc>
                <a:tc>
                  <a:txBody>
                    <a:bodyPr/>
                    <a:lstStyle/>
                    <a:p>
                      <a:pPr algn="just">
                        <a:lnSpc>
                          <a:spcPct val="115000"/>
                        </a:lnSpc>
                        <a:spcAft>
                          <a:spcPts val="0"/>
                        </a:spcAft>
                      </a:pPr>
                      <a:r>
                        <a:rPr lang="el-GR" sz="1600" dirty="0" smtClean="0">
                          <a:effectLst/>
                        </a:rPr>
                        <a:t>W_STATE</a:t>
                      </a:r>
                      <a:endParaRPr lang="el-GR" sz="1600" dirty="0">
                        <a:effectLst/>
                        <a:latin typeface="Times New Roman"/>
                        <a:ea typeface="Times New Roman"/>
                      </a:endParaRPr>
                    </a:p>
                  </a:txBody>
                  <a:tcPr marL="68580" marR="68580" marT="0" marB="0">
                    <a:solidFill>
                      <a:srgbClr val="004B82"/>
                    </a:solidFill>
                  </a:tcPr>
                </a:tc>
              </a:tr>
              <a:tr h="0">
                <a:tc>
                  <a:txBody>
                    <a:bodyPr/>
                    <a:lstStyle/>
                    <a:p>
                      <a:pPr algn="just">
                        <a:lnSpc>
                          <a:spcPct val="115000"/>
                        </a:lnSpc>
                        <a:spcAft>
                          <a:spcPts val="0"/>
                        </a:spcAft>
                      </a:pPr>
                      <a:r>
                        <a:rPr lang="en-GB" sz="1600" dirty="0">
                          <a:effectLst/>
                        </a:rPr>
                        <a:t>EISENHOWER</a:t>
                      </a:r>
                      <a:endParaRPr lang="el-GR" sz="1600" dirty="0">
                        <a:effectLst/>
                      </a:endParaRPr>
                    </a:p>
                    <a:p>
                      <a:pPr algn="just">
                        <a:lnSpc>
                          <a:spcPct val="115000"/>
                        </a:lnSpc>
                        <a:spcAft>
                          <a:spcPts val="0"/>
                        </a:spcAft>
                      </a:pPr>
                      <a:r>
                        <a:rPr lang="en-GB" sz="1600" dirty="0">
                          <a:effectLst/>
                        </a:rPr>
                        <a:t>KENNEDY</a:t>
                      </a:r>
                      <a:endParaRPr lang="el-GR" sz="1600" dirty="0">
                        <a:effectLst/>
                      </a:endParaRPr>
                    </a:p>
                    <a:p>
                      <a:pPr algn="just">
                        <a:lnSpc>
                          <a:spcPct val="115000"/>
                        </a:lnSpc>
                        <a:spcAft>
                          <a:spcPts val="0"/>
                        </a:spcAft>
                      </a:pPr>
                      <a:r>
                        <a:rPr lang="en-GB" sz="1600" dirty="0">
                          <a:effectLst/>
                        </a:rPr>
                        <a:t>JOHNSON</a:t>
                      </a:r>
                      <a:endParaRPr lang="el-GR" sz="1600" dirty="0">
                        <a:effectLst/>
                      </a:endParaRPr>
                    </a:p>
                    <a:p>
                      <a:pPr algn="just">
                        <a:lnSpc>
                          <a:spcPct val="115000"/>
                        </a:lnSpc>
                        <a:spcAft>
                          <a:spcPts val="0"/>
                        </a:spcAft>
                      </a:pPr>
                      <a:r>
                        <a:rPr lang="en-GB" sz="1600" dirty="0">
                          <a:effectLst/>
                        </a:rPr>
                        <a:t>NIXON</a:t>
                      </a:r>
                      <a:endParaRPr lang="el-GR" sz="1600" dirty="0">
                        <a:effectLst/>
                      </a:endParaRPr>
                    </a:p>
                    <a:p>
                      <a:pPr algn="just">
                        <a:lnSpc>
                          <a:spcPct val="115000"/>
                        </a:lnSpc>
                        <a:spcAft>
                          <a:spcPts val="0"/>
                        </a:spcAft>
                      </a:pPr>
                      <a:r>
                        <a:rPr lang="en-GB" sz="1600" dirty="0">
                          <a:effectLst/>
                        </a:rPr>
                        <a:t>CARTER</a:t>
                      </a:r>
                      <a:endParaRPr lang="el-GR" sz="1600" dirty="0">
                        <a:effectLst/>
                      </a:endParaRPr>
                    </a:p>
                    <a:p>
                      <a:pPr algn="just">
                        <a:lnSpc>
                          <a:spcPct val="115000"/>
                        </a:lnSpc>
                        <a:spcAft>
                          <a:spcPts val="0"/>
                        </a:spcAft>
                      </a:pPr>
                      <a:r>
                        <a:rPr lang="en-GB" sz="1600" dirty="0">
                          <a:effectLst/>
                        </a:rPr>
                        <a:t>REAGAN</a:t>
                      </a:r>
                      <a:endParaRPr lang="el-GR" sz="1600" dirty="0">
                        <a:effectLst/>
                      </a:endParaRPr>
                    </a:p>
                    <a:p>
                      <a:pPr algn="just">
                        <a:lnSpc>
                          <a:spcPct val="115000"/>
                        </a:lnSpc>
                        <a:spcAft>
                          <a:spcPts val="0"/>
                        </a:spcAft>
                      </a:pPr>
                      <a:r>
                        <a:rPr lang="el-GR" sz="1600" dirty="0">
                          <a:effectLst/>
                        </a:rPr>
                        <a:t>BUSH</a:t>
                      </a:r>
                    </a:p>
                    <a:p>
                      <a:pPr algn="just">
                        <a:lnSpc>
                          <a:spcPct val="115000"/>
                        </a:lnSpc>
                        <a:spcAft>
                          <a:spcPts val="0"/>
                        </a:spcAft>
                      </a:pPr>
                      <a:r>
                        <a:rPr lang="el-GR" sz="1600" dirty="0" smtClean="0">
                          <a:effectLst/>
                        </a:rPr>
                        <a:t>CLINTON</a:t>
                      </a:r>
                      <a:endParaRPr lang="el-GR" sz="1600" dirty="0">
                        <a:effectLst/>
                        <a:latin typeface="Times New Roman"/>
                        <a:ea typeface="Times New Roman"/>
                      </a:endParaRPr>
                    </a:p>
                  </a:txBody>
                  <a:tcPr marL="68580" marR="68580" marT="0" marB="0"/>
                </a:tc>
                <a:tc>
                  <a:txBody>
                    <a:bodyPr/>
                    <a:lstStyle/>
                    <a:p>
                      <a:pPr algn="just">
                        <a:lnSpc>
                          <a:spcPct val="115000"/>
                        </a:lnSpc>
                        <a:spcAft>
                          <a:spcPts val="0"/>
                        </a:spcAft>
                      </a:pPr>
                      <a:r>
                        <a:rPr lang="en-GB" sz="1600" dirty="0">
                          <a:effectLst/>
                        </a:rPr>
                        <a:t>REP</a:t>
                      </a:r>
                      <a:endParaRPr lang="el-GR" sz="1600" dirty="0">
                        <a:effectLst/>
                      </a:endParaRPr>
                    </a:p>
                    <a:p>
                      <a:pPr algn="just">
                        <a:lnSpc>
                          <a:spcPct val="115000"/>
                        </a:lnSpc>
                        <a:spcAft>
                          <a:spcPts val="0"/>
                        </a:spcAft>
                      </a:pPr>
                      <a:r>
                        <a:rPr lang="en-GB" sz="1600" dirty="0">
                          <a:effectLst/>
                        </a:rPr>
                        <a:t>DEM</a:t>
                      </a:r>
                      <a:endParaRPr lang="el-GR" sz="1600" dirty="0">
                        <a:effectLst/>
                      </a:endParaRPr>
                    </a:p>
                    <a:p>
                      <a:pPr algn="just">
                        <a:lnSpc>
                          <a:spcPct val="115000"/>
                        </a:lnSpc>
                        <a:spcAft>
                          <a:spcPts val="0"/>
                        </a:spcAft>
                      </a:pPr>
                      <a:r>
                        <a:rPr lang="en-GB" sz="1600" dirty="0">
                          <a:effectLst/>
                        </a:rPr>
                        <a:t>DEM</a:t>
                      </a:r>
                      <a:endParaRPr lang="el-GR" sz="1600" dirty="0">
                        <a:effectLst/>
                      </a:endParaRPr>
                    </a:p>
                    <a:p>
                      <a:pPr algn="just">
                        <a:lnSpc>
                          <a:spcPct val="115000"/>
                        </a:lnSpc>
                        <a:spcAft>
                          <a:spcPts val="0"/>
                        </a:spcAft>
                      </a:pPr>
                      <a:r>
                        <a:rPr lang="en-GB" sz="1600" dirty="0">
                          <a:effectLst/>
                        </a:rPr>
                        <a:t>REP</a:t>
                      </a:r>
                      <a:endParaRPr lang="el-GR" sz="1600" dirty="0">
                        <a:effectLst/>
                      </a:endParaRPr>
                    </a:p>
                    <a:p>
                      <a:pPr algn="just">
                        <a:lnSpc>
                          <a:spcPct val="115000"/>
                        </a:lnSpc>
                        <a:spcAft>
                          <a:spcPts val="0"/>
                        </a:spcAft>
                      </a:pPr>
                      <a:r>
                        <a:rPr lang="en-GB" sz="1600" dirty="0">
                          <a:effectLst/>
                        </a:rPr>
                        <a:t>DEM</a:t>
                      </a:r>
                      <a:endParaRPr lang="el-GR" sz="1600" dirty="0">
                        <a:effectLst/>
                      </a:endParaRPr>
                    </a:p>
                    <a:p>
                      <a:pPr algn="just">
                        <a:lnSpc>
                          <a:spcPct val="115000"/>
                        </a:lnSpc>
                        <a:spcAft>
                          <a:spcPts val="0"/>
                        </a:spcAft>
                      </a:pPr>
                      <a:r>
                        <a:rPr lang="en-GB" sz="1600" dirty="0">
                          <a:effectLst/>
                        </a:rPr>
                        <a:t>REP</a:t>
                      </a:r>
                      <a:endParaRPr lang="el-GR" sz="1600" dirty="0">
                        <a:effectLst/>
                      </a:endParaRPr>
                    </a:p>
                    <a:p>
                      <a:pPr algn="just">
                        <a:lnSpc>
                          <a:spcPct val="115000"/>
                        </a:lnSpc>
                        <a:spcAft>
                          <a:spcPts val="0"/>
                        </a:spcAft>
                      </a:pPr>
                      <a:r>
                        <a:rPr lang="el-GR" sz="1600" dirty="0">
                          <a:effectLst/>
                        </a:rPr>
                        <a:t>REP</a:t>
                      </a:r>
                    </a:p>
                    <a:p>
                      <a:pPr algn="just">
                        <a:lnSpc>
                          <a:spcPct val="115000"/>
                        </a:lnSpc>
                        <a:spcAft>
                          <a:spcPts val="0"/>
                        </a:spcAft>
                      </a:pPr>
                      <a:r>
                        <a:rPr lang="el-GR" sz="1600" dirty="0" smtClean="0">
                          <a:effectLst/>
                        </a:rPr>
                        <a:t>DEM</a:t>
                      </a:r>
                      <a:endParaRPr lang="el-GR" sz="1600" dirty="0">
                        <a:effectLst/>
                        <a:latin typeface="Times New Roman"/>
                        <a:ea typeface="Times New Roman"/>
                      </a:endParaRPr>
                    </a:p>
                  </a:txBody>
                  <a:tcPr marL="68580" marR="68580" marT="0" marB="0"/>
                </a:tc>
                <a:tc>
                  <a:txBody>
                    <a:bodyPr/>
                    <a:lstStyle/>
                    <a:p>
                      <a:pPr algn="just">
                        <a:lnSpc>
                          <a:spcPct val="115000"/>
                        </a:lnSpc>
                        <a:spcAft>
                          <a:spcPts val="0"/>
                        </a:spcAft>
                      </a:pPr>
                      <a:r>
                        <a:rPr lang="en-GB" sz="1600" dirty="0">
                          <a:effectLst/>
                        </a:rPr>
                        <a:t>TEXAS</a:t>
                      </a:r>
                      <a:endParaRPr lang="el-GR" sz="1600" dirty="0">
                        <a:effectLst/>
                      </a:endParaRPr>
                    </a:p>
                    <a:p>
                      <a:pPr algn="just">
                        <a:lnSpc>
                          <a:spcPct val="115000"/>
                        </a:lnSpc>
                        <a:spcAft>
                          <a:spcPts val="0"/>
                        </a:spcAft>
                      </a:pPr>
                      <a:r>
                        <a:rPr lang="en-GB" sz="1600" dirty="0">
                          <a:effectLst/>
                        </a:rPr>
                        <a:t>MASS.</a:t>
                      </a:r>
                      <a:endParaRPr lang="el-GR" sz="1600" dirty="0">
                        <a:effectLst/>
                      </a:endParaRPr>
                    </a:p>
                    <a:p>
                      <a:pPr algn="just">
                        <a:lnSpc>
                          <a:spcPct val="115000"/>
                        </a:lnSpc>
                        <a:spcAft>
                          <a:spcPts val="0"/>
                        </a:spcAft>
                      </a:pPr>
                      <a:r>
                        <a:rPr lang="en-GB" sz="1600" dirty="0">
                          <a:effectLst/>
                        </a:rPr>
                        <a:t>TEXAS</a:t>
                      </a:r>
                      <a:endParaRPr lang="el-GR" sz="1600" dirty="0">
                        <a:effectLst/>
                      </a:endParaRPr>
                    </a:p>
                    <a:p>
                      <a:pPr algn="just">
                        <a:lnSpc>
                          <a:spcPct val="115000"/>
                        </a:lnSpc>
                        <a:spcAft>
                          <a:spcPts val="0"/>
                        </a:spcAft>
                      </a:pPr>
                      <a:r>
                        <a:rPr lang="en-GB" sz="1600" dirty="0">
                          <a:effectLst/>
                        </a:rPr>
                        <a:t>CALIF.</a:t>
                      </a:r>
                      <a:endParaRPr lang="el-GR" sz="1600" dirty="0">
                        <a:effectLst/>
                      </a:endParaRPr>
                    </a:p>
                    <a:p>
                      <a:pPr algn="just">
                        <a:lnSpc>
                          <a:spcPct val="115000"/>
                        </a:lnSpc>
                        <a:spcAft>
                          <a:spcPts val="0"/>
                        </a:spcAft>
                      </a:pPr>
                      <a:r>
                        <a:rPr lang="en-GB" sz="1600" dirty="0">
                          <a:effectLst/>
                        </a:rPr>
                        <a:t>NULL</a:t>
                      </a:r>
                      <a:endParaRPr lang="el-GR" sz="1600" dirty="0">
                        <a:effectLst/>
                      </a:endParaRPr>
                    </a:p>
                    <a:p>
                      <a:pPr algn="just">
                        <a:lnSpc>
                          <a:spcPct val="115000"/>
                        </a:lnSpc>
                        <a:spcAft>
                          <a:spcPts val="0"/>
                        </a:spcAft>
                      </a:pPr>
                      <a:r>
                        <a:rPr lang="en-GB" sz="1600" dirty="0">
                          <a:effectLst/>
                        </a:rPr>
                        <a:t>NULL</a:t>
                      </a:r>
                      <a:endParaRPr lang="el-GR" sz="1600" dirty="0">
                        <a:effectLst/>
                      </a:endParaRPr>
                    </a:p>
                    <a:p>
                      <a:pPr algn="just">
                        <a:lnSpc>
                          <a:spcPct val="115000"/>
                        </a:lnSpc>
                        <a:spcAft>
                          <a:spcPts val="0"/>
                        </a:spcAft>
                      </a:pPr>
                      <a:r>
                        <a:rPr lang="el-GR" sz="1600" dirty="0">
                          <a:effectLst/>
                        </a:rPr>
                        <a:t>NULL</a:t>
                      </a:r>
                    </a:p>
                    <a:p>
                      <a:pPr algn="just">
                        <a:lnSpc>
                          <a:spcPct val="115000"/>
                        </a:lnSpc>
                        <a:spcAft>
                          <a:spcPts val="0"/>
                        </a:spcAft>
                      </a:pPr>
                      <a:r>
                        <a:rPr lang="el-GR" sz="1600" dirty="0">
                          <a:effectLst/>
                        </a:rPr>
                        <a:t>NULL</a:t>
                      </a:r>
                      <a:endParaRPr lang="el-GR" sz="1600" dirty="0">
                        <a:effectLst/>
                        <a:latin typeface="Times New Roman"/>
                        <a:ea typeface="Times New Roman"/>
                      </a:endParaRPr>
                    </a:p>
                  </a:txBody>
                  <a:tcPr marL="68580" marR="68580" marT="0" marB="0"/>
                </a:tc>
              </a:tr>
            </a:tbl>
          </a:graphicData>
        </a:graphic>
      </p:graphicFrame>
      <p:sp>
        <p:nvSpPr>
          <p:cNvPr id="7" name="Rectangle 6"/>
          <p:cNvSpPr/>
          <p:nvPr/>
        </p:nvSpPr>
        <p:spPr>
          <a:xfrm>
            <a:off x="5292080" y="1000590"/>
            <a:ext cx="1322606" cy="369332"/>
          </a:xfrm>
          <a:prstGeom prst="rect">
            <a:avLst/>
          </a:prstGeom>
        </p:spPr>
        <p:txBody>
          <a:bodyPr wrap="none">
            <a:spAutoFit/>
          </a:bodyPr>
          <a:lstStyle/>
          <a:p>
            <a:r>
              <a:rPr lang="el-GR" dirty="0">
                <a:latin typeface="+mn-lt"/>
              </a:rPr>
              <a:t>PRESIDENTS</a:t>
            </a:r>
          </a:p>
        </p:txBody>
      </p:sp>
      <p:sp>
        <p:nvSpPr>
          <p:cNvPr id="8" name="Rectangle 7"/>
          <p:cNvSpPr/>
          <p:nvPr/>
        </p:nvSpPr>
        <p:spPr>
          <a:xfrm>
            <a:off x="442464" y="2685590"/>
            <a:ext cx="8208912" cy="4154984"/>
          </a:xfrm>
          <a:prstGeom prst="rect">
            <a:avLst/>
          </a:prstGeom>
        </p:spPr>
        <p:txBody>
          <a:bodyPr wrap="square">
            <a:spAutoFit/>
          </a:bodyPr>
          <a:lstStyle/>
          <a:p>
            <a:r>
              <a:rPr lang="el-GR" sz="1600" dirty="0">
                <a:latin typeface="Courier New" panose="02070309020205020404" pitchFamily="49" charset="0"/>
                <a:cs typeface="Courier New" panose="02070309020205020404" pitchFamily="49" charset="0"/>
              </a:rPr>
              <a:t>/* τι θα δείξουν οι  αναζητήσεις;  </a:t>
            </a:r>
            <a:r>
              <a:rPr lang="en-US" sz="1600" dirty="0">
                <a:latin typeface="Courier New" panose="02070309020205020404" pitchFamily="49" charset="0"/>
                <a:cs typeface="Courier New" panose="02070309020205020404" pitchFamily="49" charset="0"/>
              </a:rPr>
              <a:t>*/</a:t>
            </a:r>
            <a:endParaRPr lang="el-GR" sz="1600" dirty="0">
              <a:latin typeface="Courier New" panose="02070309020205020404" pitchFamily="49" charset="0"/>
              <a:cs typeface="Courier New" panose="02070309020205020404" pitchFamily="49" charset="0"/>
            </a:endParaRPr>
          </a:p>
          <a:p>
            <a:r>
              <a:rPr lang="en-US" sz="1600" dirty="0">
                <a:latin typeface="Courier New" panose="02070309020205020404" pitchFamily="49" charset="0"/>
                <a:cs typeface="Courier New" panose="02070309020205020404" pitchFamily="49" charset="0"/>
              </a:rPr>
              <a:t>SELECT winner, </a:t>
            </a:r>
            <a:r>
              <a:rPr lang="en-US" sz="1600" dirty="0" err="1">
                <a:latin typeface="Courier New" panose="02070309020205020404" pitchFamily="49" charset="0"/>
                <a:cs typeface="Courier New" panose="02070309020205020404" pitchFamily="49" charset="0"/>
              </a:rPr>
              <a:t>w_party</a:t>
            </a: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w_state</a:t>
            </a:r>
            <a:endParaRPr lang="el-GR" sz="1600" dirty="0">
              <a:latin typeface="Courier New" panose="02070309020205020404" pitchFamily="49" charset="0"/>
              <a:cs typeface="Courier New" panose="02070309020205020404" pitchFamily="49" charset="0"/>
            </a:endParaRPr>
          </a:p>
          <a:p>
            <a:r>
              <a:rPr lang="en-US" sz="1600" dirty="0">
                <a:latin typeface="Courier New" panose="02070309020205020404" pitchFamily="49" charset="0"/>
                <a:cs typeface="Courier New" panose="02070309020205020404" pitchFamily="49" charset="0"/>
              </a:rPr>
              <a:t>FROM presidents</a:t>
            </a:r>
            <a:endParaRPr lang="el-GR" sz="1600" dirty="0">
              <a:latin typeface="Courier New" panose="02070309020205020404" pitchFamily="49" charset="0"/>
              <a:cs typeface="Courier New" panose="02070309020205020404" pitchFamily="49" charset="0"/>
            </a:endParaRPr>
          </a:p>
          <a:p>
            <a:r>
              <a:rPr lang="en-US" sz="1600" dirty="0">
                <a:latin typeface="Courier New" panose="02070309020205020404" pitchFamily="49" charset="0"/>
                <a:cs typeface="Courier New" panose="02070309020205020404" pitchFamily="49" charset="0"/>
              </a:rPr>
              <a:t>WHERE </a:t>
            </a:r>
            <a:r>
              <a:rPr lang="en-US" sz="1600" dirty="0" err="1">
                <a:latin typeface="Courier New" panose="02070309020205020404" pitchFamily="49" charset="0"/>
                <a:cs typeface="Courier New" panose="02070309020205020404" pitchFamily="49" charset="0"/>
              </a:rPr>
              <a:t>w_party</a:t>
            </a:r>
            <a:r>
              <a:rPr lang="en-US" sz="1600" dirty="0">
                <a:latin typeface="Courier New" panose="02070309020205020404" pitchFamily="49" charset="0"/>
                <a:cs typeface="Courier New" panose="02070309020205020404" pitchFamily="49" charset="0"/>
              </a:rPr>
              <a:t> = 'REP';</a:t>
            </a:r>
            <a:endParaRPr lang="el-GR" sz="1600" dirty="0">
              <a:latin typeface="Courier New" panose="02070309020205020404" pitchFamily="49" charset="0"/>
              <a:cs typeface="Courier New" panose="02070309020205020404" pitchFamily="49" charset="0"/>
            </a:endParaRPr>
          </a:p>
          <a:p>
            <a:r>
              <a:rPr lang="en-US" sz="1600" dirty="0">
                <a:latin typeface="Courier New" panose="02070309020205020404" pitchFamily="49" charset="0"/>
                <a:cs typeface="Courier New" panose="02070309020205020404" pitchFamily="49" charset="0"/>
              </a:rPr>
              <a:t> </a:t>
            </a:r>
            <a:endParaRPr lang="el-GR" sz="1600" dirty="0">
              <a:latin typeface="Courier New" panose="02070309020205020404" pitchFamily="49" charset="0"/>
              <a:cs typeface="Courier New" panose="02070309020205020404" pitchFamily="49" charset="0"/>
            </a:endParaRPr>
          </a:p>
          <a:p>
            <a:r>
              <a:rPr lang="en-US" sz="1600" dirty="0">
                <a:latin typeface="Courier New" panose="02070309020205020404" pitchFamily="49" charset="0"/>
                <a:cs typeface="Courier New" panose="02070309020205020404" pitchFamily="49" charset="0"/>
              </a:rPr>
              <a:t>SELECT winner, </a:t>
            </a:r>
            <a:r>
              <a:rPr lang="en-US" sz="1600" dirty="0" err="1">
                <a:latin typeface="Courier New" panose="02070309020205020404" pitchFamily="49" charset="0"/>
                <a:cs typeface="Courier New" panose="02070309020205020404" pitchFamily="49" charset="0"/>
              </a:rPr>
              <a:t>w_party</a:t>
            </a: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w_state</a:t>
            </a:r>
            <a:endParaRPr lang="el-GR" sz="1600" dirty="0">
              <a:latin typeface="Courier New" panose="02070309020205020404" pitchFamily="49" charset="0"/>
              <a:cs typeface="Courier New" panose="02070309020205020404" pitchFamily="49" charset="0"/>
            </a:endParaRPr>
          </a:p>
          <a:p>
            <a:r>
              <a:rPr lang="en-US" sz="1600" dirty="0">
                <a:latin typeface="Courier New" panose="02070309020205020404" pitchFamily="49" charset="0"/>
                <a:cs typeface="Courier New" panose="02070309020205020404" pitchFamily="49" charset="0"/>
              </a:rPr>
              <a:t>FROM presidents</a:t>
            </a:r>
            <a:endParaRPr lang="el-GR" sz="1600" dirty="0">
              <a:latin typeface="Courier New" panose="02070309020205020404" pitchFamily="49" charset="0"/>
              <a:cs typeface="Courier New" panose="02070309020205020404" pitchFamily="49" charset="0"/>
            </a:endParaRPr>
          </a:p>
          <a:p>
            <a:r>
              <a:rPr lang="en-US" sz="1600" dirty="0">
                <a:latin typeface="Courier New" panose="02070309020205020404" pitchFamily="49" charset="0"/>
                <a:cs typeface="Courier New" panose="02070309020205020404" pitchFamily="49" charset="0"/>
              </a:rPr>
              <a:t>WHERE </a:t>
            </a:r>
            <a:r>
              <a:rPr lang="en-US" sz="1600" dirty="0" err="1">
                <a:latin typeface="Courier New" panose="02070309020205020404" pitchFamily="49" charset="0"/>
                <a:cs typeface="Courier New" panose="02070309020205020404" pitchFamily="49" charset="0"/>
              </a:rPr>
              <a:t>w_party</a:t>
            </a:r>
            <a:r>
              <a:rPr lang="en-US" sz="1600" dirty="0">
                <a:latin typeface="Courier New" panose="02070309020205020404" pitchFamily="49" charset="0"/>
                <a:cs typeface="Courier New" panose="02070309020205020404" pitchFamily="49" charset="0"/>
              </a:rPr>
              <a:t> = '</a:t>
            </a:r>
            <a:r>
              <a:rPr lang="en-US" sz="1600" dirty="0" err="1">
                <a:latin typeface="Courier New" panose="02070309020205020404" pitchFamily="49" charset="0"/>
                <a:cs typeface="Courier New" panose="02070309020205020404" pitchFamily="49" charset="0"/>
              </a:rPr>
              <a:t>RepUBLICAN</a:t>
            </a:r>
            <a:r>
              <a:rPr lang="en-US" sz="1600" dirty="0">
                <a:latin typeface="Courier New" panose="02070309020205020404" pitchFamily="49" charset="0"/>
                <a:cs typeface="Courier New" panose="02070309020205020404" pitchFamily="49" charset="0"/>
              </a:rPr>
              <a:t>';</a:t>
            </a:r>
            <a:endParaRPr lang="el-GR" sz="1600" dirty="0">
              <a:latin typeface="Courier New" panose="02070309020205020404" pitchFamily="49" charset="0"/>
              <a:cs typeface="Courier New" panose="02070309020205020404" pitchFamily="49" charset="0"/>
            </a:endParaRPr>
          </a:p>
          <a:p>
            <a:r>
              <a:rPr lang="en-US" sz="1600" dirty="0">
                <a:latin typeface="Courier New" panose="02070309020205020404" pitchFamily="49" charset="0"/>
                <a:cs typeface="Courier New" panose="02070309020205020404" pitchFamily="49" charset="0"/>
              </a:rPr>
              <a:t> </a:t>
            </a:r>
            <a:endParaRPr lang="el-GR" sz="1600" dirty="0">
              <a:latin typeface="Courier New" panose="02070309020205020404" pitchFamily="49" charset="0"/>
              <a:cs typeface="Courier New" panose="02070309020205020404" pitchFamily="49" charset="0"/>
            </a:endParaRPr>
          </a:p>
          <a:p>
            <a:r>
              <a:rPr lang="en-US" sz="1600" dirty="0">
                <a:latin typeface="Courier New" panose="02070309020205020404" pitchFamily="49" charset="0"/>
                <a:cs typeface="Courier New" panose="02070309020205020404" pitchFamily="49" charset="0"/>
              </a:rPr>
              <a:t>SELECT winner, </a:t>
            </a:r>
            <a:r>
              <a:rPr lang="en-US" sz="1600" dirty="0" err="1">
                <a:latin typeface="Courier New" panose="02070309020205020404" pitchFamily="49" charset="0"/>
                <a:cs typeface="Courier New" panose="02070309020205020404" pitchFamily="49" charset="0"/>
              </a:rPr>
              <a:t>w_party</a:t>
            </a: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w_state</a:t>
            </a:r>
            <a:endParaRPr lang="el-GR" sz="1600" dirty="0">
              <a:latin typeface="Courier New" panose="02070309020205020404" pitchFamily="49" charset="0"/>
              <a:cs typeface="Courier New" panose="02070309020205020404" pitchFamily="49" charset="0"/>
            </a:endParaRPr>
          </a:p>
          <a:p>
            <a:r>
              <a:rPr lang="en-US" sz="1600" dirty="0">
                <a:latin typeface="Courier New" panose="02070309020205020404" pitchFamily="49" charset="0"/>
                <a:cs typeface="Courier New" panose="02070309020205020404" pitchFamily="49" charset="0"/>
              </a:rPr>
              <a:t>FROM presidents</a:t>
            </a:r>
            <a:endParaRPr lang="el-GR" sz="1600" dirty="0">
              <a:latin typeface="Courier New" panose="02070309020205020404" pitchFamily="49" charset="0"/>
              <a:cs typeface="Courier New" panose="02070309020205020404" pitchFamily="49" charset="0"/>
            </a:endParaRPr>
          </a:p>
          <a:p>
            <a:r>
              <a:rPr lang="en-US" sz="1600" dirty="0">
                <a:latin typeface="Courier New" panose="02070309020205020404" pitchFamily="49" charset="0"/>
                <a:cs typeface="Courier New" panose="02070309020205020404" pitchFamily="49" charset="0"/>
              </a:rPr>
              <a:t>WHERE </a:t>
            </a:r>
            <a:r>
              <a:rPr lang="en-US" sz="1600" dirty="0" err="1">
                <a:latin typeface="Courier New" panose="02070309020205020404" pitchFamily="49" charset="0"/>
                <a:cs typeface="Courier New" panose="02070309020205020404" pitchFamily="49" charset="0"/>
              </a:rPr>
              <a:t>w_party</a:t>
            </a:r>
            <a:r>
              <a:rPr lang="en-US" sz="1600" dirty="0">
                <a:latin typeface="Courier New" panose="02070309020205020404" pitchFamily="49" charset="0"/>
                <a:cs typeface="Courier New" panose="02070309020205020404" pitchFamily="49" charset="0"/>
              </a:rPr>
              <a:t> = 'republican';</a:t>
            </a:r>
            <a:endParaRPr lang="el-GR" sz="1600" dirty="0">
              <a:latin typeface="Courier New" panose="02070309020205020404" pitchFamily="49" charset="0"/>
              <a:cs typeface="Courier New" panose="02070309020205020404" pitchFamily="49" charset="0"/>
            </a:endParaRPr>
          </a:p>
          <a:p>
            <a:r>
              <a:rPr lang="en-US" sz="1600" dirty="0">
                <a:latin typeface="Courier New" panose="02070309020205020404" pitchFamily="49" charset="0"/>
                <a:cs typeface="Courier New" panose="02070309020205020404" pitchFamily="49" charset="0"/>
              </a:rPr>
              <a:t> </a:t>
            </a:r>
            <a:endParaRPr lang="el-GR" sz="1600" dirty="0">
              <a:latin typeface="Courier New" panose="02070309020205020404" pitchFamily="49" charset="0"/>
              <a:cs typeface="Courier New" panose="02070309020205020404" pitchFamily="49" charset="0"/>
            </a:endParaRPr>
          </a:p>
          <a:p>
            <a:r>
              <a:rPr lang="en-US" sz="1600" dirty="0">
                <a:latin typeface="Courier New" panose="02070309020205020404" pitchFamily="49" charset="0"/>
                <a:cs typeface="Courier New" panose="02070309020205020404" pitchFamily="49" charset="0"/>
              </a:rPr>
              <a:t>SELECT </a:t>
            </a:r>
            <a:r>
              <a:rPr lang="en-US" sz="1600" dirty="0" err="1">
                <a:latin typeface="Courier New" panose="02070309020205020404" pitchFamily="49" charset="0"/>
                <a:cs typeface="Courier New" panose="02070309020205020404" pitchFamily="49" charset="0"/>
              </a:rPr>
              <a:t>winner,w_party,w_state</a:t>
            </a:r>
            <a:endParaRPr lang="el-GR" sz="1600" dirty="0">
              <a:latin typeface="Courier New" panose="02070309020205020404" pitchFamily="49" charset="0"/>
              <a:cs typeface="Courier New" panose="02070309020205020404" pitchFamily="49" charset="0"/>
            </a:endParaRPr>
          </a:p>
          <a:p>
            <a:r>
              <a:rPr lang="en-US" sz="1600" dirty="0">
                <a:latin typeface="Courier New" panose="02070309020205020404" pitchFamily="49" charset="0"/>
                <a:cs typeface="Courier New" panose="02070309020205020404" pitchFamily="49" charset="0"/>
              </a:rPr>
              <a:t>FROM presidents</a:t>
            </a:r>
            <a:endParaRPr lang="el-GR" sz="1600" dirty="0">
              <a:latin typeface="Courier New" panose="02070309020205020404" pitchFamily="49" charset="0"/>
              <a:cs typeface="Courier New" panose="02070309020205020404" pitchFamily="49" charset="0"/>
            </a:endParaRPr>
          </a:p>
          <a:p>
            <a:r>
              <a:rPr lang="en-US" sz="1600" dirty="0">
                <a:latin typeface="Courier New" panose="02070309020205020404" pitchFamily="49" charset="0"/>
                <a:cs typeface="Courier New" panose="02070309020205020404" pitchFamily="49" charset="0"/>
              </a:rPr>
              <a:t>WHERE </a:t>
            </a:r>
            <a:r>
              <a:rPr lang="en-US" sz="1600" dirty="0" err="1">
                <a:latin typeface="Courier New" panose="02070309020205020404" pitchFamily="49" charset="0"/>
                <a:cs typeface="Courier New" panose="02070309020205020404" pitchFamily="49" charset="0"/>
              </a:rPr>
              <a:t>w_state</a:t>
            </a:r>
            <a:r>
              <a:rPr lang="en-US" sz="1600" dirty="0">
                <a:latin typeface="Courier New" panose="02070309020205020404" pitchFamily="49" charset="0"/>
                <a:cs typeface="Courier New" panose="02070309020205020404" pitchFamily="49" charset="0"/>
              </a:rPr>
              <a:t> = 'REPUBLICAN';</a:t>
            </a:r>
            <a:endParaRPr lang="el-GR" sz="16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xmlns="" val="271630005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a:xfrm>
            <a:off x="457200" y="1196752"/>
            <a:ext cx="8435280" cy="5472608"/>
          </a:xfrm>
        </p:spPr>
        <p:txBody>
          <a:bodyPr>
            <a:noAutofit/>
          </a:bodyPr>
          <a:lstStyle/>
          <a:p>
            <a:pPr marL="0" indent="0">
              <a:buNone/>
            </a:pPr>
            <a:r>
              <a:rPr lang="el-GR" sz="1600" dirty="0">
                <a:latin typeface="Courier New" panose="02070309020205020404" pitchFamily="49" charset="0"/>
                <a:cs typeface="Courier New" panose="02070309020205020404" pitchFamily="49" charset="0"/>
              </a:rPr>
              <a:t>/* Δείξτε  στοιχεία για τον </a:t>
            </a:r>
            <a:r>
              <a:rPr lang="en-US" sz="1600" dirty="0">
                <a:latin typeface="Courier New" panose="02070309020205020404" pitchFamily="49" charset="0"/>
                <a:cs typeface="Courier New" panose="02070309020205020404" pitchFamily="49" charset="0"/>
              </a:rPr>
              <a:t>NIXON</a:t>
            </a:r>
            <a:r>
              <a:rPr lang="el-GR" sz="1600" dirty="0">
                <a:latin typeface="Courier New" panose="02070309020205020404" pitchFamily="49" charset="0"/>
                <a:cs typeface="Courier New" panose="02070309020205020404" pitchFamily="49" charset="0"/>
              </a:rPr>
              <a:t> */ </a:t>
            </a:r>
          </a:p>
          <a:p>
            <a:pPr marL="0" indent="0">
              <a:buNone/>
            </a:pPr>
            <a:r>
              <a:rPr lang="en-US" sz="1600" dirty="0">
                <a:latin typeface="Courier New" panose="02070309020205020404" pitchFamily="49" charset="0"/>
                <a:cs typeface="Courier New" panose="02070309020205020404" pitchFamily="49" charset="0"/>
              </a:rPr>
              <a:t>SELECT winner, </a:t>
            </a:r>
            <a:r>
              <a:rPr lang="en-US" sz="1600" dirty="0" err="1">
                <a:latin typeface="Courier New" panose="02070309020205020404" pitchFamily="49" charset="0"/>
                <a:cs typeface="Courier New" panose="02070309020205020404" pitchFamily="49" charset="0"/>
              </a:rPr>
              <a:t>w_party</a:t>
            </a: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w_state</a:t>
            </a:r>
            <a:r>
              <a:rPr lang="en-US" sz="1600" dirty="0">
                <a:latin typeface="Courier New" panose="02070309020205020404" pitchFamily="49" charset="0"/>
                <a:cs typeface="Courier New" panose="02070309020205020404" pitchFamily="49" charset="0"/>
              </a:rPr>
              <a:t> </a:t>
            </a:r>
            <a:endParaRPr lang="el-GR" sz="1600" dirty="0">
              <a:latin typeface="Courier New" panose="02070309020205020404" pitchFamily="49" charset="0"/>
              <a:cs typeface="Courier New" panose="02070309020205020404" pitchFamily="49" charset="0"/>
            </a:endParaRPr>
          </a:p>
          <a:p>
            <a:pPr marL="0" indent="0">
              <a:buNone/>
            </a:pPr>
            <a:r>
              <a:rPr lang="en-US" sz="1600" dirty="0">
                <a:latin typeface="Courier New" panose="02070309020205020404" pitchFamily="49" charset="0"/>
                <a:cs typeface="Courier New" panose="02070309020205020404" pitchFamily="49" charset="0"/>
              </a:rPr>
              <a:t>FROM presidents</a:t>
            </a:r>
            <a:endParaRPr lang="el-GR" sz="1600" dirty="0">
              <a:latin typeface="Courier New" panose="02070309020205020404" pitchFamily="49" charset="0"/>
              <a:cs typeface="Courier New" panose="02070309020205020404" pitchFamily="49" charset="0"/>
            </a:endParaRPr>
          </a:p>
          <a:p>
            <a:pPr marL="0" indent="0">
              <a:buNone/>
            </a:pPr>
            <a:r>
              <a:rPr lang="en-US" sz="1600" dirty="0">
                <a:latin typeface="Courier New" panose="02070309020205020404" pitchFamily="49" charset="0"/>
                <a:cs typeface="Courier New" panose="02070309020205020404" pitchFamily="49" charset="0"/>
              </a:rPr>
              <a:t>WHERE winner = 'NIXON';</a:t>
            </a:r>
            <a:endParaRPr lang="el-GR" sz="1600" dirty="0">
              <a:latin typeface="Courier New" panose="02070309020205020404" pitchFamily="49" charset="0"/>
              <a:cs typeface="Courier New" panose="02070309020205020404" pitchFamily="49" charset="0"/>
            </a:endParaRPr>
          </a:p>
          <a:p>
            <a:pPr marL="0" indent="0">
              <a:buNone/>
            </a:pPr>
            <a:r>
              <a:rPr lang="en-US" sz="1600" dirty="0">
                <a:latin typeface="Courier New" panose="02070309020205020404" pitchFamily="49" charset="0"/>
                <a:cs typeface="Courier New" panose="02070309020205020404" pitchFamily="49" charset="0"/>
              </a:rPr>
              <a:t> </a:t>
            </a:r>
            <a:endParaRPr lang="el-GR" sz="1600" dirty="0">
              <a:latin typeface="Courier New" panose="02070309020205020404" pitchFamily="49" charset="0"/>
              <a:cs typeface="Courier New" panose="02070309020205020404" pitchFamily="49" charset="0"/>
            </a:endParaRPr>
          </a:p>
          <a:p>
            <a:pPr marL="0" indent="0">
              <a:buNone/>
            </a:pPr>
            <a:r>
              <a:rPr lang="el-GR" sz="1600" dirty="0">
                <a:latin typeface="Courier New" panose="02070309020205020404" pitchFamily="49" charset="0"/>
                <a:cs typeface="Courier New" panose="02070309020205020404" pitchFamily="49" charset="0"/>
              </a:rPr>
              <a:t>/* Δείξτε υποψήφιους που έχασαν με ψήφους λιγότερους των 80 */</a:t>
            </a:r>
          </a:p>
          <a:p>
            <a:pPr marL="0" indent="0">
              <a:buNone/>
            </a:pPr>
            <a:r>
              <a:rPr lang="en-US" sz="1600" dirty="0">
                <a:latin typeface="Courier New" panose="02070309020205020404" pitchFamily="49" charset="0"/>
                <a:cs typeface="Courier New" panose="02070309020205020404" pitchFamily="49" charset="0"/>
              </a:rPr>
              <a:t>SELECT loser, </a:t>
            </a:r>
            <a:r>
              <a:rPr lang="en-US" sz="1600" dirty="0" err="1">
                <a:latin typeface="Courier New" panose="02070309020205020404" pitchFamily="49" charset="0"/>
                <a:cs typeface="Courier New" panose="02070309020205020404" pitchFamily="49" charset="0"/>
              </a:rPr>
              <a:t>election_year</a:t>
            </a: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l_votes</a:t>
            </a:r>
            <a:r>
              <a:rPr lang="en-US" sz="1600" dirty="0">
                <a:latin typeface="Courier New" panose="02070309020205020404" pitchFamily="49" charset="0"/>
                <a:cs typeface="Courier New" panose="02070309020205020404" pitchFamily="49" charset="0"/>
              </a:rPr>
              <a:t> </a:t>
            </a:r>
            <a:endParaRPr lang="el-GR" sz="1600" dirty="0">
              <a:latin typeface="Courier New" panose="02070309020205020404" pitchFamily="49" charset="0"/>
              <a:cs typeface="Courier New" panose="02070309020205020404" pitchFamily="49" charset="0"/>
            </a:endParaRPr>
          </a:p>
          <a:p>
            <a:pPr marL="0" indent="0">
              <a:buNone/>
            </a:pPr>
            <a:r>
              <a:rPr lang="en-US" sz="1600" dirty="0">
                <a:latin typeface="Courier New" panose="02070309020205020404" pitchFamily="49" charset="0"/>
                <a:cs typeface="Courier New" panose="02070309020205020404" pitchFamily="49" charset="0"/>
              </a:rPr>
              <a:t>FROM </a:t>
            </a:r>
            <a:r>
              <a:rPr lang="en-US" sz="1600" dirty="0" err="1">
                <a:latin typeface="Courier New" panose="02070309020205020404" pitchFamily="49" charset="0"/>
                <a:cs typeface="Courier New" panose="02070309020205020404" pitchFamily="49" charset="0"/>
              </a:rPr>
              <a:t>electionloser</a:t>
            </a:r>
            <a:endParaRPr lang="el-GR" sz="1600" dirty="0">
              <a:latin typeface="Courier New" panose="02070309020205020404" pitchFamily="49" charset="0"/>
              <a:cs typeface="Courier New" panose="02070309020205020404" pitchFamily="49" charset="0"/>
            </a:endParaRPr>
          </a:p>
          <a:p>
            <a:pPr marL="0" indent="0">
              <a:buNone/>
            </a:pPr>
            <a:r>
              <a:rPr lang="en-US" sz="1600" dirty="0">
                <a:latin typeface="Courier New" panose="02070309020205020404" pitchFamily="49" charset="0"/>
                <a:cs typeface="Courier New" panose="02070309020205020404" pitchFamily="49" charset="0"/>
              </a:rPr>
              <a:t>where </a:t>
            </a:r>
            <a:r>
              <a:rPr lang="en-US" sz="1600" dirty="0" err="1">
                <a:latin typeface="Courier New" panose="02070309020205020404" pitchFamily="49" charset="0"/>
                <a:cs typeface="Courier New" panose="02070309020205020404" pitchFamily="49" charset="0"/>
              </a:rPr>
              <a:t>l_votes</a:t>
            </a:r>
            <a:r>
              <a:rPr lang="en-US" sz="1600" dirty="0">
                <a:latin typeface="Courier New" panose="02070309020205020404" pitchFamily="49" charset="0"/>
                <a:cs typeface="Courier New" panose="02070309020205020404" pitchFamily="49" charset="0"/>
              </a:rPr>
              <a:t> &lt;80;</a:t>
            </a:r>
            <a:endParaRPr lang="el-GR" sz="1600" dirty="0">
              <a:latin typeface="Courier New" panose="02070309020205020404" pitchFamily="49" charset="0"/>
              <a:cs typeface="Courier New" panose="02070309020205020404" pitchFamily="49" charset="0"/>
            </a:endParaRPr>
          </a:p>
          <a:p>
            <a:pPr marL="0" indent="0">
              <a:buNone/>
            </a:pPr>
            <a:r>
              <a:rPr lang="en-US" sz="1600" dirty="0">
                <a:latin typeface="Courier New" panose="02070309020205020404" pitchFamily="49" charset="0"/>
                <a:cs typeface="Courier New" panose="02070309020205020404" pitchFamily="49" charset="0"/>
              </a:rPr>
              <a:t> </a:t>
            </a:r>
            <a:endParaRPr lang="el-GR" sz="1600" dirty="0">
              <a:latin typeface="Courier New" panose="02070309020205020404" pitchFamily="49" charset="0"/>
              <a:cs typeface="Courier New" panose="02070309020205020404" pitchFamily="49" charset="0"/>
            </a:endParaRPr>
          </a:p>
          <a:p>
            <a:pPr marL="0" indent="0">
              <a:buNone/>
            </a:pPr>
            <a:r>
              <a:rPr lang="el-GR" sz="1600" dirty="0">
                <a:latin typeface="Courier New" panose="02070309020205020404" pitchFamily="49" charset="0"/>
                <a:cs typeface="Courier New" panose="02070309020205020404" pitchFamily="49" charset="0"/>
              </a:rPr>
              <a:t>/*  Δείξτε υποψήφιους που έχασαν στις εκλογές πάνω από μία φορά */</a:t>
            </a:r>
          </a:p>
          <a:p>
            <a:pPr marL="0" indent="0">
              <a:buNone/>
            </a:pPr>
            <a:r>
              <a:rPr lang="en-US" sz="1600" dirty="0">
                <a:latin typeface="Courier New" panose="02070309020205020404" pitchFamily="49" charset="0"/>
                <a:cs typeface="Courier New" panose="02070309020205020404" pitchFamily="49" charset="0"/>
              </a:rPr>
              <a:t>SELECT loser, count(*)</a:t>
            </a:r>
            <a:endParaRPr lang="el-GR" sz="1600" dirty="0">
              <a:latin typeface="Courier New" panose="02070309020205020404" pitchFamily="49" charset="0"/>
              <a:cs typeface="Courier New" panose="02070309020205020404" pitchFamily="49" charset="0"/>
            </a:endParaRPr>
          </a:p>
          <a:p>
            <a:pPr marL="0" indent="0">
              <a:buNone/>
            </a:pPr>
            <a:r>
              <a:rPr lang="en-US" sz="1600" dirty="0">
                <a:latin typeface="Courier New" panose="02070309020205020404" pitchFamily="49" charset="0"/>
                <a:cs typeface="Courier New" panose="02070309020205020404" pitchFamily="49" charset="0"/>
              </a:rPr>
              <a:t>FROM </a:t>
            </a:r>
            <a:r>
              <a:rPr lang="en-US" sz="1600" dirty="0" err="1">
                <a:latin typeface="Courier New" panose="02070309020205020404" pitchFamily="49" charset="0"/>
                <a:cs typeface="Courier New" panose="02070309020205020404" pitchFamily="49" charset="0"/>
              </a:rPr>
              <a:t>electionloser</a:t>
            </a:r>
            <a:endParaRPr lang="el-GR" sz="1600" dirty="0">
              <a:latin typeface="Courier New" panose="02070309020205020404" pitchFamily="49" charset="0"/>
              <a:cs typeface="Courier New" panose="02070309020205020404" pitchFamily="49" charset="0"/>
            </a:endParaRPr>
          </a:p>
          <a:p>
            <a:pPr marL="0" indent="0">
              <a:buNone/>
            </a:pPr>
            <a:r>
              <a:rPr lang="en-US" sz="1600" dirty="0">
                <a:latin typeface="Courier New" panose="02070309020205020404" pitchFamily="49" charset="0"/>
                <a:cs typeface="Courier New" panose="02070309020205020404" pitchFamily="49" charset="0"/>
              </a:rPr>
              <a:t>GROUP BY loser</a:t>
            </a:r>
            <a:endParaRPr lang="el-GR" sz="1600" dirty="0">
              <a:latin typeface="Courier New" panose="02070309020205020404" pitchFamily="49" charset="0"/>
              <a:cs typeface="Courier New" panose="02070309020205020404" pitchFamily="49" charset="0"/>
            </a:endParaRPr>
          </a:p>
          <a:p>
            <a:pPr marL="0" indent="0">
              <a:buNone/>
            </a:pPr>
            <a:r>
              <a:rPr lang="en-US" sz="1600" dirty="0">
                <a:latin typeface="Courier New" panose="02070309020205020404" pitchFamily="49" charset="0"/>
                <a:cs typeface="Courier New" panose="02070309020205020404" pitchFamily="49" charset="0"/>
              </a:rPr>
              <a:t>HAVING count</a:t>
            </a:r>
            <a:r>
              <a:rPr lang="el-GR" sz="1600" dirty="0">
                <a:latin typeface="Courier New" panose="02070309020205020404" pitchFamily="49" charset="0"/>
                <a:cs typeface="Courier New" panose="02070309020205020404" pitchFamily="49" charset="0"/>
              </a:rPr>
              <a:t>(*) &gt; 1</a:t>
            </a:r>
            <a:r>
              <a:rPr lang="el-GR" sz="1600" dirty="0" smtClean="0">
                <a:latin typeface="Courier New" panose="02070309020205020404" pitchFamily="49" charset="0"/>
                <a:cs typeface="Courier New" panose="02070309020205020404" pitchFamily="49" charset="0"/>
              </a:rPr>
              <a:t>;</a:t>
            </a:r>
            <a:endParaRPr lang="el-GR" sz="16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xmlns="" val="110949365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a:xfrm>
            <a:off x="457200" y="1196752"/>
            <a:ext cx="8229600" cy="5472608"/>
          </a:xfrm>
        </p:spPr>
        <p:txBody>
          <a:bodyPr>
            <a:noAutofit/>
          </a:bodyPr>
          <a:lstStyle/>
          <a:p>
            <a:pPr marL="0" indent="0">
              <a:buNone/>
            </a:pPr>
            <a:r>
              <a:rPr lang="el-GR" sz="1600" dirty="0" smtClean="0">
                <a:latin typeface="Courier New" panose="02070309020205020404" pitchFamily="49" charset="0"/>
                <a:cs typeface="Courier New" panose="02070309020205020404" pitchFamily="49" charset="0"/>
              </a:rPr>
              <a:t>/* </a:t>
            </a:r>
            <a:r>
              <a:rPr lang="el-GR" sz="1600" dirty="0">
                <a:latin typeface="Courier New" panose="02070309020205020404" pitchFamily="49" charset="0"/>
                <a:cs typeface="Courier New" panose="02070309020205020404" pitchFamily="49" charset="0"/>
              </a:rPr>
              <a:t>Δείξτε όλα τα στοιχεία των εκλογών για κάθε έτος εκλογικής αναμέτρησης*/</a:t>
            </a:r>
          </a:p>
          <a:p>
            <a:pPr marL="0" indent="0">
              <a:buNone/>
            </a:pPr>
            <a:r>
              <a:rPr lang="en-US" sz="1600" dirty="0" smtClean="0">
                <a:latin typeface="Courier New" panose="02070309020205020404" pitchFamily="49" charset="0"/>
                <a:cs typeface="Courier New" panose="02070309020205020404" pitchFamily="49" charset="0"/>
              </a:rPr>
              <a:t>SELECT </a:t>
            </a:r>
            <a:r>
              <a:rPr lang="en-US" sz="1600" dirty="0" err="1">
                <a:latin typeface="Courier New" panose="02070309020205020404" pitchFamily="49" charset="0"/>
                <a:cs typeface="Courier New" panose="02070309020205020404" pitchFamily="49" charset="0"/>
              </a:rPr>
              <a:t>electionwinner.election_year</a:t>
            </a: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presidents.winner</a:t>
            </a:r>
            <a:r>
              <a:rPr lang="en-US" sz="1600" dirty="0">
                <a:latin typeface="Courier New" panose="02070309020205020404" pitchFamily="49" charset="0"/>
                <a:cs typeface="Courier New" panose="02070309020205020404" pitchFamily="49" charset="0"/>
              </a:rPr>
              <a:t>, </a:t>
            </a:r>
            <a:endParaRPr lang="el-GR" sz="1600" dirty="0">
              <a:latin typeface="Courier New" panose="02070309020205020404" pitchFamily="49" charset="0"/>
              <a:cs typeface="Courier New" panose="02070309020205020404" pitchFamily="49" charset="0"/>
            </a:endParaRPr>
          </a:p>
          <a:p>
            <a:pPr marL="0" indent="0">
              <a:buNone/>
            </a:pP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w_party</a:t>
            </a: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w_votes</a:t>
            </a:r>
            <a:r>
              <a:rPr lang="en-US" sz="1600" dirty="0">
                <a:latin typeface="Courier New" panose="02070309020205020404" pitchFamily="49" charset="0"/>
                <a:cs typeface="Courier New" panose="02070309020205020404" pitchFamily="49" charset="0"/>
              </a:rPr>
              <a:t>,</a:t>
            </a:r>
            <a:endParaRPr lang="el-GR" sz="1600" dirty="0">
              <a:latin typeface="Courier New" panose="02070309020205020404" pitchFamily="49" charset="0"/>
              <a:cs typeface="Courier New" panose="02070309020205020404" pitchFamily="49" charset="0"/>
            </a:endParaRPr>
          </a:p>
          <a:p>
            <a:pPr marL="0" indent="0">
              <a:buNone/>
            </a:pP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electionloser.loser</a:t>
            </a: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l_party</a:t>
            </a: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l_votes</a:t>
            </a:r>
            <a:r>
              <a:rPr lang="en-US" sz="1600" dirty="0">
                <a:latin typeface="Courier New" panose="02070309020205020404" pitchFamily="49" charset="0"/>
                <a:cs typeface="Courier New" panose="02070309020205020404" pitchFamily="49" charset="0"/>
              </a:rPr>
              <a:t> </a:t>
            </a:r>
            <a:endParaRPr lang="el-GR" sz="1600" dirty="0">
              <a:latin typeface="Courier New" panose="02070309020205020404" pitchFamily="49" charset="0"/>
              <a:cs typeface="Courier New" panose="02070309020205020404" pitchFamily="49" charset="0"/>
            </a:endParaRPr>
          </a:p>
          <a:p>
            <a:pPr marL="0" indent="0">
              <a:buNone/>
            </a:pPr>
            <a:r>
              <a:rPr lang="en-US" sz="1600" dirty="0">
                <a:latin typeface="Courier New" panose="02070309020205020404" pitchFamily="49" charset="0"/>
                <a:cs typeface="Courier New" panose="02070309020205020404" pitchFamily="49" charset="0"/>
              </a:rPr>
              <a:t>FROM </a:t>
            </a:r>
            <a:r>
              <a:rPr lang="el-GR" sz="1600" dirty="0" smtClean="0">
                <a:latin typeface="Courier New" panose="02070309020205020404" pitchFamily="49" charset="0"/>
                <a:cs typeface="Courier New" panose="02070309020205020404" pitchFamily="49" charset="0"/>
              </a:rPr>
              <a:t> </a:t>
            </a:r>
            <a:r>
              <a:rPr lang="en-US" sz="1600" dirty="0" smtClean="0">
                <a:latin typeface="Courier New" panose="02070309020205020404" pitchFamily="49" charset="0"/>
                <a:cs typeface="Courier New" panose="02070309020205020404" pitchFamily="49" charset="0"/>
              </a:rPr>
              <a:t>presidents</a:t>
            </a: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electionwinner</a:t>
            </a: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electionloser</a:t>
            </a:r>
            <a:r>
              <a:rPr lang="en-US" sz="1600" dirty="0">
                <a:latin typeface="Courier New" panose="02070309020205020404" pitchFamily="49" charset="0"/>
                <a:cs typeface="Courier New" panose="02070309020205020404" pitchFamily="49" charset="0"/>
              </a:rPr>
              <a:t>, losers</a:t>
            </a:r>
            <a:endParaRPr lang="el-GR" sz="1600" dirty="0">
              <a:latin typeface="Courier New" panose="02070309020205020404" pitchFamily="49" charset="0"/>
              <a:cs typeface="Courier New" panose="02070309020205020404" pitchFamily="49" charset="0"/>
            </a:endParaRPr>
          </a:p>
          <a:p>
            <a:pPr marL="0" indent="0">
              <a:buNone/>
            </a:pPr>
            <a:r>
              <a:rPr lang="en-US" sz="1600" dirty="0">
                <a:latin typeface="Courier New" panose="02070309020205020404" pitchFamily="49" charset="0"/>
                <a:cs typeface="Courier New" panose="02070309020205020404" pitchFamily="49" charset="0"/>
              </a:rPr>
              <a:t>WHERE </a:t>
            </a:r>
            <a:r>
              <a:rPr lang="en-US" sz="1600" dirty="0" err="1">
                <a:latin typeface="Courier New" panose="02070309020205020404" pitchFamily="49" charset="0"/>
                <a:cs typeface="Courier New" panose="02070309020205020404" pitchFamily="49" charset="0"/>
              </a:rPr>
              <a:t>presidents.winner</a:t>
            </a:r>
            <a:r>
              <a:rPr lang="en-US" sz="1600" dirty="0">
                <a:latin typeface="Courier New" panose="02070309020205020404" pitchFamily="49" charset="0"/>
                <a:cs typeface="Courier New" panose="02070309020205020404" pitchFamily="49" charset="0"/>
              </a:rPr>
              <a:t> = </a:t>
            </a:r>
            <a:r>
              <a:rPr lang="en-US" sz="1600" dirty="0" err="1">
                <a:latin typeface="Courier New" panose="02070309020205020404" pitchFamily="49" charset="0"/>
                <a:cs typeface="Courier New" panose="02070309020205020404" pitchFamily="49" charset="0"/>
              </a:rPr>
              <a:t>electionwinner.winner</a:t>
            </a:r>
            <a:endParaRPr lang="el-GR" sz="1600" dirty="0">
              <a:latin typeface="Courier New" panose="02070309020205020404" pitchFamily="49" charset="0"/>
              <a:cs typeface="Courier New" panose="02070309020205020404" pitchFamily="49" charset="0"/>
            </a:endParaRPr>
          </a:p>
          <a:p>
            <a:pPr marL="0" indent="0">
              <a:buNone/>
            </a:pPr>
            <a:r>
              <a:rPr lang="en-US" sz="1600" dirty="0">
                <a:latin typeface="Courier New" panose="02070309020205020404" pitchFamily="49" charset="0"/>
                <a:cs typeface="Courier New" panose="02070309020205020404" pitchFamily="49" charset="0"/>
              </a:rPr>
              <a:t>AND   </a:t>
            </a:r>
            <a:r>
              <a:rPr lang="en-US" sz="1600" dirty="0" err="1">
                <a:latin typeface="Courier New" panose="02070309020205020404" pitchFamily="49" charset="0"/>
                <a:cs typeface="Courier New" panose="02070309020205020404" pitchFamily="49" charset="0"/>
              </a:rPr>
              <a:t>electionwinner.election_year</a:t>
            </a:r>
            <a:r>
              <a:rPr lang="en-US" sz="1600" dirty="0">
                <a:latin typeface="Courier New" panose="02070309020205020404" pitchFamily="49" charset="0"/>
                <a:cs typeface="Courier New" panose="02070309020205020404" pitchFamily="49" charset="0"/>
              </a:rPr>
              <a:t> = </a:t>
            </a:r>
            <a:r>
              <a:rPr lang="en-US" sz="1600" dirty="0" err="1">
                <a:latin typeface="Courier New" panose="02070309020205020404" pitchFamily="49" charset="0"/>
                <a:cs typeface="Courier New" panose="02070309020205020404" pitchFamily="49" charset="0"/>
              </a:rPr>
              <a:t>electionloser.election_year</a:t>
            </a:r>
            <a:endParaRPr lang="el-GR" sz="1600" dirty="0">
              <a:latin typeface="Courier New" panose="02070309020205020404" pitchFamily="49" charset="0"/>
              <a:cs typeface="Courier New" panose="02070309020205020404" pitchFamily="49" charset="0"/>
            </a:endParaRPr>
          </a:p>
          <a:p>
            <a:pPr marL="0" indent="0">
              <a:buNone/>
            </a:pPr>
            <a:r>
              <a:rPr lang="en-US" sz="1600" dirty="0">
                <a:latin typeface="Courier New" panose="02070309020205020404" pitchFamily="49" charset="0"/>
                <a:cs typeface="Courier New" panose="02070309020205020404" pitchFamily="49" charset="0"/>
              </a:rPr>
              <a:t>AND   </a:t>
            </a:r>
            <a:r>
              <a:rPr lang="en-US" sz="1600" dirty="0" err="1">
                <a:latin typeface="Courier New" panose="02070309020205020404" pitchFamily="49" charset="0"/>
                <a:cs typeface="Courier New" panose="02070309020205020404" pitchFamily="49" charset="0"/>
              </a:rPr>
              <a:t>electionloser.loser</a:t>
            </a:r>
            <a:r>
              <a:rPr lang="en-US" sz="1600" dirty="0">
                <a:latin typeface="Courier New" panose="02070309020205020404" pitchFamily="49" charset="0"/>
                <a:cs typeface="Courier New" panose="02070309020205020404" pitchFamily="49" charset="0"/>
              </a:rPr>
              <a:t> = </a:t>
            </a:r>
            <a:r>
              <a:rPr lang="en-US" sz="1600" dirty="0" err="1">
                <a:latin typeface="Courier New" panose="02070309020205020404" pitchFamily="49" charset="0"/>
                <a:cs typeface="Courier New" panose="02070309020205020404" pitchFamily="49" charset="0"/>
              </a:rPr>
              <a:t>losers.loser</a:t>
            </a:r>
            <a:endParaRPr lang="el-GR" sz="1600" dirty="0">
              <a:latin typeface="Courier New" panose="02070309020205020404" pitchFamily="49" charset="0"/>
              <a:cs typeface="Courier New" panose="02070309020205020404" pitchFamily="49" charset="0"/>
            </a:endParaRPr>
          </a:p>
          <a:p>
            <a:pPr marL="0" indent="0">
              <a:buNone/>
            </a:pPr>
            <a:r>
              <a:rPr lang="en-US" sz="1600" dirty="0">
                <a:latin typeface="Courier New" panose="02070309020205020404" pitchFamily="49" charset="0"/>
                <a:cs typeface="Courier New" panose="02070309020205020404" pitchFamily="49" charset="0"/>
              </a:rPr>
              <a:t>order by </a:t>
            </a:r>
            <a:r>
              <a:rPr lang="en-US" sz="1600" dirty="0" err="1">
                <a:latin typeface="Courier New" panose="02070309020205020404" pitchFamily="49" charset="0"/>
                <a:cs typeface="Courier New" panose="02070309020205020404" pitchFamily="49" charset="0"/>
              </a:rPr>
              <a:t>electionwinner.election_year</a:t>
            </a:r>
            <a:r>
              <a:rPr lang="en-US" sz="1600" dirty="0">
                <a:latin typeface="Courier New" panose="02070309020205020404" pitchFamily="49" charset="0"/>
                <a:cs typeface="Courier New" panose="02070309020205020404" pitchFamily="49" charset="0"/>
              </a:rPr>
              <a:t>;</a:t>
            </a:r>
            <a:endParaRPr lang="el-GR" sz="1600" dirty="0">
              <a:latin typeface="Courier New" panose="02070309020205020404" pitchFamily="49" charset="0"/>
              <a:cs typeface="Courier New" panose="02070309020205020404" pitchFamily="49" charset="0"/>
            </a:endParaRPr>
          </a:p>
          <a:p>
            <a:pPr marL="0" indent="0">
              <a:buNone/>
            </a:pPr>
            <a:endParaRPr lang="el-GR" sz="16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xmlns="" val="286833270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noFill/>
        </p:spPr>
        <p:txBody>
          <a:bodyPr>
            <a:normAutofit/>
          </a:bodyPr>
          <a:lstStyle/>
          <a:p>
            <a:r>
              <a:rPr lang="el-GR" altLang="el-GR" sz="3200" b="1" smtClean="0">
                <a:solidFill>
                  <a:schemeClr val="tx1"/>
                </a:solidFill>
              </a:rPr>
              <a:t>Επισκόπηση της Σχεδίασης Βάσης Δεδομένων </a:t>
            </a:r>
          </a:p>
        </p:txBody>
      </p:sp>
      <p:sp>
        <p:nvSpPr>
          <p:cNvPr id="3" name="Content Placeholder 2"/>
          <p:cNvSpPr>
            <a:spLocks noGrp="1"/>
          </p:cNvSpPr>
          <p:nvPr>
            <p:ph idx="1"/>
          </p:nvPr>
        </p:nvSpPr>
        <p:spPr>
          <a:xfrm>
            <a:off x="457200" y="1196752"/>
            <a:ext cx="5608638" cy="5040560"/>
          </a:xfrm>
        </p:spPr>
        <p:txBody>
          <a:bodyPr>
            <a:normAutofit/>
          </a:bodyPr>
          <a:lstStyle/>
          <a:p>
            <a:pPr marL="357188" indent="-357188">
              <a:buFont typeface="+mj-lt"/>
              <a:buAutoNum type="arabicPeriod"/>
              <a:defRPr/>
            </a:pPr>
            <a:r>
              <a:rPr lang="el-GR" sz="2100" dirty="0" smtClean="0">
                <a:cs typeface="Times New Roman" pitchFamily="18" charset="0"/>
              </a:rPr>
              <a:t>Ανάλυση </a:t>
            </a:r>
            <a:r>
              <a:rPr lang="el-GR" sz="2100" dirty="0">
                <a:cs typeface="Times New Roman" pitchFamily="18" charset="0"/>
              </a:rPr>
              <a:t>απαιτήσεων - Περιγράφουμε τι θέλουμε να κάνει το σύστημα. Η περιγραφή αυτή θα μας χρειαστεί στη συνέχεια.</a:t>
            </a:r>
          </a:p>
          <a:p>
            <a:pPr marL="357188" indent="-357188">
              <a:buFont typeface="+mj-lt"/>
              <a:buAutoNum type="arabicPeriod"/>
              <a:defRPr/>
            </a:pPr>
            <a:r>
              <a:rPr lang="el-GR" sz="2100" dirty="0" smtClean="0">
                <a:cs typeface="Times New Roman" pitchFamily="18" charset="0"/>
              </a:rPr>
              <a:t>Εννοιολογική </a:t>
            </a:r>
            <a:r>
              <a:rPr lang="el-GR" sz="2100" dirty="0">
                <a:cs typeface="Times New Roman" pitchFamily="18" charset="0"/>
              </a:rPr>
              <a:t>σχεδίαση – Βασιζόμαστε στην περιγραφή που κάναμε και κατασκευάζουμε το </a:t>
            </a:r>
            <a:r>
              <a:rPr lang="en-US" sz="2100" dirty="0" err="1">
                <a:cs typeface="Times New Roman" pitchFamily="18" charset="0"/>
              </a:rPr>
              <a:t>Μοντέλο</a:t>
            </a:r>
            <a:r>
              <a:rPr lang="en-US" sz="2100" dirty="0">
                <a:cs typeface="Times New Roman" pitchFamily="18" charset="0"/>
              </a:rPr>
              <a:t> </a:t>
            </a:r>
            <a:r>
              <a:rPr lang="en-US" sz="2100" dirty="0" err="1">
                <a:cs typeface="Times New Roman" pitchFamily="18" charset="0"/>
              </a:rPr>
              <a:t>Οντοτήτων</a:t>
            </a:r>
            <a:r>
              <a:rPr lang="en-US" sz="2100" dirty="0">
                <a:cs typeface="Times New Roman" pitchFamily="18" charset="0"/>
              </a:rPr>
              <a:t> </a:t>
            </a:r>
            <a:r>
              <a:rPr lang="en-US" sz="2100" dirty="0" err="1">
                <a:cs typeface="Times New Roman" pitchFamily="18" charset="0"/>
              </a:rPr>
              <a:t>Συσχετίσεων</a:t>
            </a:r>
            <a:r>
              <a:rPr lang="en-US" sz="2100" dirty="0">
                <a:cs typeface="Times New Roman" pitchFamily="18" charset="0"/>
              </a:rPr>
              <a:t> </a:t>
            </a:r>
            <a:r>
              <a:rPr lang="el-GR" sz="2100" dirty="0">
                <a:cs typeface="Times New Roman" pitchFamily="18" charset="0"/>
              </a:rPr>
              <a:t>(ΜΟΣ)</a:t>
            </a:r>
          </a:p>
          <a:p>
            <a:pPr marL="357188" indent="-357188">
              <a:buFont typeface="+mj-lt"/>
              <a:buAutoNum type="arabicPeriod"/>
              <a:defRPr/>
            </a:pPr>
            <a:r>
              <a:rPr lang="el-GR" sz="2100" dirty="0" smtClean="0">
                <a:cs typeface="Times New Roman" pitchFamily="18" charset="0"/>
              </a:rPr>
              <a:t>Λογική </a:t>
            </a:r>
            <a:r>
              <a:rPr lang="el-GR" sz="2100" dirty="0">
                <a:cs typeface="Times New Roman" pitchFamily="18" charset="0"/>
              </a:rPr>
              <a:t>σχεδίαση – Ξεκινώντας από το ΜΟΣ κατασκευάζουμε τους πίνακες της Σχεσιακής βάσης δεδομένων</a:t>
            </a:r>
            <a:r>
              <a:rPr lang="en-US" sz="2100" dirty="0">
                <a:cs typeface="Times New Roman" pitchFamily="18" charset="0"/>
              </a:rPr>
              <a:t>. </a:t>
            </a:r>
            <a:endParaRPr lang="el-GR" sz="2100" dirty="0">
              <a:cs typeface="Times New Roman" pitchFamily="18" charset="0"/>
            </a:endParaRPr>
          </a:p>
          <a:p>
            <a:pPr marL="357188" indent="-357188">
              <a:buFont typeface="+mj-lt"/>
              <a:buAutoNum type="arabicPeriod"/>
              <a:defRPr/>
            </a:pPr>
            <a:r>
              <a:rPr lang="el-GR" sz="2100" dirty="0" smtClean="0">
                <a:cs typeface="Times New Roman" pitchFamily="18" charset="0"/>
              </a:rPr>
              <a:t>Φυσική </a:t>
            </a:r>
            <a:r>
              <a:rPr lang="el-GR" sz="2100" dirty="0">
                <a:cs typeface="Times New Roman" pitchFamily="18" charset="0"/>
              </a:rPr>
              <a:t>σχεδίαση – Οργανώνουμε καλύτερα τα στοιχεία των πινάκων ώστε να βρίσκουμε γρήγορα ότι θέλουμε πχ αποφασίζουμε ποιά ευρετήρια </a:t>
            </a:r>
            <a:r>
              <a:rPr lang="en-US" sz="2100" dirty="0">
                <a:cs typeface="Times New Roman" pitchFamily="18" charset="0"/>
              </a:rPr>
              <a:t>–index- </a:t>
            </a:r>
            <a:r>
              <a:rPr lang="el-GR" sz="2100" dirty="0">
                <a:cs typeface="Times New Roman" pitchFamily="18" charset="0"/>
              </a:rPr>
              <a:t>θα κατασκευάσουμε για να ψάχνουμε γρήγορα τα στοιχεία. </a:t>
            </a:r>
          </a:p>
          <a:p>
            <a:endParaRPr lang="el-GR" dirty="0"/>
          </a:p>
        </p:txBody>
      </p:sp>
      <p:grpSp>
        <p:nvGrpSpPr>
          <p:cNvPr id="2" name="Group 3"/>
          <p:cNvGrpSpPr>
            <a:grpSpLocks/>
          </p:cNvGrpSpPr>
          <p:nvPr/>
        </p:nvGrpSpPr>
        <p:grpSpPr bwMode="auto">
          <a:xfrm>
            <a:off x="6236683" y="1114089"/>
            <a:ext cx="2527300" cy="4851400"/>
            <a:chOff x="3736" y="672"/>
            <a:chExt cx="1592" cy="3056"/>
          </a:xfrm>
        </p:grpSpPr>
        <p:grpSp>
          <p:nvGrpSpPr>
            <p:cNvPr id="4" name="Group 4"/>
            <p:cNvGrpSpPr>
              <a:grpSpLocks/>
            </p:cNvGrpSpPr>
            <p:nvPr/>
          </p:nvGrpSpPr>
          <p:grpSpPr bwMode="auto">
            <a:xfrm>
              <a:off x="3744" y="672"/>
              <a:ext cx="1584" cy="384"/>
              <a:chOff x="1976" y="720"/>
              <a:chExt cx="1584" cy="384"/>
            </a:xfrm>
          </p:grpSpPr>
          <p:sp>
            <p:nvSpPr>
              <p:cNvPr id="19478" name="AutoShape 5"/>
              <p:cNvSpPr>
                <a:spLocks noChangeArrowheads="1"/>
              </p:cNvSpPr>
              <p:nvPr/>
            </p:nvSpPr>
            <p:spPr bwMode="auto">
              <a:xfrm>
                <a:off x="2061" y="720"/>
                <a:ext cx="1398" cy="384"/>
              </a:xfrm>
              <a:prstGeom prst="flowChartProcess">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l-GR">
                  <a:latin typeface="+mn-lt"/>
                </a:endParaRPr>
              </a:p>
            </p:txBody>
          </p:sp>
          <p:sp>
            <p:nvSpPr>
              <p:cNvPr id="19479" name="Text Box 6"/>
              <p:cNvSpPr txBox="1">
                <a:spLocks noChangeArrowheads="1"/>
              </p:cNvSpPr>
              <p:nvPr/>
            </p:nvSpPr>
            <p:spPr bwMode="auto">
              <a:xfrm>
                <a:off x="1976" y="796"/>
                <a:ext cx="1584"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l-GR" altLang="el-GR" sz="1800">
                    <a:latin typeface="+mn-lt"/>
                  </a:rPr>
                  <a:t>Ανάλυση Απαιτήσεων</a:t>
                </a:r>
                <a:endParaRPr lang="el-GR" altLang="el-GR" sz="2000">
                  <a:latin typeface="+mn-lt"/>
                </a:endParaRPr>
              </a:p>
            </p:txBody>
          </p:sp>
        </p:grpSp>
        <p:grpSp>
          <p:nvGrpSpPr>
            <p:cNvPr id="5" name="Group 7"/>
            <p:cNvGrpSpPr>
              <a:grpSpLocks/>
            </p:cNvGrpSpPr>
            <p:nvPr/>
          </p:nvGrpSpPr>
          <p:grpSpPr bwMode="auto">
            <a:xfrm>
              <a:off x="3736" y="1276"/>
              <a:ext cx="1584" cy="404"/>
              <a:chOff x="1968" y="1380"/>
              <a:chExt cx="1584" cy="404"/>
            </a:xfrm>
          </p:grpSpPr>
          <p:sp>
            <p:nvSpPr>
              <p:cNvPr id="19476" name="AutoShape 8"/>
              <p:cNvSpPr>
                <a:spLocks noChangeArrowheads="1"/>
              </p:cNvSpPr>
              <p:nvPr/>
            </p:nvSpPr>
            <p:spPr bwMode="auto">
              <a:xfrm>
                <a:off x="2053" y="1392"/>
                <a:ext cx="1398" cy="384"/>
              </a:xfrm>
              <a:prstGeom prst="flowChartProcess">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l-GR">
                  <a:latin typeface="+mn-lt"/>
                </a:endParaRPr>
              </a:p>
            </p:txBody>
          </p:sp>
          <p:sp>
            <p:nvSpPr>
              <p:cNvPr id="19477" name="Text Box 9"/>
              <p:cNvSpPr txBox="1">
                <a:spLocks noChangeArrowheads="1"/>
              </p:cNvSpPr>
              <p:nvPr/>
            </p:nvSpPr>
            <p:spPr bwMode="auto">
              <a:xfrm>
                <a:off x="1968" y="1380"/>
                <a:ext cx="1584" cy="4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l-GR" altLang="el-GR" sz="1800">
                    <a:latin typeface="+mn-lt"/>
                  </a:rPr>
                  <a:t>Εννοιολογική </a:t>
                </a:r>
              </a:p>
              <a:p>
                <a:pPr algn="ctr" eaLnBrk="1" hangingPunct="1"/>
                <a:r>
                  <a:rPr lang="el-GR" altLang="el-GR" sz="1800">
                    <a:latin typeface="+mn-lt"/>
                  </a:rPr>
                  <a:t>Σχεδίαση</a:t>
                </a:r>
                <a:endParaRPr lang="el-GR" altLang="el-GR" sz="2000">
                  <a:latin typeface="+mn-lt"/>
                </a:endParaRPr>
              </a:p>
            </p:txBody>
          </p:sp>
        </p:grpSp>
        <p:grpSp>
          <p:nvGrpSpPr>
            <p:cNvPr id="6" name="Group 10"/>
            <p:cNvGrpSpPr>
              <a:grpSpLocks/>
            </p:cNvGrpSpPr>
            <p:nvPr/>
          </p:nvGrpSpPr>
          <p:grpSpPr bwMode="auto">
            <a:xfrm>
              <a:off x="3736" y="1900"/>
              <a:ext cx="1584" cy="404"/>
              <a:chOff x="1968" y="1380"/>
              <a:chExt cx="1584" cy="404"/>
            </a:xfrm>
          </p:grpSpPr>
          <p:sp>
            <p:nvSpPr>
              <p:cNvPr id="19474" name="AutoShape 11"/>
              <p:cNvSpPr>
                <a:spLocks noChangeArrowheads="1"/>
              </p:cNvSpPr>
              <p:nvPr/>
            </p:nvSpPr>
            <p:spPr bwMode="auto">
              <a:xfrm>
                <a:off x="2053" y="1392"/>
                <a:ext cx="1398" cy="384"/>
              </a:xfrm>
              <a:prstGeom prst="flowChartProcess">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l-GR">
                  <a:latin typeface="+mn-lt"/>
                </a:endParaRPr>
              </a:p>
            </p:txBody>
          </p:sp>
          <p:sp>
            <p:nvSpPr>
              <p:cNvPr id="19475" name="Text Box 12"/>
              <p:cNvSpPr txBox="1">
                <a:spLocks noChangeArrowheads="1"/>
              </p:cNvSpPr>
              <p:nvPr/>
            </p:nvSpPr>
            <p:spPr bwMode="auto">
              <a:xfrm>
                <a:off x="1968" y="1380"/>
                <a:ext cx="1584" cy="4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l-GR" altLang="el-GR" sz="1800" dirty="0">
                    <a:latin typeface="+mn-lt"/>
                  </a:rPr>
                  <a:t>Λογική </a:t>
                </a:r>
              </a:p>
              <a:p>
                <a:pPr algn="ctr" eaLnBrk="1" hangingPunct="1"/>
                <a:r>
                  <a:rPr lang="el-GR" altLang="el-GR" sz="1800" dirty="0">
                    <a:latin typeface="+mn-lt"/>
                  </a:rPr>
                  <a:t>Σχεδίαση</a:t>
                </a:r>
                <a:endParaRPr lang="el-GR" altLang="el-GR" sz="2000" dirty="0">
                  <a:latin typeface="+mn-lt"/>
                </a:endParaRPr>
              </a:p>
            </p:txBody>
          </p:sp>
        </p:grpSp>
        <p:grpSp>
          <p:nvGrpSpPr>
            <p:cNvPr id="7" name="Group 13"/>
            <p:cNvGrpSpPr>
              <a:grpSpLocks/>
            </p:cNvGrpSpPr>
            <p:nvPr/>
          </p:nvGrpSpPr>
          <p:grpSpPr bwMode="auto">
            <a:xfrm>
              <a:off x="3736" y="2524"/>
              <a:ext cx="1584" cy="1204"/>
              <a:chOff x="3736" y="2524"/>
              <a:chExt cx="1584" cy="1204"/>
            </a:xfrm>
          </p:grpSpPr>
          <p:sp>
            <p:nvSpPr>
              <p:cNvPr id="19468" name="AutoShape 14"/>
              <p:cNvSpPr>
                <a:spLocks noChangeArrowheads="1"/>
              </p:cNvSpPr>
              <p:nvPr/>
            </p:nvSpPr>
            <p:spPr bwMode="auto">
              <a:xfrm>
                <a:off x="4023" y="3248"/>
                <a:ext cx="864" cy="480"/>
              </a:xfrm>
              <a:prstGeom prst="flowChartMagneticDisk">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l-GR">
                  <a:latin typeface="+mn-lt"/>
                </a:endParaRPr>
              </a:p>
            </p:txBody>
          </p:sp>
          <p:sp>
            <p:nvSpPr>
              <p:cNvPr id="19469" name="Text Box 15"/>
              <p:cNvSpPr txBox="1">
                <a:spLocks noChangeArrowheads="1"/>
              </p:cNvSpPr>
              <p:nvPr/>
            </p:nvSpPr>
            <p:spPr bwMode="auto">
              <a:xfrm>
                <a:off x="4021" y="3420"/>
                <a:ext cx="831" cy="2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l-GR" altLang="el-GR" sz="2000">
                    <a:latin typeface="+mn-lt"/>
                  </a:rPr>
                  <a:t>Φυσική ΒΔ</a:t>
                </a:r>
              </a:p>
            </p:txBody>
          </p:sp>
          <p:sp>
            <p:nvSpPr>
              <p:cNvPr id="19470" name="Line 16"/>
              <p:cNvSpPr>
                <a:spLocks noChangeShapeType="1"/>
              </p:cNvSpPr>
              <p:nvPr/>
            </p:nvSpPr>
            <p:spPr bwMode="auto">
              <a:xfrm>
                <a:off x="4463" y="2928"/>
                <a:ext cx="0" cy="32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l-GR">
                  <a:latin typeface="+mn-lt"/>
                </a:endParaRPr>
              </a:p>
            </p:txBody>
          </p:sp>
          <p:grpSp>
            <p:nvGrpSpPr>
              <p:cNvPr id="8" name="Group 17"/>
              <p:cNvGrpSpPr>
                <a:grpSpLocks/>
              </p:cNvGrpSpPr>
              <p:nvPr/>
            </p:nvGrpSpPr>
            <p:grpSpPr bwMode="auto">
              <a:xfrm>
                <a:off x="3736" y="2524"/>
                <a:ext cx="1584" cy="404"/>
                <a:chOff x="1968" y="1380"/>
                <a:chExt cx="1584" cy="404"/>
              </a:xfrm>
            </p:grpSpPr>
            <p:sp>
              <p:nvSpPr>
                <p:cNvPr id="19472" name="AutoShape 18"/>
                <p:cNvSpPr>
                  <a:spLocks noChangeArrowheads="1"/>
                </p:cNvSpPr>
                <p:nvPr/>
              </p:nvSpPr>
              <p:spPr bwMode="auto">
                <a:xfrm>
                  <a:off x="2053" y="1392"/>
                  <a:ext cx="1398" cy="384"/>
                </a:xfrm>
                <a:prstGeom prst="flowChartProcess">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l-GR">
                    <a:latin typeface="+mn-lt"/>
                  </a:endParaRPr>
                </a:p>
              </p:txBody>
            </p:sp>
            <p:sp>
              <p:nvSpPr>
                <p:cNvPr id="19473" name="Text Box 19"/>
                <p:cNvSpPr txBox="1">
                  <a:spLocks noChangeArrowheads="1"/>
                </p:cNvSpPr>
                <p:nvPr/>
              </p:nvSpPr>
              <p:spPr bwMode="auto">
                <a:xfrm>
                  <a:off x="1968" y="1380"/>
                  <a:ext cx="1584" cy="4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l-GR" altLang="el-GR" sz="1800">
                      <a:latin typeface="+mn-lt"/>
                    </a:rPr>
                    <a:t>Φυσική </a:t>
                  </a:r>
                </a:p>
                <a:p>
                  <a:pPr algn="ctr" eaLnBrk="1" hangingPunct="1"/>
                  <a:r>
                    <a:rPr lang="el-GR" altLang="el-GR" sz="1800">
                      <a:latin typeface="+mn-lt"/>
                    </a:rPr>
                    <a:t>Σχεδίαση</a:t>
                  </a:r>
                  <a:endParaRPr lang="el-GR" altLang="el-GR" sz="2000">
                    <a:latin typeface="+mn-lt"/>
                  </a:endParaRPr>
                </a:p>
              </p:txBody>
            </p:sp>
          </p:grpSp>
        </p:grpSp>
        <p:sp>
          <p:nvSpPr>
            <p:cNvPr id="19465" name="Line 20"/>
            <p:cNvSpPr>
              <a:spLocks noChangeShapeType="1"/>
            </p:cNvSpPr>
            <p:nvPr/>
          </p:nvSpPr>
          <p:spPr bwMode="auto">
            <a:xfrm flipV="1">
              <a:off x="4456" y="2296"/>
              <a:ext cx="0" cy="24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l-GR">
                <a:latin typeface="+mn-lt"/>
              </a:endParaRPr>
            </a:p>
          </p:txBody>
        </p:sp>
        <p:sp>
          <p:nvSpPr>
            <p:cNvPr id="19466" name="Line 21"/>
            <p:cNvSpPr>
              <a:spLocks noChangeShapeType="1"/>
            </p:cNvSpPr>
            <p:nvPr/>
          </p:nvSpPr>
          <p:spPr bwMode="auto">
            <a:xfrm flipV="1">
              <a:off x="4456" y="1680"/>
              <a:ext cx="0" cy="24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l-GR">
                <a:latin typeface="+mn-lt"/>
              </a:endParaRPr>
            </a:p>
          </p:txBody>
        </p:sp>
        <p:sp>
          <p:nvSpPr>
            <p:cNvPr id="19467" name="Line 22"/>
            <p:cNvSpPr>
              <a:spLocks noChangeShapeType="1"/>
            </p:cNvSpPr>
            <p:nvPr/>
          </p:nvSpPr>
          <p:spPr bwMode="auto">
            <a:xfrm flipV="1">
              <a:off x="4456" y="1056"/>
              <a:ext cx="0" cy="24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l-GR">
                <a:latin typeface="+mn-lt"/>
              </a:endParaRPr>
            </a:p>
          </p:txBody>
        </p:sp>
      </p:grpSp>
    </p:spTree>
    <p:extLst>
      <p:ext uri="{BB962C8B-B14F-4D97-AF65-F5344CB8AC3E}">
        <p14:creationId xmlns:p14="http://schemas.microsoft.com/office/powerpoint/2010/main" xmlns="" val="19887507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27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2/3*#ppt_w"/>
                                          </p:val>
                                        </p:tav>
                                        <p:tav tm="100000">
                                          <p:val>
                                            <p:strVal val="#ppt_w"/>
                                          </p:val>
                                        </p:tav>
                                      </p:tavLst>
                                    </p:anim>
                                    <p:anim calcmode="lin" valueType="num">
                                      <p:cBhvr>
                                        <p:cTn id="8" dur="500" fill="hold"/>
                                        <p:tgtEl>
                                          <p:spTgt spid="2"/>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Autofit/>
          </a:bodyPr>
          <a:lstStyle/>
          <a:p>
            <a:r>
              <a:rPr lang="el-GR" altLang="el-GR" sz="3200" dirty="0" smtClean="0">
                <a:solidFill>
                  <a:schemeClr val="tx1"/>
                </a:solidFill>
                <a:cs typeface="Tahoma" pitchFamily="34" charset="0"/>
              </a:rPr>
              <a:t>Ανάλυση απαιτήσεων – Περιγραφή του συστήματος</a:t>
            </a:r>
          </a:p>
        </p:txBody>
      </p:sp>
      <p:sp>
        <p:nvSpPr>
          <p:cNvPr id="20483" name="Rectangle 3"/>
          <p:cNvSpPr>
            <a:spLocks noGrp="1" noChangeArrowheads="1"/>
          </p:cNvSpPr>
          <p:nvPr>
            <p:ph idx="1"/>
          </p:nvPr>
        </p:nvSpPr>
        <p:spPr/>
        <p:txBody>
          <a:bodyPr>
            <a:normAutofit fontScale="92500"/>
          </a:bodyPr>
          <a:lstStyle/>
          <a:p>
            <a:pPr>
              <a:lnSpc>
                <a:spcPct val="110000"/>
              </a:lnSpc>
            </a:pPr>
            <a:r>
              <a:rPr lang="el-GR" altLang="el-GR" sz="2400" dirty="0" smtClean="0">
                <a:cs typeface="Times New Roman" pitchFamily="18" charset="0"/>
              </a:rPr>
              <a:t>Μας αναθέτουν να κατασκευάσουμε ένα σύστημα βάσης δεδομένων για τη Γραμματεία του τμήματος μας. </a:t>
            </a:r>
          </a:p>
          <a:p>
            <a:pPr>
              <a:lnSpc>
                <a:spcPct val="110000"/>
              </a:lnSpc>
            </a:pPr>
            <a:r>
              <a:rPr lang="el-GR" altLang="el-GR" sz="2400" dirty="0" smtClean="0">
                <a:cs typeface="Times New Roman" pitchFamily="18" charset="0"/>
              </a:rPr>
              <a:t>Στους πίνακες που θα κατασκευάσουμε θα μπορεί το προσωπικό της Γραμματείας να πληκτρολογεί τα στοιχεία των σπουδαστών, των καθηγητών και των μαθημάτων. </a:t>
            </a:r>
          </a:p>
          <a:p>
            <a:pPr>
              <a:lnSpc>
                <a:spcPct val="110000"/>
              </a:lnSpc>
            </a:pPr>
            <a:r>
              <a:rPr lang="el-GR" altLang="el-GR" sz="2400" dirty="0" smtClean="0">
                <a:cs typeface="Times New Roman" pitchFamily="18" charset="0"/>
              </a:rPr>
              <a:t>Επιπλέον, το προσωπικό θα μπορεί να πληκτρολογεί ποιά μαθήματα διδάσκει κάθε καθηγητής του τμήματος Πληροφορικής.</a:t>
            </a:r>
          </a:p>
          <a:p>
            <a:pPr>
              <a:lnSpc>
                <a:spcPct val="110000"/>
              </a:lnSpc>
            </a:pPr>
            <a:r>
              <a:rPr lang="el-GR" altLang="el-GR" sz="2400" dirty="0" smtClean="0">
                <a:cs typeface="Times New Roman" pitchFamily="18" charset="0"/>
              </a:rPr>
              <a:t>Θα πρέπει το Προσωπικό να μπορεί να πληκτρολογεί τα μαθήματα στα οποία γράφεται κάθε σπουδαστής. </a:t>
            </a:r>
          </a:p>
          <a:p>
            <a:pPr>
              <a:lnSpc>
                <a:spcPct val="110000"/>
              </a:lnSpc>
            </a:pPr>
            <a:r>
              <a:rPr lang="el-GR" altLang="el-GR" sz="2400" dirty="0" smtClean="0">
                <a:cs typeface="Times New Roman" pitchFamily="18" charset="0"/>
              </a:rPr>
              <a:t>Τέλος, οι υπάλληλοι της Γραμματείας πρέπει να μπορούν να βλέπουν τα στοιχεία που υπάρχουν στις πίνακες της βάσης δεδομένων.</a:t>
            </a:r>
          </a:p>
          <a:p>
            <a:endParaRPr lang="el-GR" altLang="el-GR" dirty="0" smtClean="0"/>
          </a:p>
        </p:txBody>
      </p:sp>
    </p:spTree>
    <p:extLst>
      <p:ext uri="{BB962C8B-B14F-4D97-AF65-F5344CB8AC3E}">
        <p14:creationId xmlns:p14="http://schemas.microsoft.com/office/powerpoint/2010/main" xmlns="" val="52452711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normAutofit/>
          </a:bodyPr>
          <a:lstStyle/>
          <a:p>
            <a:r>
              <a:rPr lang="el-GR" altLang="el-GR" sz="3200" b="1" smtClean="0"/>
              <a:t>ΜΟΣ εκπαιδευτικής βάσης δεδομένων!</a:t>
            </a:r>
          </a:p>
        </p:txBody>
      </p:sp>
      <p:pic>
        <p:nvPicPr>
          <p:cNvPr id="48132" name="Picture 2"/>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684213" y="1484313"/>
            <a:ext cx="7874000" cy="3840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98946055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1" name="Rectangle 3"/>
          <p:cNvSpPr>
            <a:spLocks noChangeArrowheads="1"/>
          </p:cNvSpPr>
          <p:nvPr/>
        </p:nvSpPr>
        <p:spPr bwMode="auto">
          <a:xfrm>
            <a:off x="685800" y="1600200"/>
            <a:ext cx="7772400" cy="457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lstStyle>
            <a:lvl1pPr marL="342900" indent="-3429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buFont typeface="Monotype Sorts" charset="2"/>
              <a:buChar char="u"/>
            </a:pPr>
            <a:endParaRPr lang="en-GB" altLang="el-GR"/>
          </a:p>
        </p:txBody>
      </p:sp>
      <p:sp>
        <p:nvSpPr>
          <p:cNvPr id="329732" name="Rectangle 4"/>
          <p:cNvSpPr>
            <a:spLocks noChangeArrowheads="1"/>
          </p:cNvSpPr>
          <p:nvPr/>
        </p:nvSpPr>
        <p:spPr bwMode="auto">
          <a:xfrm>
            <a:off x="533400" y="1447800"/>
            <a:ext cx="8229600" cy="4368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lstStyle>
            <a:lvl1pPr marL="342900" indent="-3429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l-GR"/>
          </a:p>
        </p:txBody>
      </p:sp>
      <p:sp>
        <p:nvSpPr>
          <p:cNvPr id="2" name="Title 1"/>
          <p:cNvSpPr>
            <a:spLocks noGrp="1"/>
          </p:cNvSpPr>
          <p:nvPr>
            <p:ph type="ctrTitle"/>
          </p:nvPr>
        </p:nvSpPr>
        <p:spPr/>
        <p:txBody>
          <a:bodyPr>
            <a:noAutofit/>
          </a:bodyPr>
          <a:lstStyle/>
          <a:p>
            <a:r>
              <a:rPr lang="el-GR" sz="3200" dirty="0"/>
              <a:t>Πως από το Διάγραμμα Οντοτήτων Συσχετίσεων (ΜΟΣ) κατασκευάζουμε το Σχεσιακό Μοντέλο</a:t>
            </a:r>
            <a:br>
              <a:rPr lang="el-GR" sz="3200" dirty="0"/>
            </a:br>
            <a:r>
              <a:rPr lang="el-GR" sz="3200" dirty="0"/>
              <a:t>(</a:t>
            </a:r>
            <a:r>
              <a:rPr lang="el-GR" sz="3200" dirty="0" err="1"/>
              <a:t>Relational</a:t>
            </a:r>
            <a:r>
              <a:rPr lang="el-GR" sz="3200" dirty="0"/>
              <a:t> </a:t>
            </a:r>
            <a:r>
              <a:rPr lang="el-GR" sz="3200" dirty="0" err="1"/>
              <a:t>Model</a:t>
            </a:r>
            <a:r>
              <a:rPr lang="el-GR" sz="3200" dirty="0"/>
              <a:t>) – Λίγοι </a:t>
            </a:r>
            <a:r>
              <a:rPr lang="el-GR" sz="3200" dirty="0" smtClean="0"/>
              <a:t>κανόνες</a:t>
            </a:r>
            <a:endParaRPr lang="el-GR" sz="3200" dirty="0"/>
          </a:p>
        </p:txBody>
      </p:sp>
      <p:sp>
        <p:nvSpPr>
          <p:cNvPr id="4" name="Subtitle 3"/>
          <p:cNvSpPr>
            <a:spLocks noGrp="1"/>
          </p:cNvSpPr>
          <p:nvPr>
            <p:ph type="subTitle" idx="1"/>
          </p:nvPr>
        </p:nvSpPr>
        <p:spPr/>
        <p:txBody>
          <a:bodyPr/>
          <a:lstStyle/>
          <a:p>
            <a:endParaRPr lang="el-GR"/>
          </a:p>
        </p:txBody>
      </p:sp>
    </p:spTree>
    <p:extLst>
      <p:ext uri="{BB962C8B-B14F-4D97-AF65-F5344CB8AC3E}">
        <p14:creationId xmlns:p14="http://schemas.microsoft.com/office/powerpoint/2010/main" xmlns="" val="41548554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nodePh="1">
                                  <p:stCondLst>
                                    <p:cond delay="0"/>
                                  </p:stCondLst>
                                  <p:endCondLst>
                                    <p:cond evt="begin" delay="0">
                                      <p:tn val="5"/>
                                    </p:cond>
                                  </p:endCondLst>
                                  <p:childTnLst>
                                    <p:set>
                                      <p:cBhvr>
                                        <p:cTn id="6" dur="1" fill="hold">
                                          <p:stCondLst>
                                            <p:cond delay="0"/>
                                          </p:stCondLst>
                                        </p:cTn>
                                        <p:tgtEl>
                                          <p:spTgt spid="329731">
                                            <p:txEl>
                                              <p:pRg st="0" end="0"/>
                                            </p:txEl>
                                          </p:spTgt>
                                        </p:tgtEl>
                                        <p:attrNameLst>
                                          <p:attrName>style.visibility</p:attrName>
                                        </p:attrNameLst>
                                      </p:cBhvr>
                                      <p:to>
                                        <p:strVal val="visible"/>
                                      </p:to>
                                    </p:set>
                                    <p:animEffect transition="in" filter="dissolve">
                                      <p:cBhvr>
                                        <p:cTn id="7" dur="500"/>
                                        <p:tgtEl>
                                          <p:spTgt spid="32973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nodePh="1">
                                  <p:stCondLst>
                                    <p:cond delay="0"/>
                                  </p:stCondLst>
                                  <p:endCondLst>
                                    <p:cond evt="begin" delay="0">
                                      <p:tn val="10"/>
                                    </p:cond>
                                  </p:endCondLst>
                                  <p:childTnLst>
                                    <p:set>
                                      <p:cBhvr>
                                        <p:cTn id="11" dur="1" fill="hold">
                                          <p:stCondLst>
                                            <p:cond delay="0"/>
                                          </p:stCondLst>
                                        </p:cTn>
                                        <p:tgtEl>
                                          <p:spTgt spid="329732">
                                            <p:txEl>
                                              <p:pRg st="0" end="0"/>
                                            </p:txEl>
                                          </p:spTgt>
                                        </p:tgtEl>
                                        <p:attrNameLst>
                                          <p:attrName>style.visibility</p:attrName>
                                        </p:attrNameLst>
                                      </p:cBhvr>
                                      <p:to>
                                        <p:strVal val="visible"/>
                                      </p:to>
                                    </p:set>
                                    <p:anim calcmode="lin" valueType="num">
                                      <p:cBhvr additive="base">
                                        <p:cTn id="12" dur="500" fill="hold"/>
                                        <p:tgtEl>
                                          <p:spTgt spid="329732">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329732">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9731" grpId="0" build="p" autoUpdateAnimBg="0"/>
      <p:bldP spid="329732" grpId="0" build="p"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144000" cy="908720"/>
          </a:xfrm>
        </p:spPr>
        <p:txBody>
          <a:bodyPr>
            <a:noAutofit/>
          </a:bodyPr>
          <a:lstStyle/>
          <a:p>
            <a:r>
              <a:rPr lang="el-GR" sz="3200" dirty="0"/>
              <a:t>Για τη μετάβαση από το μοντέλο οντοτήτων - σχέσεων σε πίνακες ακολούθησε τους εξής κανόνες</a:t>
            </a:r>
          </a:p>
        </p:txBody>
      </p:sp>
      <p:sp>
        <p:nvSpPr>
          <p:cNvPr id="50178" name="Rectangle 3"/>
          <p:cNvSpPr>
            <a:spLocks noGrp="1" noChangeArrowheads="1"/>
          </p:cNvSpPr>
          <p:nvPr>
            <p:ph idx="1"/>
          </p:nvPr>
        </p:nvSpPr>
        <p:spPr>
          <a:xfrm>
            <a:off x="457200" y="1196752"/>
            <a:ext cx="8229600" cy="5661248"/>
          </a:xfrm>
        </p:spPr>
        <p:txBody>
          <a:bodyPr>
            <a:normAutofit/>
          </a:bodyPr>
          <a:lstStyle/>
          <a:p>
            <a:pPr eaLnBrk="1" hangingPunct="1">
              <a:lnSpc>
                <a:spcPct val="80000"/>
              </a:lnSpc>
            </a:pPr>
            <a:r>
              <a:rPr lang="el-GR" altLang="el-GR" sz="2000" b="1" dirty="0" smtClean="0">
                <a:solidFill>
                  <a:srgbClr val="820000"/>
                </a:solidFill>
                <a:cs typeface="Arial" charset="0"/>
              </a:rPr>
              <a:t>Κανόνας 1:  </a:t>
            </a:r>
            <a:r>
              <a:rPr lang="el-GR" altLang="el-GR" sz="2000" dirty="0" smtClean="0">
                <a:cs typeface="Arial" charset="0"/>
              </a:rPr>
              <a:t>Για κάθε τύπο οντότητας θα έχεις έναν πίνακα που θα περιλαμβάνει σαν στήλες τουλάχιστον όλα τα χαρακτηριστικά (</a:t>
            </a:r>
            <a:r>
              <a:rPr lang="el-GR" altLang="el-GR" sz="2000" dirty="0" err="1" smtClean="0">
                <a:cs typeface="Arial" charset="0"/>
              </a:rPr>
              <a:t>attributes</a:t>
            </a:r>
            <a:r>
              <a:rPr lang="el-GR" altLang="el-GR" sz="2000" dirty="0" smtClean="0">
                <a:cs typeface="Arial" charset="0"/>
              </a:rPr>
              <a:t>) της. Το κύριο κλειδί της οντότητας, απλό ή σύνθετο, θα είναι και κύριο κλειδί του πίνακα που θα αναπαριστά την οντότητα</a:t>
            </a:r>
            <a:endParaRPr lang="el-GR" altLang="el-GR" sz="2000" u="sng" dirty="0" smtClean="0">
              <a:cs typeface="Arial" charset="0"/>
            </a:endParaRPr>
          </a:p>
          <a:p>
            <a:pPr eaLnBrk="1" hangingPunct="1">
              <a:lnSpc>
                <a:spcPct val="80000"/>
              </a:lnSpc>
            </a:pPr>
            <a:r>
              <a:rPr lang="el-GR" altLang="el-GR" sz="2000" b="1" dirty="0" smtClean="0">
                <a:solidFill>
                  <a:srgbClr val="820000"/>
                </a:solidFill>
                <a:cs typeface="Arial" charset="0"/>
              </a:rPr>
              <a:t>Κανόνας 2:  </a:t>
            </a:r>
            <a:r>
              <a:rPr lang="el-GR" altLang="el-GR" sz="2000" dirty="0" smtClean="0">
                <a:cs typeface="Arial" charset="0"/>
              </a:rPr>
              <a:t>Έστω μια συσχέτιση σ:A(K1)--&gt;B(K2) , όπου Α(Κ1), Α(Κ2) οντότητες και K1,K2 τα  κύρια κλειδιά των οντοτήτων. Αν η συσχέτιση σ είναι τύπου 1:Ν τότε  (για τη συσχέτιση σ) δεν κατασκευάζεις ξεχωριστό πίνακα. Απλά προσθέτεις στα χαρακτηριστικά της οντότητας Β(Κ2) το  Κ1 σα ξένο κλειδί.</a:t>
            </a:r>
            <a:endParaRPr lang="el-GR" altLang="el-GR" sz="2000" u="sng" dirty="0" smtClean="0">
              <a:cs typeface="Arial" charset="0"/>
            </a:endParaRPr>
          </a:p>
          <a:p>
            <a:pPr eaLnBrk="1" hangingPunct="1">
              <a:lnSpc>
                <a:spcPct val="80000"/>
              </a:lnSpc>
            </a:pPr>
            <a:r>
              <a:rPr lang="el-GR" altLang="el-GR" sz="2000" b="1" dirty="0" smtClean="0">
                <a:solidFill>
                  <a:srgbClr val="820000"/>
                </a:solidFill>
                <a:cs typeface="Arial" charset="0"/>
              </a:rPr>
              <a:t>Κανόνας 3:  </a:t>
            </a:r>
            <a:r>
              <a:rPr lang="el-GR" altLang="el-GR" sz="2000" dirty="0" smtClean="0">
                <a:cs typeface="Arial" charset="0"/>
              </a:rPr>
              <a:t>Αν η παραπάνω συσχέτιση σ είναι τύπου 1:1 τότε  (για τη συσχέτιση σ) δεν κατασκευάζεις ξεχωριστό πίνακα. Απλά προσθέτεις στα χαρακτηριστικά της οντότητας Β(Κ2) το Κ1 σα ξένο κλειδί ή στα χαρακτηριστικά της Α(Κ1) το Κ2 σαν ξένο κλειδί. Ποτέ και τα δύο! </a:t>
            </a:r>
            <a:endParaRPr lang="el-GR" altLang="el-GR" sz="2000" u="sng" dirty="0" smtClean="0">
              <a:cs typeface="Arial" charset="0"/>
            </a:endParaRPr>
          </a:p>
          <a:p>
            <a:pPr eaLnBrk="1" hangingPunct="1">
              <a:lnSpc>
                <a:spcPct val="80000"/>
              </a:lnSpc>
            </a:pPr>
            <a:r>
              <a:rPr lang="el-GR" altLang="el-GR" sz="2000" b="1" dirty="0" smtClean="0">
                <a:solidFill>
                  <a:srgbClr val="820000"/>
                </a:solidFill>
                <a:cs typeface="Arial" charset="0"/>
              </a:rPr>
              <a:t>Κανόνας 4:  </a:t>
            </a:r>
            <a:r>
              <a:rPr lang="el-GR" altLang="el-GR" sz="2000" dirty="0" smtClean="0">
                <a:cs typeface="Arial" charset="0"/>
              </a:rPr>
              <a:t>Αν η σχέση είναι Μ:Ν τότε κατασκευάζεις ξεχωριστό  πίνακα που περιλαμβάνει τα Κ1,Κ2, ως ξένα κλειδιά, το (Κ1,Κ2) ως σύνθετο κύριο κλειδί και  τα χαρακτηριστικά της συσχέτισης, </a:t>
            </a:r>
            <a:r>
              <a:rPr lang="el-GR" altLang="el-GR" sz="2000" dirty="0" err="1" smtClean="0">
                <a:cs typeface="Arial" charset="0"/>
              </a:rPr>
              <a:t>άν</a:t>
            </a:r>
            <a:r>
              <a:rPr lang="el-GR" altLang="el-GR" sz="2000" dirty="0" smtClean="0">
                <a:cs typeface="Arial" charset="0"/>
              </a:rPr>
              <a:t> υπάρχουν τέτοια χαρακτηριστικά.</a:t>
            </a:r>
            <a:endParaRPr lang="el-GR" altLang="el-GR" sz="2000" u="sng" dirty="0" smtClean="0">
              <a:cs typeface="Arial" charset="0"/>
            </a:endParaRPr>
          </a:p>
          <a:p>
            <a:pPr eaLnBrk="1" hangingPunct="1">
              <a:lnSpc>
                <a:spcPct val="80000"/>
              </a:lnSpc>
            </a:pPr>
            <a:r>
              <a:rPr lang="el-GR" altLang="el-GR" sz="2000" b="1" dirty="0" smtClean="0">
                <a:solidFill>
                  <a:srgbClr val="820000"/>
                </a:solidFill>
                <a:cs typeface="Arial" charset="0"/>
              </a:rPr>
              <a:t>Κανόνας 5:  </a:t>
            </a:r>
            <a:r>
              <a:rPr lang="el-GR" altLang="el-GR" sz="2000" dirty="0" smtClean="0">
                <a:cs typeface="Arial" charset="0"/>
              </a:rPr>
              <a:t>Αν μια συσχέτιση συνδέει παραπάνω από δύο οντότητες π.χ. τις οντότητες A(K1), Α(Κ2),  Α(Κ3) με Κ1, Κ2, Κ3 κύρια κλειδιά οντοτήτων αντίστοιχα, τότε για τη συσχέτιση αυτή, συνήθως,  κατασκευάζουμε ξεχωριστό πίνακα με κύριο κλειδί, συνήθως, (Κ1,Κ2,Κ3).</a:t>
            </a:r>
          </a:p>
        </p:txBody>
      </p:sp>
    </p:spTree>
    <p:extLst>
      <p:ext uri="{BB962C8B-B14F-4D97-AF65-F5344CB8AC3E}">
        <p14:creationId xmlns:p14="http://schemas.microsoft.com/office/powerpoint/2010/main" xmlns="" val="236988915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noAutofit/>
          </a:bodyPr>
          <a:lstStyle/>
          <a:p>
            <a:r>
              <a:rPr lang="el-GR" altLang="el-GR" sz="3200" b="1" smtClean="0">
                <a:cs typeface="Tahoma" pitchFamily="34" charset="0"/>
              </a:rPr>
              <a:t>Κάθε οντότητα γίνεται πίνακας με κλειδί το κλειδί της οντότητας</a:t>
            </a:r>
          </a:p>
        </p:txBody>
      </p:sp>
      <p:sp>
        <p:nvSpPr>
          <p:cNvPr id="51203" name="Rectangle 3"/>
          <p:cNvSpPr>
            <a:spLocks noGrp="1" noChangeArrowheads="1"/>
          </p:cNvSpPr>
          <p:nvPr>
            <p:ph idx="1"/>
          </p:nvPr>
        </p:nvSpPr>
        <p:spPr/>
        <p:txBody>
          <a:bodyPr/>
          <a:lstStyle/>
          <a:p>
            <a:r>
              <a:rPr lang="en-US" altLang="el-GR" sz="2400" dirty="0" smtClean="0">
                <a:cs typeface="Times New Roman" pitchFamily="18" charset="0"/>
              </a:rPr>
              <a:t>teacher(</a:t>
            </a:r>
            <a:r>
              <a:rPr lang="en-US" altLang="el-GR" sz="2400" u="sng" dirty="0" err="1" smtClean="0">
                <a:cs typeface="Times New Roman" pitchFamily="18" charset="0"/>
              </a:rPr>
              <a:t>teacher_code</a:t>
            </a:r>
            <a:r>
              <a:rPr lang="en-US" altLang="el-GR" sz="2400" dirty="0" smtClean="0">
                <a:cs typeface="Times New Roman" pitchFamily="18" charset="0"/>
              </a:rPr>
              <a:t>, surname, name, </a:t>
            </a:r>
            <a:r>
              <a:rPr lang="en-US" altLang="el-GR" sz="2400" dirty="0" err="1" smtClean="0">
                <a:cs typeface="Times New Roman" pitchFamily="18" charset="0"/>
              </a:rPr>
              <a:t>birthdate</a:t>
            </a:r>
            <a:r>
              <a:rPr lang="en-US" altLang="el-GR" sz="2400" dirty="0" smtClean="0">
                <a:cs typeface="Times New Roman" pitchFamily="18" charset="0"/>
              </a:rPr>
              <a:t>, </a:t>
            </a:r>
            <a:r>
              <a:rPr lang="en-US" altLang="el-GR" sz="2400" dirty="0" err="1" smtClean="0">
                <a:cs typeface="Times New Roman" pitchFamily="18" charset="0"/>
              </a:rPr>
              <a:t>speciality</a:t>
            </a:r>
            <a:r>
              <a:rPr lang="en-US" altLang="el-GR" sz="2400" dirty="0" smtClean="0">
                <a:cs typeface="Times New Roman" pitchFamily="18" charset="0"/>
              </a:rPr>
              <a:t>, </a:t>
            </a:r>
            <a:r>
              <a:rPr lang="en-US" altLang="el-GR" sz="2400" dirty="0" err="1" smtClean="0">
                <a:cs typeface="Times New Roman" pitchFamily="18" charset="0"/>
              </a:rPr>
              <a:t>office_number</a:t>
            </a:r>
            <a:r>
              <a:rPr lang="en-US" altLang="el-GR" sz="2400" dirty="0" smtClean="0">
                <a:cs typeface="Times New Roman" pitchFamily="18" charset="0"/>
              </a:rPr>
              <a:t>, phone)</a:t>
            </a:r>
            <a:endParaRPr lang="fr-FR" altLang="el-GR" sz="2400" dirty="0" smtClean="0">
              <a:cs typeface="Times New Roman" pitchFamily="18" charset="0"/>
            </a:endParaRPr>
          </a:p>
          <a:p>
            <a:r>
              <a:rPr lang="fr-FR" altLang="el-GR" sz="2400" dirty="0" smtClean="0">
                <a:cs typeface="Times New Roman" pitchFamily="18" charset="0"/>
              </a:rPr>
              <a:t>course(</a:t>
            </a:r>
            <a:r>
              <a:rPr lang="fr-FR" altLang="el-GR" sz="2400" u="sng" dirty="0" err="1" smtClean="0">
                <a:cs typeface="Times New Roman" pitchFamily="18" charset="0"/>
              </a:rPr>
              <a:t>course_code</a:t>
            </a:r>
            <a:r>
              <a:rPr lang="fr-FR" altLang="el-GR" sz="2400" dirty="0" smtClean="0">
                <a:cs typeface="Times New Roman" pitchFamily="18" charset="0"/>
              </a:rPr>
              <a:t>, </a:t>
            </a:r>
            <a:r>
              <a:rPr lang="fr-FR" altLang="el-GR" sz="2400" dirty="0" err="1" smtClean="0">
                <a:cs typeface="Times New Roman" pitchFamily="18" charset="0"/>
              </a:rPr>
              <a:t>course_name</a:t>
            </a:r>
            <a:r>
              <a:rPr lang="fr-FR" altLang="el-GR" sz="2400" dirty="0" smtClean="0">
                <a:cs typeface="Times New Roman" pitchFamily="18" charset="0"/>
              </a:rPr>
              <a:t>, </a:t>
            </a:r>
            <a:r>
              <a:rPr lang="fr-FR" altLang="el-GR" sz="2400" dirty="0" err="1" smtClean="0">
                <a:cs typeface="Times New Roman" pitchFamily="18" charset="0"/>
              </a:rPr>
              <a:t>semester</a:t>
            </a:r>
            <a:r>
              <a:rPr lang="fr-FR" altLang="el-GR" sz="2400" dirty="0" smtClean="0">
                <a:cs typeface="Times New Roman" pitchFamily="18" charset="0"/>
              </a:rPr>
              <a:t>, content)</a:t>
            </a:r>
            <a:endParaRPr lang="en-GB" altLang="el-GR" sz="2400" dirty="0" smtClean="0">
              <a:cs typeface="Times New Roman" pitchFamily="18" charset="0"/>
            </a:endParaRPr>
          </a:p>
          <a:p>
            <a:r>
              <a:rPr lang="en-GB" altLang="el-GR" sz="2400" dirty="0" smtClean="0">
                <a:cs typeface="Times New Roman" pitchFamily="18" charset="0"/>
              </a:rPr>
              <a:t>student(</a:t>
            </a:r>
            <a:r>
              <a:rPr lang="en-GB" altLang="el-GR" sz="2400" u="sng" dirty="0" err="1" smtClean="0">
                <a:cs typeface="Times New Roman" pitchFamily="18" charset="0"/>
              </a:rPr>
              <a:t>student_code</a:t>
            </a:r>
            <a:r>
              <a:rPr lang="en-GB" altLang="el-GR" sz="2400" dirty="0" smtClean="0">
                <a:cs typeface="Times New Roman" pitchFamily="18" charset="0"/>
              </a:rPr>
              <a:t>, surname, name, </a:t>
            </a:r>
            <a:r>
              <a:rPr lang="en-GB" altLang="el-GR" sz="2400" dirty="0" err="1" smtClean="0">
                <a:cs typeface="Times New Roman" pitchFamily="18" charset="0"/>
              </a:rPr>
              <a:t>birthdate</a:t>
            </a:r>
            <a:r>
              <a:rPr lang="en-GB" altLang="el-GR" sz="2400" dirty="0" smtClean="0">
                <a:cs typeface="Times New Roman" pitchFamily="18" charset="0"/>
              </a:rPr>
              <a:t>, semester, address, phone)</a:t>
            </a:r>
            <a:endParaRPr lang="el-GR" altLang="el-GR" sz="2400" dirty="0" smtClean="0">
              <a:cs typeface="Times New Roman" pitchFamily="18" charset="0"/>
            </a:endParaRPr>
          </a:p>
          <a:p>
            <a:r>
              <a:rPr lang="el-GR" altLang="el-GR" sz="2400" dirty="0" smtClean="0">
                <a:cs typeface="Times New Roman" pitchFamily="18" charset="0"/>
              </a:rPr>
              <a:t>Στη συνέχεια θα εξετάσουμε τις συσχετίσεις και τότε οι πίνακες αυτοί μπορεί να αλλάξουν</a:t>
            </a:r>
            <a:r>
              <a:rPr lang="el-GR" altLang="el-GR" sz="2400" dirty="0" smtClean="0"/>
              <a:t>.</a:t>
            </a:r>
            <a:endParaRPr lang="fr-FR" altLang="el-GR" sz="2400" dirty="0" smtClean="0"/>
          </a:p>
        </p:txBody>
      </p:sp>
    </p:spTree>
    <p:extLst>
      <p:ext uri="{BB962C8B-B14F-4D97-AF65-F5344CB8AC3E}">
        <p14:creationId xmlns:p14="http://schemas.microsoft.com/office/powerpoint/2010/main" xmlns="" val="22550744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440160"/>
          </a:xfrm>
        </p:spPr>
        <p:txBody>
          <a:bodyPr/>
          <a:lstStyle/>
          <a:p>
            <a:r>
              <a:rPr lang="en-US" dirty="0" smtClean="0">
                <a:solidFill>
                  <a:schemeClr val="accent4"/>
                </a:solidFill>
              </a:rPr>
              <a:t> </a:t>
            </a:r>
            <a:r>
              <a:rPr lang="el-GR" dirty="0" smtClean="0">
                <a:solidFill>
                  <a:schemeClr val="accent4"/>
                </a:solidFill>
              </a:rPr>
              <a:t>Επισκόπηση </a:t>
            </a:r>
            <a:r>
              <a:rPr lang="el-GR" dirty="0">
                <a:solidFill>
                  <a:schemeClr val="accent4"/>
                </a:solidFill>
              </a:rPr>
              <a:t>σε θέματα σχεδιασμού στις βάσεις δεδομένων </a:t>
            </a:r>
          </a:p>
        </p:txBody>
      </p:sp>
      <p:pic>
        <p:nvPicPr>
          <p:cNvPr id="5" name="Content Placeholder 4"/>
          <p:cNvPicPr>
            <a:picLocks noGrp="1" noChangeAspect="1"/>
          </p:cNvPicPr>
          <p:nvPr>
            <p:ph idx="1"/>
          </p:nvPr>
        </p:nvPicPr>
        <p:blipFill>
          <a:blip r:embed="rId3" cstate="print">
            <a:duotone>
              <a:schemeClr val="accent1">
                <a:shade val="45000"/>
                <a:satMod val="135000"/>
              </a:schemeClr>
              <a:prstClr val="white"/>
            </a:duotone>
            <a:extLst>
              <a:ext uri="{28A0092B-C50C-407E-A947-70E740481C1C}">
                <a14:useLocalDpi xmlns:a14="http://schemas.microsoft.com/office/drawing/2010/main" xmlns="" val="0"/>
              </a:ext>
            </a:extLst>
          </a:blip>
          <a:stretch>
            <a:fillRect/>
          </a:stretch>
        </p:blipFill>
        <p:spPr>
          <a:xfrm flipH="1">
            <a:off x="107504" y="116632"/>
            <a:ext cx="786211" cy="1511945"/>
          </a:xfrm>
        </p:spPr>
      </p:pic>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3</a:t>
            </a:fld>
            <a:endParaRPr lang="el-GR"/>
          </a:p>
        </p:txBody>
      </p:sp>
      <p:sp>
        <p:nvSpPr>
          <p:cNvPr id="3" name="Rectangle 2"/>
          <p:cNvSpPr/>
          <p:nvPr/>
        </p:nvSpPr>
        <p:spPr>
          <a:xfrm>
            <a:off x="0" y="1844824"/>
            <a:ext cx="7164288" cy="4893647"/>
          </a:xfrm>
          <a:prstGeom prst="rect">
            <a:avLst/>
          </a:prstGeom>
        </p:spPr>
        <p:txBody>
          <a:bodyPr wrap="square">
            <a:spAutoFit/>
          </a:bodyPr>
          <a:lstStyle/>
          <a:p>
            <a:r>
              <a:rPr lang="el-GR" altLang="el-GR" sz="2400" b="1" dirty="0" smtClean="0">
                <a:solidFill>
                  <a:schemeClr val="accent4"/>
                </a:solidFill>
                <a:cs typeface="Arial" charset="0"/>
              </a:rPr>
              <a:t>Πρέπει να επαναλάβετε και να μάθετε τις έννοιες και τα παραδείγματα που είδαμε στα μαθήματα.</a:t>
            </a:r>
          </a:p>
          <a:p>
            <a:pPr marL="357188" indent="0">
              <a:buNone/>
            </a:pPr>
            <a:endParaRPr lang="el-GR" altLang="el-GR" sz="2400" b="1" dirty="0" smtClean="0">
              <a:solidFill>
                <a:schemeClr val="accent4"/>
              </a:solidFill>
              <a:cs typeface="Arial" charset="0"/>
            </a:endParaRPr>
          </a:p>
          <a:p>
            <a:pPr marL="357188" indent="0">
              <a:buNone/>
            </a:pPr>
            <a:r>
              <a:rPr lang="el-GR" altLang="el-GR" sz="2400" b="1" dirty="0" smtClean="0">
                <a:solidFill>
                  <a:schemeClr val="accent4"/>
                </a:solidFill>
                <a:cs typeface="Arial" charset="0"/>
              </a:rPr>
              <a:t>Υπάρχουν και κάποια παραδείγματα </a:t>
            </a:r>
            <a:endParaRPr lang="en-US" altLang="el-GR" sz="2400" b="1" dirty="0" smtClean="0">
              <a:solidFill>
                <a:schemeClr val="accent4"/>
              </a:solidFill>
              <a:cs typeface="Arial" charset="0"/>
            </a:endParaRPr>
          </a:p>
          <a:p>
            <a:pPr marL="357188" indent="0">
              <a:buNone/>
            </a:pPr>
            <a:r>
              <a:rPr lang="el-GR" altLang="el-GR" sz="2400" b="1" dirty="0" smtClean="0">
                <a:solidFill>
                  <a:schemeClr val="accent4"/>
                </a:solidFill>
                <a:cs typeface="Arial" charset="0"/>
              </a:rPr>
              <a:t>που </a:t>
            </a:r>
            <a:r>
              <a:rPr lang="el-GR" altLang="el-GR" sz="2400" b="1" dirty="0" smtClean="0">
                <a:solidFill>
                  <a:schemeClr val="accent4"/>
                </a:solidFill>
                <a:cs typeface="Arial" charset="0"/>
              </a:rPr>
              <a:t>δεν συζητήθηκαν μέχρι σήμερα. </a:t>
            </a:r>
            <a:endParaRPr lang="en-US" altLang="el-GR" sz="2400" b="1" dirty="0" smtClean="0">
              <a:solidFill>
                <a:schemeClr val="accent4"/>
              </a:solidFill>
              <a:cs typeface="Arial" charset="0"/>
            </a:endParaRPr>
          </a:p>
          <a:p>
            <a:pPr marL="357188" indent="0">
              <a:buNone/>
            </a:pPr>
            <a:r>
              <a:rPr lang="el-GR" altLang="el-GR" sz="2400" b="1" dirty="0" smtClean="0">
                <a:solidFill>
                  <a:schemeClr val="accent4"/>
                </a:solidFill>
                <a:cs typeface="Arial" charset="0"/>
              </a:rPr>
              <a:t>Για </a:t>
            </a:r>
            <a:r>
              <a:rPr lang="el-GR" altLang="el-GR" sz="2400" b="1" dirty="0" smtClean="0">
                <a:solidFill>
                  <a:schemeClr val="accent4"/>
                </a:solidFill>
                <a:cs typeface="Arial" charset="0"/>
              </a:rPr>
              <a:t>παράδειγμα το θέμα</a:t>
            </a:r>
            <a:r>
              <a:rPr lang="en-US" altLang="el-GR" sz="2400" b="1" dirty="0" smtClean="0">
                <a:solidFill>
                  <a:schemeClr val="accent4"/>
                </a:solidFill>
                <a:cs typeface="Arial" charset="0"/>
              </a:rPr>
              <a:t>:</a:t>
            </a:r>
          </a:p>
          <a:p>
            <a:pPr marL="357188" indent="0">
              <a:buNone/>
            </a:pPr>
            <a:r>
              <a:rPr lang="en-US" altLang="el-GR" sz="2400" b="1" dirty="0">
                <a:solidFill>
                  <a:schemeClr val="accent4"/>
                </a:solidFill>
                <a:cs typeface="Arial" charset="0"/>
              </a:rPr>
              <a:t> </a:t>
            </a:r>
            <a:r>
              <a:rPr lang="en-US" altLang="el-GR" sz="2400" b="1" dirty="0" smtClean="0">
                <a:solidFill>
                  <a:schemeClr val="accent4"/>
                </a:solidFill>
                <a:cs typeface="Arial" charset="0"/>
              </a:rPr>
              <a:t> </a:t>
            </a:r>
            <a:r>
              <a:rPr lang="en-US" altLang="el-GR" sz="2400" b="1" dirty="0" smtClean="0">
                <a:solidFill>
                  <a:srgbClr val="FF0000"/>
                </a:solidFill>
                <a:cs typeface="Arial" charset="0"/>
              </a:rPr>
              <a:t> </a:t>
            </a:r>
            <a:r>
              <a:rPr lang="el-GR" altLang="el-GR" sz="2400" b="1" dirty="0" smtClean="0">
                <a:solidFill>
                  <a:srgbClr val="FF0000"/>
                </a:solidFill>
                <a:cs typeface="Arial" charset="0"/>
              </a:rPr>
              <a:t>«Βάση </a:t>
            </a:r>
            <a:r>
              <a:rPr lang="el-GR" altLang="el-GR" sz="2400" b="1" dirty="0">
                <a:solidFill>
                  <a:srgbClr val="FF0000"/>
                </a:solidFill>
                <a:cs typeface="Arial" charset="0"/>
              </a:rPr>
              <a:t>ελληνικών </a:t>
            </a:r>
            <a:r>
              <a:rPr lang="el-GR" altLang="el-GR" sz="2400" b="1" dirty="0" smtClean="0">
                <a:solidFill>
                  <a:srgbClr val="FF0000"/>
                </a:solidFill>
                <a:cs typeface="Arial" charset="0"/>
              </a:rPr>
              <a:t>εκλογών»</a:t>
            </a:r>
            <a:endParaRPr lang="en-US" altLang="el-GR" sz="2400" b="1" dirty="0" smtClean="0">
              <a:solidFill>
                <a:srgbClr val="FF0000"/>
              </a:solidFill>
              <a:cs typeface="Arial" charset="0"/>
            </a:endParaRPr>
          </a:p>
          <a:p>
            <a:pPr marL="357188" indent="0">
              <a:buNone/>
            </a:pPr>
            <a:endParaRPr lang="el-GR" altLang="el-GR" sz="2400" b="1" dirty="0" smtClean="0">
              <a:solidFill>
                <a:srgbClr val="FF0000"/>
              </a:solidFill>
              <a:cs typeface="Arial" charset="0"/>
            </a:endParaRPr>
          </a:p>
          <a:p>
            <a:pPr marL="357188" indent="0">
              <a:buNone/>
            </a:pPr>
            <a:r>
              <a:rPr lang="el-GR" altLang="el-GR" sz="2400" b="1" dirty="0" smtClean="0">
                <a:solidFill>
                  <a:schemeClr val="accent4"/>
                </a:solidFill>
                <a:cs typeface="Arial" charset="0"/>
              </a:rPr>
              <a:t>Όλα τα παραδείγματα που παρατίθενται έχουν δοθεί σε εξετάσεις εξαμήνου.</a:t>
            </a:r>
          </a:p>
          <a:p>
            <a:pPr marL="357188" indent="0">
              <a:buNone/>
            </a:pPr>
            <a:endParaRPr lang="el-GR" altLang="el-GR" sz="2400" b="1" dirty="0" smtClean="0">
              <a:solidFill>
                <a:schemeClr val="accent4"/>
              </a:solidFill>
              <a:cs typeface="Arial" charset="0"/>
            </a:endParaRPr>
          </a:p>
          <a:p>
            <a:pPr marL="357188" indent="0">
              <a:buNone/>
            </a:pPr>
            <a:endParaRPr lang="el-GR" altLang="el-GR" sz="2400" dirty="0" smtClean="0">
              <a:cs typeface="Arial" charset="0"/>
            </a:endParaRPr>
          </a:p>
        </p:txBody>
      </p:sp>
      <p:pic>
        <p:nvPicPr>
          <p:cNvPr id="6" name="24.mp4">
            <a:hlinkClick r:id="" action="ppaction://media"/>
          </p:cNvPr>
          <p:cNvPicPr>
            <a:picLocks noRot="1" noChangeAspect="1"/>
          </p:cNvPicPr>
          <p:nvPr>
            <a:videoFile r:link="rId1"/>
          </p:nvPr>
        </p:nvPicPr>
        <p:blipFill>
          <a:blip r:embed="rId4" cstate="print"/>
          <a:stretch>
            <a:fillRect/>
          </a:stretch>
        </p:blipFill>
        <p:spPr>
          <a:xfrm>
            <a:off x="6012160" y="2924944"/>
            <a:ext cx="3048000" cy="2286000"/>
          </a:xfrm>
          <a:prstGeom prst="rect">
            <a:avLst/>
          </a:prstGeom>
        </p:spPr>
      </p:pic>
    </p:spTree>
    <p:extLst>
      <p:ext uri="{BB962C8B-B14F-4D97-AF65-F5344CB8AC3E}">
        <p14:creationId xmlns:p14="http://schemas.microsoft.com/office/powerpoint/2010/main" xmlns="" val="1478477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0" y="116632"/>
            <a:ext cx="9144000" cy="908720"/>
          </a:xfrm>
        </p:spPr>
        <p:txBody>
          <a:bodyPr>
            <a:noAutofit/>
          </a:bodyPr>
          <a:lstStyle/>
          <a:p>
            <a:r>
              <a:rPr lang="el-GR" altLang="el-GR" sz="3200" dirty="0" smtClean="0">
                <a:latin typeface="+mn-lt"/>
                <a:cs typeface="Arial" charset="0"/>
              </a:rPr>
              <a:t>Συσχέτιση </a:t>
            </a:r>
            <a:r>
              <a:rPr lang="el-GR" altLang="el-GR" sz="3200" dirty="0">
                <a:latin typeface="+mn-lt"/>
                <a:cs typeface="Arial" charset="0"/>
              </a:rPr>
              <a:t>«Ένα-προς-</a:t>
            </a:r>
            <a:r>
              <a:rPr lang="el-GR" altLang="el-GR" sz="3200" dirty="0" err="1">
                <a:latin typeface="+mn-lt"/>
                <a:cs typeface="Arial" charset="0"/>
              </a:rPr>
              <a:t>Πολλ</a:t>
            </a:r>
            <a:r>
              <a:rPr lang="el-GR" altLang="el-GR" sz="3200" dirty="0">
                <a:latin typeface="+mn-lt"/>
                <a:cs typeface="Arial" charset="0"/>
              </a:rPr>
              <a:t>ά» ή «Πολλά-προς-Ένα»</a:t>
            </a:r>
            <a:endParaRPr lang="el-GR" altLang="el-GR" sz="3200" dirty="0" smtClean="0">
              <a:latin typeface="+mn-lt"/>
              <a:cs typeface="Arial" charset="0"/>
            </a:endParaRPr>
          </a:p>
        </p:txBody>
      </p:sp>
      <p:sp>
        <p:nvSpPr>
          <p:cNvPr id="52227" name="Rectangle 3"/>
          <p:cNvSpPr>
            <a:spLocks noGrp="1" noChangeArrowheads="1"/>
          </p:cNvSpPr>
          <p:nvPr>
            <p:ph idx="1"/>
          </p:nvPr>
        </p:nvSpPr>
        <p:spPr/>
        <p:txBody>
          <a:bodyPr>
            <a:normAutofit/>
          </a:bodyPr>
          <a:lstStyle/>
          <a:p>
            <a:pPr marL="0" indent="0">
              <a:buNone/>
            </a:pPr>
            <a:r>
              <a:rPr lang="el-GR" altLang="el-GR" sz="2000" dirty="0">
                <a:cs typeface="Arial" charset="0"/>
              </a:rPr>
              <a:t>Μια συσχέτιση «Ένα-προς-</a:t>
            </a:r>
            <a:r>
              <a:rPr lang="el-GR" altLang="el-GR" sz="2000" dirty="0" err="1">
                <a:cs typeface="Arial" charset="0"/>
              </a:rPr>
              <a:t>Πολλ</a:t>
            </a:r>
            <a:r>
              <a:rPr lang="el-GR" altLang="el-GR" sz="2000" dirty="0">
                <a:cs typeface="Arial" charset="0"/>
              </a:rPr>
              <a:t>ά» ή «Πολλά-προς-Ένα» δεν γίνεται πίνακας αλλά υλοποιείται προσθέτοντας το κλειδί της οντότητας «Ένα» στον πίνακα της οντότητας που συμμετέχει με τα «Πολλά».</a:t>
            </a:r>
            <a:endParaRPr lang="en-US" altLang="el-GR" sz="2000" dirty="0" smtClean="0">
              <a:cs typeface="Arial" charset="0"/>
            </a:endParaRPr>
          </a:p>
          <a:p>
            <a:r>
              <a:rPr lang="el-GR" altLang="el-GR" sz="2000" dirty="0" smtClean="0">
                <a:cs typeface="Arial" charset="0"/>
              </a:rPr>
              <a:t>Η συσχέτιση </a:t>
            </a:r>
            <a:r>
              <a:rPr lang="fr-FR" altLang="el-GR" sz="2000" dirty="0" smtClean="0">
                <a:cs typeface="Arial" charset="0"/>
              </a:rPr>
              <a:t>“</a:t>
            </a:r>
            <a:r>
              <a:rPr lang="fr-FR" altLang="el-GR" sz="2000" dirty="0" err="1" smtClean="0">
                <a:cs typeface="Arial" charset="0"/>
              </a:rPr>
              <a:t>teaches</a:t>
            </a:r>
            <a:r>
              <a:rPr lang="fr-FR" altLang="el-GR" sz="2000" dirty="0" smtClean="0">
                <a:cs typeface="Arial" charset="0"/>
              </a:rPr>
              <a:t>” </a:t>
            </a:r>
            <a:r>
              <a:rPr lang="el-GR" altLang="el-GR" sz="2000" dirty="0" smtClean="0">
                <a:cs typeface="Arial" charset="0"/>
              </a:rPr>
              <a:t>έχει τύπο «</a:t>
            </a:r>
            <a:r>
              <a:rPr lang="fr-FR" altLang="el-GR" sz="2000" dirty="0" smtClean="0">
                <a:cs typeface="Arial" charset="0"/>
              </a:rPr>
              <a:t>1 :N</a:t>
            </a:r>
            <a:r>
              <a:rPr lang="el-GR" altLang="el-GR" sz="2000" dirty="0" smtClean="0">
                <a:cs typeface="Arial" charset="0"/>
              </a:rPr>
              <a:t>». Άρα ο πίνακας </a:t>
            </a:r>
            <a:r>
              <a:rPr lang="en-US" altLang="el-GR" sz="2000" dirty="0" smtClean="0">
                <a:cs typeface="Arial" charset="0"/>
              </a:rPr>
              <a:t>teacher </a:t>
            </a:r>
            <a:r>
              <a:rPr lang="el-GR" altLang="el-GR" sz="2000" dirty="0" smtClean="0">
                <a:cs typeface="Arial" charset="0"/>
              </a:rPr>
              <a:t>δε θα αλλάξει αλλά θα πρέπει να αλλάξει ο </a:t>
            </a:r>
            <a:r>
              <a:rPr lang="el-GR" altLang="el-GR" sz="2000" dirty="0" err="1" smtClean="0">
                <a:cs typeface="Arial" charset="0"/>
              </a:rPr>
              <a:t>πίνακ</a:t>
            </a:r>
            <a:r>
              <a:rPr lang="en-US" altLang="el-GR" sz="2000" dirty="0" smtClean="0">
                <a:cs typeface="Arial" charset="0"/>
              </a:rPr>
              <a:t>a</a:t>
            </a:r>
            <a:r>
              <a:rPr lang="el-GR" altLang="el-GR" sz="2000" dirty="0" smtClean="0">
                <a:cs typeface="Arial" charset="0"/>
              </a:rPr>
              <a:t>ς </a:t>
            </a:r>
            <a:r>
              <a:rPr lang="en-US" altLang="el-GR" sz="2000" dirty="0" smtClean="0">
                <a:cs typeface="Arial" charset="0"/>
              </a:rPr>
              <a:t>course.</a:t>
            </a:r>
            <a:endParaRPr lang="fr-FR" altLang="el-GR" sz="2000" dirty="0" smtClean="0">
              <a:cs typeface="Arial" charset="0"/>
            </a:endParaRPr>
          </a:p>
          <a:p>
            <a:r>
              <a:rPr lang="el-GR" altLang="el-GR" sz="2000" dirty="0" smtClean="0">
                <a:cs typeface="Arial" charset="0"/>
              </a:rPr>
              <a:t>Επειδή στον πίνακα </a:t>
            </a:r>
            <a:r>
              <a:rPr lang="en-US" altLang="el-GR" sz="2000" dirty="0" smtClean="0">
                <a:cs typeface="Arial" charset="0"/>
              </a:rPr>
              <a:t>course </a:t>
            </a:r>
            <a:r>
              <a:rPr lang="el-GR" altLang="el-GR" sz="2000" dirty="0" smtClean="0">
                <a:cs typeface="Arial" charset="0"/>
              </a:rPr>
              <a:t>θα προσθέσω το κλειδί του </a:t>
            </a:r>
            <a:r>
              <a:rPr lang="en-US" altLang="el-GR" sz="2000" dirty="0" smtClean="0">
                <a:cs typeface="Arial" charset="0"/>
              </a:rPr>
              <a:t>teacher </a:t>
            </a:r>
            <a:r>
              <a:rPr lang="el-GR" altLang="el-GR" sz="2000" dirty="0" smtClean="0">
                <a:cs typeface="Arial" charset="0"/>
              </a:rPr>
              <a:t>τότε ο πίνακας από </a:t>
            </a:r>
          </a:p>
          <a:p>
            <a:r>
              <a:rPr lang="fr-FR" altLang="el-GR" sz="2000" dirty="0" smtClean="0">
                <a:cs typeface="Arial" charset="0"/>
              </a:rPr>
              <a:t>course(</a:t>
            </a:r>
            <a:r>
              <a:rPr lang="fr-FR" altLang="el-GR" sz="2000" u="sng" dirty="0" err="1" smtClean="0">
                <a:cs typeface="Arial" charset="0"/>
              </a:rPr>
              <a:t>course_code</a:t>
            </a:r>
            <a:r>
              <a:rPr lang="fr-FR" altLang="el-GR" sz="2000" dirty="0" smtClean="0">
                <a:cs typeface="Arial" charset="0"/>
              </a:rPr>
              <a:t>, </a:t>
            </a:r>
            <a:r>
              <a:rPr lang="fr-FR" altLang="el-GR" sz="2000" dirty="0" err="1" smtClean="0">
                <a:cs typeface="Arial" charset="0"/>
              </a:rPr>
              <a:t>course_name</a:t>
            </a:r>
            <a:r>
              <a:rPr lang="fr-FR" altLang="el-GR" sz="2000" dirty="0" smtClean="0">
                <a:cs typeface="Arial" charset="0"/>
              </a:rPr>
              <a:t>, </a:t>
            </a:r>
            <a:r>
              <a:rPr lang="fr-FR" altLang="el-GR" sz="2000" dirty="0" err="1" smtClean="0">
                <a:cs typeface="Arial" charset="0"/>
              </a:rPr>
              <a:t>semester</a:t>
            </a:r>
            <a:r>
              <a:rPr lang="fr-FR" altLang="el-GR" sz="2000" dirty="0" smtClean="0">
                <a:cs typeface="Arial" charset="0"/>
              </a:rPr>
              <a:t>, content)</a:t>
            </a:r>
            <a:r>
              <a:rPr lang="el-GR" altLang="el-GR" sz="2000" dirty="0" smtClean="0">
                <a:cs typeface="Arial" charset="0"/>
              </a:rPr>
              <a:t> γίνεται </a:t>
            </a:r>
          </a:p>
          <a:p>
            <a:r>
              <a:rPr lang="fr-FR" altLang="el-GR" sz="2000" dirty="0" smtClean="0">
                <a:cs typeface="Arial" charset="0"/>
              </a:rPr>
              <a:t>course(</a:t>
            </a:r>
            <a:r>
              <a:rPr lang="fr-FR" altLang="el-GR" sz="2000" u="sng" dirty="0" err="1" smtClean="0">
                <a:cs typeface="Arial" charset="0"/>
              </a:rPr>
              <a:t>course_code</a:t>
            </a:r>
            <a:r>
              <a:rPr lang="fr-FR" altLang="el-GR" sz="2000" dirty="0" smtClean="0">
                <a:cs typeface="Arial" charset="0"/>
              </a:rPr>
              <a:t>, </a:t>
            </a:r>
            <a:r>
              <a:rPr lang="fr-FR" altLang="el-GR" sz="2000" dirty="0" err="1" smtClean="0">
                <a:cs typeface="Arial" charset="0"/>
              </a:rPr>
              <a:t>course_name</a:t>
            </a:r>
            <a:r>
              <a:rPr lang="fr-FR" altLang="el-GR" sz="2000" dirty="0" smtClean="0">
                <a:cs typeface="Arial" charset="0"/>
              </a:rPr>
              <a:t>, </a:t>
            </a:r>
            <a:r>
              <a:rPr lang="fr-FR" altLang="el-GR" sz="2000" dirty="0" err="1" smtClean="0">
                <a:cs typeface="Arial" charset="0"/>
              </a:rPr>
              <a:t>semester</a:t>
            </a:r>
            <a:r>
              <a:rPr lang="fr-FR" altLang="el-GR" sz="2000" dirty="0" smtClean="0">
                <a:cs typeface="Arial" charset="0"/>
              </a:rPr>
              <a:t>, content, </a:t>
            </a:r>
            <a:r>
              <a:rPr lang="fr-FR" altLang="el-GR" sz="2000" dirty="0" err="1" smtClean="0">
                <a:cs typeface="Arial" charset="0"/>
              </a:rPr>
              <a:t>teacher_code</a:t>
            </a:r>
            <a:r>
              <a:rPr lang="fr-FR" altLang="el-GR" sz="2000" dirty="0" smtClean="0">
                <a:cs typeface="Arial" charset="0"/>
              </a:rPr>
              <a:t>)</a:t>
            </a:r>
            <a:endParaRPr lang="el-GR" altLang="el-GR" sz="2000" dirty="0" smtClean="0">
              <a:cs typeface="Arial" charset="0"/>
            </a:endParaRPr>
          </a:p>
          <a:p>
            <a:r>
              <a:rPr lang="el-GR" altLang="el-GR" sz="2000" dirty="0" smtClean="0">
                <a:cs typeface="Arial" charset="0"/>
              </a:rPr>
              <a:t>Να και οι υπόλοιποι πίνακες.</a:t>
            </a:r>
            <a:endParaRPr lang="fr-FR" altLang="el-GR" sz="2000" dirty="0" smtClean="0">
              <a:cs typeface="Arial" charset="0"/>
            </a:endParaRPr>
          </a:p>
          <a:p>
            <a:r>
              <a:rPr lang="en-US" altLang="el-GR" sz="2000" dirty="0" smtClean="0">
                <a:cs typeface="Arial" charset="0"/>
              </a:rPr>
              <a:t>teacher(</a:t>
            </a:r>
            <a:r>
              <a:rPr lang="en-US" altLang="el-GR" sz="2000" u="sng" dirty="0" err="1" smtClean="0">
                <a:cs typeface="Arial" charset="0"/>
              </a:rPr>
              <a:t>teacher_code</a:t>
            </a:r>
            <a:r>
              <a:rPr lang="en-US" altLang="el-GR" sz="2000" dirty="0" smtClean="0">
                <a:cs typeface="Arial" charset="0"/>
              </a:rPr>
              <a:t>, surname, name, birthdate, specialty, </a:t>
            </a:r>
            <a:r>
              <a:rPr lang="en-US" altLang="el-GR" sz="2000" dirty="0" err="1" smtClean="0">
                <a:cs typeface="Arial" charset="0"/>
              </a:rPr>
              <a:t>office_number</a:t>
            </a:r>
            <a:r>
              <a:rPr lang="en-US" altLang="el-GR" sz="2000" dirty="0" smtClean="0">
                <a:cs typeface="Arial" charset="0"/>
              </a:rPr>
              <a:t>, phone)</a:t>
            </a:r>
            <a:endParaRPr lang="fr-FR" altLang="el-GR" sz="2000" dirty="0" smtClean="0">
              <a:cs typeface="Arial" charset="0"/>
            </a:endParaRPr>
          </a:p>
          <a:p>
            <a:r>
              <a:rPr lang="en-GB" altLang="el-GR" sz="2000" dirty="0" smtClean="0">
                <a:cs typeface="Arial" charset="0"/>
              </a:rPr>
              <a:t>student(</a:t>
            </a:r>
            <a:r>
              <a:rPr lang="en-GB" altLang="el-GR" sz="2000" u="sng" dirty="0" err="1" smtClean="0">
                <a:cs typeface="Arial" charset="0"/>
              </a:rPr>
              <a:t>student_code</a:t>
            </a:r>
            <a:r>
              <a:rPr lang="en-GB" altLang="el-GR" sz="2000" dirty="0" smtClean="0">
                <a:cs typeface="Arial" charset="0"/>
              </a:rPr>
              <a:t>, surname, name, birthdate, semester, address, phone)</a:t>
            </a:r>
            <a:endParaRPr lang="fr-FR" altLang="el-GR" sz="2000" dirty="0" smtClean="0">
              <a:cs typeface="Arial" charset="0"/>
            </a:endParaRPr>
          </a:p>
        </p:txBody>
      </p:sp>
    </p:spTree>
    <p:extLst>
      <p:ext uri="{BB962C8B-B14F-4D97-AF65-F5344CB8AC3E}">
        <p14:creationId xmlns:p14="http://schemas.microsoft.com/office/powerpoint/2010/main" xmlns="" val="298204605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0" y="116632"/>
            <a:ext cx="9144000" cy="908720"/>
          </a:xfrm>
        </p:spPr>
        <p:txBody>
          <a:bodyPr>
            <a:noAutofit/>
          </a:bodyPr>
          <a:lstStyle/>
          <a:p>
            <a:r>
              <a:rPr lang="el-GR" altLang="el-GR" sz="3000" dirty="0" smtClean="0">
                <a:latin typeface="+mn-lt"/>
                <a:cs typeface="Arial" charset="0"/>
              </a:rPr>
              <a:t>Μια συσχέτιση «Πολλά-προς-</a:t>
            </a:r>
            <a:r>
              <a:rPr lang="el-GR" altLang="el-GR" sz="3000" dirty="0" err="1" smtClean="0">
                <a:latin typeface="+mn-lt"/>
                <a:cs typeface="Arial" charset="0"/>
              </a:rPr>
              <a:t>Πολλ</a:t>
            </a:r>
            <a:r>
              <a:rPr lang="el-GR" altLang="el-GR" sz="3000" dirty="0" smtClean="0">
                <a:latin typeface="+mn-lt"/>
                <a:cs typeface="Arial" charset="0"/>
              </a:rPr>
              <a:t>ά» γίνεται πίνακας με κλειδί τα κλειδιά των οντοτήτων που συνδέει</a:t>
            </a:r>
          </a:p>
        </p:txBody>
      </p:sp>
      <p:sp>
        <p:nvSpPr>
          <p:cNvPr id="53251" name="Rectangle 3"/>
          <p:cNvSpPr>
            <a:spLocks noGrp="1" noChangeArrowheads="1"/>
          </p:cNvSpPr>
          <p:nvPr>
            <p:ph idx="1"/>
          </p:nvPr>
        </p:nvSpPr>
        <p:spPr/>
        <p:txBody>
          <a:bodyPr/>
          <a:lstStyle/>
          <a:p>
            <a:r>
              <a:rPr lang="el-GR" altLang="el-GR" sz="2400" dirty="0" smtClean="0">
                <a:cs typeface="Times New Roman" pitchFamily="18" charset="0"/>
              </a:rPr>
              <a:t>Η συσχέτιση </a:t>
            </a:r>
            <a:r>
              <a:rPr lang="fr-FR" altLang="el-GR" sz="2400" dirty="0" smtClean="0">
                <a:cs typeface="Times New Roman" pitchFamily="18" charset="0"/>
              </a:rPr>
              <a:t>“</a:t>
            </a:r>
            <a:r>
              <a:rPr lang="fr-FR" altLang="el-GR" sz="2400" dirty="0" err="1" smtClean="0">
                <a:cs typeface="Times New Roman" pitchFamily="18" charset="0"/>
              </a:rPr>
              <a:t>enrolls</a:t>
            </a:r>
            <a:r>
              <a:rPr lang="fr-FR" altLang="el-GR" sz="2400" dirty="0" smtClean="0">
                <a:cs typeface="Times New Roman" pitchFamily="18" charset="0"/>
              </a:rPr>
              <a:t>” </a:t>
            </a:r>
            <a:r>
              <a:rPr lang="el-GR" altLang="el-GR" sz="2400" dirty="0" smtClean="0">
                <a:cs typeface="Times New Roman" pitchFamily="18" charset="0"/>
              </a:rPr>
              <a:t>έχει τύπο «Μ</a:t>
            </a:r>
            <a:r>
              <a:rPr lang="fr-FR" altLang="el-GR" sz="2400" dirty="0" smtClean="0">
                <a:cs typeface="Times New Roman" pitchFamily="18" charset="0"/>
              </a:rPr>
              <a:t>:N</a:t>
            </a:r>
            <a:r>
              <a:rPr lang="el-GR" altLang="el-GR" sz="2400" dirty="0" smtClean="0">
                <a:cs typeface="Times New Roman" pitchFamily="18" charset="0"/>
              </a:rPr>
              <a:t>». Άρα θα χρειαστεί να κατασκευάσουμε ένα πίνακα </a:t>
            </a:r>
            <a:r>
              <a:rPr lang="fr-FR" altLang="el-GR" sz="2400" dirty="0" err="1" smtClean="0">
                <a:cs typeface="Times New Roman" pitchFamily="18" charset="0"/>
              </a:rPr>
              <a:t>enrollments</a:t>
            </a:r>
            <a:r>
              <a:rPr lang="en-US" altLang="el-GR" sz="2400" dirty="0" smtClean="0">
                <a:cs typeface="Times New Roman" pitchFamily="18" charset="0"/>
              </a:rPr>
              <a:t>.</a:t>
            </a:r>
            <a:endParaRPr lang="fr-FR" altLang="el-GR" sz="2400" dirty="0" smtClean="0">
              <a:cs typeface="Times New Roman" pitchFamily="18" charset="0"/>
            </a:endParaRPr>
          </a:p>
          <a:p>
            <a:r>
              <a:rPr lang="el-GR" altLang="el-GR" sz="2400" dirty="0" smtClean="0">
                <a:cs typeface="Times New Roman" pitchFamily="18" charset="0"/>
              </a:rPr>
              <a:t>Να οι πίνακες της βάσης δεδομένων.</a:t>
            </a:r>
          </a:p>
          <a:p>
            <a:r>
              <a:rPr lang="fr-FR" altLang="el-GR" sz="2400" dirty="0" smtClean="0">
                <a:cs typeface="Times New Roman" pitchFamily="18" charset="0"/>
              </a:rPr>
              <a:t>course(</a:t>
            </a:r>
            <a:r>
              <a:rPr lang="fr-FR" altLang="el-GR" sz="2400" u="sng" dirty="0" err="1" smtClean="0">
                <a:cs typeface="Times New Roman" pitchFamily="18" charset="0"/>
              </a:rPr>
              <a:t>course_code</a:t>
            </a:r>
            <a:r>
              <a:rPr lang="fr-FR" altLang="el-GR" sz="2400" dirty="0" smtClean="0">
                <a:cs typeface="Times New Roman" pitchFamily="18" charset="0"/>
              </a:rPr>
              <a:t>, </a:t>
            </a:r>
            <a:r>
              <a:rPr lang="fr-FR" altLang="el-GR" sz="2400" dirty="0" err="1" smtClean="0">
                <a:cs typeface="Times New Roman" pitchFamily="18" charset="0"/>
              </a:rPr>
              <a:t>course_name</a:t>
            </a:r>
            <a:r>
              <a:rPr lang="fr-FR" altLang="el-GR" sz="2400" dirty="0" smtClean="0">
                <a:cs typeface="Times New Roman" pitchFamily="18" charset="0"/>
              </a:rPr>
              <a:t>, </a:t>
            </a:r>
            <a:r>
              <a:rPr lang="fr-FR" altLang="el-GR" sz="2400" dirty="0" err="1" smtClean="0">
                <a:cs typeface="Times New Roman" pitchFamily="18" charset="0"/>
              </a:rPr>
              <a:t>semester</a:t>
            </a:r>
            <a:r>
              <a:rPr lang="fr-FR" altLang="el-GR" sz="2400" dirty="0" smtClean="0">
                <a:cs typeface="Times New Roman" pitchFamily="18" charset="0"/>
              </a:rPr>
              <a:t>, content, </a:t>
            </a:r>
            <a:r>
              <a:rPr lang="fr-FR" altLang="el-GR" sz="2400" dirty="0" err="1" smtClean="0">
                <a:cs typeface="Times New Roman" pitchFamily="18" charset="0"/>
              </a:rPr>
              <a:t>teacher_code</a:t>
            </a:r>
            <a:r>
              <a:rPr lang="fr-FR" altLang="el-GR" sz="2400" dirty="0" smtClean="0">
                <a:cs typeface="Times New Roman" pitchFamily="18" charset="0"/>
              </a:rPr>
              <a:t>)</a:t>
            </a:r>
            <a:endParaRPr lang="el-GR" altLang="el-GR" sz="2400" dirty="0" smtClean="0">
              <a:cs typeface="Times New Roman" pitchFamily="18" charset="0"/>
            </a:endParaRPr>
          </a:p>
          <a:p>
            <a:r>
              <a:rPr lang="en-US" altLang="el-GR" sz="2400" dirty="0" smtClean="0">
                <a:cs typeface="Times New Roman" pitchFamily="18" charset="0"/>
              </a:rPr>
              <a:t>teacher(</a:t>
            </a:r>
            <a:r>
              <a:rPr lang="en-US" altLang="el-GR" sz="2400" u="sng" dirty="0" err="1" smtClean="0">
                <a:cs typeface="Times New Roman" pitchFamily="18" charset="0"/>
              </a:rPr>
              <a:t>teacher_code</a:t>
            </a:r>
            <a:r>
              <a:rPr lang="en-US" altLang="el-GR" sz="2400" dirty="0" smtClean="0">
                <a:cs typeface="Times New Roman" pitchFamily="18" charset="0"/>
              </a:rPr>
              <a:t>, surname, name, birthdate, specialty, </a:t>
            </a:r>
            <a:r>
              <a:rPr lang="en-US" altLang="el-GR" sz="2400" dirty="0" err="1" smtClean="0">
                <a:cs typeface="Times New Roman" pitchFamily="18" charset="0"/>
              </a:rPr>
              <a:t>office_number</a:t>
            </a:r>
            <a:r>
              <a:rPr lang="en-US" altLang="el-GR" sz="2400" dirty="0" smtClean="0">
                <a:cs typeface="Times New Roman" pitchFamily="18" charset="0"/>
              </a:rPr>
              <a:t>, phone)</a:t>
            </a:r>
            <a:endParaRPr lang="fr-FR" altLang="el-GR" sz="2400" dirty="0" smtClean="0">
              <a:cs typeface="Times New Roman" pitchFamily="18" charset="0"/>
            </a:endParaRPr>
          </a:p>
          <a:p>
            <a:r>
              <a:rPr lang="en-GB" altLang="el-GR" sz="2400" dirty="0" smtClean="0">
                <a:cs typeface="Times New Roman" pitchFamily="18" charset="0"/>
              </a:rPr>
              <a:t>student(</a:t>
            </a:r>
            <a:r>
              <a:rPr lang="en-GB" altLang="el-GR" sz="2400" u="sng" dirty="0" err="1" smtClean="0">
                <a:cs typeface="Times New Roman" pitchFamily="18" charset="0"/>
              </a:rPr>
              <a:t>student_code</a:t>
            </a:r>
            <a:r>
              <a:rPr lang="en-GB" altLang="el-GR" sz="2400" dirty="0" smtClean="0">
                <a:cs typeface="Times New Roman" pitchFamily="18" charset="0"/>
              </a:rPr>
              <a:t>, surname, name, birthdate, semester, address, phone)</a:t>
            </a:r>
            <a:endParaRPr lang="fr-FR" altLang="el-GR" sz="2400" dirty="0" smtClean="0">
              <a:cs typeface="Times New Roman" pitchFamily="18" charset="0"/>
            </a:endParaRPr>
          </a:p>
          <a:p>
            <a:r>
              <a:rPr lang="fr-FR" altLang="el-GR" sz="2400" dirty="0" err="1" smtClean="0">
                <a:cs typeface="Times New Roman" pitchFamily="18" charset="0"/>
              </a:rPr>
              <a:t>enrollments</a:t>
            </a:r>
            <a:r>
              <a:rPr lang="fr-FR" altLang="el-GR" sz="2400" dirty="0" smtClean="0">
                <a:cs typeface="Times New Roman" pitchFamily="18" charset="0"/>
              </a:rPr>
              <a:t>(</a:t>
            </a:r>
            <a:r>
              <a:rPr lang="fr-FR" altLang="el-GR" sz="2400" u="sng" dirty="0" err="1" smtClean="0">
                <a:cs typeface="Times New Roman" pitchFamily="18" charset="0"/>
              </a:rPr>
              <a:t>student_code</a:t>
            </a:r>
            <a:r>
              <a:rPr lang="fr-FR" altLang="el-GR" sz="2400" u="sng" dirty="0" smtClean="0">
                <a:cs typeface="Times New Roman" pitchFamily="18" charset="0"/>
              </a:rPr>
              <a:t>, </a:t>
            </a:r>
            <a:r>
              <a:rPr lang="fr-FR" altLang="el-GR" sz="2400" u="sng" dirty="0" err="1" smtClean="0">
                <a:cs typeface="Times New Roman" pitchFamily="18" charset="0"/>
              </a:rPr>
              <a:t>course_code</a:t>
            </a:r>
            <a:r>
              <a:rPr lang="fr-FR" altLang="el-GR" sz="2400" u="sng" dirty="0" smtClean="0">
                <a:cs typeface="Times New Roman" pitchFamily="18" charset="0"/>
              </a:rPr>
              <a:t>)</a:t>
            </a:r>
            <a:endParaRPr lang="el-GR" altLang="el-GR" sz="2400" u="sng" dirty="0" smtClean="0">
              <a:cs typeface="Times New Roman" pitchFamily="18" charset="0"/>
            </a:endParaRPr>
          </a:p>
        </p:txBody>
      </p:sp>
    </p:spTree>
    <p:extLst>
      <p:ext uri="{BB962C8B-B14F-4D97-AF65-F5344CB8AC3E}">
        <p14:creationId xmlns:p14="http://schemas.microsoft.com/office/powerpoint/2010/main" xmlns="" val="395614208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l-GR" dirty="0" err="1"/>
              <a:t>Κανονικοποίηση</a:t>
            </a:r>
            <a:r>
              <a:rPr lang="el-GR" dirty="0"/>
              <a:t> </a:t>
            </a:r>
          </a:p>
        </p:txBody>
      </p:sp>
      <p:sp>
        <p:nvSpPr>
          <p:cNvPr id="5" name="Subtitle 4"/>
          <p:cNvSpPr>
            <a:spLocks noGrp="1"/>
          </p:cNvSpPr>
          <p:nvPr>
            <p:ph type="subTitle" idx="1"/>
          </p:nvPr>
        </p:nvSpPr>
        <p:spPr/>
        <p:txBody>
          <a:bodyPr/>
          <a:lstStyle/>
          <a:p>
            <a:r>
              <a:rPr lang="el-GR" dirty="0"/>
              <a:t>Σχεσιακή βάση στην Τρίτη Κανονική Μορφή</a:t>
            </a:r>
          </a:p>
          <a:p>
            <a:endParaRPr lang="el-GR" dirty="0"/>
          </a:p>
        </p:txBody>
      </p:sp>
    </p:spTree>
    <p:extLst>
      <p:ext uri="{BB962C8B-B14F-4D97-AF65-F5344CB8AC3E}">
        <p14:creationId xmlns:p14="http://schemas.microsoft.com/office/powerpoint/2010/main" xmlns="" val="344551505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Θέμα </a:t>
            </a:r>
            <a:r>
              <a:rPr lang="el-GR" dirty="0" smtClean="0"/>
              <a:t>1 </a:t>
            </a:r>
            <a:endParaRPr lang="el-GR" dirty="0"/>
          </a:p>
        </p:txBody>
      </p:sp>
      <p:sp>
        <p:nvSpPr>
          <p:cNvPr id="3" name="Content Placeholder 2"/>
          <p:cNvSpPr>
            <a:spLocks noGrp="1"/>
          </p:cNvSpPr>
          <p:nvPr>
            <p:ph idx="1"/>
          </p:nvPr>
        </p:nvSpPr>
        <p:spPr>
          <a:xfrm>
            <a:off x="457200" y="1196752"/>
            <a:ext cx="8435280" cy="5040560"/>
          </a:xfrm>
        </p:spPr>
        <p:txBody>
          <a:bodyPr>
            <a:normAutofit/>
          </a:bodyPr>
          <a:lstStyle/>
          <a:p>
            <a:pPr marL="0" indent="0">
              <a:buNone/>
            </a:pPr>
            <a:r>
              <a:rPr lang="el-GR" sz="2400" dirty="0"/>
              <a:t>Έστω πίνακας απλοποιημένης βάσης δεδομένων υπαλλήλων εταιρείας. </a:t>
            </a:r>
          </a:p>
          <a:p>
            <a:pPr marL="0" indent="0">
              <a:buNone/>
            </a:pPr>
            <a:r>
              <a:rPr lang="el-GR" sz="2400" dirty="0"/>
              <a:t>Οι στήλες του πίνακα αυτού είναι οι εξής:</a:t>
            </a:r>
          </a:p>
          <a:p>
            <a:pPr marL="0" indent="0">
              <a:buNone/>
            </a:pPr>
            <a:r>
              <a:rPr lang="el-GR" sz="2400" dirty="0" err="1" smtClean="0"/>
              <a:t>Empno=Κωδικός</a:t>
            </a:r>
            <a:r>
              <a:rPr lang="el-GR" sz="2400" dirty="0" smtClean="0"/>
              <a:t> </a:t>
            </a:r>
            <a:r>
              <a:rPr lang="el-GR" sz="2400" dirty="0"/>
              <a:t>υπαλλήλου, </a:t>
            </a:r>
            <a:r>
              <a:rPr lang="el-GR" sz="2400" dirty="0" err="1"/>
              <a:t>Name=όνομα</a:t>
            </a:r>
            <a:r>
              <a:rPr lang="el-GR" sz="2400" dirty="0"/>
              <a:t>, </a:t>
            </a:r>
            <a:r>
              <a:rPr lang="el-GR" sz="2400" dirty="0" err="1"/>
              <a:t>JobNo=κωδικός</a:t>
            </a:r>
            <a:r>
              <a:rPr lang="el-GR" sz="2400" dirty="0"/>
              <a:t> θέσης</a:t>
            </a:r>
            <a:r>
              <a:rPr lang="el-GR" sz="2400" dirty="0" smtClean="0"/>
              <a:t>, </a:t>
            </a:r>
            <a:r>
              <a:rPr lang="el-GR" sz="2400" dirty="0" err="1" smtClean="0"/>
              <a:t>Job=θέση</a:t>
            </a:r>
            <a:r>
              <a:rPr lang="el-GR" sz="2400" dirty="0"/>
              <a:t>,   </a:t>
            </a:r>
          </a:p>
          <a:p>
            <a:pPr marL="0" indent="0">
              <a:buNone/>
            </a:pPr>
            <a:r>
              <a:rPr lang="el-GR" sz="2400" dirty="0" err="1" smtClean="0"/>
              <a:t>Deptno=κωδικός</a:t>
            </a:r>
            <a:r>
              <a:rPr lang="el-GR" sz="2400" dirty="0" smtClean="0"/>
              <a:t> </a:t>
            </a:r>
            <a:r>
              <a:rPr lang="el-GR" sz="2400" dirty="0"/>
              <a:t>τμήματος, </a:t>
            </a:r>
            <a:r>
              <a:rPr lang="el-GR" sz="2400" dirty="0" err="1" smtClean="0"/>
              <a:t>Dname=τμήμα</a:t>
            </a:r>
            <a:r>
              <a:rPr lang="el-GR" sz="2400" dirty="0" smtClean="0"/>
              <a:t>, </a:t>
            </a:r>
            <a:r>
              <a:rPr lang="el-GR" sz="2400" dirty="0" err="1"/>
              <a:t>Sal=μισθός</a:t>
            </a:r>
            <a:r>
              <a:rPr lang="el-GR" sz="2400" dirty="0"/>
              <a:t>, </a:t>
            </a:r>
            <a:r>
              <a:rPr lang="el-GR" sz="2400" dirty="0" err="1"/>
              <a:t>C_No=αριθμός</a:t>
            </a:r>
            <a:r>
              <a:rPr lang="el-GR" sz="2400" dirty="0"/>
              <a:t> </a:t>
            </a:r>
            <a:r>
              <a:rPr lang="el-GR" sz="2400" dirty="0" smtClean="0"/>
              <a:t>παιδιών υπαλλήλου</a:t>
            </a:r>
            <a:r>
              <a:rPr lang="el-GR" sz="2400" dirty="0"/>
              <a:t>, </a:t>
            </a:r>
            <a:r>
              <a:rPr lang="el-GR" sz="2400" dirty="0" err="1"/>
              <a:t>C_Name=όνομα</a:t>
            </a:r>
            <a:r>
              <a:rPr lang="el-GR" sz="2400" dirty="0"/>
              <a:t> παιδιού, </a:t>
            </a:r>
            <a:r>
              <a:rPr lang="el-GR" sz="2400" dirty="0" err="1"/>
              <a:t>B_Date</a:t>
            </a:r>
            <a:r>
              <a:rPr lang="el-GR" sz="2400" dirty="0"/>
              <a:t>= ημερομηνία γέννησης παιδιού. </a:t>
            </a:r>
          </a:p>
          <a:p>
            <a:pPr marL="0" indent="0">
              <a:buNone/>
            </a:pPr>
            <a:r>
              <a:rPr lang="el-GR" sz="2400" b="1" dirty="0"/>
              <a:t>Περιορισμοί   </a:t>
            </a:r>
            <a:endParaRPr lang="el-GR" sz="2400" dirty="0"/>
          </a:p>
          <a:p>
            <a:pPr marL="0" indent="0">
              <a:buNone/>
            </a:pPr>
            <a:r>
              <a:rPr lang="el-GR" sz="2400" dirty="0"/>
              <a:t>Υποτίθεται ότι κάθε υπάλληλος έχει μία θέση, ανήκει σε ένα τμήμα, ο μισθός του εξαρτάται από τη θέση και έχει οπωσδήποτε παιδιά (λίγο περιοριστικό αυτό).  </a:t>
            </a:r>
          </a:p>
        </p:txBody>
      </p:sp>
    </p:spTree>
    <p:extLst>
      <p:ext uri="{BB962C8B-B14F-4D97-AF65-F5344CB8AC3E}">
        <p14:creationId xmlns:p14="http://schemas.microsoft.com/office/powerpoint/2010/main" xmlns="" val="216565706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Πρώτη Κανονική Μορφή – </a:t>
            </a:r>
            <a:r>
              <a:rPr lang="en-US" dirty="0" smtClean="0"/>
              <a:t>1NF</a:t>
            </a:r>
            <a:r>
              <a:rPr lang="el-GR" dirty="0" smtClean="0"/>
              <a:t> </a:t>
            </a:r>
            <a:endParaRPr lang="el-GR" dirty="0"/>
          </a:p>
        </p:txBody>
      </p:sp>
      <p:graphicFrame>
        <p:nvGraphicFramePr>
          <p:cNvPr id="5" name="Table 4"/>
          <p:cNvGraphicFramePr>
            <a:graphicFrameLocks noGrp="1"/>
          </p:cNvGraphicFramePr>
          <p:nvPr>
            <p:extLst>
              <p:ext uri="{D42A27DB-BD31-4B8C-83A1-F6EECF244321}">
                <p14:modId xmlns:p14="http://schemas.microsoft.com/office/powerpoint/2010/main" xmlns="" val="1003837690"/>
              </p:ext>
            </p:extLst>
          </p:nvPr>
        </p:nvGraphicFramePr>
        <p:xfrm>
          <a:off x="143508" y="1787690"/>
          <a:ext cx="8856985" cy="975360"/>
        </p:xfrm>
        <a:graphic>
          <a:graphicData uri="http://schemas.openxmlformats.org/drawingml/2006/table">
            <a:tbl>
              <a:tblPr firstRow="1">
                <a:tableStyleId>{5C22544A-7EE6-4342-B048-85BDC9FD1C3A}</a:tableStyleId>
              </a:tblPr>
              <a:tblGrid>
                <a:gridCol w="764113"/>
                <a:gridCol w="860218"/>
                <a:gridCol w="730672"/>
                <a:gridCol w="997520"/>
                <a:gridCol w="792088"/>
                <a:gridCol w="1264978"/>
                <a:gridCol w="663104"/>
                <a:gridCol w="663104"/>
                <a:gridCol w="927786"/>
                <a:gridCol w="1193402"/>
              </a:tblGrid>
              <a:tr h="0">
                <a:tc>
                  <a:txBody>
                    <a:bodyPr/>
                    <a:lstStyle/>
                    <a:p>
                      <a:pPr>
                        <a:spcAft>
                          <a:spcPts val="0"/>
                        </a:spcAft>
                      </a:pPr>
                      <a:r>
                        <a:rPr lang="el-GR" sz="1600" dirty="0">
                          <a:effectLst/>
                        </a:rPr>
                        <a:t>Empno</a:t>
                      </a:r>
                      <a:endParaRPr lang="el-GR" sz="2000" dirty="0">
                        <a:effectLst/>
                        <a:latin typeface="Courier New"/>
                        <a:ea typeface="Times New Roman"/>
                        <a:cs typeface="Times New Roman"/>
                      </a:endParaRPr>
                    </a:p>
                  </a:txBody>
                  <a:tcPr marL="68580" marR="68580" marT="0" marB="0">
                    <a:solidFill>
                      <a:srgbClr val="004B82"/>
                    </a:solidFill>
                  </a:tcPr>
                </a:tc>
                <a:tc>
                  <a:txBody>
                    <a:bodyPr/>
                    <a:lstStyle/>
                    <a:p>
                      <a:pPr>
                        <a:spcAft>
                          <a:spcPts val="0"/>
                        </a:spcAft>
                      </a:pPr>
                      <a:r>
                        <a:rPr lang="el-GR" sz="1600" dirty="0" err="1">
                          <a:effectLst/>
                        </a:rPr>
                        <a:t>Name</a:t>
                      </a:r>
                      <a:endParaRPr lang="el-GR" sz="2000" dirty="0">
                        <a:effectLst/>
                        <a:latin typeface="Courier New"/>
                        <a:ea typeface="Times New Roman"/>
                        <a:cs typeface="Times New Roman"/>
                      </a:endParaRPr>
                    </a:p>
                  </a:txBody>
                  <a:tcPr marL="68580" marR="68580" marT="0" marB="0">
                    <a:solidFill>
                      <a:srgbClr val="004B82"/>
                    </a:solidFill>
                  </a:tcPr>
                </a:tc>
                <a:tc>
                  <a:txBody>
                    <a:bodyPr/>
                    <a:lstStyle/>
                    <a:p>
                      <a:pPr>
                        <a:spcAft>
                          <a:spcPts val="0"/>
                        </a:spcAft>
                      </a:pPr>
                      <a:r>
                        <a:rPr lang="el-GR" sz="1600" dirty="0" err="1">
                          <a:effectLst/>
                        </a:rPr>
                        <a:t>JobNo</a:t>
                      </a:r>
                      <a:endParaRPr lang="el-GR" sz="2000" dirty="0">
                        <a:effectLst/>
                        <a:latin typeface="Courier New"/>
                        <a:ea typeface="Times New Roman"/>
                        <a:cs typeface="Times New Roman"/>
                      </a:endParaRPr>
                    </a:p>
                  </a:txBody>
                  <a:tcPr marL="68580" marR="68580" marT="0" marB="0">
                    <a:solidFill>
                      <a:srgbClr val="004B82"/>
                    </a:solidFill>
                  </a:tcPr>
                </a:tc>
                <a:tc>
                  <a:txBody>
                    <a:bodyPr/>
                    <a:lstStyle/>
                    <a:p>
                      <a:pPr>
                        <a:spcAft>
                          <a:spcPts val="0"/>
                        </a:spcAft>
                      </a:pPr>
                      <a:r>
                        <a:rPr lang="el-GR" sz="1600" dirty="0" err="1">
                          <a:effectLst/>
                        </a:rPr>
                        <a:t>Job</a:t>
                      </a:r>
                      <a:endParaRPr lang="el-GR" sz="2000" dirty="0">
                        <a:effectLst/>
                        <a:latin typeface="Courier New"/>
                        <a:ea typeface="Times New Roman"/>
                        <a:cs typeface="Times New Roman"/>
                      </a:endParaRPr>
                    </a:p>
                  </a:txBody>
                  <a:tcPr marL="68580" marR="68580" marT="0" marB="0">
                    <a:solidFill>
                      <a:srgbClr val="004B82"/>
                    </a:solidFill>
                  </a:tcPr>
                </a:tc>
                <a:tc>
                  <a:txBody>
                    <a:bodyPr/>
                    <a:lstStyle/>
                    <a:p>
                      <a:pPr>
                        <a:spcAft>
                          <a:spcPts val="0"/>
                        </a:spcAft>
                      </a:pPr>
                      <a:r>
                        <a:rPr lang="el-GR" sz="1600" dirty="0" err="1">
                          <a:effectLst/>
                        </a:rPr>
                        <a:t>DeptNo</a:t>
                      </a:r>
                      <a:endParaRPr lang="el-GR" sz="2000" dirty="0">
                        <a:effectLst/>
                        <a:latin typeface="Courier New"/>
                        <a:ea typeface="Times New Roman"/>
                        <a:cs typeface="Times New Roman"/>
                      </a:endParaRPr>
                    </a:p>
                  </a:txBody>
                  <a:tcPr marL="68580" marR="68580" marT="0" marB="0">
                    <a:solidFill>
                      <a:srgbClr val="004B82"/>
                    </a:solidFill>
                  </a:tcPr>
                </a:tc>
                <a:tc>
                  <a:txBody>
                    <a:bodyPr/>
                    <a:lstStyle/>
                    <a:p>
                      <a:pPr>
                        <a:spcAft>
                          <a:spcPts val="0"/>
                        </a:spcAft>
                      </a:pPr>
                      <a:r>
                        <a:rPr lang="el-GR" sz="1600" dirty="0">
                          <a:effectLst/>
                        </a:rPr>
                        <a:t>D</a:t>
                      </a:r>
                      <a:r>
                        <a:rPr lang="en-US" sz="1600" dirty="0">
                          <a:effectLst/>
                        </a:rPr>
                        <a:t>name</a:t>
                      </a:r>
                      <a:endParaRPr lang="el-GR" sz="2000" dirty="0">
                        <a:effectLst/>
                        <a:latin typeface="Courier New"/>
                        <a:ea typeface="Times New Roman"/>
                        <a:cs typeface="Times New Roman"/>
                      </a:endParaRPr>
                    </a:p>
                  </a:txBody>
                  <a:tcPr marL="68580" marR="68580" marT="0" marB="0">
                    <a:solidFill>
                      <a:srgbClr val="004B82"/>
                    </a:solidFill>
                  </a:tcPr>
                </a:tc>
                <a:tc>
                  <a:txBody>
                    <a:bodyPr/>
                    <a:lstStyle/>
                    <a:p>
                      <a:pPr>
                        <a:spcAft>
                          <a:spcPts val="0"/>
                        </a:spcAft>
                      </a:pPr>
                      <a:r>
                        <a:rPr lang="el-GR" sz="1600" dirty="0" err="1">
                          <a:effectLst/>
                        </a:rPr>
                        <a:t>Sal</a:t>
                      </a:r>
                      <a:endParaRPr lang="el-GR" sz="2000" dirty="0">
                        <a:effectLst/>
                        <a:latin typeface="Courier New"/>
                        <a:ea typeface="Times New Roman"/>
                        <a:cs typeface="Times New Roman"/>
                      </a:endParaRPr>
                    </a:p>
                  </a:txBody>
                  <a:tcPr marL="68580" marR="68580" marT="0" marB="0">
                    <a:solidFill>
                      <a:srgbClr val="004B82"/>
                    </a:solidFill>
                  </a:tcPr>
                </a:tc>
                <a:tc>
                  <a:txBody>
                    <a:bodyPr/>
                    <a:lstStyle/>
                    <a:p>
                      <a:pPr>
                        <a:spcAft>
                          <a:spcPts val="0"/>
                        </a:spcAft>
                      </a:pPr>
                      <a:r>
                        <a:rPr lang="el-GR" sz="1600" dirty="0" err="1">
                          <a:effectLst/>
                        </a:rPr>
                        <a:t>C_no</a:t>
                      </a:r>
                      <a:endParaRPr lang="el-GR" sz="2000" dirty="0">
                        <a:effectLst/>
                        <a:latin typeface="Courier New"/>
                        <a:ea typeface="Times New Roman"/>
                        <a:cs typeface="Times New Roman"/>
                      </a:endParaRPr>
                    </a:p>
                  </a:txBody>
                  <a:tcPr marL="68580" marR="68580" marT="0" marB="0">
                    <a:solidFill>
                      <a:srgbClr val="004B82"/>
                    </a:solidFill>
                  </a:tcPr>
                </a:tc>
                <a:tc>
                  <a:txBody>
                    <a:bodyPr/>
                    <a:lstStyle/>
                    <a:p>
                      <a:pPr>
                        <a:spcAft>
                          <a:spcPts val="0"/>
                        </a:spcAft>
                      </a:pPr>
                      <a:r>
                        <a:rPr lang="el-GR" sz="1600" dirty="0" err="1">
                          <a:effectLst/>
                        </a:rPr>
                        <a:t>C_Name</a:t>
                      </a:r>
                      <a:endParaRPr lang="el-GR" sz="2000" dirty="0">
                        <a:effectLst/>
                        <a:latin typeface="Courier New"/>
                        <a:ea typeface="Times New Roman"/>
                        <a:cs typeface="Times New Roman"/>
                      </a:endParaRPr>
                    </a:p>
                  </a:txBody>
                  <a:tcPr marL="68580" marR="68580" marT="0" marB="0">
                    <a:solidFill>
                      <a:srgbClr val="004B82"/>
                    </a:solidFill>
                  </a:tcPr>
                </a:tc>
                <a:tc>
                  <a:txBody>
                    <a:bodyPr/>
                    <a:lstStyle/>
                    <a:p>
                      <a:pPr>
                        <a:spcAft>
                          <a:spcPts val="0"/>
                        </a:spcAft>
                      </a:pPr>
                      <a:r>
                        <a:rPr lang="el-GR" sz="1600" dirty="0" err="1">
                          <a:effectLst/>
                        </a:rPr>
                        <a:t>B_date</a:t>
                      </a:r>
                      <a:endParaRPr lang="el-GR" sz="2000" dirty="0">
                        <a:effectLst/>
                        <a:latin typeface="Courier New"/>
                        <a:ea typeface="Times New Roman"/>
                        <a:cs typeface="Times New Roman"/>
                      </a:endParaRPr>
                    </a:p>
                  </a:txBody>
                  <a:tcPr marL="68580" marR="68580" marT="0" marB="0">
                    <a:solidFill>
                      <a:srgbClr val="004B82"/>
                    </a:solidFill>
                  </a:tcPr>
                </a:tc>
              </a:tr>
              <a:tr h="0">
                <a:tc>
                  <a:txBody>
                    <a:bodyPr/>
                    <a:lstStyle/>
                    <a:p>
                      <a:pPr>
                        <a:spcAft>
                          <a:spcPts val="0"/>
                        </a:spcAft>
                      </a:pPr>
                      <a:r>
                        <a:rPr lang="en-US" sz="1600">
                          <a:effectLst/>
                        </a:rPr>
                        <a:t>10</a:t>
                      </a:r>
                      <a:endParaRPr lang="el-GR" sz="2000">
                        <a:effectLst/>
                        <a:latin typeface="Courier New"/>
                        <a:ea typeface="Times New Roman"/>
                        <a:cs typeface="Times New Roman"/>
                      </a:endParaRPr>
                    </a:p>
                  </a:txBody>
                  <a:tcPr marL="68580" marR="68580" marT="0" marB="0"/>
                </a:tc>
                <a:tc>
                  <a:txBody>
                    <a:bodyPr/>
                    <a:lstStyle/>
                    <a:p>
                      <a:pPr>
                        <a:spcAft>
                          <a:spcPts val="0"/>
                        </a:spcAft>
                      </a:pPr>
                      <a:r>
                        <a:rPr lang="el-GR" sz="1600">
                          <a:effectLst/>
                        </a:rPr>
                        <a:t>ΣΠΥΡΟΥ</a:t>
                      </a:r>
                      <a:endParaRPr lang="el-GR" sz="2000">
                        <a:effectLst/>
                        <a:latin typeface="Courier New"/>
                        <a:ea typeface="Times New Roman"/>
                        <a:cs typeface="Times New Roman"/>
                      </a:endParaRPr>
                    </a:p>
                  </a:txBody>
                  <a:tcPr marL="68580" marR="68580" marT="0" marB="0"/>
                </a:tc>
                <a:tc>
                  <a:txBody>
                    <a:bodyPr/>
                    <a:lstStyle/>
                    <a:p>
                      <a:pPr>
                        <a:spcAft>
                          <a:spcPts val="0"/>
                        </a:spcAft>
                      </a:pPr>
                      <a:r>
                        <a:rPr lang="el-GR" sz="1600">
                          <a:effectLst/>
                        </a:rPr>
                        <a:t>100</a:t>
                      </a:r>
                      <a:endParaRPr lang="el-GR" sz="2000">
                        <a:effectLst/>
                        <a:latin typeface="Courier New"/>
                        <a:ea typeface="Times New Roman"/>
                        <a:cs typeface="Times New Roman"/>
                      </a:endParaRPr>
                    </a:p>
                  </a:txBody>
                  <a:tcPr marL="68580" marR="68580" marT="0" marB="0"/>
                </a:tc>
                <a:tc>
                  <a:txBody>
                    <a:bodyPr/>
                    <a:lstStyle/>
                    <a:p>
                      <a:pPr>
                        <a:spcAft>
                          <a:spcPts val="0"/>
                        </a:spcAft>
                      </a:pPr>
                      <a:r>
                        <a:rPr lang="el-GR" sz="1600">
                          <a:effectLst/>
                        </a:rPr>
                        <a:t>ΠΩΛΗΤΗΣ</a:t>
                      </a:r>
                      <a:endParaRPr lang="el-GR" sz="2000">
                        <a:effectLst/>
                        <a:latin typeface="Courier New"/>
                        <a:ea typeface="Times New Roman"/>
                        <a:cs typeface="Times New Roman"/>
                      </a:endParaRPr>
                    </a:p>
                  </a:txBody>
                  <a:tcPr marL="68580" marR="68580" marT="0" marB="0"/>
                </a:tc>
                <a:tc>
                  <a:txBody>
                    <a:bodyPr/>
                    <a:lstStyle/>
                    <a:p>
                      <a:pPr>
                        <a:spcAft>
                          <a:spcPts val="0"/>
                        </a:spcAft>
                      </a:pPr>
                      <a:r>
                        <a:rPr lang="el-GR" sz="1600">
                          <a:effectLst/>
                        </a:rPr>
                        <a:t>50</a:t>
                      </a:r>
                      <a:endParaRPr lang="el-GR" sz="2000">
                        <a:effectLst/>
                        <a:latin typeface="Courier New"/>
                        <a:ea typeface="Times New Roman"/>
                        <a:cs typeface="Times New Roman"/>
                      </a:endParaRPr>
                    </a:p>
                  </a:txBody>
                  <a:tcPr marL="68580" marR="68580" marT="0" marB="0"/>
                </a:tc>
                <a:tc>
                  <a:txBody>
                    <a:bodyPr/>
                    <a:lstStyle/>
                    <a:p>
                      <a:pPr>
                        <a:spcAft>
                          <a:spcPts val="0"/>
                        </a:spcAft>
                      </a:pPr>
                      <a:r>
                        <a:rPr lang="el-GR" sz="1600">
                          <a:effectLst/>
                        </a:rPr>
                        <a:t>ΠΩΛΗΣΕΙΣ</a:t>
                      </a:r>
                      <a:endParaRPr lang="el-GR" sz="2000">
                        <a:effectLst/>
                        <a:latin typeface="Courier New"/>
                        <a:ea typeface="Times New Roman"/>
                        <a:cs typeface="Times New Roman"/>
                      </a:endParaRPr>
                    </a:p>
                  </a:txBody>
                  <a:tcPr marL="68580" marR="68580" marT="0" marB="0"/>
                </a:tc>
                <a:tc>
                  <a:txBody>
                    <a:bodyPr/>
                    <a:lstStyle/>
                    <a:p>
                      <a:pPr>
                        <a:spcAft>
                          <a:spcPts val="0"/>
                        </a:spcAft>
                      </a:pPr>
                      <a:r>
                        <a:rPr lang="el-GR" sz="1600">
                          <a:effectLst/>
                        </a:rPr>
                        <a:t>2200</a:t>
                      </a:r>
                      <a:endParaRPr lang="el-GR" sz="2000">
                        <a:effectLst/>
                        <a:latin typeface="Courier New"/>
                        <a:ea typeface="Times New Roman"/>
                        <a:cs typeface="Times New Roman"/>
                      </a:endParaRPr>
                    </a:p>
                  </a:txBody>
                  <a:tcPr marL="68580" marR="68580" marT="0" marB="0"/>
                </a:tc>
                <a:tc>
                  <a:txBody>
                    <a:bodyPr/>
                    <a:lstStyle/>
                    <a:p>
                      <a:pPr>
                        <a:spcAft>
                          <a:spcPts val="0"/>
                        </a:spcAft>
                      </a:pPr>
                      <a:r>
                        <a:rPr lang="en-US" sz="1600">
                          <a:effectLst/>
                        </a:rPr>
                        <a:t>2</a:t>
                      </a:r>
                      <a:endParaRPr lang="el-GR" sz="2000">
                        <a:effectLst/>
                        <a:latin typeface="Courier New"/>
                        <a:ea typeface="Times New Roman"/>
                        <a:cs typeface="Times New Roman"/>
                      </a:endParaRPr>
                    </a:p>
                  </a:txBody>
                  <a:tcPr marL="68580" marR="68580" marT="0" marB="0"/>
                </a:tc>
                <a:tc>
                  <a:txBody>
                    <a:bodyPr/>
                    <a:lstStyle/>
                    <a:p>
                      <a:pPr>
                        <a:spcAft>
                          <a:spcPts val="0"/>
                        </a:spcAft>
                      </a:pPr>
                      <a:r>
                        <a:rPr lang="el-GR" sz="1600">
                          <a:effectLst/>
                        </a:rPr>
                        <a:t>ΜΑΡΙΑ</a:t>
                      </a:r>
                      <a:endParaRPr lang="el-GR" sz="2000">
                        <a:effectLst/>
                        <a:latin typeface="Courier New"/>
                        <a:ea typeface="Times New Roman"/>
                        <a:cs typeface="Times New Roman"/>
                      </a:endParaRPr>
                    </a:p>
                  </a:txBody>
                  <a:tcPr marL="68580" marR="68580" marT="0" marB="0"/>
                </a:tc>
                <a:tc>
                  <a:txBody>
                    <a:bodyPr/>
                    <a:lstStyle/>
                    <a:p>
                      <a:pPr>
                        <a:spcAft>
                          <a:spcPts val="0"/>
                        </a:spcAft>
                      </a:pPr>
                      <a:r>
                        <a:rPr lang="en-US" sz="1600">
                          <a:effectLst/>
                        </a:rPr>
                        <a:t>10-JAN-89</a:t>
                      </a:r>
                      <a:endParaRPr lang="el-GR" sz="2000">
                        <a:effectLst/>
                        <a:latin typeface="Courier New"/>
                        <a:ea typeface="Times New Roman"/>
                        <a:cs typeface="Times New Roman"/>
                      </a:endParaRPr>
                    </a:p>
                  </a:txBody>
                  <a:tcPr marL="68580" marR="68580" marT="0" marB="0"/>
                </a:tc>
              </a:tr>
              <a:tr h="0">
                <a:tc>
                  <a:txBody>
                    <a:bodyPr/>
                    <a:lstStyle/>
                    <a:p>
                      <a:pPr>
                        <a:spcAft>
                          <a:spcPts val="0"/>
                        </a:spcAft>
                      </a:pPr>
                      <a:r>
                        <a:rPr lang="en-US" sz="1600">
                          <a:effectLst/>
                        </a:rPr>
                        <a:t>10</a:t>
                      </a:r>
                      <a:endParaRPr lang="el-GR" sz="2000">
                        <a:effectLst/>
                        <a:latin typeface="Courier New"/>
                        <a:ea typeface="Times New Roman"/>
                        <a:cs typeface="Times New Roman"/>
                      </a:endParaRPr>
                    </a:p>
                  </a:txBody>
                  <a:tcPr marL="68580" marR="68580" marT="0" marB="0"/>
                </a:tc>
                <a:tc>
                  <a:txBody>
                    <a:bodyPr/>
                    <a:lstStyle/>
                    <a:p>
                      <a:pPr>
                        <a:spcAft>
                          <a:spcPts val="0"/>
                        </a:spcAft>
                      </a:pPr>
                      <a:r>
                        <a:rPr lang="el-GR" sz="1600">
                          <a:effectLst/>
                        </a:rPr>
                        <a:t>ΣΠΥΡΟΥ</a:t>
                      </a:r>
                      <a:endParaRPr lang="el-GR" sz="2000">
                        <a:effectLst/>
                        <a:latin typeface="Courier New"/>
                        <a:ea typeface="Times New Roman"/>
                        <a:cs typeface="Times New Roman"/>
                      </a:endParaRPr>
                    </a:p>
                  </a:txBody>
                  <a:tcPr marL="68580" marR="68580" marT="0" marB="0"/>
                </a:tc>
                <a:tc>
                  <a:txBody>
                    <a:bodyPr/>
                    <a:lstStyle/>
                    <a:p>
                      <a:pPr>
                        <a:spcAft>
                          <a:spcPts val="0"/>
                        </a:spcAft>
                      </a:pPr>
                      <a:r>
                        <a:rPr lang="el-GR" sz="1600">
                          <a:effectLst/>
                        </a:rPr>
                        <a:t>100</a:t>
                      </a:r>
                      <a:endParaRPr lang="el-GR" sz="2000">
                        <a:effectLst/>
                        <a:latin typeface="Courier New"/>
                        <a:ea typeface="Times New Roman"/>
                        <a:cs typeface="Times New Roman"/>
                      </a:endParaRPr>
                    </a:p>
                  </a:txBody>
                  <a:tcPr marL="68580" marR="68580" marT="0" marB="0"/>
                </a:tc>
                <a:tc>
                  <a:txBody>
                    <a:bodyPr/>
                    <a:lstStyle/>
                    <a:p>
                      <a:pPr>
                        <a:spcAft>
                          <a:spcPts val="0"/>
                        </a:spcAft>
                      </a:pPr>
                      <a:r>
                        <a:rPr lang="el-GR" sz="1600" dirty="0">
                          <a:effectLst/>
                        </a:rPr>
                        <a:t>ΠΩΛΗΤΗΣ</a:t>
                      </a:r>
                      <a:endParaRPr lang="el-GR" sz="2000" dirty="0">
                        <a:effectLst/>
                        <a:latin typeface="Courier New"/>
                        <a:ea typeface="Times New Roman"/>
                        <a:cs typeface="Times New Roman"/>
                      </a:endParaRPr>
                    </a:p>
                  </a:txBody>
                  <a:tcPr marL="68580" marR="68580" marT="0" marB="0"/>
                </a:tc>
                <a:tc>
                  <a:txBody>
                    <a:bodyPr/>
                    <a:lstStyle/>
                    <a:p>
                      <a:pPr>
                        <a:spcAft>
                          <a:spcPts val="0"/>
                        </a:spcAft>
                      </a:pPr>
                      <a:r>
                        <a:rPr lang="el-GR" sz="1600">
                          <a:effectLst/>
                        </a:rPr>
                        <a:t>50</a:t>
                      </a:r>
                      <a:endParaRPr lang="el-GR" sz="2000">
                        <a:effectLst/>
                        <a:latin typeface="Courier New"/>
                        <a:ea typeface="Times New Roman"/>
                        <a:cs typeface="Times New Roman"/>
                      </a:endParaRPr>
                    </a:p>
                  </a:txBody>
                  <a:tcPr marL="68580" marR="68580" marT="0" marB="0"/>
                </a:tc>
                <a:tc>
                  <a:txBody>
                    <a:bodyPr/>
                    <a:lstStyle/>
                    <a:p>
                      <a:pPr>
                        <a:spcAft>
                          <a:spcPts val="0"/>
                        </a:spcAft>
                      </a:pPr>
                      <a:r>
                        <a:rPr lang="el-GR" sz="1600">
                          <a:effectLst/>
                        </a:rPr>
                        <a:t>ΠΩΛΗΣΕΙΣ</a:t>
                      </a:r>
                      <a:endParaRPr lang="el-GR" sz="2000">
                        <a:effectLst/>
                        <a:latin typeface="Courier New"/>
                        <a:ea typeface="Times New Roman"/>
                        <a:cs typeface="Times New Roman"/>
                      </a:endParaRPr>
                    </a:p>
                  </a:txBody>
                  <a:tcPr marL="68580" marR="68580" marT="0" marB="0"/>
                </a:tc>
                <a:tc>
                  <a:txBody>
                    <a:bodyPr/>
                    <a:lstStyle/>
                    <a:p>
                      <a:pPr>
                        <a:spcAft>
                          <a:spcPts val="0"/>
                        </a:spcAft>
                      </a:pPr>
                      <a:r>
                        <a:rPr lang="el-GR" sz="1600">
                          <a:effectLst/>
                        </a:rPr>
                        <a:t>2200</a:t>
                      </a:r>
                      <a:endParaRPr lang="el-GR" sz="2000">
                        <a:effectLst/>
                        <a:latin typeface="Courier New"/>
                        <a:ea typeface="Times New Roman"/>
                        <a:cs typeface="Times New Roman"/>
                      </a:endParaRPr>
                    </a:p>
                  </a:txBody>
                  <a:tcPr marL="68580" marR="68580" marT="0" marB="0"/>
                </a:tc>
                <a:tc>
                  <a:txBody>
                    <a:bodyPr/>
                    <a:lstStyle/>
                    <a:p>
                      <a:pPr>
                        <a:spcAft>
                          <a:spcPts val="0"/>
                        </a:spcAft>
                      </a:pPr>
                      <a:r>
                        <a:rPr lang="en-US" sz="1600">
                          <a:effectLst/>
                        </a:rPr>
                        <a:t>2</a:t>
                      </a:r>
                      <a:endParaRPr lang="el-GR" sz="2000">
                        <a:effectLst/>
                        <a:latin typeface="Courier New"/>
                        <a:ea typeface="Times New Roman"/>
                        <a:cs typeface="Times New Roman"/>
                      </a:endParaRPr>
                    </a:p>
                  </a:txBody>
                  <a:tcPr marL="68580" marR="68580" marT="0" marB="0"/>
                </a:tc>
                <a:tc>
                  <a:txBody>
                    <a:bodyPr/>
                    <a:lstStyle/>
                    <a:p>
                      <a:pPr>
                        <a:spcAft>
                          <a:spcPts val="0"/>
                        </a:spcAft>
                      </a:pPr>
                      <a:r>
                        <a:rPr lang="en-US" sz="1600">
                          <a:effectLst/>
                        </a:rPr>
                        <a:t>ΙΩΑΝΝΗΣ</a:t>
                      </a:r>
                      <a:endParaRPr lang="el-GR" sz="2000">
                        <a:effectLst/>
                        <a:latin typeface="Courier New"/>
                        <a:ea typeface="Times New Roman"/>
                        <a:cs typeface="Times New Roman"/>
                      </a:endParaRPr>
                    </a:p>
                  </a:txBody>
                  <a:tcPr marL="68580" marR="68580" marT="0" marB="0"/>
                </a:tc>
                <a:tc>
                  <a:txBody>
                    <a:bodyPr/>
                    <a:lstStyle/>
                    <a:p>
                      <a:pPr>
                        <a:spcAft>
                          <a:spcPts val="0"/>
                        </a:spcAft>
                      </a:pPr>
                      <a:r>
                        <a:rPr lang="en-US" sz="1600">
                          <a:effectLst/>
                        </a:rPr>
                        <a:t>20-MAR-</a:t>
                      </a:r>
                      <a:r>
                        <a:rPr lang="el-GR" sz="1600">
                          <a:effectLst/>
                        </a:rPr>
                        <a:t>90</a:t>
                      </a:r>
                      <a:endParaRPr lang="el-GR" sz="2000">
                        <a:effectLst/>
                        <a:latin typeface="Courier New"/>
                        <a:ea typeface="Times New Roman"/>
                        <a:cs typeface="Times New Roman"/>
                      </a:endParaRPr>
                    </a:p>
                  </a:txBody>
                  <a:tcPr marL="68580" marR="68580" marT="0" marB="0"/>
                </a:tc>
              </a:tr>
              <a:tr h="0">
                <a:tc>
                  <a:txBody>
                    <a:bodyPr/>
                    <a:lstStyle/>
                    <a:p>
                      <a:pPr>
                        <a:spcAft>
                          <a:spcPts val="0"/>
                        </a:spcAft>
                      </a:pPr>
                      <a:r>
                        <a:rPr lang="en-US" sz="1600">
                          <a:effectLst/>
                        </a:rPr>
                        <a:t>30</a:t>
                      </a:r>
                      <a:endParaRPr lang="el-GR" sz="2000">
                        <a:effectLst/>
                        <a:latin typeface="Courier New"/>
                        <a:ea typeface="Times New Roman"/>
                        <a:cs typeface="Times New Roman"/>
                      </a:endParaRPr>
                    </a:p>
                  </a:txBody>
                  <a:tcPr marL="68580" marR="68580" marT="0" marB="0"/>
                </a:tc>
                <a:tc>
                  <a:txBody>
                    <a:bodyPr/>
                    <a:lstStyle/>
                    <a:p>
                      <a:pPr>
                        <a:spcAft>
                          <a:spcPts val="0"/>
                        </a:spcAft>
                      </a:pPr>
                      <a:r>
                        <a:rPr lang="el-GR" sz="1600" dirty="0">
                          <a:effectLst/>
                        </a:rPr>
                        <a:t>ΝΙΚΟΥ</a:t>
                      </a:r>
                      <a:endParaRPr lang="el-GR" sz="2000" dirty="0">
                        <a:effectLst/>
                        <a:latin typeface="Courier New"/>
                        <a:ea typeface="Times New Roman"/>
                        <a:cs typeface="Times New Roman"/>
                      </a:endParaRPr>
                    </a:p>
                  </a:txBody>
                  <a:tcPr marL="68580" marR="68580" marT="0" marB="0"/>
                </a:tc>
                <a:tc>
                  <a:txBody>
                    <a:bodyPr/>
                    <a:lstStyle/>
                    <a:p>
                      <a:pPr>
                        <a:spcAft>
                          <a:spcPts val="0"/>
                        </a:spcAft>
                      </a:pPr>
                      <a:r>
                        <a:rPr lang="el-GR" sz="1600" dirty="0">
                          <a:effectLst/>
                        </a:rPr>
                        <a:t>300</a:t>
                      </a:r>
                      <a:endParaRPr lang="el-GR" sz="2000" dirty="0">
                        <a:effectLst/>
                        <a:latin typeface="Courier New"/>
                        <a:ea typeface="Times New Roman"/>
                        <a:cs typeface="Times New Roman"/>
                      </a:endParaRPr>
                    </a:p>
                  </a:txBody>
                  <a:tcPr marL="68580" marR="68580" marT="0" marB="0"/>
                </a:tc>
                <a:tc>
                  <a:txBody>
                    <a:bodyPr/>
                    <a:lstStyle/>
                    <a:p>
                      <a:pPr>
                        <a:spcAft>
                          <a:spcPts val="0"/>
                        </a:spcAft>
                      </a:pPr>
                      <a:r>
                        <a:rPr lang="el-GR" sz="1600" dirty="0">
                          <a:effectLst/>
                        </a:rPr>
                        <a:t>ΧΕΙΡΙΣΤΗΣ</a:t>
                      </a:r>
                      <a:endParaRPr lang="el-GR" sz="2000" dirty="0">
                        <a:effectLst/>
                        <a:latin typeface="Courier New"/>
                        <a:ea typeface="Times New Roman"/>
                        <a:cs typeface="Times New Roman"/>
                      </a:endParaRPr>
                    </a:p>
                  </a:txBody>
                  <a:tcPr marL="68580" marR="68580" marT="0" marB="0"/>
                </a:tc>
                <a:tc>
                  <a:txBody>
                    <a:bodyPr/>
                    <a:lstStyle/>
                    <a:p>
                      <a:pPr>
                        <a:spcAft>
                          <a:spcPts val="0"/>
                        </a:spcAft>
                      </a:pPr>
                      <a:r>
                        <a:rPr lang="el-GR" sz="1600">
                          <a:effectLst/>
                        </a:rPr>
                        <a:t>70</a:t>
                      </a:r>
                      <a:endParaRPr lang="el-GR" sz="2000">
                        <a:effectLst/>
                        <a:latin typeface="Courier New"/>
                        <a:ea typeface="Times New Roman"/>
                        <a:cs typeface="Times New Roman"/>
                      </a:endParaRPr>
                    </a:p>
                  </a:txBody>
                  <a:tcPr marL="68580" marR="68580" marT="0" marB="0"/>
                </a:tc>
                <a:tc>
                  <a:txBody>
                    <a:bodyPr/>
                    <a:lstStyle/>
                    <a:p>
                      <a:pPr>
                        <a:spcAft>
                          <a:spcPts val="0"/>
                        </a:spcAft>
                      </a:pPr>
                      <a:r>
                        <a:rPr lang="el-GR" sz="1600">
                          <a:effectLst/>
                        </a:rPr>
                        <a:t>ΜΙΣΘΟΔΟΣΙΑ</a:t>
                      </a:r>
                      <a:endParaRPr lang="el-GR" sz="2000">
                        <a:effectLst/>
                        <a:latin typeface="Courier New"/>
                        <a:ea typeface="Times New Roman"/>
                        <a:cs typeface="Times New Roman"/>
                      </a:endParaRPr>
                    </a:p>
                  </a:txBody>
                  <a:tcPr marL="68580" marR="68580" marT="0" marB="0"/>
                </a:tc>
                <a:tc>
                  <a:txBody>
                    <a:bodyPr/>
                    <a:lstStyle/>
                    <a:p>
                      <a:pPr>
                        <a:spcAft>
                          <a:spcPts val="0"/>
                        </a:spcAft>
                      </a:pPr>
                      <a:r>
                        <a:rPr lang="el-GR" sz="1600">
                          <a:effectLst/>
                        </a:rPr>
                        <a:t>1000</a:t>
                      </a:r>
                      <a:endParaRPr lang="el-GR" sz="2000">
                        <a:effectLst/>
                        <a:latin typeface="Courier New"/>
                        <a:ea typeface="Times New Roman"/>
                        <a:cs typeface="Times New Roman"/>
                      </a:endParaRPr>
                    </a:p>
                  </a:txBody>
                  <a:tcPr marL="68580" marR="68580" marT="0" marB="0"/>
                </a:tc>
                <a:tc>
                  <a:txBody>
                    <a:bodyPr/>
                    <a:lstStyle/>
                    <a:p>
                      <a:pPr>
                        <a:spcAft>
                          <a:spcPts val="0"/>
                        </a:spcAft>
                      </a:pPr>
                      <a:r>
                        <a:rPr lang="en-US" sz="1600">
                          <a:effectLst/>
                        </a:rPr>
                        <a:t>1</a:t>
                      </a:r>
                      <a:endParaRPr lang="el-GR" sz="2000">
                        <a:effectLst/>
                        <a:latin typeface="Courier New"/>
                        <a:ea typeface="Times New Roman"/>
                        <a:cs typeface="Times New Roman"/>
                      </a:endParaRPr>
                    </a:p>
                  </a:txBody>
                  <a:tcPr marL="68580" marR="68580" marT="0" marB="0"/>
                </a:tc>
                <a:tc>
                  <a:txBody>
                    <a:bodyPr/>
                    <a:lstStyle/>
                    <a:p>
                      <a:pPr>
                        <a:spcAft>
                          <a:spcPts val="0"/>
                        </a:spcAft>
                      </a:pPr>
                      <a:r>
                        <a:rPr lang="el-GR" sz="1600">
                          <a:effectLst/>
                        </a:rPr>
                        <a:t>ΘΩΜΑΣ</a:t>
                      </a:r>
                      <a:endParaRPr lang="el-GR" sz="2000">
                        <a:effectLst/>
                        <a:latin typeface="Courier New"/>
                        <a:ea typeface="Times New Roman"/>
                        <a:cs typeface="Times New Roman"/>
                      </a:endParaRPr>
                    </a:p>
                  </a:txBody>
                  <a:tcPr marL="68580" marR="68580" marT="0" marB="0"/>
                </a:tc>
                <a:tc>
                  <a:txBody>
                    <a:bodyPr/>
                    <a:lstStyle/>
                    <a:p>
                      <a:pPr>
                        <a:spcAft>
                          <a:spcPts val="0"/>
                        </a:spcAft>
                      </a:pPr>
                      <a:r>
                        <a:rPr lang="en-US" sz="1600" dirty="0">
                          <a:effectLst/>
                        </a:rPr>
                        <a:t>10-JUN-89</a:t>
                      </a:r>
                      <a:endParaRPr lang="el-GR" sz="2000" dirty="0">
                        <a:effectLst/>
                        <a:latin typeface="Courier New"/>
                        <a:ea typeface="Times New Roman"/>
                        <a:cs typeface="Times New Roman"/>
                      </a:endParaRPr>
                    </a:p>
                  </a:txBody>
                  <a:tcPr marL="68580" marR="68580" marT="0" marB="0"/>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xmlns="" val="1218116929"/>
              </p:ext>
            </p:extLst>
          </p:nvPr>
        </p:nvGraphicFramePr>
        <p:xfrm>
          <a:off x="42341" y="3789040"/>
          <a:ext cx="9059318" cy="1219200"/>
        </p:xfrm>
        <a:graphic>
          <a:graphicData uri="http://schemas.openxmlformats.org/drawingml/2006/table">
            <a:tbl>
              <a:tblPr firstRow="1">
                <a:tableStyleId>{5C22544A-7EE6-4342-B048-85BDC9FD1C3A}</a:tableStyleId>
              </a:tblPr>
              <a:tblGrid>
                <a:gridCol w="781569"/>
                <a:gridCol w="948981"/>
                <a:gridCol w="678253"/>
                <a:gridCol w="1090562"/>
                <a:gridCol w="814095"/>
                <a:gridCol w="1338660"/>
                <a:gridCol w="648072"/>
                <a:gridCol w="589481"/>
                <a:gridCol w="948981"/>
                <a:gridCol w="1220664"/>
              </a:tblGrid>
              <a:tr h="0">
                <a:tc>
                  <a:txBody>
                    <a:bodyPr/>
                    <a:lstStyle/>
                    <a:p>
                      <a:pPr>
                        <a:spcAft>
                          <a:spcPts val="0"/>
                        </a:spcAft>
                      </a:pPr>
                      <a:r>
                        <a:rPr lang="el-GR" sz="1600" dirty="0">
                          <a:effectLst/>
                        </a:rPr>
                        <a:t>Empno</a:t>
                      </a:r>
                      <a:endParaRPr lang="el-GR" sz="2000" dirty="0">
                        <a:effectLst/>
                        <a:latin typeface="Courier New"/>
                        <a:ea typeface="Times New Roman"/>
                        <a:cs typeface="Times New Roman"/>
                      </a:endParaRPr>
                    </a:p>
                  </a:txBody>
                  <a:tcPr marL="68580" marR="68580" marT="0" marB="0">
                    <a:solidFill>
                      <a:srgbClr val="004B82"/>
                    </a:solidFill>
                  </a:tcPr>
                </a:tc>
                <a:tc>
                  <a:txBody>
                    <a:bodyPr/>
                    <a:lstStyle/>
                    <a:p>
                      <a:pPr>
                        <a:spcAft>
                          <a:spcPts val="0"/>
                        </a:spcAft>
                      </a:pPr>
                      <a:r>
                        <a:rPr lang="el-GR" sz="1600" dirty="0" err="1">
                          <a:effectLst/>
                        </a:rPr>
                        <a:t>Name</a:t>
                      </a:r>
                      <a:endParaRPr lang="el-GR" sz="2000" dirty="0">
                        <a:effectLst/>
                        <a:latin typeface="Courier New"/>
                        <a:ea typeface="Times New Roman"/>
                        <a:cs typeface="Times New Roman"/>
                      </a:endParaRPr>
                    </a:p>
                  </a:txBody>
                  <a:tcPr marL="68580" marR="68580" marT="0" marB="0">
                    <a:solidFill>
                      <a:srgbClr val="004B82"/>
                    </a:solidFill>
                  </a:tcPr>
                </a:tc>
                <a:tc>
                  <a:txBody>
                    <a:bodyPr/>
                    <a:lstStyle/>
                    <a:p>
                      <a:pPr>
                        <a:spcAft>
                          <a:spcPts val="0"/>
                        </a:spcAft>
                      </a:pPr>
                      <a:r>
                        <a:rPr lang="el-GR" sz="1600" dirty="0" err="1">
                          <a:effectLst/>
                        </a:rPr>
                        <a:t>JobNo</a:t>
                      </a:r>
                      <a:endParaRPr lang="el-GR" sz="2000" dirty="0">
                        <a:effectLst/>
                        <a:latin typeface="Courier New"/>
                        <a:ea typeface="Times New Roman"/>
                        <a:cs typeface="Times New Roman"/>
                      </a:endParaRPr>
                    </a:p>
                  </a:txBody>
                  <a:tcPr marL="68580" marR="68580" marT="0" marB="0">
                    <a:solidFill>
                      <a:srgbClr val="004B82"/>
                    </a:solidFill>
                  </a:tcPr>
                </a:tc>
                <a:tc>
                  <a:txBody>
                    <a:bodyPr/>
                    <a:lstStyle/>
                    <a:p>
                      <a:pPr>
                        <a:spcAft>
                          <a:spcPts val="0"/>
                        </a:spcAft>
                      </a:pPr>
                      <a:r>
                        <a:rPr lang="el-GR" sz="1600" dirty="0" err="1">
                          <a:effectLst/>
                        </a:rPr>
                        <a:t>Job</a:t>
                      </a:r>
                      <a:endParaRPr lang="el-GR" sz="2000" dirty="0">
                        <a:effectLst/>
                        <a:latin typeface="Courier New"/>
                        <a:ea typeface="Times New Roman"/>
                        <a:cs typeface="Times New Roman"/>
                      </a:endParaRPr>
                    </a:p>
                  </a:txBody>
                  <a:tcPr marL="68580" marR="68580" marT="0" marB="0">
                    <a:solidFill>
                      <a:srgbClr val="004B82"/>
                    </a:solidFill>
                  </a:tcPr>
                </a:tc>
                <a:tc>
                  <a:txBody>
                    <a:bodyPr/>
                    <a:lstStyle/>
                    <a:p>
                      <a:pPr>
                        <a:spcAft>
                          <a:spcPts val="0"/>
                        </a:spcAft>
                      </a:pPr>
                      <a:r>
                        <a:rPr lang="el-GR" sz="1600" dirty="0" err="1">
                          <a:effectLst/>
                        </a:rPr>
                        <a:t>DeptNo</a:t>
                      </a:r>
                      <a:endParaRPr lang="el-GR" sz="2000" dirty="0">
                        <a:effectLst/>
                        <a:latin typeface="Courier New"/>
                        <a:ea typeface="Times New Roman"/>
                        <a:cs typeface="Times New Roman"/>
                      </a:endParaRPr>
                    </a:p>
                  </a:txBody>
                  <a:tcPr marL="68580" marR="68580" marT="0" marB="0">
                    <a:solidFill>
                      <a:srgbClr val="004B82"/>
                    </a:solidFill>
                  </a:tcPr>
                </a:tc>
                <a:tc>
                  <a:txBody>
                    <a:bodyPr/>
                    <a:lstStyle/>
                    <a:p>
                      <a:pPr>
                        <a:spcAft>
                          <a:spcPts val="0"/>
                        </a:spcAft>
                      </a:pPr>
                      <a:r>
                        <a:rPr lang="el-GR" sz="1600" dirty="0">
                          <a:effectLst/>
                        </a:rPr>
                        <a:t>D</a:t>
                      </a:r>
                      <a:r>
                        <a:rPr lang="en-US" sz="1600" dirty="0">
                          <a:effectLst/>
                        </a:rPr>
                        <a:t>name</a:t>
                      </a:r>
                      <a:endParaRPr lang="el-GR" sz="2000" dirty="0">
                        <a:effectLst/>
                        <a:latin typeface="Courier New"/>
                        <a:ea typeface="Times New Roman"/>
                        <a:cs typeface="Times New Roman"/>
                      </a:endParaRPr>
                    </a:p>
                  </a:txBody>
                  <a:tcPr marL="68580" marR="68580" marT="0" marB="0">
                    <a:solidFill>
                      <a:srgbClr val="004B82"/>
                    </a:solidFill>
                  </a:tcPr>
                </a:tc>
                <a:tc>
                  <a:txBody>
                    <a:bodyPr/>
                    <a:lstStyle/>
                    <a:p>
                      <a:pPr>
                        <a:spcAft>
                          <a:spcPts val="0"/>
                        </a:spcAft>
                      </a:pPr>
                      <a:r>
                        <a:rPr lang="el-GR" sz="1600" dirty="0" err="1">
                          <a:effectLst/>
                        </a:rPr>
                        <a:t>Sal</a:t>
                      </a:r>
                      <a:endParaRPr lang="el-GR" sz="2000" dirty="0">
                        <a:effectLst/>
                        <a:latin typeface="Courier New"/>
                        <a:ea typeface="Times New Roman"/>
                        <a:cs typeface="Times New Roman"/>
                      </a:endParaRPr>
                    </a:p>
                  </a:txBody>
                  <a:tcPr marL="68580" marR="68580" marT="0" marB="0">
                    <a:solidFill>
                      <a:srgbClr val="004B82"/>
                    </a:solidFill>
                  </a:tcPr>
                </a:tc>
                <a:tc>
                  <a:txBody>
                    <a:bodyPr/>
                    <a:lstStyle/>
                    <a:p>
                      <a:pPr>
                        <a:spcAft>
                          <a:spcPts val="0"/>
                        </a:spcAft>
                      </a:pPr>
                      <a:r>
                        <a:rPr lang="el-GR" sz="1600" dirty="0" err="1">
                          <a:effectLst/>
                        </a:rPr>
                        <a:t>C_no</a:t>
                      </a:r>
                      <a:endParaRPr lang="el-GR" sz="2000" dirty="0">
                        <a:effectLst/>
                        <a:latin typeface="Courier New"/>
                        <a:ea typeface="Times New Roman"/>
                        <a:cs typeface="Times New Roman"/>
                      </a:endParaRPr>
                    </a:p>
                  </a:txBody>
                  <a:tcPr marL="68580" marR="68580" marT="0" marB="0">
                    <a:solidFill>
                      <a:srgbClr val="004B82"/>
                    </a:solidFill>
                  </a:tcPr>
                </a:tc>
                <a:tc>
                  <a:txBody>
                    <a:bodyPr/>
                    <a:lstStyle/>
                    <a:p>
                      <a:pPr>
                        <a:spcAft>
                          <a:spcPts val="0"/>
                        </a:spcAft>
                      </a:pPr>
                      <a:r>
                        <a:rPr lang="el-GR" sz="1600" dirty="0" err="1">
                          <a:effectLst/>
                        </a:rPr>
                        <a:t>C_Name</a:t>
                      </a:r>
                      <a:endParaRPr lang="el-GR" sz="2000" dirty="0">
                        <a:effectLst/>
                        <a:latin typeface="Courier New"/>
                        <a:ea typeface="Times New Roman"/>
                        <a:cs typeface="Times New Roman"/>
                      </a:endParaRPr>
                    </a:p>
                  </a:txBody>
                  <a:tcPr marL="68580" marR="68580" marT="0" marB="0">
                    <a:solidFill>
                      <a:srgbClr val="004B82"/>
                    </a:solidFill>
                  </a:tcPr>
                </a:tc>
                <a:tc>
                  <a:txBody>
                    <a:bodyPr/>
                    <a:lstStyle/>
                    <a:p>
                      <a:pPr>
                        <a:spcAft>
                          <a:spcPts val="0"/>
                        </a:spcAft>
                      </a:pPr>
                      <a:r>
                        <a:rPr lang="el-GR" sz="1600" dirty="0" err="1">
                          <a:effectLst/>
                        </a:rPr>
                        <a:t>B_date</a:t>
                      </a:r>
                      <a:endParaRPr lang="el-GR" sz="2000" dirty="0">
                        <a:effectLst/>
                        <a:latin typeface="Courier New"/>
                        <a:ea typeface="Times New Roman"/>
                        <a:cs typeface="Times New Roman"/>
                      </a:endParaRPr>
                    </a:p>
                  </a:txBody>
                  <a:tcPr marL="68580" marR="68580" marT="0" marB="0">
                    <a:solidFill>
                      <a:srgbClr val="004B82"/>
                    </a:solidFill>
                  </a:tcPr>
                </a:tc>
              </a:tr>
              <a:tr h="0">
                <a:tc>
                  <a:txBody>
                    <a:bodyPr/>
                    <a:lstStyle/>
                    <a:p>
                      <a:pPr>
                        <a:spcAft>
                          <a:spcPts val="0"/>
                        </a:spcAft>
                      </a:pPr>
                      <a:r>
                        <a:rPr lang="en-US" sz="1600">
                          <a:effectLst/>
                        </a:rPr>
                        <a:t>10</a:t>
                      </a:r>
                      <a:endParaRPr lang="el-GR" sz="2000">
                        <a:effectLst/>
                        <a:latin typeface="Courier New"/>
                        <a:ea typeface="Times New Roman"/>
                        <a:cs typeface="Times New Roman"/>
                      </a:endParaRPr>
                    </a:p>
                  </a:txBody>
                  <a:tcPr marL="68580" marR="68580" marT="0" marB="0"/>
                </a:tc>
                <a:tc>
                  <a:txBody>
                    <a:bodyPr/>
                    <a:lstStyle/>
                    <a:p>
                      <a:pPr>
                        <a:spcAft>
                          <a:spcPts val="0"/>
                        </a:spcAft>
                      </a:pPr>
                      <a:r>
                        <a:rPr lang="el-GR" sz="1600" dirty="0">
                          <a:effectLst/>
                        </a:rPr>
                        <a:t>ΣΠΥΡΟΥ</a:t>
                      </a:r>
                      <a:endParaRPr lang="el-GR" sz="2000" dirty="0">
                        <a:effectLst/>
                        <a:latin typeface="Courier New"/>
                        <a:ea typeface="Times New Roman"/>
                        <a:cs typeface="Times New Roman"/>
                      </a:endParaRPr>
                    </a:p>
                  </a:txBody>
                  <a:tcPr marL="68580" marR="68580" marT="0" marB="0"/>
                </a:tc>
                <a:tc>
                  <a:txBody>
                    <a:bodyPr/>
                    <a:lstStyle/>
                    <a:p>
                      <a:pPr>
                        <a:spcAft>
                          <a:spcPts val="0"/>
                        </a:spcAft>
                      </a:pPr>
                      <a:r>
                        <a:rPr lang="el-GR" sz="1600">
                          <a:effectLst/>
                        </a:rPr>
                        <a:t>100</a:t>
                      </a:r>
                      <a:endParaRPr lang="el-GR" sz="2000">
                        <a:effectLst/>
                        <a:latin typeface="Courier New"/>
                        <a:ea typeface="Times New Roman"/>
                        <a:cs typeface="Times New Roman"/>
                      </a:endParaRPr>
                    </a:p>
                  </a:txBody>
                  <a:tcPr marL="68580" marR="68580" marT="0" marB="0"/>
                </a:tc>
                <a:tc>
                  <a:txBody>
                    <a:bodyPr/>
                    <a:lstStyle/>
                    <a:p>
                      <a:pPr>
                        <a:spcAft>
                          <a:spcPts val="0"/>
                        </a:spcAft>
                      </a:pPr>
                      <a:r>
                        <a:rPr lang="el-GR" sz="1600">
                          <a:effectLst/>
                        </a:rPr>
                        <a:t>ΠΩΛΗΤΗΣ</a:t>
                      </a:r>
                      <a:endParaRPr lang="el-GR" sz="2000">
                        <a:effectLst/>
                        <a:latin typeface="Courier New"/>
                        <a:ea typeface="Times New Roman"/>
                        <a:cs typeface="Times New Roman"/>
                      </a:endParaRPr>
                    </a:p>
                  </a:txBody>
                  <a:tcPr marL="68580" marR="68580" marT="0" marB="0"/>
                </a:tc>
                <a:tc>
                  <a:txBody>
                    <a:bodyPr/>
                    <a:lstStyle/>
                    <a:p>
                      <a:pPr>
                        <a:spcAft>
                          <a:spcPts val="0"/>
                        </a:spcAft>
                      </a:pPr>
                      <a:r>
                        <a:rPr lang="el-GR" sz="1600">
                          <a:effectLst/>
                        </a:rPr>
                        <a:t>50</a:t>
                      </a:r>
                      <a:endParaRPr lang="el-GR" sz="2000">
                        <a:effectLst/>
                        <a:latin typeface="Courier New"/>
                        <a:ea typeface="Times New Roman"/>
                        <a:cs typeface="Times New Roman"/>
                      </a:endParaRPr>
                    </a:p>
                  </a:txBody>
                  <a:tcPr marL="68580" marR="68580" marT="0" marB="0"/>
                </a:tc>
                <a:tc>
                  <a:txBody>
                    <a:bodyPr/>
                    <a:lstStyle/>
                    <a:p>
                      <a:pPr>
                        <a:spcAft>
                          <a:spcPts val="0"/>
                        </a:spcAft>
                      </a:pPr>
                      <a:r>
                        <a:rPr lang="el-GR" sz="1600">
                          <a:effectLst/>
                        </a:rPr>
                        <a:t>ΠΩΛΗΣΕΙΣ</a:t>
                      </a:r>
                      <a:endParaRPr lang="el-GR" sz="2000">
                        <a:effectLst/>
                        <a:latin typeface="Courier New"/>
                        <a:ea typeface="Times New Roman"/>
                        <a:cs typeface="Times New Roman"/>
                      </a:endParaRPr>
                    </a:p>
                  </a:txBody>
                  <a:tcPr marL="68580" marR="68580" marT="0" marB="0"/>
                </a:tc>
                <a:tc>
                  <a:txBody>
                    <a:bodyPr/>
                    <a:lstStyle/>
                    <a:p>
                      <a:pPr>
                        <a:spcAft>
                          <a:spcPts val="0"/>
                        </a:spcAft>
                      </a:pPr>
                      <a:r>
                        <a:rPr lang="el-GR" sz="1600">
                          <a:effectLst/>
                        </a:rPr>
                        <a:t>2200</a:t>
                      </a:r>
                      <a:endParaRPr lang="el-GR" sz="2000">
                        <a:effectLst/>
                        <a:latin typeface="Courier New"/>
                        <a:ea typeface="Times New Roman"/>
                        <a:cs typeface="Times New Roman"/>
                      </a:endParaRPr>
                    </a:p>
                  </a:txBody>
                  <a:tcPr marL="68580" marR="68580" marT="0" marB="0"/>
                </a:tc>
                <a:tc>
                  <a:txBody>
                    <a:bodyPr/>
                    <a:lstStyle/>
                    <a:p>
                      <a:pPr>
                        <a:spcAft>
                          <a:spcPts val="0"/>
                        </a:spcAft>
                      </a:pPr>
                      <a:r>
                        <a:rPr lang="en-US" sz="1600">
                          <a:effectLst/>
                        </a:rPr>
                        <a:t>2</a:t>
                      </a:r>
                      <a:endParaRPr lang="el-GR" sz="2000">
                        <a:effectLst/>
                        <a:latin typeface="Courier New"/>
                        <a:ea typeface="Times New Roman"/>
                        <a:cs typeface="Times New Roman"/>
                      </a:endParaRPr>
                    </a:p>
                  </a:txBody>
                  <a:tcPr marL="68580" marR="68580" marT="0" marB="0"/>
                </a:tc>
                <a:tc>
                  <a:txBody>
                    <a:bodyPr/>
                    <a:lstStyle/>
                    <a:p>
                      <a:pPr>
                        <a:spcAft>
                          <a:spcPts val="0"/>
                        </a:spcAft>
                      </a:pPr>
                      <a:r>
                        <a:rPr lang="el-GR" sz="1600">
                          <a:effectLst/>
                        </a:rPr>
                        <a:t>ΜΑΡΙΑ</a:t>
                      </a:r>
                      <a:endParaRPr lang="el-GR" sz="2000">
                        <a:effectLst/>
                        <a:latin typeface="Courier New"/>
                        <a:ea typeface="Times New Roman"/>
                        <a:cs typeface="Times New Roman"/>
                      </a:endParaRPr>
                    </a:p>
                  </a:txBody>
                  <a:tcPr marL="68580" marR="68580" marT="0" marB="0"/>
                </a:tc>
                <a:tc>
                  <a:txBody>
                    <a:bodyPr/>
                    <a:lstStyle/>
                    <a:p>
                      <a:pPr>
                        <a:spcAft>
                          <a:spcPts val="0"/>
                        </a:spcAft>
                      </a:pPr>
                      <a:r>
                        <a:rPr lang="en-US" sz="1600">
                          <a:effectLst/>
                        </a:rPr>
                        <a:t>10-JAN-89</a:t>
                      </a:r>
                      <a:endParaRPr lang="el-GR" sz="2000">
                        <a:effectLst/>
                        <a:latin typeface="Courier New"/>
                        <a:ea typeface="Times New Roman"/>
                        <a:cs typeface="Times New Roman"/>
                      </a:endParaRPr>
                    </a:p>
                  </a:txBody>
                  <a:tcPr marL="68580" marR="68580" marT="0" marB="0"/>
                </a:tc>
              </a:tr>
              <a:tr h="0">
                <a:tc>
                  <a:txBody>
                    <a:bodyPr/>
                    <a:lstStyle/>
                    <a:p>
                      <a:pPr>
                        <a:spcAft>
                          <a:spcPts val="0"/>
                        </a:spcAft>
                      </a:pPr>
                      <a:r>
                        <a:rPr lang="en-US" sz="1600" dirty="0">
                          <a:effectLst/>
                        </a:rPr>
                        <a:t>10</a:t>
                      </a:r>
                      <a:endParaRPr lang="el-GR" sz="2000" dirty="0">
                        <a:effectLst/>
                        <a:latin typeface="Courier New"/>
                        <a:ea typeface="Times New Roman"/>
                        <a:cs typeface="Times New Roman"/>
                      </a:endParaRPr>
                    </a:p>
                  </a:txBody>
                  <a:tcPr marL="68580" marR="68580" marT="0" marB="0"/>
                </a:tc>
                <a:tc>
                  <a:txBody>
                    <a:bodyPr/>
                    <a:lstStyle/>
                    <a:p>
                      <a:pPr>
                        <a:spcAft>
                          <a:spcPts val="0"/>
                        </a:spcAft>
                      </a:pPr>
                      <a:r>
                        <a:rPr lang="el-GR" sz="1600">
                          <a:effectLst/>
                        </a:rPr>
                        <a:t>ΣΠΥΡΟΥ</a:t>
                      </a:r>
                      <a:endParaRPr lang="el-GR" sz="2000">
                        <a:effectLst/>
                        <a:latin typeface="Courier New"/>
                        <a:ea typeface="Times New Roman"/>
                        <a:cs typeface="Times New Roman"/>
                      </a:endParaRPr>
                    </a:p>
                  </a:txBody>
                  <a:tcPr marL="68580" marR="68580" marT="0" marB="0"/>
                </a:tc>
                <a:tc>
                  <a:txBody>
                    <a:bodyPr/>
                    <a:lstStyle/>
                    <a:p>
                      <a:pPr>
                        <a:spcAft>
                          <a:spcPts val="0"/>
                        </a:spcAft>
                      </a:pPr>
                      <a:r>
                        <a:rPr lang="el-GR" sz="1600">
                          <a:effectLst/>
                        </a:rPr>
                        <a:t>100</a:t>
                      </a:r>
                      <a:endParaRPr lang="el-GR" sz="2000">
                        <a:effectLst/>
                        <a:latin typeface="Courier New"/>
                        <a:ea typeface="Times New Roman"/>
                        <a:cs typeface="Times New Roman"/>
                      </a:endParaRPr>
                    </a:p>
                  </a:txBody>
                  <a:tcPr marL="68580" marR="68580" marT="0" marB="0"/>
                </a:tc>
                <a:tc>
                  <a:txBody>
                    <a:bodyPr/>
                    <a:lstStyle/>
                    <a:p>
                      <a:pPr>
                        <a:spcAft>
                          <a:spcPts val="0"/>
                        </a:spcAft>
                      </a:pPr>
                      <a:r>
                        <a:rPr lang="el-GR" sz="1600">
                          <a:effectLst/>
                        </a:rPr>
                        <a:t>ΠΩΛΗΤΗΣ</a:t>
                      </a:r>
                      <a:endParaRPr lang="el-GR" sz="2000">
                        <a:effectLst/>
                        <a:latin typeface="Courier New"/>
                        <a:ea typeface="Times New Roman"/>
                        <a:cs typeface="Times New Roman"/>
                      </a:endParaRPr>
                    </a:p>
                  </a:txBody>
                  <a:tcPr marL="68580" marR="68580" marT="0" marB="0"/>
                </a:tc>
                <a:tc>
                  <a:txBody>
                    <a:bodyPr/>
                    <a:lstStyle/>
                    <a:p>
                      <a:pPr>
                        <a:spcAft>
                          <a:spcPts val="0"/>
                        </a:spcAft>
                      </a:pPr>
                      <a:r>
                        <a:rPr lang="el-GR" sz="1600">
                          <a:effectLst/>
                        </a:rPr>
                        <a:t>50</a:t>
                      </a:r>
                      <a:endParaRPr lang="el-GR" sz="2000">
                        <a:effectLst/>
                        <a:latin typeface="Courier New"/>
                        <a:ea typeface="Times New Roman"/>
                        <a:cs typeface="Times New Roman"/>
                      </a:endParaRPr>
                    </a:p>
                  </a:txBody>
                  <a:tcPr marL="68580" marR="68580" marT="0" marB="0"/>
                </a:tc>
                <a:tc>
                  <a:txBody>
                    <a:bodyPr/>
                    <a:lstStyle/>
                    <a:p>
                      <a:pPr>
                        <a:spcAft>
                          <a:spcPts val="0"/>
                        </a:spcAft>
                      </a:pPr>
                      <a:r>
                        <a:rPr lang="el-GR" sz="1600">
                          <a:effectLst/>
                        </a:rPr>
                        <a:t>ΠΩΛΗΣΕΙΣ</a:t>
                      </a:r>
                      <a:endParaRPr lang="el-GR" sz="2000">
                        <a:effectLst/>
                        <a:latin typeface="Courier New"/>
                        <a:ea typeface="Times New Roman"/>
                        <a:cs typeface="Times New Roman"/>
                      </a:endParaRPr>
                    </a:p>
                  </a:txBody>
                  <a:tcPr marL="68580" marR="68580" marT="0" marB="0"/>
                </a:tc>
                <a:tc>
                  <a:txBody>
                    <a:bodyPr/>
                    <a:lstStyle/>
                    <a:p>
                      <a:pPr>
                        <a:spcAft>
                          <a:spcPts val="0"/>
                        </a:spcAft>
                      </a:pPr>
                      <a:r>
                        <a:rPr lang="el-GR" sz="1600">
                          <a:effectLst/>
                        </a:rPr>
                        <a:t>2200</a:t>
                      </a:r>
                      <a:endParaRPr lang="el-GR" sz="2000">
                        <a:effectLst/>
                        <a:latin typeface="Courier New"/>
                        <a:ea typeface="Times New Roman"/>
                        <a:cs typeface="Times New Roman"/>
                      </a:endParaRPr>
                    </a:p>
                  </a:txBody>
                  <a:tcPr marL="68580" marR="68580" marT="0" marB="0"/>
                </a:tc>
                <a:tc>
                  <a:txBody>
                    <a:bodyPr/>
                    <a:lstStyle/>
                    <a:p>
                      <a:pPr>
                        <a:spcAft>
                          <a:spcPts val="0"/>
                        </a:spcAft>
                      </a:pPr>
                      <a:r>
                        <a:rPr lang="en-US" sz="1600">
                          <a:effectLst/>
                        </a:rPr>
                        <a:t>2</a:t>
                      </a:r>
                      <a:endParaRPr lang="el-GR" sz="2000">
                        <a:effectLst/>
                        <a:latin typeface="Courier New"/>
                        <a:ea typeface="Times New Roman"/>
                        <a:cs typeface="Times New Roman"/>
                      </a:endParaRPr>
                    </a:p>
                  </a:txBody>
                  <a:tcPr marL="68580" marR="68580" marT="0" marB="0"/>
                </a:tc>
                <a:tc>
                  <a:txBody>
                    <a:bodyPr/>
                    <a:lstStyle/>
                    <a:p>
                      <a:pPr>
                        <a:spcAft>
                          <a:spcPts val="0"/>
                        </a:spcAft>
                      </a:pPr>
                      <a:r>
                        <a:rPr lang="en-US" sz="1600">
                          <a:effectLst/>
                        </a:rPr>
                        <a:t>ΙΩΑΝΝΗΣ</a:t>
                      </a:r>
                      <a:endParaRPr lang="el-GR" sz="2000">
                        <a:effectLst/>
                        <a:latin typeface="Courier New"/>
                        <a:ea typeface="Times New Roman"/>
                        <a:cs typeface="Times New Roman"/>
                      </a:endParaRPr>
                    </a:p>
                  </a:txBody>
                  <a:tcPr marL="68580" marR="68580" marT="0" marB="0"/>
                </a:tc>
                <a:tc>
                  <a:txBody>
                    <a:bodyPr/>
                    <a:lstStyle/>
                    <a:p>
                      <a:pPr>
                        <a:spcAft>
                          <a:spcPts val="0"/>
                        </a:spcAft>
                      </a:pPr>
                      <a:r>
                        <a:rPr lang="en-US" sz="1600">
                          <a:effectLst/>
                        </a:rPr>
                        <a:t>20-MAR-</a:t>
                      </a:r>
                      <a:r>
                        <a:rPr lang="el-GR" sz="1600">
                          <a:effectLst/>
                        </a:rPr>
                        <a:t>90</a:t>
                      </a:r>
                      <a:endParaRPr lang="el-GR" sz="2000">
                        <a:effectLst/>
                        <a:latin typeface="Courier New"/>
                        <a:ea typeface="Times New Roman"/>
                        <a:cs typeface="Times New Roman"/>
                      </a:endParaRPr>
                    </a:p>
                  </a:txBody>
                  <a:tcPr marL="68580" marR="68580" marT="0" marB="0"/>
                </a:tc>
              </a:tr>
              <a:tr h="0">
                <a:tc>
                  <a:txBody>
                    <a:bodyPr/>
                    <a:lstStyle/>
                    <a:p>
                      <a:pPr>
                        <a:spcAft>
                          <a:spcPts val="0"/>
                        </a:spcAft>
                      </a:pPr>
                      <a:r>
                        <a:rPr lang="en-US" sz="1600">
                          <a:effectLst/>
                        </a:rPr>
                        <a:t>20</a:t>
                      </a:r>
                      <a:endParaRPr lang="el-GR" sz="2000">
                        <a:effectLst/>
                        <a:latin typeface="Courier New"/>
                        <a:ea typeface="Times New Roman"/>
                        <a:cs typeface="Times New Roman"/>
                      </a:endParaRPr>
                    </a:p>
                  </a:txBody>
                  <a:tcPr marL="68580" marR="68580" marT="0" marB="0"/>
                </a:tc>
                <a:tc>
                  <a:txBody>
                    <a:bodyPr/>
                    <a:lstStyle/>
                    <a:p>
                      <a:pPr>
                        <a:spcAft>
                          <a:spcPts val="0"/>
                        </a:spcAft>
                      </a:pPr>
                      <a:r>
                        <a:rPr lang="el-GR" sz="1600">
                          <a:effectLst/>
                        </a:rPr>
                        <a:t>ΧΡΗΣΤΟΥ</a:t>
                      </a:r>
                      <a:endParaRPr lang="el-GR" sz="2000">
                        <a:effectLst/>
                        <a:latin typeface="Courier New"/>
                        <a:ea typeface="Times New Roman"/>
                        <a:cs typeface="Times New Roman"/>
                      </a:endParaRPr>
                    </a:p>
                  </a:txBody>
                  <a:tcPr marL="68580" marR="68580" marT="0" marB="0"/>
                </a:tc>
                <a:tc>
                  <a:txBody>
                    <a:bodyPr/>
                    <a:lstStyle/>
                    <a:p>
                      <a:pPr>
                        <a:spcAft>
                          <a:spcPts val="0"/>
                        </a:spcAft>
                      </a:pPr>
                      <a:r>
                        <a:rPr lang="el-GR" sz="1600">
                          <a:effectLst/>
                        </a:rPr>
                        <a:t>200</a:t>
                      </a:r>
                      <a:endParaRPr lang="el-GR" sz="2000">
                        <a:effectLst/>
                        <a:latin typeface="Courier New"/>
                        <a:ea typeface="Times New Roman"/>
                        <a:cs typeface="Times New Roman"/>
                      </a:endParaRPr>
                    </a:p>
                  </a:txBody>
                  <a:tcPr marL="68580" marR="68580" marT="0" marB="0"/>
                </a:tc>
                <a:tc>
                  <a:txBody>
                    <a:bodyPr/>
                    <a:lstStyle/>
                    <a:p>
                      <a:pPr>
                        <a:spcAft>
                          <a:spcPts val="0"/>
                        </a:spcAft>
                      </a:pPr>
                      <a:r>
                        <a:rPr lang="el-GR" sz="1600">
                          <a:effectLst/>
                        </a:rPr>
                        <a:t>ΑΝΑΛΥΤΗΣ</a:t>
                      </a:r>
                      <a:endParaRPr lang="el-GR" sz="2000">
                        <a:effectLst/>
                        <a:latin typeface="Courier New"/>
                        <a:ea typeface="Times New Roman"/>
                        <a:cs typeface="Times New Roman"/>
                      </a:endParaRPr>
                    </a:p>
                  </a:txBody>
                  <a:tcPr marL="68580" marR="68580" marT="0" marB="0"/>
                </a:tc>
                <a:tc>
                  <a:txBody>
                    <a:bodyPr/>
                    <a:lstStyle/>
                    <a:p>
                      <a:pPr>
                        <a:spcAft>
                          <a:spcPts val="0"/>
                        </a:spcAft>
                      </a:pPr>
                      <a:r>
                        <a:rPr lang="el-GR" sz="1600">
                          <a:effectLst/>
                        </a:rPr>
                        <a:t>60</a:t>
                      </a:r>
                      <a:endParaRPr lang="el-GR" sz="2000">
                        <a:effectLst/>
                        <a:latin typeface="Courier New"/>
                        <a:ea typeface="Times New Roman"/>
                        <a:cs typeface="Times New Roman"/>
                      </a:endParaRPr>
                    </a:p>
                  </a:txBody>
                  <a:tcPr marL="68580" marR="68580" marT="0" marB="0"/>
                </a:tc>
                <a:tc>
                  <a:txBody>
                    <a:bodyPr/>
                    <a:lstStyle/>
                    <a:p>
                      <a:pPr>
                        <a:spcAft>
                          <a:spcPts val="0"/>
                        </a:spcAft>
                      </a:pPr>
                      <a:r>
                        <a:rPr lang="el-GR" sz="1600">
                          <a:effectLst/>
                        </a:rPr>
                        <a:t>ΛΟΓΙΣΤΗΡΙΟ</a:t>
                      </a:r>
                      <a:endParaRPr lang="el-GR" sz="2000">
                        <a:effectLst/>
                        <a:latin typeface="Courier New"/>
                        <a:ea typeface="Times New Roman"/>
                        <a:cs typeface="Times New Roman"/>
                      </a:endParaRPr>
                    </a:p>
                  </a:txBody>
                  <a:tcPr marL="68580" marR="68580" marT="0" marB="0"/>
                </a:tc>
                <a:tc>
                  <a:txBody>
                    <a:bodyPr/>
                    <a:lstStyle/>
                    <a:p>
                      <a:pPr>
                        <a:spcAft>
                          <a:spcPts val="0"/>
                        </a:spcAft>
                      </a:pPr>
                      <a:r>
                        <a:rPr lang="el-GR" sz="1600">
                          <a:effectLst/>
                        </a:rPr>
                        <a:t>2000</a:t>
                      </a:r>
                      <a:endParaRPr lang="el-GR" sz="2000">
                        <a:effectLst/>
                        <a:latin typeface="Courier New"/>
                        <a:ea typeface="Times New Roman"/>
                        <a:cs typeface="Times New Roman"/>
                      </a:endParaRPr>
                    </a:p>
                  </a:txBody>
                  <a:tcPr marL="68580" marR="68580" marT="0" marB="0"/>
                </a:tc>
                <a:tc>
                  <a:txBody>
                    <a:bodyPr/>
                    <a:lstStyle/>
                    <a:p>
                      <a:pPr>
                        <a:spcAft>
                          <a:spcPts val="0"/>
                        </a:spcAft>
                      </a:pPr>
                      <a:r>
                        <a:rPr lang="en-US" sz="1600">
                          <a:effectLst/>
                        </a:rPr>
                        <a:t> </a:t>
                      </a:r>
                      <a:endParaRPr lang="el-GR" sz="2000">
                        <a:effectLst/>
                        <a:latin typeface="Courier New"/>
                        <a:ea typeface="Times New Roman"/>
                        <a:cs typeface="Times New Roman"/>
                      </a:endParaRPr>
                    </a:p>
                  </a:txBody>
                  <a:tcPr marL="68580" marR="68580" marT="0" marB="0"/>
                </a:tc>
                <a:tc>
                  <a:txBody>
                    <a:bodyPr/>
                    <a:lstStyle/>
                    <a:p>
                      <a:pPr>
                        <a:spcAft>
                          <a:spcPts val="0"/>
                        </a:spcAft>
                      </a:pPr>
                      <a:r>
                        <a:rPr lang="en-US" sz="1600">
                          <a:effectLst/>
                        </a:rPr>
                        <a:t> </a:t>
                      </a:r>
                      <a:endParaRPr lang="el-GR" sz="2000">
                        <a:effectLst/>
                        <a:latin typeface="Courier New"/>
                        <a:ea typeface="Times New Roman"/>
                        <a:cs typeface="Times New Roman"/>
                      </a:endParaRPr>
                    </a:p>
                  </a:txBody>
                  <a:tcPr marL="68580" marR="68580" marT="0" marB="0"/>
                </a:tc>
                <a:tc>
                  <a:txBody>
                    <a:bodyPr/>
                    <a:lstStyle/>
                    <a:p>
                      <a:pPr>
                        <a:spcAft>
                          <a:spcPts val="0"/>
                        </a:spcAft>
                      </a:pPr>
                      <a:r>
                        <a:rPr lang="en-US" sz="1600">
                          <a:effectLst/>
                        </a:rPr>
                        <a:t> </a:t>
                      </a:r>
                      <a:endParaRPr lang="el-GR" sz="2000">
                        <a:effectLst/>
                        <a:latin typeface="Courier New"/>
                        <a:ea typeface="Times New Roman"/>
                        <a:cs typeface="Times New Roman"/>
                      </a:endParaRPr>
                    </a:p>
                  </a:txBody>
                  <a:tcPr marL="68580" marR="68580" marT="0" marB="0"/>
                </a:tc>
              </a:tr>
              <a:tr h="0">
                <a:tc>
                  <a:txBody>
                    <a:bodyPr/>
                    <a:lstStyle/>
                    <a:p>
                      <a:pPr>
                        <a:spcAft>
                          <a:spcPts val="0"/>
                        </a:spcAft>
                      </a:pPr>
                      <a:r>
                        <a:rPr lang="en-US" sz="1600" dirty="0">
                          <a:effectLst/>
                        </a:rPr>
                        <a:t>30</a:t>
                      </a:r>
                      <a:endParaRPr lang="el-GR" sz="2000" dirty="0">
                        <a:effectLst/>
                        <a:latin typeface="Courier New"/>
                        <a:ea typeface="Times New Roman"/>
                        <a:cs typeface="Times New Roman"/>
                      </a:endParaRPr>
                    </a:p>
                  </a:txBody>
                  <a:tcPr marL="68580" marR="68580" marT="0" marB="0"/>
                </a:tc>
                <a:tc>
                  <a:txBody>
                    <a:bodyPr/>
                    <a:lstStyle/>
                    <a:p>
                      <a:pPr>
                        <a:spcAft>
                          <a:spcPts val="0"/>
                        </a:spcAft>
                      </a:pPr>
                      <a:r>
                        <a:rPr lang="el-GR" sz="1600">
                          <a:effectLst/>
                        </a:rPr>
                        <a:t>ΝΙΚΟΥ</a:t>
                      </a:r>
                      <a:endParaRPr lang="el-GR" sz="2000">
                        <a:effectLst/>
                        <a:latin typeface="Courier New"/>
                        <a:ea typeface="Times New Roman"/>
                        <a:cs typeface="Times New Roman"/>
                      </a:endParaRPr>
                    </a:p>
                  </a:txBody>
                  <a:tcPr marL="68580" marR="68580" marT="0" marB="0"/>
                </a:tc>
                <a:tc>
                  <a:txBody>
                    <a:bodyPr/>
                    <a:lstStyle/>
                    <a:p>
                      <a:pPr>
                        <a:spcAft>
                          <a:spcPts val="0"/>
                        </a:spcAft>
                      </a:pPr>
                      <a:r>
                        <a:rPr lang="el-GR" sz="1600">
                          <a:effectLst/>
                        </a:rPr>
                        <a:t>300</a:t>
                      </a:r>
                      <a:endParaRPr lang="el-GR" sz="2000">
                        <a:effectLst/>
                        <a:latin typeface="Courier New"/>
                        <a:ea typeface="Times New Roman"/>
                        <a:cs typeface="Times New Roman"/>
                      </a:endParaRPr>
                    </a:p>
                  </a:txBody>
                  <a:tcPr marL="68580" marR="68580" marT="0" marB="0"/>
                </a:tc>
                <a:tc>
                  <a:txBody>
                    <a:bodyPr/>
                    <a:lstStyle/>
                    <a:p>
                      <a:pPr>
                        <a:spcAft>
                          <a:spcPts val="0"/>
                        </a:spcAft>
                      </a:pPr>
                      <a:r>
                        <a:rPr lang="el-GR" sz="1600" dirty="0">
                          <a:effectLst/>
                        </a:rPr>
                        <a:t>ΧΕΙΡΙΣΤΗΣ</a:t>
                      </a:r>
                      <a:endParaRPr lang="el-GR" sz="2000" dirty="0">
                        <a:effectLst/>
                        <a:latin typeface="Courier New"/>
                        <a:ea typeface="Times New Roman"/>
                        <a:cs typeface="Times New Roman"/>
                      </a:endParaRPr>
                    </a:p>
                  </a:txBody>
                  <a:tcPr marL="68580" marR="68580" marT="0" marB="0"/>
                </a:tc>
                <a:tc>
                  <a:txBody>
                    <a:bodyPr/>
                    <a:lstStyle/>
                    <a:p>
                      <a:pPr>
                        <a:spcAft>
                          <a:spcPts val="0"/>
                        </a:spcAft>
                      </a:pPr>
                      <a:r>
                        <a:rPr lang="el-GR" sz="1600">
                          <a:effectLst/>
                        </a:rPr>
                        <a:t>70</a:t>
                      </a:r>
                      <a:endParaRPr lang="el-GR" sz="2000">
                        <a:effectLst/>
                        <a:latin typeface="Courier New"/>
                        <a:ea typeface="Times New Roman"/>
                        <a:cs typeface="Times New Roman"/>
                      </a:endParaRPr>
                    </a:p>
                  </a:txBody>
                  <a:tcPr marL="68580" marR="68580" marT="0" marB="0"/>
                </a:tc>
                <a:tc>
                  <a:txBody>
                    <a:bodyPr/>
                    <a:lstStyle/>
                    <a:p>
                      <a:pPr>
                        <a:spcAft>
                          <a:spcPts val="0"/>
                        </a:spcAft>
                      </a:pPr>
                      <a:r>
                        <a:rPr lang="el-GR" sz="1600" dirty="0">
                          <a:effectLst/>
                        </a:rPr>
                        <a:t>ΜΙΣΘΟΔΟΣΙΑ</a:t>
                      </a:r>
                      <a:endParaRPr lang="el-GR" sz="2000" dirty="0">
                        <a:effectLst/>
                        <a:latin typeface="Courier New"/>
                        <a:ea typeface="Times New Roman"/>
                        <a:cs typeface="Times New Roman"/>
                      </a:endParaRPr>
                    </a:p>
                  </a:txBody>
                  <a:tcPr marL="68580" marR="68580" marT="0" marB="0"/>
                </a:tc>
                <a:tc>
                  <a:txBody>
                    <a:bodyPr/>
                    <a:lstStyle/>
                    <a:p>
                      <a:pPr>
                        <a:spcAft>
                          <a:spcPts val="0"/>
                        </a:spcAft>
                      </a:pPr>
                      <a:r>
                        <a:rPr lang="el-GR" sz="1600">
                          <a:effectLst/>
                        </a:rPr>
                        <a:t>1000</a:t>
                      </a:r>
                      <a:endParaRPr lang="el-GR" sz="2000">
                        <a:effectLst/>
                        <a:latin typeface="Courier New"/>
                        <a:ea typeface="Times New Roman"/>
                        <a:cs typeface="Times New Roman"/>
                      </a:endParaRPr>
                    </a:p>
                  </a:txBody>
                  <a:tcPr marL="68580" marR="68580" marT="0" marB="0"/>
                </a:tc>
                <a:tc>
                  <a:txBody>
                    <a:bodyPr/>
                    <a:lstStyle/>
                    <a:p>
                      <a:pPr>
                        <a:spcAft>
                          <a:spcPts val="0"/>
                        </a:spcAft>
                      </a:pPr>
                      <a:r>
                        <a:rPr lang="en-US" sz="1600">
                          <a:effectLst/>
                        </a:rPr>
                        <a:t>1</a:t>
                      </a:r>
                      <a:endParaRPr lang="el-GR" sz="2000">
                        <a:effectLst/>
                        <a:latin typeface="Courier New"/>
                        <a:ea typeface="Times New Roman"/>
                        <a:cs typeface="Times New Roman"/>
                      </a:endParaRPr>
                    </a:p>
                  </a:txBody>
                  <a:tcPr marL="68580" marR="68580" marT="0" marB="0"/>
                </a:tc>
                <a:tc>
                  <a:txBody>
                    <a:bodyPr/>
                    <a:lstStyle/>
                    <a:p>
                      <a:pPr>
                        <a:spcAft>
                          <a:spcPts val="0"/>
                        </a:spcAft>
                      </a:pPr>
                      <a:r>
                        <a:rPr lang="el-GR" sz="1600">
                          <a:effectLst/>
                        </a:rPr>
                        <a:t>ΘΩΜΑΣ</a:t>
                      </a:r>
                      <a:endParaRPr lang="el-GR" sz="2000">
                        <a:effectLst/>
                        <a:latin typeface="Courier New"/>
                        <a:ea typeface="Times New Roman"/>
                        <a:cs typeface="Times New Roman"/>
                      </a:endParaRPr>
                    </a:p>
                  </a:txBody>
                  <a:tcPr marL="68580" marR="68580" marT="0" marB="0"/>
                </a:tc>
                <a:tc>
                  <a:txBody>
                    <a:bodyPr/>
                    <a:lstStyle/>
                    <a:p>
                      <a:pPr>
                        <a:spcAft>
                          <a:spcPts val="0"/>
                        </a:spcAft>
                      </a:pPr>
                      <a:r>
                        <a:rPr lang="en-US" sz="1600" dirty="0">
                          <a:effectLst/>
                        </a:rPr>
                        <a:t>10-JUN-89</a:t>
                      </a:r>
                      <a:endParaRPr lang="el-GR" sz="2000" dirty="0">
                        <a:effectLst/>
                        <a:latin typeface="Courier New"/>
                        <a:ea typeface="Times New Roman"/>
                        <a:cs typeface="Times New Roman"/>
                      </a:endParaRPr>
                    </a:p>
                  </a:txBody>
                  <a:tcPr marL="68580" marR="68580" marT="0" marB="0"/>
                </a:tc>
              </a:tr>
            </a:tbl>
          </a:graphicData>
        </a:graphic>
      </p:graphicFrame>
      <p:sp>
        <p:nvSpPr>
          <p:cNvPr id="7" name="Rectangle 6"/>
          <p:cNvSpPr/>
          <p:nvPr/>
        </p:nvSpPr>
        <p:spPr>
          <a:xfrm>
            <a:off x="45683" y="1418358"/>
            <a:ext cx="1123321" cy="369332"/>
          </a:xfrm>
          <a:prstGeom prst="rect">
            <a:avLst/>
          </a:prstGeom>
        </p:spPr>
        <p:txBody>
          <a:bodyPr wrap="none">
            <a:spAutoFit/>
          </a:bodyPr>
          <a:lstStyle/>
          <a:p>
            <a:r>
              <a:rPr lang="en-US" b="1" dirty="0">
                <a:latin typeface="+mn-lt"/>
              </a:rPr>
              <a:t>Employee</a:t>
            </a:r>
            <a:endParaRPr lang="el-GR" b="1" dirty="0">
              <a:latin typeface="+mn-lt"/>
            </a:endParaRPr>
          </a:p>
        </p:txBody>
      </p:sp>
      <p:sp>
        <p:nvSpPr>
          <p:cNvPr id="8" name="Rectangle 7"/>
          <p:cNvSpPr/>
          <p:nvPr/>
        </p:nvSpPr>
        <p:spPr>
          <a:xfrm>
            <a:off x="73791" y="3363525"/>
            <a:ext cx="1123321" cy="369332"/>
          </a:xfrm>
          <a:prstGeom prst="rect">
            <a:avLst/>
          </a:prstGeom>
        </p:spPr>
        <p:txBody>
          <a:bodyPr wrap="none">
            <a:spAutoFit/>
          </a:bodyPr>
          <a:lstStyle/>
          <a:p>
            <a:r>
              <a:rPr lang="en-US" b="1" dirty="0">
                <a:latin typeface="+mn-lt"/>
              </a:rPr>
              <a:t>Employee</a:t>
            </a:r>
            <a:endParaRPr lang="el-GR" b="1" dirty="0">
              <a:latin typeface="+mn-lt"/>
            </a:endParaRPr>
          </a:p>
        </p:txBody>
      </p:sp>
      <p:sp>
        <p:nvSpPr>
          <p:cNvPr id="9" name="Rectangle 8"/>
          <p:cNvSpPr/>
          <p:nvPr/>
        </p:nvSpPr>
        <p:spPr>
          <a:xfrm>
            <a:off x="45683" y="2981520"/>
            <a:ext cx="2730876" cy="369332"/>
          </a:xfrm>
          <a:prstGeom prst="rect">
            <a:avLst/>
          </a:prstGeom>
        </p:spPr>
        <p:txBody>
          <a:bodyPr wrap="none">
            <a:spAutoFit/>
          </a:bodyPr>
          <a:lstStyle/>
          <a:p>
            <a:r>
              <a:rPr lang="el-GR" dirty="0">
                <a:latin typeface="+mn-lt"/>
              </a:rPr>
              <a:t> Αλλά δείτε και τον πίνακα:</a:t>
            </a:r>
          </a:p>
        </p:txBody>
      </p:sp>
      <p:sp>
        <p:nvSpPr>
          <p:cNvPr id="10" name="Rectangle 9"/>
          <p:cNvSpPr/>
          <p:nvPr/>
        </p:nvSpPr>
        <p:spPr>
          <a:xfrm>
            <a:off x="5381031" y="2795475"/>
            <a:ext cx="3207288" cy="369332"/>
          </a:xfrm>
          <a:prstGeom prst="rect">
            <a:avLst/>
          </a:prstGeom>
        </p:spPr>
        <p:txBody>
          <a:bodyPr wrap="none">
            <a:spAutoFit/>
          </a:bodyPr>
          <a:lstStyle/>
          <a:p>
            <a:r>
              <a:rPr lang="el-GR" i="1" dirty="0">
                <a:latin typeface="+mn-lt"/>
              </a:rPr>
              <a:t> Κύριο κλειδί: (</a:t>
            </a:r>
            <a:r>
              <a:rPr lang="en-US" i="1" dirty="0" err="1">
                <a:latin typeface="+mn-lt"/>
              </a:rPr>
              <a:t>empno</a:t>
            </a:r>
            <a:r>
              <a:rPr lang="el-GR" i="1" dirty="0">
                <a:latin typeface="+mn-lt"/>
              </a:rPr>
              <a:t>, </a:t>
            </a:r>
            <a:r>
              <a:rPr lang="en-US" i="1" dirty="0">
                <a:latin typeface="+mn-lt"/>
              </a:rPr>
              <a:t>c</a:t>
            </a:r>
            <a:r>
              <a:rPr lang="el-GR" i="1" dirty="0">
                <a:latin typeface="+mn-lt"/>
              </a:rPr>
              <a:t>_</a:t>
            </a:r>
            <a:r>
              <a:rPr lang="en-US" i="1" dirty="0">
                <a:latin typeface="+mn-lt"/>
              </a:rPr>
              <a:t>name</a:t>
            </a:r>
            <a:r>
              <a:rPr lang="el-GR" i="1" dirty="0">
                <a:latin typeface="+mn-lt"/>
              </a:rPr>
              <a:t>) </a:t>
            </a:r>
            <a:endParaRPr lang="el-GR" dirty="0">
              <a:latin typeface="+mn-lt"/>
            </a:endParaRPr>
          </a:p>
        </p:txBody>
      </p:sp>
      <p:sp>
        <p:nvSpPr>
          <p:cNvPr id="11" name="Rectangle 10"/>
          <p:cNvSpPr/>
          <p:nvPr/>
        </p:nvSpPr>
        <p:spPr>
          <a:xfrm>
            <a:off x="2184449" y="5445224"/>
            <a:ext cx="4775102" cy="646331"/>
          </a:xfrm>
          <a:prstGeom prst="rect">
            <a:avLst/>
          </a:prstGeom>
          <a:ln w="28575">
            <a:solidFill>
              <a:srgbClr val="820000"/>
            </a:solidFill>
          </a:ln>
        </p:spPr>
        <p:txBody>
          <a:bodyPr wrap="square">
            <a:spAutoFit/>
          </a:bodyPr>
          <a:lstStyle/>
          <a:p>
            <a:r>
              <a:rPr lang="el-GR" dirty="0">
                <a:latin typeface="+mn-lt"/>
              </a:rPr>
              <a:t>Ποιο είναι το Κύριο κλειδί: </a:t>
            </a:r>
            <a:r>
              <a:rPr lang="el-GR" dirty="0" smtClean="0">
                <a:latin typeface="+mn-lt"/>
              </a:rPr>
              <a:t>;;;  </a:t>
            </a:r>
          </a:p>
          <a:p>
            <a:r>
              <a:rPr lang="el-GR" dirty="0" smtClean="0">
                <a:latin typeface="+mn-lt"/>
              </a:rPr>
              <a:t>Θυμηθείτε </a:t>
            </a:r>
            <a:r>
              <a:rPr lang="el-GR" dirty="0">
                <a:latin typeface="+mn-lt"/>
              </a:rPr>
              <a:t>τους κανόνες ακεραιότητας</a:t>
            </a:r>
          </a:p>
        </p:txBody>
      </p:sp>
    </p:spTree>
    <p:extLst>
      <p:ext uri="{BB962C8B-B14F-4D97-AF65-F5344CB8AC3E}">
        <p14:creationId xmlns:p14="http://schemas.microsoft.com/office/powerpoint/2010/main" xmlns="" val="39873469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Δεύτερη Κανονική Μορφή 2</a:t>
            </a:r>
            <a:r>
              <a:rPr lang="en-US" dirty="0"/>
              <a:t>NF</a:t>
            </a:r>
            <a:endParaRPr lang="el-GR" dirty="0"/>
          </a:p>
        </p:txBody>
      </p:sp>
      <p:sp>
        <p:nvSpPr>
          <p:cNvPr id="3" name="Content Placeholder 2"/>
          <p:cNvSpPr>
            <a:spLocks noGrp="1"/>
          </p:cNvSpPr>
          <p:nvPr>
            <p:ph idx="1"/>
          </p:nvPr>
        </p:nvSpPr>
        <p:spPr>
          <a:xfrm>
            <a:off x="457200" y="1196752"/>
            <a:ext cx="8229600" cy="1368152"/>
          </a:xfrm>
        </p:spPr>
        <p:txBody>
          <a:bodyPr>
            <a:normAutofit/>
          </a:bodyPr>
          <a:lstStyle/>
          <a:p>
            <a:pPr marL="0" indent="0">
              <a:buNone/>
            </a:pPr>
            <a:r>
              <a:rPr lang="en-GB" sz="2000" dirty="0" err="1">
                <a:latin typeface="Courier New" panose="02070309020205020404" pitchFamily="49" charset="0"/>
                <a:cs typeface="Courier New" panose="02070309020205020404" pitchFamily="49" charset="0"/>
              </a:rPr>
              <a:t>empno</a:t>
            </a:r>
            <a:r>
              <a:rPr lang="el-GR" sz="2000" dirty="0">
                <a:latin typeface="Courier New" panose="02070309020205020404" pitchFamily="49" charset="0"/>
                <a:cs typeface="Courier New" panose="02070309020205020404" pitchFamily="49" charset="0"/>
              </a:rPr>
              <a:t> -- &gt;</a:t>
            </a:r>
          </a:p>
          <a:p>
            <a:pPr marL="0" indent="0">
              <a:buNone/>
            </a:pPr>
            <a:r>
              <a:rPr lang="en-GB" sz="2000" dirty="0" err="1" smtClean="0">
                <a:latin typeface="Courier New" panose="02070309020205020404" pitchFamily="49" charset="0"/>
                <a:cs typeface="Courier New" panose="02070309020205020404" pitchFamily="49" charset="0"/>
              </a:rPr>
              <a:t>c_name</a:t>
            </a:r>
            <a:r>
              <a:rPr lang="en-US" sz="2000" dirty="0" smtClean="0">
                <a:latin typeface="Courier New" panose="02070309020205020404" pitchFamily="49" charset="0"/>
                <a:cs typeface="Courier New" panose="02070309020205020404" pitchFamily="49" charset="0"/>
              </a:rPr>
              <a:t> </a:t>
            </a:r>
            <a:r>
              <a:rPr lang="en-US" sz="2000" dirty="0">
                <a:latin typeface="Courier New" panose="02070309020205020404" pitchFamily="49" charset="0"/>
                <a:cs typeface="Courier New" panose="02070309020205020404" pitchFamily="49" charset="0"/>
              </a:rPr>
              <a:t>-- &gt;</a:t>
            </a:r>
            <a:endParaRPr lang="el-GR" sz="2000" dirty="0">
              <a:latin typeface="Courier New" panose="02070309020205020404" pitchFamily="49" charset="0"/>
              <a:cs typeface="Courier New" panose="02070309020205020404" pitchFamily="49" charset="0"/>
            </a:endParaRPr>
          </a:p>
          <a:p>
            <a:pPr marL="0" indent="0">
              <a:buNone/>
            </a:pPr>
            <a:r>
              <a:rPr lang="en-GB" sz="2000" dirty="0" err="1" smtClean="0">
                <a:latin typeface="Courier New" panose="02070309020205020404" pitchFamily="49" charset="0"/>
                <a:cs typeface="Courier New" panose="02070309020205020404" pitchFamily="49" charset="0"/>
              </a:rPr>
              <a:t>empno</a:t>
            </a:r>
            <a:r>
              <a:rPr lang="en-GB" sz="2000" dirty="0">
                <a:latin typeface="Courier New" panose="02070309020205020404" pitchFamily="49" charset="0"/>
                <a:cs typeface="Courier New" panose="02070309020205020404" pitchFamily="49" charset="0"/>
              </a:rPr>
              <a:t>, </a:t>
            </a:r>
            <a:r>
              <a:rPr lang="en-GB" sz="2000" dirty="0" err="1" smtClean="0">
                <a:latin typeface="Courier New" panose="02070309020205020404" pitchFamily="49" charset="0"/>
                <a:cs typeface="Courier New" panose="02070309020205020404" pitchFamily="49" charset="0"/>
              </a:rPr>
              <a:t>c_name</a:t>
            </a:r>
            <a:r>
              <a:rPr lang="en-US" sz="2000" dirty="0" smtClean="0">
                <a:latin typeface="Courier New" panose="02070309020205020404" pitchFamily="49" charset="0"/>
                <a:cs typeface="Courier New" panose="02070309020205020404" pitchFamily="49" charset="0"/>
              </a:rPr>
              <a:t> </a:t>
            </a:r>
            <a:r>
              <a:rPr lang="en-US" sz="2000" dirty="0">
                <a:latin typeface="Courier New" panose="02070309020205020404" pitchFamily="49" charset="0"/>
                <a:cs typeface="Courier New" panose="02070309020205020404" pitchFamily="49" charset="0"/>
              </a:rPr>
              <a:t>-- &gt;</a:t>
            </a:r>
            <a:endParaRPr lang="el-GR" sz="2000" dirty="0">
              <a:latin typeface="Courier New" panose="02070309020205020404" pitchFamily="49" charset="0"/>
              <a:cs typeface="Courier New" panose="02070309020205020404" pitchFamily="49" charset="0"/>
            </a:endParaRPr>
          </a:p>
          <a:p>
            <a:pPr marL="0" indent="0">
              <a:buNone/>
            </a:pPr>
            <a:endParaRPr lang="el-GR" sz="2000" dirty="0">
              <a:latin typeface="Courier New" panose="02070309020205020404" pitchFamily="49" charset="0"/>
              <a:cs typeface="Courier New" panose="02070309020205020404" pitchFamily="49" charset="0"/>
            </a:endParaRPr>
          </a:p>
        </p:txBody>
      </p:sp>
      <p:graphicFrame>
        <p:nvGraphicFramePr>
          <p:cNvPr id="4" name="Table 3"/>
          <p:cNvGraphicFramePr>
            <a:graphicFrameLocks noGrp="1"/>
          </p:cNvGraphicFramePr>
          <p:nvPr>
            <p:extLst>
              <p:ext uri="{D42A27DB-BD31-4B8C-83A1-F6EECF244321}">
                <p14:modId xmlns:p14="http://schemas.microsoft.com/office/powerpoint/2010/main" xmlns="" val="2117398592"/>
              </p:ext>
            </p:extLst>
          </p:nvPr>
        </p:nvGraphicFramePr>
        <p:xfrm>
          <a:off x="235988" y="2677562"/>
          <a:ext cx="7231212" cy="975360"/>
        </p:xfrm>
        <a:graphic>
          <a:graphicData uri="http://schemas.openxmlformats.org/drawingml/2006/table">
            <a:tbl>
              <a:tblPr firstRow="1">
                <a:tableStyleId>{5C22544A-7EE6-4342-B048-85BDC9FD1C3A}</a:tableStyleId>
              </a:tblPr>
              <a:tblGrid>
                <a:gridCol w="820314"/>
                <a:gridCol w="996024"/>
                <a:gridCol w="711876"/>
                <a:gridCol w="1144623"/>
                <a:gridCol w="854452"/>
                <a:gridCol w="1280171"/>
                <a:gridCol w="711876"/>
                <a:gridCol w="711876"/>
              </a:tblGrid>
              <a:tr h="0">
                <a:tc>
                  <a:txBody>
                    <a:bodyPr/>
                    <a:lstStyle/>
                    <a:p>
                      <a:pPr>
                        <a:spcAft>
                          <a:spcPts val="0"/>
                        </a:spcAft>
                      </a:pPr>
                      <a:r>
                        <a:rPr lang="el-GR" sz="1600" dirty="0">
                          <a:effectLst/>
                        </a:rPr>
                        <a:t>Empno</a:t>
                      </a:r>
                      <a:endParaRPr lang="el-GR" sz="2000" dirty="0">
                        <a:effectLst/>
                        <a:latin typeface="Courier New"/>
                        <a:ea typeface="Times New Roman"/>
                        <a:cs typeface="Times New Roman"/>
                      </a:endParaRPr>
                    </a:p>
                  </a:txBody>
                  <a:tcPr marL="68580" marR="68580" marT="0" marB="0">
                    <a:solidFill>
                      <a:srgbClr val="004B82"/>
                    </a:solidFill>
                  </a:tcPr>
                </a:tc>
                <a:tc>
                  <a:txBody>
                    <a:bodyPr/>
                    <a:lstStyle/>
                    <a:p>
                      <a:pPr>
                        <a:spcAft>
                          <a:spcPts val="0"/>
                        </a:spcAft>
                      </a:pPr>
                      <a:r>
                        <a:rPr lang="el-GR" sz="1600" dirty="0" err="1">
                          <a:effectLst/>
                        </a:rPr>
                        <a:t>Name</a:t>
                      </a:r>
                      <a:endParaRPr lang="el-GR" sz="2000" dirty="0">
                        <a:effectLst/>
                        <a:latin typeface="Courier New"/>
                        <a:ea typeface="Times New Roman"/>
                        <a:cs typeface="Times New Roman"/>
                      </a:endParaRPr>
                    </a:p>
                  </a:txBody>
                  <a:tcPr marL="68580" marR="68580" marT="0" marB="0">
                    <a:solidFill>
                      <a:srgbClr val="004B82"/>
                    </a:solidFill>
                  </a:tcPr>
                </a:tc>
                <a:tc>
                  <a:txBody>
                    <a:bodyPr/>
                    <a:lstStyle/>
                    <a:p>
                      <a:pPr>
                        <a:spcAft>
                          <a:spcPts val="0"/>
                        </a:spcAft>
                      </a:pPr>
                      <a:r>
                        <a:rPr lang="el-GR" sz="1600" dirty="0" err="1">
                          <a:effectLst/>
                        </a:rPr>
                        <a:t>JobNo</a:t>
                      </a:r>
                      <a:endParaRPr lang="el-GR" sz="2000" dirty="0">
                        <a:effectLst/>
                        <a:latin typeface="Courier New"/>
                        <a:ea typeface="Times New Roman"/>
                        <a:cs typeface="Times New Roman"/>
                      </a:endParaRPr>
                    </a:p>
                  </a:txBody>
                  <a:tcPr marL="68580" marR="68580" marT="0" marB="0">
                    <a:solidFill>
                      <a:srgbClr val="004B82"/>
                    </a:solidFill>
                  </a:tcPr>
                </a:tc>
                <a:tc>
                  <a:txBody>
                    <a:bodyPr/>
                    <a:lstStyle/>
                    <a:p>
                      <a:pPr>
                        <a:spcAft>
                          <a:spcPts val="0"/>
                        </a:spcAft>
                      </a:pPr>
                      <a:r>
                        <a:rPr lang="el-GR" sz="1600" dirty="0" err="1">
                          <a:effectLst/>
                        </a:rPr>
                        <a:t>Job</a:t>
                      </a:r>
                      <a:endParaRPr lang="el-GR" sz="2000" dirty="0">
                        <a:effectLst/>
                        <a:latin typeface="Courier New"/>
                        <a:ea typeface="Times New Roman"/>
                        <a:cs typeface="Times New Roman"/>
                      </a:endParaRPr>
                    </a:p>
                  </a:txBody>
                  <a:tcPr marL="68580" marR="68580" marT="0" marB="0">
                    <a:solidFill>
                      <a:srgbClr val="004B82"/>
                    </a:solidFill>
                  </a:tcPr>
                </a:tc>
                <a:tc>
                  <a:txBody>
                    <a:bodyPr/>
                    <a:lstStyle/>
                    <a:p>
                      <a:pPr>
                        <a:spcAft>
                          <a:spcPts val="0"/>
                        </a:spcAft>
                      </a:pPr>
                      <a:r>
                        <a:rPr lang="el-GR" sz="1600" dirty="0" err="1">
                          <a:effectLst/>
                        </a:rPr>
                        <a:t>DeptNo</a:t>
                      </a:r>
                      <a:endParaRPr lang="el-GR" sz="2000" dirty="0">
                        <a:effectLst/>
                        <a:latin typeface="Courier New"/>
                        <a:ea typeface="Times New Roman"/>
                        <a:cs typeface="Times New Roman"/>
                      </a:endParaRPr>
                    </a:p>
                  </a:txBody>
                  <a:tcPr marL="68580" marR="68580" marT="0" marB="0">
                    <a:solidFill>
                      <a:srgbClr val="004B82"/>
                    </a:solidFill>
                  </a:tcPr>
                </a:tc>
                <a:tc>
                  <a:txBody>
                    <a:bodyPr/>
                    <a:lstStyle/>
                    <a:p>
                      <a:pPr>
                        <a:spcAft>
                          <a:spcPts val="0"/>
                        </a:spcAft>
                      </a:pPr>
                      <a:r>
                        <a:rPr lang="el-GR" sz="1600" dirty="0">
                          <a:effectLst/>
                        </a:rPr>
                        <a:t>D</a:t>
                      </a:r>
                      <a:r>
                        <a:rPr lang="en-US" sz="1600" dirty="0">
                          <a:effectLst/>
                        </a:rPr>
                        <a:t>name</a:t>
                      </a:r>
                      <a:endParaRPr lang="el-GR" sz="2000" dirty="0">
                        <a:effectLst/>
                        <a:latin typeface="Courier New"/>
                        <a:ea typeface="Times New Roman"/>
                        <a:cs typeface="Times New Roman"/>
                      </a:endParaRPr>
                    </a:p>
                  </a:txBody>
                  <a:tcPr marL="68580" marR="68580" marT="0" marB="0">
                    <a:solidFill>
                      <a:srgbClr val="004B82"/>
                    </a:solidFill>
                  </a:tcPr>
                </a:tc>
                <a:tc>
                  <a:txBody>
                    <a:bodyPr/>
                    <a:lstStyle/>
                    <a:p>
                      <a:pPr>
                        <a:spcAft>
                          <a:spcPts val="0"/>
                        </a:spcAft>
                      </a:pPr>
                      <a:r>
                        <a:rPr lang="el-GR" sz="1600" dirty="0" err="1">
                          <a:effectLst/>
                        </a:rPr>
                        <a:t>Sal</a:t>
                      </a:r>
                      <a:endParaRPr lang="el-GR" sz="2000" dirty="0">
                        <a:effectLst/>
                        <a:latin typeface="Courier New"/>
                        <a:ea typeface="Times New Roman"/>
                        <a:cs typeface="Times New Roman"/>
                      </a:endParaRPr>
                    </a:p>
                  </a:txBody>
                  <a:tcPr marL="68580" marR="68580" marT="0" marB="0">
                    <a:solidFill>
                      <a:srgbClr val="004B82"/>
                    </a:solidFill>
                  </a:tcPr>
                </a:tc>
                <a:tc>
                  <a:txBody>
                    <a:bodyPr/>
                    <a:lstStyle/>
                    <a:p>
                      <a:pPr>
                        <a:spcAft>
                          <a:spcPts val="0"/>
                        </a:spcAft>
                      </a:pPr>
                      <a:r>
                        <a:rPr lang="el-GR" sz="1600" dirty="0" err="1">
                          <a:effectLst/>
                        </a:rPr>
                        <a:t>C_no</a:t>
                      </a:r>
                      <a:endParaRPr lang="el-GR" sz="2000" dirty="0">
                        <a:effectLst/>
                        <a:latin typeface="Courier New"/>
                        <a:ea typeface="Times New Roman"/>
                        <a:cs typeface="Times New Roman"/>
                      </a:endParaRPr>
                    </a:p>
                  </a:txBody>
                  <a:tcPr marL="68580" marR="68580" marT="0" marB="0">
                    <a:solidFill>
                      <a:srgbClr val="004B82"/>
                    </a:solidFill>
                  </a:tcPr>
                </a:tc>
              </a:tr>
              <a:tr h="0">
                <a:tc>
                  <a:txBody>
                    <a:bodyPr/>
                    <a:lstStyle/>
                    <a:p>
                      <a:pPr>
                        <a:spcAft>
                          <a:spcPts val="0"/>
                        </a:spcAft>
                      </a:pPr>
                      <a:r>
                        <a:rPr lang="en-US" sz="1600">
                          <a:effectLst/>
                        </a:rPr>
                        <a:t>10</a:t>
                      </a:r>
                      <a:endParaRPr lang="el-GR" sz="2000">
                        <a:effectLst/>
                        <a:latin typeface="Courier New"/>
                        <a:ea typeface="Times New Roman"/>
                        <a:cs typeface="Times New Roman"/>
                      </a:endParaRPr>
                    </a:p>
                  </a:txBody>
                  <a:tcPr marL="68580" marR="68580" marT="0" marB="0"/>
                </a:tc>
                <a:tc>
                  <a:txBody>
                    <a:bodyPr/>
                    <a:lstStyle/>
                    <a:p>
                      <a:pPr>
                        <a:spcAft>
                          <a:spcPts val="0"/>
                        </a:spcAft>
                      </a:pPr>
                      <a:r>
                        <a:rPr lang="el-GR" sz="1600">
                          <a:effectLst/>
                        </a:rPr>
                        <a:t>ΣΠΥΡΟΥ</a:t>
                      </a:r>
                      <a:endParaRPr lang="el-GR" sz="2000">
                        <a:effectLst/>
                        <a:latin typeface="Courier New"/>
                        <a:ea typeface="Times New Roman"/>
                        <a:cs typeface="Times New Roman"/>
                      </a:endParaRPr>
                    </a:p>
                  </a:txBody>
                  <a:tcPr marL="68580" marR="68580" marT="0" marB="0"/>
                </a:tc>
                <a:tc>
                  <a:txBody>
                    <a:bodyPr/>
                    <a:lstStyle/>
                    <a:p>
                      <a:pPr>
                        <a:spcAft>
                          <a:spcPts val="0"/>
                        </a:spcAft>
                      </a:pPr>
                      <a:r>
                        <a:rPr lang="el-GR" sz="1600">
                          <a:effectLst/>
                        </a:rPr>
                        <a:t>100</a:t>
                      </a:r>
                      <a:endParaRPr lang="el-GR" sz="2000">
                        <a:effectLst/>
                        <a:latin typeface="Courier New"/>
                        <a:ea typeface="Times New Roman"/>
                        <a:cs typeface="Times New Roman"/>
                      </a:endParaRPr>
                    </a:p>
                  </a:txBody>
                  <a:tcPr marL="68580" marR="68580" marT="0" marB="0"/>
                </a:tc>
                <a:tc>
                  <a:txBody>
                    <a:bodyPr/>
                    <a:lstStyle/>
                    <a:p>
                      <a:pPr>
                        <a:spcAft>
                          <a:spcPts val="0"/>
                        </a:spcAft>
                      </a:pPr>
                      <a:r>
                        <a:rPr lang="el-GR" sz="1600">
                          <a:effectLst/>
                        </a:rPr>
                        <a:t>ΠΩΛΗΤΗΣ</a:t>
                      </a:r>
                      <a:endParaRPr lang="el-GR" sz="2000">
                        <a:effectLst/>
                        <a:latin typeface="Courier New"/>
                        <a:ea typeface="Times New Roman"/>
                        <a:cs typeface="Times New Roman"/>
                      </a:endParaRPr>
                    </a:p>
                  </a:txBody>
                  <a:tcPr marL="68580" marR="68580" marT="0" marB="0"/>
                </a:tc>
                <a:tc>
                  <a:txBody>
                    <a:bodyPr/>
                    <a:lstStyle/>
                    <a:p>
                      <a:pPr>
                        <a:spcAft>
                          <a:spcPts val="0"/>
                        </a:spcAft>
                      </a:pPr>
                      <a:r>
                        <a:rPr lang="el-GR" sz="1600">
                          <a:effectLst/>
                        </a:rPr>
                        <a:t>50</a:t>
                      </a:r>
                      <a:endParaRPr lang="el-GR" sz="2000">
                        <a:effectLst/>
                        <a:latin typeface="Courier New"/>
                        <a:ea typeface="Times New Roman"/>
                        <a:cs typeface="Times New Roman"/>
                      </a:endParaRPr>
                    </a:p>
                  </a:txBody>
                  <a:tcPr marL="68580" marR="68580" marT="0" marB="0"/>
                </a:tc>
                <a:tc>
                  <a:txBody>
                    <a:bodyPr/>
                    <a:lstStyle/>
                    <a:p>
                      <a:pPr>
                        <a:spcAft>
                          <a:spcPts val="0"/>
                        </a:spcAft>
                      </a:pPr>
                      <a:r>
                        <a:rPr lang="el-GR" sz="1600">
                          <a:effectLst/>
                        </a:rPr>
                        <a:t>ΠΩΛΗΣΕΙΣ</a:t>
                      </a:r>
                      <a:endParaRPr lang="el-GR" sz="2000">
                        <a:effectLst/>
                        <a:latin typeface="Courier New"/>
                        <a:ea typeface="Times New Roman"/>
                        <a:cs typeface="Times New Roman"/>
                      </a:endParaRPr>
                    </a:p>
                  </a:txBody>
                  <a:tcPr marL="68580" marR="68580" marT="0" marB="0"/>
                </a:tc>
                <a:tc>
                  <a:txBody>
                    <a:bodyPr/>
                    <a:lstStyle/>
                    <a:p>
                      <a:pPr>
                        <a:spcAft>
                          <a:spcPts val="0"/>
                        </a:spcAft>
                      </a:pPr>
                      <a:r>
                        <a:rPr lang="el-GR" sz="1600">
                          <a:effectLst/>
                        </a:rPr>
                        <a:t>2200</a:t>
                      </a:r>
                      <a:endParaRPr lang="el-GR" sz="2000">
                        <a:effectLst/>
                        <a:latin typeface="Courier New"/>
                        <a:ea typeface="Times New Roman"/>
                        <a:cs typeface="Times New Roman"/>
                      </a:endParaRPr>
                    </a:p>
                  </a:txBody>
                  <a:tcPr marL="68580" marR="68580" marT="0" marB="0"/>
                </a:tc>
                <a:tc>
                  <a:txBody>
                    <a:bodyPr/>
                    <a:lstStyle/>
                    <a:p>
                      <a:pPr>
                        <a:spcAft>
                          <a:spcPts val="0"/>
                        </a:spcAft>
                      </a:pPr>
                      <a:r>
                        <a:rPr lang="en-US" sz="1600">
                          <a:effectLst/>
                        </a:rPr>
                        <a:t>2</a:t>
                      </a:r>
                      <a:endParaRPr lang="el-GR" sz="2000">
                        <a:effectLst/>
                        <a:latin typeface="Courier New"/>
                        <a:ea typeface="Times New Roman"/>
                        <a:cs typeface="Times New Roman"/>
                      </a:endParaRPr>
                    </a:p>
                  </a:txBody>
                  <a:tcPr marL="68580" marR="68580" marT="0" marB="0"/>
                </a:tc>
              </a:tr>
              <a:tr h="0">
                <a:tc>
                  <a:txBody>
                    <a:bodyPr/>
                    <a:lstStyle/>
                    <a:p>
                      <a:pPr>
                        <a:spcAft>
                          <a:spcPts val="0"/>
                        </a:spcAft>
                      </a:pPr>
                      <a:r>
                        <a:rPr lang="en-US" sz="1600" dirty="0">
                          <a:effectLst/>
                        </a:rPr>
                        <a:t>20</a:t>
                      </a:r>
                      <a:endParaRPr lang="el-GR" sz="2000" dirty="0">
                        <a:effectLst/>
                        <a:latin typeface="Courier New"/>
                        <a:ea typeface="Times New Roman"/>
                        <a:cs typeface="Times New Roman"/>
                      </a:endParaRPr>
                    </a:p>
                  </a:txBody>
                  <a:tcPr marL="68580" marR="68580" marT="0" marB="0"/>
                </a:tc>
                <a:tc>
                  <a:txBody>
                    <a:bodyPr/>
                    <a:lstStyle/>
                    <a:p>
                      <a:pPr>
                        <a:spcAft>
                          <a:spcPts val="0"/>
                        </a:spcAft>
                      </a:pPr>
                      <a:r>
                        <a:rPr lang="el-GR" sz="1600" dirty="0">
                          <a:effectLst/>
                        </a:rPr>
                        <a:t>ΧΡΗΣΤΟΥ</a:t>
                      </a:r>
                      <a:endParaRPr lang="el-GR" sz="2000" dirty="0">
                        <a:effectLst/>
                        <a:latin typeface="Courier New"/>
                        <a:ea typeface="Times New Roman"/>
                        <a:cs typeface="Times New Roman"/>
                      </a:endParaRPr>
                    </a:p>
                  </a:txBody>
                  <a:tcPr marL="68580" marR="68580" marT="0" marB="0"/>
                </a:tc>
                <a:tc>
                  <a:txBody>
                    <a:bodyPr/>
                    <a:lstStyle/>
                    <a:p>
                      <a:pPr>
                        <a:spcAft>
                          <a:spcPts val="0"/>
                        </a:spcAft>
                      </a:pPr>
                      <a:r>
                        <a:rPr lang="el-GR" sz="1600">
                          <a:effectLst/>
                        </a:rPr>
                        <a:t>200</a:t>
                      </a:r>
                      <a:endParaRPr lang="el-GR" sz="2000">
                        <a:effectLst/>
                        <a:latin typeface="Courier New"/>
                        <a:ea typeface="Times New Roman"/>
                        <a:cs typeface="Times New Roman"/>
                      </a:endParaRPr>
                    </a:p>
                  </a:txBody>
                  <a:tcPr marL="68580" marR="68580" marT="0" marB="0"/>
                </a:tc>
                <a:tc>
                  <a:txBody>
                    <a:bodyPr/>
                    <a:lstStyle/>
                    <a:p>
                      <a:pPr>
                        <a:spcAft>
                          <a:spcPts val="0"/>
                        </a:spcAft>
                      </a:pPr>
                      <a:r>
                        <a:rPr lang="el-GR" sz="1600">
                          <a:effectLst/>
                        </a:rPr>
                        <a:t>ΑΝΑΛΥΤΗΣ</a:t>
                      </a:r>
                      <a:endParaRPr lang="el-GR" sz="2000">
                        <a:effectLst/>
                        <a:latin typeface="Courier New"/>
                        <a:ea typeface="Times New Roman"/>
                        <a:cs typeface="Times New Roman"/>
                      </a:endParaRPr>
                    </a:p>
                  </a:txBody>
                  <a:tcPr marL="68580" marR="68580" marT="0" marB="0"/>
                </a:tc>
                <a:tc>
                  <a:txBody>
                    <a:bodyPr/>
                    <a:lstStyle/>
                    <a:p>
                      <a:pPr>
                        <a:spcAft>
                          <a:spcPts val="0"/>
                        </a:spcAft>
                      </a:pPr>
                      <a:r>
                        <a:rPr lang="el-GR" sz="1600">
                          <a:effectLst/>
                        </a:rPr>
                        <a:t>60</a:t>
                      </a:r>
                      <a:endParaRPr lang="el-GR" sz="2000">
                        <a:effectLst/>
                        <a:latin typeface="Courier New"/>
                        <a:ea typeface="Times New Roman"/>
                        <a:cs typeface="Times New Roman"/>
                      </a:endParaRPr>
                    </a:p>
                  </a:txBody>
                  <a:tcPr marL="68580" marR="68580" marT="0" marB="0"/>
                </a:tc>
                <a:tc>
                  <a:txBody>
                    <a:bodyPr/>
                    <a:lstStyle/>
                    <a:p>
                      <a:pPr>
                        <a:spcAft>
                          <a:spcPts val="0"/>
                        </a:spcAft>
                      </a:pPr>
                      <a:r>
                        <a:rPr lang="el-GR" sz="1600">
                          <a:effectLst/>
                        </a:rPr>
                        <a:t>ΛΟΓΙΣΤΗΡΙΟ</a:t>
                      </a:r>
                      <a:endParaRPr lang="el-GR" sz="2000">
                        <a:effectLst/>
                        <a:latin typeface="Courier New"/>
                        <a:ea typeface="Times New Roman"/>
                        <a:cs typeface="Times New Roman"/>
                      </a:endParaRPr>
                    </a:p>
                  </a:txBody>
                  <a:tcPr marL="68580" marR="68580" marT="0" marB="0"/>
                </a:tc>
                <a:tc>
                  <a:txBody>
                    <a:bodyPr/>
                    <a:lstStyle/>
                    <a:p>
                      <a:pPr>
                        <a:spcAft>
                          <a:spcPts val="0"/>
                        </a:spcAft>
                      </a:pPr>
                      <a:r>
                        <a:rPr lang="el-GR" sz="1600">
                          <a:effectLst/>
                        </a:rPr>
                        <a:t>2000</a:t>
                      </a:r>
                      <a:endParaRPr lang="el-GR" sz="2000">
                        <a:effectLst/>
                        <a:latin typeface="Courier New"/>
                        <a:ea typeface="Times New Roman"/>
                        <a:cs typeface="Times New Roman"/>
                      </a:endParaRPr>
                    </a:p>
                  </a:txBody>
                  <a:tcPr marL="68580" marR="68580" marT="0" marB="0"/>
                </a:tc>
                <a:tc>
                  <a:txBody>
                    <a:bodyPr/>
                    <a:lstStyle/>
                    <a:p>
                      <a:pPr>
                        <a:spcAft>
                          <a:spcPts val="0"/>
                        </a:spcAft>
                      </a:pPr>
                      <a:r>
                        <a:rPr lang="en-US" sz="1600">
                          <a:effectLst/>
                        </a:rPr>
                        <a:t> </a:t>
                      </a:r>
                      <a:endParaRPr lang="el-GR" sz="2000">
                        <a:effectLst/>
                        <a:latin typeface="Courier New"/>
                        <a:ea typeface="Times New Roman"/>
                        <a:cs typeface="Times New Roman"/>
                      </a:endParaRPr>
                    </a:p>
                  </a:txBody>
                  <a:tcPr marL="68580" marR="68580" marT="0" marB="0"/>
                </a:tc>
              </a:tr>
              <a:tr h="0">
                <a:tc>
                  <a:txBody>
                    <a:bodyPr/>
                    <a:lstStyle/>
                    <a:p>
                      <a:pPr>
                        <a:spcAft>
                          <a:spcPts val="0"/>
                        </a:spcAft>
                      </a:pPr>
                      <a:r>
                        <a:rPr lang="en-US" sz="1600">
                          <a:effectLst/>
                        </a:rPr>
                        <a:t>30</a:t>
                      </a:r>
                      <a:endParaRPr lang="el-GR" sz="2000">
                        <a:effectLst/>
                        <a:latin typeface="Courier New"/>
                        <a:ea typeface="Times New Roman"/>
                        <a:cs typeface="Times New Roman"/>
                      </a:endParaRPr>
                    </a:p>
                  </a:txBody>
                  <a:tcPr marL="68580" marR="68580" marT="0" marB="0"/>
                </a:tc>
                <a:tc>
                  <a:txBody>
                    <a:bodyPr/>
                    <a:lstStyle/>
                    <a:p>
                      <a:pPr>
                        <a:spcAft>
                          <a:spcPts val="0"/>
                        </a:spcAft>
                      </a:pPr>
                      <a:r>
                        <a:rPr lang="el-GR" sz="1600">
                          <a:effectLst/>
                        </a:rPr>
                        <a:t>ΝΙΚΟΥ</a:t>
                      </a:r>
                      <a:endParaRPr lang="el-GR" sz="2000">
                        <a:effectLst/>
                        <a:latin typeface="Courier New"/>
                        <a:ea typeface="Times New Roman"/>
                        <a:cs typeface="Times New Roman"/>
                      </a:endParaRPr>
                    </a:p>
                  </a:txBody>
                  <a:tcPr marL="68580" marR="68580" marT="0" marB="0"/>
                </a:tc>
                <a:tc>
                  <a:txBody>
                    <a:bodyPr/>
                    <a:lstStyle/>
                    <a:p>
                      <a:pPr>
                        <a:spcAft>
                          <a:spcPts val="0"/>
                        </a:spcAft>
                      </a:pPr>
                      <a:r>
                        <a:rPr lang="el-GR" sz="1600">
                          <a:effectLst/>
                        </a:rPr>
                        <a:t>300</a:t>
                      </a:r>
                      <a:endParaRPr lang="el-GR" sz="2000">
                        <a:effectLst/>
                        <a:latin typeface="Courier New"/>
                        <a:ea typeface="Times New Roman"/>
                        <a:cs typeface="Times New Roman"/>
                      </a:endParaRPr>
                    </a:p>
                  </a:txBody>
                  <a:tcPr marL="68580" marR="68580" marT="0" marB="0"/>
                </a:tc>
                <a:tc>
                  <a:txBody>
                    <a:bodyPr/>
                    <a:lstStyle/>
                    <a:p>
                      <a:pPr>
                        <a:spcAft>
                          <a:spcPts val="0"/>
                        </a:spcAft>
                      </a:pPr>
                      <a:r>
                        <a:rPr lang="el-GR" sz="1600">
                          <a:effectLst/>
                        </a:rPr>
                        <a:t>ΧΕΙΡΙΣΤΗΣ</a:t>
                      </a:r>
                      <a:endParaRPr lang="el-GR" sz="2000">
                        <a:effectLst/>
                        <a:latin typeface="Courier New"/>
                        <a:ea typeface="Times New Roman"/>
                        <a:cs typeface="Times New Roman"/>
                      </a:endParaRPr>
                    </a:p>
                  </a:txBody>
                  <a:tcPr marL="68580" marR="68580" marT="0" marB="0"/>
                </a:tc>
                <a:tc>
                  <a:txBody>
                    <a:bodyPr/>
                    <a:lstStyle/>
                    <a:p>
                      <a:pPr>
                        <a:spcAft>
                          <a:spcPts val="0"/>
                        </a:spcAft>
                      </a:pPr>
                      <a:r>
                        <a:rPr lang="el-GR" sz="1600">
                          <a:effectLst/>
                        </a:rPr>
                        <a:t>70</a:t>
                      </a:r>
                      <a:endParaRPr lang="el-GR" sz="2000">
                        <a:effectLst/>
                        <a:latin typeface="Courier New"/>
                        <a:ea typeface="Times New Roman"/>
                        <a:cs typeface="Times New Roman"/>
                      </a:endParaRPr>
                    </a:p>
                  </a:txBody>
                  <a:tcPr marL="68580" marR="68580" marT="0" marB="0"/>
                </a:tc>
                <a:tc>
                  <a:txBody>
                    <a:bodyPr/>
                    <a:lstStyle/>
                    <a:p>
                      <a:pPr>
                        <a:spcAft>
                          <a:spcPts val="0"/>
                        </a:spcAft>
                      </a:pPr>
                      <a:r>
                        <a:rPr lang="el-GR" sz="1600">
                          <a:effectLst/>
                        </a:rPr>
                        <a:t>ΜΙΣΘΟΔΟΣΙΑ</a:t>
                      </a:r>
                      <a:endParaRPr lang="el-GR" sz="2000">
                        <a:effectLst/>
                        <a:latin typeface="Courier New"/>
                        <a:ea typeface="Times New Roman"/>
                        <a:cs typeface="Times New Roman"/>
                      </a:endParaRPr>
                    </a:p>
                  </a:txBody>
                  <a:tcPr marL="68580" marR="68580" marT="0" marB="0"/>
                </a:tc>
                <a:tc>
                  <a:txBody>
                    <a:bodyPr/>
                    <a:lstStyle/>
                    <a:p>
                      <a:pPr>
                        <a:spcAft>
                          <a:spcPts val="0"/>
                        </a:spcAft>
                      </a:pPr>
                      <a:r>
                        <a:rPr lang="el-GR" sz="1600">
                          <a:effectLst/>
                        </a:rPr>
                        <a:t>1000</a:t>
                      </a:r>
                      <a:endParaRPr lang="el-GR" sz="2000">
                        <a:effectLst/>
                        <a:latin typeface="Courier New"/>
                        <a:ea typeface="Times New Roman"/>
                        <a:cs typeface="Times New Roman"/>
                      </a:endParaRPr>
                    </a:p>
                  </a:txBody>
                  <a:tcPr marL="68580" marR="68580" marT="0" marB="0"/>
                </a:tc>
                <a:tc>
                  <a:txBody>
                    <a:bodyPr/>
                    <a:lstStyle/>
                    <a:p>
                      <a:pPr>
                        <a:spcAft>
                          <a:spcPts val="0"/>
                        </a:spcAft>
                      </a:pPr>
                      <a:r>
                        <a:rPr lang="en-US" sz="1600" dirty="0">
                          <a:effectLst/>
                        </a:rPr>
                        <a:t>1</a:t>
                      </a:r>
                      <a:endParaRPr lang="el-GR" sz="2000" dirty="0">
                        <a:effectLst/>
                        <a:latin typeface="Courier New"/>
                        <a:ea typeface="Times New Roman"/>
                        <a:cs typeface="Times New Roman"/>
                      </a:endParaRPr>
                    </a:p>
                  </a:txBody>
                  <a:tcPr marL="68580" marR="68580" marT="0" marB="0"/>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xmlns="" val="1644662849"/>
              </p:ext>
            </p:extLst>
          </p:nvPr>
        </p:nvGraphicFramePr>
        <p:xfrm>
          <a:off x="235988" y="4062090"/>
          <a:ext cx="4752527" cy="975360"/>
        </p:xfrm>
        <a:graphic>
          <a:graphicData uri="http://schemas.openxmlformats.org/drawingml/2006/table">
            <a:tbl>
              <a:tblPr firstRow="1">
                <a:tableStyleId>{5C22544A-7EE6-4342-B048-85BDC9FD1C3A}</a:tableStyleId>
              </a:tblPr>
              <a:tblGrid>
                <a:gridCol w="1258611"/>
                <a:gridCol w="1528203"/>
                <a:gridCol w="1965713"/>
              </a:tblGrid>
              <a:tr h="0">
                <a:tc>
                  <a:txBody>
                    <a:bodyPr/>
                    <a:lstStyle/>
                    <a:p>
                      <a:pPr>
                        <a:spcAft>
                          <a:spcPts val="0"/>
                        </a:spcAft>
                      </a:pPr>
                      <a:r>
                        <a:rPr lang="el-GR" sz="1600" dirty="0">
                          <a:effectLst/>
                        </a:rPr>
                        <a:t>Empno</a:t>
                      </a:r>
                      <a:endParaRPr lang="el-GR" sz="2000" dirty="0">
                        <a:effectLst/>
                        <a:latin typeface="Courier New"/>
                        <a:ea typeface="Times New Roman"/>
                        <a:cs typeface="Times New Roman"/>
                      </a:endParaRPr>
                    </a:p>
                  </a:txBody>
                  <a:tcPr marL="68580" marR="68580" marT="0" marB="0">
                    <a:solidFill>
                      <a:srgbClr val="004B82"/>
                    </a:solidFill>
                  </a:tcPr>
                </a:tc>
                <a:tc>
                  <a:txBody>
                    <a:bodyPr/>
                    <a:lstStyle/>
                    <a:p>
                      <a:pPr>
                        <a:spcAft>
                          <a:spcPts val="0"/>
                        </a:spcAft>
                      </a:pPr>
                      <a:r>
                        <a:rPr lang="el-GR" sz="1600" dirty="0" err="1">
                          <a:effectLst/>
                        </a:rPr>
                        <a:t>C_Name</a:t>
                      </a:r>
                      <a:endParaRPr lang="el-GR" sz="2000" dirty="0">
                        <a:effectLst/>
                        <a:latin typeface="Courier New"/>
                        <a:ea typeface="Times New Roman"/>
                        <a:cs typeface="Times New Roman"/>
                      </a:endParaRPr>
                    </a:p>
                  </a:txBody>
                  <a:tcPr marL="68580" marR="68580" marT="0" marB="0">
                    <a:solidFill>
                      <a:srgbClr val="004B82"/>
                    </a:solidFill>
                  </a:tcPr>
                </a:tc>
                <a:tc>
                  <a:txBody>
                    <a:bodyPr/>
                    <a:lstStyle/>
                    <a:p>
                      <a:pPr>
                        <a:spcAft>
                          <a:spcPts val="0"/>
                        </a:spcAft>
                      </a:pPr>
                      <a:r>
                        <a:rPr lang="el-GR" sz="1600" dirty="0" err="1">
                          <a:effectLst/>
                        </a:rPr>
                        <a:t>B_date</a:t>
                      </a:r>
                      <a:endParaRPr lang="el-GR" sz="2000" dirty="0">
                        <a:effectLst/>
                        <a:latin typeface="Courier New"/>
                        <a:ea typeface="Times New Roman"/>
                        <a:cs typeface="Times New Roman"/>
                      </a:endParaRPr>
                    </a:p>
                  </a:txBody>
                  <a:tcPr marL="68580" marR="68580" marT="0" marB="0">
                    <a:solidFill>
                      <a:srgbClr val="004B82"/>
                    </a:solidFill>
                  </a:tcPr>
                </a:tc>
              </a:tr>
              <a:tr h="0">
                <a:tc>
                  <a:txBody>
                    <a:bodyPr/>
                    <a:lstStyle/>
                    <a:p>
                      <a:pPr>
                        <a:spcAft>
                          <a:spcPts val="0"/>
                        </a:spcAft>
                      </a:pPr>
                      <a:r>
                        <a:rPr lang="en-US" sz="1600">
                          <a:effectLst/>
                        </a:rPr>
                        <a:t>10</a:t>
                      </a:r>
                      <a:endParaRPr lang="el-GR" sz="2000">
                        <a:effectLst/>
                        <a:latin typeface="Courier New"/>
                        <a:ea typeface="Times New Roman"/>
                        <a:cs typeface="Times New Roman"/>
                      </a:endParaRPr>
                    </a:p>
                  </a:txBody>
                  <a:tcPr marL="68580" marR="68580" marT="0" marB="0"/>
                </a:tc>
                <a:tc>
                  <a:txBody>
                    <a:bodyPr/>
                    <a:lstStyle/>
                    <a:p>
                      <a:pPr>
                        <a:spcAft>
                          <a:spcPts val="0"/>
                        </a:spcAft>
                      </a:pPr>
                      <a:r>
                        <a:rPr lang="el-GR" sz="1600">
                          <a:effectLst/>
                        </a:rPr>
                        <a:t>ΜΑΡΙΑ</a:t>
                      </a:r>
                      <a:endParaRPr lang="el-GR" sz="2000">
                        <a:effectLst/>
                        <a:latin typeface="Courier New"/>
                        <a:ea typeface="Times New Roman"/>
                        <a:cs typeface="Times New Roman"/>
                      </a:endParaRPr>
                    </a:p>
                  </a:txBody>
                  <a:tcPr marL="68580" marR="68580" marT="0" marB="0"/>
                </a:tc>
                <a:tc>
                  <a:txBody>
                    <a:bodyPr/>
                    <a:lstStyle/>
                    <a:p>
                      <a:pPr>
                        <a:spcAft>
                          <a:spcPts val="0"/>
                        </a:spcAft>
                      </a:pPr>
                      <a:r>
                        <a:rPr lang="en-US" sz="1600">
                          <a:effectLst/>
                        </a:rPr>
                        <a:t>10-JAN-89</a:t>
                      </a:r>
                      <a:endParaRPr lang="el-GR" sz="2000">
                        <a:effectLst/>
                        <a:latin typeface="Courier New"/>
                        <a:ea typeface="Times New Roman"/>
                        <a:cs typeface="Times New Roman"/>
                      </a:endParaRPr>
                    </a:p>
                  </a:txBody>
                  <a:tcPr marL="68580" marR="68580" marT="0" marB="0"/>
                </a:tc>
              </a:tr>
              <a:tr h="0">
                <a:tc>
                  <a:txBody>
                    <a:bodyPr/>
                    <a:lstStyle/>
                    <a:p>
                      <a:pPr>
                        <a:spcAft>
                          <a:spcPts val="0"/>
                        </a:spcAft>
                      </a:pPr>
                      <a:r>
                        <a:rPr lang="en-US" sz="1600">
                          <a:effectLst/>
                        </a:rPr>
                        <a:t>10</a:t>
                      </a:r>
                      <a:endParaRPr lang="el-GR" sz="2000">
                        <a:effectLst/>
                        <a:latin typeface="Courier New"/>
                        <a:ea typeface="Times New Roman"/>
                        <a:cs typeface="Times New Roman"/>
                      </a:endParaRPr>
                    </a:p>
                  </a:txBody>
                  <a:tcPr marL="68580" marR="68580" marT="0" marB="0"/>
                </a:tc>
                <a:tc>
                  <a:txBody>
                    <a:bodyPr/>
                    <a:lstStyle/>
                    <a:p>
                      <a:pPr>
                        <a:spcAft>
                          <a:spcPts val="0"/>
                        </a:spcAft>
                      </a:pPr>
                      <a:r>
                        <a:rPr lang="en-US" sz="1600">
                          <a:effectLst/>
                        </a:rPr>
                        <a:t>ΙΩΑΝΝΗΣ</a:t>
                      </a:r>
                      <a:endParaRPr lang="el-GR" sz="2000">
                        <a:effectLst/>
                        <a:latin typeface="Courier New"/>
                        <a:ea typeface="Times New Roman"/>
                        <a:cs typeface="Times New Roman"/>
                      </a:endParaRPr>
                    </a:p>
                  </a:txBody>
                  <a:tcPr marL="68580" marR="68580" marT="0" marB="0"/>
                </a:tc>
                <a:tc>
                  <a:txBody>
                    <a:bodyPr/>
                    <a:lstStyle/>
                    <a:p>
                      <a:pPr>
                        <a:spcAft>
                          <a:spcPts val="0"/>
                        </a:spcAft>
                      </a:pPr>
                      <a:r>
                        <a:rPr lang="en-US" sz="1600">
                          <a:effectLst/>
                        </a:rPr>
                        <a:t>20-MAR-</a:t>
                      </a:r>
                      <a:r>
                        <a:rPr lang="el-GR" sz="1600">
                          <a:effectLst/>
                        </a:rPr>
                        <a:t>90</a:t>
                      </a:r>
                      <a:endParaRPr lang="el-GR" sz="2000">
                        <a:effectLst/>
                        <a:latin typeface="Courier New"/>
                        <a:ea typeface="Times New Roman"/>
                        <a:cs typeface="Times New Roman"/>
                      </a:endParaRPr>
                    </a:p>
                  </a:txBody>
                  <a:tcPr marL="68580" marR="68580" marT="0" marB="0"/>
                </a:tc>
              </a:tr>
              <a:tr h="0">
                <a:tc>
                  <a:txBody>
                    <a:bodyPr/>
                    <a:lstStyle/>
                    <a:p>
                      <a:pPr>
                        <a:spcAft>
                          <a:spcPts val="0"/>
                        </a:spcAft>
                      </a:pPr>
                      <a:r>
                        <a:rPr lang="en-US" sz="1600" dirty="0">
                          <a:effectLst/>
                        </a:rPr>
                        <a:t>30</a:t>
                      </a:r>
                      <a:endParaRPr lang="el-GR" sz="2000" dirty="0">
                        <a:effectLst/>
                        <a:latin typeface="Courier New"/>
                        <a:ea typeface="Times New Roman"/>
                        <a:cs typeface="Times New Roman"/>
                      </a:endParaRPr>
                    </a:p>
                  </a:txBody>
                  <a:tcPr marL="68580" marR="68580" marT="0" marB="0"/>
                </a:tc>
                <a:tc>
                  <a:txBody>
                    <a:bodyPr/>
                    <a:lstStyle/>
                    <a:p>
                      <a:pPr>
                        <a:spcAft>
                          <a:spcPts val="0"/>
                        </a:spcAft>
                      </a:pPr>
                      <a:r>
                        <a:rPr lang="el-GR" sz="1600" dirty="0">
                          <a:effectLst/>
                        </a:rPr>
                        <a:t>ΘΩΜΑΣ</a:t>
                      </a:r>
                      <a:endParaRPr lang="el-GR" sz="2000" dirty="0">
                        <a:effectLst/>
                        <a:latin typeface="Courier New"/>
                        <a:ea typeface="Times New Roman"/>
                        <a:cs typeface="Times New Roman"/>
                      </a:endParaRPr>
                    </a:p>
                  </a:txBody>
                  <a:tcPr marL="68580" marR="68580" marT="0" marB="0"/>
                </a:tc>
                <a:tc>
                  <a:txBody>
                    <a:bodyPr/>
                    <a:lstStyle/>
                    <a:p>
                      <a:pPr>
                        <a:spcAft>
                          <a:spcPts val="0"/>
                        </a:spcAft>
                      </a:pPr>
                      <a:r>
                        <a:rPr lang="en-US" sz="1600" dirty="0">
                          <a:effectLst/>
                        </a:rPr>
                        <a:t>10-JUN-89</a:t>
                      </a:r>
                      <a:endParaRPr lang="el-GR" sz="2000" dirty="0">
                        <a:effectLst/>
                        <a:latin typeface="Courier New"/>
                        <a:ea typeface="Times New Roman"/>
                        <a:cs typeface="Times New Roman"/>
                      </a:endParaRPr>
                    </a:p>
                  </a:txBody>
                  <a:tcPr marL="68580" marR="68580" marT="0" marB="0"/>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xmlns="" val="3812206898"/>
              </p:ext>
            </p:extLst>
          </p:nvPr>
        </p:nvGraphicFramePr>
        <p:xfrm>
          <a:off x="235988" y="5445224"/>
          <a:ext cx="2160240" cy="975360"/>
        </p:xfrm>
        <a:graphic>
          <a:graphicData uri="http://schemas.openxmlformats.org/drawingml/2006/table">
            <a:tbl>
              <a:tblPr firstRow="1">
                <a:tableStyleId>{5C22544A-7EE6-4342-B048-85BDC9FD1C3A}</a:tableStyleId>
              </a:tblPr>
              <a:tblGrid>
                <a:gridCol w="2160240"/>
              </a:tblGrid>
              <a:tr h="0">
                <a:tc>
                  <a:txBody>
                    <a:bodyPr/>
                    <a:lstStyle/>
                    <a:p>
                      <a:pPr>
                        <a:spcAft>
                          <a:spcPts val="0"/>
                        </a:spcAft>
                      </a:pPr>
                      <a:r>
                        <a:rPr lang="el-GR" sz="1600" dirty="0" err="1">
                          <a:effectLst/>
                        </a:rPr>
                        <a:t>C_Name</a:t>
                      </a:r>
                      <a:endParaRPr lang="el-GR" sz="2000" dirty="0">
                        <a:effectLst/>
                        <a:latin typeface="Courier New"/>
                        <a:ea typeface="Times New Roman"/>
                        <a:cs typeface="Times New Roman"/>
                      </a:endParaRPr>
                    </a:p>
                  </a:txBody>
                  <a:tcPr marL="68580" marR="68580" marT="0" marB="0">
                    <a:solidFill>
                      <a:srgbClr val="004B82"/>
                    </a:solidFill>
                  </a:tcPr>
                </a:tc>
              </a:tr>
              <a:tr h="0">
                <a:tc>
                  <a:txBody>
                    <a:bodyPr/>
                    <a:lstStyle/>
                    <a:p>
                      <a:pPr>
                        <a:spcAft>
                          <a:spcPts val="0"/>
                        </a:spcAft>
                      </a:pPr>
                      <a:r>
                        <a:rPr lang="el-GR" sz="1600" dirty="0">
                          <a:effectLst/>
                        </a:rPr>
                        <a:t>ΘΩΜΑΣ</a:t>
                      </a:r>
                      <a:endParaRPr lang="el-GR" sz="2000" dirty="0">
                        <a:effectLst/>
                        <a:latin typeface="Courier New"/>
                        <a:ea typeface="Times New Roman"/>
                        <a:cs typeface="Times New Roman"/>
                      </a:endParaRPr>
                    </a:p>
                  </a:txBody>
                  <a:tcPr marL="68580" marR="68580" marT="0" marB="0"/>
                </a:tc>
              </a:tr>
              <a:tr h="0">
                <a:tc>
                  <a:txBody>
                    <a:bodyPr/>
                    <a:lstStyle/>
                    <a:p>
                      <a:pPr>
                        <a:spcAft>
                          <a:spcPts val="0"/>
                        </a:spcAft>
                      </a:pPr>
                      <a:r>
                        <a:rPr lang="en-US" sz="1600">
                          <a:effectLst/>
                        </a:rPr>
                        <a:t>ΙΩΑΝΝΗΣ</a:t>
                      </a:r>
                      <a:endParaRPr lang="el-GR" sz="2000">
                        <a:effectLst/>
                        <a:latin typeface="Courier New"/>
                        <a:ea typeface="Times New Roman"/>
                        <a:cs typeface="Times New Roman"/>
                      </a:endParaRPr>
                    </a:p>
                  </a:txBody>
                  <a:tcPr marL="68580" marR="68580" marT="0" marB="0"/>
                </a:tc>
              </a:tr>
              <a:tr h="0">
                <a:tc>
                  <a:txBody>
                    <a:bodyPr/>
                    <a:lstStyle/>
                    <a:p>
                      <a:pPr>
                        <a:spcAft>
                          <a:spcPts val="0"/>
                        </a:spcAft>
                      </a:pPr>
                      <a:r>
                        <a:rPr lang="el-GR" sz="1600" dirty="0">
                          <a:effectLst/>
                        </a:rPr>
                        <a:t>ΜΑΡΙΑ</a:t>
                      </a:r>
                      <a:endParaRPr lang="el-GR" sz="2000" dirty="0">
                        <a:effectLst/>
                        <a:latin typeface="Courier New"/>
                        <a:ea typeface="Times New Roman"/>
                        <a:cs typeface="Times New Roman"/>
                      </a:endParaRPr>
                    </a:p>
                  </a:txBody>
                  <a:tcPr marL="68580" marR="68580" marT="0" marB="0"/>
                </a:tc>
              </a:tr>
            </a:tbl>
          </a:graphicData>
        </a:graphic>
      </p:graphicFrame>
      <p:sp>
        <p:nvSpPr>
          <p:cNvPr id="7" name="Rectangle 6"/>
          <p:cNvSpPr/>
          <p:nvPr/>
        </p:nvSpPr>
        <p:spPr>
          <a:xfrm>
            <a:off x="235988" y="2338209"/>
            <a:ext cx="1123321" cy="369332"/>
          </a:xfrm>
          <a:prstGeom prst="rect">
            <a:avLst/>
          </a:prstGeom>
        </p:spPr>
        <p:txBody>
          <a:bodyPr wrap="none">
            <a:spAutoFit/>
          </a:bodyPr>
          <a:lstStyle/>
          <a:p>
            <a:r>
              <a:rPr lang="en-US" b="1" dirty="0">
                <a:latin typeface="+mn-lt"/>
              </a:rPr>
              <a:t>Employee</a:t>
            </a:r>
            <a:endParaRPr lang="el-GR" b="1" dirty="0">
              <a:latin typeface="+mn-lt"/>
            </a:endParaRPr>
          </a:p>
        </p:txBody>
      </p:sp>
      <p:sp>
        <p:nvSpPr>
          <p:cNvPr id="8" name="Rectangle 7"/>
          <p:cNvSpPr/>
          <p:nvPr/>
        </p:nvSpPr>
        <p:spPr>
          <a:xfrm>
            <a:off x="7410230" y="2852936"/>
            <a:ext cx="1509846" cy="646331"/>
          </a:xfrm>
          <a:prstGeom prst="rect">
            <a:avLst/>
          </a:prstGeom>
        </p:spPr>
        <p:txBody>
          <a:bodyPr wrap="square">
            <a:spAutoFit/>
          </a:bodyPr>
          <a:lstStyle/>
          <a:p>
            <a:r>
              <a:rPr lang="el-GR" dirty="0">
                <a:latin typeface="+mn-lt"/>
              </a:rPr>
              <a:t>Κύριο κλειδί: (</a:t>
            </a:r>
            <a:r>
              <a:rPr lang="en-US" dirty="0" err="1">
                <a:latin typeface="+mn-lt"/>
              </a:rPr>
              <a:t>empno</a:t>
            </a:r>
            <a:r>
              <a:rPr lang="el-GR" dirty="0">
                <a:latin typeface="+mn-lt"/>
              </a:rPr>
              <a:t>) </a:t>
            </a:r>
          </a:p>
        </p:txBody>
      </p:sp>
      <p:sp>
        <p:nvSpPr>
          <p:cNvPr id="9" name="Rectangle 8"/>
          <p:cNvSpPr/>
          <p:nvPr/>
        </p:nvSpPr>
        <p:spPr>
          <a:xfrm>
            <a:off x="4988515" y="4242069"/>
            <a:ext cx="1887742" cy="646331"/>
          </a:xfrm>
          <a:prstGeom prst="rect">
            <a:avLst/>
          </a:prstGeom>
        </p:spPr>
        <p:txBody>
          <a:bodyPr wrap="square">
            <a:spAutoFit/>
          </a:bodyPr>
          <a:lstStyle/>
          <a:p>
            <a:r>
              <a:rPr lang="el-GR" dirty="0">
                <a:latin typeface="+mn-lt"/>
              </a:rPr>
              <a:t>Κύριο κλειδί: (</a:t>
            </a:r>
            <a:r>
              <a:rPr lang="en-US" dirty="0" err="1">
                <a:latin typeface="+mn-lt"/>
              </a:rPr>
              <a:t>empno</a:t>
            </a:r>
            <a:r>
              <a:rPr lang="el-GR" dirty="0">
                <a:latin typeface="+mn-lt"/>
              </a:rPr>
              <a:t>, </a:t>
            </a:r>
            <a:r>
              <a:rPr lang="en-US" dirty="0">
                <a:latin typeface="+mn-lt"/>
              </a:rPr>
              <a:t>c</a:t>
            </a:r>
            <a:r>
              <a:rPr lang="el-GR" dirty="0">
                <a:latin typeface="+mn-lt"/>
              </a:rPr>
              <a:t>_</a:t>
            </a:r>
            <a:r>
              <a:rPr lang="en-US" dirty="0">
                <a:latin typeface="+mn-lt"/>
              </a:rPr>
              <a:t>name</a:t>
            </a:r>
            <a:r>
              <a:rPr lang="el-GR" dirty="0">
                <a:latin typeface="+mn-lt"/>
              </a:rPr>
              <a:t>) </a:t>
            </a:r>
          </a:p>
        </p:txBody>
      </p:sp>
      <p:sp>
        <p:nvSpPr>
          <p:cNvPr id="10" name="Rectangle 9"/>
          <p:cNvSpPr/>
          <p:nvPr/>
        </p:nvSpPr>
        <p:spPr>
          <a:xfrm>
            <a:off x="2405176" y="5571474"/>
            <a:ext cx="1800578" cy="646331"/>
          </a:xfrm>
          <a:prstGeom prst="rect">
            <a:avLst/>
          </a:prstGeom>
        </p:spPr>
        <p:txBody>
          <a:bodyPr wrap="square">
            <a:spAutoFit/>
          </a:bodyPr>
          <a:lstStyle/>
          <a:p>
            <a:r>
              <a:rPr lang="el-GR" dirty="0">
                <a:latin typeface="+mn-lt"/>
              </a:rPr>
              <a:t>Κύριο κλειδί: (</a:t>
            </a:r>
            <a:r>
              <a:rPr lang="en-US" dirty="0">
                <a:latin typeface="+mn-lt"/>
              </a:rPr>
              <a:t>c</a:t>
            </a:r>
            <a:r>
              <a:rPr lang="el-GR" dirty="0">
                <a:latin typeface="+mn-lt"/>
              </a:rPr>
              <a:t>_</a:t>
            </a:r>
            <a:r>
              <a:rPr lang="en-US" dirty="0">
                <a:latin typeface="+mn-lt"/>
              </a:rPr>
              <a:t>name</a:t>
            </a:r>
            <a:r>
              <a:rPr lang="el-GR" dirty="0">
                <a:latin typeface="+mn-lt"/>
              </a:rPr>
              <a:t>) </a:t>
            </a:r>
          </a:p>
        </p:txBody>
      </p:sp>
      <p:sp>
        <p:nvSpPr>
          <p:cNvPr id="11" name="Rectangle 10"/>
          <p:cNvSpPr/>
          <p:nvPr/>
        </p:nvSpPr>
        <p:spPr>
          <a:xfrm>
            <a:off x="235988" y="3778828"/>
            <a:ext cx="665567" cy="369332"/>
          </a:xfrm>
          <a:prstGeom prst="rect">
            <a:avLst/>
          </a:prstGeom>
        </p:spPr>
        <p:txBody>
          <a:bodyPr wrap="none">
            <a:spAutoFit/>
          </a:bodyPr>
          <a:lstStyle/>
          <a:p>
            <a:r>
              <a:rPr lang="en-US" b="1" dirty="0">
                <a:latin typeface="+mn-lt"/>
              </a:rPr>
              <a:t>Child</a:t>
            </a:r>
            <a:endParaRPr lang="el-GR" b="1" dirty="0">
              <a:latin typeface="+mn-lt"/>
            </a:endParaRPr>
          </a:p>
        </p:txBody>
      </p:sp>
      <p:sp>
        <p:nvSpPr>
          <p:cNvPr id="12" name="Rectangle 11"/>
          <p:cNvSpPr/>
          <p:nvPr/>
        </p:nvSpPr>
        <p:spPr>
          <a:xfrm>
            <a:off x="235988" y="5176860"/>
            <a:ext cx="845103" cy="369332"/>
          </a:xfrm>
          <a:prstGeom prst="rect">
            <a:avLst/>
          </a:prstGeom>
        </p:spPr>
        <p:txBody>
          <a:bodyPr wrap="none">
            <a:spAutoFit/>
          </a:bodyPr>
          <a:lstStyle/>
          <a:p>
            <a:r>
              <a:rPr lang="en-US" b="1" dirty="0">
                <a:latin typeface="+mn-lt"/>
              </a:rPr>
              <a:t>Names</a:t>
            </a:r>
            <a:endParaRPr lang="el-GR" b="1" dirty="0">
              <a:latin typeface="+mn-lt"/>
            </a:endParaRPr>
          </a:p>
        </p:txBody>
      </p:sp>
    </p:spTree>
    <p:extLst>
      <p:ext uri="{BB962C8B-B14F-4D97-AF65-F5344CB8AC3E}">
        <p14:creationId xmlns:p14="http://schemas.microsoft.com/office/powerpoint/2010/main" xmlns="" val="187918148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Τρίτη Κανονική Μορφή 3</a:t>
            </a:r>
            <a:r>
              <a:rPr lang="en-US" dirty="0"/>
              <a:t>NF</a:t>
            </a:r>
            <a:endParaRPr lang="el-GR" dirty="0"/>
          </a:p>
        </p:txBody>
      </p:sp>
      <p:graphicFrame>
        <p:nvGraphicFramePr>
          <p:cNvPr id="4" name="Table 3"/>
          <p:cNvGraphicFramePr>
            <a:graphicFrameLocks noGrp="1"/>
          </p:cNvGraphicFramePr>
          <p:nvPr>
            <p:extLst>
              <p:ext uri="{D42A27DB-BD31-4B8C-83A1-F6EECF244321}">
                <p14:modId xmlns:p14="http://schemas.microsoft.com/office/powerpoint/2010/main" xmlns="" val="2182854082"/>
              </p:ext>
            </p:extLst>
          </p:nvPr>
        </p:nvGraphicFramePr>
        <p:xfrm>
          <a:off x="400399" y="1196752"/>
          <a:ext cx="4320481" cy="975360"/>
        </p:xfrm>
        <a:graphic>
          <a:graphicData uri="http://schemas.openxmlformats.org/drawingml/2006/table">
            <a:tbl>
              <a:tblPr firstRow="1">
                <a:tableStyleId>{5C22544A-7EE6-4342-B048-85BDC9FD1C3A}</a:tableStyleId>
              </a:tblPr>
              <a:tblGrid>
                <a:gridCol w="865579"/>
                <a:gridCol w="1050985"/>
                <a:gridCol w="751158"/>
                <a:gridCol w="901601"/>
                <a:gridCol w="751158"/>
              </a:tblGrid>
              <a:tr h="0">
                <a:tc>
                  <a:txBody>
                    <a:bodyPr/>
                    <a:lstStyle/>
                    <a:p>
                      <a:pPr>
                        <a:spcAft>
                          <a:spcPts val="0"/>
                        </a:spcAft>
                      </a:pPr>
                      <a:r>
                        <a:rPr lang="el-GR" sz="1600" dirty="0">
                          <a:effectLst/>
                        </a:rPr>
                        <a:t>Empno</a:t>
                      </a:r>
                      <a:endParaRPr lang="el-GR" sz="2000" dirty="0">
                        <a:effectLst/>
                        <a:latin typeface="Courier New"/>
                        <a:ea typeface="Times New Roman"/>
                        <a:cs typeface="Times New Roman"/>
                      </a:endParaRPr>
                    </a:p>
                  </a:txBody>
                  <a:tcPr marL="68580" marR="68580" marT="0" marB="0">
                    <a:solidFill>
                      <a:srgbClr val="004B82"/>
                    </a:solidFill>
                  </a:tcPr>
                </a:tc>
                <a:tc>
                  <a:txBody>
                    <a:bodyPr/>
                    <a:lstStyle/>
                    <a:p>
                      <a:pPr>
                        <a:spcAft>
                          <a:spcPts val="0"/>
                        </a:spcAft>
                      </a:pPr>
                      <a:r>
                        <a:rPr lang="el-GR" sz="1600" dirty="0" err="1">
                          <a:effectLst/>
                        </a:rPr>
                        <a:t>Name</a:t>
                      </a:r>
                      <a:endParaRPr lang="el-GR" sz="2000" dirty="0">
                        <a:effectLst/>
                        <a:latin typeface="Courier New"/>
                        <a:ea typeface="Times New Roman"/>
                        <a:cs typeface="Times New Roman"/>
                      </a:endParaRPr>
                    </a:p>
                  </a:txBody>
                  <a:tcPr marL="68580" marR="68580" marT="0" marB="0">
                    <a:solidFill>
                      <a:srgbClr val="004B82"/>
                    </a:solidFill>
                  </a:tcPr>
                </a:tc>
                <a:tc>
                  <a:txBody>
                    <a:bodyPr/>
                    <a:lstStyle/>
                    <a:p>
                      <a:pPr>
                        <a:spcAft>
                          <a:spcPts val="0"/>
                        </a:spcAft>
                      </a:pPr>
                      <a:r>
                        <a:rPr lang="el-GR" sz="1600" dirty="0" err="1">
                          <a:effectLst/>
                        </a:rPr>
                        <a:t>JobNo</a:t>
                      </a:r>
                      <a:endParaRPr lang="el-GR" sz="2000" dirty="0">
                        <a:effectLst/>
                        <a:latin typeface="Courier New"/>
                        <a:ea typeface="Times New Roman"/>
                        <a:cs typeface="Times New Roman"/>
                      </a:endParaRPr>
                    </a:p>
                  </a:txBody>
                  <a:tcPr marL="68580" marR="68580" marT="0" marB="0">
                    <a:solidFill>
                      <a:srgbClr val="004B82"/>
                    </a:solidFill>
                  </a:tcPr>
                </a:tc>
                <a:tc>
                  <a:txBody>
                    <a:bodyPr/>
                    <a:lstStyle/>
                    <a:p>
                      <a:pPr>
                        <a:spcAft>
                          <a:spcPts val="0"/>
                        </a:spcAft>
                      </a:pPr>
                      <a:r>
                        <a:rPr lang="el-GR" sz="1600" dirty="0" err="1">
                          <a:effectLst/>
                        </a:rPr>
                        <a:t>DeptNo</a:t>
                      </a:r>
                      <a:endParaRPr lang="el-GR" sz="2000" dirty="0">
                        <a:effectLst/>
                        <a:latin typeface="Courier New"/>
                        <a:ea typeface="Times New Roman"/>
                        <a:cs typeface="Times New Roman"/>
                      </a:endParaRPr>
                    </a:p>
                  </a:txBody>
                  <a:tcPr marL="68580" marR="68580" marT="0" marB="0">
                    <a:solidFill>
                      <a:srgbClr val="004B82"/>
                    </a:solidFill>
                  </a:tcPr>
                </a:tc>
                <a:tc>
                  <a:txBody>
                    <a:bodyPr/>
                    <a:lstStyle/>
                    <a:p>
                      <a:pPr>
                        <a:spcAft>
                          <a:spcPts val="0"/>
                        </a:spcAft>
                      </a:pPr>
                      <a:r>
                        <a:rPr lang="el-GR" sz="1600" dirty="0" err="1">
                          <a:effectLst/>
                        </a:rPr>
                        <a:t>C_no</a:t>
                      </a:r>
                      <a:endParaRPr lang="el-GR" sz="2000" dirty="0">
                        <a:effectLst/>
                        <a:latin typeface="Courier New"/>
                        <a:ea typeface="Times New Roman"/>
                        <a:cs typeface="Times New Roman"/>
                      </a:endParaRPr>
                    </a:p>
                  </a:txBody>
                  <a:tcPr marL="68580" marR="68580" marT="0" marB="0">
                    <a:solidFill>
                      <a:srgbClr val="004B82"/>
                    </a:solidFill>
                  </a:tcPr>
                </a:tc>
              </a:tr>
              <a:tr h="0">
                <a:tc>
                  <a:txBody>
                    <a:bodyPr/>
                    <a:lstStyle/>
                    <a:p>
                      <a:pPr>
                        <a:spcAft>
                          <a:spcPts val="0"/>
                        </a:spcAft>
                      </a:pPr>
                      <a:r>
                        <a:rPr lang="en-US" sz="1600">
                          <a:effectLst/>
                        </a:rPr>
                        <a:t>10</a:t>
                      </a:r>
                      <a:endParaRPr lang="el-GR" sz="2000">
                        <a:effectLst/>
                        <a:latin typeface="Courier New"/>
                        <a:ea typeface="Times New Roman"/>
                        <a:cs typeface="Times New Roman"/>
                      </a:endParaRPr>
                    </a:p>
                  </a:txBody>
                  <a:tcPr marL="68580" marR="68580" marT="0" marB="0"/>
                </a:tc>
                <a:tc>
                  <a:txBody>
                    <a:bodyPr/>
                    <a:lstStyle/>
                    <a:p>
                      <a:pPr>
                        <a:spcAft>
                          <a:spcPts val="0"/>
                        </a:spcAft>
                      </a:pPr>
                      <a:r>
                        <a:rPr lang="el-GR" sz="1600">
                          <a:effectLst/>
                        </a:rPr>
                        <a:t>ΣΠΥΡΟΥ</a:t>
                      </a:r>
                      <a:endParaRPr lang="el-GR" sz="2000">
                        <a:effectLst/>
                        <a:latin typeface="Courier New"/>
                        <a:ea typeface="Times New Roman"/>
                        <a:cs typeface="Times New Roman"/>
                      </a:endParaRPr>
                    </a:p>
                  </a:txBody>
                  <a:tcPr marL="68580" marR="68580" marT="0" marB="0"/>
                </a:tc>
                <a:tc>
                  <a:txBody>
                    <a:bodyPr/>
                    <a:lstStyle/>
                    <a:p>
                      <a:pPr>
                        <a:spcAft>
                          <a:spcPts val="0"/>
                        </a:spcAft>
                      </a:pPr>
                      <a:r>
                        <a:rPr lang="el-GR" sz="1600">
                          <a:effectLst/>
                        </a:rPr>
                        <a:t>100</a:t>
                      </a:r>
                      <a:endParaRPr lang="el-GR" sz="2000">
                        <a:effectLst/>
                        <a:latin typeface="Courier New"/>
                        <a:ea typeface="Times New Roman"/>
                        <a:cs typeface="Times New Roman"/>
                      </a:endParaRPr>
                    </a:p>
                  </a:txBody>
                  <a:tcPr marL="68580" marR="68580" marT="0" marB="0"/>
                </a:tc>
                <a:tc>
                  <a:txBody>
                    <a:bodyPr/>
                    <a:lstStyle/>
                    <a:p>
                      <a:pPr>
                        <a:spcAft>
                          <a:spcPts val="0"/>
                        </a:spcAft>
                      </a:pPr>
                      <a:r>
                        <a:rPr lang="el-GR" sz="1600">
                          <a:effectLst/>
                        </a:rPr>
                        <a:t>50</a:t>
                      </a:r>
                      <a:endParaRPr lang="el-GR" sz="2000">
                        <a:effectLst/>
                        <a:latin typeface="Courier New"/>
                        <a:ea typeface="Times New Roman"/>
                        <a:cs typeface="Times New Roman"/>
                      </a:endParaRPr>
                    </a:p>
                  </a:txBody>
                  <a:tcPr marL="68580" marR="68580" marT="0" marB="0"/>
                </a:tc>
                <a:tc>
                  <a:txBody>
                    <a:bodyPr/>
                    <a:lstStyle/>
                    <a:p>
                      <a:pPr>
                        <a:spcAft>
                          <a:spcPts val="0"/>
                        </a:spcAft>
                      </a:pPr>
                      <a:r>
                        <a:rPr lang="en-US" sz="1600">
                          <a:effectLst/>
                        </a:rPr>
                        <a:t>2</a:t>
                      </a:r>
                      <a:endParaRPr lang="el-GR" sz="2000">
                        <a:effectLst/>
                        <a:latin typeface="Courier New"/>
                        <a:ea typeface="Times New Roman"/>
                        <a:cs typeface="Times New Roman"/>
                      </a:endParaRPr>
                    </a:p>
                  </a:txBody>
                  <a:tcPr marL="68580" marR="68580" marT="0" marB="0"/>
                </a:tc>
              </a:tr>
              <a:tr h="0">
                <a:tc>
                  <a:txBody>
                    <a:bodyPr/>
                    <a:lstStyle/>
                    <a:p>
                      <a:pPr>
                        <a:spcAft>
                          <a:spcPts val="0"/>
                        </a:spcAft>
                      </a:pPr>
                      <a:r>
                        <a:rPr lang="en-US" sz="1600">
                          <a:effectLst/>
                        </a:rPr>
                        <a:t>20</a:t>
                      </a:r>
                      <a:endParaRPr lang="el-GR" sz="2000">
                        <a:effectLst/>
                        <a:latin typeface="Courier New"/>
                        <a:ea typeface="Times New Roman"/>
                        <a:cs typeface="Times New Roman"/>
                      </a:endParaRPr>
                    </a:p>
                  </a:txBody>
                  <a:tcPr marL="68580" marR="68580" marT="0" marB="0"/>
                </a:tc>
                <a:tc>
                  <a:txBody>
                    <a:bodyPr/>
                    <a:lstStyle/>
                    <a:p>
                      <a:pPr>
                        <a:spcAft>
                          <a:spcPts val="0"/>
                        </a:spcAft>
                      </a:pPr>
                      <a:r>
                        <a:rPr lang="el-GR" sz="1600">
                          <a:effectLst/>
                        </a:rPr>
                        <a:t>ΧΡΗΣΤΟΥ</a:t>
                      </a:r>
                      <a:endParaRPr lang="el-GR" sz="2000">
                        <a:effectLst/>
                        <a:latin typeface="Courier New"/>
                        <a:ea typeface="Times New Roman"/>
                        <a:cs typeface="Times New Roman"/>
                      </a:endParaRPr>
                    </a:p>
                  </a:txBody>
                  <a:tcPr marL="68580" marR="68580" marT="0" marB="0"/>
                </a:tc>
                <a:tc>
                  <a:txBody>
                    <a:bodyPr/>
                    <a:lstStyle/>
                    <a:p>
                      <a:pPr>
                        <a:spcAft>
                          <a:spcPts val="0"/>
                        </a:spcAft>
                      </a:pPr>
                      <a:r>
                        <a:rPr lang="el-GR" sz="1600">
                          <a:effectLst/>
                        </a:rPr>
                        <a:t>200</a:t>
                      </a:r>
                      <a:endParaRPr lang="el-GR" sz="2000">
                        <a:effectLst/>
                        <a:latin typeface="Courier New"/>
                        <a:ea typeface="Times New Roman"/>
                        <a:cs typeface="Times New Roman"/>
                      </a:endParaRPr>
                    </a:p>
                  </a:txBody>
                  <a:tcPr marL="68580" marR="68580" marT="0" marB="0"/>
                </a:tc>
                <a:tc>
                  <a:txBody>
                    <a:bodyPr/>
                    <a:lstStyle/>
                    <a:p>
                      <a:pPr>
                        <a:spcAft>
                          <a:spcPts val="0"/>
                        </a:spcAft>
                      </a:pPr>
                      <a:r>
                        <a:rPr lang="el-GR" sz="1600">
                          <a:effectLst/>
                        </a:rPr>
                        <a:t>60</a:t>
                      </a:r>
                      <a:endParaRPr lang="el-GR" sz="2000">
                        <a:effectLst/>
                        <a:latin typeface="Courier New"/>
                        <a:ea typeface="Times New Roman"/>
                        <a:cs typeface="Times New Roman"/>
                      </a:endParaRPr>
                    </a:p>
                  </a:txBody>
                  <a:tcPr marL="68580" marR="68580" marT="0" marB="0"/>
                </a:tc>
                <a:tc>
                  <a:txBody>
                    <a:bodyPr/>
                    <a:lstStyle/>
                    <a:p>
                      <a:pPr>
                        <a:spcAft>
                          <a:spcPts val="0"/>
                        </a:spcAft>
                      </a:pPr>
                      <a:r>
                        <a:rPr lang="en-US" sz="1600">
                          <a:effectLst/>
                        </a:rPr>
                        <a:t> </a:t>
                      </a:r>
                      <a:endParaRPr lang="el-GR" sz="2000">
                        <a:effectLst/>
                        <a:latin typeface="Courier New"/>
                        <a:ea typeface="Times New Roman"/>
                        <a:cs typeface="Times New Roman"/>
                      </a:endParaRPr>
                    </a:p>
                  </a:txBody>
                  <a:tcPr marL="68580" marR="68580" marT="0" marB="0"/>
                </a:tc>
              </a:tr>
              <a:tr h="0">
                <a:tc>
                  <a:txBody>
                    <a:bodyPr/>
                    <a:lstStyle/>
                    <a:p>
                      <a:pPr>
                        <a:spcAft>
                          <a:spcPts val="0"/>
                        </a:spcAft>
                      </a:pPr>
                      <a:r>
                        <a:rPr lang="en-US" sz="1600" dirty="0">
                          <a:effectLst/>
                        </a:rPr>
                        <a:t>30</a:t>
                      </a:r>
                      <a:endParaRPr lang="el-GR" sz="2000" dirty="0">
                        <a:effectLst/>
                        <a:latin typeface="Courier New"/>
                        <a:ea typeface="Times New Roman"/>
                        <a:cs typeface="Times New Roman"/>
                      </a:endParaRPr>
                    </a:p>
                  </a:txBody>
                  <a:tcPr marL="68580" marR="68580" marT="0" marB="0"/>
                </a:tc>
                <a:tc>
                  <a:txBody>
                    <a:bodyPr/>
                    <a:lstStyle/>
                    <a:p>
                      <a:pPr>
                        <a:spcAft>
                          <a:spcPts val="0"/>
                        </a:spcAft>
                      </a:pPr>
                      <a:r>
                        <a:rPr lang="el-GR" sz="1600" dirty="0">
                          <a:effectLst/>
                        </a:rPr>
                        <a:t>ΝΙΚΟΥ</a:t>
                      </a:r>
                      <a:endParaRPr lang="el-GR" sz="2000" dirty="0">
                        <a:effectLst/>
                        <a:latin typeface="Courier New"/>
                        <a:ea typeface="Times New Roman"/>
                        <a:cs typeface="Times New Roman"/>
                      </a:endParaRPr>
                    </a:p>
                  </a:txBody>
                  <a:tcPr marL="68580" marR="68580" marT="0" marB="0"/>
                </a:tc>
                <a:tc>
                  <a:txBody>
                    <a:bodyPr/>
                    <a:lstStyle/>
                    <a:p>
                      <a:pPr>
                        <a:spcAft>
                          <a:spcPts val="0"/>
                        </a:spcAft>
                      </a:pPr>
                      <a:r>
                        <a:rPr lang="el-GR" sz="1600" dirty="0">
                          <a:effectLst/>
                        </a:rPr>
                        <a:t>300</a:t>
                      </a:r>
                      <a:endParaRPr lang="el-GR" sz="2000" dirty="0">
                        <a:effectLst/>
                        <a:latin typeface="Courier New"/>
                        <a:ea typeface="Times New Roman"/>
                        <a:cs typeface="Times New Roman"/>
                      </a:endParaRPr>
                    </a:p>
                  </a:txBody>
                  <a:tcPr marL="68580" marR="68580" marT="0" marB="0"/>
                </a:tc>
                <a:tc>
                  <a:txBody>
                    <a:bodyPr/>
                    <a:lstStyle/>
                    <a:p>
                      <a:pPr>
                        <a:spcAft>
                          <a:spcPts val="0"/>
                        </a:spcAft>
                      </a:pPr>
                      <a:r>
                        <a:rPr lang="el-GR" sz="1600">
                          <a:effectLst/>
                        </a:rPr>
                        <a:t>70</a:t>
                      </a:r>
                      <a:endParaRPr lang="el-GR" sz="2000">
                        <a:effectLst/>
                        <a:latin typeface="Courier New"/>
                        <a:ea typeface="Times New Roman"/>
                        <a:cs typeface="Times New Roman"/>
                      </a:endParaRPr>
                    </a:p>
                  </a:txBody>
                  <a:tcPr marL="68580" marR="68580" marT="0" marB="0"/>
                </a:tc>
                <a:tc>
                  <a:txBody>
                    <a:bodyPr/>
                    <a:lstStyle/>
                    <a:p>
                      <a:pPr>
                        <a:spcAft>
                          <a:spcPts val="0"/>
                        </a:spcAft>
                      </a:pPr>
                      <a:r>
                        <a:rPr lang="en-US" sz="1600" dirty="0">
                          <a:effectLst/>
                        </a:rPr>
                        <a:t>1</a:t>
                      </a:r>
                      <a:endParaRPr lang="el-GR" sz="2000" dirty="0">
                        <a:effectLst/>
                        <a:latin typeface="Courier New"/>
                        <a:ea typeface="Times New Roman"/>
                        <a:cs typeface="Times New Roman"/>
                      </a:endParaRPr>
                    </a:p>
                  </a:txBody>
                  <a:tcPr marL="68580" marR="68580" marT="0" marB="0"/>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xmlns="" val="1784821378"/>
              </p:ext>
            </p:extLst>
          </p:nvPr>
        </p:nvGraphicFramePr>
        <p:xfrm>
          <a:off x="400399" y="2564904"/>
          <a:ext cx="4143375" cy="975360"/>
        </p:xfrm>
        <a:graphic>
          <a:graphicData uri="http://schemas.openxmlformats.org/drawingml/2006/table">
            <a:tbl>
              <a:tblPr firstRow="1">
                <a:tableStyleId>{5C22544A-7EE6-4342-B048-85BDC9FD1C3A}</a:tableStyleId>
              </a:tblPr>
              <a:tblGrid>
                <a:gridCol w="1088020"/>
                <a:gridCol w="1749425"/>
                <a:gridCol w="1305930"/>
              </a:tblGrid>
              <a:tr h="0">
                <a:tc>
                  <a:txBody>
                    <a:bodyPr/>
                    <a:lstStyle/>
                    <a:p>
                      <a:pPr>
                        <a:spcAft>
                          <a:spcPts val="0"/>
                        </a:spcAft>
                      </a:pPr>
                      <a:r>
                        <a:rPr lang="en-US" sz="1600" dirty="0" err="1">
                          <a:effectLst/>
                        </a:rPr>
                        <a:t>JobNo</a:t>
                      </a:r>
                      <a:endParaRPr lang="el-GR" sz="2000" dirty="0">
                        <a:effectLst/>
                        <a:latin typeface="Courier New"/>
                        <a:ea typeface="Times New Roman"/>
                        <a:cs typeface="Times New Roman"/>
                      </a:endParaRPr>
                    </a:p>
                  </a:txBody>
                  <a:tcPr marL="68580" marR="68580" marT="0" marB="0">
                    <a:solidFill>
                      <a:srgbClr val="004B82"/>
                    </a:solidFill>
                  </a:tcPr>
                </a:tc>
                <a:tc>
                  <a:txBody>
                    <a:bodyPr/>
                    <a:lstStyle/>
                    <a:p>
                      <a:pPr>
                        <a:spcAft>
                          <a:spcPts val="0"/>
                        </a:spcAft>
                      </a:pPr>
                      <a:r>
                        <a:rPr lang="en-US" sz="1600" dirty="0">
                          <a:effectLst/>
                        </a:rPr>
                        <a:t>Job</a:t>
                      </a:r>
                      <a:endParaRPr lang="el-GR" sz="2000" dirty="0">
                        <a:effectLst/>
                        <a:latin typeface="Courier New"/>
                        <a:ea typeface="Times New Roman"/>
                        <a:cs typeface="Times New Roman"/>
                      </a:endParaRPr>
                    </a:p>
                  </a:txBody>
                  <a:tcPr marL="68580" marR="68580" marT="0" marB="0">
                    <a:solidFill>
                      <a:srgbClr val="004B82"/>
                    </a:solidFill>
                  </a:tcPr>
                </a:tc>
                <a:tc>
                  <a:txBody>
                    <a:bodyPr/>
                    <a:lstStyle/>
                    <a:p>
                      <a:pPr>
                        <a:spcAft>
                          <a:spcPts val="0"/>
                        </a:spcAft>
                      </a:pPr>
                      <a:r>
                        <a:rPr lang="en-US" sz="1600" dirty="0">
                          <a:effectLst/>
                        </a:rPr>
                        <a:t>Sal</a:t>
                      </a:r>
                      <a:endParaRPr lang="el-GR" sz="2000" dirty="0">
                        <a:effectLst/>
                        <a:latin typeface="Courier New"/>
                        <a:ea typeface="Times New Roman"/>
                        <a:cs typeface="Times New Roman"/>
                      </a:endParaRPr>
                    </a:p>
                  </a:txBody>
                  <a:tcPr marL="68580" marR="68580" marT="0" marB="0">
                    <a:solidFill>
                      <a:srgbClr val="004B82"/>
                    </a:solidFill>
                  </a:tcPr>
                </a:tc>
              </a:tr>
              <a:tr h="0">
                <a:tc>
                  <a:txBody>
                    <a:bodyPr/>
                    <a:lstStyle/>
                    <a:p>
                      <a:pPr>
                        <a:spcAft>
                          <a:spcPts val="0"/>
                        </a:spcAft>
                      </a:pPr>
                      <a:r>
                        <a:rPr lang="en-US" sz="1600">
                          <a:effectLst/>
                        </a:rPr>
                        <a:t>100</a:t>
                      </a:r>
                      <a:endParaRPr lang="el-GR" sz="2000">
                        <a:effectLst/>
                        <a:latin typeface="Courier New"/>
                        <a:ea typeface="Times New Roman"/>
                        <a:cs typeface="Times New Roman"/>
                      </a:endParaRPr>
                    </a:p>
                  </a:txBody>
                  <a:tcPr marL="68580" marR="68580" marT="0" marB="0"/>
                </a:tc>
                <a:tc>
                  <a:txBody>
                    <a:bodyPr/>
                    <a:lstStyle/>
                    <a:p>
                      <a:pPr>
                        <a:spcAft>
                          <a:spcPts val="0"/>
                        </a:spcAft>
                      </a:pPr>
                      <a:r>
                        <a:rPr lang="el-GR" sz="1600">
                          <a:effectLst/>
                        </a:rPr>
                        <a:t>ΠΩΛΗΤΗΣ</a:t>
                      </a:r>
                      <a:endParaRPr lang="el-GR" sz="2000">
                        <a:effectLst/>
                        <a:latin typeface="Courier New"/>
                        <a:ea typeface="Times New Roman"/>
                        <a:cs typeface="Times New Roman"/>
                      </a:endParaRPr>
                    </a:p>
                  </a:txBody>
                  <a:tcPr marL="68580" marR="68580" marT="0" marB="0"/>
                </a:tc>
                <a:tc>
                  <a:txBody>
                    <a:bodyPr/>
                    <a:lstStyle/>
                    <a:p>
                      <a:pPr>
                        <a:spcAft>
                          <a:spcPts val="0"/>
                        </a:spcAft>
                      </a:pPr>
                      <a:r>
                        <a:rPr lang="en-US" sz="1600">
                          <a:effectLst/>
                        </a:rPr>
                        <a:t>2200</a:t>
                      </a:r>
                      <a:endParaRPr lang="el-GR" sz="2000">
                        <a:effectLst/>
                        <a:latin typeface="Courier New"/>
                        <a:ea typeface="Times New Roman"/>
                        <a:cs typeface="Times New Roman"/>
                      </a:endParaRPr>
                    </a:p>
                  </a:txBody>
                  <a:tcPr marL="68580" marR="68580" marT="0" marB="0"/>
                </a:tc>
              </a:tr>
              <a:tr h="0">
                <a:tc>
                  <a:txBody>
                    <a:bodyPr/>
                    <a:lstStyle/>
                    <a:p>
                      <a:pPr>
                        <a:spcAft>
                          <a:spcPts val="0"/>
                        </a:spcAft>
                      </a:pPr>
                      <a:r>
                        <a:rPr lang="en-US" sz="1600">
                          <a:effectLst/>
                        </a:rPr>
                        <a:t>200</a:t>
                      </a:r>
                      <a:endParaRPr lang="el-GR" sz="2000">
                        <a:effectLst/>
                        <a:latin typeface="Courier New"/>
                        <a:ea typeface="Times New Roman"/>
                        <a:cs typeface="Times New Roman"/>
                      </a:endParaRPr>
                    </a:p>
                  </a:txBody>
                  <a:tcPr marL="68580" marR="68580" marT="0" marB="0"/>
                </a:tc>
                <a:tc>
                  <a:txBody>
                    <a:bodyPr/>
                    <a:lstStyle/>
                    <a:p>
                      <a:pPr>
                        <a:spcAft>
                          <a:spcPts val="0"/>
                        </a:spcAft>
                      </a:pPr>
                      <a:r>
                        <a:rPr lang="el-GR" sz="1600">
                          <a:effectLst/>
                        </a:rPr>
                        <a:t>ΑΝΑΛΥΤΗΣ</a:t>
                      </a:r>
                      <a:endParaRPr lang="el-GR" sz="2000">
                        <a:effectLst/>
                        <a:latin typeface="Courier New"/>
                        <a:ea typeface="Times New Roman"/>
                        <a:cs typeface="Times New Roman"/>
                      </a:endParaRPr>
                    </a:p>
                  </a:txBody>
                  <a:tcPr marL="68580" marR="68580" marT="0" marB="0"/>
                </a:tc>
                <a:tc>
                  <a:txBody>
                    <a:bodyPr/>
                    <a:lstStyle/>
                    <a:p>
                      <a:pPr>
                        <a:spcAft>
                          <a:spcPts val="0"/>
                        </a:spcAft>
                      </a:pPr>
                      <a:r>
                        <a:rPr lang="en-US" sz="1600">
                          <a:effectLst/>
                        </a:rPr>
                        <a:t>2000</a:t>
                      </a:r>
                      <a:endParaRPr lang="el-GR" sz="2000">
                        <a:effectLst/>
                        <a:latin typeface="Courier New"/>
                        <a:ea typeface="Times New Roman"/>
                        <a:cs typeface="Times New Roman"/>
                      </a:endParaRPr>
                    </a:p>
                  </a:txBody>
                  <a:tcPr marL="68580" marR="68580" marT="0" marB="0"/>
                </a:tc>
              </a:tr>
              <a:tr h="0">
                <a:tc>
                  <a:txBody>
                    <a:bodyPr/>
                    <a:lstStyle/>
                    <a:p>
                      <a:pPr>
                        <a:spcAft>
                          <a:spcPts val="0"/>
                        </a:spcAft>
                      </a:pPr>
                      <a:r>
                        <a:rPr lang="el-GR" sz="1600" dirty="0">
                          <a:effectLst/>
                        </a:rPr>
                        <a:t>300</a:t>
                      </a:r>
                      <a:endParaRPr lang="el-GR" sz="2000" dirty="0">
                        <a:effectLst/>
                        <a:latin typeface="Courier New"/>
                        <a:ea typeface="Times New Roman"/>
                        <a:cs typeface="Times New Roman"/>
                      </a:endParaRPr>
                    </a:p>
                  </a:txBody>
                  <a:tcPr marL="68580" marR="68580" marT="0" marB="0"/>
                </a:tc>
                <a:tc>
                  <a:txBody>
                    <a:bodyPr/>
                    <a:lstStyle/>
                    <a:p>
                      <a:pPr>
                        <a:spcAft>
                          <a:spcPts val="0"/>
                        </a:spcAft>
                      </a:pPr>
                      <a:r>
                        <a:rPr lang="el-GR" sz="1600" dirty="0">
                          <a:effectLst/>
                        </a:rPr>
                        <a:t>ΧΕΙΡΙΣΤΗΣ</a:t>
                      </a:r>
                      <a:endParaRPr lang="el-GR" sz="2000" dirty="0">
                        <a:effectLst/>
                        <a:latin typeface="Courier New"/>
                        <a:ea typeface="Times New Roman"/>
                        <a:cs typeface="Times New Roman"/>
                      </a:endParaRPr>
                    </a:p>
                  </a:txBody>
                  <a:tcPr marL="68580" marR="68580" marT="0" marB="0"/>
                </a:tc>
                <a:tc>
                  <a:txBody>
                    <a:bodyPr/>
                    <a:lstStyle/>
                    <a:p>
                      <a:pPr>
                        <a:spcAft>
                          <a:spcPts val="0"/>
                        </a:spcAft>
                      </a:pPr>
                      <a:r>
                        <a:rPr lang="el-GR" sz="1600" dirty="0">
                          <a:effectLst/>
                        </a:rPr>
                        <a:t>1000</a:t>
                      </a:r>
                      <a:endParaRPr lang="el-GR" sz="2000" dirty="0">
                        <a:effectLst/>
                        <a:latin typeface="Courier New"/>
                        <a:ea typeface="Times New Roman"/>
                        <a:cs typeface="Times New Roman"/>
                      </a:endParaRPr>
                    </a:p>
                  </a:txBody>
                  <a:tcPr marL="68580" marR="68580" marT="0" marB="0"/>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xmlns="" val="2677478606"/>
              </p:ext>
            </p:extLst>
          </p:nvPr>
        </p:nvGraphicFramePr>
        <p:xfrm>
          <a:off x="400399" y="3933056"/>
          <a:ext cx="3096344" cy="975360"/>
        </p:xfrm>
        <a:graphic>
          <a:graphicData uri="http://schemas.openxmlformats.org/drawingml/2006/table">
            <a:tbl>
              <a:tblPr firstRow="1">
                <a:tableStyleId>{5C22544A-7EE6-4342-B048-85BDC9FD1C3A}</a:tableStyleId>
              </a:tblPr>
              <a:tblGrid>
                <a:gridCol w="820004"/>
                <a:gridCol w="995648"/>
                <a:gridCol w="1280692"/>
              </a:tblGrid>
              <a:tr h="0">
                <a:tc>
                  <a:txBody>
                    <a:bodyPr/>
                    <a:lstStyle/>
                    <a:p>
                      <a:pPr>
                        <a:spcAft>
                          <a:spcPts val="0"/>
                        </a:spcAft>
                      </a:pPr>
                      <a:r>
                        <a:rPr lang="el-GR" sz="1600" dirty="0">
                          <a:effectLst/>
                        </a:rPr>
                        <a:t>Empno</a:t>
                      </a:r>
                      <a:endParaRPr lang="el-GR" sz="2000" dirty="0">
                        <a:effectLst/>
                        <a:latin typeface="Courier New"/>
                        <a:ea typeface="Times New Roman"/>
                        <a:cs typeface="Times New Roman"/>
                      </a:endParaRPr>
                    </a:p>
                  </a:txBody>
                  <a:tcPr marL="68580" marR="68580" marT="0" marB="0">
                    <a:solidFill>
                      <a:srgbClr val="004B82"/>
                    </a:solidFill>
                  </a:tcPr>
                </a:tc>
                <a:tc>
                  <a:txBody>
                    <a:bodyPr/>
                    <a:lstStyle/>
                    <a:p>
                      <a:pPr>
                        <a:spcAft>
                          <a:spcPts val="0"/>
                        </a:spcAft>
                      </a:pPr>
                      <a:r>
                        <a:rPr lang="el-GR" sz="1600" dirty="0" err="1">
                          <a:effectLst/>
                        </a:rPr>
                        <a:t>C_Name</a:t>
                      </a:r>
                      <a:endParaRPr lang="el-GR" sz="2000" dirty="0">
                        <a:effectLst/>
                        <a:latin typeface="Courier New"/>
                        <a:ea typeface="Times New Roman"/>
                        <a:cs typeface="Times New Roman"/>
                      </a:endParaRPr>
                    </a:p>
                  </a:txBody>
                  <a:tcPr marL="68580" marR="68580" marT="0" marB="0">
                    <a:solidFill>
                      <a:srgbClr val="004B82"/>
                    </a:solidFill>
                  </a:tcPr>
                </a:tc>
                <a:tc>
                  <a:txBody>
                    <a:bodyPr/>
                    <a:lstStyle/>
                    <a:p>
                      <a:pPr>
                        <a:spcAft>
                          <a:spcPts val="0"/>
                        </a:spcAft>
                      </a:pPr>
                      <a:r>
                        <a:rPr lang="el-GR" sz="1600" dirty="0" err="1">
                          <a:effectLst/>
                        </a:rPr>
                        <a:t>B_date</a:t>
                      </a:r>
                      <a:endParaRPr lang="el-GR" sz="2000" dirty="0">
                        <a:effectLst/>
                        <a:latin typeface="Courier New"/>
                        <a:ea typeface="Times New Roman"/>
                        <a:cs typeface="Times New Roman"/>
                      </a:endParaRPr>
                    </a:p>
                  </a:txBody>
                  <a:tcPr marL="68580" marR="68580" marT="0" marB="0">
                    <a:solidFill>
                      <a:srgbClr val="004B82"/>
                    </a:solidFill>
                  </a:tcPr>
                </a:tc>
              </a:tr>
              <a:tr h="0">
                <a:tc>
                  <a:txBody>
                    <a:bodyPr/>
                    <a:lstStyle/>
                    <a:p>
                      <a:pPr>
                        <a:spcAft>
                          <a:spcPts val="0"/>
                        </a:spcAft>
                      </a:pPr>
                      <a:r>
                        <a:rPr lang="en-US" sz="1600">
                          <a:effectLst/>
                        </a:rPr>
                        <a:t>10</a:t>
                      </a:r>
                      <a:endParaRPr lang="el-GR" sz="2000">
                        <a:effectLst/>
                        <a:latin typeface="Courier New"/>
                        <a:ea typeface="Times New Roman"/>
                        <a:cs typeface="Times New Roman"/>
                      </a:endParaRPr>
                    </a:p>
                  </a:txBody>
                  <a:tcPr marL="68580" marR="68580" marT="0" marB="0"/>
                </a:tc>
                <a:tc>
                  <a:txBody>
                    <a:bodyPr/>
                    <a:lstStyle/>
                    <a:p>
                      <a:pPr>
                        <a:spcAft>
                          <a:spcPts val="0"/>
                        </a:spcAft>
                      </a:pPr>
                      <a:r>
                        <a:rPr lang="el-GR" sz="1600">
                          <a:effectLst/>
                        </a:rPr>
                        <a:t>ΜΑΡΙΑ</a:t>
                      </a:r>
                      <a:endParaRPr lang="el-GR" sz="2000">
                        <a:effectLst/>
                        <a:latin typeface="Courier New"/>
                        <a:ea typeface="Times New Roman"/>
                        <a:cs typeface="Times New Roman"/>
                      </a:endParaRPr>
                    </a:p>
                  </a:txBody>
                  <a:tcPr marL="68580" marR="68580" marT="0" marB="0"/>
                </a:tc>
                <a:tc>
                  <a:txBody>
                    <a:bodyPr/>
                    <a:lstStyle/>
                    <a:p>
                      <a:pPr>
                        <a:spcAft>
                          <a:spcPts val="0"/>
                        </a:spcAft>
                      </a:pPr>
                      <a:r>
                        <a:rPr lang="en-US" sz="1600">
                          <a:effectLst/>
                        </a:rPr>
                        <a:t>10-JAN-89</a:t>
                      </a:r>
                      <a:endParaRPr lang="el-GR" sz="2000">
                        <a:effectLst/>
                        <a:latin typeface="Courier New"/>
                        <a:ea typeface="Times New Roman"/>
                        <a:cs typeface="Times New Roman"/>
                      </a:endParaRPr>
                    </a:p>
                  </a:txBody>
                  <a:tcPr marL="68580" marR="68580" marT="0" marB="0"/>
                </a:tc>
              </a:tr>
              <a:tr h="0">
                <a:tc>
                  <a:txBody>
                    <a:bodyPr/>
                    <a:lstStyle/>
                    <a:p>
                      <a:pPr>
                        <a:spcAft>
                          <a:spcPts val="0"/>
                        </a:spcAft>
                      </a:pPr>
                      <a:r>
                        <a:rPr lang="en-US" sz="1600">
                          <a:effectLst/>
                        </a:rPr>
                        <a:t>10</a:t>
                      </a:r>
                      <a:endParaRPr lang="el-GR" sz="2000">
                        <a:effectLst/>
                        <a:latin typeface="Courier New"/>
                        <a:ea typeface="Times New Roman"/>
                        <a:cs typeface="Times New Roman"/>
                      </a:endParaRPr>
                    </a:p>
                  </a:txBody>
                  <a:tcPr marL="68580" marR="68580" marT="0" marB="0"/>
                </a:tc>
                <a:tc>
                  <a:txBody>
                    <a:bodyPr/>
                    <a:lstStyle/>
                    <a:p>
                      <a:pPr>
                        <a:spcAft>
                          <a:spcPts val="0"/>
                        </a:spcAft>
                      </a:pPr>
                      <a:r>
                        <a:rPr lang="en-US" sz="1600">
                          <a:effectLst/>
                        </a:rPr>
                        <a:t>ΙΩΑΝΝΗΣ</a:t>
                      </a:r>
                      <a:endParaRPr lang="el-GR" sz="2000">
                        <a:effectLst/>
                        <a:latin typeface="Courier New"/>
                        <a:ea typeface="Times New Roman"/>
                        <a:cs typeface="Times New Roman"/>
                      </a:endParaRPr>
                    </a:p>
                  </a:txBody>
                  <a:tcPr marL="68580" marR="68580" marT="0" marB="0"/>
                </a:tc>
                <a:tc>
                  <a:txBody>
                    <a:bodyPr/>
                    <a:lstStyle/>
                    <a:p>
                      <a:pPr>
                        <a:spcAft>
                          <a:spcPts val="0"/>
                        </a:spcAft>
                      </a:pPr>
                      <a:r>
                        <a:rPr lang="en-US" sz="1600">
                          <a:effectLst/>
                        </a:rPr>
                        <a:t>20-MAR-</a:t>
                      </a:r>
                      <a:r>
                        <a:rPr lang="el-GR" sz="1600">
                          <a:effectLst/>
                        </a:rPr>
                        <a:t>90</a:t>
                      </a:r>
                      <a:endParaRPr lang="el-GR" sz="2000">
                        <a:effectLst/>
                        <a:latin typeface="Courier New"/>
                        <a:ea typeface="Times New Roman"/>
                        <a:cs typeface="Times New Roman"/>
                      </a:endParaRPr>
                    </a:p>
                  </a:txBody>
                  <a:tcPr marL="68580" marR="68580" marT="0" marB="0"/>
                </a:tc>
              </a:tr>
              <a:tr h="0">
                <a:tc>
                  <a:txBody>
                    <a:bodyPr/>
                    <a:lstStyle/>
                    <a:p>
                      <a:pPr>
                        <a:spcAft>
                          <a:spcPts val="0"/>
                        </a:spcAft>
                      </a:pPr>
                      <a:r>
                        <a:rPr lang="en-US" sz="1600">
                          <a:effectLst/>
                        </a:rPr>
                        <a:t>30</a:t>
                      </a:r>
                      <a:endParaRPr lang="el-GR" sz="2000">
                        <a:effectLst/>
                        <a:latin typeface="Courier New"/>
                        <a:ea typeface="Times New Roman"/>
                        <a:cs typeface="Times New Roman"/>
                      </a:endParaRPr>
                    </a:p>
                  </a:txBody>
                  <a:tcPr marL="68580" marR="68580" marT="0" marB="0"/>
                </a:tc>
                <a:tc>
                  <a:txBody>
                    <a:bodyPr/>
                    <a:lstStyle/>
                    <a:p>
                      <a:pPr>
                        <a:spcAft>
                          <a:spcPts val="0"/>
                        </a:spcAft>
                      </a:pPr>
                      <a:r>
                        <a:rPr lang="el-GR" sz="1600">
                          <a:effectLst/>
                        </a:rPr>
                        <a:t>ΘΩΜΑΣ</a:t>
                      </a:r>
                      <a:endParaRPr lang="el-GR" sz="2000">
                        <a:effectLst/>
                        <a:latin typeface="Courier New"/>
                        <a:ea typeface="Times New Roman"/>
                        <a:cs typeface="Times New Roman"/>
                      </a:endParaRPr>
                    </a:p>
                  </a:txBody>
                  <a:tcPr marL="68580" marR="68580" marT="0" marB="0"/>
                </a:tc>
                <a:tc>
                  <a:txBody>
                    <a:bodyPr/>
                    <a:lstStyle/>
                    <a:p>
                      <a:pPr>
                        <a:spcAft>
                          <a:spcPts val="0"/>
                        </a:spcAft>
                      </a:pPr>
                      <a:r>
                        <a:rPr lang="en-US" sz="1600" dirty="0">
                          <a:effectLst/>
                        </a:rPr>
                        <a:t>10-JUN-89</a:t>
                      </a:r>
                      <a:endParaRPr lang="el-GR" sz="2000" dirty="0">
                        <a:effectLst/>
                        <a:latin typeface="Courier New"/>
                        <a:ea typeface="Times New Roman"/>
                        <a:cs typeface="Times New Roman"/>
                      </a:endParaRPr>
                    </a:p>
                  </a:txBody>
                  <a:tcPr marL="68580" marR="68580" marT="0" marB="0"/>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xmlns="" val="728704039"/>
              </p:ext>
            </p:extLst>
          </p:nvPr>
        </p:nvGraphicFramePr>
        <p:xfrm>
          <a:off x="400399" y="5373216"/>
          <a:ext cx="1224136" cy="975360"/>
        </p:xfrm>
        <a:graphic>
          <a:graphicData uri="http://schemas.openxmlformats.org/drawingml/2006/table">
            <a:tbl>
              <a:tblPr firstRow="1">
                <a:tableStyleId>{5C22544A-7EE6-4342-B048-85BDC9FD1C3A}</a:tableStyleId>
              </a:tblPr>
              <a:tblGrid>
                <a:gridCol w="1224136"/>
              </a:tblGrid>
              <a:tr h="0">
                <a:tc>
                  <a:txBody>
                    <a:bodyPr/>
                    <a:lstStyle/>
                    <a:p>
                      <a:pPr>
                        <a:spcAft>
                          <a:spcPts val="0"/>
                        </a:spcAft>
                      </a:pPr>
                      <a:r>
                        <a:rPr lang="el-GR" sz="1600" dirty="0" err="1">
                          <a:effectLst/>
                        </a:rPr>
                        <a:t>C_Name</a:t>
                      </a:r>
                      <a:endParaRPr lang="el-GR" sz="2000" dirty="0">
                        <a:effectLst/>
                        <a:latin typeface="Courier New"/>
                        <a:ea typeface="Times New Roman"/>
                        <a:cs typeface="Times New Roman"/>
                      </a:endParaRPr>
                    </a:p>
                  </a:txBody>
                  <a:tcPr marL="68580" marR="68580" marT="0" marB="0">
                    <a:solidFill>
                      <a:srgbClr val="004B82"/>
                    </a:solidFill>
                  </a:tcPr>
                </a:tc>
              </a:tr>
              <a:tr h="0">
                <a:tc>
                  <a:txBody>
                    <a:bodyPr/>
                    <a:lstStyle/>
                    <a:p>
                      <a:pPr>
                        <a:spcAft>
                          <a:spcPts val="0"/>
                        </a:spcAft>
                      </a:pPr>
                      <a:r>
                        <a:rPr lang="el-GR" sz="1600">
                          <a:effectLst/>
                        </a:rPr>
                        <a:t>ΘΩΜΑΣ</a:t>
                      </a:r>
                      <a:endParaRPr lang="el-GR" sz="2000">
                        <a:effectLst/>
                        <a:latin typeface="Courier New"/>
                        <a:ea typeface="Times New Roman"/>
                        <a:cs typeface="Times New Roman"/>
                      </a:endParaRPr>
                    </a:p>
                  </a:txBody>
                  <a:tcPr marL="68580" marR="68580" marT="0" marB="0"/>
                </a:tc>
              </a:tr>
              <a:tr h="0">
                <a:tc>
                  <a:txBody>
                    <a:bodyPr/>
                    <a:lstStyle/>
                    <a:p>
                      <a:pPr>
                        <a:spcAft>
                          <a:spcPts val="0"/>
                        </a:spcAft>
                      </a:pPr>
                      <a:r>
                        <a:rPr lang="en-US" sz="1600">
                          <a:effectLst/>
                        </a:rPr>
                        <a:t>ΙΩΑΝΝΗΣ</a:t>
                      </a:r>
                      <a:endParaRPr lang="el-GR" sz="2000">
                        <a:effectLst/>
                        <a:latin typeface="Courier New"/>
                        <a:ea typeface="Times New Roman"/>
                        <a:cs typeface="Times New Roman"/>
                      </a:endParaRPr>
                    </a:p>
                  </a:txBody>
                  <a:tcPr marL="68580" marR="68580" marT="0" marB="0"/>
                </a:tc>
              </a:tr>
              <a:tr h="0">
                <a:tc>
                  <a:txBody>
                    <a:bodyPr/>
                    <a:lstStyle/>
                    <a:p>
                      <a:pPr>
                        <a:spcAft>
                          <a:spcPts val="0"/>
                        </a:spcAft>
                      </a:pPr>
                      <a:r>
                        <a:rPr lang="el-GR" sz="1600" dirty="0">
                          <a:effectLst/>
                        </a:rPr>
                        <a:t>ΜΑΡΙΑ</a:t>
                      </a:r>
                      <a:endParaRPr lang="el-GR" sz="2000" dirty="0">
                        <a:effectLst/>
                        <a:latin typeface="Courier New"/>
                        <a:ea typeface="Times New Roman"/>
                        <a:cs typeface="Times New Roman"/>
                      </a:endParaRPr>
                    </a:p>
                  </a:txBody>
                  <a:tcPr marL="68580" marR="68580" marT="0" marB="0"/>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xmlns="" val="969849528"/>
              </p:ext>
            </p:extLst>
          </p:nvPr>
        </p:nvGraphicFramePr>
        <p:xfrm>
          <a:off x="6199389" y="4563716"/>
          <a:ext cx="2287711" cy="975360"/>
        </p:xfrm>
        <a:graphic>
          <a:graphicData uri="http://schemas.openxmlformats.org/drawingml/2006/table">
            <a:tbl>
              <a:tblPr firstRow="1">
                <a:tableStyleId>{5C22544A-7EE6-4342-B048-85BDC9FD1C3A}</a:tableStyleId>
              </a:tblPr>
              <a:tblGrid>
                <a:gridCol w="915730"/>
                <a:gridCol w="1371981"/>
              </a:tblGrid>
              <a:tr h="0">
                <a:tc>
                  <a:txBody>
                    <a:bodyPr/>
                    <a:lstStyle/>
                    <a:p>
                      <a:pPr>
                        <a:spcAft>
                          <a:spcPts val="0"/>
                        </a:spcAft>
                      </a:pPr>
                      <a:r>
                        <a:rPr lang="en-US" sz="1600" dirty="0" err="1">
                          <a:effectLst/>
                        </a:rPr>
                        <a:t>DeptNo</a:t>
                      </a:r>
                      <a:endParaRPr lang="el-GR" sz="2000" dirty="0">
                        <a:effectLst/>
                        <a:latin typeface="Courier New"/>
                        <a:ea typeface="Times New Roman"/>
                        <a:cs typeface="Times New Roman"/>
                      </a:endParaRPr>
                    </a:p>
                  </a:txBody>
                  <a:tcPr marL="68580" marR="68580" marT="0" marB="0">
                    <a:solidFill>
                      <a:srgbClr val="004B82"/>
                    </a:solidFill>
                  </a:tcPr>
                </a:tc>
                <a:tc>
                  <a:txBody>
                    <a:bodyPr/>
                    <a:lstStyle/>
                    <a:p>
                      <a:pPr>
                        <a:spcAft>
                          <a:spcPts val="0"/>
                        </a:spcAft>
                      </a:pPr>
                      <a:r>
                        <a:rPr lang="en-US" sz="1600" dirty="0" err="1">
                          <a:effectLst/>
                        </a:rPr>
                        <a:t>Dname</a:t>
                      </a:r>
                      <a:endParaRPr lang="el-GR" sz="2000" dirty="0">
                        <a:effectLst/>
                        <a:latin typeface="Courier New"/>
                        <a:ea typeface="Times New Roman"/>
                        <a:cs typeface="Times New Roman"/>
                      </a:endParaRPr>
                    </a:p>
                  </a:txBody>
                  <a:tcPr marL="68580" marR="68580" marT="0" marB="0">
                    <a:solidFill>
                      <a:srgbClr val="004B82"/>
                    </a:solidFill>
                  </a:tcPr>
                </a:tc>
              </a:tr>
              <a:tr h="0">
                <a:tc>
                  <a:txBody>
                    <a:bodyPr/>
                    <a:lstStyle/>
                    <a:p>
                      <a:pPr>
                        <a:spcAft>
                          <a:spcPts val="0"/>
                        </a:spcAft>
                      </a:pPr>
                      <a:r>
                        <a:rPr lang="en-US" sz="1600">
                          <a:effectLst/>
                        </a:rPr>
                        <a:t>50</a:t>
                      </a:r>
                      <a:endParaRPr lang="el-GR" sz="2000">
                        <a:effectLst/>
                        <a:latin typeface="Courier New"/>
                        <a:ea typeface="Times New Roman"/>
                        <a:cs typeface="Times New Roman"/>
                      </a:endParaRPr>
                    </a:p>
                  </a:txBody>
                  <a:tcPr marL="68580" marR="68580" marT="0" marB="0"/>
                </a:tc>
                <a:tc>
                  <a:txBody>
                    <a:bodyPr/>
                    <a:lstStyle/>
                    <a:p>
                      <a:pPr>
                        <a:spcAft>
                          <a:spcPts val="0"/>
                        </a:spcAft>
                      </a:pPr>
                      <a:r>
                        <a:rPr lang="el-GR" sz="1600">
                          <a:effectLst/>
                        </a:rPr>
                        <a:t>ΠΩΛΗΣΕΙΣ</a:t>
                      </a:r>
                      <a:endParaRPr lang="el-GR" sz="2000">
                        <a:effectLst/>
                        <a:latin typeface="Courier New"/>
                        <a:ea typeface="Times New Roman"/>
                        <a:cs typeface="Times New Roman"/>
                      </a:endParaRPr>
                    </a:p>
                  </a:txBody>
                  <a:tcPr marL="68580" marR="68580" marT="0" marB="0"/>
                </a:tc>
              </a:tr>
              <a:tr h="0">
                <a:tc>
                  <a:txBody>
                    <a:bodyPr/>
                    <a:lstStyle/>
                    <a:p>
                      <a:pPr>
                        <a:spcAft>
                          <a:spcPts val="0"/>
                        </a:spcAft>
                      </a:pPr>
                      <a:r>
                        <a:rPr lang="en-US" sz="1600">
                          <a:effectLst/>
                        </a:rPr>
                        <a:t>60</a:t>
                      </a:r>
                      <a:endParaRPr lang="el-GR" sz="2000">
                        <a:effectLst/>
                        <a:latin typeface="Courier New"/>
                        <a:ea typeface="Times New Roman"/>
                        <a:cs typeface="Times New Roman"/>
                      </a:endParaRPr>
                    </a:p>
                  </a:txBody>
                  <a:tcPr marL="68580" marR="68580" marT="0" marB="0"/>
                </a:tc>
                <a:tc>
                  <a:txBody>
                    <a:bodyPr/>
                    <a:lstStyle/>
                    <a:p>
                      <a:pPr>
                        <a:spcAft>
                          <a:spcPts val="0"/>
                        </a:spcAft>
                      </a:pPr>
                      <a:r>
                        <a:rPr lang="el-GR" sz="1600">
                          <a:effectLst/>
                        </a:rPr>
                        <a:t>ΛΟΓΙΣΤΗΡΙΟ</a:t>
                      </a:r>
                      <a:endParaRPr lang="el-GR" sz="2000">
                        <a:effectLst/>
                        <a:latin typeface="Courier New"/>
                        <a:ea typeface="Times New Roman"/>
                        <a:cs typeface="Times New Roman"/>
                      </a:endParaRPr>
                    </a:p>
                  </a:txBody>
                  <a:tcPr marL="68580" marR="68580" marT="0" marB="0"/>
                </a:tc>
              </a:tr>
              <a:tr h="0">
                <a:tc>
                  <a:txBody>
                    <a:bodyPr/>
                    <a:lstStyle/>
                    <a:p>
                      <a:pPr>
                        <a:spcAft>
                          <a:spcPts val="0"/>
                        </a:spcAft>
                      </a:pPr>
                      <a:r>
                        <a:rPr lang="el-GR" sz="1600" dirty="0">
                          <a:effectLst/>
                        </a:rPr>
                        <a:t>70</a:t>
                      </a:r>
                      <a:endParaRPr lang="el-GR" sz="2000" dirty="0">
                        <a:effectLst/>
                        <a:latin typeface="Courier New"/>
                        <a:ea typeface="Times New Roman"/>
                        <a:cs typeface="Times New Roman"/>
                      </a:endParaRPr>
                    </a:p>
                  </a:txBody>
                  <a:tcPr marL="68580" marR="68580" marT="0" marB="0"/>
                </a:tc>
                <a:tc>
                  <a:txBody>
                    <a:bodyPr/>
                    <a:lstStyle/>
                    <a:p>
                      <a:pPr>
                        <a:spcAft>
                          <a:spcPts val="0"/>
                        </a:spcAft>
                      </a:pPr>
                      <a:r>
                        <a:rPr lang="el-GR" sz="1600" dirty="0">
                          <a:effectLst/>
                        </a:rPr>
                        <a:t>ΜΙΣΘΟΔΟΣΙΑ</a:t>
                      </a:r>
                      <a:endParaRPr lang="el-GR" sz="2000" dirty="0">
                        <a:effectLst/>
                        <a:latin typeface="Courier New"/>
                        <a:ea typeface="Times New Roman"/>
                        <a:cs typeface="Times New Roman"/>
                      </a:endParaRPr>
                    </a:p>
                  </a:txBody>
                  <a:tcPr marL="68580" marR="68580" marT="0" marB="0"/>
                </a:tc>
              </a:tr>
            </a:tbl>
          </a:graphicData>
        </a:graphic>
      </p:graphicFrame>
      <p:sp>
        <p:nvSpPr>
          <p:cNvPr id="10" name="Rectangle 9"/>
          <p:cNvSpPr/>
          <p:nvPr/>
        </p:nvSpPr>
        <p:spPr>
          <a:xfrm>
            <a:off x="400399" y="908720"/>
            <a:ext cx="1123321" cy="369332"/>
          </a:xfrm>
          <a:prstGeom prst="rect">
            <a:avLst/>
          </a:prstGeom>
        </p:spPr>
        <p:txBody>
          <a:bodyPr wrap="none">
            <a:spAutoFit/>
          </a:bodyPr>
          <a:lstStyle/>
          <a:p>
            <a:r>
              <a:rPr lang="en-US" b="1" dirty="0">
                <a:latin typeface="+mn-lt"/>
              </a:rPr>
              <a:t>Employee</a:t>
            </a:r>
            <a:endParaRPr lang="el-GR" b="1" dirty="0">
              <a:latin typeface="+mn-lt"/>
            </a:endParaRPr>
          </a:p>
        </p:txBody>
      </p:sp>
      <p:sp>
        <p:nvSpPr>
          <p:cNvPr id="11" name="Rectangle 10"/>
          <p:cNvSpPr/>
          <p:nvPr/>
        </p:nvSpPr>
        <p:spPr>
          <a:xfrm>
            <a:off x="400399" y="2235447"/>
            <a:ext cx="598690" cy="369332"/>
          </a:xfrm>
          <a:prstGeom prst="rect">
            <a:avLst/>
          </a:prstGeom>
        </p:spPr>
        <p:txBody>
          <a:bodyPr wrap="none">
            <a:spAutoFit/>
          </a:bodyPr>
          <a:lstStyle/>
          <a:p>
            <a:r>
              <a:rPr lang="en-US" b="1" dirty="0" smtClean="0">
                <a:latin typeface="+mn-lt"/>
              </a:rPr>
              <a:t>Jobs</a:t>
            </a:r>
            <a:endParaRPr lang="el-GR" b="1" dirty="0">
              <a:latin typeface="+mn-lt"/>
            </a:endParaRPr>
          </a:p>
        </p:txBody>
      </p:sp>
      <p:sp>
        <p:nvSpPr>
          <p:cNvPr id="12" name="Rectangle 11"/>
          <p:cNvSpPr/>
          <p:nvPr/>
        </p:nvSpPr>
        <p:spPr>
          <a:xfrm>
            <a:off x="400399" y="3645024"/>
            <a:ext cx="665567" cy="369332"/>
          </a:xfrm>
          <a:prstGeom prst="rect">
            <a:avLst/>
          </a:prstGeom>
        </p:spPr>
        <p:txBody>
          <a:bodyPr wrap="none">
            <a:spAutoFit/>
          </a:bodyPr>
          <a:lstStyle/>
          <a:p>
            <a:r>
              <a:rPr lang="en-US" b="1" dirty="0" smtClean="0">
                <a:latin typeface="+mn-lt"/>
              </a:rPr>
              <a:t>Child</a:t>
            </a:r>
            <a:endParaRPr lang="el-GR" b="1" dirty="0">
              <a:latin typeface="+mn-lt"/>
            </a:endParaRPr>
          </a:p>
        </p:txBody>
      </p:sp>
      <p:sp>
        <p:nvSpPr>
          <p:cNvPr id="13" name="Rectangle 12"/>
          <p:cNvSpPr/>
          <p:nvPr/>
        </p:nvSpPr>
        <p:spPr>
          <a:xfrm>
            <a:off x="400399" y="5051396"/>
            <a:ext cx="845103" cy="369332"/>
          </a:xfrm>
          <a:prstGeom prst="rect">
            <a:avLst/>
          </a:prstGeom>
        </p:spPr>
        <p:txBody>
          <a:bodyPr wrap="none">
            <a:spAutoFit/>
          </a:bodyPr>
          <a:lstStyle/>
          <a:p>
            <a:r>
              <a:rPr lang="en-US" b="1" dirty="0" smtClean="0">
                <a:latin typeface="+mn-lt"/>
              </a:rPr>
              <a:t>Names</a:t>
            </a:r>
            <a:endParaRPr lang="el-GR" b="1" dirty="0">
              <a:latin typeface="+mn-lt"/>
            </a:endParaRPr>
          </a:p>
        </p:txBody>
      </p:sp>
      <p:sp>
        <p:nvSpPr>
          <p:cNvPr id="14" name="Rectangle 13"/>
          <p:cNvSpPr/>
          <p:nvPr/>
        </p:nvSpPr>
        <p:spPr>
          <a:xfrm>
            <a:off x="6199389" y="4243551"/>
            <a:ext cx="648639" cy="369332"/>
          </a:xfrm>
          <a:prstGeom prst="rect">
            <a:avLst/>
          </a:prstGeom>
        </p:spPr>
        <p:txBody>
          <a:bodyPr wrap="none">
            <a:spAutoFit/>
          </a:bodyPr>
          <a:lstStyle/>
          <a:p>
            <a:r>
              <a:rPr lang="en-US" b="1" dirty="0" err="1" smtClean="0">
                <a:latin typeface="+mn-lt"/>
              </a:rPr>
              <a:t>Dept</a:t>
            </a:r>
            <a:endParaRPr lang="el-GR" b="1" dirty="0">
              <a:latin typeface="+mn-lt"/>
            </a:endParaRPr>
          </a:p>
        </p:txBody>
      </p:sp>
      <p:sp>
        <p:nvSpPr>
          <p:cNvPr id="9" name="Rectangle 8"/>
          <p:cNvSpPr/>
          <p:nvPr/>
        </p:nvSpPr>
        <p:spPr>
          <a:xfrm>
            <a:off x="4788023" y="1278052"/>
            <a:ext cx="1512167" cy="646331"/>
          </a:xfrm>
          <a:prstGeom prst="rect">
            <a:avLst/>
          </a:prstGeom>
        </p:spPr>
        <p:txBody>
          <a:bodyPr wrap="square">
            <a:spAutoFit/>
          </a:bodyPr>
          <a:lstStyle/>
          <a:p>
            <a:r>
              <a:rPr lang="el-GR" dirty="0">
                <a:latin typeface="+mn-lt"/>
              </a:rPr>
              <a:t>Κύριο κλειδί: </a:t>
            </a:r>
            <a:r>
              <a:rPr lang="en-US" dirty="0" err="1">
                <a:latin typeface="+mn-lt"/>
              </a:rPr>
              <a:t>empno</a:t>
            </a:r>
            <a:endParaRPr lang="el-GR" dirty="0">
              <a:latin typeface="+mn-lt"/>
            </a:endParaRPr>
          </a:p>
        </p:txBody>
      </p:sp>
      <p:sp>
        <p:nvSpPr>
          <p:cNvPr id="15" name="Rectangle 14"/>
          <p:cNvSpPr/>
          <p:nvPr/>
        </p:nvSpPr>
        <p:spPr>
          <a:xfrm>
            <a:off x="4499992" y="2650945"/>
            <a:ext cx="1440068" cy="646331"/>
          </a:xfrm>
          <a:prstGeom prst="rect">
            <a:avLst/>
          </a:prstGeom>
        </p:spPr>
        <p:txBody>
          <a:bodyPr wrap="square">
            <a:spAutoFit/>
          </a:bodyPr>
          <a:lstStyle/>
          <a:p>
            <a:r>
              <a:rPr lang="el-GR" dirty="0">
                <a:latin typeface="+mn-lt"/>
              </a:rPr>
              <a:t>Κύριο κλειδί: </a:t>
            </a:r>
            <a:r>
              <a:rPr lang="el-GR" dirty="0" err="1">
                <a:latin typeface="+mn-lt"/>
              </a:rPr>
              <a:t>JobNo</a:t>
            </a:r>
            <a:endParaRPr lang="el-GR" dirty="0">
              <a:latin typeface="+mn-lt"/>
            </a:endParaRPr>
          </a:p>
        </p:txBody>
      </p:sp>
      <p:sp>
        <p:nvSpPr>
          <p:cNvPr id="16" name="Rectangle 15"/>
          <p:cNvSpPr/>
          <p:nvPr/>
        </p:nvSpPr>
        <p:spPr>
          <a:xfrm>
            <a:off x="3491880" y="4105051"/>
            <a:ext cx="2268249" cy="646331"/>
          </a:xfrm>
          <a:prstGeom prst="rect">
            <a:avLst/>
          </a:prstGeom>
        </p:spPr>
        <p:txBody>
          <a:bodyPr wrap="square">
            <a:spAutoFit/>
          </a:bodyPr>
          <a:lstStyle/>
          <a:p>
            <a:r>
              <a:rPr lang="el-GR" dirty="0">
                <a:latin typeface="+mn-lt"/>
              </a:rPr>
              <a:t>Κύριο κλειδί: </a:t>
            </a:r>
            <a:endParaRPr lang="en-US" dirty="0" smtClean="0">
              <a:latin typeface="+mn-lt"/>
            </a:endParaRPr>
          </a:p>
          <a:p>
            <a:r>
              <a:rPr lang="el-GR" dirty="0" smtClean="0">
                <a:latin typeface="+mn-lt"/>
              </a:rPr>
              <a:t>(</a:t>
            </a:r>
            <a:r>
              <a:rPr lang="en-US" dirty="0" err="1">
                <a:latin typeface="+mn-lt"/>
              </a:rPr>
              <a:t>empno</a:t>
            </a:r>
            <a:r>
              <a:rPr lang="el-GR" dirty="0">
                <a:latin typeface="+mn-lt"/>
              </a:rPr>
              <a:t>, </a:t>
            </a:r>
            <a:r>
              <a:rPr lang="en-US" dirty="0">
                <a:latin typeface="+mn-lt"/>
              </a:rPr>
              <a:t>c</a:t>
            </a:r>
            <a:r>
              <a:rPr lang="el-GR" dirty="0">
                <a:latin typeface="+mn-lt"/>
              </a:rPr>
              <a:t>_</a:t>
            </a:r>
            <a:r>
              <a:rPr lang="en-US" dirty="0">
                <a:latin typeface="+mn-lt"/>
              </a:rPr>
              <a:t>name</a:t>
            </a:r>
            <a:r>
              <a:rPr lang="el-GR" dirty="0">
                <a:latin typeface="+mn-lt"/>
              </a:rPr>
              <a:t>) </a:t>
            </a:r>
          </a:p>
        </p:txBody>
      </p:sp>
      <p:sp>
        <p:nvSpPr>
          <p:cNvPr id="17" name="Rectangle 16"/>
          <p:cNvSpPr/>
          <p:nvPr/>
        </p:nvSpPr>
        <p:spPr>
          <a:xfrm>
            <a:off x="1589365" y="5433138"/>
            <a:ext cx="1596226" cy="646331"/>
          </a:xfrm>
          <a:prstGeom prst="rect">
            <a:avLst/>
          </a:prstGeom>
        </p:spPr>
        <p:txBody>
          <a:bodyPr wrap="square">
            <a:spAutoFit/>
          </a:bodyPr>
          <a:lstStyle/>
          <a:p>
            <a:r>
              <a:rPr lang="el-GR" dirty="0">
                <a:latin typeface="+mn-lt"/>
              </a:rPr>
              <a:t>Κύριο κλειδί: (</a:t>
            </a:r>
            <a:r>
              <a:rPr lang="el-GR" dirty="0" err="1">
                <a:latin typeface="+mn-lt"/>
              </a:rPr>
              <a:t>c_name</a:t>
            </a:r>
            <a:r>
              <a:rPr lang="el-GR" dirty="0">
                <a:latin typeface="+mn-lt"/>
              </a:rPr>
              <a:t>) </a:t>
            </a:r>
          </a:p>
        </p:txBody>
      </p:sp>
      <p:sp>
        <p:nvSpPr>
          <p:cNvPr id="18" name="Rectangle 17"/>
          <p:cNvSpPr/>
          <p:nvPr/>
        </p:nvSpPr>
        <p:spPr>
          <a:xfrm>
            <a:off x="6199389" y="5517232"/>
            <a:ext cx="1890046" cy="646331"/>
          </a:xfrm>
          <a:prstGeom prst="rect">
            <a:avLst/>
          </a:prstGeom>
        </p:spPr>
        <p:txBody>
          <a:bodyPr wrap="square">
            <a:spAutoFit/>
          </a:bodyPr>
          <a:lstStyle/>
          <a:p>
            <a:r>
              <a:rPr lang="el-GR" dirty="0">
                <a:latin typeface="+mn-lt"/>
              </a:rPr>
              <a:t>Κύριο κλειδί: </a:t>
            </a:r>
            <a:r>
              <a:rPr lang="en-US" dirty="0" err="1" smtClean="0">
                <a:latin typeface="+mn-lt"/>
              </a:rPr>
              <a:t>deptno</a:t>
            </a:r>
            <a:endParaRPr lang="el-GR" dirty="0">
              <a:latin typeface="+mn-lt"/>
            </a:endParaRPr>
          </a:p>
        </p:txBody>
      </p:sp>
    </p:spTree>
    <p:extLst>
      <p:ext uri="{BB962C8B-B14F-4D97-AF65-F5344CB8AC3E}">
        <p14:creationId xmlns:p14="http://schemas.microsoft.com/office/powerpoint/2010/main" xmlns="" val="232439507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Μοντέλο Οντοτήτων Συσχετίσεων </a:t>
            </a:r>
            <a:r>
              <a:rPr lang="en-US" dirty="0" smtClean="0"/>
              <a:t/>
            </a:r>
            <a:br>
              <a:rPr lang="en-US" dirty="0" smtClean="0"/>
            </a:br>
            <a:r>
              <a:rPr lang="el-GR" dirty="0" smtClean="0"/>
              <a:t>(</a:t>
            </a:r>
            <a:r>
              <a:rPr lang="en-US" dirty="0"/>
              <a:t>Entity Relationship model</a:t>
            </a:r>
            <a:r>
              <a:rPr lang="en-US" dirty="0" smtClean="0"/>
              <a:t>)</a:t>
            </a:r>
            <a:endParaRPr lang="el-GR" dirty="0"/>
          </a:p>
        </p:txBody>
      </p:sp>
      <p:pic>
        <p:nvPicPr>
          <p:cNvPr id="9219" name="Picture 3"/>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1417336" y="1484784"/>
            <a:ext cx="6309328" cy="41764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75179205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Θέμα 2: Αλλαγή περιορισμών </a:t>
            </a:r>
          </a:p>
        </p:txBody>
      </p:sp>
      <p:sp>
        <p:nvSpPr>
          <p:cNvPr id="4" name="Rectangle 3"/>
          <p:cNvSpPr/>
          <p:nvPr/>
        </p:nvSpPr>
        <p:spPr>
          <a:xfrm>
            <a:off x="107504" y="1396807"/>
            <a:ext cx="7056784" cy="400110"/>
          </a:xfrm>
          <a:prstGeom prst="rect">
            <a:avLst/>
          </a:prstGeom>
        </p:spPr>
        <p:txBody>
          <a:bodyPr wrap="square">
            <a:spAutoFit/>
          </a:bodyPr>
          <a:lstStyle/>
          <a:p>
            <a:r>
              <a:rPr lang="el-GR" sz="2000" dirty="0">
                <a:latin typeface="+mn-lt"/>
              </a:rPr>
              <a:t>Η στήλη C</a:t>
            </a:r>
            <a:r>
              <a:rPr lang="en-US" sz="2000" dirty="0">
                <a:latin typeface="+mn-lt"/>
              </a:rPr>
              <a:t>h</a:t>
            </a:r>
            <a:r>
              <a:rPr lang="el-GR" sz="2000" dirty="0">
                <a:latin typeface="+mn-lt"/>
              </a:rPr>
              <a:t>_</a:t>
            </a:r>
            <a:r>
              <a:rPr lang="el-GR" sz="2000" dirty="0" err="1">
                <a:latin typeface="+mn-lt"/>
              </a:rPr>
              <a:t>No</a:t>
            </a:r>
            <a:r>
              <a:rPr lang="el-GR" sz="2000" dirty="0">
                <a:latin typeface="+mn-lt"/>
              </a:rPr>
              <a:t> συμβολίζει το μοναδικό αριθμό κάθε παιδιού. </a:t>
            </a:r>
          </a:p>
        </p:txBody>
      </p:sp>
      <p:graphicFrame>
        <p:nvGraphicFramePr>
          <p:cNvPr id="5" name="Table 4"/>
          <p:cNvGraphicFramePr>
            <a:graphicFrameLocks noGrp="1"/>
          </p:cNvGraphicFramePr>
          <p:nvPr>
            <p:extLst>
              <p:ext uri="{D42A27DB-BD31-4B8C-83A1-F6EECF244321}">
                <p14:modId xmlns:p14="http://schemas.microsoft.com/office/powerpoint/2010/main" xmlns="" val="3938434150"/>
              </p:ext>
            </p:extLst>
          </p:nvPr>
        </p:nvGraphicFramePr>
        <p:xfrm>
          <a:off x="143508" y="1916832"/>
          <a:ext cx="8856984" cy="1371600"/>
        </p:xfrm>
        <a:graphic>
          <a:graphicData uri="http://schemas.openxmlformats.org/drawingml/2006/table">
            <a:tbl>
              <a:tblPr firstRow="1">
                <a:tableStyleId>{5C22544A-7EE6-4342-B048-85BDC9FD1C3A}</a:tableStyleId>
              </a:tblPr>
              <a:tblGrid>
                <a:gridCol w="726960"/>
                <a:gridCol w="882673"/>
                <a:gridCol w="442595"/>
                <a:gridCol w="1202629"/>
                <a:gridCol w="525563"/>
                <a:gridCol w="1339439"/>
                <a:gridCol w="533875"/>
                <a:gridCol w="538953"/>
                <a:gridCol w="742347"/>
                <a:gridCol w="854200"/>
                <a:gridCol w="1067750"/>
              </a:tblGrid>
              <a:tr h="0">
                <a:tc>
                  <a:txBody>
                    <a:bodyPr/>
                    <a:lstStyle/>
                    <a:p>
                      <a:pPr>
                        <a:spcAft>
                          <a:spcPts val="0"/>
                        </a:spcAft>
                      </a:pPr>
                      <a:r>
                        <a:rPr lang="el-GR" sz="1500" dirty="0">
                          <a:effectLst/>
                        </a:rPr>
                        <a:t>Empno</a:t>
                      </a:r>
                      <a:endParaRPr lang="el-GR" sz="1500" dirty="0">
                        <a:effectLst/>
                        <a:latin typeface="Courier New"/>
                        <a:ea typeface="Times New Roman"/>
                        <a:cs typeface="Times New Roman"/>
                      </a:endParaRPr>
                    </a:p>
                  </a:txBody>
                  <a:tcPr marL="68580" marR="68580" marT="0" marB="0">
                    <a:solidFill>
                      <a:srgbClr val="004B82"/>
                    </a:solidFill>
                  </a:tcPr>
                </a:tc>
                <a:tc>
                  <a:txBody>
                    <a:bodyPr/>
                    <a:lstStyle/>
                    <a:p>
                      <a:pPr>
                        <a:spcAft>
                          <a:spcPts val="0"/>
                        </a:spcAft>
                      </a:pPr>
                      <a:r>
                        <a:rPr lang="el-GR" sz="1500" dirty="0" err="1">
                          <a:effectLst/>
                        </a:rPr>
                        <a:t>Name</a:t>
                      </a:r>
                      <a:endParaRPr lang="el-GR" sz="1500" dirty="0">
                        <a:effectLst/>
                        <a:latin typeface="Courier New"/>
                        <a:ea typeface="Times New Roman"/>
                        <a:cs typeface="Times New Roman"/>
                      </a:endParaRPr>
                    </a:p>
                  </a:txBody>
                  <a:tcPr marL="68580" marR="68580" marT="0" marB="0">
                    <a:solidFill>
                      <a:srgbClr val="004B82"/>
                    </a:solidFill>
                  </a:tcPr>
                </a:tc>
                <a:tc>
                  <a:txBody>
                    <a:bodyPr/>
                    <a:lstStyle/>
                    <a:p>
                      <a:pPr>
                        <a:spcAft>
                          <a:spcPts val="0"/>
                        </a:spcAft>
                      </a:pPr>
                      <a:r>
                        <a:rPr lang="el-GR" sz="1500" dirty="0" err="1">
                          <a:effectLst/>
                        </a:rPr>
                        <a:t>JobNo</a:t>
                      </a:r>
                      <a:endParaRPr lang="el-GR" sz="1500" dirty="0">
                        <a:effectLst/>
                        <a:latin typeface="Courier New"/>
                        <a:ea typeface="Times New Roman"/>
                        <a:cs typeface="Times New Roman"/>
                      </a:endParaRPr>
                    </a:p>
                  </a:txBody>
                  <a:tcPr marL="68580" marR="68580" marT="0" marB="0">
                    <a:solidFill>
                      <a:srgbClr val="004B82"/>
                    </a:solidFill>
                  </a:tcPr>
                </a:tc>
                <a:tc>
                  <a:txBody>
                    <a:bodyPr/>
                    <a:lstStyle/>
                    <a:p>
                      <a:pPr>
                        <a:spcAft>
                          <a:spcPts val="0"/>
                        </a:spcAft>
                      </a:pPr>
                      <a:r>
                        <a:rPr lang="el-GR" sz="1500" dirty="0" err="1">
                          <a:effectLst/>
                        </a:rPr>
                        <a:t>Job</a:t>
                      </a:r>
                      <a:endParaRPr lang="el-GR" sz="1500" dirty="0">
                        <a:effectLst/>
                        <a:latin typeface="Courier New"/>
                        <a:ea typeface="Times New Roman"/>
                        <a:cs typeface="Times New Roman"/>
                      </a:endParaRPr>
                    </a:p>
                  </a:txBody>
                  <a:tcPr marL="68580" marR="68580" marT="0" marB="0">
                    <a:solidFill>
                      <a:srgbClr val="004B82"/>
                    </a:solidFill>
                  </a:tcPr>
                </a:tc>
                <a:tc>
                  <a:txBody>
                    <a:bodyPr/>
                    <a:lstStyle/>
                    <a:p>
                      <a:pPr>
                        <a:spcAft>
                          <a:spcPts val="0"/>
                        </a:spcAft>
                      </a:pPr>
                      <a:r>
                        <a:rPr lang="el-GR" sz="1500" dirty="0" err="1">
                          <a:effectLst/>
                        </a:rPr>
                        <a:t>DeptNo</a:t>
                      </a:r>
                      <a:endParaRPr lang="el-GR" sz="1500" dirty="0">
                        <a:effectLst/>
                        <a:latin typeface="Courier New"/>
                        <a:ea typeface="Times New Roman"/>
                        <a:cs typeface="Times New Roman"/>
                      </a:endParaRPr>
                    </a:p>
                  </a:txBody>
                  <a:tcPr marL="68580" marR="68580" marT="0" marB="0">
                    <a:solidFill>
                      <a:srgbClr val="004B82"/>
                    </a:solidFill>
                  </a:tcPr>
                </a:tc>
                <a:tc>
                  <a:txBody>
                    <a:bodyPr/>
                    <a:lstStyle/>
                    <a:p>
                      <a:pPr>
                        <a:spcAft>
                          <a:spcPts val="0"/>
                        </a:spcAft>
                      </a:pPr>
                      <a:r>
                        <a:rPr lang="el-GR" sz="1500" dirty="0">
                          <a:effectLst/>
                        </a:rPr>
                        <a:t>D</a:t>
                      </a:r>
                      <a:r>
                        <a:rPr lang="en-US" sz="1500" dirty="0">
                          <a:effectLst/>
                        </a:rPr>
                        <a:t>name</a:t>
                      </a:r>
                      <a:endParaRPr lang="el-GR" sz="1500" dirty="0">
                        <a:effectLst/>
                        <a:latin typeface="Courier New"/>
                        <a:ea typeface="Times New Roman"/>
                        <a:cs typeface="Times New Roman"/>
                      </a:endParaRPr>
                    </a:p>
                  </a:txBody>
                  <a:tcPr marL="68580" marR="68580" marT="0" marB="0">
                    <a:solidFill>
                      <a:srgbClr val="004B82"/>
                    </a:solidFill>
                  </a:tcPr>
                </a:tc>
                <a:tc>
                  <a:txBody>
                    <a:bodyPr/>
                    <a:lstStyle/>
                    <a:p>
                      <a:pPr>
                        <a:spcAft>
                          <a:spcPts val="0"/>
                        </a:spcAft>
                      </a:pPr>
                      <a:r>
                        <a:rPr lang="el-GR" sz="1500" dirty="0" err="1">
                          <a:effectLst/>
                        </a:rPr>
                        <a:t>Sal</a:t>
                      </a:r>
                      <a:endParaRPr lang="el-GR" sz="1500" dirty="0">
                        <a:effectLst/>
                        <a:latin typeface="Courier New"/>
                        <a:ea typeface="Times New Roman"/>
                        <a:cs typeface="Times New Roman"/>
                      </a:endParaRPr>
                    </a:p>
                  </a:txBody>
                  <a:tcPr marL="68580" marR="68580" marT="0" marB="0">
                    <a:solidFill>
                      <a:srgbClr val="004B82"/>
                    </a:solidFill>
                  </a:tcPr>
                </a:tc>
                <a:tc>
                  <a:txBody>
                    <a:bodyPr/>
                    <a:lstStyle/>
                    <a:p>
                      <a:pPr>
                        <a:spcAft>
                          <a:spcPts val="0"/>
                        </a:spcAft>
                      </a:pPr>
                      <a:r>
                        <a:rPr lang="el-GR" sz="1500" dirty="0" err="1">
                          <a:effectLst/>
                        </a:rPr>
                        <a:t>C_no</a:t>
                      </a:r>
                      <a:endParaRPr lang="el-GR" sz="1500" dirty="0">
                        <a:effectLst/>
                        <a:latin typeface="Courier New"/>
                        <a:ea typeface="Times New Roman"/>
                        <a:cs typeface="Times New Roman"/>
                      </a:endParaRPr>
                    </a:p>
                  </a:txBody>
                  <a:tcPr marL="68580" marR="68580" marT="0" marB="0">
                    <a:solidFill>
                      <a:srgbClr val="004B82"/>
                    </a:solidFill>
                  </a:tcPr>
                </a:tc>
                <a:tc>
                  <a:txBody>
                    <a:bodyPr/>
                    <a:lstStyle/>
                    <a:p>
                      <a:pPr>
                        <a:spcAft>
                          <a:spcPts val="0"/>
                        </a:spcAft>
                      </a:pPr>
                      <a:r>
                        <a:rPr lang="en-US" sz="1500">
                          <a:effectLst/>
                        </a:rPr>
                        <a:t>Ch_no</a:t>
                      </a:r>
                      <a:endParaRPr lang="el-GR" sz="1500">
                        <a:effectLst/>
                        <a:latin typeface="Courier New"/>
                        <a:ea typeface="Times New Roman"/>
                        <a:cs typeface="Times New Roman"/>
                      </a:endParaRPr>
                    </a:p>
                  </a:txBody>
                  <a:tcPr marL="68580" marR="68580" marT="0" marB="0">
                    <a:solidFill>
                      <a:srgbClr val="004B82"/>
                    </a:solidFill>
                  </a:tcPr>
                </a:tc>
                <a:tc>
                  <a:txBody>
                    <a:bodyPr/>
                    <a:lstStyle/>
                    <a:p>
                      <a:pPr>
                        <a:spcAft>
                          <a:spcPts val="0"/>
                        </a:spcAft>
                      </a:pPr>
                      <a:r>
                        <a:rPr lang="el-GR" sz="1500" dirty="0" err="1">
                          <a:effectLst/>
                        </a:rPr>
                        <a:t>C_Name</a:t>
                      </a:r>
                      <a:endParaRPr lang="el-GR" sz="1500" dirty="0">
                        <a:effectLst/>
                        <a:latin typeface="Courier New"/>
                        <a:ea typeface="Times New Roman"/>
                        <a:cs typeface="Times New Roman"/>
                      </a:endParaRPr>
                    </a:p>
                  </a:txBody>
                  <a:tcPr marL="68580" marR="68580" marT="0" marB="0">
                    <a:solidFill>
                      <a:srgbClr val="004B82"/>
                    </a:solidFill>
                  </a:tcPr>
                </a:tc>
                <a:tc>
                  <a:txBody>
                    <a:bodyPr/>
                    <a:lstStyle/>
                    <a:p>
                      <a:pPr>
                        <a:spcAft>
                          <a:spcPts val="0"/>
                        </a:spcAft>
                      </a:pPr>
                      <a:r>
                        <a:rPr lang="el-GR" sz="1500" dirty="0" err="1">
                          <a:effectLst/>
                        </a:rPr>
                        <a:t>B_date</a:t>
                      </a:r>
                      <a:endParaRPr lang="el-GR" sz="1500" dirty="0">
                        <a:effectLst/>
                        <a:latin typeface="Courier New"/>
                        <a:ea typeface="Times New Roman"/>
                        <a:cs typeface="Times New Roman"/>
                      </a:endParaRPr>
                    </a:p>
                  </a:txBody>
                  <a:tcPr marL="68580" marR="68580" marT="0" marB="0">
                    <a:solidFill>
                      <a:srgbClr val="004B82"/>
                    </a:solidFill>
                  </a:tcPr>
                </a:tc>
              </a:tr>
              <a:tr h="0">
                <a:tc>
                  <a:txBody>
                    <a:bodyPr/>
                    <a:lstStyle/>
                    <a:p>
                      <a:pPr>
                        <a:spcAft>
                          <a:spcPts val="0"/>
                        </a:spcAft>
                      </a:pPr>
                      <a:r>
                        <a:rPr lang="en-US" sz="1500">
                          <a:effectLst/>
                        </a:rPr>
                        <a:t>10</a:t>
                      </a:r>
                      <a:endParaRPr lang="el-GR" sz="1500">
                        <a:effectLst/>
                        <a:latin typeface="Courier New"/>
                        <a:ea typeface="Times New Roman"/>
                        <a:cs typeface="Times New Roman"/>
                      </a:endParaRPr>
                    </a:p>
                  </a:txBody>
                  <a:tcPr marL="68580" marR="68580" marT="0" marB="0"/>
                </a:tc>
                <a:tc>
                  <a:txBody>
                    <a:bodyPr/>
                    <a:lstStyle/>
                    <a:p>
                      <a:pPr>
                        <a:spcAft>
                          <a:spcPts val="0"/>
                        </a:spcAft>
                      </a:pPr>
                      <a:r>
                        <a:rPr lang="el-GR" sz="1500">
                          <a:effectLst/>
                        </a:rPr>
                        <a:t>ΣΠΥΡΟΥ</a:t>
                      </a:r>
                      <a:endParaRPr lang="el-GR" sz="1500">
                        <a:effectLst/>
                        <a:latin typeface="Courier New"/>
                        <a:ea typeface="Times New Roman"/>
                        <a:cs typeface="Times New Roman"/>
                      </a:endParaRPr>
                    </a:p>
                  </a:txBody>
                  <a:tcPr marL="68580" marR="68580" marT="0" marB="0"/>
                </a:tc>
                <a:tc>
                  <a:txBody>
                    <a:bodyPr/>
                    <a:lstStyle/>
                    <a:p>
                      <a:pPr>
                        <a:spcAft>
                          <a:spcPts val="0"/>
                        </a:spcAft>
                      </a:pPr>
                      <a:r>
                        <a:rPr lang="el-GR" sz="1500">
                          <a:effectLst/>
                        </a:rPr>
                        <a:t>100</a:t>
                      </a:r>
                      <a:endParaRPr lang="el-GR" sz="1500">
                        <a:effectLst/>
                        <a:latin typeface="Courier New"/>
                        <a:ea typeface="Times New Roman"/>
                        <a:cs typeface="Times New Roman"/>
                      </a:endParaRPr>
                    </a:p>
                  </a:txBody>
                  <a:tcPr marL="68580" marR="68580" marT="0" marB="0"/>
                </a:tc>
                <a:tc>
                  <a:txBody>
                    <a:bodyPr/>
                    <a:lstStyle/>
                    <a:p>
                      <a:pPr>
                        <a:spcAft>
                          <a:spcPts val="0"/>
                        </a:spcAft>
                      </a:pPr>
                      <a:r>
                        <a:rPr lang="el-GR" sz="1500">
                          <a:effectLst/>
                        </a:rPr>
                        <a:t>ΠΩΛΗΤΗΣ</a:t>
                      </a:r>
                      <a:endParaRPr lang="el-GR" sz="1500">
                        <a:effectLst/>
                        <a:latin typeface="Courier New"/>
                        <a:ea typeface="Times New Roman"/>
                        <a:cs typeface="Times New Roman"/>
                      </a:endParaRPr>
                    </a:p>
                  </a:txBody>
                  <a:tcPr marL="68580" marR="68580" marT="0" marB="0"/>
                </a:tc>
                <a:tc>
                  <a:txBody>
                    <a:bodyPr/>
                    <a:lstStyle/>
                    <a:p>
                      <a:pPr>
                        <a:spcAft>
                          <a:spcPts val="0"/>
                        </a:spcAft>
                      </a:pPr>
                      <a:r>
                        <a:rPr lang="el-GR" sz="1500">
                          <a:effectLst/>
                        </a:rPr>
                        <a:t>50</a:t>
                      </a:r>
                      <a:endParaRPr lang="el-GR" sz="1500">
                        <a:effectLst/>
                        <a:latin typeface="Courier New"/>
                        <a:ea typeface="Times New Roman"/>
                        <a:cs typeface="Times New Roman"/>
                      </a:endParaRPr>
                    </a:p>
                  </a:txBody>
                  <a:tcPr marL="68580" marR="68580" marT="0" marB="0"/>
                </a:tc>
                <a:tc>
                  <a:txBody>
                    <a:bodyPr/>
                    <a:lstStyle/>
                    <a:p>
                      <a:pPr>
                        <a:spcAft>
                          <a:spcPts val="0"/>
                        </a:spcAft>
                      </a:pPr>
                      <a:r>
                        <a:rPr lang="el-GR" sz="1500">
                          <a:effectLst/>
                        </a:rPr>
                        <a:t>ΠΩΛΗΣΕΙΣ</a:t>
                      </a:r>
                      <a:endParaRPr lang="el-GR" sz="1500">
                        <a:effectLst/>
                        <a:latin typeface="Courier New"/>
                        <a:ea typeface="Times New Roman"/>
                        <a:cs typeface="Times New Roman"/>
                      </a:endParaRPr>
                    </a:p>
                  </a:txBody>
                  <a:tcPr marL="68580" marR="68580" marT="0" marB="0"/>
                </a:tc>
                <a:tc>
                  <a:txBody>
                    <a:bodyPr/>
                    <a:lstStyle/>
                    <a:p>
                      <a:pPr>
                        <a:spcAft>
                          <a:spcPts val="0"/>
                        </a:spcAft>
                      </a:pPr>
                      <a:r>
                        <a:rPr lang="el-GR" sz="1500">
                          <a:effectLst/>
                        </a:rPr>
                        <a:t>2200</a:t>
                      </a:r>
                      <a:endParaRPr lang="el-GR" sz="1500">
                        <a:effectLst/>
                        <a:latin typeface="Courier New"/>
                        <a:ea typeface="Times New Roman"/>
                        <a:cs typeface="Times New Roman"/>
                      </a:endParaRPr>
                    </a:p>
                  </a:txBody>
                  <a:tcPr marL="68580" marR="68580" marT="0" marB="0"/>
                </a:tc>
                <a:tc>
                  <a:txBody>
                    <a:bodyPr/>
                    <a:lstStyle/>
                    <a:p>
                      <a:pPr>
                        <a:spcAft>
                          <a:spcPts val="0"/>
                        </a:spcAft>
                      </a:pPr>
                      <a:r>
                        <a:rPr lang="en-US" sz="1500" dirty="0">
                          <a:effectLst/>
                        </a:rPr>
                        <a:t>2</a:t>
                      </a:r>
                      <a:endParaRPr lang="el-GR" sz="1500" dirty="0">
                        <a:effectLst/>
                        <a:latin typeface="Courier New"/>
                        <a:ea typeface="Times New Roman"/>
                        <a:cs typeface="Times New Roman"/>
                      </a:endParaRPr>
                    </a:p>
                  </a:txBody>
                  <a:tcPr marL="68580" marR="68580" marT="0" marB="0"/>
                </a:tc>
                <a:tc>
                  <a:txBody>
                    <a:bodyPr/>
                    <a:lstStyle/>
                    <a:p>
                      <a:pPr>
                        <a:spcAft>
                          <a:spcPts val="0"/>
                        </a:spcAft>
                      </a:pPr>
                      <a:r>
                        <a:rPr lang="en-US" sz="1500" dirty="0">
                          <a:effectLst/>
                        </a:rPr>
                        <a:t>1</a:t>
                      </a:r>
                      <a:endParaRPr lang="el-GR" sz="1500" dirty="0">
                        <a:effectLst/>
                        <a:latin typeface="Courier New"/>
                        <a:ea typeface="Times New Roman"/>
                        <a:cs typeface="Times New Roman"/>
                      </a:endParaRPr>
                    </a:p>
                  </a:txBody>
                  <a:tcPr marL="68580" marR="68580" marT="0" marB="0"/>
                </a:tc>
                <a:tc>
                  <a:txBody>
                    <a:bodyPr/>
                    <a:lstStyle/>
                    <a:p>
                      <a:pPr>
                        <a:spcAft>
                          <a:spcPts val="0"/>
                        </a:spcAft>
                      </a:pPr>
                      <a:r>
                        <a:rPr lang="el-GR" sz="1500" dirty="0">
                          <a:effectLst/>
                        </a:rPr>
                        <a:t>ΜΑΡΙΑ</a:t>
                      </a:r>
                      <a:endParaRPr lang="el-GR" sz="1500" dirty="0">
                        <a:effectLst/>
                        <a:latin typeface="Courier New"/>
                        <a:ea typeface="Times New Roman"/>
                        <a:cs typeface="Times New Roman"/>
                      </a:endParaRPr>
                    </a:p>
                  </a:txBody>
                  <a:tcPr marL="68580" marR="68580" marT="0" marB="0"/>
                </a:tc>
                <a:tc>
                  <a:txBody>
                    <a:bodyPr/>
                    <a:lstStyle/>
                    <a:p>
                      <a:pPr>
                        <a:spcAft>
                          <a:spcPts val="0"/>
                        </a:spcAft>
                      </a:pPr>
                      <a:r>
                        <a:rPr lang="en-US" sz="1500">
                          <a:effectLst/>
                        </a:rPr>
                        <a:t>10-JAN-89</a:t>
                      </a:r>
                      <a:endParaRPr lang="el-GR" sz="1500">
                        <a:effectLst/>
                        <a:latin typeface="Courier New"/>
                        <a:ea typeface="Times New Roman"/>
                        <a:cs typeface="Times New Roman"/>
                      </a:endParaRPr>
                    </a:p>
                  </a:txBody>
                  <a:tcPr marL="68580" marR="68580" marT="0" marB="0"/>
                </a:tc>
              </a:tr>
              <a:tr h="0">
                <a:tc>
                  <a:txBody>
                    <a:bodyPr/>
                    <a:lstStyle/>
                    <a:p>
                      <a:pPr>
                        <a:spcAft>
                          <a:spcPts val="0"/>
                        </a:spcAft>
                      </a:pPr>
                      <a:r>
                        <a:rPr lang="en-US" sz="1500">
                          <a:effectLst/>
                        </a:rPr>
                        <a:t>10</a:t>
                      </a:r>
                      <a:endParaRPr lang="el-GR" sz="1500">
                        <a:effectLst/>
                        <a:latin typeface="Courier New"/>
                        <a:ea typeface="Times New Roman"/>
                        <a:cs typeface="Times New Roman"/>
                      </a:endParaRPr>
                    </a:p>
                  </a:txBody>
                  <a:tcPr marL="68580" marR="68580" marT="0" marB="0"/>
                </a:tc>
                <a:tc>
                  <a:txBody>
                    <a:bodyPr/>
                    <a:lstStyle/>
                    <a:p>
                      <a:pPr>
                        <a:spcAft>
                          <a:spcPts val="0"/>
                        </a:spcAft>
                      </a:pPr>
                      <a:r>
                        <a:rPr lang="el-GR" sz="1500">
                          <a:effectLst/>
                        </a:rPr>
                        <a:t>ΣΠΥΡΟΥ</a:t>
                      </a:r>
                      <a:endParaRPr lang="el-GR" sz="1500">
                        <a:effectLst/>
                        <a:latin typeface="Courier New"/>
                        <a:ea typeface="Times New Roman"/>
                        <a:cs typeface="Times New Roman"/>
                      </a:endParaRPr>
                    </a:p>
                  </a:txBody>
                  <a:tcPr marL="68580" marR="68580" marT="0" marB="0"/>
                </a:tc>
                <a:tc>
                  <a:txBody>
                    <a:bodyPr/>
                    <a:lstStyle/>
                    <a:p>
                      <a:pPr>
                        <a:spcAft>
                          <a:spcPts val="0"/>
                        </a:spcAft>
                      </a:pPr>
                      <a:r>
                        <a:rPr lang="el-GR" sz="1500">
                          <a:effectLst/>
                        </a:rPr>
                        <a:t>100</a:t>
                      </a:r>
                      <a:endParaRPr lang="el-GR" sz="1500">
                        <a:effectLst/>
                        <a:latin typeface="Courier New"/>
                        <a:ea typeface="Times New Roman"/>
                        <a:cs typeface="Times New Roman"/>
                      </a:endParaRPr>
                    </a:p>
                  </a:txBody>
                  <a:tcPr marL="68580" marR="68580" marT="0" marB="0"/>
                </a:tc>
                <a:tc>
                  <a:txBody>
                    <a:bodyPr/>
                    <a:lstStyle/>
                    <a:p>
                      <a:pPr>
                        <a:spcAft>
                          <a:spcPts val="0"/>
                        </a:spcAft>
                      </a:pPr>
                      <a:r>
                        <a:rPr lang="el-GR" sz="1500">
                          <a:effectLst/>
                        </a:rPr>
                        <a:t>ΠΩΛΗΤΗΣ</a:t>
                      </a:r>
                      <a:endParaRPr lang="el-GR" sz="1500">
                        <a:effectLst/>
                        <a:latin typeface="Courier New"/>
                        <a:ea typeface="Times New Roman"/>
                        <a:cs typeface="Times New Roman"/>
                      </a:endParaRPr>
                    </a:p>
                  </a:txBody>
                  <a:tcPr marL="68580" marR="68580" marT="0" marB="0"/>
                </a:tc>
                <a:tc>
                  <a:txBody>
                    <a:bodyPr/>
                    <a:lstStyle/>
                    <a:p>
                      <a:pPr>
                        <a:spcAft>
                          <a:spcPts val="0"/>
                        </a:spcAft>
                      </a:pPr>
                      <a:r>
                        <a:rPr lang="el-GR" sz="1500">
                          <a:effectLst/>
                        </a:rPr>
                        <a:t>50</a:t>
                      </a:r>
                      <a:endParaRPr lang="el-GR" sz="1500">
                        <a:effectLst/>
                        <a:latin typeface="Courier New"/>
                        <a:ea typeface="Times New Roman"/>
                        <a:cs typeface="Times New Roman"/>
                      </a:endParaRPr>
                    </a:p>
                  </a:txBody>
                  <a:tcPr marL="68580" marR="68580" marT="0" marB="0"/>
                </a:tc>
                <a:tc>
                  <a:txBody>
                    <a:bodyPr/>
                    <a:lstStyle/>
                    <a:p>
                      <a:pPr>
                        <a:spcAft>
                          <a:spcPts val="0"/>
                        </a:spcAft>
                      </a:pPr>
                      <a:r>
                        <a:rPr lang="el-GR" sz="1500">
                          <a:effectLst/>
                        </a:rPr>
                        <a:t>ΠΩΛΗΣΕΙΣ</a:t>
                      </a:r>
                      <a:endParaRPr lang="el-GR" sz="1500">
                        <a:effectLst/>
                        <a:latin typeface="Courier New"/>
                        <a:ea typeface="Times New Roman"/>
                        <a:cs typeface="Times New Roman"/>
                      </a:endParaRPr>
                    </a:p>
                  </a:txBody>
                  <a:tcPr marL="68580" marR="68580" marT="0" marB="0"/>
                </a:tc>
                <a:tc>
                  <a:txBody>
                    <a:bodyPr/>
                    <a:lstStyle/>
                    <a:p>
                      <a:pPr>
                        <a:spcAft>
                          <a:spcPts val="0"/>
                        </a:spcAft>
                      </a:pPr>
                      <a:r>
                        <a:rPr lang="el-GR" sz="1500">
                          <a:effectLst/>
                        </a:rPr>
                        <a:t>2200</a:t>
                      </a:r>
                      <a:endParaRPr lang="el-GR" sz="1500">
                        <a:effectLst/>
                        <a:latin typeface="Courier New"/>
                        <a:ea typeface="Times New Roman"/>
                        <a:cs typeface="Times New Roman"/>
                      </a:endParaRPr>
                    </a:p>
                  </a:txBody>
                  <a:tcPr marL="68580" marR="68580" marT="0" marB="0"/>
                </a:tc>
                <a:tc>
                  <a:txBody>
                    <a:bodyPr/>
                    <a:lstStyle/>
                    <a:p>
                      <a:pPr>
                        <a:spcAft>
                          <a:spcPts val="0"/>
                        </a:spcAft>
                      </a:pPr>
                      <a:r>
                        <a:rPr lang="en-US" sz="1500">
                          <a:effectLst/>
                        </a:rPr>
                        <a:t>2</a:t>
                      </a:r>
                      <a:endParaRPr lang="el-GR" sz="1500">
                        <a:effectLst/>
                        <a:latin typeface="Courier New"/>
                        <a:ea typeface="Times New Roman"/>
                        <a:cs typeface="Times New Roman"/>
                      </a:endParaRPr>
                    </a:p>
                  </a:txBody>
                  <a:tcPr marL="68580" marR="68580" marT="0" marB="0"/>
                </a:tc>
                <a:tc>
                  <a:txBody>
                    <a:bodyPr/>
                    <a:lstStyle/>
                    <a:p>
                      <a:pPr>
                        <a:spcAft>
                          <a:spcPts val="0"/>
                        </a:spcAft>
                      </a:pPr>
                      <a:r>
                        <a:rPr lang="en-US" sz="1500">
                          <a:effectLst/>
                        </a:rPr>
                        <a:t>2</a:t>
                      </a:r>
                      <a:endParaRPr lang="el-GR" sz="1500">
                        <a:effectLst/>
                        <a:latin typeface="Courier New"/>
                        <a:ea typeface="Times New Roman"/>
                        <a:cs typeface="Times New Roman"/>
                      </a:endParaRPr>
                    </a:p>
                  </a:txBody>
                  <a:tcPr marL="68580" marR="68580" marT="0" marB="0"/>
                </a:tc>
                <a:tc>
                  <a:txBody>
                    <a:bodyPr/>
                    <a:lstStyle/>
                    <a:p>
                      <a:pPr>
                        <a:spcAft>
                          <a:spcPts val="0"/>
                        </a:spcAft>
                      </a:pPr>
                      <a:r>
                        <a:rPr lang="en-US" sz="1400" dirty="0">
                          <a:effectLst/>
                        </a:rPr>
                        <a:t>ΙΩΑΝΝΗΣ</a:t>
                      </a:r>
                      <a:endParaRPr lang="el-GR" sz="1400" dirty="0">
                        <a:effectLst/>
                        <a:latin typeface="Courier New"/>
                        <a:ea typeface="Times New Roman"/>
                        <a:cs typeface="Times New Roman"/>
                      </a:endParaRPr>
                    </a:p>
                  </a:txBody>
                  <a:tcPr marL="68580" marR="68580" marT="0" marB="0"/>
                </a:tc>
                <a:tc>
                  <a:txBody>
                    <a:bodyPr/>
                    <a:lstStyle/>
                    <a:p>
                      <a:pPr>
                        <a:spcAft>
                          <a:spcPts val="0"/>
                        </a:spcAft>
                      </a:pPr>
                      <a:r>
                        <a:rPr lang="en-US" sz="1500">
                          <a:effectLst/>
                        </a:rPr>
                        <a:t>20-MAR-</a:t>
                      </a:r>
                      <a:r>
                        <a:rPr lang="el-GR" sz="1500">
                          <a:effectLst/>
                        </a:rPr>
                        <a:t>90</a:t>
                      </a:r>
                      <a:endParaRPr lang="el-GR" sz="1500">
                        <a:effectLst/>
                        <a:latin typeface="Courier New"/>
                        <a:ea typeface="Times New Roman"/>
                        <a:cs typeface="Times New Roman"/>
                      </a:endParaRPr>
                    </a:p>
                  </a:txBody>
                  <a:tcPr marL="68580" marR="68580" marT="0" marB="0"/>
                </a:tc>
              </a:tr>
              <a:tr h="0">
                <a:tc>
                  <a:txBody>
                    <a:bodyPr/>
                    <a:lstStyle/>
                    <a:p>
                      <a:pPr>
                        <a:spcAft>
                          <a:spcPts val="0"/>
                        </a:spcAft>
                      </a:pPr>
                      <a:r>
                        <a:rPr lang="en-US" sz="1500">
                          <a:effectLst/>
                        </a:rPr>
                        <a:t>20</a:t>
                      </a:r>
                      <a:endParaRPr lang="el-GR" sz="1500">
                        <a:effectLst/>
                        <a:latin typeface="Courier New"/>
                        <a:ea typeface="Times New Roman"/>
                        <a:cs typeface="Times New Roman"/>
                      </a:endParaRPr>
                    </a:p>
                  </a:txBody>
                  <a:tcPr marL="68580" marR="68580" marT="0" marB="0"/>
                </a:tc>
                <a:tc>
                  <a:txBody>
                    <a:bodyPr/>
                    <a:lstStyle/>
                    <a:p>
                      <a:pPr>
                        <a:spcAft>
                          <a:spcPts val="0"/>
                        </a:spcAft>
                      </a:pPr>
                      <a:r>
                        <a:rPr lang="el-GR" sz="1500">
                          <a:effectLst/>
                        </a:rPr>
                        <a:t>ΧΡΗΣΤΟΥ</a:t>
                      </a:r>
                      <a:endParaRPr lang="el-GR" sz="1500">
                        <a:effectLst/>
                        <a:latin typeface="Courier New"/>
                        <a:ea typeface="Times New Roman"/>
                        <a:cs typeface="Times New Roman"/>
                      </a:endParaRPr>
                    </a:p>
                  </a:txBody>
                  <a:tcPr marL="68580" marR="68580" marT="0" marB="0"/>
                </a:tc>
                <a:tc>
                  <a:txBody>
                    <a:bodyPr/>
                    <a:lstStyle/>
                    <a:p>
                      <a:pPr>
                        <a:spcAft>
                          <a:spcPts val="0"/>
                        </a:spcAft>
                      </a:pPr>
                      <a:r>
                        <a:rPr lang="el-GR" sz="1500">
                          <a:effectLst/>
                        </a:rPr>
                        <a:t>200</a:t>
                      </a:r>
                      <a:endParaRPr lang="el-GR" sz="1500">
                        <a:effectLst/>
                        <a:latin typeface="Courier New"/>
                        <a:ea typeface="Times New Roman"/>
                        <a:cs typeface="Times New Roman"/>
                      </a:endParaRPr>
                    </a:p>
                  </a:txBody>
                  <a:tcPr marL="68580" marR="68580" marT="0" marB="0"/>
                </a:tc>
                <a:tc>
                  <a:txBody>
                    <a:bodyPr/>
                    <a:lstStyle/>
                    <a:p>
                      <a:pPr>
                        <a:spcAft>
                          <a:spcPts val="0"/>
                        </a:spcAft>
                      </a:pPr>
                      <a:r>
                        <a:rPr lang="el-GR" sz="1500">
                          <a:effectLst/>
                        </a:rPr>
                        <a:t>ΑΝΑΛΥΤΗΣ</a:t>
                      </a:r>
                      <a:endParaRPr lang="el-GR" sz="1500">
                        <a:effectLst/>
                        <a:latin typeface="Courier New"/>
                        <a:ea typeface="Times New Roman"/>
                        <a:cs typeface="Times New Roman"/>
                      </a:endParaRPr>
                    </a:p>
                  </a:txBody>
                  <a:tcPr marL="68580" marR="68580" marT="0" marB="0"/>
                </a:tc>
                <a:tc>
                  <a:txBody>
                    <a:bodyPr/>
                    <a:lstStyle/>
                    <a:p>
                      <a:pPr>
                        <a:spcAft>
                          <a:spcPts val="0"/>
                        </a:spcAft>
                      </a:pPr>
                      <a:r>
                        <a:rPr lang="el-GR" sz="1500">
                          <a:effectLst/>
                        </a:rPr>
                        <a:t>60</a:t>
                      </a:r>
                      <a:endParaRPr lang="el-GR" sz="1500">
                        <a:effectLst/>
                        <a:latin typeface="Courier New"/>
                        <a:ea typeface="Times New Roman"/>
                        <a:cs typeface="Times New Roman"/>
                      </a:endParaRPr>
                    </a:p>
                  </a:txBody>
                  <a:tcPr marL="68580" marR="68580" marT="0" marB="0"/>
                </a:tc>
                <a:tc>
                  <a:txBody>
                    <a:bodyPr/>
                    <a:lstStyle/>
                    <a:p>
                      <a:pPr>
                        <a:spcAft>
                          <a:spcPts val="0"/>
                        </a:spcAft>
                      </a:pPr>
                      <a:r>
                        <a:rPr lang="el-GR" sz="1500">
                          <a:effectLst/>
                        </a:rPr>
                        <a:t>ΛΟΓΙΣΤΗΡΙΟ</a:t>
                      </a:r>
                      <a:endParaRPr lang="el-GR" sz="1500">
                        <a:effectLst/>
                        <a:latin typeface="Courier New"/>
                        <a:ea typeface="Times New Roman"/>
                        <a:cs typeface="Times New Roman"/>
                      </a:endParaRPr>
                    </a:p>
                  </a:txBody>
                  <a:tcPr marL="68580" marR="68580" marT="0" marB="0"/>
                </a:tc>
                <a:tc>
                  <a:txBody>
                    <a:bodyPr/>
                    <a:lstStyle/>
                    <a:p>
                      <a:pPr>
                        <a:spcAft>
                          <a:spcPts val="0"/>
                        </a:spcAft>
                      </a:pPr>
                      <a:r>
                        <a:rPr lang="el-GR" sz="1500">
                          <a:effectLst/>
                        </a:rPr>
                        <a:t>2000</a:t>
                      </a:r>
                      <a:endParaRPr lang="el-GR" sz="1500">
                        <a:effectLst/>
                        <a:latin typeface="Courier New"/>
                        <a:ea typeface="Times New Roman"/>
                        <a:cs typeface="Times New Roman"/>
                      </a:endParaRPr>
                    </a:p>
                  </a:txBody>
                  <a:tcPr marL="68580" marR="68580" marT="0" marB="0"/>
                </a:tc>
                <a:tc>
                  <a:txBody>
                    <a:bodyPr/>
                    <a:lstStyle/>
                    <a:p>
                      <a:pPr>
                        <a:spcAft>
                          <a:spcPts val="0"/>
                        </a:spcAft>
                      </a:pPr>
                      <a:r>
                        <a:rPr lang="en-US" sz="1500">
                          <a:effectLst/>
                        </a:rPr>
                        <a:t> </a:t>
                      </a:r>
                      <a:endParaRPr lang="el-GR" sz="1500">
                        <a:effectLst/>
                        <a:latin typeface="Courier New"/>
                        <a:ea typeface="Times New Roman"/>
                        <a:cs typeface="Times New Roman"/>
                      </a:endParaRPr>
                    </a:p>
                  </a:txBody>
                  <a:tcPr marL="68580" marR="68580" marT="0" marB="0"/>
                </a:tc>
                <a:tc>
                  <a:txBody>
                    <a:bodyPr/>
                    <a:lstStyle/>
                    <a:p>
                      <a:pPr>
                        <a:spcAft>
                          <a:spcPts val="0"/>
                        </a:spcAft>
                      </a:pPr>
                      <a:r>
                        <a:rPr lang="en-US" sz="1500">
                          <a:effectLst/>
                        </a:rPr>
                        <a:t> </a:t>
                      </a:r>
                      <a:endParaRPr lang="el-GR" sz="1500">
                        <a:effectLst/>
                        <a:latin typeface="Courier New"/>
                        <a:ea typeface="Times New Roman"/>
                        <a:cs typeface="Times New Roman"/>
                      </a:endParaRPr>
                    </a:p>
                  </a:txBody>
                  <a:tcPr marL="68580" marR="68580" marT="0" marB="0"/>
                </a:tc>
                <a:tc>
                  <a:txBody>
                    <a:bodyPr/>
                    <a:lstStyle/>
                    <a:p>
                      <a:pPr>
                        <a:spcAft>
                          <a:spcPts val="0"/>
                        </a:spcAft>
                      </a:pPr>
                      <a:r>
                        <a:rPr lang="en-US" sz="1500">
                          <a:effectLst/>
                        </a:rPr>
                        <a:t> </a:t>
                      </a:r>
                      <a:endParaRPr lang="el-GR" sz="1500">
                        <a:effectLst/>
                        <a:latin typeface="Courier New"/>
                        <a:ea typeface="Times New Roman"/>
                        <a:cs typeface="Times New Roman"/>
                      </a:endParaRPr>
                    </a:p>
                  </a:txBody>
                  <a:tcPr marL="68580" marR="68580" marT="0" marB="0"/>
                </a:tc>
                <a:tc>
                  <a:txBody>
                    <a:bodyPr/>
                    <a:lstStyle/>
                    <a:p>
                      <a:pPr>
                        <a:spcAft>
                          <a:spcPts val="0"/>
                        </a:spcAft>
                      </a:pPr>
                      <a:r>
                        <a:rPr lang="en-US" sz="1500">
                          <a:effectLst/>
                        </a:rPr>
                        <a:t> </a:t>
                      </a:r>
                      <a:endParaRPr lang="el-GR" sz="1500">
                        <a:effectLst/>
                        <a:latin typeface="Courier New"/>
                        <a:ea typeface="Times New Roman"/>
                        <a:cs typeface="Times New Roman"/>
                      </a:endParaRPr>
                    </a:p>
                  </a:txBody>
                  <a:tcPr marL="68580" marR="68580" marT="0" marB="0"/>
                </a:tc>
              </a:tr>
              <a:tr h="0">
                <a:tc>
                  <a:txBody>
                    <a:bodyPr/>
                    <a:lstStyle/>
                    <a:p>
                      <a:pPr>
                        <a:spcAft>
                          <a:spcPts val="0"/>
                        </a:spcAft>
                      </a:pPr>
                      <a:r>
                        <a:rPr lang="en-US" sz="1500">
                          <a:effectLst/>
                        </a:rPr>
                        <a:t>30</a:t>
                      </a:r>
                      <a:endParaRPr lang="el-GR" sz="1500">
                        <a:effectLst/>
                        <a:latin typeface="Courier New"/>
                        <a:ea typeface="Times New Roman"/>
                        <a:cs typeface="Times New Roman"/>
                      </a:endParaRPr>
                    </a:p>
                  </a:txBody>
                  <a:tcPr marL="68580" marR="68580" marT="0" marB="0"/>
                </a:tc>
                <a:tc>
                  <a:txBody>
                    <a:bodyPr/>
                    <a:lstStyle/>
                    <a:p>
                      <a:pPr>
                        <a:spcAft>
                          <a:spcPts val="0"/>
                        </a:spcAft>
                      </a:pPr>
                      <a:r>
                        <a:rPr lang="el-GR" sz="1500" dirty="0">
                          <a:effectLst/>
                        </a:rPr>
                        <a:t>ΝΙΚΟΥ</a:t>
                      </a:r>
                      <a:endParaRPr lang="el-GR" sz="1500" dirty="0">
                        <a:effectLst/>
                        <a:latin typeface="Courier New"/>
                        <a:ea typeface="Times New Roman"/>
                        <a:cs typeface="Times New Roman"/>
                      </a:endParaRPr>
                    </a:p>
                  </a:txBody>
                  <a:tcPr marL="68580" marR="68580" marT="0" marB="0"/>
                </a:tc>
                <a:tc>
                  <a:txBody>
                    <a:bodyPr/>
                    <a:lstStyle/>
                    <a:p>
                      <a:pPr>
                        <a:spcAft>
                          <a:spcPts val="0"/>
                        </a:spcAft>
                      </a:pPr>
                      <a:r>
                        <a:rPr lang="el-GR" sz="1500">
                          <a:effectLst/>
                        </a:rPr>
                        <a:t>300</a:t>
                      </a:r>
                      <a:endParaRPr lang="el-GR" sz="1500">
                        <a:effectLst/>
                        <a:latin typeface="Courier New"/>
                        <a:ea typeface="Times New Roman"/>
                        <a:cs typeface="Times New Roman"/>
                      </a:endParaRPr>
                    </a:p>
                  </a:txBody>
                  <a:tcPr marL="68580" marR="68580" marT="0" marB="0"/>
                </a:tc>
                <a:tc>
                  <a:txBody>
                    <a:bodyPr/>
                    <a:lstStyle/>
                    <a:p>
                      <a:pPr>
                        <a:spcAft>
                          <a:spcPts val="0"/>
                        </a:spcAft>
                      </a:pPr>
                      <a:r>
                        <a:rPr lang="el-GR" sz="1500">
                          <a:effectLst/>
                        </a:rPr>
                        <a:t>ΧΕΙΡΙΣΤΗΣ</a:t>
                      </a:r>
                      <a:endParaRPr lang="el-GR" sz="1500">
                        <a:effectLst/>
                        <a:latin typeface="Courier New"/>
                        <a:ea typeface="Times New Roman"/>
                        <a:cs typeface="Times New Roman"/>
                      </a:endParaRPr>
                    </a:p>
                  </a:txBody>
                  <a:tcPr marL="68580" marR="68580" marT="0" marB="0"/>
                </a:tc>
                <a:tc>
                  <a:txBody>
                    <a:bodyPr/>
                    <a:lstStyle/>
                    <a:p>
                      <a:pPr>
                        <a:spcAft>
                          <a:spcPts val="0"/>
                        </a:spcAft>
                      </a:pPr>
                      <a:r>
                        <a:rPr lang="el-GR" sz="1500" dirty="0">
                          <a:effectLst/>
                        </a:rPr>
                        <a:t>70</a:t>
                      </a:r>
                      <a:endParaRPr lang="el-GR" sz="1500" dirty="0">
                        <a:effectLst/>
                        <a:latin typeface="Courier New"/>
                        <a:ea typeface="Times New Roman"/>
                        <a:cs typeface="Times New Roman"/>
                      </a:endParaRPr>
                    </a:p>
                  </a:txBody>
                  <a:tcPr marL="68580" marR="68580" marT="0" marB="0"/>
                </a:tc>
                <a:tc>
                  <a:txBody>
                    <a:bodyPr/>
                    <a:lstStyle/>
                    <a:p>
                      <a:pPr>
                        <a:spcAft>
                          <a:spcPts val="0"/>
                        </a:spcAft>
                      </a:pPr>
                      <a:r>
                        <a:rPr lang="el-GR" sz="1500" dirty="0">
                          <a:effectLst/>
                        </a:rPr>
                        <a:t>ΜΙΣΘΟΔΟΣΙΑ</a:t>
                      </a:r>
                      <a:endParaRPr lang="el-GR" sz="1500" dirty="0">
                        <a:effectLst/>
                        <a:latin typeface="Courier New"/>
                        <a:ea typeface="Times New Roman"/>
                        <a:cs typeface="Times New Roman"/>
                      </a:endParaRPr>
                    </a:p>
                  </a:txBody>
                  <a:tcPr marL="68580" marR="68580" marT="0" marB="0"/>
                </a:tc>
                <a:tc>
                  <a:txBody>
                    <a:bodyPr/>
                    <a:lstStyle/>
                    <a:p>
                      <a:pPr>
                        <a:spcAft>
                          <a:spcPts val="0"/>
                        </a:spcAft>
                      </a:pPr>
                      <a:r>
                        <a:rPr lang="el-GR" sz="1500">
                          <a:effectLst/>
                        </a:rPr>
                        <a:t>1000</a:t>
                      </a:r>
                      <a:endParaRPr lang="el-GR" sz="1500">
                        <a:effectLst/>
                        <a:latin typeface="Courier New"/>
                        <a:ea typeface="Times New Roman"/>
                        <a:cs typeface="Times New Roman"/>
                      </a:endParaRPr>
                    </a:p>
                  </a:txBody>
                  <a:tcPr marL="68580" marR="68580" marT="0" marB="0"/>
                </a:tc>
                <a:tc>
                  <a:txBody>
                    <a:bodyPr/>
                    <a:lstStyle/>
                    <a:p>
                      <a:pPr>
                        <a:spcAft>
                          <a:spcPts val="0"/>
                        </a:spcAft>
                      </a:pPr>
                      <a:r>
                        <a:rPr lang="en-US" sz="1500">
                          <a:effectLst/>
                        </a:rPr>
                        <a:t>1</a:t>
                      </a:r>
                      <a:endParaRPr lang="el-GR" sz="1500">
                        <a:effectLst/>
                        <a:latin typeface="Courier New"/>
                        <a:ea typeface="Times New Roman"/>
                        <a:cs typeface="Times New Roman"/>
                      </a:endParaRPr>
                    </a:p>
                  </a:txBody>
                  <a:tcPr marL="68580" marR="68580" marT="0" marB="0"/>
                </a:tc>
                <a:tc>
                  <a:txBody>
                    <a:bodyPr/>
                    <a:lstStyle/>
                    <a:p>
                      <a:pPr>
                        <a:spcAft>
                          <a:spcPts val="0"/>
                        </a:spcAft>
                      </a:pPr>
                      <a:r>
                        <a:rPr lang="en-US" sz="1500">
                          <a:effectLst/>
                        </a:rPr>
                        <a:t>3</a:t>
                      </a:r>
                      <a:endParaRPr lang="el-GR" sz="1500">
                        <a:effectLst/>
                        <a:latin typeface="Courier New"/>
                        <a:ea typeface="Times New Roman"/>
                        <a:cs typeface="Times New Roman"/>
                      </a:endParaRPr>
                    </a:p>
                  </a:txBody>
                  <a:tcPr marL="68580" marR="68580" marT="0" marB="0"/>
                </a:tc>
                <a:tc>
                  <a:txBody>
                    <a:bodyPr/>
                    <a:lstStyle/>
                    <a:p>
                      <a:pPr>
                        <a:spcAft>
                          <a:spcPts val="0"/>
                        </a:spcAft>
                      </a:pPr>
                      <a:r>
                        <a:rPr lang="el-GR" sz="1500">
                          <a:effectLst/>
                        </a:rPr>
                        <a:t>ΘΩΜΑΣ</a:t>
                      </a:r>
                      <a:endParaRPr lang="el-GR" sz="1500">
                        <a:effectLst/>
                        <a:latin typeface="Courier New"/>
                        <a:ea typeface="Times New Roman"/>
                        <a:cs typeface="Times New Roman"/>
                      </a:endParaRPr>
                    </a:p>
                  </a:txBody>
                  <a:tcPr marL="68580" marR="68580" marT="0" marB="0"/>
                </a:tc>
                <a:tc>
                  <a:txBody>
                    <a:bodyPr/>
                    <a:lstStyle/>
                    <a:p>
                      <a:pPr>
                        <a:spcAft>
                          <a:spcPts val="0"/>
                        </a:spcAft>
                      </a:pPr>
                      <a:r>
                        <a:rPr lang="en-US" sz="1500" dirty="0">
                          <a:effectLst/>
                        </a:rPr>
                        <a:t>10-JUN-89</a:t>
                      </a:r>
                      <a:endParaRPr lang="el-GR" sz="1500" dirty="0">
                        <a:effectLst/>
                        <a:latin typeface="Courier New"/>
                        <a:ea typeface="Times New Roman"/>
                        <a:cs typeface="Times New Roman"/>
                      </a:endParaRPr>
                    </a:p>
                  </a:txBody>
                  <a:tcPr marL="68580" marR="68580" marT="0" marB="0"/>
                </a:tc>
              </a:tr>
            </a:tbl>
          </a:graphicData>
        </a:graphic>
      </p:graphicFrame>
      <p:sp>
        <p:nvSpPr>
          <p:cNvPr id="6" name="Rectangle 5"/>
          <p:cNvSpPr/>
          <p:nvPr/>
        </p:nvSpPr>
        <p:spPr>
          <a:xfrm>
            <a:off x="2286000" y="3933056"/>
            <a:ext cx="4572000" cy="707886"/>
          </a:xfrm>
          <a:prstGeom prst="rect">
            <a:avLst/>
          </a:prstGeom>
          <a:ln w="28575">
            <a:solidFill>
              <a:srgbClr val="820000"/>
            </a:solidFill>
          </a:ln>
        </p:spPr>
        <p:txBody>
          <a:bodyPr>
            <a:spAutoFit/>
          </a:bodyPr>
          <a:lstStyle/>
          <a:p>
            <a:r>
              <a:rPr lang="el-GR" sz="2000" dirty="0">
                <a:latin typeface="+mn-lt"/>
              </a:rPr>
              <a:t>Είναι το (</a:t>
            </a:r>
            <a:r>
              <a:rPr lang="en-US" sz="2000" dirty="0" err="1">
                <a:latin typeface="+mn-lt"/>
              </a:rPr>
              <a:t>ch</a:t>
            </a:r>
            <a:r>
              <a:rPr lang="el-GR" sz="2000" dirty="0">
                <a:latin typeface="+mn-lt"/>
              </a:rPr>
              <a:t>_</a:t>
            </a:r>
            <a:r>
              <a:rPr lang="en-US" sz="2000" dirty="0">
                <a:latin typeface="+mn-lt"/>
              </a:rPr>
              <a:t>no</a:t>
            </a:r>
            <a:r>
              <a:rPr lang="el-GR" sz="2000" dirty="0">
                <a:latin typeface="+mn-lt"/>
              </a:rPr>
              <a:t>) Κύριο κλειδί; Ποιο είναι το Κύριο κλειδί; </a:t>
            </a:r>
          </a:p>
        </p:txBody>
      </p:sp>
      <p:sp>
        <p:nvSpPr>
          <p:cNvPr id="7" name="Rectangle 6"/>
          <p:cNvSpPr/>
          <p:nvPr/>
        </p:nvSpPr>
        <p:spPr>
          <a:xfrm>
            <a:off x="2285248" y="4941168"/>
            <a:ext cx="4572000" cy="707886"/>
          </a:xfrm>
          <a:prstGeom prst="rect">
            <a:avLst/>
          </a:prstGeom>
          <a:ln w="28575">
            <a:solidFill>
              <a:srgbClr val="820000"/>
            </a:solidFill>
          </a:ln>
        </p:spPr>
        <p:txBody>
          <a:bodyPr>
            <a:spAutoFit/>
          </a:bodyPr>
          <a:lstStyle/>
          <a:p>
            <a:r>
              <a:rPr lang="el-GR" sz="2000" dirty="0">
                <a:latin typeface="+mn-lt"/>
              </a:rPr>
              <a:t>Η πρώτη και η δεύτερη κανονική μορφή συμπίπτουν;</a:t>
            </a:r>
          </a:p>
        </p:txBody>
      </p:sp>
    </p:spTree>
    <p:extLst>
      <p:ext uri="{BB962C8B-B14F-4D97-AF65-F5344CB8AC3E}">
        <p14:creationId xmlns:p14="http://schemas.microsoft.com/office/powerpoint/2010/main" xmlns="" val="223222451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Τρίτη Κανονική Μορφή 3</a:t>
            </a:r>
            <a:r>
              <a:rPr lang="en-US" dirty="0" smtClean="0"/>
              <a:t>NF</a:t>
            </a:r>
            <a:endParaRPr lang="el-GR" dirty="0"/>
          </a:p>
        </p:txBody>
      </p:sp>
      <p:graphicFrame>
        <p:nvGraphicFramePr>
          <p:cNvPr id="14" name="Table 13"/>
          <p:cNvGraphicFramePr>
            <a:graphicFrameLocks noGrp="1"/>
          </p:cNvGraphicFramePr>
          <p:nvPr>
            <p:extLst>
              <p:ext uri="{D42A27DB-BD31-4B8C-83A1-F6EECF244321}">
                <p14:modId xmlns:p14="http://schemas.microsoft.com/office/powerpoint/2010/main" xmlns="" val="354620468"/>
              </p:ext>
            </p:extLst>
          </p:nvPr>
        </p:nvGraphicFramePr>
        <p:xfrm>
          <a:off x="400399" y="1196752"/>
          <a:ext cx="4320481" cy="975360"/>
        </p:xfrm>
        <a:graphic>
          <a:graphicData uri="http://schemas.openxmlformats.org/drawingml/2006/table">
            <a:tbl>
              <a:tblPr firstRow="1">
                <a:tableStyleId>{5C22544A-7EE6-4342-B048-85BDC9FD1C3A}</a:tableStyleId>
              </a:tblPr>
              <a:tblGrid>
                <a:gridCol w="865579"/>
                <a:gridCol w="1050985"/>
                <a:gridCol w="751158"/>
                <a:gridCol w="901601"/>
                <a:gridCol w="751158"/>
              </a:tblGrid>
              <a:tr h="0">
                <a:tc>
                  <a:txBody>
                    <a:bodyPr/>
                    <a:lstStyle/>
                    <a:p>
                      <a:pPr>
                        <a:spcAft>
                          <a:spcPts val="0"/>
                        </a:spcAft>
                      </a:pPr>
                      <a:r>
                        <a:rPr lang="el-GR" sz="1600" dirty="0">
                          <a:effectLst/>
                        </a:rPr>
                        <a:t>Empno</a:t>
                      </a:r>
                      <a:endParaRPr lang="el-GR" sz="2000" dirty="0">
                        <a:effectLst/>
                        <a:latin typeface="Courier New"/>
                        <a:ea typeface="Times New Roman"/>
                        <a:cs typeface="Times New Roman"/>
                      </a:endParaRPr>
                    </a:p>
                  </a:txBody>
                  <a:tcPr marL="68580" marR="68580" marT="0" marB="0">
                    <a:solidFill>
                      <a:srgbClr val="004B82"/>
                    </a:solidFill>
                  </a:tcPr>
                </a:tc>
                <a:tc>
                  <a:txBody>
                    <a:bodyPr/>
                    <a:lstStyle/>
                    <a:p>
                      <a:pPr>
                        <a:spcAft>
                          <a:spcPts val="0"/>
                        </a:spcAft>
                      </a:pPr>
                      <a:r>
                        <a:rPr lang="el-GR" sz="1600" dirty="0" err="1">
                          <a:effectLst/>
                        </a:rPr>
                        <a:t>Name</a:t>
                      </a:r>
                      <a:endParaRPr lang="el-GR" sz="2000" dirty="0">
                        <a:effectLst/>
                        <a:latin typeface="Courier New"/>
                        <a:ea typeface="Times New Roman"/>
                        <a:cs typeface="Times New Roman"/>
                      </a:endParaRPr>
                    </a:p>
                  </a:txBody>
                  <a:tcPr marL="68580" marR="68580" marT="0" marB="0">
                    <a:solidFill>
                      <a:srgbClr val="004B82"/>
                    </a:solidFill>
                  </a:tcPr>
                </a:tc>
                <a:tc>
                  <a:txBody>
                    <a:bodyPr/>
                    <a:lstStyle/>
                    <a:p>
                      <a:pPr>
                        <a:spcAft>
                          <a:spcPts val="0"/>
                        </a:spcAft>
                      </a:pPr>
                      <a:r>
                        <a:rPr lang="el-GR" sz="1600" dirty="0" err="1">
                          <a:effectLst/>
                        </a:rPr>
                        <a:t>JobNo</a:t>
                      </a:r>
                      <a:endParaRPr lang="el-GR" sz="2000" dirty="0">
                        <a:effectLst/>
                        <a:latin typeface="Courier New"/>
                        <a:ea typeface="Times New Roman"/>
                        <a:cs typeface="Times New Roman"/>
                      </a:endParaRPr>
                    </a:p>
                  </a:txBody>
                  <a:tcPr marL="68580" marR="68580" marT="0" marB="0">
                    <a:solidFill>
                      <a:srgbClr val="004B82"/>
                    </a:solidFill>
                  </a:tcPr>
                </a:tc>
                <a:tc>
                  <a:txBody>
                    <a:bodyPr/>
                    <a:lstStyle/>
                    <a:p>
                      <a:pPr>
                        <a:spcAft>
                          <a:spcPts val="0"/>
                        </a:spcAft>
                      </a:pPr>
                      <a:r>
                        <a:rPr lang="el-GR" sz="1600" dirty="0" err="1">
                          <a:effectLst/>
                        </a:rPr>
                        <a:t>DeptNo</a:t>
                      </a:r>
                      <a:endParaRPr lang="el-GR" sz="2000" dirty="0">
                        <a:effectLst/>
                        <a:latin typeface="Courier New"/>
                        <a:ea typeface="Times New Roman"/>
                        <a:cs typeface="Times New Roman"/>
                      </a:endParaRPr>
                    </a:p>
                  </a:txBody>
                  <a:tcPr marL="68580" marR="68580" marT="0" marB="0">
                    <a:solidFill>
                      <a:srgbClr val="004B82"/>
                    </a:solidFill>
                  </a:tcPr>
                </a:tc>
                <a:tc>
                  <a:txBody>
                    <a:bodyPr/>
                    <a:lstStyle/>
                    <a:p>
                      <a:pPr>
                        <a:spcAft>
                          <a:spcPts val="0"/>
                        </a:spcAft>
                      </a:pPr>
                      <a:r>
                        <a:rPr lang="el-GR" sz="1600" dirty="0" err="1">
                          <a:effectLst/>
                        </a:rPr>
                        <a:t>C_no</a:t>
                      </a:r>
                      <a:endParaRPr lang="el-GR" sz="2000" dirty="0">
                        <a:effectLst/>
                        <a:latin typeface="Courier New"/>
                        <a:ea typeface="Times New Roman"/>
                        <a:cs typeface="Times New Roman"/>
                      </a:endParaRPr>
                    </a:p>
                  </a:txBody>
                  <a:tcPr marL="68580" marR="68580" marT="0" marB="0">
                    <a:solidFill>
                      <a:srgbClr val="004B82"/>
                    </a:solidFill>
                  </a:tcPr>
                </a:tc>
              </a:tr>
              <a:tr h="0">
                <a:tc>
                  <a:txBody>
                    <a:bodyPr/>
                    <a:lstStyle/>
                    <a:p>
                      <a:pPr>
                        <a:spcAft>
                          <a:spcPts val="0"/>
                        </a:spcAft>
                      </a:pPr>
                      <a:r>
                        <a:rPr lang="en-US" sz="1600">
                          <a:effectLst/>
                        </a:rPr>
                        <a:t>10</a:t>
                      </a:r>
                      <a:endParaRPr lang="el-GR" sz="2000">
                        <a:effectLst/>
                        <a:latin typeface="Courier New"/>
                        <a:ea typeface="Times New Roman"/>
                        <a:cs typeface="Times New Roman"/>
                      </a:endParaRPr>
                    </a:p>
                  </a:txBody>
                  <a:tcPr marL="68580" marR="68580" marT="0" marB="0"/>
                </a:tc>
                <a:tc>
                  <a:txBody>
                    <a:bodyPr/>
                    <a:lstStyle/>
                    <a:p>
                      <a:pPr>
                        <a:spcAft>
                          <a:spcPts val="0"/>
                        </a:spcAft>
                      </a:pPr>
                      <a:r>
                        <a:rPr lang="el-GR" sz="1600">
                          <a:effectLst/>
                        </a:rPr>
                        <a:t>ΣΠΥΡΟΥ</a:t>
                      </a:r>
                      <a:endParaRPr lang="el-GR" sz="2000">
                        <a:effectLst/>
                        <a:latin typeface="Courier New"/>
                        <a:ea typeface="Times New Roman"/>
                        <a:cs typeface="Times New Roman"/>
                      </a:endParaRPr>
                    </a:p>
                  </a:txBody>
                  <a:tcPr marL="68580" marR="68580" marT="0" marB="0"/>
                </a:tc>
                <a:tc>
                  <a:txBody>
                    <a:bodyPr/>
                    <a:lstStyle/>
                    <a:p>
                      <a:pPr>
                        <a:spcAft>
                          <a:spcPts val="0"/>
                        </a:spcAft>
                      </a:pPr>
                      <a:r>
                        <a:rPr lang="el-GR" sz="1600">
                          <a:effectLst/>
                        </a:rPr>
                        <a:t>100</a:t>
                      </a:r>
                      <a:endParaRPr lang="el-GR" sz="2000">
                        <a:effectLst/>
                        <a:latin typeface="Courier New"/>
                        <a:ea typeface="Times New Roman"/>
                        <a:cs typeface="Times New Roman"/>
                      </a:endParaRPr>
                    </a:p>
                  </a:txBody>
                  <a:tcPr marL="68580" marR="68580" marT="0" marB="0"/>
                </a:tc>
                <a:tc>
                  <a:txBody>
                    <a:bodyPr/>
                    <a:lstStyle/>
                    <a:p>
                      <a:pPr>
                        <a:spcAft>
                          <a:spcPts val="0"/>
                        </a:spcAft>
                      </a:pPr>
                      <a:r>
                        <a:rPr lang="el-GR" sz="1600">
                          <a:effectLst/>
                        </a:rPr>
                        <a:t>50</a:t>
                      </a:r>
                      <a:endParaRPr lang="el-GR" sz="2000">
                        <a:effectLst/>
                        <a:latin typeface="Courier New"/>
                        <a:ea typeface="Times New Roman"/>
                        <a:cs typeface="Times New Roman"/>
                      </a:endParaRPr>
                    </a:p>
                  </a:txBody>
                  <a:tcPr marL="68580" marR="68580" marT="0" marB="0"/>
                </a:tc>
                <a:tc>
                  <a:txBody>
                    <a:bodyPr/>
                    <a:lstStyle/>
                    <a:p>
                      <a:pPr>
                        <a:spcAft>
                          <a:spcPts val="0"/>
                        </a:spcAft>
                      </a:pPr>
                      <a:r>
                        <a:rPr lang="en-US" sz="1600">
                          <a:effectLst/>
                        </a:rPr>
                        <a:t>2</a:t>
                      </a:r>
                      <a:endParaRPr lang="el-GR" sz="2000">
                        <a:effectLst/>
                        <a:latin typeface="Courier New"/>
                        <a:ea typeface="Times New Roman"/>
                        <a:cs typeface="Times New Roman"/>
                      </a:endParaRPr>
                    </a:p>
                  </a:txBody>
                  <a:tcPr marL="68580" marR="68580" marT="0" marB="0"/>
                </a:tc>
              </a:tr>
              <a:tr h="0">
                <a:tc>
                  <a:txBody>
                    <a:bodyPr/>
                    <a:lstStyle/>
                    <a:p>
                      <a:pPr>
                        <a:spcAft>
                          <a:spcPts val="0"/>
                        </a:spcAft>
                      </a:pPr>
                      <a:r>
                        <a:rPr lang="en-US" sz="1600">
                          <a:effectLst/>
                        </a:rPr>
                        <a:t>20</a:t>
                      </a:r>
                      <a:endParaRPr lang="el-GR" sz="2000">
                        <a:effectLst/>
                        <a:latin typeface="Courier New"/>
                        <a:ea typeface="Times New Roman"/>
                        <a:cs typeface="Times New Roman"/>
                      </a:endParaRPr>
                    </a:p>
                  </a:txBody>
                  <a:tcPr marL="68580" marR="68580" marT="0" marB="0"/>
                </a:tc>
                <a:tc>
                  <a:txBody>
                    <a:bodyPr/>
                    <a:lstStyle/>
                    <a:p>
                      <a:pPr>
                        <a:spcAft>
                          <a:spcPts val="0"/>
                        </a:spcAft>
                      </a:pPr>
                      <a:r>
                        <a:rPr lang="el-GR" sz="1600">
                          <a:effectLst/>
                        </a:rPr>
                        <a:t>ΧΡΗΣΤΟΥ</a:t>
                      </a:r>
                      <a:endParaRPr lang="el-GR" sz="2000">
                        <a:effectLst/>
                        <a:latin typeface="Courier New"/>
                        <a:ea typeface="Times New Roman"/>
                        <a:cs typeface="Times New Roman"/>
                      </a:endParaRPr>
                    </a:p>
                  </a:txBody>
                  <a:tcPr marL="68580" marR="68580" marT="0" marB="0"/>
                </a:tc>
                <a:tc>
                  <a:txBody>
                    <a:bodyPr/>
                    <a:lstStyle/>
                    <a:p>
                      <a:pPr>
                        <a:spcAft>
                          <a:spcPts val="0"/>
                        </a:spcAft>
                      </a:pPr>
                      <a:r>
                        <a:rPr lang="el-GR" sz="1600" dirty="0">
                          <a:effectLst/>
                        </a:rPr>
                        <a:t>200</a:t>
                      </a:r>
                      <a:endParaRPr lang="el-GR" sz="2000" dirty="0">
                        <a:effectLst/>
                        <a:latin typeface="Courier New"/>
                        <a:ea typeface="Times New Roman"/>
                        <a:cs typeface="Times New Roman"/>
                      </a:endParaRPr>
                    </a:p>
                  </a:txBody>
                  <a:tcPr marL="68580" marR="68580" marT="0" marB="0"/>
                </a:tc>
                <a:tc>
                  <a:txBody>
                    <a:bodyPr/>
                    <a:lstStyle/>
                    <a:p>
                      <a:pPr>
                        <a:spcAft>
                          <a:spcPts val="0"/>
                        </a:spcAft>
                      </a:pPr>
                      <a:r>
                        <a:rPr lang="el-GR" sz="1600">
                          <a:effectLst/>
                        </a:rPr>
                        <a:t>60</a:t>
                      </a:r>
                      <a:endParaRPr lang="el-GR" sz="2000">
                        <a:effectLst/>
                        <a:latin typeface="Courier New"/>
                        <a:ea typeface="Times New Roman"/>
                        <a:cs typeface="Times New Roman"/>
                      </a:endParaRPr>
                    </a:p>
                  </a:txBody>
                  <a:tcPr marL="68580" marR="68580" marT="0" marB="0"/>
                </a:tc>
                <a:tc>
                  <a:txBody>
                    <a:bodyPr/>
                    <a:lstStyle/>
                    <a:p>
                      <a:pPr>
                        <a:spcAft>
                          <a:spcPts val="0"/>
                        </a:spcAft>
                      </a:pPr>
                      <a:r>
                        <a:rPr lang="en-US" sz="1600">
                          <a:effectLst/>
                        </a:rPr>
                        <a:t> </a:t>
                      </a:r>
                      <a:endParaRPr lang="el-GR" sz="2000">
                        <a:effectLst/>
                        <a:latin typeface="Courier New"/>
                        <a:ea typeface="Times New Roman"/>
                        <a:cs typeface="Times New Roman"/>
                      </a:endParaRPr>
                    </a:p>
                  </a:txBody>
                  <a:tcPr marL="68580" marR="68580" marT="0" marB="0"/>
                </a:tc>
              </a:tr>
              <a:tr h="0">
                <a:tc>
                  <a:txBody>
                    <a:bodyPr/>
                    <a:lstStyle/>
                    <a:p>
                      <a:pPr>
                        <a:spcAft>
                          <a:spcPts val="0"/>
                        </a:spcAft>
                      </a:pPr>
                      <a:r>
                        <a:rPr lang="en-US" sz="1600" dirty="0">
                          <a:effectLst/>
                        </a:rPr>
                        <a:t>30</a:t>
                      </a:r>
                      <a:endParaRPr lang="el-GR" sz="2000" dirty="0">
                        <a:effectLst/>
                        <a:latin typeface="Courier New"/>
                        <a:ea typeface="Times New Roman"/>
                        <a:cs typeface="Times New Roman"/>
                      </a:endParaRPr>
                    </a:p>
                  </a:txBody>
                  <a:tcPr marL="68580" marR="68580" marT="0" marB="0"/>
                </a:tc>
                <a:tc>
                  <a:txBody>
                    <a:bodyPr/>
                    <a:lstStyle/>
                    <a:p>
                      <a:pPr>
                        <a:spcAft>
                          <a:spcPts val="0"/>
                        </a:spcAft>
                      </a:pPr>
                      <a:r>
                        <a:rPr lang="el-GR" sz="1600" dirty="0">
                          <a:effectLst/>
                        </a:rPr>
                        <a:t>ΝΙΚΟΥ</a:t>
                      </a:r>
                      <a:endParaRPr lang="el-GR" sz="2000" dirty="0">
                        <a:effectLst/>
                        <a:latin typeface="Courier New"/>
                        <a:ea typeface="Times New Roman"/>
                        <a:cs typeface="Times New Roman"/>
                      </a:endParaRPr>
                    </a:p>
                  </a:txBody>
                  <a:tcPr marL="68580" marR="68580" marT="0" marB="0"/>
                </a:tc>
                <a:tc>
                  <a:txBody>
                    <a:bodyPr/>
                    <a:lstStyle/>
                    <a:p>
                      <a:pPr>
                        <a:spcAft>
                          <a:spcPts val="0"/>
                        </a:spcAft>
                      </a:pPr>
                      <a:r>
                        <a:rPr lang="el-GR" sz="1600" dirty="0">
                          <a:effectLst/>
                        </a:rPr>
                        <a:t>300</a:t>
                      </a:r>
                      <a:endParaRPr lang="el-GR" sz="2000" dirty="0">
                        <a:effectLst/>
                        <a:latin typeface="Courier New"/>
                        <a:ea typeface="Times New Roman"/>
                        <a:cs typeface="Times New Roman"/>
                      </a:endParaRPr>
                    </a:p>
                  </a:txBody>
                  <a:tcPr marL="68580" marR="68580" marT="0" marB="0"/>
                </a:tc>
                <a:tc>
                  <a:txBody>
                    <a:bodyPr/>
                    <a:lstStyle/>
                    <a:p>
                      <a:pPr>
                        <a:spcAft>
                          <a:spcPts val="0"/>
                        </a:spcAft>
                      </a:pPr>
                      <a:r>
                        <a:rPr lang="el-GR" sz="1600">
                          <a:effectLst/>
                        </a:rPr>
                        <a:t>70</a:t>
                      </a:r>
                      <a:endParaRPr lang="el-GR" sz="2000">
                        <a:effectLst/>
                        <a:latin typeface="Courier New"/>
                        <a:ea typeface="Times New Roman"/>
                        <a:cs typeface="Times New Roman"/>
                      </a:endParaRPr>
                    </a:p>
                  </a:txBody>
                  <a:tcPr marL="68580" marR="68580" marT="0" marB="0"/>
                </a:tc>
                <a:tc>
                  <a:txBody>
                    <a:bodyPr/>
                    <a:lstStyle/>
                    <a:p>
                      <a:pPr>
                        <a:spcAft>
                          <a:spcPts val="0"/>
                        </a:spcAft>
                      </a:pPr>
                      <a:r>
                        <a:rPr lang="en-US" sz="1600" dirty="0">
                          <a:effectLst/>
                        </a:rPr>
                        <a:t>1</a:t>
                      </a:r>
                      <a:endParaRPr lang="el-GR" sz="2000" dirty="0">
                        <a:effectLst/>
                        <a:latin typeface="Courier New"/>
                        <a:ea typeface="Times New Roman"/>
                        <a:cs typeface="Times New Roman"/>
                      </a:endParaRPr>
                    </a:p>
                  </a:txBody>
                  <a:tcPr marL="68580" marR="68580" marT="0" marB="0"/>
                </a:tc>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xmlns="" val="59959190"/>
              </p:ext>
            </p:extLst>
          </p:nvPr>
        </p:nvGraphicFramePr>
        <p:xfrm>
          <a:off x="400399" y="2564904"/>
          <a:ext cx="4143375" cy="975360"/>
        </p:xfrm>
        <a:graphic>
          <a:graphicData uri="http://schemas.openxmlformats.org/drawingml/2006/table">
            <a:tbl>
              <a:tblPr firstRow="1">
                <a:tableStyleId>{5C22544A-7EE6-4342-B048-85BDC9FD1C3A}</a:tableStyleId>
              </a:tblPr>
              <a:tblGrid>
                <a:gridCol w="1088020"/>
                <a:gridCol w="1749425"/>
                <a:gridCol w="1305930"/>
              </a:tblGrid>
              <a:tr h="0">
                <a:tc>
                  <a:txBody>
                    <a:bodyPr/>
                    <a:lstStyle/>
                    <a:p>
                      <a:pPr>
                        <a:spcAft>
                          <a:spcPts val="0"/>
                        </a:spcAft>
                      </a:pPr>
                      <a:r>
                        <a:rPr lang="en-US" sz="1600" dirty="0" err="1">
                          <a:effectLst/>
                        </a:rPr>
                        <a:t>JobNo</a:t>
                      </a:r>
                      <a:endParaRPr lang="el-GR" sz="2000" dirty="0">
                        <a:effectLst/>
                        <a:latin typeface="Courier New"/>
                        <a:ea typeface="Times New Roman"/>
                        <a:cs typeface="Times New Roman"/>
                      </a:endParaRPr>
                    </a:p>
                  </a:txBody>
                  <a:tcPr marL="68580" marR="68580" marT="0" marB="0">
                    <a:solidFill>
                      <a:srgbClr val="004B82"/>
                    </a:solidFill>
                  </a:tcPr>
                </a:tc>
                <a:tc>
                  <a:txBody>
                    <a:bodyPr/>
                    <a:lstStyle/>
                    <a:p>
                      <a:pPr>
                        <a:spcAft>
                          <a:spcPts val="0"/>
                        </a:spcAft>
                      </a:pPr>
                      <a:r>
                        <a:rPr lang="en-US" sz="1600" dirty="0">
                          <a:effectLst/>
                        </a:rPr>
                        <a:t>Job</a:t>
                      </a:r>
                      <a:endParaRPr lang="el-GR" sz="2000" dirty="0">
                        <a:effectLst/>
                        <a:latin typeface="Courier New"/>
                        <a:ea typeface="Times New Roman"/>
                        <a:cs typeface="Times New Roman"/>
                      </a:endParaRPr>
                    </a:p>
                  </a:txBody>
                  <a:tcPr marL="68580" marR="68580" marT="0" marB="0">
                    <a:solidFill>
                      <a:srgbClr val="004B82"/>
                    </a:solidFill>
                  </a:tcPr>
                </a:tc>
                <a:tc>
                  <a:txBody>
                    <a:bodyPr/>
                    <a:lstStyle/>
                    <a:p>
                      <a:pPr>
                        <a:spcAft>
                          <a:spcPts val="0"/>
                        </a:spcAft>
                      </a:pPr>
                      <a:r>
                        <a:rPr lang="en-US" sz="1600" dirty="0">
                          <a:effectLst/>
                        </a:rPr>
                        <a:t>Sal</a:t>
                      </a:r>
                      <a:endParaRPr lang="el-GR" sz="2000" dirty="0">
                        <a:effectLst/>
                        <a:latin typeface="Courier New"/>
                        <a:ea typeface="Times New Roman"/>
                        <a:cs typeface="Times New Roman"/>
                      </a:endParaRPr>
                    </a:p>
                  </a:txBody>
                  <a:tcPr marL="68580" marR="68580" marT="0" marB="0">
                    <a:solidFill>
                      <a:srgbClr val="004B82"/>
                    </a:solidFill>
                  </a:tcPr>
                </a:tc>
              </a:tr>
              <a:tr h="0">
                <a:tc>
                  <a:txBody>
                    <a:bodyPr/>
                    <a:lstStyle/>
                    <a:p>
                      <a:pPr>
                        <a:spcAft>
                          <a:spcPts val="0"/>
                        </a:spcAft>
                      </a:pPr>
                      <a:r>
                        <a:rPr lang="en-US" sz="1600">
                          <a:effectLst/>
                        </a:rPr>
                        <a:t>100</a:t>
                      </a:r>
                      <a:endParaRPr lang="el-GR" sz="2000">
                        <a:effectLst/>
                        <a:latin typeface="Courier New"/>
                        <a:ea typeface="Times New Roman"/>
                        <a:cs typeface="Times New Roman"/>
                      </a:endParaRPr>
                    </a:p>
                  </a:txBody>
                  <a:tcPr marL="68580" marR="68580" marT="0" marB="0"/>
                </a:tc>
                <a:tc>
                  <a:txBody>
                    <a:bodyPr/>
                    <a:lstStyle/>
                    <a:p>
                      <a:pPr>
                        <a:spcAft>
                          <a:spcPts val="0"/>
                        </a:spcAft>
                      </a:pPr>
                      <a:r>
                        <a:rPr lang="el-GR" sz="1600">
                          <a:effectLst/>
                        </a:rPr>
                        <a:t>ΠΩΛΗΤΗΣ</a:t>
                      </a:r>
                      <a:endParaRPr lang="el-GR" sz="2000">
                        <a:effectLst/>
                        <a:latin typeface="Courier New"/>
                        <a:ea typeface="Times New Roman"/>
                        <a:cs typeface="Times New Roman"/>
                      </a:endParaRPr>
                    </a:p>
                  </a:txBody>
                  <a:tcPr marL="68580" marR="68580" marT="0" marB="0"/>
                </a:tc>
                <a:tc>
                  <a:txBody>
                    <a:bodyPr/>
                    <a:lstStyle/>
                    <a:p>
                      <a:pPr>
                        <a:spcAft>
                          <a:spcPts val="0"/>
                        </a:spcAft>
                      </a:pPr>
                      <a:r>
                        <a:rPr lang="en-US" sz="1600">
                          <a:effectLst/>
                        </a:rPr>
                        <a:t>2200</a:t>
                      </a:r>
                      <a:endParaRPr lang="el-GR" sz="2000">
                        <a:effectLst/>
                        <a:latin typeface="Courier New"/>
                        <a:ea typeface="Times New Roman"/>
                        <a:cs typeface="Times New Roman"/>
                      </a:endParaRPr>
                    </a:p>
                  </a:txBody>
                  <a:tcPr marL="68580" marR="68580" marT="0" marB="0"/>
                </a:tc>
              </a:tr>
              <a:tr h="0">
                <a:tc>
                  <a:txBody>
                    <a:bodyPr/>
                    <a:lstStyle/>
                    <a:p>
                      <a:pPr>
                        <a:spcAft>
                          <a:spcPts val="0"/>
                        </a:spcAft>
                      </a:pPr>
                      <a:r>
                        <a:rPr lang="en-US" sz="1600">
                          <a:effectLst/>
                        </a:rPr>
                        <a:t>200</a:t>
                      </a:r>
                      <a:endParaRPr lang="el-GR" sz="2000">
                        <a:effectLst/>
                        <a:latin typeface="Courier New"/>
                        <a:ea typeface="Times New Roman"/>
                        <a:cs typeface="Times New Roman"/>
                      </a:endParaRPr>
                    </a:p>
                  </a:txBody>
                  <a:tcPr marL="68580" marR="68580" marT="0" marB="0"/>
                </a:tc>
                <a:tc>
                  <a:txBody>
                    <a:bodyPr/>
                    <a:lstStyle/>
                    <a:p>
                      <a:pPr>
                        <a:spcAft>
                          <a:spcPts val="0"/>
                        </a:spcAft>
                      </a:pPr>
                      <a:r>
                        <a:rPr lang="el-GR" sz="1600">
                          <a:effectLst/>
                        </a:rPr>
                        <a:t>ΑΝΑΛΥΤΗΣ</a:t>
                      </a:r>
                      <a:endParaRPr lang="el-GR" sz="2000">
                        <a:effectLst/>
                        <a:latin typeface="Courier New"/>
                        <a:ea typeface="Times New Roman"/>
                        <a:cs typeface="Times New Roman"/>
                      </a:endParaRPr>
                    </a:p>
                  </a:txBody>
                  <a:tcPr marL="68580" marR="68580" marT="0" marB="0"/>
                </a:tc>
                <a:tc>
                  <a:txBody>
                    <a:bodyPr/>
                    <a:lstStyle/>
                    <a:p>
                      <a:pPr>
                        <a:spcAft>
                          <a:spcPts val="0"/>
                        </a:spcAft>
                      </a:pPr>
                      <a:r>
                        <a:rPr lang="en-US" sz="1600">
                          <a:effectLst/>
                        </a:rPr>
                        <a:t>2000</a:t>
                      </a:r>
                      <a:endParaRPr lang="el-GR" sz="2000">
                        <a:effectLst/>
                        <a:latin typeface="Courier New"/>
                        <a:ea typeface="Times New Roman"/>
                        <a:cs typeface="Times New Roman"/>
                      </a:endParaRPr>
                    </a:p>
                  </a:txBody>
                  <a:tcPr marL="68580" marR="68580" marT="0" marB="0"/>
                </a:tc>
              </a:tr>
              <a:tr h="0">
                <a:tc>
                  <a:txBody>
                    <a:bodyPr/>
                    <a:lstStyle/>
                    <a:p>
                      <a:pPr>
                        <a:spcAft>
                          <a:spcPts val="0"/>
                        </a:spcAft>
                      </a:pPr>
                      <a:r>
                        <a:rPr lang="el-GR" sz="1600" dirty="0">
                          <a:effectLst/>
                        </a:rPr>
                        <a:t>300</a:t>
                      </a:r>
                      <a:endParaRPr lang="el-GR" sz="2000" dirty="0">
                        <a:effectLst/>
                        <a:latin typeface="Courier New"/>
                        <a:ea typeface="Times New Roman"/>
                        <a:cs typeface="Times New Roman"/>
                      </a:endParaRPr>
                    </a:p>
                  </a:txBody>
                  <a:tcPr marL="68580" marR="68580" marT="0" marB="0"/>
                </a:tc>
                <a:tc>
                  <a:txBody>
                    <a:bodyPr/>
                    <a:lstStyle/>
                    <a:p>
                      <a:pPr>
                        <a:spcAft>
                          <a:spcPts val="0"/>
                        </a:spcAft>
                      </a:pPr>
                      <a:r>
                        <a:rPr lang="el-GR" sz="1600" dirty="0">
                          <a:effectLst/>
                        </a:rPr>
                        <a:t>ΧΕΙΡΙΣΤΗΣ</a:t>
                      </a:r>
                      <a:endParaRPr lang="el-GR" sz="2000" dirty="0">
                        <a:effectLst/>
                        <a:latin typeface="Courier New"/>
                        <a:ea typeface="Times New Roman"/>
                        <a:cs typeface="Times New Roman"/>
                      </a:endParaRPr>
                    </a:p>
                  </a:txBody>
                  <a:tcPr marL="68580" marR="68580" marT="0" marB="0"/>
                </a:tc>
                <a:tc>
                  <a:txBody>
                    <a:bodyPr/>
                    <a:lstStyle/>
                    <a:p>
                      <a:pPr>
                        <a:spcAft>
                          <a:spcPts val="0"/>
                        </a:spcAft>
                      </a:pPr>
                      <a:r>
                        <a:rPr lang="el-GR" sz="1600" dirty="0">
                          <a:effectLst/>
                        </a:rPr>
                        <a:t>1000</a:t>
                      </a:r>
                      <a:endParaRPr lang="el-GR" sz="2000" dirty="0">
                        <a:effectLst/>
                        <a:latin typeface="Courier New"/>
                        <a:ea typeface="Times New Roman"/>
                        <a:cs typeface="Times New Roman"/>
                      </a:endParaRPr>
                    </a:p>
                  </a:txBody>
                  <a:tcPr marL="68580" marR="68580" marT="0" marB="0"/>
                </a:tc>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xmlns="" val="2126008762"/>
              </p:ext>
            </p:extLst>
          </p:nvPr>
        </p:nvGraphicFramePr>
        <p:xfrm>
          <a:off x="400398" y="3933056"/>
          <a:ext cx="4099593" cy="975360"/>
        </p:xfrm>
        <a:graphic>
          <a:graphicData uri="http://schemas.openxmlformats.org/drawingml/2006/table">
            <a:tbl>
              <a:tblPr firstRow="1">
                <a:tableStyleId>{5C22544A-7EE6-4342-B048-85BDC9FD1C3A}</a:tableStyleId>
              </a:tblPr>
              <a:tblGrid>
                <a:gridCol w="858372"/>
                <a:gridCol w="858372"/>
                <a:gridCol w="1042234"/>
                <a:gridCol w="1340615"/>
              </a:tblGrid>
              <a:tr h="0">
                <a:tc>
                  <a:txBody>
                    <a:bodyPr/>
                    <a:lstStyle/>
                    <a:p>
                      <a:pPr>
                        <a:spcAft>
                          <a:spcPts val="0"/>
                        </a:spcAft>
                      </a:pPr>
                      <a:r>
                        <a:rPr lang="el-GR" sz="1600" dirty="0">
                          <a:effectLst/>
                        </a:rPr>
                        <a:t>Empno</a:t>
                      </a:r>
                      <a:endParaRPr lang="el-GR" sz="2000" dirty="0">
                        <a:effectLst/>
                        <a:latin typeface="Courier New"/>
                        <a:ea typeface="Times New Roman"/>
                        <a:cs typeface="Times New Roman"/>
                      </a:endParaRPr>
                    </a:p>
                  </a:txBody>
                  <a:tcPr marL="68580" marR="68580" marT="0" marB="0">
                    <a:solidFill>
                      <a:srgbClr val="004B82"/>
                    </a:solidFill>
                  </a:tcPr>
                </a:tc>
                <a:tc>
                  <a:txBody>
                    <a:bodyPr/>
                    <a:lstStyle/>
                    <a:p>
                      <a:pPr>
                        <a:spcAft>
                          <a:spcPts val="0"/>
                        </a:spcAft>
                      </a:pPr>
                      <a:r>
                        <a:rPr lang="en-US" sz="1600" dirty="0" err="1">
                          <a:effectLst/>
                          <a:latin typeface="+mn-lt"/>
                          <a:ea typeface="Times New Roman"/>
                          <a:cs typeface="Times New Roman"/>
                        </a:rPr>
                        <a:t>Ch_no</a:t>
                      </a:r>
                      <a:endParaRPr lang="el-GR" sz="1600" dirty="0">
                        <a:effectLst/>
                        <a:latin typeface="+mn-lt"/>
                        <a:ea typeface="Times New Roman"/>
                        <a:cs typeface="Times New Roman"/>
                      </a:endParaRPr>
                    </a:p>
                  </a:txBody>
                  <a:tcPr marL="68580" marR="68580" marT="0" marB="0">
                    <a:solidFill>
                      <a:srgbClr val="004B82"/>
                    </a:solidFill>
                  </a:tcPr>
                </a:tc>
                <a:tc>
                  <a:txBody>
                    <a:bodyPr/>
                    <a:lstStyle/>
                    <a:p>
                      <a:pPr>
                        <a:spcAft>
                          <a:spcPts val="0"/>
                        </a:spcAft>
                      </a:pPr>
                      <a:r>
                        <a:rPr lang="el-GR" sz="1600" dirty="0" err="1">
                          <a:effectLst/>
                        </a:rPr>
                        <a:t>C_Name</a:t>
                      </a:r>
                      <a:endParaRPr lang="el-GR" sz="2000" dirty="0">
                        <a:effectLst/>
                        <a:latin typeface="Courier New"/>
                        <a:ea typeface="Times New Roman"/>
                        <a:cs typeface="Times New Roman"/>
                      </a:endParaRPr>
                    </a:p>
                  </a:txBody>
                  <a:tcPr marL="68580" marR="68580" marT="0" marB="0">
                    <a:solidFill>
                      <a:srgbClr val="004B82"/>
                    </a:solidFill>
                  </a:tcPr>
                </a:tc>
                <a:tc>
                  <a:txBody>
                    <a:bodyPr/>
                    <a:lstStyle/>
                    <a:p>
                      <a:pPr>
                        <a:spcAft>
                          <a:spcPts val="0"/>
                        </a:spcAft>
                      </a:pPr>
                      <a:r>
                        <a:rPr lang="el-GR" sz="1600" dirty="0" err="1">
                          <a:effectLst/>
                        </a:rPr>
                        <a:t>B_date</a:t>
                      </a:r>
                      <a:endParaRPr lang="el-GR" sz="2000" dirty="0">
                        <a:effectLst/>
                        <a:latin typeface="Courier New"/>
                        <a:ea typeface="Times New Roman"/>
                        <a:cs typeface="Times New Roman"/>
                      </a:endParaRPr>
                    </a:p>
                  </a:txBody>
                  <a:tcPr marL="68580" marR="68580" marT="0" marB="0">
                    <a:solidFill>
                      <a:srgbClr val="004B82"/>
                    </a:solidFill>
                  </a:tcPr>
                </a:tc>
              </a:tr>
              <a:tr h="0">
                <a:tc>
                  <a:txBody>
                    <a:bodyPr/>
                    <a:lstStyle/>
                    <a:p>
                      <a:pPr>
                        <a:spcAft>
                          <a:spcPts val="0"/>
                        </a:spcAft>
                      </a:pPr>
                      <a:r>
                        <a:rPr lang="en-US" sz="1600" dirty="0">
                          <a:effectLst/>
                        </a:rPr>
                        <a:t>10</a:t>
                      </a:r>
                      <a:endParaRPr lang="el-GR" sz="2000" dirty="0">
                        <a:effectLst/>
                        <a:latin typeface="Courier New"/>
                        <a:ea typeface="Times New Roman"/>
                        <a:cs typeface="Times New Roman"/>
                      </a:endParaRPr>
                    </a:p>
                  </a:txBody>
                  <a:tcPr marL="68580" marR="68580" marT="0" marB="0"/>
                </a:tc>
                <a:tc>
                  <a:txBody>
                    <a:bodyPr/>
                    <a:lstStyle/>
                    <a:p>
                      <a:pPr>
                        <a:spcAft>
                          <a:spcPts val="0"/>
                        </a:spcAft>
                      </a:pPr>
                      <a:r>
                        <a:rPr lang="en-US" sz="1600" dirty="0" smtClean="0">
                          <a:effectLst/>
                          <a:latin typeface="+mn-lt"/>
                          <a:ea typeface="Times New Roman"/>
                          <a:cs typeface="Times New Roman"/>
                        </a:rPr>
                        <a:t>1</a:t>
                      </a:r>
                      <a:endParaRPr lang="el-GR" sz="1600" dirty="0">
                        <a:effectLst/>
                        <a:latin typeface="+mn-lt"/>
                        <a:ea typeface="Times New Roman"/>
                        <a:cs typeface="Times New Roman"/>
                      </a:endParaRPr>
                    </a:p>
                  </a:txBody>
                  <a:tcPr marL="68580" marR="68580" marT="0" marB="0"/>
                </a:tc>
                <a:tc>
                  <a:txBody>
                    <a:bodyPr/>
                    <a:lstStyle/>
                    <a:p>
                      <a:pPr>
                        <a:spcAft>
                          <a:spcPts val="0"/>
                        </a:spcAft>
                      </a:pPr>
                      <a:r>
                        <a:rPr lang="el-GR" sz="1600">
                          <a:effectLst/>
                        </a:rPr>
                        <a:t>ΜΑΡΙΑ</a:t>
                      </a:r>
                      <a:endParaRPr lang="el-GR" sz="2000">
                        <a:effectLst/>
                        <a:latin typeface="Courier New"/>
                        <a:ea typeface="Times New Roman"/>
                        <a:cs typeface="Times New Roman"/>
                      </a:endParaRPr>
                    </a:p>
                  </a:txBody>
                  <a:tcPr marL="68580" marR="68580" marT="0" marB="0"/>
                </a:tc>
                <a:tc>
                  <a:txBody>
                    <a:bodyPr/>
                    <a:lstStyle/>
                    <a:p>
                      <a:pPr>
                        <a:spcAft>
                          <a:spcPts val="0"/>
                        </a:spcAft>
                      </a:pPr>
                      <a:r>
                        <a:rPr lang="en-US" sz="1600">
                          <a:effectLst/>
                        </a:rPr>
                        <a:t>10-JAN-89</a:t>
                      </a:r>
                      <a:endParaRPr lang="el-GR" sz="2000">
                        <a:effectLst/>
                        <a:latin typeface="Courier New"/>
                        <a:ea typeface="Times New Roman"/>
                        <a:cs typeface="Times New Roman"/>
                      </a:endParaRPr>
                    </a:p>
                  </a:txBody>
                  <a:tcPr marL="68580" marR="68580" marT="0" marB="0"/>
                </a:tc>
              </a:tr>
              <a:tr h="0">
                <a:tc>
                  <a:txBody>
                    <a:bodyPr/>
                    <a:lstStyle/>
                    <a:p>
                      <a:pPr>
                        <a:spcAft>
                          <a:spcPts val="0"/>
                        </a:spcAft>
                      </a:pPr>
                      <a:r>
                        <a:rPr lang="en-US" sz="1600">
                          <a:effectLst/>
                        </a:rPr>
                        <a:t>10</a:t>
                      </a:r>
                      <a:endParaRPr lang="el-GR" sz="2000">
                        <a:effectLst/>
                        <a:latin typeface="Courier New"/>
                        <a:ea typeface="Times New Roman"/>
                        <a:cs typeface="Times New Roman"/>
                      </a:endParaRPr>
                    </a:p>
                  </a:txBody>
                  <a:tcPr marL="68580" marR="68580" marT="0" marB="0"/>
                </a:tc>
                <a:tc>
                  <a:txBody>
                    <a:bodyPr/>
                    <a:lstStyle/>
                    <a:p>
                      <a:pPr>
                        <a:spcAft>
                          <a:spcPts val="0"/>
                        </a:spcAft>
                      </a:pPr>
                      <a:r>
                        <a:rPr lang="en-US" sz="1600" dirty="0" smtClean="0">
                          <a:effectLst/>
                          <a:latin typeface="+mn-lt"/>
                          <a:ea typeface="Times New Roman"/>
                          <a:cs typeface="Times New Roman"/>
                        </a:rPr>
                        <a:t>2</a:t>
                      </a:r>
                      <a:endParaRPr lang="el-GR" sz="1600" dirty="0">
                        <a:effectLst/>
                        <a:latin typeface="+mn-lt"/>
                        <a:ea typeface="Times New Roman"/>
                        <a:cs typeface="Times New Roman"/>
                      </a:endParaRPr>
                    </a:p>
                  </a:txBody>
                  <a:tcPr marL="68580" marR="68580" marT="0" marB="0"/>
                </a:tc>
                <a:tc>
                  <a:txBody>
                    <a:bodyPr/>
                    <a:lstStyle/>
                    <a:p>
                      <a:pPr>
                        <a:spcAft>
                          <a:spcPts val="0"/>
                        </a:spcAft>
                      </a:pPr>
                      <a:r>
                        <a:rPr lang="en-US" sz="1600">
                          <a:effectLst/>
                        </a:rPr>
                        <a:t>ΙΩΑΝΝΗΣ</a:t>
                      </a:r>
                      <a:endParaRPr lang="el-GR" sz="2000">
                        <a:effectLst/>
                        <a:latin typeface="Courier New"/>
                        <a:ea typeface="Times New Roman"/>
                        <a:cs typeface="Times New Roman"/>
                      </a:endParaRPr>
                    </a:p>
                  </a:txBody>
                  <a:tcPr marL="68580" marR="68580" marT="0" marB="0"/>
                </a:tc>
                <a:tc>
                  <a:txBody>
                    <a:bodyPr/>
                    <a:lstStyle/>
                    <a:p>
                      <a:pPr>
                        <a:spcAft>
                          <a:spcPts val="0"/>
                        </a:spcAft>
                      </a:pPr>
                      <a:r>
                        <a:rPr lang="en-US" sz="1600" dirty="0">
                          <a:effectLst/>
                        </a:rPr>
                        <a:t>20-MAR-</a:t>
                      </a:r>
                      <a:r>
                        <a:rPr lang="el-GR" sz="1600" dirty="0">
                          <a:effectLst/>
                        </a:rPr>
                        <a:t>90</a:t>
                      </a:r>
                      <a:endParaRPr lang="el-GR" sz="2000" dirty="0">
                        <a:effectLst/>
                        <a:latin typeface="Courier New"/>
                        <a:ea typeface="Times New Roman"/>
                        <a:cs typeface="Times New Roman"/>
                      </a:endParaRPr>
                    </a:p>
                  </a:txBody>
                  <a:tcPr marL="68580" marR="68580" marT="0" marB="0"/>
                </a:tc>
              </a:tr>
              <a:tr h="0">
                <a:tc>
                  <a:txBody>
                    <a:bodyPr/>
                    <a:lstStyle/>
                    <a:p>
                      <a:pPr>
                        <a:spcAft>
                          <a:spcPts val="0"/>
                        </a:spcAft>
                      </a:pPr>
                      <a:r>
                        <a:rPr lang="en-US" sz="1600">
                          <a:effectLst/>
                        </a:rPr>
                        <a:t>30</a:t>
                      </a:r>
                      <a:endParaRPr lang="el-GR" sz="2000">
                        <a:effectLst/>
                        <a:latin typeface="Courier New"/>
                        <a:ea typeface="Times New Roman"/>
                        <a:cs typeface="Times New Roman"/>
                      </a:endParaRPr>
                    </a:p>
                  </a:txBody>
                  <a:tcPr marL="68580" marR="68580" marT="0" marB="0"/>
                </a:tc>
                <a:tc>
                  <a:txBody>
                    <a:bodyPr/>
                    <a:lstStyle/>
                    <a:p>
                      <a:pPr>
                        <a:spcAft>
                          <a:spcPts val="0"/>
                        </a:spcAft>
                      </a:pPr>
                      <a:r>
                        <a:rPr lang="en-US" sz="1600" dirty="0" smtClean="0">
                          <a:effectLst/>
                          <a:latin typeface="+mn-lt"/>
                          <a:ea typeface="Times New Roman"/>
                          <a:cs typeface="Times New Roman"/>
                        </a:rPr>
                        <a:t>3</a:t>
                      </a:r>
                      <a:endParaRPr lang="el-GR" sz="1600" dirty="0">
                        <a:effectLst/>
                        <a:latin typeface="+mn-lt"/>
                        <a:ea typeface="Times New Roman"/>
                        <a:cs typeface="Times New Roman"/>
                      </a:endParaRPr>
                    </a:p>
                  </a:txBody>
                  <a:tcPr marL="68580" marR="68580" marT="0" marB="0"/>
                </a:tc>
                <a:tc>
                  <a:txBody>
                    <a:bodyPr/>
                    <a:lstStyle/>
                    <a:p>
                      <a:pPr>
                        <a:spcAft>
                          <a:spcPts val="0"/>
                        </a:spcAft>
                      </a:pPr>
                      <a:r>
                        <a:rPr lang="el-GR" sz="1600">
                          <a:effectLst/>
                        </a:rPr>
                        <a:t>ΘΩΜΑΣ</a:t>
                      </a:r>
                      <a:endParaRPr lang="el-GR" sz="2000">
                        <a:effectLst/>
                        <a:latin typeface="Courier New"/>
                        <a:ea typeface="Times New Roman"/>
                        <a:cs typeface="Times New Roman"/>
                      </a:endParaRPr>
                    </a:p>
                  </a:txBody>
                  <a:tcPr marL="68580" marR="68580" marT="0" marB="0"/>
                </a:tc>
                <a:tc>
                  <a:txBody>
                    <a:bodyPr/>
                    <a:lstStyle/>
                    <a:p>
                      <a:pPr>
                        <a:spcAft>
                          <a:spcPts val="0"/>
                        </a:spcAft>
                      </a:pPr>
                      <a:r>
                        <a:rPr lang="en-US" sz="1600" dirty="0">
                          <a:effectLst/>
                        </a:rPr>
                        <a:t>10-JUN-89</a:t>
                      </a:r>
                      <a:endParaRPr lang="el-GR" sz="2000" dirty="0">
                        <a:effectLst/>
                        <a:latin typeface="Courier New"/>
                        <a:ea typeface="Times New Roman"/>
                        <a:cs typeface="Times New Roman"/>
                      </a:endParaRPr>
                    </a:p>
                  </a:txBody>
                  <a:tcPr marL="68580" marR="68580" marT="0" marB="0"/>
                </a:tc>
              </a:tr>
            </a:tbl>
          </a:graphicData>
        </a:graphic>
      </p:graphicFrame>
      <p:graphicFrame>
        <p:nvGraphicFramePr>
          <p:cNvPr id="17" name="Table 16"/>
          <p:cNvGraphicFramePr>
            <a:graphicFrameLocks noGrp="1"/>
          </p:cNvGraphicFramePr>
          <p:nvPr>
            <p:extLst>
              <p:ext uri="{D42A27DB-BD31-4B8C-83A1-F6EECF244321}">
                <p14:modId xmlns:p14="http://schemas.microsoft.com/office/powerpoint/2010/main" xmlns="" val="3443941209"/>
              </p:ext>
            </p:extLst>
          </p:nvPr>
        </p:nvGraphicFramePr>
        <p:xfrm>
          <a:off x="400399" y="5373216"/>
          <a:ext cx="1224136" cy="975360"/>
        </p:xfrm>
        <a:graphic>
          <a:graphicData uri="http://schemas.openxmlformats.org/drawingml/2006/table">
            <a:tbl>
              <a:tblPr firstRow="1">
                <a:tableStyleId>{5C22544A-7EE6-4342-B048-85BDC9FD1C3A}</a:tableStyleId>
              </a:tblPr>
              <a:tblGrid>
                <a:gridCol w="1224136"/>
              </a:tblGrid>
              <a:tr h="0">
                <a:tc>
                  <a:txBody>
                    <a:bodyPr/>
                    <a:lstStyle/>
                    <a:p>
                      <a:pPr>
                        <a:spcAft>
                          <a:spcPts val="0"/>
                        </a:spcAft>
                      </a:pPr>
                      <a:r>
                        <a:rPr lang="el-GR" sz="1600" dirty="0" err="1">
                          <a:effectLst/>
                        </a:rPr>
                        <a:t>C_Name</a:t>
                      </a:r>
                      <a:endParaRPr lang="el-GR" sz="2000" dirty="0">
                        <a:effectLst/>
                        <a:latin typeface="Courier New"/>
                        <a:ea typeface="Times New Roman"/>
                        <a:cs typeface="Times New Roman"/>
                      </a:endParaRPr>
                    </a:p>
                  </a:txBody>
                  <a:tcPr marL="68580" marR="68580" marT="0" marB="0">
                    <a:solidFill>
                      <a:srgbClr val="004B82"/>
                    </a:solidFill>
                  </a:tcPr>
                </a:tc>
              </a:tr>
              <a:tr h="0">
                <a:tc>
                  <a:txBody>
                    <a:bodyPr/>
                    <a:lstStyle/>
                    <a:p>
                      <a:pPr>
                        <a:spcAft>
                          <a:spcPts val="0"/>
                        </a:spcAft>
                      </a:pPr>
                      <a:r>
                        <a:rPr lang="el-GR" sz="1600">
                          <a:effectLst/>
                        </a:rPr>
                        <a:t>ΘΩΜΑΣ</a:t>
                      </a:r>
                      <a:endParaRPr lang="el-GR" sz="2000">
                        <a:effectLst/>
                        <a:latin typeface="Courier New"/>
                        <a:ea typeface="Times New Roman"/>
                        <a:cs typeface="Times New Roman"/>
                      </a:endParaRPr>
                    </a:p>
                  </a:txBody>
                  <a:tcPr marL="68580" marR="68580" marT="0" marB="0"/>
                </a:tc>
              </a:tr>
              <a:tr h="0">
                <a:tc>
                  <a:txBody>
                    <a:bodyPr/>
                    <a:lstStyle/>
                    <a:p>
                      <a:pPr>
                        <a:spcAft>
                          <a:spcPts val="0"/>
                        </a:spcAft>
                      </a:pPr>
                      <a:r>
                        <a:rPr lang="en-US" sz="1600">
                          <a:effectLst/>
                        </a:rPr>
                        <a:t>ΙΩΑΝΝΗΣ</a:t>
                      </a:r>
                      <a:endParaRPr lang="el-GR" sz="2000">
                        <a:effectLst/>
                        <a:latin typeface="Courier New"/>
                        <a:ea typeface="Times New Roman"/>
                        <a:cs typeface="Times New Roman"/>
                      </a:endParaRPr>
                    </a:p>
                  </a:txBody>
                  <a:tcPr marL="68580" marR="68580" marT="0" marB="0"/>
                </a:tc>
              </a:tr>
              <a:tr h="0">
                <a:tc>
                  <a:txBody>
                    <a:bodyPr/>
                    <a:lstStyle/>
                    <a:p>
                      <a:pPr>
                        <a:spcAft>
                          <a:spcPts val="0"/>
                        </a:spcAft>
                      </a:pPr>
                      <a:r>
                        <a:rPr lang="el-GR" sz="1600" dirty="0">
                          <a:effectLst/>
                        </a:rPr>
                        <a:t>ΜΑΡΙΑ</a:t>
                      </a:r>
                      <a:endParaRPr lang="el-GR" sz="2000" dirty="0">
                        <a:effectLst/>
                        <a:latin typeface="Courier New"/>
                        <a:ea typeface="Times New Roman"/>
                        <a:cs typeface="Times New Roman"/>
                      </a:endParaRPr>
                    </a:p>
                  </a:txBody>
                  <a:tcPr marL="68580" marR="68580" marT="0" marB="0"/>
                </a:tc>
              </a:tr>
            </a:tbl>
          </a:graphicData>
        </a:graphic>
      </p:graphicFrame>
      <p:graphicFrame>
        <p:nvGraphicFramePr>
          <p:cNvPr id="18" name="Table 17"/>
          <p:cNvGraphicFramePr>
            <a:graphicFrameLocks noGrp="1"/>
          </p:cNvGraphicFramePr>
          <p:nvPr>
            <p:extLst>
              <p:ext uri="{D42A27DB-BD31-4B8C-83A1-F6EECF244321}">
                <p14:modId xmlns:p14="http://schemas.microsoft.com/office/powerpoint/2010/main" xmlns="" val="4201545433"/>
              </p:ext>
            </p:extLst>
          </p:nvPr>
        </p:nvGraphicFramePr>
        <p:xfrm>
          <a:off x="6523708" y="4933048"/>
          <a:ext cx="2287711" cy="975360"/>
        </p:xfrm>
        <a:graphic>
          <a:graphicData uri="http://schemas.openxmlformats.org/drawingml/2006/table">
            <a:tbl>
              <a:tblPr firstRow="1">
                <a:tableStyleId>{5C22544A-7EE6-4342-B048-85BDC9FD1C3A}</a:tableStyleId>
              </a:tblPr>
              <a:tblGrid>
                <a:gridCol w="915730"/>
                <a:gridCol w="1371981"/>
              </a:tblGrid>
              <a:tr h="0">
                <a:tc>
                  <a:txBody>
                    <a:bodyPr/>
                    <a:lstStyle/>
                    <a:p>
                      <a:pPr>
                        <a:spcAft>
                          <a:spcPts val="0"/>
                        </a:spcAft>
                      </a:pPr>
                      <a:r>
                        <a:rPr lang="en-US" sz="1600" dirty="0" err="1">
                          <a:effectLst/>
                        </a:rPr>
                        <a:t>DeptNo</a:t>
                      </a:r>
                      <a:endParaRPr lang="el-GR" sz="2000" dirty="0">
                        <a:effectLst/>
                        <a:latin typeface="Courier New"/>
                        <a:ea typeface="Times New Roman"/>
                        <a:cs typeface="Times New Roman"/>
                      </a:endParaRPr>
                    </a:p>
                  </a:txBody>
                  <a:tcPr marL="68580" marR="68580" marT="0" marB="0">
                    <a:solidFill>
                      <a:srgbClr val="004B82"/>
                    </a:solidFill>
                  </a:tcPr>
                </a:tc>
                <a:tc>
                  <a:txBody>
                    <a:bodyPr/>
                    <a:lstStyle/>
                    <a:p>
                      <a:pPr>
                        <a:spcAft>
                          <a:spcPts val="0"/>
                        </a:spcAft>
                      </a:pPr>
                      <a:r>
                        <a:rPr lang="en-US" sz="1600" dirty="0" err="1">
                          <a:effectLst/>
                        </a:rPr>
                        <a:t>Dname</a:t>
                      </a:r>
                      <a:endParaRPr lang="el-GR" sz="2000" dirty="0">
                        <a:effectLst/>
                        <a:latin typeface="Courier New"/>
                        <a:ea typeface="Times New Roman"/>
                        <a:cs typeface="Times New Roman"/>
                      </a:endParaRPr>
                    </a:p>
                  </a:txBody>
                  <a:tcPr marL="68580" marR="68580" marT="0" marB="0">
                    <a:solidFill>
                      <a:srgbClr val="004B82"/>
                    </a:solidFill>
                  </a:tcPr>
                </a:tc>
              </a:tr>
              <a:tr h="0">
                <a:tc>
                  <a:txBody>
                    <a:bodyPr/>
                    <a:lstStyle/>
                    <a:p>
                      <a:pPr>
                        <a:spcAft>
                          <a:spcPts val="0"/>
                        </a:spcAft>
                      </a:pPr>
                      <a:r>
                        <a:rPr lang="en-US" sz="1600">
                          <a:effectLst/>
                        </a:rPr>
                        <a:t>50</a:t>
                      </a:r>
                      <a:endParaRPr lang="el-GR" sz="2000">
                        <a:effectLst/>
                        <a:latin typeface="Courier New"/>
                        <a:ea typeface="Times New Roman"/>
                        <a:cs typeface="Times New Roman"/>
                      </a:endParaRPr>
                    </a:p>
                  </a:txBody>
                  <a:tcPr marL="68580" marR="68580" marT="0" marB="0"/>
                </a:tc>
                <a:tc>
                  <a:txBody>
                    <a:bodyPr/>
                    <a:lstStyle/>
                    <a:p>
                      <a:pPr>
                        <a:spcAft>
                          <a:spcPts val="0"/>
                        </a:spcAft>
                      </a:pPr>
                      <a:r>
                        <a:rPr lang="el-GR" sz="1600">
                          <a:effectLst/>
                        </a:rPr>
                        <a:t>ΠΩΛΗΣΕΙΣ</a:t>
                      </a:r>
                      <a:endParaRPr lang="el-GR" sz="2000">
                        <a:effectLst/>
                        <a:latin typeface="Courier New"/>
                        <a:ea typeface="Times New Roman"/>
                        <a:cs typeface="Times New Roman"/>
                      </a:endParaRPr>
                    </a:p>
                  </a:txBody>
                  <a:tcPr marL="68580" marR="68580" marT="0" marB="0"/>
                </a:tc>
              </a:tr>
              <a:tr h="0">
                <a:tc>
                  <a:txBody>
                    <a:bodyPr/>
                    <a:lstStyle/>
                    <a:p>
                      <a:pPr>
                        <a:spcAft>
                          <a:spcPts val="0"/>
                        </a:spcAft>
                      </a:pPr>
                      <a:r>
                        <a:rPr lang="en-US" sz="1600">
                          <a:effectLst/>
                        </a:rPr>
                        <a:t>60</a:t>
                      </a:r>
                      <a:endParaRPr lang="el-GR" sz="2000">
                        <a:effectLst/>
                        <a:latin typeface="Courier New"/>
                        <a:ea typeface="Times New Roman"/>
                        <a:cs typeface="Times New Roman"/>
                      </a:endParaRPr>
                    </a:p>
                  </a:txBody>
                  <a:tcPr marL="68580" marR="68580" marT="0" marB="0"/>
                </a:tc>
                <a:tc>
                  <a:txBody>
                    <a:bodyPr/>
                    <a:lstStyle/>
                    <a:p>
                      <a:pPr>
                        <a:spcAft>
                          <a:spcPts val="0"/>
                        </a:spcAft>
                      </a:pPr>
                      <a:r>
                        <a:rPr lang="el-GR" sz="1600">
                          <a:effectLst/>
                        </a:rPr>
                        <a:t>ΛΟΓΙΣΤΗΡΙΟ</a:t>
                      </a:r>
                      <a:endParaRPr lang="el-GR" sz="2000">
                        <a:effectLst/>
                        <a:latin typeface="Courier New"/>
                        <a:ea typeface="Times New Roman"/>
                        <a:cs typeface="Times New Roman"/>
                      </a:endParaRPr>
                    </a:p>
                  </a:txBody>
                  <a:tcPr marL="68580" marR="68580" marT="0" marB="0"/>
                </a:tc>
              </a:tr>
              <a:tr h="0">
                <a:tc>
                  <a:txBody>
                    <a:bodyPr/>
                    <a:lstStyle/>
                    <a:p>
                      <a:pPr>
                        <a:spcAft>
                          <a:spcPts val="0"/>
                        </a:spcAft>
                      </a:pPr>
                      <a:r>
                        <a:rPr lang="el-GR" sz="1600" dirty="0">
                          <a:effectLst/>
                        </a:rPr>
                        <a:t>70</a:t>
                      </a:r>
                      <a:endParaRPr lang="el-GR" sz="2000" dirty="0">
                        <a:effectLst/>
                        <a:latin typeface="Courier New"/>
                        <a:ea typeface="Times New Roman"/>
                        <a:cs typeface="Times New Roman"/>
                      </a:endParaRPr>
                    </a:p>
                  </a:txBody>
                  <a:tcPr marL="68580" marR="68580" marT="0" marB="0"/>
                </a:tc>
                <a:tc>
                  <a:txBody>
                    <a:bodyPr/>
                    <a:lstStyle/>
                    <a:p>
                      <a:pPr>
                        <a:spcAft>
                          <a:spcPts val="0"/>
                        </a:spcAft>
                      </a:pPr>
                      <a:r>
                        <a:rPr lang="el-GR" sz="1600" dirty="0">
                          <a:effectLst/>
                        </a:rPr>
                        <a:t>ΜΙΣΘΟΔΟΣΙΑ</a:t>
                      </a:r>
                      <a:endParaRPr lang="el-GR" sz="2000" dirty="0">
                        <a:effectLst/>
                        <a:latin typeface="Courier New"/>
                        <a:ea typeface="Times New Roman"/>
                        <a:cs typeface="Times New Roman"/>
                      </a:endParaRPr>
                    </a:p>
                  </a:txBody>
                  <a:tcPr marL="68580" marR="68580" marT="0" marB="0"/>
                </a:tc>
              </a:tr>
            </a:tbl>
          </a:graphicData>
        </a:graphic>
      </p:graphicFrame>
      <p:sp>
        <p:nvSpPr>
          <p:cNvPr id="19" name="Rectangle 18"/>
          <p:cNvSpPr/>
          <p:nvPr/>
        </p:nvSpPr>
        <p:spPr>
          <a:xfrm>
            <a:off x="400399" y="908720"/>
            <a:ext cx="1123321" cy="369332"/>
          </a:xfrm>
          <a:prstGeom prst="rect">
            <a:avLst/>
          </a:prstGeom>
        </p:spPr>
        <p:txBody>
          <a:bodyPr wrap="none">
            <a:spAutoFit/>
          </a:bodyPr>
          <a:lstStyle/>
          <a:p>
            <a:r>
              <a:rPr lang="en-US" b="1" dirty="0">
                <a:latin typeface="+mn-lt"/>
              </a:rPr>
              <a:t>Employee</a:t>
            </a:r>
            <a:endParaRPr lang="el-GR" b="1" dirty="0">
              <a:latin typeface="+mn-lt"/>
            </a:endParaRPr>
          </a:p>
        </p:txBody>
      </p:sp>
      <p:sp>
        <p:nvSpPr>
          <p:cNvPr id="20" name="Rectangle 19"/>
          <p:cNvSpPr/>
          <p:nvPr/>
        </p:nvSpPr>
        <p:spPr>
          <a:xfrm>
            <a:off x="400399" y="2235447"/>
            <a:ext cx="598690" cy="369332"/>
          </a:xfrm>
          <a:prstGeom prst="rect">
            <a:avLst/>
          </a:prstGeom>
        </p:spPr>
        <p:txBody>
          <a:bodyPr wrap="none">
            <a:spAutoFit/>
          </a:bodyPr>
          <a:lstStyle/>
          <a:p>
            <a:r>
              <a:rPr lang="en-US" b="1" dirty="0" smtClean="0">
                <a:latin typeface="+mn-lt"/>
              </a:rPr>
              <a:t>Jobs</a:t>
            </a:r>
            <a:endParaRPr lang="el-GR" b="1" dirty="0">
              <a:latin typeface="+mn-lt"/>
            </a:endParaRPr>
          </a:p>
        </p:txBody>
      </p:sp>
      <p:sp>
        <p:nvSpPr>
          <p:cNvPr id="21" name="Rectangle 20"/>
          <p:cNvSpPr/>
          <p:nvPr/>
        </p:nvSpPr>
        <p:spPr>
          <a:xfrm>
            <a:off x="400399" y="3645024"/>
            <a:ext cx="665567" cy="369332"/>
          </a:xfrm>
          <a:prstGeom prst="rect">
            <a:avLst/>
          </a:prstGeom>
        </p:spPr>
        <p:txBody>
          <a:bodyPr wrap="none">
            <a:spAutoFit/>
          </a:bodyPr>
          <a:lstStyle/>
          <a:p>
            <a:r>
              <a:rPr lang="en-US" b="1" dirty="0" smtClean="0">
                <a:latin typeface="+mn-lt"/>
              </a:rPr>
              <a:t>Child</a:t>
            </a:r>
            <a:endParaRPr lang="el-GR" b="1" dirty="0">
              <a:latin typeface="+mn-lt"/>
            </a:endParaRPr>
          </a:p>
        </p:txBody>
      </p:sp>
      <p:sp>
        <p:nvSpPr>
          <p:cNvPr id="22" name="Rectangle 21"/>
          <p:cNvSpPr/>
          <p:nvPr/>
        </p:nvSpPr>
        <p:spPr>
          <a:xfrm>
            <a:off x="400399" y="5051396"/>
            <a:ext cx="845103" cy="369332"/>
          </a:xfrm>
          <a:prstGeom prst="rect">
            <a:avLst/>
          </a:prstGeom>
        </p:spPr>
        <p:txBody>
          <a:bodyPr wrap="none">
            <a:spAutoFit/>
          </a:bodyPr>
          <a:lstStyle/>
          <a:p>
            <a:r>
              <a:rPr lang="en-US" b="1" dirty="0" smtClean="0">
                <a:latin typeface="+mn-lt"/>
              </a:rPr>
              <a:t>Names</a:t>
            </a:r>
            <a:endParaRPr lang="el-GR" b="1" dirty="0">
              <a:latin typeface="+mn-lt"/>
            </a:endParaRPr>
          </a:p>
        </p:txBody>
      </p:sp>
      <p:sp>
        <p:nvSpPr>
          <p:cNvPr id="23" name="Rectangle 22"/>
          <p:cNvSpPr/>
          <p:nvPr/>
        </p:nvSpPr>
        <p:spPr>
          <a:xfrm>
            <a:off x="6523708" y="4612883"/>
            <a:ext cx="648639" cy="369332"/>
          </a:xfrm>
          <a:prstGeom prst="rect">
            <a:avLst/>
          </a:prstGeom>
        </p:spPr>
        <p:txBody>
          <a:bodyPr wrap="none">
            <a:spAutoFit/>
          </a:bodyPr>
          <a:lstStyle/>
          <a:p>
            <a:r>
              <a:rPr lang="en-US" b="1" dirty="0" err="1" smtClean="0">
                <a:latin typeface="+mn-lt"/>
              </a:rPr>
              <a:t>Dept</a:t>
            </a:r>
            <a:endParaRPr lang="el-GR" b="1" dirty="0">
              <a:latin typeface="+mn-lt"/>
            </a:endParaRPr>
          </a:p>
        </p:txBody>
      </p:sp>
      <p:sp>
        <p:nvSpPr>
          <p:cNvPr id="24" name="Rectangle 23"/>
          <p:cNvSpPr/>
          <p:nvPr/>
        </p:nvSpPr>
        <p:spPr>
          <a:xfrm>
            <a:off x="4788023" y="1278052"/>
            <a:ext cx="1512167" cy="646331"/>
          </a:xfrm>
          <a:prstGeom prst="rect">
            <a:avLst/>
          </a:prstGeom>
        </p:spPr>
        <p:txBody>
          <a:bodyPr wrap="square">
            <a:spAutoFit/>
          </a:bodyPr>
          <a:lstStyle/>
          <a:p>
            <a:r>
              <a:rPr lang="el-GR" dirty="0">
                <a:latin typeface="+mn-lt"/>
              </a:rPr>
              <a:t>Κύριο κλειδί: </a:t>
            </a:r>
            <a:r>
              <a:rPr lang="en-US" dirty="0" err="1">
                <a:latin typeface="+mn-lt"/>
              </a:rPr>
              <a:t>empno</a:t>
            </a:r>
            <a:endParaRPr lang="el-GR" dirty="0">
              <a:latin typeface="+mn-lt"/>
            </a:endParaRPr>
          </a:p>
        </p:txBody>
      </p:sp>
      <p:sp>
        <p:nvSpPr>
          <p:cNvPr id="25" name="Rectangle 24"/>
          <p:cNvSpPr/>
          <p:nvPr/>
        </p:nvSpPr>
        <p:spPr>
          <a:xfrm>
            <a:off x="4499992" y="2650945"/>
            <a:ext cx="1440068" cy="646331"/>
          </a:xfrm>
          <a:prstGeom prst="rect">
            <a:avLst/>
          </a:prstGeom>
        </p:spPr>
        <p:txBody>
          <a:bodyPr wrap="square">
            <a:spAutoFit/>
          </a:bodyPr>
          <a:lstStyle/>
          <a:p>
            <a:r>
              <a:rPr lang="el-GR" dirty="0">
                <a:latin typeface="+mn-lt"/>
              </a:rPr>
              <a:t>Κύριο κλειδί: </a:t>
            </a:r>
            <a:r>
              <a:rPr lang="el-GR" dirty="0" err="1">
                <a:latin typeface="+mn-lt"/>
              </a:rPr>
              <a:t>JobNo</a:t>
            </a:r>
            <a:endParaRPr lang="el-GR" dirty="0">
              <a:latin typeface="+mn-lt"/>
            </a:endParaRPr>
          </a:p>
        </p:txBody>
      </p:sp>
      <p:sp>
        <p:nvSpPr>
          <p:cNvPr id="26" name="Rectangle 25"/>
          <p:cNvSpPr/>
          <p:nvPr/>
        </p:nvSpPr>
        <p:spPr>
          <a:xfrm>
            <a:off x="4499992" y="4042741"/>
            <a:ext cx="2268249" cy="646331"/>
          </a:xfrm>
          <a:prstGeom prst="rect">
            <a:avLst/>
          </a:prstGeom>
        </p:spPr>
        <p:txBody>
          <a:bodyPr wrap="square">
            <a:spAutoFit/>
          </a:bodyPr>
          <a:lstStyle/>
          <a:p>
            <a:r>
              <a:rPr lang="el-GR" dirty="0">
                <a:latin typeface="+mn-lt"/>
              </a:rPr>
              <a:t>Κύριο κλειδί: </a:t>
            </a:r>
            <a:endParaRPr lang="en-US" dirty="0" smtClean="0">
              <a:latin typeface="+mn-lt"/>
            </a:endParaRPr>
          </a:p>
          <a:p>
            <a:r>
              <a:rPr lang="en-US" dirty="0" smtClean="0">
                <a:latin typeface="+mn-lt"/>
              </a:rPr>
              <a:t> </a:t>
            </a:r>
            <a:r>
              <a:rPr lang="en-US" dirty="0" err="1" smtClean="0">
                <a:latin typeface="+mn-lt"/>
              </a:rPr>
              <a:t>ch_no</a:t>
            </a:r>
            <a:r>
              <a:rPr lang="el-GR" dirty="0" smtClean="0">
                <a:latin typeface="+mn-lt"/>
              </a:rPr>
              <a:t> </a:t>
            </a:r>
            <a:endParaRPr lang="el-GR" dirty="0">
              <a:latin typeface="+mn-lt"/>
            </a:endParaRPr>
          </a:p>
        </p:txBody>
      </p:sp>
      <p:sp>
        <p:nvSpPr>
          <p:cNvPr id="27" name="Rectangle 26"/>
          <p:cNvSpPr/>
          <p:nvPr/>
        </p:nvSpPr>
        <p:spPr>
          <a:xfrm>
            <a:off x="1589365" y="5433138"/>
            <a:ext cx="1596226" cy="646331"/>
          </a:xfrm>
          <a:prstGeom prst="rect">
            <a:avLst/>
          </a:prstGeom>
        </p:spPr>
        <p:txBody>
          <a:bodyPr wrap="square">
            <a:spAutoFit/>
          </a:bodyPr>
          <a:lstStyle/>
          <a:p>
            <a:r>
              <a:rPr lang="el-GR" dirty="0">
                <a:latin typeface="+mn-lt"/>
              </a:rPr>
              <a:t>Κύριο κλειδί: (</a:t>
            </a:r>
            <a:r>
              <a:rPr lang="el-GR" dirty="0" err="1">
                <a:latin typeface="+mn-lt"/>
              </a:rPr>
              <a:t>c_name</a:t>
            </a:r>
            <a:r>
              <a:rPr lang="el-GR" dirty="0">
                <a:latin typeface="+mn-lt"/>
              </a:rPr>
              <a:t>) </a:t>
            </a:r>
          </a:p>
        </p:txBody>
      </p:sp>
      <p:sp>
        <p:nvSpPr>
          <p:cNvPr id="28" name="Rectangle 27"/>
          <p:cNvSpPr/>
          <p:nvPr/>
        </p:nvSpPr>
        <p:spPr>
          <a:xfrm>
            <a:off x="6523708" y="5886564"/>
            <a:ext cx="1890046" cy="646331"/>
          </a:xfrm>
          <a:prstGeom prst="rect">
            <a:avLst/>
          </a:prstGeom>
        </p:spPr>
        <p:txBody>
          <a:bodyPr wrap="square">
            <a:spAutoFit/>
          </a:bodyPr>
          <a:lstStyle/>
          <a:p>
            <a:r>
              <a:rPr lang="el-GR" dirty="0">
                <a:latin typeface="+mn-lt"/>
              </a:rPr>
              <a:t>Κύριο κλειδί: </a:t>
            </a:r>
            <a:r>
              <a:rPr lang="en-US" dirty="0" err="1" smtClean="0">
                <a:latin typeface="+mn-lt"/>
              </a:rPr>
              <a:t>deptno</a:t>
            </a:r>
            <a:endParaRPr lang="el-GR" dirty="0">
              <a:latin typeface="+mn-lt"/>
            </a:endParaRPr>
          </a:p>
        </p:txBody>
      </p:sp>
    </p:spTree>
    <p:extLst>
      <p:ext uri="{BB962C8B-B14F-4D97-AF65-F5344CB8AC3E}">
        <p14:creationId xmlns:p14="http://schemas.microsoft.com/office/powerpoint/2010/main" xmlns="" val="30792461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altLang="el-GR" dirty="0"/>
              <a:t>Λέξεις </a:t>
            </a:r>
            <a:r>
              <a:rPr lang="el-GR" altLang="el-GR" dirty="0" smtClean="0"/>
              <a:t>κλειδιά</a:t>
            </a:r>
            <a:endParaRPr lang="el-GR" dirty="0"/>
          </a:p>
        </p:txBody>
      </p:sp>
      <p:sp>
        <p:nvSpPr>
          <p:cNvPr id="3" name="Content Placeholder 2"/>
          <p:cNvSpPr>
            <a:spLocks noGrp="1"/>
          </p:cNvSpPr>
          <p:nvPr>
            <p:ph idx="1"/>
          </p:nvPr>
        </p:nvSpPr>
        <p:spPr/>
        <p:txBody>
          <a:bodyPr>
            <a:normAutofit/>
          </a:bodyPr>
          <a:lstStyle/>
          <a:p>
            <a:r>
              <a:rPr lang="el-GR" altLang="el-GR" sz="2800" dirty="0" smtClean="0"/>
              <a:t>Μοντέλο Οντοτήτων Συσχετίσεων</a:t>
            </a:r>
          </a:p>
          <a:p>
            <a:r>
              <a:rPr lang="el-GR" altLang="el-GR" sz="2800" dirty="0" err="1" smtClean="0"/>
              <a:t>Κανονικοποίηση</a:t>
            </a:r>
            <a:endParaRPr lang="el-GR" altLang="el-GR" sz="2800" dirty="0" smtClean="0"/>
          </a:p>
          <a:p>
            <a:r>
              <a:rPr lang="el-GR" sz="2800" dirty="0" smtClean="0">
                <a:cs typeface="Arial" charset="0"/>
              </a:rPr>
              <a:t>Κανονικές μορφές</a:t>
            </a:r>
          </a:p>
          <a:p>
            <a:r>
              <a:rPr lang="el-GR" sz="2800" dirty="0" smtClean="0">
                <a:cs typeface="Arial" charset="0"/>
              </a:rPr>
              <a:t>Πρώτη Κανονική Μορφή</a:t>
            </a:r>
          </a:p>
          <a:p>
            <a:r>
              <a:rPr lang="el-GR" sz="2800" dirty="0" smtClean="0">
                <a:cs typeface="Arial" charset="0"/>
              </a:rPr>
              <a:t>Δεύτερη Κανονική Μορφή</a:t>
            </a:r>
          </a:p>
          <a:p>
            <a:r>
              <a:rPr lang="el-GR" sz="2800" dirty="0" smtClean="0">
                <a:cs typeface="Arial" charset="0"/>
              </a:rPr>
              <a:t>Τρίτη Κανονική Μορφή</a:t>
            </a:r>
            <a:endParaRPr lang="el-GR" altLang="el-GR" sz="2800" dirty="0"/>
          </a:p>
          <a:p>
            <a:endParaRPr lang="el-GR" sz="2800" dirty="0"/>
          </a:p>
        </p:txBody>
      </p:sp>
    </p:spTree>
    <p:extLst>
      <p:ext uri="{BB962C8B-B14F-4D97-AF65-F5344CB8AC3E}">
        <p14:creationId xmlns:p14="http://schemas.microsoft.com/office/powerpoint/2010/main" xmlns="" val="49174311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4"/>
          <p:cNvSpPr>
            <a:spLocks noGrp="1" noChangeArrowheads="1"/>
          </p:cNvSpPr>
          <p:nvPr>
            <p:ph type="title"/>
          </p:nvPr>
        </p:nvSpPr>
        <p:spPr/>
        <p:txBody>
          <a:bodyPr>
            <a:noAutofit/>
          </a:bodyPr>
          <a:lstStyle/>
          <a:p>
            <a:r>
              <a:rPr lang="el-GR" altLang="el-GR" sz="3200" dirty="0" smtClean="0"/>
              <a:t>Να κάνετε τις απαραίτητες αλλαγές στο παρακάτω μοντέλο Οντοτήτων Συσχετίσεων </a:t>
            </a:r>
          </a:p>
        </p:txBody>
      </p:sp>
      <p:pic>
        <p:nvPicPr>
          <p:cNvPr id="38915" name="Picture 6" descr="㏦#h"/>
          <p:cNvPicPr>
            <a:picLocks noGrp="1" noChangeAspect="1" noChangeArrowheads="1"/>
          </p:cNvPicPr>
          <p:nvPr>
            <p:ph idx="1"/>
          </p:nvPr>
        </p:nvPicPr>
        <p:blipFill>
          <a:blip r:embed="rId2" cstate="email">
            <a:extLst>
              <a:ext uri="{28A0092B-C50C-407E-A947-70E740481C1C}">
                <a14:useLocalDpi xmlns:a14="http://schemas.microsoft.com/office/drawing/2010/main" xmlns=""/>
              </a:ext>
            </a:extLst>
          </a:blip>
          <a:stretch>
            <a:fillRect/>
          </a:stretch>
        </p:blipFill>
        <p:spPr>
          <a:xfrm>
            <a:off x="770435" y="1196975"/>
            <a:ext cx="7603129" cy="5040313"/>
          </a:xfrm>
        </p:spPr>
      </p:pic>
    </p:spTree>
    <p:extLst>
      <p:ext uri="{BB962C8B-B14F-4D97-AF65-F5344CB8AC3E}">
        <p14:creationId xmlns:p14="http://schemas.microsoft.com/office/powerpoint/2010/main" xmlns="" val="213725025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p:txBody>
          <a:bodyPr>
            <a:noAutofit/>
          </a:bodyPr>
          <a:lstStyle/>
          <a:p>
            <a:pPr eaLnBrk="1" hangingPunct="1"/>
            <a:r>
              <a:rPr lang="el-GR" altLang="el-GR" sz="3200" b="1" dirty="0" smtClean="0"/>
              <a:t>Απλοποιημένη βάση διαχείρισης προσωπικού (</a:t>
            </a:r>
            <a:r>
              <a:rPr lang="en-US" altLang="el-GR" sz="3200" b="1" dirty="0" smtClean="0"/>
              <a:t>personnel</a:t>
            </a:r>
            <a:r>
              <a:rPr lang="el-GR" altLang="el-GR" sz="3200" b="1" dirty="0" smtClean="0"/>
              <a:t>)</a:t>
            </a:r>
          </a:p>
        </p:txBody>
      </p:sp>
      <p:graphicFrame>
        <p:nvGraphicFramePr>
          <p:cNvPr id="3" name="Table 2"/>
          <p:cNvGraphicFramePr>
            <a:graphicFrameLocks noGrp="1"/>
          </p:cNvGraphicFramePr>
          <p:nvPr>
            <p:extLst>
              <p:ext uri="{D42A27DB-BD31-4B8C-83A1-F6EECF244321}">
                <p14:modId xmlns:p14="http://schemas.microsoft.com/office/powerpoint/2010/main" xmlns="" val="378840515"/>
              </p:ext>
            </p:extLst>
          </p:nvPr>
        </p:nvGraphicFramePr>
        <p:xfrm>
          <a:off x="179512" y="1628800"/>
          <a:ext cx="8856982" cy="2971800"/>
        </p:xfrm>
        <a:graphic>
          <a:graphicData uri="http://schemas.openxmlformats.org/drawingml/2006/table">
            <a:tbl>
              <a:tblPr firstRow="1">
                <a:tableStyleId>{69012ECD-51FC-41F1-AA8D-1B2483CD663E}</a:tableStyleId>
              </a:tblPr>
              <a:tblGrid>
                <a:gridCol w="1016314"/>
                <a:gridCol w="1101395"/>
                <a:gridCol w="743302"/>
                <a:gridCol w="504884"/>
                <a:gridCol w="709644"/>
                <a:gridCol w="662895"/>
                <a:gridCol w="532932"/>
                <a:gridCol w="794726"/>
                <a:gridCol w="1065868"/>
                <a:gridCol w="929361"/>
                <a:gridCol w="795661"/>
              </a:tblGrid>
              <a:tr h="443202">
                <a:tc>
                  <a:txBody>
                    <a:bodyPr/>
                    <a:lstStyle/>
                    <a:p>
                      <a:pPr algn="just">
                        <a:spcAft>
                          <a:spcPts val="0"/>
                        </a:spcAft>
                      </a:pPr>
                      <a:r>
                        <a:rPr lang="el-GR" sz="1500" dirty="0">
                          <a:effectLst/>
                        </a:rPr>
                        <a:t>ENAME</a:t>
                      </a:r>
                      <a:endParaRPr lang="el-GR" sz="15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c>
                  <a:txBody>
                    <a:bodyPr/>
                    <a:lstStyle/>
                    <a:p>
                      <a:pPr algn="just">
                        <a:spcAft>
                          <a:spcPts val="0"/>
                        </a:spcAft>
                      </a:pPr>
                      <a:r>
                        <a:rPr lang="el-GR" sz="1500" dirty="0">
                          <a:effectLst/>
                        </a:rPr>
                        <a:t>LANG</a:t>
                      </a:r>
                      <a:r>
                        <a:rPr lang="en-US" sz="1500" dirty="0">
                          <a:effectLst/>
                        </a:rPr>
                        <a:t>UAGE</a:t>
                      </a:r>
                      <a:endParaRPr lang="el-GR" sz="15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c>
                  <a:txBody>
                    <a:bodyPr/>
                    <a:lstStyle/>
                    <a:p>
                      <a:pPr algn="just">
                        <a:spcAft>
                          <a:spcPts val="0"/>
                        </a:spcAft>
                      </a:pPr>
                      <a:r>
                        <a:rPr lang="en-US" sz="1500" dirty="0">
                          <a:effectLst/>
                        </a:rPr>
                        <a:t>LANG_CODE</a:t>
                      </a:r>
                      <a:endParaRPr lang="el-GR" sz="15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c>
                  <a:txBody>
                    <a:bodyPr/>
                    <a:lstStyle/>
                    <a:p>
                      <a:pPr algn="just">
                        <a:spcAft>
                          <a:spcPts val="0"/>
                        </a:spcAft>
                      </a:pPr>
                      <a:r>
                        <a:rPr lang="el-GR" sz="1500" dirty="0">
                          <a:effectLst/>
                        </a:rPr>
                        <a:t>USE</a:t>
                      </a:r>
                      <a:endParaRPr lang="el-GR" sz="15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c>
                  <a:txBody>
                    <a:bodyPr/>
                    <a:lstStyle/>
                    <a:p>
                      <a:pPr algn="just">
                        <a:spcAft>
                          <a:spcPts val="0"/>
                        </a:spcAft>
                      </a:pPr>
                      <a:r>
                        <a:rPr lang="en-US" sz="1500" dirty="0">
                          <a:effectLst/>
                        </a:rPr>
                        <a:t>EMP</a:t>
                      </a:r>
                      <a:endParaRPr lang="el-GR" sz="1500" dirty="0">
                        <a:effectLst/>
                      </a:endParaRPr>
                    </a:p>
                    <a:p>
                      <a:pPr algn="just">
                        <a:spcAft>
                          <a:spcPts val="0"/>
                        </a:spcAft>
                      </a:pPr>
                      <a:r>
                        <a:rPr lang="en-US" sz="1500" dirty="0">
                          <a:effectLst/>
                        </a:rPr>
                        <a:t>NO</a:t>
                      </a:r>
                      <a:endParaRPr lang="el-GR" sz="15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c>
                  <a:txBody>
                    <a:bodyPr/>
                    <a:lstStyle/>
                    <a:p>
                      <a:pPr algn="just">
                        <a:spcAft>
                          <a:spcPts val="0"/>
                        </a:spcAft>
                      </a:pPr>
                      <a:r>
                        <a:rPr lang="el-GR" sz="1500" dirty="0">
                          <a:effectLst/>
                        </a:rPr>
                        <a:t>EXPR</a:t>
                      </a:r>
                      <a:endParaRPr lang="el-GR" sz="15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c>
                  <a:txBody>
                    <a:bodyPr/>
                    <a:lstStyle/>
                    <a:p>
                      <a:pPr algn="just">
                        <a:spcAft>
                          <a:spcPts val="0"/>
                        </a:spcAft>
                      </a:pPr>
                      <a:r>
                        <a:rPr lang="el-GR" sz="1500" dirty="0">
                          <a:effectLst/>
                        </a:rPr>
                        <a:t>SAL  </a:t>
                      </a:r>
                      <a:endParaRPr lang="el-GR" sz="15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c>
                  <a:txBody>
                    <a:bodyPr/>
                    <a:lstStyle/>
                    <a:p>
                      <a:pPr algn="just">
                        <a:spcAft>
                          <a:spcPts val="0"/>
                        </a:spcAft>
                      </a:pPr>
                      <a:r>
                        <a:rPr lang="en-US" sz="1500" dirty="0">
                          <a:effectLst/>
                        </a:rPr>
                        <a:t>P_CODE</a:t>
                      </a:r>
                      <a:endParaRPr lang="el-GR" sz="15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c>
                  <a:txBody>
                    <a:bodyPr/>
                    <a:lstStyle/>
                    <a:p>
                      <a:pPr algn="just">
                        <a:spcAft>
                          <a:spcPts val="0"/>
                        </a:spcAft>
                      </a:pPr>
                      <a:r>
                        <a:rPr lang="en-US" sz="1500" dirty="0">
                          <a:effectLst/>
                        </a:rPr>
                        <a:t>PNAME</a:t>
                      </a:r>
                      <a:endParaRPr lang="el-GR" sz="15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c>
                  <a:txBody>
                    <a:bodyPr/>
                    <a:lstStyle/>
                    <a:p>
                      <a:pPr algn="just">
                        <a:spcAft>
                          <a:spcPts val="0"/>
                        </a:spcAft>
                      </a:pPr>
                      <a:r>
                        <a:rPr lang="en-US" sz="1500" dirty="0">
                          <a:effectLst/>
                        </a:rPr>
                        <a:t>BUDGET</a:t>
                      </a:r>
                      <a:endParaRPr lang="el-GR" sz="15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c>
                  <a:txBody>
                    <a:bodyPr/>
                    <a:lstStyle/>
                    <a:p>
                      <a:pPr algn="just">
                        <a:spcAft>
                          <a:spcPts val="0"/>
                        </a:spcAft>
                      </a:pPr>
                      <a:r>
                        <a:rPr lang="en-US" sz="1500" dirty="0">
                          <a:effectLst/>
                        </a:rPr>
                        <a:t>P_TIME</a:t>
                      </a:r>
                      <a:endParaRPr lang="el-GR" sz="15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r>
              <a:tr h="221601">
                <a:tc>
                  <a:txBody>
                    <a:bodyPr/>
                    <a:lstStyle/>
                    <a:p>
                      <a:pPr algn="just">
                        <a:spcAft>
                          <a:spcPts val="0"/>
                        </a:spcAft>
                      </a:pPr>
                      <a:r>
                        <a:rPr lang="el-GR" sz="1500">
                          <a:effectLst/>
                        </a:rPr>
                        <a:t>ΒΑΛΑΚΟΣ</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COBOL</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100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   3</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100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   4</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1200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    020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ΑΠΟΘΗΚΕΣ</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100000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80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r>
              <a:tr h="221601">
                <a:tc>
                  <a:txBody>
                    <a:bodyPr/>
                    <a:lstStyle/>
                    <a:p>
                      <a:pPr algn="just">
                        <a:spcAft>
                          <a:spcPts val="0"/>
                        </a:spcAft>
                      </a:pPr>
                      <a:r>
                        <a:rPr lang="el-GR" sz="1500">
                          <a:effectLst/>
                        </a:rPr>
                        <a:t>ΒΑΛΑΚΟΣ</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FORTRAN77</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200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   2</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100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   4 </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1200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   </a:t>
                      </a:r>
                      <a:r>
                        <a:rPr lang="en-US" sz="1500">
                          <a:effectLst/>
                        </a:rPr>
                        <a:t> 010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ΕΡΓΟ Α</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200000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20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r>
              <a:tr h="221601">
                <a:tc>
                  <a:txBody>
                    <a:bodyPr/>
                    <a:lstStyle/>
                    <a:p>
                      <a:pPr algn="just">
                        <a:spcAft>
                          <a:spcPts val="0"/>
                        </a:spcAft>
                      </a:pPr>
                      <a:r>
                        <a:rPr lang="el-GR" sz="1500">
                          <a:effectLst/>
                        </a:rPr>
                        <a:t>ΒΑΛΑΚΟΣ</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COBOL</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100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   3</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100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   4</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1200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    010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ΕΡΓΟ Α</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200000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20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r>
              <a:tr h="221601">
                <a:tc>
                  <a:txBody>
                    <a:bodyPr/>
                    <a:lstStyle/>
                    <a:p>
                      <a:pPr algn="just">
                        <a:spcAft>
                          <a:spcPts val="0"/>
                        </a:spcAft>
                      </a:pPr>
                      <a:r>
                        <a:rPr lang="el-GR" sz="1500">
                          <a:effectLst/>
                        </a:rPr>
                        <a:t>ΒΑΛΑΚΟΣ</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dirty="0" smtClean="0">
                          <a:effectLst/>
                        </a:rPr>
                        <a:t>FORTRAN77</a:t>
                      </a:r>
                      <a:endParaRPr lang="el-GR" sz="15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200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   2</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100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   4</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1200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    020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ΑΠΟΘΗΚΕΣ</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100000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80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r>
              <a:tr h="221601">
                <a:tc>
                  <a:txBody>
                    <a:bodyPr/>
                    <a:lstStyle/>
                    <a:p>
                      <a:pPr algn="just">
                        <a:spcAft>
                          <a:spcPts val="0"/>
                        </a:spcAft>
                      </a:pPr>
                      <a:r>
                        <a:rPr lang="el-GR" sz="1500">
                          <a:effectLst/>
                        </a:rPr>
                        <a:t>ΚΑΜΑΡ</a:t>
                      </a:r>
                      <a:r>
                        <a:rPr lang="en-US" sz="1500">
                          <a:effectLst/>
                        </a:rPr>
                        <a:t>A</a:t>
                      </a:r>
                      <a:r>
                        <a:rPr lang="el-GR" sz="1500">
                          <a:effectLst/>
                        </a:rPr>
                        <a:t>Σ</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COBOL</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100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   2</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200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   3</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1150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    010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ΕΡΓΟ Α</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200000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100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r>
              <a:tr h="221601">
                <a:tc>
                  <a:txBody>
                    <a:bodyPr/>
                    <a:lstStyle/>
                    <a:p>
                      <a:pPr algn="just">
                        <a:spcAft>
                          <a:spcPts val="0"/>
                        </a:spcAft>
                      </a:pPr>
                      <a:r>
                        <a:rPr lang="el-GR" sz="1500">
                          <a:effectLst/>
                        </a:rPr>
                        <a:t>ΚΑΜΑΡ</a:t>
                      </a:r>
                      <a:r>
                        <a:rPr lang="en-US" sz="1500">
                          <a:effectLst/>
                        </a:rPr>
                        <a:t>A</a:t>
                      </a:r>
                      <a:r>
                        <a:rPr lang="el-GR" sz="1500">
                          <a:effectLst/>
                        </a:rPr>
                        <a:t>Σ</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dirty="0" smtClean="0">
                          <a:effectLst/>
                        </a:rPr>
                        <a:t>PL/I</a:t>
                      </a:r>
                      <a:endParaRPr lang="el-GR" sz="15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300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   1</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200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   3</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1150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    010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ΕΡΓΟ Α</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200000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100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r>
              <a:tr h="221601">
                <a:tc>
                  <a:txBody>
                    <a:bodyPr/>
                    <a:lstStyle/>
                    <a:p>
                      <a:pPr algn="just">
                        <a:spcAft>
                          <a:spcPts val="0"/>
                        </a:spcAft>
                      </a:pPr>
                      <a:r>
                        <a:rPr lang="el-GR" sz="1500">
                          <a:effectLst/>
                        </a:rPr>
                        <a:t>ΣΠΥΡΟΥ</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COBOL</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100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   4</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300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   4</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1450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   020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ΑΠΟΘΗΚΕΣ</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100000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100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r>
              <a:tr h="221601">
                <a:tc>
                  <a:txBody>
                    <a:bodyPr/>
                    <a:lstStyle/>
                    <a:p>
                      <a:pPr algn="just">
                        <a:spcAft>
                          <a:spcPts val="0"/>
                        </a:spcAft>
                      </a:pPr>
                      <a:r>
                        <a:rPr lang="el-GR" sz="1500">
                          <a:effectLst/>
                        </a:rPr>
                        <a:t>ΠΛΑΚΙΔΗΣ</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COBOL</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100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   5</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400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   7</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1300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   020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ΑΠΟΘΗΚΕΣ</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100000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100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r>
              <a:tr h="221601">
                <a:tc>
                  <a:txBody>
                    <a:bodyPr/>
                    <a:lstStyle/>
                    <a:p>
                      <a:pPr algn="just">
                        <a:spcAft>
                          <a:spcPts val="0"/>
                        </a:spcAft>
                      </a:pPr>
                      <a:r>
                        <a:rPr lang="el-GR" sz="1500">
                          <a:effectLst/>
                        </a:rPr>
                        <a:t>ΠΛΑΚΙΔΗΣ</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FORTRAN77</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200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   2</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400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   7</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1300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   020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ΑΠΟΘΗΚΕΣ</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100000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100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r>
              <a:tr h="221601">
                <a:tc>
                  <a:txBody>
                    <a:bodyPr/>
                    <a:lstStyle/>
                    <a:p>
                      <a:pPr algn="just">
                        <a:spcAft>
                          <a:spcPts val="0"/>
                        </a:spcAft>
                      </a:pPr>
                      <a:r>
                        <a:rPr lang="el-GR" sz="1500">
                          <a:effectLst/>
                        </a:rPr>
                        <a:t>ΝΙΚΟΥ</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COBOL</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100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   4</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500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   5</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1500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   020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ΕΡΓΟ Α</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200000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100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r>
              <a:tr h="221601">
                <a:tc>
                  <a:txBody>
                    <a:bodyPr/>
                    <a:lstStyle/>
                    <a:p>
                      <a:pPr algn="just">
                        <a:spcAft>
                          <a:spcPts val="0"/>
                        </a:spcAft>
                      </a:pPr>
                      <a:r>
                        <a:rPr lang="el-GR" sz="1500">
                          <a:effectLst/>
                        </a:rPr>
                        <a:t>ΝΙΚΟΥ</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PASCAL</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400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   1</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500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dirty="0">
                          <a:effectLst/>
                        </a:rPr>
                        <a:t>   5</a:t>
                      </a:r>
                      <a:endParaRPr lang="el-GR" sz="15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1500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   020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ΕΡΓΟ Α</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200000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dirty="0">
                          <a:effectLst/>
                        </a:rPr>
                        <a:t>100</a:t>
                      </a:r>
                      <a:endParaRPr lang="el-GR" sz="15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r>
            </a:tbl>
          </a:graphicData>
        </a:graphic>
      </p:graphicFrame>
      <p:sp>
        <p:nvSpPr>
          <p:cNvPr id="4" name="Rectangle 3"/>
          <p:cNvSpPr/>
          <p:nvPr/>
        </p:nvSpPr>
        <p:spPr>
          <a:xfrm>
            <a:off x="3307642" y="1138385"/>
            <a:ext cx="2551596" cy="461665"/>
          </a:xfrm>
          <a:prstGeom prst="rect">
            <a:avLst/>
          </a:prstGeom>
        </p:spPr>
        <p:txBody>
          <a:bodyPr wrap="none">
            <a:spAutoFit/>
          </a:bodyPr>
          <a:lstStyle/>
          <a:p>
            <a:r>
              <a:rPr lang="el-GR" sz="2400" b="1" dirty="0">
                <a:latin typeface="+mn-lt"/>
              </a:rPr>
              <a:t>ΠΙΝΑΚΑΣ  EMPLOY</a:t>
            </a:r>
            <a:endParaRPr lang="el-GR" sz="2400" dirty="0">
              <a:latin typeface="+mn-lt"/>
            </a:endParaRPr>
          </a:p>
        </p:txBody>
      </p:sp>
      <p:sp>
        <p:nvSpPr>
          <p:cNvPr id="5" name="Rectangle 4"/>
          <p:cNvSpPr/>
          <p:nvPr/>
        </p:nvSpPr>
        <p:spPr>
          <a:xfrm>
            <a:off x="107504" y="4937895"/>
            <a:ext cx="5832648" cy="1200329"/>
          </a:xfrm>
          <a:prstGeom prst="rect">
            <a:avLst/>
          </a:prstGeom>
        </p:spPr>
        <p:txBody>
          <a:bodyPr wrap="square">
            <a:spAutoFit/>
          </a:bodyPr>
          <a:lstStyle/>
          <a:p>
            <a:r>
              <a:rPr lang="el-GR" dirty="0" smtClean="0">
                <a:latin typeface="+mn-lt"/>
              </a:rPr>
              <a:t>σύνθετο </a:t>
            </a:r>
            <a:r>
              <a:rPr lang="el-GR" dirty="0">
                <a:latin typeface="+mn-lt"/>
              </a:rPr>
              <a:t>κύριο κλειδί = (</a:t>
            </a:r>
            <a:r>
              <a:rPr lang="en-US" dirty="0">
                <a:latin typeface="+mn-lt"/>
              </a:rPr>
              <a:t>EMPNO</a:t>
            </a:r>
            <a:r>
              <a:rPr lang="el-GR" dirty="0">
                <a:latin typeface="+mn-lt"/>
              </a:rPr>
              <a:t>, </a:t>
            </a:r>
            <a:r>
              <a:rPr lang="en-US" dirty="0">
                <a:latin typeface="+mn-lt"/>
              </a:rPr>
              <a:t>LANG</a:t>
            </a:r>
            <a:r>
              <a:rPr lang="el-GR" dirty="0">
                <a:latin typeface="+mn-lt"/>
              </a:rPr>
              <a:t>_</a:t>
            </a:r>
            <a:r>
              <a:rPr lang="en-US" dirty="0">
                <a:latin typeface="+mn-lt"/>
              </a:rPr>
              <a:t>CODE</a:t>
            </a:r>
            <a:r>
              <a:rPr lang="el-GR" dirty="0">
                <a:latin typeface="+mn-lt"/>
              </a:rPr>
              <a:t>, </a:t>
            </a:r>
            <a:r>
              <a:rPr lang="en-US" dirty="0">
                <a:latin typeface="+mn-lt"/>
              </a:rPr>
              <a:t>P</a:t>
            </a:r>
            <a:r>
              <a:rPr lang="el-GR" dirty="0">
                <a:latin typeface="+mn-lt"/>
              </a:rPr>
              <a:t>_</a:t>
            </a:r>
            <a:r>
              <a:rPr lang="en-US" dirty="0">
                <a:latin typeface="+mn-lt"/>
              </a:rPr>
              <a:t>CODE</a:t>
            </a:r>
            <a:r>
              <a:rPr lang="el-GR" dirty="0">
                <a:latin typeface="+mn-lt"/>
              </a:rPr>
              <a:t>)</a:t>
            </a:r>
          </a:p>
          <a:p>
            <a:endParaRPr lang="el-GR" b="1" u="sng" dirty="0" smtClean="0">
              <a:latin typeface="+mn-lt"/>
            </a:endParaRPr>
          </a:p>
          <a:p>
            <a:r>
              <a:rPr lang="el-GR" b="1" dirty="0" smtClean="0">
                <a:latin typeface="+mn-lt"/>
              </a:rPr>
              <a:t>Σχήμα</a:t>
            </a:r>
            <a:r>
              <a:rPr lang="el-GR" dirty="0" smtClean="0">
                <a:latin typeface="+mn-lt"/>
              </a:rPr>
              <a:t>  </a:t>
            </a:r>
          </a:p>
          <a:p>
            <a:r>
              <a:rPr lang="el-GR" dirty="0" smtClean="0">
                <a:latin typeface="+mn-lt"/>
              </a:rPr>
              <a:t>Πρώτη </a:t>
            </a:r>
            <a:r>
              <a:rPr lang="el-GR" dirty="0">
                <a:latin typeface="+mn-lt"/>
              </a:rPr>
              <a:t>κανονική μορφή βάσης δεδομένων προσωπικού</a:t>
            </a:r>
          </a:p>
        </p:txBody>
      </p:sp>
    </p:spTree>
    <p:extLst>
      <p:ext uri="{BB962C8B-B14F-4D97-AF65-F5344CB8AC3E}">
        <p14:creationId xmlns:p14="http://schemas.microsoft.com/office/powerpoint/2010/main" xmlns="" val="153644851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l-GR" dirty="0" smtClean="0"/>
              <a:t>Κανόνες</a:t>
            </a:r>
            <a:endParaRPr lang="el-GR" dirty="0"/>
          </a:p>
        </p:txBody>
      </p:sp>
      <p:sp>
        <p:nvSpPr>
          <p:cNvPr id="14338" name="Rectangle 3"/>
          <p:cNvSpPr>
            <a:spLocks noGrp="1" noChangeArrowheads="1"/>
          </p:cNvSpPr>
          <p:nvPr>
            <p:ph idx="1"/>
          </p:nvPr>
        </p:nvSpPr>
        <p:spPr/>
        <p:txBody>
          <a:bodyPr>
            <a:noAutofit/>
          </a:bodyPr>
          <a:lstStyle/>
          <a:p>
            <a:pPr eaLnBrk="1" hangingPunct="1">
              <a:lnSpc>
                <a:spcPct val="80000"/>
              </a:lnSpc>
            </a:pPr>
            <a:r>
              <a:rPr lang="el-GR" altLang="el-GR" sz="2200" b="1" dirty="0" err="1" smtClean="0">
                <a:solidFill>
                  <a:srgbClr val="820000"/>
                </a:solidFill>
              </a:rPr>
              <a:t>Kανόνας</a:t>
            </a:r>
            <a:r>
              <a:rPr lang="el-GR" altLang="el-GR" sz="2200" b="1" dirty="0" smtClean="0">
                <a:solidFill>
                  <a:srgbClr val="820000"/>
                </a:solidFill>
              </a:rPr>
              <a:t> 1</a:t>
            </a:r>
            <a:endParaRPr lang="el-GR" altLang="el-GR" sz="2200" dirty="0" smtClean="0">
              <a:solidFill>
                <a:srgbClr val="820000"/>
              </a:solidFill>
            </a:endParaRPr>
          </a:p>
          <a:p>
            <a:pPr lvl="1">
              <a:lnSpc>
                <a:spcPct val="80000"/>
              </a:lnSpc>
            </a:pPr>
            <a:r>
              <a:rPr lang="el-GR" altLang="el-GR" sz="2200" dirty="0" smtClean="0"/>
              <a:t>Σε κάθε πίνακα δεν πρέπει να εμφανίζονται σύνθετα πεδία ορισμού ανά στήλη. Σε περιγραφική προσέγγιση, ο πίνακας δεν έχει σύνθετες στήλες</a:t>
            </a:r>
            <a:r>
              <a:rPr lang="en-US" altLang="el-GR" sz="2200" dirty="0" smtClean="0"/>
              <a:t> </a:t>
            </a:r>
            <a:r>
              <a:rPr lang="el-GR" altLang="el-GR" sz="2200" dirty="0" smtClean="0"/>
              <a:t>και σε κάθε γραμμή του πίνακα</a:t>
            </a:r>
            <a:r>
              <a:rPr lang="en-US" altLang="el-GR" sz="2200" dirty="0" smtClean="0"/>
              <a:t> </a:t>
            </a:r>
            <a:r>
              <a:rPr lang="el-GR" altLang="el-GR" sz="2200" dirty="0" smtClean="0"/>
              <a:t>κάθε «θέση» της πρέπει να περιέχει ακριβώς μια τιμή ή τιμή </a:t>
            </a:r>
            <a:r>
              <a:rPr lang="en-US" altLang="el-GR" sz="2200" dirty="0" smtClean="0"/>
              <a:t>NULL</a:t>
            </a:r>
            <a:endParaRPr lang="el-GR" altLang="el-GR" sz="2200" b="1" dirty="0" smtClean="0"/>
          </a:p>
          <a:p>
            <a:pPr eaLnBrk="1" hangingPunct="1">
              <a:lnSpc>
                <a:spcPct val="80000"/>
              </a:lnSpc>
            </a:pPr>
            <a:r>
              <a:rPr lang="el-GR" altLang="el-GR" sz="2200" b="1" dirty="0" smtClean="0">
                <a:solidFill>
                  <a:srgbClr val="820000"/>
                </a:solidFill>
              </a:rPr>
              <a:t>Κανόνας 2</a:t>
            </a:r>
            <a:endParaRPr lang="el-GR" altLang="el-GR" sz="2200" dirty="0" smtClean="0">
              <a:solidFill>
                <a:srgbClr val="820000"/>
              </a:solidFill>
            </a:endParaRPr>
          </a:p>
          <a:p>
            <a:pPr lvl="1">
              <a:lnSpc>
                <a:spcPct val="80000"/>
              </a:lnSpc>
            </a:pPr>
            <a:r>
              <a:rPr lang="el-GR" altLang="el-GR" sz="2200" dirty="0" smtClean="0"/>
              <a:t>Αν το κύριο κλειδί του πίνακα, δηλαδή το κλειδί που ορίζει μονοσήμαντα όλες τις στήλες του, είναι σύνθετο (αποτελείται από περισσότερες από μία στήλες) και ένα τμήμα του ορίζει μονοσήμαντα κάποιες στήλες πρέπει το τμήμα αυτό και οι στήλες που ορίζει να αποτελέσουν ξεχωριστό πίνακα.</a:t>
            </a:r>
            <a:endParaRPr lang="el-GR" altLang="el-GR" sz="2200" b="1" dirty="0" smtClean="0"/>
          </a:p>
          <a:p>
            <a:pPr eaLnBrk="1" hangingPunct="1">
              <a:lnSpc>
                <a:spcPct val="80000"/>
              </a:lnSpc>
            </a:pPr>
            <a:r>
              <a:rPr lang="el-GR" altLang="el-GR" sz="2200" b="1" dirty="0" smtClean="0">
                <a:solidFill>
                  <a:srgbClr val="820000"/>
                </a:solidFill>
              </a:rPr>
              <a:t>Κανόνας 3</a:t>
            </a:r>
            <a:endParaRPr lang="el-GR" altLang="el-GR" sz="2200" dirty="0" smtClean="0">
              <a:solidFill>
                <a:srgbClr val="820000"/>
              </a:solidFill>
            </a:endParaRPr>
          </a:p>
          <a:p>
            <a:pPr lvl="1">
              <a:lnSpc>
                <a:spcPct val="80000"/>
              </a:lnSpc>
            </a:pPr>
            <a:r>
              <a:rPr lang="el-GR" altLang="el-GR" sz="2200" dirty="0" smtClean="0"/>
              <a:t>Σε κάθε πίνακα, όλες οι στήλες πρέπει να αντιστοιχούν απ‘ ευθείας στο κλειδί χωρίς μεταβατικές εξαρτήσεις διαμέσου άλλων στηλών.</a:t>
            </a:r>
          </a:p>
          <a:p>
            <a:pPr lvl="1">
              <a:lnSpc>
                <a:spcPct val="80000"/>
              </a:lnSpc>
            </a:pPr>
            <a:r>
              <a:rPr lang="el-GR" altLang="el-GR" sz="2200" dirty="0" smtClean="0"/>
              <a:t>Οι κανόνες διατυπώνονται και με τους όρους </a:t>
            </a:r>
            <a:r>
              <a:rPr lang="el-GR" altLang="el-GR" sz="2200" b="1" dirty="0" smtClean="0">
                <a:solidFill>
                  <a:srgbClr val="820000"/>
                </a:solidFill>
              </a:rPr>
              <a:t>σχέση</a:t>
            </a:r>
            <a:r>
              <a:rPr lang="el-GR" altLang="el-GR" sz="2200" dirty="0" smtClean="0"/>
              <a:t> (αντί του όρου πίνακας) και </a:t>
            </a:r>
            <a:r>
              <a:rPr lang="el-GR" altLang="el-GR" sz="2200" b="1" dirty="0" smtClean="0">
                <a:solidFill>
                  <a:srgbClr val="820000"/>
                </a:solidFill>
              </a:rPr>
              <a:t>χαρακτηριστικό</a:t>
            </a:r>
            <a:r>
              <a:rPr lang="el-GR" altLang="el-GR" sz="2200" dirty="0" smtClean="0">
                <a:solidFill>
                  <a:srgbClr val="FF0000"/>
                </a:solidFill>
              </a:rPr>
              <a:t> </a:t>
            </a:r>
            <a:r>
              <a:rPr lang="el-GR" altLang="el-GR" sz="2200" dirty="0" smtClean="0"/>
              <a:t>(αντί στήλη). </a:t>
            </a:r>
          </a:p>
        </p:txBody>
      </p:sp>
    </p:spTree>
    <p:extLst>
      <p:ext uri="{BB962C8B-B14F-4D97-AF65-F5344CB8AC3E}">
        <p14:creationId xmlns:p14="http://schemas.microsoft.com/office/powerpoint/2010/main" xmlns="" val="263288052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normAutofit/>
          </a:bodyPr>
          <a:lstStyle/>
          <a:p>
            <a:pPr eaLnBrk="1" hangingPunct="1"/>
            <a:r>
              <a:rPr lang="el-GR" altLang="el-GR" sz="3600" smtClean="0"/>
              <a:t>Τρίτη Κανονική Μορφή</a:t>
            </a:r>
          </a:p>
        </p:txBody>
      </p:sp>
      <p:graphicFrame>
        <p:nvGraphicFramePr>
          <p:cNvPr id="4" name="Table 3"/>
          <p:cNvGraphicFramePr>
            <a:graphicFrameLocks noGrp="1"/>
          </p:cNvGraphicFramePr>
          <p:nvPr>
            <p:extLst>
              <p:ext uri="{D42A27DB-BD31-4B8C-83A1-F6EECF244321}">
                <p14:modId xmlns:p14="http://schemas.microsoft.com/office/powerpoint/2010/main" xmlns="" val="3636151040"/>
              </p:ext>
            </p:extLst>
          </p:nvPr>
        </p:nvGraphicFramePr>
        <p:xfrm>
          <a:off x="1187624" y="1268760"/>
          <a:ext cx="6096000" cy="731520"/>
        </p:xfrm>
        <a:graphic>
          <a:graphicData uri="http://schemas.openxmlformats.org/drawingml/2006/table">
            <a:tbl>
              <a:tblPr firstRow="1" bandRow="1">
                <a:tableStyleId>{5C22544A-7EE6-4342-B048-85BDC9FD1C3A}</a:tableStyleId>
              </a:tblPr>
              <a:tblGrid>
                <a:gridCol w="1524000"/>
                <a:gridCol w="1524000"/>
                <a:gridCol w="1524000"/>
                <a:gridCol w="1524000"/>
              </a:tblGrid>
              <a:tr h="12849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800" b="1" kern="1200" dirty="0" smtClean="0">
                          <a:solidFill>
                            <a:schemeClr val="lt1"/>
                          </a:solidFill>
                          <a:effectLst/>
                          <a:latin typeface="+mn-lt"/>
                          <a:ea typeface="+mn-ea"/>
                          <a:cs typeface="+mn-cs"/>
                        </a:rPr>
                        <a:t>ENAME</a:t>
                      </a:r>
                      <a:endParaRPr lang="el-GR" sz="1800" dirty="0">
                        <a:latin typeface="+mn-lt"/>
                      </a:endParaRPr>
                    </a:p>
                  </a:txBody>
                  <a:tcPr>
                    <a:solidFill>
                      <a:srgbClr val="004B8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effectLst/>
                          <a:latin typeface="+mn-lt"/>
                          <a:ea typeface="Times New Roman"/>
                        </a:rPr>
                        <a:t>EMPNO</a:t>
                      </a:r>
                      <a:endParaRPr lang="el-GR" sz="1800" dirty="0">
                        <a:latin typeface="+mn-lt"/>
                      </a:endParaRPr>
                    </a:p>
                  </a:txBody>
                  <a:tcPr>
                    <a:solidFill>
                      <a:srgbClr val="004B82"/>
                    </a:solidFill>
                  </a:tcPr>
                </a:tc>
                <a:tc>
                  <a:txBody>
                    <a:bodyPr/>
                    <a:lstStyle/>
                    <a:p>
                      <a:r>
                        <a:rPr lang="el-GR" sz="1800" b="1" kern="1200" dirty="0" smtClean="0">
                          <a:solidFill>
                            <a:schemeClr val="lt1"/>
                          </a:solidFill>
                          <a:effectLst/>
                          <a:latin typeface="+mn-lt"/>
                          <a:ea typeface="+mn-ea"/>
                          <a:cs typeface="+mn-cs"/>
                        </a:rPr>
                        <a:t>EXPR</a:t>
                      </a:r>
                      <a:endParaRPr lang="el-GR" sz="1800" dirty="0">
                        <a:latin typeface="+mn-lt"/>
                      </a:endParaRPr>
                    </a:p>
                  </a:txBody>
                  <a:tcPr>
                    <a:solidFill>
                      <a:srgbClr val="004B8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800" b="1" kern="1200" dirty="0" smtClean="0">
                          <a:solidFill>
                            <a:schemeClr val="lt1"/>
                          </a:solidFill>
                          <a:effectLst/>
                          <a:latin typeface="+mn-lt"/>
                          <a:ea typeface="+mn-ea"/>
                          <a:cs typeface="+mn-cs"/>
                        </a:rPr>
                        <a:t>SAL</a:t>
                      </a:r>
                      <a:endParaRPr lang="el-GR" sz="1800" dirty="0">
                        <a:latin typeface="+mn-lt"/>
                      </a:endParaRPr>
                    </a:p>
                  </a:txBody>
                  <a:tcPr>
                    <a:solidFill>
                      <a:srgbClr val="004B82"/>
                    </a:solidFill>
                  </a:tcPr>
                </a:tc>
              </a:tr>
              <a:tr h="128491">
                <a:tc>
                  <a:txBody>
                    <a:bodyPr/>
                    <a:lstStyle/>
                    <a:p>
                      <a:endParaRPr lang="el-GR" sz="1800" dirty="0">
                        <a:latin typeface="+mn-lt"/>
                      </a:endParaRPr>
                    </a:p>
                  </a:txBody>
                  <a:tcPr/>
                </a:tc>
                <a:tc>
                  <a:txBody>
                    <a:bodyPr/>
                    <a:lstStyle/>
                    <a:p>
                      <a:pPr algn="just">
                        <a:spcAft>
                          <a:spcPts val="0"/>
                        </a:spcAft>
                      </a:pPr>
                      <a:r>
                        <a:rPr lang="el-GR" sz="1800" dirty="0">
                          <a:effectLst/>
                          <a:latin typeface="+mn-lt"/>
                          <a:ea typeface="Times New Roman"/>
                        </a:rPr>
                        <a:t>Κύριο κλειδί</a:t>
                      </a:r>
                    </a:p>
                  </a:txBody>
                  <a:tcPr marL="68580" marR="68580" marT="0" marB="0"/>
                </a:tc>
                <a:tc>
                  <a:txBody>
                    <a:bodyPr/>
                    <a:lstStyle/>
                    <a:p>
                      <a:endParaRPr lang="el-GR" sz="1800" dirty="0">
                        <a:latin typeface="+mn-lt"/>
                      </a:endParaRPr>
                    </a:p>
                  </a:txBody>
                  <a:tcPr/>
                </a:tc>
                <a:tc>
                  <a:txBody>
                    <a:bodyPr/>
                    <a:lstStyle/>
                    <a:p>
                      <a:endParaRPr lang="el-GR" sz="1800" dirty="0">
                        <a:latin typeface="+mn-lt"/>
                      </a:endParaRPr>
                    </a:p>
                  </a:txBody>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xmlns="" val="2595418957"/>
              </p:ext>
            </p:extLst>
          </p:nvPr>
        </p:nvGraphicFramePr>
        <p:xfrm>
          <a:off x="1187624" y="2276872"/>
          <a:ext cx="4572000" cy="640080"/>
        </p:xfrm>
        <a:graphic>
          <a:graphicData uri="http://schemas.openxmlformats.org/drawingml/2006/table">
            <a:tbl>
              <a:tblPr firstRow="1" bandRow="1">
                <a:tableStyleId>{5C22544A-7EE6-4342-B048-85BDC9FD1C3A}</a:tableStyleId>
              </a:tblPr>
              <a:tblGrid>
                <a:gridCol w="1524000"/>
                <a:gridCol w="1524000"/>
                <a:gridCol w="1524000"/>
              </a:tblGrid>
              <a:tr h="128491">
                <a:tc>
                  <a:txBody>
                    <a:bodyPr/>
                    <a:lstStyle/>
                    <a:p>
                      <a:pPr algn="just">
                        <a:spcAft>
                          <a:spcPts val="0"/>
                        </a:spcAft>
                      </a:pPr>
                      <a:r>
                        <a:rPr lang="en-US" sz="1800" dirty="0">
                          <a:effectLst/>
                          <a:latin typeface="+mn-lt"/>
                          <a:ea typeface="Times New Roman"/>
                        </a:rPr>
                        <a:t>LANG_CODE</a:t>
                      </a:r>
                      <a:endParaRPr lang="el-GR" sz="1800" dirty="0">
                        <a:effectLst/>
                        <a:latin typeface="+mn-lt"/>
                        <a:ea typeface="Times New Roman"/>
                      </a:endParaRPr>
                    </a:p>
                  </a:txBody>
                  <a:tcPr marL="68580" marR="68580" marT="0" marB="0">
                    <a:solidFill>
                      <a:srgbClr val="004B82"/>
                    </a:solidFill>
                  </a:tcPr>
                </a:tc>
                <a:tc>
                  <a:txBody>
                    <a:bodyPr/>
                    <a:lstStyle/>
                    <a:p>
                      <a:pPr algn="just">
                        <a:spcAft>
                          <a:spcPts val="0"/>
                        </a:spcAft>
                      </a:pPr>
                      <a:r>
                        <a:rPr lang="el-GR" sz="1800" dirty="0">
                          <a:effectLst/>
                          <a:latin typeface="+mn-lt"/>
                          <a:ea typeface="Times New Roman"/>
                        </a:rPr>
                        <a:t>USE</a:t>
                      </a:r>
                    </a:p>
                  </a:txBody>
                  <a:tcPr marL="68580" marR="68580" marT="0" marB="0">
                    <a:solidFill>
                      <a:srgbClr val="004B82"/>
                    </a:solidFill>
                  </a:tcPr>
                </a:tc>
                <a:tc>
                  <a:txBody>
                    <a:bodyPr/>
                    <a:lstStyle/>
                    <a:p>
                      <a:pPr algn="just">
                        <a:spcAft>
                          <a:spcPts val="0"/>
                        </a:spcAft>
                      </a:pPr>
                      <a:r>
                        <a:rPr lang="en-US" sz="1800" dirty="0">
                          <a:effectLst/>
                          <a:latin typeface="+mn-lt"/>
                          <a:ea typeface="Times New Roman"/>
                        </a:rPr>
                        <a:t>EMPNO</a:t>
                      </a:r>
                      <a:endParaRPr lang="el-GR" sz="1800" dirty="0">
                        <a:effectLst/>
                        <a:latin typeface="+mn-lt"/>
                        <a:ea typeface="Times New Roman"/>
                      </a:endParaRPr>
                    </a:p>
                  </a:txBody>
                  <a:tcPr marL="68580" marR="68580" marT="0" marB="0">
                    <a:solidFill>
                      <a:srgbClr val="004B82"/>
                    </a:solidFill>
                  </a:tcPr>
                </a:tc>
              </a:tr>
              <a:tr h="128491">
                <a:tc>
                  <a:txBody>
                    <a:bodyPr/>
                    <a:lstStyle/>
                    <a:p>
                      <a:pPr algn="just">
                        <a:spcAft>
                          <a:spcPts val="0"/>
                        </a:spcAft>
                      </a:pPr>
                      <a:r>
                        <a:rPr lang="el-GR" sz="1800" dirty="0">
                          <a:effectLst/>
                          <a:latin typeface="+mn-lt"/>
                          <a:ea typeface="Times New Roman"/>
                        </a:rPr>
                        <a:t>Κύριο κλειδί</a:t>
                      </a:r>
                    </a:p>
                  </a:txBody>
                  <a:tcPr marL="68580" marR="68580" marT="0" marB="0"/>
                </a:tc>
                <a:tc>
                  <a:txBody>
                    <a:bodyPr/>
                    <a:lstStyle/>
                    <a:p>
                      <a:endParaRPr lang="el-GR" sz="1800" dirty="0">
                        <a:latin typeface="+mn-lt"/>
                      </a:endParaRPr>
                    </a:p>
                  </a:txBody>
                  <a:tcPr/>
                </a:tc>
                <a:tc>
                  <a:txBody>
                    <a:bodyPr/>
                    <a:lstStyle/>
                    <a:p>
                      <a:pPr algn="just">
                        <a:spcAft>
                          <a:spcPts val="0"/>
                        </a:spcAft>
                      </a:pPr>
                      <a:r>
                        <a:rPr lang="el-GR" sz="1800" dirty="0">
                          <a:effectLst/>
                          <a:latin typeface="+mn-lt"/>
                          <a:ea typeface="Times New Roman"/>
                        </a:rPr>
                        <a:t>Κύριο κλειδί</a:t>
                      </a:r>
                    </a:p>
                  </a:txBody>
                  <a:tcPr marL="68580" marR="68580" marT="0" marB="0"/>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xmlns="" val="2880036408"/>
              </p:ext>
            </p:extLst>
          </p:nvPr>
        </p:nvGraphicFramePr>
        <p:xfrm>
          <a:off x="1187624" y="3212976"/>
          <a:ext cx="3048000" cy="640080"/>
        </p:xfrm>
        <a:graphic>
          <a:graphicData uri="http://schemas.openxmlformats.org/drawingml/2006/table">
            <a:tbl>
              <a:tblPr firstRow="1" bandRow="1">
                <a:tableStyleId>{5C22544A-7EE6-4342-B048-85BDC9FD1C3A}</a:tableStyleId>
              </a:tblPr>
              <a:tblGrid>
                <a:gridCol w="1524000"/>
                <a:gridCol w="1524000"/>
              </a:tblGrid>
              <a:tr h="128491">
                <a:tc>
                  <a:txBody>
                    <a:bodyPr/>
                    <a:lstStyle/>
                    <a:p>
                      <a:pPr algn="just">
                        <a:spcAft>
                          <a:spcPts val="0"/>
                        </a:spcAft>
                      </a:pPr>
                      <a:r>
                        <a:rPr lang="el-GR" sz="1800" dirty="0">
                          <a:effectLst/>
                          <a:latin typeface="+mn-lt"/>
                          <a:ea typeface="Times New Roman"/>
                        </a:rPr>
                        <a:t>LANG</a:t>
                      </a:r>
                      <a:r>
                        <a:rPr lang="en-US" sz="1800" dirty="0">
                          <a:effectLst/>
                          <a:latin typeface="+mn-lt"/>
                          <a:ea typeface="Times New Roman"/>
                        </a:rPr>
                        <a:t>UAGE</a:t>
                      </a:r>
                      <a:endParaRPr lang="el-GR" sz="1800" dirty="0">
                        <a:effectLst/>
                        <a:latin typeface="+mn-lt"/>
                        <a:ea typeface="Times New Roman"/>
                      </a:endParaRPr>
                    </a:p>
                  </a:txBody>
                  <a:tcPr marL="68580" marR="68580" marT="0" marB="0">
                    <a:solidFill>
                      <a:srgbClr val="004B82"/>
                    </a:solidFill>
                  </a:tcPr>
                </a:tc>
                <a:tc>
                  <a:txBody>
                    <a:bodyPr/>
                    <a:lstStyle/>
                    <a:p>
                      <a:pPr algn="just">
                        <a:spcAft>
                          <a:spcPts val="0"/>
                        </a:spcAft>
                      </a:pPr>
                      <a:r>
                        <a:rPr lang="en-US" sz="1800" dirty="0">
                          <a:effectLst/>
                          <a:latin typeface="+mn-lt"/>
                          <a:ea typeface="Times New Roman"/>
                        </a:rPr>
                        <a:t>LANG_CODE</a:t>
                      </a:r>
                      <a:endParaRPr lang="el-GR" sz="1800" dirty="0">
                        <a:effectLst/>
                        <a:latin typeface="+mn-lt"/>
                        <a:ea typeface="Times New Roman"/>
                      </a:endParaRPr>
                    </a:p>
                  </a:txBody>
                  <a:tcPr marL="68580" marR="68580" marT="0" marB="0">
                    <a:solidFill>
                      <a:srgbClr val="004B82"/>
                    </a:solidFill>
                  </a:tcPr>
                </a:tc>
              </a:tr>
              <a:tr h="128491">
                <a:tc>
                  <a:txBody>
                    <a:bodyPr/>
                    <a:lstStyle/>
                    <a:p>
                      <a:endParaRPr lang="el-GR" sz="1800" dirty="0">
                        <a:latin typeface="+mn-lt"/>
                      </a:endParaRPr>
                    </a:p>
                  </a:txBody>
                  <a:tcPr/>
                </a:tc>
                <a:tc>
                  <a:txBody>
                    <a:bodyPr/>
                    <a:lstStyle/>
                    <a:p>
                      <a:pPr algn="just">
                        <a:spcAft>
                          <a:spcPts val="0"/>
                        </a:spcAft>
                      </a:pPr>
                      <a:r>
                        <a:rPr lang="el-GR" sz="1800" dirty="0">
                          <a:effectLst/>
                          <a:latin typeface="+mn-lt"/>
                          <a:ea typeface="Times New Roman"/>
                        </a:rPr>
                        <a:t>Κύριο κλειδί</a:t>
                      </a:r>
                    </a:p>
                  </a:txBody>
                  <a:tcPr marL="68580" marR="68580" marT="0" marB="0"/>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xmlns="" val="453105003"/>
              </p:ext>
            </p:extLst>
          </p:nvPr>
        </p:nvGraphicFramePr>
        <p:xfrm>
          <a:off x="1187624" y="4149080"/>
          <a:ext cx="4572000" cy="640080"/>
        </p:xfrm>
        <a:graphic>
          <a:graphicData uri="http://schemas.openxmlformats.org/drawingml/2006/table">
            <a:tbl>
              <a:tblPr firstRow="1" bandRow="1">
                <a:tableStyleId>{5C22544A-7EE6-4342-B048-85BDC9FD1C3A}</a:tableStyleId>
              </a:tblPr>
              <a:tblGrid>
                <a:gridCol w="1524000"/>
                <a:gridCol w="1524000"/>
                <a:gridCol w="1524000"/>
              </a:tblGrid>
              <a:tr h="128491">
                <a:tc>
                  <a:txBody>
                    <a:bodyPr/>
                    <a:lstStyle/>
                    <a:p>
                      <a:pPr algn="just">
                        <a:spcAft>
                          <a:spcPts val="0"/>
                        </a:spcAft>
                      </a:pPr>
                      <a:r>
                        <a:rPr lang="en-US" sz="1800" dirty="0">
                          <a:effectLst/>
                          <a:latin typeface="+mn-lt"/>
                          <a:ea typeface="Times New Roman"/>
                        </a:rPr>
                        <a:t>P_CODE</a:t>
                      </a:r>
                      <a:endParaRPr lang="el-GR" sz="1800" dirty="0">
                        <a:effectLst/>
                        <a:latin typeface="+mn-lt"/>
                        <a:ea typeface="Times New Roman"/>
                      </a:endParaRPr>
                    </a:p>
                  </a:txBody>
                  <a:tcPr marL="68580" marR="68580" marT="0" marB="0">
                    <a:solidFill>
                      <a:srgbClr val="004B82"/>
                    </a:solidFill>
                  </a:tcPr>
                </a:tc>
                <a:tc>
                  <a:txBody>
                    <a:bodyPr/>
                    <a:lstStyle/>
                    <a:p>
                      <a:pPr algn="just">
                        <a:spcAft>
                          <a:spcPts val="0"/>
                        </a:spcAft>
                      </a:pPr>
                      <a:r>
                        <a:rPr lang="en-US" sz="1800" dirty="0">
                          <a:effectLst/>
                          <a:latin typeface="+mn-lt"/>
                          <a:ea typeface="Times New Roman"/>
                        </a:rPr>
                        <a:t>PNAME</a:t>
                      </a:r>
                      <a:endParaRPr lang="el-GR" sz="1800" dirty="0">
                        <a:effectLst/>
                        <a:latin typeface="+mn-lt"/>
                        <a:ea typeface="Times New Roman"/>
                      </a:endParaRPr>
                    </a:p>
                  </a:txBody>
                  <a:tcPr marL="68580" marR="68580" marT="0" marB="0">
                    <a:solidFill>
                      <a:srgbClr val="004B82"/>
                    </a:solidFill>
                  </a:tcPr>
                </a:tc>
                <a:tc>
                  <a:txBody>
                    <a:bodyPr/>
                    <a:lstStyle/>
                    <a:p>
                      <a:pPr algn="just">
                        <a:spcAft>
                          <a:spcPts val="0"/>
                        </a:spcAft>
                      </a:pPr>
                      <a:r>
                        <a:rPr lang="en-US" sz="1800" dirty="0">
                          <a:effectLst/>
                          <a:latin typeface="+mn-lt"/>
                          <a:ea typeface="Times New Roman"/>
                        </a:rPr>
                        <a:t>BUDGET</a:t>
                      </a:r>
                      <a:endParaRPr lang="el-GR" sz="1800" dirty="0">
                        <a:effectLst/>
                        <a:latin typeface="+mn-lt"/>
                        <a:ea typeface="Times New Roman"/>
                      </a:endParaRPr>
                    </a:p>
                  </a:txBody>
                  <a:tcPr marL="68580" marR="68580" marT="0" marB="0">
                    <a:solidFill>
                      <a:srgbClr val="004B82"/>
                    </a:solidFill>
                  </a:tcPr>
                </a:tc>
              </a:tr>
              <a:tr h="128491">
                <a:tc>
                  <a:txBody>
                    <a:bodyPr/>
                    <a:lstStyle/>
                    <a:p>
                      <a:pPr algn="just">
                        <a:spcAft>
                          <a:spcPts val="0"/>
                        </a:spcAft>
                      </a:pPr>
                      <a:r>
                        <a:rPr lang="el-GR" sz="1800" dirty="0">
                          <a:effectLst/>
                          <a:latin typeface="+mn-lt"/>
                          <a:ea typeface="Times New Roman"/>
                        </a:rPr>
                        <a:t>Κύριο κλειδί</a:t>
                      </a:r>
                    </a:p>
                  </a:txBody>
                  <a:tcPr marL="68580" marR="68580" marT="0" marB="0"/>
                </a:tc>
                <a:tc>
                  <a:txBody>
                    <a:bodyPr/>
                    <a:lstStyle/>
                    <a:p>
                      <a:endParaRPr lang="el-GR" sz="1800" dirty="0">
                        <a:latin typeface="+mn-lt"/>
                      </a:endParaRPr>
                    </a:p>
                  </a:txBody>
                  <a:tcPr/>
                </a:tc>
                <a:tc>
                  <a:txBody>
                    <a:bodyPr/>
                    <a:lstStyle/>
                    <a:p>
                      <a:endParaRPr lang="el-GR" sz="1800" dirty="0">
                        <a:latin typeface="+mn-lt"/>
                      </a:endParaRPr>
                    </a:p>
                  </a:txBody>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xmlns="" val="3373402295"/>
              </p:ext>
            </p:extLst>
          </p:nvPr>
        </p:nvGraphicFramePr>
        <p:xfrm>
          <a:off x="1187624" y="5085184"/>
          <a:ext cx="4572000" cy="548640"/>
        </p:xfrm>
        <a:graphic>
          <a:graphicData uri="http://schemas.openxmlformats.org/drawingml/2006/table">
            <a:tbl>
              <a:tblPr firstRow="1" bandRow="1">
                <a:tableStyleId>{5C22544A-7EE6-4342-B048-85BDC9FD1C3A}</a:tableStyleId>
              </a:tblPr>
              <a:tblGrid>
                <a:gridCol w="1524000"/>
                <a:gridCol w="1524000"/>
                <a:gridCol w="1524000"/>
              </a:tblGrid>
              <a:tr h="128491">
                <a:tc>
                  <a:txBody>
                    <a:bodyPr/>
                    <a:lstStyle/>
                    <a:p>
                      <a:pPr algn="just">
                        <a:spcAft>
                          <a:spcPts val="0"/>
                        </a:spcAft>
                      </a:pPr>
                      <a:r>
                        <a:rPr lang="en-US" sz="1800" dirty="0">
                          <a:effectLst/>
                          <a:latin typeface="+mn-lt"/>
                          <a:ea typeface="Times New Roman"/>
                        </a:rPr>
                        <a:t>EMPNO</a:t>
                      </a:r>
                      <a:endParaRPr lang="el-GR" sz="1800" dirty="0">
                        <a:effectLst/>
                        <a:latin typeface="+mn-lt"/>
                        <a:ea typeface="Times New Roman"/>
                      </a:endParaRPr>
                    </a:p>
                  </a:txBody>
                  <a:tcPr marL="68580" marR="68580" marT="0" marB="0">
                    <a:solidFill>
                      <a:srgbClr val="004B82"/>
                    </a:solidFill>
                  </a:tcPr>
                </a:tc>
                <a:tc>
                  <a:txBody>
                    <a:bodyPr/>
                    <a:lstStyle/>
                    <a:p>
                      <a:pPr algn="just">
                        <a:spcAft>
                          <a:spcPts val="0"/>
                        </a:spcAft>
                      </a:pPr>
                      <a:r>
                        <a:rPr lang="en-US" sz="1800" dirty="0">
                          <a:effectLst/>
                          <a:latin typeface="+mn-lt"/>
                          <a:ea typeface="Times New Roman"/>
                        </a:rPr>
                        <a:t>P_CODE</a:t>
                      </a:r>
                      <a:endParaRPr lang="el-GR" sz="1800" dirty="0">
                        <a:effectLst/>
                        <a:latin typeface="+mn-lt"/>
                        <a:ea typeface="Times New Roman"/>
                      </a:endParaRPr>
                    </a:p>
                  </a:txBody>
                  <a:tcPr marL="68580" marR="68580" marT="0" marB="0">
                    <a:solidFill>
                      <a:srgbClr val="004B82"/>
                    </a:solidFill>
                  </a:tcPr>
                </a:tc>
                <a:tc>
                  <a:txBody>
                    <a:bodyPr/>
                    <a:lstStyle/>
                    <a:p>
                      <a:pPr algn="just">
                        <a:spcAft>
                          <a:spcPts val="0"/>
                        </a:spcAft>
                      </a:pPr>
                      <a:r>
                        <a:rPr lang="en-US" sz="1800" dirty="0">
                          <a:effectLst/>
                          <a:latin typeface="+mn-lt"/>
                          <a:ea typeface="Times New Roman"/>
                        </a:rPr>
                        <a:t>LANG_CODE</a:t>
                      </a:r>
                      <a:endParaRPr lang="el-GR" sz="1800" dirty="0">
                        <a:effectLst/>
                        <a:latin typeface="+mn-lt"/>
                        <a:ea typeface="Times New Roman"/>
                      </a:endParaRPr>
                    </a:p>
                  </a:txBody>
                  <a:tcPr marL="68580" marR="68580" marT="0" marB="0">
                    <a:solidFill>
                      <a:srgbClr val="004B82"/>
                    </a:solidFill>
                  </a:tcPr>
                </a:tc>
              </a:tr>
              <a:tr h="128491">
                <a:tc>
                  <a:txBody>
                    <a:bodyPr/>
                    <a:lstStyle/>
                    <a:p>
                      <a:pPr algn="just">
                        <a:spcAft>
                          <a:spcPts val="0"/>
                        </a:spcAft>
                      </a:pPr>
                      <a:r>
                        <a:rPr lang="el-GR" sz="1800" dirty="0">
                          <a:effectLst/>
                          <a:latin typeface="+mn-lt"/>
                          <a:ea typeface="Times New Roman"/>
                        </a:rPr>
                        <a:t>Κύριο κλειδί</a:t>
                      </a:r>
                    </a:p>
                  </a:txBody>
                  <a:tcPr marL="68580" marR="68580" marT="0" marB="0"/>
                </a:tc>
                <a:tc>
                  <a:txBody>
                    <a:bodyPr/>
                    <a:lstStyle/>
                    <a:p>
                      <a:pPr algn="just">
                        <a:spcAft>
                          <a:spcPts val="0"/>
                        </a:spcAft>
                      </a:pPr>
                      <a:r>
                        <a:rPr lang="el-GR" sz="1800" dirty="0">
                          <a:effectLst/>
                          <a:latin typeface="+mn-lt"/>
                          <a:ea typeface="Times New Roman"/>
                        </a:rPr>
                        <a:t>Κύριο κλειδί</a:t>
                      </a:r>
                    </a:p>
                  </a:txBody>
                  <a:tcPr marL="68580" marR="68580" marT="0" marB="0"/>
                </a:tc>
                <a:tc>
                  <a:txBody>
                    <a:bodyPr/>
                    <a:lstStyle/>
                    <a:p>
                      <a:pPr algn="just">
                        <a:spcAft>
                          <a:spcPts val="0"/>
                        </a:spcAft>
                      </a:pPr>
                      <a:r>
                        <a:rPr lang="el-GR" sz="1800" dirty="0">
                          <a:effectLst/>
                          <a:latin typeface="+mn-lt"/>
                          <a:ea typeface="Times New Roman"/>
                        </a:rPr>
                        <a:t>Κύριο κλειδί</a:t>
                      </a:r>
                    </a:p>
                  </a:txBody>
                  <a:tcPr marL="68580" marR="68580" marT="0" marB="0"/>
                </a:tc>
              </a:tr>
            </a:tbl>
          </a:graphicData>
        </a:graphic>
      </p:graphicFrame>
    </p:spTree>
    <p:extLst>
      <p:ext uri="{BB962C8B-B14F-4D97-AF65-F5344CB8AC3E}">
        <p14:creationId xmlns:p14="http://schemas.microsoft.com/office/powerpoint/2010/main" xmlns="" val="371830385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p:txBody>
          <a:bodyPr>
            <a:noAutofit/>
          </a:bodyPr>
          <a:lstStyle/>
          <a:p>
            <a:pPr eaLnBrk="1" hangingPunct="1"/>
            <a:r>
              <a:rPr lang="el-GR" altLang="el-GR" sz="3200" b="1" dirty="0" smtClean="0"/>
              <a:t>Απλοποιημένο σύστημα διαχείρισης παραγγελιών (</a:t>
            </a:r>
            <a:r>
              <a:rPr lang="en-US" altLang="el-GR" sz="3200" b="1" dirty="0" smtClean="0"/>
              <a:t>orders</a:t>
            </a:r>
            <a:r>
              <a:rPr lang="el-GR" altLang="el-GR" sz="3200" b="1" dirty="0" smtClean="0"/>
              <a:t>)</a:t>
            </a:r>
          </a:p>
        </p:txBody>
      </p:sp>
      <p:graphicFrame>
        <p:nvGraphicFramePr>
          <p:cNvPr id="3" name="Table 2"/>
          <p:cNvGraphicFramePr>
            <a:graphicFrameLocks noGrp="1"/>
          </p:cNvGraphicFramePr>
          <p:nvPr>
            <p:extLst>
              <p:ext uri="{D42A27DB-BD31-4B8C-83A1-F6EECF244321}">
                <p14:modId xmlns:p14="http://schemas.microsoft.com/office/powerpoint/2010/main" xmlns="" val="2925632988"/>
              </p:ext>
            </p:extLst>
          </p:nvPr>
        </p:nvGraphicFramePr>
        <p:xfrm>
          <a:off x="143507" y="2204864"/>
          <a:ext cx="8856986" cy="836672"/>
        </p:xfrm>
        <a:graphic>
          <a:graphicData uri="http://schemas.openxmlformats.org/drawingml/2006/table">
            <a:tbl>
              <a:tblPr firstRow="1">
                <a:tableStyleId>{B301B821-A1FF-4177-AEE7-76D212191A09}</a:tableStyleId>
              </a:tblPr>
              <a:tblGrid>
                <a:gridCol w="1368154"/>
                <a:gridCol w="936104"/>
                <a:gridCol w="1008112"/>
                <a:gridCol w="1008112"/>
                <a:gridCol w="936104"/>
                <a:gridCol w="936104"/>
                <a:gridCol w="919077"/>
                <a:gridCol w="1090762"/>
                <a:gridCol w="654457"/>
              </a:tblGrid>
              <a:tr h="288032">
                <a:tc>
                  <a:txBody>
                    <a:bodyPr/>
                    <a:lstStyle/>
                    <a:p>
                      <a:pPr>
                        <a:spcAft>
                          <a:spcPts val="0"/>
                        </a:spcAft>
                      </a:pPr>
                      <a:r>
                        <a:rPr lang="en-US" sz="1800" dirty="0" err="1" smtClean="0">
                          <a:effectLst/>
                        </a:rPr>
                        <a:t>Order_no</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c>
                  <a:txBody>
                    <a:bodyPr/>
                    <a:lstStyle/>
                    <a:p>
                      <a:pPr>
                        <a:spcAft>
                          <a:spcPts val="0"/>
                        </a:spcAft>
                      </a:pPr>
                      <a:r>
                        <a:rPr lang="en-US" sz="1800" dirty="0" err="1">
                          <a:effectLst/>
                        </a:rPr>
                        <a:t>C_code</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c>
                  <a:txBody>
                    <a:bodyPr/>
                    <a:lstStyle/>
                    <a:p>
                      <a:pPr>
                        <a:spcAft>
                          <a:spcPts val="0"/>
                        </a:spcAft>
                      </a:pPr>
                      <a:r>
                        <a:rPr lang="en-US" sz="1800" dirty="0" err="1">
                          <a:effectLst/>
                        </a:rPr>
                        <a:t>C_name</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c>
                  <a:txBody>
                    <a:bodyPr/>
                    <a:lstStyle/>
                    <a:p>
                      <a:pPr>
                        <a:spcAft>
                          <a:spcPts val="0"/>
                        </a:spcAft>
                      </a:pPr>
                      <a:r>
                        <a:rPr lang="en-US" sz="1800" dirty="0">
                          <a:effectLst/>
                        </a:rPr>
                        <a:t>Address</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c>
                  <a:txBody>
                    <a:bodyPr/>
                    <a:lstStyle/>
                    <a:p>
                      <a:pPr>
                        <a:spcAft>
                          <a:spcPts val="0"/>
                        </a:spcAft>
                      </a:pPr>
                      <a:r>
                        <a:rPr lang="en-US" sz="1800" dirty="0" err="1">
                          <a:effectLst/>
                        </a:rPr>
                        <a:t>O_date</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c>
                  <a:txBody>
                    <a:bodyPr/>
                    <a:lstStyle/>
                    <a:p>
                      <a:pPr>
                        <a:spcAft>
                          <a:spcPts val="0"/>
                        </a:spcAft>
                      </a:pPr>
                      <a:r>
                        <a:rPr lang="en-US" sz="1800" dirty="0" err="1">
                          <a:effectLst/>
                        </a:rPr>
                        <a:t>Item_no</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c>
                  <a:txBody>
                    <a:bodyPr/>
                    <a:lstStyle/>
                    <a:p>
                      <a:pPr>
                        <a:spcAft>
                          <a:spcPts val="0"/>
                        </a:spcAft>
                      </a:pPr>
                      <a:r>
                        <a:rPr lang="en-US" sz="1800" dirty="0" err="1">
                          <a:effectLst/>
                        </a:rPr>
                        <a:t>I_name</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c>
                  <a:txBody>
                    <a:bodyPr/>
                    <a:lstStyle/>
                    <a:p>
                      <a:pPr>
                        <a:spcAft>
                          <a:spcPts val="0"/>
                        </a:spcAft>
                      </a:pPr>
                      <a:r>
                        <a:rPr lang="en-US" sz="1800" dirty="0" err="1">
                          <a:effectLst/>
                        </a:rPr>
                        <a:t>List_price</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c>
                  <a:txBody>
                    <a:bodyPr/>
                    <a:lstStyle/>
                    <a:p>
                      <a:pPr>
                        <a:spcAft>
                          <a:spcPts val="0"/>
                        </a:spcAft>
                      </a:pPr>
                      <a:r>
                        <a:rPr lang="en-US" sz="1800" dirty="0" err="1" smtClean="0">
                          <a:effectLst/>
                        </a:rPr>
                        <a:t>qty</a:t>
                      </a:r>
                      <a:r>
                        <a:rPr lang="el-GR" sz="1800" dirty="0">
                          <a:effectLst/>
                        </a:rPr>
                        <a:t> </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r>
              <a:tr h="0">
                <a:tc>
                  <a:txBody>
                    <a:bodyPr/>
                    <a:lstStyle/>
                    <a:p>
                      <a:pPr>
                        <a:spcAft>
                          <a:spcPts val="0"/>
                        </a:spcAft>
                      </a:pPr>
                      <a:r>
                        <a:rPr lang="el-GR" sz="1800">
                          <a:effectLst/>
                        </a:rPr>
                        <a:t> </a:t>
                      </a:r>
                      <a:endParaRPr lang="el-GR" sz="18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spcAft>
                          <a:spcPts val="0"/>
                        </a:spcAft>
                      </a:pPr>
                      <a:r>
                        <a:rPr lang="el-GR" sz="1800">
                          <a:effectLst/>
                        </a:rPr>
                        <a:t> </a:t>
                      </a:r>
                      <a:endParaRPr lang="el-GR" sz="18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spcAft>
                          <a:spcPts val="0"/>
                        </a:spcAft>
                      </a:pPr>
                      <a:r>
                        <a:rPr lang="el-GR" sz="1800">
                          <a:effectLst/>
                        </a:rPr>
                        <a:t> </a:t>
                      </a:r>
                      <a:endParaRPr lang="el-GR" sz="18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spcAft>
                          <a:spcPts val="0"/>
                        </a:spcAft>
                      </a:pPr>
                      <a:r>
                        <a:rPr lang="el-GR" sz="1800">
                          <a:effectLst/>
                        </a:rPr>
                        <a:t> </a:t>
                      </a:r>
                      <a:endParaRPr lang="el-GR" sz="18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spcAft>
                          <a:spcPts val="0"/>
                        </a:spcAft>
                      </a:pPr>
                      <a:r>
                        <a:rPr lang="el-GR" sz="1800">
                          <a:effectLst/>
                        </a:rPr>
                        <a:t> </a:t>
                      </a:r>
                      <a:endParaRPr lang="el-GR" sz="18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spcAft>
                          <a:spcPts val="0"/>
                        </a:spcAft>
                      </a:pPr>
                      <a:r>
                        <a:rPr lang="el-GR" sz="1800">
                          <a:effectLst/>
                        </a:rPr>
                        <a:t> </a:t>
                      </a:r>
                      <a:endParaRPr lang="el-GR" sz="18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spcAft>
                          <a:spcPts val="0"/>
                        </a:spcAft>
                      </a:pPr>
                      <a:r>
                        <a:rPr lang="el-GR" sz="1800">
                          <a:effectLst/>
                        </a:rPr>
                        <a:t> </a:t>
                      </a:r>
                      <a:endParaRPr lang="el-GR" sz="18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spcAft>
                          <a:spcPts val="0"/>
                        </a:spcAft>
                      </a:pPr>
                      <a:r>
                        <a:rPr lang="el-GR" sz="1800">
                          <a:effectLst/>
                        </a:rPr>
                        <a:t> </a:t>
                      </a:r>
                      <a:endParaRPr lang="el-GR" sz="18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spcAft>
                          <a:spcPts val="0"/>
                        </a:spcAft>
                      </a:pPr>
                      <a:r>
                        <a:rPr lang="el-GR" sz="1800">
                          <a:effectLst/>
                        </a:rPr>
                        <a:t> </a:t>
                      </a:r>
                      <a:endParaRPr lang="el-GR" sz="18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r>
              <a:tr h="0">
                <a:tc>
                  <a:txBody>
                    <a:bodyPr/>
                    <a:lstStyle/>
                    <a:p>
                      <a:pPr>
                        <a:spcAft>
                          <a:spcPts val="0"/>
                        </a:spcAft>
                      </a:pPr>
                      <a:r>
                        <a:rPr lang="el-GR" sz="1800">
                          <a:effectLst/>
                        </a:rPr>
                        <a:t> </a:t>
                      </a:r>
                      <a:endParaRPr lang="el-GR" sz="18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spcAft>
                          <a:spcPts val="0"/>
                        </a:spcAft>
                      </a:pPr>
                      <a:r>
                        <a:rPr lang="el-GR" sz="1800">
                          <a:effectLst/>
                        </a:rPr>
                        <a:t> </a:t>
                      </a:r>
                      <a:endParaRPr lang="el-GR" sz="18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spcAft>
                          <a:spcPts val="0"/>
                        </a:spcAft>
                      </a:pPr>
                      <a:r>
                        <a:rPr lang="el-GR" sz="1800">
                          <a:effectLst/>
                        </a:rPr>
                        <a:t> </a:t>
                      </a:r>
                      <a:endParaRPr lang="el-GR" sz="18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spcAft>
                          <a:spcPts val="0"/>
                        </a:spcAft>
                      </a:pPr>
                      <a:r>
                        <a:rPr lang="el-GR" sz="1800">
                          <a:effectLst/>
                        </a:rPr>
                        <a:t> </a:t>
                      </a:r>
                      <a:endParaRPr lang="el-GR" sz="18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spcAft>
                          <a:spcPts val="0"/>
                        </a:spcAft>
                      </a:pPr>
                      <a:r>
                        <a:rPr lang="el-GR" sz="1800" dirty="0">
                          <a:effectLst/>
                        </a:rPr>
                        <a:t> </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spcAft>
                          <a:spcPts val="0"/>
                        </a:spcAft>
                      </a:pPr>
                      <a:r>
                        <a:rPr lang="el-GR" sz="1800">
                          <a:effectLst/>
                        </a:rPr>
                        <a:t> </a:t>
                      </a:r>
                      <a:endParaRPr lang="el-GR" sz="18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spcAft>
                          <a:spcPts val="0"/>
                        </a:spcAft>
                      </a:pPr>
                      <a:r>
                        <a:rPr lang="el-GR" sz="1800">
                          <a:effectLst/>
                        </a:rPr>
                        <a:t> </a:t>
                      </a:r>
                      <a:endParaRPr lang="el-GR" sz="18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spcAft>
                          <a:spcPts val="0"/>
                        </a:spcAft>
                      </a:pPr>
                      <a:r>
                        <a:rPr lang="el-GR" sz="1800">
                          <a:effectLst/>
                        </a:rPr>
                        <a:t> </a:t>
                      </a:r>
                      <a:endParaRPr lang="el-GR" sz="18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spcAft>
                          <a:spcPts val="0"/>
                        </a:spcAft>
                      </a:pPr>
                      <a:r>
                        <a:rPr lang="el-GR" sz="1800" dirty="0">
                          <a:effectLst/>
                        </a:rPr>
                        <a:t> </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r>
            </a:tbl>
          </a:graphicData>
        </a:graphic>
      </p:graphicFrame>
      <p:sp>
        <p:nvSpPr>
          <p:cNvPr id="4" name="Rectangle 3"/>
          <p:cNvSpPr/>
          <p:nvPr/>
        </p:nvSpPr>
        <p:spPr>
          <a:xfrm>
            <a:off x="159376" y="3420011"/>
            <a:ext cx="5819670" cy="646331"/>
          </a:xfrm>
          <a:prstGeom prst="rect">
            <a:avLst/>
          </a:prstGeom>
        </p:spPr>
        <p:txBody>
          <a:bodyPr wrap="none">
            <a:spAutoFit/>
          </a:bodyPr>
          <a:lstStyle/>
          <a:p>
            <a:r>
              <a:rPr lang="el-GR" b="1" dirty="0">
                <a:latin typeface="+mn-lt"/>
              </a:rPr>
              <a:t>Σχήμα </a:t>
            </a:r>
            <a:r>
              <a:rPr lang="el-GR" dirty="0">
                <a:latin typeface="+mn-lt"/>
              </a:rPr>
              <a:t>   </a:t>
            </a:r>
            <a:endParaRPr lang="el-GR" dirty="0" smtClean="0">
              <a:latin typeface="+mn-lt"/>
            </a:endParaRPr>
          </a:p>
          <a:p>
            <a:r>
              <a:rPr lang="el-GR" dirty="0" smtClean="0">
                <a:latin typeface="+mn-lt"/>
              </a:rPr>
              <a:t>Πρώτη </a:t>
            </a:r>
            <a:r>
              <a:rPr lang="el-GR" dirty="0">
                <a:latin typeface="+mn-lt"/>
              </a:rPr>
              <a:t>κανονική μορφή. Κύριο κλειδί = (</a:t>
            </a:r>
            <a:r>
              <a:rPr lang="en-US" dirty="0">
                <a:latin typeface="+mn-lt"/>
              </a:rPr>
              <a:t>order</a:t>
            </a:r>
            <a:r>
              <a:rPr lang="el-GR" dirty="0">
                <a:latin typeface="+mn-lt"/>
              </a:rPr>
              <a:t>_</a:t>
            </a:r>
            <a:r>
              <a:rPr lang="en-US" dirty="0">
                <a:latin typeface="+mn-lt"/>
              </a:rPr>
              <a:t>no</a:t>
            </a:r>
            <a:r>
              <a:rPr lang="el-GR" dirty="0">
                <a:latin typeface="+mn-lt"/>
              </a:rPr>
              <a:t>, </a:t>
            </a:r>
            <a:r>
              <a:rPr lang="en-US" dirty="0">
                <a:latin typeface="+mn-lt"/>
              </a:rPr>
              <a:t>item</a:t>
            </a:r>
            <a:r>
              <a:rPr lang="el-GR" dirty="0">
                <a:latin typeface="+mn-lt"/>
              </a:rPr>
              <a:t>_</a:t>
            </a:r>
            <a:r>
              <a:rPr lang="en-US" dirty="0">
                <a:latin typeface="+mn-lt"/>
              </a:rPr>
              <a:t>no</a:t>
            </a:r>
            <a:r>
              <a:rPr lang="el-GR" dirty="0">
                <a:latin typeface="+mn-lt"/>
              </a:rPr>
              <a:t>)</a:t>
            </a:r>
          </a:p>
        </p:txBody>
      </p:sp>
      <p:sp>
        <p:nvSpPr>
          <p:cNvPr id="5" name="Rectangle 4"/>
          <p:cNvSpPr/>
          <p:nvPr/>
        </p:nvSpPr>
        <p:spPr>
          <a:xfrm>
            <a:off x="159376" y="1700808"/>
            <a:ext cx="1837041" cy="369332"/>
          </a:xfrm>
          <a:prstGeom prst="rect">
            <a:avLst/>
          </a:prstGeom>
        </p:spPr>
        <p:txBody>
          <a:bodyPr wrap="none">
            <a:spAutoFit/>
          </a:bodyPr>
          <a:lstStyle/>
          <a:p>
            <a:r>
              <a:rPr lang="el-GR" dirty="0">
                <a:latin typeface="+mn-lt"/>
              </a:rPr>
              <a:t>Πίνακας </a:t>
            </a:r>
            <a:r>
              <a:rPr lang="en-US" dirty="0">
                <a:latin typeface="+mn-lt"/>
              </a:rPr>
              <a:t>“</a:t>
            </a:r>
            <a:r>
              <a:rPr lang="en-US" b="1" dirty="0">
                <a:latin typeface="+mn-lt"/>
              </a:rPr>
              <a:t>Orders</a:t>
            </a:r>
            <a:r>
              <a:rPr lang="en-US" dirty="0">
                <a:latin typeface="+mn-lt"/>
              </a:rPr>
              <a:t>”</a:t>
            </a:r>
            <a:endParaRPr lang="el-GR" dirty="0">
              <a:latin typeface="+mn-lt"/>
            </a:endParaRPr>
          </a:p>
        </p:txBody>
      </p:sp>
    </p:spTree>
    <p:extLst>
      <p:ext uri="{BB962C8B-B14F-4D97-AF65-F5344CB8AC3E}">
        <p14:creationId xmlns:p14="http://schemas.microsoft.com/office/powerpoint/2010/main" xmlns="" val="275870917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p:txBody>
          <a:bodyPr>
            <a:normAutofit/>
          </a:bodyPr>
          <a:lstStyle/>
          <a:p>
            <a:pPr eaLnBrk="1" hangingPunct="1"/>
            <a:r>
              <a:rPr lang="el-GR" altLang="el-GR" sz="3600" smtClean="0"/>
              <a:t>Δεύτερη κανονική μορφή</a:t>
            </a:r>
          </a:p>
        </p:txBody>
      </p:sp>
      <p:graphicFrame>
        <p:nvGraphicFramePr>
          <p:cNvPr id="3" name="Table 2"/>
          <p:cNvGraphicFramePr>
            <a:graphicFrameLocks noGrp="1"/>
          </p:cNvGraphicFramePr>
          <p:nvPr>
            <p:extLst>
              <p:ext uri="{D42A27DB-BD31-4B8C-83A1-F6EECF244321}">
                <p14:modId xmlns:p14="http://schemas.microsoft.com/office/powerpoint/2010/main" xmlns="" val="2173756525"/>
              </p:ext>
            </p:extLst>
          </p:nvPr>
        </p:nvGraphicFramePr>
        <p:xfrm>
          <a:off x="1979712" y="2132856"/>
          <a:ext cx="5328593" cy="548640"/>
        </p:xfrm>
        <a:graphic>
          <a:graphicData uri="http://schemas.openxmlformats.org/drawingml/2006/table">
            <a:tbl>
              <a:tblPr firstRow="1">
                <a:tableStyleId>{B301B821-A1FF-4177-AEE7-76D212191A09}</a:tableStyleId>
              </a:tblPr>
              <a:tblGrid>
                <a:gridCol w="1377710"/>
                <a:gridCol w="926547"/>
                <a:gridCol w="936104"/>
                <a:gridCol w="1080120"/>
                <a:gridCol w="1008112"/>
              </a:tblGrid>
              <a:tr h="0">
                <a:tc>
                  <a:txBody>
                    <a:bodyPr/>
                    <a:lstStyle/>
                    <a:p>
                      <a:pPr>
                        <a:spcAft>
                          <a:spcPts val="0"/>
                        </a:spcAft>
                      </a:pPr>
                      <a:r>
                        <a:rPr lang="en-US" sz="1800" dirty="0" err="1" smtClean="0">
                          <a:effectLst/>
                        </a:rPr>
                        <a:t>Order_no</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c>
                  <a:txBody>
                    <a:bodyPr/>
                    <a:lstStyle/>
                    <a:p>
                      <a:pPr>
                        <a:spcAft>
                          <a:spcPts val="0"/>
                        </a:spcAft>
                      </a:pPr>
                      <a:r>
                        <a:rPr lang="en-US" sz="1800" dirty="0" err="1">
                          <a:effectLst/>
                        </a:rPr>
                        <a:t>C_code</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c>
                  <a:txBody>
                    <a:bodyPr/>
                    <a:lstStyle/>
                    <a:p>
                      <a:pPr>
                        <a:spcAft>
                          <a:spcPts val="0"/>
                        </a:spcAft>
                      </a:pPr>
                      <a:r>
                        <a:rPr lang="en-US" sz="1800" dirty="0" err="1">
                          <a:effectLst/>
                        </a:rPr>
                        <a:t>C_name</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c>
                  <a:txBody>
                    <a:bodyPr/>
                    <a:lstStyle/>
                    <a:p>
                      <a:pPr>
                        <a:spcAft>
                          <a:spcPts val="0"/>
                        </a:spcAft>
                      </a:pPr>
                      <a:r>
                        <a:rPr lang="en-US" sz="1800" dirty="0">
                          <a:effectLst/>
                        </a:rPr>
                        <a:t>Address</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c>
                  <a:txBody>
                    <a:bodyPr/>
                    <a:lstStyle/>
                    <a:p>
                      <a:pPr>
                        <a:spcAft>
                          <a:spcPts val="0"/>
                        </a:spcAft>
                      </a:pPr>
                      <a:r>
                        <a:rPr lang="en-US" sz="1800" dirty="0" err="1">
                          <a:effectLst/>
                        </a:rPr>
                        <a:t>O_date</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r>
              <a:tr h="0">
                <a:tc>
                  <a:txBody>
                    <a:bodyPr/>
                    <a:lstStyle/>
                    <a:p>
                      <a:pPr>
                        <a:spcAft>
                          <a:spcPts val="0"/>
                        </a:spcAft>
                      </a:pPr>
                      <a:r>
                        <a:rPr lang="el-GR" sz="1800">
                          <a:effectLst/>
                        </a:rPr>
                        <a:t>Κύριο κλειδί</a:t>
                      </a:r>
                      <a:endParaRPr lang="el-GR" sz="18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spcAft>
                          <a:spcPts val="0"/>
                        </a:spcAft>
                      </a:pPr>
                      <a:r>
                        <a:rPr lang="el-GR" sz="1800" dirty="0">
                          <a:effectLst/>
                        </a:rPr>
                        <a:t> </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spcAft>
                          <a:spcPts val="0"/>
                        </a:spcAft>
                      </a:pPr>
                      <a:r>
                        <a:rPr lang="el-GR" sz="1800">
                          <a:effectLst/>
                        </a:rPr>
                        <a:t> </a:t>
                      </a:r>
                      <a:endParaRPr lang="el-GR" sz="18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spcAft>
                          <a:spcPts val="0"/>
                        </a:spcAft>
                      </a:pPr>
                      <a:r>
                        <a:rPr lang="el-GR" sz="1800" dirty="0">
                          <a:effectLst/>
                        </a:rPr>
                        <a:t> </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spcAft>
                          <a:spcPts val="0"/>
                        </a:spcAft>
                      </a:pPr>
                      <a:r>
                        <a:rPr lang="el-GR" sz="1800" dirty="0">
                          <a:effectLst/>
                        </a:rPr>
                        <a:t> </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xmlns="" val="3155186503"/>
              </p:ext>
            </p:extLst>
          </p:nvPr>
        </p:nvGraphicFramePr>
        <p:xfrm>
          <a:off x="1979712" y="3284984"/>
          <a:ext cx="3600409" cy="548640"/>
        </p:xfrm>
        <a:graphic>
          <a:graphicData uri="http://schemas.openxmlformats.org/drawingml/2006/table">
            <a:tbl>
              <a:tblPr firstRow="1">
                <a:tableStyleId>{5C22544A-7EE6-4342-B048-85BDC9FD1C3A}</a:tableStyleId>
              </a:tblPr>
              <a:tblGrid>
                <a:gridCol w="1314435"/>
                <a:gridCol w="1428734"/>
                <a:gridCol w="857240"/>
              </a:tblGrid>
              <a:tr h="0">
                <a:tc>
                  <a:txBody>
                    <a:bodyPr/>
                    <a:lstStyle/>
                    <a:p>
                      <a:pPr>
                        <a:spcAft>
                          <a:spcPts val="0"/>
                        </a:spcAft>
                      </a:pPr>
                      <a:r>
                        <a:rPr lang="en-US" sz="1800" dirty="0" err="1" smtClean="0">
                          <a:effectLst/>
                        </a:rPr>
                        <a:t>Order_no</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c>
                  <a:txBody>
                    <a:bodyPr/>
                    <a:lstStyle/>
                    <a:p>
                      <a:pPr>
                        <a:spcAft>
                          <a:spcPts val="0"/>
                        </a:spcAft>
                      </a:pPr>
                      <a:r>
                        <a:rPr lang="en-US" sz="1800" dirty="0" err="1">
                          <a:effectLst/>
                        </a:rPr>
                        <a:t>Item_no</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c>
                  <a:txBody>
                    <a:bodyPr/>
                    <a:lstStyle/>
                    <a:p>
                      <a:pPr>
                        <a:spcAft>
                          <a:spcPts val="0"/>
                        </a:spcAft>
                      </a:pPr>
                      <a:r>
                        <a:rPr lang="en-US" sz="1800" dirty="0" err="1" smtClean="0">
                          <a:effectLst/>
                        </a:rPr>
                        <a:t>qty</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r>
              <a:tr h="0">
                <a:tc>
                  <a:txBody>
                    <a:bodyPr/>
                    <a:lstStyle/>
                    <a:p>
                      <a:pPr>
                        <a:spcAft>
                          <a:spcPts val="0"/>
                        </a:spcAft>
                      </a:pPr>
                      <a:r>
                        <a:rPr lang="el-GR" sz="1800" dirty="0">
                          <a:effectLst/>
                        </a:rPr>
                        <a:t>Κύριο κλειδί</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a:spcAft>
                          <a:spcPts val="0"/>
                        </a:spcAft>
                      </a:pPr>
                      <a:r>
                        <a:rPr lang="el-GR" sz="1800" dirty="0">
                          <a:effectLst/>
                        </a:rPr>
                        <a:t>Κύριο κλειδί</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a:spcAft>
                          <a:spcPts val="0"/>
                        </a:spcAft>
                      </a:pPr>
                      <a:r>
                        <a:rPr lang="el-GR" sz="1800" dirty="0">
                          <a:effectLst/>
                        </a:rPr>
                        <a:t> </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xmlns="" val="1499404893"/>
              </p:ext>
            </p:extLst>
          </p:nvPr>
        </p:nvGraphicFramePr>
        <p:xfrm>
          <a:off x="1979712" y="4365104"/>
          <a:ext cx="3960441" cy="548640"/>
        </p:xfrm>
        <a:graphic>
          <a:graphicData uri="http://schemas.openxmlformats.org/drawingml/2006/table">
            <a:tbl>
              <a:tblPr firstRow="1">
                <a:tableStyleId>{5C22544A-7EE6-4342-B048-85BDC9FD1C3A}</a:tableStyleId>
              </a:tblPr>
              <a:tblGrid>
                <a:gridCol w="1320147"/>
                <a:gridCol w="1320147"/>
                <a:gridCol w="1320147"/>
              </a:tblGrid>
              <a:tr h="0">
                <a:tc>
                  <a:txBody>
                    <a:bodyPr/>
                    <a:lstStyle/>
                    <a:p>
                      <a:pPr>
                        <a:spcAft>
                          <a:spcPts val="0"/>
                        </a:spcAft>
                      </a:pPr>
                      <a:r>
                        <a:rPr lang="en-US" sz="1800" dirty="0" err="1">
                          <a:effectLst/>
                        </a:rPr>
                        <a:t>Item_no</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c>
                  <a:txBody>
                    <a:bodyPr/>
                    <a:lstStyle/>
                    <a:p>
                      <a:pPr>
                        <a:spcAft>
                          <a:spcPts val="0"/>
                        </a:spcAft>
                      </a:pPr>
                      <a:r>
                        <a:rPr lang="en-US" sz="1800" dirty="0" err="1">
                          <a:effectLst/>
                        </a:rPr>
                        <a:t>I_name</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c>
                  <a:txBody>
                    <a:bodyPr/>
                    <a:lstStyle/>
                    <a:p>
                      <a:pPr>
                        <a:spcAft>
                          <a:spcPts val="0"/>
                        </a:spcAft>
                      </a:pPr>
                      <a:r>
                        <a:rPr lang="en-US" sz="1800" dirty="0" err="1">
                          <a:effectLst/>
                        </a:rPr>
                        <a:t>List_price</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r>
              <a:tr h="0">
                <a:tc>
                  <a:txBody>
                    <a:bodyPr/>
                    <a:lstStyle/>
                    <a:p>
                      <a:pPr>
                        <a:spcAft>
                          <a:spcPts val="0"/>
                        </a:spcAft>
                      </a:pPr>
                      <a:r>
                        <a:rPr lang="el-GR" sz="1800">
                          <a:effectLst/>
                        </a:rPr>
                        <a:t>Κύριο κλειδί</a:t>
                      </a:r>
                      <a:endParaRPr lang="el-GR" sz="18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a:spcAft>
                          <a:spcPts val="0"/>
                        </a:spcAft>
                      </a:pPr>
                      <a:r>
                        <a:rPr lang="el-GR" sz="1800">
                          <a:effectLst/>
                        </a:rPr>
                        <a:t> </a:t>
                      </a:r>
                      <a:endParaRPr lang="el-GR" sz="18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a:spcAft>
                          <a:spcPts val="0"/>
                        </a:spcAft>
                      </a:pPr>
                      <a:r>
                        <a:rPr lang="el-GR" sz="1800" dirty="0">
                          <a:effectLst/>
                        </a:rPr>
                        <a:t> </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xmlns="" val="211700581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p:txBody>
          <a:bodyPr>
            <a:normAutofit/>
          </a:bodyPr>
          <a:lstStyle/>
          <a:p>
            <a:pPr eaLnBrk="1" hangingPunct="1"/>
            <a:r>
              <a:rPr lang="el-GR" altLang="el-GR" sz="3600" smtClean="0"/>
              <a:t>Τρίτη κανονική μορφή</a:t>
            </a:r>
          </a:p>
        </p:txBody>
      </p:sp>
      <p:graphicFrame>
        <p:nvGraphicFramePr>
          <p:cNvPr id="3" name="Table 2"/>
          <p:cNvGraphicFramePr>
            <a:graphicFrameLocks noGrp="1"/>
          </p:cNvGraphicFramePr>
          <p:nvPr>
            <p:extLst>
              <p:ext uri="{D42A27DB-BD31-4B8C-83A1-F6EECF244321}">
                <p14:modId xmlns:p14="http://schemas.microsoft.com/office/powerpoint/2010/main" xmlns="" val="193719684"/>
              </p:ext>
            </p:extLst>
          </p:nvPr>
        </p:nvGraphicFramePr>
        <p:xfrm>
          <a:off x="1979712" y="1988840"/>
          <a:ext cx="3500017" cy="548640"/>
        </p:xfrm>
        <a:graphic>
          <a:graphicData uri="http://schemas.openxmlformats.org/drawingml/2006/table">
            <a:tbl>
              <a:tblPr firstRow="1">
                <a:tableStyleId>{5C22544A-7EE6-4342-B048-85BDC9FD1C3A}</a:tableStyleId>
              </a:tblPr>
              <a:tblGrid>
                <a:gridCol w="1512169"/>
                <a:gridCol w="1008112"/>
                <a:gridCol w="979736"/>
              </a:tblGrid>
              <a:tr h="0">
                <a:tc>
                  <a:txBody>
                    <a:bodyPr/>
                    <a:lstStyle/>
                    <a:p>
                      <a:pPr>
                        <a:spcAft>
                          <a:spcPts val="0"/>
                        </a:spcAft>
                      </a:pPr>
                      <a:r>
                        <a:rPr lang="en-US" sz="1800" dirty="0" err="1" smtClean="0">
                          <a:effectLst/>
                        </a:rPr>
                        <a:t>Order_no</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c>
                  <a:txBody>
                    <a:bodyPr/>
                    <a:lstStyle/>
                    <a:p>
                      <a:pPr>
                        <a:spcAft>
                          <a:spcPts val="0"/>
                        </a:spcAft>
                      </a:pPr>
                      <a:r>
                        <a:rPr lang="en-US" sz="1800" dirty="0" err="1">
                          <a:effectLst/>
                        </a:rPr>
                        <a:t>C_code</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c>
                  <a:txBody>
                    <a:bodyPr/>
                    <a:lstStyle/>
                    <a:p>
                      <a:pPr>
                        <a:spcAft>
                          <a:spcPts val="0"/>
                        </a:spcAft>
                      </a:pPr>
                      <a:r>
                        <a:rPr lang="en-US" sz="1800" dirty="0" err="1">
                          <a:effectLst/>
                        </a:rPr>
                        <a:t>O_date</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r>
              <a:tr h="0">
                <a:tc>
                  <a:txBody>
                    <a:bodyPr/>
                    <a:lstStyle/>
                    <a:p>
                      <a:pPr>
                        <a:spcAft>
                          <a:spcPts val="0"/>
                        </a:spcAft>
                      </a:pPr>
                      <a:r>
                        <a:rPr lang="el-GR" sz="1800" dirty="0">
                          <a:effectLst/>
                        </a:rPr>
                        <a:t>Κύριο κλειδί</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a:spcAft>
                          <a:spcPts val="0"/>
                        </a:spcAft>
                      </a:pPr>
                      <a:r>
                        <a:rPr lang="el-GR" sz="1800" dirty="0">
                          <a:effectLst/>
                        </a:rPr>
                        <a:t> </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a:spcAft>
                          <a:spcPts val="0"/>
                        </a:spcAft>
                      </a:pPr>
                      <a:r>
                        <a:rPr lang="el-GR" sz="1800" dirty="0">
                          <a:effectLst/>
                        </a:rPr>
                        <a:t> </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xmlns="" val="1683900904"/>
              </p:ext>
            </p:extLst>
          </p:nvPr>
        </p:nvGraphicFramePr>
        <p:xfrm>
          <a:off x="1979712" y="3068960"/>
          <a:ext cx="3672408" cy="548640"/>
        </p:xfrm>
        <a:graphic>
          <a:graphicData uri="http://schemas.openxmlformats.org/drawingml/2006/table">
            <a:tbl>
              <a:tblPr firstRow="1">
                <a:tableStyleId>{5C22544A-7EE6-4342-B048-85BDC9FD1C3A}</a:tableStyleId>
              </a:tblPr>
              <a:tblGrid>
                <a:gridCol w="1340720"/>
                <a:gridCol w="1457305"/>
                <a:gridCol w="874383"/>
              </a:tblGrid>
              <a:tr h="0">
                <a:tc>
                  <a:txBody>
                    <a:bodyPr/>
                    <a:lstStyle/>
                    <a:p>
                      <a:pPr>
                        <a:spcAft>
                          <a:spcPts val="0"/>
                        </a:spcAft>
                      </a:pPr>
                      <a:r>
                        <a:rPr lang="en-US" sz="1800" dirty="0" err="1" smtClean="0">
                          <a:effectLst/>
                        </a:rPr>
                        <a:t>Order_no</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c>
                  <a:txBody>
                    <a:bodyPr/>
                    <a:lstStyle/>
                    <a:p>
                      <a:pPr>
                        <a:spcAft>
                          <a:spcPts val="0"/>
                        </a:spcAft>
                      </a:pPr>
                      <a:r>
                        <a:rPr lang="en-US" sz="1800" dirty="0" err="1">
                          <a:effectLst/>
                        </a:rPr>
                        <a:t>Item_no</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c>
                  <a:txBody>
                    <a:bodyPr/>
                    <a:lstStyle/>
                    <a:p>
                      <a:pPr>
                        <a:spcAft>
                          <a:spcPts val="0"/>
                        </a:spcAft>
                      </a:pPr>
                      <a:r>
                        <a:rPr lang="en-US" sz="1800" dirty="0" err="1" smtClean="0">
                          <a:effectLst/>
                        </a:rPr>
                        <a:t>qty</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r>
              <a:tr h="0">
                <a:tc>
                  <a:txBody>
                    <a:bodyPr/>
                    <a:lstStyle/>
                    <a:p>
                      <a:pPr>
                        <a:spcAft>
                          <a:spcPts val="0"/>
                        </a:spcAft>
                      </a:pPr>
                      <a:r>
                        <a:rPr lang="el-GR" sz="1800" dirty="0">
                          <a:effectLst/>
                        </a:rPr>
                        <a:t>Κύριο κλειδί</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a:spcAft>
                          <a:spcPts val="0"/>
                        </a:spcAft>
                      </a:pPr>
                      <a:r>
                        <a:rPr lang="el-GR" sz="1800" dirty="0">
                          <a:effectLst/>
                        </a:rPr>
                        <a:t>Κύριο κλειδί</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a:spcAft>
                          <a:spcPts val="0"/>
                        </a:spcAft>
                      </a:pPr>
                      <a:r>
                        <a:rPr lang="el-GR" sz="1800" dirty="0">
                          <a:effectLst/>
                        </a:rPr>
                        <a:t> </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xmlns="" val="2186734797"/>
              </p:ext>
            </p:extLst>
          </p:nvPr>
        </p:nvGraphicFramePr>
        <p:xfrm>
          <a:off x="1979712" y="4221088"/>
          <a:ext cx="4176465" cy="548640"/>
        </p:xfrm>
        <a:graphic>
          <a:graphicData uri="http://schemas.openxmlformats.org/drawingml/2006/table">
            <a:tbl>
              <a:tblPr firstRow="1">
                <a:tableStyleId>{5C22544A-7EE6-4342-B048-85BDC9FD1C3A}</a:tableStyleId>
              </a:tblPr>
              <a:tblGrid>
                <a:gridCol w="1392155"/>
                <a:gridCol w="1392155"/>
                <a:gridCol w="1392155"/>
              </a:tblGrid>
              <a:tr h="0">
                <a:tc>
                  <a:txBody>
                    <a:bodyPr/>
                    <a:lstStyle/>
                    <a:p>
                      <a:pPr>
                        <a:spcAft>
                          <a:spcPts val="0"/>
                        </a:spcAft>
                      </a:pPr>
                      <a:r>
                        <a:rPr lang="en-US" sz="1800" dirty="0" err="1">
                          <a:effectLst/>
                        </a:rPr>
                        <a:t>Item_no</a:t>
                      </a:r>
                      <a:endParaRPr lang="el-GR" sz="36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c>
                  <a:txBody>
                    <a:bodyPr/>
                    <a:lstStyle/>
                    <a:p>
                      <a:pPr>
                        <a:spcAft>
                          <a:spcPts val="0"/>
                        </a:spcAft>
                      </a:pPr>
                      <a:r>
                        <a:rPr lang="en-US" sz="1800" dirty="0" err="1">
                          <a:effectLst/>
                        </a:rPr>
                        <a:t>I_name</a:t>
                      </a:r>
                      <a:endParaRPr lang="el-GR" sz="36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c>
                  <a:txBody>
                    <a:bodyPr/>
                    <a:lstStyle/>
                    <a:p>
                      <a:pPr>
                        <a:spcAft>
                          <a:spcPts val="0"/>
                        </a:spcAft>
                      </a:pPr>
                      <a:r>
                        <a:rPr lang="en-US" sz="1800" dirty="0" err="1">
                          <a:effectLst/>
                        </a:rPr>
                        <a:t>List_price</a:t>
                      </a:r>
                      <a:endParaRPr lang="el-GR" sz="36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r>
              <a:tr h="0">
                <a:tc>
                  <a:txBody>
                    <a:bodyPr/>
                    <a:lstStyle/>
                    <a:p>
                      <a:pPr>
                        <a:spcAft>
                          <a:spcPts val="0"/>
                        </a:spcAft>
                      </a:pPr>
                      <a:r>
                        <a:rPr lang="el-GR" sz="1800" dirty="0">
                          <a:effectLst/>
                        </a:rPr>
                        <a:t>Κύριο κλειδί</a:t>
                      </a:r>
                      <a:endParaRPr lang="el-GR" sz="36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a:spcAft>
                          <a:spcPts val="0"/>
                        </a:spcAft>
                      </a:pPr>
                      <a:r>
                        <a:rPr lang="el-GR" sz="1800" dirty="0">
                          <a:effectLst/>
                        </a:rPr>
                        <a:t> </a:t>
                      </a:r>
                      <a:endParaRPr lang="el-GR" sz="36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a:spcAft>
                          <a:spcPts val="0"/>
                        </a:spcAft>
                      </a:pPr>
                      <a:r>
                        <a:rPr lang="el-GR" sz="1800" dirty="0">
                          <a:effectLst/>
                        </a:rPr>
                        <a:t> </a:t>
                      </a:r>
                      <a:endParaRPr lang="el-GR" sz="36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bl>
          </a:graphicData>
        </a:graphic>
      </p:graphicFrame>
      <p:graphicFrame>
        <p:nvGraphicFramePr>
          <p:cNvPr id="6" name="Table 2"/>
          <p:cNvGraphicFramePr>
            <a:graphicFrameLocks noGrp="1"/>
          </p:cNvGraphicFramePr>
          <p:nvPr>
            <p:extLst>
              <p:ext uri="{D42A27DB-BD31-4B8C-83A1-F6EECF244321}">
                <p14:modId xmlns:p14="http://schemas.microsoft.com/office/powerpoint/2010/main" xmlns="" val="193719684"/>
              </p:ext>
            </p:extLst>
          </p:nvPr>
        </p:nvGraphicFramePr>
        <p:xfrm>
          <a:off x="1979713" y="5040600"/>
          <a:ext cx="4176462" cy="822960"/>
        </p:xfrm>
        <a:graphic>
          <a:graphicData uri="http://schemas.openxmlformats.org/drawingml/2006/table">
            <a:tbl>
              <a:tblPr firstRow="1">
                <a:tableStyleId>{5C22544A-7EE6-4342-B048-85BDC9FD1C3A}</a:tableStyleId>
              </a:tblPr>
              <a:tblGrid>
                <a:gridCol w="1594648"/>
                <a:gridCol w="1442778"/>
                <a:gridCol w="1139036"/>
              </a:tblGrid>
              <a:tr h="0">
                <a:tc>
                  <a:txBody>
                    <a:bodyPr/>
                    <a:lstStyle/>
                    <a:p>
                      <a:pPr>
                        <a:spcAft>
                          <a:spcPts val="0"/>
                        </a:spcAft>
                      </a:pPr>
                      <a:r>
                        <a:rPr lang="en-US" sz="1800" dirty="0" err="1">
                          <a:effectLst/>
                        </a:rPr>
                        <a:t>C_code</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c>
                  <a:txBody>
                    <a:bodyPr/>
                    <a:lstStyle/>
                    <a:p>
                      <a:pPr>
                        <a:spcAft>
                          <a:spcPts val="0"/>
                        </a:spcAft>
                      </a:pPr>
                      <a:r>
                        <a:rPr lang="en-US" sz="1800" dirty="0" err="1">
                          <a:effectLst/>
                        </a:rPr>
                        <a:t>C_name</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c>
                  <a:txBody>
                    <a:bodyPr/>
                    <a:lstStyle/>
                    <a:p>
                      <a:pPr>
                        <a:spcAft>
                          <a:spcPts val="0"/>
                        </a:spcAft>
                      </a:pPr>
                      <a:r>
                        <a:rPr lang="en-US" sz="1800" dirty="0">
                          <a:effectLst/>
                        </a:rPr>
                        <a:t>Address</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800" dirty="0">
                          <a:effectLst/>
                        </a:rPr>
                        <a:t> </a:t>
                      </a:r>
                      <a:r>
                        <a:rPr lang="el-GR" sz="1800" dirty="0" smtClean="0">
                          <a:effectLst/>
                        </a:rPr>
                        <a:t>Κύριο κλειδί</a:t>
                      </a:r>
                      <a:endParaRPr lang="el-GR" sz="1800" dirty="0" smtClean="0">
                        <a:effectLst/>
                        <a:latin typeface="Times New Roman"/>
                        <a:ea typeface="Times New Roman"/>
                      </a:endParaRPr>
                    </a:p>
                    <a:p>
                      <a:pPr>
                        <a:spcAft>
                          <a:spcPts val="0"/>
                        </a:spcAft>
                      </a:pP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a:spcAft>
                          <a:spcPts val="0"/>
                        </a:spcAft>
                      </a:pPr>
                      <a:r>
                        <a:rPr lang="el-GR" sz="1800" dirty="0">
                          <a:effectLst/>
                        </a:rPr>
                        <a:t> </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a:spcAft>
                          <a:spcPts val="0"/>
                        </a:spcAft>
                      </a:pPr>
                      <a:r>
                        <a:rPr lang="el-GR" sz="1800" dirty="0">
                          <a:effectLst/>
                        </a:rPr>
                        <a:t> </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xmlns="" val="360316513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611188" y="1158875"/>
            <a:ext cx="7561262" cy="4335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Title 3"/>
          <p:cNvSpPr>
            <a:spLocks noGrp="1"/>
          </p:cNvSpPr>
          <p:nvPr>
            <p:ph type="title"/>
          </p:nvPr>
        </p:nvSpPr>
        <p:spPr/>
        <p:txBody>
          <a:bodyPr/>
          <a:lstStyle/>
          <a:p>
            <a:endParaRPr lang="el-GR"/>
          </a:p>
        </p:txBody>
      </p:sp>
    </p:spTree>
    <p:extLst>
      <p:ext uri="{BB962C8B-B14F-4D97-AF65-F5344CB8AC3E}">
        <p14:creationId xmlns:p14="http://schemas.microsoft.com/office/powerpoint/2010/main" xmlns="" val="264966898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altLang="el-GR" dirty="0">
                <a:latin typeface="+mn-lt"/>
              </a:rPr>
              <a:t>Θέμα</a:t>
            </a:r>
            <a:br>
              <a:rPr lang="el-GR" altLang="el-GR" dirty="0">
                <a:latin typeface="+mn-lt"/>
              </a:rPr>
            </a:br>
            <a:r>
              <a:rPr lang="el-GR" altLang="el-GR" dirty="0">
                <a:latin typeface="+mn-lt"/>
              </a:rPr>
              <a:t>Βάση δεδομένων βιβλιοπωλείου </a:t>
            </a:r>
            <a:endParaRPr lang="el-GR" dirty="0">
              <a:latin typeface="+mn-lt"/>
            </a:endParaRPr>
          </a:p>
        </p:txBody>
      </p:sp>
      <p:sp>
        <p:nvSpPr>
          <p:cNvPr id="5" name="Subtitle 4"/>
          <p:cNvSpPr>
            <a:spLocks noGrp="1"/>
          </p:cNvSpPr>
          <p:nvPr>
            <p:ph type="subTitle" idx="1"/>
          </p:nvPr>
        </p:nvSpPr>
        <p:spPr/>
        <p:txBody>
          <a:bodyPr/>
          <a:lstStyle/>
          <a:p>
            <a:endParaRPr lang="el-GR"/>
          </a:p>
        </p:txBody>
      </p:sp>
    </p:spTree>
    <p:extLst>
      <p:ext uri="{BB962C8B-B14F-4D97-AF65-F5344CB8AC3E}">
        <p14:creationId xmlns:p14="http://schemas.microsoft.com/office/powerpoint/2010/main" xmlns="" val="267470991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a:xfrm>
            <a:off x="457200" y="1196752"/>
            <a:ext cx="8229600" cy="1440160"/>
          </a:xfrm>
        </p:spPr>
        <p:txBody>
          <a:bodyPr>
            <a:normAutofit/>
          </a:bodyPr>
          <a:lstStyle/>
          <a:p>
            <a:pPr marL="0" indent="0">
              <a:buNone/>
            </a:pPr>
            <a:r>
              <a:rPr lang="el-GR" sz="2400" dirty="0"/>
              <a:t>Έστω ο παρακάτω πίνακας της βάσης δεδομένων βιβλιοπωλείου:</a:t>
            </a:r>
          </a:p>
          <a:p>
            <a:pPr marL="0" indent="0">
              <a:buNone/>
            </a:pPr>
            <a:r>
              <a:rPr lang="en-US" sz="2400" dirty="0"/>
              <a:t>BOOKS</a:t>
            </a:r>
            <a:r>
              <a:rPr lang="el-GR" sz="2400" dirty="0"/>
              <a:t> (πίνακας στοιχείων βιβλίου)</a:t>
            </a:r>
          </a:p>
          <a:p>
            <a:pPr marL="0" indent="0">
              <a:buNone/>
            </a:pPr>
            <a:endParaRPr lang="el-GR" sz="2400" dirty="0"/>
          </a:p>
        </p:txBody>
      </p:sp>
      <p:graphicFrame>
        <p:nvGraphicFramePr>
          <p:cNvPr id="4" name="Table 3"/>
          <p:cNvGraphicFramePr>
            <a:graphicFrameLocks noGrp="1"/>
          </p:cNvGraphicFramePr>
          <p:nvPr>
            <p:extLst>
              <p:ext uri="{D42A27DB-BD31-4B8C-83A1-F6EECF244321}">
                <p14:modId xmlns:p14="http://schemas.microsoft.com/office/powerpoint/2010/main" xmlns="" val="68005407"/>
              </p:ext>
            </p:extLst>
          </p:nvPr>
        </p:nvGraphicFramePr>
        <p:xfrm>
          <a:off x="179512" y="2564904"/>
          <a:ext cx="8784976" cy="3364992"/>
        </p:xfrm>
        <a:graphic>
          <a:graphicData uri="http://schemas.openxmlformats.org/drawingml/2006/table">
            <a:tbl>
              <a:tblPr firstRow="1">
                <a:tableStyleId>{5C22544A-7EE6-4342-B048-85BDC9FD1C3A}</a:tableStyleId>
              </a:tblPr>
              <a:tblGrid>
                <a:gridCol w="1629318"/>
                <a:gridCol w="1372057"/>
                <a:gridCol w="1886579"/>
                <a:gridCol w="1595016"/>
                <a:gridCol w="1086211"/>
                <a:gridCol w="1215795"/>
              </a:tblGrid>
              <a:tr h="110490">
                <a:tc>
                  <a:txBody>
                    <a:bodyPr/>
                    <a:lstStyle/>
                    <a:p>
                      <a:pPr>
                        <a:lnSpc>
                          <a:spcPct val="115000"/>
                        </a:lnSpc>
                        <a:spcAft>
                          <a:spcPts val="0"/>
                        </a:spcAft>
                      </a:pPr>
                      <a:r>
                        <a:rPr lang="en-US" sz="1600" dirty="0">
                          <a:effectLst/>
                        </a:rPr>
                        <a:t>ISBN </a:t>
                      </a:r>
                      <a:endParaRPr lang="el-GR" sz="1600" dirty="0">
                        <a:effectLst/>
                        <a:latin typeface="Courier New"/>
                        <a:ea typeface="Times New Roman"/>
                        <a:cs typeface="Times New Roman"/>
                      </a:endParaRPr>
                    </a:p>
                  </a:txBody>
                  <a:tcPr marL="68580" marR="68580" marT="0" marB="0">
                    <a:solidFill>
                      <a:srgbClr val="004B82"/>
                    </a:solidFill>
                  </a:tcPr>
                </a:tc>
                <a:tc>
                  <a:txBody>
                    <a:bodyPr/>
                    <a:lstStyle/>
                    <a:p>
                      <a:pPr>
                        <a:lnSpc>
                          <a:spcPct val="115000"/>
                        </a:lnSpc>
                        <a:spcAft>
                          <a:spcPts val="0"/>
                        </a:spcAft>
                      </a:pPr>
                      <a:r>
                        <a:rPr lang="en-US" sz="1600" dirty="0">
                          <a:effectLst/>
                        </a:rPr>
                        <a:t>Title</a:t>
                      </a:r>
                      <a:endParaRPr lang="el-GR" sz="1600" dirty="0">
                        <a:effectLst/>
                        <a:latin typeface="Courier New"/>
                        <a:ea typeface="Times New Roman"/>
                        <a:cs typeface="Times New Roman"/>
                      </a:endParaRPr>
                    </a:p>
                  </a:txBody>
                  <a:tcPr marL="68580" marR="68580" marT="0" marB="0">
                    <a:solidFill>
                      <a:srgbClr val="004B82"/>
                    </a:solidFill>
                  </a:tcPr>
                </a:tc>
                <a:tc>
                  <a:txBody>
                    <a:bodyPr/>
                    <a:lstStyle/>
                    <a:p>
                      <a:pPr>
                        <a:lnSpc>
                          <a:spcPct val="115000"/>
                        </a:lnSpc>
                        <a:spcAft>
                          <a:spcPts val="0"/>
                        </a:spcAft>
                      </a:pPr>
                      <a:r>
                        <a:rPr lang="en-US" sz="1600" dirty="0">
                          <a:effectLst/>
                        </a:rPr>
                        <a:t>Author </a:t>
                      </a:r>
                      <a:endParaRPr lang="el-GR" sz="1600" dirty="0">
                        <a:effectLst/>
                      </a:endParaRPr>
                    </a:p>
                    <a:p>
                      <a:pPr>
                        <a:lnSpc>
                          <a:spcPct val="115000"/>
                        </a:lnSpc>
                        <a:spcAft>
                          <a:spcPts val="0"/>
                        </a:spcAft>
                      </a:pPr>
                      <a:r>
                        <a:rPr lang="en-US" sz="1600" dirty="0">
                          <a:effectLst/>
                        </a:rPr>
                        <a:t>(</a:t>
                      </a:r>
                      <a:r>
                        <a:rPr lang="en-US" sz="1600" dirty="0" err="1">
                          <a:effectLst/>
                        </a:rPr>
                        <a:t>acode</a:t>
                      </a:r>
                      <a:r>
                        <a:rPr lang="en-US" sz="1600" dirty="0">
                          <a:effectLst/>
                        </a:rPr>
                        <a:t>, </a:t>
                      </a:r>
                      <a:r>
                        <a:rPr lang="en-US" sz="1600" dirty="0" err="1">
                          <a:effectLst/>
                        </a:rPr>
                        <a:t>aname</a:t>
                      </a:r>
                      <a:r>
                        <a:rPr lang="en-US" sz="1600" dirty="0">
                          <a:effectLst/>
                        </a:rPr>
                        <a:t>)</a:t>
                      </a:r>
                      <a:endParaRPr lang="el-GR" sz="1600" dirty="0">
                        <a:effectLst/>
                        <a:latin typeface="Courier New"/>
                        <a:ea typeface="Times New Roman"/>
                        <a:cs typeface="Times New Roman"/>
                      </a:endParaRPr>
                    </a:p>
                  </a:txBody>
                  <a:tcPr marL="68580" marR="68580" marT="0" marB="0">
                    <a:solidFill>
                      <a:srgbClr val="004B82"/>
                    </a:solidFill>
                  </a:tcPr>
                </a:tc>
                <a:tc>
                  <a:txBody>
                    <a:bodyPr/>
                    <a:lstStyle/>
                    <a:p>
                      <a:pPr>
                        <a:lnSpc>
                          <a:spcPct val="115000"/>
                        </a:lnSpc>
                        <a:spcAft>
                          <a:spcPts val="0"/>
                        </a:spcAft>
                      </a:pPr>
                      <a:r>
                        <a:rPr lang="en-US" sz="1600" dirty="0">
                          <a:effectLst/>
                        </a:rPr>
                        <a:t>Publisher</a:t>
                      </a:r>
                      <a:endParaRPr lang="el-GR" sz="1600" dirty="0">
                        <a:effectLst/>
                      </a:endParaRPr>
                    </a:p>
                    <a:p>
                      <a:pPr>
                        <a:lnSpc>
                          <a:spcPct val="115000"/>
                        </a:lnSpc>
                        <a:spcAft>
                          <a:spcPts val="0"/>
                        </a:spcAft>
                      </a:pPr>
                      <a:r>
                        <a:rPr lang="en-US" sz="1600" dirty="0">
                          <a:effectLst/>
                        </a:rPr>
                        <a:t>(</a:t>
                      </a:r>
                      <a:r>
                        <a:rPr lang="en-US" sz="1600" dirty="0" err="1">
                          <a:effectLst/>
                        </a:rPr>
                        <a:t>pcode</a:t>
                      </a:r>
                      <a:r>
                        <a:rPr lang="en-US" sz="1600" dirty="0">
                          <a:effectLst/>
                        </a:rPr>
                        <a:t>, </a:t>
                      </a:r>
                      <a:r>
                        <a:rPr lang="en-US" sz="1600" dirty="0" err="1">
                          <a:effectLst/>
                        </a:rPr>
                        <a:t>pname</a:t>
                      </a:r>
                      <a:r>
                        <a:rPr lang="en-US" sz="1600" dirty="0">
                          <a:effectLst/>
                        </a:rPr>
                        <a:t>)</a:t>
                      </a:r>
                      <a:endParaRPr lang="el-GR" sz="1600" dirty="0">
                        <a:effectLst/>
                        <a:latin typeface="Courier New"/>
                        <a:ea typeface="Times New Roman"/>
                        <a:cs typeface="Times New Roman"/>
                      </a:endParaRPr>
                    </a:p>
                  </a:txBody>
                  <a:tcPr marL="68580" marR="68580" marT="0" marB="0">
                    <a:solidFill>
                      <a:srgbClr val="004B82"/>
                    </a:solidFill>
                  </a:tcPr>
                </a:tc>
                <a:tc>
                  <a:txBody>
                    <a:bodyPr/>
                    <a:lstStyle/>
                    <a:p>
                      <a:pPr>
                        <a:lnSpc>
                          <a:spcPct val="115000"/>
                        </a:lnSpc>
                        <a:spcAft>
                          <a:spcPts val="0"/>
                        </a:spcAft>
                      </a:pPr>
                      <a:r>
                        <a:rPr lang="en-US" sz="1600" dirty="0">
                          <a:effectLst/>
                        </a:rPr>
                        <a:t>Pub_</a:t>
                      </a:r>
                      <a:endParaRPr lang="el-GR" sz="1600" dirty="0">
                        <a:effectLst/>
                      </a:endParaRPr>
                    </a:p>
                    <a:p>
                      <a:pPr>
                        <a:lnSpc>
                          <a:spcPct val="115000"/>
                        </a:lnSpc>
                        <a:spcAft>
                          <a:spcPts val="0"/>
                        </a:spcAft>
                      </a:pPr>
                      <a:r>
                        <a:rPr lang="en-US" sz="1600" dirty="0">
                          <a:effectLst/>
                        </a:rPr>
                        <a:t>year</a:t>
                      </a:r>
                      <a:endParaRPr lang="el-GR" sz="1600" dirty="0">
                        <a:effectLst/>
                        <a:latin typeface="Courier New"/>
                        <a:ea typeface="Times New Roman"/>
                        <a:cs typeface="Times New Roman"/>
                      </a:endParaRPr>
                    </a:p>
                  </a:txBody>
                  <a:tcPr marL="68580" marR="68580" marT="0" marB="0">
                    <a:solidFill>
                      <a:srgbClr val="004B82"/>
                    </a:solidFill>
                  </a:tcPr>
                </a:tc>
                <a:tc>
                  <a:txBody>
                    <a:bodyPr/>
                    <a:lstStyle/>
                    <a:p>
                      <a:pPr>
                        <a:lnSpc>
                          <a:spcPct val="115000"/>
                        </a:lnSpc>
                        <a:spcAft>
                          <a:spcPts val="0"/>
                        </a:spcAft>
                      </a:pPr>
                      <a:r>
                        <a:rPr lang="en-US" sz="1600" dirty="0">
                          <a:effectLst/>
                        </a:rPr>
                        <a:t>Price</a:t>
                      </a:r>
                      <a:endParaRPr lang="el-GR" sz="1600" dirty="0">
                        <a:effectLst/>
                        <a:latin typeface="Courier New"/>
                        <a:ea typeface="Times New Roman"/>
                        <a:cs typeface="Times New Roman"/>
                      </a:endParaRPr>
                    </a:p>
                  </a:txBody>
                  <a:tcPr marL="68580" marR="68580" marT="0" marB="0">
                    <a:solidFill>
                      <a:srgbClr val="004B82"/>
                    </a:solidFill>
                  </a:tcPr>
                </a:tc>
              </a:tr>
              <a:tr h="332105">
                <a:tc>
                  <a:txBody>
                    <a:bodyPr/>
                    <a:lstStyle/>
                    <a:p>
                      <a:pPr>
                        <a:lnSpc>
                          <a:spcPct val="115000"/>
                        </a:lnSpc>
                        <a:spcAft>
                          <a:spcPts val="0"/>
                        </a:spcAft>
                      </a:pPr>
                      <a:r>
                        <a:rPr lang="el-GR" sz="1600">
                          <a:effectLst/>
                        </a:rPr>
                        <a:t>Διεθνής Αριθμός Βιβλίου</a:t>
                      </a:r>
                      <a:endParaRPr lang="el-GR" sz="1600">
                        <a:effectLst/>
                        <a:latin typeface="Courier New"/>
                        <a:ea typeface="Times New Roman"/>
                        <a:cs typeface="Times New Roman"/>
                      </a:endParaRPr>
                    </a:p>
                  </a:txBody>
                  <a:tcPr marL="68580" marR="68580" marT="0" marB="0"/>
                </a:tc>
                <a:tc>
                  <a:txBody>
                    <a:bodyPr/>
                    <a:lstStyle/>
                    <a:p>
                      <a:pPr>
                        <a:lnSpc>
                          <a:spcPct val="115000"/>
                        </a:lnSpc>
                        <a:spcAft>
                          <a:spcPts val="0"/>
                        </a:spcAft>
                      </a:pPr>
                      <a:r>
                        <a:rPr lang="el-GR" sz="1600">
                          <a:effectLst/>
                        </a:rPr>
                        <a:t>Τίτλος</a:t>
                      </a:r>
                      <a:endParaRPr lang="el-GR" sz="1600">
                        <a:effectLst/>
                        <a:latin typeface="Courier New"/>
                        <a:ea typeface="Times New Roman"/>
                        <a:cs typeface="Times New Roman"/>
                      </a:endParaRPr>
                    </a:p>
                  </a:txBody>
                  <a:tcPr marL="68580" marR="68580" marT="0" marB="0"/>
                </a:tc>
                <a:tc>
                  <a:txBody>
                    <a:bodyPr/>
                    <a:lstStyle/>
                    <a:p>
                      <a:pPr>
                        <a:lnSpc>
                          <a:spcPct val="115000"/>
                        </a:lnSpc>
                        <a:spcAft>
                          <a:spcPts val="0"/>
                        </a:spcAft>
                      </a:pPr>
                      <a:r>
                        <a:rPr lang="el-GR" sz="1600">
                          <a:effectLst/>
                        </a:rPr>
                        <a:t>Συγγραφέας</a:t>
                      </a:r>
                    </a:p>
                    <a:p>
                      <a:pPr>
                        <a:lnSpc>
                          <a:spcPct val="115000"/>
                        </a:lnSpc>
                        <a:spcAft>
                          <a:spcPts val="0"/>
                        </a:spcAft>
                      </a:pPr>
                      <a:r>
                        <a:rPr lang="el-GR" sz="1600">
                          <a:effectLst/>
                        </a:rPr>
                        <a:t>(Κωδικός, όνομα)</a:t>
                      </a:r>
                      <a:endParaRPr lang="el-GR" sz="1600">
                        <a:effectLst/>
                        <a:latin typeface="Courier New"/>
                        <a:ea typeface="Times New Roman"/>
                        <a:cs typeface="Times New Roman"/>
                      </a:endParaRPr>
                    </a:p>
                  </a:txBody>
                  <a:tcPr marL="68580" marR="68580" marT="0" marB="0"/>
                </a:tc>
                <a:tc>
                  <a:txBody>
                    <a:bodyPr/>
                    <a:lstStyle/>
                    <a:p>
                      <a:pPr>
                        <a:lnSpc>
                          <a:spcPct val="115000"/>
                        </a:lnSpc>
                        <a:spcAft>
                          <a:spcPts val="0"/>
                        </a:spcAft>
                      </a:pPr>
                      <a:r>
                        <a:rPr lang="el-GR" sz="1600">
                          <a:effectLst/>
                        </a:rPr>
                        <a:t>Εκδότης (Κωδικός,όνομα)</a:t>
                      </a:r>
                      <a:endParaRPr lang="el-GR" sz="1600">
                        <a:effectLst/>
                        <a:latin typeface="Courier New"/>
                        <a:ea typeface="Times New Roman"/>
                        <a:cs typeface="Times New Roman"/>
                      </a:endParaRPr>
                    </a:p>
                  </a:txBody>
                  <a:tcPr marL="68580" marR="68580" marT="0" marB="0"/>
                </a:tc>
                <a:tc>
                  <a:txBody>
                    <a:bodyPr/>
                    <a:lstStyle/>
                    <a:p>
                      <a:pPr>
                        <a:lnSpc>
                          <a:spcPct val="115000"/>
                        </a:lnSpc>
                        <a:spcAft>
                          <a:spcPts val="0"/>
                        </a:spcAft>
                      </a:pPr>
                      <a:r>
                        <a:rPr lang="el-GR" sz="1600">
                          <a:effectLst/>
                        </a:rPr>
                        <a:t>Έτος έκδοσης</a:t>
                      </a:r>
                      <a:endParaRPr lang="el-GR" sz="1600">
                        <a:effectLst/>
                        <a:latin typeface="Courier New"/>
                        <a:ea typeface="Times New Roman"/>
                        <a:cs typeface="Times New Roman"/>
                      </a:endParaRPr>
                    </a:p>
                  </a:txBody>
                  <a:tcPr marL="68580" marR="68580" marT="0" marB="0"/>
                </a:tc>
                <a:tc>
                  <a:txBody>
                    <a:bodyPr/>
                    <a:lstStyle/>
                    <a:p>
                      <a:pPr>
                        <a:lnSpc>
                          <a:spcPct val="115000"/>
                        </a:lnSpc>
                        <a:spcAft>
                          <a:spcPts val="0"/>
                        </a:spcAft>
                      </a:pPr>
                      <a:r>
                        <a:rPr lang="el-GR" sz="1600">
                          <a:effectLst/>
                        </a:rPr>
                        <a:t>Τιμή καταλόγου</a:t>
                      </a:r>
                      <a:endParaRPr lang="el-GR" sz="1600">
                        <a:effectLst/>
                        <a:latin typeface="Courier New"/>
                        <a:ea typeface="Times New Roman"/>
                        <a:cs typeface="Times New Roman"/>
                      </a:endParaRPr>
                    </a:p>
                  </a:txBody>
                  <a:tcPr marL="68580" marR="68580" marT="0" marB="0"/>
                </a:tc>
              </a:tr>
              <a:tr h="332105">
                <a:tc>
                  <a:txBody>
                    <a:bodyPr/>
                    <a:lstStyle/>
                    <a:p>
                      <a:pPr>
                        <a:lnSpc>
                          <a:spcPct val="115000"/>
                        </a:lnSpc>
                        <a:spcAft>
                          <a:spcPts val="0"/>
                        </a:spcAft>
                      </a:pPr>
                      <a:r>
                        <a:rPr lang="en-US" sz="1600">
                          <a:effectLst/>
                        </a:rPr>
                        <a:t>0-07-123057-2</a:t>
                      </a:r>
                      <a:endParaRPr lang="el-GR" sz="1600">
                        <a:effectLst/>
                        <a:latin typeface="Courier New"/>
                        <a:ea typeface="Times New Roman"/>
                        <a:cs typeface="Times New Roman"/>
                      </a:endParaRPr>
                    </a:p>
                  </a:txBody>
                  <a:tcPr marL="68580" marR="68580" marT="0" marB="0"/>
                </a:tc>
                <a:tc>
                  <a:txBody>
                    <a:bodyPr/>
                    <a:lstStyle/>
                    <a:p>
                      <a:pPr>
                        <a:lnSpc>
                          <a:spcPct val="115000"/>
                        </a:lnSpc>
                        <a:spcAft>
                          <a:spcPts val="0"/>
                        </a:spcAft>
                      </a:pPr>
                      <a:r>
                        <a:rPr lang="en-US" sz="1600">
                          <a:effectLst/>
                        </a:rPr>
                        <a:t>Database Management Systems</a:t>
                      </a:r>
                      <a:endParaRPr lang="el-GR" sz="1600">
                        <a:effectLst/>
                        <a:latin typeface="Courier New"/>
                        <a:ea typeface="Times New Roman"/>
                        <a:cs typeface="Times New Roman"/>
                      </a:endParaRPr>
                    </a:p>
                  </a:txBody>
                  <a:tcPr marL="68580" marR="68580" marT="0" marB="0"/>
                </a:tc>
                <a:tc>
                  <a:txBody>
                    <a:bodyPr/>
                    <a:lstStyle/>
                    <a:p>
                      <a:pPr>
                        <a:lnSpc>
                          <a:spcPct val="115000"/>
                        </a:lnSpc>
                        <a:spcAft>
                          <a:spcPts val="0"/>
                        </a:spcAft>
                      </a:pPr>
                      <a:r>
                        <a:rPr lang="el-GR" sz="1600">
                          <a:effectLst/>
                        </a:rPr>
                        <a:t>(100,</a:t>
                      </a:r>
                      <a:r>
                        <a:rPr lang="en-US" sz="1600">
                          <a:effectLst/>
                        </a:rPr>
                        <a:t>Ramakrishnan</a:t>
                      </a:r>
                      <a:r>
                        <a:rPr lang="el-GR" sz="1600">
                          <a:effectLst/>
                        </a:rPr>
                        <a:t>, (200, </a:t>
                      </a:r>
                      <a:r>
                        <a:rPr lang="en-US" sz="1600">
                          <a:effectLst/>
                        </a:rPr>
                        <a:t>Gehrke</a:t>
                      </a:r>
                      <a:r>
                        <a:rPr lang="el-GR" sz="1600">
                          <a:effectLst/>
                        </a:rPr>
                        <a:t>)</a:t>
                      </a:r>
                      <a:endParaRPr lang="el-GR" sz="1600">
                        <a:effectLst/>
                        <a:latin typeface="Courier New"/>
                        <a:ea typeface="Times New Roman"/>
                        <a:cs typeface="Times New Roman"/>
                      </a:endParaRPr>
                    </a:p>
                  </a:txBody>
                  <a:tcPr marL="68580" marR="68580" marT="0" marB="0"/>
                </a:tc>
                <a:tc>
                  <a:txBody>
                    <a:bodyPr/>
                    <a:lstStyle/>
                    <a:p>
                      <a:pPr>
                        <a:lnSpc>
                          <a:spcPct val="115000"/>
                        </a:lnSpc>
                        <a:spcAft>
                          <a:spcPts val="0"/>
                        </a:spcAft>
                      </a:pPr>
                      <a:r>
                        <a:rPr lang="el-GR" sz="1600">
                          <a:effectLst/>
                        </a:rPr>
                        <a:t>10, </a:t>
                      </a:r>
                      <a:r>
                        <a:rPr lang="en-US" sz="1600">
                          <a:effectLst/>
                        </a:rPr>
                        <a:t>McGRAW-HILL</a:t>
                      </a:r>
                      <a:endParaRPr lang="el-GR" sz="1600">
                        <a:effectLst/>
                        <a:latin typeface="Courier New"/>
                        <a:ea typeface="Times New Roman"/>
                        <a:cs typeface="Times New Roman"/>
                      </a:endParaRPr>
                    </a:p>
                  </a:txBody>
                  <a:tcPr marL="68580" marR="68580" marT="0" marB="0"/>
                </a:tc>
                <a:tc>
                  <a:txBody>
                    <a:bodyPr/>
                    <a:lstStyle/>
                    <a:p>
                      <a:pPr>
                        <a:lnSpc>
                          <a:spcPct val="115000"/>
                        </a:lnSpc>
                        <a:spcAft>
                          <a:spcPts val="0"/>
                        </a:spcAft>
                      </a:pPr>
                      <a:r>
                        <a:rPr lang="en-US" sz="1600">
                          <a:effectLst/>
                        </a:rPr>
                        <a:t>2003</a:t>
                      </a:r>
                      <a:endParaRPr lang="el-GR" sz="1600">
                        <a:effectLst/>
                        <a:latin typeface="Courier New"/>
                        <a:ea typeface="Times New Roman"/>
                        <a:cs typeface="Times New Roman"/>
                      </a:endParaRPr>
                    </a:p>
                  </a:txBody>
                  <a:tcPr marL="68580" marR="68580" marT="0" marB="0"/>
                </a:tc>
                <a:tc>
                  <a:txBody>
                    <a:bodyPr/>
                    <a:lstStyle/>
                    <a:p>
                      <a:pPr>
                        <a:lnSpc>
                          <a:spcPct val="115000"/>
                        </a:lnSpc>
                        <a:spcAft>
                          <a:spcPts val="0"/>
                        </a:spcAft>
                      </a:pPr>
                      <a:r>
                        <a:rPr lang="en-US" sz="1600">
                          <a:effectLst/>
                        </a:rPr>
                        <a:t>70</a:t>
                      </a:r>
                      <a:endParaRPr lang="el-GR" sz="1600">
                        <a:effectLst/>
                        <a:latin typeface="Courier New"/>
                        <a:ea typeface="Times New Roman"/>
                        <a:cs typeface="Times New Roman"/>
                      </a:endParaRPr>
                    </a:p>
                  </a:txBody>
                  <a:tcPr marL="68580" marR="68580" marT="0" marB="0"/>
                </a:tc>
              </a:tr>
              <a:tr h="212090">
                <a:tc>
                  <a:txBody>
                    <a:bodyPr/>
                    <a:lstStyle/>
                    <a:p>
                      <a:pPr>
                        <a:lnSpc>
                          <a:spcPct val="115000"/>
                        </a:lnSpc>
                        <a:spcAft>
                          <a:spcPts val="0"/>
                        </a:spcAft>
                      </a:pPr>
                      <a:r>
                        <a:rPr lang="en-US" sz="1600">
                          <a:effectLst/>
                        </a:rPr>
                        <a:t>0-13-727827-6</a:t>
                      </a:r>
                      <a:endParaRPr lang="el-GR" sz="1600">
                        <a:effectLst/>
                        <a:latin typeface="Courier New"/>
                        <a:ea typeface="Times New Roman"/>
                        <a:cs typeface="Times New Roman"/>
                      </a:endParaRPr>
                    </a:p>
                  </a:txBody>
                  <a:tcPr marL="68580" marR="68580" marT="0" marB="0"/>
                </a:tc>
                <a:tc>
                  <a:txBody>
                    <a:bodyPr/>
                    <a:lstStyle/>
                    <a:p>
                      <a:pPr>
                        <a:lnSpc>
                          <a:spcPct val="115000"/>
                        </a:lnSpc>
                        <a:spcAft>
                          <a:spcPts val="0"/>
                        </a:spcAft>
                      </a:pPr>
                      <a:r>
                        <a:rPr lang="en-US" sz="1600">
                          <a:effectLst/>
                        </a:rPr>
                        <a:t>The essence of databases</a:t>
                      </a:r>
                      <a:endParaRPr lang="el-GR" sz="1600">
                        <a:effectLst/>
                        <a:latin typeface="Courier New"/>
                        <a:ea typeface="Times New Roman"/>
                        <a:cs typeface="Times New Roman"/>
                      </a:endParaRPr>
                    </a:p>
                  </a:txBody>
                  <a:tcPr marL="68580" marR="68580" marT="0" marB="0"/>
                </a:tc>
                <a:tc>
                  <a:txBody>
                    <a:bodyPr/>
                    <a:lstStyle/>
                    <a:p>
                      <a:pPr>
                        <a:lnSpc>
                          <a:spcPct val="115000"/>
                        </a:lnSpc>
                        <a:spcAft>
                          <a:spcPts val="0"/>
                        </a:spcAft>
                      </a:pPr>
                      <a:r>
                        <a:rPr lang="el-GR" sz="1600">
                          <a:effectLst/>
                        </a:rPr>
                        <a:t>(300, </a:t>
                      </a:r>
                      <a:r>
                        <a:rPr lang="en-US" sz="1600">
                          <a:effectLst/>
                        </a:rPr>
                        <a:t>Rolland</a:t>
                      </a:r>
                      <a:r>
                        <a:rPr lang="el-GR" sz="1600">
                          <a:effectLst/>
                        </a:rPr>
                        <a:t>)</a:t>
                      </a:r>
                      <a:endParaRPr lang="el-GR" sz="1600">
                        <a:effectLst/>
                        <a:latin typeface="Courier New"/>
                        <a:ea typeface="Times New Roman"/>
                        <a:cs typeface="Times New Roman"/>
                      </a:endParaRPr>
                    </a:p>
                  </a:txBody>
                  <a:tcPr marL="68580" marR="68580" marT="0" marB="0"/>
                </a:tc>
                <a:tc>
                  <a:txBody>
                    <a:bodyPr/>
                    <a:lstStyle/>
                    <a:p>
                      <a:pPr>
                        <a:lnSpc>
                          <a:spcPct val="115000"/>
                        </a:lnSpc>
                        <a:spcAft>
                          <a:spcPts val="0"/>
                        </a:spcAft>
                      </a:pPr>
                      <a:r>
                        <a:rPr lang="el-GR" sz="1600">
                          <a:effectLst/>
                        </a:rPr>
                        <a:t>20,</a:t>
                      </a:r>
                      <a:r>
                        <a:rPr lang="en-US" sz="1600">
                          <a:effectLst/>
                        </a:rPr>
                        <a:t>PRENTICE HALL</a:t>
                      </a:r>
                      <a:endParaRPr lang="el-GR" sz="1600">
                        <a:effectLst/>
                        <a:latin typeface="Courier New"/>
                        <a:ea typeface="Times New Roman"/>
                        <a:cs typeface="Times New Roman"/>
                      </a:endParaRPr>
                    </a:p>
                  </a:txBody>
                  <a:tcPr marL="68580" marR="68580" marT="0" marB="0"/>
                </a:tc>
                <a:tc>
                  <a:txBody>
                    <a:bodyPr/>
                    <a:lstStyle/>
                    <a:p>
                      <a:pPr>
                        <a:lnSpc>
                          <a:spcPct val="115000"/>
                        </a:lnSpc>
                        <a:spcAft>
                          <a:spcPts val="0"/>
                        </a:spcAft>
                      </a:pPr>
                      <a:r>
                        <a:rPr lang="en-US" sz="1600">
                          <a:effectLst/>
                        </a:rPr>
                        <a:t>1998</a:t>
                      </a:r>
                      <a:endParaRPr lang="el-GR" sz="1600">
                        <a:effectLst/>
                        <a:latin typeface="Courier New"/>
                        <a:ea typeface="Times New Roman"/>
                        <a:cs typeface="Times New Roman"/>
                      </a:endParaRPr>
                    </a:p>
                  </a:txBody>
                  <a:tcPr marL="68580" marR="68580" marT="0" marB="0"/>
                </a:tc>
                <a:tc>
                  <a:txBody>
                    <a:bodyPr/>
                    <a:lstStyle/>
                    <a:p>
                      <a:pPr>
                        <a:lnSpc>
                          <a:spcPct val="115000"/>
                        </a:lnSpc>
                        <a:spcAft>
                          <a:spcPts val="0"/>
                        </a:spcAft>
                      </a:pPr>
                      <a:r>
                        <a:rPr lang="en-US" sz="1600">
                          <a:effectLst/>
                        </a:rPr>
                        <a:t>30</a:t>
                      </a:r>
                      <a:endParaRPr lang="el-GR" sz="1600">
                        <a:effectLst/>
                        <a:latin typeface="Courier New"/>
                        <a:ea typeface="Times New Roman"/>
                        <a:cs typeface="Times New Roman"/>
                      </a:endParaRPr>
                    </a:p>
                  </a:txBody>
                  <a:tcPr marL="68580" marR="68580" marT="0" marB="0"/>
                </a:tc>
              </a:tr>
              <a:tr h="452120">
                <a:tc>
                  <a:txBody>
                    <a:bodyPr/>
                    <a:lstStyle/>
                    <a:p>
                      <a:pPr>
                        <a:lnSpc>
                          <a:spcPct val="115000"/>
                        </a:lnSpc>
                        <a:spcAft>
                          <a:spcPts val="0"/>
                        </a:spcAft>
                      </a:pPr>
                      <a:r>
                        <a:rPr lang="en-US" sz="1600">
                          <a:effectLst/>
                        </a:rPr>
                        <a:t>0-13-861337-0</a:t>
                      </a:r>
                      <a:endParaRPr lang="el-GR" sz="1600">
                        <a:effectLst/>
                        <a:latin typeface="Courier New"/>
                        <a:ea typeface="Times New Roman"/>
                        <a:cs typeface="Times New Roman"/>
                      </a:endParaRPr>
                    </a:p>
                  </a:txBody>
                  <a:tcPr marL="68580" marR="68580" marT="0" marB="0"/>
                </a:tc>
                <a:tc>
                  <a:txBody>
                    <a:bodyPr/>
                    <a:lstStyle/>
                    <a:p>
                      <a:pPr>
                        <a:lnSpc>
                          <a:spcPct val="115000"/>
                        </a:lnSpc>
                        <a:spcAft>
                          <a:spcPts val="0"/>
                        </a:spcAft>
                      </a:pPr>
                      <a:r>
                        <a:rPr lang="en-US" sz="1600">
                          <a:effectLst/>
                        </a:rPr>
                        <a:t>A first course in database systems</a:t>
                      </a:r>
                      <a:endParaRPr lang="el-GR" sz="1600">
                        <a:effectLst/>
                        <a:latin typeface="Courier New"/>
                        <a:ea typeface="Times New Roman"/>
                        <a:cs typeface="Times New Roman"/>
                      </a:endParaRPr>
                    </a:p>
                  </a:txBody>
                  <a:tcPr marL="68580" marR="68580" marT="0" marB="0"/>
                </a:tc>
                <a:tc>
                  <a:txBody>
                    <a:bodyPr/>
                    <a:lstStyle/>
                    <a:p>
                      <a:pPr>
                        <a:lnSpc>
                          <a:spcPct val="115000"/>
                        </a:lnSpc>
                        <a:spcAft>
                          <a:spcPts val="0"/>
                        </a:spcAft>
                      </a:pPr>
                      <a:r>
                        <a:rPr lang="el-GR" sz="1600">
                          <a:effectLst/>
                        </a:rPr>
                        <a:t>(400, </a:t>
                      </a:r>
                      <a:r>
                        <a:rPr lang="en-US" sz="1600">
                          <a:effectLst/>
                        </a:rPr>
                        <a:t>Ullman</a:t>
                      </a:r>
                      <a:r>
                        <a:rPr lang="el-GR" sz="1600">
                          <a:effectLst/>
                        </a:rPr>
                        <a:t>)</a:t>
                      </a:r>
                      <a:r>
                        <a:rPr lang="en-US" sz="1600">
                          <a:effectLst/>
                        </a:rPr>
                        <a:t>, </a:t>
                      </a:r>
                      <a:endParaRPr lang="el-GR" sz="1600">
                        <a:effectLst/>
                      </a:endParaRPr>
                    </a:p>
                    <a:p>
                      <a:pPr>
                        <a:lnSpc>
                          <a:spcPct val="115000"/>
                        </a:lnSpc>
                        <a:spcAft>
                          <a:spcPts val="0"/>
                        </a:spcAft>
                      </a:pPr>
                      <a:r>
                        <a:rPr lang="el-GR" sz="1600">
                          <a:effectLst/>
                        </a:rPr>
                        <a:t>(500,</a:t>
                      </a:r>
                      <a:r>
                        <a:rPr lang="en-US" sz="1600">
                          <a:effectLst/>
                        </a:rPr>
                        <a:t> Widom</a:t>
                      </a:r>
                      <a:r>
                        <a:rPr lang="el-GR" sz="1600">
                          <a:effectLst/>
                        </a:rPr>
                        <a:t>)</a:t>
                      </a:r>
                      <a:endParaRPr lang="el-GR" sz="1600">
                        <a:effectLst/>
                        <a:latin typeface="Courier New"/>
                        <a:ea typeface="Times New Roman"/>
                        <a:cs typeface="Times New Roman"/>
                      </a:endParaRPr>
                    </a:p>
                  </a:txBody>
                  <a:tcPr marL="68580" marR="68580" marT="0" marB="0"/>
                </a:tc>
                <a:tc>
                  <a:txBody>
                    <a:bodyPr/>
                    <a:lstStyle/>
                    <a:p>
                      <a:pPr>
                        <a:lnSpc>
                          <a:spcPct val="115000"/>
                        </a:lnSpc>
                        <a:spcAft>
                          <a:spcPts val="0"/>
                        </a:spcAft>
                      </a:pPr>
                      <a:r>
                        <a:rPr lang="el-GR" sz="1600">
                          <a:effectLst/>
                        </a:rPr>
                        <a:t>20,</a:t>
                      </a:r>
                      <a:r>
                        <a:rPr lang="en-US" sz="1600">
                          <a:effectLst/>
                        </a:rPr>
                        <a:t>PRENTICE HALL</a:t>
                      </a:r>
                      <a:endParaRPr lang="el-GR" sz="1600">
                        <a:effectLst/>
                        <a:latin typeface="Courier New"/>
                        <a:ea typeface="Times New Roman"/>
                        <a:cs typeface="Times New Roman"/>
                      </a:endParaRPr>
                    </a:p>
                  </a:txBody>
                  <a:tcPr marL="68580" marR="68580" marT="0" marB="0"/>
                </a:tc>
                <a:tc>
                  <a:txBody>
                    <a:bodyPr/>
                    <a:lstStyle/>
                    <a:p>
                      <a:pPr>
                        <a:lnSpc>
                          <a:spcPct val="115000"/>
                        </a:lnSpc>
                        <a:spcAft>
                          <a:spcPts val="0"/>
                        </a:spcAft>
                      </a:pPr>
                      <a:r>
                        <a:rPr lang="en-US" sz="1600">
                          <a:effectLst/>
                        </a:rPr>
                        <a:t>1997</a:t>
                      </a:r>
                      <a:endParaRPr lang="el-GR" sz="1600">
                        <a:effectLst/>
                        <a:latin typeface="Courier New"/>
                        <a:ea typeface="Times New Roman"/>
                        <a:cs typeface="Times New Roman"/>
                      </a:endParaRPr>
                    </a:p>
                  </a:txBody>
                  <a:tcPr marL="68580" marR="68580" marT="0" marB="0"/>
                </a:tc>
                <a:tc>
                  <a:txBody>
                    <a:bodyPr/>
                    <a:lstStyle/>
                    <a:p>
                      <a:pPr>
                        <a:lnSpc>
                          <a:spcPct val="115000"/>
                        </a:lnSpc>
                        <a:spcAft>
                          <a:spcPts val="0"/>
                        </a:spcAft>
                      </a:pPr>
                      <a:r>
                        <a:rPr lang="en-US" sz="1600" dirty="0">
                          <a:effectLst/>
                        </a:rPr>
                        <a:t>90</a:t>
                      </a:r>
                      <a:endParaRPr lang="el-GR" sz="1600" dirty="0">
                        <a:effectLst/>
                        <a:latin typeface="Courier New"/>
                        <a:ea typeface="Times New Roman"/>
                        <a:cs typeface="Times New Roman"/>
                      </a:endParaRPr>
                    </a:p>
                  </a:txBody>
                  <a:tcPr marL="68580" marR="68580" marT="0" marB="0"/>
                </a:tc>
              </a:tr>
            </a:tbl>
          </a:graphicData>
        </a:graphic>
      </p:graphicFrame>
      <p:sp>
        <p:nvSpPr>
          <p:cNvPr id="5" name="Rectangle 4"/>
          <p:cNvSpPr/>
          <p:nvPr/>
        </p:nvSpPr>
        <p:spPr>
          <a:xfrm>
            <a:off x="611560" y="5949280"/>
            <a:ext cx="2906180" cy="461665"/>
          </a:xfrm>
          <a:prstGeom prst="rect">
            <a:avLst/>
          </a:prstGeom>
        </p:spPr>
        <p:txBody>
          <a:bodyPr wrap="none">
            <a:spAutoFit/>
          </a:bodyPr>
          <a:lstStyle/>
          <a:p>
            <a:r>
              <a:rPr lang="el-GR" sz="2400" dirty="0">
                <a:latin typeface="+mn-lt"/>
              </a:rPr>
              <a:t>Γράψτε 1</a:t>
            </a:r>
            <a:r>
              <a:rPr lang="en-US" sz="2400" dirty="0">
                <a:latin typeface="+mn-lt"/>
              </a:rPr>
              <a:t>NF, 2NF, 3NF</a:t>
            </a:r>
            <a:endParaRPr lang="el-GR" sz="2400" dirty="0">
              <a:latin typeface="+mn-lt"/>
            </a:endParaRPr>
          </a:p>
        </p:txBody>
      </p:sp>
    </p:spTree>
    <p:extLst>
      <p:ext uri="{BB962C8B-B14F-4D97-AF65-F5344CB8AC3E}">
        <p14:creationId xmlns:p14="http://schemas.microsoft.com/office/powerpoint/2010/main" xmlns="" val="41907807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l-GR" dirty="0"/>
              <a:t> Μοντελοποίηση</a:t>
            </a:r>
          </a:p>
        </p:txBody>
      </p:sp>
      <p:sp>
        <p:nvSpPr>
          <p:cNvPr id="3" name="Subtitle 2"/>
          <p:cNvSpPr>
            <a:spLocks noGrp="1"/>
          </p:cNvSpPr>
          <p:nvPr>
            <p:ph type="subTitle" idx="1"/>
          </p:nvPr>
        </p:nvSpPr>
        <p:spPr/>
        <p:txBody>
          <a:bodyPr>
            <a:normAutofit fontScale="85000" lnSpcReduction="10000"/>
          </a:bodyPr>
          <a:lstStyle/>
          <a:p>
            <a:pPr>
              <a:spcBef>
                <a:spcPct val="50000"/>
              </a:spcBef>
            </a:pPr>
            <a:r>
              <a:rPr lang="el-GR" altLang="el-GR" dirty="0"/>
              <a:t>Θέματα </a:t>
            </a:r>
            <a:r>
              <a:rPr lang="en-US" altLang="el-GR" dirty="0"/>
              <a:t> </a:t>
            </a:r>
            <a:r>
              <a:rPr lang="el-GR" altLang="el-GR" dirty="0"/>
              <a:t>Σχεδιασμού Βάσεων </a:t>
            </a:r>
            <a:r>
              <a:rPr lang="el-GR" altLang="el-GR" dirty="0" smtClean="0"/>
              <a:t>Δεδομένων</a:t>
            </a:r>
            <a:r>
              <a:rPr lang="en-US" altLang="el-GR" dirty="0" smtClean="0"/>
              <a:t>: </a:t>
            </a:r>
            <a:endParaRPr lang="el-GR" altLang="el-GR" dirty="0" smtClean="0"/>
          </a:p>
          <a:p>
            <a:pPr>
              <a:spcBef>
                <a:spcPct val="50000"/>
              </a:spcBef>
            </a:pPr>
            <a:r>
              <a:rPr lang="el-GR" altLang="el-GR" dirty="0"/>
              <a:t>Μοντελοποίηση</a:t>
            </a:r>
            <a:r>
              <a:rPr lang="en-US" altLang="el-GR" dirty="0"/>
              <a:t>: </a:t>
            </a:r>
            <a:r>
              <a:rPr lang="el-GR" altLang="el-GR" dirty="0"/>
              <a:t>Βαθμός συσχέτισης </a:t>
            </a:r>
            <a:r>
              <a:rPr lang="en-US" altLang="el-GR" dirty="0"/>
              <a:t>2 </a:t>
            </a:r>
            <a:r>
              <a:rPr lang="el-GR" altLang="el-GR" dirty="0"/>
              <a:t>και μεγαλύτερος του 2</a:t>
            </a:r>
          </a:p>
          <a:p>
            <a:pPr>
              <a:spcBef>
                <a:spcPct val="50000"/>
              </a:spcBef>
            </a:pPr>
            <a:endParaRPr lang="el-GR" altLang="el-GR" dirty="0"/>
          </a:p>
        </p:txBody>
      </p:sp>
    </p:spTree>
    <p:extLst>
      <p:ext uri="{BB962C8B-B14F-4D97-AF65-F5344CB8AC3E}">
        <p14:creationId xmlns:p14="http://schemas.microsoft.com/office/powerpoint/2010/main" xmlns="" val="142619109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Ενοποίηση συστημάτων </a:t>
            </a:r>
          </a:p>
        </p:txBody>
      </p:sp>
      <p:sp>
        <p:nvSpPr>
          <p:cNvPr id="3" name="Content Placeholder 2"/>
          <p:cNvSpPr>
            <a:spLocks noGrp="1"/>
          </p:cNvSpPr>
          <p:nvPr>
            <p:ph idx="1"/>
          </p:nvPr>
        </p:nvSpPr>
        <p:spPr/>
        <p:txBody>
          <a:bodyPr>
            <a:normAutofit/>
          </a:bodyPr>
          <a:lstStyle/>
          <a:p>
            <a:r>
              <a:rPr lang="el-GR" altLang="el-GR" sz="2800" dirty="0"/>
              <a:t>Έστω ότι στο τμήμα μας έχουμε δύο ξεχωριστά συστήματα</a:t>
            </a:r>
            <a:r>
              <a:rPr lang="en-US" altLang="el-GR" sz="2800" dirty="0"/>
              <a:t>: </a:t>
            </a:r>
            <a:endParaRPr lang="en-US" altLang="el-GR" sz="2800" dirty="0" smtClean="0"/>
          </a:p>
          <a:p>
            <a:pPr marL="898525" indent="-541338">
              <a:buFont typeface="+mj-lt"/>
              <a:buAutoNum type="arabicPeriod"/>
            </a:pPr>
            <a:r>
              <a:rPr lang="el-GR" altLang="el-GR" sz="2800" dirty="0" smtClean="0"/>
              <a:t>Μαθητολόγιο </a:t>
            </a:r>
            <a:r>
              <a:rPr lang="el-GR" altLang="el-GR" sz="2800" dirty="0"/>
              <a:t>και </a:t>
            </a:r>
            <a:endParaRPr lang="en-US" altLang="el-GR" sz="2800" dirty="0" smtClean="0"/>
          </a:p>
          <a:p>
            <a:pPr marL="898525" indent="-541338">
              <a:buFont typeface="+mj-lt"/>
              <a:buAutoNum type="arabicPeriod"/>
            </a:pPr>
            <a:r>
              <a:rPr lang="el-GR" altLang="el-GR" sz="2800" dirty="0" smtClean="0"/>
              <a:t>Μητρώο </a:t>
            </a:r>
            <a:r>
              <a:rPr lang="el-GR" altLang="el-GR" sz="2800" dirty="0"/>
              <a:t>καθηγητών. </a:t>
            </a:r>
            <a:endParaRPr lang="en-US" altLang="el-GR" sz="2800" dirty="0"/>
          </a:p>
          <a:p>
            <a:r>
              <a:rPr lang="el-GR" altLang="el-GR" sz="2800" dirty="0"/>
              <a:t>Στόχος μας η σχεδίαση ενιαίου, ολοκληρωμένου συστήματος βάσης δεδομένων.</a:t>
            </a:r>
          </a:p>
          <a:p>
            <a:endParaRPr lang="el-GR" sz="2800" dirty="0"/>
          </a:p>
        </p:txBody>
      </p:sp>
    </p:spTree>
    <p:extLst>
      <p:ext uri="{BB962C8B-B14F-4D97-AF65-F5344CB8AC3E}">
        <p14:creationId xmlns:p14="http://schemas.microsoft.com/office/powerpoint/2010/main" xmlns="" val="82894665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Μαθητολόγιο</a:t>
            </a:r>
          </a:p>
        </p:txBody>
      </p:sp>
      <p:graphicFrame>
        <p:nvGraphicFramePr>
          <p:cNvPr id="4" name="Table 3"/>
          <p:cNvGraphicFramePr>
            <a:graphicFrameLocks noGrp="1"/>
          </p:cNvGraphicFramePr>
          <p:nvPr>
            <p:extLst>
              <p:ext uri="{D42A27DB-BD31-4B8C-83A1-F6EECF244321}">
                <p14:modId xmlns:p14="http://schemas.microsoft.com/office/powerpoint/2010/main" xmlns="" val="2667035123"/>
              </p:ext>
            </p:extLst>
          </p:nvPr>
        </p:nvGraphicFramePr>
        <p:xfrm>
          <a:off x="558475" y="1447048"/>
          <a:ext cx="4536504" cy="1261872"/>
        </p:xfrm>
        <a:graphic>
          <a:graphicData uri="http://schemas.openxmlformats.org/drawingml/2006/table">
            <a:tbl>
              <a:tblPr firstRow="1">
                <a:tableStyleId>{5C22544A-7EE6-4342-B048-85BDC9FD1C3A}</a:tableStyleId>
              </a:tblPr>
              <a:tblGrid>
                <a:gridCol w="910366"/>
                <a:gridCol w="965540"/>
                <a:gridCol w="1241408"/>
                <a:gridCol w="1419190"/>
              </a:tblGrid>
              <a:tr h="0">
                <a:tc>
                  <a:txBody>
                    <a:bodyPr/>
                    <a:lstStyle/>
                    <a:p>
                      <a:pPr>
                        <a:lnSpc>
                          <a:spcPct val="115000"/>
                        </a:lnSpc>
                        <a:spcAft>
                          <a:spcPts val="0"/>
                        </a:spcAft>
                      </a:pPr>
                      <a:r>
                        <a:rPr lang="en-US" sz="1800" dirty="0" err="1">
                          <a:effectLst/>
                        </a:rPr>
                        <a:t>Studno</a:t>
                      </a:r>
                      <a:endParaRPr lang="el-GR" sz="1200" dirty="0">
                        <a:effectLst/>
                        <a:latin typeface="Courier New"/>
                        <a:ea typeface="Times New Roman"/>
                        <a:cs typeface="Times New Roman"/>
                      </a:endParaRPr>
                    </a:p>
                  </a:txBody>
                  <a:tcPr marL="68580" marR="68580" marT="0" marB="0">
                    <a:solidFill>
                      <a:srgbClr val="004B82"/>
                    </a:solidFill>
                  </a:tcPr>
                </a:tc>
                <a:tc>
                  <a:txBody>
                    <a:bodyPr/>
                    <a:lstStyle/>
                    <a:p>
                      <a:pPr>
                        <a:lnSpc>
                          <a:spcPct val="115000"/>
                        </a:lnSpc>
                        <a:spcAft>
                          <a:spcPts val="0"/>
                        </a:spcAft>
                      </a:pPr>
                      <a:r>
                        <a:rPr lang="en-US" sz="1800" dirty="0" err="1">
                          <a:effectLst/>
                        </a:rPr>
                        <a:t>Sname</a:t>
                      </a:r>
                      <a:endParaRPr lang="el-GR" sz="1200" dirty="0">
                        <a:effectLst/>
                        <a:latin typeface="Courier New"/>
                        <a:ea typeface="Times New Roman"/>
                        <a:cs typeface="Times New Roman"/>
                      </a:endParaRPr>
                    </a:p>
                  </a:txBody>
                  <a:tcPr marL="68580" marR="68580" marT="0" marB="0">
                    <a:solidFill>
                      <a:srgbClr val="004B82"/>
                    </a:solidFill>
                  </a:tcPr>
                </a:tc>
                <a:tc>
                  <a:txBody>
                    <a:bodyPr/>
                    <a:lstStyle/>
                    <a:p>
                      <a:pPr>
                        <a:lnSpc>
                          <a:spcPct val="115000"/>
                        </a:lnSpc>
                        <a:spcAft>
                          <a:spcPts val="0"/>
                        </a:spcAft>
                      </a:pPr>
                      <a:r>
                        <a:rPr lang="en-US" sz="1800" dirty="0">
                          <a:effectLst/>
                        </a:rPr>
                        <a:t>Address</a:t>
                      </a:r>
                      <a:endParaRPr lang="el-GR" sz="1200" dirty="0">
                        <a:effectLst/>
                        <a:latin typeface="Courier New"/>
                        <a:ea typeface="Times New Roman"/>
                        <a:cs typeface="Times New Roman"/>
                      </a:endParaRPr>
                    </a:p>
                  </a:txBody>
                  <a:tcPr marL="68580" marR="68580" marT="0" marB="0">
                    <a:solidFill>
                      <a:srgbClr val="004B82"/>
                    </a:solidFill>
                  </a:tcPr>
                </a:tc>
                <a:tc>
                  <a:txBody>
                    <a:bodyPr/>
                    <a:lstStyle/>
                    <a:p>
                      <a:pPr>
                        <a:lnSpc>
                          <a:spcPct val="115000"/>
                        </a:lnSpc>
                        <a:spcAft>
                          <a:spcPts val="0"/>
                        </a:spcAft>
                      </a:pPr>
                      <a:r>
                        <a:rPr lang="en-US" sz="1800" dirty="0">
                          <a:effectLst/>
                        </a:rPr>
                        <a:t>Semester</a:t>
                      </a:r>
                      <a:endParaRPr lang="el-GR" sz="1200" dirty="0">
                        <a:effectLst/>
                        <a:latin typeface="Courier New"/>
                        <a:ea typeface="Times New Roman"/>
                        <a:cs typeface="Times New Roman"/>
                      </a:endParaRPr>
                    </a:p>
                  </a:txBody>
                  <a:tcPr marL="68580" marR="68580" marT="0" marB="0">
                    <a:solidFill>
                      <a:srgbClr val="004B82"/>
                    </a:solidFill>
                  </a:tcPr>
                </a:tc>
              </a:tr>
              <a:tr h="0">
                <a:tc>
                  <a:txBody>
                    <a:bodyPr/>
                    <a:lstStyle/>
                    <a:p>
                      <a:pPr>
                        <a:lnSpc>
                          <a:spcPct val="115000"/>
                        </a:lnSpc>
                        <a:spcAft>
                          <a:spcPts val="0"/>
                        </a:spcAft>
                      </a:pPr>
                      <a:r>
                        <a:rPr lang="en-US" sz="1800">
                          <a:effectLst/>
                        </a:rPr>
                        <a:t>10</a:t>
                      </a:r>
                      <a:endParaRPr lang="el-GR" sz="1200">
                        <a:effectLst/>
                        <a:latin typeface="Courier New"/>
                        <a:ea typeface="Times New Roman"/>
                        <a:cs typeface="Times New Roman"/>
                      </a:endParaRPr>
                    </a:p>
                  </a:txBody>
                  <a:tcPr marL="68580" marR="68580" marT="0" marB="0"/>
                </a:tc>
                <a:tc>
                  <a:txBody>
                    <a:bodyPr/>
                    <a:lstStyle/>
                    <a:p>
                      <a:pPr>
                        <a:lnSpc>
                          <a:spcPct val="115000"/>
                        </a:lnSpc>
                        <a:spcAft>
                          <a:spcPts val="0"/>
                        </a:spcAft>
                      </a:pPr>
                      <a:r>
                        <a:rPr lang="en-US" sz="1800">
                          <a:effectLst/>
                        </a:rPr>
                        <a:t>CODD</a:t>
                      </a:r>
                      <a:endParaRPr lang="el-GR" sz="1200">
                        <a:effectLst/>
                        <a:latin typeface="Courier New"/>
                        <a:ea typeface="Times New Roman"/>
                        <a:cs typeface="Times New Roman"/>
                      </a:endParaRPr>
                    </a:p>
                  </a:txBody>
                  <a:tcPr marL="68580" marR="68580" marT="0" marB="0"/>
                </a:tc>
                <a:tc>
                  <a:txBody>
                    <a:bodyPr/>
                    <a:lstStyle/>
                    <a:p>
                      <a:pPr>
                        <a:lnSpc>
                          <a:spcPct val="115000"/>
                        </a:lnSpc>
                        <a:spcAft>
                          <a:spcPts val="0"/>
                        </a:spcAft>
                      </a:pPr>
                      <a:r>
                        <a:rPr lang="en-US" sz="1800">
                          <a:effectLst/>
                        </a:rPr>
                        <a:t>ATHENS</a:t>
                      </a:r>
                      <a:endParaRPr lang="el-GR" sz="1200">
                        <a:effectLst/>
                        <a:latin typeface="Courier New"/>
                        <a:ea typeface="Times New Roman"/>
                        <a:cs typeface="Times New Roman"/>
                      </a:endParaRPr>
                    </a:p>
                  </a:txBody>
                  <a:tcPr marL="68580" marR="68580" marT="0" marB="0"/>
                </a:tc>
                <a:tc>
                  <a:txBody>
                    <a:bodyPr/>
                    <a:lstStyle/>
                    <a:p>
                      <a:pPr>
                        <a:lnSpc>
                          <a:spcPct val="115000"/>
                        </a:lnSpc>
                        <a:spcAft>
                          <a:spcPts val="0"/>
                        </a:spcAft>
                      </a:pPr>
                      <a:r>
                        <a:rPr lang="en-US" sz="1800">
                          <a:effectLst/>
                        </a:rPr>
                        <a:t>C</a:t>
                      </a:r>
                      <a:endParaRPr lang="el-GR" sz="1200">
                        <a:effectLst/>
                        <a:latin typeface="Courier New"/>
                        <a:ea typeface="Times New Roman"/>
                        <a:cs typeface="Times New Roman"/>
                      </a:endParaRPr>
                    </a:p>
                  </a:txBody>
                  <a:tcPr marL="68580" marR="68580" marT="0" marB="0"/>
                </a:tc>
              </a:tr>
              <a:tr h="0">
                <a:tc>
                  <a:txBody>
                    <a:bodyPr/>
                    <a:lstStyle/>
                    <a:p>
                      <a:pPr>
                        <a:lnSpc>
                          <a:spcPct val="115000"/>
                        </a:lnSpc>
                        <a:spcAft>
                          <a:spcPts val="0"/>
                        </a:spcAft>
                      </a:pPr>
                      <a:r>
                        <a:rPr lang="en-US" sz="1800">
                          <a:effectLst/>
                        </a:rPr>
                        <a:t>20</a:t>
                      </a:r>
                      <a:endParaRPr lang="el-GR" sz="1200">
                        <a:effectLst/>
                        <a:latin typeface="Courier New"/>
                        <a:ea typeface="Times New Roman"/>
                        <a:cs typeface="Times New Roman"/>
                      </a:endParaRPr>
                    </a:p>
                  </a:txBody>
                  <a:tcPr marL="68580" marR="68580" marT="0" marB="0"/>
                </a:tc>
                <a:tc>
                  <a:txBody>
                    <a:bodyPr/>
                    <a:lstStyle/>
                    <a:p>
                      <a:pPr>
                        <a:lnSpc>
                          <a:spcPct val="115000"/>
                        </a:lnSpc>
                        <a:spcAft>
                          <a:spcPts val="0"/>
                        </a:spcAft>
                      </a:pPr>
                      <a:r>
                        <a:rPr lang="en-US" sz="1800">
                          <a:effectLst/>
                        </a:rPr>
                        <a:t>MARTIN</a:t>
                      </a:r>
                      <a:endParaRPr lang="el-GR" sz="1200">
                        <a:effectLst/>
                        <a:latin typeface="Courier New"/>
                        <a:ea typeface="Times New Roman"/>
                        <a:cs typeface="Times New Roman"/>
                      </a:endParaRPr>
                    </a:p>
                  </a:txBody>
                  <a:tcPr marL="68580" marR="68580" marT="0" marB="0"/>
                </a:tc>
                <a:tc>
                  <a:txBody>
                    <a:bodyPr/>
                    <a:lstStyle/>
                    <a:p>
                      <a:pPr>
                        <a:lnSpc>
                          <a:spcPct val="115000"/>
                        </a:lnSpc>
                        <a:spcAft>
                          <a:spcPts val="0"/>
                        </a:spcAft>
                      </a:pPr>
                      <a:r>
                        <a:rPr lang="en-US" sz="1800">
                          <a:effectLst/>
                        </a:rPr>
                        <a:t>ATHENS</a:t>
                      </a:r>
                      <a:endParaRPr lang="el-GR" sz="1200">
                        <a:effectLst/>
                        <a:latin typeface="Courier New"/>
                        <a:ea typeface="Times New Roman"/>
                        <a:cs typeface="Times New Roman"/>
                      </a:endParaRPr>
                    </a:p>
                  </a:txBody>
                  <a:tcPr marL="68580" marR="68580" marT="0" marB="0"/>
                </a:tc>
                <a:tc>
                  <a:txBody>
                    <a:bodyPr/>
                    <a:lstStyle/>
                    <a:p>
                      <a:pPr>
                        <a:lnSpc>
                          <a:spcPct val="115000"/>
                        </a:lnSpc>
                        <a:spcAft>
                          <a:spcPts val="0"/>
                        </a:spcAft>
                      </a:pPr>
                      <a:r>
                        <a:rPr lang="en-US" sz="1800">
                          <a:effectLst/>
                        </a:rPr>
                        <a:t>D</a:t>
                      </a:r>
                      <a:endParaRPr lang="el-GR" sz="1200">
                        <a:effectLst/>
                        <a:latin typeface="Courier New"/>
                        <a:ea typeface="Times New Roman"/>
                        <a:cs typeface="Times New Roman"/>
                      </a:endParaRPr>
                    </a:p>
                  </a:txBody>
                  <a:tcPr marL="68580" marR="68580" marT="0" marB="0"/>
                </a:tc>
              </a:tr>
              <a:tr h="0">
                <a:tc>
                  <a:txBody>
                    <a:bodyPr/>
                    <a:lstStyle/>
                    <a:p>
                      <a:pPr>
                        <a:lnSpc>
                          <a:spcPct val="115000"/>
                        </a:lnSpc>
                        <a:spcAft>
                          <a:spcPts val="0"/>
                        </a:spcAft>
                      </a:pPr>
                      <a:r>
                        <a:rPr lang="en-US" sz="1800" dirty="0">
                          <a:effectLst/>
                        </a:rPr>
                        <a:t>30</a:t>
                      </a:r>
                      <a:endParaRPr lang="el-GR" sz="1200" dirty="0">
                        <a:effectLst/>
                        <a:latin typeface="Courier New"/>
                        <a:ea typeface="Times New Roman"/>
                        <a:cs typeface="Times New Roman"/>
                      </a:endParaRPr>
                    </a:p>
                  </a:txBody>
                  <a:tcPr marL="68580" marR="68580" marT="0" marB="0"/>
                </a:tc>
                <a:tc>
                  <a:txBody>
                    <a:bodyPr/>
                    <a:lstStyle/>
                    <a:p>
                      <a:pPr>
                        <a:lnSpc>
                          <a:spcPct val="115000"/>
                        </a:lnSpc>
                        <a:spcAft>
                          <a:spcPts val="0"/>
                        </a:spcAft>
                      </a:pPr>
                      <a:r>
                        <a:rPr lang="en-US" sz="1800">
                          <a:effectLst/>
                        </a:rPr>
                        <a:t>DATE</a:t>
                      </a:r>
                      <a:endParaRPr lang="el-GR" sz="1200">
                        <a:effectLst/>
                        <a:latin typeface="Courier New"/>
                        <a:ea typeface="Times New Roman"/>
                        <a:cs typeface="Times New Roman"/>
                      </a:endParaRPr>
                    </a:p>
                  </a:txBody>
                  <a:tcPr marL="68580" marR="68580" marT="0" marB="0"/>
                </a:tc>
                <a:tc>
                  <a:txBody>
                    <a:bodyPr/>
                    <a:lstStyle/>
                    <a:p>
                      <a:pPr>
                        <a:lnSpc>
                          <a:spcPct val="115000"/>
                        </a:lnSpc>
                        <a:spcAft>
                          <a:spcPts val="0"/>
                        </a:spcAft>
                      </a:pPr>
                      <a:r>
                        <a:rPr lang="en-US" sz="1800">
                          <a:effectLst/>
                        </a:rPr>
                        <a:t>BERLIN</a:t>
                      </a:r>
                      <a:endParaRPr lang="el-GR" sz="1200">
                        <a:effectLst/>
                        <a:latin typeface="Courier New"/>
                        <a:ea typeface="Times New Roman"/>
                        <a:cs typeface="Times New Roman"/>
                      </a:endParaRPr>
                    </a:p>
                  </a:txBody>
                  <a:tcPr marL="68580" marR="68580" marT="0" marB="0"/>
                </a:tc>
                <a:tc>
                  <a:txBody>
                    <a:bodyPr/>
                    <a:lstStyle/>
                    <a:p>
                      <a:pPr>
                        <a:lnSpc>
                          <a:spcPct val="115000"/>
                        </a:lnSpc>
                        <a:spcAft>
                          <a:spcPts val="0"/>
                        </a:spcAft>
                      </a:pPr>
                      <a:r>
                        <a:rPr lang="en-US" sz="1800" dirty="0">
                          <a:effectLst/>
                        </a:rPr>
                        <a:t>C</a:t>
                      </a:r>
                      <a:endParaRPr lang="el-GR" sz="1200" dirty="0">
                        <a:effectLst/>
                        <a:latin typeface="Courier New"/>
                        <a:ea typeface="Times New Roman"/>
                        <a:cs typeface="Times New Roman"/>
                      </a:endParaRPr>
                    </a:p>
                  </a:txBody>
                  <a:tcPr marL="68580" marR="68580" marT="0" marB="0"/>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xmlns="" val="2826853098"/>
              </p:ext>
            </p:extLst>
          </p:nvPr>
        </p:nvGraphicFramePr>
        <p:xfrm>
          <a:off x="558475" y="3262393"/>
          <a:ext cx="3312368" cy="1892808"/>
        </p:xfrm>
        <a:graphic>
          <a:graphicData uri="http://schemas.openxmlformats.org/drawingml/2006/table">
            <a:tbl>
              <a:tblPr firstRow="1">
                <a:tableStyleId>{5C22544A-7EE6-4342-B048-85BDC9FD1C3A}</a:tableStyleId>
              </a:tblPr>
              <a:tblGrid>
                <a:gridCol w="1242138"/>
                <a:gridCol w="1129216"/>
                <a:gridCol w="941014"/>
              </a:tblGrid>
              <a:tr h="0">
                <a:tc>
                  <a:txBody>
                    <a:bodyPr/>
                    <a:lstStyle/>
                    <a:p>
                      <a:pPr>
                        <a:lnSpc>
                          <a:spcPct val="115000"/>
                        </a:lnSpc>
                        <a:spcAft>
                          <a:spcPts val="0"/>
                        </a:spcAft>
                      </a:pPr>
                      <a:r>
                        <a:rPr lang="en-US" sz="1800" dirty="0" err="1">
                          <a:effectLst/>
                        </a:rPr>
                        <a:t>Studno</a:t>
                      </a:r>
                      <a:endParaRPr lang="el-GR" sz="1200" dirty="0">
                        <a:effectLst/>
                        <a:latin typeface="Courier New"/>
                        <a:ea typeface="Times New Roman"/>
                        <a:cs typeface="Times New Roman"/>
                      </a:endParaRPr>
                    </a:p>
                  </a:txBody>
                  <a:tcPr marL="68580" marR="68580" marT="0" marB="0">
                    <a:solidFill>
                      <a:srgbClr val="004B82"/>
                    </a:solidFill>
                  </a:tcPr>
                </a:tc>
                <a:tc>
                  <a:txBody>
                    <a:bodyPr/>
                    <a:lstStyle/>
                    <a:p>
                      <a:pPr>
                        <a:lnSpc>
                          <a:spcPct val="115000"/>
                        </a:lnSpc>
                        <a:spcAft>
                          <a:spcPts val="0"/>
                        </a:spcAft>
                      </a:pPr>
                      <a:r>
                        <a:rPr lang="en-US" sz="1800" dirty="0">
                          <a:effectLst/>
                        </a:rPr>
                        <a:t>Lesson</a:t>
                      </a:r>
                      <a:endParaRPr lang="el-GR" sz="1200" dirty="0">
                        <a:effectLst/>
                        <a:latin typeface="Courier New"/>
                        <a:ea typeface="Times New Roman"/>
                        <a:cs typeface="Times New Roman"/>
                      </a:endParaRPr>
                    </a:p>
                  </a:txBody>
                  <a:tcPr marL="68580" marR="68580" marT="0" marB="0">
                    <a:solidFill>
                      <a:srgbClr val="004B82"/>
                    </a:solidFill>
                  </a:tcPr>
                </a:tc>
                <a:tc>
                  <a:txBody>
                    <a:bodyPr/>
                    <a:lstStyle/>
                    <a:p>
                      <a:pPr>
                        <a:lnSpc>
                          <a:spcPct val="115000"/>
                        </a:lnSpc>
                        <a:spcAft>
                          <a:spcPts val="0"/>
                        </a:spcAft>
                      </a:pPr>
                      <a:r>
                        <a:rPr lang="en-US" sz="1800" dirty="0">
                          <a:effectLst/>
                        </a:rPr>
                        <a:t>mark</a:t>
                      </a:r>
                      <a:endParaRPr lang="el-GR" sz="1200" dirty="0">
                        <a:effectLst/>
                        <a:latin typeface="Courier New"/>
                        <a:ea typeface="Times New Roman"/>
                        <a:cs typeface="Times New Roman"/>
                      </a:endParaRPr>
                    </a:p>
                  </a:txBody>
                  <a:tcPr marL="68580" marR="68580" marT="0" marB="0">
                    <a:solidFill>
                      <a:srgbClr val="004B82"/>
                    </a:solidFill>
                  </a:tcPr>
                </a:tc>
              </a:tr>
              <a:tr h="0">
                <a:tc>
                  <a:txBody>
                    <a:bodyPr/>
                    <a:lstStyle/>
                    <a:p>
                      <a:pPr>
                        <a:lnSpc>
                          <a:spcPct val="115000"/>
                        </a:lnSpc>
                        <a:spcAft>
                          <a:spcPts val="0"/>
                        </a:spcAft>
                      </a:pPr>
                      <a:r>
                        <a:rPr lang="en-US" sz="1800" dirty="0">
                          <a:effectLst/>
                        </a:rPr>
                        <a:t>10</a:t>
                      </a:r>
                      <a:endParaRPr lang="el-GR" sz="1200" dirty="0">
                        <a:effectLst/>
                        <a:latin typeface="Courier New"/>
                        <a:ea typeface="Times New Roman"/>
                        <a:cs typeface="Times New Roman"/>
                      </a:endParaRPr>
                    </a:p>
                  </a:txBody>
                  <a:tcPr marL="68580" marR="68580" marT="0" marB="0"/>
                </a:tc>
                <a:tc>
                  <a:txBody>
                    <a:bodyPr/>
                    <a:lstStyle/>
                    <a:p>
                      <a:pPr>
                        <a:lnSpc>
                          <a:spcPct val="115000"/>
                        </a:lnSpc>
                        <a:spcAft>
                          <a:spcPts val="0"/>
                        </a:spcAft>
                      </a:pPr>
                      <a:r>
                        <a:rPr lang="en-US" sz="1800">
                          <a:effectLst/>
                        </a:rPr>
                        <a:t>100</a:t>
                      </a:r>
                      <a:endParaRPr lang="el-GR" sz="1200">
                        <a:effectLst/>
                        <a:latin typeface="Courier New"/>
                        <a:ea typeface="Times New Roman"/>
                        <a:cs typeface="Times New Roman"/>
                      </a:endParaRPr>
                    </a:p>
                  </a:txBody>
                  <a:tcPr marL="68580" marR="68580" marT="0" marB="0"/>
                </a:tc>
                <a:tc>
                  <a:txBody>
                    <a:bodyPr/>
                    <a:lstStyle/>
                    <a:p>
                      <a:pPr>
                        <a:lnSpc>
                          <a:spcPct val="115000"/>
                        </a:lnSpc>
                        <a:spcAft>
                          <a:spcPts val="0"/>
                        </a:spcAft>
                      </a:pPr>
                      <a:r>
                        <a:rPr lang="el-GR" sz="1800">
                          <a:effectLst/>
                        </a:rPr>
                        <a:t>75</a:t>
                      </a:r>
                      <a:endParaRPr lang="el-GR" sz="1200">
                        <a:effectLst/>
                        <a:latin typeface="Courier New"/>
                        <a:ea typeface="Times New Roman"/>
                        <a:cs typeface="Times New Roman"/>
                      </a:endParaRPr>
                    </a:p>
                  </a:txBody>
                  <a:tcPr marL="68580" marR="68580" marT="0" marB="0"/>
                </a:tc>
              </a:tr>
              <a:tr h="0">
                <a:tc>
                  <a:txBody>
                    <a:bodyPr/>
                    <a:lstStyle/>
                    <a:p>
                      <a:pPr>
                        <a:lnSpc>
                          <a:spcPct val="115000"/>
                        </a:lnSpc>
                        <a:spcAft>
                          <a:spcPts val="0"/>
                        </a:spcAft>
                      </a:pPr>
                      <a:r>
                        <a:rPr lang="el-GR" sz="1800">
                          <a:effectLst/>
                        </a:rPr>
                        <a:t>10</a:t>
                      </a:r>
                      <a:endParaRPr lang="el-GR" sz="1200">
                        <a:effectLst/>
                        <a:latin typeface="Courier New"/>
                        <a:ea typeface="Times New Roman"/>
                        <a:cs typeface="Times New Roman"/>
                      </a:endParaRPr>
                    </a:p>
                  </a:txBody>
                  <a:tcPr marL="68580" marR="68580" marT="0" marB="0"/>
                </a:tc>
                <a:tc>
                  <a:txBody>
                    <a:bodyPr/>
                    <a:lstStyle/>
                    <a:p>
                      <a:pPr>
                        <a:lnSpc>
                          <a:spcPct val="115000"/>
                        </a:lnSpc>
                        <a:spcAft>
                          <a:spcPts val="0"/>
                        </a:spcAft>
                      </a:pPr>
                      <a:r>
                        <a:rPr lang="el-GR" sz="1800" dirty="0">
                          <a:effectLst/>
                        </a:rPr>
                        <a:t>200</a:t>
                      </a:r>
                      <a:endParaRPr lang="el-GR" sz="1200" dirty="0">
                        <a:effectLst/>
                        <a:latin typeface="Courier New"/>
                        <a:ea typeface="Times New Roman"/>
                        <a:cs typeface="Times New Roman"/>
                      </a:endParaRPr>
                    </a:p>
                  </a:txBody>
                  <a:tcPr marL="68580" marR="68580" marT="0" marB="0"/>
                </a:tc>
                <a:tc>
                  <a:txBody>
                    <a:bodyPr/>
                    <a:lstStyle/>
                    <a:p>
                      <a:pPr>
                        <a:lnSpc>
                          <a:spcPct val="115000"/>
                        </a:lnSpc>
                        <a:spcAft>
                          <a:spcPts val="0"/>
                        </a:spcAft>
                      </a:pPr>
                      <a:r>
                        <a:rPr lang="el-GR" sz="1800">
                          <a:effectLst/>
                        </a:rPr>
                        <a:t>25</a:t>
                      </a:r>
                      <a:endParaRPr lang="el-GR" sz="1200">
                        <a:effectLst/>
                        <a:latin typeface="Courier New"/>
                        <a:ea typeface="Times New Roman"/>
                        <a:cs typeface="Times New Roman"/>
                      </a:endParaRPr>
                    </a:p>
                  </a:txBody>
                  <a:tcPr marL="68580" marR="68580" marT="0" marB="0"/>
                </a:tc>
              </a:tr>
              <a:tr h="0">
                <a:tc>
                  <a:txBody>
                    <a:bodyPr/>
                    <a:lstStyle/>
                    <a:p>
                      <a:pPr>
                        <a:lnSpc>
                          <a:spcPct val="115000"/>
                        </a:lnSpc>
                        <a:spcAft>
                          <a:spcPts val="0"/>
                        </a:spcAft>
                      </a:pPr>
                      <a:r>
                        <a:rPr lang="el-GR" sz="1800" dirty="0">
                          <a:effectLst/>
                        </a:rPr>
                        <a:t>20</a:t>
                      </a:r>
                      <a:endParaRPr lang="el-GR" sz="1200" dirty="0">
                        <a:effectLst/>
                        <a:latin typeface="Courier New"/>
                        <a:ea typeface="Times New Roman"/>
                        <a:cs typeface="Times New Roman"/>
                      </a:endParaRPr>
                    </a:p>
                  </a:txBody>
                  <a:tcPr marL="68580" marR="68580" marT="0" marB="0"/>
                </a:tc>
                <a:tc>
                  <a:txBody>
                    <a:bodyPr/>
                    <a:lstStyle/>
                    <a:p>
                      <a:pPr>
                        <a:lnSpc>
                          <a:spcPct val="115000"/>
                        </a:lnSpc>
                        <a:spcAft>
                          <a:spcPts val="0"/>
                        </a:spcAft>
                      </a:pPr>
                      <a:r>
                        <a:rPr lang="el-GR" sz="1800">
                          <a:effectLst/>
                        </a:rPr>
                        <a:t>100</a:t>
                      </a:r>
                      <a:endParaRPr lang="el-GR" sz="1200">
                        <a:effectLst/>
                        <a:latin typeface="Courier New"/>
                        <a:ea typeface="Times New Roman"/>
                        <a:cs typeface="Times New Roman"/>
                      </a:endParaRPr>
                    </a:p>
                  </a:txBody>
                  <a:tcPr marL="68580" marR="68580" marT="0" marB="0"/>
                </a:tc>
                <a:tc>
                  <a:txBody>
                    <a:bodyPr/>
                    <a:lstStyle/>
                    <a:p>
                      <a:pPr>
                        <a:lnSpc>
                          <a:spcPct val="115000"/>
                        </a:lnSpc>
                        <a:spcAft>
                          <a:spcPts val="0"/>
                        </a:spcAft>
                      </a:pPr>
                      <a:r>
                        <a:rPr lang="el-GR" sz="1800">
                          <a:effectLst/>
                        </a:rPr>
                        <a:t>30</a:t>
                      </a:r>
                      <a:endParaRPr lang="el-GR" sz="1200">
                        <a:effectLst/>
                        <a:latin typeface="Courier New"/>
                        <a:ea typeface="Times New Roman"/>
                        <a:cs typeface="Times New Roman"/>
                      </a:endParaRPr>
                    </a:p>
                  </a:txBody>
                  <a:tcPr marL="68580" marR="68580" marT="0" marB="0"/>
                </a:tc>
              </a:tr>
              <a:tr h="0">
                <a:tc>
                  <a:txBody>
                    <a:bodyPr/>
                    <a:lstStyle/>
                    <a:p>
                      <a:pPr>
                        <a:lnSpc>
                          <a:spcPct val="115000"/>
                        </a:lnSpc>
                        <a:spcAft>
                          <a:spcPts val="0"/>
                        </a:spcAft>
                      </a:pPr>
                      <a:r>
                        <a:rPr lang="en-US" sz="1800">
                          <a:effectLst/>
                        </a:rPr>
                        <a:t>20</a:t>
                      </a:r>
                      <a:endParaRPr lang="el-GR" sz="1200">
                        <a:effectLst/>
                        <a:latin typeface="Courier New"/>
                        <a:ea typeface="Times New Roman"/>
                        <a:cs typeface="Times New Roman"/>
                      </a:endParaRPr>
                    </a:p>
                  </a:txBody>
                  <a:tcPr marL="68580" marR="68580" marT="0" marB="0"/>
                </a:tc>
                <a:tc>
                  <a:txBody>
                    <a:bodyPr/>
                    <a:lstStyle/>
                    <a:p>
                      <a:pPr>
                        <a:lnSpc>
                          <a:spcPct val="115000"/>
                        </a:lnSpc>
                        <a:spcAft>
                          <a:spcPts val="0"/>
                        </a:spcAft>
                      </a:pPr>
                      <a:r>
                        <a:rPr lang="en-US" sz="1800">
                          <a:effectLst/>
                        </a:rPr>
                        <a:t>200</a:t>
                      </a:r>
                      <a:endParaRPr lang="el-GR" sz="1200">
                        <a:effectLst/>
                        <a:latin typeface="Courier New"/>
                        <a:ea typeface="Times New Roman"/>
                        <a:cs typeface="Times New Roman"/>
                      </a:endParaRPr>
                    </a:p>
                  </a:txBody>
                  <a:tcPr marL="68580" marR="68580" marT="0" marB="0"/>
                </a:tc>
                <a:tc>
                  <a:txBody>
                    <a:bodyPr/>
                    <a:lstStyle/>
                    <a:p>
                      <a:pPr>
                        <a:lnSpc>
                          <a:spcPct val="115000"/>
                        </a:lnSpc>
                        <a:spcAft>
                          <a:spcPts val="0"/>
                        </a:spcAft>
                      </a:pPr>
                      <a:r>
                        <a:rPr lang="el-GR" sz="1800">
                          <a:effectLst/>
                        </a:rPr>
                        <a:t>70</a:t>
                      </a:r>
                      <a:endParaRPr lang="el-GR" sz="1200">
                        <a:effectLst/>
                        <a:latin typeface="Courier New"/>
                        <a:ea typeface="Times New Roman"/>
                        <a:cs typeface="Times New Roman"/>
                      </a:endParaRPr>
                    </a:p>
                  </a:txBody>
                  <a:tcPr marL="68580" marR="68580" marT="0" marB="0"/>
                </a:tc>
              </a:tr>
              <a:tr h="0">
                <a:tc>
                  <a:txBody>
                    <a:bodyPr/>
                    <a:lstStyle/>
                    <a:p>
                      <a:pPr>
                        <a:lnSpc>
                          <a:spcPct val="115000"/>
                        </a:lnSpc>
                        <a:spcAft>
                          <a:spcPts val="0"/>
                        </a:spcAft>
                      </a:pPr>
                      <a:r>
                        <a:rPr lang="en-US" sz="1800">
                          <a:effectLst/>
                        </a:rPr>
                        <a:t>30</a:t>
                      </a:r>
                      <a:endParaRPr lang="el-GR" sz="1200">
                        <a:effectLst/>
                        <a:latin typeface="Courier New"/>
                        <a:ea typeface="Times New Roman"/>
                        <a:cs typeface="Times New Roman"/>
                      </a:endParaRPr>
                    </a:p>
                  </a:txBody>
                  <a:tcPr marL="68580" marR="68580" marT="0" marB="0"/>
                </a:tc>
                <a:tc>
                  <a:txBody>
                    <a:bodyPr/>
                    <a:lstStyle/>
                    <a:p>
                      <a:pPr>
                        <a:lnSpc>
                          <a:spcPct val="115000"/>
                        </a:lnSpc>
                        <a:spcAft>
                          <a:spcPts val="0"/>
                        </a:spcAft>
                      </a:pPr>
                      <a:r>
                        <a:rPr lang="en-US" sz="1800" dirty="0">
                          <a:effectLst/>
                        </a:rPr>
                        <a:t>100</a:t>
                      </a:r>
                      <a:endParaRPr lang="el-GR" sz="1200" dirty="0">
                        <a:effectLst/>
                        <a:latin typeface="Courier New"/>
                        <a:ea typeface="Times New Roman"/>
                        <a:cs typeface="Times New Roman"/>
                      </a:endParaRPr>
                    </a:p>
                  </a:txBody>
                  <a:tcPr marL="68580" marR="68580" marT="0" marB="0"/>
                </a:tc>
                <a:tc>
                  <a:txBody>
                    <a:bodyPr/>
                    <a:lstStyle/>
                    <a:p>
                      <a:pPr>
                        <a:lnSpc>
                          <a:spcPct val="115000"/>
                        </a:lnSpc>
                        <a:spcAft>
                          <a:spcPts val="0"/>
                        </a:spcAft>
                      </a:pPr>
                      <a:r>
                        <a:rPr lang="el-GR" sz="1800" dirty="0">
                          <a:effectLst/>
                        </a:rPr>
                        <a:t>100</a:t>
                      </a:r>
                      <a:endParaRPr lang="el-GR" sz="1200" dirty="0">
                        <a:effectLst/>
                        <a:latin typeface="Courier New"/>
                        <a:ea typeface="Times New Roman"/>
                        <a:cs typeface="Times New Roman"/>
                      </a:endParaRPr>
                    </a:p>
                  </a:txBody>
                  <a:tcPr marL="68580" marR="68580" marT="0" marB="0"/>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xmlns="" val="2508280723"/>
              </p:ext>
            </p:extLst>
          </p:nvPr>
        </p:nvGraphicFramePr>
        <p:xfrm>
          <a:off x="558475" y="5589240"/>
          <a:ext cx="3257582" cy="946404"/>
        </p:xfrm>
        <a:graphic>
          <a:graphicData uri="http://schemas.openxmlformats.org/drawingml/2006/table">
            <a:tbl>
              <a:tblPr firstRow="1">
                <a:tableStyleId>{5C22544A-7EE6-4342-B048-85BDC9FD1C3A}</a:tableStyleId>
              </a:tblPr>
              <a:tblGrid>
                <a:gridCol w="1195443"/>
                <a:gridCol w="2062139"/>
              </a:tblGrid>
              <a:tr h="0">
                <a:tc>
                  <a:txBody>
                    <a:bodyPr/>
                    <a:lstStyle/>
                    <a:p>
                      <a:pPr>
                        <a:lnSpc>
                          <a:spcPct val="115000"/>
                        </a:lnSpc>
                        <a:spcAft>
                          <a:spcPts val="0"/>
                        </a:spcAft>
                      </a:pPr>
                      <a:r>
                        <a:rPr lang="en-US" sz="1800" dirty="0" err="1">
                          <a:effectLst/>
                        </a:rPr>
                        <a:t>L_code</a:t>
                      </a:r>
                      <a:endParaRPr lang="el-GR" sz="1200" dirty="0">
                        <a:effectLst/>
                        <a:latin typeface="Courier New"/>
                        <a:ea typeface="Times New Roman"/>
                        <a:cs typeface="Times New Roman"/>
                      </a:endParaRPr>
                    </a:p>
                  </a:txBody>
                  <a:tcPr marL="68580" marR="68580" marT="0" marB="0">
                    <a:solidFill>
                      <a:srgbClr val="004B82"/>
                    </a:solidFill>
                  </a:tcPr>
                </a:tc>
                <a:tc>
                  <a:txBody>
                    <a:bodyPr/>
                    <a:lstStyle/>
                    <a:p>
                      <a:pPr>
                        <a:lnSpc>
                          <a:spcPct val="115000"/>
                        </a:lnSpc>
                        <a:spcAft>
                          <a:spcPts val="0"/>
                        </a:spcAft>
                      </a:pPr>
                      <a:r>
                        <a:rPr lang="en-US" sz="1800" dirty="0">
                          <a:effectLst/>
                        </a:rPr>
                        <a:t>Lesson</a:t>
                      </a:r>
                      <a:endParaRPr lang="el-GR" sz="1200" dirty="0">
                        <a:effectLst/>
                        <a:latin typeface="Courier New"/>
                        <a:ea typeface="Times New Roman"/>
                        <a:cs typeface="Times New Roman"/>
                      </a:endParaRPr>
                    </a:p>
                  </a:txBody>
                  <a:tcPr marL="68580" marR="68580" marT="0" marB="0">
                    <a:solidFill>
                      <a:srgbClr val="004B82"/>
                    </a:solidFill>
                  </a:tcPr>
                </a:tc>
              </a:tr>
              <a:tr h="0">
                <a:tc>
                  <a:txBody>
                    <a:bodyPr/>
                    <a:lstStyle/>
                    <a:p>
                      <a:pPr>
                        <a:lnSpc>
                          <a:spcPct val="115000"/>
                        </a:lnSpc>
                        <a:spcAft>
                          <a:spcPts val="0"/>
                        </a:spcAft>
                      </a:pPr>
                      <a:r>
                        <a:rPr lang="en-US" sz="1800">
                          <a:effectLst/>
                        </a:rPr>
                        <a:t>100</a:t>
                      </a:r>
                      <a:endParaRPr lang="el-GR" sz="1200">
                        <a:effectLst/>
                        <a:latin typeface="Courier New"/>
                        <a:ea typeface="Times New Roman"/>
                        <a:cs typeface="Times New Roman"/>
                      </a:endParaRPr>
                    </a:p>
                  </a:txBody>
                  <a:tcPr marL="68580" marR="68580" marT="0" marB="0"/>
                </a:tc>
                <a:tc>
                  <a:txBody>
                    <a:bodyPr/>
                    <a:lstStyle/>
                    <a:p>
                      <a:pPr>
                        <a:lnSpc>
                          <a:spcPct val="115000"/>
                        </a:lnSpc>
                        <a:spcAft>
                          <a:spcPts val="0"/>
                        </a:spcAft>
                      </a:pPr>
                      <a:r>
                        <a:rPr lang="en-US" sz="1800">
                          <a:effectLst/>
                        </a:rPr>
                        <a:t>DATABASE I</a:t>
                      </a:r>
                      <a:endParaRPr lang="el-GR" sz="1200">
                        <a:effectLst/>
                        <a:latin typeface="Courier New"/>
                        <a:ea typeface="Times New Roman"/>
                        <a:cs typeface="Times New Roman"/>
                      </a:endParaRPr>
                    </a:p>
                  </a:txBody>
                  <a:tcPr marL="68580" marR="68580" marT="0" marB="0"/>
                </a:tc>
              </a:tr>
              <a:tr h="0">
                <a:tc>
                  <a:txBody>
                    <a:bodyPr/>
                    <a:lstStyle/>
                    <a:p>
                      <a:pPr>
                        <a:lnSpc>
                          <a:spcPct val="115000"/>
                        </a:lnSpc>
                        <a:spcAft>
                          <a:spcPts val="0"/>
                        </a:spcAft>
                      </a:pPr>
                      <a:r>
                        <a:rPr lang="el-GR" sz="1800">
                          <a:effectLst/>
                        </a:rPr>
                        <a:t>200</a:t>
                      </a:r>
                      <a:endParaRPr lang="el-GR" sz="1200">
                        <a:effectLst/>
                        <a:latin typeface="Courier New"/>
                        <a:ea typeface="Times New Roman"/>
                        <a:cs typeface="Times New Roman"/>
                      </a:endParaRPr>
                    </a:p>
                  </a:txBody>
                  <a:tcPr marL="68580" marR="68580" marT="0" marB="0"/>
                </a:tc>
                <a:tc>
                  <a:txBody>
                    <a:bodyPr/>
                    <a:lstStyle/>
                    <a:p>
                      <a:pPr>
                        <a:lnSpc>
                          <a:spcPct val="115000"/>
                        </a:lnSpc>
                        <a:spcAft>
                          <a:spcPts val="0"/>
                        </a:spcAft>
                      </a:pPr>
                      <a:r>
                        <a:rPr lang="en-US" sz="1800" dirty="0">
                          <a:effectLst/>
                        </a:rPr>
                        <a:t>DATABASE II</a:t>
                      </a:r>
                      <a:endParaRPr lang="el-GR" sz="1200" dirty="0">
                        <a:effectLst/>
                        <a:latin typeface="Courier New"/>
                        <a:ea typeface="Times New Roman"/>
                        <a:cs typeface="Times New Roman"/>
                      </a:endParaRPr>
                    </a:p>
                  </a:txBody>
                  <a:tcPr marL="68580" marR="68580" marT="0" marB="0"/>
                </a:tc>
              </a:tr>
            </a:tbl>
          </a:graphicData>
        </a:graphic>
      </p:graphicFrame>
      <p:sp>
        <p:nvSpPr>
          <p:cNvPr id="7" name="Rectangle 6"/>
          <p:cNvSpPr/>
          <p:nvPr/>
        </p:nvSpPr>
        <p:spPr>
          <a:xfrm>
            <a:off x="558475" y="1124744"/>
            <a:ext cx="970266" cy="369332"/>
          </a:xfrm>
          <a:prstGeom prst="rect">
            <a:avLst/>
          </a:prstGeom>
        </p:spPr>
        <p:txBody>
          <a:bodyPr wrap="none">
            <a:spAutoFit/>
          </a:bodyPr>
          <a:lstStyle/>
          <a:p>
            <a:r>
              <a:rPr lang="el-GR" b="1" dirty="0" err="1">
                <a:latin typeface="+mn-lt"/>
              </a:rPr>
              <a:t>student</a:t>
            </a:r>
            <a:r>
              <a:rPr lang="el-GR" b="1" dirty="0">
                <a:latin typeface="+mn-lt"/>
              </a:rPr>
              <a:t> </a:t>
            </a:r>
          </a:p>
        </p:txBody>
      </p:sp>
      <p:sp>
        <p:nvSpPr>
          <p:cNvPr id="8" name="Rectangle 7"/>
          <p:cNvSpPr/>
          <p:nvPr/>
        </p:nvSpPr>
        <p:spPr>
          <a:xfrm>
            <a:off x="558475" y="2893586"/>
            <a:ext cx="1707006" cy="369332"/>
          </a:xfrm>
          <a:prstGeom prst="rect">
            <a:avLst/>
          </a:prstGeom>
        </p:spPr>
        <p:txBody>
          <a:bodyPr wrap="none">
            <a:spAutoFit/>
          </a:bodyPr>
          <a:lstStyle/>
          <a:p>
            <a:r>
              <a:rPr lang="en-US" b="1" dirty="0" err="1">
                <a:latin typeface="+mn-lt"/>
              </a:rPr>
              <a:t>Student_lesson</a:t>
            </a:r>
            <a:r>
              <a:rPr lang="en-US" b="1" dirty="0">
                <a:latin typeface="+mn-lt"/>
              </a:rPr>
              <a:t> </a:t>
            </a:r>
            <a:endParaRPr lang="el-GR" b="1" dirty="0">
              <a:latin typeface="+mn-lt"/>
            </a:endParaRPr>
          </a:p>
        </p:txBody>
      </p:sp>
      <p:sp>
        <p:nvSpPr>
          <p:cNvPr id="9" name="Rectangle 8"/>
          <p:cNvSpPr/>
          <p:nvPr/>
        </p:nvSpPr>
        <p:spPr>
          <a:xfrm>
            <a:off x="558475" y="5229200"/>
            <a:ext cx="821059" cy="369332"/>
          </a:xfrm>
          <a:prstGeom prst="rect">
            <a:avLst/>
          </a:prstGeom>
        </p:spPr>
        <p:txBody>
          <a:bodyPr wrap="none">
            <a:spAutoFit/>
          </a:bodyPr>
          <a:lstStyle/>
          <a:p>
            <a:r>
              <a:rPr lang="en-US" b="1" dirty="0">
                <a:latin typeface="+mn-lt"/>
              </a:rPr>
              <a:t>Lesson</a:t>
            </a:r>
            <a:endParaRPr lang="el-GR" b="1" dirty="0">
              <a:latin typeface="+mn-lt"/>
            </a:endParaRPr>
          </a:p>
        </p:txBody>
      </p:sp>
    </p:spTree>
    <p:extLst>
      <p:ext uri="{BB962C8B-B14F-4D97-AF65-F5344CB8AC3E}">
        <p14:creationId xmlns:p14="http://schemas.microsoft.com/office/powerpoint/2010/main" xmlns="" val="255394939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Μητρώο καθηγητών</a:t>
            </a:r>
            <a:endParaRPr lang="el-GR" dirty="0"/>
          </a:p>
        </p:txBody>
      </p:sp>
      <p:graphicFrame>
        <p:nvGraphicFramePr>
          <p:cNvPr id="5" name="Table 4"/>
          <p:cNvGraphicFramePr>
            <a:graphicFrameLocks noGrp="1"/>
          </p:cNvGraphicFramePr>
          <p:nvPr>
            <p:extLst>
              <p:ext uri="{D42A27DB-BD31-4B8C-83A1-F6EECF244321}">
                <p14:modId xmlns:p14="http://schemas.microsoft.com/office/powerpoint/2010/main" xmlns="" val="662627194"/>
              </p:ext>
            </p:extLst>
          </p:nvPr>
        </p:nvGraphicFramePr>
        <p:xfrm>
          <a:off x="558475" y="1392607"/>
          <a:ext cx="6605812" cy="1577340"/>
        </p:xfrm>
        <a:graphic>
          <a:graphicData uri="http://schemas.openxmlformats.org/drawingml/2006/table">
            <a:tbl>
              <a:tblPr firstRow="1">
                <a:tableStyleId>{5C22544A-7EE6-4342-B048-85BDC9FD1C3A}</a:tableStyleId>
              </a:tblPr>
              <a:tblGrid>
                <a:gridCol w="1009741"/>
                <a:gridCol w="1070938"/>
                <a:gridCol w="1376919"/>
                <a:gridCol w="1574107"/>
                <a:gridCol w="1574107"/>
              </a:tblGrid>
              <a:tr h="0">
                <a:tc>
                  <a:txBody>
                    <a:bodyPr/>
                    <a:lstStyle/>
                    <a:p>
                      <a:pPr>
                        <a:lnSpc>
                          <a:spcPct val="115000"/>
                        </a:lnSpc>
                        <a:spcAft>
                          <a:spcPts val="0"/>
                        </a:spcAft>
                      </a:pPr>
                      <a:r>
                        <a:rPr lang="en-US" sz="1800" dirty="0" err="1">
                          <a:effectLst/>
                          <a:latin typeface="+mn-lt"/>
                          <a:ea typeface="Times New Roman"/>
                          <a:cs typeface="Times New Roman"/>
                        </a:rPr>
                        <a:t>Tno</a:t>
                      </a:r>
                      <a:endParaRPr lang="el-GR" sz="1200" dirty="0">
                        <a:effectLst/>
                        <a:latin typeface="+mn-lt"/>
                        <a:ea typeface="Times New Roman"/>
                        <a:cs typeface="Times New Roman"/>
                      </a:endParaRPr>
                    </a:p>
                  </a:txBody>
                  <a:tcPr marL="68580" marR="68580" marT="0" marB="0">
                    <a:solidFill>
                      <a:srgbClr val="004B82"/>
                    </a:solidFill>
                  </a:tcPr>
                </a:tc>
                <a:tc>
                  <a:txBody>
                    <a:bodyPr/>
                    <a:lstStyle/>
                    <a:p>
                      <a:pPr>
                        <a:lnSpc>
                          <a:spcPct val="115000"/>
                        </a:lnSpc>
                        <a:spcAft>
                          <a:spcPts val="0"/>
                        </a:spcAft>
                      </a:pPr>
                      <a:r>
                        <a:rPr lang="en-US" sz="1800">
                          <a:effectLst/>
                          <a:latin typeface="+mn-lt"/>
                          <a:ea typeface="Times New Roman"/>
                          <a:cs typeface="Times New Roman"/>
                        </a:rPr>
                        <a:t>tname</a:t>
                      </a:r>
                      <a:endParaRPr lang="el-GR" sz="1200">
                        <a:effectLst/>
                        <a:latin typeface="+mn-lt"/>
                        <a:ea typeface="Times New Roman"/>
                        <a:cs typeface="Times New Roman"/>
                      </a:endParaRPr>
                    </a:p>
                  </a:txBody>
                  <a:tcPr marL="68580" marR="68580" marT="0" marB="0">
                    <a:solidFill>
                      <a:srgbClr val="004B82"/>
                    </a:solidFill>
                  </a:tcPr>
                </a:tc>
                <a:tc>
                  <a:txBody>
                    <a:bodyPr/>
                    <a:lstStyle/>
                    <a:p>
                      <a:pPr>
                        <a:lnSpc>
                          <a:spcPct val="115000"/>
                        </a:lnSpc>
                        <a:spcAft>
                          <a:spcPts val="0"/>
                        </a:spcAft>
                      </a:pPr>
                      <a:r>
                        <a:rPr lang="en-US" sz="1800">
                          <a:effectLst/>
                          <a:latin typeface="+mn-lt"/>
                          <a:ea typeface="Times New Roman"/>
                          <a:cs typeface="Times New Roman"/>
                        </a:rPr>
                        <a:t>Address</a:t>
                      </a:r>
                      <a:endParaRPr lang="el-GR" sz="1200">
                        <a:effectLst/>
                        <a:latin typeface="+mn-lt"/>
                        <a:ea typeface="Times New Roman"/>
                        <a:cs typeface="Times New Roman"/>
                      </a:endParaRPr>
                    </a:p>
                  </a:txBody>
                  <a:tcPr marL="68580" marR="68580" marT="0" marB="0">
                    <a:solidFill>
                      <a:srgbClr val="004B82"/>
                    </a:solidFill>
                  </a:tcPr>
                </a:tc>
                <a:tc>
                  <a:txBody>
                    <a:bodyPr/>
                    <a:lstStyle/>
                    <a:p>
                      <a:pPr>
                        <a:lnSpc>
                          <a:spcPct val="115000"/>
                        </a:lnSpc>
                        <a:spcAft>
                          <a:spcPts val="0"/>
                        </a:spcAft>
                      </a:pPr>
                      <a:r>
                        <a:rPr lang="en-US" sz="1800">
                          <a:effectLst/>
                          <a:latin typeface="+mn-lt"/>
                          <a:ea typeface="Times New Roman"/>
                          <a:cs typeface="Times New Roman"/>
                        </a:rPr>
                        <a:t>Speciality</a:t>
                      </a:r>
                      <a:endParaRPr lang="el-GR" sz="1200">
                        <a:effectLst/>
                        <a:latin typeface="+mn-lt"/>
                        <a:ea typeface="Times New Roman"/>
                        <a:cs typeface="Times New Roman"/>
                      </a:endParaRPr>
                    </a:p>
                  </a:txBody>
                  <a:tcPr marL="68580" marR="68580" marT="0" marB="0">
                    <a:solidFill>
                      <a:srgbClr val="004B82"/>
                    </a:solidFill>
                  </a:tcPr>
                </a:tc>
                <a:tc>
                  <a:txBody>
                    <a:bodyPr/>
                    <a:lstStyle/>
                    <a:p>
                      <a:pPr>
                        <a:lnSpc>
                          <a:spcPct val="115000"/>
                        </a:lnSpc>
                        <a:spcAft>
                          <a:spcPts val="0"/>
                        </a:spcAft>
                      </a:pPr>
                      <a:r>
                        <a:rPr lang="en-US" sz="1800">
                          <a:effectLst/>
                          <a:latin typeface="+mn-lt"/>
                          <a:ea typeface="Times New Roman"/>
                          <a:cs typeface="Times New Roman"/>
                        </a:rPr>
                        <a:t>Tno</a:t>
                      </a:r>
                      <a:endParaRPr lang="el-GR" sz="1200">
                        <a:effectLst/>
                        <a:latin typeface="+mn-lt"/>
                        <a:ea typeface="Times New Roman"/>
                        <a:cs typeface="Times New Roman"/>
                      </a:endParaRPr>
                    </a:p>
                  </a:txBody>
                  <a:tcPr marL="68580" marR="68580" marT="0" marB="0">
                    <a:solidFill>
                      <a:srgbClr val="004B82"/>
                    </a:solidFill>
                  </a:tcPr>
                </a:tc>
              </a:tr>
              <a:tr h="0">
                <a:tc>
                  <a:txBody>
                    <a:bodyPr/>
                    <a:lstStyle/>
                    <a:p>
                      <a:pPr>
                        <a:lnSpc>
                          <a:spcPct val="115000"/>
                        </a:lnSpc>
                        <a:spcAft>
                          <a:spcPts val="0"/>
                        </a:spcAft>
                      </a:pPr>
                      <a:r>
                        <a:rPr lang="en-US" sz="1800">
                          <a:effectLst/>
                          <a:latin typeface="+mn-lt"/>
                          <a:ea typeface="Times New Roman"/>
                          <a:cs typeface="Times New Roman"/>
                        </a:rPr>
                        <a:t>100</a:t>
                      </a:r>
                      <a:endParaRPr lang="el-GR" sz="1200">
                        <a:effectLst/>
                        <a:latin typeface="+mn-lt"/>
                        <a:ea typeface="Times New Roman"/>
                        <a:cs typeface="Times New Roman"/>
                      </a:endParaRPr>
                    </a:p>
                  </a:txBody>
                  <a:tcPr marL="68580" marR="68580" marT="0" marB="0"/>
                </a:tc>
                <a:tc>
                  <a:txBody>
                    <a:bodyPr/>
                    <a:lstStyle/>
                    <a:p>
                      <a:pPr>
                        <a:lnSpc>
                          <a:spcPct val="115000"/>
                        </a:lnSpc>
                        <a:spcAft>
                          <a:spcPts val="0"/>
                        </a:spcAft>
                      </a:pPr>
                      <a:r>
                        <a:rPr lang="en-US" sz="1800">
                          <a:effectLst/>
                          <a:latin typeface="+mn-lt"/>
                          <a:ea typeface="Times New Roman"/>
                          <a:cs typeface="Times New Roman"/>
                        </a:rPr>
                        <a:t>CODD</a:t>
                      </a:r>
                      <a:endParaRPr lang="el-GR" sz="1200">
                        <a:effectLst/>
                        <a:latin typeface="+mn-lt"/>
                        <a:ea typeface="Times New Roman"/>
                        <a:cs typeface="Times New Roman"/>
                      </a:endParaRPr>
                    </a:p>
                  </a:txBody>
                  <a:tcPr marL="68580" marR="68580" marT="0" marB="0"/>
                </a:tc>
                <a:tc>
                  <a:txBody>
                    <a:bodyPr/>
                    <a:lstStyle/>
                    <a:p>
                      <a:pPr>
                        <a:lnSpc>
                          <a:spcPct val="115000"/>
                        </a:lnSpc>
                        <a:spcAft>
                          <a:spcPts val="0"/>
                        </a:spcAft>
                      </a:pPr>
                      <a:r>
                        <a:rPr lang="en-US" sz="1800">
                          <a:effectLst/>
                          <a:latin typeface="+mn-lt"/>
                          <a:ea typeface="Times New Roman"/>
                          <a:cs typeface="Times New Roman"/>
                        </a:rPr>
                        <a:t>ATHENS</a:t>
                      </a:r>
                      <a:endParaRPr lang="el-GR" sz="1200">
                        <a:effectLst/>
                        <a:latin typeface="+mn-lt"/>
                        <a:ea typeface="Times New Roman"/>
                        <a:cs typeface="Times New Roman"/>
                      </a:endParaRPr>
                    </a:p>
                  </a:txBody>
                  <a:tcPr marL="68580" marR="68580" marT="0" marB="0"/>
                </a:tc>
                <a:tc>
                  <a:txBody>
                    <a:bodyPr/>
                    <a:lstStyle/>
                    <a:p>
                      <a:pPr>
                        <a:lnSpc>
                          <a:spcPct val="115000"/>
                        </a:lnSpc>
                        <a:spcAft>
                          <a:spcPts val="0"/>
                        </a:spcAft>
                      </a:pPr>
                      <a:r>
                        <a:rPr lang="en-US" sz="1800">
                          <a:effectLst/>
                          <a:latin typeface="+mn-lt"/>
                          <a:ea typeface="Times New Roman"/>
                          <a:cs typeface="Times New Roman"/>
                        </a:rPr>
                        <a:t>DATABASE</a:t>
                      </a:r>
                      <a:endParaRPr lang="el-GR" sz="1200">
                        <a:effectLst/>
                        <a:latin typeface="+mn-lt"/>
                        <a:ea typeface="Times New Roman"/>
                        <a:cs typeface="Times New Roman"/>
                      </a:endParaRPr>
                    </a:p>
                  </a:txBody>
                  <a:tcPr marL="68580" marR="68580" marT="0" marB="0"/>
                </a:tc>
                <a:tc>
                  <a:txBody>
                    <a:bodyPr/>
                    <a:lstStyle/>
                    <a:p>
                      <a:pPr>
                        <a:lnSpc>
                          <a:spcPct val="115000"/>
                        </a:lnSpc>
                        <a:spcAft>
                          <a:spcPts val="0"/>
                        </a:spcAft>
                      </a:pPr>
                      <a:r>
                        <a:rPr lang="en-US" sz="1800">
                          <a:effectLst/>
                          <a:latin typeface="+mn-lt"/>
                          <a:ea typeface="Times New Roman"/>
                          <a:cs typeface="Times New Roman"/>
                        </a:rPr>
                        <a:t>100</a:t>
                      </a:r>
                      <a:endParaRPr lang="el-GR" sz="1200">
                        <a:effectLst/>
                        <a:latin typeface="+mn-lt"/>
                        <a:ea typeface="Times New Roman"/>
                        <a:cs typeface="Times New Roman"/>
                      </a:endParaRPr>
                    </a:p>
                  </a:txBody>
                  <a:tcPr marL="68580" marR="68580" marT="0" marB="0"/>
                </a:tc>
              </a:tr>
              <a:tr h="0">
                <a:tc>
                  <a:txBody>
                    <a:bodyPr/>
                    <a:lstStyle/>
                    <a:p>
                      <a:pPr>
                        <a:lnSpc>
                          <a:spcPct val="115000"/>
                        </a:lnSpc>
                        <a:spcAft>
                          <a:spcPts val="0"/>
                        </a:spcAft>
                      </a:pPr>
                      <a:r>
                        <a:rPr lang="en-US" sz="1800">
                          <a:effectLst/>
                          <a:latin typeface="+mn-lt"/>
                          <a:ea typeface="Times New Roman"/>
                          <a:cs typeface="Times New Roman"/>
                        </a:rPr>
                        <a:t>200</a:t>
                      </a:r>
                      <a:endParaRPr lang="el-GR" sz="1200">
                        <a:effectLst/>
                        <a:latin typeface="+mn-lt"/>
                        <a:ea typeface="Times New Roman"/>
                        <a:cs typeface="Times New Roman"/>
                      </a:endParaRPr>
                    </a:p>
                  </a:txBody>
                  <a:tcPr marL="68580" marR="68580" marT="0" marB="0"/>
                </a:tc>
                <a:tc>
                  <a:txBody>
                    <a:bodyPr/>
                    <a:lstStyle/>
                    <a:p>
                      <a:pPr>
                        <a:lnSpc>
                          <a:spcPct val="115000"/>
                        </a:lnSpc>
                        <a:spcAft>
                          <a:spcPts val="0"/>
                        </a:spcAft>
                      </a:pPr>
                      <a:r>
                        <a:rPr lang="en-US" sz="1800">
                          <a:effectLst/>
                          <a:latin typeface="+mn-lt"/>
                          <a:ea typeface="Times New Roman"/>
                          <a:cs typeface="Times New Roman"/>
                        </a:rPr>
                        <a:t>MARTIN</a:t>
                      </a:r>
                      <a:endParaRPr lang="el-GR" sz="1200">
                        <a:effectLst/>
                        <a:latin typeface="+mn-lt"/>
                        <a:ea typeface="Times New Roman"/>
                        <a:cs typeface="Times New Roman"/>
                      </a:endParaRPr>
                    </a:p>
                  </a:txBody>
                  <a:tcPr marL="68580" marR="68580" marT="0" marB="0"/>
                </a:tc>
                <a:tc>
                  <a:txBody>
                    <a:bodyPr/>
                    <a:lstStyle/>
                    <a:p>
                      <a:pPr>
                        <a:lnSpc>
                          <a:spcPct val="115000"/>
                        </a:lnSpc>
                        <a:spcAft>
                          <a:spcPts val="0"/>
                        </a:spcAft>
                      </a:pPr>
                      <a:r>
                        <a:rPr lang="en-US" sz="1800">
                          <a:effectLst/>
                          <a:latin typeface="+mn-lt"/>
                          <a:ea typeface="Times New Roman"/>
                          <a:cs typeface="Times New Roman"/>
                        </a:rPr>
                        <a:t>ATHENS</a:t>
                      </a:r>
                      <a:endParaRPr lang="el-GR" sz="1200">
                        <a:effectLst/>
                        <a:latin typeface="+mn-lt"/>
                        <a:ea typeface="Times New Roman"/>
                        <a:cs typeface="Times New Roman"/>
                      </a:endParaRPr>
                    </a:p>
                  </a:txBody>
                  <a:tcPr marL="68580" marR="68580" marT="0" marB="0"/>
                </a:tc>
                <a:tc>
                  <a:txBody>
                    <a:bodyPr/>
                    <a:lstStyle/>
                    <a:p>
                      <a:pPr>
                        <a:lnSpc>
                          <a:spcPct val="115000"/>
                        </a:lnSpc>
                        <a:spcAft>
                          <a:spcPts val="0"/>
                        </a:spcAft>
                      </a:pPr>
                      <a:r>
                        <a:rPr lang="en-US" sz="1800">
                          <a:effectLst/>
                          <a:latin typeface="+mn-lt"/>
                          <a:ea typeface="Times New Roman"/>
                          <a:cs typeface="Times New Roman"/>
                        </a:rPr>
                        <a:t>BUSSINESS INTELLIGENCE</a:t>
                      </a:r>
                      <a:endParaRPr lang="el-GR" sz="1200">
                        <a:effectLst/>
                        <a:latin typeface="+mn-lt"/>
                        <a:ea typeface="Times New Roman"/>
                        <a:cs typeface="Times New Roman"/>
                      </a:endParaRPr>
                    </a:p>
                  </a:txBody>
                  <a:tcPr marL="68580" marR="68580" marT="0" marB="0"/>
                </a:tc>
                <a:tc>
                  <a:txBody>
                    <a:bodyPr/>
                    <a:lstStyle/>
                    <a:p>
                      <a:pPr>
                        <a:lnSpc>
                          <a:spcPct val="115000"/>
                        </a:lnSpc>
                        <a:spcAft>
                          <a:spcPts val="0"/>
                        </a:spcAft>
                      </a:pPr>
                      <a:r>
                        <a:rPr lang="en-US" sz="1800">
                          <a:effectLst/>
                          <a:latin typeface="+mn-lt"/>
                          <a:ea typeface="Times New Roman"/>
                          <a:cs typeface="Times New Roman"/>
                        </a:rPr>
                        <a:t>200</a:t>
                      </a:r>
                      <a:endParaRPr lang="el-GR" sz="1200">
                        <a:effectLst/>
                        <a:latin typeface="+mn-lt"/>
                        <a:ea typeface="Times New Roman"/>
                        <a:cs typeface="Times New Roman"/>
                      </a:endParaRPr>
                    </a:p>
                  </a:txBody>
                  <a:tcPr marL="68580" marR="68580" marT="0" marB="0"/>
                </a:tc>
              </a:tr>
              <a:tr h="0">
                <a:tc>
                  <a:txBody>
                    <a:bodyPr/>
                    <a:lstStyle/>
                    <a:p>
                      <a:pPr>
                        <a:lnSpc>
                          <a:spcPct val="115000"/>
                        </a:lnSpc>
                        <a:spcAft>
                          <a:spcPts val="0"/>
                        </a:spcAft>
                      </a:pPr>
                      <a:r>
                        <a:rPr lang="en-US" sz="1800">
                          <a:effectLst/>
                          <a:latin typeface="+mn-lt"/>
                          <a:ea typeface="Times New Roman"/>
                          <a:cs typeface="Times New Roman"/>
                        </a:rPr>
                        <a:t>300</a:t>
                      </a:r>
                      <a:endParaRPr lang="el-GR" sz="1200">
                        <a:effectLst/>
                        <a:latin typeface="+mn-lt"/>
                        <a:ea typeface="Times New Roman"/>
                        <a:cs typeface="Times New Roman"/>
                      </a:endParaRPr>
                    </a:p>
                  </a:txBody>
                  <a:tcPr marL="68580" marR="68580" marT="0" marB="0"/>
                </a:tc>
                <a:tc>
                  <a:txBody>
                    <a:bodyPr/>
                    <a:lstStyle/>
                    <a:p>
                      <a:pPr>
                        <a:lnSpc>
                          <a:spcPct val="115000"/>
                        </a:lnSpc>
                        <a:spcAft>
                          <a:spcPts val="0"/>
                        </a:spcAft>
                      </a:pPr>
                      <a:r>
                        <a:rPr lang="en-US" sz="1800">
                          <a:effectLst/>
                          <a:latin typeface="+mn-lt"/>
                          <a:ea typeface="Times New Roman"/>
                          <a:cs typeface="Times New Roman"/>
                        </a:rPr>
                        <a:t>DATE</a:t>
                      </a:r>
                      <a:endParaRPr lang="el-GR" sz="1200">
                        <a:effectLst/>
                        <a:latin typeface="+mn-lt"/>
                        <a:ea typeface="Times New Roman"/>
                        <a:cs typeface="Times New Roman"/>
                      </a:endParaRPr>
                    </a:p>
                  </a:txBody>
                  <a:tcPr marL="68580" marR="68580" marT="0" marB="0"/>
                </a:tc>
                <a:tc>
                  <a:txBody>
                    <a:bodyPr/>
                    <a:lstStyle/>
                    <a:p>
                      <a:pPr>
                        <a:lnSpc>
                          <a:spcPct val="115000"/>
                        </a:lnSpc>
                        <a:spcAft>
                          <a:spcPts val="0"/>
                        </a:spcAft>
                      </a:pPr>
                      <a:r>
                        <a:rPr lang="en-US" sz="1800">
                          <a:effectLst/>
                          <a:latin typeface="+mn-lt"/>
                          <a:ea typeface="Times New Roman"/>
                          <a:cs typeface="Times New Roman"/>
                        </a:rPr>
                        <a:t>BERLIN</a:t>
                      </a:r>
                      <a:endParaRPr lang="el-GR" sz="1200">
                        <a:effectLst/>
                        <a:latin typeface="+mn-lt"/>
                        <a:ea typeface="Times New Roman"/>
                        <a:cs typeface="Times New Roman"/>
                      </a:endParaRPr>
                    </a:p>
                  </a:txBody>
                  <a:tcPr marL="68580" marR="68580" marT="0" marB="0"/>
                </a:tc>
                <a:tc>
                  <a:txBody>
                    <a:bodyPr/>
                    <a:lstStyle/>
                    <a:p>
                      <a:pPr>
                        <a:lnSpc>
                          <a:spcPct val="115000"/>
                        </a:lnSpc>
                        <a:spcAft>
                          <a:spcPts val="0"/>
                        </a:spcAft>
                      </a:pPr>
                      <a:r>
                        <a:rPr lang="en-US" sz="1800">
                          <a:effectLst/>
                          <a:latin typeface="+mn-lt"/>
                          <a:ea typeface="Times New Roman"/>
                          <a:cs typeface="Times New Roman"/>
                        </a:rPr>
                        <a:t>DATABASE</a:t>
                      </a:r>
                      <a:endParaRPr lang="el-GR" sz="1200">
                        <a:effectLst/>
                        <a:latin typeface="+mn-lt"/>
                        <a:ea typeface="Times New Roman"/>
                        <a:cs typeface="Times New Roman"/>
                      </a:endParaRPr>
                    </a:p>
                  </a:txBody>
                  <a:tcPr marL="68580" marR="68580" marT="0" marB="0"/>
                </a:tc>
                <a:tc>
                  <a:txBody>
                    <a:bodyPr/>
                    <a:lstStyle/>
                    <a:p>
                      <a:pPr>
                        <a:lnSpc>
                          <a:spcPct val="115000"/>
                        </a:lnSpc>
                        <a:spcAft>
                          <a:spcPts val="0"/>
                        </a:spcAft>
                      </a:pPr>
                      <a:r>
                        <a:rPr lang="en-US" sz="1800" dirty="0">
                          <a:effectLst/>
                          <a:latin typeface="+mn-lt"/>
                          <a:ea typeface="Times New Roman"/>
                          <a:cs typeface="Times New Roman"/>
                        </a:rPr>
                        <a:t>300</a:t>
                      </a:r>
                      <a:endParaRPr lang="el-GR" sz="1200" dirty="0">
                        <a:effectLst/>
                        <a:latin typeface="+mn-lt"/>
                        <a:ea typeface="Times New Roman"/>
                        <a:cs typeface="Times New Roman"/>
                      </a:endParaRPr>
                    </a:p>
                  </a:txBody>
                  <a:tcPr marL="68580" marR="68580" marT="0" marB="0"/>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xmlns="" val="3643889358"/>
              </p:ext>
            </p:extLst>
          </p:nvPr>
        </p:nvGraphicFramePr>
        <p:xfrm>
          <a:off x="558475" y="3426235"/>
          <a:ext cx="2371354" cy="1892808"/>
        </p:xfrm>
        <a:graphic>
          <a:graphicData uri="http://schemas.openxmlformats.org/drawingml/2006/table">
            <a:tbl>
              <a:tblPr firstRow="1">
                <a:tableStyleId>{5C22544A-7EE6-4342-B048-85BDC9FD1C3A}</a:tableStyleId>
              </a:tblPr>
              <a:tblGrid>
                <a:gridCol w="1242138"/>
                <a:gridCol w="1129216"/>
              </a:tblGrid>
              <a:tr h="0">
                <a:tc>
                  <a:txBody>
                    <a:bodyPr/>
                    <a:lstStyle/>
                    <a:p>
                      <a:pPr>
                        <a:lnSpc>
                          <a:spcPct val="115000"/>
                        </a:lnSpc>
                        <a:spcAft>
                          <a:spcPts val="0"/>
                        </a:spcAft>
                      </a:pPr>
                      <a:r>
                        <a:rPr lang="en-US" sz="1800" dirty="0" err="1">
                          <a:effectLst/>
                          <a:latin typeface="+mn-lt"/>
                          <a:ea typeface="Times New Roman"/>
                          <a:cs typeface="Times New Roman"/>
                        </a:rPr>
                        <a:t>Studno</a:t>
                      </a:r>
                      <a:endParaRPr lang="el-GR" sz="1200" dirty="0">
                        <a:effectLst/>
                        <a:latin typeface="+mn-lt"/>
                        <a:ea typeface="Times New Roman"/>
                        <a:cs typeface="Times New Roman"/>
                      </a:endParaRPr>
                    </a:p>
                  </a:txBody>
                  <a:tcPr marL="68580" marR="68580" marT="0" marB="0">
                    <a:solidFill>
                      <a:srgbClr val="004B82"/>
                    </a:solidFill>
                  </a:tcPr>
                </a:tc>
                <a:tc>
                  <a:txBody>
                    <a:bodyPr/>
                    <a:lstStyle/>
                    <a:p>
                      <a:pPr>
                        <a:lnSpc>
                          <a:spcPct val="115000"/>
                        </a:lnSpc>
                        <a:spcAft>
                          <a:spcPts val="0"/>
                        </a:spcAft>
                      </a:pPr>
                      <a:r>
                        <a:rPr lang="en-US" sz="1800">
                          <a:effectLst/>
                          <a:latin typeface="+mn-lt"/>
                          <a:ea typeface="Times New Roman"/>
                          <a:cs typeface="Times New Roman"/>
                        </a:rPr>
                        <a:t>Lesson</a:t>
                      </a:r>
                      <a:endParaRPr lang="el-GR" sz="1200">
                        <a:effectLst/>
                        <a:latin typeface="+mn-lt"/>
                        <a:ea typeface="Times New Roman"/>
                        <a:cs typeface="Times New Roman"/>
                      </a:endParaRPr>
                    </a:p>
                  </a:txBody>
                  <a:tcPr marL="68580" marR="68580" marT="0" marB="0">
                    <a:solidFill>
                      <a:srgbClr val="004B82"/>
                    </a:solidFill>
                  </a:tcPr>
                </a:tc>
              </a:tr>
              <a:tr h="0">
                <a:tc>
                  <a:txBody>
                    <a:bodyPr/>
                    <a:lstStyle/>
                    <a:p>
                      <a:pPr>
                        <a:lnSpc>
                          <a:spcPct val="115000"/>
                        </a:lnSpc>
                        <a:spcAft>
                          <a:spcPts val="0"/>
                        </a:spcAft>
                      </a:pPr>
                      <a:r>
                        <a:rPr lang="en-US" sz="1800">
                          <a:effectLst/>
                          <a:latin typeface="+mn-lt"/>
                          <a:ea typeface="Times New Roman"/>
                          <a:cs typeface="Times New Roman"/>
                        </a:rPr>
                        <a:t>100</a:t>
                      </a:r>
                      <a:endParaRPr lang="el-GR" sz="1200">
                        <a:effectLst/>
                        <a:latin typeface="+mn-lt"/>
                        <a:ea typeface="Times New Roman"/>
                        <a:cs typeface="Times New Roman"/>
                      </a:endParaRPr>
                    </a:p>
                  </a:txBody>
                  <a:tcPr marL="68580" marR="68580" marT="0" marB="0"/>
                </a:tc>
                <a:tc>
                  <a:txBody>
                    <a:bodyPr/>
                    <a:lstStyle/>
                    <a:p>
                      <a:pPr>
                        <a:lnSpc>
                          <a:spcPct val="115000"/>
                        </a:lnSpc>
                        <a:spcAft>
                          <a:spcPts val="0"/>
                        </a:spcAft>
                      </a:pPr>
                      <a:r>
                        <a:rPr lang="en-US" sz="1800">
                          <a:effectLst/>
                          <a:latin typeface="+mn-lt"/>
                          <a:ea typeface="Times New Roman"/>
                          <a:cs typeface="Times New Roman"/>
                        </a:rPr>
                        <a:t>100</a:t>
                      </a:r>
                      <a:endParaRPr lang="el-GR" sz="1200">
                        <a:effectLst/>
                        <a:latin typeface="+mn-lt"/>
                        <a:ea typeface="Times New Roman"/>
                        <a:cs typeface="Times New Roman"/>
                      </a:endParaRPr>
                    </a:p>
                  </a:txBody>
                  <a:tcPr marL="68580" marR="68580" marT="0" marB="0"/>
                </a:tc>
              </a:tr>
              <a:tr h="0">
                <a:tc>
                  <a:txBody>
                    <a:bodyPr/>
                    <a:lstStyle/>
                    <a:p>
                      <a:pPr>
                        <a:lnSpc>
                          <a:spcPct val="115000"/>
                        </a:lnSpc>
                        <a:spcAft>
                          <a:spcPts val="0"/>
                        </a:spcAft>
                      </a:pPr>
                      <a:r>
                        <a:rPr lang="el-GR" sz="1800">
                          <a:effectLst/>
                          <a:latin typeface="+mn-lt"/>
                          <a:ea typeface="Times New Roman"/>
                          <a:cs typeface="Times New Roman"/>
                        </a:rPr>
                        <a:t>10</a:t>
                      </a:r>
                      <a:r>
                        <a:rPr lang="en-US" sz="1800">
                          <a:effectLst/>
                          <a:latin typeface="+mn-lt"/>
                          <a:ea typeface="Times New Roman"/>
                          <a:cs typeface="Times New Roman"/>
                        </a:rPr>
                        <a:t>0</a:t>
                      </a:r>
                      <a:endParaRPr lang="el-GR" sz="1200">
                        <a:effectLst/>
                        <a:latin typeface="+mn-lt"/>
                        <a:ea typeface="Times New Roman"/>
                        <a:cs typeface="Times New Roman"/>
                      </a:endParaRPr>
                    </a:p>
                  </a:txBody>
                  <a:tcPr marL="68580" marR="68580" marT="0" marB="0"/>
                </a:tc>
                <a:tc>
                  <a:txBody>
                    <a:bodyPr/>
                    <a:lstStyle/>
                    <a:p>
                      <a:pPr>
                        <a:lnSpc>
                          <a:spcPct val="115000"/>
                        </a:lnSpc>
                        <a:spcAft>
                          <a:spcPts val="0"/>
                        </a:spcAft>
                      </a:pPr>
                      <a:r>
                        <a:rPr lang="el-GR" sz="1800">
                          <a:effectLst/>
                          <a:latin typeface="+mn-lt"/>
                          <a:ea typeface="Times New Roman"/>
                          <a:cs typeface="Times New Roman"/>
                        </a:rPr>
                        <a:t>200</a:t>
                      </a:r>
                      <a:endParaRPr lang="el-GR" sz="1200">
                        <a:effectLst/>
                        <a:latin typeface="+mn-lt"/>
                        <a:ea typeface="Times New Roman"/>
                        <a:cs typeface="Times New Roman"/>
                      </a:endParaRPr>
                    </a:p>
                  </a:txBody>
                  <a:tcPr marL="68580" marR="68580" marT="0" marB="0"/>
                </a:tc>
              </a:tr>
              <a:tr h="0">
                <a:tc>
                  <a:txBody>
                    <a:bodyPr/>
                    <a:lstStyle/>
                    <a:p>
                      <a:pPr>
                        <a:lnSpc>
                          <a:spcPct val="115000"/>
                        </a:lnSpc>
                        <a:spcAft>
                          <a:spcPts val="0"/>
                        </a:spcAft>
                      </a:pPr>
                      <a:r>
                        <a:rPr lang="el-GR" sz="1800">
                          <a:effectLst/>
                          <a:latin typeface="+mn-lt"/>
                          <a:ea typeface="Times New Roman"/>
                          <a:cs typeface="Times New Roman"/>
                        </a:rPr>
                        <a:t>20</a:t>
                      </a:r>
                      <a:r>
                        <a:rPr lang="en-US" sz="1800">
                          <a:effectLst/>
                          <a:latin typeface="+mn-lt"/>
                          <a:ea typeface="Times New Roman"/>
                          <a:cs typeface="Times New Roman"/>
                        </a:rPr>
                        <a:t>0</a:t>
                      </a:r>
                      <a:endParaRPr lang="el-GR" sz="1200">
                        <a:effectLst/>
                        <a:latin typeface="+mn-lt"/>
                        <a:ea typeface="Times New Roman"/>
                        <a:cs typeface="Times New Roman"/>
                      </a:endParaRPr>
                    </a:p>
                  </a:txBody>
                  <a:tcPr marL="68580" marR="68580" marT="0" marB="0"/>
                </a:tc>
                <a:tc>
                  <a:txBody>
                    <a:bodyPr/>
                    <a:lstStyle/>
                    <a:p>
                      <a:pPr>
                        <a:lnSpc>
                          <a:spcPct val="115000"/>
                        </a:lnSpc>
                        <a:spcAft>
                          <a:spcPts val="0"/>
                        </a:spcAft>
                      </a:pPr>
                      <a:r>
                        <a:rPr lang="el-GR" sz="1800">
                          <a:effectLst/>
                          <a:latin typeface="+mn-lt"/>
                          <a:ea typeface="Times New Roman"/>
                          <a:cs typeface="Times New Roman"/>
                        </a:rPr>
                        <a:t>100</a:t>
                      </a:r>
                      <a:endParaRPr lang="el-GR" sz="1200">
                        <a:effectLst/>
                        <a:latin typeface="+mn-lt"/>
                        <a:ea typeface="Times New Roman"/>
                        <a:cs typeface="Times New Roman"/>
                      </a:endParaRPr>
                    </a:p>
                  </a:txBody>
                  <a:tcPr marL="68580" marR="68580" marT="0" marB="0"/>
                </a:tc>
              </a:tr>
              <a:tr h="0">
                <a:tc>
                  <a:txBody>
                    <a:bodyPr/>
                    <a:lstStyle/>
                    <a:p>
                      <a:pPr>
                        <a:lnSpc>
                          <a:spcPct val="115000"/>
                        </a:lnSpc>
                        <a:spcAft>
                          <a:spcPts val="0"/>
                        </a:spcAft>
                      </a:pPr>
                      <a:r>
                        <a:rPr lang="en-US" sz="1800">
                          <a:effectLst/>
                          <a:latin typeface="+mn-lt"/>
                          <a:ea typeface="Times New Roman"/>
                          <a:cs typeface="Times New Roman"/>
                        </a:rPr>
                        <a:t>200</a:t>
                      </a:r>
                      <a:endParaRPr lang="el-GR" sz="1200">
                        <a:effectLst/>
                        <a:latin typeface="+mn-lt"/>
                        <a:ea typeface="Times New Roman"/>
                        <a:cs typeface="Times New Roman"/>
                      </a:endParaRPr>
                    </a:p>
                  </a:txBody>
                  <a:tcPr marL="68580" marR="68580" marT="0" marB="0"/>
                </a:tc>
                <a:tc>
                  <a:txBody>
                    <a:bodyPr/>
                    <a:lstStyle/>
                    <a:p>
                      <a:pPr>
                        <a:lnSpc>
                          <a:spcPct val="115000"/>
                        </a:lnSpc>
                        <a:spcAft>
                          <a:spcPts val="0"/>
                        </a:spcAft>
                      </a:pPr>
                      <a:r>
                        <a:rPr lang="en-US" sz="1800">
                          <a:effectLst/>
                          <a:latin typeface="+mn-lt"/>
                          <a:ea typeface="Times New Roman"/>
                          <a:cs typeface="Times New Roman"/>
                        </a:rPr>
                        <a:t>200</a:t>
                      </a:r>
                      <a:endParaRPr lang="el-GR" sz="1200">
                        <a:effectLst/>
                        <a:latin typeface="+mn-lt"/>
                        <a:ea typeface="Times New Roman"/>
                        <a:cs typeface="Times New Roman"/>
                      </a:endParaRPr>
                    </a:p>
                  </a:txBody>
                  <a:tcPr marL="68580" marR="68580" marT="0" marB="0"/>
                </a:tc>
              </a:tr>
              <a:tr h="0">
                <a:tc>
                  <a:txBody>
                    <a:bodyPr/>
                    <a:lstStyle/>
                    <a:p>
                      <a:pPr>
                        <a:lnSpc>
                          <a:spcPct val="115000"/>
                        </a:lnSpc>
                        <a:spcAft>
                          <a:spcPts val="0"/>
                        </a:spcAft>
                      </a:pPr>
                      <a:r>
                        <a:rPr lang="en-US" sz="1800" dirty="0">
                          <a:effectLst/>
                          <a:latin typeface="+mn-lt"/>
                          <a:ea typeface="Times New Roman"/>
                          <a:cs typeface="Times New Roman"/>
                        </a:rPr>
                        <a:t>300</a:t>
                      </a:r>
                      <a:endParaRPr lang="el-GR" sz="1200" dirty="0">
                        <a:effectLst/>
                        <a:latin typeface="+mn-lt"/>
                        <a:ea typeface="Times New Roman"/>
                        <a:cs typeface="Times New Roman"/>
                      </a:endParaRPr>
                    </a:p>
                  </a:txBody>
                  <a:tcPr marL="68580" marR="68580" marT="0" marB="0"/>
                </a:tc>
                <a:tc>
                  <a:txBody>
                    <a:bodyPr/>
                    <a:lstStyle/>
                    <a:p>
                      <a:pPr>
                        <a:lnSpc>
                          <a:spcPct val="115000"/>
                        </a:lnSpc>
                        <a:spcAft>
                          <a:spcPts val="0"/>
                        </a:spcAft>
                      </a:pPr>
                      <a:r>
                        <a:rPr lang="en-US" sz="1800" dirty="0">
                          <a:effectLst/>
                          <a:latin typeface="+mn-lt"/>
                          <a:ea typeface="Times New Roman"/>
                          <a:cs typeface="Times New Roman"/>
                        </a:rPr>
                        <a:t>100</a:t>
                      </a:r>
                      <a:endParaRPr lang="el-GR" sz="1200" dirty="0">
                        <a:effectLst/>
                        <a:latin typeface="+mn-lt"/>
                        <a:ea typeface="Times New Roman"/>
                        <a:cs typeface="Times New Roman"/>
                      </a:endParaRPr>
                    </a:p>
                  </a:txBody>
                  <a:tcPr marL="68580" marR="68580" marT="0" marB="0"/>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xmlns="" val="2749441821"/>
              </p:ext>
            </p:extLst>
          </p:nvPr>
        </p:nvGraphicFramePr>
        <p:xfrm>
          <a:off x="558475" y="5589240"/>
          <a:ext cx="5597700" cy="946404"/>
        </p:xfrm>
        <a:graphic>
          <a:graphicData uri="http://schemas.openxmlformats.org/drawingml/2006/table">
            <a:tbl>
              <a:tblPr firstRow="1">
                <a:tableStyleId>{5C22544A-7EE6-4342-B048-85BDC9FD1C3A}</a:tableStyleId>
              </a:tblPr>
              <a:tblGrid>
                <a:gridCol w="1257910"/>
                <a:gridCol w="2169895"/>
                <a:gridCol w="2169895"/>
              </a:tblGrid>
              <a:tr h="0">
                <a:tc>
                  <a:txBody>
                    <a:bodyPr/>
                    <a:lstStyle/>
                    <a:p>
                      <a:pPr>
                        <a:lnSpc>
                          <a:spcPct val="115000"/>
                        </a:lnSpc>
                        <a:spcAft>
                          <a:spcPts val="0"/>
                        </a:spcAft>
                      </a:pPr>
                      <a:r>
                        <a:rPr lang="en-US" sz="1800" dirty="0" err="1">
                          <a:effectLst/>
                        </a:rPr>
                        <a:t>L_code</a:t>
                      </a:r>
                      <a:endParaRPr lang="el-GR" sz="1200" dirty="0">
                        <a:effectLst/>
                        <a:latin typeface="Courier New"/>
                        <a:ea typeface="Times New Roman"/>
                        <a:cs typeface="Times New Roman"/>
                      </a:endParaRPr>
                    </a:p>
                  </a:txBody>
                  <a:tcPr marL="68580" marR="68580" marT="0" marB="0">
                    <a:solidFill>
                      <a:srgbClr val="004B82"/>
                    </a:solidFill>
                  </a:tcPr>
                </a:tc>
                <a:tc>
                  <a:txBody>
                    <a:bodyPr/>
                    <a:lstStyle/>
                    <a:p>
                      <a:pPr>
                        <a:lnSpc>
                          <a:spcPct val="115000"/>
                        </a:lnSpc>
                        <a:spcAft>
                          <a:spcPts val="0"/>
                        </a:spcAft>
                      </a:pPr>
                      <a:r>
                        <a:rPr lang="en-US" sz="1800" dirty="0">
                          <a:effectLst/>
                        </a:rPr>
                        <a:t>Lesson</a:t>
                      </a:r>
                      <a:endParaRPr lang="el-GR" sz="1200" dirty="0">
                        <a:effectLst/>
                        <a:latin typeface="Courier New"/>
                        <a:ea typeface="Times New Roman"/>
                        <a:cs typeface="Times New Roman"/>
                      </a:endParaRPr>
                    </a:p>
                  </a:txBody>
                  <a:tcPr marL="68580" marR="68580" marT="0" marB="0">
                    <a:solidFill>
                      <a:srgbClr val="004B82"/>
                    </a:solidFill>
                  </a:tcPr>
                </a:tc>
                <a:tc>
                  <a:txBody>
                    <a:bodyPr/>
                    <a:lstStyle/>
                    <a:p>
                      <a:pPr>
                        <a:lnSpc>
                          <a:spcPct val="115000"/>
                        </a:lnSpc>
                        <a:spcAft>
                          <a:spcPts val="0"/>
                        </a:spcAft>
                      </a:pPr>
                      <a:r>
                        <a:rPr lang="en-US" sz="1800">
                          <a:effectLst/>
                          <a:latin typeface="+mn-lt"/>
                          <a:ea typeface="Times New Roman"/>
                          <a:cs typeface="Times New Roman"/>
                        </a:rPr>
                        <a:t>Semester</a:t>
                      </a:r>
                      <a:endParaRPr lang="el-GR" sz="1200">
                        <a:effectLst/>
                        <a:latin typeface="+mn-lt"/>
                        <a:ea typeface="Times New Roman"/>
                        <a:cs typeface="Times New Roman"/>
                      </a:endParaRPr>
                    </a:p>
                  </a:txBody>
                  <a:tcPr marL="68580" marR="68580" marT="0" marB="0">
                    <a:solidFill>
                      <a:srgbClr val="004B82"/>
                    </a:solidFill>
                  </a:tcPr>
                </a:tc>
              </a:tr>
              <a:tr h="0">
                <a:tc>
                  <a:txBody>
                    <a:bodyPr/>
                    <a:lstStyle/>
                    <a:p>
                      <a:pPr>
                        <a:lnSpc>
                          <a:spcPct val="115000"/>
                        </a:lnSpc>
                        <a:spcAft>
                          <a:spcPts val="0"/>
                        </a:spcAft>
                      </a:pPr>
                      <a:r>
                        <a:rPr lang="en-US" sz="1800">
                          <a:effectLst/>
                        </a:rPr>
                        <a:t>100</a:t>
                      </a:r>
                      <a:endParaRPr lang="el-GR" sz="1200">
                        <a:effectLst/>
                        <a:latin typeface="Courier New"/>
                        <a:ea typeface="Times New Roman"/>
                        <a:cs typeface="Times New Roman"/>
                      </a:endParaRPr>
                    </a:p>
                  </a:txBody>
                  <a:tcPr marL="68580" marR="68580" marT="0" marB="0"/>
                </a:tc>
                <a:tc>
                  <a:txBody>
                    <a:bodyPr/>
                    <a:lstStyle/>
                    <a:p>
                      <a:pPr>
                        <a:lnSpc>
                          <a:spcPct val="115000"/>
                        </a:lnSpc>
                        <a:spcAft>
                          <a:spcPts val="0"/>
                        </a:spcAft>
                      </a:pPr>
                      <a:r>
                        <a:rPr lang="en-US" sz="1800">
                          <a:effectLst/>
                        </a:rPr>
                        <a:t>DATABASE I</a:t>
                      </a:r>
                      <a:endParaRPr lang="el-GR" sz="1200">
                        <a:effectLst/>
                        <a:latin typeface="Courier New"/>
                        <a:ea typeface="Times New Roman"/>
                        <a:cs typeface="Times New Roman"/>
                      </a:endParaRPr>
                    </a:p>
                  </a:txBody>
                  <a:tcPr marL="68580" marR="68580" marT="0" marB="0"/>
                </a:tc>
                <a:tc>
                  <a:txBody>
                    <a:bodyPr/>
                    <a:lstStyle/>
                    <a:p>
                      <a:pPr>
                        <a:lnSpc>
                          <a:spcPct val="115000"/>
                        </a:lnSpc>
                        <a:spcAft>
                          <a:spcPts val="0"/>
                        </a:spcAft>
                      </a:pPr>
                      <a:r>
                        <a:rPr lang="en-US" sz="1800">
                          <a:effectLst/>
                          <a:latin typeface="+mn-lt"/>
                          <a:ea typeface="Times New Roman"/>
                          <a:cs typeface="Times New Roman"/>
                        </a:rPr>
                        <a:t>C</a:t>
                      </a:r>
                      <a:endParaRPr lang="el-GR" sz="1200">
                        <a:effectLst/>
                        <a:latin typeface="+mn-lt"/>
                        <a:ea typeface="Times New Roman"/>
                        <a:cs typeface="Times New Roman"/>
                      </a:endParaRPr>
                    </a:p>
                  </a:txBody>
                  <a:tcPr marL="68580" marR="68580" marT="0" marB="0"/>
                </a:tc>
              </a:tr>
              <a:tr h="0">
                <a:tc>
                  <a:txBody>
                    <a:bodyPr/>
                    <a:lstStyle/>
                    <a:p>
                      <a:pPr>
                        <a:lnSpc>
                          <a:spcPct val="115000"/>
                        </a:lnSpc>
                        <a:spcAft>
                          <a:spcPts val="0"/>
                        </a:spcAft>
                      </a:pPr>
                      <a:r>
                        <a:rPr lang="el-GR" sz="1800">
                          <a:effectLst/>
                        </a:rPr>
                        <a:t>200</a:t>
                      </a:r>
                      <a:endParaRPr lang="el-GR" sz="1200">
                        <a:effectLst/>
                        <a:latin typeface="Courier New"/>
                        <a:ea typeface="Times New Roman"/>
                        <a:cs typeface="Times New Roman"/>
                      </a:endParaRPr>
                    </a:p>
                  </a:txBody>
                  <a:tcPr marL="68580" marR="68580" marT="0" marB="0"/>
                </a:tc>
                <a:tc>
                  <a:txBody>
                    <a:bodyPr/>
                    <a:lstStyle/>
                    <a:p>
                      <a:pPr>
                        <a:lnSpc>
                          <a:spcPct val="115000"/>
                        </a:lnSpc>
                        <a:spcAft>
                          <a:spcPts val="0"/>
                        </a:spcAft>
                      </a:pPr>
                      <a:r>
                        <a:rPr lang="en-US" sz="1800" dirty="0">
                          <a:effectLst/>
                        </a:rPr>
                        <a:t>DATABASE II</a:t>
                      </a:r>
                      <a:endParaRPr lang="el-GR" sz="1200" dirty="0">
                        <a:effectLst/>
                        <a:latin typeface="Courier New"/>
                        <a:ea typeface="Times New Roman"/>
                        <a:cs typeface="Times New Roman"/>
                      </a:endParaRPr>
                    </a:p>
                  </a:txBody>
                  <a:tcPr marL="68580" marR="68580" marT="0" marB="0"/>
                </a:tc>
                <a:tc>
                  <a:txBody>
                    <a:bodyPr/>
                    <a:lstStyle/>
                    <a:p>
                      <a:pPr>
                        <a:lnSpc>
                          <a:spcPct val="115000"/>
                        </a:lnSpc>
                        <a:spcAft>
                          <a:spcPts val="0"/>
                        </a:spcAft>
                      </a:pPr>
                      <a:r>
                        <a:rPr lang="en-US" sz="1800" dirty="0">
                          <a:effectLst/>
                          <a:latin typeface="+mn-lt"/>
                          <a:ea typeface="Times New Roman"/>
                          <a:cs typeface="Times New Roman"/>
                        </a:rPr>
                        <a:t>D</a:t>
                      </a:r>
                      <a:endParaRPr lang="el-GR" sz="1200" dirty="0">
                        <a:effectLst/>
                        <a:latin typeface="+mn-lt"/>
                        <a:ea typeface="Times New Roman"/>
                        <a:cs typeface="Times New Roman"/>
                      </a:endParaRPr>
                    </a:p>
                  </a:txBody>
                  <a:tcPr marL="68580" marR="68580" marT="0" marB="0"/>
                </a:tc>
              </a:tr>
            </a:tbl>
          </a:graphicData>
        </a:graphic>
      </p:graphicFrame>
      <p:sp>
        <p:nvSpPr>
          <p:cNvPr id="8" name="Rectangle 7"/>
          <p:cNvSpPr/>
          <p:nvPr/>
        </p:nvSpPr>
        <p:spPr>
          <a:xfrm>
            <a:off x="558475" y="1070303"/>
            <a:ext cx="924548" cy="369332"/>
          </a:xfrm>
          <a:prstGeom prst="rect">
            <a:avLst/>
          </a:prstGeom>
        </p:spPr>
        <p:txBody>
          <a:bodyPr wrap="none">
            <a:spAutoFit/>
          </a:bodyPr>
          <a:lstStyle/>
          <a:p>
            <a:r>
              <a:rPr lang="en-US" b="1" dirty="0" smtClean="0">
                <a:latin typeface="+mn-lt"/>
              </a:rPr>
              <a:t>Teacher</a:t>
            </a:r>
            <a:endParaRPr lang="el-GR" b="1" dirty="0">
              <a:latin typeface="+mn-lt"/>
            </a:endParaRPr>
          </a:p>
        </p:txBody>
      </p:sp>
      <p:sp>
        <p:nvSpPr>
          <p:cNvPr id="9" name="Rectangle 8"/>
          <p:cNvSpPr/>
          <p:nvPr/>
        </p:nvSpPr>
        <p:spPr>
          <a:xfrm>
            <a:off x="548857" y="3056843"/>
            <a:ext cx="934166" cy="369332"/>
          </a:xfrm>
          <a:prstGeom prst="rect">
            <a:avLst/>
          </a:prstGeom>
        </p:spPr>
        <p:txBody>
          <a:bodyPr wrap="none">
            <a:spAutoFit/>
          </a:bodyPr>
          <a:lstStyle/>
          <a:p>
            <a:r>
              <a:rPr lang="en-US" b="1" dirty="0" smtClean="0">
                <a:latin typeface="+mn-lt"/>
              </a:rPr>
              <a:t>Teaches</a:t>
            </a:r>
            <a:endParaRPr lang="el-GR" b="1" dirty="0">
              <a:latin typeface="+mn-lt"/>
            </a:endParaRPr>
          </a:p>
        </p:txBody>
      </p:sp>
      <p:sp>
        <p:nvSpPr>
          <p:cNvPr id="10" name="Rectangle 9"/>
          <p:cNvSpPr/>
          <p:nvPr/>
        </p:nvSpPr>
        <p:spPr>
          <a:xfrm>
            <a:off x="558475" y="5229200"/>
            <a:ext cx="821059" cy="369332"/>
          </a:xfrm>
          <a:prstGeom prst="rect">
            <a:avLst/>
          </a:prstGeom>
        </p:spPr>
        <p:txBody>
          <a:bodyPr wrap="none">
            <a:spAutoFit/>
          </a:bodyPr>
          <a:lstStyle/>
          <a:p>
            <a:r>
              <a:rPr lang="en-US" b="1" dirty="0">
                <a:latin typeface="+mn-lt"/>
              </a:rPr>
              <a:t>Lesson</a:t>
            </a:r>
            <a:endParaRPr lang="el-GR" b="1" dirty="0">
              <a:latin typeface="+mn-lt"/>
            </a:endParaRPr>
          </a:p>
        </p:txBody>
      </p:sp>
    </p:spTree>
    <p:extLst>
      <p:ext uri="{BB962C8B-B14F-4D97-AF65-F5344CB8AC3E}">
        <p14:creationId xmlns:p14="http://schemas.microsoft.com/office/powerpoint/2010/main" xmlns="" val="386890442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Σχεδιάστε τη βάση δεδομένων ενιαίου </a:t>
            </a:r>
            <a:r>
              <a:rPr lang="el-GR" dirty="0" smtClean="0"/>
              <a:t>συστήματος</a:t>
            </a:r>
            <a:endParaRPr lang="el-GR" dirty="0"/>
          </a:p>
        </p:txBody>
      </p:sp>
      <p:pic>
        <p:nvPicPr>
          <p:cNvPr id="5" name="Εικόνα 2"/>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457808" y="1196752"/>
            <a:ext cx="8228384" cy="5400600"/>
          </a:xfrm>
          <a:prstGeom prst="rect">
            <a:avLst/>
          </a:prstGeom>
          <a:noFill/>
          <a:ln w="9525">
            <a:noFill/>
            <a:miter lim="800000"/>
            <a:headEnd/>
            <a:tailEnd/>
          </a:ln>
        </p:spPr>
      </p:pic>
    </p:spTree>
    <p:extLst>
      <p:ext uri="{BB962C8B-B14F-4D97-AF65-F5344CB8AC3E}">
        <p14:creationId xmlns:p14="http://schemas.microsoft.com/office/powerpoint/2010/main" xmlns="" val="246166479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normAutofit/>
          </a:bodyPr>
          <a:lstStyle/>
          <a:p>
            <a:r>
              <a:rPr lang="el-GR" sz="3600" dirty="0" smtClean="0"/>
              <a:t>Ερωτήσεις</a:t>
            </a:r>
            <a:r>
              <a:rPr lang="en-US" sz="3600" dirty="0" smtClean="0"/>
              <a:t>;</a:t>
            </a:r>
            <a:endParaRPr lang="el-GR" sz="3600" dirty="0"/>
          </a:p>
        </p:txBody>
      </p:sp>
      <p:grpSp>
        <p:nvGrpSpPr>
          <p:cNvPr id="2" name="Group 1"/>
          <p:cNvGrpSpPr/>
          <p:nvPr/>
        </p:nvGrpSpPr>
        <p:grpSpPr>
          <a:xfrm>
            <a:off x="1767633" y="5833725"/>
            <a:ext cx="5608735" cy="847725"/>
            <a:chOff x="1838952" y="5833725"/>
            <a:chExt cx="5608735" cy="847725"/>
          </a:xfrm>
        </p:grpSpPr>
        <p:pic>
          <p:nvPicPr>
            <p:cNvPr id="6" name="Picture 5"/>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1838952" y="5931169"/>
              <a:ext cx="1971675" cy="702000"/>
            </a:xfrm>
            <a:prstGeom prst="rect">
              <a:avLst/>
            </a:prstGeom>
            <a:noFill/>
          </p:spPr>
        </p:pic>
        <p:pic>
          <p:nvPicPr>
            <p:cNvPr id="11" name="Picture 3" descr="Λογότυπο Επιχειρησιακού Προγράμματος Εκπαίδευση και Δια βίου Μάθηση"/>
            <p:cNvPicPr>
              <a:picLocks noChangeAspect="1" noChangeArrowheads="1"/>
            </p:cNvPicPr>
            <p:nvPr/>
          </p:nvPicPr>
          <p:blipFill>
            <a:blip r:embed="rId4" cstate="email">
              <a:extLst>
                <a:ext uri="{28A0092B-C50C-407E-A947-70E740481C1C}">
                  <a14:useLocalDpi xmlns:a14="http://schemas.microsoft.com/office/drawing/2010/main" xmlns=""/>
                </a:ext>
              </a:extLst>
            </a:blip>
            <a:srcRect/>
            <a:stretch>
              <a:fillRect/>
            </a:stretch>
          </p:blipFill>
          <p:spPr bwMode="auto">
            <a:xfrm>
              <a:off x="3904387" y="5833725"/>
              <a:ext cx="3543300" cy="847725"/>
            </a:xfrm>
            <a:prstGeom prst="rect">
              <a:avLst/>
            </a:prstGeom>
            <a:noFill/>
            <a:extLst>
              <a:ext uri="{909E8E84-426E-40DD-AFC4-6F175D3DCCD1}">
                <a14:hiddenFill xmlns:a14="http://schemas.microsoft.com/office/drawing/2010/main" xmlns="">
                  <a:solidFill>
                    <a:srgbClr val="FFFFFF"/>
                  </a:solidFill>
                </a14:hiddenFill>
              </a:ext>
            </a:extLst>
          </p:spPr>
        </p:pic>
      </p:grpSp>
    </p:spTree>
    <p:extLst>
      <p:ext uri="{BB962C8B-B14F-4D97-AF65-F5344CB8AC3E}">
        <p14:creationId xmlns:p14="http://schemas.microsoft.com/office/powerpoint/2010/main" xmlns="" val="208679105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xmlns="" val="118133689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spcBef>
                <a:spcPts val="0"/>
              </a:spcBef>
              <a:buNone/>
            </a:pPr>
            <a:r>
              <a:rPr lang="el-GR" sz="2000" dirty="0" smtClean="0"/>
              <a:t>Copyright Τεχνολογικό Εκπαιδευτικό Ίδρυμα Αθήνας</a:t>
            </a:r>
            <a:r>
              <a:rPr lang="en-US" sz="2000" dirty="0" smtClean="0"/>
              <a:t>, </a:t>
            </a:r>
            <a:r>
              <a:rPr lang="el-GR" sz="2000" dirty="0" smtClean="0"/>
              <a:t>Χ. </a:t>
            </a:r>
            <a:r>
              <a:rPr lang="el-GR" sz="2000" dirty="0" err="1" smtClean="0"/>
              <a:t>Σκουρλάς</a:t>
            </a:r>
            <a:r>
              <a:rPr lang="el-GR" sz="2000" dirty="0" smtClean="0"/>
              <a:t> </a:t>
            </a:r>
            <a:r>
              <a:rPr lang="el-GR" sz="2000" dirty="0"/>
              <a:t>2014</a:t>
            </a:r>
            <a:r>
              <a:rPr lang="el-GR" sz="2000" dirty="0" smtClean="0"/>
              <a:t>.</a:t>
            </a:r>
          </a:p>
          <a:p>
            <a:pPr marL="0" indent="0">
              <a:spcBef>
                <a:spcPts val="0"/>
              </a:spcBef>
              <a:buNone/>
            </a:pPr>
            <a:r>
              <a:rPr lang="el-GR" sz="2000" dirty="0"/>
              <a:t>Χ. </a:t>
            </a:r>
            <a:r>
              <a:rPr lang="el-GR" sz="2000" dirty="0" err="1"/>
              <a:t>Σκουρλάς</a:t>
            </a:r>
            <a:r>
              <a:rPr lang="el-GR" sz="2000" dirty="0"/>
              <a:t>. «Βάσεις Δεδομένων Ι. Ενότητα 6: Σχεδίαση βάσεων δεδομένων - Εμβάθυνση στη μοντελοποίηση και την </a:t>
            </a:r>
            <a:r>
              <a:rPr lang="el-GR" sz="2000" dirty="0" err="1"/>
              <a:t>Κανονικοποίηση</a:t>
            </a:r>
            <a:r>
              <a:rPr lang="el-GR" sz="2000" dirty="0"/>
              <a:t> - Ενοποίηση διαφορετικών συστημάτων βάσεων δεδομένων </a:t>
            </a:r>
            <a:r>
              <a:rPr lang="el-GR" sz="2000" dirty="0" smtClean="0"/>
              <a:t>». Έκδοση: 1.0. Αθήνα 2014. Διαθέσιμο από τη δικτυακή διεύθυνση: </a:t>
            </a:r>
            <a:r>
              <a:rPr lang="en-US" sz="2000" dirty="0" smtClean="0">
                <a:hlinkClick r:id="rId3"/>
              </a:rPr>
              <a:t>ocp.teiath.gr</a:t>
            </a:r>
            <a:r>
              <a:rPr lang="el-GR" sz="2000" dirty="0" smtClean="0"/>
              <a:t>.</a:t>
            </a:r>
          </a:p>
          <a:p>
            <a:endParaRPr lang="el-GR" sz="2000" dirty="0"/>
          </a:p>
        </p:txBody>
      </p:sp>
    </p:spTree>
    <p:extLst>
      <p:ext uri="{BB962C8B-B14F-4D97-AF65-F5344CB8AC3E}">
        <p14:creationId xmlns:p14="http://schemas.microsoft.com/office/powerpoint/2010/main" xmlns="" val="276665379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normAutofit/>
          </a:bodyPr>
          <a:lstStyle/>
          <a:p>
            <a:r>
              <a:rPr lang="el-GR" sz="3600" dirty="0" smtClean="0"/>
              <a:t>Ερωτήσεις</a:t>
            </a:r>
            <a:r>
              <a:rPr lang="en-US" sz="3600" dirty="0" smtClean="0"/>
              <a:t>;</a:t>
            </a:r>
            <a:endParaRPr lang="el-GR" sz="3600" dirty="0"/>
          </a:p>
        </p:txBody>
      </p:sp>
      <p:grpSp>
        <p:nvGrpSpPr>
          <p:cNvPr id="2" name="Group 1"/>
          <p:cNvGrpSpPr/>
          <p:nvPr/>
        </p:nvGrpSpPr>
        <p:grpSpPr>
          <a:xfrm>
            <a:off x="1767633" y="5833725"/>
            <a:ext cx="5608735" cy="847725"/>
            <a:chOff x="1838952" y="5833725"/>
            <a:chExt cx="5608735" cy="847725"/>
          </a:xfrm>
        </p:grpSpPr>
        <p:pic>
          <p:nvPicPr>
            <p:cNvPr id="6" name="Picture 5"/>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1838952" y="5931169"/>
              <a:ext cx="1971675" cy="702000"/>
            </a:xfrm>
            <a:prstGeom prst="rect">
              <a:avLst/>
            </a:prstGeom>
            <a:noFill/>
          </p:spPr>
        </p:pic>
        <p:pic>
          <p:nvPicPr>
            <p:cNvPr id="11" name="Picture 3" descr="Λογότυπο Επιχειρησιακού Προγράμματος Εκπαίδευση και Δια βίου Μάθηση"/>
            <p:cNvPicPr>
              <a:picLocks noChangeAspect="1" noChangeArrowheads="1"/>
            </p:cNvPicPr>
            <p:nvPr/>
          </p:nvPicPr>
          <p:blipFill>
            <a:blip r:embed="rId4" cstate="email">
              <a:extLst>
                <a:ext uri="{28A0092B-C50C-407E-A947-70E740481C1C}">
                  <a14:useLocalDpi xmlns:a14="http://schemas.microsoft.com/office/drawing/2010/main" xmlns=""/>
                </a:ext>
              </a:extLst>
            </a:blip>
            <a:srcRect/>
            <a:stretch>
              <a:fillRect/>
            </a:stretch>
          </p:blipFill>
          <p:spPr bwMode="auto">
            <a:xfrm>
              <a:off x="3904387" y="5833725"/>
              <a:ext cx="3543300" cy="847725"/>
            </a:xfrm>
            <a:prstGeom prst="rect">
              <a:avLst/>
            </a:prstGeom>
            <a:noFill/>
            <a:extLst>
              <a:ext uri="{909E8E84-426E-40DD-AFC4-6F175D3DCCD1}">
                <a14:hiddenFill xmlns:a14="http://schemas.microsoft.com/office/drawing/2010/main" xmlns="">
                  <a:solidFill>
                    <a:srgbClr val="FFFFFF"/>
                  </a:solidFill>
                </a14:hiddenFill>
              </a:ext>
            </a:extLst>
          </p:spPr>
        </p:pic>
      </p:grpSp>
    </p:spTree>
    <p:extLst>
      <p:ext uri="{BB962C8B-B14F-4D97-AF65-F5344CB8AC3E}">
        <p14:creationId xmlns:p14="http://schemas.microsoft.com/office/powerpoint/2010/main" xmlns="" val="208679105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xmlns="" val="118133689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spcBef>
                <a:spcPts val="0"/>
              </a:spcBef>
              <a:buNone/>
            </a:pPr>
            <a:r>
              <a:rPr lang="el-GR" sz="2000" dirty="0" smtClean="0"/>
              <a:t>Copyright Τεχνολογικό Εκπαιδευτικό Ίδρυμα Αθήνας</a:t>
            </a:r>
            <a:r>
              <a:rPr lang="en-US" sz="2000" dirty="0" smtClean="0"/>
              <a:t>, </a:t>
            </a:r>
            <a:r>
              <a:rPr lang="el-GR" sz="2000" dirty="0" smtClean="0"/>
              <a:t>Χ. </a:t>
            </a:r>
            <a:r>
              <a:rPr lang="el-GR" sz="2000" dirty="0" err="1" smtClean="0"/>
              <a:t>Σκουρλάς</a:t>
            </a:r>
            <a:r>
              <a:rPr lang="el-GR" sz="2000" dirty="0" smtClean="0"/>
              <a:t> </a:t>
            </a:r>
            <a:r>
              <a:rPr lang="el-GR" sz="2000" dirty="0"/>
              <a:t>2014</a:t>
            </a:r>
            <a:r>
              <a:rPr lang="el-GR" sz="2000" dirty="0" smtClean="0"/>
              <a:t>.</a:t>
            </a:r>
          </a:p>
          <a:p>
            <a:pPr marL="0" indent="0">
              <a:spcBef>
                <a:spcPts val="0"/>
              </a:spcBef>
              <a:buNone/>
            </a:pPr>
            <a:r>
              <a:rPr lang="el-GR" sz="2000" dirty="0"/>
              <a:t>Χ. </a:t>
            </a:r>
            <a:r>
              <a:rPr lang="el-GR" sz="2000" dirty="0" err="1"/>
              <a:t>Σκουρλάς</a:t>
            </a:r>
            <a:r>
              <a:rPr lang="el-GR" sz="2000" dirty="0"/>
              <a:t>. «Βάσεις Δεδομένων Ι. Ενότητα </a:t>
            </a:r>
            <a:r>
              <a:rPr lang="el-GR" sz="2000" dirty="0" smtClean="0"/>
              <a:t>2: </a:t>
            </a:r>
            <a:r>
              <a:rPr lang="el-GR" sz="2000" dirty="0"/>
              <a:t>Εισαγωγή στις βάσεις </a:t>
            </a:r>
            <a:r>
              <a:rPr lang="el-GR" sz="2000" dirty="0" smtClean="0"/>
              <a:t>δεδομένων». Έκδοση: 1.0. Αθήνα 2014. Διαθέσιμο από τη δικτυακή διεύθυνση: </a:t>
            </a:r>
            <a:r>
              <a:rPr lang="en-US" sz="2000" dirty="0" smtClean="0">
                <a:hlinkClick r:id="rId3"/>
              </a:rPr>
              <a:t>ocp.teiath.gr</a:t>
            </a:r>
            <a:r>
              <a:rPr lang="el-GR" sz="2000" dirty="0" smtClean="0"/>
              <a:t>.</a:t>
            </a:r>
          </a:p>
          <a:p>
            <a:endParaRPr lang="el-GR" sz="2000" dirty="0"/>
          </a:p>
        </p:txBody>
      </p:sp>
    </p:spTree>
    <p:extLst>
      <p:ext uri="{BB962C8B-B14F-4D97-AF65-F5344CB8AC3E}">
        <p14:creationId xmlns:p14="http://schemas.microsoft.com/office/powerpoint/2010/main" xmlns="" val="27666537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Βαθμός </a:t>
            </a:r>
            <a:r>
              <a:rPr lang="el-GR" dirty="0" smtClean="0"/>
              <a:t>Συσχέτισης</a:t>
            </a:r>
            <a:endParaRPr lang="el-GR" dirty="0"/>
          </a:p>
        </p:txBody>
      </p:sp>
      <p:sp>
        <p:nvSpPr>
          <p:cNvPr id="3" name="Content Placeholder 2"/>
          <p:cNvSpPr>
            <a:spLocks noGrp="1"/>
          </p:cNvSpPr>
          <p:nvPr>
            <p:ph idx="1"/>
          </p:nvPr>
        </p:nvSpPr>
        <p:spPr/>
        <p:txBody>
          <a:bodyPr>
            <a:normAutofit/>
          </a:bodyPr>
          <a:lstStyle/>
          <a:p>
            <a:r>
              <a:rPr lang="el-GR" altLang="el-GR" sz="2800" dirty="0"/>
              <a:t>Βαθμός μιας συσχέτισης ονομάζεται ο αριθμός των οντοτήτων που συνδέει.</a:t>
            </a:r>
          </a:p>
          <a:p>
            <a:r>
              <a:rPr lang="el-GR" altLang="el-GR" sz="2800" dirty="0"/>
              <a:t>Συνήθως οι συσχετίσεις μεταξύ δύο οντοτήτων (δυαδικές συσχετίσεις) επαρκούν για τις ανάγκες μεγάλου μέρους της εφαρμογής.</a:t>
            </a:r>
          </a:p>
          <a:p>
            <a:r>
              <a:rPr lang="el-GR" altLang="el-GR" sz="2800" dirty="0"/>
              <a:t>Υπάρχουν περιπτώσεις όπου τρεις ή περισσότερες οντότητες  πρέπει να συνδεθούν με μια συσχέτιση</a:t>
            </a:r>
            <a:r>
              <a:rPr lang="en-US" altLang="el-GR" sz="2800" dirty="0"/>
              <a:t> </a:t>
            </a:r>
            <a:r>
              <a:rPr lang="el-GR" altLang="el-GR" sz="2800" dirty="0"/>
              <a:t>ή μια συσχέτιση να οριστεί πάνω σε </a:t>
            </a:r>
            <a:r>
              <a:rPr lang="el-GR" altLang="el-GR" sz="2800" dirty="0" err="1"/>
              <a:t>οντότητα(ες</a:t>
            </a:r>
            <a:r>
              <a:rPr lang="el-GR" altLang="el-GR" sz="2800" dirty="0"/>
              <a:t>) και </a:t>
            </a:r>
            <a:r>
              <a:rPr lang="el-GR" altLang="el-GR" sz="2800" dirty="0" err="1"/>
              <a:t>συσχέτιση(εις</a:t>
            </a:r>
            <a:r>
              <a:rPr lang="el-GR" altLang="el-GR" sz="2800" dirty="0"/>
              <a:t>).</a:t>
            </a:r>
          </a:p>
          <a:p>
            <a:endParaRPr lang="el-GR" altLang="el-GR" dirty="0"/>
          </a:p>
          <a:p>
            <a:endParaRPr lang="el-GR" dirty="0"/>
          </a:p>
        </p:txBody>
      </p:sp>
    </p:spTree>
    <p:custDataLst>
      <p:tags r:id="rId1"/>
    </p:custDataLst>
    <p:extLst>
      <p:ext uri="{BB962C8B-B14F-4D97-AF65-F5344CB8AC3E}">
        <p14:creationId xmlns:p14="http://schemas.microsoft.com/office/powerpoint/2010/main" xmlns="" val="116724217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1728192"/>
          </a:xfrm>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τα οποία εμπεριέχονται σε αυτό και τα οποία αναφέρονται μαζί με τους όρους χρήσης τους στο «Σημείωμα Χρήσης Έργων Τρίτων</a:t>
            </a:r>
            <a:r>
              <a:rPr lang="el-GR" sz="1800" dirty="0" smtClean="0"/>
              <a:t>».                     </a:t>
            </a:r>
          </a:p>
          <a:p>
            <a:pPr marL="0" indent="0">
              <a:buNone/>
            </a:pPr>
            <a:endParaRPr lang="el-GR" sz="18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email">
            <a:extLst>
              <a:ext uri="{28A0092B-C50C-407E-A947-70E740481C1C}">
                <a14:useLocalDpi xmlns:a14="http://schemas.microsoft.com/office/drawing/2010/main" xmlns=""/>
              </a:ext>
            </a:extLst>
          </a:blip>
          <a:srcRect/>
          <a:stretch>
            <a:fillRect/>
          </a:stretch>
        </p:blipFill>
        <p:spPr bwMode="auto">
          <a:xfrm>
            <a:off x="3635896" y="2555008"/>
            <a:ext cx="1648660" cy="576064"/>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a:off x="76648" y="3155448"/>
            <a:ext cx="9036496" cy="3456384"/>
          </a:xfrm>
          <a:prstGeom prst="rect">
            <a:avLst/>
          </a:prstGeom>
        </p:spPr>
        <p:txBody>
          <a:bodyPr vert="horz" wrap="square" lIns="91440" tIns="45720" rIns="91440" bIns="45720" rtlCol="0" anchor="ctr">
            <a:normAutofit/>
          </a:bodyPr>
          <a:lstStyle/>
          <a:p>
            <a:r>
              <a:rPr lang="el-GR" dirty="0">
                <a:latin typeface="+mn-lt"/>
              </a:rPr>
              <a:t>[1] http://creativecommons.org/licenses/by-nc-sa/4.0/ </a:t>
            </a:r>
            <a:endParaRPr lang="en-US" dirty="0" smtClean="0">
              <a:latin typeface="+mn-lt"/>
            </a:endParaRPr>
          </a:p>
          <a:p>
            <a:endParaRPr lang="el-GR" dirty="0">
              <a:latin typeface="+mn-lt"/>
            </a:endParaRPr>
          </a:p>
          <a:p>
            <a:r>
              <a:rPr lang="el-GR" dirty="0">
                <a:latin typeface="+mn-lt"/>
              </a:rPr>
              <a:t>Ως </a:t>
            </a:r>
            <a:r>
              <a:rPr lang="el-GR" b="1" dirty="0">
                <a:latin typeface="+mn-lt"/>
              </a:rPr>
              <a:t>Μη Εμπορική</a:t>
            </a:r>
            <a:r>
              <a:rPr lang="el-GR" dirty="0">
                <a:latin typeface="+mn-lt"/>
              </a:rPr>
              <a:t> ορίζεται η χρήση:</a:t>
            </a:r>
          </a:p>
          <a:p>
            <a:pPr marL="342900" lvl="0" indent="-342900">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a:t>
            </a:r>
            <a:r>
              <a:rPr lang="el-GR" dirty="0" err="1">
                <a:latin typeface="+mn-lt"/>
              </a:rPr>
              <a:t>αδειοδόχο</a:t>
            </a:r>
            <a:endParaRPr lang="el-GR" dirty="0">
              <a:latin typeface="+mn-lt"/>
            </a:endParaRPr>
          </a:p>
          <a:p>
            <a:pPr marL="342900" lvl="0" indent="-342900">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err="1">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marL="342900" lvl="0" indent="-342900">
              <a:buFont typeface="Arial" panose="020B0604020202020204" pitchFamily="34" charset="0"/>
              <a:buChar char="•"/>
            </a:pPr>
            <a:endParaRPr lang="el-GR" dirty="0">
              <a:latin typeface="+mn-lt"/>
            </a:endParaRPr>
          </a:p>
          <a:p>
            <a:r>
              <a:rPr lang="el-GR" dirty="0" smtClean="0">
                <a:latin typeface="+mn-lt"/>
              </a:rPr>
              <a:t>Ο </a:t>
            </a:r>
            <a:r>
              <a:rPr lang="el-GR" dirty="0">
                <a:latin typeface="+mn-lt"/>
              </a:rPr>
              <a:t>δικαιούχος μπορεί να παρέχει στον </a:t>
            </a:r>
            <a:r>
              <a:rPr lang="el-GR" dirty="0" err="1">
                <a:latin typeface="+mn-lt"/>
              </a:rPr>
              <a:t>αδειοδόχο</a:t>
            </a:r>
            <a:r>
              <a:rPr lang="el-GR" dirty="0">
                <a:latin typeface="+mn-lt"/>
              </a:rPr>
              <a:t>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Tree>
    <p:extLst>
      <p:ext uri="{BB962C8B-B14F-4D97-AF65-F5344CB8AC3E}">
        <p14:creationId xmlns:p14="http://schemas.microsoft.com/office/powerpoint/2010/main" xmlns="" val="49371588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xmlns="" val="417192795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xmlns="" val="21395656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7" name="Rectangle 3"/>
          <p:cNvSpPr>
            <a:spLocks noChangeArrowheads="1"/>
          </p:cNvSpPr>
          <p:nvPr/>
        </p:nvSpPr>
        <p:spPr bwMode="auto">
          <a:xfrm>
            <a:off x="493363" y="4953000"/>
            <a:ext cx="12954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lstStyle>
            <a:lvl1pPr marL="342900" indent="-342900">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9pPr>
          </a:lstStyle>
          <a:p>
            <a:r>
              <a:rPr lang="el-GR" altLang="el-GR" sz="2000">
                <a:latin typeface="+mn-lt"/>
              </a:rPr>
              <a:t>1-προς-1</a:t>
            </a:r>
          </a:p>
        </p:txBody>
      </p:sp>
      <p:sp>
        <p:nvSpPr>
          <p:cNvPr id="108548" name="Rectangle 4"/>
          <p:cNvSpPr>
            <a:spLocks noChangeArrowheads="1"/>
          </p:cNvSpPr>
          <p:nvPr/>
        </p:nvSpPr>
        <p:spPr bwMode="auto">
          <a:xfrm>
            <a:off x="2474563" y="4953000"/>
            <a:ext cx="1828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lstStyle>
            <a:lvl1pPr marL="342900" indent="-342900">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9pPr>
          </a:lstStyle>
          <a:p>
            <a:r>
              <a:rPr lang="el-GR" altLang="el-GR" sz="2000">
                <a:latin typeface="+mn-lt"/>
              </a:rPr>
              <a:t>1-προς-Πολλά</a:t>
            </a:r>
          </a:p>
        </p:txBody>
      </p:sp>
      <p:sp>
        <p:nvSpPr>
          <p:cNvPr id="108549" name="Rectangle 5"/>
          <p:cNvSpPr>
            <a:spLocks noChangeArrowheads="1"/>
          </p:cNvSpPr>
          <p:nvPr/>
        </p:nvSpPr>
        <p:spPr bwMode="auto">
          <a:xfrm>
            <a:off x="4620863" y="4953000"/>
            <a:ext cx="1828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lstStyle>
            <a:lvl1pPr marL="342900" indent="-342900">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9pPr>
          </a:lstStyle>
          <a:p>
            <a:r>
              <a:rPr lang="el-GR" altLang="el-GR" sz="2000">
                <a:latin typeface="+mn-lt"/>
              </a:rPr>
              <a:t>Πολλά-προς-1</a:t>
            </a:r>
          </a:p>
        </p:txBody>
      </p:sp>
      <p:grpSp>
        <p:nvGrpSpPr>
          <p:cNvPr id="2" name="Group 6"/>
          <p:cNvGrpSpPr>
            <a:grpSpLocks/>
          </p:cNvGrpSpPr>
          <p:nvPr/>
        </p:nvGrpSpPr>
        <p:grpSpPr bwMode="auto">
          <a:xfrm>
            <a:off x="6589363" y="1752600"/>
            <a:ext cx="2362200" cy="3657600"/>
            <a:chOff x="4272" y="1104"/>
            <a:chExt cx="1488" cy="2304"/>
          </a:xfrm>
        </p:grpSpPr>
        <p:grpSp>
          <p:nvGrpSpPr>
            <p:cNvPr id="4" name="Group 7"/>
            <p:cNvGrpSpPr>
              <a:grpSpLocks/>
            </p:cNvGrpSpPr>
            <p:nvPr/>
          </p:nvGrpSpPr>
          <p:grpSpPr bwMode="auto">
            <a:xfrm>
              <a:off x="4560" y="1104"/>
              <a:ext cx="960" cy="1872"/>
              <a:chOff x="4560" y="1104"/>
              <a:chExt cx="960" cy="1872"/>
            </a:xfrm>
          </p:grpSpPr>
          <p:grpSp>
            <p:nvGrpSpPr>
              <p:cNvPr id="5" name="Group 8"/>
              <p:cNvGrpSpPr>
                <a:grpSpLocks/>
              </p:cNvGrpSpPr>
              <p:nvPr/>
            </p:nvGrpSpPr>
            <p:grpSpPr bwMode="auto">
              <a:xfrm>
                <a:off x="4560" y="1104"/>
                <a:ext cx="384" cy="1872"/>
                <a:chOff x="336" y="1392"/>
                <a:chExt cx="384" cy="1872"/>
              </a:xfrm>
            </p:grpSpPr>
            <p:sp>
              <p:nvSpPr>
                <p:cNvPr id="27724" name="Oval 9"/>
                <p:cNvSpPr>
                  <a:spLocks noChangeArrowheads="1"/>
                </p:cNvSpPr>
                <p:nvPr/>
              </p:nvSpPr>
              <p:spPr bwMode="auto">
                <a:xfrm>
                  <a:off x="336" y="1392"/>
                  <a:ext cx="384" cy="1872"/>
                </a:xfrm>
                <a:prstGeom prst="ellipse">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9pPr>
                </a:lstStyle>
                <a:p>
                  <a:endParaRPr lang="el-GR" altLang="el-GR"/>
                </a:p>
              </p:txBody>
            </p:sp>
            <p:sp>
              <p:nvSpPr>
                <p:cNvPr id="27725" name="Oval 10"/>
                <p:cNvSpPr>
                  <a:spLocks noChangeArrowheads="1"/>
                </p:cNvSpPr>
                <p:nvPr/>
              </p:nvSpPr>
              <p:spPr bwMode="auto">
                <a:xfrm>
                  <a:off x="480" y="1632"/>
                  <a:ext cx="96" cy="96"/>
                </a:xfrm>
                <a:prstGeom prst="ellipse">
                  <a:avLst/>
                </a:prstGeom>
                <a:solidFill>
                  <a:srgbClr val="FFFFFF"/>
                </a:solidFill>
                <a:ln w="9525">
                  <a:solidFill>
                    <a:schemeClr val="tx1"/>
                  </a:solidFill>
                  <a:round/>
                  <a:headEnd/>
                  <a:tailEnd/>
                </a:ln>
              </p:spPr>
              <p:txBody>
                <a:bodyPr wrap="none" anchor="ct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9pPr>
                </a:lstStyle>
                <a:p>
                  <a:endParaRPr lang="el-GR" altLang="el-GR"/>
                </a:p>
              </p:txBody>
            </p:sp>
            <p:sp>
              <p:nvSpPr>
                <p:cNvPr id="27726" name="Oval 11"/>
                <p:cNvSpPr>
                  <a:spLocks noChangeArrowheads="1"/>
                </p:cNvSpPr>
                <p:nvPr/>
              </p:nvSpPr>
              <p:spPr bwMode="auto">
                <a:xfrm>
                  <a:off x="480" y="2784"/>
                  <a:ext cx="96" cy="96"/>
                </a:xfrm>
                <a:prstGeom prst="ellipse">
                  <a:avLst/>
                </a:prstGeom>
                <a:solidFill>
                  <a:srgbClr val="FFFFFF"/>
                </a:solidFill>
                <a:ln w="9525">
                  <a:solidFill>
                    <a:schemeClr val="tx1"/>
                  </a:solidFill>
                  <a:round/>
                  <a:headEnd/>
                  <a:tailEnd/>
                </a:ln>
              </p:spPr>
              <p:txBody>
                <a:bodyPr wrap="none" anchor="ct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9pPr>
                </a:lstStyle>
                <a:p>
                  <a:endParaRPr lang="el-GR" altLang="el-GR"/>
                </a:p>
              </p:txBody>
            </p:sp>
            <p:sp>
              <p:nvSpPr>
                <p:cNvPr id="27727" name="Oval 12"/>
                <p:cNvSpPr>
                  <a:spLocks noChangeArrowheads="1"/>
                </p:cNvSpPr>
                <p:nvPr/>
              </p:nvSpPr>
              <p:spPr bwMode="auto">
                <a:xfrm>
                  <a:off x="480" y="2496"/>
                  <a:ext cx="96" cy="96"/>
                </a:xfrm>
                <a:prstGeom prst="ellipse">
                  <a:avLst/>
                </a:prstGeom>
                <a:solidFill>
                  <a:srgbClr val="FFFFFF"/>
                </a:solidFill>
                <a:ln w="9525">
                  <a:solidFill>
                    <a:schemeClr val="tx1"/>
                  </a:solidFill>
                  <a:round/>
                  <a:headEnd/>
                  <a:tailEnd/>
                </a:ln>
              </p:spPr>
              <p:txBody>
                <a:bodyPr wrap="none" anchor="ct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9pPr>
                </a:lstStyle>
                <a:p>
                  <a:endParaRPr lang="el-GR" altLang="el-GR"/>
                </a:p>
              </p:txBody>
            </p:sp>
            <p:sp>
              <p:nvSpPr>
                <p:cNvPr id="27728" name="Oval 13"/>
                <p:cNvSpPr>
                  <a:spLocks noChangeArrowheads="1"/>
                </p:cNvSpPr>
                <p:nvPr/>
              </p:nvSpPr>
              <p:spPr bwMode="auto">
                <a:xfrm>
                  <a:off x="480" y="2208"/>
                  <a:ext cx="96" cy="96"/>
                </a:xfrm>
                <a:prstGeom prst="ellipse">
                  <a:avLst/>
                </a:prstGeom>
                <a:solidFill>
                  <a:srgbClr val="FFFFFF"/>
                </a:solidFill>
                <a:ln w="9525">
                  <a:solidFill>
                    <a:schemeClr val="tx1"/>
                  </a:solidFill>
                  <a:round/>
                  <a:headEnd/>
                  <a:tailEnd/>
                </a:ln>
              </p:spPr>
              <p:txBody>
                <a:bodyPr wrap="none" anchor="ct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9pPr>
                </a:lstStyle>
                <a:p>
                  <a:endParaRPr lang="el-GR" altLang="el-GR"/>
                </a:p>
              </p:txBody>
            </p:sp>
            <p:sp>
              <p:nvSpPr>
                <p:cNvPr id="27729" name="Oval 14"/>
                <p:cNvSpPr>
                  <a:spLocks noChangeArrowheads="1"/>
                </p:cNvSpPr>
                <p:nvPr/>
              </p:nvSpPr>
              <p:spPr bwMode="auto">
                <a:xfrm>
                  <a:off x="480" y="1920"/>
                  <a:ext cx="96" cy="96"/>
                </a:xfrm>
                <a:prstGeom prst="ellipse">
                  <a:avLst/>
                </a:prstGeom>
                <a:solidFill>
                  <a:srgbClr val="FFFFFF"/>
                </a:solidFill>
                <a:ln w="9525">
                  <a:solidFill>
                    <a:schemeClr val="tx1"/>
                  </a:solidFill>
                  <a:round/>
                  <a:headEnd/>
                  <a:tailEnd/>
                </a:ln>
              </p:spPr>
              <p:txBody>
                <a:bodyPr wrap="none" anchor="ct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9pPr>
                </a:lstStyle>
                <a:p>
                  <a:endParaRPr lang="el-GR" altLang="el-GR"/>
                </a:p>
              </p:txBody>
            </p:sp>
          </p:grpSp>
          <p:grpSp>
            <p:nvGrpSpPr>
              <p:cNvPr id="6" name="Group 15"/>
              <p:cNvGrpSpPr>
                <a:grpSpLocks/>
              </p:cNvGrpSpPr>
              <p:nvPr/>
            </p:nvGrpSpPr>
            <p:grpSpPr bwMode="auto">
              <a:xfrm>
                <a:off x="5136" y="1104"/>
                <a:ext cx="384" cy="1872"/>
                <a:chOff x="912" y="1392"/>
                <a:chExt cx="384" cy="1872"/>
              </a:xfrm>
            </p:grpSpPr>
            <p:sp>
              <p:nvSpPr>
                <p:cNvPr id="27719" name="Oval 16"/>
                <p:cNvSpPr>
                  <a:spLocks noChangeArrowheads="1"/>
                </p:cNvSpPr>
                <p:nvPr/>
              </p:nvSpPr>
              <p:spPr bwMode="auto">
                <a:xfrm>
                  <a:off x="912" y="1392"/>
                  <a:ext cx="384" cy="1872"/>
                </a:xfrm>
                <a:prstGeom prst="ellipse">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9pPr>
                </a:lstStyle>
                <a:p>
                  <a:endParaRPr lang="el-GR" altLang="el-GR"/>
                </a:p>
              </p:txBody>
            </p:sp>
            <p:sp>
              <p:nvSpPr>
                <p:cNvPr id="27720" name="Oval 17"/>
                <p:cNvSpPr>
                  <a:spLocks noChangeArrowheads="1"/>
                </p:cNvSpPr>
                <p:nvPr/>
              </p:nvSpPr>
              <p:spPr bwMode="auto">
                <a:xfrm>
                  <a:off x="1056" y="1632"/>
                  <a:ext cx="96" cy="96"/>
                </a:xfrm>
                <a:prstGeom prst="ellipse">
                  <a:avLst/>
                </a:prstGeom>
                <a:solidFill>
                  <a:srgbClr val="FFFFFF"/>
                </a:solidFill>
                <a:ln w="9525">
                  <a:solidFill>
                    <a:schemeClr val="tx1"/>
                  </a:solidFill>
                  <a:round/>
                  <a:headEnd/>
                  <a:tailEnd/>
                </a:ln>
              </p:spPr>
              <p:txBody>
                <a:bodyPr wrap="none" anchor="ct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9pPr>
                </a:lstStyle>
                <a:p>
                  <a:endParaRPr lang="el-GR" altLang="el-GR"/>
                </a:p>
              </p:txBody>
            </p:sp>
            <p:sp>
              <p:nvSpPr>
                <p:cNvPr id="27721" name="Oval 18"/>
                <p:cNvSpPr>
                  <a:spLocks noChangeArrowheads="1"/>
                </p:cNvSpPr>
                <p:nvPr/>
              </p:nvSpPr>
              <p:spPr bwMode="auto">
                <a:xfrm>
                  <a:off x="1056" y="2880"/>
                  <a:ext cx="96" cy="96"/>
                </a:xfrm>
                <a:prstGeom prst="ellipse">
                  <a:avLst/>
                </a:prstGeom>
                <a:solidFill>
                  <a:srgbClr val="FFFFFF"/>
                </a:solidFill>
                <a:ln w="9525">
                  <a:solidFill>
                    <a:schemeClr val="tx1"/>
                  </a:solidFill>
                  <a:round/>
                  <a:headEnd/>
                  <a:tailEnd/>
                </a:ln>
              </p:spPr>
              <p:txBody>
                <a:bodyPr wrap="none" anchor="ct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9pPr>
                </a:lstStyle>
                <a:p>
                  <a:endParaRPr lang="el-GR" altLang="el-GR"/>
                </a:p>
              </p:txBody>
            </p:sp>
            <p:sp>
              <p:nvSpPr>
                <p:cNvPr id="27722" name="Oval 19"/>
                <p:cNvSpPr>
                  <a:spLocks noChangeArrowheads="1"/>
                </p:cNvSpPr>
                <p:nvPr/>
              </p:nvSpPr>
              <p:spPr bwMode="auto">
                <a:xfrm>
                  <a:off x="1056" y="2496"/>
                  <a:ext cx="96" cy="96"/>
                </a:xfrm>
                <a:prstGeom prst="ellipse">
                  <a:avLst/>
                </a:prstGeom>
                <a:solidFill>
                  <a:srgbClr val="FFFFFF"/>
                </a:solidFill>
                <a:ln w="9525">
                  <a:solidFill>
                    <a:schemeClr val="tx1"/>
                  </a:solidFill>
                  <a:round/>
                  <a:headEnd/>
                  <a:tailEnd/>
                </a:ln>
              </p:spPr>
              <p:txBody>
                <a:bodyPr wrap="none" anchor="ct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9pPr>
                </a:lstStyle>
                <a:p>
                  <a:endParaRPr lang="el-GR" altLang="el-GR"/>
                </a:p>
              </p:txBody>
            </p:sp>
            <p:sp>
              <p:nvSpPr>
                <p:cNvPr id="27723" name="Oval 20"/>
                <p:cNvSpPr>
                  <a:spLocks noChangeArrowheads="1"/>
                </p:cNvSpPr>
                <p:nvPr/>
              </p:nvSpPr>
              <p:spPr bwMode="auto">
                <a:xfrm>
                  <a:off x="1056" y="2064"/>
                  <a:ext cx="96" cy="96"/>
                </a:xfrm>
                <a:prstGeom prst="ellipse">
                  <a:avLst/>
                </a:prstGeom>
                <a:solidFill>
                  <a:srgbClr val="FFFFFF"/>
                </a:solidFill>
                <a:ln w="9525">
                  <a:solidFill>
                    <a:schemeClr val="tx1"/>
                  </a:solidFill>
                  <a:round/>
                  <a:headEnd/>
                  <a:tailEnd/>
                </a:ln>
              </p:spPr>
              <p:txBody>
                <a:bodyPr wrap="none" anchor="ct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9pPr>
                </a:lstStyle>
                <a:p>
                  <a:endParaRPr lang="el-GR" altLang="el-GR"/>
                </a:p>
              </p:txBody>
            </p:sp>
          </p:grpSp>
          <p:sp>
            <p:nvSpPr>
              <p:cNvPr id="27714" name="Line 21"/>
              <p:cNvSpPr>
                <a:spLocks noChangeShapeType="1"/>
              </p:cNvSpPr>
              <p:nvPr/>
            </p:nvSpPr>
            <p:spPr bwMode="auto">
              <a:xfrm>
                <a:off x="4784" y="1392"/>
                <a:ext cx="528"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l-GR"/>
              </a:p>
            </p:txBody>
          </p:sp>
          <p:sp>
            <p:nvSpPr>
              <p:cNvPr id="27715" name="Line 22"/>
              <p:cNvSpPr>
                <a:spLocks noChangeShapeType="1"/>
              </p:cNvSpPr>
              <p:nvPr/>
            </p:nvSpPr>
            <p:spPr bwMode="auto">
              <a:xfrm>
                <a:off x="4784" y="1680"/>
                <a:ext cx="576" cy="144"/>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l-GR"/>
              </a:p>
            </p:txBody>
          </p:sp>
          <p:sp>
            <p:nvSpPr>
              <p:cNvPr id="27716" name="Line 23"/>
              <p:cNvSpPr>
                <a:spLocks noChangeShapeType="1"/>
              </p:cNvSpPr>
              <p:nvPr/>
            </p:nvSpPr>
            <p:spPr bwMode="auto">
              <a:xfrm flipV="1">
                <a:off x="4784" y="2258"/>
                <a:ext cx="496" cy="28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l-GR"/>
              </a:p>
            </p:txBody>
          </p:sp>
          <p:sp>
            <p:nvSpPr>
              <p:cNvPr id="27717" name="Line 24"/>
              <p:cNvSpPr>
                <a:spLocks noChangeShapeType="1"/>
              </p:cNvSpPr>
              <p:nvPr/>
            </p:nvSpPr>
            <p:spPr bwMode="auto">
              <a:xfrm>
                <a:off x="4784" y="1680"/>
                <a:ext cx="527" cy="912"/>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l-GR"/>
              </a:p>
            </p:txBody>
          </p:sp>
          <p:sp>
            <p:nvSpPr>
              <p:cNvPr id="27718" name="Line 25"/>
              <p:cNvSpPr>
                <a:spLocks noChangeShapeType="1"/>
              </p:cNvSpPr>
              <p:nvPr/>
            </p:nvSpPr>
            <p:spPr bwMode="auto">
              <a:xfrm flipH="1">
                <a:off x="4752" y="1392"/>
                <a:ext cx="576" cy="57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l-GR"/>
              </a:p>
            </p:txBody>
          </p:sp>
        </p:grpSp>
        <p:sp>
          <p:nvSpPr>
            <p:cNvPr id="27711" name="Rectangle 26"/>
            <p:cNvSpPr>
              <a:spLocks noChangeArrowheads="1"/>
            </p:cNvSpPr>
            <p:nvPr/>
          </p:nvSpPr>
          <p:spPr bwMode="auto">
            <a:xfrm>
              <a:off x="4272" y="3120"/>
              <a:ext cx="1488"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lstStyle>
              <a:lvl1pPr marL="342900" indent="-342900">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9pPr>
            </a:lstStyle>
            <a:p>
              <a:r>
                <a:rPr lang="el-GR" altLang="el-GR" sz="2000"/>
                <a:t>Πολλά-προς-Πολλά</a:t>
              </a:r>
            </a:p>
          </p:txBody>
        </p:sp>
      </p:grpSp>
      <p:grpSp>
        <p:nvGrpSpPr>
          <p:cNvPr id="7" name="Group 27"/>
          <p:cNvGrpSpPr>
            <a:grpSpLocks/>
          </p:cNvGrpSpPr>
          <p:nvPr/>
        </p:nvGrpSpPr>
        <p:grpSpPr bwMode="auto">
          <a:xfrm>
            <a:off x="4849463" y="1752600"/>
            <a:ext cx="1524000" cy="2971800"/>
            <a:chOff x="3176" y="1104"/>
            <a:chExt cx="960" cy="1872"/>
          </a:xfrm>
        </p:grpSpPr>
        <p:grpSp>
          <p:nvGrpSpPr>
            <p:cNvPr id="8" name="Group 28"/>
            <p:cNvGrpSpPr>
              <a:grpSpLocks/>
            </p:cNvGrpSpPr>
            <p:nvPr/>
          </p:nvGrpSpPr>
          <p:grpSpPr bwMode="auto">
            <a:xfrm>
              <a:off x="3176" y="1104"/>
              <a:ext cx="384" cy="1872"/>
              <a:chOff x="336" y="1392"/>
              <a:chExt cx="384" cy="1872"/>
            </a:xfrm>
          </p:grpSpPr>
          <p:sp>
            <p:nvSpPr>
              <p:cNvPr id="27704" name="Oval 29"/>
              <p:cNvSpPr>
                <a:spLocks noChangeArrowheads="1"/>
              </p:cNvSpPr>
              <p:nvPr/>
            </p:nvSpPr>
            <p:spPr bwMode="auto">
              <a:xfrm>
                <a:off x="336" y="1392"/>
                <a:ext cx="384" cy="1872"/>
              </a:xfrm>
              <a:prstGeom prst="ellipse">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9pPr>
              </a:lstStyle>
              <a:p>
                <a:endParaRPr lang="el-GR" altLang="el-GR"/>
              </a:p>
            </p:txBody>
          </p:sp>
          <p:sp>
            <p:nvSpPr>
              <p:cNvPr id="27705" name="Oval 30"/>
              <p:cNvSpPr>
                <a:spLocks noChangeArrowheads="1"/>
              </p:cNvSpPr>
              <p:nvPr/>
            </p:nvSpPr>
            <p:spPr bwMode="auto">
              <a:xfrm>
                <a:off x="480" y="1632"/>
                <a:ext cx="96" cy="96"/>
              </a:xfrm>
              <a:prstGeom prst="ellipse">
                <a:avLst/>
              </a:prstGeom>
              <a:solidFill>
                <a:srgbClr val="FFFFFF"/>
              </a:solidFill>
              <a:ln w="9525">
                <a:solidFill>
                  <a:schemeClr val="tx1"/>
                </a:solidFill>
                <a:round/>
                <a:headEnd/>
                <a:tailEnd/>
              </a:ln>
            </p:spPr>
            <p:txBody>
              <a:bodyPr wrap="none" anchor="ct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9pPr>
              </a:lstStyle>
              <a:p>
                <a:endParaRPr lang="el-GR" altLang="el-GR"/>
              </a:p>
            </p:txBody>
          </p:sp>
          <p:sp>
            <p:nvSpPr>
              <p:cNvPr id="27706" name="Oval 31"/>
              <p:cNvSpPr>
                <a:spLocks noChangeArrowheads="1"/>
              </p:cNvSpPr>
              <p:nvPr/>
            </p:nvSpPr>
            <p:spPr bwMode="auto">
              <a:xfrm>
                <a:off x="480" y="2784"/>
                <a:ext cx="96" cy="96"/>
              </a:xfrm>
              <a:prstGeom prst="ellipse">
                <a:avLst/>
              </a:prstGeom>
              <a:solidFill>
                <a:srgbClr val="FFFFFF"/>
              </a:solidFill>
              <a:ln w="9525">
                <a:solidFill>
                  <a:schemeClr val="tx1"/>
                </a:solidFill>
                <a:round/>
                <a:headEnd/>
                <a:tailEnd/>
              </a:ln>
            </p:spPr>
            <p:txBody>
              <a:bodyPr wrap="none" anchor="ct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9pPr>
              </a:lstStyle>
              <a:p>
                <a:endParaRPr lang="el-GR" altLang="el-GR"/>
              </a:p>
            </p:txBody>
          </p:sp>
          <p:sp>
            <p:nvSpPr>
              <p:cNvPr id="27707" name="Oval 32"/>
              <p:cNvSpPr>
                <a:spLocks noChangeArrowheads="1"/>
              </p:cNvSpPr>
              <p:nvPr/>
            </p:nvSpPr>
            <p:spPr bwMode="auto">
              <a:xfrm>
                <a:off x="480" y="2496"/>
                <a:ext cx="96" cy="96"/>
              </a:xfrm>
              <a:prstGeom prst="ellipse">
                <a:avLst/>
              </a:prstGeom>
              <a:solidFill>
                <a:srgbClr val="FFFFFF"/>
              </a:solidFill>
              <a:ln w="9525">
                <a:solidFill>
                  <a:schemeClr val="tx1"/>
                </a:solidFill>
                <a:round/>
                <a:headEnd/>
                <a:tailEnd/>
              </a:ln>
            </p:spPr>
            <p:txBody>
              <a:bodyPr wrap="none" anchor="ct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9pPr>
              </a:lstStyle>
              <a:p>
                <a:endParaRPr lang="el-GR" altLang="el-GR"/>
              </a:p>
            </p:txBody>
          </p:sp>
          <p:sp>
            <p:nvSpPr>
              <p:cNvPr id="27708" name="Oval 33"/>
              <p:cNvSpPr>
                <a:spLocks noChangeArrowheads="1"/>
              </p:cNvSpPr>
              <p:nvPr/>
            </p:nvSpPr>
            <p:spPr bwMode="auto">
              <a:xfrm>
                <a:off x="480" y="2208"/>
                <a:ext cx="96" cy="96"/>
              </a:xfrm>
              <a:prstGeom prst="ellipse">
                <a:avLst/>
              </a:prstGeom>
              <a:solidFill>
                <a:srgbClr val="FFFFFF"/>
              </a:solidFill>
              <a:ln w="9525">
                <a:solidFill>
                  <a:schemeClr val="tx1"/>
                </a:solidFill>
                <a:round/>
                <a:headEnd/>
                <a:tailEnd/>
              </a:ln>
            </p:spPr>
            <p:txBody>
              <a:bodyPr wrap="none" anchor="ct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9pPr>
              </a:lstStyle>
              <a:p>
                <a:endParaRPr lang="el-GR" altLang="el-GR"/>
              </a:p>
            </p:txBody>
          </p:sp>
          <p:sp>
            <p:nvSpPr>
              <p:cNvPr id="27709" name="Oval 34"/>
              <p:cNvSpPr>
                <a:spLocks noChangeArrowheads="1"/>
              </p:cNvSpPr>
              <p:nvPr/>
            </p:nvSpPr>
            <p:spPr bwMode="auto">
              <a:xfrm>
                <a:off x="480" y="1920"/>
                <a:ext cx="96" cy="96"/>
              </a:xfrm>
              <a:prstGeom prst="ellipse">
                <a:avLst/>
              </a:prstGeom>
              <a:solidFill>
                <a:srgbClr val="FFFFFF"/>
              </a:solidFill>
              <a:ln w="9525">
                <a:solidFill>
                  <a:schemeClr val="tx1"/>
                </a:solidFill>
                <a:round/>
                <a:headEnd/>
                <a:tailEnd/>
              </a:ln>
            </p:spPr>
            <p:txBody>
              <a:bodyPr wrap="none" anchor="ct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9pPr>
              </a:lstStyle>
              <a:p>
                <a:endParaRPr lang="el-GR" altLang="el-GR"/>
              </a:p>
            </p:txBody>
          </p:sp>
        </p:grpSp>
        <p:grpSp>
          <p:nvGrpSpPr>
            <p:cNvPr id="9" name="Group 35"/>
            <p:cNvGrpSpPr>
              <a:grpSpLocks/>
            </p:cNvGrpSpPr>
            <p:nvPr/>
          </p:nvGrpSpPr>
          <p:grpSpPr bwMode="auto">
            <a:xfrm>
              <a:off x="3752" y="1104"/>
              <a:ext cx="384" cy="1872"/>
              <a:chOff x="912" y="1392"/>
              <a:chExt cx="384" cy="1872"/>
            </a:xfrm>
          </p:grpSpPr>
          <p:sp>
            <p:nvSpPr>
              <p:cNvPr id="27699" name="Oval 36"/>
              <p:cNvSpPr>
                <a:spLocks noChangeArrowheads="1"/>
              </p:cNvSpPr>
              <p:nvPr/>
            </p:nvSpPr>
            <p:spPr bwMode="auto">
              <a:xfrm>
                <a:off x="912" y="1392"/>
                <a:ext cx="384" cy="1872"/>
              </a:xfrm>
              <a:prstGeom prst="ellipse">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9pPr>
              </a:lstStyle>
              <a:p>
                <a:endParaRPr lang="el-GR" altLang="el-GR"/>
              </a:p>
            </p:txBody>
          </p:sp>
          <p:sp>
            <p:nvSpPr>
              <p:cNvPr id="27700" name="Oval 37"/>
              <p:cNvSpPr>
                <a:spLocks noChangeArrowheads="1"/>
              </p:cNvSpPr>
              <p:nvPr/>
            </p:nvSpPr>
            <p:spPr bwMode="auto">
              <a:xfrm>
                <a:off x="1056" y="1632"/>
                <a:ext cx="96" cy="96"/>
              </a:xfrm>
              <a:prstGeom prst="ellipse">
                <a:avLst/>
              </a:prstGeom>
              <a:solidFill>
                <a:srgbClr val="FFFFFF"/>
              </a:solidFill>
              <a:ln w="9525">
                <a:solidFill>
                  <a:schemeClr val="tx1"/>
                </a:solidFill>
                <a:round/>
                <a:headEnd/>
                <a:tailEnd/>
              </a:ln>
            </p:spPr>
            <p:txBody>
              <a:bodyPr wrap="none" anchor="ct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9pPr>
              </a:lstStyle>
              <a:p>
                <a:endParaRPr lang="el-GR" altLang="el-GR"/>
              </a:p>
            </p:txBody>
          </p:sp>
          <p:sp>
            <p:nvSpPr>
              <p:cNvPr id="27701" name="Oval 38"/>
              <p:cNvSpPr>
                <a:spLocks noChangeArrowheads="1"/>
              </p:cNvSpPr>
              <p:nvPr/>
            </p:nvSpPr>
            <p:spPr bwMode="auto">
              <a:xfrm>
                <a:off x="1056" y="2880"/>
                <a:ext cx="96" cy="96"/>
              </a:xfrm>
              <a:prstGeom prst="ellipse">
                <a:avLst/>
              </a:prstGeom>
              <a:solidFill>
                <a:srgbClr val="FFFFFF"/>
              </a:solidFill>
              <a:ln w="9525">
                <a:solidFill>
                  <a:schemeClr val="tx1"/>
                </a:solidFill>
                <a:round/>
                <a:headEnd/>
                <a:tailEnd/>
              </a:ln>
            </p:spPr>
            <p:txBody>
              <a:bodyPr wrap="none" anchor="ct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9pPr>
              </a:lstStyle>
              <a:p>
                <a:endParaRPr lang="el-GR" altLang="el-GR"/>
              </a:p>
            </p:txBody>
          </p:sp>
          <p:sp>
            <p:nvSpPr>
              <p:cNvPr id="27702" name="Oval 39"/>
              <p:cNvSpPr>
                <a:spLocks noChangeArrowheads="1"/>
              </p:cNvSpPr>
              <p:nvPr/>
            </p:nvSpPr>
            <p:spPr bwMode="auto">
              <a:xfrm>
                <a:off x="1056" y="2496"/>
                <a:ext cx="96" cy="96"/>
              </a:xfrm>
              <a:prstGeom prst="ellipse">
                <a:avLst/>
              </a:prstGeom>
              <a:solidFill>
                <a:srgbClr val="FFFFFF"/>
              </a:solidFill>
              <a:ln w="9525">
                <a:solidFill>
                  <a:schemeClr val="tx1"/>
                </a:solidFill>
                <a:round/>
                <a:headEnd/>
                <a:tailEnd/>
              </a:ln>
            </p:spPr>
            <p:txBody>
              <a:bodyPr wrap="none" anchor="ct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9pPr>
              </a:lstStyle>
              <a:p>
                <a:endParaRPr lang="el-GR" altLang="el-GR"/>
              </a:p>
            </p:txBody>
          </p:sp>
          <p:sp>
            <p:nvSpPr>
              <p:cNvPr id="27703" name="Oval 40"/>
              <p:cNvSpPr>
                <a:spLocks noChangeArrowheads="1"/>
              </p:cNvSpPr>
              <p:nvPr/>
            </p:nvSpPr>
            <p:spPr bwMode="auto">
              <a:xfrm>
                <a:off x="1056" y="2064"/>
                <a:ext cx="96" cy="96"/>
              </a:xfrm>
              <a:prstGeom prst="ellipse">
                <a:avLst/>
              </a:prstGeom>
              <a:solidFill>
                <a:srgbClr val="FFFFFF"/>
              </a:solidFill>
              <a:ln w="9525">
                <a:solidFill>
                  <a:schemeClr val="tx1"/>
                </a:solidFill>
                <a:round/>
                <a:headEnd/>
                <a:tailEnd/>
              </a:ln>
            </p:spPr>
            <p:txBody>
              <a:bodyPr wrap="none" anchor="ct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9pPr>
              </a:lstStyle>
              <a:p>
                <a:endParaRPr lang="el-GR" altLang="el-GR"/>
              </a:p>
            </p:txBody>
          </p:sp>
        </p:grpSp>
        <p:sp>
          <p:nvSpPr>
            <p:cNvPr id="27694" name="Line 41"/>
            <p:cNvSpPr>
              <a:spLocks noChangeShapeType="1"/>
            </p:cNvSpPr>
            <p:nvPr/>
          </p:nvSpPr>
          <p:spPr bwMode="auto">
            <a:xfrm>
              <a:off x="3408" y="1392"/>
              <a:ext cx="528"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l-GR"/>
            </a:p>
          </p:txBody>
        </p:sp>
        <p:sp>
          <p:nvSpPr>
            <p:cNvPr id="27695" name="Line 42"/>
            <p:cNvSpPr>
              <a:spLocks noChangeShapeType="1"/>
            </p:cNvSpPr>
            <p:nvPr/>
          </p:nvSpPr>
          <p:spPr bwMode="auto">
            <a:xfrm>
              <a:off x="3408" y="1680"/>
              <a:ext cx="576" cy="144"/>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l-GR"/>
            </a:p>
          </p:txBody>
        </p:sp>
        <p:sp>
          <p:nvSpPr>
            <p:cNvPr id="27696" name="Line 43"/>
            <p:cNvSpPr>
              <a:spLocks noChangeShapeType="1"/>
            </p:cNvSpPr>
            <p:nvPr/>
          </p:nvSpPr>
          <p:spPr bwMode="auto">
            <a:xfrm>
              <a:off x="3408" y="2544"/>
              <a:ext cx="480" cy="9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l-GR"/>
            </a:p>
          </p:txBody>
        </p:sp>
        <p:sp>
          <p:nvSpPr>
            <p:cNvPr id="27697" name="Line 44"/>
            <p:cNvSpPr>
              <a:spLocks noChangeShapeType="1"/>
            </p:cNvSpPr>
            <p:nvPr/>
          </p:nvSpPr>
          <p:spPr bwMode="auto">
            <a:xfrm>
              <a:off x="3416" y="2256"/>
              <a:ext cx="48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l-GR"/>
            </a:p>
          </p:txBody>
        </p:sp>
        <p:sp>
          <p:nvSpPr>
            <p:cNvPr id="27698" name="Line 45"/>
            <p:cNvSpPr>
              <a:spLocks noChangeShapeType="1"/>
            </p:cNvSpPr>
            <p:nvPr/>
          </p:nvSpPr>
          <p:spPr bwMode="auto">
            <a:xfrm>
              <a:off x="3414" y="1983"/>
              <a:ext cx="474" cy="273"/>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l-GR"/>
            </a:p>
          </p:txBody>
        </p:sp>
      </p:grpSp>
      <p:grpSp>
        <p:nvGrpSpPr>
          <p:cNvPr id="10" name="Group 46"/>
          <p:cNvGrpSpPr>
            <a:grpSpLocks/>
          </p:cNvGrpSpPr>
          <p:nvPr/>
        </p:nvGrpSpPr>
        <p:grpSpPr bwMode="auto">
          <a:xfrm>
            <a:off x="340963" y="1752600"/>
            <a:ext cx="1524000" cy="2971800"/>
            <a:chOff x="336" y="1104"/>
            <a:chExt cx="960" cy="1872"/>
          </a:xfrm>
        </p:grpSpPr>
        <p:grpSp>
          <p:nvGrpSpPr>
            <p:cNvPr id="11" name="Group 47"/>
            <p:cNvGrpSpPr>
              <a:grpSpLocks/>
            </p:cNvGrpSpPr>
            <p:nvPr/>
          </p:nvGrpSpPr>
          <p:grpSpPr bwMode="auto">
            <a:xfrm>
              <a:off x="336" y="1104"/>
              <a:ext cx="384" cy="1872"/>
              <a:chOff x="336" y="1392"/>
              <a:chExt cx="384" cy="1872"/>
            </a:xfrm>
          </p:grpSpPr>
          <p:sp>
            <p:nvSpPr>
              <p:cNvPr id="27686" name="Oval 48"/>
              <p:cNvSpPr>
                <a:spLocks noChangeArrowheads="1"/>
              </p:cNvSpPr>
              <p:nvPr/>
            </p:nvSpPr>
            <p:spPr bwMode="auto">
              <a:xfrm>
                <a:off x="336" y="1392"/>
                <a:ext cx="384" cy="1872"/>
              </a:xfrm>
              <a:prstGeom prst="ellipse">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9pPr>
              </a:lstStyle>
              <a:p>
                <a:endParaRPr lang="el-GR" altLang="el-GR"/>
              </a:p>
            </p:txBody>
          </p:sp>
          <p:sp>
            <p:nvSpPr>
              <p:cNvPr id="27687" name="Oval 49"/>
              <p:cNvSpPr>
                <a:spLocks noChangeArrowheads="1"/>
              </p:cNvSpPr>
              <p:nvPr/>
            </p:nvSpPr>
            <p:spPr bwMode="auto">
              <a:xfrm>
                <a:off x="480" y="1632"/>
                <a:ext cx="96" cy="96"/>
              </a:xfrm>
              <a:prstGeom prst="ellipse">
                <a:avLst/>
              </a:prstGeom>
              <a:solidFill>
                <a:srgbClr val="FFFFFF"/>
              </a:solidFill>
              <a:ln w="9525">
                <a:solidFill>
                  <a:schemeClr val="tx1"/>
                </a:solidFill>
                <a:round/>
                <a:headEnd/>
                <a:tailEnd/>
              </a:ln>
            </p:spPr>
            <p:txBody>
              <a:bodyPr wrap="none" anchor="ct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9pPr>
              </a:lstStyle>
              <a:p>
                <a:endParaRPr lang="el-GR" altLang="el-GR"/>
              </a:p>
            </p:txBody>
          </p:sp>
          <p:sp>
            <p:nvSpPr>
              <p:cNvPr id="27688" name="Oval 50"/>
              <p:cNvSpPr>
                <a:spLocks noChangeArrowheads="1"/>
              </p:cNvSpPr>
              <p:nvPr/>
            </p:nvSpPr>
            <p:spPr bwMode="auto">
              <a:xfrm>
                <a:off x="480" y="2784"/>
                <a:ext cx="96" cy="96"/>
              </a:xfrm>
              <a:prstGeom prst="ellipse">
                <a:avLst/>
              </a:prstGeom>
              <a:solidFill>
                <a:srgbClr val="FFFFFF"/>
              </a:solidFill>
              <a:ln w="9525">
                <a:solidFill>
                  <a:schemeClr val="tx1"/>
                </a:solidFill>
                <a:round/>
                <a:headEnd/>
                <a:tailEnd/>
              </a:ln>
            </p:spPr>
            <p:txBody>
              <a:bodyPr wrap="none" anchor="ct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9pPr>
              </a:lstStyle>
              <a:p>
                <a:endParaRPr lang="el-GR" altLang="el-GR"/>
              </a:p>
            </p:txBody>
          </p:sp>
          <p:sp>
            <p:nvSpPr>
              <p:cNvPr id="27689" name="Oval 51"/>
              <p:cNvSpPr>
                <a:spLocks noChangeArrowheads="1"/>
              </p:cNvSpPr>
              <p:nvPr/>
            </p:nvSpPr>
            <p:spPr bwMode="auto">
              <a:xfrm>
                <a:off x="480" y="2496"/>
                <a:ext cx="96" cy="96"/>
              </a:xfrm>
              <a:prstGeom prst="ellipse">
                <a:avLst/>
              </a:prstGeom>
              <a:solidFill>
                <a:srgbClr val="FFFFFF"/>
              </a:solidFill>
              <a:ln w="9525">
                <a:solidFill>
                  <a:schemeClr val="tx1"/>
                </a:solidFill>
                <a:round/>
                <a:headEnd/>
                <a:tailEnd/>
              </a:ln>
            </p:spPr>
            <p:txBody>
              <a:bodyPr wrap="none" anchor="ct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9pPr>
              </a:lstStyle>
              <a:p>
                <a:endParaRPr lang="el-GR" altLang="el-GR"/>
              </a:p>
            </p:txBody>
          </p:sp>
          <p:sp>
            <p:nvSpPr>
              <p:cNvPr id="27690" name="Oval 52"/>
              <p:cNvSpPr>
                <a:spLocks noChangeArrowheads="1"/>
              </p:cNvSpPr>
              <p:nvPr/>
            </p:nvSpPr>
            <p:spPr bwMode="auto">
              <a:xfrm>
                <a:off x="480" y="2208"/>
                <a:ext cx="96" cy="96"/>
              </a:xfrm>
              <a:prstGeom prst="ellipse">
                <a:avLst/>
              </a:prstGeom>
              <a:solidFill>
                <a:srgbClr val="FFFFFF"/>
              </a:solidFill>
              <a:ln w="9525">
                <a:solidFill>
                  <a:schemeClr val="tx1"/>
                </a:solidFill>
                <a:round/>
                <a:headEnd/>
                <a:tailEnd/>
              </a:ln>
            </p:spPr>
            <p:txBody>
              <a:bodyPr wrap="none" anchor="ct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9pPr>
              </a:lstStyle>
              <a:p>
                <a:endParaRPr lang="el-GR" altLang="el-GR"/>
              </a:p>
            </p:txBody>
          </p:sp>
          <p:sp>
            <p:nvSpPr>
              <p:cNvPr id="27691" name="Oval 53"/>
              <p:cNvSpPr>
                <a:spLocks noChangeArrowheads="1"/>
              </p:cNvSpPr>
              <p:nvPr/>
            </p:nvSpPr>
            <p:spPr bwMode="auto">
              <a:xfrm>
                <a:off x="480" y="1920"/>
                <a:ext cx="96" cy="96"/>
              </a:xfrm>
              <a:prstGeom prst="ellipse">
                <a:avLst/>
              </a:prstGeom>
              <a:solidFill>
                <a:srgbClr val="FFFFFF"/>
              </a:solidFill>
              <a:ln w="9525">
                <a:solidFill>
                  <a:schemeClr val="tx1"/>
                </a:solidFill>
                <a:round/>
                <a:headEnd/>
                <a:tailEnd/>
              </a:ln>
            </p:spPr>
            <p:txBody>
              <a:bodyPr wrap="none" anchor="ct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9pPr>
              </a:lstStyle>
              <a:p>
                <a:endParaRPr lang="el-GR" altLang="el-GR"/>
              </a:p>
            </p:txBody>
          </p:sp>
        </p:grpSp>
        <p:sp>
          <p:nvSpPr>
            <p:cNvPr id="27675" name="Oval 54"/>
            <p:cNvSpPr>
              <a:spLocks noChangeArrowheads="1"/>
            </p:cNvSpPr>
            <p:nvPr/>
          </p:nvSpPr>
          <p:spPr bwMode="auto">
            <a:xfrm>
              <a:off x="912" y="1104"/>
              <a:ext cx="384" cy="1872"/>
            </a:xfrm>
            <a:prstGeom prst="ellipse">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9pPr>
            </a:lstStyle>
            <a:p>
              <a:endParaRPr lang="el-GR" altLang="el-GR"/>
            </a:p>
          </p:txBody>
        </p:sp>
        <p:sp>
          <p:nvSpPr>
            <p:cNvPr id="27676" name="Oval 55"/>
            <p:cNvSpPr>
              <a:spLocks noChangeArrowheads="1"/>
            </p:cNvSpPr>
            <p:nvPr/>
          </p:nvSpPr>
          <p:spPr bwMode="auto">
            <a:xfrm>
              <a:off x="1056" y="1344"/>
              <a:ext cx="96" cy="96"/>
            </a:xfrm>
            <a:prstGeom prst="ellipse">
              <a:avLst/>
            </a:prstGeom>
            <a:solidFill>
              <a:srgbClr val="FFFFFF"/>
            </a:solidFill>
            <a:ln w="9525">
              <a:solidFill>
                <a:schemeClr val="tx1"/>
              </a:solidFill>
              <a:round/>
              <a:headEnd/>
              <a:tailEnd/>
            </a:ln>
          </p:spPr>
          <p:txBody>
            <a:bodyPr wrap="none" anchor="ct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9pPr>
            </a:lstStyle>
            <a:p>
              <a:endParaRPr lang="el-GR" altLang="el-GR"/>
            </a:p>
          </p:txBody>
        </p:sp>
        <p:sp>
          <p:nvSpPr>
            <p:cNvPr id="27677" name="Oval 56"/>
            <p:cNvSpPr>
              <a:spLocks noChangeArrowheads="1"/>
            </p:cNvSpPr>
            <p:nvPr/>
          </p:nvSpPr>
          <p:spPr bwMode="auto">
            <a:xfrm>
              <a:off x="1056" y="2592"/>
              <a:ext cx="96" cy="96"/>
            </a:xfrm>
            <a:prstGeom prst="ellipse">
              <a:avLst/>
            </a:prstGeom>
            <a:solidFill>
              <a:srgbClr val="FFFFFF"/>
            </a:solidFill>
            <a:ln w="9525">
              <a:solidFill>
                <a:schemeClr val="tx1"/>
              </a:solidFill>
              <a:round/>
              <a:headEnd/>
              <a:tailEnd/>
            </a:ln>
          </p:spPr>
          <p:txBody>
            <a:bodyPr wrap="none" anchor="ct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9pPr>
            </a:lstStyle>
            <a:p>
              <a:endParaRPr lang="el-GR" altLang="el-GR"/>
            </a:p>
          </p:txBody>
        </p:sp>
        <p:sp>
          <p:nvSpPr>
            <p:cNvPr id="27678" name="Oval 57"/>
            <p:cNvSpPr>
              <a:spLocks noChangeArrowheads="1"/>
            </p:cNvSpPr>
            <p:nvPr/>
          </p:nvSpPr>
          <p:spPr bwMode="auto">
            <a:xfrm>
              <a:off x="1056" y="2316"/>
              <a:ext cx="96" cy="96"/>
            </a:xfrm>
            <a:prstGeom prst="ellipse">
              <a:avLst/>
            </a:prstGeom>
            <a:solidFill>
              <a:srgbClr val="FFFFFF"/>
            </a:solidFill>
            <a:ln w="9525">
              <a:solidFill>
                <a:schemeClr val="tx1"/>
              </a:solidFill>
              <a:round/>
              <a:headEnd/>
              <a:tailEnd/>
            </a:ln>
          </p:spPr>
          <p:txBody>
            <a:bodyPr wrap="none" anchor="ct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9pPr>
            </a:lstStyle>
            <a:p>
              <a:endParaRPr lang="el-GR" altLang="el-GR"/>
            </a:p>
          </p:txBody>
        </p:sp>
        <p:sp>
          <p:nvSpPr>
            <p:cNvPr id="27679" name="Oval 58"/>
            <p:cNvSpPr>
              <a:spLocks noChangeArrowheads="1"/>
            </p:cNvSpPr>
            <p:nvPr/>
          </p:nvSpPr>
          <p:spPr bwMode="auto">
            <a:xfrm>
              <a:off x="1056" y="1713"/>
              <a:ext cx="96" cy="96"/>
            </a:xfrm>
            <a:prstGeom prst="ellipse">
              <a:avLst/>
            </a:prstGeom>
            <a:solidFill>
              <a:srgbClr val="FFFFFF"/>
            </a:solidFill>
            <a:ln w="9525">
              <a:solidFill>
                <a:schemeClr val="tx1"/>
              </a:solidFill>
              <a:round/>
              <a:headEnd/>
              <a:tailEnd/>
            </a:ln>
          </p:spPr>
          <p:txBody>
            <a:bodyPr wrap="none" anchor="ct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9pPr>
            </a:lstStyle>
            <a:p>
              <a:endParaRPr lang="el-GR" altLang="el-GR"/>
            </a:p>
          </p:txBody>
        </p:sp>
        <p:sp>
          <p:nvSpPr>
            <p:cNvPr id="27680" name="Line 59"/>
            <p:cNvSpPr>
              <a:spLocks noChangeShapeType="1"/>
            </p:cNvSpPr>
            <p:nvPr/>
          </p:nvSpPr>
          <p:spPr bwMode="auto">
            <a:xfrm>
              <a:off x="576" y="1392"/>
              <a:ext cx="528"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l-GR"/>
            </a:p>
          </p:txBody>
        </p:sp>
        <p:sp>
          <p:nvSpPr>
            <p:cNvPr id="27681" name="Line 60"/>
            <p:cNvSpPr>
              <a:spLocks noChangeShapeType="1"/>
            </p:cNvSpPr>
            <p:nvPr/>
          </p:nvSpPr>
          <p:spPr bwMode="auto">
            <a:xfrm>
              <a:off x="576" y="1680"/>
              <a:ext cx="480" cy="9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l-GR"/>
            </a:p>
          </p:txBody>
        </p:sp>
        <p:sp>
          <p:nvSpPr>
            <p:cNvPr id="27682" name="Line 61"/>
            <p:cNvSpPr>
              <a:spLocks noChangeShapeType="1"/>
            </p:cNvSpPr>
            <p:nvPr/>
          </p:nvSpPr>
          <p:spPr bwMode="auto">
            <a:xfrm flipV="1">
              <a:off x="528" y="2400"/>
              <a:ext cx="576" cy="144"/>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l-GR"/>
            </a:p>
          </p:txBody>
        </p:sp>
        <p:sp>
          <p:nvSpPr>
            <p:cNvPr id="27683" name="Line 62"/>
            <p:cNvSpPr>
              <a:spLocks noChangeShapeType="1"/>
            </p:cNvSpPr>
            <p:nvPr/>
          </p:nvSpPr>
          <p:spPr bwMode="auto">
            <a:xfrm>
              <a:off x="576" y="2256"/>
              <a:ext cx="528" cy="384"/>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l-GR"/>
            </a:p>
          </p:txBody>
        </p:sp>
        <p:sp>
          <p:nvSpPr>
            <p:cNvPr id="27684" name="Oval 63"/>
            <p:cNvSpPr>
              <a:spLocks noChangeArrowheads="1"/>
            </p:cNvSpPr>
            <p:nvPr/>
          </p:nvSpPr>
          <p:spPr bwMode="auto">
            <a:xfrm>
              <a:off x="1062" y="2016"/>
              <a:ext cx="96" cy="96"/>
            </a:xfrm>
            <a:prstGeom prst="ellipse">
              <a:avLst/>
            </a:prstGeom>
            <a:solidFill>
              <a:srgbClr val="FFFFFF"/>
            </a:solidFill>
            <a:ln w="9525">
              <a:solidFill>
                <a:schemeClr val="tx1"/>
              </a:solidFill>
              <a:round/>
              <a:headEnd/>
              <a:tailEnd/>
            </a:ln>
          </p:spPr>
          <p:txBody>
            <a:bodyPr wrap="none" anchor="ct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9pPr>
            </a:lstStyle>
            <a:p>
              <a:endParaRPr lang="el-GR" altLang="el-GR"/>
            </a:p>
          </p:txBody>
        </p:sp>
        <p:sp>
          <p:nvSpPr>
            <p:cNvPr id="27685" name="Line 64"/>
            <p:cNvSpPr>
              <a:spLocks noChangeShapeType="1"/>
            </p:cNvSpPr>
            <p:nvPr/>
          </p:nvSpPr>
          <p:spPr bwMode="auto">
            <a:xfrm>
              <a:off x="576" y="1968"/>
              <a:ext cx="480" cy="9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l-GR"/>
            </a:p>
          </p:txBody>
        </p:sp>
      </p:grpSp>
      <p:grpSp>
        <p:nvGrpSpPr>
          <p:cNvPr id="12" name="Group 65"/>
          <p:cNvGrpSpPr>
            <a:grpSpLocks/>
          </p:cNvGrpSpPr>
          <p:nvPr/>
        </p:nvGrpSpPr>
        <p:grpSpPr bwMode="auto">
          <a:xfrm>
            <a:off x="2626963" y="1752600"/>
            <a:ext cx="1524000" cy="2971800"/>
            <a:chOff x="1776" y="1104"/>
            <a:chExt cx="960" cy="1872"/>
          </a:xfrm>
        </p:grpSpPr>
        <p:sp>
          <p:nvSpPr>
            <p:cNvPr id="27658" name="Oval 66"/>
            <p:cNvSpPr>
              <a:spLocks noChangeArrowheads="1"/>
            </p:cNvSpPr>
            <p:nvPr/>
          </p:nvSpPr>
          <p:spPr bwMode="auto">
            <a:xfrm>
              <a:off x="1776" y="1104"/>
              <a:ext cx="384" cy="1872"/>
            </a:xfrm>
            <a:prstGeom prst="ellipse">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9pPr>
            </a:lstStyle>
            <a:p>
              <a:endParaRPr lang="el-GR" altLang="el-GR"/>
            </a:p>
          </p:txBody>
        </p:sp>
        <p:sp>
          <p:nvSpPr>
            <p:cNvPr id="27659" name="Oval 67"/>
            <p:cNvSpPr>
              <a:spLocks noChangeArrowheads="1"/>
            </p:cNvSpPr>
            <p:nvPr/>
          </p:nvSpPr>
          <p:spPr bwMode="auto">
            <a:xfrm>
              <a:off x="1920" y="1344"/>
              <a:ext cx="96" cy="96"/>
            </a:xfrm>
            <a:prstGeom prst="ellipse">
              <a:avLst/>
            </a:prstGeom>
            <a:solidFill>
              <a:srgbClr val="FFFFFF"/>
            </a:solidFill>
            <a:ln w="9525">
              <a:solidFill>
                <a:schemeClr val="tx1"/>
              </a:solidFill>
              <a:round/>
              <a:headEnd/>
              <a:tailEnd/>
            </a:ln>
          </p:spPr>
          <p:txBody>
            <a:bodyPr wrap="none" anchor="ct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9pPr>
            </a:lstStyle>
            <a:p>
              <a:endParaRPr lang="el-GR" altLang="el-GR"/>
            </a:p>
          </p:txBody>
        </p:sp>
        <p:sp>
          <p:nvSpPr>
            <p:cNvPr id="27660" name="Oval 68"/>
            <p:cNvSpPr>
              <a:spLocks noChangeArrowheads="1"/>
            </p:cNvSpPr>
            <p:nvPr/>
          </p:nvSpPr>
          <p:spPr bwMode="auto">
            <a:xfrm>
              <a:off x="1920" y="2496"/>
              <a:ext cx="96" cy="96"/>
            </a:xfrm>
            <a:prstGeom prst="ellipse">
              <a:avLst/>
            </a:prstGeom>
            <a:solidFill>
              <a:srgbClr val="FFFFFF"/>
            </a:solidFill>
            <a:ln w="9525">
              <a:solidFill>
                <a:schemeClr val="tx1"/>
              </a:solidFill>
              <a:round/>
              <a:headEnd/>
              <a:tailEnd/>
            </a:ln>
          </p:spPr>
          <p:txBody>
            <a:bodyPr wrap="none" anchor="ct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9pPr>
            </a:lstStyle>
            <a:p>
              <a:endParaRPr lang="el-GR" altLang="el-GR"/>
            </a:p>
          </p:txBody>
        </p:sp>
        <p:sp>
          <p:nvSpPr>
            <p:cNvPr id="27661" name="Oval 69"/>
            <p:cNvSpPr>
              <a:spLocks noChangeArrowheads="1"/>
            </p:cNvSpPr>
            <p:nvPr/>
          </p:nvSpPr>
          <p:spPr bwMode="auto">
            <a:xfrm>
              <a:off x="1926" y="2136"/>
              <a:ext cx="96" cy="96"/>
            </a:xfrm>
            <a:prstGeom prst="ellipse">
              <a:avLst/>
            </a:prstGeom>
            <a:solidFill>
              <a:srgbClr val="FFFFFF"/>
            </a:solidFill>
            <a:ln w="9525">
              <a:solidFill>
                <a:schemeClr val="tx1"/>
              </a:solidFill>
              <a:round/>
              <a:headEnd/>
              <a:tailEnd/>
            </a:ln>
          </p:spPr>
          <p:txBody>
            <a:bodyPr wrap="none" anchor="ct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9pPr>
            </a:lstStyle>
            <a:p>
              <a:endParaRPr lang="el-GR" altLang="el-GR"/>
            </a:p>
          </p:txBody>
        </p:sp>
        <p:sp>
          <p:nvSpPr>
            <p:cNvPr id="27662" name="Oval 70"/>
            <p:cNvSpPr>
              <a:spLocks noChangeArrowheads="1"/>
            </p:cNvSpPr>
            <p:nvPr/>
          </p:nvSpPr>
          <p:spPr bwMode="auto">
            <a:xfrm>
              <a:off x="1920" y="1632"/>
              <a:ext cx="96" cy="96"/>
            </a:xfrm>
            <a:prstGeom prst="ellipse">
              <a:avLst/>
            </a:prstGeom>
            <a:solidFill>
              <a:srgbClr val="FFFFFF"/>
            </a:solidFill>
            <a:ln w="9525">
              <a:solidFill>
                <a:schemeClr val="tx1"/>
              </a:solidFill>
              <a:round/>
              <a:headEnd/>
              <a:tailEnd/>
            </a:ln>
          </p:spPr>
          <p:txBody>
            <a:bodyPr wrap="none" anchor="ct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9pPr>
            </a:lstStyle>
            <a:p>
              <a:endParaRPr lang="el-GR" altLang="el-GR"/>
            </a:p>
          </p:txBody>
        </p:sp>
        <p:sp>
          <p:nvSpPr>
            <p:cNvPr id="27663" name="Oval 71"/>
            <p:cNvSpPr>
              <a:spLocks noChangeArrowheads="1"/>
            </p:cNvSpPr>
            <p:nvPr/>
          </p:nvSpPr>
          <p:spPr bwMode="auto">
            <a:xfrm>
              <a:off x="2352" y="1104"/>
              <a:ext cx="384" cy="1872"/>
            </a:xfrm>
            <a:prstGeom prst="ellipse">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9pPr>
            </a:lstStyle>
            <a:p>
              <a:endParaRPr lang="el-GR" altLang="el-GR"/>
            </a:p>
          </p:txBody>
        </p:sp>
        <p:sp>
          <p:nvSpPr>
            <p:cNvPr id="27664" name="Oval 72"/>
            <p:cNvSpPr>
              <a:spLocks noChangeArrowheads="1"/>
            </p:cNvSpPr>
            <p:nvPr/>
          </p:nvSpPr>
          <p:spPr bwMode="auto">
            <a:xfrm>
              <a:off x="2496" y="1344"/>
              <a:ext cx="96" cy="96"/>
            </a:xfrm>
            <a:prstGeom prst="ellipse">
              <a:avLst/>
            </a:prstGeom>
            <a:solidFill>
              <a:srgbClr val="FFFFFF"/>
            </a:solidFill>
            <a:ln w="9525">
              <a:solidFill>
                <a:schemeClr val="tx1"/>
              </a:solidFill>
              <a:round/>
              <a:headEnd/>
              <a:tailEnd/>
            </a:ln>
          </p:spPr>
          <p:txBody>
            <a:bodyPr wrap="none" anchor="ct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9pPr>
            </a:lstStyle>
            <a:p>
              <a:endParaRPr lang="el-GR" altLang="el-GR"/>
            </a:p>
          </p:txBody>
        </p:sp>
        <p:sp>
          <p:nvSpPr>
            <p:cNvPr id="27665" name="Oval 73"/>
            <p:cNvSpPr>
              <a:spLocks noChangeArrowheads="1"/>
            </p:cNvSpPr>
            <p:nvPr/>
          </p:nvSpPr>
          <p:spPr bwMode="auto">
            <a:xfrm>
              <a:off x="2496" y="2592"/>
              <a:ext cx="96" cy="96"/>
            </a:xfrm>
            <a:prstGeom prst="ellipse">
              <a:avLst/>
            </a:prstGeom>
            <a:solidFill>
              <a:srgbClr val="FFFFFF"/>
            </a:solidFill>
            <a:ln w="9525">
              <a:solidFill>
                <a:schemeClr val="tx1"/>
              </a:solidFill>
              <a:round/>
              <a:headEnd/>
              <a:tailEnd/>
            </a:ln>
          </p:spPr>
          <p:txBody>
            <a:bodyPr wrap="none" anchor="ct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9pPr>
            </a:lstStyle>
            <a:p>
              <a:endParaRPr lang="el-GR" altLang="el-GR"/>
            </a:p>
          </p:txBody>
        </p:sp>
        <p:sp>
          <p:nvSpPr>
            <p:cNvPr id="27666" name="Oval 74"/>
            <p:cNvSpPr>
              <a:spLocks noChangeArrowheads="1"/>
            </p:cNvSpPr>
            <p:nvPr/>
          </p:nvSpPr>
          <p:spPr bwMode="auto">
            <a:xfrm>
              <a:off x="2496" y="2289"/>
              <a:ext cx="96" cy="96"/>
            </a:xfrm>
            <a:prstGeom prst="ellipse">
              <a:avLst/>
            </a:prstGeom>
            <a:solidFill>
              <a:srgbClr val="FFFFFF"/>
            </a:solidFill>
            <a:ln w="9525">
              <a:solidFill>
                <a:schemeClr val="tx1"/>
              </a:solidFill>
              <a:round/>
              <a:headEnd/>
              <a:tailEnd/>
            </a:ln>
          </p:spPr>
          <p:txBody>
            <a:bodyPr wrap="none" anchor="ct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9pPr>
            </a:lstStyle>
            <a:p>
              <a:endParaRPr lang="el-GR" altLang="el-GR"/>
            </a:p>
          </p:txBody>
        </p:sp>
        <p:sp>
          <p:nvSpPr>
            <p:cNvPr id="27667" name="Oval 75"/>
            <p:cNvSpPr>
              <a:spLocks noChangeArrowheads="1"/>
            </p:cNvSpPr>
            <p:nvPr/>
          </p:nvSpPr>
          <p:spPr bwMode="auto">
            <a:xfrm>
              <a:off x="2496" y="1731"/>
              <a:ext cx="96" cy="96"/>
            </a:xfrm>
            <a:prstGeom prst="ellipse">
              <a:avLst/>
            </a:prstGeom>
            <a:solidFill>
              <a:srgbClr val="FFFFFF"/>
            </a:solidFill>
            <a:ln w="9525">
              <a:solidFill>
                <a:schemeClr val="tx1"/>
              </a:solidFill>
              <a:round/>
              <a:headEnd/>
              <a:tailEnd/>
            </a:ln>
          </p:spPr>
          <p:txBody>
            <a:bodyPr wrap="none" anchor="ct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9pPr>
            </a:lstStyle>
            <a:p>
              <a:endParaRPr lang="el-GR" altLang="el-GR"/>
            </a:p>
          </p:txBody>
        </p:sp>
        <p:sp>
          <p:nvSpPr>
            <p:cNvPr id="27668" name="Line 76"/>
            <p:cNvSpPr>
              <a:spLocks noChangeShapeType="1"/>
            </p:cNvSpPr>
            <p:nvPr/>
          </p:nvSpPr>
          <p:spPr bwMode="auto">
            <a:xfrm>
              <a:off x="2016" y="1392"/>
              <a:ext cx="528"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l-GR"/>
            </a:p>
          </p:txBody>
        </p:sp>
        <p:sp>
          <p:nvSpPr>
            <p:cNvPr id="27669" name="Line 77"/>
            <p:cNvSpPr>
              <a:spLocks noChangeShapeType="1"/>
            </p:cNvSpPr>
            <p:nvPr/>
          </p:nvSpPr>
          <p:spPr bwMode="auto">
            <a:xfrm>
              <a:off x="2016" y="1680"/>
              <a:ext cx="528" cy="9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l-GR"/>
            </a:p>
          </p:txBody>
        </p:sp>
        <p:sp>
          <p:nvSpPr>
            <p:cNvPr id="27670" name="Line 78"/>
            <p:cNvSpPr>
              <a:spLocks noChangeShapeType="1"/>
            </p:cNvSpPr>
            <p:nvPr/>
          </p:nvSpPr>
          <p:spPr bwMode="auto">
            <a:xfrm flipV="1">
              <a:off x="2016" y="2352"/>
              <a:ext cx="480" cy="192"/>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l-GR"/>
            </a:p>
          </p:txBody>
        </p:sp>
        <p:sp>
          <p:nvSpPr>
            <p:cNvPr id="27671" name="Line 79"/>
            <p:cNvSpPr>
              <a:spLocks noChangeShapeType="1"/>
            </p:cNvSpPr>
            <p:nvPr/>
          </p:nvSpPr>
          <p:spPr bwMode="auto">
            <a:xfrm>
              <a:off x="2016" y="1680"/>
              <a:ext cx="527" cy="912"/>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l-GR"/>
            </a:p>
          </p:txBody>
        </p:sp>
        <p:sp>
          <p:nvSpPr>
            <p:cNvPr id="27672" name="Oval 80"/>
            <p:cNvSpPr>
              <a:spLocks noChangeArrowheads="1"/>
            </p:cNvSpPr>
            <p:nvPr/>
          </p:nvSpPr>
          <p:spPr bwMode="auto">
            <a:xfrm>
              <a:off x="2496" y="2016"/>
              <a:ext cx="96" cy="96"/>
            </a:xfrm>
            <a:prstGeom prst="ellipse">
              <a:avLst/>
            </a:prstGeom>
            <a:solidFill>
              <a:srgbClr val="FFFFFF"/>
            </a:solidFill>
            <a:ln w="9525">
              <a:solidFill>
                <a:schemeClr val="tx1"/>
              </a:solidFill>
              <a:round/>
              <a:headEnd/>
              <a:tailEnd/>
            </a:ln>
          </p:spPr>
          <p:txBody>
            <a:bodyPr wrap="none" anchor="ct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9pPr>
            </a:lstStyle>
            <a:p>
              <a:endParaRPr lang="el-GR" altLang="el-GR"/>
            </a:p>
          </p:txBody>
        </p:sp>
        <p:sp>
          <p:nvSpPr>
            <p:cNvPr id="27673" name="Line 81"/>
            <p:cNvSpPr>
              <a:spLocks noChangeShapeType="1"/>
            </p:cNvSpPr>
            <p:nvPr/>
          </p:nvSpPr>
          <p:spPr bwMode="auto">
            <a:xfrm flipV="1">
              <a:off x="2016" y="2064"/>
              <a:ext cx="528" cy="9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l-GR"/>
            </a:p>
          </p:txBody>
        </p:sp>
      </p:grpSp>
      <p:sp>
        <p:nvSpPr>
          <p:cNvPr id="3" name="Title 2"/>
          <p:cNvSpPr>
            <a:spLocks noGrp="1"/>
          </p:cNvSpPr>
          <p:nvPr>
            <p:ph type="title"/>
          </p:nvPr>
        </p:nvSpPr>
        <p:spPr/>
        <p:txBody>
          <a:bodyPr>
            <a:normAutofit fontScale="90000"/>
          </a:bodyPr>
          <a:lstStyle/>
          <a:p>
            <a:r>
              <a:rPr lang="el-GR" dirty="0"/>
              <a:t>Δυαδικές (</a:t>
            </a:r>
            <a:r>
              <a:rPr lang="el-GR" dirty="0" err="1"/>
              <a:t>binary</a:t>
            </a:r>
            <a:r>
              <a:rPr lang="el-GR" dirty="0"/>
              <a:t>) Συσχετίσεις στο μοντέλο </a:t>
            </a:r>
            <a:r>
              <a:rPr lang="el-GR" dirty="0" smtClean="0"/>
              <a:t>Οντοτήτων-Συσχετίσεων</a:t>
            </a:r>
            <a:endParaRPr lang="el-GR" dirty="0"/>
          </a:p>
        </p:txBody>
      </p:sp>
    </p:spTree>
    <p:extLst>
      <p:ext uri="{BB962C8B-B14F-4D97-AF65-F5344CB8AC3E}">
        <p14:creationId xmlns:p14="http://schemas.microsoft.com/office/powerpoint/2010/main" xmlns="" val="40380826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8547">
                                            <p:txEl>
                                              <p:pRg st="0" end="0"/>
                                            </p:txEl>
                                          </p:spTgt>
                                        </p:tgtEl>
                                        <p:attrNameLst>
                                          <p:attrName>style.visibility</p:attrName>
                                        </p:attrNameLst>
                                      </p:cBhvr>
                                      <p:to>
                                        <p:strVal val="visible"/>
                                      </p:to>
                                    </p:set>
                                    <p:animEffect transition="in" filter="dissolve">
                                      <p:cBhvr>
                                        <p:cTn id="7" dur="500"/>
                                        <p:tgtEl>
                                          <p:spTgt spid="10854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8548">
                                            <p:txEl>
                                              <p:pRg st="0" end="0"/>
                                            </p:txEl>
                                          </p:spTgt>
                                        </p:tgtEl>
                                        <p:attrNameLst>
                                          <p:attrName>style.visibility</p:attrName>
                                        </p:attrNameLst>
                                      </p:cBhvr>
                                      <p:to>
                                        <p:strVal val="visible"/>
                                      </p:to>
                                    </p:set>
                                    <p:animEffect transition="in" filter="dissolve">
                                      <p:cBhvr>
                                        <p:cTn id="12" dur="500"/>
                                        <p:tgtEl>
                                          <p:spTgt spid="108548">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08549">
                                            <p:txEl>
                                              <p:pRg st="0" end="0"/>
                                            </p:txEl>
                                          </p:spTgt>
                                        </p:tgtEl>
                                        <p:attrNameLst>
                                          <p:attrName>style.visibility</p:attrName>
                                        </p:attrNameLst>
                                      </p:cBhvr>
                                      <p:to>
                                        <p:strVal val="visible"/>
                                      </p:to>
                                    </p:set>
                                    <p:animEffect transition="in" filter="dissolve">
                                      <p:cBhvr>
                                        <p:cTn id="17" dur="500"/>
                                        <p:tgtEl>
                                          <p:spTgt spid="108549">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2"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additive="base">
                                        <p:cTn id="22" dur="500" fill="hold"/>
                                        <p:tgtEl>
                                          <p:spTgt spid="2"/>
                                        </p:tgtEl>
                                        <p:attrNameLst>
                                          <p:attrName>ppt_x</p:attrName>
                                        </p:attrNameLst>
                                      </p:cBhvr>
                                      <p:tavLst>
                                        <p:tav tm="0">
                                          <p:val>
                                            <p:strVal val="1+#ppt_w/2"/>
                                          </p:val>
                                        </p:tav>
                                        <p:tav tm="100000">
                                          <p:val>
                                            <p:strVal val="#ppt_x"/>
                                          </p:val>
                                        </p:tav>
                                      </p:tavLst>
                                    </p:anim>
                                    <p:anim calcmode="lin" valueType="num">
                                      <p:cBhvr additive="base">
                                        <p:cTn id="23"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7" grpId="0" build="p" autoUpdateAnimBg="0"/>
      <p:bldP spid="108548" grpId="0" build="p" autoUpdateAnimBg="0"/>
      <p:bldP spid="108549"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042988" y="1371600"/>
            <a:ext cx="6805612" cy="611188"/>
            <a:chOff x="657" y="864"/>
            <a:chExt cx="4287" cy="385"/>
          </a:xfrm>
        </p:grpSpPr>
        <p:grpSp>
          <p:nvGrpSpPr>
            <p:cNvPr id="4" name="Group 3"/>
            <p:cNvGrpSpPr>
              <a:grpSpLocks/>
            </p:cNvGrpSpPr>
            <p:nvPr/>
          </p:nvGrpSpPr>
          <p:grpSpPr bwMode="auto">
            <a:xfrm>
              <a:off x="657" y="913"/>
              <a:ext cx="816" cy="336"/>
              <a:chOff x="960" y="2208"/>
              <a:chExt cx="816" cy="336"/>
            </a:xfrm>
          </p:grpSpPr>
          <p:sp>
            <p:nvSpPr>
              <p:cNvPr id="28719" name="Rectangle 4"/>
              <p:cNvSpPr>
                <a:spLocks noChangeArrowheads="1"/>
              </p:cNvSpPr>
              <p:nvPr/>
            </p:nvSpPr>
            <p:spPr bwMode="auto">
              <a:xfrm>
                <a:off x="960" y="2208"/>
                <a:ext cx="81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9pPr>
              </a:lstStyle>
              <a:p>
                <a:endParaRPr lang="el-GR" altLang="el-GR">
                  <a:latin typeface="+mn-lt"/>
                </a:endParaRPr>
              </a:p>
            </p:txBody>
          </p:sp>
          <p:sp>
            <p:nvSpPr>
              <p:cNvPr id="28720" name="Text Box 5"/>
              <p:cNvSpPr txBox="1">
                <a:spLocks noChangeArrowheads="1"/>
              </p:cNvSpPr>
              <p:nvPr/>
            </p:nvSpPr>
            <p:spPr bwMode="auto">
              <a:xfrm>
                <a:off x="1047" y="2260"/>
                <a:ext cx="645" cy="2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9pPr>
              </a:lstStyle>
              <a:p>
                <a:pPr>
                  <a:spcBef>
                    <a:spcPct val="0"/>
                  </a:spcBef>
                  <a:buClrTx/>
                  <a:buSzTx/>
                  <a:buFontTx/>
                  <a:buNone/>
                </a:pPr>
                <a:r>
                  <a:rPr lang="el-GR" altLang="el-GR" sz="2000">
                    <a:latin typeface="+mn-lt"/>
                  </a:rPr>
                  <a:t>ΑΝΔΡΑΣ</a:t>
                </a:r>
                <a:endParaRPr lang="en-GB" altLang="el-GR" sz="2000">
                  <a:latin typeface="+mn-lt"/>
                </a:endParaRPr>
              </a:p>
            </p:txBody>
          </p:sp>
        </p:grpSp>
        <p:grpSp>
          <p:nvGrpSpPr>
            <p:cNvPr id="5" name="Group 6"/>
            <p:cNvGrpSpPr>
              <a:grpSpLocks/>
            </p:cNvGrpSpPr>
            <p:nvPr/>
          </p:nvGrpSpPr>
          <p:grpSpPr bwMode="auto">
            <a:xfrm>
              <a:off x="2859" y="913"/>
              <a:ext cx="816" cy="336"/>
              <a:chOff x="960" y="2208"/>
              <a:chExt cx="816" cy="336"/>
            </a:xfrm>
          </p:grpSpPr>
          <p:sp>
            <p:nvSpPr>
              <p:cNvPr id="28717" name="Rectangle 7"/>
              <p:cNvSpPr>
                <a:spLocks noChangeArrowheads="1"/>
              </p:cNvSpPr>
              <p:nvPr/>
            </p:nvSpPr>
            <p:spPr bwMode="auto">
              <a:xfrm>
                <a:off x="960" y="2208"/>
                <a:ext cx="81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9pPr>
              </a:lstStyle>
              <a:p>
                <a:endParaRPr lang="el-GR" altLang="el-GR">
                  <a:latin typeface="+mn-lt"/>
                </a:endParaRPr>
              </a:p>
            </p:txBody>
          </p:sp>
          <p:sp>
            <p:nvSpPr>
              <p:cNvPr id="28718" name="Text Box 8"/>
              <p:cNvSpPr txBox="1">
                <a:spLocks noChangeArrowheads="1"/>
              </p:cNvSpPr>
              <p:nvPr/>
            </p:nvSpPr>
            <p:spPr bwMode="auto">
              <a:xfrm>
                <a:off x="1047" y="2260"/>
                <a:ext cx="678" cy="2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9pPr>
              </a:lstStyle>
              <a:p>
                <a:pPr>
                  <a:spcBef>
                    <a:spcPct val="0"/>
                  </a:spcBef>
                  <a:buClrTx/>
                  <a:buSzTx/>
                  <a:buFontTx/>
                  <a:buNone/>
                </a:pPr>
                <a:r>
                  <a:rPr lang="el-GR" altLang="el-GR" sz="2000">
                    <a:latin typeface="+mn-lt"/>
                  </a:rPr>
                  <a:t>ΓΥΝΑΙΚΑ</a:t>
                </a:r>
                <a:endParaRPr lang="en-GB" altLang="el-GR" sz="2000">
                  <a:latin typeface="+mn-lt"/>
                </a:endParaRPr>
              </a:p>
            </p:txBody>
          </p:sp>
        </p:grpSp>
        <p:sp>
          <p:nvSpPr>
            <p:cNvPr id="28711" name="AutoShape 9"/>
            <p:cNvSpPr>
              <a:spLocks noChangeArrowheads="1"/>
            </p:cNvSpPr>
            <p:nvPr/>
          </p:nvSpPr>
          <p:spPr bwMode="auto">
            <a:xfrm>
              <a:off x="1662" y="913"/>
              <a:ext cx="1008" cy="336"/>
            </a:xfrm>
            <a:prstGeom prst="diamond">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9pPr>
            </a:lstStyle>
            <a:p>
              <a:pPr algn="ctr">
                <a:spcBef>
                  <a:spcPct val="0"/>
                </a:spcBef>
                <a:buClrTx/>
                <a:buSzTx/>
                <a:buFontTx/>
                <a:buNone/>
              </a:pPr>
              <a:r>
                <a:rPr lang="el-GR" altLang="el-GR" sz="1200" b="1">
                  <a:latin typeface="+mn-lt"/>
                </a:rPr>
                <a:t>παντρεύεται</a:t>
              </a:r>
              <a:endParaRPr lang="en-GB" altLang="el-GR" sz="1200" b="1">
                <a:latin typeface="+mn-lt"/>
              </a:endParaRPr>
            </a:p>
          </p:txBody>
        </p:sp>
        <p:sp>
          <p:nvSpPr>
            <p:cNvPr id="28712" name="Line 10"/>
            <p:cNvSpPr>
              <a:spLocks noChangeShapeType="1"/>
            </p:cNvSpPr>
            <p:nvPr/>
          </p:nvSpPr>
          <p:spPr bwMode="auto">
            <a:xfrm flipH="1">
              <a:off x="1470" y="1075"/>
              <a:ext cx="192"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l-GR">
                <a:latin typeface="+mn-lt"/>
              </a:endParaRPr>
            </a:p>
          </p:txBody>
        </p:sp>
        <p:sp>
          <p:nvSpPr>
            <p:cNvPr id="28713" name="Line 11"/>
            <p:cNvSpPr>
              <a:spLocks noChangeShapeType="1"/>
            </p:cNvSpPr>
            <p:nvPr/>
          </p:nvSpPr>
          <p:spPr bwMode="auto">
            <a:xfrm flipH="1">
              <a:off x="2670" y="1075"/>
              <a:ext cx="192"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l-GR">
                <a:latin typeface="+mn-lt"/>
              </a:endParaRPr>
            </a:p>
          </p:txBody>
        </p:sp>
        <p:sp>
          <p:nvSpPr>
            <p:cNvPr id="28714" name="Text Box 12"/>
            <p:cNvSpPr txBox="1">
              <a:spLocks noChangeArrowheads="1"/>
            </p:cNvSpPr>
            <p:nvPr/>
          </p:nvSpPr>
          <p:spPr bwMode="auto">
            <a:xfrm>
              <a:off x="1461" y="864"/>
              <a:ext cx="195"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9pPr>
            </a:lstStyle>
            <a:p>
              <a:pPr>
                <a:spcBef>
                  <a:spcPct val="0"/>
                </a:spcBef>
                <a:buClrTx/>
                <a:buSzTx/>
                <a:buFontTx/>
                <a:buNone/>
              </a:pPr>
              <a:r>
                <a:rPr lang="el-GR" altLang="el-GR" sz="1800">
                  <a:latin typeface="+mn-lt"/>
                </a:rPr>
                <a:t>1</a:t>
              </a:r>
              <a:endParaRPr lang="en-GB" altLang="el-GR" sz="1800">
                <a:latin typeface="+mn-lt"/>
              </a:endParaRPr>
            </a:p>
          </p:txBody>
        </p:sp>
        <p:sp>
          <p:nvSpPr>
            <p:cNvPr id="28715" name="Text Box 13"/>
            <p:cNvSpPr txBox="1">
              <a:spLocks noChangeArrowheads="1"/>
            </p:cNvSpPr>
            <p:nvPr/>
          </p:nvSpPr>
          <p:spPr bwMode="auto">
            <a:xfrm>
              <a:off x="2715" y="868"/>
              <a:ext cx="195"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9pPr>
            </a:lstStyle>
            <a:p>
              <a:pPr>
                <a:spcBef>
                  <a:spcPct val="0"/>
                </a:spcBef>
                <a:buClrTx/>
                <a:buSzTx/>
                <a:buFontTx/>
                <a:buNone/>
              </a:pPr>
              <a:r>
                <a:rPr lang="el-GR" altLang="el-GR" sz="1800">
                  <a:latin typeface="+mn-lt"/>
                </a:rPr>
                <a:t>1</a:t>
              </a:r>
              <a:endParaRPr lang="en-GB" altLang="el-GR" sz="1800">
                <a:latin typeface="+mn-lt"/>
              </a:endParaRPr>
            </a:p>
          </p:txBody>
        </p:sp>
        <p:sp>
          <p:nvSpPr>
            <p:cNvPr id="28716" name="Rectangle 14"/>
            <p:cNvSpPr>
              <a:spLocks noChangeArrowheads="1"/>
            </p:cNvSpPr>
            <p:nvPr/>
          </p:nvSpPr>
          <p:spPr bwMode="auto">
            <a:xfrm>
              <a:off x="4128" y="912"/>
              <a:ext cx="816"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lstStyle>
              <a:lvl1pPr marL="342900" indent="-342900">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9pPr>
            </a:lstStyle>
            <a:p>
              <a:r>
                <a:rPr lang="el-GR" altLang="el-GR" sz="2000">
                  <a:latin typeface="+mn-lt"/>
                </a:rPr>
                <a:t>1-προς-1</a:t>
              </a:r>
            </a:p>
          </p:txBody>
        </p:sp>
      </p:grpSp>
      <p:grpSp>
        <p:nvGrpSpPr>
          <p:cNvPr id="6" name="Group 15"/>
          <p:cNvGrpSpPr>
            <a:grpSpLocks/>
          </p:cNvGrpSpPr>
          <p:nvPr/>
        </p:nvGrpSpPr>
        <p:grpSpPr bwMode="auto">
          <a:xfrm>
            <a:off x="914400" y="2516188"/>
            <a:ext cx="7315200" cy="611187"/>
            <a:chOff x="576" y="1585"/>
            <a:chExt cx="4608" cy="385"/>
          </a:xfrm>
        </p:grpSpPr>
        <p:sp>
          <p:nvSpPr>
            <p:cNvPr id="28699" name="Rectangle 16"/>
            <p:cNvSpPr>
              <a:spLocks noChangeArrowheads="1"/>
            </p:cNvSpPr>
            <p:nvPr/>
          </p:nvSpPr>
          <p:spPr bwMode="auto">
            <a:xfrm>
              <a:off x="603" y="1634"/>
              <a:ext cx="864"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9pPr>
            </a:lstStyle>
            <a:p>
              <a:endParaRPr lang="el-GR" altLang="el-GR">
                <a:latin typeface="+mn-lt"/>
              </a:endParaRPr>
            </a:p>
          </p:txBody>
        </p:sp>
        <p:sp>
          <p:nvSpPr>
            <p:cNvPr id="28700" name="Text Box 17"/>
            <p:cNvSpPr txBox="1">
              <a:spLocks noChangeArrowheads="1"/>
            </p:cNvSpPr>
            <p:nvPr/>
          </p:nvSpPr>
          <p:spPr bwMode="auto">
            <a:xfrm>
              <a:off x="576" y="1681"/>
              <a:ext cx="894"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9pPr>
            </a:lstStyle>
            <a:p>
              <a:pPr algn="ctr">
                <a:spcBef>
                  <a:spcPct val="0"/>
                </a:spcBef>
                <a:buClrTx/>
                <a:buSzTx/>
                <a:buFontTx/>
                <a:buNone/>
              </a:pPr>
              <a:r>
                <a:rPr lang="el-GR" altLang="el-GR" sz="2000">
                  <a:latin typeface="+mn-lt"/>
                </a:rPr>
                <a:t>ΠΕΛΑΤΗΣ</a:t>
              </a:r>
              <a:endParaRPr lang="en-GB" altLang="el-GR" sz="2000">
                <a:latin typeface="+mn-lt"/>
              </a:endParaRPr>
            </a:p>
          </p:txBody>
        </p:sp>
        <p:sp>
          <p:nvSpPr>
            <p:cNvPr id="28701" name="Rectangle 18"/>
            <p:cNvSpPr>
              <a:spLocks noChangeArrowheads="1"/>
            </p:cNvSpPr>
            <p:nvPr/>
          </p:nvSpPr>
          <p:spPr bwMode="auto">
            <a:xfrm>
              <a:off x="2853" y="1634"/>
              <a:ext cx="873"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9pPr>
            </a:lstStyle>
            <a:p>
              <a:endParaRPr lang="el-GR" altLang="el-GR">
                <a:latin typeface="+mn-lt"/>
              </a:endParaRPr>
            </a:p>
          </p:txBody>
        </p:sp>
        <p:sp>
          <p:nvSpPr>
            <p:cNvPr id="28702" name="Text Box 19"/>
            <p:cNvSpPr txBox="1">
              <a:spLocks noChangeArrowheads="1"/>
            </p:cNvSpPr>
            <p:nvPr/>
          </p:nvSpPr>
          <p:spPr bwMode="auto">
            <a:xfrm>
              <a:off x="2814" y="1686"/>
              <a:ext cx="972" cy="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9pPr>
            </a:lstStyle>
            <a:p>
              <a:pPr algn="ctr">
                <a:spcBef>
                  <a:spcPct val="0"/>
                </a:spcBef>
                <a:buClrTx/>
                <a:buSzTx/>
                <a:buFontTx/>
                <a:buNone/>
              </a:pPr>
              <a:r>
                <a:rPr lang="el-GR" altLang="el-GR" sz="1600" b="1">
                  <a:latin typeface="+mn-lt"/>
                </a:rPr>
                <a:t>ΠΑΡΑΓΓΕΛΙΑ</a:t>
              </a:r>
              <a:endParaRPr lang="en-GB" altLang="el-GR" sz="1600" b="1">
                <a:latin typeface="+mn-lt"/>
              </a:endParaRPr>
            </a:p>
          </p:txBody>
        </p:sp>
        <p:sp>
          <p:nvSpPr>
            <p:cNvPr id="28703" name="AutoShape 20"/>
            <p:cNvSpPr>
              <a:spLocks noChangeArrowheads="1"/>
            </p:cNvSpPr>
            <p:nvPr/>
          </p:nvSpPr>
          <p:spPr bwMode="auto">
            <a:xfrm>
              <a:off x="1656" y="1634"/>
              <a:ext cx="1008" cy="336"/>
            </a:xfrm>
            <a:prstGeom prst="diamond">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9pPr>
            </a:lstStyle>
            <a:p>
              <a:pPr algn="ctr">
                <a:spcBef>
                  <a:spcPct val="0"/>
                </a:spcBef>
                <a:buClrTx/>
                <a:buSzTx/>
                <a:buFontTx/>
                <a:buNone/>
              </a:pPr>
              <a:r>
                <a:rPr lang="el-GR" altLang="el-GR" sz="1600" b="1">
                  <a:latin typeface="+mn-lt"/>
                </a:rPr>
                <a:t>δίδει</a:t>
              </a:r>
              <a:endParaRPr lang="en-GB" altLang="el-GR" sz="1600" b="1">
                <a:latin typeface="+mn-lt"/>
              </a:endParaRPr>
            </a:p>
          </p:txBody>
        </p:sp>
        <p:sp>
          <p:nvSpPr>
            <p:cNvPr id="28704" name="Line 21"/>
            <p:cNvSpPr>
              <a:spLocks noChangeShapeType="1"/>
            </p:cNvSpPr>
            <p:nvPr/>
          </p:nvSpPr>
          <p:spPr bwMode="auto">
            <a:xfrm flipH="1">
              <a:off x="1464" y="1796"/>
              <a:ext cx="192"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l-GR">
                <a:latin typeface="+mn-lt"/>
              </a:endParaRPr>
            </a:p>
          </p:txBody>
        </p:sp>
        <p:sp>
          <p:nvSpPr>
            <p:cNvPr id="28705" name="Line 22"/>
            <p:cNvSpPr>
              <a:spLocks noChangeShapeType="1"/>
            </p:cNvSpPr>
            <p:nvPr/>
          </p:nvSpPr>
          <p:spPr bwMode="auto">
            <a:xfrm flipH="1">
              <a:off x="2664" y="1796"/>
              <a:ext cx="192"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l-GR">
                <a:latin typeface="+mn-lt"/>
              </a:endParaRPr>
            </a:p>
          </p:txBody>
        </p:sp>
        <p:sp>
          <p:nvSpPr>
            <p:cNvPr id="28706" name="Text Box 23"/>
            <p:cNvSpPr txBox="1">
              <a:spLocks noChangeArrowheads="1"/>
            </p:cNvSpPr>
            <p:nvPr/>
          </p:nvSpPr>
          <p:spPr bwMode="auto">
            <a:xfrm>
              <a:off x="1455" y="1585"/>
              <a:ext cx="195"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9pPr>
            </a:lstStyle>
            <a:p>
              <a:pPr>
                <a:spcBef>
                  <a:spcPct val="0"/>
                </a:spcBef>
                <a:buClrTx/>
                <a:buSzTx/>
                <a:buFontTx/>
                <a:buNone/>
              </a:pPr>
              <a:r>
                <a:rPr lang="el-GR" altLang="el-GR" sz="1800">
                  <a:latin typeface="+mn-lt"/>
                </a:rPr>
                <a:t>1</a:t>
              </a:r>
              <a:endParaRPr lang="en-GB" altLang="el-GR" sz="1800">
                <a:latin typeface="+mn-lt"/>
              </a:endParaRPr>
            </a:p>
          </p:txBody>
        </p:sp>
        <p:sp>
          <p:nvSpPr>
            <p:cNvPr id="28707" name="Text Box 24"/>
            <p:cNvSpPr txBox="1">
              <a:spLocks noChangeArrowheads="1"/>
            </p:cNvSpPr>
            <p:nvPr/>
          </p:nvSpPr>
          <p:spPr bwMode="auto">
            <a:xfrm>
              <a:off x="2676" y="1589"/>
              <a:ext cx="212"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9pPr>
            </a:lstStyle>
            <a:p>
              <a:pPr>
                <a:spcBef>
                  <a:spcPct val="0"/>
                </a:spcBef>
                <a:buClrTx/>
                <a:buSzTx/>
                <a:buFontTx/>
                <a:buNone/>
              </a:pPr>
              <a:r>
                <a:rPr lang="el-GR" altLang="el-GR" sz="1800">
                  <a:latin typeface="+mn-lt"/>
                </a:rPr>
                <a:t>Ν</a:t>
              </a:r>
              <a:endParaRPr lang="en-GB" altLang="el-GR" sz="1800">
                <a:latin typeface="+mn-lt"/>
              </a:endParaRPr>
            </a:p>
          </p:txBody>
        </p:sp>
        <p:sp>
          <p:nvSpPr>
            <p:cNvPr id="28708" name="Rectangle 25"/>
            <p:cNvSpPr>
              <a:spLocks noChangeArrowheads="1"/>
            </p:cNvSpPr>
            <p:nvPr/>
          </p:nvSpPr>
          <p:spPr bwMode="auto">
            <a:xfrm>
              <a:off x="4032" y="1632"/>
              <a:ext cx="1152"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lstStyle>
              <a:lvl1pPr marL="342900" indent="-342900">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9pPr>
            </a:lstStyle>
            <a:p>
              <a:r>
                <a:rPr lang="el-GR" altLang="el-GR" sz="2000">
                  <a:latin typeface="+mn-lt"/>
                </a:rPr>
                <a:t>1-προς-Πολλά</a:t>
              </a:r>
            </a:p>
          </p:txBody>
        </p:sp>
      </p:grpSp>
      <p:grpSp>
        <p:nvGrpSpPr>
          <p:cNvPr id="7" name="Group 26"/>
          <p:cNvGrpSpPr>
            <a:grpSpLocks/>
          </p:cNvGrpSpPr>
          <p:nvPr/>
        </p:nvGrpSpPr>
        <p:grpSpPr bwMode="auto">
          <a:xfrm>
            <a:off x="962026" y="3733800"/>
            <a:ext cx="7343775" cy="611188"/>
            <a:chOff x="606" y="2352"/>
            <a:chExt cx="4626" cy="385"/>
          </a:xfrm>
        </p:grpSpPr>
        <p:sp>
          <p:nvSpPr>
            <p:cNvPr id="28689" name="Rectangle 27"/>
            <p:cNvSpPr>
              <a:spLocks noChangeArrowheads="1"/>
            </p:cNvSpPr>
            <p:nvPr/>
          </p:nvSpPr>
          <p:spPr bwMode="auto">
            <a:xfrm>
              <a:off x="606" y="2401"/>
              <a:ext cx="864"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9pPr>
            </a:lstStyle>
            <a:p>
              <a:endParaRPr lang="el-GR" altLang="el-GR">
                <a:latin typeface="+mn-lt"/>
              </a:endParaRPr>
            </a:p>
          </p:txBody>
        </p:sp>
        <p:sp>
          <p:nvSpPr>
            <p:cNvPr id="28690" name="Text Box 28"/>
            <p:cNvSpPr txBox="1">
              <a:spLocks noChangeArrowheads="1"/>
            </p:cNvSpPr>
            <p:nvPr/>
          </p:nvSpPr>
          <p:spPr bwMode="auto">
            <a:xfrm>
              <a:off x="668" y="2466"/>
              <a:ext cx="802" cy="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9pPr>
            </a:lstStyle>
            <a:p>
              <a:pPr>
                <a:spcBef>
                  <a:spcPct val="0"/>
                </a:spcBef>
                <a:buClrTx/>
                <a:buSzTx/>
                <a:buFontTx/>
                <a:buNone/>
              </a:pPr>
              <a:r>
                <a:rPr lang="el-GR" altLang="el-GR" sz="1600" b="1" dirty="0">
                  <a:latin typeface="+mn-lt"/>
                </a:rPr>
                <a:t>ΥΠΑΛΛΗΛΟΣ</a:t>
              </a:r>
              <a:endParaRPr lang="en-GB" altLang="el-GR" sz="1600" b="1" dirty="0">
                <a:latin typeface="+mn-lt"/>
              </a:endParaRPr>
            </a:p>
          </p:txBody>
        </p:sp>
        <p:sp>
          <p:nvSpPr>
            <p:cNvPr id="28691" name="Rectangle 29"/>
            <p:cNvSpPr>
              <a:spLocks noChangeArrowheads="1"/>
            </p:cNvSpPr>
            <p:nvPr/>
          </p:nvSpPr>
          <p:spPr bwMode="auto">
            <a:xfrm>
              <a:off x="2856" y="2401"/>
              <a:ext cx="81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9pPr>
            </a:lstStyle>
            <a:p>
              <a:endParaRPr lang="el-GR" altLang="el-GR">
                <a:latin typeface="+mn-lt"/>
              </a:endParaRPr>
            </a:p>
          </p:txBody>
        </p:sp>
        <p:sp>
          <p:nvSpPr>
            <p:cNvPr id="28692" name="Text Box 30"/>
            <p:cNvSpPr txBox="1">
              <a:spLocks noChangeArrowheads="1"/>
            </p:cNvSpPr>
            <p:nvPr/>
          </p:nvSpPr>
          <p:spPr bwMode="auto">
            <a:xfrm>
              <a:off x="2907" y="2453"/>
              <a:ext cx="771"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9pPr>
            </a:lstStyle>
            <a:p>
              <a:pPr algn="ctr">
                <a:spcBef>
                  <a:spcPct val="0"/>
                </a:spcBef>
                <a:buClrTx/>
                <a:buSzTx/>
                <a:buFontTx/>
                <a:buNone/>
              </a:pPr>
              <a:r>
                <a:rPr lang="el-GR" altLang="el-GR" sz="2000">
                  <a:latin typeface="+mn-lt"/>
                </a:rPr>
                <a:t>ΤΜΗΜΑ</a:t>
              </a:r>
              <a:endParaRPr lang="en-GB" altLang="el-GR" sz="2000">
                <a:latin typeface="+mn-lt"/>
              </a:endParaRPr>
            </a:p>
          </p:txBody>
        </p:sp>
        <p:sp>
          <p:nvSpPr>
            <p:cNvPr id="28693" name="AutoShape 31"/>
            <p:cNvSpPr>
              <a:spLocks noChangeArrowheads="1"/>
            </p:cNvSpPr>
            <p:nvPr/>
          </p:nvSpPr>
          <p:spPr bwMode="auto">
            <a:xfrm>
              <a:off x="1659" y="2401"/>
              <a:ext cx="1008" cy="336"/>
            </a:xfrm>
            <a:prstGeom prst="diamond">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9pPr>
            </a:lstStyle>
            <a:p>
              <a:pPr algn="ctr">
                <a:spcBef>
                  <a:spcPct val="0"/>
                </a:spcBef>
                <a:buClrTx/>
                <a:buSzTx/>
                <a:buFontTx/>
                <a:buNone/>
              </a:pPr>
              <a:r>
                <a:rPr lang="el-GR" altLang="el-GR" sz="1400" b="1">
                  <a:latin typeface="+mn-lt"/>
                </a:rPr>
                <a:t>εργάζεται</a:t>
              </a:r>
              <a:endParaRPr lang="en-GB" altLang="el-GR" sz="1400" b="1">
                <a:latin typeface="+mn-lt"/>
              </a:endParaRPr>
            </a:p>
          </p:txBody>
        </p:sp>
        <p:sp>
          <p:nvSpPr>
            <p:cNvPr id="28694" name="Line 32"/>
            <p:cNvSpPr>
              <a:spLocks noChangeShapeType="1"/>
            </p:cNvSpPr>
            <p:nvPr/>
          </p:nvSpPr>
          <p:spPr bwMode="auto">
            <a:xfrm flipH="1">
              <a:off x="1467" y="2563"/>
              <a:ext cx="192"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l-GR">
                <a:latin typeface="+mn-lt"/>
              </a:endParaRPr>
            </a:p>
          </p:txBody>
        </p:sp>
        <p:sp>
          <p:nvSpPr>
            <p:cNvPr id="28695" name="Line 33"/>
            <p:cNvSpPr>
              <a:spLocks noChangeShapeType="1"/>
            </p:cNvSpPr>
            <p:nvPr/>
          </p:nvSpPr>
          <p:spPr bwMode="auto">
            <a:xfrm flipH="1">
              <a:off x="2667" y="2563"/>
              <a:ext cx="192"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l-GR">
                <a:latin typeface="+mn-lt"/>
              </a:endParaRPr>
            </a:p>
          </p:txBody>
        </p:sp>
        <p:sp>
          <p:nvSpPr>
            <p:cNvPr id="28696" name="Text Box 34"/>
            <p:cNvSpPr txBox="1">
              <a:spLocks noChangeArrowheads="1"/>
            </p:cNvSpPr>
            <p:nvPr/>
          </p:nvSpPr>
          <p:spPr bwMode="auto">
            <a:xfrm>
              <a:off x="1458" y="2352"/>
              <a:ext cx="212"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9pPr>
            </a:lstStyle>
            <a:p>
              <a:pPr>
                <a:spcBef>
                  <a:spcPct val="0"/>
                </a:spcBef>
                <a:buClrTx/>
                <a:buSzTx/>
                <a:buFontTx/>
                <a:buNone/>
              </a:pPr>
              <a:r>
                <a:rPr lang="el-GR" altLang="el-GR" sz="1800">
                  <a:latin typeface="+mn-lt"/>
                </a:rPr>
                <a:t>Ν</a:t>
              </a:r>
              <a:endParaRPr lang="en-GB" altLang="el-GR" sz="1800">
                <a:latin typeface="+mn-lt"/>
              </a:endParaRPr>
            </a:p>
          </p:txBody>
        </p:sp>
        <p:sp>
          <p:nvSpPr>
            <p:cNvPr id="28697" name="Text Box 35"/>
            <p:cNvSpPr txBox="1">
              <a:spLocks noChangeArrowheads="1"/>
            </p:cNvSpPr>
            <p:nvPr/>
          </p:nvSpPr>
          <p:spPr bwMode="auto">
            <a:xfrm>
              <a:off x="2688" y="2356"/>
              <a:ext cx="195"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9pPr>
            </a:lstStyle>
            <a:p>
              <a:pPr>
                <a:spcBef>
                  <a:spcPct val="0"/>
                </a:spcBef>
                <a:buClrTx/>
                <a:buSzTx/>
                <a:buFontTx/>
                <a:buNone/>
              </a:pPr>
              <a:r>
                <a:rPr lang="el-GR" altLang="el-GR" sz="1800">
                  <a:latin typeface="+mn-lt"/>
                </a:rPr>
                <a:t>1</a:t>
              </a:r>
              <a:endParaRPr lang="en-GB" altLang="el-GR" sz="1800">
                <a:latin typeface="+mn-lt"/>
              </a:endParaRPr>
            </a:p>
          </p:txBody>
        </p:sp>
        <p:sp>
          <p:nvSpPr>
            <p:cNvPr id="28698" name="Rectangle 36"/>
            <p:cNvSpPr>
              <a:spLocks noChangeArrowheads="1"/>
            </p:cNvSpPr>
            <p:nvPr/>
          </p:nvSpPr>
          <p:spPr bwMode="auto">
            <a:xfrm>
              <a:off x="4080" y="2400"/>
              <a:ext cx="1152"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lstStyle>
              <a:lvl1pPr marL="342900" indent="-342900">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9pPr>
            </a:lstStyle>
            <a:p>
              <a:r>
                <a:rPr lang="el-GR" altLang="el-GR" sz="2000">
                  <a:latin typeface="+mn-lt"/>
                </a:rPr>
                <a:t>Πολλά-προς-1</a:t>
              </a:r>
            </a:p>
          </p:txBody>
        </p:sp>
      </p:grpSp>
      <p:grpSp>
        <p:nvGrpSpPr>
          <p:cNvPr id="8" name="Group 37"/>
          <p:cNvGrpSpPr>
            <a:grpSpLocks/>
          </p:cNvGrpSpPr>
          <p:nvPr/>
        </p:nvGrpSpPr>
        <p:grpSpPr bwMode="auto">
          <a:xfrm>
            <a:off x="1038225" y="4953000"/>
            <a:ext cx="7648575" cy="611188"/>
            <a:chOff x="654" y="3120"/>
            <a:chExt cx="4818" cy="385"/>
          </a:xfrm>
        </p:grpSpPr>
        <p:sp>
          <p:nvSpPr>
            <p:cNvPr id="28679" name="Rectangle 38"/>
            <p:cNvSpPr>
              <a:spLocks noChangeArrowheads="1"/>
            </p:cNvSpPr>
            <p:nvPr/>
          </p:nvSpPr>
          <p:spPr bwMode="auto">
            <a:xfrm>
              <a:off x="657" y="3169"/>
              <a:ext cx="81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9pPr>
            </a:lstStyle>
            <a:p>
              <a:endParaRPr lang="el-GR" altLang="el-GR">
                <a:latin typeface="+mn-lt"/>
              </a:endParaRPr>
            </a:p>
          </p:txBody>
        </p:sp>
        <p:sp>
          <p:nvSpPr>
            <p:cNvPr id="28680" name="Text Box 39"/>
            <p:cNvSpPr txBox="1">
              <a:spLocks noChangeArrowheads="1"/>
            </p:cNvSpPr>
            <p:nvPr/>
          </p:nvSpPr>
          <p:spPr bwMode="auto">
            <a:xfrm>
              <a:off x="654" y="3221"/>
              <a:ext cx="808" cy="2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9pPr>
            </a:lstStyle>
            <a:p>
              <a:pPr>
                <a:spcBef>
                  <a:spcPct val="0"/>
                </a:spcBef>
                <a:buClrTx/>
                <a:buSzTx/>
                <a:buFontTx/>
                <a:buNone/>
              </a:pPr>
              <a:r>
                <a:rPr lang="el-GR" altLang="el-GR" sz="2000">
                  <a:latin typeface="+mn-lt"/>
                </a:rPr>
                <a:t>ΜΑΘΗΤΗΣ</a:t>
              </a:r>
              <a:endParaRPr lang="en-GB" altLang="el-GR" sz="2000">
                <a:latin typeface="+mn-lt"/>
              </a:endParaRPr>
            </a:p>
          </p:txBody>
        </p:sp>
        <p:sp>
          <p:nvSpPr>
            <p:cNvPr id="28681" name="Rectangle 40"/>
            <p:cNvSpPr>
              <a:spLocks noChangeArrowheads="1"/>
            </p:cNvSpPr>
            <p:nvPr/>
          </p:nvSpPr>
          <p:spPr bwMode="auto">
            <a:xfrm>
              <a:off x="2859" y="3169"/>
              <a:ext cx="81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9pPr>
            </a:lstStyle>
            <a:p>
              <a:endParaRPr lang="el-GR" altLang="el-GR">
                <a:latin typeface="+mn-lt"/>
              </a:endParaRPr>
            </a:p>
          </p:txBody>
        </p:sp>
        <p:sp>
          <p:nvSpPr>
            <p:cNvPr id="28682" name="Text Box 41"/>
            <p:cNvSpPr txBox="1">
              <a:spLocks noChangeArrowheads="1"/>
            </p:cNvSpPr>
            <p:nvPr/>
          </p:nvSpPr>
          <p:spPr bwMode="auto">
            <a:xfrm>
              <a:off x="2910" y="3221"/>
              <a:ext cx="787" cy="2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9pPr>
            </a:lstStyle>
            <a:p>
              <a:pPr>
                <a:spcBef>
                  <a:spcPct val="0"/>
                </a:spcBef>
                <a:buClrTx/>
                <a:buSzTx/>
                <a:buFontTx/>
                <a:buNone/>
              </a:pPr>
              <a:r>
                <a:rPr lang="el-GR" altLang="el-GR" sz="2000">
                  <a:latin typeface="+mn-lt"/>
                </a:rPr>
                <a:t>ΜΑΘΗΜΑ</a:t>
              </a:r>
              <a:endParaRPr lang="en-GB" altLang="el-GR" sz="2000">
                <a:latin typeface="+mn-lt"/>
              </a:endParaRPr>
            </a:p>
          </p:txBody>
        </p:sp>
        <p:sp>
          <p:nvSpPr>
            <p:cNvPr id="28683" name="AutoShape 42"/>
            <p:cNvSpPr>
              <a:spLocks noChangeArrowheads="1"/>
            </p:cNvSpPr>
            <p:nvPr/>
          </p:nvSpPr>
          <p:spPr bwMode="auto">
            <a:xfrm>
              <a:off x="1662" y="3169"/>
              <a:ext cx="1008" cy="336"/>
            </a:xfrm>
            <a:prstGeom prst="diamond">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9pPr>
            </a:lstStyle>
            <a:p>
              <a:pPr algn="ctr">
                <a:spcBef>
                  <a:spcPct val="0"/>
                </a:spcBef>
                <a:buClrTx/>
                <a:buSzTx/>
                <a:buFontTx/>
                <a:buNone/>
              </a:pPr>
              <a:r>
                <a:rPr lang="el-GR" altLang="el-GR" sz="1400" b="1">
                  <a:latin typeface="+mn-lt"/>
                </a:rPr>
                <a:t>παρακολουθεί</a:t>
              </a:r>
              <a:endParaRPr lang="en-GB" altLang="el-GR" sz="1400" b="1">
                <a:latin typeface="+mn-lt"/>
              </a:endParaRPr>
            </a:p>
          </p:txBody>
        </p:sp>
        <p:sp>
          <p:nvSpPr>
            <p:cNvPr id="28684" name="Line 43"/>
            <p:cNvSpPr>
              <a:spLocks noChangeShapeType="1"/>
            </p:cNvSpPr>
            <p:nvPr/>
          </p:nvSpPr>
          <p:spPr bwMode="auto">
            <a:xfrm flipH="1">
              <a:off x="1470" y="3331"/>
              <a:ext cx="192"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l-GR">
                <a:latin typeface="+mn-lt"/>
              </a:endParaRPr>
            </a:p>
          </p:txBody>
        </p:sp>
        <p:sp>
          <p:nvSpPr>
            <p:cNvPr id="28685" name="Line 44"/>
            <p:cNvSpPr>
              <a:spLocks noChangeShapeType="1"/>
            </p:cNvSpPr>
            <p:nvPr/>
          </p:nvSpPr>
          <p:spPr bwMode="auto">
            <a:xfrm flipH="1">
              <a:off x="2670" y="3331"/>
              <a:ext cx="192"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l-GR">
                <a:latin typeface="+mn-lt"/>
              </a:endParaRPr>
            </a:p>
          </p:txBody>
        </p:sp>
        <p:sp>
          <p:nvSpPr>
            <p:cNvPr id="28686" name="Text Box 45"/>
            <p:cNvSpPr txBox="1">
              <a:spLocks noChangeArrowheads="1"/>
            </p:cNvSpPr>
            <p:nvPr/>
          </p:nvSpPr>
          <p:spPr bwMode="auto">
            <a:xfrm>
              <a:off x="1461" y="3120"/>
              <a:ext cx="212"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9pPr>
            </a:lstStyle>
            <a:p>
              <a:pPr>
                <a:spcBef>
                  <a:spcPct val="0"/>
                </a:spcBef>
                <a:buClrTx/>
                <a:buSzTx/>
                <a:buFontTx/>
                <a:buNone/>
              </a:pPr>
              <a:r>
                <a:rPr lang="el-GR" altLang="el-GR" sz="1800">
                  <a:latin typeface="+mn-lt"/>
                </a:rPr>
                <a:t>Ν</a:t>
              </a:r>
              <a:endParaRPr lang="en-GB" altLang="el-GR" sz="1800">
                <a:latin typeface="+mn-lt"/>
              </a:endParaRPr>
            </a:p>
          </p:txBody>
        </p:sp>
        <p:sp>
          <p:nvSpPr>
            <p:cNvPr id="28687" name="Text Box 46"/>
            <p:cNvSpPr txBox="1">
              <a:spLocks noChangeArrowheads="1"/>
            </p:cNvSpPr>
            <p:nvPr/>
          </p:nvSpPr>
          <p:spPr bwMode="auto">
            <a:xfrm>
              <a:off x="2655" y="3124"/>
              <a:ext cx="241" cy="2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9pPr>
            </a:lstStyle>
            <a:p>
              <a:pPr>
                <a:spcBef>
                  <a:spcPct val="0"/>
                </a:spcBef>
                <a:buClrTx/>
                <a:buSzTx/>
                <a:buFontTx/>
                <a:buNone/>
              </a:pPr>
              <a:r>
                <a:rPr lang="el-GR" altLang="el-GR" sz="1800">
                  <a:latin typeface="+mn-lt"/>
                </a:rPr>
                <a:t>Μ</a:t>
              </a:r>
              <a:endParaRPr lang="en-GB" altLang="el-GR" sz="1800">
                <a:latin typeface="+mn-lt"/>
              </a:endParaRPr>
            </a:p>
          </p:txBody>
        </p:sp>
        <p:sp>
          <p:nvSpPr>
            <p:cNvPr id="28688" name="Rectangle 47"/>
            <p:cNvSpPr>
              <a:spLocks noChangeArrowheads="1"/>
            </p:cNvSpPr>
            <p:nvPr/>
          </p:nvSpPr>
          <p:spPr bwMode="auto">
            <a:xfrm>
              <a:off x="3984" y="3168"/>
              <a:ext cx="1488"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lstStyle>
              <a:lvl1pPr marL="342900" indent="-342900">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9pPr>
            </a:lstStyle>
            <a:p>
              <a:r>
                <a:rPr lang="el-GR" altLang="el-GR" sz="2000">
                  <a:latin typeface="+mn-lt"/>
                </a:rPr>
                <a:t>Πολλά-προς-Πολλά</a:t>
              </a:r>
            </a:p>
          </p:txBody>
        </p:sp>
      </p:grpSp>
      <p:sp>
        <p:nvSpPr>
          <p:cNvPr id="3" name="Title 2"/>
          <p:cNvSpPr>
            <a:spLocks noGrp="1"/>
          </p:cNvSpPr>
          <p:nvPr>
            <p:ph type="title"/>
          </p:nvPr>
        </p:nvSpPr>
        <p:spPr/>
        <p:txBody>
          <a:bodyPr>
            <a:normAutofit fontScale="90000"/>
          </a:bodyPr>
          <a:lstStyle/>
          <a:p>
            <a:r>
              <a:rPr lang="el-GR" altLang="el-GR" dirty="0"/>
              <a:t>Παραδείγματα Δυαδικών </a:t>
            </a:r>
            <a:r>
              <a:rPr lang="el-GR" altLang="el-GR" dirty="0" smtClean="0"/>
              <a:t>Συσχετίσεων</a:t>
            </a:r>
            <a:endParaRPr lang="el-GR" dirty="0"/>
          </a:p>
        </p:txBody>
      </p:sp>
    </p:spTree>
    <p:custDataLst>
      <p:tags r:id="rId1"/>
    </p:custDataLst>
    <p:extLst>
      <p:ext uri="{BB962C8B-B14F-4D97-AF65-F5344CB8AC3E}">
        <p14:creationId xmlns:p14="http://schemas.microsoft.com/office/powerpoint/2010/main" xmlns="" val="17459369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1+#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ags/tag2.xml><?xml version="1.0" encoding="utf-8"?>
<p:tagLst xmlns:a="http://schemas.openxmlformats.org/drawingml/2006/main" xmlns:r="http://schemas.openxmlformats.org/officeDocument/2006/relationships" xmlns:p="http://schemas.openxmlformats.org/presentationml/2006/main">
  <p:tag name="TIMING" val="|0.7|0.8|0.7"/>
</p:tagLst>
</file>

<file path=ppt/tags/tag3.xml><?xml version="1.0" encoding="utf-8"?>
<p:tagLst xmlns:a="http://schemas.openxmlformats.org/drawingml/2006/main" xmlns:r="http://schemas.openxmlformats.org/officeDocument/2006/relationships" xmlns:p="http://schemas.openxmlformats.org/presentationml/2006/main">
  <p:tag name="TIMING" val="|0.6|0.9|0.9|0.8"/>
</p:tagLst>
</file>

<file path=ppt/tags/tag4.xml><?xml version="1.0" encoding="utf-8"?>
<p:tagLst xmlns:a="http://schemas.openxmlformats.org/drawingml/2006/main" xmlns:r="http://schemas.openxmlformats.org/officeDocument/2006/relationships" xmlns:p="http://schemas.openxmlformats.org/presentationml/2006/main">
  <p:tag name="TIMING" val="|0.6|2.3|1"/>
</p:tagLst>
</file>

<file path=ppt/theme/theme1.xml><?xml version="1.0" encoding="utf-8"?>
<a:theme xmlns:a="http://schemas.openxmlformats.org/drawingml/2006/main" name="exo-opistho_simeiomata">
  <a:themeElements>
    <a:clrScheme name="Custom 3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1F497D"/>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exo-opistho_simeiomata</Template>
  <TotalTime>277</TotalTime>
  <Words>4193</Words>
  <Application>Microsoft Office PowerPoint</Application>
  <PresentationFormat>Προβολή στην οθόνη (4:3)</PresentationFormat>
  <Paragraphs>1404</Paragraphs>
  <Slides>72</Slides>
  <Notes>19</Notes>
  <HiddenSlides>0</HiddenSlides>
  <MMClips>1</MMClips>
  <ScaleCrop>false</ScaleCrop>
  <HeadingPairs>
    <vt:vector size="6" baseType="variant">
      <vt:variant>
        <vt:lpstr>Θέμα</vt:lpstr>
      </vt:variant>
      <vt:variant>
        <vt:i4>1</vt:i4>
      </vt:variant>
      <vt:variant>
        <vt:lpstr>Ενσωματωμένοι διακομιστές OLE</vt:lpstr>
      </vt:variant>
      <vt:variant>
        <vt:i4>1</vt:i4>
      </vt:variant>
      <vt:variant>
        <vt:lpstr>Τίτλοι διαφανειών</vt:lpstr>
      </vt:variant>
      <vt:variant>
        <vt:i4>72</vt:i4>
      </vt:variant>
    </vt:vector>
  </HeadingPairs>
  <TitlesOfParts>
    <vt:vector size="74" baseType="lpstr">
      <vt:lpstr>exo-opistho_simeiomata</vt:lpstr>
      <vt:lpstr>Έγγραφο</vt:lpstr>
      <vt:lpstr>Βάσεις Δεδομένων I</vt:lpstr>
      <vt:lpstr>Περιγραφή Μαθήματος</vt:lpstr>
      <vt:lpstr>Στόχος Ενότητας</vt:lpstr>
      <vt:lpstr> Επισκόπηση σε θέματα σχεδιασμού στις βάσεις δεδομένων </vt:lpstr>
      <vt:lpstr>Λέξεις κλειδιά</vt:lpstr>
      <vt:lpstr> Μοντελοποίηση</vt:lpstr>
      <vt:lpstr>Βαθμός Συσχέτισης</vt:lpstr>
      <vt:lpstr>Δυαδικές (binary) Συσχετίσεις στο μοντέλο Οντοτήτων-Συσχετίσεων</vt:lpstr>
      <vt:lpstr>Παραδείγματα Δυαδικών Συσχετίσεων</vt:lpstr>
      <vt:lpstr>Βαθμός Συσχέτισης</vt:lpstr>
      <vt:lpstr>Τριαδική Συσχέτιση</vt:lpstr>
      <vt:lpstr>Βάση αμερικανικών προεδρικών εκλογών (American elections)</vt:lpstr>
      <vt:lpstr>Περιορισμοί</vt:lpstr>
      <vt:lpstr>Μοντέλο Οντοτήτων Συσχετίσεων με  Συμβολισμό Navathe Elmasri</vt:lpstr>
      <vt:lpstr>Περιορισμοί (constraints)</vt:lpstr>
      <vt:lpstr>4 πίνακες της τρίτης κανονικής μορφής στους οποίους επιμερίζονται τα στοιχεία των εκλογών.  Το κύριο κλειδί είναι υπογραμμισμένο. </vt:lpstr>
      <vt:lpstr>Διαφάνεια 16</vt:lpstr>
      <vt:lpstr>Connect to columns</vt:lpstr>
      <vt:lpstr>Βάση ελληνικών εκλογών</vt:lpstr>
      <vt:lpstr>Περιορισμοί</vt:lpstr>
      <vt:lpstr>Περιορισμοί</vt:lpstr>
      <vt:lpstr>Ακολουθούν στοιχεία για τις Ελληνικές βουλευτικές εκλογές του Μαΐου 2012. </vt:lpstr>
      <vt:lpstr>Διαφάνεια 22</vt:lpstr>
      <vt:lpstr>Διαφάνεια 23</vt:lpstr>
      <vt:lpstr>Διαφάνεια 24</vt:lpstr>
      <vt:lpstr>Υλοποίηση με γλώσσα SQL</vt:lpstr>
      <vt:lpstr>Διαφάνεια 26</vt:lpstr>
      <vt:lpstr>Διαφάνεια 27</vt:lpstr>
      <vt:lpstr>Γράψτε τις παρακάτω αναζητήσεις</vt:lpstr>
      <vt:lpstr>Διαφάνεια 29</vt:lpstr>
      <vt:lpstr>Διαφάνεια 30</vt:lpstr>
      <vt:lpstr>Διαφάνεια 31</vt:lpstr>
      <vt:lpstr>Διαφάνεια 32</vt:lpstr>
      <vt:lpstr>Επισκόπηση της Σχεδίασης Βάσης Δεδομένων </vt:lpstr>
      <vt:lpstr>Ανάλυση απαιτήσεων – Περιγραφή του συστήματος</vt:lpstr>
      <vt:lpstr>ΜΟΣ εκπαιδευτικής βάσης δεδομένων!</vt:lpstr>
      <vt:lpstr>Πως από το Διάγραμμα Οντοτήτων Συσχετίσεων (ΜΟΣ) κατασκευάζουμε το Σχεσιακό Μοντέλο (Relational Model) – Λίγοι κανόνες</vt:lpstr>
      <vt:lpstr>Για τη μετάβαση από το μοντέλο οντοτήτων - σχέσεων σε πίνακες ακολούθησε τους εξής κανόνες</vt:lpstr>
      <vt:lpstr>Κάθε οντότητα γίνεται πίνακας με κλειδί το κλειδί της οντότητας</vt:lpstr>
      <vt:lpstr>Συσχέτιση «Ένα-προς-Πολλά» ή «Πολλά-προς-Ένα»</vt:lpstr>
      <vt:lpstr>Μια συσχέτιση «Πολλά-προς-Πολλά» γίνεται πίνακας με κλειδί τα κλειδιά των οντοτήτων που συνδέει</vt:lpstr>
      <vt:lpstr>Κανονικοποίηση </vt:lpstr>
      <vt:lpstr>Θέμα 1 </vt:lpstr>
      <vt:lpstr>Πρώτη Κανονική Μορφή – 1NF </vt:lpstr>
      <vt:lpstr>Δεύτερη Κανονική Μορφή 2NF</vt:lpstr>
      <vt:lpstr>Τρίτη Κανονική Μορφή 3NF</vt:lpstr>
      <vt:lpstr>Μοντέλο Οντοτήτων Συσχετίσεων  (Entity Relationship model)</vt:lpstr>
      <vt:lpstr>Θέμα 2: Αλλαγή περιορισμών </vt:lpstr>
      <vt:lpstr>Τρίτη Κανονική Μορφή 3NF</vt:lpstr>
      <vt:lpstr>Να κάνετε τις απαραίτητες αλλαγές στο παρακάτω μοντέλο Οντοτήτων Συσχετίσεων </vt:lpstr>
      <vt:lpstr>Απλοποιημένη βάση διαχείρισης προσωπικού (personnel)</vt:lpstr>
      <vt:lpstr>Κανόνες</vt:lpstr>
      <vt:lpstr>Τρίτη Κανονική Μορφή</vt:lpstr>
      <vt:lpstr>Απλοποιημένο σύστημα διαχείρισης παραγγελιών (orders)</vt:lpstr>
      <vt:lpstr>Δεύτερη κανονική μορφή</vt:lpstr>
      <vt:lpstr>Τρίτη κανονική μορφή</vt:lpstr>
      <vt:lpstr>Διαφάνεια 56</vt:lpstr>
      <vt:lpstr>Θέμα Βάση δεδομένων βιβλιοπωλείου </vt:lpstr>
      <vt:lpstr>Διαφάνεια 58</vt:lpstr>
      <vt:lpstr>Ενοποίηση συστημάτων </vt:lpstr>
      <vt:lpstr>Μαθητολόγιο</vt:lpstr>
      <vt:lpstr>Μητρώο καθηγητών</vt:lpstr>
      <vt:lpstr>Σχεδιάστε τη βάση δεδομένων ενιαίου συστήματος</vt:lpstr>
      <vt:lpstr>Τέλος Ενότητας</vt:lpstr>
      <vt:lpstr>Σημειώματα</vt:lpstr>
      <vt:lpstr>Σημείωμα Αναφοράς</vt:lpstr>
      <vt:lpstr>Τέλος Ενότητας</vt:lpstr>
      <vt:lpstr>Σημειώματα</vt:lpstr>
      <vt:lpstr>Σημείωμα Αναφοράς</vt:lpstr>
      <vt:lpstr>Σημείωμα Αδειοδότησης</vt:lpstr>
      <vt:lpstr>Διατήρηση Σημειωμάτων</vt:lpstr>
      <vt:lpstr>Χρηματοδότηση</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ΤΙΤΛΟΣ ΜΑΘΗΜΑΤΟΣ</dc:title>
  <dc:creator>opencourses@teiath.gr</dc:creator>
  <cp:lastModifiedBy>Skourlas</cp:lastModifiedBy>
  <cp:revision>43</cp:revision>
  <dcterms:created xsi:type="dcterms:W3CDTF">2014-10-20T11:54:42Z</dcterms:created>
  <dcterms:modified xsi:type="dcterms:W3CDTF">2016-03-08T14:24:48Z</dcterms:modified>
</cp:coreProperties>
</file>