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83"/>
  </p:notesMasterIdLst>
  <p:handoutMasterIdLst>
    <p:handoutMasterId r:id="rId84"/>
  </p:handoutMasterIdLst>
  <p:sldIdLst>
    <p:sldId id="256" r:id="rId2"/>
    <p:sldId id="284" r:id="rId3"/>
    <p:sldId id="443" r:id="rId4"/>
    <p:sldId id="444" r:id="rId5"/>
    <p:sldId id="445" r:id="rId6"/>
    <p:sldId id="446" r:id="rId7"/>
    <p:sldId id="447" r:id="rId8"/>
    <p:sldId id="354" r:id="rId9"/>
    <p:sldId id="485" r:id="rId10"/>
    <p:sldId id="486" r:id="rId11"/>
    <p:sldId id="487" r:id="rId12"/>
    <p:sldId id="488" r:id="rId13"/>
    <p:sldId id="489" r:id="rId14"/>
    <p:sldId id="490" r:id="rId15"/>
    <p:sldId id="491" r:id="rId16"/>
    <p:sldId id="492" r:id="rId17"/>
    <p:sldId id="493" r:id="rId18"/>
    <p:sldId id="494" r:id="rId19"/>
    <p:sldId id="495" r:id="rId20"/>
    <p:sldId id="496" r:id="rId21"/>
    <p:sldId id="503" r:id="rId22"/>
    <p:sldId id="504" r:id="rId23"/>
    <p:sldId id="505" r:id="rId24"/>
    <p:sldId id="506" r:id="rId25"/>
    <p:sldId id="507" r:id="rId26"/>
    <p:sldId id="508" r:id="rId27"/>
    <p:sldId id="509" r:id="rId28"/>
    <p:sldId id="510" r:id="rId29"/>
    <p:sldId id="511" r:id="rId30"/>
    <p:sldId id="512" r:id="rId31"/>
    <p:sldId id="513" r:id="rId32"/>
    <p:sldId id="514" r:id="rId33"/>
    <p:sldId id="520" r:id="rId34"/>
    <p:sldId id="515" r:id="rId35"/>
    <p:sldId id="518" r:id="rId36"/>
    <p:sldId id="521" r:id="rId37"/>
    <p:sldId id="522" r:id="rId38"/>
    <p:sldId id="523" r:id="rId39"/>
    <p:sldId id="524" r:id="rId40"/>
    <p:sldId id="525" r:id="rId41"/>
    <p:sldId id="526" r:id="rId42"/>
    <p:sldId id="527" r:id="rId43"/>
    <p:sldId id="519" r:id="rId44"/>
    <p:sldId id="454" r:id="rId45"/>
    <p:sldId id="455" r:id="rId46"/>
    <p:sldId id="456" r:id="rId47"/>
    <p:sldId id="468" r:id="rId48"/>
    <p:sldId id="469" r:id="rId49"/>
    <p:sldId id="470" r:id="rId50"/>
    <p:sldId id="457" r:id="rId51"/>
    <p:sldId id="458" r:id="rId52"/>
    <p:sldId id="459" r:id="rId53"/>
    <p:sldId id="460" r:id="rId54"/>
    <p:sldId id="461" r:id="rId55"/>
    <p:sldId id="462" r:id="rId56"/>
    <p:sldId id="467" r:id="rId57"/>
    <p:sldId id="463" r:id="rId58"/>
    <p:sldId id="464" r:id="rId59"/>
    <p:sldId id="465" r:id="rId60"/>
    <p:sldId id="471" r:id="rId61"/>
    <p:sldId id="475" r:id="rId62"/>
    <p:sldId id="476" r:id="rId63"/>
    <p:sldId id="529" r:id="rId64"/>
    <p:sldId id="528" r:id="rId65"/>
    <p:sldId id="531" r:id="rId66"/>
    <p:sldId id="530" r:id="rId67"/>
    <p:sldId id="473" r:id="rId68"/>
    <p:sldId id="474" r:id="rId69"/>
    <p:sldId id="477" r:id="rId70"/>
    <p:sldId id="478" r:id="rId71"/>
    <p:sldId id="479" r:id="rId72"/>
    <p:sldId id="480" r:id="rId73"/>
    <p:sldId id="481" r:id="rId74"/>
    <p:sldId id="466" r:id="rId75"/>
    <p:sldId id="483" r:id="rId76"/>
    <p:sldId id="482" r:id="rId77"/>
    <p:sldId id="484" r:id="rId78"/>
    <p:sldId id="264" r:id="rId79"/>
    <p:sldId id="265" r:id="rId80"/>
    <p:sldId id="266" r:id="rId81"/>
    <p:sldId id="261" r:id="rId82"/>
  </p:sldIdLst>
  <p:sldSz cx="9144000" cy="6858000" type="screen4x3"/>
  <p:notesSz cx="7104063" cy="10234613"/>
  <p:custDataLst>
    <p:tags r:id="rId8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70" d="100"/>
          <a:sy n="70" d="100"/>
        </p:scale>
        <p:origin x="152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12/11/2015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12/11/2015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E8E49C5-4084-4928-B0D1-D1D10ED93DED}" type="slidenum">
              <a:rPr lang="el-GR" altLang="el-GR" sz="1300"/>
              <a:pPr eaLnBrk="1" hangingPunct="1"/>
              <a:t>1</a:t>
            </a:fld>
            <a:endParaRPr lang="el-GR" altLang="el-GR" sz="13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val="1509432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11F1C43-E2AC-45A3-9562-2D38A7D4C503}" type="slidenum">
              <a:rPr lang="en-US"/>
              <a:pPr/>
              <a:t>7</a:t>
            </a:fld>
            <a:endParaRPr lang="en-US"/>
          </a:p>
        </p:txBody>
      </p:sp>
    </p:spTree>
    <p:extLst>
      <p:ext uri="{BB962C8B-B14F-4D97-AF65-F5344CB8AC3E}">
        <p14:creationId xmlns:p14="http://schemas.microsoft.com/office/powerpoint/2010/main" val="62332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9</a:t>
            </a:fld>
            <a:endParaRPr lang="el-GR"/>
          </a:p>
        </p:txBody>
      </p:sp>
    </p:spTree>
    <p:extLst>
      <p:ext uri="{BB962C8B-B14F-4D97-AF65-F5344CB8AC3E}">
        <p14:creationId xmlns:p14="http://schemas.microsoft.com/office/powerpoint/2010/main" val="3928404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77</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78</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79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80</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0" y="609600"/>
            <a:ext cx="9144000" cy="487363"/>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533400" y="1611313"/>
            <a:ext cx="4019550" cy="4713287"/>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705350" y="1611313"/>
            <a:ext cx="4019550" cy="4713287"/>
          </a:xfrm>
        </p:spPr>
        <p:txBody>
          <a:bodyPr/>
          <a:lstStyle/>
          <a:p>
            <a:pPr lvl="0"/>
            <a:endParaRPr lang="el-GR" noProof="0" smtClean="0"/>
          </a:p>
        </p:txBody>
      </p:sp>
      <p:sp>
        <p:nvSpPr>
          <p:cNvPr id="5" name="Rectangle 4"/>
          <p:cNvSpPr>
            <a:spLocks noGrp="1" noChangeArrowheads="1"/>
          </p:cNvSpPr>
          <p:nvPr>
            <p:ph type="ftr" sz="quarter" idx="10"/>
          </p:nvPr>
        </p:nvSpPr>
        <p:spPr>
          <a:ln/>
        </p:spPr>
        <p:txBody>
          <a:bodyPr/>
          <a:lstStyle>
            <a:lvl1pPr>
              <a:defRPr/>
            </a:lvl1pPr>
          </a:lstStyle>
          <a:p>
            <a:pPr>
              <a:defRPr/>
            </a:pPr>
            <a:endParaRPr lang="el-GR"/>
          </a:p>
        </p:txBody>
      </p:sp>
      <p:sp>
        <p:nvSpPr>
          <p:cNvPr id="6" name="Rectangle 5"/>
          <p:cNvSpPr>
            <a:spLocks noGrp="1" noChangeArrowheads="1"/>
          </p:cNvSpPr>
          <p:nvPr>
            <p:ph type="sldNum" sz="quarter" idx="11"/>
          </p:nvPr>
        </p:nvSpPr>
        <p:spPr>
          <a:ln/>
        </p:spPr>
        <p:txBody>
          <a:bodyPr/>
          <a:lstStyle>
            <a:lvl1pPr>
              <a:defRPr/>
            </a:lvl1pPr>
          </a:lstStyle>
          <a:p>
            <a:pPr>
              <a:defRPr/>
            </a:pPr>
            <a:fld id="{DA69EFEA-9AE2-4F51-B691-77B7F6E87D5C}" type="slidenum">
              <a:rPr lang="en-US"/>
              <a:pPr>
                <a:defRPr/>
              </a:pPr>
              <a:t>‹#›</a:t>
            </a:fld>
            <a:endParaRPr lang="en-US"/>
          </a:p>
        </p:txBody>
      </p:sp>
      <p:sp>
        <p:nvSpPr>
          <p:cNvPr id="7" name="Rectangle 7"/>
          <p:cNvSpPr>
            <a:spLocks noGrp="1" noChangeArrowheads="1"/>
          </p:cNvSpPr>
          <p:nvPr>
            <p:ph type="dt" sz="half" idx="12"/>
          </p:nvPr>
        </p:nvSpPr>
        <p:spPr>
          <a:ln/>
        </p:spPr>
        <p:txBody>
          <a:bodyPr/>
          <a:lstStyle>
            <a:lvl1pPr>
              <a:defRPr/>
            </a:lvl1pPr>
          </a:lstStyle>
          <a:p>
            <a:pPr>
              <a:defRPr/>
            </a:pPr>
            <a:fld id="{6540BA22-5D3E-47F5-893E-4383F83FF9C9}" type="datetime4">
              <a:rPr lang="en-US"/>
              <a:pPr>
                <a:defRPr/>
              </a:pPr>
              <a:t>November 12, 2015</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4.emf"/><Relationship Id="rId4" Type="http://schemas.openxmlformats.org/officeDocument/2006/relationships/package" Target="../embeddings/Microsoft_Excel_Worksheet1.xlsx"/></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61.emf"/><Relationship Id="rId4" Type="http://schemas.openxmlformats.org/officeDocument/2006/relationships/package" Target="../embeddings/Microsoft_Word_Document2.docx"/></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2.emf"/><Relationship Id="rId4" Type="http://schemas.openxmlformats.org/officeDocument/2006/relationships/package" Target="../embeddings/Microsoft_Word_Document3.docx"/></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Εξόρυξη δεδομένων και διαχείριση δεδομένων μεγάλης κλίμακας</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20000"/>
          </a:bodyPr>
          <a:lstStyle/>
          <a:p>
            <a:pPr>
              <a:spcBef>
                <a:spcPts val="0"/>
              </a:spcBef>
              <a:spcAft>
                <a:spcPts val="1200"/>
              </a:spcAft>
            </a:pPr>
            <a:r>
              <a:rPr lang="el-GR" sz="2800" b="1" dirty="0" smtClean="0"/>
              <a:t>Ενότητα </a:t>
            </a:r>
            <a:r>
              <a:rPr lang="en-US" sz="2800" b="1" dirty="0" smtClean="0"/>
              <a:t>7</a:t>
            </a:r>
            <a:r>
              <a:rPr lang="el-GR" sz="2800" dirty="0" smtClean="0"/>
              <a:t>:</a:t>
            </a:r>
            <a:r>
              <a:rPr lang="en-US" sz="2800" dirty="0" smtClean="0"/>
              <a:t> </a:t>
            </a:r>
            <a:r>
              <a:rPr lang="el-GR" sz="2800" dirty="0" smtClean="0"/>
              <a:t>Θέματα</a:t>
            </a:r>
            <a:r>
              <a:rPr lang="en-US" sz="2800" dirty="0" smtClean="0"/>
              <a:t> </a:t>
            </a:r>
            <a:r>
              <a:rPr lang="el-GR" sz="2800" dirty="0" smtClean="0"/>
              <a:t>εξόρυξης δεδομένων</a:t>
            </a:r>
            <a:r>
              <a:rPr lang="en-US" sz="2800" dirty="0" smtClean="0"/>
              <a:t> </a:t>
            </a:r>
            <a:r>
              <a:rPr lang="el-GR" sz="2800" dirty="0" smtClean="0"/>
              <a:t>και επιχειρηματικής ευφυίας </a:t>
            </a:r>
          </a:p>
          <a:p>
            <a:pPr>
              <a:spcBef>
                <a:spcPts val="0"/>
              </a:spcBef>
              <a:spcAft>
                <a:spcPts val="1200"/>
              </a:spcAft>
            </a:pPr>
            <a:r>
              <a:rPr lang="en-US" sz="2800" b="1" dirty="0" smtClean="0">
                <a:solidFill>
                  <a:srgbClr val="FF0000"/>
                </a:solidFill>
              </a:rPr>
              <a:t>Case Study</a:t>
            </a:r>
            <a:endParaRPr lang="el-GR" sz="2800" b="1" dirty="0" smtClean="0">
              <a:solidFill>
                <a:srgbClr val="FF0000"/>
              </a:solidFill>
            </a:endParaRPr>
          </a:p>
          <a:p>
            <a:pPr>
              <a:spcBef>
                <a:spcPts val="0"/>
              </a:spcBef>
              <a:spcAft>
                <a:spcPts val="1200"/>
              </a:spcAft>
            </a:pPr>
            <a:r>
              <a:rPr lang="el-GR" sz="2400" dirty="0" smtClean="0"/>
              <a:t>Χ. </a:t>
            </a:r>
            <a:r>
              <a:rPr lang="el-GR" sz="2400" dirty="0" err="1" smtClean="0"/>
              <a:t>Σκουρλάς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
            </a:r>
            <a:br>
              <a:rPr lang="en-US" dirty="0" smtClean="0"/>
            </a:br>
            <a:r>
              <a:rPr lang="en-US" dirty="0" smtClean="0"/>
              <a:t>A new data mining project in </a:t>
            </a:r>
            <a:r>
              <a:rPr lang="en-US" dirty="0" err="1" smtClean="0"/>
              <a:t>RapidMiner</a:t>
            </a:r>
            <a:r>
              <a:rPr lang="el-GR" dirty="0" smtClean="0"/>
              <a:t/>
            </a:r>
            <a:br>
              <a:rPr lang="el-GR" dirty="0" smtClean="0"/>
            </a:b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pic>
        <p:nvPicPr>
          <p:cNvPr id="148482" name="Picture 2"/>
          <p:cNvPicPr>
            <a:picLocks noGrp="1" noChangeAspect="1" noChangeArrowheads="1"/>
          </p:cNvPicPr>
          <p:nvPr>
            <p:ph idx="1"/>
          </p:nvPr>
        </p:nvPicPr>
        <p:blipFill>
          <a:blip r:embed="rId3" cstate="print"/>
          <a:srcRect/>
          <a:stretch>
            <a:fillRect/>
          </a:stretch>
        </p:blipFill>
        <p:spPr bwMode="auto">
          <a:xfrm>
            <a:off x="842212" y="1772816"/>
            <a:ext cx="7402196" cy="895211"/>
          </a:xfrm>
          <a:prstGeom prst="rect">
            <a:avLst/>
          </a:prstGeom>
          <a:noFill/>
          <a:ln w="9525">
            <a:noFill/>
            <a:miter lim="800000"/>
            <a:headEnd/>
            <a:tailEnd/>
          </a:ln>
          <a:effectLst/>
        </p:spPr>
      </p:pic>
      <p:sp>
        <p:nvSpPr>
          <p:cNvPr id="6" name="5 - Ορθογώνιο"/>
          <p:cNvSpPr/>
          <p:nvPr/>
        </p:nvSpPr>
        <p:spPr>
          <a:xfrm>
            <a:off x="3024140" y="3244334"/>
            <a:ext cx="3095719" cy="369332"/>
          </a:xfrm>
          <a:prstGeom prst="rect">
            <a:avLst/>
          </a:prstGeom>
        </p:spPr>
        <p:txBody>
          <a:bodyPr wrap="none">
            <a:spAutoFit/>
          </a:bodyPr>
          <a:lstStyle/>
          <a:p>
            <a:r>
              <a:rPr lang="el-GR" dirty="0" err="1" smtClean="0"/>
              <a:t>The</a:t>
            </a:r>
            <a:r>
              <a:rPr lang="el-GR" dirty="0" smtClean="0"/>
              <a:t> </a:t>
            </a:r>
            <a:r>
              <a:rPr lang="el-GR" dirty="0" err="1" smtClean="0"/>
              <a:t>RapidMiner</a:t>
            </a:r>
            <a:r>
              <a:rPr lang="el-GR" dirty="0" smtClean="0"/>
              <a:t> </a:t>
            </a:r>
            <a:r>
              <a:rPr lang="el-GR" dirty="0" err="1" smtClean="0"/>
              <a:t>start</a:t>
            </a:r>
            <a:r>
              <a:rPr lang="el-GR" dirty="0" smtClean="0"/>
              <a:t> </a:t>
            </a:r>
            <a:r>
              <a:rPr lang="el-GR" dirty="0" err="1" smtClean="0"/>
              <a:t>screen</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Data Set</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pic>
        <p:nvPicPr>
          <p:cNvPr id="220162" name="Picture 2"/>
          <p:cNvPicPr>
            <a:picLocks noChangeAspect="1" noChangeArrowheads="1"/>
          </p:cNvPicPr>
          <p:nvPr/>
        </p:nvPicPr>
        <p:blipFill>
          <a:blip r:embed="rId2" cstate="print"/>
          <a:srcRect/>
          <a:stretch>
            <a:fillRect/>
          </a:stretch>
        </p:blipFill>
        <p:spPr bwMode="auto">
          <a:xfrm>
            <a:off x="611560" y="1484784"/>
            <a:ext cx="7503639" cy="41173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Data Set – Steps 5</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pic>
        <p:nvPicPr>
          <p:cNvPr id="221186" name="Picture 2"/>
          <p:cNvPicPr>
            <a:picLocks noChangeAspect="1" noChangeArrowheads="1"/>
          </p:cNvPicPr>
          <p:nvPr/>
        </p:nvPicPr>
        <p:blipFill>
          <a:blip r:embed="rId2" cstate="print"/>
          <a:srcRect/>
          <a:stretch>
            <a:fillRect/>
          </a:stretch>
        </p:blipFill>
        <p:spPr bwMode="auto">
          <a:xfrm>
            <a:off x="785813" y="1515988"/>
            <a:ext cx="7572375" cy="270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pic>
        <p:nvPicPr>
          <p:cNvPr id="222210" name="Picture 2"/>
          <p:cNvPicPr>
            <a:picLocks noChangeAspect="1" noChangeArrowheads="1"/>
          </p:cNvPicPr>
          <p:nvPr/>
        </p:nvPicPr>
        <p:blipFill>
          <a:blip r:embed="rId2" cstate="print"/>
          <a:srcRect/>
          <a:stretch>
            <a:fillRect/>
          </a:stretch>
        </p:blipFill>
        <p:spPr bwMode="auto">
          <a:xfrm>
            <a:off x="757238" y="1117054"/>
            <a:ext cx="7629525" cy="504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Names of the attributes</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pic>
        <p:nvPicPr>
          <p:cNvPr id="223234" name="Picture 2"/>
          <p:cNvPicPr>
            <a:picLocks noChangeAspect="1" noChangeArrowheads="1"/>
          </p:cNvPicPr>
          <p:nvPr/>
        </p:nvPicPr>
        <p:blipFill>
          <a:blip r:embed="rId2" cstate="print"/>
          <a:srcRect/>
          <a:stretch>
            <a:fillRect/>
          </a:stretch>
        </p:blipFill>
        <p:spPr bwMode="auto">
          <a:xfrm>
            <a:off x="795338" y="1042988"/>
            <a:ext cx="7553325" cy="477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types, role</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pic>
        <p:nvPicPr>
          <p:cNvPr id="224258" name="Picture 2"/>
          <p:cNvPicPr>
            <a:picLocks noChangeAspect="1" noChangeArrowheads="1"/>
          </p:cNvPicPr>
          <p:nvPr/>
        </p:nvPicPr>
        <p:blipFill>
          <a:blip r:embed="rId2" cstate="print"/>
          <a:srcRect/>
          <a:stretch>
            <a:fillRect/>
          </a:stretch>
        </p:blipFill>
        <p:spPr bwMode="auto">
          <a:xfrm>
            <a:off x="766763" y="1162050"/>
            <a:ext cx="7610475" cy="453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store</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pic>
        <p:nvPicPr>
          <p:cNvPr id="225282" name="Picture 2"/>
          <p:cNvPicPr>
            <a:picLocks noChangeAspect="1" noChangeArrowheads="1"/>
          </p:cNvPicPr>
          <p:nvPr/>
        </p:nvPicPr>
        <p:blipFill>
          <a:blip r:embed="rId2" cstate="print"/>
          <a:srcRect/>
          <a:stretch>
            <a:fillRect/>
          </a:stretch>
        </p:blipFill>
        <p:spPr bwMode="auto">
          <a:xfrm>
            <a:off x="1907704" y="1028700"/>
            <a:ext cx="4816946" cy="53711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View</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pic>
        <p:nvPicPr>
          <p:cNvPr id="226306" name="Picture 2"/>
          <p:cNvPicPr>
            <a:picLocks noChangeAspect="1" noChangeArrowheads="1"/>
          </p:cNvPicPr>
          <p:nvPr/>
        </p:nvPicPr>
        <p:blipFill>
          <a:blip r:embed="rId2" cstate="print"/>
          <a:srcRect/>
          <a:stretch>
            <a:fillRect/>
          </a:stretch>
        </p:blipFill>
        <p:spPr bwMode="auto">
          <a:xfrm>
            <a:off x="360040" y="1724025"/>
            <a:ext cx="8604448" cy="32087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 Data View</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pic>
        <p:nvPicPr>
          <p:cNvPr id="227330" name="Picture 2"/>
          <p:cNvPicPr>
            <a:picLocks noChangeAspect="1" noChangeArrowheads="1"/>
          </p:cNvPicPr>
          <p:nvPr/>
        </p:nvPicPr>
        <p:blipFill>
          <a:blip r:embed="rId2" cstate="print"/>
          <a:srcRect/>
          <a:stretch>
            <a:fillRect/>
          </a:stretch>
        </p:blipFill>
        <p:spPr bwMode="auto">
          <a:xfrm>
            <a:off x="247650" y="1028700"/>
            <a:ext cx="86487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77584"/>
            <a:ext cx="8229600" cy="907200"/>
          </a:xfrm>
        </p:spPr>
        <p:txBody>
          <a:bodyPr>
            <a:normAutofit fontScale="90000"/>
          </a:bodyPr>
          <a:lstStyle/>
          <a:p>
            <a:r>
              <a:rPr lang="en-US" dirty="0" smtClean="0"/>
              <a:t>Toggle between Design Perspective and Results Perspective</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pic>
        <p:nvPicPr>
          <p:cNvPr id="278530" name="Picture 11"/>
          <p:cNvPicPr>
            <a:picLocks noChangeAspect="1" noChangeArrowheads="1"/>
          </p:cNvPicPr>
          <p:nvPr/>
        </p:nvPicPr>
        <p:blipFill>
          <a:blip r:embed="rId2" cstate="print"/>
          <a:srcRect/>
          <a:stretch>
            <a:fillRect/>
          </a:stretch>
        </p:blipFill>
        <p:spPr bwMode="auto">
          <a:xfrm>
            <a:off x="621761" y="2208287"/>
            <a:ext cx="2078031" cy="1317062"/>
          </a:xfrm>
          <a:prstGeom prst="rect">
            <a:avLst/>
          </a:prstGeom>
          <a:noFill/>
        </p:spPr>
      </p:pic>
      <p:pic>
        <p:nvPicPr>
          <p:cNvPr id="278529" name="Picture 12"/>
          <p:cNvPicPr>
            <a:picLocks noChangeAspect="1" noChangeArrowheads="1"/>
          </p:cNvPicPr>
          <p:nvPr/>
        </p:nvPicPr>
        <p:blipFill>
          <a:blip r:embed="rId3" cstate="print"/>
          <a:srcRect/>
          <a:stretch>
            <a:fillRect/>
          </a:stretch>
        </p:blipFill>
        <p:spPr bwMode="auto">
          <a:xfrm>
            <a:off x="4572000" y="2564904"/>
            <a:ext cx="936104" cy="1077938"/>
          </a:xfrm>
          <a:prstGeom prst="rect">
            <a:avLst/>
          </a:prstGeom>
          <a:noFill/>
        </p:spPr>
      </p:pic>
      <p:sp>
        <p:nvSpPr>
          <p:cNvPr id="27853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78532" name="Rectangle 4"/>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278533" name="Rectangle 5"/>
          <p:cNvSpPr>
            <a:spLocks noChangeArrowheads="1"/>
          </p:cNvSpPr>
          <p:nvPr/>
        </p:nvSpPr>
        <p:spPr bwMode="auto">
          <a:xfrm>
            <a:off x="4644008" y="3782797"/>
            <a:ext cx="216024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Design Perspective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2736304"/>
          </a:xfrm>
        </p:spPr>
        <p:txBody>
          <a:bodyPr>
            <a:noAutofit/>
          </a:bodyPr>
          <a:lstStyle/>
          <a:p>
            <a:r>
              <a:rPr lang="el-GR" sz="2400" dirty="0" smtClean="0"/>
              <a:t>Γίνεται αναφορά σε σημαντικές </a:t>
            </a:r>
            <a:r>
              <a:rPr lang="el-GR" sz="2400" dirty="0"/>
              <a:t>έννοιες </a:t>
            </a:r>
            <a:r>
              <a:rPr lang="el-GR" sz="2400" dirty="0" smtClean="0"/>
              <a:t>εξόρυξης δεδομένων</a:t>
            </a:r>
            <a:r>
              <a:rPr lang="en-US" sz="2400" dirty="0" smtClean="0"/>
              <a:t> (data mining) </a:t>
            </a:r>
            <a:r>
              <a:rPr lang="el-GR" sz="2400" dirty="0" smtClean="0"/>
              <a:t>που αφορούν  την επιχειρηματική ευφυία. </a:t>
            </a:r>
          </a:p>
          <a:p>
            <a:r>
              <a:rPr lang="el-GR" sz="2400" dirty="0" smtClean="0"/>
              <a:t>Η διεκπεραίωση του</a:t>
            </a:r>
            <a:r>
              <a:rPr lang="en-US" sz="2400" b="1" dirty="0" smtClean="0">
                <a:solidFill>
                  <a:srgbClr val="FF0000"/>
                </a:solidFill>
              </a:rPr>
              <a:t> </a:t>
            </a:r>
            <a:r>
              <a:rPr lang="en-US" sz="2400" b="1" dirty="0">
                <a:solidFill>
                  <a:srgbClr val="FF0000"/>
                </a:solidFill>
              </a:rPr>
              <a:t>Case Study </a:t>
            </a:r>
            <a:r>
              <a:rPr lang="el-GR" sz="2400" dirty="0" smtClean="0"/>
              <a:t>γίνεται με </a:t>
            </a:r>
            <a:r>
              <a:rPr lang="el-GR" sz="2400" dirty="0"/>
              <a:t>χρήση </a:t>
            </a:r>
            <a:r>
              <a:rPr lang="en-US" sz="2400" dirty="0"/>
              <a:t>Rapid Miner</a:t>
            </a:r>
            <a:r>
              <a:rPr lang="el-GR" sz="2400" dirty="0" smtClean="0"/>
              <a:t>.</a:t>
            </a:r>
          </a:p>
          <a:p>
            <a:endParaRPr lang="el-GR" sz="2400" dirty="0"/>
          </a:p>
        </p:txBody>
      </p:sp>
      <p:sp>
        <p:nvSpPr>
          <p:cNvPr id="6147" name="Rectangle 6"/>
          <p:cNvSpPr>
            <a:spLocks noChangeArrowheads="1"/>
          </p:cNvSpPr>
          <p:nvPr/>
        </p:nvSpPr>
        <p:spPr bwMode="auto">
          <a:xfrm>
            <a:off x="3810000" y="2424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4" name="Title 3"/>
          <p:cNvSpPr>
            <a:spLocks noGrp="1"/>
          </p:cNvSpPr>
          <p:nvPr>
            <p:ph type="title"/>
          </p:nvPr>
        </p:nvSpPr>
        <p:spPr/>
        <p:txBody>
          <a:bodyPr>
            <a:normAutofit/>
          </a:bodyPr>
          <a:lstStyle/>
          <a:p>
            <a:r>
              <a:rPr lang="el-GR" sz="3600" dirty="0" smtClean="0"/>
              <a:t>Περιγραφή</a:t>
            </a:r>
            <a:endParaRPr lang="el-GR" sz="3600" dirty="0"/>
          </a:p>
        </p:txBody>
      </p:sp>
    </p:spTree>
    <p:extLst>
      <p:ext uri="{BB962C8B-B14F-4D97-AF65-F5344CB8AC3E}">
        <p14:creationId xmlns:p14="http://schemas.microsoft.com/office/powerpoint/2010/main" val="3641817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Perspective</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pic>
        <p:nvPicPr>
          <p:cNvPr id="228355" name="Picture 3"/>
          <p:cNvPicPr>
            <a:picLocks noChangeAspect="1" noChangeArrowheads="1"/>
          </p:cNvPicPr>
          <p:nvPr/>
        </p:nvPicPr>
        <p:blipFill>
          <a:blip r:embed="rId2" cstate="print"/>
          <a:srcRect/>
          <a:stretch>
            <a:fillRect/>
          </a:stretch>
        </p:blipFill>
        <p:spPr bwMode="auto">
          <a:xfrm>
            <a:off x="179512" y="1409700"/>
            <a:ext cx="8576444" cy="3872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preparation: Numerical to Binomi</a:t>
            </a:r>
            <a:r>
              <a:rPr lang="en-US" dirty="0" smtClean="0">
                <a:solidFill>
                  <a:srgbClr val="FF0000"/>
                </a:solidFill>
              </a:rPr>
              <a:t>n</a:t>
            </a:r>
            <a:r>
              <a:rPr lang="en-US" dirty="0" smtClean="0"/>
              <a:t>al</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pic>
        <p:nvPicPr>
          <p:cNvPr id="294914" name="Picture 2"/>
          <p:cNvPicPr>
            <a:picLocks noChangeAspect="1" noChangeArrowheads="1"/>
          </p:cNvPicPr>
          <p:nvPr/>
        </p:nvPicPr>
        <p:blipFill>
          <a:blip r:embed="rId2" cstate="print"/>
          <a:srcRect/>
          <a:stretch>
            <a:fillRect/>
          </a:stretch>
        </p:blipFill>
        <p:spPr bwMode="auto">
          <a:xfrm>
            <a:off x="2555776" y="1477161"/>
            <a:ext cx="3744415" cy="4228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
            </a:r>
            <a:br>
              <a:rPr lang="el-GR" dirty="0" smtClean="0"/>
            </a:br>
            <a:r>
              <a:rPr lang="en-US" dirty="0" smtClean="0"/>
              <a:t>Drag the Numerical to Binomi</a:t>
            </a:r>
            <a:r>
              <a:rPr lang="en-US" dirty="0" smtClean="0">
                <a:solidFill>
                  <a:srgbClr val="FF0000"/>
                </a:solidFill>
              </a:rPr>
              <a:t>n</a:t>
            </a:r>
            <a:r>
              <a:rPr lang="en-US" dirty="0" smtClean="0"/>
              <a:t>al operator into your stream. </a:t>
            </a:r>
            <a:br>
              <a:rPr lang="en-US"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pic>
        <p:nvPicPr>
          <p:cNvPr id="295939" name="Picture 3"/>
          <p:cNvPicPr>
            <a:picLocks noChangeAspect="1" noChangeArrowheads="1"/>
          </p:cNvPicPr>
          <p:nvPr/>
        </p:nvPicPr>
        <p:blipFill>
          <a:blip r:embed="rId2" cstate="print"/>
          <a:srcRect/>
          <a:stretch>
            <a:fillRect/>
          </a:stretch>
        </p:blipFill>
        <p:spPr bwMode="auto">
          <a:xfrm>
            <a:off x="2123728" y="3801963"/>
            <a:ext cx="2476500" cy="2219325"/>
          </a:xfrm>
          <a:prstGeom prst="rect">
            <a:avLst/>
          </a:prstGeom>
          <a:noFill/>
          <a:ln w="9525">
            <a:noFill/>
            <a:miter lim="800000"/>
            <a:headEnd/>
            <a:tailEnd/>
          </a:ln>
        </p:spPr>
      </p:pic>
      <p:pic>
        <p:nvPicPr>
          <p:cNvPr id="229378" name="Picture 2"/>
          <p:cNvPicPr>
            <a:picLocks noChangeAspect="1" noChangeArrowheads="1"/>
          </p:cNvPicPr>
          <p:nvPr/>
        </p:nvPicPr>
        <p:blipFill>
          <a:blip r:embed="rId3" cstate="print"/>
          <a:srcRect/>
          <a:stretch>
            <a:fillRect/>
          </a:stretch>
        </p:blipFill>
        <p:spPr bwMode="auto">
          <a:xfrm>
            <a:off x="611560" y="1594867"/>
            <a:ext cx="7000875" cy="176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pic>
        <p:nvPicPr>
          <p:cNvPr id="296962" name="Picture 2"/>
          <p:cNvPicPr>
            <a:picLocks noChangeAspect="1" noChangeArrowheads="1"/>
          </p:cNvPicPr>
          <p:nvPr/>
        </p:nvPicPr>
        <p:blipFill>
          <a:blip r:embed="rId2" cstate="print"/>
          <a:srcRect/>
          <a:stretch>
            <a:fillRect/>
          </a:stretch>
        </p:blipFill>
        <p:spPr bwMode="auto">
          <a:xfrm>
            <a:off x="5269409" y="188640"/>
            <a:ext cx="670743" cy="766563"/>
          </a:xfrm>
          <a:prstGeom prst="rect">
            <a:avLst/>
          </a:prstGeom>
          <a:noFill/>
          <a:ln w="9525">
            <a:noFill/>
            <a:miter lim="800000"/>
            <a:headEnd/>
            <a:tailEnd/>
          </a:ln>
        </p:spPr>
      </p:pic>
      <p:pic>
        <p:nvPicPr>
          <p:cNvPr id="230402" name="Picture 2"/>
          <p:cNvPicPr>
            <a:picLocks noChangeAspect="1" noChangeArrowheads="1"/>
          </p:cNvPicPr>
          <p:nvPr/>
        </p:nvPicPr>
        <p:blipFill>
          <a:blip r:embed="rId3" cstate="print"/>
          <a:srcRect/>
          <a:stretch>
            <a:fillRect/>
          </a:stretch>
        </p:blipFill>
        <p:spPr bwMode="auto">
          <a:xfrm>
            <a:off x="340047" y="1562100"/>
            <a:ext cx="8636948" cy="35230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Meta Data View: data type transformation </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pic>
        <p:nvPicPr>
          <p:cNvPr id="231426" name="Picture 2"/>
          <p:cNvPicPr>
            <a:picLocks noChangeAspect="1" noChangeArrowheads="1"/>
          </p:cNvPicPr>
          <p:nvPr/>
        </p:nvPicPr>
        <p:blipFill>
          <a:blip r:embed="rId2" cstate="print"/>
          <a:srcRect/>
          <a:stretch>
            <a:fillRect/>
          </a:stretch>
        </p:blipFill>
        <p:spPr bwMode="auto">
          <a:xfrm>
            <a:off x="242888" y="1709738"/>
            <a:ext cx="8658225" cy="3438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Perspective) Frequency Pattern Analysis: FP-Growth</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pic>
        <p:nvPicPr>
          <p:cNvPr id="299010" name="Picture 2"/>
          <p:cNvPicPr>
            <a:picLocks noChangeAspect="1" noChangeArrowheads="1"/>
          </p:cNvPicPr>
          <p:nvPr/>
        </p:nvPicPr>
        <p:blipFill>
          <a:blip r:embed="rId2" cstate="print"/>
          <a:srcRect/>
          <a:stretch>
            <a:fillRect/>
          </a:stretch>
        </p:blipFill>
        <p:spPr bwMode="auto">
          <a:xfrm>
            <a:off x="107504" y="116632"/>
            <a:ext cx="656456" cy="820570"/>
          </a:xfrm>
          <a:prstGeom prst="rect">
            <a:avLst/>
          </a:prstGeom>
          <a:noFill/>
          <a:ln w="9525">
            <a:noFill/>
            <a:miter lim="800000"/>
            <a:headEnd/>
            <a:tailEnd/>
          </a:ln>
        </p:spPr>
      </p:pic>
      <p:pic>
        <p:nvPicPr>
          <p:cNvPr id="299011" name="Picture 3"/>
          <p:cNvPicPr>
            <a:picLocks noChangeAspect="1" noChangeArrowheads="1"/>
          </p:cNvPicPr>
          <p:nvPr/>
        </p:nvPicPr>
        <p:blipFill>
          <a:blip r:embed="rId3" cstate="print"/>
          <a:srcRect/>
          <a:stretch>
            <a:fillRect/>
          </a:stretch>
        </p:blipFill>
        <p:spPr bwMode="auto">
          <a:xfrm>
            <a:off x="1907704" y="1556792"/>
            <a:ext cx="3014638" cy="1619629"/>
          </a:xfrm>
          <a:prstGeom prst="rect">
            <a:avLst/>
          </a:prstGeom>
          <a:noFill/>
          <a:ln w="9525">
            <a:noFill/>
            <a:miter lim="800000"/>
            <a:headEnd/>
            <a:tailEnd/>
          </a:ln>
        </p:spPr>
      </p:pic>
      <p:pic>
        <p:nvPicPr>
          <p:cNvPr id="232450" name="Picture 2"/>
          <p:cNvPicPr>
            <a:picLocks noChangeAspect="1" noChangeArrowheads="1"/>
          </p:cNvPicPr>
          <p:nvPr/>
        </p:nvPicPr>
        <p:blipFill>
          <a:blip r:embed="rId4" cstate="print"/>
          <a:srcRect/>
          <a:stretch>
            <a:fillRect/>
          </a:stretch>
        </p:blipFill>
        <p:spPr bwMode="auto">
          <a:xfrm>
            <a:off x="355867" y="3305150"/>
            <a:ext cx="8265692" cy="2284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FP-Growth</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pic>
        <p:nvPicPr>
          <p:cNvPr id="233474" name="Picture 2"/>
          <p:cNvPicPr>
            <a:picLocks noChangeAspect="1" noChangeArrowheads="1"/>
          </p:cNvPicPr>
          <p:nvPr/>
        </p:nvPicPr>
        <p:blipFill>
          <a:blip r:embed="rId2" cstate="print"/>
          <a:srcRect/>
          <a:stretch>
            <a:fillRect/>
          </a:stretch>
        </p:blipFill>
        <p:spPr bwMode="auto">
          <a:xfrm>
            <a:off x="254907" y="1916832"/>
            <a:ext cx="8223029" cy="28803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FP-Growth - your DM stream</a:t>
            </a:r>
            <a:r>
              <a:rPr lang="el-GR" dirty="0" smtClean="0"/>
              <a:t/>
            </a:r>
            <a:br>
              <a:rPr lang="el-GR" dirty="0" smtClean="0"/>
            </a:br>
            <a:r>
              <a:rPr lang="en-US" dirty="0" smtClean="0"/>
              <a:t>Both your </a:t>
            </a:r>
            <a:r>
              <a:rPr lang="en-US" i="1" dirty="0" err="1" smtClean="0"/>
              <a:t>exa</a:t>
            </a:r>
            <a:r>
              <a:rPr lang="en-US" i="1" dirty="0" smtClean="0"/>
              <a:t> port and your </a:t>
            </a:r>
            <a:r>
              <a:rPr lang="en-US" i="1" dirty="0" err="1" smtClean="0"/>
              <a:t>fre</a:t>
            </a:r>
            <a:r>
              <a:rPr lang="en-US" i="1" dirty="0" smtClean="0"/>
              <a:t> port are connected to res ports </a:t>
            </a:r>
            <a:br>
              <a:rPr lang="en-US" i="1"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pic>
        <p:nvPicPr>
          <p:cNvPr id="234498" name="Picture 2"/>
          <p:cNvPicPr>
            <a:picLocks noChangeAspect="1" noChangeArrowheads="1"/>
          </p:cNvPicPr>
          <p:nvPr/>
        </p:nvPicPr>
        <p:blipFill>
          <a:blip r:embed="rId2" cstate="print"/>
          <a:srcRect/>
          <a:stretch>
            <a:fillRect/>
          </a:stretch>
        </p:blipFill>
        <p:spPr bwMode="auto">
          <a:xfrm>
            <a:off x="140640" y="2352674"/>
            <a:ext cx="8391800" cy="25909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Parameters pane </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pic>
        <p:nvPicPr>
          <p:cNvPr id="235522" name="Picture 2"/>
          <p:cNvPicPr>
            <a:picLocks noChangeAspect="1" noChangeArrowheads="1"/>
          </p:cNvPicPr>
          <p:nvPr/>
        </p:nvPicPr>
        <p:blipFill>
          <a:blip r:embed="rId2" cstate="print"/>
          <a:srcRect/>
          <a:stretch>
            <a:fillRect/>
          </a:stretch>
        </p:blipFill>
        <p:spPr bwMode="auto">
          <a:xfrm>
            <a:off x="2843808" y="1318421"/>
            <a:ext cx="2952328" cy="50902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pic>
        <p:nvPicPr>
          <p:cNvPr id="303106" name="Picture 2"/>
          <p:cNvPicPr>
            <a:picLocks noChangeAspect="1" noChangeArrowheads="1"/>
          </p:cNvPicPr>
          <p:nvPr/>
        </p:nvPicPr>
        <p:blipFill>
          <a:blip r:embed="rId2" cstate="print"/>
          <a:srcRect/>
          <a:stretch>
            <a:fillRect/>
          </a:stretch>
        </p:blipFill>
        <p:spPr bwMode="auto">
          <a:xfrm>
            <a:off x="2051720" y="404664"/>
            <a:ext cx="342900" cy="400050"/>
          </a:xfrm>
          <a:prstGeom prst="rect">
            <a:avLst/>
          </a:prstGeom>
          <a:noFill/>
          <a:ln w="9525">
            <a:noFill/>
            <a:miter lim="800000"/>
            <a:headEnd/>
            <a:tailEnd/>
          </a:ln>
        </p:spPr>
      </p:pic>
      <p:pic>
        <p:nvPicPr>
          <p:cNvPr id="236546" name="Picture 2"/>
          <p:cNvPicPr>
            <a:picLocks noChangeAspect="1" noChangeArrowheads="1"/>
          </p:cNvPicPr>
          <p:nvPr/>
        </p:nvPicPr>
        <p:blipFill>
          <a:blip r:embed="rId3" cstate="print"/>
          <a:srcRect/>
          <a:stretch>
            <a:fillRect/>
          </a:stretch>
        </p:blipFill>
        <p:spPr bwMode="auto">
          <a:xfrm>
            <a:off x="1547664" y="1457325"/>
            <a:ext cx="5053161" cy="49108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61560"/>
            <a:ext cx="8229600" cy="907200"/>
          </a:xfrm>
        </p:spPr>
        <p:txBody>
          <a:bodyPr>
            <a:normAutofit fontScale="90000"/>
          </a:bodyPr>
          <a:lstStyle/>
          <a:p>
            <a:r>
              <a:rPr lang="en-US" dirty="0" smtClean="0"/>
              <a:t>CRISP-DM, the </a:t>
            </a:r>
            <a:r>
              <a:rPr lang="en-US" dirty="0" err="1" smtClean="0"/>
              <a:t>CRoss</a:t>
            </a:r>
            <a:r>
              <a:rPr lang="en-US" dirty="0" smtClean="0"/>
              <a:t>-Industry Standard Process for Data Mining. </a:t>
            </a: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l-GR" dirty="0" smtClean="0"/>
              <a:t/>
            </a:r>
            <a:br>
              <a:rPr lang="el-GR" dirty="0" smtClean="0"/>
            </a:br>
            <a:r>
              <a:rPr lang="en-US" dirty="0" smtClean="0"/>
              <a:t/>
            </a:r>
            <a:br>
              <a:rPr lang="en-US" dirty="0" smtClean="0"/>
            </a:br>
            <a:endParaRPr lang="el-GR" dirty="0"/>
          </a:p>
        </p:txBody>
      </p:sp>
      <p:sp>
        <p:nvSpPr>
          <p:cNvPr id="3" name="Subtitle 2"/>
          <p:cNvSpPr>
            <a:spLocks noGrp="1"/>
          </p:cNvSpPr>
          <p:nvPr>
            <p:ph type="subTitle" idx="1"/>
          </p:nvPr>
        </p:nvSpPr>
        <p:spPr/>
        <p:txBody>
          <a:bodyPr/>
          <a:lstStyle/>
          <a:p>
            <a:r>
              <a:rPr lang="en-US" dirty="0" smtClean="0"/>
              <a:t>Further investigation</a:t>
            </a:r>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
            </a:r>
            <a:br>
              <a:rPr lang="el-GR" dirty="0" smtClean="0"/>
            </a:br>
            <a:r>
              <a:rPr lang="en-US" dirty="0" smtClean="0"/>
              <a:t>Create Association Rules operator </a:t>
            </a:r>
            <a:br>
              <a:rPr lang="en-US"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pic>
        <p:nvPicPr>
          <p:cNvPr id="304130" name="Picture 2"/>
          <p:cNvPicPr>
            <a:picLocks noChangeAspect="1" noChangeArrowheads="1"/>
          </p:cNvPicPr>
          <p:nvPr/>
        </p:nvPicPr>
        <p:blipFill>
          <a:blip r:embed="rId2" cstate="print"/>
          <a:srcRect/>
          <a:stretch>
            <a:fillRect/>
          </a:stretch>
        </p:blipFill>
        <p:spPr bwMode="auto">
          <a:xfrm>
            <a:off x="611560" y="1202442"/>
            <a:ext cx="2851572" cy="24425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pic>
        <p:nvPicPr>
          <p:cNvPr id="237570" name="Picture 2"/>
          <p:cNvPicPr>
            <a:picLocks noChangeAspect="1" noChangeArrowheads="1"/>
          </p:cNvPicPr>
          <p:nvPr/>
        </p:nvPicPr>
        <p:blipFill>
          <a:blip r:embed="rId2" cstate="print"/>
          <a:srcRect/>
          <a:stretch>
            <a:fillRect/>
          </a:stretch>
        </p:blipFill>
        <p:spPr bwMode="auto">
          <a:xfrm>
            <a:off x="323528" y="2132856"/>
            <a:ext cx="8524640"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pic>
        <p:nvPicPr>
          <p:cNvPr id="238594" name="Picture 2"/>
          <p:cNvPicPr>
            <a:picLocks noChangeAspect="1" noChangeArrowheads="1"/>
          </p:cNvPicPr>
          <p:nvPr/>
        </p:nvPicPr>
        <p:blipFill>
          <a:blip r:embed="rId2" cstate="print"/>
          <a:srcRect/>
          <a:stretch>
            <a:fillRect/>
          </a:stretch>
        </p:blipFill>
        <p:spPr bwMode="auto">
          <a:xfrm>
            <a:off x="1907704" y="1617872"/>
            <a:ext cx="4392488" cy="34524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pic>
        <p:nvPicPr>
          <p:cNvPr id="306178" name="Picture 2"/>
          <p:cNvPicPr>
            <a:picLocks noChangeAspect="1" noChangeArrowheads="1"/>
          </p:cNvPicPr>
          <p:nvPr/>
        </p:nvPicPr>
        <p:blipFill>
          <a:blip r:embed="rId2" cstate="print"/>
          <a:srcRect/>
          <a:stretch>
            <a:fillRect/>
          </a:stretch>
        </p:blipFill>
        <p:spPr bwMode="auto">
          <a:xfrm>
            <a:off x="5652120" y="404664"/>
            <a:ext cx="304800" cy="438150"/>
          </a:xfrm>
          <a:prstGeom prst="rect">
            <a:avLst/>
          </a:prstGeom>
          <a:noFill/>
          <a:ln w="9525">
            <a:noFill/>
            <a:miter lim="800000"/>
            <a:headEnd/>
            <a:tailEnd/>
          </a:ln>
        </p:spPr>
      </p:pic>
      <p:pic>
        <p:nvPicPr>
          <p:cNvPr id="239618" name="Picture 2"/>
          <p:cNvPicPr>
            <a:picLocks noChangeAspect="1" noChangeArrowheads="1"/>
          </p:cNvPicPr>
          <p:nvPr/>
        </p:nvPicPr>
        <p:blipFill>
          <a:blip r:embed="rId3" cstate="print"/>
          <a:srcRect/>
          <a:stretch>
            <a:fillRect/>
          </a:stretch>
        </p:blipFill>
        <p:spPr bwMode="auto">
          <a:xfrm>
            <a:off x="592301" y="1862139"/>
            <a:ext cx="7909035" cy="27189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rules found with the 60% confidence threshold</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pic>
        <p:nvPicPr>
          <p:cNvPr id="240643" name="Picture 3"/>
          <p:cNvPicPr>
            <a:picLocks noChangeAspect="1" noChangeArrowheads="1"/>
          </p:cNvPicPr>
          <p:nvPr/>
        </p:nvPicPr>
        <p:blipFill>
          <a:blip r:embed="rId2" cstate="print"/>
          <a:srcRect/>
          <a:stretch>
            <a:fillRect/>
          </a:stretch>
        </p:blipFill>
        <p:spPr bwMode="auto">
          <a:xfrm>
            <a:off x="107504" y="1628800"/>
            <a:ext cx="8872860" cy="584823"/>
          </a:xfrm>
          <a:prstGeom prst="rect">
            <a:avLst/>
          </a:prstGeom>
          <a:noFill/>
          <a:ln w="9525">
            <a:noFill/>
            <a:miter lim="800000"/>
            <a:headEnd/>
            <a:tailEnd/>
          </a:ln>
        </p:spPr>
      </p:pic>
      <p:pic>
        <p:nvPicPr>
          <p:cNvPr id="240644" name="Picture 4"/>
          <p:cNvPicPr>
            <a:picLocks noChangeAspect="1" noChangeArrowheads="1"/>
          </p:cNvPicPr>
          <p:nvPr/>
        </p:nvPicPr>
        <p:blipFill>
          <a:blip r:embed="rId3" cstate="print"/>
          <a:srcRect/>
          <a:stretch>
            <a:fillRect/>
          </a:stretch>
        </p:blipFill>
        <p:spPr bwMode="auto">
          <a:xfrm>
            <a:off x="179512" y="3068960"/>
            <a:ext cx="8640960" cy="5355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pic>
        <p:nvPicPr>
          <p:cNvPr id="241666" name="Picture 2"/>
          <p:cNvPicPr>
            <a:picLocks noChangeAspect="1" noChangeArrowheads="1"/>
          </p:cNvPicPr>
          <p:nvPr/>
        </p:nvPicPr>
        <p:blipFill>
          <a:blip r:embed="rId2" cstate="print"/>
          <a:srcRect/>
          <a:stretch>
            <a:fillRect/>
          </a:stretch>
        </p:blipFill>
        <p:spPr bwMode="auto">
          <a:xfrm>
            <a:off x="263333" y="1865759"/>
            <a:ext cx="8773163" cy="22833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pic>
        <p:nvPicPr>
          <p:cNvPr id="242690" name="Picture 2"/>
          <p:cNvPicPr>
            <a:picLocks noChangeAspect="1" noChangeArrowheads="1"/>
          </p:cNvPicPr>
          <p:nvPr/>
        </p:nvPicPr>
        <p:blipFill>
          <a:blip r:embed="rId2" cstate="print"/>
          <a:srcRect/>
          <a:stretch>
            <a:fillRect/>
          </a:stretch>
        </p:blipFill>
        <p:spPr bwMode="auto">
          <a:xfrm>
            <a:off x="153541" y="2636912"/>
            <a:ext cx="8810947" cy="5978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pic>
        <p:nvPicPr>
          <p:cNvPr id="243714" name="Picture 2"/>
          <p:cNvPicPr>
            <a:picLocks noChangeAspect="1" noChangeArrowheads="1"/>
          </p:cNvPicPr>
          <p:nvPr/>
        </p:nvPicPr>
        <p:blipFill>
          <a:blip r:embed="rId2" cstate="print"/>
          <a:srcRect/>
          <a:stretch>
            <a:fillRect/>
          </a:stretch>
        </p:blipFill>
        <p:spPr bwMode="auto">
          <a:xfrm>
            <a:off x="2339752" y="1762237"/>
            <a:ext cx="3881851" cy="3219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8820472" cy="1368152"/>
          </a:xfrm>
        </p:spPr>
        <p:txBody>
          <a:bodyPr>
            <a:normAutofit fontScale="90000"/>
          </a:bodyPr>
          <a:lstStyle/>
          <a:p>
            <a:r>
              <a:rPr lang="en-US" dirty="0" smtClean="0"/>
              <a:t>CRISP-DM Step 1: </a:t>
            </a:r>
            <a:br>
              <a:rPr lang="en-US" dirty="0" smtClean="0"/>
            </a:br>
            <a:r>
              <a:rPr lang="en-US" dirty="0" smtClean="0"/>
              <a:t>Business (Organizational) Understanding</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92500"/>
          </a:bodyPr>
          <a:lstStyle/>
          <a:p>
            <a:endParaRPr lang="en-US" dirty="0" smtClean="0"/>
          </a:p>
          <a:p>
            <a:r>
              <a:rPr lang="el-GR" dirty="0" smtClean="0"/>
              <a:t>Πώς μπορούμε να αυξήσουμε το περιθώριο κέρδους ανά μονάδα προϊόντος; Πώς μπορούμε να προβλέψουμε και να διορθώσουμε ατέλειες κατασκευής έτσι  ώστε να αποφύγουμε την αποστολή ενός ελαττωματικού προϊόντος; </a:t>
            </a:r>
          </a:p>
          <a:p>
            <a:r>
              <a:rPr lang="el-GR" dirty="0" smtClean="0"/>
              <a:t>Από εκεί, μπορείτε να αρχίσετε και να αναπτύξετε πιο συγκεκριμένες ερωτήσεις που θέλετε να απαντήσετε, και αυτό θα σας δώσει τη δυνατότητα να προχωρήσετε σε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confidence</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pic>
        <p:nvPicPr>
          <p:cNvPr id="244738" name="Picture 2"/>
          <p:cNvPicPr>
            <a:picLocks noChangeAspect="1" noChangeArrowheads="1"/>
          </p:cNvPicPr>
          <p:nvPr/>
        </p:nvPicPr>
        <p:blipFill>
          <a:blip r:embed="rId2" cstate="print"/>
          <a:srcRect/>
          <a:stretch>
            <a:fillRect/>
          </a:stretch>
        </p:blipFill>
        <p:spPr bwMode="auto">
          <a:xfrm>
            <a:off x="216024" y="1988840"/>
            <a:ext cx="8748464" cy="19891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pic>
        <p:nvPicPr>
          <p:cNvPr id="245762" name="Picture 2"/>
          <p:cNvPicPr>
            <a:picLocks noChangeAspect="1" noChangeArrowheads="1"/>
          </p:cNvPicPr>
          <p:nvPr/>
        </p:nvPicPr>
        <p:blipFill>
          <a:blip r:embed="rId2" cstate="print"/>
          <a:srcRect/>
          <a:stretch>
            <a:fillRect/>
          </a:stretch>
        </p:blipFill>
        <p:spPr bwMode="auto">
          <a:xfrm>
            <a:off x="2880370" y="1052736"/>
            <a:ext cx="2771750" cy="50136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pic>
        <p:nvPicPr>
          <p:cNvPr id="246786" name="Picture 2"/>
          <p:cNvPicPr>
            <a:picLocks noChangeAspect="1" noChangeArrowheads="1"/>
          </p:cNvPicPr>
          <p:nvPr/>
        </p:nvPicPr>
        <p:blipFill>
          <a:blip r:embed="rId2" cstate="print"/>
          <a:srcRect/>
          <a:stretch>
            <a:fillRect/>
          </a:stretch>
        </p:blipFill>
        <p:spPr bwMode="auto">
          <a:xfrm>
            <a:off x="71438" y="1390650"/>
            <a:ext cx="9001125" cy="407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4"/>
            <a:ext cx="7772400" cy="2736304"/>
          </a:xfrm>
        </p:spPr>
        <p:txBody>
          <a:bodyPr>
            <a:noAutofit/>
          </a:bodyPr>
          <a:lstStyle/>
          <a:p>
            <a:pPr algn="l"/>
            <a:r>
              <a:rPr lang="en-US" sz="2800" dirty="0" smtClean="0">
                <a:solidFill>
                  <a:srgbClr val="FF0000"/>
                </a:solidFill>
              </a:rPr>
              <a:t/>
            </a:r>
            <a:br>
              <a:rPr lang="en-US" sz="2800" dirty="0" smtClean="0">
                <a:solidFill>
                  <a:srgbClr val="FF0000"/>
                </a:solidFill>
              </a:rPr>
            </a:br>
            <a:r>
              <a:rPr lang="en-US" sz="2800" dirty="0" smtClean="0">
                <a:solidFill>
                  <a:srgbClr val="FF0000"/>
                </a:solidFill>
              </a:rPr>
              <a:t>Do linkages between attributes exist? Yes, they do. </a:t>
            </a:r>
            <a:r>
              <a:rPr lang="en-US" sz="2800" dirty="0" smtClean="0"/>
              <a:t/>
            </a:r>
            <a:br>
              <a:rPr lang="en-US" sz="2800" dirty="0" smtClean="0"/>
            </a:br>
            <a:endParaRPr lang="el-GR" sz="2800" b="0" dirty="0"/>
          </a:p>
        </p:txBody>
      </p:sp>
      <p:sp>
        <p:nvSpPr>
          <p:cNvPr id="3" name="Subtitle 2"/>
          <p:cNvSpPr>
            <a:spLocks noGrp="1"/>
          </p:cNvSpPr>
          <p:nvPr>
            <p:ph type="subTitle" idx="1"/>
          </p:nvPr>
        </p:nvSpPr>
        <p:spPr>
          <a:xfrm>
            <a:off x="1115616" y="4772744"/>
            <a:ext cx="6656784" cy="1752600"/>
          </a:xfrm>
        </p:spPr>
        <p:txBody>
          <a:bodyPr>
            <a:normAutofit/>
          </a:bodyPr>
          <a:lstStyle/>
          <a:p>
            <a:endParaRPr lang="el-GR"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Μελέτη Περίπτωσης</a:t>
            </a:r>
            <a:r>
              <a:rPr lang="en-US" dirty="0" smtClean="0"/>
              <a:t> </a:t>
            </a:r>
            <a:r>
              <a:rPr lang="en-US" sz="2400" dirty="0" smtClean="0">
                <a:solidFill>
                  <a:srgbClr val="C00000"/>
                </a:solidFill>
              </a:rPr>
              <a:t>(by </a:t>
            </a:r>
            <a:r>
              <a:rPr lang="en-US" sz="2400" i="1" dirty="0" err="1" smtClean="0">
                <a:solidFill>
                  <a:srgbClr val="C00000"/>
                </a:solidFill>
              </a:rPr>
              <a:t>Myrto</a:t>
            </a:r>
            <a:r>
              <a:rPr lang="en-US" sz="2400" i="1" dirty="0" smtClean="0">
                <a:solidFill>
                  <a:srgbClr val="C00000"/>
                </a:solidFill>
              </a:rPr>
              <a:t> </a:t>
            </a:r>
            <a:r>
              <a:rPr lang="en-US" sz="2400" i="1" dirty="0" err="1" smtClean="0">
                <a:solidFill>
                  <a:srgbClr val="C00000"/>
                </a:solidFill>
              </a:rPr>
              <a:t>Pirli</a:t>
            </a:r>
            <a:r>
              <a:rPr lang="en-US" sz="2400" i="1" dirty="0" smtClean="0">
                <a:solidFill>
                  <a:srgbClr val="C00000"/>
                </a:solidFill>
              </a:rPr>
              <a:t>)</a:t>
            </a:r>
            <a:r>
              <a:rPr lang="en-US" i="1" dirty="0" smtClean="0"/>
              <a:t> </a:t>
            </a: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i="1" dirty="0" err="1" smtClean="0"/>
              <a:t>Hostal</a:t>
            </a:r>
            <a:r>
              <a:rPr lang="en-US" i="1" dirty="0" smtClean="0"/>
              <a:t> Fernando, Barcelona</a:t>
            </a: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pic>
        <p:nvPicPr>
          <p:cNvPr id="75778" name="Picture 2"/>
          <p:cNvPicPr>
            <a:picLocks noChangeAspect="1" noChangeArrowheads="1"/>
          </p:cNvPicPr>
          <p:nvPr/>
        </p:nvPicPr>
        <p:blipFill>
          <a:blip r:embed="rId2" cstate="print"/>
          <a:srcRect/>
          <a:stretch>
            <a:fillRect/>
          </a:stretch>
        </p:blipFill>
        <p:spPr bwMode="auto">
          <a:xfrm>
            <a:off x="1990725" y="2024063"/>
            <a:ext cx="5162550"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pic>
        <p:nvPicPr>
          <p:cNvPr id="76802" name="Picture 2"/>
          <p:cNvPicPr>
            <a:picLocks noChangeAspect="1" noChangeArrowheads="1"/>
          </p:cNvPicPr>
          <p:nvPr/>
        </p:nvPicPr>
        <p:blipFill>
          <a:blip r:embed="rId2" cstate="print"/>
          <a:srcRect/>
          <a:stretch>
            <a:fillRect/>
          </a:stretch>
        </p:blipFill>
        <p:spPr bwMode="auto">
          <a:xfrm>
            <a:off x="538163" y="76200"/>
            <a:ext cx="8067675"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pic>
        <p:nvPicPr>
          <p:cNvPr id="150530" name="Picture 2"/>
          <p:cNvPicPr>
            <a:picLocks noChangeAspect="1" noChangeArrowheads="1"/>
          </p:cNvPicPr>
          <p:nvPr/>
        </p:nvPicPr>
        <p:blipFill>
          <a:blip r:embed="rId2" cstate="print"/>
          <a:srcRect/>
          <a:stretch>
            <a:fillRect/>
          </a:stretch>
        </p:blipFill>
        <p:spPr bwMode="auto">
          <a:xfrm>
            <a:off x="467544" y="1628801"/>
            <a:ext cx="8064896" cy="24518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s-ES" dirty="0" smtClean="0"/>
              <a:t>Plaza de San Jaime</a:t>
            </a:r>
            <a:br>
              <a:rPr lang="es-ES" dirty="0" smtClean="0"/>
            </a:br>
            <a:r>
              <a:rPr lang="es-ES" sz="2000" dirty="0" smtClean="0"/>
              <a:t>http://es.wikipedia.org/wiki/Plaza_de_San_Jaime</a:t>
            </a:r>
            <a:endParaRPr lang="en-US" sz="2000"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pic>
        <p:nvPicPr>
          <p:cNvPr id="151555" name="Picture 3"/>
          <p:cNvPicPr>
            <a:picLocks noChangeAspect="1" noChangeArrowheads="1"/>
          </p:cNvPicPr>
          <p:nvPr/>
        </p:nvPicPr>
        <p:blipFill>
          <a:blip r:embed="rId2" cstate="print"/>
          <a:srcRect/>
          <a:stretch>
            <a:fillRect/>
          </a:stretch>
        </p:blipFill>
        <p:spPr bwMode="auto">
          <a:xfrm>
            <a:off x="611560" y="1844824"/>
            <a:ext cx="2095500" cy="1590675"/>
          </a:xfrm>
          <a:prstGeom prst="rect">
            <a:avLst/>
          </a:prstGeom>
          <a:noFill/>
          <a:ln w="9525">
            <a:noFill/>
            <a:miter lim="800000"/>
            <a:headEnd/>
            <a:tailEnd/>
          </a:ln>
        </p:spPr>
      </p:pic>
      <p:pic>
        <p:nvPicPr>
          <p:cNvPr id="151556" name="Picture 4"/>
          <p:cNvPicPr>
            <a:picLocks noChangeAspect="1" noChangeArrowheads="1"/>
          </p:cNvPicPr>
          <p:nvPr/>
        </p:nvPicPr>
        <p:blipFill>
          <a:blip r:embed="rId3" cstate="print"/>
          <a:srcRect/>
          <a:stretch>
            <a:fillRect/>
          </a:stretch>
        </p:blipFill>
        <p:spPr bwMode="auto">
          <a:xfrm>
            <a:off x="3524250" y="2662238"/>
            <a:ext cx="2095500" cy="153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
            </a:r>
            <a:br>
              <a:rPr lang="en-US" dirty="0" smtClean="0"/>
            </a:br>
            <a:r>
              <a:rPr lang="en-US" dirty="0" smtClean="0"/>
              <a:t>La </a:t>
            </a:r>
            <a:r>
              <a:rPr lang="en-US" dirty="0" err="1" smtClean="0"/>
              <a:t>Rambla</a:t>
            </a:r>
            <a:r>
              <a:rPr lang="en-US" dirty="0" smtClean="0"/>
              <a:t>, Barcelona</a:t>
            </a:r>
            <a:br>
              <a:rPr lang="en-US" dirty="0" smtClean="0"/>
            </a:br>
            <a:r>
              <a:rPr lang="es-ES" sz="2000" dirty="0" smtClean="0"/>
              <a:t> http://en.wikipedia.org/wiki/La_Rambla,_Barcelona</a:t>
            </a:r>
            <a:endParaRPr lang="en-US" sz="2000"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pic>
        <p:nvPicPr>
          <p:cNvPr id="159746" name="Picture 2"/>
          <p:cNvPicPr>
            <a:picLocks noChangeAspect="1" noChangeArrowheads="1"/>
          </p:cNvPicPr>
          <p:nvPr/>
        </p:nvPicPr>
        <p:blipFill>
          <a:blip r:embed="rId2" cstate="print"/>
          <a:srcRect/>
          <a:stretch>
            <a:fillRect/>
          </a:stretch>
        </p:blipFill>
        <p:spPr bwMode="auto">
          <a:xfrm>
            <a:off x="971600" y="2204864"/>
            <a:ext cx="2095500" cy="1400175"/>
          </a:xfrm>
          <a:prstGeom prst="rect">
            <a:avLst/>
          </a:prstGeom>
          <a:noFill/>
          <a:ln w="9525">
            <a:noFill/>
            <a:miter lim="800000"/>
            <a:headEnd/>
            <a:tailEnd/>
          </a:ln>
        </p:spPr>
      </p:pic>
      <p:pic>
        <p:nvPicPr>
          <p:cNvPr id="159747" name="Picture 3"/>
          <p:cNvPicPr>
            <a:picLocks noChangeAspect="1" noChangeArrowheads="1"/>
          </p:cNvPicPr>
          <p:nvPr/>
        </p:nvPicPr>
        <p:blipFill>
          <a:blip r:embed="rId3" cstate="print"/>
          <a:srcRect/>
          <a:stretch>
            <a:fillRect/>
          </a:stretch>
        </p:blipFill>
        <p:spPr bwMode="auto">
          <a:xfrm>
            <a:off x="3524250" y="2643188"/>
            <a:ext cx="2095500" cy="157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8820472" cy="1368152"/>
          </a:xfrm>
        </p:spPr>
        <p:txBody>
          <a:bodyPr>
            <a:normAutofit fontScale="90000"/>
          </a:bodyPr>
          <a:lstStyle/>
          <a:p>
            <a:r>
              <a:rPr lang="en-US" dirty="0" smtClean="0"/>
              <a:t/>
            </a:r>
            <a:br>
              <a:rPr lang="en-US" dirty="0" smtClean="0"/>
            </a:br>
            <a:r>
              <a:rPr lang="en-US" dirty="0" smtClean="0"/>
              <a:t>CRISP-DM Step 2: </a:t>
            </a:r>
            <a:br>
              <a:rPr lang="en-US" dirty="0" smtClean="0"/>
            </a:br>
            <a:r>
              <a:rPr lang="en-US" dirty="0" smtClean="0"/>
              <a:t>Data Understanding</a:t>
            </a:r>
            <a:r>
              <a:rPr lang="el-GR" dirty="0" smtClean="0"/>
              <a:t/>
            </a:r>
            <a:br>
              <a:rPr lang="el-GR" dirty="0" smtClean="0"/>
            </a:b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a:bodyPr>
          <a:lstStyle/>
          <a:p>
            <a:endParaRPr lang="el-GR" dirty="0" smtClean="0"/>
          </a:p>
          <a:p>
            <a:r>
              <a:rPr lang="el-GR" dirty="0" smtClean="0"/>
              <a:t>Από πού προέρχονται τα δεδομένα; Από ποιόν συλλέγονται</a:t>
            </a:r>
            <a:r>
              <a:rPr lang="en-US" dirty="0" smtClean="0"/>
              <a:t>; </a:t>
            </a:r>
            <a:r>
              <a:rPr lang="el-GR" dirty="0" smtClean="0"/>
              <a:t>Χρησιμοποιήθηκε μια τυποποιημένη μέθοδος συλλογής (</a:t>
            </a:r>
            <a:r>
              <a:rPr lang="en-US" dirty="0" smtClean="0"/>
              <a:t>a standard method of collection</a:t>
            </a:r>
            <a:r>
              <a:rPr lang="el-GR" dirty="0" smtClean="0"/>
              <a:t>); Τι σημαίνουν οι διάφορες στήλες και οι γραμμές των δεδομένων; Υπάρχουν ακρωνύμια ή συντομογραφίες που είναι άγνωστα ή ασαφή;</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0" dirty="0" smtClean="0"/>
              <a:t/>
            </a:r>
            <a:br>
              <a:rPr lang="el-GR" b="0" dirty="0" smtClean="0"/>
            </a:br>
            <a:r>
              <a:rPr lang="en-US" b="0" dirty="0" smtClean="0"/>
              <a:t>Text Mining Procedure</a:t>
            </a:r>
            <a:r>
              <a:rPr lang="en-US" dirty="0" smtClean="0"/>
              <a:t/>
            </a:r>
            <a:br>
              <a:rPr lang="en-US" dirty="0" smtClean="0"/>
            </a:b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r>
              <a:rPr lang="en-US" dirty="0" smtClean="0"/>
              <a:t>Step 1: Establishing the corpus</a:t>
            </a:r>
            <a:r>
              <a:rPr lang="el-GR" dirty="0" smtClean="0"/>
              <a:t> (2014)</a:t>
            </a:r>
            <a:r>
              <a:rPr lang="en-US" dirty="0" smtClean="0"/>
              <a:t/>
            </a:r>
            <a:br>
              <a:rPr lang="en-US" dirty="0" smtClean="0"/>
            </a:b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
        <p:nvSpPr>
          <p:cNvPr id="4" name="3 - Ορθογώνιο"/>
          <p:cNvSpPr/>
          <p:nvPr/>
        </p:nvSpPr>
        <p:spPr>
          <a:xfrm>
            <a:off x="467544" y="1014983"/>
            <a:ext cx="8352928" cy="5632311"/>
          </a:xfrm>
          <a:prstGeom prst="rect">
            <a:avLst/>
          </a:prstGeom>
        </p:spPr>
        <p:txBody>
          <a:bodyPr wrap="square">
            <a:spAutoFit/>
          </a:bodyPr>
          <a:lstStyle/>
          <a:p>
            <a:endParaRPr lang="el-GR" dirty="0" smtClean="0"/>
          </a:p>
          <a:p>
            <a:r>
              <a:rPr lang="el-GR" dirty="0" smtClean="0"/>
              <a:t>- </a:t>
            </a:r>
            <a:r>
              <a:rPr lang="en-US" dirty="0" smtClean="0"/>
              <a:t>booking.com (949 total reviews)</a:t>
            </a:r>
            <a:endParaRPr lang="el-GR" dirty="0" smtClean="0"/>
          </a:p>
          <a:p>
            <a:r>
              <a:rPr lang="el-GR" dirty="0" smtClean="0"/>
              <a:t>- </a:t>
            </a:r>
            <a:r>
              <a:rPr lang="en-US" dirty="0" err="1" smtClean="0"/>
              <a:t>TripAdvisor</a:t>
            </a:r>
            <a:r>
              <a:rPr lang="en-US" dirty="0" smtClean="0"/>
              <a:t> (333 total reviews)</a:t>
            </a:r>
            <a:endParaRPr lang="el-GR" dirty="0" smtClean="0"/>
          </a:p>
          <a:p>
            <a:r>
              <a:rPr lang="el-GR" dirty="0" smtClean="0"/>
              <a:t>- </a:t>
            </a:r>
            <a:r>
              <a:rPr lang="en-US" dirty="0" smtClean="0"/>
              <a:t>Twitter (1 review). </a:t>
            </a:r>
            <a:endParaRPr lang="el-GR" dirty="0" smtClean="0"/>
          </a:p>
          <a:p>
            <a:endParaRPr lang="el-GR" dirty="0" smtClean="0"/>
          </a:p>
          <a:p>
            <a:r>
              <a:rPr lang="en-US" dirty="0" smtClean="0"/>
              <a:t>The booking.com list was pruned to contain only reviews that contained text (i.e. reviews that just had a numeric grade and a headline were excluded). We also decided to use reviews from the past four years (2010-2014), as older reviews may not be relevant to the state of the hotel in the present day. This left 90 reviews from booking.com, 89 from </a:t>
            </a:r>
            <a:r>
              <a:rPr lang="en-US" dirty="0" err="1" smtClean="0"/>
              <a:t>TripAdvisor</a:t>
            </a:r>
            <a:r>
              <a:rPr lang="en-US" dirty="0" smtClean="0"/>
              <a:t> and 1 from Twitter. From these a sample of 45 reviews was obtained as follows:</a:t>
            </a:r>
          </a:p>
          <a:p>
            <a:pPr lvl="0"/>
            <a:r>
              <a:rPr lang="el-GR" dirty="0" smtClean="0"/>
              <a:t>1) </a:t>
            </a:r>
            <a:r>
              <a:rPr lang="en-US" dirty="0" smtClean="0"/>
              <a:t>22 reviews from booking.com, by starting from the first review and selecting every fifth review</a:t>
            </a:r>
          </a:p>
          <a:p>
            <a:pPr lvl="0"/>
            <a:r>
              <a:rPr lang="el-GR" dirty="0" smtClean="0"/>
              <a:t>2) </a:t>
            </a:r>
            <a:r>
              <a:rPr lang="en-US" dirty="0" smtClean="0"/>
              <a:t>22 reviews from </a:t>
            </a:r>
            <a:r>
              <a:rPr lang="en-US" dirty="0" err="1" smtClean="0"/>
              <a:t>TripAdvisor</a:t>
            </a:r>
            <a:r>
              <a:rPr lang="en-US" dirty="0" smtClean="0"/>
              <a:t>. </a:t>
            </a:r>
            <a:r>
              <a:rPr lang="en-US" dirty="0" err="1" smtClean="0"/>
              <a:t>TripAdvisor</a:t>
            </a:r>
            <a:r>
              <a:rPr lang="en-US" dirty="0" smtClean="0"/>
              <a:t> divides reviews into the categories Excellent, Very good, Average, Poor, and Terrible, so a stratified sample was obtained containing 5 Excellent reviews (out of 21), 13 Very good (out of 51), 3 Average (out of 11), 1 Poor (out of 4), and 0 Terrible (out of 2). Within each stratum the reviews were selected as in the booking.com sample (every n-</a:t>
            </a:r>
            <a:r>
              <a:rPr lang="en-US" dirty="0" err="1" smtClean="0"/>
              <a:t>th</a:t>
            </a:r>
            <a:r>
              <a:rPr lang="en-US" dirty="0" smtClean="0"/>
              <a:t> review)</a:t>
            </a:r>
          </a:p>
          <a:p>
            <a:pPr lvl="0"/>
            <a:r>
              <a:rPr lang="el-GR" dirty="0" smtClean="0"/>
              <a:t>3) </a:t>
            </a:r>
            <a:r>
              <a:rPr lang="en-US" dirty="0" smtClean="0"/>
              <a:t>1 review from Twitter</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504" y="116632"/>
            <a:ext cx="8589640" cy="907200"/>
          </a:xfrm>
        </p:spPr>
        <p:txBody>
          <a:bodyPr>
            <a:normAutofit fontScale="90000"/>
          </a:bodyPr>
          <a:lstStyle/>
          <a:p>
            <a:r>
              <a:rPr lang="el-GR" dirty="0" smtClean="0"/>
              <a:t/>
            </a:r>
            <a:br>
              <a:rPr lang="el-GR" dirty="0" smtClean="0"/>
            </a:br>
            <a:r>
              <a:rPr lang="en-US" dirty="0" smtClean="0"/>
              <a:t>Step 2: Creating the Term-Document Matrix</a:t>
            </a:r>
            <a:br>
              <a:rPr lang="en-US" dirty="0" smtClean="0"/>
            </a:b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sp>
        <p:nvSpPr>
          <p:cNvPr id="4" name="3 - Ορθογώνιο"/>
          <p:cNvSpPr/>
          <p:nvPr/>
        </p:nvSpPr>
        <p:spPr>
          <a:xfrm>
            <a:off x="755576" y="1028343"/>
            <a:ext cx="7488832" cy="2862322"/>
          </a:xfrm>
          <a:prstGeom prst="rect">
            <a:avLst/>
          </a:prstGeom>
        </p:spPr>
        <p:txBody>
          <a:bodyPr wrap="square">
            <a:spAutoFit/>
          </a:bodyPr>
          <a:lstStyle/>
          <a:p>
            <a:r>
              <a:rPr lang="en-US" dirty="0" smtClean="0"/>
              <a:t>An Excel spreadsheet was created, with columns representing terms and rows representing each document (review). In places where a phrase was more important than a plain word, the phrase was used as a term (for example "good value for money" instead of "good", "value", and "money"). Synonymous phrases were stored as one term (for example "good location", "great location" and "liked location" became "liked location, good location"). </a:t>
            </a:r>
            <a:endParaRPr lang="el-GR" dirty="0" smtClean="0"/>
          </a:p>
          <a:p>
            <a:endParaRPr lang="el-GR" dirty="0" smtClean="0"/>
          </a:p>
          <a:p>
            <a:r>
              <a:rPr lang="en-US" dirty="0" smtClean="0"/>
              <a:t>91 terms-phrases were recorded. Afterwards we did a further reduction of the data, by further replacing synonyms</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lvl="0"/>
            <a:r>
              <a:rPr lang="el-GR" dirty="0" smtClean="0">
                <a:solidFill>
                  <a:srgbClr val="000000"/>
                </a:solidFill>
                <a:latin typeface="Arial" pitchFamily="34" charset="0"/>
                <a:ea typeface="Times New Roman" pitchFamily="18" charset="0"/>
                <a:cs typeface="Arial" pitchFamily="34" charset="0"/>
              </a:rPr>
              <a:t/>
            </a:r>
            <a:br>
              <a:rPr lang="el-GR" dirty="0" smtClean="0">
                <a:solidFill>
                  <a:srgbClr val="000000"/>
                </a:solidFill>
                <a:latin typeface="Arial" pitchFamily="34" charset="0"/>
                <a:ea typeface="Times New Roman" pitchFamily="18" charset="0"/>
                <a:cs typeface="Arial" pitchFamily="34" charset="0"/>
              </a:rPr>
            </a:br>
            <a:r>
              <a:rPr lang="en-US" dirty="0" smtClean="0">
                <a:solidFill>
                  <a:srgbClr val="000000"/>
                </a:solidFill>
                <a:latin typeface="Arial" pitchFamily="34" charset="0"/>
                <a:ea typeface="Times New Roman" pitchFamily="18" charset="0"/>
                <a:cs typeface="Arial" pitchFamily="34" charset="0"/>
              </a:rPr>
              <a:t>Replacement of synonymous terms </a:t>
            </a:r>
            <a:r>
              <a:rPr lang="en-US" b="0" dirty="0" smtClean="0">
                <a:latin typeface="Arial" pitchFamily="34" charset="0"/>
                <a:cs typeface="Arial" pitchFamily="34" charset="0"/>
              </a:rPr>
              <a:t/>
            </a:r>
            <a:br>
              <a:rPr lang="en-US" b="0" dirty="0" smtClean="0">
                <a:latin typeface="Arial" pitchFamily="34" charset="0"/>
                <a:cs typeface="Arial" pitchFamily="34" charset="0"/>
              </a:rPr>
            </a:b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graphicFrame>
        <p:nvGraphicFramePr>
          <p:cNvPr id="4" name="3 - Πίνακας"/>
          <p:cNvGraphicFramePr>
            <a:graphicFrameLocks noGrp="1"/>
          </p:cNvGraphicFramePr>
          <p:nvPr/>
        </p:nvGraphicFramePr>
        <p:xfrm>
          <a:off x="1547664" y="1844824"/>
          <a:ext cx="6192688" cy="3024336"/>
        </p:xfrm>
        <a:graphic>
          <a:graphicData uri="http://schemas.openxmlformats.org/drawingml/2006/table">
            <a:tbl>
              <a:tblPr/>
              <a:tblGrid>
                <a:gridCol w="3008976"/>
                <a:gridCol w="3183712"/>
              </a:tblGrid>
              <a:tr h="302434">
                <a:tc>
                  <a:txBody>
                    <a:bodyPr/>
                    <a:lstStyle/>
                    <a:p>
                      <a:pPr marL="0" marR="0" algn="ctr">
                        <a:spcBef>
                          <a:spcPts val="0"/>
                        </a:spcBef>
                        <a:spcAft>
                          <a:spcPts val="0"/>
                        </a:spcAft>
                      </a:pPr>
                      <a:r>
                        <a:rPr lang="en-US" sz="1100" b="1">
                          <a:latin typeface="Times New Roman"/>
                          <a:ea typeface="Times New Roman"/>
                        </a:rPr>
                        <a:t>Initial terms</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latin typeface="Times New Roman"/>
                          <a:ea typeface="Times New Roman"/>
                        </a:rPr>
                        <a:t>Final (replacement) term</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867">
                <a:tc>
                  <a:txBody>
                    <a:bodyPr/>
                    <a:lstStyle/>
                    <a:p>
                      <a:pPr marL="0" marR="0" algn="ctr">
                        <a:spcBef>
                          <a:spcPts val="0"/>
                        </a:spcBef>
                        <a:spcAft>
                          <a:spcPts val="0"/>
                        </a:spcAft>
                      </a:pPr>
                      <a:r>
                        <a:rPr lang="en-US" sz="1100">
                          <a:latin typeface="Times New Roman"/>
                          <a:ea typeface="Times New Roman"/>
                        </a:rPr>
                        <a:t>"excellent Wi-fi", "free Wi-fi", "Wi-fi"</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rPr>
                        <a:t>"Wi-fi"</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34">
                <a:tc>
                  <a:txBody>
                    <a:bodyPr/>
                    <a:lstStyle/>
                    <a:p>
                      <a:pPr marL="0" marR="0" algn="ctr">
                        <a:spcBef>
                          <a:spcPts val="0"/>
                        </a:spcBef>
                        <a:spcAft>
                          <a:spcPts val="0"/>
                        </a:spcAft>
                      </a:pPr>
                      <a:r>
                        <a:rPr lang="en-US" sz="1100">
                          <a:latin typeface="Times New Roman"/>
                          <a:ea typeface="Times New Roman"/>
                        </a:rPr>
                        <a:t>"no Wi-fi", "disconnecting Wi-fi"</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rPr>
                        <a:t>"bad Wi-fi"</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867">
                <a:tc>
                  <a:txBody>
                    <a:bodyPr/>
                    <a:lstStyle/>
                    <a:p>
                      <a:pPr marL="0" marR="0" algn="ctr">
                        <a:spcBef>
                          <a:spcPts val="0"/>
                        </a:spcBef>
                        <a:spcAft>
                          <a:spcPts val="0"/>
                        </a:spcAft>
                      </a:pPr>
                      <a:r>
                        <a:rPr lang="en-US" sz="1100">
                          <a:latin typeface="Times New Roman"/>
                          <a:ea typeface="Times New Roman"/>
                        </a:rPr>
                        <a:t>"shower pressure low", "shower needs replacing"</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rPr>
                        <a:t>"shower problems"</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867">
                <a:tc>
                  <a:txBody>
                    <a:bodyPr/>
                    <a:lstStyle/>
                    <a:p>
                      <a:pPr marL="0" marR="0" algn="ctr">
                        <a:spcBef>
                          <a:spcPts val="0"/>
                        </a:spcBef>
                        <a:spcAft>
                          <a:spcPts val="0"/>
                        </a:spcAft>
                      </a:pPr>
                      <a:r>
                        <a:rPr lang="en-US" sz="1100">
                          <a:latin typeface="Times New Roman"/>
                          <a:ea typeface="Times New Roman"/>
                        </a:rPr>
                        <a:t>"substandard breakfast", "bad breakfast"</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rPr>
                        <a:t>"bad breakfast"</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867">
                <a:tc>
                  <a:txBody>
                    <a:bodyPr/>
                    <a:lstStyle/>
                    <a:p>
                      <a:pPr marL="0" marR="0" algn="ctr">
                        <a:spcBef>
                          <a:spcPts val="0"/>
                        </a:spcBef>
                        <a:spcAft>
                          <a:spcPts val="0"/>
                        </a:spcAft>
                      </a:pPr>
                      <a:r>
                        <a:rPr lang="en-US" sz="1100">
                          <a:latin typeface="Times New Roman"/>
                          <a:ea typeface="Times New Roman"/>
                        </a:rPr>
                        <a:t>"church bells", "noisy street", "noisy common area", "water pipe noise"</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Times New Roman"/>
                          <a:ea typeface="Times New Roman"/>
                        </a:rPr>
                        <a:t>"noise"</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7825" name="Rectangle 1"/>
          <p:cNvSpPr>
            <a:spLocks noChangeArrowheads="1"/>
          </p:cNvSpPr>
          <p:nvPr/>
        </p:nvSpPr>
        <p:spPr bwMode="auto">
          <a:xfrm>
            <a:off x="4499992" y="0"/>
            <a:ext cx="18473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l-GR" sz="1000" b="1" dirty="0" smtClean="0">
              <a:solidFill>
                <a:srgbClr val="000000"/>
              </a:solidFill>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000000"/>
                </a:solidFill>
                <a:latin typeface="Arial" pitchFamily="34" charset="0"/>
                <a:ea typeface="Times New Roman" pitchFamily="18" charset="0"/>
                <a:cs typeface="Arial" pitchFamily="34" charset="0"/>
              </a:rPr>
              <a:t/>
            </a:r>
            <a:br>
              <a:rPr lang="el-GR" dirty="0" smtClean="0">
                <a:solidFill>
                  <a:srgbClr val="000000"/>
                </a:solidFill>
                <a:latin typeface="Arial" pitchFamily="34" charset="0"/>
                <a:ea typeface="Times New Roman" pitchFamily="18" charset="0"/>
                <a:cs typeface="Arial" pitchFamily="34" charset="0"/>
              </a:rPr>
            </a:br>
            <a:r>
              <a:rPr lang="en-US" dirty="0" smtClean="0">
                <a:solidFill>
                  <a:srgbClr val="000000"/>
                </a:solidFill>
                <a:latin typeface="Arial" pitchFamily="34" charset="0"/>
                <a:ea typeface="Times New Roman" pitchFamily="18" charset="0"/>
                <a:cs typeface="Arial" pitchFamily="34" charset="0"/>
              </a:rPr>
              <a:t>Replacement of synonymous terms </a:t>
            </a:r>
            <a:r>
              <a:rPr lang="en-US" b="0" dirty="0" smtClean="0">
                <a:latin typeface="Arial" pitchFamily="34" charset="0"/>
                <a:cs typeface="Arial" pitchFamily="34" charset="0"/>
              </a:rPr>
              <a:t/>
            </a:r>
            <a:br>
              <a:rPr lang="en-US" b="0" dirty="0" smtClean="0">
                <a:latin typeface="Arial" pitchFamily="34" charset="0"/>
                <a:cs typeface="Arial" pitchFamily="34" charset="0"/>
              </a:rPr>
            </a:b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
        <p:nvSpPr>
          <p:cNvPr id="4" name="3 - Ορθογώνιο"/>
          <p:cNvSpPr/>
          <p:nvPr/>
        </p:nvSpPr>
        <p:spPr>
          <a:xfrm>
            <a:off x="1403648" y="1412776"/>
            <a:ext cx="6264696" cy="2031325"/>
          </a:xfrm>
          <a:prstGeom prst="rect">
            <a:avLst/>
          </a:prstGeom>
        </p:spPr>
        <p:txBody>
          <a:bodyPr wrap="square">
            <a:spAutoFit/>
          </a:bodyPr>
          <a:lstStyle/>
          <a:p>
            <a:r>
              <a:rPr lang="en-US" dirty="0" smtClean="0"/>
              <a:t>This was done in order to not only reduce the number of terms, but also to increase the frequency of some rare terms in the total amount of documents so that they would be more meaningful (for example "shower pressure low" and "shower needs replacing" appeared in only 1 document each, but when replaced with the same synonym it appears in 2 documents). This left a final 83 terms.</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 </a:t>
            </a:r>
            <a:r>
              <a:rPr lang="el-GR" dirty="0" smtClean="0"/>
              <a:t/>
            </a:r>
            <a:br>
              <a:rPr lang="el-GR" dirty="0" smtClean="0"/>
            </a:br>
            <a:r>
              <a:rPr lang="en-US" dirty="0" smtClean="0"/>
              <a:t>Step 3: Extracting the knowledge</a:t>
            </a:r>
            <a:br>
              <a:rPr lang="en-US" dirty="0" smtClean="0"/>
            </a:b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54</a:t>
            </a:fld>
            <a:endParaRPr lang="el-GR"/>
          </a:p>
        </p:txBody>
      </p:sp>
      <p:sp>
        <p:nvSpPr>
          <p:cNvPr id="4" name="3 - Ορθογώνιο"/>
          <p:cNvSpPr/>
          <p:nvPr/>
        </p:nvSpPr>
        <p:spPr>
          <a:xfrm>
            <a:off x="251520" y="1092800"/>
            <a:ext cx="8712968" cy="3693319"/>
          </a:xfrm>
          <a:prstGeom prst="rect">
            <a:avLst/>
          </a:prstGeom>
        </p:spPr>
        <p:txBody>
          <a:bodyPr wrap="square">
            <a:spAutoFit/>
          </a:bodyPr>
          <a:lstStyle/>
          <a:p>
            <a:pPr>
              <a:buFontTx/>
              <a:buChar char="-"/>
            </a:pPr>
            <a:r>
              <a:rPr lang="en-US" dirty="0" smtClean="0"/>
              <a:t>The terms were sorted by frequency, i.e. how many documents they appeared in. </a:t>
            </a:r>
            <a:endParaRPr lang="el-GR" dirty="0" smtClean="0"/>
          </a:p>
          <a:p>
            <a:pPr>
              <a:buFontTx/>
              <a:buChar char="-"/>
            </a:pPr>
            <a:r>
              <a:rPr lang="el-GR" dirty="0" smtClean="0"/>
              <a:t> </a:t>
            </a:r>
            <a:r>
              <a:rPr lang="en-US" dirty="0" smtClean="0"/>
              <a:t>A histogram was created with the 35 most common terms. </a:t>
            </a:r>
            <a:endParaRPr lang="el-GR" dirty="0" smtClean="0"/>
          </a:p>
          <a:p>
            <a:pPr>
              <a:buFontTx/>
              <a:buChar char="-"/>
            </a:pPr>
            <a:r>
              <a:rPr lang="en-US" dirty="0" smtClean="0"/>
              <a:t>Afterwards, the terms were divided into positive and negative terms and again sorted by frequency. </a:t>
            </a:r>
            <a:endParaRPr lang="el-GR" dirty="0" smtClean="0"/>
          </a:p>
          <a:p>
            <a:pPr>
              <a:buFontTx/>
              <a:buChar char="-"/>
            </a:pPr>
            <a:r>
              <a:rPr lang="el-GR" dirty="0" smtClean="0"/>
              <a:t> </a:t>
            </a:r>
            <a:r>
              <a:rPr lang="en-US" dirty="0" smtClean="0"/>
              <a:t>Histograms were created for the top 30 positive and all (21) negative terms.</a:t>
            </a:r>
            <a:endParaRPr lang="el-GR" dirty="0" smtClean="0"/>
          </a:p>
          <a:p>
            <a:pPr>
              <a:buFontTx/>
              <a:buChar char="-"/>
            </a:pPr>
            <a:r>
              <a:rPr lang="el-GR" dirty="0" smtClean="0"/>
              <a:t> </a:t>
            </a:r>
            <a:r>
              <a:rPr lang="en-US" dirty="0" err="1" smtClean="0"/>
              <a:t>RapidMiner</a:t>
            </a:r>
            <a:r>
              <a:rPr lang="en-US" dirty="0" smtClean="0"/>
              <a:t> can be used to find potential associations among the data. </a:t>
            </a:r>
          </a:p>
          <a:p>
            <a:pPr>
              <a:buFontTx/>
              <a:buChar char="-"/>
            </a:pPr>
            <a:r>
              <a:rPr lang="en-US" dirty="0" smtClean="0"/>
              <a:t> Various algorithms could be used for this. </a:t>
            </a:r>
          </a:p>
          <a:p>
            <a:pPr>
              <a:buFontTx/>
              <a:buChar char="-"/>
            </a:pPr>
            <a:endParaRPr lang="en-US" dirty="0" smtClean="0"/>
          </a:p>
          <a:p>
            <a:pPr>
              <a:buFontTx/>
              <a:buChar char="-"/>
            </a:pPr>
            <a:r>
              <a:rPr lang="en-US" dirty="0" smtClean="0"/>
              <a:t> Examples of data sets for experimentation: </a:t>
            </a:r>
          </a:p>
          <a:p>
            <a:pPr marL="342900" indent="-342900">
              <a:buAutoNum type="arabicParenR"/>
            </a:pPr>
            <a:r>
              <a:rPr lang="en-US" dirty="0" smtClean="0"/>
              <a:t>one containing all the data (documents and terms)</a:t>
            </a:r>
          </a:p>
          <a:p>
            <a:pPr marL="342900" indent="-342900">
              <a:buAutoNum type="arabicParenR"/>
            </a:pPr>
            <a:r>
              <a:rPr lang="en-US" dirty="0" smtClean="0"/>
              <a:t>one containing all the documents but only the negative terms</a:t>
            </a:r>
          </a:p>
          <a:p>
            <a:pPr marL="342900" indent="-342900">
              <a:buAutoNum type="arabicParenR"/>
            </a:pPr>
            <a:r>
              <a:rPr lang="en-US" dirty="0" smtClean="0"/>
              <a:t>one containing all the terms but only the documents that contained negative terms.</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Sample - Example</a:t>
            </a: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graphicFrame>
        <p:nvGraphicFramePr>
          <p:cNvPr id="149506" name="Object 2"/>
          <p:cNvGraphicFramePr>
            <a:graphicFrameLocks noChangeAspect="1"/>
          </p:cNvGraphicFramePr>
          <p:nvPr/>
        </p:nvGraphicFramePr>
        <p:xfrm>
          <a:off x="323850" y="1484784"/>
          <a:ext cx="8561388" cy="3521075"/>
        </p:xfrm>
        <a:graphic>
          <a:graphicData uri="http://schemas.openxmlformats.org/presentationml/2006/ole">
            <mc:AlternateContent xmlns:mc="http://schemas.openxmlformats.org/markup-compatibility/2006">
              <mc:Choice xmlns:v="urn:schemas-microsoft-com:vml" Requires="v">
                <p:oleObj spid="_x0000_s149512" name="Φύλλο εργασίας" r:id="rId4" imgW="12201458" imgH="5019546" progId="Excel.Sheet.12">
                  <p:embed/>
                </p:oleObj>
              </mc:Choice>
              <mc:Fallback>
                <p:oleObj name="Φύλλο εργασίας" r:id="rId4" imgW="12201458" imgH="5019546" progId="Excel.Sheet.12">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484784"/>
                        <a:ext cx="8561388" cy="352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pic>
        <p:nvPicPr>
          <p:cNvPr id="4" name="Picture 2"/>
          <p:cNvPicPr/>
          <p:nvPr/>
        </p:nvPicPr>
        <p:blipFill>
          <a:blip r:embed="rId2" cstate="print"/>
          <a:srcRect/>
          <a:stretch>
            <a:fillRect/>
          </a:stretch>
        </p:blipFill>
        <p:spPr bwMode="auto">
          <a:xfrm rot="5400000">
            <a:off x="1409159" y="1130254"/>
            <a:ext cx="5400599" cy="3949418"/>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57</a:t>
            </a:fld>
            <a:endParaRPr lang="el-GR"/>
          </a:p>
        </p:txBody>
      </p:sp>
      <p:pic>
        <p:nvPicPr>
          <p:cNvPr id="4" name="Picture 3"/>
          <p:cNvPicPr/>
          <p:nvPr/>
        </p:nvPicPr>
        <p:blipFill>
          <a:blip r:embed="rId2" cstate="print"/>
          <a:srcRect/>
          <a:stretch>
            <a:fillRect/>
          </a:stretch>
        </p:blipFill>
        <p:spPr bwMode="auto">
          <a:xfrm rot="5400000">
            <a:off x="1306779" y="1346937"/>
            <a:ext cx="6530441" cy="4164126"/>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58</a:t>
            </a:fld>
            <a:endParaRPr lang="el-GR"/>
          </a:p>
        </p:txBody>
      </p:sp>
      <p:pic>
        <p:nvPicPr>
          <p:cNvPr id="4" name="Picture 4"/>
          <p:cNvPicPr/>
          <p:nvPr/>
        </p:nvPicPr>
        <p:blipFill>
          <a:blip r:embed="rId2" cstate="print"/>
          <a:srcRect/>
          <a:stretch>
            <a:fillRect/>
          </a:stretch>
        </p:blipFill>
        <p:spPr bwMode="auto">
          <a:xfrm>
            <a:off x="1187624" y="1052736"/>
            <a:ext cx="6912768" cy="446449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8820472" cy="1368152"/>
          </a:xfrm>
        </p:spPr>
        <p:txBody>
          <a:bodyPr>
            <a:normAutofit fontScale="90000"/>
          </a:bodyPr>
          <a:lstStyle/>
          <a:p>
            <a:r>
              <a:rPr lang="en-US" dirty="0" smtClean="0"/>
              <a:t/>
            </a:r>
            <a:br>
              <a:rPr lang="en-US" dirty="0" smtClean="0"/>
            </a:br>
            <a:r>
              <a:rPr lang="el-GR" dirty="0" smtClean="0"/>
              <a:t/>
            </a:r>
            <a:br>
              <a:rPr lang="el-GR" dirty="0" smtClean="0"/>
            </a:br>
            <a:r>
              <a:rPr lang="el-GR" dirty="0" smtClean="0"/>
              <a:t/>
            </a:r>
            <a:br>
              <a:rPr lang="el-GR" dirty="0" smtClean="0"/>
            </a:br>
            <a:r>
              <a:rPr lang="en-US" dirty="0" smtClean="0"/>
              <a:t>CRISP-DM Step 3: Data Preparation</a:t>
            </a:r>
            <a:r>
              <a:rPr lang="el-GR" dirty="0" smtClean="0"/>
              <a:t> </a:t>
            </a:r>
            <a:br>
              <a:rPr lang="el-GR" dirty="0" smtClean="0"/>
            </a:br>
            <a:r>
              <a:rPr lang="el-GR" sz="2000" b="0" dirty="0" smtClean="0"/>
              <a:t>(</a:t>
            </a:r>
            <a:r>
              <a:rPr lang="en-US" sz="2000" b="0" dirty="0" smtClean="0"/>
              <a:t>Data Mining for the Masses</a:t>
            </a:r>
            <a:r>
              <a:rPr lang="el-GR" sz="2000" b="0" dirty="0" smtClean="0"/>
              <a:t>)</a:t>
            </a:r>
            <a:r>
              <a:rPr lang="en-US" b="0" dirty="0" smtClean="0"/>
              <a:t/>
            </a:r>
            <a:br>
              <a:rPr lang="en-US" b="0" dirty="0" smtClean="0"/>
            </a:br>
            <a:r>
              <a:rPr lang="el-GR" dirty="0" smtClean="0"/>
              <a:t/>
            </a:r>
            <a:br>
              <a:rPr lang="el-GR" dirty="0" smtClean="0"/>
            </a:b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92500" lnSpcReduction="20000"/>
          </a:bodyPr>
          <a:lstStyle/>
          <a:p>
            <a:endParaRPr lang="en-US" dirty="0" smtClean="0"/>
          </a:p>
          <a:p>
            <a:r>
              <a:rPr lang="el-GR" dirty="0" smtClean="0"/>
              <a:t>Η </a:t>
            </a:r>
            <a:r>
              <a:rPr lang="el-GR" b="1" dirty="0" smtClean="0"/>
              <a:t>Προετοιμασία των δεδομένων (</a:t>
            </a:r>
            <a:r>
              <a:rPr lang="en-US" b="1" dirty="0" smtClean="0"/>
              <a:t>Data Preparation</a:t>
            </a:r>
            <a:r>
              <a:rPr lang="el-GR" b="1" dirty="0" smtClean="0"/>
              <a:t>) </a:t>
            </a:r>
            <a:r>
              <a:rPr lang="el-GR" dirty="0" smtClean="0"/>
              <a:t>περιλαμβάνει μια σειρά από δραστηριότητες. </a:t>
            </a:r>
          </a:p>
          <a:p>
            <a:r>
              <a:rPr lang="el-GR" dirty="0" smtClean="0"/>
              <a:t>Μπορεί να ενώνει δύο ή περισσότερα σύνολα δεδομένων, να περιορίζει σύνολα δεδομένων μόνον σε εκείνες τις μεταβλητές που έχουν ενδιαφέρον σε μια συγκεκριμένη περίπτωση εξόρυξης δεδομένων, να καθαρίζει δεδομένα από «ακραίες» παρατηρήσεις, να συμπληρώνει – διαχειρίζεται ελλείποντα δεδομένα, να μορφοποιεί εκ νέου δεδομένα για λόγους συνέπειας κ.λπ.</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How to use the tool </a:t>
            </a:r>
            <a:r>
              <a:rPr lang="en-US" sz="3200" dirty="0" err="1" smtClean="0"/>
              <a:t>RapidMiner</a:t>
            </a:r>
            <a:r>
              <a:rPr lang="en-US" sz="3200" dirty="0" smtClean="0"/>
              <a:t> to find potential associations among the data</a:t>
            </a:r>
            <a:endParaRPr lang="el-GR" sz="3200"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59</a:t>
            </a:fld>
            <a:endParaRPr lang="el-GR"/>
          </a:p>
        </p:txBody>
      </p:sp>
      <p:sp>
        <p:nvSpPr>
          <p:cNvPr id="4" name="Rectangle 3"/>
          <p:cNvSpPr/>
          <p:nvPr/>
        </p:nvSpPr>
        <p:spPr>
          <a:xfrm>
            <a:off x="323528" y="1166843"/>
            <a:ext cx="8064896" cy="4524315"/>
          </a:xfrm>
          <a:prstGeom prst="rect">
            <a:avLst/>
          </a:prstGeom>
        </p:spPr>
        <p:txBody>
          <a:bodyPr wrap="square">
            <a:spAutoFit/>
          </a:bodyPr>
          <a:lstStyle/>
          <a:p>
            <a:r>
              <a:rPr lang="en-US" dirty="0" smtClean="0"/>
              <a:t>The algorithm FP-Growth was used. </a:t>
            </a:r>
          </a:p>
          <a:p>
            <a:endParaRPr lang="en-US" dirty="0" smtClean="0"/>
          </a:p>
          <a:p>
            <a:r>
              <a:rPr lang="en-US" dirty="0" smtClean="0"/>
              <a:t>Three data sets were used: </a:t>
            </a:r>
          </a:p>
          <a:p>
            <a:endParaRPr lang="en-US" dirty="0" smtClean="0"/>
          </a:p>
          <a:p>
            <a:pPr marL="342900" indent="-342900">
              <a:buAutoNum type="arabicParenR"/>
            </a:pPr>
            <a:r>
              <a:rPr lang="en-US" dirty="0" smtClean="0"/>
              <a:t>one containing all the data (documents and terms), </a:t>
            </a:r>
          </a:p>
          <a:p>
            <a:pPr marL="342900" indent="-342900">
              <a:buAutoNum type="arabicParenR"/>
            </a:pPr>
            <a:r>
              <a:rPr lang="en-US" dirty="0" smtClean="0"/>
              <a:t>one containing all the documents but only the negative terms </a:t>
            </a:r>
          </a:p>
          <a:p>
            <a:pPr marL="342900" indent="-342900">
              <a:buAutoNum type="arabicParenR"/>
            </a:pPr>
            <a:r>
              <a:rPr lang="en-US" dirty="0" smtClean="0"/>
              <a:t>one containing all the terms but only the documents that contained negative terms. </a:t>
            </a:r>
          </a:p>
          <a:p>
            <a:pPr marL="342900" indent="-342900">
              <a:buAutoNum type="arabicParenR"/>
            </a:pPr>
            <a:endParaRPr lang="en-US" dirty="0" smtClean="0"/>
          </a:p>
          <a:p>
            <a:pPr marL="342900" indent="-342900"/>
            <a:r>
              <a:rPr lang="en-US" dirty="0" smtClean="0"/>
              <a:t>The support threshold was 25% and the confidence threshold 60%. </a:t>
            </a:r>
          </a:p>
          <a:p>
            <a:pPr marL="342900" indent="-342900"/>
            <a:endParaRPr lang="en-US" dirty="0" smtClean="0"/>
          </a:p>
          <a:p>
            <a:pPr marL="342900" indent="-342900"/>
            <a:r>
              <a:rPr lang="en-US" dirty="0" smtClean="0"/>
              <a:t>For each association the relationship proposed was evaluated with both the lift and the </a:t>
            </a:r>
            <a:r>
              <a:rPr lang="en-US" dirty="0" err="1" smtClean="0"/>
              <a:t>Kulczynski</a:t>
            </a:r>
            <a:r>
              <a:rPr lang="en-US" dirty="0" smtClean="0"/>
              <a:t> measure</a:t>
            </a:r>
          </a:p>
          <a:p>
            <a:pPr marL="342900" indent="-342900"/>
            <a:endParaRPr lang="en-US" dirty="0" smtClean="0"/>
          </a:p>
          <a:p>
            <a:pPr marL="342900" indent="-342900"/>
            <a:r>
              <a:rPr lang="en-US" dirty="0" smtClean="0"/>
              <a:t>The </a:t>
            </a:r>
            <a:r>
              <a:rPr lang="en-US" dirty="0" err="1" smtClean="0"/>
              <a:t>Kulczynski</a:t>
            </a:r>
            <a:r>
              <a:rPr lang="en-US" dirty="0" smtClean="0"/>
              <a:t> measure is used to counter the effect of many null-transactions (Han, Camber &amp; Pei, 2011, p. 270). </a:t>
            </a:r>
            <a:endParaRPr lang="el-G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60</a:t>
            </a:fld>
            <a:endParaRPr lang="el-GR"/>
          </a:p>
        </p:txBody>
      </p:sp>
      <p:sp>
        <p:nvSpPr>
          <p:cNvPr id="4" name="Rectangle 3"/>
          <p:cNvSpPr/>
          <p:nvPr/>
        </p:nvSpPr>
        <p:spPr>
          <a:xfrm>
            <a:off x="755576" y="1124744"/>
            <a:ext cx="7776864" cy="6370975"/>
          </a:xfrm>
          <a:prstGeom prst="rect">
            <a:avLst/>
          </a:prstGeom>
        </p:spPr>
        <p:txBody>
          <a:bodyPr wrap="square">
            <a:spAutoFit/>
          </a:bodyPr>
          <a:lstStyle/>
          <a:p>
            <a:r>
              <a:rPr lang="en-US" sz="2400" b="1" dirty="0" smtClean="0">
                <a:solidFill>
                  <a:srgbClr val="FF0000"/>
                </a:solidFill>
              </a:rPr>
              <a:t>In general, the associations found were not very strong.</a:t>
            </a:r>
          </a:p>
          <a:p>
            <a:endParaRPr lang="en-US" sz="2400" dirty="0" smtClean="0"/>
          </a:p>
          <a:p>
            <a:r>
              <a:rPr lang="en-US" sz="2400" dirty="0" smtClean="0"/>
              <a:t>The results for the first set show a small positive association between "clean rooms" and "like location". </a:t>
            </a:r>
          </a:p>
          <a:p>
            <a:endParaRPr lang="en-US" sz="2400" dirty="0" smtClean="0"/>
          </a:p>
          <a:p>
            <a:r>
              <a:rPr lang="en-US" sz="2400" dirty="0" smtClean="0"/>
              <a:t>For the second set no associations were found. </a:t>
            </a:r>
          </a:p>
          <a:p>
            <a:endParaRPr lang="en-US" sz="2400" dirty="0" smtClean="0"/>
          </a:p>
          <a:p>
            <a:r>
              <a:rPr lang="en-US" sz="2400" dirty="0" smtClean="0"/>
              <a:t>For the third set we see again the small positive association between "clean rooms" and "like location". There also seems to be a slight positive association between "liked breakfast" and "liked location", and between "kind staff" and "clean rooms" and "liked location".</a:t>
            </a:r>
            <a:endParaRPr lang="el-GR" sz="2400" dirty="0" smtClean="0"/>
          </a:p>
          <a:p>
            <a:endParaRPr lang="en-US" dirty="0" smtClean="0"/>
          </a:p>
          <a:p>
            <a:endParaRPr lang="en-US" dirty="0" smtClean="0"/>
          </a:p>
          <a:p>
            <a:endParaRPr lang="en-US" dirty="0" smtClean="0"/>
          </a:p>
          <a:p>
            <a:endParaRPr lang="el-G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clustering</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61</a:t>
            </a:fld>
            <a:endParaRPr lang="el-GR"/>
          </a:p>
        </p:txBody>
      </p:sp>
      <p:sp>
        <p:nvSpPr>
          <p:cNvPr id="4" name="Rectangle 3"/>
          <p:cNvSpPr/>
          <p:nvPr/>
        </p:nvSpPr>
        <p:spPr>
          <a:xfrm>
            <a:off x="467544" y="1268760"/>
            <a:ext cx="8136904" cy="4154984"/>
          </a:xfrm>
          <a:prstGeom prst="rect">
            <a:avLst/>
          </a:prstGeom>
        </p:spPr>
        <p:txBody>
          <a:bodyPr wrap="square">
            <a:spAutoFit/>
          </a:bodyPr>
          <a:lstStyle/>
          <a:p>
            <a:pPr>
              <a:buFont typeface="Arial" pitchFamily="34" charset="0"/>
              <a:buChar char="•"/>
            </a:pPr>
            <a:r>
              <a:rPr lang="en-US" sz="2400" dirty="0" smtClean="0"/>
              <a:t>The Hopkins statistic was used to assess the clustering tendency of the data </a:t>
            </a:r>
          </a:p>
          <a:p>
            <a:r>
              <a:rPr lang="en-US" sz="2400" dirty="0" smtClean="0"/>
              <a:t>    (Han, Camber &amp; Pei, 2011, pp.484-486). </a:t>
            </a:r>
          </a:p>
          <a:p>
            <a:pPr>
              <a:buFont typeface="Arial" pitchFamily="34" charset="0"/>
              <a:buChar char="•"/>
            </a:pPr>
            <a:r>
              <a:rPr lang="en-US" sz="2400" dirty="0" smtClean="0"/>
              <a:t>The distance between the documents was calculated with </a:t>
            </a:r>
            <a:r>
              <a:rPr lang="en-US" sz="2400" dirty="0" err="1" smtClean="0"/>
              <a:t>RapidMiner's</a:t>
            </a:r>
            <a:r>
              <a:rPr lang="en-US" sz="2400" dirty="0" smtClean="0"/>
              <a:t> </a:t>
            </a:r>
            <a:r>
              <a:rPr lang="en-US" sz="2400" b="1" dirty="0" smtClean="0">
                <a:solidFill>
                  <a:srgbClr val="FF0000"/>
                </a:solidFill>
              </a:rPr>
              <a:t>Data to Data Similarity</a:t>
            </a:r>
            <a:r>
              <a:rPr lang="en-US" sz="2400" b="1" dirty="0" smtClean="0"/>
              <a:t> </a:t>
            </a:r>
            <a:r>
              <a:rPr lang="en-US" sz="2400" dirty="0" smtClean="0"/>
              <a:t>Model</a:t>
            </a:r>
          </a:p>
          <a:p>
            <a:pPr>
              <a:buFont typeface="Arial" pitchFamily="34" charset="0"/>
              <a:buChar char="•"/>
            </a:pPr>
            <a:r>
              <a:rPr lang="en-US" sz="2400" dirty="0" smtClean="0"/>
              <a:t>Excel used to find the minimum distance. </a:t>
            </a:r>
          </a:p>
          <a:p>
            <a:pPr>
              <a:buFont typeface="Arial" pitchFamily="34" charset="0"/>
              <a:buChar char="•"/>
            </a:pPr>
            <a:r>
              <a:rPr lang="en-US" sz="2400" dirty="0" smtClean="0"/>
              <a:t>The value found for the Hopkins statistic was                           </a:t>
            </a:r>
          </a:p>
          <a:p>
            <a:r>
              <a:rPr lang="en-US" sz="2400" dirty="0" smtClean="0"/>
              <a:t>          H = 70/(68+70) ≈ 0.5073, </a:t>
            </a:r>
          </a:p>
          <a:p>
            <a:pPr>
              <a:buFont typeface="Arial" pitchFamily="34" charset="0"/>
              <a:buChar char="•"/>
            </a:pPr>
            <a:r>
              <a:rPr lang="en-US" sz="2400" dirty="0" smtClean="0"/>
              <a:t>It means that the data set is unlikely to have statistically significant clusters.</a:t>
            </a:r>
          </a:p>
          <a:p>
            <a:pPr>
              <a:buFont typeface="Arial" pitchFamily="34" charset="0"/>
              <a:buChar char="•"/>
            </a:pPr>
            <a:r>
              <a:rPr lang="en-US" sz="2400" dirty="0" smtClean="0"/>
              <a:t> Therefore we did not proceed further with clustering</a:t>
            </a:r>
            <a:r>
              <a:rPr lang="en-US" dirty="0" smtClean="0"/>
              <a:t>.</a:t>
            </a:r>
            <a:endParaRPr lang="el-G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Data to Data Similarity</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62</a:t>
            </a:fld>
            <a:endParaRPr lang="el-GR"/>
          </a:p>
        </p:txBody>
      </p:sp>
      <p:pic>
        <p:nvPicPr>
          <p:cNvPr id="248834" name="Picture 2"/>
          <p:cNvPicPr>
            <a:picLocks noChangeAspect="1" noChangeArrowheads="1"/>
          </p:cNvPicPr>
          <p:nvPr/>
        </p:nvPicPr>
        <p:blipFill>
          <a:blip r:embed="rId2" cstate="print"/>
          <a:srcRect/>
          <a:stretch>
            <a:fillRect/>
          </a:stretch>
        </p:blipFill>
        <p:spPr bwMode="auto">
          <a:xfrm>
            <a:off x="694323" y="1916832"/>
            <a:ext cx="7201398"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Data to Data Similarity</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63</a:t>
            </a:fld>
            <a:endParaRPr lang="el-GR"/>
          </a:p>
        </p:txBody>
      </p:sp>
      <p:pic>
        <p:nvPicPr>
          <p:cNvPr id="247810" name="Picture 2"/>
          <p:cNvPicPr>
            <a:picLocks noChangeAspect="1" noChangeArrowheads="1"/>
          </p:cNvPicPr>
          <p:nvPr/>
        </p:nvPicPr>
        <p:blipFill>
          <a:blip r:embed="rId2" cstate="print"/>
          <a:srcRect/>
          <a:stretch>
            <a:fillRect/>
          </a:stretch>
        </p:blipFill>
        <p:spPr bwMode="auto">
          <a:xfrm>
            <a:off x="263430" y="1709739"/>
            <a:ext cx="8341018" cy="25113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Excel operator</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64</a:t>
            </a:fld>
            <a:endParaRPr lang="el-GR"/>
          </a:p>
        </p:txBody>
      </p:sp>
    </p:spTree>
    <p:extLst>
      <p:ext uri="{BB962C8B-B14F-4D97-AF65-F5344CB8AC3E}">
        <p14:creationId xmlns:p14="http://schemas.microsoft.com/office/powerpoint/2010/main" val="17831181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65</a:t>
            </a:fld>
            <a:endParaRPr lang="el-GR"/>
          </a:p>
        </p:txBody>
      </p:sp>
      <p:pic>
        <p:nvPicPr>
          <p:cNvPr id="249858" name="Picture 2"/>
          <p:cNvPicPr>
            <a:picLocks noChangeAspect="1" noChangeArrowheads="1"/>
          </p:cNvPicPr>
          <p:nvPr/>
        </p:nvPicPr>
        <p:blipFill>
          <a:blip r:embed="rId2" cstate="print"/>
          <a:srcRect/>
          <a:stretch>
            <a:fillRect/>
          </a:stretch>
        </p:blipFill>
        <p:spPr bwMode="auto">
          <a:xfrm>
            <a:off x="2269629" y="1340768"/>
            <a:ext cx="4030563" cy="5004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Associations for complete data set</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66</a:t>
            </a:fld>
            <a:endParaRPr lang="el-GR"/>
          </a:p>
        </p:txBody>
      </p:sp>
      <p:graphicFrame>
        <p:nvGraphicFramePr>
          <p:cNvPr id="211970" name="Object 2"/>
          <p:cNvGraphicFramePr>
            <a:graphicFrameLocks noChangeAspect="1"/>
          </p:cNvGraphicFramePr>
          <p:nvPr/>
        </p:nvGraphicFramePr>
        <p:xfrm>
          <a:off x="179512" y="2060848"/>
          <a:ext cx="8524353" cy="2736304"/>
        </p:xfrm>
        <a:graphic>
          <a:graphicData uri="http://schemas.openxmlformats.org/presentationml/2006/ole">
            <mc:AlternateContent xmlns:mc="http://schemas.openxmlformats.org/markup-compatibility/2006">
              <mc:Choice xmlns:v="urn:schemas-microsoft-com:vml" Requires="v">
                <p:oleObj spid="_x0000_s211973" name="Document" r:id="rId4" imgW="5404901" imgH="1734954" progId="Word.Document.12">
                  <p:embed/>
                </p:oleObj>
              </mc:Choice>
              <mc:Fallback>
                <p:oleObj name="Document" r:id="rId4" imgW="5404901" imgH="1734954"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2060848"/>
                        <a:ext cx="8524353"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Associations for data set containing only negative reviews</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67</a:t>
            </a:fld>
            <a:endParaRPr lang="el-GR"/>
          </a:p>
        </p:txBody>
      </p:sp>
      <p:graphicFrame>
        <p:nvGraphicFramePr>
          <p:cNvPr id="212994" name="Object 2"/>
          <p:cNvGraphicFramePr>
            <a:graphicFrameLocks noChangeAspect="1"/>
          </p:cNvGraphicFramePr>
          <p:nvPr/>
        </p:nvGraphicFramePr>
        <p:xfrm>
          <a:off x="471488" y="1285875"/>
          <a:ext cx="7715250" cy="4914900"/>
        </p:xfrm>
        <a:graphic>
          <a:graphicData uri="http://schemas.openxmlformats.org/presentationml/2006/ole">
            <mc:AlternateContent xmlns:mc="http://schemas.openxmlformats.org/markup-compatibility/2006">
              <mc:Choice xmlns:v="urn:schemas-microsoft-com:vml" Requires="v">
                <p:oleObj spid="_x0000_s212997" name="Document" r:id="rId4" imgW="5404901" imgH="3452273" progId="Word.Document.12">
                  <p:embed/>
                </p:oleObj>
              </mc:Choice>
              <mc:Fallback>
                <p:oleObj name="Document" r:id="rId4" imgW="5404901" imgH="3452273"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88" y="1285875"/>
                        <a:ext cx="771525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t/>
            </a:r>
            <a:br>
              <a:rPr lang="en-US" b="0" dirty="0" smtClean="0"/>
            </a:br>
            <a:r>
              <a:rPr lang="en-US" b="0" dirty="0" smtClean="0"/>
              <a:t>Analysis</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68</a:t>
            </a:fld>
            <a:endParaRPr lang="el-GR"/>
          </a:p>
        </p:txBody>
      </p:sp>
      <p:sp>
        <p:nvSpPr>
          <p:cNvPr id="4" name="Rectangle 3"/>
          <p:cNvSpPr/>
          <p:nvPr/>
        </p:nvSpPr>
        <p:spPr>
          <a:xfrm>
            <a:off x="467544" y="1582341"/>
            <a:ext cx="8208912" cy="4893647"/>
          </a:xfrm>
          <a:prstGeom prst="rect">
            <a:avLst/>
          </a:prstGeom>
        </p:spPr>
        <p:txBody>
          <a:bodyPr wrap="square">
            <a:spAutoFit/>
          </a:bodyPr>
          <a:lstStyle/>
          <a:p>
            <a:r>
              <a:rPr lang="en-US" sz="2400" dirty="0" smtClean="0"/>
              <a:t>The most popular website for leaving reviews was </a:t>
            </a:r>
            <a:r>
              <a:rPr lang="en-US" sz="2400" b="1" dirty="0" smtClean="0">
                <a:solidFill>
                  <a:srgbClr val="FF0000"/>
                </a:solidFill>
              </a:rPr>
              <a:t>booking.com</a:t>
            </a:r>
            <a:r>
              <a:rPr lang="en-US" sz="2400" dirty="0" smtClean="0"/>
              <a:t>. This is not unexpected, as many hotel customers will have booked through this website and naturally turn to it to leave feedback (feedback leaving is also encouraged via email from booking.com to customers). </a:t>
            </a:r>
          </a:p>
          <a:p>
            <a:endParaRPr lang="en-US" sz="2400" dirty="0" smtClean="0"/>
          </a:p>
          <a:p>
            <a:r>
              <a:rPr lang="en-US" sz="2400" b="1" dirty="0" err="1" smtClean="0">
                <a:solidFill>
                  <a:srgbClr val="FF0000"/>
                </a:solidFill>
              </a:rPr>
              <a:t>TripAdvisor</a:t>
            </a:r>
            <a:r>
              <a:rPr lang="en-US" sz="2400" dirty="0" smtClean="0"/>
              <a:t> was also very popular. </a:t>
            </a:r>
          </a:p>
          <a:p>
            <a:endParaRPr lang="en-US" sz="2400" dirty="0" smtClean="0"/>
          </a:p>
          <a:p>
            <a:r>
              <a:rPr lang="en-US" sz="2400" b="1" dirty="0" smtClean="0">
                <a:solidFill>
                  <a:srgbClr val="FF0000"/>
                </a:solidFill>
              </a:rPr>
              <a:t>Twitter</a:t>
            </a:r>
            <a:r>
              <a:rPr lang="en-US" sz="2400" dirty="0" smtClean="0"/>
              <a:t>, on the contrary, seemed to not be popular at all; most of the mentions of the hotel were simply someone stating that they were staying there, and only one was a review</a:t>
            </a:r>
            <a:endParaRPr lang="el-GR"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8820472" cy="1368152"/>
          </a:xfrm>
        </p:spPr>
        <p:txBody>
          <a:bodyPr>
            <a:normAutofit fontScale="90000"/>
          </a:bodyPr>
          <a:lstStyle/>
          <a:p>
            <a:r>
              <a:rPr lang="en-US" dirty="0" smtClean="0"/>
              <a:t/>
            </a:r>
            <a:br>
              <a:rPr lang="en-US" dirty="0" smtClean="0"/>
            </a:br>
            <a:r>
              <a:rPr lang="el-GR" dirty="0" smtClean="0"/>
              <a:t/>
            </a:r>
            <a:br>
              <a:rPr lang="el-GR" dirty="0" smtClean="0"/>
            </a:br>
            <a:r>
              <a:rPr lang="en-US" dirty="0" smtClean="0"/>
              <a:t>CRISP-DM Step 4:</a:t>
            </a:r>
            <a:r>
              <a:rPr lang="el-GR" dirty="0" smtClean="0"/>
              <a:t> </a:t>
            </a:r>
            <a:r>
              <a:rPr lang="en-US" dirty="0" smtClean="0"/>
              <a:t>Modeling</a:t>
            </a:r>
            <a:r>
              <a:rPr lang="el-GR" dirty="0" smtClean="0"/>
              <a:t> </a:t>
            </a:r>
            <a:br>
              <a:rPr lang="el-GR" dirty="0" smtClean="0"/>
            </a:br>
            <a:r>
              <a:rPr lang="el-GR" sz="2000" b="0" dirty="0" smtClean="0"/>
              <a:t>(</a:t>
            </a:r>
            <a:r>
              <a:rPr lang="en-US" sz="2000" b="0" dirty="0" smtClean="0"/>
              <a:t>Data Mining for the Masses</a:t>
            </a:r>
            <a:r>
              <a:rPr lang="el-GR" sz="2000" b="0" dirty="0" smtClean="0"/>
              <a:t>)</a:t>
            </a:r>
            <a:r>
              <a:rPr lang="en-US" b="0" dirty="0" smtClean="0"/>
              <a:t/>
            </a:r>
            <a:br>
              <a:rPr lang="en-US" b="0" dirty="0" smtClean="0"/>
            </a:br>
            <a:r>
              <a:rPr lang="el-GR" dirty="0" smtClean="0"/>
              <a:t/>
            </a:r>
            <a:br>
              <a:rPr lang="el-GR" dirty="0" smtClean="0"/>
            </a:b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92500" lnSpcReduction="20000"/>
          </a:bodyPr>
          <a:lstStyle/>
          <a:p>
            <a:endParaRPr lang="en-US" dirty="0" smtClean="0"/>
          </a:p>
          <a:p>
            <a:r>
              <a:rPr lang="el-GR" dirty="0" smtClean="0"/>
              <a:t>Απλουστεύοντας, ένα </a:t>
            </a:r>
            <a:r>
              <a:rPr lang="el-GR" b="1" dirty="0" smtClean="0"/>
              <a:t>μοντέλο</a:t>
            </a:r>
            <a:r>
              <a:rPr lang="el-GR" dirty="0" smtClean="0"/>
              <a:t>, στην εξόρυξη δεδομένων, είναι μια ηλεκτρονική αναπαράσταση παρατηρήσεων – μετρήσεων (</a:t>
            </a:r>
            <a:r>
              <a:rPr lang="en-US" dirty="0" smtClean="0"/>
              <a:t>observations</a:t>
            </a:r>
            <a:r>
              <a:rPr lang="el-GR" dirty="0" smtClean="0"/>
              <a:t>) του πραγματικού κόσμου. Τα μοντέλα προκύπτουν από την εφαρμογή αλγορίθμων που «αναλαμβάνουν» την αναζήτηση, τον εντοπισμό, και την εμφάνιση προτύπων ή μηνυμάτων στα δεδομένα. </a:t>
            </a:r>
          </a:p>
          <a:p>
            <a:r>
              <a:rPr lang="el-GR" dirty="0" smtClean="0"/>
              <a:t>Υπάρχουν δύο βασικά είδη μοντέλων εξόρυξης: εκείνα που ταξινομούν</a:t>
            </a:r>
            <a:r>
              <a:rPr lang="en-US" b="1" dirty="0" smtClean="0"/>
              <a:t> </a:t>
            </a:r>
            <a:r>
              <a:rPr lang="el-GR" b="1" dirty="0" smtClean="0"/>
              <a:t>(</a:t>
            </a:r>
            <a:r>
              <a:rPr lang="en-US" b="1" dirty="0" smtClean="0"/>
              <a:t>classify</a:t>
            </a:r>
            <a:r>
              <a:rPr lang="el-GR" b="1" dirty="0" smtClean="0"/>
              <a:t>)</a:t>
            </a:r>
            <a:r>
              <a:rPr lang="el-GR" dirty="0" smtClean="0"/>
              <a:t> και εκείνα που προβλέπουν (</a:t>
            </a:r>
            <a:r>
              <a:rPr lang="en-US" b="1" dirty="0" smtClean="0"/>
              <a:t>predict</a:t>
            </a:r>
            <a:r>
              <a:rPr lang="el-GR" b="1" dirty="0" smtClean="0"/>
              <a:t>)</a:t>
            </a:r>
            <a:r>
              <a:rPr lang="el-GR" dirty="0" smtClean="0"/>
              <a:t>.</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69</a:t>
            </a:fld>
            <a:endParaRPr lang="el-GR"/>
          </a:p>
        </p:txBody>
      </p:sp>
      <p:sp>
        <p:nvSpPr>
          <p:cNvPr id="4" name="Rectangle 3"/>
          <p:cNvSpPr/>
          <p:nvPr/>
        </p:nvSpPr>
        <p:spPr>
          <a:xfrm>
            <a:off x="467544" y="1070734"/>
            <a:ext cx="8136904" cy="4893647"/>
          </a:xfrm>
          <a:prstGeom prst="rect">
            <a:avLst/>
          </a:prstGeom>
        </p:spPr>
        <p:txBody>
          <a:bodyPr wrap="square">
            <a:spAutoFit/>
          </a:bodyPr>
          <a:lstStyle/>
          <a:p>
            <a:r>
              <a:rPr lang="en-US" sz="2400" dirty="0" smtClean="0"/>
              <a:t>Most of the reviews were generally positive, something that was reflected in the term frequency. </a:t>
            </a:r>
          </a:p>
          <a:p>
            <a:r>
              <a:rPr lang="en-US" sz="2400" dirty="0" smtClean="0"/>
              <a:t>The hotel location was cited as the most positive thing, and this probably accounts for its presence in all the association patterns. </a:t>
            </a:r>
            <a:r>
              <a:rPr lang="en-US" sz="2400" b="1" dirty="0" smtClean="0">
                <a:solidFill>
                  <a:srgbClr val="FF0000"/>
                </a:solidFill>
              </a:rPr>
              <a:t>The most common problems cited were the size and state of the rooms (badly lit, shabby decor), noise, quality of the breakfast, rude or grumpy staff, and bad </a:t>
            </a:r>
            <a:r>
              <a:rPr lang="en-US" sz="2400" b="1" dirty="0" err="1" smtClean="0">
                <a:solidFill>
                  <a:srgbClr val="FF0000"/>
                </a:solidFill>
              </a:rPr>
              <a:t>Wi-fi</a:t>
            </a:r>
            <a:r>
              <a:rPr lang="en-US" sz="2400" b="1" dirty="0" smtClean="0">
                <a:solidFill>
                  <a:srgbClr val="FF0000"/>
                </a:solidFill>
              </a:rPr>
              <a:t>. </a:t>
            </a:r>
            <a:r>
              <a:rPr lang="en-US" sz="2400" dirty="0" smtClean="0"/>
              <a:t>Regarding the last three, however, more people had the opposite experience (good breakfast, kind, helpful staff, and good </a:t>
            </a:r>
            <a:r>
              <a:rPr lang="en-US" sz="2400" dirty="0" err="1" smtClean="0"/>
              <a:t>Wi-fi</a:t>
            </a:r>
            <a:r>
              <a:rPr lang="en-US" sz="2400" dirty="0" smtClean="0"/>
              <a:t>). A possible explanation is that most members of the staff are helpful, but there are some who are not and the people claiming rude or grumpy staff had experiences with the latter.</a:t>
            </a:r>
            <a:endParaRPr lang="el-GR" sz="24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70</a:t>
            </a:fld>
            <a:endParaRPr lang="el-GR"/>
          </a:p>
        </p:txBody>
      </p:sp>
      <p:sp>
        <p:nvSpPr>
          <p:cNvPr id="4" name="Rectangle 3"/>
          <p:cNvSpPr/>
          <p:nvPr/>
        </p:nvSpPr>
        <p:spPr>
          <a:xfrm>
            <a:off x="323528" y="1412776"/>
            <a:ext cx="8352928" cy="2677656"/>
          </a:xfrm>
          <a:prstGeom prst="rect">
            <a:avLst/>
          </a:prstGeom>
        </p:spPr>
        <p:txBody>
          <a:bodyPr wrap="square">
            <a:spAutoFit/>
          </a:bodyPr>
          <a:lstStyle/>
          <a:p>
            <a:r>
              <a:rPr lang="en-US" sz="2400" dirty="0" smtClean="0"/>
              <a:t>I would recommend that the hotel offer the staff some training, to ensure that they all </a:t>
            </a:r>
            <a:r>
              <a:rPr lang="en-US" sz="2400" dirty="0" err="1" smtClean="0"/>
              <a:t>realise</a:t>
            </a:r>
            <a:r>
              <a:rPr lang="en-US" sz="2400" dirty="0" smtClean="0"/>
              <a:t> the importance of being friendly and helpful. This should also be offered to every newly hired staff member and anyone hired temporarily (e.g. only for the high season), and would minimize the chance of customers having a negative experience with a staff member.</a:t>
            </a:r>
            <a:endParaRPr lang="el-GR" sz="24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71</a:t>
            </a:fld>
            <a:endParaRPr lang="el-GR"/>
          </a:p>
        </p:txBody>
      </p:sp>
      <p:sp>
        <p:nvSpPr>
          <p:cNvPr id="4" name="Rectangle 3"/>
          <p:cNvSpPr/>
          <p:nvPr/>
        </p:nvSpPr>
        <p:spPr>
          <a:xfrm>
            <a:off x="323528" y="1443841"/>
            <a:ext cx="8136904" cy="3785652"/>
          </a:xfrm>
          <a:prstGeom prst="rect">
            <a:avLst/>
          </a:prstGeom>
        </p:spPr>
        <p:txBody>
          <a:bodyPr wrap="square">
            <a:spAutoFit/>
          </a:bodyPr>
          <a:lstStyle/>
          <a:p>
            <a:r>
              <a:rPr lang="en-US" sz="2400" dirty="0" smtClean="0"/>
              <a:t>Regarding the rooms, redecorating should be done to those rooms that have not yet been renovated to fix the shabby decor. Windows should be double-glazed and the doors should be soundproofed, to reduce the noise in the rooms. About the lighting and the size there is probably not much that can be done, as it depends on the hotel's location, however the owners might want to look into knocking down some walls between some of the smaller rooms to create one bigger room (for example two small twin rooms could be merged to create one triple room).</a:t>
            </a:r>
            <a:endParaRPr lang="el-GR" sz="24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72</a:t>
            </a:fld>
            <a:endParaRPr lang="el-GR"/>
          </a:p>
        </p:txBody>
      </p:sp>
      <p:sp>
        <p:nvSpPr>
          <p:cNvPr id="4" name="Rectangle 3"/>
          <p:cNvSpPr/>
          <p:nvPr/>
        </p:nvSpPr>
        <p:spPr>
          <a:xfrm>
            <a:off x="251520" y="1070734"/>
            <a:ext cx="8820472" cy="4893647"/>
          </a:xfrm>
          <a:prstGeom prst="rect">
            <a:avLst/>
          </a:prstGeom>
        </p:spPr>
        <p:txBody>
          <a:bodyPr wrap="square">
            <a:spAutoFit/>
          </a:bodyPr>
          <a:lstStyle/>
          <a:p>
            <a:r>
              <a:rPr lang="en-US" sz="2400" dirty="0" smtClean="0"/>
              <a:t>As far as breakfast is concerned, We recommend that the management ask for customer feedback and recommendations to pinpoint more precisely what some people think is wrong with the breakfast. </a:t>
            </a:r>
          </a:p>
          <a:p>
            <a:r>
              <a:rPr lang="en-US" sz="2400" dirty="0" smtClean="0"/>
              <a:t>    Is it not varied enough? Is the quality of the food offered bad? </a:t>
            </a:r>
          </a:p>
          <a:p>
            <a:r>
              <a:rPr lang="en-US" sz="2400" dirty="0" smtClean="0"/>
              <a:t>They should leave feedback forms in the breakfast area and/or the rooms asking customers to rate different aspects of the breakfast and offer suggestions for its improvement. Then they must act on the feedback they get.</a:t>
            </a:r>
          </a:p>
          <a:p>
            <a:endParaRPr lang="el-GR" sz="2400" dirty="0" smtClean="0"/>
          </a:p>
          <a:p>
            <a:r>
              <a:rPr lang="en-US" sz="2400" dirty="0" smtClean="0"/>
              <a:t>The </a:t>
            </a:r>
            <a:r>
              <a:rPr lang="en-US" sz="2400" dirty="0" err="1" smtClean="0"/>
              <a:t>Wi-fi</a:t>
            </a:r>
            <a:r>
              <a:rPr lang="en-US" sz="2400" dirty="0" smtClean="0"/>
              <a:t> coverage should be checked to ensure all rooms have a good quality signal. If, as seems likely, some rooms are found to have poor signal, steps should be taken to correct this.</a:t>
            </a:r>
            <a:endParaRPr lang="el-GR" sz="24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Business model</a:t>
            </a: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73</a:t>
            </a:fld>
            <a:endParaRPr lang="el-GR"/>
          </a:p>
        </p:txBody>
      </p:sp>
      <p:pic>
        <p:nvPicPr>
          <p:cNvPr id="4" name="Picture 3" descr="business model 2.png"/>
          <p:cNvPicPr/>
          <p:nvPr/>
        </p:nvPicPr>
        <p:blipFill>
          <a:blip r:embed="rId2" cstate="print"/>
          <a:stretch>
            <a:fillRect/>
          </a:stretch>
        </p:blipFill>
        <p:spPr>
          <a:xfrm>
            <a:off x="1115616" y="1400174"/>
            <a:ext cx="6840760" cy="4765130"/>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74</a:t>
            </a:fld>
            <a:endParaRPr lang="el-G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025856"/>
            <a:ext cx="8229600" cy="907200"/>
          </a:xfrm>
        </p:spPr>
        <p:txBody>
          <a:bodyPr>
            <a:noAutofit/>
          </a:bodyPr>
          <a:lstStyle/>
          <a:p>
            <a:pPr algn="l"/>
            <a:r>
              <a:rPr lang="en-US" sz="2400" b="0" dirty="0" smtClean="0"/>
              <a:t>Text mining has offered an interesting insight into customers’ opinions about </a:t>
            </a:r>
            <a:r>
              <a:rPr lang="en-US" sz="2400" b="0" dirty="0" err="1" smtClean="0"/>
              <a:t>Hostal</a:t>
            </a:r>
            <a:r>
              <a:rPr lang="en-US" sz="2400" b="0" dirty="0" smtClean="0"/>
              <a:t> Fernando. Although for the most part the feedback has been positive, there have been some rather common complaints, the most popular of which were the size of the rooms and noise, which show there is room for improvement. My recommendations are that the hotel owners redecorate, refurbish, offer training to their staff, ensure </a:t>
            </a:r>
            <a:r>
              <a:rPr lang="en-US" sz="2400" b="0" dirty="0" err="1" smtClean="0"/>
              <a:t>Wi-fi</a:t>
            </a:r>
            <a:r>
              <a:rPr lang="en-US" sz="2400" b="0" dirty="0" smtClean="0"/>
              <a:t> signal quality in all rooms and solicit customer feedback in order to gain a better understanding of certain complaints. In this way customer satisfaction will improve and the hotel will remain antagonistic as a business in the future.</a:t>
            </a:r>
            <a:endParaRPr lang="el-GR" sz="2400" b="0"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75</a:t>
            </a:fld>
            <a:endParaRPr lang="el-G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76</a:t>
            </a:fld>
            <a:endParaRPr lang="el-GR"/>
          </a:p>
        </p:txBody>
      </p:sp>
      <p:sp>
        <p:nvSpPr>
          <p:cNvPr id="5" name="Rectangle 4"/>
          <p:cNvSpPr/>
          <p:nvPr/>
        </p:nvSpPr>
        <p:spPr>
          <a:xfrm>
            <a:off x="683568" y="2136339"/>
            <a:ext cx="7632848" cy="3785652"/>
          </a:xfrm>
          <a:prstGeom prst="rect">
            <a:avLst/>
          </a:prstGeom>
        </p:spPr>
        <p:txBody>
          <a:bodyPr wrap="square">
            <a:spAutoFit/>
          </a:bodyPr>
          <a:lstStyle/>
          <a:p>
            <a:pPr marL="342900" indent="-342900">
              <a:buFont typeface="+mj-lt"/>
              <a:buAutoNum type="arabicPeriod"/>
            </a:pPr>
            <a:r>
              <a:rPr lang="en-US" sz="2400" dirty="0" smtClean="0"/>
              <a:t>Han, J., </a:t>
            </a:r>
            <a:r>
              <a:rPr lang="en-US" sz="2400" dirty="0" err="1" smtClean="0"/>
              <a:t>Kamber</a:t>
            </a:r>
            <a:r>
              <a:rPr lang="en-US" sz="2400" dirty="0" smtClean="0"/>
              <a:t>, M. and Pei, J., 2011. Data Mining: Concepts and Techniques. 3rd ed. Saint </a:t>
            </a:r>
            <a:r>
              <a:rPr lang="en-US" sz="2400" dirty="0" err="1" smtClean="0"/>
              <a:t>Lous</a:t>
            </a:r>
            <a:r>
              <a:rPr lang="en-US" sz="2400" dirty="0" smtClean="0"/>
              <a:t>: Morgan Kaufmann.</a:t>
            </a:r>
          </a:p>
          <a:p>
            <a:pPr marL="342900" indent="-342900">
              <a:buFont typeface="+mj-lt"/>
              <a:buAutoNum type="arabicPeriod"/>
            </a:pPr>
            <a:r>
              <a:rPr lang="en-US" sz="2400" dirty="0" smtClean="0"/>
              <a:t>Turban, E., </a:t>
            </a:r>
            <a:r>
              <a:rPr lang="en-US" sz="2400" dirty="0" err="1" smtClean="0"/>
              <a:t>Sharda</a:t>
            </a:r>
            <a:r>
              <a:rPr lang="en-US" sz="2400" dirty="0" smtClean="0"/>
              <a:t>, R., </a:t>
            </a:r>
            <a:r>
              <a:rPr lang="en-US" sz="2400" dirty="0" err="1" smtClean="0"/>
              <a:t>Delen</a:t>
            </a:r>
            <a:r>
              <a:rPr lang="en-US" sz="2400" dirty="0" smtClean="0"/>
              <a:t>, D., King, D. and Aronson, J. E., 2011. Business Intelligence: a managerial approach. 2nd ed. Upper Saddle River: Pearson Prentice Hall.</a:t>
            </a:r>
          </a:p>
          <a:p>
            <a:pPr marL="342900" indent="-342900">
              <a:buFont typeface="+mj-lt"/>
              <a:buAutoNum type="arabicPeriod"/>
            </a:pPr>
            <a:r>
              <a:rPr lang="en-US" sz="2400" dirty="0" smtClean="0"/>
              <a:t>M</a:t>
            </a:r>
            <a:r>
              <a:rPr lang="el-GR" sz="2400" dirty="0" smtClean="0"/>
              <a:t>. </a:t>
            </a:r>
            <a:r>
              <a:rPr lang="en-US" sz="2400" dirty="0" smtClean="0"/>
              <a:t>North</a:t>
            </a:r>
            <a:r>
              <a:rPr lang="el-GR" sz="2400" dirty="0" smtClean="0"/>
              <a:t>, </a:t>
            </a:r>
            <a:r>
              <a:rPr lang="en-US" sz="2400" dirty="0" smtClean="0"/>
              <a:t>Data Mining for the Masses</a:t>
            </a:r>
            <a:r>
              <a:rPr lang="el-GR" sz="2400" dirty="0" smtClean="0"/>
              <a:t>, 2012</a:t>
            </a:r>
            <a:r>
              <a:rPr lang="en-US" sz="2400" dirty="0" smtClean="0"/>
              <a:t>, ISBN: 978-0615684376 </a:t>
            </a:r>
          </a:p>
          <a:p>
            <a:pPr marL="342900" indent="-342900">
              <a:buFont typeface="+mj-lt"/>
              <a:buAutoNum type="arabicPeriod"/>
            </a:pPr>
            <a:endParaRPr lang="en-US" sz="24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Χ. </a:t>
            </a:r>
            <a:r>
              <a:rPr lang="el-GR" sz="2000" dirty="0" err="1" smtClean="0"/>
              <a:t>Σκουρλάς</a:t>
            </a:r>
            <a:r>
              <a:rPr lang="el-GR" sz="2000" dirty="0" smtClean="0"/>
              <a:t> </a:t>
            </a:r>
            <a:r>
              <a:rPr lang="el-GR" sz="2000" dirty="0"/>
              <a:t>2014</a:t>
            </a:r>
            <a:r>
              <a:rPr lang="el-GR" sz="2000" dirty="0" smtClean="0"/>
              <a:t>.</a:t>
            </a:r>
          </a:p>
          <a:p>
            <a:pPr marL="0" indent="0">
              <a:spcBef>
                <a:spcPts val="0"/>
              </a:spcBef>
              <a:buNone/>
            </a:pPr>
            <a:r>
              <a:rPr lang="el-GR" sz="2000" dirty="0" smtClean="0"/>
              <a:t>Χ</a:t>
            </a:r>
            <a:r>
              <a:rPr lang="el-GR" sz="2000" dirty="0"/>
              <a:t>. </a:t>
            </a:r>
            <a:r>
              <a:rPr lang="el-GR" sz="2000" dirty="0" err="1" smtClean="0"/>
              <a:t>Σκουρλάς</a:t>
            </a:r>
            <a:r>
              <a:rPr lang="el-GR" sz="2000" dirty="0" smtClean="0"/>
              <a:t>. «Βάσεις Δεδομένων Ι. </a:t>
            </a:r>
            <a:r>
              <a:rPr lang="el-GR" sz="2000" dirty="0"/>
              <a:t>Ενότητα 1: «Προσανατολισμού» (</a:t>
            </a:r>
            <a:r>
              <a:rPr lang="el-GR" sz="2000" dirty="0" err="1"/>
              <a:t>orientation</a:t>
            </a:r>
            <a:r>
              <a:rPr lang="el-GR" sz="2000" dirty="0"/>
              <a:t>) - Εισαγωγή </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 Θέση αριθμού διαφάνειας"/>
          <p:cNvSpPr>
            <a:spLocks noGrp="1"/>
          </p:cNvSpPr>
          <p:nvPr>
            <p:ph type="sldNum" sz="quarter" idx="11"/>
          </p:nvPr>
        </p:nvSpPr>
        <p:spPr>
          <a:noFill/>
        </p:spPr>
        <p:txBody>
          <a:bodyPr/>
          <a:lstStyle/>
          <a:p>
            <a:fld id="{036DF5CD-C7F5-4082-9F53-88572DE10AD2}" type="slidenum">
              <a:rPr lang="en-US"/>
              <a:pPr/>
              <a:t>7</a:t>
            </a:fld>
            <a:endParaRPr lang="en-US"/>
          </a:p>
        </p:txBody>
      </p:sp>
      <p:sp>
        <p:nvSpPr>
          <p:cNvPr id="12291" name="6 - Θέση ημερομηνίας"/>
          <p:cNvSpPr>
            <a:spLocks noGrp="1"/>
          </p:cNvSpPr>
          <p:nvPr>
            <p:ph type="dt" sz="quarter" idx="12"/>
          </p:nvPr>
        </p:nvSpPr>
        <p:spPr>
          <a:noFill/>
        </p:spPr>
        <p:txBody>
          <a:bodyPr/>
          <a:lstStyle/>
          <a:p>
            <a:r>
              <a:rPr lang="en-US" b="1" dirty="0" smtClean="0"/>
              <a:t>Data Mining for the Masses</a:t>
            </a:r>
            <a:endParaRPr lang="en-US" dirty="0"/>
          </a:p>
        </p:txBody>
      </p:sp>
      <p:sp>
        <p:nvSpPr>
          <p:cNvPr id="794626" name="Rectangle 2"/>
          <p:cNvSpPr>
            <a:spLocks noGrp="1" noChangeArrowheads="1"/>
          </p:cNvSpPr>
          <p:nvPr>
            <p:ph type="title"/>
          </p:nvPr>
        </p:nvSpPr>
        <p:spPr/>
        <p:txBody>
          <a:bodyPr lIns="92075" tIns="46038" rIns="92075" bIns="46038">
            <a:normAutofit/>
          </a:bodyPr>
          <a:lstStyle/>
          <a:p>
            <a:pPr>
              <a:defRPr/>
            </a:pPr>
            <a:r>
              <a:rPr lang="en-US" sz="2400" dirty="0" smtClean="0"/>
              <a:t>CRISP-DM Conceptual Model</a:t>
            </a:r>
            <a:endParaRPr lang="en-US" sz="2800" dirty="0" smtClean="0"/>
          </a:p>
        </p:txBody>
      </p:sp>
      <p:sp>
        <p:nvSpPr>
          <p:cNvPr id="6" name="5 - Θέση κειμένου"/>
          <p:cNvSpPr>
            <a:spLocks noGrp="1"/>
          </p:cNvSpPr>
          <p:nvPr>
            <p:ph type="body" sz="half" idx="1"/>
          </p:nvPr>
        </p:nvSpPr>
        <p:spPr/>
        <p:txBody>
          <a:bodyPr/>
          <a:lstStyle/>
          <a:p>
            <a:endParaRPr lang="el-GR"/>
          </a:p>
        </p:txBody>
      </p:sp>
      <p:pic>
        <p:nvPicPr>
          <p:cNvPr id="7" name="6 - Εικόνα"/>
          <p:cNvPicPr/>
          <p:nvPr/>
        </p:nvPicPr>
        <p:blipFill>
          <a:blip r:embed="rId3" cstate="print"/>
          <a:srcRect/>
          <a:stretch>
            <a:fillRect/>
          </a:stretch>
        </p:blipFill>
        <p:spPr bwMode="auto">
          <a:xfrm>
            <a:off x="467544" y="1556792"/>
            <a:ext cx="7848872" cy="4752528"/>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Ορολογία εργαλείου </a:t>
            </a:r>
            <a:r>
              <a:rPr lang="en-US" dirty="0" smtClean="0"/>
              <a:t>Rapid Miner</a:t>
            </a:r>
            <a:endParaRPr lang="el-GR" dirty="0"/>
          </a:p>
        </p:txBody>
      </p:sp>
      <p:sp>
        <p:nvSpPr>
          <p:cNvPr id="3" name="2 - Θέση περιεχομένου"/>
          <p:cNvSpPr>
            <a:spLocks noGrp="1"/>
          </p:cNvSpPr>
          <p:nvPr>
            <p:ph sz="half" idx="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pic>
        <p:nvPicPr>
          <p:cNvPr id="147459" name="Picture 3"/>
          <p:cNvPicPr>
            <a:picLocks noChangeAspect="1" noChangeArrowheads="1"/>
          </p:cNvPicPr>
          <p:nvPr/>
        </p:nvPicPr>
        <p:blipFill>
          <a:blip r:embed="rId2" cstate="print"/>
          <a:srcRect/>
          <a:stretch>
            <a:fillRect/>
          </a:stretch>
        </p:blipFill>
        <p:spPr bwMode="auto">
          <a:xfrm>
            <a:off x="563107" y="1853828"/>
            <a:ext cx="4872989" cy="1719188"/>
          </a:xfrm>
          <a:prstGeom prst="rect">
            <a:avLst/>
          </a:prstGeom>
          <a:noFill/>
          <a:ln w="9525">
            <a:noFill/>
            <a:miter lim="800000"/>
            <a:headEnd/>
            <a:tailEnd/>
          </a:ln>
          <a:effectLst/>
        </p:spPr>
      </p:pic>
      <p:pic>
        <p:nvPicPr>
          <p:cNvPr id="147460" name="Picture 4"/>
          <p:cNvPicPr>
            <a:picLocks noGrp="1" noChangeAspect="1" noChangeArrowheads="1"/>
          </p:cNvPicPr>
          <p:nvPr>
            <p:ph sz="half" idx="2"/>
          </p:nvPr>
        </p:nvPicPr>
        <p:blipFill>
          <a:blip r:embed="rId3" cstate="print"/>
          <a:srcRect/>
          <a:stretch>
            <a:fillRect/>
          </a:stretch>
        </p:blipFill>
        <p:spPr bwMode="auto">
          <a:xfrm>
            <a:off x="3996129" y="1844824"/>
            <a:ext cx="5184383" cy="40100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1188</TotalTime>
  <Words>2468</Words>
  <Application>Microsoft Office PowerPoint</Application>
  <PresentationFormat>On-screen Show (4:3)</PresentationFormat>
  <Paragraphs>269</Paragraphs>
  <Slides>81</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81</vt:i4>
      </vt:variant>
    </vt:vector>
  </HeadingPairs>
  <TitlesOfParts>
    <vt:vector size="88" baseType="lpstr">
      <vt:lpstr>Arial</vt:lpstr>
      <vt:lpstr>Calibri</vt:lpstr>
      <vt:lpstr>Times New Roman</vt:lpstr>
      <vt:lpstr>Wingdings</vt:lpstr>
      <vt:lpstr>exo-opistho_simeiomata</vt:lpstr>
      <vt:lpstr>Φύλλο εργασίας</vt:lpstr>
      <vt:lpstr>Document</vt:lpstr>
      <vt:lpstr>Εξόρυξη δεδομένων και διαχείριση δεδομένων μεγάλης κλίμακας</vt:lpstr>
      <vt:lpstr>Περιγραφή</vt:lpstr>
      <vt:lpstr>CRISP-DM, the CRoss-Industry Standard Process for Data Mining. </vt:lpstr>
      <vt:lpstr>CRISP-DM Step 1:  Business (Organizational) Understanding </vt:lpstr>
      <vt:lpstr> CRISP-DM Step 2:  Data Understanding  </vt:lpstr>
      <vt:lpstr>   CRISP-DM Step 3: Data Preparation  (Data Mining for the Masses)   </vt:lpstr>
      <vt:lpstr>  CRISP-DM Step 4: Modeling  (Data Mining for the Masses)   </vt:lpstr>
      <vt:lpstr>CRISP-DM Conceptual Model</vt:lpstr>
      <vt:lpstr>Ορολογία εργαλείου Rapid Miner</vt:lpstr>
      <vt:lpstr> A new data mining project in RapidMiner </vt:lpstr>
      <vt:lpstr>Import Data Set</vt:lpstr>
      <vt:lpstr>Import Data Set – Steps 5</vt:lpstr>
      <vt:lpstr>PowerPoint Presentation</vt:lpstr>
      <vt:lpstr>Names of the attributes</vt:lpstr>
      <vt:lpstr>Data types, role</vt:lpstr>
      <vt:lpstr>Where to store</vt:lpstr>
      <vt:lpstr>Data View</vt:lpstr>
      <vt:lpstr>Meta Data View</vt:lpstr>
      <vt:lpstr>Toggle between Design Perspective and Results Perspective </vt:lpstr>
      <vt:lpstr>Design Perspective</vt:lpstr>
      <vt:lpstr>Data preparation: Numerical to Binominal</vt:lpstr>
      <vt:lpstr> Drag the Numerical to Binominal operator into your stream.  </vt:lpstr>
      <vt:lpstr>Play </vt:lpstr>
      <vt:lpstr>Meta Data View: data type transformation </vt:lpstr>
      <vt:lpstr>(Design Perspective) Frequency Pattern Analysis: FP-Growth</vt:lpstr>
      <vt:lpstr>FP-Growth</vt:lpstr>
      <vt:lpstr>   FP-Growth - your DM stream Both your exa port and your fre port are connected to res ports  </vt:lpstr>
      <vt:lpstr>Parameters pane </vt:lpstr>
      <vt:lpstr>Play </vt:lpstr>
      <vt:lpstr>  </vt:lpstr>
      <vt:lpstr> Create Association Rules operator  </vt:lpstr>
      <vt:lpstr>PowerPoint Presentation</vt:lpstr>
      <vt:lpstr>PowerPoint Presentation</vt:lpstr>
      <vt:lpstr>Play </vt:lpstr>
      <vt:lpstr>rules found with the 60% confidence threshold</vt:lpstr>
      <vt:lpstr>PowerPoint Presentation</vt:lpstr>
      <vt:lpstr>PowerPoint Presentation</vt:lpstr>
      <vt:lpstr>PowerPoint Presentation</vt:lpstr>
      <vt:lpstr>PowerPoint Presentation</vt:lpstr>
      <vt:lpstr>confidence</vt:lpstr>
      <vt:lpstr>PowerPoint Presentation</vt:lpstr>
      <vt:lpstr>PowerPoint Presentation</vt:lpstr>
      <vt:lpstr> Do linkages between attributes exist? Yes, they do.  </vt:lpstr>
      <vt:lpstr>Μελέτη Περίπτωσης (by Myrto Pirli) </vt:lpstr>
      <vt:lpstr>Hostal Fernando, Barcelona</vt:lpstr>
      <vt:lpstr>PowerPoint Presentation</vt:lpstr>
      <vt:lpstr>PowerPoint Presentation</vt:lpstr>
      <vt:lpstr>Plaza de San Jaime http://es.wikipedia.org/wiki/Plaza_de_San_Jaime</vt:lpstr>
      <vt:lpstr> La Rambla, Barcelona  http://en.wikipedia.org/wiki/La_Rambla,_Barcelona</vt:lpstr>
      <vt:lpstr> Text Mining Procedure </vt:lpstr>
      <vt:lpstr> Step 1: Establishing the corpus (2014) </vt:lpstr>
      <vt:lpstr> Step 2: Creating the Term-Document Matrix </vt:lpstr>
      <vt:lpstr> Replacement of synonymous terms  </vt:lpstr>
      <vt:lpstr> Replacement of synonymous terms  </vt:lpstr>
      <vt:lpstr>  Step 3: Extracting the knowledge </vt:lpstr>
      <vt:lpstr>Sample - Example</vt:lpstr>
      <vt:lpstr>PowerPoint Presentation</vt:lpstr>
      <vt:lpstr>PowerPoint Presentation</vt:lpstr>
      <vt:lpstr>PowerPoint Presentation</vt:lpstr>
      <vt:lpstr>How to use the tool RapidMiner to find potential associations among the data</vt:lpstr>
      <vt:lpstr>Method</vt:lpstr>
      <vt:lpstr>clustering</vt:lpstr>
      <vt:lpstr>Data to Data Similarity</vt:lpstr>
      <vt:lpstr>Data to Data Similarity</vt:lpstr>
      <vt:lpstr>Write Excel operator</vt:lpstr>
      <vt:lpstr>PowerPoint Presentation</vt:lpstr>
      <vt:lpstr>Associations for complete data set</vt:lpstr>
      <vt:lpstr>Associations for data set containing only negative reviews</vt:lpstr>
      <vt:lpstr> Analysis </vt:lpstr>
      <vt:lpstr>PowerPoint Presentation</vt:lpstr>
      <vt:lpstr>PowerPoint Presentation</vt:lpstr>
      <vt:lpstr>PowerPoint Presentation</vt:lpstr>
      <vt:lpstr>PowerPoint Presentation</vt:lpstr>
      <vt:lpstr>Business model</vt:lpstr>
      <vt:lpstr>Conclusions</vt:lpstr>
      <vt:lpstr>Text mining has offered an interesting insight into customers’ opinions about Hostal Fernando. Although for the most part the feedback has been positive, there have been some rather common complaints, the most popular of which were the size of the rooms and noise, which show there is room for improvement. My recommendations are that the hotel owners redecorate, refurbish, offer training to their staff, ensure Wi-fi signal quality in all rooms and solicit customer feedback in order to gain a better understanding of certain complaints. In this way customer satisfaction will improve and the hotel will remain antagonistic as a business in the future.</vt:lpstr>
      <vt:lpstr>References</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Christos</cp:lastModifiedBy>
  <cp:revision>182</cp:revision>
  <dcterms:created xsi:type="dcterms:W3CDTF">2014-10-20T11:54:42Z</dcterms:created>
  <dcterms:modified xsi:type="dcterms:W3CDTF">2015-11-12T15:37:43Z</dcterms:modified>
</cp:coreProperties>
</file>