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71"/>
  </p:notesMasterIdLst>
  <p:handoutMasterIdLst>
    <p:handoutMasterId r:id="rId72"/>
  </p:handoutMasterIdLst>
  <p:sldIdLst>
    <p:sldId id="256" r:id="rId2"/>
    <p:sldId id="284" r:id="rId3"/>
    <p:sldId id="269" r:id="rId4"/>
    <p:sldId id="271" r:id="rId5"/>
    <p:sldId id="275" r:id="rId6"/>
    <p:sldId id="399" r:id="rId7"/>
    <p:sldId id="285" r:id="rId8"/>
    <p:sldId id="346" r:id="rId9"/>
    <p:sldId id="400" r:id="rId10"/>
    <p:sldId id="401" r:id="rId11"/>
    <p:sldId id="402" r:id="rId12"/>
    <p:sldId id="408" r:id="rId13"/>
    <p:sldId id="407" r:id="rId14"/>
    <p:sldId id="410" r:id="rId15"/>
    <p:sldId id="404"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2" r:id="rId40"/>
    <p:sldId id="393" r:id="rId41"/>
    <p:sldId id="394" r:id="rId42"/>
    <p:sldId id="395" r:id="rId43"/>
    <p:sldId id="396" r:id="rId44"/>
    <p:sldId id="397" r:id="rId45"/>
    <p:sldId id="405" r:id="rId46"/>
    <p:sldId id="398" r:id="rId47"/>
    <p:sldId id="406" r:id="rId48"/>
    <p:sldId id="349" r:id="rId49"/>
    <p:sldId id="347" r:id="rId50"/>
    <p:sldId id="351" r:id="rId51"/>
    <p:sldId id="352" r:id="rId52"/>
    <p:sldId id="353" r:id="rId53"/>
    <p:sldId id="319" r:id="rId54"/>
    <p:sldId id="354" r:id="rId55"/>
    <p:sldId id="355" r:id="rId56"/>
    <p:sldId id="356" r:id="rId57"/>
    <p:sldId id="357" r:id="rId58"/>
    <p:sldId id="358" r:id="rId59"/>
    <p:sldId id="359" r:id="rId60"/>
    <p:sldId id="361" r:id="rId61"/>
    <p:sldId id="362" r:id="rId62"/>
    <p:sldId id="364" r:id="rId63"/>
    <p:sldId id="414" r:id="rId64"/>
    <p:sldId id="420" r:id="rId65"/>
    <p:sldId id="421" r:id="rId66"/>
    <p:sldId id="264" r:id="rId67"/>
    <p:sldId id="265" r:id="rId68"/>
    <p:sldId id="266" r:id="rId69"/>
    <p:sldId id="261" r:id="rId70"/>
  </p:sldIdLst>
  <p:sldSz cx="9144000" cy="6858000" type="screen4x3"/>
  <p:notesSz cx="7104063" cy="10234613"/>
  <p:custDataLst>
    <p:tags r:id="rId7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30/3/2016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30/3/2016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l-GR" smtClean="0"/>
          </a:p>
        </p:txBody>
      </p:sp>
      <p:sp>
        <p:nvSpPr>
          <p:cNvPr id="57348" name="Slide Number Placeholder 3"/>
          <p:cNvSpPr>
            <a:spLocks noGrp="1"/>
          </p:cNvSpPr>
          <p:nvPr>
            <p:ph type="sldNum" sz="quarter" idx="5"/>
          </p:nvPr>
        </p:nvSpPr>
        <p:spPr>
          <a:noFill/>
        </p:spPr>
        <p:txBody>
          <a:bodyPr/>
          <a:lstStyle/>
          <a:p>
            <a:fld id="{F3F8BA55-8CF8-4400-9D2B-ABF08759E186}" type="slidenum">
              <a:rPr lang="en-US" smtClean="0">
                <a:cs typeface="Arial" charset="0"/>
              </a:rPr>
              <a:pPr/>
              <a:t>64</a:t>
            </a:fld>
            <a:endParaRPr lang="en-US" smtClean="0">
              <a:cs typeface="Arial" charset="0"/>
            </a:endParaRPr>
          </a:p>
        </p:txBody>
      </p:sp>
    </p:spTree>
    <p:extLst>
      <p:ext uri="{BB962C8B-B14F-4D97-AF65-F5344CB8AC3E}">
        <p14:creationId xmlns:p14="http://schemas.microsoft.com/office/powerpoint/2010/main" val="4240892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1E8E49C5-4084-4928-B0D1-D1D10ED93DED}" type="slidenum">
              <a:rPr lang="el-GR" altLang="el-GR" sz="1300"/>
              <a:pPr eaLnBrk="1" hangingPunct="1"/>
              <a:t>1</a:t>
            </a:fld>
            <a:endParaRPr lang="el-GR" altLang="el-GR" sz="13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4130989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DA1BD75-EFE4-4A92-9A6A-89E25730CF2A}" type="slidenum">
              <a:rPr lang="el-GR" altLang="el-GR" sz="1300"/>
              <a:pPr eaLnBrk="1" hangingPunct="1"/>
              <a:t>2</a:t>
            </a:fld>
            <a:endParaRPr lang="el-GR" altLang="el-GR" sz="13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264812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20</a:t>
            </a:fld>
            <a:endParaRPr lang="el-GR"/>
          </a:p>
        </p:txBody>
      </p:sp>
    </p:spTree>
    <p:extLst>
      <p:ext uri="{BB962C8B-B14F-4D97-AF65-F5344CB8AC3E}">
        <p14:creationId xmlns:p14="http://schemas.microsoft.com/office/powerpoint/2010/main" val="295578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22</a:t>
            </a:fld>
            <a:endParaRPr lang="el-GR"/>
          </a:p>
        </p:txBody>
      </p:sp>
    </p:spTree>
    <p:extLst>
      <p:ext uri="{BB962C8B-B14F-4D97-AF65-F5344CB8AC3E}">
        <p14:creationId xmlns:p14="http://schemas.microsoft.com/office/powerpoint/2010/main" val="323678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11F1C43-E2AC-45A3-9562-2D38A7D4C503}" type="slidenum">
              <a:rPr lang="en-US"/>
              <a:pPr/>
              <a:t>48</a:t>
            </a:fld>
            <a:endParaRPr lang="en-US"/>
          </a:p>
        </p:txBody>
      </p:sp>
    </p:spTree>
    <p:extLst>
      <p:ext uri="{BB962C8B-B14F-4D97-AF65-F5344CB8AC3E}">
        <p14:creationId xmlns:p14="http://schemas.microsoft.com/office/powerpoint/2010/main" val="3669854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11F1C43-E2AC-45A3-9562-2D38A7D4C503}" type="slidenum">
              <a:rPr lang="en-US"/>
              <a:pPr/>
              <a:t>53</a:t>
            </a:fld>
            <a:endParaRPr lang="en-US"/>
          </a:p>
        </p:txBody>
      </p:sp>
    </p:spTree>
    <p:extLst>
      <p:ext uri="{BB962C8B-B14F-4D97-AF65-F5344CB8AC3E}">
        <p14:creationId xmlns:p14="http://schemas.microsoft.com/office/powerpoint/2010/main" val="1639611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l-GR" smtClean="0"/>
          </a:p>
        </p:txBody>
      </p:sp>
      <p:sp>
        <p:nvSpPr>
          <p:cNvPr id="51204" name="Slide Number Placeholder 3"/>
          <p:cNvSpPr>
            <a:spLocks noGrp="1"/>
          </p:cNvSpPr>
          <p:nvPr>
            <p:ph type="sldNum" sz="quarter" idx="5"/>
          </p:nvPr>
        </p:nvSpPr>
        <p:spPr>
          <a:noFill/>
        </p:spPr>
        <p:txBody>
          <a:bodyPr/>
          <a:lstStyle/>
          <a:p>
            <a:fld id="{658E1A1F-D283-49E8-9B5E-7A2DDFF41A78}" type="slidenum">
              <a:rPr lang="en-US" smtClean="0">
                <a:cs typeface="Arial" charset="0"/>
              </a:rPr>
              <a:pPr/>
              <a:t>62</a:t>
            </a:fld>
            <a:endParaRPr lang="en-US" smtClean="0">
              <a:cs typeface="Arial" charset="0"/>
            </a:endParaRPr>
          </a:p>
        </p:txBody>
      </p:sp>
    </p:spTree>
    <p:extLst>
      <p:ext uri="{BB962C8B-B14F-4D97-AF65-F5344CB8AC3E}">
        <p14:creationId xmlns:p14="http://schemas.microsoft.com/office/powerpoint/2010/main" val="3136294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l-GR" smtClean="0"/>
          </a:p>
        </p:txBody>
      </p:sp>
      <p:sp>
        <p:nvSpPr>
          <p:cNvPr id="57348" name="Slide Number Placeholder 3"/>
          <p:cNvSpPr>
            <a:spLocks noGrp="1"/>
          </p:cNvSpPr>
          <p:nvPr>
            <p:ph type="sldNum" sz="quarter" idx="5"/>
          </p:nvPr>
        </p:nvSpPr>
        <p:spPr>
          <a:noFill/>
        </p:spPr>
        <p:txBody>
          <a:bodyPr/>
          <a:lstStyle/>
          <a:p>
            <a:fld id="{F3F8BA55-8CF8-4400-9D2B-ABF08759E186}" type="slidenum">
              <a:rPr lang="en-US" smtClean="0">
                <a:cs typeface="Arial" charset="0"/>
              </a:rPr>
              <a:pPr/>
              <a:t>63</a:t>
            </a:fld>
            <a:endParaRPr lang="en-US" smtClean="0">
              <a:cs typeface="Arial" charset="0"/>
            </a:endParaRPr>
          </a:p>
        </p:txBody>
      </p:sp>
    </p:spTree>
    <p:extLst>
      <p:ext uri="{BB962C8B-B14F-4D97-AF65-F5344CB8AC3E}">
        <p14:creationId xmlns:p14="http://schemas.microsoft.com/office/powerpoint/2010/main" val="110033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val="2051420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09600"/>
            <a:ext cx="9144000" cy="487363"/>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533400" y="1611313"/>
            <a:ext cx="4019550" cy="47132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705350" y="1611313"/>
            <a:ext cx="4019550" cy="4713287"/>
          </a:xfrm>
        </p:spPr>
        <p:txBody>
          <a:bodyPr/>
          <a:lstStyle/>
          <a:p>
            <a:pPr lvl="0"/>
            <a:endParaRPr lang="el-GR" noProof="0" smtClean="0"/>
          </a:p>
        </p:txBody>
      </p:sp>
      <p:sp>
        <p:nvSpPr>
          <p:cNvPr id="5" name="Rectangle 4"/>
          <p:cNvSpPr>
            <a:spLocks noGrp="1" noChangeArrowheads="1"/>
          </p:cNvSpPr>
          <p:nvPr>
            <p:ph type="ftr" sz="quarter" idx="10"/>
          </p:nvPr>
        </p:nvSpPr>
        <p:spPr>
          <a:ln/>
        </p:spPr>
        <p:txBody>
          <a:bodyPr/>
          <a:lstStyle>
            <a:lvl1pPr>
              <a:defRPr/>
            </a:lvl1pPr>
          </a:lstStyle>
          <a:p>
            <a:pPr>
              <a:defRPr/>
            </a:pPr>
            <a:endParaRPr lang="el-GR"/>
          </a:p>
        </p:txBody>
      </p:sp>
      <p:sp>
        <p:nvSpPr>
          <p:cNvPr id="6" name="Rectangle 5"/>
          <p:cNvSpPr>
            <a:spLocks noGrp="1" noChangeArrowheads="1"/>
          </p:cNvSpPr>
          <p:nvPr>
            <p:ph type="sldNum" sz="quarter" idx="11"/>
          </p:nvPr>
        </p:nvSpPr>
        <p:spPr>
          <a:ln/>
        </p:spPr>
        <p:txBody>
          <a:bodyPr/>
          <a:lstStyle>
            <a:lvl1pPr>
              <a:defRPr/>
            </a:lvl1pPr>
          </a:lstStyle>
          <a:p>
            <a:pPr>
              <a:defRPr/>
            </a:pPr>
            <a:fld id="{DA69EFEA-9AE2-4F51-B691-77B7F6E87D5C}" type="slidenum">
              <a:rPr lang="en-US"/>
              <a:pPr>
                <a:defRPr/>
              </a:pPr>
              <a:t>‹#›</a:t>
            </a:fld>
            <a:endParaRPr lang="en-US"/>
          </a:p>
        </p:txBody>
      </p:sp>
      <p:sp>
        <p:nvSpPr>
          <p:cNvPr id="7" name="Rectangle 7"/>
          <p:cNvSpPr>
            <a:spLocks noGrp="1" noChangeArrowheads="1"/>
          </p:cNvSpPr>
          <p:nvPr>
            <p:ph type="dt" sz="half" idx="12"/>
          </p:nvPr>
        </p:nvSpPr>
        <p:spPr>
          <a:ln/>
        </p:spPr>
        <p:txBody>
          <a:bodyPr/>
          <a:lstStyle>
            <a:lvl1pPr>
              <a:defRPr/>
            </a:lvl1pPr>
          </a:lstStyle>
          <a:p>
            <a:pPr>
              <a:defRPr/>
            </a:pPr>
            <a:fld id="{6540BA22-5D3E-47F5-893E-4383F83FF9C9}" type="datetime4">
              <a:rPr lang="en-US"/>
              <a:pPr>
                <a:defRPr/>
              </a:pPr>
              <a:t>March 30, 2016</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gr/url?sa=t&amp;rct=j&amp;q=&amp;esrc=s&amp;source=web&amp;cd=1&amp;ved=0CCUQFjAA&amp;url=http://en.wikipedia.org/wiki/SECI_model_of_knowledge_dimensions&amp;ei=TAD8VO7CLoT3UKPRgJgF&amp;usg=AFQjCNG8qRtyOThNbpUH6Qp3c3j2ru6emA&amp;bvm=bv.87611401,d.d24" TargetMode="External"/><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comindwork.com/weekly/2015-04-27/productivity/SECI-model-of-knowledge-dimensions-Ikujiro-Nonak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0.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1.e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11.xml"/><Relationship Id="rId1" Type="http://schemas.openxmlformats.org/officeDocument/2006/relationships/vmlDrawing" Target="../drawings/vmlDrawing6.vml"/><Relationship Id="rId4" Type="http://schemas.openxmlformats.org/officeDocument/2006/relationships/image" Target="../media/image32.emf"/></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11.xml"/><Relationship Id="rId1" Type="http://schemas.openxmlformats.org/officeDocument/2006/relationships/vmlDrawing" Target="../drawings/vmlDrawing7.vml"/><Relationship Id="rId4" Type="http://schemas.openxmlformats.org/officeDocument/2006/relationships/image" Target="../media/image33.emf"/></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11.xml"/><Relationship Id="rId1" Type="http://schemas.openxmlformats.org/officeDocument/2006/relationships/vmlDrawing" Target="../drawings/vmlDrawing8.vml"/><Relationship Id="rId4" Type="http://schemas.openxmlformats.org/officeDocument/2006/relationships/image" Target="../media/image34.emf"/></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11.xml"/><Relationship Id="rId1" Type="http://schemas.openxmlformats.org/officeDocument/2006/relationships/vmlDrawing" Target="../drawings/vmlDrawing9.vml"/><Relationship Id="rId4" Type="http://schemas.openxmlformats.org/officeDocument/2006/relationships/image" Target="../media/image35.emf"/></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11.xml"/><Relationship Id="rId1" Type="http://schemas.openxmlformats.org/officeDocument/2006/relationships/vmlDrawing" Target="../drawings/vmlDrawing10.vml"/><Relationship Id="rId4" Type="http://schemas.openxmlformats.org/officeDocument/2006/relationships/image" Target="../media/image36.emf"/></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11.xml"/><Relationship Id="rId1" Type="http://schemas.openxmlformats.org/officeDocument/2006/relationships/vmlDrawing" Target="../drawings/vmlDrawing11.vml"/><Relationship Id="rId4" Type="http://schemas.openxmlformats.org/officeDocument/2006/relationships/image" Target="../media/image37.e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9.png"/><Relationship Id="rId11" Type="http://schemas.openxmlformats.org/officeDocument/2006/relationships/oleObject" Target="../embeddings/oleObject8.bin"/><Relationship Id="rId5" Type="http://schemas.openxmlformats.org/officeDocument/2006/relationships/oleObject" Target="../embeddings/oleObject3.bin"/><Relationship Id="rId10" Type="http://schemas.openxmlformats.org/officeDocument/2006/relationships/oleObject" Target="../embeddings/oleObject7.bin"/><Relationship Id="rId4" Type="http://schemas.openxmlformats.org/officeDocument/2006/relationships/image" Target="../media/image38.wmf"/><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inf.uni-konstanz.de/dbis/teaching/ws0607/busintelligence/papers/DMDW" TargetMode="External"/><Relationship Id="rId2" Type="http://schemas.openxmlformats.org/officeDocument/2006/relationships/hyperlink" Target="http://ceur-ws.org/Vol-868/"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1.wmf"/><Relationship Id="rId5" Type="http://schemas.openxmlformats.org/officeDocument/2006/relationships/oleObject" Target="../embeddings/oleObject13.bin"/><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nf.unikonstanz.de/dbis/teaching/ws0607/busintelligence/papers/TrendsBA.pdf" TargetMode="External"/><Relationship Id="rId2" Type="http://schemas.openxmlformats.org/officeDocument/2006/relationships/hyperlink" Target="http://linkeddatabook.com/editions/1.0/"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ocp.teiath.gr/modules/units/?course=CS_UNDER117&amp;id=2555" TargetMode="External"/><Relationship Id="rId4" Type="http://schemas.openxmlformats.org/officeDocument/2006/relationships/hyperlink" Target="https://ocp.teiath.gr/courses/CS_UNDER117/"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udent.bus.olemiss.edu/files/conlon/others/Others/BusinessIntelligence/CurrentState%20of%20BI%20_IEE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Εξόρυξη δεδομένων και διαχείριση δεδομένων μεγάλης κλίμακας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1</a:t>
            </a:r>
            <a:r>
              <a:rPr lang="el-GR" sz="2800" dirty="0" smtClean="0"/>
              <a:t>:</a:t>
            </a:r>
            <a:r>
              <a:rPr lang="en-US" sz="2800" dirty="0" smtClean="0"/>
              <a:t> </a:t>
            </a:r>
            <a:r>
              <a:rPr lang="el-GR" sz="2800" dirty="0" smtClean="0"/>
              <a:t>Εισαγωγή</a:t>
            </a:r>
            <a:r>
              <a:rPr lang="en-US" sz="2800" dirty="0" smtClean="0"/>
              <a:t> </a:t>
            </a:r>
            <a:r>
              <a:rPr lang="el-GR" sz="2800" dirty="0" smtClean="0"/>
              <a:t>σε θέματα</a:t>
            </a:r>
            <a:r>
              <a:rPr lang="en-US" sz="2800" dirty="0" smtClean="0"/>
              <a:t> </a:t>
            </a:r>
            <a:r>
              <a:rPr lang="el-GR" sz="2800" dirty="0" smtClean="0"/>
              <a:t>διαχείρισης γνώσης, εξόρυξης δεδομένων, αποθηκών δεδομένων και επιχειρηματικής ευφυΐας </a:t>
            </a:r>
          </a:p>
          <a:p>
            <a:pPr>
              <a:spcBef>
                <a:spcPts val="0"/>
              </a:spcBef>
              <a:spcAft>
                <a:spcPts val="1200"/>
              </a:spcAft>
            </a:pPr>
            <a:r>
              <a:rPr lang="el-GR" sz="2400" dirty="0" smtClean="0"/>
              <a:t>Χ. </a:t>
            </a:r>
            <a:r>
              <a:rPr lang="el-GR" sz="2400" dirty="0" err="1" smtClean="0"/>
              <a:t>Σκουρλάς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fontScale="90000"/>
          </a:bodyPr>
          <a:lstStyle/>
          <a:p>
            <a:r>
              <a:rPr lang="en-US" dirty="0" smtClean="0"/>
              <a:t>Knowledge Management </a:t>
            </a:r>
            <a:br>
              <a:rPr lang="en-US" dirty="0" smtClean="0"/>
            </a:br>
            <a:r>
              <a:rPr lang="en-US" dirty="0" smtClean="0"/>
              <a:t> </a:t>
            </a:r>
            <a:r>
              <a:rPr lang="el-GR" sz="2700" dirty="0" smtClean="0"/>
              <a:t>πρακτική προσέγγιση </a:t>
            </a:r>
            <a:r>
              <a:rPr lang="en-US" sz="2700" dirty="0" smtClean="0">
                <a:solidFill>
                  <a:srgbClr val="FF0000"/>
                </a:solidFill>
              </a:rPr>
              <a:t>(a practitioner’s approach)</a:t>
            </a:r>
            <a:endParaRPr lang="en-US" sz="2700" dirty="0"/>
          </a:p>
        </p:txBody>
      </p:sp>
      <p:sp>
        <p:nvSpPr>
          <p:cNvPr id="3" name="Content Placeholder 2"/>
          <p:cNvSpPr>
            <a:spLocks noGrp="1"/>
          </p:cNvSpPr>
          <p:nvPr>
            <p:ph idx="1"/>
          </p:nvPr>
        </p:nvSpPr>
        <p:spPr>
          <a:xfrm>
            <a:off x="1066800" y="1447800"/>
            <a:ext cx="7866888" cy="4800600"/>
          </a:xfrm>
        </p:spPr>
        <p:txBody>
          <a:bodyPr>
            <a:normAutofit/>
          </a:bodyPr>
          <a:lstStyle/>
          <a:p>
            <a:endParaRPr lang="el-GR" dirty="0" smtClean="0"/>
          </a:p>
          <a:p>
            <a:r>
              <a:rPr lang="en-US" dirty="0" smtClean="0">
                <a:solidFill>
                  <a:srgbClr val="FF0000"/>
                </a:solidFill>
                <a:effectLst>
                  <a:outerShdw blurRad="38100" dist="38100" dir="2700000" algn="tl">
                    <a:srgbClr val="000000">
                      <a:alpha val="43137"/>
                    </a:srgbClr>
                  </a:outerShdw>
                </a:effectLst>
              </a:rPr>
              <a:t>Learn</a:t>
            </a:r>
            <a:r>
              <a:rPr lang="el-GR" dirty="0" smtClean="0">
                <a:solidFill>
                  <a:srgbClr val="FF0000"/>
                </a:solidFill>
                <a:effectLst>
                  <a:outerShdw blurRad="38100" dist="38100" dir="2700000" algn="tl">
                    <a:srgbClr val="000000">
                      <a:alpha val="43137"/>
                    </a:srgbClr>
                  </a:outerShdw>
                </a:effectLst>
              </a:rPr>
              <a:t>, </a:t>
            </a:r>
            <a:r>
              <a:rPr lang="en-US" dirty="0" smtClean="0">
                <a:solidFill>
                  <a:srgbClr val="FF0000"/>
                </a:solidFill>
                <a:effectLst>
                  <a:outerShdw blurRad="38100" dist="38100" dir="2700000" algn="tl">
                    <a:srgbClr val="000000">
                      <a:alpha val="43137"/>
                    </a:srgbClr>
                  </a:outerShdw>
                </a:effectLst>
              </a:rPr>
              <a:t>remember, and act</a:t>
            </a:r>
            <a:endParaRPr lang="el-GR" dirty="0" smtClean="0">
              <a:solidFill>
                <a:srgbClr val="FF0000"/>
              </a:solidFill>
              <a:effectLst>
                <a:outerShdw blurRad="38100" dist="38100" dir="2700000" algn="tl">
                  <a:srgbClr val="000000">
                    <a:alpha val="43137"/>
                  </a:srgbClr>
                </a:outerShdw>
              </a:effectLst>
            </a:endParaRPr>
          </a:p>
          <a:p>
            <a:r>
              <a:rPr lang="en-US" dirty="0" smtClean="0">
                <a:solidFill>
                  <a:srgbClr val="FF0000"/>
                </a:solidFill>
                <a:effectLst>
                  <a:outerShdw blurRad="38100" dist="38100" dir="2700000" algn="tl">
                    <a:srgbClr val="000000">
                      <a:alpha val="43137"/>
                    </a:srgbClr>
                  </a:outerShdw>
                </a:effectLst>
              </a:rPr>
              <a:t>Information</a:t>
            </a:r>
            <a:r>
              <a:rPr lang="el-GR" dirty="0" smtClean="0">
                <a:solidFill>
                  <a:srgbClr val="FF0000"/>
                </a:solidFill>
                <a:effectLst>
                  <a:outerShdw blurRad="38100" dist="38100" dir="2700000" algn="tl">
                    <a:srgbClr val="000000">
                      <a:alpha val="43137"/>
                    </a:srgbClr>
                  </a:outerShdw>
                </a:effectLst>
              </a:rPr>
              <a:t>,</a:t>
            </a:r>
            <a:r>
              <a:rPr lang="en-US" dirty="0" smtClean="0"/>
              <a:t> </a:t>
            </a:r>
            <a:r>
              <a:rPr lang="en-US" dirty="0" smtClean="0">
                <a:solidFill>
                  <a:srgbClr val="FF0000"/>
                </a:solidFill>
                <a:effectLst>
                  <a:outerShdw blurRad="38100" dist="38100" dir="2700000" algn="tl">
                    <a:srgbClr val="000000">
                      <a:alpha val="43137"/>
                    </a:srgbClr>
                  </a:outerShdw>
                </a:effectLst>
              </a:rPr>
              <a:t>knowledge</a:t>
            </a:r>
            <a:r>
              <a:rPr lang="el-GR" dirty="0" smtClean="0">
                <a:solidFill>
                  <a:srgbClr val="FF0000"/>
                </a:solidFill>
                <a:effectLst>
                  <a:outerShdw blurRad="38100" dist="38100" dir="2700000" algn="tl">
                    <a:srgbClr val="000000">
                      <a:alpha val="43137"/>
                    </a:srgbClr>
                  </a:outerShdw>
                </a:effectLst>
              </a:rPr>
              <a:t>,</a:t>
            </a:r>
            <a:r>
              <a:rPr lang="en-US" dirty="0" smtClean="0"/>
              <a:t> </a:t>
            </a:r>
            <a:r>
              <a:rPr lang="en-US" dirty="0" smtClean="0">
                <a:solidFill>
                  <a:srgbClr val="FF0000"/>
                </a:solidFill>
                <a:effectLst>
                  <a:outerShdw blurRad="38100" dist="38100" dir="2700000" algn="tl">
                    <a:srgbClr val="000000">
                      <a:alpha val="43137"/>
                    </a:srgbClr>
                  </a:outerShdw>
                </a:effectLst>
              </a:rPr>
              <a:t>know-how</a:t>
            </a:r>
            <a:endParaRPr lang="el-GR" dirty="0" smtClean="0">
              <a:solidFill>
                <a:srgbClr val="FF0000"/>
              </a:solidFill>
              <a:effectLst>
                <a:outerShdw blurRad="38100" dist="38100" dir="2700000" algn="tl">
                  <a:srgbClr val="000000">
                    <a:alpha val="43137"/>
                  </a:srgbClr>
                </a:outerShdw>
              </a:effectLst>
            </a:endParaRPr>
          </a:p>
          <a:p>
            <a:r>
              <a:rPr lang="el-GR" dirty="0" smtClean="0">
                <a:solidFill>
                  <a:srgbClr val="FF0000"/>
                </a:solidFill>
                <a:effectLst>
                  <a:outerShdw blurRad="38100" dist="38100" dir="2700000" algn="tl">
                    <a:srgbClr val="000000">
                      <a:alpha val="43137"/>
                    </a:srgbClr>
                  </a:outerShdw>
                </a:effectLst>
              </a:rPr>
              <a:t>Μαθαίνουμε από τα λάθη του παρελθόντος</a:t>
            </a:r>
          </a:p>
          <a:p>
            <a:r>
              <a:rPr lang="el-GR" dirty="0" smtClean="0">
                <a:solidFill>
                  <a:srgbClr val="FF0000"/>
                </a:solidFill>
                <a:effectLst>
                  <a:outerShdw blurRad="38100" dist="38100" dir="2700000" algn="tl">
                    <a:srgbClr val="000000">
                      <a:alpha val="43137"/>
                    </a:srgbClr>
                  </a:outerShdw>
                </a:effectLst>
              </a:rPr>
              <a:t>Δεν ανακαλύπτουμε εκ νέου τον τροχό</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Τύποι γνώσης - </a:t>
            </a:r>
            <a:r>
              <a:rPr lang="en-US" dirty="0" smtClean="0"/>
              <a:t>Types of Knowledge</a:t>
            </a:r>
            <a:endParaRPr lang="en-US" dirty="0"/>
          </a:p>
        </p:txBody>
      </p:sp>
      <p:sp>
        <p:nvSpPr>
          <p:cNvPr id="3" name="Content Placeholder 2"/>
          <p:cNvSpPr>
            <a:spLocks noGrp="1"/>
          </p:cNvSpPr>
          <p:nvPr>
            <p:ph idx="1"/>
          </p:nvPr>
        </p:nvSpPr>
        <p:spPr>
          <a:xfrm>
            <a:off x="179512" y="1196752"/>
            <a:ext cx="8507288" cy="5040560"/>
          </a:xfrm>
        </p:spPr>
        <p:txBody>
          <a:bodyPr>
            <a:normAutofit fontScale="92500" lnSpcReduction="10000"/>
          </a:bodyPr>
          <a:lstStyle/>
          <a:p>
            <a:pPr>
              <a:buNone/>
            </a:pPr>
            <a:r>
              <a:rPr lang="en-US" b="1" dirty="0" smtClean="0"/>
              <a:t>Tacit knowledge</a:t>
            </a:r>
            <a:r>
              <a:rPr lang="el-GR" b="1" dirty="0" smtClean="0"/>
              <a:t> - άρρητη γνώση</a:t>
            </a:r>
            <a:r>
              <a:rPr lang="en-US" b="1" dirty="0" smtClean="0"/>
              <a:t>:</a:t>
            </a:r>
            <a:r>
              <a:rPr lang="en-US" dirty="0" smtClean="0"/>
              <a:t> awareness, expertise, Judgment, corporate memory</a:t>
            </a:r>
          </a:p>
          <a:p>
            <a:pPr lvl="0"/>
            <a:r>
              <a:rPr lang="el-GR" dirty="0" smtClean="0"/>
              <a:t>ευαισθητοποίηση, εμπειρία, κρίση,                     εταιρική μνήμη</a:t>
            </a:r>
            <a:endParaRPr lang="en-US" dirty="0" smtClean="0"/>
          </a:p>
          <a:p>
            <a:pPr lvl="0">
              <a:buNone/>
            </a:pPr>
            <a:r>
              <a:rPr lang="en-US" dirty="0" smtClean="0"/>
              <a:t> </a:t>
            </a:r>
            <a:r>
              <a:rPr lang="el-GR" dirty="0" smtClean="0"/>
              <a:t> </a:t>
            </a:r>
            <a:r>
              <a:rPr lang="en-US" dirty="0" smtClean="0"/>
              <a:t>                                             </a:t>
            </a:r>
            <a:r>
              <a:rPr lang="el-GR" dirty="0" smtClean="0"/>
              <a:t>               </a:t>
            </a:r>
            <a:r>
              <a:rPr lang="en-US" dirty="0" smtClean="0"/>
              <a:t> </a:t>
            </a:r>
            <a:r>
              <a:rPr lang="en-US" sz="2400" dirty="0" smtClean="0"/>
              <a:t>The Thinker                                                       </a:t>
            </a:r>
          </a:p>
          <a:p>
            <a:pPr lvl="0">
              <a:buNone/>
            </a:pPr>
            <a:r>
              <a:rPr lang="en-US" sz="2400" dirty="0" smtClean="0"/>
              <a:t>                                                                    </a:t>
            </a:r>
            <a:r>
              <a:rPr lang="el-GR" sz="2400" dirty="0" smtClean="0"/>
              <a:t>                      </a:t>
            </a:r>
            <a:r>
              <a:rPr lang="en-US" sz="2400" dirty="0" smtClean="0"/>
              <a:t>(Rodin)</a:t>
            </a:r>
          </a:p>
          <a:p>
            <a:pPr>
              <a:buNone/>
            </a:pPr>
            <a:r>
              <a:rPr lang="en-US" b="1" dirty="0" smtClean="0"/>
              <a:t>Explicit knowledge</a:t>
            </a:r>
            <a:r>
              <a:rPr lang="el-GR" b="1" dirty="0" smtClean="0"/>
              <a:t> – ρητή γνώση</a:t>
            </a:r>
            <a:r>
              <a:rPr lang="en-US" dirty="0" smtClean="0"/>
              <a:t>:                              e.g. publications, books, reports, photos,             diagrams, illustrations, presentations, speeches, lectures, lessons learned, recordings, procedures, policies</a:t>
            </a:r>
          </a:p>
          <a:p>
            <a:endParaRPr lang="en-US" dirty="0" smtClean="0"/>
          </a:p>
          <a:p>
            <a:pPr lvl="0" algn="just"/>
            <a:endParaRPr lang="en-US" dirty="0" smtClean="0"/>
          </a:p>
          <a:p>
            <a:pPr lvl="1">
              <a:buNone/>
            </a:pPr>
            <a:endParaRPr lang="en-US" dirty="0" smtClean="0"/>
          </a:p>
          <a:p>
            <a:pPr lvl="1">
              <a:buNone/>
            </a:pP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092280" y="2276872"/>
            <a:ext cx="1631112" cy="20560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11</a:t>
            </a:fld>
            <a:endParaRPr lang="el-GR" dirty="0"/>
          </a:p>
        </p:txBody>
      </p:sp>
      <p:pic>
        <p:nvPicPr>
          <p:cNvPr id="355330" name="Picture 2" descr="SECI model of Knowledge creation."/>
          <p:cNvPicPr>
            <a:picLocks noChangeAspect="1" noChangeArrowheads="1"/>
          </p:cNvPicPr>
          <p:nvPr/>
        </p:nvPicPr>
        <p:blipFill>
          <a:blip r:embed="rId2" cstate="print"/>
          <a:srcRect/>
          <a:stretch>
            <a:fillRect/>
          </a:stretch>
        </p:blipFill>
        <p:spPr bwMode="auto">
          <a:xfrm>
            <a:off x="987127" y="620688"/>
            <a:ext cx="6753225" cy="5619751"/>
          </a:xfrm>
          <a:prstGeom prst="rect">
            <a:avLst/>
          </a:prstGeom>
          <a:noFill/>
        </p:spPr>
      </p:pic>
      <p:sp>
        <p:nvSpPr>
          <p:cNvPr id="4" name="3 - Ορθογώνιο"/>
          <p:cNvSpPr/>
          <p:nvPr/>
        </p:nvSpPr>
        <p:spPr>
          <a:xfrm>
            <a:off x="179512" y="6165304"/>
            <a:ext cx="5832648" cy="307777"/>
          </a:xfrm>
          <a:prstGeom prst="rect">
            <a:avLst/>
          </a:prstGeom>
        </p:spPr>
        <p:txBody>
          <a:bodyPr wrap="square">
            <a:spAutoFit/>
          </a:bodyPr>
          <a:lstStyle/>
          <a:p>
            <a:r>
              <a:rPr lang="en-US" sz="1400" dirty="0" err="1" smtClean="0">
                <a:latin typeface="+mn-lt"/>
              </a:rPr>
              <a:t>Nonaka</a:t>
            </a:r>
            <a:r>
              <a:rPr lang="en-US" sz="1400" dirty="0" smtClean="0">
                <a:latin typeface="+mn-lt"/>
              </a:rPr>
              <a:t> and Takeuchi: </a:t>
            </a:r>
            <a:r>
              <a:rPr lang="en-US" sz="1400" u="sng" dirty="0" smtClean="0">
                <a:latin typeface="+mn-lt"/>
                <a:hlinkClick r:id="rId3"/>
              </a:rPr>
              <a:t>SECI model of knowledge dimensions - Wikipedia</a:t>
            </a:r>
            <a:endParaRPr lang="en-US" sz="1400" u="sng"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Nonaka and Takeuchi: SECI Model </a:t>
            </a:r>
            <a:r>
              <a:rPr lang="en-US" dirty="0" err="1" smtClean="0"/>
              <a:t>Model</a:t>
            </a:r>
            <a:r>
              <a:rPr lang="en-US" dirty="0" smtClean="0"/>
              <a:t> of knowledge conversion </a:t>
            </a:r>
            <a:br>
              <a:rPr lang="en-US" dirty="0" smtClean="0"/>
            </a:br>
            <a:r>
              <a:rPr lang="en-US" sz="2200" dirty="0" smtClean="0">
                <a:solidFill>
                  <a:srgbClr val="FF0000"/>
                </a:solidFill>
              </a:rPr>
              <a:t>Individual (</a:t>
            </a:r>
            <a:r>
              <a:rPr lang="en-US" sz="2200" dirty="0" err="1" smtClean="0">
                <a:solidFill>
                  <a:srgbClr val="FF0000"/>
                </a:solidFill>
              </a:rPr>
              <a:t>i</a:t>
            </a:r>
            <a:r>
              <a:rPr lang="en-US" sz="2200" dirty="0" smtClean="0">
                <a:solidFill>
                  <a:srgbClr val="FF0000"/>
                </a:solidFill>
              </a:rPr>
              <a:t>)   </a:t>
            </a:r>
            <a:r>
              <a:rPr lang="en-US" sz="2200" dirty="0">
                <a:solidFill>
                  <a:srgbClr val="FF0000"/>
                </a:solidFill>
              </a:rPr>
              <a:t>Group </a:t>
            </a:r>
            <a:r>
              <a:rPr lang="en-US" sz="2200" dirty="0" smtClean="0">
                <a:solidFill>
                  <a:srgbClr val="FF0000"/>
                </a:solidFill>
              </a:rPr>
              <a:t>(g)  Organization (o)</a:t>
            </a:r>
            <a:r>
              <a:rPr lang="el-GR" dirty="0">
                <a:solidFill>
                  <a:srgbClr val="FF0000"/>
                </a:solidFill>
              </a:rPr>
              <a:t/>
            </a:r>
            <a:br>
              <a:rPr lang="el-GR" dirty="0">
                <a:solidFill>
                  <a:srgbClr val="FF0000"/>
                </a:solidFill>
              </a:rPr>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6" name="5 - Θέση περιεχομένου"/>
          <p:cNvSpPr>
            <a:spLocks noGrp="1"/>
          </p:cNvSpPr>
          <p:nvPr>
            <p:ph idx="1"/>
          </p:nvPr>
        </p:nvSpPr>
        <p:spPr/>
        <p:txBody>
          <a:bodyPr>
            <a:normAutofit fontScale="92500" lnSpcReduction="10000"/>
          </a:bodyPr>
          <a:lstStyle/>
          <a:p>
            <a:endParaRPr lang="en-US" sz="1200" dirty="0" smtClean="0"/>
          </a:p>
          <a:p>
            <a:pPr marL="0" indent="0">
              <a:buNone/>
            </a:pPr>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p>
          <a:p>
            <a:endParaRPr lang="en-US" sz="1200" dirty="0"/>
          </a:p>
          <a:p>
            <a:endParaRPr lang="en-US" sz="1200" dirty="0" smtClean="0">
              <a:hlinkClick r:id="rId2"/>
            </a:endParaRPr>
          </a:p>
          <a:p>
            <a:endParaRPr lang="en-US" sz="1200" dirty="0">
              <a:hlinkClick r:id="rId2"/>
            </a:endParaRPr>
          </a:p>
          <a:p>
            <a:endParaRPr lang="en-US" sz="1200" dirty="0" smtClean="0">
              <a:hlinkClick r:id="rId2"/>
            </a:endParaRPr>
          </a:p>
          <a:p>
            <a:endParaRPr lang="en-US" sz="1200" dirty="0">
              <a:hlinkClick r:id="rId2"/>
            </a:endParaRPr>
          </a:p>
          <a:p>
            <a:r>
              <a:rPr lang="en-US" sz="1200" dirty="0" smtClean="0">
                <a:hlinkClick r:id="rId2"/>
              </a:rPr>
              <a:t>http</a:t>
            </a:r>
            <a:r>
              <a:rPr lang="en-US" sz="1200" dirty="0">
                <a:hlinkClick r:id="rId2"/>
              </a:rPr>
              <a:t>://</a:t>
            </a:r>
            <a:r>
              <a:rPr lang="en-US" sz="1200" dirty="0" smtClean="0">
                <a:hlinkClick r:id="rId2"/>
              </a:rPr>
              <a:t>www.comindwork.com/weekly/2015-04-27/productivity/SECI-model-of-knowledge-dimensions-Ikujiro-Nonaka</a:t>
            </a:r>
            <a:endParaRPr lang="en-US" sz="1200" dirty="0" smtClean="0"/>
          </a:p>
          <a:p>
            <a:endParaRPr lang="en-US" sz="1200" dirty="0"/>
          </a:p>
        </p:txBody>
      </p:sp>
      <p:pic>
        <p:nvPicPr>
          <p:cNvPr id="290820" name="Picture 4" descr="http://www.tlainc.com/articl319_files/image005.jpg"/>
          <p:cNvPicPr>
            <a:picLocks noChangeAspect="1" noChangeArrowheads="1"/>
          </p:cNvPicPr>
          <p:nvPr/>
        </p:nvPicPr>
        <p:blipFill>
          <a:blip r:embed="rId3" cstate="print"/>
          <a:srcRect/>
          <a:stretch>
            <a:fillRect/>
          </a:stretch>
        </p:blipFill>
        <p:spPr bwMode="auto">
          <a:xfrm>
            <a:off x="2208634" y="1699989"/>
            <a:ext cx="4019550" cy="41052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Nonaka and Takeuchi: SECI Model </a:t>
            </a:r>
            <a:r>
              <a:rPr lang="en-US" dirty="0" err="1" smtClean="0"/>
              <a:t>Model</a:t>
            </a:r>
            <a:r>
              <a:rPr lang="en-US" dirty="0" smtClean="0"/>
              <a:t> of knowledge conversion </a:t>
            </a:r>
            <a:r>
              <a:rPr lang="en-US" sz="1600" dirty="0"/>
              <a:t>https://samirshira.wordpress.com/2013/08/30/topic-knowledge-transfer-seci-model/</a:t>
            </a:r>
            <a:r>
              <a:rPr lang="el-GR" dirty="0"/>
              <a:t/>
            </a:r>
            <a:br>
              <a:rPr lang="el-GR" dirty="0"/>
            </a:br>
            <a:endParaRPr lang="el-GR"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pic>
        <p:nvPicPr>
          <p:cNvPr id="4" name="Picture 2" descr="http://writepass.com/journal/wp-content/uploads/2012/11/1366.png"/>
          <p:cNvPicPr>
            <a:picLocks noChangeAspect="1" noChangeArrowheads="1"/>
          </p:cNvPicPr>
          <p:nvPr/>
        </p:nvPicPr>
        <p:blipFill>
          <a:blip r:embed="rId2" cstate="print"/>
          <a:srcRect/>
          <a:stretch>
            <a:fillRect/>
          </a:stretch>
        </p:blipFill>
        <p:spPr bwMode="auto">
          <a:xfrm>
            <a:off x="1856953" y="1837927"/>
            <a:ext cx="5667375" cy="27432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143000"/>
          </a:xfrm>
        </p:spPr>
        <p:txBody>
          <a:bodyPr>
            <a:normAutofit fontScale="90000"/>
          </a:bodyPr>
          <a:lstStyle/>
          <a:p>
            <a:r>
              <a:rPr lang="en-US" dirty="0" err="1" smtClean="0"/>
              <a:t>Nonaka’s</a:t>
            </a:r>
            <a:r>
              <a:rPr lang="en-US" dirty="0" smtClean="0"/>
              <a:t> four models of knowledge </a:t>
            </a:r>
            <a:r>
              <a:rPr lang="el-GR" dirty="0" smtClean="0"/>
              <a:t/>
            </a:r>
            <a:br>
              <a:rPr lang="el-GR" dirty="0" smtClean="0"/>
            </a:br>
            <a:r>
              <a:rPr lang="en-US" dirty="0" smtClean="0"/>
              <a:t>conversion explanation</a:t>
            </a:r>
            <a:endParaRPr lang="en-US" dirty="0"/>
          </a:p>
        </p:txBody>
      </p:sp>
      <p:sp>
        <p:nvSpPr>
          <p:cNvPr id="3" name="Content Placeholder 2"/>
          <p:cNvSpPr>
            <a:spLocks noGrp="1"/>
          </p:cNvSpPr>
          <p:nvPr>
            <p:ph idx="1"/>
          </p:nvPr>
        </p:nvSpPr>
        <p:spPr>
          <a:xfrm>
            <a:off x="467544" y="1600200"/>
            <a:ext cx="8097336" cy="5257800"/>
          </a:xfrm>
        </p:spPr>
        <p:txBody>
          <a:bodyPr>
            <a:normAutofit fontScale="55000" lnSpcReduction="20000"/>
          </a:bodyPr>
          <a:lstStyle/>
          <a:p>
            <a:r>
              <a:rPr lang="en-US" sz="3600" b="1" dirty="0" err="1" smtClean="0"/>
              <a:t>Socialisation</a:t>
            </a:r>
            <a:r>
              <a:rPr lang="en-US" sz="3600" b="1" dirty="0" smtClean="0"/>
              <a:t> (tacit to tacit) : </a:t>
            </a:r>
            <a:r>
              <a:rPr lang="el-GR" sz="3600" dirty="0" smtClean="0"/>
              <a:t>διαδικασία μάθησης (</a:t>
            </a:r>
            <a:r>
              <a:rPr lang="en-US" sz="3600" dirty="0" smtClean="0"/>
              <a:t>process of learning</a:t>
            </a:r>
            <a:r>
              <a:rPr lang="el-GR" sz="3600" dirty="0" smtClean="0"/>
              <a:t>) με ανταλλαγή («μοίρασμα») εμπειριών (</a:t>
            </a:r>
            <a:r>
              <a:rPr lang="en-US" sz="3600" dirty="0" smtClean="0"/>
              <a:t>through sharing experiences</a:t>
            </a:r>
            <a:r>
              <a:rPr lang="el-GR" sz="3600" dirty="0" smtClean="0"/>
              <a:t>) που δημιουργεί άρρητη γνώση  με τη μορφή κοινών νοητικών μοντέλων και επαγγελματικών δεξιοτήτων (</a:t>
            </a:r>
            <a:r>
              <a:rPr lang="en-US" sz="3600" dirty="0" smtClean="0"/>
              <a:t>as shared mental models and professional skills</a:t>
            </a:r>
            <a:r>
              <a:rPr lang="el-GR" sz="3600" dirty="0" smtClean="0"/>
              <a:t>) πχ</a:t>
            </a:r>
            <a:r>
              <a:rPr lang="en-US" sz="3600" dirty="0" smtClean="0"/>
              <a:t>. </a:t>
            </a:r>
            <a:r>
              <a:rPr lang="el-GR" sz="3600" dirty="0" smtClean="0"/>
              <a:t>συναίνεση ειδικών που επιτυγχάνεται κατά τη διάρκεια ιατρικών συναντήσεων</a:t>
            </a:r>
            <a:endParaRPr lang="en-US" sz="3600" dirty="0" smtClean="0"/>
          </a:p>
          <a:p>
            <a:r>
              <a:rPr lang="en-US" sz="3600" b="1" dirty="0" smtClean="0"/>
              <a:t>Externalization (tacit to explicit): </a:t>
            </a:r>
            <a:r>
              <a:rPr lang="el-GR" sz="3600" dirty="0" smtClean="0"/>
              <a:t>διαδικασία μετατροπής (</a:t>
            </a:r>
            <a:r>
              <a:rPr lang="en-US" sz="3600" dirty="0" smtClean="0"/>
              <a:t>process of conversion</a:t>
            </a:r>
            <a:r>
              <a:rPr lang="el-GR" sz="3600" dirty="0" smtClean="0"/>
              <a:t>) άρρητης σε ρητή γνώση πχ. τα αποτελέσματα κλινικής δοκιμής (</a:t>
            </a:r>
            <a:r>
              <a:rPr lang="en-US" sz="3600" dirty="0" smtClean="0"/>
              <a:t>clinical trial</a:t>
            </a:r>
            <a:r>
              <a:rPr lang="el-GR" sz="3600" dirty="0" smtClean="0"/>
              <a:t>) «μεταφράζονται» σε σύσταση για την κλινική πρακτική (</a:t>
            </a:r>
            <a:r>
              <a:rPr lang="en-US" sz="3600" dirty="0" smtClean="0"/>
              <a:t>recommendation for clinical practice</a:t>
            </a:r>
            <a:r>
              <a:rPr lang="el-GR" sz="3600" dirty="0" smtClean="0"/>
              <a:t>)</a:t>
            </a:r>
            <a:endParaRPr lang="en-US" sz="3600" dirty="0" smtClean="0"/>
          </a:p>
          <a:p>
            <a:r>
              <a:rPr lang="en-US" sz="3600" b="1" dirty="0" smtClean="0"/>
              <a:t>Internalization (explicit to tacit): </a:t>
            </a:r>
            <a:r>
              <a:rPr lang="el-GR" sz="3600" dirty="0" smtClean="0"/>
              <a:t>διαδικασία μάθησης κατά την οποία το άτομο μαθαίνει μέσα από την επαναληπτική εκτέλεσης μιας δραστηριότητας εφαρμόζοντας κάποιο είδος ρητής γνώσης</a:t>
            </a:r>
            <a:r>
              <a:rPr lang="en-US" sz="3600" dirty="0" smtClean="0"/>
              <a:t>,</a:t>
            </a:r>
            <a:r>
              <a:rPr lang="el-GR" sz="3600" dirty="0" smtClean="0"/>
              <a:t> πχ. η σχέση δράσεων (</a:t>
            </a:r>
            <a:r>
              <a:rPr lang="en-US" sz="3600" dirty="0" smtClean="0"/>
              <a:t>actions) </a:t>
            </a:r>
            <a:r>
              <a:rPr lang="el-GR" sz="3600" dirty="0" smtClean="0"/>
              <a:t>και αποτελεσμάτων  γίνεται κτήμα  ως νέα ατομική άρρητη γνώση</a:t>
            </a:r>
            <a:endParaRPr lang="en-US" sz="3600" dirty="0" smtClean="0"/>
          </a:p>
          <a:p>
            <a:r>
              <a:rPr lang="en-US" sz="3600" b="1" dirty="0" smtClean="0"/>
              <a:t>Combination (explicit to explicit): </a:t>
            </a:r>
            <a:r>
              <a:rPr lang="el-GR" sz="3600" dirty="0" smtClean="0"/>
              <a:t>διαδικασία εμπλουτισμού της διαθέσιμης ρητής γνώσης για την παραγωγή γνώσης πχ. Συνδυάζοντας ιατρική και οργανωτική γνώση σε ένα σύστημα υποστήριξης αποφάσεων</a:t>
            </a:r>
            <a:endParaRPr lang="en-US" sz="3600" dirty="0" smtClean="0"/>
          </a:p>
          <a:p>
            <a:pPr lvl="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15</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fontScale="90000"/>
          </a:bodyPr>
          <a:lstStyle/>
          <a:p>
            <a:r>
              <a:rPr lang="el-GR" sz="3200" dirty="0" smtClean="0"/>
              <a:t>Αρχή με παράδειγμα</a:t>
            </a:r>
            <a:r>
              <a:rPr lang="en-US" sz="3200" dirty="0" smtClean="0"/>
              <a:t>: BI</a:t>
            </a:r>
            <a:r>
              <a:rPr lang="el-GR" sz="3200" dirty="0" smtClean="0"/>
              <a:t>, </a:t>
            </a:r>
            <a:r>
              <a:rPr lang="en-US" sz="3200" dirty="0" smtClean="0"/>
              <a:t>DM and</a:t>
            </a:r>
            <a:r>
              <a:rPr lang="el-GR" sz="3200" dirty="0" smtClean="0"/>
              <a:t>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fontScale="92500"/>
          </a:bodyPr>
          <a:lstStyle/>
          <a:p>
            <a:r>
              <a:rPr lang="el-GR" sz="2800" dirty="0" smtClean="0"/>
              <a:t>Θα μελετήσουμε μια εταιρεία που προμηθεύει πετρέλαιο θέρμανσης για το σπίτι σε πανεθνική κλίμακα. Ένας περιφερειακός διευθυντής πωλήσεων αισθάνεται την ανάγκη να κατανοήσει τα είδη των συμπεριφορών και άλλους παράγοντες που μπορεί να επηρεάσουν τη ζήτηση για πετρέλαιο θέρμανσης στην εγχώρια αγορά. </a:t>
            </a:r>
          </a:p>
          <a:p>
            <a:r>
              <a:rPr lang="el-GR" sz="2800" dirty="0" smtClean="0"/>
              <a:t>Προβληματίζεται κυρίως λόγω της μεταβλητότητας των τιμών της αγοράς πετρελαίου θέρμανσης, σε συνδυασμό με τη μεγάλη μεταβλητότητα στο μέγεθος των παραγγελιών για το σπίτι του πετρελαίου θέρμανσης. </a:t>
            </a:r>
          </a:p>
          <a:p>
            <a:pPr>
              <a:buNone/>
            </a:pPr>
            <a:r>
              <a:rPr lang="el-GR" sz="2800" b="1" dirty="0" smtClean="0"/>
              <a:t>     </a:t>
            </a:r>
            <a:r>
              <a:rPr lang="el-GR" sz="2800" dirty="0" smtClean="0"/>
              <a:t>(</a:t>
            </a:r>
            <a:r>
              <a:rPr lang="en-US" sz="2800" dirty="0" smtClean="0"/>
              <a:t>M</a:t>
            </a:r>
            <a:r>
              <a:rPr lang="el-GR" sz="2800" dirty="0" smtClean="0"/>
              <a:t>. </a:t>
            </a:r>
            <a:r>
              <a:rPr lang="en-US" sz="2800" dirty="0" smtClean="0"/>
              <a:t>North</a:t>
            </a:r>
            <a:r>
              <a:rPr lang="el-GR" sz="2800" dirty="0" smtClean="0"/>
              <a:t>, </a:t>
            </a:r>
            <a:r>
              <a:rPr lang="en-US" sz="2800" dirty="0" smtClean="0"/>
              <a:t>Data Mining for the Masses</a:t>
            </a:r>
            <a:r>
              <a:rPr lang="el-GR" sz="2800" dirty="0" smtClean="0"/>
              <a:t>, 2012)</a:t>
            </a:r>
            <a:endParaRPr lang="en-US" sz="2800" dirty="0" smtClean="0"/>
          </a:p>
          <a:p>
            <a:endParaRPr lang="en-US" sz="1800" dirty="0" smtClean="0"/>
          </a:p>
        </p:txBody>
      </p:sp>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16</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 and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a:bodyPr>
          <a:lstStyle/>
          <a:p>
            <a:pPr>
              <a:buNone/>
            </a:pPr>
            <a:r>
              <a:rPr lang="el-GR" sz="2800" dirty="0" smtClean="0"/>
              <a:t>Το κύριο ερώτημα μπορεί να διατυπωθεί ως εξής: </a:t>
            </a:r>
          </a:p>
          <a:p>
            <a:r>
              <a:rPr lang="el-GR" sz="2800" dirty="0" smtClean="0"/>
              <a:t>      Ποιοι παράγοντες σχετίζονται με τη χρήση του πετρελαίου θέρμανσης, και πώς η εταιρεία θα μπορούσε να χρησιμοποιήσει τη γνώση αυτών των παραγόντων για την καλύτερη διαχείριση των αποθεμάτων της, καθώς και την πρόβλεψη της ζήτησης;</a:t>
            </a:r>
            <a:endParaRPr lang="en-US" sz="1800" dirty="0" smtClean="0"/>
          </a:p>
        </p:txBody>
      </p:sp>
    </p:spTree>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17</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 and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a:bodyPr>
          <a:lstStyle/>
          <a:p>
            <a:r>
              <a:rPr lang="el-GR" sz="2800" dirty="0" smtClean="0"/>
              <a:t>Υπάρχουν πολλοί παράγοντες που επηρεάζουν την κατανάλωση πετρελαίου θέρμανσης. Πιστεύουμε ότι η διερεύνηση της σχέσης μεταξύ ορισμένων από τους παράγοντες αυτούς, θα βοηθήσει την εταιρεία να παρακολουθεί καλύτερα και να ανταποκριθεί στη ζήτηση του πετρελαίου θέρμανσης. </a:t>
            </a:r>
          </a:p>
          <a:p>
            <a:r>
              <a:rPr lang="el-GR" sz="2800" dirty="0" smtClean="0"/>
              <a:t>Στην έρευνά μας έχει επιλεγεί η συσχέτιση (</a:t>
            </a:r>
            <a:r>
              <a:rPr lang="en-US" sz="2800" dirty="0" smtClean="0"/>
              <a:t>correlation</a:t>
            </a:r>
            <a:r>
              <a:rPr lang="el-GR" sz="2800" dirty="0" smtClean="0"/>
              <a:t>) ως ένας απλός τρόπος μοντελοποίησης της σχέσης μεταξύ των παραγόντων που η εταιρεία επιθυμεί να διερευνήσει.</a:t>
            </a:r>
            <a:endParaRPr lang="en-US" sz="1800" dirty="0" smtClean="0"/>
          </a:p>
        </p:txBody>
      </p:sp>
    </p:spTree>
  </p:cSld>
  <p:clrMapOvr>
    <a:masterClrMapping/>
  </p:clrMapOvr>
  <p:transition>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18</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 and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rmAutofit lnSpcReduction="10000"/>
          </a:bodyPr>
          <a:lstStyle/>
          <a:p>
            <a:r>
              <a:rPr lang="el-GR" sz="2800" dirty="0" smtClean="0"/>
              <a:t>Η συσχέτιση - </a:t>
            </a:r>
            <a:r>
              <a:rPr lang="en-US" sz="2800" dirty="0" smtClean="0"/>
              <a:t>correlation </a:t>
            </a:r>
            <a:r>
              <a:rPr lang="el-GR" sz="2800" dirty="0" smtClean="0"/>
              <a:t>είναι ένα στατιστικό μέτρο που περιγράφει πόσο ισχυρές είναι οι σχέσεις μεταξύ των ιδιοτήτων σε ένα σύνολο δεδομένων (</a:t>
            </a:r>
            <a:r>
              <a:rPr lang="en-US" sz="2800" dirty="0" smtClean="0"/>
              <a:t>“</a:t>
            </a:r>
            <a:r>
              <a:rPr lang="en-US" sz="2800" b="1" dirty="0" smtClean="0"/>
              <a:t>Correlation </a:t>
            </a:r>
            <a:r>
              <a:rPr lang="en-US" sz="2800" dirty="0" smtClean="0"/>
              <a:t>is a statistical measure of how strong the relationships are between attributes in a data set”</a:t>
            </a:r>
            <a:r>
              <a:rPr lang="el-GR" sz="2800" dirty="0" smtClean="0"/>
              <a:t>).</a:t>
            </a:r>
          </a:p>
          <a:p>
            <a:r>
              <a:rPr lang="el-GR" sz="2800" dirty="0" smtClean="0"/>
              <a:t>Ακολουθεί η δημιουργία ενός πίνακα συσχέτισης έξι χαρακτηριστικών. Τα δεδομένα που χρησιμοποιούνται αντλούνται κυρίως από το σύστημα τιμολόγησης πελατών (</a:t>
            </a:r>
            <a:r>
              <a:rPr lang="en-US" sz="2800" dirty="0" smtClean="0"/>
              <a:t>billing</a:t>
            </a:r>
            <a:r>
              <a:rPr lang="el-GR" sz="2800" dirty="0" smtClean="0"/>
              <a:t>) της εταιρείας</a:t>
            </a:r>
            <a:r>
              <a:rPr lang="en-US" sz="2800" dirty="0" smtClean="0"/>
              <a:t>.</a:t>
            </a:r>
            <a:endParaRPr lang="en-US" sz="1800" dirty="0" smtClean="0"/>
          </a:p>
        </p:txBody>
      </p:sp>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2736304"/>
          </a:xfrm>
        </p:spPr>
        <p:txBody>
          <a:bodyPr>
            <a:noAutofit/>
          </a:bodyPr>
          <a:lstStyle/>
          <a:p>
            <a:r>
              <a:rPr lang="el-GR" sz="2400" dirty="0"/>
              <a:t>Στην πρώτη συνάντηση γίνεται παρουσίαση του μαθήματος και μία σύντομη και περιεκτική </a:t>
            </a:r>
            <a:r>
              <a:rPr lang="el-GR" sz="2400" dirty="0" smtClean="0"/>
              <a:t>συζήτηση κάποιων </a:t>
            </a:r>
            <a:r>
              <a:rPr lang="el-GR" sz="2400" dirty="0"/>
              <a:t>βασικών εννοιών </a:t>
            </a:r>
            <a:r>
              <a:rPr lang="el-GR" sz="2400" dirty="0" smtClean="0"/>
              <a:t>του. </a:t>
            </a:r>
          </a:p>
          <a:p>
            <a:r>
              <a:rPr lang="el-GR" sz="2400" dirty="0" smtClean="0"/>
              <a:t>Γίνεται αναφορά σε σημαντικές </a:t>
            </a:r>
            <a:r>
              <a:rPr lang="el-GR" sz="2400" dirty="0"/>
              <a:t>έννοιες </a:t>
            </a:r>
            <a:r>
              <a:rPr lang="el-GR" sz="2400" dirty="0" smtClean="0"/>
              <a:t>διαχείρισης γνώσης</a:t>
            </a:r>
            <a:r>
              <a:rPr lang="en-US" sz="2400" dirty="0" smtClean="0"/>
              <a:t> (knowledge management)</a:t>
            </a:r>
            <a:r>
              <a:rPr lang="el-GR" sz="2400" dirty="0" smtClean="0"/>
              <a:t>, επιχειρηματικής ευφυΐας</a:t>
            </a:r>
            <a:r>
              <a:rPr lang="en-US" sz="2400" dirty="0" smtClean="0"/>
              <a:t> (business intelligence)</a:t>
            </a:r>
            <a:r>
              <a:rPr lang="el-GR" sz="2400" dirty="0" smtClean="0"/>
              <a:t>, αποθηκών δεδομένων </a:t>
            </a:r>
            <a:r>
              <a:rPr lang="en-US" sz="2400" dirty="0" smtClean="0"/>
              <a:t>(data warehouses) </a:t>
            </a:r>
            <a:r>
              <a:rPr lang="el-GR" sz="2400" dirty="0" smtClean="0"/>
              <a:t>και εξόρυξης δεδομένων</a:t>
            </a:r>
            <a:r>
              <a:rPr lang="en-US" sz="2400" dirty="0" smtClean="0"/>
              <a:t> (data mining)</a:t>
            </a:r>
            <a:r>
              <a:rPr lang="el-GR" sz="2400" dirty="0" smtClean="0"/>
              <a:t>. Η διεκπεραίωση των θεμάτων γίνεται κυρίως με χρήση παραδειγμάτων.</a:t>
            </a:r>
          </a:p>
          <a:p>
            <a:r>
              <a:rPr lang="el-GR" sz="2400" dirty="0" smtClean="0"/>
              <a:t>Επιπλέον, γίνεται αναφορά σε εργαλεία που θα χρησιμοποιηθούν στο μάθημα, όπως</a:t>
            </a:r>
            <a:r>
              <a:rPr lang="en-US" sz="2400" dirty="0" smtClean="0"/>
              <a:t> </a:t>
            </a:r>
            <a:r>
              <a:rPr lang="el-GR" sz="2400" dirty="0" smtClean="0"/>
              <a:t>το εργαλείο </a:t>
            </a:r>
            <a:r>
              <a:rPr lang="en-US" sz="2400" dirty="0" smtClean="0"/>
              <a:t>Rapid</a:t>
            </a:r>
            <a:r>
              <a:rPr lang="el-GR" sz="2400" dirty="0" smtClean="0"/>
              <a:t> </a:t>
            </a:r>
            <a:r>
              <a:rPr lang="en-US" sz="2400" dirty="0" smtClean="0"/>
              <a:t>Miner</a:t>
            </a:r>
            <a:r>
              <a:rPr lang="el-GR" sz="2400" dirty="0" smtClean="0"/>
              <a:t> </a:t>
            </a:r>
            <a:endParaRPr lang="en-US" sz="2400" dirty="0" smtClean="0"/>
          </a:p>
          <a:p>
            <a:pPr marL="0" indent="0">
              <a:buNone/>
            </a:pPr>
            <a:r>
              <a:rPr lang="el-GR" sz="2400" b="1" dirty="0">
                <a:solidFill>
                  <a:srgbClr val="C00000"/>
                </a:solidFill>
              </a:rPr>
              <a:t>Μπορείτε να παρακολουθήσετε μαγνητοσκοπημένη </a:t>
            </a:r>
            <a:r>
              <a:rPr lang="el-GR" sz="2400" b="1" dirty="0" smtClean="0">
                <a:solidFill>
                  <a:srgbClr val="C00000"/>
                </a:solidFill>
              </a:rPr>
              <a:t>τη σχετική διάλεξη</a:t>
            </a:r>
            <a:r>
              <a:rPr lang="en-US" sz="2400" b="1" dirty="0" smtClean="0">
                <a:solidFill>
                  <a:srgbClr val="C00000"/>
                </a:solidFill>
              </a:rPr>
              <a:t> </a:t>
            </a:r>
            <a:r>
              <a:rPr lang="el-GR" sz="2400" b="1" dirty="0" smtClean="0">
                <a:solidFill>
                  <a:srgbClr val="C00000"/>
                </a:solidFill>
              </a:rPr>
              <a:t>του Χ. </a:t>
            </a:r>
            <a:r>
              <a:rPr lang="el-GR" sz="2400" b="1" dirty="0" err="1" smtClean="0">
                <a:solidFill>
                  <a:srgbClr val="C00000"/>
                </a:solidFill>
              </a:rPr>
              <a:t>Σκουρλά</a:t>
            </a:r>
            <a:r>
              <a:rPr lang="el-GR" sz="2400" b="1" dirty="0" smtClean="0">
                <a:solidFill>
                  <a:srgbClr val="C00000"/>
                </a:solidFill>
              </a:rPr>
              <a:t> </a:t>
            </a:r>
            <a:r>
              <a:rPr lang="en-US" sz="2400" b="1" dirty="0" smtClean="0">
                <a:solidFill>
                  <a:srgbClr val="C00000"/>
                </a:solidFill>
              </a:rPr>
              <a:t>(</a:t>
            </a:r>
            <a:r>
              <a:rPr lang="el-GR" sz="2400" b="1" dirty="0" smtClean="0">
                <a:solidFill>
                  <a:srgbClr val="C00000"/>
                </a:solidFill>
              </a:rPr>
              <a:t>δείτε σημείωμα αναφοράς)</a:t>
            </a:r>
            <a:r>
              <a:rPr lang="el-GR" sz="2400" dirty="0"/>
              <a:t/>
            </a:r>
            <a:br>
              <a:rPr lang="el-GR" sz="2400" dirty="0"/>
            </a:br>
            <a:endParaRPr lang="el-GR" sz="2400" dirty="0"/>
          </a:p>
        </p:txBody>
      </p:sp>
      <p:sp>
        <p:nvSpPr>
          <p:cNvPr id="6147" name="Rectangle 6"/>
          <p:cNvSpPr>
            <a:spLocks noChangeArrowheads="1"/>
          </p:cNvSpPr>
          <p:nvPr/>
        </p:nvSpPr>
        <p:spPr bwMode="auto">
          <a:xfrm>
            <a:off x="3810000" y="2424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4" name="Title 3"/>
          <p:cNvSpPr>
            <a:spLocks noGrp="1"/>
          </p:cNvSpPr>
          <p:nvPr>
            <p:ph type="title"/>
          </p:nvPr>
        </p:nvSpPr>
        <p:spPr/>
        <p:txBody>
          <a:bodyPr>
            <a:normAutofit/>
          </a:bodyPr>
          <a:lstStyle/>
          <a:p>
            <a:r>
              <a:rPr lang="el-GR" sz="3600" dirty="0"/>
              <a:t>Εναρκτήρια συνάντηση</a:t>
            </a:r>
          </a:p>
        </p:txBody>
      </p:sp>
    </p:spTree>
    <p:extLst>
      <p:ext uri="{BB962C8B-B14F-4D97-AF65-F5344CB8AC3E}">
        <p14:creationId xmlns:p14="http://schemas.microsoft.com/office/powerpoint/2010/main" val="3641817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19</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n-US" sz="3200" dirty="0" smtClean="0"/>
              <a:t>BI and </a:t>
            </a:r>
            <a:r>
              <a:rPr lang="en-US" sz="3200" dirty="0" err="1" smtClean="0"/>
              <a:t>RapidMiner</a:t>
            </a:r>
            <a:endParaRPr lang="en-US" sz="3600" dirty="0" smtClean="0"/>
          </a:p>
        </p:txBody>
      </p:sp>
      <p:sp>
        <p:nvSpPr>
          <p:cNvPr id="9220" name="Rectangle 3"/>
          <p:cNvSpPr>
            <a:spLocks noGrp="1" noChangeArrowheads="1"/>
          </p:cNvSpPr>
          <p:nvPr>
            <p:ph type="body" idx="1"/>
          </p:nvPr>
        </p:nvSpPr>
        <p:spPr>
          <a:xfrm>
            <a:off x="609600" y="1268760"/>
            <a:ext cx="8229600" cy="4648200"/>
          </a:xfrm>
          <a:noFill/>
        </p:spPr>
        <p:txBody>
          <a:bodyPr lIns="92075" tIns="46038" rIns="92075" bIns="46038">
            <a:noAutofit/>
          </a:bodyPr>
          <a:lstStyle/>
          <a:p>
            <a:pPr marL="514350" indent="-514350">
              <a:buAutoNum type="arabicParenR"/>
            </a:pPr>
            <a:r>
              <a:rPr lang="en-US" sz="2000" dirty="0" smtClean="0"/>
              <a:t>Insulation</a:t>
            </a:r>
            <a:r>
              <a:rPr lang="el-GR" sz="2000" dirty="0" smtClean="0"/>
              <a:t>: Είναι μια εκτίμηση που κυμαίνονται από ένα έως δέκα και αναφέρεται στη μόνωση κάθε σπιτιού. Ένα σπίτι με βαθμολογία ένα δεν είναι καλά μονωμένο, ενώ ένα σπίτι με μια βαθμολογία των δέκα βαθμών έχει εξαιρετική μόνωση.</a:t>
            </a:r>
            <a:endParaRPr lang="en-US" sz="2000" dirty="0" smtClean="0"/>
          </a:p>
          <a:p>
            <a:pPr marL="514350" indent="-514350">
              <a:buAutoNum type="arabicParenR"/>
            </a:pPr>
            <a:r>
              <a:rPr lang="en-US" sz="2000" dirty="0" smtClean="0"/>
              <a:t>Temperature</a:t>
            </a:r>
            <a:r>
              <a:rPr lang="el-GR" sz="2000" dirty="0" smtClean="0"/>
              <a:t>: Μέση εξωτερική θερμοκρασία περιβάλλοντος σε κάθε σπίτι για το προηγούμενο έτος. Μετράται σε βαθμούς </a:t>
            </a:r>
            <a:r>
              <a:rPr lang="en-US" sz="2000" dirty="0" smtClean="0"/>
              <a:t>Fahrenheit</a:t>
            </a:r>
            <a:r>
              <a:rPr lang="el-GR" sz="2000" dirty="0" smtClean="0"/>
              <a:t>.</a:t>
            </a:r>
            <a:endParaRPr lang="en-US" sz="2000" dirty="0" smtClean="0"/>
          </a:p>
          <a:p>
            <a:pPr marL="514350" indent="-514350">
              <a:buAutoNum type="arabicParenR"/>
            </a:pPr>
            <a:r>
              <a:rPr lang="el-GR" sz="2000" dirty="0" err="1" smtClean="0"/>
              <a:t>Heating_Oil</a:t>
            </a:r>
            <a:r>
              <a:rPr lang="el-GR" sz="2000" dirty="0" smtClean="0"/>
              <a:t>: Συνολικός αριθμός λίτρων πετρελαίου θέρμανσης που αγοράστηκαν από τον ιδιοκτήτη του σπιτιού το προηγούμενο έτος.</a:t>
            </a:r>
            <a:endParaRPr lang="en-US" sz="2000" dirty="0" smtClean="0"/>
          </a:p>
          <a:p>
            <a:pPr marL="514350" indent="-514350">
              <a:buAutoNum type="arabicParenR"/>
            </a:pPr>
            <a:r>
              <a:rPr lang="el-GR" sz="2000" dirty="0" err="1" smtClean="0"/>
              <a:t>Num_Occupants</a:t>
            </a:r>
            <a:r>
              <a:rPr lang="el-GR" sz="2000" dirty="0" smtClean="0"/>
              <a:t>: Συνολικός αριθμός των ενοίκων σε κάθε σπίτι.</a:t>
            </a:r>
            <a:endParaRPr lang="en-US" sz="2000" dirty="0" smtClean="0"/>
          </a:p>
          <a:p>
            <a:pPr marL="514350" indent="-514350">
              <a:buAutoNum type="arabicParenR"/>
            </a:pPr>
            <a:r>
              <a:rPr lang="el-GR" sz="2000" dirty="0" err="1" smtClean="0"/>
              <a:t>Avg_Age</a:t>
            </a:r>
            <a:r>
              <a:rPr lang="el-GR" sz="2000" dirty="0" smtClean="0"/>
              <a:t>: Μέση ηλικία ενοίκων.</a:t>
            </a:r>
            <a:endParaRPr lang="en-US" sz="2000" dirty="0" smtClean="0"/>
          </a:p>
          <a:p>
            <a:pPr marL="514350" indent="-514350">
              <a:buAutoNum type="arabicParenR"/>
            </a:pPr>
            <a:r>
              <a:rPr lang="el-GR" sz="2000" dirty="0" err="1" smtClean="0"/>
              <a:t>Home_Size</a:t>
            </a:r>
            <a:r>
              <a:rPr lang="el-GR" sz="2000" dirty="0" smtClean="0"/>
              <a:t>: Βαθμολογία, σε μια κλίμακα από ένα έως οκτώ του που αναφέρεται στο συνολικό μέγεθος του σπιτιού. Όσο μεγαλύτερος ο αριθμός τόσο μεγαλύτερο το σπίτι</a:t>
            </a:r>
            <a:r>
              <a:rPr lang="en-US" sz="2000" dirty="0" smtClean="0"/>
              <a:t>.</a:t>
            </a:r>
          </a:p>
        </p:txBody>
      </p:sp>
    </p:spTree>
  </p:cSld>
  <p:clrMapOvr>
    <a:masterClrMapping/>
  </p:clrMapOvr>
  <p:transition>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16632"/>
            <a:ext cx="8517632" cy="907200"/>
          </a:xfrm>
        </p:spPr>
        <p:txBody>
          <a:bodyPr>
            <a:noAutofit/>
          </a:bodyPr>
          <a:lstStyle/>
          <a:p>
            <a:r>
              <a:rPr lang="en-US" sz="2800" dirty="0" smtClean="0"/>
              <a:t>https</a:t>
            </a:r>
            <a:r>
              <a:rPr lang="el-GR" sz="2800" dirty="0" smtClean="0"/>
              <a:t>://</a:t>
            </a:r>
            <a:r>
              <a:rPr lang="en-US" sz="2800" dirty="0" smtClean="0"/>
              <a:t>sites</a:t>
            </a:r>
            <a:r>
              <a:rPr lang="el-GR" sz="2800" dirty="0" smtClean="0"/>
              <a:t>.</a:t>
            </a:r>
            <a:r>
              <a:rPr lang="en-US" sz="2800" dirty="0" err="1" smtClean="0"/>
              <a:t>google</a:t>
            </a:r>
            <a:r>
              <a:rPr lang="el-GR" sz="2800" dirty="0" smtClean="0"/>
              <a:t>.</a:t>
            </a:r>
            <a:r>
              <a:rPr lang="en-US" sz="2800" dirty="0" smtClean="0"/>
              <a:t>com</a:t>
            </a:r>
            <a:r>
              <a:rPr lang="el-GR" sz="2800" dirty="0" smtClean="0"/>
              <a:t>/</a:t>
            </a:r>
            <a:r>
              <a:rPr lang="en-US" sz="2800" dirty="0" smtClean="0"/>
              <a:t>site</a:t>
            </a:r>
            <a:r>
              <a:rPr lang="el-GR" sz="2800" dirty="0" smtClean="0"/>
              <a:t>/</a:t>
            </a:r>
            <a:r>
              <a:rPr lang="en-US" sz="2800" dirty="0" err="1" smtClean="0"/>
              <a:t>dataminingforthemasses</a:t>
            </a:r>
            <a:r>
              <a:rPr lang="el-GR" sz="2800" dirty="0" smtClean="0"/>
              <a:t>/</a:t>
            </a:r>
            <a:endParaRPr lang="el-GR" sz="2800"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graphicFrame>
        <p:nvGraphicFramePr>
          <p:cNvPr id="4" name="3 - Πίνακας"/>
          <p:cNvGraphicFramePr>
            <a:graphicFrameLocks noGrp="1"/>
          </p:cNvGraphicFramePr>
          <p:nvPr/>
        </p:nvGraphicFramePr>
        <p:xfrm>
          <a:off x="179512" y="1124744"/>
          <a:ext cx="8820472" cy="5501346"/>
        </p:xfrm>
        <a:graphic>
          <a:graphicData uri="http://schemas.openxmlformats.org/drawingml/2006/table">
            <a:tbl>
              <a:tblPr/>
              <a:tblGrid>
                <a:gridCol w="8820472"/>
              </a:tblGrid>
              <a:tr h="594066">
                <a:tc>
                  <a:txBody>
                    <a:bodyPr/>
                    <a:lstStyle/>
                    <a:p>
                      <a:pPr>
                        <a:lnSpc>
                          <a:spcPct val="115000"/>
                        </a:lnSpc>
                        <a:spcAft>
                          <a:spcPts val="0"/>
                        </a:spcAft>
                      </a:pPr>
                      <a:r>
                        <a:rPr lang="en-US" sz="2000" b="1" dirty="0">
                          <a:solidFill>
                            <a:srgbClr val="000000"/>
                          </a:solidFill>
                          <a:latin typeface="Cambria"/>
                          <a:ea typeface="Times New Roman"/>
                          <a:cs typeface="Times New Roman"/>
                        </a:rPr>
                        <a:t>Insulation,Temperature,Heating_Oil,Num_Occupants,Avg_Age,Home_Size</a:t>
                      </a:r>
                      <a:endParaRPr lang="el-GR" sz="20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6,74,132,4,23.8,4</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10,43,263,4,56.7,4</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3,81,145,2,28.0,6</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9,50,196,4,45.1,3</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2,80,131,5,20.8,2</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5,76,129,3,21.5,3</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5,72,131,4,23.5,3</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6,88,161,2,38.2,6</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5,77,184,3,42.5,3</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10,42,225,3,51.1,1</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6,90,178,2,42.1,2</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3,83,121,1,19.8,2</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a:solidFill>
                            <a:srgbClr val="000000"/>
                          </a:solidFill>
                          <a:latin typeface="Cambria"/>
                          <a:ea typeface="Times New Roman"/>
                          <a:cs typeface="Times New Roman"/>
                        </a:rPr>
                        <a:t>10,43,186,5,45.1,6</a:t>
                      </a:r>
                      <a:endParaRPr lang="el-GR" sz="20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034">
                <a:tc>
                  <a:txBody>
                    <a:bodyPr/>
                    <a:lstStyle/>
                    <a:p>
                      <a:pPr>
                        <a:lnSpc>
                          <a:spcPct val="115000"/>
                        </a:lnSpc>
                        <a:spcAft>
                          <a:spcPts val="0"/>
                        </a:spcAft>
                      </a:pPr>
                      <a:r>
                        <a:rPr lang="el-GR" sz="2000" b="1" dirty="0">
                          <a:solidFill>
                            <a:srgbClr val="000000"/>
                          </a:solidFill>
                          <a:latin typeface="Cambria"/>
                          <a:ea typeface="Times New Roman"/>
                          <a:cs typeface="Times New Roman"/>
                        </a:rPr>
                        <a:t>8,59,206,2,50.1,8</a:t>
                      </a:r>
                      <a:endParaRPr lang="el-GR" sz="20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Ορολογία εργαλείου </a:t>
            </a:r>
            <a:r>
              <a:rPr lang="en-US" dirty="0" smtClean="0"/>
              <a:t>Rapid Miner</a:t>
            </a:r>
            <a:endParaRPr lang="el-GR" dirty="0"/>
          </a:p>
        </p:txBody>
      </p:sp>
      <p:sp>
        <p:nvSpPr>
          <p:cNvPr id="3" name="2 - Θέση περιεχομένου"/>
          <p:cNvSpPr>
            <a:spLocks noGrp="1"/>
          </p:cNvSpPr>
          <p:nvPr>
            <p:ph sz="half" idx="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pic>
        <p:nvPicPr>
          <p:cNvPr id="147459" name="Picture 3"/>
          <p:cNvPicPr>
            <a:picLocks noChangeAspect="1" noChangeArrowheads="1"/>
          </p:cNvPicPr>
          <p:nvPr/>
        </p:nvPicPr>
        <p:blipFill>
          <a:blip r:embed="rId2" cstate="print"/>
          <a:srcRect/>
          <a:stretch>
            <a:fillRect/>
          </a:stretch>
        </p:blipFill>
        <p:spPr bwMode="auto">
          <a:xfrm>
            <a:off x="563107" y="1853828"/>
            <a:ext cx="4872989" cy="1719188"/>
          </a:xfrm>
          <a:prstGeom prst="rect">
            <a:avLst/>
          </a:prstGeom>
          <a:noFill/>
          <a:ln w="9525">
            <a:noFill/>
            <a:miter lim="800000"/>
            <a:headEnd/>
            <a:tailEnd/>
          </a:ln>
          <a:effectLst/>
        </p:spPr>
      </p:pic>
      <p:pic>
        <p:nvPicPr>
          <p:cNvPr id="147460" name="Picture 4"/>
          <p:cNvPicPr>
            <a:picLocks noGrp="1" noChangeAspect="1" noChangeArrowheads="1"/>
          </p:cNvPicPr>
          <p:nvPr>
            <p:ph sz="half" idx="2"/>
          </p:nvPr>
        </p:nvPicPr>
        <p:blipFill>
          <a:blip r:embed="rId3" cstate="print"/>
          <a:srcRect/>
          <a:stretch>
            <a:fillRect/>
          </a:stretch>
        </p:blipFill>
        <p:spPr bwMode="auto">
          <a:xfrm>
            <a:off x="3996129" y="1844824"/>
            <a:ext cx="5184383" cy="40100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A new data mining project in </a:t>
            </a:r>
            <a:r>
              <a:rPr lang="en-US" dirty="0" err="1" smtClean="0"/>
              <a:t>RapidMiner</a:t>
            </a: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pic>
        <p:nvPicPr>
          <p:cNvPr id="148482" name="Picture 2"/>
          <p:cNvPicPr>
            <a:picLocks noGrp="1" noChangeAspect="1" noChangeArrowheads="1"/>
          </p:cNvPicPr>
          <p:nvPr>
            <p:ph idx="1"/>
          </p:nvPr>
        </p:nvPicPr>
        <p:blipFill>
          <a:blip r:embed="rId3" cstate="print"/>
          <a:srcRect/>
          <a:stretch>
            <a:fillRect/>
          </a:stretch>
        </p:blipFill>
        <p:spPr bwMode="auto">
          <a:xfrm>
            <a:off x="842212" y="1772816"/>
            <a:ext cx="7402196" cy="895211"/>
          </a:xfrm>
          <a:prstGeom prst="rect">
            <a:avLst/>
          </a:prstGeom>
          <a:noFill/>
          <a:ln w="9525">
            <a:noFill/>
            <a:miter lim="800000"/>
            <a:headEnd/>
            <a:tailEnd/>
          </a:ln>
          <a:effectLst/>
        </p:spPr>
      </p:pic>
      <p:sp>
        <p:nvSpPr>
          <p:cNvPr id="6" name="5 - Ορθογώνιο"/>
          <p:cNvSpPr/>
          <p:nvPr/>
        </p:nvSpPr>
        <p:spPr>
          <a:xfrm>
            <a:off x="3024140" y="3244334"/>
            <a:ext cx="3095719" cy="369332"/>
          </a:xfrm>
          <a:prstGeom prst="rect">
            <a:avLst/>
          </a:prstGeom>
        </p:spPr>
        <p:txBody>
          <a:bodyPr wrap="none">
            <a:spAutoFit/>
          </a:bodyPr>
          <a:lstStyle/>
          <a:p>
            <a:r>
              <a:rPr lang="el-GR" dirty="0" err="1" smtClean="0"/>
              <a:t>The</a:t>
            </a:r>
            <a:r>
              <a:rPr lang="el-GR" dirty="0" smtClean="0"/>
              <a:t> </a:t>
            </a:r>
            <a:r>
              <a:rPr lang="el-GR" dirty="0" err="1" smtClean="0"/>
              <a:t>RapidMiner</a:t>
            </a:r>
            <a:r>
              <a:rPr lang="el-GR" dirty="0" smtClean="0"/>
              <a:t> </a:t>
            </a:r>
            <a:r>
              <a:rPr lang="el-GR" dirty="0" err="1" smtClean="0"/>
              <a:t>start</a:t>
            </a:r>
            <a:r>
              <a:rPr lang="el-GR" dirty="0" smtClean="0"/>
              <a:t> </a:t>
            </a:r>
            <a:r>
              <a:rPr lang="el-GR" dirty="0" err="1" smtClean="0"/>
              <a:t>screen</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23</a:t>
            </a:fld>
            <a:endParaRPr lang="el-GR"/>
          </a:p>
        </p:txBody>
      </p:sp>
      <p:pic>
        <p:nvPicPr>
          <p:cNvPr id="150531" name="Picture 3"/>
          <p:cNvPicPr>
            <a:picLocks noChangeAspect="1" noChangeArrowheads="1"/>
          </p:cNvPicPr>
          <p:nvPr/>
        </p:nvPicPr>
        <p:blipFill>
          <a:blip r:embed="rId2" cstate="print"/>
          <a:srcRect/>
          <a:stretch>
            <a:fillRect/>
          </a:stretch>
        </p:blipFill>
        <p:spPr bwMode="auto">
          <a:xfrm>
            <a:off x="1115616" y="957572"/>
            <a:ext cx="6235301" cy="2255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24</a:t>
            </a:fld>
            <a:endParaRPr lang="el-GR"/>
          </a:p>
        </p:txBody>
      </p:sp>
      <p:pic>
        <p:nvPicPr>
          <p:cNvPr id="151554" name="Picture 2"/>
          <p:cNvPicPr>
            <a:picLocks noChangeAspect="1" noChangeArrowheads="1"/>
          </p:cNvPicPr>
          <p:nvPr/>
        </p:nvPicPr>
        <p:blipFill>
          <a:blip r:embed="rId2" cstate="print"/>
          <a:srcRect/>
          <a:stretch>
            <a:fillRect/>
          </a:stretch>
        </p:blipFill>
        <p:spPr bwMode="auto">
          <a:xfrm>
            <a:off x="1043608" y="726999"/>
            <a:ext cx="6336704" cy="4199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25</a:t>
            </a:fld>
            <a:endParaRPr lang="el-GR"/>
          </a:p>
        </p:txBody>
      </p:sp>
      <p:pic>
        <p:nvPicPr>
          <p:cNvPr id="152578" name="Picture 2"/>
          <p:cNvPicPr>
            <a:picLocks noChangeAspect="1" noChangeArrowheads="1"/>
          </p:cNvPicPr>
          <p:nvPr/>
        </p:nvPicPr>
        <p:blipFill>
          <a:blip r:embed="rId2" cstate="print"/>
          <a:srcRect/>
          <a:stretch>
            <a:fillRect/>
          </a:stretch>
        </p:blipFill>
        <p:spPr bwMode="auto">
          <a:xfrm>
            <a:off x="899592" y="554657"/>
            <a:ext cx="6768752" cy="50831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26</a:t>
            </a:fld>
            <a:endParaRPr lang="el-GR"/>
          </a:p>
        </p:txBody>
      </p:sp>
      <p:pic>
        <p:nvPicPr>
          <p:cNvPr id="153602" name="Picture 2"/>
          <p:cNvPicPr>
            <a:picLocks noChangeAspect="1" noChangeArrowheads="1"/>
          </p:cNvPicPr>
          <p:nvPr/>
        </p:nvPicPr>
        <p:blipFill>
          <a:blip r:embed="rId2" cstate="print"/>
          <a:srcRect/>
          <a:stretch>
            <a:fillRect/>
          </a:stretch>
        </p:blipFill>
        <p:spPr bwMode="auto">
          <a:xfrm>
            <a:off x="425684" y="476671"/>
            <a:ext cx="7170652" cy="55231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27</a:t>
            </a:fld>
            <a:endParaRPr lang="el-GR"/>
          </a:p>
        </p:txBody>
      </p:sp>
      <p:pic>
        <p:nvPicPr>
          <p:cNvPr id="154626" name="Picture 2"/>
          <p:cNvPicPr>
            <a:picLocks noChangeAspect="1" noChangeArrowheads="1"/>
          </p:cNvPicPr>
          <p:nvPr/>
        </p:nvPicPr>
        <p:blipFill>
          <a:blip r:embed="rId2" cstate="print"/>
          <a:srcRect/>
          <a:stretch>
            <a:fillRect/>
          </a:stretch>
        </p:blipFill>
        <p:spPr bwMode="auto">
          <a:xfrm>
            <a:off x="899592" y="354309"/>
            <a:ext cx="6840760" cy="58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28</a:t>
            </a:fld>
            <a:endParaRPr lang="el-GR"/>
          </a:p>
        </p:txBody>
      </p:sp>
      <p:pic>
        <p:nvPicPr>
          <p:cNvPr id="155650" name="Picture 2"/>
          <p:cNvPicPr>
            <a:picLocks noChangeAspect="1" noChangeArrowheads="1"/>
          </p:cNvPicPr>
          <p:nvPr/>
        </p:nvPicPr>
        <p:blipFill>
          <a:blip r:embed="rId2" cstate="print"/>
          <a:srcRect/>
          <a:stretch>
            <a:fillRect/>
          </a:stretch>
        </p:blipFill>
        <p:spPr bwMode="auto">
          <a:xfrm>
            <a:off x="1104257" y="440729"/>
            <a:ext cx="6564087" cy="58722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Περιγραφή Μαθήματος</a:t>
            </a:r>
            <a:endParaRPr lang="el-GR" sz="3600" dirty="0"/>
          </a:p>
        </p:txBody>
      </p:sp>
      <p:sp>
        <p:nvSpPr>
          <p:cNvPr id="3" name="Content Placeholder 2"/>
          <p:cNvSpPr>
            <a:spLocks noGrp="1"/>
          </p:cNvSpPr>
          <p:nvPr>
            <p:ph idx="1"/>
          </p:nvPr>
        </p:nvSpPr>
        <p:spPr>
          <a:xfrm>
            <a:off x="251520" y="1196752"/>
            <a:ext cx="8640960" cy="5040560"/>
          </a:xfrm>
        </p:spPr>
        <p:txBody>
          <a:bodyPr>
            <a:noAutofit/>
          </a:bodyPr>
          <a:lstStyle/>
          <a:p>
            <a:r>
              <a:rPr lang="el-GR" altLang="el-GR" sz="2400" dirty="0" smtClean="0">
                <a:cs typeface="Arial" charset="0"/>
              </a:rPr>
              <a:t>Σκοπός του μαθήματος </a:t>
            </a:r>
            <a:r>
              <a:rPr lang="en-US" altLang="el-GR" sz="2400" dirty="0" smtClean="0">
                <a:cs typeface="Arial" charset="0"/>
              </a:rPr>
              <a:t> </a:t>
            </a:r>
            <a:r>
              <a:rPr lang="el-GR" altLang="el-GR" sz="2400" dirty="0" smtClean="0">
                <a:cs typeface="Arial" charset="0"/>
              </a:rPr>
              <a:t>«</a:t>
            </a:r>
            <a:r>
              <a:rPr lang="el-GR" sz="2400" b="1" dirty="0" smtClean="0"/>
              <a:t>Εξόρυξη δεδομένων και διαχείριση δεδομένων μεγάλης κλίμακας» </a:t>
            </a:r>
            <a:r>
              <a:rPr lang="el-GR" altLang="el-GR" sz="2400" dirty="0" smtClean="0">
                <a:cs typeface="Arial" charset="0"/>
              </a:rPr>
              <a:t>είναι η παρουσίαση τεχνικών διαχείρισης δεδομένων μεγάλης κλίμακας και προηγμένων θεμάτων  Εξόρυξης Δεδομένων καθώς και των εφαρμογών τους.</a:t>
            </a:r>
          </a:p>
          <a:p>
            <a:r>
              <a:rPr lang="el-GR" altLang="el-GR" sz="2400" dirty="0" smtClean="0">
                <a:cs typeface="Arial" charset="0"/>
              </a:rPr>
              <a:t> Το μάθημα δίνει τη δυνατότητα στους σπουδαστές να:</a:t>
            </a:r>
          </a:p>
          <a:p>
            <a:pPr>
              <a:buNone/>
            </a:pPr>
            <a:r>
              <a:rPr lang="el-GR" altLang="el-GR" sz="2400" dirty="0" smtClean="0">
                <a:cs typeface="Arial" charset="0"/>
              </a:rPr>
              <a:t>    - Κατανοήσουν  τα θέματα  που αφορούν τα αποθετήρια δεδομένων μεγάλης κλίμακας.</a:t>
            </a:r>
          </a:p>
          <a:p>
            <a:pPr>
              <a:buNone/>
            </a:pPr>
            <a:r>
              <a:rPr lang="el-GR" altLang="el-GR" sz="2400" dirty="0" smtClean="0">
                <a:cs typeface="Arial" charset="0"/>
              </a:rPr>
              <a:t>    - Εμβαθύνουν σε μεθόδους και πρακτικές που  αφορούν  την Εξόρυξη Δεδομένων μεγάλης κλίμακας στον Παγκόσμιο Ιστό</a:t>
            </a:r>
          </a:p>
          <a:p>
            <a:pPr>
              <a:buNone/>
            </a:pPr>
            <a:r>
              <a:rPr lang="el-GR" altLang="el-GR" sz="2400" dirty="0" smtClean="0">
                <a:cs typeface="Arial" charset="0"/>
              </a:rPr>
              <a:t>    - Εξοικειωθούν με  ερευνητικές προσεγγίσεις και νέες λύσεις στα προβλήματα που προκύπτουν.</a:t>
            </a:r>
          </a:p>
          <a:p>
            <a:pPr>
              <a:buNone/>
            </a:pPr>
            <a:r>
              <a:rPr lang="el-GR" altLang="el-GR" sz="2400" dirty="0" smtClean="0">
                <a:cs typeface="Arial" charset="0"/>
              </a:rPr>
              <a:t>    - Εξοικειωθούν με  εφαρμογές της θεωρίας σε πραγματικά προβλήματα</a:t>
            </a:r>
            <a:endParaRPr lang="el-GR" altLang="el-GR" sz="2400" dirty="0">
              <a:cs typeface="Arial" charset="0"/>
            </a:endParaRPr>
          </a:p>
        </p:txBody>
      </p:sp>
    </p:spTree>
    <p:extLst>
      <p:ext uri="{BB962C8B-B14F-4D97-AF65-F5344CB8AC3E}">
        <p14:creationId xmlns:p14="http://schemas.microsoft.com/office/powerpoint/2010/main" val="1154893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29</a:t>
            </a:fld>
            <a:endParaRPr lang="el-GR"/>
          </a:p>
        </p:txBody>
      </p:sp>
      <p:pic>
        <p:nvPicPr>
          <p:cNvPr id="156674" name="Picture 2"/>
          <p:cNvPicPr>
            <a:picLocks noChangeAspect="1" noChangeArrowheads="1"/>
          </p:cNvPicPr>
          <p:nvPr/>
        </p:nvPicPr>
        <p:blipFill>
          <a:blip r:embed="rId2" cstate="print"/>
          <a:srcRect/>
          <a:stretch>
            <a:fillRect/>
          </a:stretch>
        </p:blipFill>
        <p:spPr bwMode="auto">
          <a:xfrm>
            <a:off x="799603" y="647204"/>
            <a:ext cx="4996533" cy="44577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30</a:t>
            </a:fld>
            <a:endParaRPr lang="el-GR"/>
          </a:p>
        </p:txBody>
      </p:sp>
      <p:pic>
        <p:nvPicPr>
          <p:cNvPr id="157698" name="Picture 2"/>
          <p:cNvPicPr>
            <a:picLocks noChangeAspect="1" noChangeArrowheads="1"/>
          </p:cNvPicPr>
          <p:nvPr/>
        </p:nvPicPr>
        <p:blipFill>
          <a:blip r:embed="rId2" cstate="print"/>
          <a:srcRect/>
          <a:stretch>
            <a:fillRect/>
          </a:stretch>
        </p:blipFill>
        <p:spPr bwMode="auto">
          <a:xfrm>
            <a:off x="178277" y="1740793"/>
            <a:ext cx="8786211" cy="2336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31</a:t>
            </a:fld>
            <a:endParaRPr lang="el-GR"/>
          </a:p>
        </p:txBody>
      </p:sp>
      <p:pic>
        <p:nvPicPr>
          <p:cNvPr id="158722" name="Picture 2"/>
          <p:cNvPicPr>
            <a:picLocks noChangeAspect="1" noChangeArrowheads="1"/>
          </p:cNvPicPr>
          <p:nvPr/>
        </p:nvPicPr>
        <p:blipFill>
          <a:blip r:embed="rId2" cstate="print"/>
          <a:srcRect/>
          <a:stretch>
            <a:fillRect/>
          </a:stretch>
        </p:blipFill>
        <p:spPr bwMode="auto">
          <a:xfrm>
            <a:off x="467431" y="518864"/>
            <a:ext cx="7560907" cy="3558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32</a:t>
            </a:fld>
            <a:endParaRPr lang="el-GR"/>
          </a:p>
        </p:txBody>
      </p:sp>
      <p:sp>
        <p:nvSpPr>
          <p:cNvPr id="159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59745" name="Picture 1"/>
          <p:cNvPicPr>
            <a:picLocks noChangeAspect="1" noChangeArrowheads="1"/>
          </p:cNvPicPr>
          <p:nvPr/>
        </p:nvPicPr>
        <p:blipFill>
          <a:blip r:embed="rId2" cstate="print"/>
          <a:srcRect/>
          <a:stretch>
            <a:fillRect/>
          </a:stretch>
        </p:blipFill>
        <p:spPr bwMode="auto">
          <a:xfrm>
            <a:off x="603048" y="673224"/>
            <a:ext cx="7857384" cy="174766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33</a:t>
            </a:fld>
            <a:endParaRPr lang="el-GR"/>
          </a:p>
        </p:txBody>
      </p:sp>
      <p:pic>
        <p:nvPicPr>
          <p:cNvPr id="161794" name="Picture 2"/>
          <p:cNvPicPr>
            <a:picLocks noChangeAspect="1" noChangeArrowheads="1"/>
          </p:cNvPicPr>
          <p:nvPr/>
        </p:nvPicPr>
        <p:blipFill>
          <a:blip r:embed="rId2" cstate="print"/>
          <a:srcRect/>
          <a:stretch>
            <a:fillRect/>
          </a:stretch>
        </p:blipFill>
        <p:spPr bwMode="auto">
          <a:xfrm>
            <a:off x="1361106" y="249881"/>
            <a:ext cx="4939085" cy="5080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34</a:t>
            </a:fld>
            <a:endParaRPr lang="el-GR"/>
          </a:p>
        </p:txBody>
      </p:sp>
      <p:pic>
        <p:nvPicPr>
          <p:cNvPr id="162818" name="Picture 2"/>
          <p:cNvPicPr>
            <a:picLocks noChangeAspect="1" noChangeArrowheads="1"/>
          </p:cNvPicPr>
          <p:nvPr/>
        </p:nvPicPr>
        <p:blipFill>
          <a:blip r:embed="rId2" cstate="print"/>
          <a:srcRect/>
          <a:stretch>
            <a:fillRect/>
          </a:stretch>
        </p:blipFill>
        <p:spPr bwMode="auto">
          <a:xfrm>
            <a:off x="1141412" y="914399"/>
            <a:ext cx="3286571" cy="31481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35</a:t>
            </a:fld>
            <a:endParaRPr lang="el-GR"/>
          </a:p>
        </p:txBody>
      </p:sp>
      <p:sp>
        <p:nvSpPr>
          <p:cNvPr id="163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163841" name="Picture 1"/>
          <p:cNvPicPr>
            <a:picLocks noChangeAspect="1" noChangeArrowheads="1"/>
          </p:cNvPicPr>
          <p:nvPr/>
        </p:nvPicPr>
        <p:blipFill>
          <a:blip r:embed="rId2" cstate="print"/>
          <a:srcRect/>
          <a:stretch>
            <a:fillRect/>
          </a:stretch>
        </p:blipFill>
        <p:spPr bwMode="auto">
          <a:xfrm>
            <a:off x="214877" y="529208"/>
            <a:ext cx="8461579" cy="3115816"/>
          </a:xfrm>
          <a:prstGeom prst="rect">
            <a:avLst/>
          </a:prstGeom>
          <a:noFill/>
        </p:spPr>
      </p:pic>
      <p:sp>
        <p:nvSpPr>
          <p:cNvPr id="163843" name="Rectangle 3"/>
          <p:cNvSpPr>
            <a:spLocks noChangeArrowheads="1"/>
          </p:cNvSpPr>
          <p:nvPr/>
        </p:nvSpPr>
        <p:spPr bwMode="auto">
          <a:xfrm>
            <a:off x="0" y="240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pic>
        <p:nvPicPr>
          <p:cNvPr id="163844" name="Picture 4"/>
          <p:cNvPicPr>
            <a:picLocks noChangeAspect="1" noChangeArrowheads="1"/>
          </p:cNvPicPr>
          <p:nvPr/>
        </p:nvPicPr>
        <p:blipFill>
          <a:blip r:embed="rId3" cstate="print"/>
          <a:srcRect/>
          <a:stretch>
            <a:fillRect/>
          </a:stretch>
        </p:blipFill>
        <p:spPr bwMode="auto">
          <a:xfrm>
            <a:off x="2076235" y="4425677"/>
            <a:ext cx="479541" cy="587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 Θέση αριθμού διαφάνειας"/>
          <p:cNvSpPr>
            <a:spLocks noGrp="1"/>
          </p:cNvSpPr>
          <p:nvPr>
            <p:ph type="sldNum" sz="quarter" idx="12"/>
          </p:nvPr>
        </p:nvSpPr>
        <p:spPr>
          <a:noFill/>
        </p:spPr>
        <p:txBody>
          <a:bodyPr/>
          <a:lstStyle/>
          <a:p>
            <a:fld id="{4CBFA64D-04D0-4928-B819-BE3675BFCD2B}" type="slidenum">
              <a:rPr lang="en-US"/>
              <a:pPr/>
              <a:t>36</a:t>
            </a:fld>
            <a:endParaRPr lang="en-US"/>
          </a:p>
        </p:txBody>
      </p:sp>
      <p:sp>
        <p:nvSpPr>
          <p:cNvPr id="9219" name="Rectangle 2"/>
          <p:cNvSpPr>
            <a:spLocks noGrp="1" noChangeArrowheads="1"/>
          </p:cNvSpPr>
          <p:nvPr>
            <p:ph type="title"/>
          </p:nvPr>
        </p:nvSpPr>
        <p:spPr>
          <a:xfrm>
            <a:off x="1447800" y="304800"/>
            <a:ext cx="7239000" cy="990600"/>
          </a:xfrm>
          <a:noFill/>
        </p:spPr>
        <p:txBody>
          <a:bodyPr lIns="92075" tIns="46038" rIns="92075" bIns="46038" anchor="ctr">
            <a:normAutofit/>
          </a:bodyPr>
          <a:lstStyle/>
          <a:p>
            <a:r>
              <a:rPr lang="el-GR" sz="3200" dirty="0" smtClean="0"/>
              <a:t>Τα αποτελέσματα σε </a:t>
            </a:r>
            <a:r>
              <a:rPr lang="el-GR" sz="3200" dirty="0" err="1" smtClean="0"/>
              <a:t>Correlation</a:t>
            </a:r>
            <a:r>
              <a:rPr lang="el-GR" sz="3200" dirty="0" smtClean="0"/>
              <a:t> </a:t>
            </a:r>
            <a:r>
              <a:rPr lang="el-GR" sz="3200" dirty="0" err="1" smtClean="0"/>
              <a:t>Matrix</a:t>
            </a:r>
            <a:endParaRPr lang="en-US" sz="3600" dirty="0" smtClean="0"/>
          </a:p>
        </p:txBody>
      </p:sp>
      <p:sp>
        <p:nvSpPr>
          <p:cNvPr id="5" name="4 - Θέση περιεχομένου"/>
          <p:cNvSpPr>
            <a:spLocks noGrp="1"/>
          </p:cNvSpPr>
          <p:nvPr>
            <p:ph idx="1"/>
          </p:nvPr>
        </p:nvSpPr>
        <p:spPr/>
        <p:txBody>
          <a:bodyPr/>
          <a:lstStyle/>
          <a:p>
            <a:endParaRPr lang="el-GR" dirty="0"/>
          </a:p>
        </p:txBody>
      </p:sp>
      <p:pic>
        <p:nvPicPr>
          <p:cNvPr id="164866" name="Picture 2"/>
          <p:cNvPicPr>
            <a:picLocks noChangeAspect="1" noChangeArrowheads="1"/>
          </p:cNvPicPr>
          <p:nvPr/>
        </p:nvPicPr>
        <p:blipFill>
          <a:blip r:embed="rId2" cstate="print"/>
          <a:srcRect/>
          <a:stretch>
            <a:fillRect/>
          </a:stretch>
        </p:blipFill>
        <p:spPr bwMode="auto">
          <a:xfrm>
            <a:off x="395536" y="2132856"/>
            <a:ext cx="8551273" cy="2664296"/>
          </a:xfrm>
          <a:prstGeom prst="rect">
            <a:avLst/>
          </a:prstGeom>
          <a:noFill/>
          <a:ln w="9525">
            <a:noFill/>
            <a:miter lim="800000"/>
            <a:headEnd/>
            <a:tailEnd/>
          </a:ln>
          <a:effectLst/>
        </p:spPr>
      </p:pic>
    </p:spTree>
  </p:cSld>
  <p:clrMapOvr>
    <a:masterClrMapping/>
  </p:clrMapOvr>
  <p:transition>
    <p:blind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2160240"/>
          </a:xfrm>
        </p:spPr>
        <p:txBody>
          <a:bodyPr>
            <a:noAutofit/>
          </a:bodyPr>
          <a:lstStyle/>
          <a:p>
            <a:pPr algn="l"/>
            <a:r>
              <a:rPr lang="el-GR" sz="2400" dirty="0" smtClean="0"/>
              <a:t>Οι συντελεστές συσχέτισης (</a:t>
            </a:r>
            <a:r>
              <a:rPr lang="en-US" sz="2400" dirty="0" smtClean="0"/>
              <a:t>correlation coefficients</a:t>
            </a:r>
            <a:r>
              <a:rPr lang="el-GR" sz="2400" dirty="0" smtClean="0"/>
              <a:t>) μεταξύ 0 και 1 αντιπροσωπεύουν θετικές συσχετίσεις (</a:t>
            </a:r>
            <a:r>
              <a:rPr lang="en-US" sz="2400" dirty="0" smtClean="0"/>
              <a:t>positive correlations</a:t>
            </a:r>
            <a:r>
              <a:rPr lang="el-GR" sz="2400" dirty="0" smtClean="0"/>
              <a:t>) και οι συντελεστές</a:t>
            </a:r>
            <a:r>
              <a:rPr lang="en-US" sz="2400" dirty="0" smtClean="0"/>
              <a:t> </a:t>
            </a:r>
            <a:r>
              <a:rPr lang="el-GR" sz="2400" dirty="0" smtClean="0"/>
              <a:t>μεταξύ 0 και</a:t>
            </a:r>
            <a:r>
              <a:rPr lang="en-US" sz="2400" dirty="0" smtClean="0"/>
              <a:t> -1 </a:t>
            </a:r>
            <a:r>
              <a:rPr lang="el-GR" sz="2400" dirty="0" smtClean="0"/>
              <a:t>αρνητικές (</a:t>
            </a:r>
            <a:r>
              <a:rPr lang="en-US" sz="2400" dirty="0" smtClean="0"/>
              <a:t>negative correlations</a:t>
            </a:r>
            <a:r>
              <a:rPr lang="el-GR" sz="2400" dirty="0" smtClean="0"/>
              <a:t>)</a:t>
            </a:r>
            <a:r>
              <a:rPr lang="en-US" sz="2400" dirty="0" smtClean="0"/>
              <a:t>. </a:t>
            </a:r>
            <a:r>
              <a:rPr lang="el-GR" sz="2400" dirty="0" smtClean="0"/>
              <a:t>Εξετάζουμε τη σχέση (</a:t>
            </a:r>
            <a:r>
              <a:rPr lang="en-US" sz="2400" dirty="0" smtClean="0"/>
              <a:t>relationship</a:t>
            </a:r>
            <a:r>
              <a:rPr lang="el-GR" sz="2400" dirty="0" smtClean="0"/>
              <a:t>) μεταξύ των ιδιοτήτων (</a:t>
            </a:r>
            <a:r>
              <a:rPr lang="en-US" sz="2400" dirty="0" smtClean="0"/>
              <a:t>attributes</a:t>
            </a:r>
            <a:r>
              <a:rPr lang="el-GR" sz="2400" dirty="0" smtClean="0"/>
              <a:t>)</a:t>
            </a:r>
            <a:r>
              <a:rPr lang="en-US" sz="2400" dirty="0" smtClean="0"/>
              <a:t> </a:t>
            </a:r>
            <a:r>
              <a:rPr lang="en-US" sz="2400" dirty="0" err="1" smtClean="0"/>
              <a:t>Heating_Oil</a:t>
            </a:r>
            <a:r>
              <a:rPr lang="el-GR" sz="2400" dirty="0" smtClean="0"/>
              <a:t> και </a:t>
            </a:r>
            <a:r>
              <a:rPr lang="en-US" sz="2400" dirty="0" smtClean="0"/>
              <a:t>Insulation. </a:t>
            </a:r>
            <a:endParaRPr lang="el-GR" sz="2400" dirty="0"/>
          </a:p>
        </p:txBody>
      </p:sp>
      <p:sp>
        <p:nvSpPr>
          <p:cNvPr id="3" name="2 - Θέση περιεχομένου"/>
          <p:cNvSpPr>
            <a:spLocks noGrp="1"/>
          </p:cNvSpPr>
          <p:nvPr>
            <p:ph idx="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graphicFrame>
        <p:nvGraphicFramePr>
          <p:cNvPr id="165890" name="Object 2"/>
          <p:cNvGraphicFramePr>
            <a:graphicFrameLocks noChangeAspect="1"/>
          </p:cNvGraphicFramePr>
          <p:nvPr/>
        </p:nvGraphicFramePr>
        <p:xfrm>
          <a:off x="1033246" y="2663949"/>
          <a:ext cx="9747900" cy="3573363"/>
        </p:xfrm>
        <a:graphic>
          <a:graphicData uri="http://schemas.openxmlformats.org/presentationml/2006/ole">
            <mc:AlternateContent xmlns:mc="http://schemas.openxmlformats.org/markup-compatibility/2006">
              <mc:Choice xmlns:v="urn:schemas-microsoft-com:vml" Requires="v">
                <p:oleObj spid="_x0000_s165906" name="Έγγραφο" r:id="rId3" imgW="5348383" imgH="1961211" progId="Word.Document.12">
                  <p:embed/>
                </p:oleObj>
              </mc:Choice>
              <mc:Fallback>
                <p:oleObj name="Έγγραφο" r:id="rId3" imgW="5348383" imgH="1961211" progId="Word.Document.12">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246" y="2663949"/>
                        <a:ext cx="9747900" cy="35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t>
            </a:r>
            <a:r>
              <a:rPr lang="el-GR" sz="2800" dirty="0" smtClean="0"/>
              <a:t/>
            </a:r>
            <a:br>
              <a:rPr lang="el-GR" sz="2800" dirty="0" smtClean="0"/>
            </a:br>
            <a:r>
              <a:rPr lang="en-US" sz="2800" dirty="0" smtClean="0"/>
              <a:t>positive correlations: </a:t>
            </a:r>
            <a:r>
              <a:rPr lang="el-GR" sz="2800" dirty="0" smtClean="0"/>
              <a:t>Όσον η τιμή ενός χαρακτηριστικού (</a:t>
            </a:r>
            <a:r>
              <a:rPr lang="en-US" sz="2800" dirty="0" smtClean="0"/>
              <a:t>attribute</a:t>
            </a:r>
            <a:r>
              <a:rPr lang="el-GR" sz="2800" dirty="0" smtClean="0"/>
              <a:t>) αυξάνεται, η τιμή του άλλου χαρακτηριστικού αυξάνεται επίσης </a:t>
            </a:r>
            <a:br>
              <a:rPr lang="el-GR" sz="2800" dirty="0" smtClean="0"/>
            </a:br>
            <a:r>
              <a:rPr lang="el-GR" sz="2800" dirty="0" smtClean="0"/>
              <a:t> Όσον η τιμή ενός χαρακτηριστικού μειώνεται, η τιμή του άλλου χαρακτηριστικού μειώνεται επίσης </a:t>
            </a:r>
            <a:br>
              <a:rPr lang="el-GR" sz="2800" dirty="0" smtClean="0"/>
            </a:br>
            <a:endParaRPr lang="el-GR" sz="2800" dirty="0"/>
          </a:p>
        </p:txBody>
      </p:sp>
      <p:sp>
        <p:nvSpPr>
          <p:cNvPr id="3" name="2 - Θέση περιεχομένου"/>
          <p:cNvSpPr>
            <a:spLocks noGrp="1"/>
          </p:cNvSpPr>
          <p:nvPr>
            <p:ph idx="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graphicFrame>
        <p:nvGraphicFramePr>
          <p:cNvPr id="167939" name="Object 3"/>
          <p:cNvGraphicFramePr>
            <a:graphicFrameLocks noChangeAspect="1"/>
          </p:cNvGraphicFramePr>
          <p:nvPr/>
        </p:nvGraphicFramePr>
        <p:xfrm>
          <a:off x="1187624" y="2492896"/>
          <a:ext cx="6453209" cy="3132956"/>
        </p:xfrm>
        <a:graphic>
          <a:graphicData uri="http://schemas.openxmlformats.org/presentationml/2006/ole">
            <mc:AlternateContent xmlns:mc="http://schemas.openxmlformats.org/markup-compatibility/2006">
              <mc:Choice xmlns:v="urn:schemas-microsoft-com:vml" Requires="v">
                <p:oleObj spid="_x0000_s167955" name="Έγγραφο" r:id="rId3" imgW="5415314" imgH="2628627" progId="Word.Document.12">
                  <p:embed/>
                </p:oleObj>
              </mc:Choice>
              <mc:Fallback>
                <p:oleObj name="Έγγραφο" r:id="rId3" imgW="5415314" imgH="2628627" progId="Word.Document.12">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492896"/>
                        <a:ext cx="6453209" cy="313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Περίγραμμα ύλης </a:t>
            </a:r>
            <a:r>
              <a:rPr lang="el-GR" sz="3600" dirty="0" smtClean="0"/>
              <a:t>µ</a:t>
            </a:r>
            <a:r>
              <a:rPr lang="el-GR" sz="3600" dirty="0" err="1" smtClean="0"/>
              <a:t>αθήµατος</a:t>
            </a:r>
            <a:r>
              <a:rPr lang="en-US" sz="3600" dirty="0" smtClean="0"/>
              <a:t> (</a:t>
            </a:r>
            <a:r>
              <a:rPr lang="el-GR" sz="3600" dirty="0" err="1" smtClean="0"/>
              <a:t>Syllabus</a:t>
            </a:r>
            <a:r>
              <a:rPr lang="el-GR" sz="3600" dirty="0" smtClean="0"/>
              <a:t>)</a:t>
            </a:r>
            <a:endParaRPr lang="el-GR" sz="3600" dirty="0"/>
          </a:p>
        </p:txBody>
      </p:sp>
      <p:sp>
        <p:nvSpPr>
          <p:cNvPr id="3" name="Content Placeholder 2"/>
          <p:cNvSpPr>
            <a:spLocks noGrp="1"/>
          </p:cNvSpPr>
          <p:nvPr>
            <p:ph idx="1"/>
          </p:nvPr>
        </p:nvSpPr>
        <p:spPr>
          <a:xfrm>
            <a:off x="457200" y="1196752"/>
            <a:ext cx="8435280" cy="5328592"/>
          </a:xfrm>
        </p:spPr>
        <p:txBody>
          <a:bodyPr>
            <a:normAutofit fontScale="85000" lnSpcReduction="20000"/>
          </a:bodyPr>
          <a:lstStyle/>
          <a:p>
            <a:r>
              <a:rPr lang="el-GR" dirty="0" smtClean="0"/>
              <a:t>Συλλογή και </a:t>
            </a:r>
            <a:r>
              <a:rPr lang="el-GR" dirty="0" err="1" smtClean="0"/>
              <a:t>προεπεξεργασία</a:t>
            </a:r>
            <a:r>
              <a:rPr lang="el-GR" dirty="0" smtClean="0"/>
              <a:t> δεδομένων.          Αποθήκες Δεδομένων. Άμεση Αναλυτική Επεξεργασία. Επισκόπηση Τεχνικών Εξόρυξης Δεδομένων.    </a:t>
            </a:r>
          </a:p>
          <a:p>
            <a:pPr>
              <a:buNone/>
            </a:pPr>
            <a:r>
              <a:rPr lang="el-GR" dirty="0" smtClean="0"/>
              <a:t>     Μηχανές Διανυσμάτων  Υποστήριξης.  </a:t>
            </a:r>
          </a:p>
          <a:p>
            <a:pPr>
              <a:buNone/>
            </a:pPr>
            <a:r>
              <a:rPr lang="el-GR" dirty="0" smtClean="0"/>
              <a:t>     Εξόρυξη Γνώσης από το περιεχόμενο του Παγκόσμιου Ιστού, Εξόρυξη Γνώσης από τη Δομή  του Παγκόσμιου Ιστού, Εξόρυξη  Γνώσης από τη Χρήση του Παγκόσμιου Ιστού. </a:t>
            </a:r>
          </a:p>
          <a:p>
            <a:pPr>
              <a:buNone/>
            </a:pPr>
            <a:r>
              <a:rPr lang="el-GR" dirty="0" smtClean="0"/>
              <a:t>     Διαχείριση Δεδομένων Μεγάλης Κλίμακας στον Παγκόσμιο Ιστό. Διαφήμιση στον Παγκόσμιο Ιστό. Εξόρυξη Δεδομένων από Γράφους Κοινωνικών Δικτύων. Συστήματα Συστάσεων.  Σημασιολογικός Ιστός και  Δεδομένα Μεγάλης Κλίμακας.  </a:t>
            </a:r>
          </a:p>
          <a:p>
            <a:pPr>
              <a:buNone/>
            </a:pPr>
            <a:r>
              <a:rPr lang="el-GR" dirty="0" smtClean="0"/>
              <a:t>     Εξόρυξη Δεδομένων και Επιχειρησιακή Νοημοσύνη.</a:t>
            </a:r>
          </a:p>
          <a:p>
            <a:pPr marL="514350" indent="-514350">
              <a:buFont typeface="+mj-lt"/>
              <a:buAutoNum type="arabicPeriod"/>
            </a:pPr>
            <a:endParaRPr lang="el-GR" dirty="0"/>
          </a:p>
        </p:txBody>
      </p:sp>
    </p:spTree>
    <p:extLst>
      <p:ext uri="{BB962C8B-B14F-4D97-AF65-F5344CB8AC3E}">
        <p14:creationId xmlns:p14="http://schemas.microsoft.com/office/powerpoint/2010/main" val="25592785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The relationship between the Temperature attribute and the Insulation rating attribute. </a:t>
            </a:r>
            <a:r>
              <a:rPr lang="el-GR" sz="2800" dirty="0" smtClean="0"/>
              <a:t/>
            </a:r>
            <a:br>
              <a:rPr lang="el-GR" sz="2800" dirty="0" smtClean="0"/>
            </a:br>
            <a:endParaRPr lang="el-GR" sz="2800" dirty="0"/>
          </a:p>
        </p:txBody>
      </p:sp>
      <p:sp>
        <p:nvSpPr>
          <p:cNvPr id="3" name="2 - Θέση περιεχομένου"/>
          <p:cNvSpPr>
            <a:spLocks noGrp="1"/>
          </p:cNvSpPr>
          <p:nvPr>
            <p:ph idx="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graphicFrame>
        <p:nvGraphicFramePr>
          <p:cNvPr id="168963" name="Object 3"/>
          <p:cNvGraphicFramePr>
            <a:graphicFrameLocks noChangeAspect="1"/>
          </p:cNvGraphicFramePr>
          <p:nvPr/>
        </p:nvGraphicFramePr>
        <p:xfrm>
          <a:off x="640381" y="2447925"/>
          <a:ext cx="7980002" cy="2925291"/>
        </p:xfrm>
        <a:graphic>
          <a:graphicData uri="http://schemas.openxmlformats.org/presentationml/2006/ole">
            <mc:AlternateContent xmlns:mc="http://schemas.openxmlformats.org/markup-compatibility/2006">
              <mc:Choice xmlns:v="urn:schemas-microsoft-com:vml" Requires="v">
                <p:oleObj spid="_x0000_s168979" name="Έγγραφο" r:id="rId3" imgW="5348383" imgH="1961211" progId="Word.Document.12">
                  <p:embed/>
                </p:oleObj>
              </mc:Choice>
              <mc:Fallback>
                <p:oleObj name="Έγγραφο" r:id="rId3" imgW="5348383" imgH="1961211" progId="Word.Document.12">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381" y="2447925"/>
                        <a:ext cx="7980002" cy="292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the correlation strength along the continuum from -1 to 1</a:t>
            </a:r>
            <a:endParaRPr lang="el-GR" dirty="0"/>
          </a:p>
        </p:txBody>
      </p:sp>
      <p:sp>
        <p:nvSpPr>
          <p:cNvPr id="3" name="2 - Θέση περιεχομένου"/>
          <p:cNvSpPr>
            <a:spLocks noGrp="1"/>
          </p:cNvSpPr>
          <p:nvPr>
            <p:ph idx="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graphicFrame>
        <p:nvGraphicFramePr>
          <p:cNvPr id="169986" name="Object 2"/>
          <p:cNvGraphicFramePr>
            <a:graphicFrameLocks noChangeAspect="1"/>
          </p:cNvGraphicFramePr>
          <p:nvPr/>
        </p:nvGraphicFramePr>
        <p:xfrm>
          <a:off x="467544" y="2420888"/>
          <a:ext cx="8235567" cy="2048673"/>
        </p:xfrm>
        <a:graphic>
          <a:graphicData uri="http://schemas.openxmlformats.org/presentationml/2006/ole">
            <mc:AlternateContent xmlns:mc="http://schemas.openxmlformats.org/markup-compatibility/2006">
              <mc:Choice xmlns:v="urn:schemas-microsoft-com:vml" Requires="v">
                <p:oleObj spid="_x0000_s170002" name="Έγγραφο" r:id="rId3" imgW="5436905" imgH="1353192" progId="Word.Document.12">
                  <p:embed/>
                </p:oleObj>
              </mc:Choice>
              <mc:Fallback>
                <p:oleObj name="Έγγραφο" r:id="rId3" imgW="5436905" imgH="1353192" progId="Word.Document.12">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420888"/>
                        <a:ext cx="8235567" cy="204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41</a:t>
            </a:fld>
            <a:endParaRPr lang="el-GR"/>
          </a:p>
        </p:txBody>
      </p:sp>
      <p:graphicFrame>
        <p:nvGraphicFramePr>
          <p:cNvPr id="171010" name="Object 2"/>
          <p:cNvGraphicFramePr>
            <a:graphicFrameLocks noChangeAspect="1"/>
          </p:cNvGraphicFramePr>
          <p:nvPr/>
        </p:nvGraphicFramePr>
        <p:xfrm>
          <a:off x="465138" y="390525"/>
          <a:ext cx="8154987" cy="7869238"/>
        </p:xfrm>
        <a:graphic>
          <a:graphicData uri="http://schemas.openxmlformats.org/presentationml/2006/ole">
            <mc:AlternateContent xmlns:mc="http://schemas.openxmlformats.org/markup-compatibility/2006">
              <mc:Choice xmlns:v="urn:schemas-microsoft-com:vml" Requires="v">
                <p:oleObj spid="_x0000_s171026" name="Έγγραφο" r:id="rId3" imgW="5860953" imgH="5618296" progId="Word.Document.12">
                  <p:embed/>
                </p:oleObj>
              </mc:Choice>
              <mc:Fallback>
                <p:oleObj name="Έγγραφο" r:id="rId3" imgW="5860953" imgH="5618296" progId="Word.Document.12">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8" y="390525"/>
                        <a:ext cx="8154987" cy="786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42</a:t>
            </a:fld>
            <a:endParaRPr lang="el-GR"/>
          </a:p>
        </p:txBody>
      </p:sp>
      <p:graphicFrame>
        <p:nvGraphicFramePr>
          <p:cNvPr id="172034" name="Object 2"/>
          <p:cNvGraphicFramePr>
            <a:graphicFrameLocks noChangeAspect="1"/>
          </p:cNvGraphicFramePr>
          <p:nvPr/>
        </p:nvGraphicFramePr>
        <p:xfrm>
          <a:off x="179388" y="958850"/>
          <a:ext cx="8709025" cy="4422775"/>
        </p:xfrm>
        <a:graphic>
          <a:graphicData uri="http://schemas.openxmlformats.org/presentationml/2006/ole">
            <mc:AlternateContent xmlns:mc="http://schemas.openxmlformats.org/markup-compatibility/2006">
              <mc:Choice xmlns:v="urn:schemas-microsoft-com:vml" Requires="v">
                <p:oleObj spid="_x0000_s172050" name="Έγγραφο" r:id="rId3" imgW="5272095" imgH="2977815" progId="Word.Document.12">
                  <p:embed/>
                </p:oleObj>
              </mc:Choice>
              <mc:Fallback>
                <p:oleObj name="Έγγραφο" r:id="rId3" imgW="5272095" imgH="2977815" progId="Word.Document.12">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58850"/>
                        <a:ext cx="8709025"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43</a:t>
            </a:fld>
            <a:endParaRPr lang="el-GR"/>
          </a:p>
        </p:txBody>
      </p:sp>
      <p:graphicFrame>
        <p:nvGraphicFramePr>
          <p:cNvPr id="173058" name="Object 2"/>
          <p:cNvGraphicFramePr>
            <a:graphicFrameLocks noChangeAspect="1"/>
          </p:cNvGraphicFramePr>
          <p:nvPr/>
        </p:nvGraphicFramePr>
        <p:xfrm>
          <a:off x="374650" y="614363"/>
          <a:ext cx="8424863" cy="7254875"/>
        </p:xfrm>
        <a:graphic>
          <a:graphicData uri="http://schemas.openxmlformats.org/presentationml/2006/ole">
            <mc:AlternateContent xmlns:mc="http://schemas.openxmlformats.org/markup-compatibility/2006">
              <mc:Choice xmlns:v="urn:schemas-microsoft-com:vml" Requires="v">
                <p:oleObj spid="_x0000_s173074" name="Έγγραφο" r:id="rId3" imgW="5581603" imgH="4807196" progId="Word.Document.12">
                  <p:embed/>
                </p:oleObj>
              </mc:Choice>
              <mc:Fallback>
                <p:oleObj name="Έγγραφο" r:id="rId3" imgW="5581603" imgH="4807196" progId="Word.Document.12">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 y="614363"/>
                        <a:ext cx="8424863" cy="725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44</a:t>
            </a:fld>
            <a:endParaRPr lang="el-GR"/>
          </a:p>
        </p:txBody>
      </p:sp>
      <p:graphicFrame>
        <p:nvGraphicFramePr>
          <p:cNvPr id="173058" name="Object 2"/>
          <p:cNvGraphicFramePr>
            <a:graphicFrameLocks noChangeAspect="1"/>
          </p:cNvGraphicFramePr>
          <p:nvPr/>
        </p:nvGraphicFramePr>
        <p:xfrm>
          <a:off x="330200" y="330200"/>
          <a:ext cx="8243888" cy="7105650"/>
        </p:xfrm>
        <a:graphic>
          <a:graphicData uri="http://schemas.openxmlformats.org/presentationml/2006/ole">
            <mc:AlternateContent xmlns:mc="http://schemas.openxmlformats.org/markup-compatibility/2006">
              <mc:Choice xmlns:v="urn:schemas-microsoft-com:vml" Requires="v">
                <p:oleObj spid="_x0000_s242706" name="Έγγραφο" r:id="rId3" imgW="5581603" imgH="4807196" progId="Word.Document.12">
                  <p:embed/>
                </p:oleObj>
              </mc:Choice>
              <mc:Fallback>
                <p:oleObj name="Έγγραφο" r:id="rId3" imgW="5581603" imgH="4807196" progId="Word.Document.12">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 y="330200"/>
                        <a:ext cx="8243888" cy="710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45</a:t>
            </a:fld>
            <a:endParaRPr lang="el-GR"/>
          </a:p>
        </p:txBody>
      </p:sp>
      <p:graphicFrame>
        <p:nvGraphicFramePr>
          <p:cNvPr id="174082" name="Object 2"/>
          <p:cNvGraphicFramePr>
            <a:graphicFrameLocks noChangeAspect="1"/>
          </p:cNvGraphicFramePr>
          <p:nvPr/>
        </p:nvGraphicFramePr>
        <p:xfrm>
          <a:off x="360363" y="908720"/>
          <a:ext cx="8213725" cy="12411075"/>
        </p:xfrm>
        <a:graphic>
          <a:graphicData uri="http://schemas.openxmlformats.org/presentationml/2006/ole">
            <mc:AlternateContent xmlns:mc="http://schemas.openxmlformats.org/markup-compatibility/2006">
              <mc:Choice xmlns:v="urn:schemas-microsoft-com:vml" Requires="v">
                <p:oleObj spid="_x0000_s174098" name="Έγγραφο" r:id="rId3" imgW="5272095" imgH="7970478" progId="Word.Document.12">
                  <p:embed/>
                </p:oleObj>
              </mc:Choice>
              <mc:Fallback>
                <p:oleObj name="Έγγραφο" r:id="rId3" imgW="5272095" imgH="7970478" progId="Word.Document.12">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908720"/>
                        <a:ext cx="8213725" cy="1241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pPr>
              <a:defRPr/>
            </a:pPr>
            <a:fld id="{FA4CD122-866E-4D3B-9682-8196304B43DE}" type="slidenum">
              <a:rPr lang="el-GR" smtClean="0"/>
              <a:pPr>
                <a:defRPr/>
              </a:pPr>
              <a:t>46</a:t>
            </a:fld>
            <a:endParaRPr lang="el-GR"/>
          </a:p>
        </p:txBody>
      </p:sp>
      <p:graphicFrame>
        <p:nvGraphicFramePr>
          <p:cNvPr id="174082" name="Object 2"/>
          <p:cNvGraphicFramePr>
            <a:graphicFrameLocks noChangeAspect="1"/>
          </p:cNvGraphicFramePr>
          <p:nvPr>
            <p:extLst>
              <p:ext uri="{D42A27DB-BD31-4B8C-83A1-F6EECF244321}">
                <p14:modId xmlns:p14="http://schemas.microsoft.com/office/powerpoint/2010/main" val="2842070790"/>
              </p:ext>
            </p:extLst>
          </p:nvPr>
        </p:nvGraphicFramePr>
        <p:xfrm>
          <a:off x="355600" y="609600"/>
          <a:ext cx="8153400" cy="12382500"/>
        </p:xfrm>
        <a:graphic>
          <a:graphicData uri="http://schemas.openxmlformats.org/presentationml/2006/ole">
            <mc:AlternateContent xmlns:mc="http://schemas.openxmlformats.org/markup-compatibility/2006">
              <mc:Choice xmlns:v="urn:schemas-microsoft-com:vml" Requires="v">
                <p:oleObj spid="_x0000_s243731" name="Document" r:id="rId3" imgW="5272039" imgH="8018400" progId="Word.Document.12">
                  <p:embed/>
                </p:oleObj>
              </mc:Choice>
              <mc:Fallback>
                <p:oleObj name="Document" r:id="rId3" imgW="5272039" imgH="8018400" progId="Word.Document.12">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609600"/>
                        <a:ext cx="8153400" cy="1238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4 - Θέση αριθμού διαφάνειας"/>
          <p:cNvSpPr>
            <a:spLocks noGrp="1"/>
          </p:cNvSpPr>
          <p:nvPr>
            <p:ph type="sldNum" sz="quarter" idx="11"/>
          </p:nvPr>
        </p:nvSpPr>
        <p:spPr>
          <a:noFill/>
        </p:spPr>
        <p:txBody>
          <a:bodyPr/>
          <a:lstStyle/>
          <a:p>
            <a:fld id="{E1A3E3B9-5145-4A5F-9E4A-33E0D674BFBB}" type="slidenum">
              <a:rPr lang="en-US"/>
              <a:pPr/>
              <a:t>47</a:t>
            </a:fld>
            <a:endParaRPr lang="en-US"/>
          </a:p>
        </p:txBody>
      </p:sp>
      <p:sp>
        <p:nvSpPr>
          <p:cNvPr id="4109" name="5 - Θέση ημερομηνίας"/>
          <p:cNvSpPr>
            <a:spLocks noGrp="1"/>
          </p:cNvSpPr>
          <p:nvPr>
            <p:ph type="dt" sz="quarter" idx="12"/>
          </p:nvPr>
        </p:nvSpPr>
        <p:spPr>
          <a:xfrm>
            <a:off x="134144" y="6309320"/>
            <a:ext cx="2133600" cy="365125"/>
          </a:xfrm>
          <a:noFill/>
        </p:spPr>
        <p:txBody>
          <a:bodyPr/>
          <a:lstStyle/>
          <a:p>
            <a:r>
              <a:rPr lang="en-US" dirty="0" err="1" smtClean="0"/>
              <a:t>Jiawei</a:t>
            </a:r>
            <a:r>
              <a:rPr lang="en-US" dirty="0" smtClean="0"/>
              <a:t> Han</a:t>
            </a:r>
          </a:p>
        </p:txBody>
      </p:sp>
      <p:sp>
        <p:nvSpPr>
          <p:cNvPr id="1216514" name="Rectangle 2"/>
          <p:cNvSpPr>
            <a:spLocks noGrp="1" noChangeArrowheads="1"/>
          </p:cNvSpPr>
          <p:nvPr>
            <p:ph type="title"/>
          </p:nvPr>
        </p:nvSpPr>
        <p:spPr/>
        <p:txBody>
          <a:bodyPr/>
          <a:lstStyle/>
          <a:p>
            <a:pPr eaLnBrk="1" hangingPunct="1">
              <a:defRPr/>
            </a:pPr>
            <a:endParaRPr lang="el-GR" smtClean="0"/>
          </a:p>
        </p:txBody>
      </p:sp>
      <p:sp>
        <p:nvSpPr>
          <p:cNvPr id="1216516" name="Rectangle 4"/>
          <p:cNvSpPr>
            <a:spLocks noChangeArrowheads="1"/>
          </p:cNvSpPr>
          <p:nvPr/>
        </p:nvSpPr>
        <p:spPr bwMode="auto">
          <a:xfrm>
            <a:off x="914400" y="685800"/>
            <a:ext cx="7721600" cy="1735088"/>
          </a:xfrm>
          <a:prstGeom prst="rect">
            <a:avLst/>
          </a:prstGeom>
          <a:noFill/>
          <a:ln w="9525">
            <a:noFill/>
            <a:miter lim="800000"/>
            <a:headEnd/>
            <a:tailEnd/>
          </a:ln>
        </p:spPr>
        <p:txBody>
          <a:bodyPr anchor="b"/>
          <a:lstStyle/>
          <a:p>
            <a:pPr>
              <a:defRPr/>
            </a:pPr>
            <a:endParaRPr lang="en-US" sz="4400" dirty="0" smtClean="0"/>
          </a:p>
          <a:p>
            <a:pPr>
              <a:defRPr/>
            </a:pPr>
            <a:endParaRPr lang="en-US" sz="4400" dirty="0" smtClean="0"/>
          </a:p>
          <a:p>
            <a:pPr>
              <a:defRPr/>
            </a:pPr>
            <a:endParaRPr lang="en-US" sz="4400" dirty="0" smtClean="0"/>
          </a:p>
          <a:p>
            <a:pPr>
              <a:defRPr/>
            </a:pPr>
            <a:r>
              <a:rPr lang="en-US" sz="4400" dirty="0" smtClean="0"/>
              <a:t>Data Warehouse vs. Operational DBMS.</a:t>
            </a:r>
          </a:p>
          <a:p>
            <a:pPr>
              <a:defRPr/>
            </a:pPr>
            <a:r>
              <a:rPr lang="en-US" sz="4400" b="1" dirty="0" smtClean="0">
                <a:effectLst>
                  <a:outerShdw blurRad="38100" dist="38100" dir="2700000" algn="tl">
                    <a:srgbClr val="C0C0C0"/>
                  </a:outerShdw>
                </a:effectLst>
              </a:rPr>
              <a:t>So</a:t>
            </a:r>
            <a:r>
              <a:rPr lang="en-US" sz="4400" b="1" dirty="0">
                <a:effectLst>
                  <a:outerShdw blurRad="38100" dist="38100" dir="2700000" algn="tl">
                    <a:srgbClr val="C0C0C0"/>
                  </a:outerShdw>
                </a:effectLst>
              </a:rPr>
              <a:t>, what’s different?</a:t>
            </a:r>
          </a:p>
        </p:txBody>
      </p:sp>
      <p:graphicFrame>
        <p:nvGraphicFramePr>
          <p:cNvPr id="4098" name="Object 5"/>
          <p:cNvGraphicFramePr>
            <a:graphicFrameLocks noChangeAspect="1"/>
          </p:cNvGraphicFramePr>
          <p:nvPr/>
        </p:nvGraphicFramePr>
        <p:xfrm>
          <a:off x="1219200" y="2971800"/>
          <a:ext cx="3429000" cy="2330450"/>
        </p:xfrm>
        <a:graphic>
          <a:graphicData uri="http://schemas.openxmlformats.org/presentationml/2006/ole">
            <mc:AlternateContent xmlns:mc="http://schemas.openxmlformats.org/markup-compatibility/2006">
              <mc:Choice xmlns:v="urn:schemas-microsoft-com:vml" Requires="v">
                <p:oleObj spid="_x0000_s6306" name="Clip" r:id="rId3" imgW="1630375" imgH="1109167" progId="">
                  <p:embed/>
                </p:oleObj>
              </mc:Choice>
              <mc:Fallback>
                <p:oleObj name="Clip" r:id="rId3" imgW="1630375" imgH="1109167" progId="">
                  <p:embed/>
                  <p:pic>
                    <p:nvPicPr>
                      <p:cNvPr id="0" name="Picture 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971800"/>
                        <a:ext cx="3429000" cy="2330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p:cNvGrpSpPr>
          <p:nvPr/>
        </p:nvGrpSpPr>
        <p:grpSpPr bwMode="auto">
          <a:xfrm>
            <a:off x="5246688" y="2971800"/>
            <a:ext cx="3440112" cy="2438400"/>
            <a:chOff x="3305" y="1872"/>
            <a:chExt cx="2167" cy="1536"/>
          </a:xfrm>
        </p:grpSpPr>
        <p:sp>
          <p:nvSpPr>
            <p:cNvPr id="4113" name="Freeform 7"/>
            <p:cNvSpPr>
              <a:spLocks/>
            </p:cNvSpPr>
            <p:nvPr/>
          </p:nvSpPr>
          <p:spPr bwMode="auto">
            <a:xfrm flipH="1">
              <a:off x="4114" y="1926"/>
              <a:ext cx="1153" cy="1353"/>
            </a:xfrm>
            <a:custGeom>
              <a:avLst/>
              <a:gdLst>
                <a:gd name="T0" fmla="*/ 14 w 1153"/>
                <a:gd name="T1" fmla="*/ 895 h 1353"/>
                <a:gd name="T2" fmla="*/ 1 w 1153"/>
                <a:gd name="T3" fmla="*/ 752 h 1353"/>
                <a:gd name="T4" fmla="*/ 3 w 1153"/>
                <a:gd name="T5" fmla="*/ 603 h 1353"/>
                <a:gd name="T6" fmla="*/ 20 w 1153"/>
                <a:gd name="T7" fmla="*/ 466 h 1353"/>
                <a:gd name="T8" fmla="*/ 43 w 1153"/>
                <a:gd name="T9" fmla="*/ 405 h 1353"/>
                <a:gd name="T10" fmla="*/ 69 w 1153"/>
                <a:gd name="T11" fmla="*/ 390 h 1353"/>
                <a:gd name="T12" fmla="*/ 100 w 1153"/>
                <a:gd name="T13" fmla="*/ 372 h 1353"/>
                <a:gd name="T14" fmla="*/ 139 w 1153"/>
                <a:gd name="T15" fmla="*/ 351 h 1353"/>
                <a:gd name="T16" fmla="*/ 183 w 1153"/>
                <a:gd name="T17" fmla="*/ 327 h 1353"/>
                <a:gd name="T18" fmla="*/ 232 w 1153"/>
                <a:gd name="T19" fmla="*/ 301 h 1353"/>
                <a:gd name="T20" fmla="*/ 286 w 1153"/>
                <a:gd name="T21" fmla="*/ 273 h 1353"/>
                <a:gd name="T22" fmla="*/ 343 w 1153"/>
                <a:gd name="T23" fmla="*/ 244 h 1353"/>
                <a:gd name="T24" fmla="*/ 401 w 1153"/>
                <a:gd name="T25" fmla="*/ 212 h 1353"/>
                <a:gd name="T26" fmla="*/ 461 w 1153"/>
                <a:gd name="T27" fmla="*/ 182 h 1353"/>
                <a:gd name="T28" fmla="*/ 522 w 1153"/>
                <a:gd name="T29" fmla="*/ 151 h 1353"/>
                <a:gd name="T30" fmla="*/ 584 w 1153"/>
                <a:gd name="T31" fmla="*/ 120 h 1353"/>
                <a:gd name="T32" fmla="*/ 643 w 1153"/>
                <a:gd name="T33" fmla="*/ 90 h 1353"/>
                <a:gd name="T34" fmla="*/ 700 w 1153"/>
                <a:gd name="T35" fmla="*/ 62 h 1353"/>
                <a:gd name="T36" fmla="*/ 754 w 1153"/>
                <a:gd name="T37" fmla="*/ 36 h 1353"/>
                <a:gd name="T38" fmla="*/ 805 w 1153"/>
                <a:gd name="T39" fmla="*/ 11 h 1353"/>
                <a:gd name="T40" fmla="*/ 817 w 1153"/>
                <a:gd name="T41" fmla="*/ 33 h 1353"/>
                <a:gd name="T42" fmla="*/ 805 w 1153"/>
                <a:gd name="T43" fmla="*/ 175 h 1353"/>
                <a:gd name="T44" fmla="*/ 813 w 1153"/>
                <a:gd name="T45" fmla="*/ 389 h 1353"/>
                <a:gd name="T46" fmla="*/ 844 w 1153"/>
                <a:gd name="T47" fmla="*/ 639 h 1353"/>
                <a:gd name="T48" fmla="*/ 884 w 1153"/>
                <a:gd name="T49" fmla="*/ 828 h 1353"/>
                <a:gd name="T50" fmla="*/ 920 w 1153"/>
                <a:gd name="T51" fmla="*/ 944 h 1353"/>
                <a:gd name="T52" fmla="*/ 962 w 1153"/>
                <a:gd name="T53" fmla="*/ 1049 h 1353"/>
                <a:gd name="T54" fmla="*/ 1005 w 1153"/>
                <a:gd name="T55" fmla="*/ 1139 h 1353"/>
                <a:gd name="T56" fmla="*/ 1049 w 1153"/>
                <a:gd name="T57" fmla="*/ 1216 h 1353"/>
                <a:gd name="T58" fmla="*/ 1089 w 1153"/>
                <a:gd name="T59" fmla="*/ 1276 h 1353"/>
                <a:gd name="T60" fmla="*/ 1121 w 1153"/>
                <a:gd name="T61" fmla="*/ 1320 h 1353"/>
                <a:gd name="T62" fmla="*/ 1146 w 1153"/>
                <a:gd name="T63" fmla="*/ 1344 h 1353"/>
                <a:gd name="T64" fmla="*/ 1136 w 1153"/>
                <a:gd name="T65" fmla="*/ 1347 h 1353"/>
                <a:gd name="T66" fmla="*/ 1096 w 1153"/>
                <a:gd name="T67" fmla="*/ 1347 h 1353"/>
                <a:gd name="T68" fmla="*/ 1045 w 1153"/>
                <a:gd name="T69" fmla="*/ 1346 h 1353"/>
                <a:gd name="T70" fmla="*/ 986 w 1153"/>
                <a:gd name="T71" fmla="*/ 1346 h 1353"/>
                <a:gd name="T72" fmla="*/ 920 w 1153"/>
                <a:gd name="T73" fmla="*/ 1347 h 1353"/>
                <a:gd name="T74" fmla="*/ 850 w 1153"/>
                <a:gd name="T75" fmla="*/ 1347 h 1353"/>
                <a:gd name="T76" fmla="*/ 776 w 1153"/>
                <a:gd name="T77" fmla="*/ 1349 h 1353"/>
                <a:gd name="T78" fmla="*/ 702 w 1153"/>
                <a:gd name="T79" fmla="*/ 1349 h 1353"/>
                <a:gd name="T80" fmla="*/ 627 w 1153"/>
                <a:gd name="T81" fmla="*/ 1350 h 1353"/>
                <a:gd name="T82" fmla="*/ 555 w 1153"/>
                <a:gd name="T83" fmla="*/ 1351 h 1353"/>
                <a:gd name="T84" fmla="*/ 485 w 1153"/>
                <a:gd name="T85" fmla="*/ 1352 h 1353"/>
                <a:gd name="T86" fmla="*/ 422 w 1153"/>
                <a:gd name="T87" fmla="*/ 1353 h 1353"/>
                <a:gd name="T88" fmla="*/ 366 w 1153"/>
                <a:gd name="T89" fmla="*/ 1353 h 1353"/>
                <a:gd name="T90" fmla="*/ 317 w 1153"/>
                <a:gd name="T91" fmla="*/ 1353 h 1353"/>
                <a:gd name="T92" fmla="*/ 278 w 1153"/>
                <a:gd name="T93" fmla="*/ 1353 h 1353"/>
                <a:gd name="T94" fmla="*/ 253 w 1153"/>
                <a:gd name="T95" fmla="*/ 1353 h 1353"/>
                <a:gd name="T96" fmla="*/ 231 w 1153"/>
                <a:gd name="T97" fmla="*/ 1349 h 1353"/>
                <a:gd name="T98" fmla="*/ 200 w 1153"/>
                <a:gd name="T99" fmla="*/ 1321 h 1353"/>
                <a:gd name="T100" fmla="*/ 166 w 1153"/>
                <a:gd name="T101" fmla="*/ 1274 h 1353"/>
                <a:gd name="T102" fmla="*/ 132 w 1153"/>
                <a:gd name="T103" fmla="*/ 1212 h 1353"/>
                <a:gd name="T104" fmla="*/ 99 w 1153"/>
                <a:gd name="T105" fmla="*/ 1145 h 1353"/>
                <a:gd name="T106" fmla="*/ 69 w 1153"/>
                <a:gd name="T107" fmla="*/ 1079 h 1353"/>
                <a:gd name="T108" fmla="*/ 46 w 1153"/>
                <a:gd name="T109" fmla="*/ 1018 h 1353"/>
                <a:gd name="T110" fmla="*/ 30 w 1153"/>
                <a:gd name="T111" fmla="*/ 972 h 13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53"/>
                <a:gd name="T169" fmla="*/ 0 h 1353"/>
                <a:gd name="T170" fmla="*/ 1153 w 1153"/>
                <a:gd name="T171" fmla="*/ 1353 h 13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53" h="1353">
                  <a:moveTo>
                    <a:pt x="25" y="957"/>
                  </a:moveTo>
                  <a:lnTo>
                    <a:pt x="14" y="895"/>
                  </a:lnTo>
                  <a:lnTo>
                    <a:pt x="6" y="826"/>
                  </a:lnTo>
                  <a:lnTo>
                    <a:pt x="1" y="752"/>
                  </a:lnTo>
                  <a:lnTo>
                    <a:pt x="0" y="677"/>
                  </a:lnTo>
                  <a:lnTo>
                    <a:pt x="3" y="603"/>
                  </a:lnTo>
                  <a:lnTo>
                    <a:pt x="9" y="533"/>
                  </a:lnTo>
                  <a:lnTo>
                    <a:pt x="20" y="466"/>
                  </a:lnTo>
                  <a:lnTo>
                    <a:pt x="35" y="410"/>
                  </a:lnTo>
                  <a:lnTo>
                    <a:pt x="43" y="405"/>
                  </a:lnTo>
                  <a:lnTo>
                    <a:pt x="55" y="397"/>
                  </a:lnTo>
                  <a:lnTo>
                    <a:pt x="69" y="390"/>
                  </a:lnTo>
                  <a:lnTo>
                    <a:pt x="83" y="382"/>
                  </a:lnTo>
                  <a:lnTo>
                    <a:pt x="100" y="372"/>
                  </a:lnTo>
                  <a:lnTo>
                    <a:pt x="118" y="362"/>
                  </a:lnTo>
                  <a:lnTo>
                    <a:pt x="139" y="351"/>
                  </a:lnTo>
                  <a:lnTo>
                    <a:pt x="160" y="339"/>
                  </a:lnTo>
                  <a:lnTo>
                    <a:pt x="183" y="327"/>
                  </a:lnTo>
                  <a:lnTo>
                    <a:pt x="207" y="314"/>
                  </a:lnTo>
                  <a:lnTo>
                    <a:pt x="232" y="301"/>
                  </a:lnTo>
                  <a:lnTo>
                    <a:pt x="259" y="287"/>
                  </a:lnTo>
                  <a:lnTo>
                    <a:pt x="286" y="273"/>
                  </a:lnTo>
                  <a:lnTo>
                    <a:pt x="313" y="258"/>
                  </a:lnTo>
                  <a:lnTo>
                    <a:pt x="343" y="244"/>
                  </a:lnTo>
                  <a:lnTo>
                    <a:pt x="372" y="228"/>
                  </a:lnTo>
                  <a:lnTo>
                    <a:pt x="401" y="212"/>
                  </a:lnTo>
                  <a:lnTo>
                    <a:pt x="431" y="198"/>
                  </a:lnTo>
                  <a:lnTo>
                    <a:pt x="461" y="182"/>
                  </a:lnTo>
                  <a:lnTo>
                    <a:pt x="492" y="166"/>
                  </a:lnTo>
                  <a:lnTo>
                    <a:pt x="522" y="151"/>
                  </a:lnTo>
                  <a:lnTo>
                    <a:pt x="553" y="135"/>
                  </a:lnTo>
                  <a:lnTo>
                    <a:pt x="584" y="120"/>
                  </a:lnTo>
                  <a:lnTo>
                    <a:pt x="613" y="105"/>
                  </a:lnTo>
                  <a:lnTo>
                    <a:pt x="643" y="90"/>
                  </a:lnTo>
                  <a:lnTo>
                    <a:pt x="672" y="75"/>
                  </a:lnTo>
                  <a:lnTo>
                    <a:pt x="700" y="62"/>
                  </a:lnTo>
                  <a:lnTo>
                    <a:pt x="728" y="49"/>
                  </a:lnTo>
                  <a:lnTo>
                    <a:pt x="754" y="36"/>
                  </a:lnTo>
                  <a:lnTo>
                    <a:pt x="781" y="23"/>
                  </a:lnTo>
                  <a:lnTo>
                    <a:pt x="805" y="11"/>
                  </a:lnTo>
                  <a:lnTo>
                    <a:pt x="830" y="0"/>
                  </a:lnTo>
                  <a:lnTo>
                    <a:pt x="817" y="33"/>
                  </a:lnTo>
                  <a:lnTo>
                    <a:pt x="809" y="92"/>
                  </a:lnTo>
                  <a:lnTo>
                    <a:pt x="805" y="175"/>
                  </a:lnTo>
                  <a:lnTo>
                    <a:pt x="807" y="275"/>
                  </a:lnTo>
                  <a:lnTo>
                    <a:pt x="813" y="389"/>
                  </a:lnTo>
                  <a:lnTo>
                    <a:pt x="825" y="512"/>
                  </a:lnTo>
                  <a:lnTo>
                    <a:pt x="844" y="639"/>
                  </a:lnTo>
                  <a:lnTo>
                    <a:pt x="868" y="767"/>
                  </a:lnTo>
                  <a:lnTo>
                    <a:pt x="884" y="828"/>
                  </a:lnTo>
                  <a:lnTo>
                    <a:pt x="901" y="888"/>
                  </a:lnTo>
                  <a:lnTo>
                    <a:pt x="920" y="944"/>
                  </a:lnTo>
                  <a:lnTo>
                    <a:pt x="941" y="998"/>
                  </a:lnTo>
                  <a:lnTo>
                    <a:pt x="962" y="1049"/>
                  </a:lnTo>
                  <a:lnTo>
                    <a:pt x="983" y="1096"/>
                  </a:lnTo>
                  <a:lnTo>
                    <a:pt x="1005" y="1139"/>
                  </a:lnTo>
                  <a:lnTo>
                    <a:pt x="1027" y="1179"/>
                  </a:lnTo>
                  <a:lnTo>
                    <a:pt x="1049" y="1216"/>
                  </a:lnTo>
                  <a:lnTo>
                    <a:pt x="1069" y="1248"/>
                  </a:lnTo>
                  <a:lnTo>
                    <a:pt x="1089" y="1276"/>
                  </a:lnTo>
                  <a:lnTo>
                    <a:pt x="1106" y="1300"/>
                  </a:lnTo>
                  <a:lnTo>
                    <a:pt x="1121" y="1320"/>
                  </a:lnTo>
                  <a:lnTo>
                    <a:pt x="1135" y="1334"/>
                  </a:lnTo>
                  <a:lnTo>
                    <a:pt x="1146" y="1344"/>
                  </a:lnTo>
                  <a:lnTo>
                    <a:pt x="1153" y="1349"/>
                  </a:lnTo>
                  <a:lnTo>
                    <a:pt x="1136" y="1347"/>
                  </a:lnTo>
                  <a:lnTo>
                    <a:pt x="1118" y="1347"/>
                  </a:lnTo>
                  <a:lnTo>
                    <a:pt x="1096" y="1347"/>
                  </a:lnTo>
                  <a:lnTo>
                    <a:pt x="1071" y="1347"/>
                  </a:lnTo>
                  <a:lnTo>
                    <a:pt x="1045" y="1346"/>
                  </a:lnTo>
                  <a:lnTo>
                    <a:pt x="1016" y="1346"/>
                  </a:lnTo>
                  <a:lnTo>
                    <a:pt x="986" y="1346"/>
                  </a:lnTo>
                  <a:lnTo>
                    <a:pt x="953" y="1347"/>
                  </a:lnTo>
                  <a:lnTo>
                    <a:pt x="920" y="1347"/>
                  </a:lnTo>
                  <a:lnTo>
                    <a:pt x="885" y="1347"/>
                  </a:lnTo>
                  <a:lnTo>
                    <a:pt x="850" y="1347"/>
                  </a:lnTo>
                  <a:lnTo>
                    <a:pt x="814" y="1347"/>
                  </a:lnTo>
                  <a:lnTo>
                    <a:pt x="776" y="1349"/>
                  </a:lnTo>
                  <a:lnTo>
                    <a:pt x="740" y="1349"/>
                  </a:lnTo>
                  <a:lnTo>
                    <a:pt x="702" y="1349"/>
                  </a:lnTo>
                  <a:lnTo>
                    <a:pt x="665" y="1350"/>
                  </a:lnTo>
                  <a:lnTo>
                    <a:pt x="627" y="1350"/>
                  </a:lnTo>
                  <a:lnTo>
                    <a:pt x="591" y="1351"/>
                  </a:lnTo>
                  <a:lnTo>
                    <a:pt x="555" y="1351"/>
                  </a:lnTo>
                  <a:lnTo>
                    <a:pt x="519" y="1351"/>
                  </a:lnTo>
                  <a:lnTo>
                    <a:pt x="485" y="1352"/>
                  </a:lnTo>
                  <a:lnTo>
                    <a:pt x="453" y="1352"/>
                  </a:lnTo>
                  <a:lnTo>
                    <a:pt x="422" y="1353"/>
                  </a:lnTo>
                  <a:lnTo>
                    <a:pt x="392" y="1353"/>
                  </a:lnTo>
                  <a:lnTo>
                    <a:pt x="366" y="1353"/>
                  </a:lnTo>
                  <a:lnTo>
                    <a:pt x="340" y="1353"/>
                  </a:lnTo>
                  <a:lnTo>
                    <a:pt x="317" y="1353"/>
                  </a:lnTo>
                  <a:lnTo>
                    <a:pt x="296" y="1353"/>
                  </a:lnTo>
                  <a:lnTo>
                    <a:pt x="278" y="1353"/>
                  </a:lnTo>
                  <a:lnTo>
                    <a:pt x="264" y="1353"/>
                  </a:lnTo>
                  <a:lnTo>
                    <a:pt x="253" y="1353"/>
                  </a:lnTo>
                  <a:lnTo>
                    <a:pt x="244" y="1353"/>
                  </a:lnTo>
                  <a:lnTo>
                    <a:pt x="231" y="1349"/>
                  </a:lnTo>
                  <a:lnTo>
                    <a:pt x="215" y="1338"/>
                  </a:lnTo>
                  <a:lnTo>
                    <a:pt x="200" y="1321"/>
                  </a:lnTo>
                  <a:lnTo>
                    <a:pt x="184" y="1299"/>
                  </a:lnTo>
                  <a:lnTo>
                    <a:pt x="166" y="1274"/>
                  </a:lnTo>
                  <a:lnTo>
                    <a:pt x="149" y="1243"/>
                  </a:lnTo>
                  <a:lnTo>
                    <a:pt x="132" y="1212"/>
                  </a:lnTo>
                  <a:lnTo>
                    <a:pt x="115" y="1179"/>
                  </a:lnTo>
                  <a:lnTo>
                    <a:pt x="99" y="1145"/>
                  </a:lnTo>
                  <a:lnTo>
                    <a:pt x="83" y="1111"/>
                  </a:lnTo>
                  <a:lnTo>
                    <a:pt x="69" y="1079"/>
                  </a:lnTo>
                  <a:lnTo>
                    <a:pt x="57" y="1047"/>
                  </a:lnTo>
                  <a:lnTo>
                    <a:pt x="46" y="1018"/>
                  </a:lnTo>
                  <a:lnTo>
                    <a:pt x="36" y="993"/>
                  </a:lnTo>
                  <a:lnTo>
                    <a:pt x="30" y="972"/>
                  </a:lnTo>
                  <a:lnTo>
                    <a:pt x="25" y="957"/>
                  </a:lnTo>
                  <a:close/>
                </a:path>
              </a:pathLst>
            </a:custGeom>
            <a:solidFill>
              <a:srgbClr val="FFEDD8"/>
            </a:solidFill>
            <a:ln w="9525">
              <a:noFill/>
              <a:round/>
              <a:headEnd/>
              <a:tailEnd/>
            </a:ln>
          </p:spPr>
          <p:txBody>
            <a:bodyPr/>
            <a:lstStyle/>
            <a:p>
              <a:endParaRPr lang="el-GR"/>
            </a:p>
          </p:txBody>
        </p:sp>
        <p:sp>
          <p:nvSpPr>
            <p:cNvPr id="4114" name="Freeform 8"/>
            <p:cNvSpPr>
              <a:spLocks/>
            </p:cNvSpPr>
            <p:nvPr/>
          </p:nvSpPr>
          <p:spPr bwMode="auto">
            <a:xfrm flipH="1">
              <a:off x="3932" y="1914"/>
              <a:ext cx="423" cy="1329"/>
            </a:xfrm>
            <a:custGeom>
              <a:avLst/>
              <a:gdLst>
                <a:gd name="T0" fmla="*/ 358 w 423"/>
                <a:gd name="T1" fmla="*/ 1329 h 1329"/>
                <a:gd name="T2" fmla="*/ 378 w 423"/>
                <a:gd name="T3" fmla="*/ 1299 h 1329"/>
                <a:gd name="T4" fmla="*/ 396 w 423"/>
                <a:gd name="T5" fmla="*/ 1255 h 1329"/>
                <a:gd name="T6" fmla="*/ 411 w 423"/>
                <a:gd name="T7" fmla="*/ 1195 h 1329"/>
                <a:gd name="T8" fmla="*/ 420 w 423"/>
                <a:gd name="T9" fmla="*/ 1121 h 1329"/>
                <a:gd name="T10" fmla="*/ 423 w 423"/>
                <a:gd name="T11" fmla="*/ 1031 h 1329"/>
                <a:gd name="T12" fmla="*/ 418 w 423"/>
                <a:gd name="T13" fmla="*/ 926 h 1329"/>
                <a:gd name="T14" fmla="*/ 403 w 423"/>
                <a:gd name="T15" fmla="*/ 806 h 1329"/>
                <a:gd name="T16" fmla="*/ 377 w 423"/>
                <a:gd name="T17" fmla="*/ 671 h 1329"/>
                <a:gd name="T18" fmla="*/ 360 w 423"/>
                <a:gd name="T19" fmla="*/ 601 h 1329"/>
                <a:gd name="T20" fmla="*/ 343 w 423"/>
                <a:gd name="T21" fmla="*/ 535 h 1329"/>
                <a:gd name="T22" fmla="*/ 325 w 423"/>
                <a:gd name="T23" fmla="*/ 472 h 1329"/>
                <a:gd name="T24" fmla="*/ 306 w 423"/>
                <a:gd name="T25" fmla="*/ 413 h 1329"/>
                <a:gd name="T26" fmla="*/ 287 w 423"/>
                <a:gd name="T27" fmla="*/ 359 h 1329"/>
                <a:gd name="T28" fmla="*/ 268 w 423"/>
                <a:gd name="T29" fmla="*/ 307 h 1329"/>
                <a:gd name="T30" fmla="*/ 247 w 423"/>
                <a:gd name="T31" fmla="*/ 259 h 1329"/>
                <a:gd name="T32" fmla="*/ 226 w 423"/>
                <a:gd name="T33" fmla="*/ 216 h 1329"/>
                <a:gd name="T34" fmla="*/ 206 w 423"/>
                <a:gd name="T35" fmla="*/ 175 h 1329"/>
                <a:gd name="T36" fmla="*/ 185 w 423"/>
                <a:gd name="T37" fmla="*/ 138 h 1329"/>
                <a:gd name="T38" fmla="*/ 163 w 423"/>
                <a:gd name="T39" fmla="*/ 106 h 1329"/>
                <a:gd name="T40" fmla="*/ 143 w 423"/>
                <a:gd name="T41" fmla="*/ 78 h 1329"/>
                <a:gd name="T42" fmla="*/ 122 w 423"/>
                <a:gd name="T43" fmla="*/ 52 h 1329"/>
                <a:gd name="T44" fmla="*/ 100 w 423"/>
                <a:gd name="T45" fmla="*/ 31 h 1329"/>
                <a:gd name="T46" fmla="*/ 80 w 423"/>
                <a:gd name="T47" fmla="*/ 14 h 1329"/>
                <a:gd name="T48" fmla="*/ 59 w 423"/>
                <a:gd name="T49" fmla="*/ 0 h 1329"/>
                <a:gd name="T50" fmla="*/ 35 w 423"/>
                <a:gd name="T51" fmla="*/ 46 h 1329"/>
                <a:gd name="T52" fmla="*/ 17 w 423"/>
                <a:gd name="T53" fmla="*/ 106 h 1329"/>
                <a:gd name="T54" fmla="*/ 5 w 423"/>
                <a:gd name="T55" fmla="*/ 179 h 1329"/>
                <a:gd name="T56" fmla="*/ 0 w 423"/>
                <a:gd name="T57" fmla="*/ 267 h 1329"/>
                <a:gd name="T58" fmla="*/ 2 w 423"/>
                <a:gd name="T59" fmla="*/ 367 h 1329"/>
                <a:gd name="T60" fmla="*/ 12 w 423"/>
                <a:gd name="T61" fmla="*/ 480 h 1329"/>
                <a:gd name="T62" fmla="*/ 31 w 423"/>
                <a:gd name="T63" fmla="*/ 604 h 1329"/>
                <a:gd name="T64" fmla="*/ 59 w 423"/>
                <a:gd name="T65" fmla="*/ 742 h 1329"/>
                <a:gd name="T66" fmla="*/ 76 w 423"/>
                <a:gd name="T67" fmla="*/ 811 h 1329"/>
                <a:gd name="T68" fmla="*/ 93 w 423"/>
                <a:gd name="T69" fmla="*/ 877 h 1329"/>
                <a:gd name="T70" fmla="*/ 113 w 423"/>
                <a:gd name="T71" fmla="*/ 936 h 1329"/>
                <a:gd name="T72" fmla="*/ 132 w 423"/>
                <a:gd name="T73" fmla="*/ 992 h 1329"/>
                <a:gd name="T74" fmla="*/ 151 w 423"/>
                <a:gd name="T75" fmla="*/ 1041 h 1329"/>
                <a:gd name="T76" fmla="*/ 172 w 423"/>
                <a:gd name="T77" fmla="*/ 1088 h 1329"/>
                <a:gd name="T78" fmla="*/ 193 w 423"/>
                <a:gd name="T79" fmla="*/ 1129 h 1329"/>
                <a:gd name="T80" fmla="*/ 213 w 423"/>
                <a:gd name="T81" fmla="*/ 1168 h 1329"/>
                <a:gd name="T82" fmla="*/ 234 w 423"/>
                <a:gd name="T83" fmla="*/ 1201 h 1329"/>
                <a:gd name="T84" fmla="*/ 254 w 423"/>
                <a:gd name="T85" fmla="*/ 1231 h 1329"/>
                <a:gd name="T86" fmla="*/ 274 w 423"/>
                <a:gd name="T87" fmla="*/ 1257 h 1329"/>
                <a:gd name="T88" fmla="*/ 293 w 423"/>
                <a:gd name="T89" fmla="*/ 1278 h 1329"/>
                <a:gd name="T90" fmla="*/ 311 w 423"/>
                <a:gd name="T91" fmla="*/ 1297 h 1329"/>
                <a:gd name="T92" fmla="*/ 328 w 423"/>
                <a:gd name="T93" fmla="*/ 1311 h 1329"/>
                <a:gd name="T94" fmla="*/ 344 w 423"/>
                <a:gd name="T95" fmla="*/ 1322 h 1329"/>
                <a:gd name="T96" fmla="*/ 358 w 423"/>
                <a:gd name="T97" fmla="*/ 1329 h 13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3"/>
                <a:gd name="T148" fmla="*/ 0 h 1329"/>
                <a:gd name="T149" fmla="*/ 423 w 423"/>
                <a:gd name="T150" fmla="*/ 1329 h 13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3" h="1329">
                  <a:moveTo>
                    <a:pt x="358" y="1329"/>
                  </a:moveTo>
                  <a:lnTo>
                    <a:pt x="378" y="1299"/>
                  </a:lnTo>
                  <a:lnTo>
                    <a:pt x="396" y="1255"/>
                  </a:lnTo>
                  <a:lnTo>
                    <a:pt x="411" y="1195"/>
                  </a:lnTo>
                  <a:lnTo>
                    <a:pt x="420" y="1121"/>
                  </a:lnTo>
                  <a:lnTo>
                    <a:pt x="423" y="1031"/>
                  </a:lnTo>
                  <a:lnTo>
                    <a:pt x="418" y="926"/>
                  </a:lnTo>
                  <a:lnTo>
                    <a:pt x="403" y="806"/>
                  </a:lnTo>
                  <a:lnTo>
                    <a:pt x="377" y="671"/>
                  </a:lnTo>
                  <a:lnTo>
                    <a:pt x="360" y="601"/>
                  </a:lnTo>
                  <a:lnTo>
                    <a:pt x="343" y="535"/>
                  </a:lnTo>
                  <a:lnTo>
                    <a:pt x="325" y="472"/>
                  </a:lnTo>
                  <a:lnTo>
                    <a:pt x="306" y="413"/>
                  </a:lnTo>
                  <a:lnTo>
                    <a:pt x="287" y="359"/>
                  </a:lnTo>
                  <a:lnTo>
                    <a:pt x="268" y="307"/>
                  </a:lnTo>
                  <a:lnTo>
                    <a:pt x="247" y="259"/>
                  </a:lnTo>
                  <a:lnTo>
                    <a:pt x="226" y="216"/>
                  </a:lnTo>
                  <a:lnTo>
                    <a:pt x="206" y="175"/>
                  </a:lnTo>
                  <a:lnTo>
                    <a:pt x="185" y="138"/>
                  </a:lnTo>
                  <a:lnTo>
                    <a:pt x="163" y="106"/>
                  </a:lnTo>
                  <a:lnTo>
                    <a:pt x="143" y="78"/>
                  </a:lnTo>
                  <a:lnTo>
                    <a:pt x="122" y="52"/>
                  </a:lnTo>
                  <a:lnTo>
                    <a:pt x="100" y="31"/>
                  </a:lnTo>
                  <a:lnTo>
                    <a:pt x="80" y="14"/>
                  </a:lnTo>
                  <a:lnTo>
                    <a:pt x="59" y="0"/>
                  </a:lnTo>
                  <a:lnTo>
                    <a:pt x="35" y="46"/>
                  </a:lnTo>
                  <a:lnTo>
                    <a:pt x="17" y="106"/>
                  </a:lnTo>
                  <a:lnTo>
                    <a:pt x="5" y="179"/>
                  </a:lnTo>
                  <a:lnTo>
                    <a:pt x="0" y="267"/>
                  </a:lnTo>
                  <a:lnTo>
                    <a:pt x="2" y="367"/>
                  </a:lnTo>
                  <a:lnTo>
                    <a:pt x="12" y="480"/>
                  </a:lnTo>
                  <a:lnTo>
                    <a:pt x="31" y="604"/>
                  </a:lnTo>
                  <a:lnTo>
                    <a:pt x="59" y="742"/>
                  </a:lnTo>
                  <a:lnTo>
                    <a:pt x="76" y="811"/>
                  </a:lnTo>
                  <a:lnTo>
                    <a:pt x="93" y="877"/>
                  </a:lnTo>
                  <a:lnTo>
                    <a:pt x="113" y="936"/>
                  </a:lnTo>
                  <a:lnTo>
                    <a:pt x="132" y="992"/>
                  </a:lnTo>
                  <a:lnTo>
                    <a:pt x="151" y="1041"/>
                  </a:lnTo>
                  <a:lnTo>
                    <a:pt x="172" y="1088"/>
                  </a:lnTo>
                  <a:lnTo>
                    <a:pt x="193" y="1129"/>
                  </a:lnTo>
                  <a:lnTo>
                    <a:pt x="213" y="1168"/>
                  </a:lnTo>
                  <a:lnTo>
                    <a:pt x="234" y="1201"/>
                  </a:lnTo>
                  <a:lnTo>
                    <a:pt x="254" y="1231"/>
                  </a:lnTo>
                  <a:lnTo>
                    <a:pt x="274" y="1257"/>
                  </a:lnTo>
                  <a:lnTo>
                    <a:pt x="293" y="1278"/>
                  </a:lnTo>
                  <a:lnTo>
                    <a:pt x="311" y="1297"/>
                  </a:lnTo>
                  <a:lnTo>
                    <a:pt x="328" y="1311"/>
                  </a:lnTo>
                  <a:lnTo>
                    <a:pt x="344" y="1322"/>
                  </a:lnTo>
                  <a:lnTo>
                    <a:pt x="358" y="1329"/>
                  </a:lnTo>
                  <a:close/>
                </a:path>
              </a:pathLst>
            </a:custGeom>
            <a:solidFill>
              <a:srgbClr val="FFEDD8"/>
            </a:solidFill>
            <a:ln w="9525">
              <a:noFill/>
              <a:round/>
              <a:headEnd/>
              <a:tailEnd/>
            </a:ln>
          </p:spPr>
          <p:txBody>
            <a:bodyPr/>
            <a:lstStyle/>
            <a:p>
              <a:endParaRPr lang="el-GR"/>
            </a:p>
          </p:txBody>
        </p:sp>
        <p:sp>
          <p:nvSpPr>
            <p:cNvPr id="4115" name="Freeform 9"/>
            <p:cNvSpPr>
              <a:spLocks/>
            </p:cNvSpPr>
            <p:nvPr/>
          </p:nvSpPr>
          <p:spPr bwMode="auto">
            <a:xfrm flipH="1">
              <a:off x="3997" y="1897"/>
              <a:ext cx="465" cy="1382"/>
            </a:xfrm>
            <a:custGeom>
              <a:avLst/>
              <a:gdLst>
                <a:gd name="T0" fmla="*/ 142 w 465"/>
                <a:gd name="T1" fmla="*/ 63 h 1382"/>
                <a:gd name="T2" fmla="*/ 112 w 465"/>
                <a:gd name="T3" fmla="*/ 196 h 1382"/>
                <a:gd name="T4" fmla="*/ 109 w 465"/>
                <a:gd name="T5" fmla="*/ 384 h 1382"/>
                <a:gd name="T6" fmla="*/ 138 w 465"/>
                <a:gd name="T7" fmla="*/ 621 h 1382"/>
                <a:gd name="T8" fmla="*/ 183 w 465"/>
                <a:gd name="T9" fmla="*/ 828 h 1382"/>
                <a:gd name="T10" fmla="*/ 220 w 465"/>
                <a:gd name="T11" fmla="*/ 953 h 1382"/>
                <a:gd name="T12" fmla="*/ 258 w 465"/>
                <a:gd name="T13" fmla="*/ 1058 h 1382"/>
                <a:gd name="T14" fmla="*/ 300 w 465"/>
                <a:gd name="T15" fmla="*/ 1146 h 1382"/>
                <a:gd name="T16" fmla="*/ 341 w 465"/>
                <a:gd name="T17" fmla="*/ 1218 h 1382"/>
                <a:gd name="T18" fmla="*/ 381 w 465"/>
                <a:gd name="T19" fmla="*/ 1274 h 1382"/>
                <a:gd name="T20" fmla="*/ 418 w 465"/>
                <a:gd name="T21" fmla="*/ 1314 h 1382"/>
                <a:gd name="T22" fmla="*/ 451 w 465"/>
                <a:gd name="T23" fmla="*/ 1339 h 1382"/>
                <a:gd name="T24" fmla="*/ 455 w 465"/>
                <a:gd name="T25" fmla="*/ 1357 h 1382"/>
                <a:gd name="T26" fmla="*/ 424 w 465"/>
                <a:gd name="T27" fmla="*/ 1373 h 1382"/>
                <a:gd name="T28" fmla="*/ 392 w 465"/>
                <a:gd name="T29" fmla="*/ 1381 h 1382"/>
                <a:gd name="T30" fmla="*/ 361 w 465"/>
                <a:gd name="T31" fmla="*/ 1381 h 1382"/>
                <a:gd name="T32" fmla="*/ 341 w 465"/>
                <a:gd name="T33" fmla="*/ 1373 h 1382"/>
                <a:gd name="T34" fmla="*/ 316 w 465"/>
                <a:gd name="T35" fmla="*/ 1349 h 1382"/>
                <a:gd name="T36" fmla="*/ 284 w 465"/>
                <a:gd name="T37" fmla="*/ 1305 h 1382"/>
                <a:gd name="T38" fmla="*/ 244 w 465"/>
                <a:gd name="T39" fmla="*/ 1245 h 1382"/>
                <a:gd name="T40" fmla="*/ 200 w 465"/>
                <a:gd name="T41" fmla="*/ 1168 h 1382"/>
                <a:gd name="T42" fmla="*/ 157 w 465"/>
                <a:gd name="T43" fmla="*/ 1078 h 1382"/>
                <a:gd name="T44" fmla="*/ 115 w 465"/>
                <a:gd name="T45" fmla="*/ 973 h 1382"/>
                <a:gd name="T46" fmla="*/ 79 w 465"/>
                <a:gd name="T47" fmla="*/ 857 h 1382"/>
                <a:gd name="T48" fmla="*/ 39 w 465"/>
                <a:gd name="T49" fmla="*/ 668 h 1382"/>
                <a:gd name="T50" fmla="*/ 8 w 465"/>
                <a:gd name="T51" fmla="*/ 418 h 1382"/>
                <a:gd name="T52" fmla="*/ 0 w 465"/>
                <a:gd name="T53" fmla="*/ 204 h 1382"/>
                <a:gd name="T54" fmla="*/ 12 w 465"/>
                <a:gd name="T55" fmla="*/ 62 h 1382"/>
                <a:gd name="T56" fmla="*/ 40 w 465"/>
                <a:gd name="T57" fmla="*/ 15 h 1382"/>
                <a:gd name="T58" fmla="*/ 80 w 465"/>
                <a:gd name="T59" fmla="*/ 2 h 1382"/>
                <a:gd name="T60" fmla="*/ 121 w 465"/>
                <a:gd name="T61" fmla="*/ 3 h 1382"/>
                <a:gd name="T62" fmla="*/ 155 w 465"/>
                <a:gd name="T63" fmla="*/ 11 h 13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5"/>
                <a:gd name="T97" fmla="*/ 0 h 1382"/>
                <a:gd name="T98" fmla="*/ 465 w 465"/>
                <a:gd name="T99" fmla="*/ 1382 h 13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5" h="1382">
                  <a:moveTo>
                    <a:pt x="166" y="17"/>
                  </a:moveTo>
                  <a:lnTo>
                    <a:pt x="142" y="63"/>
                  </a:lnTo>
                  <a:lnTo>
                    <a:pt x="124" y="123"/>
                  </a:lnTo>
                  <a:lnTo>
                    <a:pt x="112" y="196"/>
                  </a:lnTo>
                  <a:lnTo>
                    <a:pt x="107" y="284"/>
                  </a:lnTo>
                  <a:lnTo>
                    <a:pt x="109" y="384"/>
                  </a:lnTo>
                  <a:lnTo>
                    <a:pt x="119" y="497"/>
                  </a:lnTo>
                  <a:lnTo>
                    <a:pt x="138" y="621"/>
                  </a:lnTo>
                  <a:lnTo>
                    <a:pt x="166" y="759"/>
                  </a:lnTo>
                  <a:lnTo>
                    <a:pt x="183" y="828"/>
                  </a:lnTo>
                  <a:lnTo>
                    <a:pt x="200" y="894"/>
                  </a:lnTo>
                  <a:lnTo>
                    <a:pt x="220" y="953"/>
                  </a:lnTo>
                  <a:lnTo>
                    <a:pt x="239" y="1009"/>
                  </a:lnTo>
                  <a:lnTo>
                    <a:pt x="258" y="1058"/>
                  </a:lnTo>
                  <a:lnTo>
                    <a:pt x="279" y="1105"/>
                  </a:lnTo>
                  <a:lnTo>
                    <a:pt x="300" y="1146"/>
                  </a:lnTo>
                  <a:lnTo>
                    <a:pt x="320" y="1185"/>
                  </a:lnTo>
                  <a:lnTo>
                    <a:pt x="341" y="1218"/>
                  </a:lnTo>
                  <a:lnTo>
                    <a:pt x="361" y="1248"/>
                  </a:lnTo>
                  <a:lnTo>
                    <a:pt x="381" y="1274"/>
                  </a:lnTo>
                  <a:lnTo>
                    <a:pt x="400" y="1295"/>
                  </a:lnTo>
                  <a:lnTo>
                    <a:pt x="418" y="1314"/>
                  </a:lnTo>
                  <a:lnTo>
                    <a:pt x="435" y="1328"/>
                  </a:lnTo>
                  <a:lnTo>
                    <a:pt x="451" y="1339"/>
                  </a:lnTo>
                  <a:lnTo>
                    <a:pt x="465" y="1346"/>
                  </a:lnTo>
                  <a:lnTo>
                    <a:pt x="455" y="1357"/>
                  </a:lnTo>
                  <a:lnTo>
                    <a:pt x="440" y="1366"/>
                  </a:lnTo>
                  <a:lnTo>
                    <a:pt x="424" y="1373"/>
                  </a:lnTo>
                  <a:lnTo>
                    <a:pt x="409" y="1378"/>
                  </a:lnTo>
                  <a:lnTo>
                    <a:pt x="392" y="1381"/>
                  </a:lnTo>
                  <a:lnTo>
                    <a:pt x="376" y="1382"/>
                  </a:lnTo>
                  <a:lnTo>
                    <a:pt x="361" y="1381"/>
                  </a:lnTo>
                  <a:lnTo>
                    <a:pt x="348" y="1378"/>
                  </a:lnTo>
                  <a:lnTo>
                    <a:pt x="341" y="1373"/>
                  </a:lnTo>
                  <a:lnTo>
                    <a:pt x="330" y="1363"/>
                  </a:lnTo>
                  <a:lnTo>
                    <a:pt x="316" y="1349"/>
                  </a:lnTo>
                  <a:lnTo>
                    <a:pt x="301" y="1329"/>
                  </a:lnTo>
                  <a:lnTo>
                    <a:pt x="284" y="1305"/>
                  </a:lnTo>
                  <a:lnTo>
                    <a:pt x="264" y="1277"/>
                  </a:lnTo>
                  <a:lnTo>
                    <a:pt x="244" y="1245"/>
                  </a:lnTo>
                  <a:lnTo>
                    <a:pt x="222" y="1208"/>
                  </a:lnTo>
                  <a:lnTo>
                    <a:pt x="200" y="1168"/>
                  </a:lnTo>
                  <a:lnTo>
                    <a:pt x="178" y="1125"/>
                  </a:lnTo>
                  <a:lnTo>
                    <a:pt x="157" y="1078"/>
                  </a:lnTo>
                  <a:lnTo>
                    <a:pt x="136" y="1027"/>
                  </a:lnTo>
                  <a:lnTo>
                    <a:pt x="115" y="973"/>
                  </a:lnTo>
                  <a:lnTo>
                    <a:pt x="96" y="917"/>
                  </a:lnTo>
                  <a:lnTo>
                    <a:pt x="79" y="857"/>
                  </a:lnTo>
                  <a:lnTo>
                    <a:pt x="63" y="796"/>
                  </a:lnTo>
                  <a:lnTo>
                    <a:pt x="39" y="668"/>
                  </a:lnTo>
                  <a:lnTo>
                    <a:pt x="20" y="541"/>
                  </a:lnTo>
                  <a:lnTo>
                    <a:pt x="8" y="418"/>
                  </a:lnTo>
                  <a:lnTo>
                    <a:pt x="2" y="304"/>
                  </a:lnTo>
                  <a:lnTo>
                    <a:pt x="0" y="204"/>
                  </a:lnTo>
                  <a:lnTo>
                    <a:pt x="4" y="121"/>
                  </a:lnTo>
                  <a:lnTo>
                    <a:pt x="12" y="62"/>
                  </a:lnTo>
                  <a:lnTo>
                    <a:pt x="25" y="29"/>
                  </a:lnTo>
                  <a:lnTo>
                    <a:pt x="40" y="15"/>
                  </a:lnTo>
                  <a:lnTo>
                    <a:pt x="60" y="6"/>
                  </a:lnTo>
                  <a:lnTo>
                    <a:pt x="80" y="2"/>
                  </a:lnTo>
                  <a:lnTo>
                    <a:pt x="101" y="0"/>
                  </a:lnTo>
                  <a:lnTo>
                    <a:pt x="121" y="3"/>
                  </a:lnTo>
                  <a:lnTo>
                    <a:pt x="140" y="6"/>
                  </a:lnTo>
                  <a:lnTo>
                    <a:pt x="155" y="11"/>
                  </a:lnTo>
                  <a:lnTo>
                    <a:pt x="166" y="17"/>
                  </a:lnTo>
                  <a:close/>
                </a:path>
              </a:pathLst>
            </a:custGeom>
            <a:solidFill>
              <a:srgbClr val="BF723F"/>
            </a:solidFill>
            <a:ln w="9525">
              <a:noFill/>
              <a:round/>
              <a:headEnd/>
              <a:tailEnd/>
            </a:ln>
          </p:spPr>
          <p:txBody>
            <a:bodyPr/>
            <a:lstStyle/>
            <a:p>
              <a:endParaRPr lang="el-GR"/>
            </a:p>
          </p:txBody>
        </p:sp>
        <p:sp>
          <p:nvSpPr>
            <p:cNvPr id="4116" name="Freeform 10"/>
            <p:cNvSpPr>
              <a:spLocks/>
            </p:cNvSpPr>
            <p:nvPr/>
          </p:nvSpPr>
          <p:spPr bwMode="auto">
            <a:xfrm flipH="1">
              <a:off x="4442" y="2394"/>
              <a:ext cx="824" cy="300"/>
            </a:xfrm>
            <a:custGeom>
              <a:avLst/>
              <a:gdLst>
                <a:gd name="T0" fmla="*/ 820 w 824"/>
                <a:gd name="T1" fmla="*/ 0 h 300"/>
                <a:gd name="T2" fmla="*/ 814 w 824"/>
                <a:gd name="T3" fmla="*/ 1 h 300"/>
                <a:gd name="T4" fmla="*/ 804 w 824"/>
                <a:gd name="T5" fmla="*/ 4 h 300"/>
                <a:gd name="T6" fmla="*/ 791 w 824"/>
                <a:gd name="T7" fmla="*/ 8 h 300"/>
                <a:gd name="T8" fmla="*/ 774 w 824"/>
                <a:gd name="T9" fmla="*/ 13 h 300"/>
                <a:gd name="T10" fmla="*/ 755 w 824"/>
                <a:gd name="T11" fmla="*/ 20 h 300"/>
                <a:gd name="T12" fmla="*/ 732 w 824"/>
                <a:gd name="T13" fmla="*/ 27 h 300"/>
                <a:gd name="T14" fmla="*/ 706 w 824"/>
                <a:gd name="T15" fmla="*/ 36 h 300"/>
                <a:gd name="T16" fmla="*/ 678 w 824"/>
                <a:gd name="T17" fmla="*/ 44 h 300"/>
                <a:gd name="T18" fmla="*/ 649 w 824"/>
                <a:gd name="T19" fmla="*/ 54 h 300"/>
                <a:gd name="T20" fmla="*/ 618 w 824"/>
                <a:gd name="T21" fmla="*/ 65 h 300"/>
                <a:gd name="T22" fmla="*/ 584 w 824"/>
                <a:gd name="T23" fmla="*/ 76 h 300"/>
                <a:gd name="T24" fmla="*/ 550 w 824"/>
                <a:gd name="T25" fmla="*/ 88 h 300"/>
                <a:gd name="T26" fmla="*/ 515 w 824"/>
                <a:gd name="T27" fmla="*/ 99 h 300"/>
                <a:gd name="T28" fmla="*/ 478 w 824"/>
                <a:gd name="T29" fmla="*/ 111 h 300"/>
                <a:gd name="T30" fmla="*/ 442 w 824"/>
                <a:gd name="T31" fmla="*/ 124 h 300"/>
                <a:gd name="T32" fmla="*/ 405 w 824"/>
                <a:gd name="T33" fmla="*/ 136 h 300"/>
                <a:gd name="T34" fmla="*/ 368 w 824"/>
                <a:gd name="T35" fmla="*/ 148 h 300"/>
                <a:gd name="T36" fmla="*/ 332 w 824"/>
                <a:gd name="T37" fmla="*/ 161 h 300"/>
                <a:gd name="T38" fmla="*/ 295 w 824"/>
                <a:gd name="T39" fmla="*/ 173 h 300"/>
                <a:gd name="T40" fmla="*/ 260 w 824"/>
                <a:gd name="T41" fmla="*/ 185 h 300"/>
                <a:gd name="T42" fmla="*/ 226 w 824"/>
                <a:gd name="T43" fmla="*/ 196 h 300"/>
                <a:gd name="T44" fmla="*/ 194 w 824"/>
                <a:gd name="T45" fmla="*/ 207 h 300"/>
                <a:gd name="T46" fmla="*/ 163 w 824"/>
                <a:gd name="T47" fmla="*/ 217 h 300"/>
                <a:gd name="T48" fmla="*/ 134 w 824"/>
                <a:gd name="T49" fmla="*/ 227 h 300"/>
                <a:gd name="T50" fmla="*/ 107 w 824"/>
                <a:gd name="T51" fmla="*/ 236 h 300"/>
                <a:gd name="T52" fmla="*/ 82 w 824"/>
                <a:gd name="T53" fmla="*/ 244 h 300"/>
                <a:gd name="T54" fmla="*/ 60 w 824"/>
                <a:gd name="T55" fmla="*/ 251 h 300"/>
                <a:gd name="T56" fmla="*/ 41 w 824"/>
                <a:gd name="T57" fmla="*/ 257 h 300"/>
                <a:gd name="T58" fmla="*/ 25 w 824"/>
                <a:gd name="T59" fmla="*/ 262 h 300"/>
                <a:gd name="T60" fmla="*/ 13 w 824"/>
                <a:gd name="T61" fmla="*/ 267 h 300"/>
                <a:gd name="T62" fmla="*/ 5 w 824"/>
                <a:gd name="T63" fmla="*/ 269 h 300"/>
                <a:gd name="T64" fmla="*/ 0 w 824"/>
                <a:gd name="T65" fmla="*/ 271 h 300"/>
                <a:gd name="T66" fmla="*/ 1 w 824"/>
                <a:gd name="T67" fmla="*/ 300 h 300"/>
                <a:gd name="T68" fmla="*/ 824 w 824"/>
                <a:gd name="T69" fmla="*/ 27 h 300"/>
                <a:gd name="T70" fmla="*/ 820 w 824"/>
                <a:gd name="T71" fmla="*/ 0 h 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4"/>
                <a:gd name="T109" fmla="*/ 0 h 300"/>
                <a:gd name="T110" fmla="*/ 824 w 824"/>
                <a:gd name="T111" fmla="*/ 300 h 3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4" h="300">
                  <a:moveTo>
                    <a:pt x="820" y="0"/>
                  </a:moveTo>
                  <a:lnTo>
                    <a:pt x="814" y="1"/>
                  </a:lnTo>
                  <a:lnTo>
                    <a:pt x="804" y="4"/>
                  </a:lnTo>
                  <a:lnTo>
                    <a:pt x="791" y="8"/>
                  </a:lnTo>
                  <a:lnTo>
                    <a:pt x="774" y="13"/>
                  </a:lnTo>
                  <a:lnTo>
                    <a:pt x="755" y="20"/>
                  </a:lnTo>
                  <a:lnTo>
                    <a:pt x="732" y="27"/>
                  </a:lnTo>
                  <a:lnTo>
                    <a:pt x="706" y="36"/>
                  </a:lnTo>
                  <a:lnTo>
                    <a:pt x="678" y="44"/>
                  </a:lnTo>
                  <a:lnTo>
                    <a:pt x="649" y="54"/>
                  </a:lnTo>
                  <a:lnTo>
                    <a:pt x="618" y="65"/>
                  </a:lnTo>
                  <a:lnTo>
                    <a:pt x="584" y="76"/>
                  </a:lnTo>
                  <a:lnTo>
                    <a:pt x="550" y="88"/>
                  </a:lnTo>
                  <a:lnTo>
                    <a:pt x="515" y="99"/>
                  </a:lnTo>
                  <a:lnTo>
                    <a:pt x="478" y="111"/>
                  </a:lnTo>
                  <a:lnTo>
                    <a:pt x="442" y="124"/>
                  </a:lnTo>
                  <a:lnTo>
                    <a:pt x="405" y="136"/>
                  </a:lnTo>
                  <a:lnTo>
                    <a:pt x="368" y="148"/>
                  </a:lnTo>
                  <a:lnTo>
                    <a:pt x="332" y="161"/>
                  </a:lnTo>
                  <a:lnTo>
                    <a:pt x="295" y="173"/>
                  </a:lnTo>
                  <a:lnTo>
                    <a:pt x="260" y="185"/>
                  </a:lnTo>
                  <a:lnTo>
                    <a:pt x="226" y="196"/>
                  </a:lnTo>
                  <a:lnTo>
                    <a:pt x="194" y="207"/>
                  </a:lnTo>
                  <a:lnTo>
                    <a:pt x="163" y="217"/>
                  </a:lnTo>
                  <a:lnTo>
                    <a:pt x="134" y="227"/>
                  </a:lnTo>
                  <a:lnTo>
                    <a:pt x="107" y="236"/>
                  </a:lnTo>
                  <a:lnTo>
                    <a:pt x="82" y="244"/>
                  </a:lnTo>
                  <a:lnTo>
                    <a:pt x="60" y="251"/>
                  </a:lnTo>
                  <a:lnTo>
                    <a:pt x="41" y="257"/>
                  </a:lnTo>
                  <a:lnTo>
                    <a:pt x="25" y="262"/>
                  </a:lnTo>
                  <a:lnTo>
                    <a:pt x="13" y="267"/>
                  </a:lnTo>
                  <a:lnTo>
                    <a:pt x="5" y="269"/>
                  </a:lnTo>
                  <a:lnTo>
                    <a:pt x="0" y="271"/>
                  </a:lnTo>
                  <a:lnTo>
                    <a:pt x="1" y="300"/>
                  </a:lnTo>
                  <a:lnTo>
                    <a:pt x="824" y="27"/>
                  </a:lnTo>
                  <a:lnTo>
                    <a:pt x="820" y="0"/>
                  </a:lnTo>
                  <a:close/>
                </a:path>
              </a:pathLst>
            </a:custGeom>
            <a:solidFill>
              <a:srgbClr val="BF723F"/>
            </a:solidFill>
            <a:ln w="9525">
              <a:noFill/>
              <a:round/>
              <a:headEnd/>
              <a:tailEnd/>
            </a:ln>
          </p:spPr>
          <p:txBody>
            <a:bodyPr/>
            <a:lstStyle/>
            <a:p>
              <a:endParaRPr lang="el-GR"/>
            </a:p>
          </p:txBody>
        </p:sp>
        <p:sp>
          <p:nvSpPr>
            <p:cNvPr id="4117" name="Freeform 11"/>
            <p:cNvSpPr>
              <a:spLocks/>
            </p:cNvSpPr>
            <p:nvPr/>
          </p:nvSpPr>
          <p:spPr bwMode="auto">
            <a:xfrm flipH="1">
              <a:off x="4457" y="2237"/>
              <a:ext cx="809" cy="324"/>
            </a:xfrm>
            <a:custGeom>
              <a:avLst/>
              <a:gdLst>
                <a:gd name="T0" fmla="*/ 808 w 809"/>
                <a:gd name="T1" fmla="*/ 0 h 324"/>
                <a:gd name="T2" fmla="*/ 802 w 809"/>
                <a:gd name="T3" fmla="*/ 2 h 324"/>
                <a:gd name="T4" fmla="*/ 792 w 809"/>
                <a:gd name="T5" fmla="*/ 5 h 324"/>
                <a:gd name="T6" fmla="*/ 779 w 809"/>
                <a:gd name="T7" fmla="*/ 10 h 324"/>
                <a:gd name="T8" fmla="*/ 763 w 809"/>
                <a:gd name="T9" fmla="*/ 16 h 324"/>
                <a:gd name="T10" fmla="*/ 743 w 809"/>
                <a:gd name="T11" fmla="*/ 22 h 324"/>
                <a:gd name="T12" fmla="*/ 721 w 809"/>
                <a:gd name="T13" fmla="*/ 31 h 324"/>
                <a:gd name="T14" fmla="*/ 695 w 809"/>
                <a:gd name="T15" fmla="*/ 40 h 324"/>
                <a:gd name="T16" fmla="*/ 669 w 809"/>
                <a:gd name="T17" fmla="*/ 50 h 324"/>
                <a:gd name="T18" fmla="*/ 640 w 809"/>
                <a:gd name="T19" fmla="*/ 61 h 324"/>
                <a:gd name="T20" fmla="*/ 608 w 809"/>
                <a:gd name="T21" fmla="*/ 72 h 324"/>
                <a:gd name="T22" fmla="*/ 575 w 809"/>
                <a:gd name="T23" fmla="*/ 84 h 324"/>
                <a:gd name="T24" fmla="*/ 541 w 809"/>
                <a:gd name="T25" fmla="*/ 97 h 324"/>
                <a:gd name="T26" fmla="*/ 507 w 809"/>
                <a:gd name="T27" fmla="*/ 109 h 324"/>
                <a:gd name="T28" fmla="*/ 471 w 809"/>
                <a:gd name="T29" fmla="*/ 123 h 324"/>
                <a:gd name="T30" fmla="*/ 436 w 809"/>
                <a:gd name="T31" fmla="*/ 136 h 324"/>
                <a:gd name="T32" fmla="*/ 400 w 809"/>
                <a:gd name="T33" fmla="*/ 151 h 324"/>
                <a:gd name="T34" fmla="*/ 363 w 809"/>
                <a:gd name="T35" fmla="*/ 164 h 324"/>
                <a:gd name="T36" fmla="*/ 327 w 809"/>
                <a:gd name="T37" fmla="*/ 177 h 324"/>
                <a:gd name="T38" fmla="*/ 292 w 809"/>
                <a:gd name="T39" fmla="*/ 190 h 324"/>
                <a:gd name="T40" fmla="*/ 258 w 809"/>
                <a:gd name="T41" fmla="*/ 203 h 324"/>
                <a:gd name="T42" fmla="*/ 224 w 809"/>
                <a:gd name="T43" fmla="*/ 216 h 324"/>
                <a:gd name="T44" fmla="*/ 193 w 809"/>
                <a:gd name="T45" fmla="*/ 228 h 324"/>
                <a:gd name="T46" fmla="*/ 162 w 809"/>
                <a:gd name="T47" fmla="*/ 239 h 324"/>
                <a:gd name="T48" fmla="*/ 133 w 809"/>
                <a:gd name="T49" fmla="*/ 250 h 324"/>
                <a:gd name="T50" fmla="*/ 107 w 809"/>
                <a:gd name="T51" fmla="*/ 259 h 324"/>
                <a:gd name="T52" fmla="*/ 82 w 809"/>
                <a:gd name="T53" fmla="*/ 268 h 324"/>
                <a:gd name="T54" fmla="*/ 60 w 809"/>
                <a:gd name="T55" fmla="*/ 276 h 324"/>
                <a:gd name="T56" fmla="*/ 42 w 809"/>
                <a:gd name="T57" fmla="*/ 282 h 324"/>
                <a:gd name="T58" fmla="*/ 27 w 809"/>
                <a:gd name="T59" fmla="*/ 289 h 324"/>
                <a:gd name="T60" fmla="*/ 14 w 809"/>
                <a:gd name="T61" fmla="*/ 293 h 324"/>
                <a:gd name="T62" fmla="*/ 6 w 809"/>
                <a:gd name="T63" fmla="*/ 296 h 324"/>
                <a:gd name="T64" fmla="*/ 1 w 809"/>
                <a:gd name="T65" fmla="*/ 297 h 324"/>
                <a:gd name="T66" fmla="*/ 0 w 809"/>
                <a:gd name="T67" fmla="*/ 324 h 324"/>
                <a:gd name="T68" fmla="*/ 809 w 809"/>
                <a:gd name="T69" fmla="*/ 30 h 324"/>
                <a:gd name="T70" fmla="*/ 808 w 809"/>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9"/>
                <a:gd name="T109" fmla="*/ 0 h 324"/>
                <a:gd name="T110" fmla="*/ 809 w 809"/>
                <a:gd name="T111" fmla="*/ 324 h 3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9" h="324">
                  <a:moveTo>
                    <a:pt x="808" y="0"/>
                  </a:moveTo>
                  <a:lnTo>
                    <a:pt x="802" y="2"/>
                  </a:lnTo>
                  <a:lnTo>
                    <a:pt x="792" y="5"/>
                  </a:lnTo>
                  <a:lnTo>
                    <a:pt x="779" y="10"/>
                  </a:lnTo>
                  <a:lnTo>
                    <a:pt x="763" y="16"/>
                  </a:lnTo>
                  <a:lnTo>
                    <a:pt x="743" y="22"/>
                  </a:lnTo>
                  <a:lnTo>
                    <a:pt x="721" y="31"/>
                  </a:lnTo>
                  <a:lnTo>
                    <a:pt x="695" y="40"/>
                  </a:lnTo>
                  <a:lnTo>
                    <a:pt x="669" y="50"/>
                  </a:lnTo>
                  <a:lnTo>
                    <a:pt x="640" y="61"/>
                  </a:lnTo>
                  <a:lnTo>
                    <a:pt x="608" y="72"/>
                  </a:lnTo>
                  <a:lnTo>
                    <a:pt x="575" y="84"/>
                  </a:lnTo>
                  <a:lnTo>
                    <a:pt x="541" y="97"/>
                  </a:lnTo>
                  <a:lnTo>
                    <a:pt x="507" y="109"/>
                  </a:lnTo>
                  <a:lnTo>
                    <a:pt x="471" y="123"/>
                  </a:lnTo>
                  <a:lnTo>
                    <a:pt x="436" y="136"/>
                  </a:lnTo>
                  <a:lnTo>
                    <a:pt x="400" y="151"/>
                  </a:lnTo>
                  <a:lnTo>
                    <a:pt x="363" y="164"/>
                  </a:lnTo>
                  <a:lnTo>
                    <a:pt x="327" y="177"/>
                  </a:lnTo>
                  <a:lnTo>
                    <a:pt x="292" y="190"/>
                  </a:lnTo>
                  <a:lnTo>
                    <a:pt x="258" y="203"/>
                  </a:lnTo>
                  <a:lnTo>
                    <a:pt x="224" y="216"/>
                  </a:lnTo>
                  <a:lnTo>
                    <a:pt x="193" y="228"/>
                  </a:lnTo>
                  <a:lnTo>
                    <a:pt x="162" y="239"/>
                  </a:lnTo>
                  <a:lnTo>
                    <a:pt x="133" y="250"/>
                  </a:lnTo>
                  <a:lnTo>
                    <a:pt x="107" y="259"/>
                  </a:lnTo>
                  <a:lnTo>
                    <a:pt x="82" y="268"/>
                  </a:lnTo>
                  <a:lnTo>
                    <a:pt x="60" y="276"/>
                  </a:lnTo>
                  <a:lnTo>
                    <a:pt x="42" y="282"/>
                  </a:lnTo>
                  <a:lnTo>
                    <a:pt x="27" y="289"/>
                  </a:lnTo>
                  <a:lnTo>
                    <a:pt x="14" y="293"/>
                  </a:lnTo>
                  <a:lnTo>
                    <a:pt x="6" y="296"/>
                  </a:lnTo>
                  <a:lnTo>
                    <a:pt x="1" y="297"/>
                  </a:lnTo>
                  <a:lnTo>
                    <a:pt x="0" y="324"/>
                  </a:lnTo>
                  <a:lnTo>
                    <a:pt x="809" y="30"/>
                  </a:lnTo>
                  <a:lnTo>
                    <a:pt x="808" y="0"/>
                  </a:lnTo>
                  <a:close/>
                </a:path>
              </a:pathLst>
            </a:custGeom>
            <a:solidFill>
              <a:srgbClr val="BF723F"/>
            </a:solidFill>
            <a:ln w="9525">
              <a:noFill/>
              <a:round/>
              <a:headEnd/>
              <a:tailEnd/>
            </a:ln>
          </p:spPr>
          <p:txBody>
            <a:bodyPr/>
            <a:lstStyle/>
            <a:p>
              <a:endParaRPr lang="el-GR"/>
            </a:p>
          </p:txBody>
        </p:sp>
        <p:sp>
          <p:nvSpPr>
            <p:cNvPr id="4118" name="Freeform 12"/>
            <p:cNvSpPr>
              <a:spLocks/>
            </p:cNvSpPr>
            <p:nvPr/>
          </p:nvSpPr>
          <p:spPr bwMode="auto">
            <a:xfrm flipH="1">
              <a:off x="4459" y="2060"/>
              <a:ext cx="793" cy="359"/>
            </a:xfrm>
            <a:custGeom>
              <a:avLst/>
              <a:gdLst>
                <a:gd name="T0" fmla="*/ 793 w 793"/>
                <a:gd name="T1" fmla="*/ 0 h 359"/>
                <a:gd name="T2" fmla="*/ 777 w 793"/>
                <a:gd name="T3" fmla="*/ 4 h 359"/>
                <a:gd name="T4" fmla="*/ 748 w 793"/>
                <a:gd name="T5" fmla="*/ 17 h 359"/>
                <a:gd name="T6" fmla="*/ 707 w 793"/>
                <a:gd name="T7" fmla="*/ 33 h 359"/>
                <a:gd name="T8" fmla="*/ 656 w 793"/>
                <a:gd name="T9" fmla="*/ 54 h 359"/>
                <a:gd name="T10" fmla="*/ 598 w 793"/>
                <a:gd name="T11" fmla="*/ 78 h 359"/>
                <a:gd name="T12" fmla="*/ 533 w 793"/>
                <a:gd name="T13" fmla="*/ 106 h 359"/>
                <a:gd name="T14" fmla="*/ 464 w 793"/>
                <a:gd name="T15" fmla="*/ 135 h 359"/>
                <a:gd name="T16" fmla="*/ 394 w 793"/>
                <a:gd name="T17" fmla="*/ 165 h 359"/>
                <a:gd name="T18" fmla="*/ 325 w 793"/>
                <a:gd name="T19" fmla="*/ 194 h 359"/>
                <a:gd name="T20" fmla="*/ 256 w 793"/>
                <a:gd name="T21" fmla="*/ 223 h 359"/>
                <a:gd name="T22" fmla="*/ 193 w 793"/>
                <a:gd name="T23" fmla="*/ 251 h 359"/>
                <a:gd name="T24" fmla="*/ 135 w 793"/>
                <a:gd name="T25" fmla="*/ 276 h 359"/>
                <a:gd name="T26" fmla="*/ 86 w 793"/>
                <a:gd name="T27" fmla="*/ 296 h 359"/>
                <a:gd name="T28" fmla="*/ 46 w 793"/>
                <a:gd name="T29" fmla="*/ 312 h 359"/>
                <a:gd name="T30" fmla="*/ 20 w 793"/>
                <a:gd name="T31" fmla="*/ 323 h 359"/>
                <a:gd name="T32" fmla="*/ 6 w 793"/>
                <a:gd name="T33" fmla="*/ 328 h 359"/>
                <a:gd name="T34" fmla="*/ 0 w 793"/>
                <a:gd name="T35" fmla="*/ 359 h 359"/>
                <a:gd name="T36" fmla="*/ 792 w 793"/>
                <a:gd name="T37" fmla="*/ 27 h 359"/>
                <a:gd name="T38" fmla="*/ 793 w 793"/>
                <a:gd name="T39" fmla="*/ 0 h 3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3"/>
                <a:gd name="T61" fmla="*/ 0 h 359"/>
                <a:gd name="T62" fmla="*/ 793 w 793"/>
                <a:gd name="T63" fmla="*/ 359 h 3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3" h="359">
                  <a:moveTo>
                    <a:pt x="793" y="0"/>
                  </a:moveTo>
                  <a:lnTo>
                    <a:pt x="777" y="4"/>
                  </a:lnTo>
                  <a:lnTo>
                    <a:pt x="748" y="17"/>
                  </a:lnTo>
                  <a:lnTo>
                    <a:pt x="707" y="33"/>
                  </a:lnTo>
                  <a:lnTo>
                    <a:pt x="656" y="54"/>
                  </a:lnTo>
                  <a:lnTo>
                    <a:pt x="598" y="78"/>
                  </a:lnTo>
                  <a:lnTo>
                    <a:pt x="533" y="106"/>
                  </a:lnTo>
                  <a:lnTo>
                    <a:pt x="464" y="135"/>
                  </a:lnTo>
                  <a:lnTo>
                    <a:pt x="394" y="165"/>
                  </a:lnTo>
                  <a:lnTo>
                    <a:pt x="325" y="194"/>
                  </a:lnTo>
                  <a:lnTo>
                    <a:pt x="256" y="223"/>
                  </a:lnTo>
                  <a:lnTo>
                    <a:pt x="193" y="251"/>
                  </a:lnTo>
                  <a:lnTo>
                    <a:pt x="135" y="276"/>
                  </a:lnTo>
                  <a:lnTo>
                    <a:pt x="86" y="296"/>
                  </a:lnTo>
                  <a:lnTo>
                    <a:pt x="46" y="312"/>
                  </a:lnTo>
                  <a:lnTo>
                    <a:pt x="20" y="323"/>
                  </a:lnTo>
                  <a:lnTo>
                    <a:pt x="6" y="328"/>
                  </a:lnTo>
                  <a:lnTo>
                    <a:pt x="0" y="359"/>
                  </a:lnTo>
                  <a:lnTo>
                    <a:pt x="792" y="27"/>
                  </a:lnTo>
                  <a:lnTo>
                    <a:pt x="793" y="0"/>
                  </a:lnTo>
                  <a:close/>
                </a:path>
              </a:pathLst>
            </a:custGeom>
            <a:solidFill>
              <a:srgbClr val="BF723F"/>
            </a:solidFill>
            <a:ln w="9525">
              <a:noFill/>
              <a:round/>
              <a:headEnd/>
              <a:tailEnd/>
            </a:ln>
          </p:spPr>
          <p:txBody>
            <a:bodyPr/>
            <a:lstStyle/>
            <a:p>
              <a:endParaRPr lang="el-GR"/>
            </a:p>
          </p:txBody>
        </p:sp>
        <p:sp>
          <p:nvSpPr>
            <p:cNvPr id="4119" name="Freeform 13"/>
            <p:cNvSpPr>
              <a:spLocks/>
            </p:cNvSpPr>
            <p:nvPr/>
          </p:nvSpPr>
          <p:spPr bwMode="auto">
            <a:xfrm flipH="1">
              <a:off x="4411" y="2611"/>
              <a:ext cx="842" cy="235"/>
            </a:xfrm>
            <a:custGeom>
              <a:avLst/>
              <a:gdLst>
                <a:gd name="T0" fmla="*/ 839 w 842"/>
                <a:gd name="T1" fmla="*/ 0 h 235"/>
                <a:gd name="T2" fmla="*/ 832 w 842"/>
                <a:gd name="T3" fmla="*/ 2 h 235"/>
                <a:gd name="T4" fmla="*/ 823 w 842"/>
                <a:gd name="T5" fmla="*/ 4 h 235"/>
                <a:gd name="T6" fmla="*/ 809 w 842"/>
                <a:gd name="T7" fmla="*/ 8 h 235"/>
                <a:gd name="T8" fmla="*/ 791 w 842"/>
                <a:gd name="T9" fmla="*/ 11 h 235"/>
                <a:gd name="T10" fmla="*/ 772 w 842"/>
                <a:gd name="T11" fmla="*/ 17 h 235"/>
                <a:gd name="T12" fmla="*/ 748 w 842"/>
                <a:gd name="T13" fmla="*/ 22 h 235"/>
                <a:gd name="T14" fmla="*/ 722 w 842"/>
                <a:gd name="T15" fmla="*/ 29 h 235"/>
                <a:gd name="T16" fmla="*/ 694 w 842"/>
                <a:gd name="T17" fmla="*/ 36 h 235"/>
                <a:gd name="T18" fmla="*/ 664 w 842"/>
                <a:gd name="T19" fmla="*/ 44 h 235"/>
                <a:gd name="T20" fmla="*/ 631 w 842"/>
                <a:gd name="T21" fmla="*/ 51 h 235"/>
                <a:gd name="T22" fmla="*/ 597 w 842"/>
                <a:gd name="T23" fmla="*/ 60 h 235"/>
                <a:gd name="T24" fmla="*/ 562 w 842"/>
                <a:gd name="T25" fmla="*/ 68 h 235"/>
                <a:gd name="T26" fmla="*/ 526 w 842"/>
                <a:gd name="T27" fmla="*/ 78 h 235"/>
                <a:gd name="T28" fmla="*/ 490 w 842"/>
                <a:gd name="T29" fmla="*/ 86 h 235"/>
                <a:gd name="T30" fmla="*/ 452 w 842"/>
                <a:gd name="T31" fmla="*/ 96 h 235"/>
                <a:gd name="T32" fmla="*/ 415 w 842"/>
                <a:gd name="T33" fmla="*/ 106 h 235"/>
                <a:gd name="T34" fmla="*/ 376 w 842"/>
                <a:gd name="T35" fmla="*/ 114 h 235"/>
                <a:gd name="T36" fmla="*/ 339 w 842"/>
                <a:gd name="T37" fmla="*/ 124 h 235"/>
                <a:gd name="T38" fmla="*/ 302 w 842"/>
                <a:gd name="T39" fmla="*/ 132 h 235"/>
                <a:gd name="T40" fmla="*/ 267 w 842"/>
                <a:gd name="T41" fmla="*/ 142 h 235"/>
                <a:gd name="T42" fmla="*/ 232 w 842"/>
                <a:gd name="T43" fmla="*/ 151 h 235"/>
                <a:gd name="T44" fmla="*/ 198 w 842"/>
                <a:gd name="T45" fmla="*/ 159 h 235"/>
                <a:gd name="T46" fmla="*/ 166 w 842"/>
                <a:gd name="T47" fmla="*/ 166 h 235"/>
                <a:gd name="T48" fmla="*/ 137 w 842"/>
                <a:gd name="T49" fmla="*/ 174 h 235"/>
                <a:gd name="T50" fmla="*/ 109 w 842"/>
                <a:gd name="T51" fmla="*/ 181 h 235"/>
                <a:gd name="T52" fmla="*/ 84 w 842"/>
                <a:gd name="T53" fmla="*/ 187 h 235"/>
                <a:gd name="T54" fmla="*/ 62 w 842"/>
                <a:gd name="T55" fmla="*/ 193 h 235"/>
                <a:gd name="T56" fmla="*/ 43 w 842"/>
                <a:gd name="T57" fmla="*/ 198 h 235"/>
                <a:gd name="T58" fmla="*/ 26 w 842"/>
                <a:gd name="T59" fmla="*/ 201 h 235"/>
                <a:gd name="T60" fmla="*/ 14 w 842"/>
                <a:gd name="T61" fmla="*/ 204 h 235"/>
                <a:gd name="T62" fmla="*/ 5 w 842"/>
                <a:gd name="T63" fmla="*/ 206 h 235"/>
                <a:gd name="T64" fmla="*/ 0 w 842"/>
                <a:gd name="T65" fmla="*/ 207 h 235"/>
                <a:gd name="T66" fmla="*/ 4 w 842"/>
                <a:gd name="T67" fmla="*/ 235 h 235"/>
                <a:gd name="T68" fmla="*/ 842 w 842"/>
                <a:gd name="T69" fmla="*/ 28 h 235"/>
                <a:gd name="T70" fmla="*/ 839 w 842"/>
                <a:gd name="T71" fmla="*/ 0 h 2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2"/>
                <a:gd name="T109" fmla="*/ 0 h 235"/>
                <a:gd name="T110" fmla="*/ 842 w 842"/>
                <a:gd name="T111" fmla="*/ 235 h 2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2" h="235">
                  <a:moveTo>
                    <a:pt x="839" y="0"/>
                  </a:moveTo>
                  <a:lnTo>
                    <a:pt x="832" y="2"/>
                  </a:lnTo>
                  <a:lnTo>
                    <a:pt x="823" y="4"/>
                  </a:lnTo>
                  <a:lnTo>
                    <a:pt x="809" y="8"/>
                  </a:lnTo>
                  <a:lnTo>
                    <a:pt x="791" y="11"/>
                  </a:lnTo>
                  <a:lnTo>
                    <a:pt x="772" y="17"/>
                  </a:lnTo>
                  <a:lnTo>
                    <a:pt x="748" y="22"/>
                  </a:lnTo>
                  <a:lnTo>
                    <a:pt x="722" y="29"/>
                  </a:lnTo>
                  <a:lnTo>
                    <a:pt x="694" y="36"/>
                  </a:lnTo>
                  <a:lnTo>
                    <a:pt x="664" y="44"/>
                  </a:lnTo>
                  <a:lnTo>
                    <a:pt x="631" y="51"/>
                  </a:lnTo>
                  <a:lnTo>
                    <a:pt x="597" y="60"/>
                  </a:lnTo>
                  <a:lnTo>
                    <a:pt x="562" y="68"/>
                  </a:lnTo>
                  <a:lnTo>
                    <a:pt x="526" y="78"/>
                  </a:lnTo>
                  <a:lnTo>
                    <a:pt x="490" y="86"/>
                  </a:lnTo>
                  <a:lnTo>
                    <a:pt x="452" y="96"/>
                  </a:lnTo>
                  <a:lnTo>
                    <a:pt x="415" y="106"/>
                  </a:lnTo>
                  <a:lnTo>
                    <a:pt x="376" y="114"/>
                  </a:lnTo>
                  <a:lnTo>
                    <a:pt x="339" y="124"/>
                  </a:lnTo>
                  <a:lnTo>
                    <a:pt x="302" y="132"/>
                  </a:lnTo>
                  <a:lnTo>
                    <a:pt x="267" y="142"/>
                  </a:lnTo>
                  <a:lnTo>
                    <a:pt x="232" y="151"/>
                  </a:lnTo>
                  <a:lnTo>
                    <a:pt x="198" y="159"/>
                  </a:lnTo>
                  <a:lnTo>
                    <a:pt x="166" y="166"/>
                  </a:lnTo>
                  <a:lnTo>
                    <a:pt x="137" y="174"/>
                  </a:lnTo>
                  <a:lnTo>
                    <a:pt x="109" y="181"/>
                  </a:lnTo>
                  <a:lnTo>
                    <a:pt x="84" y="187"/>
                  </a:lnTo>
                  <a:lnTo>
                    <a:pt x="62" y="193"/>
                  </a:lnTo>
                  <a:lnTo>
                    <a:pt x="43" y="198"/>
                  </a:lnTo>
                  <a:lnTo>
                    <a:pt x="26" y="201"/>
                  </a:lnTo>
                  <a:lnTo>
                    <a:pt x="14" y="204"/>
                  </a:lnTo>
                  <a:lnTo>
                    <a:pt x="5" y="206"/>
                  </a:lnTo>
                  <a:lnTo>
                    <a:pt x="0" y="207"/>
                  </a:lnTo>
                  <a:lnTo>
                    <a:pt x="4" y="235"/>
                  </a:lnTo>
                  <a:lnTo>
                    <a:pt x="842" y="28"/>
                  </a:lnTo>
                  <a:lnTo>
                    <a:pt x="839" y="0"/>
                  </a:lnTo>
                  <a:close/>
                </a:path>
              </a:pathLst>
            </a:custGeom>
            <a:solidFill>
              <a:srgbClr val="BF723F"/>
            </a:solidFill>
            <a:ln w="9525">
              <a:noFill/>
              <a:round/>
              <a:headEnd/>
              <a:tailEnd/>
            </a:ln>
          </p:spPr>
          <p:txBody>
            <a:bodyPr/>
            <a:lstStyle/>
            <a:p>
              <a:endParaRPr lang="el-GR"/>
            </a:p>
          </p:txBody>
        </p:sp>
        <p:sp>
          <p:nvSpPr>
            <p:cNvPr id="4120" name="Freeform 14"/>
            <p:cNvSpPr>
              <a:spLocks/>
            </p:cNvSpPr>
            <p:nvPr/>
          </p:nvSpPr>
          <p:spPr bwMode="auto">
            <a:xfrm flipH="1">
              <a:off x="4347" y="2840"/>
              <a:ext cx="859" cy="166"/>
            </a:xfrm>
            <a:custGeom>
              <a:avLst/>
              <a:gdLst>
                <a:gd name="T0" fmla="*/ 850 w 859"/>
                <a:gd name="T1" fmla="*/ 0 h 166"/>
                <a:gd name="T2" fmla="*/ 844 w 859"/>
                <a:gd name="T3" fmla="*/ 1 h 166"/>
                <a:gd name="T4" fmla="*/ 834 w 859"/>
                <a:gd name="T5" fmla="*/ 4 h 166"/>
                <a:gd name="T6" fmla="*/ 819 w 859"/>
                <a:gd name="T7" fmla="*/ 6 h 166"/>
                <a:gd name="T8" fmla="*/ 802 w 859"/>
                <a:gd name="T9" fmla="*/ 9 h 166"/>
                <a:gd name="T10" fmla="*/ 782 w 859"/>
                <a:gd name="T11" fmla="*/ 12 h 166"/>
                <a:gd name="T12" fmla="*/ 759 w 859"/>
                <a:gd name="T13" fmla="*/ 17 h 166"/>
                <a:gd name="T14" fmla="*/ 732 w 859"/>
                <a:gd name="T15" fmla="*/ 22 h 166"/>
                <a:gd name="T16" fmla="*/ 703 w 859"/>
                <a:gd name="T17" fmla="*/ 27 h 166"/>
                <a:gd name="T18" fmla="*/ 673 w 859"/>
                <a:gd name="T19" fmla="*/ 32 h 166"/>
                <a:gd name="T20" fmla="*/ 640 w 859"/>
                <a:gd name="T21" fmla="*/ 38 h 166"/>
                <a:gd name="T22" fmla="*/ 606 w 859"/>
                <a:gd name="T23" fmla="*/ 44 h 166"/>
                <a:gd name="T24" fmla="*/ 570 w 859"/>
                <a:gd name="T25" fmla="*/ 50 h 166"/>
                <a:gd name="T26" fmla="*/ 534 w 859"/>
                <a:gd name="T27" fmla="*/ 56 h 166"/>
                <a:gd name="T28" fmla="*/ 496 w 859"/>
                <a:gd name="T29" fmla="*/ 62 h 166"/>
                <a:gd name="T30" fmla="*/ 458 w 859"/>
                <a:gd name="T31" fmla="*/ 69 h 166"/>
                <a:gd name="T32" fmla="*/ 420 w 859"/>
                <a:gd name="T33" fmla="*/ 75 h 166"/>
                <a:gd name="T34" fmla="*/ 382 w 859"/>
                <a:gd name="T35" fmla="*/ 82 h 166"/>
                <a:gd name="T36" fmla="*/ 345 w 859"/>
                <a:gd name="T37" fmla="*/ 89 h 166"/>
                <a:gd name="T38" fmla="*/ 307 w 859"/>
                <a:gd name="T39" fmla="*/ 95 h 166"/>
                <a:gd name="T40" fmla="*/ 271 w 859"/>
                <a:gd name="T41" fmla="*/ 101 h 166"/>
                <a:gd name="T42" fmla="*/ 235 w 859"/>
                <a:gd name="T43" fmla="*/ 107 h 166"/>
                <a:gd name="T44" fmla="*/ 202 w 859"/>
                <a:gd name="T45" fmla="*/ 113 h 166"/>
                <a:gd name="T46" fmla="*/ 169 w 859"/>
                <a:gd name="T47" fmla="*/ 119 h 166"/>
                <a:gd name="T48" fmla="*/ 139 w 859"/>
                <a:gd name="T49" fmla="*/ 124 h 166"/>
                <a:gd name="T50" fmla="*/ 111 w 859"/>
                <a:gd name="T51" fmla="*/ 128 h 166"/>
                <a:gd name="T52" fmla="*/ 85 w 859"/>
                <a:gd name="T53" fmla="*/ 133 h 166"/>
                <a:gd name="T54" fmla="*/ 63 w 859"/>
                <a:gd name="T55" fmla="*/ 137 h 166"/>
                <a:gd name="T56" fmla="*/ 43 w 859"/>
                <a:gd name="T57" fmla="*/ 141 h 166"/>
                <a:gd name="T58" fmla="*/ 27 w 859"/>
                <a:gd name="T59" fmla="*/ 143 h 166"/>
                <a:gd name="T60" fmla="*/ 14 w 859"/>
                <a:gd name="T61" fmla="*/ 145 h 166"/>
                <a:gd name="T62" fmla="*/ 5 w 859"/>
                <a:gd name="T63" fmla="*/ 147 h 166"/>
                <a:gd name="T64" fmla="*/ 0 w 859"/>
                <a:gd name="T65" fmla="*/ 148 h 166"/>
                <a:gd name="T66" fmla="*/ 10 w 859"/>
                <a:gd name="T67" fmla="*/ 166 h 166"/>
                <a:gd name="T68" fmla="*/ 859 w 859"/>
                <a:gd name="T69" fmla="*/ 28 h 166"/>
                <a:gd name="T70" fmla="*/ 850 w 859"/>
                <a:gd name="T71" fmla="*/ 0 h 1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59"/>
                <a:gd name="T109" fmla="*/ 0 h 166"/>
                <a:gd name="T110" fmla="*/ 859 w 859"/>
                <a:gd name="T111" fmla="*/ 166 h 1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59" h="166">
                  <a:moveTo>
                    <a:pt x="850" y="0"/>
                  </a:moveTo>
                  <a:lnTo>
                    <a:pt x="844" y="1"/>
                  </a:lnTo>
                  <a:lnTo>
                    <a:pt x="834" y="4"/>
                  </a:lnTo>
                  <a:lnTo>
                    <a:pt x="819" y="6"/>
                  </a:lnTo>
                  <a:lnTo>
                    <a:pt x="802" y="9"/>
                  </a:lnTo>
                  <a:lnTo>
                    <a:pt x="782" y="12"/>
                  </a:lnTo>
                  <a:lnTo>
                    <a:pt x="759" y="17"/>
                  </a:lnTo>
                  <a:lnTo>
                    <a:pt x="732" y="22"/>
                  </a:lnTo>
                  <a:lnTo>
                    <a:pt x="703" y="27"/>
                  </a:lnTo>
                  <a:lnTo>
                    <a:pt x="673" y="32"/>
                  </a:lnTo>
                  <a:lnTo>
                    <a:pt x="640" y="38"/>
                  </a:lnTo>
                  <a:lnTo>
                    <a:pt x="606" y="44"/>
                  </a:lnTo>
                  <a:lnTo>
                    <a:pt x="570" y="50"/>
                  </a:lnTo>
                  <a:lnTo>
                    <a:pt x="534" y="56"/>
                  </a:lnTo>
                  <a:lnTo>
                    <a:pt x="496" y="62"/>
                  </a:lnTo>
                  <a:lnTo>
                    <a:pt x="458" y="69"/>
                  </a:lnTo>
                  <a:lnTo>
                    <a:pt x="420" y="75"/>
                  </a:lnTo>
                  <a:lnTo>
                    <a:pt x="382" y="82"/>
                  </a:lnTo>
                  <a:lnTo>
                    <a:pt x="345" y="89"/>
                  </a:lnTo>
                  <a:lnTo>
                    <a:pt x="307" y="95"/>
                  </a:lnTo>
                  <a:lnTo>
                    <a:pt x="271" y="101"/>
                  </a:lnTo>
                  <a:lnTo>
                    <a:pt x="235" y="107"/>
                  </a:lnTo>
                  <a:lnTo>
                    <a:pt x="202" y="113"/>
                  </a:lnTo>
                  <a:lnTo>
                    <a:pt x="169" y="119"/>
                  </a:lnTo>
                  <a:lnTo>
                    <a:pt x="139" y="124"/>
                  </a:lnTo>
                  <a:lnTo>
                    <a:pt x="111" y="128"/>
                  </a:lnTo>
                  <a:lnTo>
                    <a:pt x="85" y="133"/>
                  </a:lnTo>
                  <a:lnTo>
                    <a:pt x="63" y="137"/>
                  </a:lnTo>
                  <a:lnTo>
                    <a:pt x="43" y="141"/>
                  </a:lnTo>
                  <a:lnTo>
                    <a:pt x="27" y="143"/>
                  </a:lnTo>
                  <a:lnTo>
                    <a:pt x="14" y="145"/>
                  </a:lnTo>
                  <a:lnTo>
                    <a:pt x="5" y="147"/>
                  </a:lnTo>
                  <a:lnTo>
                    <a:pt x="0" y="148"/>
                  </a:lnTo>
                  <a:lnTo>
                    <a:pt x="10" y="166"/>
                  </a:lnTo>
                  <a:lnTo>
                    <a:pt x="859" y="28"/>
                  </a:lnTo>
                  <a:lnTo>
                    <a:pt x="850" y="0"/>
                  </a:lnTo>
                  <a:close/>
                </a:path>
              </a:pathLst>
            </a:custGeom>
            <a:solidFill>
              <a:srgbClr val="BF723F"/>
            </a:solidFill>
            <a:ln w="9525">
              <a:noFill/>
              <a:round/>
              <a:headEnd/>
              <a:tailEnd/>
            </a:ln>
          </p:spPr>
          <p:txBody>
            <a:bodyPr/>
            <a:lstStyle/>
            <a:p>
              <a:endParaRPr lang="el-GR"/>
            </a:p>
          </p:txBody>
        </p:sp>
        <p:sp>
          <p:nvSpPr>
            <p:cNvPr id="4121" name="Freeform 15"/>
            <p:cNvSpPr>
              <a:spLocks/>
            </p:cNvSpPr>
            <p:nvPr/>
          </p:nvSpPr>
          <p:spPr bwMode="auto">
            <a:xfrm flipH="1">
              <a:off x="4273" y="3017"/>
              <a:ext cx="871" cy="123"/>
            </a:xfrm>
            <a:custGeom>
              <a:avLst/>
              <a:gdLst>
                <a:gd name="T0" fmla="*/ 858 w 871"/>
                <a:gd name="T1" fmla="*/ 0 h 123"/>
                <a:gd name="T2" fmla="*/ 852 w 871"/>
                <a:gd name="T3" fmla="*/ 1 h 123"/>
                <a:gd name="T4" fmla="*/ 842 w 871"/>
                <a:gd name="T5" fmla="*/ 2 h 123"/>
                <a:gd name="T6" fmla="*/ 828 w 871"/>
                <a:gd name="T7" fmla="*/ 5 h 123"/>
                <a:gd name="T8" fmla="*/ 811 w 871"/>
                <a:gd name="T9" fmla="*/ 7 h 123"/>
                <a:gd name="T10" fmla="*/ 790 w 871"/>
                <a:gd name="T11" fmla="*/ 10 h 123"/>
                <a:gd name="T12" fmla="*/ 766 w 871"/>
                <a:gd name="T13" fmla="*/ 12 h 123"/>
                <a:gd name="T14" fmla="*/ 739 w 871"/>
                <a:gd name="T15" fmla="*/ 16 h 123"/>
                <a:gd name="T16" fmla="*/ 710 w 871"/>
                <a:gd name="T17" fmla="*/ 19 h 123"/>
                <a:gd name="T18" fmla="*/ 680 w 871"/>
                <a:gd name="T19" fmla="*/ 23 h 123"/>
                <a:gd name="T20" fmla="*/ 646 w 871"/>
                <a:gd name="T21" fmla="*/ 26 h 123"/>
                <a:gd name="T22" fmla="*/ 612 w 871"/>
                <a:gd name="T23" fmla="*/ 31 h 123"/>
                <a:gd name="T24" fmla="*/ 576 w 871"/>
                <a:gd name="T25" fmla="*/ 35 h 123"/>
                <a:gd name="T26" fmla="*/ 539 w 871"/>
                <a:gd name="T27" fmla="*/ 40 h 123"/>
                <a:gd name="T28" fmla="*/ 501 w 871"/>
                <a:gd name="T29" fmla="*/ 45 h 123"/>
                <a:gd name="T30" fmla="*/ 463 w 871"/>
                <a:gd name="T31" fmla="*/ 48 h 123"/>
                <a:gd name="T32" fmla="*/ 424 w 871"/>
                <a:gd name="T33" fmla="*/ 53 h 123"/>
                <a:gd name="T34" fmla="*/ 385 w 871"/>
                <a:gd name="T35" fmla="*/ 58 h 123"/>
                <a:gd name="T36" fmla="*/ 348 w 871"/>
                <a:gd name="T37" fmla="*/ 63 h 123"/>
                <a:gd name="T38" fmla="*/ 309 w 871"/>
                <a:gd name="T39" fmla="*/ 68 h 123"/>
                <a:gd name="T40" fmla="*/ 273 w 871"/>
                <a:gd name="T41" fmla="*/ 71 h 123"/>
                <a:gd name="T42" fmla="*/ 238 w 871"/>
                <a:gd name="T43" fmla="*/ 76 h 123"/>
                <a:gd name="T44" fmla="*/ 204 w 871"/>
                <a:gd name="T45" fmla="*/ 80 h 123"/>
                <a:gd name="T46" fmla="*/ 171 w 871"/>
                <a:gd name="T47" fmla="*/ 83 h 123"/>
                <a:gd name="T48" fmla="*/ 141 w 871"/>
                <a:gd name="T49" fmla="*/ 87 h 123"/>
                <a:gd name="T50" fmla="*/ 112 w 871"/>
                <a:gd name="T51" fmla="*/ 91 h 123"/>
                <a:gd name="T52" fmla="*/ 86 w 871"/>
                <a:gd name="T53" fmla="*/ 94 h 123"/>
                <a:gd name="T54" fmla="*/ 63 w 871"/>
                <a:gd name="T55" fmla="*/ 97 h 123"/>
                <a:gd name="T56" fmla="*/ 44 w 871"/>
                <a:gd name="T57" fmla="*/ 99 h 123"/>
                <a:gd name="T58" fmla="*/ 27 w 871"/>
                <a:gd name="T59" fmla="*/ 102 h 123"/>
                <a:gd name="T60" fmla="*/ 14 w 871"/>
                <a:gd name="T61" fmla="*/ 103 h 123"/>
                <a:gd name="T62" fmla="*/ 5 w 871"/>
                <a:gd name="T63" fmla="*/ 104 h 123"/>
                <a:gd name="T64" fmla="*/ 0 w 871"/>
                <a:gd name="T65" fmla="*/ 105 h 123"/>
                <a:gd name="T66" fmla="*/ 10 w 871"/>
                <a:gd name="T67" fmla="*/ 123 h 123"/>
                <a:gd name="T68" fmla="*/ 871 w 871"/>
                <a:gd name="T69" fmla="*/ 25 h 123"/>
                <a:gd name="T70" fmla="*/ 858 w 871"/>
                <a:gd name="T71" fmla="*/ 0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1"/>
                <a:gd name="T109" fmla="*/ 0 h 123"/>
                <a:gd name="T110" fmla="*/ 871 w 871"/>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1" h="123">
                  <a:moveTo>
                    <a:pt x="858" y="0"/>
                  </a:moveTo>
                  <a:lnTo>
                    <a:pt x="852" y="1"/>
                  </a:lnTo>
                  <a:lnTo>
                    <a:pt x="842" y="2"/>
                  </a:lnTo>
                  <a:lnTo>
                    <a:pt x="828" y="5"/>
                  </a:lnTo>
                  <a:lnTo>
                    <a:pt x="811" y="7"/>
                  </a:lnTo>
                  <a:lnTo>
                    <a:pt x="790" y="10"/>
                  </a:lnTo>
                  <a:lnTo>
                    <a:pt x="766" y="12"/>
                  </a:lnTo>
                  <a:lnTo>
                    <a:pt x="739" y="16"/>
                  </a:lnTo>
                  <a:lnTo>
                    <a:pt x="710" y="19"/>
                  </a:lnTo>
                  <a:lnTo>
                    <a:pt x="680" y="23"/>
                  </a:lnTo>
                  <a:lnTo>
                    <a:pt x="646" y="26"/>
                  </a:lnTo>
                  <a:lnTo>
                    <a:pt x="612" y="31"/>
                  </a:lnTo>
                  <a:lnTo>
                    <a:pt x="576" y="35"/>
                  </a:lnTo>
                  <a:lnTo>
                    <a:pt x="539" y="40"/>
                  </a:lnTo>
                  <a:lnTo>
                    <a:pt x="501" y="45"/>
                  </a:lnTo>
                  <a:lnTo>
                    <a:pt x="463" y="48"/>
                  </a:lnTo>
                  <a:lnTo>
                    <a:pt x="424" y="53"/>
                  </a:lnTo>
                  <a:lnTo>
                    <a:pt x="385" y="58"/>
                  </a:lnTo>
                  <a:lnTo>
                    <a:pt x="348" y="63"/>
                  </a:lnTo>
                  <a:lnTo>
                    <a:pt x="309" y="68"/>
                  </a:lnTo>
                  <a:lnTo>
                    <a:pt x="273" y="71"/>
                  </a:lnTo>
                  <a:lnTo>
                    <a:pt x="238" y="76"/>
                  </a:lnTo>
                  <a:lnTo>
                    <a:pt x="204" y="80"/>
                  </a:lnTo>
                  <a:lnTo>
                    <a:pt x="171" y="83"/>
                  </a:lnTo>
                  <a:lnTo>
                    <a:pt x="141" y="87"/>
                  </a:lnTo>
                  <a:lnTo>
                    <a:pt x="112" y="91"/>
                  </a:lnTo>
                  <a:lnTo>
                    <a:pt x="86" y="94"/>
                  </a:lnTo>
                  <a:lnTo>
                    <a:pt x="63" y="97"/>
                  </a:lnTo>
                  <a:lnTo>
                    <a:pt x="44" y="99"/>
                  </a:lnTo>
                  <a:lnTo>
                    <a:pt x="27" y="102"/>
                  </a:lnTo>
                  <a:lnTo>
                    <a:pt x="14" y="103"/>
                  </a:lnTo>
                  <a:lnTo>
                    <a:pt x="5" y="104"/>
                  </a:lnTo>
                  <a:lnTo>
                    <a:pt x="0" y="105"/>
                  </a:lnTo>
                  <a:lnTo>
                    <a:pt x="10" y="123"/>
                  </a:lnTo>
                  <a:lnTo>
                    <a:pt x="871" y="25"/>
                  </a:lnTo>
                  <a:lnTo>
                    <a:pt x="858" y="0"/>
                  </a:lnTo>
                  <a:close/>
                </a:path>
              </a:pathLst>
            </a:custGeom>
            <a:solidFill>
              <a:srgbClr val="BF723F"/>
            </a:solidFill>
            <a:ln w="9525">
              <a:noFill/>
              <a:round/>
              <a:headEnd/>
              <a:tailEnd/>
            </a:ln>
          </p:spPr>
          <p:txBody>
            <a:bodyPr/>
            <a:lstStyle/>
            <a:p>
              <a:endParaRPr lang="el-GR"/>
            </a:p>
          </p:txBody>
        </p:sp>
        <p:sp>
          <p:nvSpPr>
            <p:cNvPr id="4122" name="Freeform 16"/>
            <p:cNvSpPr>
              <a:spLocks/>
            </p:cNvSpPr>
            <p:nvPr/>
          </p:nvSpPr>
          <p:spPr bwMode="auto">
            <a:xfrm flipH="1">
              <a:off x="4196" y="3151"/>
              <a:ext cx="886" cy="95"/>
            </a:xfrm>
            <a:custGeom>
              <a:avLst/>
              <a:gdLst>
                <a:gd name="T0" fmla="*/ 871 w 886"/>
                <a:gd name="T1" fmla="*/ 0 h 95"/>
                <a:gd name="T2" fmla="*/ 865 w 886"/>
                <a:gd name="T3" fmla="*/ 1 h 95"/>
                <a:gd name="T4" fmla="*/ 855 w 886"/>
                <a:gd name="T5" fmla="*/ 3 h 95"/>
                <a:gd name="T6" fmla="*/ 841 w 886"/>
                <a:gd name="T7" fmla="*/ 4 h 95"/>
                <a:gd name="T8" fmla="*/ 823 w 886"/>
                <a:gd name="T9" fmla="*/ 6 h 95"/>
                <a:gd name="T10" fmla="*/ 802 w 886"/>
                <a:gd name="T11" fmla="*/ 7 h 95"/>
                <a:gd name="T12" fmla="*/ 778 w 886"/>
                <a:gd name="T13" fmla="*/ 10 h 95"/>
                <a:gd name="T14" fmla="*/ 751 w 886"/>
                <a:gd name="T15" fmla="*/ 12 h 95"/>
                <a:gd name="T16" fmla="*/ 721 w 886"/>
                <a:gd name="T17" fmla="*/ 15 h 95"/>
                <a:gd name="T18" fmla="*/ 689 w 886"/>
                <a:gd name="T19" fmla="*/ 18 h 95"/>
                <a:gd name="T20" fmla="*/ 657 w 886"/>
                <a:gd name="T21" fmla="*/ 21 h 95"/>
                <a:gd name="T22" fmla="*/ 622 w 886"/>
                <a:gd name="T23" fmla="*/ 23 h 95"/>
                <a:gd name="T24" fmla="*/ 584 w 886"/>
                <a:gd name="T25" fmla="*/ 27 h 95"/>
                <a:gd name="T26" fmla="*/ 546 w 886"/>
                <a:gd name="T27" fmla="*/ 29 h 95"/>
                <a:gd name="T28" fmla="*/ 509 w 886"/>
                <a:gd name="T29" fmla="*/ 33 h 95"/>
                <a:gd name="T30" fmla="*/ 469 w 886"/>
                <a:gd name="T31" fmla="*/ 37 h 95"/>
                <a:gd name="T32" fmla="*/ 430 w 886"/>
                <a:gd name="T33" fmla="*/ 39 h 95"/>
                <a:gd name="T34" fmla="*/ 391 w 886"/>
                <a:gd name="T35" fmla="*/ 43 h 95"/>
                <a:gd name="T36" fmla="*/ 353 w 886"/>
                <a:gd name="T37" fmla="*/ 45 h 95"/>
                <a:gd name="T38" fmla="*/ 314 w 886"/>
                <a:gd name="T39" fmla="*/ 49 h 95"/>
                <a:gd name="T40" fmla="*/ 276 w 886"/>
                <a:gd name="T41" fmla="*/ 51 h 95"/>
                <a:gd name="T42" fmla="*/ 240 w 886"/>
                <a:gd name="T43" fmla="*/ 55 h 95"/>
                <a:gd name="T44" fmla="*/ 206 w 886"/>
                <a:gd name="T45" fmla="*/ 57 h 95"/>
                <a:gd name="T46" fmla="*/ 172 w 886"/>
                <a:gd name="T47" fmla="*/ 60 h 95"/>
                <a:gd name="T48" fmla="*/ 142 w 886"/>
                <a:gd name="T49" fmla="*/ 62 h 95"/>
                <a:gd name="T50" fmla="*/ 113 w 886"/>
                <a:gd name="T51" fmla="*/ 64 h 95"/>
                <a:gd name="T52" fmla="*/ 87 w 886"/>
                <a:gd name="T53" fmla="*/ 67 h 95"/>
                <a:gd name="T54" fmla="*/ 63 w 886"/>
                <a:gd name="T55" fmla="*/ 69 h 95"/>
                <a:gd name="T56" fmla="*/ 44 w 886"/>
                <a:gd name="T57" fmla="*/ 70 h 95"/>
                <a:gd name="T58" fmla="*/ 27 w 886"/>
                <a:gd name="T59" fmla="*/ 73 h 95"/>
                <a:gd name="T60" fmla="*/ 13 w 886"/>
                <a:gd name="T61" fmla="*/ 74 h 95"/>
                <a:gd name="T62" fmla="*/ 5 w 886"/>
                <a:gd name="T63" fmla="*/ 74 h 95"/>
                <a:gd name="T64" fmla="*/ 0 w 886"/>
                <a:gd name="T65" fmla="*/ 75 h 95"/>
                <a:gd name="T66" fmla="*/ 15 w 886"/>
                <a:gd name="T67" fmla="*/ 95 h 95"/>
                <a:gd name="T68" fmla="*/ 886 w 886"/>
                <a:gd name="T69" fmla="*/ 27 h 95"/>
                <a:gd name="T70" fmla="*/ 871 w 886"/>
                <a:gd name="T71" fmla="*/ 0 h 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6"/>
                <a:gd name="T109" fmla="*/ 0 h 95"/>
                <a:gd name="T110" fmla="*/ 886 w 886"/>
                <a:gd name="T111" fmla="*/ 95 h 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6" h="95">
                  <a:moveTo>
                    <a:pt x="871" y="0"/>
                  </a:moveTo>
                  <a:lnTo>
                    <a:pt x="865" y="1"/>
                  </a:lnTo>
                  <a:lnTo>
                    <a:pt x="855" y="3"/>
                  </a:lnTo>
                  <a:lnTo>
                    <a:pt x="841" y="4"/>
                  </a:lnTo>
                  <a:lnTo>
                    <a:pt x="823" y="6"/>
                  </a:lnTo>
                  <a:lnTo>
                    <a:pt x="802" y="7"/>
                  </a:lnTo>
                  <a:lnTo>
                    <a:pt x="778" y="10"/>
                  </a:lnTo>
                  <a:lnTo>
                    <a:pt x="751" y="12"/>
                  </a:lnTo>
                  <a:lnTo>
                    <a:pt x="721" y="15"/>
                  </a:lnTo>
                  <a:lnTo>
                    <a:pt x="689" y="18"/>
                  </a:lnTo>
                  <a:lnTo>
                    <a:pt x="657" y="21"/>
                  </a:lnTo>
                  <a:lnTo>
                    <a:pt x="622" y="23"/>
                  </a:lnTo>
                  <a:lnTo>
                    <a:pt x="584" y="27"/>
                  </a:lnTo>
                  <a:lnTo>
                    <a:pt x="546" y="29"/>
                  </a:lnTo>
                  <a:lnTo>
                    <a:pt x="509" y="33"/>
                  </a:lnTo>
                  <a:lnTo>
                    <a:pt x="469" y="37"/>
                  </a:lnTo>
                  <a:lnTo>
                    <a:pt x="430" y="39"/>
                  </a:lnTo>
                  <a:lnTo>
                    <a:pt x="391" y="43"/>
                  </a:lnTo>
                  <a:lnTo>
                    <a:pt x="353" y="45"/>
                  </a:lnTo>
                  <a:lnTo>
                    <a:pt x="314" y="49"/>
                  </a:lnTo>
                  <a:lnTo>
                    <a:pt x="276" y="51"/>
                  </a:lnTo>
                  <a:lnTo>
                    <a:pt x="240" y="55"/>
                  </a:lnTo>
                  <a:lnTo>
                    <a:pt x="206" y="57"/>
                  </a:lnTo>
                  <a:lnTo>
                    <a:pt x="172" y="60"/>
                  </a:lnTo>
                  <a:lnTo>
                    <a:pt x="142" y="62"/>
                  </a:lnTo>
                  <a:lnTo>
                    <a:pt x="113" y="64"/>
                  </a:lnTo>
                  <a:lnTo>
                    <a:pt x="87" y="67"/>
                  </a:lnTo>
                  <a:lnTo>
                    <a:pt x="63" y="69"/>
                  </a:lnTo>
                  <a:lnTo>
                    <a:pt x="44" y="70"/>
                  </a:lnTo>
                  <a:lnTo>
                    <a:pt x="27" y="73"/>
                  </a:lnTo>
                  <a:lnTo>
                    <a:pt x="13" y="74"/>
                  </a:lnTo>
                  <a:lnTo>
                    <a:pt x="5" y="74"/>
                  </a:lnTo>
                  <a:lnTo>
                    <a:pt x="0" y="75"/>
                  </a:lnTo>
                  <a:lnTo>
                    <a:pt x="15" y="95"/>
                  </a:lnTo>
                  <a:lnTo>
                    <a:pt x="886" y="27"/>
                  </a:lnTo>
                  <a:lnTo>
                    <a:pt x="871" y="0"/>
                  </a:lnTo>
                  <a:close/>
                </a:path>
              </a:pathLst>
            </a:custGeom>
            <a:solidFill>
              <a:srgbClr val="BF723F"/>
            </a:solidFill>
            <a:ln w="9525">
              <a:noFill/>
              <a:round/>
              <a:headEnd/>
              <a:tailEnd/>
            </a:ln>
          </p:spPr>
          <p:txBody>
            <a:bodyPr/>
            <a:lstStyle/>
            <a:p>
              <a:endParaRPr lang="el-GR"/>
            </a:p>
          </p:txBody>
        </p:sp>
        <p:sp>
          <p:nvSpPr>
            <p:cNvPr id="4123" name="Freeform 17"/>
            <p:cNvSpPr>
              <a:spLocks/>
            </p:cNvSpPr>
            <p:nvPr/>
          </p:nvSpPr>
          <p:spPr bwMode="auto">
            <a:xfrm flipH="1">
              <a:off x="4525" y="2098"/>
              <a:ext cx="404" cy="1186"/>
            </a:xfrm>
            <a:custGeom>
              <a:avLst/>
              <a:gdLst>
                <a:gd name="T0" fmla="*/ 123 w 404"/>
                <a:gd name="T1" fmla="*/ 41 h 1186"/>
                <a:gd name="T2" fmla="*/ 98 w 404"/>
                <a:gd name="T3" fmla="*/ 165 h 1186"/>
                <a:gd name="T4" fmla="*/ 97 w 404"/>
                <a:gd name="T5" fmla="*/ 338 h 1186"/>
                <a:gd name="T6" fmla="*/ 122 w 404"/>
                <a:gd name="T7" fmla="*/ 551 h 1186"/>
                <a:gd name="T8" fmla="*/ 161 w 404"/>
                <a:gd name="T9" fmla="*/ 730 h 1186"/>
                <a:gd name="T10" fmla="*/ 192 w 404"/>
                <a:gd name="T11" fmla="*/ 837 h 1186"/>
                <a:gd name="T12" fmla="*/ 226 w 404"/>
                <a:gd name="T13" fmla="*/ 929 h 1186"/>
                <a:gd name="T14" fmla="*/ 263 w 404"/>
                <a:gd name="T15" fmla="*/ 1004 h 1186"/>
                <a:gd name="T16" fmla="*/ 298 w 404"/>
                <a:gd name="T17" fmla="*/ 1065 h 1186"/>
                <a:gd name="T18" fmla="*/ 332 w 404"/>
                <a:gd name="T19" fmla="*/ 1114 h 1186"/>
                <a:gd name="T20" fmla="*/ 363 w 404"/>
                <a:gd name="T21" fmla="*/ 1148 h 1186"/>
                <a:gd name="T22" fmla="*/ 392 w 404"/>
                <a:gd name="T23" fmla="*/ 1171 h 1186"/>
                <a:gd name="T24" fmla="*/ 392 w 404"/>
                <a:gd name="T25" fmla="*/ 1180 h 1186"/>
                <a:gd name="T26" fmla="*/ 362 w 404"/>
                <a:gd name="T27" fmla="*/ 1185 h 1186"/>
                <a:gd name="T28" fmla="*/ 327 w 404"/>
                <a:gd name="T29" fmla="*/ 1186 h 1186"/>
                <a:gd name="T30" fmla="*/ 296 w 404"/>
                <a:gd name="T31" fmla="*/ 1183 h 1186"/>
                <a:gd name="T32" fmla="*/ 278 w 404"/>
                <a:gd name="T33" fmla="*/ 1175 h 1186"/>
                <a:gd name="T34" fmla="*/ 259 w 404"/>
                <a:gd name="T35" fmla="*/ 1156 h 1186"/>
                <a:gd name="T36" fmla="*/ 233 w 404"/>
                <a:gd name="T37" fmla="*/ 1122 h 1186"/>
                <a:gd name="T38" fmla="*/ 202 w 404"/>
                <a:gd name="T39" fmla="*/ 1074 h 1186"/>
                <a:gd name="T40" fmla="*/ 169 w 404"/>
                <a:gd name="T41" fmla="*/ 1013 h 1186"/>
                <a:gd name="T42" fmla="*/ 134 w 404"/>
                <a:gd name="T43" fmla="*/ 938 h 1186"/>
                <a:gd name="T44" fmla="*/ 101 w 404"/>
                <a:gd name="T45" fmla="*/ 852 h 1186"/>
                <a:gd name="T46" fmla="*/ 72 w 404"/>
                <a:gd name="T47" fmla="*/ 755 h 1186"/>
                <a:gd name="T48" fmla="*/ 37 w 404"/>
                <a:gd name="T49" fmla="*/ 593 h 1186"/>
                <a:gd name="T50" fmla="*/ 9 w 404"/>
                <a:gd name="T51" fmla="*/ 384 h 1186"/>
                <a:gd name="T52" fmla="*/ 0 w 404"/>
                <a:gd name="T53" fmla="*/ 207 h 1186"/>
                <a:gd name="T54" fmla="*/ 8 w 404"/>
                <a:gd name="T55" fmla="*/ 91 h 1186"/>
                <a:gd name="T56" fmla="*/ 31 w 404"/>
                <a:gd name="T57" fmla="*/ 50 h 1186"/>
                <a:gd name="T58" fmla="*/ 60 w 404"/>
                <a:gd name="T59" fmla="*/ 28 h 1186"/>
                <a:gd name="T60" fmla="*/ 93 w 404"/>
                <a:gd name="T61" fmla="*/ 12 h 1186"/>
                <a:gd name="T62" fmla="*/ 127 w 404"/>
                <a:gd name="T63" fmla="*/ 3 h 1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4"/>
                <a:gd name="T97" fmla="*/ 0 h 1186"/>
                <a:gd name="T98" fmla="*/ 404 w 404"/>
                <a:gd name="T99" fmla="*/ 1186 h 1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4" h="1186">
                  <a:moveTo>
                    <a:pt x="144" y="0"/>
                  </a:moveTo>
                  <a:lnTo>
                    <a:pt x="123" y="41"/>
                  </a:lnTo>
                  <a:lnTo>
                    <a:pt x="108" y="96"/>
                  </a:lnTo>
                  <a:lnTo>
                    <a:pt x="98" y="165"/>
                  </a:lnTo>
                  <a:lnTo>
                    <a:pt x="94" y="246"/>
                  </a:lnTo>
                  <a:lnTo>
                    <a:pt x="97" y="338"/>
                  </a:lnTo>
                  <a:lnTo>
                    <a:pt x="106" y="440"/>
                  </a:lnTo>
                  <a:lnTo>
                    <a:pt x="122" y="551"/>
                  </a:lnTo>
                  <a:lnTo>
                    <a:pt x="146" y="671"/>
                  </a:lnTo>
                  <a:lnTo>
                    <a:pt x="161" y="730"/>
                  </a:lnTo>
                  <a:lnTo>
                    <a:pt x="177" y="786"/>
                  </a:lnTo>
                  <a:lnTo>
                    <a:pt x="192" y="837"/>
                  </a:lnTo>
                  <a:lnTo>
                    <a:pt x="209" y="885"/>
                  </a:lnTo>
                  <a:lnTo>
                    <a:pt x="226" y="929"/>
                  </a:lnTo>
                  <a:lnTo>
                    <a:pt x="244" y="968"/>
                  </a:lnTo>
                  <a:lnTo>
                    <a:pt x="263" y="1004"/>
                  </a:lnTo>
                  <a:lnTo>
                    <a:pt x="280" y="1036"/>
                  </a:lnTo>
                  <a:lnTo>
                    <a:pt x="298" y="1065"/>
                  </a:lnTo>
                  <a:lnTo>
                    <a:pt x="315" y="1092"/>
                  </a:lnTo>
                  <a:lnTo>
                    <a:pt x="332" y="1114"/>
                  </a:lnTo>
                  <a:lnTo>
                    <a:pt x="349" y="1133"/>
                  </a:lnTo>
                  <a:lnTo>
                    <a:pt x="363" y="1148"/>
                  </a:lnTo>
                  <a:lnTo>
                    <a:pt x="378" y="1161"/>
                  </a:lnTo>
                  <a:lnTo>
                    <a:pt x="392" y="1171"/>
                  </a:lnTo>
                  <a:lnTo>
                    <a:pt x="404" y="1177"/>
                  </a:lnTo>
                  <a:lnTo>
                    <a:pt x="392" y="1180"/>
                  </a:lnTo>
                  <a:lnTo>
                    <a:pt x="378" y="1184"/>
                  </a:lnTo>
                  <a:lnTo>
                    <a:pt x="362" y="1185"/>
                  </a:lnTo>
                  <a:lnTo>
                    <a:pt x="345" y="1186"/>
                  </a:lnTo>
                  <a:lnTo>
                    <a:pt x="327" y="1186"/>
                  </a:lnTo>
                  <a:lnTo>
                    <a:pt x="311" y="1184"/>
                  </a:lnTo>
                  <a:lnTo>
                    <a:pt x="296" y="1183"/>
                  </a:lnTo>
                  <a:lnTo>
                    <a:pt x="284" y="1179"/>
                  </a:lnTo>
                  <a:lnTo>
                    <a:pt x="278" y="1175"/>
                  </a:lnTo>
                  <a:lnTo>
                    <a:pt x="270" y="1167"/>
                  </a:lnTo>
                  <a:lnTo>
                    <a:pt x="259" y="1156"/>
                  </a:lnTo>
                  <a:lnTo>
                    <a:pt x="247" y="1140"/>
                  </a:lnTo>
                  <a:lnTo>
                    <a:pt x="233" y="1122"/>
                  </a:lnTo>
                  <a:lnTo>
                    <a:pt x="218" y="1099"/>
                  </a:lnTo>
                  <a:lnTo>
                    <a:pt x="202" y="1074"/>
                  </a:lnTo>
                  <a:lnTo>
                    <a:pt x="186" y="1045"/>
                  </a:lnTo>
                  <a:lnTo>
                    <a:pt x="169" y="1013"/>
                  </a:lnTo>
                  <a:lnTo>
                    <a:pt x="152" y="977"/>
                  </a:lnTo>
                  <a:lnTo>
                    <a:pt x="134" y="938"/>
                  </a:lnTo>
                  <a:lnTo>
                    <a:pt x="118" y="897"/>
                  </a:lnTo>
                  <a:lnTo>
                    <a:pt x="101" y="852"/>
                  </a:lnTo>
                  <a:lnTo>
                    <a:pt x="87" y="805"/>
                  </a:lnTo>
                  <a:lnTo>
                    <a:pt x="72" y="755"/>
                  </a:lnTo>
                  <a:lnTo>
                    <a:pt x="59" y="702"/>
                  </a:lnTo>
                  <a:lnTo>
                    <a:pt x="37" y="593"/>
                  </a:lnTo>
                  <a:lnTo>
                    <a:pt x="21" y="487"/>
                  </a:lnTo>
                  <a:lnTo>
                    <a:pt x="9" y="384"/>
                  </a:lnTo>
                  <a:lnTo>
                    <a:pt x="2" y="291"/>
                  </a:lnTo>
                  <a:lnTo>
                    <a:pt x="0" y="207"/>
                  </a:lnTo>
                  <a:lnTo>
                    <a:pt x="2" y="141"/>
                  </a:lnTo>
                  <a:lnTo>
                    <a:pt x="8" y="91"/>
                  </a:lnTo>
                  <a:lnTo>
                    <a:pt x="18" y="64"/>
                  </a:lnTo>
                  <a:lnTo>
                    <a:pt x="31" y="50"/>
                  </a:lnTo>
                  <a:lnTo>
                    <a:pt x="45" y="38"/>
                  </a:lnTo>
                  <a:lnTo>
                    <a:pt x="60" y="28"/>
                  </a:lnTo>
                  <a:lnTo>
                    <a:pt x="76" y="20"/>
                  </a:lnTo>
                  <a:lnTo>
                    <a:pt x="93" y="12"/>
                  </a:lnTo>
                  <a:lnTo>
                    <a:pt x="110" y="6"/>
                  </a:lnTo>
                  <a:lnTo>
                    <a:pt x="127" y="3"/>
                  </a:lnTo>
                  <a:lnTo>
                    <a:pt x="144" y="0"/>
                  </a:lnTo>
                  <a:close/>
                </a:path>
              </a:pathLst>
            </a:custGeom>
            <a:solidFill>
              <a:srgbClr val="BF723F"/>
            </a:solidFill>
            <a:ln w="9525">
              <a:noFill/>
              <a:round/>
              <a:headEnd/>
              <a:tailEnd/>
            </a:ln>
          </p:spPr>
          <p:txBody>
            <a:bodyPr/>
            <a:lstStyle/>
            <a:p>
              <a:endParaRPr lang="el-GR"/>
            </a:p>
          </p:txBody>
        </p:sp>
        <p:sp>
          <p:nvSpPr>
            <p:cNvPr id="4124" name="Freeform 18"/>
            <p:cNvSpPr>
              <a:spLocks/>
            </p:cNvSpPr>
            <p:nvPr/>
          </p:nvSpPr>
          <p:spPr bwMode="auto">
            <a:xfrm flipH="1">
              <a:off x="3305" y="2867"/>
              <a:ext cx="65" cy="158"/>
            </a:xfrm>
            <a:custGeom>
              <a:avLst/>
              <a:gdLst>
                <a:gd name="T0" fmla="*/ 51 w 65"/>
                <a:gd name="T1" fmla="*/ 5 h 158"/>
                <a:gd name="T2" fmla="*/ 65 w 65"/>
                <a:gd name="T3" fmla="*/ 0 h 158"/>
                <a:gd name="T4" fmla="*/ 65 w 65"/>
                <a:gd name="T5" fmla="*/ 18 h 158"/>
                <a:gd name="T6" fmla="*/ 62 w 65"/>
                <a:gd name="T7" fmla="*/ 40 h 158"/>
                <a:gd name="T8" fmla="*/ 54 w 65"/>
                <a:gd name="T9" fmla="*/ 64 h 158"/>
                <a:gd name="T10" fmla="*/ 46 w 65"/>
                <a:gd name="T11" fmla="*/ 89 h 158"/>
                <a:gd name="T12" fmla="*/ 35 w 65"/>
                <a:gd name="T13" fmla="*/ 114 h 158"/>
                <a:gd name="T14" fmla="*/ 25 w 65"/>
                <a:gd name="T15" fmla="*/ 134 h 158"/>
                <a:gd name="T16" fmla="*/ 17 w 65"/>
                <a:gd name="T17" fmla="*/ 150 h 158"/>
                <a:gd name="T18" fmla="*/ 11 w 65"/>
                <a:gd name="T19" fmla="*/ 158 h 158"/>
                <a:gd name="T20" fmla="*/ 7 w 65"/>
                <a:gd name="T21" fmla="*/ 158 h 158"/>
                <a:gd name="T22" fmla="*/ 5 w 65"/>
                <a:gd name="T23" fmla="*/ 157 h 158"/>
                <a:gd name="T24" fmla="*/ 2 w 65"/>
                <a:gd name="T25" fmla="*/ 157 h 158"/>
                <a:gd name="T26" fmla="*/ 0 w 65"/>
                <a:gd name="T27" fmla="*/ 157 h 158"/>
                <a:gd name="T28" fmla="*/ 5 w 65"/>
                <a:gd name="T29" fmla="*/ 147 h 158"/>
                <a:gd name="T30" fmla="*/ 13 w 65"/>
                <a:gd name="T31" fmla="*/ 132 h 158"/>
                <a:gd name="T32" fmla="*/ 23 w 65"/>
                <a:gd name="T33" fmla="*/ 111 h 158"/>
                <a:gd name="T34" fmla="*/ 34 w 65"/>
                <a:gd name="T35" fmla="*/ 88 h 158"/>
                <a:gd name="T36" fmla="*/ 43 w 65"/>
                <a:gd name="T37" fmla="*/ 65 h 158"/>
                <a:gd name="T38" fmla="*/ 49 w 65"/>
                <a:gd name="T39" fmla="*/ 42 h 158"/>
                <a:gd name="T40" fmla="*/ 53 w 65"/>
                <a:gd name="T41" fmla="*/ 22 h 158"/>
                <a:gd name="T42" fmla="*/ 51 w 65"/>
                <a:gd name="T43" fmla="*/ 5 h 1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
                <a:gd name="T67" fmla="*/ 0 h 158"/>
                <a:gd name="T68" fmla="*/ 65 w 65"/>
                <a:gd name="T69" fmla="*/ 158 h 1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 h="158">
                  <a:moveTo>
                    <a:pt x="51" y="5"/>
                  </a:moveTo>
                  <a:lnTo>
                    <a:pt x="65" y="0"/>
                  </a:lnTo>
                  <a:lnTo>
                    <a:pt x="65" y="18"/>
                  </a:lnTo>
                  <a:lnTo>
                    <a:pt x="62" y="40"/>
                  </a:lnTo>
                  <a:lnTo>
                    <a:pt x="54" y="64"/>
                  </a:lnTo>
                  <a:lnTo>
                    <a:pt x="46" y="89"/>
                  </a:lnTo>
                  <a:lnTo>
                    <a:pt x="35" y="114"/>
                  </a:lnTo>
                  <a:lnTo>
                    <a:pt x="25" y="134"/>
                  </a:lnTo>
                  <a:lnTo>
                    <a:pt x="17" y="150"/>
                  </a:lnTo>
                  <a:lnTo>
                    <a:pt x="11" y="158"/>
                  </a:lnTo>
                  <a:lnTo>
                    <a:pt x="7" y="158"/>
                  </a:lnTo>
                  <a:lnTo>
                    <a:pt x="5" y="157"/>
                  </a:lnTo>
                  <a:lnTo>
                    <a:pt x="2" y="157"/>
                  </a:lnTo>
                  <a:lnTo>
                    <a:pt x="0" y="157"/>
                  </a:lnTo>
                  <a:lnTo>
                    <a:pt x="5" y="147"/>
                  </a:lnTo>
                  <a:lnTo>
                    <a:pt x="13" y="132"/>
                  </a:lnTo>
                  <a:lnTo>
                    <a:pt x="23" y="111"/>
                  </a:lnTo>
                  <a:lnTo>
                    <a:pt x="34" y="88"/>
                  </a:lnTo>
                  <a:lnTo>
                    <a:pt x="43" y="65"/>
                  </a:lnTo>
                  <a:lnTo>
                    <a:pt x="49" y="42"/>
                  </a:lnTo>
                  <a:lnTo>
                    <a:pt x="53" y="22"/>
                  </a:lnTo>
                  <a:lnTo>
                    <a:pt x="51" y="5"/>
                  </a:lnTo>
                  <a:close/>
                </a:path>
              </a:pathLst>
            </a:custGeom>
            <a:solidFill>
              <a:srgbClr val="260000"/>
            </a:solidFill>
            <a:ln w="9525">
              <a:noFill/>
              <a:round/>
              <a:headEnd/>
              <a:tailEnd/>
            </a:ln>
          </p:spPr>
          <p:txBody>
            <a:bodyPr/>
            <a:lstStyle/>
            <a:p>
              <a:endParaRPr lang="el-GR"/>
            </a:p>
          </p:txBody>
        </p:sp>
        <p:sp>
          <p:nvSpPr>
            <p:cNvPr id="4125" name="Freeform 19"/>
            <p:cNvSpPr>
              <a:spLocks/>
            </p:cNvSpPr>
            <p:nvPr/>
          </p:nvSpPr>
          <p:spPr bwMode="auto">
            <a:xfrm flipH="1">
              <a:off x="3713" y="2944"/>
              <a:ext cx="103" cy="107"/>
            </a:xfrm>
            <a:custGeom>
              <a:avLst/>
              <a:gdLst>
                <a:gd name="T0" fmla="*/ 103 w 103"/>
                <a:gd name="T1" fmla="*/ 97 h 107"/>
                <a:gd name="T2" fmla="*/ 90 w 103"/>
                <a:gd name="T3" fmla="*/ 104 h 107"/>
                <a:gd name="T4" fmla="*/ 75 w 103"/>
                <a:gd name="T5" fmla="*/ 107 h 107"/>
                <a:gd name="T6" fmla="*/ 61 w 103"/>
                <a:gd name="T7" fmla="*/ 106 h 107"/>
                <a:gd name="T8" fmla="*/ 45 w 103"/>
                <a:gd name="T9" fmla="*/ 102 h 107"/>
                <a:gd name="T10" fmla="*/ 31 w 103"/>
                <a:gd name="T11" fmla="*/ 95 h 107"/>
                <a:gd name="T12" fmla="*/ 18 w 103"/>
                <a:gd name="T13" fmla="*/ 84 h 107"/>
                <a:gd name="T14" fmla="*/ 8 w 103"/>
                <a:gd name="T15" fmla="*/ 70 h 107"/>
                <a:gd name="T16" fmla="*/ 2 w 103"/>
                <a:gd name="T17" fmla="*/ 55 h 107"/>
                <a:gd name="T18" fmla="*/ 0 w 103"/>
                <a:gd name="T19" fmla="*/ 39 h 107"/>
                <a:gd name="T20" fmla="*/ 0 w 103"/>
                <a:gd name="T21" fmla="*/ 24 h 107"/>
                <a:gd name="T22" fmla="*/ 5 w 103"/>
                <a:gd name="T23" fmla="*/ 14 h 107"/>
                <a:gd name="T24" fmla="*/ 11 w 103"/>
                <a:gd name="T25" fmla="*/ 5 h 107"/>
                <a:gd name="T26" fmla="*/ 19 w 103"/>
                <a:gd name="T27" fmla="*/ 0 h 107"/>
                <a:gd name="T28" fmla="*/ 29 w 103"/>
                <a:gd name="T29" fmla="*/ 0 h 107"/>
                <a:gd name="T30" fmla="*/ 41 w 103"/>
                <a:gd name="T31" fmla="*/ 5 h 107"/>
                <a:gd name="T32" fmla="*/ 53 w 103"/>
                <a:gd name="T33" fmla="*/ 15 h 107"/>
                <a:gd name="T34" fmla="*/ 46 w 103"/>
                <a:gd name="T35" fmla="*/ 16 h 107"/>
                <a:gd name="T36" fmla="*/ 39 w 103"/>
                <a:gd name="T37" fmla="*/ 20 h 107"/>
                <a:gd name="T38" fmla="*/ 31 w 103"/>
                <a:gd name="T39" fmla="*/ 27 h 107"/>
                <a:gd name="T40" fmla="*/ 29 w 103"/>
                <a:gd name="T41" fmla="*/ 35 h 107"/>
                <a:gd name="T42" fmla="*/ 33 w 103"/>
                <a:gd name="T43" fmla="*/ 47 h 107"/>
                <a:gd name="T44" fmla="*/ 45 w 103"/>
                <a:gd name="T45" fmla="*/ 62 h 107"/>
                <a:gd name="T46" fmla="*/ 67 w 103"/>
                <a:gd name="T47" fmla="*/ 79 h 107"/>
                <a:gd name="T48" fmla="*/ 103 w 103"/>
                <a:gd name="T49" fmla="*/ 97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07"/>
                <a:gd name="T77" fmla="*/ 103 w 103"/>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07">
                  <a:moveTo>
                    <a:pt x="103" y="97"/>
                  </a:moveTo>
                  <a:lnTo>
                    <a:pt x="90" y="104"/>
                  </a:lnTo>
                  <a:lnTo>
                    <a:pt x="75" y="107"/>
                  </a:lnTo>
                  <a:lnTo>
                    <a:pt x="61" y="106"/>
                  </a:lnTo>
                  <a:lnTo>
                    <a:pt x="45" y="102"/>
                  </a:lnTo>
                  <a:lnTo>
                    <a:pt x="31" y="95"/>
                  </a:lnTo>
                  <a:lnTo>
                    <a:pt x="18" y="84"/>
                  </a:lnTo>
                  <a:lnTo>
                    <a:pt x="8" y="70"/>
                  </a:lnTo>
                  <a:lnTo>
                    <a:pt x="2" y="55"/>
                  </a:lnTo>
                  <a:lnTo>
                    <a:pt x="0" y="39"/>
                  </a:lnTo>
                  <a:lnTo>
                    <a:pt x="0" y="24"/>
                  </a:lnTo>
                  <a:lnTo>
                    <a:pt x="5" y="14"/>
                  </a:lnTo>
                  <a:lnTo>
                    <a:pt x="11" y="5"/>
                  </a:lnTo>
                  <a:lnTo>
                    <a:pt x="19" y="0"/>
                  </a:lnTo>
                  <a:lnTo>
                    <a:pt x="29" y="0"/>
                  </a:lnTo>
                  <a:lnTo>
                    <a:pt x="41" y="5"/>
                  </a:lnTo>
                  <a:lnTo>
                    <a:pt x="53" y="15"/>
                  </a:lnTo>
                  <a:lnTo>
                    <a:pt x="46" y="16"/>
                  </a:lnTo>
                  <a:lnTo>
                    <a:pt x="39" y="20"/>
                  </a:lnTo>
                  <a:lnTo>
                    <a:pt x="31" y="27"/>
                  </a:lnTo>
                  <a:lnTo>
                    <a:pt x="29" y="35"/>
                  </a:lnTo>
                  <a:lnTo>
                    <a:pt x="33" y="47"/>
                  </a:lnTo>
                  <a:lnTo>
                    <a:pt x="45" y="62"/>
                  </a:lnTo>
                  <a:lnTo>
                    <a:pt x="67" y="79"/>
                  </a:lnTo>
                  <a:lnTo>
                    <a:pt x="103" y="97"/>
                  </a:lnTo>
                  <a:close/>
                </a:path>
              </a:pathLst>
            </a:custGeom>
            <a:solidFill>
              <a:srgbClr val="660000"/>
            </a:solidFill>
            <a:ln w="9525">
              <a:noFill/>
              <a:round/>
              <a:headEnd/>
              <a:tailEnd/>
            </a:ln>
          </p:spPr>
          <p:txBody>
            <a:bodyPr/>
            <a:lstStyle/>
            <a:p>
              <a:endParaRPr lang="el-GR"/>
            </a:p>
          </p:txBody>
        </p:sp>
        <p:sp>
          <p:nvSpPr>
            <p:cNvPr id="4126" name="Freeform 20"/>
            <p:cNvSpPr>
              <a:spLocks/>
            </p:cNvSpPr>
            <p:nvPr/>
          </p:nvSpPr>
          <p:spPr bwMode="auto">
            <a:xfrm flipH="1">
              <a:off x="3633" y="2903"/>
              <a:ext cx="145" cy="103"/>
            </a:xfrm>
            <a:custGeom>
              <a:avLst/>
              <a:gdLst>
                <a:gd name="T0" fmla="*/ 129 w 145"/>
                <a:gd name="T1" fmla="*/ 0 h 103"/>
                <a:gd name="T2" fmla="*/ 145 w 145"/>
                <a:gd name="T3" fmla="*/ 5 h 103"/>
                <a:gd name="T4" fmla="*/ 135 w 145"/>
                <a:gd name="T5" fmla="*/ 21 h 103"/>
                <a:gd name="T6" fmla="*/ 118 w 145"/>
                <a:gd name="T7" fmla="*/ 36 h 103"/>
                <a:gd name="T8" fmla="*/ 99 w 145"/>
                <a:gd name="T9" fmla="*/ 52 h 103"/>
                <a:gd name="T10" fmla="*/ 77 w 145"/>
                <a:gd name="T11" fmla="*/ 67 h 103"/>
                <a:gd name="T12" fmla="*/ 54 w 145"/>
                <a:gd name="T13" fmla="*/ 80 h 103"/>
                <a:gd name="T14" fmla="*/ 35 w 145"/>
                <a:gd name="T15" fmla="*/ 91 h 103"/>
                <a:gd name="T16" fmla="*/ 18 w 145"/>
                <a:gd name="T17" fmla="*/ 99 h 103"/>
                <a:gd name="T18" fmla="*/ 8 w 145"/>
                <a:gd name="T19" fmla="*/ 103 h 103"/>
                <a:gd name="T20" fmla="*/ 6 w 145"/>
                <a:gd name="T21" fmla="*/ 101 h 103"/>
                <a:gd name="T22" fmla="*/ 3 w 145"/>
                <a:gd name="T23" fmla="*/ 99 h 103"/>
                <a:gd name="T24" fmla="*/ 2 w 145"/>
                <a:gd name="T25" fmla="*/ 98 h 103"/>
                <a:gd name="T26" fmla="*/ 0 w 145"/>
                <a:gd name="T27" fmla="*/ 96 h 103"/>
                <a:gd name="T28" fmla="*/ 9 w 145"/>
                <a:gd name="T29" fmla="*/ 91 h 103"/>
                <a:gd name="T30" fmla="*/ 25 w 145"/>
                <a:gd name="T31" fmla="*/ 82 h 103"/>
                <a:gd name="T32" fmla="*/ 44 w 145"/>
                <a:gd name="T33" fmla="*/ 72 h 103"/>
                <a:gd name="T34" fmla="*/ 66 w 145"/>
                <a:gd name="T35" fmla="*/ 58 h 103"/>
                <a:gd name="T36" fmla="*/ 88 w 145"/>
                <a:gd name="T37" fmla="*/ 45 h 103"/>
                <a:gd name="T38" fmla="*/ 107 w 145"/>
                <a:gd name="T39" fmla="*/ 30 h 103"/>
                <a:gd name="T40" fmla="*/ 122 w 145"/>
                <a:gd name="T41" fmla="*/ 15 h 103"/>
                <a:gd name="T42" fmla="*/ 129 w 145"/>
                <a:gd name="T43" fmla="*/ 0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103"/>
                <a:gd name="T68" fmla="*/ 145 w 145"/>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103">
                  <a:moveTo>
                    <a:pt x="129" y="0"/>
                  </a:moveTo>
                  <a:lnTo>
                    <a:pt x="145" y="5"/>
                  </a:lnTo>
                  <a:lnTo>
                    <a:pt x="135" y="21"/>
                  </a:lnTo>
                  <a:lnTo>
                    <a:pt x="118" y="36"/>
                  </a:lnTo>
                  <a:lnTo>
                    <a:pt x="99" y="52"/>
                  </a:lnTo>
                  <a:lnTo>
                    <a:pt x="77" y="67"/>
                  </a:lnTo>
                  <a:lnTo>
                    <a:pt x="54" y="80"/>
                  </a:lnTo>
                  <a:lnTo>
                    <a:pt x="35" y="91"/>
                  </a:lnTo>
                  <a:lnTo>
                    <a:pt x="18" y="99"/>
                  </a:lnTo>
                  <a:lnTo>
                    <a:pt x="8" y="103"/>
                  </a:lnTo>
                  <a:lnTo>
                    <a:pt x="6" y="101"/>
                  </a:lnTo>
                  <a:lnTo>
                    <a:pt x="3" y="99"/>
                  </a:lnTo>
                  <a:lnTo>
                    <a:pt x="2" y="98"/>
                  </a:lnTo>
                  <a:lnTo>
                    <a:pt x="0" y="96"/>
                  </a:lnTo>
                  <a:lnTo>
                    <a:pt x="9" y="91"/>
                  </a:lnTo>
                  <a:lnTo>
                    <a:pt x="25" y="82"/>
                  </a:lnTo>
                  <a:lnTo>
                    <a:pt x="44" y="72"/>
                  </a:lnTo>
                  <a:lnTo>
                    <a:pt x="66" y="58"/>
                  </a:lnTo>
                  <a:lnTo>
                    <a:pt x="88" y="45"/>
                  </a:lnTo>
                  <a:lnTo>
                    <a:pt x="107" y="30"/>
                  </a:lnTo>
                  <a:lnTo>
                    <a:pt x="122" y="15"/>
                  </a:lnTo>
                  <a:lnTo>
                    <a:pt x="129" y="0"/>
                  </a:lnTo>
                  <a:close/>
                </a:path>
              </a:pathLst>
            </a:custGeom>
            <a:solidFill>
              <a:srgbClr val="260000"/>
            </a:solidFill>
            <a:ln w="9525">
              <a:noFill/>
              <a:round/>
              <a:headEnd/>
              <a:tailEnd/>
            </a:ln>
          </p:spPr>
          <p:txBody>
            <a:bodyPr/>
            <a:lstStyle/>
            <a:p>
              <a:endParaRPr lang="el-GR"/>
            </a:p>
          </p:txBody>
        </p:sp>
        <p:sp>
          <p:nvSpPr>
            <p:cNvPr id="4127" name="Freeform 21"/>
            <p:cNvSpPr>
              <a:spLocks/>
            </p:cNvSpPr>
            <p:nvPr/>
          </p:nvSpPr>
          <p:spPr bwMode="auto">
            <a:xfrm flipH="1">
              <a:off x="3837" y="2902"/>
              <a:ext cx="199" cy="171"/>
            </a:xfrm>
            <a:custGeom>
              <a:avLst/>
              <a:gdLst>
                <a:gd name="T0" fmla="*/ 158 w 199"/>
                <a:gd name="T1" fmla="*/ 46 h 171"/>
                <a:gd name="T2" fmla="*/ 141 w 199"/>
                <a:gd name="T3" fmla="*/ 48 h 171"/>
                <a:gd name="T4" fmla="*/ 123 w 199"/>
                <a:gd name="T5" fmla="*/ 54 h 171"/>
                <a:gd name="T6" fmla="*/ 102 w 199"/>
                <a:gd name="T7" fmla="*/ 63 h 171"/>
                <a:gd name="T8" fmla="*/ 82 w 199"/>
                <a:gd name="T9" fmla="*/ 75 h 171"/>
                <a:gd name="T10" fmla="*/ 60 w 199"/>
                <a:gd name="T11" fmla="*/ 91 h 171"/>
                <a:gd name="T12" fmla="*/ 41 w 199"/>
                <a:gd name="T13" fmla="*/ 111 h 171"/>
                <a:gd name="T14" fmla="*/ 23 w 199"/>
                <a:gd name="T15" fmla="*/ 134 h 171"/>
                <a:gd name="T16" fmla="*/ 8 w 199"/>
                <a:gd name="T17" fmla="*/ 163 h 171"/>
                <a:gd name="T18" fmla="*/ 2 w 199"/>
                <a:gd name="T19" fmla="*/ 171 h 171"/>
                <a:gd name="T20" fmla="*/ 0 w 199"/>
                <a:gd name="T21" fmla="*/ 164 h 171"/>
                <a:gd name="T22" fmla="*/ 1 w 199"/>
                <a:gd name="T23" fmla="*/ 148 h 171"/>
                <a:gd name="T24" fmla="*/ 9 w 199"/>
                <a:gd name="T25" fmla="*/ 126 h 171"/>
                <a:gd name="T26" fmla="*/ 20 w 199"/>
                <a:gd name="T27" fmla="*/ 109 h 171"/>
                <a:gd name="T28" fmla="*/ 36 w 199"/>
                <a:gd name="T29" fmla="*/ 91 h 171"/>
                <a:gd name="T30" fmla="*/ 55 w 199"/>
                <a:gd name="T31" fmla="*/ 73 h 171"/>
                <a:gd name="T32" fmla="*/ 77 w 199"/>
                <a:gd name="T33" fmla="*/ 56 h 171"/>
                <a:gd name="T34" fmla="*/ 104 w 199"/>
                <a:gd name="T35" fmla="*/ 39 h 171"/>
                <a:gd name="T36" fmla="*/ 133 w 199"/>
                <a:gd name="T37" fmla="*/ 23 h 171"/>
                <a:gd name="T38" fmla="*/ 164 w 199"/>
                <a:gd name="T39" fmla="*/ 11 h 171"/>
                <a:gd name="T40" fmla="*/ 199 w 199"/>
                <a:gd name="T41" fmla="*/ 0 h 171"/>
                <a:gd name="T42" fmla="*/ 190 w 199"/>
                <a:gd name="T43" fmla="*/ 6 h 171"/>
                <a:gd name="T44" fmla="*/ 181 w 199"/>
                <a:gd name="T45" fmla="*/ 12 h 171"/>
                <a:gd name="T46" fmla="*/ 173 w 199"/>
                <a:gd name="T47" fmla="*/ 17 h 171"/>
                <a:gd name="T48" fmla="*/ 164 w 199"/>
                <a:gd name="T49" fmla="*/ 23 h 171"/>
                <a:gd name="T50" fmla="*/ 159 w 199"/>
                <a:gd name="T51" fmla="*/ 29 h 171"/>
                <a:gd name="T52" fmla="*/ 156 w 199"/>
                <a:gd name="T53" fmla="*/ 34 h 171"/>
                <a:gd name="T54" fmla="*/ 155 w 199"/>
                <a:gd name="T55" fmla="*/ 40 h 171"/>
                <a:gd name="T56" fmla="*/ 158 w 199"/>
                <a:gd name="T57" fmla="*/ 46 h 1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9"/>
                <a:gd name="T88" fmla="*/ 0 h 171"/>
                <a:gd name="T89" fmla="*/ 199 w 199"/>
                <a:gd name="T90" fmla="*/ 171 h 1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9" h="171">
                  <a:moveTo>
                    <a:pt x="158" y="46"/>
                  </a:moveTo>
                  <a:lnTo>
                    <a:pt x="141" y="48"/>
                  </a:lnTo>
                  <a:lnTo>
                    <a:pt x="123" y="54"/>
                  </a:lnTo>
                  <a:lnTo>
                    <a:pt x="102" y="63"/>
                  </a:lnTo>
                  <a:lnTo>
                    <a:pt x="82" y="75"/>
                  </a:lnTo>
                  <a:lnTo>
                    <a:pt x="60" y="91"/>
                  </a:lnTo>
                  <a:lnTo>
                    <a:pt x="41" y="111"/>
                  </a:lnTo>
                  <a:lnTo>
                    <a:pt x="23" y="134"/>
                  </a:lnTo>
                  <a:lnTo>
                    <a:pt x="8" y="163"/>
                  </a:lnTo>
                  <a:lnTo>
                    <a:pt x="2" y="171"/>
                  </a:lnTo>
                  <a:lnTo>
                    <a:pt x="0" y="164"/>
                  </a:lnTo>
                  <a:lnTo>
                    <a:pt x="1" y="148"/>
                  </a:lnTo>
                  <a:lnTo>
                    <a:pt x="9" y="126"/>
                  </a:lnTo>
                  <a:lnTo>
                    <a:pt x="20" y="109"/>
                  </a:lnTo>
                  <a:lnTo>
                    <a:pt x="36" y="91"/>
                  </a:lnTo>
                  <a:lnTo>
                    <a:pt x="55" y="73"/>
                  </a:lnTo>
                  <a:lnTo>
                    <a:pt x="77" y="56"/>
                  </a:lnTo>
                  <a:lnTo>
                    <a:pt x="104" y="39"/>
                  </a:lnTo>
                  <a:lnTo>
                    <a:pt x="133" y="23"/>
                  </a:lnTo>
                  <a:lnTo>
                    <a:pt x="164" y="11"/>
                  </a:lnTo>
                  <a:lnTo>
                    <a:pt x="199" y="0"/>
                  </a:lnTo>
                  <a:lnTo>
                    <a:pt x="190" y="6"/>
                  </a:lnTo>
                  <a:lnTo>
                    <a:pt x="181" y="12"/>
                  </a:lnTo>
                  <a:lnTo>
                    <a:pt x="173" y="17"/>
                  </a:lnTo>
                  <a:lnTo>
                    <a:pt x="164" y="23"/>
                  </a:lnTo>
                  <a:lnTo>
                    <a:pt x="159" y="29"/>
                  </a:lnTo>
                  <a:lnTo>
                    <a:pt x="156" y="34"/>
                  </a:lnTo>
                  <a:lnTo>
                    <a:pt x="155" y="40"/>
                  </a:lnTo>
                  <a:lnTo>
                    <a:pt x="158" y="46"/>
                  </a:lnTo>
                  <a:close/>
                </a:path>
              </a:pathLst>
            </a:custGeom>
            <a:solidFill>
              <a:srgbClr val="D85959"/>
            </a:solidFill>
            <a:ln w="9525">
              <a:noFill/>
              <a:round/>
              <a:headEnd/>
              <a:tailEnd/>
            </a:ln>
          </p:spPr>
          <p:txBody>
            <a:bodyPr/>
            <a:lstStyle/>
            <a:p>
              <a:endParaRPr lang="el-GR"/>
            </a:p>
          </p:txBody>
        </p:sp>
        <p:sp>
          <p:nvSpPr>
            <p:cNvPr id="4128" name="Freeform 22"/>
            <p:cNvSpPr>
              <a:spLocks/>
            </p:cNvSpPr>
            <p:nvPr/>
          </p:nvSpPr>
          <p:spPr bwMode="auto">
            <a:xfrm flipH="1">
              <a:off x="4056" y="1983"/>
              <a:ext cx="117" cy="86"/>
            </a:xfrm>
            <a:custGeom>
              <a:avLst/>
              <a:gdLst>
                <a:gd name="T0" fmla="*/ 115 w 117"/>
                <a:gd name="T1" fmla="*/ 0 h 86"/>
                <a:gd name="T2" fmla="*/ 117 w 117"/>
                <a:gd name="T3" fmla="*/ 15 h 86"/>
                <a:gd name="T4" fmla="*/ 116 w 117"/>
                <a:gd name="T5" fmla="*/ 29 h 86"/>
                <a:gd name="T6" fmla="*/ 111 w 117"/>
                <a:gd name="T7" fmla="*/ 44 h 86"/>
                <a:gd name="T8" fmla="*/ 104 w 117"/>
                <a:gd name="T9" fmla="*/ 57 h 86"/>
                <a:gd name="T10" fmla="*/ 93 w 117"/>
                <a:gd name="T11" fmla="*/ 69 h 86"/>
                <a:gd name="T12" fmla="*/ 80 w 117"/>
                <a:gd name="T13" fmla="*/ 79 h 86"/>
                <a:gd name="T14" fmla="*/ 65 w 117"/>
                <a:gd name="T15" fmla="*/ 85 h 86"/>
                <a:gd name="T16" fmla="*/ 48 w 117"/>
                <a:gd name="T17" fmla="*/ 86 h 86"/>
                <a:gd name="T18" fmla="*/ 32 w 117"/>
                <a:gd name="T19" fmla="*/ 85 h 86"/>
                <a:gd name="T20" fmla="*/ 19 w 117"/>
                <a:gd name="T21" fmla="*/ 80 h 86"/>
                <a:gd name="T22" fmla="*/ 8 w 117"/>
                <a:gd name="T23" fmla="*/ 74 h 86"/>
                <a:gd name="T24" fmla="*/ 2 w 117"/>
                <a:gd name="T25" fmla="*/ 66 h 86"/>
                <a:gd name="T26" fmla="*/ 0 w 117"/>
                <a:gd name="T27" fmla="*/ 56 h 86"/>
                <a:gd name="T28" fmla="*/ 2 w 117"/>
                <a:gd name="T29" fmla="*/ 46 h 86"/>
                <a:gd name="T30" fmla="*/ 9 w 117"/>
                <a:gd name="T31" fmla="*/ 37 h 86"/>
                <a:gd name="T32" fmla="*/ 21 w 117"/>
                <a:gd name="T33" fmla="*/ 27 h 86"/>
                <a:gd name="T34" fmla="*/ 21 w 117"/>
                <a:gd name="T35" fmla="*/ 34 h 86"/>
                <a:gd name="T36" fmla="*/ 23 w 117"/>
                <a:gd name="T37" fmla="*/ 43 h 86"/>
                <a:gd name="T38" fmla="*/ 29 w 117"/>
                <a:gd name="T39" fmla="*/ 51 h 86"/>
                <a:gd name="T40" fmla="*/ 37 w 117"/>
                <a:gd name="T41" fmla="*/ 56 h 86"/>
                <a:gd name="T42" fmla="*/ 49 w 117"/>
                <a:gd name="T43" fmla="*/ 56 h 86"/>
                <a:gd name="T44" fmla="*/ 66 w 117"/>
                <a:gd name="T45" fmla="*/ 48 h 86"/>
                <a:gd name="T46" fmla="*/ 88 w 117"/>
                <a:gd name="T47" fmla="*/ 31 h 86"/>
                <a:gd name="T48" fmla="*/ 115 w 117"/>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7"/>
                <a:gd name="T76" fmla="*/ 0 h 86"/>
                <a:gd name="T77" fmla="*/ 117 w 117"/>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7" h="86">
                  <a:moveTo>
                    <a:pt x="115" y="0"/>
                  </a:moveTo>
                  <a:lnTo>
                    <a:pt x="117" y="15"/>
                  </a:lnTo>
                  <a:lnTo>
                    <a:pt x="116" y="29"/>
                  </a:lnTo>
                  <a:lnTo>
                    <a:pt x="111" y="44"/>
                  </a:lnTo>
                  <a:lnTo>
                    <a:pt x="104" y="57"/>
                  </a:lnTo>
                  <a:lnTo>
                    <a:pt x="93" y="69"/>
                  </a:lnTo>
                  <a:lnTo>
                    <a:pt x="80" y="79"/>
                  </a:lnTo>
                  <a:lnTo>
                    <a:pt x="65" y="85"/>
                  </a:lnTo>
                  <a:lnTo>
                    <a:pt x="48" y="86"/>
                  </a:lnTo>
                  <a:lnTo>
                    <a:pt x="32" y="85"/>
                  </a:lnTo>
                  <a:lnTo>
                    <a:pt x="19" y="80"/>
                  </a:lnTo>
                  <a:lnTo>
                    <a:pt x="8" y="74"/>
                  </a:lnTo>
                  <a:lnTo>
                    <a:pt x="2" y="66"/>
                  </a:lnTo>
                  <a:lnTo>
                    <a:pt x="0" y="56"/>
                  </a:lnTo>
                  <a:lnTo>
                    <a:pt x="2" y="46"/>
                  </a:lnTo>
                  <a:lnTo>
                    <a:pt x="9" y="37"/>
                  </a:lnTo>
                  <a:lnTo>
                    <a:pt x="21" y="27"/>
                  </a:lnTo>
                  <a:lnTo>
                    <a:pt x="21" y="34"/>
                  </a:lnTo>
                  <a:lnTo>
                    <a:pt x="23" y="43"/>
                  </a:lnTo>
                  <a:lnTo>
                    <a:pt x="29" y="51"/>
                  </a:lnTo>
                  <a:lnTo>
                    <a:pt x="37" y="56"/>
                  </a:lnTo>
                  <a:lnTo>
                    <a:pt x="49" y="56"/>
                  </a:lnTo>
                  <a:lnTo>
                    <a:pt x="66" y="48"/>
                  </a:lnTo>
                  <a:lnTo>
                    <a:pt x="88" y="31"/>
                  </a:lnTo>
                  <a:lnTo>
                    <a:pt x="115" y="0"/>
                  </a:lnTo>
                  <a:close/>
                </a:path>
              </a:pathLst>
            </a:custGeom>
            <a:solidFill>
              <a:srgbClr val="660000"/>
            </a:solidFill>
            <a:ln w="9525">
              <a:noFill/>
              <a:round/>
              <a:headEnd/>
              <a:tailEnd/>
            </a:ln>
          </p:spPr>
          <p:txBody>
            <a:bodyPr/>
            <a:lstStyle/>
            <a:p>
              <a:endParaRPr lang="el-GR"/>
            </a:p>
          </p:txBody>
        </p:sp>
        <p:sp>
          <p:nvSpPr>
            <p:cNvPr id="4129" name="Freeform 23"/>
            <p:cNvSpPr>
              <a:spLocks/>
            </p:cNvSpPr>
            <p:nvPr/>
          </p:nvSpPr>
          <p:spPr bwMode="auto">
            <a:xfrm flipH="1">
              <a:off x="4107" y="1872"/>
              <a:ext cx="66" cy="163"/>
            </a:xfrm>
            <a:custGeom>
              <a:avLst/>
              <a:gdLst>
                <a:gd name="T0" fmla="*/ 0 w 66"/>
                <a:gd name="T1" fmla="*/ 13 h 163"/>
                <a:gd name="T2" fmla="*/ 8 w 66"/>
                <a:gd name="T3" fmla="*/ 0 h 163"/>
                <a:gd name="T4" fmla="*/ 20 w 66"/>
                <a:gd name="T5" fmla="*/ 13 h 163"/>
                <a:gd name="T6" fmla="*/ 30 w 66"/>
                <a:gd name="T7" fmla="*/ 34 h 163"/>
                <a:gd name="T8" fmla="*/ 41 w 66"/>
                <a:gd name="T9" fmla="*/ 57 h 163"/>
                <a:gd name="T10" fmla="*/ 49 w 66"/>
                <a:gd name="T11" fmla="*/ 82 h 163"/>
                <a:gd name="T12" fmla="*/ 57 w 66"/>
                <a:gd name="T13" fmla="*/ 108 h 163"/>
                <a:gd name="T14" fmla="*/ 61 w 66"/>
                <a:gd name="T15" fmla="*/ 129 h 163"/>
                <a:gd name="T16" fmla="*/ 65 w 66"/>
                <a:gd name="T17" fmla="*/ 148 h 163"/>
                <a:gd name="T18" fmla="*/ 66 w 66"/>
                <a:gd name="T19" fmla="*/ 159 h 163"/>
                <a:gd name="T20" fmla="*/ 63 w 66"/>
                <a:gd name="T21" fmla="*/ 160 h 163"/>
                <a:gd name="T22" fmla="*/ 61 w 66"/>
                <a:gd name="T23" fmla="*/ 161 h 163"/>
                <a:gd name="T24" fmla="*/ 59 w 66"/>
                <a:gd name="T25" fmla="*/ 162 h 163"/>
                <a:gd name="T26" fmla="*/ 57 w 66"/>
                <a:gd name="T27" fmla="*/ 163 h 163"/>
                <a:gd name="T28" fmla="*/ 54 w 66"/>
                <a:gd name="T29" fmla="*/ 152 h 163"/>
                <a:gd name="T30" fmla="*/ 51 w 66"/>
                <a:gd name="T31" fmla="*/ 136 h 163"/>
                <a:gd name="T32" fmla="*/ 46 w 66"/>
                <a:gd name="T33" fmla="*/ 114 h 163"/>
                <a:gd name="T34" fmla="*/ 40 w 66"/>
                <a:gd name="T35" fmla="*/ 90 h 163"/>
                <a:gd name="T36" fmla="*/ 31 w 66"/>
                <a:gd name="T37" fmla="*/ 65 h 163"/>
                <a:gd name="T38" fmla="*/ 23 w 66"/>
                <a:gd name="T39" fmla="*/ 42 h 163"/>
                <a:gd name="T40" fmla="*/ 12 w 66"/>
                <a:gd name="T41" fmla="*/ 25 h 163"/>
                <a:gd name="T42" fmla="*/ 0 w 66"/>
                <a:gd name="T43" fmla="*/ 13 h 1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163"/>
                <a:gd name="T68" fmla="*/ 66 w 66"/>
                <a:gd name="T69" fmla="*/ 163 h 1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163">
                  <a:moveTo>
                    <a:pt x="0" y="13"/>
                  </a:moveTo>
                  <a:lnTo>
                    <a:pt x="8" y="0"/>
                  </a:lnTo>
                  <a:lnTo>
                    <a:pt x="20" y="13"/>
                  </a:lnTo>
                  <a:lnTo>
                    <a:pt x="30" y="34"/>
                  </a:lnTo>
                  <a:lnTo>
                    <a:pt x="41" y="57"/>
                  </a:lnTo>
                  <a:lnTo>
                    <a:pt x="49" y="82"/>
                  </a:lnTo>
                  <a:lnTo>
                    <a:pt x="57" y="108"/>
                  </a:lnTo>
                  <a:lnTo>
                    <a:pt x="61" y="129"/>
                  </a:lnTo>
                  <a:lnTo>
                    <a:pt x="65" y="148"/>
                  </a:lnTo>
                  <a:lnTo>
                    <a:pt x="66" y="159"/>
                  </a:lnTo>
                  <a:lnTo>
                    <a:pt x="63" y="160"/>
                  </a:lnTo>
                  <a:lnTo>
                    <a:pt x="61" y="161"/>
                  </a:lnTo>
                  <a:lnTo>
                    <a:pt x="59" y="162"/>
                  </a:lnTo>
                  <a:lnTo>
                    <a:pt x="57" y="163"/>
                  </a:lnTo>
                  <a:lnTo>
                    <a:pt x="54" y="152"/>
                  </a:lnTo>
                  <a:lnTo>
                    <a:pt x="51" y="136"/>
                  </a:lnTo>
                  <a:lnTo>
                    <a:pt x="46" y="114"/>
                  </a:lnTo>
                  <a:lnTo>
                    <a:pt x="40" y="90"/>
                  </a:lnTo>
                  <a:lnTo>
                    <a:pt x="31" y="65"/>
                  </a:lnTo>
                  <a:lnTo>
                    <a:pt x="23" y="42"/>
                  </a:lnTo>
                  <a:lnTo>
                    <a:pt x="12" y="25"/>
                  </a:lnTo>
                  <a:lnTo>
                    <a:pt x="0" y="13"/>
                  </a:lnTo>
                  <a:close/>
                </a:path>
              </a:pathLst>
            </a:custGeom>
            <a:solidFill>
              <a:srgbClr val="260000"/>
            </a:solidFill>
            <a:ln w="9525">
              <a:noFill/>
              <a:round/>
              <a:headEnd/>
              <a:tailEnd/>
            </a:ln>
          </p:spPr>
          <p:txBody>
            <a:bodyPr/>
            <a:lstStyle/>
            <a:p>
              <a:endParaRPr lang="el-GR"/>
            </a:p>
          </p:txBody>
        </p:sp>
        <p:sp>
          <p:nvSpPr>
            <p:cNvPr id="4130" name="Freeform 24"/>
            <p:cNvSpPr>
              <a:spLocks/>
            </p:cNvSpPr>
            <p:nvPr/>
          </p:nvSpPr>
          <p:spPr bwMode="auto">
            <a:xfrm flipH="1">
              <a:off x="4956" y="3121"/>
              <a:ext cx="208" cy="163"/>
            </a:xfrm>
            <a:custGeom>
              <a:avLst/>
              <a:gdLst>
                <a:gd name="T0" fmla="*/ 53 w 208"/>
                <a:gd name="T1" fmla="*/ 30 h 163"/>
                <a:gd name="T2" fmla="*/ 59 w 208"/>
                <a:gd name="T3" fmla="*/ 46 h 163"/>
                <a:gd name="T4" fmla="*/ 69 w 208"/>
                <a:gd name="T5" fmla="*/ 63 h 163"/>
                <a:gd name="T6" fmla="*/ 81 w 208"/>
                <a:gd name="T7" fmla="*/ 81 h 163"/>
                <a:gd name="T8" fmla="*/ 97 w 208"/>
                <a:gd name="T9" fmla="*/ 99 h 163"/>
                <a:gd name="T10" fmla="*/ 117 w 208"/>
                <a:gd name="T11" fmla="*/ 117 h 163"/>
                <a:gd name="T12" fmla="*/ 140 w 208"/>
                <a:gd name="T13" fmla="*/ 132 h 163"/>
                <a:gd name="T14" fmla="*/ 167 w 208"/>
                <a:gd name="T15" fmla="*/ 145 h 163"/>
                <a:gd name="T16" fmla="*/ 198 w 208"/>
                <a:gd name="T17" fmla="*/ 154 h 163"/>
                <a:gd name="T18" fmla="*/ 206 w 208"/>
                <a:gd name="T19" fmla="*/ 156 h 163"/>
                <a:gd name="T20" fmla="*/ 208 w 208"/>
                <a:gd name="T21" fmla="*/ 158 h 163"/>
                <a:gd name="T22" fmla="*/ 206 w 208"/>
                <a:gd name="T23" fmla="*/ 160 h 163"/>
                <a:gd name="T24" fmla="*/ 202 w 208"/>
                <a:gd name="T25" fmla="*/ 162 h 163"/>
                <a:gd name="T26" fmla="*/ 195 w 208"/>
                <a:gd name="T27" fmla="*/ 163 h 163"/>
                <a:gd name="T28" fmla="*/ 185 w 208"/>
                <a:gd name="T29" fmla="*/ 163 h 163"/>
                <a:gd name="T30" fmla="*/ 174 w 208"/>
                <a:gd name="T31" fmla="*/ 162 h 163"/>
                <a:gd name="T32" fmla="*/ 162 w 208"/>
                <a:gd name="T33" fmla="*/ 160 h 163"/>
                <a:gd name="T34" fmla="*/ 143 w 208"/>
                <a:gd name="T35" fmla="*/ 152 h 163"/>
                <a:gd name="T36" fmla="*/ 122 w 208"/>
                <a:gd name="T37" fmla="*/ 142 h 163"/>
                <a:gd name="T38" fmla="*/ 100 w 208"/>
                <a:gd name="T39" fmla="*/ 126 h 163"/>
                <a:gd name="T40" fmla="*/ 78 w 208"/>
                <a:gd name="T41" fmla="*/ 108 h 163"/>
                <a:gd name="T42" fmla="*/ 57 w 208"/>
                <a:gd name="T43" fmla="*/ 86 h 163"/>
                <a:gd name="T44" fmla="*/ 36 w 208"/>
                <a:gd name="T45" fmla="*/ 60 h 163"/>
                <a:gd name="T46" fmla="*/ 17 w 208"/>
                <a:gd name="T47" fmla="*/ 31 h 163"/>
                <a:gd name="T48" fmla="*/ 0 w 208"/>
                <a:gd name="T49" fmla="*/ 0 h 163"/>
                <a:gd name="T50" fmla="*/ 7 w 208"/>
                <a:gd name="T51" fmla="*/ 7 h 163"/>
                <a:gd name="T52" fmla="*/ 15 w 208"/>
                <a:gd name="T53" fmla="*/ 14 h 163"/>
                <a:gd name="T54" fmla="*/ 23 w 208"/>
                <a:gd name="T55" fmla="*/ 22 h 163"/>
                <a:gd name="T56" fmla="*/ 30 w 208"/>
                <a:gd name="T57" fmla="*/ 28 h 163"/>
                <a:gd name="T58" fmla="*/ 36 w 208"/>
                <a:gd name="T59" fmla="*/ 33 h 163"/>
                <a:gd name="T60" fmla="*/ 42 w 208"/>
                <a:gd name="T61" fmla="*/ 35 h 163"/>
                <a:gd name="T62" fmla="*/ 48 w 208"/>
                <a:gd name="T63" fmla="*/ 34 h 163"/>
                <a:gd name="T64" fmla="*/ 53 w 208"/>
                <a:gd name="T65" fmla="*/ 30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63"/>
                <a:gd name="T101" fmla="*/ 208 w 208"/>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63">
                  <a:moveTo>
                    <a:pt x="53" y="30"/>
                  </a:moveTo>
                  <a:lnTo>
                    <a:pt x="59" y="46"/>
                  </a:lnTo>
                  <a:lnTo>
                    <a:pt x="69" y="63"/>
                  </a:lnTo>
                  <a:lnTo>
                    <a:pt x="81" y="81"/>
                  </a:lnTo>
                  <a:lnTo>
                    <a:pt x="97" y="99"/>
                  </a:lnTo>
                  <a:lnTo>
                    <a:pt x="117" y="117"/>
                  </a:lnTo>
                  <a:lnTo>
                    <a:pt x="140" y="132"/>
                  </a:lnTo>
                  <a:lnTo>
                    <a:pt x="167" y="145"/>
                  </a:lnTo>
                  <a:lnTo>
                    <a:pt x="198" y="154"/>
                  </a:lnTo>
                  <a:lnTo>
                    <a:pt x="206" y="156"/>
                  </a:lnTo>
                  <a:lnTo>
                    <a:pt x="208" y="158"/>
                  </a:lnTo>
                  <a:lnTo>
                    <a:pt x="206" y="160"/>
                  </a:lnTo>
                  <a:lnTo>
                    <a:pt x="202" y="162"/>
                  </a:lnTo>
                  <a:lnTo>
                    <a:pt x="195" y="163"/>
                  </a:lnTo>
                  <a:lnTo>
                    <a:pt x="185" y="163"/>
                  </a:lnTo>
                  <a:lnTo>
                    <a:pt x="174" y="162"/>
                  </a:lnTo>
                  <a:lnTo>
                    <a:pt x="162" y="160"/>
                  </a:lnTo>
                  <a:lnTo>
                    <a:pt x="143" y="152"/>
                  </a:lnTo>
                  <a:lnTo>
                    <a:pt x="122" y="142"/>
                  </a:lnTo>
                  <a:lnTo>
                    <a:pt x="100" y="126"/>
                  </a:lnTo>
                  <a:lnTo>
                    <a:pt x="78" y="108"/>
                  </a:lnTo>
                  <a:lnTo>
                    <a:pt x="57" y="86"/>
                  </a:lnTo>
                  <a:lnTo>
                    <a:pt x="36" y="60"/>
                  </a:lnTo>
                  <a:lnTo>
                    <a:pt x="17" y="31"/>
                  </a:lnTo>
                  <a:lnTo>
                    <a:pt x="0" y="0"/>
                  </a:lnTo>
                  <a:lnTo>
                    <a:pt x="7" y="7"/>
                  </a:lnTo>
                  <a:lnTo>
                    <a:pt x="15" y="14"/>
                  </a:lnTo>
                  <a:lnTo>
                    <a:pt x="23" y="22"/>
                  </a:lnTo>
                  <a:lnTo>
                    <a:pt x="30" y="28"/>
                  </a:lnTo>
                  <a:lnTo>
                    <a:pt x="36" y="33"/>
                  </a:lnTo>
                  <a:lnTo>
                    <a:pt x="42" y="35"/>
                  </a:lnTo>
                  <a:lnTo>
                    <a:pt x="48" y="34"/>
                  </a:lnTo>
                  <a:lnTo>
                    <a:pt x="53" y="30"/>
                  </a:lnTo>
                  <a:close/>
                </a:path>
              </a:pathLst>
            </a:custGeom>
            <a:solidFill>
              <a:srgbClr val="D85959"/>
            </a:solidFill>
            <a:ln w="9525">
              <a:noFill/>
              <a:round/>
              <a:headEnd/>
              <a:tailEnd/>
            </a:ln>
          </p:spPr>
          <p:txBody>
            <a:bodyPr/>
            <a:lstStyle/>
            <a:p>
              <a:endParaRPr lang="el-GR"/>
            </a:p>
          </p:txBody>
        </p:sp>
        <p:graphicFrame>
          <p:nvGraphicFramePr>
            <p:cNvPr id="4099" name="Object 25"/>
            <p:cNvGraphicFramePr>
              <a:graphicFrameLocks noChangeAspect="1"/>
            </p:cNvGraphicFramePr>
            <p:nvPr/>
          </p:nvGraphicFramePr>
          <p:xfrm>
            <a:off x="3696" y="2832"/>
            <a:ext cx="384" cy="384"/>
          </p:xfrm>
          <a:graphic>
            <a:graphicData uri="http://schemas.openxmlformats.org/presentationml/2006/ole">
              <mc:AlternateContent xmlns:mc="http://schemas.openxmlformats.org/markup-compatibility/2006">
                <mc:Choice xmlns:v="urn:schemas-microsoft-com:vml" Requires="v">
                  <p:oleObj spid="_x0000_s6307" name="Clip" r:id="rId5" imgW="350254" imgH="350254" progId="">
                    <p:embed/>
                  </p:oleObj>
                </mc:Choice>
                <mc:Fallback>
                  <p:oleObj name="Clip" r:id="rId5" imgW="350254" imgH="350254" progId="">
                    <p:embed/>
                    <p:pic>
                      <p:nvPicPr>
                        <p:cNvPr id="0" name="Picture 1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 y="2832"/>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26"/>
            <p:cNvGraphicFramePr>
              <a:graphicFrameLocks noChangeAspect="1"/>
            </p:cNvGraphicFramePr>
            <p:nvPr/>
          </p:nvGraphicFramePr>
          <p:xfrm>
            <a:off x="3888" y="2448"/>
            <a:ext cx="384" cy="384"/>
          </p:xfrm>
          <a:graphic>
            <a:graphicData uri="http://schemas.openxmlformats.org/presentationml/2006/ole">
              <mc:AlternateContent xmlns:mc="http://schemas.openxmlformats.org/markup-compatibility/2006">
                <mc:Choice xmlns:v="urn:schemas-microsoft-com:vml" Requires="v">
                  <p:oleObj spid="_x0000_s6308" name="Clip" r:id="rId7" imgW="350254" imgH="350254" progId="">
                    <p:embed/>
                  </p:oleObj>
                </mc:Choice>
                <mc:Fallback>
                  <p:oleObj name="Clip" r:id="rId7" imgW="350254" imgH="350254" progId="">
                    <p:embed/>
                    <p:pic>
                      <p:nvPicPr>
                        <p:cNvPr id="0" name="Picture 1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 y="2448"/>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27"/>
            <p:cNvGraphicFramePr>
              <a:graphicFrameLocks noChangeAspect="1"/>
            </p:cNvGraphicFramePr>
            <p:nvPr/>
          </p:nvGraphicFramePr>
          <p:xfrm>
            <a:off x="3888" y="2016"/>
            <a:ext cx="384" cy="384"/>
          </p:xfrm>
          <a:graphic>
            <a:graphicData uri="http://schemas.openxmlformats.org/presentationml/2006/ole">
              <mc:AlternateContent xmlns:mc="http://schemas.openxmlformats.org/markup-compatibility/2006">
                <mc:Choice xmlns:v="urn:schemas-microsoft-com:vml" Requires="v">
                  <p:oleObj spid="_x0000_s6309" name="Clip" r:id="rId8" imgW="350254" imgH="350254" progId="">
                    <p:embed/>
                  </p:oleObj>
                </mc:Choice>
                <mc:Fallback>
                  <p:oleObj name="Clip" r:id="rId8" imgW="350254" imgH="350254" progId="">
                    <p:embed/>
                    <p:pic>
                      <p:nvPicPr>
                        <p:cNvPr id="0" name="Picture 1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 y="2016"/>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28"/>
            <p:cNvGraphicFramePr>
              <a:graphicFrameLocks noChangeAspect="1"/>
            </p:cNvGraphicFramePr>
            <p:nvPr/>
          </p:nvGraphicFramePr>
          <p:xfrm>
            <a:off x="3600" y="2256"/>
            <a:ext cx="384" cy="384"/>
          </p:xfrm>
          <a:graphic>
            <a:graphicData uri="http://schemas.openxmlformats.org/presentationml/2006/ole">
              <mc:AlternateContent xmlns:mc="http://schemas.openxmlformats.org/markup-compatibility/2006">
                <mc:Choice xmlns:v="urn:schemas-microsoft-com:vml" Requires="v">
                  <p:oleObj spid="_x0000_s6310" name="Clip" r:id="rId9" imgW="350254" imgH="350254" progId="">
                    <p:embed/>
                  </p:oleObj>
                </mc:Choice>
                <mc:Fallback>
                  <p:oleObj name="Clip" r:id="rId9" imgW="350254" imgH="350254" progId="">
                    <p:embed/>
                    <p:pic>
                      <p:nvPicPr>
                        <p:cNvPr id="0" name="Picture 1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 y="2256"/>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3" name="Object 29"/>
            <p:cNvGraphicFramePr>
              <a:graphicFrameLocks noChangeAspect="1"/>
            </p:cNvGraphicFramePr>
            <p:nvPr/>
          </p:nvGraphicFramePr>
          <p:xfrm>
            <a:off x="4464" y="2928"/>
            <a:ext cx="384" cy="384"/>
          </p:xfrm>
          <a:graphic>
            <a:graphicData uri="http://schemas.openxmlformats.org/presentationml/2006/ole">
              <mc:AlternateContent xmlns:mc="http://schemas.openxmlformats.org/markup-compatibility/2006">
                <mc:Choice xmlns:v="urn:schemas-microsoft-com:vml" Requires="v">
                  <p:oleObj spid="_x0000_s6311" name="Clip" r:id="rId10" imgW="350254" imgH="350254" progId="">
                    <p:embed/>
                  </p:oleObj>
                </mc:Choice>
                <mc:Fallback>
                  <p:oleObj name="Clip" r:id="rId10" imgW="350254" imgH="350254" progId="">
                    <p:embed/>
                    <p:pic>
                      <p:nvPicPr>
                        <p:cNvPr id="0" name="Picture 1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4" y="2928"/>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4" name="Object 30"/>
            <p:cNvGraphicFramePr>
              <a:graphicFrameLocks noChangeAspect="1"/>
            </p:cNvGraphicFramePr>
            <p:nvPr/>
          </p:nvGraphicFramePr>
          <p:xfrm>
            <a:off x="3312" y="2640"/>
            <a:ext cx="384" cy="384"/>
          </p:xfrm>
          <a:graphic>
            <a:graphicData uri="http://schemas.openxmlformats.org/presentationml/2006/ole">
              <mc:AlternateContent xmlns:mc="http://schemas.openxmlformats.org/markup-compatibility/2006">
                <mc:Choice xmlns:v="urn:schemas-microsoft-com:vml" Requires="v">
                  <p:oleObj spid="_x0000_s6312" name="Clip" r:id="rId11" imgW="350254" imgH="350254" progId="">
                    <p:embed/>
                  </p:oleObj>
                </mc:Choice>
                <mc:Fallback>
                  <p:oleObj name="Clip" r:id="rId11" imgW="350254" imgH="350254" progId="">
                    <p:embed/>
                    <p:pic>
                      <p:nvPicPr>
                        <p:cNvPr id="0" name="Picture 1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2" y="2640"/>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5" name="Object 31"/>
            <p:cNvGraphicFramePr>
              <a:graphicFrameLocks noChangeAspect="1"/>
            </p:cNvGraphicFramePr>
            <p:nvPr/>
          </p:nvGraphicFramePr>
          <p:xfrm>
            <a:off x="5088" y="3024"/>
            <a:ext cx="384" cy="384"/>
          </p:xfrm>
          <a:graphic>
            <a:graphicData uri="http://schemas.openxmlformats.org/presentationml/2006/ole">
              <mc:AlternateContent xmlns:mc="http://schemas.openxmlformats.org/markup-compatibility/2006">
                <mc:Choice xmlns:v="urn:schemas-microsoft-com:vml" Requires="v">
                  <p:oleObj spid="_x0000_s6313" name="Clip" r:id="rId12" imgW="350254" imgH="350254" progId="">
                    <p:embed/>
                  </p:oleObj>
                </mc:Choice>
                <mc:Fallback>
                  <p:oleObj name="Clip" r:id="rId12" imgW="350254" imgH="350254" progId="">
                    <p:embed/>
                    <p:pic>
                      <p:nvPicPr>
                        <p:cNvPr id="0" name="Picture 1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8" y="3024"/>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6" name="Object 32"/>
            <p:cNvGraphicFramePr>
              <a:graphicFrameLocks noChangeAspect="1"/>
            </p:cNvGraphicFramePr>
            <p:nvPr/>
          </p:nvGraphicFramePr>
          <p:xfrm>
            <a:off x="3600" y="2544"/>
            <a:ext cx="384" cy="384"/>
          </p:xfrm>
          <a:graphic>
            <a:graphicData uri="http://schemas.openxmlformats.org/presentationml/2006/ole">
              <mc:AlternateContent xmlns:mc="http://schemas.openxmlformats.org/markup-compatibility/2006">
                <mc:Choice xmlns:v="urn:schemas-microsoft-com:vml" Requires="v">
                  <p:oleObj spid="_x0000_s6314" name="Clip" r:id="rId13" imgW="350254" imgH="350254" progId="">
                    <p:embed/>
                  </p:oleObj>
                </mc:Choice>
                <mc:Fallback>
                  <p:oleObj name="Clip" r:id="rId13" imgW="350254" imgH="350254" progId="">
                    <p:embed/>
                    <p:pic>
                      <p:nvPicPr>
                        <p:cNvPr id="0" name="Picture 1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 y="2544"/>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7" name="Object 33"/>
            <p:cNvGraphicFramePr>
              <a:graphicFrameLocks noChangeAspect="1"/>
            </p:cNvGraphicFramePr>
            <p:nvPr/>
          </p:nvGraphicFramePr>
          <p:xfrm>
            <a:off x="4032" y="2256"/>
            <a:ext cx="384" cy="384"/>
          </p:xfrm>
          <a:graphic>
            <a:graphicData uri="http://schemas.openxmlformats.org/presentationml/2006/ole">
              <mc:AlternateContent xmlns:mc="http://schemas.openxmlformats.org/markup-compatibility/2006">
                <mc:Choice xmlns:v="urn:schemas-microsoft-com:vml" Requires="v">
                  <p:oleObj spid="_x0000_s6315" name="Clip" r:id="rId14" imgW="350254" imgH="350254" progId="">
                    <p:embed/>
                  </p:oleObj>
                </mc:Choice>
                <mc:Fallback>
                  <p:oleObj name="Clip" r:id="rId14" imgW="350254" imgH="350254" progId="">
                    <p:embed/>
                    <p:pic>
                      <p:nvPicPr>
                        <p:cNvPr id="0" name="Picture 1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2" y="2256"/>
                          <a:ext cx="384" cy="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1"/>
          </p:nvPr>
        </p:nvSpPr>
        <p:spPr>
          <a:noFill/>
        </p:spPr>
        <p:txBody>
          <a:bodyPr/>
          <a:lstStyle/>
          <a:p>
            <a:fld id="{036DF5CD-C7F5-4082-9F53-88572DE10AD2}" type="slidenum">
              <a:rPr lang="en-US"/>
              <a:pPr/>
              <a:t>48</a:t>
            </a:fld>
            <a:endParaRPr lang="en-US"/>
          </a:p>
        </p:txBody>
      </p:sp>
      <p:sp>
        <p:nvSpPr>
          <p:cNvPr id="794626" name="Rectangle 2"/>
          <p:cNvSpPr>
            <a:spLocks noGrp="1" noChangeArrowheads="1"/>
          </p:cNvSpPr>
          <p:nvPr>
            <p:ph type="title"/>
          </p:nvPr>
        </p:nvSpPr>
        <p:spPr>
          <a:xfrm>
            <a:off x="0" y="332656"/>
            <a:ext cx="9144000" cy="487363"/>
          </a:xfrm>
        </p:spPr>
        <p:txBody>
          <a:bodyPr lIns="92075" tIns="46038" rIns="92075" bIns="46038">
            <a:normAutofit fontScale="90000"/>
          </a:bodyPr>
          <a:lstStyle/>
          <a:p>
            <a:pPr eaLnBrk="1" hangingPunct="1">
              <a:defRPr/>
            </a:pPr>
            <a:r>
              <a:rPr lang="el-GR" dirty="0" smtClean="0"/>
              <a:t>Τι είναι </a:t>
            </a:r>
            <a:r>
              <a:rPr lang="en-US" dirty="0" smtClean="0"/>
              <a:t>Data Warehouse</a:t>
            </a:r>
            <a:endParaRPr lang="en-US" sz="2800" dirty="0" smtClean="0"/>
          </a:p>
        </p:txBody>
      </p:sp>
      <p:sp>
        <p:nvSpPr>
          <p:cNvPr id="12293" name="Rectangle 3"/>
          <p:cNvSpPr>
            <a:spLocks noGrp="1" noChangeArrowheads="1"/>
          </p:cNvSpPr>
          <p:nvPr>
            <p:ph type="body" sz="half" idx="1"/>
          </p:nvPr>
        </p:nvSpPr>
        <p:spPr>
          <a:xfrm>
            <a:off x="533400" y="836712"/>
            <a:ext cx="8077200" cy="4713287"/>
          </a:xfrm>
          <a:noFill/>
        </p:spPr>
        <p:txBody>
          <a:bodyPr lIns="92075" tIns="46038" rIns="92075" bIns="46038">
            <a:normAutofit fontScale="92500" lnSpcReduction="20000"/>
          </a:bodyPr>
          <a:lstStyle/>
          <a:p>
            <a:endParaRPr lang="el-GR" sz="2000" dirty="0" smtClean="0"/>
          </a:p>
          <a:p>
            <a:r>
              <a:rPr lang="el-GR" sz="2800" dirty="0" smtClean="0"/>
              <a:t>Η Αποθήκη Δεδομένων ορίζεται με πολλούς διαφορετικούς τρόπους, συχνά όχι αυστηρά.</a:t>
            </a:r>
            <a:br>
              <a:rPr lang="el-GR" sz="2800" dirty="0" smtClean="0"/>
            </a:br>
            <a:r>
              <a:rPr lang="el-GR" sz="2800" dirty="0" smtClean="0"/>
              <a:t>Απλουστεύοντας λίγο είναι μια βάση δεδομένων υποστήριξης αποφάσεων που διατηρείται χωριστά από την επιχειρησιακή βάση δεδομένων του οργανισμού και υποστηρίζει την παραπέρα επεξεργασία των πληροφοριών, παρέχοντας μια σταθερή πλατφόρμα ανάλυσης ενοποιημένων ιστορικών στοιχείων.</a:t>
            </a:r>
          </a:p>
          <a:p>
            <a:pPr eaLnBrk="1" hangingPunct="1">
              <a:lnSpc>
                <a:spcPct val="140000"/>
              </a:lnSpc>
            </a:pPr>
            <a:r>
              <a:rPr lang="en-US" sz="2600" b="1" dirty="0" smtClean="0">
                <a:solidFill>
                  <a:srgbClr val="157573"/>
                </a:solidFill>
              </a:rPr>
              <a:t>“A data warehouse is a</a:t>
            </a:r>
            <a:r>
              <a:rPr lang="en-US" sz="2600" b="1" dirty="0" smtClean="0"/>
              <a:t> </a:t>
            </a:r>
            <a:r>
              <a:rPr lang="en-US" sz="2600" b="1" u="sng" dirty="0" smtClean="0">
                <a:solidFill>
                  <a:schemeClr val="hlink"/>
                </a:solidFill>
              </a:rPr>
              <a:t>subject-oriented</a:t>
            </a:r>
            <a:r>
              <a:rPr lang="en-US" sz="2600" b="1" dirty="0" smtClean="0"/>
              <a:t>,</a:t>
            </a:r>
            <a:r>
              <a:rPr lang="en-US" sz="2600" b="1" u="sng" dirty="0" smtClean="0">
                <a:solidFill>
                  <a:schemeClr val="hlink"/>
                </a:solidFill>
              </a:rPr>
              <a:t> integrated</a:t>
            </a:r>
            <a:r>
              <a:rPr lang="en-US" sz="2600" b="1" dirty="0" smtClean="0"/>
              <a:t>, </a:t>
            </a:r>
            <a:r>
              <a:rPr lang="en-US" sz="2600" b="1" u="sng" dirty="0" smtClean="0">
                <a:solidFill>
                  <a:schemeClr val="hlink"/>
                </a:solidFill>
              </a:rPr>
              <a:t>time-variant</a:t>
            </a:r>
            <a:r>
              <a:rPr lang="en-US" sz="2600" b="1" dirty="0" smtClean="0"/>
              <a:t>, </a:t>
            </a:r>
            <a:r>
              <a:rPr lang="en-US" sz="2600" b="1" dirty="0" smtClean="0">
                <a:solidFill>
                  <a:srgbClr val="157573"/>
                </a:solidFill>
              </a:rPr>
              <a:t>and </a:t>
            </a:r>
            <a:r>
              <a:rPr lang="en-US" sz="2600" b="1" u="sng" dirty="0" smtClean="0">
                <a:solidFill>
                  <a:schemeClr val="hlink"/>
                </a:solidFill>
              </a:rPr>
              <a:t>nonvolatile</a:t>
            </a:r>
            <a:r>
              <a:rPr lang="en-US" sz="2600" b="1" dirty="0" smtClean="0"/>
              <a:t> </a:t>
            </a:r>
            <a:r>
              <a:rPr lang="en-US" sz="2600" b="1" dirty="0" smtClean="0">
                <a:solidFill>
                  <a:srgbClr val="157573"/>
                </a:solidFill>
              </a:rPr>
              <a:t>collection of data in support of management’s decision-making process.”—W. H. </a:t>
            </a:r>
            <a:r>
              <a:rPr lang="en-US" sz="2600" b="1" dirty="0" err="1" smtClean="0">
                <a:solidFill>
                  <a:srgbClr val="157573"/>
                </a:solidFill>
              </a:rPr>
              <a:t>Inmon</a:t>
            </a:r>
            <a:endParaRPr lang="en-US" sz="2600" b="1" dirty="0" smtClean="0">
              <a:solidFill>
                <a:srgbClr val="157573"/>
              </a:solidFill>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a:t>
            </a:r>
            <a:r>
              <a:rPr lang="el-GR" dirty="0" smtClean="0"/>
              <a:t>Βιβλιογραφία</a:t>
            </a:r>
            <a:endParaRPr lang="el-GR" dirty="0"/>
          </a:p>
        </p:txBody>
      </p:sp>
      <p:sp>
        <p:nvSpPr>
          <p:cNvPr id="3" name="Content Placeholder 2"/>
          <p:cNvSpPr>
            <a:spLocks noGrp="1"/>
          </p:cNvSpPr>
          <p:nvPr>
            <p:ph idx="1"/>
          </p:nvPr>
        </p:nvSpPr>
        <p:spPr>
          <a:xfrm>
            <a:off x="457200" y="1196752"/>
            <a:ext cx="8229600" cy="5661248"/>
          </a:xfrm>
        </p:spPr>
        <p:txBody>
          <a:bodyPr>
            <a:normAutofit fontScale="62500" lnSpcReduction="20000"/>
          </a:bodyPr>
          <a:lstStyle/>
          <a:p>
            <a:r>
              <a:rPr lang="en-US" dirty="0" smtClean="0"/>
              <a:t>M. </a:t>
            </a:r>
            <a:r>
              <a:rPr lang="en-US" dirty="0" err="1" smtClean="0"/>
              <a:t>d’Aquin</a:t>
            </a:r>
            <a:r>
              <a:rPr lang="en-US" dirty="0" smtClean="0"/>
              <a:t>, G. </a:t>
            </a:r>
            <a:r>
              <a:rPr lang="en-US" dirty="0" err="1" smtClean="0"/>
              <a:t>Kronberger</a:t>
            </a:r>
            <a:r>
              <a:rPr lang="en-US" dirty="0" smtClean="0"/>
              <a:t>,  M. </a:t>
            </a:r>
            <a:r>
              <a:rPr lang="en-US" dirty="0" err="1" smtClean="0"/>
              <a:t>Suárez</a:t>
            </a:r>
            <a:r>
              <a:rPr lang="en-US" dirty="0" smtClean="0"/>
              <a:t>-Figueroa,  “Combining Data Mining and Ontology Engineering to enrich </a:t>
            </a:r>
            <a:r>
              <a:rPr lang="en-US" dirty="0" err="1" smtClean="0"/>
              <a:t>Ontologies</a:t>
            </a:r>
            <a:r>
              <a:rPr lang="en-US" dirty="0" smtClean="0"/>
              <a:t> and Linked Data”, in:</a:t>
            </a:r>
            <a:r>
              <a:rPr lang="en-US" i="1" dirty="0" smtClean="0"/>
              <a:t> J. Volker, H. </a:t>
            </a:r>
            <a:r>
              <a:rPr lang="en-US" i="1" dirty="0" err="1" smtClean="0"/>
              <a:t>Paulheim</a:t>
            </a:r>
            <a:r>
              <a:rPr lang="en-US" i="1" dirty="0" smtClean="0"/>
              <a:t>, J. Lehmann, M. </a:t>
            </a:r>
            <a:r>
              <a:rPr lang="en-US" i="1" dirty="0" err="1" smtClean="0"/>
              <a:t>Niepert</a:t>
            </a:r>
            <a:r>
              <a:rPr lang="en-US" i="1" dirty="0" smtClean="0"/>
              <a:t> (eds.): Proceedings of the 1</a:t>
            </a:r>
            <a:r>
              <a:rPr lang="en-US" i="1" baseline="30000" dirty="0" smtClean="0"/>
              <a:t>st</a:t>
            </a:r>
            <a:r>
              <a:rPr lang="en-US" i="1" dirty="0" smtClean="0"/>
              <a:t> International Workshop “Knowledge Discovery and Data Mining Meets Linked Open Data”,</a:t>
            </a:r>
            <a:r>
              <a:rPr lang="en-US" dirty="0" smtClean="0"/>
              <a:t> </a:t>
            </a:r>
            <a:r>
              <a:rPr lang="en-US" dirty="0" err="1" smtClean="0"/>
              <a:t>Heraklion</a:t>
            </a:r>
            <a:r>
              <a:rPr lang="en-US" dirty="0" smtClean="0"/>
              <a:t>, 2012, (</a:t>
            </a:r>
            <a:r>
              <a:rPr lang="en-US" dirty="0" smtClean="0">
                <a:hlinkClick r:id="rId2"/>
              </a:rPr>
              <a:t>http://ceur-ws.org/Vol-868</a:t>
            </a:r>
            <a:r>
              <a:rPr lang="en-US" dirty="0" smtClean="0"/>
              <a:t>/)</a:t>
            </a:r>
          </a:p>
          <a:p>
            <a:r>
              <a:rPr lang="en-US" dirty="0" smtClean="0"/>
              <a:t>P. </a:t>
            </a:r>
            <a:r>
              <a:rPr lang="en-US" dirty="0" err="1" smtClean="0"/>
              <a:t>Cimiano</a:t>
            </a:r>
            <a:r>
              <a:rPr lang="en-US" dirty="0" smtClean="0"/>
              <a:t>, O. </a:t>
            </a:r>
            <a:r>
              <a:rPr lang="en-US" dirty="0" err="1" smtClean="0"/>
              <a:t>Corcho</a:t>
            </a:r>
            <a:r>
              <a:rPr lang="en-US" dirty="0" smtClean="0"/>
              <a:t>, V. </a:t>
            </a:r>
            <a:r>
              <a:rPr lang="en-US" dirty="0" err="1" smtClean="0"/>
              <a:t>Presutti</a:t>
            </a:r>
            <a:r>
              <a:rPr lang="en-US" dirty="0" smtClean="0"/>
              <a:t>, L. </a:t>
            </a:r>
            <a:r>
              <a:rPr lang="en-US" dirty="0" err="1" smtClean="0"/>
              <a:t>Hollink</a:t>
            </a:r>
            <a:r>
              <a:rPr lang="en-US" dirty="0" smtClean="0"/>
              <a:t>, S. Rudolph (eds.), </a:t>
            </a:r>
            <a:r>
              <a:rPr lang="en-US" i="1" dirty="0" smtClean="0"/>
              <a:t>The Semantic Web: Semantics and Big Data, Proceedings of the 10</a:t>
            </a:r>
            <a:r>
              <a:rPr lang="en-US" i="1" baseline="30000" dirty="0" smtClean="0"/>
              <a:t>th</a:t>
            </a:r>
            <a:r>
              <a:rPr lang="en-US" i="1" dirty="0" smtClean="0"/>
              <a:t>  International Conference, ESWC 2013</a:t>
            </a:r>
            <a:r>
              <a:rPr lang="en-US" dirty="0" smtClean="0"/>
              <a:t>, Montpellier, LNCS 7882, Springer, 2013.</a:t>
            </a:r>
          </a:p>
          <a:p>
            <a:r>
              <a:rPr lang="en-US" dirty="0" smtClean="0"/>
              <a:t>H.  Chen, R. H. L. Chiang, V. C. Storey, “Business Intelligence and Analytics: From Big Data to Big Impact”, </a:t>
            </a:r>
            <a:r>
              <a:rPr lang="en-US" i="1" dirty="0" smtClean="0"/>
              <a:t>MIS Quarterly, vol. 36</a:t>
            </a:r>
            <a:r>
              <a:rPr lang="en-US" dirty="0" smtClean="0"/>
              <a:t>, issue 4, Dec. 2012, p1165-1188</a:t>
            </a:r>
          </a:p>
          <a:p>
            <a:r>
              <a:rPr lang="en-US" dirty="0" smtClean="0"/>
              <a:t>W.  Fan, A. </a:t>
            </a:r>
            <a:r>
              <a:rPr lang="en-US" dirty="0" err="1" smtClean="0"/>
              <a:t>Bifet</a:t>
            </a:r>
            <a:r>
              <a:rPr lang="en-US" dirty="0" smtClean="0"/>
              <a:t>,  “Mining Big Data: Current Status, and Forecast to the Future”, </a:t>
            </a:r>
            <a:r>
              <a:rPr lang="en-US" i="1" dirty="0" smtClean="0"/>
              <a:t>SIGKDD Explorations vol.14</a:t>
            </a:r>
            <a:r>
              <a:rPr lang="en-US" dirty="0" smtClean="0"/>
              <a:t>, issue 2, ACM Press</a:t>
            </a:r>
          </a:p>
          <a:p>
            <a:r>
              <a:rPr lang="en-US" dirty="0" smtClean="0"/>
              <a:t>A. R. </a:t>
            </a:r>
            <a:r>
              <a:rPr lang="en-US" dirty="0" err="1" smtClean="0"/>
              <a:t>Ganguly</a:t>
            </a:r>
            <a:r>
              <a:rPr lang="en-US" dirty="0" smtClean="0"/>
              <a:t> and A. Gupta, </a:t>
            </a:r>
            <a:r>
              <a:rPr lang="en-US" i="1" dirty="0" smtClean="0"/>
              <a:t>Data Mining Technologies and Decision Support Systems for Business and Scientific Applications</a:t>
            </a:r>
            <a:r>
              <a:rPr lang="en-US" dirty="0" smtClean="0"/>
              <a:t>, Encyclopedia of Data Warehousing and Mining, 2005     (</a:t>
            </a:r>
            <a:r>
              <a:rPr lang="en-US" dirty="0" smtClean="0">
                <a:hlinkClick r:id="rId3"/>
              </a:rPr>
              <a:t>http://www.inf.uni-konstanz.de/dbis/teaching/ws0607/busintelligence/papers/DMDW</a:t>
            </a:r>
            <a:r>
              <a:rPr lang="en-US" dirty="0" smtClean="0"/>
              <a:t>)</a:t>
            </a:r>
          </a:p>
        </p:txBody>
      </p:sp>
    </p:spTree>
    <p:extLst>
      <p:ext uri="{BB962C8B-B14F-4D97-AF65-F5344CB8AC3E}">
        <p14:creationId xmlns:p14="http://schemas.microsoft.com/office/powerpoint/2010/main" val="2830611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4 - Θέση αριθμού διαφάνειας"/>
          <p:cNvSpPr>
            <a:spLocks noGrp="1"/>
          </p:cNvSpPr>
          <p:nvPr>
            <p:ph type="sldNum" sz="quarter" idx="11"/>
          </p:nvPr>
        </p:nvSpPr>
        <p:spPr>
          <a:noFill/>
        </p:spPr>
        <p:txBody>
          <a:bodyPr/>
          <a:lstStyle/>
          <a:p>
            <a:fld id="{DDEA210A-50B1-4D61-923A-D4B2D0DEDF54}" type="slidenum">
              <a:rPr lang="en-US"/>
              <a:pPr/>
              <a:t>49</a:t>
            </a:fld>
            <a:endParaRPr lang="en-US"/>
          </a:p>
        </p:txBody>
      </p:sp>
      <p:sp>
        <p:nvSpPr>
          <p:cNvPr id="1217538" name="Rectangle 2"/>
          <p:cNvSpPr>
            <a:spLocks noGrp="1" noChangeArrowheads="1"/>
          </p:cNvSpPr>
          <p:nvPr>
            <p:ph type="title"/>
          </p:nvPr>
        </p:nvSpPr>
        <p:spPr/>
        <p:txBody>
          <a:bodyPr/>
          <a:lstStyle/>
          <a:p>
            <a:pPr eaLnBrk="1" hangingPunct="1">
              <a:defRPr/>
            </a:pPr>
            <a:r>
              <a:rPr lang="en-US" sz="2800" dirty="0" smtClean="0"/>
              <a:t>To summarize ...</a:t>
            </a:r>
          </a:p>
        </p:txBody>
      </p:sp>
      <p:sp>
        <p:nvSpPr>
          <p:cNvPr id="1217540" name="Rectangle 4"/>
          <p:cNvSpPr>
            <a:spLocks noChangeArrowheads="1"/>
          </p:cNvSpPr>
          <p:nvPr/>
        </p:nvSpPr>
        <p:spPr bwMode="auto">
          <a:xfrm>
            <a:off x="406400" y="228600"/>
            <a:ext cx="7772400" cy="1066800"/>
          </a:xfrm>
          <a:prstGeom prst="rect">
            <a:avLst/>
          </a:prstGeom>
          <a:noFill/>
          <a:ln w="9525">
            <a:noFill/>
            <a:miter lim="800000"/>
            <a:headEnd/>
            <a:tailEnd/>
          </a:ln>
        </p:spPr>
        <p:txBody>
          <a:bodyPr anchor="b"/>
          <a:lstStyle/>
          <a:p>
            <a:pPr algn="ctr">
              <a:defRPr/>
            </a:pPr>
            <a:endParaRPr lang="el-GR" sz="3200" b="1">
              <a:effectLst>
                <a:outerShdw blurRad="38100" dist="38100" dir="2700000" algn="tl">
                  <a:srgbClr val="C0C0C0"/>
                </a:outerShdw>
              </a:effectLst>
            </a:endParaRPr>
          </a:p>
        </p:txBody>
      </p:sp>
      <p:sp>
        <p:nvSpPr>
          <p:cNvPr id="6152" name="Rectangle 5"/>
          <p:cNvSpPr>
            <a:spLocks noChangeArrowheads="1"/>
          </p:cNvSpPr>
          <p:nvPr/>
        </p:nvSpPr>
        <p:spPr bwMode="auto">
          <a:xfrm>
            <a:off x="457200" y="1676400"/>
            <a:ext cx="4013200" cy="4419600"/>
          </a:xfrm>
          <a:prstGeom prst="rect">
            <a:avLst/>
          </a:prstGeom>
          <a:noFill/>
          <a:ln w="9525">
            <a:noFill/>
            <a:miter lim="800000"/>
            <a:headEnd/>
            <a:tailEnd/>
          </a:ln>
        </p:spPr>
        <p:txBody>
          <a:bodyPr/>
          <a:lstStyle/>
          <a:p>
            <a:pPr marL="342900" indent="-342900">
              <a:spcBef>
                <a:spcPct val="20000"/>
              </a:spcBef>
              <a:buClr>
                <a:schemeClr val="tx2"/>
              </a:buClr>
              <a:buFont typeface="Wingdings" pitchFamily="2" charset="2"/>
              <a:buChar char="v"/>
            </a:pPr>
            <a:r>
              <a:rPr lang="en-US" sz="2400" dirty="0"/>
              <a:t>OLTP Systems are </a:t>
            </a:r>
            <a:br>
              <a:rPr lang="en-US" sz="2400" dirty="0"/>
            </a:br>
            <a:r>
              <a:rPr lang="en-US" sz="2400" dirty="0"/>
              <a:t>used to </a:t>
            </a:r>
            <a:r>
              <a:rPr lang="en-US" sz="2400" i="1" dirty="0">
                <a:solidFill>
                  <a:schemeClr val="tx2"/>
                </a:solidFill>
              </a:rPr>
              <a:t>“run”</a:t>
            </a:r>
            <a:r>
              <a:rPr lang="en-US" sz="2400" dirty="0"/>
              <a:t> a business</a:t>
            </a:r>
          </a:p>
          <a:p>
            <a:pPr marL="342900" indent="-342900">
              <a:spcBef>
                <a:spcPct val="20000"/>
              </a:spcBef>
              <a:buClr>
                <a:schemeClr val="tx2"/>
              </a:buClr>
              <a:buFont typeface="Wingdings" pitchFamily="2" charset="2"/>
              <a:buChar char="v"/>
            </a:pPr>
            <a:endParaRPr lang="en-US" sz="2400" dirty="0"/>
          </a:p>
          <a:p>
            <a:pPr marL="342900" indent="-342900">
              <a:spcBef>
                <a:spcPct val="20000"/>
              </a:spcBef>
              <a:buClr>
                <a:schemeClr val="tx2"/>
              </a:buClr>
              <a:buFont typeface="Wingdings" pitchFamily="2" charset="2"/>
              <a:buChar char="v"/>
            </a:pPr>
            <a:endParaRPr lang="en-US" sz="2400" dirty="0"/>
          </a:p>
          <a:p>
            <a:pPr marL="342900" indent="-342900">
              <a:spcBef>
                <a:spcPct val="20000"/>
              </a:spcBef>
              <a:buClr>
                <a:schemeClr val="tx2"/>
              </a:buClr>
              <a:buFont typeface="Wingdings" pitchFamily="2" charset="2"/>
              <a:buChar char="v"/>
            </a:pPr>
            <a:endParaRPr lang="en-US" sz="2400" dirty="0"/>
          </a:p>
          <a:p>
            <a:pPr marL="342900" indent="-342900">
              <a:spcBef>
                <a:spcPct val="20000"/>
              </a:spcBef>
              <a:buClr>
                <a:schemeClr val="tx2"/>
              </a:buClr>
              <a:buFont typeface="Wingdings" pitchFamily="2" charset="2"/>
              <a:buChar char="v"/>
            </a:pPr>
            <a:endParaRPr lang="en-US" sz="2400" dirty="0"/>
          </a:p>
        </p:txBody>
      </p:sp>
      <p:graphicFrame>
        <p:nvGraphicFramePr>
          <p:cNvPr id="6146" name="Object 6"/>
          <p:cNvGraphicFramePr>
            <a:graphicFrameLocks noChangeAspect="1"/>
          </p:cNvGraphicFramePr>
          <p:nvPr/>
        </p:nvGraphicFramePr>
        <p:xfrm>
          <a:off x="5638800" y="1752600"/>
          <a:ext cx="1752600" cy="2286000"/>
        </p:xfrm>
        <a:graphic>
          <a:graphicData uri="http://schemas.openxmlformats.org/presentationml/2006/ole">
            <mc:AlternateContent xmlns:mc="http://schemas.openxmlformats.org/markup-compatibility/2006">
              <mc:Choice xmlns:v="urn:schemas-microsoft-com:vml" Requires="v">
                <p:oleObj spid="_x0000_s10274" name="Clip" r:id="rId3" imgW="761744" imgH="716039" progId="">
                  <p:embed/>
                </p:oleObj>
              </mc:Choice>
              <mc:Fallback>
                <p:oleObj name="Clip" r:id="rId3" imgW="761744" imgH="716039" progId="">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752600"/>
                        <a:ext cx="17526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3" name="Rectangle 7"/>
          <p:cNvSpPr>
            <a:spLocks noChangeArrowheads="1"/>
          </p:cNvSpPr>
          <p:nvPr/>
        </p:nvSpPr>
        <p:spPr bwMode="auto">
          <a:xfrm>
            <a:off x="4622800" y="4572000"/>
            <a:ext cx="4013200" cy="1524000"/>
          </a:xfrm>
          <a:prstGeom prst="rect">
            <a:avLst/>
          </a:prstGeom>
          <a:noFill/>
          <a:ln w="9525">
            <a:noFill/>
            <a:miter lim="800000"/>
            <a:headEnd/>
            <a:tailEnd/>
          </a:ln>
        </p:spPr>
        <p:txBody>
          <a:bodyPr/>
          <a:lstStyle/>
          <a:p>
            <a:pPr marL="342900" indent="-342900">
              <a:spcBef>
                <a:spcPct val="20000"/>
              </a:spcBef>
              <a:buClr>
                <a:schemeClr val="tx2"/>
              </a:buClr>
              <a:buFont typeface="Wingdings" pitchFamily="2" charset="2"/>
              <a:buChar char="v"/>
            </a:pPr>
            <a:r>
              <a:rPr lang="en-US" sz="2400"/>
              <a:t>The Data Warehouse helps to </a:t>
            </a:r>
            <a:r>
              <a:rPr lang="en-US" sz="2400" i="1">
                <a:solidFill>
                  <a:schemeClr val="tx2"/>
                </a:solidFill>
              </a:rPr>
              <a:t>“optimize”</a:t>
            </a:r>
            <a:r>
              <a:rPr lang="en-US" sz="2400"/>
              <a:t> the business</a:t>
            </a:r>
          </a:p>
        </p:txBody>
      </p:sp>
      <p:graphicFrame>
        <p:nvGraphicFramePr>
          <p:cNvPr id="6147" name="Object 8"/>
          <p:cNvGraphicFramePr>
            <a:graphicFrameLocks noChangeAspect="1"/>
          </p:cNvGraphicFramePr>
          <p:nvPr/>
        </p:nvGraphicFramePr>
        <p:xfrm>
          <a:off x="1905000" y="3429000"/>
          <a:ext cx="1014413" cy="2906713"/>
        </p:xfrm>
        <a:graphic>
          <a:graphicData uri="http://schemas.openxmlformats.org/presentationml/2006/ole">
            <mc:AlternateContent xmlns:mc="http://schemas.openxmlformats.org/markup-compatibility/2006">
              <mc:Choice xmlns:v="urn:schemas-microsoft-com:vml" Requires="v">
                <p:oleObj spid="_x0000_s10275" name="Clip" r:id="rId5" imgW="1014984" imgH="2906878" progId="">
                  <p:embed/>
                </p:oleObj>
              </mc:Choice>
              <mc:Fallback>
                <p:oleObj name="Clip" r:id="rId5" imgW="1014984" imgH="2906878" progId="">
                  <p:embed/>
                  <p:pic>
                    <p:nvPicPr>
                      <p:cNvPr id="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429000"/>
                        <a:ext cx="1014413" cy="290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5 - Θέση ημερομηνίας"/>
          <p:cNvSpPr>
            <a:spLocks noGrp="1"/>
          </p:cNvSpPr>
          <p:nvPr>
            <p:ph type="dt" sz="quarter" idx="12"/>
          </p:nvPr>
        </p:nvSpPr>
        <p:spPr>
          <a:xfrm>
            <a:off x="-396552" y="6356350"/>
            <a:ext cx="2133600" cy="365125"/>
          </a:xfrm>
          <a:noFill/>
        </p:spPr>
        <p:txBody>
          <a:bodyPr/>
          <a:lstStyle/>
          <a:p>
            <a:r>
              <a:rPr lang="en-US" dirty="0" err="1" smtClean="0"/>
              <a:t>Jiawei</a:t>
            </a:r>
            <a:r>
              <a:rPr lang="en-US" dirty="0" smtClean="0"/>
              <a:t> Han</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4 - Θέση αριθμού διαφάνειας"/>
          <p:cNvSpPr>
            <a:spLocks noGrp="1"/>
          </p:cNvSpPr>
          <p:nvPr>
            <p:ph type="sldNum" sz="quarter" idx="11"/>
          </p:nvPr>
        </p:nvSpPr>
        <p:spPr>
          <a:noFill/>
        </p:spPr>
        <p:txBody>
          <a:bodyPr/>
          <a:lstStyle/>
          <a:p>
            <a:fld id="{2D66A455-87CC-488A-80A1-1A60B90ED0A5}" type="slidenum">
              <a:rPr lang="en-US"/>
              <a:pPr/>
              <a:t>50</a:t>
            </a:fld>
            <a:endParaRPr lang="en-US"/>
          </a:p>
        </p:txBody>
      </p:sp>
      <p:sp>
        <p:nvSpPr>
          <p:cNvPr id="882690" name="Rectangle 2"/>
          <p:cNvSpPr>
            <a:spLocks noGrp="1" noChangeArrowheads="1"/>
          </p:cNvSpPr>
          <p:nvPr>
            <p:ph type="title"/>
          </p:nvPr>
        </p:nvSpPr>
        <p:spPr>
          <a:xfrm>
            <a:off x="467544" y="360040"/>
            <a:ext cx="8229600" cy="908720"/>
          </a:xfrm>
        </p:spPr>
        <p:txBody>
          <a:bodyPr lIns="92075" tIns="46038" rIns="92075" bIns="46038" anchor="b">
            <a:normAutofit fontScale="90000"/>
          </a:bodyPr>
          <a:lstStyle/>
          <a:p>
            <a:pPr eaLnBrk="1" hangingPunct="1">
              <a:tabLst>
                <a:tab pos="4040188" algn="l"/>
              </a:tabLst>
              <a:defRPr/>
            </a:pPr>
            <a:r>
              <a:rPr lang="el-GR" dirty="0" smtClean="0"/>
              <a:t/>
            </a:r>
            <a:br>
              <a:rPr lang="el-GR" dirty="0" smtClean="0"/>
            </a:br>
            <a:r>
              <a:rPr lang="el-GR" dirty="0" smtClean="0"/>
              <a:t/>
            </a:r>
            <a:br>
              <a:rPr lang="el-GR" dirty="0" smtClean="0"/>
            </a:br>
            <a:r>
              <a:rPr lang="el-GR" dirty="0" smtClean="0"/>
              <a:t/>
            </a:r>
            <a:br>
              <a:rPr lang="el-GR" dirty="0" smtClean="0"/>
            </a:br>
            <a:r>
              <a:rPr lang="el-GR" dirty="0" smtClean="0"/>
              <a:t>Πολυδιάστατα δεδομένα </a:t>
            </a:r>
            <a:r>
              <a:rPr lang="en-US" dirty="0" smtClean="0"/>
              <a:t>Multidimensional Data</a:t>
            </a:r>
          </a:p>
        </p:txBody>
      </p:sp>
      <p:sp>
        <p:nvSpPr>
          <p:cNvPr id="35845" name="Rectangle 3"/>
          <p:cNvSpPr>
            <a:spLocks noGrp="1" noChangeArrowheads="1"/>
          </p:cNvSpPr>
          <p:nvPr>
            <p:ph type="body" idx="1"/>
          </p:nvPr>
        </p:nvSpPr>
        <p:spPr>
          <a:xfrm>
            <a:off x="533400" y="1717675"/>
            <a:ext cx="8113713" cy="4286250"/>
          </a:xfrm>
          <a:noFill/>
        </p:spPr>
        <p:txBody>
          <a:bodyPr lIns="92075" tIns="46038" rIns="92075" bIns="46038"/>
          <a:lstStyle/>
          <a:p>
            <a:pPr eaLnBrk="1" hangingPunct="1"/>
            <a:r>
              <a:rPr lang="el-GR" dirty="0" smtClean="0"/>
              <a:t>Όγκος πωλήσεων ως συνάρτηση τριώ διαστάσεων (</a:t>
            </a:r>
            <a:r>
              <a:rPr lang="en-US" dirty="0" smtClean="0"/>
              <a:t>product, month, region</a:t>
            </a:r>
            <a:r>
              <a:rPr lang="el-GR" dirty="0" smtClean="0"/>
              <a:t>)</a:t>
            </a:r>
            <a:endParaRPr lang="en-US" dirty="0" smtClean="0"/>
          </a:p>
        </p:txBody>
      </p:sp>
      <p:sp>
        <p:nvSpPr>
          <p:cNvPr id="35846" name="AutoShape 4"/>
          <p:cNvSpPr>
            <a:spLocks noChangeArrowheads="1"/>
          </p:cNvSpPr>
          <p:nvPr/>
        </p:nvSpPr>
        <p:spPr bwMode="auto">
          <a:xfrm>
            <a:off x="1377950" y="3130550"/>
            <a:ext cx="3263900" cy="2882900"/>
          </a:xfrm>
          <a:prstGeom prst="cube">
            <a:avLst>
              <a:gd name="adj" fmla="val 24995"/>
            </a:avLst>
          </a:prstGeom>
          <a:noFill/>
          <a:ln w="12700">
            <a:solidFill>
              <a:schemeClr val="tx1"/>
            </a:solidFill>
            <a:miter lim="800000"/>
            <a:headEnd/>
            <a:tailEnd/>
          </a:ln>
        </p:spPr>
        <p:txBody>
          <a:bodyPr wrap="none" anchor="ctr"/>
          <a:lstStyle/>
          <a:p>
            <a:endParaRPr lang="el-GR"/>
          </a:p>
        </p:txBody>
      </p:sp>
      <p:sp>
        <p:nvSpPr>
          <p:cNvPr id="35847" name="Line 5"/>
          <p:cNvSpPr>
            <a:spLocks noChangeShapeType="1"/>
          </p:cNvSpPr>
          <p:nvPr/>
        </p:nvSpPr>
        <p:spPr bwMode="auto">
          <a:xfrm>
            <a:off x="1371600" y="41910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48" name="Line 6"/>
          <p:cNvSpPr>
            <a:spLocks noChangeShapeType="1"/>
          </p:cNvSpPr>
          <p:nvPr/>
        </p:nvSpPr>
        <p:spPr bwMode="auto">
          <a:xfrm>
            <a:off x="1371600" y="44958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49" name="Line 7"/>
          <p:cNvSpPr>
            <a:spLocks noChangeShapeType="1"/>
          </p:cNvSpPr>
          <p:nvPr/>
        </p:nvSpPr>
        <p:spPr bwMode="auto">
          <a:xfrm>
            <a:off x="1371600" y="48768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0" name="Line 8"/>
          <p:cNvSpPr>
            <a:spLocks noChangeShapeType="1"/>
          </p:cNvSpPr>
          <p:nvPr/>
        </p:nvSpPr>
        <p:spPr bwMode="auto">
          <a:xfrm>
            <a:off x="1371600" y="51816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1" name="Line 9"/>
          <p:cNvSpPr>
            <a:spLocks noChangeShapeType="1"/>
          </p:cNvSpPr>
          <p:nvPr/>
        </p:nvSpPr>
        <p:spPr bwMode="auto">
          <a:xfrm>
            <a:off x="1371600" y="54864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2" name="Line 10"/>
          <p:cNvSpPr>
            <a:spLocks noChangeShapeType="1"/>
          </p:cNvSpPr>
          <p:nvPr/>
        </p:nvSpPr>
        <p:spPr bwMode="auto">
          <a:xfrm>
            <a:off x="1371600" y="57912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3" name="Line 11"/>
          <p:cNvSpPr>
            <a:spLocks noChangeShapeType="1"/>
          </p:cNvSpPr>
          <p:nvPr/>
        </p:nvSpPr>
        <p:spPr bwMode="auto">
          <a:xfrm>
            <a:off x="16764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4" name="Line 12"/>
          <p:cNvSpPr>
            <a:spLocks noChangeShapeType="1"/>
          </p:cNvSpPr>
          <p:nvPr/>
        </p:nvSpPr>
        <p:spPr bwMode="auto">
          <a:xfrm>
            <a:off x="23622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5" name="Line 13"/>
          <p:cNvSpPr>
            <a:spLocks noChangeShapeType="1"/>
          </p:cNvSpPr>
          <p:nvPr/>
        </p:nvSpPr>
        <p:spPr bwMode="auto">
          <a:xfrm>
            <a:off x="27432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6" name="Line 14"/>
          <p:cNvSpPr>
            <a:spLocks noChangeShapeType="1"/>
          </p:cNvSpPr>
          <p:nvPr/>
        </p:nvSpPr>
        <p:spPr bwMode="auto">
          <a:xfrm>
            <a:off x="30480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7" name="Line 15"/>
          <p:cNvSpPr>
            <a:spLocks noChangeShapeType="1"/>
          </p:cNvSpPr>
          <p:nvPr/>
        </p:nvSpPr>
        <p:spPr bwMode="auto">
          <a:xfrm>
            <a:off x="33528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8" name="Line 16"/>
          <p:cNvSpPr>
            <a:spLocks noChangeShapeType="1"/>
          </p:cNvSpPr>
          <p:nvPr/>
        </p:nvSpPr>
        <p:spPr bwMode="auto">
          <a:xfrm>
            <a:off x="19812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59" name="Line 17"/>
          <p:cNvSpPr>
            <a:spLocks noChangeShapeType="1"/>
          </p:cNvSpPr>
          <p:nvPr/>
        </p:nvSpPr>
        <p:spPr bwMode="auto">
          <a:xfrm flipV="1">
            <a:off x="1676400" y="3124200"/>
            <a:ext cx="7620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0" name="Line 18"/>
          <p:cNvSpPr>
            <a:spLocks noChangeShapeType="1"/>
          </p:cNvSpPr>
          <p:nvPr/>
        </p:nvSpPr>
        <p:spPr bwMode="auto">
          <a:xfrm flipV="1">
            <a:off x="19812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1" name="Line 19"/>
          <p:cNvSpPr>
            <a:spLocks noChangeShapeType="1"/>
          </p:cNvSpPr>
          <p:nvPr/>
        </p:nvSpPr>
        <p:spPr bwMode="auto">
          <a:xfrm flipV="1">
            <a:off x="23622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2" name="Line 20"/>
          <p:cNvSpPr>
            <a:spLocks noChangeShapeType="1"/>
          </p:cNvSpPr>
          <p:nvPr/>
        </p:nvSpPr>
        <p:spPr bwMode="auto">
          <a:xfrm flipV="1">
            <a:off x="30480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3" name="Line 21"/>
          <p:cNvSpPr>
            <a:spLocks noChangeShapeType="1"/>
          </p:cNvSpPr>
          <p:nvPr/>
        </p:nvSpPr>
        <p:spPr bwMode="auto">
          <a:xfrm flipV="1">
            <a:off x="33528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4" name="Line 22"/>
          <p:cNvSpPr>
            <a:spLocks noChangeShapeType="1"/>
          </p:cNvSpPr>
          <p:nvPr/>
        </p:nvSpPr>
        <p:spPr bwMode="auto">
          <a:xfrm flipV="1">
            <a:off x="36576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5" name="Line 23"/>
          <p:cNvSpPr>
            <a:spLocks noChangeShapeType="1"/>
          </p:cNvSpPr>
          <p:nvPr/>
        </p:nvSpPr>
        <p:spPr bwMode="auto">
          <a:xfrm>
            <a:off x="1905000" y="3352800"/>
            <a:ext cx="25146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6" name="Line 24"/>
          <p:cNvSpPr>
            <a:spLocks noChangeShapeType="1"/>
          </p:cNvSpPr>
          <p:nvPr/>
        </p:nvSpPr>
        <p:spPr bwMode="auto">
          <a:xfrm>
            <a:off x="1676400" y="3581400"/>
            <a:ext cx="2590800" cy="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7" name="Line 25"/>
          <p:cNvSpPr>
            <a:spLocks noChangeShapeType="1"/>
          </p:cNvSpPr>
          <p:nvPr/>
        </p:nvSpPr>
        <p:spPr bwMode="auto">
          <a:xfrm>
            <a:off x="3657600" y="38862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8" name="Line 26"/>
          <p:cNvSpPr>
            <a:spLocks noChangeShapeType="1"/>
          </p:cNvSpPr>
          <p:nvPr/>
        </p:nvSpPr>
        <p:spPr bwMode="auto">
          <a:xfrm>
            <a:off x="4419600" y="3352800"/>
            <a:ext cx="0" cy="22098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69" name="Line 27"/>
          <p:cNvSpPr>
            <a:spLocks noChangeShapeType="1"/>
          </p:cNvSpPr>
          <p:nvPr/>
        </p:nvSpPr>
        <p:spPr bwMode="auto">
          <a:xfrm flipV="1">
            <a:off x="3962400" y="3505200"/>
            <a:ext cx="685800" cy="6858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0" name="Line 28"/>
          <p:cNvSpPr>
            <a:spLocks noChangeShapeType="1"/>
          </p:cNvSpPr>
          <p:nvPr/>
        </p:nvSpPr>
        <p:spPr bwMode="auto">
          <a:xfrm flipV="1">
            <a:off x="3962400" y="3886200"/>
            <a:ext cx="685800" cy="609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1" name="Line 29"/>
          <p:cNvSpPr>
            <a:spLocks noChangeShapeType="1"/>
          </p:cNvSpPr>
          <p:nvPr/>
        </p:nvSpPr>
        <p:spPr bwMode="auto">
          <a:xfrm flipV="1">
            <a:off x="3962400" y="4267200"/>
            <a:ext cx="685800" cy="609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2" name="Line 30"/>
          <p:cNvSpPr>
            <a:spLocks noChangeShapeType="1"/>
          </p:cNvSpPr>
          <p:nvPr/>
        </p:nvSpPr>
        <p:spPr bwMode="auto">
          <a:xfrm flipV="1">
            <a:off x="3962400" y="4572000"/>
            <a:ext cx="685800" cy="609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3" name="Line 31"/>
          <p:cNvSpPr>
            <a:spLocks noChangeShapeType="1"/>
          </p:cNvSpPr>
          <p:nvPr/>
        </p:nvSpPr>
        <p:spPr bwMode="auto">
          <a:xfrm flipV="1">
            <a:off x="3962400" y="4876800"/>
            <a:ext cx="685800" cy="609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4" name="Line 32"/>
          <p:cNvSpPr>
            <a:spLocks noChangeShapeType="1"/>
          </p:cNvSpPr>
          <p:nvPr/>
        </p:nvSpPr>
        <p:spPr bwMode="auto">
          <a:xfrm flipV="1">
            <a:off x="3962400" y="5105400"/>
            <a:ext cx="685800" cy="6858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5" name="Rectangle 33"/>
          <p:cNvSpPr>
            <a:spLocks noChangeArrowheads="1"/>
          </p:cNvSpPr>
          <p:nvPr/>
        </p:nvSpPr>
        <p:spPr bwMode="auto">
          <a:xfrm rot="16200000" flipH="1">
            <a:off x="348456" y="4528344"/>
            <a:ext cx="1131888" cy="457200"/>
          </a:xfrm>
          <a:prstGeom prst="rect">
            <a:avLst/>
          </a:prstGeom>
          <a:noFill/>
          <a:ln w="9525">
            <a:noFill/>
            <a:miter lim="800000"/>
            <a:headEnd/>
            <a:tailEnd/>
          </a:ln>
        </p:spPr>
        <p:txBody>
          <a:bodyPr wrap="none" lIns="92075" tIns="46038" rIns="92075" bIns="46038">
            <a:spAutoFit/>
          </a:bodyPr>
          <a:lstStyle/>
          <a:p>
            <a:pPr eaLnBrk="0" hangingPunct="0"/>
            <a:r>
              <a:rPr lang="en-US" sz="2400">
                <a:latin typeface="Times New Roman" pitchFamily="18" charset="0"/>
              </a:rPr>
              <a:t>Product</a:t>
            </a:r>
          </a:p>
        </p:txBody>
      </p:sp>
      <p:sp>
        <p:nvSpPr>
          <p:cNvPr id="35876" name="Rectangle 34"/>
          <p:cNvSpPr>
            <a:spLocks noChangeArrowheads="1"/>
          </p:cNvSpPr>
          <p:nvPr/>
        </p:nvSpPr>
        <p:spPr bwMode="auto">
          <a:xfrm rot="-2880000">
            <a:off x="686593" y="2971007"/>
            <a:ext cx="1065213" cy="457200"/>
          </a:xfrm>
          <a:prstGeom prst="rect">
            <a:avLst/>
          </a:prstGeom>
          <a:noFill/>
          <a:ln w="9525">
            <a:noFill/>
            <a:miter lim="800000"/>
            <a:headEnd/>
            <a:tailEnd/>
          </a:ln>
        </p:spPr>
        <p:txBody>
          <a:bodyPr lIns="92075" tIns="46038" rIns="92075" bIns="46038">
            <a:spAutoFit/>
          </a:bodyPr>
          <a:lstStyle/>
          <a:p>
            <a:pPr eaLnBrk="0" hangingPunct="0"/>
            <a:r>
              <a:rPr lang="en-US" sz="2400" dirty="0">
                <a:latin typeface="Times New Roman" pitchFamily="18" charset="0"/>
              </a:rPr>
              <a:t>Region</a:t>
            </a:r>
          </a:p>
        </p:txBody>
      </p:sp>
      <p:sp>
        <p:nvSpPr>
          <p:cNvPr id="35877" name="Rectangle 35"/>
          <p:cNvSpPr>
            <a:spLocks noChangeArrowheads="1"/>
          </p:cNvSpPr>
          <p:nvPr/>
        </p:nvSpPr>
        <p:spPr bwMode="auto">
          <a:xfrm>
            <a:off x="2117725" y="6003925"/>
            <a:ext cx="996950" cy="457200"/>
          </a:xfrm>
          <a:prstGeom prst="rect">
            <a:avLst/>
          </a:prstGeom>
          <a:noFill/>
          <a:ln w="9525">
            <a:noFill/>
            <a:miter lim="800000"/>
            <a:headEnd/>
            <a:tailEnd/>
          </a:ln>
        </p:spPr>
        <p:txBody>
          <a:bodyPr wrap="none" lIns="92075" tIns="46038" rIns="92075" bIns="46038">
            <a:spAutoFit/>
          </a:bodyPr>
          <a:lstStyle/>
          <a:p>
            <a:pPr eaLnBrk="0" hangingPunct="0"/>
            <a:r>
              <a:rPr lang="en-US" sz="2400">
                <a:latin typeface="Times New Roman" pitchFamily="18" charset="0"/>
              </a:rPr>
              <a:t>Month</a:t>
            </a:r>
          </a:p>
        </p:txBody>
      </p:sp>
      <p:sp>
        <p:nvSpPr>
          <p:cNvPr id="35878" name="Line 36"/>
          <p:cNvSpPr>
            <a:spLocks noChangeShapeType="1"/>
          </p:cNvSpPr>
          <p:nvPr/>
        </p:nvSpPr>
        <p:spPr bwMode="auto">
          <a:xfrm>
            <a:off x="4267200" y="3581400"/>
            <a:ext cx="0" cy="21336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79" name="Line 37"/>
          <p:cNvSpPr>
            <a:spLocks noChangeShapeType="1"/>
          </p:cNvSpPr>
          <p:nvPr/>
        </p:nvSpPr>
        <p:spPr bwMode="auto">
          <a:xfrm flipV="1">
            <a:off x="2743200" y="3124200"/>
            <a:ext cx="685800" cy="762000"/>
          </a:xfrm>
          <a:prstGeom prst="line">
            <a:avLst/>
          </a:prstGeom>
          <a:noFill/>
          <a:ln w="12700">
            <a:solidFill>
              <a:schemeClr val="tx1"/>
            </a:solidFill>
            <a:round/>
            <a:headEnd type="none" w="sm" len="sm"/>
            <a:tailEnd type="none" w="sm" len="sm"/>
          </a:ln>
        </p:spPr>
        <p:txBody>
          <a:bodyPr wrap="none" anchor="ctr"/>
          <a:lstStyle/>
          <a:p>
            <a:endParaRPr lang="el-GR"/>
          </a:p>
        </p:txBody>
      </p:sp>
      <p:sp>
        <p:nvSpPr>
          <p:cNvPr id="35880" name="Rectangle 38"/>
          <p:cNvSpPr>
            <a:spLocks noChangeArrowheads="1"/>
          </p:cNvSpPr>
          <p:nvPr/>
        </p:nvSpPr>
        <p:spPr bwMode="auto">
          <a:xfrm>
            <a:off x="4788024" y="4108368"/>
            <a:ext cx="3056927" cy="708528"/>
          </a:xfrm>
          <a:prstGeom prst="rect">
            <a:avLst/>
          </a:prstGeom>
          <a:noFill/>
          <a:ln w="9525">
            <a:noFill/>
            <a:miter lim="800000"/>
            <a:headEnd/>
            <a:tailEnd/>
          </a:ln>
        </p:spPr>
        <p:txBody>
          <a:bodyPr wrap="none" lIns="92075" tIns="46038" rIns="92075" bIns="46038">
            <a:spAutoFit/>
          </a:bodyPr>
          <a:lstStyle/>
          <a:p>
            <a:pPr eaLnBrk="0" hangingPunct="0"/>
            <a:r>
              <a:rPr lang="el-GR" sz="2000" b="1" dirty="0" smtClean="0">
                <a:latin typeface="Times New Roman" pitchFamily="18" charset="0"/>
              </a:rPr>
              <a:t>Διαστάσεις (</a:t>
            </a:r>
            <a:r>
              <a:rPr lang="en-US" sz="2000" b="1" dirty="0" smtClean="0">
                <a:latin typeface="Times New Roman" pitchFamily="18" charset="0"/>
              </a:rPr>
              <a:t>Dimensions</a:t>
            </a:r>
            <a:r>
              <a:rPr lang="el-GR" sz="2000" b="1" dirty="0" smtClean="0">
                <a:latin typeface="Times New Roman" pitchFamily="18" charset="0"/>
              </a:rPr>
              <a:t>)</a:t>
            </a:r>
            <a:r>
              <a:rPr lang="en-US" sz="2000" b="1" dirty="0" smtClean="0">
                <a:latin typeface="Times New Roman" pitchFamily="18" charset="0"/>
              </a:rPr>
              <a:t>: </a:t>
            </a:r>
            <a:endParaRPr lang="el-GR" sz="2000" b="1" dirty="0" smtClean="0">
              <a:latin typeface="Times New Roman" pitchFamily="18" charset="0"/>
            </a:endParaRPr>
          </a:p>
          <a:p>
            <a:pPr eaLnBrk="0" hangingPunct="0"/>
            <a:r>
              <a:rPr lang="el-GR" sz="2000" b="1" dirty="0" smtClean="0">
                <a:latin typeface="Times New Roman" pitchFamily="18" charset="0"/>
              </a:rPr>
              <a:t> </a:t>
            </a:r>
            <a:r>
              <a:rPr lang="en-US" sz="2000" b="1" dirty="0" smtClean="0">
                <a:latin typeface="Times New Roman" pitchFamily="18" charset="0"/>
              </a:rPr>
              <a:t>Product</a:t>
            </a:r>
            <a:r>
              <a:rPr lang="en-US" sz="2000" b="1" dirty="0">
                <a:latin typeface="Times New Roman" pitchFamily="18" charset="0"/>
              </a:rPr>
              <a:t>, Location, </a:t>
            </a:r>
            <a:r>
              <a:rPr lang="en-US" sz="2000" b="1" dirty="0" smtClean="0">
                <a:latin typeface="Times New Roman" pitchFamily="18" charset="0"/>
              </a:rPr>
              <a:t>Time</a:t>
            </a:r>
            <a:endParaRPr lang="en-US" sz="2000" b="1" dirty="0">
              <a:latin typeface="Times New Roman" pitchFamily="18"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 Θέση αριθμού διαφάνειας"/>
          <p:cNvSpPr>
            <a:spLocks noGrp="1"/>
          </p:cNvSpPr>
          <p:nvPr>
            <p:ph type="sldNum" sz="quarter" idx="11"/>
          </p:nvPr>
        </p:nvSpPr>
        <p:spPr>
          <a:noFill/>
        </p:spPr>
        <p:txBody>
          <a:bodyPr/>
          <a:lstStyle/>
          <a:p>
            <a:fld id="{80EFA91D-B3A9-45EE-BB28-0570CE227C3D}" type="slidenum">
              <a:rPr lang="en-US"/>
              <a:pPr/>
              <a:t>51</a:t>
            </a:fld>
            <a:endParaRPr lang="en-US"/>
          </a:p>
        </p:txBody>
      </p:sp>
      <p:sp>
        <p:nvSpPr>
          <p:cNvPr id="883714" name="Rectangle 2"/>
          <p:cNvSpPr>
            <a:spLocks noGrp="1" noChangeArrowheads="1"/>
          </p:cNvSpPr>
          <p:nvPr>
            <p:ph type="title"/>
          </p:nvPr>
        </p:nvSpPr>
        <p:spPr>
          <a:xfrm>
            <a:off x="249238" y="642938"/>
            <a:ext cx="8561387" cy="409575"/>
          </a:xfrm>
        </p:spPr>
        <p:txBody>
          <a:bodyPr lIns="90488" tIns="44450" rIns="90488" bIns="44450">
            <a:normAutofit fontScale="90000"/>
          </a:bodyPr>
          <a:lstStyle/>
          <a:p>
            <a:pPr eaLnBrk="1" hangingPunct="1">
              <a:defRPr/>
            </a:pPr>
            <a:r>
              <a:rPr lang="en-US" dirty="0" smtClean="0"/>
              <a:t>Data Cube</a:t>
            </a:r>
            <a:endParaRPr lang="en-US" sz="2400" dirty="0" smtClean="0"/>
          </a:p>
        </p:txBody>
      </p:sp>
      <p:sp>
        <p:nvSpPr>
          <p:cNvPr id="36869" name="Rectangle 3"/>
          <p:cNvSpPr>
            <a:spLocks noChangeArrowheads="1"/>
          </p:cNvSpPr>
          <p:nvPr/>
        </p:nvSpPr>
        <p:spPr bwMode="auto">
          <a:xfrm>
            <a:off x="704850" y="6191250"/>
            <a:ext cx="8001000" cy="1828800"/>
          </a:xfrm>
          <a:prstGeom prst="rect">
            <a:avLst/>
          </a:prstGeom>
          <a:noFill/>
          <a:ln w="9525">
            <a:noFill/>
            <a:miter lim="800000"/>
            <a:headEnd/>
            <a:tailEnd/>
          </a:ln>
        </p:spPr>
        <p:txBody>
          <a:bodyPr lIns="92075" tIns="46038" rIns="92075" bIns="46038"/>
          <a:lstStyle/>
          <a:p>
            <a:pPr eaLnBrk="0" hangingPunct="0">
              <a:buFont typeface="Monotype Sorts" pitchFamily="2" charset="2"/>
              <a:buNone/>
            </a:pPr>
            <a:endParaRPr lang="el-GR" sz="2000">
              <a:latin typeface="Times New Roman" pitchFamily="18" charset="0"/>
            </a:endParaRPr>
          </a:p>
        </p:txBody>
      </p:sp>
      <p:grpSp>
        <p:nvGrpSpPr>
          <p:cNvPr id="2" name="Group 5"/>
          <p:cNvGrpSpPr>
            <a:grpSpLocks/>
          </p:cNvGrpSpPr>
          <p:nvPr/>
        </p:nvGrpSpPr>
        <p:grpSpPr bwMode="auto">
          <a:xfrm>
            <a:off x="884238" y="1600200"/>
            <a:ext cx="6589713" cy="4532313"/>
            <a:chOff x="521" y="1008"/>
            <a:chExt cx="4151" cy="2855"/>
          </a:xfrm>
        </p:grpSpPr>
        <p:sp>
          <p:nvSpPr>
            <p:cNvPr id="36872" name="Rectangle 6"/>
            <p:cNvSpPr>
              <a:spLocks noChangeArrowheads="1"/>
            </p:cNvSpPr>
            <p:nvPr/>
          </p:nvSpPr>
          <p:spPr bwMode="auto">
            <a:xfrm>
              <a:off x="2412" y="1008"/>
              <a:ext cx="498" cy="286"/>
            </a:xfrm>
            <a:prstGeom prst="rect">
              <a:avLst/>
            </a:prstGeom>
            <a:noFill/>
            <a:ln w="12700">
              <a:noFill/>
              <a:miter lim="800000"/>
              <a:headEnd/>
              <a:tailEnd/>
            </a:ln>
          </p:spPr>
          <p:txBody>
            <a:bodyPr wrap="none" lIns="90488" tIns="44450" rIns="90488" bIns="44450">
              <a:spAutoFit/>
            </a:bodyPr>
            <a:lstStyle/>
            <a:p>
              <a:pPr eaLnBrk="0" hangingPunct="0"/>
              <a:r>
                <a:rPr lang="en-US" sz="2400" b="1">
                  <a:latin typeface="Times New Roman" pitchFamily="18" charset="0"/>
                </a:rPr>
                <a:t>Date</a:t>
              </a:r>
            </a:p>
          </p:txBody>
        </p:sp>
        <p:sp>
          <p:nvSpPr>
            <p:cNvPr id="36873" name="Rectangle 7"/>
            <p:cNvSpPr>
              <a:spLocks noChangeArrowheads="1"/>
            </p:cNvSpPr>
            <p:nvPr/>
          </p:nvSpPr>
          <p:spPr bwMode="auto">
            <a:xfrm rot="18615059">
              <a:off x="276" y="1447"/>
              <a:ext cx="775" cy="286"/>
            </a:xfrm>
            <a:prstGeom prst="rect">
              <a:avLst/>
            </a:prstGeom>
            <a:noFill/>
            <a:ln w="12700">
              <a:noFill/>
              <a:miter lim="800000"/>
              <a:headEnd/>
              <a:tailEnd/>
            </a:ln>
          </p:spPr>
          <p:txBody>
            <a:bodyPr wrap="none" lIns="90488" tIns="44450" rIns="90488" bIns="44450">
              <a:spAutoFit/>
            </a:bodyPr>
            <a:lstStyle/>
            <a:p>
              <a:pPr eaLnBrk="0" hangingPunct="0"/>
              <a:r>
                <a:rPr lang="en-US" sz="2400" b="1" dirty="0">
                  <a:latin typeface="Times New Roman" pitchFamily="18" charset="0"/>
                </a:rPr>
                <a:t>Product</a:t>
              </a:r>
            </a:p>
          </p:txBody>
        </p:sp>
        <p:sp>
          <p:nvSpPr>
            <p:cNvPr id="36874" name="Rectangle 8"/>
            <p:cNvSpPr>
              <a:spLocks noChangeArrowheads="1"/>
            </p:cNvSpPr>
            <p:nvPr/>
          </p:nvSpPr>
          <p:spPr bwMode="auto">
            <a:xfrm rot="16200000">
              <a:off x="4125" y="2088"/>
              <a:ext cx="808" cy="286"/>
            </a:xfrm>
            <a:prstGeom prst="rect">
              <a:avLst/>
            </a:prstGeom>
            <a:noFill/>
            <a:ln w="12700">
              <a:noFill/>
              <a:miter lim="800000"/>
              <a:headEnd/>
              <a:tailEnd/>
            </a:ln>
          </p:spPr>
          <p:txBody>
            <a:bodyPr wrap="none" lIns="90488" tIns="44450" rIns="90488" bIns="44450">
              <a:spAutoFit/>
            </a:bodyPr>
            <a:lstStyle/>
            <a:p>
              <a:pPr eaLnBrk="0" hangingPunct="0"/>
              <a:r>
                <a:rPr lang="en-US" sz="2400" b="1" dirty="0">
                  <a:latin typeface="Times New Roman" pitchFamily="18" charset="0"/>
                </a:rPr>
                <a:t>Country</a:t>
              </a:r>
            </a:p>
          </p:txBody>
        </p:sp>
        <p:sp>
          <p:nvSpPr>
            <p:cNvPr id="36876" name="AutoShape 12"/>
            <p:cNvSpPr>
              <a:spLocks noChangeArrowheads="1"/>
            </p:cNvSpPr>
            <p:nvPr/>
          </p:nvSpPr>
          <p:spPr bwMode="auto">
            <a:xfrm>
              <a:off x="3473" y="2787"/>
              <a:ext cx="640" cy="563"/>
            </a:xfrm>
            <a:prstGeom prst="cube">
              <a:avLst>
                <a:gd name="adj" fmla="val 24995"/>
              </a:avLst>
            </a:prstGeom>
            <a:solidFill>
              <a:srgbClr val="339966"/>
            </a:solidFill>
            <a:ln w="12700">
              <a:solidFill>
                <a:schemeClr val="tx1"/>
              </a:solidFill>
              <a:miter lim="800000"/>
              <a:headEnd/>
              <a:tailEnd/>
            </a:ln>
          </p:spPr>
          <p:txBody>
            <a:bodyPr wrap="none" anchor="ctr"/>
            <a:lstStyle/>
            <a:p>
              <a:endParaRPr lang="el-GR"/>
            </a:p>
          </p:txBody>
        </p:sp>
        <p:sp>
          <p:nvSpPr>
            <p:cNvPr id="36877" name="AutoShape 13"/>
            <p:cNvSpPr>
              <a:spLocks noChangeArrowheads="1"/>
            </p:cNvSpPr>
            <p:nvPr/>
          </p:nvSpPr>
          <p:spPr bwMode="auto">
            <a:xfrm>
              <a:off x="3473" y="2328"/>
              <a:ext cx="640" cy="564"/>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78" name="AutoShape 14"/>
            <p:cNvSpPr>
              <a:spLocks noChangeArrowheads="1"/>
            </p:cNvSpPr>
            <p:nvPr/>
          </p:nvSpPr>
          <p:spPr bwMode="auto">
            <a:xfrm>
              <a:off x="3473" y="1870"/>
              <a:ext cx="640" cy="563"/>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79" name="AutoShape 15"/>
            <p:cNvSpPr>
              <a:spLocks noChangeArrowheads="1"/>
            </p:cNvSpPr>
            <p:nvPr/>
          </p:nvSpPr>
          <p:spPr bwMode="auto">
            <a:xfrm>
              <a:off x="3296" y="2958"/>
              <a:ext cx="640" cy="564"/>
            </a:xfrm>
            <a:prstGeom prst="cube">
              <a:avLst>
                <a:gd name="adj" fmla="val 24995"/>
              </a:avLst>
            </a:prstGeom>
            <a:solidFill>
              <a:srgbClr val="339966"/>
            </a:solidFill>
            <a:ln w="12700">
              <a:solidFill>
                <a:schemeClr val="tx1"/>
              </a:solidFill>
              <a:miter lim="800000"/>
              <a:headEnd/>
              <a:tailEnd/>
            </a:ln>
          </p:spPr>
          <p:txBody>
            <a:bodyPr wrap="none" anchor="ctr"/>
            <a:lstStyle/>
            <a:p>
              <a:endParaRPr lang="el-GR"/>
            </a:p>
          </p:txBody>
        </p:sp>
        <p:sp>
          <p:nvSpPr>
            <p:cNvPr id="36880" name="AutoShape 16"/>
            <p:cNvSpPr>
              <a:spLocks noChangeArrowheads="1"/>
            </p:cNvSpPr>
            <p:nvPr/>
          </p:nvSpPr>
          <p:spPr bwMode="auto">
            <a:xfrm>
              <a:off x="3296" y="2500"/>
              <a:ext cx="640" cy="563"/>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81" name="AutoShape 17"/>
            <p:cNvSpPr>
              <a:spLocks noChangeArrowheads="1"/>
            </p:cNvSpPr>
            <p:nvPr/>
          </p:nvSpPr>
          <p:spPr bwMode="auto">
            <a:xfrm>
              <a:off x="3296" y="2043"/>
              <a:ext cx="640" cy="562"/>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82" name="AutoShape 18"/>
            <p:cNvSpPr>
              <a:spLocks noChangeArrowheads="1"/>
            </p:cNvSpPr>
            <p:nvPr/>
          </p:nvSpPr>
          <p:spPr bwMode="auto">
            <a:xfrm>
              <a:off x="3118" y="3130"/>
              <a:ext cx="641" cy="563"/>
            </a:xfrm>
            <a:prstGeom prst="cube">
              <a:avLst>
                <a:gd name="adj" fmla="val 24995"/>
              </a:avLst>
            </a:prstGeom>
            <a:solidFill>
              <a:srgbClr val="339966"/>
            </a:solidFill>
            <a:ln w="12700">
              <a:solidFill>
                <a:schemeClr val="tx1"/>
              </a:solidFill>
              <a:miter lim="800000"/>
              <a:headEnd/>
              <a:tailEnd/>
            </a:ln>
          </p:spPr>
          <p:txBody>
            <a:bodyPr wrap="none" anchor="ctr"/>
            <a:lstStyle/>
            <a:p>
              <a:endParaRPr lang="el-GR"/>
            </a:p>
          </p:txBody>
        </p:sp>
        <p:sp>
          <p:nvSpPr>
            <p:cNvPr id="36883" name="AutoShape 19"/>
            <p:cNvSpPr>
              <a:spLocks noChangeArrowheads="1"/>
            </p:cNvSpPr>
            <p:nvPr/>
          </p:nvSpPr>
          <p:spPr bwMode="auto">
            <a:xfrm>
              <a:off x="3118" y="2673"/>
              <a:ext cx="641" cy="562"/>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84" name="AutoShape 20"/>
            <p:cNvSpPr>
              <a:spLocks noChangeArrowheads="1"/>
            </p:cNvSpPr>
            <p:nvPr/>
          </p:nvSpPr>
          <p:spPr bwMode="auto">
            <a:xfrm>
              <a:off x="3118" y="2214"/>
              <a:ext cx="641" cy="564"/>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886" name="Rectangle 22"/>
            <p:cNvSpPr>
              <a:spLocks noChangeArrowheads="1"/>
            </p:cNvSpPr>
            <p:nvPr/>
          </p:nvSpPr>
          <p:spPr bwMode="auto">
            <a:xfrm>
              <a:off x="3616" y="1206"/>
              <a:ext cx="416" cy="248"/>
            </a:xfrm>
            <a:prstGeom prst="rect">
              <a:avLst/>
            </a:prstGeom>
            <a:noFill/>
            <a:ln w="12700">
              <a:noFill/>
              <a:miter lim="800000"/>
              <a:headEnd/>
              <a:tailEnd/>
            </a:ln>
          </p:spPr>
          <p:txBody>
            <a:bodyPr wrap="none" lIns="90488" tIns="44450" rIns="90488" bIns="44450">
              <a:spAutoFit/>
            </a:bodyPr>
            <a:lstStyle/>
            <a:p>
              <a:pPr eaLnBrk="0" hangingPunct="0"/>
              <a:r>
                <a:rPr lang="en-US" sz="2000" i="1" dirty="0"/>
                <a:t>sum</a:t>
              </a:r>
              <a:endParaRPr lang="en-US" sz="1600" i="1" dirty="0"/>
            </a:p>
          </p:txBody>
        </p:sp>
        <p:sp>
          <p:nvSpPr>
            <p:cNvPr id="36887" name="AutoShape 23"/>
            <p:cNvSpPr>
              <a:spLocks noChangeArrowheads="1"/>
            </p:cNvSpPr>
            <p:nvPr/>
          </p:nvSpPr>
          <p:spPr bwMode="auto">
            <a:xfrm>
              <a:off x="1346" y="1428"/>
              <a:ext cx="641"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88" name="AutoShape 24"/>
            <p:cNvSpPr>
              <a:spLocks noChangeArrowheads="1"/>
            </p:cNvSpPr>
            <p:nvPr/>
          </p:nvSpPr>
          <p:spPr bwMode="auto">
            <a:xfrm>
              <a:off x="1170" y="1599"/>
              <a:ext cx="639" cy="564"/>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89" name="AutoShape 25"/>
            <p:cNvSpPr>
              <a:spLocks noChangeArrowheads="1"/>
            </p:cNvSpPr>
            <p:nvPr/>
          </p:nvSpPr>
          <p:spPr bwMode="auto">
            <a:xfrm>
              <a:off x="992" y="1771"/>
              <a:ext cx="640"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0" name="AutoShape 26"/>
            <p:cNvSpPr>
              <a:spLocks noChangeArrowheads="1"/>
            </p:cNvSpPr>
            <p:nvPr/>
          </p:nvSpPr>
          <p:spPr bwMode="auto">
            <a:xfrm>
              <a:off x="1879" y="1428"/>
              <a:ext cx="639"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1" name="AutoShape 27"/>
            <p:cNvSpPr>
              <a:spLocks noChangeArrowheads="1"/>
            </p:cNvSpPr>
            <p:nvPr/>
          </p:nvSpPr>
          <p:spPr bwMode="auto">
            <a:xfrm>
              <a:off x="1701" y="1599"/>
              <a:ext cx="641" cy="564"/>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2" name="AutoShape 28"/>
            <p:cNvSpPr>
              <a:spLocks noChangeArrowheads="1"/>
            </p:cNvSpPr>
            <p:nvPr/>
          </p:nvSpPr>
          <p:spPr bwMode="auto">
            <a:xfrm>
              <a:off x="1524" y="1771"/>
              <a:ext cx="641"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3" name="AutoShape 29"/>
            <p:cNvSpPr>
              <a:spLocks noChangeArrowheads="1"/>
            </p:cNvSpPr>
            <p:nvPr/>
          </p:nvSpPr>
          <p:spPr bwMode="auto">
            <a:xfrm>
              <a:off x="2410" y="1428"/>
              <a:ext cx="641"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4" name="AutoShape 30"/>
            <p:cNvSpPr>
              <a:spLocks noChangeArrowheads="1"/>
            </p:cNvSpPr>
            <p:nvPr/>
          </p:nvSpPr>
          <p:spPr bwMode="auto">
            <a:xfrm>
              <a:off x="2233" y="1599"/>
              <a:ext cx="641" cy="564"/>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5" name="AutoShape 31"/>
            <p:cNvSpPr>
              <a:spLocks noChangeArrowheads="1"/>
            </p:cNvSpPr>
            <p:nvPr/>
          </p:nvSpPr>
          <p:spPr bwMode="auto">
            <a:xfrm>
              <a:off x="2055" y="1771"/>
              <a:ext cx="641"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6" name="AutoShape 32"/>
            <p:cNvSpPr>
              <a:spLocks noChangeArrowheads="1"/>
            </p:cNvSpPr>
            <p:nvPr/>
          </p:nvSpPr>
          <p:spPr bwMode="auto">
            <a:xfrm>
              <a:off x="2942" y="1428"/>
              <a:ext cx="641"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7" name="AutoShape 33"/>
            <p:cNvSpPr>
              <a:spLocks noChangeArrowheads="1"/>
            </p:cNvSpPr>
            <p:nvPr/>
          </p:nvSpPr>
          <p:spPr bwMode="auto">
            <a:xfrm>
              <a:off x="2766" y="1599"/>
              <a:ext cx="639" cy="564"/>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8" name="AutoShape 34"/>
            <p:cNvSpPr>
              <a:spLocks noChangeArrowheads="1"/>
            </p:cNvSpPr>
            <p:nvPr/>
          </p:nvSpPr>
          <p:spPr bwMode="auto">
            <a:xfrm>
              <a:off x="2588" y="1771"/>
              <a:ext cx="639" cy="563"/>
            </a:xfrm>
            <a:prstGeom prst="cube">
              <a:avLst>
                <a:gd name="adj" fmla="val 24995"/>
              </a:avLst>
            </a:prstGeom>
            <a:solidFill>
              <a:schemeClr val="bg1"/>
            </a:solidFill>
            <a:ln w="12700">
              <a:solidFill>
                <a:schemeClr val="tx1"/>
              </a:solidFill>
              <a:miter lim="800000"/>
              <a:headEnd/>
              <a:tailEnd/>
            </a:ln>
          </p:spPr>
          <p:txBody>
            <a:bodyPr wrap="none" anchor="ctr"/>
            <a:lstStyle/>
            <a:p>
              <a:endParaRPr lang="el-GR"/>
            </a:p>
          </p:txBody>
        </p:sp>
        <p:sp>
          <p:nvSpPr>
            <p:cNvPr id="36899" name="AutoShape 35"/>
            <p:cNvSpPr>
              <a:spLocks noChangeArrowheads="1"/>
            </p:cNvSpPr>
            <p:nvPr/>
          </p:nvSpPr>
          <p:spPr bwMode="auto">
            <a:xfrm>
              <a:off x="3475" y="1428"/>
              <a:ext cx="639" cy="563"/>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900" name="AutoShape 36"/>
            <p:cNvSpPr>
              <a:spLocks noChangeArrowheads="1"/>
            </p:cNvSpPr>
            <p:nvPr/>
          </p:nvSpPr>
          <p:spPr bwMode="auto">
            <a:xfrm>
              <a:off x="3297" y="1599"/>
              <a:ext cx="639" cy="564"/>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sp>
          <p:nvSpPr>
            <p:cNvPr id="36901" name="AutoShape 37"/>
            <p:cNvSpPr>
              <a:spLocks noChangeArrowheads="1"/>
            </p:cNvSpPr>
            <p:nvPr/>
          </p:nvSpPr>
          <p:spPr bwMode="auto">
            <a:xfrm>
              <a:off x="3119" y="1771"/>
              <a:ext cx="641" cy="563"/>
            </a:xfrm>
            <a:prstGeom prst="cube">
              <a:avLst>
                <a:gd name="adj" fmla="val 24995"/>
              </a:avLst>
            </a:prstGeom>
            <a:solidFill>
              <a:srgbClr val="CCFFCC"/>
            </a:solidFill>
            <a:ln w="12700">
              <a:solidFill>
                <a:schemeClr val="tx1"/>
              </a:solidFill>
              <a:miter lim="800000"/>
              <a:headEnd/>
              <a:tailEnd/>
            </a:ln>
          </p:spPr>
          <p:txBody>
            <a:bodyPr wrap="none" anchor="ctr"/>
            <a:lstStyle/>
            <a:p>
              <a:endParaRPr lang="el-GR"/>
            </a:p>
          </p:txBody>
        </p:sp>
        <p:grpSp>
          <p:nvGrpSpPr>
            <p:cNvPr id="4" name="Group 38"/>
            <p:cNvGrpSpPr>
              <a:grpSpLocks/>
            </p:cNvGrpSpPr>
            <p:nvPr/>
          </p:nvGrpSpPr>
          <p:grpSpPr bwMode="auto">
            <a:xfrm>
              <a:off x="823" y="1926"/>
              <a:ext cx="2768" cy="1937"/>
              <a:chOff x="1388" y="1937"/>
              <a:chExt cx="2026" cy="1310"/>
            </a:xfrm>
          </p:grpSpPr>
          <p:sp>
            <p:nvSpPr>
              <p:cNvPr id="36915" name="AutoShape 39"/>
              <p:cNvSpPr>
                <a:spLocks noChangeArrowheads="1"/>
              </p:cNvSpPr>
              <p:nvPr/>
            </p:nvSpPr>
            <p:spPr bwMode="auto">
              <a:xfrm>
                <a:off x="1388" y="2867"/>
                <a:ext cx="469" cy="380"/>
              </a:xfrm>
              <a:prstGeom prst="cube">
                <a:avLst>
                  <a:gd name="adj" fmla="val 24995"/>
                </a:avLst>
              </a:prstGeom>
              <a:solidFill>
                <a:srgbClr val="FF9966"/>
              </a:solidFill>
              <a:ln w="12700">
                <a:solidFill>
                  <a:schemeClr val="tx1"/>
                </a:solidFill>
                <a:miter lim="800000"/>
                <a:headEnd/>
                <a:tailEnd/>
              </a:ln>
            </p:spPr>
            <p:txBody>
              <a:bodyPr wrap="none" anchor="ctr"/>
              <a:lstStyle/>
              <a:p>
                <a:endParaRPr lang="el-GR"/>
              </a:p>
            </p:txBody>
          </p:sp>
          <p:sp>
            <p:nvSpPr>
              <p:cNvPr id="36916" name="AutoShape 40"/>
              <p:cNvSpPr>
                <a:spLocks noChangeArrowheads="1"/>
              </p:cNvSpPr>
              <p:nvPr/>
            </p:nvSpPr>
            <p:spPr bwMode="auto">
              <a:xfrm>
                <a:off x="1778" y="2867"/>
                <a:ext cx="468" cy="380"/>
              </a:xfrm>
              <a:prstGeom prst="cube">
                <a:avLst>
                  <a:gd name="adj" fmla="val 24995"/>
                </a:avLst>
              </a:prstGeom>
              <a:solidFill>
                <a:srgbClr val="FF9966"/>
              </a:solidFill>
              <a:ln w="12700">
                <a:solidFill>
                  <a:schemeClr val="tx1"/>
                </a:solidFill>
                <a:miter lim="800000"/>
                <a:headEnd/>
                <a:tailEnd/>
              </a:ln>
            </p:spPr>
            <p:txBody>
              <a:bodyPr wrap="none" anchor="ctr"/>
              <a:lstStyle/>
              <a:p>
                <a:endParaRPr lang="el-GR"/>
              </a:p>
            </p:txBody>
          </p:sp>
          <p:sp>
            <p:nvSpPr>
              <p:cNvPr id="36917" name="AutoShape 41"/>
              <p:cNvSpPr>
                <a:spLocks noChangeArrowheads="1"/>
              </p:cNvSpPr>
              <p:nvPr/>
            </p:nvSpPr>
            <p:spPr bwMode="auto">
              <a:xfrm>
                <a:off x="1388" y="2557"/>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18" name="AutoShape 42"/>
              <p:cNvSpPr>
                <a:spLocks noChangeArrowheads="1"/>
              </p:cNvSpPr>
              <p:nvPr/>
            </p:nvSpPr>
            <p:spPr bwMode="auto">
              <a:xfrm>
                <a:off x="1389" y="2258"/>
                <a:ext cx="469" cy="380"/>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19" name="AutoShape 43"/>
              <p:cNvSpPr>
                <a:spLocks noChangeArrowheads="1"/>
              </p:cNvSpPr>
              <p:nvPr/>
            </p:nvSpPr>
            <p:spPr bwMode="auto">
              <a:xfrm>
                <a:off x="1778" y="2557"/>
                <a:ext cx="468"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0" name="AutoShape 44"/>
              <p:cNvSpPr>
                <a:spLocks noChangeArrowheads="1"/>
              </p:cNvSpPr>
              <p:nvPr/>
            </p:nvSpPr>
            <p:spPr bwMode="auto">
              <a:xfrm>
                <a:off x="1778" y="2247"/>
                <a:ext cx="468"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1" name="AutoShape 45"/>
              <p:cNvSpPr>
                <a:spLocks noChangeArrowheads="1"/>
              </p:cNvSpPr>
              <p:nvPr/>
            </p:nvSpPr>
            <p:spPr bwMode="auto">
              <a:xfrm>
                <a:off x="2167" y="2867"/>
                <a:ext cx="469" cy="380"/>
              </a:xfrm>
              <a:prstGeom prst="cube">
                <a:avLst>
                  <a:gd name="adj" fmla="val 24995"/>
                </a:avLst>
              </a:prstGeom>
              <a:solidFill>
                <a:srgbClr val="FF9966"/>
              </a:solidFill>
              <a:ln w="12700">
                <a:solidFill>
                  <a:schemeClr val="tx1"/>
                </a:solidFill>
                <a:miter lim="800000"/>
                <a:headEnd/>
                <a:tailEnd/>
              </a:ln>
            </p:spPr>
            <p:txBody>
              <a:bodyPr wrap="none" anchor="ctr"/>
              <a:lstStyle/>
              <a:p>
                <a:endParaRPr lang="el-GR"/>
              </a:p>
            </p:txBody>
          </p:sp>
          <p:sp>
            <p:nvSpPr>
              <p:cNvPr id="36922" name="AutoShape 46"/>
              <p:cNvSpPr>
                <a:spLocks noChangeArrowheads="1"/>
              </p:cNvSpPr>
              <p:nvPr/>
            </p:nvSpPr>
            <p:spPr bwMode="auto">
              <a:xfrm>
                <a:off x="2167" y="2557"/>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3" name="AutoShape 47"/>
              <p:cNvSpPr>
                <a:spLocks noChangeArrowheads="1"/>
              </p:cNvSpPr>
              <p:nvPr/>
            </p:nvSpPr>
            <p:spPr bwMode="auto">
              <a:xfrm>
                <a:off x="2167" y="2247"/>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4" name="AutoShape 48"/>
              <p:cNvSpPr>
                <a:spLocks noChangeArrowheads="1"/>
              </p:cNvSpPr>
              <p:nvPr/>
            </p:nvSpPr>
            <p:spPr bwMode="auto">
              <a:xfrm>
                <a:off x="2556" y="2867"/>
                <a:ext cx="469" cy="380"/>
              </a:xfrm>
              <a:prstGeom prst="cube">
                <a:avLst>
                  <a:gd name="adj" fmla="val 24995"/>
                </a:avLst>
              </a:prstGeom>
              <a:solidFill>
                <a:srgbClr val="FF9966"/>
              </a:solidFill>
              <a:ln w="12700">
                <a:solidFill>
                  <a:schemeClr val="tx1"/>
                </a:solidFill>
                <a:miter lim="800000"/>
                <a:headEnd/>
                <a:tailEnd/>
              </a:ln>
            </p:spPr>
            <p:txBody>
              <a:bodyPr wrap="none" anchor="ctr"/>
              <a:lstStyle/>
              <a:p>
                <a:endParaRPr lang="el-GR"/>
              </a:p>
            </p:txBody>
          </p:sp>
          <p:sp>
            <p:nvSpPr>
              <p:cNvPr id="36925" name="AutoShape 49"/>
              <p:cNvSpPr>
                <a:spLocks noChangeArrowheads="1"/>
              </p:cNvSpPr>
              <p:nvPr/>
            </p:nvSpPr>
            <p:spPr bwMode="auto">
              <a:xfrm>
                <a:off x="2556" y="2557"/>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6" name="AutoShape 50"/>
              <p:cNvSpPr>
                <a:spLocks noChangeArrowheads="1"/>
              </p:cNvSpPr>
              <p:nvPr/>
            </p:nvSpPr>
            <p:spPr bwMode="auto">
              <a:xfrm>
                <a:off x="2556" y="2247"/>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27" name="AutoShape 51"/>
              <p:cNvSpPr>
                <a:spLocks noChangeArrowheads="1"/>
              </p:cNvSpPr>
              <p:nvPr/>
            </p:nvSpPr>
            <p:spPr bwMode="auto">
              <a:xfrm>
                <a:off x="2946" y="2867"/>
                <a:ext cx="468" cy="380"/>
              </a:xfrm>
              <a:prstGeom prst="cube">
                <a:avLst>
                  <a:gd name="adj" fmla="val 24995"/>
                </a:avLst>
              </a:prstGeom>
              <a:solidFill>
                <a:srgbClr val="003366"/>
              </a:solidFill>
              <a:ln w="12700">
                <a:solidFill>
                  <a:schemeClr val="tx1"/>
                </a:solidFill>
                <a:miter lim="800000"/>
                <a:headEnd/>
                <a:tailEnd/>
              </a:ln>
            </p:spPr>
            <p:txBody>
              <a:bodyPr wrap="none" anchor="ctr"/>
              <a:lstStyle/>
              <a:p>
                <a:endParaRPr lang="el-GR"/>
              </a:p>
            </p:txBody>
          </p:sp>
          <p:sp>
            <p:nvSpPr>
              <p:cNvPr id="36928" name="AutoShape 52"/>
              <p:cNvSpPr>
                <a:spLocks noChangeArrowheads="1"/>
              </p:cNvSpPr>
              <p:nvPr/>
            </p:nvSpPr>
            <p:spPr bwMode="auto">
              <a:xfrm>
                <a:off x="2946" y="2557"/>
                <a:ext cx="468" cy="381"/>
              </a:xfrm>
              <a:prstGeom prst="cube">
                <a:avLst>
                  <a:gd name="adj" fmla="val 24995"/>
                </a:avLst>
              </a:prstGeom>
              <a:solidFill>
                <a:srgbClr val="969696"/>
              </a:solidFill>
              <a:ln w="12700">
                <a:solidFill>
                  <a:schemeClr val="tx1"/>
                </a:solidFill>
                <a:miter lim="800000"/>
                <a:headEnd/>
                <a:tailEnd/>
              </a:ln>
            </p:spPr>
            <p:txBody>
              <a:bodyPr wrap="none" anchor="ctr"/>
              <a:lstStyle/>
              <a:p>
                <a:endParaRPr lang="el-GR"/>
              </a:p>
            </p:txBody>
          </p:sp>
          <p:sp>
            <p:nvSpPr>
              <p:cNvPr id="36929" name="AutoShape 53"/>
              <p:cNvSpPr>
                <a:spLocks noChangeArrowheads="1"/>
              </p:cNvSpPr>
              <p:nvPr/>
            </p:nvSpPr>
            <p:spPr bwMode="auto">
              <a:xfrm>
                <a:off x="2946" y="2247"/>
                <a:ext cx="468" cy="381"/>
              </a:xfrm>
              <a:prstGeom prst="cube">
                <a:avLst>
                  <a:gd name="adj" fmla="val 24995"/>
                </a:avLst>
              </a:prstGeom>
              <a:solidFill>
                <a:srgbClr val="969696"/>
              </a:solidFill>
              <a:ln w="12700">
                <a:solidFill>
                  <a:schemeClr val="tx1"/>
                </a:solidFill>
                <a:miter lim="800000"/>
                <a:headEnd/>
                <a:tailEnd/>
              </a:ln>
            </p:spPr>
            <p:txBody>
              <a:bodyPr wrap="none" anchor="ctr"/>
              <a:lstStyle/>
              <a:p>
                <a:endParaRPr lang="el-GR"/>
              </a:p>
            </p:txBody>
          </p:sp>
          <p:sp>
            <p:nvSpPr>
              <p:cNvPr id="36930" name="AutoShape 54"/>
              <p:cNvSpPr>
                <a:spLocks noChangeArrowheads="1"/>
              </p:cNvSpPr>
              <p:nvPr/>
            </p:nvSpPr>
            <p:spPr bwMode="auto">
              <a:xfrm>
                <a:off x="1389" y="1948"/>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31" name="AutoShape 55"/>
              <p:cNvSpPr>
                <a:spLocks noChangeArrowheads="1"/>
              </p:cNvSpPr>
              <p:nvPr/>
            </p:nvSpPr>
            <p:spPr bwMode="auto">
              <a:xfrm>
                <a:off x="1779" y="1948"/>
                <a:ext cx="468"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32" name="AutoShape 56"/>
              <p:cNvSpPr>
                <a:spLocks noChangeArrowheads="1"/>
              </p:cNvSpPr>
              <p:nvPr/>
            </p:nvSpPr>
            <p:spPr bwMode="auto">
              <a:xfrm>
                <a:off x="2168" y="1948"/>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33" name="AutoShape 57"/>
              <p:cNvSpPr>
                <a:spLocks noChangeArrowheads="1"/>
              </p:cNvSpPr>
              <p:nvPr/>
            </p:nvSpPr>
            <p:spPr bwMode="auto">
              <a:xfrm>
                <a:off x="2557" y="1948"/>
                <a:ext cx="469" cy="381"/>
              </a:xfrm>
              <a:prstGeom prst="cube">
                <a:avLst>
                  <a:gd name="adj" fmla="val 24995"/>
                </a:avLst>
              </a:prstGeom>
              <a:solidFill>
                <a:srgbClr val="FFCC99"/>
              </a:solidFill>
              <a:ln w="12700">
                <a:solidFill>
                  <a:schemeClr val="tx1"/>
                </a:solidFill>
                <a:miter lim="800000"/>
                <a:headEnd/>
                <a:tailEnd/>
              </a:ln>
            </p:spPr>
            <p:txBody>
              <a:bodyPr wrap="none" anchor="ctr"/>
              <a:lstStyle/>
              <a:p>
                <a:endParaRPr lang="el-GR"/>
              </a:p>
            </p:txBody>
          </p:sp>
          <p:sp>
            <p:nvSpPr>
              <p:cNvPr id="36934" name="AutoShape 58"/>
              <p:cNvSpPr>
                <a:spLocks noChangeArrowheads="1"/>
              </p:cNvSpPr>
              <p:nvPr/>
            </p:nvSpPr>
            <p:spPr bwMode="auto">
              <a:xfrm>
                <a:off x="2946" y="1937"/>
                <a:ext cx="468" cy="381"/>
              </a:xfrm>
              <a:prstGeom prst="cube">
                <a:avLst>
                  <a:gd name="adj" fmla="val 24995"/>
                </a:avLst>
              </a:prstGeom>
              <a:solidFill>
                <a:srgbClr val="969696"/>
              </a:solidFill>
              <a:ln w="12700">
                <a:solidFill>
                  <a:schemeClr val="tx1"/>
                </a:solidFill>
                <a:miter lim="800000"/>
                <a:headEnd/>
                <a:tailEnd/>
              </a:ln>
            </p:spPr>
            <p:txBody>
              <a:bodyPr wrap="none" anchor="ctr"/>
              <a:lstStyle/>
              <a:p>
                <a:pPr algn="ctr" eaLnBrk="0" hangingPunct="0"/>
                <a:endParaRPr lang="el-GR" sz="2400" b="1">
                  <a:latin typeface="Times New Roman" pitchFamily="18" charset="0"/>
                </a:endParaRPr>
              </a:p>
            </p:txBody>
          </p:sp>
        </p:grpSp>
        <p:sp>
          <p:nvSpPr>
            <p:cNvPr id="36903" name="Rectangle 59"/>
            <p:cNvSpPr>
              <a:spLocks noChangeArrowheads="1"/>
            </p:cNvSpPr>
            <p:nvPr/>
          </p:nvSpPr>
          <p:spPr bwMode="auto">
            <a:xfrm>
              <a:off x="2468" y="1182"/>
              <a:ext cx="769" cy="210"/>
            </a:xfrm>
            <a:prstGeom prst="rect">
              <a:avLst/>
            </a:prstGeom>
            <a:noFill/>
            <a:ln w="12700">
              <a:noFill/>
              <a:miter lim="800000"/>
              <a:headEnd/>
              <a:tailEnd/>
            </a:ln>
          </p:spPr>
          <p:txBody>
            <a:bodyPr lIns="90488" tIns="44450" rIns="90488" bIns="44450">
              <a:spAutoFit/>
            </a:bodyPr>
            <a:lstStyle/>
            <a:p>
              <a:pPr eaLnBrk="0" hangingPunct="0"/>
              <a:r>
                <a:rPr lang="en-US" sz="1600" i="1"/>
                <a:t> </a:t>
              </a:r>
            </a:p>
          </p:txBody>
        </p:sp>
        <p:sp>
          <p:nvSpPr>
            <p:cNvPr id="36914" name="Text Box 70"/>
            <p:cNvSpPr txBox="1">
              <a:spLocks noChangeArrowheads="1"/>
            </p:cNvSpPr>
            <p:nvPr/>
          </p:nvSpPr>
          <p:spPr bwMode="auto">
            <a:xfrm>
              <a:off x="4180" y="2874"/>
              <a:ext cx="374" cy="250"/>
            </a:xfrm>
            <a:prstGeom prst="rect">
              <a:avLst/>
            </a:prstGeom>
            <a:noFill/>
            <a:ln w="9525">
              <a:noFill/>
              <a:miter lim="800000"/>
              <a:headEnd/>
              <a:tailEnd/>
            </a:ln>
          </p:spPr>
          <p:txBody>
            <a:bodyPr wrap="none">
              <a:spAutoFit/>
            </a:bodyPr>
            <a:lstStyle/>
            <a:p>
              <a:pPr algn="ctr" eaLnBrk="0" hangingPunct="0">
                <a:spcBef>
                  <a:spcPct val="50000"/>
                </a:spcBef>
              </a:pPr>
              <a:r>
                <a:rPr lang="en-US" sz="2000" i="1">
                  <a:latin typeface="Times New Roman" pitchFamily="18" charset="0"/>
                </a:rPr>
                <a:t>sum</a:t>
              </a:r>
              <a:endParaRPr lang="en-US" sz="2400">
                <a:latin typeface="Times New Roman" pitchFamily="18" charset="0"/>
              </a:endParaRPr>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5 - Θέση αριθμού διαφάνειας"/>
          <p:cNvSpPr>
            <a:spLocks noGrp="1"/>
          </p:cNvSpPr>
          <p:nvPr>
            <p:ph type="sldNum" sz="quarter" idx="12"/>
          </p:nvPr>
        </p:nvSpPr>
        <p:spPr>
          <a:noFill/>
        </p:spPr>
        <p:txBody>
          <a:bodyPr/>
          <a:lstStyle/>
          <a:p>
            <a:fld id="{B9EF91D0-E9B7-45B9-809E-91A7952AA417}" type="slidenum">
              <a:rPr lang="en-US"/>
              <a:pPr/>
              <a:t>52</a:t>
            </a:fld>
            <a:endParaRPr lang="en-US"/>
          </a:p>
        </p:txBody>
      </p:sp>
      <p:sp>
        <p:nvSpPr>
          <p:cNvPr id="1029" name="Rectangle 1026"/>
          <p:cNvSpPr>
            <a:spLocks noGrp="1" noChangeArrowheads="1"/>
          </p:cNvSpPr>
          <p:nvPr>
            <p:ph type="title"/>
          </p:nvPr>
        </p:nvSpPr>
        <p:spPr>
          <a:xfrm>
            <a:off x="1358900" y="700088"/>
            <a:ext cx="7507288" cy="809625"/>
          </a:xfrm>
          <a:noFill/>
        </p:spPr>
        <p:txBody>
          <a:bodyPr lIns="92075" tIns="46038" rIns="92075" bIns="46038" anchor="ctr"/>
          <a:lstStyle/>
          <a:p>
            <a:pPr eaLnBrk="1" hangingPunct="1"/>
            <a:r>
              <a:rPr lang="el-GR" sz="3600" dirty="0" smtClean="0"/>
              <a:t>Τι είναι </a:t>
            </a:r>
            <a:r>
              <a:rPr lang="en-US" sz="3600" dirty="0" smtClean="0"/>
              <a:t>Data Mining</a:t>
            </a:r>
          </a:p>
        </p:txBody>
      </p:sp>
      <p:sp>
        <p:nvSpPr>
          <p:cNvPr id="1030" name="Rectangle 1027"/>
          <p:cNvSpPr>
            <a:spLocks noGrp="1" noChangeArrowheads="1"/>
          </p:cNvSpPr>
          <p:nvPr>
            <p:ph type="body" idx="1"/>
          </p:nvPr>
        </p:nvSpPr>
        <p:spPr>
          <a:xfrm>
            <a:off x="838200" y="1628800"/>
            <a:ext cx="7543800" cy="4968552"/>
          </a:xfrm>
          <a:noFill/>
        </p:spPr>
        <p:txBody>
          <a:bodyPr lIns="92075" tIns="46038" rIns="92075" bIns="46038">
            <a:normAutofit fontScale="70000" lnSpcReduction="20000"/>
          </a:bodyPr>
          <a:lstStyle/>
          <a:p>
            <a:pPr eaLnBrk="1" hangingPunct="1">
              <a:lnSpc>
                <a:spcPct val="90000"/>
              </a:lnSpc>
              <a:buNone/>
            </a:pPr>
            <a:r>
              <a:rPr lang="el-GR" sz="2400" dirty="0" smtClean="0"/>
              <a:t>Σε μία πρώτη προσέγγιση</a:t>
            </a:r>
            <a:r>
              <a:rPr lang="en-US" sz="2400" dirty="0" smtClean="0"/>
              <a:t>:</a:t>
            </a:r>
            <a:endParaRPr lang="el-GR" sz="2400" dirty="0" smtClean="0"/>
          </a:p>
          <a:p>
            <a:pPr>
              <a:buNone/>
            </a:pPr>
            <a:r>
              <a:rPr lang="el-GR" sz="2800" dirty="0" smtClean="0"/>
              <a:t>Η εξόρυξη δεδομένων είναι η εξαγωγή</a:t>
            </a:r>
            <a:r>
              <a:rPr lang="en-US" sz="2800" dirty="0" smtClean="0"/>
              <a:t>:</a:t>
            </a:r>
          </a:p>
          <a:p>
            <a:pPr>
              <a:buNone/>
            </a:pPr>
            <a:r>
              <a:rPr lang="en-US" sz="2800" dirty="0" smtClean="0"/>
              <a:t>-</a:t>
            </a:r>
            <a:r>
              <a:rPr lang="el-GR" sz="2800" dirty="0" smtClean="0"/>
              <a:t> ενδιαφέρουσας μη τετριμμένης, έμμεσης (υποκρυπτόμενης), προηγουμένως άγνωστης και δυνητικά χρήσιμης πληροφορίας</a:t>
            </a:r>
            <a:endParaRPr lang="en-US" sz="2800" dirty="0" smtClean="0"/>
          </a:p>
          <a:p>
            <a:pPr>
              <a:buNone/>
            </a:pPr>
            <a:r>
              <a:rPr lang="el-GR" sz="2800" dirty="0" smtClean="0"/>
              <a:t> </a:t>
            </a:r>
            <a:r>
              <a:rPr lang="en-US" sz="2800" dirty="0" smtClean="0"/>
              <a:t>- </a:t>
            </a:r>
            <a:r>
              <a:rPr lang="el-GR" sz="2800" dirty="0" smtClean="0"/>
              <a:t>προτύπων από δεδομένα σε μεγάλες βάσεις δεδομένων</a:t>
            </a:r>
          </a:p>
          <a:p>
            <a:pPr>
              <a:buNone/>
            </a:pPr>
            <a:r>
              <a:rPr lang="el-GR" sz="2400" dirty="0" smtClean="0"/>
              <a:t>Παρατίθενται οι αγγλικοί όροι</a:t>
            </a:r>
            <a:r>
              <a:rPr lang="en-US" sz="2400" dirty="0" smtClean="0"/>
              <a:t>:</a:t>
            </a:r>
            <a:endParaRPr lang="el-GR" sz="2400" dirty="0" smtClean="0"/>
          </a:p>
          <a:p>
            <a:pPr eaLnBrk="1" hangingPunct="1">
              <a:lnSpc>
                <a:spcPct val="90000"/>
              </a:lnSpc>
              <a:buNone/>
            </a:pPr>
            <a:r>
              <a:rPr lang="en-US" sz="2400" dirty="0" smtClean="0"/>
              <a:t>Data mining</a:t>
            </a:r>
          </a:p>
          <a:p>
            <a:pPr eaLnBrk="1" hangingPunct="1">
              <a:lnSpc>
                <a:spcPct val="90000"/>
              </a:lnSpc>
              <a:buNone/>
            </a:pPr>
            <a:r>
              <a:rPr lang="en-US" sz="2400" dirty="0" smtClean="0"/>
              <a:t>- Interesting, </a:t>
            </a:r>
            <a:r>
              <a:rPr lang="en-GB" sz="2400" dirty="0" smtClean="0"/>
              <a:t>non-trivial, implicit, previously unknown and potentially useful information </a:t>
            </a:r>
          </a:p>
          <a:p>
            <a:pPr eaLnBrk="1" hangingPunct="1">
              <a:lnSpc>
                <a:spcPct val="90000"/>
              </a:lnSpc>
              <a:buNone/>
            </a:pPr>
            <a:r>
              <a:rPr lang="en-GB" sz="2400" dirty="0" smtClean="0"/>
              <a:t>- patterns from data in large databases</a:t>
            </a:r>
          </a:p>
          <a:p>
            <a:pPr eaLnBrk="1" hangingPunct="1">
              <a:lnSpc>
                <a:spcPct val="90000"/>
              </a:lnSpc>
              <a:buNone/>
            </a:pPr>
            <a:endParaRPr lang="en-GB" sz="2400" dirty="0" smtClean="0"/>
          </a:p>
          <a:p>
            <a:pPr>
              <a:lnSpc>
                <a:spcPct val="90000"/>
              </a:lnSpc>
              <a:buNone/>
            </a:pPr>
            <a:r>
              <a:rPr lang="el-GR" sz="2900" b="1" dirty="0" smtClean="0">
                <a:solidFill>
                  <a:srgbClr val="FF0000"/>
                </a:solidFill>
              </a:rPr>
              <a:t>Ακουλουθεί αναφορά στο </a:t>
            </a:r>
            <a:r>
              <a:rPr lang="en-US" sz="2900" b="1" dirty="0" smtClean="0">
                <a:solidFill>
                  <a:srgbClr val="FF0000"/>
                </a:solidFill>
              </a:rPr>
              <a:t>CRISP DM</a:t>
            </a:r>
          </a:p>
          <a:p>
            <a:pPr>
              <a:lnSpc>
                <a:spcPct val="90000"/>
              </a:lnSpc>
              <a:buNone/>
            </a:pPr>
            <a:r>
              <a:rPr lang="en-US" sz="2400" dirty="0" smtClean="0"/>
              <a:t>Cross </a:t>
            </a:r>
            <a:r>
              <a:rPr lang="en-US" sz="2400" dirty="0"/>
              <a:t>Industry Standard Process for Data Mining, commonly known by its acronym CRISP-DM,[1] was a data mining process model that describes commonly used approaches that data mining experts use to tackle problems. Polls conducted at one and the same website (</a:t>
            </a:r>
            <a:r>
              <a:rPr lang="en-US" sz="2400" dirty="0" err="1"/>
              <a:t>KDNuggests</a:t>
            </a:r>
            <a:r>
              <a:rPr lang="en-US" sz="2400" dirty="0"/>
              <a:t>) in 2002, 2004, 2007 and 2014 show that it was the leading methodology used by industry data miners who decided to respond to the survey</a:t>
            </a:r>
            <a:r>
              <a:rPr lang="en-US" sz="2400" dirty="0" smtClean="0"/>
              <a:t>.</a:t>
            </a:r>
          </a:p>
          <a:p>
            <a:pPr>
              <a:lnSpc>
                <a:spcPct val="90000"/>
              </a:lnSpc>
              <a:buNone/>
            </a:pPr>
            <a:r>
              <a:rPr lang="en-GB" sz="2400" dirty="0"/>
              <a:t>https://en.wikipedia.org/wiki/Cross_Industry_Standard_Process_for_Data_Mining</a:t>
            </a:r>
            <a:endParaRPr lang="en-GB" sz="2400" dirty="0" smtClean="0"/>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1"/>
          </p:nvPr>
        </p:nvSpPr>
        <p:spPr>
          <a:noFill/>
        </p:spPr>
        <p:txBody>
          <a:bodyPr/>
          <a:lstStyle/>
          <a:p>
            <a:fld id="{036DF5CD-C7F5-4082-9F53-88572DE10AD2}" type="slidenum">
              <a:rPr lang="en-US"/>
              <a:pPr/>
              <a:t>53</a:t>
            </a:fld>
            <a:endParaRPr lang="en-US"/>
          </a:p>
        </p:txBody>
      </p:sp>
      <p:sp>
        <p:nvSpPr>
          <p:cNvPr id="12291" name="6 - Θέση ημερομηνίας"/>
          <p:cNvSpPr>
            <a:spLocks noGrp="1"/>
          </p:cNvSpPr>
          <p:nvPr>
            <p:ph type="dt" sz="quarter" idx="12"/>
          </p:nvPr>
        </p:nvSpPr>
        <p:spPr>
          <a:noFill/>
        </p:spPr>
        <p:txBody>
          <a:bodyPr/>
          <a:lstStyle/>
          <a:p>
            <a:r>
              <a:rPr lang="en-US" b="1" dirty="0" smtClean="0"/>
              <a:t>Data Mining for the Masses</a:t>
            </a:r>
            <a:endParaRPr lang="en-US" dirty="0"/>
          </a:p>
        </p:txBody>
      </p:sp>
      <p:sp>
        <p:nvSpPr>
          <p:cNvPr id="794626" name="Rectangle 2"/>
          <p:cNvSpPr>
            <a:spLocks noGrp="1" noChangeArrowheads="1"/>
          </p:cNvSpPr>
          <p:nvPr>
            <p:ph type="title"/>
          </p:nvPr>
        </p:nvSpPr>
        <p:spPr/>
        <p:txBody>
          <a:bodyPr lIns="92075" tIns="46038" rIns="92075" bIns="46038">
            <a:normAutofit/>
          </a:bodyPr>
          <a:lstStyle/>
          <a:p>
            <a:pPr>
              <a:defRPr/>
            </a:pPr>
            <a:r>
              <a:rPr lang="en-US" sz="2400" dirty="0" smtClean="0"/>
              <a:t>CRISP-DM Conceptual Model</a:t>
            </a:r>
            <a:endParaRPr lang="en-US" sz="2800" dirty="0" smtClean="0"/>
          </a:p>
        </p:txBody>
      </p:sp>
      <p:sp>
        <p:nvSpPr>
          <p:cNvPr id="6" name="5 - Θέση κειμένου"/>
          <p:cNvSpPr>
            <a:spLocks noGrp="1"/>
          </p:cNvSpPr>
          <p:nvPr>
            <p:ph type="body" sz="half" idx="1"/>
          </p:nvPr>
        </p:nvSpPr>
        <p:spPr/>
        <p:txBody>
          <a:bodyPr/>
          <a:lstStyle/>
          <a:p>
            <a:endParaRPr lang="el-GR"/>
          </a:p>
        </p:txBody>
      </p:sp>
      <p:pic>
        <p:nvPicPr>
          <p:cNvPr id="7" name="6 - Εικόνα"/>
          <p:cNvPicPr/>
          <p:nvPr/>
        </p:nvPicPr>
        <p:blipFill>
          <a:blip r:embed="rId3" cstate="print"/>
          <a:srcRect/>
          <a:stretch>
            <a:fillRect/>
          </a:stretch>
        </p:blipFill>
        <p:spPr bwMode="auto">
          <a:xfrm>
            <a:off x="467544" y="1556792"/>
            <a:ext cx="7848872" cy="475252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CRISP-DM Step 1: </a:t>
            </a:r>
            <a:br>
              <a:rPr lang="en-US" dirty="0" smtClean="0"/>
            </a:br>
            <a:r>
              <a:rPr lang="en-US" dirty="0" smtClean="0"/>
              <a:t>Business (Organizational) Understanding</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a:bodyPr>
          <a:lstStyle/>
          <a:p>
            <a:endParaRPr lang="en-US" dirty="0" smtClean="0"/>
          </a:p>
          <a:p>
            <a:r>
              <a:rPr lang="el-GR" dirty="0" smtClean="0"/>
              <a:t>Πώς μπορούμε να αυξήσουμε το περιθώριο κέρδους ανά μονάδα προϊόντος; Πώς μπορούμε να προβλέψουμε και να διορθώσουμε ατέλειες κατασκευής έτσι  ώστε να αποφύγουμε την αποστολή ενός ελαττωματικού προϊόντος; </a:t>
            </a:r>
          </a:p>
          <a:p>
            <a:r>
              <a:rPr lang="el-GR" dirty="0" smtClean="0"/>
              <a:t>Από εκεί, μπορείτε να αρχίσετε και να αναπτύξετε πιο συγκεκριμένες ερωτήσεις που θέλετε να απαντήσετε, και αυτό θα σας δώσει τη δυνατότητα να προχωρήσετε σε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n-US" dirty="0" smtClean="0"/>
              <a:t>CRISP-DM Step 2: </a:t>
            </a:r>
            <a:br>
              <a:rPr lang="en-US" dirty="0" smtClean="0"/>
            </a:br>
            <a:r>
              <a:rPr lang="en-US" dirty="0" smtClean="0"/>
              <a:t>Data Understanding</a:t>
            </a: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a:bodyPr>
          <a:lstStyle/>
          <a:p>
            <a:endParaRPr lang="el-GR" dirty="0" smtClean="0"/>
          </a:p>
          <a:p>
            <a:r>
              <a:rPr lang="el-GR" dirty="0" smtClean="0"/>
              <a:t>Από πού προέρχονται τα δεδομένα; Από ποιόν συλλέγονται</a:t>
            </a:r>
            <a:r>
              <a:rPr lang="en-US" dirty="0" smtClean="0"/>
              <a:t>; </a:t>
            </a:r>
            <a:r>
              <a:rPr lang="el-GR" dirty="0" smtClean="0"/>
              <a:t>Χρησιμοποιήθηκε μια τυποποιημένη μέθοδος συλλογής (</a:t>
            </a:r>
            <a:r>
              <a:rPr lang="en-US" dirty="0" smtClean="0"/>
              <a:t>a standard method of collection</a:t>
            </a:r>
            <a:r>
              <a:rPr lang="el-GR" dirty="0" smtClean="0"/>
              <a:t>); Τι σημαίνουν οι διάφορες στήλες και οι γραμμές των δεδομένων; Υπάρχουν ακρωνύμια ή συντομογραφίες που είναι άγνωστα ή ασαφή;</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l-GR" dirty="0" smtClean="0"/>
              <a:t/>
            </a:r>
            <a:br>
              <a:rPr lang="el-GR" dirty="0" smtClean="0"/>
            </a:br>
            <a:r>
              <a:rPr lang="el-GR" dirty="0" smtClean="0"/>
              <a:t/>
            </a:r>
            <a:br>
              <a:rPr lang="el-GR" dirty="0" smtClean="0"/>
            </a:br>
            <a:r>
              <a:rPr lang="en-US" dirty="0" smtClean="0"/>
              <a:t>CRISP-DM Step 3: Data Preparation</a:t>
            </a:r>
            <a:r>
              <a:rPr lang="el-GR" dirty="0" smtClean="0"/>
              <a:t> </a:t>
            </a:r>
            <a:br>
              <a:rPr lang="el-GR" dirty="0" smtClean="0"/>
            </a:br>
            <a:r>
              <a:rPr lang="el-GR" sz="2000" b="0" dirty="0" smtClean="0"/>
              <a:t>(</a:t>
            </a:r>
            <a:r>
              <a:rPr lang="en-US" sz="2000" b="0" dirty="0" smtClean="0"/>
              <a:t>Data Mining for the Masses</a:t>
            </a:r>
            <a:r>
              <a:rPr lang="el-GR" sz="2000" b="0" dirty="0" smtClean="0"/>
              <a:t>)</a:t>
            </a:r>
            <a:r>
              <a:rPr lang="en-US" b="0" dirty="0" smtClean="0"/>
              <a:t/>
            </a:r>
            <a:br>
              <a:rPr lang="en-US" b="0" dirty="0" smtClean="0"/>
            </a:b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endParaRPr lang="en-US" dirty="0" smtClean="0"/>
          </a:p>
          <a:p>
            <a:r>
              <a:rPr lang="el-GR" dirty="0" smtClean="0"/>
              <a:t>Η </a:t>
            </a:r>
            <a:r>
              <a:rPr lang="el-GR" b="1" dirty="0" smtClean="0"/>
              <a:t>Προετοιμασία των δεδομένων (</a:t>
            </a:r>
            <a:r>
              <a:rPr lang="en-US" b="1" dirty="0" smtClean="0"/>
              <a:t>Data Preparation</a:t>
            </a:r>
            <a:r>
              <a:rPr lang="el-GR" b="1" dirty="0" smtClean="0"/>
              <a:t>) </a:t>
            </a:r>
            <a:r>
              <a:rPr lang="el-GR" dirty="0" smtClean="0"/>
              <a:t>περιλαμβάνει μια σειρά από δραστηριότητες. </a:t>
            </a:r>
          </a:p>
          <a:p>
            <a:r>
              <a:rPr lang="el-GR" dirty="0" smtClean="0"/>
              <a:t>Μπορεί να ενώνει δύο ή περισσότερα σύνολα δεδομένων, να περιορίζει σύνολα δεδομένων μόνον σε εκείνες τις μεταβλητές που έχουν ενδιαφέρον σε μια συγκεκριμένη περίπτωση εξόρυξης δεδομένων, να καθαρίζει δεδομένα από «ακραίες» παρατηρήσεις, να συμπληρώνει – διαχειρίζεται ελλείποντα δεδομένα, να μορφοποιεί εκ νέου δεδομένα για λόγους συνέπειας κ.λπ.</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l-GR" dirty="0" smtClean="0"/>
              <a:t/>
            </a:r>
            <a:br>
              <a:rPr lang="el-GR" dirty="0" smtClean="0"/>
            </a:br>
            <a:r>
              <a:rPr lang="en-US" dirty="0" smtClean="0"/>
              <a:t>CRISP-DM Step 4:</a:t>
            </a:r>
            <a:r>
              <a:rPr lang="el-GR" dirty="0" smtClean="0"/>
              <a:t> </a:t>
            </a:r>
            <a:r>
              <a:rPr lang="en-US" dirty="0" smtClean="0"/>
              <a:t>Modeling</a:t>
            </a:r>
            <a:r>
              <a:rPr lang="el-GR" dirty="0" smtClean="0"/>
              <a:t> </a:t>
            </a:r>
            <a:br>
              <a:rPr lang="el-GR" dirty="0" smtClean="0"/>
            </a:br>
            <a:r>
              <a:rPr lang="el-GR" sz="2000" b="0" dirty="0" smtClean="0"/>
              <a:t>(</a:t>
            </a:r>
            <a:r>
              <a:rPr lang="en-US" sz="2000" b="0" dirty="0" smtClean="0"/>
              <a:t>Data Mining for the Masses</a:t>
            </a:r>
            <a:r>
              <a:rPr lang="el-GR" sz="2000" b="0" dirty="0" smtClean="0"/>
              <a:t>)</a:t>
            </a:r>
            <a:r>
              <a:rPr lang="en-US" b="0" dirty="0" smtClean="0"/>
              <a:t/>
            </a:r>
            <a:br>
              <a:rPr lang="en-US" b="0" dirty="0" smtClean="0"/>
            </a:b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endParaRPr lang="en-US" dirty="0" smtClean="0"/>
          </a:p>
          <a:p>
            <a:r>
              <a:rPr lang="el-GR" dirty="0" smtClean="0"/>
              <a:t>Απλουστεύοντας, ένα </a:t>
            </a:r>
            <a:r>
              <a:rPr lang="el-GR" b="1" dirty="0" smtClean="0"/>
              <a:t>μοντέλο</a:t>
            </a:r>
            <a:r>
              <a:rPr lang="el-GR" dirty="0" smtClean="0"/>
              <a:t>, στην εξόρυξη δεδομένων, είναι μια ηλεκτρονική αναπαράσταση παρατηρήσεων – μετρήσεων (</a:t>
            </a:r>
            <a:r>
              <a:rPr lang="en-US" dirty="0" smtClean="0"/>
              <a:t>observations</a:t>
            </a:r>
            <a:r>
              <a:rPr lang="el-GR" dirty="0" smtClean="0"/>
              <a:t>) του πραγματικού κόσμου. Τα μοντέλα προκύπτουν από την εφαρμογή αλγορίθμων που «αναλαμβάνουν» την αναζήτηση, τον εντοπισμό, και την εμφάνιση προτύπων ή μηνυμάτων στα δεδομένα. </a:t>
            </a:r>
          </a:p>
          <a:p>
            <a:r>
              <a:rPr lang="el-GR" dirty="0" smtClean="0"/>
              <a:t>Υπάρχουν δύο βασικά είδη μοντέλων εξόρυξης: εκείνα που ταξινομούν</a:t>
            </a:r>
            <a:r>
              <a:rPr lang="en-US" b="1" dirty="0" smtClean="0"/>
              <a:t> </a:t>
            </a:r>
            <a:r>
              <a:rPr lang="el-GR" b="1" dirty="0" smtClean="0"/>
              <a:t>(</a:t>
            </a:r>
            <a:r>
              <a:rPr lang="en-US" b="1" dirty="0" smtClean="0"/>
              <a:t>classify</a:t>
            </a:r>
            <a:r>
              <a:rPr lang="el-GR" b="1" dirty="0" smtClean="0"/>
              <a:t>)</a:t>
            </a:r>
            <a:r>
              <a:rPr lang="el-GR" dirty="0" smtClean="0"/>
              <a:t> και εκείνα που προβλέπουν (</a:t>
            </a:r>
            <a:r>
              <a:rPr lang="en-US" b="1" dirty="0" smtClean="0"/>
              <a:t>predict</a:t>
            </a:r>
            <a:r>
              <a:rPr lang="el-GR" b="1" dirty="0" smtClean="0"/>
              <a:t>)</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n-US" dirty="0" smtClean="0"/>
              <a:t>CRISP-DM Step 4: </a:t>
            </a:r>
            <a:br>
              <a:rPr lang="en-US" dirty="0" smtClean="0"/>
            </a:br>
            <a:r>
              <a:rPr lang="en-US" dirty="0" smtClean="0"/>
              <a:t>Modeling</a:t>
            </a:r>
            <a:r>
              <a:rPr lang="el-GR" dirty="0" smtClean="0"/>
              <a:t/>
            </a:r>
            <a:br>
              <a:rPr lang="el-GR" dirty="0" smtClean="0"/>
            </a:br>
            <a:r>
              <a:rPr lang="el-GR" dirty="0" smtClean="0"/>
              <a:t/>
            </a:r>
            <a:br>
              <a:rPr lang="el-GR" dirty="0" smtClean="0"/>
            </a:b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pic>
        <p:nvPicPr>
          <p:cNvPr id="5" name="4 - Εικόνα"/>
          <p:cNvPicPr/>
          <p:nvPr/>
        </p:nvPicPr>
        <p:blipFill>
          <a:blip r:embed="rId2" cstate="print"/>
          <a:srcRect/>
          <a:stretch>
            <a:fillRect/>
          </a:stretch>
        </p:blipFill>
        <p:spPr bwMode="auto">
          <a:xfrm>
            <a:off x="2123728" y="1844824"/>
            <a:ext cx="4392488"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a:t>
            </a:r>
            <a:r>
              <a:rPr lang="el-GR" dirty="0" smtClean="0"/>
              <a:t>Βιβλιογραφία</a:t>
            </a:r>
            <a:endParaRPr lang="el-GR" dirty="0"/>
          </a:p>
        </p:txBody>
      </p:sp>
      <p:sp>
        <p:nvSpPr>
          <p:cNvPr id="3" name="Content Placeholder 2"/>
          <p:cNvSpPr>
            <a:spLocks noGrp="1"/>
          </p:cNvSpPr>
          <p:nvPr>
            <p:ph idx="1"/>
          </p:nvPr>
        </p:nvSpPr>
        <p:spPr>
          <a:xfrm>
            <a:off x="457200" y="1196752"/>
            <a:ext cx="8229600" cy="5661248"/>
          </a:xfrm>
        </p:spPr>
        <p:txBody>
          <a:bodyPr>
            <a:normAutofit fontScale="62500" lnSpcReduction="20000"/>
          </a:bodyPr>
          <a:lstStyle/>
          <a:p>
            <a:r>
              <a:rPr lang="en-US" dirty="0" smtClean="0"/>
              <a:t>T. Heath, C. </a:t>
            </a:r>
            <a:r>
              <a:rPr lang="en-US" dirty="0" err="1" smtClean="0"/>
              <a:t>Bizer</a:t>
            </a:r>
            <a:r>
              <a:rPr lang="en-US" dirty="0" smtClean="0"/>
              <a:t>, </a:t>
            </a:r>
            <a:r>
              <a:rPr lang="en-US" i="1" dirty="0" smtClean="0"/>
              <a:t>Linked Data: Evolving the Web into a Global Data Space</a:t>
            </a:r>
            <a:r>
              <a:rPr lang="en-US" dirty="0" smtClean="0"/>
              <a:t>, Morgan &amp; Claypool, 2011 (</a:t>
            </a:r>
            <a:r>
              <a:rPr lang="en-US" dirty="0" smtClean="0">
                <a:hlinkClick r:id="rId2"/>
              </a:rPr>
              <a:t>http://linkeddatabook.com/editions/1.0/</a:t>
            </a:r>
            <a:r>
              <a:rPr lang="en-US" dirty="0" smtClean="0"/>
              <a:t>)</a:t>
            </a:r>
          </a:p>
          <a:p>
            <a:r>
              <a:rPr lang="en-US" dirty="0" smtClean="0"/>
              <a:t>R. </a:t>
            </a:r>
            <a:r>
              <a:rPr lang="en-US" dirty="0" err="1" smtClean="0"/>
              <a:t>Kohavi</a:t>
            </a:r>
            <a:r>
              <a:rPr lang="en-US" dirty="0" smtClean="0"/>
              <a:t>, N. J. </a:t>
            </a:r>
            <a:r>
              <a:rPr lang="en-US" dirty="0" err="1" smtClean="0"/>
              <a:t>Rothleder</a:t>
            </a:r>
            <a:r>
              <a:rPr lang="en-US" dirty="0" smtClean="0"/>
              <a:t>, E. </a:t>
            </a:r>
            <a:r>
              <a:rPr lang="en-US" dirty="0" err="1" smtClean="0"/>
              <a:t>Simoudis</a:t>
            </a:r>
            <a:r>
              <a:rPr lang="en-US" dirty="0" smtClean="0"/>
              <a:t>, “Emerging trends in business analytics”, </a:t>
            </a:r>
            <a:r>
              <a:rPr lang="en-US" i="1" dirty="0" smtClean="0"/>
              <a:t>Communications of the ACM – Evolving data mining into solutions for insights, vol. 45,</a:t>
            </a:r>
            <a:r>
              <a:rPr lang="en-US" dirty="0" smtClean="0"/>
              <a:t> issue 8, August 2002, pp 45-48  (</a:t>
            </a:r>
            <a:r>
              <a:rPr lang="en-US" dirty="0" smtClean="0">
                <a:hlinkClick r:id="rId3"/>
              </a:rPr>
              <a:t>http://www.inf.unikonstanz.de/dbis/teaching/ws0607/busintelligence/papers/TrendsBA.pdf</a:t>
            </a:r>
            <a:endParaRPr lang="el-GR" dirty="0" smtClean="0"/>
          </a:p>
          <a:p>
            <a:r>
              <a:rPr lang="en-US" dirty="0" smtClean="0"/>
              <a:t>H. </a:t>
            </a:r>
            <a:r>
              <a:rPr lang="en-US" dirty="0" err="1" smtClean="0"/>
              <a:t>Paulheim</a:t>
            </a:r>
            <a:r>
              <a:rPr lang="en-US" dirty="0" smtClean="0"/>
              <a:t>, “Exploiting Linked Open Data as Background Knowledge in Data Mining”, in: C. d’ Amato, P. </a:t>
            </a:r>
            <a:r>
              <a:rPr lang="en-US" dirty="0" err="1" smtClean="0"/>
              <a:t>Berka</a:t>
            </a:r>
            <a:r>
              <a:rPr lang="en-US" dirty="0" smtClean="0"/>
              <a:t>, V. </a:t>
            </a:r>
            <a:r>
              <a:rPr lang="en-US" dirty="0" err="1" smtClean="0"/>
              <a:t>Svátek</a:t>
            </a:r>
            <a:r>
              <a:rPr lang="en-US" dirty="0" smtClean="0"/>
              <a:t>, K.  </a:t>
            </a:r>
            <a:r>
              <a:rPr lang="en-US" dirty="0" err="1" smtClean="0"/>
              <a:t>Wecel</a:t>
            </a:r>
            <a:r>
              <a:rPr lang="en-US" dirty="0" smtClean="0"/>
              <a:t> (eds.): Proceedings of the International Workshop on Data Mining on Linked Data (</a:t>
            </a:r>
            <a:r>
              <a:rPr lang="en-US" dirty="0" err="1" smtClean="0"/>
              <a:t>DMoLD</a:t>
            </a:r>
            <a:r>
              <a:rPr lang="en-US" dirty="0" smtClean="0"/>
              <a:t>), Prague, 2013,  (http://ceur-ws.org/Vol-1082/)</a:t>
            </a:r>
          </a:p>
          <a:p>
            <a:r>
              <a:rPr lang="en-US" dirty="0" smtClean="0"/>
              <a:t>A., </a:t>
            </a:r>
            <a:r>
              <a:rPr lang="en-US" dirty="0" err="1" smtClean="0"/>
              <a:t>Rajaraman</a:t>
            </a:r>
            <a:r>
              <a:rPr lang="en-US" dirty="0" smtClean="0"/>
              <a:t>, J., </a:t>
            </a:r>
            <a:r>
              <a:rPr lang="en-US" dirty="0" err="1" smtClean="0"/>
              <a:t>Leskovec</a:t>
            </a:r>
            <a:r>
              <a:rPr lang="en-US" dirty="0" smtClean="0"/>
              <a:t>, J.D., </a:t>
            </a:r>
            <a:r>
              <a:rPr lang="en-US" dirty="0" err="1" smtClean="0"/>
              <a:t>Ullman</a:t>
            </a:r>
            <a:r>
              <a:rPr lang="en-US" dirty="0" smtClean="0"/>
              <a:t>, </a:t>
            </a:r>
            <a:r>
              <a:rPr lang="el-GR" dirty="0" smtClean="0"/>
              <a:t>Εξόρυξη από Μεγάλα Σύνολα Δεδομένων, Εκδόσεις νέων Τεχνολογιών, 2013 (</a:t>
            </a:r>
            <a:r>
              <a:rPr lang="en-US" dirty="0" smtClean="0"/>
              <a:t>Mining of Massive Datasets, CUP, 2012)</a:t>
            </a:r>
          </a:p>
          <a:p>
            <a:r>
              <a:rPr lang="en-US" dirty="0" smtClean="0"/>
              <a:t>J.P. Shim, M. </a:t>
            </a:r>
            <a:r>
              <a:rPr lang="en-US" dirty="0" err="1" smtClean="0"/>
              <a:t>Warkentin</a:t>
            </a:r>
            <a:r>
              <a:rPr lang="en-US" dirty="0" smtClean="0"/>
              <a:t>, J.F. Courtney, D.J. Power, R. </a:t>
            </a:r>
            <a:r>
              <a:rPr lang="en-US" dirty="0" err="1" smtClean="0"/>
              <a:t>Sharda</a:t>
            </a:r>
            <a:r>
              <a:rPr lang="en-US" dirty="0" smtClean="0"/>
              <a:t>, Ch. </a:t>
            </a:r>
            <a:r>
              <a:rPr lang="en-US" dirty="0" err="1" smtClean="0"/>
              <a:t>Carlsson</a:t>
            </a:r>
            <a:r>
              <a:rPr lang="en-US" dirty="0" smtClean="0"/>
              <a:t>, “Past, Present and Future of Decision Support Technology”, Decision Support Systems: Directions for the Next Decade, vol.33, issue 2, June 2002, pp. 111-126 (http://www.sciencedirect.com/science/article/pii/S0167923601001397)</a:t>
            </a:r>
          </a:p>
          <a:p>
            <a:pPr>
              <a:buNone/>
            </a:pPr>
            <a:endParaRPr lang="en-US" dirty="0" smtClean="0"/>
          </a:p>
        </p:txBody>
      </p:sp>
    </p:spTree>
    <p:extLst>
      <p:ext uri="{BB962C8B-B14F-4D97-AF65-F5344CB8AC3E}">
        <p14:creationId xmlns:p14="http://schemas.microsoft.com/office/powerpoint/2010/main" val="2830611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n-US" dirty="0" smtClean="0"/>
              <a:t>CRISP-DM Step 5: </a:t>
            </a:r>
            <a:br>
              <a:rPr lang="en-US" dirty="0" smtClean="0"/>
            </a:br>
            <a:r>
              <a:rPr lang="en-US" dirty="0" smtClean="0"/>
              <a:t>Evaluation</a:t>
            </a: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Η φάση αξιολόγησης σας βοηθά να προσδιορίσετε πόσο  χρήσιμο είναι το μοντέλο σας και τι μπορεί να κάνετε με αυτό</a:t>
            </a:r>
            <a:endParaRPr lang="en-US" dirty="0" smtClean="0"/>
          </a:p>
          <a:p>
            <a:r>
              <a:rPr lang="el-GR" dirty="0" smtClean="0"/>
              <a:t>Όλες οι αναλύσεις μπορούν να οδηγήσουν και σε λανθασμένα αποτελέσματα.</a:t>
            </a:r>
          </a:p>
          <a:p>
            <a:r>
              <a:rPr lang="el-GR" dirty="0" smtClean="0"/>
              <a:t>Ένα μοντέλο μπορεί να μη βρίσκει ενδιαφέροντα πρότυπα (</a:t>
            </a:r>
            <a:r>
              <a:rPr lang="en-US" dirty="0" smtClean="0"/>
              <a:t>interesting patterns</a:t>
            </a:r>
            <a:r>
              <a:rPr lang="el-GR" dirty="0" smtClean="0"/>
              <a:t>) στα δεδομένα σας επειδή χρησιμοποιήσατε λανθασμένη τεχνική ή επειδή δεν υπάρχει τίποτε για ανακάλυψη.</a:t>
            </a:r>
          </a:p>
          <a:p>
            <a:pPr>
              <a:buNone/>
            </a:pPr>
            <a:r>
              <a:rPr lang="en-US" dirty="0" smtClean="0"/>
              <a:t> </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8820472" cy="1368152"/>
          </a:xfrm>
        </p:spPr>
        <p:txBody>
          <a:bodyPr>
            <a:normAutofit fontScale="90000"/>
          </a:bodyPr>
          <a:lstStyle/>
          <a:p>
            <a:r>
              <a:rPr lang="en-US" dirty="0" smtClean="0"/>
              <a:t/>
            </a:r>
            <a:br>
              <a:rPr lang="en-US" dirty="0" smtClean="0"/>
            </a:br>
            <a:r>
              <a:rPr lang="en-US" dirty="0" smtClean="0"/>
              <a:t>CRISP-DM Step 6: </a:t>
            </a:r>
            <a:br>
              <a:rPr lang="en-US" dirty="0" smtClean="0"/>
            </a:br>
            <a:r>
              <a:rPr lang="en-US" dirty="0" smtClean="0"/>
              <a:t>Deployment</a:t>
            </a:r>
            <a:r>
              <a:rPr lang="el-GR" dirty="0" smtClean="0"/>
              <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77500" lnSpcReduction="20000"/>
          </a:bodyPr>
          <a:lstStyle/>
          <a:p>
            <a:endParaRPr lang="en-US" dirty="0" smtClean="0"/>
          </a:p>
          <a:p>
            <a:r>
              <a:rPr lang="el-GR" dirty="0" smtClean="0"/>
              <a:t>Αν πετύχατε (θέσατε σωστές ερωτήσεις, προετοιμάσατε κατάλληλα δεδομένα που απαντούν στις ερωτήσεις σας και δημιουργήσατε ένα ενδιαφέρον και χρήσιμο μοντέλο) τότε έρχεται η σειρά της αξιοποίησης – χρήσης των αποτελεσμάτων σας (</a:t>
            </a:r>
            <a:r>
              <a:rPr lang="en-US" b="1" dirty="0" smtClean="0"/>
              <a:t>deployment</a:t>
            </a:r>
            <a:r>
              <a:rPr lang="el-GR" b="1" dirty="0" smtClean="0"/>
              <a:t>).</a:t>
            </a:r>
          </a:p>
          <a:p>
            <a:pPr>
              <a:buNone/>
            </a:pPr>
            <a:r>
              <a:rPr lang="el-GR" b="1" dirty="0" err="1" smtClean="0"/>
              <a:t>Δραστηριότες</a:t>
            </a:r>
            <a:r>
              <a:rPr lang="el-GR" b="1" dirty="0" smtClean="0"/>
              <a:t> (</a:t>
            </a:r>
            <a:r>
              <a:rPr lang="en-US" dirty="0" smtClean="0"/>
              <a:t>Activities</a:t>
            </a:r>
            <a:r>
              <a:rPr lang="el-GR" dirty="0" smtClean="0"/>
              <a:t>)</a:t>
            </a:r>
          </a:p>
          <a:p>
            <a:pPr>
              <a:buNone/>
            </a:pPr>
            <a:r>
              <a:rPr lang="el-GR" dirty="0" smtClean="0"/>
              <a:t>-    Αυτοματοποίηση του μοντέλου (</a:t>
            </a:r>
            <a:r>
              <a:rPr lang="en-US" dirty="0" smtClean="0"/>
              <a:t>automating the model)</a:t>
            </a:r>
          </a:p>
          <a:p>
            <a:pPr>
              <a:buFontTx/>
              <a:buChar char="-"/>
            </a:pPr>
            <a:r>
              <a:rPr lang="el-GR" dirty="0" smtClean="0"/>
              <a:t>Συναντήσεις με ενδιαφερόμενους χρήστες και συζήτηση</a:t>
            </a:r>
          </a:p>
          <a:p>
            <a:pPr>
              <a:buFontTx/>
              <a:buChar char="-"/>
            </a:pPr>
            <a:r>
              <a:rPr lang="el-GR" dirty="0" smtClean="0"/>
              <a:t>Ενσωμάτωση σε </a:t>
            </a:r>
            <a:r>
              <a:rPr lang="en-US" dirty="0" smtClean="0"/>
              <a:t>IS/MIS (integrating with existing management or operational information systems</a:t>
            </a:r>
            <a:r>
              <a:rPr lang="el-GR" dirty="0" smtClean="0"/>
              <a:t>)</a:t>
            </a:r>
          </a:p>
          <a:p>
            <a:pPr>
              <a:buFontTx/>
              <a:buChar char="-"/>
            </a:pPr>
            <a:r>
              <a:rPr lang="el-GR" dirty="0" smtClean="0"/>
              <a:t>Ανατροφοδότηση με νέα δεδομένα και εκ νέου αξιολόγηση του μοντέλου  κ.λπ.</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GIGO, </a:t>
            </a:r>
            <a:r>
              <a:rPr lang="en-US" dirty="0" smtClean="0"/>
              <a:t>or </a:t>
            </a:r>
            <a:r>
              <a:rPr lang="en-US" i="1" dirty="0" smtClean="0"/>
              <a:t>Garbage In, Garbage Out. </a:t>
            </a:r>
            <a:r>
              <a:rPr lang="el-GR" dirty="0" smtClean="0"/>
              <a:t/>
            </a:r>
            <a:br>
              <a:rPr lang="el-GR" dirty="0" smtClean="0"/>
            </a:br>
            <a:r>
              <a:rPr lang="en-US" dirty="0" smtClean="0"/>
              <a:t/>
            </a:r>
            <a:br>
              <a:rPr lang="en-US" dirty="0" smtClean="0"/>
            </a:br>
            <a:r>
              <a:rPr lang="el-GR" dirty="0" smtClean="0"/>
              <a:t>Η ποιότητα των αποτελεσμάτων της εξόρυξης δεδομένων μας θα εξαρτηθεί άμεσα από την ποιότητα της συλλογής δεδομένων και την οργάνωσή τους.</a:t>
            </a:r>
            <a:r>
              <a:rPr lang="en-US" dirty="0" smtClean="0"/>
              <a:t/>
            </a:r>
            <a:br>
              <a:rPr lang="en-US" dirty="0" smtClean="0"/>
            </a:br>
            <a:r>
              <a:rPr lang="el-GR" dirty="0" smtClean="0"/>
              <a:t/>
            </a:r>
            <a:br>
              <a:rPr lang="el-GR" dirty="0" smtClean="0"/>
            </a:br>
            <a:endParaRPr lang="el-GR" dirty="0"/>
          </a:p>
        </p:txBody>
      </p:sp>
      <p:sp>
        <p:nvSpPr>
          <p:cNvPr id="3" name="2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Το Επιχειρηματικό Περιβάλλον</a:t>
            </a:r>
            <a:endParaRPr lang="en-US" dirty="0"/>
          </a:p>
        </p:txBody>
      </p:sp>
      <p:sp>
        <p:nvSpPr>
          <p:cNvPr id="8195" name="Content Placeholder 2"/>
          <p:cNvSpPr>
            <a:spLocks noGrp="1"/>
          </p:cNvSpPr>
          <p:nvPr>
            <p:ph idx="1"/>
          </p:nvPr>
        </p:nvSpPr>
        <p:spPr/>
        <p:txBody>
          <a:bodyPr>
            <a:normAutofit fontScale="92500" lnSpcReduction="10000"/>
          </a:bodyPr>
          <a:lstStyle/>
          <a:p>
            <a:pPr lvl="1">
              <a:buNone/>
            </a:pPr>
            <a:r>
              <a:rPr lang="el-GR" sz="3500" dirty="0" smtClean="0"/>
              <a:t>Το περιβάλλον στο οποίο οι οργανισμοί λειτουργούν σήμερα γίνεται όλο και πιο πολύπλοκο, δημιουργώντας ευκαιρίες και προβλήματα. Παράδειγμα: η παγκοσμιοποίηση (</a:t>
            </a:r>
            <a:r>
              <a:rPr lang="en-US" sz="3500" dirty="0" smtClean="0"/>
              <a:t>globalization</a:t>
            </a:r>
            <a:r>
              <a:rPr lang="el-GR" sz="3500" dirty="0" smtClean="0"/>
              <a:t>).</a:t>
            </a:r>
          </a:p>
          <a:p>
            <a:pPr>
              <a:buNone/>
            </a:pPr>
            <a:r>
              <a:rPr lang="el-GR" dirty="0" smtClean="0"/>
              <a:t>Κατηγορίες παραγόντων επιχειρηματικού περιβάλλοντος : αγορές, απαιτήσεις καταναλωτών, τεχνολογία, και κοινωνία </a:t>
            </a:r>
          </a:p>
          <a:p>
            <a:pPr>
              <a:buNone/>
            </a:pPr>
            <a:r>
              <a:rPr lang="el-GR" sz="2800" dirty="0" smtClean="0"/>
              <a:t>  (</a:t>
            </a:r>
            <a:r>
              <a:rPr lang="en-US" sz="2800" dirty="0" smtClean="0"/>
              <a:t>markets, consumer demands, technology, societal</a:t>
            </a:r>
            <a:r>
              <a:rPr lang="el-GR" sz="2800" dirty="0" smtClean="0"/>
              <a:t>)</a:t>
            </a:r>
            <a:endParaRPr lang="el-GR" dirty="0" smtClean="0"/>
          </a:p>
          <a:p>
            <a:pPr lvl="1">
              <a:buNone/>
            </a:pPr>
            <a:r>
              <a:rPr lang="el-GR" dirty="0" smtClean="0"/>
              <a:t/>
            </a:r>
            <a:br>
              <a:rPr lang="el-GR" dirty="0" smtClean="0"/>
            </a:b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Ορισμός</a:t>
            </a:r>
            <a:r>
              <a:rPr lang="en-US" dirty="0" smtClean="0"/>
              <a:t> BI</a:t>
            </a:r>
            <a:r>
              <a:rPr lang="el-GR" dirty="0" smtClean="0"/>
              <a:t> </a:t>
            </a:r>
            <a:r>
              <a:rPr lang="el-GR" sz="3200" dirty="0" smtClean="0"/>
              <a:t>(</a:t>
            </a:r>
            <a:r>
              <a:rPr lang="en-US" sz="3200" dirty="0" smtClean="0"/>
              <a:t>Turban</a:t>
            </a:r>
            <a:r>
              <a:rPr lang="el-GR" sz="3200" dirty="0" smtClean="0"/>
              <a:t> </a:t>
            </a:r>
            <a:r>
              <a:rPr lang="en-US" sz="3200" dirty="0" smtClean="0"/>
              <a:t>et al.</a:t>
            </a:r>
            <a:r>
              <a:rPr lang="el-GR" sz="3200" dirty="0" smtClean="0"/>
              <a:t>)</a:t>
            </a:r>
            <a:endParaRPr lang="en-US" sz="3200" dirty="0"/>
          </a:p>
        </p:txBody>
      </p:sp>
      <p:sp>
        <p:nvSpPr>
          <p:cNvPr id="14339" name="Content Placeholder 2"/>
          <p:cNvSpPr>
            <a:spLocks noGrp="1"/>
          </p:cNvSpPr>
          <p:nvPr>
            <p:ph idx="1"/>
          </p:nvPr>
        </p:nvSpPr>
        <p:spPr/>
        <p:txBody>
          <a:bodyPr/>
          <a:lstStyle/>
          <a:p>
            <a:pPr eaLnBrk="1" hangingPunct="1"/>
            <a:r>
              <a:rPr lang="en-US" sz="2800" dirty="0" smtClean="0"/>
              <a:t>BI is an umbrella term that combines architectures, tools, databases, analytical tools, applications, and methodologies.</a:t>
            </a:r>
          </a:p>
          <a:p>
            <a:pPr eaLnBrk="1" hangingPunct="1"/>
            <a:r>
              <a:rPr lang="en-US" sz="2800" dirty="0" smtClean="0"/>
              <a:t>BI a content-free expression, so it means different things to different people.</a:t>
            </a:r>
          </a:p>
          <a:p>
            <a:pPr eaLnBrk="1" hangingPunct="1"/>
            <a:r>
              <a:rPr lang="en-US" sz="2800" dirty="0" smtClean="0"/>
              <a:t>BI's major objective is to enable easy access to data (and models) to provide business managers with the ability to conduct analysis.</a:t>
            </a:r>
          </a:p>
          <a:p>
            <a:pPr eaLnBrk="1" hangingPunct="1"/>
            <a:r>
              <a:rPr lang="en-US" sz="2800" dirty="0" smtClean="0"/>
              <a:t>BI helps </a:t>
            </a:r>
            <a:r>
              <a:rPr lang="en-US" sz="2800" i="1" dirty="0" smtClean="0"/>
              <a:t>transform</a:t>
            </a:r>
            <a:r>
              <a:rPr lang="en-US" sz="2800" dirty="0" smtClean="0"/>
              <a:t> data, to information (and knowledge), to decisions and finally to action.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sz="2800" dirty="0" smtClean="0"/>
              <a:t>Ορισμός</a:t>
            </a:r>
            <a:r>
              <a:rPr lang="en-US" sz="2800" dirty="0" smtClean="0"/>
              <a:t> </a:t>
            </a:r>
            <a:r>
              <a:rPr lang="el-GR" sz="2800" dirty="0" smtClean="0"/>
              <a:t>Επιχειρηματικής Ευφυίας (</a:t>
            </a:r>
            <a:r>
              <a:rPr lang="en-US" sz="2800" dirty="0" smtClean="0"/>
              <a:t>Turban</a:t>
            </a:r>
            <a:r>
              <a:rPr lang="el-GR" sz="2800" dirty="0" smtClean="0"/>
              <a:t> </a:t>
            </a:r>
            <a:r>
              <a:rPr lang="en-US" sz="2800" dirty="0" smtClean="0"/>
              <a:t>et al.</a:t>
            </a:r>
            <a:r>
              <a:rPr lang="el-GR" sz="2800" dirty="0" smtClean="0"/>
              <a:t>)</a:t>
            </a:r>
            <a:endParaRPr lang="en-US" sz="2800" dirty="0"/>
          </a:p>
        </p:txBody>
      </p:sp>
      <p:sp>
        <p:nvSpPr>
          <p:cNvPr id="14339" name="Content Placeholder 2"/>
          <p:cNvSpPr>
            <a:spLocks noGrp="1"/>
          </p:cNvSpPr>
          <p:nvPr>
            <p:ph idx="1"/>
          </p:nvPr>
        </p:nvSpPr>
        <p:spPr/>
        <p:txBody>
          <a:bodyPr>
            <a:normAutofit fontScale="92500" lnSpcReduction="20000"/>
          </a:bodyPr>
          <a:lstStyle/>
          <a:p>
            <a:r>
              <a:rPr lang="el-GR" sz="2800" dirty="0" smtClean="0"/>
              <a:t>ΕΕ είναι ένας γενικός όρος που συνδυάζει αρχιτεκτονικές, εργαλεία, βάσεις δεδομένων, αναλυτικά εργαλεία, εφαρμογές και μεθοδολογίες.</a:t>
            </a:r>
          </a:p>
          <a:p>
            <a:r>
              <a:rPr lang="el-GR" sz="2800" dirty="0" smtClean="0"/>
              <a:t>ΕΕ μια έκφραση ελεύθερη περιεχομένου (</a:t>
            </a:r>
            <a:r>
              <a:rPr lang="en-US" sz="2800" dirty="0" smtClean="0"/>
              <a:t>content-free expression</a:t>
            </a:r>
            <a:r>
              <a:rPr lang="el-GR" sz="2800" dirty="0" smtClean="0"/>
              <a:t>), έτσι ώστε να σημαίνει διαφορετικά πράγματα σε διαφορετικούς ανθρώπους.</a:t>
            </a:r>
          </a:p>
          <a:p>
            <a:r>
              <a:rPr lang="el-GR" sz="2800" dirty="0" smtClean="0"/>
              <a:t>Κύριος στόχος της ΕΕ είναι να επιτρέπει την εύκολη πρόσβαση στα δεδομένα (και μοντέλα) για να παρέχει στους </a:t>
            </a:r>
            <a:r>
              <a:rPr lang="en-US" sz="2800" dirty="0" smtClean="0"/>
              <a:t>managers</a:t>
            </a:r>
            <a:r>
              <a:rPr lang="el-GR" sz="2800" dirty="0" smtClean="0"/>
              <a:t> των επιχειρήσεων την ικανότητα να διεξάγουν ανάλυση.</a:t>
            </a:r>
          </a:p>
          <a:p>
            <a:r>
              <a:rPr lang="el-GR" sz="2800" dirty="0" smtClean="0"/>
              <a:t>ΕΕ βοηθά τη μετατροπή των δεδομένων, σε πληροφορίες (και γνώσεις), για την υποστήριξη αποφάσεων και τελικά στήριξη της επιχειρηματικής δράσης.</a:t>
            </a:r>
            <a:endParaRPr lang="en-US" sz="28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Σκουρλάς </a:t>
            </a:r>
            <a:r>
              <a:rPr lang="el-GR" sz="2000" dirty="0" smtClean="0"/>
              <a:t>201</a:t>
            </a:r>
            <a:r>
              <a:rPr lang="en-US" sz="2000" dirty="0" smtClean="0"/>
              <a:t>6</a:t>
            </a:r>
            <a:r>
              <a:rPr lang="el-GR" sz="2000" dirty="0" smtClean="0"/>
              <a:t>.</a:t>
            </a:r>
            <a:endParaRPr lang="el-GR" sz="2000" dirty="0" smtClean="0"/>
          </a:p>
          <a:p>
            <a:pPr marL="0" indent="0">
              <a:spcBef>
                <a:spcPts val="0"/>
              </a:spcBef>
              <a:buNone/>
            </a:pPr>
            <a:r>
              <a:rPr lang="el-GR" sz="2000" dirty="0" smtClean="0"/>
              <a:t>Χ</a:t>
            </a:r>
            <a:r>
              <a:rPr lang="el-GR" sz="2000" dirty="0"/>
              <a:t>. </a:t>
            </a:r>
            <a:r>
              <a:rPr lang="el-GR" sz="2000" dirty="0" smtClean="0"/>
              <a:t>Σκουρλάς. </a:t>
            </a:r>
            <a:r>
              <a:rPr lang="el-GR" sz="2000" dirty="0"/>
              <a:t>«Εξόρυξη δεδομένων και διαχείριση δεδομένων μεγάλης </a:t>
            </a:r>
            <a:r>
              <a:rPr lang="el-GR" sz="2000" dirty="0" smtClean="0"/>
              <a:t>κλίμακας. </a:t>
            </a:r>
            <a:r>
              <a:rPr lang="el-GR" sz="2000" dirty="0"/>
              <a:t>Ενότητα 1: </a:t>
            </a:r>
            <a:r>
              <a:rPr lang="el-GR" sz="2000" dirty="0"/>
              <a:t>«Εισαγωγή σε θέματα διαχείρισης γνώσης, εξόρυξης δεδομένων, αποθηκών δεδομένων και επιχειρηματικής ευφυΐας». </a:t>
            </a:r>
            <a:r>
              <a:rPr lang="el-GR" sz="2000" dirty="0" smtClean="0"/>
              <a:t>Έκδοση: </a:t>
            </a:r>
            <a:r>
              <a:rPr lang="en-US" sz="2000" dirty="0" smtClean="0"/>
              <a:t>2</a:t>
            </a:r>
            <a:r>
              <a:rPr lang="el-GR" sz="2000" dirty="0" smtClean="0"/>
              <a:t>.0</a:t>
            </a:r>
            <a:r>
              <a:rPr lang="el-GR" sz="2000" dirty="0" smtClean="0"/>
              <a:t>. Αθήνα </a:t>
            </a:r>
            <a:r>
              <a:rPr lang="el-GR" sz="2000" dirty="0" smtClean="0"/>
              <a:t>201</a:t>
            </a:r>
            <a:r>
              <a:rPr lang="en-US" sz="2000" dirty="0" smtClean="0"/>
              <a:t>6</a:t>
            </a:r>
            <a:r>
              <a:rPr lang="el-GR" sz="2000" dirty="0" smtClean="0"/>
              <a:t>. </a:t>
            </a:r>
            <a:r>
              <a:rPr lang="el-GR" sz="2000" dirty="0" smtClean="0"/>
              <a:t>Διαθέσιμο από τη δικτυακή διεύθυνση: </a:t>
            </a:r>
            <a:r>
              <a:rPr lang="en-US" sz="2000" dirty="0" smtClean="0">
                <a:hlinkClick r:id="rId3"/>
              </a:rPr>
              <a:t>pyles.teiath.gr</a:t>
            </a:r>
            <a:r>
              <a:rPr lang="el-GR" sz="2000" dirty="0" smtClean="0"/>
              <a:t>.</a:t>
            </a:r>
          </a:p>
          <a:p>
            <a:pPr marL="0" indent="0">
              <a:spcBef>
                <a:spcPts val="0"/>
              </a:spcBef>
              <a:buNone/>
            </a:pPr>
            <a:endParaRPr lang="el-GR" sz="2000" dirty="0"/>
          </a:p>
          <a:p>
            <a:pPr marL="0" indent="0">
              <a:spcBef>
                <a:spcPts val="0"/>
              </a:spcBef>
              <a:buNone/>
            </a:pPr>
            <a:r>
              <a:rPr lang="el-GR" sz="2000" b="1" dirty="0" smtClean="0">
                <a:solidFill>
                  <a:srgbClr val="C00000"/>
                </a:solidFill>
              </a:rPr>
              <a:t>Μπορείτε να παρακολουθήσετε μία σχετική μαγνητοσκοπημένη διάλεξη</a:t>
            </a:r>
            <a:r>
              <a:rPr lang="en-US" sz="2000" b="1" dirty="0" smtClean="0">
                <a:solidFill>
                  <a:srgbClr val="C00000"/>
                </a:solidFill>
              </a:rPr>
              <a:t>:</a:t>
            </a:r>
            <a:endParaRPr lang="el-GR" sz="2000" b="1" dirty="0" smtClean="0">
              <a:solidFill>
                <a:srgbClr val="C00000"/>
              </a:solidFill>
            </a:endParaRPr>
          </a:p>
          <a:p>
            <a:pPr marL="0" indent="0">
              <a:spcBef>
                <a:spcPts val="0"/>
              </a:spcBef>
              <a:buNone/>
            </a:pPr>
            <a:endParaRPr lang="el-GR" sz="2000" b="1" dirty="0">
              <a:solidFill>
                <a:srgbClr val="C00000"/>
              </a:solidFill>
            </a:endParaRPr>
          </a:p>
          <a:p>
            <a:pPr marL="0" indent="0">
              <a:spcBef>
                <a:spcPts val="0"/>
              </a:spcBef>
              <a:buNone/>
            </a:pPr>
            <a:r>
              <a:rPr lang="en-US" sz="2000" b="1" dirty="0">
                <a:solidFill>
                  <a:srgbClr val="C00000"/>
                </a:solidFill>
                <a:hlinkClick r:id="rId4"/>
              </a:rPr>
              <a:t>https://ocp.teiath.gr/courses/CS_UNDER117</a:t>
            </a:r>
            <a:r>
              <a:rPr lang="en-US" sz="2000" b="1" dirty="0" smtClean="0">
                <a:solidFill>
                  <a:srgbClr val="C00000"/>
                </a:solidFill>
                <a:hlinkClick r:id="rId4"/>
              </a:rPr>
              <a:t>/</a:t>
            </a:r>
            <a:endParaRPr lang="el-GR" sz="2000" b="1" dirty="0" smtClean="0">
              <a:solidFill>
                <a:srgbClr val="C00000"/>
              </a:solidFill>
            </a:endParaRPr>
          </a:p>
          <a:p>
            <a:pPr marL="0" indent="0">
              <a:spcBef>
                <a:spcPts val="0"/>
              </a:spcBef>
              <a:buNone/>
            </a:pPr>
            <a:endParaRPr lang="el-GR" sz="2000" b="1" dirty="0" smtClean="0">
              <a:solidFill>
                <a:srgbClr val="C00000"/>
              </a:solidFill>
            </a:endParaRPr>
          </a:p>
          <a:p>
            <a:pPr marL="0" indent="0">
              <a:spcBef>
                <a:spcPts val="0"/>
              </a:spcBef>
              <a:buNone/>
            </a:pPr>
            <a:r>
              <a:rPr lang="en-US" sz="2000" b="1" dirty="0">
                <a:solidFill>
                  <a:srgbClr val="C00000"/>
                </a:solidFill>
                <a:hlinkClick r:id="rId5"/>
              </a:rPr>
              <a:t>https://ocp.teiath.gr/modules/units/?</a:t>
            </a:r>
            <a:r>
              <a:rPr lang="en-US" sz="2000" b="1" dirty="0" smtClean="0">
                <a:solidFill>
                  <a:srgbClr val="C00000"/>
                </a:solidFill>
                <a:hlinkClick r:id="rId5"/>
              </a:rPr>
              <a:t>course=CS_UNDER117&amp;id=2555</a:t>
            </a:r>
            <a:endParaRPr lang="el-GR" sz="2000" b="1" dirty="0" smtClean="0">
              <a:solidFill>
                <a:srgbClr val="C00000"/>
              </a:solidFill>
            </a:endParaRPr>
          </a:p>
          <a:p>
            <a:pPr marL="0" indent="0">
              <a:spcBef>
                <a:spcPts val="0"/>
              </a:spcBef>
              <a:buNone/>
            </a:pPr>
            <a:endParaRPr lang="el-GR" sz="2000" b="1" dirty="0" smtClean="0">
              <a:solidFill>
                <a:srgbClr val="C00000"/>
              </a:solidFill>
            </a:endParaRP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a:t>
            </a:r>
            <a:r>
              <a:rPr lang="el-GR" sz="2000" dirty="0" smtClean="0"/>
              <a:t>αρχική αναδιαμόρφωση </a:t>
            </a:r>
            <a:r>
              <a:rPr lang="el-GR" sz="2000" dirty="0" smtClean="0"/>
              <a:t>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Ενδεικτική </a:t>
            </a:r>
            <a:r>
              <a:rPr lang="el-GR" dirty="0" smtClean="0"/>
              <a:t>Βιβλιογραφία</a:t>
            </a:r>
            <a:endParaRPr lang="el-GR" dirty="0"/>
          </a:p>
        </p:txBody>
      </p:sp>
      <p:sp>
        <p:nvSpPr>
          <p:cNvPr id="3" name="Content Placeholder 2"/>
          <p:cNvSpPr>
            <a:spLocks noGrp="1"/>
          </p:cNvSpPr>
          <p:nvPr>
            <p:ph idx="1"/>
          </p:nvPr>
        </p:nvSpPr>
        <p:spPr>
          <a:xfrm>
            <a:off x="457200" y="980728"/>
            <a:ext cx="8229600" cy="5661248"/>
          </a:xfrm>
        </p:spPr>
        <p:txBody>
          <a:bodyPr>
            <a:noAutofit/>
          </a:bodyPr>
          <a:lstStyle/>
          <a:p>
            <a:r>
              <a:rPr lang="en-US" sz="2000" dirty="0" smtClean="0"/>
              <a:t>Y. Sun, J. Han, Mining Heterogeneous Information Networks: Principles and Methodologies, Morgan &amp; Claypool, 2012</a:t>
            </a:r>
          </a:p>
          <a:p>
            <a:r>
              <a:rPr lang="en-US" sz="2000" dirty="0" smtClean="0"/>
              <a:t>P.-N. Tan, M. Steinbach, V. Kumar, </a:t>
            </a:r>
            <a:r>
              <a:rPr lang="el-GR" sz="2000" dirty="0" smtClean="0"/>
              <a:t>Εισαγωγή στην Εξόρυξη Δεδομένων (μετ.), Εκδόσεις </a:t>
            </a:r>
            <a:r>
              <a:rPr lang="el-GR" sz="2000" dirty="0" err="1" smtClean="0"/>
              <a:t>Τζιόλα</a:t>
            </a:r>
            <a:r>
              <a:rPr lang="el-GR" sz="2000" dirty="0" smtClean="0"/>
              <a:t>, 2009.</a:t>
            </a:r>
          </a:p>
          <a:p>
            <a:r>
              <a:rPr lang="el-GR" sz="2000" dirty="0" smtClean="0"/>
              <a:t> </a:t>
            </a:r>
            <a:r>
              <a:rPr lang="en-US" sz="2000" dirty="0" smtClean="0"/>
              <a:t>E. Turban, R. </a:t>
            </a:r>
            <a:r>
              <a:rPr lang="en-US" sz="2000" dirty="0" err="1" smtClean="0"/>
              <a:t>Sharda</a:t>
            </a:r>
            <a:r>
              <a:rPr lang="en-US" sz="2000" dirty="0" smtClean="0"/>
              <a:t>, D. </a:t>
            </a:r>
            <a:r>
              <a:rPr lang="en-US" sz="2000" dirty="0" err="1" smtClean="0"/>
              <a:t>Delen</a:t>
            </a:r>
            <a:r>
              <a:rPr lang="en-US" sz="2000" dirty="0" smtClean="0"/>
              <a:t>, D. King, Business Intelligence: A Managerial Approach (2nd Edition), Prentice Hall, 2011</a:t>
            </a:r>
          </a:p>
          <a:p>
            <a:r>
              <a:rPr lang="en-US" sz="2000" dirty="0" smtClean="0"/>
              <a:t>H.J. Watson, B. H. Wixom, “The Current State of Business Intelligence”. IEEE Computer, vol. 40, issue 9, Sept. 2007, pp 96-99 (</a:t>
            </a:r>
            <a:r>
              <a:rPr lang="en-US" sz="2000" dirty="0" smtClean="0">
                <a:hlinkClick r:id="rId2"/>
              </a:rPr>
              <a:t>http://student.bus.olemiss.edu/files/conlon/others/Others/BusinessIntelligence/CurrentState%20of%20BI%20_IEEE.pdf</a:t>
            </a:r>
            <a:r>
              <a:rPr lang="en-US" sz="2000" dirty="0" smtClean="0"/>
              <a:t>)</a:t>
            </a:r>
            <a:endParaRPr lang="el-GR" sz="2000" dirty="0" smtClean="0"/>
          </a:p>
          <a:p>
            <a:endParaRPr lang="en-US" sz="2000" dirty="0" smtClean="0"/>
          </a:p>
          <a:p>
            <a:pPr>
              <a:buNone/>
            </a:pPr>
            <a:r>
              <a:rPr lang="el-GR" sz="2000" b="1" dirty="0" smtClean="0"/>
              <a:t>Ειδική μνεία για το βιβλίο</a:t>
            </a:r>
            <a:r>
              <a:rPr lang="en-US" sz="2000" b="1" dirty="0" smtClean="0"/>
              <a:t>:</a:t>
            </a:r>
            <a:endParaRPr lang="el-GR" sz="2000" b="1" dirty="0" smtClean="0"/>
          </a:p>
          <a:p>
            <a:pPr>
              <a:buNone/>
            </a:pPr>
            <a:r>
              <a:rPr lang="en-US" sz="2000" b="1" dirty="0" smtClean="0"/>
              <a:t>      M</a:t>
            </a:r>
            <a:r>
              <a:rPr lang="el-GR" sz="2000" b="1" dirty="0" smtClean="0"/>
              <a:t>. </a:t>
            </a:r>
            <a:r>
              <a:rPr lang="en-US" sz="2000" b="1" dirty="0" smtClean="0"/>
              <a:t>North</a:t>
            </a:r>
            <a:r>
              <a:rPr lang="el-GR" sz="2000" b="1" dirty="0" smtClean="0"/>
              <a:t>, </a:t>
            </a:r>
            <a:r>
              <a:rPr lang="en-US" sz="2000" b="1" dirty="0" smtClean="0"/>
              <a:t>Data Mining for the Masses</a:t>
            </a:r>
            <a:r>
              <a:rPr lang="el-GR" sz="2000" b="1" dirty="0" smtClean="0"/>
              <a:t>, 2012</a:t>
            </a:r>
            <a:r>
              <a:rPr lang="en-US" sz="2000" b="1" dirty="0" smtClean="0"/>
              <a:t>, ISBN: 978-0615684376 </a:t>
            </a:r>
          </a:p>
          <a:p>
            <a:r>
              <a:rPr lang="en-US" sz="2000" dirty="0" smtClean="0"/>
              <a:t>This book is licensed under a Creative Commons Attribution 3.0 License </a:t>
            </a:r>
          </a:p>
        </p:txBody>
      </p:sp>
    </p:spTree>
    <p:extLst>
      <p:ext uri="{BB962C8B-B14F-4D97-AF65-F5344CB8AC3E}">
        <p14:creationId xmlns:p14="http://schemas.microsoft.com/office/powerpoint/2010/main" val="283061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4 - Θέση αριθμού διαφάνειας"/>
          <p:cNvSpPr>
            <a:spLocks noGrp="1"/>
          </p:cNvSpPr>
          <p:nvPr>
            <p:ph type="sldNum" sz="quarter" idx="11"/>
          </p:nvPr>
        </p:nvSpPr>
        <p:spPr>
          <a:noFill/>
        </p:spPr>
        <p:txBody>
          <a:bodyPr/>
          <a:lstStyle/>
          <a:p>
            <a:fld id="{D3CEBF87-2C60-4763-8C11-995EE726CAA8}" type="slidenum">
              <a:rPr lang="en-US"/>
              <a:pPr/>
              <a:t>7</a:t>
            </a:fld>
            <a:endParaRPr lang="en-US"/>
          </a:p>
        </p:txBody>
      </p:sp>
      <p:sp>
        <p:nvSpPr>
          <p:cNvPr id="3076" name="5 - Θέση ημερομηνίας"/>
          <p:cNvSpPr>
            <a:spLocks noGrp="1"/>
          </p:cNvSpPr>
          <p:nvPr>
            <p:ph type="dt" sz="quarter" idx="12"/>
          </p:nvPr>
        </p:nvSpPr>
        <p:spPr>
          <a:xfrm>
            <a:off x="422176" y="6237312"/>
            <a:ext cx="2133600" cy="365125"/>
          </a:xfrm>
          <a:noFill/>
        </p:spPr>
        <p:txBody>
          <a:bodyPr/>
          <a:lstStyle/>
          <a:p>
            <a:r>
              <a:rPr lang="en-US" dirty="0" err="1" smtClean="0"/>
              <a:t>Jiawei</a:t>
            </a:r>
            <a:r>
              <a:rPr lang="en-US" dirty="0" smtClean="0"/>
              <a:t> Han</a:t>
            </a:r>
          </a:p>
          <a:p>
            <a:endParaRPr lang="en-US" dirty="0"/>
          </a:p>
        </p:txBody>
      </p:sp>
      <p:sp>
        <p:nvSpPr>
          <p:cNvPr id="1208322" name="Rectangle 2"/>
          <p:cNvSpPr>
            <a:spLocks noGrp="1" noChangeArrowheads="1"/>
          </p:cNvSpPr>
          <p:nvPr>
            <p:ph type="title"/>
          </p:nvPr>
        </p:nvSpPr>
        <p:spPr/>
        <p:txBody>
          <a:bodyPr>
            <a:normAutofit fontScale="90000"/>
          </a:bodyPr>
          <a:lstStyle/>
          <a:p>
            <a:pPr>
              <a:defRPr/>
            </a:pPr>
            <a:r>
              <a:rPr lang="el-GR" dirty="0" smtClean="0"/>
              <a:t/>
            </a:r>
            <a:br>
              <a:rPr lang="el-GR" dirty="0" smtClean="0"/>
            </a:br>
            <a:r>
              <a:rPr lang="el-GR" dirty="0" smtClean="0"/>
              <a:t/>
            </a:r>
            <a:br>
              <a:rPr lang="el-GR" dirty="0" smtClean="0"/>
            </a:br>
            <a:r>
              <a:rPr lang="el-GR" sz="3100" b="0" dirty="0" smtClean="0"/>
              <a:t>πελάτες, προϊόντα, προώθηση προϊόντος και έσοδα, περιθώρια κέρδους κ.λπ.</a:t>
            </a:r>
          </a:p>
        </p:txBody>
      </p:sp>
      <p:graphicFrame>
        <p:nvGraphicFramePr>
          <p:cNvPr id="3074" name="Object 4"/>
          <p:cNvGraphicFramePr>
            <a:graphicFrameLocks noChangeAspect="1"/>
          </p:cNvGraphicFramePr>
          <p:nvPr/>
        </p:nvGraphicFramePr>
        <p:xfrm>
          <a:off x="3124200" y="2895600"/>
          <a:ext cx="2622550" cy="2263775"/>
        </p:xfrm>
        <a:graphic>
          <a:graphicData uri="http://schemas.openxmlformats.org/presentationml/2006/ole">
            <mc:AlternateContent xmlns:mc="http://schemas.openxmlformats.org/markup-compatibility/2006">
              <mc:Choice xmlns:v="urn:schemas-microsoft-com:vml" Requires="v">
                <p:oleObj spid="_x0000_s5139" name="Clip" r:id="rId3" imgW="3946525" imgH="3970338" progId="">
                  <p:embed/>
                </p:oleObj>
              </mc:Choice>
              <mc:Fallback>
                <p:oleObj name="Clip" r:id="rId3" imgW="3946525" imgH="3970338" progId="">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895600"/>
                        <a:ext cx="2622550" cy="226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5"/>
          <p:cNvGrpSpPr>
            <a:grpSpLocks/>
          </p:cNvGrpSpPr>
          <p:nvPr/>
        </p:nvGrpSpPr>
        <p:grpSpPr bwMode="auto">
          <a:xfrm>
            <a:off x="3048000" y="1600200"/>
            <a:ext cx="2452688" cy="1423988"/>
            <a:chOff x="1920" y="1008"/>
            <a:chExt cx="1545" cy="897"/>
          </a:xfrm>
        </p:grpSpPr>
        <p:sp>
          <p:nvSpPr>
            <p:cNvPr id="1208326" name="Oval 6"/>
            <p:cNvSpPr>
              <a:spLocks noChangeArrowheads="1"/>
            </p:cNvSpPr>
            <p:nvPr/>
          </p:nvSpPr>
          <p:spPr bwMode="auto">
            <a:xfrm>
              <a:off x="1920" y="1008"/>
              <a:ext cx="1545" cy="686"/>
            </a:xfrm>
            <a:prstGeom prst="ellipse">
              <a:avLst/>
            </a:prstGeom>
            <a:solidFill>
              <a:srgbClr val="CC99FF"/>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dirty="0">
                  <a:latin typeface="Tahoma" charset="0"/>
                </a:rPr>
                <a:t>Which are our</a:t>
              </a:r>
              <a:br>
                <a:rPr lang="en-US" dirty="0">
                  <a:latin typeface="Tahoma" charset="0"/>
                </a:rPr>
              </a:br>
              <a:r>
                <a:rPr lang="en-US" dirty="0">
                  <a:latin typeface="Tahoma" charset="0"/>
                </a:rPr>
                <a:t> lowest/highest margin </a:t>
              </a:r>
              <a:br>
                <a:rPr lang="en-US" dirty="0">
                  <a:latin typeface="Tahoma" charset="0"/>
                </a:rPr>
              </a:br>
              <a:r>
                <a:rPr lang="en-US" dirty="0">
                  <a:latin typeface="Tahoma" charset="0"/>
                </a:rPr>
                <a:t>customers ?</a:t>
              </a:r>
              <a:endParaRPr lang="en-US" sz="1400" dirty="0">
                <a:latin typeface="Times New Roman" pitchFamily="18" charset="0"/>
              </a:endParaRPr>
            </a:p>
          </p:txBody>
        </p:sp>
        <p:sp>
          <p:nvSpPr>
            <p:cNvPr id="3096" name="Line 7"/>
            <p:cNvSpPr>
              <a:spLocks noChangeShapeType="1"/>
            </p:cNvSpPr>
            <p:nvPr/>
          </p:nvSpPr>
          <p:spPr bwMode="auto">
            <a:xfrm>
              <a:off x="2688" y="1680"/>
              <a:ext cx="0" cy="225"/>
            </a:xfrm>
            <a:prstGeom prst="line">
              <a:avLst/>
            </a:prstGeom>
            <a:noFill/>
            <a:ln w="38100">
              <a:solidFill>
                <a:schemeClr val="tx1"/>
              </a:solidFill>
              <a:round/>
              <a:headEnd/>
              <a:tailEnd type="triangle" w="med" len="med"/>
            </a:ln>
          </p:spPr>
          <p:txBody>
            <a:bodyPr wrap="none" anchor="ctr"/>
            <a:lstStyle/>
            <a:p>
              <a:endParaRPr lang="el-GR"/>
            </a:p>
          </p:txBody>
        </p:sp>
      </p:grpSp>
      <p:grpSp>
        <p:nvGrpSpPr>
          <p:cNvPr id="3" name="Group 8"/>
          <p:cNvGrpSpPr>
            <a:grpSpLocks/>
          </p:cNvGrpSpPr>
          <p:nvPr/>
        </p:nvGrpSpPr>
        <p:grpSpPr bwMode="auto">
          <a:xfrm>
            <a:off x="5486400" y="2286000"/>
            <a:ext cx="3048000" cy="1447800"/>
            <a:chOff x="3456" y="1440"/>
            <a:chExt cx="1920" cy="912"/>
          </a:xfrm>
        </p:grpSpPr>
        <p:sp>
          <p:nvSpPr>
            <p:cNvPr id="1208329" name="Oval 9"/>
            <p:cNvSpPr>
              <a:spLocks noChangeArrowheads="1"/>
            </p:cNvSpPr>
            <p:nvPr/>
          </p:nvSpPr>
          <p:spPr bwMode="auto">
            <a:xfrm>
              <a:off x="3600" y="1440"/>
              <a:ext cx="1776" cy="912"/>
            </a:xfrm>
            <a:prstGeom prst="ellipse">
              <a:avLst/>
            </a:prstGeom>
            <a:solidFill>
              <a:srgbClr val="FFCC99"/>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a:latin typeface="Tahoma" charset="0"/>
                </a:rPr>
                <a:t>Who are my customers </a:t>
              </a:r>
              <a:br>
                <a:rPr lang="en-US">
                  <a:latin typeface="Tahoma" charset="0"/>
                </a:rPr>
              </a:br>
              <a:r>
                <a:rPr lang="en-US">
                  <a:latin typeface="Tahoma" charset="0"/>
                </a:rPr>
                <a:t>and what products </a:t>
              </a:r>
              <a:br>
                <a:rPr lang="en-US">
                  <a:latin typeface="Tahoma" charset="0"/>
                </a:rPr>
              </a:br>
              <a:r>
                <a:rPr lang="en-US">
                  <a:latin typeface="Tahoma" charset="0"/>
                </a:rPr>
                <a:t>are they buying?</a:t>
              </a:r>
              <a:endParaRPr lang="en-US" sz="1400">
                <a:latin typeface="Times New Roman" pitchFamily="18" charset="0"/>
              </a:endParaRPr>
            </a:p>
          </p:txBody>
        </p:sp>
        <p:sp>
          <p:nvSpPr>
            <p:cNvPr id="3094" name="Line 10"/>
            <p:cNvSpPr>
              <a:spLocks noChangeShapeType="1"/>
            </p:cNvSpPr>
            <p:nvPr/>
          </p:nvSpPr>
          <p:spPr bwMode="auto">
            <a:xfrm flipH="1">
              <a:off x="3456" y="2112"/>
              <a:ext cx="254" cy="96"/>
            </a:xfrm>
            <a:prstGeom prst="line">
              <a:avLst/>
            </a:prstGeom>
            <a:noFill/>
            <a:ln w="38100">
              <a:solidFill>
                <a:schemeClr val="tx1"/>
              </a:solidFill>
              <a:round/>
              <a:headEnd/>
              <a:tailEnd type="triangle" w="med" len="med"/>
            </a:ln>
          </p:spPr>
          <p:txBody>
            <a:bodyPr wrap="none" anchor="ctr"/>
            <a:lstStyle/>
            <a:p>
              <a:endParaRPr lang="el-GR"/>
            </a:p>
          </p:txBody>
        </p:sp>
      </p:grpSp>
      <p:grpSp>
        <p:nvGrpSpPr>
          <p:cNvPr id="4" name="Group 11"/>
          <p:cNvGrpSpPr>
            <a:grpSpLocks/>
          </p:cNvGrpSpPr>
          <p:nvPr/>
        </p:nvGrpSpPr>
        <p:grpSpPr bwMode="auto">
          <a:xfrm>
            <a:off x="5334000" y="4267200"/>
            <a:ext cx="3554413" cy="1239838"/>
            <a:chOff x="3360" y="2688"/>
            <a:chExt cx="2239" cy="781"/>
          </a:xfrm>
        </p:grpSpPr>
        <p:sp>
          <p:nvSpPr>
            <p:cNvPr id="1208332" name="Oval 12"/>
            <p:cNvSpPr>
              <a:spLocks noChangeArrowheads="1"/>
            </p:cNvSpPr>
            <p:nvPr/>
          </p:nvSpPr>
          <p:spPr bwMode="auto">
            <a:xfrm>
              <a:off x="3840" y="2688"/>
              <a:ext cx="1759" cy="781"/>
            </a:xfrm>
            <a:prstGeom prst="ellipse">
              <a:avLst/>
            </a:prstGeom>
            <a:solidFill>
              <a:srgbClr val="FF99CC"/>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a:latin typeface="Tahoma" charset="0"/>
                </a:rPr>
                <a:t>Which customers</a:t>
              </a:r>
              <a:br>
                <a:rPr lang="en-US">
                  <a:latin typeface="Tahoma" charset="0"/>
                </a:rPr>
              </a:br>
              <a:r>
                <a:rPr lang="en-US">
                  <a:latin typeface="Tahoma" charset="0"/>
                </a:rPr>
                <a:t> are most likely to go </a:t>
              </a:r>
              <a:br>
                <a:rPr lang="en-US">
                  <a:latin typeface="Tahoma" charset="0"/>
                </a:rPr>
              </a:br>
              <a:r>
                <a:rPr lang="en-US">
                  <a:latin typeface="Tahoma" charset="0"/>
                </a:rPr>
                <a:t>to the competition ?</a:t>
              </a:r>
              <a:r>
                <a:rPr lang="en-US" sz="1400">
                  <a:latin typeface="Times New Roman" pitchFamily="18" charset="0"/>
                </a:rPr>
                <a:t> </a:t>
              </a:r>
            </a:p>
          </p:txBody>
        </p:sp>
        <p:sp>
          <p:nvSpPr>
            <p:cNvPr id="3092" name="Line 13"/>
            <p:cNvSpPr>
              <a:spLocks noChangeShapeType="1"/>
            </p:cNvSpPr>
            <p:nvPr/>
          </p:nvSpPr>
          <p:spPr bwMode="auto">
            <a:xfrm flipH="1" flipV="1">
              <a:off x="3360" y="3024"/>
              <a:ext cx="480" cy="48"/>
            </a:xfrm>
            <a:prstGeom prst="line">
              <a:avLst/>
            </a:prstGeom>
            <a:noFill/>
            <a:ln w="38100">
              <a:solidFill>
                <a:schemeClr val="tx1"/>
              </a:solidFill>
              <a:round/>
              <a:headEnd/>
              <a:tailEnd type="triangle" w="med" len="med"/>
            </a:ln>
          </p:spPr>
          <p:txBody>
            <a:bodyPr wrap="none" anchor="ctr"/>
            <a:lstStyle/>
            <a:p>
              <a:endParaRPr lang="el-GR"/>
            </a:p>
          </p:txBody>
        </p:sp>
      </p:grpSp>
      <p:grpSp>
        <p:nvGrpSpPr>
          <p:cNvPr id="5" name="Group 14"/>
          <p:cNvGrpSpPr>
            <a:grpSpLocks/>
          </p:cNvGrpSpPr>
          <p:nvPr/>
        </p:nvGrpSpPr>
        <p:grpSpPr bwMode="auto">
          <a:xfrm>
            <a:off x="3124200" y="5029200"/>
            <a:ext cx="2570163" cy="1676400"/>
            <a:chOff x="1968" y="3168"/>
            <a:chExt cx="1619" cy="1056"/>
          </a:xfrm>
        </p:grpSpPr>
        <p:sp>
          <p:nvSpPr>
            <p:cNvPr id="1208335" name="Oval 15"/>
            <p:cNvSpPr>
              <a:spLocks noChangeArrowheads="1"/>
            </p:cNvSpPr>
            <p:nvPr/>
          </p:nvSpPr>
          <p:spPr bwMode="auto">
            <a:xfrm>
              <a:off x="1968" y="3360"/>
              <a:ext cx="1619" cy="864"/>
            </a:xfrm>
            <a:prstGeom prst="ellipse">
              <a:avLst/>
            </a:prstGeom>
            <a:solidFill>
              <a:srgbClr val="CCFFCC"/>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dirty="0">
                  <a:latin typeface="Tahoma" charset="0"/>
                </a:rPr>
                <a:t>What impact will </a:t>
              </a:r>
              <a:br>
                <a:rPr lang="en-US" dirty="0">
                  <a:latin typeface="Tahoma" charset="0"/>
                </a:rPr>
              </a:br>
              <a:r>
                <a:rPr lang="en-US" dirty="0">
                  <a:latin typeface="Tahoma" charset="0"/>
                </a:rPr>
                <a:t>new products/services </a:t>
              </a:r>
            </a:p>
            <a:p>
              <a:pPr algn="ctr" eaLnBrk="0" hangingPunct="0">
                <a:defRPr/>
              </a:pPr>
              <a:r>
                <a:rPr lang="en-US" dirty="0">
                  <a:latin typeface="Tahoma" charset="0"/>
                </a:rPr>
                <a:t>have on revenue </a:t>
              </a:r>
              <a:br>
                <a:rPr lang="en-US" dirty="0">
                  <a:latin typeface="Tahoma" charset="0"/>
                </a:rPr>
              </a:br>
              <a:r>
                <a:rPr lang="en-US" dirty="0">
                  <a:latin typeface="Tahoma" charset="0"/>
                </a:rPr>
                <a:t>and margins?</a:t>
              </a:r>
              <a:endParaRPr lang="en-US" sz="1400" dirty="0">
                <a:latin typeface="Times New Roman" pitchFamily="18" charset="0"/>
              </a:endParaRPr>
            </a:p>
          </p:txBody>
        </p:sp>
        <p:sp>
          <p:nvSpPr>
            <p:cNvPr id="3090" name="Line 16"/>
            <p:cNvSpPr>
              <a:spLocks noChangeShapeType="1"/>
            </p:cNvSpPr>
            <p:nvPr/>
          </p:nvSpPr>
          <p:spPr bwMode="auto">
            <a:xfrm flipV="1">
              <a:off x="2784" y="3168"/>
              <a:ext cx="0" cy="192"/>
            </a:xfrm>
            <a:prstGeom prst="line">
              <a:avLst/>
            </a:prstGeom>
            <a:noFill/>
            <a:ln w="38100">
              <a:solidFill>
                <a:schemeClr val="tx1"/>
              </a:solidFill>
              <a:round/>
              <a:headEnd/>
              <a:tailEnd type="triangle" w="med" len="med"/>
            </a:ln>
          </p:spPr>
          <p:txBody>
            <a:bodyPr wrap="none" anchor="ctr"/>
            <a:lstStyle/>
            <a:p>
              <a:endParaRPr lang="el-GR"/>
            </a:p>
          </p:txBody>
        </p:sp>
      </p:grpSp>
      <p:grpSp>
        <p:nvGrpSpPr>
          <p:cNvPr id="6" name="Group 17"/>
          <p:cNvGrpSpPr>
            <a:grpSpLocks/>
          </p:cNvGrpSpPr>
          <p:nvPr/>
        </p:nvGrpSpPr>
        <p:grpSpPr bwMode="auto">
          <a:xfrm>
            <a:off x="152400" y="4114800"/>
            <a:ext cx="3154363" cy="1450975"/>
            <a:chOff x="96" y="2592"/>
            <a:chExt cx="1987" cy="914"/>
          </a:xfrm>
        </p:grpSpPr>
        <p:sp>
          <p:nvSpPr>
            <p:cNvPr id="1208338" name="Oval 18"/>
            <p:cNvSpPr>
              <a:spLocks noChangeArrowheads="1"/>
            </p:cNvSpPr>
            <p:nvPr/>
          </p:nvSpPr>
          <p:spPr bwMode="auto">
            <a:xfrm>
              <a:off x="96" y="2592"/>
              <a:ext cx="1619" cy="914"/>
            </a:xfrm>
            <a:prstGeom prst="ellipse">
              <a:avLst/>
            </a:prstGeom>
            <a:solidFill>
              <a:srgbClr val="FFFF99"/>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a:latin typeface="Tahoma" charset="0"/>
                </a:rPr>
                <a:t>What product prom-</a:t>
              </a:r>
              <a:br>
                <a:rPr lang="en-US">
                  <a:latin typeface="Tahoma" charset="0"/>
                </a:rPr>
              </a:br>
              <a:r>
                <a:rPr lang="en-US">
                  <a:latin typeface="Tahoma" charset="0"/>
                </a:rPr>
                <a:t>-otions have the biggest </a:t>
              </a:r>
              <a:br>
                <a:rPr lang="en-US">
                  <a:latin typeface="Tahoma" charset="0"/>
                </a:rPr>
              </a:br>
              <a:r>
                <a:rPr lang="en-US">
                  <a:latin typeface="Tahoma" charset="0"/>
                </a:rPr>
                <a:t>impact on revenue?</a:t>
              </a:r>
              <a:endParaRPr lang="en-US" sz="1400">
                <a:latin typeface="Times New Roman" pitchFamily="18" charset="0"/>
              </a:endParaRPr>
            </a:p>
          </p:txBody>
        </p:sp>
        <p:sp>
          <p:nvSpPr>
            <p:cNvPr id="3088" name="Line 19"/>
            <p:cNvSpPr>
              <a:spLocks noChangeShapeType="1"/>
            </p:cNvSpPr>
            <p:nvPr/>
          </p:nvSpPr>
          <p:spPr bwMode="auto">
            <a:xfrm flipV="1">
              <a:off x="1728" y="3024"/>
              <a:ext cx="355" cy="0"/>
            </a:xfrm>
            <a:prstGeom prst="line">
              <a:avLst/>
            </a:prstGeom>
            <a:noFill/>
            <a:ln w="38100">
              <a:solidFill>
                <a:schemeClr val="tx1"/>
              </a:solidFill>
              <a:round/>
              <a:headEnd/>
              <a:tailEnd type="triangle" w="med" len="med"/>
            </a:ln>
          </p:spPr>
          <p:txBody>
            <a:bodyPr wrap="none" anchor="ctr"/>
            <a:lstStyle/>
            <a:p>
              <a:endParaRPr lang="el-GR"/>
            </a:p>
          </p:txBody>
        </p:sp>
      </p:grpSp>
      <p:grpSp>
        <p:nvGrpSpPr>
          <p:cNvPr id="7" name="Group 20"/>
          <p:cNvGrpSpPr>
            <a:grpSpLocks/>
          </p:cNvGrpSpPr>
          <p:nvPr/>
        </p:nvGrpSpPr>
        <p:grpSpPr bwMode="auto">
          <a:xfrm>
            <a:off x="457200" y="2743200"/>
            <a:ext cx="2819400" cy="1196975"/>
            <a:chOff x="288" y="1728"/>
            <a:chExt cx="1776" cy="754"/>
          </a:xfrm>
        </p:grpSpPr>
        <p:sp>
          <p:nvSpPr>
            <p:cNvPr id="1208341" name="Oval 21"/>
            <p:cNvSpPr>
              <a:spLocks noChangeArrowheads="1"/>
            </p:cNvSpPr>
            <p:nvPr/>
          </p:nvSpPr>
          <p:spPr bwMode="auto">
            <a:xfrm>
              <a:off x="288" y="1728"/>
              <a:ext cx="1536" cy="754"/>
            </a:xfrm>
            <a:prstGeom prst="ellipse">
              <a:avLst/>
            </a:prstGeom>
            <a:solidFill>
              <a:srgbClr val="99CCFF"/>
            </a:solidFill>
            <a:ln w="9525">
              <a:solidFill>
                <a:schemeClr val="tx1"/>
              </a:solidFill>
              <a:round/>
              <a:headEnd/>
              <a:tailEnd/>
            </a:ln>
            <a:effectLst>
              <a:outerShdw dist="107763" dir="2700000" algn="ctr" rotWithShape="0">
                <a:schemeClr val="bg2"/>
              </a:outerShdw>
            </a:effectLst>
          </p:spPr>
          <p:txBody>
            <a:bodyPr wrap="none" anchor="ctr"/>
            <a:lstStyle/>
            <a:p>
              <a:pPr algn="ctr" eaLnBrk="0" hangingPunct="0">
                <a:defRPr/>
              </a:pPr>
              <a:r>
                <a:rPr lang="en-US">
                  <a:latin typeface="Tahoma" charset="0"/>
                </a:rPr>
                <a:t>What is the most </a:t>
              </a:r>
              <a:br>
                <a:rPr lang="en-US">
                  <a:latin typeface="Tahoma" charset="0"/>
                </a:rPr>
              </a:br>
              <a:r>
                <a:rPr lang="en-US">
                  <a:latin typeface="Tahoma" charset="0"/>
                </a:rPr>
                <a:t>effective distribution </a:t>
              </a:r>
              <a:br>
                <a:rPr lang="en-US">
                  <a:latin typeface="Tahoma" charset="0"/>
                </a:rPr>
              </a:br>
              <a:r>
                <a:rPr lang="en-US">
                  <a:latin typeface="Tahoma" charset="0"/>
                </a:rPr>
                <a:t>channel?</a:t>
              </a:r>
              <a:endParaRPr lang="en-US" sz="1400">
                <a:latin typeface="Times New Roman" pitchFamily="18" charset="0"/>
              </a:endParaRPr>
            </a:p>
          </p:txBody>
        </p:sp>
        <p:sp>
          <p:nvSpPr>
            <p:cNvPr id="3086" name="Line 22"/>
            <p:cNvSpPr>
              <a:spLocks noChangeShapeType="1"/>
            </p:cNvSpPr>
            <p:nvPr/>
          </p:nvSpPr>
          <p:spPr bwMode="auto">
            <a:xfrm>
              <a:off x="1824" y="2160"/>
              <a:ext cx="240" cy="48"/>
            </a:xfrm>
            <a:prstGeom prst="line">
              <a:avLst/>
            </a:prstGeom>
            <a:noFill/>
            <a:ln w="38100">
              <a:solidFill>
                <a:schemeClr val="tx1"/>
              </a:solidFill>
              <a:round/>
              <a:headEnd/>
              <a:tailEnd type="triangle" w="med" len="med"/>
            </a:ln>
          </p:spPr>
          <p:txBody>
            <a:bodyPr wrap="none" anchor="ctr"/>
            <a:lstStyle/>
            <a:p>
              <a:endParaRPr lang="el-GR"/>
            </a:p>
          </p:txBody>
        </p:sp>
      </p:grpSp>
      <p:sp>
        <p:nvSpPr>
          <p:cNvPr id="1208343" name="Rectangle 23"/>
          <p:cNvSpPr>
            <a:spLocks noChangeArrowheads="1"/>
          </p:cNvSpPr>
          <p:nvPr/>
        </p:nvSpPr>
        <p:spPr bwMode="auto">
          <a:xfrm>
            <a:off x="406400" y="228600"/>
            <a:ext cx="7772400" cy="608112"/>
          </a:xfrm>
          <a:prstGeom prst="rect">
            <a:avLst/>
          </a:prstGeom>
          <a:noFill/>
          <a:ln w="9525">
            <a:noFill/>
            <a:miter lim="800000"/>
            <a:headEnd/>
            <a:tailEnd/>
          </a:ln>
        </p:spPr>
        <p:txBody>
          <a:bodyPr anchor="b"/>
          <a:lstStyle/>
          <a:p>
            <a:pPr algn="ctr">
              <a:defRPr/>
            </a:pPr>
            <a:r>
              <a:rPr lang="en-US" sz="3600" b="1" dirty="0">
                <a:effectLst>
                  <a:outerShdw blurRad="38100" dist="38100" dir="2700000" algn="tl">
                    <a:srgbClr val="C0C0C0"/>
                  </a:outerShdw>
                </a:effectLst>
              </a:rPr>
              <a:t>A producer wants to know….</a:t>
            </a:r>
            <a:endParaRPr lang="en-US" sz="3200" b="1" dirty="0">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Knowledge Management </a:t>
            </a:r>
            <a:br>
              <a:rPr lang="en-US" dirty="0" smtClean="0"/>
            </a:br>
            <a:r>
              <a:rPr lang="en-US" dirty="0" smtClean="0"/>
              <a:t> </a:t>
            </a:r>
            <a:r>
              <a:rPr lang="el-GR" sz="2700" dirty="0" smtClean="0"/>
              <a:t>πρακτική προσέγγιση </a:t>
            </a:r>
            <a:r>
              <a:rPr lang="en-US" sz="2700" dirty="0" smtClean="0">
                <a:solidFill>
                  <a:srgbClr val="FF0000"/>
                </a:solidFill>
              </a:rPr>
              <a:t>(a practitioner’s approach)</a:t>
            </a:r>
            <a:endParaRPr lang="en-US" sz="2700" dirty="0">
              <a:solidFill>
                <a:srgbClr val="FF0000"/>
              </a:solidFill>
            </a:endParaRPr>
          </a:p>
        </p:txBody>
      </p:sp>
      <p:sp>
        <p:nvSpPr>
          <p:cNvPr id="3" name="Content Placeholder 2"/>
          <p:cNvSpPr>
            <a:spLocks noGrp="1"/>
          </p:cNvSpPr>
          <p:nvPr>
            <p:ph idx="1"/>
          </p:nvPr>
        </p:nvSpPr>
        <p:spPr>
          <a:xfrm>
            <a:off x="0" y="1196752"/>
            <a:ext cx="8964488" cy="5040560"/>
          </a:xfrm>
        </p:spPr>
        <p:txBody>
          <a:bodyPr>
            <a:normAutofit fontScale="85000" lnSpcReduction="20000"/>
          </a:bodyPr>
          <a:lstStyle/>
          <a:p>
            <a:pPr lvl="1">
              <a:buNone/>
            </a:pPr>
            <a:r>
              <a:rPr lang="el-GR" sz="3200" dirty="0" smtClean="0"/>
              <a:t>Διαχείριση της γνώσης </a:t>
            </a:r>
            <a:r>
              <a:rPr lang="en-US" sz="3200" dirty="0" smtClean="0"/>
              <a:t>(Knowledge management),</a:t>
            </a:r>
            <a:r>
              <a:rPr lang="el-GR" sz="3200" dirty="0" smtClean="0"/>
              <a:t> </a:t>
            </a:r>
            <a:r>
              <a:rPr lang="el-GR" sz="3200" dirty="0"/>
              <a:t>στο επίπεδο ενός οργανισμού</a:t>
            </a:r>
            <a:r>
              <a:rPr lang="en-US" sz="3200" dirty="0"/>
              <a:t>, </a:t>
            </a:r>
            <a:r>
              <a:rPr lang="el-GR" sz="3200" dirty="0" smtClean="0"/>
              <a:t>είναι η συστηματική προσπάθεια συντονισμού των ανθρώπων, της τεχνολογίας, των διαδικασιών και της οργανωτική δομής (</a:t>
            </a:r>
            <a:r>
              <a:rPr lang="en-US" sz="3200" dirty="0" smtClean="0">
                <a:solidFill>
                  <a:srgbClr val="FF0000"/>
                </a:solidFill>
                <a:effectLst>
                  <a:outerShdw blurRad="38100" dist="38100" dir="2700000" algn="tl">
                    <a:srgbClr val="000000">
                      <a:alpha val="43137"/>
                    </a:srgbClr>
                  </a:outerShdw>
                </a:effectLst>
              </a:rPr>
              <a:t>people, technology, processes, and organizational structure</a:t>
            </a:r>
            <a:r>
              <a:rPr lang="el-GR" sz="3200" dirty="0" smtClean="0">
                <a:solidFill>
                  <a:srgbClr val="FF0000"/>
                </a:solidFill>
                <a:effectLst>
                  <a:outerShdw blurRad="38100" dist="38100" dir="2700000" algn="tl">
                    <a:srgbClr val="000000">
                      <a:alpha val="43137"/>
                    </a:srgbClr>
                  </a:outerShdw>
                </a:effectLst>
              </a:rPr>
              <a:t>)</a:t>
            </a:r>
            <a:r>
              <a:rPr lang="el-GR" sz="3200" dirty="0" smtClean="0"/>
              <a:t>, προκειμένου να προστεθεί αξία μέσω της επαναχρησιμοποίησης και της καινοτομίας. </a:t>
            </a:r>
          </a:p>
          <a:p>
            <a:pPr lvl="1">
              <a:buNone/>
            </a:pPr>
            <a:r>
              <a:rPr lang="el-GR" sz="3200" dirty="0" smtClean="0"/>
              <a:t>Ο συντονισμός επιτυγχάνεται μέσω της δημιουργίας, ανταλλαγής, και εφαρμογής της γνώσης (</a:t>
            </a:r>
            <a:r>
              <a:rPr lang="en-US" sz="3200" dirty="0" smtClean="0">
                <a:solidFill>
                  <a:srgbClr val="FF0000"/>
                </a:solidFill>
                <a:effectLst>
                  <a:outerShdw blurRad="38100" dist="38100" dir="2700000" algn="tl">
                    <a:srgbClr val="000000">
                      <a:alpha val="43137"/>
                    </a:srgbClr>
                  </a:outerShdw>
                </a:effectLst>
              </a:rPr>
              <a:t>creating, sharing, and applying knowledge</a:t>
            </a:r>
            <a:r>
              <a:rPr lang="el-GR" sz="3200" dirty="0" smtClean="0">
                <a:solidFill>
                  <a:srgbClr val="FF0000"/>
                </a:solidFill>
                <a:effectLst>
                  <a:outerShdw blurRad="38100" dist="38100" dir="2700000" algn="tl">
                    <a:srgbClr val="000000">
                      <a:alpha val="43137"/>
                    </a:srgbClr>
                  </a:outerShdw>
                </a:effectLst>
              </a:rPr>
              <a:t>)</a:t>
            </a:r>
            <a:r>
              <a:rPr lang="el-GR" sz="3200" dirty="0" smtClean="0"/>
              <a:t>, καθώς και μέσα από την «τροφοδοσία»  της εταιρικής μνήμης του οργανισμού (</a:t>
            </a:r>
            <a:r>
              <a:rPr lang="en-US" sz="3200" dirty="0" smtClean="0"/>
              <a:t>corporate memory</a:t>
            </a:r>
            <a:r>
              <a:rPr lang="el-GR" sz="3200" dirty="0" smtClean="0"/>
              <a:t>)</a:t>
            </a:r>
            <a:r>
              <a:rPr lang="en-US" sz="3200" dirty="0" smtClean="0"/>
              <a:t> </a:t>
            </a:r>
            <a:r>
              <a:rPr lang="el-GR" sz="3200" dirty="0" smtClean="0"/>
              <a:t>με πολύτιμα διδάγματα και βέλτιστες πρακτικές, ώστε να προωθηθεί  η συνεχής οργανωτική μάθηση (</a:t>
            </a:r>
            <a:r>
              <a:rPr lang="en-US" sz="3200" dirty="0" smtClean="0"/>
              <a:t>organizational learning</a:t>
            </a:r>
            <a:r>
              <a:rPr lang="el-GR" sz="3200" dirty="0" smtClean="0"/>
              <a:t>)</a:t>
            </a:r>
            <a:endParaRPr lang="en-US" sz="3200"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750</TotalTime>
  <Words>2693</Words>
  <Application>Microsoft Office PowerPoint</Application>
  <PresentationFormat>On-screen Show (4:3)</PresentationFormat>
  <Paragraphs>336</Paragraphs>
  <Slides>69</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69</vt:i4>
      </vt:variant>
    </vt:vector>
  </HeadingPairs>
  <TitlesOfParts>
    <vt:vector size="80" baseType="lpstr">
      <vt:lpstr>Arial</vt:lpstr>
      <vt:lpstr>Calibri</vt:lpstr>
      <vt:lpstr>Cambria</vt:lpstr>
      <vt:lpstr>Monotype Sorts</vt:lpstr>
      <vt:lpstr>Tahoma</vt:lpstr>
      <vt:lpstr>Times New Roman</vt:lpstr>
      <vt:lpstr>Wingdings</vt:lpstr>
      <vt:lpstr>exo-opistho_simeiomata</vt:lpstr>
      <vt:lpstr>Clip</vt:lpstr>
      <vt:lpstr>Έγγραφο</vt:lpstr>
      <vt:lpstr>Document</vt:lpstr>
      <vt:lpstr>Εξόρυξη δεδομένων και διαχείριση δεδομένων μεγάλης κλίμακας</vt:lpstr>
      <vt:lpstr>Εναρκτήρια συνάντηση</vt:lpstr>
      <vt:lpstr>Περιγραφή Μαθήματος</vt:lpstr>
      <vt:lpstr>Περίγραμμα ύλης µαθήµατος (Syllabus)</vt:lpstr>
      <vt:lpstr>Ενδεικτική Βιβλιογραφία</vt:lpstr>
      <vt:lpstr>Ενδεικτική Βιβλιογραφία</vt:lpstr>
      <vt:lpstr>Ενδεικτική Βιβλιογραφία</vt:lpstr>
      <vt:lpstr>  πελάτες, προϊόντα, προώθηση προϊόντος και έσοδα, περιθώρια κέρδους κ.λπ.</vt:lpstr>
      <vt:lpstr>Knowledge Management   πρακτική προσέγγιση (a practitioner’s approach)</vt:lpstr>
      <vt:lpstr>Knowledge Management   πρακτική προσέγγιση (a practitioner’s approach)</vt:lpstr>
      <vt:lpstr>Τύποι γνώσης - Types of Knowledge</vt:lpstr>
      <vt:lpstr>PowerPoint Presentation</vt:lpstr>
      <vt:lpstr>  Nonaka and Takeuchi: SECI Model Model of knowledge conversion  Individual (i)   Group (g)  Organization (o) </vt:lpstr>
      <vt:lpstr>  Nonaka and Takeuchi: SECI Model Model of knowledge conversion https://samirshira.wordpress.com/2013/08/30/topic-knowledge-transfer-seci-model/ </vt:lpstr>
      <vt:lpstr>Nonaka’s four models of knowledge  conversion explanation</vt:lpstr>
      <vt:lpstr>Αρχή με παράδειγμα: BI, DM and RapidMiner</vt:lpstr>
      <vt:lpstr>BI and RapidMiner</vt:lpstr>
      <vt:lpstr>BI and RapidMiner</vt:lpstr>
      <vt:lpstr>BI and RapidMiner</vt:lpstr>
      <vt:lpstr>BI and RapidMiner</vt:lpstr>
      <vt:lpstr>https://sites.google.com/site/dataminingforthemasses/</vt:lpstr>
      <vt:lpstr>Ορολογία εργαλείου Rapid Miner</vt:lpstr>
      <vt:lpstr> A new data mining project in RapidMiner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Τα αποτελέσματα σε Correlation Matrix</vt:lpstr>
      <vt:lpstr>Οι συντελεστές συσχέτισης (correlation coefficients) μεταξύ 0 και 1 αντιπροσωπεύουν θετικές συσχετίσεις (positive correlations) και οι συντελεστές μεταξύ 0 και -1 αρνητικές (negative correlations). Εξετάζουμε τη σχέση (relationship) μεταξύ των ιδιοτήτων (attributes) Heating_Oil και Insulation. </vt:lpstr>
      <vt:lpstr>     positive correlations: Όσον η τιμή ενός χαρακτηριστικού (attribute) αυξάνεται, η τιμή του άλλου χαρακτηριστικού αυξάνεται επίσης   Όσον η τιμή ενός χαρακτηριστικού μειώνεται, η τιμή του άλλου χαρακτηριστικού μειώνεται επίσης  </vt:lpstr>
      <vt:lpstr>    The relationship between the Temperature attribute and the Insulation rating attribute.  </vt:lpstr>
      <vt:lpstr>the correlation strength along the continuum from -1 to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Τι είναι Data Warehouse</vt:lpstr>
      <vt:lpstr>To summarize ...</vt:lpstr>
      <vt:lpstr>   Πολυδιάστατα δεδομένα Multidimensional Data</vt:lpstr>
      <vt:lpstr>Data Cube</vt:lpstr>
      <vt:lpstr>Τι είναι Data Mining</vt:lpstr>
      <vt:lpstr>CRISP-DM Conceptual Model</vt:lpstr>
      <vt:lpstr>CRISP-DM Step 1:  Business (Organizational) Understanding </vt:lpstr>
      <vt:lpstr> CRISP-DM Step 2:  Data Understanding  </vt:lpstr>
      <vt:lpstr>   CRISP-DM Step 3: Data Preparation  (Data Mining for the Masses)   </vt:lpstr>
      <vt:lpstr>  CRISP-DM Step 4: Modeling  (Data Mining for the Masses)   </vt:lpstr>
      <vt:lpstr> CRISP-DM Step 4:  Modeling  </vt:lpstr>
      <vt:lpstr> CRISP-DM Step 5:  Evaluation  </vt:lpstr>
      <vt:lpstr> CRISP-DM Step 6:  Deployment  </vt:lpstr>
      <vt:lpstr>        GIGO, or Garbage In, Garbage Out.   Η ποιότητα των αποτελεσμάτων της εξόρυξης δεδομένων μας θα εξαρτηθεί άμεσα από την ποιότητα της συλλογής δεδομένων και την οργάνωσή τους.  </vt:lpstr>
      <vt:lpstr>Το Επιχειρηματικό Περιβάλλον</vt:lpstr>
      <vt:lpstr>Ορισμός BI (Turban et al.)</vt:lpstr>
      <vt:lpstr>Ορισμός Επιχειρηματικής Ευφυίας (Turban et al.)</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Christos</cp:lastModifiedBy>
  <cp:revision>102</cp:revision>
  <dcterms:created xsi:type="dcterms:W3CDTF">2014-10-20T11:54:42Z</dcterms:created>
  <dcterms:modified xsi:type="dcterms:W3CDTF">2016-03-30T19:56:24Z</dcterms:modified>
</cp:coreProperties>
</file>