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46"/>
  </p:notesMasterIdLst>
  <p:handoutMasterIdLst>
    <p:handoutMasterId r:id="rId47"/>
  </p:handoutMasterIdLst>
  <p:sldIdLst>
    <p:sldId id="256" r:id="rId2"/>
    <p:sldId id="284" r:id="rId3"/>
    <p:sldId id="358" r:id="rId4"/>
    <p:sldId id="394" r:id="rId5"/>
    <p:sldId id="395" r:id="rId6"/>
    <p:sldId id="336" r:id="rId7"/>
    <p:sldId id="390" r:id="rId8"/>
    <p:sldId id="391" r:id="rId9"/>
    <p:sldId id="392" r:id="rId10"/>
    <p:sldId id="393"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13" r:id="rId24"/>
    <p:sldId id="422" r:id="rId25"/>
    <p:sldId id="415" r:id="rId26"/>
    <p:sldId id="416" r:id="rId27"/>
    <p:sldId id="417" r:id="rId28"/>
    <p:sldId id="418" r:id="rId29"/>
    <p:sldId id="419" r:id="rId30"/>
    <p:sldId id="420" r:id="rId31"/>
    <p:sldId id="421" r:id="rId32"/>
    <p:sldId id="388" r:id="rId33"/>
    <p:sldId id="389" r:id="rId34"/>
    <p:sldId id="408" r:id="rId35"/>
    <p:sldId id="409" r:id="rId36"/>
    <p:sldId id="410" r:id="rId37"/>
    <p:sldId id="411" r:id="rId38"/>
    <p:sldId id="412" r:id="rId39"/>
    <p:sldId id="257" r:id="rId40"/>
    <p:sldId id="262" r:id="rId41"/>
    <p:sldId id="264" r:id="rId42"/>
    <p:sldId id="265" r:id="rId43"/>
    <p:sldId id="315" r:id="rId44"/>
    <p:sldId id="266" r:id="rId45"/>
  </p:sldIdLst>
  <p:sldSz cx="9144000" cy="6858000" type="screen4x3"/>
  <p:notesSz cx="6954838" cy="9309100"/>
  <p:custDataLst>
    <p:tags r:id="rId48"/>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8/11/2018</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8/11/2018</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smtClean="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10</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11</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12</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14</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15</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16</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17</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18</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19</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939419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20</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21</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31</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182171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34</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35</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36</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37</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475036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28476519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4</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572204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5</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6</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7</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8</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9</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Διαχείριση Γνώσης (</a:t>
            </a:r>
            <a:r>
              <a:rPr lang="en-US" sz="3600" b="1" dirty="0" smtClean="0">
                <a:solidFill>
                  <a:schemeClr val="tx1"/>
                </a:solidFill>
                <a:latin typeface="+mn-lt"/>
              </a:rPr>
              <a:t>Knowledge Management</a:t>
            </a:r>
            <a:r>
              <a:rPr lang="el-GR" sz="3600" b="1" dirty="0" smtClean="0">
                <a:solidFill>
                  <a:schemeClr val="tx1"/>
                </a:solidFill>
                <a:latin typeface="+mn-lt"/>
              </a:rPr>
              <a:t>)</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lnSpcReduction="10000"/>
          </a:bodyPr>
          <a:lstStyle/>
          <a:p>
            <a:pPr>
              <a:spcBef>
                <a:spcPts val="0"/>
              </a:spcBef>
              <a:spcAft>
                <a:spcPts val="1200"/>
              </a:spcAft>
            </a:pPr>
            <a:r>
              <a:rPr lang="el-GR" sz="2800" b="1" dirty="0" smtClean="0"/>
              <a:t>Ενότητα 3</a:t>
            </a:r>
            <a:r>
              <a:rPr lang="el-GR" sz="2800" dirty="0" smtClean="0"/>
              <a:t>:</a:t>
            </a:r>
            <a:r>
              <a:rPr lang="en-US" sz="2800" dirty="0" smtClean="0"/>
              <a:t> </a:t>
            </a:r>
            <a:r>
              <a:rPr lang="el-GR" sz="2800" dirty="0"/>
              <a:t>«</a:t>
            </a:r>
            <a:r>
              <a:rPr lang="el-GR" sz="2800" dirty="0" smtClean="0"/>
              <a:t>Οργανισμός και καταγραφή γνώσης (</a:t>
            </a:r>
            <a:r>
              <a:rPr lang="en-US" sz="2800" dirty="0" smtClean="0"/>
              <a:t>Enterprise and knowledge</a:t>
            </a:r>
            <a:r>
              <a:rPr lang="el-GR" sz="2800" dirty="0" smtClean="0"/>
              <a:t> </a:t>
            </a:r>
            <a:r>
              <a:rPr lang="en-US" sz="2800" dirty="0" smtClean="0"/>
              <a:t>codification)</a:t>
            </a:r>
            <a:r>
              <a:rPr lang="el-GR" sz="2800" dirty="0" smtClean="0"/>
              <a:t> </a:t>
            </a:r>
          </a:p>
          <a:p>
            <a:pPr>
              <a:spcBef>
                <a:spcPts val="0"/>
              </a:spcBef>
              <a:spcAft>
                <a:spcPts val="1200"/>
              </a:spcAft>
            </a:pPr>
            <a:r>
              <a:rPr lang="el-GR" sz="2400" dirty="0" smtClean="0"/>
              <a:t>Χ. Σκουρλάς, Ε. Γαλιώτου, Α. Μαρινάγη</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Ποιές υπηρεσίες παρέχει το πρόγραμμα σε οικογένειες</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r>
              <a:rPr lang="el-GR" sz="2400" dirty="0" smtClean="0"/>
              <a:t>«Η Κοινωνική Υπηρεσία προσφέρει ενημέρωση και ψυχολογική/συμβουλευτική στήριξη στην οικογένεια του ΦμεΑ με απώτερο σκοπό την ομαλή ένταξή του στην ακαδημαϊκή διαδικασία και την αντιμετώπιση οποιονδήποτε ψυχοκοινωνικών προβλημάτων. Η στήριξη αυτή μπορεί να συμβάλλει στην αποδοχή και τη θετική στάση εκ μέρους της οικογένειας,  παράγοντες που είναι σημαντικοί για την ομαλή εξέλιξη του σπουδαστή αλλά και για τη βελτίωση της επίδοσής του καθ’ όλη τη διάρκεια των σπουδών του».</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9</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Η σημασία της διαχείρισης της γνώσης στο πρόγραμμα ΣΠΥΚ</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r>
              <a:rPr lang="el-GR" sz="2400" dirty="0" smtClean="0"/>
              <a:t>Το συγκεκριμένο πρόγραμμα έχει πολλές διαδικασίες που δεν έχουν καταγραφεί. Συχνά αλλάζει ο υπεύθυνος του προγράμματος (περίπου κάθε τρία ή τέσσερα έτη). Αυτό εξαρτάται από πολλές παραμέτρους όπως η διαθεσιμότητα (ο υπεύθυνος είναι μη μόνιμος συνεργάτης) ενώ δίδεται η δυνατότητα και σε άλλους ενδιαφερόμενους να υποβάλουν αίτηση για αυτή τη συγκεκριμένη θέση. </a:t>
            </a:r>
          </a:p>
          <a:p>
            <a:r>
              <a:rPr lang="el-GR" sz="2400" dirty="0" smtClean="0"/>
              <a:t>Όταν αλλάξει ο υπεύθυνος, το νέο πρόσωπο πρέπει να περάσει μια περίοδο προσαρμογής «για να μάθει πώς λειτουργεί το πρόγραμμα» και η υπηρεσία. Ο προηγούμενος υπεύθυνος του γραφείου συμβουλεύει συνήθως τον νέο για τις διαδικασίες, αλλά αυτό δεν αρκεί. Πολύτιμος χρόνος περνά μέχρι ο νέος υπεύθυνος να βρει τον τρόπο με τον οποίο θα πρέπει να οργανώσει την εργασία του.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10</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Περιγραφή της γνώσης (των γνώσεων) του ειδικού</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r>
              <a:rPr lang="el-GR" sz="2400" dirty="0" smtClean="0"/>
              <a:t>Η κυρία Φ έχει εμπειρία στην εφαρμογή προγραμμάτων υποστήριξης ΑμεΑ που είχε εφαρμόσει ως κοινωνιολόγος σε Ειδικό Σχολείο Κωφών-Βαρήκοων (Κ-Β) μαθητών. Έχει επίσης μεταπτυχιακό δίπλωμα με θέμα «Υποστήριξης Ατόμων με ειδικές Ανάγκες (ΑμεΑ) στην τριτοβάθμια εκπαίδευση» και εμπειρία στην υποστήριξη / εκπαίδευση ενηλίκων σε εκπαιδευτικά προγράμματα.</a:t>
            </a:r>
          </a:p>
          <a:p>
            <a:r>
              <a:rPr lang="el-GR" sz="2400" dirty="0" smtClean="0"/>
              <a:t> Οι γνώσεις της ειδικού είναι μείγμα άρρητων και ρητών γνώσεων.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11</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Η καταγραφή και η κωδικοποίηση της γνώσης της ειδικού γίνεται σε δύο κατευθύνσεις</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pPr marL="0" indent="0">
              <a:buNone/>
            </a:pPr>
            <a:r>
              <a:rPr lang="el-GR" sz="2400" dirty="0" smtClean="0"/>
              <a:t>1)</a:t>
            </a:r>
            <a:r>
              <a:rPr lang="en-US" sz="2400" dirty="0" smtClean="0"/>
              <a:t> </a:t>
            </a:r>
            <a:r>
              <a:rPr lang="el-GR" sz="2400" dirty="0" smtClean="0"/>
              <a:t>Το </a:t>
            </a:r>
            <a:r>
              <a:rPr lang="el-GR" sz="2400" dirty="0" smtClean="0"/>
              <a:t>Πανεπιστήμιο αποφάσισε ότι η διαδικασία της συμβουλευτικής υπηρεσίας φοιτητών πρέπει να καταγραφεί και να προτυποποιηθεί (διαδικασία ISO) </a:t>
            </a:r>
          </a:p>
          <a:p>
            <a:pPr marL="0" indent="0">
              <a:buNone/>
            </a:pPr>
            <a:r>
              <a:rPr lang="el-GR" sz="2400" dirty="0" smtClean="0"/>
              <a:t>2)</a:t>
            </a:r>
            <a:r>
              <a:rPr lang="en-US" sz="2400" dirty="0" smtClean="0"/>
              <a:t> </a:t>
            </a:r>
            <a:r>
              <a:rPr lang="el-GR" sz="2400" dirty="0" smtClean="0"/>
              <a:t>Η </a:t>
            </a:r>
            <a:r>
              <a:rPr lang="el-GR" sz="2400" dirty="0" smtClean="0"/>
              <a:t>Κοινωνική Συμβουλευτική υπηρεσία οργανώνει συχνά σεμινάρια και βιωματικά εργαστήρια σε συνεργασία με άλλους φορείς (vectors). Η διαδικασία που ακολουθήθηκε για τη διοργάνωση ενός σεμιναρίου ή ενός εργαστηρίου, καθώς και η διαδικασία που ακολουθήθηκε για να οργανωθεί μια πρόσθετη </a:t>
            </a:r>
            <a:r>
              <a:rPr lang="el-GR" sz="2400" dirty="0" smtClean="0"/>
              <a:t>δράση</a:t>
            </a:r>
            <a:r>
              <a:rPr lang="en-US" sz="2400" dirty="0" smtClean="0"/>
              <a:t>(action)</a:t>
            </a:r>
            <a:r>
              <a:rPr lang="el-GR" sz="2400" dirty="0" smtClean="0"/>
              <a:t> </a:t>
            </a:r>
            <a:r>
              <a:rPr lang="el-GR" sz="2400" dirty="0" smtClean="0"/>
              <a:t>για μια συγκεκριμένη κατηγορία ΦμεΑ, π.χ. Κ-Β φοιτητών, είναι γνώση που πρέπει να κωδικοποιηθεί και να καταγραφεί «σε χαρτί». Οι γνώσεις που είναι απαραίτητες για να αποφασιστεί πώς να γίνει ένα σεμινάριο, ένα εργαστήριο ή άλλη ενέργεια είναι άρρητες και πρέπει να καταστούν σαφείς για να μπορέσουν να κωδικοποιηθούν και να γραφτούν.</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12</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Μέθοδος εργασίας - Συλλογή γνώσης (</a:t>
            </a:r>
            <a:r>
              <a:rPr lang="el-GR" sz="2400" dirty="0" err="1" smtClean="0">
                <a:solidFill>
                  <a:schemeClr val="accent6"/>
                </a:solidFill>
              </a:rPr>
              <a:t>Knowledge</a:t>
            </a:r>
            <a:r>
              <a:rPr lang="el-GR" sz="2400" dirty="0" smtClean="0">
                <a:solidFill>
                  <a:schemeClr val="accent6"/>
                </a:solidFill>
              </a:rPr>
              <a:t> </a:t>
            </a:r>
            <a:r>
              <a:rPr lang="el-GR" sz="2400" dirty="0" err="1" smtClean="0">
                <a:solidFill>
                  <a:schemeClr val="accent6"/>
                </a:solidFill>
              </a:rPr>
              <a:t>capture</a:t>
            </a:r>
            <a:r>
              <a:rPr lang="el-GR" sz="2400" dirty="0" smtClean="0">
                <a:solidFill>
                  <a:schemeClr val="accent6"/>
                </a:solidFill>
              </a:rPr>
              <a:t>)</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r>
              <a:rPr lang="el-GR" sz="2400" dirty="0" smtClean="0"/>
              <a:t>Προκειμένου να συλλάβουμε τις γνώσεις της ειδικού, </a:t>
            </a:r>
            <a:r>
              <a:rPr lang="el-GR" sz="2400" dirty="0" smtClean="0"/>
              <a:t>χρησιμοποιούμε συνεντεύξεις</a:t>
            </a:r>
            <a:r>
              <a:rPr lang="el-GR" sz="2400" dirty="0" smtClean="0"/>
              <a:t>. Πιο συγκεκριμένα οι συνεντεύξεις γίνονται με τις ακόλουθες μεθόδους: </a:t>
            </a:r>
          </a:p>
          <a:p>
            <a:endParaRPr lang="el-GR" sz="2400" dirty="0" smtClean="0"/>
          </a:p>
          <a:p>
            <a:r>
              <a:rPr lang="el-GR" sz="2400" dirty="0" smtClean="0"/>
              <a:t>Δομημένες συνεντεύξεις (</a:t>
            </a:r>
            <a:r>
              <a:rPr lang="el-GR" sz="2400" dirty="0" err="1" smtClean="0"/>
              <a:t>structured</a:t>
            </a:r>
            <a:r>
              <a:rPr lang="el-GR" sz="2400" dirty="0" smtClean="0"/>
              <a:t> </a:t>
            </a:r>
            <a:r>
              <a:rPr lang="el-GR" sz="2400" dirty="0" err="1" smtClean="0"/>
              <a:t>interviews</a:t>
            </a:r>
            <a:r>
              <a:rPr lang="el-GR" sz="2400" dirty="0" smtClean="0"/>
              <a:t>), Γεγονότα ή «Ιστορίες» (</a:t>
            </a:r>
            <a:r>
              <a:rPr lang="el-GR" sz="2400" dirty="0" err="1" smtClean="0"/>
              <a:t>stories</a:t>
            </a:r>
            <a:r>
              <a:rPr lang="el-GR" sz="2400" dirty="0" smtClean="0"/>
              <a:t>, </a:t>
            </a:r>
            <a:r>
              <a:rPr lang="el-GR" sz="2400" dirty="0" err="1" smtClean="0"/>
              <a:t>success</a:t>
            </a:r>
            <a:r>
              <a:rPr lang="el-GR" sz="2400" dirty="0" smtClean="0"/>
              <a:t> </a:t>
            </a:r>
            <a:r>
              <a:rPr lang="el-GR" sz="2400" dirty="0" err="1" smtClean="0"/>
              <a:t>stories</a:t>
            </a:r>
            <a:r>
              <a:rPr lang="el-GR" sz="2400" dirty="0" smtClean="0"/>
              <a:t>) και «καλές πρακτικές» (</a:t>
            </a:r>
            <a:r>
              <a:rPr lang="el-GR" sz="2400" dirty="0" err="1" smtClean="0"/>
              <a:t>learning</a:t>
            </a:r>
            <a:r>
              <a:rPr lang="el-GR" sz="2400" dirty="0" smtClean="0"/>
              <a:t> </a:t>
            </a:r>
            <a:r>
              <a:rPr lang="el-GR" sz="2400" dirty="0" err="1" smtClean="0"/>
              <a:t>histories</a:t>
            </a:r>
            <a:r>
              <a:rPr lang="el-GR" sz="2400" dirty="0" smtClean="0"/>
              <a:t>, «ιστορίες μάθησης») (</a:t>
            </a:r>
            <a:r>
              <a:rPr lang="el-GR" sz="2400" dirty="0" err="1" smtClean="0"/>
              <a:t>Dalkir</a:t>
            </a:r>
            <a:r>
              <a:rPr lang="el-GR" sz="2400" dirty="0" smtClean="0"/>
              <a:t>, 2011).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13</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Συνεντεύξεις ειδικών - Δομημένες συνεντεύξεις </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r>
              <a:rPr lang="el-GR" sz="2400" dirty="0" smtClean="0"/>
              <a:t>Συνήθως ο ερευνητής θα πάρει συνεντεύξεις από τον ειδικό περισσότερες από μία φορές. Οι μεταγενέστερες συνεντεύξεις πρέπει να διευκρινίζουν ή να επεκτείνουν τις ερωτήσεις που τέθηκαν κατά τις προηγούμενες, καθώς και να συμπληρώνουν τυχόν κενά. </a:t>
            </a:r>
          </a:p>
          <a:p>
            <a:r>
              <a:rPr lang="el-GR" sz="2400" dirty="0" smtClean="0"/>
              <a:t>Ανοικτές ή κλειστές ερωτήσεις μπορούν να χρησιμοποιηθούν από τον ερευνητή.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14</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n-US" sz="2400" dirty="0" smtClean="0">
                <a:solidFill>
                  <a:schemeClr val="accent6"/>
                </a:solidFill>
              </a:rPr>
              <a:t>Paraphrasing, clarifying, summarizing, reflecting feelings (</a:t>
            </a:r>
            <a:r>
              <a:rPr lang="en-US" sz="2400" dirty="0" err="1" smtClean="0">
                <a:solidFill>
                  <a:schemeClr val="accent6"/>
                </a:solidFill>
              </a:rPr>
              <a:t>Dalkir</a:t>
            </a:r>
            <a:r>
              <a:rPr lang="en-US" sz="2400" dirty="0" smtClean="0">
                <a:solidFill>
                  <a:schemeClr val="accent6"/>
                </a:solidFill>
              </a:rPr>
              <a:t>)</a:t>
            </a:r>
            <a:r>
              <a:rPr lang="el-GR" sz="2400" dirty="0" smtClean="0">
                <a:solidFill>
                  <a:schemeClr val="accent6"/>
                </a:solidFill>
              </a:rPr>
              <a:t> </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r>
              <a:rPr lang="el-GR" sz="2400" dirty="0" smtClean="0"/>
              <a:t>Παραφράζοντας:</a:t>
            </a:r>
            <a:r>
              <a:rPr lang="en-US" sz="2400" dirty="0" smtClean="0"/>
              <a:t> </a:t>
            </a:r>
            <a:r>
              <a:rPr lang="el-GR" sz="2400" dirty="0" smtClean="0"/>
              <a:t>«Αυτό που πιστεύω ότι είπατε ήταν ..», «Όπως το καταλαβαίνω ..», «Παρακαλώ διορθώστε με αν κάνω λάθος, αλλά κατάλαβα ..."</a:t>
            </a:r>
          </a:p>
          <a:p>
            <a:r>
              <a:rPr lang="el-GR" sz="2400" dirty="0" smtClean="0"/>
              <a:t>Διευκρίνιση: «Θα μπορούσατε να εξηγήσετε ..», «Μπορείτε να επαναλάβετε το τελευταίο μέρος ξανά;», «Μπορείτε να μου δώσετε ένα παράδειγμα;».</a:t>
            </a:r>
          </a:p>
          <a:p>
            <a:r>
              <a:rPr lang="el-GR" sz="2400" dirty="0" smtClean="0"/>
              <a:t>Σύνοψη: «Για να συνοψίσω όσα είπατε ..», «Αυτό που άκουσα να λέτε μέχρι στιγμής ...», «Πιστεύω ότι συμφωνούμε ότι ..».</a:t>
            </a:r>
          </a:p>
          <a:p>
            <a:r>
              <a:rPr lang="el-GR" sz="2400" dirty="0" smtClean="0"/>
              <a:t>«αντανακλαστικά συναισθήματα»: «Αισθάνομαι ότι είστε απογοητευμένη για ...», «Φαίνεται να μην αισθάνεστε άνετα με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15</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Γεγονότα («Ιστορίες», </a:t>
            </a:r>
            <a:r>
              <a:rPr lang="en-US" sz="2400" dirty="0" smtClean="0">
                <a:solidFill>
                  <a:schemeClr val="accent6"/>
                </a:solidFill>
              </a:rPr>
              <a:t>stories, success stories)</a:t>
            </a:r>
            <a:r>
              <a:rPr lang="el-GR" sz="2400" dirty="0" smtClean="0">
                <a:solidFill>
                  <a:schemeClr val="accent6"/>
                </a:solidFill>
              </a:rPr>
              <a:t> </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r>
              <a:rPr lang="el-GR" sz="2400" dirty="0" err="1" smtClean="0"/>
              <a:t>Denning</a:t>
            </a:r>
            <a:r>
              <a:rPr lang="el-GR" sz="2400" dirty="0" smtClean="0"/>
              <a:t>, “A </a:t>
            </a:r>
            <a:r>
              <a:rPr lang="el-GR" sz="2400" dirty="0" err="1" smtClean="0"/>
              <a:t>story</a:t>
            </a:r>
            <a:r>
              <a:rPr lang="el-GR" sz="2400" dirty="0" smtClean="0"/>
              <a:t> </a:t>
            </a:r>
            <a:r>
              <a:rPr lang="el-GR" sz="2400" dirty="0" err="1" smtClean="0"/>
              <a:t>is</a:t>
            </a:r>
            <a:r>
              <a:rPr lang="el-GR" sz="2400" dirty="0" smtClean="0"/>
              <a:t> </a:t>
            </a:r>
            <a:r>
              <a:rPr lang="el-GR" sz="2400" dirty="0" err="1" smtClean="0"/>
              <a:t>the</a:t>
            </a:r>
            <a:r>
              <a:rPr lang="el-GR" sz="2400" dirty="0" smtClean="0"/>
              <a:t> </a:t>
            </a:r>
            <a:r>
              <a:rPr lang="el-GR" sz="2400" dirty="0" err="1" smtClean="0"/>
              <a:t>telling</a:t>
            </a:r>
            <a:r>
              <a:rPr lang="el-GR" sz="2400" dirty="0" smtClean="0"/>
              <a:t> </a:t>
            </a:r>
            <a:r>
              <a:rPr lang="el-GR" sz="2400" dirty="0" err="1" smtClean="0"/>
              <a:t>of</a:t>
            </a:r>
            <a:r>
              <a:rPr lang="el-GR" sz="2400" dirty="0" smtClean="0"/>
              <a:t> a </a:t>
            </a:r>
            <a:r>
              <a:rPr lang="el-GR" sz="2400" dirty="0" err="1" smtClean="0"/>
              <a:t>happening</a:t>
            </a:r>
            <a:r>
              <a:rPr lang="el-GR" sz="2400" dirty="0" smtClean="0"/>
              <a:t>, </a:t>
            </a:r>
            <a:r>
              <a:rPr lang="el-GR" sz="2400" dirty="0" err="1" smtClean="0"/>
              <a:t>true</a:t>
            </a:r>
            <a:r>
              <a:rPr lang="el-GR" sz="2400" dirty="0" smtClean="0"/>
              <a:t> </a:t>
            </a:r>
            <a:r>
              <a:rPr lang="el-GR" sz="2400" dirty="0" err="1" smtClean="0"/>
              <a:t>or</a:t>
            </a:r>
            <a:r>
              <a:rPr lang="el-GR" sz="2400" dirty="0" smtClean="0"/>
              <a:t> </a:t>
            </a:r>
            <a:r>
              <a:rPr lang="el-GR" sz="2400" dirty="0" err="1" smtClean="0"/>
              <a:t>fictitious</a:t>
            </a:r>
            <a:r>
              <a:rPr lang="el-GR" sz="2400" dirty="0" smtClean="0"/>
              <a:t>”. Σε οργανισμούς οι ιστορίες είναι αφηγήσεις προηγούμενων ενεργειών διαχείρισης, αλλά και η αποτύπωση των αλληλεπιδράσεων των εργαζομένων και η αποτύπωση άλλων σημαντικών γεγονότων που έχουν συμβεί και έχουν γίνει γνωστά κάπως ανεπίσημα (</a:t>
            </a:r>
            <a:r>
              <a:rPr lang="el-GR" sz="2400" dirty="0" err="1" smtClean="0"/>
              <a:t>Swap</a:t>
            </a:r>
            <a:r>
              <a:rPr lang="el-GR" sz="2400" dirty="0" smtClean="0"/>
              <a:t> </a:t>
            </a:r>
            <a:r>
              <a:rPr lang="el-GR" sz="2400" dirty="0" err="1" smtClean="0"/>
              <a:t>et</a:t>
            </a:r>
            <a:r>
              <a:rPr lang="el-GR" sz="2400" dirty="0" smtClean="0"/>
              <a:t> </a:t>
            </a:r>
            <a:r>
              <a:rPr lang="el-GR" sz="2400" dirty="0" err="1" smtClean="0"/>
              <a:t>al</a:t>
            </a:r>
            <a:r>
              <a:rPr lang="el-GR" sz="2400" dirty="0" smtClean="0"/>
              <a:t>., 2001). Μια «ιστορία» παρέχει ένα πλούσιο πλαίσιο (</a:t>
            </a:r>
            <a:r>
              <a:rPr lang="el-GR" sz="2400" dirty="0" err="1" smtClean="0"/>
              <a:t>rich</a:t>
            </a:r>
            <a:r>
              <a:rPr lang="el-GR" sz="2400" dirty="0" smtClean="0"/>
              <a:t> </a:t>
            </a:r>
            <a:r>
              <a:rPr lang="el-GR" sz="2400" dirty="0" err="1" smtClean="0"/>
              <a:t>context</a:t>
            </a:r>
            <a:r>
              <a:rPr lang="el-GR" sz="2400" dirty="0" smtClean="0"/>
              <a:t>) και οι πληροφορίες που μεταδίδονται παραμένουν στη μνήμη των ανθρώπων πολύ περισσότερο.</a:t>
            </a:r>
          </a:p>
          <a:p>
            <a:r>
              <a:rPr lang="el-GR" sz="2400" dirty="0" err="1" smtClean="0"/>
              <a:t>Sole</a:t>
            </a:r>
            <a:r>
              <a:rPr lang="el-GR" sz="2400" dirty="0" smtClean="0"/>
              <a:t> και </a:t>
            </a:r>
            <a:r>
              <a:rPr lang="el-GR" sz="2400" dirty="0" err="1" smtClean="0"/>
              <a:t>Wilson</a:t>
            </a:r>
            <a:r>
              <a:rPr lang="el-GR" sz="2400" dirty="0" smtClean="0"/>
              <a:t> (1999</a:t>
            </a:r>
            <a:r>
              <a:rPr lang="en-US" sz="2400" dirty="0" smtClean="0"/>
              <a:t>) </a:t>
            </a:r>
            <a:r>
              <a:rPr lang="el-GR" sz="2400" dirty="0" smtClean="0"/>
              <a:t>δεν είναι όλες οι αφηγήσεις (</a:t>
            </a:r>
            <a:r>
              <a:rPr lang="el-GR" sz="2400" dirty="0" err="1" smtClean="0"/>
              <a:t>narratives</a:t>
            </a:r>
            <a:r>
              <a:rPr lang="el-GR" sz="2400" dirty="0" smtClean="0"/>
              <a:t>) καλές ιστορίες διαμοίρασης – ανταλλαγής (</a:t>
            </a:r>
            <a:r>
              <a:rPr lang="el-GR" sz="2400" dirty="0" err="1" smtClean="0"/>
              <a:t>sharing</a:t>
            </a:r>
            <a:r>
              <a:rPr lang="el-GR" sz="2400" dirty="0" smtClean="0"/>
              <a:t>) της γνώσης. Μια καλή ιστορία πρέπει να προωθεί την ανταλλαγή γνώσεων, να προωθεί την αλλαγή στη συμπεριφορά και να μεταδίδει την κουλτούρα του οργανισμού.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16</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err="1" smtClean="0">
                <a:solidFill>
                  <a:schemeClr val="accent6"/>
                </a:solidFill>
              </a:rPr>
              <a:t>Denning</a:t>
            </a:r>
            <a:r>
              <a:rPr lang="el-GR" sz="2400" dirty="0" smtClean="0">
                <a:solidFill>
                  <a:schemeClr val="accent6"/>
                </a:solidFill>
              </a:rPr>
              <a:t> (2001)</a:t>
            </a:r>
            <a:r>
              <a:rPr lang="en-US" sz="2400" dirty="0" smtClean="0">
                <a:solidFill>
                  <a:schemeClr val="accent6"/>
                </a:solidFill>
              </a:rPr>
              <a:t>, </a:t>
            </a:r>
            <a:r>
              <a:rPr lang="el-GR" sz="2400" dirty="0" smtClean="0">
                <a:solidFill>
                  <a:schemeClr val="accent6"/>
                </a:solidFill>
              </a:rPr>
              <a:t>κατάλογος χαρακτηριστικών καλής ιστορίας</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pPr marL="0" indent="0">
              <a:buNone/>
            </a:pPr>
            <a:r>
              <a:rPr lang="el-GR" sz="2000" dirty="0" smtClean="0"/>
              <a:t>1</a:t>
            </a:r>
            <a:r>
              <a:rPr lang="el-GR" sz="2000" dirty="0" smtClean="0"/>
              <a:t>.</a:t>
            </a:r>
            <a:r>
              <a:rPr lang="en-US" sz="2000" dirty="0" smtClean="0"/>
              <a:t>  </a:t>
            </a:r>
            <a:r>
              <a:rPr lang="el-GR" sz="2000" dirty="0" smtClean="0"/>
              <a:t>Πρέπει </a:t>
            </a:r>
            <a:r>
              <a:rPr lang="el-GR" sz="2000" dirty="0" smtClean="0"/>
              <a:t>να είναι σύντομη αλλά και αρκετά λεπτομερής ώστε ο υπάλληλος να την καταλάβει</a:t>
            </a:r>
          </a:p>
          <a:p>
            <a:pPr marL="0" indent="0">
              <a:buNone/>
            </a:pPr>
            <a:r>
              <a:rPr lang="el-GR" sz="2000" dirty="0" smtClean="0"/>
              <a:t>2</a:t>
            </a:r>
            <a:r>
              <a:rPr lang="el-GR" sz="2000" dirty="0" smtClean="0"/>
              <a:t>.</a:t>
            </a:r>
            <a:r>
              <a:rPr lang="en-US" sz="2000" dirty="0" smtClean="0"/>
              <a:t>  </a:t>
            </a:r>
            <a:r>
              <a:rPr lang="el-GR" sz="2000" dirty="0" smtClean="0"/>
              <a:t>Θα </a:t>
            </a:r>
            <a:r>
              <a:rPr lang="el-GR" sz="2000" dirty="0" smtClean="0"/>
              <a:t>πρέπει να είναι χειροπιαστή – κατανοητή (intelligible) ώστε o υπάλληλος να παραμένει "αγκιστρωμένος" (“hooked”)</a:t>
            </a:r>
          </a:p>
          <a:p>
            <a:pPr marL="0" indent="0">
              <a:buNone/>
            </a:pPr>
            <a:r>
              <a:rPr lang="el-GR" sz="2000" dirty="0" smtClean="0"/>
              <a:t>3</a:t>
            </a:r>
            <a:r>
              <a:rPr lang="el-GR" sz="2000" dirty="0" smtClean="0"/>
              <a:t>.</a:t>
            </a:r>
            <a:r>
              <a:rPr lang="en-US" sz="2000" dirty="0" smtClean="0"/>
              <a:t>  </a:t>
            </a:r>
            <a:r>
              <a:rPr lang="el-GR" sz="2000" dirty="0" smtClean="0"/>
              <a:t>Θα </a:t>
            </a:r>
            <a:r>
              <a:rPr lang="el-GR" sz="2000" dirty="0" smtClean="0"/>
              <a:t>πρέπει να είναι ενδιαφέρουσα</a:t>
            </a:r>
          </a:p>
          <a:p>
            <a:pPr marL="0" indent="0">
              <a:buNone/>
            </a:pPr>
            <a:r>
              <a:rPr lang="el-GR" sz="2000" dirty="0" smtClean="0"/>
              <a:t>4</a:t>
            </a:r>
            <a:r>
              <a:rPr lang="el-GR" sz="2000" dirty="0" smtClean="0"/>
              <a:t>.</a:t>
            </a:r>
            <a:r>
              <a:rPr lang="en-US" sz="2000" dirty="0" smtClean="0"/>
              <a:t>  </a:t>
            </a:r>
            <a:r>
              <a:rPr lang="el-GR" sz="2000" dirty="0" smtClean="0"/>
              <a:t>Θα </a:t>
            </a:r>
            <a:r>
              <a:rPr lang="el-GR" sz="2000" dirty="0" smtClean="0"/>
              <a:t>πρέπει να επιτρέπει στον υπάλληλο  να καταλάβει τι δεν καταλάβαινε πριν</a:t>
            </a:r>
          </a:p>
          <a:p>
            <a:pPr marL="0" indent="0">
              <a:buNone/>
            </a:pPr>
            <a:r>
              <a:rPr lang="el-GR" sz="2000" dirty="0" smtClean="0"/>
              <a:t>5</a:t>
            </a:r>
            <a:r>
              <a:rPr lang="el-GR" sz="2000" dirty="0" smtClean="0"/>
              <a:t>.</a:t>
            </a:r>
            <a:r>
              <a:rPr lang="en-US" sz="2000" dirty="0" smtClean="0"/>
              <a:t>  </a:t>
            </a:r>
            <a:r>
              <a:rPr lang="el-GR" sz="2000" dirty="0" smtClean="0"/>
              <a:t>Πρέπει </a:t>
            </a:r>
            <a:r>
              <a:rPr lang="el-GR" sz="2000" dirty="0" smtClean="0"/>
              <a:t>να έχει ένα «ευτυχές τέλος»</a:t>
            </a:r>
          </a:p>
          <a:p>
            <a:pPr marL="0" indent="0">
              <a:buNone/>
            </a:pPr>
            <a:r>
              <a:rPr lang="el-GR" sz="2000" dirty="0" smtClean="0"/>
              <a:t>6</a:t>
            </a:r>
            <a:r>
              <a:rPr lang="el-GR" sz="2000" dirty="0" smtClean="0"/>
              <a:t>.</a:t>
            </a:r>
            <a:r>
              <a:rPr lang="en-US" sz="2000" dirty="0" smtClean="0"/>
              <a:t>  </a:t>
            </a:r>
            <a:r>
              <a:rPr lang="el-GR" sz="2000" dirty="0" smtClean="0"/>
              <a:t>Πρέπει </a:t>
            </a:r>
            <a:r>
              <a:rPr lang="el-GR" sz="2000" dirty="0" smtClean="0"/>
              <a:t>να ενσωματώνει το μήνυμα αλλαγής</a:t>
            </a:r>
          </a:p>
          <a:p>
            <a:pPr marL="0" indent="0">
              <a:buNone/>
            </a:pPr>
            <a:r>
              <a:rPr lang="el-GR" sz="2000" dirty="0" smtClean="0"/>
              <a:t>7</a:t>
            </a:r>
            <a:r>
              <a:rPr lang="el-GR" sz="2000" dirty="0" smtClean="0"/>
              <a:t>.</a:t>
            </a:r>
            <a:r>
              <a:rPr lang="en-US" sz="2000" dirty="0" smtClean="0"/>
              <a:t>  </a:t>
            </a:r>
            <a:r>
              <a:rPr lang="el-GR" sz="2000" dirty="0" smtClean="0"/>
              <a:t>Πρέπει </a:t>
            </a:r>
            <a:r>
              <a:rPr lang="el-GR" sz="2000" dirty="0" smtClean="0"/>
              <a:t>να ασχολείται με ένα συγκεκριμένο άτομο ή οργανισμό</a:t>
            </a:r>
          </a:p>
          <a:p>
            <a:pPr marL="0" indent="0">
              <a:buNone/>
            </a:pPr>
            <a:r>
              <a:rPr lang="el-GR" sz="2000" dirty="0" smtClean="0"/>
              <a:t>8</a:t>
            </a:r>
            <a:r>
              <a:rPr lang="el-GR" sz="2000" dirty="0" smtClean="0"/>
              <a:t>.</a:t>
            </a:r>
            <a:r>
              <a:rPr lang="en-US" sz="2000" dirty="0" smtClean="0"/>
              <a:t>  </a:t>
            </a:r>
            <a:r>
              <a:rPr lang="el-GR" sz="2000" dirty="0" smtClean="0"/>
              <a:t>Ο </a:t>
            </a:r>
            <a:r>
              <a:rPr lang="el-GR" sz="2000" dirty="0" smtClean="0"/>
              <a:t>υπάλληλος θα πρέπει να ενθαρρύνεται να εντοπίσει τον πρωταγωνιστή της ιστορίας, ο οποίος θα πρέπει να είναι σημαντικός για την κύρια δραστηριότητα του οργανισμού</a:t>
            </a:r>
          </a:p>
          <a:p>
            <a:pPr marL="0" indent="0">
              <a:buNone/>
            </a:pPr>
            <a:r>
              <a:rPr lang="el-GR" sz="2000" dirty="0" smtClean="0"/>
              <a:t>9</a:t>
            </a:r>
            <a:r>
              <a:rPr lang="el-GR" sz="2000" dirty="0" smtClean="0"/>
              <a:t>.</a:t>
            </a:r>
            <a:r>
              <a:rPr lang="en-US" sz="2000" dirty="0" smtClean="0"/>
              <a:t>  </a:t>
            </a:r>
            <a:r>
              <a:rPr lang="el-GR" sz="2000" dirty="0" smtClean="0"/>
              <a:t>Η </a:t>
            </a:r>
            <a:r>
              <a:rPr lang="el-GR" sz="2000" dirty="0" smtClean="0"/>
              <a:t>αληθινή ιστορία είναι καλύτερη από την επινοημένη</a:t>
            </a:r>
          </a:p>
          <a:p>
            <a:endParaRPr lang="el-GR" sz="2400"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17</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Καλές πρακτικές («Ιστορίες μάθησης»)</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r>
              <a:rPr lang="el-GR" sz="2000" dirty="0" smtClean="0"/>
              <a:t>Οι ιστορίες μάθησης είναι ένας χρήσιμος τρόπος για να καταλάβετε την άρρητη γνώση στο πλαίσιο μιας ομάδας. Είναι βασικά μια αφήγηση για σημαντικά γεγονότα που συνέβησαν στο πρόσφατο παρελθόν, όπως τα αφηγήθηκαν οι συμμετέχοντες στα γεγονότα, καθώς και σχόλια σχετικά με τις βέλτιστες πρακτικές και τα διδάγματα που αντλήθηκαν. </a:t>
            </a:r>
          </a:p>
          <a:p>
            <a:r>
              <a:rPr lang="el-GR" sz="2000" dirty="0" smtClean="0"/>
              <a:t>Η διαδικασία αποτελείται από τα ακόλουθα βήματα (</a:t>
            </a:r>
            <a:r>
              <a:rPr lang="el-GR" sz="2000" dirty="0" err="1" smtClean="0"/>
              <a:t>Dalkir</a:t>
            </a:r>
            <a:r>
              <a:rPr lang="el-GR" sz="2000" dirty="0" smtClean="0"/>
              <a:t>, 2011): </a:t>
            </a:r>
            <a:r>
              <a:rPr lang="el-GR" sz="2000" dirty="0" err="1" smtClean="0"/>
              <a:t>Planning</a:t>
            </a:r>
            <a:r>
              <a:rPr lang="el-GR" sz="2000" dirty="0" smtClean="0"/>
              <a:t>, </a:t>
            </a:r>
            <a:r>
              <a:rPr lang="el-GR" sz="2000" dirty="0" err="1" smtClean="0"/>
              <a:t>Reflective</a:t>
            </a:r>
            <a:r>
              <a:rPr lang="el-GR" sz="2000" dirty="0" smtClean="0"/>
              <a:t> </a:t>
            </a:r>
            <a:r>
              <a:rPr lang="el-GR" sz="2000" dirty="0" err="1" smtClean="0"/>
              <a:t>interviews</a:t>
            </a:r>
            <a:r>
              <a:rPr lang="el-GR" sz="2000" dirty="0" smtClean="0"/>
              <a:t>, </a:t>
            </a:r>
            <a:r>
              <a:rPr lang="el-GR" sz="2000" dirty="0" err="1" smtClean="0"/>
              <a:t>Distillation</a:t>
            </a:r>
            <a:r>
              <a:rPr lang="el-GR" sz="2000" dirty="0" smtClean="0"/>
              <a:t>, </a:t>
            </a:r>
            <a:r>
              <a:rPr lang="el-GR" sz="2000" dirty="0" err="1" smtClean="0"/>
              <a:t>Writing</a:t>
            </a:r>
            <a:r>
              <a:rPr lang="el-GR" sz="2000" dirty="0" smtClean="0"/>
              <a:t>, </a:t>
            </a:r>
            <a:r>
              <a:rPr lang="el-GR" sz="2000" dirty="0" err="1" smtClean="0"/>
              <a:t>Validation</a:t>
            </a:r>
            <a:r>
              <a:rPr lang="el-GR" sz="2000" dirty="0" smtClean="0"/>
              <a:t>, </a:t>
            </a:r>
            <a:r>
              <a:rPr lang="el-GR" sz="2000" dirty="0" err="1" smtClean="0"/>
              <a:t>Dissemination</a:t>
            </a:r>
            <a:r>
              <a:rPr lang="el-GR" sz="2000" dirty="0" smtClean="0"/>
              <a:t> (Σχεδιασμός, «Ανακλαστικές συνεντεύξεις», «Απόσταξη», Γραφή, Επικύρωση, Διάχυση-διάδοση).</a:t>
            </a:r>
            <a:endParaRPr lang="el-GR" sz="2400"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18</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2736304"/>
          </a:xfrm>
        </p:spPr>
        <p:txBody>
          <a:bodyPr>
            <a:noAutofit/>
          </a:bodyPr>
          <a:lstStyle/>
          <a:p>
            <a:pPr marL="0" indent="0">
              <a:buNone/>
            </a:pPr>
            <a:r>
              <a:rPr lang="el-GR" sz="2400" dirty="0" smtClean="0"/>
              <a:t>Στην τρίτη συνάντηση </a:t>
            </a:r>
            <a:r>
              <a:rPr lang="el-GR" sz="2400" dirty="0"/>
              <a:t>γίνεται παρουσίαση </a:t>
            </a:r>
            <a:r>
              <a:rPr lang="el-GR" sz="2400" dirty="0" smtClean="0"/>
              <a:t>και συζήτηση της δ</a:t>
            </a:r>
            <a:r>
              <a:rPr lang="el-GR" altLang="el-GR" sz="2400" dirty="0" smtClean="0"/>
              <a:t>ιαχείρισης της κωδικοποίησης και της καταγραφής της γνώσης </a:t>
            </a:r>
            <a:r>
              <a:rPr lang="el-GR" altLang="el-GR" sz="2400" dirty="0"/>
              <a:t>σε </a:t>
            </a:r>
            <a:r>
              <a:rPr lang="el-GR" altLang="el-GR" sz="2400" dirty="0" smtClean="0"/>
              <a:t>οργανισμούς</a:t>
            </a:r>
            <a:r>
              <a:rPr lang="en-US" altLang="el-GR" sz="2400" dirty="0" smtClean="0"/>
              <a:t>/</a:t>
            </a:r>
            <a:r>
              <a:rPr lang="el-GR" altLang="el-GR" sz="2400" dirty="0" smtClean="0"/>
              <a:t>εταιρείες.</a:t>
            </a:r>
            <a:r>
              <a:rPr lang="el-GR" sz="2000" dirty="0"/>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smtClean="0"/>
              <a:t>Τρίτη συνάντηση</a:t>
            </a:r>
            <a:endParaRPr lang="el-GR" sz="3600" dirty="0"/>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smtClean="0"/>
              <a:t>1</a:t>
            </a:r>
            <a:endParaRPr lang="el-GR"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Καλές πρακτικές («Ιστορίες μάθησης»)</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r>
              <a:rPr lang="el-GR" sz="2000" dirty="0" smtClean="0"/>
              <a:t>«Ποιος ήταν ο ρόλος σας στο έργο / πρωτοβουλία;», «Πώς κρίνετε την επιτυχία ή την αποτυχία του;», «Τι θα κάνατε διαφορετικά αν μπορούσατε;», «Τι συστάσεις έχετε για άλλους ανθρώπους που αντιμετωπίζουν με μια παρόμοια κατάσταση;», «Τι καινοτόμα πράγματα έγιναν στην πορεία;». </a:t>
            </a:r>
          </a:p>
          <a:p>
            <a:r>
              <a:rPr lang="el-GR" sz="2000" dirty="0" smtClean="0"/>
              <a:t>Μετά τις συνεντεύξεις, στη φάση «απόσταξης» (</a:t>
            </a:r>
            <a:r>
              <a:rPr lang="el-GR" sz="2000" dirty="0" err="1" smtClean="0"/>
              <a:t>Distillation</a:t>
            </a:r>
            <a:r>
              <a:rPr lang="el-GR" sz="2000" dirty="0" smtClean="0"/>
              <a:t>), οι συγκεντρωμένες πληροφορίες συνοψίζονται σε μορφή που είναι εύκολη για τους άλλους έτσι ώστε να έχουν πρόσβαση, να διαβάζουν και να κατανοούν. </a:t>
            </a:r>
          </a:p>
          <a:p>
            <a:r>
              <a:rPr lang="el-GR" sz="2000" dirty="0" smtClean="0"/>
              <a:t>Τα βασικά θέματα και τα αποσπάσματα που πρέπει να χρησιμοποιηθούν προσδιορίζονται. </a:t>
            </a:r>
          </a:p>
          <a:p>
            <a:r>
              <a:rPr lang="el-GR" sz="2000" dirty="0" smtClean="0"/>
              <a:t>Τέλος, η ιστορία της μάθησης επικυρώνεται από τους αρχικά συμμετέχοντες προτού διαδοθεί μέσα στην εταιρεία (</a:t>
            </a:r>
            <a:r>
              <a:rPr lang="el-GR" sz="2000" dirty="0" err="1" smtClean="0"/>
              <a:t>Dalkir</a:t>
            </a:r>
            <a:r>
              <a:rPr lang="el-GR" sz="2000" dirty="0" smtClean="0"/>
              <a:t>, 2011).</a:t>
            </a:r>
            <a:endParaRPr lang="el-GR" sz="2400"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19</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	ερωτήσεις που απαντήθηκαν από την ειδικό</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b="1" dirty="0" smtClean="0"/>
              <a:t>Παρεχόμενες υπηρεσίες </a:t>
            </a:r>
          </a:p>
          <a:p>
            <a:pPr>
              <a:buNone/>
            </a:pPr>
            <a:r>
              <a:rPr lang="el-GR" sz="2000" dirty="0" smtClean="0"/>
              <a:t>0.	Ποιες υπηρεσίες παρέχονται στο πλαίσιο της Κοινωνικής Συμβουλευτική Υπηρεσίας και ειδικότερα στο πλαίσιο του προγράμματος;</a:t>
            </a:r>
          </a:p>
          <a:p>
            <a:pPr>
              <a:buNone/>
            </a:pPr>
            <a:r>
              <a:rPr lang="el-GR" sz="2000" dirty="0" smtClean="0"/>
              <a:t>1.	Ποια ήταν η προηγούμενη εμπειρία σας στην Κοινωνική Συμβουλευτική Υπηρεσία του Πανεπιστημίου Δυτικής Αττικής;</a:t>
            </a:r>
          </a:p>
          <a:p>
            <a:pPr>
              <a:buNone/>
            </a:pPr>
            <a:r>
              <a:rPr lang="el-GR" sz="2000" dirty="0" smtClean="0"/>
              <a:t>2.	 Πώς αντιμετωπίζετε μία περίπτωση φοιτητή ΦμεΑ που αιτείται ή χρήζει βοηθείας;</a:t>
            </a:r>
          </a:p>
          <a:p>
            <a:pPr>
              <a:buNone/>
            </a:pPr>
            <a:r>
              <a:rPr lang="el-GR" sz="2000" b="1" dirty="0" smtClean="0"/>
              <a:t>Οργάνωση σεμιναρίων, βιωματικών εργαστηρίων και άλλων ενεργειών</a:t>
            </a:r>
          </a:p>
          <a:p>
            <a:pPr>
              <a:buNone/>
            </a:pPr>
            <a:r>
              <a:rPr lang="el-GR" sz="2000" dirty="0" smtClean="0"/>
              <a:t>3.	Πώς αναπτύσσονται τα προγράμματα, σεμινάρια και βιωματικά εργαστήρια; </a:t>
            </a:r>
          </a:p>
          <a:p>
            <a:pPr>
              <a:buNone/>
            </a:pPr>
            <a:r>
              <a:rPr lang="el-GR" sz="2000" dirty="0" smtClean="0"/>
              <a:t>4.	Τι πρέπει να γνωρίζετε για να κάνετε τη δουλειά σας; </a:t>
            </a:r>
          </a:p>
          <a:p>
            <a:pPr>
              <a:buNone/>
            </a:pPr>
            <a:r>
              <a:rPr lang="el-GR" sz="2000" dirty="0" smtClean="0"/>
              <a:t>5.	Πώς αποφασίζετε; </a:t>
            </a:r>
          </a:p>
          <a:p>
            <a:pPr marL="457200" indent="-457200">
              <a:buAutoNum type="arabicPeriod" startAt="6"/>
            </a:pPr>
            <a:r>
              <a:rPr lang="el-GR" sz="2000" dirty="0" smtClean="0"/>
              <a:t>Πώς θα μπορούσε να βελτιωθεί η εργασία σας;</a:t>
            </a:r>
          </a:p>
          <a:p>
            <a:pPr>
              <a:buNone/>
            </a:pPr>
            <a:r>
              <a:rPr lang="el-GR" sz="2000" b="1" dirty="0" smtClean="0"/>
              <a:t>Ιστορίες (</a:t>
            </a:r>
            <a:r>
              <a:rPr lang="el-GR" sz="2000" b="1" dirty="0" err="1" smtClean="0"/>
              <a:t>stories</a:t>
            </a:r>
            <a:r>
              <a:rPr lang="el-GR" sz="2000" b="1" dirty="0" smtClean="0"/>
              <a:t>)</a:t>
            </a:r>
          </a:p>
          <a:p>
            <a:pPr>
              <a:buNone/>
            </a:pPr>
            <a:r>
              <a:rPr lang="el-GR" sz="2000" dirty="0" smtClean="0"/>
              <a:t>7.	Δώστε μας ένα παράδειγμα της εργασίας σας (μπορεί να είναι μια πραγματική ιστορία ή μία υποθετική - </a:t>
            </a:r>
            <a:r>
              <a:rPr lang="el-GR" sz="2000" dirty="0" err="1" smtClean="0"/>
              <a:t>fictitious</a:t>
            </a:r>
            <a:r>
              <a:rPr lang="el-GR" sz="2000" dirty="0" smtClean="0"/>
              <a:t>).</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20</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ερωτήσεις που απαντήθηκαν από την ειδικό</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b="1" dirty="0" smtClean="0"/>
              <a:t>Καλές πρακτικές («Ιστορίες εκμάθησης»)</a:t>
            </a:r>
          </a:p>
          <a:p>
            <a:pPr>
              <a:buNone/>
            </a:pPr>
            <a:r>
              <a:rPr lang="el-GR" sz="2000" dirty="0" smtClean="0"/>
              <a:t>8.	Πείτε μας για ένα πρόβλημα / πρόκληση που αντιμετωπίσατε και ξεπεράσατε. </a:t>
            </a:r>
          </a:p>
          <a:p>
            <a:pPr>
              <a:buNone/>
            </a:pPr>
            <a:r>
              <a:rPr lang="el-GR" sz="2000" dirty="0" smtClean="0"/>
              <a:t>9.	Ποιος ήταν ο ρόλος σας; </a:t>
            </a:r>
          </a:p>
          <a:p>
            <a:pPr>
              <a:buNone/>
            </a:pPr>
            <a:r>
              <a:rPr lang="el-GR" sz="2000" dirty="0" smtClean="0"/>
              <a:t>10.	Τι θα κάνατε διαφορετικά σήμερα; </a:t>
            </a:r>
          </a:p>
          <a:p>
            <a:pPr>
              <a:buNone/>
            </a:pPr>
            <a:r>
              <a:rPr lang="el-GR" sz="2000" dirty="0" smtClean="0"/>
              <a:t>11.	Τι θα συνιστούσατε σε άτομα που αντιμετωπίζουν παρόμοιο πρόβλημα;</a:t>
            </a:r>
          </a:p>
          <a:p>
            <a:pPr>
              <a:buNone/>
            </a:pPr>
            <a:r>
              <a:rPr lang="el-GR" sz="2000" dirty="0" smtClean="0"/>
              <a:t>12.	Τι καινοτόμα πράγματα έγιναν στην πορεία σας;</a:t>
            </a:r>
          </a:p>
          <a:p>
            <a:pPr>
              <a:buNone/>
            </a:pPr>
            <a:endParaRPr lang="el-GR" sz="2000" b="1"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21</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l-GR" dirty="0" smtClean="0">
                <a:solidFill>
                  <a:schemeClr val="accent2"/>
                </a:solidFill>
              </a:rPr>
              <a:t>Δέντρα απόφασης </a:t>
            </a:r>
            <a:br>
              <a:rPr lang="el-GR" dirty="0" smtClean="0">
                <a:solidFill>
                  <a:schemeClr val="accent2"/>
                </a:solidFill>
              </a:rPr>
            </a:br>
            <a:r>
              <a:rPr lang="el-GR" dirty="0" smtClean="0">
                <a:solidFill>
                  <a:schemeClr val="accent2"/>
                </a:solidFill>
              </a:rPr>
              <a:t>1. </a:t>
            </a:r>
            <a:r>
              <a:rPr lang="el-GR" dirty="0" smtClean="0"/>
              <a:t>οργάνωση </a:t>
            </a:r>
            <a:r>
              <a:rPr lang="el-GR" dirty="0" smtClean="0"/>
              <a:t>σεμιναρίου</a:t>
            </a:r>
            <a:br>
              <a:rPr lang="el-GR" dirty="0" smtClean="0"/>
            </a:br>
            <a:r>
              <a:rPr lang="el-GR" dirty="0" smtClean="0">
                <a:solidFill>
                  <a:schemeClr val="accent2"/>
                </a:solidFill>
              </a:rPr>
              <a:t>2</a:t>
            </a:r>
            <a:r>
              <a:rPr lang="el-GR" dirty="0" smtClean="0">
                <a:solidFill>
                  <a:schemeClr val="accent2"/>
                </a:solidFill>
              </a:rPr>
              <a:t>. </a:t>
            </a:r>
            <a:r>
              <a:rPr lang="el-GR" dirty="0" smtClean="0"/>
              <a:t>οργάνωση </a:t>
            </a:r>
            <a:r>
              <a:rPr lang="el-GR" dirty="0" smtClean="0"/>
              <a:t>ενέργειας (</a:t>
            </a:r>
            <a:r>
              <a:rPr lang="en-US" dirty="0" smtClean="0"/>
              <a:t>action</a:t>
            </a:r>
            <a:r>
              <a:rPr lang="en-US" dirty="0" smtClean="0"/>
              <a:t>)</a:t>
            </a:r>
            <a:r>
              <a:rPr lang="el-GR" dirty="0" smtClean="0"/>
              <a:t>, </a:t>
            </a:r>
            <a:br>
              <a:rPr lang="el-GR" dirty="0" smtClean="0"/>
            </a:br>
            <a:r>
              <a:rPr lang="el-GR" dirty="0" smtClean="0"/>
              <a:t>π.χ. διερμηνεία</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spTree>
    <p:extLst>
      <p:ext uri="{BB962C8B-B14F-4D97-AF65-F5344CB8AC3E}">
        <p14:creationId xmlns:p14="http://schemas.microsoft.com/office/powerpoint/2010/main" val="41072361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23</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7990" y="0"/>
            <a:ext cx="4328019" cy="6858000"/>
          </a:xfrm>
          <a:prstGeom prst="rect">
            <a:avLst/>
          </a:prstGeom>
        </p:spPr>
      </p:pic>
    </p:spTree>
    <p:extLst>
      <p:ext uri="{BB962C8B-B14F-4D97-AF65-F5344CB8AC3E}">
        <p14:creationId xmlns:p14="http://schemas.microsoft.com/office/powerpoint/2010/main" val="2932524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24</a:t>
            </a:fld>
            <a:endParaRPr lang="el-G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9837" y="514350"/>
            <a:ext cx="4124325" cy="5829300"/>
          </a:xfrm>
          <a:prstGeom prst="rect">
            <a:avLst/>
          </a:prstGeom>
        </p:spPr>
      </p:pic>
    </p:spTree>
    <p:extLst>
      <p:ext uri="{BB962C8B-B14F-4D97-AF65-F5344CB8AC3E}">
        <p14:creationId xmlns:p14="http://schemas.microsoft.com/office/powerpoint/2010/main" val="26568981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n-US" dirty="0" smtClean="0">
                <a:solidFill>
                  <a:schemeClr val="accent2"/>
                </a:solidFill>
              </a:rPr>
              <a:t>Taxonomy</a:t>
            </a:r>
            <a:r>
              <a:rPr lang="el-GR" dirty="0" smtClean="0"/>
              <a:t> </a:t>
            </a:r>
            <a:br>
              <a:rPr lang="el-GR" dirty="0" smtClean="0"/>
            </a:br>
            <a:r>
              <a:rPr lang="el-GR" dirty="0" smtClean="0"/>
              <a:t>Αναγκαία πληροφορία για την οργάνωση-διεξαγωγή κάποιας ενέργειας (</a:t>
            </a:r>
            <a:r>
              <a:rPr lang="en-US" dirty="0" smtClean="0"/>
              <a:t>action) </a:t>
            </a:r>
            <a:r>
              <a:rPr lang="el-GR" dirty="0" smtClean="0"/>
              <a:t>ή </a:t>
            </a:r>
            <a:r>
              <a:rPr lang="el-GR" dirty="0" smtClean="0"/>
              <a:t>σεμιναρίου - απόσπασμα</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25</a:t>
            </a:fld>
            <a:endParaRPr lang="el-GR"/>
          </a:p>
        </p:txBody>
      </p:sp>
    </p:spTree>
    <p:extLst>
      <p:ext uri="{BB962C8B-B14F-4D97-AF65-F5344CB8AC3E}">
        <p14:creationId xmlns:p14="http://schemas.microsoft.com/office/powerpoint/2010/main" val="1422457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26</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5" y="908621"/>
            <a:ext cx="7197228" cy="4844479"/>
          </a:xfrm>
          <a:prstGeom prst="rect">
            <a:avLst/>
          </a:prstGeom>
        </p:spPr>
      </p:pic>
    </p:spTree>
    <p:extLst>
      <p:ext uri="{BB962C8B-B14F-4D97-AF65-F5344CB8AC3E}">
        <p14:creationId xmlns:p14="http://schemas.microsoft.com/office/powerpoint/2010/main" val="13939335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n-US" dirty="0" smtClean="0">
                <a:solidFill>
                  <a:schemeClr val="accent2"/>
                </a:solidFill>
              </a:rPr>
              <a:t>Cognitive maps</a:t>
            </a:r>
            <a:r>
              <a:rPr lang="el-GR" dirty="0" smtClean="0">
                <a:solidFill>
                  <a:schemeClr val="accent2"/>
                </a:solidFill>
              </a:rPr>
              <a:t> </a:t>
            </a:r>
            <a:r>
              <a:rPr lang="el-GR" dirty="0" smtClean="0"/>
              <a:t/>
            </a:r>
            <a:br>
              <a:rPr lang="el-GR" dirty="0" smtClean="0"/>
            </a:br>
            <a:r>
              <a:rPr lang="el-GR" dirty="0" smtClean="0"/>
              <a:t>Διαφορά σεμιναρίου και εργαστηρίου</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spTree>
    <p:extLst>
      <p:ext uri="{BB962C8B-B14F-4D97-AF65-F5344CB8AC3E}">
        <p14:creationId xmlns:p14="http://schemas.microsoft.com/office/powerpoint/2010/main" val="25662072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28</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8175" y="2333625"/>
            <a:ext cx="7867650" cy="2190750"/>
          </a:xfrm>
          <a:prstGeom prst="rect">
            <a:avLst/>
          </a:prstGeom>
        </p:spPr>
      </p:pic>
    </p:spTree>
    <p:extLst>
      <p:ext uri="{BB962C8B-B14F-4D97-AF65-F5344CB8AC3E}">
        <p14:creationId xmlns:p14="http://schemas.microsoft.com/office/powerpoint/2010/main" val="2612812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3240360"/>
          </a:xfrm>
        </p:spPr>
        <p:txBody>
          <a:bodyPr>
            <a:normAutofit/>
          </a:bodyPr>
          <a:lstStyle/>
          <a:p>
            <a:r>
              <a:rPr lang="el-GR" altLang="el-GR" sz="3200" dirty="0"/>
              <a:t>Έργα διαχείρισης </a:t>
            </a:r>
            <a:r>
              <a:rPr lang="el-GR" altLang="el-GR" sz="3200" dirty="0" smtClean="0"/>
              <a:t>καταγραφής γνώσης </a:t>
            </a:r>
            <a:r>
              <a:rPr lang="el-GR" altLang="el-GR" sz="3200" dirty="0"/>
              <a:t>(</a:t>
            </a:r>
            <a:r>
              <a:rPr lang="en-US" altLang="el-GR" sz="3200" dirty="0" smtClean="0"/>
              <a:t>codification </a:t>
            </a:r>
            <a:r>
              <a:rPr lang="en-US" altLang="el-GR" sz="3200" dirty="0"/>
              <a:t>projects)</a:t>
            </a:r>
            <a:r>
              <a:rPr lang="el-GR" altLang="el-GR" sz="3200" dirty="0"/>
              <a:t> σε οργανισμούς. </a:t>
            </a:r>
            <a:r>
              <a:rPr lang="el-GR" altLang="el-GR" sz="3200" dirty="0" smtClean="0"/>
              <a:t/>
            </a:r>
            <a:br>
              <a:rPr lang="el-GR" altLang="el-GR" sz="3200" dirty="0" smtClean="0"/>
            </a:br>
            <a:r>
              <a:rPr lang="el-GR" altLang="el-GR" sz="3200" dirty="0" smtClean="0"/>
              <a:t/>
            </a:r>
            <a:br>
              <a:rPr lang="el-GR" altLang="el-GR" sz="3200" dirty="0" smtClean="0"/>
            </a:br>
            <a:r>
              <a:rPr lang="el-GR" altLang="el-GR" sz="3200" dirty="0" smtClean="0"/>
              <a:t>Μελέτη περίπτωσης και συζήτηση θεωρίας στο πλαίσιο της μελέτης.</a:t>
            </a:r>
            <a:r>
              <a:rPr lang="en-US" altLang="el-GR" sz="3200" dirty="0"/>
              <a:t/>
            </a:r>
            <a:br>
              <a:rPr lang="en-US" altLang="el-GR" sz="3200" dirty="0"/>
            </a:br>
            <a:endParaRPr lang="el-GR" sz="32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p14="http://schemas.microsoft.com/office/powerpoint/2010/main" val="3439037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n-US" dirty="0" smtClean="0">
                <a:solidFill>
                  <a:schemeClr val="accent2"/>
                </a:solidFill>
              </a:rPr>
              <a:t>Cognitive maps</a:t>
            </a:r>
            <a:r>
              <a:rPr lang="el-GR" dirty="0" smtClean="0">
                <a:solidFill>
                  <a:schemeClr val="accent2"/>
                </a:solidFill>
              </a:rPr>
              <a:t> </a:t>
            </a:r>
            <a:r>
              <a:rPr lang="el-GR" dirty="0" smtClean="0"/>
              <a:t/>
            </a:r>
            <a:br>
              <a:rPr lang="el-GR" dirty="0" smtClean="0"/>
            </a:br>
            <a:r>
              <a:rPr lang="el-GR" dirty="0" smtClean="0"/>
              <a:t>Που </a:t>
            </a:r>
            <a:r>
              <a:rPr lang="el-GR" dirty="0" smtClean="0"/>
              <a:t>βρίσκετε </a:t>
            </a:r>
            <a:r>
              <a:rPr lang="el-GR" dirty="0" smtClean="0"/>
              <a:t>την αναγκαία πληροφορία για οργάνωση σεμιναρίου/εργαστηρίου</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29</a:t>
            </a:fld>
            <a:endParaRPr lang="el-GR"/>
          </a:p>
        </p:txBody>
      </p:sp>
    </p:spTree>
    <p:extLst>
      <p:ext uri="{BB962C8B-B14F-4D97-AF65-F5344CB8AC3E}">
        <p14:creationId xmlns:p14="http://schemas.microsoft.com/office/powerpoint/2010/main" val="25254982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30</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222" y="1268760"/>
            <a:ext cx="7050592" cy="3960440"/>
          </a:xfrm>
          <a:prstGeom prst="rect">
            <a:avLst/>
          </a:prstGeom>
        </p:spPr>
      </p:pic>
    </p:spTree>
    <p:extLst>
      <p:ext uri="{BB962C8B-B14F-4D97-AF65-F5344CB8AC3E}">
        <p14:creationId xmlns:p14="http://schemas.microsoft.com/office/powerpoint/2010/main" val="36770639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497208"/>
          </a:xfrm>
        </p:spPr>
        <p:txBody>
          <a:bodyPr>
            <a:noAutofit/>
          </a:bodyPr>
          <a:lstStyle/>
          <a:p>
            <a:r>
              <a:rPr lang="en-US" sz="2800" dirty="0" smtClean="0">
                <a:solidFill>
                  <a:schemeClr val="accent6"/>
                </a:solidFill>
              </a:rPr>
              <a:t>ISO </a:t>
            </a:r>
            <a:r>
              <a:rPr lang="el-GR" sz="2800" dirty="0" smtClean="0">
                <a:solidFill>
                  <a:schemeClr val="accent6"/>
                </a:solidFill>
              </a:rPr>
              <a:t>διαδικασία συμβουλευτικής</a:t>
            </a:r>
            <a:endParaRPr lang="el-GR" sz="2800" dirty="0">
              <a:solidFill>
                <a:schemeClr val="accent6"/>
              </a:solidFill>
            </a:endParaRP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smtClean="0"/>
          </a:p>
          <a:p>
            <a:r>
              <a:rPr lang="el-GR" sz="2400" dirty="0" smtClean="0"/>
              <a:t>«</a:t>
            </a:r>
            <a:r>
              <a:rPr lang="el-GR" sz="2400" dirty="0"/>
              <a:t>Αρχικά,  ο σπουδαστής έρχεται σε μια πρώτη επαφή με </a:t>
            </a:r>
            <a:r>
              <a:rPr lang="el-GR" sz="2400" dirty="0" smtClean="0"/>
              <a:t>Κοινωνική Λειτουργό, </a:t>
            </a:r>
            <a:r>
              <a:rPr lang="el-GR" sz="2400" dirty="0"/>
              <a:t>συμπληρώνει τη φόρμα της αιτήσης για συμβουλευτική υποστήριξη και ορίζουν από κοινού την επόμενη συνάντηση.</a:t>
            </a:r>
          </a:p>
          <a:p>
            <a:r>
              <a:rPr lang="el-GR" sz="2400" dirty="0"/>
              <a:t>Η Κοινωνική – Συμβουλευτική </a:t>
            </a:r>
            <a:r>
              <a:rPr lang="el-GR" sz="2400" dirty="0" smtClean="0"/>
              <a:t>Υπηρεσία </a:t>
            </a:r>
            <a:r>
              <a:rPr lang="el-GR" sz="2400" dirty="0"/>
              <a:t>δημιουργεί Καρτέλα με το ιστορικό του σπουδαστή, αξιολογεί το αίτημα του σπουδαστή και τον παραπέμπει στο αρμόδιο στέλεχος της υπηρεσίας.</a:t>
            </a:r>
          </a:p>
          <a:p>
            <a:r>
              <a:rPr lang="el-GR" sz="2400" dirty="0"/>
              <a:t>Οι συνεδρίες πραγματοποιούνται για όσο διάστημα επιθυμεί ο ίδιος ο σπουδαστής και καθ’ όλην τη διάρκεια της συμβουλευτικής κρατούνται σημειώσεις, οι οποίες καταχωρούνται στην καρτέλα του σπουδαστή. Η καρτέλα του σπουδαστή ενημερώνεται συστηματικά μετά από κάθε συνεδρία καθώς επίσης και το Μητρώο Κίνησης των Περιστατικών.</a:t>
            </a:r>
            <a:r>
              <a:rPr lang="el-GR" sz="2400" dirty="0" smtClean="0"/>
              <a:t>»</a:t>
            </a:r>
            <a:r>
              <a:rPr lang="en-GB" sz="2400" dirty="0"/>
              <a:t> </a:t>
            </a:r>
            <a:endParaRPr lang="el-GR" sz="2400" dirty="0"/>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22</a:t>
            </a:r>
            <a:endParaRPr lang="el-GR" dirty="0"/>
          </a:p>
        </p:txBody>
      </p:sp>
    </p:spTree>
    <p:extLst>
      <p:ext uri="{BB962C8B-B14F-4D97-AF65-F5344CB8AC3E}">
        <p14:creationId xmlns:p14="http://schemas.microsoft.com/office/powerpoint/2010/main" val="23195540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32</a:t>
            </a:fld>
            <a:endParaRPr lang="el-GR" dirty="0"/>
          </a:p>
        </p:txBody>
      </p:sp>
      <p:sp>
        <p:nvSpPr>
          <p:cNvPr id="3" name="Rectangle 2"/>
          <p:cNvSpPr>
            <a:spLocks noChangeArrowheads="1"/>
          </p:cNvSpPr>
          <p:nvPr/>
        </p:nvSpPr>
        <p:spPr bwMode="auto">
          <a:xfrm>
            <a:off x="684584" y="7848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 name="Object 3"/>
          <p:cNvGraphicFramePr>
            <a:graphicFrameLocks noChangeAspect="1"/>
          </p:cNvGraphicFramePr>
          <p:nvPr>
            <p:extLst>
              <p:ext uri="{D42A27DB-BD31-4B8C-83A1-F6EECF244321}">
                <p14:modId xmlns:p14="http://schemas.microsoft.com/office/powerpoint/2010/main" val="1270789287"/>
              </p:ext>
            </p:extLst>
          </p:nvPr>
        </p:nvGraphicFramePr>
        <p:xfrm>
          <a:off x="684584" y="784820"/>
          <a:ext cx="5753100" cy="5524500"/>
        </p:xfrm>
        <a:graphic>
          <a:graphicData uri="http://schemas.openxmlformats.org/presentationml/2006/ole">
            <mc:AlternateContent xmlns:mc="http://schemas.openxmlformats.org/markup-compatibility/2006">
              <mc:Choice xmlns:v="urn:schemas-microsoft-com:vml" Requires="v">
                <p:oleObj spid="_x0000_s1044" r:id="rId3" imgW="4954683" imgH="4763298" progId="">
                  <p:embed/>
                </p:oleObj>
              </mc:Choice>
              <mc:Fallback>
                <p:oleObj r:id="rId3" imgW="4954683" imgH="4763298"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584" y="784820"/>
                        <a:ext cx="5753100" cy="552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260941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Αποτελέσματα, συζήτηση και ανατροφοδότηση</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smtClean="0"/>
              <a:t>Γενικά, μπορούμε να πούμε ότι η κωδικοποίηση της γνώσης ήταν επιτυχής. Η κυρία φ. δήλωσε ότι ήταν ευχαριστημένη με τα στοιχεία - πληροφορίες που καταγράφηκαν στις συνεντεύξεις και είχε την άποψη ότι η καταγραφή θα έκανε τη μετάβαση από έναν υπεύθυνο σε έναν άλλο ευκολότερη. </a:t>
            </a:r>
          </a:p>
          <a:p>
            <a:pPr>
              <a:buNone/>
            </a:pPr>
            <a:r>
              <a:rPr lang="el-GR" sz="2000" dirty="0" smtClean="0"/>
              <a:t>Περαιτέρω συζητήσεις θα μπορούσαν να επικεντρωθούν σε λεπτομερέστερες εξηγήσεις σχετικά με τον τρόπο συνεργασίας με ένα φορέα για ένα σεμινάριο, τον τρόπο επιλογής ενός φορέα κ.λπ. Επιπλέον η κυρία Φ είπε ότι θα ήταν πολύ ενδιαφέρον να γραφεί και ένα εγχειρίδιο όχι μόνο για τον επόμενο υπεύθυνο αλλά για κάθε σχετική υπηρεσία στην Ελλάδα. </a:t>
            </a:r>
          </a:p>
          <a:p>
            <a:pPr>
              <a:buNone/>
            </a:pPr>
            <a:r>
              <a:rPr lang="el-GR" sz="2000" dirty="0" smtClean="0"/>
              <a:t>Είχε επίσης την άποψη ότι μια ψηφιακή μορφή της καταγραφής θα μπορούσε να φορτωθεί στον </a:t>
            </a:r>
            <a:r>
              <a:rPr lang="el-GR" sz="2000" dirty="0" err="1" smtClean="0"/>
              <a:t>ιστότοπο</a:t>
            </a:r>
            <a:r>
              <a:rPr lang="el-GR" sz="2000" dirty="0" smtClean="0"/>
              <a:t> και να παρουσιαστεί σε κάποιο συνέδριο Ειδικής Αγωγής.</a:t>
            </a:r>
          </a:p>
          <a:p>
            <a:pPr>
              <a:buNone/>
            </a:pPr>
            <a:endParaRPr lang="el-GR" sz="2000" b="1"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24</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Χρησιμότητα των χρησιμοποιούμενων τεχνικών και μεθόδων</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smtClean="0"/>
              <a:t>Οι δομημένες συνεντεύξεις ήταν πολύ χρήσιμες για την απόκτηση της γνώσης από την ειδικό. Μέσω αυτών, η γνώση που απαιτείται για ISO προτυποποίηση των Συμβουλευτικών υπηρεσιών και η γνώση που απαιτείται για τη διοργάνωση σεμιναρίων και εργαστηρίων καταγράφηκε «σε χαρτί».</a:t>
            </a:r>
          </a:p>
          <a:p>
            <a:pPr>
              <a:buNone/>
            </a:pPr>
            <a:r>
              <a:rPr lang="el-GR" sz="2000" dirty="0" smtClean="0"/>
              <a:t>Από τη συνέντευξη κατανοήσαμε ότι η ειδικός είναι ένας εξαιρετικός αφηγητής και θα μπορούσε να μας δώσει πολλές πληροφορίες μέσω μιας ιστορίας. Ήταν αναλυτική αλλά ακριβής και αναφέρθηκε σε πολλές χρήσιμες λεπτομέρειες. Ήταν κοινωνιολόγος και ήξερε πώς να μιλήσει απλά και να μεταδώσει τη γνώση. Για τους λόγους αυτούς, μια ιστορία ήταν σχεδόν τέλειος τρόπος για να καταγράψουμε και να κωδικοποιήσουμε τη γνώση.</a:t>
            </a:r>
          </a:p>
          <a:p>
            <a:pPr>
              <a:buNone/>
            </a:pPr>
            <a:r>
              <a:rPr lang="el-GR" sz="2000" dirty="0" smtClean="0"/>
              <a:t>Η αποτύπωση της γνώσης με εργαλεία όπως γνωστικοί χάρτες (</a:t>
            </a:r>
            <a:r>
              <a:rPr lang="el-GR" sz="2000" dirty="0" err="1" smtClean="0"/>
              <a:t>cognitive</a:t>
            </a:r>
            <a:r>
              <a:rPr lang="el-GR" sz="2000" dirty="0" smtClean="0"/>
              <a:t> </a:t>
            </a:r>
            <a:r>
              <a:rPr lang="el-GR" sz="2000" dirty="0" err="1" smtClean="0"/>
              <a:t>maps</a:t>
            </a:r>
            <a:r>
              <a:rPr lang="el-GR" sz="2000" dirty="0" smtClean="0"/>
              <a:t>), δέντρα αποφάσεων (</a:t>
            </a:r>
            <a:r>
              <a:rPr lang="el-GR" sz="2000" dirty="0" err="1" smtClean="0"/>
              <a:t>decision</a:t>
            </a:r>
            <a:r>
              <a:rPr lang="el-GR" sz="2000" dirty="0" smtClean="0"/>
              <a:t> </a:t>
            </a:r>
            <a:r>
              <a:rPr lang="el-GR" sz="2000" dirty="0" err="1" smtClean="0"/>
              <a:t>trees</a:t>
            </a:r>
            <a:r>
              <a:rPr lang="el-GR" sz="2000" dirty="0" smtClean="0"/>
              <a:t>) και </a:t>
            </a:r>
            <a:r>
              <a:rPr lang="el-GR" sz="2000" dirty="0" err="1" smtClean="0"/>
              <a:t>ταξονομίες</a:t>
            </a:r>
            <a:r>
              <a:rPr lang="el-GR" sz="2000" dirty="0" smtClean="0"/>
              <a:t> (</a:t>
            </a:r>
            <a:r>
              <a:rPr lang="el-GR" sz="2000" dirty="0" err="1" smtClean="0"/>
              <a:t>knowledge</a:t>
            </a:r>
            <a:r>
              <a:rPr lang="el-GR" sz="2000" dirty="0" smtClean="0"/>
              <a:t> </a:t>
            </a:r>
            <a:r>
              <a:rPr lang="el-GR" sz="2000" dirty="0" err="1" smtClean="0"/>
              <a:t>taxonomies</a:t>
            </a:r>
            <a:r>
              <a:rPr lang="el-GR" sz="2000" dirty="0" smtClean="0"/>
              <a:t>) θα είναι χρήσιμη για τα μελλοντικά μέλη της υπηρεσίας που θέλουν να μάθουν ποια διαδικασία θα ακολουθήσουν. </a:t>
            </a:r>
          </a:p>
          <a:p>
            <a:pPr>
              <a:buNone/>
            </a:pPr>
            <a:r>
              <a:rPr lang="el-GR" sz="2000" dirty="0" smtClean="0"/>
              <a:t>Οι ιστορίες μάθησης έδωσαν τα αναμενόμενα αποτελέσματα, αφού είχαμε τη δυνατότητα να διευκρινίσουμε τον τρόπο αντιμετώπισης του προβλήματος από την κυρία φ.</a:t>
            </a:r>
          </a:p>
          <a:p>
            <a:pPr>
              <a:buNone/>
            </a:pPr>
            <a:endParaRPr lang="el-GR" sz="2000" b="1"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25</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Πείτε μας μια ιστορία (</a:t>
            </a:r>
            <a:r>
              <a:rPr lang="el-GR" sz="2400" dirty="0" err="1" smtClean="0">
                <a:solidFill>
                  <a:schemeClr val="accent6"/>
                </a:solidFill>
              </a:rPr>
              <a:t>success</a:t>
            </a:r>
            <a:r>
              <a:rPr lang="el-GR" sz="2400" dirty="0" smtClean="0">
                <a:solidFill>
                  <a:schemeClr val="accent6"/>
                </a:solidFill>
              </a:rPr>
              <a:t> </a:t>
            </a:r>
            <a:r>
              <a:rPr lang="el-GR" sz="2400" dirty="0" err="1" smtClean="0">
                <a:solidFill>
                  <a:schemeClr val="accent6"/>
                </a:solidFill>
              </a:rPr>
              <a:t>story</a:t>
            </a:r>
            <a:r>
              <a:rPr lang="el-GR" sz="2400" dirty="0" smtClean="0">
                <a:solidFill>
                  <a:schemeClr val="accent6"/>
                </a:solidFill>
              </a:rPr>
              <a:t>) από την εμπειρίας σας (πραγματική ή επινοημένη). </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smtClean="0"/>
              <a:t>«Η περίπτωση του Γιάννη, κωφού σπουδαστή, που μετά την παραμονή του σε άλλο Πανεπιστήμιο επί 2 χρόνια χωρίς να περάσει οποιοδήποτε μάθημα έκανε την εγγραφή του στο Πανεπιστήμιό μας.</a:t>
            </a:r>
          </a:p>
          <a:p>
            <a:pPr>
              <a:buNone/>
            </a:pPr>
            <a:r>
              <a:rPr lang="el-GR" sz="2000" dirty="0" smtClean="0"/>
              <a:t> Στην αρχή ήταν πολύ ανήσυχος και απογοητευμένος καθώς ουσιαστικά δεν ήξερε πώς λειτουργεί ένα Πανεπιστήμιο.</a:t>
            </a:r>
          </a:p>
          <a:p>
            <a:pPr>
              <a:buNone/>
            </a:pPr>
            <a:r>
              <a:rPr lang="el-GR" sz="2000" dirty="0" smtClean="0"/>
              <a:t>Ήρθε ως πρωτοετής στην υπηρεσία μαζί με τον σύμβουλο καθηγητή του και μετά και την προτροπή άλλων ΑμεΑ φοιτητών του Πανεπιστημίου και ζήτησε συμβουλευτικές υπηρεσίες, διερμηνεία, σημειώσεις μαθημάτων, βοήθεια στην εγγραφή του στα εργαστήρια κ.λπ.</a:t>
            </a:r>
          </a:p>
          <a:p>
            <a:pPr>
              <a:buNone/>
            </a:pPr>
            <a:r>
              <a:rPr lang="el-GR" sz="2000" dirty="0" smtClean="0"/>
              <a:t>Μέχρις ότου ξεκινήσει η διαδικασία, υπήρξε αγωνία για το πώς θα προσαρμοστεί και πως θα περάσει τα μαθήματα κ.λπ. </a:t>
            </a:r>
          </a:p>
          <a:p>
            <a:pPr>
              <a:buNone/>
            </a:pPr>
            <a:r>
              <a:rPr lang="el-GR" sz="2000" dirty="0" smtClean="0"/>
              <a:t>Μετά την πρώτη συνάντηση με κοινωνική λειτουργό και διερμηνέα, τα πράγματα ήταν καλύτερα, διότι οι στόχοι της παρέμβασης υπέρ του φοιτητή και το πλαίσιο δηλώθηκαν και υπήρξε ένα συγκεκριμένο χρονοδιάγραμμα το οποίο έπρεπε να ακολουθηθεί. Τα αποτελέσματα αυτής της συνάντησης ήταν ο ορισμός του Πλαισίου Δράσης και ο σχεδιασμός των επόμενων ενεργειών.»</a:t>
            </a:r>
          </a:p>
          <a:p>
            <a:pPr>
              <a:buNone/>
            </a:pPr>
            <a:endParaRPr lang="el-GR" sz="2000" b="1"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26</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Πείτε μας για ένα πρόβλημα / πρόκληση που αντιμετωπίσατε και ξεπεράσατε. </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smtClean="0"/>
              <a:t>Οι δυσκολίες των Κ-Β σπουδαστών του τμήματος γραφιστικής στην εκπαιδευτική διαδικασία, ο ρόλος των καθηγητών του τμήματος Γ. και Ρ. στην αναμόρφωση του προγράμματος σπουδών. Η προσαρμογή της διδασκαλίας. Η δημιουργία λεξικού ορολογίας σε νοηματική γλώσσα.</a:t>
            </a:r>
          </a:p>
          <a:p>
            <a:pPr>
              <a:buNone/>
            </a:pPr>
            <a:endParaRPr lang="el-GR" sz="2000" dirty="0" smtClean="0"/>
          </a:p>
          <a:p>
            <a:pPr>
              <a:buNone/>
            </a:pPr>
            <a:r>
              <a:rPr lang="el-GR" sz="2000" dirty="0" smtClean="0"/>
              <a:t>Η ενίσχυση Κ-Β σπουδαστών του τμήματος Πληροφορικής στην εκπαιδευτική διαδικασία με χρήση ΤΠΕ και ο ρόλος των καθηγητών του τμήματος Σ. και Β. στην παροχή ενισχυτικής διδασκαλίας. Η προσαρμογή της διδασκαλίας. Η δημιουργία </a:t>
            </a:r>
            <a:r>
              <a:rPr lang="el-GR" sz="2000" dirty="0" err="1" smtClean="0"/>
              <a:t>ιστοτόπου</a:t>
            </a:r>
            <a:r>
              <a:rPr lang="el-GR" sz="2000" dirty="0" smtClean="0"/>
              <a:t> με εκπαιδευτικό υλικό, λεξικό ορολογίας σε νοηματική γλώσσα, «ανάγνωση περιεχομένου» (με χρήση τεχνολογίας </a:t>
            </a:r>
            <a:r>
              <a:rPr lang="el-GR" sz="2000" dirty="0" err="1" smtClean="0"/>
              <a:t>text</a:t>
            </a:r>
            <a:r>
              <a:rPr lang="el-GR" sz="2000" dirty="0" smtClean="0"/>
              <a:t>-</a:t>
            </a:r>
            <a:r>
              <a:rPr lang="el-GR" sz="2000" dirty="0" err="1" smtClean="0"/>
              <a:t>to</a:t>
            </a:r>
            <a:r>
              <a:rPr lang="el-GR" sz="2000" dirty="0" smtClean="0"/>
              <a:t>-</a:t>
            </a:r>
            <a:r>
              <a:rPr lang="el-GR" sz="2000" dirty="0" err="1" smtClean="0"/>
              <a:t>speech</a:t>
            </a:r>
            <a:r>
              <a:rPr lang="el-GR" sz="2000" dirty="0" smtClean="0"/>
              <a:t>), χρηστικές πληροφορίες κ.λπ. για την υποβοήθηση φοιτητών και καθηγητών.</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27</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smtClean="0">
                <a:solidFill>
                  <a:schemeClr val="accent6"/>
                </a:solidFill>
              </a:rPr>
              <a:t>Τι καινοτόμα πράγματα έγιναν στην πορεία;</a:t>
            </a:r>
            <a:endParaRPr lang="el-GR" sz="2400" dirty="0">
              <a:solidFill>
                <a:schemeClr val="accent6"/>
              </a:solidFill>
            </a:endParaRPr>
          </a:p>
        </p:txBody>
      </p:sp>
      <p:sp>
        <p:nvSpPr>
          <p:cNvPr id="3" name="Content Placeholder 2"/>
          <p:cNvSpPr>
            <a:spLocks noGrp="1"/>
          </p:cNvSpPr>
          <p:nvPr>
            <p:ph idx="1"/>
          </p:nvPr>
        </p:nvSpPr>
        <p:spPr>
          <a:xfrm>
            <a:off x="0" y="764704"/>
            <a:ext cx="8820472" cy="5040560"/>
          </a:xfrm>
        </p:spPr>
        <p:txBody>
          <a:bodyPr>
            <a:noAutofit/>
          </a:bodyPr>
          <a:lstStyle/>
          <a:p>
            <a:r>
              <a:rPr lang="el-GR" sz="2000" dirty="0" smtClean="0"/>
              <a:t>«Η δημιουργία </a:t>
            </a:r>
            <a:r>
              <a:rPr lang="el-GR" sz="2000" dirty="0" err="1" smtClean="0"/>
              <a:t>ιστοτόπου</a:t>
            </a:r>
            <a:r>
              <a:rPr lang="el-GR" sz="2000" dirty="0" smtClean="0"/>
              <a:t> με εκπαιδευτικό υλικό, λεξικό ορολογίας σε νοηματική γλώσσα, «ανάγνωση περιεχομένου» (με χρήση τεχνολογίας </a:t>
            </a:r>
            <a:r>
              <a:rPr lang="en-US" sz="2000" dirty="0" smtClean="0"/>
              <a:t>text</a:t>
            </a:r>
            <a:r>
              <a:rPr lang="el-GR" sz="2000" dirty="0" smtClean="0"/>
              <a:t>-</a:t>
            </a:r>
            <a:r>
              <a:rPr lang="en-US" sz="2000" dirty="0" smtClean="0"/>
              <a:t>to</a:t>
            </a:r>
            <a:r>
              <a:rPr lang="el-GR" sz="2000" dirty="0" smtClean="0"/>
              <a:t>-</a:t>
            </a:r>
            <a:r>
              <a:rPr lang="en-US" sz="2000" dirty="0" smtClean="0"/>
              <a:t>speech</a:t>
            </a:r>
            <a:r>
              <a:rPr lang="el-GR" sz="2000" dirty="0" smtClean="0"/>
              <a:t>), χρηστικές πληροφορίες κ.λπ. για την υποβοήθηση φοιτητών και καθηγητών». </a:t>
            </a:r>
            <a:endParaRPr lang="en-US" sz="2000" dirty="0" smtClean="0"/>
          </a:p>
          <a:p>
            <a:endParaRPr lang="en-US" sz="20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28</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l-GR" sz="2800" dirty="0" smtClean="0">
                <a:solidFill>
                  <a:schemeClr val="accent6"/>
                </a:solidFill>
              </a:rPr>
              <a:t>Συμβουλευτική υποστήριξη σπουδαστών στο Πανεπιστήμιο Αττικής (από την ιστοσελίδα)</a:t>
            </a:r>
            <a:endParaRPr lang="el-GR" sz="2800" dirty="0">
              <a:solidFill>
                <a:schemeClr val="accent6"/>
              </a:solidFill>
            </a:endParaRPr>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smtClean="0"/>
              <a:t>«Η </a:t>
            </a:r>
            <a:r>
              <a:rPr lang="el-GR" sz="2400" dirty="0"/>
              <a:t>συμβουλευτική είναι μια συγκεκριμένη μέθοδος ψυχολογικής στήριξης που σκοπό έχει να κάνει το σπουδαστή να κατανοήσει καλύτερα τον πραγματικό του εαυτό, τις ανάγκες του και τις δυνατότητές του. Έτσι, θα μπορέσει μόνος του, να δώσει τις δικές του απαντήσεις στα προβλήματα του. Ο ίδιος ο σπουδαστής θα αποφασίσει μαζί με τους συνεργάτες της Κοινωνικής Υπηρεσίας αν οι ανάγκες του μπορούν να καλυφθούν μέσω των συναντήσεων ή αν είναι θεμιτό να απευθυνθεί σε κάποια άλλη υπηρεσία</a:t>
            </a:r>
            <a:r>
              <a:rPr lang="el-GR" sz="2400" dirty="0" smtClean="0"/>
              <a:t>.»</a:t>
            </a:r>
            <a:r>
              <a:rPr lang="en-GB" sz="2400" dirty="0"/>
              <a:t> </a:t>
            </a:r>
            <a:endParaRPr lang="el-GR" sz="2400" dirty="0"/>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a:t>
            </a:r>
            <a:endParaRPr lang="el-GR" dirty="0"/>
          </a:p>
        </p:txBody>
      </p:sp>
    </p:spTree>
    <p:extLst>
      <p:ext uri="{BB962C8B-B14F-4D97-AF65-F5344CB8AC3E}">
        <p14:creationId xmlns:p14="http://schemas.microsoft.com/office/powerpoint/2010/main" val="21467221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a:xfrm>
            <a:off x="323528" y="1196752"/>
            <a:ext cx="8568952" cy="5040560"/>
          </a:xfrm>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Ε. Γαλιώτου, Α. Μαρινάγη, 2018.</a:t>
            </a:r>
          </a:p>
          <a:p>
            <a:pPr marL="0" indent="0">
              <a:spcBef>
                <a:spcPts val="0"/>
              </a:spcBef>
              <a:buNone/>
            </a:pPr>
            <a:r>
              <a:rPr lang="el-GR" sz="2000" dirty="0"/>
              <a:t>Χ. Σκουρλάς, Ε. Γαλιώτου, Α. </a:t>
            </a:r>
            <a:r>
              <a:rPr lang="el-GR" sz="2000" dirty="0" smtClean="0"/>
              <a:t>Μαρινάγη. «Διαχείριση Γνώσης. </a:t>
            </a:r>
            <a:r>
              <a:rPr lang="el-GR" sz="2000" dirty="0"/>
              <a:t>Ενότητα </a:t>
            </a:r>
            <a:r>
              <a:rPr lang="el-GR" sz="2000" dirty="0" smtClean="0"/>
              <a:t> 3: «Οργανισμός και καταγραφή γνώσης (</a:t>
            </a:r>
            <a:r>
              <a:rPr lang="en-US" sz="2000" dirty="0" smtClean="0"/>
              <a:t>Enterprise and knowledge</a:t>
            </a:r>
            <a:r>
              <a:rPr lang="el-GR" sz="2000" dirty="0" smtClean="0"/>
              <a:t> </a:t>
            </a:r>
            <a:r>
              <a:rPr lang="en-US" sz="2000" dirty="0" smtClean="0"/>
              <a:t>codification</a:t>
            </a:r>
            <a:endParaRPr lang="el-GR" sz="2000" dirty="0" smtClean="0"/>
          </a:p>
          <a:p>
            <a:pPr marL="0" indent="0">
              <a:spcBef>
                <a:spcPts val="0"/>
              </a:spcBef>
              <a:buNone/>
            </a:pPr>
            <a:r>
              <a:rPr lang="el-GR" sz="2000" dirty="0" smtClean="0"/>
              <a:t>)». Έκδοση: 1.0. Αθήνα 2018. Διαθέσιμο από τη δικτυακή διεύθυνση: </a:t>
            </a:r>
            <a:r>
              <a:rPr lang="en-US" sz="2000" dirty="0" smtClean="0">
                <a:hlinkClick r:id="rId3"/>
              </a:rPr>
              <a:t>pyles.teiath.gr</a:t>
            </a:r>
            <a:r>
              <a:rPr lang="el-GR" sz="2000" dirty="0" smtClean="0"/>
              <a:t>.</a:t>
            </a:r>
          </a:p>
          <a:p>
            <a:pPr marL="0" indent="0">
              <a:spcBef>
                <a:spcPts val="0"/>
              </a:spcBef>
              <a:buNone/>
            </a:pPr>
            <a:endParaRPr lang="el-GR" sz="2000" dirty="0" smtClean="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39689503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l-GR" sz="2800" dirty="0" smtClean="0">
                <a:solidFill>
                  <a:schemeClr val="accent6"/>
                </a:solidFill>
              </a:rPr>
              <a:t>Ατομική συμβουλευτική </a:t>
            </a:r>
            <a:r>
              <a:rPr lang="el-GR" sz="2800" dirty="0">
                <a:solidFill>
                  <a:schemeClr val="accent6"/>
                </a:solidFill>
              </a:rPr>
              <a:t>σε φοιτητές και φοιτήτριες για την αντιμετώπιση δυσκολιών και προβλημάτων</a:t>
            </a: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smtClean="0"/>
          </a:p>
          <a:p>
            <a:pPr marL="0" indent="0">
              <a:buNone/>
            </a:pPr>
            <a:r>
              <a:rPr lang="el-GR" sz="2400" dirty="0" smtClean="0"/>
              <a:t>«Παροχή ατομικής συμβουλετικής σε φοιτητές και φοιτήτριες για </a:t>
            </a:r>
            <a:r>
              <a:rPr lang="el-GR" sz="2400" dirty="0"/>
              <a:t>την αντιμετώπιση </a:t>
            </a:r>
            <a:r>
              <a:rPr lang="el-GR" sz="2400" dirty="0" smtClean="0"/>
              <a:t>δυσκολιών και προβλημάτων</a:t>
            </a:r>
            <a:endParaRPr lang="el-GR" sz="2400" dirty="0"/>
          </a:p>
          <a:p>
            <a:pPr marL="0" lvl="0" indent="0">
              <a:buNone/>
            </a:pPr>
            <a:r>
              <a:rPr lang="el-GR" sz="2400" dirty="0"/>
              <a:t>Δυσκολίες προσαρμογής, ιδιαίτερα των πρωτοετών σπουδαστών στ</a:t>
            </a:r>
            <a:r>
              <a:rPr lang="en-GB" sz="2400" dirty="0"/>
              <a:t>o</a:t>
            </a:r>
            <a:r>
              <a:rPr lang="el-GR" sz="2400" dirty="0"/>
              <a:t> ακαδημαϊκό περιβάλλον</a:t>
            </a:r>
          </a:p>
          <a:p>
            <a:pPr marL="0" lvl="0" indent="0">
              <a:buNone/>
            </a:pPr>
            <a:r>
              <a:rPr lang="el-GR" sz="2400" dirty="0"/>
              <a:t>Δυσκολίες προσαρμογής των σπουδαστών από επαρχία</a:t>
            </a:r>
          </a:p>
          <a:p>
            <a:pPr marL="0" lvl="0" indent="0">
              <a:buNone/>
            </a:pPr>
            <a:r>
              <a:rPr lang="el-GR" sz="2400" dirty="0"/>
              <a:t>Δυσκολίες προσαρμογής των αλλοδαπών σπουδαστών</a:t>
            </a:r>
          </a:p>
          <a:p>
            <a:pPr marL="0" lvl="0" indent="0">
              <a:buNone/>
            </a:pPr>
            <a:r>
              <a:rPr lang="el-GR" sz="2400" dirty="0"/>
              <a:t>Δυσκολίες διαπροσωπικών σχέσεων</a:t>
            </a:r>
          </a:p>
          <a:p>
            <a:pPr marL="0" lvl="0" indent="0">
              <a:buNone/>
            </a:pPr>
            <a:r>
              <a:rPr lang="el-GR" sz="2400" dirty="0"/>
              <a:t>Προσωπικά προβλήματα όπως άγχος, κατάθλιψη, άγχος </a:t>
            </a:r>
            <a:r>
              <a:rPr lang="el-GR" sz="2400" dirty="0" smtClean="0"/>
              <a:t>εξετάσεων</a:t>
            </a:r>
            <a:endParaRPr lang="el-GR" sz="2400" dirty="0"/>
          </a:p>
          <a:p>
            <a:pPr marL="0" lvl="0" indent="0">
              <a:buNone/>
            </a:pPr>
            <a:r>
              <a:rPr lang="el-GR" sz="2400" dirty="0"/>
              <a:t>Θέματα σπουδαστών με κινητικά και αισθητηριακά προβλήματα</a:t>
            </a:r>
          </a:p>
          <a:p>
            <a:pPr marL="0" lvl="0" indent="0">
              <a:buNone/>
            </a:pPr>
            <a:r>
              <a:rPr lang="el-GR" sz="2400" dirty="0"/>
              <a:t>Οικονομικά προβλήματα, ανάγκες εργασίας κ.λ.π</a:t>
            </a:r>
            <a:r>
              <a:rPr lang="el-GR" sz="2400" dirty="0" smtClean="0"/>
              <a:t>.»</a:t>
            </a:r>
            <a:endParaRPr lang="el-GR" sz="2400" dirty="0"/>
          </a:p>
          <a:p>
            <a:pPr marL="0" indent="0">
              <a:buNone/>
            </a:pPr>
            <a:r>
              <a:rPr lang="el-GR" sz="2400" b="1" dirty="0" smtClean="0">
                <a:solidFill>
                  <a:schemeClr val="accent6"/>
                </a:solidFill>
              </a:rPr>
              <a:t>«Η </a:t>
            </a:r>
            <a:r>
              <a:rPr lang="el-GR" sz="2400" b="1" dirty="0">
                <a:solidFill>
                  <a:schemeClr val="accent6"/>
                </a:solidFill>
              </a:rPr>
              <a:t>συνεργασία συμβούλου </a:t>
            </a:r>
            <a:r>
              <a:rPr lang="el-GR" sz="2400" b="1" dirty="0" smtClean="0">
                <a:solidFill>
                  <a:schemeClr val="accent6"/>
                </a:solidFill>
              </a:rPr>
              <a:t>– φοιτητών γίνεται </a:t>
            </a:r>
            <a:r>
              <a:rPr lang="el-GR" sz="2400" b="1" dirty="0">
                <a:solidFill>
                  <a:schemeClr val="accent6"/>
                </a:solidFill>
              </a:rPr>
              <a:t>με απόλυτη εχεμύθεια και σεβασμό</a:t>
            </a:r>
            <a:r>
              <a:rPr lang="el-GR" sz="2400" b="1" dirty="0" smtClean="0">
                <a:solidFill>
                  <a:schemeClr val="accent6"/>
                </a:solidFill>
              </a:rPr>
              <a:t>»</a:t>
            </a:r>
            <a:r>
              <a:rPr lang="en-GB" sz="2400" b="1" dirty="0">
                <a:solidFill>
                  <a:schemeClr val="accent6"/>
                </a:solidFill>
              </a:rPr>
              <a:t> </a:t>
            </a:r>
            <a:endParaRPr lang="el-GR" sz="2400" b="1" dirty="0">
              <a:solidFill>
                <a:schemeClr val="accent6"/>
              </a:solidFill>
            </a:endParaRPr>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4</a:t>
            </a:r>
            <a:endParaRPr lang="el-GR" dirty="0"/>
          </a:p>
        </p:txBody>
      </p:sp>
    </p:spTree>
    <p:extLst>
      <p:ext uri="{BB962C8B-B14F-4D97-AF65-F5344CB8AC3E}">
        <p14:creationId xmlns:p14="http://schemas.microsoft.com/office/powerpoint/2010/main" val="2110484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697144" cy="908720"/>
          </a:xfrm>
        </p:spPr>
        <p:txBody>
          <a:bodyPr>
            <a:noAutofit/>
          </a:bodyPr>
          <a:lstStyle/>
          <a:p>
            <a:r>
              <a:rPr lang="en-US" sz="2000" dirty="0" smtClean="0">
                <a:solidFill>
                  <a:schemeClr val="accent6"/>
                </a:solidFill>
              </a:rPr>
              <a:t>Case study</a:t>
            </a:r>
            <a:r>
              <a:rPr lang="el-GR" sz="2000" dirty="0" smtClean="0">
                <a:solidFill>
                  <a:schemeClr val="accent6"/>
                </a:solidFill>
              </a:rPr>
              <a:t> Καταγραφή γνώσης του προγράμματος Συμβουλευτικής Παρέμβασης και Υποστήριξης Κωφών και Βαρήκοων φοιτητών και φοιτητών με ειδικές ανάγκες (πρόγραμμα ΣΠΥΚ) του Πανεπιστημίου Αττικής</a:t>
            </a:r>
            <a:endParaRPr lang="el-GR" sz="2000" dirty="0">
              <a:solidFill>
                <a:schemeClr val="accent6"/>
              </a:solidFill>
            </a:endParaRPr>
          </a:p>
        </p:txBody>
      </p:sp>
      <p:sp>
        <p:nvSpPr>
          <p:cNvPr id="3" name="Content Placeholder 2"/>
          <p:cNvSpPr>
            <a:spLocks noGrp="1"/>
          </p:cNvSpPr>
          <p:nvPr>
            <p:ph idx="1"/>
          </p:nvPr>
        </p:nvSpPr>
        <p:spPr>
          <a:xfrm>
            <a:off x="457200" y="1196752"/>
            <a:ext cx="8363272" cy="5040560"/>
          </a:xfrm>
        </p:spPr>
        <p:txBody>
          <a:bodyPr>
            <a:noAutofit/>
          </a:bodyPr>
          <a:lstStyle/>
          <a:p>
            <a:pPr marL="0" indent="0">
              <a:buNone/>
            </a:pPr>
            <a:r>
              <a:rPr lang="el-GR" sz="2400" dirty="0" smtClean="0"/>
              <a:t>Η κυρία Φ. εργάζεται ως επιστημονική συνεργάτης (μη μόνιμη) στην Κοινωνική Συμβουλευτική Υπηρεσία του Πανεπιστημίου Αττικής και είναι υπεύθυνη του Προγράμματος Συμβουλευτικής Παρέμβασης και Υποστήριξης Κωφών και Βαρήκοων φοιτητών  και Φοιτητών με ειδικές Ανάγκες (ΦμεΑ) που εφαρμόζεται στο Πανεπιστήμιο. Σκοπός του προγράμματος ΣΠΥΚ, που εκτελείται εδώ και πολλά χρόνια με χρηματοδότηση του Πανεπιστημίου, είναι η μεγαλύτερη συμμετοχή των φοιτητών στην εκπαιδευτική διαδικασία, καθώς και η συμβουλευτική υποστήριξή τους σε ψυχοκοινωνικά θέματα. </a:t>
            </a:r>
            <a:endParaRPr lang="el-GR" sz="24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5</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n-US" sz="2400" dirty="0" smtClean="0">
                <a:solidFill>
                  <a:schemeClr val="accent6"/>
                </a:solidFill>
              </a:rPr>
              <a:t>Case study</a:t>
            </a:r>
            <a:r>
              <a:rPr lang="el-GR" sz="2400" dirty="0" smtClean="0">
                <a:solidFill>
                  <a:schemeClr val="accent6"/>
                </a:solidFill>
              </a:rPr>
              <a:t> Πρόγραμμα ΣΠΥΚ του Πανεπιστημίου Αττικής</a:t>
            </a:r>
            <a:endParaRPr lang="el-GR" sz="2400" dirty="0">
              <a:solidFill>
                <a:schemeClr val="accent6"/>
              </a:solidFill>
            </a:endParaRPr>
          </a:p>
        </p:txBody>
      </p:sp>
      <p:sp>
        <p:nvSpPr>
          <p:cNvPr id="3" name="Content Placeholder 2"/>
          <p:cNvSpPr>
            <a:spLocks noGrp="1"/>
          </p:cNvSpPr>
          <p:nvPr>
            <p:ph idx="1"/>
          </p:nvPr>
        </p:nvSpPr>
        <p:spPr>
          <a:xfrm>
            <a:off x="457200" y="1196752"/>
            <a:ext cx="8363272" cy="5040560"/>
          </a:xfrm>
        </p:spPr>
        <p:txBody>
          <a:bodyPr>
            <a:noAutofit/>
          </a:bodyPr>
          <a:lstStyle/>
          <a:p>
            <a:pPr marL="0" indent="0">
              <a:buNone/>
            </a:pPr>
            <a:r>
              <a:rPr lang="el-GR" sz="2800" dirty="0" smtClean="0"/>
              <a:t>Η κυρία Φ. είναι  κοινωνιολόγος, </a:t>
            </a:r>
            <a:r>
              <a:rPr lang="el-GR" sz="2800" dirty="0" err="1" smtClean="0"/>
              <a:t>M.Sc</a:t>
            </a:r>
            <a:r>
              <a:rPr lang="el-GR" sz="2800" dirty="0" smtClean="0"/>
              <a:t>, κάτοχος Επάρκειας Ελληνικής Νοηματικής Γλώσσας και είναι η ειδικός μας για να κωδικοποιήσουμε τη γνώση σε αυτό το πρόγραμμα. Όταν ανέλαβε τη θέση της υπεύθυνης του προγράμματος ΣΠΥΚ αντιμετώπισε το πρόβλημα των μη καταγεγραμμένων πληροφοριών. Έπρεπε να μιλήσει αρκετές φορές με τον προηγούμενο υπεύθυνο και οι δύο πρώτοι μήνες ήταν πραγματικά δύσκολοι γι' αυτήν. Βρήκε την πρότασή μας να είναι η ειδικός μας πολύ ενδιαφέρουσα και χρήσιμη και έδειξε μεγάλη προθυμία συμμετοχής. </a:t>
            </a:r>
            <a:endParaRPr lang="el-GR" sz="28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6</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Ποιές υπηρεσίες παρέχει το πρόγραμμα σε ΦμεΑ</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pPr marL="0" indent="0">
              <a:buNone/>
            </a:pPr>
            <a:r>
              <a:rPr lang="el-GR" sz="2800" dirty="0" smtClean="0"/>
              <a:t>- Υποστήριξη των νέων σπουδαστών στην περίοδο προσαρμογής τους στο νέο εκπαιδευτικό περιβάλλον </a:t>
            </a:r>
          </a:p>
          <a:p>
            <a:pPr marL="0" indent="0">
              <a:buNone/>
            </a:pPr>
            <a:r>
              <a:rPr lang="el-GR" sz="2800" dirty="0" smtClean="0"/>
              <a:t>- Ενημέρωση και συνεργασία με υπεύθυνους των τμημάτων, της γραμματείες και τους διδάσκοντες για την αντιμετώπιση των αναγκών</a:t>
            </a:r>
          </a:p>
          <a:p>
            <a:pPr marL="0" indent="0">
              <a:buNone/>
            </a:pPr>
            <a:r>
              <a:rPr lang="el-GR" sz="2800" dirty="0" smtClean="0"/>
              <a:t>- Ενδυνάμωση της ταυτότητας τους και η ένταξή τους στην εκπαιδευτική κοινότητα του Πανεπιστημίου </a:t>
            </a:r>
          </a:p>
          <a:p>
            <a:pPr marL="0" indent="0">
              <a:buNone/>
            </a:pPr>
            <a:r>
              <a:rPr lang="el-GR" sz="2800" dirty="0" smtClean="0"/>
              <a:t>- Ψυχολογική και συμβουλευτική στήριξή τους σε τυχόν κοινωνικά και συναισθηματικά ζητήματα που τους απασχολούν, σε ατομικό και ομαδικό πλαίσιο </a:t>
            </a:r>
          </a:p>
          <a:p>
            <a:pPr marL="0" indent="0">
              <a:buNone/>
            </a:pPr>
            <a:r>
              <a:rPr lang="el-GR" sz="2800" dirty="0" smtClean="0"/>
              <a:t>- Προώθηση αιτημάτων προς το ΥΠΕΠΘ για τη δημιουργία θεσμικού πλαισίου».</a:t>
            </a:r>
          </a:p>
          <a:p>
            <a:pPr marL="0" indent="0">
              <a:buNone/>
            </a:pPr>
            <a:endParaRPr lang="el-GR" sz="2800" dirty="0" smtClean="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7</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smtClean="0">
                <a:solidFill>
                  <a:schemeClr val="accent6"/>
                </a:solidFill>
              </a:rPr>
              <a:t>Ποιές υπηρεσίες παρέχει το πρόγραμμα σε καθηγητές</a:t>
            </a:r>
            <a:endParaRPr lang="el-GR" sz="2400" dirty="0">
              <a:solidFill>
                <a:schemeClr val="accent6"/>
              </a:solidFill>
            </a:endParaRPr>
          </a:p>
        </p:txBody>
      </p:sp>
      <p:sp>
        <p:nvSpPr>
          <p:cNvPr id="3" name="Content Placeholder 2"/>
          <p:cNvSpPr>
            <a:spLocks noGrp="1"/>
          </p:cNvSpPr>
          <p:nvPr>
            <p:ph idx="1"/>
          </p:nvPr>
        </p:nvSpPr>
        <p:spPr>
          <a:xfrm>
            <a:off x="457200" y="764704"/>
            <a:ext cx="8363272" cy="5040560"/>
          </a:xfrm>
        </p:spPr>
        <p:txBody>
          <a:bodyPr>
            <a:noAutofit/>
          </a:bodyPr>
          <a:lstStyle/>
          <a:p>
            <a:r>
              <a:rPr lang="el-GR" sz="2400" dirty="0" smtClean="0"/>
              <a:t>«Η υποστήριξη αφορά διδάσκοντες που έχουν στο τμήμα τους σπουδαστές-</a:t>
            </a:r>
            <a:r>
              <a:rPr lang="el-GR" sz="2400" dirty="0" err="1" smtClean="0"/>
              <a:t>ριες</a:t>
            </a:r>
            <a:r>
              <a:rPr lang="el-GR" sz="2400" dirty="0" smtClean="0"/>
              <a:t> με ειδικές ανάγκες, π.χ. κωφούς και βαρήκοους φοιτητές. Έχει ως στόχο την πληροφόρησή τους σχετικά με τις ειδικές εκπαιδευτικές ανάγκες των ΦμεΑ. Για την περαιτέρω στήριξή τους παρέχεται ενημέρωση σχετικά με οδηγίες διευκόλυνσης ΦμεΑ στην εκπαιδευτική διαδικασία.»</a:t>
            </a:r>
            <a:endParaRPr lang="en-US" sz="2400" dirty="0" smtClean="0"/>
          </a:p>
          <a:p>
            <a:r>
              <a:rPr lang="el-GR" sz="2400" dirty="0" smtClean="0"/>
              <a:t>«Οι διδάσκοντες μπορούν να έχουν συνεχή επικοινωνία με την Υπηρεσία και το πρόγραμμα ΣΠΥΚ καθ’ όλη τη διάρκεια του ακαδημαϊκού εξαμήνου για τυχόν δυσκολίες που μπορεί να αντιμετωπίσουν, σχετικά με την επικοινωνία τους με τους ΦμεΑ ή σχετικά με τον εξειδικευμένο τρόπο διδασκαλίας που θα χρειαστεί να ακολουθήσουν.»</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8</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1759</TotalTime>
  <Words>2977</Words>
  <Application>Microsoft Office PowerPoint</Application>
  <PresentationFormat>On-screen Show (4:3)</PresentationFormat>
  <Paragraphs>231</Paragraphs>
  <Slides>44</Slides>
  <Notes>33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44</vt:i4>
      </vt:variant>
    </vt:vector>
  </HeadingPairs>
  <TitlesOfParts>
    <vt:vector size="49" baseType="lpstr">
      <vt:lpstr>Arial</vt:lpstr>
      <vt:lpstr>Calibri</vt:lpstr>
      <vt:lpstr>Times New Roman</vt:lpstr>
      <vt:lpstr>Wingdings</vt:lpstr>
      <vt:lpstr>exo-opistho_simeiomata</vt:lpstr>
      <vt:lpstr>Διαχείριση Γνώσης (Knowledge Management)</vt:lpstr>
      <vt:lpstr>Τρίτη συνάντηση</vt:lpstr>
      <vt:lpstr>Έργα διαχείρισης καταγραφής γνώσης (codification projects) σε οργανισμούς.   Μελέτη περίπτωσης και συζήτηση θεωρίας στο πλαίσιο της μελέτης. </vt:lpstr>
      <vt:lpstr>Συμβουλευτική υποστήριξη σπουδαστών στο Πανεπιστήμιο Αττικής (από την ιστοσελίδα)</vt:lpstr>
      <vt:lpstr>Ατομική συμβουλευτική σε φοιτητές και φοιτήτριες για την αντιμετώπιση δυσκολιών και προβλημάτων</vt:lpstr>
      <vt:lpstr>Case study Καταγραφή γνώσης του προγράμματος Συμβουλευτικής Παρέμβασης και Υποστήριξης Κωφών και Βαρήκοων φοιτητών και φοιτητών με ειδικές ανάγκες (πρόγραμμα ΣΠΥΚ) του Πανεπιστημίου Αττικής</vt:lpstr>
      <vt:lpstr>Case study Πρόγραμμα ΣΠΥΚ του Πανεπιστημίου Αττικής</vt:lpstr>
      <vt:lpstr>Ποιές υπηρεσίες παρέχει το πρόγραμμα σε ΦμεΑ</vt:lpstr>
      <vt:lpstr>Ποιές υπηρεσίες παρέχει το πρόγραμμα σε καθηγητές</vt:lpstr>
      <vt:lpstr>Ποιές υπηρεσίες παρέχει το πρόγραμμα σε οικογένειες</vt:lpstr>
      <vt:lpstr>Η σημασία της διαχείρισης της γνώσης στο πρόγραμμα ΣΠΥΚ</vt:lpstr>
      <vt:lpstr>Περιγραφή της γνώσης (των γνώσεων) του ειδικού</vt:lpstr>
      <vt:lpstr>Η καταγραφή και η κωδικοποίηση της γνώσης της ειδικού γίνεται σε δύο κατευθύνσεις</vt:lpstr>
      <vt:lpstr>Μέθοδος εργασίας - Συλλογή γνώσης (Knowledge capture)</vt:lpstr>
      <vt:lpstr>Συνεντεύξεις ειδικών - Δομημένες συνεντεύξεις </vt:lpstr>
      <vt:lpstr>Paraphrasing, clarifying, summarizing, reflecting feelings (Dalkir) </vt:lpstr>
      <vt:lpstr>Γεγονότα («Ιστορίες», stories, success stories) </vt:lpstr>
      <vt:lpstr>Denning (2001), κατάλογος χαρακτηριστικών καλής ιστορίας</vt:lpstr>
      <vt:lpstr>Καλές πρακτικές («Ιστορίες μάθησης»)</vt:lpstr>
      <vt:lpstr>Καλές πρακτικές («Ιστορίες μάθησης»)</vt:lpstr>
      <vt:lpstr> ερωτήσεις που απαντήθηκαν από την ειδικό</vt:lpstr>
      <vt:lpstr>ερωτήσεις που απαντήθηκαν από την ειδικό</vt:lpstr>
      <vt:lpstr>Δέντρα απόφασης  1. οργάνωση σεμιναρίου 2. οργάνωση ενέργειας (action),  π.χ. διερμηνεία</vt:lpstr>
      <vt:lpstr>PowerPoint Presentation</vt:lpstr>
      <vt:lpstr>PowerPoint Presentation</vt:lpstr>
      <vt:lpstr>Taxonomy  Αναγκαία πληροφορία για την οργάνωση-διεξαγωγή κάποιας ενέργειας (action) ή σεμιναρίου - απόσπασμα</vt:lpstr>
      <vt:lpstr>PowerPoint Presentation</vt:lpstr>
      <vt:lpstr>Cognitive maps  Διαφορά σεμιναρίου και εργαστηρίου</vt:lpstr>
      <vt:lpstr>PowerPoint Presentation</vt:lpstr>
      <vt:lpstr>Cognitive maps  Που βρίσκετε την αναγκαία πληροφορία για οργάνωση σεμιναρίου/εργαστηρίου</vt:lpstr>
      <vt:lpstr>PowerPoint Presentation</vt:lpstr>
      <vt:lpstr>ISO διαδικασία συμβουλευτικής</vt:lpstr>
      <vt:lpstr>PowerPoint Presentation</vt:lpstr>
      <vt:lpstr>Αποτελέσματα, συζήτηση και ανατροφοδότηση</vt:lpstr>
      <vt:lpstr>Χρησιμότητα των χρησιμοποιούμενων τεχνικών και μεθόδων</vt:lpstr>
      <vt:lpstr>Πείτε μας μια ιστορία (success story) από την εμπειρίας σας (πραγματική ή επινοημένη). </vt:lpstr>
      <vt:lpstr>Πείτε μας για ένα πρόβλημα / πρόκληση που αντιμετωπίσατε και ξεπεράσατε. </vt:lpstr>
      <vt:lpstr>Τι καινοτόμα πράγματα έγιναν στην πορεία;</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163</cp:revision>
  <cp:lastPrinted>2018-10-16T06:59:11Z</cp:lastPrinted>
  <dcterms:created xsi:type="dcterms:W3CDTF">2014-10-20T11:54:42Z</dcterms:created>
  <dcterms:modified xsi:type="dcterms:W3CDTF">2018-11-08T05:02:35Z</dcterms:modified>
</cp:coreProperties>
</file>