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wdp" ContentType="image/vnd.ms-photo"/>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Lst>
  <p:notesMasterIdLst>
    <p:notesMasterId r:id="rId62"/>
  </p:notesMasterIdLst>
  <p:handoutMasterIdLst>
    <p:handoutMasterId r:id="rId63"/>
  </p:handoutMasterIdLst>
  <p:sldIdLst>
    <p:sldId id="256" r:id="rId2"/>
    <p:sldId id="284" r:id="rId3"/>
    <p:sldId id="269" r:id="rId4"/>
    <p:sldId id="270" r:id="rId5"/>
    <p:sldId id="271" r:id="rId6"/>
    <p:sldId id="272" r:id="rId7"/>
    <p:sldId id="273" r:id="rId8"/>
    <p:sldId id="275" r:id="rId9"/>
    <p:sldId id="276" r:id="rId10"/>
    <p:sldId id="350" r:id="rId11"/>
    <p:sldId id="351" r:id="rId12"/>
    <p:sldId id="335" r:id="rId13"/>
    <p:sldId id="336" r:id="rId14"/>
    <p:sldId id="337" r:id="rId15"/>
    <p:sldId id="338" r:id="rId16"/>
    <p:sldId id="327" r:id="rId17"/>
    <p:sldId id="279" r:id="rId18"/>
    <p:sldId id="280" r:id="rId19"/>
    <p:sldId id="283" r:id="rId20"/>
    <p:sldId id="281" r:id="rId21"/>
    <p:sldId id="309" r:id="rId22"/>
    <p:sldId id="346" r:id="rId23"/>
    <p:sldId id="347" r:id="rId24"/>
    <p:sldId id="348" r:id="rId25"/>
    <p:sldId id="310" r:id="rId26"/>
    <p:sldId id="290" r:id="rId27"/>
    <p:sldId id="329" r:id="rId28"/>
    <p:sldId id="330" r:id="rId29"/>
    <p:sldId id="331" r:id="rId30"/>
    <p:sldId id="333" r:id="rId31"/>
    <p:sldId id="334" r:id="rId32"/>
    <p:sldId id="311" r:id="rId33"/>
    <p:sldId id="298" r:id="rId34"/>
    <p:sldId id="339" r:id="rId35"/>
    <p:sldId id="349" r:id="rId36"/>
    <p:sldId id="340" r:id="rId37"/>
    <p:sldId id="341" r:id="rId38"/>
    <p:sldId id="342" r:id="rId39"/>
    <p:sldId id="343" r:id="rId40"/>
    <p:sldId id="344" r:id="rId41"/>
    <p:sldId id="345" r:id="rId42"/>
    <p:sldId id="312" r:id="rId43"/>
    <p:sldId id="313" r:id="rId44"/>
    <p:sldId id="314" r:id="rId45"/>
    <p:sldId id="316" r:id="rId46"/>
    <p:sldId id="317" r:id="rId47"/>
    <p:sldId id="318" r:id="rId48"/>
    <p:sldId id="319" r:id="rId49"/>
    <p:sldId id="320" r:id="rId50"/>
    <p:sldId id="321" r:id="rId51"/>
    <p:sldId id="322" r:id="rId52"/>
    <p:sldId id="323" r:id="rId53"/>
    <p:sldId id="324" r:id="rId54"/>
    <p:sldId id="325" r:id="rId55"/>
    <p:sldId id="326" r:id="rId56"/>
    <p:sldId id="257" r:id="rId57"/>
    <p:sldId id="262" r:id="rId58"/>
    <p:sldId id="264" r:id="rId59"/>
    <p:sldId id="265" r:id="rId60"/>
    <p:sldId id="266" r:id="rId61"/>
  </p:sldIdLst>
  <p:sldSz cx="9144000" cy="6858000" type="screen4x3"/>
  <p:notesSz cx="7104063" cy="10234613"/>
  <p:custDataLst>
    <p:tags r:id="rId64"/>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B82"/>
    <a:srgbClr val="820000"/>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70" d="100"/>
          <a:sy n="70" d="100"/>
        </p:scale>
        <p:origin x="152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7/10/2019</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7/10/2019</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CE33A305-A7C4-42F0-9C0F-A8F8978DBD8D}" type="slidenum">
              <a:rPr lang="el-GR" altLang="el-GR" sz="1300"/>
              <a:pPr eaLnBrk="1" hangingPunct="1"/>
              <a:t>31</a:t>
            </a:fld>
            <a:endParaRPr lang="el-GR" altLang="el-GR" sz="130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8599598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1"/>
          <p:cNvSpPr>
            <a:spLocks noGrp="1" noRot="1" noChangeAspect="1" noChangeArrowheads="1" noTextEdit="1"/>
          </p:cNvSpPr>
          <p:nvPr>
            <p:ph type="sldImg"/>
          </p:nvPr>
        </p:nvSpPr>
        <p:spPr>
          <a:ln/>
        </p:spPr>
      </p:sp>
      <p:sp>
        <p:nvSpPr>
          <p:cNvPr id="64515" name="Rectangle 2"/>
          <p:cNvSpPr txBox="1">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itchFamily="18" charset="0"/>
            </a:endParaRPr>
          </a:p>
        </p:txBody>
      </p:sp>
    </p:spTree>
    <p:extLst>
      <p:ext uri="{BB962C8B-B14F-4D97-AF65-F5344CB8AC3E}">
        <p14:creationId xmlns:p14="http://schemas.microsoft.com/office/powerpoint/2010/main" val="28435978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1"/>
          <p:cNvSpPr>
            <a:spLocks noGrp="1" noRot="1" noChangeAspect="1" noChangeArrowheads="1" noTextEdit="1"/>
          </p:cNvSpPr>
          <p:nvPr>
            <p:ph type="sldImg"/>
          </p:nvPr>
        </p:nvSpPr>
        <p:spPr>
          <a:ln/>
        </p:spPr>
      </p:sp>
      <p:sp>
        <p:nvSpPr>
          <p:cNvPr id="65539" name="Rectangle 2"/>
          <p:cNvSpPr txBox="1">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itchFamily="18" charset="0"/>
            </a:endParaRPr>
          </a:p>
        </p:txBody>
      </p:sp>
    </p:spTree>
    <p:extLst>
      <p:ext uri="{BB962C8B-B14F-4D97-AF65-F5344CB8AC3E}">
        <p14:creationId xmlns:p14="http://schemas.microsoft.com/office/powerpoint/2010/main" val="621825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1"/>
          <p:cNvSpPr>
            <a:spLocks noGrp="1" noRot="1" noChangeAspect="1" noChangeArrowheads="1" noTextEdit="1"/>
          </p:cNvSpPr>
          <p:nvPr>
            <p:ph type="sldImg"/>
          </p:nvPr>
        </p:nvSpPr>
        <p:spPr>
          <a:ln/>
        </p:spPr>
      </p:sp>
      <p:sp>
        <p:nvSpPr>
          <p:cNvPr id="66563" name="Rectangle 2"/>
          <p:cNvSpPr txBox="1">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itchFamily="18" charset="0"/>
            </a:endParaRPr>
          </a:p>
        </p:txBody>
      </p:sp>
    </p:spTree>
    <p:extLst>
      <p:ext uri="{BB962C8B-B14F-4D97-AF65-F5344CB8AC3E}">
        <p14:creationId xmlns:p14="http://schemas.microsoft.com/office/powerpoint/2010/main" val="28877273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1"/>
          <p:cNvSpPr>
            <a:spLocks noGrp="1" noRot="1" noChangeAspect="1" noChangeArrowheads="1" noTextEdit="1"/>
          </p:cNvSpPr>
          <p:nvPr>
            <p:ph type="sldImg"/>
          </p:nvPr>
        </p:nvSpPr>
        <p:spPr>
          <a:ln/>
        </p:spPr>
      </p:sp>
      <p:sp>
        <p:nvSpPr>
          <p:cNvPr id="67587" name="Rectangle 2"/>
          <p:cNvSpPr txBox="1">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itchFamily="18" charset="0"/>
            </a:endParaRPr>
          </a:p>
        </p:txBody>
      </p:sp>
    </p:spTree>
    <p:extLst>
      <p:ext uri="{BB962C8B-B14F-4D97-AF65-F5344CB8AC3E}">
        <p14:creationId xmlns:p14="http://schemas.microsoft.com/office/powerpoint/2010/main" val="21053536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1"/>
          <p:cNvSpPr>
            <a:spLocks noGrp="1" noRot="1" noChangeAspect="1" noChangeArrowheads="1" noTextEdit="1"/>
          </p:cNvSpPr>
          <p:nvPr>
            <p:ph type="sldImg"/>
          </p:nvPr>
        </p:nvSpPr>
        <p:spPr>
          <a:ln/>
        </p:spPr>
      </p:sp>
      <p:sp>
        <p:nvSpPr>
          <p:cNvPr id="68611" name="Rectangle 2"/>
          <p:cNvSpPr txBox="1">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itchFamily="18" charset="0"/>
            </a:endParaRPr>
          </a:p>
        </p:txBody>
      </p:sp>
    </p:spTree>
    <p:extLst>
      <p:ext uri="{BB962C8B-B14F-4D97-AF65-F5344CB8AC3E}">
        <p14:creationId xmlns:p14="http://schemas.microsoft.com/office/powerpoint/2010/main" val="31695194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1"/>
          <p:cNvSpPr>
            <a:spLocks noGrp="1" noRot="1" noChangeAspect="1" noChangeArrowheads="1" noTextEdit="1"/>
          </p:cNvSpPr>
          <p:nvPr>
            <p:ph type="sldImg"/>
          </p:nvPr>
        </p:nvSpPr>
        <p:spPr>
          <a:ln/>
        </p:spPr>
      </p:sp>
      <p:sp>
        <p:nvSpPr>
          <p:cNvPr id="69635" name="Rectangle 2"/>
          <p:cNvSpPr txBox="1">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itchFamily="18" charset="0"/>
            </a:endParaRPr>
          </a:p>
        </p:txBody>
      </p:sp>
    </p:spTree>
    <p:extLst>
      <p:ext uri="{BB962C8B-B14F-4D97-AF65-F5344CB8AC3E}">
        <p14:creationId xmlns:p14="http://schemas.microsoft.com/office/powerpoint/2010/main" val="15504442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1"/>
          <p:cNvSpPr>
            <a:spLocks noGrp="1" noRot="1" noChangeAspect="1" noChangeArrowheads="1" noTextEdit="1"/>
          </p:cNvSpPr>
          <p:nvPr>
            <p:ph type="sldImg"/>
          </p:nvPr>
        </p:nvSpPr>
        <p:spPr>
          <a:ln/>
        </p:spPr>
      </p:sp>
      <p:sp>
        <p:nvSpPr>
          <p:cNvPr id="70659" name="Rectangle 2"/>
          <p:cNvSpPr txBox="1">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itchFamily="18" charset="0"/>
            </a:endParaRPr>
          </a:p>
        </p:txBody>
      </p:sp>
    </p:spTree>
    <p:extLst>
      <p:ext uri="{BB962C8B-B14F-4D97-AF65-F5344CB8AC3E}">
        <p14:creationId xmlns:p14="http://schemas.microsoft.com/office/powerpoint/2010/main" val="16702010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1"/>
          <p:cNvSpPr>
            <a:spLocks noGrp="1" noRot="1" noChangeAspect="1" noChangeArrowheads="1" noTextEdit="1"/>
          </p:cNvSpPr>
          <p:nvPr>
            <p:ph type="sldImg"/>
          </p:nvPr>
        </p:nvSpPr>
        <p:spPr>
          <a:ln/>
        </p:spPr>
      </p:sp>
      <p:sp>
        <p:nvSpPr>
          <p:cNvPr id="71683" name="Rectangle 2"/>
          <p:cNvSpPr txBox="1">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itchFamily="18" charset="0"/>
            </a:endParaRPr>
          </a:p>
        </p:txBody>
      </p:sp>
    </p:spTree>
    <p:extLst>
      <p:ext uri="{BB962C8B-B14F-4D97-AF65-F5344CB8AC3E}">
        <p14:creationId xmlns:p14="http://schemas.microsoft.com/office/powerpoint/2010/main" val="20604405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1"/>
          <p:cNvSpPr>
            <a:spLocks noGrp="1" noRot="1" noChangeAspect="1" noChangeArrowheads="1" noTextEdit="1"/>
          </p:cNvSpPr>
          <p:nvPr>
            <p:ph type="sldImg"/>
          </p:nvPr>
        </p:nvSpPr>
        <p:spPr>
          <a:ln/>
        </p:spPr>
      </p:sp>
      <p:sp>
        <p:nvSpPr>
          <p:cNvPr id="72707" name="Rectangle 2"/>
          <p:cNvSpPr txBox="1">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l-GR" altLang="el-GR" smtClean="0">
              <a:latin typeface="Times New Roman" pitchFamily="18" charset="0"/>
            </a:endParaRPr>
          </a:p>
        </p:txBody>
      </p:sp>
    </p:spTree>
    <p:extLst>
      <p:ext uri="{BB962C8B-B14F-4D97-AF65-F5344CB8AC3E}">
        <p14:creationId xmlns:p14="http://schemas.microsoft.com/office/powerpoint/2010/main" val="303118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1E8E49C5-4084-4928-B0D1-D1D10ED93DED}" type="slidenum">
              <a:rPr lang="el-GR" altLang="el-GR" sz="1300"/>
              <a:pPr eaLnBrk="1" hangingPunct="1"/>
              <a:t>1</a:t>
            </a:fld>
            <a:endParaRPr lang="el-GR" altLang="el-GR" sz="13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26449114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55</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56</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57</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58</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59</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2DA1BD75-EFE4-4A92-9A6A-89E25730CF2A}" type="slidenum">
              <a:rPr lang="el-GR" altLang="el-GR" sz="1300"/>
              <a:pPr eaLnBrk="1" hangingPunct="1"/>
              <a:t>2</a:t>
            </a:fld>
            <a:endParaRPr lang="el-GR" altLang="el-GR" sz="130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3682550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20291B60-1592-456E-A3E9-B0815C45AD3A}" type="slidenum">
              <a:rPr lang="el-GR" altLang="el-GR" sz="1300"/>
              <a:pPr eaLnBrk="1" hangingPunct="1"/>
              <a:t>3</a:t>
            </a:fld>
            <a:endParaRPr lang="el-GR" altLang="el-GR" sz="13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2503046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4A441819-8F8E-45FF-B81E-0BA7DFB380FE}" type="slidenum">
              <a:rPr lang="el-GR" altLang="el-GR" sz="1300"/>
              <a:pPr eaLnBrk="1" hangingPunct="1"/>
              <a:t>8</a:t>
            </a:fld>
            <a:endParaRPr lang="el-GR" altLang="el-GR" sz="130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238778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CA9452AF-CCB1-4467-A655-888ADA94F176}" type="slidenum">
              <a:rPr lang="el-GR" altLang="el-GR" sz="1300"/>
              <a:pPr eaLnBrk="1" hangingPunct="1"/>
              <a:t>17</a:t>
            </a:fld>
            <a:endParaRPr lang="el-GR" altLang="el-GR" sz="130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3374773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CE33A305-A7C4-42F0-9C0F-A8F8978DBD8D}" type="slidenum">
              <a:rPr lang="el-GR" altLang="el-GR" sz="1300"/>
              <a:pPr eaLnBrk="1" hangingPunct="1"/>
              <a:t>19</a:t>
            </a:fld>
            <a:endParaRPr lang="el-GR" altLang="el-GR" sz="130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25345896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CE33A305-A7C4-42F0-9C0F-A8F8978DBD8D}" type="slidenum">
              <a:rPr lang="el-GR" altLang="el-GR" sz="1300"/>
              <a:pPr eaLnBrk="1" hangingPunct="1"/>
              <a:t>20</a:t>
            </a:fld>
            <a:endParaRPr lang="el-GR" altLang="el-GR" sz="130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4456875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CE33A305-A7C4-42F0-9C0F-A8F8978DBD8D}" type="slidenum">
              <a:rPr lang="el-GR" altLang="el-GR" sz="1300"/>
              <a:pPr eaLnBrk="1" hangingPunct="1"/>
              <a:t>24</a:t>
            </a:fld>
            <a:endParaRPr lang="el-GR" altLang="el-GR" sz="130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487983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a:p>
        </p:txBody>
      </p:sp>
      <p:sp>
        <p:nvSpPr>
          <p:cNvPr id="4" name="Rectangle 6"/>
          <p:cNvSpPr>
            <a:spLocks noGrp="1" noChangeArrowheads="1"/>
          </p:cNvSpPr>
          <p:nvPr>
            <p:ph type="sldNum" sz="quarter" idx="12"/>
          </p:nvPr>
        </p:nvSpPr>
        <p:spPr>
          <a:ln/>
        </p:spPr>
        <p:txBody>
          <a:bodyPr/>
          <a:lstStyle>
            <a:lvl1pPr>
              <a:defRPr/>
            </a:lvl1pPr>
          </a:lstStyle>
          <a:p>
            <a:pPr>
              <a:defRPr/>
            </a:pPr>
            <a:fld id="{FA4CD122-866E-4D3B-9682-8196304B43DE}" type="slidenum">
              <a:rPr lang="el-GR"/>
              <a:pPr>
                <a:defRPr/>
              </a:pPr>
              <a:t>‹#›</a:t>
            </a:fld>
            <a:endParaRPr lang="el-GR"/>
          </a:p>
        </p:txBody>
      </p:sp>
    </p:spTree>
    <p:extLst>
      <p:ext uri="{BB962C8B-B14F-4D97-AF65-F5344CB8AC3E}">
        <p14:creationId xmlns:p14="http://schemas.microsoft.com/office/powerpoint/2010/main" val="2051420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1.xml"/><Relationship Id="rId1" Type="http://schemas.openxmlformats.org/officeDocument/2006/relationships/vmlDrawing" Target="../drawings/vmlDrawing1.vml"/><Relationship Id="rId5" Type="http://schemas.openxmlformats.org/officeDocument/2006/relationships/image" Target="../media/image13.emf"/><Relationship Id="rId4" Type="http://schemas.openxmlformats.org/officeDocument/2006/relationships/package" Target="../embeddings/Microsoft_Word_Document1.docx"/></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1.xml"/><Relationship Id="rId1" Type="http://schemas.openxmlformats.org/officeDocument/2006/relationships/vmlDrawing" Target="../drawings/vmlDrawing2.vml"/><Relationship Id="rId5" Type="http://schemas.openxmlformats.org/officeDocument/2006/relationships/image" Target="../media/image16.emf"/><Relationship Id="rId4" Type="http://schemas.openxmlformats.org/officeDocument/2006/relationships/package" Target="../embeddings/Microsoft_Word_Document2.docx"/></Relationships>
</file>

<file path=ppt/slides/_rels/slide3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a:bodyPr>
          <a:lstStyle/>
          <a:p>
            <a:pPr lvl="1" algn="ctr"/>
            <a:r>
              <a:rPr lang="el-GR" sz="3600" b="1" dirty="0" smtClean="0">
                <a:solidFill>
                  <a:schemeClr val="tx1"/>
                </a:solidFill>
                <a:latin typeface="+mn-lt"/>
              </a:rPr>
              <a:t>Βάσεις Δεδομένων </a:t>
            </a:r>
            <a:r>
              <a:rPr lang="en-US" sz="3600" b="1" dirty="0" smtClean="0">
                <a:solidFill>
                  <a:schemeClr val="tx1"/>
                </a:solidFill>
                <a:latin typeface="+mn-lt"/>
              </a:rPr>
              <a:t>II</a:t>
            </a:r>
            <a:endParaRPr lang="el-GR" sz="3600" b="1" dirty="0">
              <a:solidFill>
                <a:schemeClr val="tx1"/>
              </a:solidFill>
              <a:latin typeface="+mn-lt"/>
            </a:endParaRPr>
          </a:p>
        </p:txBody>
      </p:sp>
      <p:sp>
        <p:nvSpPr>
          <p:cNvPr id="3" name="Υπότιτλος 2"/>
          <p:cNvSpPr>
            <a:spLocks noGrp="1"/>
          </p:cNvSpPr>
          <p:nvPr>
            <p:ph type="subTitle" idx="1"/>
          </p:nvPr>
        </p:nvSpPr>
        <p:spPr>
          <a:xfrm>
            <a:off x="1369368" y="3096543"/>
            <a:ext cx="6400800" cy="1752600"/>
          </a:xfrm>
        </p:spPr>
        <p:txBody>
          <a:bodyPr>
            <a:normAutofit/>
          </a:bodyPr>
          <a:lstStyle/>
          <a:p>
            <a:pPr>
              <a:spcBef>
                <a:spcPts val="0"/>
              </a:spcBef>
              <a:spcAft>
                <a:spcPts val="1200"/>
              </a:spcAft>
            </a:pPr>
            <a:r>
              <a:rPr lang="el-GR" sz="2800" b="1" dirty="0" smtClean="0"/>
              <a:t>Ενότητα 1</a:t>
            </a:r>
            <a:r>
              <a:rPr lang="el-GR" sz="2800" dirty="0" smtClean="0"/>
              <a:t>:</a:t>
            </a:r>
            <a:r>
              <a:rPr lang="en-US" sz="2800" dirty="0" smtClean="0"/>
              <a:t> </a:t>
            </a:r>
            <a:r>
              <a:rPr lang="el-GR" sz="2800" dirty="0" smtClean="0"/>
              <a:t>«</a:t>
            </a:r>
            <a:r>
              <a:rPr lang="el-GR" sz="2800" dirty="0"/>
              <a:t>Προσανατολισμού» (</a:t>
            </a:r>
            <a:r>
              <a:rPr lang="el-GR" sz="2800" dirty="0" err="1"/>
              <a:t>orientation</a:t>
            </a:r>
            <a:r>
              <a:rPr lang="el-GR" sz="2800" dirty="0" smtClean="0"/>
              <a:t>) - </a:t>
            </a:r>
            <a:r>
              <a:rPr lang="el-GR" sz="2800" dirty="0"/>
              <a:t>Εισαγωγή </a:t>
            </a:r>
            <a:endParaRPr lang="el-GR" sz="2800" dirty="0" smtClean="0"/>
          </a:p>
          <a:p>
            <a:pPr>
              <a:spcBef>
                <a:spcPts val="0"/>
              </a:spcBef>
              <a:spcAft>
                <a:spcPts val="1200"/>
              </a:spcAft>
            </a:pPr>
            <a:r>
              <a:rPr lang="el-GR" sz="2400" dirty="0" smtClean="0"/>
              <a:t>Χ. </a:t>
            </a:r>
            <a:r>
              <a:rPr lang="el-GR" sz="2400" dirty="0" err="1" smtClean="0"/>
              <a:t>Σκουρλάς</a:t>
            </a:r>
            <a:endParaRPr lang="el-GR" sz="2400" dirty="0"/>
          </a:p>
        </p:txBody>
      </p:sp>
      <p:pic>
        <p:nvPicPr>
          <p:cNvPr id="6" name="Picture 5" descr="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sp>
        <p:nvSpPr>
          <p:cNvPr id="10" name="Rectangle 9"/>
          <p:cNvSpPr/>
          <p:nvPr/>
        </p:nvSpPr>
        <p:spPr>
          <a:xfrm>
            <a:off x="1241425" y="631431"/>
            <a:ext cx="6661150" cy="338554"/>
          </a:xfrm>
          <a:prstGeom prst="rect">
            <a:avLst/>
          </a:prstGeom>
        </p:spPr>
        <p:txBody>
          <a:bodyPr>
            <a:spAutoFit/>
          </a:bodyPr>
          <a:lstStyle/>
          <a:p>
            <a:pPr algn="ctr"/>
            <a:r>
              <a:rPr lang="el-GR" sz="1600" smtClean="0">
                <a:latin typeface="+mn-lt"/>
              </a:rPr>
              <a:t>Πανεπιστήμιο Δυτικής Αττικής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4122159245"/>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1" name="Picture 10"/>
          <p:cNvPicPr/>
          <p:nvPr/>
        </p:nvPicPr>
        <p:blipFill>
          <a:blip r:embed="rId5">
            <a:extLst>
              <a:ext uri="{28A0092B-C50C-407E-A947-70E740481C1C}">
                <a14:useLocalDpi xmlns:a14="http://schemas.microsoft.com/office/drawing/2010/main" val="0"/>
              </a:ext>
            </a:extLst>
          </a:blip>
          <a:stretch>
            <a:fillRect/>
          </a:stretch>
        </p:blipFill>
        <p:spPr>
          <a:xfrm>
            <a:off x="755576" y="486569"/>
            <a:ext cx="758190" cy="638175"/>
          </a:xfrm>
          <a:prstGeom prst="rect">
            <a:avLst/>
          </a:prstGeom>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9</a:t>
            </a:fld>
            <a:endParaRPr lang="el-G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648147"/>
            <a:ext cx="6840760" cy="5283622"/>
          </a:xfrm>
          <a:prstGeom prst="rect">
            <a:avLst/>
          </a:prstGeom>
        </p:spPr>
      </p:pic>
    </p:spTree>
    <p:extLst>
      <p:ext uri="{BB962C8B-B14F-4D97-AF65-F5344CB8AC3E}">
        <p14:creationId xmlns:p14="http://schemas.microsoft.com/office/powerpoint/2010/main" val="16275951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10</a:t>
            </a:fld>
            <a:endParaRPr lang="el-G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8" y="432284"/>
            <a:ext cx="6624736" cy="5626488"/>
          </a:xfrm>
          <a:prstGeom prst="rect">
            <a:avLst/>
          </a:prstGeom>
        </p:spPr>
      </p:pic>
    </p:spTree>
    <p:extLst>
      <p:ext uri="{BB962C8B-B14F-4D97-AF65-F5344CB8AC3E}">
        <p14:creationId xmlns:p14="http://schemas.microsoft.com/office/powerpoint/2010/main" val="2338499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11</a:t>
            </a:fld>
            <a:endParaRPr lang="el-GR"/>
          </a:p>
        </p:txBody>
      </p:sp>
      <p:sp>
        <p:nvSpPr>
          <p:cNvPr id="3" name="Rectangle 2"/>
          <p:cNvSpPr/>
          <p:nvPr/>
        </p:nvSpPr>
        <p:spPr>
          <a:xfrm>
            <a:off x="107504" y="73744"/>
            <a:ext cx="8784976" cy="6758197"/>
          </a:xfrm>
          <a:prstGeom prst="rect">
            <a:avLst/>
          </a:prstGeom>
        </p:spPr>
        <p:txBody>
          <a:bodyPr wrap="square">
            <a:spAutoFit/>
          </a:bodyPr>
          <a:lstStyle/>
          <a:p>
            <a:pPr>
              <a:lnSpc>
                <a:spcPct val="115000"/>
              </a:lnSpc>
              <a:spcAft>
                <a:spcPts val="1000"/>
              </a:spcAft>
            </a:pPr>
            <a:r>
              <a:rPr lang="en-US" sz="1200" dirty="0">
                <a:latin typeface="Cambria" panose="02040503050406030204" pitchFamily="18" charset="0"/>
                <a:ea typeface="Calibri" panose="020F0502020204030204" pitchFamily="34" charset="0"/>
                <a:cs typeface="Times New Roman" panose="02020603050405020304" pitchFamily="18" charset="0"/>
              </a:rPr>
              <a:t>DROP DATABASE </a:t>
            </a:r>
            <a:r>
              <a:rPr lang="en-US" sz="1200" dirty="0" err="1" smtClean="0">
                <a:latin typeface="Cambria" panose="02040503050406030204" pitchFamily="18" charset="0"/>
                <a:ea typeface="Calibri" panose="020F0502020204030204" pitchFamily="34" charset="0"/>
                <a:cs typeface="Times New Roman" panose="02020603050405020304" pitchFamily="18" charset="0"/>
              </a:rPr>
              <a:t>myPERSONNEL</a:t>
            </a:r>
            <a:r>
              <a:rPr lang="en-US" sz="1200" dirty="0">
                <a:latin typeface="Cambria" panose="02040503050406030204" pitchFamily="18" charset="0"/>
                <a:ea typeface="Calibri" panose="020F0502020204030204" pitchFamily="34" charset="0"/>
                <a:cs typeface="Times New Roman" panose="02020603050405020304" pitchFamily="18" charset="0"/>
              </a:rPr>
              <a:t>;</a:t>
            </a:r>
            <a:endParaRPr lang="el-GR" sz="1200" dirty="0">
              <a:latin typeface="Arial" panose="020B060402020202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US" sz="1200" dirty="0">
                <a:latin typeface="Cambria" panose="02040503050406030204" pitchFamily="18" charset="0"/>
                <a:ea typeface="Calibri" panose="020F0502020204030204" pitchFamily="34" charset="0"/>
                <a:cs typeface="Times New Roman" panose="02020603050405020304" pitchFamily="18" charset="0"/>
              </a:rPr>
              <a:t>CREATE DATABASE </a:t>
            </a:r>
            <a:r>
              <a:rPr lang="en-US" sz="1200" dirty="0" err="1" smtClean="0">
                <a:latin typeface="Cambria" panose="02040503050406030204" pitchFamily="18" charset="0"/>
                <a:ea typeface="Calibri" panose="020F0502020204030204" pitchFamily="34" charset="0"/>
                <a:cs typeface="Times New Roman" panose="02020603050405020304" pitchFamily="18" charset="0"/>
              </a:rPr>
              <a:t>mypersonnel</a:t>
            </a:r>
            <a:r>
              <a:rPr lang="en-US" sz="1200" dirty="0">
                <a:latin typeface="Cambria" panose="02040503050406030204" pitchFamily="18" charset="0"/>
                <a:ea typeface="Calibri" panose="020F0502020204030204" pitchFamily="34" charset="0"/>
                <a:cs typeface="Times New Roman" panose="02020603050405020304" pitchFamily="18" charset="0"/>
              </a:rPr>
              <a:t>;</a:t>
            </a:r>
            <a:endParaRPr lang="el-GR" sz="1200" dirty="0">
              <a:latin typeface="Arial" panose="020B060402020202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US" sz="1200" dirty="0">
                <a:latin typeface="Cambria" panose="02040503050406030204" pitchFamily="18" charset="0"/>
                <a:ea typeface="Calibri" panose="020F0502020204030204" pitchFamily="34" charset="0"/>
                <a:cs typeface="Times New Roman" panose="02020603050405020304" pitchFamily="18" charset="0"/>
              </a:rPr>
              <a:t>USE </a:t>
            </a:r>
            <a:r>
              <a:rPr lang="en-US" sz="1200" dirty="0" err="1" smtClean="0">
                <a:latin typeface="Cambria" panose="02040503050406030204" pitchFamily="18" charset="0"/>
                <a:ea typeface="Calibri" panose="020F0502020204030204" pitchFamily="34" charset="0"/>
                <a:cs typeface="Times New Roman" panose="02020603050405020304" pitchFamily="18" charset="0"/>
              </a:rPr>
              <a:t>mypersonnel</a:t>
            </a:r>
            <a:r>
              <a:rPr lang="en-US" sz="1200" dirty="0">
                <a:latin typeface="Cambria" panose="02040503050406030204" pitchFamily="18" charset="0"/>
                <a:ea typeface="Calibri" panose="020F0502020204030204" pitchFamily="34" charset="0"/>
                <a:cs typeface="Times New Roman" panose="02020603050405020304" pitchFamily="18" charset="0"/>
              </a:rPr>
              <a:t>;</a:t>
            </a:r>
            <a:endParaRPr lang="el-GR" sz="1200" dirty="0">
              <a:latin typeface="Arial" panose="020B060402020202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US" sz="1200" dirty="0">
                <a:latin typeface="Cambria" panose="02040503050406030204" pitchFamily="18" charset="0"/>
                <a:ea typeface="Calibri" panose="020F0502020204030204" pitchFamily="34" charset="0"/>
                <a:cs typeface="Times New Roman" panose="02020603050405020304" pitchFamily="18" charset="0"/>
              </a:rPr>
              <a:t>CREATE TABLE DEPT(DEPTNO INT(2) NOT NULL, </a:t>
            </a:r>
            <a:endParaRPr lang="el-GR" sz="1200" dirty="0">
              <a:latin typeface="Arial" panose="020B060402020202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US" sz="1200" dirty="0">
                <a:latin typeface="Cambria" panose="02040503050406030204" pitchFamily="18" charset="0"/>
                <a:ea typeface="Calibri" panose="020F0502020204030204" pitchFamily="34" charset="0"/>
                <a:cs typeface="Times New Roman" panose="02020603050405020304" pitchFamily="18" charset="0"/>
              </a:rPr>
              <a:t>                     DNAME VARCHAR(14), LOC VARCHAR(14),</a:t>
            </a:r>
            <a:endParaRPr lang="el-GR" sz="1200" dirty="0">
              <a:latin typeface="Arial" panose="020B060402020202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US" sz="1200" dirty="0">
                <a:latin typeface="Cambria" panose="02040503050406030204" pitchFamily="18" charset="0"/>
                <a:ea typeface="Calibri" panose="020F0502020204030204" pitchFamily="34" charset="0"/>
                <a:cs typeface="Times New Roman" panose="02020603050405020304" pitchFamily="18" charset="0"/>
              </a:rPr>
              <a:t>                     PRIMARY KEY(DEPTNO));</a:t>
            </a:r>
            <a:endParaRPr lang="el-GR" sz="1200" dirty="0">
              <a:latin typeface="Arial" panose="020B060402020202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US" sz="1200" dirty="0">
                <a:latin typeface="Cambria" panose="02040503050406030204" pitchFamily="18" charset="0"/>
                <a:ea typeface="Calibri" panose="020F0502020204030204" pitchFamily="34" charset="0"/>
                <a:cs typeface="Times New Roman" panose="02020603050405020304" pitchFamily="18" charset="0"/>
              </a:rPr>
              <a:t>CREATE TABLE EMP(EMPNO INT(4) NOT NULL, </a:t>
            </a:r>
            <a:endParaRPr lang="el-GR" sz="1200" dirty="0">
              <a:latin typeface="Arial" panose="020B060402020202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US" sz="1200" dirty="0">
                <a:latin typeface="Cambria" panose="02040503050406030204" pitchFamily="18" charset="0"/>
                <a:ea typeface="Calibri" panose="020F0502020204030204" pitchFamily="34" charset="0"/>
                <a:cs typeface="Times New Roman" panose="02020603050405020304" pitchFamily="18" charset="0"/>
              </a:rPr>
              <a:t>                    ENAME VARCHAR(10), JOB VARCHAR(25), </a:t>
            </a:r>
            <a:endParaRPr lang="el-GR" sz="1200" dirty="0">
              <a:latin typeface="Arial" panose="020B060402020202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US" sz="1200" dirty="0">
                <a:latin typeface="Cambria" panose="02040503050406030204" pitchFamily="18" charset="0"/>
                <a:ea typeface="Calibri" panose="020F0502020204030204" pitchFamily="34" charset="0"/>
                <a:cs typeface="Times New Roman" panose="02020603050405020304" pitchFamily="18" charset="0"/>
              </a:rPr>
              <a:t>                    HIREDATE DATE, MGR INT(4),  SAL FLOAT(7,2), COMM FLOAT(7,2),</a:t>
            </a:r>
            <a:endParaRPr lang="el-GR" sz="1200" dirty="0">
              <a:latin typeface="Arial" panose="020B060402020202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US" sz="1200" dirty="0">
                <a:latin typeface="Cambria" panose="02040503050406030204" pitchFamily="18" charset="0"/>
                <a:ea typeface="Calibri" panose="020F0502020204030204" pitchFamily="34" charset="0"/>
                <a:cs typeface="Times New Roman" panose="02020603050405020304" pitchFamily="18" charset="0"/>
              </a:rPr>
              <a:t>                    DEPTNO INT(2), PRIMARY KEY(EMPNO),</a:t>
            </a:r>
            <a:endParaRPr lang="el-GR" sz="1200" dirty="0">
              <a:latin typeface="Arial" panose="020B060402020202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US" sz="1200" dirty="0">
                <a:latin typeface="Cambria" panose="02040503050406030204" pitchFamily="18" charset="0"/>
                <a:ea typeface="Calibri" panose="020F0502020204030204" pitchFamily="34" charset="0"/>
                <a:cs typeface="Times New Roman" panose="02020603050405020304" pitchFamily="18" charset="0"/>
              </a:rPr>
              <a:t>         	FOREIGN KEY(DEPTNO) REFERENCES DEPT(DEPTNO));</a:t>
            </a:r>
            <a:endParaRPr lang="el-GR" sz="1200" dirty="0">
              <a:latin typeface="Arial" panose="020B060402020202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US" sz="1200" dirty="0">
                <a:latin typeface="Cambria" panose="02040503050406030204" pitchFamily="18" charset="0"/>
                <a:ea typeface="Calibri" panose="020F0502020204030204" pitchFamily="34" charset="0"/>
                <a:cs typeface="Times New Roman" panose="02020603050405020304" pitchFamily="18" charset="0"/>
              </a:rPr>
              <a:t>CREATE TABLE PROJ (</a:t>
            </a:r>
            <a:r>
              <a:rPr lang="en-US" sz="1200" dirty="0" err="1">
                <a:latin typeface="Cambria" panose="02040503050406030204" pitchFamily="18" charset="0"/>
                <a:ea typeface="Calibri" panose="020F0502020204030204" pitchFamily="34" charset="0"/>
                <a:cs typeface="Times New Roman" panose="02020603050405020304" pitchFamily="18" charset="0"/>
              </a:rPr>
              <a:t>projno</a:t>
            </a:r>
            <a:r>
              <a:rPr lang="en-US" sz="1200" dirty="0">
                <a:latin typeface="Cambria" panose="02040503050406030204" pitchFamily="18" charset="0"/>
                <a:ea typeface="Calibri" panose="020F0502020204030204" pitchFamily="34" charset="0"/>
                <a:cs typeface="Times New Roman" panose="02020603050405020304" pitchFamily="18" charset="0"/>
              </a:rPr>
              <a:t> INT(3) NOT NULL, </a:t>
            </a:r>
            <a:endParaRPr lang="el-GR" sz="1200" dirty="0">
              <a:latin typeface="Arial" panose="020B060402020202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US" sz="1200" dirty="0">
                <a:latin typeface="Cambria" panose="02040503050406030204" pitchFamily="18" charset="0"/>
                <a:ea typeface="Calibri" panose="020F0502020204030204" pitchFamily="34" charset="0"/>
                <a:cs typeface="Times New Roman" panose="02020603050405020304" pitchFamily="18" charset="0"/>
              </a:rPr>
              <a:t>       	</a:t>
            </a:r>
            <a:r>
              <a:rPr lang="en-US" sz="1200" dirty="0" err="1">
                <a:latin typeface="Cambria" panose="02040503050406030204" pitchFamily="18" charset="0"/>
                <a:ea typeface="Calibri" panose="020F0502020204030204" pitchFamily="34" charset="0"/>
                <a:cs typeface="Times New Roman" panose="02020603050405020304" pitchFamily="18" charset="0"/>
              </a:rPr>
              <a:t>pname</a:t>
            </a:r>
            <a:r>
              <a:rPr lang="en-US" sz="1200" dirty="0">
                <a:latin typeface="Cambria" panose="02040503050406030204" pitchFamily="18" charset="0"/>
                <a:ea typeface="Calibri" panose="020F0502020204030204" pitchFamily="34" charset="0"/>
                <a:cs typeface="Times New Roman" panose="02020603050405020304" pitchFamily="18" charset="0"/>
              </a:rPr>
              <a:t> VARCHAR(15), budget FLOAT(12,2), </a:t>
            </a:r>
            <a:endParaRPr lang="el-GR" sz="1200" dirty="0">
              <a:latin typeface="Arial" panose="020B060402020202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US" sz="1200" dirty="0">
                <a:latin typeface="Cambria" panose="02040503050406030204" pitchFamily="18" charset="0"/>
                <a:ea typeface="Calibri" panose="020F0502020204030204" pitchFamily="34" charset="0"/>
                <a:cs typeface="Times New Roman" panose="02020603050405020304" pitchFamily="18" charset="0"/>
              </a:rPr>
              <a:t>      	 PRIMARY KEY(</a:t>
            </a:r>
            <a:r>
              <a:rPr lang="en-US" sz="1200" dirty="0" err="1">
                <a:latin typeface="Cambria" panose="02040503050406030204" pitchFamily="18" charset="0"/>
                <a:ea typeface="Calibri" panose="020F0502020204030204" pitchFamily="34" charset="0"/>
                <a:cs typeface="Times New Roman" panose="02020603050405020304" pitchFamily="18" charset="0"/>
              </a:rPr>
              <a:t>projno</a:t>
            </a:r>
            <a:r>
              <a:rPr lang="en-US" sz="1200" dirty="0">
                <a:latin typeface="Cambria" panose="02040503050406030204" pitchFamily="18" charset="0"/>
                <a:ea typeface="Calibri" panose="020F0502020204030204" pitchFamily="34" charset="0"/>
                <a:cs typeface="Times New Roman" panose="02020603050405020304" pitchFamily="18" charset="0"/>
              </a:rPr>
              <a:t>));</a:t>
            </a:r>
            <a:endParaRPr lang="el-GR" sz="1200" dirty="0">
              <a:latin typeface="Arial" panose="020B060402020202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US" sz="1200" dirty="0">
                <a:latin typeface="Cambria" panose="02040503050406030204" pitchFamily="18" charset="0"/>
                <a:ea typeface="Calibri" panose="020F0502020204030204" pitchFamily="34" charset="0"/>
                <a:cs typeface="Times New Roman" panose="02020603050405020304" pitchFamily="18" charset="0"/>
              </a:rPr>
              <a:t>CREATE TABLE ASSIGN(</a:t>
            </a:r>
            <a:endParaRPr lang="el-GR" sz="1200" dirty="0">
              <a:latin typeface="Arial" panose="020B060402020202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US" sz="1200" dirty="0">
                <a:latin typeface="Cambria" panose="02040503050406030204" pitchFamily="18" charset="0"/>
                <a:ea typeface="Calibri" panose="020F0502020204030204" pitchFamily="34" charset="0"/>
                <a:cs typeface="Times New Roman" panose="02020603050405020304" pitchFamily="18" charset="0"/>
              </a:rPr>
              <a:t>	 EMPNO INT(4) NOT NULL, PROJNO INT(3) NOT NULL, PTIME INT(3),</a:t>
            </a:r>
            <a:endParaRPr lang="el-GR" sz="1200" dirty="0">
              <a:latin typeface="Arial" panose="020B060402020202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US" sz="1200" dirty="0">
                <a:latin typeface="Cambria" panose="02040503050406030204" pitchFamily="18" charset="0"/>
                <a:ea typeface="Calibri" panose="020F0502020204030204" pitchFamily="34" charset="0"/>
                <a:cs typeface="Times New Roman" panose="02020603050405020304" pitchFamily="18" charset="0"/>
              </a:rPr>
              <a:t>	PRIMARY KEY(EMPNO,PROJNO),</a:t>
            </a:r>
            <a:endParaRPr lang="el-GR" sz="1200" dirty="0">
              <a:latin typeface="Arial" panose="020B060402020202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US" sz="1200" dirty="0">
                <a:latin typeface="Cambria" panose="02040503050406030204" pitchFamily="18" charset="0"/>
                <a:ea typeface="Calibri" panose="020F0502020204030204" pitchFamily="34" charset="0"/>
                <a:cs typeface="Times New Roman" panose="02020603050405020304" pitchFamily="18" charset="0"/>
              </a:rPr>
              <a:t>	FOREIGN KEY(EMPNO) REFERENCES EMP(EMPNO),</a:t>
            </a:r>
            <a:endParaRPr lang="el-GR" sz="1200" dirty="0">
              <a:latin typeface="Arial" panose="020B060402020202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US" sz="1200" dirty="0">
                <a:latin typeface="Cambria" panose="02040503050406030204" pitchFamily="18" charset="0"/>
                <a:ea typeface="Calibri" panose="020F0502020204030204" pitchFamily="34" charset="0"/>
                <a:cs typeface="Times New Roman" panose="02020603050405020304" pitchFamily="18" charset="0"/>
              </a:rPr>
              <a:t>	FOREIGN KEY(PROJNO) REFERENCES PROJ(PROJNO));</a:t>
            </a:r>
            <a:endParaRPr lang="el-GR" sz="1200" dirty="0">
              <a:latin typeface="Arial" panose="020B060402020202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US" sz="1200" dirty="0">
                <a:latin typeface="Cambria" panose="02040503050406030204" pitchFamily="18" charset="0"/>
                <a:ea typeface="Calibri" panose="020F0502020204030204" pitchFamily="34" charset="0"/>
                <a:cs typeface="Times New Roman" panose="02020603050405020304" pitchFamily="18" charset="0"/>
              </a:rPr>
              <a:t>SHOW TABLES;</a:t>
            </a:r>
            <a:endParaRPr lang="el-GR" sz="12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40502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Classic</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12</a:t>
            </a:fld>
            <a:endParaRPr lang="el-G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7387" y="1057274"/>
            <a:ext cx="5841751" cy="5299075"/>
          </a:xfrm>
          <a:prstGeom prst="rect">
            <a:avLst/>
          </a:prstGeom>
        </p:spPr>
      </p:pic>
    </p:spTree>
    <p:extLst>
      <p:ext uri="{BB962C8B-B14F-4D97-AF65-F5344CB8AC3E}">
        <p14:creationId xmlns:p14="http://schemas.microsoft.com/office/powerpoint/2010/main" val="22040413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UML</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13</a:t>
            </a:fld>
            <a:endParaRPr lang="el-G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7387" y="1057274"/>
            <a:ext cx="5926981" cy="5376387"/>
          </a:xfrm>
          <a:prstGeom prst="rect">
            <a:avLst/>
          </a:prstGeom>
        </p:spPr>
      </p:pic>
    </p:spTree>
    <p:extLst>
      <p:ext uri="{BB962C8B-B14F-4D97-AF65-F5344CB8AC3E}">
        <p14:creationId xmlns:p14="http://schemas.microsoft.com/office/powerpoint/2010/main" val="20785889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Crow’s foot</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14</a:t>
            </a:fld>
            <a:endParaRPr lang="el-G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7387" y="1057275"/>
            <a:ext cx="5854973" cy="5311068"/>
          </a:xfrm>
          <a:prstGeom prst="rect">
            <a:avLst/>
          </a:prstGeom>
        </p:spPr>
      </p:pic>
    </p:spTree>
    <p:extLst>
      <p:ext uri="{BB962C8B-B14F-4D97-AF65-F5344CB8AC3E}">
        <p14:creationId xmlns:p14="http://schemas.microsoft.com/office/powerpoint/2010/main" val="3324488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15</a:t>
            </a:fld>
            <a:endParaRPr lang="el-GR"/>
          </a:p>
        </p:txBody>
      </p:sp>
      <p:pic>
        <p:nvPicPr>
          <p:cNvPr id="3" name="Picture 2"/>
          <p:cNvPicPr>
            <a:picLocks noChangeAspect="1"/>
          </p:cNvPicPr>
          <p:nvPr/>
        </p:nvPicPr>
        <p:blipFill>
          <a:blip r:embed="rId2"/>
          <a:stretch>
            <a:fillRect/>
          </a:stretch>
        </p:blipFill>
        <p:spPr>
          <a:xfrm>
            <a:off x="710320" y="2132856"/>
            <a:ext cx="6499361" cy="2181461"/>
          </a:xfrm>
          <a:prstGeom prst="rect">
            <a:avLst/>
          </a:prstGeom>
        </p:spPr>
      </p:pic>
    </p:spTree>
    <p:extLst>
      <p:ext uri="{BB962C8B-B14F-4D97-AF65-F5344CB8AC3E}">
        <p14:creationId xmlns:p14="http://schemas.microsoft.com/office/powerpoint/2010/main" val="13654811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Μοντέλο οντοτήτων συσχετίσεων </a:t>
            </a:r>
          </a:p>
        </p:txBody>
      </p:sp>
      <p:pic>
        <p:nvPicPr>
          <p:cNvPr id="1027" name="Picture 3"/>
          <p:cNvPicPr>
            <a:picLocks noChangeAspect="1" noChangeArrowheads="1"/>
          </p:cNvPicPr>
          <p:nvPr/>
        </p:nvPicPr>
        <p:blipFill>
          <a:blip r:embed="rId2" cstate="print">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1331640" y="1214231"/>
            <a:ext cx="6480720" cy="5650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16</a:t>
            </a:fld>
            <a:endParaRPr lang="el-GR"/>
          </a:p>
        </p:txBody>
      </p:sp>
    </p:spTree>
    <p:extLst>
      <p:ext uri="{BB962C8B-B14F-4D97-AF65-F5344CB8AC3E}">
        <p14:creationId xmlns:p14="http://schemas.microsoft.com/office/powerpoint/2010/main" val="16304837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67544" y="116632"/>
            <a:ext cx="8229600" cy="648072"/>
          </a:xfrm>
        </p:spPr>
        <p:txBody>
          <a:bodyPr>
            <a:noAutofit/>
          </a:bodyPr>
          <a:lstStyle/>
          <a:p>
            <a:pPr eaLnBrk="1" hangingPunct="1"/>
            <a:r>
              <a:rPr lang="el-GR" altLang="el-GR" sz="3200" b="1" dirty="0" smtClean="0">
                <a:latin typeface="+mn-lt"/>
                <a:cs typeface="Arial" charset="0"/>
              </a:rPr>
              <a:t>Διαχείριση σχεσιακών βάσεων δεδομένων με γλώσσα </a:t>
            </a:r>
            <a:r>
              <a:rPr lang="en-US" altLang="el-GR" sz="3200" b="1" dirty="0" smtClean="0">
                <a:latin typeface="+mn-lt"/>
                <a:cs typeface="Arial" charset="0"/>
              </a:rPr>
              <a:t>SQL</a:t>
            </a:r>
            <a:endParaRPr lang="el-GR" altLang="el-GR" sz="3200" b="1" dirty="0" smtClean="0">
              <a:latin typeface="+mn-lt"/>
              <a:cs typeface="Arial" charset="0"/>
            </a:endParaRPr>
          </a:p>
        </p:txBody>
      </p:sp>
      <p:sp>
        <p:nvSpPr>
          <p:cNvPr id="16387" name="Rectangle 3"/>
          <p:cNvSpPr>
            <a:spLocks noGrp="1" noChangeArrowheads="1"/>
          </p:cNvSpPr>
          <p:nvPr>
            <p:ph idx="1"/>
          </p:nvPr>
        </p:nvSpPr>
        <p:spPr>
          <a:xfrm>
            <a:off x="467544" y="980728"/>
            <a:ext cx="8229600" cy="432048"/>
          </a:xfrm>
        </p:spPr>
        <p:txBody>
          <a:bodyPr>
            <a:normAutofit/>
          </a:bodyPr>
          <a:lstStyle/>
          <a:p>
            <a:pPr algn="just" eaLnBrk="1" hangingPunct="1"/>
            <a:r>
              <a:rPr lang="el-GR" altLang="el-GR" sz="2000" dirty="0" smtClean="0">
                <a:cs typeface="Arial" charset="0"/>
              </a:rPr>
              <a:t>Απόσπασμα απλουστευμένης σχεσιακής (</a:t>
            </a:r>
            <a:r>
              <a:rPr lang="en-US" altLang="el-GR" sz="2000" dirty="0" smtClean="0">
                <a:cs typeface="Arial" charset="0"/>
              </a:rPr>
              <a:t>relational</a:t>
            </a:r>
            <a:r>
              <a:rPr lang="el-GR" altLang="el-GR" sz="2000" dirty="0" smtClean="0">
                <a:cs typeface="Arial" charset="0"/>
              </a:rPr>
              <a:t>) βάσης δεδομένων</a:t>
            </a:r>
          </a:p>
        </p:txBody>
      </p:sp>
      <p:sp>
        <p:nvSpPr>
          <p:cNvPr id="16390" name="Text Box 166"/>
          <p:cNvSpPr txBox="1">
            <a:spLocks noChangeArrowheads="1"/>
          </p:cNvSpPr>
          <p:nvPr/>
        </p:nvSpPr>
        <p:spPr bwMode="auto">
          <a:xfrm>
            <a:off x="7596336" y="1943396"/>
            <a:ext cx="154766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l-GR" altLang="el-GR" sz="1600" dirty="0" smtClean="0">
                <a:latin typeface="+mn-lt"/>
              </a:rPr>
              <a:t>Πίνακας «Υπαλλήλων»</a:t>
            </a:r>
            <a:endParaRPr lang="el-GR" altLang="el-GR" sz="1600" dirty="0">
              <a:latin typeface="+mn-lt"/>
            </a:endParaRPr>
          </a:p>
        </p:txBody>
      </p:sp>
      <p:sp>
        <p:nvSpPr>
          <p:cNvPr id="16391" name="Text Box 167"/>
          <p:cNvSpPr txBox="1">
            <a:spLocks noChangeArrowheads="1"/>
          </p:cNvSpPr>
          <p:nvPr/>
        </p:nvSpPr>
        <p:spPr bwMode="auto">
          <a:xfrm>
            <a:off x="6804248" y="3789040"/>
            <a:ext cx="141657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l-GR" altLang="el-GR" sz="1600" dirty="0">
                <a:latin typeface="+mn-lt"/>
              </a:rPr>
              <a:t>Πίνακας </a:t>
            </a:r>
            <a:r>
              <a:rPr lang="el-GR" altLang="el-GR" sz="1600" dirty="0" smtClean="0">
                <a:latin typeface="+mn-lt"/>
              </a:rPr>
              <a:t>«Τμημάτων»</a:t>
            </a:r>
            <a:endParaRPr lang="el-GR" altLang="el-GR" sz="1600" dirty="0">
              <a:latin typeface="+mn-lt"/>
            </a:endParaRPr>
          </a:p>
        </p:txBody>
      </p:sp>
      <p:graphicFrame>
        <p:nvGraphicFramePr>
          <p:cNvPr id="169" name="Table 168"/>
          <p:cNvGraphicFramePr>
            <a:graphicFrameLocks noGrp="1"/>
          </p:cNvGraphicFramePr>
          <p:nvPr>
            <p:extLst>
              <p:ext uri="{D42A27DB-BD31-4B8C-83A1-F6EECF244321}">
                <p14:modId xmlns:p14="http://schemas.microsoft.com/office/powerpoint/2010/main" val="4225051873"/>
              </p:ext>
            </p:extLst>
          </p:nvPr>
        </p:nvGraphicFramePr>
        <p:xfrm>
          <a:off x="971599" y="3212976"/>
          <a:ext cx="5544617" cy="1706880"/>
        </p:xfrm>
        <a:graphic>
          <a:graphicData uri="http://schemas.openxmlformats.org/drawingml/2006/table">
            <a:tbl>
              <a:tblPr firstRow="1" bandRow="1">
                <a:tableStyleId>{5C22544A-7EE6-4342-B048-85BDC9FD1C3A}</a:tableStyleId>
              </a:tblPr>
              <a:tblGrid>
                <a:gridCol w="1411358"/>
                <a:gridCol w="2016224"/>
                <a:gridCol w="2117035"/>
              </a:tblGrid>
              <a:tr h="168463">
                <a:tc>
                  <a:txBody>
                    <a:bodyPr/>
                    <a:lstStyle/>
                    <a:p>
                      <a:pPr>
                        <a:spcAft>
                          <a:spcPts val="0"/>
                        </a:spcAft>
                      </a:pPr>
                      <a:r>
                        <a:rPr lang="en-US" sz="1600" dirty="0" err="1">
                          <a:latin typeface="Times New Roman"/>
                          <a:ea typeface="Times New Roman"/>
                          <a:cs typeface="Times New Roman"/>
                        </a:rPr>
                        <a:t>Deptno</a:t>
                      </a:r>
                      <a:endParaRPr lang="el-GR" sz="1600" dirty="0">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600">
                          <a:latin typeface="Times New Roman"/>
                          <a:ea typeface="Times New Roman"/>
                          <a:cs typeface="Times New Roman"/>
                        </a:rPr>
                        <a:t>Dname</a:t>
                      </a:r>
                      <a:endParaRPr lang="el-GR" sz="1600">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600">
                          <a:latin typeface="Times New Roman"/>
                          <a:ea typeface="Times New Roman"/>
                          <a:cs typeface="Times New Roman"/>
                        </a:rPr>
                        <a:t>No_of_employees</a:t>
                      </a:r>
                      <a:endParaRPr lang="el-GR" sz="1600">
                        <a:latin typeface="Courier New"/>
                        <a:ea typeface="Times New Roman"/>
                        <a:cs typeface="Times New Roman"/>
                      </a:endParaRPr>
                    </a:p>
                  </a:txBody>
                  <a:tcPr marL="68580" marR="68580" marT="0" marB="0">
                    <a:solidFill>
                      <a:srgbClr val="004B82"/>
                    </a:solidFill>
                  </a:tcPr>
                </a:tc>
              </a:tr>
              <a:tr h="168463">
                <a:tc>
                  <a:txBody>
                    <a:bodyPr/>
                    <a:lstStyle/>
                    <a:p>
                      <a:pPr>
                        <a:spcAft>
                          <a:spcPts val="0"/>
                        </a:spcAft>
                      </a:pPr>
                      <a:r>
                        <a:rPr lang="el-GR" sz="1600" dirty="0">
                          <a:latin typeface="Times New Roman"/>
                          <a:ea typeface="Times New Roman"/>
                          <a:cs typeface="Times New Roman"/>
                        </a:rPr>
                        <a:t>Κωδικός</a:t>
                      </a:r>
                      <a:endParaRPr lang="el-GR" sz="1600" dirty="0">
                        <a:latin typeface="Courier New"/>
                        <a:ea typeface="Times New Roman"/>
                        <a:cs typeface="Times New Roman"/>
                      </a:endParaRPr>
                    </a:p>
                  </a:txBody>
                  <a:tcPr marL="68580" marR="68580" marT="0" marB="0"/>
                </a:tc>
                <a:tc>
                  <a:txBody>
                    <a:bodyPr/>
                    <a:lstStyle/>
                    <a:p>
                      <a:pPr>
                        <a:spcAft>
                          <a:spcPts val="0"/>
                        </a:spcAft>
                      </a:pPr>
                      <a:r>
                        <a:rPr lang="el-GR" sz="1600" dirty="0">
                          <a:latin typeface="Times New Roman"/>
                          <a:ea typeface="Times New Roman"/>
                          <a:cs typeface="Times New Roman"/>
                        </a:rPr>
                        <a:t>τμήμα</a:t>
                      </a:r>
                      <a:endParaRPr lang="el-GR" sz="1600" dirty="0">
                        <a:latin typeface="Courier New"/>
                        <a:ea typeface="Times New Roman"/>
                        <a:cs typeface="Times New Roman"/>
                      </a:endParaRPr>
                    </a:p>
                  </a:txBody>
                  <a:tcPr marL="68580" marR="68580" marT="0" marB="0"/>
                </a:tc>
                <a:tc>
                  <a:txBody>
                    <a:bodyPr/>
                    <a:lstStyle/>
                    <a:p>
                      <a:pPr>
                        <a:spcAft>
                          <a:spcPts val="0"/>
                        </a:spcAft>
                      </a:pPr>
                      <a:r>
                        <a:rPr lang="el-GR" sz="1600">
                          <a:latin typeface="Times New Roman"/>
                          <a:ea typeface="Times New Roman"/>
                          <a:cs typeface="Times New Roman"/>
                        </a:rPr>
                        <a:t>αριθμός υπαλλήλων που εργάζονται στο τμήμα</a:t>
                      </a:r>
                      <a:endParaRPr lang="el-GR" sz="1600">
                        <a:latin typeface="Courier New"/>
                        <a:ea typeface="Times New Roman"/>
                        <a:cs typeface="Times New Roman"/>
                      </a:endParaRPr>
                    </a:p>
                  </a:txBody>
                  <a:tcPr marL="68580" marR="68580" marT="0" marB="0"/>
                </a:tc>
              </a:tr>
              <a:tr h="168463">
                <a:tc>
                  <a:txBody>
                    <a:bodyPr/>
                    <a:lstStyle/>
                    <a:p>
                      <a:pPr>
                        <a:spcAft>
                          <a:spcPts val="0"/>
                        </a:spcAft>
                      </a:pPr>
                      <a:r>
                        <a:rPr lang="en-US" sz="1600" dirty="0">
                          <a:latin typeface="Times New Roman"/>
                          <a:ea typeface="Times New Roman"/>
                          <a:cs typeface="Times New Roman"/>
                        </a:rPr>
                        <a:t>10</a:t>
                      </a:r>
                      <a:endParaRPr lang="el-GR" sz="1600" dirty="0">
                        <a:latin typeface="Courier New"/>
                        <a:ea typeface="Times New Roman"/>
                        <a:cs typeface="Times New Roman"/>
                      </a:endParaRPr>
                    </a:p>
                  </a:txBody>
                  <a:tcPr marL="68580" marR="68580" marT="0" marB="0"/>
                </a:tc>
                <a:tc>
                  <a:txBody>
                    <a:bodyPr/>
                    <a:lstStyle/>
                    <a:p>
                      <a:pPr>
                        <a:spcAft>
                          <a:spcPts val="0"/>
                        </a:spcAft>
                      </a:pPr>
                      <a:r>
                        <a:rPr lang="el-GR" sz="1600">
                          <a:latin typeface="Times New Roman"/>
                          <a:ea typeface="Times New Roman"/>
                          <a:cs typeface="Times New Roman"/>
                        </a:rPr>
                        <a:t>ΛΟΓΙΣΤΗΡΙΟ</a:t>
                      </a:r>
                      <a:endParaRPr lang="el-GR" sz="1600">
                        <a:latin typeface="Courier New"/>
                        <a:ea typeface="Times New Roman"/>
                        <a:cs typeface="Times New Roman"/>
                      </a:endParaRPr>
                    </a:p>
                  </a:txBody>
                  <a:tcPr marL="68580" marR="68580" marT="0" marB="0"/>
                </a:tc>
                <a:tc>
                  <a:txBody>
                    <a:bodyPr/>
                    <a:lstStyle/>
                    <a:p>
                      <a:pPr>
                        <a:spcAft>
                          <a:spcPts val="0"/>
                        </a:spcAft>
                      </a:pPr>
                      <a:r>
                        <a:rPr lang="en-US" sz="1600">
                          <a:latin typeface="Times New Roman"/>
                          <a:ea typeface="Times New Roman"/>
                          <a:cs typeface="Times New Roman"/>
                        </a:rPr>
                        <a:t>2</a:t>
                      </a:r>
                      <a:endParaRPr lang="el-GR" sz="1600">
                        <a:latin typeface="Courier New"/>
                        <a:ea typeface="Times New Roman"/>
                        <a:cs typeface="Times New Roman"/>
                      </a:endParaRPr>
                    </a:p>
                  </a:txBody>
                  <a:tcPr marL="68580" marR="68580" marT="0" marB="0"/>
                </a:tc>
              </a:tr>
              <a:tr h="168463">
                <a:tc>
                  <a:txBody>
                    <a:bodyPr/>
                    <a:lstStyle/>
                    <a:p>
                      <a:pPr>
                        <a:spcAft>
                          <a:spcPts val="0"/>
                        </a:spcAft>
                      </a:pPr>
                      <a:r>
                        <a:rPr lang="en-US" sz="1600" dirty="0">
                          <a:latin typeface="Times New Roman"/>
                          <a:ea typeface="Times New Roman"/>
                          <a:cs typeface="Times New Roman"/>
                        </a:rPr>
                        <a:t>20</a:t>
                      </a:r>
                      <a:endParaRPr lang="el-GR" sz="1600" dirty="0">
                        <a:latin typeface="Courier New"/>
                        <a:ea typeface="Times New Roman"/>
                        <a:cs typeface="Times New Roman"/>
                      </a:endParaRPr>
                    </a:p>
                  </a:txBody>
                  <a:tcPr marL="68580" marR="68580" marT="0" marB="0"/>
                </a:tc>
                <a:tc>
                  <a:txBody>
                    <a:bodyPr/>
                    <a:lstStyle/>
                    <a:p>
                      <a:pPr>
                        <a:spcAft>
                          <a:spcPts val="0"/>
                        </a:spcAft>
                      </a:pPr>
                      <a:r>
                        <a:rPr lang="el-GR" sz="1600">
                          <a:latin typeface="Times New Roman"/>
                          <a:ea typeface="Times New Roman"/>
                          <a:cs typeface="Times New Roman"/>
                        </a:rPr>
                        <a:t>ΠΩΛΗΣΕΙΣ</a:t>
                      </a:r>
                      <a:endParaRPr lang="el-GR" sz="1600">
                        <a:latin typeface="Courier New"/>
                        <a:ea typeface="Times New Roman"/>
                        <a:cs typeface="Times New Roman"/>
                      </a:endParaRPr>
                    </a:p>
                  </a:txBody>
                  <a:tcPr marL="68580" marR="68580" marT="0" marB="0"/>
                </a:tc>
                <a:tc>
                  <a:txBody>
                    <a:bodyPr/>
                    <a:lstStyle/>
                    <a:p>
                      <a:pPr>
                        <a:spcAft>
                          <a:spcPts val="0"/>
                        </a:spcAft>
                      </a:pPr>
                      <a:r>
                        <a:rPr lang="en-US" sz="1600" dirty="0">
                          <a:latin typeface="Times New Roman"/>
                          <a:ea typeface="Times New Roman"/>
                          <a:cs typeface="Times New Roman"/>
                        </a:rPr>
                        <a:t>1</a:t>
                      </a:r>
                      <a:endParaRPr lang="el-GR" sz="1600" dirty="0">
                        <a:latin typeface="Courier New"/>
                        <a:ea typeface="Times New Roman"/>
                        <a:cs typeface="Times New Roman"/>
                      </a:endParaRPr>
                    </a:p>
                  </a:txBody>
                  <a:tcPr marL="68580" marR="68580" marT="0" marB="0"/>
                </a:tc>
              </a:tr>
              <a:tr h="48894">
                <a:tc>
                  <a:txBody>
                    <a:bodyPr/>
                    <a:lstStyle/>
                    <a:p>
                      <a:pPr>
                        <a:spcAft>
                          <a:spcPts val="0"/>
                        </a:spcAft>
                      </a:pPr>
                      <a:r>
                        <a:rPr lang="el-GR" sz="1600" dirty="0">
                          <a:latin typeface="Times New Roman"/>
                          <a:ea typeface="Times New Roman"/>
                          <a:cs typeface="Times New Roman"/>
                        </a:rPr>
                        <a:t>30</a:t>
                      </a:r>
                      <a:endParaRPr lang="el-GR" sz="1600" dirty="0">
                        <a:latin typeface="Courier New"/>
                        <a:ea typeface="Times New Roman"/>
                        <a:cs typeface="Times New Roman"/>
                      </a:endParaRPr>
                    </a:p>
                  </a:txBody>
                  <a:tcPr marL="68580" marR="68580" marT="0" marB="0"/>
                </a:tc>
                <a:tc>
                  <a:txBody>
                    <a:bodyPr/>
                    <a:lstStyle/>
                    <a:p>
                      <a:pPr>
                        <a:spcAft>
                          <a:spcPts val="0"/>
                        </a:spcAft>
                      </a:pPr>
                      <a:r>
                        <a:rPr lang="el-GR" sz="1600">
                          <a:latin typeface="Times New Roman"/>
                          <a:ea typeface="Times New Roman"/>
                          <a:cs typeface="Times New Roman"/>
                        </a:rPr>
                        <a:t>ΕΡΓΑ</a:t>
                      </a:r>
                      <a:endParaRPr lang="el-GR" sz="1600">
                        <a:latin typeface="Courier New"/>
                        <a:ea typeface="Times New Roman"/>
                        <a:cs typeface="Times New Roman"/>
                      </a:endParaRPr>
                    </a:p>
                  </a:txBody>
                  <a:tcPr marL="68580" marR="68580" marT="0" marB="0"/>
                </a:tc>
                <a:tc>
                  <a:txBody>
                    <a:bodyPr/>
                    <a:lstStyle/>
                    <a:p>
                      <a:pPr>
                        <a:spcAft>
                          <a:spcPts val="0"/>
                        </a:spcAft>
                      </a:pPr>
                      <a:endParaRPr lang="el-GR" sz="1600" dirty="0">
                        <a:latin typeface="Courier New"/>
                        <a:ea typeface="Times New Roman"/>
                        <a:cs typeface="Times New Roman"/>
                      </a:endParaRPr>
                    </a:p>
                  </a:txBody>
                  <a:tcPr marL="68580" marR="68580" marT="0" marB="0"/>
                </a:tc>
              </a:tr>
            </a:tbl>
          </a:graphicData>
        </a:graphic>
      </p:graphicFrame>
      <p:graphicFrame>
        <p:nvGraphicFramePr>
          <p:cNvPr id="170" name="Table 169"/>
          <p:cNvGraphicFramePr>
            <a:graphicFrameLocks noGrp="1"/>
          </p:cNvGraphicFramePr>
          <p:nvPr>
            <p:extLst>
              <p:ext uri="{D42A27DB-BD31-4B8C-83A1-F6EECF244321}">
                <p14:modId xmlns:p14="http://schemas.microsoft.com/office/powerpoint/2010/main" val="2337028698"/>
              </p:ext>
            </p:extLst>
          </p:nvPr>
        </p:nvGraphicFramePr>
        <p:xfrm>
          <a:off x="827584" y="1467624"/>
          <a:ext cx="6696744" cy="1285686"/>
        </p:xfrm>
        <a:graphic>
          <a:graphicData uri="http://schemas.openxmlformats.org/drawingml/2006/table">
            <a:tbl>
              <a:tblPr firstRow="1" bandRow="1">
                <a:tableStyleId>{5C22544A-7EE6-4342-B048-85BDC9FD1C3A}</a:tableStyleId>
              </a:tblPr>
              <a:tblGrid>
                <a:gridCol w="864096"/>
                <a:gridCol w="1224136"/>
                <a:gridCol w="1296144"/>
                <a:gridCol w="846630"/>
                <a:gridCol w="2465738"/>
              </a:tblGrid>
              <a:tr h="257650">
                <a:tc>
                  <a:txBody>
                    <a:bodyPr/>
                    <a:lstStyle/>
                    <a:p>
                      <a:pPr>
                        <a:spcAft>
                          <a:spcPts val="0"/>
                        </a:spcAft>
                      </a:pPr>
                      <a:r>
                        <a:rPr lang="en-US" sz="1600" dirty="0" err="1">
                          <a:latin typeface="Times New Roman"/>
                          <a:ea typeface="Times New Roman"/>
                          <a:cs typeface="Times New Roman"/>
                        </a:rPr>
                        <a:t>Empno</a:t>
                      </a:r>
                      <a:endParaRPr lang="el-GR" sz="1600" dirty="0">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600" dirty="0" err="1">
                          <a:latin typeface="Times New Roman"/>
                          <a:ea typeface="Times New Roman"/>
                          <a:cs typeface="Times New Roman"/>
                        </a:rPr>
                        <a:t>Ename</a:t>
                      </a:r>
                      <a:endParaRPr lang="el-GR" sz="1600" dirty="0">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600">
                          <a:latin typeface="Times New Roman"/>
                          <a:ea typeface="Times New Roman"/>
                          <a:cs typeface="Times New Roman"/>
                        </a:rPr>
                        <a:t>Job</a:t>
                      </a:r>
                      <a:endParaRPr lang="el-GR" sz="1600">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600" dirty="0">
                          <a:latin typeface="Times New Roman"/>
                          <a:ea typeface="Times New Roman"/>
                          <a:cs typeface="Times New Roman"/>
                        </a:rPr>
                        <a:t>Sal</a:t>
                      </a:r>
                      <a:endParaRPr lang="el-GR" sz="1600" dirty="0">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600">
                          <a:latin typeface="Times New Roman"/>
                          <a:ea typeface="Times New Roman"/>
                          <a:cs typeface="Times New Roman"/>
                        </a:rPr>
                        <a:t>Deptno</a:t>
                      </a:r>
                      <a:endParaRPr lang="el-GR" sz="1600">
                        <a:latin typeface="Courier New"/>
                        <a:ea typeface="Times New Roman"/>
                        <a:cs typeface="Times New Roman"/>
                      </a:endParaRPr>
                    </a:p>
                  </a:txBody>
                  <a:tcPr marL="68580" marR="68580" marT="0" marB="0">
                    <a:solidFill>
                      <a:srgbClr val="004B82"/>
                    </a:solidFill>
                  </a:tcPr>
                </a:tc>
              </a:tr>
              <a:tr h="255086">
                <a:tc>
                  <a:txBody>
                    <a:bodyPr/>
                    <a:lstStyle/>
                    <a:p>
                      <a:pPr>
                        <a:spcAft>
                          <a:spcPts val="0"/>
                        </a:spcAft>
                      </a:pPr>
                      <a:r>
                        <a:rPr lang="el-GR" sz="1600" dirty="0">
                          <a:latin typeface="Times New Roman"/>
                          <a:ea typeface="Times New Roman"/>
                          <a:cs typeface="Times New Roman"/>
                        </a:rPr>
                        <a:t>κωδικός</a:t>
                      </a:r>
                      <a:endParaRPr lang="el-GR" sz="1600" dirty="0">
                        <a:latin typeface="Courier New"/>
                        <a:ea typeface="Times New Roman"/>
                        <a:cs typeface="Times New Roman"/>
                      </a:endParaRPr>
                    </a:p>
                  </a:txBody>
                  <a:tcPr marL="68580" marR="68580" marT="0" marB="0"/>
                </a:tc>
                <a:tc>
                  <a:txBody>
                    <a:bodyPr/>
                    <a:lstStyle/>
                    <a:p>
                      <a:pPr>
                        <a:spcAft>
                          <a:spcPts val="0"/>
                        </a:spcAft>
                      </a:pPr>
                      <a:r>
                        <a:rPr lang="el-GR" sz="1600" dirty="0">
                          <a:latin typeface="Times New Roman"/>
                          <a:ea typeface="Times New Roman"/>
                          <a:cs typeface="Times New Roman"/>
                        </a:rPr>
                        <a:t>Όνομα</a:t>
                      </a:r>
                      <a:endParaRPr lang="el-GR" sz="1600" dirty="0">
                        <a:latin typeface="Courier New"/>
                        <a:ea typeface="Times New Roman"/>
                        <a:cs typeface="Times New Roman"/>
                      </a:endParaRPr>
                    </a:p>
                  </a:txBody>
                  <a:tcPr marL="68580" marR="68580" marT="0" marB="0"/>
                </a:tc>
                <a:tc>
                  <a:txBody>
                    <a:bodyPr/>
                    <a:lstStyle/>
                    <a:p>
                      <a:pPr>
                        <a:spcAft>
                          <a:spcPts val="0"/>
                        </a:spcAft>
                      </a:pPr>
                      <a:r>
                        <a:rPr lang="el-GR" sz="1600">
                          <a:latin typeface="Times New Roman"/>
                          <a:ea typeface="Times New Roman"/>
                          <a:cs typeface="Times New Roman"/>
                        </a:rPr>
                        <a:t>Θέση</a:t>
                      </a:r>
                      <a:endParaRPr lang="el-GR" sz="1600">
                        <a:latin typeface="Courier New"/>
                        <a:ea typeface="Times New Roman"/>
                        <a:cs typeface="Times New Roman"/>
                      </a:endParaRPr>
                    </a:p>
                  </a:txBody>
                  <a:tcPr marL="68580" marR="68580" marT="0" marB="0"/>
                </a:tc>
                <a:tc>
                  <a:txBody>
                    <a:bodyPr/>
                    <a:lstStyle/>
                    <a:p>
                      <a:pPr>
                        <a:spcAft>
                          <a:spcPts val="0"/>
                        </a:spcAft>
                      </a:pPr>
                      <a:r>
                        <a:rPr lang="el-GR" sz="1600" dirty="0">
                          <a:latin typeface="Times New Roman"/>
                          <a:ea typeface="Times New Roman"/>
                          <a:cs typeface="Times New Roman"/>
                        </a:rPr>
                        <a:t>Μισθός</a:t>
                      </a:r>
                      <a:endParaRPr lang="el-GR" sz="1600" dirty="0">
                        <a:latin typeface="Courier New"/>
                        <a:ea typeface="Times New Roman"/>
                        <a:cs typeface="Times New Roman"/>
                      </a:endParaRPr>
                    </a:p>
                  </a:txBody>
                  <a:tcPr marL="68580" marR="68580" marT="0" marB="0"/>
                </a:tc>
                <a:tc>
                  <a:txBody>
                    <a:bodyPr/>
                    <a:lstStyle/>
                    <a:p>
                      <a:pPr>
                        <a:spcAft>
                          <a:spcPts val="0"/>
                        </a:spcAft>
                      </a:pPr>
                      <a:r>
                        <a:rPr lang="el-GR" sz="1600">
                          <a:latin typeface="Times New Roman"/>
                          <a:ea typeface="Times New Roman"/>
                          <a:cs typeface="Times New Roman"/>
                        </a:rPr>
                        <a:t>Κωδικός τμήματος</a:t>
                      </a:r>
                      <a:endParaRPr lang="el-GR" sz="1600">
                        <a:latin typeface="Courier New"/>
                        <a:ea typeface="Times New Roman"/>
                        <a:cs typeface="Times New Roman"/>
                      </a:endParaRPr>
                    </a:p>
                  </a:txBody>
                  <a:tcPr marL="68580" marR="68580" marT="0" marB="0"/>
                </a:tc>
              </a:tr>
              <a:tr h="257650">
                <a:tc>
                  <a:txBody>
                    <a:bodyPr/>
                    <a:lstStyle/>
                    <a:p>
                      <a:pPr>
                        <a:spcAft>
                          <a:spcPts val="0"/>
                        </a:spcAft>
                      </a:pPr>
                      <a:r>
                        <a:rPr lang="en-US" sz="1600" dirty="0">
                          <a:latin typeface="Times New Roman"/>
                          <a:ea typeface="Times New Roman"/>
                          <a:cs typeface="Times New Roman"/>
                        </a:rPr>
                        <a:t>10</a:t>
                      </a:r>
                      <a:endParaRPr lang="el-GR" sz="1600" dirty="0">
                        <a:latin typeface="Courier New"/>
                        <a:ea typeface="Times New Roman"/>
                        <a:cs typeface="Times New Roman"/>
                      </a:endParaRPr>
                    </a:p>
                  </a:txBody>
                  <a:tcPr marL="68580" marR="68580" marT="0" marB="0"/>
                </a:tc>
                <a:tc>
                  <a:txBody>
                    <a:bodyPr/>
                    <a:lstStyle/>
                    <a:p>
                      <a:pPr>
                        <a:spcAft>
                          <a:spcPts val="0"/>
                        </a:spcAft>
                      </a:pPr>
                      <a:r>
                        <a:rPr lang="el-GR" sz="1600" dirty="0">
                          <a:latin typeface="Times New Roman"/>
                          <a:ea typeface="Times New Roman"/>
                          <a:cs typeface="Times New Roman"/>
                        </a:rPr>
                        <a:t>ΧΡΗΣΤΟΥ</a:t>
                      </a:r>
                      <a:endParaRPr lang="el-GR" sz="1600" dirty="0">
                        <a:latin typeface="Courier New"/>
                        <a:ea typeface="Times New Roman"/>
                        <a:cs typeface="Times New Roman"/>
                      </a:endParaRPr>
                    </a:p>
                  </a:txBody>
                  <a:tcPr marL="68580" marR="68580" marT="0" marB="0"/>
                </a:tc>
                <a:tc>
                  <a:txBody>
                    <a:bodyPr/>
                    <a:lstStyle/>
                    <a:p>
                      <a:pPr>
                        <a:spcAft>
                          <a:spcPts val="0"/>
                        </a:spcAft>
                      </a:pPr>
                      <a:r>
                        <a:rPr lang="el-GR" sz="1600" dirty="0">
                          <a:latin typeface="Times New Roman"/>
                          <a:ea typeface="Times New Roman"/>
                          <a:cs typeface="Times New Roman"/>
                        </a:rPr>
                        <a:t>ΑΝΑΛΥΤΗΣ</a:t>
                      </a:r>
                      <a:endParaRPr lang="el-GR" sz="1600" dirty="0">
                        <a:latin typeface="Courier New"/>
                        <a:ea typeface="Times New Roman"/>
                        <a:cs typeface="Times New Roman"/>
                      </a:endParaRPr>
                    </a:p>
                  </a:txBody>
                  <a:tcPr marL="68580" marR="68580" marT="0" marB="0"/>
                </a:tc>
                <a:tc>
                  <a:txBody>
                    <a:bodyPr/>
                    <a:lstStyle/>
                    <a:p>
                      <a:pPr>
                        <a:spcAft>
                          <a:spcPts val="0"/>
                        </a:spcAft>
                      </a:pPr>
                      <a:r>
                        <a:rPr lang="el-GR" sz="1600" dirty="0">
                          <a:latin typeface="Times New Roman"/>
                          <a:ea typeface="Times New Roman"/>
                          <a:cs typeface="Times New Roman"/>
                        </a:rPr>
                        <a:t>2</a:t>
                      </a:r>
                      <a:r>
                        <a:rPr lang="en-US" sz="1600" dirty="0">
                          <a:latin typeface="Times New Roman"/>
                          <a:ea typeface="Times New Roman"/>
                          <a:cs typeface="Times New Roman"/>
                        </a:rPr>
                        <a:t>50</a:t>
                      </a:r>
                      <a:r>
                        <a:rPr lang="el-GR" sz="1600" dirty="0">
                          <a:latin typeface="Times New Roman"/>
                          <a:ea typeface="Times New Roman"/>
                          <a:cs typeface="Times New Roman"/>
                        </a:rPr>
                        <a:t>0</a:t>
                      </a:r>
                      <a:endParaRPr lang="el-GR" sz="1600" dirty="0">
                        <a:latin typeface="Courier New"/>
                        <a:ea typeface="Times New Roman"/>
                        <a:cs typeface="Times New Roman"/>
                      </a:endParaRPr>
                    </a:p>
                  </a:txBody>
                  <a:tcPr marL="68580" marR="68580" marT="0" marB="0"/>
                </a:tc>
                <a:tc>
                  <a:txBody>
                    <a:bodyPr/>
                    <a:lstStyle/>
                    <a:p>
                      <a:pPr>
                        <a:spcAft>
                          <a:spcPts val="0"/>
                        </a:spcAft>
                      </a:pPr>
                      <a:r>
                        <a:rPr lang="en-US" sz="1600">
                          <a:latin typeface="Times New Roman"/>
                          <a:ea typeface="Times New Roman"/>
                          <a:cs typeface="Times New Roman"/>
                        </a:rPr>
                        <a:t>10</a:t>
                      </a:r>
                      <a:endParaRPr lang="el-GR" sz="1600">
                        <a:latin typeface="Courier New"/>
                        <a:ea typeface="Times New Roman"/>
                        <a:cs typeface="Times New Roman"/>
                      </a:endParaRPr>
                    </a:p>
                  </a:txBody>
                  <a:tcPr marL="68580" marR="68580" marT="0" marB="0"/>
                </a:tc>
              </a:tr>
              <a:tr h="257650">
                <a:tc>
                  <a:txBody>
                    <a:bodyPr/>
                    <a:lstStyle/>
                    <a:p>
                      <a:pPr>
                        <a:spcAft>
                          <a:spcPts val="0"/>
                        </a:spcAft>
                      </a:pPr>
                      <a:r>
                        <a:rPr lang="en-US" sz="1600" dirty="0">
                          <a:latin typeface="Times New Roman"/>
                          <a:ea typeface="Times New Roman"/>
                          <a:cs typeface="Times New Roman"/>
                        </a:rPr>
                        <a:t>20</a:t>
                      </a:r>
                      <a:endParaRPr lang="el-GR" sz="1600" dirty="0">
                        <a:latin typeface="Courier New"/>
                        <a:ea typeface="Times New Roman"/>
                        <a:cs typeface="Times New Roman"/>
                      </a:endParaRPr>
                    </a:p>
                  </a:txBody>
                  <a:tcPr marL="68580" marR="68580" marT="0" marB="0"/>
                </a:tc>
                <a:tc>
                  <a:txBody>
                    <a:bodyPr/>
                    <a:lstStyle/>
                    <a:p>
                      <a:pPr>
                        <a:spcAft>
                          <a:spcPts val="0"/>
                        </a:spcAft>
                      </a:pPr>
                      <a:r>
                        <a:rPr lang="el-GR" sz="1600" dirty="0">
                          <a:latin typeface="Times New Roman"/>
                          <a:ea typeface="Times New Roman"/>
                          <a:cs typeface="Times New Roman"/>
                        </a:rPr>
                        <a:t>ΣΠΥΡΟΥ</a:t>
                      </a:r>
                      <a:endParaRPr lang="el-GR" sz="1600" dirty="0">
                        <a:latin typeface="Courier New"/>
                        <a:ea typeface="Times New Roman"/>
                        <a:cs typeface="Times New Roman"/>
                      </a:endParaRPr>
                    </a:p>
                  </a:txBody>
                  <a:tcPr marL="68580" marR="68580" marT="0" marB="0"/>
                </a:tc>
                <a:tc>
                  <a:txBody>
                    <a:bodyPr/>
                    <a:lstStyle/>
                    <a:p>
                      <a:pPr>
                        <a:spcAft>
                          <a:spcPts val="0"/>
                        </a:spcAft>
                      </a:pPr>
                      <a:r>
                        <a:rPr lang="el-GR" sz="1600">
                          <a:latin typeface="Times New Roman"/>
                          <a:ea typeface="Times New Roman"/>
                          <a:cs typeface="Times New Roman"/>
                        </a:rPr>
                        <a:t>ΠΩΛΗΤΗΣ</a:t>
                      </a:r>
                      <a:endParaRPr lang="el-GR" sz="1600">
                        <a:latin typeface="Courier New"/>
                        <a:ea typeface="Times New Roman"/>
                        <a:cs typeface="Times New Roman"/>
                      </a:endParaRPr>
                    </a:p>
                  </a:txBody>
                  <a:tcPr marL="68580" marR="68580" marT="0" marB="0"/>
                </a:tc>
                <a:tc>
                  <a:txBody>
                    <a:bodyPr/>
                    <a:lstStyle/>
                    <a:p>
                      <a:pPr>
                        <a:spcAft>
                          <a:spcPts val="0"/>
                        </a:spcAft>
                      </a:pPr>
                      <a:r>
                        <a:rPr lang="el-GR" sz="1600" dirty="0">
                          <a:latin typeface="Times New Roman"/>
                          <a:ea typeface="Times New Roman"/>
                          <a:cs typeface="Times New Roman"/>
                        </a:rPr>
                        <a:t>3500</a:t>
                      </a:r>
                      <a:endParaRPr lang="el-GR" sz="1600" dirty="0">
                        <a:latin typeface="Courier New"/>
                        <a:ea typeface="Times New Roman"/>
                        <a:cs typeface="Times New Roman"/>
                      </a:endParaRPr>
                    </a:p>
                  </a:txBody>
                  <a:tcPr marL="68580" marR="68580" marT="0" marB="0"/>
                </a:tc>
                <a:tc>
                  <a:txBody>
                    <a:bodyPr/>
                    <a:lstStyle/>
                    <a:p>
                      <a:pPr>
                        <a:spcAft>
                          <a:spcPts val="0"/>
                        </a:spcAft>
                      </a:pPr>
                      <a:r>
                        <a:rPr lang="en-US" sz="1600">
                          <a:latin typeface="Times New Roman"/>
                          <a:ea typeface="Times New Roman"/>
                          <a:cs typeface="Times New Roman"/>
                        </a:rPr>
                        <a:t>20</a:t>
                      </a:r>
                      <a:endParaRPr lang="el-GR" sz="1600">
                        <a:latin typeface="Courier New"/>
                        <a:ea typeface="Times New Roman"/>
                        <a:cs typeface="Times New Roman"/>
                      </a:endParaRPr>
                    </a:p>
                  </a:txBody>
                  <a:tcPr marL="68580" marR="68580" marT="0" marB="0"/>
                </a:tc>
              </a:tr>
              <a:tr h="257650">
                <a:tc>
                  <a:txBody>
                    <a:bodyPr/>
                    <a:lstStyle/>
                    <a:p>
                      <a:pPr>
                        <a:spcAft>
                          <a:spcPts val="0"/>
                        </a:spcAft>
                      </a:pPr>
                      <a:r>
                        <a:rPr lang="en-US" sz="1600" dirty="0">
                          <a:latin typeface="Times New Roman"/>
                          <a:ea typeface="Times New Roman"/>
                          <a:cs typeface="Times New Roman"/>
                        </a:rPr>
                        <a:t>30</a:t>
                      </a:r>
                      <a:endParaRPr lang="el-GR" sz="1600" dirty="0">
                        <a:latin typeface="Courier New"/>
                        <a:ea typeface="Times New Roman"/>
                        <a:cs typeface="Times New Roman"/>
                      </a:endParaRPr>
                    </a:p>
                  </a:txBody>
                  <a:tcPr marL="68580" marR="68580" marT="0" marB="0"/>
                </a:tc>
                <a:tc>
                  <a:txBody>
                    <a:bodyPr/>
                    <a:lstStyle/>
                    <a:p>
                      <a:pPr>
                        <a:spcAft>
                          <a:spcPts val="0"/>
                        </a:spcAft>
                      </a:pPr>
                      <a:r>
                        <a:rPr lang="el-GR" sz="1600" dirty="0">
                          <a:latin typeface="Times New Roman"/>
                          <a:ea typeface="Times New Roman"/>
                          <a:cs typeface="Times New Roman"/>
                        </a:rPr>
                        <a:t>ΜΑΡΚΟΥ</a:t>
                      </a:r>
                      <a:endParaRPr lang="el-GR" sz="1600" dirty="0">
                        <a:latin typeface="Courier New"/>
                        <a:ea typeface="Times New Roman"/>
                        <a:cs typeface="Times New Roman"/>
                      </a:endParaRPr>
                    </a:p>
                  </a:txBody>
                  <a:tcPr marL="68580" marR="68580" marT="0" marB="0"/>
                </a:tc>
                <a:tc>
                  <a:txBody>
                    <a:bodyPr/>
                    <a:lstStyle/>
                    <a:p>
                      <a:pPr>
                        <a:spcAft>
                          <a:spcPts val="0"/>
                        </a:spcAft>
                      </a:pPr>
                      <a:r>
                        <a:rPr lang="el-GR" sz="1600" dirty="0">
                          <a:latin typeface="Times New Roman"/>
                          <a:ea typeface="Times New Roman"/>
                          <a:cs typeface="Times New Roman"/>
                        </a:rPr>
                        <a:t>ΑΝΑΛΥΤΗΣ</a:t>
                      </a:r>
                      <a:endParaRPr lang="el-GR" sz="1600" dirty="0">
                        <a:latin typeface="Courier New"/>
                        <a:ea typeface="Times New Roman"/>
                        <a:cs typeface="Times New Roman"/>
                      </a:endParaRPr>
                    </a:p>
                  </a:txBody>
                  <a:tcPr marL="68580" marR="68580" marT="0" marB="0"/>
                </a:tc>
                <a:tc>
                  <a:txBody>
                    <a:bodyPr/>
                    <a:lstStyle/>
                    <a:p>
                      <a:pPr>
                        <a:spcAft>
                          <a:spcPts val="0"/>
                        </a:spcAft>
                      </a:pPr>
                      <a:r>
                        <a:rPr lang="en-US" sz="1600" dirty="0">
                          <a:latin typeface="Times New Roman"/>
                          <a:ea typeface="Times New Roman"/>
                          <a:cs typeface="Times New Roman"/>
                        </a:rPr>
                        <a:t>20</a:t>
                      </a:r>
                      <a:r>
                        <a:rPr lang="el-GR" sz="1600" dirty="0">
                          <a:latin typeface="Times New Roman"/>
                          <a:ea typeface="Times New Roman"/>
                          <a:cs typeface="Times New Roman"/>
                        </a:rPr>
                        <a:t>0</a:t>
                      </a:r>
                      <a:r>
                        <a:rPr lang="en-US" sz="1600" dirty="0">
                          <a:latin typeface="Times New Roman"/>
                          <a:ea typeface="Times New Roman"/>
                          <a:cs typeface="Times New Roman"/>
                        </a:rPr>
                        <a:t>0</a:t>
                      </a:r>
                      <a:endParaRPr lang="el-GR" sz="1600" dirty="0">
                        <a:latin typeface="Courier New"/>
                        <a:ea typeface="Times New Roman"/>
                        <a:cs typeface="Times New Roman"/>
                      </a:endParaRPr>
                    </a:p>
                  </a:txBody>
                  <a:tcPr marL="68580" marR="68580" marT="0" marB="0"/>
                </a:tc>
                <a:tc>
                  <a:txBody>
                    <a:bodyPr/>
                    <a:lstStyle/>
                    <a:p>
                      <a:pPr>
                        <a:spcAft>
                          <a:spcPts val="0"/>
                        </a:spcAft>
                      </a:pPr>
                      <a:r>
                        <a:rPr lang="en-US" sz="1600" dirty="0">
                          <a:latin typeface="Times New Roman"/>
                          <a:ea typeface="Times New Roman"/>
                          <a:cs typeface="Times New Roman"/>
                        </a:rPr>
                        <a:t>10</a:t>
                      </a:r>
                      <a:endParaRPr lang="el-GR" sz="1600" dirty="0">
                        <a:latin typeface="Courier New"/>
                        <a:ea typeface="Times New Roman"/>
                        <a:cs typeface="Times New Roman"/>
                      </a:endParaRPr>
                    </a:p>
                  </a:txBody>
                  <a:tcPr marL="68580" marR="68580" marT="0" marB="0"/>
                </a:tc>
              </a:tr>
            </a:tbl>
          </a:graphicData>
        </a:graphic>
      </p:graphicFrame>
      <p:sp>
        <p:nvSpPr>
          <p:cNvPr id="2" name="Slide Number Placeholder 1"/>
          <p:cNvSpPr>
            <a:spLocks noGrp="1"/>
          </p:cNvSpPr>
          <p:nvPr>
            <p:ph type="sldNum" sz="quarter" idx="12"/>
          </p:nvPr>
        </p:nvSpPr>
        <p:spPr/>
        <p:txBody>
          <a:bodyPr/>
          <a:lstStyle/>
          <a:p>
            <a:pPr>
              <a:defRPr/>
            </a:pPr>
            <a:fld id="{7E55E3B3-0445-4CFC-BED8-763D4409E61F}" type="slidenum">
              <a:rPr lang="el-GR" smtClean="0"/>
              <a:pPr>
                <a:defRPr/>
              </a:pPr>
              <a:t>17</a:t>
            </a:fld>
            <a:endParaRPr lang="el-GR"/>
          </a:p>
        </p:txBody>
      </p:sp>
    </p:spTree>
    <p:extLst>
      <p:ext uri="{BB962C8B-B14F-4D97-AF65-F5344CB8AC3E}">
        <p14:creationId xmlns:p14="http://schemas.microsoft.com/office/powerpoint/2010/main" val="18050021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extLst>
              <p:ext uri="{D42A27DB-BD31-4B8C-83A1-F6EECF244321}">
                <p14:modId xmlns:p14="http://schemas.microsoft.com/office/powerpoint/2010/main" val="1882438531"/>
              </p:ext>
            </p:extLst>
          </p:nvPr>
        </p:nvGraphicFramePr>
        <p:xfrm>
          <a:off x="107504" y="1196752"/>
          <a:ext cx="8928992" cy="5372547"/>
        </p:xfrm>
        <a:graphic>
          <a:graphicData uri="http://schemas.openxmlformats.org/drawingml/2006/table">
            <a:tbl>
              <a:tblPr firstRow="1">
                <a:tableStyleId>{BC89EF96-8CEA-46FF-86C4-4CE0E7609802}</a:tableStyleId>
              </a:tblPr>
              <a:tblGrid>
                <a:gridCol w="4448694"/>
                <a:gridCol w="4480298"/>
              </a:tblGrid>
              <a:tr h="318665">
                <a:tc>
                  <a:txBody>
                    <a:bodyPr/>
                    <a:lstStyle/>
                    <a:p>
                      <a:pPr>
                        <a:lnSpc>
                          <a:spcPct val="115000"/>
                        </a:lnSpc>
                        <a:spcAft>
                          <a:spcPts val="0"/>
                        </a:spcAft>
                      </a:pPr>
                      <a:r>
                        <a:rPr lang="en-US" sz="1400" dirty="0">
                          <a:solidFill>
                            <a:schemeClr val="bg1"/>
                          </a:solidFill>
                        </a:rPr>
                        <a:t>mySQL</a:t>
                      </a:r>
                      <a:endParaRPr lang="el-GR" sz="1400" b="1" dirty="0">
                        <a:solidFill>
                          <a:schemeClr val="bg1"/>
                        </a:solidFill>
                        <a:latin typeface="Calibri"/>
                        <a:ea typeface="Calibri"/>
                        <a:cs typeface="Times New Roman"/>
                      </a:endParaRPr>
                    </a:p>
                  </a:txBody>
                  <a:tcPr marL="68535" marR="68535" marT="0" marB="0">
                    <a:solidFill>
                      <a:srgbClr val="004B82"/>
                    </a:solidFill>
                  </a:tcPr>
                </a:tc>
                <a:tc>
                  <a:txBody>
                    <a:bodyPr/>
                    <a:lstStyle/>
                    <a:p>
                      <a:pPr>
                        <a:lnSpc>
                          <a:spcPct val="115000"/>
                        </a:lnSpc>
                        <a:spcAft>
                          <a:spcPts val="0"/>
                        </a:spcAft>
                      </a:pPr>
                      <a:r>
                        <a:rPr lang="en-US" sz="1400" dirty="0">
                          <a:solidFill>
                            <a:schemeClr val="bg1"/>
                          </a:solidFill>
                        </a:rPr>
                        <a:t>Oracle </a:t>
                      </a:r>
                      <a:endParaRPr lang="el-GR" sz="1400" b="1" dirty="0">
                        <a:solidFill>
                          <a:schemeClr val="bg1"/>
                        </a:solidFill>
                        <a:latin typeface="Calibri"/>
                        <a:ea typeface="Calibri"/>
                        <a:cs typeface="Times New Roman"/>
                      </a:endParaRPr>
                    </a:p>
                  </a:txBody>
                  <a:tcPr marL="68535" marR="68535" marT="0" marB="0">
                    <a:solidFill>
                      <a:srgbClr val="004B82"/>
                    </a:solidFill>
                  </a:tcPr>
                </a:tc>
              </a:tr>
              <a:tr h="318665">
                <a:tc>
                  <a:txBody>
                    <a:bodyPr/>
                    <a:lstStyle/>
                    <a:p>
                      <a:pPr>
                        <a:lnSpc>
                          <a:spcPct val="115000"/>
                        </a:lnSpc>
                        <a:spcAft>
                          <a:spcPts val="0"/>
                        </a:spcAft>
                      </a:pPr>
                      <a:r>
                        <a:rPr lang="en-US" sz="1400" dirty="0"/>
                        <a:t>CREATE DATABASE </a:t>
                      </a:r>
                      <a:r>
                        <a:rPr lang="en-US" sz="1400" dirty="0" err="1"/>
                        <a:t>new_personnel</a:t>
                      </a:r>
                      <a:r>
                        <a:rPr lang="en-US" sz="1400" dirty="0"/>
                        <a:t>;</a:t>
                      </a:r>
                      <a:endParaRPr lang="el-GR" sz="1400" dirty="0">
                        <a:latin typeface="Calibri"/>
                        <a:ea typeface="Calibri"/>
                        <a:cs typeface="Times New Roman"/>
                      </a:endParaRPr>
                    </a:p>
                  </a:txBody>
                  <a:tcPr marL="68535" marR="68535" marT="0" marB="0"/>
                </a:tc>
                <a:tc>
                  <a:txBody>
                    <a:bodyPr/>
                    <a:lstStyle/>
                    <a:p>
                      <a:pPr>
                        <a:lnSpc>
                          <a:spcPct val="115000"/>
                        </a:lnSpc>
                        <a:spcAft>
                          <a:spcPts val="0"/>
                        </a:spcAft>
                      </a:pPr>
                      <a:endParaRPr lang="en-US" sz="1400" dirty="0">
                        <a:latin typeface="Calibri"/>
                        <a:ea typeface="Calibri"/>
                        <a:cs typeface="Times New Roman"/>
                      </a:endParaRPr>
                    </a:p>
                  </a:txBody>
                  <a:tcPr marL="68535" marR="68535" marT="0" marB="0"/>
                </a:tc>
              </a:tr>
              <a:tr h="318665">
                <a:tc>
                  <a:txBody>
                    <a:bodyPr/>
                    <a:lstStyle/>
                    <a:p>
                      <a:pPr>
                        <a:lnSpc>
                          <a:spcPct val="115000"/>
                        </a:lnSpc>
                        <a:spcAft>
                          <a:spcPts val="0"/>
                        </a:spcAft>
                      </a:pPr>
                      <a:r>
                        <a:rPr lang="en-US" sz="1400" dirty="0"/>
                        <a:t>USE </a:t>
                      </a:r>
                      <a:r>
                        <a:rPr lang="en-US" sz="1400" dirty="0" err="1"/>
                        <a:t>new_personnel</a:t>
                      </a:r>
                      <a:r>
                        <a:rPr lang="en-US" sz="1400" dirty="0"/>
                        <a:t>;</a:t>
                      </a:r>
                      <a:endParaRPr lang="el-GR" sz="1400" dirty="0">
                        <a:latin typeface="Calibri"/>
                        <a:ea typeface="Calibri"/>
                        <a:cs typeface="Times New Roman"/>
                      </a:endParaRPr>
                    </a:p>
                  </a:txBody>
                  <a:tcPr marL="68535" marR="68535" marT="0" marB="0"/>
                </a:tc>
                <a:tc>
                  <a:txBody>
                    <a:bodyPr/>
                    <a:lstStyle/>
                    <a:p>
                      <a:pPr>
                        <a:lnSpc>
                          <a:spcPct val="115000"/>
                        </a:lnSpc>
                        <a:spcAft>
                          <a:spcPts val="0"/>
                        </a:spcAft>
                      </a:pPr>
                      <a:endParaRPr lang="en-US" sz="1400" dirty="0">
                        <a:latin typeface="Calibri"/>
                        <a:ea typeface="Calibri"/>
                        <a:cs typeface="Times New Roman"/>
                      </a:endParaRPr>
                    </a:p>
                  </a:txBody>
                  <a:tcPr marL="68535" marR="68535" marT="0" marB="0"/>
                </a:tc>
              </a:tr>
              <a:tr h="463512">
                <a:tc>
                  <a:txBody>
                    <a:bodyPr/>
                    <a:lstStyle/>
                    <a:p>
                      <a:pPr>
                        <a:lnSpc>
                          <a:spcPct val="115000"/>
                        </a:lnSpc>
                        <a:spcAft>
                          <a:spcPts val="0"/>
                        </a:spcAft>
                      </a:pPr>
                      <a:r>
                        <a:rPr lang="en-US" sz="1400" dirty="0"/>
                        <a:t>CREATE TABLE DEPT(DEPTNO INT(2) NOT NULL, </a:t>
                      </a:r>
                      <a:endParaRPr lang="el-GR" sz="1400" dirty="0"/>
                    </a:p>
                    <a:p>
                      <a:pPr>
                        <a:lnSpc>
                          <a:spcPct val="115000"/>
                        </a:lnSpc>
                        <a:spcAft>
                          <a:spcPts val="0"/>
                        </a:spcAft>
                      </a:pPr>
                      <a:r>
                        <a:rPr lang="en-US" sz="1400" dirty="0"/>
                        <a:t>                     DNAME VARCHAR(14), LOC VARCHAR(14));</a:t>
                      </a:r>
                      <a:endParaRPr lang="el-GR" sz="1400" dirty="0">
                        <a:latin typeface="Calibri"/>
                        <a:ea typeface="Calibri"/>
                        <a:cs typeface="Times New Roman"/>
                      </a:endParaRPr>
                    </a:p>
                  </a:txBody>
                  <a:tcPr marL="68535" marR="68535" marT="0" marB="0"/>
                </a:tc>
                <a:tc>
                  <a:txBody>
                    <a:bodyPr/>
                    <a:lstStyle/>
                    <a:p>
                      <a:pPr>
                        <a:lnSpc>
                          <a:spcPct val="115000"/>
                        </a:lnSpc>
                        <a:spcAft>
                          <a:spcPts val="0"/>
                        </a:spcAft>
                      </a:pPr>
                      <a:r>
                        <a:rPr lang="en-US" sz="1400" dirty="0"/>
                        <a:t>CREATE TABLE DEPT(DEPTNO NUMBER(2) NOT NULL, </a:t>
                      </a:r>
                      <a:endParaRPr lang="el-GR" sz="1400" dirty="0"/>
                    </a:p>
                    <a:p>
                      <a:pPr>
                        <a:lnSpc>
                          <a:spcPct val="115000"/>
                        </a:lnSpc>
                        <a:spcAft>
                          <a:spcPts val="0"/>
                        </a:spcAft>
                      </a:pPr>
                      <a:r>
                        <a:rPr lang="en-US" sz="1400" dirty="0"/>
                        <a:t>         DNAME VARCHAR2(14), LOC VARCHAR2(14));</a:t>
                      </a:r>
                      <a:endParaRPr lang="el-GR" sz="1400" dirty="0">
                        <a:latin typeface="Calibri"/>
                        <a:ea typeface="Calibri"/>
                        <a:cs typeface="Times New Roman"/>
                      </a:endParaRPr>
                    </a:p>
                  </a:txBody>
                  <a:tcPr marL="68535" marR="68535" marT="0" marB="0"/>
                </a:tc>
              </a:tr>
              <a:tr h="1158781">
                <a:tc>
                  <a:txBody>
                    <a:bodyPr/>
                    <a:lstStyle/>
                    <a:p>
                      <a:pPr>
                        <a:lnSpc>
                          <a:spcPct val="115000"/>
                        </a:lnSpc>
                        <a:spcAft>
                          <a:spcPts val="0"/>
                        </a:spcAft>
                      </a:pPr>
                      <a:r>
                        <a:rPr lang="en-US" sz="1400" dirty="0"/>
                        <a:t>CREATE TABLE EMP(EMPNO INT(4) NOT NULL, </a:t>
                      </a:r>
                      <a:endParaRPr lang="el-GR" sz="1400" dirty="0"/>
                    </a:p>
                    <a:p>
                      <a:pPr>
                        <a:lnSpc>
                          <a:spcPct val="115000"/>
                        </a:lnSpc>
                        <a:spcAft>
                          <a:spcPts val="0"/>
                        </a:spcAft>
                      </a:pPr>
                      <a:r>
                        <a:rPr lang="en-US" sz="1400" dirty="0"/>
                        <a:t>                    ENAME VARCHAR(10), JOB VARCHAR(25), </a:t>
                      </a:r>
                      <a:endParaRPr lang="el-GR" sz="1400" dirty="0"/>
                    </a:p>
                    <a:p>
                      <a:pPr>
                        <a:lnSpc>
                          <a:spcPct val="115000"/>
                        </a:lnSpc>
                        <a:spcAft>
                          <a:spcPts val="0"/>
                        </a:spcAft>
                      </a:pPr>
                      <a:r>
                        <a:rPr lang="en-US" sz="1400" dirty="0"/>
                        <a:t>                    HIREDATE DATE, MGR INT(4),  </a:t>
                      </a:r>
                      <a:endParaRPr lang="el-GR" sz="1400" dirty="0"/>
                    </a:p>
                    <a:p>
                      <a:pPr>
                        <a:lnSpc>
                          <a:spcPct val="115000"/>
                        </a:lnSpc>
                        <a:spcAft>
                          <a:spcPts val="0"/>
                        </a:spcAft>
                      </a:pPr>
                      <a:r>
                        <a:rPr lang="en-US" sz="1400" dirty="0"/>
                        <a:t>                    SAL FLOAT(7,2), COMM FLOAT(7,2),</a:t>
                      </a:r>
                      <a:endParaRPr lang="el-GR" sz="1400" dirty="0"/>
                    </a:p>
                    <a:p>
                      <a:pPr>
                        <a:lnSpc>
                          <a:spcPct val="115000"/>
                        </a:lnSpc>
                        <a:spcAft>
                          <a:spcPts val="0"/>
                        </a:spcAft>
                      </a:pPr>
                      <a:r>
                        <a:rPr lang="en-US" sz="1400" dirty="0"/>
                        <a:t>                    DEPTNO INT(2));</a:t>
                      </a:r>
                      <a:endParaRPr lang="el-GR" sz="1400" dirty="0">
                        <a:latin typeface="Calibri"/>
                        <a:ea typeface="Calibri"/>
                        <a:cs typeface="Times New Roman"/>
                      </a:endParaRPr>
                    </a:p>
                  </a:txBody>
                  <a:tcPr marL="68535" marR="68535" marT="0" marB="0"/>
                </a:tc>
                <a:tc>
                  <a:txBody>
                    <a:bodyPr/>
                    <a:lstStyle/>
                    <a:p>
                      <a:pPr>
                        <a:lnSpc>
                          <a:spcPct val="115000"/>
                        </a:lnSpc>
                        <a:spcAft>
                          <a:spcPts val="0"/>
                        </a:spcAft>
                      </a:pPr>
                      <a:r>
                        <a:rPr lang="en-US" sz="1400" dirty="0"/>
                        <a:t>CREATE TABLE EMP(EMPNO NUMBER(4) NOT NULL,     </a:t>
                      </a:r>
                      <a:endParaRPr lang="el-GR" sz="1400" dirty="0"/>
                    </a:p>
                    <a:p>
                      <a:pPr>
                        <a:lnSpc>
                          <a:spcPct val="115000"/>
                        </a:lnSpc>
                        <a:spcAft>
                          <a:spcPts val="0"/>
                        </a:spcAft>
                      </a:pPr>
                      <a:r>
                        <a:rPr lang="en-US" sz="1400" dirty="0"/>
                        <a:t>       ENAME VARCHAR2(10), JOB VARCHAR2(25), </a:t>
                      </a:r>
                      <a:endParaRPr lang="el-GR" sz="1400" dirty="0"/>
                    </a:p>
                    <a:p>
                      <a:pPr>
                        <a:lnSpc>
                          <a:spcPct val="115000"/>
                        </a:lnSpc>
                        <a:spcAft>
                          <a:spcPts val="0"/>
                        </a:spcAft>
                      </a:pPr>
                      <a:r>
                        <a:rPr lang="en-US" sz="1400" dirty="0"/>
                        <a:t>       HIREDATE DATE, MGR NUMBER(4),  </a:t>
                      </a:r>
                      <a:endParaRPr lang="el-GR" sz="1400" dirty="0"/>
                    </a:p>
                    <a:p>
                      <a:pPr>
                        <a:lnSpc>
                          <a:spcPct val="115000"/>
                        </a:lnSpc>
                        <a:spcAft>
                          <a:spcPts val="0"/>
                        </a:spcAft>
                      </a:pPr>
                      <a:r>
                        <a:rPr lang="en-US" sz="1400" dirty="0"/>
                        <a:t>       SAL NUMBER(7,2), COMM NUMBER(7,2),</a:t>
                      </a:r>
                      <a:endParaRPr lang="el-GR" sz="1400" dirty="0"/>
                    </a:p>
                    <a:p>
                      <a:pPr>
                        <a:lnSpc>
                          <a:spcPct val="115000"/>
                        </a:lnSpc>
                        <a:spcAft>
                          <a:spcPts val="0"/>
                        </a:spcAft>
                      </a:pPr>
                      <a:r>
                        <a:rPr lang="en-US" sz="1400" dirty="0"/>
                        <a:t>       DEPTNO NUMBER(2));</a:t>
                      </a:r>
                      <a:endParaRPr lang="el-GR" sz="1400" dirty="0">
                        <a:latin typeface="Calibri"/>
                        <a:ea typeface="Calibri"/>
                        <a:cs typeface="Times New Roman"/>
                      </a:endParaRPr>
                    </a:p>
                  </a:txBody>
                  <a:tcPr marL="68535" marR="68535" marT="0" marB="0"/>
                </a:tc>
              </a:tr>
              <a:tr h="927026">
                <a:tc>
                  <a:txBody>
                    <a:bodyPr/>
                    <a:lstStyle/>
                    <a:p>
                      <a:pPr>
                        <a:lnSpc>
                          <a:spcPct val="115000"/>
                        </a:lnSpc>
                        <a:spcAft>
                          <a:spcPts val="0"/>
                        </a:spcAft>
                      </a:pPr>
                      <a:r>
                        <a:rPr lang="en-US" sz="1400"/>
                        <a:t>INSERT INTO DEPT(DEPTNO, DNAME, LOC) </a:t>
                      </a:r>
                      <a:endParaRPr lang="el-GR" sz="1400"/>
                    </a:p>
                    <a:p>
                      <a:pPr>
                        <a:lnSpc>
                          <a:spcPct val="115000"/>
                        </a:lnSpc>
                        <a:spcAft>
                          <a:spcPts val="0"/>
                        </a:spcAft>
                      </a:pPr>
                      <a:r>
                        <a:rPr lang="en-US" sz="1400"/>
                        <a:t>            VALUES (10, 'ACCOUNTING', 'NEW YORK'); </a:t>
                      </a:r>
                      <a:endParaRPr lang="el-GR" sz="1400"/>
                    </a:p>
                    <a:p>
                      <a:pPr>
                        <a:lnSpc>
                          <a:spcPct val="115000"/>
                        </a:lnSpc>
                        <a:spcAft>
                          <a:spcPts val="0"/>
                        </a:spcAft>
                      </a:pPr>
                      <a:r>
                        <a:rPr lang="en-US" sz="1400"/>
                        <a:t>INSERT INTO EMP</a:t>
                      </a:r>
                      <a:endParaRPr lang="el-GR" sz="1400"/>
                    </a:p>
                    <a:p>
                      <a:pPr>
                        <a:lnSpc>
                          <a:spcPct val="115000"/>
                        </a:lnSpc>
                        <a:spcAft>
                          <a:spcPts val="0"/>
                        </a:spcAft>
                      </a:pPr>
                      <a:r>
                        <a:rPr lang="en-US" sz="1400"/>
                        <a:t>    VALUES (10, 'CODD', 'ANALYST', '1989/01/01', 15, 3000, NULL, 10);</a:t>
                      </a:r>
                      <a:endParaRPr lang="el-GR" sz="1400">
                        <a:latin typeface="Calibri"/>
                        <a:ea typeface="Calibri"/>
                        <a:cs typeface="Times New Roman"/>
                      </a:endParaRPr>
                    </a:p>
                  </a:txBody>
                  <a:tcPr marL="68535" marR="68535" marT="0" marB="0"/>
                </a:tc>
                <a:tc>
                  <a:txBody>
                    <a:bodyPr/>
                    <a:lstStyle/>
                    <a:p>
                      <a:pPr>
                        <a:lnSpc>
                          <a:spcPct val="115000"/>
                        </a:lnSpc>
                        <a:spcAft>
                          <a:spcPts val="0"/>
                        </a:spcAft>
                      </a:pPr>
                      <a:r>
                        <a:rPr lang="en-US" sz="1400" dirty="0"/>
                        <a:t>INSERT INTO DEPT(DEPTNO, DNAME, LOC) </a:t>
                      </a:r>
                      <a:endParaRPr lang="el-GR" sz="1400" dirty="0"/>
                    </a:p>
                    <a:p>
                      <a:pPr>
                        <a:lnSpc>
                          <a:spcPct val="115000"/>
                        </a:lnSpc>
                        <a:spcAft>
                          <a:spcPts val="0"/>
                        </a:spcAft>
                      </a:pPr>
                      <a:r>
                        <a:rPr lang="en-US" sz="1400" dirty="0"/>
                        <a:t>            VALUES (10, 'ACCOUNTING', 'NEW YORK'); </a:t>
                      </a:r>
                      <a:endParaRPr lang="el-GR" sz="1400" dirty="0"/>
                    </a:p>
                    <a:p>
                      <a:pPr>
                        <a:lnSpc>
                          <a:spcPct val="115000"/>
                        </a:lnSpc>
                        <a:spcAft>
                          <a:spcPts val="0"/>
                        </a:spcAft>
                      </a:pPr>
                      <a:r>
                        <a:rPr lang="en-US" sz="1400" dirty="0"/>
                        <a:t>INSERT INTO EMP</a:t>
                      </a:r>
                      <a:endParaRPr lang="el-GR" sz="1400" dirty="0"/>
                    </a:p>
                    <a:p>
                      <a:pPr>
                        <a:lnSpc>
                          <a:spcPct val="115000"/>
                        </a:lnSpc>
                        <a:spcAft>
                          <a:spcPts val="0"/>
                        </a:spcAft>
                      </a:pPr>
                      <a:r>
                        <a:rPr lang="en-US" sz="1400" dirty="0"/>
                        <a:t>     VALUES (10, 'CODD', 'ANALYST', '01/01/1989', 15, 3000, NULL, 10);</a:t>
                      </a:r>
                      <a:endParaRPr lang="el-GR" sz="1400" dirty="0">
                        <a:latin typeface="Calibri"/>
                        <a:ea typeface="Calibri"/>
                        <a:cs typeface="Times New Roman"/>
                      </a:endParaRPr>
                    </a:p>
                  </a:txBody>
                  <a:tcPr marL="68535" marR="68535" marT="0" marB="0"/>
                </a:tc>
              </a:tr>
              <a:tr h="463512">
                <a:tc>
                  <a:txBody>
                    <a:bodyPr/>
                    <a:lstStyle/>
                    <a:p>
                      <a:pPr>
                        <a:lnSpc>
                          <a:spcPct val="115000"/>
                        </a:lnSpc>
                        <a:spcAft>
                          <a:spcPts val="0"/>
                        </a:spcAft>
                      </a:pPr>
                      <a:r>
                        <a:rPr lang="en-US" sz="1400"/>
                        <a:t>SELECT * FROM EMP;</a:t>
                      </a:r>
                      <a:endParaRPr lang="el-GR" sz="1400"/>
                    </a:p>
                    <a:p>
                      <a:pPr>
                        <a:lnSpc>
                          <a:spcPct val="115000"/>
                        </a:lnSpc>
                        <a:spcAft>
                          <a:spcPts val="0"/>
                        </a:spcAft>
                      </a:pPr>
                      <a:r>
                        <a:rPr lang="en-US" sz="1400"/>
                        <a:t>SELECT * FROM DEPT;</a:t>
                      </a:r>
                      <a:endParaRPr lang="el-GR" sz="1400">
                        <a:latin typeface="Calibri"/>
                        <a:ea typeface="Calibri"/>
                        <a:cs typeface="Times New Roman"/>
                      </a:endParaRPr>
                    </a:p>
                  </a:txBody>
                  <a:tcPr marL="68535" marR="68535" marT="0" marB="0"/>
                </a:tc>
                <a:tc>
                  <a:txBody>
                    <a:bodyPr/>
                    <a:lstStyle/>
                    <a:p>
                      <a:pPr>
                        <a:lnSpc>
                          <a:spcPct val="115000"/>
                        </a:lnSpc>
                        <a:spcAft>
                          <a:spcPts val="0"/>
                        </a:spcAft>
                      </a:pPr>
                      <a:r>
                        <a:rPr lang="en-US" sz="1400" dirty="0"/>
                        <a:t>SELECT * FROM EMP;</a:t>
                      </a:r>
                      <a:endParaRPr lang="el-GR" sz="1400" dirty="0"/>
                    </a:p>
                    <a:p>
                      <a:pPr>
                        <a:lnSpc>
                          <a:spcPct val="115000"/>
                        </a:lnSpc>
                        <a:spcAft>
                          <a:spcPts val="0"/>
                        </a:spcAft>
                      </a:pPr>
                      <a:r>
                        <a:rPr lang="en-US" sz="1400" dirty="0"/>
                        <a:t>SELECT * FROM DEPT;</a:t>
                      </a:r>
                      <a:endParaRPr lang="el-GR" sz="1400" dirty="0">
                        <a:latin typeface="Calibri"/>
                        <a:ea typeface="Calibri"/>
                        <a:cs typeface="Times New Roman"/>
                      </a:endParaRPr>
                    </a:p>
                  </a:txBody>
                  <a:tcPr marL="68535" marR="68535" marT="0" marB="0"/>
                </a:tc>
              </a:tr>
              <a:tr h="463512">
                <a:tc>
                  <a:txBody>
                    <a:bodyPr/>
                    <a:lstStyle/>
                    <a:p>
                      <a:pPr>
                        <a:lnSpc>
                          <a:spcPct val="115000"/>
                        </a:lnSpc>
                        <a:spcAft>
                          <a:spcPts val="0"/>
                        </a:spcAft>
                      </a:pPr>
                      <a:r>
                        <a:rPr lang="en-US" sz="1400"/>
                        <a:t>DROP TABLE EMP;</a:t>
                      </a:r>
                      <a:endParaRPr lang="el-GR" sz="1400"/>
                    </a:p>
                    <a:p>
                      <a:pPr>
                        <a:lnSpc>
                          <a:spcPct val="115000"/>
                        </a:lnSpc>
                        <a:spcAft>
                          <a:spcPts val="0"/>
                        </a:spcAft>
                      </a:pPr>
                      <a:r>
                        <a:rPr lang="en-US" sz="1400"/>
                        <a:t>DROP TABLE DEPT;</a:t>
                      </a:r>
                      <a:endParaRPr lang="el-GR" sz="1400">
                        <a:latin typeface="Calibri"/>
                        <a:ea typeface="Calibri"/>
                        <a:cs typeface="Times New Roman"/>
                      </a:endParaRPr>
                    </a:p>
                  </a:txBody>
                  <a:tcPr marL="68535" marR="68535" marT="0" marB="0"/>
                </a:tc>
                <a:tc>
                  <a:txBody>
                    <a:bodyPr/>
                    <a:lstStyle/>
                    <a:p>
                      <a:pPr>
                        <a:lnSpc>
                          <a:spcPct val="115000"/>
                        </a:lnSpc>
                        <a:spcAft>
                          <a:spcPts val="0"/>
                        </a:spcAft>
                      </a:pPr>
                      <a:r>
                        <a:rPr lang="en-US" sz="1400" dirty="0"/>
                        <a:t>DROP TABLE EMP;</a:t>
                      </a:r>
                      <a:endParaRPr lang="el-GR" sz="1400" dirty="0"/>
                    </a:p>
                    <a:p>
                      <a:pPr>
                        <a:lnSpc>
                          <a:spcPct val="115000"/>
                        </a:lnSpc>
                        <a:spcAft>
                          <a:spcPts val="0"/>
                        </a:spcAft>
                      </a:pPr>
                      <a:r>
                        <a:rPr lang="en-US" sz="1400" dirty="0"/>
                        <a:t>DROP TABLE DEPT;</a:t>
                      </a:r>
                      <a:endParaRPr lang="el-GR" sz="1400" dirty="0">
                        <a:latin typeface="Calibri"/>
                        <a:ea typeface="Calibri"/>
                        <a:cs typeface="Times New Roman"/>
                      </a:endParaRPr>
                    </a:p>
                  </a:txBody>
                  <a:tcPr marL="68535" marR="68535" marT="0" marB="0"/>
                </a:tc>
              </a:tr>
              <a:tr h="231756">
                <a:tc>
                  <a:txBody>
                    <a:bodyPr/>
                    <a:lstStyle/>
                    <a:p>
                      <a:pPr>
                        <a:lnSpc>
                          <a:spcPct val="115000"/>
                        </a:lnSpc>
                        <a:spcAft>
                          <a:spcPts val="0"/>
                        </a:spcAft>
                      </a:pPr>
                      <a:r>
                        <a:rPr lang="en-US" sz="1400"/>
                        <a:t>DROP DATABASE NEW_PERSONNEL;</a:t>
                      </a:r>
                      <a:endParaRPr lang="el-GR" sz="1400">
                        <a:latin typeface="Calibri"/>
                        <a:ea typeface="Calibri"/>
                        <a:cs typeface="Times New Roman"/>
                      </a:endParaRPr>
                    </a:p>
                  </a:txBody>
                  <a:tcPr marL="68535" marR="68535" marT="0" marB="0"/>
                </a:tc>
                <a:tc>
                  <a:txBody>
                    <a:bodyPr/>
                    <a:lstStyle/>
                    <a:p>
                      <a:pPr>
                        <a:lnSpc>
                          <a:spcPct val="115000"/>
                        </a:lnSpc>
                        <a:spcAft>
                          <a:spcPts val="0"/>
                        </a:spcAft>
                      </a:pPr>
                      <a:endParaRPr lang="en-US" sz="1400" dirty="0">
                        <a:latin typeface="Calibri"/>
                        <a:ea typeface="Calibri"/>
                        <a:cs typeface="Times New Roman"/>
                      </a:endParaRPr>
                    </a:p>
                  </a:txBody>
                  <a:tcPr marL="68535" marR="68535" marT="0" marB="0"/>
                </a:tc>
              </a:tr>
              <a:tr h="231756">
                <a:tc>
                  <a:txBody>
                    <a:bodyPr/>
                    <a:lstStyle/>
                    <a:p>
                      <a:pPr>
                        <a:lnSpc>
                          <a:spcPct val="115000"/>
                        </a:lnSpc>
                        <a:spcAft>
                          <a:spcPts val="0"/>
                        </a:spcAft>
                      </a:pPr>
                      <a:r>
                        <a:rPr lang="en-US" sz="1400"/>
                        <a:t>SHOW TABLES;</a:t>
                      </a:r>
                      <a:endParaRPr lang="el-GR" sz="1400">
                        <a:latin typeface="Calibri"/>
                        <a:ea typeface="Calibri"/>
                        <a:cs typeface="Times New Roman"/>
                      </a:endParaRPr>
                    </a:p>
                  </a:txBody>
                  <a:tcPr marL="68535" marR="68535" marT="0" marB="0"/>
                </a:tc>
                <a:tc>
                  <a:txBody>
                    <a:bodyPr/>
                    <a:lstStyle/>
                    <a:p>
                      <a:pPr>
                        <a:lnSpc>
                          <a:spcPct val="115000"/>
                        </a:lnSpc>
                        <a:spcAft>
                          <a:spcPts val="0"/>
                        </a:spcAft>
                      </a:pPr>
                      <a:r>
                        <a:rPr lang="en-US" sz="1400" dirty="0"/>
                        <a:t>SELECT * FROM Tab;</a:t>
                      </a:r>
                      <a:endParaRPr lang="el-GR" sz="1400" dirty="0">
                        <a:latin typeface="Calibri"/>
                        <a:ea typeface="Calibri"/>
                        <a:cs typeface="Times New Roman"/>
                      </a:endParaRPr>
                    </a:p>
                  </a:txBody>
                  <a:tcPr marL="68535" marR="68535" marT="0" marB="0"/>
                </a:tc>
              </a:tr>
            </a:tbl>
          </a:graphicData>
        </a:graphic>
      </p:graphicFrame>
      <p:sp>
        <p:nvSpPr>
          <p:cNvPr id="4" name="Title 3"/>
          <p:cNvSpPr>
            <a:spLocks noGrp="1"/>
          </p:cNvSpPr>
          <p:nvPr>
            <p:ph type="title"/>
          </p:nvPr>
        </p:nvSpPr>
        <p:spPr/>
        <p:txBody>
          <a:bodyPr>
            <a:normAutofit fontScale="90000"/>
          </a:bodyPr>
          <a:lstStyle/>
          <a:p>
            <a:r>
              <a:rPr lang="el-GR" dirty="0"/>
              <a:t>Υλοποίηση  με χρήση </a:t>
            </a:r>
            <a:r>
              <a:rPr lang="el-GR" dirty="0" err="1"/>
              <a:t>MySQL</a:t>
            </a:r>
            <a:r>
              <a:rPr lang="el-GR" dirty="0"/>
              <a:t>, </a:t>
            </a:r>
            <a:r>
              <a:rPr lang="el-GR" dirty="0" err="1"/>
              <a:t>Oracle</a:t>
            </a:r>
            <a:r>
              <a:rPr lang="el-GR" dirty="0"/>
              <a:t>: </a:t>
            </a:r>
            <a:br>
              <a:rPr lang="el-GR" dirty="0"/>
            </a:br>
            <a:r>
              <a:rPr lang="el-GR" dirty="0"/>
              <a:t>Συγκριτικός Πίνακας </a:t>
            </a:r>
            <a:r>
              <a:rPr lang="el-GR" dirty="0" smtClean="0"/>
              <a:t>διαφορών</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18</a:t>
            </a:fld>
            <a:endParaRPr lang="el-GR"/>
          </a:p>
        </p:txBody>
      </p:sp>
    </p:spTree>
    <p:extLst>
      <p:ext uri="{BB962C8B-B14F-4D97-AF65-F5344CB8AC3E}">
        <p14:creationId xmlns:p14="http://schemas.microsoft.com/office/powerpoint/2010/main" val="38430004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01008"/>
            <a:ext cx="8229600" cy="3096344"/>
          </a:xfrm>
        </p:spPr>
        <p:txBody>
          <a:bodyPr>
            <a:noAutofit/>
          </a:bodyPr>
          <a:lstStyle/>
          <a:p>
            <a:r>
              <a:rPr lang="el-GR" sz="2400" dirty="0"/>
              <a:t>Στην πρώτη συνάντηση γίνεται παρουσίαση του μαθήματος και μία σύντομη και περιεκτική επισκόπηση κάποιων βασικών εννοιών των Βάσεων </a:t>
            </a:r>
            <a:r>
              <a:rPr lang="el-GR" sz="2400" dirty="0" smtClean="0"/>
              <a:t>Δεδομένων</a:t>
            </a:r>
            <a:r>
              <a:rPr lang="en-US" sz="2400" dirty="0" smtClean="0"/>
              <a:t> I</a:t>
            </a:r>
            <a:r>
              <a:rPr lang="el-GR" sz="2400" dirty="0" smtClean="0"/>
              <a:t>. Γίνεται , επιπλέον, </a:t>
            </a:r>
            <a:r>
              <a:rPr lang="el-GR" sz="2400" dirty="0" smtClean="0">
                <a:cs typeface="Arial" charset="0"/>
              </a:rPr>
              <a:t>μία εισαγωγή σε θέματα που θα μας απασχολήσουν στο μάθημα. Η διεκπεραίωση των θεμάτων γίνεται κυρίως με χρήση παραδειγμάτων.</a:t>
            </a:r>
            <a:r>
              <a:rPr lang="el-GR" sz="2000" dirty="0" smtClean="0">
                <a:latin typeface="Arial" charset="0"/>
                <a:cs typeface="Arial" charset="0"/>
              </a:rPr>
              <a:t> </a:t>
            </a:r>
            <a:r>
              <a:rPr lang="el-GR" sz="2000" dirty="0"/>
              <a:t/>
            </a:r>
            <a:br>
              <a:rPr lang="el-GR" sz="2000" dirty="0"/>
            </a:br>
            <a:endParaRPr lang="el-GR" sz="2000" dirty="0"/>
          </a:p>
        </p:txBody>
      </p:sp>
      <p:sp>
        <p:nvSpPr>
          <p:cNvPr id="6147" name="Rectangle 6"/>
          <p:cNvSpPr>
            <a:spLocks noChangeArrowheads="1"/>
          </p:cNvSpPr>
          <p:nvPr/>
        </p:nvSpPr>
        <p:spPr bwMode="auto">
          <a:xfrm>
            <a:off x="3810000" y="2424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6149" name="Line 7"/>
          <p:cNvSpPr>
            <a:spLocks noChangeShapeType="1"/>
          </p:cNvSpPr>
          <p:nvPr/>
        </p:nvSpPr>
        <p:spPr bwMode="auto">
          <a:xfrm>
            <a:off x="2286000" y="2424113"/>
            <a:ext cx="152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6150" name="Line 8"/>
          <p:cNvSpPr>
            <a:spLocks noChangeShapeType="1"/>
          </p:cNvSpPr>
          <p:nvPr/>
        </p:nvSpPr>
        <p:spPr bwMode="auto">
          <a:xfrm>
            <a:off x="5181600" y="2438400"/>
            <a:ext cx="152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4" name="Title 3"/>
          <p:cNvSpPr>
            <a:spLocks noGrp="1"/>
          </p:cNvSpPr>
          <p:nvPr>
            <p:ph type="title"/>
          </p:nvPr>
        </p:nvSpPr>
        <p:spPr/>
        <p:txBody>
          <a:bodyPr>
            <a:normAutofit/>
          </a:bodyPr>
          <a:lstStyle/>
          <a:p>
            <a:r>
              <a:rPr lang="el-GR" sz="3600" dirty="0"/>
              <a:t>Εναρκτήρια συνάντηση</a:t>
            </a:r>
          </a:p>
        </p:txBody>
      </p:sp>
      <p:sp>
        <p:nvSpPr>
          <p:cNvPr id="2" name="Slide Number Placeholder 1"/>
          <p:cNvSpPr>
            <a:spLocks noGrp="1"/>
          </p:cNvSpPr>
          <p:nvPr>
            <p:ph type="sldNum" sz="quarter" idx="12"/>
          </p:nvPr>
        </p:nvSpPr>
        <p:spPr/>
        <p:txBody>
          <a:bodyPr/>
          <a:lstStyle/>
          <a:p>
            <a:pPr>
              <a:defRPr/>
            </a:pPr>
            <a:fld id="{7E55E3B3-0445-4CFC-BED8-763D4409E61F}" type="slidenum">
              <a:rPr lang="el-GR" smtClean="0"/>
              <a:pPr>
                <a:defRPr/>
              </a:pPr>
              <a:t>1</a:t>
            </a:fld>
            <a:endParaRPr lang="el-G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91880" y="990600"/>
            <a:ext cx="1811020" cy="2438400"/>
          </a:xfrm>
          <a:prstGeom prst="rect">
            <a:avLst/>
          </a:prstGeom>
        </p:spPr>
      </p:pic>
    </p:spTree>
    <p:extLst>
      <p:ext uri="{BB962C8B-B14F-4D97-AF65-F5344CB8AC3E}">
        <p14:creationId xmlns:p14="http://schemas.microsoft.com/office/powerpoint/2010/main" val="36418175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a:bodyPr>
          <a:lstStyle/>
          <a:p>
            <a:pPr eaLnBrk="1" hangingPunct="1"/>
            <a:r>
              <a:rPr lang="el-GR" altLang="el-GR" sz="3600" b="1" dirty="0" smtClean="0">
                <a:latin typeface="+mn-lt"/>
                <a:cs typeface="Arial" charset="0"/>
              </a:rPr>
              <a:t>Δημιουργία βάσης δεδομένων</a:t>
            </a:r>
          </a:p>
        </p:txBody>
      </p:sp>
      <p:sp>
        <p:nvSpPr>
          <p:cNvPr id="17411" name="Rectangle 3"/>
          <p:cNvSpPr>
            <a:spLocks noGrp="1" noChangeArrowheads="1"/>
          </p:cNvSpPr>
          <p:nvPr>
            <p:ph idx="1"/>
          </p:nvPr>
        </p:nvSpPr>
        <p:spPr/>
        <p:txBody>
          <a:bodyPr>
            <a:normAutofit/>
          </a:bodyPr>
          <a:lstStyle/>
          <a:p>
            <a:pPr algn="just" eaLnBrk="1" hangingPunct="1"/>
            <a:r>
              <a:rPr lang="el-GR" altLang="el-GR" sz="2400" dirty="0" smtClean="0">
                <a:cs typeface="Arial" charset="0"/>
              </a:rPr>
              <a:t>Για να δημιουργηθεί αυτό το σχήμα της βάσης δεδομένων μπορούμε να χρησιμοποιήσουμε τις παρακάτω δηλώσεις (</a:t>
            </a:r>
            <a:r>
              <a:rPr lang="en-US" altLang="el-GR" sz="2400" dirty="0" smtClean="0">
                <a:cs typeface="Arial" charset="0"/>
              </a:rPr>
              <a:t>statements)</a:t>
            </a:r>
            <a:r>
              <a:rPr lang="el-GR" altLang="el-GR" sz="2400" dirty="0" smtClean="0">
                <a:cs typeface="Arial" charset="0"/>
              </a:rPr>
              <a:t> σε γλώσσα </a:t>
            </a:r>
            <a:r>
              <a:rPr lang="en-US" altLang="el-GR" sz="2400" dirty="0" smtClean="0">
                <a:cs typeface="Arial" charset="0"/>
              </a:rPr>
              <a:t>SQL</a:t>
            </a:r>
            <a:r>
              <a:rPr lang="el-GR" altLang="el-GR" sz="2400" dirty="0" smtClean="0">
                <a:cs typeface="Arial" charset="0"/>
              </a:rPr>
              <a:t> (</a:t>
            </a:r>
            <a:r>
              <a:rPr lang="en-US" altLang="el-GR" sz="2400" dirty="0" smtClean="0">
                <a:cs typeface="Arial" charset="0"/>
              </a:rPr>
              <a:t>oracle)</a:t>
            </a:r>
            <a:r>
              <a:rPr lang="el-GR" altLang="el-GR" sz="2400" dirty="0" smtClean="0">
                <a:cs typeface="Arial" charset="0"/>
              </a:rPr>
              <a:t>:</a:t>
            </a:r>
            <a:endParaRPr lang="en-US" altLang="el-GR" sz="2400" dirty="0" smtClean="0">
              <a:cs typeface="Arial" charset="0"/>
            </a:endParaRPr>
          </a:p>
          <a:p>
            <a:pPr marL="0" indent="0" algn="just" eaLnBrk="1" hangingPunct="1">
              <a:buNone/>
            </a:pPr>
            <a:r>
              <a:rPr lang="el-GR" altLang="el-GR" sz="1800" dirty="0" smtClean="0">
                <a:latin typeface="Arial" charset="0"/>
                <a:cs typeface="Arial" charset="0"/>
              </a:rPr>
              <a:t> </a:t>
            </a:r>
          </a:p>
          <a:p>
            <a:pPr>
              <a:buNone/>
            </a:pPr>
            <a:r>
              <a:rPr lang="en-US" sz="1800" dirty="0" smtClean="0"/>
              <a:t>CREATE TABLE dept(</a:t>
            </a:r>
            <a:r>
              <a:rPr lang="en-US" sz="1800" dirty="0" err="1" smtClean="0"/>
              <a:t>deptno</a:t>
            </a:r>
            <a:r>
              <a:rPr lang="en-US" sz="1800" dirty="0" smtClean="0"/>
              <a:t> NUMBER(2) NOT NULL, </a:t>
            </a:r>
            <a:r>
              <a:rPr lang="en-US" sz="1800" dirty="0" err="1" smtClean="0"/>
              <a:t>dname</a:t>
            </a:r>
            <a:r>
              <a:rPr lang="en-US" sz="1800" dirty="0" smtClean="0"/>
              <a:t> CHAR(14),   </a:t>
            </a:r>
            <a:endParaRPr lang="el-GR" sz="1800" dirty="0" smtClean="0"/>
          </a:p>
          <a:p>
            <a:pPr>
              <a:buNone/>
            </a:pPr>
            <a:r>
              <a:rPr lang="en-US" sz="1800" dirty="0" smtClean="0"/>
              <a:t>       </a:t>
            </a:r>
            <a:r>
              <a:rPr lang="en-US" sz="1800" dirty="0" err="1" smtClean="0"/>
              <a:t>No_of_employees</a:t>
            </a:r>
            <a:r>
              <a:rPr lang="en-US" sz="1800" dirty="0" smtClean="0"/>
              <a:t> NUMBER(5), PRIMARY KEY(</a:t>
            </a:r>
            <a:r>
              <a:rPr lang="en-US" sz="1800" dirty="0" err="1" smtClean="0"/>
              <a:t>deptno</a:t>
            </a:r>
            <a:r>
              <a:rPr lang="en-US" sz="1800" dirty="0" smtClean="0"/>
              <a:t>));</a:t>
            </a:r>
            <a:endParaRPr lang="el-GR" sz="1800" dirty="0" smtClean="0"/>
          </a:p>
          <a:p>
            <a:pPr>
              <a:buNone/>
            </a:pPr>
            <a:r>
              <a:rPr lang="en-US" sz="1800" dirty="0" smtClean="0"/>
              <a:t>CREATE TABLE </a:t>
            </a:r>
            <a:r>
              <a:rPr lang="en-US" sz="1800" dirty="0" err="1" smtClean="0"/>
              <a:t>emp</a:t>
            </a:r>
            <a:r>
              <a:rPr lang="en-US" sz="1800" dirty="0" smtClean="0"/>
              <a:t>(</a:t>
            </a:r>
            <a:r>
              <a:rPr lang="en-US" sz="1800" dirty="0" err="1" smtClean="0"/>
              <a:t>empno</a:t>
            </a:r>
            <a:r>
              <a:rPr lang="en-US" sz="1800" dirty="0" smtClean="0"/>
              <a:t> NUMBER(4) NOT NULL, </a:t>
            </a:r>
            <a:endParaRPr lang="el-GR" sz="1800" dirty="0" smtClean="0"/>
          </a:p>
          <a:p>
            <a:pPr>
              <a:buNone/>
            </a:pPr>
            <a:r>
              <a:rPr lang="en-US" sz="1800" dirty="0" smtClean="0"/>
              <a:t>        </a:t>
            </a:r>
            <a:r>
              <a:rPr lang="en-US" sz="1800" dirty="0" err="1" smtClean="0"/>
              <a:t>ename</a:t>
            </a:r>
            <a:r>
              <a:rPr lang="en-US" sz="1800" dirty="0" smtClean="0"/>
              <a:t> CHAR(10), job CHAR(10),  </a:t>
            </a:r>
            <a:endParaRPr lang="el-GR" sz="1800" dirty="0" smtClean="0"/>
          </a:p>
          <a:p>
            <a:pPr>
              <a:buNone/>
            </a:pPr>
            <a:r>
              <a:rPr lang="en-US" sz="1800" dirty="0" smtClean="0"/>
              <a:t>        </a:t>
            </a:r>
            <a:r>
              <a:rPr lang="en-US" sz="1800" dirty="0" err="1" smtClean="0"/>
              <a:t>sal</a:t>
            </a:r>
            <a:r>
              <a:rPr lang="en-US" sz="1800" dirty="0" smtClean="0"/>
              <a:t> NUMBER(5), </a:t>
            </a:r>
            <a:r>
              <a:rPr lang="en-US" sz="1800" dirty="0" err="1" smtClean="0"/>
              <a:t>deptno</a:t>
            </a:r>
            <a:r>
              <a:rPr lang="en-US" sz="1800" dirty="0" smtClean="0"/>
              <a:t> NUMBER(2), </a:t>
            </a:r>
            <a:endParaRPr lang="el-GR" sz="1800" dirty="0" smtClean="0"/>
          </a:p>
          <a:p>
            <a:pPr>
              <a:buNone/>
            </a:pPr>
            <a:r>
              <a:rPr lang="en-US" sz="1800" dirty="0" smtClean="0"/>
              <a:t>     PRIMARY KEY(</a:t>
            </a:r>
            <a:r>
              <a:rPr lang="en-US" sz="1800" dirty="0" err="1" smtClean="0"/>
              <a:t>empno</a:t>
            </a:r>
            <a:r>
              <a:rPr lang="en-US" sz="1800" dirty="0" smtClean="0"/>
              <a:t>),</a:t>
            </a:r>
            <a:endParaRPr lang="el-GR" sz="1800" dirty="0" smtClean="0"/>
          </a:p>
          <a:p>
            <a:pPr>
              <a:buNone/>
            </a:pPr>
            <a:r>
              <a:rPr lang="en-US" sz="1800" dirty="0" smtClean="0"/>
              <a:t>     FOREIGN KEY(</a:t>
            </a:r>
            <a:r>
              <a:rPr lang="en-US" sz="1800" dirty="0" err="1" smtClean="0"/>
              <a:t>deptno</a:t>
            </a:r>
            <a:r>
              <a:rPr lang="en-US" sz="1800" dirty="0" smtClean="0"/>
              <a:t>) REFERENCES dept(</a:t>
            </a:r>
            <a:r>
              <a:rPr lang="en-US" sz="1800" dirty="0" err="1" smtClean="0"/>
              <a:t>deptno</a:t>
            </a:r>
            <a:r>
              <a:rPr lang="en-US" sz="1800" dirty="0" smtClean="0"/>
              <a:t>));</a:t>
            </a:r>
            <a:endParaRPr lang="el-GR" sz="1800" dirty="0" smtClean="0"/>
          </a:p>
          <a:p>
            <a:endParaRPr lang="en-US" altLang="el-GR" sz="1800" dirty="0" smtClean="0">
              <a:latin typeface="Arial" charset="0"/>
              <a:cs typeface="Arial" charset="0"/>
            </a:endParaRPr>
          </a:p>
        </p:txBody>
      </p:sp>
      <p:sp>
        <p:nvSpPr>
          <p:cNvPr id="2" name="Slide Number Placeholder 1"/>
          <p:cNvSpPr>
            <a:spLocks noGrp="1"/>
          </p:cNvSpPr>
          <p:nvPr>
            <p:ph type="sldNum" sz="quarter" idx="12"/>
          </p:nvPr>
        </p:nvSpPr>
        <p:spPr/>
        <p:txBody>
          <a:bodyPr/>
          <a:lstStyle/>
          <a:p>
            <a:pPr>
              <a:defRPr/>
            </a:pPr>
            <a:fld id="{7E55E3B3-0445-4CFC-BED8-763D4409E61F}" type="slidenum">
              <a:rPr lang="el-GR" smtClean="0"/>
              <a:pPr>
                <a:defRPr/>
              </a:pPr>
              <a:t>19</a:t>
            </a:fld>
            <a:endParaRPr lang="el-GR"/>
          </a:p>
        </p:txBody>
      </p:sp>
    </p:spTree>
    <p:extLst>
      <p:ext uri="{BB962C8B-B14F-4D97-AF65-F5344CB8AC3E}">
        <p14:creationId xmlns:p14="http://schemas.microsoft.com/office/powerpoint/2010/main" val="12367000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a:bodyPr>
          <a:lstStyle/>
          <a:p>
            <a:pPr eaLnBrk="1" hangingPunct="1"/>
            <a:r>
              <a:rPr lang="el-GR" altLang="el-GR" sz="3600" b="1" dirty="0" smtClean="0">
                <a:latin typeface="+mn-lt"/>
                <a:cs typeface="Arial" charset="0"/>
              </a:rPr>
              <a:t>Δημιουργία </a:t>
            </a:r>
            <a:r>
              <a:rPr lang="en-US" altLang="el-GR" sz="3600" b="1" dirty="0" smtClean="0">
                <a:latin typeface="+mn-lt"/>
                <a:cs typeface="Arial" charset="0"/>
              </a:rPr>
              <a:t>trigger</a:t>
            </a:r>
            <a:r>
              <a:rPr lang="el-GR" altLang="el-GR" sz="3600" b="1" dirty="0" smtClean="0">
                <a:latin typeface="+mn-lt"/>
                <a:cs typeface="Arial" charset="0"/>
              </a:rPr>
              <a:t> σε </a:t>
            </a:r>
            <a:r>
              <a:rPr lang="en-US" altLang="el-GR" sz="3600" b="1" dirty="0" smtClean="0">
                <a:latin typeface="+mn-lt"/>
                <a:cs typeface="Arial" charset="0"/>
              </a:rPr>
              <a:t>Oracle</a:t>
            </a:r>
            <a:endParaRPr lang="el-GR" altLang="el-GR" sz="3600" b="1" dirty="0" smtClean="0">
              <a:latin typeface="+mn-lt"/>
              <a:cs typeface="Arial" charset="0"/>
            </a:endParaRPr>
          </a:p>
        </p:txBody>
      </p:sp>
      <p:sp>
        <p:nvSpPr>
          <p:cNvPr id="17411" name="Rectangle 3"/>
          <p:cNvSpPr>
            <a:spLocks noGrp="1" noChangeArrowheads="1"/>
          </p:cNvSpPr>
          <p:nvPr>
            <p:ph idx="1"/>
          </p:nvPr>
        </p:nvSpPr>
        <p:spPr/>
        <p:txBody>
          <a:bodyPr>
            <a:normAutofit lnSpcReduction="10000"/>
          </a:bodyPr>
          <a:lstStyle/>
          <a:p>
            <a:pPr algn="just"/>
            <a:r>
              <a:rPr lang="el-GR" sz="2400" dirty="0" smtClean="0"/>
              <a:t>Δημιουργήστε τον </a:t>
            </a:r>
            <a:r>
              <a:rPr lang="el-GR" sz="2400" dirty="0" err="1" smtClean="0"/>
              <a:t>trigger</a:t>
            </a:r>
            <a:r>
              <a:rPr lang="el-GR" sz="2400" dirty="0" smtClean="0"/>
              <a:t> </a:t>
            </a:r>
            <a:r>
              <a:rPr lang="en-US" sz="2400" dirty="0" smtClean="0"/>
              <a:t>Insert</a:t>
            </a:r>
            <a:r>
              <a:rPr lang="el-GR" sz="2400" dirty="0" smtClean="0"/>
              <a:t>_</a:t>
            </a:r>
            <a:r>
              <a:rPr lang="en-US" sz="2400" dirty="0" smtClean="0"/>
              <a:t>Trig</a:t>
            </a:r>
            <a:r>
              <a:rPr lang="el-GR" sz="2400" dirty="0" smtClean="0"/>
              <a:t>: Στην περίπτωση εισαγωγής των στοιχείων υπαλλήλου στον πίνακα </a:t>
            </a:r>
            <a:r>
              <a:rPr lang="en-US" sz="2400" dirty="0" err="1" smtClean="0"/>
              <a:t>emp</a:t>
            </a:r>
            <a:r>
              <a:rPr lang="el-GR" sz="2400" dirty="0" smtClean="0"/>
              <a:t> θα ενεργοποιείται αυτόματα ο </a:t>
            </a:r>
            <a:r>
              <a:rPr lang="en-US" sz="2400" dirty="0" smtClean="0"/>
              <a:t>trigger</a:t>
            </a:r>
            <a:r>
              <a:rPr lang="el-GR" sz="2400" dirty="0" smtClean="0"/>
              <a:t> και θα προστίθεται 1 στην αντίστοιχη θέση της στήλης </a:t>
            </a:r>
            <a:r>
              <a:rPr lang="en-US" sz="2400" dirty="0" smtClean="0"/>
              <a:t>No</a:t>
            </a:r>
            <a:r>
              <a:rPr lang="el-GR" sz="2400" dirty="0" smtClean="0"/>
              <a:t>_</a:t>
            </a:r>
            <a:r>
              <a:rPr lang="en-US" sz="2400" dirty="0" smtClean="0"/>
              <a:t>of</a:t>
            </a:r>
            <a:r>
              <a:rPr lang="el-GR" sz="2400" dirty="0" smtClean="0"/>
              <a:t>_</a:t>
            </a:r>
            <a:r>
              <a:rPr lang="en-US" sz="2400" dirty="0" smtClean="0"/>
              <a:t>employee</a:t>
            </a:r>
            <a:r>
              <a:rPr lang="el-GR" sz="2400" dirty="0" smtClean="0"/>
              <a:t> του πίνακα </a:t>
            </a:r>
            <a:r>
              <a:rPr lang="en-US" sz="2400" dirty="0" err="1" smtClean="0"/>
              <a:t>dept</a:t>
            </a:r>
            <a:r>
              <a:rPr lang="en-US" sz="2400" dirty="0" smtClean="0"/>
              <a:t> </a:t>
            </a:r>
            <a:r>
              <a:rPr lang="en-US" sz="2400" b="1" dirty="0" smtClean="0">
                <a:solidFill>
                  <a:srgbClr val="FF0000"/>
                </a:solidFill>
              </a:rPr>
              <a:t>(</a:t>
            </a:r>
            <a:r>
              <a:rPr lang="el-GR" sz="2400" b="1" dirty="0" smtClean="0">
                <a:solidFill>
                  <a:srgbClr val="FF0000"/>
                </a:solidFill>
              </a:rPr>
              <a:t>σε </a:t>
            </a:r>
            <a:r>
              <a:rPr lang="en-US" altLang="el-GR" sz="2400" b="1" dirty="0" smtClean="0">
                <a:solidFill>
                  <a:srgbClr val="FF0000"/>
                </a:solidFill>
                <a:cs typeface="Arial" charset="0"/>
              </a:rPr>
              <a:t>oracle</a:t>
            </a:r>
            <a:r>
              <a:rPr lang="el-GR" altLang="el-GR" sz="2400" b="1" dirty="0" smtClean="0">
                <a:solidFill>
                  <a:srgbClr val="FF0000"/>
                </a:solidFill>
                <a:cs typeface="Arial" charset="0"/>
              </a:rPr>
              <a:t> χρήση </a:t>
            </a:r>
            <a:r>
              <a:rPr lang="en-US" altLang="el-GR" sz="2400" b="1" dirty="0" smtClean="0">
                <a:solidFill>
                  <a:srgbClr val="FF0000"/>
                </a:solidFill>
                <a:cs typeface="Arial" charset="0"/>
              </a:rPr>
              <a:t>NVL, :NEW</a:t>
            </a:r>
            <a:r>
              <a:rPr lang="el-GR" altLang="el-GR" sz="2400" b="1" dirty="0" smtClean="0">
                <a:solidFill>
                  <a:srgbClr val="FF0000"/>
                </a:solidFill>
                <a:cs typeface="Arial" charset="0"/>
              </a:rPr>
              <a:t>)</a:t>
            </a:r>
            <a:r>
              <a:rPr lang="el-GR" altLang="el-GR" sz="2400" dirty="0" smtClean="0">
                <a:cs typeface="Arial" charset="0"/>
              </a:rPr>
              <a:t> </a:t>
            </a:r>
            <a:r>
              <a:rPr lang="el-GR" altLang="el-GR" sz="2400" dirty="0" smtClean="0">
                <a:solidFill>
                  <a:schemeClr val="tx2"/>
                </a:solidFill>
                <a:cs typeface="Arial" charset="0"/>
              </a:rPr>
              <a:t>(σε</a:t>
            </a:r>
            <a:r>
              <a:rPr lang="en-US" altLang="el-GR" sz="2400" dirty="0" smtClean="0">
                <a:solidFill>
                  <a:schemeClr val="tx2"/>
                </a:solidFill>
                <a:cs typeface="Arial" charset="0"/>
              </a:rPr>
              <a:t>  MySQL, IFNULL, NEW</a:t>
            </a:r>
            <a:r>
              <a:rPr lang="en-US" altLang="el-GR" sz="2400" dirty="0" smtClean="0">
                <a:cs typeface="Arial" charset="0"/>
              </a:rPr>
              <a:t>)</a:t>
            </a:r>
            <a:r>
              <a:rPr lang="el-GR" altLang="el-GR" sz="2400" dirty="0" smtClean="0">
                <a:cs typeface="Arial" charset="0"/>
              </a:rPr>
              <a:t>:</a:t>
            </a:r>
            <a:endParaRPr lang="en-US" altLang="el-GR" sz="2400" dirty="0" smtClean="0">
              <a:cs typeface="Arial" charset="0"/>
            </a:endParaRPr>
          </a:p>
          <a:p>
            <a:pPr marL="0" indent="0" algn="just" eaLnBrk="1" hangingPunct="1">
              <a:buNone/>
            </a:pPr>
            <a:r>
              <a:rPr lang="el-GR" altLang="el-GR" sz="1800" dirty="0" smtClean="0">
                <a:latin typeface="Arial" charset="0"/>
                <a:cs typeface="Arial" charset="0"/>
              </a:rPr>
              <a:t> </a:t>
            </a:r>
          </a:p>
          <a:p>
            <a:pPr lvl="0">
              <a:buFont typeface="+mj-lt"/>
              <a:buAutoNum type="arabicPeriod"/>
            </a:pPr>
            <a:r>
              <a:rPr lang="en-US" sz="1800" b="1" dirty="0" smtClean="0"/>
              <a:t>CREATE TRIGGER </a:t>
            </a:r>
            <a:r>
              <a:rPr lang="en-US" sz="1800" b="1" dirty="0" err="1" smtClean="0"/>
              <a:t>Insert_Trig</a:t>
            </a:r>
            <a:endParaRPr lang="el-GR" sz="1800" dirty="0" smtClean="0"/>
          </a:p>
          <a:p>
            <a:pPr lvl="0">
              <a:buFont typeface="+mj-lt"/>
              <a:buAutoNum type="arabicPeriod"/>
            </a:pPr>
            <a:r>
              <a:rPr lang="en-US" sz="1800" b="1" dirty="0" smtClean="0"/>
              <a:t>BEFORE INSERT ON </a:t>
            </a:r>
            <a:r>
              <a:rPr lang="en-US" sz="1800" b="1" dirty="0" err="1" smtClean="0"/>
              <a:t>emp</a:t>
            </a:r>
            <a:endParaRPr lang="el-GR" sz="1800" dirty="0" smtClean="0"/>
          </a:p>
          <a:p>
            <a:pPr lvl="0">
              <a:buFont typeface="+mj-lt"/>
              <a:buAutoNum type="arabicPeriod"/>
            </a:pPr>
            <a:r>
              <a:rPr lang="en-US" sz="1800" b="1" dirty="0" smtClean="0"/>
              <a:t>FOR EACH ROW</a:t>
            </a:r>
            <a:endParaRPr lang="el-GR" sz="1800" dirty="0" smtClean="0"/>
          </a:p>
          <a:p>
            <a:pPr lvl="0">
              <a:buFont typeface="+mj-lt"/>
              <a:buAutoNum type="arabicPeriod"/>
            </a:pPr>
            <a:r>
              <a:rPr lang="en-US" sz="1800" b="1" dirty="0" smtClean="0"/>
              <a:t>BEGIN</a:t>
            </a:r>
            <a:endParaRPr lang="el-GR" sz="1800" dirty="0" smtClean="0"/>
          </a:p>
          <a:p>
            <a:pPr lvl="0">
              <a:buFont typeface="+mj-lt"/>
              <a:buAutoNum type="arabicPeriod"/>
            </a:pPr>
            <a:r>
              <a:rPr lang="en-US" sz="1800" b="1" dirty="0" smtClean="0"/>
              <a:t>UPDATE dept</a:t>
            </a:r>
            <a:endParaRPr lang="el-GR" sz="1800" dirty="0" smtClean="0"/>
          </a:p>
          <a:p>
            <a:pPr lvl="0">
              <a:buFont typeface="+mj-lt"/>
              <a:buAutoNum type="arabicPeriod"/>
            </a:pPr>
            <a:r>
              <a:rPr lang="en-US" sz="1800" b="1" dirty="0" smtClean="0"/>
              <a:t>SET </a:t>
            </a:r>
            <a:r>
              <a:rPr lang="en-US" sz="1800" b="1" dirty="0" err="1" smtClean="0"/>
              <a:t>No_of_employees</a:t>
            </a:r>
            <a:r>
              <a:rPr lang="en-US" sz="1800" b="1" dirty="0" smtClean="0"/>
              <a:t>=NVL(</a:t>
            </a:r>
            <a:r>
              <a:rPr lang="en-US" sz="1800" b="1" dirty="0" err="1" smtClean="0"/>
              <a:t>No_of_employees</a:t>
            </a:r>
            <a:r>
              <a:rPr lang="en-US" sz="1800" b="1" dirty="0" smtClean="0"/>
              <a:t>, 0)+1</a:t>
            </a:r>
            <a:endParaRPr lang="el-GR" sz="1800" dirty="0" smtClean="0"/>
          </a:p>
          <a:p>
            <a:pPr lvl="0">
              <a:buFont typeface="+mj-lt"/>
              <a:buAutoNum type="arabicPeriod"/>
            </a:pPr>
            <a:r>
              <a:rPr lang="en-US" sz="1800" b="1" dirty="0" smtClean="0"/>
              <a:t>WHERE </a:t>
            </a:r>
            <a:r>
              <a:rPr lang="en-US" sz="1800" b="1" dirty="0" err="1" smtClean="0"/>
              <a:t>deptno</a:t>
            </a:r>
            <a:r>
              <a:rPr lang="en-US" sz="1800" b="1" dirty="0" smtClean="0"/>
              <a:t>=:</a:t>
            </a:r>
            <a:r>
              <a:rPr lang="en-US" sz="1800" b="1" dirty="0" err="1" smtClean="0"/>
              <a:t>NEW.deptno</a:t>
            </a:r>
            <a:r>
              <a:rPr lang="en-US" sz="1800" b="1" dirty="0" smtClean="0"/>
              <a:t>;</a:t>
            </a:r>
            <a:endParaRPr lang="el-GR" sz="1800" dirty="0" smtClean="0"/>
          </a:p>
          <a:p>
            <a:pPr lvl="0">
              <a:buFont typeface="+mj-lt"/>
              <a:buAutoNum type="arabicPeriod"/>
            </a:pPr>
            <a:r>
              <a:rPr lang="en-US" sz="1800" b="1" dirty="0" smtClean="0"/>
              <a:t>END;</a:t>
            </a:r>
            <a:endParaRPr lang="el-GR" sz="1800" dirty="0" smtClean="0"/>
          </a:p>
          <a:p>
            <a:pPr>
              <a:buNone/>
            </a:pPr>
            <a:r>
              <a:rPr lang="en-US" sz="1800" dirty="0" smtClean="0"/>
              <a:t>Trigger created. 0.01 seconds </a:t>
            </a:r>
            <a:endParaRPr lang="el-GR" sz="1800" dirty="0" smtClean="0"/>
          </a:p>
          <a:p>
            <a:endParaRPr lang="en-US" altLang="el-GR" sz="1800" dirty="0" smtClean="0">
              <a:latin typeface="Arial" charset="0"/>
              <a:cs typeface="Arial" charset="0"/>
            </a:endParaRPr>
          </a:p>
        </p:txBody>
      </p:sp>
      <p:sp>
        <p:nvSpPr>
          <p:cNvPr id="2" name="Slide Number Placeholder 1"/>
          <p:cNvSpPr>
            <a:spLocks noGrp="1"/>
          </p:cNvSpPr>
          <p:nvPr>
            <p:ph type="sldNum" sz="quarter" idx="12"/>
          </p:nvPr>
        </p:nvSpPr>
        <p:spPr/>
        <p:txBody>
          <a:bodyPr/>
          <a:lstStyle/>
          <a:p>
            <a:pPr>
              <a:defRPr/>
            </a:pPr>
            <a:fld id="{7E55E3B3-0445-4CFC-BED8-763D4409E61F}" type="slidenum">
              <a:rPr lang="el-GR" smtClean="0"/>
              <a:pPr>
                <a:defRPr/>
              </a:pPr>
              <a:t>20</a:t>
            </a:fld>
            <a:endParaRPr lang="el-GR"/>
          </a:p>
        </p:txBody>
      </p:sp>
    </p:spTree>
    <p:extLst>
      <p:ext uri="{BB962C8B-B14F-4D97-AF65-F5344CB8AC3E}">
        <p14:creationId xmlns:p14="http://schemas.microsoft.com/office/powerpoint/2010/main" val="12367000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Ανάλυση παραδείγματος </a:t>
            </a:r>
            <a:r>
              <a:rPr lang="en-US" dirty="0" smtClean="0"/>
              <a:t>trigger</a:t>
            </a:r>
            <a:r>
              <a:rPr lang="el-GR" dirty="0" smtClean="0"/>
              <a:t> σε </a:t>
            </a:r>
            <a:r>
              <a:rPr lang="en-US" dirty="0" smtClean="0"/>
              <a:t>MySQL</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21</a:t>
            </a:fld>
            <a:endParaRPr lang="el-GR"/>
          </a:p>
        </p:txBody>
      </p:sp>
      <p:sp>
        <p:nvSpPr>
          <p:cNvPr id="4" name="Rectangle 3"/>
          <p:cNvSpPr/>
          <p:nvPr/>
        </p:nvSpPr>
        <p:spPr>
          <a:xfrm>
            <a:off x="1115616" y="1509500"/>
            <a:ext cx="7128792" cy="4785926"/>
          </a:xfrm>
          <a:prstGeom prst="rect">
            <a:avLst/>
          </a:prstGeom>
        </p:spPr>
        <p:txBody>
          <a:bodyPr wrap="square">
            <a:spAutoFit/>
          </a:bodyPr>
          <a:lstStyle/>
          <a:p>
            <a:pPr>
              <a:lnSpc>
                <a:spcPct val="115000"/>
              </a:lnSpc>
              <a:spcAft>
                <a:spcPts val="1000"/>
              </a:spcAft>
            </a:pPr>
            <a:r>
              <a:rPr lang="en-US" sz="2000" dirty="0">
                <a:latin typeface="Calibri" panose="020F0502020204030204" pitchFamily="34" charset="0"/>
                <a:ea typeface="Calibri" panose="020F0502020204030204" pitchFamily="34" charset="0"/>
                <a:cs typeface="Times New Roman" panose="02020603050405020304" pitchFamily="18" charset="0"/>
              </a:rPr>
              <a:t>DROP DATABASE TRIG_EXAMPLE;</a:t>
            </a:r>
            <a:endParaRPr lang="el-GR" sz="20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000" dirty="0">
                <a:latin typeface="Calibri" panose="020F0502020204030204" pitchFamily="34" charset="0"/>
                <a:ea typeface="Calibri" panose="020F0502020204030204" pitchFamily="34" charset="0"/>
                <a:cs typeface="Times New Roman" panose="02020603050405020304" pitchFamily="18" charset="0"/>
              </a:rPr>
              <a:t>CREATE DATABASE TRIG_EXAMPLE;</a:t>
            </a:r>
            <a:endParaRPr lang="el-GR" sz="20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000" dirty="0">
                <a:latin typeface="Calibri" panose="020F0502020204030204" pitchFamily="34" charset="0"/>
                <a:ea typeface="Calibri" panose="020F0502020204030204" pitchFamily="34" charset="0"/>
                <a:cs typeface="Times New Roman" panose="02020603050405020304" pitchFamily="18" charset="0"/>
              </a:rPr>
              <a:t>USE TRIG_EXAMPLE;</a:t>
            </a:r>
            <a:endParaRPr lang="el-GR" sz="20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dirty="0" smtClean="0">
                <a:latin typeface="Calibri" panose="020F0502020204030204" pitchFamily="34" charset="0"/>
                <a:ea typeface="Calibri" panose="020F0502020204030204" pitchFamily="34" charset="0"/>
                <a:cs typeface="Times New Roman" panose="02020603050405020304" pitchFamily="18" charset="0"/>
              </a:rPr>
              <a:t>CREATE </a:t>
            </a:r>
            <a:r>
              <a:rPr lang="en-US" sz="2000" dirty="0">
                <a:latin typeface="Calibri" panose="020F0502020204030204" pitchFamily="34" charset="0"/>
                <a:ea typeface="Calibri" panose="020F0502020204030204" pitchFamily="34" charset="0"/>
                <a:cs typeface="Times New Roman" panose="02020603050405020304" pitchFamily="18" charset="0"/>
              </a:rPr>
              <a:t>TABLE </a:t>
            </a:r>
            <a:r>
              <a:rPr lang="en-US" sz="2000" dirty="0" err="1">
                <a:latin typeface="Calibri" panose="020F0502020204030204" pitchFamily="34" charset="0"/>
                <a:ea typeface="Calibri" panose="020F0502020204030204" pitchFamily="34" charset="0"/>
                <a:cs typeface="Times New Roman" panose="02020603050405020304" pitchFamily="18" charset="0"/>
              </a:rPr>
              <a:t>dept</a:t>
            </a:r>
            <a:r>
              <a:rPr lang="en-US" sz="2000" dirty="0">
                <a:latin typeface="Calibri" panose="020F0502020204030204" pitchFamily="34" charset="0"/>
                <a:ea typeface="Calibri" panose="020F0502020204030204" pitchFamily="34" charset="0"/>
                <a:cs typeface="Times New Roman" panose="02020603050405020304" pitchFamily="18" charset="0"/>
              </a:rPr>
              <a:t>(</a:t>
            </a:r>
            <a:r>
              <a:rPr lang="en-US" sz="2000" dirty="0" err="1">
                <a:latin typeface="Calibri" panose="020F0502020204030204" pitchFamily="34" charset="0"/>
                <a:ea typeface="Calibri" panose="020F0502020204030204" pitchFamily="34" charset="0"/>
                <a:cs typeface="Times New Roman" panose="02020603050405020304" pitchFamily="18" charset="0"/>
              </a:rPr>
              <a:t>deptno</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dirty="0" err="1">
                <a:latin typeface="Calibri" panose="020F0502020204030204" pitchFamily="34" charset="0"/>
                <a:ea typeface="Calibri" panose="020F0502020204030204" pitchFamily="34" charset="0"/>
                <a:cs typeface="Times New Roman" panose="02020603050405020304" pitchFamily="18" charset="0"/>
              </a:rPr>
              <a:t>int</a:t>
            </a:r>
            <a:r>
              <a:rPr lang="en-US" sz="2000" dirty="0">
                <a:latin typeface="Calibri" panose="020F0502020204030204" pitchFamily="34" charset="0"/>
                <a:ea typeface="Calibri" panose="020F0502020204030204" pitchFamily="34" charset="0"/>
                <a:cs typeface="Times New Roman" panose="02020603050405020304" pitchFamily="18" charset="0"/>
              </a:rPr>
              <a:t>(3) NOT NULL, </a:t>
            </a:r>
            <a:r>
              <a:rPr lang="en-US" sz="2000" dirty="0" err="1">
                <a:latin typeface="Calibri" panose="020F0502020204030204" pitchFamily="34" charset="0"/>
                <a:ea typeface="Calibri" panose="020F0502020204030204" pitchFamily="34" charset="0"/>
                <a:cs typeface="Times New Roman" panose="02020603050405020304" pitchFamily="18" charset="0"/>
              </a:rPr>
              <a:t>dname</a:t>
            </a:r>
            <a:r>
              <a:rPr lang="en-US" sz="2000" dirty="0">
                <a:latin typeface="Calibri" panose="020F0502020204030204" pitchFamily="34" charset="0"/>
                <a:ea typeface="Calibri" panose="020F0502020204030204" pitchFamily="34" charset="0"/>
                <a:cs typeface="Times New Roman" panose="02020603050405020304" pitchFamily="18" charset="0"/>
              </a:rPr>
              <a:t> varchar(14),   </a:t>
            </a:r>
            <a:endParaRPr lang="el-GR" sz="20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dirty="0" err="1">
                <a:latin typeface="Calibri" panose="020F0502020204030204" pitchFamily="34" charset="0"/>
                <a:ea typeface="Calibri" panose="020F0502020204030204" pitchFamily="34" charset="0"/>
                <a:cs typeface="Times New Roman" panose="02020603050405020304" pitchFamily="18" charset="0"/>
              </a:rPr>
              <a:t>No_of_employees</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dirty="0" err="1">
                <a:latin typeface="Calibri" panose="020F0502020204030204" pitchFamily="34" charset="0"/>
                <a:ea typeface="Calibri" panose="020F0502020204030204" pitchFamily="34" charset="0"/>
                <a:cs typeface="Times New Roman" panose="02020603050405020304" pitchFamily="18" charset="0"/>
              </a:rPr>
              <a:t>int</a:t>
            </a:r>
            <a:r>
              <a:rPr lang="en-US" sz="2000" dirty="0">
                <a:latin typeface="Calibri" panose="020F0502020204030204" pitchFamily="34" charset="0"/>
                <a:ea typeface="Calibri" panose="020F0502020204030204" pitchFamily="34" charset="0"/>
                <a:cs typeface="Times New Roman" panose="02020603050405020304" pitchFamily="18" charset="0"/>
              </a:rPr>
              <a:t>(5), PRIMARY KEY(</a:t>
            </a:r>
            <a:r>
              <a:rPr lang="en-US" sz="2000" dirty="0" err="1">
                <a:latin typeface="Calibri" panose="020F0502020204030204" pitchFamily="34" charset="0"/>
                <a:ea typeface="Calibri" panose="020F0502020204030204" pitchFamily="34" charset="0"/>
                <a:cs typeface="Times New Roman" panose="02020603050405020304" pitchFamily="18" charset="0"/>
              </a:rPr>
              <a:t>deptno</a:t>
            </a:r>
            <a:r>
              <a:rPr lang="en-US" sz="2000" dirty="0">
                <a:latin typeface="Calibri" panose="020F0502020204030204" pitchFamily="34" charset="0"/>
                <a:ea typeface="Calibri" panose="020F0502020204030204" pitchFamily="34" charset="0"/>
                <a:cs typeface="Times New Roman" panose="02020603050405020304" pitchFamily="18" charset="0"/>
              </a:rPr>
              <a:t>));</a:t>
            </a:r>
            <a:endParaRPr lang="el-GR" sz="20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000" dirty="0" smtClean="0">
                <a:latin typeface="Calibri" panose="020F0502020204030204" pitchFamily="34" charset="0"/>
                <a:ea typeface="Calibri" panose="020F0502020204030204" pitchFamily="34" charset="0"/>
                <a:cs typeface="Times New Roman" panose="02020603050405020304" pitchFamily="18" charset="0"/>
              </a:rPr>
              <a:t>CREATE </a:t>
            </a:r>
            <a:r>
              <a:rPr lang="en-US" sz="2000" dirty="0">
                <a:latin typeface="Calibri" panose="020F0502020204030204" pitchFamily="34" charset="0"/>
                <a:ea typeface="Calibri" panose="020F0502020204030204" pitchFamily="34" charset="0"/>
                <a:cs typeface="Times New Roman" panose="02020603050405020304" pitchFamily="18" charset="0"/>
              </a:rPr>
              <a:t>TABLE </a:t>
            </a:r>
            <a:r>
              <a:rPr lang="en-US" sz="2000" dirty="0" err="1">
                <a:latin typeface="Calibri" panose="020F0502020204030204" pitchFamily="34" charset="0"/>
                <a:ea typeface="Calibri" panose="020F0502020204030204" pitchFamily="34" charset="0"/>
                <a:cs typeface="Times New Roman" panose="02020603050405020304" pitchFamily="18" charset="0"/>
              </a:rPr>
              <a:t>emp</a:t>
            </a:r>
            <a:r>
              <a:rPr lang="en-US" sz="2000" dirty="0">
                <a:latin typeface="Calibri" panose="020F0502020204030204" pitchFamily="34" charset="0"/>
                <a:ea typeface="Calibri" panose="020F0502020204030204" pitchFamily="34" charset="0"/>
                <a:cs typeface="Times New Roman" panose="02020603050405020304" pitchFamily="18" charset="0"/>
              </a:rPr>
              <a:t>(</a:t>
            </a:r>
            <a:r>
              <a:rPr lang="en-US" sz="2000" dirty="0" err="1">
                <a:latin typeface="Calibri" panose="020F0502020204030204" pitchFamily="34" charset="0"/>
                <a:ea typeface="Calibri" panose="020F0502020204030204" pitchFamily="34" charset="0"/>
                <a:cs typeface="Times New Roman" panose="02020603050405020304" pitchFamily="18" charset="0"/>
              </a:rPr>
              <a:t>empno</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dirty="0" err="1">
                <a:latin typeface="Calibri" panose="020F0502020204030204" pitchFamily="34" charset="0"/>
                <a:ea typeface="Calibri" panose="020F0502020204030204" pitchFamily="34" charset="0"/>
                <a:cs typeface="Times New Roman" panose="02020603050405020304" pitchFamily="18" charset="0"/>
              </a:rPr>
              <a:t>int</a:t>
            </a:r>
            <a:r>
              <a:rPr lang="en-US" sz="2000" dirty="0">
                <a:latin typeface="Calibri" panose="020F0502020204030204" pitchFamily="34" charset="0"/>
                <a:ea typeface="Calibri" panose="020F0502020204030204" pitchFamily="34" charset="0"/>
                <a:cs typeface="Times New Roman" panose="02020603050405020304" pitchFamily="18" charset="0"/>
              </a:rPr>
              <a:t>(4) NOT NULL, </a:t>
            </a:r>
            <a:endParaRPr lang="el-GR" sz="20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dirty="0" err="1">
                <a:latin typeface="Calibri" panose="020F0502020204030204" pitchFamily="34" charset="0"/>
                <a:ea typeface="Calibri" panose="020F0502020204030204" pitchFamily="34" charset="0"/>
                <a:cs typeface="Times New Roman" panose="02020603050405020304" pitchFamily="18" charset="0"/>
              </a:rPr>
              <a:t>ename</a:t>
            </a:r>
            <a:r>
              <a:rPr lang="en-US" sz="2000" dirty="0">
                <a:latin typeface="Calibri" panose="020F0502020204030204" pitchFamily="34" charset="0"/>
                <a:ea typeface="Calibri" panose="020F0502020204030204" pitchFamily="34" charset="0"/>
                <a:cs typeface="Times New Roman" panose="02020603050405020304" pitchFamily="18" charset="0"/>
              </a:rPr>
              <a:t> CHAR(10), job CHAR(10),  </a:t>
            </a:r>
            <a:endParaRPr lang="el-GR" sz="20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dirty="0" err="1">
                <a:latin typeface="Calibri" panose="020F0502020204030204" pitchFamily="34" charset="0"/>
                <a:ea typeface="Calibri" panose="020F0502020204030204" pitchFamily="34" charset="0"/>
                <a:cs typeface="Times New Roman" panose="02020603050405020304" pitchFamily="18" charset="0"/>
              </a:rPr>
              <a:t>sal</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dirty="0" err="1">
                <a:latin typeface="Calibri" panose="020F0502020204030204" pitchFamily="34" charset="0"/>
                <a:ea typeface="Calibri" panose="020F0502020204030204" pitchFamily="34" charset="0"/>
                <a:cs typeface="Times New Roman" panose="02020603050405020304" pitchFamily="18" charset="0"/>
              </a:rPr>
              <a:t>int</a:t>
            </a:r>
            <a:r>
              <a:rPr lang="en-US" sz="2000" dirty="0">
                <a:latin typeface="Calibri" panose="020F0502020204030204" pitchFamily="34" charset="0"/>
                <a:ea typeface="Calibri" panose="020F0502020204030204" pitchFamily="34" charset="0"/>
                <a:cs typeface="Times New Roman" panose="02020603050405020304" pitchFamily="18" charset="0"/>
              </a:rPr>
              <a:t>(5), </a:t>
            </a:r>
            <a:r>
              <a:rPr lang="en-US" sz="2000" dirty="0" err="1">
                <a:latin typeface="Calibri" panose="020F0502020204030204" pitchFamily="34" charset="0"/>
                <a:ea typeface="Calibri" panose="020F0502020204030204" pitchFamily="34" charset="0"/>
                <a:cs typeface="Times New Roman" panose="02020603050405020304" pitchFamily="18" charset="0"/>
              </a:rPr>
              <a:t>deptno</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dirty="0" err="1">
                <a:latin typeface="Calibri" panose="020F0502020204030204" pitchFamily="34" charset="0"/>
                <a:ea typeface="Calibri" panose="020F0502020204030204" pitchFamily="34" charset="0"/>
                <a:cs typeface="Times New Roman" panose="02020603050405020304" pitchFamily="18" charset="0"/>
              </a:rPr>
              <a:t>int</a:t>
            </a:r>
            <a:r>
              <a:rPr lang="en-US" sz="2000" dirty="0">
                <a:latin typeface="Calibri" panose="020F0502020204030204" pitchFamily="34" charset="0"/>
                <a:ea typeface="Calibri" panose="020F0502020204030204" pitchFamily="34" charset="0"/>
                <a:cs typeface="Times New Roman" panose="02020603050405020304" pitchFamily="18" charset="0"/>
              </a:rPr>
              <a:t>(3), </a:t>
            </a:r>
            <a:endParaRPr lang="el-GR" sz="20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000" dirty="0">
                <a:latin typeface="Calibri" panose="020F0502020204030204" pitchFamily="34" charset="0"/>
                <a:ea typeface="Calibri" panose="020F0502020204030204" pitchFamily="34" charset="0"/>
                <a:cs typeface="Times New Roman" panose="02020603050405020304" pitchFamily="18" charset="0"/>
              </a:rPr>
              <a:t>     PRIMARY KEY(</a:t>
            </a:r>
            <a:r>
              <a:rPr lang="en-US" sz="2000" dirty="0" err="1">
                <a:latin typeface="Calibri" panose="020F0502020204030204" pitchFamily="34" charset="0"/>
                <a:ea typeface="Calibri" panose="020F0502020204030204" pitchFamily="34" charset="0"/>
                <a:cs typeface="Times New Roman" panose="02020603050405020304" pitchFamily="18" charset="0"/>
              </a:rPr>
              <a:t>empno</a:t>
            </a:r>
            <a:r>
              <a:rPr lang="en-US" sz="2000" dirty="0">
                <a:latin typeface="Calibri" panose="020F0502020204030204" pitchFamily="34" charset="0"/>
                <a:ea typeface="Calibri" panose="020F0502020204030204" pitchFamily="34" charset="0"/>
                <a:cs typeface="Times New Roman" panose="02020603050405020304" pitchFamily="18" charset="0"/>
              </a:rPr>
              <a:t>),</a:t>
            </a:r>
            <a:endParaRPr lang="el-GR" sz="20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000" dirty="0">
                <a:latin typeface="Calibri" panose="020F0502020204030204" pitchFamily="34" charset="0"/>
                <a:ea typeface="Calibri" panose="020F0502020204030204" pitchFamily="34" charset="0"/>
                <a:cs typeface="Times New Roman" panose="02020603050405020304" pitchFamily="18" charset="0"/>
              </a:rPr>
              <a:t>     FOREIGN KEY(</a:t>
            </a:r>
            <a:r>
              <a:rPr lang="en-US" sz="2000" dirty="0" err="1">
                <a:latin typeface="Calibri" panose="020F0502020204030204" pitchFamily="34" charset="0"/>
                <a:ea typeface="Calibri" panose="020F0502020204030204" pitchFamily="34" charset="0"/>
                <a:cs typeface="Times New Roman" panose="02020603050405020304" pitchFamily="18" charset="0"/>
              </a:rPr>
              <a:t>deptno</a:t>
            </a:r>
            <a:r>
              <a:rPr lang="en-US" sz="2000" dirty="0">
                <a:latin typeface="Calibri" panose="020F0502020204030204" pitchFamily="34" charset="0"/>
                <a:ea typeface="Calibri" panose="020F0502020204030204" pitchFamily="34" charset="0"/>
                <a:cs typeface="Times New Roman" panose="02020603050405020304" pitchFamily="18" charset="0"/>
              </a:rPr>
              <a:t>) REFERENCES </a:t>
            </a:r>
            <a:r>
              <a:rPr lang="en-US" sz="2000" dirty="0" err="1">
                <a:latin typeface="Calibri" panose="020F0502020204030204" pitchFamily="34" charset="0"/>
                <a:ea typeface="Calibri" panose="020F0502020204030204" pitchFamily="34" charset="0"/>
                <a:cs typeface="Times New Roman" panose="02020603050405020304" pitchFamily="18" charset="0"/>
              </a:rPr>
              <a:t>dept</a:t>
            </a:r>
            <a:r>
              <a:rPr lang="en-US" sz="2000" dirty="0">
                <a:latin typeface="Calibri" panose="020F0502020204030204" pitchFamily="34" charset="0"/>
                <a:ea typeface="Calibri" panose="020F0502020204030204" pitchFamily="34" charset="0"/>
                <a:cs typeface="Times New Roman" panose="02020603050405020304" pitchFamily="18" charset="0"/>
              </a:rPr>
              <a:t>(</a:t>
            </a:r>
            <a:r>
              <a:rPr lang="en-US" sz="2000" dirty="0" err="1">
                <a:latin typeface="Calibri" panose="020F0502020204030204" pitchFamily="34" charset="0"/>
                <a:ea typeface="Calibri" panose="020F0502020204030204" pitchFamily="34" charset="0"/>
                <a:cs typeface="Times New Roman" panose="02020603050405020304" pitchFamily="18" charset="0"/>
              </a:rPr>
              <a:t>deptno</a:t>
            </a:r>
            <a:r>
              <a:rPr lang="en-US" sz="2000" dirty="0">
                <a:latin typeface="Calibri" panose="020F0502020204030204" pitchFamily="34" charset="0"/>
                <a:ea typeface="Calibri" panose="020F0502020204030204" pitchFamily="34" charset="0"/>
                <a:cs typeface="Times New Roman" panose="02020603050405020304" pitchFamily="18" charset="0"/>
              </a:rPr>
              <a:t>));</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455766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22</a:t>
            </a:fld>
            <a:endParaRPr lang="el-GR"/>
          </a:p>
        </p:txBody>
      </p:sp>
      <p:sp>
        <p:nvSpPr>
          <p:cNvPr id="3" name="Rectangle 2"/>
          <p:cNvSpPr/>
          <p:nvPr/>
        </p:nvSpPr>
        <p:spPr>
          <a:xfrm>
            <a:off x="539552" y="548680"/>
            <a:ext cx="7344816" cy="5438412"/>
          </a:xfrm>
          <a:prstGeom prst="rect">
            <a:avLst/>
          </a:prstGeom>
        </p:spPr>
        <p:txBody>
          <a:bodyPr wrap="square">
            <a:spAutoFit/>
          </a:bodyPr>
          <a:lstStyle/>
          <a:p>
            <a:pPr>
              <a:lnSpc>
                <a:spcPct val="115000"/>
              </a:lnSpc>
              <a:spcAft>
                <a:spcPts val="1000"/>
              </a:spcAft>
            </a:pPr>
            <a:r>
              <a:rPr lang="en-US" sz="2400" dirty="0">
                <a:latin typeface="Calibri" panose="020F0502020204030204" pitchFamily="34" charset="0"/>
                <a:ea typeface="Calibri" panose="020F0502020204030204" pitchFamily="34" charset="0"/>
                <a:cs typeface="Times New Roman" panose="02020603050405020304" pitchFamily="18" charset="0"/>
              </a:rPr>
              <a:t>delimiter //</a:t>
            </a:r>
            <a:endParaRPr lang="el-GR" sz="2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400" dirty="0">
                <a:latin typeface="Calibri" panose="020F0502020204030204" pitchFamily="34" charset="0"/>
                <a:ea typeface="Calibri" panose="020F0502020204030204" pitchFamily="34" charset="0"/>
                <a:cs typeface="Times New Roman" panose="02020603050405020304" pitchFamily="18" charset="0"/>
              </a:rPr>
              <a:t>CREATE TRIGGER </a:t>
            </a:r>
            <a:r>
              <a:rPr lang="en-US" sz="2400" dirty="0" err="1">
                <a:latin typeface="Calibri" panose="020F0502020204030204" pitchFamily="34" charset="0"/>
                <a:ea typeface="Calibri" panose="020F0502020204030204" pitchFamily="34" charset="0"/>
                <a:cs typeface="Times New Roman" panose="02020603050405020304" pitchFamily="18" charset="0"/>
              </a:rPr>
              <a:t>Insert_trig</a:t>
            </a:r>
            <a:endParaRPr lang="el-GR" sz="2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400" dirty="0">
                <a:latin typeface="Calibri" panose="020F0502020204030204" pitchFamily="34" charset="0"/>
                <a:ea typeface="Calibri" panose="020F0502020204030204" pitchFamily="34" charset="0"/>
                <a:cs typeface="Times New Roman" panose="02020603050405020304" pitchFamily="18" charset="0"/>
              </a:rPr>
              <a:t>BEFORE INSERT ON </a:t>
            </a:r>
            <a:r>
              <a:rPr lang="en-US" sz="2400" dirty="0" err="1">
                <a:latin typeface="Calibri" panose="020F0502020204030204" pitchFamily="34" charset="0"/>
                <a:ea typeface="Calibri" panose="020F0502020204030204" pitchFamily="34" charset="0"/>
                <a:cs typeface="Times New Roman" panose="02020603050405020304" pitchFamily="18" charset="0"/>
              </a:rPr>
              <a:t>emp</a:t>
            </a:r>
            <a:endParaRPr lang="el-GR" sz="2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400" dirty="0">
                <a:latin typeface="Calibri" panose="020F0502020204030204" pitchFamily="34" charset="0"/>
                <a:ea typeface="Calibri" panose="020F0502020204030204" pitchFamily="34" charset="0"/>
                <a:cs typeface="Times New Roman" panose="02020603050405020304" pitchFamily="18" charset="0"/>
              </a:rPr>
              <a:t>FOR EACH ROW</a:t>
            </a:r>
            <a:endParaRPr lang="el-GR" sz="2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400" dirty="0">
                <a:latin typeface="Calibri" panose="020F0502020204030204" pitchFamily="34" charset="0"/>
                <a:ea typeface="Calibri" panose="020F0502020204030204" pitchFamily="34" charset="0"/>
                <a:cs typeface="Times New Roman" panose="02020603050405020304" pitchFamily="18" charset="0"/>
              </a:rPr>
              <a:t>BEGIN</a:t>
            </a:r>
            <a:endParaRPr lang="el-GR" sz="2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400" dirty="0">
                <a:latin typeface="Calibri" panose="020F0502020204030204" pitchFamily="34" charset="0"/>
                <a:ea typeface="Calibri" panose="020F0502020204030204" pitchFamily="34" charset="0"/>
                <a:cs typeface="Times New Roman" panose="02020603050405020304" pitchFamily="18" charset="0"/>
              </a:rPr>
              <a:t>UPDATE </a:t>
            </a:r>
            <a:r>
              <a:rPr lang="en-US" sz="2400" dirty="0" err="1">
                <a:latin typeface="Calibri" panose="020F0502020204030204" pitchFamily="34" charset="0"/>
                <a:ea typeface="Calibri" panose="020F0502020204030204" pitchFamily="34" charset="0"/>
                <a:cs typeface="Times New Roman" panose="02020603050405020304" pitchFamily="18" charset="0"/>
              </a:rPr>
              <a:t>dept</a:t>
            </a:r>
            <a:endParaRPr lang="el-GR" sz="2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400" dirty="0">
                <a:latin typeface="Calibri" panose="020F0502020204030204" pitchFamily="34" charset="0"/>
                <a:ea typeface="Calibri" panose="020F0502020204030204" pitchFamily="34" charset="0"/>
                <a:cs typeface="Times New Roman" panose="02020603050405020304" pitchFamily="18" charset="0"/>
              </a:rPr>
              <a:t>SET </a:t>
            </a:r>
            <a:r>
              <a:rPr lang="en-US" sz="2400" dirty="0" err="1">
                <a:latin typeface="Calibri" panose="020F0502020204030204" pitchFamily="34" charset="0"/>
                <a:ea typeface="Calibri" panose="020F0502020204030204" pitchFamily="34" charset="0"/>
                <a:cs typeface="Times New Roman" panose="02020603050405020304" pitchFamily="18" charset="0"/>
              </a:rPr>
              <a:t>No_of_employees</a:t>
            </a:r>
            <a:r>
              <a:rPr lang="en-US" sz="2400" dirty="0">
                <a:latin typeface="Calibri" panose="020F0502020204030204" pitchFamily="34" charset="0"/>
                <a:ea typeface="Calibri" panose="020F0502020204030204" pitchFamily="34" charset="0"/>
                <a:cs typeface="Times New Roman" panose="02020603050405020304" pitchFamily="18" charset="0"/>
              </a:rPr>
              <a:t>=IFNULL(</a:t>
            </a:r>
            <a:r>
              <a:rPr lang="en-US" sz="2400" dirty="0" err="1">
                <a:latin typeface="Calibri" panose="020F0502020204030204" pitchFamily="34" charset="0"/>
                <a:ea typeface="Calibri" panose="020F0502020204030204" pitchFamily="34" charset="0"/>
                <a:cs typeface="Times New Roman" panose="02020603050405020304" pitchFamily="18" charset="0"/>
              </a:rPr>
              <a:t>No_of_employees</a:t>
            </a:r>
            <a:r>
              <a:rPr lang="en-US" sz="2400" dirty="0">
                <a:latin typeface="Calibri" panose="020F0502020204030204" pitchFamily="34" charset="0"/>
                <a:ea typeface="Calibri" panose="020F0502020204030204" pitchFamily="34" charset="0"/>
                <a:cs typeface="Times New Roman" panose="02020603050405020304" pitchFamily="18" charset="0"/>
              </a:rPr>
              <a:t>, 0)+1</a:t>
            </a:r>
            <a:endParaRPr lang="el-GR" sz="2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400" dirty="0">
                <a:latin typeface="Calibri" panose="020F0502020204030204" pitchFamily="34" charset="0"/>
                <a:ea typeface="Calibri" panose="020F0502020204030204" pitchFamily="34" charset="0"/>
                <a:cs typeface="Times New Roman" panose="02020603050405020304" pitchFamily="18" charset="0"/>
              </a:rPr>
              <a:t>WHERE </a:t>
            </a:r>
            <a:r>
              <a:rPr lang="en-US" sz="2400" dirty="0" err="1">
                <a:latin typeface="Calibri" panose="020F0502020204030204" pitchFamily="34" charset="0"/>
                <a:ea typeface="Calibri" panose="020F0502020204030204" pitchFamily="34" charset="0"/>
                <a:cs typeface="Times New Roman" panose="02020603050405020304" pitchFamily="18" charset="0"/>
              </a:rPr>
              <a:t>deptno</a:t>
            </a:r>
            <a:r>
              <a:rPr lang="en-US" sz="2400" dirty="0">
                <a:latin typeface="Calibri" panose="020F0502020204030204" pitchFamily="34" charset="0"/>
                <a:ea typeface="Calibri" panose="020F0502020204030204" pitchFamily="34" charset="0"/>
                <a:cs typeface="Times New Roman" panose="02020603050405020304" pitchFamily="18" charset="0"/>
              </a:rPr>
              <a:t>=</a:t>
            </a:r>
            <a:r>
              <a:rPr lang="en-US" sz="2400" dirty="0" err="1">
                <a:latin typeface="Calibri" panose="020F0502020204030204" pitchFamily="34" charset="0"/>
                <a:ea typeface="Calibri" panose="020F0502020204030204" pitchFamily="34" charset="0"/>
                <a:cs typeface="Times New Roman" panose="02020603050405020304" pitchFamily="18" charset="0"/>
              </a:rPr>
              <a:t>NEW.deptno</a:t>
            </a:r>
            <a:r>
              <a:rPr lang="en-US" sz="2400" dirty="0">
                <a:latin typeface="Calibri" panose="020F0502020204030204" pitchFamily="34" charset="0"/>
                <a:ea typeface="Calibri" panose="020F0502020204030204" pitchFamily="34" charset="0"/>
                <a:cs typeface="Times New Roman" panose="02020603050405020304" pitchFamily="18" charset="0"/>
              </a:rPr>
              <a:t>;</a:t>
            </a:r>
            <a:endParaRPr lang="el-GR" sz="2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400" dirty="0">
                <a:latin typeface="Calibri" panose="020F0502020204030204" pitchFamily="34" charset="0"/>
                <a:ea typeface="Calibri" panose="020F0502020204030204" pitchFamily="34" charset="0"/>
                <a:cs typeface="Times New Roman" panose="02020603050405020304" pitchFamily="18" charset="0"/>
              </a:rPr>
              <a:t>end; //</a:t>
            </a:r>
            <a:endParaRPr lang="el-GR" sz="2400" dirty="0">
              <a:latin typeface="Calibri" panose="020F0502020204030204" pitchFamily="34" charset="0"/>
              <a:ea typeface="Calibri" panose="020F0502020204030204" pitchFamily="34" charset="0"/>
              <a:cs typeface="Times New Roman" panose="02020603050405020304" pitchFamily="18" charset="0"/>
            </a:endParaRPr>
          </a:p>
          <a:p>
            <a:r>
              <a:rPr lang="en-US" sz="2400" dirty="0">
                <a:latin typeface="Calibri" panose="020F0502020204030204" pitchFamily="34" charset="0"/>
                <a:ea typeface="Calibri" panose="020F0502020204030204" pitchFamily="34" charset="0"/>
                <a:cs typeface="Times New Roman" panose="02020603050405020304" pitchFamily="18" charset="0"/>
              </a:rPr>
              <a:t>delimiter ;</a:t>
            </a:r>
            <a:endParaRPr lang="el-GR" sz="2400" dirty="0"/>
          </a:p>
        </p:txBody>
      </p:sp>
    </p:spTree>
    <p:extLst>
      <p:ext uri="{BB962C8B-B14F-4D97-AF65-F5344CB8AC3E}">
        <p14:creationId xmlns:p14="http://schemas.microsoft.com/office/powerpoint/2010/main" val="27311606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23</a:t>
            </a:fld>
            <a:endParaRPr lang="el-GR"/>
          </a:p>
        </p:txBody>
      </p:sp>
      <p:sp>
        <p:nvSpPr>
          <p:cNvPr id="3" name="Rectangle 2"/>
          <p:cNvSpPr/>
          <p:nvPr/>
        </p:nvSpPr>
        <p:spPr>
          <a:xfrm>
            <a:off x="755576" y="764705"/>
            <a:ext cx="8064896" cy="2704010"/>
          </a:xfrm>
          <a:prstGeom prst="rect">
            <a:avLst/>
          </a:prstGeom>
        </p:spPr>
        <p:txBody>
          <a:bodyPr wrap="square">
            <a:spAutoFit/>
          </a:bodyPr>
          <a:lstStyle/>
          <a:p>
            <a:pPr>
              <a:lnSpc>
                <a:spcPct val="115000"/>
              </a:lnSpc>
              <a:spcAft>
                <a:spcPts val="1000"/>
              </a:spcAft>
            </a:pPr>
            <a:r>
              <a:rPr lang="en-US" sz="2400" dirty="0">
                <a:latin typeface="Calibri" panose="020F0502020204030204" pitchFamily="34" charset="0"/>
                <a:ea typeface="Calibri" panose="020F0502020204030204" pitchFamily="34" charset="0"/>
                <a:cs typeface="Times New Roman" panose="02020603050405020304" pitchFamily="18" charset="0"/>
              </a:rPr>
              <a:t>insert into </a:t>
            </a:r>
            <a:r>
              <a:rPr lang="en-US" sz="2400" dirty="0" err="1">
                <a:latin typeface="Calibri" panose="020F0502020204030204" pitchFamily="34" charset="0"/>
                <a:ea typeface="Calibri" panose="020F0502020204030204" pitchFamily="34" charset="0"/>
                <a:cs typeface="Times New Roman" panose="02020603050405020304" pitchFamily="18" charset="0"/>
              </a:rPr>
              <a:t>dept</a:t>
            </a:r>
            <a:r>
              <a:rPr lang="en-US" sz="2400" dirty="0">
                <a:latin typeface="Calibri" panose="020F0502020204030204" pitchFamily="34" charset="0"/>
                <a:ea typeface="Calibri" panose="020F0502020204030204" pitchFamily="34" charset="0"/>
                <a:cs typeface="Times New Roman" panose="02020603050405020304" pitchFamily="18" charset="0"/>
              </a:rPr>
              <a:t>(</a:t>
            </a:r>
            <a:r>
              <a:rPr lang="en-US" sz="2400" dirty="0" err="1">
                <a:latin typeface="Calibri" panose="020F0502020204030204" pitchFamily="34" charset="0"/>
                <a:ea typeface="Calibri" panose="020F0502020204030204" pitchFamily="34" charset="0"/>
                <a:cs typeface="Times New Roman" panose="02020603050405020304" pitchFamily="18" charset="0"/>
              </a:rPr>
              <a:t>deptno</a:t>
            </a: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dirty="0" err="1">
                <a:latin typeface="Calibri" panose="020F0502020204030204" pitchFamily="34" charset="0"/>
                <a:ea typeface="Calibri" panose="020F0502020204030204" pitchFamily="34" charset="0"/>
                <a:cs typeface="Times New Roman" panose="02020603050405020304" pitchFamily="18" charset="0"/>
              </a:rPr>
              <a:t>dname</a:t>
            </a:r>
            <a:r>
              <a:rPr lang="en-US" sz="2400" dirty="0">
                <a:latin typeface="Calibri" panose="020F0502020204030204" pitchFamily="34" charset="0"/>
                <a:ea typeface="Calibri" panose="020F0502020204030204" pitchFamily="34" charset="0"/>
                <a:cs typeface="Times New Roman" panose="02020603050405020304" pitchFamily="18" charset="0"/>
              </a:rPr>
              <a:t>) values(10, 'sales');</a:t>
            </a:r>
            <a:endParaRPr lang="el-GR" sz="2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400" dirty="0">
                <a:latin typeface="Calibri" panose="020F0502020204030204" pitchFamily="34" charset="0"/>
                <a:ea typeface="Calibri" panose="020F0502020204030204" pitchFamily="34" charset="0"/>
                <a:cs typeface="Times New Roman" panose="02020603050405020304" pitchFamily="18" charset="0"/>
              </a:rPr>
              <a:t>insert into </a:t>
            </a:r>
            <a:r>
              <a:rPr lang="en-US" sz="2400" dirty="0" err="1">
                <a:latin typeface="Calibri" panose="020F0502020204030204" pitchFamily="34" charset="0"/>
                <a:ea typeface="Calibri" panose="020F0502020204030204" pitchFamily="34" charset="0"/>
                <a:cs typeface="Times New Roman" panose="02020603050405020304" pitchFamily="18" charset="0"/>
              </a:rPr>
              <a:t>emp</a:t>
            </a:r>
            <a:r>
              <a:rPr lang="en-US" sz="2400" dirty="0">
                <a:latin typeface="Calibri" panose="020F0502020204030204" pitchFamily="34" charset="0"/>
                <a:ea typeface="Calibri" panose="020F0502020204030204" pitchFamily="34" charset="0"/>
                <a:cs typeface="Times New Roman" panose="02020603050405020304" pitchFamily="18" charset="0"/>
              </a:rPr>
              <a:t>(</a:t>
            </a:r>
            <a:r>
              <a:rPr lang="en-US" sz="2400" dirty="0" err="1">
                <a:latin typeface="Calibri" panose="020F0502020204030204" pitchFamily="34" charset="0"/>
                <a:ea typeface="Calibri" panose="020F0502020204030204" pitchFamily="34" charset="0"/>
                <a:cs typeface="Times New Roman" panose="02020603050405020304" pitchFamily="18" charset="0"/>
              </a:rPr>
              <a:t>empno</a:t>
            </a: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dirty="0" err="1">
                <a:latin typeface="Calibri" panose="020F0502020204030204" pitchFamily="34" charset="0"/>
                <a:ea typeface="Calibri" panose="020F0502020204030204" pitchFamily="34" charset="0"/>
                <a:cs typeface="Times New Roman" panose="02020603050405020304" pitchFamily="18" charset="0"/>
              </a:rPr>
              <a:t>ename</a:t>
            </a:r>
            <a:r>
              <a:rPr lang="en-US" sz="2400" dirty="0">
                <a:latin typeface="Calibri" panose="020F0502020204030204" pitchFamily="34" charset="0"/>
                <a:ea typeface="Calibri" panose="020F0502020204030204" pitchFamily="34" charset="0"/>
                <a:cs typeface="Times New Roman" panose="02020603050405020304" pitchFamily="18" charset="0"/>
              </a:rPr>
              <a:t>, job, </a:t>
            </a:r>
            <a:r>
              <a:rPr lang="en-US" sz="2400" dirty="0" err="1">
                <a:latin typeface="Calibri" panose="020F0502020204030204" pitchFamily="34" charset="0"/>
                <a:ea typeface="Calibri" panose="020F0502020204030204" pitchFamily="34" charset="0"/>
                <a:cs typeface="Times New Roman" panose="02020603050405020304" pitchFamily="18" charset="0"/>
              </a:rPr>
              <a:t>sal</a:t>
            </a: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dirty="0" err="1">
                <a:latin typeface="Calibri" panose="020F0502020204030204" pitchFamily="34" charset="0"/>
                <a:ea typeface="Calibri" panose="020F0502020204030204" pitchFamily="34" charset="0"/>
                <a:cs typeface="Times New Roman" panose="02020603050405020304" pitchFamily="18" charset="0"/>
              </a:rPr>
              <a:t>deptno</a:t>
            </a:r>
            <a:r>
              <a:rPr lang="en-US" sz="2400" dirty="0">
                <a:latin typeface="Calibri" panose="020F0502020204030204" pitchFamily="34" charset="0"/>
                <a:ea typeface="Calibri" panose="020F0502020204030204" pitchFamily="34" charset="0"/>
                <a:cs typeface="Times New Roman" panose="02020603050405020304" pitchFamily="18" charset="0"/>
              </a:rPr>
              <a:t>) </a:t>
            </a:r>
            <a:endParaRPr lang="en-US" sz="24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dirty="0" smtClean="0">
                <a:latin typeface="Calibri" panose="020F0502020204030204" pitchFamily="34" charset="0"/>
                <a:ea typeface="Calibri" panose="020F0502020204030204" pitchFamily="34" charset="0"/>
                <a:cs typeface="Times New Roman" panose="02020603050405020304" pitchFamily="18" charset="0"/>
              </a:rPr>
              <a:t>    values(1</a:t>
            </a: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dirty="0" err="1">
                <a:latin typeface="Calibri" panose="020F0502020204030204" pitchFamily="34" charset="0"/>
                <a:ea typeface="Calibri" panose="020F0502020204030204" pitchFamily="34" charset="0"/>
                <a:cs typeface="Times New Roman" panose="02020603050405020304" pitchFamily="18" charset="0"/>
              </a:rPr>
              <a:t>popi</a:t>
            </a:r>
            <a:r>
              <a:rPr lang="en-US" sz="2400" dirty="0">
                <a:latin typeface="Calibri" panose="020F0502020204030204" pitchFamily="34" charset="0"/>
                <a:ea typeface="Calibri" panose="020F0502020204030204" pitchFamily="34" charset="0"/>
                <a:cs typeface="Times New Roman" panose="02020603050405020304" pitchFamily="18" charset="0"/>
              </a:rPr>
              <a:t>', 'salesman', 900, 10);</a:t>
            </a:r>
            <a:endParaRPr lang="el-GR" sz="2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400" dirty="0" smtClean="0">
                <a:latin typeface="Calibri" panose="020F0502020204030204" pitchFamily="34" charset="0"/>
                <a:ea typeface="Calibri" panose="020F0502020204030204" pitchFamily="34" charset="0"/>
                <a:cs typeface="Times New Roman" panose="02020603050405020304" pitchFamily="18" charset="0"/>
              </a:rPr>
              <a:t>select </a:t>
            </a:r>
            <a:r>
              <a:rPr lang="en-US" sz="2400" dirty="0">
                <a:latin typeface="Calibri" panose="020F0502020204030204" pitchFamily="34" charset="0"/>
                <a:ea typeface="Calibri" panose="020F0502020204030204" pitchFamily="34" charset="0"/>
                <a:cs typeface="Times New Roman" panose="02020603050405020304" pitchFamily="18" charset="0"/>
              </a:rPr>
              <a:t>* from </a:t>
            </a:r>
            <a:r>
              <a:rPr lang="en-US" sz="2400" dirty="0" err="1">
                <a:latin typeface="Calibri" panose="020F0502020204030204" pitchFamily="34" charset="0"/>
                <a:ea typeface="Calibri" panose="020F0502020204030204" pitchFamily="34" charset="0"/>
                <a:cs typeface="Times New Roman" panose="02020603050405020304" pitchFamily="18" charset="0"/>
              </a:rPr>
              <a:t>dept</a:t>
            </a:r>
            <a:r>
              <a:rPr lang="en-US" sz="2400" dirty="0">
                <a:latin typeface="Calibri" panose="020F0502020204030204" pitchFamily="34" charset="0"/>
                <a:ea typeface="Calibri" panose="020F0502020204030204" pitchFamily="34" charset="0"/>
                <a:cs typeface="Times New Roman" panose="02020603050405020304" pitchFamily="18" charset="0"/>
              </a:rPr>
              <a:t>;</a:t>
            </a:r>
            <a:endParaRPr lang="el-GR" sz="2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400" dirty="0">
                <a:latin typeface="Calibri" panose="020F0502020204030204" pitchFamily="34" charset="0"/>
                <a:ea typeface="Calibri" panose="020F0502020204030204" pitchFamily="34" charset="0"/>
                <a:cs typeface="Times New Roman" panose="02020603050405020304" pitchFamily="18" charset="0"/>
              </a:rPr>
              <a:t>select * from </a:t>
            </a:r>
            <a:r>
              <a:rPr lang="en-US" sz="2400" dirty="0" err="1">
                <a:latin typeface="Calibri" panose="020F0502020204030204" pitchFamily="34" charset="0"/>
                <a:ea typeface="Calibri" panose="020F0502020204030204" pitchFamily="34" charset="0"/>
                <a:cs typeface="Times New Roman" panose="02020603050405020304" pitchFamily="18" charset="0"/>
              </a:rPr>
              <a:t>emp</a:t>
            </a:r>
            <a:r>
              <a:rPr lang="en-US" sz="2400" dirty="0">
                <a:latin typeface="Calibri" panose="020F0502020204030204" pitchFamily="34" charset="0"/>
                <a:ea typeface="Calibri" panose="020F0502020204030204" pitchFamily="34" charset="0"/>
                <a:cs typeface="Times New Roman" panose="02020603050405020304" pitchFamily="18" charset="0"/>
              </a:rPr>
              <a:t>;</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Εικόνα 1"/>
          <p:cNvPicPr/>
          <p:nvPr/>
        </p:nvPicPr>
        <p:blipFill>
          <a:blip r:embed="rId2" cstate="print"/>
          <a:srcRect/>
          <a:stretch>
            <a:fillRect/>
          </a:stretch>
        </p:blipFill>
        <p:spPr bwMode="auto">
          <a:xfrm>
            <a:off x="3707905" y="2564904"/>
            <a:ext cx="4608512" cy="3528392"/>
          </a:xfrm>
          <a:prstGeom prst="rect">
            <a:avLst/>
          </a:prstGeom>
          <a:noFill/>
          <a:ln w="9525">
            <a:noFill/>
            <a:miter lim="800000"/>
            <a:headEnd/>
            <a:tailEnd/>
          </a:ln>
        </p:spPr>
      </p:pic>
    </p:spTree>
    <p:extLst>
      <p:ext uri="{BB962C8B-B14F-4D97-AF65-F5344CB8AC3E}">
        <p14:creationId xmlns:p14="http://schemas.microsoft.com/office/powerpoint/2010/main" val="4587074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a:bodyPr>
          <a:lstStyle/>
          <a:p>
            <a:pPr eaLnBrk="1" hangingPunct="1"/>
            <a:r>
              <a:rPr lang="el-GR" altLang="el-GR" sz="3600" dirty="0" smtClean="0">
                <a:latin typeface="+mn-lt"/>
                <a:cs typeface="Arial" charset="0"/>
              </a:rPr>
              <a:t>Χρήση </a:t>
            </a:r>
            <a:r>
              <a:rPr lang="en-US" altLang="el-GR" sz="3600" dirty="0" smtClean="0">
                <a:latin typeface="+mn-lt"/>
                <a:cs typeface="Arial" charset="0"/>
              </a:rPr>
              <a:t>SQL</a:t>
            </a:r>
            <a:endParaRPr lang="el-GR" altLang="el-GR" sz="3600" b="1" dirty="0" smtClean="0">
              <a:latin typeface="+mn-lt"/>
              <a:cs typeface="Arial" charset="0"/>
            </a:endParaRPr>
          </a:p>
        </p:txBody>
      </p:sp>
      <p:sp>
        <p:nvSpPr>
          <p:cNvPr id="17411" name="Rectangle 3"/>
          <p:cNvSpPr>
            <a:spLocks noGrp="1" noChangeArrowheads="1"/>
          </p:cNvSpPr>
          <p:nvPr>
            <p:ph idx="1"/>
          </p:nvPr>
        </p:nvSpPr>
        <p:spPr/>
        <p:txBody>
          <a:bodyPr>
            <a:normAutofit/>
          </a:bodyPr>
          <a:lstStyle/>
          <a:p>
            <a:pPr>
              <a:buNone/>
            </a:pPr>
            <a:r>
              <a:rPr lang="en-US" sz="1800" dirty="0" smtClean="0"/>
              <a:t>INSERT INTO dept(</a:t>
            </a:r>
            <a:r>
              <a:rPr lang="en-US" sz="1800" dirty="0" err="1" smtClean="0"/>
              <a:t>deptno</a:t>
            </a:r>
            <a:r>
              <a:rPr lang="en-US" sz="1800" dirty="0" smtClean="0"/>
              <a:t>, </a:t>
            </a:r>
            <a:r>
              <a:rPr lang="en-US" sz="1800" dirty="0" err="1" smtClean="0"/>
              <a:t>dname</a:t>
            </a:r>
            <a:r>
              <a:rPr lang="en-US" sz="1800" dirty="0" smtClean="0"/>
              <a:t>) VALUES(10, ‘ΛΟΓΙΣΤΗΡΙΟ’);</a:t>
            </a:r>
            <a:endParaRPr lang="el-GR" sz="1800" dirty="0" smtClean="0"/>
          </a:p>
          <a:p>
            <a:pPr>
              <a:buNone/>
            </a:pPr>
            <a:r>
              <a:rPr lang="en-US" sz="1800" dirty="0" smtClean="0"/>
              <a:t>INSERT INTO </a:t>
            </a:r>
            <a:r>
              <a:rPr lang="en-US" sz="1800" dirty="0" err="1" smtClean="0"/>
              <a:t>emp</a:t>
            </a:r>
            <a:r>
              <a:rPr lang="en-US" sz="1800" dirty="0" smtClean="0"/>
              <a:t> VALUES(10, ‘ΧΡΗΣΤΟΥ’, ‘ΑΝΑΛΥΤΗΣ’, 2500, 10);</a:t>
            </a:r>
            <a:endParaRPr lang="el-GR" sz="1800" dirty="0" smtClean="0"/>
          </a:p>
          <a:p>
            <a:pPr>
              <a:buNone/>
            </a:pPr>
            <a:r>
              <a:rPr lang="en-US" sz="1800" dirty="0" smtClean="0"/>
              <a:t>SELECT </a:t>
            </a:r>
            <a:r>
              <a:rPr lang="en-US" sz="1800" dirty="0" err="1" smtClean="0"/>
              <a:t>empno</a:t>
            </a:r>
            <a:r>
              <a:rPr lang="en-US" sz="1800" dirty="0" smtClean="0"/>
              <a:t>, </a:t>
            </a:r>
            <a:r>
              <a:rPr lang="en-US" sz="1800" dirty="0" err="1" smtClean="0"/>
              <a:t>ename</a:t>
            </a:r>
            <a:r>
              <a:rPr lang="en-US" sz="1800" dirty="0" smtClean="0"/>
              <a:t>, job, </a:t>
            </a:r>
            <a:r>
              <a:rPr lang="en-US" sz="1800" dirty="0" err="1" smtClean="0"/>
              <a:t>sal</a:t>
            </a:r>
            <a:r>
              <a:rPr lang="en-US" sz="1800" dirty="0" smtClean="0"/>
              <a:t>, </a:t>
            </a:r>
            <a:r>
              <a:rPr lang="en-US" sz="1800" dirty="0" err="1" smtClean="0"/>
              <a:t>deptno</a:t>
            </a:r>
            <a:r>
              <a:rPr lang="en-US" sz="1800" dirty="0" smtClean="0"/>
              <a:t> </a:t>
            </a:r>
            <a:endParaRPr lang="el-GR" sz="1800" dirty="0" smtClean="0"/>
          </a:p>
          <a:p>
            <a:pPr>
              <a:buNone/>
            </a:pPr>
            <a:r>
              <a:rPr lang="en-US" sz="1800" dirty="0" smtClean="0"/>
              <a:t>FROM </a:t>
            </a:r>
            <a:r>
              <a:rPr lang="en-US" sz="1800" dirty="0" err="1" smtClean="0"/>
              <a:t>emp</a:t>
            </a:r>
            <a:endParaRPr lang="el-GR" sz="1800" dirty="0" smtClean="0"/>
          </a:p>
          <a:p>
            <a:pPr>
              <a:buNone/>
            </a:pPr>
            <a:r>
              <a:rPr lang="en-US" sz="1800" dirty="0" smtClean="0"/>
              <a:t>WHERE </a:t>
            </a:r>
            <a:r>
              <a:rPr lang="en-US" sz="1800" dirty="0" err="1" smtClean="0"/>
              <a:t>deptno</a:t>
            </a:r>
            <a:r>
              <a:rPr lang="en-US" sz="1800" dirty="0" smtClean="0"/>
              <a:t> IN (SELECT </a:t>
            </a:r>
            <a:r>
              <a:rPr lang="en-US" sz="1800" dirty="0" err="1" smtClean="0"/>
              <a:t>deptno</a:t>
            </a:r>
            <a:r>
              <a:rPr lang="en-US" sz="1800" dirty="0" smtClean="0"/>
              <a:t> FROM dept WHERE </a:t>
            </a:r>
            <a:r>
              <a:rPr lang="en-US" sz="1800" dirty="0" err="1" smtClean="0"/>
              <a:t>dname</a:t>
            </a:r>
            <a:r>
              <a:rPr lang="en-US" sz="1800" dirty="0" smtClean="0"/>
              <a:t>= ‘</a:t>
            </a:r>
            <a:r>
              <a:rPr lang="el-GR" sz="1800" dirty="0" smtClean="0"/>
              <a:t>ΠΩΛΗΣΕΙΣ</a:t>
            </a:r>
            <a:r>
              <a:rPr lang="en-US" sz="1800" dirty="0" smtClean="0"/>
              <a:t>’);</a:t>
            </a:r>
            <a:endParaRPr lang="el-GR" sz="1800" dirty="0" smtClean="0"/>
          </a:p>
          <a:p>
            <a:pPr lvl="0">
              <a:buNone/>
            </a:pPr>
            <a:r>
              <a:rPr lang="en-US" sz="1800" dirty="0" smtClean="0"/>
              <a:t>SELECT </a:t>
            </a:r>
            <a:r>
              <a:rPr lang="en-US" sz="1800" dirty="0" err="1" smtClean="0"/>
              <a:t>empno</a:t>
            </a:r>
            <a:r>
              <a:rPr lang="en-US" sz="1800" dirty="0" smtClean="0"/>
              <a:t>, </a:t>
            </a:r>
            <a:r>
              <a:rPr lang="en-US" sz="1800" dirty="0" err="1" smtClean="0"/>
              <a:t>ename</a:t>
            </a:r>
            <a:r>
              <a:rPr lang="en-US" sz="1800" dirty="0" smtClean="0"/>
              <a:t>, job, </a:t>
            </a:r>
            <a:r>
              <a:rPr lang="en-US" sz="1800" dirty="0" err="1" smtClean="0"/>
              <a:t>sal</a:t>
            </a:r>
            <a:r>
              <a:rPr lang="en-US" sz="1800" dirty="0" smtClean="0"/>
              <a:t>, </a:t>
            </a:r>
            <a:r>
              <a:rPr lang="en-US" sz="1800" dirty="0" err="1" smtClean="0"/>
              <a:t>emp.deptno</a:t>
            </a:r>
            <a:r>
              <a:rPr lang="en-US" sz="1800" dirty="0" smtClean="0"/>
              <a:t>, </a:t>
            </a:r>
            <a:r>
              <a:rPr lang="en-US" sz="1800" dirty="0" err="1" smtClean="0"/>
              <a:t>dname</a:t>
            </a:r>
            <a:r>
              <a:rPr lang="en-US" sz="1800" dirty="0" smtClean="0"/>
              <a:t> </a:t>
            </a:r>
            <a:endParaRPr lang="el-GR" sz="1800" dirty="0" smtClean="0"/>
          </a:p>
          <a:p>
            <a:pPr>
              <a:buNone/>
            </a:pPr>
            <a:r>
              <a:rPr lang="en-US" sz="1800" dirty="0" smtClean="0"/>
              <a:t>FROM </a:t>
            </a:r>
            <a:r>
              <a:rPr lang="en-US" sz="1800" dirty="0" err="1" smtClean="0"/>
              <a:t>emp</a:t>
            </a:r>
            <a:r>
              <a:rPr lang="en-US" sz="1800" dirty="0" smtClean="0"/>
              <a:t>, dept</a:t>
            </a:r>
            <a:endParaRPr lang="el-GR" sz="1800" dirty="0" smtClean="0"/>
          </a:p>
          <a:p>
            <a:pPr>
              <a:buNone/>
            </a:pPr>
            <a:r>
              <a:rPr lang="en-US" sz="1800" dirty="0" smtClean="0"/>
              <a:t>WHERE </a:t>
            </a:r>
            <a:r>
              <a:rPr lang="en-US" sz="1800" dirty="0" err="1" smtClean="0"/>
              <a:t>emp.deptno</a:t>
            </a:r>
            <a:r>
              <a:rPr lang="en-US" sz="1800" dirty="0" smtClean="0"/>
              <a:t>=</a:t>
            </a:r>
            <a:r>
              <a:rPr lang="en-US" sz="1800" dirty="0" err="1" smtClean="0"/>
              <a:t>dept.deptno</a:t>
            </a:r>
            <a:endParaRPr lang="el-GR" sz="1800" dirty="0" smtClean="0"/>
          </a:p>
          <a:p>
            <a:pPr>
              <a:buNone/>
            </a:pPr>
            <a:r>
              <a:rPr lang="en-US" sz="1800" dirty="0" smtClean="0"/>
              <a:t>ORDER BY job</a:t>
            </a:r>
            <a:r>
              <a:rPr lang="el-GR" sz="1800" dirty="0" smtClean="0"/>
              <a:t>, </a:t>
            </a:r>
            <a:r>
              <a:rPr lang="en-US" sz="1800" dirty="0" err="1" smtClean="0"/>
              <a:t>ename</a:t>
            </a:r>
            <a:r>
              <a:rPr lang="el-GR" sz="1800" dirty="0" smtClean="0"/>
              <a:t>;</a:t>
            </a:r>
            <a:endParaRPr lang="en-US" sz="1800" dirty="0" smtClean="0"/>
          </a:p>
          <a:p>
            <a:pPr lvl="0">
              <a:buNone/>
            </a:pPr>
            <a:r>
              <a:rPr lang="en-US" sz="1800" dirty="0"/>
              <a:t>SELECT </a:t>
            </a:r>
            <a:r>
              <a:rPr lang="en-US" sz="1800" dirty="0" err="1"/>
              <a:t>empno</a:t>
            </a:r>
            <a:r>
              <a:rPr lang="en-US" sz="1800" dirty="0"/>
              <a:t>, </a:t>
            </a:r>
            <a:r>
              <a:rPr lang="en-US" sz="1800" dirty="0" err="1"/>
              <a:t>ename</a:t>
            </a:r>
            <a:r>
              <a:rPr lang="en-US" sz="1800" dirty="0"/>
              <a:t>, job, </a:t>
            </a:r>
            <a:r>
              <a:rPr lang="en-US" sz="1800" dirty="0" err="1"/>
              <a:t>sal</a:t>
            </a:r>
            <a:r>
              <a:rPr lang="en-US" sz="1800" dirty="0"/>
              <a:t>, </a:t>
            </a:r>
            <a:r>
              <a:rPr lang="en-US" sz="1800" dirty="0" err="1"/>
              <a:t>emp.deptno</a:t>
            </a:r>
            <a:r>
              <a:rPr lang="en-US" sz="1800" dirty="0"/>
              <a:t>, </a:t>
            </a:r>
            <a:r>
              <a:rPr lang="en-US" sz="1800" dirty="0" err="1"/>
              <a:t>dname</a:t>
            </a:r>
            <a:r>
              <a:rPr lang="en-US" sz="1800" dirty="0"/>
              <a:t> </a:t>
            </a:r>
            <a:endParaRPr lang="el-GR" sz="1800" dirty="0"/>
          </a:p>
          <a:p>
            <a:pPr>
              <a:buNone/>
            </a:pPr>
            <a:r>
              <a:rPr lang="en-US" sz="1800" dirty="0"/>
              <a:t>FROM </a:t>
            </a:r>
            <a:r>
              <a:rPr lang="en-US" sz="1800" dirty="0" err="1" smtClean="0"/>
              <a:t>emp</a:t>
            </a:r>
            <a:r>
              <a:rPr lang="en-US" sz="1800" dirty="0" smtClean="0"/>
              <a:t> JOIN </a:t>
            </a:r>
            <a:r>
              <a:rPr lang="en-US" sz="1800" dirty="0" err="1" smtClean="0"/>
              <a:t>dept</a:t>
            </a:r>
            <a:r>
              <a:rPr lang="en-US" sz="1800" dirty="0" smtClean="0"/>
              <a:t> ON </a:t>
            </a:r>
            <a:r>
              <a:rPr lang="en-US" sz="1800" dirty="0" err="1" smtClean="0"/>
              <a:t>emp.deptno</a:t>
            </a:r>
            <a:r>
              <a:rPr lang="en-US" sz="1800" dirty="0" smtClean="0"/>
              <a:t>=</a:t>
            </a:r>
            <a:r>
              <a:rPr lang="en-US" sz="1800" dirty="0" err="1" smtClean="0"/>
              <a:t>dept.deptno</a:t>
            </a:r>
            <a:endParaRPr lang="el-GR" sz="1800" dirty="0"/>
          </a:p>
          <a:p>
            <a:pPr>
              <a:buNone/>
            </a:pPr>
            <a:r>
              <a:rPr lang="en-US" sz="1800" dirty="0"/>
              <a:t>ORDER BY job</a:t>
            </a:r>
            <a:r>
              <a:rPr lang="el-GR" sz="1800" dirty="0"/>
              <a:t>, </a:t>
            </a:r>
            <a:r>
              <a:rPr lang="en-US" sz="1800" dirty="0" err="1"/>
              <a:t>ename</a:t>
            </a:r>
            <a:r>
              <a:rPr lang="el-GR" sz="1800" dirty="0"/>
              <a:t>;</a:t>
            </a:r>
            <a:endParaRPr lang="el-GR" sz="1800" dirty="0" smtClean="0"/>
          </a:p>
          <a:p>
            <a:pPr>
              <a:buNone/>
            </a:pPr>
            <a:r>
              <a:rPr lang="en-US" sz="1800" dirty="0" smtClean="0"/>
              <a:t>SELECT job, COUNT(*) </a:t>
            </a:r>
            <a:r>
              <a:rPr lang="en-US" sz="1800" dirty="0" err="1" smtClean="0"/>
              <a:t>No_of_employees</a:t>
            </a:r>
            <a:r>
              <a:rPr lang="en-US" sz="1800" dirty="0" smtClean="0"/>
              <a:t> </a:t>
            </a:r>
            <a:endParaRPr lang="el-GR" sz="1800" dirty="0" smtClean="0"/>
          </a:p>
          <a:p>
            <a:pPr>
              <a:buNone/>
            </a:pPr>
            <a:r>
              <a:rPr lang="en-US" sz="1800" dirty="0" smtClean="0"/>
              <a:t>FROM </a:t>
            </a:r>
            <a:r>
              <a:rPr lang="en-US" sz="1800" dirty="0" err="1" smtClean="0"/>
              <a:t>emp</a:t>
            </a:r>
            <a:endParaRPr lang="el-GR" sz="1800" dirty="0" smtClean="0"/>
          </a:p>
          <a:p>
            <a:pPr>
              <a:buNone/>
            </a:pPr>
            <a:r>
              <a:rPr lang="en-US" sz="1800" dirty="0" smtClean="0"/>
              <a:t>GROUP BY job;</a:t>
            </a:r>
            <a:endParaRPr lang="el-GR" sz="1800" dirty="0" smtClean="0"/>
          </a:p>
          <a:p>
            <a:endParaRPr lang="en-US" altLang="el-GR" sz="1800" dirty="0" smtClean="0">
              <a:latin typeface="Arial" charset="0"/>
              <a:cs typeface="Arial" charset="0"/>
            </a:endParaRPr>
          </a:p>
        </p:txBody>
      </p:sp>
      <p:sp>
        <p:nvSpPr>
          <p:cNvPr id="2" name="Slide Number Placeholder 1"/>
          <p:cNvSpPr>
            <a:spLocks noGrp="1"/>
          </p:cNvSpPr>
          <p:nvPr>
            <p:ph type="sldNum" sz="quarter" idx="12"/>
          </p:nvPr>
        </p:nvSpPr>
        <p:spPr/>
        <p:txBody>
          <a:bodyPr/>
          <a:lstStyle/>
          <a:p>
            <a:pPr>
              <a:defRPr/>
            </a:pPr>
            <a:fld id="{7E55E3B3-0445-4CFC-BED8-763D4409E61F}" type="slidenum">
              <a:rPr lang="el-GR" smtClean="0"/>
              <a:pPr>
                <a:defRPr/>
              </a:pPr>
              <a:t>24</a:t>
            </a:fld>
            <a:endParaRPr lang="el-GR"/>
          </a:p>
        </p:txBody>
      </p:sp>
    </p:spTree>
    <p:extLst>
      <p:ext uri="{BB962C8B-B14F-4D97-AF65-F5344CB8AC3E}">
        <p14:creationId xmlns:p14="http://schemas.microsoft.com/office/powerpoint/2010/main" val="12367000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2"/>
          <p:cNvGraphicFramePr>
            <a:graphicFrameLocks noChangeAspect="1"/>
          </p:cNvGraphicFramePr>
          <p:nvPr/>
        </p:nvGraphicFramePr>
        <p:xfrm>
          <a:off x="269875" y="1333500"/>
          <a:ext cx="8334375" cy="3897313"/>
        </p:xfrm>
        <a:graphic>
          <a:graphicData uri="http://schemas.openxmlformats.org/presentationml/2006/ole">
            <mc:AlternateContent xmlns:mc="http://schemas.openxmlformats.org/markup-compatibility/2006">
              <mc:Choice xmlns:v="urn:schemas-microsoft-com:vml" Requires="v">
                <p:oleObj spid="_x0000_s4130" name="Έγγραφο" r:id="rId4" imgW="6019134" imgH="2821580" progId="Word.Document.12">
                  <p:embed/>
                </p:oleObj>
              </mc:Choice>
              <mc:Fallback>
                <p:oleObj name="Έγγραφο" r:id="rId4" imgW="6019134" imgH="2821580" progId="Word.Document.12">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9875" y="1333500"/>
                        <a:ext cx="8334375" cy="3897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 name="2 - Ορθογώνιο"/>
          <p:cNvSpPr/>
          <p:nvPr/>
        </p:nvSpPr>
        <p:spPr>
          <a:xfrm>
            <a:off x="827584" y="188640"/>
            <a:ext cx="7056784" cy="1077218"/>
          </a:xfrm>
          <a:prstGeom prst="rect">
            <a:avLst/>
          </a:prstGeom>
        </p:spPr>
        <p:txBody>
          <a:bodyPr wrap="square">
            <a:spAutoFit/>
          </a:bodyPr>
          <a:lstStyle/>
          <a:p>
            <a:r>
              <a:rPr lang="el-GR" sz="3200" b="1" dirty="0" err="1" smtClean="0">
                <a:latin typeface="+mn-lt"/>
              </a:rPr>
              <a:t>Κανονικοποίηση</a:t>
            </a:r>
            <a:r>
              <a:rPr lang="el-GR" sz="3200" b="1" dirty="0" smtClean="0">
                <a:latin typeface="+mn-lt"/>
              </a:rPr>
              <a:t> με χρήση συναρτησιακών εξαρτήσεων</a:t>
            </a:r>
            <a:endParaRPr lang="el-GR" sz="3200" dirty="0">
              <a:latin typeface="+mn-lt"/>
            </a:endParaRPr>
          </a:p>
        </p:txBody>
      </p:sp>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25</a:t>
            </a:fld>
            <a:endParaRPr lang="el-G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26</a:t>
            </a:fld>
            <a:endParaRPr lang="el-GR"/>
          </a:p>
        </p:txBody>
      </p:sp>
      <p:sp>
        <p:nvSpPr>
          <p:cNvPr id="3" name="Rectangle 2"/>
          <p:cNvSpPr/>
          <p:nvPr/>
        </p:nvSpPr>
        <p:spPr>
          <a:xfrm>
            <a:off x="179512" y="339621"/>
            <a:ext cx="8964488" cy="6124754"/>
          </a:xfrm>
          <a:prstGeom prst="rect">
            <a:avLst/>
          </a:prstGeom>
        </p:spPr>
        <p:txBody>
          <a:bodyPr wrap="square">
            <a:spAutoFit/>
          </a:bodyPr>
          <a:lstStyle/>
          <a:p>
            <a:pPr>
              <a:spcAft>
                <a:spcPts val="0"/>
              </a:spcAft>
            </a:pPr>
            <a:r>
              <a:rPr lang="en-US" sz="2800" dirty="0">
                <a:latin typeface="Cambria" panose="02040503050406030204" pitchFamily="18" charset="0"/>
                <a:ea typeface="Times New Roman" panose="02020603050405020304" pitchFamily="18" charset="0"/>
                <a:cs typeface="Times New Roman" panose="02020603050405020304" pitchFamily="18" charset="0"/>
              </a:rPr>
              <a:t>Department</a:t>
            </a:r>
            <a:r>
              <a:rPr lang="el-GR" sz="2800" dirty="0">
                <a:latin typeface="Cambria" panose="02040503050406030204" pitchFamily="18" charset="0"/>
                <a:ea typeface="Times New Roman" panose="02020603050405020304" pitchFamily="18" charset="0"/>
                <a:cs typeface="Times New Roman" panose="02020603050405020304" pitchFamily="18" charset="0"/>
              </a:rPr>
              <a:t>= τμήμα, </a:t>
            </a:r>
            <a:r>
              <a:rPr lang="en-US" sz="2800" dirty="0" err="1">
                <a:latin typeface="Cambria" panose="02040503050406030204" pitchFamily="18" charset="0"/>
                <a:ea typeface="Times New Roman" panose="02020603050405020304" pitchFamily="18" charset="0"/>
                <a:cs typeface="Times New Roman" panose="02020603050405020304" pitchFamily="18" charset="0"/>
              </a:rPr>
              <a:t>deptno</a:t>
            </a:r>
            <a:r>
              <a:rPr lang="el-GR" sz="2800" dirty="0">
                <a:latin typeface="Cambria" panose="02040503050406030204" pitchFamily="18" charset="0"/>
                <a:ea typeface="Times New Roman" panose="02020603050405020304" pitchFamily="18" charset="0"/>
                <a:cs typeface="Times New Roman" panose="02020603050405020304" pitchFamily="18" charset="0"/>
              </a:rPr>
              <a:t>=κωδικός τμήματος, </a:t>
            </a:r>
            <a:endParaRPr lang="en-US" sz="2800" dirty="0" smtClean="0">
              <a:latin typeface="Cambria" panose="02040503050406030204" pitchFamily="18" charset="0"/>
              <a:ea typeface="Times New Roman" panose="02020603050405020304" pitchFamily="18" charset="0"/>
              <a:cs typeface="Times New Roman" panose="02020603050405020304" pitchFamily="18" charset="0"/>
            </a:endParaRPr>
          </a:p>
          <a:p>
            <a:pPr>
              <a:spcAft>
                <a:spcPts val="0"/>
              </a:spcAft>
            </a:pPr>
            <a:r>
              <a:rPr lang="en-US" sz="2800" dirty="0" err="1" smtClean="0">
                <a:latin typeface="Cambria" panose="02040503050406030204" pitchFamily="18" charset="0"/>
                <a:ea typeface="Times New Roman" panose="02020603050405020304" pitchFamily="18" charset="0"/>
                <a:cs typeface="Times New Roman" panose="02020603050405020304" pitchFamily="18" charset="0"/>
              </a:rPr>
              <a:t>dname</a:t>
            </a:r>
            <a:r>
              <a:rPr lang="el-GR" sz="2800" dirty="0">
                <a:latin typeface="Cambria" panose="02040503050406030204" pitchFamily="18" charset="0"/>
                <a:ea typeface="Times New Roman" panose="02020603050405020304" pitchFamily="18" charset="0"/>
                <a:cs typeface="Times New Roman" panose="02020603050405020304" pitchFamily="18" charset="0"/>
              </a:rPr>
              <a:t>= όνομα, </a:t>
            </a:r>
            <a:r>
              <a:rPr lang="en-US" sz="2800" dirty="0" err="1">
                <a:latin typeface="Cambria" panose="02040503050406030204" pitchFamily="18" charset="0"/>
                <a:ea typeface="Times New Roman" panose="02020603050405020304" pitchFamily="18" charset="0"/>
                <a:cs typeface="Times New Roman" panose="02020603050405020304" pitchFamily="18" charset="0"/>
              </a:rPr>
              <a:t>loc</a:t>
            </a:r>
            <a:r>
              <a:rPr lang="el-GR" sz="2800" dirty="0">
                <a:latin typeface="Cambria" panose="02040503050406030204" pitchFamily="18" charset="0"/>
                <a:ea typeface="Times New Roman" panose="02020603050405020304" pitchFamily="18" charset="0"/>
                <a:cs typeface="Times New Roman" panose="02020603050405020304" pitchFamily="18" charset="0"/>
              </a:rPr>
              <a:t>= έδρα, </a:t>
            </a:r>
            <a:r>
              <a:rPr lang="en-US" sz="2800" dirty="0">
                <a:latin typeface="Cambria" panose="02040503050406030204" pitchFamily="18" charset="0"/>
                <a:ea typeface="Times New Roman" panose="02020603050405020304" pitchFamily="18" charset="0"/>
                <a:cs typeface="Times New Roman" panose="02020603050405020304" pitchFamily="18" charset="0"/>
              </a:rPr>
              <a:t>number</a:t>
            </a:r>
            <a:r>
              <a:rPr lang="el-GR" sz="2800" dirty="0">
                <a:latin typeface="Cambria" panose="02040503050406030204" pitchFamily="18" charset="0"/>
                <a:ea typeface="Times New Roman" panose="02020603050405020304" pitchFamily="18" charset="0"/>
                <a:cs typeface="Times New Roman" panose="02020603050405020304" pitchFamily="18" charset="0"/>
              </a:rPr>
              <a:t>_</a:t>
            </a:r>
            <a:r>
              <a:rPr lang="en-US" sz="2800" dirty="0">
                <a:latin typeface="Cambria" panose="02040503050406030204" pitchFamily="18" charset="0"/>
                <a:ea typeface="Times New Roman" panose="02020603050405020304" pitchFamily="18" charset="0"/>
                <a:cs typeface="Times New Roman" panose="02020603050405020304" pitchFamily="18" charset="0"/>
              </a:rPr>
              <a:t>of</a:t>
            </a:r>
            <a:r>
              <a:rPr lang="el-GR" sz="2800" dirty="0">
                <a:latin typeface="Cambria" panose="02040503050406030204" pitchFamily="18" charset="0"/>
                <a:ea typeface="Times New Roman" panose="02020603050405020304" pitchFamily="18" charset="0"/>
                <a:cs typeface="Times New Roman" panose="02020603050405020304" pitchFamily="18" charset="0"/>
              </a:rPr>
              <a:t>_</a:t>
            </a:r>
            <a:r>
              <a:rPr lang="en-US" sz="2800" dirty="0">
                <a:latin typeface="Cambria" panose="02040503050406030204" pitchFamily="18" charset="0"/>
                <a:ea typeface="Times New Roman" panose="02020603050405020304" pitchFamily="18" charset="0"/>
                <a:cs typeface="Times New Roman" panose="02020603050405020304" pitchFamily="18" charset="0"/>
              </a:rPr>
              <a:t>employees</a:t>
            </a:r>
            <a:r>
              <a:rPr lang="el-GR" sz="2800" dirty="0">
                <a:latin typeface="Cambria" panose="02040503050406030204" pitchFamily="18" charset="0"/>
                <a:ea typeface="Times New Roman" panose="02020603050405020304" pitchFamily="18" charset="0"/>
                <a:cs typeface="Times New Roman" panose="02020603050405020304" pitchFamily="18" charset="0"/>
              </a:rPr>
              <a:t>= αριθμός εργαζόμενων στο τμήμα, </a:t>
            </a:r>
            <a:endParaRPr lang="en-US" sz="2800" dirty="0" smtClean="0">
              <a:latin typeface="Cambria" panose="02040503050406030204" pitchFamily="18" charset="0"/>
              <a:ea typeface="Times New Roman" panose="02020603050405020304" pitchFamily="18" charset="0"/>
              <a:cs typeface="Times New Roman" panose="02020603050405020304" pitchFamily="18" charset="0"/>
            </a:endParaRPr>
          </a:p>
          <a:p>
            <a:pPr>
              <a:spcAft>
                <a:spcPts val="0"/>
              </a:spcAft>
            </a:pPr>
            <a:r>
              <a:rPr lang="en-US" sz="2800" dirty="0" smtClean="0">
                <a:latin typeface="Cambria" panose="02040503050406030204" pitchFamily="18" charset="0"/>
                <a:ea typeface="Times New Roman" panose="02020603050405020304" pitchFamily="18" charset="0"/>
                <a:cs typeface="Times New Roman" panose="02020603050405020304" pitchFamily="18" charset="0"/>
              </a:rPr>
              <a:t>Employee</a:t>
            </a:r>
            <a:r>
              <a:rPr lang="el-GR" sz="2800" dirty="0">
                <a:latin typeface="Cambria" panose="02040503050406030204" pitchFamily="18" charset="0"/>
                <a:ea typeface="Times New Roman" panose="02020603050405020304" pitchFamily="18" charset="0"/>
                <a:cs typeface="Times New Roman" panose="02020603050405020304" pitchFamily="18" charset="0"/>
              </a:rPr>
              <a:t>= εργαζόμενος, </a:t>
            </a:r>
            <a:r>
              <a:rPr lang="en-US" sz="2800" dirty="0" err="1">
                <a:latin typeface="Cambria" panose="02040503050406030204" pitchFamily="18" charset="0"/>
                <a:ea typeface="Times New Roman" panose="02020603050405020304" pitchFamily="18" charset="0"/>
                <a:cs typeface="Times New Roman" panose="02020603050405020304" pitchFamily="18" charset="0"/>
              </a:rPr>
              <a:t>empno</a:t>
            </a:r>
            <a:r>
              <a:rPr lang="el-GR" sz="2800" dirty="0">
                <a:latin typeface="Cambria" panose="02040503050406030204" pitchFamily="18" charset="0"/>
                <a:ea typeface="Times New Roman" panose="02020603050405020304" pitchFamily="18" charset="0"/>
                <a:cs typeface="Times New Roman" panose="02020603050405020304" pitchFamily="18" charset="0"/>
              </a:rPr>
              <a:t>= κωδικός, </a:t>
            </a:r>
            <a:r>
              <a:rPr lang="en-US" sz="2800" dirty="0">
                <a:latin typeface="Cambria" panose="02040503050406030204" pitchFamily="18" charset="0"/>
                <a:ea typeface="Times New Roman" panose="02020603050405020304" pitchFamily="18" charset="0"/>
                <a:cs typeface="Times New Roman" panose="02020603050405020304" pitchFamily="18" charset="0"/>
              </a:rPr>
              <a:t>name</a:t>
            </a:r>
            <a:r>
              <a:rPr lang="el-GR" sz="2800" dirty="0">
                <a:latin typeface="Cambria" panose="02040503050406030204" pitchFamily="18" charset="0"/>
                <a:ea typeface="Times New Roman" panose="02020603050405020304" pitchFamily="18" charset="0"/>
                <a:cs typeface="Times New Roman" panose="02020603050405020304" pitchFamily="18" charset="0"/>
              </a:rPr>
              <a:t>=ονοματεπώνυμο, </a:t>
            </a:r>
            <a:r>
              <a:rPr lang="en-US" sz="2800" dirty="0">
                <a:latin typeface="Cambria" panose="02040503050406030204" pitchFamily="18" charset="0"/>
                <a:ea typeface="Times New Roman" panose="02020603050405020304" pitchFamily="18" charset="0"/>
                <a:cs typeface="Times New Roman" panose="02020603050405020304" pitchFamily="18" charset="0"/>
              </a:rPr>
              <a:t>surname</a:t>
            </a:r>
            <a:r>
              <a:rPr lang="el-GR" sz="2800" dirty="0">
                <a:latin typeface="Cambria" panose="02040503050406030204" pitchFamily="18" charset="0"/>
                <a:ea typeface="Times New Roman" panose="02020603050405020304" pitchFamily="18" charset="0"/>
                <a:cs typeface="Times New Roman" panose="02020603050405020304" pitchFamily="18" charset="0"/>
              </a:rPr>
              <a:t>= επώνυμο, </a:t>
            </a:r>
            <a:r>
              <a:rPr lang="en-US" sz="2800" dirty="0" err="1">
                <a:latin typeface="Cambria" panose="02040503050406030204" pitchFamily="18" charset="0"/>
                <a:ea typeface="Times New Roman" panose="02020603050405020304" pitchFamily="18" charset="0"/>
                <a:cs typeface="Times New Roman" panose="02020603050405020304" pitchFamily="18" charset="0"/>
              </a:rPr>
              <a:t>fname</a:t>
            </a:r>
            <a:r>
              <a:rPr lang="el-GR" sz="2800" dirty="0">
                <a:latin typeface="Cambria" panose="02040503050406030204" pitchFamily="18" charset="0"/>
                <a:ea typeface="Times New Roman" panose="02020603050405020304" pitchFamily="18" charset="0"/>
                <a:cs typeface="Times New Roman" panose="02020603050405020304" pitchFamily="18" charset="0"/>
              </a:rPr>
              <a:t>= όνομα, </a:t>
            </a:r>
            <a:r>
              <a:rPr lang="en-US" sz="2800" dirty="0" err="1">
                <a:latin typeface="Cambria" panose="02040503050406030204" pitchFamily="18" charset="0"/>
                <a:ea typeface="Times New Roman" panose="02020603050405020304" pitchFamily="18" charset="0"/>
                <a:cs typeface="Times New Roman" panose="02020603050405020304" pitchFamily="18" charset="0"/>
              </a:rPr>
              <a:t>hiredate</a:t>
            </a:r>
            <a:r>
              <a:rPr lang="el-GR" sz="2800" dirty="0">
                <a:latin typeface="Cambria" panose="02040503050406030204" pitchFamily="18" charset="0"/>
                <a:ea typeface="Times New Roman" panose="02020603050405020304" pitchFamily="18" charset="0"/>
                <a:cs typeface="Times New Roman" panose="02020603050405020304" pitchFamily="18" charset="0"/>
              </a:rPr>
              <a:t>=ημερομηνία πρόσληψης, </a:t>
            </a:r>
            <a:r>
              <a:rPr lang="en-US" sz="2800" dirty="0">
                <a:latin typeface="Cambria" panose="02040503050406030204" pitchFamily="18" charset="0"/>
                <a:ea typeface="Times New Roman" panose="02020603050405020304" pitchFamily="18" charset="0"/>
                <a:cs typeface="Times New Roman" panose="02020603050405020304" pitchFamily="18" charset="0"/>
              </a:rPr>
              <a:t>sex</a:t>
            </a:r>
            <a:r>
              <a:rPr lang="el-GR" sz="2800" dirty="0">
                <a:latin typeface="Cambria" panose="02040503050406030204" pitchFamily="18" charset="0"/>
                <a:ea typeface="Times New Roman" panose="02020603050405020304" pitchFamily="18" charset="0"/>
                <a:cs typeface="Times New Roman" panose="02020603050405020304" pitchFamily="18" charset="0"/>
              </a:rPr>
              <a:t>=φύλο, </a:t>
            </a:r>
            <a:r>
              <a:rPr lang="en-US" sz="2800" dirty="0" err="1">
                <a:latin typeface="Cambria" panose="02040503050406030204" pitchFamily="18" charset="0"/>
                <a:ea typeface="Times New Roman" panose="02020603050405020304" pitchFamily="18" charset="0"/>
                <a:cs typeface="Times New Roman" panose="02020603050405020304" pitchFamily="18" charset="0"/>
              </a:rPr>
              <a:t>comm</a:t>
            </a:r>
            <a:r>
              <a:rPr lang="el-GR" sz="2800" dirty="0">
                <a:latin typeface="Cambria" panose="02040503050406030204" pitchFamily="18" charset="0"/>
                <a:ea typeface="Times New Roman" panose="02020603050405020304" pitchFamily="18" charset="0"/>
                <a:cs typeface="Times New Roman" panose="02020603050405020304" pitchFamily="18" charset="0"/>
              </a:rPr>
              <a:t>= προμήθεια, </a:t>
            </a:r>
            <a:r>
              <a:rPr lang="en-US" sz="2800" dirty="0">
                <a:latin typeface="Cambria" panose="02040503050406030204" pitchFamily="18" charset="0"/>
                <a:ea typeface="Times New Roman" panose="02020603050405020304" pitchFamily="18" charset="0"/>
                <a:cs typeface="Times New Roman" panose="02020603050405020304" pitchFamily="18" charset="0"/>
              </a:rPr>
              <a:t>AFM</a:t>
            </a:r>
            <a:r>
              <a:rPr lang="el-GR" sz="2800" dirty="0">
                <a:latin typeface="Cambria" panose="02040503050406030204" pitchFamily="18" charset="0"/>
                <a:ea typeface="Times New Roman" panose="02020603050405020304" pitchFamily="18" charset="0"/>
                <a:cs typeface="Times New Roman" panose="02020603050405020304" pitchFamily="18" charset="0"/>
              </a:rPr>
              <a:t>= αριθμός φορολογικού μητρώου, </a:t>
            </a:r>
            <a:r>
              <a:rPr lang="en-US" sz="2800" dirty="0" smtClean="0">
                <a:latin typeface="Cambria" panose="02040503050406030204" pitchFamily="18" charset="0"/>
                <a:ea typeface="Times New Roman" panose="02020603050405020304" pitchFamily="18" charset="0"/>
                <a:cs typeface="Times New Roman" panose="02020603050405020304" pitchFamily="18" charset="0"/>
              </a:rPr>
              <a:t>Project</a:t>
            </a:r>
            <a:r>
              <a:rPr lang="el-GR" sz="2800" dirty="0">
                <a:latin typeface="Cambria" panose="02040503050406030204" pitchFamily="18" charset="0"/>
                <a:ea typeface="Times New Roman" panose="02020603050405020304" pitchFamily="18" charset="0"/>
                <a:cs typeface="Times New Roman" panose="02020603050405020304" pitchFamily="18" charset="0"/>
              </a:rPr>
              <a:t>= έργο, </a:t>
            </a:r>
            <a:r>
              <a:rPr lang="en-US" sz="2800" dirty="0" err="1">
                <a:latin typeface="Cambria" panose="02040503050406030204" pitchFamily="18" charset="0"/>
                <a:ea typeface="Times New Roman" panose="02020603050405020304" pitchFamily="18" charset="0"/>
                <a:cs typeface="Times New Roman" panose="02020603050405020304" pitchFamily="18" charset="0"/>
              </a:rPr>
              <a:t>projno</a:t>
            </a:r>
            <a:r>
              <a:rPr lang="el-GR" sz="2800" dirty="0">
                <a:latin typeface="Cambria" panose="02040503050406030204" pitchFamily="18" charset="0"/>
                <a:ea typeface="Times New Roman" panose="02020603050405020304" pitchFamily="18" charset="0"/>
                <a:cs typeface="Times New Roman" panose="02020603050405020304" pitchFamily="18" charset="0"/>
              </a:rPr>
              <a:t>= κωδικός έργου, </a:t>
            </a:r>
            <a:r>
              <a:rPr lang="en-US" sz="2800" dirty="0" err="1">
                <a:latin typeface="Cambria" panose="02040503050406030204" pitchFamily="18" charset="0"/>
                <a:ea typeface="Times New Roman" panose="02020603050405020304" pitchFamily="18" charset="0"/>
                <a:cs typeface="Times New Roman" panose="02020603050405020304" pitchFamily="18" charset="0"/>
              </a:rPr>
              <a:t>pname</a:t>
            </a:r>
            <a:r>
              <a:rPr lang="el-GR" sz="2800" dirty="0">
                <a:latin typeface="Cambria" panose="02040503050406030204" pitchFamily="18" charset="0"/>
                <a:ea typeface="Times New Roman" panose="02020603050405020304" pitchFamily="18" charset="0"/>
                <a:cs typeface="Times New Roman" panose="02020603050405020304" pitchFamily="18" charset="0"/>
              </a:rPr>
              <a:t>= όνομα, </a:t>
            </a:r>
            <a:r>
              <a:rPr lang="en-US" sz="2800" dirty="0">
                <a:latin typeface="Cambria" panose="02040503050406030204" pitchFamily="18" charset="0"/>
                <a:ea typeface="Times New Roman" panose="02020603050405020304" pitchFamily="18" charset="0"/>
                <a:cs typeface="Times New Roman" panose="02020603050405020304" pitchFamily="18" charset="0"/>
              </a:rPr>
              <a:t>budget</a:t>
            </a:r>
            <a:r>
              <a:rPr lang="el-GR" sz="2800" dirty="0">
                <a:latin typeface="Cambria" panose="02040503050406030204" pitchFamily="18" charset="0"/>
                <a:ea typeface="Times New Roman" panose="02020603050405020304" pitchFamily="18" charset="0"/>
                <a:cs typeface="Times New Roman" panose="02020603050405020304" pitchFamily="18" charset="0"/>
              </a:rPr>
              <a:t>= προϋπολογισμός, </a:t>
            </a:r>
            <a:r>
              <a:rPr lang="en-US" sz="2800" dirty="0" err="1">
                <a:latin typeface="Cambria" panose="02040503050406030204" pitchFamily="18" charset="0"/>
                <a:ea typeface="Times New Roman" panose="02020603050405020304" pitchFamily="18" charset="0"/>
                <a:cs typeface="Times New Roman" panose="02020603050405020304" pitchFamily="18" charset="0"/>
              </a:rPr>
              <a:t>ptime</a:t>
            </a:r>
            <a:r>
              <a:rPr lang="el-GR" sz="2800" dirty="0">
                <a:latin typeface="Cambria" panose="02040503050406030204" pitchFamily="18" charset="0"/>
                <a:ea typeface="Times New Roman" panose="02020603050405020304" pitchFamily="18" charset="0"/>
                <a:cs typeface="Times New Roman" panose="02020603050405020304" pitchFamily="18" charset="0"/>
              </a:rPr>
              <a:t>= ποσοστό χρόνου συμμετοχής εργαζόμενου σε έργο,  </a:t>
            </a:r>
            <a:r>
              <a:rPr lang="en-US" sz="2800" dirty="0">
                <a:latin typeface="Cambria" panose="02040503050406030204" pitchFamily="18" charset="0"/>
                <a:ea typeface="Times New Roman" panose="02020603050405020304" pitchFamily="18" charset="0"/>
                <a:cs typeface="Times New Roman" panose="02020603050405020304" pitchFamily="18" charset="0"/>
              </a:rPr>
              <a:t>Job</a:t>
            </a:r>
            <a:r>
              <a:rPr lang="el-GR" sz="2800" dirty="0">
                <a:latin typeface="Cambria" panose="02040503050406030204" pitchFamily="18" charset="0"/>
                <a:ea typeface="Times New Roman" panose="02020603050405020304" pitchFamily="18" charset="0"/>
                <a:cs typeface="Times New Roman" panose="02020603050405020304" pitchFamily="18" charset="0"/>
              </a:rPr>
              <a:t>= θέση, </a:t>
            </a:r>
            <a:r>
              <a:rPr lang="en-US" sz="2800" dirty="0" err="1">
                <a:latin typeface="Cambria" panose="02040503050406030204" pitchFamily="18" charset="0"/>
                <a:ea typeface="Times New Roman" panose="02020603050405020304" pitchFamily="18" charset="0"/>
                <a:cs typeface="Times New Roman" panose="02020603050405020304" pitchFamily="18" charset="0"/>
              </a:rPr>
              <a:t>jobno</a:t>
            </a:r>
            <a:r>
              <a:rPr lang="el-GR" sz="2800" dirty="0">
                <a:latin typeface="Cambria" panose="02040503050406030204" pitchFamily="18" charset="0"/>
                <a:ea typeface="Times New Roman" panose="02020603050405020304" pitchFamily="18" charset="0"/>
                <a:cs typeface="Times New Roman" panose="02020603050405020304" pitchFamily="18" charset="0"/>
              </a:rPr>
              <a:t>= κωδικός θέσης, </a:t>
            </a:r>
            <a:r>
              <a:rPr lang="en-US" sz="2800" dirty="0" err="1">
                <a:latin typeface="Cambria" panose="02040503050406030204" pitchFamily="18" charset="0"/>
                <a:ea typeface="Times New Roman" panose="02020603050405020304" pitchFamily="18" charset="0"/>
                <a:cs typeface="Times New Roman" panose="02020603050405020304" pitchFamily="18" charset="0"/>
              </a:rPr>
              <a:t>sal</a:t>
            </a:r>
            <a:r>
              <a:rPr lang="el-GR" sz="2800" dirty="0">
                <a:latin typeface="Cambria" panose="02040503050406030204" pitchFamily="18" charset="0"/>
                <a:ea typeface="Times New Roman" panose="02020603050405020304" pitchFamily="18" charset="0"/>
                <a:cs typeface="Times New Roman" panose="02020603050405020304" pitchFamily="18" charset="0"/>
              </a:rPr>
              <a:t>= μισθός, </a:t>
            </a:r>
            <a:endParaRPr lang="el-GR" sz="2800" dirty="0">
              <a:latin typeface="Courier New" panose="02070309020205020404" pitchFamily="49" charset="0"/>
              <a:ea typeface="Times New Roman" panose="02020603050405020304" pitchFamily="18" charset="0"/>
              <a:cs typeface="Times New Roman" panose="02020603050405020304" pitchFamily="18" charset="0"/>
            </a:endParaRPr>
          </a:p>
          <a:p>
            <a:r>
              <a:rPr lang="en-US" sz="2800" dirty="0">
                <a:latin typeface="Cambria" panose="02040503050406030204" pitchFamily="18" charset="0"/>
                <a:ea typeface="Times New Roman" panose="02020603050405020304" pitchFamily="18" charset="0"/>
                <a:cs typeface="Times New Roman" panose="02020603050405020304" pitchFamily="18" charset="0"/>
              </a:rPr>
              <a:t>Child</a:t>
            </a:r>
            <a:r>
              <a:rPr lang="el-GR" sz="2800" dirty="0">
                <a:latin typeface="Cambria" panose="02040503050406030204" pitchFamily="18" charset="0"/>
                <a:ea typeface="Times New Roman" panose="02020603050405020304" pitchFamily="18" charset="0"/>
                <a:cs typeface="Times New Roman" panose="02020603050405020304" pitchFamily="18" charset="0"/>
              </a:rPr>
              <a:t>= τέκνο, </a:t>
            </a:r>
            <a:r>
              <a:rPr lang="en-US" sz="2800" dirty="0">
                <a:latin typeface="Cambria" panose="02040503050406030204" pitchFamily="18" charset="0"/>
                <a:ea typeface="Times New Roman" panose="02020603050405020304" pitchFamily="18" charset="0"/>
                <a:cs typeface="Times New Roman" panose="02020603050405020304" pitchFamily="18" charset="0"/>
              </a:rPr>
              <a:t>name</a:t>
            </a:r>
            <a:r>
              <a:rPr lang="el-GR" sz="2800" dirty="0">
                <a:latin typeface="Cambria" panose="02040503050406030204" pitchFamily="18" charset="0"/>
                <a:ea typeface="Times New Roman" panose="02020603050405020304" pitchFamily="18" charset="0"/>
                <a:cs typeface="Times New Roman" panose="02020603050405020304" pitchFamily="18" charset="0"/>
              </a:rPr>
              <a:t>= όνομα, </a:t>
            </a:r>
            <a:r>
              <a:rPr lang="en-US" sz="2800" dirty="0">
                <a:latin typeface="Cambria" panose="02040503050406030204" pitchFamily="18" charset="0"/>
                <a:ea typeface="Times New Roman" panose="02020603050405020304" pitchFamily="18" charset="0"/>
                <a:cs typeface="Times New Roman" panose="02020603050405020304" pitchFamily="18" charset="0"/>
              </a:rPr>
              <a:t>birthdate</a:t>
            </a:r>
            <a:r>
              <a:rPr lang="el-GR" sz="2800" dirty="0">
                <a:latin typeface="Cambria" panose="02040503050406030204" pitchFamily="18" charset="0"/>
                <a:ea typeface="Times New Roman" panose="02020603050405020304" pitchFamily="18" charset="0"/>
                <a:cs typeface="Times New Roman" panose="02020603050405020304" pitchFamily="18" charset="0"/>
              </a:rPr>
              <a:t>= ημερομηνία γέννησης, </a:t>
            </a:r>
            <a:r>
              <a:rPr lang="en-US" sz="2800" dirty="0">
                <a:latin typeface="Cambria" panose="02040503050406030204" pitchFamily="18" charset="0"/>
                <a:ea typeface="Times New Roman" panose="02020603050405020304" pitchFamily="18" charset="0"/>
                <a:cs typeface="Times New Roman" panose="02020603050405020304" pitchFamily="18" charset="0"/>
              </a:rPr>
              <a:t>manages</a:t>
            </a:r>
            <a:r>
              <a:rPr lang="el-GR" sz="2800" dirty="0">
                <a:latin typeface="Cambria" panose="02040503050406030204" pitchFamily="18" charset="0"/>
                <a:ea typeface="Times New Roman" panose="02020603050405020304" pitchFamily="18" charset="0"/>
                <a:cs typeface="Times New Roman" panose="02020603050405020304" pitchFamily="18" charset="0"/>
              </a:rPr>
              <a:t>= διοικεί, </a:t>
            </a:r>
            <a:r>
              <a:rPr lang="en-US" sz="2800" dirty="0">
                <a:latin typeface="Cambria" panose="02040503050406030204" pitchFamily="18" charset="0"/>
                <a:ea typeface="Times New Roman" panose="02020603050405020304" pitchFamily="18" charset="0"/>
                <a:cs typeface="Times New Roman" panose="02020603050405020304" pitchFamily="18" charset="0"/>
              </a:rPr>
              <a:t>works</a:t>
            </a:r>
            <a:r>
              <a:rPr lang="el-GR" sz="2800" dirty="0">
                <a:latin typeface="Cambria" panose="02040503050406030204" pitchFamily="18" charset="0"/>
                <a:ea typeface="Times New Roman" panose="02020603050405020304" pitchFamily="18" charset="0"/>
                <a:cs typeface="Times New Roman" panose="02020603050405020304" pitchFamily="18" charset="0"/>
              </a:rPr>
              <a:t>= εργάζεται, </a:t>
            </a:r>
            <a:r>
              <a:rPr lang="en-US" sz="2800" dirty="0">
                <a:latin typeface="Cambria" panose="02040503050406030204" pitchFamily="18" charset="0"/>
                <a:ea typeface="Times New Roman" panose="02020603050405020304" pitchFamily="18" charset="0"/>
                <a:cs typeface="Times New Roman" panose="02020603050405020304" pitchFamily="18" charset="0"/>
              </a:rPr>
              <a:t>supervises</a:t>
            </a:r>
            <a:r>
              <a:rPr lang="el-GR" sz="2800" dirty="0">
                <a:latin typeface="Cambria" panose="02040503050406030204" pitchFamily="18" charset="0"/>
                <a:ea typeface="Times New Roman" panose="02020603050405020304" pitchFamily="18" charset="0"/>
                <a:cs typeface="Times New Roman" panose="02020603050405020304" pitchFamily="18" charset="0"/>
              </a:rPr>
              <a:t>= επιβλέπει </a:t>
            </a:r>
            <a:endParaRPr lang="el-GR" sz="2800" dirty="0"/>
          </a:p>
        </p:txBody>
      </p:sp>
    </p:spTree>
    <p:extLst>
      <p:ext uri="{BB962C8B-B14F-4D97-AF65-F5344CB8AC3E}">
        <p14:creationId xmlns:p14="http://schemas.microsoft.com/office/powerpoint/2010/main" val="26287232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27</a:t>
            </a:fld>
            <a:endParaRPr lang="el-GR"/>
          </a:p>
        </p:txBody>
      </p:sp>
      <p:pic>
        <p:nvPicPr>
          <p:cNvPr id="13314" name="Picture 2" descr="dept_emp_child_proj_jo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30" y="364803"/>
            <a:ext cx="8348826" cy="5728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8341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28</a:t>
            </a:fld>
            <a:endParaRPr lang="el-GR"/>
          </a:p>
        </p:txBody>
      </p:sp>
      <p:sp>
        <p:nvSpPr>
          <p:cNvPr id="3" name="Rectangle 2"/>
          <p:cNvSpPr/>
          <p:nvPr/>
        </p:nvSpPr>
        <p:spPr>
          <a:xfrm>
            <a:off x="323528" y="188640"/>
            <a:ext cx="8496944" cy="6555641"/>
          </a:xfrm>
          <a:prstGeom prst="rect">
            <a:avLst/>
          </a:prstGeom>
        </p:spPr>
        <p:txBody>
          <a:bodyPr wrap="square">
            <a:spAutoFit/>
          </a:bodyPr>
          <a:lstStyle/>
          <a:p>
            <a:pPr>
              <a:spcAft>
                <a:spcPts val="0"/>
              </a:spcAft>
            </a:pPr>
            <a:r>
              <a:rPr lang="el-GR" sz="2800" dirty="0">
                <a:latin typeface="Cambria" panose="02040503050406030204" pitchFamily="18" charset="0"/>
                <a:ea typeface="Times New Roman" panose="02020603050405020304" pitchFamily="18" charset="0"/>
                <a:cs typeface="Times New Roman" panose="02020603050405020304" pitchFamily="18" charset="0"/>
              </a:rPr>
              <a:t>Ο εκδοτικός οίκος (</a:t>
            </a:r>
            <a:r>
              <a:rPr lang="en-US" sz="2800" dirty="0">
                <a:latin typeface="Cambria" panose="02040503050406030204" pitchFamily="18" charset="0"/>
                <a:ea typeface="Times New Roman" panose="02020603050405020304" pitchFamily="18" charset="0"/>
                <a:cs typeface="Times New Roman" panose="02020603050405020304" pitchFamily="18" charset="0"/>
              </a:rPr>
              <a:t>Publisher</a:t>
            </a:r>
            <a:r>
              <a:rPr lang="el-GR" sz="2800" dirty="0">
                <a:latin typeface="Cambria" panose="02040503050406030204" pitchFamily="18" charset="0"/>
                <a:ea typeface="Times New Roman" panose="02020603050405020304" pitchFamily="18" charset="0"/>
                <a:cs typeface="Times New Roman" panose="02020603050405020304" pitchFamily="18" charset="0"/>
              </a:rPr>
              <a:t>) του Πανεπιστημίου σας αναθέτει τη σχεδίαση βάσης δεδομένων για τις εκδόσεις του. Μετά την ανάλυση των δεδομένων προκύπτουν οι παρακάτω περιορισμοί (</a:t>
            </a:r>
            <a:r>
              <a:rPr lang="en-US" sz="2800" dirty="0">
                <a:latin typeface="Cambria" panose="02040503050406030204" pitchFamily="18" charset="0"/>
                <a:ea typeface="Times New Roman" panose="02020603050405020304" pitchFamily="18" charset="0"/>
                <a:cs typeface="Times New Roman" panose="02020603050405020304" pitchFamily="18" charset="0"/>
              </a:rPr>
              <a:t>constraints</a:t>
            </a:r>
            <a:r>
              <a:rPr lang="el-GR" sz="2800" dirty="0">
                <a:latin typeface="Cambria" panose="02040503050406030204" pitchFamily="18" charset="0"/>
                <a:ea typeface="Times New Roman" panose="02020603050405020304" pitchFamily="18" charset="0"/>
                <a:cs typeface="Times New Roman" panose="02020603050405020304" pitchFamily="18" charset="0"/>
              </a:rPr>
              <a:t>):</a:t>
            </a:r>
            <a:endParaRPr lang="el-GR" sz="2800" dirty="0">
              <a:latin typeface="Courier New" panose="02070309020205020404" pitchFamily="49" charset="0"/>
              <a:ea typeface="Times New Roman" panose="02020603050405020304" pitchFamily="18" charset="0"/>
              <a:cs typeface="Times New Roman" panose="02020603050405020304" pitchFamily="18" charset="0"/>
            </a:endParaRPr>
          </a:p>
          <a:p>
            <a:pPr marL="342900" lvl="0" indent="-342900">
              <a:spcAft>
                <a:spcPts val="0"/>
              </a:spcAft>
              <a:buFont typeface="Cambria" panose="02040503050406030204" pitchFamily="18" charset="0"/>
              <a:buChar char="-"/>
            </a:pPr>
            <a:r>
              <a:rPr lang="el-GR" sz="2800" dirty="0">
                <a:latin typeface="Cambria" panose="02040503050406030204" pitchFamily="18" charset="0"/>
                <a:ea typeface="Times New Roman" panose="02020603050405020304" pitchFamily="18" charset="0"/>
                <a:cs typeface="Times New Roman" panose="02020603050405020304" pitchFamily="18" charset="0"/>
              </a:rPr>
              <a:t>Κάθε βιβλίο έχει ένα μοναδικό κωδικό (</a:t>
            </a:r>
            <a:r>
              <a:rPr lang="en-US" sz="2800" dirty="0" err="1">
                <a:latin typeface="Cambria" panose="02040503050406030204" pitchFamily="18" charset="0"/>
                <a:ea typeface="Times New Roman" panose="02020603050405020304" pitchFamily="18" charset="0"/>
                <a:cs typeface="Times New Roman" panose="02020603050405020304" pitchFamily="18" charset="0"/>
              </a:rPr>
              <a:t>bno</a:t>
            </a:r>
            <a:r>
              <a:rPr lang="el-GR" sz="2800" dirty="0">
                <a:latin typeface="Cambria" panose="02040503050406030204" pitchFamily="18" charset="0"/>
                <a:ea typeface="Times New Roman" panose="02020603050405020304" pitchFamily="18" charset="0"/>
                <a:cs typeface="Times New Roman" panose="02020603050405020304" pitchFamily="18" charset="0"/>
              </a:rPr>
              <a:t>), τίτλο (</a:t>
            </a:r>
            <a:r>
              <a:rPr lang="en-US" sz="2800" dirty="0">
                <a:latin typeface="Cambria" panose="02040503050406030204" pitchFamily="18" charset="0"/>
                <a:ea typeface="Times New Roman" panose="02020603050405020304" pitchFamily="18" charset="0"/>
                <a:cs typeface="Times New Roman" panose="02020603050405020304" pitchFamily="18" charset="0"/>
              </a:rPr>
              <a:t>title</a:t>
            </a:r>
            <a:r>
              <a:rPr lang="el-GR" sz="2800" dirty="0">
                <a:latin typeface="Cambria" panose="02040503050406030204" pitchFamily="18" charset="0"/>
                <a:ea typeface="Times New Roman" panose="02020603050405020304" pitchFamily="18" charset="0"/>
                <a:cs typeface="Times New Roman" panose="02020603050405020304" pitchFamily="18" charset="0"/>
              </a:rPr>
              <a:t>), έτος έκδοσης (</a:t>
            </a:r>
            <a:r>
              <a:rPr lang="en-US" sz="2800" dirty="0">
                <a:latin typeface="Cambria" panose="02040503050406030204" pitchFamily="18" charset="0"/>
                <a:ea typeface="Times New Roman" panose="02020603050405020304" pitchFamily="18" charset="0"/>
                <a:cs typeface="Times New Roman" panose="02020603050405020304" pitchFamily="18" charset="0"/>
              </a:rPr>
              <a:t>pub</a:t>
            </a:r>
            <a:r>
              <a:rPr lang="el-GR" sz="2800" dirty="0">
                <a:latin typeface="Cambria" panose="02040503050406030204" pitchFamily="18" charset="0"/>
                <a:ea typeface="Times New Roman" panose="02020603050405020304" pitchFamily="18" charset="0"/>
                <a:cs typeface="Times New Roman" panose="02020603050405020304" pitchFamily="18" charset="0"/>
              </a:rPr>
              <a:t>_</a:t>
            </a:r>
            <a:r>
              <a:rPr lang="en-US" sz="2800" dirty="0">
                <a:latin typeface="Cambria" panose="02040503050406030204" pitchFamily="18" charset="0"/>
                <a:ea typeface="Times New Roman" panose="02020603050405020304" pitchFamily="18" charset="0"/>
                <a:cs typeface="Times New Roman" panose="02020603050405020304" pitchFamily="18" charset="0"/>
              </a:rPr>
              <a:t>year</a:t>
            </a:r>
            <a:r>
              <a:rPr lang="el-GR" sz="2800" dirty="0">
                <a:latin typeface="Cambria" panose="02040503050406030204" pitchFamily="18" charset="0"/>
                <a:ea typeface="Times New Roman" panose="02020603050405020304" pitchFamily="18" charset="0"/>
                <a:cs typeface="Times New Roman" panose="02020603050405020304" pitchFamily="18" charset="0"/>
              </a:rPr>
              <a:t>), τιμή καταλόγου (</a:t>
            </a:r>
            <a:r>
              <a:rPr lang="en-US" sz="2800" dirty="0">
                <a:latin typeface="Cambria" panose="02040503050406030204" pitchFamily="18" charset="0"/>
                <a:ea typeface="Times New Roman" panose="02020603050405020304" pitchFamily="18" charset="0"/>
                <a:cs typeface="Times New Roman" panose="02020603050405020304" pitchFamily="18" charset="0"/>
              </a:rPr>
              <a:t>list</a:t>
            </a:r>
            <a:r>
              <a:rPr lang="el-GR" sz="2800" dirty="0">
                <a:latin typeface="Cambria" panose="02040503050406030204" pitchFamily="18" charset="0"/>
                <a:ea typeface="Times New Roman" panose="02020603050405020304" pitchFamily="18" charset="0"/>
                <a:cs typeface="Times New Roman" panose="02020603050405020304" pitchFamily="18" charset="0"/>
              </a:rPr>
              <a:t>_</a:t>
            </a:r>
            <a:r>
              <a:rPr lang="en-US" sz="2800" dirty="0">
                <a:latin typeface="Cambria" panose="02040503050406030204" pitchFamily="18" charset="0"/>
                <a:ea typeface="Times New Roman" panose="02020603050405020304" pitchFamily="18" charset="0"/>
                <a:cs typeface="Times New Roman" panose="02020603050405020304" pitchFamily="18" charset="0"/>
              </a:rPr>
              <a:t>price</a:t>
            </a:r>
            <a:r>
              <a:rPr lang="el-GR" sz="2800" dirty="0">
                <a:latin typeface="Cambria" panose="02040503050406030204" pitchFamily="18" charset="0"/>
                <a:ea typeface="Times New Roman" panose="02020603050405020304" pitchFamily="18" charset="0"/>
                <a:cs typeface="Times New Roman" panose="02020603050405020304" pitchFamily="18" charset="0"/>
              </a:rPr>
              <a:t>). </a:t>
            </a:r>
            <a:endParaRPr lang="el-GR" sz="2800" dirty="0">
              <a:latin typeface="Courier New" panose="02070309020205020404" pitchFamily="49" charset="0"/>
              <a:ea typeface="Times New Roman" panose="02020603050405020304" pitchFamily="18" charset="0"/>
              <a:cs typeface="Times New Roman" panose="02020603050405020304" pitchFamily="18" charset="0"/>
            </a:endParaRPr>
          </a:p>
          <a:p>
            <a:pPr marL="342900" lvl="0" indent="-342900">
              <a:spcAft>
                <a:spcPts val="0"/>
              </a:spcAft>
              <a:buFont typeface="Cambria" panose="02040503050406030204" pitchFamily="18" charset="0"/>
              <a:buChar char="-"/>
            </a:pPr>
            <a:r>
              <a:rPr lang="el-GR" sz="2800" dirty="0">
                <a:latin typeface="Cambria" panose="02040503050406030204" pitchFamily="18" charset="0"/>
                <a:ea typeface="Times New Roman" panose="02020603050405020304" pitchFamily="18" charset="0"/>
                <a:cs typeface="Times New Roman" panose="02020603050405020304" pitchFamily="18" charset="0"/>
              </a:rPr>
              <a:t>Κάθε θέμα έχει έναν κωδικό (</a:t>
            </a:r>
            <a:r>
              <a:rPr lang="en-US" sz="2800" dirty="0" err="1">
                <a:latin typeface="Cambria" panose="02040503050406030204" pitchFamily="18" charset="0"/>
                <a:ea typeface="Times New Roman" panose="02020603050405020304" pitchFamily="18" charset="0"/>
                <a:cs typeface="Times New Roman" panose="02020603050405020304" pitchFamily="18" charset="0"/>
              </a:rPr>
              <a:t>sno</a:t>
            </a:r>
            <a:r>
              <a:rPr lang="el-GR" sz="2800" dirty="0">
                <a:latin typeface="Cambria" panose="02040503050406030204" pitchFamily="18" charset="0"/>
                <a:ea typeface="Times New Roman" panose="02020603050405020304" pitchFamily="18" charset="0"/>
                <a:cs typeface="Times New Roman" panose="02020603050405020304" pitchFamily="18" charset="0"/>
              </a:rPr>
              <a:t>) και την ονομασία του θέματος (</a:t>
            </a:r>
            <a:r>
              <a:rPr lang="en-US" sz="2800" dirty="0">
                <a:latin typeface="Cambria" panose="02040503050406030204" pitchFamily="18" charset="0"/>
                <a:ea typeface="Times New Roman" panose="02020603050405020304" pitchFamily="18" charset="0"/>
                <a:cs typeface="Times New Roman" panose="02020603050405020304" pitchFamily="18" charset="0"/>
              </a:rPr>
              <a:t>Subject</a:t>
            </a:r>
            <a:r>
              <a:rPr lang="el-GR" sz="2800" dirty="0">
                <a:latin typeface="Cambria" panose="02040503050406030204" pitchFamily="18" charset="0"/>
                <a:ea typeface="Times New Roman" panose="02020603050405020304" pitchFamily="18" charset="0"/>
                <a:cs typeface="Times New Roman" panose="02020603050405020304" pitchFamily="18" charset="0"/>
              </a:rPr>
              <a:t>). </a:t>
            </a:r>
            <a:endParaRPr lang="el-GR" sz="2800" dirty="0">
              <a:latin typeface="Courier New" panose="02070309020205020404" pitchFamily="49" charset="0"/>
              <a:ea typeface="Times New Roman" panose="02020603050405020304" pitchFamily="18" charset="0"/>
              <a:cs typeface="Times New Roman" panose="02020603050405020304" pitchFamily="18" charset="0"/>
            </a:endParaRPr>
          </a:p>
          <a:p>
            <a:pPr marL="342900" lvl="0" indent="-342900">
              <a:spcAft>
                <a:spcPts val="0"/>
              </a:spcAft>
              <a:buFont typeface="Cambria" panose="02040503050406030204" pitchFamily="18" charset="0"/>
              <a:buChar char="-"/>
            </a:pPr>
            <a:r>
              <a:rPr lang="el-GR" sz="2800" dirty="0">
                <a:latin typeface="Cambria" panose="02040503050406030204" pitchFamily="18" charset="0"/>
                <a:ea typeface="Times New Roman" panose="02020603050405020304" pitchFamily="18" charset="0"/>
                <a:cs typeface="Times New Roman" panose="02020603050405020304" pitchFamily="18" charset="0"/>
              </a:rPr>
              <a:t>Κάθε βιβλίο μπορεί να έχει ένα θέμα (</a:t>
            </a:r>
            <a:r>
              <a:rPr lang="en-US" sz="2800" dirty="0">
                <a:latin typeface="Cambria" panose="02040503050406030204" pitchFamily="18" charset="0"/>
                <a:ea typeface="Times New Roman" panose="02020603050405020304" pitchFamily="18" charset="0"/>
                <a:cs typeface="Times New Roman" panose="02020603050405020304" pitchFamily="18" charset="0"/>
              </a:rPr>
              <a:t>subject</a:t>
            </a:r>
            <a:r>
              <a:rPr lang="el-GR" sz="2800" dirty="0">
                <a:latin typeface="Cambria" panose="02040503050406030204" pitchFamily="18" charset="0"/>
                <a:ea typeface="Times New Roman" panose="02020603050405020304" pitchFamily="18" charset="0"/>
                <a:cs typeface="Times New Roman" panose="02020603050405020304" pitchFamily="18" charset="0"/>
              </a:rPr>
              <a:t>)  και για ένα θέμα μπορεί να εκδίδονται πολλά βιβλία. </a:t>
            </a:r>
            <a:endParaRPr lang="el-GR" sz="2800" dirty="0">
              <a:latin typeface="Courier New" panose="02070309020205020404" pitchFamily="49" charset="0"/>
              <a:ea typeface="Times New Roman" panose="02020603050405020304" pitchFamily="18" charset="0"/>
              <a:cs typeface="Times New Roman" panose="02020603050405020304" pitchFamily="18" charset="0"/>
            </a:endParaRPr>
          </a:p>
          <a:p>
            <a:pPr marL="342900" lvl="0" indent="-342900">
              <a:spcAft>
                <a:spcPts val="0"/>
              </a:spcAft>
              <a:buFont typeface="Cambria" panose="02040503050406030204" pitchFamily="18" charset="0"/>
              <a:buChar char="-"/>
            </a:pPr>
            <a:r>
              <a:rPr lang="el-GR" sz="2800" dirty="0">
                <a:latin typeface="Cambria" panose="02040503050406030204" pitchFamily="18" charset="0"/>
                <a:ea typeface="Times New Roman" panose="02020603050405020304" pitchFamily="18" charset="0"/>
                <a:cs typeface="Times New Roman" panose="02020603050405020304" pitchFamily="18" charset="0"/>
              </a:rPr>
              <a:t>Κάθε συγγραφέας έχει έναν κωδικό (</a:t>
            </a:r>
            <a:r>
              <a:rPr lang="en-US" sz="2800" dirty="0" err="1">
                <a:latin typeface="Cambria" panose="02040503050406030204" pitchFamily="18" charset="0"/>
                <a:ea typeface="Times New Roman" panose="02020603050405020304" pitchFamily="18" charset="0"/>
                <a:cs typeface="Times New Roman" panose="02020603050405020304" pitchFamily="18" charset="0"/>
              </a:rPr>
              <a:t>ano</a:t>
            </a:r>
            <a:r>
              <a:rPr lang="el-GR" sz="2800" dirty="0">
                <a:latin typeface="Cambria" panose="02040503050406030204" pitchFamily="18" charset="0"/>
                <a:ea typeface="Times New Roman" panose="02020603050405020304" pitchFamily="18" charset="0"/>
                <a:cs typeface="Times New Roman" panose="02020603050405020304" pitchFamily="18" charset="0"/>
              </a:rPr>
              <a:t>) και το όνομά του (</a:t>
            </a:r>
            <a:r>
              <a:rPr lang="en-US" sz="2800" dirty="0">
                <a:latin typeface="Cambria" panose="02040503050406030204" pitchFamily="18" charset="0"/>
                <a:ea typeface="Times New Roman" panose="02020603050405020304" pitchFamily="18" charset="0"/>
                <a:cs typeface="Times New Roman" panose="02020603050405020304" pitchFamily="18" charset="0"/>
              </a:rPr>
              <a:t>Author</a:t>
            </a:r>
            <a:r>
              <a:rPr lang="el-GR" sz="2800" dirty="0" smtClean="0">
                <a:latin typeface="Cambria" panose="02040503050406030204" pitchFamily="18" charset="0"/>
                <a:ea typeface="Times New Roman" panose="02020603050405020304" pitchFamily="18" charset="0"/>
                <a:cs typeface="Times New Roman" panose="02020603050405020304" pitchFamily="18" charset="0"/>
              </a:rPr>
              <a:t>)</a:t>
            </a:r>
            <a:endParaRPr lang="en-US" sz="2800" dirty="0" smtClean="0">
              <a:latin typeface="Cambria" panose="02040503050406030204" pitchFamily="18" charset="0"/>
              <a:ea typeface="Times New Roman" panose="02020603050405020304" pitchFamily="18" charset="0"/>
              <a:cs typeface="Times New Roman" panose="02020603050405020304" pitchFamily="18" charset="0"/>
            </a:endParaRPr>
          </a:p>
          <a:p>
            <a:pPr lvl="0">
              <a:spcAft>
                <a:spcPts val="0"/>
              </a:spcAft>
            </a:pPr>
            <a:r>
              <a:rPr lang="en-US" sz="2800" dirty="0" smtClean="0">
                <a:latin typeface="Cambria" panose="02040503050406030204" pitchFamily="18" charset="0"/>
                <a:ea typeface="Times New Roman" panose="02020603050405020304" pitchFamily="18" charset="0"/>
                <a:cs typeface="Times New Roman" panose="02020603050405020304" pitchFamily="18" charset="0"/>
              </a:rPr>
              <a:t>-   </a:t>
            </a:r>
            <a:r>
              <a:rPr lang="el-GR" sz="2800" dirty="0" smtClean="0">
                <a:latin typeface="Cambria" panose="02040503050406030204" pitchFamily="18" charset="0"/>
                <a:ea typeface="Times New Roman" panose="02020603050405020304" pitchFamily="18" charset="0"/>
                <a:cs typeface="Times New Roman" panose="02020603050405020304" pitchFamily="18" charset="0"/>
              </a:rPr>
              <a:t>Ένα </a:t>
            </a:r>
            <a:r>
              <a:rPr lang="el-GR" sz="2800" dirty="0">
                <a:latin typeface="Cambria" panose="02040503050406030204" pitchFamily="18" charset="0"/>
                <a:ea typeface="Times New Roman" panose="02020603050405020304" pitchFamily="18" charset="0"/>
                <a:cs typeface="Times New Roman" panose="02020603050405020304" pitchFamily="18" charset="0"/>
              </a:rPr>
              <a:t>βιβλίο μπορεί να έχει πολλούς συγγραφείς και ένας συγγραφέας να έχει γράψει πολλά βιβλία.</a:t>
            </a:r>
            <a:endParaRPr lang="el-GR" sz="2800" dirty="0"/>
          </a:p>
        </p:txBody>
      </p:sp>
    </p:spTree>
    <p:extLst>
      <p:ext uri="{BB962C8B-B14F-4D97-AF65-F5344CB8AC3E}">
        <p14:creationId xmlns:p14="http://schemas.microsoft.com/office/powerpoint/2010/main" val="1625744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smtClean="0"/>
              <a:t>Περιγραφή Μαθήματος</a:t>
            </a:r>
            <a:endParaRPr lang="el-GR" sz="3600" dirty="0"/>
          </a:p>
        </p:txBody>
      </p:sp>
      <p:sp>
        <p:nvSpPr>
          <p:cNvPr id="3" name="Content Placeholder 2"/>
          <p:cNvSpPr>
            <a:spLocks noGrp="1"/>
          </p:cNvSpPr>
          <p:nvPr>
            <p:ph idx="1"/>
          </p:nvPr>
        </p:nvSpPr>
        <p:spPr/>
        <p:txBody>
          <a:bodyPr>
            <a:noAutofit/>
          </a:bodyPr>
          <a:lstStyle/>
          <a:p>
            <a:r>
              <a:rPr lang="el-GR" dirty="0" smtClean="0"/>
              <a:t>Σκοπός του μαθήματος είναι να παρουσιάσει τις απαραίτητες έννοιες ώστε οι φοιτητές να είναι σε θέση να σχεδιάσουν και να υλοποιήσουν </a:t>
            </a:r>
            <a:r>
              <a:rPr lang="el-GR" dirty="0" smtClean="0">
                <a:solidFill>
                  <a:srgbClr val="FF0000"/>
                </a:solidFill>
              </a:rPr>
              <a:t>σύνθετα ολοκληρωμένα συστήματα βάσεων δεδομένων</a:t>
            </a:r>
            <a:r>
              <a:rPr lang="el-GR" dirty="0" smtClean="0"/>
              <a:t> χρησιμοποιώντας νέα εργαλεία και τεχνικές σε ένα διαρκώς μεταβαλλόμενο ανταγωνιστικό περιβάλλον. </a:t>
            </a:r>
            <a:endParaRPr lang="el-GR"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2</a:t>
            </a:fld>
            <a:endParaRPr lang="el-GR"/>
          </a:p>
        </p:txBody>
      </p:sp>
    </p:spTree>
    <p:extLst>
      <p:ext uri="{BB962C8B-B14F-4D97-AF65-F5344CB8AC3E}">
        <p14:creationId xmlns:p14="http://schemas.microsoft.com/office/powerpoint/2010/main" val="11548931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BOOKS</a:t>
            </a:r>
            <a:r>
              <a:rPr lang="el-GR" dirty="0"/>
              <a:t> (πίνακας στοιχείων βιβλίου)</a:t>
            </a:r>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29</a:t>
            </a:fld>
            <a:endParaRPr lang="el-GR"/>
          </a:p>
        </p:txBody>
      </p:sp>
      <p:graphicFrame>
        <p:nvGraphicFramePr>
          <p:cNvPr id="4" name="Table 3"/>
          <p:cNvGraphicFramePr>
            <a:graphicFrameLocks noGrp="1"/>
          </p:cNvGraphicFramePr>
          <p:nvPr>
            <p:extLst>
              <p:ext uri="{D42A27DB-BD31-4B8C-83A1-F6EECF244321}">
                <p14:modId xmlns:p14="http://schemas.microsoft.com/office/powerpoint/2010/main" val="4235032760"/>
              </p:ext>
            </p:extLst>
          </p:nvPr>
        </p:nvGraphicFramePr>
        <p:xfrm>
          <a:off x="611560" y="2348880"/>
          <a:ext cx="7920880" cy="3291840"/>
        </p:xfrm>
        <a:graphic>
          <a:graphicData uri="http://schemas.openxmlformats.org/drawingml/2006/table">
            <a:tbl>
              <a:tblPr>
                <a:tableStyleId>{5C22544A-7EE6-4342-B048-85BDC9FD1C3A}</a:tableStyleId>
              </a:tblPr>
              <a:tblGrid>
                <a:gridCol w="619842"/>
                <a:gridCol w="2103097"/>
                <a:gridCol w="1732938"/>
                <a:gridCol w="618969"/>
                <a:gridCol w="618096"/>
                <a:gridCol w="2227938"/>
              </a:tblGrid>
              <a:tr h="482616">
                <a:tc>
                  <a:txBody>
                    <a:bodyPr/>
                    <a:lstStyle/>
                    <a:p>
                      <a:pPr>
                        <a:spcAft>
                          <a:spcPts val="0"/>
                        </a:spcAft>
                      </a:pPr>
                      <a:r>
                        <a:rPr lang="en-US" sz="1800" b="1" dirty="0" err="1">
                          <a:effectLst/>
                        </a:rPr>
                        <a:t>Bno</a:t>
                      </a:r>
                      <a:endParaRPr lang="el-GR" sz="1800" b="1"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US" sz="1800" b="1" dirty="0">
                          <a:effectLst/>
                        </a:rPr>
                        <a:t>Title</a:t>
                      </a:r>
                      <a:endParaRPr lang="el-GR" sz="1800" b="1"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l-GR" sz="1800" b="1" dirty="0">
                          <a:effectLst/>
                        </a:rPr>
                        <a:t>(</a:t>
                      </a:r>
                      <a:r>
                        <a:rPr lang="en-US" sz="1800" b="1" dirty="0" err="1">
                          <a:effectLst/>
                        </a:rPr>
                        <a:t>Ano</a:t>
                      </a:r>
                      <a:r>
                        <a:rPr lang="en-US" sz="1800" b="1" dirty="0">
                          <a:effectLst/>
                        </a:rPr>
                        <a:t>, Author)</a:t>
                      </a:r>
                      <a:endParaRPr lang="el-GR" sz="1800" b="1"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US" sz="1800" b="1">
                          <a:effectLst/>
                        </a:rPr>
                        <a:t>Pub_</a:t>
                      </a:r>
                      <a:endParaRPr lang="el-GR" sz="1800" b="1">
                        <a:effectLst/>
                      </a:endParaRPr>
                    </a:p>
                    <a:p>
                      <a:pPr>
                        <a:spcAft>
                          <a:spcPts val="0"/>
                        </a:spcAft>
                      </a:pPr>
                      <a:r>
                        <a:rPr lang="en-US" sz="1800" b="1">
                          <a:effectLst/>
                        </a:rPr>
                        <a:t>Year</a:t>
                      </a:r>
                      <a:endParaRPr lang="el-GR" sz="1800" b="1">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US" sz="1800" b="1">
                          <a:effectLst/>
                        </a:rPr>
                        <a:t>List_price</a:t>
                      </a:r>
                      <a:endParaRPr lang="el-GR" sz="1800" b="1">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US" sz="1800" b="1">
                          <a:effectLst/>
                        </a:rPr>
                        <a:t>(Sno, Subject)</a:t>
                      </a:r>
                      <a:endParaRPr lang="el-GR" sz="1800" b="1">
                        <a:effectLst/>
                      </a:endParaRPr>
                    </a:p>
                    <a:p>
                      <a:pPr>
                        <a:spcAft>
                          <a:spcPts val="0"/>
                        </a:spcAft>
                      </a:pPr>
                      <a:r>
                        <a:rPr lang="en-US" sz="1800" b="1">
                          <a:effectLst/>
                        </a:rPr>
                        <a:t> </a:t>
                      </a:r>
                      <a:endParaRPr lang="el-GR" sz="1800" b="1">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r>
              <a:tr h="525851">
                <a:tc>
                  <a:txBody>
                    <a:bodyPr/>
                    <a:lstStyle/>
                    <a:p>
                      <a:pPr>
                        <a:spcAft>
                          <a:spcPts val="0"/>
                        </a:spcAft>
                      </a:pPr>
                      <a:r>
                        <a:rPr lang="el-GR" sz="1800" b="1" dirty="0">
                          <a:effectLst/>
                        </a:rPr>
                        <a:t>1</a:t>
                      </a:r>
                      <a:endParaRPr lang="el-GR" sz="1800" b="1"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l-GR" sz="1800" b="1" dirty="0">
                          <a:effectLst/>
                        </a:rPr>
                        <a:t>ΣΥΣΤΗΜΑΤΑ ΒΑΣΕΩΝ ΔΕΔΟΜΕΝΩΝ</a:t>
                      </a:r>
                      <a:endParaRPr lang="el-GR" sz="1800" b="1"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US" sz="1800" b="1">
                          <a:effectLst/>
                        </a:rPr>
                        <a:t>(100, ULLMAN), (200, WIDOM)</a:t>
                      </a:r>
                      <a:endParaRPr lang="el-GR" sz="1800" b="1">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US" sz="1800" b="1">
                          <a:effectLst/>
                        </a:rPr>
                        <a:t>201</a:t>
                      </a:r>
                      <a:r>
                        <a:rPr lang="el-GR" sz="1800" b="1">
                          <a:effectLst/>
                        </a:rPr>
                        <a:t>2</a:t>
                      </a:r>
                      <a:endParaRPr lang="el-GR" sz="1800" b="1">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US" sz="1800" b="1">
                          <a:effectLst/>
                        </a:rPr>
                        <a:t>80</a:t>
                      </a:r>
                      <a:endParaRPr lang="el-GR" sz="1800" b="1">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l-GR" sz="1800" b="1">
                          <a:effectLst/>
                        </a:rPr>
                        <a:t>(1000, ΕΠΙΣΤΗΜΗ ΥΠΟΛΟΓΙΣΤΩΝ)</a:t>
                      </a:r>
                      <a:endParaRPr lang="el-GR" sz="1800" b="1">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r>
              <a:tr h="723924">
                <a:tc>
                  <a:txBody>
                    <a:bodyPr/>
                    <a:lstStyle/>
                    <a:p>
                      <a:pPr>
                        <a:spcAft>
                          <a:spcPts val="0"/>
                        </a:spcAft>
                      </a:pPr>
                      <a:r>
                        <a:rPr lang="en-US" sz="1800" b="1" dirty="0">
                          <a:effectLst/>
                        </a:rPr>
                        <a:t>2</a:t>
                      </a:r>
                      <a:endParaRPr lang="el-GR" sz="1800" b="1"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US" sz="1800" b="1">
                          <a:effectLst/>
                        </a:rPr>
                        <a:t>Η ΜΕΘΟΔΟΣ PAGERANK</a:t>
                      </a:r>
                      <a:endParaRPr lang="el-GR" sz="1800" b="1">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fr-FR" sz="1800" b="1">
                          <a:effectLst/>
                        </a:rPr>
                        <a:t>(300, LANGVILLE), (400, MEYER)</a:t>
                      </a:r>
                      <a:endParaRPr lang="el-GR" sz="1800" b="1">
                        <a:effectLst/>
                      </a:endParaRPr>
                    </a:p>
                    <a:p>
                      <a:pPr>
                        <a:spcAft>
                          <a:spcPts val="0"/>
                        </a:spcAft>
                      </a:pPr>
                      <a:r>
                        <a:rPr lang="fr-FR" sz="1800" b="1">
                          <a:effectLst/>
                        </a:rPr>
                        <a:t> </a:t>
                      </a:r>
                      <a:endParaRPr lang="el-GR" sz="1800" b="1">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fr-FR" sz="1800" b="1">
                          <a:effectLst/>
                        </a:rPr>
                        <a:t>2010</a:t>
                      </a:r>
                      <a:endParaRPr lang="el-GR" sz="1800" b="1">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fr-FR" sz="1800" b="1">
                          <a:effectLst/>
                        </a:rPr>
                        <a:t>35</a:t>
                      </a:r>
                      <a:endParaRPr lang="el-GR" sz="1800" b="1">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l-GR" sz="1800" b="1">
                          <a:effectLst/>
                        </a:rPr>
                        <a:t>(1000, ΕΠΙΣΤΗΜΗ ΥΠΟΛΟΓΙΣΤΩΝ)</a:t>
                      </a:r>
                      <a:endParaRPr lang="el-GR" sz="1800" b="1">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r>
              <a:tr h="715880">
                <a:tc>
                  <a:txBody>
                    <a:bodyPr/>
                    <a:lstStyle/>
                    <a:p>
                      <a:pPr>
                        <a:spcAft>
                          <a:spcPts val="0"/>
                        </a:spcAft>
                      </a:pPr>
                      <a:r>
                        <a:rPr lang="el-GR" sz="1800" b="1" dirty="0">
                          <a:effectLst/>
                        </a:rPr>
                        <a:t>3</a:t>
                      </a:r>
                      <a:endParaRPr lang="el-GR" sz="1800" b="1"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l-GR" sz="1800" b="1" dirty="0">
                          <a:effectLst/>
                        </a:rPr>
                        <a:t>Η ΑΛΓΟΡΙΘΜΙΚΗ ΤΕΧΝΗ ΤΩΝ ΑΠΟΦΑΣΕΩΝ</a:t>
                      </a:r>
                      <a:endParaRPr lang="el-GR" sz="1800" b="1"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US" sz="1800" b="1" dirty="0">
                          <a:effectLst/>
                        </a:rPr>
                        <a:t>(500, CHRISTIAN), (600, GRIFFITHS)</a:t>
                      </a:r>
                      <a:endParaRPr lang="el-GR" sz="1800" b="1"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US" sz="1800" b="1" dirty="0">
                          <a:effectLst/>
                        </a:rPr>
                        <a:t>2018</a:t>
                      </a:r>
                      <a:endParaRPr lang="el-GR" sz="1800" b="1"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US" sz="1800" b="1" dirty="0">
                          <a:effectLst/>
                        </a:rPr>
                        <a:t>18</a:t>
                      </a:r>
                      <a:endParaRPr lang="el-GR" sz="1800" b="1"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l-GR" sz="1800" b="1" dirty="0">
                          <a:effectLst/>
                        </a:rPr>
                        <a:t>(2000, ΕΠΙΣΤΗΜΟΝΙΚΗ ΕΚΛΑΪΚΕΥΣΗ)</a:t>
                      </a:r>
                      <a:endParaRPr lang="el-GR" sz="1800" b="1"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9999758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30</a:t>
            </a:fld>
            <a:endParaRPr lang="el-G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489" y="620688"/>
            <a:ext cx="6651057" cy="4824536"/>
          </a:xfrm>
          <a:prstGeom prst="rect">
            <a:avLst/>
          </a:prstGeom>
        </p:spPr>
      </p:pic>
    </p:spTree>
    <p:extLst>
      <p:ext uri="{BB962C8B-B14F-4D97-AF65-F5344CB8AC3E}">
        <p14:creationId xmlns:p14="http://schemas.microsoft.com/office/powerpoint/2010/main" val="33192549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r>
              <a:rPr lang="el-GR" sz="3600" dirty="0" smtClean="0"/>
              <a:t>Σχεδίαση Βάσης δεδομένων Διεύθυνσης Προσωπικού</a:t>
            </a:r>
            <a:endParaRPr lang="el-GR" altLang="el-GR" sz="3600" b="1" dirty="0" smtClean="0">
              <a:latin typeface="+mn-lt"/>
              <a:cs typeface="Arial" charset="0"/>
            </a:endParaRPr>
          </a:p>
        </p:txBody>
      </p:sp>
      <p:sp>
        <p:nvSpPr>
          <p:cNvPr id="4" name="3 - Θέση περιεχομένου"/>
          <p:cNvSpPr>
            <a:spLocks noGrp="1"/>
          </p:cNvSpPr>
          <p:nvPr>
            <p:ph idx="1"/>
          </p:nvPr>
        </p:nvSpPr>
        <p:spPr/>
        <p:txBody>
          <a:bodyPr>
            <a:normAutofit fontScale="92500" lnSpcReduction="10000"/>
          </a:bodyPr>
          <a:lstStyle/>
          <a:p>
            <a:pPr>
              <a:buNone/>
            </a:pPr>
            <a:r>
              <a:rPr lang="el-GR" dirty="0" smtClean="0"/>
              <a:t>Οι στήλες των πινάκων είναι οι εξής:</a:t>
            </a:r>
          </a:p>
          <a:p>
            <a:pPr marL="0" indent="0">
              <a:buNone/>
            </a:pPr>
            <a:r>
              <a:rPr lang="en-US" dirty="0" err="1" smtClean="0"/>
              <a:t>Empno</a:t>
            </a:r>
            <a:r>
              <a:rPr lang="el-GR" dirty="0" smtClean="0"/>
              <a:t>=Κωδικός υπαλλήλου, </a:t>
            </a:r>
            <a:r>
              <a:rPr lang="en-US" dirty="0" smtClean="0"/>
              <a:t>Surname</a:t>
            </a:r>
            <a:r>
              <a:rPr lang="el-GR" dirty="0" smtClean="0"/>
              <a:t>=επώνυμο, </a:t>
            </a:r>
            <a:r>
              <a:rPr lang="en-US" dirty="0" smtClean="0"/>
              <a:t>Name</a:t>
            </a:r>
            <a:r>
              <a:rPr lang="el-GR" dirty="0" smtClean="0"/>
              <a:t>=όνομα, </a:t>
            </a:r>
            <a:r>
              <a:rPr lang="en-US" dirty="0" smtClean="0"/>
              <a:t>Job</a:t>
            </a:r>
            <a:r>
              <a:rPr lang="el-GR" dirty="0" smtClean="0"/>
              <a:t>=θέση, </a:t>
            </a:r>
            <a:r>
              <a:rPr lang="en-US" dirty="0" err="1" smtClean="0"/>
              <a:t>Deptno</a:t>
            </a:r>
            <a:r>
              <a:rPr lang="el-GR" dirty="0" smtClean="0"/>
              <a:t>=κωδικός τμήματος, </a:t>
            </a:r>
            <a:r>
              <a:rPr lang="en-US" dirty="0" err="1" smtClean="0"/>
              <a:t>Dname</a:t>
            </a:r>
            <a:r>
              <a:rPr lang="el-GR" dirty="0" smtClean="0"/>
              <a:t>=τμήμα </a:t>
            </a:r>
            <a:r>
              <a:rPr lang="en-US" dirty="0" smtClean="0"/>
              <a:t>Sal</a:t>
            </a:r>
            <a:r>
              <a:rPr lang="el-GR" dirty="0" smtClean="0"/>
              <a:t>=μισθός, </a:t>
            </a:r>
            <a:r>
              <a:rPr lang="en-US" dirty="0" smtClean="0"/>
              <a:t>C</a:t>
            </a:r>
            <a:r>
              <a:rPr lang="el-GR" dirty="0" smtClean="0"/>
              <a:t>_</a:t>
            </a:r>
            <a:r>
              <a:rPr lang="en-US" dirty="0" smtClean="0"/>
              <a:t>No</a:t>
            </a:r>
            <a:r>
              <a:rPr lang="el-GR" dirty="0" smtClean="0"/>
              <a:t>=κωδικός παιδιού υπαλλήλου, </a:t>
            </a:r>
            <a:r>
              <a:rPr lang="en-US" dirty="0" smtClean="0"/>
              <a:t>C</a:t>
            </a:r>
            <a:r>
              <a:rPr lang="el-GR" dirty="0" smtClean="0"/>
              <a:t>_</a:t>
            </a:r>
            <a:r>
              <a:rPr lang="en-US" dirty="0" smtClean="0"/>
              <a:t>Name</a:t>
            </a:r>
            <a:r>
              <a:rPr lang="el-GR" dirty="0" smtClean="0"/>
              <a:t>=όνομα παιδιού, </a:t>
            </a:r>
            <a:r>
              <a:rPr lang="en-US" dirty="0" smtClean="0"/>
              <a:t>B</a:t>
            </a:r>
            <a:r>
              <a:rPr lang="el-GR" dirty="0" smtClean="0"/>
              <a:t>_</a:t>
            </a:r>
            <a:r>
              <a:rPr lang="en-US" dirty="0" smtClean="0"/>
              <a:t>Date</a:t>
            </a:r>
            <a:r>
              <a:rPr lang="el-GR" dirty="0" smtClean="0"/>
              <a:t>= ημερομηνία γέννησης παιδιού. </a:t>
            </a:r>
          </a:p>
          <a:p>
            <a:pPr>
              <a:buNone/>
            </a:pPr>
            <a:r>
              <a:rPr lang="el-GR" b="1" dirty="0" smtClean="0"/>
              <a:t>Περιορισμοί</a:t>
            </a:r>
          </a:p>
          <a:p>
            <a:pPr marL="0" indent="0">
              <a:buNone/>
            </a:pPr>
            <a:r>
              <a:rPr lang="el-GR" dirty="0" smtClean="0"/>
              <a:t>Υποτίθεται ότι κάθε υπάλληλος έχει μία θέση, ανήκει σε ένα τμήμα, ο μισθός του εξαρτάται από τη θέση και μπορεί να έχει ή να μην έχει παιδιά. </a:t>
            </a:r>
          </a:p>
          <a:p>
            <a:endParaRPr lang="en-US" altLang="el-GR" dirty="0" smtClean="0">
              <a:cs typeface="Arial" charset="0"/>
            </a:endParaRPr>
          </a:p>
          <a:p>
            <a:endParaRPr lang="el-GR" dirty="0"/>
          </a:p>
        </p:txBody>
      </p:sp>
      <p:sp>
        <p:nvSpPr>
          <p:cNvPr id="2" name="Slide Number Placeholder 1"/>
          <p:cNvSpPr>
            <a:spLocks noGrp="1"/>
          </p:cNvSpPr>
          <p:nvPr>
            <p:ph type="sldNum" sz="quarter" idx="12"/>
          </p:nvPr>
        </p:nvSpPr>
        <p:spPr/>
        <p:txBody>
          <a:bodyPr/>
          <a:lstStyle/>
          <a:p>
            <a:pPr>
              <a:defRPr/>
            </a:pPr>
            <a:fld id="{7E55E3B3-0445-4CFC-BED8-763D4409E61F}" type="slidenum">
              <a:rPr lang="el-GR" smtClean="0"/>
              <a:pPr>
                <a:defRPr/>
              </a:pPr>
              <a:t>31</a:t>
            </a:fld>
            <a:endParaRPr lang="el-GR"/>
          </a:p>
        </p:txBody>
      </p:sp>
    </p:spTree>
    <p:extLst>
      <p:ext uri="{BB962C8B-B14F-4D97-AF65-F5344CB8AC3E}">
        <p14:creationId xmlns:p14="http://schemas.microsoft.com/office/powerpoint/2010/main" val="123670001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90" name="Object 2"/>
          <p:cNvGraphicFramePr>
            <a:graphicFrameLocks noChangeAspect="1"/>
          </p:cNvGraphicFramePr>
          <p:nvPr>
            <p:extLst>
              <p:ext uri="{D42A27DB-BD31-4B8C-83A1-F6EECF244321}">
                <p14:modId xmlns:p14="http://schemas.microsoft.com/office/powerpoint/2010/main" val="80056195"/>
              </p:ext>
            </p:extLst>
          </p:nvPr>
        </p:nvGraphicFramePr>
        <p:xfrm>
          <a:off x="479425" y="195263"/>
          <a:ext cx="8334375" cy="5830887"/>
        </p:xfrm>
        <a:graphic>
          <a:graphicData uri="http://schemas.openxmlformats.org/presentationml/2006/ole">
            <mc:AlternateContent xmlns:mc="http://schemas.openxmlformats.org/markup-compatibility/2006">
              <mc:Choice xmlns:v="urn:schemas-microsoft-com:vml" Requires="v">
                <p:oleObj spid="_x0000_s9251" name="Document" r:id="rId4" imgW="5461675" imgH="3837413" progId="Word.Document.12">
                  <p:embed/>
                </p:oleObj>
              </mc:Choice>
              <mc:Fallback>
                <p:oleObj name="Document" r:id="rId4" imgW="5461675" imgH="3837413" progId="Word.Document.12">
                  <p:embed/>
                  <p:pic>
                    <p:nvPicPr>
                      <p:cNvPr id="0" name="Picture 3"/>
                      <p:cNvPicPr>
                        <a:picLocks noChangeAspect="1" noChangeArrowheads="1"/>
                      </p:cNvPicPr>
                      <p:nvPr/>
                    </p:nvPicPr>
                    <p:blipFill>
                      <a:blip r:embed="rId5"/>
                      <a:srcRect/>
                      <a:stretch>
                        <a:fillRect/>
                      </a:stretch>
                    </p:blipFill>
                    <p:spPr bwMode="auto">
                      <a:xfrm>
                        <a:off x="479425" y="195263"/>
                        <a:ext cx="8334375" cy="58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32</a:t>
            </a:fld>
            <a:endParaRPr lang="el-G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33</a:t>
            </a:fld>
            <a:endParaRPr lang="el-G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4" y="78204"/>
            <a:ext cx="6552728" cy="6274932"/>
          </a:xfrm>
          <a:prstGeom prst="rect">
            <a:avLst/>
          </a:prstGeom>
        </p:spPr>
      </p:pic>
    </p:spTree>
    <p:extLst>
      <p:ext uri="{BB962C8B-B14F-4D97-AF65-F5344CB8AC3E}">
        <p14:creationId xmlns:p14="http://schemas.microsoft.com/office/powerpoint/2010/main" val="53917676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34</a:t>
            </a:fld>
            <a:endParaRPr lang="el-G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562903"/>
            <a:ext cx="6840760" cy="5236137"/>
          </a:xfrm>
          <a:prstGeom prst="rect">
            <a:avLst/>
          </a:prstGeom>
        </p:spPr>
      </p:pic>
    </p:spTree>
    <p:extLst>
      <p:ext uri="{BB962C8B-B14F-4D97-AF65-F5344CB8AC3E}">
        <p14:creationId xmlns:p14="http://schemas.microsoft.com/office/powerpoint/2010/main" val="136283971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Υλοποίηση βάσης </a:t>
            </a:r>
            <a:r>
              <a:rPr lang="el-GR" dirty="0"/>
              <a:t>δεδομένων Διεύθυνσης Προσωπικού</a:t>
            </a:r>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35</a:t>
            </a:fld>
            <a:endParaRPr lang="el-GR"/>
          </a:p>
        </p:txBody>
      </p:sp>
      <p:graphicFrame>
        <p:nvGraphicFramePr>
          <p:cNvPr id="9" name="Table 8"/>
          <p:cNvGraphicFramePr>
            <a:graphicFrameLocks noGrp="1"/>
          </p:cNvGraphicFramePr>
          <p:nvPr>
            <p:extLst>
              <p:ext uri="{D42A27DB-BD31-4B8C-83A1-F6EECF244321}">
                <p14:modId xmlns:p14="http://schemas.microsoft.com/office/powerpoint/2010/main" val="1240424996"/>
              </p:ext>
            </p:extLst>
          </p:nvPr>
        </p:nvGraphicFramePr>
        <p:xfrm>
          <a:off x="683570" y="2996952"/>
          <a:ext cx="7776861" cy="1728194"/>
        </p:xfrm>
        <a:graphic>
          <a:graphicData uri="http://schemas.openxmlformats.org/drawingml/2006/table">
            <a:tbl>
              <a:tblPr/>
              <a:tblGrid>
                <a:gridCol w="878187"/>
                <a:gridCol w="454648"/>
                <a:gridCol w="564719"/>
                <a:gridCol w="678781"/>
                <a:gridCol w="565517"/>
                <a:gridCol w="225728"/>
                <a:gridCol w="565517"/>
                <a:gridCol w="1243500"/>
                <a:gridCol w="339790"/>
                <a:gridCol w="564719"/>
                <a:gridCol w="1017772"/>
                <a:gridCol w="677983"/>
              </a:tblGrid>
              <a:tr h="398814">
                <a:tc>
                  <a:txBody>
                    <a:bodyPr/>
                    <a:lstStyle/>
                    <a:p>
                      <a:pPr>
                        <a:spcAft>
                          <a:spcPts val="0"/>
                        </a:spcAft>
                      </a:pPr>
                      <a:r>
                        <a:rPr lang="en-US" sz="1000" dirty="0" err="1">
                          <a:effectLst/>
                          <a:latin typeface="Cambria" panose="02040503050406030204" pitchFamily="18" charset="0"/>
                          <a:ea typeface="Times New Roman" panose="02020603050405020304" pitchFamily="18" charset="0"/>
                          <a:cs typeface="Times New Roman" panose="02020603050405020304" pitchFamily="18" charset="0"/>
                        </a:rPr>
                        <a:t>Ename</a:t>
                      </a:r>
                      <a:endParaRPr lang="el-GR" sz="10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00">
                          <a:effectLst/>
                          <a:latin typeface="Cambria" panose="02040503050406030204" pitchFamily="18" charset="0"/>
                          <a:ea typeface="Times New Roman" panose="02020603050405020304" pitchFamily="18" charset="0"/>
                          <a:cs typeface="Times New Roman" panose="02020603050405020304" pitchFamily="18" charset="0"/>
                        </a:rPr>
                        <a:t>Eno</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00">
                          <a:effectLst/>
                          <a:latin typeface="Cambria" panose="02040503050406030204" pitchFamily="18" charset="0"/>
                          <a:ea typeface="Times New Roman" panose="02020603050405020304" pitchFamily="18" charset="0"/>
                          <a:cs typeface="Times New Roman" panose="02020603050405020304" pitchFamily="18" charset="0"/>
                        </a:rPr>
                        <a:t>JNo</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00">
                          <a:effectLst/>
                          <a:latin typeface="Cambria" panose="02040503050406030204" pitchFamily="18" charset="0"/>
                          <a:ea typeface="Times New Roman" panose="02020603050405020304" pitchFamily="18" charset="0"/>
                          <a:cs typeface="Times New Roman" panose="02020603050405020304" pitchFamily="18" charset="0"/>
                        </a:rPr>
                        <a:t>Comm</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00">
                          <a:effectLst/>
                          <a:latin typeface="Cambria" panose="02040503050406030204" pitchFamily="18" charset="0"/>
                          <a:ea typeface="Times New Roman" panose="02020603050405020304" pitchFamily="18" charset="0"/>
                          <a:cs typeface="Times New Roman" panose="02020603050405020304" pitchFamily="18" charset="0"/>
                        </a:rPr>
                        <a:t>Dno</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000">
                          <a:effectLst/>
                          <a:latin typeface="Cambria" panose="02040503050406030204" pitchFamily="18" charset="0"/>
                          <a:ea typeface="Times New Roman" panose="02020603050405020304" pitchFamily="18" charset="0"/>
                          <a:cs typeface="Times New Roman" panose="02020603050405020304" pitchFamily="18" charset="0"/>
                        </a:rPr>
                        <a:t> </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r>
                        <a:rPr lang="en-US" sz="1000">
                          <a:effectLst/>
                          <a:latin typeface="Cambria" panose="02040503050406030204" pitchFamily="18" charset="0"/>
                          <a:ea typeface="Times New Roman" panose="02020603050405020304" pitchFamily="18" charset="0"/>
                          <a:cs typeface="Times New Roman" panose="02020603050405020304" pitchFamily="18" charset="0"/>
                        </a:rPr>
                        <a:t>Dno</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00">
                          <a:effectLst/>
                          <a:latin typeface="Cambria" panose="02040503050406030204" pitchFamily="18" charset="0"/>
                          <a:ea typeface="Times New Roman" panose="02020603050405020304" pitchFamily="18" charset="0"/>
                          <a:cs typeface="Times New Roman" panose="02020603050405020304" pitchFamily="18" charset="0"/>
                        </a:rPr>
                        <a:t>Dept</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000">
                          <a:effectLst/>
                          <a:latin typeface="Cambria" panose="02040503050406030204" pitchFamily="18" charset="0"/>
                          <a:ea typeface="Times New Roman" panose="02020603050405020304" pitchFamily="18" charset="0"/>
                          <a:cs typeface="Times New Roman" panose="02020603050405020304" pitchFamily="18" charset="0"/>
                        </a:rPr>
                        <a:t> </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r>
                        <a:rPr lang="en-US" sz="1000">
                          <a:effectLst/>
                          <a:latin typeface="Cambria" panose="02040503050406030204" pitchFamily="18" charset="0"/>
                          <a:ea typeface="Times New Roman" panose="02020603050405020304" pitchFamily="18" charset="0"/>
                          <a:cs typeface="Times New Roman" panose="02020603050405020304" pitchFamily="18" charset="0"/>
                        </a:rPr>
                        <a:t>JNo</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a:effectLst/>
                          <a:latin typeface="Cambria" panose="02040503050406030204" pitchFamily="18" charset="0"/>
                          <a:ea typeface="Times New Roman" panose="02020603050405020304" pitchFamily="18" charset="0"/>
                          <a:cs typeface="Courier New" panose="02070309020205020404" pitchFamily="49" charset="0"/>
                        </a:rPr>
                        <a:t>job</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00">
                          <a:effectLst/>
                          <a:latin typeface="Cambria" panose="02040503050406030204" pitchFamily="18" charset="0"/>
                          <a:ea typeface="Times New Roman" panose="02020603050405020304" pitchFamily="18" charset="0"/>
                          <a:cs typeface="Times New Roman" panose="02020603050405020304" pitchFamily="18" charset="0"/>
                        </a:rPr>
                        <a:t>Sal</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2345">
                <a:tc>
                  <a:txBody>
                    <a:bodyPr/>
                    <a:lstStyle/>
                    <a:p>
                      <a:pPr>
                        <a:spcAft>
                          <a:spcPts val="0"/>
                        </a:spcAft>
                      </a:pPr>
                      <a:r>
                        <a:rPr lang="el-GR" sz="1000" dirty="0">
                          <a:effectLst/>
                          <a:latin typeface="Cambria" panose="02040503050406030204" pitchFamily="18" charset="0"/>
                          <a:ea typeface="Times New Roman" panose="02020603050405020304" pitchFamily="18" charset="0"/>
                          <a:cs typeface="Times New Roman" panose="02020603050405020304" pitchFamily="18" charset="0"/>
                        </a:rPr>
                        <a:t>ΣΠΥΡΟΥ</a:t>
                      </a:r>
                      <a:endParaRPr lang="el-GR" sz="10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000">
                          <a:effectLst/>
                          <a:latin typeface="Cambria" panose="02040503050406030204" pitchFamily="18" charset="0"/>
                          <a:ea typeface="Times New Roman" panose="02020603050405020304" pitchFamily="18" charset="0"/>
                          <a:cs typeface="Times New Roman" panose="02020603050405020304" pitchFamily="18" charset="0"/>
                        </a:rPr>
                        <a:t>10</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000">
                          <a:effectLst/>
                          <a:latin typeface="Cambria" panose="02040503050406030204" pitchFamily="18" charset="0"/>
                          <a:ea typeface="Times New Roman" panose="02020603050405020304" pitchFamily="18" charset="0"/>
                          <a:cs typeface="Times New Roman" panose="02020603050405020304" pitchFamily="18" charset="0"/>
                        </a:rPr>
                        <a:t>100</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00">
                          <a:effectLst/>
                          <a:latin typeface="Cambria" panose="02040503050406030204" pitchFamily="18" charset="0"/>
                          <a:ea typeface="Times New Roman" panose="02020603050405020304" pitchFamily="18" charset="0"/>
                          <a:cs typeface="Times New Roman" panose="02020603050405020304" pitchFamily="18" charset="0"/>
                        </a:rPr>
                        <a:t>150</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000">
                          <a:effectLst/>
                          <a:latin typeface="Cambria" panose="02040503050406030204" pitchFamily="18" charset="0"/>
                          <a:ea typeface="Times New Roman" panose="02020603050405020304" pitchFamily="18" charset="0"/>
                          <a:cs typeface="Times New Roman" panose="02020603050405020304" pitchFamily="18" charset="0"/>
                        </a:rPr>
                        <a:t>10</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000">
                          <a:effectLst/>
                          <a:latin typeface="Cambria" panose="02040503050406030204" pitchFamily="18" charset="0"/>
                          <a:ea typeface="Times New Roman" panose="02020603050405020304" pitchFamily="18" charset="0"/>
                          <a:cs typeface="Times New Roman" panose="02020603050405020304" pitchFamily="18" charset="0"/>
                        </a:rPr>
                        <a:t> </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r>
                        <a:rPr lang="el-GR" sz="1000">
                          <a:effectLst/>
                          <a:latin typeface="Cambria" panose="02040503050406030204" pitchFamily="18" charset="0"/>
                          <a:ea typeface="Times New Roman" panose="02020603050405020304" pitchFamily="18" charset="0"/>
                          <a:cs typeface="Times New Roman" panose="02020603050405020304" pitchFamily="18" charset="0"/>
                        </a:rPr>
                        <a:t>10</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000">
                          <a:effectLst/>
                          <a:latin typeface="Cambria" panose="02040503050406030204" pitchFamily="18" charset="0"/>
                          <a:ea typeface="Times New Roman" panose="02020603050405020304" pitchFamily="18" charset="0"/>
                          <a:cs typeface="Times New Roman" panose="02020603050405020304" pitchFamily="18" charset="0"/>
                        </a:rPr>
                        <a:t>ΛΟΓΙΣΤΗΡΙΟ</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000">
                          <a:effectLst/>
                          <a:latin typeface="Cambria" panose="02040503050406030204" pitchFamily="18" charset="0"/>
                          <a:ea typeface="Times New Roman" panose="02020603050405020304" pitchFamily="18" charset="0"/>
                          <a:cs typeface="Times New Roman" panose="02020603050405020304" pitchFamily="18" charset="0"/>
                        </a:rPr>
                        <a:t> </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r>
                        <a:rPr lang="el-GR" sz="1000">
                          <a:effectLst/>
                          <a:latin typeface="Cambria" panose="02040503050406030204" pitchFamily="18" charset="0"/>
                          <a:ea typeface="Times New Roman" panose="02020603050405020304" pitchFamily="18" charset="0"/>
                          <a:cs typeface="Times New Roman" panose="02020603050405020304" pitchFamily="18" charset="0"/>
                        </a:rPr>
                        <a:t>100</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000">
                          <a:effectLst/>
                          <a:latin typeface="Cambria" panose="02040503050406030204" pitchFamily="18" charset="0"/>
                          <a:ea typeface="Times New Roman" panose="02020603050405020304" pitchFamily="18" charset="0"/>
                          <a:cs typeface="Times New Roman" panose="02020603050405020304" pitchFamily="18" charset="0"/>
                        </a:rPr>
                        <a:t>ΑΝΑΛΥΤΗΣ</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000">
                          <a:effectLst/>
                          <a:latin typeface="Cambria" panose="02040503050406030204" pitchFamily="18" charset="0"/>
                          <a:ea typeface="Times New Roman" panose="02020603050405020304" pitchFamily="18" charset="0"/>
                          <a:cs typeface="Times New Roman" panose="02020603050405020304" pitchFamily="18" charset="0"/>
                        </a:rPr>
                        <a:t>2500</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2345">
                <a:tc>
                  <a:txBody>
                    <a:bodyPr/>
                    <a:lstStyle/>
                    <a:p>
                      <a:pPr>
                        <a:spcAft>
                          <a:spcPts val="0"/>
                        </a:spcAft>
                      </a:pPr>
                      <a:r>
                        <a:rPr lang="el-GR" sz="1000" dirty="0">
                          <a:effectLst/>
                          <a:latin typeface="Cambria" panose="02040503050406030204" pitchFamily="18" charset="0"/>
                          <a:ea typeface="Times New Roman" panose="02020603050405020304" pitchFamily="18" charset="0"/>
                          <a:cs typeface="Times New Roman" panose="02020603050405020304" pitchFamily="18" charset="0"/>
                        </a:rPr>
                        <a:t>ΧΡΗΣΤΟΥ</a:t>
                      </a:r>
                      <a:endParaRPr lang="el-GR" sz="10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000" dirty="0">
                          <a:effectLst/>
                          <a:latin typeface="Cambria" panose="02040503050406030204" pitchFamily="18" charset="0"/>
                          <a:ea typeface="Times New Roman" panose="02020603050405020304" pitchFamily="18" charset="0"/>
                          <a:cs typeface="Times New Roman" panose="02020603050405020304" pitchFamily="18" charset="0"/>
                        </a:rPr>
                        <a:t>20</a:t>
                      </a:r>
                      <a:endParaRPr lang="el-GR" sz="10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000">
                          <a:effectLst/>
                          <a:latin typeface="Cambria" panose="02040503050406030204" pitchFamily="18" charset="0"/>
                          <a:ea typeface="Times New Roman" panose="02020603050405020304" pitchFamily="18" charset="0"/>
                          <a:cs typeface="Times New Roman" panose="02020603050405020304" pitchFamily="18" charset="0"/>
                        </a:rPr>
                        <a:t>100</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00">
                          <a:effectLst/>
                          <a:latin typeface="Cambria" panose="02040503050406030204" pitchFamily="18" charset="0"/>
                          <a:ea typeface="Times New Roman" panose="02020603050405020304" pitchFamily="18" charset="0"/>
                          <a:cs typeface="Times New Roman" panose="02020603050405020304" pitchFamily="18" charset="0"/>
                        </a:rPr>
                        <a:t>250</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000">
                          <a:effectLst/>
                          <a:latin typeface="Cambria" panose="02040503050406030204" pitchFamily="18" charset="0"/>
                          <a:ea typeface="Times New Roman" panose="02020603050405020304" pitchFamily="18" charset="0"/>
                          <a:cs typeface="Times New Roman" panose="02020603050405020304" pitchFamily="18" charset="0"/>
                        </a:rPr>
                        <a:t>10</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000">
                          <a:effectLst/>
                          <a:latin typeface="Cambria" panose="02040503050406030204" pitchFamily="18" charset="0"/>
                          <a:ea typeface="Times New Roman" panose="02020603050405020304" pitchFamily="18" charset="0"/>
                          <a:cs typeface="Times New Roman" panose="02020603050405020304" pitchFamily="18" charset="0"/>
                        </a:rPr>
                        <a:t> </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r>
                        <a:rPr lang="en-US" sz="1000">
                          <a:effectLst/>
                          <a:latin typeface="Cambria" panose="02040503050406030204" pitchFamily="18" charset="0"/>
                          <a:ea typeface="Times New Roman" panose="02020603050405020304" pitchFamily="18" charset="0"/>
                          <a:cs typeface="Times New Roman" panose="02020603050405020304" pitchFamily="18" charset="0"/>
                        </a:rPr>
                        <a:t>20</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000">
                          <a:effectLst/>
                          <a:latin typeface="Cambria" panose="02040503050406030204" pitchFamily="18" charset="0"/>
                          <a:ea typeface="Times New Roman" panose="02020603050405020304" pitchFamily="18" charset="0"/>
                          <a:cs typeface="Times New Roman" panose="02020603050405020304" pitchFamily="18" charset="0"/>
                        </a:rPr>
                        <a:t>ΠΩΛΗΣΕΙΣ</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00">
                          <a:effectLst/>
                          <a:latin typeface="Cambria" panose="02040503050406030204" pitchFamily="18" charset="0"/>
                          <a:ea typeface="Times New Roman" panose="02020603050405020304" pitchFamily="18" charset="0"/>
                          <a:cs typeface="Times New Roman" panose="02020603050405020304" pitchFamily="18" charset="0"/>
                        </a:rPr>
                        <a:t> </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r>
                        <a:rPr lang="en-US" sz="1000">
                          <a:effectLst/>
                          <a:latin typeface="Cambria" panose="02040503050406030204" pitchFamily="18" charset="0"/>
                          <a:ea typeface="Times New Roman" panose="02020603050405020304" pitchFamily="18" charset="0"/>
                          <a:cs typeface="Times New Roman" panose="02020603050405020304" pitchFamily="18" charset="0"/>
                        </a:rPr>
                        <a:t>200</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000">
                          <a:effectLst/>
                          <a:latin typeface="Cambria" panose="02040503050406030204" pitchFamily="18" charset="0"/>
                          <a:ea typeface="Times New Roman" panose="02020603050405020304" pitchFamily="18" charset="0"/>
                          <a:cs typeface="Times New Roman" panose="02020603050405020304" pitchFamily="18" charset="0"/>
                        </a:rPr>
                        <a:t>ΠΩΛΗΤΗΣ</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00">
                          <a:effectLst/>
                          <a:latin typeface="Cambria" panose="02040503050406030204" pitchFamily="18" charset="0"/>
                          <a:ea typeface="Times New Roman" panose="02020603050405020304" pitchFamily="18" charset="0"/>
                          <a:cs typeface="Times New Roman" panose="02020603050405020304" pitchFamily="18" charset="0"/>
                        </a:rPr>
                        <a:t>2000</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2345">
                <a:tc>
                  <a:txBody>
                    <a:bodyPr/>
                    <a:lstStyle/>
                    <a:p>
                      <a:pPr>
                        <a:spcAft>
                          <a:spcPts val="0"/>
                        </a:spcAft>
                      </a:pPr>
                      <a:r>
                        <a:rPr lang="el-GR" sz="1000" dirty="0">
                          <a:effectLst/>
                          <a:latin typeface="Cambria" panose="02040503050406030204" pitchFamily="18" charset="0"/>
                          <a:ea typeface="Times New Roman" panose="02020603050405020304" pitchFamily="18" charset="0"/>
                          <a:cs typeface="Times New Roman" panose="02020603050405020304" pitchFamily="18" charset="0"/>
                        </a:rPr>
                        <a:t>ΧΡΗΣΤΟΥ</a:t>
                      </a:r>
                      <a:endParaRPr lang="el-GR" sz="10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00">
                          <a:effectLst/>
                          <a:latin typeface="Cambria" panose="02040503050406030204" pitchFamily="18" charset="0"/>
                          <a:ea typeface="Times New Roman" panose="02020603050405020304" pitchFamily="18" charset="0"/>
                          <a:cs typeface="Times New Roman" panose="02020603050405020304" pitchFamily="18" charset="0"/>
                        </a:rPr>
                        <a:t>30</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00">
                          <a:effectLst/>
                          <a:latin typeface="Cambria" panose="02040503050406030204" pitchFamily="18" charset="0"/>
                          <a:ea typeface="Times New Roman" panose="02020603050405020304" pitchFamily="18" charset="0"/>
                          <a:cs typeface="Times New Roman" panose="02020603050405020304" pitchFamily="18" charset="0"/>
                        </a:rPr>
                        <a:t>200</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00">
                          <a:effectLst/>
                          <a:latin typeface="Cambria" panose="02040503050406030204" pitchFamily="18" charset="0"/>
                          <a:ea typeface="Times New Roman" panose="02020603050405020304" pitchFamily="18" charset="0"/>
                          <a:cs typeface="Times New Roman" panose="02020603050405020304" pitchFamily="18" charset="0"/>
                        </a:rPr>
                        <a:t> </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00">
                          <a:effectLst/>
                          <a:latin typeface="Cambria" panose="02040503050406030204" pitchFamily="18" charset="0"/>
                          <a:ea typeface="Times New Roman" panose="02020603050405020304" pitchFamily="18" charset="0"/>
                          <a:cs typeface="Times New Roman" panose="02020603050405020304" pitchFamily="18" charset="0"/>
                        </a:rPr>
                        <a:t>20</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00">
                          <a:effectLst/>
                          <a:latin typeface="Cambria" panose="02040503050406030204" pitchFamily="18" charset="0"/>
                          <a:ea typeface="Times New Roman" panose="02020603050405020304" pitchFamily="18" charset="0"/>
                          <a:cs typeface="Times New Roman" panose="02020603050405020304" pitchFamily="18" charset="0"/>
                        </a:rPr>
                        <a:t> </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r>
                        <a:rPr lang="en-US" sz="1000">
                          <a:effectLst/>
                          <a:latin typeface="Cambria" panose="02040503050406030204" pitchFamily="18" charset="0"/>
                          <a:ea typeface="Times New Roman" panose="02020603050405020304" pitchFamily="18" charset="0"/>
                          <a:cs typeface="Times New Roman" panose="02020603050405020304" pitchFamily="18" charset="0"/>
                        </a:rPr>
                        <a:t>30</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l-GR" sz="1000">
                          <a:effectLst/>
                          <a:latin typeface="Cambria" panose="02040503050406030204" pitchFamily="18" charset="0"/>
                          <a:ea typeface="Times New Roman" panose="02020603050405020304" pitchFamily="18" charset="0"/>
                          <a:cs typeface="Times New Roman" panose="02020603050405020304" pitchFamily="18" charset="0"/>
                        </a:rPr>
                        <a:t>ΠΡΟΣΩΠΙΚΟΥ</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00">
                          <a:effectLst/>
                          <a:latin typeface="Cambria" panose="02040503050406030204" pitchFamily="18" charset="0"/>
                          <a:ea typeface="Times New Roman" panose="02020603050405020304" pitchFamily="18" charset="0"/>
                          <a:cs typeface="Times New Roman" panose="02020603050405020304" pitchFamily="18" charset="0"/>
                        </a:rPr>
                        <a:t> </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r>
                        <a:rPr lang="en-US" sz="1000">
                          <a:effectLst/>
                          <a:latin typeface="Cambria" panose="02040503050406030204" pitchFamily="18" charset="0"/>
                          <a:ea typeface="Times New Roman" panose="02020603050405020304" pitchFamily="18" charset="0"/>
                          <a:cs typeface="Times New Roman" panose="02020603050405020304" pitchFamily="18" charset="0"/>
                        </a:rPr>
                        <a:t> </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spcAft>
                          <a:spcPts val="0"/>
                        </a:spcAft>
                      </a:pPr>
                      <a:r>
                        <a:rPr lang="el-GR" sz="1000">
                          <a:effectLst/>
                          <a:latin typeface="Cambria" panose="02040503050406030204" pitchFamily="18" charset="0"/>
                          <a:ea typeface="Times New Roman" panose="02020603050405020304" pitchFamily="18" charset="0"/>
                          <a:cs typeface="Times New Roman" panose="02020603050405020304" pitchFamily="18" charset="0"/>
                        </a:rPr>
                        <a:t> </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spcAft>
                          <a:spcPts val="0"/>
                        </a:spcAft>
                      </a:pPr>
                      <a:r>
                        <a:rPr lang="en-US" sz="1000">
                          <a:effectLst/>
                          <a:latin typeface="Cambria" panose="02040503050406030204" pitchFamily="18" charset="0"/>
                          <a:ea typeface="Times New Roman" panose="02020603050405020304" pitchFamily="18" charset="0"/>
                          <a:cs typeface="Times New Roman" panose="02020603050405020304" pitchFamily="18" charset="0"/>
                        </a:rPr>
                        <a:t> </a:t>
                      </a:r>
                      <a:endParaRPr lang="el-GR" sz="10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r h="332345">
                <a:tc>
                  <a:txBody>
                    <a:bodyPr/>
                    <a:lstStyle/>
                    <a:p>
                      <a:pPr>
                        <a:spcAft>
                          <a:spcPts val="0"/>
                        </a:spcAft>
                      </a:pPr>
                      <a:r>
                        <a:rPr lang="el-GR" sz="1000" dirty="0">
                          <a:effectLst/>
                          <a:latin typeface="Cambria" panose="02040503050406030204" pitchFamily="18" charset="0"/>
                          <a:ea typeface="Times New Roman" panose="02020603050405020304" pitchFamily="18" charset="0"/>
                          <a:cs typeface="Times New Roman" panose="02020603050405020304" pitchFamily="18" charset="0"/>
                        </a:rPr>
                        <a:t>ΝΙΚΟΥ</a:t>
                      </a:r>
                      <a:endParaRPr lang="el-GR" sz="10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00" dirty="0">
                          <a:effectLst/>
                          <a:latin typeface="Cambria" panose="02040503050406030204" pitchFamily="18" charset="0"/>
                          <a:ea typeface="Times New Roman" panose="02020603050405020304" pitchFamily="18" charset="0"/>
                          <a:cs typeface="Times New Roman" panose="02020603050405020304" pitchFamily="18" charset="0"/>
                        </a:rPr>
                        <a:t>40</a:t>
                      </a:r>
                      <a:endParaRPr lang="el-GR" sz="10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00" dirty="0">
                          <a:effectLst/>
                          <a:latin typeface="Cambria" panose="02040503050406030204" pitchFamily="18" charset="0"/>
                          <a:ea typeface="Times New Roman" panose="02020603050405020304" pitchFamily="18" charset="0"/>
                          <a:cs typeface="Times New Roman" panose="02020603050405020304" pitchFamily="18" charset="0"/>
                        </a:rPr>
                        <a:t>100</a:t>
                      </a:r>
                      <a:endParaRPr lang="el-GR" sz="10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00" dirty="0">
                          <a:effectLst/>
                          <a:latin typeface="Cambria" panose="02040503050406030204" pitchFamily="18" charset="0"/>
                          <a:ea typeface="Times New Roman" panose="02020603050405020304" pitchFamily="18" charset="0"/>
                          <a:cs typeface="Times New Roman" panose="02020603050405020304" pitchFamily="18" charset="0"/>
                        </a:rPr>
                        <a:t> </a:t>
                      </a:r>
                      <a:endParaRPr lang="el-GR" sz="10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00" dirty="0">
                          <a:effectLst/>
                          <a:latin typeface="Cambria" panose="02040503050406030204" pitchFamily="18" charset="0"/>
                          <a:ea typeface="Times New Roman" panose="02020603050405020304" pitchFamily="18" charset="0"/>
                          <a:cs typeface="Times New Roman" panose="02020603050405020304" pitchFamily="18" charset="0"/>
                        </a:rPr>
                        <a:t>10</a:t>
                      </a:r>
                      <a:endParaRPr lang="el-GR" sz="10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00" dirty="0">
                          <a:effectLst/>
                          <a:latin typeface="Cambria" panose="02040503050406030204" pitchFamily="18" charset="0"/>
                          <a:ea typeface="Times New Roman" panose="02020603050405020304" pitchFamily="18" charset="0"/>
                          <a:cs typeface="Times New Roman" panose="02020603050405020304" pitchFamily="18" charset="0"/>
                        </a:rPr>
                        <a:t> </a:t>
                      </a:r>
                      <a:endParaRPr lang="el-GR" sz="10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r>
                        <a:rPr lang="en-US" sz="1000" dirty="0">
                          <a:effectLst/>
                          <a:latin typeface="Cambria" panose="02040503050406030204" pitchFamily="18" charset="0"/>
                          <a:ea typeface="Times New Roman" panose="02020603050405020304" pitchFamily="18" charset="0"/>
                          <a:cs typeface="Times New Roman" panose="02020603050405020304" pitchFamily="18" charset="0"/>
                        </a:rPr>
                        <a:t> </a:t>
                      </a:r>
                      <a:endParaRPr lang="el-GR" sz="10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spcAft>
                          <a:spcPts val="0"/>
                        </a:spcAft>
                      </a:pPr>
                      <a:r>
                        <a:rPr lang="en-US" sz="1000" dirty="0">
                          <a:effectLst/>
                          <a:latin typeface="Cambria" panose="02040503050406030204" pitchFamily="18" charset="0"/>
                          <a:ea typeface="Times New Roman" panose="02020603050405020304" pitchFamily="18" charset="0"/>
                          <a:cs typeface="Times New Roman" panose="02020603050405020304" pitchFamily="18" charset="0"/>
                        </a:rPr>
                        <a:t> </a:t>
                      </a:r>
                      <a:endParaRPr lang="el-GR" sz="10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spcAft>
                          <a:spcPts val="0"/>
                        </a:spcAft>
                      </a:pPr>
                      <a:r>
                        <a:rPr lang="en-US" sz="1000" dirty="0">
                          <a:effectLst/>
                          <a:latin typeface="Cambria" panose="02040503050406030204" pitchFamily="18" charset="0"/>
                          <a:ea typeface="Times New Roman" panose="02020603050405020304" pitchFamily="18" charset="0"/>
                          <a:cs typeface="Times New Roman" panose="02020603050405020304" pitchFamily="18" charset="0"/>
                        </a:rPr>
                        <a:t> </a:t>
                      </a:r>
                      <a:endParaRPr lang="el-GR" sz="10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spcAft>
                          <a:spcPts val="0"/>
                        </a:spcAft>
                      </a:pPr>
                      <a:r>
                        <a:rPr lang="en-US" sz="1000" dirty="0">
                          <a:effectLst/>
                          <a:latin typeface="Cambria" panose="02040503050406030204" pitchFamily="18" charset="0"/>
                          <a:ea typeface="Times New Roman" panose="02020603050405020304" pitchFamily="18" charset="0"/>
                          <a:cs typeface="Times New Roman" panose="02020603050405020304" pitchFamily="18" charset="0"/>
                        </a:rPr>
                        <a:t> </a:t>
                      </a:r>
                      <a:endParaRPr lang="el-GR" sz="10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spcAft>
                          <a:spcPts val="0"/>
                        </a:spcAft>
                      </a:pPr>
                      <a:r>
                        <a:rPr lang="el-GR" sz="1000" dirty="0">
                          <a:effectLst/>
                          <a:latin typeface="Cambria" panose="02040503050406030204" pitchFamily="18" charset="0"/>
                          <a:ea typeface="Times New Roman" panose="02020603050405020304" pitchFamily="18" charset="0"/>
                          <a:cs typeface="Times New Roman" panose="02020603050405020304" pitchFamily="18" charset="0"/>
                        </a:rPr>
                        <a:t> </a:t>
                      </a:r>
                      <a:endParaRPr lang="el-GR" sz="10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c>
                  <a:txBody>
                    <a:bodyPr/>
                    <a:lstStyle/>
                    <a:p>
                      <a:pPr>
                        <a:spcAft>
                          <a:spcPts val="0"/>
                        </a:spcAft>
                      </a:pPr>
                      <a:r>
                        <a:rPr lang="en-US" sz="1000" dirty="0">
                          <a:effectLst/>
                          <a:latin typeface="Cambria" panose="02040503050406030204" pitchFamily="18" charset="0"/>
                          <a:ea typeface="Times New Roman" panose="02020603050405020304" pitchFamily="18" charset="0"/>
                          <a:cs typeface="Times New Roman" panose="02020603050405020304" pitchFamily="18" charset="0"/>
                        </a:rPr>
                        <a:t> </a:t>
                      </a:r>
                      <a:endParaRPr lang="el-GR" sz="10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tcPr>
                </a:tc>
              </a:tr>
            </a:tbl>
          </a:graphicData>
        </a:graphic>
      </p:graphicFrame>
      <p:sp>
        <p:nvSpPr>
          <p:cNvPr id="10" name="Rectangle 9"/>
          <p:cNvSpPr/>
          <p:nvPr/>
        </p:nvSpPr>
        <p:spPr>
          <a:xfrm>
            <a:off x="683571" y="2483604"/>
            <a:ext cx="7776860" cy="369332"/>
          </a:xfrm>
          <a:prstGeom prst="rect">
            <a:avLst/>
          </a:prstGeom>
        </p:spPr>
        <p:txBody>
          <a:bodyPr wrap="square">
            <a:spAutoFit/>
          </a:bodyPr>
          <a:lstStyle/>
          <a:p>
            <a:pPr>
              <a:spcAft>
                <a:spcPts val="0"/>
              </a:spcAft>
            </a:pPr>
            <a:r>
              <a:rPr lang="el-GR" dirty="0">
                <a:latin typeface="Cambria" panose="02040503050406030204" pitchFamily="18" charset="0"/>
                <a:ea typeface="Times New Roman" panose="02020603050405020304" pitchFamily="18" charset="0"/>
                <a:cs typeface="Times New Roman" panose="02020603050405020304" pitchFamily="18" charset="0"/>
              </a:rPr>
              <a:t>Πίνακας υπαλλήλου </a:t>
            </a:r>
            <a:r>
              <a:rPr lang="en-US" dirty="0" err="1">
                <a:latin typeface="Cambria" panose="02040503050406030204" pitchFamily="18" charset="0"/>
                <a:ea typeface="Times New Roman" panose="02020603050405020304" pitchFamily="18" charset="0"/>
                <a:cs typeface="Times New Roman" panose="02020603050405020304" pitchFamily="18" charset="0"/>
              </a:rPr>
              <a:t>emp</a:t>
            </a:r>
            <a:r>
              <a:rPr lang="el-GR" dirty="0">
                <a:latin typeface="Cambria" panose="02040503050406030204" pitchFamily="18" charset="0"/>
                <a:ea typeface="Times New Roman" panose="02020603050405020304" pitchFamily="18" charset="0"/>
                <a:cs typeface="Times New Roman" panose="02020603050405020304" pitchFamily="18" charset="0"/>
              </a:rPr>
              <a:t>         </a:t>
            </a:r>
            <a:r>
              <a:rPr lang="el-GR" dirty="0" smtClean="0">
                <a:latin typeface="Cambria" panose="02040503050406030204" pitchFamily="18" charset="0"/>
                <a:ea typeface="Times New Roman" panose="02020603050405020304" pitchFamily="18" charset="0"/>
                <a:cs typeface="Times New Roman" panose="02020603050405020304" pitchFamily="18" charset="0"/>
              </a:rPr>
              <a:t>Πίνακας </a:t>
            </a:r>
            <a:r>
              <a:rPr lang="el-GR" dirty="0">
                <a:latin typeface="Cambria" panose="02040503050406030204" pitchFamily="18" charset="0"/>
                <a:ea typeface="Times New Roman" panose="02020603050405020304" pitchFamily="18" charset="0"/>
                <a:cs typeface="Times New Roman" panose="02020603050405020304" pitchFamily="18" charset="0"/>
              </a:rPr>
              <a:t>τμήματος </a:t>
            </a:r>
            <a:r>
              <a:rPr lang="en-US" dirty="0" err="1">
                <a:latin typeface="Cambria" panose="02040503050406030204" pitchFamily="18" charset="0"/>
                <a:ea typeface="Times New Roman" panose="02020603050405020304" pitchFamily="18" charset="0"/>
                <a:cs typeface="Times New Roman" panose="02020603050405020304" pitchFamily="18" charset="0"/>
              </a:rPr>
              <a:t>dept</a:t>
            </a:r>
            <a:r>
              <a:rPr lang="el-GR" dirty="0">
                <a:latin typeface="Cambria" panose="02040503050406030204" pitchFamily="18" charset="0"/>
                <a:ea typeface="Times New Roman" panose="02020603050405020304" pitchFamily="18" charset="0"/>
                <a:cs typeface="Times New Roman" panose="02020603050405020304" pitchFamily="18" charset="0"/>
              </a:rPr>
              <a:t>          Πίνακας  θέσης </a:t>
            </a:r>
            <a:r>
              <a:rPr lang="en-US" dirty="0">
                <a:latin typeface="Cambria" panose="02040503050406030204" pitchFamily="18" charset="0"/>
                <a:ea typeface="Times New Roman" panose="02020603050405020304" pitchFamily="18" charset="0"/>
                <a:cs typeface="Times New Roman" panose="02020603050405020304" pitchFamily="18" charset="0"/>
              </a:rPr>
              <a:t>job</a:t>
            </a:r>
            <a:endParaRPr lang="el-GR" sz="1200" dirty="0">
              <a:effectLst/>
              <a:latin typeface="Courier New" panose="02070309020205020404" pitchFamily="49"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945730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36</a:t>
            </a:fld>
            <a:endParaRPr lang="el-GR"/>
          </a:p>
        </p:txBody>
      </p:sp>
      <p:sp>
        <p:nvSpPr>
          <p:cNvPr id="3" name="Rectangle 2"/>
          <p:cNvSpPr/>
          <p:nvPr/>
        </p:nvSpPr>
        <p:spPr>
          <a:xfrm>
            <a:off x="539552" y="612845"/>
            <a:ext cx="6318448" cy="6124754"/>
          </a:xfrm>
          <a:prstGeom prst="rect">
            <a:avLst/>
          </a:prstGeom>
        </p:spPr>
        <p:txBody>
          <a:bodyPr wrap="square">
            <a:spAutoFit/>
          </a:bodyPr>
          <a:lstStyle/>
          <a:p>
            <a:pPr>
              <a:spcAft>
                <a:spcPts val="0"/>
              </a:spcAft>
            </a:pPr>
            <a:r>
              <a:rPr lang="en-US" sz="1400" dirty="0">
                <a:latin typeface="Cambria" panose="02040503050406030204" pitchFamily="18" charset="0"/>
                <a:ea typeface="Times New Roman" panose="02020603050405020304" pitchFamily="18" charset="0"/>
              </a:rPr>
              <a:t>DROP DATABASE exams;</a:t>
            </a:r>
            <a:endParaRPr lang="el-GR" sz="1400" dirty="0">
              <a:latin typeface="Times New Roman" panose="02020603050405020304" pitchFamily="18" charset="0"/>
              <a:ea typeface="Times New Roman" panose="02020603050405020304" pitchFamily="18" charset="0"/>
            </a:endParaRPr>
          </a:p>
          <a:p>
            <a:pPr>
              <a:spcAft>
                <a:spcPts val="0"/>
              </a:spcAft>
            </a:pPr>
            <a:r>
              <a:rPr lang="en-US" sz="1400" dirty="0">
                <a:latin typeface="Cambria" panose="02040503050406030204" pitchFamily="18" charset="0"/>
                <a:ea typeface="Times New Roman" panose="02020603050405020304" pitchFamily="18" charset="0"/>
              </a:rPr>
              <a:t>CREATE DATABASE exams;</a:t>
            </a:r>
            <a:endParaRPr lang="el-GR" sz="1400" dirty="0">
              <a:latin typeface="Times New Roman" panose="02020603050405020304" pitchFamily="18" charset="0"/>
              <a:ea typeface="Times New Roman" panose="02020603050405020304" pitchFamily="18" charset="0"/>
            </a:endParaRPr>
          </a:p>
          <a:p>
            <a:pPr>
              <a:spcAft>
                <a:spcPts val="0"/>
              </a:spcAft>
            </a:pPr>
            <a:r>
              <a:rPr lang="en-US" sz="1400" dirty="0">
                <a:latin typeface="Cambria" panose="02040503050406030204" pitchFamily="18" charset="0"/>
                <a:ea typeface="Times New Roman" panose="02020603050405020304" pitchFamily="18" charset="0"/>
              </a:rPr>
              <a:t>USE exams;</a:t>
            </a:r>
            <a:endParaRPr lang="el-GR" sz="1400" dirty="0">
              <a:latin typeface="Times New Roman" panose="02020603050405020304" pitchFamily="18" charset="0"/>
              <a:ea typeface="Times New Roman" panose="02020603050405020304" pitchFamily="18" charset="0"/>
            </a:endParaRPr>
          </a:p>
          <a:p>
            <a:pPr>
              <a:spcAft>
                <a:spcPts val="0"/>
              </a:spcAft>
            </a:pPr>
            <a:r>
              <a:rPr lang="en-US" sz="1400" dirty="0">
                <a:latin typeface="Cambria" panose="02040503050406030204" pitchFamily="18" charset="0"/>
                <a:ea typeface="Times New Roman" panose="02020603050405020304" pitchFamily="18" charset="0"/>
              </a:rPr>
              <a:t>CREATE TABLE </a:t>
            </a:r>
            <a:r>
              <a:rPr lang="en-US" sz="1400" dirty="0" err="1">
                <a:latin typeface="Cambria" panose="02040503050406030204" pitchFamily="18" charset="0"/>
                <a:ea typeface="Times New Roman" panose="02020603050405020304" pitchFamily="18" charset="0"/>
              </a:rPr>
              <a:t>dept</a:t>
            </a:r>
            <a:r>
              <a:rPr lang="en-US" sz="1400" dirty="0">
                <a:latin typeface="Cambria" panose="02040503050406030204" pitchFamily="18" charset="0"/>
                <a:ea typeface="Times New Roman" panose="02020603050405020304" pitchFamily="18" charset="0"/>
              </a:rPr>
              <a:t>(</a:t>
            </a:r>
            <a:r>
              <a:rPr lang="en-US" sz="1400" dirty="0" err="1">
                <a:latin typeface="Cambria" panose="02040503050406030204" pitchFamily="18" charset="0"/>
                <a:ea typeface="Times New Roman" panose="02020603050405020304" pitchFamily="18" charset="0"/>
              </a:rPr>
              <a:t>Dno</a:t>
            </a:r>
            <a:r>
              <a:rPr lang="en-US" sz="1400" dirty="0">
                <a:latin typeface="Cambria" panose="02040503050406030204" pitchFamily="18" charset="0"/>
                <a:ea typeface="Times New Roman" panose="02020603050405020304" pitchFamily="18" charset="0"/>
              </a:rPr>
              <a:t> INT(2) NOT NULL, </a:t>
            </a:r>
            <a:r>
              <a:rPr lang="en-US" sz="1400" dirty="0" err="1">
                <a:latin typeface="Cambria" panose="02040503050406030204" pitchFamily="18" charset="0"/>
                <a:ea typeface="Times New Roman" panose="02020603050405020304" pitchFamily="18" charset="0"/>
              </a:rPr>
              <a:t>Dept</a:t>
            </a:r>
            <a:r>
              <a:rPr lang="en-US" sz="1400" dirty="0">
                <a:latin typeface="Cambria" panose="02040503050406030204" pitchFamily="18" charset="0"/>
                <a:ea typeface="Times New Roman" panose="02020603050405020304" pitchFamily="18" charset="0"/>
              </a:rPr>
              <a:t> VARCHAR(40), PRIMARY KEY(</a:t>
            </a:r>
            <a:r>
              <a:rPr lang="en-US" sz="1400" dirty="0" err="1">
                <a:latin typeface="Cambria" panose="02040503050406030204" pitchFamily="18" charset="0"/>
                <a:ea typeface="Times New Roman" panose="02020603050405020304" pitchFamily="18" charset="0"/>
              </a:rPr>
              <a:t>Dno</a:t>
            </a:r>
            <a:r>
              <a:rPr lang="en-US" sz="1400" dirty="0">
                <a:latin typeface="Cambria" panose="02040503050406030204" pitchFamily="18" charset="0"/>
                <a:ea typeface="Times New Roman" panose="02020603050405020304" pitchFamily="18" charset="0"/>
              </a:rPr>
              <a:t>));</a:t>
            </a:r>
            <a:endParaRPr lang="el-GR" sz="1400" dirty="0">
              <a:latin typeface="Times New Roman" panose="02020603050405020304" pitchFamily="18" charset="0"/>
              <a:ea typeface="Times New Roman" panose="02020603050405020304" pitchFamily="18" charset="0"/>
            </a:endParaRPr>
          </a:p>
          <a:p>
            <a:pPr>
              <a:spcAft>
                <a:spcPts val="0"/>
              </a:spcAft>
            </a:pPr>
            <a:r>
              <a:rPr lang="en-US" sz="1400" dirty="0">
                <a:latin typeface="Cambria" panose="02040503050406030204" pitchFamily="18" charset="0"/>
                <a:ea typeface="Times New Roman" panose="02020603050405020304" pitchFamily="18" charset="0"/>
              </a:rPr>
              <a:t> </a:t>
            </a:r>
            <a:endParaRPr lang="el-GR" sz="1400" dirty="0">
              <a:latin typeface="Times New Roman" panose="02020603050405020304" pitchFamily="18" charset="0"/>
              <a:ea typeface="Times New Roman" panose="02020603050405020304" pitchFamily="18" charset="0"/>
            </a:endParaRPr>
          </a:p>
          <a:p>
            <a:pPr>
              <a:spcAft>
                <a:spcPts val="0"/>
              </a:spcAft>
            </a:pPr>
            <a:r>
              <a:rPr lang="en-US" sz="1400" dirty="0">
                <a:latin typeface="Cambria" panose="02040503050406030204" pitchFamily="18" charset="0"/>
                <a:ea typeface="Times New Roman" panose="02020603050405020304" pitchFamily="18" charset="0"/>
              </a:rPr>
              <a:t>CREATE TABLE job(</a:t>
            </a:r>
            <a:r>
              <a:rPr lang="en-US" sz="1400" dirty="0" err="1">
                <a:latin typeface="Cambria" panose="02040503050406030204" pitchFamily="18" charset="0"/>
                <a:ea typeface="Times New Roman" panose="02020603050405020304" pitchFamily="18" charset="0"/>
              </a:rPr>
              <a:t>Jno</a:t>
            </a:r>
            <a:r>
              <a:rPr lang="en-US" sz="1400" dirty="0">
                <a:latin typeface="Cambria" panose="02040503050406030204" pitchFamily="18" charset="0"/>
                <a:ea typeface="Times New Roman" panose="02020603050405020304" pitchFamily="18" charset="0"/>
              </a:rPr>
              <a:t> INT(2) NOT NULL, job VARCHAR(40), </a:t>
            </a:r>
            <a:r>
              <a:rPr lang="en-US" sz="1400" dirty="0" err="1">
                <a:latin typeface="Cambria" panose="02040503050406030204" pitchFamily="18" charset="0"/>
                <a:ea typeface="Times New Roman" panose="02020603050405020304" pitchFamily="18" charset="0"/>
              </a:rPr>
              <a:t>sal</a:t>
            </a:r>
            <a:r>
              <a:rPr lang="en-US" sz="1400" dirty="0">
                <a:latin typeface="Cambria" panose="02040503050406030204" pitchFamily="18" charset="0"/>
                <a:ea typeface="Times New Roman" panose="02020603050405020304" pitchFamily="18" charset="0"/>
              </a:rPr>
              <a:t> FLOAT(7,2),</a:t>
            </a:r>
            <a:endParaRPr lang="el-GR" sz="1400" dirty="0">
              <a:latin typeface="Times New Roman" panose="02020603050405020304" pitchFamily="18" charset="0"/>
              <a:ea typeface="Times New Roman" panose="02020603050405020304" pitchFamily="18" charset="0"/>
            </a:endParaRPr>
          </a:p>
          <a:p>
            <a:pPr>
              <a:spcAft>
                <a:spcPts val="0"/>
              </a:spcAft>
            </a:pPr>
            <a:r>
              <a:rPr lang="en-US" sz="1400" dirty="0">
                <a:latin typeface="Cambria" panose="02040503050406030204" pitchFamily="18" charset="0"/>
                <a:ea typeface="Times New Roman" panose="02020603050405020304" pitchFamily="18" charset="0"/>
              </a:rPr>
              <a:t>     PRIMARY KEY(</a:t>
            </a:r>
            <a:r>
              <a:rPr lang="en-US" sz="1400" dirty="0" err="1">
                <a:latin typeface="Cambria" panose="02040503050406030204" pitchFamily="18" charset="0"/>
                <a:ea typeface="Times New Roman" panose="02020603050405020304" pitchFamily="18" charset="0"/>
              </a:rPr>
              <a:t>Jno</a:t>
            </a:r>
            <a:r>
              <a:rPr lang="en-US" sz="1400" dirty="0">
                <a:latin typeface="Cambria" panose="02040503050406030204" pitchFamily="18" charset="0"/>
                <a:ea typeface="Times New Roman" panose="02020603050405020304" pitchFamily="18" charset="0"/>
              </a:rPr>
              <a:t>));</a:t>
            </a:r>
            <a:endParaRPr lang="el-GR" sz="1400" dirty="0">
              <a:latin typeface="Times New Roman" panose="02020603050405020304" pitchFamily="18" charset="0"/>
              <a:ea typeface="Times New Roman" panose="02020603050405020304" pitchFamily="18" charset="0"/>
            </a:endParaRPr>
          </a:p>
          <a:p>
            <a:pPr>
              <a:spcAft>
                <a:spcPts val="0"/>
              </a:spcAft>
            </a:pPr>
            <a:r>
              <a:rPr lang="en-US" sz="1400" dirty="0">
                <a:latin typeface="Cambria" panose="02040503050406030204" pitchFamily="18" charset="0"/>
                <a:ea typeface="Times New Roman" panose="02020603050405020304" pitchFamily="18" charset="0"/>
              </a:rPr>
              <a:t> </a:t>
            </a:r>
            <a:endParaRPr lang="el-GR" sz="1400" dirty="0">
              <a:latin typeface="Times New Roman" panose="02020603050405020304" pitchFamily="18" charset="0"/>
              <a:ea typeface="Times New Roman" panose="02020603050405020304" pitchFamily="18" charset="0"/>
            </a:endParaRPr>
          </a:p>
          <a:p>
            <a:pPr>
              <a:spcAft>
                <a:spcPts val="0"/>
              </a:spcAft>
            </a:pPr>
            <a:r>
              <a:rPr lang="en-US" sz="1400" dirty="0">
                <a:latin typeface="Cambria" panose="02040503050406030204" pitchFamily="18" charset="0"/>
                <a:ea typeface="Times New Roman" panose="02020603050405020304" pitchFamily="18" charset="0"/>
              </a:rPr>
              <a:t>CREATE TABLE </a:t>
            </a:r>
            <a:r>
              <a:rPr lang="en-US" sz="1400" dirty="0" err="1">
                <a:latin typeface="Cambria" panose="02040503050406030204" pitchFamily="18" charset="0"/>
                <a:ea typeface="Times New Roman" panose="02020603050405020304" pitchFamily="18" charset="0"/>
              </a:rPr>
              <a:t>emp</a:t>
            </a:r>
            <a:r>
              <a:rPr lang="en-US" sz="1400" dirty="0">
                <a:latin typeface="Cambria" panose="02040503050406030204" pitchFamily="18" charset="0"/>
                <a:ea typeface="Times New Roman" panose="02020603050405020304" pitchFamily="18" charset="0"/>
              </a:rPr>
              <a:t>(</a:t>
            </a:r>
            <a:r>
              <a:rPr lang="en-US" sz="1400" dirty="0" err="1">
                <a:latin typeface="Cambria" panose="02040503050406030204" pitchFamily="18" charset="0"/>
                <a:ea typeface="Times New Roman" panose="02020603050405020304" pitchFamily="18" charset="0"/>
              </a:rPr>
              <a:t>Ename</a:t>
            </a:r>
            <a:r>
              <a:rPr lang="en-US" sz="1400" dirty="0">
                <a:latin typeface="Cambria" panose="02040503050406030204" pitchFamily="18" charset="0"/>
                <a:ea typeface="Times New Roman" panose="02020603050405020304" pitchFamily="18" charset="0"/>
              </a:rPr>
              <a:t> VARCHAR(30), </a:t>
            </a:r>
            <a:r>
              <a:rPr lang="en-US" sz="1400" dirty="0" err="1">
                <a:latin typeface="Cambria" panose="02040503050406030204" pitchFamily="18" charset="0"/>
                <a:ea typeface="Times New Roman" panose="02020603050405020304" pitchFamily="18" charset="0"/>
              </a:rPr>
              <a:t>Eno</a:t>
            </a:r>
            <a:r>
              <a:rPr lang="en-US" sz="1400" dirty="0">
                <a:latin typeface="Cambria" panose="02040503050406030204" pitchFamily="18" charset="0"/>
                <a:ea typeface="Times New Roman" panose="02020603050405020304" pitchFamily="18" charset="0"/>
              </a:rPr>
              <a:t> INT(4) NOT NULL, </a:t>
            </a:r>
            <a:r>
              <a:rPr lang="en-US" sz="1400" dirty="0" err="1">
                <a:latin typeface="Cambria" panose="02040503050406030204" pitchFamily="18" charset="0"/>
                <a:ea typeface="Times New Roman" panose="02020603050405020304" pitchFamily="18" charset="0"/>
              </a:rPr>
              <a:t>JNo</a:t>
            </a:r>
            <a:r>
              <a:rPr lang="en-US" sz="1400" dirty="0">
                <a:latin typeface="Cambria" panose="02040503050406030204" pitchFamily="18" charset="0"/>
                <a:ea typeface="Times New Roman" panose="02020603050405020304" pitchFamily="18" charset="0"/>
              </a:rPr>
              <a:t> INT(3), </a:t>
            </a:r>
            <a:endParaRPr lang="el-GR" sz="1400" dirty="0">
              <a:latin typeface="Times New Roman" panose="02020603050405020304" pitchFamily="18" charset="0"/>
              <a:ea typeface="Times New Roman" panose="02020603050405020304" pitchFamily="18" charset="0"/>
            </a:endParaRPr>
          </a:p>
          <a:p>
            <a:pPr>
              <a:spcAft>
                <a:spcPts val="0"/>
              </a:spcAft>
            </a:pPr>
            <a:r>
              <a:rPr lang="en-US" sz="1400" dirty="0">
                <a:latin typeface="Cambria" panose="02040503050406030204" pitchFamily="18" charset="0"/>
                <a:ea typeface="Times New Roman" panose="02020603050405020304" pitchFamily="18" charset="0"/>
              </a:rPr>
              <a:t>      </a:t>
            </a:r>
            <a:r>
              <a:rPr lang="en-US" sz="1400" dirty="0" err="1">
                <a:latin typeface="Cambria" panose="02040503050406030204" pitchFamily="18" charset="0"/>
                <a:ea typeface="Times New Roman" panose="02020603050405020304" pitchFamily="18" charset="0"/>
              </a:rPr>
              <a:t>Comm</a:t>
            </a:r>
            <a:r>
              <a:rPr lang="en-US" sz="1400" dirty="0">
                <a:latin typeface="Cambria" panose="02040503050406030204" pitchFamily="18" charset="0"/>
                <a:ea typeface="Times New Roman" panose="02020603050405020304" pitchFamily="18" charset="0"/>
              </a:rPr>
              <a:t> FLOAT(7,2), </a:t>
            </a:r>
            <a:r>
              <a:rPr lang="en-US" sz="1400" dirty="0" err="1">
                <a:latin typeface="Cambria" panose="02040503050406030204" pitchFamily="18" charset="0"/>
                <a:ea typeface="Times New Roman" panose="02020603050405020304" pitchFamily="18" charset="0"/>
              </a:rPr>
              <a:t>Dno</a:t>
            </a:r>
            <a:r>
              <a:rPr lang="en-US" sz="1400" dirty="0">
                <a:latin typeface="Cambria" panose="02040503050406030204" pitchFamily="18" charset="0"/>
                <a:ea typeface="Times New Roman" panose="02020603050405020304" pitchFamily="18" charset="0"/>
              </a:rPr>
              <a:t> INT(2), PRIMARY KEY(</a:t>
            </a:r>
            <a:r>
              <a:rPr lang="en-US" sz="1400" dirty="0" err="1">
                <a:latin typeface="Cambria" panose="02040503050406030204" pitchFamily="18" charset="0"/>
                <a:ea typeface="Times New Roman" panose="02020603050405020304" pitchFamily="18" charset="0"/>
              </a:rPr>
              <a:t>Eno</a:t>
            </a:r>
            <a:r>
              <a:rPr lang="en-US" sz="1400" dirty="0">
                <a:latin typeface="Cambria" panose="02040503050406030204" pitchFamily="18" charset="0"/>
                <a:ea typeface="Times New Roman" panose="02020603050405020304" pitchFamily="18" charset="0"/>
              </a:rPr>
              <a:t>),</a:t>
            </a:r>
            <a:endParaRPr lang="el-GR" sz="1400" dirty="0">
              <a:latin typeface="Times New Roman" panose="02020603050405020304" pitchFamily="18" charset="0"/>
              <a:ea typeface="Times New Roman" panose="02020603050405020304" pitchFamily="18" charset="0"/>
            </a:endParaRPr>
          </a:p>
          <a:p>
            <a:pPr>
              <a:spcAft>
                <a:spcPts val="0"/>
              </a:spcAft>
            </a:pPr>
            <a:r>
              <a:rPr lang="en-US" sz="1400" dirty="0">
                <a:latin typeface="Cambria" panose="02040503050406030204" pitchFamily="18" charset="0"/>
                <a:ea typeface="Times New Roman" panose="02020603050405020304" pitchFamily="18" charset="0"/>
              </a:rPr>
              <a:t>      FOREIGN KEY(</a:t>
            </a:r>
            <a:r>
              <a:rPr lang="en-US" sz="1400" dirty="0" err="1">
                <a:latin typeface="Cambria" panose="02040503050406030204" pitchFamily="18" charset="0"/>
                <a:ea typeface="Times New Roman" panose="02020603050405020304" pitchFamily="18" charset="0"/>
              </a:rPr>
              <a:t>JNo</a:t>
            </a:r>
            <a:r>
              <a:rPr lang="en-US" sz="1400" dirty="0">
                <a:latin typeface="Cambria" panose="02040503050406030204" pitchFamily="18" charset="0"/>
                <a:ea typeface="Times New Roman" panose="02020603050405020304" pitchFamily="18" charset="0"/>
              </a:rPr>
              <a:t>) REFERENCES job(</a:t>
            </a:r>
            <a:r>
              <a:rPr lang="en-US" sz="1400" dirty="0" err="1">
                <a:latin typeface="Cambria" panose="02040503050406030204" pitchFamily="18" charset="0"/>
                <a:ea typeface="Times New Roman" panose="02020603050405020304" pitchFamily="18" charset="0"/>
              </a:rPr>
              <a:t>JNo</a:t>
            </a:r>
            <a:r>
              <a:rPr lang="en-US" sz="1400" dirty="0">
                <a:latin typeface="Cambria" panose="02040503050406030204" pitchFamily="18" charset="0"/>
                <a:ea typeface="Times New Roman" panose="02020603050405020304" pitchFamily="18" charset="0"/>
              </a:rPr>
              <a:t>),</a:t>
            </a:r>
            <a:endParaRPr lang="el-GR" sz="1400" dirty="0">
              <a:latin typeface="Times New Roman" panose="02020603050405020304" pitchFamily="18" charset="0"/>
              <a:ea typeface="Times New Roman" panose="02020603050405020304" pitchFamily="18" charset="0"/>
            </a:endParaRPr>
          </a:p>
          <a:p>
            <a:pPr>
              <a:spcAft>
                <a:spcPts val="0"/>
              </a:spcAft>
            </a:pPr>
            <a:r>
              <a:rPr lang="en-US" sz="1400" dirty="0">
                <a:latin typeface="Cambria" panose="02040503050406030204" pitchFamily="18" charset="0"/>
                <a:ea typeface="Times New Roman" panose="02020603050405020304" pitchFamily="18" charset="0"/>
              </a:rPr>
              <a:t>      FOREIGN KEY(</a:t>
            </a:r>
            <a:r>
              <a:rPr lang="en-US" sz="1400" dirty="0" err="1">
                <a:latin typeface="Cambria" panose="02040503050406030204" pitchFamily="18" charset="0"/>
                <a:ea typeface="Times New Roman" panose="02020603050405020304" pitchFamily="18" charset="0"/>
              </a:rPr>
              <a:t>Dno</a:t>
            </a:r>
            <a:r>
              <a:rPr lang="en-US" sz="1400" dirty="0">
                <a:latin typeface="Cambria" panose="02040503050406030204" pitchFamily="18" charset="0"/>
                <a:ea typeface="Times New Roman" panose="02020603050405020304" pitchFamily="18" charset="0"/>
              </a:rPr>
              <a:t>) REFERENCES </a:t>
            </a:r>
            <a:r>
              <a:rPr lang="en-US" sz="1400" dirty="0" err="1">
                <a:latin typeface="Cambria" panose="02040503050406030204" pitchFamily="18" charset="0"/>
                <a:ea typeface="Times New Roman" panose="02020603050405020304" pitchFamily="18" charset="0"/>
              </a:rPr>
              <a:t>dept</a:t>
            </a:r>
            <a:r>
              <a:rPr lang="en-US" sz="1400" dirty="0">
                <a:latin typeface="Cambria" panose="02040503050406030204" pitchFamily="18" charset="0"/>
                <a:ea typeface="Times New Roman" panose="02020603050405020304" pitchFamily="18" charset="0"/>
              </a:rPr>
              <a:t>(</a:t>
            </a:r>
            <a:r>
              <a:rPr lang="en-US" sz="1400" dirty="0" err="1">
                <a:latin typeface="Cambria" panose="02040503050406030204" pitchFamily="18" charset="0"/>
                <a:ea typeface="Times New Roman" panose="02020603050405020304" pitchFamily="18" charset="0"/>
              </a:rPr>
              <a:t>Dno</a:t>
            </a:r>
            <a:r>
              <a:rPr lang="en-US" sz="1400" dirty="0">
                <a:latin typeface="Cambria" panose="02040503050406030204" pitchFamily="18" charset="0"/>
                <a:ea typeface="Times New Roman" panose="02020603050405020304" pitchFamily="18" charset="0"/>
              </a:rPr>
              <a:t>));</a:t>
            </a:r>
            <a:endParaRPr lang="el-GR" sz="1400" dirty="0">
              <a:latin typeface="Times New Roman" panose="02020603050405020304" pitchFamily="18" charset="0"/>
              <a:ea typeface="Times New Roman" panose="02020603050405020304" pitchFamily="18" charset="0"/>
            </a:endParaRPr>
          </a:p>
          <a:p>
            <a:pPr>
              <a:spcAft>
                <a:spcPts val="0"/>
              </a:spcAft>
            </a:pPr>
            <a:r>
              <a:rPr lang="en-US" sz="1400" dirty="0">
                <a:latin typeface="Cambria" panose="02040503050406030204" pitchFamily="18" charset="0"/>
                <a:ea typeface="Times New Roman" panose="02020603050405020304" pitchFamily="18" charset="0"/>
              </a:rPr>
              <a:t> </a:t>
            </a:r>
            <a:endParaRPr lang="el-GR" sz="1400" dirty="0">
              <a:latin typeface="Times New Roman" panose="02020603050405020304" pitchFamily="18" charset="0"/>
              <a:ea typeface="Times New Roman" panose="02020603050405020304" pitchFamily="18" charset="0"/>
            </a:endParaRPr>
          </a:p>
          <a:p>
            <a:pPr>
              <a:spcAft>
                <a:spcPts val="0"/>
              </a:spcAft>
            </a:pPr>
            <a:r>
              <a:rPr lang="en-US" sz="1400" dirty="0">
                <a:latin typeface="Cambria" panose="02040503050406030204" pitchFamily="18" charset="0"/>
                <a:ea typeface="Times New Roman" panose="02020603050405020304" pitchFamily="18" charset="0"/>
              </a:rPr>
              <a:t>INSERT INTO </a:t>
            </a:r>
            <a:r>
              <a:rPr lang="en-US" sz="1400" dirty="0" err="1">
                <a:latin typeface="Cambria" panose="02040503050406030204" pitchFamily="18" charset="0"/>
                <a:ea typeface="Times New Roman" panose="02020603050405020304" pitchFamily="18" charset="0"/>
              </a:rPr>
              <a:t>dept</a:t>
            </a:r>
            <a:r>
              <a:rPr lang="en-US" sz="1400" dirty="0">
                <a:latin typeface="Cambria" panose="02040503050406030204" pitchFamily="18" charset="0"/>
                <a:ea typeface="Times New Roman" panose="02020603050405020304" pitchFamily="18" charset="0"/>
              </a:rPr>
              <a:t>(</a:t>
            </a:r>
            <a:r>
              <a:rPr lang="en-US" sz="1400" dirty="0" err="1">
                <a:latin typeface="Cambria" panose="02040503050406030204" pitchFamily="18" charset="0"/>
                <a:ea typeface="Times New Roman" panose="02020603050405020304" pitchFamily="18" charset="0"/>
              </a:rPr>
              <a:t>Dno</a:t>
            </a:r>
            <a:r>
              <a:rPr lang="en-US" sz="1400" dirty="0">
                <a:latin typeface="Cambria" panose="02040503050406030204" pitchFamily="18" charset="0"/>
                <a:ea typeface="Times New Roman" panose="02020603050405020304" pitchFamily="18" charset="0"/>
              </a:rPr>
              <a:t>, </a:t>
            </a:r>
            <a:r>
              <a:rPr lang="en-US" sz="1400" dirty="0" err="1">
                <a:latin typeface="Cambria" panose="02040503050406030204" pitchFamily="18" charset="0"/>
                <a:ea typeface="Times New Roman" panose="02020603050405020304" pitchFamily="18" charset="0"/>
              </a:rPr>
              <a:t>Dept</a:t>
            </a:r>
            <a:r>
              <a:rPr lang="en-US" sz="1400" dirty="0">
                <a:latin typeface="Cambria" panose="02040503050406030204" pitchFamily="18" charset="0"/>
                <a:ea typeface="Times New Roman" panose="02020603050405020304" pitchFamily="18" charset="0"/>
              </a:rPr>
              <a:t>) VALUES </a:t>
            </a:r>
            <a:endParaRPr lang="el-GR" sz="1400" dirty="0">
              <a:latin typeface="Times New Roman" panose="02020603050405020304" pitchFamily="18" charset="0"/>
              <a:ea typeface="Times New Roman" panose="02020603050405020304" pitchFamily="18" charset="0"/>
            </a:endParaRPr>
          </a:p>
          <a:p>
            <a:pPr>
              <a:spcAft>
                <a:spcPts val="0"/>
              </a:spcAft>
            </a:pPr>
            <a:r>
              <a:rPr lang="en-US" sz="1400" dirty="0">
                <a:latin typeface="Cambria" panose="02040503050406030204" pitchFamily="18" charset="0"/>
                <a:ea typeface="Times New Roman" panose="02020603050405020304" pitchFamily="18" charset="0"/>
              </a:rPr>
              <a:t>  (10, 'ΛΟΓΙΣΤΗΡΙΟ'), (20, 'ΠΩΛΗΣΕΙΣ'), (30, 'ΠΡΟΣΩΠΙΚΟΥ');</a:t>
            </a:r>
            <a:endParaRPr lang="el-GR" sz="1400" dirty="0">
              <a:latin typeface="Times New Roman" panose="02020603050405020304" pitchFamily="18" charset="0"/>
              <a:ea typeface="Times New Roman" panose="02020603050405020304" pitchFamily="18" charset="0"/>
            </a:endParaRPr>
          </a:p>
          <a:p>
            <a:pPr>
              <a:spcAft>
                <a:spcPts val="0"/>
              </a:spcAft>
            </a:pPr>
            <a:r>
              <a:rPr lang="en-US" sz="1400" dirty="0">
                <a:latin typeface="Cambria" panose="02040503050406030204" pitchFamily="18" charset="0"/>
                <a:ea typeface="Times New Roman" panose="02020603050405020304" pitchFamily="18" charset="0"/>
              </a:rPr>
              <a:t>INSERT INTO job(</a:t>
            </a:r>
            <a:r>
              <a:rPr lang="en-US" sz="1400" dirty="0" err="1">
                <a:latin typeface="Cambria" panose="02040503050406030204" pitchFamily="18" charset="0"/>
                <a:ea typeface="Times New Roman" panose="02020603050405020304" pitchFamily="18" charset="0"/>
              </a:rPr>
              <a:t>JNo</a:t>
            </a:r>
            <a:r>
              <a:rPr lang="en-US" sz="1400" dirty="0">
                <a:latin typeface="Cambria" panose="02040503050406030204" pitchFamily="18" charset="0"/>
                <a:ea typeface="Times New Roman" panose="02020603050405020304" pitchFamily="18" charset="0"/>
              </a:rPr>
              <a:t>, job, Sal) VALUES</a:t>
            </a:r>
            <a:endParaRPr lang="el-GR" sz="1400" dirty="0">
              <a:latin typeface="Times New Roman" panose="02020603050405020304" pitchFamily="18" charset="0"/>
              <a:ea typeface="Times New Roman" panose="02020603050405020304" pitchFamily="18" charset="0"/>
            </a:endParaRPr>
          </a:p>
          <a:p>
            <a:pPr>
              <a:spcAft>
                <a:spcPts val="0"/>
              </a:spcAft>
            </a:pPr>
            <a:r>
              <a:rPr lang="en-US" sz="1400" dirty="0">
                <a:latin typeface="Cambria" panose="02040503050406030204" pitchFamily="18" charset="0"/>
                <a:ea typeface="Times New Roman" panose="02020603050405020304" pitchFamily="18" charset="0"/>
              </a:rPr>
              <a:t>  (100, 'ΑΝΑΛΥΤΗΣ', 2500), (200, 'ΠΩΛΗΤΗΣ', 2000);</a:t>
            </a:r>
            <a:endParaRPr lang="el-GR" sz="1400" dirty="0">
              <a:latin typeface="Times New Roman" panose="02020603050405020304" pitchFamily="18" charset="0"/>
              <a:ea typeface="Times New Roman" panose="02020603050405020304" pitchFamily="18" charset="0"/>
            </a:endParaRPr>
          </a:p>
          <a:p>
            <a:pPr>
              <a:spcAft>
                <a:spcPts val="0"/>
              </a:spcAft>
            </a:pPr>
            <a:r>
              <a:rPr lang="en-US" sz="1400" dirty="0">
                <a:latin typeface="Cambria" panose="02040503050406030204" pitchFamily="18" charset="0"/>
                <a:ea typeface="Times New Roman" panose="02020603050405020304" pitchFamily="18" charset="0"/>
              </a:rPr>
              <a:t> </a:t>
            </a:r>
            <a:endParaRPr lang="el-GR" sz="1400" dirty="0">
              <a:latin typeface="Times New Roman" panose="02020603050405020304" pitchFamily="18" charset="0"/>
              <a:ea typeface="Times New Roman" panose="02020603050405020304" pitchFamily="18" charset="0"/>
            </a:endParaRPr>
          </a:p>
          <a:p>
            <a:pPr>
              <a:spcAft>
                <a:spcPts val="0"/>
              </a:spcAft>
            </a:pPr>
            <a:r>
              <a:rPr lang="en-US" sz="1400" dirty="0">
                <a:latin typeface="Cambria" panose="02040503050406030204" pitchFamily="18" charset="0"/>
                <a:ea typeface="Times New Roman" panose="02020603050405020304" pitchFamily="18" charset="0"/>
              </a:rPr>
              <a:t>INSERT INTO </a:t>
            </a:r>
            <a:r>
              <a:rPr lang="en-US" sz="1400" dirty="0" err="1">
                <a:latin typeface="Cambria" panose="02040503050406030204" pitchFamily="18" charset="0"/>
                <a:ea typeface="Times New Roman" panose="02020603050405020304" pitchFamily="18" charset="0"/>
              </a:rPr>
              <a:t>emp</a:t>
            </a:r>
            <a:r>
              <a:rPr lang="en-US" sz="1400" dirty="0">
                <a:latin typeface="Cambria" panose="02040503050406030204" pitchFamily="18" charset="0"/>
                <a:ea typeface="Times New Roman" panose="02020603050405020304" pitchFamily="18" charset="0"/>
              </a:rPr>
              <a:t>(</a:t>
            </a:r>
            <a:r>
              <a:rPr lang="en-US" sz="1400" dirty="0" err="1">
                <a:latin typeface="Cambria" panose="02040503050406030204" pitchFamily="18" charset="0"/>
                <a:ea typeface="Times New Roman" panose="02020603050405020304" pitchFamily="18" charset="0"/>
              </a:rPr>
              <a:t>Ename</a:t>
            </a:r>
            <a:r>
              <a:rPr lang="en-US" sz="1400" dirty="0">
                <a:latin typeface="Cambria" panose="02040503050406030204" pitchFamily="18" charset="0"/>
                <a:ea typeface="Times New Roman" panose="02020603050405020304" pitchFamily="18" charset="0"/>
              </a:rPr>
              <a:t>, </a:t>
            </a:r>
            <a:r>
              <a:rPr lang="en-US" sz="1400" dirty="0" err="1">
                <a:latin typeface="Cambria" panose="02040503050406030204" pitchFamily="18" charset="0"/>
                <a:ea typeface="Times New Roman" panose="02020603050405020304" pitchFamily="18" charset="0"/>
              </a:rPr>
              <a:t>Eno</a:t>
            </a:r>
            <a:r>
              <a:rPr lang="en-US" sz="1400" dirty="0">
                <a:latin typeface="Cambria" panose="02040503050406030204" pitchFamily="18" charset="0"/>
                <a:ea typeface="Times New Roman" panose="02020603050405020304" pitchFamily="18" charset="0"/>
              </a:rPr>
              <a:t>, </a:t>
            </a:r>
            <a:r>
              <a:rPr lang="en-US" sz="1400" dirty="0" err="1">
                <a:latin typeface="Cambria" panose="02040503050406030204" pitchFamily="18" charset="0"/>
                <a:ea typeface="Times New Roman" panose="02020603050405020304" pitchFamily="18" charset="0"/>
              </a:rPr>
              <a:t>JNo</a:t>
            </a:r>
            <a:r>
              <a:rPr lang="en-US" sz="1400" dirty="0">
                <a:latin typeface="Cambria" panose="02040503050406030204" pitchFamily="18" charset="0"/>
                <a:ea typeface="Times New Roman" panose="02020603050405020304" pitchFamily="18" charset="0"/>
              </a:rPr>
              <a:t>, </a:t>
            </a:r>
            <a:r>
              <a:rPr lang="en-US" sz="1400" dirty="0" err="1">
                <a:latin typeface="Cambria" panose="02040503050406030204" pitchFamily="18" charset="0"/>
                <a:ea typeface="Times New Roman" panose="02020603050405020304" pitchFamily="18" charset="0"/>
              </a:rPr>
              <a:t>Comm</a:t>
            </a:r>
            <a:r>
              <a:rPr lang="en-US" sz="1400" dirty="0">
                <a:latin typeface="Cambria" panose="02040503050406030204" pitchFamily="18" charset="0"/>
                <a:ea typeface="Times New Roman" panose="02020603050405020304" pitchFamily="18" charset="0"/>
              </a:rPr>
              <a:t>, </a:t>
            </a:r>
            <a:r>
              <a:rPr lang="en-US" sz="1400" dirty="0" err="1">
                <a:latin typeface="Cambria" panose="02040503050406030204" pitchFamily="18" charset="0"/>
                <a:ea typeface="Times New Roman" panose="02020603050405020304" pitchFamily="18" charset="0"/>
              </a:rPr>
              <a:t>Dno</a:t>
            </a:r>
            <a:r>
              <a:rPr lang="en-US" sz="1400" dirty="0">
                <a:latin typeface="Cambria" panose="02040503050406030204" pitchFamily="18" charset="0"/>
                <a:ea typeface="Times New Roman" panose="02020603050405020304" pitchFamily="18" charset="0"/>
              </a:rPr>
              <a:t>) VALUES</a:t>
            </a:r>
            <a:endParaRPr lang="el-GR" sz="1400" dirty="0">
              <a:latin typeface="Times New Roman" panose="02020603050405020304" pitchFamily="18" charset="0"/>
              <a:ea typeface="Times New Roman" panose="02020603050405020304" pitchFamily="18" charset="0"/>
            </a:endParaRPr>
          </a:p>
          <a:p>
            <a:pPr>
              <a:spcAft>
                <a:spcPts val="0"/>
              </a:spcAft>
            </a:pPr>
            <a:r>
              <a:rPr lang="en-US" sz="1400" dirty="0">
                <a:latin typeface="Cambria" panose="02040503050406030204" pitchFamily="18" charset="0"/>
                <a:ea typeface="Times New Roman" panose="02020603050405020304" pitchFamily="18" charset="0"/>
              </a:rPr>
              <a:t>    ('</a:t>
            </a:r>
            <a:r>
              <a:rPr lang="el-GR" sz="1400" dirty="0">
                <a:latin typeface="Cambria" panose="02040503050406030204" pitchFamily="18" charset="0"/>
                <a:ea typeface="Times New Roman" panose="02020603050405020304" pitchFamily="18" charset="0"/>
              </a:rPr>
              <a:t>ΣΠΥΡΟΥ</a:t>
            </a:r>
            <a:r>
              <a:rPr lang="en-US" sz="1400" smtClean="0">
                <a:latin typeface="Cambria" panose="02040503050406030204" pitchFamily="18" charset="0"/>
                <a:ea typeface="Times New Roman" panose="02020603050405020304" pitchFamily="18" charset="0"/>
              </a:rPr>
              <a:t>', 10</a:t>
            </a:r>
            <a:r>
              <a:rPr lang="en-US" sz="1400" dirty="0">
                <a:latin typeface="Cambria" panose="02040503050406030204" pitchFamily="18" charset="0"/>
                <a:ea typeface="Times New Roman" panose="02020603050405020304" pitchFamily="18" charset="0"/>
              </a:rPr>
              <a:t>, 100, 150, 10),</a:t>
            </a:r>
            <a:endParaRPr lang="el-GR" sz="1400" dirty="0">
              <a:latin typeface="Times New Roman" panose="02020603050405020304" pitchFamily="18" charset="0"/>
              <a:ea typeface="Times New Roman" panose="02020603050405020304" pitchFamily="18" charset="0"/>
            </a:endParaRPr>
          </a:p>
          <a:p>
            <a:pPr>
              <a:spcAft>
                <a:spcPts val="0"/>
              </a:spcAft>
            </a:pPr>
            <a:r>
              <a:rPr lang="en-US" sz="1400" dirty="0">
                <a:latin typeface="Cambria" panose="02040503050406030204" pitchFamily="18" charset="0"/>
                <a:ea typeface="Times New Roman" panose="02020603050405020304" pitchFamily="18" charset="0"/>
              </a:rPr>
              <a:t>    ('</a:t>
            </a:r>
            <a:r>
              <a:rPr lang="el-GR" sz="1400" dirty="0">
                <a:latin typeface="Cambria" panose="02040503050406030204" pitchFamily="18" charset="0"/>
                <a:ea typeface="Times New Roman" panose="02020603050405020304" pitchFamily="18" charset="0"/>
              </a:rPr>
              <a:t>ΧΡΗΣΤΟΥ</a:t>
            </a:r>
            <a:r>
              <a:rPr lang="en-US" sz="1400" dirty="0">
                <a:latin typeface="Cambria" panose="02040503050406030204" pitchFamily="18" charset="0"/>
                <a:ea typeface="Times New Roman" panose="02020603050405020304" pitchFamily="18" charset="0"/>
              </a:rPr>
              <a:t>', 20, 100, 250,	10),</a:t>
            </a:r>
            <a:endParaRPr lang="el-GR" sz="1400" dirty="0">
              <a:latin typeface="Times New Roman" panose="02020603050405020304" pitchFamily="18" charset="0"/>
              <a:ea typeface="Times New Roman" panose="02020603050405020304" pitchFamily="18" charset="0"/>
            </a:endParaRPr>
          </a:p>
          <a:p>
            <a:pPr>
              <a:spcAft>
                <a:spcPts val="0"/>
              </a:spcAft>
            </a:pPr>
            <a:r>
              <a:rPr lang="en-US" sz="1400" dirty="0">
                <a:latin typeface="Cambria" panose="02040503050406030204" pitchFamily="18" charset="0"/>
                <a:ea typeface="Times New Roman" panose="02020603050405020304" pitchFamily="18" charset="0"/>
              </a:rPr>
              <a:t>    ('</a:t>
            </a:r>
            <a:r>
              <a:rPr lang="el-GR" sz="1400" dirty="0">
                <a:latin typeface="Cambria" panose="02040503050406030204" pitchFamily="18" charset="0"/>
                <a:ea typeface="Times New Roman" panose="02020603050405020304" pitchFamily="18" charset="0"/>
              </a:rPr>
              <a:t>ΧΡΗΣΤΟΥ</a:t>
            </a:r>
            <a:r>
              <a:rPr lang="en-US" sz="1400" dirty="0">
                <a:latin typeface="Cambria" panose="02040503050406030204" pitchFamily="18" charset="0"/>
                <a:ea typeface="Times New Roman" panose="02020603050405020304" pitchFamily="18" charset="0"/>
              </a:rPr>
              <a:t>', 30, 200, NULL, 20),</a:t>
            </a:r>
            <a:endParaRPr lang="el-GR" sz="1400" dirty="0">
              <a:latin typeface="Times New Roman" panose="02020603050405020304" pitchFamily="18" charset="0"/>
              <a:ea typeface="Times New Roman" panose="02020603050405020304" pitchFamily="18" charset="0"/>
            </a:endParaRPr>
          </a:p>
          <a:p>
            <a:pPr>
              <a:spcAft>
                <a:spcPts val="0"/>
              </a:spcAft>
            </a:pPr>
            <a:r>
              <a:rPr lang="en-US" sz="1400" dirty="0">
                <a:latin typeface="Cambria" panose="02040503050406030204" pitchFamily="18" charset="0"/>
                <a:ea typeface="Times New Roman" panose="02020603050405020304" pitchFamily="18" charset="0"/>
              </a:rPr>
              <a:t>    ('</a:t>
            </a:r>
            <a:r>
              <a:rPr lang="el-GR" sz="1400" dirty="0">
                <a:latin typeface="Cambria" panose="02040503050406030204" pitchFamily="18" charset="0"/>
                <a:ea typeface="Times New Roman" panose="02020603050405020304" pitchFamily="18" charset="0"/>
              </a:rPr>
              <a:t>ΝΙΚΟΥ</a:t>
            </a:r>
            <a:r>
              <a:rPr lang="en-US" sz="1400" dirty="0">
                <a:latin typeface="Cambria" panose="02040503050406030204" pitchFamily="18" charset="0"/>
                <a:ea typeface="Times New Roman" panose="02020603050405020304" pitchFamily="18" charset="0"/>
              </a:rPr>
              <a:t>', 40, </a:t>
            </a:r>
            <a:r>
              <a:rPr lang="en-US" sz="1400" dirty="0" smtClean="0">
                <a:latin typeface="Cambria" panose="02040503050406030204" pitchFamily="18" charset="0"/>
                <a:ea typeface="Times New Roman" panose="02020603050405020304" pitchFamily="18" charset="0"/>
              </a:rPr>
              <a:t>100,</a:t>
            </a:r>
            <a:r>
              <a:rPr lang="el-GR" sz="1400" dirty="0" smtClean="0">
                <a:latin typeface="Cambria" panose="02040503050406030204" pitchFamily="18" charset="0"/>
                <a:ea typeface="Times New Roman" panose="02020603050405020304" pitchFamily="18" charset="0"/>
              </a:rPr>
              <a:t> </a:t>
            </a:r>
            <a:r>
              <a:rPr lang="en-US" sz="1400" dirty="0" smtClean="0">
                <a:latin typeface="Cambria" panose="02040503050406030204" pitchFamily="18" charset="0"/>
                <a:ea typeface="Times New Roman" panose="02020603050405020304" pitchFamily="18" charset="0"/>
              </a:rPr>
              <a:t>NULL</a:t>
            </a:r>
            <a:r>
              <a:rPr lang="en-US" sz="1400" dirty="0">
                <a:latin typeface="Cambria" panose="02040503050406030204" pitchFamily="18" charset="0"/>
                <a:ea typeface="Times New Roman" panose="02020603050405020304" pitchFamily="18" charset="0"/>
              </a:rPr>
              <a:t>, 10);</a:t>
            </a:r>
            <a:endParaRPr lang="el-GR" sz="1400" dirty="0">
              <a:latin typeface="Times New Roman" panose="02020603050405020304" pitchFamily="18" charset="0"/>
              <a:ea typeface="Times New Roman" panose="02020603050405020304" pitchFamily="18" charset="0"/>
            </a:endParaRPr>
          </a:p>
          <a:p>
            <a:pPr>
              <a:spcAft>
                <a:spcPts val="0"/>
              </a:spcAft>
            </a:pPr>
            <a:r>
              <a:rPr lang="en-US" sz="1400" dirty="0">
                <a:latin typeface="Cambria" panose="02040503050406030204" pitchFamily="18" charset="0"/>
                <a:ea typeface="Times New Roman" panose="02020603050405020304" pitchFamily="18" charset="0"/>
              </a:rPr>
              <a:t> </a:t>
            </a:r>
            <a:endParaRPr lang="el-GR" sz="1400" dirty="0">
              <a:latin typeface="Times New Roman" panose="02020603050405020304" pitchFamily="18" charset="0"/>
              <a:ea typeface="Times New Roman" panose="02020603050405020304" pitchFamily="18" charset="0"/>
            </a:endParaRPr>
          </a:p>
          <a:p>
            <a:pPr>
              <a:spcAft>
                <a:spcPts val="0"/>
              </a:spcAft>
            </a:pPr>
            <a:r>
              <a:rPr lang="en-US" sz="1400" dirty="0">
                <a:latin typeface="Cambria" panose="02040503050406030204" pitchFamily="18" charset="0"/>
                <a:ea typeface="Times New Roman" panose="02020603050405020304" pitchFamily="18" charset="0"/>
                <a:cs typeface="Courier New" panose="02070309020205020404" pitchFamily="49" charset="0"/>
              </a:rPr>
              <a:t>SELECT * FROM DEPT;</a:t>
            </a:r>
            <a:endParaRPr lang="el-GR" sz="14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n-US" sz="1400" dirty="0">
                <a:latin typeface="Cambria" panose="02040503050406030204" pitchFamily="18" charset="0"/>
                <a:ea typeface="Times New Roman" panose="02020603050405020304" pitchFamily="18" charset="0"/>
                <a:cs typeface="Courier New" panose="02070309020205020404" pitchFamily="49" charset="0"/>
              </a:rPr>
              <a:t>SELECT * FROM JOB;</a:t>
            </a:r>
            <a:endParaRPr lang="el-GR" sz="1400" dirty="0">
              <a:latin typeface="Courier New" panose="02070309020205020404" pitchFamily="49" charset="0"/>
              <a:ea typeface="Times New Roman" panose="02020603050405020304" pitchFamily="18" charset="0"/>
              <a:cs typeface="Times New Roman" panose="02020603050405020304" pitchFamily="18" charset="0"/>
            </a:endParaRPr>
          </a:p>
          <a:p>
            <a:r>
              <a:rPr lang="en-US" sz="1400" dirty="0">
                <a:latin typeface="Cambria" panose="02040503050406030204" pitchFamily="18" charset="0"/>
                <a:ea typeface="Times New Roman" panose="02020603050405020304" pitchFamily="18" charset="0"/>
                <a:cs typeface="Courier New" panose="02070309020205020404" pitchFamily="49" charset="0"/>
              </a:rPr>
              <a:t>SELECT * FROM EMP;</a:t>
            </a:r>
            <a:endParaRPr lang="el-GR" sz="1400" dirty="0"/>
          </a:p>
        </p:txBody>
      </p:sp>
    </p:spTree>
    <p:extLst>
      <p:ext uri="{BB962C8B-B14F-4D97-AF65-F5344CB8AC3E}">
        <p14:creationId xmlns:p14="http://schemas.microsoft.com/office/powerpoint/2010/main" val="4598735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37</a:t>
            </a:fld>
            <a:endParaRPr lang="el-GR"/>
          </a:p>
        </p:txBody>
      </p:sp>
      <p:sp>
        <p:nvSpPr>
          <p:cNvPr id="3" name="Rectangle 2"/>
          <p:cNvSpPr/>
          <p:nvPr/>
        </p:nvSpPr>
        <p:spPr>
          <a:xfrm>
            <a:off x="467544" y="476672"/>
            <a:ext cx="7272808" cy="5632311"/>
          </a:xfrm>
          <a:prstGeom prst="rect">
            <a:avLst/>
          </a:prstGeom>
        </p:spPr>
        <p:txBody>
          <a:bodyPr wrap="square">
            <a:spAutoFit/>
          </a:bodyPr>
          <a:lstStyle/>
          <a:p>
            <a:pPr>
              <a:spcAft>
                <a:spcPts val="0"/>
              </a:spcAft>
            </a:pPr>
            <a:r>
              <a:rPr lang="el-GR" sz="2400" dirty="0">
                <a:latin typeface="Cambria" panose="02040503050406030204" pitchFamily="18" charset="0"/>
                <a:ea typeface="Times New Roman" panose="02020603050405020304" pitchFamily="18" charset="0"/>
                <a:cs typeface="Courier New" panose="02070309020205020404" pitchFamily="49" charset="0"/>
              </a:rPr>
              <a:t>Δήλωση </a:t>
            </a:r>
            <a:r>
              <a:rPr lang="en-US" sz="2400" dirty="0">
                <a:latin typeface="Cambria" panose="02040503050406030204" pitchFamily="18" charset="0"/>
                <a:ea typeface="Times New Roman" panose="02020603050405020304" pitchFamily="18" charset="0"/>
                <a:cs typeface="Courier New" panose="02070309020205020404" pitchFamily="49" charset="0"/>
              </a:rPr>
              <a:t>SELECT</a:t>
            </a:r>
            <a:r>
              <a:rPr lang="el-GR" sz="2400" dirty="0">
                <a:latin typeface="Cambria" panose="02040503050406030204" pitchFamily="18" charset="0"/>
                <a:ea typeface="Times New Roman" panose="02020603050405020304" pitchFamily="18" charset="0"/>
                <a:cs typeface="Courier New" panose="02070309020205020404" pitchFamily="49" charset="0"/>
              </a:rPr>
              <a:t> που δείχνει τα στοιχεία των υπαλλήλων (</a:t>
            </a:r>
            <a:r>
              <a:rPr lang="en-US" sz="2400" dirty="0" err="1">
                <a:latin typeface="Cambria" panose="02040503050406030204" pitchFamily="18" charset="0"/>
                <a:ea typeface="Times New Roman" panose="02020603050405020304" pitchFamily="18" charset="0"/>
                <a:cs typeface="Courier New" panose="02070309020205020404" pitchFamily="49" charset="0"/>
              </a:rPr>
              <a:t>eno</a:t>
            </a:r>
            <a:r>
              <a:rPr lang="el-GR" sz="2400" dirty="0">
                <a:latin typeface="Cambria" panose="02040503050406030204" pitchFamily="18" charset="0"/>
                <a:ea typeface="Times New Roman" panose="02020603050405020304" pitchFamily="18" charset="0"/>
                <a:cs typeface="Courier New" panose="02070309020205020404" pitchFamily="49" charset="0"/>
              </a:rPr>
              <a:t>, </a:t>
            </a:r>
            <a:r>
              <a:rPr lang="en-US" sz="2400" dirty="0" err="1">
                <a:latin typeface="Cambria" panose="02040503050406030204" pitchFamily="18" charset="0"/>
                <a:ea typeface="Times New Roman" panose="02020603050405020304" pitchFamily="18" charset="0"/>
                <a:cs typeface="Courier New" panose="02070309020205020404" pitchFamily="49" charset="0"/>
              </a:rPr>
              <a:t>ename</a:t>
            </a:r>
            <a:r>
              <a:rPr lang="el-GR" sz="2400" dirty="0">
                <a:latin typeface="Cambria" panose="02040503050406030204" pitchFamily="18" charset="0"/>
                <a:ea typeface="Times New Roman" panose="02020603050405020304" pitchFamily="18" charset="0"/>
                <a:cs typeface="Courier New" panose="02070309020205020404" pitchFamily="49" charset="0"/>
              </a:rPr>
              <a:t>, </a:t>
            </a:r>
            <a:r>
              <a:rPr lang="en-US" sz="2400" dirty="0" err="1">
                <a:latin typeface="Cambria" panose="02040503050406030204" pitchFamily="18" charset="0"/>
                <a:ea typeface="Times New Roman" panose="02020603050405020304" pitchFamily="18" charset="0"/>
                <a:cs typeface="Courier New" panose="02070309020205020404" pitchFamily="49" charset="0"/>
              </a:rPr>
              <a:t>jno</a:t>
            </a:r>
            <a:r>
              <a:rPr lang="el-GR" sz="2400" dirty="0">
                <a:latin typeface="Cambria" panose="02040503050406030204" pitchFamily="18" charset="0"/>
                <a:ea typeface="Times New Roman" panose="02020603050405020304" pitchFamily="18" charset="0"/>
                <a:cs typeface="Courier New" panose="02070309020205020404" pitchFamily="49" charset="0"/>
              </a:rPr>
              <a:t>, </a:t>
            </a:r>
            <a:r>
              <a:rPr lang="en-US" sz="2400" dirty="0" err="1">
                <a:latin typeface="Cambria" panose="02040503050406030204" pitchFamily="18" charset="0"/>
                <a:ea typeface="Times New Roman" panose="02020603050405020304" pitchFamily="18" charset="0"/>
                <a:cs typeface="Courier New" panose="02070309020205020404" pitchFamily="49" charset="0"/>
              </a:rPr>
              <a:t>dno</a:t>
            </a:r>
            <a:r>
              <a:rPr lang="el-GR" sz="2400" dirty="0">
                <a:latin typeface="Cambria" panose="02040503050406030204" pitchFamily="18" charset="0"/>
                <a:ea typeface="Times New Roman" panose="02020603050405020304" pitchFamily="18" charset="0"/>
                <a:cs typeface="Courier New" panose="02070309020205020404" pitchFamily="49" charset="0"/>
              </a:rPr>
              <a:t>) που εργάζονται στο τμήμα «ΛΟΓΙΣΤΗΡΙΟ». Να γίνει με δύο τρόπους: Χρήση υποαναζήτησης. Χρήση σύνδεσης (</a:t>
            </a:r>
            <a:r>
              <a:rPr lang="en-US" sz="2400" dirty="0">
                <a:latin typeface="Cambria" panose="02040503050406030204" pitchFamily="18" charset="0"/>
                <a:ea typeface="Times New Roman" panose="02020603050405020304" pitchFamily="18" charset="0"/>
                <a:cs typeface="Courier New" panose="02070309020205020404" pitchFamily="49" charset="0"/>
              </a:rPr>
              <a:t>join</a:t>
            </a:r>
            <a:r>
              <a:rPr lang="el-GR" sz="2400" dirty="0">
                <a:latin typeface="Cambria" panose="02040503050406030204" pitchFamily="18" charset="0"/>
                <a:ea typeface="Times New Roman" panose="02020603050405020304" pitchFamily="18" charset="0"/>
                <a:cs typeface="Courier New" panose="02070309020205020404" pitchFamily="49" charset="0"/>
              </a:rPr>
              <a:t>)</a:t>
            </a:r>
            <a:endParaRPr lang="el-GR" sz="24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n-US" sz="2400" dirty="0">
                <a:latin typeface="Cambria" panose="02040503050406030204" pitchFamily="18" charset="0"/>
                <a:ea typeface="Times New Roman" panose="02020603050405020304" pitchFamily="18" charset="0"/>
                <a:cs typeface="Courier New" panose="02070309020205020404" pitchFamily="49" charset="0"/>
              </a:rPr>
              <a:t> </a:t>
            </a:r>
            <a:endParaRPr lang="el-GR" sz="24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n-US" sz="2400" dirty="0">
                <a:latin typeface="Cambria" panose="02040503050406030204" pitchFamily="18" charset="0"/>
                <a:ea typeface="Times New Roman" panose="02020603050405020304" pitchFamily="18" charset="0"/>
                <a:cs typeface="Courier New" panose="02070309020205020404" pitchFamily="49" charset="0"/>
              </a:rPr>
              <a:t>SELECT </a:t>
            </a:r>
            <a:r>
              <a:rPr lang="en-US" sz="2400" dirty="0" err="1">
                <a:latin typeface="Cambria" panose="02040503050406030204" pitchFamily="18" charset="0"/>
                <a:ea typeface="Times New Roman" panose="02020603050405020304" pitchFamily="18" charset="0"/>
                <a:cs typeface="Courier New" panose="02070309020205020404" pitchFamily="49" charset="0"/>
              </a:rPr>
              <a:t>eno</a:t>
            </a:r>
            <a:r>
              <a:rPr lang="en-US" sz="2400" dirty="0">
                <a:latin typeface="Cambria" panose="02040503050406030204" pitchFamily="18" charset="0"/>
                <a:ea typeface="Times New Roman" panose="02020603050405020304" pitchFamily="18" charset="0"/>
                <a:cs typeface="Courier New" panose="02070309020205020404" pitchFamily="49" charset="0"/>
              </a:rPr>
              <a:t>, </a:t>
            </a:r>
            <a:r>
              <a:rPr lang="en-US" sz="2400" dirty="0" err="1">
                <a:latin typeface="Cambria" panose="02040503050406030204" pitchFamily="18" charset="0"/>
                <a:ea typeface="Times New Roman" panose="02020603050405020304" pitchFamily="18" charset="0"/>
                <a:cs typeface="Courier New" panose="02070309020205020404" pitchFamily="49" charset="0"/>
              </a:rPr>
              <a:t>ename</a:t>
            </a:r>
            <a:r>
              <a:rPr lang="en-US" sz="2400" dirty="0">
                <a:latin typeface="Cambria" panose="02040503050406030204" pitchFamily="18" charset="0"/>
                <a:ea typeface="Times New Roman" panose="02020603050405020304" pitchFamily="18" charset="0"/>
                <a:cs typeface="Courier New" panose="02070309020205020404" pitchFamily="49" charset="0"/>
              </a:rPr>
              <a:t>, </a:t>
            </a:r>
            <a:r>
              <a:rPr lang="en-US" sz="2400" dirty="0" err="1">
                <a:latin typeface="Cambria" panose="02040503050406030204" pitchFamily="18" charset="0"/>
                <a:ea typeface="Times New Roman" panose="02020603050405020304" pitchFamily="18" charset="0"/>
                <a:cs typeface="Courier New" panose="02070309020205020404" pitchFamily="49" charset="0"/>
              </a:rPr>
              <a:t>jno</a:t>
            </a:r>
            <a:r>
              <a:rPr lang="en-US" sz="2400" dirty="0">
                <a:latin typeface="Cambria" panose="02040503050406030204" pitchFamily="18" charset="0"/>
                <a:ea typeface="Times New Roman" panose="02020603050405020304" pitchFamily="18" charset="0"/>
                <a:cs typeface="Courier New" panose="02070309020205020404" pitchFamily="49" charset="0"/>
              </a:rPr>
              <a:t>, </a:t>
            </a:r>
            <a:r>
              <a:rPr lang="en-US" sz="2400" dirty="0" err="1">
                <a:latin typeface="Cambria" panose="02040503050406030204" pitchFamily="18" charset="0"/>
                <a:ea typeface="Times New Roman" panose="02020603050405020304" pitchFamily="18" charset="0"/>
                <a:cs typeface="Courier New" panose="02070309020205020404" pitchFamily="49" charset="0"/>
              </a:rPr>
              <a:t>dno</a:t>
            </a:r>
            <a:endParaRPr lang="el-GR" sz="24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n-US" sz="2400" dirty="0">
                <a:latin typeface="Cambria" panose="02040503050406030204" pitchFamily="18" charset="0"/>
                <a:ea typeface="Times New Roman" panose="02020603050405020304" pitchFamily="18" charset="0"/>
                <a:cs typeface="Courier New" panose="02070309020205020404" pitchFamily="49" charset="0"/>
              </a:rPr>
              <a:t>FROM </a:t>
            </a:r>
            <a:r>
              <a:rPr lang="en-US" sz="2400" dirty="0" err="1">
                <a:latin typeface="Cambria" panose="02040503050406030204" pitchFamily="18" charset="0"/>
                <a:ea typeface="Times New Roman" panose="02020603050405020304" pitchFamily="18" charset="0"/>
                <a:cs typeface="Courier New" panose="02070309020205020404" pitchFamily="49" charset="0"/>
              </a:rPr>
              <a:t>emp</a:t>
            </a:r>
            <a:r>
              <a:rPr lang="en-US" sz="2400" dirty="0">
                <a:latin typeface="Cambria" panose="02040503050406030204" pitchFamily="18" charset="0"/>
                <a:ea typeface="Times New Roman" panose="02020603050405020304" pitchFamily="18" charset="0"/>
                <a:cs typeface="Courier New" panose="02070309020205020404" pitchFamily="49" charset="0"/>
              </a:rPr>
              <a:t> </a:t>
            </a:r>
            <a:endParaRPr lang="el-GR" sz="24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n-US" sz="2400" dirty="0">
                <a:latin typeface="Cambria" panose="02040503050406030204" pitchFamily="18" charset="0"/>
                <a:ea typeface="Times New Roman" panose="02020603050405020304" pitchFamily="18" charset="0"/>
                <a:cs typeface="Courier New" panose="02070309020205020404" pitchFamily="49" charset="0"/>
              </a:rPr>
              <a:t>WHERE </a:t>
            </a:r>
            <a:r>
              <a:rPr lang="en-US" sz="2400" dirty="0" err="1">
                <a:latin typeface="Cambria" panose="02040503050406030204" pitchFamily="18" charset="0"/>
                <a:ea typeface="Times New Roman" panose="02020603050405020304" pitchFamily="18" charset="0"/>
                <a:cs typeface="Courier New" panose="02070309020205020404" pitchFamily="49" charset="0"/>
              </a:rPr>
              <a:t>dno</a:t>
            </a:r>
            <a:r>
              <a:rPr lang="en-US" sz="2400" dirty="0">
                <a:latin typeface="Cambria" panose="02040503050406030204" pitchFamily="18" charset="0"/>
                <a:ea typeface="Times New Roman" panose="02020603050405020304" pitchFamily="18" charset="0"/>
                <a:cs typeface="Courier New" panose="02070309020205020404" pitchFamily="49" charset="0"/>
              </a:rPr>
              <a:t> IN (SELECT </a:t>
            </a:r>
            <a:r>
              <a:rPr lang="en-US" sz="2400" dirty="0" err="1">
                <a:latin typeface="Cambria" panose="02040503050406030204" pitchFamily="18" charset="0"/>
                <a:ea typeface="Times New Roman" panose="02020603050405020304" pitchFamily="18" charset="0"/>
                <a:cs typeface="Courier New" panose="02070309020205020404" pitchFamily="49" charset="0"/>
              </a:rPr>
              <a:t>dno</a:t>
            </a:r>
            <a:r>
              <a:rPr lang="en-US" sz="2400" dirty="0">
                <a:latin typeface="Cambria" panose="02040503050406030204" pitchFamily="18" charset="0"/>
                <a:ea typeface="Times New Roman" panose="02020603050405020304" pitchFamily="18" charset="0"/>
                <a:cs typeface="Courier New" panose="02070309020205020404" pitchFamily="49" charset="0"/>
              </a:rPr>
              <a:t> </a:t>
            </a:r>
            <a:endParaRPr lang="en-US" sz="2400" dirty="0" smtClean="0">
              <a:latin typeface="Cambria" panose="02040503050406030204" pitchFamily="18" charset="0"/>
              <a:ea typeface="Times New Roman" panose="02020603050405020304" pitchFamily="18" charset="0"/>
              <a:cs typeface="Courier New" panose="02070309020205020404" pitchFamily="49" charset="0"/>
            </a:endParaRPr>
          </a:p>
          <a:p>
            <a:pPr>
              <a:spcAft>
                <a:spcPts val="0"/>
              </a:spcAft>
            </a:pPr>
            <a:r>
              <a:rPr lang="en-US" sz="2400" dirty="0">
                <a:latin typeface="Cambria" panose="02040503050406030204" pitchFamily="18" charset="0"/>
                <a:ea typeface="Times New Roman" panose="02020603050405020304" pitchFamily="18" charset="0"/>
                <a:cs typeface="Courier New" panose="02070309020205020404" pitchFamily="49" charset="0"/>
              </a:rPr>
              <a:t> </a:t>
            </a:r>
            <a:r>
              <a:rPr lang="en-US" sz="2400" dirty="0" smtClean="0">
                <a:latin typeface="Cambria" panose="02040503050406030204" pitchFamily="18" charset="0"/>
                <a:ea typeface="Times New Roman" panose="02020603050405020304" pitchFamily="18" charset="0"/>
                <a:cs typeface="Courier New" panose="02070309020205020404" pitchFamily="49" charset="0"/>
              </a:rPr>
              <a:t>                               FROM </a:t>
            </a:r>
            <a:r>
              <a:rPr lang="en-US" sz="2400" dirty="0" err="1">
                <a:latin typeface="Cambria" panose="02040503050406030204" pitchFamily="18" charset="0"/>
                <a:ea typeface="Times New Roman" panose="02020603050405020304" pitchFamily="18" charset="0"/>
                <a:cs typeface="Courier New" panose="02070309020205020404" pitchFamily="49" charset="0"/>
              </a:rPr>
              <a:t>dept</a:t>
            </a:r>
            <a:r>
              <a:rPr lang="en-US" sz="2400" dirty="0">
                <a:latin typeface="Cambria" panose="02040503050406030204" pitchFamily="18" charset="0"/>
                <a:ea typeface="Times New Roman" panose="02020603050405020304" pitchFamily="18" charset="0"/>
                <a:cs typeface="Courier New" panose="02070309020205020404" pitchFamily="49" charset="0"/>
              </a:rPr>
              <a:t> </a:t>
            </a:r>
            <a:endParaRPr lang="en-US" sz="2400" dirty="0" smtClean="0">
              <a:latin typeface="Cambria" panose="02040503050406030204" pitchFamily="18" charset="0"/>
              <a:ea typeface="Times New Roman" panose="02020603050405020304" pitchFamily="18" charset="0"/>
              <a:cs typeface="Courier New" panose="02070309020205020404" pitchFamily="49" charset="0"/>
            </a:endParaRPr>
          </a:p>
          <a:p>
            <a:pPr>
              <a:spcAft>
                <a:spcPts val="0"/>
              </a:spcAft>
            </a:pPr>
            <a:r>
              <a:rPr lang="en-US" sz="2400" dirty="0">
                <a:latin typeface="Cambria" panose="02040503050406030204" pitchFamily="18" charset="0"/>
                <a:ea typeface="Times New Roman" panose="02020603050405020304" pitchFamily="18" charset="0"/>
                <a:cs typeface="Courier New" panose="02070309020205020404" pitchFamily="49" charset="0"/>
              </a:rPr>
              <a:t> </a:t>
            </a:r>
            <a:r>
              <a:rPr lang="en-US" sz="2400" dirty="0" smtClean="0">
                <a:latin typeface="Cambria" panose="02040503050406030204" pitchFamily="18" charset="0"/>
                <a:ea typeface="Times New Roman" panose="02020603050405020304" pitchFamily="18" charset="0"/>
                <a:cs typeface="Courier New" panose="02070309020205020404" pitchFamily="49" charset="0"/>
              </a:rPr>
              <a:t>                               WHERE </a:t>
            </a:r>
            <a:r>
              <a:rPr lang="en-US" sz="2400" dirty="0" err="1">
                <a:latin typeface="Cambria" panose="02040503050406030204" pitchFamily="18" charset="0"/>
                <a:ea typeface="Times New Roman" panose="02020603050405020304" pitchFamily="18" charset="0"/>
                <a:cs typeface="Courier New" panose="02070309020205020404" pitchFamily="49" charset="0"/>
              </a:rPr>
              <a:t>dept</a:t>
            </a:r>
            <a:r>
              <a:rPr lang="en-US" sz="2400" dirty="0">
                <a:latin typeface="Cambria" panose="02040503050406030204" pitchFamily="18" charset="0"/>
                <a:ea typeface="Times New Roman" panose="02020603050405020304" pitchFamily="18" charset="0"/>
                <a:cs typeface="Courier New" panose="02070309020205020404" pitchFamily="49" charset="0"/>
              </a:rPr>
              <a:t>=</a:t>
            </a:r>
            <a:r>
              <a:rPr lang="en-US" sz="2400" dirty="0">
                <a:latin typeface="Cambria" panose="02040503050406030204" pitchFamily="18" charset="0"/>
                <a:ea typeface="Times New Roman" panose="02020603050405020304" pitchFamily="18" charset="0"/>
                <a:cs typeface="Times New Roman" panose="02020603050405020304" pitchFamily="18" charset="0"/>
              </a:rPr>
              <a:t>'ΛΟΓΙΣΤΗΡΙΟ');</a:t>
            </a:r>
            <a:endParaRPr lang="el-GR" sz="24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n-US" sz="2400" dirty="0">
                <a:latin typeface="Cambria" panose="02040503050406030204" pitchFamily="18" charset="0"/>
                <a:ea typeface="Times New Roman" panose="02020603050405020304" pitchFamily="18" charset="0"/>
                <a:cs typeface="Times New Roman" panose="02020603050405020304" pitchFamily="18" charset="0"/>
              </a:rPr>
              <a:t> </a:t>
            </a:r>
            <a:endParaRPr lang="el-GR" sz="24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n-US" sz="2400" dirty="0">
                <a:latin typeface="Cambria" panose="02040503050406030204" pitchFamily="18" charset="0"/>
                <a:ea typeface="Times New Roman" panose="02020603050405020304" pitchFamily="18" charset="0"/>
                <a:cs typeface="Courier New" panose="02070309020205020404" pitchFamily="49" charset="0"/>
              </a:rPr>
              <a:t>SELECT </a:t>
            </a:r>
            <a:r>
              <a:rPr lang="en-US" sz="2400" dirty="0" err="1">
                <a:latin typeface="Cambria" panose="02040503050406030204" pitchFamily="18" charset="0"/>
                <a:ea typeface="Times New Roman" panose="02020603050405020304" pitchFamily="18" charset="0"/>
                <a:cs typeface="Courier New" panose="02070309020205020404" pitchFamily="49" charset="0"/>
              </a:rPr>
              <a:t>eno</a:t>
            </a:r>
            <a:r>
              <a:rPr lang="en-US" sz="2400" dirty="0">
                <a:latin typeface="Cambria" panose="02040503050406030204" pitchFamily="18" charset="0"/>
                <a:ea typeface="Times New Roman" panose="02020603050405020304" pitchFamily="18" charset="0"/>
                <a:cs typeface="Courier New" panose="02070309020205020404" pitchFamily="49" charset="0"/>
              </a:rPr>
              <a:t>, </a:t>
            </a:r>
            <a:r>
              <a:rPr lang="en-US" sz="2400" dirty="0" err="1">
                <a:latin typeface="Cambria" panose="02040503050406030204" pitchFamily="18" charset="0"/>
                <a:ea typeface="Times New Roman" panose="02020603050405020304" pitchFamily="18" charset="0"/>
                <a:cs typeface="Courier New" panose="02070309020205020404" pitchFamily="49" charset="0"/>
              </a:rPr>
              <a:t>ename</a:t>
            </a:r>
            <a:r>
              <a:rPr lang="en-US" sz="2400" dirty="0">
                <a:latin typeface="Cambria" panose="02040503050406030204" pitchFamily="18" charset="0"/>
                <a:ea typeface="Times New Roman" panose="02020603050405020304" pitchFamily="18" charset="0"/>
                <a:cs typeface="Courier New" panose="02070309020205020404" pitchFamily="49" charset="0"/>
              </a:rPr>
              <a:t>, </a:t>
            </a:r>
            <a:r>
              <a:rPr lang="en-US" sz="2400" dirty="0" err="1">
                <a:latin typeface="Cambria" panose="02040503050406030204" pitchFamily="18" charset="0"/>
                <a:ea typeface="Times New Roman" panose="02020603050405020304" pitchFamily="18" charset="0"/>
                <a:cs typeface="Courier New" panose="02070309020205020404" pitchFamily="49" charset="0"/>
              </a:rPr>
              <a:t>jno</a:t>
            </a:r>
            <a:r>
              <a:rPr lang="en-US" sz="2400" dirty="0">
                <a:latin typeface="Cambria" panose="02040503050406030204" pitchFamily="18" charset="0"/>
                <a:ea typeface="Times New Roman" panose="02020603050405020304" pitchFamily="18" charset="0"/>
                <a:cs typeface="Courier New" panose="02070309020205020404" pitchFamily="49" charset="0"/>
              </a:rPr>
              <a:t>, </a:t>
            </a:r>
            <a:r>
              <a:rPr lang="en-US" sz="2400" dirty="0" err="1">
                <a:latin typeface="Cambria" panose="02040503050406030204" pitchFamily="18" charset="0"/>
                <a:ea typeface="Times New Roman" panose="02020603050405020304" pitchFamily="18" charset="0"/>
                <a:cs typeface="Courier New" panose="02070309020205020404" pitchFamily="49" charset="0"/>
              </a:rPr>
              <a:t>dept.dno</a:t>
            </a:r>
            <a:endParaRPr lang="el-GR" sz="24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n-US" sz="2400" dirty="0">
                <a:latin typeface="Cambria" panose="02040503050406030204" pitchFamily="18" charset="0"/>
                <a:ea typeface="Times New Roman" panose="02020603050405020304" pitchFamily="18" charset="0"/>
                <a:cs typeface="Courier New" panose="02070309020205020404" pitchFamily="49" charset="0"/>
              </a:rPr>
              <a:t>FROM </a:t>
            </a:r>
            <a:r>
              <a:rPr lang="en-US" sz="2400" dirty="0" err="1">
                <a:latin typeface="Cambria" panose="02040503050406030204" pitchFamily="18" charset="0"/>
                <a:ea typeface="Times New Roman" panose="02020603050405020304" pitchFamily="18" charset="0"/>
                <a:cs typeface="Courier New" panose="02070309020205020404" pitchFamily="49" charset="0"/>
              </a:rPr>
              <a:t>emp</a:t>
            </a:r>
            <a:r>
              <a:rPr lang="en-US" sz="2400" dirty="0">
                <a:latin typeface="Cambria" panose="02040503050406030204" pitchFamily="18" charset="0"/>
                <a:ea typeface="Times New Roman" panose="02020603050405020304" pitchFamily="18" charset="0"/>
                <a:cs typeface="Courier New" panose="02070309020205020404" pitchFamily="49" charset="0"/>
              </a:rPr>
              <a:t> </a:t>
            </a:r>
            <a:endParaRPr lang="el-GR" sz="24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n-US" sz="2400" dirty="0">
                <a:latin typeface="Cambria" panose="02040503050406030204" pitchFamily="18" charset="0"/>
                <a:ea typeface="Times New Roman" panose="02020603050405020304" pitchFamily="18" charset="0"/>
                <a:cs typeface="Courier New" panose="02070309020205020404" pitchFamily="49" charset="0"/>
              </a:rPr>
              <a:t>JOIN </a:t>
            </a:r>
            <a:r>
              <a:rPr lang="en-US" sz="2400" dirty="0" err="1">
                <a:latin typeface="Cambria" panose="02040503050406030204" pitchFamily="18" charset="0"/>
                <a:ea typeface="Times New Roman" panose="02020603050405020304" pitchFamily="18" charset="0"/>
                <a:cs typeface="Courier New" panose="02070309020205020404" pitchFamily="49" charset="0"/>
              </a:rPr>
              <a:t>dept</a:t>
            </a:r>
            <a:r>
              <a:rPr lang="en-US" sz="2400" dirty="0">
                <a:latin typeface="Cambria" panose="02040503050406030204" pitchFamily="18" charset="0"/>
                <a:ea typeface="Times New Roman" panose="02020603050405020304" pitchFamily="18" charset="0"/>
                <a:cs typeface="Courier New" panose="02070309020205020404" pitchFamily="49" charset="0"/>
              </a:rPr>
              <a:t> ON </a:t>
            </a:r>
            <a:r>
              <a:rPr lang="en-US" sz="2400" dirty="0" err="1">
                <a:latin typeface="Cambria" panose="02040503050406030204" pitchFamily="18" charset="0"/>
                <a:ea typeface="Times New Roman" panose="02020603050405020304" pitchFamily="18" charset="0"/>
                <a:cs typeface="Courier New" panose="02070309020205020404" pitchFamily="49" charset="0"/>
              </a:rPr>
              <a:t>emp.dno</a:t>
            </a:r>
            <a:r>
              <a:rPr lang="en-US" sz="2400" dirty="0">
                <a:latin typeface="Cambria" panose="02040503050406030204" pitchFamily="18" charset="0"/>
                <a:ea typeface="Times New Roman" panose="02020603050405020304" pitchFamily="18" charset="0"/>
                <a:cs typeface="Courier New" panose="02070309020205020404" pitchFamily="49" charset="0"/>
              </a:rPr>
              <a:t>=</a:t>
            </a:r>
            <a:r>
              <a:rPr lang="en-US" sz="2400" dirty="0" err="1">
                <a:latin typeface="Cambria" panose="02040503050406030204" pitchFamily="18" charset="0"/>
                <a:ea typeface="Times New Roman" panose="02020603050405020304" pitchFamily="18" charset="0"/>
                <a:cs typeface="Courier New" panose="02070309020205020404" pitchFamily="49" charset="0"/>
              </a:rPr>
              <a:t>dept.dno</a:t>
            </a:r>
            <a:endParaRPr lang="el-GR" sz="24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n-US" sz="2400" dirty="0">
                <a:latin typeface="Cambria" panose="02040503050406030204" pitchFamily="18" charset="0"/>
                <a:ea typeface="Times New Roman" panose="02020603050405020304" pitchFamily="18" charset="0"/>
                <a:cs typeface="Courier New" panose="02070309020205020404" pitchFamily="49" charset="0"/>
              </a:rPr>
              <a:t>AND </a:t>
            </a:r>
            <a:r>
              <a:rPr lang="en-US" sz="2400" dirty="0" err="1">
                <a:latin typeface="Cambria" panose="02040503050406030204" pitchFamily="18" charset="0"/>
                <a:ea typeface="Times New Roman" panose="02020603050405020304" pitchFamily="18" charset="0"/>
                <a:cs typeface="Courier New" panose="02070309020205020404" pitchFamily="49" charset="0"/>
              </a:rPr>
              <a:t>dept</a:t>
            </a:r>
            <a:r>
              <a:rPr lang="en-US" sz="2400" dirty="0">
                <a:latin typeface="Cambria" panose="02040503050406030204" pitchFamily="18" charset="0"/>
                <a:ea typeface="Times New Roman" panose="02020603050405020304" pitchFamily="18" charset="0"/>
                <a:cs typeface="Courier New" panose="02070309020205020404" pitchFamily="49" charset="0"/>
              </a:rPr>
              <a:t>=</a:t>
            </a:r>
            <a:r>
              <a:rPr lang="en-US" sz="2400" dirty="0">
                <a:latin typeface="Cambria" panose="02040503050406030204" pitchFamily="18" charset="0"/>
                <a:ea typeface="Times New Roman" panose="02020603050405020304" pitchFamily="18" charset="0"/>
                <a:cs typeface="Times New Roman" panose="02020603050405020304" pitchFamily="18" charset="0"/>
              </a:rPr>
              <a:t>'ΛΟΓΙΣΤΗΡΙΟ';</a:t>
            </a:r>
            <a:endParaRPr lang="el-GR" sz="2400" dirty="0">
              <a:effectLst/>
              <a:latin typeface="Courier New" panose="02070309020205020404" pitchFamily="49"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557738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38</a:t>
            </a:fld>
            <a:endParaRPr lang="el-GR"/>
          </a:p>
        </p:txBody>
      </p:sp>
      <p:sp>
        <p:nvSpPr>
          <p:cNvPr id="3" name="Rectangle 2"/>
          <p:cNvSpPr/>
          <p:nvPr/>
        </p:nvSpPr>
        <p:spPr>
          <a:xfrm>
            <a:off x="539552" y="332656"/>
            <a:ext cx="7704856" cy="3785652"/>
          </a:xfrm>
          <a:prstGeom prst="rect">
            <a:avLst/>
          </a:prstGeom>
        </p:spPr>
        <p:txBody>
          <a:bodyPr wrap="square">
            <a:spAutoFit/>
          </a:bodyPr>
          <a:lstStyle/>
          <a:p>
            <a:pPr>
              <a:spcAft>
                <a:spcPts val="0"/>
              </a:spcAft>
            </a:pPr>
            <a:r>
              <a:rPr lang="el-GR" sz="2400" dirty="0">
                <a:latin typeface="Cambria" panose="02040503050406030204" pitchFamily="18" charset="0"/>
                <a:ea typeface="Times New Roman" panose="02020603050405020304" pitchFamily="18" charset="0"/>
                <a:cs typeface="Courier New" panose="02070309020205020404" pitchFamily="49" charset="0"/>
              </a:rPr>
              <a:t>Δήλωση </a:t>
            </a:r>
            <a:r>
              <a:rPr lang="en-US" sz="2400" dirty="0">
                <a:latin typeface="Cambria" panose="02040503050406030204" pitchFamily="18" charset="0"/>
                <a:ea typeface="Times New Roman" panose="02020603050405020304" pitchFamily="18" charset="0"/>
                <a:cs typeface="Courier New" panose="02070309020205020404" pitchFamily="49" charset="0"/>
              </a:rPr>
              <a:t>SELECT</a:t>
            </a:r>
            <a:r>
              <a:rPr lang="el-GR" sz="2400" dirty="0">
                <a:latin typeface="Cambria" panose="02040503050406030204" pitchFamily="18" charset="0"/>
                <a:ea typeface="Times New Roman" panose="02020603050405020304" pitchFamily="18" charset="0"/>
                <a:cs typeface="Courier New" panose="02070309020205020404" pitchFamily="49" charset="0"/>
              </a:rPr>
              <a:t> που δείχνει τα παρακάτω στοιχεία για κάθε υπάλληλο:                    </a:t>
            </a:r>
            <a:endParaRPr lang="el-GR" sz="24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l-GR" sz="2400" dirty="0">
                <a:latin typeface="Cambria" panose="02040503050406030204" pitchFamily="18" charset="0"/>
                <a:ea typeface="Times New Roman" panose="02020603050405020304" pitchFamily="18" charset="0"/>
                <a:cs typeface="Courier New" panose="02070309020205020404" pitchFamily="49" charset="0"/>
              </a:rPr>
              <a:t>     </a:t>
            </a:r>
            <a:r>
              <a:rPr lang="en-US" sz="2400" dirty="0" err="1">
                <a:latin typeface="Cambria" panose="02040503050406030204" pitchFamily="18" charset="0"/>
                <a:ea typeface="Times New Roman" panose="02020603050405020304" pitchFamily="18" charset="0"/>
                <a:cs typeface="Courier New" panose="02070309020205020404" pitchFamily="49" charset="0"/>
              </a:rPr>
              <a:t>eno</a:t>
            </a:r>
            <a:r>
              <a:rPr lang="el-GR" sz="2400" dirty="0">
                <a:latin typeface="Cambria" panose="02040503050406030204" pitchFamily="18" charset="0"/>
                <a:ea typeface="Times New Roman" panose="02020603050405020304" pitchFamily="18" charset="0"/>
                <a:cs typeface="Courier New" panose="02070309020205020404" pitchFamily="49" charset="0"/>
              </a:rPr>
              <a:t>, </a:t>
            </a:r>
            <a:r>
              <a:rPr lang="en-US" sz="2400" dirty="0" err="1">
                <a:latin typeface="Cambria" panose="02040503050406030204" pitchFamily="18" charset="0"/>
                <a:ea typeface="Times New Roman" panose="02020603050405020304" pitchFamily="18" charset="0"/>
                <a:cs typeface="Courier New" panose="02070309020205020404" pitchFamily="49" charset="0"/>
              </a:rPr>
              <a:t>ename</a:t>
            </a:r>
            <a:r>
              <a:rPr lang="el-GR" sz="2400" dirty="0">
                <a:latin typeface="Cambria" panose="02040503050406030204" pitchFamily="18" charset="0"/>
                <a:ea typeface="Times New Roman" panose="02020603050405020304" pitchFamily="18" charset="0"/>
                <a:cs typeface="Courier New" panose="02070309020205020404" pitchFamily="49" charset="0"/>
              </a:rPr>
              <a:t>, </a:t>
            </a:r>
            <a:r>
              <a:rPr lang="en-US" sz="2400" dirty="0">
                <a:latin typeface="Cambria" panose="02040503050406030204" pitchFamily="18" charset="0"/>
                <a:ea typeface="Times New Roman" panose="02020603050405020304" pitchFamily="18" charset="0"/>
                <a:cs typeface="Courier New" panose="02070309020205020404" pitchFamily="49" charset="0"/>
              </a:rPr>
              <a:t>job</a:t>
            </a:r>
            <a:r>
              <a:rPr lang="el-GR" sz="2400" dirty="0">
                <a:latin typeface="Cambria" panose="02040503050406030204" pitchFamily="18" charset="0"/>
                <a:ea typeface="Times New Roman" panose="02020603050405020304" pitchFamily="18" charset="0"/>
                <a:cs typeface="Courier New" panose="02070309020205020404" pitchFamily="49" charset="0"/>
              </a:rPr>
              <a:t>, </a:t>
            </a:r>
            <a:r>
              <a:rPr lang="en-US" sz="2400" dirty="0" err="1">
                <a:latin typeface="Cambria" panose="02040503050406030204" pitchFamily="18" charset="0"/>
                <a:ea typeface="Times New Roman" panose="02020603050405020304" pitchFamily="18" charset="0"/>
                <a:cs typeface="Courier New" panose="02070309020205020404" pitchFamily="49" charset="0"/>
              </a:rPr>
              <a:t>sal</a:t>
            </a:r>
            <a:r>
              <a:rPr lang="el-GR" sz="2400" dirty="0">
                <a:latin typeface="Cambria" panose="02040503050406030204" pitchFamily="18" charset="0"/>
                <a:ea typeface="Times New Roman" panose="02020603050405020304" pitchFamily="18" charset="0"/>
                <a:cs typeface="Courier New" panose="02070309020205020404" pitchFamily="49" charset="0"/>
              </a:rPr>
              <a:t>, </a:t>
            </a:r>
            <a:r>
              <a:rPr lang="en-US" sz="2400" dirty="0" err="1">
                <a:latin typeface="Cambria" panose="02040503050406030204" pitchFamily="18" charset="0"/>
                <a:ea typeface="Times New Roman" panose="02020603050405020304" pitchFamily="18" charset="0"/>
                <a:cs typeface="Courier New" panose="02070309020205020404" pitchFamily="49" charset="0"/>
              </a:rPr>
              <a:t>dno</a:t>
            </a:r>
            <a:r>
              <a:rPr lang="el-GR" sz="2400" dirty="0">
                <a:latin typeface="Cambria" panose="02040503050406030204" pitchFamily="18" charset="0"/>
                <a:ea typeface="Times New Roman" panose="02020603050405020304" pitchFamily="18" charset="0"/>
                <a:cs typeface="Courier New" panose="02070309020205020404" pitchFamily="49" charset="0"/>
              </a:rPr>
              <a:t>, </a:t>
            </a:r>
            <a:r>
              <a:rPr lang="en-US" sz="2400" dirty="0" err="1">
                <a:latin typeface="Cambria" panose="02040503050406030204" pitchFamily="18" charset="0"/>
                <a:ea typeface="Times New Roman" panose="02020603050405020304" pitchFamily="18" charset="0"/>
                <a:cs typeface="Courier New" panose="02070309020205020404" pitchFamily="49" charset="0"/>
              </a:rPr>
              <a:t>dept</a:t>
            </a:r>
            <a:r>
              <a:rPr lang="en-US" sz="2400" dirty="0">
                <a:latin typeface="Cambria" panose="02040503050406030204" pitchFamily="18" charset="0"/>
                <a:ea typeface="Times New Roman" panose="02020603050405020304" pitchFamily="18" charset="0"/>
                <a:cs typeface="Courier New" panose="02070309020205020404" pitchFamily="49" charset="0"/>
              </a:rPr>
              <a:t> </a:t>
            </a:r>
            <a:endParaRPr lang="el-GR" sz="2400" dirty="0" smtClean="0">
              <a:latin typeface="Cambria" panose="02040503050406030204" pitchFamily="18" charset="0"/>
              <a:ea typeface="Times New Roman" panose="02020603050405020304" pitchFamily="18" charset="0"/>
              <a:cs typeface="Courier New" panose="02070309020205020404" pitchFamily="49" charset="0"/>
            </a:endParaRPr>
          </a:p>
          <a:p>
            <a:pPr>
              <a:spcAft>
                <a:spcPts val="0"/>
              </a:spcAft>
            </a:pPr>
            <a:r>
              <a:rPr lang="el-GR" sz="2400" dirty="0" smtClean="0">
                <a:latin typeface="Cambria" panose="02040503050406030204" pitchFamily="18" charset="0"/>
                <a:ea typeface="Times New Roman" panose="02020603050405020304" pitchFamily="18" charset="0"/>
                <a:cs typeface="Courier New" panose="02070309020205020404" pitchFamily="49" charset="0"/>
              </a:rPr>
              <a:t>ταξινομημένα </a:t>
            </a:r>
            <a:r>
              <a:rPr lang="el-GR" sz="2400" dirty="0">
                <a:latin typeface="Cambria" panose="02040503050406030204" pitchFamily="18" charset="0"/>
                <a:ea typeface="Times New Roman" panose="02020603050405020304" pitchFamily="18" charset="0"/>
                <a:cs typeface="Courier New" panose="02070309020205020404" pitchFamily="49" charset="0"/>
              </a:rPr>
              <a:t>ανά όνομα υπαλλήλου (</a:t>
            </a:r>
            <a:r>
              <a:rPr lang="en-US" sz="2400" dirty="0" err="1">
                <a:latin typeface="Cambria" panose="02040503050406030204" pitchFamily="18" charset="0"/>
                <a:ea typeface="Times New Roman" panose="02020603050405020304" pitchFamily="18" charset="0"/>
                <a:cs typeface="Courier New" panose="02070309020205020404" pitchFamily="49" charset="0"/>
              </a:rPr>
              <a:t>ename</a:t>
            </a:r>
            <a:r>
              <a:rPr lang="el-GR" sz="2400" dirty="0">
                <a:latin typeface="Cambria" panose="02040503050406030204" pitchFamily="18" charset="0"/>
                <a:ea typeface="Times New Roman" panose="02020603050405020304" pitchFamily="18" charset="0"/>
                <a:cs typeface="Courier New" panose="02070309020205020404" pitchFamily="49" charset="0"/>
              </a:rPr>
              <a:t>).</a:t>
            </a:r>
            <a:endParaRPr lang="el-GR" sz="24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l-GR" sz="2400" dirty="0">
                <a:latin typeface="Cambria" panose="02040503050406030204" pitchFamily="18" charset="0"/>
                <a:ea typeface="Times New Roman" panose="02020603050405020304" pitchFamily="18" charset="0"/>
                <a:cs typeface="Courier New" panose="02070309020205020404" pitchFamily="49" charset="0"/>
              </a:rPr>
              <a:t> </a:t>
            </a:r>
            <a:endParaRPr lang="el-GR" sz="24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n-US" sz="2400" dirty="0">
                <a:latin typeface="Cambria" panose="02040503050406030204" pitchFamily="18" charset="0"/>
                <a:ea typeface="Times New Roman" panose="02020603050405020304" pitchFamily="18" charset="0"/>
                <a:cs typeface="Courier New" panose="02070309020205020404" pitchFamily="49" charset="0"/>
              </a:rPr>
              <a:t>SELECT </a:t>
            </a:r>
            <a:r>
              <a:rPr lang="en-US" sz="2400" dirty="0" err="1">
                <a:latin typeface="Cambria" panose="02040503050406030204" pitchFamily="18" charset="0"/>
                <a:ea typeface="Times New Roman" panose="02020603050405020304" pitchFamily="18" charset="0"/>
                <a:cs typeface="Courier New" panose="02070309020205020404" pitchFamily="49" charset="0"/>
              </a:rPr>
              <a:t>eno</a:t>
            </a:r>
            <a:r>
              <a:rPr lang="en-US" sz="2400" dirty="0">
                <a:latin typeface="Cambria" panose="02040503050406030204" pitchFamily="18" charset="0"/>
                <a:ea typeface="Times New Roman" panose="02020603050405020304" pitchFamily="18" charset="0"/>
                <a:cs typeface="Courier New" panose="02070309020205020404" pitchFamily="49" charset="0"/>
              </a:rPr>
              <a:t>, </a:t>
            </a:r>
            <a:r>
              <a:rPr lang="en-US" sz="2400" dirty="0" err="1">
                <a:latin typeface="Cambria" panose="02040503050406030204" pitchFamily="18" charset="0"/>
                <a:ea typeface="Times New Roman" panose="02020603050405020304" pitchFamily="18" charset="0"/>
                <a:cs typeface="Courier New" panose="02070309020205020404" pitchFamily="49" charset="0"/>
              </a:rPr>
              <a:t>ename</a:t>
            </a:r>
            <a:r>
              <a:rPr lang="en-US" sz="2400" dirty="0">
                <a:latin typeface="Cambria" panose="02040503050406030204" pitchFamily="18" charset="0"/>
                <a:ea typeface="Times New Roman" panose="02020603050405020304" pitchFamily="18" charset="0"/>
                <a:cs typeface="Courier New" panose="02070309020205020404" pitchFamily="49" charset="0"/>
              </a:rPr>
              <a:t>, </a:t>
            </a:r>
            <a:r>
              <a:rPr lang="en-US" sz="2400" dirty="0" err="1">
                <a:latin typeface="Cambria" panose="02040503050406030204" pitchFamily="18" charset="0"/>
                <a:ea typeface="Times New Roman" panose="02020603050405020304" pitchFamily="18" charset="0"/>
                <a:cs typeface="Courier New" panose="02070309020205020404" pitchFamily="49" charset="0"/>
              </a:rPr>
              <a:t>jno</a:t>
            </a:r>
            <a:r>
              <a:rPr lang="en-US" sz="2400" dirty="0">
                <a:latin typeface="Cambria" panose="02040503050406030204" pitchFamily="18" charset="0"/>
                <a:ea typeface="Times New Roman" panose="02020603050405020304" pitchFamily="18" charset="0"/>
                <a:cs typeface="Courier New" panose="02070309020205020404" pitchFamily="49" charset="0"/>
              </a:rPr>
              <a:t>, </a:t>
            </a:r>
            <a:r>
              <a:rPr lang="en-US" sz="2400" dirty="0" err="1">
                <a:latin typeface="Cambria" panose="02040503050406030204" pitchFamily="18" charset="0"/>
                <a:ea typeface="Times New Roman" panose="02020603050405020304" pitchFamily="18" charset="0"/>
                <a:cs typeface="Courier New" panose="02070309020205020404" pitchFamily="49" charset="0"/>
              </a:rPr>
              <a:t>dept.dno</a:t>
            </a:r>
            <a:r>
              <a:rPr lang="en-US" sz="2400" dirty="0">
                <a:latin typeface="Cambria" panose="02040503050406030204" pitchFamily="18" charset="0"/>
                <a:ea typeface="Times New Roman" panose="02020603050405020304" pitchFamily="18" charset="0"/>
                <a:cs typeface="Courier New" panose="02070309020205020404" pitchFamily="49" charset="0"/>
              </a:rPr>
              <a:t>, </a:t>
            </a:r>
            <a:r>
              <a:rPr lang="en-US" sz="2400" dirty="0" err="1">
                <a:latin typeface="Cambria" panose="02040503050406030204" pitchFamily="18" charset="0"/>
                <a:ea typeface="Times New Roman" panose="02020603050405020304" pitchFamily="18" charset="0"/>
                <a:cs typeface="Courier New" panose="02070309020205020404" pitchFamily="49" charset="0"/>
              </a:rPr>
              <a:t>dept</a:t>
            </a:r>
            <a:endParaRPr lang="el-GR" sz="24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n-US" sz="2400" dirty="0">
                <a:latin typeface="Cambria" panose="02040503050406030204" pitchFamily="18" charset="0"/>
                <a:ea typeface="Times New Roman" panose="02020603050405020304" pitchFamily="18" charset="0"/>
                <a:cs typeface="Courier New" panose="02070309020205020404" pitchFamily="49" charset="0"/>
              </a:rPr>
              <a:t>FROM </a:t>
            </a:r>
            <a:r>
              <a:rPr lang="en-US" sz="2400" dirty="0" err="1">
                <a:latin typeface="Cambria" panose="02040503050406030204" pitchFamily="18" charset="0"/>
                <a:ea typeface="Times New Roman" panose="02020603050405020304" pitchFamily="18" charset="0"/>
                <a:cs typeface="Courier New" panose="02070309020205020404" pitchFamily="49" charset="0"/>
              </a:rPr>
              <a:t>emp</a:t>
            </a:r>
            <a:r>
              <a:rPr lang="en-US" sz="2400" dirty="0">
                <a:latin typeface="Cambria" panose="02040503050406030204" pitchFamily="18" charset="0"/>
                <a:ea typeface="Times New Roman" panose="02020603050405020304" pitchFamily="18" charset="0"/>
                <a:cs typeface="Courier New" panose="02070309020205020404" pitchFamily="49" charset="0"/>
              </a:rPr>
              <a:t> </a:t>
            </a:r>
            <a:endParaRPr lang="el-GR" sz="24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n-US" sz="2400" dirty="0">
                <a:latin typeface="Cambria" panose="02040503050406030204" pitchFamily="18" charset="0"/>
                <a:ea typeface="Times New Roman" panose="02020603050405020304" pitchFamily="18" charset="0"/>
                <a:cs typeface="Courier New" panose="02070309020205020404" pitchFamily="49" charset="0"/>
              </a:rPr>
              <a:t>JOIN </a:t>
            </a:r>
            <a:r>
              <a:rPr lang="en-US" sz="2400" dirty="0" err="1">
                <a:latin typeface="Cambria" panose="02040503050406030204" pitchFamily="18" charset="0"/>
                <a:ea typeface="Times New Roman" panose="02020603050405020304" pitchFamily="18" charset="0"/>
                <a:cs typeface="Courier New" panose="02070309020205020404" pitchFamily="49" charset="0"/>
              </a:rPr>
              <a:t>dept</a:t>
            </a:r>
            <a:r>
              <a:rPr lang="en-US" sz="2400" dirty="0">
                <a:latin typeface="Cambria" panose="02040503050406030204" pitchFamily="18" charset="0"/>
                <a:ea typeface="Times New Roman" panose="02020603050405020304" pitchFamily="18" charset="0"/>
                <a:cs typeface="Courier New" panose="02070309020205020404" pitchFamily="49" charset="0"/>
              </a:rPr>
              <a:t> ON </a:t>
            </a:r>
            <a:r>
              <a:rPr lang="en-US" sz="2400" dirty="0" err="1">
                <a:latin typeface="Cambria" panose="02040503050406030204" pitchFamily="18" charset="0"/>
                <a:ea typeface="Times New Roman" panose="02020603050405020304" pitchFamily="18" charset="0"/>
                <a:cs typeface="Courier New" panose="02070309020205020404" pitchFamily="49" charset="0"/>
              </a:rPr>
              <a:t>emp.dno</a:t>
            </a:r>
            <a:r>
              <a:rPr lang="en-US" sz="2400" dirty="0">
                <a:latin typeface="Cambria" panose="02040503050406030204" pitchFamily="18" charset="0"/>
                <a:ea typeface="Times New Roman" panose="02020603050405020304" pitchFamily="18" charset="0"/>
                <a:cs typeface="Courier New" panose="02070309020205020404" pitchFamily="49" charset="0"/>
              </a:rPr>
              <a:t>=</a:t>
            </a:r>
            <a:r>
              <a:rPr lang="en-US" sz="2400" dirty="0" err="1">
                <a:latin typeface="Cambria" panose="02040503050406030204" pitchFamily="18" charset="0"/>
                <a:ea typeface="Times New Roman" panose="02020603050405020304" pitchFamily="18" charset="0"/>
                <a:cs typeface="Courier New" panose="02070309020205020404" pitchFamily="49" charset="0"/>
              </a:rPr>
              <a:t>dept.dno</a:t>
            </a:r>
            <a:endParaRPr lang="el-GR" sz="24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n-US" sz="2400" dirty="0">
                <a:latin typeface="Cambria" panose="02040503050406030204" pitchFamily="18" charset="0"/>
                <a:ea typeface="Times New Roman" panose="02020603050405020304" pitchFamily="18" charset="0"/>
                <a:cs typeface="Courier New" panose="02070309020205020404" pitchFamily="49" charset="0"/>
              </a:rPr>
              <a:t>AND </a:t>
            </a:r>
            <a:r>
              <a:rPr lang="en-US" sz="2400" dirty="0" err="1">
                <a:latin typeface="Cambria" panose="02040503050406030204" pitchFamily="18" charset="0"/>
                <a:ea typeface="Times New Roman" panose="02020603050405020304" pitchFamily="18" charset="0"/>
                <a:cs typeface="Courier New" panose="02070309020205020404" pitchFamily="49" charset="0"/>
              </a:rPr>
              <a:t>dept</a:t>
            </a:r>
            <a:r>
              <a:rPr lang="en-US" sz="2400" dirty="0">
                <a:latin typeface="Cambria" panose="02040503050406030204" pitchFamily="18" charset="0"/>
                <a:ea typeface="Times New Roman" panose="02020603050405020304" pitchFamily="18" charset="0"/>
                <a:cs typeface="Courier New" panose="02070309020205020404" pitchFamily="49" charset="0"/>
              </a:rPr>
              <a:t>=</a:t>
            </a:r>
            <a:r>
              <a:rPr lang="en-US" sz="2400" dirty="0">
                <a:latin typeface="Cambria" panose="02040503050406030204" pitchFamily="18" charset="0"/>
                <a:ea typeface="Times New Roman" panose="02020603050405020304" pitchFamily="18" charset="0"/>
                <a:cs typeface="Times New Roman" panose="02020603050405020304" pitchFamily="18" charset="0"/>
              </a:rPr>
              <a:t>'ΛΟΓΙΣΤΗΡΙΟ'</a:t>
            </a:r>
            <a:endParaRPr lang="el-GR" sz="24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n-US" sz="2400" dirty="0">
                <a:latin typeface="Cambria" panose="02040503050406030204" pitchFamily="18" charset="0"/>
                <a:ea typeface="Times New Roman" panose="02020603050405020304" pitchFamily="18" charset="0"/>
                <a:cs typeface="Times New Roman" panose="02020603050405020304" pitchFamily="18" charset="0"/>
              </a:rPr>
              <a:t>ORDER BY </a:t>
            </a:r>
            <a:r>
              <a:rPr lang="en-US" sz="2400" dirty="0" err="1">
                <a:latin typeface="Cambria" panose="02040503050406030204" pitchFamily="18" charset="0"/>
                <a:ea typeface="Times New Roman" panose="02020603050405020304" pitchFamily="18" charset="0"/>
                <a:cs typeface="Times New Roman" panose="02020603050405020304" pitchFamily="18" charset="0"/>
              </a:rPr>
              <a:t>ename</a:t>
            </a:r>
            <a:r>
              <a:rPr lang="en-US" sz="1200" dirty="0">
                <a:latin typeface="Cambria" panose="02040503050406030204" pitchFamily="18" charset="0"/>
                <a:ea typeface="Times New Roman" panose="02020603050405020304" pitchFamily="18" charset="0"/>
                <a:cs typeface="Times New Roman" panose="02020603050405020304" pitchFamily="18" charset="0"/>
              </a:rPr>
              <a:t>;</a:t>
            </a:r>
            <a:endParaRPr lang="el-GR" sz="1000" dirty="0">
              <a:effectLst/>
              <a:latin typeface="Courier New" panose="02070309020205020404" pitchFamily="49"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23181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smtClean="0"/>
              <a:t>Μαθησιακά Αποτελέσματα</a:t>
            </a:r>
            <a:endParaRPr lang="el-GR" sz="3600" dirty="0"/>
          </a:p>
        </p:txBody>
      </p:sp>
      <p:sp>
        <p:nvSpPr>
          <p:cNvPr id="3" name="Content Placeholder 2"/>
          <p:cNvSpPr>
            <a:spLocks noGrp="1"/>
          </p:cNvSpPr>
          <p:nvPr>
            <p:ph idx="1"/>
          </p:nvPr>
        </p:nvSpPr>
        <p:spPr>
          <a:xfrm>
            <a:off x="457200" y="1196752"/>
            <a:ext cx="8229600" cy="5400600"/>
          </a:xfrm>
        </p:spPr>
        <p:txBody>
          <a:bodyPr>
            <a:normAutofit/>
          </a:bodyPr>
          <a:lstStyle/>
          <a:p>
            <a:pPr marL="0" indent="0">
              <a:buNone/>
            </a:pPr>
            <a:r>
              <a:rPr lang="el-GR" dirty="0" smtClean="0"/>
              <a:t>Κύριος στόχος του μαθήματος είναι να εφοδιάσει τους φοιτητές με τις απαραίτητες γνώσεις έτσι ώστε να είναι ικανοί να χρησιμοποιούν νέες προχωρημένες τεχνικές της τεχνολογίας βάσεων δεδομένων για να σχεδιάσουν, να υλοποιήσουν και να συντηρήσουν σύνθετες βάσεις δεδομένων και ολοκληρωμένα συστήματα βάσεων δεδομένων.</a:t>
            </a:r>
            <a:endParaRPr lang="el-GR"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3</a:t>
            </a:fld>
            <a:endParaRPr lang="el-GR"/>
          </a:p>
        </p:txBody>
      </p:sp>
    </p:spTree>
    <p:extLst>
      <p:ext uri="{BB962C8B-B14F-4D97-AF65-F5344CB8AC3E}">
        <p14:creationId xmlns:p14="http://schemas.microsoft.com/office/powerpoint/2010/main" val="128356209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39</a:t>
            </a:fld>
            <a:endParaRPr lang="el-GR"/>
          </a:p>
        </p:txBody>
      </p:sp>
      <p:sp>
        <p:nvSpPr>
          <p:cNvPr id="6" name="Rectangle 5"/>
          <p:cNvSpPr/>
          <p:nvPr/>
        </p:nvSpPr>
        <p:spPr>
          <a:xfrm>
            <a:off x="179512" y="188640"/>
            <a:ext cx="7416824" cy="4893647"/>
          </a:xfrm>
          <a:prstGeom prst="rect">
            <a:avLst/>
          </a:prstGeom>
        </p:spPr>
        <p:txBody>
          <a:bodyPr wrap="square">
            <a:spAutoFit/>
          </a:bodyPr>
          <a:lstStyle/>
          <a:p>
            <a:pPr>
              <a:spcAft>
                <a:spcPts val="0"/>
              </a:spcAft>
            </a:pPr>
            <a:r>
              <a:rPr lang="el-GR" sz="2400" dirty="0">
                <a:latin typeface="Cambria" panose="02040503050406030204" pitchFamily="18" charset="0"/>
                <a:ea typeface="Times New Roman" panose="02020603050405020304" pitchFamily="18" charset="0"/>
                <a:cs typeface="Courier New" panose="02070309020205020404" pitchFamily="49" charset="0"/>
              </a:rPr>
              <a:t>Δήλωση </a:t>
            </a:r>
            <a:r>
              <a:rPr lang="en-US" sz="2400" dirty="0">
                <a:latin typeface="Cambria" panose="02040503050406030204" pitchFamily="18" charset="0"/>
                <a:ea typeface="Times New Roman" panose="02020603050405020304" pitchFamily="18" charset="0"/>
                <a:cs typeface="Courier New" panose="02070309020205020404" pitchFamily="49" charset="0"/>
              </a:rPr>
              <a:t>SELECT</a:t>
            </a:r>
            <a:r>
              <a:rPr lang="el-GR" sz="2400" dirty="0">
                <a:latin typeface="Cambria" panose="02040503050406030204" pitchFamily="18" charset="0"/>
                <a:ea typeface="Times New Roman" panose="02020603050405020304" pitchFamily="18" charset="0"/>
                <a:cs typeface="Courier New" panose="02070309020205020404" pitchFamily="49" charset="0"/>
              </a:rPr>
              <a:t> που δείχνει τους κωδικούς θέσης (</a:t>
            </a:r>
            <a:r>
              <a:rPr lang="en-US" sz="2400" dirty="0" err="1">
                <a:latin typeface="Cambria" panose="02040503050406030204" pitchFamily="18" charset="0"/>
                <a:ea typeface="Times New Roman" panose="02020603050405020304" pitchFamily="18" charset="0"/>
                <a:cs typeface="Courier New" panose="02070309020205020404" pitchFamily="49" charset="0"/>
              </a:rPr>
              <a:t>jno</a:t>
            </a:r>
            <a:r>
              <a:rPr lang="el-GR" sz="2400" dirty="0">
                <a:latin typeface="Cambria" panose="02040503050406030204" pitchFamily="18" charset="0"/>
                <a:ea typeface="Times New Roman" panose="02020603050405020304" pitchFamily="18" charset="0"/>
                <a:cs typeface="Courier New" panose="02070309020205020404" pitchFamily="49" charset="0"/>
              </a:rPr>
              <a:t>) και πόσοι υπάλληλοι κατέχουν τη θέση </a:t>
            </a:r>
            <a:endParaRPr lang="el-GR" sz="24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n-US" sz="2400" dirty="0">
                <a:latin typeface="Cambria" panose="02040503050406030204" pitchFamily="18" charset="0"/>
                <a:ea typeface="Times New Roman" panose="02020603050405020304" pitchFamily="18" charset="0"/>
                <a:cs typeface="Courier New" panose="02070309020205020404" pitchFamily="49" charset="0"/>
              </a:rPr>
              <a:t>SELECT </a:t>
            </a:r>
            <a:r>
              <a:rPr lang="en-US" sz="2400" dirty="0" err="1">
                <a:latin typeface="Cambria" panose="02040503050406030204" pitchFamily="18" charset="0"/>
                <a:ea typeface="Times New Roman" panose="02020603050405020304" pitchFamily="18" charset="0"/>
                <a:cs typeface="Courier New" panose="02070309020205020404" pitchFamily="49" charset="0"/>
              </a:rPr>
              <a:t>jno</a:t>
            </a:r>
            <a:r>
              <a:rPr lang="en-US" sz="2400" dirty="0">
                <a:latin typeface="Cambria" panose="02040503050406030204" pitchFamily="18" charset="0"/>
                <a:ea typeface="Times New Roman" panose="02020603050405020304" pitchFamily="18" charset="0"/>
                <a:cs typeface="Courier New" panose="02070309020205020404" pitchFamily="49" charset="0"/>
              </a:rPr>
              <a:t>, COUNT</a:t>
            </a:r>
            <a:r>
              <a:rPr lang="en-US" sz="2400" dirty="0" smtClean="0">
                <a:latin typeface="Cambria" panose="02040503050406030204" pitchFamily="18" charset="0"/>
                <a:ea typeface="Times New Roman" panose="02020603050405020304" pitchFamily="18" charset="0"/>
                <a:cs typeface="Courier New" panose="02070309020205020404" pitchFamily="49" charset="0"/>
              </a:rPr>
              <a:t>(*)</a:t>
            </a:r>
            <a:r>
              <a:rPr lang="el-GR" sz="2400" dirty="0" smtClean="0">
                <a:latin typeface="Cambria" panose="02040503050406030204" pitchFamily="18" charset="0"/>
                <a:ea typeface="Times New Roman" panose="02020603050405020304" pitchFamily="18" charset="0"/>
                <a:cs typeface="Courier New" panose="02070309020205020404" pitchFamily="49" charset="0"/>
              </a:rPr>
              <a:t> </a:t>
            </a:r>
            <a:r>
              <a:rPr lang="en-US" sz="2400" dirty="0" smtClean="0">
                <a:latin typeface="Cambria" panose="02040503050406030204" pitchFamily="18" charset="0"/>
                <a:ea typeface="Times New Roman" panose="02020603050405020304" pitchFamily="18" charset="0"/>
                <a:cs typeface="Courier New" panose="02070309020205020404" pitchFamily="49" charset="0"/>
              </a:rPr>
              <a:t>“no”</a:t>
            </a:r>
            <a:endParaRPr lang="el-GR" sz="24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n-US" sz="2400" dirty="0">
                <a:latin typeface="Cambria" panose="02040503050406030204" pitchFamily="18" charset="0"/>
                <a:ea typeface="Times New Roman" panose="02020603050405020304" pitchFamily="18" charset="0"/>
                <a:cs typeface="Courier New" panose="02070309020205020404" pitchFamily="49" charset="0"/>
              </a:rPr>
              <a:t>FROM </a:t>
            </a:r>
            <a:r>
              <a:rPr lang="en-US" sz="2400" dirty="0" err="1">
                <a:latin typeface="Cambria" panose="02040503050406030204" pitchFamily="18" charset="0"/>
                <a:ea typeface="Times New Roman" panose="02020603050405020304" pitchFamily="18" charset="0"/>
                <a:cs typeface="Courier New" panose="02070309020205020404" pitchFamily="49" charset="0"/>
              </a:rPr>
              <a:t>emp</a:t>
            </a:r>
            <a:endParaRPr lang="el-GR" sz="24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n-US" sz="2400" dirty="0">
                <a:latin typeface="Cambria" panose="02040503050406030204" pitchFamily="18" charset="0"/>
                <a:ea typeface="Times New Roman" panose="02020603050405020304" pitchFamily="18" charset="0"/>
                <a:cs typeface="Courier New" panose="02070309020205020404" pitchFamily="49" charset="0"/>
              </a:rPr>
              <a:t>GROUP BY </a:t>
            </a:r>
            <a:r>
              <a:rPr lang="en-US" sz="2400" dirty="0" err="1">
                <a:latin typeface="Cambria" panose="02040503050406030204" pitchFamily="18" charset="0"/>
                <a:ea typeface="Times New Roman" panose="02020603050405020304" pitchFamily="18" charset="0"/>
                <a:cs typeface="Courier New" panose="02070309020205020404" pitchFamily="49" charset="0"/>
              </a:rPr>
              <a:t>jno</a:t>
            </a:r>
            <a:r>
              <a:rPr lang="en-US" sz="2400" dirty="0">
                <a:latin typeface="Cambria" panose="02040503050406030204" pitchFamily="18" charset="0"/>
                <a:ea typeface="Times New Roman" panose="02020603050405020304" pitchFamily="18" charset="0"/>
                <a:cs typeface="Courier New" panose="02070309020205020404" pitchFamily="49" charset="0"/>
              </a:rPr>
              <a:t>;</a:t>
            </a:r>
            <a:endParaRPr lang="el-GR" sz="24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l-GR" sz="2400" dirty="0">
                <a:latin typeface="Cambria" panose="02040503050406030204" pitchFamily="18" charset="0"/>
                <a:ea typeface="Times New Roman" panose="02020603050405020304" pitchFamily="18" charset="0"/>
                <a:cs typeface="Courier New" panose="02070309020205020404" pitchFamily="49" charset="0"/>
              </a:rPr>
              <a:t> </a:t>
            </a:r>
            <a:endParaRPr lang="el-GR" sz="24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endParaRPr lang="en-US" sz="2400" dirty="0" smtClean="0">
              <a:latin typeface="Cambria" panose="02040503050406030204" pitchFamily="18" charset="0"/>
              <a:ea typeface="Times New Roman" panose="02020603050405020304" pitchFamily="18" charset="0"/>
              <a:cs typeface="Courier New" panose="02070309020205020404" pitchFamily="49" charset="0"/>
            </a:endParaRPr>
          </a:p>
          <a:p>
            <a:pPr>
              <a:spcAft>
                <a:spcPts val="0"/>
              </a:spcAft>
            </a:pPr>
            <a:r>
              <a:rPr lang="el-GR" sz="2400" dirty="0" smtClean="0">
                <a:latin typeface="Cambria" panose="02040503050406030204" pitchFamily="18" charset="0"/>
                <a:ea typeface="Times New Roman" panose="02020603050405020304" pitchFamily="18" charset="0"/>
                <a:cs typeface="Courier New" panose="02070309020205020404" pitchFamily="49" charset="0"/>
              </a:rPr>
              <a:t>Τροποποιήστε </a:t>
            </a:r>
            <a:r>
              <a:rPr lang="el-GR" sz="2400" dirty="0">
                <a:latin typeface="Cambria" panose="02040503050406030204" pitchFamily="18" charset="0"/>
                <a:ea typeface="Times New Roman" panose="02020603050405020304" pitchFamily="18" charset="0"/>
                <a:cs typeface="Courier New" panose="02070309020205020404" pitchFamily="49" charset="0"/>
              </a:rPr>
              <a:t>τη δήλωση </a:t>
            </a:r>
            <a:r>
              <a:rPr lang="en-US" sz="2400" dirty="0">
                <a:latin typeface="Cambria" panose="02040503050406030204" pitchFamily="18" charset="0"/>
                <a:ea typeface="Times New Roman" panose="02020603050405020304" pitchFamily="18" charset="0"/>
                <a:cs typeface="Courier New" panose="02070309020205020404" pitchFamily="49" charset="0"/>
              </a:rPr>
              <a:t>SELECT</a:t>
            </a:r>
            <a:r>
              <a:rPr lang="el-GR" sz="2400" dirty="0">
                <a:latin typeface="Cambria" panose="02040503050406030204" pitchFamily="18" charset="0"/>
                <a:ea typeface="Times New Roman" panose="02020603050405020304" pitchFamily="18" charset="0"/>
                <a:cs typeface="Courier New" panose="02070309020205020404" pitchFamily="49" charset="0"/>
              </a:rPr>
              <a:t> ώστε να βλέπουμε μία θέση αν την κατέχουν τουλάχιστον δύο υπάλληλοι: </a:t>
            </a:r>
            <a:endParaRPr lang="el-GR" sz="24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n-US" sz="2400" dirty="0">
                <a:latin typeface="Cambria" panose="02040503050406030204" pitchFamily="18" charset="0"/>
                <a:ea typeface="Times New Roman" panose="02020603050405020304" pitchFamily="18" charset="0"/>
                <a:cs typeface="Courier New" panose="02070309020205020404" pitchFamily="49" charset="0"/>
              </a:rPr>
              <a:t>SELECT </a:t>
            </a:r>
            <a:r>
              <a:rPr lang="en-US" sz="2400" dirty="0" err="1">
                <a:latin typeface="Cambria" panose="02040503050406030204" pitchFamily="18" charset="0"/>
                <a:ea typeface="Times New Roman" panose="02020603050405020304" pitchFamily="18" charset="0"/>
                <a:cs typeface="Courier New" panose="02070309020205020404" pitchFamily="49" charset="0"/>
              </a:rPr>
              <a:t>jno</a:t>
            </a:r>
            <a:r>
              <a:rPr lang="en-US" sz="2400" dirty="0">
                <a:latin typeface="Cambria" panose="02040503050406030204" pitchFamily="18" charset="0"/>
                <a:ea typeface="Times New Roman" panose="02020603050405020304" pitchFamily="18" charset="0"/>
                <a:cs typeface="Courier New" panose="02070309020205020404" pitchFamily="49" charset="0"/>
              </a:rPr>
              <a:t>, COUNT</a:t>
            </a:r>
            <a:r>
              <a:rPr lang="en-US" sz="2400" dirty="0" smtClean="0">
                <a:latin typeface="Cambria" panose="02040503050406030204" pitchFamily="18" charset="0"/>
                <a:ea typeface="Times New Roman" panose="02020603050405020304" pitchFamily="18" charset="0"/>
                <a:cs typeface="Courier New" panose="02070309020205020404" pitchFamily="49" charset="0"/>
              </a:rPr>
              <a:t>(*) </a:t>
            </a:r>
            <a:r>
              <a:rPr lang="en-US" sz="2400" dirty="0">
                <a:latin typeface="Cambria" panose="02040503050406030204" pitchFamily="18" charset="0"/>
                <a:ea typeface="Times New Roman" panose="02020603050405020304" pitchFamily="18" charset="0"/>
                <a:cs typeface="Courier New" panose="02070309020205020404" pitchFamily="49" charset="0"/>
              </a:rPr>
              <a:t>“no”</a:t>
            </a:r>
            <a:endParaRPr lang="el-GR" sz="24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n-US" sz="2400" dirty="0">
                <a:latin typeface="Cambria" panose="02040503050406030204" pitchFamily="18" charset="0"/>
                <a:ea typeface="Times New Roman" panose="02020603050405020304" pitchFamily="18" charset="0"/>
                <a:cs typeface="Courier New" panose="02070309020205020404" pitchFamily="49" charset="0"/>
              </a:rPr>
              <a:t>FROM </a:t>
            </a:r>
            <a:r>
              <a:rPr lang="en-US" sz="2400" dirty="0" err="1">
                <a:latin typeface="Cambria" panose="02040503050406030204" pitchFamily="18" charset="0"/>
                <a:ea typeface="Times New Roman" panose="02020603050405020304" pitchFamily="18" charset="0"/>
                <a:cs typeface="Courier New" panose="02070309020205020404" pitchFamily="49" charset="0"/>
              </a:rPr>
              <a:t>emp</a:t>
            </a:r>
            <a:endParaRPr lang="el-GR" sz="24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n-US" sz="2400" dirty="0">
                <a:latin typeface="Cambria" panose="02040503050406030204" pitchFamily="18" charset="0"/>
                <a:ea typeface="Times New Roman" panose="02020603050405020304" pitchFamily="18" charset="0"/>
                <a:cs typeface="Courier New" panose="02070309020205020404" pitchFamily="49" charset="0"/>
              </a:rPr>
              <a:t>GROUP BY </a:t>
            </a:r>
            <a:r>
              <a:rPr lang="en-US" sz="2400" dirty="0" err="1">
                <a:latin typeface="Cambria" panose="02040503050406030204" pitchFamily="18" charset="0"/>
                <a:ea typeface="Times New Roman" panose="02020603050405020304" pitchFamily="18" charset="0"/>
                <a:cs typeface="Courier New" panose="02070309020205020404" pitchFamily="49" charset="0"/>
              </a:rPr>
              <a:t>jno</a:t>
            </a:r>
            <a:endParaRPr lang="el-GR" sz="2400" dirty="0">
              <a:latin typeface="Courier New" panose="02070309020205020404" pitchFamily="49" charset="0"/>
              <a:ea typeface="Times New Roman" panose="02020603050405020304" pitchFamily="18" charset="0"/>
              <a:cs typeface="Times New Roman" panose="02020603050405020304" pitchFamily="18" charset="0"/>
            </a:endParaRPr>
          </a:p>
          <a:p>
            <a:r>
              <a:rPr lang="en-US" sz="2400" dirty="0">
                <a:latin typeface="Cambria" panose="02040503050406030204" pitchFamily="18" charset="0"/>
                <a:ea typeface="Times New Roman" panose="02020603050405020304" pitchFamily="18" charset="0"/>
                <a:cs typeface="Courier New" panose="02070309020205020404" pitchFamily="49" charset="0"/>
              </a:rPr>
              <a:t>HAVING COUNT(*)&gt;=2;</a:t>
            </a:r>
            <a:endParaRPr lang="el-GR" sz="2400" dirty="0"/>
          </a:p>
        </p:txBody>
      </p:sp>
      <p:graphicFrame>
        <p:nvGraphicFramePr>
          <p:cNvPr id="7" name="Table 6"/>
          <p:cNvGraphicFramePr>
            <a:graphicFrameLocks noGrp="1"/>
          </p:cNvGraphicFramePr>
          <p:nvPr>
            <p:extLst>
              <p:ext uri="{D42A27DB-BD31-4B8C-83A1-F6EECF244321}">
                <p14:modId xmlns:p14="http://schemas.microsoft.com/office/powerpoint/2010/main" val="2305572628"/>
              </p:ext>
            </p:extLst>
          </p:nvPr>
        </p:nvGraphicFramePr>
        <p:xfrm>
          <a:off x="4499992" y="1296184"/>
          <a:ext cx="1944216" cy="1124703"/>
        </p:xfrm>
        <a:graphic>
          <a:graphicData uri="http://schemas.openxmlformats.org/drawingml/2006/table">
            <a:tbl>
              <a:tblPr>
                <a:tableStyleId>{5C22544A-7EE6-4342-B048-85BDC9FD1C3A}</a:tableStyleId>
              </a:tblPr>
              <a:tblGrid>
                <a:gridCol w="972679"/>
                <a:gridCol w="971537"/>
              </a:tblGrid>
              <a:tr h="374901">
                <a:tc>
                  <a:txBody>
                    <a:bodyPr/>
                    <a:lstStyle/>
                    <a:p>
                      <a:pPr>
                        <a:spcAft>
                          <a:spcPts val="0"/>
                        </a:spcAft>
                      </a:pPr>
                      <a:r>
                        <a:rPr lang="en-US" sz="2400" dirty="0" err="1">
                          <a:effectLst/>
                        </a:rPr>
                        <a:t>Jno</a:t>
                      </a:r>
                      <a:endParaRPr lang="el-GR" sz="2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US" sz="2400">
                          <a:effectLst/>
                        </a:rPr>
                        <a:t>no</a:t>
                      </a:r>
                      <a:endParaRPr lang="el-GR" sz="2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r>
              <a:tr h="374901">
                <a:tc>
                  <a:txBody>
                    <a:bodyPr/>
                    <a:lstStyle/>
                    <a:p>
                      <a:pPr>
                        <a:spcAft>
                          <a:spcPts val="0"/>
                        </a:spcAft>
                      </a:pPr>
                      <a:r>
                        <a:rPr lang="el-GR" sz="2400" dirty="0">
                          <a:effectLst/>
                        </a:rPr>
                        <a:t>100</a:t>
                      </a:r>
                      <a:endParaRPr lang="el-GR" sz="2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l-GR" sz="2400">
                          <a:effectLst/>
                        </a:rPr>
                        <a:t>3</a:t>
                      </a:r>
                      <a:endParaRPr lang="el-GR" sz="24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r>
              <a:tr h="374901">
                <a:tc>
                  <a:txBody>
                    <a:bodyPr/>
                    <a:lstStyle/>
                    <a:p>
                      <a:pPr>
                        <a:spcAft>
                          <a:spcPts val="0"/>
                        </a:spcAft>
                      </a:pPr>
                      <a:r>
                        <a:rPr lang="el-GR" sz="2400" dirty="0">
                          <a:effectLst/>
                        </a:rPr>
                        <a:t>200</a:t>
                      </a:r>
                      <a:endParaRPr lang="el-GR" sz="2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l-GR" sz="2400" dirty="0">
                          <a:effectLst/>
                        </a:rPr>
                        <a:t>1</a:t>
                      </a:r>
                      <a:endParaRPr lang="el-GR" sz="24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368175696"/>
              </p:ext>
            </p:extLst>
          </p:nvPr>
        </p:nvGraphicFramePr>
        <p:xfrm>
          <a:off x="4788009" y="4005064"/>
          <a:ext cx="1765191" cy="853440"/>
        </p:xfrm>
        <a:graphic>
          <a:graphicData uri="http://schemas.openxmlformats.org/drawingml/2006/table">
            <a:tbl>
              <a:tblPr>
                <a:tableStyleId>{5C22544A-7EE6-4342-B048-85BDC9FD1C3A}</a:tableStyleId>
              </a:tblPr>
              <a:tblGrid>
                <a:gridCol w="883114"/>
                <a:gridCol w="882077"/>
              </a:tblGrid>
              <a:tr h="0">
                <a:tc>
                  <a:txBody>
                    <a:bodyPr/>
                    <a:lstStyle/>
                    <a:p>
                      <a:pPr>
                        <a:spcAft>
                          <a:spcPts val="0"/>
                        </a:spcAft>
                      </a:pPr>
                      <a:r>
                        <a:rPr lang="en-US" sz="2800" dirty="0" err="1">
                          <a:effectLst/>
                        </a:rPr>
                        <a:t>Jno</a:t>
                      </a:r>
                      <a:endParaRPr lang="el-GR" sz="28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US" sz="2800">
                          <a:effectLst/>
                        </a:rPr>
                        <a:t>no</a:t>
                      </a:r>
                      <a:endParaRPr lang="el-GR" sz="2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a:spcAft>
                          <a:spcPts val="0"/>
                        </a:spcAft>
                      </a:pPr>
                      <a:r>
                        <a:rPr lang="el-GR" sz="2800" dirty="0">
                          <a:effectLst/>
                        </a:rPr>
                        <a:t>100</a:t>
                      </a:r>
                      <a:endParaRPr lang="el-GR" sz="28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l-GR" sz="2800" dirty="0">
                          <a:effectLst/>
                        </a:rPr>
                        <a:t>3</a:t>
                      </a:r>
                      <a:endParaRPr lang="el-GR" sz="2800" dirty="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31817736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40</a:t>
            </a:fld>
            <a:endParaRPr lang="el-GR"/>
          </a:p>
        </p:txBody>
      </p:sp>
      <p:sp>
        <p:nvSpPr>
          <p:cNvPr id="3" name="Rectangle 2"/>
          <p:cNvSpPr/>
          <p:nvPr/>
        </p:nvSpPr>
        <p:spPr>
          <a:xfrm>
            <a:off x="467544" y="404664"/>
            <a:ext cx="6390456" cy="5016758"/>
          </a:xfrm>
          <a:prstGeom prst="rect">
            <a:avLst/>
          </a:prstGeom>
        </p:spPr>
        <p:txBody>
          <a:bodyPr wrap="square">
            <a:spAutoFit/>
          </a:bodyPr>
          <a:lstStyle/>
          <a:p>
            <a:pPr>
              <a:spcAft>
                <a:spcPts val="0"/>
              </a:spcAft>
            </a:pPr>
            <a:r>
              <a:rPr lang="el-GR" sz="2000" dirty="0">
                <a:latin typeface="Cambria" panose="02040503050406030204" pitchFamily="18" charset="0"/>
                <a:ea typeface="Times New Roman" panose="02020603050405020304" pitchFamily="18" charset="0"/>
                <a:cs typeface="Courier New" panose="02070309020205020404" pitchFamily="49" charset="0"/>
              </a:rPr>
              <a:t>Δήλωση </a:t>
            </a:r>
            <a:r>
              <a:rPr lang="en-US" sz="2000" dirty="0">
                <a:latin typeface="Cambria" panose="02040503050406030204" pitchFamily="18" charset="0"/>
                <a:ea typeface="Times New Roman" panose="02020603050405020304" pitchFamily="18" charset="0"/>
                <a:cs typeface="Courier New" panose="02070309020205020404" pitchFamily="49" charset="0"/>
              </a:rPr>
              <a:t>SELECT</a:t>
            </a:r>
            <a:r>
              <a:rPr lang="el-GR" sz="2000" dirty="0">
                <a:latin typeface="Cambria" panose="02040503050406030204" pitchFamily="18" charset="0"/>
                <a:ea typeface="Times New Roman" panose="02020603050405020304" pitchFamily="18" charset="0"/>
                <a:cs typeface="Courier New" panose="02070309020205020404" pitchFamily="49" charset="0"/>
              </a:rPr>
              <a:t> που δείχνει τα στοιχεία των υπαλλήλων (</a:t>
            </a:r>
            <a:r>
              <a:rPr lang="en-US" sz="2000" dirty="0" err="1">
                <a:latin typeface="Cambria" panose="02040503050406030204" pitchFamily="18" charset="0"/>
                <a:ea typeface="Times New Roman" panose="02020603050405020304" pitchFamily="18" charset="0"/>
                <a:cs typeface="Courier New" panose="02070309020205020404" pitchFamily="49" charset="0"/>
              </a:rPr>
              <a:t>eno</a:t>
            </a:r>
            <a:r>
              <a:rPr lang="el-GR" sz="2000" dirty="0">
                <a:latin typeface="Cambria" panose="02040503050406030204" pitchFamily="18" charset="0"/>
                <a:ea typeface="Times New Roman" panose="02020603050405020304" pitchFamily="18" charset="0"/>
                <a:cs typeface="Courier New" panose="02070309020205020404" pitchFamily="49" charset="0"/>
              </a:rPr>
              <a:t>, </a:t>
            </a:r>
            <a:r>
              <a:rPr lang="en-US" sz="2000" dirty="0" err="1">
                <a:latin typeface="Cambria" panose="02040503050406030204" pitchFamily="18" charset="0"/>
                <a:ea typeface="Times New Roman" panose="02020603050405020304" pitchFamily="18" charset="0"/>
                <a:cs typeface="Courier New" panose="02070309020205020404" pitchFamily="49" charset="0"/>
              </a:rPr>
              <a:t>ename</a:t>
            </a:r>
            <a:r>
              <a:rPr lang="el-GR" sz="2000" dirty="0">
                <a:latin typeface="Cambria" panose="02040503050406030204" pitchFamily="18" charset="0"/>
                <a:ea typeface="Times New Roman" panose="02020603050405020304" pitchFamily="18" charset="0"/>
                <a:cs typeface="Courier New" panose="02070309020205020404" pitchFamily="49" charset="0"/>
              </a:rPr>
              <a:t>, </a:t>
            </a:r>
            <a:r>
              <a:rPr lang="en-US" sz="2000" dirty="0">
                <a:latin typeface="Cambria" panose="02040503050406030204" pitchFamily="18" charset="0"/>
                <a:ea typeface="Times New Roman" panose="02020603050405020304" pitchFamily="18" charset="0"/>
                <a:cs typeface="Courier New" panose="02070309020205020404" pitchFamily="49" charset="0"/>
              </a:rPr>
              <a:t>job</a:t>
            </a:r>
            <a:r>
              <a:rPr lang="el-GR" sz="2000" dirty="0">
                <a:latin typeface="Cambria" panose="02040503050406030204" pitchFamily="18" charset="0"/>
                <a:ea typeface="Times New Roman" panose="02020603050405020304" pitchFamily="18" charset="0"/>
                <a:cs typeface="Courier New" panose="02070309020205020404" pitchFamily="49" charset="0"/>
              </a:rPr>
              <a:t>, </a:t>
            </a:r>
            <a:r>
              <a:rPr lang="en-US" sz="2000" dirty="0" err="1">
                <a:latin typeface="Cambria" panose="02040503050406030204" pitchFamily="18" charset="0"/>
                <a:ea typeface="Times New Roman" panose="02020603050405020304" pitchFamily="18" charset="0"/>
                <a:cs typeface="Courier New" panose="02070309020205020404" pitchFamily="49" charset="0"/>
              </a:rPr>
              <a:t>sal</a:t>
            </a:r>
            <a:r>
              <a:rPr lang="el-GR" sz="2000" dirty="0">
                <a:latin typeface="Cambria" panose="02040503050406030204" pitchFamily="18" charset="0"/>
                <a:ea typeface="Times New Roman" panose="02020603050405020304" pitchFamily="18" charset="0"/>
                <a:cs typeface="Courier New" panose="02070309020205020404" pitchFamily="49" charset="0"/>
              </a:rPr>
              <a:t>, </a:t>
            </a:r>
            <a:r>
              <a:rPr lang="en-US" sz="2000" dirty="0" err="1">
                <a:latin typeface="Cambria" panose="02040503050406030204" pitchFamily="18" charset="0"/>
                <a:ea typeface="Times New Roman" panose="02020603050405020304" pitchFamily="18" charset="0"/>
                <a:cs typeface="Courier New" panose="02070309020205020404" pitchFamily="49" charset="0"/>
              </a:rPr>
              <a:t>comm</a:t>
            </a:r>
            <a:r>
              <a:rPr lang="el-GR" sz="2000" dirty="0">
                <a:latin typeface="Cambria" panose="02040503050406030204" pitchFamily="18" charset="0"/>
                <a:ea typeface="Times New Roman" panose="02020603050405020304" pitchFamily="18" charset="0"/>
                <a:cs typeface="Courier New" panose="02070309020205020404" pitchFamily="49" charset="0"/>
              </a:rPr>
              <a:t>, </a:t>
            </a:r>
            <a:r>
              <a:rPr lang="en-US" sz="2000" dirty="0" err="1">
                <a:latin typeface="Cambria" panose="02040503050406030204" pitchFamily="18" charset="0"/>
                <a:ea typeface="Times New Roman" panose="02020603050405020304" pitchFamily="18" charset="0"/>
                <a:cs typeface="Courier New" panose="02070309020205020404" pitchFamily="49" charset="0"/>
              </a:rPr>
              <a:t>dept</a:t>
            </a:r>
            <a:r>
              <a:rPr lang="el-GR" sz="2000" dirty="0">
                <a:latin typeface="Cambria" panose="02040503050406030204" pitchFamily="18" charset="0"/>
                <a:ea typeface="Times New Roman" panose="02020603050405020304" pitchFamily="18" charset="0"/>
                <a:cs typeface="Courier New" panose="02070309020205020404" pitchFamily="49" charset="0"/>
              </a:rPr>
              <a:t>) και επιπρόσθετα το άθροισμα της αμοιβής (</a:t>
            </a:r>
            <a:r>
              <a:rPr lang="en-US" sz="2000" dirty="0">
                <a:latin typeface="Cambria" panose="02040503050406030204" pitchFamily="18" charset="0"/>
                <a:ea typeface="Times New Roman" panose="02020603050405020304" pitchFamily="18" charset="0"/>
                <a:cs typeface="Courier New" panose="02070309020205020404" pitchFamily="49" charset="0"/>
              </a:rPr>
              <a:t>Sal</a:t>
            </a:r>
            <a:r>
              <a:rPr lang="el-GR" sz="2000" dirty="0">
                <a:latin typeface="Cambria" panose="02040503050406030204" pitchFamily="18" charset="0"/>
                <a:ea typeface="Times New Roman" panose="02020603050405020304" pitchFamily="18" charset="0"/>
                <a:cs typeface="Courier New" panose="02070309020205020404" pitchFamily="49" charset="0"/>
              </a:rPr>
              <a:t>) και της προμήθειας (</a:t>
            </a:r>
            <a:r>
              <a:rPr lang="en-US" sz="2000" dirty="0" err="1">
                <a:latin typeface="Cambria" panose="02040503050406030204" pitchFamily="18" charset="0"/>
                <a:ea typeface="Times New Roman" panose="02020603050405020304" pitchFamily="18" charset="0"/>
                <a:cs typeface="Courier New" panose="02070309020205020404" pitchFamily="49" charset="0"/>
              </a:rPr>
              <a:t>Comm</a:t>
            </a:r>
            <a:r>
              <a:rPr lang="el-GR" sz="2000" dirty="0">
                <a:latin typeface="Cambria" panose="02040503050406030204" pitchFamily="18" charset="0"/>
                <a:ea typeface="Times New Roman" panose="02020603050405020304" pitchFamily="18" charset="0"/>
                <a:cs typeface="Courier New" panose="02070309020205020404" pitchFamily="49" charset="0"/>
              </a:rPr>
              <a:t>) κάθε υπαλλήλου που έχει άθροισμα αμοιβής μεταξύ 1000 και 3000 ευρώ. Τα αποτελέσματα θα εκτυπώνονται κατά θέση (</a:t>
            </a:r>
            <a:r>
              <a:rPr lang="en-US" sz="2000" dirty="0">
                <a:latin typeface="Cambria" panose="02040503050406030204" pitchFamily="18" charset="0"/>
                <a:ea typeface="Times New Roman" panose="02020603050405020304" pitchFamily="18" charset="0"/>
                <a:cs typeface="Courier New" panose="02070309020205020404" pitchFamily="49" charset="0"/>
              </a:rPr>
              <a:t>job</a:t>
            </a:r>
            <a:r>
              <a:rPr lang="el-GR" sz="2000" dirty="0">
                <a:latin typeface="Cambria" panose="02040503050406030204" pitchFamily="18" charset="0"/>
                <a:ea typeface="Times New Roman" panose="02020603050405020304" pitchFamily="18" charset="0"/>
                <a:cs typeface="Courier New" panose="02070309020205020404" pitchFamily="49" charset="0"/>
              </a:rPr>
              <a:t>). Οι υπαλληλοι που έχουν την ίδια θέση θα εμφανίζονται κατά αλφαβητική σειρά των ονομάτων των υπαλλήλων (</a:t>
            </a:r>
            <a:r>
              <a:rPr lang="en-US" sz="2000" dirty="0" err="1">
                <a:latin typeface="Cambria" panose="02040503050406030204" pitchFamily="18" charset="0"/>
                <a:ea typeface="Times New Roman" panose="02020603050405020304" pitchFamily="18" charset="0"/>
                <a:cs typeface="Courier New" panose="02070309020205020404" pitchFamily="49" charset="0"/>
              </a:rPr>
              <a:t>ename</a:t>
            </a:r>
            <a:r>
              <a:rPr lang="el-GR" sz="2000" dirty="0">
                <a:latin typeface="Cambria" panose="02040503050406030204" pitchFamily="18" charset="0"/>
                <a:ea typeface="Times New Roman" panose="02020603050405020304" pitchFamily="18" charset="0"/>
                <a:cs typeface="Courier New" panose="02070309020205020404" pitchFamily="49" charset="0"/>
              </a:rPr>
              <a:t>). </a:t>
            </a:r>
            <a:endParaRPr lang="el-GR" sz="20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l-GR" sz="2000" dirty="0">
                <a:latin typeface="Cambria" panose="02040503050406030204" pitchFamily="18" charset="0"/>
                <a:ea typeface="Times New Roman" panose="02020603050405020304" pitchFamily="18" charset="0"/>
                <a:cs typeface="Courier New" panose="02070309020205020404" pitchFamily="49" charset="0"/>
              </a:rPr>
              <a:t> </a:t>
            </a:r>
            <a:endParaRPr lang="el-GR" sz="20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n-US" sz="2000" dirty="0">
                <a:latin typeface="Cambria" panose="02040503050406030204" pitchFamily="18" charset="0"/>
                <a:ea typeface="Times New Roman" panose="02020603050405020304" pitchFamily="18" charset="0"/>
                <a:cs typeface="Courier New" panose="02070309020205020404" pitchFamily="49" charset="0"/>
              </a:rPr>
              <a:t>SELECT </a:t>
            </a:r>
            <a:r>
              <a:rPr lang="en-US" sz="2000" dirty="0" err="1">
                <a:latin typeface="Cambria" panose="02040503050406030204" pitchFamily="18" charset="0"/>
                <a:ea typeface="Times New Roman" panose="02020603050405020304" pitchFamily="18" charset="0"/>
                <a:cs typeface="Courier New" panose="02070309020205020404" pitchFamily="49" charset="0"/>
              </a:rPr>
              <a:t>eno</a:t>
            </a:r>
            <a:r>
              <a:rPr lang="en-US" sz="2000" dirty="0">
                <a:latin typeface="Cambria" panose="02040503050406030204" pitchFamily="18" charset="0"/>
                <a:ea typeface="Times New Roman" panose="02020603050405020304" pitchFamily="18" charset="0"/>
                <a:cs typeface="Courier New" panose="02070309020205020404" pitchFamily="49" charset="0"/>
              </a:rPr>
              <a:t>, </a:t>
            </a:r>
            <a:r>
              <a:rPr lang="en-US" sz="2000" dirty="0" err="1">
                <a:latin typeface="Cambria" panose="02040503050406030204" pitchFamily="18" charset="0"/>
                <a:ea typeface="Times New Roman" panose="02020603050405020304" pitchFamily="18" charset="0"/>
                <a:cs typeface="Courier New" panose="02070309020205020404" pitchFamily="49" charset="0"/>
              </a:rPr>
              <a:t>ename</a:t>
            </a:r>
            <a:r>
              <a:rPr lang="en-US" sz="2000" dirty="0">
                <a:latin typeface="Cambria" panose="02040503050406030204" pitchFamily="18" charset="0"/>
                <a:ea typeface="Times New Roman" panose="02020603050405020304" pitchFamily="18" charset="0"/>
                <a:cs typeface="Courier New" panose="02070309020205020404" pitchFamily="49" charset="0"/>
              </a:rPr>
              <a:t>, job, </a:t>
            </a:r>
            <a:r>
              <a:rPr lang="en-US" sz="2000" dirty="0" err="1">
                <a:latin typeface="Cambria" panose="02040503050406030204" pitchFamily="18" charset="0"/>
                <a:ea typeface="Times New Roman" panose="02020603050405020304" pitchFamily="18" charset="0"/>
                <a:cs typeface="Courier New" panose="02070309020205020404" pitchFamily="49" charset="0"/>
              </a:rPr>
              <a:t>sal</a:t>
            </a:r>
            <a:r>
              <a:rPr lang="en-US" sz="2000" dirty="0">
                <a:latin typeface="Cambria" panose="02040503050406030204" pitchFamily="18" charset="0"/>
                <a:ea typeface="Times New Roman" panose="02020603050405020304" pitchFamily="18" charset="0"/>
                <a:cs typeface="Courier New" panose="02070309020205020404" pitchFamily="49" charset="0"/>
              </a:rPr>
              <a:t>, </a:t>
            </a:r>
            <a:r>
              <a:rPr lang="en-US" sz="2000" dirty="0" err="1">
                <a:latin typeface="Cambria" panose="02040503050406030204" pitchFamily="18" charset="0"/>
                <a:ea typeface="Times New Roman" panose="02020603050405020304" pitchFamily="18" charset="0"/>
                <a:cs typeface="Courier New" panose="02070309020205020404" pitchFamily="49" charset="0"/>
              </a:rPr>
              <a:t>comm</a:t>
            </a:r>
            <a:r>
              <a:rPr lang="en-US" sz="2000" dirty="0">
                <a:latin typeface="Cambria" panose="02040503050406030204" pitchFamily="18" charset="0"/>
                <a:ea typeface="Times New Roman" panose="02020603050405020304" pitchFamily="18" charset="0"/>
                <a:cs typeface="Courier New" panose="02070309020205020404" pitchFamily="49" charset="0"/>
              </a:rPr>
              <a:t>, </a:t>
            </a:r>
            <a:r>
              <a:rPr lang="en-US" sz="2000" dirty="0" err="1">
                <a:latin typeface="Cambria" panose="02040503050406030204" pitchFamily="18" charset="0"/>
                <a:ea typeface="Times New Roman" panose="02020603050405020304" pitchFamily="18" charset="0"/>
                <a:cs typeface="Courier New" panose="02070309020205020404" pitchFamily="49" charset="0"/>
              </a:rPr>
              <a:t>dept</a:t>
            </a:r>
            <a:r>
              <a:rPr lang="en-US" sz="2000" dirty="0">
                <a:latin typeface="Cambria" panose="02040503050406030204" pitchFamily="18" charset="0"/>
                <a:ea typeface="Times New Roman" panose="02020603050405020304" pitchFamily="18" charset="0"/>
                <a:cs typeface="Courier New" panose="02070309020205020404" pitchFamily="49" charset="0"/>
              </a:rPr>
              <a:t>, </a:t>
            </a:r>
            <a:r>
              <a:rPr lang="en-US" sz="2000" dirty="0" err="1">
                <a:latin typeface="Cambria" panose="02040503050406030204" pitchFamily="18" charset="0"/>
                <a:ea typeface="Times New Roman" panose="02020603050405020304" pitchFamily="18" charset="0"/>
                <a:cs typeface="Courier New" panose="02070309020205020404" pitchFamily="49" charset="0"/>
              </a:rPr>
              <a:t>sal+IFNULL</a:t>
            </a:r>
            <a:r>
              <a:rPr lang="en-US" sz="2000" dirty="0">
                <a:latin typeface="Cambria" panose="02040503050406030204" pitchFamily="18" charset="0"/>
                <a:ea typeface="Times New Roman" panose="02020603050405020304" pitchFamily="18" charset="0"/>
                <a:cs typeface="Courier New" panose="02070309020205020404" pitchFamily="49" charset="0"/>
              </a:rPr>
              <a:t>(</a:t>
            </a:r>
            <a:r>
              <a:rPr lang="en-US" sz="2000" dirty="0" err="1">
                <a:latin typeface="Cambria" panose="02040503050406030204" pitchFamily="18" charset="0"/>
                <a:ea typeface="Times New Roman" panose="02020603050405020304" pitchFamily="18" charset="0"/>
                <a:cs typeface="Courier New" panose="02070309020205020404" pitchFamily="49" charset="0"/>
              </a:rPr>
              <a:t>comm</a:t>
            </a:r>
            <a:r>
              <a:rPr lang="en-US" sz="2000" dirty="0">
                <a:latin typeface="Cambria" panose="02040503050406030204" pitchFamily="18" charset="0"/>
                <a:ea typeface="Times New Roman" panose="02020603050405020304" pitchFamily="18" charset="0"/>
                <a:cs typeface="Courier New" panose="02070309020205020404" pitchFamily="49" charset="0"/>
              </a:rPr>
              <a:t>, 0)</a:t>
            </a:r>
            <a:endParaRPr lang="el-GR" sz="20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n-US" sz="2000" dirty="0">
                <a:latin typeface="Cambria" panose="02040503050406030204" pitchFamily="18" charset="0"/>
                <a:ea typeface="Times New Roman" panose="02020603050405020304" pitchFamily="18" charset="0"/>
                <a:cs typeface="Courier New" panose="02070309020205020404" pitchFamily="49" charset="0"/>
              </a:rPr>
              <a:t>FROM </a:t>
            </a:r>
            <a:r>
              <a:rPr lang="en-US" sz="2000" dirty="0" err="1">
                <a:latin typeface="Cambria" panose="02040503050406030204" pitchFamily="18" charset="0"/>
                <a:ea typeface="Times New Roman" panose="02020603050405020304" pitchFamily="18" charset="0"/>
                <a:cs typeface="Courier New" panose="02070309020205020404" pitchFamily="49" charset="0"/>
              </a:rPr>
              <a:t>emp</a:t>
            </a:r>
            <a:r>
              <a:rPr lang="en-US" sz="2000" dirty="0">
                <a:latin typeface="Cambria" panose="02040503050406030204" pitchFamily="18" charset="0"/>
                <a:ea typeface="Times New Roman" panose="02020603050405020304" pitchFamily="18" charset="0"/>
                <a:cs typeface="Courier New" panose="02070309020205020404" pitchFamily="49" charset="0"/>
              </a:rPr>
              <a:t> </a:t>
            </a:r>
            <a:endParaRPr lang="el-GR" sz="20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n-US" sz="2000" dirty="0">
                <a:latin typeface="Cambria" panose="02040503050406030204" pitchFamily="18" charset="0"/>
                <a:ea typeface="Times New Roman" panose="02020603050405020304" pitchFamily="18" charset="0"/>
                <a:cs typeface="Courier New" panose="02070309020205020404" pitchFamily="49" charset="0"/>
              </a:rPr>
              <a:t>JOIN </a:t>
            </a:r>
            <a:r>
              <a:rPr lang="en-US" sz="2000" dirty="0" err="1">
                <a:latin typeface="Cambria" panose="02040503050406030204" pitchFamily="18" charset="0"/>
                <a:ea typeface="Times New Roman" panose="02020603050405020304" pitchFamily="18" charset="0"/>
                <a:cs typeface="Courier New" panose="02070309020205020404" pitchFamily="49" charset="0"/>
              </a:rPr>
              <a:t>dept</a:t>
            </a:r>
            <a:r>
              <a:rPr lang="en-US" sz="2000" dirty="0">
                <a:latin typeface="Cambria" panose="02040503050406030204" pitchFamily="18" charset="0"/>
                <a:ea typeface="Times New Roman" panose="02020603050405020304" pitchFamily="18" charset="0"/>
                <a:cs typeface="Courier New" panose="02070309020205020404" pitchFamily="49" charset="0"/>
              </a:rPr>
              <a:t> ON </a:t>
            </a:r>
            <a:r>
              <a:rPr lang="en-US" sz="2000" dirty="0" err="1">
                <a:latin typeface="Cambria" panose="02040503050406030204" pitchFamily="18" charset="0"/>
                <a:ea typeface="Times New Roman" panose="02020603050405020304" pitchFamily="18" charset="0"/>
                <a:cs typeface="Courier New" panose="02070309020205020404" pitchFamily="49" charset="0"/>
              </a:rPr>
              <a:t>emp.dno</a:t>
            </a:r>
            <a:r>
              <a:rPr lang="en-US" sz="2000" dirty="0">
                <a:latin typeface="Cambria" panose="02040503050406030204" pitchFamily="18" charset="0"/>
                <a:ea typeface="Times New Roman" panose="02020603050405020304" pitchFamily="18" charset="0"/>
                <a:cs typeface="Courier New" panose="02070309020205020404" pitchFamily="49" charset="0"/>
              </a:rPr>
              <a:t>=</a:t>
            </a:r>
            <a:r>
              <a:rPr lang="en-US" sz="2000" dirty="0" err="1">
                <a:latin typeface="Cambria" panose="02040503050406030204" pitchFamily="18" charset="0"/>
                <a:ea typeface="Times New Roman" panose="02020603050405020304" pitchFamily="18" charset="0"/>
                <a:cs typeface="Courier New" panose="02070309020205020404" pitchFamily="49" charset="0"/>
              </a:rPr>
              <a:t>dept.dno</a:t>
            </a:r>
            <a:endParaRPr lang="el-GR" sz="20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n-US" sz="2000" dirty="0">
                <a:latin typeface="Cambria" panose="02040503050406030204" pitchFamily="18" charset="0"/>
                <a:ea typeface="Times New Roman" panose="02020603050405020304" pitchFamily="18" charset="0"/>
                <a:cs typeface="Courier New" panose="02070309020205020404" pitchFamily="49" charset="0"/>
              </a:rPr>
              <a:t>JOIN job ON </a:t>
            </a:r>
            <a:r>
              <a:rPr lang="en-US" sz="2000" dirty="0" err="1">
                <a:latin typeface="Cambria" panose="02040503050406030204" pitchFamily="18" charset="0"/>
                <a:ea typeface="Times New Roman" panose="02020603050405020304" pitchFamily="18" charset="0"/>
                <a:cs typeface="Courier New" panose="02070309020205020404" pitchFamily="49" charset="0"/>
              </a:rPr>
              <a:t>emp.jno</a:t>
            </a:r>
            <a:r>
              <a:rPr lang="en-US" sz="2000" dirty="0">
                <a:latin typeface="Cambria" panose="02040503050406030204" pitchFamily="18" charset="0"/>
                <a:ea typeface="Times New Roman" panose="02020603050405020304" pitchFamily="18" charset="0"/>
                <a:cs typeface="Courier New" panose="02070309020205020404" pitchFamily="49" charset="0"/>
              </a:rPr>
              <a:t>=</a:t>
            </a:r>
            <a:r>
              <a:rPr lang="en-US" sz="2000" dirty="0" err="1">
                <a:latin typeface="Cambria" panose="02040503050406030204" pitchFamily="18" charset="0"/>
                <a:ea typeface="Times New Roman" panose="02020603050405020304" pitchFamily="18" charset="0"/>
                <a:cs typeface="Courier New" panose="02070309020205020404" pitchFamily="49" charset="0"/>
              </a:rPr>
              <a:t>job.jno</a:t>
            </a:r>
            <a:endParaRPr lang="el-GR" sz="20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n-US" sz="2000" dirty="0">
                <a:latin typeface="Cambria" panose="02040503050406030204" pitchFamily="18" charset="0"/>
                <a:ea typeface="Times New Roman" panose="02020603050405020304" pitchFamily="18" charset="0"/>
                <a:cs typeface="Courier New" panose="02070309020205020404" pitchFamily="49" charset="0"/>
              </a:rPr>
              <a:t>AND </a:t>
            </a:r>
            <a:r>
              <a:rPr lang="en-US" sz="2000" dirty="0" err="1">
                <a:latin typeface="Cambria" panose="02040503050406030204" pitchFamily="18" charset="0"/>
                <a:ea typeface="Times New Roman" panose="02020603050405020304" pitchFamily="18" charset="0"/>
                <a:cs typeface="Courier New" panose="02070309020205020404" pitchFamily="49" charset="0"/>
              </a:rPr>
              <a:t>sal+IFNULL</a:t>
            </a:r>
            <a:r>
              <a:rPr lang="en-US" sz="2000" dirty="0">
                <a:latin typeface="Cambria" panose="02040503050406030204" pitchFamily="18" charset="0"/>
                <a:ea typeface="Times New Roman" panose="02020603050405020304" pitchFamily="18" charset="0"/>
                <a:cs typeface="Courier New" panose="02070309020205020404" pitchFamily="49" charset="0"/>
              </a:rPr>
              <a:t>(</a:t>
            </a:r>
            <a:r>
              <a:rPr lang="en-US" sz="2000" dirty="0" err="1">
                <a:latin typeface="Cambria" panose="02040503050406030204" pitchFamily="18" charset="0"/>
                <a:ea typeface="Times New Roman" panose="02020603050405020304" pitchFamily="18" charset="0"/>
                <a:cs typeface="Courier New" panose="02070309020205020404" pitchFamily="49" charset="0"/>
              </a:rPr>
              <a:t>comm</a:t>
            </a:r>
            <a:r>
              <a:rPr lang="en-US" sz="2000" dirty="0">
                <a:latin typeface="Cambria" panose="02040503050406030204" pitchFamily="18" charset="0"/>
                <a:ea typeface="Times New Roman" panose="02020603050405020304" pitchFamily="18" charset="0"/>
                <a:cs typeface="Courier New" panose="02070309020205020404" pitchFamily="49" charset="0"/>
              </a:rPr>
              <a:t>, 0) BETWEEN 1000 AND 3000</a:t>
            </a:r>
            <a:endParaRPr lang="el-GR" sz="2000"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0"/>
              </a:spcAft>
            </a:pPr>
            <a:r>
              <a:rPr lang="en-US" sz="2000" dirty="0">
                <a:latin typeface="Cambria" panose="02040503050406030204" pitchFamily="18" charset="0"/>
                <a:ea typeface="Times New Roman" panose="02020603050405020304" pitchFamily="18" charset="0"/>
                <a:cs typeface="Times New Roman" panose="02020603050405020304" pitchFamily="18" charset="0"/>
              </a:rPr>
              <a:t>ORDER BY job, </a:t>
            </a:r>
            <a:r>
              <a:rPr lang="en-US" sz="2000" dirty="0" err="1">
                <a:latin typeface="Cambria" panose="02040503050406030204" pitchFamily="18" charset="0"/>
                <a:ea typeface="Times New Roman" panose="02020603050405020304" pitchFamily="18" charset="0"/>
                <a:cs typeface="Times New Roman" panose="02020603050405020304" pitchFamily="18" charset="0"/>
              </a:rPr>
              <a:t>ename</a:t>
            </a:r>
            <a:r>
              <a:rPr lang="en-US" sz="2000" dirty="0">
                <a:latin typeface="Cambria" panose="02040503050406030204" pitchFamily="18" charset="0"/>
                <a:ea typeface="Times New Roman" panose="02020603050405020304" pitchFamily="18" charset="0"/>
                <a:cs typeface="Times New Roman" panose="02020603050405020304" pitchFamily="18" charset="0"/>
              </a:rPr>
              <a:t>;</a:t>
            </a:r>
            <a:endParaRPr lang="el-GR" sz="2000" dirty="0">
              <a:effectLst/>
              <a:latin typeface="Courier New" panose="02070309020205020404" pitchFamily="49" charset="0"/>
              <a:ea typeface="Times New Roman" panose="02020603050405020304" pitchFamily="18" charset="0"/>
              <a:cs typeface="Times New Roman" panose="02020603050405020304" pitchFamily="18" charset="0"/>
            </a:endParaRPr>
          </a:p>
        </p:txBody>
      </p:sp>
      <p:sp>
        <p:nvSpPr>
          <p:cNvPr id="4" name="Rectangle 3"/>
          <p:cNvSpPr/>
          <p:nvPr/>
        </p:nvSpPr>
        <p:spPr>
          <a:xfrm>
            <a:off x="395536" y="5651956"/>
            <a:ext cx="2656496" cy="369332"/>
          </a:xfrm>
          <a:prstGeom prst="rect">
            <a:avLst/>
          </a:prstGeom>
        </p:spPr>
        <p:txBody>
          <a:bodyPr wrap="none">
            <a:spAutoFit/>
          </a:bodyPr>
          <a:lstStyle/>
          <a:p>
            <a:r>
              <a:rPr lang="en-US" b="1" dirty="0">
                <a:solidFill>
                  <a:srgbClr val="FF0000"/>
                </a:solidFill>
              </a:rPr>
              <a:t>(</a:t>
            </a:r>
            <a:r>
              <a:rPr lang="el-GR" b="1" dirty="0">
                <a:solidFill>
                  <a:srgbClr val="FF0000"/>
                </a:solidFill>
              </a:rPr>
              <a:t>σε </a:t>
            </a:r>
            <a:r>
              <a:rPr lang="en-US" altLang="el-GR" b="1" dirty="0">
                <a:solidFill>
                  <a:srgbClr val="FF0000"/>
                </a:solidFill>
                <a:cs typeface="Arial" charset="0"/>
              </a:rPr>
              <a:t>oracle</a:t>
            </a:r>
            <a:r>
              <a:rPr lang="el-GR" altLang="el-GR" b="1" dirty="0">
                <a:solidFill>
                  <a:srgbClr val="FF0000"/>
                </a:solidFill>
                <a:cs typeface="Arial" charset="0"/>
              </a:rPr>
              <a:t> χρήση </a:t>
            </a:r>
            <a:r>
              <a:rPr lang="en-US" altLang="el-GR" b="1" dirty="0" smtClean="0">
                <a:solidFill>
                  <a:srgbClr val="FF0000"/>
                </a:solidFill>
                <a:cs typeface="Arial" charset="0"/>
              </a:rPr>
              <a:t>NVL</a:t>
            </a:r>
            <a:r>
              <a:rPr lang="el-GR" altLang="el-GR" b="1" dirty="0" smtClean="0">
                <a:solidFill>
                  <a:srgbClr val="FF0000"/>
                </a:solidFill>
                <a:cs typeface="Arial" charset="0"/>
              </a:rPr>
              <a:t>)</a:t>
            </a:r>
            <a:endParaRPr lang="el-GR" dirty="0"/>
          </a:p>
        </p:txBody>
      </p:sp>
    </p:spTree>
    <p:extLst>
      <p:ext uri="{BB962C8B-B14F-4D97-AF65-F5344CB8AC3E}">
        <p14:creationId xmlns:p14="http://schemas.microsoft.com/office/powerpoint/2010/main" val="175947447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Όψη (</a:t>
            </a:r>
            <a:r>
              <a:rPr lang="en-US" dirty="0" smtClean="0"/>
              <a:t>view)</a:t>
            </a:r>
            <a:endParaRPr lang="el-GR" dirty="0"/>
          </a:p>
        </p:txBody>
      </p:sp>
      <p:sp>
        <p:nvSpPr>
          <p:cNvPr id="3" name="Content Placeholder 2"/>
          <p:cNvSpPr>
            <a:spLocks noGrp="1"/>
          </p:cNvSpPr>
          <p:nvPr>
            <p:ph idx="1"/>
          </p:nvPr>
        </p:nvSpPr>
        <p:spPr/>
        <p:txBody>
          <a:bodyPr>
            <a:noAutofit/>
          </a:bodyPr>
          <a:lstStyle/>
          <a:p>
            <a:pPr marL="0" indent="0">
              <a:buNone/>
            </a:pPr>
            <a:r>
              <a:rPr lang="el-GR" sz="2400" dirty="0"/>
              <a:t>Όψη είναι ένας ιδεατός (</a:t>
            </a:r>
            <a:r>
              <a:rPr lang="en-US" sz="2400" dirty="0"/>
              <a:t>virtual</a:t>
            </a:r>
            <a:r>
              <a:rPr lang="el-GR" sz="2400" dirty="0"/>
              <a:t>) πίνακας που περιλαμβάνει στήλες από έναν ή περισσότερους πίνακες ή και άλλες όψεις της ΒΔ. Ο χρήστης / προγραμματιστής χειρίζεται τις όψεις όπως και τους πίνακες. Μπορεί δηλαδή να χρησιμοποιήσει  τις εντολές </a:t>
            </a:r>
            <a:r>
              <a:rPr lang="en-US" sz="2400" dirty="0"/>
              <a:t>Select</a:t>
            </a:r>
            <a:r>
              <a:rPr lang="el-GR" sz="2400" dirty="0"/>
              <a:t>, </a:t>
            </a:r>
            <a:r>
              <a:rPr lang="en-US" sz="2400" dirty="0"/>
              <a:t>Insert</a:t>
            </a:r>
            <a:r>
              <a:rPr lang="el-GR" sz="2400" dirty="0"/>
              <a:t>, </a:t>
            </a:r>
            <a:r>
              <a:rPr lang="en-US" sz="2400" dirty="0"/>
              <a:t>Update</a:t>
            </a:r>
            <a:r>
              <a:rPr lang="el-GR" sz="2400" dirty="0"/>
              <a:t>, </a:t>
            </a:r>
            <a:r>
              <a:rPr lang="en-US" sz="2400" dirty="0"/>
              <a:t>Delete</a:t>
            </a:r>
            <a:r>
              <a:rPr lang="el-GR" sz="2400" dirty="0"/>
              <a:t> σαν να ήταν η όψη ένας συνηθισμένος πίνακας (</a:t>
            </a:r>
            <a:r>
              <a:rPr lang="el-GR" sz="2400" b="1" dirty="0">
                <a:solidFill>
                  <a:srgbClr val="FF0000"/>
                </a:solidFill>
              </a:rPr>
              <a:t>με κάποιους περιορισμούς ανάλογα με τον ορισμό της όψης</a:t>
            </a:r>
            <a:r>
              <a:rPr lang="el-GR" sz="2400" dirty="0"/>
              <a:t>). </a:t>
            </a:r>
          </a:p>
          <a:p>
            <a:pPr marL="0" indent="0">
              <a:buNone/>
            </a:pPr>
            <a:r>
              <a:rPr lang="el-GR" sz="2400" dirty="0" smtClean="0"/>
              <a:t>Τα </a:t>
            </a:r>
            <a:r>
              <a:rPr lang="el-GR" sz="2400" dirty="0"/>
              <a:t>στοιχεία του αντικειμένου της όψης αντανακλούν άμεσα τις αλλαγές που γίνονται στα στοιχεία των πινάκων με τους οποίους συνδέεται η όψη. Και αντίστροφα, όταν εισάγουμε, τροποποιούμε ή διαγράφουμε στοιχεία της όψης οι αλλαγές αντανακλώνται άμεσα στους πίνακες στους οποίους βασίζεται η όψη (</a:t>
            </a:r>
            <a:r>
              <a:rPr lang="el-GR" sz="2400" b="1" dirty="0">
                <a:solidFill>
                  <a:srgbClr val="FF0000"/>
                </a:solidFill>
              </a:rPr>
              <a:t>με κάποιους περιορισμούς ανάλογα με τον ορισμό της όψης</a:t>
            </a:r>
            <a:r>
              <a:rPr lang="el-GR" sz="2400" dirty="0" smtClean="0"/>
              <a:t>).</a:t>
            </a:r>
            <a:endParaRPr lang="el-GR" sz="2400"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41</a:t>
            </a:fld>
            <a:endParaRPr lang="el-GR"/>
          </a:p>
        </p:txBody>
      </p:sp>
    </p:spTree>
    <p:extLst>
      <p:ext uri="{BB962C8B-B14F-4D97-AF65-F5344CB8AC3E}">
        <p14:creationId xmlns:p14="http://schemas.microsoft.com/office/powerpoint/2010/main" val="66577418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Πότε μια </a:t>
            </a:r>
            <a:r>
              <a:rPr lang="el-GR" dirty="0" err="1"/>
              <a:t>view</a:t>
            </a:r>
            <a:r>
              <a:rPr lang="el-GR" dirty="0"/>
              <a:t> δεν είναι </a:t>
            </a:r>
            <a:r>
              <a:rPr lang="el-GR" dirty="0" err="1"/>
              <a:t>ενημερώσιμη</a:t>
            </a:r>
            <a:r>
              <a:rPr lang="el-GR" dirty="0"/>
              <a:t> </a:t>
            </a:r>
            <a:r>
              <a:rPr lang="el-GR" dirty="0" smtClean="0"/>
              <a:t/>
            </a:r>
            <a:br>
              <a:rPr lang="el-GR" dirty="0" smtClean="0"/>
            </a:br>
            <a:r>
              <a:rPr lang="el-GR" dirty="0" smtClean="0"/>
              <a:t>(</a:t>
            </a:r>
            <a:r>
              <a:rPr lang="el-GR" dirty="0" err="1"/>
              <a:t>is</a:t>
            </a:r>
            <a:r>
              <a:rPr lang="el-GR" dirty="0"/>
              <a:t> </a:t>
            </a:r>
            <a:r>
              <a:rPr lang="el-GR" dirty="0" err="1"/>
              <a:t>not</a:t>
            </a:r>
            <a:r>
              <a:rPr lang="el-GR" dirty="0"/>
              <a:t> </a:t>
            </a:r>
            <a:r>
              <a:rPr lang="el-GR" dirty="0" err="1"/>
              <a:t>updatable</a:t>
            </a:r>
            <a:r>
              <a:rPr lang="el-GR" dirty="0" smtClean="0"/>
              <a:t>) </a:t>
            </a:r>
            <a:endParaRPr lang="el-GR" dirty="0"/>
          </a:p>
        </p:txBody>
      </p:sp>
      <p:sp>
        <p:nvSpPr>
          <p:cNvPr id="3" name="Content Placeholder 2"/>
          <p:cNvSpPr>
            <a:spLocks noGrp="1"/>
          </p:cNvSpPr>
          <p:nvPr>
            <p:ph idx="1"/>
          </p:nvPr>
        </p:nvSpPr>
        <p:spPr>
          <a:xfrm>
            <a:off x="457200" y="1196752"/>
            <a:ext cx="8229600" cy="5544616"/>
          </a:xfrm>
        </p:spPr>
        <p:txBody>
          <a:bodyPr>
            <a:normAutofit fontScale="70000" lnSpcReduction="20000"/>
          </a:bodyPr>
          <a:lstStyle/>
          <a:p>
            <a:pPr marL="0" indent="0">
              <a:lnSpc>
                <a:spcPct val="120000"/>
              </a:lnSpc>
              <a:spcBef>
                <a:spcPts val="300"/>
              </a:spcBef>
              <a:buNone/>
            </a:pPr>
            <a:r>
              <a:rPr lang="el-GR" b="1" dirty="0"/>
              <a:t>Όταν </a:t>
            </a:r>
            <a:r>
              <a:rPr lang="el-GR" b="1" dirty="0" smtClean="0"/>
              <a:t>περιλαμβάνει</a:t>
            </a:r>
            <a:r>
              <a:rPr lang="en-US" b="1" dirty="0" smtClean="0"/>
              <a:t>:</a:t>
            </a:r>
            <a:endParaRPr lang="el-GR" b="1" dirty="0"/>
          </a:p>
          <a:p>
            <a:pPr marL="514350" lvl="0" indent="-514350">
              <a:lnSpc>
                <a:spcPct val="120000"/>
              </a:lnSpc>
              <a:spcBef>
                <a:spcPts val="300"/>
              </a:spcBef>
              <a:buFont typeface="+mj-lt"/>
              <a:buAutoNum type="arabicPeriod"/>
            </a:pPr>
            <a:r>
              <a:rPr lang="en-US" dirty="0"/>
              <a:t>Aggregate functions </a:t>
            </a:r>
            <a:r>
              <a:rPr lang="en-US" sz="2900" dirty="0">
                <a:latin typeface="Courier New" panose="02070309020205020404" pitchFamily="49" charset="0"/>
                <a:cs typeface="Courier New" panose="02070309020205020404" pitchFamily="49" charset="0"/>
              </a:rPr>
              <a:t>(SUM(), MIN(), MAX(), COUNT(), …) </a:t>
            </a:r>
            <a:endParaRPr lang="el-GR" dirty="0">
              <a:latin typeface="Courier New" panose="02070309020205020404" pitchFamily="49" charset="0"/>
              <a:cs typeface="Courier New" panose="02070309020205020404" pitchFamily="49" charset="0"/>
            </a:endParaRPr>
          </a:p>
          <a:p>
            <a:pPr marL="514350" lvl="0" indent="-514350">
              <a:lnSpc>
                <a:spcPct val="120000"/>
              </a:lnSpc>
              <a:spcBef>
                <a:spcPts val="300"/>
              </a:spcBef>
              <a:buFont typeface="+mj-lt"/>
              <a:buAutoNum type="arabicPeriod"/>
            </a:pPr>
            <a:r>
              <a:rPr lang="en-US" sz="2900" dirty="0">
                <a:latin typeface="Courier New" panose="02070309020205020404" pitchFamily="49" charset="0"/>
                <a:cs typeface="Courier New" panose="02070309020205020404" pitchFamily="49" charset="0"/>
              </a:rPr>
              <a:t>DISTINCT </a:t>
            </a:r>
            <a:endParaRPr lang="el-GR" sz="2900" dirty="0">
              <a:latin typeface="Courier New" panose="02070309020205020404" pitchFamily="49" charset="0"/>
              <a:cs typeface="Courier New" panose="02070309020205020404" pitchFamily="49" charset="0"/>
            </a:endParaRPr>
          </a:p>
          <a:p>
            <a:pPr marL="514350" lvl="0" indent="-514350">
              <a:lnSpc>
                <a:spcPct val="120000"/>
              </a:lnSpc>
              <a:spcBef>
                <a:spcPts val="300"/>
              </a:spcBef>
              <a:buFont typeface="+mj-lt"/>
              <a:buAutoNum type="arabicPeriod"/>
            </a:pPr>
            <a:r>
              <a:rPr lang="en-US" sz="2900" dirty="0">
                <a:latin typeface="Courier New" panose="02070309020205020404" pitchFamily="49" charset="0"/>
                <a:cs typeface="Courier New" panose="02070309020205020404" pitchFamily="49" charset="0"/>
              </a:rPr>
              <a:t>GROUP BY </a:t>
            </a:r>
            <a:endParaRPr lang="el-GR" sz="2900" dirty="0">
              <a:latin typeface="Courier New" panose="02070309020205020404" pitchFamily="49" charset="0"/>
              <a:cs typeface="Courier New" panose="02070309020205020404" pitchFamily="49" charset="0"/>
            </a:endParaRPr>
          </a:p>
          <a:p>
            <a:pPr marL="514350" lvl="0" indent="-514350">
              <a:lnSpc>
                <a:spcPct val="120000"/>
              </a:lnSpc>
              <a:spcBef>
                <a:spcPts val="300"/>
              </a:spcBef>
              <a:buFont typeface="+mj-lt"/>
              <a:buAutoNum type="arabicPeriod"/>
            </a:pPr>
            <a:r>
              <a:rPr lang="en-US" sz="2900" dirty="0">
                <a:latin typeface="Courier New" panose="02070309020205020404" pitchFamily="49" charset="0"/>
                <a:cs typeface="Courier New" panose="02070309020205020404" pitchFamily="49" charset="0"/>
              </a:rPr>
              <a:t>HAVING </a:t>
            </a:r>
            <a:endParaRPr lang="el-GR" sz="2900" dirty="0">
              <a:latin typeface="Courier New" panose="02070309020205020404" pitchFamily="49" charset="0"/>
              <a:cs typeface="Courier New" panose="02070309020205020404" pitchFamily="49" charset="0"/>
            </a:endParaRPr>
          </a:p>
          <a:p>
            <a:pPr marL="514350" lvl="0" indent="-514350">
              <a:lnSpc>
                <a:spcPct val="120000"/>
              </a:lnSpc>
              <a:spcBef>
                <a:spcPts val="300"/>
              </a:spcBef>
              <a:buFont typeface="+mj-lt"/>
              <a:buAutoNum type="arabicPeriod"/>
            </a:pPr>
            <a:r>
              <a:rPr lang="en-US" sz="2900" dirty="0">
                <a:latin typeface="Courier New" panose="02070309020205020404" pitchFamily="49" charset="0"/>
                <a:cs typeface="Courier New" panose="02070309020205020404" pitchFamily="49" charset="0"/>
              </a:rPr>
              <a:t>UNION</a:t>
            </a:r>
            <a:r>
              <a:rPr lang="el-GR" sz="2900" dirty="0">
                <a:latin typeface="Courier New" panose="02070309020205020404" pitchFamily="49" charset="0"/>
                <a:cs typeface="Courier New" panose="02070309020205020404" pitchFamily="49" charset="0"/>
              </a:rPr>
              <a:t>, </a:t>
            </a:r>
            <a:r>
              <a:rPr lang="en-US" sz="2900" dirty="0">
                <a:latin typeface="Courier New" panose="02070309020205020404" pitchFamily="49" charset="0"/>
                <a:cs typeface="Courier New" panose="02070309020205020404" pitchFamily="49" charset="0"/>
              </a:rPr>
              <a:t>INTERSECT, MINUS  </a:t>
            </a:r>
            <a:endParaRPr lang="el-GR" sz="2900" dirty="0">
              <a:latin typeface="Courier New" panose="02070309020205020404" pitchFamily="49" charset="0"/>
              <a:cs typeface="Courier New" panose="02070309020205020404" pitchFamily="49" charset="0"/>
            </a:endParaRPr>
          </a:p>
          <a:p>
            <a:pPr marL="514350" lvl="0" indent="-514350">
              <a:lnSpc>
                <a:spcPct val="120000"/>
              </a:lnSpc>
              <a:spcBef>
                <a:spcPts val="300"/>
              </a:spcBef>
              <a:buFont typeface="+mj-lt"/>
              <a:buAutoNum type="arabicPeriod"/>
            </a:pPr>
            <a:r>
              <a:rPr lang="en-US" sz="2900" dirty="0" err="1">
                <a:latin typeface="Courier New" panose="02070309020205020404" pitchFamily="49" charset="0"/>
                <a:cs typeface="Courier New" panose="02070309020205020404" pitchFamily="49" charset="0"/>
              </a:rPr>
              <a:t>Subquery</a:t>
            </a:r>
            <a:r>
              <a:rPr lang="en-US" sz="2900" dirty="0">
                <a:latin typeface="Courier New" panose="02070309020205020404" pitchFamily="49" charset="0"/>
                <a:cs typeface="Courier New" panose="02070309020205020404" pitchFamily="49" charset="0"/>
              </a:rPr>
              <a:t> (select … select )</a:t>
            </a:r>
            <a:endParaRPr lang="el-GR" sz="2900" dirty="0">
              <a:latin typeface="Courier New" panose="02070309020205020404" pitchFamily="49" charset="0"/>
              <a:cs typeface="Courier New" panose="02070309020205020404" pitchFamily="49" charset="0"/>
            </a:endParaRPr>
          </a:p>
          <a:p>
            <a:pPr marL="514350" lvl="0" indent="-514350">
              <a:lnSpc>
                <a:spcPct val="120000"/>
              </a:lnSpc>
              <a:spcBef>
                <a:spcPts val="300"/>
              </a:spcBef>
              <a:buFont typeface="+mj-lt"/>
              <a:buAutoNum type="arabicPeriod"/>
            </a:pPr>
            <a:r>
              <a:rPr lang="el-GR" dirty="0" smtClean="0"/>
              <a:t>Πράξεις </a:t>
            </a:r>
            <a:r>
              <a:rPr lang="el-GR" dirty="0"/>
              <a:t>κ.λπ. στη λίστα του </a:t>
            </a:r>
            <a:r>
              <a:rPr lang="en-US" sz="2900" dirty="0">
                <a:latin typeface="Courier New" panose="02070309020205020404" pitchFamily="49" charset="0"/>
                <a:cs typeface="Courier New" panose="02070309020205020404" pitchFamily="49" charset="0"/>
              </a:rPr>
              <a:t>select</a:t>
            </a:r>
            <a:r>
              <a:rPr lang="el-GR" dirty="0"/>
              <a:t> πχ </a:t>
            </a:r>
            <a:r>
              <a:rPr lang="en-US" sz="2900" dirty="0">
                <a:latin typeface="Courier New" panose="02070309020205020404" pitchFamily="49" charset="0"/>
                <a:cs typeface="Courier New" panose="02070309020205020404" pitchFamily="49" charset="0"/>
              </a:rPr>
              <a:t>select </a:t>
            </a:r>
            <a:r>
              <a:rPr lang="en-US" sz="2900" dirty="0" err="1">
                <a:latin typeface="Courier New" panose="02070309020205020404" pitchFamily="49" charset="0"/>
                <a:cs typeface="Courier New" panose="02070309020205020404" pitchFamily="49" charset="0"/>
              </a:rPr>
              <a:t>sal</a:t>
            </a:r>
            <a:r>
              <a:rPr lang="el-GR" sz="2900" dirty="0">
                <a:latin typeface="Courier New" panose="02070309020205020404" pitchFamily="49" charset="0"/>
                <a:cs typeface="Courier New" panose="02070309020205020404" pitchFamily="49" charset="0"/>
              </a:rPr>
              <a:t>+</a:t>
            </a:r>
            <a:r>
              <a:rPr lang="en-US" sz="2900" dirty="0" err="1">
                <a:latin typeface="Courier New" panose="02070309020205020404" pitchFamily="49" charset="0"/>
                <a:cs typeface="Courier New" panose="02070309020205020404" pitchFamily="49" charset="0"/>
              </a:rPr>
              <a:t>comm</a:t>
            </a:r>
            <a:r>
              <a:rPr lang="el-GR" dirty="0"/>
              <a:t>. … </a:t>
            </a:r>
          </a:p>
          <a:p>
            <a:pPr marL="514350" lvl="0" indent="-514350">
              <a:lnSpc>
                <a:spcPct val="120000"/>
              </a:lnSpc>
              <a:spcBef>
                <a:spcPts val="300"/>
              </a:spcBef>
              <a:buFont typeface="+mj-lt"/>
              <a:buAutoNum type="arabicPeriod"/>
            </a:pPr>
            <a:r>
              <a:rPr lang="en-US" sz="2900" dirty="0">
                <a:latin typeface="Courier New" panose="02070309020205020404" pitchFamily="49" charset="0"/>
                <a:cs typeface="Courier New" panose="02070309020205020404" pitchFamily="49" charset="0"/>
              </a:rPr>
              <a:t>SELECT</a:t>
            </a:r>
            <a:r>
              <a:rPr lang="el-GR" dirty="0"/>
              <a:t> που χρησιμοποιεί συνδέσεις (</a:t>
            </a:r>
            <a:r>
              <a:rPr lang="en-US" dirty="0"/>
              <a:t>Certain joins</a:t>
            </a:r>
            <a:r>
              <a:rPr lang="el-GR" dirty="0"/>
              <a:t>). </a:t>
            </a:r>
            <a:r>
              <a:rPr lang="el-GR" b="1" dirty="0" smtClean="0"/>
              <a:t>Ισχύει στις περισσότερες περιπτώσεις, όχι σε όλες</a:t>
            </a:r>
          </a:p>
          <a:p>
            <a:pPr marL="514350" lvl="0" indent="-514350">
              <a:lnSpc>
                <a:spcPct val="120000"/>
              </a:lnSpc>
              <a:spcBef>
                <a:spcPts val="300"/>
              </a:spcBef>
              <a:buFont typeface="+mj-lt"/>
              <a:buAutoNum type="arabicPeriod"/>
            </a:pPr>
            <a:r>
              <a:rPr lang="el-GR" dirty="0" smtClean="0"/>
              <a:t>Μη </a:t>
            </a:r>
            <a:r>
              <a:rPr lang="el-GR" dirty="0" err="1"/>
              <a:t>ενημερώσιμη</a:t>
            </a:r>
            <a:r>
              <a:rPr lang="el-GR" dirty="0"/>
              <a:t> όψη στο</a:t>
            </a:r>
            <a:r>
              <a:rPr lang="en-US" dirty="0"/>
              <a:t> </a:t>
            </a:r>
            <a:r>
              <a:rPr lang="en-US" sz="2900" dirty="0">
                <a:latin typeface="Courier New" panose="02070309020205020404" pitchFamily="49" charset="0"/>
                <a:cs typeface="Courier New" panose="02070309020205020404" pitchFamily="49" charset="0"/>
              </a:rPr>
              <a:t>FROM </a:t>
            </a:r>
            <a:r>
              <a:rPr lang="en-US" dirty="0"/>
              <a:t>(Non updatable view in the </a:t>
            </a:r>
            <a:r>
              <a:rPr lang="en-US" sz="2900" dirty="0">
                <a:latin typeface="Courier New" panose="02070309020205020404" pitchFamily="49" charset="0"/>
                <a:cs typeface="Courier New" panose="02070309020205020404" pitchFamily="49" charset="0"/>
              </a:rPr>
              <a:t>FROM</a:t>
            </a:r>
            <a:r>
              <a:rPr lang="en-US" dirty="0"/>
              <a:t> </a:t>
            </a:r>
            <a:r>
              <a:rPr lang="en-US" sz="2900" dirty="0">
                <a:latin typeface="Courier New" panose="02070309020205020404" pitchFamily="49" charset="0"/>
                <a:cs typeface="Courier New" panose="02070309020205020404" pitchFamily="49" charset="0"/>
              </a:rPr>
              <a:t>clause </a:t>
            </a:r>
            <a:endParaRPr lang="el-GR" sz="2900" dirty="0">
              <a:latin typeface="Courier New" panose="02070309020205020404" pitchFamily="49" charset="0"/>
              <a:cs typeface="Courier New" panose="02070309020205020404" pitchFamily="49" charset="0"/>
            </a:endParaRPr>
          </a:p>
          <a:p>
            <a:pPr marL="514350" lvl="0" indent="-514350">
              <a:lnSpc>
                <a:spcPct val="120000"/>
              </a:lnSpc>
              <a:spcBef>
                <a:spcPts val="300"/>
              </a:spcBef>
              <a:buFont typeface="+mj-lt"/>
              <a:buAutoNum type="arabicPeriod"/>
            </a:pPr>
            <a:r>
              <a:rPr lang="el-GR" dirty="0" err="1"/>
              <a:t>Υποαναζήτηση</a:t>
            </a:r>
            <a:r>
              <a:rPr lang="en-US" dirty="0"/>
              <a:t> (</a:t>
            </a:r>
            <a:r>
              <a:rPr lang="en-US" sz="2900" dirty="0">
                <a:latin typeface="Courier New" panose="02070309020205020404" pitchFamily="49" charset="0"/>
                <a:cs typeface="Courier New" panose="02070309020205020404" pitchFamily="49" charset="0"/>
              </a:rPr>
              <a:t>SELECT</a:t>
            </a:r>
            <a:r>
              <a:rPr lang="en-US" dirty="0"/>
              <a:t>) </a:t>
            </a:r>
            <a:r>
              <a:rPr lang="el-GR" dirty="0"/>
              <a:t>στο</a:t>
            </a:r>
            <a:r>
              <a:rPr lang="en-US" dirty="0"/>
              <a:t> </a:t>
            </a:r>
            <a:r>
              <a:rPr lang="en-US" sz="2900" dirty="0">
                <a:latin typeface="Courier New" panose="02070309020205020404" pitchFamily="49" charset="0"/>
                <a:cs typeface="Courier New" panose="02070309020205020404" pitchFamily="49" charset="0"/>
              </a:rPr>
              <a:t>WHERE</a:t>
            </a:r>
            <a:r>
              <a:rPr lang="en-US" dirty="0"/>
              <a:t> </a:t>
            </a:r>
            <a:r>
              <a:rPr lang="el-GR" dirty="0"/>
              <a:t>που αναφέρεται σε πίνακα στο</a:t>
            </a:r>
            <a:r>
              <a:rPr lang="en-US" dirty="0"/>
              <a:t> </a:t>
            </a:r>
            <a:r>
              <a:rPr lang="en-US" sz="2900" dirty="0">
                <a:latin typeface="Courier New" panose="02070309020205020404" pitchFamily="49" charset="0"/>
                <a:cs typeface="Courier New" panose="02070309020205020404" pitchFamily="49" charset="0"/>
              </a:rPr>
              <a:t>FROM</a:t>
            </a:r>
            <a:r>
              <a:rPr lang="en-US" dirty="0"/>
              <a:t> (A </a:t>
            </a:r>
            <a:r>
              <a:rPr lang="en-US" dirty="0" err="1"/>
              <a:t>subquery</a:t>
            </a:r>
            <a:r>
              <a:rPr lang="en-US" dirty="0"/>
              <a:t> in the </a:t>
            </a:r>
            <a:r>
              <a:rPr lang="en-US" sz="2900" dirty="0">
                <a:latin typeface="Courier New" panose="02070309020205020404" pitchFamily="49" charset="0"/>
                <a:cs typeface="Courier New" panose="02070309020205020404" pitchFamily="49" charset="0"/>
              </a:rPr>
              <a:t>WHERE</a:t>
            </a:r>
            <a:r>
              <a:rPr lang="en-US" dirty="0"/>
              <a:t> clause that refers to a table in the </a:t>
            </a:r>
            <a:r>
              <a:rPr lang="en-US" sz="2900" dirty="0">
                <a:latin typeface="Courier New" panose="02070309020205020404" pitchFamily="49" charset="0"/>
                <a:cs typeface="Courier New" panose="02070309020205020404" pitchFamily="49" charset="0"/>
              </a:rPr>
              <a:t>FROM clause</a:t>
            </a:r>
            <a:r>
              <a:rPr lang="en-US" dirty="0"/>
              <a:t>) </a:t>
            </a:r>
            <a:endParaRPr lang="el-GR" dirty="0"/>
          </a:p>
          <a:p>
            <a:pPr marL="0" indent="0">
              <a:buNone/>
            </a:pPr>
            <a:endParaRPr lang="el-GR"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42</a:t>
            </a:fld>
            <a:endParaRPr lang="el-GR"/>
          </a:p>
        </p:txBody>
      </p:sp>
    </p:spTree>
    <p:extLst>
      <p:ext uri="{BB962C8B-B14F-4D97-AF65-F5344CB8AC3E}">
        <p14:creationId xmlns:p14="http://schemas.microsoft.com/office/powerpoint/2010/main" val="399496146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nSpc>
                <a:spcPct val="95000"/>
              </a:lnSpc>
            </a:pPr>
            <a:r>
              <a:rPr lang="en-GB" altLang="el-GR" dirty="0" smtClean="0"/>
              <a:t>DBA - ΓΛΩΣΣΑ </a:t>
            </a:r>
            <a:r>
              <a:rPr lang="en-GB" altLang="el-GR" dirty="0"/>
              <a:t>ΕΛΕΓΧΟΥ ΔΕΔΟΜΕΝΩΝ</a:t>
            </a:r>
            <a:br>
              <a:rPr lang="en-GB" altLang="el-GR" dirty="0"/>
            </a:br>
            <a:r>
              <a:rPr lang="en-GB" altLang="el-GR" dirty="0"/>
              <a:t> (Data Control Language - DCL) </a:t>
            </a:r>
            <a:endParaRPr lang="el-GR" dirty="0"/>
          </a:p>
        </p:txBody>
      </p:sp>
      <p:sp>
        <p:nvSpPr>
          <p:cNvPr id="3" name="Content Placeholder 2"/>
          <p:cNvSpPr>
            <a:spLocks noGrp="1"/>
          </p:cNvSpPr>
          <p:nvPr>
            <p:ph idx="1"/>
          </p:nvPr>
        </p:nvSpPr>
        <p:spPr/>
        <p:txBody>
          <a:bodyPr>
            <a:normAutofit/>
          </a:bodyPr>
          <a:lstStyle/>
          <a:p>
            <a:pPr>
              <a:lnSpc>
                <a:spcPct val="95000"/>
              </a:lnSpc>
              <a:buClr>
                <a:srgbClr val="000000"/>
              </a:buClr>
              <a:buSzPct val="100000"/>
              <a:buNone/>
            </a:pPr>
            <a:r>
              <a:rPr lang="en-GB" altLang="el-GR" sz="2400" b="1" dirty="0" smtClean="0"/>
              <a:t>Δικαι</a:t>
            </a:r>
            <a:r>
              <a:rPr lang="el-GR" altLang="el-GR" sz="2400" b="1" dirty="0" smtClean="0"/>
              <a:t>ώ</a:t>
            </a:r>
            <a:r>
              <a:rPr lang="en-GB" altLang="el-GR" sz="2400" b="1" dirty="0" smtClean="0"/>
              <a:t>ματα πρ</a:t>
            </a:r>
            <a:r>
              <a:rPr lang="el-GR" altLang="el-GR" sz="2400" b="1" dirty="0" smtClean="0"/>
              <a:t>ό</a:t>
            </a:r>
            <a:r>
              <a:rPr lang="en-GB" altLang="el-GR" sz="2400" b="1" dirty="0" smtClean="0"/>
              <a:t>σβα</a:t>
            </a:r>
            <a:r>
              <a:rPr lang="en-GB" altLang="el-GR" sz="2400" b="1" dirty="0" err="1" smtClean="0"/>
              <a:t>σης</a:t>
            </a:r>
            <a:endParaRPr lang="en-GB" altLang="el-GR" sz="2400" b="1" dirty="0" smtClean="0"/>
          </a:p>
          <a:p>
            <a:pPr>
              <a:buClr>
                <a:srgbClr val="000000"/>
              </a:buClr>
              <a:buSzPct val="100000"/>
              <a:buNone/>
            </a:pPr>
            <a:r>
              <a:rPr lang="en-GB" altLang="el-GR" sz="2400" dirty="0" smtClean="0"/>
              <a:t>Υπ</a:t>
            </a:r>
            <a:r>
              <a:rPr lang="en-GB" altLang="el-GR" sz="2400" dirty="0" err="1" smtClean="0"/>
              <a:t>άρχουν</a:t>
            </a:r>
            <a:r>
              <a:rPr lang="en-GB" altLang="el-GR" sz="2400" dirty="0" smtClean="0"/>
              <a:t> </a:t>
            </a:r>
            <a:r>
              <a:rPr lang="en-GB" altLang="el-GR" sz="2400" dirty="0" err="1"/>
              <a:t>δύο</a:t>
            </a:r>
            <a:r>
              <a:rPr lang="en-GB" altLang="el-GR" sz="2400" dirty="0"/>
              <a:t> </a:t>
            </a:r>
            <a:r>
              <a:rPr lang="en-GB" altLang="el-GR" sz="2400" dirty="0" err="1"/>
              <a:t>δι</a:t>
            </a:r>
            <a:r>
              <a:rPr lang="en-GB" altLang="el-GR" sz="2400" dirty="0"/>
              <a:t>αφορετικά είδη δικαιωμάτων πρόσβασης:</a:t>
            </a:r>
          </a:p>
          <a:p>
            <a:pPr>
              <a:buClr>
                <a:srgbClr val="000000"/>
              </a:buClr>
              <a:buSzPct val="100000"/>
              <a:buNone/>
            </a:pPr>
            <a:r>
              <a:rPr lang="en-GB" altLang="el-GR" sz="2400" dirty="0" smtClean="0"/>
              <a:t>1</a:t>
            </a:r>
            <a:r>
              <a:rPr lang="en-GB" altLang="el-GR" sz="2400" dirty="0"/>
              <a:t>) Δικαιώματα που καθορίζουν το είδος της πρόσβασης των χρηστών.</a:t>
            </a:r>
          </a:p>
          <a:p>
            <a:pPr>
              <a:buClr>
                <a:srgbClr val="000000"/>
              </a:buClr>
              <a:buSzPct val="100000"/>
              <a:buNone/>
            </a:pPr>
            <a:r>
              <a:rPr lang="en-GB" altLang="el-GR" sz="2400" dirty="0" smtClean="0"/>
              <a:t>2</a:t>
            </a:r>
            <a:r>
              <a:rPr lang="en-GB" altLang="el-GR" sz="2400" dirty="0"/>
              <a:t>) </a:t>
            </a:r>
            <a:r>
              <a:rPr lang="en-GB" altLang="el-GR" sz="2400" dirty="0" err="1"/>
              <a:t>Δικ</a:t>
            </a:r>
            <a:r>
              <a:rPr lang="en-GB" altLang="el-GR" sz="2400" dirty="0"/>
              <a:t>αιώματα που καθορίζουν τον τύπο των ενεργειών, που επιτρέπονται σε πίνακες.</a:t>
            </a:r>
          </a:p>
          <a:p>
            <a:endParaRPr lang="el-GR" sz="2400"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43</a:t>
            </a:fld>
            <a:endParaRPr lang="el-GR"/>
          </a:p>
        </p:txBody>
      </p:sp>
    </p:spTree>
    <p:extLst>
      <p:ext uri="{BB962C8B-B14F-4D97-AF65-F5344CB8AC3E}">
        <p14:creationId xmlns:p14="http://schemas.microsoft.com/office/powerpoint/2010/main" val="3638160182"/>
      </p:ext>
    </p:extLst>
  </p:cSld>
  <p:clrMapOvr>
    <a:masterClrMapping/>
  </p:clrMapOvr>
  <p:transition spd="med"/>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altLang="el-GR" dirty="0"/>
              <a:t>Δικα</a:t>
            </a:r>
            <a:r>
              <a:rPr lang="en-GB" altLang="el-GR" dirty="0" err="1"/>
              <a:t>ιώμ</a:t>
            </a:r>
            <a:r>
              <a:rPr lang="en-GB" altLang="el-GR" dirty="0"/>
              <a:t>ατα πρόσβασης </a:t>
            </a:r>
            <a:r>
              <a:rPr lang="en-GB" altLang="el-GR" dirty="0" smtClean="0"/>
              <a:t>χρηστών</a:t>
            </a:r>
            <a:endParaRPr lang="el-GR" dirty="0"/>
          </a:p>
        </p:txBody>
      </p:sp>
      <p:sp>
        <p:nvSpPr>
          <p:cNvPr id="3" name="Content Placeholder 2"/>
          <p:cNvSpPr>
            <a:spLocks noGrp="1"/>
          </p:cNvSpPr>
          <p:nvPr>
            <p:ph idx="1"/>
          </p:nvPr>
        </p:nvSpPr>
        <p:spPr/>
        <p:txBody>
          <a:bodyPr>
            <a:normAutofit/>
          </a:bodyPr>
          <a:lstStyle/>
          <a:p>
            <a:pPr>
              <a:buClr>
                <a:srgbClr val="000000"/>
              </a:buClr>
              <a:buSzPct val="100000"/>
              <a:buNone/>
            </a:pPr>
            <a:r>
              <a:rPr lang="en-GB" altLang="el-GR" sz="2400" dirty="0"/>
              <a:t>Υπ</a:t>
            </a:r>
            <a:r>
              <a:rPr lang="en-GB" altLang="el-GR" sz="2400" dirty="0" err="1"/>
              <a:t>άρχουν</a:t>
            </a:r>
            <a:r>
              <a:rPr lang="en-GB" altLang="el-GR" sz="2400" dirty="0"/>
              <a:t> </a:t>
            </a:r>
            <a:r>
              <a:rPr lang="en-GB" altLang="el-GR" sz="2400" dirty="0" err="1"/>
              <a:t>τριών</a:t>
            </a:r>
            <a:r>
              <a:rPr lang="en-GB" altLang="el-GR" sz="2400" dirty="0"/>
              <a:t> </a:t>
            </a:r>
            <a:r>
              <a:rPr lang="en-GB" altLang="el-GR" sz="2400" dirty="0" err="1"/>
              <a:t>ειδών</a:t>
            </a:r>
            <a:r>
              <a:rPr lang="en-GB" altLang="el-GR" sz="2400" dirty="0"/>
              <a:t> </a:t>
            </a:r>
            <a:r>
              <a:rPr lang="en-GB" altLang="el-GR" sz="2400" dirty="0" err="1"/>
              <a:t>δικ</a:t>
            </a:r>
            <a:r>
              <a:rPr lang="en-GB" altLang="el-GR" sz="2400" dirty="0"/>
              <a:t>αιώματα: </a:t>
            </a:r>
          </a:p>
          <a:p>
            <a:pPr>
              <a:buClr>
                <a:srgbClr val="000000"/>
              </a:buClr>
              <a:buSzPct val="100000"/>
              <a:buNone/>
            </a:pPr>
            <a:endParaRPr lang="en-GB" altLang="el-GR" sz="2400" dirty="0"/>
          </a:p>
          <a:p>
            <a:pPr>
              <a:buClr>
                <a:srgbClr val="000000"/>
              </a:buClr>
              <a:buSzPct val="100000"/>
              <a:tabLst>
                <a:tab pos="3316288" algn="l"/>
              </a:tabLst>
            </a:pPr>
            <a:r>
              <a:rPr lang="en-GB" altLang="el-GR" sz="2400" dirty="0"/>
              <a:t>CONNECT</a:t>
            </a:r>
          </a:p>
          <a:p>
            <a:pPr>
              <a:buClr>
                <a:srgbClr val="000000"/>
              </a:buClr>
              <a:buSzPct val="100000"/>
              <a:tabLst>
                <a:tab pos="3316288" algn="l"/>
              </a:tabLst>
            </a:pPr>
            <a:endParaRPr lang="en-GB" altLang="el-GR" sz="2400" dirty="0"/>
          </a:p>
          <a:p>
            <a:pPr>
              <a:buClr>
                <a:srgbClr val="000000"/>
              </a:buClr>
              <a:buSzPct val="100000"/>
              <a:tabLst>
                <a:tab pos="3316288" algn="l"/>
              </a:tabLst>
            </a:pPr>
            <a:r>
              <a:rPr lang="en-GB" altLang="el-GR" sz="2400" dirty="0"/>
              <a:t>RESOURCE</a:t>
            </a:r>
          </a:p>
          <a:p>
            <a:pPr>
              <a:buClr>
                <a:srgbClr val="000000"/>
              </a:buClr>
              <a:buSzPct val="100000"/>
              <a:tabLst>
                <a:tab pos="3316288" algn="l"/>
              </a:tabLst>
            </a:pPr>
            <a:endParaRPr lang="en-GB" altLang="el-GR" sz="2400" dirty="0"/>
          </a:p>
          <a:p>
            <a:pPr>
              <a:buClr>
                <a:srgbClr val="000000"/>
              </a:buClr>
              <a:buSzPct val="100000"/>
              <a:tabLst>
                <a:tab pos="3316288" algn="l"/>
              </a:tabLst>
            </a:pPr>
            <a:r>
              <a:rPr lang="en-GB" altLang="el-GR" sz="2400" dirty="0"/>
              <a:t>DBA</a:t>
            </a:r>
          </a:p>
          <a:p>
            <a:endParaRPr lang="el-GR" sz="2400"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44</a:t>
            </a:fld>
            <a:endParaRPr lang="el-GR"/>
          </a:p>
        </p:txBody>
      </p:sp>
    </p:spTree>
    <p:extLst>
      <p:ext uri="{BB962C8B-B14F-4D97-AF65-F5344CB8AC3E}">
        <p14:creationId xmlns:p14="http://schemas.microsoft.com/office/powerpoint/2010/main" val="2782933216"/>
      </p:ext>
    </p:extLst>
  </p:cSld>
  <p:clrMapOvr>
    <a:masterClrMapping/>
  </p:clrMapOvr>
  <p:transition spd="med"/>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Δικαίωμα </a:t>
            </a:r>
            <a:r>
              <a:rPr lang="en-US" dirty="0" smtClean="0"/>
              <a:t>CONNECT</a:t>
            </a:r>
            <a:endParaRPr lang="el-GR" dirty="0"/>
          </a:p>
        </p:txBody>
      </p:sp>
      <p:sp>
        <p:nvSpPr>
          <p:cNvPr id="3" name="Content Placeholder 2"/>
          <p:cNvSpPr>
            <a:spLocks noGrp="1"/>
          </p:cNvSpPr>
          <p:nvPr>
            <p:ph idx="1"/>
          </p:nvPr>
        </p:nvSpPr>
        <p:spPr/>
        <p:txBody>
          <a:bodyPr>
            <a:normAutofit/>
          </a:bodyPr>
          <a:lstStyle/>
          <a:p>
            <a:pPr marL="0" indent="0">
              <a:buClr>
                <a:srgbClr val="000000"/>
              </a:buClr>
              <a:buSzPct val="100000"/>
              <a:buNone/>
            </a:pPr>
            <a:r>
              <a:rPr lang="en-GB" altLang="el-GR" sz="2400" dirty="0" err="1"/>
              <a:t>Οι</a:t>
            </a:r>
            <a:r>
              <a:rPr lang="en-GB" altLang="el-GR" sz="2400" dirty="0"/>
              <a:t> </a:t>
            </a:r>
            <a:r>
              <a:rPr lang="en-GB" altLang="el-GR" sz="2400" dirty="0" err="1"/>
              <a:t>χρήστες</a:t>
            </a:r>
            <a:r>
              <a:rPr lang="en-GB" altLang="el-GR" sz="2400" dirty="0"/>
              <a:t> </a:t>
            </a:r>
            <a:r>
              <a:rPr lang="en-GB" altLang="el-GR" sz="2400" dirty="0" err="1"/>
              <a:t>με</a:t>
            </a:r>
            <a:r>
              <a:rPr lang="en-GB" altLang="el-GR" sz="2400" dirty="0"/>
              <a:t> </a:t>
            </a:r>
            <a:r>
              <a:rPr lang="en-GB" altLang="el-GR" sz="2400" dirty="0" err="1"/>
              <a:t>το</a:t>
            </a:r>
            <a:r>
              <a:rPr lang="en-GB" altLang="el-GR" sz="2400" dirty="0"/>
              <a:t> </a:t>
            </a:r>
            <a:r>
              <a:rPr lang="en-GB" altLang="el-GR" sz="2000" dirty="0">
                <a:latin typeface="Courier New" panose="02070309020205020404" pitchFamily="49" charset="0"/>
                <a:cs typeface="Courier New" panose="02070309020205020404" pitchFamily="49" charset="0"/>
              </a:rPr>
              <a:t>CONNECT</a:t>
            </a:r>
            <a:r>
              <a:rPr lang="en-GB" altLang="el-GR" sz="2400" dirty="0"/>
              <a:t> </a:t>
            </a:r>
            <a:r>
              <a:rPr lang="en-GB" altLang="el-GR" sz="2400" dirty="0" err="1"/>
              <a:t>δικ</a:t>
            </a:r>
            <a:r>
              <a:rPr lang="en-GB" altLang="el-GR" sz="2400" dirty="0"/>
              <a:t>αίωμα έχουν την δυνατότητα:</a:t>
            </a:r>
          </a:p>
          <a:p>
            <a:pPr>
              <a:buClr>
                <a:srgbClr val="000000"/>
              </a:buClr>
              <a:buSzPct val="100000"/>
            </a:pPr>
            <a:r>
              <a:rPr lang="en-GB" altLang="el-GR" sz="2400" dirty="0" smtClean="0"/>
              <a:t>π</a:t>
            </a:r>
            <a:r>
              <a:rPr lang="en-GB" altLang="el-GR" sz="2400" dirty="0" err="1" smtClean="0"/>
              <a:t>ρόσ</a:t>
            </a:r>
            <a:r>
              <a:rPr lang="en-GB" altLang="el-GR" sz="2400" dirty="0" smtClean="0"/>
              <a:t>βασης </a:t>
            </a:r>
            <a:r>
              <a:rPr lang="en-GB" altLang="el-GR" sz="2400" dirty="0"/>
              <a:t>στο περιβάλλον της βάσης</a:t>
            </a:r>
          </a:p>
          <a:p>
            <a:pPr>
              <a:buClr>
                <a:srgbClr val="000000"/>
              </a:buClr>
              <a:buSzPct val="100000"/>
            </a:pPr>
            <a:r>
              <a:rPr lang="en-GB" altLang="el-GR" sz="2400" dirty="0" smtClean="0"/>
              <a:t>να </a:t>
            </a:r>
            <a:r>
              <a:rPr lang="en-GB" altLang="el-GR" sz="2400" dirty="0" err="1"/>
              <a:t>δουν</a:t>
            </a:r>
            <a:r>
              <a:rPr lang="en-GB" altLang="el-GR" sz="2400" dirty="0"/>
              <a:t> τα π</a:t>
            </a:r>
            <a:r>
              <a:rPr lang="en-GB" altLang="el-GR" sz="2400" dirty="0" err="1"/>
              <a:t>εριεχόμεν</a:t>
            </a:r>
            <a:r>
              <a:rPr lang="en-GB" altLang="el-GR" sz="2400" dirty="0"/>
              <a:t>α πινάκων που ανήκουν σε άλλους χρήστες με την προϋπόθεση ότι έχουν το </a:t>
            </a:r>
            <a:r>
              <a:rPr lang="en-GB" altLang="el-GR" sz="2000" dirty="0">
                <a:latin typeface="Courier New" panose="02070309020205020404" pitchFamily="49" charset="0"/>
                <a:cs typeface="Courier New" panose="02070309020205020404" pitchFamily="49" charset="0"/>
              </a:rPr>
              <a:t>SELECT</a:t>
            </a:r>
            <a:r>
              <a:rPr lang="en-GB" altLang="el-GR" sz="2400" dirty="0"/>
              <a:t> δικαίωμα για αυτούς τους πίνακες,</a:t>
            </a:r>
          </a:p>
          <a:p>
            <a:pPr>
              <a:buClr>
                <a:srgbClr val="000000"/>
              </a:buClr>
              <a:buSzPct val="100000"/>
            </a:pPr>
            <a:r>
              <a:rPr lang="en-GB" altLang="el-GR" sz="2400" dirty="0" smtClean="0"/>
              <a:t>να </a:t>
            </a:r>
            <a:r>
              <a:rPr lang="en-GB" altLang="el-GR" sz="2400" dirty="0" err="1"/>
              <a:t>εκτελέσουν</a:t>
            </a:r>
            <a:r>
              <a:rPr lang="en-GB" altLang="el-GR" sz="2400" dirty="0"/>
              <a:t> </a:t>
            </a:r>
            <a:r>
              <a:rPr lang="en-GB" altLang="el-GR" sz="2400" dirty="0" err="1"/>
              <a:t>ενέργειες</a:t>
            </a:r>
            <a:r>
              <a:rPr lang="en-GB" altLang="el-GR" sz="2400" dirty="0"/>
              <a:t> </a:t>
            </a:r>
            <a:r>
              <a:rPr lang="en-GB" altLang="el-GR" sz="2400" dirty="0" err="1"/>
              <a:t>χειρισμού</a:t>
            </a:r>
            <a:r>
              <a:rPr lang="en-GB" altLang="el-GR" sz="2400" dirty="0"/>
              <a:t> </a:t>
            </a:r>
            <a:r>
              <a:rPr lang="en-GB" altLang="el-GR" sz="2400" dirty="0" err="1"/>
              <a:t>δεδομένων</a:t>
            </a:r>
            <a:r>
              <a:rPr lang="en-GB" altLang="el-GR" sz="2400" dirty="0"/>
              <a:t> (</a:t>
            </a:r>
            <a:r>
              <a:rPr lang="en-GB" altLang="el-GR" sz="2000" dirty="0">
                <a:latin typeface="Courier New" panose="02070309020205020404" pitchFamily="49" charset="0"/>
                <a:cs typeface="Courier New" panose="02070309020205020404" pitchFamily="49" charset="0"/>
              </a:rPr>
              <a:t>INSERT, UPDATE, DELETE</a:t>
            </a:r>
            <a:r>
              <a:rPr lang="en-GB" altLang="el-GR" sz="2400" dirty="0"/>
              <a:t>) </a:t>
            </a:r>
            <a:r>
              <a:rPr lang="en-GB" altLang="el-GR" sz="2400" dirty="0" err="1"/>
              <a:t>σε</a:t>
            </a:r>
            <a:r>
              <a:rPr lang="en-GB" altLang="el-GR" sz="2400" dirty="0"/>
              <a:t> π</a:t>
            </a:r>
            <a:r>
              <a:rPr lang="en-GB" altLang="el-GR" sz="2400" dirty="0" err="1"/>
              <a:t>ίν</a:t>
            </a:r>
            <a:r>
              <a:rPr lang="en-GB" altLang="el-GR" sz="2400" dirty="0"/>
              <a:t>ακες άλλων χρηστών εάν τους έχει δωθεί το αντίστοιχο δικαίωμα,</a:t>
            </a:r>
          </a:p>
          <a:p>
            <a:pPr>
              <a:buClr>
                <a:srgbClr val="000000"/>
              </a:buClr>
              <a:buSzPct val="100000"/>
            </a:pPr>
            <a:r>
              <a:rPr lang="en-GB" altLang="el-GR" sz="2400" dirty="0" smtClean="0"/>
              <a:t>να </a:t>
            </a:r>
            <a:r>
              <a:rPr lang="en-GB" altLang="el-GR" sz="2400" dirty="0" err="1"/>
              <a:t>δημιουργήσουν</a:t>
            </a:r>
            <a:r>
              <a:rPr lang="en-GB" altLang="el-GR" sz="2400" dirty="0"/>
              <a:t> </a:t>
            </a:r>
            <a:r>
              <a:rPr lang="en-GB" altLang="el-GR" sz="2400" dirty="0" err="1"/>
              <a:t>όψεις</a:t>
            </a:r>
            <a:r>
              <a:rPr lang="en-GB" altLang="el-GR" sz="2400" dirty="0"/>
              <a:t> και </a:t>
            </a:r>
            <a:r>
              <a:rPr lang="en-GB" altLang="el-GR" sz="2400" dirty="0" err="1"/>
              <a:t>συνώνυμ</a:t>
            </a:r>
            <a:r>
              <a:rPr lang="en-GB" altLang="el-GR" sz="2400" dirty="0"/>
              <a:t>α που βασίζονται σε πίνακες στους οποίους έχουν δικαίωμα </a:t>
            </a:r>
            <a:r>
              <a:rPr lang="en-GB" altLang="el-GR" sz="2000" dirty="0">
                <a:latin typeface="Courier New" panose="02070309020205020404" pitchFamily="49" charset="0"/>
                <a:cs typeface="Courier New" panose="02070309020205020404" pitchFamily="49" charset="0"/>
              </a:rPr>
              <a:t>SELECT</a:t>
            </a:r>
            <a:r>
              <a:rPr lang="en-GB" altLang="el-GR" sz="2400" dirty="0"/>
              <a:t>.</a:t>
            </a:r>
          </a:p>
          <a:p>
            <a:endParaRPr lang="el-GR" sz="2400"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45</a:t>
            </a:fld>
            <a:endParaRPr lang="el-GR"/>
          </a:p>
        </p:txBody>
      </p:sp>
    </p:spTree>
    <p:extLst>
      <p:ext uri="{BB962C8B-B14F-4D97-AF65-F5344CB8AC3E}">
        <p14:creationId xmlns:p14="http://schemas.microsoft.com/office/powerpoint/2010/main" val="2981882621"/>
      </p:ext>
    </p:extLst>
  </p:cSld>
  <p:clrMapOvr>
    <a:masterClrMapping/>
  </p:clrMapOvr>
  <p:transition spd="med"/>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Δικαίωμα </a:t>
            </a:r>
            <a:r>
              <a:rPr lang="en-US" dirty="0" smtClean="0"/>
              <a:t>CONNECT</a:t>
            </a:r>
            <a:endParaRPr lang="el-GR" dirty="0"/>
          </a:p>
        </p:txBody>
      </p:sp>
      <p:sp>
        <p:nvSpPr>
          <p:cNvPr id="3" name="Content Placeholder 2"/>
          <p:cNvSpPr>
            <a:spLocks noGrp="1"/>
          </p:cNvSpPr>
          <p:nvPr>
            <p:ph idx="1"/>
          </p:nvPr>
        </p:nvSpPr>
        <p:spPr/>
        <p:txBody>
          <a:bodyPr>
            <a:normAutofit/>
          </a:bodyPr>
          <a:lstStyle/>
          <a:p>
            <a:pPr>
              <a:buClr>
                <a:srgbClr val="000000"/>
              </a:buClr>
              <a:buSzPct val="100000"/>
              <a:buNone/>
            </a:pPr>
            <a:r>
              <a:rPr lang="en-GB" altLang="el-GR" sz="2400" dirty="0" err="1"/>
              <a:t>Οι</a:t>
            </a:r>
            <a:r>
              <a:rPr lang="en-GB" altLang="el-GR" sz="2400" dirty="0"/>
              <a:t> </a:t>
            </a:r>
            <a:r>
              <a:rPr lang="en-GB" altLang="el-GR" sz="2400" dirty="0" err="1"/>
              <a:t>χρήστες</a:t>
            </a:r>
            <a:r>
              <a:rPr lang="en-GB" altLang="el-GR" sz="2400" dirty="0"/>
              <a:t> </a:t>
            </a:r>
            <a:r>
              <a:rPr lang="en-GB" altLang="el-GR" sz="2400" dirty="0" err="1"/>
              <a:t>με</a:t>
            </a:r>
            <a:r>
              <a:rPr lang="en-GB" altLang="el-GR" sz="2400" dirty="0"/>
              <a:t> </a:t>
            </a:r>
            <a:r>
              <a:rPr lang="en-GB" altLang="el-GR" sz="2400" dirty="0" err="1"/>
              <a:t>το</a:t>
            </a:r>
            <a:r>
              <a:rPr lang="en-GB" altLang="el-GR" sz="2400" dirty="0"/>
              <a:t> CONNECT </a:t>
            </a:r>
            <a:r>
              <a:rPr lang="en-GB" altLang="el-GR" sz="2400" dirty="0" err="1"/>
              <a:t>δικ</a:t>
            </a:r>
            <a:r>
              <a:rPr lang="en-GB" altLang="el-GR" sz="2400" dirty="0"/>
              <a:t>αίωμα δεν μπορούν:</a:t>
            </a:r>
          </a:p>
          <a:p>
            <a:pPr>
              <a:buClr>
                <a:srgbClr val="000000"/>
              </a:buClr>
              <a:buSzPct val="100000"/>
            </a:pPr>
            <a:r>
              <a:rPr lang="en-GB" altLang="el-GR" sz="2400" dirty="0" smtClean="0"/>
              <a:t>να </a:t>
            </a:r>
            <a:r>
              <a:rPr lang="en-GB" altLang="el-GR" sz="2400" dirty="0" err="1"/>
              <a:t>δημιουργήσουν</a:t>
            </a:r>
            <a:r>
              <a:rPr lang="en-GB" altLang="el-GR" sz="2400" dirty="0"/>
              <a:t> ή να </a:t>
            </a:r>
            <a:r>
              <a:rPr lang="en-GB" altLang="el-GR" sz="2400" dirty="0" err="1"/>
              <a:t>δι</a:t>
            </a:r>
            <a:r>
              <a:rPr lang="en-GB" altLang="el-GR" sz="2400" dirty="0"/>
              <a:t>αγράψουν πίνακες, δείκτες (indexes) ή συστάδες πινάκων (clusters),</a:t>
            </a:r>
          </a:p>
          <a:p>
            <a:pPr>
              <a:buClr>
                <a:srgbClr val="000000"/>
              </a:buClr>
              <a:buSzPct val="100000"/>
            </a:pPr>
            <a:r>
              <a:rPr lang="en-GB" altLang="el-GR" sz="2400" dirty="0" smtClean="0"/>
              <a:t>να </a:t>
            </a:r>
            <a:r>
              <a:rPr lang="en-GB" altLang="el-GR" sz="2400" dirty="0" err="1"/>
              <a:t>μετ</a:t>
            </a:r>
            <a:r>
              <a:rPr lang="en-GB" altLang="el-GR" sz="2400" dirty="0"/>
              <a:t>αβάλλουν τη δομή πινάκων.</a:t>
            </a:r>
          </a:p>
          <a:p>
            <a:endParaRPr lang="el-GR" sz="2400"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46</a:t>
            </a:fld>
            <a:endParaRPr lang="el-GR"/>
          </a:p>
        </p:txBody>
      </p:sp>
    </p:spTree>
    <p:extLst>
      <p:ext uri="{BB962C8B-B14F-4D97-AF65-F5344CB8AC3E}">
        <p14:creationId xmlns:p14="http://schemas.microsoft.com/office/powerpoint/2010/main" val="2305135811"/>
      </p:ext>
    </p:extLst>
  </p:cSld>
  <p:clrMapOvr>
    <a:masterClrMapping/>
  </p:clrMapOvr>
  <p:transition spd="med"/>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altLang="el-GR" dirty="0" smtClean="0"/>
              <a:t>Δικα</a:t>
            </a:r>
            <a:r>
              <a:rPr lang="el-GR" altLang="el-GR" dirty="0" smtClean="0"/>
              <a:t>ί</a:t>
            </a:r>
            <a:r>
              <a:rPr lang="en-GB" altLang="el-GR" dirty="0" err="1" smtClean="0"/>
              <a:t>ωμ</a:t>
            </a:r>
            <a:r>
              <a:rPr lang="en-GB" altLang="el-GR" dirty="0" smtClean="0"/>
              <a:t>α RESOURCE</a:t>
            </a:r>
            <a:endParaRPr lang="el-GR" dirty="0"/>
          </a:p>
        </p:txBody>
      </p:sp>
      <p:sp>
        <p:nvSpPr>
          <p:cNvPr id="3" name="Content Placeholder 2"/>
          <p:cNvSpPr>
            <a:spLocks noGrp="1"/>
          </p:cNvSpPr>
          <p:nvPr>
            <p:ph idx="1"/>
          </p:nvPr>
        </p:nvSpPr>
        <p:spPr/>
        <p:txBody>
          <a:bodyPr>
            <a:normAutofit/>
          </a:bodyPr>
          <a:lstStyle/>
          <a:p>
            <a:pPr marL="0" indent="0">
              <a:buClr>
                <a:srgbClr val="000000"/>
              </a:buClr>
              <a:buSzPct val="100000"/>
              <a:buNone/>
            </a:pPr>
            <a:r>
              <a:rPr lang="en-GB" altLang="el-GR" sz="2400" dirty="0"/>
              <a:t>Η ύπα</a:t>
            </a:r>
            <a:r>
              <a:rPr lang="en-GB" altLang="el-GR" sz="2400" dirty="0" err="1"/>
              <a:t>ρξη</a:t>
            </a:r>
            <a:r>
              <a:rPr lang="en-GB" altLang="el-GR" sz="2400" dirty="0"/>
              <a:t> α</a:t>
            </a:r>
            <a:r>
              <a:rPr lang="en-GB" altLang="el-GR" sz="2400" dirty="0" err="1"/>
              <a:t>υτού</a:t>
            </a:r>
            <a:r>
              <a:rPr lang="en-GB" altLang="el-GR" sz="2400" dirty="0"/>
              <a:t> </a:t>
            </a:r>
            <a:r>
              <a:rPr lang="en-GB" altLang="el-GR" sz="2400" dirty="0" err="1"/>
              <a:t>του</a:t>
            </a:r>
            <a:r>
              <a:rPr lang="en-GB" altLang="el-GR" sz="2400" dirty="0"/>
              <a:t> </a:t>
            </a:r>
            <a:r>
              <a:rPr lang="en-GB" altLang="el-GR" sz="2400" dirty="0" err="1"/>
              <a:t>δικ</a:t>
            </a:r>
            <a:r>
              <a:rPr lang="en-GB" altLang="el-GR" sz="2400" dirty="0"/>
              <a:t>αιώματος προϋποθέτει την ύπαρξη του δικαιώματος CONNECT. Ο </a:t>
            </a:r>
            <a:r>
              <a:rPr lang="en-GB" altLang="el-GR" sz="2400" dirty="0" err="1"/>
              <a:t>χρήστης</a:t>
            </a:r>
            <a:r>
              <a:rPr lang="en-GB" altLang="el-GR" sz="2400" dirty="0"/>
              <a:t> </a:t>
            </a:r>
            <a:r>
              <a:rPr lang="en-GB" altLang="el-GR" sz="2400" dirty="0" err="1"/>
              <a:t>με</a:t>
            </a:r>
            <a:r>
              <a:rPr lang="en-GB" altLang="el-GR" sz="2400" dirty="0"/>
              <a:t> α</a:t>
            </a:r>
            <a:r>
              <a:rPr lang="en-GB" altLang="el-GR" sz="2400" dirty="0" err="1"/>
              <a:t>υτό</a:t>
            </a:r>
            <a:r>
              <a:rPr lang="en-GB" altLang="el-GR" sz="2400" dirty="0"/>
              <a:t> </a:t>
            </a:r>
            <a:r>
              <a:rPr lang="en-GB" altLang="el-GR" sz="2400" dirty="0" err="1"/>
              <a:t>το</a:t>
            </a:r>
            <a:r>
              <a:rPr lang="en-GB" altLang="el-GR" sz="2400" dirty="0"/>
              <a:t> </a:t>
            </a:r>
            <a:r>
              <a:rPr lang="en-GB" altLang="el-GR" sz="2400" dirty="0" err="1"/>
              <a:t>δικ</a:t>
            </a:r>
            <a:r>
              <a:rPr lang="en-GB" altLang="el-GR" sz="2400" dirty="0"/>
              <a:t>αίωμα έχει τη δυνατότητα να:</a:t>
            </a:r>
          </a:p>
          <a:p>
            <a:pPr>
              <a:buClr>
                <a:srgbClr val="000000"/>
              </a:buClr>
              <a:buSzPct val="100000"/>
            </a:pPr>
            <a:r>
              <a:rPr lang="en-GB" altLang="el-GR" sz="2400" dirty="0" err="1" smtClean="0"/>
              <a:t>δημιουργήσει</a:t>
            </a:r>
            <a:r>
              <a:rPr lang="en-GB" altLang="el-GR" sz="2400" dirty="0" smtClean="0"/>
              <a:t> </a:t>
            </a:r>
            <a:r>
              <a:rPr lang="en-GB" altLang="el-GR" sz="2400" dirty="0"/>
              <a:t>π</a:t>
            </a:r>
            <a:r>
              <a:rPr lang="en-GB" altLang="el-GR" sz="2400" dirty="0" err="1"/>
              <a:t>ίν</a:t>
            </a:r>
            <a:r>
              <a:rPr lang="en-GB" altLang="el-GR" sz="2400" dirty="0"/>
              <a:t>ακες, ευρετήρια (indexes)  και συστάδες (clusters) και να χειριστεί αυτά τα  αντικείμενα χωρίς κανένα περιορισμό.</a:t>
            </a:r>
          </a:p>
          <a:p>
            <a:pPr>
              <a:buClr>
                <a:srgbClr val="000000"/>
              </a:buClr>
              <a:buSzPct val="100000"/>
            </a:pPr>
            <a:r>
              <a:rPr lang="en-GB" altLang="el-GR" sz="2400" dirty="0" smtClean="0"/>
              <a:t>παρα</a:t>
            </a:r>
            <a:r>
              <a:rPr lang="en-GB" altLang="el-GR" sz="2400" dirty="0" err="1" smtClean="0"/>
              <a:t>χωρήσει</a:t>
            </a:r>
            <a:r>
              <a:rPr lang="en-GB" altLang="el-GR" sz="2400" dirty="0" smtClean="0"/>
              <a:t> </a:t>
            </a:r>
            <a:r>
              <a:rPr lang="en-GB" altLang="el-GR" sz="2400" dirty="0"/>
              <a:t>και να αφα</a:t>
            </a:r>
            <a:r>
              <a:rPr lang="en-GB" altLang="el-GR" sz="2400" dirty="0" err="1"/>
              <a:t>ιρέσει</a:t>
            </a:r>
            <a:r>
              <a:rPr lang="en-GB" altLang="el-GR" sz="2400" dirty="0"/>
              <a:t> </a:t>
            </a:r>
            <a:r>
              <a:rPr lang="en-GB" altLang="el-GR" sz="2400" dirty="0" err="1"/>
              <a:t>δικ</a:t>
            </a:r>
            <a:r>
              <a:rPr lang="en-GB" altLang="el-GR" sz="2400" dirty="0"/>
              <a:t>αιώματα πρόσβασης σε άλλους χρήστες για τα αντικείμενα που του ανήκουν.</a:t>
            </a:r>
          </a:p>
          <a:p>
            <a:pPr>
              <a:buClr>
                <a:srgbClr val="000000"/>
              </a:buClr>
              <a:buSzPct val="100000"/>
            </a:pPr>
            <a:r>
              <a:rPr lang="en-GB" altLang="el-GR" sz="2400" dirty="0" err="1" smtClean="0"/>
              <a:t>χρησιμο</a:t>
            </a:r>
            <a:r>
              <a:rPr lang="en-GB" altLang="el-GR" sz="2400" dirty="0" smtClean="0"/>
              <a:t>ποιήσει </a:t>
            </a:r>
            <a:r>
              <a:rPr lang="en-GB" altLang="el-GR" sz="2400" dirty="0"/>
              <a:t>την AUDIT εντολή για τον έλεγχο της πρόσβασης στα αντικείμενα που του ανήκουν.</a:t>
            </a:r>
          </a:p>
          <a:p>
            <a:endParaRPr lang="el-GR" sz="2400"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47</a:t>
            </a:fld>
            <a:endParaRPr lang="el-GR"/>
          </a:p>
        </p:txBody>
      </p:sp>
    </p:spTree>
    <p:extLst>
      <p:ext uri="{BB962C8B-B14F-4D97-AF65-F5344CB8AC3E}">
        <p14:creationId xmlns:p14="http://schemas.microsoft.com/office/powerpoint/2010/main" val="719452243"/>
      </p:ext>
    </p:extLst>
  </p:cSld>
  <p:clrMapOvr>
    <a:masterClrMapping/>
  </p:clrMapOvr>
  <p:transition spd="med"/>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altLang="el-GR" dirty="0" smtClean="0"/>
              <a:t>Δικα</a:t>
            </a:r>
            <a:r>
              <a:rPr lang="el-GR" altLang="el-GR" dirty="0"/>
              <a:t>ί</a:t>
            </a:r>
            <a:r>
              <a:rPr lang="en-GB" altLang="el-GR" dirty="0" err="1" smtClean="0"/>
              <a:t>ωμ</a:t>
            </a:r>
            <a:r>
              <a:rPr lang="en-GB" altLang="el-GR" dirty="0" smtClean="0"/>
              <a:t>α RESOURCE</a:t>
            </a:r>
            <a:endParaRPr lang="el-GR" dirty="0"/>
          </a:p>
        </p:txBody>
      </p:sp>
      <p:sp>
        <p:nvSpPr>
          <p:cNvPr id="3" name="Content Placeholder 2"/>
          <p:cNvSpPr>
            <a:spLocks noGrp="1"/>
          </p:cNvSpPr>
          <p:nvPr>
            <p:ph idx="1"/>
          </p:nvPr>
        </p:nvSpPr>
        <p:spPr/>
        <p:txBody>
          <a:bodyPr>
            <a:normAutofit/>
          </a:bodyPr>
          <a:lstStyle/>
          <a:p>
            <a:pPr marL="0" indent="0">
              <a:buClr>
                <a:srgbClr val="000000"/>
              </a:buClr>
              <a:buSzPct val="100000"/>
              <a:buNone/>
            </a:pPr>
            <a:r>
              <a:rPr lang="en-GB" altLang="el-GR" sz="2400" dirty="0"/>
              <a:t>Ο </a:t>
            </a:r>
            <a:r>
              <a:rPr lang="en-GB" altLang="el-GR" sz="2400" dirty="0" err="1"/>
              <a:t>χρήστης</a:t>
            </a:r>
            <a:r>
              <a:rPr lang="en-GB" altLang="el-GR" sz="2400" dirty="0"/>
              <a:t> </a:t>
            </a:r>
            <a:r>
              <a:rPr lang="en-GB" altLang="el-GR" sz="2400" dirty="0" err="1"/>
              <a:t>με</a:t>
            </a:r>
            <a:r>
              <a:rPr lang="en-GB" altLang="el-GR" sz="2400" dirty="0"/>
              <a:t> </a:t>
            </a:r>
            <a:r>
              <a:rPr lang="en-GB" altLang="el-GR" sz="2400" dirty="0" err="1"/>
              <a:t>το</a:t>
            </a:r>
            <a:r>
              <a:rPr lang="en-GB" altLang="el-GR" sz="2400" dirty="0"/>
              <a:t> RESOURCE </a:t>
            </a:r>
            <a:r>
              <a:rPr lang="en-GB" altLang="el-GR" sz="2400" dirty="0" err="1"/>
              <a:t>δικ</a:t>
            </a:r>
            <a:r>
              <a:rPr lang="en-GB" altLang="el-GR" sz="2400" dirty="0"/>
              <a:t>αίωμα δεν έχει την δυνατότητα να:</a:t>
            </a:r>
          </a:p>
          <a:p>
            <a:pPr>
              <a:buClr>
                <a:srgbClr val="000000"/>
              </a:buClr>
              <a:buSzPct val="100000"/>
            </a:pPr>
            <a:r>
              <a:rPr lang="en-GB" altLang="el-GR" sz="2400" dirty="0" err="1" smtClean="0"/>
              <a:t>χειριστεί</a:t>
            </a:r>
            <a:r>
              <a:rPr lang="en-GB" altLang="el-GR" sz="2400" dirty="0" smtClean="0"/>
              <a:t> </a:t>
            </a:r>
            <a:r>
              <a:rPr lang="en-GB" altLang="el-GR" sz="2400" dirty="0" err="1"/>
              <a:t>πίνακες</a:t>
            </a:r>
            <a:r>
              <a:rPr lang="en-GB" altLang="el-GR" sz="2400" dirty="0"/>
              <a:t> που έχουν δημιουργηθεί από άλλο χρήστη, εκτός αν </a:t>
            </a:r>
            <a:r>
              <a:rPr lang="en-GB" altLang="el-GR" sz="2400" dirty="0" err="1"/>
              <a:t>του</a:t>
            </a:r>
            <a:r>
              <a:rPr lang="en-GB" altLang="el-GR" sz="2400" dirty="0"/>
              <a:t> </a:t>
            </a:r>
            <a:r>
              <a:rPr lang="en-GB" altLang="el-GR" sz="2400" dirty="0" err="1" smtClean="0"/>
              <a:t>έχει</a:t>
            </a:r>
            <a:r>
              <a:rPr lang="en-GB" altLang="el-GR" sz="2400" dirty="0" smtClean="0"/>
              <a:t> </a:t>
            </a:r>
            <a:r>
              <a:rPr lang="en-GB" altLang="el-GR" sz="2400" dirty="0" err="1" smtClean="0"/>
              <a:t>παραχωρηθεί</a:t>
            </a:r>
            <a:r>
              <a:rPr lang="en-GB" altLang="el-GR" sz="2400" dirty="0" smtClean="0"/>
              <a:t> </a:t>
            </a:r>
            <a:r>
              <a:rPr lang="en-GB" altLang="el-GR" sz="2400" dirty="0" err="1"/>
              <a:t>το</a:t>
            </a:r>
            <a:r>
              <a:rPr lang="en-GB" altLang="el-GR" sz="2400" dirty="0"/>
              <a:t> </a:t>
            </a:r>
            <a:r>
              <a:rPr lang="en-GB" altLang="el-GR" sz="2400" dirty="0" err="1"/>
              <a:t>ανάλογο</a:t>
            </a:r>
            <a:r>
              <a:rPr lang="en-GB" altLang="el-GR" sz="2400" dirty="0"/>
              <a:t> </a:t>
            </a:r>
            <a:r>
              <a:rPr lang="en-GB" altLang="el-GR" sz="2400" dirty="0" err="1"/>
              <a:t>δικαίωμα</a:t>
            </a:r>
            <a:r>
              <a:rPr lang="en-GB" altLang="el-GR" sz="2400" dirty="0"/>
              <a:t> πρόσβασης,</a:t>
            </a:r>
          </a:p>
          <a:p>
            <a:pPr>
              <a:buClr>
                <a:srgbClr val="000000"/>
              </a:buClr>
              <a:buSzPct val="100000"/>
            </a:pPr>
            <a:r>
              <a:rPr lang="en-GB" altLang="el-GR" sz="2400" dirty="0" smtClean="0"/>
              <a:t>παρα</a:t>
            </a:r>
            <a:r>
              <a:rPr lang="en-GB" altLang="el-GR" sz="2400" dirty="0" err="1" smtClean="0"/>
              <a:t>χωρήσει</a:t>
            </a:r>
            <a:r>
              <a:rPr lang="en-GB" altLang="el-GR" sz="2400" dirty="0" smtClean="0"/>
              <a:t> </a:t>
            </a:r>
            <a:r>
              <a:rPr lang="en-GB" altLang="el-GR" sz="2400" dirty="0"/>
              <a:t>ή να αφα</a:t>
            </a:r>
            <a:r>
              <a:rPr lang="en-GB" altLang="el-GR" sz="2400" dirty="0" err="1"/>
              <a:t>ιρέσει</a:t>
            </a:r>
            <a:r>
              <a:rPr lang="en-GB" altLang="el-GR" sz="2400" dirty="0"/>
              <a:t> CONNECT ή RESOURCE </a:t>
            </a:r>
            <a:r>
              <a:rPr lang="en-GB" altLang="el-GR" sz="2400" dirty="0" err="1"/>
              <a:t>δικ</a:t>
            </a:r>
            <a:r>
              <a:rPr lang="en-GB" altLang="el-GR" sz="2400" dirty="0"/>
              <a:t>αιώματα σε άλλους χρήστες.</a:t>
            </a:r>
            <a:endParaRPr lang="el-GR" sz="2400"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48</a:t>
            </a:fld>
            <a:endParaRPr lang="el-GR"/>
          </a:p>
        </p:txBody>
      </p:sp>
    </p:spTree>
    <p:extLst>
      <p:ext uri="{BB962C8B-B14F-4D97-AF65-F5344CB8AC3E}">
        <p14:creationId xmlns:p14="http://schemas.microsoft.com/office/powerpoint/2010/main" val="1253484071"/>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Περίγραμμα ύλης </a:t>
            </a:r>
            <a:r>
              <a:rPr lang="el-GR" sz="3600" dirty="0" smtClean="0"/>
              <a:t>µ</a:t>
            </a:r>
            <a:r>
              <a:rPr lang="el-GR" sz="3600" dirty="0" err="1" smtClean="0"/>
              <a:t>αθήµατος</a:t>
            </a:r>
            <a:endParaRPr lang="el-GR" sz="3600" dirty="0"/>
          </a:p>
        </p:txBody>
      </p:sp>
      <p:sp>
        <p:nvSpPr>
          <p:cNvPr id="3" name="Content Placeholder 2"/>
          <p:cNvSpPr>
            <a:spLocks noGrp="1"/>
          </p:cNvSpPr>
          <p:nvPr>
            <p:ph idx="1"/>
          </p:nvPr>
        </p:nvSpPr>
        <p:spPr>
          <a:xfrm>
            <a:off x="457200" y="1196752"/>
            <a:ext cx="8229600" cy="5328592"/>
          </a:xfrm>
        </p:spPr>
        <p:txBody>
          <a:bodyPr>
            <a:normAutofit fontScale="62500" lnSpcReduction="20000"/>
          </a:bodyPr>
          <a:lstStyle/>
          <a:p>
            <a:pPr marL="0" indent="0">
              <a:buNone/>
            </a:pPr>
            <a:r>
              <a:rPr lang="el-GR" dirty="0"/>
              <a:t>Σημασιολογικά μοντέλα δεδομένων. Ενισχυμένο μοντέλο Οντοτήτων – Συσχετίσεων, Αντικειμενοστρεφές μοντέλο δεδομένων. Ανάπτυξη εφαρμογών με ενσωματωμένη SQL. Ανάπτυξη εφαρμογών και πρότυπη διεπαφή επικοινωνίας με βάσεις JDBC. Τεχνολογία Oracle (PL/SQL, triggers, stored procedures κ.λπ.). Συστήματα Διαχείρισης Βάσεων Δεδομένων Ανοικτού κώδικα. Συγκριτική παρουσίαση Προϊόντων Διαχείρισης Βάσεων Δεδομένων σε θέματα επεξεργασίας συναλλαγών (transaction processing). Συγκριτική παρουσίαση Προϊόντων Διαχείρισης Βάσεων Δεδομένων σε θέματα Διαχείρισης Βάσεων Δεδομένων (Database Administration). Αντίγραφα (back up) της βάσης δεδομένων και επαναλειτουργία βάσης (recovery). Συγχρονισμός προσπέλασης (concurrency) σε περιβάλλοντα με πολλούς χρήστες. Βελτιστοποίηση αιτημάτων προσπέλασης (query optimization). Κατανεμημένες Βάσεις Δεδομένων (distributed database). Επίκαιρα θέματα βάσεων δεδομένων. Αντικειμενοστρεφείς βάσεις. Αντικειμενοσχεσιακές βάσεις. Χρονικές βάσεις. Ενεργές βάσεις. Χωρικές βάσεις δεδομένων. Βάσεις πολυμέσων. Βάσεις δεδομένων και διαδίκτυο. Ασφάλεια βάσεων δεδομένων. Διαχείριση γνώσης και βάσης δεδομένων και γνώσεων. Ημιδομημένες βάσεις δεδομένων-XML. Παράλληλα και κατανεμημένα ΣΔΒΔ. Θέματα αποθηκών δεδομένων και ανάλυσης (Data Warehouse, OLAP). NoSQL, MongoDB, κ.λπ. Μελέτη Περίπτωσης.</a:t>
            </a: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4</a:t>
            </a:fld>
            <a:endParaRPr lang="el-GR"/>
          </a:p>
        </p:txBody>
      </p:sp>
    </p:spTree>
    <p:extLst>
      <p:ext uri="{BB962C8B-B14F-4D97-AF65-F5344CB8AC3E}">
        <p14:creationId xmlns:p14="http://schemas.microsoft.com/office/powerpoint/2010/main" val="255927857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altLang="el-GR" dirty="0" smtClean="0"/>
              <a:t>Δικα</a:t>
            </a:r>
            <a:r>
              <a:rPr lang="el-GR" altLang="el-GR" dirty="0" smtClean="0"/>
              <a:t>ί</a:t>
            </a:r>
            <a:r>
              <a:rPr lang="en-GB" altLang="el-GR" dirty="0" err="1" smtClean="0"/>
              <a:t>ωμ</a:t>
            </a:r>
            <a:r>
              <a:rPr lang="en-GB" altLang="el-GR" dirty="0" smtClean="0"/>
              <a:t>α DBA</a:t>
            </a:r>
            <a:endParaRPr lang="el-GR" dirty="0"/>
          </a:p>
        </p:txBody>
      </p:sp>
      <p:sp>
        <p:nvSpPr>
          <p:cNvPr id="3" name="Content Placeholder 2"/>
          <p:cNvSpPr>
            <a:spLocks noGrp="1"/>
          </p:cNvSpPr>
          <p:nvPr>
            <p:ph idx="1"/>
          </p:nvPr>
        </p:nvSpPr>
        <p:spPr>
          <a:xfrm>
            <a:off x="457200" y="1196752"/>
            <a:ext cx="8229600" cy="5472608"/>
          </a:xfrm>
        </p:spPr>
        <p:txBody>
          <a:bodyPr>
            <a:normAutofit fontScale="62500" lnSpcReduction="20000"/>
          </a:bodyPr>
          <a:lstStyle/>
          <a:p>
            <a:pPr marL="0" indent="0">
              <a:lnSpc>
                <a:spcPct val="120000"/>
              </a:lnSpc>
              <a:spcAft>
                <a:spcPts val="600"/>
              </a:spcAft>
              <a:buClr>
                <a:srgbClr val="000000"/>
              </a:buClr>
              <a:buSzPct val="100000"/>
              <a:buNone/>
            </a:pPr>
            <a:r>
              <a:rPr lang="en-GB" altLang="el-GR" dirty="0"/>
              <a:t>Το DBA </a:t>
            </a:r>
            <a:r>
              <a:rPr lang="en-GB" altLang="el-GR" dirty="0" err="1"/>
              <a:t>δικ</a:t>
            </a:r>
            <a:r>
              <a:rPr lang="en-GB" altLang="el-GR" dirty="0"/>
              <a:t>αίωμα είναι το πιο ισχυρό δικαίωμα πρόσβασης. </a:t>
            </a:r>
            <a:r>
              <a:rPr lang="en-GB" altLang="el-GR" dirty="0" err="1"/>
              <a:t>Εν</a:t>
            </a:r>
            <a:r>
              <a:rPr lang="en-GB" altLang="el-GR" dirty="0"/>
              <a:t>ας χρήστης με αυτό το δικαίωμα έχει όλα τα δικαιώματα που συνεπάγονται το CONNECT και το RESOURCE και έχει τη δυνατότητα να:</a:t>
            </a:r>
          </a:p>
          <a:p>
            <a:pPr>
              <a:lnSpc>
                <a:spcPct val="120000"/>
              </a:lnSpc>
              <a:spcAft>
                <a:spcPts val="600"/>
              </a:spcAft>
              <a:buClr>
                <a:srgbClr val="000000"/>
              </a:buClr>
              <a:buSzPct val="100000"/>
            </a:pPr>
            <a:r>
              <a:rPr lang="en-GB" altLang="el-GR" dirty="0" smtClean="0"/>
              <a:t>π</a:t>
            </a:r>
            <a:r>
              <a:rPr lang="en-GB" altLang="el-GR" dirty="0" err="1" smtClean="0"/>
              <a:t>ροσ</a:t>
            </a:r>
            <a:r>
              <a:rPr lang="en-GB" altLang="el-GR" dirty="0" smtClean="0"/>
              <a:t>πελάσει </a:t>
            </a:r>
            <a:r>
              <a:rPr lang="en-GB" altLang="el-GR" dirty="0"/>
              <a:t>τους πίνακες όλων των χρηστών και να εκτελέσει οποιαδήποτε </a:t>
            </a:r>
            <a:r>
              <a:rPr lang="en-GB" altLang="el-GR" dirty="0" smtClean="0"/>
              <a:t> </a:t>
            </a:r>
            <a:r>
              <a:rPr lang="en-GB" altLang="el-GR" dirty="0"/>
              <a:t>ενέργεια πάνω σε αυτούς.</a:t>
            </a:r>
          </a:p>
          <a:p>
            <a:pPr>
              <a:lnSpc>
                <a:spcPct val="120000"/>
              </a:lnSpc>
              <a:spcAft>
                <a:spcPts val="600"/>
              </a:spcAft>
              <a:buClr>
                <a:srgbClr val="000000"/>
              </a:buClr>
              <a:buSzPct val="100000"/>
            </a:pPr>
            <a:r>
              <a:rPr lang="en-GB" altLang="el-GR" dirty="0" smtClean="0"/>
              <a:t>παρα</a:t>
            </a:r>
            <a:r>
              <a:rPr lang="en-GB" altLang="el-GR" dirty="0" err="1" smtClean="0"/>
              <a:t>χωρήσει</a:t>
            </a:r>
            <a:r>
              <a:rPr lang="en-GB" altLang="el-GR" dirty="0" smtClean="0"/>
              <a:t> </a:t>
            </a:r>
            <a:r>
              <a:rPr lang="en-GB" altLang="el-GR" dirty="0"/>
              <a:t>και να αφα</a:t>
            </a:r>
            <a:r>
              <a:rPr lang="en-GB" altLang="el-GR" dirty="0" err="1"/>
              <a:t>ιρέσει</a:t>
            </a:r>
            <a:r>
              <a:rPr lang="en-GB" altLang="el-GR" dirty="0"/>
              <a:t> </a:t>
            </a:r>
            <a:r>
              <a:rPr lang="en-GB" altLang="el-GR" dirty="0" err="1"/>
              <a:t>δικ</a:t>
            </a:r>
            <a:r>
              <a:rPr lang="en-GB" altLang="el-GR" dirty="0"/>
              <a:t>αιώματα πρόσβασης χρηστών στη βάση (CONNECT, RESOURCE, DBA),</a:t>
            </a:r>
          </a:p>
          <a:p>
            <a:pPr>
              <a:lnSpc>
                <a:spcPct val="120000"/>
              </a:lnSpc>
              <a:spcAft>
                <a:spcPts val="600"/>
              </a:spcAft>
              <a:buClr>
                <a:srgbClr val="000000"/>
              </a:buClr>
              <a:buSzPct val="100000"/>
            </a:pPr>
            <a:r>
              <a:rPr lang="en-GB" altLang="el-GR" dirty="0" err="1" smtClean="0"/>
              <a:t>δημιουργήσει</a:t>
            </a:r>
            <a:r>
              <a:rPr lang="en-GB" altLang="el-GR" dirty="0" smtClean="0"/>
              <a:t> </a:t>
            </a:r>
            <a:r>
              <a:rPr lang="en-GB" altLang="el-GR" dirty="0" err="1"/>
              <a:t>γενικά</a:t>
            </a:r>
            <a:r>
              <a:rPr lang="en-GB" altLang="el-GR" dirty="0"/>
              <a:t> </a:t>
            </a:r>
            <a:r>
              <a:rPr lang="en-GB" altLang="el-GR" dirty="0" err="1"/>
              <a:t>συνώνυμ</a:t>
            </a:r>
            <a:r>
              <a:rPr lang="en-GB" altLang="el-GR" dirty="0"/>
              <a:t>α (PUBLIC SYNONYM),</a:t>
            </a:r>
          </a:p>
          <a:p>
            <a:pPr>
              <a:lnSpc>
                <a:spcPct val="120000"/>
              </a:lnSpc>
              <a:spcAft>
                <a:spcPts val="600"/>
              </a:spcAft>
              <a:buClr>
                <a:srgbClr val="000000"/>
              </a:buClr>
              <a:buSzPct val="100000"/>
            </a:pPr>
            <a:r>
              <a:rPr lang="en-GB" altLang="el-GR" dirty="0" err="1" smtClean="0"/>
              <a:t>δημιουργήσει</a:t>
            </a:r>
            <a:r>
              <a:rPr lang="en-GB" altLang="el-GR" dirty="0" smtClean="0"/>
              <a:t> </a:t>
            </a:r>
            <a:r>
              <a:rPr lang="en-GB" altLang="el-GR" dirty="0"/>
              <a:t>και να </a:t>
            </a:r>
            <a:r>
              <a:rPr lang="en-GB" altLang="el-GR" dirty="0" err="1"/>
              <a:t>τρο</a:t>
            </a:r>
            <a:r>
              <a:rPr lang="en-GB" altLang="el-GR" dirty="0"/>
              <a:t>ποποιήσει διαμερίσεις (partitions),</a:t>
            </a:r>
          </a:p>
          <a:p>
            <a:pPr>
              <a:lnSpc>
                <a:spcPct val="120000"/>
              </a:lnSpc>
              <a:spcAft>
                <a:spcPts val="600"/>
              </a:spcAft>
              <a:buClr>
                <a:srgbClr val="000000"/>
              </a:buClr>
              <a:buSzPct val="100000"/>
            </a:pPr>
            <a:r>
              <a:rPr lang="en-GB" altLang="el-GR" dirty="0" smtClean="0"/>
              <a:t>παρα</a:t>
            </a:r>
            <a:r>
              <a:rPr lang="en-GB" altLang="el-GR" dirty="0" err="1" smtClean="0"/>
              <a:t>κολουθήσει</a:t>
            </a:r>
            <a:r>
              <a:rPr lang="en-GB" altLang="el-GR" dirty="0" smtClean="0"/>
              <a:t> </a:t>
            </a:r>
            <a:r>
              <a:rPr lang="en-GB" altLang="el-GR" dirty="0" err="1"/>
              <a:t>την</a:t>
            </a:r>
            <a:r>
              <a:rPr lang="en-GB" altLang="el-GR" dirty="0"/>
              <a:t> π</a:t>
            </a:r>
            <a:r>
              <a:rPr lang="en-GB" altLang="el-GR" dirty="0" err="1"/>
              <a:t>ρόσ</a:t>
            </a:r>
            <a:r>
              <a:rPr lang="en-GB" altLang="el-GR" dirty="0"/>
              <a:t>βαση στο σύστημα της βάσης δεδομένων καθώς και την πρόσβαση σε  πίνακες χρηστών,</a:t>
            </a:r>
          </a:p>
          <a:p>
            <a:pPr>
              <a:lnSpc>
                <a:spcPct val="120000"/>
              </a:lnSpc>
              <a:spcAft>
                <a:spcPts val="600"/>
              </a:spcAft>
              <a:buClr>
                <a:srgbClr val="000000"/>
              </a:buClr>
              <a:buSzPct val="100000"/>
            </a:pPr>
            <a:r>
              <a:rPr lang="en-GB" altLang="el-GR" dirty="0" smtClean="0"/>
              <a:t>απ</a:t>
            </a:r>
            <a:r>
              <a:rPr lang="en-GB" altLang="el-GR" dirty="0" err="1" smtClean="0"/>
              <a:t>οθηκεύσει</a:t>
            </a:r>
            <a:r>
              <a:rPr lang="en-GB" altLang="el-GR" dirty="0" smtClean="0"/>
              <a:t> </a:t>
            </a:r>
            <a:r>
              <a:rPr lang="en-GB" altLang="el-GR" dirty="0" err="1"/>
              <a:t>τη</a:t>
            </a:r>
            <a:r>
              <a:rPr lang="en-GB" altLang="el-GR" dirty="0"/>
              <a:t> β</a:t>
            </a:r>
            <a:r>
              <a:rPr lang="en-GB" altLang="el-GR" dirty="0" err="1"/>
              <a:t>άση</a:t>
            </a:r>
            <a:r>
              <a:rPr lang="en-GB" altLang="el-GR" dirty="0"/>
              <a:t> </a:t>
            </a:r>
            <a:r>
              <a:rPr lang="en-GB" altLang="el-GR" dirty="0" err="1"/>
              <a:t>δεδομένων</a:t>
            </a:r>
            <a:r>
              <a:rPr lang="en-GB" altLang="el-GR" dirty="0"/>
              <a:t> σαν απ</a:t>
            </a:r>
            <a:r>
              <a:rPr lang="en-GB" altLang="el-GR" dirty="0" err="1"/>
              <a:t>λό</a:t>
            </a:r>
            <a:r>
              <a:rPr lang="en-GB" altLang="el-GR" dirty="0"/>
              <a:t> α</a:t>
            </a:r>
            <a:r>
              <a:rPr lang="en-GB" altLang="el-GR" dirty="0" err="1"/>
              <a:t>ρχείο</a:t>
            </a:r>
            <a:r>
              <a:rPr lang="en-GB" altLang="el-GR" dirty="0"/>
              <a:t> </a:t>
            </a:r>
            <a:r>
              <a:rPr lang="en-GB" altLang="el-GR" dirty="0" err="1"/>
              <a:t>λειτουργικού</a:t>
            </a:r>
            <a:r>
              <a:rPr lang="en-GB" altLang="el-GR" dirty="0"/>
              <a:t> </a:t>
            </a:r>
            <a:r>
              <a:rPr lang="en-GB" altLang="el-GR" dirty="0" err="1"/>
              <a:t>συστήμ</a:t>
            </a:r>
            <a:r>
              <a:rPr lang="en-GB" altLang="el-GR" dirty="0"/>
              <a:t>ατος για λόγους   δημιουργίας εφεδρικού αντιγράφου ή μεταφοράς.</a:t>
            </a:r>
          </a:p>
          <a:p>
            <a:endParaRPr lang="el-GR"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49</a:t>
            </a:fld>
            <a:endParaRPr lang="el-GR"/>
          </a:p>
        </p:txBody>
      </p:sp>
    </p:spTree>
    <p:extLst>
      <p:ext uri="{BB962C8B-B14F-4D97-AF65-F5344CB8AC3E}">
        <p14:creationId xmlns:p14="http://schemas.microsoft.com/office/powerpoint/2010/main" val="2971550117"/>
      </p:ext>
    </p:extLst>
  </p:cSld>
  <p:clrMapOvr>
    <a:masterClrMapping/>
  </p:clrMapOvr>
  <p:transition spd="med"/>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l-GR" dirty="0"/>
          </a:p>
        </p:txBody>
      </p:sp>
      <p:sp>
        <p:nvSpPr>
          <p:cNvPr id="3" name="Content Placeholder 2"/>
          <p:cNvSpPr>
            <a:spLocks noGrp="1"/>
          </p:cNvSpPr>
          <p:nvPr>
            <p:ph idx="1"/>
          </p:nvPr>
        </p:nvSpPr>
        <p:spPr>
          <a:xfrm>
            <a:off x="457200" y="1196752"/>
            <a:ext cx="8435280" cy="3960440"/>
          </a:xfrm>
        </p:spPr>
        <p:txBody>
          <a:bodyPr>
            <a:normAutofit/>
          </a:bodyPr>
          <a:lstStyle/>
          <a:p>
            <a:pPr>
              <a:buClr>
                <a:srgbClr val="000000"/>
              </a:buClr>
              <a:buSzPct val="100000"/>
              <a:buNone/>
            </a:pPr>
            <a:r>
              <a:rPr lang="en-GB" altLang="el-GR" sz="2400" dirty="0"/>
              <a:t>Παρα</a:t>
            </a:r>
            <a:r>
              <a:rPr lang="en-GB" altLang="el-GR" sz="2400" dirty="0" err="1"/>
              <a:t>χώρηση</a:t>
            </a:r>
            <a:r>
              <a:rPr lang="en-GB" altLang="el-GR" sz="2400" dirty="0"/>
              <a:t> </a:t>
            </a:r>
            <a:r>
              <a:rPr lang="en-GB" altLang="el-GR" sz="2400" dirty="0" err="1"/>
              <a:t>δικ</a:t>
            </a:r>
            <a:r>
              <a:rPr lang="en-GB" altLang="el-GR" sz="2400" dirty="0"/>
              <a:t>αιωμάτων πρόσβασης σε χρήστες</a:t>
            </a:r>
            <a:endParaRPr lang="el-GR" altLang="el-GR" sz="2400" dirty="0" smtClean="0">
              <a:cs typeface="Courier New" panose="02070309020205020404" pitchFamily="49" charset="0"/>
            </a:endParaRPr>
          </a:p>
          <a:p>
            <a:pPr>
              <a:buClr>
                <a:srgbClr val="000000"/>
              </a:buClr>
              <a:buSzPct val="100000"/>
              <a:buNone/>
            </a:pPr>
            <a:r>
              <a:rPr lang="en-GB" altLang="el-GR" sz="2000" dirty="0" smtClean="0">
                <a:latin typeface="Courier New" panose="02070309020205020404" pitchFamily="49" charset="0"/>
                <a:cs typeface="Courier New" panose="02070309020205020404" pitchFamily="49" charset="0"/>
              </a:rPr>
              <a:t>GRANT {CONNECT|RESOURCE|DBA}</a:t>
            </a:r>
            <a:endParaRPr lang="en-GB" altLang="el-GR" sz="2000" dirty="0">
              <a:latin typeface="Courier New" panose="02070309020205020404" pitchFamily="49" charset="0"/>
              <a:cs typeface="Courier New" panose="02070309020205020404" pitchFamily="49" charset="0"/>
            </a:endParaRPr>
          </a:p>
          <a:p>
            <a:pPr>
              <a:buClr>
                <a:srgbClr val="000000"/>
              </a:buClr>
              <a:buSzPct val="100000"/>
              <a:buNone/>
            </a:pPr>
            <a:r>
              <a:rPr lang="en-GB" altLang="el-GR" sz="2000" dirty="0" smtClean="0">
                <a:latin typeface="Courier New" panose="02070309020205020404" pitchFamily="49" charset="0"/>
                <a:cs typeface="Courier New" panose="02070309020205020404" pitchFamily="49" charset="0"/>
              </a:rPr>
              <a:t>TO username [IDENTIFIED BY </a:t>
            </a:r>
            <a:r>
              <a:rPr lang="en-GB" altLang="el-GR" sz="2000" dirty="0" err="1" smtClean="0">
                <a:latin typeface="Courier New" panose="02070309020205020404" pitchFamily="49" charset="0"/>
                <a:cs typeface="Courier New" panose="02070309020205020404" pitchFamily="49" charset="0"/>
              </a:rPr>
              <a:t>userpassword</a:t>
            </a:r>
            <a:r>
              <a:rPr lang="en-GB" altLang="el-GR" sz="2000" dirty="0" smtClean="0">
                <a:latin typeface="Courier New" panose="02070309020205020404" pitchFamily="49" charset="0"/>
                <a:cs typeface="Courier New" panose="02070309020205020404" pitchFamily="49" charset="0"/>
              </a:rPr>
              <a:t>];</a:t>
            </a:r>
            <a:endParaRPr lang="en-GB" altLang="el-GR" sz="2000" dirty="0">
              <a:latin typeface="Courier New" panose="02070309020205020404" pitchFamily="49" charset="0"/>
              <a:cs typeface="Courier New" panose="02070309020205020404" pitchFamily="49" charset="0"/>
            </a:endParaRPr>
          </a:p>
          <a:p>
            <a:pPr>
              <a:buClr>
                <a:srgbClr val="000000"/>
              </a:buClr>
              <a:buSzPct val="100000"/>
              <a:buNone/>
            </a:pPr>
            <a:endParaRPr lang="en-GB" altLang="el-GR" sz="2800" dirty="0"/>
          </a:p>
          <a:p>
            <a:pPr>
              <a:buClr>
                <a:srgbClr val="000000"/>
              </a:buClr>
              <a:buSzPct val="100000"/>
              <a:buNone/>
            </a:pPr>
            <a:r>
              <a:rPr lang="en-GB" altLang="el-GR" sz="2400" dirty="0"/>
              <a:t>και αφα</a:t>
            </a:r>
            <a:r>
              <a:rPr lang="en-GB" altLang="el-GR" sz="2400" dirty="0" err="1"/>
              <a:t>ίρεση</a:t>
            </a:r>
            <a:r>
              <a:rPr lang="en-GB" altLang="el-GR" sz="2400" dirty="0"/>
              <a:t> </a:t>
            </a:r>
            <a:r>
              <a:rPr lang="en-GB" altLang="el-GR" sz="2400" dirty="0" err="1"/>
              <a:t>δικ</a:t>
            </a:r>
            <a:r>
              <a:rPr lang="en-GB" altLang="el-GR" sz="2400" dirty="0"/>
              <a:t>αιωμάτων πρόσβασης από χρήστες</a:t>
            </a:r>
          </a:p>
          <a:p>
            <a:pPr>
              <a:buClr>
                <a:srgbClr val="000000"/>
              </a:buClr>
              <a:buSzPct val="100000"/>
              <a:buNone/>
            </a:pPr>
            <a:r>
              <a:rPr lang="en-GB" altLang="el-GR" sz="2000" dirty="0">
                <a:latin typeface="Courier New" panose="02070309020205020404" pitchFamily="49" charset="0"/>
                <a:cs typeface="Courier New" panose="02070309020205020404" pitchFamily="49" charset="0"/>
              </a:rPr>
              <a:t>REVOKE {CONNECT|RESOURCE|DBA}</a:t>
            </a:r>
          </a:p>
          <a:p>
            <a:pPr>
              <a:buClr>
                <a:srgbClr val="000000"/>
              </a:buClr>
              <a:buSzPct val="100000"/>
              <a:buNone/>
            </a:pPr>
            <a:r>
              <a:rPr lang="en-GB" altLang="el-GR" sz="2000" dirty="0" smtClean="0">
                <a:latin typeface="Courier New" panose="02070309020205020404" pitchFamily="49" charset="0"/>
                <a:cs typeface="Courier New" panose="02070309020205020404" pitchFamily="49" charset="0"/>
              </a:rPr>
              <a:t>FROM username;</a:t>
            </a:r>
            <a:endParaRPr lang="en-GB" altLang="el-GR" sz="2000" dirty="0">
              <a:latin typeface="Courier New" panose="02070309020205020404" pitchFamily="49" charset="0"/>
              <a:cs typeface="Courier New" panose="02070309020205020404" pitchFamily="49" charset="0"/>
            </a:endParaRPr>
          </a:p>
          <a:p>
            <a:endParaRPr lang="el-GR" sz="2800"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50</a:t>
            </a:fld>
            <a:endParaRPr lang="el-GR"/>
          </a:p>
        </p:txBody>
      </p:sp>
    </p:spTree>
    <p:extLst>
      <p:ext uri="{BB962C8B-B14F-4D97-AF65-F5344CB8AC3E}">
        <p14:creationId xmlns:p14="http://schemas.microsoft.com/office/powerpoint/2010/main" val="1031131370"/>
      </p:ext>
    </p:extLst>
  </p:cSld>
  <p:clrMapOvr>
    <a:masterClrMapping/>
  </p:clrMapOvr>
  <p:transition spd="med"/>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l-GR" dirty="0"/>
          </a:p>
        </p:txBody>
      </p:sp>
      <p:sp>
        <p:nvSpPr>
          <p:cNvPr id="3" name="Content Placeholder 2"/>
          <p:cNvSpPr>
            <a:spLocks noGrp="1"/>
          </p:cNvSpPr>
          <p:nvPr>
            <p:ph idx="1"/>
          </p:nvPr>
        </p:nvSpPr>
        <p:spPr>
          <a:xfrm>
            <a:off x="457200" y="1196752"/>
            <a:ext cx="8229600" cy="5328592"/>
          </a:xfrm>
        </p:spPr>
        <p:txBody>
          <a:bodyPr>
            <a:noAutofit/>
          </a:bodyPr>
          <a:lstStyle/>
          <a:p>
            <a:pPr>
              <a:buClr>
                <a:srgbClr val="000000"/>
              </a:buClr>
              <a:buSzPct val="100000"/>
              <a:buNone/>
            </a:pPr>
            <a:r>
              <a:rPr lang="en-GB" altLang="el-GR" sz="2000" dirty="0"/>
              <a:t>Δικα</a:t>
            </a:r>
            <a:r>
              <a:rPr lang="en-GB" altLang="el-GR" sz="2000" dirty="0" err="1"/>
              <a:t>ιώμ</a:t>
            </a:r>
            <a:r>
              <a:rPr lang="en-GB" altLang="el-GR" sz="2000" dirty="0"/>
              <a:t>ατα πρόσβασης χρηστών σε αντικείμενα</a:t>
            </a:r>
            <a:endParaRPr lang="en-GB" altLang="el-GR" sz="2000" b="1" dirty="0"/>
          </a:p>
          <a:p>
            <a:pPr>
              <a:buClr>
                <a:srgbClr val="000000"/>
              </a:buClr>
              <a:buSzPct val="100000"/>
              <a:buNone/>
            </a:pPr>
            <a:r>
              <a:rPr lang="en-GB" altLang="el-GR" sz="2000" dirty="0" smtClean="0">
                <a:latin typeface="Courier New" panose="02070309020205020404" pitchFamily="49" charset="0"/>
                <a:cs typeface="Courier New" panose="02070309020205020404" pitchFamily="49" charset="0"/>
              </a:rPr>
              <a:t>GRANT  </a:t>
            </a:r>
            <a:r>
              <a:rPr lang="en-GB" altLang="el-GR" sz="2000" dirty="0">
                <a:latin typeface="Courier New" panose="02070309020205020404" pitchFamily="49" charset="0"/>
                <a:cs typeface="Courier New" panose="02070309020205020404" pitchFamily="49" charset="0"/>
              </a:rPr>
              <a:t>{  </a:t>
            </a:r>
            <a:r>
              <a:rPr lang="en-GB" altLang="el-GR" sz="2000" dirty="0" err="1">
                <a:latin typeface="Courier New" panose="02070309020205020404" pitchFamily="49" charset="0"/>
                <a:cs typeface="Courier New" panose="02070309020205020404" pitchFamily="49" charset="0"/>
              </a:rPr>
              <a:t>δικ</a:t>
            </a:r>
            <a:r>
              <a:rPr lang="en-GB" altLang="el-GR" sz="2000" dirty="0">
                <a:latin typeface="Courier New" panose="02070309020205020404" pitchFamily="49" charset="0"/>
                <a:cs typeface="Courier New" panose="02070309020205020404" pitchFamily="49" charset="0"/>
              </a:rPr>
              <a:t>αίωμα, ... |  ALL  }</a:t>
            </a:r>
          </a:p>
          <a:p>
            <a:pPr>
              <a:buClr>
                <a:srgbClr val="000000"/>
              </a:buClr>
              <a:buSzPct val="100000"/>
              <a:buNone/>
            </a:pPr>
            <a:r>
              <a:rPr lang="en-GB" altLang="el-GR" sz="2000" dirty="0" smtClean="0">
                <a:latin typeface="Courier New" panose="02070309020205020404" pitchFamily="49" charset="0"/>
                <a:cs typeface="Courier New" panose="02070309020205020404" pitchFamily="49" charset="0"/>
              </a:rPr>
              <a:t>ON      π</a:t>
            </a:r>
            <a:r>
              <a:rPr lang="en-GB" altLang="el-GR" sz="2000" dirty="0" err="1" smtClean="0">
                <a:latin typeface="Courier New" panose="02070309020205020404" pitchFamily="49" charset="0"/>
                <a:cs typeface="Courier New" panose="02070309020205020404" pitchFamily="49" charset="0"/>
              </a:rPr>
              <a:t>ίν</a:t>
            </a:r>
            <a:r>
              <a:rPr lang="en-GB" altLang="el-GR" sz="2000" dirty="0" smtClean="0">
                <a:latin typeface="Courier New" panose="02070309020205020404" pitchFamily="49" charset="0"/>
                <a:cs typeface="Courier New" panose="02070309020205020404" pitchFamily="49" charset="0"/>
              </a:rPr>
              <a:t>ακας</a:t>
            </a:r>
            <a:endParaRPr lang="en-GB" altLang="el-GR" sz="2000" dirty="0">
              <a:latin typeface="Courier New" panose="02070309020205020404" pitchFamily="49" charset="0"/>
              <a:cs typeface="Courier New" panose="02070309020205020404" pitchFamily="49" charset="0"/>
            </a:endParaRPr>
          </a:p>
          <a:p>
            <a:pPr>
              <a:buClr>
                <a:srgbClr val="000000"/>
              </a:buClr>
              <a:buSzPct val="100000"/>
              <a:buNone/>
            </a:pPr>
            <a:r>
              <a:rPr lang="en-GB" altLang="el-GR" sz="2000" dirty="0" smtClean="0">
                <a:latin typeface="Courier New" panose="02070309020205020404" pitchFamily="49" charset="0"/>
                <a:cs typeface="Courier New" panose="02070309020205020404" pitchFamily="49" charset="0"/>
              </a:rPr>
              <a:t>ΤΟ </a:t>
            </a:r>
            <a:r>
              <a:rPr lang="el-GR" altLang="el-GR" sz="2000" dirty="0" smtClean="0">
                <a:latin typeface="Courier New" panose="02070309020205020404" pitchFamily="49" charset="0"/>
                <a:cs typeface="Courier New" panose="02070309020205020404" pitchFamily="49" charset="0"/>
              </a:rPr>
              <a:t>	 </a:t>
            </a:r>
            <a:r>
              <a:rPr lang="en-GB" altLang="el-GR" sz="2000" dirty="0" smtClean="0">
                <a:latin typeface="Courier New" panose="02070309020205020404" pitchFamily="49" charset="0"/>
                <a:cs typeface="Courier New" panose="02070309020205020404" pitchFamily="49" charset="0"/>
              </a:rPr>
              <a:t>{  </a:t>
            </a:r>
            <a:r>
              <a:rPr lang="en-GB" altLang="el-GR" sz="2000" dirty="0" err="1">
                <a:latin typeface="Courier New" panose="02070309020205020404" pitchFamily="49" charset="0"/>
                <a:cs typeface="Courier New" panose="02070309020205020404" pitchFamily="49" charset="0"/>
              </a:rPr>
              <a:t>χρήστης</a:t>
            </a:r>
            <a:r>
              <a:rPr lang="en-GB" altLang="el-GR" sz="2000" dirty="0">
                <a:latin typeface="Courier New" panose="02070309020205020404" pitchFamily="49" charset="0"/>
                <a:cs typeface="Courier New" panose="02070309020205020404" pitchFamily="49" charset="0"/>
              </a:rPr>
              <a:t>  |  PUBLIC  }</a:t>
            </a:r>
          </a:p>
          <a:p>
            <a:pPr>
              <a:buClr>
                <a:srgbClr val="000000"/>
              </a:buClr>
              <a:buSzPct val="100000"/>
              <a:buNone/>
            </a:pPr>
            <a:r>
              <a:rPr lang="en-GB" altLang="el-GR" sz="2000" dirty="0">
                <a:latin typeface="Courier New" panose="02070309020205020404" pitchFamily="49" charset="0"/>
                <a:cs typeface="Courier New" panose="02070309020205020404" pitchFamily="49" charset="0"/>
              </a:rPr>
              <a:t>         </a:t>
            </a:r>
            <a:r>
              <a:rPr lang="el-GR" altLang="el-GR" sz="2000" dirty="0" smtClean="0">
                <a:latin typeface="Courier New" panose="02070309020205020404" pitchFamily="49" charset="0"/>
                <a:cs typeface="Courier New" panose="02070309020205020404" pitchFamily="49" charset="0"/>
              </a:rPr>
              <a:t> </a:t>
            </a:r>
            <a:r>
              <a:rPr lang="en-GB" altLang="el-GR" sz="2000" dirty="0" smtClean="0">
                <a:latin typeface="Courier New" panose="02070309020205020404" pitchFamily="49" charset="0"/>
                <a:cs typeface="Courier New" panose="02070309020205020404" pitchFamily="49" charset="0"/>
              </a:rPr>
              <a:t>[</a:t>
            </a:r>
            <a:r>
              <a:rPr lang="en-GB" altLang="el-GR" sz="2000" dirty="0">
                <a:latin typeface="Courier New" panose="02070309020205020404" pitchFamily="49" charset="0"/>
                <a:cs typeface="Courier New" panose="02070309020205020404" pitchFamily="49" charset="0"/>
              </a:rPr>
              <a:t>WITH GRANT OPTION </a:t>
            </a:r>
            <a:r>
              <a:rPr lang="en-GB" altLang="el-GR" sz="2000" dirty="0" smtClean="0">
                <a:latin typeface="Courier New" panose="02070309020205020404" pitchFamily="49" charset="0"/>
                <a:cs typeface="Courier New" panose="02070309020205020404" pitchFamily="49" charset="0"/>
              </a:rPr>
              <a:t>];</a:t>
            </a:r>
            <a:endParaRPr lang="en-GB" altLang="el-GR" sz="2000" dirty="0">
              <a:latin typeface="Courier New" panose="02070309020205020404" pitchFamily="49" charset="0"/>
              <a:cs typeface="Courier New" panose="02070309020205020404" pitchFamily="49" charset="0"/>
            </a:endParaRPr>
          </a:p>
          <a:p>
            <a:pPr>
              <a:buClr>
                <a:srgbClr val="000000"/>
              </a:buClr>
              <a:buSzPct val="100000"/>
              <a:buNone/>
            </a:pPr>
            <a:endParaRPr lang="en-GB" altLang="el-GR" sz="2000" dirty="0"/>
          </a:p>
          <a:p>
            <a:pPr>
              <a:buClr>
                <a:srgbClr val="000000"/>
              </a:buClr>
              <a:buSzPct val="100000"/>
              <a:buNone/>
            </a:pPr>
            <a:r>
              <a:rPr lang="en-GB" altLang="el-GR" sz="2000" dirty="0"/>
              <a:t>όπ</a:t>
            </a:r>
            <a:r>
              <a:rPr lang="en-GB" altLang="el-GR" sz="2000" dirty="0" err="1"/>
              <a:t>ου</a:t>
            </a:r>
            <a:r>
              <a:rPr lang="en-GB" altLang="el-GR" sz="2000" dirty="0"/>
              <a:t> </a:t>
            </a:r>
            <a:r>
              <a:rPr lang="en-GB" altLang="el-GR" sz="2000" dirty="0" err="1"/>
              <a:t>δικ</a:t>
            </a:r>
            <a:r>
              <a:rPr lang="en-GB" altLang="el-GR" sz="2000" dirty="0"/>
              <a:t>αίωμα είναι ένα από τα ακόλουθα:</a:t>
            </a:r>
          </a:p>
          <a:p>
            <a:pPr>
              <a:buClr>
                <a:srgbClr val="000000"/>
              </a:buClr>
              <a:buSzPct val="100000"/>
              <a:buNone/>
            </a:pPr>
            <a:r>
              <a:rPr lang="en-GB" altLang="el-GR" sz="2000" dirty="0" smtClean="0">
                <a:latin typeface="Courier New" panose="02070309020205020404" pitchFamily="49" charset="0"/>
                <a:cs typeface="Courier New" panose="02070309020205020404" pitchFamily="49" charset="0"/>
              </a:rPr>
              <a:t>SELECT</a:t>
            </a:r>
            <a:r>
              <a:rPr lang="en-GB" altLang="el-GR" sz="2000" dirty="0">
                <a:latin typeface="Courier New" panose="02070309020205020404" pitchFamily="49" charset="0"/>
                <a:cs typeface="Courier New" panose="02070309020205020404" pitchFamily="49" charset="0"/>
              </a:rPr>
              <a:t>, INSERT, UPDATE, DELETE, ALTER, INDEX.</a:t>
            </a:r>
          </a:p>
          <a:p>
            <a:pPr>
              <a:buClr>
                <a:srgbClr val="000000"/>
              </a:buClr>
              <a:buSzPct val="100000"/>
              <a:buNone/>
            </a:pPr>
            <a:endParaRPr lang="el-GR" altLang="el-GR" sz="2000" dirty="0" smtClean="0">
              <a:latin typeface="Courier New" panose="02070309020205020404" pitchFamily="49" charset="0"/>
              <a:cs typeface="Courier New" panose="02070309020205020404" pitchFamily="49" charset="0"/>
            </a:endParaRPr>
          </a:p>
          <a:p>
            <a:pPr>
              <a:buClr>
                <a:srgbClr val="000000"/>
              </a:buClr>
              <a:buSzPct val="100000"/>
              <a:buNone/>
            </a:pPr>
            <a:r>
              <a:rPr lang="en-GB" altLang="el-GR" sz="2000" dirty="0" smtClean="0">
                <a:latin typeface="Courier New" panose="02070309020205020404" pitchFamily="49" charset="0"/>
                <a:cs typeface="Courier New" panose="02070309020205020404" pitchFamily="49" charset="0"/>
              </a:rPr>
              <a:t>REVOKE  </a:t>
            </a:r>
            <a:r>
              <a:rPr lang="en-GB" altLang="el-GR" sz="2000" dirty="0">
                <a:latin typeface="Courier New" panose="02070309020205020404" pitchFamily="49" charset="0"/>
                <a:cs typeface="Courier New" panose="02070309020205020404" pitchFamily="49" charset="0"/>
              </a:rPr>
              <a:t>{  </a:t>
            </a:r>
            <a:r>
              <a:rPr lang="en-GB" altLang="el-GR" sz="2000" dirty="0" err="1">
                <a:latin typeface="Courier New" panose="02070309020205020404" pitchFamily="49" charset="0"/>
                <a:cs typeface="Courier New" panose="02070309020205020404" pitchFamily="49" charset="0"/>
              </a:rPr>
              <a:t>δικ</a:t>
            </a:r>
            <a:r>
              <a:rPr lang="en-GB" altLang="el-GR" sz="2000" dirty="0">
                <a:latin typeface="Courier New" panose="02070309020205020404" pitchFamily="49" charset="0"/>
                <a:cs typeface="Courier New" panose="02070309020205020404" pitchFamily="49" charset="0"/>
              </a:rPr>
              <a:t>αίωμα, ... |  ALL  }</a:t>
            </a:r>
          </a:p>
          <a:p>
            <a:pPr>
              <a:buClr>
                <a:srgbClr val="000000"/>
              </a:buClr>
              <a:buSzPct val="100000"/>
              <a:buNone/>
            </a:pPr>
            <a:r>
              <a:rPr lang="en-GB" altLang="el-GR" sz="2000" dirty="0" smtClean="0">
                <a:latin typeface="Courier New" panose="02070309020205020404" pitchFamily="49" charset="0"/>
                <a:cs typeface="Courier New" panose="02070309020205020404" pitchFamily="49" charset="0"/>
              </a:rPr>
              <a:t>ON        π</a:t>
            </a:r>
            <a:r>
              <a:rPr lang="en-GB" altLang="el-GR" sz="2000" dirty="0" err="1" smtClean="0">
                <a:latin typeface="Courier New" panose="02070309020205020404" pitchFamily="49" charset="0"/>
                <a:cs typeface="Courier New" panose="02070309020205020404" pitchFamily="49" charset="0"/>
              </a:rPr>
              <a:t>ίν</a:t>
            </a:r>
            <a:r>
              <a:rPr lang="en-GB" altLang="el-GR" sz="2000" dirty="0" smtClean="0">
                <a:latin typeface="Courier New" panose="02070309020205020404" pitchFamily="49" charset="0"/>
                <a:cs typeface="Courier New" panose="02070309020205020404" pitchFamily="49" charset="0"/>
              </a:rPr>
              <a:t>ακας</a:t>
            </a:r>
            <a:endParaRPr lang="en-GB" altLang="el-GR" sz="2000" dirty="0">
              <a:latin typeface="Courier New" panose="02070309020205020404" pitchFamily="49" charset="0"/>
              <a:cs typeface="Courier New" panose="02070309020205020404" pitchFamily="49" charset="0"/>
            </a:endParaRPr>
          </a:p>
          <a:p>
            <a:pPr>
              <a:buClr>
                <a:srgbClr val="000000"/>
              </a:buClr>
              <a:buSzPct val="100000"/>
              <a:buNone/>
            </a:pPr>
            <a:r>
              <a:rPr lang="en-GB" altLang="el-GR" sz="2000" dirty="0" smtClean="0">
                <a:latin typeface="Courier New" panose="02070309020205020404" pitchFamily="49" charset="0"/>
                <a:cs typeface="Courier New" panose="02070309020205020404" pitchFamily="49" charset="0"/>
              </a:rPr>
              <a:t>FROM </a:t>
            </a:r>
            <a:r>
              <a:rPr lang="el-GR" altLang="el-GR" sz="2000" dirty="0" smtClean="0">
                <a:latin typeface="Courier New" panose="02070309020205020404" pitchFamily="49" charset="0"/>
                <a:cs typeface="Courier New" panose="02070309020205020404" pitchFamily="49" charset="0"/>
              </a:rPr>
              <a:t>   </a:t>
            </a:r>
            <a:r>
              <a:rPr lang="en-GB" altLang="el-GR" sz="2000" dirty="0" smtClean="0">
                <a:latin typeface="Courier New" panose="02070309020205020404" pitchFamily="49" charset="0"/>
                <a:cs typeface="Courier New" panose="02070309020205020404" pitchFamily="49" charset="0"/>
              </a:rPr>
              <a:t>{  </a:t>
            </a:r>
            <a:r>
              <a:rPr lang="en-GB" altLang="el-GR" sz="2000" dirty="0" err="1">
                <a:latin typeface="Courier New" panose="02070309020205020404" pitchFamily="49" charset="0"/>
                <a:cs typeface="Courier New" panose="02070309020205020404" pitchFamily="49" charset="0"/>
              </a:rPr>
              <a:t>χρήστης</a:t>
            </a:r>
            <a:r>
              <a:rPr lang="en-GB" altLang="el-GR" sz="2000" dirty="0">
                <a:latin typeface="Courier New" panose="02070309020205020404" pitchFamily="49" charset="0"/>
                <a:cs typeface="Courier New" panose="02070309020205020404" pitchFamily="49" charset="0"/>
              </a:rPr>
              <a:t>  |  PUBLIC  </a:t>
            </a:r>
            <a:r>
              <a:rPr lang="en-GB" altLang="el-GR" sz="2000" dirty="0" smtClean="0">
                <a:latin typeface="Courier New" panose="02070309020205020404" pitchFamily="49" charset="0"/>
                <a:cs typeface="Courier New" panose="02070309020205020404" pitchFamily="49" charset="0"/>
              </a:rPr>
              <a:t>};</a:t>
            </a:r>
            <a:endParaRPr lang="en-GB" altLang="el-GR" sz="2000" dirty="0">
              <a:latin typeface="Courier New" panose="02070309020205020404" pitchFamily="49" charset="0"/>
              <a:cs typeface="Courier New" panose="02070309020205020404" pitchFamily="49" charset="0"/>
            </a:endParaRPr>
          </a:p>
          <a:p>
            <a:endParaRPr lang="el-GR" sz="2000"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51</a:t>
            </a:fld>
            <a:endParaRPr lang="el-GR"/>
          </a:p>
        </p:txBody>
      </p:sp>
    </p:spTree>
    <p:extLst>
      <p:ext uri="{BB962C8B-B14F-4D97-AF65-F5344CB8AC3E}">
        <p14:creationId xmlns:p14="http://schemas.microsoft.com/office/powerpoint/2010/main" val="3523442096"/>
      </p:ext>
    </p:extLst>
  </p:cSld>
  <p:clrMapOvr>
    <a:masterClrMapping/>
  </p:clrMapOvr>
  <p:transition spd="med"/>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Η έννοια της </a:t>
            </a:r>
            <a:r>
              <a:rPr lang="el-GR" dirty="0" smtClean="0"/>
              <a:t>Συναλλαγής (</a:t>
            </a:r>
            <a:r>
              <a:rPr lang="en-US" dirty="0"/>
              <a:t>transaction</a:t>
            </a:r>
            <a:r>
              <a:rPr lang="el-GR" dirty="0"/>
              <a:t>)</a:t>
            </a:r>
          </a:p>
        </p:txBody>
      </p:sp>
      <p:sp>
        <p:nvSpPr>
          <p:cNvPr id="3" name="Content Placeholder 2"/>
          <p:cNvSpPr>
            <a:spLocks noGrp="1"/>
          </p:cNvSpPr>
          <p:nvPr>
            <p:ph idx="1"/>
          </p:nvPr>
        </p:nvSpPr>
        <p:spPr>
          <a:xfrm>
            <a:off x="457200" y="1196752"/>
            <a:ext cx="8229600" cy="5400600"/>
          </a:xfrm>
        </p:spPr>
        <p:txBody>
          <a:bodyPr>
            <a:normAutofit fontScale="62500" lnSpcReduction="20000"/>
          </a:bodyPr>
          <a:lstStyle/>
          <a:p>
            <a:pPr marL="0" indent="0">
              <a:lnSpc>
                <a:spcPct val="120000"/>
              </a:lnSpc>
              <a:spcBef>
                <a:spcPts val="0"/>
              </a:spcBef>
              <a:buNone/>
            </a:pPr>
            <a:r>
              <a:rPr lang="el-GR" dirty="0"/>
              <a:t>Αν θέλουμε να μεταφέρουμε χρήματα </a:t>
            </a:r>
            <a:r>
              <a:rPr lang="el-GR" dirty="0" smtClean="0"/>
              <a:t>από </a:t>
            </a:r>
            <a:r>
              <a:rPr lang="el-GR" dirty="0"/>
              <a:t>ένα λογαριασμό σε άλλο χρειαζόμαστε δύο απλές </a:t>
            </a:r>
            <a:r>
              <a:rPr lang="el-GR" dirty="0" smtClean="0"/>
              <a:t>κινήσεις:</a:t>
            </a:r>
            <a:endParaRPr lang="el-GR" dirty="0"/>
          </a:p>
          <a:p>
            <a:pPr marL="0" indent="0">
              <a:lnSpc>
                <a:spcPct val="120000"/>
              </a:lnSpc>
              <a:spcBef>
                <a:spcPts val="0"/>
              </a:spcBef>
              <a:buNone/>
            </a:pPr>
            <a:r>
              <a:rPr lang="el-GR" dirty="0"/>
              <a:t> </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UPDATE ACCOUNTS</a:t>
            </a:r>
            <a:endParaRPr lang="el-GR" dirty="0">
              <a:latin typeface="Courier New" panose="02070309020205020404" pitchFamily="49" charset="0"/>
              <a:cs typeface="Courier New" panose="02070309020205020404" pitchFamily="49" charset="0"/>
            </a:endParaRP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SET BALANCE = BALANCE - 100000</a:t>
            </a:r>
            <a:endParaRPr lang="el-GR" dirty="0">
              <a:latin typeface="Courier New" panose="02070309020205020404" pitchFamily="49" charset="0"/>
              <a:cs typeface="Courier New" panose="02070309020205020404" pitchFamily="49" charset="0"/>
            </a:endParaRP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WHERE ACCNO = 120768;</a:t>
            </a:r>
            <a:endParaRPr lang="el-GR" dirty="0">
              <a:latin typeface="Courier New" panose="02070309020205020404" pitchFamily="49" charset="0"/>
              <a:cs typeface="Courier New" panose="02070309020205020404" pitchFamily="49" charset="0"/>
            </a:endParaRP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 </a:t>
            </a:r>
            <a:endParaRPr lang="el-GR" dirty="0">
              <a:latin typeface="Courier New" panose="02070309020205020404" pitchFamily="49" charset="0"/>
              <a:cs typeface="Courier New" panose="02070309020205020404" pitchFamily="49" charset="0"/>
            </a:endParaRP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UPDATE ACCOUNTS</a:t>
            </a:r>
            <a:endParaRPr lang="el-GR" dirty="0">
              <a:latin typeface="Courier New" panose="02070309020205020404" pitchFamily="49" charset="0"/>
              <a:cs typeface="Courier New" panose="02070309020205020404" pitchFamily="49" charset="0"/>
            </a:endParaRP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SET BALANCE = BALANCE + 100000</a:t>
            </a:r>
            <a:endParaRPr lang="el-GR" dirty="0">
              <a:latin typeface="Courier New" panose="02070309020205020404" pitchFamily="49" charset="0"/>
              <a:cs typeface="Courier New" panose="02070309020205020404" pitchFamily="49" charset="0"/>
            </a:endParaRP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WHERE ACCNO</a:t>
            </a:r>
            <a:r>
              <a:rPr lang="el-GR" dirty="0">
                <a:latin typeface="Courier New" panose="02070309020205020404" pitchFamily="49" charset="0"/>
                <a:cs typeface="Courier New" panose="02070309020205020404" pitchFamily="49" charset="0"/>
              </a:rPr>
              <a:t> = 345678;</a:t>
            </a:r>
          </a:p>
          <a:p>
            <a:pPr marL="0" indent="0">
              <a:lnSpc>
                <a:spcPct val="120000"/>
              </a:lnSpc>
              <a:spcBef>
                <a:spcPts val="0"/>
              </a:spcBef>
              <a:buNone/>
            </a:pPr>
            <a:r>
              <a:rPr lang="en-US" dirty="0"/>
              <a:t> </a:t>
            </a:r>
            <a:endParaRPr lang="el-GR" dirty="0"/>
          </a:p>
          <a:p>
            <a:pPr marL="0" indent="0">
              <a:lnSpc>
                <a:spcPct val="120000"/>
              </a:lnSpc>
              <a:spcBef>
                <a:spcPts val="0"/>
              </a:spcBef>
              <a:buNone/>
            </a:pPr>
            <a:r>
              <a:rPr lang="el-GR" dirty="0"/>
              <a:t>Πως θα εξασφαλίσουμε την ασφάλεια της συναλλαγής αν αποτύχει κάποια κίνηση;</a:t>
            </a:r>
          </a:p>
          <a:p>
            <a:pPr marL="0" indent="0">
              <a:lnSpc>
                <a:spcPct val="120000"/>
              </a:lnSpc>
              <a:spcBef>
                <a:spcPts val="0"/>
              </a:spcBef>
              <a:buNone/>
            </a:pPr>
            <a:r>
              <a:rPr lang="el-GR" dirty="0"/>
              <a:t>Θα πρέπει να αναφερθούμε στις εντολές </a:t>
            </a:r>
            <a:r>
              <a:rPr lang="en-US" dirty="0">
                <a:latin typeface="Courier New" panose="02070309020205020404" pitchFamily="49" charset="0"/>
                <a:cs typeface="Courier New" panose="02070309020205020404" pitchFamily="49" charset="0"/>
              </a:rPr>
              <a:t>COMMIT</a:t>
            </a:r>
            <a:r>
              <a:rPr lang="el-GR" dirty="0">
                <a:latin typeface="Courier New" panose="02070309020205020404" pitchFamily="49" charset="0"/>
                <a:cs typeface="Courier New" panose="02070309020205020404" pitchFamily="49" charset="0"/>
              </a:rPr>
              <a:t>, </a:t>
            </a:r>
            <a:r>
              <a:rPr lang="en-US" dirty="0">
                <a:latin typeface="Courier New" panose="02070309020205020404" pitchFamily="49" charset="0"/>
                <a:cs typeface="Courier New" panose="02070309020205020404" pitchFamily="49" charset="0"/>
              </a:rPr>
              <a:t>ROLLBACK</a:t>
            </a:r>
            <a:r>
              <a:rPr lang="el-GR" dirty="0">
                <a:latin typeface="Courier New" panose="02070309020205020404" pitchFamily="49" charset="0"/>
                <a:cs typeface="Courier New" panose="02070309020205020404" pitchFamily="49" charset="0"/>
              </a:rPr>
              <a:t>.</a:t>
            </a:r>
          </a:p>
          <a:p>
            <a:pPr marL="0" indent="0">
              <a:lnSpc>
                <a:spcPct val="120000"/>
              </a:lnSpc>
              <a:spcBef>
                <a:spcPts val="0"/>
              </a:spcBef>
              <a:buNone/>
            </a:pPr>
            <a:r>
              <a:rPr lang="el-GR" dirty="0"/>
              <a:t> </a:t>
            </a:r>
          </a:p>
          <a:p>
            <a:pPr marL="0" indent="0">
              <a:lnSpc>
                <a:spcPct val="120000"/>
              </a:lnSpc>
              <a:spcBef>
                <a:spcPts val="0"/>
              </a:spcBef>
              <a:buNone/>
            </a:pPr>
            <a:r>
              <a:rPr lang="el-GR" dirty="0"/>
              <a:t>Το θέμα των </a:t>
            </a:r>
            <a:r>
              <a:rPr lang="el-GR" dirty="0" smtClean="0"/>
              <a:t>Συναλλαγών </a:t>
            </a:r>
            <a:r>
              <a:rPr lang="el-GR" dirty="0"/>
              <a:t>θα εξετασθεί διεξοδικά στο πλαίσιο του </a:t>
            </a:r>
            <a:r>
              <a:rPr lang="el-GR" dirty="0" smtClean="0"/>
              <a:t>μαθήματος</a:t>
            </a:r>
            <a:endParaRPr lang="el-GR" dirty="0"/>
          </a:p>
          <a:p>
            <a:pPr marL="0" indent="0">
              <a:lnSpc>
                <a:spcPct val="120000"/>
              </a:lnSpc>
              <a:spcBef>
                <a:spcPts val="0"/>
              </a:spcBef>
              <a:buNone/>
            </a:pPr>
            <a:endParaRPr lang="el-GR"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52</a:t>
            </a:fld>
            <a:endParaRPr lang="el-GR"/>
          </a:p>
        </p:txBody>
      </p:sp>
    </p:spTree>
    <p:extLst>
      <p:ext uri="{BB962C8B-B14F-4D97-AF65-F5344CB8AC3E}">
        <p14:creationId xmlns:p14="http://schemas.microsoft.com/office/powerpoint/2010/main" val="199697662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Μηχανισμός </a:t>
            </a:r>
            <a:r>
              <a:rPr lang="en-US" dirty="0" smtClean="0"/>
              <a:t>ROLLBACK</a:t>
            </a:r>
            <a:endParaRPr lang="el-GR" dirty="0"/>
          </a:p>
        </p:txBody>
      </p:sp>
      <p:sp>
        <p:nvSpPr>
          <p:cNvPr id="3" name="Content Placeholder 2"/>
          <p:cNvSpPr>
            <a:spLocks noGrp="1"/>
          </p:cNvSpPr>
          <p:nvPr>
            <p:ph idx="1"/>
          </p:nvPr>
        </p:nvSpPr>
        <p:spPr/>
        <p:txBody>
          <a:bodyPr>
            <a:normAutofit lnSpcReduction="10000"/>
          </a:bodyPr>
          <a:lstStyle/>
          <a:p>
            <a:pPr marL="0" indent="0">
              <a:spcAft>
                <a:spcPts val="600"/>
              </a:spcAft>
              <a:buNone/>
            </a:pPr>
            <a:r>
              <a:rPr lang="el-GR" sz="2000" dirty="0"/>
              <a:t>Στο επόμενο διάλογο (</a:t>
            </a:r>
            <a:r>
              <a:rPr lang="en-US" sz="2000" dirty="0"/>
              <a:t>session</a:t>
            </a:r>
            <a:r>
              <a:rPr lang="el-GR" sz="2000" dirty="0"/>
              <a:t>) με το σύστημα μπορούμε να κατανοήσουμε καλύτερα την </a:t>
            </a:r>
            <a:r>
              <a:rPr lang="el-GR" sz="2000" dirty="0" smtClean="0"/>
              <a:t>εντολή</a:t>
            </a:r>
            <a:endParaRPr lang="el-GR" sz="2000" dirty="0"/>
          </a:p>
          <a:p>
            <a:pPr marL="0" indent="0">
              <a:spcAft>
                <a:spcPts val="600"/>
              </a:spcAft>
              <a:buNone/>
            </a:pPr>
            <a:r>
              <a:rPr lang="el-GR" sz="2000" dirty="0" smtClean="0"/>
              <a:t>(</a:t>
            </a:r>
            <a:r>
              <a:rPr lang="en-US" sz="2000" dirty="0" smtClean="0"/>
              <a:t>1</a:t>
            </a:r>
            <a:r>
              <a:rPr lang="en-US" sz="2000" dirty="0"/>
              <a:t>) SELECT NAME  FROM CUSTOMER WHERE CUSTNO=7654;</a:t>
            </a:r>
            <a:endParaRPr lang="el-GR" sz="2000" dirty="0"/>
          </a:p>
          <a:p>
            <a:pPr marL="0" indent="0">
              <a:spcAft>
                <a:spcPts val="600"/>
              </a:spcAft>
              <a:buNone/>
            </a:pPr>
            <a:r>
              <a:rPr lang="en-US" sz="2000" dirty="0"/>
              <a:t>(2) </a:t>
            </a:r>
            <a:r>
              <a:rPr lang="el-GR" sz="2000" dirty="0"/>
              <a:t>Επιστρέφει</a:t>
            </a:r>
            <a:r>
              <a:rPr lang="en-US" sz="2000" dirty="0"/>
              <a:t> E. CODD</a:t>
            </a:r>
            <a:endParaRPr lang="el-GR" sz="2000" dirty="0"/>
          </a:p>
          <a:p>
            <a:pPr marL="0" indent="0">
              <a:spcAft>
                <a:spcPts val="600"/>
              </a:spcAft>
              <a:buNone/>
            </a:pPr>
            <a:r>
              <a:rPr lang="en-US" sz="2000" dirty="0"/>
              <a:t>(3) UPDATE CUSTOMERS</a:t>
            </a:r>
            <a:endParaRPr lang="el-GR" sz="2000" dirty="0"/>
          </a:p>
          <a:p>
            <a:pPr marL="0" indent="0">
              <a:spcAft>
                <a:spcPts val="600"/>
              </a:spcAft>
              <a:buNone/>
            </a:pPr>
            <a:r>
              <a:rPr lang="en-US" sz="2000" dirty="0"/>
              <a:t>     </a:t>
            </a:r>
            <a:r>
              <a:rPr lang="el-GR" sz="2000" dirty="0" smtClean="0"/>
              <a:t> </a:t>
            </a:r>
            <a:r>
              <a:rPr lang="en-US" sz="2000" dirty="0" smtClean="0"/>
              <a:t>SET </a:t>
            </a:r>
            <a:r>
              <a:rPr lang="en-US" sz="2000" dirty="0"/>
              <a:t>NAME  = ‘P.D. JAMES’</a:t>
            </a:r>
            <a:endParaRPr lang="el-GR" sz="2000" dirty="0"/>
          </a:p>
          <a:p>
            <a:pPr marL="0" indent="0">
              <a:spcAft>
                <a:spcPts val="600"/>
              </a:spcAft>
              <a:buNone/>
            </a:pPr>
            <a:r>
              <a:rPr lang="en-US" sz="2000" dirty="0"/>
              <a:t>    </a:t>
            </a:r>
            <a:r>
              <a:rPr lang="el-GR" sz="2000" dirty="0" smtClean="0"/>
              <a:t> </a:t>
            </a:r>
            <a:r>
              <a:rPr lang="en-US" sz="2000" dirty="0" smtClean="0"/>
              <a:t> </a:t>
            </a:r>
            <a:r>
              <a:rPr lang="en-US" sz="2000" dirty="0"/>
              <a:t>WHERE CUSTNO=7654;</a:t>
            </a:r>
            <a:endParaRPr lang="el-GR" sz="2000" dirty="0"/>
          </a:p>
          <a:p>
            <a:pPr marL="0" indent="0">
              <a:spcAft>
                <a:spcPts val="600"/>
              </a:spcAft>
              <a:buNone/>
            </a:pPr>
            <a:r>
              <a:rPr lang="en-US" sz="2000" dirty="0"/>
              <a:t>(4) SELECT NAME  FROM CUSTOMER WHERE CUSTNO=7654;</a:t>
            </a:r>
            <a:endParaRPr lang="el-GR" sz="2000" dirty="0"/>
          </a:p>
          <a:p>
            <a:pPr marL="0" lvl="0" indent="0">
              <a:spcAft>
                <a:spcPts val="600"/>
              </a:spcAft>
              <a:buNone/>
            </a:pPr>
            <a:r>
              <a:rPr lang="en-US" sz="2000" dirty="0" smtClean="0"/>
              <a:t>(</a:t>
            </a:r>
            <a:r>
              <a:rPr lang="el-GR" sz="2000" dirty="0" smtClean="0"/>
              <a:t>5</a:t>
            </a:r>
            <a:r>
              <a:rPr lang="en-US" sz="2000" dirty="0" smtClean="0"/>
              <a:t>) </a:t>
            </a:r>
            <a:r>
              <a:rPr lang="el-GR" sz="2000" dirty="0" smtClean="0"/>
              <a:t>Επιστρέφει </a:t>
            </a:r>
            <a:r>
              <a:rPr lang="en-US" sz="2000" dirty="0"/>
              <a:t>P.D. JAMES</a:t>
            </a:r>
            <a:endParaRPr lang="el-GR" sz="2000" dirty="0"/>
          </a:p>
          <a:p>
            <a:pPr marL="0" lvl="0" indent="0">
              <a:spcAft>
                <a:spcPts val="600"/>
              </a:spcAft>
              <a:buNone/>
            </a:pPr>
            <a:r>
              <a:rPr lang="en-US" sz="2000" dirty="0" smtClean="0"/>
              <a:t>(</a:t>
            </a:r>
            <a:r>
              <a:rPr lang="el-GR" sz="2000" dirty="0"/>
              <a:t>6</a:t>
            </a:r>
            <a:r>
              <a:rPr lang="en-US" sz="2000" dirty="0" smtClean="0"/>
              <a:t>) ROLLBACK</a:t>
            </a:r>
            <a:r>
              <a:rPr lang="en-US" sz="2000" dirty="0"/>
              <a:t>;</a:t>
            </a:r>
            <a:endParaRPr lang="el-GR" sz="2000" dirty="0"/>
          </a:p>
          <a:p>
            <a:pPr marL="0" indent="0">
              <a:spcAft>
                <a:spcPts val="600"/>
              </a:spcAft>
              <a:buNone/>
            </a:pPr>
            <a:r>
              <a:rPr lang="en-US" sz="2000" dirty="0"/>
              <a:t>(7) SELECT NAME  FROM CUSTOMER WHERE CUSTNO=7654;</a:t>
            </a:r>
            <a:endParaRPr lang="el-GR" sz="2000" dirty="0"/>
          </a:p>
          <a:p>
            <a:pPr marL="0" indent="0">
              <a:spcAft>
                <a:spcPts val="600"/>
              </a:spcAft>
              <a:buNone/>
            </a:pPr>
            <a:r>
              <a:rPr lang="en-US" sz="2000" dirty="0"/>
              <a:t>(8) </a:t>
            </a:r>
            <a:r>
              <a:rPr lang="el-GR" sz="2000" dirty="0"/>
              <a:t>Επιστρέφει</a:t>
            </a:r>
            <a:r>
              <a:rPr lang="en-US" sz="2000" dirty="0"/>
              <a:t> E. CODD</a:t>
            </a:r>
            <a:endParaRPr lang="el-GR" sz="2000" dirty="0"/>
          </a:p>
          <a:p>
            <a:pPr marL="0" indent="0">
              <a:buNone/>
            </a:pPr>
            <a:endParaRPr lang="el-GR" sz="2000"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53</a:t>
            </a:fld>
            <a:endParaRPr lang="el-GR"/>
          </a:p>
        </p:txBody>
      </p:sp>
    </p:spTree>
    <p:extLst>
      <p:ext uri="{BB962C8B-B14F-4D97-AF65-F5344CB8AC3E}">
        <p14:creationId xmlns:p14="http://schemas.microsoft.com/office/powerpoint/2010/main" val="21933644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err="1"/>
              <a:t>Πρωτόκολο</a:t>
            </a:r>
            <a:r>
              <a:rPr lang="el-GR" dirty="0"/>
              <a:t> COMMIT / ROLLBACK </a:t>
            </a:r>
          </a:p>
        </p:txBody>
      </p:sp>
      <p:sp>
        <p:nvSpPr>
          <p:cNvPr id="3" name="Content Placeholder 2"/>
          <p:cNvSpPr>
            <a:spLocks noGrp="1"/>
          </p:cNvSpPr>
          <p:nvPr>
            <p:ph idx="1"/>
          </p:nvPr>
        </p:nvSpPr>
        <p:spPr>
          <a:xfrm>
            <a:off x="457200" y="1196752"/>
            <a:ext cx="8229600" cy="5472608"/>
          </a:xfrm>
        </p:spPr>
        <p:txBody>
          <a:bodyPr>
            <a:normAutofit lnSpcReduction="10000"/>
          </a:bodyPr>
          <a:lstStyle/>
          <a:p>
            <a:pPr marL="0" indent="0">
              <a:spcAft>
                <a:spcPts val="600"/>
              </a:spcAft>
              <a:buNone/>
            </a:pPr>
            <a:r>
              <a:rPr lang="el-GR" sz="2000" dirty="0"/>
              <a:t>Στο επόμενο διάλογο (</a:t>
            </a:r>
            <a:r>
              <a:rPr lang="el-GR" sz="2000" dirty="0" err="1"/>
              <a:t>session</a:t>
            </a:r>
            <a:r>
              <a:rPr lang="el-GR" sz="2000" dirty="0"/>
              <a:t>) με το σύστημα μπορούμε να κατανοήσουμε καλύτερα το </a:t>
            </a:r>
            <a:r>
              <a:rPr lang="el-GR" sz="2000" dirty="0" smtClean="0"/>
              <a:t>πρωτόκολλο</a:t>
            </a:r>
          </a:p>
          <a:p>
            <a:pPr marL="0" indent="0">
              <a:spcAft>
                <a:spcPts val="600"/>
              </a:spcAft>
              <a:buNone/>
            </a:pPr>
            <a:r>
              <a:rPr lang="en-GB" sz="2000" dirty="0" smtClean="0"/>
              <a:t>(</a:t>
            </a:r>
            <a:r>
              <a:rPr lang="en-GB" sz="2000" dirty="0"/>
              <a:t>1) SELECT NAME  FROM CUSTOMER WHERE CUSTNO=7654;</a:t>
            </a:r>
            <a:endParaRPr lang="el-GR" sz="2000" dirty="0"/>
          </a:p>
          <a:p>
            <a:pPr marL="0" indent="0">
              <a:spcAft>
                <a:spcPts val="600"/>
              </a:spcAft>
              <a:buNone/>
            </a:pPr>
            <a:r>
              <a:rPr lang="en-GB" sz="2000" dirty="0"/>
              <a:t>(2) </a:t>
            </a:r>
            <a:r>
              <a:rPr lang="el-GR" sz="2000" dirty="0"/>
              <a:t>Επιστρέφει</a:t>
            </a:r>
            <a:r>
              <a:rPr lang="en-GB" sz="2000" dirty="0"/>
              <a:t> E. CODD</a:t>
            </a:r>
            <a:endParaRPr lang="el-GR" sz="2000" dirty="0"/>
          </a:p>
          <a:p>
            <a:pPr marL="0" indent="0">
              <a:spcAft>
                <a:spcPts val="600"/>
              </a:spcAft>
              <a:buNone/>
            </a:pPr>
            <a:r>
              <a:rPr lang="en-GB" sz="2000" dirty="0"/>
              <a:t>(3) UPDATE CUSTOMERS</a:t>
            </a:r>
            <a:endParaRPr lang="el-GR" sz="2000" dirty="0"/>
          </a:p>
          <a:p>
            <a:pPr marL="0" indent="0">
              <a:spcAft>
                <a:spcPts val="600"/>
              </a:spcAft>
              <a:buNone/>
            </a:pPr>
            <a:r>
              <a:rPr lang="en-GB" sz="2000" dirty="0"/>
              <a:t> </a:t>
            </a:r>
            <a:r>
              <a:rPr lang="el-GR" sz="2000" dirty="0" smtClean="0"/>
              <a:t> </a:t>
            </a:r>
            <a:r>
              <a:rPr lang="en-GB" sz="2000" dirty="0" smtClean="0"/>
              <a:t>    </a:t>
            </a:r>
            <a:r>
              <a:rPr lang="en-GB" sz="2000" dirty="0"/>
              <a:t>SET NAME  = ‘P.D. JAMES’</a:t>
            </a:r>
            <a:endParaRPr lang="el-GR" sz="2000" dirty="0"/>
          </a:p>
          <a:p>
            <a:pPr marL="0" indent="0">
              <a:spcAft>
                <a:spcPts val="600"/>
              </a:spcAft>
              <a:buNone/>
            </a:pPr>
            <a:r>
              <a:rPr lang="en-GB" sz="2000" dirty="0"/>
              <a:t>   </a:t>
            </a:r>
            <a:r>
              <a:rPr lang="el-GR" sz="2000" dirty="0" smtClean="0"/>
              <a:t> </a:t>
            </a:r>
            <a:r>
              <a:rPr lang="en-GB" sz="2000" dirty="0" smtClean="0"/>
              <a:t>  </a:t>
            </a:r>
            <a:r>
              <a:rPr lang="en-GB" sz="2000" dirty="0"/>
              <a:t>WHERE CUSTNO=7654;</a:t>
            </a:r>
            <a:endParaRPr lang="el-GR" sz="2000" dirty="0"/>
          </a:p>
          <a:p>
            <a:pPr marL="0" indent="0">
              <a:spcAft>
                <a:spcPts val="600"/>
              </a:spcAft>
              <a:buNone/>
            </a:pPr>
            <a:r>
              <a:rPr lang="en-GB" sz="2000" dirty="0"/>
              <a:t>(4) COMMIT;</a:t>
            </a:r>
            <a:endParaRPr lang="el-GR" sz="2000" dirty="0"/>
          </a:p>
          <a:p>
            <a:pPr marL="0" indent="0">
              <a:spcAft>
                <a:spcPts val="600"/>
              </a:spcAft>
              <a:buNone/>
            </a:pPr>
            <a:r>
              <a:rPr lang="en-GB" sz="2000" dirty="0"/>
              <a:t>(5) SELECT NAME  FROM CUSTOMER WHERE CUSTNO=7654;</a:t>
            </a:r>
            <a:endParaRPr lang="el-GR" sz="2000" dirty="0"/>
          </a:p>
          <a:p>
            <a:pPr marL="0" indent="0">
              <a:spcAft>
                <a:spcPts val="600"/>
              </a:spcAft>
              <a:buNone/>
            </a:pPr>
            <a:r>
              <a:rPr lang="en-GB" sz="2000" dirty="0"/>
              <a:t>(6) </a:t>
            </a:r>
            <a:r>
              <a:rPr lang="el-GR" sz="2000" dirty="0"/>
              <a:t>Επιστρέφει</a:t>
            </a:r>
            <a:r>
              <a:rPr lang="en-GB" sz="2000" dirty="0"/>
              <a:t> P.D. JAMES</a:t>
            </a:r>
            <a:endParaRPr lang="el-GR" sz="2000" dirty="0"/>
          </a:p>
          <a:p>
            <a:pPr marL="0" indent="0">
              <a:spcAft>
                <a:spcPts val="600"/>
              </a:spcAft>
              <a:buNone/>
            </a:pPr>
            <a:r>
              <a:rPr lang="en-GB" sz="2000" dirty="0"/>
              <a:t>(7) ROLLBACK;</a:t>
            </a:r>
            <a:endParaRPr lang="el-GR" sz="2000" dirty="0"/>
          </a:p>
          <a:p>
            <a:pPr marL="0" indent="0">
              <a:spcAft>
                <a:spcPts val="600"/>
              </a:spcAft>
              <a:buNone/>
            </a:pPr>
            <a:r>
              <a:rPr lang="en-GB" sz="2000" dirty="0"/>
              <a:t>(8) SELECT NAME  FROM CUSTOMER WHERE CUSTNO=7654;</a:t>
            </a:r>
            <a:endParaRPr lang="el-GR" sz="2000" dirty="0"/>
          </a:p>
          <a:p>
            <a:pPr marL="0" indent="0">
              <a:spcAft>
                <a:spcPts val="600"/>
              </a:spcAft>
              <a:buNone/>
            </a:pPr>
            <a:r>
              <a:rPr lang="el-GR" sz="2000" dirty="0"/>
              <a:t>(9) Επιστρέφει P.D. JAMES</a:t>
            </a:r>
          </a:p>
          <a:p>
            <a:pPr marL="0" indent="0">
              <a:buNone/>
            </a:pPr>
            <a:endParaRPr lang="el-GR" sz="2000"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54</a:t>
            </a:fld>
            <a:endParaRPr lang="el-GR"/>
          </a:p>
        </p:txBody>
      </p:sp>
    </p:spTree>
    <p:extLst>
      <p:ext uri="{BB962C8B-B14F-4D97-AF65-F5344CB8AC3E}">
        <p14:creationId xmlns:p14="http://schemas.microsoft.com/office/powerpoint/2010/main" val="212983063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spcBef>
                <a:spcPts val="0"/>
              </a:spcBef>
              <a:buNone/>
            </a:pPr>
            <a:r>
              <a:rPr lang="el-GR" sz="2000" dirty="0" smtClean="0"/>
              <a:t>Copyright </a:t>
            </a:r>
            <a:r>
              <a:rPr lang="en-US" sz="2000" dirty="0" smtClean="0"/>
              <a:t> </a:t>
            </a:r>
            <a:r>
              <a:rPr lang="el-GR" sz="2000" dirty="0" smtClean="0"/>
              <a:t>Πανεπιστήμιο Δυτικής Αττικής</a:t>
            </a:r>
            <a:r>
              <a:rPr lang="en-US" sz="2000" dirty="0" smtClean="0"/>
              <a:t>, </a:t>
            </a:r>
            <a:r>
              <a:rPr lang="el-GR" sz="2000" dirty="0" smtClean="0"/>
              <a:t>Χ. Σκουρλάς 2019.</a:t>
            </a:r>
          </a:p>
          <a:p>
            <a:pPr marL="0" indent="0">
              <a:spcBef>
                <a:spcPts val="0"/>
              </a:spcBef>
              <a:buNone/>
            </a:pPr>
            <a:r>
              <a:rPr lang="el-GR" sz="2000" dirty="0" smtClean="0"/>
              <a:t>Χ</a:t>
            </a:r>
            <a:r>
              <a:rPr lang="el-GR" sz="2000" dirty="0"/>
              <a:t>. </a:t>
            </a:r>
            <a:r>
              <a:rPr lang="el-GR" sz="2000" dirty="0" err="1" smtClean="0"/>
              <a:t>Σκουρλάς</a:t>
            </a:r>
            <a:r>
              <a:rPr lang="el-GR" sz="2000" dirty="0" smtClean="0"/>
              <a:t>. «Βάσεις Δεδομένων Ι</a:t>
            </a:r>
            <a:r>
              <a:rPr lang="en-US" sz="2000" dirty="0" smtClean="0"/>
              <a:t>I</a:t>
            </a:r>
            <a:r>
              <a:rPr lang="el-GR" sz="2000" dirty="0" smtClean="0"/>
              <a:t>. </a:t>
            </a:r>
            <a:r>
              <a:rPr lang="el-GR" sz="2000" dirty="0"/>
              <a:t>Ενότητα 1: «Προσανατολισμού» (orientation) - Εισαγωγή </a:t>
            </a:r>
            <a:r>
              <a:rPr lang="el-GR" sz="2000" dirty="0" smtClean="0"/>
              <a:t>». Έκδοση </a:t>
            </a:r>
            <a:r>
              <a:rPr lang="en-US" sz="2000" dirty="0" smtClean="0"/>
              <a:t>1,</a:t>
            </a:r>
            <a:r>
              <a:rPr lang="el-GR" sz="2000" dirty="0" smtClean="0"/>
              <a:t> Αθήνα 201</a:t>
            </a:r>
            <a:r>
              <a:rPr lang="en-US" sz="2000" dirty="0" smtClean="0"/>
              <a:t>9</a:t>
            </a:r>
            <a:r>
              <a:rPr lang="el-GR" sz="2000" dirty="0" smtClean="0"/>
              <a:t>. </a:t>
            </a:r>
            <a:endParaRPr lang="en-US" sz="2000" dirty="0" smtClean="0"/>
          </a:p>
          <a:p>
            <a:pPr marL="0" indent="0">
              <a:spcBef>
                <a:spcPts val="0"/>
              </a:spcBef>
              <a:buNone/>
            </a:pPr>
            <a:r>
              <a:rPr lang="el-GR" sz="2000" dirty="0" smtClean="0"/>
              <a:t>Διαθέσιμο από τη δικτυακή διεύθυνση: </a:t>
            </a:r>
            <a:r>
              <a:rPr lang="en-US" sz="2000" dirty="0" smtClean="0">
                <a:hlinkClick r:id="rId3"/>
              </a:rPr>
              <a:t>pyles.uniwa.gr</a:t>
            </a:r>
            <a:r>
              <a:rPr lang="el-GR" sz="2000" dirty="0" smtClean="0"/>
              <a:t>.</a:t>
            </a:r>
          </a:p>
          <a:p>
            <a:endParaRPr lang="el-GR" sz="2000"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57</a:t>
            </a:fld>
            <a:endParaRPr lang="el-GR"/>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1728192"/>
          </a:xfrm>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smtClean="0"/>
              <a:t>κ.λπ</a:t>
            </a:r>
            <a:r>
              <a:rPr lang="el-GR" sz="1800" dirty="0"/>
              <a:t>.,  τα οποία εμπεριέχονται σε αυτό και τα οποία αναφέρονται μαζί με τους όρους χρήσης τους στο «Σημείωμα Χρήσης Έργων Τρίτων</a:t>
            </a:r>
            <a:r>
              <a:rPr lang="el-GR" sz="1800" dirty="0" smtClean="0"/>
              <a:t>».                     </a:t>
            </a:r>
          </a:p>
          <a:p>
            <a:pPr marL="0" indent="0">
              <a:buNone/>
            </a:pPr>
            <a:endParaRPr lang="el-GR" sz="18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35896" y="255500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155448"/>
            <a:ext cx="9036496" cy="3456384"/>
          </a:xfrm>
          <a:prstGeom prst="rect">
            <a:avLst/>
          </a:prstGeom>
        </p:spPr>
        <p:txBody>
          <a:bodyPr vert="horz" wrap="square" lIns="91440" tIns="45720" rIns="91440" bIns="45720" rtlCol="0" anchor="ctr">
            <a:normAutofit/>
          </a:bodyPr>
          <a:lstStyle/>
          <a:p>
            <a:r>
              <a:rPr lang="el-GR" dirty="0">
                <a:latin typeface="+mn-lt"/>
              </a:rPr>
              <a:t>[1] http://creativecommons.org/licenses/by-nc-sa/4.0/ </a:t>
            </a:r>
            <a:endParaRPr lang="en-US" dirty="0" smtClean="0">
              <a:latin typeface="+mn-lt"/>
            </a:endParaRPr>
          </a:p>
          <a:p>
            <a:endParaRPr lang="el-GR" dirty="0">
              <a:latin typeface="+mn-lt"/>
            </a:endParaRPr>
          </a:p>
          <a:p>
            <a:r>
              <a:rPr lang="el-GR" dirty="0">
                <a:latin typeface="+mn-lt"/>
              </a:rPr>
              <a:t>Ως </a:t>
            </a:r>
            <a:r>
              <a:rPr lang="el-GR" b="1" dirty="0">
                <a:latin typeface="+mn-lt"/>
              </a:rPr>
              <a:t>Μη Εμπορική</a:t>
            </a:r>
            <a:r>
              <a:rPr lang="el-GR" dirty="0">
                <a:latin typeface="+mn-lt"/>
              </a:rPr>
              <a:t> ορίζεται η χρήση:</a:t>
            </a:r>
          </a:p>
          <a:p>
            <a:pPr marL="342900" lvl="0" indent="-342900">
              <a:buFont typeface="Arial" panose="020B0604020202020204" pitchFamily="34" charset="0"/>
              <a:buChar char="•"/>
            </a:pPr>
            <a:r>
              <a:rPr lang="el-GR" dirty="0">
                <a:latin typeface="+mn-lt"/>
              </a:rPr>
              <a:t>που δεν περιλαμβάνει άμεσο ή έμμεσο οικονομικό όφελος από την χρήση του έργου, για το διανομέα του έργου και </a:t>
            </a:r>
            <a:r>
              <a:rPr lang="el-GR" dirty="0" err="1">
                <a:latin typeface="+mn-lt"/>
              </a:rPr>
              <a:t>αδειοδόχο</a:t>
            </a:r>
            <a:endParaRPr lang="el-GR" dirty="0">
              <a:latin typeface="+mn-lt"/>
            </a:endParaRP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προσπορίζει στο διανομέα του έργου και</a:t>
            </a:r>
            <a:r>
              <a:rPr lang="en-GB" dirty="0">
                <a:latin typeface="+mn-lt"/>
              </a:rPr>
              <a:t> </a:t>
            </a:r>
            <a:r>
              <a:rPr lang="el-GR" dirty="0" err="1">
                <a:latin typeface="+mn-lt"/>
              </a:rPr>
              <a:t>αδειοδόχο</a:t>
            </a:r>
            <a:r>
              <a:rPr lang="en-GB" dirty="0">
                <a:latin typeface="+mn-lt"/>
              </a:rPr>
              <a:t> </a:t>
            </a:r>
            <a:r>
              <a:rPr lang="el-GR" dirty="0">
                <a:latin typeface="+mn-lt"/>
              </a:rPr>
              <a:t>έμμεσο οικονομικό όφελος (π.χ. διαφημίσεις) από την προβολή του έργου σε διαδικτυακό </a:t>
            </a:r>
            <a:r>
              <a:rPr lang="el-GR" dirty="0" smtClean="0">
                <a:latin typeface="+mn-lt"/>
              </a:rPr>
              <a:t>τόπο</a:t>
            </a:r>
            <a:endParaRPr lang="en-US" dirty="0" smtClean="0">
              <a:latin typeface="+mn-lt"/>
            </a:endParaRPr>
          </a:p>
          <a:p>
            <a:pPr marL="342900" lvl="0" indent="-342900">
              <a:buFont typeface="Arial" panose="020B0604020202020204" pitchFamily="34" charset="0"/>
              <a:buChar char="•"/>
            </a:pPr>
            <a:endParaRPr lang="el-GR" dirty="0">
              <a:latin typeface="+mn-lt"/>
            </a:endParaRPr>
          </a:p>
          <a:p>
            <a:r>
              <a:rPr lang="el-GR" dirty="0" smtClean="0">
                <a:latin typeface="+mn-lt"/>
              </a:rPr>
              <a:t>Ο </a:t>
            </a:r>
            <a:r>
              <a:rPr lang="el-GR" dirty="0">
                <a:latin typeface="+mn-lt"/>
              </a:rPr>
              <a:t>δικαιούχος μπορεί να παρέχει στον </a:t>
            </a:r>
            <a:r>
              <a:rPr lang="el-GR" dirty="0" err="1">
                <a:latin typeface="+mn-lt"/>
              </a:rPr>
              <a:t>αδειοδόχο</a:t>
            </a:r>
            <a:r>
              <a:rPr lang="el-GR" dirty="0">
                <a:latin typeface="+mn-lt"/>
              </a:rPr>
              <a:t> ξεχωριστή άδεια να χρησιμοποιεί το έργο για εμπορική χρήση, εφόσον αυτό του ζητηθεί</a:t>
            </a:r>
            <a:r>
              <a:rPr lang="el-GR" dirty="0" smtClean="0">
                <a:latin typeface="+mn-lt"/>
              </a:rPr>
              <a:t>.</a:t>
            </a:r>
            <a:endParaRPr lang="el-GR" dirty="0">
              <a:latin typeface="+mn-lt"/>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58</a:t>
            </a:fld>
            <a:endParaRPr lang="el-GR"/>
          </a:p>
        </p:txBody>
      </p:sp>
    </p:spTree>
    <p:extLst>
      <p:ext uri="{BB962C8B-B14F-4D97-AF65-F5344CB8AC3E}">
        <p14:creationId xmlns:p14="http://schemas.microsoft.com/office/powerpoint/2010/main" val="4937158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p:txBody>
          <a:bodyPr>
            <a:normAutofit/>
          </a:bodyPr>
          <a:lstStyle/>
          <a:p>
            <a:r>
              <a:rPr lang="el-GR" altLang="el-GR" sz="3600" b="1" dirty="0" smtClean="0"/>
              <a:t>Περιεχόμενα Μαθήματος</a:t>
            </a:r>
            <a:r>
              <a:rPr lang="en-US" altLang="el-GR" sz="3600" b="1" dirty="0" smtClean="0"/>
              <a:t> </a:t>
            </a:r>
            <a:r>
              <a:rPr lang="el-GR" altLang="el-GR" sz="3600" b="1" dirty="0" smtClean="0"/>
              <a:t>/ Ενότητες</a:t>
            </a:r>
            <a:endParaRPr lang="el-GR" altLang="el-GR" sz="3600" dirty="0" smtClean="0"/>
          </a:p>
        </p:txBody>
      </p:sp>
      <p:sp>
        <p:nvSpPr>
          <p:cNvPr id="9219" name="2 - Υπότιτλος"/>
          <p:cNvSpPr>
            <a:spLocks noGrp="1"/>
          </p:cNvSpPr>
          <p:nvPr>
            <p:ph idx="1"/>
          </p:nvPr>
        </p:nvSpPr>
        <p:spPr/>
        <p:txBody>
          <a:bodyPr>
            <a:normAutofit/>
          </a:bodyPr>
          <a:lstStyle/>
          <a:p>
            <a:r>
              <a:rPr lang="el-GR" sz="2400" dirty="0" smtClean="0"/>
              <a:t>Ενότητα </a:t>
            </a:r>
            <a:r>
              <a:rPr lang="en-US" sz="2400" dirty="0" smtClean="0"/>
              <a:t>1</a:t>
            </a:r>
            <a:r>
              <a:rPr lang="el-GR" sz="2400" dirty="0" smtClean="0"/>
              <a:t>: «Προσανατολισμού» (</a:t>
            </a:r>
            <a:r>
              <a:rPr lang="el-GR" sz="2400" dirty="0" err="1" smtClean="0"/>
              <a:t>orientation</a:t>
            </a:r>
            <a:r>
              <a:rPr lang="el-GR" sz="2400" dirty="0" smtClean="0"/>
              <a:t>) – Εισαγωγή </a:t>
            </a:r>
          </a:p>
          <a:p>
            <a:r>
              <a:rPr lang="el-GR" sz="2400" dirty="0" smtClean="0"/>
              <a:t>Ενότητα 2: Επισκόπηση Μοντελοποίησης, </a:t>
            </a:r>
            <a:r>
              <a:rPr lang="el-GR" sz="2400" dirty="0" err="1" smtClean="0"/>
              <a:t>Κανονικοποίησης</a:t>
            </a:r>
            <a:r>
              <a:rPr lang="el-GR" sz="2400" dirty="0" smtClean="0"/>
              <a:t>, Υλοποίησης με χρήση SQL</a:t>
            </a:r>
          </a:p>
          <a:p>
            <a:r>
              <a:rPr lang="el-GR" sz="2400" dirty="0" smtClean="0"/>
              <a:t>Ενότητα 3: Σχεδίαση βάσεων δεδομένων βασιζόμενη στην τεχνική των Συναρτησιακών Εξαρτήσεων </a:t>
            </a:r>
          </a:p>
          <a:p>
            <a:r>
              <a:rPr lang="el-GR" sz="2400" dirty="0" smtClean="0"/>
              <a:t>Ενότητα 4: Εισαγωγή στον προγραμματισμό με χρήση </a:t>
            </a:r>
            <a:r>
              <a:rPr lang="el-GR" sz="2400" dirty="0" err="1" smtClean="0"/>
              <a:t>triggers</a:t>
            </a:r>
            <a:r>
              <a:rPr lang="el-GR" sz="2400" dirty="0" smtClean="0"/>
              <a:t>. Χρήση τεχνολογίας PL/SQL</a:t>
            </a:r>
          </a:p>
          <a:p>
            <a:r>
              <a:rPr lang="el-GR" sz="2400" dirty="0" smtClean="0"/>
              <a:t>Ενότητα 5: Μελέτη περιπτώσεως: Προγραμματισμός εφαρμογής με χρήση </a:t>
            </a:r>
            <a:r>
              <a:rPr lang="el-GR" sz="2400" dirty="0" err="1" smtClean="0"/>
              <a:t>triggers</a:t>
            </a:r>
            <a:r>
              <a:rPr lang="el-GR" sz="2400" dirty="0" smtClean="0"/>
              <a:t> σε περιβάλλον PL/SQL.</a:t>
            </a:r>
          </a:p>
          <a:p>
            <a:r>
              <a:rPr lang="el-GR" sz="2400" dirty="0" smtClean="0"/>
              <a:t>Ενότητα 6: Τεχνολογία </a:t>
            </a:r>
            <a:r>
              <a:rPr lang="en-US" sz="2400" dirty="0" smtClean="0"/>
              <a:t>PL</a:t>
            </a:r>
            <a:r>
              <a:rPr lang="el-GR" sz="2400" dirty="0" smtClean="0"/>
              <a:t>/</a:t>
            </a:r>
            <a:r>
              <a:rPr lang="en-US" sz="2400" dirty="0" smtClean="0"/>
              <a:t>SQL</a:t>
            </a:r>
            <a:r>
              <a:rPr lang="el-GR" sz="2400" dirty="0" smtClean="0"/>
              <a:t> - </a:t>
            </a:r>
            <a:r>
              <a:rPr lang="en-US" sz="2400" dirty="0" smtClean="0"/>
              <a:t>cursors </a:t>
            </a:r>
            <a:endParaRPr lang="el-GR" sz="2400" dirty="0"/>
          </a:p>
        </p:txBody>
      </p:sp>
      <p:sp>
        <p:nvSpPr>
          <p:cNvPr id="2" name="Slide Number Placeholder 1"/>
          <p:cNvSpPr>
            <a:spLocks noGrp="1"/>
          </p:cNvSpPr>
          <p:nvPr>
            <p:ph type="sldNum" sz="quarter" idx="12"/>
          </p:nvPr>
        </p:nvSpPr>
        <p:spPr/>
        <p:txBody>
          <a:bodyPr/>
          <a:lstStyle/>
          <a:p>
            <a:pPr>
              <a:defRPr/>
            </a:pPr>
            <a:fld id="{7E55E3B3-0445-4CFC-BED8-763D4409E61F}" type="slidenum">
              <a:rPr lang="el-GR" smtClean="0"/>
              <a:pPr>
                <a:defRPr/>
              </a:pPr>
              <a:t>5</a:t>
            </a:fld>
            <a:endParaRPr lang="el-GR"/>
          </a:p>
        </p:txBody>
      </p:sp>
    </p:spTree>
    <p:extLst>
      <p:ext uri="{BB962C8B-B14F-4D97-AF65-F5344CB8AC3E}">
        <p14:creationId xmlns:p14="http://schemas.microsoft.com/office/powerpoint/2010/main" val="251304569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59</a:t>
            </a:fld>
            <a:endParaRPr lang="el-GR"/>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 Τίτλος"/>
          <p:cNvSpPr>
            <a:spLocks noGrp="1"/>
          </p:cNvSpPr>
          <p:nvPr>
            <p:ph type="title"/>
          </p:nvPr>
        </p:nvSpPr>
        <p:spPr/>
        <p:txBody>
          <a:bodyPr>
            <a:normAutofit/>
          </a:bodyPr>
          <a:lstStyle/>
          <a:p>
            <a:r>
              <a:rPr lang="el-GR" altLang="el-GR" sz="3600" b="1" smtClean="0"/>
              <a:t>Περιεχόμενα Μαθήματος</a:t>
            </a:r>
            <a:r>
              <a:rPr lang="en-US" altLang="el-GR" sz="3600" b="1" smtClean="0"/>
              <a:t> </a:t>
            </a:r>
            <a:r>
              <a:rPr lang="el-GR" altLang="el-GR" sz="3600" b="1" smtClean="0"/>
              <a:t>/ Ενότητες</a:t>
            </a:r>
            <a:endParaRPr lang="el-GR" altLang="el-GR" sz="3600" smtClean="0"/>
          </a:p>
        </p:txBody>
      </p:sp>
      <p:sp>
        <p:nvSpPr>
          <p:cNvPr id="10243" name="2 - Υπότιτλος"/>
          <p:cNvSpPr>
            <a:spLocks noGrp="1"/>
          </p:cNvSpPr>
          <p:nvPr>
            <p:ph idx="1"/>
          </p:nvPr>
        </p:nvSpPr>
        <p:spPr/>
        <p:txBody>
          <a:bodyPr>
            <a:normAutofit/>
          </a:bodyPr>
          <a:lstStyle/>
          <a:p>
            <a:r>
              <a:rPr lang="el-GR" sz="2400" dirty="0" smtClean="0"/>
              <a:t>Ενότητα 7: Μελέτη περίπτωσης: Η εταιρεία </a:t>
            </a:r>
            <a:r>
              <a:rPr lang="el-GR" sz="2400" dirty="0" err="1" smtClean="0"/>
              <a:t>Music</a:t>
            </a:r>
            <a:r>
              <a:rPr lang="el-GR" sz="2400" dirty="0" smtClean="0"/>
              <a:t> </a:t>
            </a:r>
            <a:r>
              <a:rPr lang="el-GR" sz="2400" dirty="0" err="1" smtClean="0"/>
              <a:t>Corner</a:t>
            </a:r>
            <a:r>
              <a:rPr lang="el-GR" sz="2400" dirty="0" smtClean="0"/>
              <a:t> </a:t>
            </a:r>
          </a:p>
          <a:p>
            <a:r>
              <a:rPr lang="el-GR" sz="2400" dirty="0" smtClean="0"/>
              <a:t>Ενότητα 8: Συναλλαγές (</a:t>
            </a:r>
            <a:r>
              <a:rPr lang="en-US" sz="2400" dirty="0" smtClean="0"/>
              <a:t>Transactions</a:t>
            </a:r>
            <a:r>
              <a:rPr lang="el-GR" sz="2400" dirty="0" smtClean="0"/>
              <a:t>)</a:t>
            </a:r>
          </a:p>
          <a:p>
            <a:r>
              <a:rPr lang="el-GR" sz="2400" dirty="0" smtClean="0"/>
              <a:t>Ενότητα 9: Συναλλαγές (</a:t>
            </a:r>
            <a:r>
              <a:rPr lang="en-US" sz="2400" dirty="0" smtClean="0"/>
              <a:t>Transactions</a:t>
            </a:r>
            <a:r>
              <a:rPr lang="el-GR" sz="2400" dirty="0" smtClean="0"/>
              <a:t>) στο προϊόν </a:t>
            </a:r>
            <a:r>
              <a:rPr lang="en-US" sz="2400" dirty="0" err="1" smtClean="0"/>
              <a:t>mySQL</a:t>
            </a:r>
            <a:r>
              <a:rPr lang="en-US" sz="2400" dirty="0" smtClean="0"/>
              <a:t> </a:t>
            </a:r>
            <a:endParaRPr lang="el-GR" sz="2400" dirty="0" smtClean="0"/>
          </a:p>
          <a:p>
            <a:r>
              <a:rPr lang="el-GR" sz="2400" dirty="0" smtClean="0"/>
              <a:t>Ενότητα 10: Μελέτη περίπτωσης: Χρήση JDBC API, JSP </a:t>
            </a:r>
            <a:r>
              <a:rPr lang="el-GR" sz="2400" dirty="0" smtClean="0"/>
              <a:t>pages, Χρήση </a:t>
            </a:r>
            <a:r>
              <a:rPr lang="en-US" sz="2400" dirty="0" smtClean="0"/>
              <a:t>PHP</a:t>
            </a:r>
            <a:r>
              <a:rPr lang="el-GR" sz="2400" dirty="0" smtClean="0"/>
              <a:t>   </a:t>
            </a:r>
            <a:r>
              <a:rPr lang="el-GR" sz="2400" dirty="0" smtClean="0"/>
              <a:t> </a:t>
            </a:r>
            <a:endParaRPr lang="el-GR" sz="2400" dirty="0" smtClean="0"/>
          </a:p>
          <a:p>
            <a:r>
              <a:rPr lang="el-GR" sz="2400" dirty="0" smtClean="0"/>
              <a:t>Ενότητα 11: </a:t>
            </a:r>
            <a:r>
              <a:rPr lang="en-US" sz="2400" dirty="0" smtClean="0"/>
              <a:t>SQL</a:t>
            </a:r>
            <a:r>
              <a:rPr lang="el-GR" sz="2400" dirty="0" smtClean="0"/>
              <a:t> διαγνωστικά σφαλμάτων (</a:t>
            </a:r>
            <a:r>
              <a:rPr lang="en-US" sz="2400" dirty="0" smtClean="0"/>
              <a:t>SQL error diagnostics</a:t>
            </a:r>
            <a:r>
              <a:rPr lang="el-GR" sz="2400" dirty="0" smtClean="0"/>
              <a:t>), δήλωση </a:t>
            </a:r>
            <a:r>
              <a:rPr lang="en-US" sz="2400" dirty="0" smtClean="0"/>
              <a:t>Get Diagnostics </a:t>
            </a:r>
            <a:endParaRPr lang="el-GR" sz="2400" dirty="0" smtClean="0"/>
          </a:p>
          <a:p>
            <a:r>
              <a:rPr lang="el-GR" sz="2400" dirty="0" smtClean="0"/>
              <a:t>Ενότητα</a:t>
            </a:r>
            <a:r>
              <a:rPr lang="en-US" sz="2400" dirty="0" smtClean="0"/>
              <a:t> 12: Stored Procedures BY EXAMPLE: Triggers, Functions, Procedures, Cursors</a:t>
            </a:r>
            <a:endParaRPr lang="el-GR" altLang="el-GR" sz="2400" dirty="0" smtClean="0"/>
          </a:p>
        </p:txBody>
      </p:sp>
      <p:sp>
        <p:nvSpPr>
          <p:cNvPr id="2" name="Slide Number Placeholder 1"/>
          <p:cNvSpPr>
            <a:spLocks noGrp="1"/>
          </p:cNvSpPr>
          <p:nvPr>
            <p:ph type="sldNum" sz="quarter" idx="12"/>
          </p:nvPr>
        </p:nvSpPr>
        <p:spPr/>
        <p:txBody>
          <a:bodyPr/>
          <a:lstStyle/>
          <a:p>
            <a:pPr>
              <a:defRPr/>
            </a:pPr>
            <a:fld id="{7E55E3B3-0445-4CFC-BED8-763D4409E61F}" type="slidenum">
              <a:rPr lang="el-GR" smtClean="0"/>
              <a:pPr>
                <a:defRPr/>
              </a:pPr>
              <a:t>6</a:t>
            </a:fld>
            <a:endParaRPr lang="el-GR"/>
          </a:p>
        </p:txBody>
      </p:sp>
    </p:spTree>
    <p:extLst>
      <p:ext uri="{BB962C8B-B14F-4D97-AF65-F5344CB8AC3E}">
        <p14:creationId xmlns:p14="http://schemas.microsoft.com/office/powerpoint/2010/main" val="10590729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Ενδεικτική </a:t>
            </a:r>
            <a:r>
              <a:rPr lang="el-GR" dirty="0" smtClean="0"/>
              <a:t>Βιβλιογραφία</a:t>
            </a:r>
            <a:endParaRPr lang="el-GR" dirty="0"/>
          </a:p>
        </p:txBody>
      </p:sp>
      <p:sp>
        <p:nvSpPr>
          <p:cNvPr id="3" name="Content Placeholder 2"/>
          <p:cNvSpPr>
            <a:spLocks noGrp="1"/>
          </p:cNvSpPr>
          <p:nvPr>
            <p:ph idx="1"/>
          </p:nvPr>
        </p:nvSpPr>
        <p:spPr>
          <a:xfrm>
            <a:off x="457200" y="1196752"/>
            <a:ext cx="8229600" cy="5661248"/>
          </a:xfrm>
        </p:spPr>
        <p:txBody>
          <a:bodyPr>
            <a:normAutofit fontScale="47500" lnSpcReduction="20000"/>
          </a:bodyPr>
          <a:lstStyle/>
          <a:p>
            <a:pPr>
              <a:buNone/>
            </a:pPr>
            <a:r>
              <a:rPr lang="el-GR" sz="4200" dirty="0" smtClean="0"/>
              <a:t>1</a:t>
            </a:r>
            <a:r>
              <a:rPr lang="el-GR" sz="4200" dirty="0"/>
              <a:t>.	</a:t>
            </a:r>
            <a:r>
              <a:rPr lang="en-US" sz="4200" dirty="0"/>
              <a:t>Jeffrey Ullman, Jennifer </a:t>
            </a:r>
            <a:r>
              <a:rPr lang="en-US" sz="4200" dirty="0" err="1"/>
              <a:t>Widom</a:t>
            </a:r>
            <a:r>
              <a:rPr lang="en-US" sz="4200" dirty="0"/>
              <a:t>, </a:t>
            </a:r>
            <a:r>
              <a:rPr lang="el-GR" sz="4200" dirty="0"/>
              <a:t>Βασικές αρχές για τα συστήματα βάσεων δεδομένων, έκδοση 2η, 2008, </a:t>
            </a:r>
            <a:r>
              <a:rPr lang="en-US" sz="4200" dirty="0"/>
              <a:t>ISBN: 978-960-461-183-6, </a:t>
            </a:r>
            <a:r>
              <a:rPr lang="el-GR" sz="4200" dirty="0"/>
              <a:t>εκδόσεις Κλειδάριθμος </a:t>
            </a:r>
          </a:p>
          <a:p>
            <a:pPr>
              <a:buNone/>
            </a:pPr>
            <a:r>
              <a:rPr lang="el-GR" sz="4200" dirty="0"/>
              <a:t>2.	</a:t>
            </a:r>
            <a:r>
              <a:rPr lang="en-US" sz="4200" dirty="0" err="1"/>
              <a:t>Elmasri</a:t>
            </a:r>
            <a:r>
              <a:rPr lang="en-US" sz="4200" dirty="0"/>
              <a:t> </a:t>
            </a:r>
            <a:r>
              <a:rPr lang="en-US" sz="4200" dirty="0" err="1"/>
              <a:t>Ramez</a:t>
            </a:r>
            <a:r>
              <a:rPr lang="en-US" sz="4200" dirty="0"/>
              <a:t>, </a:t>
            </a:r>
            <a:r>
              <a:rPr lang="en-US" sz="4200" dirty="0" err="1"/>
              <a:t>Navathe</a:t>
            </a:r>
            <a:r>
              <a:rPr lang="en-US" sz="4200" dirty="0"/>
              <a:t> </a:t>
            </a:r>
            <a:r>
              <a:rPr lang="en-US" sz="4200" dirty="0" err="1"/>
              <a:t>Shamkant</a:t>
            </a:r>
            <a:r>
              <a:rPr lang="en-US" sz="4200" dirty="0"/>
              <a:t>, </a:t>
            </a:r>
            <a:r>
              <a:rPr lang="el-GR" sz="4200" dirty="0"/>
              <a:t>Θεμελιώδεις αρχές συστημάτων βάσεων δεδομένων, έκδοση 7η, αναθεωρημένη, 2016, εκδόσεις Δίαυλος</a:t>
            </a:r>
          </a:p>
          <a:p>
            <a:pPr>
              <a:buNone/>
            </a:pPr>
            <a:r>
              <a:rPr lang="el-GR" sz="4200" dirty="0"/>
              <a:t>3.	</a:t>
            </a:r>
            <a:r>
              <a:rPr lang="en-US" sz="4200" dirty="0"/>
              <a:t>Ramakrishnan Raghu, </a:t>
            </a:r>
            <a:r>
              <a:rPr lang="en-US" sz="4200" dirty="0" err="1"/>
              <a:t>Gehrke</a:t>
            </a:r>
            <a:r>
              <a:rPr lang="en-US" sz="4200" dirty="0"/>
              <a:t> </a:t>
            </a:r>
            <a:r>
              <a:rPr lang="en-US" sz="4200" dirty="0" err="1"/>
              <a:t>Joahannes</a:t>
            </a:r>
            <a:r>
              <a:rPr lang="en-US" sz="4200" dirty="0"/>
              <a:t>, </a:t>
            </a:r>
            <a:r>
              <a:rPr lang="el-GR" sz="4200" dirty="0"/>
              <a:t>Συστήματα διαχείρισης βάσεων δεδομένων, έκδοση 3η, 2012, </a:t>
            </a:r>
            <a:r>
              <a:rPr lang="en-US" sz="4200" dirty="0"/>
              <a:t>ISBN: 978-960-418-411-8, </a:t>
            </a:r>
            <a:r>
              <a:rPr lang="el-GR" sz="4200" dirty="0"/>
              <a:t>εκδόσεις Τζιόλα </a:t>
            </a:r>
          </a:p>
          <a:p>
            <a:pPr>
              <a:buNone/>
            </a:pPr>
            <a:r>
              <a:rPr lang="el-GR" sz="4200" dirty="0"/>
              <a:t>4.	</a:t>
            </a:r>
            <a:r>
              <a:rPr lang="en-US" sz="4200" dirty="0" err="1"/>
              <a:t>Silberschatz</a:t>
            </a:r>
            <a:r>
              <a:rPr lang="en-US" sz="4200" dirty="0"/>
              <a:t> A., </a:t>
            </a:r>
            <a:r>
              <a:rPr lang="en-US" sz="4200" dirty="0" err="1"/>
              <a:t>Korth</a:t>
            </a:r>
            <a:r>
              <a:rPr lang="en-US" sz="4200" dirty="0"/>
              <a:t> H.F., </a:t>
            </a:r>
            <a:r>
              <a:rPr lang="en-US" sz="4200" dirty="0" err="1"/>
              <a:t>Sudarshan</a:t>
            </a:r>
            <a:r>
              <a:rPr lang="en-US" sz="4200" dirty="0"/>
              <a:t> S., </a:t>
            </a:r>
            <a:r>
              <a:rPr lang="el-GR" sz="4200" dirty="0"/>
              <a:t>Συστήματα βάσεων δεδομένων – Η πλήρης θεωρία των βάσεων δεδομένων, έκδοση 6η, Εκδόσεις Γκιούρδα</a:t>
            </a:r>
          </a:p>
          <a:p>
            <a:pPr>
              <a:buNone/>
            </a:pPr>
            <a:r>
              <a:rPr lang="el-GR" sz="4200" dirty="0"/>
              <a:t>5.	</a:t>
            </a:r>
            <a:r>
              <a:rPr lang="en-US" sz="4200" dirty="0"/>
              <a:t>Garcia-Molina, Ullman, Widow, </a:t>
            </a:r>
            <a:r>
              <a:rPr lang="el-GR" sz="4200" dirty="0"/>
              <a:t>Συστήματα βάσεων δεδομένων, έκδοση 1η, 2012, </a:t>
            </a:r>
            <a:r>
              <a:rPr lang="en-US" sz="4200" dirty="0"/>
              <a:t>ISBN: 978-960-524-309-8, </a:t>
            </a:r>
            <a:r>
              <a:rPr lang="el-GR" sz="4200" dirty="0"/>
              <a:t>Πανεπιστημιακές Εκδόσεις Κρήτης</a:t>
            </a:r>
          </a:p>
          <a:p>
            <a:pPr>
              <a:buNone/>
            </a:pPr>
            <a:r>
              <a:rPr lang="el-GR" sz="4200" dirty="0"/>
              <a:t>6.	</a:t>
            </a:r>
            <a:r>
              <a:rPr lang="en-US" sz="4200" dirty="0"/>
              <a:t>Date A.J., An introduction to database systems</a:t>
            </a:r>
            <a:r>
              <a:rPr lang="en-US" sz="4200" dirty="0" smtClean="0"/>
              <a:t>, </a:t>
            </a:r>
            <a:r>
              <a:rPr lang="en-US" sz="4200" dirty="0" err="1" smtClean="0"/>
              <a:t>vol</a:t>
            </a:r>
            <a:r>
              <a:rPr lang="en-US" sz="4200" dirty="0" smtClean="0"/>
              <a:t> 1, 2</a:t>
            </a:r>
            <a:r>
              <a:rPr lang="en-US" sz="4200" dirty="0"/>
              <a:t>, Addison-Wesley</a:t>
            </a:r>
          </a:p>
          <a:p>
            <a:pPr>
              <a:buNone/>
            </a:pPr>
            <a:r>
              <a:rPr lang="en-US" sz="4200" dirty="0" smtClean="0"/>
              <a:t>7.	Connolly </a:t>
            </a:r>
            <a:r>
              <a:rPr lang="en-US" sz="4200" dirty="0"/>
              <a:t>T., </a:t>
            </a:r>
            <a:r>
              <a:rPr lang="en-US" sz="4200" dirty="0" err="1"/>
              <a:t>Begg</a:t>
            </a:r>
            <a:r>
              <a:rPr lang="en-US" sz="4200" dirty="0"/>
              <a:t> C., Database solutions. A step-by-step guide to building databases, </a:t>
            </a:r>
            <a:r>
              <a:rPr lang="en-US" sz="4200" dirty="0" smtClean="0"/>
              <a:t>Addison-Wesley</a:t>
            </a:r>
          </a:p>
          <a:p>
            <a:pPr>
              <a:buNone/>
            </a:pPr>
            <a:r>
              <a:rPr lang="en-US" sz="4200" dirty="0" smtClean="0"/>
              <a:t>8.   </a:t>
            </a:r>
            <a:r>
              <a:rPr lang="en-US" sz="4200" dirty="0" err="1" smtClean="0"/>
              <a:t>Subrahmanian</a:t>
            </a:r>
            <a:r>
              <a:rPr lang="en-US" sz="4200" dirty="0" smtClean="0"/>
              <a:t> </a:t>
            </a:r>
            <a:r>
              <a:rPr lang="en-US" sz="4200" dirty="0"/>
              <a:t>V.S., Principles of Multimedia Database Systems, Morgan </a:t>
            </a:r>
            <a:r>
              <a:rPr lang="en-US" sz="4200" dirty="0" smtClean="0"/>
              <a:t>Kaufmann</a:t>
            </a:r>
          </a:p>
          <a:p>
            <a:pPr>
              <a:buNone/>
            </a:pPr>
            <a:r>
              <a:rPr lang="en-US" sz="4200" dirty="0" smtClean="0"/>
              <a:t>9.   </a:t>
            </a:r>
            <a:r>
              <a:rPr lang="el-GR" sz="4200" dirty="0" smtClean="0"/>
              <a:t>Χ</a:t>
            </a:r>
            <a:r>
              <a:rPr lang="el-GR" sz="4200" dirty="0"/>
              <a:t>. Σκουρλάς, Υλοποίηση εφαρμογών με γλώσσα </a:t>
            </a:r>
            <a:r>
              <a:rPr lang="en-US" sz="4200" dirty="0"/>
              <a:t>SQL – </a:t>
            </a:r>
            <a:r>
              <a:rPr lang="el-GR" sz="4200" dirty="0"/>
              <a:t>χρήση τεχνολογίας </a:t>
            </a:r>
            <a:r>
              <a:rPr lang="en-US" sz="4200" dirty="0"/>
              <a:t>Oracle, </a:t>
            </a:r>
            <a:r>
              <a:rPr lang="el-GR" sz="4200" dirty="0"/>
              <a:t>Νέες Τεχνολογίες.</a:t>
            </a:r>
            <a:endParaRPr lang="en-US" sz="4200" dirty="0"/>
          </a:p>
          <a:p>
            <a:pPr>
              <a:buNone/>
            </a:pPr>
            <a:endParaRPr lang="el-GR"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7</a:t>
            </a:fld>
            <a:endParaRPr lang="el-GR"/>
          </a:p>
        </p:txBody>
      </p:sp>
    </p:spTree>
    <p:extLst>
      <p:ext uri="{BB962C8B-B14F-4D97-AF65-F5344CB8AC3E}">
        <p14:creationId xmlns:p14="http://schemas.microsoft.com/office/powerpoint/2010/main" val="2830611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Η </a:t>
            </a:r>
            <a:r>
              <a:rPr lang="el-GR" dirty="0" smtClean="0"/>
              <a:t>μοντελοποίηση</a:t>
            </a:r>
            <a:endParaRPr lang="el-GR" dirty="0"/>
          </a:p>
        </p:txBody>
      </p:sp>
      <p:sp>
        <p:nvSpPr>
          <p:cNvPr id="13314" name="Rectangle 3"/>
          <p:cNvSpPr>
            <a:spLocks noGrp="1" noChangeArrowheads="1"/>
          </p:cNvSpPr>
          <p:nvPr>
            <p:ph idx="1"/>
          </p:nvPr>
        </p:nvSpPr>
        <p:spPr/>
        <p:txBody>
          <a:bodyPr>
            <a:normAutofit/>
          </a:bodyPr>
          <a:lstStyle/>
          <a:p>
            <a:pPr algn="l" eaLnBrk="1" hangingPunct="1">
              <a:spcBef>
                <a:spcPts val="600"/>
              </a:spcBef>
            </a:pPr>
            <a:r>
              <a:rPr lang="el-GR" altLang="el-GR" sz="2400" dirty="0" smtClean="0">
                <a:cs typeface="Arial" charset="0"/>
              </a:rPr>
              <a:t>Όταν θέλουμε να μοντελοποιήσουμε ένα σύστημα βάσης δεδομένων σχεδιάζουμε </a:t>
            </a:r>
            <a:r>
              <a:rPr lang="el-GR" altLang="el-GR" sz="2400" b="1" dirty="0" smtClean="0">
                <a:solidFill>
                  <a:srgbClr val="820000"/>
                </a:solidFill>
                <a:cs typeface="Arial" charset="0"/>
              </a:rPr>
              <a:t>ένα</a:t>
            </a:r>
            <a:r>
              <a:rPr lang="el-GR" altLang="el-GR" sz="2400" dirty="0" smtClean="0">
                <a:cs typeface="Arial" charset="0"/>
              </a:rPr>
              <a:t> ειδικό μοντέλο για όλες τις εφαρμογές που μας ενδιαφέρουν, το </a:t>
            </a:r>
            <a:r>
              <a:rPr lang="el-GR" altLang="el-GR" sz="2400" b="1" dirty="0" smtClean="0">
                <a:solidFill>
                  <a:srgbClr val="820000"/>
                </a:solidFill>
                <a:cs typeface="Arial" charset="0"/>
              </a:rPr>
              <a:t>Μοντέλο Οντοτήτων Συσχετίσεων (ΜΟΣ)</a:t>
            </a:r>
            <a:r>
              <a:rPr lang="el-GR" altLang="el-GR" sz="2400" dirty="0" smtClean="0">
                <a:cs typeface="Arial" charset="0"/>
              </a:rPr>
              <a:t>. Το μοντέλο αναπαριστά όλες τις οντότητες (</a:t>
            </a:r>
            <a:r>
              <a:rPr lang="en-US" altLang="el-GR" sz="2400" dirty="0" smtClean="0">
                <a:cs typeface="Arial" charset="0"/>
              </a:rPr>
              <a:t>entities</a:t>
            </a:r>
            <a:r>
              <a:rPr lang="el-GR" altLang="el-GR" sz="2400" dirty="0" smtClean="0">
                <a:cs typeface="Arial" charset="0"/>
              </a:rPr>
              <a:t>) και τις μεταξύ τους συσχετίσεις (</a:t>
            </a:r>
            <a:r>
              <a:rPr lang="en-US" altLang="el-GR" sz="2400" dirty="0" smtClean="0">
                <a:cs typeface="Arial" charset="0"/>
              </a:rPr>
              <a:t>relationships</a:t>
            </a:r>
            <a:r>
              <a:rPr lang="el-GR" altLang="el-GR" sz="2400" dirty="0" smtClean="0">
                <a:cs typeface="Arial" charset="0"/>
              </a:rPr>
              <a:t>). </a:t>
            </a:r>
            <a:endParaRPr lang="el-GR" altLang="el-GR" sz="2400" dirty="0" smtClean="0"/>
          </a:p>
          <a:p>
            <a:pPr eaLnBrk="1" hangingPunct="1">
              <a:lnSpc>
                <a:spcPct val="80000"/>
              </a:lnSpc>
            </a:pPr>
            <a:endParaRPr lang="el-GR" altLang="el-GR" sz="1800" dirty="0" smtClean="0"/>
          </a:p>
        </p:txBody>
      </p:sp>
      <p:sp>
        <p:nvSpPr>
          <p:cNvPr id="13315" name="Rectangle 5"/>
          <p:cNvSpPr>
            <a:spLocks noChangeArrowheads="1"/>
          </p:cNvSpPr>
          <p:nvPr/>
        </p:nvSpPr>
        <p:spPr bwMode="auto">
          <a:xfrm>
            <a:off x="1919288" y="1562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8</a:t>
            </a:fld>
            <a:endParaRPr lang="el-GR"/>
          </a:p>
        </p:txBody>
      </p:sp>
    </p:spTree>
    <p:extLst>
      <p:ext uri="{BB962C8B-B14F-4D97-AF65-F5344CB8AC3E}">
        <p14:creationId xmlns:p14="http://schemas.microsoft.com/office/powerpoint/2010/main" val="275092550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theme1.xml><?xml version="1.0" encoding="utf-8"?>
<a:theme xmlns:a="http://schemas.openxmlformats.org/drawingml/2006/main" name="exo-opistho_simeiomata">
  <a:themeElements>
    <a:clrScheme name="Custom 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F497D"/>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exo-opistho_simeiomata</Template>
  <TotalTime>336</TotalTime>
  <Words>3109</Words>
  <Application>Microsoft Office PowerPoint</Application>
  <PresentationFormat>On-screen Show (4:3)</PresentationFormat>
  <Paragraphs>601</Paragraphs>
  <Slides>60</Slides>
  <Notes>24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60</vt:i4>
      </vt:variant>
    </vt:vector>
  </HeadingPairs>
  <TitlesOfParts>
    <vt:vector size="69" baseType="lpstr">
      <vt:lpstr>Arial</vt:lpstr>
      <vt:lpstr>Calibri</vt:lpstr>
      <vt:lpstr>Cambria</vt:lpstr>
      <vt:lpstr>Courier New</vt:lpstr>
      <vt:lpstr>Times New Roman</vt:lpstr>
      <vt:lpstr>Wingdings</vt:lpstr>
      <vt:lpstr>exo-opistho_simeiomata</vt:lpstr>
      <vt:lpstr>Έγγραφο</vt:lpstr>
      <vt:lpstr>Document</vt:lpstr>
      <vt:lpstr>Βάσεις Δεδομένων II</vt:lpstr>
      <vt:lpstr>Εναρκτήρια συνάντηση</vt:lpstr>
      <vt:lpstr>Περιγραφή Μαθήματος</vt:lpstr>
      <vt:lpstr>Μαθησιακά Αποτελέσματα</vt:lpstr>
      <vt:lpstr>Περίγραμμα ύλης µαθήµατος</vt:lpstr>
      <vt:lpstr>Περιεχόμενα Μαθήματος / Ενότητες</vt:lpstr>
      <vt:lpstr>Περιεχόμενα Μαθήματος / Ενότητες</vt:lpstr>
      <vt:lpstr>Ενδεικτική Βιβλιογραφία</vt:lpstr>
      <vt:lpstr>Η μοντελοποίηση</vt:lpstr>
      <vt:lpstr>PowerPoint Presentation</vt:lpstr>
      <vt:lpstr>PowerPoint Presentation</vt:lpstr>
      <vt:lpstr>PowerPoint Presentation</vt:lpstr>
      <vt:lpstr>Classic</vt:lpstr>
      <vt:lpstr>UML</vt:lpstr>
      <vt:lpstr>Crow’s foot</vt:lpstr>
      <vt:lpstr>PowerPoint Presentation</vt:lpstr>
      <vt:lpstr>Μοντέλο οντοτήτων συσχετίσεων </vt:lpstr>
      <vt:lpstr>Διαχείριση σχεσιακών βάσεων δεδομένων με γλώσσα SQL</vt:lpstr>
      <vt:lpstr>Υλοποίηση  με χρήση MySQL, Oracle:  Συγκριτικός Πίνακας διαφορών</vt:lpstr>
      <vt:lpstr>Δημιουργία βάσης δεδομένων</vt:lpstr>
      <vt:lpstr>Δημιουργία trigger σε Oracle</vt:lpstr>
      <vt:lpstr>Ανάλυση παραδείγματος trigger σε MySQL</vt:lpstr>
      <vt:lpstr>PowerPoint Presentation</vt:lpstr>
      <vt:lpstr>PowerPoint Presentation</vt:lpstr>
      <vt:lpstr>Χρήση SQL</vt:lpstr>
      <vt:lpstr>PowerPoint Presentation</vt:lpstr>
      <vt:lpstr>PowerPoint Presentation</vt:lpstr>
      <vt:lpstr>PowerPoint Presentation</vt:lpstr>
      <vt:lpstr>PowerPoint Presentation</vt:lpstr>
      <vt:lpstr>BOOKS (πίνακας στοιχείων βιβλίου)</vt:lpstr>
      <vt:lpstr>PowerPoint Presentation</vt:lpstr>
      <vt:lpstr>Σχεδίαση Βάσης δεδομένων Διεύθυνσης Προσωπικού</vt:lpstr>
      <vt:lpstr>PowerPoint Presentation</vt:lpstr>
      <vt:lpstr>PowerPoint Presentation</vt:lpstr>
      <vt:lpstr>PowerPoint Presentation</vt:lpstr>
      <vt:lpstr>Υλοποίηση βάσης δεδομένων Διεύθυνσης Προσωπικού</vt:lpstr>
      <vt:lpstr>PowerPoint Presentation</vt:lpstr>
      <vt:lpstr>PowerPoint Presentation</vt:lpstr>
      <vt:lpstr>PowerPoint Presentation</vt:lpstr>
      <vt:lpstr>PowerPoint Presentation</vt:lpstr>
      <vt:lpstr>PowerPoint Presentation</vt:lpstr>
      <vt:lpstr>Όψη (view)</vt:lpstr>
      <vt:lpstr>Πότε μια view δεν είναι ενημερώσιμη  (is not updatable) </vt:lpstr>
      <vt:lpstr>DBA - ΓΛΩΣΣΑ ΕΛΕΓΧΟΥ ΔΕΔΟΜΕΝΩΝ  (Data Control Language - DCL) </vt:lpstr>
      <vt:lpstr>Δικαιώματα πρόσβασης χρηστών</vt:lpstr>
      <vt:lpstr>Δικαίωμα CONNECT</vt:lpstr>
      <vt:lpstr>Δικαίωμα CONNECT</vt:lpstr>
      <vt:lpstr>Δικαίωμα RESOURCE</vt:lpstr>
      <vt:lpstr>Δικαίωμα RESOURCE</vt:lpstr>
      <vt:lpstr>Δικαίωμα DBA</vt:lpstr>
      <vt:lpstr>PowerPoint Presentation</vt:lpstr>
      <vt:lpstr>PowerPoint Presentation</vt:lpstr>
      <vt:lpstr>Η έννοια της Συναλλαγής (transaction)</vt:lpstr>
      <vt:lpstr>Μηχανισμός ROLLBACK</vt:lpstr>
      <vt:lpstr>Πρωτόκολο COMMIT / ROLLBACK </vt:lpstr>
      <vt:lpstr>Τέλος Ενότητας</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ΤΙΤΛΟΣ ΜΑΘΗΜΑΤΟΣ</dc:title>
  <dc:creator>opencourses@teiath.gr</dc:creator>
  <cp:lastModifiedBy>Christos</cp:lastModifiedBy>
  <cp:revision>47</cp:revision>
  <dcterms:created xsi:type="dcterms:W3CDTF">2014-10-20T11:54:42Z</dcterms:created>
  <dcterms:modified xsi:type="dcterms:W3CDTF">2019-10-07T14:16:56Z</dcterms:modified>
</cp:coreProperties>
</file>