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30"/>
  </p:notesMasterIdLst>
  <p:handoutMasterIdLst>
    <p:handoutMasterId r:id="rId31"/>
  </p:handoutMasterIdLst>
  <p:sldIdLst>
    <p:sldId id="256" r:id="rId2"/>
    <p:sldId id="269" r:id="rId3"/>
    <p:sldId id="298" r:id="rId4"/>
    <p:sldId id="299" r:id="rId5"/>
    <p:sldId id="275" r:id="rId6"/>
    <p:sldId id="276"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257" r:id="rId25"/>
    <p:sldId id="262" r:id="rId26"/>
    <p:sldId id="264" r:id="rId27"/>
    <p:sldId id="265" r:id="rId28"/>
    <p:sldId id="266" r:id="rId29"/>
  </p:sldIdLst>
  <p:sldSz cx="9144000" cy="6858000" type="screen4x3"/>
  <p:notesSz cx="7104063" cy="10234613"/>
  <p:custDataLst>
    <p:tags r:id="rId32"/>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7/10/2019</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7/10/2019</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DA1BD75-EFE4-4A92-9A6A-89E25730CF2A}" type="slidenum">
              <a:rPr lang="el-GR" altLang="el-GR" sz="1300"/>
              <a:pPr eaLnBrk="1" hangingPunct="1"/>
              <a:t>1</a:t>
            </a:fld>
            <a:endParaRPr lang="el-GR" altLang="el-GR" sz="13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68255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II</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a:t>
            </a:r>
            <a:r>
              <a:rPr lang="en-US" sz="2800" b="1" dirty="0" smtClean="0"/>
              <a:t>3</a:t>
            </a:r>
            <a:r>
              <a:rPr lang="el-GR" sz="2800" dirty="0" smtClean="0"/>
              <a:t>:</a:t>
            </a:r>
            <a:r>
              <a:rPr lang="en-US" sz="2800" dirty="0" smtClean="0"/>
              <a:t> </a:t>
            </a:r>
            <a:r>
              <a:rPr lang="el-GR" sz="2800" dirty="0" smtClean="0"/>
              <a:t>«</a:t>
            </a:r>
            <a:r>
              <a:rPr lang="el-GR" sz="2800" dirty="0"/>
              <a:t>Ασκήσεις στη χρήση </a:t>
            </a:r>
            <a:r>
              <a:rPr lang="en-US" sz="2800" dirty="0"/>
              <a:t>Views</a:t>
            </a:r>
            <a:r>
              <a:rPr lang="el-GR" sz="2800" dirty="0" smtClean="0"/>
              <a:t>»</a:t>
            </a:r>
          </a:p>
          <a:p>
            <a:pPr>
              <a:spcBef>
                <a:spcPts val="0"/>
              </a:spcBef>
              <a:spcAft>
                <a:spcPts val="1200"/>
              </a:spcAft>
            </a:pPr>
            <a:r>
              <a:rPr lang="el-GR" sz="2400" dirty="0" smtClean="0"/>
              <a:t>Χ. 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smtClean="0">
                <a:latin typeface="+mn-lt"/>
              </a:rPr>
              <a:t>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12215924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10"/>
          <p:cNvPicPr/>
          <p:nvPr/>
        </p:nvPicPr>
        <p:blipFill>
          <a:blip r:embed="rId5">
            <a:extLst>
              <a:ext uri="{28A0092B-C50C-407E-A947-70E740481C1C}">
                <a14:useLocalDpi xmlns:a14="http://schemas.microsoft.com/office/drawing/2010/main" val="0"/>
              </a:ext>
            </a:extLst>
          </a:blip>
          <a:stretch>
            <a:fillRect/>
          </a:stretch>
        </p:blipFill>
        <p:spPr>
          <a:xfrm>
            <a:off x="755576" y="486569"/>
            <a:ext cx="758190" cy="638175"/>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sp>
        <p:nvSpPr>
          <p:cNvPr id="4" name="Rectangle 3"/>
          <p:cNvSpPr/>
          <p:nvPr/>
        </p:nvSpPr>
        <p:spPr>
          <a:xfrm>
            <a:off x="251520" y="116632"/>
            <a:ext cx="7992888" cy="1574149"/>
          </a:xfrm>
          <a:prstGeom prst="rect">
            <a:avLst/>
          </a:prstGeom>
        </p:spPr>
        <p:txBody>
          <a:bodyPr wrap="square">
            <a:spAutoFit/>
          </a:bodyPr>
          <a:lstStyle/>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UPDATE </a:t>
            </a:r>
            <a:r>
              <a:rPr lang="en-US" dirty="0" err="1">
                <a:latin typeface="Cambria" panose="02040503050406030204" pitchFamily="18" charset="0"/>
                <a:ea typeface="Times New Roman" panose="02020603050405020304" pitchFamily="18" charset="0"/>
                <a:cs typeface="Times New Roman" panose="02020603050405020304" pitchFamily="18" charset="0"/>
              </a:rPr>
              <a:t>emp_view</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SET </a:t>
            </a:r>
            <a:r>
              <a:rPr lang="en-US" dirty="0" err="1">
                <a:latin typeface="Cambria" panose="02040503050406030204" pitchFamily="18" charset="0"/>
                <a:ea typeface="Times New Roman" panose="02020603050405020304" pitchFamily="18" charset="0"/>
                <a:cs typeface="Times New Roman" panose="02020603050405020304" pitchFamily="18" charset="0"/>
              </a:rPr>
              <a:t>e_Job</a:t>
            </a:r>
            <a:r>
              <a:rPr lang="en-US" dirty="0">
                <a:latin typeface="Cambria" panose="02040503050406030204" pitchFamily="18" charset="0"/>
                <a:ea typeface="Times New Roman" panose="02020603050405020304" pitchFamily="18" charset="0"/>
                <a:cs typeface="Times New Roman" panose="02020603050405020304" pitchFamily="18" charset="0"/>
              </a:rPr>
              <a:t>=200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WHERE </a:t>
            </a:r>
            <a:r>
              <a:rPr lang="en-US" dirty="0" err="1">
                <a:latin typeface="Cambria" panose="02040503050406030204" pitchFamily="18" charset="0"/>
                <a:ea typeface="Times New Roman" panose="02020603050405020304" pitchFamily="18" charset="0"/>
                <a:cs typeface="Times New Roman" panose="02020603050405020304" pitchFamily="18" charset="0"/>
              </a:rPr>
              <a:t>e_ID</a:t>
            </a:r>
            <a:r>
              <a:rPr lang="en-US" dirty="0">
                <a:latin typeface="Cambria" panose="02040503050406030204" pitchFamily="18" charset="0"/>
                <a:ea typeface="Times New Roman" panose="02020603050405020304" pitchFamily="18" charset="0"/>
                <a:cs typeface="Times New Roman" panose="02020603050405020304" pitchFamily="18" charset="0"/>
              </a:rPr>
              <a:t>=100;</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EMP;</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a:t>
            </a:r>
            <a:r>
              <a:rPr lang="en-US" dirty="0" err="1">
                <a:latin typeface="Cambria" panose="02040503050406030204" pitchFamily="18" charset="0"/>
                <a:ea typeface="Times New Roman" panose="02020603050405020304" pitchFamily="18" charset="0"/>
                <a:cs typeface="Times New Roman" panose="02020603050405020304" pitchFamily="18" charset="0"/>
              </a:rPr>
              <a:t>emp_view</a:t>
            </a:r>
            <a:r>
              <a:rPr lang="en-US" dirty="0" smtClean="0">
                <a:latin typeface="Cambria" panose="02040503050406030204" pitchFamily="18" charset="0"/>
                <a:ea typeface="Times New Roman" panose="02020603050405020304" pitchFamily="18" charset="0"/>
                <a:cs typeface="Times New Roman" panose="02020603050405020304" pitchFamily="18" charset="0"/>
              </a:rPr>
              <a:t>;</a:t>
            </a:r>
            <a:r>
              <a:rPr lang="en-US" dirty="0">
                <a:latin typeface="Cambria" panose="02040503050406030204" pitchFamily="18" charset="0"/>
                <a:ea typeface="Times New Roman" panose="02020603050405020304" pitchFamily="18" charset="0"/>
                <a:cs typeface="Times New Roman" panose="02020603050405020304" pitchFamily="18" charset="0"/>
              </a:rPr>
              <a:t> </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Εικόνα 5"/>
          <p:cNvPicPr/>
          <p:nvPr/>
        </p:nvPicPr>
        <p:blipFill>
          <a:blip r:embed="rId2" cstate="print"/>
          <a:srcRect/>
          <a:stretch>
            <a:fillRect/>
          </a:stretch>
        </p:blipFill>
        <p:spPr bwMode="auto">
          <a:xfrm>
            <a:off x="1475656" y="1812796"/>
            <a:ext cx="5256584" cy="4856564"/>
          </a:xfrm>
          <a:prstGeom prst="rect">
            <a:avLst/>
          </a:prstGeom>
          <a:noFill/>
          <a:ln w="9525">
            <a:noFill/>
            <a:miter lim="800000"/>
            <a:headEnd/>
            <a:tailEnd/>
          </a:ln>
        </p:spPr>
      </p:pic>
    </p:spTree>
    <p:extLst>
      <p:ext uri="{BB962C8B-B14F-4D97-AF65-F5344CB8AC3E}">
        <p14:creationId xmlns:p14="http://schemas.microsoft.com/office/powerpoint/2010/main" val="1657691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9552"/>
            <a:ext cx="8229600" cy="907200"/>
          </a:xfrm>
        </p:spPr>
        <p:txBody>
          <a:bodyPr>
            <a:noAutofit/>
          </a:bodyPr>
          <a:lstStyle/>
          <a:p>
            <a:r>
              <a:rPr lang="el-GR" sz="2000" dirty="0"/>
              <a:t>Θα εξετάσουμε μεταβολές της βάσης που γίνονται μέσα σε συναλλαγές (</a:t>
            </a:r>
            <a:r>
              <a:rPr lang="en-US" sz="2000" dirty="0"/>
              <a:t>transaction</a:t>
            </a:r>
            <a:r>
              <a:rPr lang="el-GR" sz="2000" dirty="0"/>
              <a:t>). Θα εξετάσουμε, πιο συγκεκριμένα, την επικύρωση (οριστικοποίηση) και την ακύρωση των μεταβολών.</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
        <p:nvSpPr>
          <p:cNvPr id="4" name="Rectangle 3"/>
          <p:cNvSpPr/>
          <p:nvPr/>
        </p:nvSpPr>
        <p:spPr>
          <a:xfrm>
            <a:off x="467544" y="1484784"/>
            <a:ext cx="7704856" cy="1574149"/>
          </a:xfrm>
          <a:prstGeom prst="rect">
            <a:avLst/>
          </a:prstGeom>
        </p:spPr>
        <p:txBody>
          <a:bodyPr wrap="square">
            <a:spAutoFit/>
          </a:bodyPr>
          <a:lstStyle/>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START TRANSACTION;</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DELETE FROM </a:t>
            </a:r>
            <a:r>
              <a:rPr lang="en-US" dirty="0" err="1">
                <a:latin typeface="Cambria" panose="02040503050406030204" pitchFamily="18" charset="0"/>
                <a:ea typeface="Times New Roman" panose="02020603050405020304" pitchFamily="18" charset="0"/>
                <a:cs typeface="Times New Roman" panose="02020603050405020304" pitchFamily="18" charset="0"/>
              </a:rPr>
              <a:t>emp_view</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WHERE </a:t>
            </a:r>
            <a:r>
              <a:rPr lang="en-US" dirty="0" err="1">
                <a:latin typeface="Cambria" panose="02040503050406030204" pitchFamily="18" charset="0"/>
                <a:ea typeface="Times New Roman" panose="02020603050405020304" pitchFamily="18" charset="0"/>
                <a:cs typeface="Times New Roman" panose="02020603050405020304" pitchFamily="18" charset="0"/>
              </a:rPr>
              <a:t>e_Name</a:t>
            </a:r>
            <a:r>
              <a:rPr lang="en-US" dirty="0">
                <a:latin typeface="Cambria" panose="02040503050406030204" pitchFamily="18" charset="0"/>
                <a:ea typeface="Times New Roman" panose="02020603050405020304" pitchFamily="18" charset="0"/>
                <a:cs typeface="Times New Roman" panose="02020603050405020304" pitchFamily="18" charset="0"/>
              </a:rPr>
              <a:t>=</a:t>
            </a:r>
            <a:r>
              <a:rPr lang="en-US" sz="1600" dirty="0">
                <a:latin typeface="Cambria" panose="02040503050406030204" pitchFamily="18" charset="0"/>
                <a:ea typeface="Calibri" panose="020F0502020204030204" pitchFamily="34" charset="0"/>
                <a:cs typeface="Times New Roman" panose="02020603050405020304" pitchFamily="18" charset="0"/>
              </a:rPr>
              <a:t>'ADAMS';</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EMP;</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a:t>
            </a:r>
            <a:r>
              <a:rPr lang="el-GR" dirty="0">
                <a:latin typeface="Cambria" panose="02040503050406030204" pitchFamily="18" charset="0"/>
                <a:ea typeface="Times New Roman" panose="02020603050405020304" pitchFamily="18" charset="0"/>
                <a:cs typeface="Times New Roman" panose="02020603050405020304" pitchFamily="18" charset="0"/>
              </a:rPr>
              <a:t> * </a:t>
            </a:r>
            <a:r>
              <a:rPr lang="en-US" dirty="0">
                <a:latin typeface="Cambria" panose="02040503050406030204" pitchFamily="18" charset="0"/>
                <a:ea typeface="Times New Roman" panose="02020603050405020304" pitchFamily="18" charset="0"/>
                <a:cs typeface="Times New Roman" panose="02020603050405020304" pitchFamily="18" charset="0"/>
              </a:rPr>
              <a:t>FROM </a:t>
            </a:r>
            <a:r>
              <a:rPr lang="en-US" dirty="0" err="1">
                <a:latin typeface="Cambria" panose="02040503050406030204" pitchFamily="18" charset="0"/>
                <a:ea typeface="Times New Roman" panose="02020603050405020304" pitchFamily="18" charset="0"/>
                <a:cs typeface="Times New Roman" panose="02020603050405020304" pitchFamily="18" charset="0"/>
              </a:rPr>
              <a:t>emp</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a:latin typeface="Cambria" panose="02040503050406030204" pitchFamily="18" charset="0"/>
                <a:ea typeface="Times New Roman" panose="02020603050405020304" pitchFamily="18" charset="0"/>
                <a:cs typeface="Times New Roman" panose="02020603050405020304" pitchFamily="18" charset="0"/>
              </a:rPr>
              <a:t>view</a:t>
            </a:r>
            <a:r>
              <a:rPr lang="el-GR" dirty="0">
                <a:latin typeface="Cambria" panose="02040503050406030204" pitchFamily="18" charset="0"/>
                <a:ea typeface="Times New Roman" panose="02020603050405020304" pitchFamily="18" charset="0"/>
                <a:cs typeface="Times New Roman" panose="02020603050405020304" pitchFamily="18" charset="0"/>
              </a:rPr>
              <a:t>;</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07504" y="3068960"/>
            <a:ext cx="8712968" cy="3352328"/>
          </a:xfrm>
          <a:prstGeom prst="rect">
            <a:avLst/>
          </a:prstGeom>
        </p:spPr>
        <p:txBody>
          <a:bodyPr wrap="square">
            <a:spAutoFit/>
          </a:bodyPr>
          <a:lstStyle/>
          <a:p>
            <a:pPr>
              <a:lnSpc>
                <a:spcPct val="107000"/>
              </a:lnSpc>
              <a:spcAft>
                <a:spcPts val="0"/>
              </a:spcAft>
            </a:pP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Δείτε ότι οι μεταβολές φαίνονται σε πίνακα και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view</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Στη συνέχεια θα τερματίσω τη συναλλαγή -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TRANSACTION</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Με δήλωση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ROLLBACK</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ακυρώνοντας όλες τις μεταβολές. Αν χρησιμοποιώσω δήλωση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COMMIT</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τότε γράφονται όλες οι μεταβολές μόνιμα στη βάση δεδομένων.</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Αν δεν ξεκινήσω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TRANSACTION</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START TRANSACTION</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τότε η </a:t>
            </a:r>
            <a:r>
              <a:rPr lang="en-US" b="1" dirty="0" err="1">
                <a:highlight>
                  <a:srgbClr val="FFFF00"/>
                </a:highlight>
                <a:latin typeface="Cambria" panose="02040503050406030204" pitchFamily="18" charset="0"/>
                <a:ea typeface="Times New Roman" panose="02020603050405020304" pitchFamily="18" charset="0"/>
                <a:cs typeface="Times New Roman" panose="02020603050405020304" pitchFamily="18" charset="0"/>
              </a:rPr>
              <a:t>mySQL</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είναι σε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AUTOCOMMIT mode</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δηλαδή κάθε δήλωση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INSERT</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κ.λπ.) προκαλεί μεταβολές που γράφονται μόνιμα (</a:t>
            </a: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COMMIT</a:t>
            </a:r>
            <a:r>
              <a:rPr lang="el-GR"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 στη βάση δεδομένων.</a:t>
            </a:r>
            <a:r>
              <a:rPr lang="el-GR" b="1" dirty="0">
                <a:latin typeface="Cambria" panose="02040503050406030204" pitchFamily="18" charset="0"/>
                <a:ea typeface="Times New Roman" panose="02020603050405020304" pitchFamily="18" charset="0"/>
                <a:cs typeface="Times New Roman" panose="02020603050405020304" pitchFamily="18"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l-GR" dirty="0">
                <a:latin typeface="Cambria" panose="02040503050406030204" pitchFamily="18" charset="0"/>
                <a:ea typeface="Times New Roman" panose="02020603050405020304" pitchFamily="18" charset="0"/>
                <a:cs typeface="Times New Roman" panose="02020603050405020304" pitchFamily="18" charset="0"/>
              </a:rPr>
              <a:t> </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ROLLBACK;</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EMP;</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a:t>
            </a:r>
            <a:r>
              <a:rPr lang="en-US" dirty="0" err="1">
                <a:latin typeface="Cambria" panose="02040503050406030204" pitchFamily="18" charset="0"/>
                <a:ea typeface="Times New Roman" panose="02020603050405020304" pitchFamily="18" charset="0"/>
                <a:cs typeface="Times New Roman" panose="02020603050405020304" pitchFamily="18" charset="0"/>
              </a:rPr>
              <a:t>emp_view</a:t>
            </a:r>
            <a:r>
              <a:rPr lang="en-US" dirty="0">
                <a:latin typeface="Cambria" panose="02040503050406030204" pitchFamily="18" charset="0"/>
                <a:ea typeface="Times New Roman" panose="02020603050405020304" pitchFamily="18" charset="0"/>
                <a:cs typeface="Times New Roman" panose="02020603050405020304" pitchFamily="18" charset="0"/>
              </a:rPr>
              <a:t>;</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3562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61560"/>
            <a:ext cx="8229600" cy="907200"/>
          </a:xfrm>
        </p:spPr>
        <p:txBody>
          <a:bodyPr>
            <a:noAutofit/>
          </a:bodyPr>
          <a:lstStyle/>
          <a:p>
            <a:r>
              <a:rPr lang="el-GR" sz="2000" dirty="0"/>
              <a:t>Να μία </a:t>
            </a:r>
            <a:r>
              <a:rPr lang="en-US" sz="2000" dirty="0"/>
              <a:t>view</a:t>
            </a:r>
            <a:r>
              <a:rPr lang="el-GR" sz="2000" dirty="0"/>
              <a:t> «αφύλακτη», δηλαδή χωρίς την υποπρόταση </a:t>
            </a:r>
            <a:r>
              <a:rPr lang="en-US" sz="2000" dirty="0"/>
              <a:t>with check option </a:t>
            </a:r>
            <a:r>
              <a:rPr lang="el-GR" sz="2000" dirty="0"/>
              <a:t>στον ορισμό της. Υποτίθεται από τον τρόπο ορισμού της όψης μπορούμε να κάνουμε μεταβολές σε </a:t>
            </a:r>
            <a:r>
              <a:rPr lang="el-GR" sz="2000"/>
              <a:t>υπαλλήλους </a:t>
            </a:r>
            <a:r>
              <a:rPr lang="el-GR" sz="2000" smtClean="0"/>
              <a:t>του </a:t>
            </a:r>
            <a:r>
              <a:rPr lang="el-GR" sz="2000" dirty="0"/>
              <a:t>τμήματος 50 μόνο. Μία </a:t>
            </a:r>
            <a:r>
              <a:rPr lang="en-US" sz="2000" dirty="0"/>
              <a:t>view</a:t>
            </a:r>
            <a:r>
              <a:rPr lang="el-GR" sz="2000" dirty="0"/>
              <a:t> «αφύλακτη» επιτρέπει παράνομες μεταβολές της </a:t>
            </a:r>
            <a:r>
              <a:rPr lang="el-GR" sz="2000" dirty="0" smtClean="0"/>
              <a:t>βάσης</a:t>
            </a:r>
            <a:endParaRPr lang="el-GR" sz="20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11</a:t>
            </a:fld>
            <a:endParaRPr lang="el-GR"/>
          </a:p>
        </p:txBody>
      </p:sp>
      <p:sp>
        <p:nvSpPr>
          <p:cNvPr id="4" name="Rectangle 3"/>
          <p:cNvSpPr/>
          <p:nvPr/>
        </p:nvSpPr>
        <p:spPr>
          <a:xfrm>
            <a:off x="179512" y="1412776"/>
            <a:ext cx="7560840" cy="1591590"/>
          </a:xfrm>
          <a:prstGeom prst="rect">
            <a:avLst/>
          </a:prstGeom>
        </p:spPr>
        <p:txBody>
          <a:bodyPr wrap="square">
            <a:spAutoFit/>
          </a:bodyPr>
          <a:lstStyle/>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CREATE VIEW </a:t>
            </a:r>
            <a:r>
              <a:rPr lang="en-US" dirty="0" err="1">
                <a:latin typeface="Cambria" panose="02040503050406030204" pitchFamily="18" charset="0"/>
                <a:ea typeface="Times New Roman" panose="02020603050405020304" pitchFamily="18" charset="0"/>
                <a:cs typeface="Times New Roman" panose="02020603050405020304" pitchFamily="18" charset="0"/>
              </a:rPr>
              <a:t>emp</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a:latin typeface="Cambria" panose="02040503050406030204" pitchFamily="18" charset="0"/>
                <a:ea typeface="Times New Roman" panose="02020603050405020304" pitchFamily="18" charset="0"/>
                <a:cs typeface="Times New Roman" panose="02020603050405020304" pitchFamily="18" charset="0"/>
              </a:rPr>
              <a:t>on</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a:latin typeface="Cambria" panose="02040503050406030204" pitchFamily="18" charset="0"/>
                <a:ea typeface="Times New Roman" panose="02020603050405020304" pitchFamily="18" charset="0"/>
                <a:cs typeface="Times New Roman" panose="02020603050405020304" pitchFamily="18" charset="0"/>
              </a:rPr>
              <a:t>SALES</a:t>
            </a:r>
            <a:r>
              <a:rPr lang="el-GR" dirty="0">
                <a:latin typeface="Cambria" panose="02040503050406030204" pitchFamily="18" charset="0"/>
                <a:ea typeface="Times New Roman" panose="02020603050405020304" pitchFamily="18" charset="0"/>
                <a:cs typeface="Times New Roman" panose="02020603050405020304" pitchFamily="18" charset="0"/>
              </a:rPr>
              <a:t>(</a:t>
            </a:r>
            <a:r>
              <a:rPr lang="en-US" dirty="0">
                <a:latin typeface="Cambria" panose="02040503050406030204" pitchFamily="18" charset="0"/>
                <a:ea typeface="Times New Roman" panose="02020603050405020304" pitchFamily="18" charset="0"/>
                <a:cs typeface="Times New Roman" panose="02020603050405020304" pitchFamily="18" charset="0"/>
              </a:rPr>
              <a:t>e</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a:latin typeface="Cambria" panose="02040503050406030204" pitchFamily="18" charset="0"/>
                <a:ea typeface="Times New Roman" panose="02020603050405020304" pitchFamily="18" charset="0"/>
                <a:cs typeface="Times New Roman" panose="02020603050405020304" pitchFamily="18" charset="0"/>
              </a:rPr>
              <a:t>ID</a:t>
            </a:r>
            <a:r>
              <a:rPr lang="el-GR" dirty="0">
                <a:latin typeface="Cambria" panose="02040503050406030204" pitchFamily="18" charset="0"/>
                <a:ea typeface="Times New Roman" panose="02020603050405020304" pitchFamily="18" charset="0"/>
                <a:cs typeface="Times New Roman" panose="02020603050405020304" pitchFamily="18" charset="0"/>
              </a:rPr>
              <a:t>, </a:t>
            </a:r>
            <a:r>
              <a:rPr lang="en-US" dirty="0">
                <a:latin typeface="Cambria" panose="02040503050406030204" pitchFamily="18" charset="0"/>
                <a:ea typeface="Times New Roman" panose="02020603050405020304" pitchFamily="18" charset="0"/>
                <a:cs typeface="Times New Roman" panose="02020603050405020304" pitchFamily="18" charset="0"/>
              </a:rPr>
              <a:t>e</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a:latin typeface="Cambria" panose="02040503050406030204" pitchFamily="18" charset="0"/>
                <a:ea typeface="Times New Roman" panose="02020603050405020304" pitchFamily="18" charset="0"/>
                <a:cs typeface="Times New Roman" panose="02020603050405020304" pitchFamily="18" charset="0"/>
              </a:rPr>
              <a:t>Name</a:t>
            </a:r>
            <a:r>
              <a:rPr lang="el-GR" dirty="0">
                <a:latin typeface="Cambria" panose="02040503050406030204" pitchFamily="18" charset="0"/>
                <a:ea typeface="Times New Roman" panose="02020603050405020304" pitchFamily="18" charset="0"/>
                <a:cs typeface="Times New Roman" panose="02020603050405020304" pitchFamily="18" charset="0"/>
              </a:rPr>
              <a:t>, </a:t>
            </a:r>
            <a:r>
              <a:rPr lang="en-US" dirty="0">
                <a:latin typeface="Cambria" panose="02040503050406030204" pitchFamily="18" charset="0"/>
                <a:ea typeface="Times New Roman" panose="02020603050405020304" pitchFamily="18" charset="0"/>
                <a:cs typeface="Times New Roman" panose="02020603050405020304" pitchFamily="18" charset="0"/>
              </a:rPr>
              <a:t>e</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a:latin typeface="Cambria" panose="02040503050406030204" pitchFamily="18" charset="0"/>
                <a:ea typeface="Times New Roman" panose="02020603050405020304" pitchFamily="18" charset="0"/>
                <a:cs typeface="Times New Roman" panose="02020603050405020304" pitchFamily="18" charset="0"/>
              </a:rPr>
              <a:t>Job</a:t>
            </a:r>
            <a:r>
              <a:rPr lang="el-GR" dirty="0">
                <a:latin typeface="Cambria" panose="02040503050406030204" pitchFamily="18" charset="0"/>
                <a:ea typeface="Times New Roman" panose="02020603050405020304" pitchFamily="18" charset="0"/>
                <a:cs typeface="Times New Roman" panose="02020603050405020304" pitchFamily="18" charset="0"/>
              </a:rPr>
              <a:t>, </a:t>
            </a:r>
            <a:r>
              <a:rPr lang="en-US" dirty="0">
                <a:latin typeface="Cambria" panose="02040503050406030204" pitchFamily="18" charset="0"/>
                <a:ea typeface="Times New Roman" panose="02020603050405020304" pitchFamily="18" charset="0"/>
                <a:cs typeface="Times New Roman" panose="02020603050405020304" pitchFamily="18" charset="0"/>
              </a:rPr>
              <a:t>e</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err="1">
                <a:latin typeface="Cambria" panose="02040503050406030204" pitchFamily="18" charset="0"/>
                <a:ea typeface="Times New Roman" panose="02020603050405020304" pitchFamily="18" charset="0"/>
                <a:cs typeface="Times New Roman" panose="02020603050405020304" pitchFamily="18" charset="0"/>
              </a:rPr>
              <a:t>Dept</a:t>
            </a:r>
            <a:r>
              <a:rPr lang="el-GR" dirty="0">
                <a:latin typeface="Cambria" panose="02040503050406030204" pitchFamily="18" charset="0"/>
                <a:ea typeface="Times New Roman" panose="02020603050405020304" pitchFamily="18" charset="0"/>
                <a:cs typeface="Times New Roman" panose="02020603050405020304" pitchFamily="18" charset="0"/>
              </a:rPr>
              <a:t>, </a:t>
            </a:r>
            <a:r>
              <a:rPr lang="en-US" dirty="0">
                <a:latin typeface="Cambria" panose="02040503050406030204" pitchFamily="18" charset="0"/>
                <a:ea typeface="Times New Roman" panose="02020603050405020304" pitchFamily="18" charset="0"/>
                <a:cs typeface="Times New Roman" panose="02020603050405020304" pitchFamily="18" charset="0"/>
              </a:rPr>
              <a:t>e</a:t>
            </a:r>
            <a:r>
              <a:rPr lang="el-GR" dirty="0">
                <a:latin typeface="Cambria" panose="02040503050406030204" pitchFamily="18" charset="0"/>
                <a:ea typeface="Times New Roman" panose="02020603050405020304" pitchFamily="18" charset="0"/>
                <a:cs typeface="Times New Roman" panose="02020603050405020304" pitchFamily="18" charset="0"/>
              </a:rPr>
              <a:t>_</a:t>
            </a:r>
            <a:r>
              <a:rPr lang="en-US" dirty="0" err="1">
                <a:latin typeface="Cambria" panose="02040503050406030204" pitchFamily="18" charset="0"/>
                <a:ea typeface="Times New Roman" panose="02020603050405020304" pitchFamily="18" charset="0"/>
                <a:cs typeface="Times New Roman" panose="02020603050405020304" pitchFamily="18" charset="0"/>
              </a:rPr>
              <a:t>Comm</a:t>
            </a:r>
            <a:r>
              <a:rPr lang="el-GR" dirty="0">
                <a:latin typeface="Cambria" panose="02040503050406030204" pitchFamily="18" charset="0"/>
                <a:ea typeface="Times New Roman" panose="02020603050405020304" pitchFamily="18" charset="0"/>
                <a:cs typeface="Times New Roman" panose="02020603050405020304" pitchFamily="18"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latin typeface="Cambria" panose="02040503050406030204" pitchFamily="18" charset="0"/>
                <a:ea typeface="Calibri" panose="020F0502020204030204" pitchFamily="34" charset="0"/>
                <a:cs typeface="Times New Roman" panose="02020603050405020304" pitchFamily="18" charset="0"/>
              </a:rPr>
              <a:t>AS SELECT EMPNO, NAME, JOBNO, DEPTNO, COMM FROM EMP                                          WHERE </a:t>
            </a:r>
            <a:r>
              <a:rPr lang="en-US" sz="1600" dirty="0" err="1">
                <a:latin typeface="Cambria" panose="02040503050406030204" pitchFamily="18" charset="0"/>
                <a:ea typeface="Calibri" panose="020F0502020204030204" pitchFamily="34" charset="0"/>
                <a:cs typeface="Times New Roman" panose="02020603050405020304" pitchFamily="18" charset="0"/>
              </a:rPr>
              <a:t>deptno</a:t>
            </a:r>
            <a:r>
              <a:rPr lang="en-US" sz="1600" dirty="0">
                <a:latin typeface="Cambria" panose="02040503050406030204" pitchFamily="18" charset="0"/>
                <a:ea typeface="Calibri" panose="020F0502020204030204" pitchFamily="34" charset="0"/>
                <a:cs typeface="Times New Roman" panose="02020603050405020304" pitchFamily="18" charset="0"/>
              </a:rPr>
              <a:t> IN (SELECT </a:t>
            </a:r>
            <a:r>
              <a:rPr lang="en-US" sz="1600" dirty="0" err="1">
                <a:latin typeface="Cambria" panose="02040503050406030204" pitchFamily="18" charset="0"/>
                <a:ea typeface="Calibri" panose="020F0502020204030204" pitchFamily="34" charset="0"/>
                <a:cs typeface="Times New Roman" panose="02020603050405020304" pitchFamily="18" charset="0"/>
              </a:rPr>
              <a:t>deptno</a:t>
            </a:r>
            <a:r>
              <a:rPr lang="en-US" sz="1600" dirty="0">
                <a:latin typeface="Cambria" panose="02040503050406030204" pitchFamily="18" charset="0"/>
                <a:ea typeface="Calibri" panose="020F0502020204030204" pitchFamily="34" charset="0"/>
                <a:cs typeface="Times New Roman" panose="02020603050405020304" pitchFamily="18" charset="0"/>
              </a:rPr>
              <a:t> FROM </a:t>
            </a:r>
            <a:r>
              <a:rPr lang="en-US" sz="1600" dirty="0" err="1">
                <a:latin typeface="Cambria" panose="02040503050406030204" pitchFamily="18" charset="0"/>
                <a:ea typeface="Calibri" panose="020F0502020204030204" pitchFamily="34" charset="0"/>
                <a:cs typeface="Times New Roman" panose="02020603050405020304" pitchFamily="18" charset="0"/>
              </a:rPr>
              <a:t>dept</a:t>
            </a:r>
            <a:r>
              <a:rPr lang="en-US" sz="1600" dirty="0">
                <a:latin typeface="Cambria" panose="02040503050406030204" pitchFamily="18" charset="0"/>
                <a:ea typeface="Calibri" panose="020F0502020204030204" pitchFamily="34" charset="0"/>
                <a:cs typeface="Times New Roman" panose="02020603050405020304" pitchFamily="18" charset="0"/>
              </a:rPr>
              <a:t> WHERE </a:t>
            </a:r>
            <a:r>
              <a:rPr lang="en-US" sz="1600" dirty="0" err="1">
                <a:latin typeface="Cambria" panose="02040503050406030204" pitchFamily="18" charset="0"/>
                <a:ea typeface="Calibri" panose="020F0502020204030204" pitchFamily="34" charset="0"/>
                <a:cs typeface="Times New Roman" panose="02020603050405020304" pitchFamily="18" charset="0"/>
              </a:rPr>
              <a:t>dname</a:t>
            </a:r>
            <a:r>
              <a:rPr lang="en-US" sz="1600" dirty="0">
                <a:latin typeface="Cambria" panose="02040503050406030204" pitchFamily="18" charset="0"/>
                <a:ea typeface="Calibri" panose="020F0502020204030204" pitchFamily="34" charset="0"/>
                <a:cs typeface="Times New Roman" panose="02020603050405020304" pitchFamily="18" charset="0"/>
              </a:rPr>
              <a:t>='SALES');</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EMP;</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mbria" panose="02040503050406030204" pitchFamily="18" charset="0"/>
                <a:ea typeface="Times New Roman" panose="02020603050405020304" pitchFamily="18" charset="0"/>
                <a:cs typeface="Times New Roman" panose="02020603050405020304" pitchFamily="18" charset="0"/>
              </a:rPr>
              <a:t>SELECT * FROM </a:t>
            </a:r>
            <a:r>
              <a:rPr lang="en-US" dirty="0" err="1">
                <a:latin typeface="Cambria" panose="02040503050406030204" pitchFamily="18" charset="0"/>
                <a:ea typeface="Times New Roman" panose="02020603050405020304" pitchFamily="18" charset="0"/>
                <a:cs typeface="Times New Roman" panose="02020603050405020304" pitchFamily="18" charset="0"/>
              </a:rPr>
              <a:t>emp_on_SALES</a:t>
            </a:r>
            <a:r>
              <a:rPr lang="en-US" dirty="0">
                <a:latin typeface="Cambria" panose="02040503050406030204" pitchFamily="18" charset="0"/>
                <a:ea typeface="Times New Roman" panose="02020603050405020304" pitchFamily="18" charset="0"/>
                <a:cs typeface="Times New Roman" panose="02020603050405020304" pitchFamily="18" charset="0"/>
              </a:rPr>
              <a:t>;</a:t>
            </a:r>
            <a:endParaRPr lang="el-GR" dirty="0"/>
          </a:p>
        </p:txBody>
      </p:sp>
      <p:pic>
        <p:nvPicPr>
          <p:cNvPr id="5" name="Εικόνα 6"/>
          <p:cNvPicPr/>
          <p:nvPr/>
        </p:nvPicPr>
        <p:blipFill>
          <a:blip r:embed="rId2" cstate="print"/>
          <a:srcRect/>
          <a:stretch>
            <a:fillRect/>
          </a:stretch>
        </p:blipFill>
        <p:spPr bwMode="auto">
          <a:xfrm>
            <a:off x="3789000" y="2420888"/>
            <a:ext cx="4023360" cy="4785360"/>
          </a:xfrm>
          <a:prstGeom prst="rect">
            <a:avLst/>
          </a:prstGeom>
          <a:noFill/>
          <a:ln w="9525">
            <a:noFill/>
            <a:miter lim="800000"/>
            <a:headEnd/>
            <a:tailEnd/>
          </a:ln>
        </p:spPr>
      </p:pic>
    </p:spTree>
    <p:extLst>
      <p:ext uri="{BB962C8B-B14F-4D97-AF65-F5344CB8AC3E}">
        <p14:creationId xmlns:p14="http://schemas.microsoft.com/office/powerpoint/2010/main" val="19979466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12</a:t>
            </a:fld>
            <a:endParaRPr lang="el-GR"/>
          </a:p>
        </p:txBody>
      </p:sp>
      <p:sp>
        <p:nvSpPr>
          <p:cNvPr id="4" name="Rectangle 3"/>
          <p:cNvSpPr/>
          <p:nvPr/>
        </p:nvSpPr>
        <p:spPr>
          <a:xfrm>
            <a:off x="107504" y="188640"/>
            <a:ext cx="8208912" cy="1845249"/>
          </a:xfrm>
          <a:prstGeom prst="rect">
            <a:avLst/>
          </a:prstGeom>
        </p:spPr>
        <p:txBody>
          <a:bodyPr wrap="square">
            <a:spAutoFit/>
          </a:bodyPr>
          <a:lstStyle/>
          <a:p>
            <a:pPr>
              <a:lnSpc>
                <a:spcPct val="107000"/>
              </a:lnSpc>
              <a:spcAft>
                <a:spcPts val="800"/>
              </a:spcAft>
            </a:pPr>
            <a:r>
              <a:rPr lang="el-GR" b="1" dirty="0" smtClean="0">
                <a:highlight>
                  <a:srgbClr val="FFFF00"/>
                </a:highlight>
                <a:latin typeface="Cambria" panose="02040503050406030204" pitchFamily="18" charset="0"/>
                <a:ea typeface="Calibri" panose="020F0502020204030204" pitchFamily="34" charset="0"/>
                <a:cs typeface="Times New Roman" panose="02020603050405020304" pitchFamily="18" charset="0"/>
              </a:rPr>
              <a:t>Εισάγω </a:t>
            </a:r>
            <a:r>
              <a:rPr lang="el-GR" b="1" dirty="0">
                <a:highlight>
                  <a:srgbClr val="FFFF00"/>
                </a:highlight>
                <a:latin typeface="Cambria" panose="02040503050406030204" pitchFamily="18" charset="0"/>
                <a:ea typeface="Calibri" panose="020F0502020204030204" pitchFamily="34" charset="0"/>
                <a:cs typeface="Times New Roman" panose="02020603050405020304" pitchFamily="18" charset="0"/>
              </a:rPr>
              <a:t>στοιχεία στον πίνακα που σωστά δεν φαίνονται στην όψη</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INSERT INTO EMP(EMPNO, NAME, JOBNO, DEPTNO, COMM)</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Calibri" panose="020F0502020204030204" pitchFamily="34" charset="0"/>
                <a:cs typeface="Times New Roman" panose="02020603050405020304" pitchFamily="18" charset="0"/>
              </a:rPr>
              <a:t>     VALUES (110, 'NAVATHE', 100, 60, NULL);</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ambria" panose="02040503050406030204" pitchFamily="18" charset="0"/>
                <a:ea typeface="Times New Roman" panose="02020603050405020304" pitchFamily="18" charset="0"/>
                <a:cs typeface="Times New Roman" panose="02020603050405020304" pitchFamily="18" charset="0"/>
              </a:rPr>
              <a:t>SELECT * FROM EMP;</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ambria" panose="02040503050406030204" pitchFamily="18" charset="0"/>
                <a:ea typeface="Times New Roman" panose="02020603050405020304" pitchFamily="18" charset="0"/>
                <a:cs typeface="Times New Roman" panose="02020603050405020304" pitchFamily="18" charset="0"/>
              </a:rPr>
              <a:t>SELECT * FROM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emp_on_SALES</a:t>
            </a:r>
            <a:r>
              <a:rPr lang="en-US" sz="2000" dirty="0">
                <a:latin typeface="Cambria" panose="02040503050406030204" pitchFamily="18" charset="0"/>
                <a:ea typeface="Times New Roman" panose="02020603050405020304" pitchFamily="18" charset="0"/>
                <a:cs typeface="Times New Roman" panose="02020603050405020304" pitchFamily="18"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Εικόνα 7"/>
          <p:cNvPicPr/>
          <p:nvPr/>
        </p:nvPicPr>
        <p:blipFill>
          <a:blip r:embed="rId2" cstate="print"/>
          <a:srcRect/>
          <a:stretch>
            <a:fillRect/>
          </a:stretch>
        </p:blipFill>
        <p:spPr bwMode="auto">
          <a:xfrm>
            <a:off x="4572000" y="1027896"/>
            <a:ext cx="4495800" cy="5425440"/>
          </a:xfrm>
          <a:prstGeom prst="rect">
            <a:avLst/>
          </a:prstGeom>
          <a:noFill/>
          <a:ln w="9525">
            <a:noFill/>
            <a:miter lim="800000"/>
            <a:headEnd/>
            <a:tailEnd/>
          </a:ln>
        </p:spPr>
      </p:pic>
    </p:spTree>
    <p:extLst>
      <p:ext uri="{BB962C8B-B14F-4D97-AF65-F5344CB8AC3E}">
        <p14:creationId xmlns:p14="http://schemas.microsoft.com/office/powerpoint/2010/main" val="502164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13</a:t>
            </a:fld>
            <a:endParaRPr lang="el-GR"/>
          </a:p>
        </p:txBody>
      </p:sp>
      <p:sp>
        <p:nvSpPr>
          <p:cNvPr id="4" name="Rectangle 3"/>
          <p:cNvSpPr/>
          <p:nvPr/>
        </p:nvSpPr>
        <p:spPr>
          <a:xfrm>
            <a:off x="179512" y="188640"/>
            <a:ext cx="8507288" cy="1713546"/>
          </a:xfrm>
          <a:prstGeom prst="rect">
            <a:avLst/>
          </a:prstGeom>
        </p:spPr>
        <p:txBody>
          <a:bodyPr wrap="square">
            <a:spAutoFit/>
          </a:bodyPr>
          <a:lstStyle/>
          <a:p>
            <a:pPr>
              <a:lnSpc>
                <a:spcPct val="107000"/>
              </a:lnSpc>
              <a:spcAft>
                <a:spcPts val="800"/>
              </a:spcAft>
            </a:pPr>
            <a:r>
              <a:rPr lang="el-GR" sz="1600" b="1" dirty="0">
                <a:highlight>
                  <a:srgbClr val="FFFF00"/>
                </a:highlight>
                <a:latin typeface="Cambria" panose="02040503050406030204" pitchFamily="18" charset="0"/>
                <a:ea typeface="Calibri" panose="020F0502020204030204" pitchFamily="34" charset="0"/>
                <a:cs typeface="Times New Roman" panose="02020603050405020304" pitchFamily="18" charset="0"/>
              </a:rPr>
              <a:t>Τώρα θα </a:t>
            </a:r>
            <a:r>
              <a:rPr lang="en-US" sz="1600" b="1" dirty="0">
                <a:highlight>
                  <a:srgbClr val="FFFF00"/>
                </a:highlight>
                <a:latin typeface="Cambria" panose="02040503050406030204" pitchFamily="18" charset="0"/>
                <a:ea typeface="Calibri" panose="020F0502020204030204" pitchFamily="34" charset="0"/>
                <a:cs typeface="Times New Roman" panose="02020603050405020304" pitchFamily="18" charset="0"/>
              </a:rPr>
              <a:t>«</a:t>
            </a:r>
            <a:r>
              <a:rPr lang="el-GR" sz="1600" b="1" dirty="0">
                <a:highlight>
                  <a:srgbClr val="FFFF00"/>
                </a:highlight>
                <a:latin typeface="Cambria" panose="02040503050406030204" pitchFamily="18" charset="0"/>
                <a:ea typeface="Calibri" panose="020F0502020204030204" pitchFamily="34" charset="0"/>
                <a:cs typeface="Times New Roman" panose="02020603050405020304" pitchFamily="18" charset="0"/>
              </a:rPr>
              <a:t>παρανομήσω</a:t>
            </a:r>
            <a:r>
              <a:rPr lang="en-US" sz="1600" b="1" dirty="0">
                <a:highlight>
                  <a:srgbClr val="FFFF00"/>
                </a:highlight>
                <a:latin typeface="Cambria" panose="02040503050406030204" pitchFamily="18" charset="0"/>
                <a:ea typeface="Calibri" panose="020F0502020204030204" pitchFamily="34" charset="0"/>
                <a:cs typeface="Times New Roman" panose="02020603050405020304" pitchFamily="18"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600" dirty="0">
                <a:latin typeface="Cambria" panose="02040503050406030204" pitchFamily="18" charset="0"/>
                <a:ea typeface="Calibri" panose="020F0502020204030204" pitchFamily="34" charset="0"/>
                <a:cs typeface="Times New Roman" panose="02020603050405020304" pitchFamily="18" charset="0"/>
              </a:rPr>
              <a:t>INSERT INTO </a:t>
            </a:r>
            <a:r>
              <a:rPr lang="en-US" dirty="0" err="1">
                <a:latin typeface="Cambria" panose="02040503050406030204" pitchFamily="18" charset="0"/>
                <a:ea typeface="Times New Roman" panose="02020603050405020304" pitchFamily="18" charset="0"/>
                <a:cs typeface="Times New Roman" panose="02020603050405020304" pitchFamily="18" charset="0"/>
              </a:rPr>
              <a:t>emp_on_SALES</a:t>
            </a:r>
            <a:r>
              <a:rPr lang="en-US" dirty="0">
                <a:latin typeface="Cambria" panose="02040503050406030204" pitchFamily="18" charset="0"/>
                <a:ea typeface="Times New Roman" panose="02020603050405020304" pitchFamily="18" charset="0"/>
                <a:cs typeface="Times New Roman" panose="02020603050405020304" pitchFamily="18" charset="0"/>
              </a:rPr>
              <a:t>(</a:t>
            </a:r>
            <a:r>
              <a:rPr lang="en-US" dirty="0" err="1">
                <a:latin typeface="Cambria" panose="02040503050406030204" pitchFamily="18" charset="0"/>
                <a:ea typeface="Times New Roman" panose="02020603050405020304" pitchFamily="18" charset="0"/>
                <a:cs typeface="Times New Roman" panose="02020603050405020304" pitchFamily="18" charset="0"/>
              </a:rPr>
              <a:t>e_ID</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e_Name</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e_Job</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e_Dept</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e_Comm</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sz="1600" dirty="0">
                <a:latin typeface="Cambria" panose="02040503050406030204" pitchFamily="18" charset="0"/>
                <a:ea typeface="Calibri" panose="020F0502020204030204" pitchFamily="34" charset="0"/>
                <a:cs typeface="Times New Roman" panose="02020603050405020304" pitchFamily="18" charset="0"/>
              </a:rPr>
              <a:t>     VALUES (120, 'ELMASRI', 100, 60, NULL);</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EMP;</a:t>
            </a:r>
            <a:endParaRPr lang="el-G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Times New Roman" panose="02020603050405020304" pitchFamily="18" charset="0"/>
                <a:cs typeface="Times New Roman" panose="02020603050405020304" pitchFamily="18" charset="0"/>
              </a:rPr>
              <a:t>SELECT * FROM </a:t>
            </a:r>
            <a:r>
              <a:rPr lang="en-US" dirty="0" err="1">
                <a:latin typeface="Cambria" panose="02040503050406030204" pitchFamily="18" charset="0"/>
                <a:ea typeface="Times New Roman" panose="02020603050405020304" pitchFamily="18" charset="0"/>
                <a:cs typeface="Times New Roman" panose="02020603050405020304" pitchFamily="18" charset="0"/>
              </a:rPr>
              <a:t>emp_on_SALES</a:t>
            </a:r>
            <a:r>
              <a:rPr lang="en-US" dirty="0">
                <a:latin typeface="Cambria" panose="02040503050406030204" pitchFamily="18" charset="0"/>
                <a:ea typeface="Times New Roman" panose="02020603050405020304" pitchFamily="18" charset="0"/>
                <a:cs typeface="Times New Roman" panose="02020603050405020304" pitchFamily="18" charset="0"/>
              </a:rPr>
              <a:t>;</a:t>
            </a:r>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Εικόνα 8"/>
          <p:cNvPicPr/>
          <p:nvPr/>
        </p:nvPicPr>
        <p:blipFill>
          <a:blip r:embed="rId2" cstate="print"/>
          <a:srcRect/>
          <a:stretch>
            <a:fillRect/>
          </a:stretch>
        </p:blipFill>
        <p:spPr bwMode="auto">
          <a:xfrm>
            <a:off x="3923928" y="1340768"/>
            <a:ext cx="3832860" cy="4800600"/>
          </a:xfrm>
          <a:prstGeom prst="rect">
            <a:avLst/>
          </a:prstGeom>
          <a:noFill/>
          <a:ln w="9525">
            <a:noFill/>
            <a:miter lim="800000"/>
            <a:headEnd/>
            <a:tailEnd/>
          </a:ln>
        </p:spPr>
      </p:pic>
    </p:spTree>
    <p:extLst>
      <p:ext uri="{BB962C8B-B14F-4D97-AF65-F5344CB8AC3E}">
        <p14:creationId xmlns:p14="http://schemas.microsoft.com/office/powerpoint/2010/main" val="2211700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Πως μια ενημερώσιμη όψη θα είναι ασφαλής ή </a:t>
            </a:r>
            <a:r>
              <a:rPr lang="el-GR" sz="2800" dirty="0" smtClean="0"/>
              <a:t>πως </a:t>
            </a:r>
            <a:r>
              <a:rPr lang="el-GR" sz="2800" dirty="0"/>
              <a:t>πρέπει να ορίζω τις (ενημερώσιμες) όψεις</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14</a:t>
            </a:fld>
            <a:endParaRPr lang="el-GR"/>
          </a:p>
        </p:txBody>
      </p:sp>
      <p:sp>
        <p:nvSpPr>
          <p:cNvPr id="4" name="Rectangle 3"/>
          <p:cNvSpPr/>
          <p:nvPr/>
        </p:nvSpPr>
        <p:spPr>
          <a:xfrm>
            <a:off x="251520" y="1403189"/>
            <a:ext cx="8435280" cy="2800254"/>
          </a:xfrm>
          <a:prstGeom prst="rect">
            <a:avLst/>
          </a:prstGeom>
        </p:spPr>
        <p:txBody>
          <a:bodyPr wrap="square">
            <a:spAutoFit/>
          </a:bodyPr>
          <a:lstStyle/>
          <a:p>
            <a:pPr>
              <a:lnSpc>
                <a:spcPct val="107000"/>
              </a:lnSpc>
              <a:spcAft>
                <a:spcPts val="0"/>
              </a:spcAft>
            </a:pPr>
            <a:r>
              <a:rPr lang="en-US" sz="2000" dirty="0">
                <a:latin typeface="Cambria" panose="02040503050406030204" pitchFamily="18" charset="0"/>
                <a:ea typeface="Times New Roman" panose="02020603050405020304" pitchFamily="18" charset="0"/>
                <a:cs typeface="Times New Roman" panose="02020603050405020304" pitchFamily="18" charset="0"/>
              </a:rPr>
              <a:t>CREATE VIEW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emp_on_SALES_safe</a:t>
            </a:r>
            <a:r>
              <a:rPr lang="en-US" sz="2000" dirty="0">
                <a:latin typeface="Cambria" panose="02040503050406030204" pitchFamily="18" charset="0"/>
                <a:ea typeface="Times New Roman" panose="02020603050405020304" pitchFamily="18" charset="0"/>
                <a:cs typeface="Times New Roman" panose="02020603050405020304" pitchFamily="18" charset="0"/>
              </a:rPr>
              <a:t>(</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e_ID</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e_Name</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e_Job</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e_Dept</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e_Comm</a:t>
            </a:r>
            <a:r>
              <a:rPr lang="en-US" sz="2000" dirty="0">
                <a:latin typeface="Cambria" panose="02040503050406030204" pitchFamily="18" charset="0"/>
                <a:ea typeface="Times New Roman" panose="02020603050405020304" pitchFamily="18"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AS SELECT EMPNO, NAME, JOBNO, DEPTNO, COMM FROM EMP                                  WHERE </a:t>
            </a:r>
            <a:r>
              <a:rPr lang="en-US" dirty="0" err="1">
                <a:latin typeface="Cambria" panose="02040503050406030204" pitchFamily="18" charset="0"/>
                <a:ea typeface="Calibri" panose="020F0502020204030204" pitchFamily="34" charset="0"/>
                <a:cs typeface="Times New Roman" panose="02020603050405020304" pitchFamily="18" charset="0"/>
              </a:rPr>
              <a:t>deptno</a:t>
            </a:r>
            <a:r>
              <a:rPr lang="en-US" dirty="0">
                <a:latin typeface="Cambria" panose="02040503050406030204" pitchFamily="18" charset="0"/>
                <a:ea typeface="Calibri" panose="020F0502020204030204" pitchFamily="34" charset="0"/>
                <a:cs typeface="Times New Roman" panose="02020603050405020304" pitchFamily="18" charset="0"/>
              </a:rPr>
              <a:t> IN(SELECT </a:t>
            </a:r>
            <a:r>
              <a:rPr lang="en-US" dirty="0" err="1">
                <a:latin typeface="Cambria" panose="02040503050406030204" pitchFamily="18" charset="0"/>
                <a:ea typeface="Calibri" panose="020F0502020204030204" pitchFamily="34" charset="0"/>
                <a:cs typeface="Times New Roman" panose="02020603050405020304" pitchFamily="18" charset="0"/>
              </a:rPr>
              <a:t>deptno</a:t>
            </a:r>
            <a:r>
              <a:rPr lang="en-US" dirty="0">
                <a:latin typeface="Cambria" panose="02040503050406030204" pitchFamily="18" charset="0"/>
                <a:ea typeface="Calibri" panose="020F0502020204030204" pitchFamily="34" charset="0"/>
                <a:cs typeface="Times New Roman" panose="02020603050405020304" pitchFamily="18" charset="0"/>
              </a:rPr>
              <a:t> FROM </a:t>
            </a:r>
            <a:r>
              <a:rPr lang="en-US" dirty="0" err="1">
                <a:latin typeface="Cambria" panose="02040503050406030204" pitchFamily="18" charset="0"/>
                <a:ea typeface="Calibri" panose="020F0502020204030204" pitchFamily="34" charset="0"/>
                <a:cs typeface="Times New Roman" panose="02020603050405020304" pitchFamily="18" charset="0"/>
              </a:rPr>
              <a:t>dept</a:t>
            </a:r>
            <a:r>
              <a:rPr lang="en-US" dirty="0">
                <a:latin typeface="Cambria" panose="02040503050406030204" pitchFamily="18" charset="0"/>
                <a:ea typeface="Calibri" panose="020F0502020204030204" pitchFamily="34" charset="0"/>
                <a:cs typeface="Times New Roman" panose="02020603050405020304" pitchFamily="18" charset="0"/>
              </a:rPr>
              <a:t> WHERE </a:t>
            </a:r>
            <a:r>
              <a:rPr lang="en-US" dirty="0" err="1">
                <a:latin typeface="Cambria" panose="02040503050406030204" pitchFamily="18" charset="0"/>
                <a:ea typeface="Calibri" panose="020F0502020204030204" pitchFamily="34" charset="0"/>
                <a:cs typeface="Times New Roman" panose="02020603050405020304" pitchFamily="18" charset="0"/>
              </a:rPr>
              <a:t>dname</a:t>
            </a:r>
            <a:r>
              <a:rPr lang="en-US" dirty="0">
                <a:latin typeface="Cambria" panose="02040503050406030204" pitchFamily="18" charset="0"/>
                <a:ea typeface="Calibri" panose="020F0502020204030204" pitchFamily="34" charset="0"/>
                <a:cs typeface="Times New Roman" panose="02020603050405020304" pitchFamily="18" charset="0"/>
              </a:rPr>
              <a:t>='SALES')                          WITH CHECK OPTION;</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INSERT INTO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emp_on_SALES_safe</a:t>
            </a:r>
            <a:r>
              <a:rPr lang="en-US" sz="2000" dirty="0">
                <a:latin typeface="Cambria" panose="02040503050406030204" pitchFamily="18" charset="0"/>
                <a:ea typeface="Times New Roman" panose="02020603050405020304" pitchFamily="18" charset="0"/>
                <a:cs typeface="Times New Roman" panose="02020603050405020304" pitchFamily="18" charset="0"/>
              </a:rPr>
              <a:t>(</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e_ID</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e_Name</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e_Job</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e_Dept</a:t>
            </a:r>
            <a:r>
              <a:rPr lang="en-US" sz="2000" dirty="0">
                <a:latin typeface="Cambria" panose="02040503050406030204" pitchFamily="18" charset="0"/>
                <a:ea typeface="Times New Roman" panose="02020603050405020304" pitchFamily="18" charset="0"/>
                <a:cs typeface="Times New Roman" panose="02020603050405020304" pitchFamily="18" charset="0"/>
              </a:rPr>
              <a:t>,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e_Comm</a:t>
            </a:r>
            <a:r>
              <a:rPr lang="en-US" sz="2000" dirty="0">
                <a:latin typeface="Cambria" panose="02040503050406030204" pitchFamily="18" charset="0"/>
                <a:ea typeface="Times New Roman" panose="02020603050405020304" pitchFamily="18" charset="0"/>
                <a:cs typeface="Times New Roman" panose="02020603050405020304" pitchFamily="18" charset="0"/>
              </a:rPr>
              <a:t>)</a:t>
            </a:r>
            <a:r>
              <a:rPr lang="en-US" dirty="0">
                <a:latin typeface="Cambria" panose="02040503050406030204" pitchFamily="18" charset="0"/>
                <a:ea typeface="Calibri" panose="020F0502020204030204" pitchFamily="34" charset="0"/>
                <a:cs typeface="Times New Roman" panose="02020603050405020304" pitchFamily="18" charset="0"/>
              </a:rPr>
              <a:t>     VALUES (130, 'DATE', 100, 60, NULL);</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dirty="0">
                <a:latin typeface="Cambria" panose="02040503050406030204" pitchFamily="18" charset="0"/>
                <a:ea typeface="Times New Roman" panose="02020603050405020304" pitchFamily="18" charset="0"/>
                <a:cs typeface="Times New Roman" panose="02020603050405020304" pitchFamily="18" charset="0"/>
              </a:rPr>
              <a:t>SELECT * FROM EMP;</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Cambria" panose="02040503050406030204" pitchFamily="18" charset="0"/>
                <a:ea typeface="Times New Roman" panose="02020603050405020304" pitchFamily="18" charset="0"/>
                <a:cs typeface="Times New Roman" panose="02020603050405020304" pitchFamily="18" charset="0"/>
              </a:rPr>
              <a:t>SELECT * FROM </a:t>
            </a:r>
            <a:r>
              <a:rPr lang="en-US" sz="2000" dirty="0" err="1">
                <a:latin typeface="Cambria" panose="02040503050406030204" pitchFamily="18" charset="0"/>
                <a:ea typeface="Times New Roman" panose="02020603050405020304" pitchFamily="18" charset="0"/>
                <a:cs typeface="Times New Roman" panose="02020603050405020304" pitchFamily="18" charset="0"/>
              </a:rPr>
              <a:t>emp_on_SALES_safe</a:t>
            </a:r>
            <a:r>
              <a:rPr lang="en-US" sz="2000" dirty="0">
                <a:latin typeface="Cambria" panose="02040503050406030204" pitchFamily="18" charset="0"/>
                <a:ea typeface="Times New Roman" panose="02020603050405020304" pitchFamily="18" charset="0"/>
                <a:cs typeface="Times New Roman" panose="02020603050405020304" pitchFamily="18"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395536" y="4509120"/>
            <a:ext cx="8198290" cy="1080120"/>
          </a:xfrm>
          <a:prstGeom prst="rect">
            <a:avLst/>
          </a:prstGeom>
        </p:spPr>
      </p:pic>
    </p:spTree>
    <p:extLst>
      <p:ext uri="{BB962C8B-B14F-4D97-AF65-F5344CB8AC3E}">
        <p14:creationId xmlns:p14="http://schemas.microsoft.com/office/powerpoint/2010/main" val="1847307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15</a:t>
            </a:fld>
            <a:endParaRPr lang="el-GR"/>
          </a:p>
        </p:txBody>
      </p:sp>
      <p:pic>
        <p:nvPicPr>
          <p:cNvPr id="4" name="Εικόνα 9"/>
          <p:cNvPicPr/>
          <p:nvPr/>
        </p:nvPicPr>
        <p:blipFill>
          <a:blip r:embed="rId2" cstate="print"/>
          <a:srcRect/>
          <a:stretch>
            <a:fillRect/>
          </a:stretch>
        </p:blipFill>
        <p:spPr bwMode="auto">
          <a:xfrm>
            <a:off x="1043608" y="476672"/>
            <a:ext cx="6624736" cy="5976664"/>
          </a:xfrm>
          <a:prstGeom prst="rect">
            <a:avLst/>
          </a:prstGeom>
          <a:noFill/>
          <a:ln w="9525">
            <a:noFill/>
            <a:miter lim="800000"/>
            <a:headEnd/>
            <a:tailEnd/>
          </a:ln>
        </p:spPr>
      </p:pic>
    </p:spTree>
    <p:extLst>
      <p:ext uri="{BB962C8B-B14F-4D97-AF65-F5344CB8AC3E}">
        <p14:creationId xmlns:p14="http://schemas.microsoft.com/office/powerpoint/2010/main" val="3350274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89552"/>
            <a:ext cx="8229600" cy="907200"/>
          </a:xfrm>
        </p:spPr>
        <p:txBody>
          <a:bodyPr>
            <a:noAutofit/>
          </a:bodyPr>
          <a:lstStyle/>
          <a:p>
            <a:r>
              <a:rPr lang="el-GR" sz="2800" dirty="0"/>
              <a:t>Μη ενημερώσιμες όψεις.</a:t>
            </a:r>
            <a:br>
              <a:rPr lang="el-GR" sz="2800" dirty="0"/>
            </a:br>
            <a:r>
              <a:rPr lang="el-GR" sz="2800" dirty="0"/>
              <a:t>Να και μία όψη μη ενημερώσιμη. Απαγορεύεται</a:t>
            </a:r>
            <a:r>
              <a:rPr lang="en-US" sz="2800" dirty="0"/>
              <a:t> INSERT, UPDATE, DELETE. </a:t>
            </a:r>
            <a:r>
              <a:rPr lang="el-GR" sz="2800" dirty="0"/>
              <a:t>Μόνο </a:t>
            </a:r>
            <a:r>
              <a:rPr lang="en-US" sz="2800" dirty="0"/>
              <a:t>SELECT</a:t>
            </a:r>
            <a:endParaRPr lang="el-GR" sz="28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16</a:t>
            </a:fld>
            <a:endParaRPr lang="el-GR"/>
          </a:p>
        </p:txBody>
      </p:sp>
      <p:sp>
        <p:nvSpPr>
          <p:cNvPr id="4" name="Rectangle 3"/>
          <p:cNvSpPr/>
          <p:nvPr/>
        </p:nvSpPr>
        <p:spPr>
          <a:xfrm>
            <a:off x="179512" y="1484784"/>
            <a:ext cx="8352928" cy="1984518"/>
          </a:xfrm>
          <a:prstGeom prst="rect">
            <a:avLst/>
          </a:prstGeom>
        </p:spPr>
        <p:txBody>
          <a:bodyPr wrap="square">
            <a:spAutoFit/>
          </a:bodyPr>
          <a:lstStyle/>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DROP VIEW IF EXISTS EMP_DISTINCT_NAMES;</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CREATE VIEW EMP_DISTINCT_NAMES (NAME)</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 AS SELECT DISTINCT NAME FROM EMP ORDER BY NAME;</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SELECT * FROM EMP_DISTINCT_NAMES;</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INSERT INTO EMP_DISTINCT_NAMES VALUES('GREEN');</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Εικόνα 10"/>
          <p:cNvPicPr/>
          <p:nvPr/>
        </p:nvPicPr>
        <p:blipFill>
          <a:blip r:embed="rId2" cstate="print"/>
          <a:srcRect/>
          <a:stretch>
            <a:fillRect/>
          </a:stretch>
        </p:blipFill>
        <p:spPr bwMode="auto">
          <a:xfrm>
            <a:off x="1763688" y="3573016"/>
            <a:ext cx="5273040" cy="2857500"/>
          </a:xfrm>
          <a:prstGeom prst="rect">
            <a:avLst/>
          </a:prstGeom>
          <a:noFill/>
          <a:ln w="9525">
            <a:noFill/>
            <a:miter lim="800000"/>
            <a:headEnd/>
            <a:tailEnd/>
          </a:ln>
        </p:spPr>
      </p:pic>
    </p:spTree>
    <p:extLst>
      <p:ext uri="{BB962C8B-B14F-4D97-AF65-F5344CB8AC3E}">
        <p14:creationId xmlns:p14="http://schemas.microsoft.com/office/powerpoint/2010/main" val="4112091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100" dirty="0"/>
              <a:t>Και άλλο παράδειγμα μη ενημερώσιμης </a:t>
            </a:r>
            <a:r>
              <a:rPr lang="en-US" sz="3100" dirty="0" smtClean="0"/>
              <a:t>view</a:t>
            </a: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17</a:t>
            </a:fld>
            <a:endParaRPr lang="el-GR"/>
          </a:p>
        </p:txBody>
      </p:sp>
      <p:sp>
        <p:nvSpPr>
          <p:cNvPr id="4" name="Rectangle 3"/>
          <p:cNvSpPr/>
          <p:nvPr/>
        </p:nvSpPr>
        <p:spPr>
          <a:xfrm>
            <a:off x="395536" y="1340768"/>
            <a:ext cx="8291264" cy="1984518"/>
          </a:xfrm>
          <a:prstGeom prst="rect">
            <a:avLst/>
          </a:prstGeom>
        </p:spPr>
        <p:txBody>
          <a:bodyPr wrap="square">
            <a:spAutoFit/>
          </a:bodyPr>
          <a:lstStyle/>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DROP VIEW IF EXISTS GROUP_EMP;</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CREATE VIEW GROUP_EMP (</a:t>
            </a:r>
            <a:r>
              <a:rPr lang="en-US" dirty="0" err="1">
                <a:latin typeface="Cambria" panose="02040503050406030204" pitchFamily="18" charset="0"/>
                <a:ea typeface="Calibri" panose="020F0502020204030204" pitchFamily="34" charset="0"/>
                <a:cs typeface="Times New Roman" panose="02020603050405020304" pitchFamily="18" charset="0"/>
              </a:rPr>
              <a:t>dept</a:t>
            </a:r>
            <a:r>
              <a:rPr lang="en-US" dirty="0">
                <a:latin typeface="Cambria" panose="02040503050406030204" pitchFamily="18" charset="0"/>
                <a:ea typeface="Calibri" panose="020F0502020204030204" pitchFamily="34" charset="0"/>
                <a:cs typeface="Times New Roman" panose="02020603050405020304" pitchFamily="18" charset="0"/>
              </a:rPr>
              <a:t>, </a:t>
            </a:r>
            <a:r>
              <a:rPr lang="en-US" dirty="0" err="1">
                <a:latin typeface="Cambria" panose="02040503050406030204" pitchFamily="18" charset="0"/>
                <a:ea typeface="Calibri" panose="020F0502020204030204" pitchFamily="34" charset="0"/>
                <a:cs typeface="Times New Roman" panose="02020603050405020304" pitchFamily="18" charset="0"/>
              </a:rPr>
              <a:t>count_emp</a:t>
            </a:r>
            <a:r>
              <a:rPr lang="en-US" dirty="0">
                <a:latin typeface="Cambria" panose="02040503050406030204" pitchFamily="18" charset="0"/>
                <a:ea typeface="Calibri" panose="020F0502020204030204" pitchFamily="34" charset="0"/>
                <a:cs typeface="Times New Roman" panose="02020603050405020304" pitchFamily="18" charset="0"/>
              </a:rPr>
              <a:t>, </a:t>
            </a:r>
            <a:r>
              <a:rPr lang="en-US" dirty="0" err="1">
                <a:latin typeface="Cambria" panose="02040503050406030204" pitchFamily="18" charset="0"/>
                <a:ea typeface="Calibri" panose="020F0502020204030204" pitchFamily="34" charset="0"/>
                <a:cs typeface="Times New Roman" panose="02020603050405020304" pitchFamily="18" charset="0"/>
              </a:rPr>
              <a:t>avg_comm</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 AS SELECT </a:t>
            </a:r>
            <a:r>
              <a:rPr lang="en-US" dirty="0" err="1">
                <a:latin typeface="Cambria" panose="02040503050406030204" pitchFamily="18" charset="0"/>
                <a:ea typeface="Calibri" panose="020F0502020204030204" pitchFamily="34" charset="0"/>
                <a:cs typeface="Times New Roman" panose="02020603050405020304" pitchFamily="18" charset="0"/>
              </a:rPr>
              <a:t>deptno</a:t>
            </a:r>
            <a:r>
              <a:rPr lang="en-US" dirty="0">
                <a:latin typeface="Cambria" panose="02040503050406030204" pitchFamily="18" charset="0"/>
                <a:ea typeface="Calibri" panose="020F0502020204030204" pitchFamily="34" charset="0"/>
                <a:cs typeface="Times New Roman" panose="02020603050405020304" pitchFamily="18" charset="0"/>
              </a:rPr>
              <a:t>, COUNT(*), AVG(</a:t>
            </a:r>
            <a:r>
              <a:rPr lang="en-US" dirty="0" err="1">
                <a:latin typeface="Cambria" panose="02040503050406030204" pitchFamily="18" charset="0"/>
                <a:ea typeface="Calibri" panose="020F0502020204030204" pitchFamily="34" charset="0"/>
                <a:cs typeface="Times New Roman" panose="02020603050405020304" pitchFamily="18" charset="0"/>
              </a:rPr>
              <a:t>comm</a:t>
            </a:r>
            <a:r>
              <a:rPr lang="en-US" dirty="0">
                <a:latin typeface="Cambria" panose="02040503050406030204" pitchFamily="18" charset="0"/>
                <a:ea typeface="Calibri" panose="020F0502020204030204" pitchFamily="34" charset="0"/>
                <a:cs typeface="Times New Roman" panose="02020603050405020304" pitchFamily="18" charset="0"/>
              </a:rPr>
              <a:t>) FROM EMP GROUP BY </a:t>
            </a:r>
            <a:r>
              <a:rPr lang="en-US" dirty="0" err="1">
                <a:latin typeface="Cambria" panose="02040503050406030204" pitchFamily="18" charset="0"/>
                <a:ea typeface="Calibri" panose="020F0502020204030204" pitchFamily="34" charset="0"/>
                <a:cs typeface="Times New Roman" panose="02020603050405020304" pitchFamily="18" charset="0"/>
              </a:rPr>
              <a:t>deptno</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SELECT * FROM GROUP_EMP;</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INSERT INTO GROUP_EMP VALUES('GREEN');</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08166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a:t>Τι γίνεται όταν η όψη βασίζεται σε συνδέσεις πινάκων.</a:t>
            </a:r>
            <a:br>
              <a:rPr lang="el-GR" sz="2400" dirty="0"/>
            </a:br>
            <a:r>
              <a:rPr lang="el-GR" sz="2400" dirty="0"/>
              <a:t>Δημιουργία μη ενημερώσιμης όψης βασιζόμενης σε </a:t>
            </a:r>
            <a:r>
              <a:rPr lang="en-US" sz="2400" dirty="0"/>
              <a:t>join</a:t>
            </a:r>
            <a:endParaRPr lang="el-GR" sz="24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18</a:t>
            </a:fld>
            <a:endParaRPr lang="el-GR"/>
          </a:p>
        </p:txBody>
      </p:sp>
      <p:sp>
        <p:nvSpPr>
          <p:cNvPr id="4" name="Rectangle 3"/>
          <p:cNvSpPr/>
          <p:nvPr/>
        </p:nvSpPr>
        <p:spPr>
          <a:xfrm>
            <a:off x="323528" y="1445060"/>
            <a:ext cx="8568952" cy="2782428"/>
          </a:xfrm>
          <a:prstGeom prst="rect">
            <a:avLst/>
          </a:prstGeom>
        </p:spPr>
        <p:txBody>
          <a:bodyPr wrap="square">
            <a:spAutoFit/>
          </a:bodyPr>
          <a:lstStyle/>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CREATE VIEW </a:t>
            </a:r>
            <a:r>
              <a:rPr lang="en-US" dirty="0" err="1">
                <a:latin typeface="Cambria" panose="02040503050406030204" pitchFamily="18" charset="0"/>
                <a:ea typeface="Calibri" panose="020F0502020204030204" pitchFamily="34" charset="0"/>
                <a:cs typeface="Times New Roman" panose="02020603050405020304" pitchFamily="18" charset="0"/>
              </a:rPr>
              <a:t>emp_dept_view</a:t>
            </a:r>
            <a:r>
              <a:rPr lang="en-US" dirty="0">
                <a:latin typeface="Cambria" panose="02040503050406030204" pitchFamily="18" charset="0"/>
                <a:ea typeface="Calibri" panose="020F0502020204030204" pitchFamily="34" charset="0"/>
                <a:cs typeface="Times New Roman" panose="02020603050405020304" pitchFamily="18" charset="0"/>
              </a:rPr>
              <a:t>(EMPNO, NAME, JOBNO, DEPTNO, DNAME)</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AS SELECT </a:t>
            </a:r>
            <a:r>
              <a:rPr lang="en-US" dirty="0" err="1">
                <a:latin typeface="Cambria" panose="02040503050406030204" pitchFamily="18" charset="0"/>
                <a:ea typeface="Calibri" panose="020F0502020204030204" pitchFamily="34" charset="0"/>
                <a:cs typeface="Times New Roman" panose="02020603050405020304" pitchFamily="18" charset="0"/>
              </a:rPr>
              <a:t>empno</a:t>
            </a:r>
            <a:r>
              <a:rPr lang="en-US" dirty="0">
                <a:latin typeface="Cambria" panose="02040503050406030204" pitchFamily="18" charset="0"/>
                <a:ea typeface="Calibri" panose="020F0502020204030204" pitchFamily="34" charset="0"/>
                <a:cs typeface="Times New Roman" panose="02020603050405020304" pitchFamily="18" charset="0"/>
              </a:rPr>
              <a:t>, name, </a:t>
            </a:r>
            <a:r>
              <a:rPr lang="en-US" dirty="0" err="1">
                <a:latin typeface="Cambria" panose="02040503050406030204" pitchFamily="18" charset="0"/>
                <a:ea typeface="Calibri" panose="020F0502020204030204" pitchFamily="34" charset="0"/>
                <a:cs typeface="Times New Roman" panose="02020603050405020304" pitchFamily="18" charset="0"/>
              </a:rPr>
              <a:t>jobno</a:t>
            </a:r>
            <a:r>
              <a:rPr lang="en-US" dirty="0">
                <a:latin typeface="Cambria" panose="02040503050406030204" pitchFamily="18" charset="0"/>
                <a:ea typeface="Calibri" panose="020F0502020204030204" pitchFamily="34" charset="0"/>
                <a:cs typeface="Times New Roman" panose="02020603050405020304" pitchFamily="18" charset="0"/>
              </a:rPr>
              <a:t>, </a:t>
            </a:r>
            <a:r>
              <a:rPr lang="en-US" dirty="0" err="1">
                <a:latin typeface="Cambria" panose="02040503050406030204" pitchFamily="18" charset="0"/>
                <a:ea typeface="Calibri" panose="020F0502020204030204" pitchFamily="34" charset="0"/>
                <a:cs typeface="Times New Roman" panose="02020603050405020304" pitchFamily="18" charset="0"/>
              </a:rPr>
              <a:t>emp.deptno</a:t>
            </a:r>
            <a:r>
              <a:rPr lang="en-US" dirty="0">
                <a:latin typeface="Cambria" panose="02040503050406030204" pitchFamily="18" charset="0"/>
                <a:ea typeface="Calibri" panose="020F0502020204030204" pitchFamily="34" charset="0"/>
                <a:cs typeface="Times New Roman" panose="02020603050405020304" pitchFamily="18" charset="0"/>
              </a:rPr>
              <a:t>, </a:t>
            </a:r>
            <a:r>
              <a:rPr lang="en-US" dirty="0" err="1">
                <a:latin typeface="Cambria" panose="02040503050406030204" pitchFamily="18" charset="0"/>
                <a:ea typeface="Calibri" panose="020F0502020204030204" pitchFamily="34" charset="0"/>
                <a:cs typeface="Times New Roman" panose="02020603050405020304" pitchFamily="18" charset="0"/>
              </a:rPr>
              <a:t>dname</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FROM </a:t>
            </a:r>
            <a:r>
              <a:rPr lang="en-US" dirty="0" err="1">
                <a:latin typeface="Cambria" panose="02040503050406030204" pitchFamily="18" charset="0"/>
                <a:ea typeface="Calibri" panose="020F0502020204030204" pitchFamily="34" charset="0"/>
                <a:cs typeface="Times New Roman" panose="02020603050405020304" pitchFamily="18" charset="0"/>
              </a:rPr>
              <a:t>emp</a:t>
            </a:r>
            <a:r>
              <a:rPr lang="en-US" dirty="0">
                <a:latin typeface="Cambria" panose="02040503050406030204" pitchFamily="18" charset="0"/>
                <a:ea typeface="Calibri" panose="020F0502020204030204" pitchFamily="34" charset="0"/>
                <a:cs typeface="Times New Roman" panose="02020603050405020304" pitchFamily="18" charset="0"/>
              </a:rPr>
              <a:t> INNER JOIN </a:t>
            </a:r>
            <a:r>
              <a:rPr lang="en-US" dirty="0" err="1">
                <a:latin typeface="Cambria" panose="02040503050406030204" pitchFamily="18" charset="0"/>
                <a:ea typeface="Calibri" panose="020F0502020204030204" pitchFamily="34" charset="0"/>
                <a:cs typeface="Times New Roman" panose="02020603050405020304" pitchFamily="18" charset="0"/>
              </a:rPr>
              <a:t>dept</a:t>
            </a:r>
            <a:r>
              <a:rPr lang="en-US" dirty="0">
                <a:latin typeface="Cambria" panose="02040503050406030204" pitchFamily="18" charset="0"/>
                <a:ea typeface="Calibri" panose="020F0502020204030204" pitchFamily="34" charset="0"/>
                <a:cs typeface="Times New Roman" panose="02020603050405020304" pitchFamily="18" charset="0"/>
              </a:rPr>
              <a:t> ON </a:t>
            </a:r>
            <a:r>
              <a:rPr lang="en-US" dirty="0" err="1">
                <a:latin typeface="Cambria" panose="02040503050406030204" pitchFamily="18" charset="0"/>
                <a:ea typeface="Calibri" panose="020F0502020204030204" pitchFamily="34" charset="0"/>
                <a:cs typeface="Times New Roman" panose="02020603050405020304" pitchFamily="18" charset="0"/>
              </a:rPr>
              <a:t>emp.deptno</a:t>
            </a:r>
            <a:r>
              <a:rPr lang="en-US" dirty="0">
                <a:latin typeface="Cambria" panose="02040503050406030204" pitchFamily="18" charset="0"/>
                <a:ea typeface="Calibri" panose="020F0502020204030204" pitchFamily="34" charset="0"/>
                <a:cs typeface="Times New Roman" panose="02020603050405020304" pitchFamily="18" charset="0"/>
              </a:rPr>
              <a:t>=</a:t>
            </a:r>
            <a:r>
              <a:rPr lang="en-US" dirty="0" err="1">
                <a:latin typeface="Cambria" panose="02040503050406030204" pitchFamily="18" charset="0"/>
                <a:ea typeface="Calibri" panose="020F0502020204030204" pitchFamily="34" charset="0"/>
                <a:cs typeface="Times New Roman" panose="02020603050405020304" pitchFamily="18" charset="0"/>
              </a:rPr>
              <a:t>dept.deptno</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SELECT * FROM </a:t>
            </a:r>
            <a:r>
              <a:rPr lang="en-US" dirty="0" err="1">
                <a:latin typeface="Cambria" panose="02040503050406030204" pitchFamily="18" charset="0"/>
                <a:ea typeface="Calibri" panose="020F0502020204030204" pitchFamily="34" charset="0"/>
                <a:cs typeface="Times New Roman" panose="02020603050405020304" pitchFamily="18" charset="0"/>
              </a:rPr>
              <a:t>emp_dept_view</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INSERT INTO </a:t>
            </a:r>
            <a:r>
              <a:rPr lang="en-US" dirty="0" err="1">
                <a:latin typeface="Cambria" panose="02040503050406030204" pitchFamily="18" charset="0"/>
                <a:ea typeface="Calibri" panose="020F0502020204030204" pitchFamily="34" charset="0"/>
                <a:cs typeface="Times New Roman" panose="02020603050405020304" pitchFamily="18" charset="0"/>
              </a:rPr>
              <a:t>emp_dept_view</a:t>
            </a:r>
            <a:r>
              <a:rPr lang="en-US" dirty="0">
                <a:latin typeface="Cambria" panose="02040503050406030204" pitchFamily="18" charset="0"/>
                <a:ea typeface="Calibri" panose="020F0502020204030204" pitchFamily="34" charset="0"/>
                <a:cs typeface="Times New Roman" panose="02020603050405020304" pitchFamily="18" charset="0"/>
              </a:rPr>
              <a:t>(EMPNO, NAME, JOBNO, DEPTNO, DNAME)</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VALUES (140, 'DATE', 100, 50, NULL);</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SELECT * FROM </a:t>
            </a:r>
            <a:r>
              <a:rPr lang="en-US" dirty="0" err="1">
                <a:latin typeface="Cambria" panose="02040503050406030204" pitchFamily="18" charset="0"/>
                <a:ea typeface="Calibri" panose="020F0502020204030204" pitchFamily="34" charset="0"/>
                <a:cs typeface="Times New Roman" panose="02020603050405020304" pitchFamily="18" charset="0"/>
              </a:rPr>
              <a:t>emp_dept_view</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5140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Περιγραφή Μαθήματος</a:t>
            </a:r>
            <a:endParaRPr lang="el-GR" sz="3600" dirty="0"/>
          </a:p>
        </p:txBody>
      </p:sp>
      <p:sp>
        <p:nvSpPr>
          <p:cNvPr id="3" name="Content Placeholder 2"/>
          <p:cNvSpPr>
            <a:spLocks noGrp="1"/>
          </p:cNvSpPr>
          <p:nvPr>
            <p:ph idx="1"/>
          </p:nvPr>
        </p:nvSpPr>
        <p:spPr/>
        <p:txBody>
          <a:bodyPr>
            <a:noAutofit/>
          </a:bodyPr>
          <a:lstStyle/>
          <a:p>
            <a:r>
              <a:rPr lang="el-GR" dirty="0"/>
              <a:t>Στόχος του </a:t>
            </a:r>
            <a:r>
              <a:rPr lang="el-GR" dirty="0" smtClean="0"/>
              <a:t>εργαστηρίου </a:t>
            </a:r>
            <a:r>
              <a:rPr lang="el-GR" dirty="0"/>
              <a:t>είναι </a:t>
            </a:r>
            <a:r>
              <a:rPr lang="el-GR" dirty="0" smtClean="0"/>
              <a:t>η εστίαση στη χρήση </a:t>
            </a:r>
            <a:r>
              <a:rPr lang="en-US" dirty="0" smtClean="0"/>
              <a:t>views</a:t>
            </a:r>
            <a:r>
              <a:rPr lang="el-GR" dirty="0" smtClean="0"/>
              <a:t> κατά την υλοποίηση εφαρμογών Βάσεων Δεδομένων.  </a:t>
            </a:r>
            <a:endParaRPr lang="el-GR"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a:t>
            </a:fld>
            <a:endParaRPr lang="el-GR"/>
          </a:p>
        </p:txBody>
      </p:sp>
    </p:spTree>
    <p:extLst>
      <p:ext uri="{BB962C8B-B14F-4D97-AF65-F5344CB8AC3E}">
        <p14:creationId xmlns:p14="http://schemas.microsoft.com/office/powerpoint/2010/main" val="11548931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19</a:t>
            </a:fld>
            <a:endParaRPr lang="el-GR"/>
          </a:p>
        </p:txBody>
      </p:sp>
      <p:pic>
        <p:nvPicPr>
          <p:cNvPr id="4" name="Εικόνα 11"/>
          <p:cNvPicPr/>
          <p:nvPr/>
        </p:nvPicPr>
        <p:blipFill>
          <a:blip r:embed="rId2" cstate="print"/>
          <a:srcRect/>
          <a:stretch>
            <a:fillRect/>
          </a:stretch>
        </p:blipFill>
        <p:spPr bwMode="auto">
          <a:xfrm>
            <a:off x="1187624" y="692696"/>
            <a:ext cx="6768752" cy="5184576"/>
          </a:xfrm>
          <a:prstGeom prst="rect">
            <a:avLst/>
          </a:prstGeom>
          <a:noFill/>
          <a:ln w="9525">
            <a:noFill/>
            <a:miter lim="800000"/>
            <a:headEnd/>
            <a:tailEnd/>
          </a:ln>
        </p:spPr>
      </p:pic>
    </p:spTree>
    <p:extLst>
      <p:ext uri="{BB962C8B-B14F-4D97-AF65-F5344CB8AC3E}">
        <p14:creationId xmlns:p14="http://schemas.microsoft.com/office/powerpoint/2010/main" val="25146369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Δημιουργία ενημερώσιμης όψης βασιζόμενης σε </a:t>
            </a:r>
            <a:r>
              <a:rPr lang="en-US" dirty="0"/>
              <a:t>join</a:t>
            </a:r>
            <a:r>
              <a:rPr lang="el-GR" dirty="0"/>
              <a:t>.</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20</a:t>
            </a:fld>
            <a:endParaRPr lang="el-GR"/>
          </a:p>
        </p:txBody>
      </p:sp>
      <p:sp>
        <p:nvSpPr>
          <p:cNvPr id="4" name="Rectangle 3"/>
          <p:cNvSpPr/>
          <p:nvPr/>
        </p:nvSpPr>
        <p:spPr>
          <a:xfrm>
            <a:off x="251520" y="1445060"/>
            <a:ext cx="8208912" cy="2782428"/>
          </a:xfrm>
          <a:prstGeom prst="rect">
            <a:avLst/>
          </a:prstGeom>
        </p:spPr>
        <p:txBody>
          <a:bodyPr wrap="square">
            <a:spAutoFit/>
          </a:bodyPr>
          <a:lstStyle/>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CREATE VIEW </a:t>
            </a:r>
            <a:r>
              <a:rPr lang="en-US" dirty="0" err="1">
                <a:latin typeface="Cambria" panose="02040503050406030204" pitchFamily="18" charset="0"/>
                <a:ea typeface="Calibri" panose="020F0502020204030204" pitchFamily="34" charset="0"/>
                <a:cs typeface="Times New Roman" panose="02020603050405020304" pitchFamily="18" charset="0"/>
              </a:rPr>
              <a:t>NEW_emp_dept_view</a:t>
            </a:r>
            <a:r>
              <a:rPr lang="en-US" dirty="0">
                <a:latin typeface="Cambria" panose="02040503050406030204" pitchFamily="18" charset="0"/>
                <a:ea typeface="Calibri" panose="020F0502020204030204" pitchFamily="34" charset="0"/>
                <a:cs typeface="Times New Roman" panose="02020603050405020304" pitchFamily="18" charset="0"/>
              </a:rPr>
              <a:t>(EMPNO, NAME, JOBNO, DEPTNO)</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AS SELECT </a:t>
            </a:r>
            <a:r>
              <a:rPr lang="en-US" dirty="0" err="1">
                <a:latin typeface="Cambria" panose="02040503050406030204" pitchFamily="18" charset="0"/>
                <a:ea typeface="Calibri" panose="020F0502020204030204" pitchFamily="34" charset="0"/>
                <a:cs typeface="Times New Roman" panose="02020603050405020304" pitchFamily="18" charset="0"/>
              </a:rPr>
              <a:t>empno</a:t>
            </a:r>
            <a:r>
              <a:rPr lang="en-US" dirty="0">
                <a:latin typeface="Cambria" panose="02040503050406030204" pitchFamily="18" charset="0"/>
                <a:ea typeface="Calibri" panose="020F0502020204030204" pitchFamily="34" charset="0"/>
                <a:cs typeface="Times New Roman" panose="02020603050405020304" pitchFamily="18" charset="0"/>
              </a:rPr>
              <a:t>, name, </a:t>
            </a:r>
            <a:r>
              <a:rPr lang="en-US" dirty="0" err="1">
                <a:latin typeface="Cambria" panose="02040503050406030204" pitchFamily="18" charset="0"/>
                <a:ea typeface="Calibri" panose="020F0502020204030204" pitchFamily="34" charset="0"/>
                <a:cs typeface="Times New Roman" panose="02020603050405020304" pitchFamily="18" charset="0"/>
              </a:rPr>
              <a:t>jobno</a:t>
            </a:r>
            <a:r>
              <a:rPr lang="en-US" dirty="0">
                <a:latin typeface="Cambria" panose="02040503050406030204" pitchFamily="18" charset="0"/>
                <a:ea typeface="Calibri" panose="020F0502020204030204" pitchFamily="34" charset="0"/>
                <a:cs typeface="Times New Roman" panose="02020603050405020304" pitchFamily="18" charset="0"/>
              </a:rPr>
              <a:t>, </a:t>
            </a:r>
            <a:r>
              <a:rPr lang="en-US" dirty="0" err="1">
                <a:latin typeface="Cambria" panose="02040503050406030204" pitchFamily="18" charset="0"/>
                <a:ea typeface="Calibri" panose="020F0502020204030204" pitchFamily="34" charset="0"/>
                <a:cs typeface="Times New Roman" panose="02020603050405020304" pitchFamily="18" charset="0"/>
              </a:rPr>
              <a:t>emp.deptno</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FROM </a:t>
            </a:r>
            <a:r>
              <a:rPr lang="en-US" dirty="0" err="1">
                <a:latin typeface="Cambria" panose="02040503050406030204" pitchFamily="18" charset="0"/>
                <a:ea typeface="Calibri" panose="020F0502020204030204" pitchFamily="34" charset="0"/>
                <a:cs typeface="Times New Roman" panose="02020603050405020304" pitchFamily="18" charset="0"/>
              </a:rPr>
              <a:t>emp</a:t>
            </a:r>
            <a:r>
              <a:rPr lang="en-US" dirty="0">
                <a:latin typeface="Cambria" panose="02040503050406030204" pitchFamily="18" charset="0"/>
                <a:ea typeface="Calibri" panose="020F0502020204030204" pitchFamily="34" charset="0"/>
                <a:cs typeface="Times New Roman" panose="02020603050405020304" pitchFamily="18" charset="0"/>
              </a:rPr>
              <a:t> INNER JOIN </a:t>
            </a:r>
            <a:r>
              <a:rPr lang="en-US" dirty="0" err="1">
                <a:latin typeface="Cambria" panose="02040503050406030204" pitchFamily="18" charset="0"/>
                <a:ea typeface="Calibri" panose="020F0502020204030204" pitchFamily="34" charset="0"/>
                <a:cs typeface="Times New Roman" panose="02020603050405020304" pitchFamily="18" charset="0"/>
              </a:rPr>
              <a:t>dept</a:t>
            </a:r>
            <a:r>
              <a:rPr lang="en-US" dirty="0">
                <a:latin typeface="Cambria" panose="02040503050406030204" pitchFamily="18" charset="0"/>
                <a:ea typeface="Calibri" panose="020F0502020204030204" pitchFamily="34" charset="0"/>
                <a:cs typeface="Times New Roman" panose="02020603050405020304" pitchFamily="18" charset="0"/>
              </a:rPr>
              <a:t> ON </a:t>
            </a:r>
            <a:r>
              <a:rPr lang="en-US" dirty="0" err="1">
                <a:latin typeface="Cambria" panose="02040503050406030204" pitchFamily="18" charset="0"/>
                <a:ea typeface="Calibri" panose="020F0502020204030204" pitchFamily="34" charset="0"/>
                <a:cs typeface="Times New Roman" panose="02020603050405020304" pitchFamily="18" charset="0"/>
              </a:rPr>
              <a:t>emp.deptno</a:t>
            </a:r>
            <a:r>
              <a:rPr lang="en-US" dirty="0">
                <a:latin typeface="Cambria" panose="02040503050406030204" pitchFamily="18" charset="0"/>
                <a:ea typeface="Calibri" panose="020F0502020204030204" pitchFamily="34" charset="0"/>
                <a:cs typeface="Times New Roman" panose="02020603050405020304" pitchFamily="18" charset="0"/>
              </a:rPr>
              <a:t>=</a:t>
            </a:r>
            <a:r>
              <a:rPr lang="en-US" dirty="0" err="1">
                <a:latin typeface="Cambria" panose="02040503050406030204" pitchFamily="18" charset="0"/>
                <a:ea typeface="Calibri" panose="020F0502020204030204" pitchFamily="34" charset="0"/>
                <a:cs typeface="Times New Roman" panose="02020603050405020304" pitchFamily="18" charset="0"/>
              </a:rPr>
              <a:t>dept.deptno</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SELECT * FROM </a:t>
            </a:r>
            <a:r>
              <a:rPr lang="en-US" dirty="0" err="1">
                <a:latin typeface="Cambria" panose="02040503050406030204" pitchFamily="18" charset="0"/>
                <a:ea typeface="Calibri" panose="020F0502020204030204" pitchFamily="34" charset="0"/>
                <a:cs typeface="Times New Roman" panose="02020603050405020304" pitchFamily="18" charset="0"/>
              </a:rPr>
              <a:t>NEW_emp_dept_view</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INSERT INTO </a:t>
            </a:r>
            <a:r>
              <a:rPr lang="en-US" dirty="0" err="1">
                <a:latin typeface="Cambria" panose="02040503050406030204" pitchFamily="18" charset="0"/>
                <a:ea typeface="Calibri" panose="020F0502020204030204" pitchFamily="34" charset="0"/>
                <a:cs typeface="Times New Roman" panose="02020603050405020304" pitchFamily="18" charset="0"/>
              </a:rPr>
              <a:t>NEW_emp_dept_view</a:t>
            </a:r>
            <a:r>
              <a:rPr lang="en-US" dirty="0">
                <a:latin typeface="Cambria" panose="02040503050406030204" pitchFamily="18" charset="0"/>
                <a:ea typeface="Calibri" panose="020F0502020204030204" pitchFamily="34" charset="0"/>
                <a:cs typeface="Times New Roman" panose="02020603050405020304" pitchFamily="18" charset="0"/>
              </a:rPr>
              <a:t>(EMPNO, NAME, JOBNO, DEPTNO)</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VALUES (140, 'DATE', 100, 50);</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latin typeface="Cambria" panose="02040503050406030204" pitchFamily="18" charset="0"/>
                <a:ea typeface="Calibri" panose="020F0502020204030204" pitchFamily="34" charset="0"/>
                <a:cs typeface="Times New Roman" panose="02020603050405020304" pitchFamily="18" charset="0"/>
              </a:rPr>
              <a:t>SELECT * FROM </a:t>
            </a:r>
            <a:r>
              <a:rPr lang="en-US" dirty="0" err="1">
                <a:latin typeface="Cambria" panose="02040503050406030204" pitchFamily="18" charset="0"/>
                <a:ea typeface="Calibri" panose="020F0502020204030204" pitchFamily="34" charset="0"/>
                <a:cs typeface="Times New Roman" panose="02020603050405020304" pitchFamily="18" charset="0"/>
              </a:rPr>
              <a:t>NEW_emp_dept_view</a:t>
            </a:r>
            <a:r>
              <a:rPr lang="en-US" dirty="0">
                <a:latin typeface="Cambria" panose="02040503050406030204" pitchFamily="18" charset="0"/>
                <a:ea typeface="Calibri" panose="020F0502020204030204" pitchFamily="34" charset="0"/>
                <a:cs typeface="Times New Roman" panose="02020603050405020304" pitchFamily="18"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8167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21</a:t>
            </a:fld>
            <a:endParaRPr lang="el-GR"/>
          </a:p>
        </p:txBody>
      </p:sp>
      <p:pic>
        <p:nvPicPr>
          <p:cNvPr id="4" name="Εικόνα 12"/>
          <p:cNvPicPr/>
          <p:nvPr/>
        </p:nvPicPr>
        <p:blipFill>
          <a:blip r:embed="rId2" cstate="print"/>
          <a:srcRect/>
          <a:stretch>
            <a:fillRect/>
          </a:stretch>
        </p:blipFill>
        <p:spPr bwMode="auto">
          <a:xfrm>
            <a:off x="1043608" y="548680"/>
            <a:ext cx="6480720" cy="5400600"/>
          </a:xfrm>
          <a:prstGeom prst="rect">
            <a:avLst/>
          </a:prstGeom>
          <a:noFill/>
          <a:ln w="9525">
            <a:noFill/>
            <a:miter lim="800000"/>
            <a:headEnd/>
            <a:tailEnd/>
          </a:ln>
        </p:spPr>
      </p:pic>
    </p:spTree>
    <p:extLst>
      <p:ext uri="{BB962C8B-B14F-4D97-AF65-F5344CB8AC3E}">
        <p14:creationId xmlns:p14="http://schemas.microsoft.com/office/powerpoint/2010/main" val="14769274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Τελικά πότε μια view δεν είναι ενημερώσιμη; </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22</a:t>
            </a:fld>
            <a:endParaRPr lang="el-GR"/>
          </a:p>
        </p:txBody>
      </p:sp>
      <p:sp>
        <p:nvSpPr>
          <p:cNvPr id="4" name="Rectangle 3"/>
          <p:cNvSpPr/>
          <p:nvPr/>
        </p:nvSpPr>
        <p:spPr>
          <a:xfrm>
            <a:off x="323528" y="1412776"/>
            <a:ext cx="8373616" cy="5596276"/>
          </a:xfrm>
          <a:prstGeom prst="rect">
            <a:avLst/>
          </a:prstGeom>
        </p:spPr>
        <p:txBody>
          <a:bodyPr wrap="square">
            <a:spAutoFit/>
          </a:bodyPr>
          <a:lstStyle/>
          <a:p>
            <a:pPr>
              <a:lnSpc>
                <a:spcPct val="107000"/>
              </a:lnSpc>
              <a:spcAft>
                <a:spcPts val="800"/>
              </a:spcAft>
            </a:pPr>
            <a:r>
              <a:rPr lang="el-GR" b="1" dirty="0">
                <a:latin typeface="Cambria" panose="02040503050406030204" pitchFamily="18" charset="0"/>
                <a:ea typeface="Times New Roman" panose="02020603050405020304" pitchFamily="18" charset="0"/>
                <a:cs typeface="Times New Roman" panose="02020603050405020304" pitchFamily="18" charset="0"/>
              </a:rPr>
              <a:t>Όταν ο ορισμός της περιλαμβάνει: </a:t>
            </a:r>
            <a:endParaRPr lang="el-G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el-GR" dirty="0">
                <a:latin typeface="Cambria" panose="02040503050406030204" pitchFamily="18" charset="0"/>
                <a:ea typeface="Times New Roman" panose="02020603050405020304" pitchFamily="18" charset="0"/>
                <a:cs typeface="Times New Roman" panose="02020603050405020304" pitchFamily="18" charset="0"/>
              </a:rPr>
              <a:t>Δήλωση </a:t>
            </a:r>
            <a:r>
              <a:rPr lang="en-US" dirty="0">
                <a:latin typeface="Cambria" panose="02040503050406030204" pitchFamily="18" charset="0"/>
                <a:ea typeface="Times New Roman" panose="02020603050405020304" pitchFamily="18" charset="0"/>
                <a:cs typeface="Times New Roman" panose="02020603050405020304" pitchFamily="18" charset="0"/>
              </a:rPr>
              <a:t>Select </a:t>
            </a:r>
            <a:r>
              <a:rPr lang="el-GR" dirty="0">
                <a:latin typeface="Cambria" panose="02040503050406030204" pitchFamily="18" charset="0"/>
                <a:ea typeface="Times New Roman" panose="02020603050405020304" pitchFamily="18" charset="0"/>
                <a:cs typeface="Times New Roman" panose="02020603050405020304" pitchFamily="18" charset="0"/>
              </a:rPr>
              <a:t>με </a:t>
            </a:r>
            <a:r>
              <a:rPr lang="el-GR"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πράξεις</a:t>
            </a:r>
            <a:r>
              <a:rPr lang="el-GR" dirty="0">
                <a:latin typeface="Cambria" panose="02040503050406030204" pitchFamily="18" charset="0"/>
                <a:ea typeface="Times New Roman" panose="02020603050405020304" pitchFamily="18" charset="0"/>
                <a:cs typeface="Times New Roman" panose="02020603050405020304" pitchFamily="18" charset="0"/>
              </a:rPr>
              <a:t>, π.χ. </a:t>
            </a:r>
            <a:r>
              <a:rPr lang="en-US" dirty="0">
                <a:latin typeface="Cambria" panose="02040503050406030204" pitchFamily="18" charset="0"/>
                <a:ea typeface="Times New Roman" panose="02020603050405020304" pitchFamily="18" charset="0"/>
                <a:cs typeface="Times New Roman" panose="02020603050405020304" pitchFamily="18" charset="0"/>
              </a:rPr>
              <a:t>CREATE VIEW</a:t>
            </a:r>
            <a:r>
              <a:rPr lang="el-GR" dirty="0">
                <a:latin typeface="Cambria" panose="02040503050406030204" pitchFamily="18" charset="0"/>
                <a:ea typeface="Times New Roman" panose="02020603050405020304" pitchFamily="18" charset="0"/>
                <a:cs typeface="Times New Roman" panose="02020603050405020304" pitchFamily="18" charset="0"/>
              </a:rPr>
              <a:t> … </a:t>
            </a:r>
            <a:r>
              <a:rPr lang="en-US" dirty="0">
                <a:latin typeface="Cambria" panose="02040503050406030204" pitchFamily="18" charset="0"/>
                <a:ea typeface="Times New Roman" panose="02020603050405020304" pitchFamily="18" charset="0"/>
                <a:cs typeface="Times New Roman" panose="02020603050405020304" pitchFamily="18" charset="0"/>
              </a:rPr>
              <a:t>AS SELECT </a:t>
            </a:r>
            <a:r>
              <a:rPr lang="en-US" dirty="0" err="1">
                <a:latin typeface="Cambria" panose="02040503050406030204" pitchFamily="18" charset="0"/>
                <a:ea typeface="Times New Roman" panose="02020603050405020304" pitchFamily="18" charset="0"/>
                <a:cs typeface="Times New Roman" panose="02020603050405020304" pitchFamily="18" charset="0"/>
              </a:rPr>
              <a:t>sal+IFNULL</a:t>
            </a:r>
            <a:r>
              <a:rPr lang="en-US" dirty="0">
                <a:latin typeface="Cambria" panose="02040503050406030204" pitchFamily="18" charset="0"/>
                <a:ea typeface="Times New Roman" panose="02020603050405020304" pitchFamily="18" charset="0"/>
                <a:cs typeface="Times New Roman" panose="02020603050405020304" pitchFamily="18" charset="0"/>
              </a:rPr>
              <a:t>(comm,0)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Aggregate functions (SUM(), MIN(), MAX(), COUNT(), …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DISTINCT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GROUP BY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GROUP BY …. HAVING …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UNION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Subquery (</a:t>
            </a:r>
            <a:r>
              <a:rPr lang="el-GR" dirty="0">
                <a:latin typeface="Cambria" panose="02040503050406030204" pitchFamily="18" charset="0"/>
                <a:ea typeface="Times New Roman" panose="02020603050405020304" pitchFamily="18" charset="0"/>
                <a:cs typeface="Times New Roman" panose="02020603050405020304" pitchFamily="18" charset="0"/>
              </a:rPr>
              <a:t>πράξεις κ</a:t>
            </a:r>
            <a:r>
              <a:rPr lang="en-US" dirty="0">
                <a:latin typeface="Cambria" panose="02040503050406030204" pitchFamily="18" charset="0"/>
                <a:ea typeface="Times New Roman" panose="02020603050405020304" pitchFamily="18" charset="0"/>
                <a:cs typeface="Times New Roman" panose="02020603050405020304" pitchFamily="18" charset="0"/>
              </a:rPr>
              <a:t>.</a:t>
            </a:r>
            <a:r>
              <a:rPr lang="el-GR" dirty="0">
                <a:latin typeface="Cambria" panose="02040503050406030204" pitchFamily="18" charset="0"/>
                <a:ea typeface="Times New Roman" panose="02020603050405020304" pitchFamily="18" charset="0"/>
                <a:cs typeface="Times New Roman" panose="02020603050405020304" pitchFamily="18" charset="0"/>
              </a:rPr>
              <a:t>λπ</a:t>
            </a:r>
            <a:r>
              <a:rPr lang="en-US" dirty="0">
                <a:latin typeface="Cambria" panose="02040503050406030204" pitchFamily="18" charset="0"/>
                <a:ea typeface="Times New Roman" panose="02020603050405020304" pitchFamily="18" charset="0"/>
                <a:cs typeface="Times New Roman" panose="02020603050405020304" pitchFamily="18" charset="0"/>
              </a:rPr>
              <a:t>.) in the select list </a:t>
            </a:r>
            <a:endParaRPr lang="el-GR" dirty="0"/>
          </a:p>
          <a:p>
            <a:pPr marL="342900" lvl="0" indent="-342900">
              <a:lnSpc>
                <a:spcPct val="115000"/>
              </a:lnSpc>
              <a:spcAft>
                <a:spcPts val="1000"/>
              </a:spcAft>
              <a:buFont typeface="+mj-lt"/>
              <a:buAutoNum type="arabicPeriod"/>
            </a:pPr>
            <a:r>
              <a:rPr lang="en-US" b="1" dirty="0">
                <a:highlight>
                  <a:srgbClr val="FFFF00"/>
                </a:highlight>
                <a:latin typeface="Cambria" panose="02040503050406030204" pitchFamily="18" charset="0"/>
                <a:ea typeface="Times New Roman" panose="02020603050405020304" pitchFamily="18" charset="0"/>
                <a:cs typeface="Times New Roman" panose="02020603050405020304" pitchFamily="18" charset="0"/>
              </a:rPr>
              <a:t>Certain joins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Non updatable view in the FROM clause </a:t>
            </a:r>
            <a:endParaRPr lang="el-GR" dirty="0"/>
          </a:p>
          <a:p>
            <a:pPr marL="342900" lvl="0" indent="-342900">
              <a:lnSpc>
                <a:spcPct val="115000"/>
              </a:lnSpc>
              <a:spcAft>
                <a:spcPts val="1000"/>
              </a:spcAft>
              <a:buFont typeface="+mj-lt"/>
              <a:buAutoNum type="arabicPeriod"/>
            </a:pPr>
            <a:r>
              <a:rPr lang="en-US" dirty="0">
                <a:latin typeface="Cambria" panose="02040503050406030204" pitchFamily="18" charset="0"/>
                <a:ea typeface="Times New Roman" panose="02020603050405020304" pitchFamily="18" charset="0"/>
                <a:cs typeface="Times New Roman" panose="02020603050405020304" pitchFamily="18" charset="0"/>
              </a:rPr>
              <a:t>A subquery in the WHERE clause that refers to a table in the FROM clause </a:t>
            </a:r>
            <a:endParaRPr lang="el-GR" dirty="0"/>
          </a:p>
          <a:p>
            <a:pPr marL="228600">
              <a:lnSpc>
                <a:spcPct val="115000"/>
              </a:lnSpc>
              <a:spcAft>
                <a:spcPts val="1000"/>
              </a:spcAft>
            </a:pPr>
            <a:r>
              <a:rPr lang="en-US" dirty="0">
                <a:latin typeface="Cambria" panose="02040503050406030204" pitchFamily="18" charset="0"/>
                <a:ea typeface="Times New Roman" panose="02020603050405020304" pitchFamily="18" charset="0"/>
                <a:cs typeface="Times New Roman" panose="02020603050405020304" pitchFamily="18" charset="0"/>
              </a:rPr>
              <a:t> </a:t>
            </a:r>
            <a:endParaRPr lang="el-GR" dirty="0">
              <a:effectLst/>
            </a:endParaRPr>
          </a:p>
        </p:txBody>
      </p:sp>
    </p:spTree>
    <p:extLst>
      <p:ext uri="{BB962C8B-B14F-4D97-AF65-F5344CB8AC3E}">
        <p14:creationId xmlns:p14="http://schemas.microsoft.com/office/powerpoint/2010/main" val="935162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a:t>
            </a:r>
            <a:r>
              <a:rPr lang="en-US" sz="2000" dirty="0" smtClean="0"/>
              <a:t> </a:t>
            </a:r>
            <a:r>
              <a:rPr lang="el-GR" sz="2000" dirty="0" smtClean="0"/>
              <a:t>Πανεπιστήμιο Δυτικής Αττικής</a:t>
            </a:r>
            <a:r>
              <a:rPr lang="en-US" sz="2000" dirty="0" smtClean="0"/>
              <a:t>, </a:t>
            </a:r>
            <a:r>
              <a:rPr lang="el-GR" sz="2000" dirty="0" smtClean="0"/>
              <a:t>Χ. Σκουρλάς 2019.</a:t>
            </a:r>
          </a:p>
          <a:p>
            <a:pPr marL="0" indent="0">
              <a:spcBef>
                <a:spcPts val="0"/>
              </a:spcBef>
              <a:buNone/>
            </a:pPr>
            <a:r>
              <a:rPr lang="el-GR" sz="2000" dirty="0" smtClean="0"/>
              <a:t>Χ</a:t>
            </a:r>
            <a:r>
              <a:rPr lang="el-GR" sz="2000" dirty="0"/>
              <a:t>. </a:t>
            </a:r>
            <a:r>
              <a:rPr lang="el-GR" sz="2000" dirty="0" err="1" smtClean="0"/>
              <a:t>Σκουρλάς</a:t>
            </a:r>
            <a:r>
              <a:rPr lang="el-GR" sz="2000" dirty="0" smtClean="0"/>
              <a:t>. «Βάσεις Δεδομένων Ι</a:t>
            </a:r>
            <a:r>
              <a:rPr lang="en-US" sz="2000" dirty="0" smtClean="0"/>
              <a:t>I</a:t>
            </a:r>
            <a:r>
              <a:rPr lang="el-GR" sz="2000" dirty="0" smtClean="0"/>
              <a:t>. </a:t>
            </a:r>
            <a:r>
              <a:rPr lang="el-GR" sz="2000" dirty="0"/>
              <a:t>Ενότητα </a:t>
            </a:r>
            <a:r>
              <a:rPr lang="en-US" sz="2000" dirty="0" smtClean="0"/>
              <a:t>3</a:t>
            </a:r>
            <a:r>
              <a:rPr lang="el-GR" sz="2000" dirty="0"/>
              <a:t>: «Ασκήσεις στη χρήση </a:t>
            </a:r>
            <a:r>
              <a:rPr lang="en-US" sz="2000" dirty="0"/>
              <a:t>Views</a:t>
            </a:r>
            <a:r>
              <a:rPr lang="el-GR" sz="2000" dirty="0" smtClean="0"/>
              <a:t>». Έκδοση </a:t>
            </a:r>
            <a:r>
              <a:rPr lang="en-US" sz="2000" dirty="0" smtClean="0"/>
              <a:t>1,</a:t>
            </a:r>
            <a:r>
              <a:rPr lang="el-GR" sz="2000" dirty="0" smtClean="0"/>
              <a:t> Αθήνα 201</a:t>
            </a:r>
            <a:r>
              <a:rPr lang="en-US" sz="2000" dirty="0" smtClean="0"/>
              <a:t>9</a:t>
            </a:r>
            <a:r>
              <a:rPr lang="el-GR" sz="2000" dirty="0" smtClean="0"/>
              <a:t>. </a:t>
            </a:r>
            <a:endParaRPr lang="en-US" sz="2000" dirty="0" smtClean="0"/>
          </a:p>
          <a:p>
            <a:pPr marL="0" indent="0">
              <a:spcBef>
                <a:spcPts val="0"/>
              </a:spcBef>
              <a:buNone/>
            </a:pPr>
            <a:r>
              <a:rPr lang="el-GR" sz="2000" dirty="0" smtClean="0"/>
              <a:t>Διαθέσιμο από τη δικτυακή διεύθυνση: </a:t>
            </a:r>
            <a:r>
              <a:rPr lang="en-US" sz="2000" dirty="0" smtClean="0">
                <a:hlinkClick r:id="rId3"/>
              </a:rPr>
              <a:t>pyles.uniwa.gr</a:t>
            </a:r>
            <a:r>
              <a:rPr lang="el-GR" sz="2000" dirty="0" smtClean="0"/>
              <a:t>.</a:t>
            </a: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25</a:t>
            </a:fld>
            <a:endParaRPr lang="el-GR"/>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26</a:t>
            </a:fld>
            <a:endParaRPr lang="el-G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solidFill>
                  <a:srgbClr val="C00000"/>
                </a:solidFill>
              </a:rPr>
              <a:t>Θέμα</a:t>
            </a:r>
            <a:r>
              <a:rPr lang="en-US" dirty="0">
                <a:solidFill>
                  <a:srgbClr val="C00000"/>
                </a:solidFill>
              </a:rPr>
              <a:t>:</a:t>
            </a:r>
            <a:r>
              <a:rPr lang="el-GR" dirty="0"/>
              <a:t> βάση δεδομένων διεύθυνσης προσωπικού</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a:t>
            </a:fld>
            <a:endParaRPr lang="el-GR"/>
          </a:p>
        </p:txBody>
      </p:sp>
    </p:spTree>
    <p:extLst>
      <p:ext uri="{BB962C8B-B14F-4D97-AF65-F5344CB8AC3E}">
        <p14:creationId xmlns:p14="http://schemas.microsoft.com/office/powerpoint/2010/main" val="3423315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pic>
        <p:nvPicPr>
          <p:cNvPr id="4" name="Εικόνα 1"/>
          <p:cNvPicPr/>
          <p:nvPr/>
        </p:nvPicPr>
        <p:blipFill>
          <a:blip r:embed="rId2" cstate="print"/>
          <a:srcRect/>
          <a:stretch>
            <a:fillRect/>
          </a:stretch>
        </p:blipFill>
        <p:spPr bwMode="auto">
          <a:xfrm>
            <a:off x="1835696" y="116632"/>
            <a:ext cx="4044330" cy="7187162"/>
          </a:xfrm>
          <a:prstGeom prst="rect">
            <a:avLst/>
          </a:prstGeom>
          <a:noFill/>
          <a:ln w="9525">
            <a:noFill/>
            <a:miter lim="800000"/>
            <a:headEnd/>
            <a:tailEnd/>
          </a:ln>
        </p:spPr>
      </p:pic>
    </p:spTree>
    <p:extLst>
      <p:ext uri="{BB962C8B-B14F-4D97-AF65-F5344CB8AC3E}">
        <p14:creationId xmlns:p14="http://schemas.microsoft.com/office/powerpoint/2010/main" val="3599967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Δημιουργήστε τη βάση </a:t>
            </a:r>
            <a:r>
              <a:rPr lang="el-GR" sz="2800" dirty="0" smtClean="0"/>
              <a:t>δεδομένων</a:t>
            </a:r>
            <a:endParaRPr lang="el-GR" sz="28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
        <p:nvSpPr>
          <p:cNvPr id="5" name="Rectangle 4"/>
          <p:cNvSpPr/>
          <p:nvPr/>
        </p:nvSpPr>
        <p:spPr>
          <a:xfrm>
            <a:off x="179512" y="1412776"/>
            <a:ext cx="8712968" cy="4247317"/>
          </a:xfrm>
          <a:prstGeom prst="rect">
            <a:avLst/>
          </a:prstGeom>
        </p:spPr>
        <p:txBody>
          <a:bodyPr wrap="square">
            <a:spAutoFit/>
          </a:bodyPr>
          <a:lstStyle/>
          <a:p>
            <a:r>
              <a:rPr lang="en-US" dirty="0"/>
              <a:t>DROP DATABASE IF EXISTS </a:t>
            </a:r>
            <a:r>
              <a:rPr lang="en-US" dirty="0" err="1"/>
              <a:t>pers_view</a:t>
            </a:r>
            <a:r>
              <a:rPr lang="en-US" dirty="0"/>
              <a:t>; </a:t>
            </a:r>
          </a:p>
          <a:p>
            <a:r>
              <a:rPr lang="en-US" dirty="0"/>
              <a:t>CREATE DATABASE </a:t>
            </a:r>
            <a:r>
              <a:rPr lang="en-US" dirty="0" err="1"/>
              <a:t>pers_view</a:t>
            </a:r>
            <a:r>
              <a:rPr lang="en-US" dirty="0"/>
              <a:t>;</a:t>
            </a:r>
          </a:p>
          <a:p>
            <a:r>
              <a:rPr lang="en-US" dirty="0"/>
              <a:t>USE </a:t>
            </a:r>
            <a:r>
              <a:rPr lang="en-US" dirty="0" err="1"/>
              <a:t>pers_view</a:t>
            </a:r>
            <a:r>
              <a:rPr lang="en-US" dirty="0"/>
              <a:t>;</a:t>
            </a:r>
          </a:p>
          <a:p>
            <a:r>
              <a:rPr lang="en-US" dirty="0"/>
              <a:t>CREATE TABLE DEPT (DEPTNO NUMERIC(2),</a:t>
            </a:r>
          </a:p>
          <a:p>
            <a:r>
              <a:rPr lang="en-US" dirty="0"/>
              <a:t>      DNAME VARCHAR(24),</a:t>
            </a:r>
          </a:p>
          <a:p>
            <a:r>
              <a:rPr lang="en-US" dirty="0"/>
              <a:t>      LOC CHAR(23));</a:t>
            </a:r>
          </a:p>
          <a:p>
            <a:r>
              <a:rPr lang="en-US" dirty="0"/>
              <a:t>CREATE TABLE JOB(JOBCODE NUMERIC(3),</a:t>
            </a:r>
          </a:p>
          <a:p>
            <a:r>
              <a:rPr lang="en-US" dirty="0"/>
              <a:t>      JOB_DESCR VARCHAR(24),</a:t>
            </a:r>
          </a:p>
          <a:p>
            <a:r>
              <a:rPr lang="en-US" dirty="0"/>
              <a:t>      SAL NUMERIC (10,2));</a:t>
            </a:r>
          </a:p>
          <a:p>
            <a:r>
              <a:rPr lang="en-US" dirty="0"/>
              <a:t>CREATE TABLE EMP (EMPNO NUMERIC (4) NOT NULL,</a:t>
            </a:r>
          </a:p>
          <a:p>
            <a:r>
              <a:rPr lang="en-US" dirty="0"/>
              <a:t>     NAME VARCHAR (20),</a:t>
            </a:r>
          </a:p>
          <a:p>
            <a:r>
              <a:rPr lang="en-US" dirty="0"/>
              <a:t>     JOBNO NUMERIC(3),</a:t>
            </a:r>
          </a:p>
          <a:p>
            <a:r>
              <a:rPr lang="en-US" dirty="0"/>
              <a:t>     DEPTNO NUMERIC (2),</a:t>
            </a:r>
          </a:p>
          <a:p>
            <a:r>
              <a:rPr lang="en-US" dirty="0"/>
              <a:t>     COMM NUMERIC (10,2));</a:t>
            </a:r>
          </a:p>
          <a:p>
            <a:endParaRPr lang="en-US" dirty="0"/>
          </a:p>
        </p:txBody>
      </p:sp>
    </p:spTree>
    <p:extLst>
      <p:ext uri="{BB962C8B-B14F-4D97-AF65-F5344CB8AC3E}">
        <p14:creationId xmlns:p14="http://schemas.microsoft.com/office/powerpoint/2010/main" val="2957506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964488" cy="1296144"/>
          </a:xfrm>
        </p:spPr>
        <p:txBody>
          <a:bodyPr>
            <a:normAutofit/>
          </a:bodyPr>
          <a:lstStyle/>
          <a:p>
            <a:r>
              <a:rPr lang="el-GR" dirty="0"/>
              <a:t>Δ</a:t>
            </a:r>
            <a:r>
              <a:rPr lang="el-GR" dirty="0" smtClean="0"/>
              <a:t>ηλώσεις </a:t>
            </a:r>
            <a:r>
              <a:rPr lang="en-US" dirty="0"/>
              <a:t>INSERT INTO</a:t>
            </a:r>
            <a:r>
              <a:rPr lang="el-GR" dirty="0"/>
              <a:t> </a:t>
            </a:r>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sp>
        <p:nvSpPr>
          <p:cNvPr id="4" name="Rectangle 3"/>
          <p:cNvSpPr/>
          <p:nvPr/>
        </p:nvSpPr>
        <p:spPr>
          <a:xfrm>
            <a:off x="179512" y="1166843"/>
            <a:ext cx="8352928" cy="5078313"/>
          </a:xfrm>
          <a:prstGeom prst="rect">
            <a:avLst/>
          </a:prstGeom>
        </p:spPr>
        <p:txBody>
          <a:bodyPr wrap="square">
            <a:spAutoFit/>
          </a:bodyPr>
          <a:lstStyle/>
          <a:p>
            <a:r>
              <a:rPr lang="en-US" dirty="0"/>
              <a:t>INSERT INTO DEPT(DEPTNO, DNAME, LOC)</a:t>
            </a:r>
          </a:p>
          <a:p>
            <a:r>
              <a:rPr lang="en-US" dirty="0"/>
              <a:t>     VALUES (50, 'SALES', 'ATHENS'), </a:t>
            </a:r>
          </a:p>
          <a:p>
            <a:r>
              <a:rPr lang="en-US" dirty="0"/>
              <a:t>            (60, 'ACCOUNTING', 'ATHENS'), </a:t>
            </a:r>
          </a:p>
          <a:p>
            <a:r>
              <a:rPr lang="en-US" dirty="0"/>
              <a:t>            (70, 'PAYROL', 'VOLOS');</a:t>
            </a:r>
          </a:p>
          <a:p>
            <a:r>
              <a:rPr lang="en-US" dirty="0"/>
              <a:t>INSERT INTO JOB(JOBCODE, JOB_DESCR, SAL)</a:t>
            </a:r>
          </a:p>
          <a:p>
            <a:r>
              <a:rPr lang="en-US" dirty="0"/>
              <a:t>     VALUES (100, 'SALESMAN', 2000), </a:t>
            </a:r>
          </a:p>
          <a:p>
            <a:r>
              <a:rPr lang="en-US" dirty="0"/>
              <a:t>            (200, 'ANALYST', 2000), </a:t>
            </a:r>
          </a:p>
          <a:p>
            <a:r>
              <a:rPr lang="en-US" dirty="0"/>
              <a:t>            (300, 'DBA', 3000);</a:t>
            </a:r>
          </a:p>
          <a:p>
            <a:r>
              <a:rPr lang="en-US" dirty="0"/>
              <a:t>INSERT INTO EMP(EMPNO, NAME, JOBNO, DEPTNO, COMM)</a:t>
            </a:r>
          </a:p>
          <a:p>
            <a:r>
              <a:rPr lang="en-US" dirty="0"/>
              <a:t>     VALUES (10, 'CODD', 100, 50, NULL),</a:t>
            </a:r>
          </a:p>
          <a:p>
            <a:r>
              <a:rPr lang="en-US" dirty="0"/>
              <a:t>            (20, 'NAVATHE', 200, 50, 450),</a:t>
            </a:r>
          </a:p>
          <a:p>
            <a:r>
              <a:rPr lang="en-US" dirty="0"/>
              <a:t>            (30, 'ELMASRI', 300, 60, NULL),</a:t>
            </a:r>
          </a:p>
          <a:p>
            <a:r>
              <a:rPr lang="en-US" dirty="0"/>
              <a:t>            (40, 'DATE', 100, 50, NULL);</a:t>
            </a:r>
          </a:p>
          <a:p>
            <a:r>
              <a:rPr lang="en-US" dirty="0"/>
              <a:t>INSERT INTO EMP(EMPNO, NAME, JOBNO, DEPTNO, COMM)</a:t>
            </a:r>
          </a:p>
          <a:p>
            <a:r>
              <a:rPr lang="en-US" dirty="0"/>
              <a:t>     VALUES (50, 'CODD', 100, 50, NULL),</a:t>
            </a:r>
          </a:p>
          <a:p>
            <a:r>
              <a:rPr lang="en-US" dirty="0"/>
              <a:t>            (60, 'CODD', 200, 50, 450),</a:t>
            </a:r>
          </a:p>
          <a:p>
            <a:r>
              <a:rPr lang="en-US" dirty="0"/>
              <a:t>            (70, 'CODD', 200, 60, 500),</a:t>
            </a:r>
          </a:p>
          <a:p>
            <a:r>
              <a:rPr lang="en-US" dirty="0"/>
              <a:t>            (80, 'CODD', 100, 60, NULL);</a:t>
            </a:r>
          </a:p>
        </p:txBody>
      </p:sp>
    </p:spTree>
    <p:extLst>
      <p:ext uri="{BB962C8B-B14F-4D97-AF65-F5344CB8AC3E}">
        <p14:creationId xmlns:p14="http://schemas.microsoft.com/office/powerpoint/2010/main" val="3932290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93608"/>
            <a:ext cx="9144000" cy="907200"/>
          </a:xfrm>
        </p:spPr>
        <p:txBody>
          <a:bodyPr>
            <a:normAutofit fontScale="90000"/>
          </a:bodyPr>
          <a:lstStyle/>
          <a:p>
            <a:r>
              <a:rPr lang="el-GR" sz="2200" dirty="0"/>
              <a:t>Δημιουργία </a:t>
            </a:r>
            <a:r>
              <a:rPr lang="en-US" sz="2200" dirty="0"/>
              <a:t>view </a:t>
            </a:r>
            <a:r>
              <a:rPr lang="el-GR" sz="2200" dirty="0"/>
              <a:t>με όνομα </a:t>
            </a:r>
            <a:r>
              <a:rPr lang="en-US" sz="2200" dirty="0" err="1"/>
              <a:t>emp</a:t>
            </a:r>
            <a:r>
              <a:rPr lang="el-GR" sz="2200" dirty="0"/>
              <a:t>_</a:t>
            </a:r>
            <a:r>
              <a:rPr lang="en-US" sz="2200" dirty="0"/>
              <a:t>view</a:t>
            </a:r>
            <a:r>
              <a:rPr lang="el-GR" sz="2200" dirty="0"/>
              <a:t>. Δείτε τα στοιχεία της. Κάθε φορά που ενημερώνω τον πίνακα ενημερώνεται και η </a:t>
            </a:r>
            <a:r>
              <a:rPr lang="en-US" sz="2200" dirty="0"/>
              <a:t>view</a:t>
            </a:r>
            <a:r>
              <a:rPr lang="el-GR" sz="2200" dirty="0"/>
              <a:t>. Δοκιμάστε, στη συνέχεια, δηλώσεις </a:t>
            </a:r>
            <a:r>
              <a:rPr lang="en-US" sz="2200" dirty="0"/>
              <a:t>INSERT</a:t>
            </a:r>
            <a:r>
              <a:rPr lang="el-GR" sz="2200" dirty="0"/>
              <a:t>, </a:t>
            </a:r>
            <a:r>
              <a:rPr lang="en-US" sz="2200" dirty="0"/>
              <a:t>UPDATE</a:t>
            </a:r>
            <a:r>
              <a:rPr lang="el-GR" sz="2200" dirty="0"/>
              <a:t>, </a:t>
            </a:r>
            <a:r>
              <a:rPr lang="en-US" sz="2200" dirty="0"/>
              <a:t>DELETE</a:t>
            </a:r>
            <a:r>
              <a:rPr lang="el-GR" sz="2200" dirty="0"/>
              <a:t> στη </a:t>
            </a:r>
            <a:r>
              <a:rPr lang="en-US" sz="2200" dirty="0"/>
              <a:t>view</a:t>
            </a:r>
            <a:r>
              <a:rPr lang="el-GR" sz="2200" dirty="0"/>
              <a:t>. </a:t>
            </a:r>
            <a:r>
              <a:rPr lang="en-US" sz="2200" dirty="0" smtClean="0"/>
              <a:t/>
            </a:r>
            <a:br>
              <a:rPr lang="en-US" sz="2200" dirty="0" smtClean="0"/>
            </a:br>
            <a:r>
              <a:rPr lang="el-GR" sz="2200" dirty="0" smtClean="0"/>
              <a:t>Διαπιστώστε </a:t>
            </a:r>
            <a:r>
              <a:rPr lang="el-GR" sz="2200" dirty="0"/>
              <a:t>ότι </a:t>
            </a:r>
            <a:r>
              <a:rPr lang="el-GR" sz="2200" dirty="0" smtClean="0"/>
              <a:t>ενημερώνεται ο</a:t>
            </a:r>
            <a:r>
              <a:rPr lang="en-US" sz="2200" dirty="0" smtClean="0"/>
              <a:t> </a:t>
            </a:r>
            <a:r>
              <a:rPr lang="el-GR" sz="2200" dirty="0" smtClean="0"/>
              <a:t>πίνακας </a:t>
            </a:r>
            <a:r>
              <a:rPr lang="en-US" sz="2200" dirty="0" smtClean="0"/>
              <a:t>EMP</a:t>
            </a:r>
            <a:r>
              <a:rPr lang="el-GR" dirty="0"/>
              <a:t> </a:t>
            </a:r>
            <a:br>
              <a:rPr lang="el-GR" dirty="0"/>
            </a:br>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
        <p:nvSpPr>
          <p:cNvPr id="4" name="Rectangle 3"/>
          <p:cNvSpPr/>
          <p:nvPr/>
        </p:nvSpPr>
        <p:spPr>
          <a:xfrm>
            <a:off x="107504" y="1717868"/>
            <a:ext cx="7416824" cy="923330"/>
          </a:xfrm>
          <a:prstGeom prst="rect">
            <a:avLst/>
          </a:prstGeom>
        </p:spPr>
        <p:txBody>
          <a:bodyPr wrap="square">
            <a:spAutoFit/>
          </a:bodyPr>
          <a:lstStyle/>
          <a:p>
            <a:r>
              <a:rPr lang="en-US" dirty="0"/>
              <a:t>CREATE VIEW </a:t>
            </a:r>
            <a:r>
              <a:rPr lang="en-US" dirty="0" err="1"/>
              <a:t>emp_view</a:t>
            </a:r>
            <a:r>
              <a:rPr lang="en-US" dirty="0"/>
              <a:t>(</a:t>
            </a:r>
            <a:r>
              <a:rPr lang="en-US" dirty="0" err="1"/>
              <a:t>e_ID</a:t>
            </a:r>
            <a:r>
              <a:rPr lang="en-US" dirty="0"/>
              <a:t>, </a:t>
            </a:r>
            <a:r>
              <a:rPr lang="en-US" dirty="0" err="1"/>
              <a:t>e_Name</a:t>
            </a:r>
            <a:r>
              <a:rPr lang="en-US" dirty="0"/>
              <a:t>, </a:t>
            </a:r>
            <a:r>
              <a:rPr lang="en-US" dirty="0" err="1"/>
              <a:t>e_Job</a:t>
            </a:r>
            <a:r>
              <a:rPr lang="en-US" dirty="0"/>
              <a:t>, </a:t>
            </a:r>
            <a:r>
              <a:rPr lang="en-US" dirty="0" err="1"/>
              <a:t>e_Dept</a:t>
            </a:r>
            <a:r>
              <a:rPr lang="en-US" dirty="0"/>
              <a:t>, </a:t>
            </a:r>
            <a:r>
              <a:rPr lang="en-US" dirty="0" err="1"/>
              <a:t>e_Comm</a:t>
            </a:r>
            <a:r>
              <a:rPr lang="en-US" dirty="0"/>
              <a:t>)</a:t>
            </a:r>
          </a:p>
          <a:p>
            <a:r>
              <a:rPr lang="en-US" dirty="0"/>
              <a:t>AS SELECT EMPNO, NAME, JOBNO, DEPTNO, COMM FROM EMP;</a:t>
            </a:r>
          </a:p>
          <a:p>
            <a:r>
              <a:rPr lang="en-US" dirty="0"/>
              <a:t>SELECT * FROM </a:t>
            </a:r>
            <a:r>
              <a:rPr lang="en-US" dirty="0" err="1"/>
              <a:t>emp_view</a:t>
            </a:r>
            <a:r>
              <a:rPr lang="en-US" dirty="0"/>
              <a:t>;</a:t>
            </a:r>
          </a:p>
        </p:txBody>
      </p:sp>
      <p:pic>
        <p:nvPicPr>
          <p:cNvPr id="5" name="Εικόνα 2"/>
          <p:cNvPicPr/>
          <p:nvPr/>
        </p:nvPicPr>
        <p:blipFill>
          <a:blip r:embed="rId2" cstate="print"/>
          <a:srcRect/>
          <a:stretch>
            <a:fillRect/>
          </a:stretch>
        </p:blipFill>
        <p:spPr bwMode="auto">
          <a:xfrm>
            <a:off x="899592" y="2694155"/>
            <a:ext cx="6768752" cy="4027319"/>
          </a:xfrm>
          <a:prstGeom prst="rect">
            <a:avLst/>
          </a:prstGeom>
          <a:noFill/>
          <a:ln w="9525">
            <a:noFill/>
            <a:miter lim="800000"/>
            <a:headEnd/>
            <a:tailEnd/>
          </a:ln>
        </p:spPr>
      </p:pic>
    </p:spTree>
    <p:extLst>
      <p:ext uri="{BB962C8B-B14F-4D97-AF65-F5344CB8AC3E}">
        <p14:creationId xmlns:p14="http://schemas.microsoft.com/office/powerpoint/2010/main" val="108422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sp>
        <p:nvSpPr>
          <p:cNvPr id="4" name="Rectangle 3"/>
          <p:cNvSpPr/>
          <p:nvPr/>
        </p:nvSpPr>
        <p:spPr>
          <a:xfrm>
            <a:off x="179512" y="188640"/>
            <a:ext cx="8064896" cy="646331"/>
          </a:xfrm>
          <a:prstGeom prst="rect">
            <a:avLst/>
          </a:prstGeom>
        </p:spPr>
        <p:txBody>
          <a:bodyPr wrap="square">
            <a:spAutoFit/>
          </a:bodyPr>
          <a:lstStyle/>
          <a:p>
            <a:r>
              <a:rPr lang="en-US" dirty="0"/>
              <a:t>INSERT INTO EMP(EMPNO, NAME, JOBNO, DEPTNO, COMM)                                                             VALUES (90, 'CLARKE', 100, 50, NULL</a:t>
            </a:r>
            <a:r>
              <a:rPr lang="en-US" dirty="0" smtClean="0"/>
              <a:t>);</a:t>
            </a:r>
            <a:endParaRPr lang="en-US" dirty="0"/>
          </a:p>
        </p:txBody>
      </p:sp>
      <p:pic>
        <p:nvPicPr>
          <p:cNvPr id="5" name="Εικόνα 3"/>
          <p:cNvPicPr/>
          <p:nvPr/>
        </p:nvPicPr>
        <p:blipFill>
          <a:blip r:embed="rId2" cstate="print"/>
          <a:srcRect/>
          <a:stretch>
            <a:fillRect/>
          </a:stretch>
        </p:blipFill>
        <p:spPr bwMode="auto">
          <a:xfrm>
            <a:off x="2123728" y="1052735"/>
            <a:ext cx="4248472" cy="5668739"/>
          </a:xfrm>
          <a:prstGeom prst="rect">
            <a:avLst/>
          </a:prstGeom>
          <a:noFill/>
          <a:ln w="9525">
            <a:noFill/>
            <a:miter lim="800000"/>
            <a:headEnd/>
            <a:tailEnd/>
          </a:ln>
        </p:spPr>
      </p:pic>
    </p:spTree>
    <p:extLst>
      <p:ext uri="{BB962C8B-B14F-4D97-AF65-F5344CB8AC3E}">
        <p14:creationId xmlns:p14="http://schemas.microsoft.com/office/powerpoint/2010/main" val="2155468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sp>
        <p:nvSpPr>
          <p:cNvPr id="4" name="Rectangle 3"/>
          <p:cNvSpPr/>
          <p:nvPr/>
        </p:nvSpPr>
        <p:spPr>
          <a:xfrm>
            <a:off x="395536" y="188640"/>
            <a:ext cx="7848872" cy="638829"/>
          </a:xfrm>
          <a:prstGeom prst="rect">
            <a:avLst/>
          </a:prstGeom>
        </p:spPr>
        <p:txBody>
          <a:bodyPr wrap="square">
            <a:spAutoFit/>
          </a:bodyPr>
          <a:lstStyle/>
          <a:p>
            <a:pPr>
              <a:lnSpc>
                <a:spcPct val="107000"/>
              </a:lnSpc>
              <a:spcAft>
                <a:spcPts val="800"/>
              </a:spcAft>
            </a:pPr>
            <a:r>
              <a:rPr lang="en-US" sz="1600" dirty="0">
                <a:latin typeface="Cambria" panose="02040503050406030204" pitchFamily="18" charset="0"/>
                <a:ea typeface="Calibri" panose="020F0502020204030204" pitchFamily="34" charset="0"/>
                <a:cs typeface="Times New Roman" panose="02020603050405020304" pitchFamily="18" charset="0"/>
              </a:rPr>
              <a:t>INSERT INTO </a:t>
            </a:r>
            <a:r>
              <a:rPr lang="en-US" dirty="0" err="1">
                <a:latin typeface="Cambria" panose="02040503050406030204" pitchFamily="18" charset="0"/>
                <a:ea typeface="Times New Roman" panose="02020603050405020304" pitchFamily="18" charset="0"/>
                <a:cs typeface="Times New Roman" panose="02020603050405020304" pitchFamily="18" charset="0"/>
              </a:rPr>
              <a:t>emp_view</a:t>
            </a:r>
            <a:r>
              <a:rPr lang="en-US" dirty="0">
                <a:latin typeface="Cambria" panose="02040503050406030204" pitchFamily="18" charset="0"/>
                <a:ea typeface="Times New Roman" panose="02020603050405020304" pitchFamily="18" charset="0"/>
                <a:cs typeface="Times New Roman" panose="02020603050405020304" pitchFamily="18" charset="0"/>
              </a:rPr>
              <a:t>(</a:t>
            </a:r>
            <a:r>
              <a:rPr lang="en-US" dirty="0" err="1">
                <a:latin typeface="Cambria" panose="02040503050406030204" pitchFamily="18" charset="0"/>
                <a:ea typeface="Times New Roman" panose="02020603050405020304" pitchFamily="18" charset="0"/>
                <a:cs typeface="Times New Roman" panose="02020603050405020304" pitchFamily="18" charset="0"/>
              </a:rPr>
              <a:t>e_ID</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e_Name</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e_Job</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e_Dept</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dirty="0" err="1">
                <a:latin typeface="Cambria" panose="02040503050406030204" pitchFamily="18" charset="0"/>
                <a:ea typeface="Times New Roman" panose="02020603050405020304" pitchFamily="18" charset="0"/>
                <a:cs typeface="Times New Roman" panose="02020603050405020304" pitchFamily="18" charset="0"/>
              </a:rPr>
              <a:t>e_Comm</a:t>
            </a:r>
            <a:r>
              <a:rPr lang="en-US" dirty="0">
                <a:latin typeface="Cambria" panose="02040503050406030204" pitchFamily="18" charset="0"/>
                <a:ea typeface="Times New Roman" panose="02020603050405020304" pitchFamily="18" charset="0"/>
                <a:cs typeface="Times New Roman" panose="02020603050405020304" pitchFamily="18" charset="0"/>
              </a:rPr>
              <a:t>)                                                     </a:t>
            </a:r>
            <a:r>
              <a:rPr lang="en-US" sz="1600" dirty="0">
                <a:latin typeface="Cambria" panose="02040503050406030204" pitchFamily="18" charset="0"/>
                <a:ea typeface="Calibri" panose="020F0502020204030204" pitchFamily="34" charset="0"/>
                <a:cs typeface="Times New Roman" panose="02020603050405020304" pitchFamily="18" charset="0"/>
              </a:rPr>
              <a:t>VALUES (100, 'ADAMS', 100, 60, NULL</a:t>
            </a:r>
            <a:r>
              <a:rPr lang="en-US" sz="1600" dirty="0" smtClean="0">
                <a:latin typeface="Cambria" panose="02040503050406030204" pitchFamily="18" charset="0"/>
                <a:ea typeface="Calibri" panose="020F0502020204030204" pitchFamily="34" charset="0"/>
                <a:cs typeface="Times New Roman" panose="02020603050405020304" pitchFamily="18" charset="0"/>
              </a:rPr>
              <a:t>);</a:t>
            </a:r>
            <a:endParaRPr lang="el-GR"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Εικόνα 4"/>
          <p:cNvPicPr/>
          <p:nvPr/>
        </p:nvPicPr>
        <p:blipFill>
          <a:blip r:embed="rId2" cstate="print"/>
          <a:srcRect/>
          <a:stretch>
            <a:fillRect/>
          </a:stretch>
        </p:blipFill>
        <p:spPr bwMode="auto">
          <a:xfrm>
            <a:off x="1331640" y="950932"/>
            <a:ext cx="5265420" cy="5646420"/>
          </a:xfrm>
          <a:prstGeom prst="rect">
            <a:avLst/>
          </a:prstGeom>
          <a:noFill/>
          <a:ln w="9525">
            <a:noFill/>
            <a:miter lim="800000"/>
            <a:headEnd/>
            <a:tailEnd/>
          </a:ln>
        </p:spPr>
      </p:pic>
    </p:spTree>
    <p:extLst>
      <p:ext uri="{BB962C8B-B14F-4D97-AF65-F5344CB8AC3E}">
        <p14:creationId xmlns:p14="http://schemas.microsoft.com/office/powerpoint/2010/main" val="40244577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535</TotalTime>
  <Words>1413</Words>
  <Application>Microsoft Office PowerPoint</Application>
  <PresentationFormat>On-screen Show (4:3)</PresentationFormat>
  <Paragraphs>181</Paragraphs>
  <Slides>28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Cambria</vt:lpstr>
      <vt:lpstr>Times New Roman</vt:lpstr>
      <vt:lpstr>Wingdings</vt:lpstr>
      <vt:lpstr>exo-opistho_simeiomata</vt:lpstr>
      <vt:lpstr>Βάσεις Δεδομένων II</vt:lpstr>
      <vt:lpstr>Περιγραφή Μαθήματος</vt:lpstr>
      <vt:lpstr>Θέμα: βάση δεδομένων διεύθυνσης προσωπικού</vt:lpstr>
      <vt:lpstr>PowerPoint Presentation</vt:lpstr>
      <vt:lpstr>Δημιουργήστε τη βάση δεδομένων</vt:lpstr>
      <vt:lpstr>Δηλώσεις INSERT INTO </vt:lpstr>
      <vt:lpstr>Δημιουργία view με όνομα emp_view. Δείτε τα στοιχεία της. Κάθε φορά που ενημερώνω τον πίνακα ενημερώνεται και η view. Δοκιμάστε, στη συνέχεια, δηλώσεις INSERT, UPDATE, DELETE στη view.  Διαπιστώστε ότι ενημερώνεται ο πίνακας EMP  </vt:lpstr>
      <vt:lpstr>PowerPoint Presentation</vt:lpstr>
      <vt:lpstr>PowerPoint Presentation</vt:lpstr>
      <vt:lpstr>PowerPoint Presentation</vt:lpstr>
      <vt:lpstr>Θα εξετάσουμε μεταβολές της βάσης που γίνονται μέσα σε συναλλαγές (transaction). Θα εξετάσουμε, πιο συγκεκριμένα, την επικύρωση (οριστικοποίηση) και την ακύρωση των μεταβολών.</vt:lpstr>
      <vt:lpstr>Να μία view «αφύλακτη», δηλαδή χωρίς την υποπρόταση with check option στον ορισμό της. Υποτίθεται από τον τρόπο ορισμού της όψης μπορούμε να κάνουμε μεταβολές σε υπαλλήλους του τμήματος 50 μόνο. Μία view «αφύλακτη» επιτρέπει παράνομες μεταβολές της βάσης</vt:lpstr>
      <vt:lpstr>PowerPoint Presentation</vt:lpstr>
      <vt:lpstr>PowerPoint Presentation</vt:lpstr>
      <vt:lpstr>Πως μια ενημερώσιμη όψη θα είναι ασφαλής ή πως πρέπει να ορίζω τις (ενημερώσιμες) όψεις</vt:lpstr>
      <vt:lpstr>PowerPoint Presentation</vt:lpstr>
      <vt:lpstr>Μη ενημερώσιμες όψεις. Να και μία όψη μη ενημερώσιμη. Απαγορεύεται INSERT, UPDATE, DELETE. Μόνο SELECT</vt:lpstr>
      <vt:lpstr>Και άλλο παράδειγμα μη ενημερώσιμης view</vt:lpstr>
      <vt:lpstr>Τι γίνεται όταν η όψη βασίζεται σε συνδέσεις πινάκων. Δημιουργία μη ενημερώσιμης όψης βασιζόμενης σε join</vt:lpstr>
      <vt:lpstr>PowerPoint Presentation</vt:lpstr>
      <vt:lpstr>Δημιουργία ενημερώσιμης όψης βασιζόμενης σε join.</vt:lpstr>
      <vt:lpstr>PowerPoint Presentation</vt:lpstr>
      <vt:lpstr>Τελικά πότε μια view δεν είναι ενημερώσιμη; </vt:lpstr>
      <vt:lpstr>Τέλος Ενότητας</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82</cp:revision>
  <dcterms:created xsi:type="dcterms:W3CDTF">2014-10-20T11:54:42Z</dcterms:created>
  <dcterms:modified xsi:type="dcterms:W3CDTF">2019-10-07T14:21:42Z</dcterms:modified>
</cp:coreProperties>
</file>