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31"/>
  </p:notesMasterIdLst>
  <p:handoutMasterIdLst>
    <p:handoutMasterId r:id="rId32"/>
  </p:handoutMasterIdLst>
  <p:sldIdLst>
    <p:sldId id="256" r:id="rId2"/>
    <p:sldId id="284" r:id="rId3"/>
    <p:sldId id="413" r:id="rId4"/>
    <p:sldId id="414" r:id="rId5"/>
    <p:sldId id="415" r:id="rId6"/>
    <p:sldId id="416" r:id="rId7"/>
    <p:sldId id="417" r:id="rId8"/>
    <p:sldId id="418" r:id="rId9"/>
    <p:sldId id="421" r:id="rId10"/>
    <p:sldId id="422" r:id="rId11"/>
    <p:sldId id="423" r:id="rId12"/>
    <p:sldId id="424" r:id="rId13"/>
    <p:sldId id="425" r:id="rId14"/>
    <p:sldId id="426" r:id="rId15"/>
    <p:sldId id="427" r:id="rId16"/>
    <p:sldId id="428" r:id="rId17"/>
    <p:sldId id="429" r:id="rId18"/>
    <p:sldId id="430" r:id="rId19"/>
    <p:sldId id="431" r:id="rId20"/>
    <p:sldId id="432" r:id="rId21"/>
    <p:sldId id="433" r:id="rId22"/>
    <p:sldId id="434" r:id="rId23"/>
    <p:sldId id="435" r:id="rId24"/>
    <p:sldId id="436" r:id="rId25"/>
    <p:sldId id="437" r:id="rId26"/>
    <p:sldId id="438" r:id="rId27"/>
    <p:sldId id="439" r:id="rId28"/>
    <p:sldId id="441" r:id="rId29"/>
    <p:sldId id="257" r:id="rId30"/>
  </p:sldIdLst>
  <p:sldSz cx="9144000" cy="6858000" type="screen4x3"/>
  <p:notesSz cx="6954838" cy="9309100"/>
  <p:custDataLst>
    <p:tags r:id="rId33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19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2"/>
    <a:srgbClr val="820000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 varScale="1">
        <p:scale>
          <a:sx n="70" d="100"/>
          <a:sy n="70" d="100"/>
        </p:scale>
        <p:origin x="15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2932"/>
        <p:guide pos="219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3504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defTabSz="929183" eaLnBrk="0" hangingPunct="0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9780" y="0"/>
            <a:ext cx="3013503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 defTabSz="929183" eaLnBrk="0" hangingPunct="0">
              <a:defRPr sz="12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8/11/2018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2706"/>
            <a:ext cx="3013504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defTabSz="929183" eaLnBrk="0" hangingPunct="0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9780" y="8842706"/>
            <a:ext cx="3013503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 defTabSz="929183" eaLnBrk="0" hangingPunct="0">
              <a:defRPr sz="12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3013504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defTabSz="929183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3939780" y="0"/>
            <a:ext cx="3013503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 defTabSz="929183">
              <a:defRPr sz="12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8/11/2018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8500"/>
            <a:ext cx="46561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5771" tIns="42885" rIns="85771" bIns="42885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696261" y="4421353"/>
            <a:ext cx="5563870" cy="4188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1" y="8842706"/>
            <a:ext cx="3013504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defTabSz="929183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3939780" y="8842706"/>
            <a:ext cx="3013503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 defTabSz="929183">
              <a:defRPr sz="12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249" indent="-174249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8E49C5-4084-4928-B0D1-D1D10ED93DED}" type="slidenum">
              <a:rPr lang="el-GR" altLang="el-GR" sz="1300"/>
              <a:pPr eaLnBrk="1" hangingPunct="1"/>
              <a:t>9</a:t>
            </a:fld>
            <a:endParaRPr lang="el-GR" altLang="el-GR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5164961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8E49C5-4084-4928-B0D1-D1D10ED93DED}" type="slidenum">
              <a:rPr lang="el-GR" altLang="el-GR" sz="1300"/>
              <a:pPr eaLnBrk="1" hangingPunct="1"/>
              <a:t>10</a:t>
            </a:fld>
            <a:endParaRPr lang="el-GR" altLang="el-GR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3452415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8E49C5-4084-4928-B0D1-D1D10ED93DED}" type="slidenum">
              <a:rPr lang="el-GR" altLang="el-GR" sz="1300"/>
              <a:pPr eaLnBrk="1" hangingPunct="1"/>
              <a:t>11</a:t>
            </a:fld>
            <a:endParaRPr lang="el-GR" altLang="el-GR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5467230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8E49C5-4084-4928-B0D1-D1D10ED93DED}" type="slidenum">
              <a:rPr lang="el-GR" altLang="el-GR" sz="1300"/>
              <a:pPr eaLnBrk="1" hangingPunct="1"/>
              <a:t>12</a:t>
            </a:fld>
            <a:endParaRPr lang="el-GR" altLang="el-GR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5129969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8E49C5-4084-4928-B0D1-D1D10ED93DED}" type="slidenum">
              <a:rPr lang="el-GR" altLang="el-GR" sz="1300"/>
              <a:pPr eaLnBrk="1" hangingPunct="1"/>
              <a:t>13</a:t>
            </a:fld>
            <a:endParaRPr lang="el-GR" altLang="el-GR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7148505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8E49C5-4084-4928-B0D1-D1D10ED93DED}" type="slidenum">
              <a:rPr lang="el-GR" altLang="el-GR" sz="1300"/>
              <a:pPr eaLnBrk="1" hangingPunct="1"/>
              <a:t>14</a:t>
            </a:fld>
            <a:endParaRPr lang="el-GR" altLang="el-GR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6610061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8E49C5-4084-4928-B0D1-D1D10ED93DED}" type="slidenum">
              <a:rPr lang="el-GR" altLang="el-GR" sz="1300"/>
              <a:pPr eaLnBrk="1" hangingPunct="1"/>
              <a:t>17</a:t>
            </a:fld>
            <a:endParaRPr lang="el-GR" altLang="el-GR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3278753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8E49C5-4084-4928-B0D1-D1D10ED93DED}" type="slidenum">
              <a:rPr lang="el-GR" altLang="el-GR" sz="1300"/>
              <a:pPr eaLnBrk="1" hangingPunct="1"/>
              <a:t>18</a:t>
            </a:fld>
            <a:endParaRPr lang="el-GR" altLang="el-GR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2520795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8E49C5-4084-4928-B0D1-D1D10ED93DED}" type="slidenum">
              <a:rPr lang="el-GR" altLang="el-GR" sz="1300"/>
              <a:pPr eaLnBrk="1" hangingPunct="1"/>
              <a:t>19</a:t>
            </a:fld>
            <a:endParaRPr lang="el-GR" altLang="el-GR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896600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8E49C5-4084-4928-B0D1-D1D10ED93DED}" type="slidenum">
              <a:rPr lang="el-GR" altLang="el-GR" sz="1300"/>
              <a:pPr eaLnBrk="1" hangingPunct="1"/>
              <a:t>20</a:t>
            </a:fld>
            <a:endParaRPr lang="el-GR" altLang="el-GR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002597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5077" indent="-290414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1658" indent="-232331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26320" indent="-232331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0983" indent="-232331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55646" indent="-23233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20308" indent="-23233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84972" indent="-23233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49635" indent="-23233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8E49C5-4084-4928-B0D1-D1D10ED93DED}" type="slidenum">
              <a:rPr lang="el-GR" altLang="el-GR" sz="1200"/>
              <a:pPr eaLnBrk="1" hangingPunct="1"/>
              <a:t>1</a:t>
            </a:fld>
            <a:endParaRPr lang="el-GR" altLang="el-GR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9394196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8E49C5-4084-4928-B0D1-D1D10ED93DED}" type="slidenum">
              <a:rPr lang="el-GR" altLang="el-GR" sz="1300"/>
              <a:pPr eaLnBrk="1" hangingPunct="1"/>
              <a:t>21</a:t>
            </a:fld>
            <a:endParaRPr lang="el-GR" altLang="el-GR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40012575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8E49C5-4084-4928-B0D1-D1D10ED93DED}" type="slidenum">
              <a:rPr lang="el-GR" altLang="el-GR" sz="1300"/>
              <a:pPr eaLnBrk="1" hangingPunct="1"/>
              <a:t>25</a:t>
            </a:fld>
            <a:endParaRPr lang="el-GR" altLang="el-GR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2784228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E1A1F-D283-49E8-9B5E-7A2DDFF41A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144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823A9E-55CC-4C8B-8CFE-8E95AE1F9157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552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823A9E-55CC-4C8B-8CFE-8E95AE1F9157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659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823A9E-55CC-4C8B-8CFE-8E95AE1F9157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9731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823A9E-55CC-4C8B-8CFE-8E95AE1F9157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81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8E49C5-4084-4928-B0D1-D1D10ED93DED}" type="slidenum">
              <a:rPr lang="el-GR" altLang="el-GR" sz="1300"/>
              <a:pPr eaLnBrk="1" hangingPunct="1"/>
              <a:t>7</a:t>
            </a:fld>
            <a:endParaRPr lang="el-GR" altLang="el-GR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943474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8E49C5-4084-4928-B0D1-D1D10ED93DED}" type="slidenum">
              <a:rPr lang="el-GR" altLang="el-GR" sz="1300"/>
              <a:pPr eaLnBrk="1" hangingPunct="1"/>
              <a:t>8</a:t>
            </a:fld>
            <a:endParaRPr lang="el-GR" altLang="el-GR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914877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CD122-866E-4D3B-9682-8196304B43D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062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Word_Document1.docx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Διαχείριση Γνώσης (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Knowledge Management</a:t>
            </a:r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)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69368" y="3096543"/>
            <a:ext cx="6400800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b="1" dirty="0" smtClean="0"/>
              <a:t>Ενότητα 4</a:t>
            </a:r>
            <a:r>
              <a:rPr lang="el-GR" sz="2800" dirty="0" smtClean="0"/>
              <a:t>:</a:t>
            </a:r>
            <a:r>
              <a:rPr lang="en-US" sz="2800" dirty="0" smtClean="0"/>
              <a:t> </a:t>
            </a:r>
            <a:r>
              <a:rPr lang="el-GR" sz="2800" dirty="0" smtClean="0"/>
              <a:t>«Η Επιχείρηση </a:t>
            </a:r>
            <a:r>
              <a:rPr lang="el-GR" sz="2800" dirty="0"/>
              <a:t>και </a:t>
            </a:r>
            <a:r>
              <a:rPr lang="el-GR" sz="2800" dirty="0" smtClean="0"/>
              <a:t> το </a:t>
            </a:r>
            <a:r>
              <a:rPr lang="el-GR" sz="2800" dirty="0"/>
              <a:t>Επιχειρηματικό Περιβάλλον» </a:t>
            </a:r>
            <a:endParaRPr lang="el-GR" sz="2800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Χ. Σκουρλάς, Ε. Γαλιώτου, Α. Μαρινάγη</a:t>
            </a: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Πανεπιστήμιο Δυτικής Αττικής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538169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3126"/>
            <a:ext cx="1200150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27363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800" dirty="0" smtClean="0"/>
              <a:t>στη βασική μέθοδο :</a:t>
            </a:r>
          </a:p>
          <a:p>
            <a:pPr lvl="0"/>
            <a:r>
              <a:rPr lang="el-GR" sz="2800" b="1" dirty="0" smtClean="0">
                <a:solidFill>
                  <a:srgbClr val="FF0000"/>
                </a:solidFill>
              </a:rPr>
              <a:t>πολιτικοί παράγοντες</a:t>
            </a:r>
          </a:p>
          <a:p>
            <a:pPr lvl="0"/>
            <a:r>
              <a:rPr lang="el-GR" sz="2800" b="1" dirty="0" smtClean="0">
                <a:solidFill>
                  <a:srgbClr val="FF0000"/>
                </a:solidFill>
              </a:rPr>
              <a:t>οικονομικοί παράγοντες</a:t>
            </a:r>
          </a:p>
          <a:p>
            <a:pPr lvl="0"/>
            <a:r>
              <a:rPr lang="el-GR" sz="2800" b="1" dirty="0" smtClean="0">
                <a:solidFill>
                  <a:srgbClr val="FF0000"/>
                </a:solidFill>
              </a:rPr>
              <a:t>κοινωνικοί και πολιτισμικοί παράγοντες</a:t>
            </a:r>
          </a:p>
          <a:p>
            <a:pPr lvl="0"/>
            <a:r>
              <a:rPr lang="el-GR" sz="2800" b="1" dirty="0" smtClean="0">
                <a:solidFill>
                  <a:srgbClr val="FF0000"/>
                </a:solidFill>
              </a:rPr>
              <a:t>τεχνολογικοί παράγοντες</a:t>
            </a:r>
          </a:p>
          <a:p>
            <a:pPr>
              <a:buNone/>
            </a:pPr>
            <a:r>
              <a:rPr lang="el-GR" sz="2800" dirty="0" smtClean="0"/>
              <a:t>σε παραλλαγές (SLEPT, STEEPLE, PEST</a:t>
            </a:r>
            <a:r>
              <a:rPr lang="en-US" sz="2800" dirty="0" smtClean="0"/>
              <a:t>E</a:t>
            </a:r>
            <a:r>
              <a:rPr lang="el-GR" sz="2800" dirty="0" smtClean="0"/>
              <a:t>L κ.ά.) :</a:t>
            </a:r>
          </a:p>
          <a:p>
            <a:r>
              <a:rPr lang="el-GR" sz="2800" dirty="0" smtClean="0"/>
              <a:t>νομικοί, περιβαλλοντικοί, ηθικοί παράγοντες οι οποίοι πρόκειται να ασκήσουν κάποια επιρροή στο μέλλον</a:t>
            </a:r>
            <a:r>
              <a:rPr lang="en-US" sz="2800" dirty="0" smtClean="0"/>
              <a:t> (</a:t>
            </a:r>
            <a:r>
              <a:rPr lang="el-GR" sz="2400" dirty="0" smtClean="0"/>
              <a:t>με προσθήκη </a:t>
            </a:r>
            <a:r>
              <a:rPr lang="en-US" sz="2400" dirty="0" smtClean="0"/>
              <a:t>Legal</a:t>
            </a:r>
            <a:r>
              <a:rPr lang="el-GR" sz="2400" dirty="0" smtClean="0"/>
              <a:t> </a:t>
            </a:r>
            <a:r>
              <a:rPr lang="en-US" sz="2400" dirty="0" smtClean="0"/>
              <a:t>SLEPT, </a:t>
            </a:r>
            <a:r>
              <a:rPr lang="el-GR" sz="2400" dirty="0" smtClean="0"/>
              <a:t>με </a:t>
            </a:r>
            <a:r>
              <a:rPr lang="el-GR" sz="2400" dirty="0"/>
              <a:t>προσθήκη </a:t>
            </a:r>
            <a:r>
              <a:rPr lang="en-US" sz="2400" dirty="0" smtClean="0"/>
              <a:t>Environmental </a:t>
            </a:r>
            <a:r>
              <a:rPr lang="en-US" sz="2400" dirty="0"/>
              <a:t>PESTEL </a:t>
            </a:r>
            <a:r>
              <a:rPr lang="el-GR" sz="2400" dirty="0"/>
              <a:t>ή </a:t>
            </a:r>
            <a:r>
              <a:rPr lang="en-US" sz="2400" dirty="0" smtClean="0"/>
              <a:t>PESTLE)</a:t>
            </a:r>
            <a:endParaRPr lang="el-GR" sz="2400" dirty="0" smtClean="0"/>
          </a:p>
          <a:p>
            <a:endParaRPr lang="el-GR" sz="2400" dirty="0" smtClean="0">
              <a:solidFill>
                <a:srgbClr val="FF0000"/>
              </a:solidFill>
            </a:endParaRPr>
          </a:p>
          <a:p>
            <a:endParaRPr lang="el-GR" sz="2400" dirty="0" smtClean="0"/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3810000" y="242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ανάλυση PEST</a:t>
            </a:r>
            <a:br>
              <a:rPr lang="el-GR" sz="3600" dirty="0" smtClean="0"/>
            </a:b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2882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2736304"/>
          </a:xfrm>
        </p:spPr>
        <p:txBody>
          <a:bodyPr>
            <a:noAutofit/>
          </a:bodyPr>
          <a:lstStyle/>
          <a:p>
            <a:pPr lvl="0"/>
            <a:r>
              <a:rPr lang="el-GR" sz="2800" dirty="0" smtClean="0"/>
              <a:t>σταθερότητα πολιτικού συστήματος</a:t>
            </a:r>
          </a:p>
          <a:p>
            <a:pPr lvl="0"/>
            <a:r>
              <a:rPr lang="el-GR" sz="2800" dirty="0" smtClean="0"/>
              <a:t>πολιτικό πλαίσιο ρύθμισης του επιχειρηματικού πεδίου</a:t>
            </a:r>
          </a:p>
          <a:p>
            <a:pPr lvl="0"/>
            <a:r>
              <a:rPr lang="el-GR" sz="2800" dirty="0" smtClean="0"/>
              <a:t>κυβερνητικές πολιτικές για την εμπορική προβολή και τον εμπορικό ανταγωνισμό</a:t>
            </a:r>
          </a:p>
          <a:p>
            <a:r>
              <a:rPr lang="el-GR" sz="2800" dirty="0" smtClean="0"/>
              <a:t>συμμετοχή της χώρας σε διακρατικές εμπορικές συμφωνίες</a:t>
            </a:r>
            <a:endParaRPr lang="el-GR" sz="2800" dirty="0" smtClean="0">
              <a:solidFill>
                <a:srgbClr val="FF0000"/>
              </a:solidFill>
            </a:endParaRPr>
          </a:p>
          <a:p>
            <a:endParaRPr lang="el-GR" sz="2400" dirty="0" smtClean="0"/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3810000" y="242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παράδειγμα –</a:t>
            </a:r>
            <a:r>
              <a:rPr lang="en-US" sz="3600" dirty="0" smtClean="0"/>
              <a:t> </a:t>
            </a:r>
            <a:r>
              <a:rPr lang="el-GR" sz="3600" dirty="0" smtClean="0"/>
              <a:t>πολιτικοί παράγοντες</a:t>
            </a:r>
            <a:br>
              <a:rPr lang="el-GR" sz="3600" dirty="0" smtClean="0"/>
            </a:b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11558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2736304"/>
          </a:xfrm>
        </p:spPr>
        <p:txBody>
          <a:bodyPr>
            <a:noAutofit/>
          </a:bodyPr>
          <a:lstStyle/>
          <a:p>
            <a:pPr lvl="0"/>
            <a:r>
              <a:rPr lang="el-GR" sz="2800" dirty="0" smtClean="0"/>
              <a:t>επιτόκια δανεισμού</a:t>
            </a:r>
          </a:p>
          <a:p>
            <a:pPr lvl="0"/>
            <a:r>
              <a:rPr lang="el-GR" sz="2800" dirty="0" smtClean="0"/>
              <a:t>ύψος πληθωρισμού</a:t>
            </a:r>
          </a:p>
          <a:p>
            <a:pPr lvl="0"/>
            <a:r>
              <a:rPr lang="el-GR" sz="2800" dirty="0" smtClean="0"/>
              <a:t>επίπεδα απασχόλησης και ανεργίας</a:t>
            </a:r>
          </a:p>
          <a:p>
            <a:r>
              <a:rPr lang="el-GR" sz="2800" dirty="0" smtClean="0"/>
              <a:t>προοπτικές εξέλιξης του ΑΕΠ</a:t>
            </a:r>
            <a:endParaRPr lang="el-GR" sz="2800" dirty="0" smtClean="0">
              <a:solidFill>
                <a:srgbClr val="FF0000"/>
              </a:solidFill>
            </a:endParaRPr>
          </a:p>
          <a:p>
            <a:endParaRPr lang="el-GR" sz="2400" dirty="0" smtClean="0"/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3810000" y="242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παράδειγμα – οικονομικοί παράγοντες</a:t>
            </a:r>
            <a:br>
              <a:rPr lang="el-GR" sz="3600" dirty="0" smtClean="0"/>
            </a:b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122144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2736304"/>
          </a:xfrm>
        </p:spPr>
        <p:txBody>
          <a:bodyPr>
            <a:noAutofit/>
          </a:bodyPr>
          <a:lstStyle/>
          <a:p>
            <a:pPr lvl="0"/>
            <a:r>
              <a:rPr lang="el-GR" sz="2800" dirty="0" smtClean="0"/>
              <a:t>κυρίαρχες θρησκείες και γλώσσες</a:t>
            </a:r>
          </a:p>
          <a:p>
            <a:pPr lvl="0"/>
            <a:r>
              <a:rPr lang="el-GR" sz="2800" dirty="0" smtClean="0"/>
              <a:t>πολιτισμικές επιρροές στον τρόπο ζωής και κατανάλωσης</a:t>
            </a:r>
          </a:p>
          <a:p>
            <a:pPr lvl="0"/>
            <a:r>
              <a:rPr lang="el-GR" sz="2800" dirty="0" smtClean="0"/>
              <a:t>αντιλήψεις για τα εντόπια και τα εισαγόμενα προϊόντα</a:t>
            </a:r>
          </a:p>
          <a:p>
            <a:pPr lvl="0"/>
            <a:r>
              <a:rPr lang="el-GR" sz="2800" dirty="0" smtClean="0"/>
              <a:t>διαφοροποίηση κοινωνικού ρόλου ανδρών και γυναικών</a:t>
            </a:r>
          </a:p>
          <a:p>
            <a:pPr lvl="0"/>
            <a:r>
              <a:rPr lang="el-GR" sz="2800" dirty="0" smtClean="0"/>
              <a:t>μέσος όρος ελεύθερου χρόνου</a:t>
            </a:r>
          </a:p>
          <a:p>
            <a:pPr lvl="0"/>
            <a:r>
              <a:rPr lang="el-GR" sz="2800" dirty="0" smtClean="0"/>
              <a:t>προσδόκιμος μέσος όρος ζωής</a:t>
            </a:r>
          </a:p>
          <a:p>
            <a:pPr lvl="0"/>
            <a:r>
              <a:rPr lang="el-GR" sz="2800" dirty="0" smtClean="0"/>
              <a:t>ηλικιακή διαστρωμάτωση της αγοραστικής δύναμης</a:t>
            </a:r>
          </a:p>
          <a:p>
            <a:r>
              <a:rPr lang="el-GR" sz="2800" dirty="0" smtClean="0"/>
              <a:t>ενδιαφέρον κοινής γνώμης για περιβαλλοντικά θέματα</a:t>
            </a:r>
            <a:endParaRPr lang="el-GR" sz="2800" dirty="0" smtClean="0">
              <a:solidFill>
                <a:srgbClr val="FF0000"/>
              </a:solidFill>
            </a:endParaRPr>
          </a:p>
          <a:p>
            <a:endParaRPr lang="el-GR" sz="2400" dirty="0" smtClean="0"/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3810000" y="242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36004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el-GR" sz="3600" dirty="0" smtClean="0"/>
              <a:t>παράδειγμα –κοινωνικοπολιτισμικοί παράγοντες</a:t>
            </a:r>
            <a:br>
              <a:rPr lang="el-GR" sz="3600" dirty="0" smtClean="0"/>
            </a:b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62420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2736304"/>
          </a:xfrm>
        </p:spPr>
        <p:txBody>
          <a:bodyPr>
            <a:noAutofit/>
          </a:bodyPr>
          <a:lstStyle/>
          <a:p>
            <a:r>
              <a:rPr lang="el-GR" sz="2800" dirty="0" smtClean="0"/>
              <a:t>τεχνολογίες που επιτρέπουν προϊόντα μικρότερου κόστους και καλύτερης ποιότητας</a:t>
            </a:r>
          </a:p>
          <a:p>
            <a:r>
              <a:rPr lang="el-GR" sz="2800" dirty="0" smtClean="0"/>
              <a:t>τεχνολογίες που επιτρέπουν καινοτομικά προϊόντα και καινοτόμες υπηρεσίες</a:t>
            </a:r>
          </a:p>
          <a:p>
            <a:r>
              <a:rPr lang="el-GR" sz="2800" dirty="0" smtClean="0"/>
              <a:t>τεχνολογίες που επιτρέπουν νέα κανάλια διανομής</a:t>
            </a:r>
          </a:p>
          <a:p>
            <a:r>
              <a:rPr lang="el-GR" sz="2800" dirty="0" smtClean="0"/>
              <a:t>τεχνολογίες που επιτρέπουν νέους τρόπους προβολής και επικοινωνίας με τους πελάτες</a:t>
            </a:r>
          </a:p>
          <a:p>
            <a:pPr>
              <a:buNone/>
            </a:pPr>
            <a:r>
              <a:rPr lang="el-GR" sz="2800" dirty="0" smtClean="0"/>
              <a:t> </a:t>
            </a:r>
          </a:p>
          <a:p>
            <a:endParaRPr lang="el-GR" sz="2400" dirty="0" smtClean="0">
              <a:solidFill>
                <a:srgbClr val="FF0000"/>
              </a:solidFill>
            </a:endParaRPr>
          </a:p>
          <a:p>
            <a:endParaRPr lang="el-GR" sz="2400" dirty="0" smtClean="0"/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3810000" y="242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παράδειγμα –τεχνολογικοί παράγοντες</a:t>
            </a:r>
            <a:br>
              <a:rPr lang="el-GR" sz="3600" dirty="0" smtClean="0"/>
            </a:b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66581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2736304"/>
          </a:xfrm>
        </p:spPr>
        <p:txBody>
          <a:bodyPr>
            <a:noAutofit/>
          </a:bodyPr>
          <a:lstStyle/>
          <a:p>
            <a:r>
              <a:rPr lang="el-GR" sz="2800" dirty="0" smtClean="0"/>
              <a:t>ισχυρά σημεία (strengths):</a:t>
            </a:r>
          </a:p>
          <a:p>
            <a:pPr>
              <a:buNone/>
            </a:pPr>
            <a:r>
              <a:rPr lang="el-GR" sz="2800" dirty="0" smtClean="0"/>
              <a:t>     τι πάει καλά στο παρόν</a:t>
            </a:r>
          </a:p>
          <a:p>
            <a:r>
              <a:rPr lang="el-GR" sz="2800" dirty="0" smtClean="0"/>
              <a:t>αδύναμα σημεία (weaknesses):</a:t>
            </a:r>
          </a:p>
          <a:p>
            <a:pPr>
              <a:buNone/>
            </a:pPr>
            <a:r>
              <a:rPr lang="el-GR" sz="2800" dirty="0" smtClean="0"/>
              <a:t>      τι πάει άσχημα στο παρόν</a:t>
            </a:r>
          </a:p>
          <a:p>
            <a:r>
              <a:rPr lang="el-GR" sz="2800" dirty="0" smtClean="0"/>
              <a:t>ευκαιρίες (opportunities):</a:t>
            </a:r>
          </a:p>
          <a:p>
            <a:pPr>
              <a:buNone/>
            </a:pPr>
            <a:r>
              <a:rPr lang="el-GR" sz="2800" dirty="0" smtClean="0"/>
              <a:t>      τι θα πάει καλά στο μέλλον</a:t>
            </a:r>
          </a:p>
          <a:p>
            <a:r>
              <a:rPr lang="el-GR" sz="2800" dirty="0" smtClean="0"/>
              <a:t>απειλές (threats):</a:t>
            </a:r>
          </a:p>
          <a:p>
            <a:pPr>
              <a:buNone/>
            </a:pPr>
            <a:r>
              <a:rPr lang="el-GR" sz="2800" dirty="0" smtClean="0"/>
              <a:t>       τι θα πάει άσχημα στο μέλλον</a:t>
            </a:r>
          </a:p>
          <a:p>
            <a:endParaRPr lang="el-GR" sz="2400" dirty="0" smtClean="0">
              <a:solidFill>
                <a:srgbClr val="FF0000"/>
              </a:solidFill>
            </a:endParaRPr>
          </a:p>
          <a:p>
            <a:endParaRPr lang="el-GR" sz="2400" dirty="0" smtClean="0"/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3810000" y="242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ανάλυση SWOT</a:t>
            </a:r>
            <a:br>
              <a:rPr lang="el-GR" sz="3600" dirty="0" smtClean="0"/>
            </a:b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03187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CD122-866E-4D3B-9682-8196304B43DE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27584" y="404664"/>
          <a:ext cx="7272808" cy="615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404"/>
                <a:gridCol w="3636404"/>
              </a:tblGrid>
              <a:tr h="225488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Strengths</a:t>
                      </a:r>
                    </a:p>
                    <a:p>
                      <a:endParaRPr lang="en-US" sz="2800" b="1" dirty="0" smtClean="0"/>
                    </a:p>
                    <a:p>
                      <a:r>
                        <a:rPr lang="en-US" sz="2800" b="1" dirty="0" smtClean="0"/>
                        <a:t>1…</a:t>
                      </a:r>
                    </a:p>
                    <a:p>
                      <a:r>
                        <a:rPr lang="en-US" sz="2800" b="1" dirty="0" smtClean="0"/>
                        <a:t>2…</a:t>
                      </a:r>
                    </a:p>
                    <a:p>
                      <a:r>
                        <a:rPr lang="en-US" sz="2800" b="1" dirty="0" smtClean="0"/>
                        <a:t>3…</a:t>
                      </a:r>
                    </a:p>
                    <a:p>
                      <a:r>
                        <a:rPr lang="en-US" sz="2800" b="1" dirty="0" smtClean="0"/>
                        <a:t>4…</a:t>
                      </a:r>
                    </a:p>
                    <a:p>
                      <a:endParaRPr lang="el-G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Weaknesses</a:t>
                      </a:r>
                    </a:p>
                    <a:p>
                      <a:endParaRPr lang="en-US" sz="2800" b="1" dirty="0" smtClean="0"/>
                    </a:p>
                    <a:p>
                      <a:r>
                        <a:rPr lang="en-US" sz="2800" b="1" dirty="0" smtClean="0"/>
                        <a:t>1…</a:t>
                      </a:r>
                    </a:p>
                    <a:p>
                      <a:r>
                        <a:rPr lang="en-US" sz="2800" b="1" dirty="0" smtClean="0"/>
                        <a:t>2…</a:t>
                      </a:r>
                    </a:p>
                    <a:p>
                      <a:r>
                        <a:rPr lang="en-US" sz="2800" b="1" dirty="0" smtClean="0"/>
                        <a:t>3…</a:t>
                      </a:r>
                    </a:p>
                    <a:p>
                      <a:r>
                        <a:rPr lang="en-US" sz="2800" b="1" dirty="0" smtClean="0"/>
                        <a:t>4…</a:t>
                      </a:r>
                    </a:p>
                    <a:p>
                      <a:endParaRPr lang="el-GR" sz="2800" b="1" dirty="0"/>
                    </a:p>
                  </a:txBody>
                  <a:tcPr/>
                </a:tc>
              </a:tr>
              <a:tr h="415672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Opportunities</a:t>
                      </a:r>
                    </a:p>
                    <a:p>
                      <a:endParaRPr lang="en-US" sz="2800" b="1" dirty="0" smtClean="0"/>
                    </a:p>
                    <a:p>
                      <a:r>
                        <a:rPr lang="en-US" sz="2800" b="1" dirty="0" smtClean="0"/>
                        <a:t>1…</a:t>
                      </a:r>
                    </a:p>
                    <a:p>
                      <a:r>
                        <a:rPr lang="en-US" sz="2800" b="1" dirty="0" smtClean="0"/>
                        <a:t>2…</a:t>
                      </a:r>
                    </a:p>
                    <a:p>
                      <a:r>
                        <a:rPr lang="en-US" sz="2800" b="1" dirty="0" smtClean="0"/>
                        <a:t>3…</a:t>
                      </a:r>
                    </a:p>
                    <a:p>
                      <a:r>
                        <a:rPr lang="en-US" sz="2800" b="1" dirty="0" smtClean="0"/>
                        <a:t>4…</a:t>
                      </a:r>
                    </a:p>
                    <a:p>
                      <a:endParaRPr lang="el-G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Threats</a:t>
                      </a:r>
                    </a:p>
                    <a:p>
                      <a:endParaRPr lang="en-US" sz="2800" b="1" dirty="0" smtClean="0"/>
                    </a:p>
                    <a:p>
                      <a:r>
                        <a:rPr lang="en-US" sz="2800" b="1" dirty="0" smtClean="0"/>
                        <a:t>1…</a:t>
                      </a:r>
                    </a:p>
                    <a:p>
                      <a:r>
                        <a:rPr lang="en-US" sz="2800" b="1" dirty="0" smtClean="0"/>
                        <a:t>2…</a:t>
                      </a:r>
                    </a:p>
                    <a:p>
                      <a:r>
                        <a:rPr lang="en-US" sz="2800" b="1" dirty="0" smtClean="0"/>
                        <a:t>3…</a:t>
                      </a:r>
                    </a:p>
                    <a:p>
                      <a:r>
                        <a:rPr lang="en-US" sz="2800" b="1" dirty="0" smtClean="0"/>
                        <a:t>4…</a:t>
                      </a:r>
                    </a:p>
                    <a:p>
                      <a:endParaRPr lang="el-GR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287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27088" y="765175"/>
          <a:ext cx="7777360" cy="4824540"/>
        </p:xfrm>
        <a:graphic>
          <a:graphicData uri="http://schemas.openxmlformats.org/drawingml/2006/table">
            <a:tbl>
              <a:tblPr/>
              <a:tblGrid>
                <a:gridCol w="3744912"/>
                <a:gridCol w="4032448"/>
              </a:tblGrid>
              <a:tr h="689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Εσωτερικό Περιβάλλον</a:t>
                      </a:r>
                      <a:endParaRPr lang="el-GR" sz="28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Εξωτερικό Περιβάλλον</a:t>
                      </a:r>
                      <a:endParaRPr lang="el-GR" sz="28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</a:tr>
              <a:tr h="689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b="1" dirty="0">
                          <a:latin typeface="Calibri"/>
                          <a:ea typeface="Calibri"/>
                          <a:cs typeface="Times New Roman"/>
                        </a:rPr>
                        <a:t>Δυνατά Σημεία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b="1">
                          <a:latin typeface="Calibri"/>
                          <a:ea typeface="Calibri"/>
                          <a:cs typeface="Times New Roman"/>
                        </a:rPr>
                        <a:t>Ευκαιρίες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</a:tr>
              <a:tr h="689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i="1" dirty="0" smtClean="0">
                          <a:latin typeface="Calibri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el-GR" sz="2400" i="1" dirty="0" smtClean="0">
                          <a:latin typeface="Calibri"/>
                          <a:ea typeface="Calibri"/>
                          <a:cs typeface="Times New Roman"/>
                        </a:rPr>
                        <a:t>Δυνατό </a:t>
                      </a:r>
                      <a:r>
                        <a:rPr lang="el-GR" sz="2400" i="1" dirty="0">
                          <a:latin typeface="Calibri"/>
                          <a:ea typeface="Calibri"/>
                          <a:cs typeface="Times New Roman"/>
                        </a:rPr>
                        <a:t>Σημείο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i="1" dirty="0" smtClean="0">
                          <a:latin typeface="Calibri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el-GR" sz="2400" i="1" dirty="0" smtClean="0">
                          <a:latin typeface="Calibri"/>
                          <a:ea typeface="Calibri"/>
                          <a:cs typeface="Times New Roman"/>
                        </a:rPr>
                        <a:t>Ευκαιρία </a:t>
                      </a:r>
                      <a:r>
                        <a:rPr lang="el-GR" sz="2400" i="1" dirty="0">
                          <a:latin typeface="Calibri"/>
                          <a:ea typeface="Calibri"/>
                          <a:cs typeface="Times New Roman"/>
                        </a:rPr>
                        <a:t>για ανάπτυξη Α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</a:tr>
              <a:tr h="689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latin typeface="Calibri"/>
                          <a:ea typeface="Calibri"/>
                          <a:cs typeface="Times New Roman"/>
                        </a:rPr>
                        <a:t>...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latin typeface="Calibri"/>
                          <a:ea typeface="Calibri"/>
                          <a:cs typeface="Times New Roman"/>
                        </a:rPr>
                        <a:t>...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</a:tr>
              <a:tr h="689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b="1" dirty="0">
                          <a:latin typeface="Calibri"/>
                          <a:ea typeface="Calibri"/>
                          <a:cs typeface="Times New Roman"/>
                        </a:rPr>
                        <a:t>Αδύνατα Σημεία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b="1" dirty="0">
                          <a:latin typeface="Calibri"/>
                          <a:ea typeface="Calibri"/>
                          <a:cs typeface="Times New Roman"/>
                        </a:rPr>
                        <a:t>Απειλές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</a:tr>
              <a:tr h="689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i="1" dirty="0" smtClean="0">
                          <a:latin typeface="Calibri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el-GR" sz="2400" i="1" dirty="0" smtClean="0">
                          <a:latin typeface="Calibri"/>
                          <a:ea typeface="Calibri"/>
                          <a:cs typeface="Times New Roman"/>
                        </a:rPr>
                        <a:t>Αδύνατο </a:t>
                      </a:r>
                      <a:r>
                        <a:rPr lang="el-GR" sz="2400" i="1" dirty="0">
                          <a:latin typeface="Calibri"/>
                          <a:ea typeface="Calibri"/>
                          <a:cs typeface="Times New Roman"/>
                        </a:rPr>
                        <a:t>Σημείο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i="1" dirty="0" smtClean="0">
                          <a:latin typeface="Calibri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el-GR" sz="2400" i="1" dirty="0" smtClean="0">
                          <a:latin typeface="Calibri"/>
                          <a:ea typeface="Calibri"/>
                          <a:cs typeface="Times New Roman"/>
                        </a:rPr>
                        <a:t>Κίνδυνος </a:t>
                      </a:r>
                      <a:r>
                        <a:rPr lang="el-GR" sz="2400" i="1" dirty="0">
                          <a:latin typeface="Calibri"/>
                          <a:ea typeface="Calibri"/>
                          <a:cs typeface="Times New Roman"/>
                        </a:rPr>
                        <a:t>- Απειλή Α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</a:tr>
              <a:tr h="689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latin typeface="Calibri"/>
                          <a:ea typeface="Calibri"/>
                          <a:cs typeface="Times New Roman"/>
                        </a:rPr>
                        <a:t>...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latin typeface="Calibri"/>
                          <a:ea typeface="Calibri"/>
                          <a:cs typeface="Times New Roman"/>
                        </a:rPr>
                        <a:t>...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345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2736304"/>
          </a:xfrm>
        </p:spPr>
        <p:txBody>
          <a:bodyPr>
            <a:noAutofit/>
          </a:bodyPr>
          <a:lstStyle/>
          <a:p>
            <a:r>
              <a:rPr lang="el-GR" dirty="0" smtClean="0"/>
              <a:t>τι πλεονεκτήματα έχουμε;</a:t>
            </a:r>
          </a:p>
          <a:p>
            <a:r>
              <a:rPr lang="el-GR" dirty="0" smtClean="0"/>
              <a:t>τι κάνουμε καλά;</a:t>
            </a:r>
          </a:p>
          <a:p>
            <a:r>
              <a:rPr lang="el-GR" dirty="0" smtClean="0"/>
              <a:t>σε ποιους σχετικούς πόρους έχουμε πρόσβαση;</a:t>
            </a:r>
          </a:p>
          <a:p>
            <a:r>
              <a:rPr lang="el-GR" dirty="0" smtClean="0"/>
              <a:t>τι βλέπουν οι άλλοι ως ισχυρό χαρακτηριστικό μας;</a:t>
            </a:r>
          </a:p>
          <a:p>
            <a:endParaRPr lang="el-GR" sz="2400" dirty="0" smtClean="0">
              <a:solidFill>
                <a:srgbClr val="FF0000"/>
              </a:solidFill>
            </a:endParaRPr>
          </a:p>
          <a:p>
            <a:endParaRPr lang="el-GR" sz="2400" dirty="0" smtClean="0"/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3810000" y="242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ανάλυση SWOT–ισχυρά σημεία</a:t>
            </a:r>
            <a:br>
              <a:rPr lang="el-GR" sz="3600" dirty="0" smtClean="0"/>
            </a:b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90036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2736304"/>
          </a:xfrm>
        </p:spPr>
        <p:txBody>
          <a:bodyPr>
            <a:noAutofit/>
          </a:bodyPr>
          <a:lstStyle/>
          <a:p>
            <a:r>
              <a:rPr lang="el-GR" dirty="0" smtClean="0"/>
              <a:t>τι θα μπορούσαμε να βελτιώσουμε;</a:t>
            </a:r>
          </a:p>
          <a:p>
            <a:r>
              <a:rPr lang="el-GR" dirty="0" smtClean="0"/>
              <a:t>τι δεν κάνουμε καλά;</a:t>
            </a:r>
          </a:p>
          <a:p>
            <a:r>
              <a:rPr lang="el-GR" dirty="0" smtClean="0"/>
              <a:t>τι θα πρέπει να αποφύγουμε;</a:t>
            </a:r>
            <a:endParaRPr lang="el-GR" dirty="0" smtClean="0">
              <a:solidFill>
                <a:srgbClr val="FF0000"/>
              </a:solidFill>
            </a:endParaRPr>
          </a:p>
          <a:p>
            <a:endParaRPr lang="el-GR" sz="2400" dirty="0" smtClean="0"/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3810000" y="242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ανάλυση SWOT–αδύναμα σημεία</a:t>
            </a:r>
            <a:br>
              <a:rPr lang="el-GR" sz="3600" dirty="0" smtClean="0"/>
            </a:b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43156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 smtClean="0"/>
              <a:t>Στην </a:t>
            </a:r>
            <a:r>
              <a:rPr lang="el-GR" sz="2400" dirty="0"/>
              <a:t>τέταρτη </a:t>
            </a:r>
            <a:r>
              <a:rPr lang="el-GR" sz="2400" dirty="0" smtClean="0"/>
              <a:t>συνάντηση </a:t>
            </a:r>
            <a:r>
              <a:rPr lang="el-GR" sz="2400" dirty="0"/>
              <a:t>γίνεται παρουσίαση </a:t>
            </a:r>
            <a:r>
              <a:rPr lang="el-GR" sz="2400" dirty="0" smtClean="0"/>
              <a:t>και συζήτηση της της επιχείρησης και του επιχειρηματικού περιβάλλοντος και σύντομη παρουσίαση στρατηγικών ανάλυσης</a:t>
            </a:r>
            <a:r>
              <a:rPr lang="en-US" sz="2400" dirty="0"/>
              <a:t>: </a:t>
            </a:r>
            <a:endParaRPr lang="en-US" sz="2400" dirty="0" smtClean="0"/>
          </a:p>
          <a:p>
            <a:pPr marL="0" indent="0">
              <a:buNone/>
            </a:pPr>
            <a:r>
              <a:rPr lang="el-GR" sz="2400" dirty="0" smtClean="0"/>
              <a:t>1) Ανάλυση </a:t>
            </a:r>
            <a:r>
              <a:rPr lang="en-US" sz="2400" dirty="0" smtClean="0"/>
              <a:t>PEST (Political</a:t>
            </a:r>
            <a:r>
              <a:rPr lang="en-US" sz="2400" dirty="0"/>
              <a:t>, Economic, Social and Technological </a:t>
            </a:r>
            <a:r>
              <a:rPr lang="en-US" sz="2400" dirty="0" smtClean="0"/>
              <a:t>analysis)</a:t>
            </a:r>
          </a:p>
          <a:p>
            <a:pPr marL="0" indent="0">
              <a:buNone/>
            </a:pPr>
            <a:r>
              <a:rPr lang="en-US" sz="2400" dirty="0" smtClean="0"/>
              <a:t>2) </a:t>
            </a:r>
            <a:r>
              <a:rPr lang="el-GR" sz="2400" dirty="0"/>
              <a:t>Ανάλυση </a:t>
            </a:r>
            <a:r>
              <a:rPr lang="en-US" sz="2400" dirty="0" smtClean="0"/>
              <a:t>SWOT (Strengths</a:t>
            </a:r>
            <a:r>
              <a:rPr lang="en-US" sz="2400" dirty="0"/>
              <a:t>, Weaknesses, Opportunities,  </a:t>
            </a:r>
            <a:r>
              <a:rPr lang="en-US" sz="2400" dirty="0" smtClean="0"/>
              <a:t>Threats)</a:t>
            </a:r>
            <a:endParaRPr lang="en-US" sz="2400" dirty="0"/>
          </a:p>
          <a:p>
            <a:pPr marL="0" indent="0">
              <a:buNone/>
            </a:pPr>
            <a:r>
              <a:rPr lang="el-GR" sz="2000" dirty="0"/>
              <a:t/>
            </a:r>
            <a:br>
              <a:rPr lang="el-GR" sz="2000" dirty="0"/>
            </a:br>
            <a:endParaRPr lang="el-GR" sz="2000" dirty="0"/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3810000" y="242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Τέταρτη συνάντηση</a:t>
            </a:r>
            <a:endParaRPr lang="el-GR" sz="3600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181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2736304"/>
          </a:xfrm>
        </p:spPr>
        <p:txBody>
          <a:bodyPr>
            <a:noAutofit/>
          </a:bodyPr>
          <a:lstStyle/>
          <a:p>
            <a:r>
              <a:rPr lang="el-GR" dirty="0" smtClean="0"/>
              <a:t>ποιες είναι οι ευκαιρίες που διαβλέπουμε;</a:t>
            </a:r>
          </a:p>
          <a:p>
            <a:r>
              <a:rPr lang="el-GR" dirty="0" smtClean="0"/>
              <a:t>ποιες είναι οι ενδιαφέρουσες τάσεις που γνωρίζουμε;</a:t>
            </a:r>
          </a:p>
          <a:p>
            <a:endParaRPr lang="el-GR" sz="2400" dirty="0" smtClean="0">
              <a:solidFill>
                <a:srgbClr val="FF0000"/>
              </a:solidFill>
            </a:endParaRPr>
          </a:p>
          <a:p>
            <a:endParaRPr lang="el-GR" sz="2400" dirty="0" smtClean="0"/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3810000" y="242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ανάλυση SWOT–ευκαιρίες</a:t>
            </a:r>
            <a:br>
              <a:rPr lang="el-GR" sz="3600" dirty="0" smtClean="0"/>
            </a:b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82447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2736304"/>
          </a:xfrm>
        </p:spPr>
        <p:txBody>
          <a:bodyPr>
            <a:noAutofit/>
          </a:bodyPr>
          <a:lstStyle/>
          <a:p>
            <a:r>
              <a:rPr lang="el-GR" sz="2800" dirty="0" smtClean="0"/>
              <a:t>τι εμπόδια αντιμετωπίζουμε;</a:t>
            </a:r>
          </a:p>
          <a:p>
            <a:r>
              <a:rPr lang="el-GR" sz="2800" dirty="0" smtClean="0"/>
              <a:t>τι κάνει ο ανταγωνισμός;</a:t>
            </a:r>
          </a:p>
          <a:p>
            <a:r>
              <a:rPr lang="el-GR" sz="2800" dirty="0" smtClean="0"/>
              <a:t>αλλάζουν οι απαιτήσεις για το περιεχόμενο της δουλειάς μας;</a:t>
            </a:r>
          </a:p>
          <a:p>
            <a:r>
              <a:rPr lang="el-GR" sz="2800" dirty="0" smtClean="0"/>
              <a:t>αλλάζουν οι απαιτήσεις για τα προϊόντα ή τις υπηρεσίες που παράγουμε;</a:t>
            </a:r>
          </a:p>
          <a:p>
            <a:r>
              <a:rPr lang="el-GR" sz="2800" dirty="0" smtClean="0"/>
              <a:t>η εξέλιξη της τεχνολογίας απειλεί θέσεις εργασίας;</a:t>
            </a:r>
          </a:p>
          <a:p>
            <a:r>
              <a:rPr lang="el-GR" sz="2800" dirty="0" smtClean="0"/>
              <a:t>υπάρχουν προβλήματα χρεών ή χρηματοροής;</a:t>
            </a:r>
          </a:p>
          <a:p>
            <a:r>
              <a:rPr lang="el-GR" sz="2800" dirty="0" smtClean="0"/>
              <a:t>θα μπορούσε κάποια από τις αδυναμίες μας να απειλήσει σοβαρά τη δουλειά μας;</a:t>
            </a:r>
            <a:endParaRPr lang="el-GR" sz="2800" dirty="0" smtClean="0">
              <a:solidFill>
                <a:srgbClr val="FF0000"/>
              </a:solidFill>
            </a:endParaRPr>
          </a:p>
          <a:p>
            <a:endParaRPr lang="el-GR" sz="2400" dirty="0" smtClean="0"/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3810000" y="242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ανάλυση SWOT– απειλές</a:t>
            </a:r>
            <a:br>
              <a:rPr lang="el-GR" sz="3600" dirty="0" smtClean="0"/>
            </a:b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148902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736304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Threats Opportunities Weaknesses Strengths </a:t>
            </a:r>
            <a:r>
              <a:rPr lang="en-US" sz="2400" dirty="0" smtClean="0"/>
              <a:t>(</a:t>
            </a:r>
            <a:r>
              <a:rPr lang="en-US" sz="2400" b="1" dirty="0" smtClean="0">
                <a:solidFill>
                  <a:srgbClr val="C00000"/>
                </a:solidFill>
              </a:rPr>
              <a:t>TOWS</a:t>
            </a:r>
            <a:r>
              <a:rPr lang="en-US" sz="2400" dirty="0" smtClean="0"/>
              <a:t>) Matrix: </a:t>
            </a:r>
            <a:r>
              <a:rPr lang="el-GR" sz="2400" dirty="0" smtClean="0"/>
              <a:t>σημαντικό εργαλείο αντιστοίχισης </a:t>
            </a:r>
            <a:r>
              <a:rPr lang="en-US" sz="2400" dirty="0" smtClean="0"/>
              <a:t>(matching ) </a:t>
            </a:r>
            <a:r>
              <a:rPr lang="el-GR" sz="2400" dirty="0" smtClean="0"/>
              <a:t>που βοηθά τους </a:t>
            </a:r>
            <a:r>
              <a:rPr lang="en-US" sz="2400" dirty="0" smtClean="0"/>
              <a:t>managers</a:t>
            </a:r>
            <a:r>
              <a:rPr lang="el-GR" sz="2400" dirty="0" smtClean="0"/>
              <a:t> να αναπτύξουν τέσσερις τύπους στρατηγικών:</a:t>
            </a:r>
            <a:r>
              <a:rPr lang="en-US" sz="2400" dirty="0" smtClean="0"/>
              <a:t>  SO Strategies, WO Strategies, ST Strategies, WT Strategies. </a:t>
            </a:r>
            <a:endParaRPr lang="el-GR" sz="2400" dirty="0" smtClean="0"/>
          </a:p>
          <a:p>
            <a:r>
              <a:rPr lang="en-US" sz="2400" dirty="0" smtClean="0"/>
              <a:t>TOWS Matrix : </a:t>
            </a:r>
            <a:r>
              <a:rPr lang="el-GR" sz="2400" dirty="0" smtClean="0"/>
              <a:t>εφαρμόζεται στην ανάπτυξη της τακτικής που απαιτείται για την υλοποίηση των στρατηγικών, αλλά και σε πιο συγκεκριμένες δράσεις υποστήριξης της τακτικής.</a:t>
            </a:r>
            <a:endParaRPr lang="en-US" sz="2400" dirty="0" smtClean="0"/>
          </a:p>
          <a:p>
            <a:r>
              <a:rPr lang="el-GR" sz="2400" dirty="0" smtClean="0"/>
              <a:t>Ακολουθούν επεξηγήσεις για την ανάλυση </a:t>
            </a:r>
            <a:r>
              <a:rPr lang="en-US" sz="2400" dirty="0" smtClean="0"/>
              <a:t>"TOWS Matrix”</a:t>
            </a:r>
            <a:r>
              <a:rPr lang="el-GR" sz="2400" dirty="0" smtClean="0"/>
              <a:t> που έχουν προσαρμοστεί από </a:t>
            </a:r>
            <a:r>
              <a:rPr lang="en-US" sz="2400" dirty="0" smtClean="0"/>
              <a:t> </a:t>
            </a:r>
            <a:r>
              <a:rPr lang="el-GR" sz="2400" dirty="0" smtClean="0"/>
              <a:t>το βιβλίο</a:t>
            </a:r>
            <a:r>
              <a:rPr lang="en-US" sz="2400" dirty="0" smtClean="0"/>
              <a:t>: David, F. R., (1993). </a:t>
            </a:r>
            <a:r>
              <a:rPr lang="en-US" sz="2400" i="1" dirty="0" smtClean="0"/>
              <a:t>Strategic Management</a:t>
            </a:r>
            <a:r>
              <a:rPr lang="en-US" sz="2400" dirty="0" smtClean="0"/>
              <a:t>, 4th Ed. New York: Macmillan Publishing Company</a:t>
            </a:r>
            <a:r>
              <a:rPr lang="el-GR" sz="2400" dirty="0" smtClean="0"/>
              <a:t>. Η μελέτη περίπτωσης </a:t>
            </a:r>
            <a:r>
              <a:rPr lang="en-US" sz="2400" dirty="0" smtClean="0"/>
              <a:t>Campbell Soup Company </a:t>
            </a:r>
            <a:r>
              <a:rPr lang="el-GR" sz="2400" dirty="0" smtClean="0"/>
              <a:t>επίσης είναι από το βιβλίο αυτό.</a:t>
            </a:r>
          </a:p>
          <a:p>
            <a:pPr>
              <a:buNone/>
            </a:pPr>
            <a:r>
              <a:rPr lang="en-US" sz="1200" b="1" dirty="0" smtClean="0">
                <a:solidFill>
                  <a:srgbClr val="C00000"/>
                </a:solidFill>
              </a:rPr>
              <a:t>http://ctb.ku.edu/en/table-of-contents/assessment/assessing-community-needs-and-resources/swot-analysis/main</a:t>
            </a:r>
            <a:endParaRPr lang="el-GR" sz="1200" b="1" dirty="0" smtClean="0">
              <a:solidFill>
                <a:srgbClr val="C00000"/>
              </a:solidFill>
            </a:endParaRPr>
          </a:p>
          <a:p>
            <a:endParaRPr lang="el-GR" sz="2400" dirty="0" smtClean="0"/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3810000" y="242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SWOT </a:t>
            </a:r>
            <a:r>
              <a:rPr lang="el-GR" sz="3600" dirty="0" smtClean="0"/>
              <a:t>- </a:t>
            </a:r>
            <a:r>
              <a:rPr lang="en-US" sz="3600" dirty="0" smtClean="0"/>
              <a:t>TOWS</a:t>
            </a:r>
            <a:r>
              <a:rPr lang="el-GR" sz="3600" dirty="0" smtClean="0"/>
              <a:t> - </a:t>
            </a:r>
            <a:r>
              <a:rPr lang="en-US" sz="3600" dirty="0" smtClean="0"/>
              <a:t>TOWS Matrix Analysis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106480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1 - Εικόν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7489825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11560" y="60950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 (</a:t>
            </a:r>
            <a:r>
              <a:rPr lang="en-US" dirty="0" smtClean="0"/>
              <a:t>http://www.di.uoa.gr/~gouscos</a:t>
            </a:r>
            <a:r>
              <a:rPr lang="el-GR" dirty="0" smtClean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315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CD122-866E-4D3B-9682-8196304B43DE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11560" y="188641"/>
          <a:ext cx="7704856" cy="6151299"/>
        </p:xfrm>
        <a:graphic>
          <a:graphicData uri="http://schemas.openxmlformats.org/drawingml/2006/table">
            <a:tbl>
              <a:tblPr/>
              <a:tblGrid>
                <a:gridCol w="1540970"/>
                <a:gridCol w="3081943"/>
                <a:gridCol w="3081943"/>
              </a:tblGrid>
              <a:tr h="1495478">
                <a:tc>
                  <a:txBody>
                    <a:bodyPr/>
                    <a:lstStyle/>
                    <a:p>
                      <a:pPr fontAlgn="t"/>
                      <a:endParaRPr lang="el-GR" sz="2000" dirty="0"/>
                    </a:p>
                  </a:txBody>
                  <a:tcPr marL="37053" marR="37053" marT="37053" marB="370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1" dirty="0"/>
                        <a:t>STRENGTHS</a:t>
                      </a:r>
                      <a:r>
                        <a:rPr lang="en-US" sz="2000" dirty="0"/>
                        <a:t/>
                      </a:r>
                      <a:br>
                        <a:rPr lang="en-US" sz="2000" dirty="0"/>
                      </a:br>
                      <a:r>
                        <a:rPr lang="en-US" sz="2000" dirty="0"/>
                        <a:t>1.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2.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3.</a:t>
                      </a:r>
                      <a:br>
                        <a:rPr lang="en-US" sz="2000" dirty="0"/>
                      </a:br>
                      <a:r>
                        <a:rPr lang="en-US" sz="2000" dirty="0" smtClean="0"/>
                        <a:t>4.</a:t>
                      </a:r>
                      <a:endParaRPr lang="en-US" sz="2000" dirty="0"/>
                    </a:p>
                  </a:txBody>
                  <a:tcPr marL="37053" marR="37053" marT="37053" marB="370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1"/>
                        <a:t>WEAKNESSES</a:t>
                      </a:r>
                      <a:r>
                        <a:rPr lang="en-US" sz="2000"/>
                        <a:t/>
                      </a:r>
                      <a:br>
                        <a:rPr lang="en-US" sz="2000"/>
                      </a:br>
                      <a:r>
                        <a:rPr lang="en-US" sz="2000"/>
                        <a:t>1.</a:t>
                      </a:r>
                      <a:br>
                        <a:rPr lang="en-US" sz="2000"/>
                      </a:br>
                      <a:r>
                        <a:rPr lang="en-US" sz="2000"/>
                        <a:t>2.</a:t>
                      </a:r>
                      <a:br>
                        <a:rPr lang="en-US" sz="2000"/>
                      </a:br>
                      <a:r>
                        <a:rPr lang="en-US" sz="2000"/>
                        <a:t>3.</a:t>
                      </a:r>
                      <a:br>
                        <a:rPr lang="en-US" sz="2000"/>
                      </a:br>
                      <a:r>
                        <a:rPr lang="en-US" sz="2000"/>
                        <a:t>4.</a:t>
                      </a:r>
                    </a:p>
                  </a:txBody>
                  <a:tcPr marL="37053" marR="37053" marT="37053" marB="370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A5A5"/>
                    </a:solidFill>
                  </a:tcPr>
                </a:tc>
              </a:tr>
              <a:tr h="2554142">
                <a:tc>
                  <a:txBody>
                    <a:bodyPr/>
                    <a:lstStyle/>
                    <a:p>
                      <a:pPr fontAlgn="t"/>
                      <a:r>
                        <a:rPr lang="en-US" sz="2000" b="1" dirty="0"/>
                        <a:t>OPPORTUNITIES</a:t>
                      </a:r>
                      <a:r>
                        <a:rPr lang="en-US" sz="2000" dirty="0"/>
                        <a:t/>
                      </a:r>
                      <a:br>
                        <a:rPr lang="en-US" sz="2000" dirty="0"/>
                      </a:br>
                      <a:r>
                        <a:rPr lang="en-US" sz="2000" dirty="0"/>
                        <a:t>1.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2.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3.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4.</a:t>
                      </a:r>
                    </a:p>
                  </a:txBody>
                  <a:tcPr marL="37053" marR="37053" marT="37053" marB="370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/>
                        <a:t>Opportunity-Strength (OS) Strategies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Use the strengths to take advantage of opportunities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1.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2.</a:t>
                      </a:r>
                    </a:p>
                  </a:txBody>
                  <a:tcPr marL="37053" marR="37053" marT="37053" marB="370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/>
                        <a:t>Opportunity-Weakness (OW) Strategies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Overcome weaknesses by taking advantage of opportunities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1.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2.</a:t>
                      </a:r>
                    </a:p>
                  </a:txBody>
                  <a:tcPr marL="37053" marR="37053" marT="37053" marB="370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</a:tr>
              <a:tr h="1999051">
                <a:tc>
                  <a:txBody>
                    <a:bodyPr/>
                    <a:lstStyle/>
                    <a:p>
                      <a:pPr fontAlgn="t"/>
                      <a:r>
                        <a:rPr lang="en-US" sz="2000" b="1" dirty="0"/>
                        <a:t>THREATS</a:t>
                      </a:r>
                      <a:r>
                        <a:rPr lang="en-US" sz="2000" dirty="0"/>
                        <a:t/>
                      </a:r>
                      <a:br>
                        <a:rPr lang="en-US" sz="2000" dirty="0"/>
                      </a:br>
                      <a:r>
                        <a:rPr lang="en-US" sz="2000" dirty="0"/>
                        <a:t>1.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2.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3.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4.</a:t>
                      </a:r>
                    </a:p>
                  </a:txBody>
                  <a:tcPr marL="37053" marR="37053" marT="37053" marB="370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/>
                        <a:t>Threat-Strength (TS) Strategies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Use strengths to avoid threats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1.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2.</a:t>
                      </a:r>
                    </a:p>
                  </a:txBody>
                  <a:tcPr marL="37053" marR="37053" marT="37053" marB="370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/>
                        <a:t>Threat-Weakness (TW) Strategies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Minimize weaknesses and avoid threats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1.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2.</a:t>
                      </a:r>
                    </a:p>
                  </a:txBody>
                  <a:tcPr marL="37053" marR="37053" marT="37053" marB="370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79512" y="6453336"/>
            <a:ext cx="777686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http://ctb.ku.edu/en/table-of-contents/assessment/assessing-community-needs-and-resources/swot-analysis/main</a:t>
            </a:r>
            <a:endParaRPr lang="el-GR" sz="1100" b="1" dirty="0"/>
          </a:p>
        </p:txBody>
      </p:sp>
    </p:spTree>
    <p:extLst>
      <p:ext uri="{BB962C8B-B14F-4D97-AF65-F5344CB8AC3E}">
        <p14:creationId xmlns:p14="http://schemas.microsoft.com/office/powerpoint/2010/main" val="251603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CD122-866E-4D3B-9682-8196304B43DE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67544" y="116633"/>
          <a:ext cx="7920879" cy="6624735"/>
        </p:xfrm>
        <a:graphic>
          <a:graphicData uri="http://schemas.openxmlformats.org/drawingml/2006/table">
            <a:tbl>
              <a:tblPr/>
              <a:tblGrid>
                <a:gridCol w="2376263"/>
                <a:gridCol w="2772308"/>
                <a:gridCol w="2772308"/>
              </a:tblGrid>
              <a:tr h="2635283"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Campbell Soup Company</a:t>
                      </a:r>
                    </a:p>
                    <a:p>
                      <a:pPr fontAlgn="t"/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pPr fontAlgn="t"/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http://www.campbellsoupcompany.com/</a:t>
                      </a:r>
                    </a:p>
                    <a:p>
                      <a:pPr fontAlgn="t"/>
                      <a:endParaRPr lang="el-GR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9107" marR="39107" marT="39107" marB="3910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en-US" sz="1600" b="1" dirty="0"/>
                        <a:t>STRENGTHS</a:t>
                      </a:r>
                      <a:r>
                        <a:rPr lang="en-US" sz="1600" dirty="0"/>
                        <a:t> </a:t>
                      </a:r>
                      <a:endParaRPr lang="en-US" sz="1600" dirty="0" smtClean="0"/>
                    </a:p>
                    <a:p>
                      <a:pPr marL="342900" indent="-342900" fontAlgn="t">
                        <a:buFont typeface="+mj-lt"/>
                        <a:buAutoNum type="arabicPeriod"/>
                      </a:pPr>
                      <a:r>
                        <a:rPr lang="el-GR" sz="1600" dirty="0" smtClean="0"/>
                        <a:t>Το Ποσοσστό  κέρδους αυξήθηκε</a:t>
                      </a:r>
                    </a:p>
                    <a:p>
                      <a:pPr marL="342900" indent="-342900" fontAlgn="t">
                        <a:buFont typeface="+mj-lt"/>
                        <a:buAutoNum type="arabicPeriod"/>
                      </a:pPr>
                      <a:r>
                        <a:rPr lang="el-GR" sz="1600" dirty="0" smtClean="0"/>
                        <a:t>Ηθικό εργαζομένων υψηλό</a:t>
                      </a:r>
                    </a:p>
                    <a:p>
                      <a:pPr marL="342900" indent="-342900" fontAlgn="t">
                        <a:buFont typeface="+mj-lt"/>
                        <a:buAutoNum type="arabicPeriod"/>
                      </a:pPr>
                      <a:r>
                        <a:rPr lang="el-GR" sz="1600" dirty="0" smtClean="0"/>
                        <a:t>Το μερίδιο αγοράς αυξήθηκε</a:t>
                      </a:r>
                      <a:endParaRPr lang="en-US" sz="1600" dirty="0"/>
                    </a:p>
                  </a:txBody>
                  <a:tcPr marL="39107" marR="39107" marT="39107" marB="3910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en-US" sz="1600" b="1" dirty="0"/>
                        <a:t>WEAKNESSES</a:t>
                      </a:r>
                      <a:r>
                        <a:rPr lang="en-US" sz="1600" dirty="0"/>
                        <a:t> </a:t>
                      </a:r>
                      <a:endParaRPr lang="el-GR" sz="1600" dirty="0" smtClean="0"/>
                    </a:p>
                    <a:p>
                      <a:pPr marL="342900" indent="-342900" fontAlgn="t">
                        <a:buFont typeface="+mj-lt"/>
                        <a:buAutoNum type="arabicPeriod"/>
                      </a:pPr>
                      <a:r>
                        <a:rPr lang="el-GR" sz="1600" dirty="0" smtClean="0"/>
                        <a:t>Οι νομικές διαμάχες δεν έχουν επιλυθεί.</a:t>
                      </a:r>
                    </a:p>
                    <a:p>
                      <a:pPr marL="342900" indent="-342900" fontAlgn="t">
                        <a:buFont typeface="+mj-lt"/>
                        <a:buAutoNum type="arabicPeriod"/>
                      </a:pPr>
                      <a:r>
                        <a:rPr lang="el-GR" sz="1600" dirty="0" smtClean="0"/>
                        <a:t>Η δυναμικότητα της καλλιέργειας των φυτών έχει μειωθεί</a:t>
                      </a:r>
                    </a:p>
                    <a:p>
                      <a:pPr marL="342900" indent="-342900" fontAlgn="t">
                        <a:buFont typeface="+mj-lt"/>
                        <a:buAutoNum type="arabicPeriod"/>
                      </a:pPr>
                      <a:r>
                        <a:rPr lang="el-GR" sz="1600" dirty="0" smtClean="0"/>
                        <a:t>Η έλλειψη στρατηγικού συστήματος διαχείρισης (</a:t>
                      </a:r>
                      <a:r>
                        <a:rPr lang="en-US" sz="1600" dirty="0" smtClean="0"/>
                        <a:t>strategic management system</a:t>
                      </a:r>
                      <a:r>
                        <a:rPr lang="el-GR" sz="1600" dirty="0" smtClean="0"/>
                        <a:t>)</a:t>
                      </a:r>
                      <a:endParaRPr lang="en-US" sz="1600" dirty="0"/>
                    </a:p>
                  </a:txBody>
                  <a:tcPr marL="39107" marR="39107" marT="39107" marB="3910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A5A5"/>
                    </a:solidFill>
                  </a:tcPr>
                </a:tc>
              </a:tr>
              <a:tr h="2635283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en-US" sz="1600" b="1" dirty="0"/>
                        <a:t>OPPORTUNITIES</a:t>
                      </a:r>
                      <a:r>
                        <a:rPr lang="en-US" sz="1600" dirty="0"/>
                        <a:t> Western </a:t>
                      </a:r>
                      <a:endParaRPr lang="el-GR" sz="1600" dirty="0" smtClean="0"/>
                    </a:p>
                    <a:p>
                      <a:pPr marL="342900" indent="-342900" fontAlgn="t">
                        <a:buFont typeface="+mj-lt"/>
                        <a:buAutoNum type="arabicPeriod"/>
                      </a:pPr>
                      <a:r>
                        <a:rPr lang="el-GR" sz="1600" dirty="0" smtClean="0"/>
                        <a:t>Η ευρωπαϊκή ενοποίηση</a:t>
                      </a:r>
                    </a:p>
                    <a:p>
                      <a:pPr marL="342900" indent="-342900" fontAlgn="t">
                        <a:buFont typeface="+mj-lt"/>
                        <a:buAutoNum type="arabicPeriod"/>
                      </a:pPr>
                      <a:r>
                        <a:rPr lang="el-GR" sz="1600" dirty="0" smtClean="0"/>
                        <a:t>Τάση αύξησης της συνειδητής επιλογή τροφίμων για τη διασφάλιση της  υγείας</a:t>
                      </a:r>
                    </a:p>
                    <a:p>
                      <a:pPr marL="342900" indent="-342900" fontAlgn="t">
                        <a:buFont typeface="+mj-lt"/>
                        <a:buAutoNum type="arabicPeriod"/>
                      </a:pPr>
                      <a:r>
                        <a:rPr lang="el-GR" sz="1600" dirty="0" smtClean="0"/>
                        <a:t>Η ζήτηση σουπών αυξάνονται ετησίως</a:t>
                      </a:r>
                      <a:endParaRPr lang="en-US" sz="1600" dirty="0"/>
                    </a:p>
                  </a:txBody>
                  <a:tcPr marL="39107" marR="39107" marT="39107" marB="3910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Opportunity-Strength (OS)</a:t>
                      </a:r>
                      <a:r>
                        <a:rPr lang="en-US" sz="1600" dirty="0"/>
                        <a:t> </a:t>
                      </a:r>
                      <a:r>
                        <a:rPr lang="el-GR" sz="1600" dirty="0" smtClean="0"/>
                        <a:t>   </a:t>
                      </a:r>
                    </a:p>
                    <a:p>
                      <a:pPr fontAlgn="t">
                        <a:buFont typeface="Arial"/>
                        <a:buNone/>
                      </a:pPr>
                      <a:r>
                        <a:rPr lang="el-GR" sz="1600" dirty="0" smtClean="0"/>
                        <a:t>- Στρατηγικές εξαγοράς εταιρειών τροφίμων στην Ευρώπη (S1, S3, Ο1)</a:t>
                      </a:r>
                      <a:br>
                        <a:rPr lang="el-GR" sz="1600" dirty="0" smtClean="0"/>
                      </a:br>
                      <a:r>
                        <a:rPr lang="el-GR" sz="1600" dirty="0" smtClean="0"/>
                        <a:t>- Ανάπτυξη νέων υγιεινών σουπών (S2, O2)</a:t>
                      </a:r>
                    </a:p>
                  </a:txBody>
                  <a:tcPr marL="39107" marR="39107" marT="39107" marB="3910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Opportunity-Weakness (OW) </a:t>
                      </a:r>
                      <a:r>
                        <a:rPr lang="el-GR" sz="1600" baseline="0" dirty="0" smtClean="0"/>
                        <a:t> </a:t>
                      </a:r>
                    </a:p>
                    <a:p>
                      <a:pPr fontAlgn="t">
                        <a:buFontTx/>
                        <a:buChar char="-"/>
                      </a:pPr>
                      <a:r>
                        <a:rPr lang="el-GR" sz="1600" dirty="0" smtClean="0"/>
                        <a:t>Στρατηγικές Ανάπτυξη νέων βιολογικών προϊόντων (W1, Ο2, Ο3)</a:t>
                      </a:r>
                      <a:endParaRPr lang="en-US" sz="1600" dirty="0" smtClean="0"/>
                    </a:p>
                    <a:p>
                      <a:pPr fontAlgn="t">
                        <a:buFontTx/>
                        <a:buChar char="-"/>
                      </a:pPr>
                      <a:endParaRPr lang="en-US" sz="1600" dirty="0" smtClean="0"/>
                    </a:p>
                    <a:p>
                      <a:pPr fontAlgn="t">
                        <a:buFontTx/>
                        <a:buNone/>
                      </a:pPr>
                      <a:r>
                        <a:rPr lang="en-US" sz="1400" dirty="0" smtClean="0"/>
                        <a:t>(new Pepperidge</a:t>
                      </a:r>
                      <a:r>
                        <a:rPr lang="en-US" sz="1400" baseline="0" dirty="0" smtClean="0"/>
                        <a:t> Farm products)</a:t>
                      </a:r>
                    </a:p>
                    <a:p>
                      <a:pPr fontAlgn="t">
                        <a:buFontTx/>
                        <a:buNone/>
                      </a:pP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 marL="39107" marR="39107" marT="39107" marB="3910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</a:tr>
              <a:tr h="1354169"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en-US" sz="1600" b="1" dirty="0"/>
                        <a:t>THREATS</a:t>
                      </a:r>
                      <a:r>
                        <a:rPr lang="en-US" sz="1600" dirty="0"/>
                        <a:t> </a:t>
                      </a:r>
                      <a:endParaRPr lang="el-GR" sz="1600" dirty="0" smtClean="0"/>
                    </a:p>
                    <a:p>
                      <a:pPr fontAlgn="t">
                        <a:buFont typeface="Arial"/>
                        <a:buNone/>
                      </a:pPr>
                      <a:r>
                        <a:rPr lang="el-GR" sz="1600" dirty="0" smtClean="0"/>
                        <a:t>1.</a:t>
                      </a:r>
                      <a:r>
                        <a:rPr lang="el-GR" sz="1600" baseline="0" dirty="0" smtClean="0"/>
                        <a:t> </a:t>
                      </a:r>
                      <a:r>
                        <a:rPr lang="el-GR" sz="1600" dirty="0" smtClean="0"/>
                        <a:t>Χαμηλή αξία του δολαρίου</a:t>
                      </a:r>
                      <a:br>
                        <a:rPr lang="el-GR" sz="1600" dirty="0" smtClean="0"/>
                      </a:br>
                      <a:r>
                        <a:rPr lang="el-GR" sz="1600" dirty="0" smtClean="0"/>
                        <a:t>2.</a:t>
                      </a:r>
                      <a:r>
                        <a:rPr lang="el-GR" sz="1600" baseline="0" dirty="0" smtClean="0"/>
                        <a:t> </a:t>
                      </a:r>
                      <a:r>
                        <a:rPr lang="el-GR" sz="1600" dirty="0" smtClean="0"/>
                        <a:t>Τσίγκινα δοχεία δεν είναι βιοδιασπώμενα</a:t>
                      </a:r>
                      <a:endParaRPr lang="en-US" sz="1600" dirty="0"/>
                    </a:p>
                  </a:txBody>
                  <a:tcPr marL="39107" marR="39107" marT="39107" marB="3910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Threat-Strength (TS) Strategies </a:t>
                      </a:r>
                      <a:endParaRPr lang="el-GR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fontAlgn="t">
                        <a:buFont typeface="Arial"/>
                        <a:buNone/>
                      </a:pPr>
                      <a:r>
                        <a:rPr lang="el-GR" sz="1600" dirty="0" smtClean="0"/>
                        <a:t>- Ανάπτυξη νέων βιοδιασπώμενων δοχείων σούπας (S1, Τ2)</a:t>
                      </a:r>
                      <a:endParaRPr lang="en-US" sz="1600" dirty="0"/>
                    </a:p>
                  </a:txBody>
                  <a:tcPr marL="39107" marR="39107" marT="39107" marB="3910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buFont typeface="Arial"/>
                        <a:buChar char="•"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Threat-Weakness (TW) Strategies </a:t>
                      </a:r>
                      <a:endParaRPr lang="el-GR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fontAlgn="t">
                        <a:buFont typeface="Arial"/>
                        <a:buNone/>
                      </a:pPr>
                      <a:r>
                        <a:rPr lang="el-GR" sz="1600" dirty="0" smtClean="0"/>
                        <a:t>- Κλείσιμο μη κερδοφόρων ευρωπαϊκών επιχειρήσεων (W3, Τ1)</a:t>
                      </a:r>
                      <a:endParaRPr lang="en-US" sz="1600" dirty="0"/>
                    </a:p>
                  </a:txBody>
                  <a:tcPr marL="39107" marR="39107" marT="39107" marB="3910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  <p:pic>
        <p:nvPicPr>
          <p:cNvPr id="26931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0735" y="4293096"/>
            <a:ext cx="851545" cy="748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9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96752"/>
            <a:ext cx="15525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6124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2736304"/>
          </a:xfrm>
        </p:spPr>
        <p:txBody>
          <a:bodyPr>
            <a:noAutofit/>
          </a:bodyPr>
          <a:lstStyle/>
          <a:p>
            <a:r>
              <a:rPr lang="el-GR" sz="2800" dirty="0" smtClean="0"/>
              <a:t>στρατηγικές W-T : αμυντικές</a:t>
            </a:r>
          </a:p>
          <a:p>
            <a:r>
              <a:rPr lang="el-GR" sz="2800" dirty="0" smtClean="0"/>
              <a:t>στρατηγικέςW-O : διορθωτικές</a:t>
            </a:r>
          </a:p>
          <a:p>
            <a:r>
              <a:rPr lang="el-GR" sz="2800" dirty="0" smtClean="0"/>
              <a:t>στρατηγικές S-T : βελτιωτικές</a:t>
            </a:r>
          </a:p>
          <a:p>
            <a:r>
              <a:rPr lang="el-GR" sz="2800" dirty="0" smtClean="0"/>
              <a:t>στρατηγικές S-Ο: φιλόδοξες</a:t>
            </a:r>
          </a:p>
          <a:p>
            <a:endParaRPr lang="el-GR" sz="2400" dirty="0" smtClean="0">
              <a:solidFill>
                <a:srgbClr val="FF0000"/>
              </a:solidFill>
            </a:endParaRPr>
          </a:p>
          <a:p>
            <a:endParaRPr lang="el-GR" sz="2400" dirty="0" smtClean="0"/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3810000" y="242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ιεράρχηση στρατηγικών SWOT</a:t>
            </a:r>
            <a:br>
              <a:rPr lang="el-GR" sz="3600" dirty="0" smtClean="0"/>
            </a:b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52293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1 - Εικόν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836613"/>
            <a:ext cx="7272337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6156012"/>
            <a:ext cx="3422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</a:t>
            </a:r>
            <a:r>
              <a:rPr lang="en-US" dirty="0" smtClean="0"/>
              <a:t>http://www.di.uoa.gr/~gouscos</a:t>
            </a:r>
            <a:r>
              <a:rPr lang="el-GR" dirty="0" smtClean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2969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2109554"/>
              </p:ext>
            </p:extLst>
          </p:nvPr>
        </p:nvGraphicFramePr>
        <p:xfrm>
          <a:off x="495300" y="749300"/>
          <a:ext cx="7613650" cy="667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4" imgW="5833032" imgH="5120014" progId="Word.Document.12">
                  <p:embed/>
                </p:oleObj>
              </mc:Choice>
              <mc:Fallback>
                <p:oleObj name="Document" r:id="rId4" imgW="5833032" imgH="5120014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749300"/>
                        <a:ext cx="7613650" cy="667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571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Το Επιχειρηματικό Περιβάλλον</a:t>
            </a:r>
            <a:endParaRPr 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el-GR" sz="3500" dirty="0" smtClean="0"/>
              <a:t>Το περιβάλλον στο οποίο οι οργανισμοί λειτουργούν σήμερα γίνεται όλο και πιο πολύπλοκο, δημιουργώντας ευκαιρίες και προβλήματα. </a:t>
            </a:r>
          </a:p>
          <a:p>
            <a:pPr>
              <a:buNone/>
            </a:pPr>
            <a:r>
              <a:rPr lang="el-GR" dirty="0" smtClean="0">
                <a:solidFill>
                  <a:schemeClr val="accent2"/>
                </a:solidFill>
              </a:rPr>
              <a:t>Κατηγορίες παραγόντων επιχειρηματικού περιβάλλοντος: </a:t>
            </a:r>
          </a:p>
          <a:p>
            <a:pPr>
              <a:buNone/>
            </a:pPr>
            <a:r>
              <a:rPr lang="el-GR" dirty="0" smtClean="0"/>
              <a:t>αγορές, απαιτήσεις καταναλωτών, τεχνολογία, και κοινωνία </a:t>
            </a:r>
            <a:r>
              <a:rPr lang="el-GR" sz="2800" dirty="0" smtClean="0"/>
              <a:t>(</a:t>
            </a:r>
            <a:r>
              <a:rPr lang="en-US" sz="2800" dirty="0" smtClean="0"/>
              <a:t>markets, consumer demands, technology, societal</a:t>
            </a:r>
            <a:r>
              <a:rPr lang="el-GR" sz="2800" dirty="0" smtClean="0"/>
              <a:t>)</a:t>
            </a:r>
            <a:endParaRPr lang="el-GR" dirty="0" smtClean="0"/>
          </a:p>
          <a:p>
            <a:pPr lvl="1"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8310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9087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Business Environment Factors</a:t>
            </a:r>
            <a:r>
              <a:rPr lang="el-GR" dirty="0" smtClean="0"/>
              <a:t> –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</a:rPr>
              <a:t>Markets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el-GR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sz="2200" dirty="0" smtClean="0"/>
              <a:t> Turban</a:t>
            </a:r>
            <a:r>
              <a:rPr lang="el-GR" sz="2200" dirty="0" smtClean="0"/>
              <a:t> </a:t>
            </a:r>
            <a:r>
              <a:rPr lang="en-US" sz="2200" dirty="0" smtClean="0"/>
              <a:t>et al., </a:t>
            </a: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n-US" sz="2200" dirty="0" smtClean="0"/>
              <a:t>Business Intelligence: A Managerial Approach</a:t>
            </a:r>
            <a:endParaRPr lang="en-US" sz="2200" dirty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295400" y="1447800"/>
            <a:ext cx="739140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1317625" algn="l"/>
              </a:tabLst>
            </a:pPr>
            <a:endParaRPr lang="en-US" sz="3200" b="1" dirty="0" smtClean="0">
              <a:solidFill>
                <a:srgbClr val="0000CC"/>
              </a:solidFill>
              <a:latin typeface="+mn-lt"/>
            </a:endParaRPr>
          </a:p>
          <a:p>
            <a:pPr>
              <a:tabLst>
                <a:tab pos="1317625" algn="l"/>
              </a:tabLst>
            </a:pPr>
            <a:r>
              <a:rPr lang="el-GR" sz="3200" b="1" dirty="0" smtClean="0">
                <a:solidFill>
                  <a:srgbClr val="0000CC"/>
                </a:solidFill>
                <a:latin typeface="+mn-lt"/>
              </a:rPr>
              <a:t>Παράγοντες</a:t>
            </a:r>
            <a:r>
              <a:rPr lang="en-US" sz="3200" b="1" dirty="0">
                <a:solidFill>
                  <a:srgbClr val="0000CC"/>
                </a:solidFill>
                <a:latin typeface="+mn-lt"/>
              </a:rPr>
              <a:t>	</a:t>
            </a:r>
            <a:endParaRPr lang="el-GR" sz="3200" b="1" dirty="0" smtClean="0">
              <a:solidFill>
                <a:srgbClr val="0000CC"/>
              </a:solidFill>
              <a:latin typeface="+mn-lt"/>
            </a:endParaRPr>
          </a:p>
          <a:p>
            <a:pPr>
              <a:tabLst>
                <a:tab pos="1317625" algn="l"/>
              </a:tabLst>
            </a:pPr>
            <a:r>
              <a:rPr lang="el-GR" sz="2800" dirty="0" smtClean="0">
                <a:latin typeface="+mn-lt"/>
              </a:rPr>
              <a:t>- Έντονος ανταγωνισμός</a:t>
            </a:r>
            <a:br>
              <a:rPr lang="el-GR" sz="2800" dirty="0" smtClean="0">
                <a:latin typeface="+mn-lt"/>
              </a:rPr>
            </a:br>
            <a:r>
              <a:rPr lang="el-GR" sz="2800" dirty="0" smtClean="0">
                <a:latin typeface="+mn-lt"/>
              </a:rPr>
              <a:t>- Επέκταση των παγκόσμιων αγορών</a:t>
            </a:r>
            <a:br>
              <a:rPr lang="el-GR" sz="2800" dirty="0" smtClean="0">
                <a:latin typeface="+mn-lt"/>
              </a:rPr>
            </a:br>
            <a:r>
              <a:rPr lang="el-GR" sz="2800" dirty="0" smtClean="0">
                <a:latin typeface="+mn-lt"/>
              </a:rPr>
              <a:t>- Ηλεκτρονικές αγορές στο Διαδίκτυο</a:t>
            </a:r>
            <a:br>
              <a:rPr lang="el-GR" sz="2800" dirty="0" smtClean="0">
                <a:latin typeface="+mn-lt"/>
              </a:rPr>
            </a:br>
            <a:r>
              <a:rPr lang="el-GR" sz="2800" dirty="0" smtClean="0">
                <a:latin typeface="+mn-lt"/>
              </a:rPr>
              <a:t>- Καινοτόμες μέθοδοι μάρκετινγκ</a:t>
            </a:r>
            <a:br>
              <a:rPr lang="el-GR" sz="2800" dirty="0" smtClean="0">
                <a:latin typeface="+mn-lt"/>
              </a:rPr>
            </a:br>
            <a:r>
              <a:rPr lang="el-GR" sz="2800" dirty="0" smtClean="0">
                <a:latin typeface="+mn-lt"/>
              </a:rPr>
              <a:t>- Ευκαιρίες για την εξωτερική ανάθεση (</a:t>
            </a:r>
            <a:r>
              <a:rPr lang="en-US" sz="2800" dirty="0" smtClean="0">
                <a:latin typeface="+mn-lt"/>
              </a:rPr>
              <a:t>outsourcing</a:t>
            </a:r>
            <a:r>
              <a:rPr lang="el-GR" sz="2800" dirty="0" smtClean="0">
                <a:latin typeface="+mn-lt"/>
              </a:rPr>
              <a:t>)</a:t>
            </a:r>
            <a:r>
              <a:rPr lang="en-US" sz="2800" dirty="0" smtClean="0">
                <a:latin typeface="+mn-lt"/>
              </a:rPr>
              <a:t> </a:t>
            </a:r>
            <a:r>
              <a:rPr lang="el-GR" sz="2800" dirty="0" smtClean="0">
                <a:latin typeface="+mn-lt"/>
              </a:rPr>
              <a:t>με την υποστήριξη Τεχνολογίας Πληροφορικής </a:t>
            </a:r>
            <a:br>
              <a:rPr lang="el-GR" sz="2800" dirty="0" smtClean="0">
                <a:latin typeface="+mn-lt"/>
              </a:rPr>
            </a:br>
            <a:r>
              <a:rPr lang="el-GR" sz="2800" dirty="0" smtClean="0">
                <a:latin typeface="+mn-lt"/>
              </a:rPr>
              <a:t>- Ανάγκη για </a:t>
            </a:r>
            <a:r>
              <a:rPr lang="el-GR" sz="2800" dirty="0" err="1" smtClean="0">
                <a:latin typeface="+mn-lt"/>
              </a:rPr>
              <a:t>on</a:t>
            </a:r>
            <a:r>
              <a:rPr lang="el-GR" sz="2800" dirty="0" smtClean="0">
                <a:latin typeface="+mn-lt"/>
              </a:rPr>
              <a:t>-</a:t>
            </a:r>
            <a:r>
              <a:rPr lang="el-GR" sz="2800" dirty="0" err="1" smtClean="0">
                <a:latin typeface="+mn-lt"/>
              </a:rPr>
              <a:t>demand</a:t>
            </a:r>
            <a:r>
              <a:rPr lang="el-GR" sz="2800" dirty="0" smtClean="0">
                <a:latin typeface="+mn-lt"/>
              </a:rPr>
              <a:t> συναλλαγές πραγματικού χρόνου</a:t>
            </a:r>
            <a:endParaRPr lang="en-US" sz="28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11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8820472" cy="9087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Business Environment Factors</a:t>
            </a:r>
            <a:r>
              <a:rPr lang="el-GR" dirty="0" smtClean="0"/>
              <a:t> –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</a:rPr>
              <a:t>Consumer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</a:rPr>
              <a:t>demand</a:t>
            </a:r>
            <a:r>
              <a:rPr lang="en-US" dirty="0" smtClean="0">
                <a:latin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</a:rPr>
            </a:br>
            <a:r>
              <a:rPr lang="en-US" dirty="0" smtClean="0"/>
              <a:t> </a:t>
            </a:r>
            <a:r>
              <a:rPr lang="en-US" sz="2000" dirty="0" smtClean="0"/>
              <a:t>Turban</a:t>
            </a:r>
            <a:r>
              <a:rPr lang="el-GR" sz="2000" dirty="0" smtClean="0"/>
              <a:t> </a:t>
            </a:r>
            <a:r>
              <a:rPr lang="en-US" sz="2000" dirty="0" smtClean="0"/>
              <a:t>et al., </a:t>
            </a: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n-US" sz="2000" dirty="0" smtClean="0"/>
              <a:t>Business Intelligence: A Managerial Approach</a:t>
            </a:r>
            <a:endParaRPr lang="en-US" sz="2000" dirty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295400" y="1447800"/>
            <a:ext cx="73914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1317625" algn="l"/>
              </a:tabLst>
            </a:pPr>
            <a:endParaRPr lang="en-US" sz="3200" dirty="0" smtClean="0"/>
          </a:p>
          <a:p>
            <a:pPr>
              <a:tabLst>
                <a:tab pos="1317625" algn="l"/>
              </a:tabLst>
            </a:pPr>
            <a:endParaRPr lang="en-US" sz="3200" dirty="0" smtClean="0"/>
          </a:p>
          <a:p>
            <a:pPr>
              <a:tabLst>
                <a:tab pos="1317625" algn="l"/>
              </a:tabLst>
            </a:pPr>
            <a:endParaRPr lang="en-US" sz="3200" dirty="0" smtClean="0"/>
          </a:p>
          <a:p>
            <a:pPr>
              <a:tabLst>
                <a:tab pos="1317625" algn="l"/>
              </a:tabLst>
            </a:pPr>
            <a:r>
              <a:rPr lang="en-US" sz="3200" dirty="0" smtClean="0"/>
              <a:t>- </a:t>
            </a:r>
            <a:r>
              <a:rPr lang="el-GR" sz="3200" dirty="0" smtClean="0"/>
              <a:t>Επιθυμία για την προσαρμογή στις ανάγκες του πελάτη</a:t>
            </a:r>
            <a:r>
              <a:rPr lang="el-GR" sz="3200" dirty="0" smtClean="0">
                <a:latin typeface="Times New Roman" pitchFamily="18" charset="0"/>
              </a:rPr>
              <a:t>(</a:t>
            </a:r>
            <a:r>
              <a:rPr lang="en-US" sz="3200" dirty="0" smtClean="0">
                <a:latin typeface="Times New Roman" pitchFamily="18" charset="0"/>
              </a:rPr>
              <a:t>customization</a:t>
            </a:r>
            <a:r>
              <a:rPr lang="el-GR" sz="3200" dirty="0" smtClean="0">
                <a:latin typeface="Times New Roman" pitchFamily="18" charset="0"/>
              </a:rPr>
              <a:t>) 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- Επιθυμία για ποιότητα, ποικιλία προϊόντων και ταχύτητα παράδοσης</a:t>
            </a:r>
            <a:br>
              <a:rPr lang="el-GR" sz="3200" dirty="0" smtClean="0"/>
            </a:br>
            <a:r>
              <a:rPr lang="el-GR" sz="3200" dirty="0" smtClean="0"/>
              <a:t>- Ο Πελάτης γίνεται ισχυρότερος αλλά και  λιγότερο «πιστός»</a:t>
            </a:r>
          </a:p>
          <a:p>
            <a:pPr>
              <a:tabLst>
                <a:tab pos="1317625" algn="l"/>
              </a:tabLst>
            </a:pPr>
            <a:r>
              <a:rPr lang="en-US" sz="1600" b="0" u="sng" dirty="0" smtClean="0">
                <a:latin typeface="Times New Roman" pitchFamily="18" charset="0"/>
              </a:rPr>
              <a:t>    </a:t>
            </a:r>
            <a:endParaRPr lang="el-GR" sz="1600" b="0" u="sng" dirty="0" smtClean="0">
              <a:latin typeface="Times New Roman" pitchFamily="18" charset="0"/>
            </a:endParaRPr>
          </a:p>
          <a:p>
            <a:pPr>
              <a:tabLst>
                <a:tab pos="1317625" algn="l"/>
              </a:tabLst>
            </a:pPr>
            <a:endParaRPr lang="en-US" sz="1600" b="0" u="sng" dirty="0">
              <a:latin typeface="Times New Roman" pitchFamily="18" charset="0"/>
            </a:endParaRPr>
          </a:p>
          <a:p>
            <a:pPr>
              <a:tabLst>
                <a:tab pos="1317625" algn="l"/>
              </a:tabLst>
            </a:pPr>
            <a:endParaRPr lang="en-US" sz="16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1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360040"/>
            <a:ext cx="8229600" cy="908720"/>
          </a:xfrm>
        </p:spPr>
        <p:txBody>
          <a:bodyPr>
            <a:normAutofit fontScale="90000"/>
          </a:bodyPr>
          <a:lstStyle/>
          <a:p>
            <a:pPr>
              <a:tabLst>
                <a:tab pos="4040188" algn="l"/>
              </a:tabLs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Business Environment Factors</a:t>
            </a:r>
            <a:r>
              <a:rPr lang="el-GR" sz="3600" dirty="0" smtClean="0"/>
              <a:t> –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Technology</a:t>
            </a:r>
            <a:r>
              <a:rPr lang="en-US" dirty="0" smtClean="0"/>
              <a:t> </a:t>
            </a:r>
            <a:r>
              <a:rPr lang="en-US" sz="2000" dirty="0" smtClean="0"/>
              <a:t>Turban</a:t>
            </a:r>
            <a:r>
              <a:rPr lang="el-GR" sz="2000" dirty="0" smtClean="0"/>
              <a:t> </a:t>
            </a:r>
            <a:r>
              <a:rPr lang="en-US" sz="2000" dirty="0" smtClean="0"/>
              <a:t>et al., </a:t>
            </a: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n-US" sz="2000" dirty="0" smtClean="0"/>
              <a:t>Business Intelligence: A Managerial Approach</a:t>
            </a:r>
            <a:r>
              <a:rPr lang="el-GR" sz="2000" dirty="0" smtClean="0"/>
              <a:t/>
            </a:r>
            <a:br>
              <a:rPr lang="el-GR" sz="2000" dirty="0" smtClean="0"/>
            </a:br>
            <a:endParaRPr lang="en-US" sz="2000" dirty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11560" y="1447800"/>
            <a:ext cx="807524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1317625" algn="l"/>
              </a:tabLst>
            </a:pPr>
            <a:endParaRPr lang="el-GR" sz="3600" dirty="0" smtClean="0"/>
          </a:p>
          <a:p>
            <a:pPr>
              <a:tabLst>
                <a:tab pos="1317625" algn="l"/>
              </a:tabLst>
            </a:pPr>
            <a:r>
              <a:rPr lang="el-GR" sz="3600" dirty="0" smtClean="0"/>
              <a:t>- Περισσότερες καινοτομίες, νέα προϊόντα και νέες υπηρεσίες</a:t>
            </a:r>
            <a:br>
              <a:rPr lang="el-GR" sz="3600" dirty="0" smtClean="0"/>
            </a:br>
            <a:r>
              <a:rPr lang="el-GR" sz="3600" dirty="0" smtClean="0"/>
              <a:t>- Αύξηση ποσοστού απαξίωσης </a:t>
            </a:r>
            <a:r>
              <a:rPr lang="el-GR" sz="3600" dirty="0" smtClean="0">
                <a:latin typeface="Times New Roman" pitchFamily="18" charset="0"/>
              </a:rPr>
              <a:t>(</a:t>
            </a:r>
            <a:r>
              <a:rPr lang="en-US" sz="3600" dirty="0" smtClean="0">
                <a:latin typeface="Times New Roman" pitchFamily="18" charset="0"/>
              </a:rPr>
              <a:t>Increasing obsolescence rate</a:t>
            </a:r>
            <a:r>
              <a:rPr lang="el-GR" sz="3600" dirty="0" smtClean="0">
                <a:latin typeface="Times New Roman" pitchFamily="18" charset="0"/>
              </a:rPr>
              <a:t>) 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/>
              <a:t>- Έκρηξη (υπερφόρτωση) πληροφορίας</a:t>
            </a:r>
            <a:r>
              <a:rPr lang="el-GR" sz="3600" dirty="0" smtClean="0">
                <a:latin typeface="Times New Roman" pitchFamily="18" charset="0"/>
              </a:rPr>
              <a:t> (</a:t>
            </a:r>
            <a:r>
              <a:rPr lang="en-US" sz="3600" dirty="0" smtClean="0">
                <a:latin typeface="Times New Roman" pitchFamily="18" charset="0"/>
              </a:rPr>
              <a:t>information overload</a:t>
            </a:r>
            <a:r>
              <a:rPr lang="el-GR" sz="3600" dirty="0" smtClean="0">
                <a:latin typeface="Times New Roman" pitchFamily="18" charset="0"/>
              </a:rPr>
              <a:t>) 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/>
              <a:t>- Κοινωνική δικτύωση, Web 2.0 κ.λπ.</a:t>
            </a:r>
          </a:p>
        </p:txBody>
      </p:sp>
    </p:spTree>
    <p:extLst>
      <p:ext uri="{BB962C8B-B14F-4D97-AF65-F5344CB8AC3E}">
        <p14:creationId xmlns:p14="http://schemas.microsoft.com/office/powerpoint/2010/main" val="333754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Business Environment Factors</a:t>
            </a:r>
            <a:r>
              <a:rPr lang="el-GR" dirty="0" smtClean="0"/>
              <a:t> –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</a:rPr>
              <a:t>Societal</a:t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sz="2000" dirty="0" smtClean="0"/>
              <a:t>Turban</a:t>
            </a:r>
            <a:r>
              <a:rPr lang="el-GR" sz="2000" dirty="0" smtClean="0"/>
              <a:t> </a:t>
            </a:r>
            <a:r>
              <a:rPr lang="en-US" sz="2000" dirty="0" smtClean="0"/>
              <a:t>et al., </a:t>
            </a: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n-US" sz="2000" dirty="0" smtClean="0"/>
              <a:t>Business Intelligence: A Managerial Approach</a:t>
            </a:r>
            <a:endParaRPr lang="en-US" sz="2000" dirty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51520" y="1447800"/>
            <a:ext cx="889248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1317625" algn="l"/>
              </a:tabLst>
            </a:pPr>
            <a:endParaRPr lang="en-US" sz="1600" b="0" dirty="0" smtClean="0">
              <a:latin typeface="Times New Roman" pitchFamily="18" charset="0"/>
            </a:endParaRPr>
          </a:p>
          <a:p>
            <a:pPr>
              <a:tabLst>
                <a:tab pos="1317625" algn="l"/>
              </a:tabLst>
            </a:pPr>
            <a:r>
              <a:rPr lang="el-GR" sz="2400" dirty="0" smtClean="0"/>
              <a:t>- Αυξανόμενη τάση για κυβερνητικούς κανονισμούς αλλά και  απορρύθμιση (</a:t>
            </a:r>
            <a:r>
              <a:rPr lang="en-US" sz="2400" dirty="0" smtClean="0">
                <a:latin typeface="Times New Roman" pitchFamily="18" charset="0"/>
              </a:rPr>
              <a:t>Growing government regulations and deregulation</a:t>
            </a:r>
            <a:r>
              <a:rPr lang="el-GR" sz="2400" dirty="0" smtClean="0">
                <a:latin typeface="Times New Roman" pitchFamily="18" charset="0"/>
              </a:rPr>
              <a:t>)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- Εργατικό δυναμικό διαφοροποιημένο, ηλικιωμένοι, γυναίκες, ...</a:t>
            </a:r>
            <a:br>
              <a:rPr lang="el-GR" sz="2400" dirty="0" smtClean="0"/>
            </a:br>
            <a:r>
              <a:rPr lang="el-GR" sz="2400" dirty="0" smtClean="0"/>
              <a:t>- Θέματα ασφάλειας  ζωής και ιδιοκτησίας </a:t>
            </a:r>
          </a:p>
          <a:p>
            <a:pPr>
              <a:buFontTx/>
              <a:buChar char="-"/>
              <a:tabLst>
                <a:tab pos="1317625" algn="l"/>
              </a:tabLst>
            </a:pPr>
            <a:r>
              <a:rPr lang="el-GR" sz="2400" dirty="0" smtClean="0"/>
              <a:t> Θέματα τρομοκρατικών επιθέσεων</a:t>
            </a:r>
            <a:br>
              <a:rPr lang="el-GR" sz="2400" dirty="0" smtClean="0"/>
            </a:br>
            <a:r>
              <a:rPr lang="el-GR" sz="2400" dirty="0" smtClean="0"/>
              <a:t>- Αναγκαιότητα νομοθετημάτων που σχετίζονται με την προστασία των επενδυτών από τη δυνατότητα δόλιων λογιστικών δραστηριοτήτων από επιχειρήσεις</a:t>
            </a:r>
          </a:p>
          <a:p>
            <a:pPr>
              <a:buFontTx/>
              <a:buChar char="-"/>
              <a:tabLst>
                <a:tab pos="1317625" algn="l"/>
              </a:tabLst>
            </a:pPr>
            <a:r>
              <a:rPr lang="el-GR" sz="2400" dirty="0" smtClean="0"/>
              <a:t>- Αύξηση της κοινωνικής ευθύνης των επιχειρήσεων.</a:t>
            </a:r>
            <a:br>
              <a:rPr lang="el-GR" sz="2400" dirty="0" smtClean="0"/>
            </a:br>
            <a:r>
              <a:rPr lang="el-GR" sz="2400" dirty="0" smtClean="0"/>
              <a:t>- Μεγαλύτερη έμφαση στη βιωσιμότητα (</a:t>
            </a:r>
            <a:r>
              <a:rPr lang="en-US" sz="2400" dirty="0" smtClean="0">
                <a:latin typeface="Times New Roman" pitchFamily="18" charset="0"/>
              </a:rPr>
              <a:t>sustainability</a:t>
            </a:r>
            <a:r>
              <a:rPr lang="el-GR" sz="2400" dirty="0" smtClean="0">
                <a:latin typeface="Times New Roman" pitchFamily="18" charset="0"/>
              </a:rPr>
              <a:t>)</a:t>
            </a:r>
            <a:r>
              <a:rPr lang="el-GR" sz="2400" dirty="0" smtClean="0"/>
              <a:t>.</a:t>
            </a:r>
          </a:p>
          <a:p>
            <a:pPr>
              <a:tabLst>
                <a:tab pos="1317625" algn="l"/>
              </a:tabLst>
            </a:pPr>
            <a:endParaRPr lang="el-GR" sz="1600" dirty="0" smtClean="0">
              <a:latin typeface="Times New Roman" pitchFamily="18" charset="0"/>
            </a:endParaRPr>
          </a:p>
          <a:p>
            <a:pPr>
              <a:tabLst>
                <a:tab pos="1317625" algn="l"/>
              </a:tabLst>
            </a:pPr>
            <a:endParaRPr lang="el-GR" sz="1600" b="0" dirty="0" smtClean="0">
              <a:latin typeface="Times New Roman" pitchFamily="18" charset="0"/>
            </a:endParaRPr>
          </a:p>
          <a:p>
            <a:pPr>
              <a:tabLst>
                <a:tab pos="1317625" algn="l"/>
              </a:tabLst>
            </a:pPr>
            <a:endParaRPr lang="en-US" sz="16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61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2736304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PEST analysis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l-G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i="1" dirty="0" smtClean="0"/>
              <a:t>    Political, Economic, Social and Technological analysis</a:t>
            </a:r>
            <a:r>
              <a:rPr lang="en-US" dirty="0" smtClean="0"/>
              <a:t> </a:t>
            </a:r>
            <a:endParaRPr lang="el-GR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SWOT analysis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l-GR" dirty="0" smtClean="0"/>
          </a:p>
          <a:p>
            <a:pPr>
              <a:buNone/>
            </a:pPr>
            <a:r>
              <a:rPr lang="en-US" b="1" i="1" dirty="0" smtClean="0"/>
              <a:t>    Strengths, Weaknesses, Opportunities,  Threats</a:t>
            </a:r>
            <a:endParaRPr lang="el-GR" i="1" dirty="0" smtClean="0"/>
          </a:p>
          <a:p>
            <a:endParaRPr lang="el-GR" sz="2400" dirty="0" smtClean="0">
              <a:solidFill>
                <a:srgbClr val="FF0000"/>
              </a:solidFill>
            </a:endParaRPr>
          </a:p>
          <a:p>
            <a:endParaRPr lang="el-GR" sz="2400" dirty="0" smtClean="0"/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3810000" y="242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360040"/>
            <a:ext cx="8229600" cy="908720"/>
          </a:xfrm>
        </p:spPr>
        <p:txBody>
          <a:bodyPr>
            <a:noAutofit/>
          </a:bodyPr>
          <a:lstStyle/>
          <a:p>
            <a:r>
              <a:rPr lang="el-GR" sz="3600" dirty="0" smtClean="0"/>
              <a:t>Εισαγωγή στη στρατηγική ανάλυση</a:t>
            </a:r>
            <a:br>
              <a:rPr lang="el-GR" sz="3600" dirty="0" smtClean="0"/>
            </a:b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98352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2736304"/>
          </a:xfrm>
        </p:spPr>
        <p:txBody>
          <a:bodyPr>
            <a:noAutofit/>
          </a:bodyPr>
          <a:lstStyle/>
          <a:p>
            <a:pPr lvl="0"/>
            <a:r>
              <a:rPr lang="el-GR" sz="2800" dirty="0" smtClean="0"/>
              <a:t>και </a:t>
            </a:r>
            <a:r>
              <a:rPr lang="en-US" sz="2800" dirty="0" smtClean="0"/>
              <a:t> </a:t>
            </a:r>
            <a:r>
              <a:rPr lang="el-GR" sz="2800" dirty="0" smtClean="0"/>
              <a:t>οι δύο αναλύσεις αποτυπώνουν όψεις της υφιστάμενης κατάστασης</a:t>
            </a:r>
          </a:p>
          <a:p>
            <a:pPr lvl="0"/>
            <a:r>
              <a:rPr lang="el-GR" sz="2800" dirty="0" smtClean="0"/>
              <a:t>η ανάλυση PEST εκτείνεται σε ένα ευρύτερο επιχειρησιακό πεδίο, που αποτελεί το </a:t>
            </a:r>
            <a:r>
              <a:rPr lang="el-GR" sz="2800" b="1" dirty="0" smtClean="0">
                <a:solidFill>
                  <a:srgbClr val="FF0000"/>
                </a:solidFill>
              </a:rPr>
              <a:t>περιβάλλον λειτουργίας της επιχείρησης</a:t>
            </a:r>
          </a:p>
          <a:p>
            <a:pPr lvl="0"/>
            <a:r>
              <a:rPr lang="el-GR" sz="2800" dirty="0" smtClean="0"/>
              <a:t>η ανάλυση SWOT επικεντρώνεται σε μια </a:t>
            </a:r>
            <a:r>
              <a:rPr lang="el-GR" sz="2800" b="1" dirty="0" smtClean="0">
                <a:solidFill>
                  <a:srgbClr val="FF0000"/>
                </a:solidFill>
              </a:rPr>
              <a:t>συγκεκριμένη επιχείρηση</a:t>
            </a:r>
            <a:r>
              <a:rPr lang="el-GR" sz="2800" dirty="0" smtClean="0"/>
              <a:t>, υποδομή, αλλαγή, δράση, </a:t>
            </a:r>
            <a:r>
              <a:rPr lang="en-US" sz="2800" dirty="0" smtClean="0"/>
              <a:t>project</a:t>
            </a:r>
            <a:r>
              <a:rPr lang="el-GR" sz="2800" dirty="0" smtClean="0"/>
              <a:t> κ.ο.κ.</a:t>
            </a:r>
          </a:p>
          <a:p>
            <a:pPr lvl="0"/>
            <a:r>
              <a:rPr lang="el-GR" sz="2800" dirty="0" smtClean="0"/>
              <a:t>συνήθως τα ευρήματα της ανάλυσης PEST μπορούν να προσανατολίσουν την ανάλυση SWOT</a:t>
            </a:r>
          </a:p>
          <a:p>
            <a:pPr lvl="0"/>
            <a:r>
              <a:rPr lang="el-GR" sz="2800" dirty="0" smtClean="0"/>
              <a:t>πάντοτε είναι σκόπιμες οι ανατροφοδοτήσεις - αναδράσεις επιβεβαίωσης</a:t>
            </a:r>
          </a:p>
          <a:p>
            <a:endParaRPr lang="el-GR" sz="2400" dirty="0" smtClean="0">
              <a:solidFill>
                <a:srgbClr val="FF0000"/>
              </a:solidFill>
            </a:endParaRPr>
          </a:p>
          <a:p>
            <a:endParaRPr lang="el-GR" sz="2400" dirty="0" smtClean="0"/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3810000" y="242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ανάλυση PEST και ανάλυση SWOT</a:t>
            </a:r>
            <a:br>
              <a:rPr lang="el-GR" sz="3600" dirty="0" smtClean="0"/>
            </a:b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83572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exo-opistho_simeiomata">
  <a:themeElements>
    <a:clrScheme name="Custom 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exo-opistho_simeiomata</Template>
  <TotalTime>1394</TotalTime>
  <Words>1017</Words>
  <Application>Microsoft Office PowerPoint</Application>
  <PresentationFormat>On-screen Show (4:3)</PresentationFormat>
  <Paragraphs>220</Paragraphs>
  <Slides>29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Times New Roman</vt:lpstr>
      <vt:lpstr>exo-opistho_simeiomata</vt:lpstr>
      <vt:lpstr>Document</vt:lpstr>
      <vt:lpstr>Διαχείριση Γνώσης (Knowledge Management)</vt:lpstr>
      <vt:lpstr>Τέταρτη συνάντηση</vt:lpstr>
      <vt:lpstr>Το Επιχειρηματικό Περιβάλλον</vt:lpstr>
      <vt:lpstr> Business Environment Factors – Markets  Turban et al.,  Business Intelligence: A Managerial Approach</vt:lpstr>
      <vt:lpstr>  Business Environment Factors – Consumer demand   Turban et al.,  Business Intelligence: A Managerial Approach</vt:lpstr>
      <vt:lpstr>    Business Environment Factors – Technology Turban et al.,  Business Intelligence: A Managerial Approach </vt:lpstr>
      <vt:lpstr> Business Environment Factors – Societal Turban et al.,  Business Intelligence: A Managerial Approach</vt:lpstr>
      <vt:lpstr>Εισαγωγή στη στρατηγική ανάλυση </vt:lpstr>
      <vt:lpstr>ανάλυση PEST και ανάλυση SWOT </vt:lpstr>
      <vt:lpstr>ανάλυση PEST </vt:lpstr>
      <vt:lpstr>παράδειγμα – πολιτικοί παράγοντες </vt:lpstr>
      <vt:lpstr>παράδειγμα – οικονομικοί παράγοντες </vt:lpstr>
      <vt:lpstr>παράδειγμα –κοινωνικοπολιτισμικοί παράγοντες </vt:lpstr>
      <vt:lpstr>παράδειγμα –τεχνολογικοί παράγοντες </vt:lpstr>
      <vt:lpstr>ανάλυση SWOT </vt:lpstr>
      <vt:lpstr>PowerPoint Presentation</vt:lpstr>
      <vt:lpstr>PowerPoint Presentation</vt:lpstr>
      <vt:lpstr>ανάλυση SWOT–ισχυρά σημεία </vt:lpstr>
      <vt:lpstr>ανάλυση SWOT–αδύναμα σημεία </vt:lpstr>
      <vt:lpstr>ανάλυση SWOT–ευκαιρίες </vt:lpstr>
      <vt:lpstr>ανάλυση SWOT– απειλές </vt:lpstr>
      <vt:lpstr>SWOT - TOWS - TOWS Matrix Analysis</vt:lpstr>
      <vt:lpstr>PowerPoint Presentation</vt:lpstr>
      <vt:lpstr>PowerPoint Presentation</vt:lpstr>
      <vt:lpstr>PowerPoint Presentation</vt:lpstr>
      <vt:lpstr>ιεράρχηση στρατηγικών SWOT </vt:lpstr>
      <vt:lpstr>PowerPoint Presentation</vt:lpstr>
      <vt:lpstr>PowerPoint Presentation</vt:lpstr>
      <vt:lpstr>Τέλος Ενότητας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 ΜΑΘΗΜΑΤΟΣ</dc:title>
  <dc:creator>opencourses@teiath.gr</dc:creator>
  <cp:lastModifiedBy>Christos</cp:lastModifiedBy>
  <cp:revision>163</cp:revision>
  <cp:lastPrinted>2018-10-16T06:59:11Z</cp:lastPrinted>
  <dcterms:created xsi:type="dcterms:W3CDTF">2014-10-20T11:54:42Z</dcterms:created>
  <dcterms:modified xsi:type="dcterms:W3CDTF">2018-11-08T06:50:27Z</dcterms:modified>
</cp:coreProperties>
</file>