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Lst>
  <p:notesMasterIdLst>
    <p:notesMasterId r:id="rId25"/>
  </p:notesMasterIdLst>
  <p:handoutMasterIdLst>
    <p:handoutMasterId r:id="rId26"/>
  </p:handoutMasterIdLst>
  <p:sldIdLst>
    <p:sldId id="256" r:id="rId2"/>
    <p:sldId id="269" r:id="rId3"/>
    <p:sldId id="270" r:id="rId4"/>
    <p:sldId id="272" r:id="rId5"/>
    <p:sldId id="273" r:id="rId6"/>
    <p:sldId id="274" r:id="rId7"/>
    <p:sldId id="275" r:id="rId8"/>
    <p:sldId id="276" r:id="rId9"/>
    <p:sldId id="277" r:id="rId10"/>
    <p:sldId id="278" r:id="rId11"/>
    <p:sldId id="279" r:id="rId12"/>
    <p:sldId id="280" r:id="rId13"/>
    <p:sldId id="281" r:id="rId14"/>
    <p:sldId id="282" r:id="rId15"/>
    <p:sldId id="283" r:id="rId16"/>
    <p:sldId id="284" r:id="rId17"/>
    <p:sldId id="285" r:id="rId18"/>
    <p:sldId id="286" r:id="rId19"/>
    <p:sldId id="257" r:id="rId20"/>
    <p:sldId id="262" r:id="rId21"/>
    <p:sldId id="264" r:id="rId22"/>
    <p:sldId id="265" r:id="rId23"/>
    <p:sldId id="266" r:id="rId24"/>
  </p:sldIdLst>
  <p:sldSz cx="9144000" cy="6858000" type="screen4x3"/>
  <p:notesSz cx="7104063" cy="10234613"/>
  <p:custDataLst>
    <p:tags r:id="rId27"/>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B82"/>
    <a:srgbClr val="820000"/>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70" d="100"/>
          <a:sy n="70" d="100"/>
        </p:scale>
        <p:origin x="152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7/10/2019</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7/10/2019</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2DA1BD75-EFE4-4A92-9A6A-89E25730CF2A}" type="slidenum">
              <a:rPr lang="el-GR" altLang="el-GR" sz="1300"/>
              <a:pPr eaLnBrk="1" hangingPunct="1"/>
              <a:t>1</a:t>
            </a:fld>
            <a:endParaRPr lang="el-GR" altLang="el-GR" sz="130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3682550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18</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19</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20</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21</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22</a:t>
            </a:fld>
            <a:endParaRPr lang="el-GR"/>
          </a:p>
        </p:txBody>
      </p:sp>
    </p:spTree>
    <p:extLst>
      <p:ext uri="{BB962C8B-B14F-4D97-AF65-F5344CB8AC3E}">
        <p14:creationId xmlns:p14="http://schemas.microsoft.com/office/powerpoint/2010/main" val="4075370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a:bodyPr>
          <a:lstStyle/>
          <a:p>
            <a:pPr lvl="1" algn="ctr"/>
            <a:r>
              <a:rPr lang="el-GR" sz="3600" b="1" dirty="0" smtClean="0">
                <a:solidFill>
                  <a:schemeClr val="tx1"/>
                </a:solidFill>
                <a:latin typeface="+mn-lt"/>
              </a:rPr>
              <a:t>Βάσεις Δεδομένων </a:t>
            </a:r>
            <a:r>
              <a:rPr lang="en-US" sz="3600" b="1" dirty="0" smtClean="0">
                <a:solidFill>
                  <a:schemeClr val="tx1"/>
                </a:solidFill>
                <a:latin typeface="+mn-lt"/>
              </a:rPr>
              <a:t>II</a:t>
            </a:r>
            <a:endParaRPr lang="el-GR" sz="3600" b="1" dirty="0">
              <a:solidFill>
                <a:schemeClr val="tx1"/>
              </a:solidFill>
              <a:latin typeface="+mn-lt"/>
            </a:endParaRPr>
          </a:p>
        </p:txBody>
      </p:sp>
      <p:sp>
        <p:nvSpPr>
          <p:cNvPr id="3" name="Υπότιτλος 2"/>
          <p:cNvSpPr>
            <a:spLocks noGrp="1"/>
          </p:cNvSpPr>
          <p:nvPr>
            <p:ph type="subTitle" idx="1"/>
          </p:nvPr>
        </p:nvSpPr>
        <p:spPr>
          <a:xfrm>
            <a:off x="1369368" y="3096543"/>
            <a:ext cx="6400800" cy="1752600"/>
          </a:xfrm>
        </p:spPr>
        <p:txBody>
          <a:bodyPr>
            <a:normAutofit/>
          </a:bodyPr>
          <a:lstStyle/>
          <a:p>
            <a:pPr>
              <a:spcBef>
                <a:spcPts val="0"/>
              </a:spcBef>
              <a:spcAft>
                <a:spcPts val="1200"/>
              </a:spcAft>
            </a:pPr>
            <a:r>
              <a:rPr lang="el-GR" sz="2800" b="1" dirty="0" smtClean="0"/>
              <a:t>Ενότητα 1</a:t>
            </a:r>
            <a:r>
              <a:rPr lang="el-GR" sz="2800" dirty="0" smtClean="0"/>
              <a:t>:</a:t>
            </a:r>
            <a:r>
              <a:rPr lang="en-US" sz="2800" dirty="0" smtClean="0"/>
              <a:t> </a:t>
            </a:r>
            <a:r>
              <a:rPr lang="el-GR" sz="2800" dirty="0" smtClean="0"/>
              <a:t>«Σχεδιασμός και Υλοποίηση Βάσεων Δεδομένων»</a:t>
            </a:r>
          </a:p>
          <a:p>
            <a:pPr>
              <a:spcBef>
                <a:spcPts val="0"/>
              </a:spcBef>
              <a:spcAft>
                <a:spcPts val="1200"/>
              </a:spcAft>
            </a:pPr>
            <a:r>
              <a:rPr lang="el-GR" sz="2400" dirty="0" smtClean="0"/>
              <a:t>Χ. Σκουρλάς</a:t>
            </a:r>
            <a:endParaRPr lang="el-GR" sz="2400" dirty="0"/>
          </a:p>
        </p:txBody>
      </p:sp>
      <p:pic>
        <p:nvPicPr>
          <p:cNvPr id="6" name="Picture 5" descr="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sp>
        <p:nvSpPr>
          <p:cNvPr id="10" name="Rectangle 9"/>
          <p:cNvSpPr/>
          <p:nvPr/>
        </p:nvSpPr>
        <p:spPr>
          <a:xfrm>
            <a:off x="1241425" y="631431"/>
            <a:ext cx="6661150" cy="338554"/>
          </a:xfrm>
          <a:prstGeom prst="rect">
            <a:avLst/>
          </a:prstGeom>
        </p:spPr>
        <p:txBody>
          <a:bodyPr>
            <a:spAutoFit/>
          </a:bodyPr>
          <a:lstStyle/>
          <a:p>
            <a:pPr algn="ctr"/>
            <a:r>
              <a:rPr lang="el-GR" sz="1600" smtClean="0">
                <a:latin typeface="+mn-lt"/>
              </a:rPr>
              <a:t>Πανεπιστήμιο Δυτικής Αττικής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4122159245"/>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1" name="Picture 10"/>
          <p:cNvPicPr/>
          <p:nvPr/>
        </p:nvPicPr>
        <p:blipFill>
          <a:blip r:embed="rId5">
            <a:extLst>
              <a:ext uri="{28A0092B-C50C-407E-A947-70E740481C1C}">
                <a14:useLocalDpi xmlns:a14="http://schemas.microsoft.com/office/drawing/2010/main" val="0"/>
              </a:ext>
            </a:extLst>
          </a:blip>
          <a:stretch>
            <a:fillRect/>
          </a:stretch>
        </p:blipFill>
        <p:spPr>
          <a:xfrm>
            <a:off x="755576" y="486569"/>
            <a:ext cx="758190" cy="638175"/>
          </a:xfrm>
          <a:prstGeom prst="rect">
            <a:avLst/>
          </a:prstGeom>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17544"/>
            <a:ext cx="8229600" cy="907200"/>
          </a:xfrm>
        </p:spPr>
        <p:txBody>
          <a:bodyPr>
            <a:noAutofit/>
          </a:bodyPr>
          <a:lstStyle/>
          <a:p>
            <a:r>
              <a:rPr lang="el-GR" sz="2400" dirty="0"/>
              <a:t>Δείξτε</a:t>
            </a:r>
            <a:r>
              <a:rPr lang="en-US" sz="2400" dirty="0"/>
              <a:t> (SELECT) </a:t>
            </a:r>
            <a:r>
              <a:rPr lang="en-US" sz="2400" dirty="0" err="1" smtClean="0"/>
              <a:t>ename</a:t>
            </a:r>
            <a:r>
              <a:rPr lang="en-US" sz="2400" dirty="0"/>
              <a:t>, </a:t>
            </a:r>
            <a:r>
              <a:rPr lang="en-US" sz="2400" dirty="0" err="1"/>
              <a:t>empno</a:t>
            </a:r>
            <a:r>
              <a:rPr lang="en-US" sz="2400" dirty="0"/>
              <a:t>, </a:t>
            </a:r>
            <a:r>
              <a:rPr lang="en-US" sz="2400" dirty="0" err="1"/>
              <a:t>job_descr</a:t>
            </a:r>
            <a:r>
              <a:rPr lang="en-US" sz="2400" dirty="0"/>
              <a:t>, </a:t>
            </a:r>
            <a:r>
              <a:rPr lang="en-US" sz="2400" dirty="0" err="1"/>
              <a:t>sal</a:t>
            </a:r>
            <a:r>
              <a:rPr lang="en-US" sz="2400" dirty="0"/>
              <a:t>, </a:t>
            </a:r>
            <a:r>
              <a:rPr lang="en-US" sz="2400" dirty="0" err="1"/>
              <a:t>deptno</a:t>
            </a:r>
            <a:r>
              <a:rPr lang="en-US" sz="2400" dirty="0"/>
              <a:t>, </a:t>
            </a:r>
            <a:r>
              <a:rPr lang="en-US" sz="2400" dirty="0" err="1"/>
              <a:t>dname</a:t>
            </a:r>
            <a:r>
              <a:rPr lang="en-US" sz="2400" dirty="0"/>
              <a:t> </a:t>
            </a:r>
            <a:r>
              <a:rPr lang="el-GR" sz="2400" dirty="0"/>
              <a:t>των υπαλλήλων που είναι αναλυτές ή πωλητές ή χειριστές</a:t>
            </a:r>
            <a:r>
              <a:rPr lang="en-US" sz="2400" dirty="0"/>
              <a:t>. </a:t>
            </a:r>
            <a:r>
              <a:rPr lang="el-GR" sz="2400" dirty="0"/>
              <a:t>Οι υπάλληλοι θα είναι ταξινομημένοι ανά θέση</a:t>
            </a:r>
            <a:r>
              <a:rPr lang="en-US" sz="2400" dirty="0"/>
              <a:t> (</a:t>
            </a:r>
            <a:r>
              <a:rPr lang="en-US" sz="2400" dirty="0" err="1"/>
              <a:t>job_descr</a:t>
            </a:r>
            <a:r>
              <a:rPr lang="en-US" sz="2400" dirty="0"/>
              <a:t>)</a:t>
            </a:r>
            <a:endParaRPr lang="el-GR" sz="2400"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9</a:t>
            </a:fld>
            <a:endParaRPr lang="el-GR"/>
          </a:p>
        </p:txBody>
      </p:sp>
      <p:sp>
        <p:nvSpPr>
          <p:cNvPr id="5" name="Rectangle 4"/>
          <p:cNvSpPr/>
          <p:nvPr/>
        </p:nvSpPr>
        <p:spPr>
          <a:xfrm>
            <a:off x="0" y="1253073"/>
            <a:ext cx="8532440" cy="5632311"/>
          </a:xfrm>
          <a:prstGeom prst="rect">
            <a:avLst/>
          </a:prstGeom>
        </p:spPr>
        <p:txBody>
          <a:bodyPr wrap="square">
            <a:spAutoFit/>
          </a:bodyPr>
          <a:lstStyle/>
          <a:p>
            <a:r>
              <a:rPr lang="en-US" dirty="0"/>
              <a:t>SELECT ENAME,EMPNO,JOB_DESCR,SAL,EMP.DEPTNO,DNAME</a:t>
            </a:r>
          </a:p>
          <a:p>
            <a:r>
              <a:rPr lang="en-US" dirty="0"/>
              <a:t>FROM EMP,DEPT,JOB</a:t>
            </a:r>
          </a:p>
          <a:p>
            <a:r>
              <a:rPr lang="en-US" dirty="0"/>
              <a:t>WHERE EMP.DEPTNO=DEPT.DEPTNO</a:t>
            </a:r>
          </a:p>
          <a:p>
            <a:r>
              <a:rPr lang="en-US" dirty="0"/>
              <a:t>AND JOBNO=JOBCODE</a:t>
            </a:r>
          </a:p>
          <a:p>
            <a:r>
              <a:rPr lang="en-US" dirty="0"/>
              <a:t>AND JOB_DESCR IN ('</a:t>
            </a:r>
            <a:r>
              <a:rPr lang="el-GR" dirty="0"/>
              <a:t>ΠΩΛΗΤΗΣ','ΑΝΑΛΥΤΗΣ','ΧΕΙΡΙΣΤΗΣ')</a:t>
            </a:r>
          </a:p>
          <a:p>
            <a:r>
              <a:rPr lang="en-US" dirty="0"/>
              <a:t>ORDER BY JOB_DESCR;</a:t>
            </a:r>
          </a:p>
          <a:p>
            <a:endParaRPr lang="en-US" dirty="0"/>
          </a:p>
          <a:p>
            <a:r>
              <a:rPr lang="en-US" dirty="0"/>
              <a:t>SELECT ENAME,EMPNO,JOB_DESCR,SAL,EMP.DEPTNO,DNAME</a:t>
            </a:r>
          </a:p>
          <a:p>
            <a:r>
              <a:rPr lang="en-US" dirty="0"/>
              <a:t>FROM EMP,DEPT,JOB</a:t>
            </a:r>
          </a:p>
          <a:p>
            <a:r>
              <a:rPr lang="en-US" dirty="0"/>
              <a:t>WHERE EMP.DEPTNO=DEPT.DEPTNO</a:t>
            </a:r>
          </a:p>
          <a:p>
            <a:r>
              <a:rPr lang="en-US" dirty="0"/>
              <a:t>AND EMP.JOBNO=JOB.JOBCODE</a:t>
            </a:r>
          </a:p>
          <a:p>
            <a:r>
              <a:rPr lang="en-US" dirty="0"/>
              <a:t>AND JOB_DESCR IN ('</a:t>
            </a:r>
            <a:r>
              <a:rPr lang="el-GR" dirty="0"/>
              <a:t>ΠΩΛΗΤΗΣ','ΑΝΑΛΥΤΗΣ','ΧΕΙΡΙΣΤΗΣ')</a:t>
            </a:r>
          </a:p>
          <a:p>
            <a:r>
              <a:rPr lang="en-US" dirty="0"/>
              <a:t>ORDER BY JOB_DESCR;</a:t>
            </a:r>
          </a:p>
          <a:p>
            <a:endParaRPr lang="en-US" dirty="0"/>
          </a:p>
          <a:p>
            <a:r>
              <a:rPr lang="en-US" dirty="0"/>
              <a:t>SELECT ENAME,EMPNO,JOB_DESCR,SAL,EMP.DEPTNO,DNAME</a:t>
            </a:r>
          </a:p>
          <a:p>
            <a:r>
              <a:rPr lang="en-US" dirty="0"/>
              <a:t>FROM EMP</a:t>
            </a:r>
          </a:p>
          <a:p>
            <a:r>
              <a:rPr lang="en-US" dirty="0"/>
              <a:t>JOIN DEPT ON EMP.DEPTNO=DEPT.DEPTNO</a:t>
            </a:r>
          </a:p>
          <a:p>
            <a:r>
              <a:rPr lang="en-US" dirty="0"/>
              <a:t>JOIN JOB ON EMP.JOBNO=JOB.JOBCODE</a:t>
            </a:r>
          </a:p>
          <a:p>
            <a:r>
              <a:rPr lang="en-US" dirty="0"/>
              <a:t>AND JOB_DESCR IN ('</a:t>
            </a:r>
            <a:r>
              <a:rPr lang="el-GR" dirty="0"/>
              <a:t>ΠΩΛΗΤΗΣ','ΑΝΑΛΥΤΗΣ','ΧΕΙΡΙΣΤΗΣ')</a:t>
            </a:r>
          </a:p>
          <a:p>
            <a:r>
              <a:rPr lang="en-US" dirty="0"/>
              <a:t>ORDER BY JOB_DESCR;</a:t>
            </a:r>
          </a:p>
        </p:txBody>
      </p:sp>
    </p:spTree>
    <p:extLst>
      <p:ext uri="{BB962C8B-B14F-4D97-AF65-F5344CB8AC3E}">
        <p14:creationId xmlns:p14="http://schemas.microsoft.com/office/powerpoint/2010/main" val="36384891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296144"/>
          </a:xfrm>
        </p:spPr>
        <p:txBody>
          <a:bodyPr>
            <a:normAutofit fontScale="90000"/>
          </a:bodyPr>
          <a:lstStyle/>
          <a:p>
            <a:r>
              <a:rPr lang="el-GR" sz="2800" dirty="0"/>
              <a:t>Δείξτε </a:t>
            </a:r>
            <a:r>
              <a:rPr lang="en-US" sz="2800" dirty="0" err="1" smtClean="0"/>
              <a:t>ename</a:t>
            </a:r>
            <a:r>
              <a:rPr lang="el-GR" sz="2800" dirty="0"/>
              <a:t>, </a:t>
            </a:r>
            <a:r>
              <a:rPr lang="en-US" sz="2800" dirty="0" err="1"/>
              <a:t>empno</a:t>
            </a:r>
            <a:r>
              <a:rPr lang="el-GR" sz="2800" dirty="0"/>
              <a:t>, </a:t>
            </a:r>
            <a:r>
              <a:rPr lang="en-US" sz="2800" dirty="0"/>
              <a:t>job</a:t>
            </a:r>
            <a:r>
              <a:rPr lang="el-GR" sz="2800" dirty="0"/>
              <a:t>_</a:t>
            </a:r>
            <a:r>
              <a:rPr lang="en-US" sz="2800" dirty="0" err="1"/>
              <a:t>descr</a:t>
            </a:r>
            <a:r>
              <a:rPr lang="el-GR" sz="2800" dirty="0"/>
              <a:t>, </a:t>
            </a:r>
            <a:r>
              <a:rPr lang="en-US" sz="2800" dirty="0" err="1"/>
              <a:t>sal</a:t>
            </a:r>
            <a:r>
              <a:rPr lang="el-GR" sz="2800" dirty="0"/>
              <a:t> των υπαλλήλων με σύνολο αμοιβών (άθροισμα μισθού και προμήθειας) μεγαλύτερο ή ίσο των 1000 ευρώ και μικρότερο ή ίσο των 3000 ευρώ </a:t>
            </a:r>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10</a:t>
            </a:fld>
            <a:endParaRPr lang="el-GR"/>
          </a:p>
        </p:txBody>
      </p:sp>
      <p:sp>
        <p:nvSpPr>
          <p:cNvPr id="4" name="Rectangle 3"/>
          <p:cNvSpPr/>
          <p:nvPr/>
        </p:nvSpPr>
        <p:spPr>
          <a:xfrm>
            <a:off x="179512" y="2078846"/>
            <a:ext cx="8064896" cy="2862322"/>
          </a:xfrm>
          <a:prstGeom prst="rect">
            <a:avLst/>
          </a:prstGeom>
        </p:spPr>
        <p:txBody>
          <a:bodyPr wrap="square">
            <a:spAutoFit/>
          </a:bodyPr>
          <a:lstStyle/>
          <a:p>
            <a:r>
              <a:rPr lang="en-US" dirty="0"/>
              <a:t>SELECT ENAME,EMPNO,JOB_DESCR,SAL</a:t>
            </a:r>
          </a:p>
          <a:p>
            <a:r>
              <a:rPr lang="en-US" dirty="0"/>
              <a:t>FROM EMP,JOB</a:t>
            </a:r>
          </a:p>
          <a:p>
            <a:r>
              <a:rPr lang="en-US" dirty="0"/>
              <a:t>WHERE EMP.JOBNO=JOB.JOBCODE</a:t>
            </a:r>
          </a:p>
          <a:p>
            <a:r>
              <a:rPr lang="en-US" dirty="0"/>
              <a:t>AND ( (SAL+IFNULL(COMM,0))&gt;=1000 </a:t>
            </a:r>
            <a:endParaRPr lang="el-GR" dirty="0" smtClean="0"/>
          </a:p>
          <a:p>
            <a:r>
              <a:rPr lang="en-US" dirty="0" smtClean="0"/>
              <a:t>AND </a:t>
            </a:r>
            <a:r>
              <a:rPr lang="en-US" dirty="0"/>
              <a:t>(SAL+IFNULL(COMM,0))&lt;=3000 );</a:t>
            </a:r>
          </a:p>
          <a:p>
            <a:endParaRPr lang="en-US" dirty="0"/>
          </a:p>
          <a:p>
            <a:r>
              <a:rPr lang="en-US" dirty="0"/>
              <a:t>SELECT ENAME,EMPNO,JOB_DESCR,SAL</a:t>
            </a:r>
          </a:p>
          <a:p>
            <a:r>
              <a:rPr lang="en-US" dirty="0"/>
              <a:t>FROM EMP,JOB</a:t>
            </a:r>
          </a:p>
          <a:p>
            <a:r>
              <a:rPr lang="en-US" dirty="0"/>
              <a:t>WHERE EMP.JOBNO=JOB.JOBCODE</a:t>
            </a:r>
          </a:p>
          <a:p>
            <a:r>
              <a:rPr lang="en-US" dirty="0"/>
              <a:t>AND SAL+IFNULL(COMM,0) BETWEEN 1000 AND 3000;</a:t>
            </a:r>
          </a:p>
        </p:txBody>
      </p:sp>
    </p:spTree>
    <p:extLst>
      <p:ext uri="{BB962C8B-B14F-4D97-AF65-F5344CB8AC3E}">
        <p14:creationId xmlns:p14="http://schemas.microsoft.com/office/powerpoint/2010/main" val="11480214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412776"/>
            <a:ext cx="9289032" cy="3600400"/>
          </a:xfrm>
        </p:spPr>
        <p:txBody>
          <a:bodyPr>
            <a:noAutofit/>
          </a:bodyPr>
          <a:lstStyle/>
          <a:p>
            <a:pPr lvl="0" algn="l"/>
            <a:r>
              <a:rPr lang="el-GR" sz="2800" dirty="0"/>
              <a:t>Διορθώστε  και συμπληρώστε </a:t>
            </a:r>
            <a:r>
              <a:rPr lang="el-GR" sz="2800" dirty="0" smtClean="0"/>
              <a:t>τη </a:t>
            </a:r>
            <a:r>
              <a:rPr lang="el-GR" sz="2800" dirty="0"/>
              <a:t>δήλωση </a:t>
            </a:r>
            <a:r>
              <a:rPr lang="en-US" sz="2800" dirty="0"/>
              <a:t>SELECT</a:t>
            </a:r>
            <a:r>
              <a:rPr lang="el-GR" sz="2800" dirty="0"/>
              <a:t> ώστε να δείχνει στοιχεία πωλητών, αναλυτών και χειριστών που έχουν μισθό μεγαλύτερο των 1500 ευρώ και μικρότερο από 2200 ευρώ. Πρέπει να έχουμε δύο επίπεδα ταξινόμησης: </a:t>
            </a:r>
            <a:r>
              <a:rPr lang="el-GR" sz="2800" dirty="0" smtClean="0"/>
              <a:t/>
            </a:r>
            <a:br>
              <a:rPr lang="el-GR" sz="2800" dirty="0" smtClean="0"/>
            </a:br>
            <a:r>
              <a:rPr lang="el-GR" sz="2800" dirty="0" smtClean="0"/>
              <a:t>Οι </a:t>
            </a:r>
            <a:r>
              <a:rPr lang="el-GR" sz="2800" dirty="0"/>
              <a:t>υπάλληλοι θα τυπώνονται ανά θέση δηλαδή πρώτα οι αναλυτές, μετά οι πωλητές και μετά οι χειριστές και οι υπαλληλοι που έχουν την ίδια θέση θα εμφανίζονται αλφαβητικά.</a:t>
            </a:r>
            <a:br>
              <a:rPr lang="el-GR" sz="2800" dirty="0"/>
            </a:br>
            <a:r>
              <a:rPr lang="en-GB" sz="2800" dirty="0">
                <a:solidFill>
                  <a:srgbClr val="C00000"/>
                </a:solidFill>
              </a:rPr>
              <a:t>SELECT EMPNO, </a:t>
            </a:r>
            <a:r>
              <a:rPr lang="en-GB" sz="2800" dirty="0" smtClean="0">
                <a:solidFill>
                  <a:srgbClr val="C00000"/>
                </a:solidFill>
              </a:rPr>
              <a:t>ENAME</a:t>
            </a:r>
            <a:r>
              <a:rPr lang="en-GB" sz="2800" dirty="0">
                <a:solidFill>
                  <a:srgbClr val="C00000"/>
                </a:solidFill>
              </a:rPr>
              <a:t>, JOB, SAL, COMM, DEPTNO, DNAME</a:t>
            </a:r>
            <a:r>
              <a:rPr lang="el-GR" sz="2800" dirty="0">
                <a:solidFill>
                  <a:srgbClr val="C00000"/>
                </a:solidFill>
              </a:rPr>
              <a:t/>
            </a:r>
            <a:br>
              <a:rPr lang="el-GR" sz="2800" dirty="0">
                <a:solidFill>
                  <a:srgbClr val="C00000"/>
                </a:solidFill>
              </a:rPr>
            </a:br>
            <a:r>
              <a:rPr lang="en-US" sz="2800" dirty="0">
                <a:solidFill>
                  <a:srgbClr val="C00000"/>
                </a:solidFill>
              </a:rPr>
              <a:t>FROM </a:t>
            </a:r>
            <a:r>
              <a:rPr lang="el-GR" sz="2800" dirty="0">
                <a:solidFill>
                  <a:srgbClr val="C00000"/>
                </a:solidFill>
              </a:rPr>
              <a:t/>
            </a:r>
            <a:br>
              <a:rPr lang="el-GR" sz="2800" dirty="0">
                <a:solidFill>
                  <a:srgbClr val="C00000"/>
                </a:solidFill>
              </a:rPr>
            </a:br>
            <a:r>
              <a:rPr lang="en-US" sz="2800" dirty="0">
                <a:solidFill>
                  <a:srgbClr val="C00000"/>
                </a:solidFill>
              </a:rPr>
              <a:t>WHERE </a:t>
            </a:r>
            <a:r>
              <a:rPr lang="el-GR" sz="2800" dirty="0">
                <a:solidFill>
                  <a:srgbClr val="C00000"/>
                </a:solidFill>
              </a:rPr>
              <a:t/>
            </a:r>
            <a:br>
              <a:rPr lang="el-GR" sz="2800" dirty="0">
                <a:solidFill>
                  <a:srgbClr val="C00000"/>
                </a:solidFill>
              </a:rPr>
            </a:br>
            <a:r>
              <a:rPr lang="en-GB" sz="2800" dirty="0">
                <a:solidFill>
                  <a:srgbClr val="C00000"/>
                </a:solidFill>
              </a:rPr>
              <a:t>ORDER BY</a:t>
            </a:r>
            <a:r>
              <a:rPr lang="el-GR" sz="2800" dirty="0"/>
              <a:t/>
            </a:r>
            <a:br>
              <a:rPr lang="el-GR" sz="2800" dirty="0"/>
            </a:br>
            <a:endParaRPr lang="el-GR" sz="2800"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11</a:t>
            </a:fld>
            <a:endParaRPr lang="el-GR"/>
          </a:p>
        </p:txBody>
      </p:sp>
    </p:spTree>
    <p:extLst>
      <p:ext uri="{BB962C8B-B14F-4D97-AF65-F5344CB8AC3E}">
        <p14:creationId xmlns:p14="http://schemas.microsoft.com/office/powerpoint/2010/main" val="9706217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12" y="1412776"/>
            <a:ext cx="9289032" cy="3600400"/>
          </a:xfrm>
        </p:spPr>
        <p:txBody>
          <a:bodyPr>
            <a:noAutofit/>
          </a:bodyPr>
          <a:lstStyle/>
          <a:p>
            <a:pPr lvl="0" algn="l"/>
            <a:r>
              <a:rPr lang="en-US" sz="2400" b="0" dirty="0"/>
              <a:t>SELECT EMPNO, ENAME, JOB_DESCR, SAL, COMM, EMP.DEPTNO, DNAME</a:t>
            </a:r>
            <a:br>
              <a:rPr lang="en-US" sz="2400" b="0" dirty="0"/>
            </a:br>
            <a:r>
              <a:rPr lang="en-US" sz="2400" b="0" dirty="0"/>
              <a:t>FROM EMP,DEPT,JOB</a:t>
            </a:r>
            <a:br>
              <a:rPr lang="en-US" sz="2400" b="0" dirty="0"/>
            </a:br>
            <a:r>
              <a:rPr lang="en-US" sz="2400" b="0" dirty="0"/>
              <a:t>WHERE EMP.DEPTNO=DEPT.DEPTNO</a:t>
            </a:r>
            <a:br>
              <a:rPr lang="en-US" sz="2400" b="0" dirty="0"/>
            </a:br>
            <a:r>
              <a:rPr lang="en-US" sz="2400" b="0" dirty="0"/>
              <a:t>AND EMP.JOBNO=JOB.JOBCODE</a:t>
            </a:r>
            <a:br>
              <a:rPr lang="en-US" sz="2400" b="0" dirty="0"/>
            </a:br>
            <a:r>
              <a:rPr lang="en-US" sz="2400" b="0" dirty="0"/>
              <a:t>AND JOB_DESCR IN ('</a:t>
            </a:r>
            <a:r>
              <a:rPr lang="el-GR" sz="2400" b="0" dirty="0"/>
              <a:t>ΠΩΛΗΤΗΣ','ΑΝΑΛΥΤΗΣ','ΧΕΙΡΙΣΤΗΣ')</a:t>
            </a:r>
            <a:br>
              <a:rPr lang="el-GR" sz="2400" b="0" dirty="0"/>
            </a:br>
            <a:r>
              <a:rPr lang="en-US" sz="2400" b="0" dirty="0"/>
              <a:t>AND SAL&gt;1500 AND SAL&lt;2200</a:t>
            </a:r>
            <a:br>
              <a:rPr lang="en-US" sz="2400" b="0" dirty="0"/>
            </a:br>
            <a:r>
              <a:rPr lang="en-US" sz="2400" b="0" dirty="0"/>
              <a:t>ORDER BY JOB_DESCR,ENAME;</a:t>
            </a:r>
            <a:br>
              <a:rPr lang="en-US" sz="2400" b="0" dirty="0"/>
            </a:br>
            <a:r>
              <a:rPr lang="en-US" sz="2400" b="0" dirty="0"/>
              <a:t/>
            </a:r>
            <a:br>
              <a:rPr lang="en-US" sz="2400" b="0" dirty="0"/>
            </a:br>
            <a:r>
              <a:rPr lang="en-US" sz="2400" b="0" dirty="0"/>
              <a:t>SELECT EMPNO, ENAME, JOB_DESCR, SAL, COMM, EMP.DEPTNO, DNAME</a:t>
            </a:r>
            <a:br>
              <a:rPr lang="en-US" sz="2400" b="0" dirty="0"/>
            </a:br>
            <a:r>
              <a:rPr lang="en-US" sz="2400" b="0" dirty="0"/>
              <a:t>FROM EMP</a:t>
            </a:r>
            <a:br>
              <a:rPr lang="en-US" sz="2400" b="0" dirty="0"/>
            </a:br>
            <a:r>
              <a:rPr lang="en-US" sz="2400" b="0" dirty="0"/>
              <a:t>JOIN DEPT ON EMP.DEPTNO=DEPT.DEPTNO</a:t>
            </a:r>
            <a:br>
              <a:rPr lang="en-US" sz="2400" b="0" dirty="0"/>
            </a:br>
            <a:r>
              <a:rPr lang="en-US" sz="2400" b="0" dirty="0"/>
              <a:t>JOIN JOB ON EMP.JOBNO=JOB.JOBCODE</a:t>
            </a:r>
            <a:br>
              <a:rPr lang="en-US" sz="2400" b="0" dirty="0"/>
            </a:br>
            <a:r>
              <a:rPr lang="en-US" sz="2400" b="0" dirty="0"/>
              <a:t>AND JOB_DESCR IN ('</a:t>
            </a:r>
            <a:r>
              <a:rPr lang="el-GR" sz="2400" b="0" dirty="0"/>
              <a:t>ΠΩΛΗΤΗΣ','ΑΝΑΛΥΤΗΣ','ΧΕΙΡΙΣΤΗΣ')</a:t>
            </a:r>
            <a:br>
              <a:rPr lang="el-GR" sz="2400" b="0" dirty="0"/>
            </a:br>
            <a:r>
              <a:rPr lang="en-US" sz="2400" b="0" dirty="0"/>
              <a:t>AND SAL&gt;1500 AND SAL&lt;2200</a:t>
            </a:r>
            <a:br>
              <a:rPr lang="en-US" sz="2400" b="0" dirty="0"/>
            </a:br>
            <a:r>
              <a:rPr lang="en-US" sz="2400" b="0" dirty="0"/>
              <a:t>ORDER BY JOB_DESCR,ENAME;</a:t>
            </a:r>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12</a:t>
            </a:fld>
            <a:endParaRPr lang="el-GR"/>
          </a:p>
        </p:txBody>
      </p:sp>
    </p:spTree>
    <p:extLst>
      <p:ext uri="{BB962C8B-B14F-4D97-AF65-F5344CB8AC3E}">
        <p14:creationId xmlns:p14="http://schemas.microsoft.com/office/powerpoint/2010/main" val="4040817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λανθασμένη </a:t>
            </a:r>
            <a:r>
              <a:rPr lang="el-GR" dirty="0"/>
              <a:t>δήλωση </a:t>
            </a:r>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13</a:t>
            </a:fld>
            <a:endParaRPr lang="el-GR"/>
          </a:p>
        </p:txBody>
      </p:sp>
      <p:sp>
        <p:nvSpPr>
          <p:cNvPr id="4" name="Rectangle 3"/>
          <p:cNvSpPr/>
          <p:nvPr/>
        </p:nvSpPr>
        <p:spPr>
          <a:xfrm>
            <a:off x="467544" y="2136339"/>
            <a:ext cx="8424936" cy="2031325"/>
          </a:xfrm>
          <a:prstGeom prst="rect">
            <a:avLst/>
          </a:prstGeom>
        </p:spPr>
        <p:txBody>
          <a:bodyPr wrap="square">
            <a:spAutoFit/>
          </a:bodyPr>
          <a:lstStyle/>
          <a:p>
            <a:r>
              <a:rPr lang="en-US" dirty="0"/>
              <a:t>SELECT EMPNO, ENAME, JOB_DESCR, SAL, COMM, EMP.DEPTNO, DNAME</a:t>
            </a:r>
          </a:p>
          <a:p>
            <a:r>
              <a:rPr lang="en-US" dirty="0"/>
              <a:t>FROM EMP,DEPT,JOB</a:t>
            </a:r>
          </a:p>
          <a:p>
            <a:r>
              <a:rPr lang="en-US" dirty="0"/>
              <a:t>WHERE EMP.DEPTNO=DEPT.DEPTNO</a:t>
            </a:r>
          </a:p>
          <a:p>
            <a:r>
              <a:rPr lang="en-US" dirty="0"/>
              <a:t>AND EMP.JOBNO=JOB.JOBCODE</a:t>
            </a:r>
          </a:p>
          <a:p>
            <a:r>
              <a:rPr lang="en-US" dirty="0"/>
              <a:t>AND JOB_DESCR IN ('</a:t>
            </a:r>
            <a:r>
              <a:rPr lang="el-GR" dirty="0"/>
              <a:t>ΠΩΛΗΤΗΣ','ΑΝΑΛΥΤΗΣ','ΧΕΙΡΙΣΤΗΣ')</a:t>
            </a:r>
          </a:p>
          <a:p>
            <a:r>
              <a:rPr lang="en-US" dirty="0"/>
              <a:t>AND SAL </a:t>
            </a:r>
            <a:r>
              <a:rPr lang="en-US" dirty="0" smtClean="0"/>
              <a:t>BETWEEN </a:t>
            </a:r>
            <a:r>
              <a:rPr lang="en-US" dirty="0"/>
              <a:t>1500 AND </a:t>
            </a:r>
            <a:r>
              <a:rPr lang="en-US" dirty="0" smtClean="0"/>
              <a:t>2200</a:t>
            </a:r>
            <a:endParaRPr lang="en-US" dirty="0"/>
          </a:p>
          <a:p>
            <a:r>
              <a:rPr lang="en-US" dirty="0"/>
              <a:t>ORDER BY JOB_DESCR,ENAME;</a:t>
            </a:r>
          </a:p>
        </p:txBody>
      </p:sp>
    </p:spTree>
    <p:extLst>
      <p:ext uri="{BB962C8B-B14F-4D97-AF65-F5344CB8AC3E}">
        <p14:creationId xmlns:p14="http://schemas.microsoft.com/office/powerpoint/2010/main" val="42013517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61560"/>
            <a:ext cx="8229600" cy="907200"/>
          </a:xfrm>
        </p:spPr>
        <p:txBody>
          <a:bodyPr>
            <a:noAutofit/>
          </a:bodyPr>
          <a:lstStyle/>
          <a:p>
            <a:r>
              <a:rPr lang="el-GR" sz="2800" dirty="0"/>
              <a:t>Γράψτε δήλωση </a:t>
            </a:r>
            <a:r>
              <a:rPr lang="en-US" sz="2800" dirty="0"/>
              <a:t>SELECT</a:t>
            </a:r>
            <a:r>
              <a:rPr lang="el-GR" sz="2800" dirty="0"/>
              <a:t> η οποία υπολογίζει ανά κωδικό θέσης (100, 200, …) πόσοι είναι οι υπάλληλοι που κατέχουν τη θέση αυτή. </a:t>
            </a:r>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14</a:t>
            </a:fld>
            <a:endParaRPr lang="el-GR"/>
          </a:p>
        </p:txBody>
      </p:sp>
      <p:graphicFrame>
        <p:nvGraphicFramePr>
          <p:cNvPr id="4" name="Table 3"/>
          <p:cNvGraphicFramePr>
            <a:graphicFrameLocks noGrp="1"/>
          </p:cNvGraphicFramePr>
          <p:nvPr>
            <p:extLst>
              <p:ext uri="{D42A27DB-BD31-4B8C-83A1-F6EECF244321}">
                <p14:modId xmlns:p14="http://schemas.microsoft.com/office/powerpoint/2010/main" val="455959465"/>
              </p:ext>
            </p:extLst>
          </p:nvPr>
        </p:nvGraphicFramePr>
        <p:xfrm>
          <a:off x="755576" y="1988840"/>
          <a:ext cx="2952328" cy="1261872"/>
        </p:xfrm>
        <a:graphic>
          <a:graphicData uri="http://schemas.openxmlformats.org/drawingml/2006/table">
            <a:tbl>
              <a:tblPr/>
              <a:tblGrid>
                <a:gridCol w="1080120"/>
                <a:gridCol w="1872208"/>
              </a:tblGrid>
              <a:tr h="0">
                <a:tc>
                  <a:txBody>
                    <a:bodyPr/>
                    <a:lstStyle/>
                    <a:p>
                      <a:pPr>
                        <a:lnSpc>
                          <a:spcPct val="115000"/>
                        </a:lnSpc>
                        <a:spcAft>
                          <a:spcPts val="0"/>
                        </a:spcAft>
                      </a:pP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JobΝο</a:t>
                      </a:r>
                      <a:endParaRPr lang="el-GR" sz="18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No_of_employees</a:t>
                      </a:r>
                      <a:endParaRPr lang="el-GR" sz="18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100</a:t>
                      </a:r>
                      <a:endParaRPr lang="el-GR" sz="18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800">
                          <a:effectLst/>
                          <a:latin typeface="Calibri" panose="020F0502020204030204" pitchFamily="34" charset="0"/>
                          <a:ea typeface="Times New Roman" panose="02020603050405020304" pitchFamily="18" charset="0"/>
                          <a:cs typeface="Times New Roman" panose="02020603050405020304" pitchFamily="18" charset="0"/>
                        </a:rPr>
                        <a:t>1</a:t>
                      </a:r>
                      <a:endParaRPr lang="el-GR"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200</a:t>
                      </a:r>
                      <a:endParaRPr lang="el-GR" sz="18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2</a:t>
                      </a:r>
                      <a:endParaRPr lang="el-GR"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300</a:t>
                      </a:r>
                      <a:endParaRPr lang="el-GR" sz="18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1</a:t>
                      </a:r>
                      <a:endParaRPr lang="el-GR" sz="18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4"/>
          <p:cNvSpPr/>
          <p:nvPr/>
        </p:nvSpPr>
        <p:spPr>
          <a:xfrm>
            <a:off x="755576" y="3861048"/>
            <a:ext cx="7941568" cy="1200329"/>
          </a:xfrm>
          <a:prstGeom prst="rect">
            <a:avLst/>
          </a:prstGeom>
        </p:spPr>
        <p:txBody>
          <a:bodyPr wrap="square">
            <a:spAutoFit/>
          </a:bodyPr>
          <a:lstStyle/>
          <a:p>
            <a:r>
              <a:rPr lang="en-US" sz="2400" dirty="0"/>
              <a:t>SELECT JOBNO, COUNT(*) AS NO_OF_EMPLOYEES</a:t>
            </a:r>
          </a:p>
          <a:p>
            <a:r>
              <a:rPr lang="en-US" sz="2400" dirty="0"/>
              <a:t>FROM EMP</a:t>
            </a:r>
          </a:p>
          <a:p>
            <a:r>
              <a:rPr lang="en-US" sz="2400" dirty="0"/>
              <a:t>GROUP BY JOBNO;</a:t>
            </a:r>
          </a:p>
        </p:txBody>
      </p:sp>
    </p:spTree>
    <p:extLst>
      <p:ext uri="{BB962C8B-B14F-4D97-AF65-F5344CB8AC3E}">
        <p14:creationId xmlns:p14="http://schemas.microsoft.com/office/powerpoint/2010/main" val="5175962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61560"/>
            <a:ext cx="8229600" cy="907200"/>
          </a:xfrm>
        </p:spPr>
        <p:txBody>
          <a:bodyPr>
            <a:noAutofit/>
          </a:bodyPr>
          <a:lstStyle/>
          <a:p>
            <a:r>
              <a:rPr lang="el-GR" sz="2800" dirty="0" smtClean="0"/>
              <a:t>Τροποποιήστε </a:t>
            </a:r>
            <a:r>
              <a:rPr lang="el-GR" sz="2800" dirty="0"/>
              <a:t>τη δήλωση SELECT έτσι ώστε </a:t>
            </a:r>
            <a:r>
              <a:rPr lang="el-GR" sz="2800" dirty="0" smtClean="0"/>
              <a:t>να </a:t>
            </a:r>
            <a:r>
              <a:rPr lang="el-GR" sz="2800" dirty="0"/>
              <a:t>υπολογίζει πόσοι είναι οι υπάλληλοι ανά κωδικό θέσης (100, 200, 300, …) </a:t>
            </a:r>
            <a:r>
              <a:rPr lang="el-GR" sz="2800" dirty="0" smtClean="0"/>
              <a:t>αλλά να </a:t>
            </a:r>
            <a:r>
              <a:rPr lang="el-GR" sz="2800" dirty="0"/>
              <a:t>δείχνει μόνο θέσεις που απασχολούν τουλάχιστον δύο υπαλλήλους </a:t>
            </a:r>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15</a:t>
            </a:fld>
            <a:endParaRPr lang="el-GR"/>
          </a:p>
        </p:txBody>
      </p:sp>
      <p:graphicFrame>
        <p:nvGraphicFramePr>
          <p:cNvPr id="4" name="Table 3"/>
          <p:cNvGraphicFramePr>
            <a:graphicFrameLocks noGrp="1"/>
          </p:cNvGraphicFramePr>
          <p:nvPr>
            <p:extLst>
              <p:ext uri="{D42A27DB-BD31-4B8C-83A1-F6EECF244321}">
                <p14:modId xmlns:p14="http://schemas.microsoft.com/office/powerpoint/2010/main" val="1516489699"/>
              </p:ext>
            </p:extLst>
          </p:nvPr>
        </p:nvGraphicFramePr>
        <p:xfrm>
          <a:off x="755576" y="1988840"/>
          <a:ext cx="3960440" cy="1682496"/>
        </p:xfrm>
        <a:graphic>
          <a:graphicData uri="http://schemas.openxmlformats.org/drawingml/2006/table">
            <a:tbl>
              <a:tblPr/>
              <a:tblGrid>
                <a:gridCol w="1080120"/>
                <a:gridCol w="2880320"/>
              </a:tblGrid>
              <a:tr h="0">
                <a:tc>
                  <a:txBody>
                    <a:bodyPr/>
                    <a:lstStyle/>
                    <a:p>
                      <a:pPr>
                        <a:lnSpc>
                          <a:spcPct val="115000"/>
                        </a:lnSpc>
                        <a:spcAft>
                          <a:spcPts val="0"/>
                        </a:spcAft>
                      </a:pPr>
                      <a:r>
                        <a:rPr lang="el-GR" sz="2400" dirty="0" smtClean="0">
                          <a:effectLst/>
                          <a:latin typeface="Calibri" panose="020F0502020204030204" pitchFamily="34" charset="0"/>
                          <a:ea typeface="Times New Roman" panose="02020603050405020304" pitchFamily="18" charset="0"/>
                          <a:cs typeface="Times New Roman" panose="02020603050405020304" pitchFamily="18" charset="0"/>
                        </a:rPr>
                        <a:t>JobΝο</a:t>
                      </a:r>
                      <a:endParaRPr lang="el-GR" sz="2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2400" dirty="0" err="1" smtClean="0">
                          <a:effectLst/>
                          <a:latin typeface="Calibri" panose="020F0502020204030204" pitchFamily="34" charset="0"/>
                          <a:ea typeface="Times New Roman" panose="02020603050405020304" pitchFamily="18" charset="0"/>
                          <a:cs typeface="Times New Roman" panose="02020603050405020304" pitchFamily="18" charset="0"/>
                        </a:rPr>
                        <a:t>No_of_employees</a:t>
                      </a:r>
                      <a:endParaRPr lang="el-GR" sz="2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l-GR" sz="2400" strike="sngStrike" dirty="0" smtClean="0">
                          <a:effectLst/>
                          <a:latin typeface="Calibri" panose="020F0502020204030204" pitchFamily="34" charset="0"/>
                          <a:ea typeface="Times New Roman" panose="02020603050405020304" pitchFamily="18" charset="0"/>
                          <a:cs typeface="Times New Roman" panose="02020603050405020304" pitchFamily="18" charset="0"/>
                        </a:rPr>
                        <a:t>100</a:t>
                      </a:r>
                      <a:endParaRPr lang="el-GR" sz="2400" strike="sngStrike"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2400" strike="sngStrike" dirty="0" smtClean="0">
                          <a:effectLst/>
                          <a:latin typeface="Calibri" panose="020F0502020204030204" pitchFamily="34" charset="0"/>
                          <a:ea typeface="Times New Roman" panose="02020603050405020304" pitchFamily="18" charset="0"/>
                          <a:cs typeface="Times New Roman" panose="02020603050405020304" pitchFamily="18" charset="0"/>
                        </a:rPr>
                        <a:t>1</a:t>
                      </a:r>
                      <a:endParaRPr lang="el-GR" sz="2400" strike="sngStrike"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l-GR" sz="2400" dirty="0" smtClean="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200</a:t>
                      </a:r>
                      <a:endParaRPr lang="el-GR" sz="2400"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2400" dirty="0" smtClean="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2</a:t>
                      </a:r>
                      <a:endParaRPr lang="el-GR" sz="2400" dirty="0">
                        <a:solidFill>
                          <a:srgbClr val="C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l-GR" sz="2400" strike="sngStrike" dirty="0" smtClean="0">
                          <a:effectLst/>
                          <a:latin typeface="Calibri" panose="020F0502020204030204" pitchFamily="34" charset="0"/>
                          <a:ea typeface="Times New Roman" panose="02020603050405020304" pitchFamily="18" charset="0"/>
                          <a:cs typeface="Times New Roman" panose="02020603050405020304" pitchFamily="18" charset="0"/>
                        </a:rPr>
                        <a:t>300</a:t>
                      </a:r>
                      <a:endParaRPr lang="el-GR" sz="2400" strike="sngStrike"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2400" strike="sngStrike" dirty="0" smtClean="0">
                          <a:effectLst/>
                          <a:latin typeface="Calibri" panose="020F0502020204030204" pitchFamily="34" charset="0"/>
                          <a:ea typeface="Times New Roman" panose="02020603050405020304" pitchFamily="18" charset="0"/>
                          <a:cs typeface="Times New Roman" panose="02020603050405020304" pitchFamily="18" charset="0"/>
                        </a:rPr>
                        <a:t>1</a:t>
                      </a:r>
                      <a:endParaRPr lang="el-GR" sz="2400" strike="sngStrike"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4"/>
          <p:cNvSpPr/>
          <p:nvPr/>
        </p:nvSpPr>
        <p:spPr>
          <a:xfrm>
            <a:off x="755576" y="3861048"/>
            <a:ext cx="7941568" cy="1569660"/>
          </a:xfrm>
          <a:prstGeom prst="rect">
            <a:avLst/>
          </a:prstGeom>
        </p:spPr>
        <p:txBody>
          <a:bodyPr wrap="square">
            <a:spAutoFit/>
          </a:bodyPr>
          <a:lstStyle/>
          <a:p>
            <a:r>
              <a:rPr lang="en-US" sz="2400" dirty="0"/>
              <a:t>SELECT JOBNO, COUNT(*) AS NO_OF_EMPLOYEES</a:t>
            </a:r>
          </a:p>
          <a:p>
            <a:r>
              <a:rPr lang="en-US" sz="2400" dirty="0"/>
              <a:t>FROM EMP</a:t>
            </a:r>
          </a:p>
          <a:p>
            <a:r>
              <a:rPr lang="en-US" sz="2400" dirty="0"/>
              <a:t>GROUP BY </a:t>
            </a:r>
            <a:r>
              <a:rPr lang="en-US" sz="2400" dirty="0" smtClean="0"/>
              <a:t>JOBNO</a:t>
            </a:r>
            <a:endParaRPr lang="el-GR" sz="2400" dirty="0" smtClean="0"/>
          </a:p>
          <a:p>
            <a:r>
              <a:rPr lang="en-US" sz="2400" dirty="0"/>
              <a:t>HAVING COUNT(*)&gt;=2;</a:t>
            </a:r>
          </a:p>
        </p:txBody>
      </p:sp>
    </p:spTree>
    <p:extLst>
      <p:ext uri="{BB962C8B-B14F-4D97-AF65-F5344CB8AC3E}">
        <p14:creationId xmlns:p14="http://schemas.microsoft.com/office/powerpoint/2010/main" val="11512922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33568"/>
            <a:ext cx="8229600" cy="907200"/>
          </a:xfrm>
        </p:spPr>
        <p:txBody>
          <a:bodyPr>
            <a:normAutofit fontScale="90000"/>
          </a:bodyPr>
          <a:lstStyle/>
          <a:p>
            <a:r>
              <a:rPr lang="el-GR" dirty="0"/>
              <a:t>Εμφάνισε κάθε εργαζόμενο της εταιρείας που έχει μισθό ίσο με τον μεγαλύτερο μισθό στο τμήμα 'ΠΩΛΗΣΕΙΣ'</a:t>
            </a:r>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16</a:t>
            </a:fld>
            <a:endParaRPr lang="el-GR"/>
          </a:p>
        </p:txBody>
      </p:sp>
      <p:sp>
        <p:nvSpPr>
          <p:cNvPr id="4" name="Rectangle 3"/>
          <p:cNvSpPr/>
          <p:nvPr/>
        </p:nvSpPr>
        <p:spPr>
          <a:xfrm>
            <a:off x="467544" y="1997839"/>
            <a:ext cx="8064896" cy="3046988"/>
          </a:xfrm>
          <a:prstGeom prst="rect">
            <a:avLst/>
          </a:prstGeom>
        </p:spPr>
        <p:txBody>
          <a:bodyPr wrap="square">
            <a:spAutoFit/>
          </a:bodyPr>
          <a:lstStyle/>
          <a:p>
            <a:r>
              <a:rPr lang="en-US" sz="2400" dirty="0"/>
              <a:t>SELECT ENAME,EMPNO,SAL</a:t>
            </a:r>
          </a:p>
          <a:p>
            <a:r>
              <a:rPr lang="en-US" sz="2400" dirty="0"/>
              <a:t>FROM EMP,JOB</a:t>
            </a:r>
          </a:p>
          <a:p>
            <a:r>
              <a:rPr lang="en-US" sz="2400" dirty="0"/>
              <a:t>WHERE JOBNO=JOBCODE</a:t>
            </a:r>
          </a:p>
          <a:p>
            <a:r>
              <a:rPr lang="en-US" sz="2400" dirty="0"/>
              <a:t>AND SAL=(SELECT MAX(SAL)</a:t>
            </a:r>
          </a:p>
          <a:p>
            <a:r>
              <a:rPr lang="en-US" sz="2400" dirty="0"/>
              <a:t>	 </a:t>
            </a:r>
            <a:r>
              <a:rPr lang="en-US" sz="2400" dirty="0" smtClean="0"/>
              <a:t>       FROM </a:t>
            </a:r>
            <a:r>
              <a:rPr lang="en-US" sz="2400" dirty="0"/>
              <a:t>EMP,DEPT,JOB</a:t>
            </a:r>
          </a:p>
          <a:p>
            <a:r>
              <a:rPr lang="en-US" sz="2400" dirty="0"/>
              <a:t>	 </a:t>
            </a:r>
            <a:r>
              <a:rPr lang="en-US" sz="2400" dirty="0" smtClean="0"/>
              <a:t>       WHERE </a:t>
            </a:r>
            <a:r>
              <a:rPr lang="en-US" sz="2400" dirty="0"/>
              <a:t>EMP.DEPTNO=DEPT.DEPTNO</a:t>
            </a:r>
          </a:p>
          <a:p>
            <a:r>
              <a:rPr lang="en-US" sz="2400" dirty="0"/>
              <a:t>	 </a:t>
            </a:r>
            <a:r>
              <a:rPr lang="en-US" sz="2400" dirty="0" smtClean="0"/>
              <a:t>       AND </a:t>
            </a:r>
            <a:r>
              <a:rPr lang="en-US" sz="2400" dirty="0"/>
              <a:t>EMP.JOBNO=JOB.JOBCODE</a:t>
            </a:r>
          </a:p>
          <a:p>
            <a:r>
              <a:rPr lang="en-US" sz="2400" dirty="0"/>
              <a:t>	 </a:t>
            </a:r>
            <a:r>
              <a:rPr lang="en-US" sz="2400" dirty="0" smtClean="0"/>
              <a:t>       AND </a:t>
            </a:r>
            <a:r>
              <a:rPr lang="en-US" sz="2400" dirty="0"/>
              <a:t>DNAME='</a:t>
            </a:r>
            <a:r>
              <a:rPr lang="el-GR" sz="2400" dirty="0"/>
              <a:t>ΠΩΛΗΣΕΙΣ');</a:t>
            </a:r>
          </a:p>
        </p:txBody>
      </p:sp>
    </p:spTree>
    <p:extLst>
      <p:ext uri="{BB962C8B-B14F-4D97-AF65-F5344CB8AC3E}">
        <p14:creationId xmlns:p14="http://schemas.microsoft.com/office/powerpoint/2010/main" val="6665642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33568"/>
            <a:ext cx="8229600" cy="907200"/>
          </a:xfrm>
        </p:spPr>
        <p:txBody>
          <a:bodyPr>
            <a:normAutofit fontScale="90000"/>
          </a:bodyPr>
          <a:lstStyle/>
          <a:p>
            <a:r>
              <a:rPr lang="el-GR" dirty="0"/>
              <a:t>Δείξτε όλα τα τμήματα με τριγράμματη συντομογραφία αποτελούμενη από τα τρία πρώτα γράμματα του ονόματός τους</a:t>
            </a:r>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17</a:t>
            </a:fld>
            <a:endParaRPr lang="el-GR"/>
          </a:p>
        </p:txBody>
      </p:sp>
      <p:graphicFrame>
        <p:nvGraphicFramePr>
          <p:cNvPr id="4" name="Table 3"/>
          <p:cNvGraphicFramePr>
            <a:graphicFrameLocks noGrp="1"/>
          </p:cNvGraphicFramePr>
          <p:nvPr>
            <p:extLst>
              <p:ext uri="{D42A27DB-BD31-4B8C-83A1-F6EECF244321}">
                <p14:modId xmlns:p14="http://schemas.microsoft.com/office/powerpoint/2010/main" val="26537109"/>
              </p:ext>
            </p:extLst>
          </p:nvPr>
        </p:nvGraphicFramePr>
        <p:xfrm>
          <a:off x="611560" y="2060848"/>
          <a:ext cx="4078188" cy="1644860"/>
        </p:xfrm>
        <a:graphic>
          <a:graphicData uri="http://schemas.openxmlformats.org/drawingml/2006/table">
            <a:tbl>
              <a:tblPr/>
              <a:tblGrid>
                <a:gridCol w="941120"/>
                <a:gridCol w="1568534"/>
                <a:gridCol w="1568534"/>
              </a:tblGrid>
              <a:tr h="411215">
                <a:tc>
                  <a:txBody>
                    <a:bodyPr/>
                    <a:lstStyle/>
                    <a:p>
                      <a:pPr>
                        <a:lnSpc>
                          <a:spcPct val="115000"/>
                        </a:lnSpc>
                        <a:spcAft>
                          <a:spcPts val="0"/>
                        </a:spcAft>
                      </a:pPr>
                      <a:r>
                        <a:rPr lang="el-GR" sz="2000" dirty="0">
                          <a:effectLst/>
                          <a:latin typeface="Calibri" panose="020F0502020204030204" pitchFamily="34" charset="0"/>
                          <a:ea typeface="Times New Roman" panose="02020603050405020304" pitchFamily="18" charset="0"/>
                          <a:cs typeface="Times New Roman" panose="02020603050405020304" pitchFamily="18" charset="0"/>
                        </a:rPr>
                        <a:t>DeptNo</a:t>
                      </a:r>
                      <a:endParaRPr lang="el-GR" sz="20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2000">
                          <a:effectLst/>
                          <a:latin typeface="Calibri" panose="020F0502020204030204" pitchFamily="34" charset="0"/>
                          <a:ea typeface="Times New Roman" panose="02020603050405020304" pitchFamily="18" charset="0"/>
                          <a:cs typeface="Times New Roman" panose="02020603050405020304" pitchFamily="18" charset="0"/>
                        </a:rPr>
                        <a:t>D</a:t>
                      </a:r>
                      <a:r>
                        <a:rPr lang="en-US" sz="2000">
                          <a:effectLst/>
                          <a:latin typeface="Calibri" panose="020F0502020204030204" pitchFamily="34" charset="0"/>
                          <a:ea typeface="Times New Roman" panose="02020603050405020304" pitchFamily="18" charset="0"/>
                          <a:cs typeface="Times New Roman" panose="02020603050405020304" pitchFamily="18" charset="0"/>
                        </a:rPr>
                        <a:t>name</a:t>
                      </a:r>
                      <a:endParaRPr lang="el-GR" sz="2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2000">
                          <a:effectLst/>
                          <a:latin typeface="Calibri" panose="020F0502020204030204" pitchFamily="34" charset="0"/>
                          <a:ea typeface="Times New Roman" panose="02020603050405020304" pitchFamily="18" charset="0"/>
                          <a:cs typeface="Times New Roman" panose="02020603050405020304" pitchFamily="18" charset="0"/>
                        </a:rPr>
                        <a:t>Abbr </a:t>
                      </a:r>
                      <a:endParaRPr lang="el-GR" sz="2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1215">
                <a:tc>
                  <a:txBody>
                    <a:bodyPr/>
                    <a:lstStyle/>
                    <a:p>
                      <a:pPr>
                        <a:lnSpc>
                          <a:spcPct val="115000"/>
                        </a:lnSpc>
                        <a:spcAft>
                          <a:spcPts val="0"/>
                        </a:spcAft>
                      </a:pPr>
                      <a:r>
                        <a:rPr lang="el-GR" sz="2000" dirty="0">
                          <a:effectLst/>
                          <a:latin typeface="Calibri" panose="020F0502020204030204" pitchFamily="34" charset="0"/>
                          <a:ea typeface="Times New Roman" panose="02020603050405020304" pitchFamily="18" charset="0"/>
                          <a:cs typeface="Times New Roman" panose="02020603050405020304" pitchFamily="18" charset="0"/>
                        </a:rPr>
                        <a:t>50</a:t>
                      </a:r>
                      <a:endParaRPr lang="el-GR" sz="20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2000">
                          <a:effectLst/>
                          <a:latin typeface="Calibri" panose="020F0502020204030204" pitchFamily="34" charset="0"/>
                          <a:ea typeface="Times New Roman" panose="02020603050405020304" pitchFamily="18" charset="0"/>
                          <a:cs typeface="Times New Roman" panose="02020603050405020304" pitchFamily="18" charset="0"/>
                        </a:rPr>
                        <a:t>ΠΩΛΗΣΕΙΣ</a:t>
                      </a:r>
                      <a:endParaRPr lang="el-GR" sz="2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2000">
                          <a:effectLst/>
                          <a:latin typeface="Calibri" panose="020F0502020204030204" pitchFamily="34" charset="0"/>
                          <a:ea typeface="Times New Roman" panose="02020603050405020304" pitchFamily="18" charset="0"/>
                          <a:cs typeface="Times New Roman" panose="02020603050405020304" pitchFamily="18" charset="0"/>
                        </a:rPr>
                        <a:t>ΠΩΛ</a:t>
                      </a:r>
                      <a:endParaRPr lang="el-GR" sz="2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1215">
                <a:tc>
                  <a:txBody>
                    <a:bodyPr/>
                    <a:lstStyle/>
                    <a:p>
                      <a:pPr>
                        <a:lnSpc>
                          <a:spcPct val="115000"/>
                        </a:lnSpc>
                        <a:spcAft>
                          <a:spcPts val="0"/>
                        </a:spcAft>
                      </a:pPr>
                      <a:r>
                        <a:rPr lang="el-GR" sz="2000" dirty="0">
                          <a:effectLst/>
                          <a:latin typeface="Calibri" panose="020F0502020204030204" pitchFamily="34" charset="0"/>
                          <a:ea typeface="Times New Roman" panose="02020603050405020304" pitchFamily="18" charset="0"/>
                          <a:cs typeface="Times New Roman" panose="02020603050405020304" pitchFamily="18" charset="0"/>
                        </a:rPr>
                        <a:t>60</a:t>
                      </a:r>
                      <a:endParaRPr lang="el-GR" sz="20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2000">
                          <a:effectLst/>
                          <a:latin typeface="Calibri" panose="020F0502020204030204" pitchFamily="34" charset="0"/>
                          <a:ea typeface="Times New Roman" panose="02020603050405020304" pitchFamily="18" charset="0"/>
                          <a:cs typeface="Times New Roman" panose="02020603050405020304" pitchFamily="18" charset="0"/>
                        </a:rPr>
                        <a:t>ΛΟΓΙΣΤΗΡΙΟ</a:t>
                      </a:r>
                      <a:endParaRPr lang="el-GR" sz="2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2000">
                          <a:effectLst/>
                          <a:latin typeface="Calibri" panose="020F0502020204030204" pitchFamily="34" charset="0"/>
                          <a:ea typeface="Times New Roman" panose="02020603050405020304" pitchFamily="18" charset="0"/>
                          <a:cs typeface="Times New Roman" panose="02020603050405020304" pitchFamily="18" charset="0"/>
                        </a:rPr>
                        <a:t>ΛΟΓ</a:t>
                      </a:r>
                      <a:endParaRPr lang="el-GR" sz="2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1215">
                <a:tc>
                  <a:txBody>
                    <a:bodyPr/>
                    <a:lstStyle/>
                    <a:p>
                      <a:pPr>
                        <a:lnSpc>
                          <a:spcPct val="115000"/>
                        </a:lnSpc>
                        <a:spcAft>
                          <a:spcPts val="0"/>
                        </a:spcAft>
                      </a:pPr>
                      <a:r>
                        <a:rPr lang="el-GR" sz="2000" dirty="0">
                          <a:effectLst/>
                          <a:latin typeface="Calibri" panose="020F0502020204030204" pitchFamily="34" charset="0"/>
                          <a:ea typeface="Times New Roman" panose="02020603050405020304" pitchFamily="18" charset="0"/>
                          <a:cs typeface="Times New Roman" panose="02020603050405020304" pitchFamily="18" charset="0"/>
                        </a:rPr>
                        <a:t>70</a:t>
                      </a:r>
                      <a:endParaRPr lang="el-GR" sz="20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2000" dirty="0">
                          <a:effectLst/>
                          <a:latin typeface="Calibri" panose="020F0502020204030204" pitchFamily="34" charset="0"/>
                          <a:ea typeface="Times New Roman" panose="02020603050405020304" pitchFamily="18" charset="0"/>
                          <a:cs typeface="Times New Roman" panose="02020603050405020304" pitchFamily="18" charset="0"/>
                        </a:rPr>
                        <a:t>ΜΙΣΘΟΔΟΣΙΑ</a:t>
                      </a:r>
                      <a:endParaRPr lang="el-GR" sz="20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2000" dirty="0">
                          <a:effectLst/>
                          <a:latin typeface="Calibri" panose="020F0502020204030204" pitchFamily="34" charset="0"/>
                          <a:ea typeface="Times New Roman" panose="02020603050405020304" pitchFamily="18" charset="0"/>
                          <a:cs typeface="Times New Roman" panose="02020603050405020304" pitchFamily="18" charset="0"/>
                        </a:rPr>
                        <a:t>ΜΙΣ</a:t>
                      </a:r>
                      <a:endParaRPr lang="el-GR" sz="20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4"/>
          <p:cNvSpPr/>
          <p:nvPr/>
        </p:nvSpPr>
        <p:spPr>
          <a:xfrm>
            <a:off x="611560" y="4149080"/>
            <a:ext cx="7992888" cy="923330"/>
          </a:xfrm>
          <a:prstGeom prst="rect">
            <a:avLst/>
          </a:prstGeom>
        </p:spPr>
        <p:txBody>
          <a:bodyPr wrap="square">
            <a:spAutoFit/>
          </a:bodyPr>
          <a:lstStyle/>
          <a:p>
            <a:r>
              <a:rPr lang="en-US" dirty="0"/>
              <a:t>SELECT DEPTNO,DNAME,SUBSTR(DNAME,1,3) AS ADDR FROM DEPT</a:t>
            </a:r>
            <a:r>
              <a:rPr lang="en-US" dirty="0" smtClean="0"/>
              <a:t>;</a:t>
            </a:r>
            <a:endParaRPr lang="el-GR" dirty="0" smtClean="0"/>
          </a:p>
          <a:p>
            <a:endParaRPr lang="en-US" dirty="0"/>
          </a:p>
          <a:p>
            <a:r>
              <a:rPr lang="en-US" dirty="0"/>
              <a:t>SELECT DEPTNO,DNAME,SUBSTRING(DNAME,1,3) FROM DEPT;</a:t>
            </a:r>
          </a:p>
        </p:txBody>
      </p:sp>
    </p:spTree>
    <p:extLst>
      <p:ext uri="{BB962C8B-B14F-4D97-AF65-F5344CB8AC3E}">
        <p14:creationId xmlns:p14="http://schemas.microsoft.com/office/powerpoint/2010/main" val="11050318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smtClean="0"/>
              <a:t>Περιγραφή Μαθήματος</a:t>
            </a:r>
            <a:endParaRPr lang="el-GR" sz="3600" dirty="0"/>
          </a:p>
        </p:txBody>
      </p:sp>
      <p:sp>
        <p:nvSpPr>
          <p:cNvPr id="3" name="Content Placeholder 2"/>
          <p:cNvSpPr>
            <a:spLocks noGrp="1"/>
          </p:cNvSpPr>
          <p:nvPr>
            <p:ph idx="1"/>
          </p:nvPr>
        </p:nvSpPr>
        <p:spPr/>
        <p:txBody>
          <a:bodyPr>
            <a:noAutofit/>
          </a:bodyPr>
          <a:lstStyle/>
          <a:p>
            <a:r>
              <a:rPr lang="el-GR" dirty="0"/>
              <a:t>Στόχος του πρώτου εργαστηρίου είναι μία περιεκτική εστίαση σε σημαντικά θέματα σχεδιασμού Βάσεων Δεδομένων (μοντελοποίηση, κανονικοποίηση) και υλοποίησης Βάσεων Δεδομένων με χρήση SQL.  </a:t>
            </a: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1</a:t>
            </a:fld>
            <a:endParaRPr lang="el-GR"/>
          </a:p>
        </p:txBody>
      </p:sp>
    </p:spTree>
    <p:extLst>
      <p:ext uri="{BB962C8B-B14F-4D97-AF65-F5344CB8AC3E}">
        <p14:creationId xmlns:p14="http://schemas.microsoft.com/office/powerpoint/2010/main" val="11548931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spcBef>
                <a:spcPts val="0"/>
              </a:spcBef>
              <a:buNone/>
            </a:pPr>
            <a:r>
              <a:rPr lang="el-GR" sz="2000" dirty="0" smtClean="0"/>
              <a:t>Copyright </a:t>
            </a:r>
            <a:r>
              <a:rPr lang="en-US" sz="2000" dirty="0" smtClean="0"/>
              <a:t> </a:t>
            </a:r>
            <a:r>
              <a:rPr lang="el-GR" sz="2000" dirty="0" smtClean="0"/>
              <a:t>Πανεπιστήμιο Δυτικής Αττικής</a:t>
            </a:r>
            <a:r>
              <a:rPr lang="en-US" sz="2000" dirty="0" smtClean="0"/>
              <a:t>, </a:t>
            </a:r>
            <a:r>
              <a:rPr lang="el-GR" sz="2000" dirty="0" smtClean="0"/>
              <a:t>Χ. Σκουρλάς 2019.</a:t>
            </a:r>
          </a:p>
          <a:p>
            <a:pPr marL="0" indent="0">
              <a:spcBef>
                <a:spcPts val="0"/>
              </a:spcBef>
              <a:buNone/>
            </a:pPr>
            <a:r>
              <a:rPr lang="el-GR" sz="2000" dirty="0" smtClean="0"/>
              <a:t>Χ</a:t>
            </a:r>
            <a:r>
              <a:rPr lang="el-GR" sz="2000" dirty="0"/>
              <a:t>. </a:t>
            </a:r>
            <a:r>
              <a:rPr lang="el-GR" sz="2000" dirty="0" err="1" smtClean="0"/>
              <a:t>Σκουρλάς</a:t>
            </a:r>
            <a:r>
              <a:rPr lang="el-GR" sz="2000" dirty="0" smtClean="0"/>
              <a:t>. «Βάσεις Δεδομένων Ι</a:t>
            </a:r>
            <a:r>
              <a:rPr lang="en-US" sz="2000" dirty="0" smtClean="0"/>
              <a:t>I</a:t>
            </a:r>
            <a:r>
              <a:rPr lang="el-GR" sz="2000" dirty="0" smtClean="0"/>
              <a:t>. </a:t>
            </a:r>
            <a:r>
              <a:rPr lang="el-GR" sz="2000"/>
              <a:t>Ενότητα 1: «Σχεδιασμός και Υλοποίηση Βάσεων Δεδομένων</a:t>
            </a:r>
            <a:r>
              <a:rPr lang="el-GR" sz="2000" smtClean="0"/>
              <a:t>». </a:t>
            </a:r>
            <a:r>
              <a:rPr lang="el-GR" sz="2000" dirty="0" smtClean="0"/>
              <a:t>Έκδοση </a:t>
            </a:r>
            <a:r>
              <a:rPr lang="en-US" sz="2000" dirty="0" smtClean="0"/>
              <a:t>1,</a:t>
            </a:r>
            <a:r>
              <a:rPr lang="el-GR" sz="2000" dirty="0" smtClean="0"/>
              <a:t> Αθήνα 201</a:t>
            </a:r>
            <a:r>
              <a:rPr lang="en-US" sz="2000" dirty="0" smtClean="0"/>
              <a:t>9</a:t>
            </a:r>
            <a:r>
              <a:rPr lang="el-GR" sz="2000" dirty="0" smtClean="0"/>
              <a:t>. </a:t>
            </a:r>
            <a:endParaRPr lang="en-US" sz="2000" dirty="0" smtClean="0"/>
          </a:p>
          <a:p>
            <a:pPr marL="0" indent="0">
              <a:spcBef>
                <a:spcPts val="0"/>
              </a:spcBef>
              <a:buNone/>
            </a:pPr>
            <a:r>
              <a:rPr lang="el-GR" sz="2000" dirty="0" smtClean="0"/>
              <a:t>Διαθέσιμο από τη δικτυακή διεύθυνση: </a:t>
            </a:r>
            <a:r>
              <a:rPr lang="en-US" sz="2000" dirty="0" smtClean="0">
                <a:hlinkClick r:id="rId3"/>
              </a:rPr>
              <a:t>pyles.uniwa.gr</a:t>
            </a:r>
            <a:r>
              <a:rPr lang="el-GR" sz="2000" dirty="0" smtClean="0"/>
              <a:t>.</a:t>
            </a:r>
          </a:p>
          <a:p>
            <a:endParaRPr lang="el-GR" sz="2000"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20</a:t>
            </a:fld>
            <a:endParaRPr lang="el-GR"/>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1728192"/>
          </a:xfrm>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smtClean="0"/>
              <a:t>κ.λπ</a:t>
            </a:r>
            <a:r>
              <a:rPr lang="el-GR" sz="1800" dirty="0"/>
              <a:t>.,  τα οποία εμπεριέχονται σε αυτό και τα οποία αναφέρονται μαζί με τους όρους χρήσης τους στο «Σημείωμα Χρήσης Έργων Τρίτων</a:t>
            </a:r>
            <a:r>
              <a:rPr lang="el-GR" sz="1800" dirty="0" smtClean="0"/>
              <a:t>».                     </a:t>
            </a:r>
          </a:p>
          <a:p>
            <a:pPr marL="0" indent="0">
              <a:buNone/>
            </a:pPr>
            <a:endParaRPr lang="el-GR" sz="18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35896" y="255500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155448"/>
            <a:ext cx="9036496" cy="3456384"/>
          </a:xfrm>
          <a:prstGeom prst="rect">
            <a:avLst/>
          </a:prstGeom>
        </p:spPr>
        <p:txBody>
          <a:bodyPr vert="horz" wrap="square" lIns="91440" tIns="45720" rIns="91440" bIns="45720" rtlCol="0" anchor="ctr">
            <a:normAutofit/>
          </a:bodyPr>
          <a:lstStyle/>
          <a:p>
            <a:r>
              <a:rPr lang="el-GR" dirty="0">
                <a:latin typeface="+mn-lt"/>
              </a:rPr>
              <a:t>[1] http://creativecommons.org/licenses/by-nc-sa/4.0/ </a:t>
            </a:r>
            <a:endParaRPr lang="en-US" dirty="0" smtClean="0">
              <a:latin typeface="+mn-lt"/>
            </a:endParaRPr>
          </a:p>
          <a:p>
            <a:endParaRPr lang="el-GR" dirty="0">
              <a:latin typeface="+mn-lt"/>
            </a:endParaRPr>
          </a:p>
          <a:p>
            <a:r>
              <a:rPr lang="el-GR" dirty="0">
                <a:latin typeface="+mn-lt"/>
              </a:rPr>
              <a:t>Ως </a:t>
            </a:r>
            <a:r>
              <a:rPr lang="el-GR" b="1" dirty="0">
                <a:latin typeface="+mn-lt"/>
              </a:rPr>
              <a:t>Μη Εμπορική</a:t>
            </a:r>
            <a:r>
              <a:rPr lang="el-GR" dirty="0">
                <a:latin typeface="+mn-lt"/>
              </a:rPr>
              <a:t> ορίζεται η χρήση:</a:t>
            </a:r>
          </a:p>
          <a:p>
            <a:pPr marL="342900" lvl="0" indent="-342900">
              <a:buFont typeface="Arial" panose="020B0604020202020204" pitchFamily="34" charset="0"/>
              <a:buChar char="•"/>
            </a:pPr>
            <a:r>
              <a:rPr lang="el-GR" dirty="0">
                <a:latin typeface="+mn-lt"/>
              </a:rPr>
              <a:t>που δεν περιλαμβάνει άμεσο ή έμμεσο οικονομικό όφελος από την χρήση του έργου, για το διανομέα του έργου και </a:t>
            </a:r>
            <a:r>
              <a:rPr lang="el-GR" dirty="0" err="1">
                <a:latin typeface="+mn-lt"/>
              </a:rPr>
              <a:t>αδειοδόχο</a:t>
            </a:r>
            <a:endParaRPr lang="el-GR" dirty="0">
              <a:latin typeface="+mn-lt"/>
            </a:endParaRP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προσπορίζει στο διανομέα του έργου και</a:t>
            </a:r>
            <a:r>
              <a:rPr lang="en-GB" dirty="0">
                <a:latin typeface="+mn-lt"/>
              </a:rPr>
              <a:t> </a:t>
            </a:r>
            <a:r>
              <a:rPr lang="el-GR" dirty="0" err="1">
                <a:latin typeface="+mn-lt"/>
              </a:rPr>
              <a:t>αδειοδόχο</a:t>
            </a:r>
            <a:r>
              <a:rPr lang="en-GB" dirty="0">
                <a:latin typeface="+mn-lt"/>
              </a:rPr>
              <a:t> </a:t>
            </a:r>
            <a:r>
              <a:rPr lang="el-GR" dirty="0">
                <a:latin typeface="+mn-lt"/>
              </a:rPr>
              <a:t>έμμεσο οικονομικό όφελος (π.χ. διαφημίσεις) από την προβολή του έργου σε διαδικτυακό </a:t>
            </a:r>
            <a:r>
              <a:rPr lang="el-GR" dirty="0" smtClean="0">
                <a:latin typeface="+mn-lt"/>
              </a:rPr>
              <a:t>τόπο</a:t>
            </a:r>
            <a:endParaRPr lang="en-US" dirty="0" smtClean="0">
              <a:latin typeface="+mn-lt"/>
            </a:endParaRPr>
          </a:p>
          <a:p>
            <a:pPr marL="342900" lvl="0" indent="-342900">
              <a:buFont typeface="Arial" panose="020B0604020202020204" pitchFamily="34" charset="0"/>
              <a:buChar char="•"/>
            </a:pPr>
            <a:endParaRPr lang="el-GR" dirty="0">
              <a:latin typeface="+mn-lt"/>
            </a:endParaRPr>
          </a:p>
          <a:p>
            <a:r>
              <a:rPr lang="el-GR" dirty="0" smtClean="0">
                <a:latin typeface="+mn-lt"/>
              </a:rPr>
              <a:t>Ο </a:t>
            </a:r>
            <a:r>
              <a:rPr lang="el-GR" dirty="0">
                <a:latin typeface="+mn-lt"/>
              </a:rPr>
              <a:t>δικαιούχος μπορεί να παρέχει στον </a:t>
            </a:r>
            <a:r>
              <a:rPr lang="el-GR" dirty="0" err="1">
                <a:latin typeface="+mn-lt"/>
              </a:rPr>
              <a:t>αδειοδόχο</a:t>
            </a:r>
            <a:r>
              <a:rPr lang="el-GR" dirty="0">
                <a:latin typeface="+mn-lt"/>
              </a:rPr>
              <a:t> ξεχωριστή άδεια να χρησιμοποιεί το έργο για εμπορική χρήση, εφόσον αυτό του ζητηθεί</a:t>
            </a:r>
            <a:r>
              <a:rPr lang="el-GR" dirty="0" smtClean="0">
                <a:latin typeface="+mn-lt"/>
              </a:rPr>
              <a:t>.</a:t>
            </a:r>
            <a:endParaRPr lang="el-GR" dirty="0">
              <a:latin typeface="+mn-lt"/>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21</a:t>
            </a:fld>
            <a:endParaRPr lang="el-GR"/>
          </a:p>
        </p:txBody>
      </p:sp>
    </p:spTree>
    <p:extLst>
      <p:ext uri="{BB962C8B-B14F-4D97-AF65-F5344CB8AC3E}">
        <p14:creationId xmlns:p14="http://schemas.microsoft.com/office/powerpoint/2010/main" val="4937158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22</a:t>
            </a:fld>
            <a:endParaRPr lang="el-GR"/>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solidFill>
                  <a:srgbClr val="C00000"/>
                </a:solidFill>
              </a:rPr>
              <a:t>Θέμα</a:t>
            </a:r>
            <a:r>
              <a:rPr lang="en-US" dirty="0" smtClean="0">
                <a:solidFill>
                  <a:srgbClr val="C00000"/>
                </a:solidFill>
              </a:rPr>
              <a:t>:</a:t>
            </a:r>
            <a:r>
              <a:rPr lang="el-GR" dirty="0" smtClean="0"/>
              <a:t> σχεδιασμός </a:t>
            </a:r>
            <a:r>
              <a:rPr lang="el-GR" dirty="0"/>
              <a:t>βάσης δεδομένων της εταιρείας </a:t>
            </a:r>
            <a:r>
              <a:rPr lang="en-US" dirty="0"/>
              <a:t>e</a:t>
            </a:r>
            <a:r>
              <a:rPr lang="el-GR" dirty="0" smtClean="0"/>
              <a:t>-ΚΟΣΜΟΣ </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a:t>
            </a:fld>
            <a:endParaRPr lang="el-GR"/>
          </a:p>
        </p:txBody>
      </p:sp>
      <p:graphicFrame>
        <p:nvGraphicFramePr>
          <p:cNvPr id="5" name="Table 4"/>
          <p:cNvGraphicFramePr>
            <a:graphicFrameLocks noGrp="1"/>
          </p:cNvGraphicFramePr>
          <p:nvPr>
            <p:extLst>
              <p:ext uri="{D42A27DB-BD31-4B8C-83A1-F6EECF244321}">
                <p14:modId xmlns:p14="http://schemas.microsoft.com/office/powerpoint/2010/main" val="2585005044"/>
              </p:ext>
            </p:extLst>
          </p:nvPr>
        </p:nvGraphicFramePr>
        <p:xfrm>
          <a:off x="551895" y="1512873"/>
          <a:ext cx="7548497" cy="1900796"/>
        </p:xfrm>
        <a:graphic>
          <a:graphicData uri="http://schemas.openxmlformats.org/drawingml/2006/table">
            <a:tbl>
              <a:tblPr/>
              <a:tblGrid>
                <a:gridCol w="454650"/>
                <a:gridCol w="864096"/>
                <a:gridCol w="504056"/>
                <a:gridCol w="1008112"/>
                <a:gridCol w="576064"/>
                <a:gridCol w="1152128"/>
                <a:gridCol w="648072"/>
                <a:gridCol w="346832"/>
                <a:gridCol w="842359"/>
                <a:gridCol w="1152128"/>
              </a:tblGrid>
              <a:tr h="352517">
                <a:tc>
                  <a:txBody>
                    <a:bodyPr/>
                    <a:lstStyle/>
                    <a:p>
                      <a:pPr>
                        <a:lnSpc>
                          <a:spcPct val="115000"/>
                        </a:lnSpc>
                        <a:spcAft>
                          <a:spcPts val="0"/>
                        </a:spcAft>
                      </a:pPr>
                      <a:r>
                        <a:rPr lang="el-GR" sz="1400" dirty="0">
                          <a:effectLst/>
                          <a:latin typeface="Calibri" panose="020F0502020204030204" pitchFamily="34" charset="0"/>
                          <a:ea typeface="Times New Roman" panose="02020603050405020304" pitchFamily="18" charset="0"/>
                          <a:cs typeface="Arial" panose="020B0604020202020204" pitchFamily="34" charset="0"/>
                        </a:rPr>
                        <a:t>Empno</a:t>
                      </a:r>
                      <a:endParaRPr lang="el-GR"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effectLst/>
                          <a:latin typeface="Calibri" panose="020F0502020204030204" pitchFamily="34" charset="0"/>
                          <a:ea typeface="Times New Roman" panose="02020603050405020304" pitchFamily="18" charset="0"/>
                          <a:cs typeface="Arial" panose="020B0604020202020204" pitchFamily="34" charset="0"/>
                        </a:rPr>
                        <a:t>Name</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effectLst/>
                          <a:latin typeface="Calibri" panose="020F0502020204030204" pitchFamily="34" charset="0"/>
                          <a:ea typeface="Times New Roman" panose="02020603050405020304" pitchFamily="18" charset="0"/>
                          <a:cs typeface="Arial" panose="020B0604020202020204" pitchFamily="34" charset="0"/>
                        </a:rPr>
                        <a:t>JobNo</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dirty="0">
                          <a:effectLst/>
                          <a:latin typeface="Calibri" panose="020F0502020204030204" pitchFamily="34" charset="0"/>
                          <a:ea typeface="Times New Roman" panose="02020603050405020304" pitchFamily="18" charset="0"/>
                          <a:cs typeface="Arial" panose="020B0604020202020204" pitchFamily="34" charset="0"/>
                        </a:rPr>
                        <a:t>Job</a:t>
                      </a:r>
                      <a:endParaRPr lang="el-GR"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effectLst/>
                          <a:latin typeface="Calibri" panose="020F0502020204030204" pitchFamily="34" charset="0"/>
                          <a:ea typeface="Times New Roman" panose="02020603050405020304" pitchFamily="18" charset="0"/>
                          <a:cs typeface="Arial" panose="020B0604020202020204" pitchFamily="34" charset="0"/>
                        </a:rPr>
                        <a:t>DeptNo</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dirty="0">
                          <a:effectLst/>
                          <a:latin typeface="Calibri" panose="020F0502020204030204" pitchFamily="34" charset="0"/>
                          <a:ea typeface="Times New Roman" panose="02020603050405020304" pitchFamily="18" charset="0"/>
                          <a:cs typeface="Arial" panose="020B0604020202020204" pitchFamily="34" charset="0"/>
                        </a:rPr>
                        <a:t>D</a:t>
                      </a:r>
                      <a:r>
                        <a:rPr lang="en-US" sz="1400" dirty="0">
                          <a:effectLst/>
                          <a:latin typeface="Calibri" panose="020F0502020204030204" pitchFamily="34" charset="0"/>
                          <a:ea typeface="Times New Roman" panose="02020603050405020304" pitchFamily="18" charset="0"/>
                          <a:cs typeface="Arial" panose="020B0604020202020204" pitchFamily="34" charset="0"/>
                        </a:rPr>
                        <a:t>name</a:t>
                      </a:r>
                      <a:endParaRPr lang="el-GR"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effectLst/>
                          <a:latin typeface="Calibri" panose="020F0502020204030204" pitchFamily="34" charset="0"/>
                          <a:ea typeface="Times New Roman" panose="02020603050405020304" pitchFamily="18" charset="0"/>
                          <a:cs typeface="Arial" panose="020B0604020202020204" pitchFamily="34" charset="0"/>
                        </a:rPr>
                        <a:t>Sal</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effectLst/>
                          <a:latin typeface="Calibri" panose="020F0502020204030204" pitchFamily="34" charset="0"/>
                          <a:ea typeface="Times New Roman" panose="02020603050405020304" pitchFamily="18" charset="0"/>
                          <a:cs typeface="Arial" panose="020B0604020202020204" pitchFamily="34" charset="0"/>
                        </a:rPr>
                        <a:t>C_no</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effectLst/>
                          <a:latin typeface="Calibri" panose="020F0502020204030204" pitchFamily="34" charset="0"/>
                          <a:ea typeface="Times New Roman" panose="02020603050405020304" pitchFamily="18" charset="0"/>
                          <a:cs typeface="Arial" panose="020B0604020202020204" pitchFamily="34" charset="0"/>
                        </a:rPr>
                        <a:t>C_Name</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effectLst/>
                          <a:latin typeface="Calibri" panose="020F0502020204030204" pitchFamily="34" charset="0"/>
                          <a:ea typeface="Times New Roman" panose="02020603050405020304" pitchFamily="18" charset="0"/>
                          <a:cs typeface="Arial" panose="020B0604020202020204" pitchFamily="34" charset="0"/>
                        </a:rPr>
                        <a:t>B_date</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2517">
                <a:tc>
                  <a:txBody>
                    <a:bodyPr/>
                    <a:lstStyle/>
                    <a:p>
                      <a:pPr>
                        <a:lnSpc>
                          <a:spcPct val="115000"/>
                        </a:lnSpc>
                        <a:spcAft>
                          <a:spcPts val="0"/>
                        </a:spcAft>
                      </a:pPr>
                      <a:r>
                        <a:rPr lang="en-US" sz="1400" dirty="0">
                          <a:effectLst/>
                          <a:latin typeface="Calibri" panose="020F0502020204030204" pitchFamily="34" charset="0"/>
                          <a:ea typeface="Times New Roman" panose="02020603050405020304" pitchFamily="18" charset="0"/>
                          <a:cs typeface="Arial" panose="020B0604020202020204" pitchFamily="34" charset="0"/>
                        </a:rPr>
                        <a:t>10</a:t>
                      </a:r>
                      <a:endParaRPr lang="el-GR"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effectLst/>
                          <a:latin typeface="Calibri" panose="020F0502020204030204" pitchFamily="34" charset="0"/>
                          <a:ea typeface="Times New Roman" panose="02020603050405020304" pitchFamily="18" charset="0"/>
                          <a:cs typeface="Arial" panose="020B0604020202020204" pitchFamily="34" charset="0"/>
                        </a:rPr>
                        <a:t>ΣΠΥΡΟΥ</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effectLst/>
                          <a:latin typeface="Calibri" panose="020F0502020204030204" pitchFamily="34" charset="0"/>
                          <a:ea typeface="Times New Roman" panose="02020603050405020304" pitchFamily="18" charset="0"/>
                          <a:cs typeface="Arial" panose="020B0604020202020204" pitchFamily="34" charset="0"/>
                        </a:rPr>
                        <a:t>100</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effectLst/>
                          <a:latin typeface="Calibri" panose="020F0502020204030204" pitchFamily="34" charset="0"/>
                          <a:ea typeface="Times New Roman" panose="02020603050405020304" pitchFamily="18" charset="0"/>
                          <a:cs typeface="Arial" panose="020B0604020202020204" pitchFamily="34" charset="0"/>
                        </a:rPr>
                        <a:t>ΠΩΛΗΤΗΣ</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effectLst/>
                          <a:latin typeface="Calibri" panose="020F0502020204030204" pitchFamily="34" charset="0"/>
                          <a:ea typeface="Times New Roman" panose="02020603050405020304" pitchFamily="18" charset="0"/>
                          <a:cs typeface="Arial" panose="020B0604020202020204" pitchFamily="34" charset="0"/>
                        </a:rPr>
                        <a:t>50</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effectLst/>
                          <a:latin typeface="Calibri" panose="020F0502020204030204" pitchFamily="34" charset="0"/>
                          <a:ea typeface="Times New Roman" panose="02020603050405020304" pitchFamily="18" charset="0"/>
                          <a:cs typeface="Arial" panose="020B0604020202020204" pitchFamily="34" charset="0"/>
                        </a:rPr>
                        <a:t>ΠΩΛΗΣΕΙΣ</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effectLst/>
                          <a:latin typeface="Calibri" panose="020F0502020204030204" pitchFamily="34" charset="0"/>
                          <a:ea typeface="Times New Roman" panose="02020603050405020304" pitchFamily="18" charset="0"/>
                          <a:cs typeface="Arial" panose="020B0604020202020204" pitchFamily="34" charset="0"/>
                        </a:rPr>
                        <a:t>2200</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a:effectLst/>
                          <a:latin typeface="Calibri" panose="020F0502020204030204" pitchFamily="34" charset="0"/>
                          <a:ea typeface="Times New Roman" panose="02020603050405020304" pitchFamily="18" charset="0"/>
                          <a:cs typeface="Arial" panose="020B0604020202020204" pitchFamily="34" charset="0"/>
                        </a:rPr>
                        <a:t>2</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effectLst/>
                          <a:latin typeface="Calibri" panose="020F0502020204030204" pitchFamily="34" charset="0"/>
                          <a:ea typeface="Times New Roman" panose="02020603050405020304" pitchFamily="18" charset="0"/>
                          <a:cs typeface="Arial" panose="020B0604020202020204" pitchFamily="34" charset="0"/>
                        </a:rPr>
                        <a:t>ΜΑΡΙΑ</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a:effectLst/>
                          <a:latin typeface="Calibri" panose="020F0502020204030204" pitchFamily="34" charset="0"/>
                          <a:ea typeface="Times New Roman" panose="02020603050405020304" pitchFamily="18" charset="0"/>
                          <a:cs typeface="Arial" panose="020B0604020202020204" pitchFamily="34" charset="0"/>
                        </a:rPr>
                        <a:t>10</a:t>
                      </a:r>
                      <a:r>
                        <a:rPr lang="el-GR" sz="1400">
                          <a:effectLst/>
                          <a:latin typeface="Calibri" panose="020F0502020204030204" pitchFamily="34" charset="0"/>
                          <a:ea typeface="Times New Roman" panose="02020603050405020304" pitchFamily="18" charset="0"/>
                          <a:cs typeface="Arial" panose="020B0604020202020204" pitchFamily="34" charset="0"/>
                        </a:rPr>
                        <a:t>/01/</a:t>
                      </a:r>
                      <a:r>
                        <a:rPr lang="en-US" sz="1400">
                          <a:effectLst/>
                          <a:latin typeface="Calibri" panose="020F0502020204030204" pitchFamily="34" charset="0"/>
                          <a:ea typeface="Times New Roman" panose="02020603050405020304" pitchFamily="18" charset="0"/>
                          <a:cs typeface="Arial" panose="020B0604020202020204" pitchFamily="34" charset="0"/>
                        </a:rPr>
                        <a:t>89</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2517">
                <a:tc>
                  <a:txBody>
                    <a:bodyPr/>
                    <a:lstStyle/>
                    <a:p>
                      <a:pPr>
                        <a:lnSpc>
                          <a:spcPct val="115000"/>
                        </a:lnSpc>
                        <a:spcAft>
                          <a:spcPts val="0"/>
                        </a:spcAft>
                      </a:pPr>
                      <a:r>
                        <a:rPr lang="en-US" sz="1400" dirty="0">
                          <a:effectLst/>
                          <a:latin typeface="Calibri" panose="020F0502020204030204" pitchFamily="34" charset="0"/>
                          <a:ea typeface="Times New Roman" panose="02020603050405020304" pitchFamily="18" charset="0"/>
                          <a:cs typeface="Arial" panose="020B0604020202020204" pitchFamily="34" charset="0"/>
                        </a:rPr>
                        <a:t>10</a:t>
                      </a:r>
                      <a:endParaRPr lang="el-GR"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effectLst/>
                          <a:latin typeface="Calibri" panose="020F0502020204030204" pitchFamily="34" charset="0"/>
                          <a:ea typeface="Times New Roman" panose="02020603050405020304" pitchFamily="18" charset="0"/>
                          <a:cs typeface="Arial" panose="020B0604020202020204" pitchFamily="34" charset="0"/>
                        </a:rPr>
                        <a:t>ΣΠΥΡΟΥ</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effectLst/>
                          <a:latin typeface="Calibri" panose="020F0502020204030204" pitchFamily="34" charset="0"/>
                          <a:ea typeface="Times New Roman" panose="02020603050405020304" pitchFamily="18" charset="0"/>
                          <a:cs typeface="Arial" panose="020B0604020202020204" pitchFamily="34" charset="0"/>
                        </a:rPr>
                        <a:t>100</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effectLst/>
                          <a:latin typeface="Calibri" panose="020F0502020204030204" pitchFamily="34" charset="0"/>
                          <a:ea typeface="Times New Roman" panose="02020603050405020304" pitchFamily="18" charset="0"/>
                          <a:cs typeface="Arial" panose="020B0604020202020204" pitchFamily="34" charset="0"/>
                        </a:rPr>
                        <a:t>ΠΩΛΗΤΗΣ</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effectLst/>
                          <a:latin typeface="Calibri" panose="020F0502020204030204" pitchFamily="34" charset="0"/>
                          <a:ea typeface="Times New Roman" panose="02020603050405020304" pitchFamily="18" charset="0"/>
                          <a:cs typeface="Arial" panose="020B0604020202020204" pitchFamily="34" charset="0"/>
                        </a:rPr>
                        <a:t>50</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effectLst/>
                          <a:latin typeface="Calibri" panose="020F0502020204030204" pitchFamily="34" charset="0"/>
                          <a:ea typeface="Times New Roman" panose="02020603050405020304" pitchFamily="18" charset="0"/>
                          <a:cs typeface="Arial" panose="020B0604020202020204" pitchFamily="34" charset="0"/>
                        </a:rPr>
                        <a:t>ΠΩΛΗΣΕΙΣ</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effectLst/>
                          <a:latin typeface="Calibri" panose="020F0502020204030204" pitchFamily="34" charset="0"/>
                          <a:ea typeface="Times New Roman" panose="02020603050405020304" pitchFamily="18" charset="0"/>
                          <a:cs typeface="Arial" panose="020B0604020202020204" pitchFamily="34" charset="0"/>
                        </a:rPr>
                        <a:t>2200</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a:effectLst/>
                          <a:latin typeface="Calibri" panose="020F0502020204030204" pitchFamily="34" charset="0"/>
                          <a:ea typeface="Times New Roman" panose="02020603050405020304" pitchFamily="18" charset="0"/>
                          <a:cs typeface="Arial" panose="020B0604020202020204" pitchFamily="34" charset="0"/>
                        </a:rPr>
                        <a:t>2</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a:effectLst/>
                          <a:latin typeface="Calibri" panose="020F0502020204030204" pitchFamily="34" charset="0"/>
                          <a:ea typeface="Times New Roman" panose="02020603050405020304" pitchFamily="18" charset="0"/>
                          <a:cs typeface="Arial" panose="020B0604020202020204" pitchFamily="34" charset="0"/>
                        </a:rPr>
                        <a:t>ΙΩΑΝΝΗΣ</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a:effectLst/>
                          <a:latin typeface="Calibri" panose="020F0502020204030204" pitchFamily="34" charset="0"/>
                          <a:ea typeface="Times New Roman" panose="02020603050405020304" pitchFamily="18" charset="0"/>
                          <a:cs typeface="Arial" panose="020B0604020202020204" pitchFamily="34" charset="0"/>
                        </a:rPr>
                        <a:t>20</a:t>
                      </a:r>
                      <a:r>
                        <a:rPr lang="el-GR" sz="1400">
                          <a:effectLst/>
                          <a:latin typeface="Calibri" panose="020F0502020204030204" pitchFamily="34" charset="0"/>
                          <a:ea typeface="Times New Roman" panose="02020603050405020304" pitchFamily="18" charset="0"/>
                          <a:cs typeface="Arial" panose="020B0604020202020204" pitchFamily="34" charset="0"/>
                        </a:rPr>
                        <a:t>/03/90</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2517">
                <a:tc>
                  <a:txBody>
                    <a:bodyPr/>
                    <a:lstStyle/>
                    <a:p>
                      <a:pPr>
                        <a:lnSpc>
                          <a:spcPct val="115000"/>
                        </a:lnSpc>
                        <a:spcAft>
                          <a:spcPts val="0"/>
                        </a:spcAft>
                      </a:pPr>
                      <a:r>
                        <a:rPr lang="en-US" sz="1400" dirty="0">
                          <a:effectLst/>
                          <a:latin typeface="Calibri" panose="020F0502020204030204" pitchFamily="34" charset="0"/>
                          <a:ea typeface="Times New Roman" panose="02020603050405020304" pitchFamily="18" charset="0"/>
                          <a:cs typeface="Arial" panose="020B0604020202020204" pitchFamily="34" charset="0"/>
                        </a:rPr>
                        <a:t>20</a:t>
                      </a:r>
                      <a:endParaRPr lang="el-GR"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effectLst/>
                          <a:latin typeface="Calibri" panose="020F0502020204030204" pitchFamily="34" charset="0"/>
                          <a:ea typeface="Times New Roman" panose="02020603050405020304" pitchFamily="18" charset="0"/>
                          <a:cs typeface="Arial" panose="020B0604020202020204" pitchFamily="34" charset="0"/>
                        </a:rPr>
                        <a:t>ΧΡΗΣΤΟΥ</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effectLst/>
                          <a:latin typeface="Calibri" panose="020F0502020204030204" pitchFamily="34" charset="0"/>
                          <a:ea typeface="Times New Roman" panose="02020603050405020304" pitchFamily="18" charset="0"/>
                          <a:cs typeface="Arial" panose="020B0604020202020204" pitchFamily="34" charset="0"/>
                        </a:rPr>
                        <a:t>200</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effectLst/>
                          <a:latin typeface="Calibri" panose="020F0502020204030204" pitchFamily="34" charset="0"/>
                          <a:ea typeface="Times New Roman" panose="02020603050405020304" pitchFamily="18" charset="0"/>
                          <a:cs typeface="Arial" panose="020B0604020202020204" pitchFamily="34" charset="0"/>
                        </a:rPr>
                        <a:t>ΑΝΑΛΥΤΗΣ</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effectLst/>
                          <a:latin typeface="Calibri" panose="020F0502020204030204" pitchFamily="34" charset="0"/>
                          <a:ea typeface="Times New Roman" panose="02020603050405020304" pitchFamily="18" charset="0"/>
                          <a:cs typeface="Arial" panose="020B0604020202020204" pitchFamily="34" charset="0"/>
                        </a:rPr>
                        <a:t>60</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effectLst/>
                          <a:latin typeface="Calibri" panose="020F0502020204030204" pitchFamily="34" charset="0"/>
                          <a:ea typeface="Times New Roman" panose="02020603050405020304" pitchFamily="18" charset="0"/>
                          <a:cs typeface="Arial" panose="020B0604020202020204" pitchFamily="34" charset="0"/>
                        </a:rPr>
                        <a:t>ΛΟΓΙΣΤΗΡΙΟ</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effectLst/>
                          <a:latin typeface="Calibri" panose="020F0502020204030204" pitchFamily="34" charset="0"/>
                          <a:ea typeface="Times New Roman" panose="02020603050405020304" pitchFamily="18" charset="0"/>
                          <a:cs typeface="Arial" panose="020B0604020202020204" pitchFamily="34" charset="0"/>
                        </a:rPr>
                        <a:t>2000</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a:effectLst/>
                          <a:latin typeface="Calibri" panose="020F0502020204030204" pitchFamily="34" charset="0"/>
                          <a:ea typeface="Times New Roman" panose="02020603050405020304" pitchFamily="18" charset="0"/>
                          <a:cs typeface="Arial" panose="020B0604020202020204" pitchFamily="34" charset="0"/>
                        </a:rPr>
                        <a:t> </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a:effectLst/>
                          <a:latin typeface="Calibri" panose="020F0502020204030204" pitchFamily="34" charset="0"/>
                          <a:ea typeface="Times New Roman" panose="02020603050405020304" pitchFamily="18" charset="0"/>
                          <a:cs typeface="Arial" panose="020B0604020202020204" pitchFamily="34" charset="0"/>
                        </a:rPr>
                        <a:t> </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a:effectLst/>
                          <a:latin typeface="Calibri" panose="020F0502020204030204" pitchFamily="34" charset="0"/>
                          <a:ea typeface="Times New Roman" panose="02020603050405020304" pitchFamily="18" charset="0"/>
                          <a:cs typeface="Arial" panose="020B0604020202020204" pitchFamily="34" charset="0"/>
                        </a:rPr>
                        <a:t> </a:t>
                      </a:r>
                      <a:endParaRPr lang="el-GR" sz="1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2517">
                <a:tc>
                  <a:txBody>
                    <a:bodyPr/>
                    <a:lstStyle/>
                    <a:p>
                      <a:pPr>
                        <a:lnSpc>
                          <a:spcPct val="115000"/>
                        </a:lnSpc>
                        <a:spcAft>
                          <a:spcPts val="0"/>
                        </a:spcAft>
                      </a:pPr>
                      <a:r>
                        <a:rPr lang="en-US" sz="1400" dirty="0">
                          <a:effectLst/>
                          <a:latin typeface="Calibri" panose="020F0502020204030204" pitchFamily="34" charset="0"/>
                          <a:ea typeface="Times New Roman" panose="02020603050405020304" pitchFamily="18" charset="0"/>
                          <a:cs typeface="Arial" panose="020B0604020202020204" pitchFamily="34" charset="0"/>
                        </a:rPr>
                        <a:t>30</a:t>
                      </a:r>
                      <a:endParaRPr lang="el-GR"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dirty="0">
                          <a:effectLst/>
                          <a:latin typeface="Calibri" panose="020F0502020204030204" pitchFamily="34" charset="0"/>
                          <a:ea typeface="Times New Roman" panose="02020603050405020304" pitchFamily="18" charset="0"/>
                          <a:cs typeface="Arial" panose="020B0604020202020204" pitchFamily="34" charset="0"/>
                        </a:rPr>
                        <a:t>ΝΙΚΟΥ</a:t>
                      </a:r>
                      <a:endParaRPr lang="el-GR"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dirty="0">
                          <a:effectLst/>
                          <a:latin typeface="Calibri" panose="020F0502020204030204" pitchFamily="34" charset="0"/>
                          <a:ea typeface="Times New Roman" panose="02020603050405020304" pitchFamily="18" charset="0"/>
                          <a:cs typeface="Arial" panose="020B0604020202020204" pitchFamily="34" charset="0"/>
                        </a:rPr>
                        <a:t>300</a:t>
                      </a:r>
                      <a:endParaRPr lang="el-GR"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dirty="0">
                          <a:effectLst/>
                          <a:latin typeface="Calibri" panose="020F0502020204030204" pitchFamily="34" charset="0"/>
                          <a:ea typeface="Times New Roman" panose="02020603050405020304" pitchFamily="18" charset="0"/>
                          <a:cs typeface="Arial" panose="020B0604020202020204" pitchFamily="34" charset="0"/>
                        </a:rPr>
                        <a:t>ΧΕΙΡΙΣΤΗΣ</a:t>
                      </a:r>
                      <a:endParaRPr lang="el-GR"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dirty="0">
                          <a:effectLst/>
                          <a:latin typeface="Calibri" panose="020F0502020204030204" pitchFamily="34" charset="0"/>
                          <a:ea typeface="Times New Roman" panose="02020603050405020304" pitchFamily="18" charset="0"/>
                          <a:cs typeface="Arial" panose="020B0604020202020204" pitchFamily="34" charset="0"/>
                        </a:rPr>
                        <a:t>70</a:t>
                      </a:r>
                      <a:endParaRPr lang="el-GR"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dirty="0">
                          <a:effectLst/>
                          <a:latin typeface="Calibri" panose="020F0502020204030204" pitchFamily="34" charset="0"/>
                          <a:ea typeface="Times New Roman" panose="02020603050405020304" pitchFamily="18" charset="0"/>
                          <a:cs typeface="Arial" panose="020B0604020202020204" pitchFamily="34" charset="0"/>
                        </a:rPr>
                        <a:t>ΜΙΣΘΟΔΟΣΙΑ</a:t>
                      </a:r>
                      <a:endParaRPr lang="el-GR"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dirty="0">
                          <a:effectLst/>
                          <a:latin typeface="Calibri" panose="020F0502020204030204" pitchFamily="34" charset="0"/>
                          <a:ea typeface="Times New Roman" panose="02020603050405020304" pitchFamily="18" charset="0"/>
                          <a:cs typeface="Arial" panose="020B0604020202020204" pitchFamily="34" charset="0"/>
                        </a:rPr>
                        <a:t>1000</a:t>
                      </a:r>
                      <a:endParaRPr lang="el-GR"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a:effectLst/>
                          <a:latin typeface="Calibri" panose="020F0502020204030204" pitchFamily="34" charset="0"/>
                          <a:ea typeface="Times New Roman" panose="02020603050405020304" pitchFamily="18" charset="0"/>
                          <a:cs typeface="Arial" panose="020B0604020202020204" pitchFamily="34" charset="0"/>
                        </a:rPr>
                        <a:t>1</a:t>
                      </a:r>
                      <a:endParaRPr lang="el-GR"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dirty="0">
                          <a:effectLst/>
                          <a:latin typeface="Calibri" panose="020F0502020204030204" pitchFamily="34" charset="0"/>
                          <a:ea typeface="Times New Roman" panose="02020603050405020304" pitchFamily="18" charset="0"/>
                          <a:cs typeface="Arial" panose="020B0604020202020204" pitchFamily="34" charset="0"/>
                        </a:rPr>
                        <a:t>ΘΩΜΑΣ</a:t>
                      </a:r>
                      <a:endParaRPr lang="el-GR"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a:effectLst/>
                          <a:latin typeface="Calibri" panose="020F0502020204030204" pitchFamily="34" charset="0"/>
                          <a:ea typeface="Times New Roman" panose="02020603050405020304" pitchFamily="18" charset="0"/>
                          <a:cs typeface="Arial" panose="020B0604020202020204" pitchFamily="34" charset="0"/>
                        </a:rPr>
                        <a:t>10</a:t>
                      </a:r>
                      <a:r>
                        <a:rPr lang="el-GR" sz="1400" dirty="0">
                          <a:effectLst/>
                          <a:latin typeface="Calibri" panose="020F0502020204030204" pitchFamily="34" charset="0"/>
                          <a:ea typeface="Times New Roman" panose="02020603050405020304" pitchFamily="18" charset="0"/>
                          <a:cs typeface="Arial" panose="020B0604020202020204" pitchFamily="34" charset="0"/>
                        </a:rPr>
                        <a:t>/06/</a:t>
                      </a:r>
                      <a:r>
                        <a:rPr lang="en-US" sz="1400" dirty="0">
                          <a:effectLst/>
                          <a:latin typeface="Calibri" panose="020F0502020204030204" pitchFamily="34" charset="0"/>
                          <a:ea typeface="Times New Roman" panose="02020603050405020304" pitchFamily="18" charset="0"/>
                          <a:cs typeface="Arial" panose="020B0604020202020204" pitchFamily="34" charset="0"/>
                        </a:rPr>
                        <a:t>89</a:t>
                      </a:r>
                      <a:endParaRPr lang="el-GR" sz="1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5"/>
          <p:cNvSpPr/>
          <p:nvPr/>
        </p:nvSpPr>
        <p:spPr>
          <a:xfrm>
            <a:off x="467544" y="3674055"/>
            <a:ext cx="7560840" cy="2031325"/>
          </a:xfrm>
          <a:prstGeom prst="rect">
            <a:avLst/>
          </a:prstGeom>
        </p:spPr>
        <p:txBody>
          <a:bodyPr wrap="square">
            <a:spAutoFit/>
          </a:bodyPr>
          <a:lstStyle/>
          <a:p>
            <a:pPr>
              <a:spcAft>
                <a:spcPts val="0"/>
              </a:spcAft>
            </a:pPr>
            <a:r>
              <a:rPr lang="en-US" dirty="0" err="1">
                <a:latin typeface="Calibri" panose="020F0502020204030204" pitchFamily="34" charset="0"/>
                <a:ea typeface="Times New Roman" panose="02020603050405020304" pitchFamily="18" charset="0"/>
                <a:cs typeface="Arial" panose="020B0604020202020204" pitchFamily="34" charset="0"/>
              </a:rPr>
              <a:t>Empno</a:t>
            </a:r>
            <a:r>
              <a:rPr lang="el-GR" dirty="0">
                <a:latin typeface="Calibri" panose="020F0502020204030204" pitchFamily="34" charset="0"/>
                <a:ea typeface="Times New Roman" panose="02020603050405020304" pitchFamily="18" charset="0"/>
                <a:cs typeface="Arial" panose="020B0604020202020204" pitchFamily="34" charset="0"/>
              </a:rPr>
              <a:t>=Κωδικός υπαλλήλου, </a:t>
            </a:r>
            <a:r>
              <a:rPr lang="en-US" dirty="0">
                <a:latin typeface="Calibri" panose="020F0502020204030204" pitchFamily="34" charset="0"/>
                <a:ea typeface="Times New Roman" panose="02020603050405020304" pitchFamily="18" charset="0"/>
                <a:cs typeface="Arial" panose="020B0604020202020204" pitchFamily="34" charset="0"/>
              </a:rPr>
              <a:t>Name</a:t>
            </a:r>
            <a:r>
              <a:rPr lang="el-GR" dirty="0">
                <a:latin typeface="Calibri" panose="020F0502020204030204" pitchFamily="34" charset="0"/>
                <a:ea typeface="Times New Roman" panose="02020603050405020304" pitchFamily="18" charset="0"/>
                <a:cs typeface="Arial" panose="020B0604020202020204" pitchFamily="34" charset="0"/>
              </a:rPr>
              <a:t>=όνομα, </a:t>
            </a:r>
            <a:r>
              <a:rPr lang="en-US" dirty="0" err="1">
                <a:latin typeface="Calibri" panose="020F0502020204030204" pitchFamily="34" charset="0"/>
                <a:ea typeface="Times New Roman" panose="02020603050405020304" pitchFamily="18" charset="0"/>
                <a:cs typeface="Arial" panose="020B0604020202020204" pitchFamily="34" charset="0"/>
              </a:rPr>
              <a:t>JobNo</a:t>
            </a:r>
            <a:r>
              <a:rPr lang="el-GR" dirty="0">
                <a:latin typeface="Calibri" panose="020F0502020204030204" pitchFamily="34" charset="0"/>
                <a:ea typeface="Times New Roman" panose="02020603050405020304" pitchFamily="18" charset="0"/>
                <a:cs typeface="Arial" panose="020B0604020202020204" pitchFamily="34" charset="0"/>
              </a:rPr>
              <a:t>=κωδικός θέσης, </a:t>
            </a:r>
            <a:r>
              <a:rPr lang="en-US" dirty="0">
                <a:latin typeface="Calibri" panose="020F0502020204030204" pitchFamily="34" charset="0"/>
                <a:ea typeface="Times New Roman" panose="02020603050405020304" pitchFamily="18" charset="0"/>
                <a:cs typeface="Arial" panose="020B0604020202020204" pitchFamily="34" charset="0"/>
              </a:rPr>
              <a:t>Job</a:t>
            </a:r>
            <a:r>
              <a:rPr lang="el-GR" dirty="0">
                <a:latin typeface="Calibri" panose="020F0502020204030204" pitchFamily="34" charset="0"/>
                <a:ea typeface="Times New Roman" panose="02020603050405020304" pitchFamily="18" charset="0"/>
                <a:cs typeface="Arial" panose="020B0604020202020204" pitchFamily="34" charset="0"/>
              </a:rPr>
              <a:t>=θέση, </a:t>
            </a:r>
            <a:r>
              <a:rPr lang="en-US" dirty="0" err="1">
                <a:latin typeface="Calibri" panose="020F0502020204030204" pitchFamily="34" charset="0"/>
                <a:ea typeface="Times New Roman" panose="02020603050405020304" pitchFamily="18" charset="0"/>
                <a:cs typeface="Arial" panose="020B0604020202020204" pitchFamily="34" charset="0"/>
              </a:rPr>
              <a:t>Deptno</a:t>
            </a:r>
            <a:r>
              <a:rPr lang="el-GR" dirty="0">
                <a:latin typeface="Calibri" panose="020F0502020204030204" pitchFamily="34" charset="0"/>
                <a:ea typeface="Times New Roman" panose="02020603050405020304" pitchFamily="18" charset="0"/>
                <a:cs typeface="Arial" panose="020B0604020202020204" pitchFamily="34" charset="0"/>
              </a:rPr>
              <a:t>=κωδικός τμήματος, </a:t>
            </a:r>
            <a:r>
              <a:rPr lang="en-US" dirty="0" err="1">
                <a:latin typeface="Calibri" panose="020F0502020204030204" pitchFamily="34" charset="0"/>
                <a:ea typeface="Times New Roman" panose="02020603050405020304" pitchFamily="18" charset="0"/>
                <a:cs typeface="Arial" panose="020B0604020202020204" pitchFamily="34" charset="0"/>
              </a:rPr>
              <a:t>Dname</a:t>
            </a:r>
            <a:r>
              <a:rPr lang="el-GR" dirty="0">
                <a:latin typeface="Calibri" panose="020F0502020204030204" pitchFamily="34" charset="0"/>
                <a:ea typeface="Times New Roman" panose="02020603050405020304" pitchFamily="18" charset="0"/>
                <a:cs typeface="Arial" panose="020B0604020202020204" pitchFamily="34" charset="0"/>
              </a:rPr>
              <a:t>=τμήμα </a:t>
            </a:r>
            <a:r>
              <a:rPr lang="en-US" dirty="0">
                <a:latin typeface="Calibri" panose="020F0502020204030204" pitchFamily="34" charset="0"/>
                <a:ea typeface="Times New Roman" panose="02020603050405020304" pitchFamily="18" charset="0"/>
                <a:cs typeface="Arial" panose="020B0604020202020204" pitchFamily="34" charset="0"/>
              </a:rPr>
              <a:t>Sal</a:t>
            </a:r>
            <a:r>
              <a:rPr lang="el-GR" dirty="0">
                <a:latin typeface="Calibri" panose="020F0502020204030204" pitchFamily="34" charset="0"/>
                <a:ea typeface="Times New Roman" panose="02020603050405020304" pitchFamily="18" charset="0"/>
                <a:cs typeface="Arial" panose="020B0604020202020204" pitchFamily="34" charset="0"/>
              </a:rPr>
              <a:t>=μισθός, </a:t>
            </a:r>
            <a:r>
              <a:rPr lang="en-US" dirty="0">
                <a:latin typeface="Calibri" panose="020F0502020204030204" pitchFamily="34" charset="0"/>
                <a:ea typeface="Times New Roman" panose="02020603050405020304" pitchFamily="18" charset="0"/>
                <a:cs typeface="Arial" panose="020B0604020202020204" pitchFamily="34" charset="0"/>
              </a:rPr>
              <a:t>C</a:t>
            </a:r>
            <a:r>
              <a:rPr lang="el-GR" dirty="0">
                <a:latin typeface="Calibri" panose="020F0502020204030204" pitchFamily="34" charset="0"/>
                <a:ea typeface="Times New Roman" panose="02020603050405020304" pitchFamily="18" charset="0"/>
                <a:cs typeface="Arial" panose="020B0604020202020204" pitchFamily="34" charset="0"/>
              </a:rPr>
              <a:t>_</a:t>
            </a:r>
            <a:r>
              <a:rPr lang="en-US" dirty="0">
                <a:latin typeface="Calibri" panose="020F0502020204030204" pitchFamily="34" charset="0"/>
                <a:ea typeface="Times New Roman" panose="02020603050405020304" pitchFamily="18" charset="0"/>
                <a:cs typeface="Arial" panose="020B0604020202020204" pitchFamily="34" charset="0"/>
              </a:rPr>
              <a:t>No</a:t>
            </a:r>
            <a:r>
              <a:rPr lang="el-GR" dirty="0">
                <a:latin typeface="Calibri" panose="020F0502020204030204" pitchFamily="34" charset="0"/>
                <a:ea typeface="Times New Roman" panose="02020603050405020304" pitchFamily="18" charset="0"/>
                <a:cs typeface="Arial" panose="020B0604020202020204" pitchFamily="34" charset="0"/>
              </a:rPr>
              <a:t>=αριθμός παιδιών υπαλλήλου, </a:t>
            </a:r>
            <a:r>
              <a:rPr lang="en-US" dirty="0">
                <a:latin typeface="Calibri" panose="020F0502020204030204" pitchFamily="34" charset="0"/>
                <a:ea typeface="Times New Roman" panose="02020603050405020304" pitchFamily="18" charset="0"/>
                <a:cs typeface="Arial" panose="020B0604020202020204" pitchFamily="34" charset="0"/>
              </a:rPr>
              <a:t>C</a:t>
            </a:r>
            <a:r>
              <a:rPr lang="el-GR" dirty="0">
                <a:latin typeface="Calibri" panose="020F0502020204030204" pitchFamily="34" charset="0"/>
                <a:ea typeface="Times New Roman" panose="02020603050405020304" pitchFamily="18" charset="0"/>
                <a:cs typeface="Arial" panose="020B0604020202020204" pitchFamily="34" charset="0"/>
              </a:rPr>
              <a:t>_</a:t>
            </a:r>
            <a:r>
              <a:rPr lang="en-US" dirty="0">
                <a:latin typeface="Calibri" panose="020F0502020204030204" pitchFamily="34" charset="0"/>
                <a:ea typeface="Times New Roman" panose="02020603050405020304" pitchFamily="18" charset="0"/>
                <a:cs typeface="Arial" panose="020B0604020202020204" pitchFamily="34" charset="0"/>
              </a:rPr>
              <a:t>Name</a:t>
            </a:r>
            <a:r>
              <a:rPr lang="el-GR" dirty="0">
                <a:latin typeface="Calibri" panose="020F0502020204030204" pitchFamily="34" charset="0"/>
                <a:ea typeface="Times New Roman" panose="02020603050405020304" pitchFamily="18" charset="0"/>
                <a:cs typeface="Arial" panose="020B0604020202020204" pitchFamily="34" charset="0"/>
              </a:rPr>
              <a:t>=όνομα παιδιού, </a:t>
            </a:r>
            <a:r>
              <a:rPr lang="en-US" dirty="0">
                <a:latin typeface="Calibri" panose="020F0502020204030204" pitchFamily="34" charset="0"/>
                <a:ea typeface="Times New Roman" panose="02020603050405020304" pitchFamily="18" charset="0"/>
                <a:cs typeface="Arial" panose="020B0604020202020204" pitchFamily="34" charset="0"/>
              </a:rPr>
              <a:t>B</a:t>
            </a:r>
            <a:r>
              <a:rPr lang="el-GR" dirty="0">
                <a:latin typeface="Calibri" panose="020F0502020204030204" pitchFamily="34" charset="0"/>
                <a:ea typeface="Times New Roman" panose="02020603050405020304" pitchFamily="18" charset="0"/>
                <a:cs typeface="Arial" panose="020B0604020202020204" pitchFamily="34" charset="0"/>
              </a:rPr>
              <a:t>_</a:t>
            </a:r>
            <a:r>
              <a:rPr lang="en-US" dirty="0">
                <a:latin typeface="Calibri" panose="020F0502020204030204" pitchFamily="34" charset="0"/>
                <a:ea typeface="Times New Roman" panose="02020603050405020304" pitchFamily="18" charset="0"/>
                <a:cs typeface="Arial" panose="020B0604020202020204" pitchFamily="34" charset="0"/>
              </a:rPr>
              <a:t>Date</a:t>
            </a:r>
            <a:r>
              <a:rPr lang="el-GR" dirty="0">
                <a:latin typeface="Calibri" panose="020F0502020204030204" pitchFamily="34" charset="0"/>
                <a:ea typeface="Times New Roman" panose="02020603050405020304" pitchFamily="18" charset="0"/>
                <a:cs typeface="Arial" panose="020B0604020202020204" pitchFamily="34" charset="0"/>
              </a:rPr>
              <a:t>= ημερομηνία γέννησης παιδιού. </a:t>
            </a:r>
            <a:endParaRPr lang="el-GR" sz="12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l-GR" b="1" dirty="0">
                <a:latin typeface="Calibri" panose="020F0502020204030204" pitchFamily="34" charset="0"/>
                <a:ea typeface="Times New Roman" panose="02020603050405020304" pitchFamily="18" charset="0"/>
                <a:cs typeface="Arial" panose="020B0604020202020204" pitchFamily="34" charset="0"/>
              </a:rPr>
              <a:t> </a:t>
            </a:r>
            <a:endParaRPr lang="el-GR" sz="12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l-GR" b="1" dirty="0">
                <a:latin typeface="Calibri" panose="020F0502020204030204" pitchFamily="34" charset="0"/>
                <a:ea typeface="Times New Roman" panose="02020603050405020304" pitchFamily="18" charset="0"/>
                <a:cs typeface="Arial" panose="020B0604020202020204" pitchFamily="34" charset="0"/>
              </a:rPr>
              <a:t>Περιορισμοί   </a:t>
            </a:r>
            <a:endParaRPr lang="el-GR" sz="1200" dirty="0">
              <a:latin typeface="Courier New" panose="02070309020205020404" pitchFamily="49" charset="0"/>
              <a:ea typeface="Times New Roman" panose="02020603050405020304" pitchFamily="18" charset="0"/>
              <a:cs typeface="Times New Roman" panose="02020603050405020304" pitchFamily="18" charset="0"/>
            </a:endParaRPr>
          </a:p>
          <a:p>
            <a:r>
              <a:rPr lang="el-GR" dirty="0">
                <a:latin typeface="Calibri" panose="020F0502020204030204" pitchFamily="34" charset="0"/>
                <a:ea typeface="Times New Roman" panose="02020603050405020304" pitchFamily="18" charset="0"/>
                <a:cs typeface="Arial" panose="020B0604020202020204" pitchFamily="34" charset="0"/>
              </a:rPr>
              <a:t>Υποτίθεται ότι κάθε υπάλληλος έχει μία θέση, ανήκει σε ένα τμήμα, ο μισθός του εξαρτάται από τη θέση και έχει ή δεν έχει παιδιά.</a:t>
            </a:r>
            <a:endParaRPr lang="el-GR" dirty="0"/>
          </a:p>
        </p:txBody>
      </p:sp>
    </p:spTree>
    <p:extLst>
      <p:ext uri="{BB962C8B-B14F-4D97-AF65-F5344CB8AC3E}">
        <p14:creationId xmlns:p14="http://schemas.microsoft.com/office/powerpoint/2010/main" val="39947614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61560"/>
            <a:ext cx="8229600" cy="907200"/>
          </a:xfrm>
        </p:spPr>
        <p:txBody>
          <a:bodyPr>
            <a:normAutofit fontScale="90000"/>
          </a:bodyPr>
          <a:lstStyle/>
          <a:p>
            <a:r>
              <a:rPr lang="el-GR" dirty="0"/>
              <a:t>Μοντέλο Οντοτήτων Συσχετίσεων (Entity Relationship model) </a:t>
            </a:r>
            <a:br>
              <a:rPr lang="el-GR" dirty="0"/>
            </a:b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3</a:t>
            </a:fld>
            <a:endParaRPr lang="el-GR"/>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1187624" y="1657350"/>
            <a:ext cx="6336704" cy="4699000"/>
          </a:xfrm>
          <a:prstGeom prst="rect">
            <a:avLst/>
          </a:prstGeom>
        </p:spPr>
      </p:pic>
    </p:spTree>
    <p:extLst>
      <p:ext uri="{BB962C8B-B14F-4D97-AF65-F5344CB8AC3E}">
        <p14:creationId xmlns:p14="http://schemas.microsoft.com/office/powerpoint/2010/main" val="35332472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Τρίτη Κανονική Μορφή 3</a:t>
            </a:r>
            <a:r>
              <a:rPr lang="en-US" dirty="0" smtClean="0"/>
              <a:t>NF PKs-FKs</a:t>
            </a:r>
            <a:r>
              <a:rPr lang="el-GR" dirty="0"/>
              <a:t/>
            </a:r>
            <a:br>
              <a:rPr lang="el-GR" dirty="0"/>
            </a:b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4</a:t>
            </a:fld>
            <a:endParaRPr lang="el-GR"/>
          </a:p>
        </p:txBody>
      </p:sp>
      <p:graphicFrame>
        <p:nvGraphicFramePr>
          <p:cNvPr id="12" name="Table 11"/>
          <p:cNvGraphicFramePr>
            <a:graphicFrameLocks noGrp="1"/>
          </p:cNvGraphicFramePr>
          <p:nvPr>
            <p:extLst>
              <p:ext uri="{D42A27DB-BD31-4B8C-83A1-F6EECF244321}">
                <p14:modId xmlns:p14="http://schemas.microsoft.com/office/powerpoint/2010/main" val="1199824940"/>
              </p:ext>
            </p:extLst>
          </p:nvPr>
        </p:nvGraphicFramePr>
        <p:xfrm>
          <a:off x="323528" y="980728"/>
          <a:ext cx="4024025" cy="1393784"/>
        </p:xfrm>
        <a:graphic>
          <a:graphicData uri="http://schemas.openxmlformats.org/drawingml/2006/table">
            <a:tbl>
              <a:tblPr/>
              <a:tblGrid>
                <a:gridCol w="801076"/>
                <a:gridCol w="924317"/>
                <a:gridCol w="689184"/>
                <a:gridCol w="804319"/>
                <a:gridCol w="805129"/>
              </a:tblGrid>
              <a:tr h="348446">
                <a:tc>
                  <a:txBody>
                    <a:bodyPr/>
                    <a:lstStyle/>
                    <a:p>
                      <a:pPr>
                        <a:lnSpc>
                          <a:spcPct val="115000"/>
                        </a:lnSpc>
                        <a:spcAft>
                          <a:spcPts val="0"/>
                        </a:spcAft>
                      </a:pPr>
                      <a:r>
                        <a:rPr lang="el-GR" sz="1600" b="1" dirty="0">
                          <a:solidFill>
                            <a:schemeClr val="tx2"/>
                          </a:solidFill>
                          <a:effectLst/>
                          <a:latin typeface="Calibri" panose="020F0502020204030204" pitchFamily="34" charset="0"/>
                          <a:ea typeface="Times New Roman" panose="02020603050405020304" pitchFamily="18" charset="0"/>
                          <a:cs typeface="Arial" panose="020B0604020202020204" pitchFamily="34" charset="0"/>
                        </a:rPr>
                        <a:t>Empno</a:t>
                      </a:r>
                      <a:endParaRPr lang="el-GR" sz="1600" b="1" dirty="0">
                        <a:solidFill>
                          <a:schemeClr val="tx2"/>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Arial" panose="020B0604020202020204" pitchFamily="34" charset="0"/>
                        </a:rPr>
                        <a:t>Name</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Arial" panose="020B0604020202020204" pitchFamily="34" charset="0"/>
                        </a:rPr>
                        <a:t>JobNo</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Arial" panose="020B0604020202020204" pitchFamily="34" charset="0"/>
                        </a:rPr>
                        <a:t>DeptNo</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Arial" panose="020B0604020202020204" pitchFamily="34" charset="0"/>
                        </a:rPr>
                        <a:t>Cno</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446">
                <a:tc>
                  <a:txBody>
                    <a:bodyPr/>
                    <a:lstStyle/>
                    <a:p>
                      <a:pPr>
                        <a:lnSpc>
                          <a:spcPct val="115000"/>
                        </a:lnSpc>
                        <a:spcAft>
                          <a:spcPts val="0"/>
                        </a:spcAft>
                      </a:pPr>
                      <a:r>
                        <a:rPr lang="en-US" sz="1600" dirty="0">
                          <a:effectLst/>
                          <a:latin typeface="Calibri" panose="020F0502020204030204" pitchFamily="34" charset="0"/>
                          <a:ea typeface="Times New Roman" panose="02020603050405020304" pitchFamily="18" charset="0"/>
                          <a:cs typeface="Arial" panose="020B0604020202020204" pitchFamily="34" charset="0"/>
                        </a:rPr>
                        <a:t>10</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Arial" panose="020B0604020202020204" pitchFamily="34" charset="0"/>
                        </a:rPr>
                        <a:t>ΣΠΥΡΟΥ</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Arial" panose="020B0604020202020204" pitchFamily="34" charset="0"/>
                        </a:rPr>
                        <a:t>100</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Arial" panose="020B0604020202020204" pitchFamily="34" charset="0"/>
                        </a:rPr>
                        <a:t>50</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effectLst/>
                          <a:latin typeface="Calibri" panose="020F0502020204030204" pitchFamily="34" charset="0"/>
                          <a:ea typeface="Times New Roman" panose="02020603050405020304" pitchFamily="18" charset="0"/>
                          <a:cs typeface="Arial" panose="020B0604020202020204" pitchFamily="34" charset="0"/>
                        </a:rPr>
                        <a:t>2</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446">
                <a:tc>
                  <a:txBody>
                    <a:bodyPr/>
                    <a:lstStyle/>
                    <a:p>
                      <a:pPr>
                        <a:lnSpc>
                          <a:spcPct val="115000"/>
                        </a:lnSpc>
                        <a:spcAft>
                          <a:spcPts val="0"/>
                        </a:spcAft>
                      </a:pPr>
                      <a:r>
                        <a:rPr lang="en-US" sz="1600" dirty="0">
                          <a:effectLst/>
                          <a:latin typeface="Calibri" panose="020F0502020204030204" pitchFamily="34" charset="0"/>
                          <a:ea typeface="Times New Roman" panose="02020603050405020304" pitchFamily="18" charset="0"/>
                          <a:cs typeface="Arial" panose="020B0604020202020204" pitchFamily="34" charset="0"/>
                        </a:rPr>
                        <a:t>20</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Arial" panose="020B0604020202020204" pitchFamily="34" charset="0"/>
                        </a:rPr>
                        <a:t>ΧΡΗΣΤΟΥ</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Arial" panose="020B0604020202020204" pitchFamily="34" charset="0"/>
                        </a:rPr>
                        <a:t>200</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Arial" panose="020B0604020202020204" pitchFamily="34" charset="0"/>
                        </a:rPr>
                        <a:t>60</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effectLst/>
                          <a:latin typeface="Calibri" panose="020F0502020204030204" pitchFamily="34" charset="0"/>
                          <a:ea typeface="Times New Roman" panose="02020603050405020304" pitchFamily="18" charset="0"/>
                          <a:cs typeface="Arial" panose="020B0604020202020204" pitchFamily="34" charset="0"/>
                        </a:rPr>
                        <a:t> </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446">
                <a:tc>
                  <a:txBody>
                    <a:bodyPr/>
                    <a:lstStyle/>
                    <a:p>
                      <a:pPr>
                        <a:lnSpc>
                          <a:spcPct val="115000"/>
                        </a:lnSpc>
                        <a:spcAft>
                          <a:spcPts val="0"/>
                        </a:spcAft>
                      </a:pPr>
                      <a:r>
                        <a:rPr lang="en-US" sz="1600" dirty="0">
                          <a:effectLst/>
                          <a:latin typeface="Calibri" panose="020F0502020204030204" pitchFamily="34" charset="0"/>
                          <a:ea typeface="Times New Roman" panose="02020603050405020304" pitchFamily="18" charset="0"/>
                          <a:cs typeface="Arial" panose="020B0604020202020204" pitchFamily="34" charset="0"/>
                        </a:rPr>
                        <a:t>30</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dirty="0">
                          <a:effectLst/>
                          <a:latin typeface="Calibri" panose="020F0502020204030204" pitchFamily="34" charset="0"/>
                          <a:ea typeface="Times New Roman" panose="02020603050405020304" pitchFamily="18" charset="0"/>
                          <a:cs typeface="Arial" panose="020B0604020202020204" pitchFamily="34" charset="0"/>
                        </a:rPr>
                        <a:t>ΝΙΚΟΥ</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dirty="0">
                          <a:effectLst/>
                          <a:latin typeface="Calibri" panose="020F0502020204030204" pitchFamily="34" charset="0"/>
                          <a:ea typeface="Times New Roman" panose="02020603050405020304" pitchFamily="18" charset="0"/>
                          <a:cs typeface="Arial" panose="020B0604020202020204" pitchFamily="34" charset="0"/>
                        </a:rPr>
                        <a:t>300</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dirty="0">
                          <a:effectLst/>
                          <a:latin typeface="Calibri" panose="020F0502020204030204" pitchFamily="34" charset="0"/>
                          <a:ea typeface="Times New Roman" panose="02020603050405020304" pitchFamily="18" charset="0"/>
                          <a:cs typeface="Arial" panose="020B0604020202020204" pitchFamily="34" charset="0"/>
                        </a:rPr>
                        <a:t>70</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dirty="0">
                          <a:effectLst/>
                          <a:latin typeface="Calibri" panose="020F0502020204030204" pitchFamily="34" charset="0"/>
                          <a:ea typeface="Times New Roman" panose="02020603050405020304" pitchFamily="18" charset="0"/>
                          <a:cs typeface="Arial" panose="020B0604020202020204" pitchFamily="34" charset="0"/>
                        </a:rPr>
                        <a:t>1</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1756263219"/>
              </p:ext>
            </p:extLst>
          </p:nvPr>
        </p:nvGraphicFramePr>
        <p:xfrm>
          <a:off x="539552" y="2924944"/>
          <a:ext cx="2545948" cy="1121664"/>
        </p:xfrm>
        <a:graphic>
          <a:graphicData uri="http://schemas.openxmlformats.org/drawingml/2006/table">
            <a:tbl>
              <a:tblPr/>
              <a:tblGrid>
                <a:gridCol w="864096"/>
                <a:gridCol w="1051297"/>
                <a:gridCol w="630555"/>
              </a:tblGrid>
              <a:tr h="0">
                <a:tc>
                  <a:txBody>
                    <a:bodyPr/>
                    <a:lstStyle/>
                    <a:p>
                      <a:pPr>
                        <a:lnSpc>
                          <a:spcPct val="115000"/>
                        </a:lnSpc>
                        <a:spcAft>
                          <a:spcPts val="0"/>
                        </a:spcAft>
                      </a:pPr>
                      <a:r>
                        <a:rPr lang="en-US" sz="1600" b="1" dirty="0" err="1">
                          <a:solidFill>
                            <a:schemeClr val="tx2"/>
                          </a:solidFill>
                          <a:effectLst/>
                          <a:latin typeface="Calibri" panose="020F0502020204030204" pitchFamily="34" charset="0"/>
                          <a:ea typeface="Times New Roman" panose="02020603050405020304" pitchFamily="18" charset="0"/>
                          <a:cs typeface="Arial" panose="020B0604020202020204" pitchFamily="34" charset="0"/>
                        </a:rPr>
                        <a:t>JobNo</a:t>
                      </a:r>
                      <a:endParaRPr lang="el-GR" sz="1600" b="1" dirty="0">
                        <a:solidFill>
                          <a:schemeClr val="tx2"/>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effectLst/>
                          <a:latin typeface="Calibri" panose="020F0502020204030204" pitchFamily="34" charset="0"/>
                          <a:ea typeface="Times New Roman" panose="02020603050405020304" pitchFamily="18" charset="0"/>
                          <a:cs typeface="Arial" panose="020B0604020202020204" pitchFamily="34" charset="0"/>
                        </a:rPr>
                        <a:t>Job</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effectLst/>
                          <a:latin typeface="Calibri" panose="020F0502020204030204" pitchFamily="34" charset="0"/>
                          <a:ea typeface="Times New Roman" panose="02020603050405020304" pitchFamily="18" charset="0"/>
                          <a:cs typeface="Arial" panose="020B0604020202020204" pitchFamily="34" charset="0"/>
                        </a:rPr>
                        <a:t>Sal</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l-GR" sz="1600" dirty="0">
                          <a:effectLst/>
                          <a:latin typeface="Calibri" panose="020F0502020204030204" pitchFamily="34" charset="0"/>
                          <a:ea typeface="Times New Roman" panose="02020603050405020304" pitchFamily="18" charset="0"/>
                          <a:cs typeface="Arial" panose="020B0604020202020204" pitchFamily="34" charset="0"/>
                        </a:rPr>
                        <a:t>100</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Arial" panose="020B0604020202020204" pitchFamily="34" charset="0"/>
                        </a:rPr>
                        <a:t>ΠΩΛΗΤΗΣ</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Arial" panose="020B0604020202020204" pitchFamily="34" charset="0"/>
                        </a:rPr>
                        <a:t>2200</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l-GR" sz="1600" dirty="0">
                          <a:effectLst/>
                          <a:latin typeface="Calibri" panose="020F0502020204030204" pitchFamily="34" charset="0"/>
                          <a:ea typeface="Times New Roman" panose="02020603050405020304" pitchFamily="18" charset="0"/>
                          <a:cs typeface="Arial" panose="020B0604020202020204" pitchFamily="34" charset="0"/>
                        </a:rPr>
                        <a:t>200</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Arial" panose="020B0604020202020204" pitchFamily="34" charset="0"/>
                        </a:rPr>
                        <a:t>ΑΝΑΛΥΤΗΣ</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Arial" panose="020B0604020202020204" pitchFamily="34" charset="0"/>
                        </a:rPr>
                        <a:t>2000</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l-GR" sz="1600" dirty="0">
                          <a:effectLst/>
                          <a:latin typeface="Calibri" panose="020F0502020204030204" pitchFamily="34" charset="0"/>
                          <a:ea typeface="Times New Roman" panose="02020603050405020304" pitchFamily="18" charset="0"/>
                          <a:cs typeface="Arial" panose="020B0604020202020204" pitchFamily="34" charset="0"/>
                        </a:rPr>
                        <a:t>300</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dirty="0">
                          <a:effectLst/>
                          <a:latin typeface="Calibri" panose="020F0502020204030204" pitchFamily="34" charset="0"/>
                          <a:ea typeface="Times New Roman" panose="02020603050405020304" pitchFamily="18" charset="0"/>
                          <a:cs typeface="Arial" panose="020B0604020202020204" pitchFamily="34" charset="0"/>
                        </a:rPr>
                        <a:t>ΧΕΙΡΙΣΤΗΣ</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dirty="0">
                          <a:effectLst/>
                          <a:latin typeface="Calibri" panose="020F0502020204030204" pitchFamily="34" charset="0"/>
                          <a:ea typeface="Times New Roman" panose="02020603050405020304" pitchFamily="18" charset="0"/>
                          <a:cs typeface="Arial" panose="020B0604020202020204" pitchFamily="34" charset="0"/>
                        </a:rPr>
                        <a:t>1000</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2052256301"/>
              </p:ext>
            </p:extLst>
          </p:nvPr>
        </p:nvGraphicFramePr>
        <p:xfrm>
          <a:off x="3779912" y="2955408"/>
          <a:ext cx="2736850" cy="1121664"/>
        </p:xfrm>
        <a:graphic>
          <a:graphicData uri="http://schemas.openxmlformats.org/drawingml/2006/table">
            <a:tbl>
              <a:tblPr/>
              <a:tblGrid>
                <a:gridCol w="1152401"/>
                <a:gridCol w="1584449"/>
              </a:tblGrid>
              <a:tr h="0">
                <a:tc>
                  <a:txBody>
                    <a:bodyPr/>
                    <a:lstStyle/>
                    <a:p>
                      <a:pPr>
                        <a:lnSpc>
                          <a:spcPct val="115000"/>
                        </a:lnSpc>
                        <a:spcAft>
                          <a:spcPts val="0"/>
                        </a:spcAft>
                      </a:pPr>
                      <a:r>
                        <a:rPr lang="en-US" sz="1600" b="1" dirty="0" err="1">
                          <a:solidFill>
                            <a:schemeClr val="tx2"/>
                          </a:solidFill>
                          <a:effectLst/>
                          <a:latin typeface="Calibri" panose="020F0502020204030204" pitchFamily="34" charset="0"/>
                          <a:ea typeface="Times New Roman" panose="02020603050405020304" pitchFamily="18" charset="0"/>
                          <a:cs typeface="Arial" panose="020B0604020202020204" pitchFamily="34" charset="0"/>
                        </a:rPr>
                        <a:t>DeptNo</a:t>
                      </a:r>
                      <a:endParaRPr lang="el-GR" sz="1600" b="1" dirty="0">
                        <a:solidFill>
                          <a:schemeClr val="tx2"/>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dirty="0" err="1">
                          <a:effectLst/>
                          <a:latin typeface="Calibri" panose="020F0502020204030204" pitchFamily="34" charset="0"/>
                          <a:ea typeface="Times New Roman" panose="02020603050405020304" pitchFamily="18" charset="0"/>
                          <a:cs typeface="Arial" panose="020B0604020202020204" pitchFamily="34" charset="0"/>
                        </a:rPr>
                        <a:t>Dname</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l-GR" sz="1600" dirty="0">
                          <a:effectLst/>
                          <a:latin typeface="Calibri" panose="020F0502020204030204" pitchFamily="34" charset="0"/>
                          <a:ea typeface="Times New Roman" panose="02020603050405020304" pitchFamily="18" charset="0"/>
                          <a:cs typeface="Arial" panose="020B0604020202020204" pitchFamily="34" charset="0"/>
                        </a:rPr>
                        <a:t>50</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Arial" panose="020B0604020202020204" pitchFamily="34" charset="0"/>
                        </a:rPr>
                        <a:t>ΠΩΛΗΣΕΙΣ</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l-GR" sz="1600" dirty="0">
                          <a:effectLst/>
                          <a:latin typeface="Calibri" panose="020F0502020204030204" pitchFamily="34" charset="0"/>
                          <a:ea typeface="Times New Roman" panose="02020603050405020304" pitchFamily="18" charset="0"/>
                          <a:cs typeface="Arial" panose="020B0604020202020204" pitchFamily="34" charset="0"/>
                        </a:rPr>
                        <a:t>60</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Arial" panose="020B0604020202020204" pitchFamily="34" charset="0"/>
                        </a:rPr>
                        <a:t>ΛΟΓΙΣΤΗΡΙΟ</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l-GR" sz="1600" dirty="0">
                          <a:effectLst/>
                          <a:latin typeface="Calibri" panose="020F0502020204030204" pitchFamily="34" charset="0"/>
                          <a:ea typeface="Times New Roman" panose="02020603050405020304" pitchFamily="18" charset="0"/>
                          <a:cs typeface="Arial" panose="020B0604020202020204" pitchFamily="34" charset="0"/>
                        </a:rPr>
                        <a:t>70</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dirty="0">
                          <a:effectLst/>
                          <a:latin typeface="Calibri" panose="020F0502020204030204" pitchFamily="34" charset="0"/>
                          <a:ea typeface="Times New Roman" panose="02020603050405020304" pitchFamily="18" charset="0"/>
                          <a:cs typeface="Arial" panose="020B0604020202020204" pitchFamily="34" charset="0"/>
                        </a:rPr>
                        <a:t>ΜΙΣΘΟΔΟΣΙΑ</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3935999426"/>
              </p:ext>
            </p:extLst>
          </p:nvPr>
        </p:nvGraphicFramePr>
        <p:xfrm>
          <a:off x="539552" y="4597040"/>
          <a:ext cx="3096344" cy="1121664"/>
        </p:xfrm>
        <a:graphic>
          <a:graphicData uri="http://schemas.openxmlformats.org/drawingml/2006/table">
            <a:tbl>
              <a:tblPr/>
              <a:tblGrid>
                <a:gridCol w="991255"/>
                <a:gridCol w="952961"/>
                <a:gridCol w="1152128"/>
              </a:tblGrid>
              <a:tr h="0">
                <a:tc>
                  <a:txBody>
                    <a:bodyPr/>
                    <a:lstStyle/>
                    <a:p>
                      <a:pPr>
                        <a:lnSpc>
                          <a:spcPct val="115000"/>
                        </a:lnSpc>
                        <a:spcAft>
                          <a:spcPts val="0"/>
                        </a:spcAft>
                      </a:pPr>
                      <a:r>
                        <a:rPr lang="el-GR" sz="1600" b="1" dirty="0">
                          <a:solidFill>
                            <a:schemeClr val="tx2"/>
                          </a:solidFill>
                          <a:effectLst/>
                          <a:latin typeface="Calibri" panose="020F0502020204030204" pitchFamily="34" charset="0"/>
                          <a:ea typeface="Times New Roman" panose="02020603050405020304" pitchFamily="18" charset="0"/>
                          <a:cs typeface="Arial" panose="020B0604020202020204" pitchFamily="34" charset="0"/>
                        </a:rPr>
                        <a:t>Empno</a:t>
                      </a:r>
                      <a:endParaRPr lang="el-GR" sz="1600" b="1" dirty="0">
                        <a:solidFill>
                          <a:schemeClr val="tx2"/>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b="1" dirty="0">
                          <a:solidFill>
                            <a:schemeClr val="tx2"/>
                          </a:solidFill>
                          <a:effectLst/>
                          <a:latin typeface="Calibri" panose="020F0502020204030204" pitchFamily="34" charset="0"/>
                          <a:ea typeface="Times New Roman" panose="02020603050405020304" pitchFamily="18" charset="0"/>
                          <a:cs typeface="Arial" panose="020B0604020202020204" pitchFamily="34" charset="0"/>
                        </a:rPr>
                        <a:t>C</a:t>
                      </a:r>
                      <a:r>
                        <a:rPr lang="en-US" sz="1600" b="1" dirty="0">
                          <a:solidFill>
                            <a:schemeClr val="tx2"/>
                          </a:solidFill>
                          <a:effectLst/>
                          <a:latin typeface="Calibri" panose="020F0502020204030204" pitchFamily="34" charset="0"/>
                          <a:ea typeface="Times New Roman" panose="02020603050405020304" pitchFamily="18" charset="0"/>
                          <a:cs typeface="Arial" panose="020B0604020202020204" pitchFamily="34" charset="0"/>
                        </a:rPr>
                        <a:t>n</a:t>
                      </a:r>
                      <a:r>
                        <a:rPr lang="el-GR" sz="1600" b="1" dirty="0">
                          <a:solidFill>
                            <a:schemeClr val="tx2"/>
                          </a:solidFill>
                          <a:effectLst/>
                          <a:latin typeface="Calibri" panose="020F0502020204030204" pitchFamily="34" charset="0"/>
                          <a:ea typeface="Times New Roman" panose="02020603050405020304" pitchFamily="18" charset="0"/>
                          <a:cs typeface="Arial" panose="020B0604020202020204" pitchFamily="34" charset="0"/>
                        </a:rPr>
                        <a:t>ame</a:t>
                      </a:r>
                      <a:endParaRPr lang="el-GR" sz="1600" b="1" dirty="0">
                        <a:solidFill>
                          <a:schemeClr val="tx2"/>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Arial" panose="020B0604020202020204" pitchFamily="34" charset="0"/>
                        </a:rPr>
                        <a:t>Bdate</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n-US" sz="1600" dirty="0">
                          <a:effectLst/>
                          <a:latin typeface="Calibri" panose="020F0502020204030204" pitchFamily="34" charset="0"/>
                          <a:ea typeface="Times New Roman" panose="02020603050405020304" pitchFamily="18" charset="0"/>
                          <a:cs typeface="Arial" panose="020B0604020202020204" pitchFamily="34" charset="0"/>
                        </a:rPr>
                        <a:t>10</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Arial" panose="020B0604020202020204" pitchFamily="34" charset="0"/>
                        </a:rPr>
                        <a:t>ΜΑΡΙΑ</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effectLst/>
                          <a:latin typeface="Calibri" panose="020F0502020204030204" pitchFamily="34" charset="0"/>
                          <a:ea typeface="Times New Roman" panose="02020603050405020304" pitchFamily="18" charset="0"/>
                          <a:cs typeface="Arial" panose="020B0604020202020204" pitchFamily="34" charset="0"/>
                        </a:rPr>
                        <a:t>10/01/2017</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n-US" sz="1600" dirty="0">
                          <a:effectLst/>
                          <a:latin typeface="Calibri" panose="020F0502020204030204" pitchFamily="34" charset="0"/>
                          <a:ea typeface="Times New Roman" panose="02020603050405020304" pitchFamily="18" charset="0"/>
                          <a:cs typeface="Arial" panose="020B0604020202020204" pitchFamily="34" charset="0"/>
                        </a:rPr>
                        <a:t>10</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effectLst/>
                          <a:latin typeface="Calibri" panose="020F0502020204030204" pitchFamily="34" charset="0"/>
                          <a:ea typeface="Times New Roman" panose="02020603050405020304" pitchFamily="18" charset="0"/>
                          <a:cs typeface="Arial" panose="020B0604020202020204" pitchFamily="34" charset="0"/>
                        </a:rPr>
                        <a:t>ΙΩΑΝΝΗΣ</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effectLst/>
                          <a:latin typeface="Calibri" panose="020F0502020204030204" pitchFamily="34" charset="0"/>
                          <a:ea typeface="Times New Roman" panose="02020603050405020304" pitchFamily="18" charset="0"/>
                          <a:cs typeface="Arial" panose="020B0604020202020204" pitchFamily="34" charset="0"/>
                        </a:rPr>
                        <a:t>20/03/2018</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n-US" sz="1600" dirty="0">
                          <a:effectLst/>
                          <a:latin typeface="Calibri" panose="020F0502020204030204" pitchFamily="34" charset="0"/>
                          <a:ea typeface="Times New Roman" panose="02020603050405020304" pitchFamily="18" charset="0"/>
                          <a:cs typeface="Arial" panose="020B0604020202020204" pitchFamily="34" charset="0"/>
                        </a:rPr>
                        <a:t>30</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dirty="0">
                          <a:effectLst/>
                          <a:latin typeface="Calibri" panose="020F0502020204030204" pitchFamily="34" charset="0"/>
                          <a:ea typeface="Times New Roman" panose="02020603050405020304" pitchFamily="18" charset="0"/>
                          <a:cs typeface="Arial" panose="020B0604020202020204" pitchFamily="34" charset="0"/>
                        </a:rPr>
                        <a:t>ΘΩΜΑΣ</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dirty="0">
                          <a:effectLst/>
                          <a:latin typeface="Calibri" panose="020F0502020204030204" pitchFamily="34" charset="0"/>
                          <a:ea typeface="Times New Roman" panose="02020603050405020304" pitchFamily="18" charset="0"/>
                          <a:cs typeface="Arial" panose="020B0604020202020204" pitchFamily="34" charset="0"/>
                        </a:rPr>
                        <a:t>10/06/2015</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4117343231"/>
              </p:ext>
            </p:extLst>
          </p:nvPr>
        </p:nvGraphicFramePr>
        <p:xfrm>
          <a:off x="4499992" y="4602072"/>
          <a:ext cx="1224136" cy="1121664"/>
        </p:xfrm>
        <a:graphic>
          <a:graphicData uri="http://schemas.openxmlformats.org/drawingml/2006/table">
            <a:tbl>
              <a:tblPr/>
              <a:tblGrid>
                <a:gridCol w="1224136"/>
              </a:tblGrid>
              <a:tr h="0">
                <a:tc>
                  <a:txBody>
                    <a:bodyPr/>
                    <a:lstStyle/>
                    <a:p>
                      <a:pPr>
                        <a:lnSpc>
                          <a:spcPct val="115000"/>
                        </a:lnSpc>
                        <a:spcAft>
                          <a:spcPts val="0"/>
                        </a:spcAft>
                      </a:pPr>
                      <a:r>
                        <a:rPr lang="el-GR" sz="1600" b="1" dirty="0">
                          <a:solidFill>
                            <a:schemeClr val="tx2"/>
                          </a:solidFill>
                          <a:effectLst/>
                          <a:latin typeface="Calibri" panose="020F0502020204030204" pitchFamily="34" charset="0"/>
                          <a:ea typeface="Times New Roman" panose="02020603050405020304" pitchFamily="18" charset="0"/>
                          <a:cs typeface="Arial" panose="020B0604020202020204" pitchFamily="34" charset="0"/>
                        </a:rPr>
                        <a:t>C</a:t>
                      </a:r>
                      <a:r>
                        <a:rPr lang="en-US" sz="1600" b="1" dirty="0">
                          <a:solidFill>
                            <a:schemeClr val="tx2"/>
                          </a:solidFill>
                          <a:effectLst/>
                          <a:latin typeface="Calibri" panose="020F0502020204030204" pitchFamily="34" charset="0"/>
                          <a:ea typeface="Times New Roman" panose="02020603050405020304" pitchFamily="18" charset="0"/>
                          <a:cs typeface="Arial" panose="020B0604020202020204" pitchFamily="34" charset="0"/>
                        </a:rPr>
                        <a:t>n</a:t>
                      </a:r>
                      <a:r>
                        <a:rPr lang="el-GR" sz="1600" b="1" dirty="0">
                          <a:solidFill>
                            <a:schemeClr val="tx2"/>
                          </a:solidFill>
                          <a:effectLst/>
                          <a:latin typeface="Calibri" panose="020F0502020204030204" pitchFamily="34" charset="0"/>
                          <a:ea typeface="Times New Roman" panose="02020603050405020304" pitchFamily="18" charset="0"/>
                          <a:cs typeface="Arial" panose="020B0604020202020204" pitchFamily="34" charset="0"/>
                        </a:rPr>
                        <a:t>ame</a:t>
                      </a:r>
                      <a:endParaRPr lang="el-GR" sz="1600" b="1" dirty="0">
                        <a:solidFill>
                          <a:schemeClr val="tx2"/>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l-GR" sz="1600" dirty="0">
                          <a:effectLst/>
                          <a:latin typeface="Calibri" panose="020F0502020204030204" pitchFamily="34" charset="0"/>
                          <a:ea typeface="Times New Roman" panose="02020603050405020304" pitchFamily="18" charset="0"/>
                          <a:cs typeface="Arial" panose="020B0604020202020204" pitchFamily="34" charset="0"/>
                        </a:rPr>
                        <a:t>ΘΩΜΑΣ</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n-US" sz="1600" dirty="0">
                          <a:effectLst/>
                          <a:latin typeface="Calibri" panose="020F0502020204030204" pitchFamily="34" charset="0"/>
                          <a:ea typeface="Times New Roman" panose="02020603050405020304" pitchFamily="18" charset="0"/>
                          <a:cs typeface="Arial" panose="020B0604020202020204" pitchFamily="34" charset="0"/>
                        </a:rPr>
                        <a:t>ΙΩΑΝΝΗΣ</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l-GR" sz="1600" dirty="0">
                          <a:effectLst/>
                          <a:latin typeface="Calibri" panose="020F0502020204030204" pitchFamily="34" charset="0"/>
                          <a:ea typeface="Times New Roman" panose="02020603050405020304" pitchFamily="18" charset="0"/>
                          <a:cs typeface="Arial" panose="020B0604020202020204" pitchFamily="34" charset="0"/>
                        </a:rPr>
                        <a:t>ΜΑΡΙΑ</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9" name="Rectangle 18"/>
          <p:cNvSpPr/>
          <p:nvPr/>
        </p:nvSpPr>
        <p:spPr>
          <a:xfrm>
            <a:off x="251520" y="620688"/>
            <a:ext cx="1108765" cy="369332"/>
          </a:xfrm>
          <a:prstGeom prst="rect">
            <a:avLst/>
          </a:prstGeom>
        </p:spPr>
        <p:txBody>
          <a:bodyPr wrap="none">
            <a:spAutoFit/>
          </a:bodyPr>
          <a:lstStyle/>
          <a:p>
            <a:pPr>
              <a:spcAft>
                <a:spcPts val="0"/>
              </a:spcAft>
            </a:pPr>
            <a:r>
              <a:rPr lang="en-US" dirty="0">
                <a:latin typeface="Calibri" panose="020F0502020204030204" pitchFamily="34" charset="0"/>
                <a:ea typeface="Times New Roman" panose="02020603050405020304" pitchFamily="18" charset="0"/>
                <a:cs typeface="Arial" panose="020B0604020202020204" pitchFamily="34" charset="0"/>
              </a:rPr>
              <a:t>Employee</a:t>
            </a:r>
            <a:endParaRPr lang="el-GR" sz="1400" dirty="0">
              <a:effectLst/>
              <a:latin typeface="Courier New" panose="02070309020205020404" pitchFamily="49" charset="0"/>
              <a:ea typeface="Times New Roman" panose="02020603050405020304" pitchFamily="18" charset="0"/>
              <a:cs typeface="Times New Roman" panose="02020603050405020304" pitchFamily="18" charset="0"/>
            </a:endParaRPr>
          </a:p>
        </p:txBody>
      </p:sp>
      <p:sp>
        <p:nvSpPr>
          <p:cNvPr id="20" name="Rectangle 19"/>
          <p:cNvSpPr/>
          <p:nvPr/>
        </p:nvSpPr>
        <p:spPr>
          <a:xfrm>
            <a:off x="539552" y="2483604"/>
            <a:ext cx="502061" cy="369332"/>
          </a:xfrm>
          <a:prstGeom prst="rect">
            <a:avLst/>
          </a:prstGeom>
        </p:spPr>
        <p:txBody>
          <a:bodyPr wrap="none">
            <a:spAutoFit/>
          </a:bodyPr>
          <a:lstStyle/>
          <a:p>
            <a:r>
              <a:rPr lang="en-US" dirty="0">
                <a:latin typeface="Calibri" panose="020F0502020204030204" pitchFamily="34" charset="0"/>
                <a:ea typeface="Times New Roman" panose="02020603050405020304" pitchFamily="18" charset="0"/>
                <a:cs typeface="Arial" panose="020B0604020202020204" pitchFamily="34" charset="0"/>
              </a:rPr>
              <a:t>Job</a:t>
            </a:r>
            <a:endParaRPr lang="el-GR" dirty="0"/>
          </a:p>
        </p:txBody>
      </p:sp>
      <p:sp>
        <p:nvSpPr>
          <p:cNvPr id="21" name="Rectangle 20"/>
          <p:cNvSpPr/>
          <p:nvPr/>
        </p:nvSpPr>
        <p:spPr>
          <a:xfrm>
            <a:off x="3779912" y="2564904"/>
            <a:ext cx="746295" cy="369332"/>
          </a:xfrm>
          <a:prstGeom prst="rect">
            <a:avLst/>
          </a:prstGeom>
        </p:spPr>
        <p:txBody>
          <a:bodyPr wrap="none">
            <a:spAutoFit/>
          </a:bodyPr>
          <a:lstStyle/>
          <a:p>
            <a:r>
              <a:rPr lang="el-GR" dirty="0">
                <a:latin typeface="Calibri" panose="020F0502020204030204" pitchFamily="34" charset="0"/>
                <a:ea typeface="Times New Roman" panose="02020603050405020304" pitchFamily="18" charset="0"/>
                <a:cs typeface="Arial" panose="020B0604020202020204" pitchFamily="34" charset="0"/>
              </a:rPr>
              <a:t> </a:t>
            </a:r>
            <a:r>
              <a:rPr lang="en-US" dirty="0" err="1">
                <a:latin typeface="Calibri" panose="020F0502020204030204" pitchFamily="34" charset="0"/>
                <a:ea typeface="Times New Roman" panose="02020603050405020304" pitchFamily="18" charset="0"/>
                <a:cs typeface="Arial" panose="020B0604020202020204" pitchFamily="34" charset="0"/>
              </a:rPr>
              <a:t>Dept</a:t>
            </a:r>
            <a:r>
              <a:rPr lang="en-US" dirty="0">
                <a:latin typeface="Calibri" panose="020F0502020204030204" pitchFamily="34" charset="0"/>
                <a:ea typeface="Times New Roman" panose="02020603050405020304" pitchFamily="18" charset="0"/>
                <a:cs typeface="Arial" panose="020B0604020202020204" pitchFamily="34" charset="0"/>
              </a:rPr>
              <a:t> </a:t>
            </a:r>
            <a:endParaRPr lang="el-GR" dirty="0"/>
          </a:p>
        </p:txBody>
      </p:sp>
      <p:sp>
        <p:nvSpPr>
          <p:cNvPr id="22" name="Rectangle 21"/>
          <p:cNvSpPr/>
          <p:nvPr/>
        </p:nvSpPr>
        <p:spPr>
          <a:xfrm>
            <a:off x="467544" y="4221088"/>
            <a:ext cx="657552" cy="369332"/>
          </a:xfrm>
          <a:prstGeom prst="rect">
            <a:avLst/>
          </a:prstGeom>
        </p:spPr>
        <p:txBody>
          <a:bodyPr wrap="none">
            <a:spAutoFit/>
          </a:bodyPr>
          <a:lstStyle/>
          <a:p>
            <a:pPr>
              <a:spcAft>
                <a:spcPts val="0"/>
              </a:spcAft>
            </a:pPr>
            <a:r>
              <a:rPr lang="en-US" dirty="0">
                <a:latin typeface="Calibri" panose="020F0502020204030204" pitchFamily="34" charset="0"/>
                <a:ea typeface="Times New Roman" panose="02020603050405020304" pitchFamily="18" charset="0"/>
                <a:cs typeface="Arial" panose="020B0604020202020204" pitchFamily="34" charset="0"/>
              </a:rPr>
              <a:t>Child</a:t>
            </a:r>
            <a:endParaRPr lang="el-GR" sz="1400" dirty="0">
              <a:effectLst/>
              <a:latin typeface="Courier New" panose="02070309020205020404" pitchFamily="49" charset="0"/>
              <a:ea typeface="Times New Roman" panose="02020603050405020304" pitchFamily="18" charset="0"/>
              <a:cs typeface="Times New Roman" panose="02020603050405020304" pitchFamily="18" charset="0"/>
            </a:endParaRPr>
          </a:p>
        </p:txBody>
      </p:sp>
      <p:sp>
        <p:nvSpPr>
          <p:cNvPr id="23" name="Rectangle 22"/>
          <p:cNvSpPr/>
          <p:nvPr/>
        </p:nvSpPr>
        <p:spPr>
          <a:xfrm>
            <a:off x="4499992" y="4211796"/>
            <a:ext cx="833883" cy="369332"/>
          </a:xfrm>
          <a:prstGeom prst="rect">
            <a:avLst/>
          </a:prstGeom>
        </p:spPr>
        <p:txBody>
          <a:bodyPr wrap="none">
            <a:spAutoFit/>
          </a:bodyPr>
          <a:lstStyle/>
          <a:p>
            <a:r>
              <a:rPr lang="en-US" dirty="0">
                <a:latin typeface="Calibri" panose="020F0502020204030204" pitchFamily="34" charset="0"/>
                <a:ea typeface="Times New Roman" panose="02020603050405020304" pitchFamily="18" charset="0"/>
                <a:cs typeface="Arial" panose="020B0604020202020204" pitchFamily="34" charset="0"/>
              </a:rPr>
              <a:t>Names</a:t>
            </a:r>
            <a:endParaRPr lang="el-GR" dirty="0"/>
          </a:p>
        </p:txBody>
      </p:sp>
    </p:spTree>
    <p:extLst>
      <p:ext uri="{BB962C8B-B14F-4D97-AF65-F5344CB8AC3E}">
        <p14:creationId xmlns:p14="http://schemas.microsoft.com/office/powerpoint/2010/main" val="27317187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solidFill>
                  <a:srgbClr val="C00000"/>
                </a:solidFill>
              </a:rPr>
              <a:t>Θέμα</a:t>
            </a:r>
            <a:r>
              <a:rPr lang="en-US" dirty="0" smtClean="0">
                <a:solidFill>
                  <a:srgbClr val="C00000"/>
                </a:solidFill>
              </a:rPr>
              <a:t>:</a:t>
            </a:r>
            <a:r>
              <a:rPr lang="el-GR" dirty="0" smtClean="0"/>
              <a:t> υλοποίηση </a:t>
            </a:r>
            <a:r>
              <a:rPr lang="el-GR" dirty="0"/>
              <a:t>βάσης δεδομένων διεύθυνσης </a:t>
            </a:r>
            <a:r>
              <a:rPr lang="el-GR" dirty="0" smtClean="0"/>
              <a:t>προσωπικού</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5</a:t>
            </a:fld>
            <a:endParaRPr lang="el-GR"/>
          </a:p>
        </p:txBody>
      </p:sp>
      <p:graphicFrame>
        <p:nvGraphicFramePr>
          <p:cNvPr id="5" name="Table 4"/>
          <p:cNvGraphicFramePr>
            <a:graphicFrameLocks noGrp="1"/>
          </p:cNvGraphicFramePr>
          <p:nvPr>
            <p:extLst>
              <p:ext uri="{D42A27DB-BD31-4B8C-83A1-F6EECF244321}">
                <p14:modId xmlns:p14="http://schemas.microsoft.com/office/powerpoint/2010/main" val="2494735431"/>
              </p:ext>
            </p:extLst>
          </p:nvPr>
        </p:nvGraphicFramePr>
        <p:xfrm>
          <a:off x="395536" y="1556792"/>
          <a:ext cx="3497580" cy="1682496"/>
        </p:xfrm>
        <a:graphic>
          <a:graphicData uri="http://schemas.openxmlformats.org/drawingml/2006/table">
            <a:tbl>
              <a:tblPr/>
              <a:tblGrid>
                <a:gridCol w="576064"/>
                <a:gridCol w="978416"/>
                <a:gridCol w="685800"/>
                <a:gridCol w="568032"/>
                <a:gridCol w="689268"/>
              </a:tblGrid>
              <a:tr h="0">
                <a:tc>
                  <a:txBody>
                    <a:bodyPr/>
                    <a:lstStyle/>
                    <a:p>
                      <a:pPr>
                        <a:lnSpc>
                          <a:spcPct val="115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Empno</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dirty="0" err="1" smtClean="0">
                          <a:effectLst/>
                          <a:latin typeface="Calibri" panose="020F0502020204030204" pitchFamily="34" charset="0"/>
                          <a:ea typeface="Times New Roman" panose="02020603050405020304" pitchFamily="18" charset="0"/>
                          <a:cs typeface="Times New Roman" panose="02020603050405020304" pitchFamily="18" charset="0"/>
                        </a:rPr>
                        <a:t>En</a:t>
                      </a:r>
                      <a:r>
                        <a:rPr lang="el-GR" sz="1600" dirty="0" smtClean="0">
                          <a:effectLst/>
                          <a:latin typeface="Calibri" panose="020F0502020204030204" pitchFamily="34" charset="0"/>
                          <a:ea typeface="Times New Roman" panose="02020603050405020304" pitchFamily="18" charset="0"/>
                          <a:cs typeface="Times New Roman" panose="02020603050405020304" pitchFamily="18" charset="0"/>
                        </a:rPr>
                        <a:t>ame</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dirty="0" smtClean="0">
                          <a:effectLst/>
                          <a:latin typeface="Calibri" panose="020F0502020204030204" pitchFamily="34" charset="0"/>
                          <a:ea typeface="Times New Roman" panose="02020603050405020304" pitchFamily="18" charset="0"/>
                          <a:cs typeface="Times New Roman" panose="02020603050405020304" pitchFamily="18" charset="0"/>
                        </a:rPr>
                        <a:t>JobΝο</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DeptNo</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C</a:t>
                      </a:r>
                      <a:r>
                        <a:rPr lang="en-US" sz="1600">
                          <a:effectLst/>
                          <a:latin typeface="Calibri" panose="020F0502020204030204" pitchFamily="34" charset="0"/>
                          <a:ea typeface="Times New Roman" panose="02020603050405020304" pitchFamily="18" charset="0"/>
                          <a:cs typeface="Times New Roman" panose="02020603050405020304" pitchFamily="18" charset="0"/>
                        </a:rPr>
                        <a:t>omm</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10</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ΣΠΥΡΟΥ</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effectLst/>
                          <a:latin typeface="Calibri" panose="020F0502020204030204" pitchFamily="34" charset="0"/>
                          <a:ea typeface="Times New Roman" panose="02020603050405020304" pitchFamily="18" charset="0"/>
                          <a:cs typeface="Times New Roman" panose="02020603050405020304" pitchFamily="18" charset="0"/>
                        </a:rPr>
                        <a:t>100</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50</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effectLst/>
                          <a:latin typeface="Calibri" panose="020F0502020204030204" pitchFamily="34" charset="0"/>
                          <a:ea typeface="Times New Roman" panose="02020603050405020304" pitchFamily="18" charset="0"/>
                          <a:cs typeface="Times New Roman" panose="02020603050405020304" pitchFamily="18" charset="0"/>
                        </a:rPr>
                        <a:t>450</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20</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ΧΡΗΣΤΟΥ</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200</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50</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effectLst/>
                          <a:latin typeface="Calibri" panose="020F0502020204030204" pitchFamily="34" charset="0"/>
                          <a:ea typeface="Times New Roman" panose="02020603050405020304" pitchFamily="18" charset="0"/>
                          <a:cs typeface="Times New Roman" panose="02020603050405020304" pitchFamily="18" charset="0"/>
                        </a:rPr>
                        <a:t> </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30</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ΝΙΚΟΥ</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effectLst/>
                          <a:latin typeface="Calibri" panose="020F0502020204030204" pitchFamily="34" charset="0"/>
                          <a:ea typeface="Times New Roman" panose="02020603050405020304" pitchFamily="18" charset="0"/>
                          <a:cs typeface="Times New Roman" panose="02020603050405020304" pitchFamily="18" charset="0"/>
                        </a:rPr>
                        <a:t>300</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60</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effectLst/>
                          <a:latin typeface="Calibri" panose="020F0502020204030204" pitchFamily="34" charset="0"/>
                          <a:ea typeface="Times New Roman" panose="02020603050405020304" pitchFamily="18" charset="0"/>
                          <a:cs typeface="Times New Roman" panose="02020603050405020304" pitchFamily="18" charset="0"/>
                        </a:rPr>
                        <a:t> </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40</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ΣΠΥΡΟΥ</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200</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50</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853669202"/>
              </p:ext>
            </p:extLst>
          </p:nvPr>
        </p:nvGraphicFramePr>
        <p:xfrm>
          <a:off x="4568821" y="1556792"/>
          <a:ext cx="2739483" cy="1121664"/>
        </p:xfrm>
        <a:graphic>
          <a:graphicData uri="http://schemas.openxmlformats.org/drawingml/2006/table">
            <a:tbl>
              <a:tblPr/>
              <a:tblGrid>
                <a:gridCol w="947564"/>
                <a:gridCol w="1061576"/>
                <a:gridCol w="730343"/>
              </a:tblGrid>
              <a:tr h="0">
                <a:tc>
                  <a:txBody>
                    <a:bodyPr/>
                    <a:lstStyle/>
                    <a:p>
                      <a:pPr>
                        <a:lnSpc>
                          <a:spcPct val="115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Job</a:t>
                      </a: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Code</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Job</a:t>
                      </a:r>
                      <a:r>
                        <a:rPr lang="en-US" sz="1600">
                          <a:effectLst/>
                          <a:latin typeface="Calibri" panose="020F0502020204030204" pitchFamily="34" charset="0"/>
                          <a:ea typeface="Times New Roman" panose="02020603050405020304" pitchFamily="18" charset="0"/>
                          <a:cs typeface="Times New Roman" panose="02020603050405020304" pitchFamily="18" charset="0"/>
                        </a:rPr>
                        <a:t>_descr</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Sal</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100</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ΠΩΛΗΤΗΣ</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2200</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200</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ΑΝΑΛΥΤΗΣ</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2</a:t>
                      </a:r>
                      <a:r>
                        <a:rPr lang="en-US" sz="1600">
                          <a:effectLst/>
                          <a:latin typeface="Calibri" panose="020F0502020204030204" pitchFamily="34" charset="0"/>
                          <a:ea typeface="Times New Roman" panose="02020603050405020304" pitchFamily="18" charset="0"/>
                          <a:cs typeface="Times New Roman" panose="02020603050405020304" pitchFamily="18" charset="0"/>
                        </a:rPr>
                        <a:t>0</a:t>
                      </a:r>
                      <a:r>
                        <a:rPr lang="el-GR" sz="1600">
                          <a:effectLst/>
                          <a:latin typeface="Calibri" panose="020F0502020204030204" pitchFamily="34" charset="0"/>
                          <a:ea typeface="Times New Roman" panose="02020603050405020304" pitchFamily="18" charset="0"/>
                          <a:cs typeface="Times New Roman" panose="02020603050405020304" pitchFamily="18" charset="0"/>
                        </a:rPr>
                        <a:t>00</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300</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ΧΕΙΡΙΣΤΗΣ</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1</a:t>
                      </a: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000</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48511757"/>
              </p:ext>
            </p:extLst>
          </p:nvPr>
        </p:nvGraphicFramePr>
        <p:xfrm>
          <a:off x="4629239" y="3307832"/>
          <a:ext cx="2895089" cy="1121664"/>
        </p:xfrm>
        <a:graphic>
          <a:graphicData uri="http://schemas.openxmlformats.org/drawingml/2006/table">
            <a:tbl>
              <a:tblPr/>
              <a:tblGrid>
                <a:gridCol w="806857"/>
                <a:gridCol w="1296144"/>
                <a:gridCol w="792088"/>
              </a:tblGrid>
              <a:tr h="0">
                <a:tc>
                  <a:txBody>
                    <a:bodyPr/>
                    <a:lstStyle/>
                    <a:p>
                      <a:pPr>
                        <a:lnSpc>
                          <a:spcPct val="115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DeptNo</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D</a:t>
                      </a:r>
                      <a:r>
                        <a:rPr lang="en-US" sz="1600">
                          <a:effectLst/>
                          <a:latin typeface="Calibri" panose="020F0502020204030204" pitchFamily="34" charset="0"/>
                          <a:ea typeface="Times New Roman" panose="02020603050405020304" pitchFamily="18" charset="0"/>
                          <a:cs typeface="Times New Roman" panose="02020603050405020304" pitchFamily="18" charset="0"/>
                        </a:rPr>
                        <a:t>name</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effectLst/>
                          <a:latin typeface="Calibri" panose="020F0502020204030204" pitchFamily="34" charset="0"/>
                          <a:ea typeface="Times New Roman" panose="02020603050405020304" pitchFamily="18" charset="0"/>
                          <a:cs typeface="Times New Roman" panose="02020603050405020304" pitchFamily="18" charset="0"/>
                        </a:rPr>
                        <a:t>Loc</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50</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ΠΩΛΗΣΕΙΣ</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ΑΘΗΝΑ</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60</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ΛΟΓΙΣΤΗΡΙΟ</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ΑΘΗΝΑ</a:t>
                      </a:r>
                      <a:endParaRPr lang="el-GR" sz="16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70</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ΜΙΣΘΟΔΟΣΙΑ</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ΒΟΛΟΣ</a:t>
                      </a:r>
                      <a:endParaRPr lang="el-GR" sz="16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Rectangle 7"/>
          <p:cNvSpPr/>
          <p:nvPr/>
        </p:nvSpPr>
        <p:spPr>
          <a:xfrm>
            <a:off x="361558" y="1115452"/>
            <a:ext cx="1618154" cy="369332"/>
          </a:xfrm>
          <a:prstGeom prst="rect">
            <a:avLst/>
          </a:prstGeom>
        </p:spPr>
        <p:txBody>
          <a:bodyPr wrap="square">
            <a:spAutoFit/>
          </a:bodyPr>
          <a:lstStyle/>
          <a:p>
            <a:r>
              <a:rPr lang="el-GR" dirty="0">
                <a:latin typeface="Calibri" panose="020F0502020204030204" pitchFamily="34" charset="0"/>
                <a:ea typeface="Times New Roman" panose="02020603050405020304" pitchFamily="18" charset="0"/>
                <a:cs typeface="Times New Roman" panose="02020603050405020304" pitchFamily="18" charset="0"/>
              </a:rPr>
              <a:t> </a:t>
            </a:r>
            <a:r>
              <a:rPr lang="en-US" dirty="0" err="1">
                <a:latin typeface="Calibri" panose="020F0502020204030204" pitchFamily="34" charset="0"/>
                <a:ea typeface="Times New Roman" panose="02020603050405020304" pitchFamily="18" charset="0"/>
                <a:cs typeface="Times New Roman" panose="02020603050405020304" pitchFamily="18" charset="0"/>
              </a:rPr>
              <a:t>Emp</a:t>
            </a:r>
            <a:r>
              <a:rPr lang="en-US" dirty="0">
                <a:latin typeface="Calibri" panose="020F0502020204030204" pitchFamily="34" charset="0"/>
                <a:ea typeface="Times New Roman" panose="02020603050405020304" pitchFamily="18" charset="0"/>
                <a:cs typeface="Times New Roman" panose="02020603050405020304" pitchFamily="18" charset="0"/>
              </a:rPr>
              <a:t>                                                                          </a:t>
            </a:r>
            <a:endParaRPr lang="el-GR" dirty="0"/>
          </a:p>
        </p:txBody>
      </p:sp>
      <p:sp>
        <p:nvSpPr>
          <p:cNvPr id="9" name="Rectangle 8"/>
          <p:cNvSpPr/>
          <p:nvPr/>
        </p:nvSpPr>
        <p:spPr>
          <a:xfrm>
            <a:off x="4573995" y="1196752"/>
            <a:ext cx="502061" cy="369332"/>
          </a:xfrm>
          <a:prstGeom prst="rect">
            <a:avLst/>
          </a:prstGeom>
        </p:spPr>
        <p:txBody>
          <a:bodyPr wrap="none">
            <a:spAutoFit/>
          </a:bodyPr>
          <a:lstStyle/>
          <a:p>
            <a:pPr>
              <a:spcAft>
                <a:spcPts val="0"/>
              </a:spcAft>
            </a:pPr>
            <a:r>
              <a:rPr lang="en-US" dirty="0">
                <a:latin typeface="Calibri" panose="020F0502020204030204" pitchFamily="34" charset="0"/>
                <a:ea typeface="Times New Roman" panose="02020603050405020304" pitchFamily="18" charset="0"/>
                <a:cs typeface="Times New Roman" panose="02020603050405020304" pitchFamily="18" charset="0"/>
              </a:rPr>
              <a:t>Job</a:t>
            </a:r>
            <a:endParaRPr lang="el-GR" sz="1200" dirty="0">
              <a:effectLst/>
              <a:latin typeface="Courier New" panose="02070309020205020404" pitchFamily="49" charset="0"/>
              <a:ea typeface="Times New Roman" panose="02020603050405020304" pitchFamily="18" charset="0"/>
              <a:cs typeface="Times New Roman" panose="02020603050405020304" pitchFamily="18" charset="0"/>
            </a:endParaRPr>
          </a:p>
        </p:txBody>
      </p:sp>
      <p:sp>
        <p:nvSpPr>
          <p:cNvPr id="10" name="Rectangle 9"/>
          <p:cNvSpPr/>
          <p:nvPr/>
        </p:nvSpPr>
        <p:spPr>
          <a:xfrm>
            <a:off x="4651584" y="2852936"/>
            <a:ext cx="640496" cy="369332"/>
          </a:xfrm>
          <a:prstGeom prst="rect">
            <a:avLst/>
          </a:prstGeom>
        </p:spPr>
        <p:txBody>
          <a:bodyPr wrap="none">
            <a:spAutoFit/>
          </a:bodyPr>
          <a:lstStyle/>
          <a:p>
            <a:r>
              <a:rPr lang="en-US" dirty="0" err="1">
                <a:latin typeface="Calibri" panose="020F0502020204030204" pitchFamily="34" charset="0"/>
                <a:ea typeface="Times New Roman" panose="02020603050405020304" pitchFamily="18" charset="0"/>
                <a:cs typeface="Times New Roman" panose="02020603050405020304" pitchFamily="18" charset="0"/>
              </a:rPr>
              <a:t>Dept</a:t>
            </a:r>
            <a:endParaRPr lang="el-GR" dirty="0"/>
          </a:p>
        </p:txBody>
      </p:sp>
      <p:sp>
        <p:nvSpPr>
          <p:cNvPr id="11" name="Rectangle 10"/>
          <p:cNvSpPr/>
          <p:nvPr/>
        </p:nvSpPr>
        <p:spPr>
          <a:xfrm>
            <a:off x="395536" y="4638035"/>
            <a:ext cx="7560840" cy="1754326"/>
          </a:xfrm>
          <a:prstGeom prst="rect">
            <a:avLst/>
          </a:prstGeom>
        </p:spPr>
        <p:txBody>
          <a:bodyPr wrap="square">
            <a:spAutoFit/>
          </a:bodyPr>
          <a:lstStyle/>
          <a:p>
            <a:r>
              <a:rPr lang="en-US" dirty="0" err="1">
                <a:latin typeface="Calibri" panose="020F0502020204030204" pitchFamily="34" charset="0"/>
                <a:ea typeface="Times New Roman" panose="02020603050405020304" pitchFamily="18" charset="0"/>
                <a:cs typeface="Times New Roman" panose="02020603050405020304" pitchFamily="18" charset="0"/>
              </a:rPr>
              <a:t>Empno</a:t>
            </a:r>
            <a:r>
              <a:rPr lang="el-GR" dirty="0">
                <a:latin typeface="Calibri" panose="020F0502020204030204" pitchFamily="34" charset="0"/>
                <a:ea typeface="Times New Roman" panose="02020603050405020304" pitchFamily="18" charset="0"/>
                <a:cs typeface="Times New Roman" panose="02020603050405020304" pitchFamily="18" charset="0"/>
              </a:rPr>
              <a:t>=Κωδικός υπαλλήλου, </a:t>
            </a:r>
            <a:r>
              <a:rPr lang="en-US" dirty="0" err="1" smtClean="0">
                <a:latin typeface="Calibri" panose="020F0502020204030204" pitchFamily="34" charset="0"/>
                <a:ea typeface="Times New Roman" panose="02020603050405020304" pitchFamily="18" charset="0"/>
                <a:cs typeface="Times New Roman" panose="02020603050405020304" pitchFamily="18" charset="0"/>
              </a:rPr>
              <a:t>Ename</a:t>
            </a:r>
            <a:r>
              <a:rPr lang="el-GR" dirty="0">
                <a:latin typeface="Calibri" panose="020F0502020204030204" pitchFamily="34" charset="0"/>
                <a:ea typeface="Times New Roman" panose="02020603050405020304" pitchFamily="18" charset="0"/>
                <a:cs typeface="Times New Roman" panose="02020603050405020304" pitchFamily="18" charset="0"/>
              </a:rPr>
              <a:t>=όνομα, </a:t>
            </a:r>
            <a:r>
              <a:rPr lang="en-US" dirty="0" err="1">
                <a:latin typeface="Calibri" panose="020F0502020204030204" pitchFamily="34" charset="0"/>
                <a:ea typeface="Times New Roman" panose="02020603050405020304" pitchFamily="18" charset="0"/>
                <a:cs typeface="Times New Roman" panose="02020603050405020304" pitchFamily="18" charset="0"/>
              </a:rPr>
              <a:t>JobCode</a:t>
            </a:r>
            <a:r>
              <a:rPr lang="el-GR" dirty="0">
                <a:latin typeface="Calibri" panose="020F0502020204030204" pitchFamily="34" charset="0"/>
                <a:ea typeface="Times New Roman" panose="02020603050405020304" pitchFamily="18" charset="0"/>
                <a:cs typeface="Times New Roman" panose="02020603050405020304" pitchFamily="18" charset="0"/>
              </a:rPr>
              <a:t>/</a:t>
            </a:r>
            <a:r>
              <a:rPr lang="en-US" dirty="0" err="1">
                <a:latin typeface="Calibri" panose="020F0502020204030204" pitchFamily="34" charset="0"/>
                <a:ea typeface="Times New Roman" panose="02020603050405020304" pitchFamily="18" charset="0"/>
                <a:cs typeface="Times New Roman" panose="02020603050405020304" pitchFamily="18" charset="0"/>
              </a:rPr>
              <a:t>JobNo</a:t>
            </a:r>
            <a:r>
              <a:rPr lang="el-GR" dirty="0">
                <a:latin typeface="Calibri" panose="020F0502020204030204" pitchFamily="34" charset="0"/>
                <a:ea typeface="Times New Roman" panose="02020603050405020304" pitchFamily="18" charset="0"/>
                <a:cs typeface="Times New Roman" panose="02020603050405020304" pitchFamily="18" charset="0"/>
              </a:rPr>
              <a:t>=κωδικός θέσης, </a:t>
            </a:r>
            <a:r>
              <a:rPr lang="en-US" dirty="0">
                <a:latin typeface="Calibri" panose="020F0502020204030204" pitchFamily="34" charset="0"/>
                <a:ea typeface="Times New Roman" panose="02020603050405020304" pitchFamily="18" charset="0"/>
                <a:cs typeface="Times New Roman" panose="02020603050405020304" pitchFamily="18" charset="0"/>
              </a:rPr>
              <a:t>Job</a:t>
            </a:r>
            <a:r>
              <a:rPr lang="el-GR" dirty="0">
                <a:latin typeface="Calibri" panose="020F0502020204030204" pitchFamily="34" charset="0"/>
                <a:ea typeface="Times New Roman" panose="02020603050405020304" pitchFamily="18" charset="0"/>
                <a:cs typeface="Times New Roman" panose="02020603050405020304" pitchFamily="18" charset="0"/>
              </a:rPr>
              <a:t>_</a:t>
            </a:r>
            <a:r>
              <a:rPr lang="en-US" dirty="0" err="1">
                <a:latin typeface="Calibri" panose="020F0502020204030204" pitchFamily="34" charset="0"/>
                <a:ea typeface="Times New Roman" panose="02020603050405020304" pitchFamily="18" charset="0"/>
                <a:cs typeface="Times New Roman" panose="02020603050405020304" pitchFamily="18" charset="0"/>
              </a:rPr>
              <a:t>descr</a:t>
            </a:r>
            <a:r>
              <a:rPr lang="el-GR" dirty="0">
                <a:latin typeface="Calibri" panose="020F0502020204030204" pitchFamily="34" charset="0"/>
                <a:ea typeface="Times New Roman" panose="02020603050405020304" pitchFamily="18" charset="0"/>
                <a:cs typeface="Times New Roman" panose="02020603050405020304" pitchFamily="18" charset="0"/>
              </a:rPr>
              <a:t>= θέση, </a:t>
            </a:r>
            <a:r>
              <a:rPr lang="en-US" dirty="0" err="1">
                <a:latin typeface="Calibri" panose="020F0502020204030204" pitchFamily="34" charset="0"/>
                <a:ea typeface="Times New Roman" panose="02020603050405020304" pitchFamily="18" charset="0"/>
                <a:cs typeface="Times New Roman" panose="02020603050405020304" pitchFamily="18" charset="0"/>
              </a:rPr>
              <a:t>Deptno</a:t>
            </a:r>
            <a:r>
              <a:rPr lang="el-GR" dirty="0">
                <a:latin typeface="Calibri" panose="020F0502020204030204" pitchFamily="34" charset="0"/>
                <a:ea typeface="Times New Roman" panose="02020603050405020304" pitchFamily="18" charset="0"/>
                <a:cs typeface="Times New Roman" panose="02020603050405020304" pitchFamily="18" charset="0"/>
              </a:rPr>
              <a:t>=κωδικός τμήματος, </a:t>
            </a:r>
            <a:r>
              <a:rPr lang="en-US" dirty="0" err="1">
                <a:latin typeface="Calibri" panose="020F0502020204030204" pitchFamily="34" charset="0"/>
                <a:ea typeface="Times New Roman" panose="02020603050405020304" pitchFamily="18" charset="0"/>
                <a:cs typeface="Times New Roman" panose="02020603050405020304" pitchFamily="18" charset="0"/>
              </a:rPr>
              <a:t>Dname</a:t>
            </a:r>
            <a:r>
              <a:rPr lang="el-GR" dirty="0">
                <a:latin typeface="Calibri" panose="020F0502020204030204" pitchFamily="34" charset="0"/>
                <a:ea typeface="Times New Roman" panose="02020603050405020304" pitchFamily="18" charset="0"/>
                <a:cs typeface="Times New Roman" panose="02020603050405020304" pitchFamily="18" charset="0"/>
              </a:rPr>
              <a:t>=τμήμα </a:t>
            </a:r>
            <a:r>
              <a:rPr lang="en-US" dirty="0">
                <a:latin typeface="Calibri" panose="020F0502020204030204" pitchFamily="34" charset="0"/>
                <a:ea typeface="Times New Roman" panose="02020603050405020304" pitchFamily="18" charset="0"/>
                <a:cs typeface="Times New Roman" panose="02020603050405020304" pitchFamily="18" charset="0"/>
              </a:rPr>
              <a:t>Sal</a:t>
            </a:r>
            <a:r>
              <a:rPr lang="el-GR" dirty="0">
                <a:latin typeface="Calibri" panose="020F0502020204030204" pitchFamily="34" charset="0"/>
                <a:ea typeface="Times New Roman" panose="02020603050405020304" pitchFamily="18" charset="0"/>
                <a:cs typeface="Times New Roman" panose="02020603050405020304" pitchFamily="18" charset="0"/>
              </a:rPr>
              <a:t>=μισθός, </a:t>
            </a:r>
            <a:r>
              <a:rPr lang="en-US" dirty="0" err="1">
                <a:latin typeface="Calibri" panose="020F0502020204030204" pitchFamily="34" charset="0"/>
                <a:ea typeface="Times New Roman" panose="02020603050405020304" pitchFamily="18" charset="0"/>
                <a:cs typeface="Times New Roman" panose="02020603050405020304" pitchFamily="18" charset="0"/>
              </a:rPr>
              <a:t>Comm</a:t>
            </a:r>
            <a:r>
              <a:rPr lang="el-GR" dirty="0">
                <a:latin typeface="Calibri" panose="020F0502020204030204" pitchFamily="34" charset="0"/>
                <a:ea typeface="Times New Roman" panose="02020603050405020304" pitchFamily="18" charset="0"/>
                <a:cs typeface="Times New Roman" panose="02020603050405020304" pitchFamily="18" charset="0"/>
              </a:rPr>
              <a:t>=προμήθεια. </a:t>
            </a:r>
            <a:endParaRPr lang="en-US" dirty="0" smtClean="0">
              <a:latin typeface="Calibri" panose="020F0502020204030204" pitchFamily="34" charset="0"/>
              <a:ea typeface="Times New Roman" panose="02020603050405020304" pitchFamily="18" charset="0"/>
              <a:cs typeface="Times New Roman" panose="02020603050405020304" pitchFamily="18" charset="0"/>
            </a:endParaRPr>
          </a:p>
          <a:p>
            <a:endParaRPr lang="en-US" dirty="0">
              <a:latin typeface="Calibri" panose="020F0502020204030204" pitchFamily="34" charset="0"/>
              <a:ea typeface="Times New Roman" panose="02020603050405020304" pitchFamily="18" charset="0"/>
              <a:cs typeface="Times New Roman" panose="02020603050405020304" pitchFamily="18" charset="0"/>
            </a:endParaRPr>
          </a:p>
          <a:p>
            <a:r>
              <a:rPr lang="el-GR" b="1" dirty="0" smtClean="0">
                <a:solidFill>
                  <a:srgbClr val="C00000"/>
                </a:solidFill>
                <a:latin typeface="Calibri" panose="020F0502020204030204" pitchFamily="34" charset="0"/>
                <a:ea typeface="Times New Roman" panose="02020603050405020304" pitchFamily="18" charset="0"/>
                <a:cs typeface="Times New Roman" panose="02020603050405020304" pitchFamily="18" charset="0"/>
              </a:rPr>
              <a:t>Υποτίθεται </a:t>
            </a:r>
            <a:r>
              <a:rPr lang="el-GR" b="1" dirty="0">
                <a:solidFill>
                  <a:srgbClr val="C00000"/>
                </a:solidFill>
                <a:latin typeface="Calibri" panose="020F0502020204030204" pitchFamily="34" charset="0"/>
                <a:ea typeface="Times New Roman" panose="02020603050405020304" pitchFamily="18" charset="0"/>
                <a:cs typeface="Times New Roman" panose="02020603050405020304" pitchFamily="18" charset="0"/>
              </a:rPr>
              <a:t>ότι κάθε υπάλληλος ανήκει σε ένα τμήμα και ότι ο μισθός του εξαρτάται από τη θέση του.</a:t>
            </a:r>
            <a:endParaRPr lang="el-GR" b="1" dirty="0">
              <a:solidFill>
                <a:srgbClr val="C00000"/>
              </a:solidFill>
            </a:endParaRPr>
          </a:p>
        </p:txBody>
      </p:sp>
    </p:spTree>
    <p:extLst>
      <p:ext uri="{BB962C8B-B14F-4D97-AF65-F5344CB8AC3E}">
        <p14:creationId xmlns:p14="http://schemas.microsoft.com/office/powerpoint/2010/main" val="13475594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Δημιουργήστε τη βάση με κύρια και ξένα κλειδιά</a:t>
            </a:r>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6</a:t>
            </a:fld>
            <a:endParaRPr lang="el-GR"/>
          </a:p>
        </p:txBody>
      </p:sp>
      <p:sp>
        <p:nvSpPr>
          <p:cNvPr id="5" name="Rectangle 4"/>
          <p:cNvSpPr/>
          <p:nvPr/>
        </p:nvSpPr>
        <p:spPr>
          <a:xfrm>
            <a:off x="179512" y="1124744"/>
            <a:ext cx="8712968" cy="5355312"/>
          </a:xfrm>
          <a:prstGeom prst="rect">
            <a:avLst/>
          </a:prstGeom>
        </p:spPr>
        <p:txBody>
          <a:bodyPr wrap="square">
            <a:spAutoFit/>
          </a:bodyPr>
          <a:lstStyle/>
          <a:p>
            <a:r>
              <a:rPr lang="en-US" dirty="0"/>
              <a:t>DROP DATABASE IF EXISTS THEMA;</a:t>
            </a:r>
          </a:p>
          <a:p>
            <a:r>
              <a:rPr lang="en-US" dirty="0"/>
              <a:t>CREATE DATABASE THEMA;</a:t>
            </a:r>
          </a:p>
          <a:p>
            <a:r>
              <a:rPr lang="en-US" dirty="0"/>
              <a:t>USE THEMA;</a:t>
            </a:r>
          </a:p>
          <a:p>
            <a:endParaRPr lang="en-US" dirty="0"/>
          </a:p>
          <a:p>
            <a:r>
              <a:rPr lang="en-US" dirty="0"/>
              <a:t>CREATE TABLE DEPT(DEPTNO INT(2) NOT NULL, DNAME VARCHAR(30), </a:t>
            </a:r>
          </a:p>
          <a:p>
            <a:r>
              <a:rPr lang="en-US" dirty="0"/>
              <a:t>   LOC VARCHAR(30</a:t>
            </a:r>
            <a:r>
              <a:rPr lang="en-US" dirty="0" smtClean="0"/>
              <a:t>), PRIMARY </a:t>
            </a:r>
            <a:r>
              <a:rPr lang="en-US" dirty="0"/>
              <a:t>KEY(DEPTNO));</a:t>
            </a:r>
          </a:p>
          <a:p>
            <a:endParaRPr lang="en-US" dirty="0"/>
          </a:p>
          <a:p>
            <a:r>
              <a:rPr lang="en-US" dirty="0"/>
              <a:t>CREATE TABLE JOB(JOBCODE INT(3) NOT NULL, JOB_DESCR VARCHAR(30), </a:t>
            </a:r>
          </a:p>
          <a:p>
            <a:r>
              <a:rPr lang="en-US" dirty="0"/>
              <a:t>   SAL INT(4</a:t>
            </a:r>
            <a:r>
              <a:rPr lang="en-US" dirty="0" smtClean="0"/>
              <a:t>), PRIMARY </a:t>
            </a:r>
            <a:r>
              <a:rPr lang="en-US" dirty="0"/>
              <a:t>KEY (JOBCODE));</a:t>
            </a:r>
          </a:p>
          <a:p>
            <a:endParaRPr lang="en-US" dirty="0"/>
          </a:p>
          <a:p>
            <a:r>
              <a:rPr lang="en-US" dirty="0"/>
              <a:t>CREATE TABLE EMP(EMPNO INT(2) NOT NULL, ENAME VARCHAR(30), </a:t>
            </a:r>
          </a:p>
          <a:p>
            <a:r>
              <a:rPr lang="en-US" dirty="0"/>
              <a:t>  JOBNO INT(3), DEPTNO INT(2), COMM INT(4</a:t>
            </a:r>
            <a:r>
              <a:rPr lang="en-US" dirty="0" smtClean="0"/>
              <a:t>), PRIMARY </a:t>
            </a:r>
            <a:r>
              <a:rPr lang="en-US" dirty="0"/>
              <a:t>KEY (EMPNO),</a:t>
            </a:r>
          </a:p>
          <a:p>
            <a:r>
              <a:rPr lang="en-US" dirty="0"/>
              <a:t>FOREIGN KEY (JOBNO) REFERENCES JOB(JOBCODE),</a:t>
            </a:r>
          </a:p>
          <a:p>
            <a:r>
              <a:rPr lang="en-US" dirty="0"/>
              <a:t>FOREIGN KEY (DEPTNO) REFERENCES DEPT(DEPTNO));</a:t>
            </a:r>
          </a:p>
          <a:p>
            <a:endParaRPr lang="en-US" dirty="0"/>
          </a:p>
          <a:p>
            <a:r>
              <a:rPr lang="en-US" dirty="0"/>
              <a:t>SHOW TABLES;</a:t>
            </a:r>
          </a:p>
          <a:p>
            <a:r>
              <a:rPr lang="en-US" dirty="0"/>
              <a:t>DESCRIBE JOB;</a:t>
            </a:r>
          </a:p>
          <a:p>
            <a:r>
              <a:rPr lang="en-US" dirty="0"/>
              <a:t>DESCRIBE DEPT;</a:t>
            </a:r>
          </a:p>
          <a:p>
            <a:r>
              <a:rPr lang="en-US" dirty="0"/>
              <a:t>DESCRIBE EMP;</a:t>
            </a:r>
          </a:p>
        </p:txBody>
      </p:sp>
    </p:spTree>
    <p:extLst>
      <p:ext uri="{BB962C8B-B14F-4D97-AF65-F5344CB8AC3E}">
        <p14:creationId xmlns:p14="http://schemas.microsoft.com/office/powerpoint/2010/main" val="29575062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964488" cy="1296144"/>
          </a:xfrm>
        </p:spPr>
        <p:txBody>
          <a:bodyPr>
            <a:normAutofit fontScale="90000"/>
          </a:bodyPr>
          <a:lstStyle/>
          <a:p>
            <a:r>
              <a:rPr lang="el-GR" dirty="0"/>
              <a:t>Δ</a:t>
            </a:r>
            <a:r>
              <a:rPr lang="el-GR" dirty="0" smtClean="0"/>
              <a:t>ηλώσεις </a:t>
            </a:r>
            <a:r>
              <a:rPr lang="en-US" dirty="0"/>
              <a:t>INSERT INTO</a:t>
            </a:r>
            <a:r>
              <a:rPr lang="el-GR" dirty="0"/>
              <a:t> </a:t>
            </a:r>
            <a:r>
              <a:rPr lang="el-GR" dirty="0" smtClean="0"/>
              <a:t>– Καταχώρηση στοιχείων ΣΠΥΡΟΥ</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7</a:t>
            </a:fld>
            <a:endParaRPr lang="el-GR"/>
          </a:p>
        </p:txBody>
      </p:sp>
      <p:sp>
        <p:nvSpPr>
          <p:cNvPr id="5" name="Rectangle 4"/>
          <p:cNvSpPr/>
          <p:nvPr/>
        </p:nvSpPr>
        <p:spPr>
          <a:xfrm>
            <a:off x="485800" y="1713582"/>
            <a:ext cx="6534472" cy="923330"/>
          </a:xfrm>
          <a:prstGeom prst="rect">
            <a:avLst/>
          </a:prstGeom>
        </p:spPr>
        <p:txBody>
          <a:bodyPr wrap="square">
            <a:spAutoFit/>
          </a:bodyPr>
          <a:lstStyle/>
          <a:p>
            <a:r>
              <a:rPr lang="en-US" dirty="0"/>
              <a:t>INSERT INTO DEPT VALUES (50,'</a:t>
            </a:r>
            <a:r>
              <a:rPr lang="el-GR" dirty="0"/>
              <a:t>ΠΩΛΗΣΕΙΣ','ΑΘΗΝΑ');</a:t>
            </a:r>
          </a:p>
          <a:p>
            <a:r>
              <a:rPr lang="en-US" dirty="0"/>
              <a:t>INSERT INTO JOB VALUES (100,'</a:t>
            </a:r>
            <a:r>
              <a:rPr lang="el-GR" dirty="0"/>
              <a:t>ΠΩΛΗΤΗΣ',2200);</a:t>
            </a:r>
          </a:p>
          <a:p>
            <a:r>
              <a:rPr lang="en-US" dirty="0"/>
              <a:t>INSERT INTO EMP VALUES (10,'</a:t>
            </a:r>
            <a:r>
              <a:rPr lang="el-GR" dirty="0"/>
              <a:t>ΣΠΥΡΟΥ',100,50,450);</a:t>
            </a:r>
          </a:p>
        </p:txBody>
      </p:sp>
      <p:sp>
        <p:nvSpPr>
          <p:cNvPr id="6" name="Rectangle 5"/>
          <p:cNvSpPr/>
          <p:nvPr/>
        </p:nvSpPr>
        <p:spPr>
          <a:xfrm>
            <a:off x="179512" y="2884473"/>
            <a:ext cx="8640960" cy="3979038"/>
          </a:xfrm>
          <a:prstGeom prst="rect">
            <a:avLst/>
          </a:prstGeom>
        </p:spPr>
        <p:txBody>
          <a:bodyPr wrap="square">
            <a:spAutoFit/>
          </a:bodyPr>
          <a:lstStyle/>
          <a:p>
            <a:pPr>
              <a:lnSpc>
                <a:spcPct val="115000"/>
              </a:lnSpc>
              <a:spcAft>
                <a:spcPts val="1000"/>
              </a:spcAft>
            </a:pPr>
            <a:r>
              <a:rPr lang="el-GR" sz="2000" b="1" dirty="0">
                <a:solidFill>
                  <a:srgbClr val="C00000"/>
                </a:solidFill>
                <a:latin typeface="Calibri" panose="020F0502020204030204" pitchFamily="34" charset="0"/>
                <a:ea typeface="Times New Roman" panose="02020603050405020304" pitchFamily="18" charset="0"/>
                <a:cs typeface="Times New Roman" panose="02020603050405020304" pitchFamily="18" charset="0"/>
              </a:rPr>
              <a:t>/* Εισαγωγή και των υπολοίπων γραμμών των πινάκων */</a:t>
            </a:r>
            <a:endParaRPr lang="el-GR" sz="2000" b="1" dirty="0">
              <a:solidFill>
                <a:srgbClr val="C00000"/>
              </a:solidFill>
              <a:latin typeface="Arial" panose="020B060402020202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US" dirty="0">
                <a:latin typeface="Calibri" panose="020F0502020204030204" pitchFamily="34" charset="0"/>
                <a:ea typeface="Times New Roman" panose="02020603050405020304" pitchFamily="18" charset="0"/>
                <a:cs typeface="Times New Roman" panose="02020603050405020304" pitchFamily="18" charset="0"/>
              </a:rPr>
              <a:t>INSERT INTO JOB VALUES (200,'</a:t>
            </a:r>
            <a:r>
              <a:rPr lang="el-GR" dirty="0">
                <a:latin typeface="Calibri" panose="020F0502020204030204" pitchFamily="34" charset="0"/>
                <a:ea typeface="Times New Roman" panose="02020603050405020304" pitchFamily="18" charset="0"/>
                <a:cs typeface="Times New Roman" panose="02020603050405020304" pitchFamily="18" charset="0"/>
              </a:rPr>
              <a:t>ΑΝΑΛΥΤΗΣ</a:t>
            </a:r>
            <a:r>
              <a:rPr lang="en-US" dirty="0">
                <a:latin typeface="Calibri" panose="020F0502020204030204" pitchFamily="34" charset="0"/>
                <a:ea typeface="Times New Roman" panose="02020603050405020304" pitchFamily="18" charset="0"/>
                <a:cs typeface="Times New Roman" panose="02020603050405020304" pitchFamily="18" charset="0"/>
              </a:rPr>
              <a:t>',2000), (300,'</a:t>
            </a:r>
            <a:r>
              <a:rPr lang="el-GR" dirty="0">
                <a:latin typeface="Calibri" panose="020F0502020204030204" pitchFamily="34" charset="0"/>
                <a:ea typeface="Times New Roman" panose="02020603050405020304" pitchFamily="18" charset="0"/>
                <a:cs typeface="Times New Roman" panose="02020603050405020304" pitchFamily="18" charset="0"/>
              </a:rPr>
              <a:t>ΧΕΙΡΙΣΤΗΣ</a:t>
            </a:r>
            <a:r>
              <a:rPr lang="en-US" dirty="0">
                <a:latin typeface="Calibri" panose="020F0502020204030204" pitchFamily="34" charset="0"/>
                <a:ea typeface="Times New Roman" panose="02020603050405020304" pitchFamily="18" charset="0"/>
                <a:cs typeface="Times New Roman" panose="02020603050405020304" pitchFamily="18" charset="0"/>
              </a:rPr>
              <a:t>',1000);</a:t>
            </a:r>
            <a:endParaRPr lang="el-GR" dirty="0">
              <a:latin typeface="Arial" panose="020B060402020202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US" dirty="0">
                <a:latin typeface="Calibri" panose="020F0502020204030204" pitchFamily="34" charset="0"/>
                <a:ea typeface="Times New Roman" panose="02020603050405020304" pitchFamily="18" charset="0"/>
                <a:cs typeface="Times New Roman" panose="02020603050405020304" pitchFamily="18" charset="0"/>
              </a:rPr>
              <a:t>INSERT INTO DEPT VALUES (60,'</a:t>
            </a:r>
            <a:r>
              <a:rPr lang="el-GR" dirty="0">
                <a:latin typeface="Calibri" panose="020F0502020204030204" pitchFamily="34" charset="0"/>
                <a:ea typeface="Times New Roman" panose="02020603050405020304" pitchFamily="18" charset="0"/>
                <a:cs typeface="Times New Roman" panose="02020603050405020304" pitchFamily="18" charset="0"/>
              </a:rPr>
              <a:t>ΛΟΓΙΣΤΗΡΙΟ</a:t>
            </a:r>
            <a:r>
              <a:rPr lang="en-US" dirty="0">
                <a:latin typeface="Calibri" panose="020F0502020204030204" pitchFamily="34" charset="0"/>
                <a:ea typeface="Times New Roman" panose="02020603050405020304" pitchFamily="18" charset="0"/>
                <a:cs typeface="Times New Roman" panose="02020603050405020304" pitchFamily="18" charset="0"/>
              </a:rPr>
              <a:t>','</a:t>
            </a:r>
            <a:r>
              <a:rPr lang="el-GR" dirty="0">
                <a:latin typeface="Calibri" panose="020F0502020204030204" pitchFamily="34" charset="0"/>
                <a:ea typeface="Times New Roman" panose="02020603050405020304" pitchFamily="18" charset="0"/>
                <a:cs typeface="Times New Roman" panose="02020603050405020304" pitchFamily="18" charset="0"/>
              </a:rPr>
              <a:t>ΑΘΗΝΑ</a:t>
            </a:r>
            <a:r>
              <a:rPr lang="en-US" dirty="0">
                <a:latin typeface="Calibri" panose="020F0502020204030204" pitchFamily="34" charset="0"/>
                <a:ea typeface="Times New Roman" panose="02020603050405020304" pitchFamily="18" charset="0"/>
                <a:cs typeface="Times New Roman" panose="02020603050405020304" pitchFamily="18" charset="0"/>
              </a:rPr>
              <a:t>'),(70,'</a:t>
            </a:r>
            <a:r>
              <a:rPr lang="el-GR" dirty="0">
                <a:latin typeface="Calibri" panose="020F0502020204030204" pitchFamily="34" charset="0"/>
                <a:ea typeface="Times New Roman" panose="02020603050405020304" pitchFamily="18" charset="0"/>
                <a:cs typeface="Times New Roman" panose="02020603050405020304" pitchFamily="18" charset="0"/>
              </a:rPr>
              <a:t>ΜΙΣΘΟΔΟΣΙΑ</a:t>
            </a:r>
            <a:r>
              <a:rPr lang="en-US" dirty="0">
                <a:latin typeface="Calibri" panose="020F0502020204030204" pitchFamily="34" charset="0"/>
                <a:ea typeface="Times New Roman" panose="02020603050405020304" pitchFamily="18" charset="0"/>
                <a:cs typeface="Times New Roman" panose="02020603050405020304" pitchFamily="18" charset="0"/>
              </a:rPr>
              <a:t>','</a:t>
            </a:r>
            <a:r>
              <a:rPr lang="el-GR" dirty="0">
                <a:latin typeface="Calibri" panose="020F0502020204030204" pitchFamily="34" charset="0"/>
                <a:ea typeface="Times New Roman" panose="02020603050405020304" pitchFamily="18" charset="0"/>
                <a:cs typeface="Times New Roman" panose="02020603050405020304" pitchFamily="18" charset="0"/>
              </a:rPr>
              <a:t>ΒΟΛΟΣ</a:t>
            </a:r>
            <a:r>
              <a:rPr lang="en-US" dirty="0">
                <a:latin typeface="Calibri" panose="020F0502020204030204" pitchFamily="34" charset="0"/>
                <a:ea typeface="Times New Roman" panose="02020603050405020304" pitchFamily="18" charset="0"/>
                <a:cs typeface="Times New Roman" panose="02020603050405020304" pitchFamily="18" charset="0"/>
              </a:rPr>
              <a:t>');</a:t>
            </a:r>
            <a:endParaRPr lang="el-GR" dirty="0">
              <a:latin typeface="Arial" panose="020B060402020202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US" dirty="0">
                <a:latin typeface="Calibri" panose="020F0502020204030204" pitchFamily="34" charset="0"/>
                <a:ea typeface="Times New Roman" panose="02020603050405020304" pitchFamily="18" charset="0"/>
                <a:cs typeface="Times New Roman" panose="02020603050405020304" pitchFamily="18" charset="0"/>
              </a:rPr>
              <a:t>INSERT INTO EMP VALUES (20,'</a:t>
            </a:r>
            <a:r>
              <a:rPr lang="el-GR" dirty="0">
                <a:latin typeface="Calibri" panose="020F0502020204030204" pitchFamily="34" charset="0"/>
                <a:ea typeface="Times New Roman" panose="02020603050405020304" pitchFamily="18" charset="0"/>
                <a:cs typeface="Times New Roman" panose="02020603050405020304" pitchFamily="18" charset="0"/>
              </a:rPr>
              <a:t>ΧΡΗΣΤΟΥ</a:t>
            </a:r>
            <a:r>
              <a:rPr lang="en-US" dirty="0">
                <a:latin typeface="Calibri" panose="020F0502020204030204" pitchFamily="34" charset="0"/>
                <a:ea typeface="Times New Roman" panose="02020603050405020304" pitchFamily="18" charset="0"/>
                <a:cs typeface="Times New Roman" panose="02020603050405020304" pitchFamily="18" charset="0"/>
              </a:rPr>
              <a:t>',200,50,NULL), (30,'NIKOY',300,60,NULL),</a:t>
            </a:r>
            <a:endParaRPr lang="el-GR" dirty="0">
              <a:latin typeface="Arial" panose="020B060402020202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US" dirty="0">
                <a:latin typeface="Calibri" panose="020F0502020204030204" pitchFamily="34" charset="0"/>
                <a:ea typeface="Times New Roman" panose="02020603050405020304" pitchFamily="18" charset="0"/>
                <a:cs typeface="Times New Roman" panose="02020603050405020304" pitchFamily="18" charset="0"/>
              </a:rPr>
              <a:t>(40, '</a:t>
            </a:r>
            <a:r>
              <a:rPr lang="el-GR" dirty="0">
                <a:latin typeface="Calibri" panose="020F0502020204030204" pitchFamily="34" charset="0"/>
                <a:ea typeface="Times New Roman" panose="02020603050405020304" pitchFamily="18" charset="0"/>
                <a:cs typeface="Times New Roman" panose="02020603050405020304" pitchFamily="18" charset="0"/>
              </a:rPr>
              <a:t>ΣΠΥΡΟΥ</a:t>
            </a:r>
            <a:r>
              <a:rPr lang="en-US" dirty="0">
                <a:latin typeface="Calibri" panose="020F0502020204030204" pitchFamily="34" charset="0"/>
                <a:ea typeface="Times New Roman" panose="02020603050405020304" pitchFamily="18" charset="0"/>
                <a:cs typeface="Times New Roman" panose="02020603050405020304" pitchFamily="18" charset="0"/>
              </a:rPr>
              <a:t>', 200, 50, NULL);</a:t>
            </a:r>
            <a:endParaRPr lang="el-GR" dirty="0">
              <a:latin typeface="Arial" panose="020B0604020202020204" pitchFamily="34" charset="0"/>
              <a:ea typeface="Times New Roman" panose="02020603050405020304" pitchFamily="18" charset="0"/>
              <a:cs typeface="Times New Roman" panose="02020603050405020304" pitchFamily="18" charset="0"/>
            </a:endParaRPr>
          </a:p>
          <a:p>
            <a:pPr>
              <a:lnSpc>
                <a:spcPct val="115000"/>
              </a:lnSpc>
              <a:spcAft>
                <a:spcPts val="1000"/>
              </a:spcAft>
            </a:pPr>
            <a:endParaRPr lang="el-GR" dirty="0" smtClean="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US" dirty="0" smtClean="0">
                <a:latin typeface="Calibri" panose="020F0502020204030204" pitchFamily="34" charset="0"/>
                <a:ea typeface="Times New Roman" panose="02020603050405020304" pitchFamily="18" charset="0"/>
                <a:cs typeface="Times New Roman" panose="02020603050405020304" pitchFamily="18" charset="0"/>
              </a:rPr>
              <a:t>SELECT </a:t>
            </a:r>
            <a:r>
              <a:rPr lang="en-US" dirty="0">
                <a:latin typeface="Calibri" panose="020F0502020204030204" pitchFamily="34" charset="0"/>
                <a:ea typeface="Times New Roman" panose="02020603050405020304" pitchFamily="18" charset="0"/>
                <a:cs typeface="Times New Roman" panose="02020603050405020304" pitchFamily="18" charset="0"/>
              </a:rPr>
              <a:t>* FROM JOB;</a:t>
            </a:r>
            <a:endParaRPr lang="el-GR" dirty="0">
              <a:latin typeface="Arial" panose="020B060402020202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US" dirty="0">
                <a:latin typeface="Calibri" panose="020F0502020204030204" pitchFamily="34" charset="0"/>
                <a:ea typeface="Times New Roman" panose="02020603050405020304" pitchFamily="18" charset="0"/>
                <a:cs typeface="Times New Roman" panose="02020603050405020304" pitchFamily="18" charset="0"/>
              </a:rPr>
              <a:t>SELECT * FROM DEPT;</a:t>
            </a:r>
            <a:endParaRPr lang="el-GR" dirty="0">
              <a:latin typeface="Arial" panose="020B0604020202020204" pitchFamily="34" charset="0"/>
              <a:ea typeface="Times New Roman" panose="02020603050405020304" pitchFamily="18" charset="0"/>
              <a:cs typeface="Times New Roman" panose="02020603050405020304" pitchFamily="18" charset="0"/>
            </a:endParaRPr>
          </a:p>
          <a:p>
            <a:r>
              <a:rPr lang="en-US" dirty="0">
                <a:latin typeface="Calibri" panose="020F0502020204030204" pitchFamily="34" charset="0"/>
                <a:ea typeface="Times New Roman" panose="02020603050405020304" pitchFamily="18" charset="0"/>
                <a:cs typeface="Times New Roman" panose="02020603050405020304" pitchFamily="18" charset="0"/>
              </a:rPr>
              <a:t>SELECT * FROM EMP;</a:t>
            </a:r>
            <a:endParaRPr lang="el-GR" dirty="0"/>
          </a:p>
        </p:txBody>
      </p:sp>
    </p:spTree>
    <p:extLst>
      <p:ext uri="{BB962C8B-B14F-4D97-AF65-F5344CB8AC3E}">
        <p14:creationId xmlns:p14="http://schemas.microsoft.com/office/powerpoint/2010/main" val="39322909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Μοντελοποίηση</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8</a:t>
            </a:fld>
            <a:endParaRPr lang="el-GR"/>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899592" y="1124744"/>
            <a:ext cx="6624736" cy="5231606"/>
          </a:xfrm>
          <a:prstGeom prst="rect">
            <a:avLst/>
          </a:prstGeom>
        </p:spPr>
      </p:pic>
    </p:spTree>
    <p:extLst>
      <p:ext uri="{BB962C8B-B14F-4D97-AF65-F5344CB8AC3E}">
        <p14:creationId xmlns:p14="http://schemas.microsoft.com/office/powerpoint/2010/main" val="353964806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theme1.xml><?xml version="1.0" encoding="utf-8"?>
<a:theme xmlns:a="http://schemas.openxmlformats.org/drawingml/2006/main" name="exo-opistho_simeiomata">
  <a:themeElements>
    <a:clrScheme name="Custom 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F497D"/>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exo-opistho_simeiomata</Template>
  <TotalTime>434</TotalTime>
  <Words>1277</Words>
  <Application>Microsoft Office PowerPoint</Application>
  <PresentationFormat>On-screen Show (4:3)</PresentationFormat>
  <Paragraphs>357</Paragraphs>
  <Slides>23</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Courier New</vt:lpstr>
      <vt:lpstr>Times New Roman</vt:lpstr>
      <vt:lpstr>Wingdings</vt:lpstr>
      <vt:lpstr>exo-opistho_simeiomata</vt:lpstr>
      <vt:lpstr>Βάσεις Δεδομένων II</vt:lpstr>
      <vt:lpstr>Περιγραφή Μαθήματος</vt:lpstr>
      <vt:lpstr>Θέμα: σχεδιασμός βάσης δεδομένων της εταιρείας e-ΚΟΣΜΟΣ </vt:lpstr>
      <vt:lpstr>Μοντέλο Οντοτήτων Συσχετίσεων (Entity Relationship model)  </vt:lpstr>
      <vt:lpstr>Τρίτη Κανονική Μορφή 3NF PKs-FKs </vt:lpstr>
      <vt:lpstr>Θέμα: υλοποίηση βάσης δεδομένων διεύθυνσης προσωπικού</vt:lpstr>
      <vt:lpstr>Δημιουργήστε τη βάση με κύρια και ξένα κλειδιά</vt:lpstr>
      <vt:lpstr>Δηλώσεις INSERT INTO – Καταχώρηση στοιχείων ΣΠΥΡΟΥ</vt:lpstr>
      <vt:lpstr>Μοντελοποίηση</vt:lpstr>
      <vt:lpstr>Δείξτε (SELECT) ename, empno, job_descr, sal, deptno, dname των υπαλλήλων που είναι αναλυτές ή πωλητές ή χειριστές. Οι υπάλληλοι θα είναι ταξινομημένοι ανά θέση (job_descr)</vt:lpstr>
      <vt:lpstr>Δείξτε ename, empno, job_descr, sal των υπαλλήλων με σύνολο αμοιβών (άθροισμα μισθού και προμήθειας) μεγαλύτερο ή ίσο των 1000 ευρώ και μικρότερο ή ίσο των 3000 ευρώ </vt:lpstr>
      <vt:lpstr>Διορθώστε  και συμπληρώστε τη δήλωση SELECT ώστε να δείχνει στοιχεία πωλητών, αναλυτών και χειριστών που έχουν μισθό μεγαλύτερο των 1500 ευρώ και μικρότερο από 2200 ευρώ. Πρέπει να έχουμε δύο επίπεδα ταξινόμησης:  Οι υπάλληλοι θα τυπώνονται ανά θέση δηλαδή πρώτα οι αναλυτές, μετά οι πωλητές και μετά οι χειριστές και οι υπαλληλοι που έχουν την ίδια θέση θα εμφανίζονται αλφαβητικά. SELECT EMPNO, ENAME, JOB, SAL, COMM, DEPTNO, DNAME FROM  WHERE  ORDER BY </vt:lpstr>
      <vt:lpstr>SELECT EMPNO, ENAME, JOB_DESCR, SAL, COMM, EMP.DEPTNO, DNAME FROM EMP,DEPT,JOB WHERE EMP.DEPTNO=DEPT.DEPTNO AND EMP.JOBNO=JOB.JOBCODE AND JOB_DESCR IN ('ΠΩΛΗΤΗΣ','ΑΝΑΛΥΤΗΣ','ΧΕΙΡΙΣΤΗΣ') AND SAL&gt;1500 AND SAL&lt;2200 ORDER BY JOB_DESCR,ENAME;  SELECT EMPNO, ENAME, JOB_DESCR, SAL, COMM, EMP.DEPTNO, DNAME FROM EMP JOIN DEPT ON EMP.DEPTNO=DEPT.DEPTNO JOIN JOB ON EMP.JOBNO=JOB.JOBCODE AND JOB_DESCR IN ('ΠΩΛΗΤΗΣ','ΑΝΑΛΥΤΗΣ','ΧΕΙΡΙΣΤΗΣ') AND SAL&gt;1500 AND SAL&lt;2200 ORDER BY JOB_DESCR,ENAME;</vt:lpstr>
      <vt:lpstr>λανθασμένη δήλωση </vt:lpstr>
      <vt:lpstr>Γράψτε δήλωση SELECT η οποία υπολογίζει ανά κωδικό θέσης (100, 200, …) πόσοι είναι οι υπάλληλοι που κατέχουν τη θέση αυτή. </vt:lpstr>
      <vt:lpstr>Τροποποιήστε τη δήλωση SELECT έτσι ώστε να υπολογίζει πόσοι είναι οι υπάλληλοι ανά κωδικό θέσης (100, 200, 300, …) αλλά να δείχνει μόνο θέσεις που απασχολούν τουλάχιστον δύο υπαλλήλους </vt:lpstr>
      <vt:lpstr>Εμφάνισε κάθε εργαζόμενο της εταιρείας που έχει μισθό ίσο με τον μεγαλύτερο μισθό στο τμήμα 'ΠΩΛΗΣΕΙΣ'</vt:lpstr>
      <vt:lpstr>Δείξτε όλα τα τμήματα με τριγράμματη συντομογραφία αποτελούμενη από τα τρία πρώτα γράμματα του ονόματός τους</vt:lpstr>
      <vt:lpstr>Τέλος Ενότητας</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ΤΙΤΛΟΣ ΜΑΘΗΜΑΤΟΣ</dc:title>
  <dc:creator>opencourses@teiath.gr</dc:creator>
  <cp:lastModifiedBy>Christos</cp:lastModifiedBy>
  <cp:revision>61</cp:revision>
  <dcterms:created xsi:type="dcterms:W3CDTF">2014-10-20T11:54:42Z</dcterms:created>
  <dcterms:modified xsi:type="dcterms:W3CDTF">2019-10-07T14:18:18Z</dcterms:modified>
</cp:coreProperties>
</file>