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269" r:id="rId4"/>
    <p:sldId id="270" r:id="rId5"/>
    <p:sldId id="276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91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7" r:id="rId26"/>
    <p:sldId id="262" r:id="rId27"/>
    <p:sldId id="264" r:id="rId28"/>
    <p:sldId id="265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11/4/2016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3711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5612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2102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4573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6455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9199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6704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0785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1310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7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8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2708920"/>
            <a:ext cx="7236385" cy="214022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5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Μελέτη περιπτώσεως: </a:t>
            </a:r>
            <a:endParaRPr lang="el-GR" sz="27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dirty="0" smtClean="0"/>
              <a:t>Προγραμματισμός </a:t>
            </a:r>
            <a:r>
              <a:rPr lang="el-GR" sz="2700" dirty="0"/>
              <a:t>εφαρμογής με χρήση </a:t>
            </a:r>
            <a:r>
              <a:rPr lang="el-GR" sz="2700" dirty="0" err="1"/>
              <a:t>triggers</a:t>
            </a:r>
            <a:r>
              <a:rPr lang="el-GR" sz="2700" dirty="0"/>
              <a:t> σε περιβάλλον PL/SQL</a:t>
            </a:r>
            <a:r>
              <a:rPr lang="el-GR" sz="2700" dirty="0" smtClean="0"/>
              <a:t>.</a:t>
            </a:r>
            <a:endParaRPr lang="en-US" sz="27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dirty="0" smtClean="0"/>
              <a:t>Υλοποίηση και σε περιβάλλον </a:t>
            </a:r>
            <a:r>
              <a:rPr lang="en-US" sz="2700" dirty="0" err="1" smtClean="0"/>
              <a:t>mySQL</a:t>
            </a:r>
            <a:r>
              <a:rPr lang="en-US" sz="2700" dirty="0" smtClean="0"/>
              <a:t>. </a:t>
            </a:r>
            <a:r>
              <a:rPr lang="el-GR" sz="2700" dirty="0" smtClean="0"/>
              <a:t>Διαφορές. </a:t>
            </a:r>
            <a:endParaRPr lang="el-GR" sz="27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Κατασκευάζουμε τον TRIGGER </a:t>
            </a:r>
            <a:r>
              <a:rPr lang="el-GR" dirty="0" err="1"/>
              <a:t>total</a:t>
            </a:r>
            <a:r>
              <a:rPr lang="el-GR" dirty="0"/>
              <a:t> στον πίνακα </a:t>
            </a:r>
            <a:r>
              <a:rPr lang="el-GR" dirty="0" err="1" smtClean="0"/>
              <a:t>orderlines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total BEFORE INSERT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EACH ROW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  <a:r>
              <a:rPr lang="el-GR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total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 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45005"/>
              </p:ext>
            </p:extLst>
          </p:nvPr>
        </p:nvGraphicFramePr>
        <p:xfrm>
          <a:off x="5076056" y="3356992"/>
          <a:ext cx="3816425" cy="102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80120"/>
                <a:gridCol w="720081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Orderno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r>
                        <a:rPr lang="en-US" sz="1800" spc="30" dirty="0" smtClean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Qty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Ptotal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2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9288"/>
              </p:ext>
            </p:extLst>
          </p:nvPr>
        </p:nvGraphicFramePr>
        <p:xfrm>
          <a:off x="5076056" y="2204864"/>
          <a:ext cx="3840089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4635"/>
                <a:gridCol w="1041076"/>
                <a:gridCol w="786266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Orderno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Custno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Qdate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Total</a:t>
                      </a:r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2008-5-14 22:37:36</a:t>
                      </a:r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17.50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2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33568"/>
            <a:ext cx="8229600" cy="619168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Υλοποίηση Βάσης διαχείρισης παραγγελιών με χρήση </a:t>
            </a:r>
            <a:r>
              <a:rPr lang="en-US" sz="3100" dirty="0" smtClean="0"/>
              <a:t>triggers </a:t>
            </a:r>
            <a:r>
              <a:rPr lang="el-GR" sz="3100" dirty="0" smtClean="0"/>
              <a:t>και με τη χρήση του προϊόντος </a:t>
            </a:r>
            <a:r>
              <a:rPr lang="en-US" sz="3100" dirty="0" err="1" smtClean="0"/>
              <a:t>mSQL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4" name="Picture 26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0162"/>
            <a:ext cx="4699595" cy="4793134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72476"/>
              </p:ext>
            </p:extLst>
          </p:nvPr>
        </p:nvGraphicFramePr>
        <p:xfrm>
          <a:off x="1041400" y="1193800"/>
          <a:ext cx="77978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272039" imgH="3369018" progId="Word.Document.12">
                  <p:embed/>
                </p:oleObj>
              </mc:Choice>
              <mc:Fallback>
                <p:oleObj name="Document" r:id="rId4" imgW="5272039" imgH="336901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193800"/>
                        <a:ext cx="7797800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cri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5025" y="352425"/>
            <a:ext cx="49339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01373" y="836712"/>
          <a:ext cx="720218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Έγγραφο" r:id="rId4" imgW="5285401" imgH="3539729" progId="Word.Document.12">
                  <p:embed/>
                </p:oleObj>
              </mc:Choice>
              <mc:Fallback>
                <p:oleObj name="Έγγραφο" r:id="rId4" imgW="5285401" imgH="353972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73" y="836712"/>
                        <a:ext cx="7202188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47664" y="807280"/>
          <a:ext cx="6408711" cy="496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Έγγραφο" r:id="rId4" imgW="5285401" imgH="4094353" progId="Word.Document.12">
                  <p:embed/>
                </p:oleObj>
              </mc:Choice>
              <mc:Fallback>
                <p:oleObj name="Έγγραφο" r:id="rId4" imgW="5285401" imgH="409435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807280"/>
                        <a:ext cx="6408711" cy="4964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21246" y="980728"/>
          <a:ext cx="7723162" cy="273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Έγγραφο" r:id="rId4" imgW="5285401" imgH="1871899" progId="Word.Document.12">
                  <p:embed/>
                </p:oleObj>
              </mc:Choice>
              <mc:Fallback>
                <p:oleObj name="Έγγραφο" r:id="rId4" imgW="5285401" imgH="187189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46" y="980728"/>
                        <a:ext cx="7723162" cy="2735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1793" y="908720"/>
          <a:ext cx="7568040" cy="298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Έγγραφο" r:id="rId4" imgW="5285401" imgH="2086767" progId="Word.Document.12">
                  <p:embed/>
                </p:oleObj>
              </mc:Choice>
              <mc:Fallback>
                <p:oleObj name="Έγγραφο" r:id="rId4" imgW="5285401" imgH="208676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93" y="908720"/>
                        <a:ext cx="7568040" cy="298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28813" y="358775"/>
          <a:ext cx="5284787" cy="614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Έγγραφο" r:id="rId4" imgW="5285401" imgH="6141169" progId="Word.Document.12">
                  <p:embed/>
                </p:oleObj>
              </mc:Choice>
              <mc:Fallback>
                <p:oleObj name="Έγγραφο" r:id="rId4" imgW="5285401" imgH="614116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58775"/>
                        <a:ext cx="5284787" cy="614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61349" y="1340768"/>
          <a:ext cx="719282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Έγγραφο" r:id="rId4" imgW="5285401" imgH="2751523" progId="Word.Document.12">
                  <p:embed/>
                </p:oleObj>
              </mc:Choice>
              <mc:Fallback>
                <p:oleObj name="Έγγραφο" r:id="rId4" imgW="5285401" imgH="275152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9" y="1340768"/>
                        <a:ext cx="7192823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Μελέτη περιπτώσεως: Προγραμματισμός εφαρμογής με χρήση </a:t>
            </a:r>
            <a:r>
              <a:rPr lang="el-GR" sz="3200" dirty="0" err="1"/>
              <a:t>triggers</a:t>
            </a:r>
            <a:r>
              <a:rPr lang="el-GR" sz="3200" dirty="0"/>
              <a:t> σε περιβάλλον </a:t>
            </a:r>
            <a:r>
              <a:rPr lang="el-GR" sz="3200" dirty="0" smtClean="0"/>
              <a:t>PL/SQL</a:t>
            </a:r>
            <a:endParaRPr lang="el-G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Σκοπός / </a:t>
            </a:r>
            <a:r>
              <a:rPr lang="el-GR" sz="2800" b="1" dirty="0" smtClean="0"/>
              <a:t>Στόχος:</a:t>
            </a:r>
            <a:endParaRPr lang="el-GR" sz="2800" b="1" dirty="0"/>
          </a:p>
          <a:p>
            <a:pPr marL="0" indent="0">
              <a:buNone/>
            </a:pPr>
            <a:r>
              <a:rPr lang="el-GR" sz="2800" dirty="0" smtClean="0"/>
              <a:t>Να </a:t>
            </a:r>
            <a:r>
              <a:rPr lang="el-GR" sz="2800" dirty="0"/>
              <a:t>βοηθήσει τους σπουδαστές να εμπεδώσουν κρίσιμα σημεία της τεχνολογίας των </a:t>
            </a:r>
            <a:r>
              <a:rPr lang="el-GR" sz="2800" dirty="0" err="1"/>
              <a:t>triggers</a:t>
            </a:r>
            <a:r>
              <a:rPr lang="el-GR" sz="2800" dirty="0"/>
              <a:t> - και να μάθουν να κατασκευάζουν και να χρησιμοποιούν </a:t>
            </a:r>
            <a:r>
              <a:rPr lang="el-GR" sz="2800" dirty="0" err="1"/>
              <a:t>triggers</a:t>
            </a:r>
            <a:r>
              <a:rPr lang="el-GR" sz="2800" dirty="0"/>
              <a:t> σε περιβάλλον PL/SQL σύμφωνα με τις ανάγκες των εφαρμογών βάσεων δεδομένων.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60036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233487"/>
            <a:ext cx="343852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0712"/>
            <a:ext cx="6169992" cy="341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49" y="457200"/>
            <a:ext cx="6783555" cy="340384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825827" cy="23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928813" y="927100"/>
          <a:ext cx="5284787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Έγγραφο" r:id="rId4" imgW="5285401" imgH="5004928" progId="Word.Document.12">
                  <p:embed/>
                </p:oleObj>
              </mc:Choice>
              <mc:Fallback>
                <p:oleObj name="Έγγραφο" r:id="rId4" imgW="5285401" imgH="500492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927100"/>
                        <a:ext cx="5284787" cy="500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ΙΙ. Ενότητα 5: Μελέτη περιπτώσεως: Προγραμματισμός εφαρμογής με χρήση </a:t>
            </a:r>
            <a:r>
              <a:rPr lang="el-GR" sz="2000" dirty="0" err="1"/>
              <a:t>triggers</a:t>
            </a:r>
            <a:r>
              <a:rPr lang="el-GR" sz="2000" dirty="0"/>
              <a:t> σε περιβάλλον PL/SQL».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Έστω σύστημα διαχείρισης </a:t>
            </a:r>
            <a:r>
              <a:rPr lang="el-GR" dirty="0" smtClean="0"/>
              <a:t>παραγγελιών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πίνακες παρατίθενται με ενδεικτικό δείγμα </a:t>
            </a:r>
            <a:r>
              <a:rPr lang="el-GR" sz="2400" dirty="0" smtClean="0"/>
              <a:t>δεδομένων</a:t>
            </a:r>
            <a:endParaRPr lang="el-G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38868"/>
              </p:ext>
            </p:extLst>
          </p:nvPr>
        </p:nvGraphicFramePr>
        <p:xfrm>
          <a:off x="539552" y="4077072"/>
          <a:ext cx="39604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1080120"/>
              </a:tblGrid>
              <a:tr h="17115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STOCKNO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DESCRIPTION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LIST</a:t>
                      </a:r>
                      <a:endParaRPr lang="el-GR" sz="1800" spc="135" dirty="0" smtClean="0">
                        <a:effectLst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_PRICE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8617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APPLE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91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ORANGE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1.5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557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LEMON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1,7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81106"/>
              </p:ext>
            </p:extLst>
          </p:nvPr>
        </p:nvGraphicFramePr>
        <p:xfrm>
          <a:off x="4860032" y="2420888"/>
          <a:ext cx="41044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80120"/>
                <a:gridCol w="936104"/>
                <a:gridCol w="864097"/>
              </a:tblGrid>
              <a:tr h="29083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CUSTNO</a:t>
                      </a:r>
                      <a:endParaRPr lang="el-GR" dirty="0" smtClean="0"/>
                    </a:p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ODATE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 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13/05/08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06871"/>
              </p:ext>
            </p:extLst>
          </p:nvPr>
        </p:nvGraphicFramePr>
        <p:xfrm>
          <a:off x="4860032" y="3527213"/>
          <a:ext cx="4104457" cy="83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45"/>
                <a:gridCol w="1182345"/>
                <a:gridCol w="734954"/>
                <a:gridCol w="1004813"/>
              </a:tblGrid>
              <a:tr h="25717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STOCKNO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QTY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7622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1628800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customers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104" y="3758472"/>
            <a:ext cx="22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stocks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2060848"/>
            <a:ext cx="230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orders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3200400"/>
            <a:ext cx="26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>
                <a:latin typeface="+mn-lt"/>
              </a:rPr>
              <a:t>orderlines</a:t>
            </a:r>
            <a:endParaRPr lang="el-GR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23300"/>
              </p:ext>
            </p:extLst>
          </p:nvPr>
        </p:nvGraphicFramePr>
        <p:xfrm>
          <a:off x="539552" y="1998132"/>
          <a:ext cx="38164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368152"/>
              </a:tblGrid>
              <a:tr h="123343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CUSTNO CNAME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LOC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SMITH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ATHENS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JONES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VOLOS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BATES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NEW YORK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 gridSpan="3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SELECT * FROM stocks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473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9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45150" indent="-5645150">
              <a:buNone/>
            </a:pP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’ATHENS');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1.0);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ORANGE', 1.5);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orders(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(1,1,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sysdate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600" spc="4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52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9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65695"/>
              </p:ext>
            </p:extLst>
          </p:nvPr>
        </p:nvGraphicFramePr>
        <p:xfrm>
          <a:off x="539552" y="1998132"/>
          <a:ext cx="38164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368152"/>
              </a:tblGrid>
              <a:tr h="123343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CUSTNO CNAME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LOC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SMITH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ATHENS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JONES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VOLOS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BATES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NEW YORK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 gridSpan="3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SELECT * FROM stocks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64954"/>
              </p:ext>
            </p:extLst>
          </p:nvPr>
        </p:nvGraphicFramePr>
        <p:xfrm>
          <a:off x="539552" y="4077072"/>
          <a:ext cx="39604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1080120"/>
              </a:tblGrid>
              <a:tr h="17115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STOCKNO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DESCRIPTION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LIST</a:t>
                      </a:r>
                      <a:endParaRPr lang="el-GR" sz="1800" spc="135" dirty="0" smtClean="0">
                        <a:effectLst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_PRICE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8617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APPLE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91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ORANGE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1.5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557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LEMON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1,7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2" y="1628800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customers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104" y="3758472"/>
            <a:ext cx="22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stocks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2060848"/>
            <a:ext cx="230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orders</a:t>
            </a:r>
            <a:endParaRPr lang="el-GR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94386"/>
              </p:ext>
            </p:extLst>
          </p:nvPr>
        </p:nvGraphicFramePr>
        <p:xfrm>
          <a:off x="4860032" y="2420888"/>
          <a:ext cx="41044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80120"/>
                <a:gridCol w="936104"/>
                <a:gridCol w="864097"/>
              </a:tblGrid>
              <a:tr h="29083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CUSTNO</a:t>
                      </a:r>
                      <a:endParaRPr lang="el-GR" dirty="0" smtClean="0"/>
                    </a:p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ODATE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 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13/05/08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085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σε </a:t>
            </a:r>
            <a:r>
              <a:rPr lang="en-US" dirty="0" smtClean="0"/>
              <a:t>Oracle </a:t>
            </a:r>
            <a:endParaRPr lang="el-G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6363" y="1589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88632"/>
          </a:xfrm>
        </p:spPr>
        <p:txBody>
          <a:bodyPr>
            <a:noAutofit/>
          </a:bodyPr>
          <a:lstStyle/>
          <a:p>
            <a:pPr marL="0" marR="102870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VARCHAR2(10),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caddress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VARCHAR2(15),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88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 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descr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VARCHAR2(1</a:t>
            </a:r>
            <a:r>
              <a:rPr lang="en-US" sz="1600" spc="-2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NUMBER(7,2) 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3937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NUMBER(3),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DATE, total NUMBER(9,2),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393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REFERENCES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NUMBER(3) NOT 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NUMBER(8,2), PRIMARY 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INITIALIZATION */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076700" indent="0"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076700" indent="0">
              <a:spcAft>
                <a:spcPts val="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fieldname CHAR(10),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VALUES('CUSTOMERS','CUSTNO',NULL);</a:t>
            </a:r>
            <a:endParaRPr lang="el-GR" sz="1600" dirty="0">
              <a:solidFill>
                <a:srgbClr val="000000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9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6388" y="143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55000" lnSpcReduction="20000"/>
          </a:bodyPr>
          <a:lstStyle/>
          <a:p>
            <a:pPr marL="0" marR="162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CustSequenceNumber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BEFORE INSERT ON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gxcustomers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 DECLARE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NUMBER;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62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, 0) + 1 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TABLENAME = 'GXCUSTOMERS'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AND FIELDNAME = 'CUSTNO';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DBMS_OUTPUT.PUT_LINE('UPDATE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546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spc="15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WHERE TABLENAME = 'GXCUSTOMERS'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AND FIELDNAME = 'CUSTNO';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DBMS_OUTPUT.PUT_LINE('ACCN0_VAR=');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:NEW.CUSTNO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WHEN NO_DATA_FOUND THEN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152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</a:t>
            </a:r>
            <a:r>
              <a:rPr lang="el-GR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ΜΗ ΠΡΟΣΔΙΟΡΙΣΙΜΟΣ ΑΥΞΟΝΤΑΣ 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ΑΡΙΘΜΟΣ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R="152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OTHERS THEN DBMS_OUTPUT.PUT_LINE(SQLERRM) 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2900" spc="15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63120"/>
              </p:ext>
            </p:extLst>
          </p:nvPr>
        </p:nvGraphicFramePr>
        <p:xfrm>
          <a:off x="5868144" y="3429000"/>
          <a:ext cx="2975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864096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Custno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Cname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Loc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SMITH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ATHENS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JONES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VOLOS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BATES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490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(3) NOT NULL,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 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 (15),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0,19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(3)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description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 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(7,2),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(3),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DATE , total NUMBER(9,2),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0,06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(3)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qty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NUMBER(2),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NUMBER(8,2),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orderno,stockno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stocks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0,06 seconds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57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981075"/>
            <a:ext cx="705485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339725" indent="-339725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marL="742950" indent="-28575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marL="11430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marL="16002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marL="20574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el-GR" sz="2000" b="1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el-GR" sz="20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Κατασκευάζουμε τον TRIGGER </a:t>
            </a:r>
            <a:r>
              <a:rPr lang="el-GR" dirty="0" err="1"/>
              <a:t>ptotal</a:t>
            </a:r>
            <a:r>
              <a:rPr lang="el-GR" dirty="0"/>
              <a:t> στον πίνακα </a:t>
            </a:r>
            <a:r>
              <a:rPr lang="el-GR" dirty="0" err="1"/>
              <a:t>orderlines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INSERT ON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EACH ROW DECLARE</a:t>
            </a: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NUMBER;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NUMBER;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stocks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SELECT :NEW.qty *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DUAL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Trigger created. 0,04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52788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025"/>
              </p:ext>
            </p:extLst>
          </p:nvPr>
        </p:nvGraphicFramePr>
        <p:xfrm>
          <a:off x="4788024" y="1412776"/>
          <a:ext cx="3984105" cy="13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86"/>
                <a:gridCol w="1156807"/>
                <a:gridCol w="1735212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r>
                        <a:rPr lang="en-US" sz="1800" spc="30" dirty="0" smtClean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smtClean="0">
                          <a:effectLst/>
                        </a:rPr>
                        <a:t>Description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List_price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APPLE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ORANGE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LEMON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94148"/>
              </p:ext>
            </p:extLst>
          </p:nvPr>
        </p:nvGraphicFramePr>
        <p:xfrm>
          <a:off x="4788024" y="2911634"/>
          <a:ext cx="3984106" cy="102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345"/>
                <a:gridCol w="896503"/>
                <a:gridCol w="896503"/>
                <a:gridCol w="1344755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Orderno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Qty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Ptotal</a:t>
                      </a:r>
                      <a:endParaRPr lang="en-US" sz="1800" spc="30" dirty="0" smtClean="0">
                        <a:effectLst/>
                      </a:endParaRPr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2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288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922</Words>
  <Application>Microsoft Office PowerPoint</Application>
  <PresentationFormat>On-screen Show (4:3)</PresentationFormat>
  <Paragraphs>291</Paragraphs>
  <Slides>30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Arial</vt:lpstr>
      <vt:lpstr>Calibri</vt:lpstr>
      <vt:lpstr>Courier New</vt:lpstr>
      <vt:lpstr>Times New Roman</vt:lpstr>
      <vt:lpstr>Wingdings</vt:lpstr>
      <vt:lpstr>OC_template_updated</vt:lpstr>
      <vt:lpstr>Document</vt:lpstr>
      <vt:lpstr>Έγγραφο</vt:lpstr>
      <vt:lpstr>Βάσεις Δεδομένων ΙΙ</vt:lpstr>
      <vt:lpstr>Μελέτη περιπτώσεως: Προγραμματισμός εφαρμογής με χρήση triggers σε περιβάλλον PL/SQL</vt:lpstr>
      <vt:lpstr>Έστω σύστημα διαχείρισης παραγγελιών</vt:lpstr>
      <vt:lpstr>PowerPoint Presentation</vt:lpstr>
      <vt:lpstr>PowerPoint Presentation</vt:lpstr>
      <vt:lpstr>Υλοποίηση σε Oracle </vt:lpstr>
      <vt:lpstr>PowerPoint Presentation</vt:lpstr>
      <vt:lpstr>PowerPoint Presentation</vt:lpstr>
      <vt:lpstr>Κατασκευάζουμε τον TRIGGER ptotal στον πίνακα orderlines</vt:lpstr>
      <vt:lpstr>Κατασκευάζουμε τον TRIGGER total στον πίνακα orderlines</vt:lpstr>
      <vt:lpstr>Υλοποίηση Βάσης διαχείρισης παραγγελιών με χρήση triggers και με τη χρήση του προϊόντος mSQL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101</cp:revision>
  <dcterms:created xsi:type="dcterms:W3CDTF">2013-03-04T13:35:19Z</dcterms:created>
  <dcterms:modified xsi:type="dcterms:W3CDTF">2016-04-11T03:54:41Z</dcterms:modified>
</cp:coreProperties>
</file>