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Lst>
  <p:notesMasterIdLst>
    <p:notesMasterId r:id="rId55"/>
  </p:notesMasterIdLst>
  <p:handoutMasterIdLst>
    <p:handoutMasterId r:id="rId56"/>
  </p:handoutMasterIdLst>
  <p:sldIdLst>
    <p:sldId id="256" r:id="rId2"/>
    <p:sldId id="267" r:id="rId3"/>
    <p:sldId id="268" r:id="rId4"/>
    <p:sldId id="308" r:id="rId5"/>
    <p:sldId id="307" r:id="rId6"/>
    <p:sldId id="269" r:id="rId7"/>
    <p:sldId id="309" r:id="rId8"/>
    <p:sldId id="270" r:id="rId9"/>
    <p:sldId id="310" r:id="rId10"/>
    <p:sldId id="271" r:id="rId11"/>
    <p:sldId id="272" r:id="rId12"/>
    <p:sldId id="273" r:id="rId13"/>
    <p:sldId id="274" r:id="rId14"/>
    <p:sldId id="275" r:id="rId15"/>
    <p:sldId id="311" r:id="rId16"/>
    <p:sldId id="276" r:id="rId17"/>
    <p:sldId id="277" r:id="rId18"/>
    <p:sldId id="312"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313" r:id="rId39"/>
    <p:sldId id="298" r:id="rId40"/>
    <p:sldId id="299" r:id="rId41"/>
    <p:sldId id="300" r:id="rId42"/>
    <p:sldId id="301" r:id="rId43"/>
    <p:sldId id="302" r:id="rId44"/>
    <p:sldId id="303" r:id="rId45"/>
    <p:sldId id="304" r:id="rId46"/>
    <p:sldId id="305" r:id="rId47"/>
    <p:sldId id="306" r:id="rId48"/>
    <p:sldId id="314" r:id="rId49"/>
    <p:sldId id="262" r:id="rId50"/>
    <p:sldId id="264" r:id="rId51"/>
    <p:sldId id="265" r:id="rId52"/>
    <p:sldId id="266" r:id="rId53"/>
    <p:sldId id="261" r:id="rId54"/>
  </p:sldIdLst>
  <p:sldSz cx="9144000" cy="6858000" type="screen4x3"/>
  <p:notesSz cx="7104063" cy="10234613"/>
  <p:custDataLst>
    <p:tags r:id="rId5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3395" autoAdjust="0"/>
  </p:normalViewPr>
  <p:slideViewPr>
    <p:cSldViewPr>
      <p:cViewPr varScale="1">
        <p:scale>
          <a:sx n="69" d="100"/>
          <a:sy n="69" d="100"/>
        </p:scale>
        <p:origin x="155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47EA297-624B-44CD-BDA8-B4BD8577FA07}" type="slidenum">
              <a:rPr lang="el-GR" altLang="el-GR" sz="1300"/>
              <a:pPr eaLnBrk="1" hangingPunct="1"/>
              <a:t>1</a:t>
            </a:fld>
            <a:endParaRPr lang="el-GR" altLang="el-GR"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92194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BE2FFF50-E049-4975-92DE-4BE14B943C06}" type="slidenum">
              <a:rPr lang="el-GR" altLang="el-GR" sz="1300"/>
              <a:pPr algn="r" eaLnBrk="1" hangingPunct="1"/>
              <a:t>18</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4846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5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69225" cy="12160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714500"/>
            <a:ext cx="3808413"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1714500"/>
            <a:ext cx="3808412"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116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ΙΙ</a:t>
            </a:r>
            <a:endParaRPr lang="el-GR" sz="3600" b="1" dirty="0">
              <a:solidFill>
                <a:schemeClr val="tx1"/>
              </a:solidFill>
              <a:latin typeface="+mn-lt"/>
            </a:endParaRPr>
          </a:p>
        </p:txBody>
      </p:sp>
      <p:sp>
        <p:nvSpPr>
          <p:cNvPr id="3" name="Υπότιτλος 2"/>
          <p:cNvSpPr>
            <a:spLocks noGrp="1"/>
          </p:cNvSpPr>
          <p:nvPr>
            <p:ph type="subTitle" idx="1"/>
          </p:nvPr>
        </p:nvSpPr>
        <p:spPr>
          <a:xfrm>
            <a:off x="953808" y="3096543"/>
            <a:ext cx="7236385" cy="1752600"/>
          </a:xfrm>
        </p:spPr>
        <p:txBody>
          <a:bodyPr>
            <a:normAutofit fontScale="85000" lnSpcReduction="10000"/>
          </a:bodyPr>
          <a:lstStyle/>
          <a:p>
            <a:pPr>
              <a:spcBef>
                <a:spcPts val="0"/>
              </a:spcBef>
              <a:spcAft>
                <a:spcPts val="1200"/>
              </a:spcAft>
            </a:pPr>
            <a:r>
              <a:rPr lang="el-GR" sz="2700" b="1" dirty="0" smtClean="0"/>
              <a:t>Ενότητα </a:t>
            </a:r>
            <a:r>
              <a:rPr lang="en-US" sz="2700" b="1" dirty="0" smtClean="0"/>
              <a:t>7</a:t>
            </a:r>
            <a:r>
              <a:rPr lang="el-GR" sz="2700" dirty="0" smtClean="0"/>
              <a:t>:</a:t>
            </a:r>
            <a:r>
              <a:rPr lang="en-US" sz="2700" dirty="0" smtClean="0"/>
              <a:t> </a:t>
            </a:r>
            <a:r>
              <a:rPr lang="el-GR" sz="2700" dirty="0"/>
              <a:t>Μελέτη περίπτωσης: Η εταιρεία </a:t>
            </a:r>
            <a:r>
              <a:rPr lang="el-GR" sz="2700" dirty="0" err="1"/>
              <a:t>Music</a:t>
            </a:r>
            <a:r>
              <a:rPr lang="el-GR" sz="2700" dirty="0"/>
              <a:t> </a:t>
            </a:r>
            <a:r>
              <a:rPr lang="el-GR" sz="2700" dirty="0" err="1"/>
              <a:t>Corner</a:t>
            </a:r>
            <a:endParaRPr lang="el-GR" sz="2700" dirty="0"/>
          </a:p>
          <a:p>
            <a:pPr>
              <a:spcBef>
                <a:spcPts val="0"/>
              </a:spcBef>
              <a:spcAft>
                <a:spcPts val="1200"/>
              </a:spcAft>
            </a:pPr>
            <a:endParaRPr lang="el-GR" sz="2700" dirty="0" smtClean="0"/>
          </a:p>
          <a:p>
            <a:pPr>
              <a:spcBef>
                <a:spcPts val="0"/>
              </a:spcBef>
            </a:pPr>
            <a:r>
              <a:rPr lang="el-GR" sz="2400" dirty="0" smtClean="0"/>
              <a:t>Χ. Σκουρλάς</a:t>
            </a:r>
            <a:endParaRPr lang="el-GR" sz="2400" dirty="0"/>
          </a:p>
          <a:p>
            <a:pPr>
              <a:spcBef>
                <a:spcPts val="0"/>
              </a:spcBef>
            </a:pPr>
            <a:r>
              <a:rPr lang="el-GR" sz="2400" dirty="0"/>
              <a:t>Τμήμα </a:t>
            </a:r>
            <a:r>
              <a:rPr lang="el-GR" sz="2400" dirty="0" smtClean="0"/>
              <a:t>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Μοντέλο οντοτήτων </a:t>
            </a:r>
            <a:r>
              <a:rPr lang="el-GR" dirty="0" smtClean="0"/>
              <a:t>συσχετίσεων</a:t>
            </a:r>
            <a:endParaRPr lang="el-GR" dirty="0"/>
          </a:p>
        </p:txBody>
      </p:sp>
      <p:pic>
        <p:nvPicPr>
          <p:cNvPr id="3075" name="Picture 3" descr="_musician_new_corr_fin_fin"/>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196751"/>
            <a:ext cx="5486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858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676502053"/>
              </p:ext>
            </p:extLst>
          </p:nvPr>
        </p:nvGraphicFramePr>
        <p:xfrm>
          <a:off x="431741" y="1340768"/>
          <a:ext cx="8229599" cy="937260"/>
        </p:xfrm>
        <a:graphic>
          <a:graphicData uri="http://schemas.openxmlformats.org/drawingml/2006/table">
            <a:tbl>
              <a:tblPr firstRow="1" bandRow="1">
                <a:tableStyleId>{5C22544A-7EE6-4342-B048-85BDC9FD1C3A}</a:tableStyleId>
              </a:tblPr>
              <a:tblGrid>
                <a:gridCol w="1175657"/>
                <a:gridCol w="912575"/>
                <a:gridCol w="1224136"/>
                <a:gridCol w="1008112"/>
                <a:gridCol w="1557805"/>
                <a:gridCol w="1175657"/>
                <a:gridCol w="1175657"/>
              </a:tblGrid>
              <a:tr h="0">
                <a:tc>
                  <a:txBody>
                    <a:bodyPr/>
                    <a:lstStyle/>
                    <a:p>
                      <a:pPr algn="ctr">
                        <a:spcAft>
                          <a:spcPts val="0"/>
                        </a:spcAft>
                      </a:pPr>
                      <a:r>
                        <a:rPr lang="el-GR" dirty="0"/>
                        <a:t>MUSICIAN_CODE</a:t>
                      </a:r>
                    </a:p>
                  </a:txBody>
                  <a:tcPr marL="85725" marR="85725" marT="28575" marB="28575" anchor="ctr">
                    <a:solidFill>
                      <a:srgbClr val="004B82"/>
                    </a:solidFill>
                  </a:tcPr>
                </a:tc>
                <a:tc>
                  <a:txBody>
                    <a:bodyPr/>
                    <a:lstStyle/>
                    <a:p>
                      <a:pPr algn="ctr">
                        <a:spcAft>
                          <a:spcPts val="0"/>
                        </a:spcAft>
                      </a:pPr>
                      <a:r>
                        <a:rPr lang="el-GR" dirty="0"/>
                        <a:t>NAME</a:t>
                      </a:r>
                    </a:p>
                  </a:txBody>
                  <a:tcPr marL="85725" marR="85725" marT="28575" marB="28575" anchor="ctr">
                    <a:solidFill>
                      <a:srgbClr val="004B82"/>
                    </a:solidFill>
                  </a:tcPr>
                </a:tc>
                <a:tc>
                  <a:txBody>
                    <a:bodyPr/>
                    <a:lstStyle/>
                    <a:p>
                      <a:pPr algn="ctr">
                        <a:spcAft>
                          <a:spcPts val="0"/>
                        </a:spcAft>
                      </a:pPr>
                      <a:r>
                        <a:rPr lang="el-GR" dirty="0"/>
                        <a:t>SURNAME</a:t>
                      </a:r>
                    </a:p>
                  </a:txBody>
                  <a:tcPr marL="85725" marR="85725" marT="28575" marB="28575" anchor="ctr">
                    <a:solidFill>
                      <a:srgbClr val="004B82"/>
                    </a:solidFill>
                  </a:tcPr>
                </a:tc>
                <a:tc>
                  <a:txBody>
                    <a:bodyPr/>
                    <a:lstStyle/>
                    <a:p>
                      <a:pPr algn="ctr">
                        <a:spcAft>
                          <a:spcPts val="0"/>
                        </a:spcAft>
                      </a:pPr>
                      <a:r>
                        <a:rPr lang="el-GR" dirty="0"/>
                        <a:t>STREET</a:t>
                      </a:r>
                    </a:p>
                  </a:txBody>
                  <a:tcPr marL="85725" marR="85725" marT="28575" marB="28575" anchor="ctr">
                    <a:solidFill>
                      <a:srgbClr val="004B82"/>
                    </a:solidFill>
                  </a:tcPr>
                </a:tc>
                <a:tc>
                  <a:txBody>
                    <a:bodyPr/>
                    <a:lstStyle/>
                    <a:p>
                      <a:pPr algn="ctr">
                        <a:spcAft>
                          <a:spcPts val="0"/>
                        </a:spcAft>
                      </a:pPr>
                      <a:r>
                        <a:rPr lang="el-GR" dirty="0"/>
                        <a:t>POSTCODE</a:t>
                      </a:r>
                    </a:p>
                  </a:txBody>
                  <a:tcPr marL="85725" marR="85725" marT="28575" marB="28575" anchor="ctr">
                    <a:solidFill>
                      <a:srgbClr val="004B82"/>
                    </a:solidFill>
                  </a:tcPr>
                </a:tc>
                <a:tc>
                  <a:txBody>
                    <a:bodyPr/>
                    <a:lstStyle/>
                    <a:p>
                      <a:pPr algn="ctr">
                        <a:spcAft>
                          <a:spcPts val="0"/>
                        </a:spcAft>
                      </a:pPr>
                      <a:r>
                        <a:rPr lang="el-GR" dirty="0"/>
                        <a:t>CITY</a:t>
                      </a:r>
                    </a:p>
                  </a:txBody>
                  <a:tcPr marL="85725" marR="85725" marT="28575" marB="28575" anchor="ctr">
                    <a:solidFill>
                      <a:srgbClr val="004B82"/>
                    </a:solidFill>
                  </a:tcPr>
                </a:tc>
                <a:tc>
                  <a:txBody>
                    <a:bodyPr/>
                    <a:lstStyle/>
                    <a:p>
                      <a:pPr algn="ctr">
                        <a:spcAft>
                          <a:spcPts val="0"/>
                        </a:spcAft>
                      </a:pPr>
                      <a:r>
                        <a:rPr lang="en-US" dirty="0"/>
                        <a:t>PHONE</a:t>
                      </a:r>
                      <a:endParaRPr lang="el-GR" dirty="0"/>
                    </a:p>
                  </a:txBody>
                  <a:tcPr marL="85725" marR="85725" marT="28575" marB="28575" anchor="ctr">
                    <a:solidFill>
                      <a:srgbClr val="004B82"/>
                    </a:solidFill>
                  </a:tcPr>
                </a:tc>
              </a:tr>
              <a:tr h="0">
                <a:tc>
                  <a:txBody>
                    <a:bodyPr/>
                    <a:lstStyle/>
                    <a:p>
                      <a:endParaRPr lang="el-GR"/>
                    </a:p>
                  </a:txBody>
                  <a:tcPr marL="85725" marR="85725" marT="28575" marB="28575" anchor="ctr"/>
                </a:tc>
                <a:tc>
                  <a:txBody>
                    <a:bodyPr/>
                    <a:lstStyle/>
                    <a:p>
                      <a:endParaRPr lang="el-GR"/>
                    </a:p>
                  </a:txBody>
                  <a:tcPr marL="85725" marR="85725" marT="28575" marB="28575" anchor="ctr"/>
                </a:tc>
                <a:tc>
                  <a:txBody>
                    <a:bodyPr/>
                    <a:lstStyle/>
                    <a:p>
                      <a:endParaRPr lang="el-GR" dirty="0"/>
                    </a:p>
                  </a:txBody>
                  <a:tcPr marL="85725" marR="85725" marT="28575" marB="28575" anchor="ctr"/>
                </a:tc>
                <a:tc>
                  <a:txBody>
                    <a:bodyPr/>
                    <a:lstStyle/>
                    <a:p>
                      <a:endParaRPr lang="el-GR"/>
                    </a:p>
                  </a:txBody>
                  <a:tcPr marL="85725" marR="85725" marT="28575" marB="28575" anchor="ctr"/>
                </a:tc>
                <a:tc>
                  <a:txBody>
                    <a:bodyPr/>
                    <a:lstStyle/>
                    <a:p>
                      <a:endParaRPr lang="el-GR"/>
                    </a:p>
                  </a:txBody>
                  <a:tcPr marL="85725" marR="85725" marT="28575" marB="28575" anchor="ctr"/>
                </a:tc>
                <a:tc>
                  <a:txBody>
                    <a:bodyPr/>
                    <a:lstStyle/>
                    <a:p>
                      <a:endParaRPr lang="el-GR"/>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83655573"/>
              </p:ext>
            </p:extLst>
          </p:nvPr>
        </p:nvGraphicFramePr>
        <p:xfrm>
          <a:off x="441539" y="2713055"/>
          <a:ext cx="4072909" cy="937260"/>
        </p:xfrm>
        <a:graphic>
          <a:graphicData uri="http://schemas.openxmlformats.org/drawingml/2006/table">
            <a:tbl>
              <a:tblPr firstRow="1" bandRow="1">
                <a:tableStyleId>{5C22544A-7EE6-4342-B048-85BDC9FD1C3A}</a:tableStyleId>
              </a:tblPr>
              <a:tblGrid>
                <a:gridCol w="1512168"/>
                <a:gridCol w="936104"/>
                <a:gridCol w="1624637"/>
              </a:tblGrid>
              <a:tr h="0">
                <a:tc>
                  <a:txBody>
                    <a:bodyPr/>
                    <a:lstStyle/>
                    <a:p>
                      <a:pPr algn="ctr">
                        <a:spcAft>
                          <a:spcPts val="0"/>
                        </a:spcAft>
                      </a:pPr>
                      <a:r>
                        <a:rPr lang="el-GR" dirty="0"/>
                        <a:t>INSTRUMENT_CODE</a:t>
                      </a:r>
                    </a:p>
                  </a:txBody>
                  <a:tcPr marL="85725" marR="85725" marT="28575" marB="28575" anchor="ctr">
                    <a:solidFill>
                      <a:srgbClr val="004B82"/>
                    </a:solidFill>
                  </a:tcPr>
                </a:tc>
                <a:tc>
                  <a:txBody>
                    <a:bodyPr/>
                    <a:lstStyle/>
                    <a:p>
                      <a:pPr algn="ctr">
                        <a:spcAft>
                          <a:spcPts val="0"/>
                        </a:spcAft>
                      </a:pPr>
                      <a:r>
                        <a:rPr lang="el-GR" dirty="0"/>
                        <a:t>NAME</a:t>
                      </a:r>
                    </a:p>
                  </a:txBody>
                  <a:tcPr marL="85725" marR="85725" marT="28575" marB="28575" anchor="ctr">
                    <a:solidFill>
                      <a:srgbClr val="004B82"/>
                    </a:solidFill>
                  </a:tcPr>
                </a:tc>
                <a:tc>
                  <a:txBody>
                    <a:bodyPr/>
                    <a:lstStyle/>
                    <a:p>
                      <a:pPr algn="ctr">
                        <a:spcAft>
                          <a:spcPts val="0"/>
                        </a:spcAft>
                      </a:pPr>
                      <a:r>
                        <a:rPr lang="el-GR" dirty="0"/>
                        <a:t>I_KEY</a:t>
                      </a:r>
                    </a:p>
                  </a:txBody>
                  <a:tcPr marL="85725" marR="85725" marT="28575" marB="28575" anchor="ctr">
                    <a:solidFill>
                      <a:srgbClr val="004B82"/>
                    </a:solidFill>
                  </a:tcPr>
                </a:tc>
              </a:tr>
              <a:tr h="0">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42872663"/>
              </p:ext>
            </p:extLst>
          </p:nvPr>
        </p:nvGraphicFramePr>
        <p:xfrm>
          <a:off x="5101352" y="2713055"/>
          <a:ext cx="3559377" cy="937260"/>
        </p:xfrm>
        <a:graphic>
          <a:graphicData uri="http://schemas.openxmlformats.org/drawingml/2006/table">
            <a:tbl>
              <a:tblPr firstRow="1" bandRow="1">
                <a:tableStyleId>{5C22544A-7EE6-4342-B048-85BDC9FD1C3A}</a:tableStyleId>
              </a:tblPr>
              <a:tblGrid>
                <a:gridCol w="1975202"/>
                <a:gridCol w="1584175"/>
              </a:tblGrid>
              <a:tr h="0">
                <a:tc>
                  <a:txBody>
                    <a:bodyPr/>
                    <a:lstStyle/>
                    <a:p>
                      <a:pPr algn="ctr">
                        <a:spcAft>
                          <a:spcPts val="0"/>
                        </a:spcAft>
                      </a:pPr>
                      <a:r>
                        <a:rPr lang="el-GR" dirty="0"/>
                        <a:t>MUSICIAN_CODE</a:t>
                      </a:r>
                    </a:p>
                  </a:txBody>
                  <a:tcPr marL="85725" marR="85725" marT="28575" marB="28575" anchor="ctr">
                    <a:solidFill>
                      <a:srgbClr val="004B82"/>
                    </a:solidFill>
                  </a:tcPr>
                </a:tc>
                <a:tc>
                  <a:txBody>
                    <a:bodyPr/>
                    <a:lstStyle/>
                    <a:p>
                      <a:pPr algn="ctr">
                        <a:spcAft>
                          <a:spcPts val="0"/>
                        </a:spcAft>
                      </a:pPr>
                      <a:r>
                        <a:rPr lang="el-GR" dirty="0"/>
                        <a:t>INSTRUMENT_CODE</a:t>
                      </a:r>
                    </a:p>
                  </a:txBody>
                  <a:tcPr marL="85725" marR="85725" marT="28575" marB="28575" anchor="ctr">
                    <a:solidFill>
                      <a:srgbClr val="004B82"/>
                    </a:solidFill>
                  </a:tcPr>
                </a:tc>
              </a:tr>
              <a:tr h="0">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81170814"/>
              </p:ext>
            </p:extLst>
          </p:nvPr>
        </p:nvGraphicFramePr>
        <p:xfrm>
          <a:off x="473488" y="4077072"/>
          <a:ext cx="4464496" cy="937260"/>
        </p:xfrm>
        <a:graphic>
          <a:graphicData uri="http://schemas.openxmlformats.org/drawingml/2006/table">
            <a:tbl>
              <a:tblPr firstRow="1" bandRow="1">
                <a:tableStyleId>{5C22544A-7EE6-4342-B048-85BDC9FD1C3A}</a:tableStyleId>
              </a:tblPr>
              <a:tblGrid>
                <a:gridCol w="936104"/>
                <a:gridCol w="720080"/>
                <a:gridCol w="1440160"/>
                <a:gridCol w="1368152"/>
              </a:tblGrid>
              <a:tr h="0">
                <a:tc>
                  <a:txBody>
                    <a:bodyPr/>
                    <a:lstStyle/>
                    <a:p>
                      <a:pPr algn="ctr">
                        <a:spcAft>
                          <a:spcPts val="0"/>
                        </a:spcAft>
                      </a:pPr>
                      <a:r>
                        <a:rPr lang="el-GR" dirty="0"/>
                        <a:t>ALBUM_CODE</a:t>
                      </a:r>
                    </a:p>
                  </a:txBody>
                  <a:tcPr marL="85725" marR="85725" marT="28575" marB="28575" anchor="ctr">
                    <a:solidFill>
                      <a:srgbClr val="004B82"/>
                    </a:solidFill>
                  </a:tcPr>
                </a:tc>
                <a:tc>
                  <a:txBody>
                    <a:bodyPr/>
                    <a:lstStyle/>
                    <a:p>
                      <a:pPr algn="ctr">
                        <a:spcAft>
                          <a:spcPts val="0"/>
                        </a:spcAft>
                      </a:pPr>
                      <a:r>
                        <a:rPr lang="el-GR" dirty="0"/>
                        <a:t>TITLE</a:t>
                      </a:r>
                    </a:p>
                  </a:txBody>
                  <a:tcPr marL="85725" marR="85725" marT="28575" marB="28575" anchor="ctr">
                    <a:solidFill>
                      <a:srgbClr val="004B82"/>
                    </a:solidFill>
                  </a:tcPr>
                </a:tc>
                <a:tc>
                  <a:txBody>
                    <a:bodyPr/>
                    <a:lstStyle/>
                    <a:p>
                      <a:pPr algn="ctr">
                        <a:spcAft>
                          <a:spcPts val="0"/>
                        </a:spcAft>
                      </a:pPr>
                      <a:r>
                        <a:rPr lang="el-GR" dirty="0"/>
                        <a:t>COPYRIGHT_DATE</a:t>
                      </a:r>
                    </a:p>
                  </a:txBody>
                  <a:tcPr marL="85725" marR="85725" marT="28575" marB="28575" anchor="ctr">
                    <a:solidFill>
                      <a:srgbClr val="004B82"/>
                    </a:solidFill>
                  </a:tcPr>
                </a:tc>
                <a:tc>
                  <a:txBody>
                    <a:bodyPr/>
                    <a:lstStyle/>
                    <a:p>
                      <a:pPr algn="ctr">
                        <a:spcAft>
                          <a:spcPts val="0"/>
                        </a:spcAft>
                      </a:pPr>
                      <a:r>
                        <a:rPr lang="el-GR" dirty="0"/>
                        <a:t>PRODUCER_CODE</a:t>
                      </a:r>
                    </a:p>
                  </a:txBody>
                  <a:tcPr marL="85725" marR="85725" marT="28575" marB="28575" anchor="ctr">
                    <a:solidFill>
                      <a:srgbClr val="004B82"/>
                    </a:solidFill>
                  </a:tcPr>
                </a:tc>
              </a:tr>
              <a:tr h="0">
                <a:tc>
                  <a:txBody>
                    <a:bodyPr/>
                    <a:lstStyle/>
                    <a:p>
                      <a:endParaRPr lang="el-GR"/>
                    </a:p>
                  </a:txBody>
                  <a:tcPr marL="85725" marR="85725" marT="28575" marB="28575" anchor="ctr"/>
                </a:tc>
                <a:tc>
                  <a:txBody>
                    <a:bodyPr/>
                    <a:lstStyle/>
                    <a:p>
                      <a:endParaRPr lang="el-GR" dirty="0"/>
                    </a:p>
                  </a:txBody>
                  <a:tcPr marL="85725" marR="85725" marT="28575" marB="28575" anchor="ctr"/>
                </a:tc>
                <a:tc>
                  <a:txBody>
                    <a:bodyPr/>
                    <a:lstStyle/>
                    <a:p>
                      <a:endParaRPr lang="el-GR"/>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57918410"/>
              </p:ext>
            </p:extLst>
          </p:nvPr>
        </p:nvGraphicFramePr>
        <p:xfrm>
          <a:off x="467544" y="5517232"/>
          <a:ext cx="8229600" cy="9372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0">
                <a:tc>
                  <a:txBody>
                    <a:bodyPr/>
                    <a:lstStyle/>
                    <a:p>
                      <a:pPr algn="ctr">
                        <a:spcAft>
                          <a:spcPts val="0"/>
                        </a:spcAft>
                      </a:pPr>
                      <a:r>
                        <a:rPr lang="el-GR" dirty="0"/>
                        <a:t>ALBUM_CODE</a:t>
                      </a:r>
                    </a:p>
                  </a:txBody>
                  <a:tcPr marL="85725" marR="85725" marT="28575" marB="28575" anchor="ctr">
                    <a:solidFill>
                      <a:srgbClr val="004B82"/>
                    </a:solidFill>
                  </a:tcPr>
                </a:tc>
                <a:tc>
                  <a:txBody>
                    <a:bodyPr/>
                    <a:lstStyle/>
                    <a:p>
                      <a:pPr algn="ctr">
                        <a:spcAft>
                          <a:spcPts val="0"/>
                        </a:spcAft>
                      </a:pPr>
                      <a:r>
                        <a:rPr lang="el-GR" dirty="0"/>
                        <a:t>SONG_CODE</a:t>
                      </a:r>
                    </a:p>
                  </a:txBody>
                  <a:tcPr marL="85725" marR="85725" marT="28575" marB="28575" anchor="ctr">
                    <a:solidFill>
                      <a:srgbClr val="004B82"/>
                    </a:solidFill>
                  </a:tcPr>
                </a:tc>
                <a:tc>
                  <a:txBody>
                    <a:bodyPr/>
                    <a:lstStyle/>
                    <a:p>
                      <a:pPr algn="ctr">
                        <a:spcAft>
                          <a:spcPts val="0"/>
                        </a:spcAft>
                      </a:pPr>
                      <a:r>
                        <a:rPr lang="el-GR" dirty="0"/>
                        <a:t>TITLE</a:t>
                      </a:r>
                    </a:p>
                  </a:txBody>
                  <a:tcPr marL="85725" marR="85725" marT="28575" marB="28575" anchor="ctr">
                    <a:solidFill>
                      <a:srgbClr val="004B82"/>
                    </a:solidFill>
                  </a:tcPr>
                </a:tc>
                <a:tc>
                  <a:txBody>
                    <a:bodyPr/>
                    <a:lstStyle/>
                    <a:p>
                      <a:pPr algn="ctr">
                        <a:spcAft>
                          <a:spcPts val="0"/>
                        </a:spcAft>
                      </a:pPr>
                      <a:r>
                        <a:rPr lang="el-GR" dirty="0"/>
                        <a:t>SINGER_NAME</a:t>
                      </a:r>
                    </a:p>
                  </a:txBody>
                  <a:tcPr marL="85725" marR="85725" marT="28575" marB="28575" anchor="ctr">
                    <a:solidFill>
                      <a:srgbClr val="004B82"/>
                    </a:solidFill>
                  </a:tcPr>
                </a:tc>
                <a:tc>
                  <a:txBody>
                    <a:bodyPr/>
                    <a:lstStyle/>
                    <a:p>
                      <a:pPr algn="ctr">
                        <a:spcAft>
                          <a:spcPts val="0"/>
                        </a:spcAft>
                      </a:pPr>
                      <a:r>
                        <a:rPr lang="el-GR" dirty="0"/>
                        <a:t>SINGER_SURNAME</a:t>
                      </a:r>
                    </a:p>
                  </a:txBody>
                  <a:tcPr marL="85725" marR="85725" marT="28575" marB="28575" anchor="ctr">
                    <a:solidFill>
                      <a:srgbClr val="004B82"/>
                    </a:solidFill>
                  </a:tcPr>
                </a:tc>
              </a:tr>
              <a:tr h="0">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22837217"/>
              </p:ext>
            </p:extLst>
          </p:nvPr>
        </p:nvGraphicFramePr>
        <p:xfrm>
          <a:off x="5202969" y="4077072"/>
          <a:ext cx="3456384" cy="937260"/>
        </p:xfrm>
        <a:graphic>
          <a:graphicData uri="http://schemas.openxmlformats.org/drawingml/2006/table">
            <a:tbl>
              <a:tblPr firstRow="1" bandRow="1">
                <a:tableStyleId>{5C22544A-7EE6-4342-B048-85BDC9FD1C3A}</a:tableStyleId>
              </a:tblPr>
              <a:tblGrid>
                <a:gridCol w="1512168"/>
                <a:gridCol w="1080120"/>
                <a:gridCol w="864096"/>
              </a:tblGrid>
              <a:tr h="0">
                <a:tc>
                  <a:txBody>
                    <a:bodyPr/>
                    <a:lstStyle/>
                    <a:p>
                      <a:pPr algn="ctr">
                        <a:spcAft>
                          <a:spcPts val="0"/>
                        </a:spcAft>
                      </a:pPr>
                      <a:r>
                        <a:rPr lang="el-GR" dirty="0"/>
                        <a:t>INSTRUMENT_CODE</a:t>
                      </a:r>
                    </a:p>
                  </a:txBody>
                  <a:tcPr marL="85725" marR="85725" marT="28575" marB="28575" anchor="ctr">
                    <a:solidFill>
                      <a:srgbClr val="004B82"/>
                    </a:solidFill>
                  </a:tcPr>
                </a:tc>
                <a:tc>
                  <a:txBody>
                    <a:bodyPr/>
                    <a:lstStyle/>
                    <a:p>
                      <a:pPr algn="ctr">
                        <a:spcAft>
                          <a:spcPts val="0"/>
                        </a:spcAft>
                      </a:pPr>
                      <a:r>
                        <a:rPr lang="el-GR" dirty="0"/>
                        <a:t>ALBUM_CODE</a:t>
                      </a:r>
                    </a:p>
                  </a:txBody>
                  <a:tcPr marL="85725" marR="85725" marT="28575" marB="28575" anchor="ctr">
                    <a:solidFill>
                      <a:srgbClr val="004B82"/>
                    </a:solidFill>
                  </a:tcPr>
                </a:tc>
                <a:tc>
                  <a:txBody>
                    <a:bodyPr/>
                    <a:lstStyle/>
                    <a:p>
                      <a:pPr algn="ctr">
                        <a:spcAft>
                          <a:spcPts val="0"/>
                        </a:spcAft>
                      </a:pPr>
                      <a:r>
                        <a:rPr lang="el-GR" dirty="0"/>
                        <a:t>SONG_CODE</a:t>
                      </a:r>
                    </a:p>
                  </a:txBody>
                  <a:tcPr marL="85725" marR="85725" marT="28575" marB="28575" anchor="ctr">
                    <a:solidFill>
                      <a:srgbClr val="004B82"/>
                    </a:solidFill>
                  </a:tcPr>
                </a:tc>
              </a:tr>
              <a:tr h="330314">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sp>
        <p:nvSpPr>
          <p:cNvPr id="11" name="Rectangle 10"/>
          <p:cNvSpPr/>
          <p:nvPr/>
        </p:nvSpPr>
        <p:spPr>
          <a:xfrm>
            <a:off x="467544" y="1052736"/>
            <a:ext cx="1082348" cy="369332"/>
          </a:xfrm>
          <a:prstGeom prst="rect">
            <a:avLst/>
          </a:prstGeom>
        </p:spPr>
        <p:txBody>
          <a:bodyPr wrap="none">
            <a:spAutoFit/>
          </a:bodyPr>
          <a:lstStyle/>
          <a:p>
            <a:pPr lvl="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a:solidFill>
                  <a:srgbClr val="000000"/>
                </a:solidFill>
                <a:latin typeface="+mn-lt"/>
                <a:ea typeface="Times New Roman" pitchFamily="18" charset="0"/>
                <a:cs typeface="Courier New" pitchFamily="49" charset="0"/>
              </a:rPr>
              <a:t> </a:t>
            </a:r>
            <a:r>
              <a:rPr lang="en-US" altLang="el-GR" dirty="0">
                <a:solidFill>
                  <a:srgbClr val="000000"/>
                </a:solidFill>
                <a:latin typeface="+mn-lt"/>
                <a:ea typeface="Times New Roman" pitchFamily="18" charset="0"/>
                <a:cs typeface="Courier New" pitchFamily="49" charset="0"/>
              </a:rPr>
              <a:t>Musician</a:t>
            </a:r>
            <a:endParaRPr lang="el-GR" altLang="el-GR" sz="800" dirty="0">
              <a:latin typeface="+mn-lt"/>
              <a:cs typeface="Arial" pitchFamily="34" charset="0"/>
            </a:endParaRPr>
          </a:p>
        </p:txBody>
      </p:sp>
      <p:sp>
        <p:nvSpPr>
          <p:cNvPr id="12" name="Rectangle 11"/>
          <p:cNvSpPr/>
          <p:nvPr/>
        </p:nvSpPr>
        <p:spPr>
          <a:xfrm>
            <a:off x="404498" y="2343723"/>
            <a:ext cx="1226746" cy="369332"/>
          </a:xfrm>
          <a:prstGeom prst="rect">
            <a:avLst/>
          </a:prstGeom>
        </p:spPr>
        <p:txBody>
          <a:bodyPr wrap="non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err="1">
                <a:solidFill>
                  <a:srgbClr val="000000"/>
                </a:solidFill>
                <a:latin typeface="+mn-lt"/>
                <a:ea typeface="Times New Roman" pitchFamily="18" charset="0"/>
                <a:cs typeface="Courier New" pitchFamily="49" charset="0"/>
              </a:rPr>
              <a:t>Instrument</a:t>
            </a:r>
            <a:endParaRPr lang="el-GR" altLang="el-GR" sz="800" dirty="0">
              <a:latin typeface="+mn-lt"/>
              <a:cs typeface="Arial" pitchFamily="34" charset="0"/>
            </a:endParaRPr>
          </a:p>
        </p:txBody>
      </p:sp>
      <p:sp>
        <p:nvSpPr>
          <p:cNvPr id="14" name="Rectangle 13"/>
          <p:cNvSpPr/>
          <p:nvPr/>
        </p:nvSpPr>
        <p:spPr>
          <a:xfrm>
            <a:off x="467544" y="3789040"/>
            <a:ext cx="798617" cy="369332"/>
          </a:xfrm>
          <a:prstGeom prst="rect">
            <a:avLst/>
          </a:prstGeom>
        </p:spPr>
        <p:txBody>
          <a:bodyPr wrap="non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err="1">
                <a:solidFill>
                  <a:srgbClr val="000000"/>
                </a:solidFill>
                <a:latin typeface="Calibri" panose="020F0502020204030204" pitchFamily="34" charset="0"/>
                <a:ea typeface="Times New Roman" pitchFamily="18" charset="0"/>
                <a:cs typeface="Courier New" pitchFamily="49" charset="0"/>
              </a:rPr>
              <a:t>Album</a:t>
            </a:r>
            <a:endParaRPr lang="el-GR" altLang="el-GR" sz="800" dirty="0">
              <a:latin typeface="Calibri" panose="020F0502020204030204" pitchFamily="34" charset="0"/>
              <a:cs typeface="Arial" pitchFamily="34" charset="0"/>
            </a:endParaRPr>
          </a:p>
        </p:txBody>
      </p:sp>
      <p:sp>
        <p:nvSpPr>
          <p:cNvPr id="16" name="Rectangle 15"/>
          <p:cNvSpPr/>
          <p:nvPr/>
        </p:nvSpPr>
        <p:spPr>
          <a:xfrm>
            <a:off x="5101352" y="2343723"/>
            <a:ext cx="1810239" cy="369332"/>
          </a:xfrm>
          <a:prstGeom prst="rect">
            <a:avLst/>
          </a:prstGeom>
        </p:spPr>
        <p:txBody>
          <a:bodyPr wrap="non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err="1">
                <a:solidFill>
                  <a:srgbClr val="000000"/>
                </a:solidFill>
                <a:latin typeface="Calibri" panose="020F0502020204030204" pitchFamily="34" charset="0"/>
                <a:ea typeface="Times New Roman" pitchFamily="18" charset="0"/>
                <a:cs typeface="Courier New" pitchFamily="49" charset="0"/>
              </a:rPr>
              <a:t>plays_instrument</a:t>
            </a:r>
            <a:endParaRPr lang="el-GR" altLang="el-GR" sz="800" dirty="0">
              <a:latin typeface="Calibri" panose="020F0502020204030204" pitchFamily="34" charset="0"/>
              <a:cs typeface="Arial" pitchFamily="34" charset="0"/>
            </a:endParaRPr>
          </a:p>
        </p:txBody>
      </p:sp>
      <p:sp>
        <p:nvSpPr>
          <p:cNvPr id="15" name="Rectangle 14"/>
          <p:cNvSpPr/>
          <p:nvPr/>
        </p:nvSpPr>
        <p:spPr>
          <a:xfrm>
            <a:off x="5214945" y="3450486"/>
            <a:ext cx="1779783" cy="707886"/>
          </a:xfrm>
          <a:prstGeom prst="rect">
            <a:avLst/>
          </a:prstGeom>
        </p:spPr>
        <p:txBody>
          <a:bodyPr wrap="non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err="1">
                <a:solidFill>
                  <a:srgbClr val="000000"/>
                </a:solidFill>
                <a:latin typeface="Calibri" panose="020F0502020204030204" pitchFamily="34" charset="0"/>
                <a:ea typeface="Times New Roman" pitchFamily="18" charset="0"/>
                <a:cs typeface="Courier New" pitchFamily="49" charset="0"/>
              </a:rPr>
              <a:t>instrument_song</a:t>
            </a:r>
            <a:endParaRPr lang="el-GR" altLang="el-GR" sz="4000" dirty="0">
              <a:latin typeface="Calibri" panose="020F0502020204030204" pitchFamily="34" charset="0"/>
              <a:cs typeface="Arial" pitchFamily="34" charset="0"/>
            </a:endParaRPr>
          </a:p>
        </p:txBody>
      </p:sp>
      <p:sp>
        <p:nvSpPr>
          <p:cNvPr id="17" name="Rectangle 16"/>
          <p:cNvSpPr/>
          <p:nvPr/>
        </p:nvSpPr>
        <p:spPr>
          <a:xfrm>
            <a:off x="452998" y="5229200"/>
            <a:ext cx="643125" cy="369332"/>
          </a:xfrm>
          <a:prstGeom prst="rect">
            <a:avLst/>
          </a:prstGeom>
        </p:spPr>
        <p:txBody>
          <a:bodyPr wrap="none">
            <a:spAutoFit/>
          </a:bodyPr>
          <a:lstStyle/>
          <a:p>
            <a:r>
              <a:rPr lang="el-GR" altLang="el-GR" dirty="0" err="1">
                <a:solidFill>
                  <a:srgbClr val="000000"/>
                </a:solidFill>
                <a:latin typeface="Calibri" panose="020F0502020204030204" pitchFamily="34" charset="0"/>
                <a:ea typeface="Times New Roman" pitchFamily="18" charset="0"/>
                <a:cs typeface="Courier New" pitchFamily="49" charset="0"/>
              </a:rPr>
              <a:t>Song</a:t>
            </a:r>
            <a:endParaRPr lang="el-GR" dirty="0">
              <a:latin typeface="Calibri" panose="020F0502020204030204" pitchFamily="34" charset="0"/>
            </a:endParaRPr>
          </a:p>
        </p:txBody>
      </p:sp>
    </p:spTree>
    <p:extLst>
      <p:ext uri="{BB962C8B-B14F-4D97-AF65-F5344CB8AC3E}">
        <p14:creationId xmlns:p14="http://schemas.microsoft.com/office/powerpoint/2010/main" val="185983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147248" cy="1800200"/>
          </a:xfrm>
        </p:spPr>
        <p:txBody>
          <a:bodyPr>
            <a:normAutofit/>
          </a:bodyPr>
          <a:lstStyle/>
          <a:p>
            <a:r>
              <a:rPr lang="el-GR" sz="2200" dirty="0"/>
              <a:t>Αν θα χρησιμοποιήσετε και τον περιορισμό 9 (Σε κάθε τραγούδι μπορούν να παίζουν ένας ή περισσότεροι μουσικοί και κάθε μουσικός μπορεί να παίζει για το συγκεκριμένο τραγούδι ένα ή περισσότερα όργανα) θα πρέπει να κατασκευάσετε και έναν πίνακα της μορφής:</a:t>
            </a:r>
          </a:p>
        </p:txBody>
      </p:sp>
      <p:graphicFrame>
        <p:nvGraphicFramePr>
          <p:cNvPr id="4" name="Table 3"/>
          <p:cNvGraphicFramePr>
            <a:graphicFrameLocks noGrp="1"/>
          </p:cNvGraphicFramePr>
          <p:nvPr>
            <p:extLst>
              <p:ext uri="{D42A27DB-BD31-4B8C-83A1-F6EECF244321}">
                <p14:modId xmlns:p14="http://schemas.microsoft.com/office/powerpoint/2010/main" val="3252829225"/>
              </p:ext>
            </p:extLst>
          </p:nvPr>
        </p:nvGraphicFramePr>
        <p:xfrm>
          <a:off x="858416" y="2924944"/>
          <a:ext cx="7560839" cy="662940"/>
        </p:xfrm>
        <a:graphic>
          <a:graphicData uri="http://schemas.openxmlformats.org/drawingml/2006/table">
            <a:tbl>
              <a:tblPr firstRow="1" bandRow="1">
                <a:tableStyleId>{5C22544A-7EE6-4342-B048-85BDC9FD1C3A}</a:tableStyleId>
              </a:tblPr>
              <a:tblGrid>
                <a:gridCol w="1656184"/>
                <a:gridCol w="1728192"/>
                <a:gridCol w="1944216"/>
                <a:gridCol w="2232247"/>
              </a:tblGrid>
              <a:tr h="0">
                <a:tc>
                  <a:txBody>
                    <a:bodyPr/>
                    <a:lstStyle/>
                    <a:p>
                      <a:pPr algn="ctr">
                        <a:spcAft>
                          <a:spcPts val="0"/>
                        </a:spcAft>
                      </a:pPr>
                      <a:r>
                        <a:rPr lang="el-GR" dirty="0"/>
                        <a:t>ALBUM_CODE</a:t>
                      </a:r>
                    </a:p>
                  </a:txBody>
                  <a:tcPr marL="85725" marR="85725" marT="28575" marB="28575" anchor="b">
                    <a:solidFill>
                      <a:srgbClr val="004B82"/>
                    </a:solidFill>
                  </a:tcPr>
                </a:tc>
                <a:tc>
                  <a:txBody>
                    <a:bodyPr/>
                    <a:lstStyle/>
                    <a:p>
                      <a:pPr algn="ctr">
                        <a:spcAft>
                          <a:spcPts val="0"/>
                        </a:spcAft>
                      </a:pPr>
                      <a:r>
                        <a:rPr lang="el-GR" dirty="0"/>
                        <a:t>SONG_CODE</a:t>
                      </a:r>
                    </a:p>
                  </a:txBody>
                  <a:tcPr marL="85725" marR="85725" marT="28575" marB="28575" anchor="b">
                    <a:solidFill>
                      <a:srgbClr val="004B82"/>
                    </a:solidFill>
                  </a:tcPr>
                </a:tc>
                <a:tc>
                  <a:txBody>
                    <a:bodyPr/>
                    <a:lstStyle/>
                    <a:p>
                      <a:pPr algn="ctr">
                        <a:spcAft>
                          <a:spcPts val="0"/>
                        </a:spcAft>
                      </a:pPr>
                      <a:r>
                        <a:rPr lang="el-GR" dirty="0"/>
                        <a:t>MUSICIAN_CODE</a:t>
                      </a:r>
                    </a:p>
                  </a:txBody>
                  <a:tcPr marL="85725" marR="85725" marT="28575" marB="28575" anchor="b">
                    <a:solidFill>
                      <a:srgbClr val="004B82"/>
                    </a:solidFill>
                  </a:tcPr>
                </a:tc>
                <a:tc>
                  <a:txBody>
                    <a:bodyPr/>
                    <a:lstStyle/>
                    <a:p>
                      <a:pPr algn="ctr">
                        <a:spcAft>
                          <a:spcPts val="0"/>
                        </a:spcAft>
                      </a:pPr>
                      <a:r>
                        <a:rPr lang="el-GR" dirty="0"/>
                        <a:t>INSTRUMENT_CODE</a:t>
                      </a:r>
                    </a:p>
                  </a:txBody>
                  <a:tcPr marL="85725" marR="85725" marT="28575" marB="28575" anchor="b">
                    <a:solidFill>
                      <a:srgbClr val="004B82"/>
                    </a:solidFill>
                  </a:tcPr>
                </a:tc>
              </a:tr>
              <a:tr h="0">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c>
                  <a:txBody>
                    <a:bodyPr/>
                    <a:lstStyle/>
                    <a:p>
                      <a:endParaRPr lang="el-GR" dirty="0"/>
                    </a:p>
                  </a:txBody>
                  <a:tcPr marL="85725" marR="85725" marT="28575" marB="28575" anchor="ctr"/>
                </a:tc>
              </a:tr>
            </a:tbl>
          </a:graphicData>
        </a:graphic>
      </p:graphicFrame>
      <p:sp>
        <p:nvSpPr>
          <p:cNvPr id="5" name="Rectangle 4"/>
          <p:cNvSpPr/>
          <p:nvPr/>
        </p:nvSpPr>
        <p:spPr>
          <a:xfrm>
            <a:off x="457200" y="3717032"/>
            <a:ext cx="8363272" cy="1107996"/>
          </a:xfrm>
          <a:prstGeom prst="rect">
            <a:avLst/>
          </a:prstGeom>
        </p:spPr>
        <p:txBody>
          <a:bodyPr wrap="square">
            <a:spAutoFit/>
          </a:bodyPr>
          <a:lstStyle/>
          <a:p>
            <a:pPr marL="285750" indent="-285750">
              <a:buFont typeface="Arial" panose="020B0604020202020204" pitchFamily="34" charset="0"/>
              <a:buChar char="•"/>
            </a:pPr>
            <a:r>
              <a:rPr lang="el-GR" sz="2200" dirty="0">
                <a:latin typeface="+mn-lt"/>
              </a:rPr>
              <a:t>Αν θα χρησιμοποιήσετε και τον περιορισμό 10 (Ένα τραγούδι μπορεί να διαφημίζεται σε ένα ΜΜΕ για ένα συγκεκριμένο χρονικό διάστημα) θα πρέπει να κατασκευάσετε και πίνακες όπως:</a:t>
            </a:r>
          </a:p>
        </p:txBody>
      </p:sp>
      <p:graphicFrame>
        <p:nvGraphicFramePr>
          <p:cNvPr id="6" name="Table 5"/>
          <p:cNvGraphicFramePr>
            <a:graphicFrameLocks noGrp="1"/>
          </p:cNvGraphicFramePr>
          <p:nvPr>
            <p:extLst>
              <p:ext uri="{D42A27DB-BD31-4B8C-83A1-F6EECF244321}">
                <p14:modId xmlns:p14="http://schemas.microsoft.com/office/powerpoint/2010/main" val="1006769577"/>
              </p:ext>
            </p:extLst>
          </p:nvPr>
        </p:nvGraphicFramePr>
        <p:xfrm>
          <a:off x="858416" y="4998308"/>
          <a:ext cx="7632848" cy="720090"/>
        </p:xfrm>
        <a:graphic>
          <a:graphicData uri="http://schemas.openxmlformats.org/drawingml/2006/table">
            <a:tbl>
              <a:tblPr firstRow="1" bandRow="1">
                <a:tableStyleId>{5C22544A-7EE6-4342-B048-85BDC9FD1C3A}</a:tableStyleId>
              </a:tblPr>
              <a:tblGrid>
                <a:gridCol w="1527684"/>
                <a:gridCol w="1584176"/>
                <a:gridCol w="2288740"/>
                <a:gridCol w="2232248"/>
              </a:tblGrid>
              <a:tr h="0">
                <a:tc>
                  <a:txBody>
                    <a:bodyPr/>
                    <a:lstStyle/>
                    <a:p>
                      <a:pPr algn="ctr">
                        <a:spcAft>
                          <a:spcPts val="0"/>
                        </a:spcAft>
                      </a:pPr>
                      <a:r>
                        <a:rPr lang="el-GR" dirty="0"/>
                        <a:t>MEDIA_CODE</a:t>
                      </a:r>
                    </a:p>
                  </a:txBody>
                  <a:tcPr marL="85725" marR="85725" marT="57150" marB="57150" anchor="b">
                    <a:solidFill>
                      <a:srgbClr val="004B82"/>
                    </a:solidFill>
                  </a:tcPr>
                </a:tc>
                <a:tc>
                  <a:txBody>
                    <a:bodyPr/>
                    <a:lstStyle/>
                    <a:p>
                      <a:pPr algn="ctr">
                        <a:spcAft>
                          <a:spcPts val="0"/>
                        </a:spcAft>
                      </a:pPr>
                      <a:r>
                        <a:rPr lang="el-GR" dirty="0"/>
                        <a:t>MEDIA_NAME</a:t>
                      </a:r>
                    </a:p>
                  </a:txBody>
                  <a:tcPr marL="85725" marR="85725" marT="57150" marB="57150" anchor="b">
                    <a:solidFill>
                      <a:srgbClr val="004B82"/>
                    </a:solidFill>
                  </a:tcPr>
                </a:tc>
                <a:tc>
                  <a:txBody>
                    <a:bodyPr/>
                    <a:lstStyle/>
                    <a:p>
                      <a:pPr algn="ctr">
                        <a:spcAft>
                          <a:spcPts val="0"/>
                        </a:spcAft>
                      </a:pPr>
                      <a:r>
                        <a:rPr lang="el-GR" dirty="0"/>
                        <a:t>COUNTRY</a:t>
                      </a:r>
                    </a:p>
                  </a:txBody>
                  <a:tcPr marL="85725" marR="85725" marT="57150" marB="57150" anchor="b">
                    <a:solidFill>
                      <a:srgbClr val="004B82"/>
                    </a:solidFill>
                  </a:tcPr>
                </a:tc>
                <a:tc>
                  <a:txBody>
                    <a:bodyPr/>
                    <a:lstStyle/>
                    <a:p>
                      <a:pPr algn="ctr">
                        <a:spcAft>
                          <a:spcPts val="0"/>
                        </a:spcAft>
                      </a:pPr>
                      <a:r>
                        <a:rPr lang="el-GR" dirty="0"/>
                        <a:t>TYPE</a:t>
                      </a:r>
                    </a:p>
                  </a:txBody>
                  <a:tcPr marL="85725" marR="85725" marT="57150" marB="57150" anchor="b">
                    <a:solidFill>
                      <a:srgbClr val="004B82"/>
                    </a:solidFill>
                  </a:tcPr>
                </a:tc>
              </a:tr>
              <a:tr h="0">
                <a:tc>
                  <a:txBody>
                    <a:bodyPr/>
                    <a:lstStyle/>
                    <a:p>
                      <a:pPr>
                        <a:spcAft>
                          <a:spcPts val="0"/>
                        </a:spcAft>
                      </a:pPr>
                      <a:r>
                        <a:rPr lang="el-GR"/>
                        <a:t>100</a:t>
                      </a:r>
                    </a:p>
                  </a:txBody>
                  <a:tcPr marL="85725" marR="85725" marT="28575" marB="28575" anchor="ctr"/>
                </a:tc>
                <a:tc>
                  <a:txBody>
                    <a:bodyPr/>
                    <a:lstStyle/>
                    <a:p>
                      <a:pPr>
                        <a:spcAft>
                          <a:spcPts val="0"/>
                        </a:spcAft>
                      </a:pPr>
                      <a:r>
                        <a:rPr lang="el-GR"/>
                        <a:t>FM 87.7</a:t>
                      </a:r>
                    </a:p>
                  </a:txBody>
                  <a:tcPr marL="85725" marR="85725" marT="28575" marB="28575" anchor="ctr"/>
                </a:tc>
                <a:tc>
                  <a:txBody>
                    <a:bodyPr/>
                    <a:lstStyle/>
                    <a:p>
                      <a:pPr>
                        <a:spcAft>
                          <a:spcPts val="0"/>
                        </a:spcAft>
                      </a:pPr>
                      <a:r>
                        <a:rPr lang="el-GR"/>
                        <a:t>GREECE</a:t>
                      </a:r>
                    </a:p>
                  </a:txBody>
                  <a:tcPr marL="85725" marR="85725" marT="28575" marB="28575" anchor="ctr"/>
                </a:tc>
                <a:tc>
                  <a:txBody>
                    <a:bodyPr/>
                    <a:lstStyle/>
                    <a:p>
                      <a:pPr>
                        <a:spcAft>
                          <a:spcPts val="0"/>
                        </a:spcAft>
                      </a:pPr>
                      <a:r>
                        <a:rPr lang="el-GR" dirty="0"/>
                        <a:t>RADIO</a:t>
                      </a:r>
                    </a:p>
                  </a:txBody>
                  <a:tcPr marL="85725" marR="85725" marT="28575" marB="28575" anchor="ctr"/>
                </a:tc>
              </a:tr>
            </a:tbl>
          </a:graphicData>
        </a:graphic>
      </p:graphicFrame>
      <p:sp>
        <p:nvSpPr>
          <p:cNvPr id="7" name="Rectangle 6"/>
          <p:cNvSpPr/>
          <p:nvPr/>
        </p:nvSpPr>
        <p:spPr>
          <a:xfrm>
            <a:off x="827584" y="4640362"/>
            <a:ext cx="813043" cy="369332"/>
          </a:xfrm>
          <a:prstGeom prst="rect">
            <a:avLst/>
          </a:prstGeom>
        </p:spPr>
        <p:txBody>
          <a:bodyPr wrap="none">
            <a:spAutoFit/>
          </a:bodyPr>
          <a:lstStyle/>
          <a:p>
            <a:r>
              <a:rPr lang="el-GR" dirty="0" err="1">
                <a:latin typeface="Calibri" panose="020F0502020204030204" pitchFamily="34" charset="0"/>
              </a:rPr>
              <a:t>Media</a:t>
            </a:r>
            <a:endParaRPr lang="el-GR" dirty="0">
              <a:latin typeface="Calibri" panose="020F0502020204030204" pitchFamily="34" charset="0"/>
            </a:endParaRPr>
          </a:p>
        </p:txBody>
      </p:sp>
      <p:sp>
        <p:nvSpPr>
          <p:cNvPr id="8" name="Rectangle 7"/>
          <p:cNvSpPr/>
          <p:nvPr/>
        </p:nvSpPr>
        <p:spPr>
          <a:xfrm>
            <a:off x="817031" y="5728724"/>
            <a:ext cx="1430648" cy="369332"/>
          </a:xfrm>
          <a:prstGeom prst="rect">
            <a:avLst/>
          </a:prstGeom>
        </p:spPr>
        <p:txBody>
          <a:bodyPr wrap="none">
            <a:spAutoFit/>
          </a:bodyPr>
          <a:lstStyle/>
          <a:p>
            <a:r>
              <a:rPr lang="el-GR" dirty="0" err="1">
                <a:latin typeface="+mn-lt"/>
              </a:rPr>
              <a:t>advertisment</a:t>
            </a:r>
            <a:endParaRPr lang="el-GR"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815225192"/>
              </p:ext>
            </p:extLst>
          </p:nvPr>
        </p:nvGraphicFramePr>
        <p:xfrm>
          <a:off x="858416" y="6009604"/>
          <a:ext cx="7632848" cy="720090"/>
        </p:xfrm>
        <a:graphic>
          <a:graphicData uri="http://schemas.openxmlformats.org/drawingml/2006/table">
            <a:tbl>
              <a:tblPr firstRow="1" bandRow="1">
                <a:tableStyleId>{5C22544A-7EE6-4342-B048-85BDC9FD1C3A}</a:tableStyleId>
              </a:tblPr>
              <a:tblGrid>
                <a:gridCol w="1558338"/>
                <a:gridCol w="1429296"/>
                <a:gridCol w="1500761"/>
                <a:gridCol w="1357832"/>
                <a:gridCol w="1786621"/>
              </a:tblGrid>
              <a:tr h="0">
                <a:tc>
                  <a:txBody>
                    <a:bodyPr/>
                    <a:lstStyle/>
                    <a:p>
                      <a:pPr algn="ctr">
                        <a:spcAft>
                          <a:spcPts val="0"/>
                        </a:spcAft>
                      </a:pPr>
                      <a:r>
                        <a:rPr lang="el-GR" dirty="0"/>
                        <a:t>ALBUM_CODE</a:t>
                      </a:r>
                    </a:p>
                  </a:txBody>
                  <a:tcPr marL="85725" marR="85725" marT="57150" marB="57150" anchor="b">
                    <a:solidFill>
                      <a:srgbClr val="004B82"/>
                    </a:solidFill>
                  </a:tcPr>
                </a:tc>
                <a:tc>
                  <a:txBody>
                    <a:bodyPr/>
                    <a:lstStyle/>
                    <a:p>
                      <a:pPr algn="ctr">
                        <a:spcAft>
                          <a:spcPts val="0"/>
                        </a:spcAft>
                      </a:pPr>
                      <a:r>
                        <a:rPr lang="el-GR" dirty="0"/>
                        <a:t>SONG_CODE</a:t>
                      </a:r>
                    </a:p>
                  </a:txBody>
                  <a:tcPr marL="85725" marR="85725" marT="57150" marB="57150" anchor="b">
                    <a:solidFill>
                      <a:srgbClr val="004B82"/>
                    </a:solidFill>
                  </a:tcPr>
                </a:tc>
                <a:tc>
                  <a:txBody>
                    <a:bodyPr/>
                    <a:lstStyle/>
                    <a:p>
                      <a:pPr algn="ctr">
                        <a:spcAft>
                          <a:spcPts val="0"/>
                        </a:spcAft>
                      </a:pPr>
                      <a:r>
                        <a:rPr lang="el-GR" dirty="0"/>
                        <a:t>MEDIA_CODE</a:t>
                      </a:r>
                    </a:p>
                  </a:txBody>
                  <a:tcPr marL="85725" marR="85725" marT="57150" marB="57150" anchor="b">
                    <a:solidFill>
                      <a:srgbClr val="004B82"/>
                    </a:solidFill>
                  </a:tcPr>
                </a:tc>
                <a:tc>
                  <a:txBody>
                    <a:bodyPr/>
                    <a:lstStyle/>
                    <a:p>
                      <a:pPr algn="ctr">
                        <a:spcAft>
                          <a:spcPts val="0"/>
                        </a:spcAft>
                      </a:pPr>
                      <a:r>
                        <a:rPr lang="el-GR" dirty="0"/>
                        <a:t>START_DATE</a:t>
                      </a:r>
                    </a:p>
                  </a:txBody>
                  <a:tcPr marL="85725" marR="85725" marT="57150" marB="57150" anchor="b">
                    <a:solidFill>
                      <a:srgbClr val="004B82"/>
                    </a:solidFill>
                  </a:tcPr>
                </a:tc>
                <a:tc>
                  <a:txBody>
                    <a:bodyPr/>
                    <a:lstStyle/>
                    <a:p>
                      <a:pPr algn="ctr">
                        <a:spcAft>
                          <a:spcPts val="0"/>
                        </a:spcAft>
                      </a:pPr>
                      <a:r>
                        <a:rPr lang="el-GR" dirty="0"/>
                        <a:t>END_DATE</a:t>
                      </a:r>
                    </a:p>
                  </a:txBody>
                  <a:tcPr marL="85725" marR="85725" marT="57150" marB="57150" anchor="b">
                    <a:solidFill>
                      <a:srgbClr val="004B82"/>
                    </a:solidFill>
                  </a:tcPr>
                </a:tc>
              </a:tr>
              <a:tr h="0">
                <a:tc>
                  <a:txBody>
                    <a:bodyPr/>
                    <a:lstStyle/>
                    <a:p>
                      <a:pPr>
                        <a:spcAft>
                          <a:spcPts val="0"/>
                        </a:spcAft>
                      </a:pPr>
                      <a:r>
                        <a:rPr lang="el-GR" dirty="0"/>
                        <a:t>10</a:t>
                      </a:r>
                    </a:p>
                  </a:txBody>
                  <a:tcPr marL="85725" marR="85725" marT="28575" marB="28575" anchor="ctr"/>
                </a:tc>
                <a:tc>
                  <a:txBody>
                    <a:bodyPr/>
                    <a:lstStyle/>
                    <a:p>
                      <a:pPr>
                        <a:spcAft>
                          <a:spcPts val="0"/>
                        </a:spcAft>
                      </a:pPr>
                      <a:r>
                        <a:rPr lang="el-GR"/>
                        <a:t>1</a:t>
                      </a:r>
                    </a:p>
                  </a:txBody>
                  <a:tcPr marL="85725" marR="85725" marT="28575" marB="28575" anchor="ctr"/>
                </a:tc>
                <a:tc>
                  <a:txBody>
                    <a:bodyPr/>
                    <a:lstStyle/>
                    <a:p>
                      <a:pPr>
                        <a:spcAft>
                          <a:spcPts val="0"/>
                        </a:spcAft>
                      </a:pPr>
                      <a:r>
                        <a:rPr lang="el-GR"/>
                        <a:t>100</a:t>
                      </a:r>
                    </a:p>
                  </a:txBody>
                  <a:tcPr marL="85725" marR="85725" marT="28575" marB="28575" anchor="ctr"/>
                </a:tc>
                <a:tc>
                  <a:txBody>
                    <a:bodyPr/>
                    <a:lstStyle/>
                    <a:p>
                      <a:pPr>
                        <a:spcAft>
                          <a:spcPts val="0"/>
                        </a:spcAft>
                      </a:pPr>
                      <a:r>
                        <a:rPr lang="el-GR"/>
                        <a:t>01/01/2012</a:t>
                      </a:r>
                    </a:p>
                  </a:txBody>
                  <a:tcPr marL="85725" marR="85725" marT="28575" marB="28575" anchor="ctr"/>
                </a:tc>
                <a:tc>
                  <a:txBody>
                    <a:bodyPr/>
                    <a:lstStyle/>
                    <a:p>
                      <a:pPr>
                        <a:spcAft>
                          <a:spcPts val="0"/>
                        </a:spcAft>
                      </a:pPr>
                      <a:r>
                        <a:rPr lang="el-GR" dirty="0"/>
                        <a:t>10/10/2015</a:t>
                      </a:r>
                    </a:p>
                  </a:txBody>
                  <a:tcPr marL="85725" marR="85725" marT="28575" marB="28575" anchor="ctr"/>
                </a:tc>
              </a:tr>
            </a:tbl>
          </a:graphicData>
        </a:graphic>
      </p:graphicFrame>
    </p:spTree>
    <p:extLst>
      <p:ext uri="{BB962C8B-B14F-4D97-AF65-F5344CB8AC3E}">
        <p14:creationId xmlns:p14="http://schemas.microsoft.com/office/powerpoint/2010/main" val="214692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Table 3"/>
          <p:cNvGraphicFramePr>
            <a:graphicFrameLocks noGrp="1"/>
          </p:cNvGraphicFramePr>
          <p:nvPr>
            <p:extLst>
              <p:ext uri="{D42A27DB-BD31-4B8C-83A1-F6EECF244321}">
                <p14:modId xmlns:p14="http://schemas.microsoft.com/office/powerpoint/2010/main" val="2381756593"/>
              </p:ext>
            </p:extLst>
          </p:nvPr>
        </p:nvGraphicFramePr>
        <p:xfrm>
          <a:off x="157792" y="1268760"/>
          <a:ext cx="8856984" cy="1863090"/>
        </p:xfrm>
        <a:graphic>
          <a:graphicData uri="http://schemas.openxmlformats.org/drawingml/2006/table">
            <a:tbl>
              <a:tblPr firstRow="1" bandRow="1">
                <a:tableStyleId>{5C22544A-7EE6-4342-B048-85BDC9FD1C3A}</a:tableStyleId>
              </a:tblPr>
              <a:tblGrid>
                <a:gridCol w="1872209"/>
                <a:gridCol w="936104"/>
                <a:gridCol w="1224136"/>
                <a:gridCol w="1368152"/>
                <a:gridCol w="1152128"/>
                <a:gridCol w="936104"/>
                <a:gridCol w="1368151"/>
              </a:tblGrid>
              <a:tr h="321007">
                <a:tc>
                  <a:txBody>
                    <a:bodyPr/>
                    <a:lstStyle/>
                    <a:p>
                      <a:pPr algn="ctr">
                        <a:spcAft>
                          <a:spcPts val="0"/>
                        </a:spcAft>
                      </a:pPr>
                      <a:r>
                        <a:rPr lang="el-GR" sz="1600" dirty="0"/>
                        <a:t>MUSICIAN_CODE</a:t>
                      </a:r>
                    </a:p>
                  </a:txBody>
                  <a:tcPr marL="85725" marR="85725" marT="57150" marB="57150" anchor="b">
                    <a:solidFill>
                      <a:srgbClr val="004B82"/>
                    </a:solidFill>
                  </a:tcPr>
                </a:tc>
                <a:tc>
                  <a:txBody>
                    <a:bodyPr/>
                    <a:lstStyle/>
                    <a:p>
                      <a:pPr algn="ctr">
                        <a:spcAft>
                          <a:spcPts val="0"/>
                        </a:spcAft>
                      </a:pPr>
                      <a:r>
                        <a:rPr lang="el-GR" sz="1600" dirty="0"/>
                        <a:t>NAME</a:t>
                      </a:r>
                    </a:p>
                  </a:txBody>
                  <a:tcPr marL="85725" marR="85725" marT="57150" marB="57150" anchor="b">
                    <a:solidFill>
                      <a:srgbClr val="004B82"/>
                    </a:solidFill>
                  </a:tcPr>
                </a:tc>
                <a:tc>
                  <a:txBody>
                    <a:bodyPr/>
                    <a:lstStyle/>
                    <a:p>
                      <a:pPr algn="ctr">
                        <a:spcAft>
                          <a:spcPts val="0"/>
                        </a:spcAft>
                      </a:pPr>
                      <a:r>
                        <a:rPr lang="el-GR" sz="1600" dirty="0"/>
                        <a:t>SURNAME</a:t>
                      </a:r>
                    </a:p>
                  </a:txBody>
                  <a:tcPr marL="85725" marR="85725" marT="57150" marB="57150" anchor="b">
                    <a:solidFill>
                      <a:srgbClr val="004B82"/>
                    </a:solidFill>
                  </a:tcPr>
                </a:tc>
                <a:tc>
                  <a:txBody>
                    <a:bodyPr/>
                    <a:lstStyle/>
                    <a:p>
                      <a:pPr algn="ctr">
                        <a:spcAft>
                          <a:spcPts val="0"/>
                        </a:spcAft>
                      </a:pPr>
                      <a:r>
                        <a:rPr lang="el-GR" sz="1600" dirty="0"/>
                        <a:t>ADDRESS</a:t>
                      </a:r>
                    </a:p>
                  </a:txBody>
                  <a:tcPr marL="85725" marR="85725" marT="57150" marB="57150" anchor="b">
                    <a:solidFill>
                      <a:srgbClr val="004B82"/>
                    </a:solidFill>
                  </a:tcPr>
                </a:tc>
                <a:tc>
                  <a:txBody>
                    <a:bodyPr/>
                    <a:lstStyle/>
                    <a:p>
                      <a:pPr algn="ctr">
                        <a:spcAft>
                          <a:spcPts val="0"/>
                        </a:spcAft>
                      </a:pPr>
                      <a:r>
                        <a:rPr lang="el-GR" sz="1600" dirty="0" smtClean="0"/>
                        <a:t>POSTCODE</a:t>
                      </a:r>
                      <a:endParaRPr lang="el-GR" sz="1600" dirty="0"/>
                    </a:p>
                  </a:txBody>
                  <a:tcPr marL="85725" marR="85725" marT="57150" marB="57150" anchor="b">
                    <a:solidFill>
                      <a:srgbClr val="004B82"/>
                    </a:solidFill>
                  </a:tcPr>
                </a:tc>
                <a:tc>
                  <a:txBody>
                    <a:bodyPr/>
                    <a:lstStyle/>
                    <a:p>
                      <a:pPr algn="ctr">
                        <a:spcAft>
                          <a:spcPts val="0"/>
                        </a:spcAft>
                      </a:pPr>
                      <a:r>
                        <a:rPr lang="el-GR" sz="1600" dirty="0"/>
                        <a:t>CITY</a:t>
                      </a:r>
                    </a:p>
                  </a:txBody>
                  <a:tcPr marL="85725" marR="85725" marT="57150" marB="57150" anchor="b">
                    <a:solidFill>
                      <a:srgbClr val="004B82"/>
                    </a:solidFill>
                  </a:tcPr>
                </a:tc>
                <a:tc>
                  <a:txBody>
                    <a:bodyPr/>
                    <a:lstStyle/>
                    <a:p>
                      <a:pPr algn="ctr">
                        <a:spcAft>
                          <a:spcPts val="0"/>
                        </a:spcAft>
                      </a:pPr>
                      <a:r>
                        <a:rPr lang="el-GR" sz="1600" dirty="0"/>
                        <a:t>PHONE</a:t>
                      </a:r>
                    </a:p>
                  </a:txBody>
                  <a:tcPr marL="85725" marR="85725" marT="57150" marB="57150" anchor="b">
                    <a:solidFill>
                      <a:srgbClr val="004B82"/>
                    </a:solidFill>
                  </a:tcPr>
                </a:tc>
              </a:tr>
              <a:tr h="180626">
                <a:tc>
                  <a:txBody>
                    <a:bodyPr/>
                    <a:lstStyle/>
                    <a:p>
                      <a:pPr>
                        <a:spcAft>
                          <a:spcPts val="0"/>
                        </a:spcAft>
                      </a:pPr>
                      <a:r>
                        <a:rPr lang="el-GR" sz="1600"/>
                        <a:t>1</a:t>
                      </a:r>
                    </a:p>
                  </a:txBody>
                  <a:tcPr marL="85725" marR="85725" marT="28575" marB="28575" anchor="ctr"/>
                </a:tc>
                <a:tc>
                  <a:txBody>
                    <a:bodyPr/>
                    <a:lstStyle/>
                    <a:p>
                      <a:pPr>
                        <a:spcAft>
                          <a:spcPts val="0"/>
                        </a:spcAft>
                      </a:pPr>
                      <a:r>
                        <a:rPr lang="el-GR" sz="1600"/>
                        <a:t>MELINA</a:t>
                      </a:r>
                    </a:p>
                  </a:txBody>
                  <a:tcPr marL="85725" marR="85725" marT="28575" marB="28575" anchor="ctr"/>
                </a:tc>
                <a:tc>
                  <a:txBody>
                    <a:bodyPr/>
                    <a:lstStyle/>
                    <a:p>
                      <a:pPr>
                        <a:spcAft>
                          <a:spcPts val="0"/>
                        </a:spcAft>
                      </a:pPr>
                      <a:r>
                        <a:rPr lang="el-GR" sz="1600"/>
                        <a:t>SKOURA</a:t>
                      </a:r>
                    </a:p>
                  </a:txBody>
                  <a:tcPr marL="85725" marR="85725" marT="28575" marB="28575" anchor="ctr"/>
                </a:tc>
                <a:tc>
                  <a:txBody>
                    <a:bodyPr/>
                    <a:lstStyle/>
                    <a:p>
                      <a:pPr>
                        <a:spcAft>
                          <a:spcPts val="0"/>
                        </a:spcAft>
                      </a:pPr>
                      <a:r>
                        <a:rPr lang="el-GR" sz="1600" dirty="0"/>
                        <a:t>THISSEUS 14</a:t>
                      </a:r>
                    </a:p>
                  </a:txBody>
                  <a:tcPr marL="85725" marR="85725" marT="28575" marB="28575" anchor="ctr"/>
                </a:tc>
                <a:tc>
                  <a:txBody>
                    <a:bodyPr/>
                    <a:lstStyle/>
                    <a:p>
                      <a:pPr>
                        <a:spcAft>
                          <a:spcPts val="0"/>
                        </a:spcAft>
                      </a:pPr>
                      <a:r>
                        <a:rPr lang="el-GR" sz="1600"/>
                        <a:t>12345</a:t>
                      </a:r>
                    </a:p>
                  </a:txBody>
                  <a:tcPr marL="85725" marR="85725" marT="28575" marB="28575" anchor="ctr"/>
                </a:tc>
                <a:tc>
                  <a:txBody>
                    <a:bodyPr/>
                    <a:lstStyle/>
                    <a:p>
                      <a:pPr>
                        <a:spcAft>
                          <a:spcPts val="0"/>
                        </a:spcAft>
                      </a:pPr>
                      <a:r>
                        <a:rPr lang="el-GR" sz="1600" dirty="0"/>
                        <a:t>ATHENS</a:t>
                      </a:r>
                    </a:p>
                  </a:txBody>
                  <a:tcPr marL="85725" marR="85725" marT="28575" marB="28575" anchor="ctr"/>
                </a:tc>
                <a:tc>
                  <a:txBody>
                    <a:bodyPr/>
                    <a:lstStyle/>
                    <a:p>
                      <a:pPr>
                        <a:spcAft>
                          <a:spcPts val="0"/>
                        </a:spcAft>
                      </a:pPr>
                      <a:r>
                        <a:rPr lang="el-GR" sz="1600"/>
                        <a:t>2101234567</a:t>
                      </a:r>
                    </a:p>
                  </a:txBody>
                  <a:tcPr marL="85725" marR="85725" marT="28575" marB="28575" anchor="ctr"/>
                </a:tc>
              </a:tr>
              <a:tr h="180626">
                <a:tc>
                  <a:txBody>
                    <a:bodyPr/>
                    <a:lstStyle/>
                    <a:p>
                      <a:pPr>
                        <a:spcAft>
                          <a:spcPts val="0"/>
                        </a:spcAft>
                      </a:pPr>
                      <a:r>
                        <a:rPr lang="el-GR" sz="1600"/>
                        <a:t>2</a:t>
                      </a:r>
                    </a:p>
                  </a:txBody>
                  <a:tcPr marL="85725" marR="85725" marT="28575" marB="28575" anchor="ctr"/>
                </a:tc>
                <a:tc>
                  <a:txBody>
                    <a:bodyPr/>
                    <a:lstStyle/>
                    <a:p>
                      <a:pPr>
                        <a:spcAft>
                          <a:spcPts val="0"/>
                        </a:spcAft>
                      </a:pPr>
                      <a:r>
                        <a:rPr lang="el-GR" sz="1600"/>
                        <a:t>MELINA</a:t>
                      </a:r>
                    </a:p>
                  </a:txBody>
                  <a:tcPr marL="85725" marR="85725" marT="28575" marB="28575" anchor="ctr"/>
                </a:tc>
                <a:tc>
                  <a:txBody>
                    <a:bodyPr/>
                    <a:lstStyle/>
                    <a:p>
                      <a:pPr>
                        <a:spcAft>
                          <a:spcPts val="0"/>
                        </a:spcAft>
                      </a:pPr>
                      <a:r>
                        <a:rPr lang="el-GR" sz="1600"/>
                        <a:t>XENOU</a:t>
                      </a:r>
                    </a:p>
                  </a:txBody>
                  <a:tcPr marL="85725" marR="85725" marT="28575" marB="28575" anchor="ctr"/>
                </a:tc>
                <a:tc>
                  <a:txBody>
                    <a:bodyPr/>
                    <a:lstStyle/>
                    <a:p>
                      <a:pPr>
                        <a:spcAft>
                          <a:spcPts val="0"/>
                        </a:spcAft>
                      </a:pPr>
                      <a:r>
                        <a:rPr lang="el-GR" sz="1600" dirty="0"/>
                        <a:t>ARIADNE 12</a:t>
                      </a:r>
                    </a:p>
                  </a:txBody>
                  <a:tcPr marL="85725" marR="85725" marT="28575" marB="28575" anchor="ctr"/>
                </a:tc>
                <a:tc>
                  <a:txBody>
                    <a:bodyPr/>
                    <a:lstStyle/>
                    <a:p>
                      <a:pPr>
                        <a:spcAft>
                          <a:spcPts val="0"/>
                        </a:spcAft>
                      </a:pPr>
                      <a:r>
                        <a:rPr lang="el-GR" sz="1600" dirty="0"/>
                        <a:t>16123</a:t>
                      </a:r>
                    </a:p>
                  </a:txBody>
                  <a:tcPr marL="85725" marR="85725" marT="28575" marB="28575" anchor="ctr"/>
                </a:tc>
                <a:tc>
                  <a:txBody>
                    <a:bodyPr/>
                    <a:lstStyle/>
                    <a:p>
                      <a:pPr>
                        <a:spcAft>
                          <a:spcPts val="0"/>
                        </a:spcAft>
                      </a:pPr>
                      <a:r>
                        <a:rPr lang="el-GR" sz="1600"/>
                        <a:t>ATHENS</a:t>
                      </a:r>
                    </a:p>
                  </a:txBody>
                  <a:tcPr marL="85725" marR="85725" marT="28575" marB="28575" anchor="ctr"/>
                </a:tc>
                <a:tc>
                  <a:txBody>
                    <a:bodyPr/>
                    <a:lstStyle/>
                    <a:p>
                      <a:pPr>
                        <a:spcAft>
                          <a:spcPts val="0"/>
                        </a:spcAft>
                      </a:pPr>
                      <a:r>
                        <a:rPr lang="el-GR" sz="1600"/>
                        <a:t>2103487689</a:t>
                      </a:r>
                    </a:p>
                  </a:txBody>
                  <a:tcPr marL="85725" marR="85725" marT="28575" marB="28575" anchor="ctr"/>
                </a:tc>
              </a:tr>
              <a:tr h="180626">
                <a:tc>
                  <a:txBody>
                    <a:bodyPr/>
                    <a:lstStyle/>
                    <a:p>
                      <a:pPr>
                        <a:spcAft>
                          <a:spcPts val="0"/>
                        </a:spcAft>
                      </a:pPr>
                      <a:r>
                        <a:rPr lang="el-GR" sz="1600"/>
                        <a:t>3</a:t>
                      </a:r>
                    </a:p>
                  </a:txBody>
                  <a:tcPr marL="85725" marR="85725" marT="28575" marB="28575" anchor="ctr"/>
                </a:tc>
                <a:tc>
                  <a:txBody>
                    <a:bodyPr/>
                    <a:lstStyle/>
                    <a:p>
                      <a:pPr>
                        <a:spcAft>
                          <a:spcPts val="0"/>
                        </a:spcAft>
                      </a:pPr>
                      <a:r>
                        <a:rPr lang="el-GR" sz="1600"/>
                        <a:t>NIKOS</a:t>
                      </a:r>
                    </a:p>
                  </a:txBody>
                  <a:tcPr marL="85725" marR="85725" marT="28575" marB="28575" anchor="ctr"/>
                </a:tc>
                <a:tc>
                  <a:txBody>
                    <a:bodyPr/>
                    <a:lstStyle/>
                    <a:p>
                      <a:pPr>
                        <a:spcAft>
                          <a:spcPts val="0"/>
                        </a:spcAft>
                      </a:pPr>
                      <a:r>
                        <a:rPr lang="el-GR" sz="1600"/>
                        <a:t>NIKOY</a:t>
                      </a:r>
                    </a:p>
                  </a:txBody>
                  <a:tcPr marL="85725" marR="85725" marT="28575" marB="28575" anchor="ctr"/>
                </a:tc>
                <a:tc>
                  <a:txBody>
                    <a:bodyPr/>
                    <a:lstStyle/>
                    <a:p>
                      <a:pPr>
                        <a:spcAft>
                          <a:spcPts val="0"/>
                        </a:spcAft>
                      </a:pPr>
                      <a:r>
                        <a:rPr lang="el-GR" sz="1600"/>
                        <a:t>ARIADNE 14</a:t>
                      </a:r>
                    </a:p>
                  </a:txBody>
                  <a:tcPr marL="85725" marR="85725" marT="28575" marB="28575" anchor="ctr"/>
                </a:tc>
                <a:tc>
                  <a:txBody>
                    <a:bodyPr/>
                    <a:lstStyle/>
                    <a:p>
                      <a:pPr>
                        <a:spcAft>
                          <a:spcPts val="0"/>
                        </a:spcAft>
                      </a:pPr>
                      <a:r>
                        <a:rPr lang="el-GR" sz="1600" dirty="0"/>
                        <a:t>16323</a:t>
                      </a:r>
                    </a:p>
                  </a:txBody>
                  <a:tcPr marL="85725" marR="85725" marT="28575" marB="28575" anchor="ctr"/>
                </a:tc>
                <a:tc>
                  <a:txBody>
                    <a:bodyPr/>
                    <a:lstStyle/>
                    <a:p>
                      <a:pPr>
                        <a:spcAft>
                          <a:spcPts val="0"/>
                        </a:spcAft>
                      </a:pPr>
                      <a:r>
                        <a:rPr lang="el-GR" sz="1600"/>
                        <a:t>ATHENS</a:t>
                      </a:r>
                    </a:p>
                  </a:txBody>
                  <a:tcPr marL="85725" marR="85725" marT="28575" marB="28575" anchor="ctr"/>
                </a:tc>
                <a:tc>
                  <a:txBody>
                    <a:bodyPr/>
                    <a:lstStyle/>
                    <a:p>
                      <a:pPr>
                        <a:spcAft>
                          <a:spcPts val="0"/>
                        </a:spcAft>
                      </a:pPr>
                      <a:r>
                        <a:rPr lang="el-GR" sz="1600"/>
                        <a:t>2109934</a:t>
                      </a:r>
                    </a:p>
                  </a:txBody>
                  <a:tcPr marL="85725" marR="85725" marT="28575" marB="28575" anchor="ctr"/>
                </a:tc>
              </a:tr>
              <a:tr h="180626">
                <a:tc>
                  <a:txBody>
                    <a:bodyPr/>
                    <a:lstStyle/>
                    <a:p>
                      <a:pPr>
                        <a:spcAft>
                          <a:spcPts val="0"/>
                        </a:spcAft>
                      </a:pPr>
                      <a:r>
                        <a:rPr lang="el-GR" sz="1600"/>
                        <a:t>4</a:t>
                      </a:r>
                    </a:p>
                  </a:txBody>
                  <a:tcPr marL="85725" marR="85725" marT="28575" marB="28575" anchor="ctr"/>
                </a:tc>
                <a:tc>
                  <a:txBody>
                    <a:bodyPr/>
                    <a:lstStyle/>
                    <a:p>
                      <a:pPr>
                        <a:spcAft>
                          <a:spcPts val="0"/>
                        </a:spcAft>
                      </a:pPr>
                      <a:r>
                        <a:rPr lang="el-GR" sz="1600"/>
                        <a:t>TOM</a:t>
                      </a:r>
                    </a:p>
                  </a:txBody>
                  <a:tcPr marL="85725" marR="85725" marT="28575" marB="28575" anchor="ctr"/>
                </a:tc>
                <a:tc>
                  <a:txBody>
                    <a:bodyPr/>
                    <a:lstStyle/>
                    <a:p>
                      <a:pPr>
                        <a:spcAft>
                          <a:spcPts val="0"/>
                        </a:spcAft>
                      </a:pPr>
                      <a:r>
                        <a:rPr lang="el-GR" sz="1600" dirty="0"/>
                        <a:t>ANDREOU</a:t>
                      </a:r>
                    </a:p>
                  </a:txBody>
                  <a:tcPr marL="85725" marR="85725" marT="28575" marB="28575" anchor="ctr"/>
                </a:tc>
                <a:tc>
                  <a:txBody>
                    <a:bodyPr/>
                    <a:lstStyle/>
                    <a:p>
                      <a:pPr>
                        <a:spcAft>
                          <a:spcPts val="0"/>
                        </a:spcAft>
                      </a:pPr>
                      <a:r>
                        <a:rPr lang="el-GR" sz="1600"/>
                        <a:t>THISSEUS 17</a:t>
                      </a:r>
                    </a:p>
                  </a:txBody>
                  <a:tcPr marL="85725" marR="85725" marT="28575" marB="28575" anchor="ctr"/>
                </a:tc>
                <a:tc>
                  <a:txBody>
                    <a:bodyPr/>
                    <a:lstStyle/>
                    <a:p>
                      <a:pPr>
                        <a:spcAft>
                          <a:spcPts val="0"/>
                        </a:spcAft>
                      </a:pPr>
                      <a:r>
                        <a:rPr lang="el-GR" sz="1600" dirty="0"/>
                        <a:t>12345</a:t>
                      </a:r>
                    </a:p>
                  </a:txBody>
                  <a:tcPr marL="85725" marR="85725" marT="28575" marB="28575" anchor="ctr"/>
                </a:tc>
                <a:tc>
                  <a:txBody>
                    <a:bodyPr/>
                    <a:lstStyle/>
                    <a:p>
                      <a:pPr>
                        <a:spcAft>
                          <a:spcPts val="0"/>
                        </a:spcAft>
                      </a:pPr>
                      <a:r>
                        <a:rPr lang="el-GR" sz="1600" dirty="0"/>
                        <a:t>ATHENS</a:t>
                      </a:r>
                    </a:p>
                  </a:txBody>
                  <a:tcPr marL="85725" marR="85725" marT="28575" marB="28575" anchor="ctr"/>
                </a:tc>
                <a:tc>
                  <a:txBody>
                    <a:bodyPr/>
                    <a:lstStyle/>
                    <a:p>
                      <a:pPr>
                        <a:spcAft>
                          <a:spcPts val="0"/>
                        </a:spcAft>
                      </a:pPr>
                      <a:r>
                        <a:rPr lang="el-GR" sz="1600" dirty="0"/>
                        <a:t>2101234445</a:t>
                      </a:r>
                    </a:p>
                  </a:txBody>
                  <a:tcPr marL="85725" marR="85725" marT="28575" marB="28575" anchor="ctr"/>
                </a:tc>
              </a:tr>
              <a:tr h="180626">
                <a:tc>
                  <a:txBody>
                    <a:bodyPr/>
                    <a:lstStyle/>
                    <a:p>
                      <a:pPr>
                        <a:spcAft>
                          <a:spcPts val="0"/>
                        </a:spcAft>
                      </a:pPr>
                      <a:r>
                        <a:rPr lang="el-GR" sz="1600" dirty="0"/>
                        <a:t>5</a:t>
                      </a:r>
                    </a:p>
                  </a:txBody>
                  <a:tcPr marL="85725" marR="85725" marT="28575" marB="28575" anchor="ctr"/>
                </a:tc>
                <a:tc>
                  <a:txBody>
                    <a:bodyPr/>
                    <a:lstStyle/>
                    <a:p>
                      <a:pPr>
                        <a:spcAft>
                          <a:spcPts val="0"/>
                        </a:spcAft>
                      </a:pPr>
                      <a:r>
                        <a:rPr lang="el-GR" sz="1600"/>
                        <a:t>JIM</a:t>
                      </a:r>
                    </a:p>
                  </a:txBody>
                  <a:tcPr marL="85725" marR="85725" marT="28575" marB="28575" anchor="ctr"/>
                </a:tc>
                <a:tc>
                  <a:txBody>
                    <a:bodyPr/>
                    <a:lstStyle/>
                    <a:p>
                      <a:pPr>
                        <a:spcAft>
                          <a:spcPts val="0"/>
                        </a:spcAft>
                      </a:pPr>
                      <a:r>
                        <a:rPr lang="el-GR" sz="1600"/>
                        <a:t>ANDREOU</a:t>
                      </a:r>
                    </a:p>
                  </a:txBody>
                  <a:tcPr marL="85725" marR="85725" marT="28575" marB="28575" anchor="ctr"/>
                </a:tc>
                <a:tc>
                  <a:txBody>
                    <a:bodyPr/>
                    <a:lstStyle/>
                    <a:p>
                      <a:pPr>
                        <a:spcAft>
                          <a:spcPts val="0"/>
                        </a:spcAft>
                      </a:pPr>
                      <a:r>
                        <a:rPr lang="el-GR" sz="1600"/>
                        <a:t>ARIADNE 12</a:t>
                      </a:r>
                    </a:p>
                  </a:txBody>
                  <a:tcPr marL="85725" marR="85725" marT="28575" marB="28575" anchor="ctr"/>
                </a:tc>
                <a:tc>
                  <a:txBody>
                    <a:bodyPr/>
                    <a:lstStyle/>
                    <a:p>
                      <a:pPr>
                        <a:spcAft>
                          <a:spcPts val="0"/>
                        </a:spcAft>
                      </a:pPr>
                      <a:r>
                        <a:rPr lang="el-GR" sz="1600"/>
                        <a:t>16123</a:t>
                      </a:r>
                    </a:p>
                  </a:txBody>
                  <a:tcPr marL="85725" marR="85725" marT="28575" marB="28575" anchor="ctr"/>
                </a:tc>
                <a:tc>
                  <a:txBody>
                    <a:bodyPr/>
                    <a:lstStyle/>
                    <a:p>
                      <a:pPr>
                        <a:spcAft>
                          <a:spcPts val="0"/>
                        </a:spcAft>
                      </a:pPr>
                      <a:r>
                        <a:rPr lang="el-GR" sz="1600" dirty="0"/>
                        <a:t>ATHENS</a:t>
                      </a:r>
                    </a:p>
                  </a:txBody>
                  <a:tcPr marL="85725" marR="85725" marT="28575" marB="28575" anchor="ctr"/>
                </a:tc>
                <a:tc>
                  <a:txBody>
                    <a:bodyPr/>
                    <a:lstStyle/>
                    <a:p>
                      <a:pPr>
                        <a:spcAft>
                          <a:spcPts val="0"/>
                        </a:spcAft>
                      </a:pPr>
                      <a:r>
                        <a:rPr lang="el-GR" sz="1600" dirty="0"/>
                        <a:t>2103488889</a:t>
                      </a:r>
                    </a:p>
                  </a:txBody>
                  <a:tcPr marL="85725" marR="85725" marT="28575" marB="2857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0290142"/>
              </p:ext>
            </p:extLst>
          </p:nvPr>
        </p:nvGraphicFramePr>
        <p:xfrm>
          <a:off x="179512" y="5013176"/>
          <a:ext cx="4032448" cy="1383030"/>
        </p:xfrm>
        <a:graphic>
          <a:graphicData uri="http://schemas.openxmlformats.org/drawingml/2006/table">
            <a:tbl>
              <a:tblPr firstRow="1" bandRow="1">
                <a:tableStyleId>{5C22544A-7EE6-4342-B048-85BDC9FD1C3A}</a:tableStyleId>
              </a:tblPr>
              <a:tblGrid>
                <a:gridCol w="2160240"/>
                <a:gridCol w="1008112"/>
                <a:gridCol w="864096"/>
              </a:tblGrid>
              <a:tr h="0">
                <a:tc>
                  <a:txBody>
                    <a:bodyPr/>
                    <a:lstStyle/>
                    <a:p>
                      <a:pPr algn="ctr">
                        <a:spcAft>
                          <a:spcPts val="0"/>
                        </a:spcAft>
                      </a:pPr>
                      <a:r>
                        <a:rPr lang="el-GR" dirty="0"/>
                        <a:t>INSTRUMENT_CODE</a:t>
                      </a:r>
                    </a:p>
                  </a:txBody>
                  <a:tcPr marL="85725" marR="85725" marT="57150" marB="57150" anchor="b">
                    <a:solidFill>
                      <a:srgbClr val="004B82"/>
                    </a:solidFill>
                  </a:tcPr>
                </a:tc>
                <a:tc>
                  <a:txBody>
                    <a:bodyPr/>
                    <a:lstStyle/>
                    <a:p>
                      <a:pPr algn="ctr">
                        <a:spcAft>
                          <a:spcPts val="0"/>
                        </a:spcAft>
                      </a:pPr>
                      <a:r>
                        <a:rPr lang="el-GR" dirty="0"/>
                        <a:t>NAME</a:t>
                      </a:r>
                    </a:p>
                  </a:txBody>
                  <a:tcPr marL="85725" marR="85725" marT="57150" marB="57150" anchor="b">
                    <a:solidFill>
                      <a:srgbClr val="004B82"/>
                    </a:solidFill>
                  </a:tcPr>
                </a:tc>
                <a:tc>
                  <a:txBody>
                    <a:bodyPr/>
                    <a:lstStyle/>
                    <a:p>
                      <a:pPr algn="ctr">
                        <a:spcAft>
                          <a:spcPts val="0"/>
                        </a:spcAft>
                      </a:pPr>
                      <a:r>
                        <a:rPr lang="el-GR" dirty="0"/>
                        <a:t>I_KEY</a:t>
                      </a:r>
                    </a:p>
                  </a:txBody>
                  <a:tcPr marL="85725" marR="85725" marT="57150" marB="57150" anchor="b">
                    <a:solidFill>
                      <a:srgbClr val="004B82"/>
                    </a:solidFill>
                  </a:tcPr>
                </a:tc>
              </a:tr>
              <a:tr h="0">
                <a:tc>
                  <a:txBody>
                    <a:bodyPr/>
                    <a:lstStyle/>
                    <a:p>
                      <a:pPr>
                        <a:spcAft>
                          <a:spcPts val="0"/>
                        </a:spcAft>
                      </a:pPr>
                      <a:r>
                        <a:rPr lang="el-GR"/>
                        <a:t>10</a:t>
                      </a:r>
                    </a:p>
                  </a:txBody>
                  <a:tcPr marL="85725" marR="85725" marT="28575" marB="28575" anchor="ctr"/>
                </a:tc>
                <a:tc>
                  <a:txBody>
                    <a:bodyPr/>
                    <a:lstStyle/>
                    <a:p>
                      <a:pPr>
                        <a:spcAft>
                          <a:spcPts val="0"/>
                        </a:spcAft>
                      </a:pPr>
                      <a:r>
                        <a:rPr lang="el-GR"/>
                        <a:t>PIANO</a:t>
                      </a:r>
                    </a:p>
                  </a:txBody>
                  <a:tcPr marL="85725" marR="85725" marT="28575" marB="28575" anchor="ctr"/>
                </a:tc>
                <a:tc>
                  <a:txBody>
                    <a:bodyPr/>
                    <a:lstStyle/>
                    <a:p>
                      <a:pPr>
                        <a:spcAft>
                          <a:spcPts val="0"/>
                        </a:spcAft>
                      </a:pPr>
                      <a:r>
                        <a:rPr lang="el-GR"/>
                        <a:t>SOL</a:t>
                      </a:r>
                    </a:p>
                  </a:txBody>
                  <a:tcPr marL="85725" marR="85725" marT="28575" marB="28575" anchor="ctr"/>
                </a:tc>
              </a:tr>
              <a:tr h="0">
                <a:tc>
                  <a:txBody>
                    <a:bodyPr/>
                    <a:lstStyle/>
                    <a:p>
                      <a:pPr>
                        <a:spcAft>
                          <a:spcPts val="0"/>
                        </a:spcAft>
                      </a:pPr>
                      <a:r>
                        <a:rPr lang="el-GR" dirty="0"/>
                        <a:t>20</a:t>
                      </a:r>
                    </a:p>
                  </a:txBody>
                  <a:tcPr marL="85725" marR="85725" marT="28575" marB="28575" anchor="ctr"/>
                </a:tc>
                <a:tc>
                  <a:txBody>
                    <a:bodyPr/>
                    <a:lstStyle/>
                    <a:p>
                      <a:pPr>
                        <a:spcAft>
                          <a:spcPts val="0"/>
                        </a:spcAft>
                      </a:pPr>
                      <a:r>
                        <a:rPr lang="el-GR"/>
                        <a:t>VIOLIN</a:t>
                      </a:r>
                    </a:p>
                  </a:txBody>
                  <a:tcPr marL="85725" marR="85725" marT="28575" marB="28575" anchor="ctr"/>
                </a:tc>
                <a:tc>
                  <a:txBody>
                    <a:bodyPr/>
                    <a:lstStyle/>
                    <a:p>
                      <a:pPr>
                        <a:spcAft>
                          <a:spcPts val="0"/>
                        </a:spcAft>
                      </a:pPr>
                      <a:r>
                        <a:rPr lang="el-GR"/>
                        <a:t>FA</a:t>
                      </a:r>
                    </a:p>
                  </a:txBody>
                  <a:tcPr marL="85725" marR="85725" marT="28575" marB="28575" anchor="ctr"/>
                </a:tc>
              </a:tr>
              <a:tr h="0">
                <a:tc>
                  <a:txBody>
                    <a:bodyPr/>
                    <a:lstStyle/>
                    <a:p>
                      <a:pPr>
                        <a:spcAft>
                          <a:spcPts val="0"/>
                        </a:spcAft>
                      </a:pPr>
                      <a:r>
                        <a:rPr lang="el-GR"/>
                        <a:t>30</a:t>
                      </a:r>
                    </a:p>
                  </a:txBody>
                  <a:tcPr marL="85725" marR="85725" marT="28575" marB="28575" anchor="ctr"/>
                </a:tc>
                <a:tc>
                  <a:txBody>
                    <a:bodyPr/>
                    <a:lstStyle/>
                    <a:p>
                      <a:pPr>
                        <a:spcAft>
                          <a:spcPts val="0"/>
                        </a:spcAft>
                      </a:pPr>
                      <a:r>
                        <a:rPr lang="el-GR"/>
                        <a:t>GUITAR</a:t>
                      </a:r>
                    </a:p>
                  </a:txBody>
                  <a:tcPr marL="85725" marR="85725" marT="28575" marB="28575" anchor="ctr"/>
                </a:tc>
                <a:tc>
                  <a:txBody>
                    <a:bodyPr/>
                    <a:lstStyle/>
                    <a:p>
                      <a:pPr>
                        <a:spcAft>
                          <a:spcPts val="0"/>
                        </a:spcAft>
                      </a:pPr>
                      <a:r>
                        <a:rPr lang="el-GR" dirty="0"/>
                        <a:t>SOL</a:t>
                      </a:r>
                    </a:p>
                  </a:txBody>
                  <a:tcPr marL="85725" marR="85725" marT="28575" marB="28575"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22612356"/>
              </p:ext>
            </p:extLst>
          </p:nvPr>
        </p:nvGraphicFramePr>
        <p:xfrm>
          <a:off x="4788024" y="3188313"/>
          <a:ext cx="4212091" cy="3669030"/>
        </p:xfrm>
        <a:graphic>
          <a:graphicData uri="http://schemas.openxmlformats.org/drawingml/2006/table">
            <a:tbl>
              <a:tblPr firstRow="1" bandRow="1">
                <a:tableStyleId>{5C22544A-7EE6-4342-B048-85BDC9FD1C3A}</a:tableStyleId>
              </a:tblPr>
              <a:tblGrid>
                <a:gridCol w="1907835"/>
                <a:gridCol w="2304256"/>
              </a:tblGrid>
              <a:tr h="330354">
                <a:tc>
                  <a:txBody>
                    <a:bodyPr/>
                    <a:lstStyle/>
                    <a:p>
                      <a:pPr algn="ctr">
                        <a:spcAft>
                          <a:spcPts val="0"/>
                        </a:spcAft>
                      </a:pPr>
                      <a:r>
                        <a:rPr lang="el-GR" sz="1600" dirty="0"/>
                        <a:t>MUSICIAN_CODE</a:t>
                      </a:r>
                    </a:p>
                  </a:txBody>
                  <a:tcPr marL="85725" marR="85725" marT="57150" marB="57150" anchor="b">
                    <a:solidFill>
                      <a:srgbClr val="004B82"/>
                    </a:solidFill>
                  </a:tcPr>
                </a:tc>
                <a:tc>
                  <a:txBody>
                    <a:bodyPr/>
                    <a:lstStyle/>
                    <a:p>
                      <a:pPr algn="ctr">
                        <a:spcAft>
                          <a:spcPts val="0"/>
                        </a:spcAft>
                      </a:pPr>
                      <a:r>
                        <a:rPr lang="el-GR" sz="1600" dirty="0"/>
                        <a:t>INSTRUMENT_CODE</a:t>
                      </a:r>
                    </a:p>
                  </a:txBody>
                  <a:tcPr marL="85725" marR="85725" marT="57150" marB="57150" anchor="b">
                    <a:solidFill>
                      <a:srgbClr val="004B82"/>
                    </a:solidFill>
                  </a:tcPr>
                </a:tc>
              </a:tr>
              <a:tr h="277638">
                <a:tc>
                  <a:txBody>
                    <a:bodyPr/>
                    <a:lstStyle/>
                    <a:p>
                      <a:pPr>
                        <a:spcAft>
                          <a:spcPts val="0"/>
                        </a:spcAft>
                      </a:pPr>
                      <a:r>
                        <a:rPr lang="el-GR" sz="1600" dirty="0"/>
                        <a:t>1</a:t>
                      </a:r>
                    </a:p>
                  </a:txBody>
                  <a:tcPr marL="85725" marR="85725" marT="28575" marB="28575" anchor="ctr"/>
                </a:tc>
                <a:tc>
                  <a:txBody>
                    <a:bodyPr/>
                    <a:lstStyle/>
                    <a:p>
                      <a:pPr>
                        <a:spcAft>
                          <a:spcPts val="0"/>
                        </a:spcAft>
                      </a:pPr>
                      <a:r>
                        <a:rPr lang="el-GR" sz="1600" dirty="0"/>
                        <a:t>10</a:t>
                      </a:r>
                    </a:p>
                  </a:txBody>
                  <a:tcPr marL="85725" marR="85725" marT="28575" marB="28575" anchor="ctr"/>
                </a:tc>
              </a:tr>
              <a:tr h="277638">
                <a:tc>
                  <a:txBody>
                    <a:bodyPr/>
                    <a:lstStyle/>
                    <a:p>
                      <a:pPr>
                        <a:spcAft>
                          <a:spcPts val="0"/>
                        </a:spcAft>
                      </a:pPr>
                      <a:r>
                        <a:rPr lang="el-GR" sz="1600"/>
                        <a:t>1</a:t>
                      </a:r>
                    </a:p>
                  </a:txBody>
                  <a:tcPr marL="85725" marR="85725" marT="28575" marB="28575" anchor="ctr"/>
                </a:tc>
                <a:tc>
                  <a:txBody>
                    <a:bodyPr/>
                    <a:lstStyle/>
                    <a:p>
                      <a:pPr>
                        <a:spcAft>
                          <a:spcPts val="0"/>
                        </a:spcAft>
                      </a:pPr>
                      <a:r>
                        <a:rPr lang="el-GR" sz="1600" dirty="0"/>
                        <a:t>20</a:t>
                      </a:r>
                    </a:p>
                  </a:txBody>
                  <a:tcPr marL="85725" marR="85725" marT="28575" marB="28575" anchor="ctr"/>
                </a:tc>
              </a:tr>
              <a:tr h="277638">
                <a:tc>
                  <a:txBody>
                    <a:bodyPr/>
                    <a:lstStyle/>
                    <a:p>
                      <a:pPr>
                        <a:spcAft>
                          <a:spcPts val="0"/>
                        </a:spcAft>
                      </a:pPr>
                      <a:r>
                        <a:rPr lang="el-GR" sz="1600"/>
                        <a:t>1</a:t>
                      </a:r>
                    </a:p>
                  </a:txBody>
                  <a:tcPr marL="85725" marR="85725" marT="28575" marB="28575" anchor="ctr"/>
                </a:tc>
                <a:tc>
                  <a:txBody>
                    <a:bodyPr/>
                    <a:lstStyle/>
                    <a:p>
                      <a:pPr>
                        <a:spcAft>
                          <a:spcPts val="0"/>
                        </a:spcAft>
                      </a:pPr>
                      <a:r>
                        <a:rPr lang="el-GR" sz="1600" dirty="0"/>
                        <a:t>30</a:t>
                      </a:r>
                    </a:p>
                  </a:txBody>
                  <a:tcPr marL="85725" marR="85725" marT="28575" marB="28575" anchor="ctr"/>
                </a:tc>
              </a:tr>
              <a:tr h="277638">
                <a:tc>
                  <a:txBody>
                    <a:bodyPr/>
                    <a:lstStyle/>
                    <a:p>
                      <a:pPr>
                        <a:spcAft>
                          <a:spcPts val="0"/>
                        </a:spcAft>
                      </a:pPr>
                      <a:r>
                        <a:rPr lang="el-GR" sz="1600"/>
                        <a:t>2</a:t>
                      </a:r>
                    </a:p>
                  </a:txBody>
                  <a:tcPr marL="85725" marR="85725" marT="28575" marB="28575" anchor="ctr"/>
                </a:tc>
                <a:tc>
                  <a:txBody>
                    <a:bodyPr/>
                    <a:lstStyle/>
                    <a:p>
                      <a:pPr>
                        <a:spcAft>
                          <a:spcPts val="0"/>
                        </a:spcAft>
                      </a:pPr>
                      <a:r>
                        <a:rPr lang="el-GR" sz="1600" dirty="0"/>
                        <a:t>10</a:t>
                      </a:r>
                    </a:p>
                  </a:txBody>
                  <a:tcPr marL="85725" marR="85725" marT="28575" marB="28575" anchor="ctr"/>
                </a:tc>
              </a:tr>
              <a:tr h="277638">
                <a:tc>
                  <a:txBody>
                    <a:bodyPr/>
                    <a:lstStyle/>
                    <a:p>
                      <a:pPr>
                        <a:spcAft>
                          <a:spcPts val="0"/>
                        </a:spcAft>
                      </a:pPr>
                      <a:r>
                        <a:rPr lang="el-GR" sz="1600"/>
                        <a:t>2</a:t>
                      </a:r>
                    </a:p>
                  </a:txBody>
                  <a:tcPr marL="85725" marR="85725" marT="28575" marB="28575" anchor="ctr"/>
                </a:tc>
                <a:tc>
                  <a:txBody>
                    <a:bodyPr/>
                    <a:lstStyle/>
                    <a:p>
                      <a:pPr>
                        <a:spcAft>
                          <a:spcPts val="0"/>
                        </a:spcAft>
                      </a:pPr>
                      <a:r>
                        <a:rPr lang="el-GR" sz="1600" dirty="0"/>
                        <a:t>30</a:t>
                      </a:r>
                    </a:p>
                  </a:txBody>
                  <a:tcPr marL="85725" marR="85725" marT="28575" marB="28575" anchor="ctr"/>
                </a:tc>
              </a:tr>
              <a:tr h="277638">
                <a:tc>
                  <a:txBody>
                    <a:bodyPr/>
                    <a:lstStyle/>
                    <a:p>
                      <a:pPr>
                        <a:spcAft>
                          <a:spcPts val="0"/>
                        </a:spcAft>
                      </a:pPr>
                      <a:r>
                        <a:rPr lang="el-GR" sz="1600"/>
                        <a:t>3</a:t>
                      </a:r>
                    </a:p>
                  </a:txBody>
                  <a:tcPr marL="85725" marR="85725" marT="28575" marB="28575" anchor="ctr"/>
                </a:tc>
                <a:tc>
                  <a:txBody>
                    <a:bodyPr/>
                    <a:lstStyle/>
                    <a:p>
                      <a:pPr>
                        <a:spcAft>
                          <a:spcPts val="0"/>
                        </a:spcAft>
                      </a:pPr>
                      <a:r>
                        <a:rPr lang="el-GR" sz="1600" dirty="0"/>
                        <a:t>10</a:t>
                      </a:r>
                    </a:p>
                  </a:txBody>
                  <a:tcPr marL="85725" marR="85725" marT="28575" marB="28575" anchor="ctr"/>
                </a:tc>
              </a:tr>
              <a:tr h="277638">
                <a:tc>
                  <a:txBody>
                    <a:bodyPr/>
                    <a:lstStyle/>
                    <a:p>
                      <a:pPr>
                        <a:spcAft>
                          <a:spcPts val="0"/>
                        </a:spcAft>
                      </a:pPr>
                      <a:r>
                        <a:rPr lang="el-GR" sz="1600"/>
                        <a:t>3</a:t>
                      </a:r>
                    </a:p>
                  </a:txBody>
                  <a:tcPr marL="85725" marR="85725" marT="28575" marB="28575" anchor="ctr"/>
                </a:tc>
                <a:tc>
                  <a:txBody>
                    <a:bodyPr/>
                    <a:lstStyle/>
                    <a:p>
                      <a:pPr>
                        <a:spcAft>
                          <a:spcPts val="0"/>
                        </a:spcAft>
                      </a:pPr>
                      <a:r>
                        <a:rPr lang="el-GR" sz="1600" dirty="0"/>
                        <a:t>20</a:t>
                      </a:r>
                    </a:p>
                  </a:txBody>
                  <a:tcPr marL="85725" marR="85725" marT="28575" marB="28575" anchor="ctr"/>
                </a:tc>
              </a:tr>
              <a:tr h="277638">
                <a:tc>
                  <a:txBody>
                    <a:bodyPr/>
                    <a:lstStyle/>
                    <a:p>
                      <a:pPr>
                        <a:spcAft>
                          <a:spcPts val="0"/>
                        </a:spcAft>
                      </a:pPr>
                      <a:r>
                        <a:rPr lang="el-GR" sz="1600"/>
                        <a:t>3</a:t>
                      </a:r>
                    </a:p>
                  </a:txBody>
                  <a:tcPr marL="85725" marR="85725" marT="28575" marB="28575" anchor="ctr"/>
                </a:tc>
                <a:tc>
                  <a:txBody>
                    <a:bodyPr/>
                    <a:lstStyle/>
                    <a:p>
                      <a:pPr>
                        <a:spcAft>
                          <a:spcPts val="0"/>
                        </a:spcAft>
                      </a:pPr>
                      <a:r>
                        <a:rPr lang="el-GR" sz="1600"/>
                        <a:t>30</a:t>
                      </a:r>
                    </a:p>
                  </a:txBody>
                  <a:tcPr marL="85725" marR="85725" marT="28575" marB="28575" anchor="ctr"/>
                </a:tc>
              </a:tr>
              <a:tr h="277638">
                <a:tc>
                  <a:txBody>
                    <a:bodyPr/>
                    <a:lstStyle/>
                    <a:p>
                      <a:pPr>
                        <a:spcAft>
                          <a:spcPts val="0"/>
                        </a:spcAft>
                      </a:pPr>
                      <a:r>
                        <a:rPr lang="el-GR" sz="1600"/>
                        <a:t>4</a:t>
                      </a:r>
                    </a:p>
                  </a:txBody>
                  <a:tcPr marL="85725" marR="85725" marT="28575" marB="28575" anchor="ctr"/>
                </a:tc>
                <a:tc>
                  <a:txBody>
                    <a:bodyPr/>
                    <a:lstStyle/>
                    <a:p>
                      <a:pPr>
                        <a:spcAft>
                          <a:spcPts val="0"/>
                        </a:spcAft>
                      </a:pPr>
                      <a:r>
                        <a:rPr lang="el-GR" sz="1600" dirty="0"/>
                        <a:t>10</a:t>
                      </a:r>
                    </a:p>
                  </a:txBody>
                  <a:tcPr marL="85725" marR="85725" marT="28575" marB="28575" anchor="ctr"/>
                </a:tc>
              </a:tr>
              <a:tr h="277638">
                <a:tc>
                  <a:txBody>
                    <a:bodyPr/>
                    <a:lstStyle/>
                    <a:p>
                      <a:pPr>
                        <a:spcAft>
                          <a:spcPts val="0"/>
                        </a:spcAft>
                      </a:pPr>
                      <a:r>
                        <a:rPr lang="el-GR" sz="1600"/>
                        <a:t>5</a:t>
                      </a:r>
                    </a:p>
                  </a:txBody>
                  <a:tcPr marL="85725" marR="85725" marT="28575" marB="28575" anchor="ctr"/>
                </a:tc>
                <a:tc>
                  <a:txBody>
                    <a:bodyPr/>
                    <a:lstStyle/>
                    <a:p>
                      <a:pPr>
                        <a:spcAft>
                          <a:spcPts val="0"/>
                        </a:spcAft>
                      </a:pPr>
                      <a:r>
                        <a:rPr lang="el-GR" sz="1600" dirty="0"/>
                        <a:t>20</a:t>
                      </a:r>
                    </a:p>
                  </a:txBody>
                  <a:tcPr marL="85725" marR="85725" marT="28575" marB="28575" anchor="ctr"/>
                </a:tc>
              </a:tr>
              <a:tr h="277638">
                <a:tc>
                  <a:txBody>
                    <a:bodyPr/>
                    <a:lstStyle/>
                    <a:p>
                      <a:pPr>
                        <a:spcAft>
                          <a:spcPts val="0"/>
                        </a:spcAft>
                      </a:pPr>
                      <a:r>
                        <a:rPr lang="el-GR" sz="1600"/>
                        <a:t>5</a:t>
                      </a:r>
                    </a:p>
                  </a:txBody>
                  <a:tcPr marL="85725" marR="85725" marT="28575" marB="28575" anchor="ctr"/>
                </a:tc>
                <a:tc>
                  <a:txBody>
                    <a:bodyPr/>
                    <a:lstStyle/>
                    <a:p>
                      <a:pPr>
                        <a:spcAft>
                          <a:spcPts val="0"/>
                        </a:spcAft>
                      </a:pPr>
                      <a:r>
                        <a:rPr lang="el-GR" sz="1600" dirty="0"/>
                        <a:t>30</a:t>
                      </a:r>
                    </a:p>
                  </a:txBody>
                  <a:tcPr marL="85725" marR="85725" marT="28575" marB="28575" anchor="ctr"/>
                </a:tc>
              </a:tr>
            </a:tbl>
          </a:graphicData>
        </a:graphic>
      </p:graphicFrame>
      <p:sp>
        <p:nvSpPr>
          <p:cNvPr id="8" name="Rectangle 7"/>
          <p:cNvSpPr/>
          <p:nvPr/>
        </p:nvSpPr>
        <p:spPr>
          <a:xfrm>
            <a:off x="107504" y="980728"/>
            <a:ext cx="5184576" cy="369332"/>
          </a:xfrm>
          <a:prstGeom prst="rect">
            <a:avLst/>
          </a:prstGeom>
        </p:spPr>
        <p:txBody>
          <a:bodyPr wrap="square">
            <a:spAutoFit/>
          </a:bodyPr>
          <a:lstStyle/>
          <a:p>
            <a:pPr lvl="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a:solidFill>
                  <a:srgbClr val="000000"/>
                </a:solidFill>
                <a:latin typeface="+mn-lt"/>
                <a:ea typeface="Times New Roman" pitchFamily="18" charset="0"/>
                <a:cs typeface="Courier New" pitchFamily="49" charset="0"/>
              </a:rPr>
              <a:t>Πίνακας</a:t>
            </a:r>
            <a:r>
              <a:rPr lang="en-US" altLang="el-GR" dirty="0">
                <a:solidFill>
                  <a:srgbClr val="000000"/>
                </a:solidFill>
                <a:latin typeface="+mn-lt"/>
                <a:ea typeface="Times New Roman" pitchFamily="18" charset="0"/>
                <a:cs typeface="Courier New" pitchFamily="49" charset="0"/>
              </a:rPr>
              <a:t> </a:t>
            </a:r>
            <a:r>
              <a:rPr lang="el-GR" altLang="el-GR" dirty="0">
                <a:solidFill>
                  <a:srgbClr val="000000"/>
                </a:solidFill>
                <a:latin typeface="+mn-lt"/>
                <a:ea typeface="Times New Roman" pitchFamily="18" charset="0"/>
                <a:cs typeface="Courier New" pitchFamily="49" charset="0"/>
              </a:rPr>
              <a:t>μουσικών</a:t>
            </a:r>
            <a:r>
              <a:rPr lang="en-US" altLang="el-GR" dirty="0">
                <a:solidFill>
                  <a:srgbClr val="000000"/>
                </a:solidFill>
                <a:latin typeface="+mn-lt"/>
                <a:ea typeface="Times New Roman" pitchFamily="18" charset="0"/>
                <a:cs typeface="Courier New" pitchFamily="49" charset="0"/>
              </a:rPr>
              <a:t>  </a:t>
            </a:r>
            <a:r>
              <a:rPr lang="en-US" altLang="el-GR" dirty="0" smtClean="0">
                <a:solidFill>
                  <a:srgbClr val="000000"/>
                </a:solidFill>
                <a:latin typeface="Courier New" panose="02070309020205020404" pitchFamily="49" charset="0"/>
                <a:ea typeface="Times New Roman" pitchFamily="18" charset="0"/>
                <a:cs typeface="Courier New" panose="02070309020205020404" pitchFamily="49" charset="0"/>
              </a:rPr>
              <a:t>SELECT </a:t>
            </a:r>
            <a:r>
              <a:rPr lang="en-US" altLang="el-GR" dirty="0">
                <a:solidFill>
                  <a:srgbClr val="000000"/>
                </a:solidFill>
                <a:latin typeface="Courier New" panose="02070309020205020404" pitchFamily="49" charset="0"/>
                <a:ea typeface="Times New Roman" pitchFamily="18" charset="0"/>
                <a:cs typeface="Courier New" panose="02070309020205020404" pitchFamily="49" charset="0"/>
              </a:rPr>
              <a:t>* FROM Musician</a:t>
            </a:r>
            <a:endParaRPr lang="el-GR" altLang="el-GR" sz="800" dirty="0">
              <a:latin typeface="Courier New" panose="02070309020205020404" pitchFamily="49" charset="0"/>
              <a:cs typeface="Courier New" panose="02070309020205020404" pitchFamily="49" charset="0"/>
            </a:endParaRPr>
          </a:p>
        </p:txBody>
      </p:sp>
      <p:sp>
        <p:nvSpPr>
          <p:cNvPr id="9" name="Rectangle 8"/>
          <p:cNvSpPr/>
          <p:nvPr/>
        </p:nvSpPr>
        <p:spPr>
          <a:xfrm>
            <a:off x="107504" y="4437112"/>
            <a:ext cx="4572000" cy="646331"/>
          </a:xfrm>
          <a:prstGeom prst="rect">
            <a:avLst/>
          </a:prstGeom>
        </p:spPr>
        <p:txBody>
          <a:bodyPr>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a:solidFill>
                  <a:srgbClr val="000000"/>
                </a:solidFill>
                <a:latin typeface="+mn-lt"/>
                <a:ea typeface="Times New Roman" pitchFamily="18" charset="0"/>
                <a:cs typeface="Arial" pitchFamily="34" charset="0"/>
              </a:rPr>
              <a:t>Πίνακας</a:t>
            </a:r>
            <a:r>
              <a:rPr lang="en-US" altLang="el-GR" dirty="0">
                <a:solidFill>
                  <a:srgbClr val="000000"/>
                </a:solidFill>
                <a:latin typeface="+mn-lt"/>
                <a:ea typeface="Times New Roman" pitchFamily="18" charset="0"/>
                <a:cs typeface="Arial" pitchFamily="34" charset="0"/>
              </a:rPr>
              <a:t> </a:t>
            </a:r>
            <a:r>
              <a:rPr lang="el-GR" altLang="el-GR" dirty="0">
                <a:solidFill>
                  <a:srgbClr val="000000"/>
                </a:solidFill>
                <a:latin typeface="+mn-lt"/>
                <a:ea typeface="Times New Roman" pitchFamily="18" charset="0"/>
                <a:cs typeface="Arial" pitchFamily="34" charset="0"/>
              </a:rPr>
              <a:t>μουσικών</a:t>
            </a:r>
            <a:r>
              <a:rPr lang="en-US" altLang="el-GR" dirty="0">
                <a:solidFill>
                  <a:srgbClr val="000000"/>
                </a:solidFill>
                <a:latin typeface="+mn-lt"/>
                <a:ea typeface="Times New Roman" pitchFamily="18" charset="0"/>
                <a:cs typeface="Arial" pitchFamily="34" charset="0"/>
              </a:rPr>
              <a:t> </a:t>
            </a:r>
            <a:r>
              <a:rPr lang="el-GR" altLang="el-GR" dirty="0">
                <a:solidFill>
                  <a:srgbClr val="000000"/>
                </a:solidFill>
                <a:latin typeface="+mn-lt"/>
                <a:ea typeface="Times New Roman" pitchFamily="18" charset="0"/>
                <a:cs typeface="Arial" pitchFamily="34" charset="0"/>
              </a:rPr>
              <a:t>οργάνων</a:t>
            </a:r>
            <a:endParaRPr lang="el-GR" altLang="el-GR" sz="800" dirty="0">
              <a:latin typeface="+mn-lt"/>
              <a:cs typeface="Arial" pitchFamily="34" charset="0"/>
            </a:endParaRPr>
          </a:p>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a:solidFill>
                  <a:srgbClr val="000000"/>
                </a:solidFill>
                <a:latin typeface="Courier New" pitchFamily="49" charset="0"/>
                <a:ea typeface="Times New Roman" pitchFamily="18" charset="0"/>
                <a:cs typeface="Courier New" pitchFamily="49" charset="0"/>
              </a:rPr>
              <a:t>SELECT * FROM </a:t>
            </a:r>
            <a:r>
              <a:rPr lang="el-GR" altLang="el-GR" dirty="0" err="1">
                <a:solidFill>
                  <a:srgbClr val="000000"/>
                </a:solidFill>
                <a:latin typeface="Courier New" pitchFamily="49" charset="0"/>
                <a:ea typeface="Times New Roman" pitchFamily="18" charset="0"/>
                <a:cs typeface="Courier New" pitchFamily="49" charset="0"/>
              </a:rPr>
              <a:t>Instrument</a:t>
            </a:r>
            <a:endParaRPr lang="el-GR" altLang="el-GR" sz="800" dirty="0">
              <a:latin typeface="Arial" pitchFamily="34" charset="0"/>
              <a:cs typeface="Arial" pitchFamily="34" charset="0"/>
            </a:endParaRPr>
          </a:p>
        </p:txBody>
      </p:sp>
      <p:sp>
        <p:nvSpPr>
          <p:cNvPr id="10" name="Rectangle 9"/>
          <p:cNvSpPr/>
          <p:nvPr/>
        </p:nvSpPr>
        <p:spPr>
          <a:xfrm>
            <a:off x="539552" y="3207164"/>
            <a:ext cx="4320480" cy="1538883"/>
          </a:xfrm>
          <a:prstGeom prst="rect">
            <a:avLst/>
          </a:prstGeom>
        </p:spPr>
        <p:txBody>
          <a:bodyPr wrap="square" anchor="ctr">
            <a:spAutoFit/>
          </a:bodyPr>
          <a:lstStyle/>
          <a:p>
            <a:pPr lvl="0" algn="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l-GR" dirty="0" smtClean="0">
                <a:solidFill>
                  <a:srgbClr val="000000"/>
                </a:solidFill>
                <a:latin typeface="+mn-lt"/>
                <a:ea typeface="Times New Roman" pitchFamily="18" charset="0"/>
                <a:cs typeface="Arial" pitchFamily="34" charset="0"/>
              </a:rPr>
              <a:t>Ο πίνακας δείχνει τους μουσικούς και τα μουσικά όργανα που παίζουν</a:t>
            </a:r>
            <a:r>
              <a:rPr lang="en-US" altLang="el-GR" dirty="0">
                <a:solidFill>
                  <a:srgbClr val="000000"/>
                </a:solidFill>
                <a:latin typeface="+mn-lt"/>
                <a:ea typeface="Times New Roman" pitchFamily="18" charset="0"/>
                <a:cs typeface="Arial" pitchFamily="34" charset="0"/>
              </a:rPr>
              <a:t> </a:t>
            </a:r>
            <a:endParaRPr lang="en-US" altLang="el-GR" dirty="0" smtClean="0">
              <a:solidFill>
                <a:srgbClr val="000000"/>
              </a:solidFill>
              <a:latin typeface="+mn-lt"/>
              <a:ea typeface="Times New Roman" pitchFamily="18" charset="0"/>
              <a:cs typeface="Arial" pitchFamily="34" charset="0"/>
            </a:endParaRPr>
          </a:p>
          <a:p>
            <a:pPr lvl="0" algn="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l-GR" dirty="0" smtClean="0">
                <a:solidFill>
                  <a:srgbClr val="000000"/>
                </a:solidFill>
                <a:latin typeface="Courier New" panose="02070309020205020404" pitchFamily="49" charset="0"/>
                <a:ea typeface="Times New Roman" pitchFamily="18" charset="0"/>
                <a:cs typeface="Courier New" panose="02070309020205020404" pitchFamily="49" charset="0"/>
              </a:rPr>
              <a:t>SELECT </a:t>
            </a:r>
            <a:r>
              <a:rPr lang="en-US" altLang="el-GR" dirty="0">
                <a:solidFill>
                  <a:srgbClr val="000000"/>
                </a:solidFill>
                <a:latin typeface="Courier New" panose="02070309020205020404" pitchFamily="49" charset="0"/>
                <a:ea typeface="Times New Roman" pitchFamily="18" charset="0"/>
                <a:cs typeface="Courier New" panose="02070309020205020404" pitchFamily="49" charset="0"/>
              </a:rPr>
              <a:t>* FROM </a:t>
            </a:r>
            <a:r>
              <a:rPr lang="en-US" altLang="el-GR" dirty="0" err="1">
                <a:solidFill>
                  <a:srgbClr val="000000"/>
                </a:solidFill>
                <a:latin typeface="Courier New" panose="02070309020205020404" pitchFamily="49" charset="0"/>
                <a:ea typeface="Times New Roman" pitchFamily="18" charset="0"/>
                <a:cs typeface="Courier New" panose="02070309020205020404" pitchFamily="49" charset="0"/>
              </a:rPr>
              <a:t>plays_instrument</a:t>
            </a:r>
            <a:endParaRPr lang="en-US" altLang="el-GR" dirty="0">
              <a:solidFill>
                <a:srgbClr val="000000"/>
              </a:solidFill>
              <a:latin typeface="Courier New" panose="02070309020205020404" pitchFamily="49" charset="0"/>
              <a:ea typeface="Times New Roman" pitchFamily="18" charset="0"/>
              <a:cs typeface="Courier New" panose="02070309020205020404" pitchFamily="49" charset="0"/>
            </a:endParaRPr>
          </a:p>
          <a:p>
            <a:pPr lvl="0" algn="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l-GR" altLang="el-GR" sz="4000" dirty="0">
              <a:latin typeface="Arial" pitchFamily="34" charset="0"/>
              <a:cs typeface="Arial" pitchFamily="34" charset="0"/>
            </a:endParaRPr>
          </a:p>
        </p:txBody>
      </p:sp>
    </p:spTree>
    <p:extLst>
      <p:ext uri="{BB962C8B-B14F-4D97-AF65-F5344CB8AC3E}">
        <p14:creationId xmlns:p14="http://schemas.microsoft.com/office/powerpoint/2010/main" val="2654441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l-GR"/>
          </a:p>
        </p:txBody>
      </p:sp>
      <p:sp>
        <p:nvSpPr>
          <p:cNvPr id="8" name="Content Placeholder 7"/>
          <p:cNvSpPr>
            <a:spLocks noGrp="1"/>
          </p:cNvSpPr>
          <p:nvPr>
            <p:ph idx="1"/>
          </p:nvPr>
        </p:nvSpPr>
        <p:spPr/>
        <p:txBody>
          <a:bodyPr>
            <a:normAutofit/>
          </a:bodyPr>
          <a:lstStyle/>
          <a:p>
            <a:pPr marL="0" indent="0">
              <a:buNone/>
            </a:pPr>
            <a:r>
              <a:rPr lang="el-GR" sz="2200" dirty="0">
                <a:latin typeface="Calibri" panose="020F0502020204030204" pitchFamily="34" charset="0"/>
              </a:rPr>
              <a:t>Πίνακας των μουσικών άλμπουμ</a:t>
            </a:r>
          </a:p>
          <a:p>
            <a:pPr marL="0" indent="0">
              <a:buNone/>
            </a:pPr>
            <a:r>
              <a:rPr lang="el-GR" sz="2200" dirty="0">
                <a:latin typeface="Calibri" panose="020F0502020204030204" pitchFamily="34" charset="0"/>
              </a:rPr>
              <a:t>Κάθε άλμπουμ έχει μόνο ένα μουσικό παραγωγό. Ένας μουσικός μπορεί να είναι παραγωγός σε πολλά άλμπουμ. Δηλαδή, </a:t>
            </a:r>
            <a:r>
              <a:rPr lang="en-US" sz="2200" dirty="0">
                <a:latin typeface="Courier New" panose="02070309020205020404" pitchFamily="49" charset="0"/>
                <a:cs typeface="Courier New" panose="02070309020205020404" pitchFamily="49" charset="0"/>
              </a:rPr>
              <a:t>producer</a:t>
            </a:r>
            <a:r>
              <a:rPr lang="el-GR" sz="2200" dirty="0">
                <a:latin typeface="Courier New" panose="02070309020205020404" pitchFamily="49" charset="0"/>
                <a:cs typeface="Courier New" panose="02070309020205020404" pitchFamily="49" charset="0"/>
              </a:rPr>
              <a:t>_</a:t>
            </a:r>
            <a:r>
              <a:rPr lang="en-US" sz="2200" dirty="0">
                <a:latin typeface="Courier New" panose="02070309020205020404" pitchFamily="49" charset="0"/>
                <a:cs typeface="Courier New" panose="02070309020205020404" pitchFamily="49" charset="0"/>
              </a:rPr>
              <a:t>code </a:t>
            </a:r>
            <a:r>
              <a:rPr lang="el-GR" sz="2200" dirty="0">
                <a:latin typeface="Calibri" panose="020F0502020204030204" pitchFamily="34" charset="0"/>
              </a:rPr>
              <a:t>είναι ξένο κλειδί στον πίνακα αυτό</a:t>
            </a:r>
          </a:p>
          <a:p>
            <a:pPr marL="0" indent="0">
              <a:buNone/>
            </a:pPr>
            <a:endParaRPr lang="el-GR" sz="2400" dirty="0"/>
          </a:p>
        </p:txBody>
      </p:sp>
      <p:sp>
        <p:nvSpPr>
          <p:cNvPr id="5" name="Rectangle 4"/>
          <p:cNvSpPr/>
          <p:nvPr/>
        </p:nvSpPr>
        <p:spPr>
          <a:xfrm>
            <a:off x="473488" y="3131676"/>
            <a:ext cx="2803973" cy="369332"/>
          </a:xfrm>
          <a:prstGeom prst="rect">
            <a:avLst/>
          </a:prstGeom>
        </p:spPr>
        <p:txBody>
          <a:bodyPr wrap="none">
            <a:spAutoFit/>
          </a:bodyPr>
          <a:lstStyle/>
          <a:p>
            <a:r>
              <a:rPr lang="el-GR" dirty="0">
                <a:latin typeface="Courier New" panose="02070309020205020404" pitchFamily="49" charset="0"/>
                <a:cs typeface="Courier New" panose="02070309020205020404" pitchFamily="49" charset="0"/>
              </a:rPr>
              <a:t>SELECT * FROM </a:t>
            </a:r>
            <a:r>
              <a:rPr lang="el-GR" dirty="0" err="1">
                <a:latin typeface="Courier New" panose="02070309020205020404" pitchFamily="49" charset="0"/>
                <a:cs typeface="Courier New" panose="02070309020205020404" pitchFamily="49" charset="0"/>
              </a:rPr>
              <a:t>Album</a:t>
            </a:r>
            <a:endParaRPr lang="el-GR"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5557106"/>
              </p:ext>
            </p:extLst>
          </p:nvPr>
        </p:nvGraphicFramePr>
        <p:xfrm>
          <a:off x="553574" y="3501008"/>
          <a:ext cx="8280920" cy="1657350"/>
        </p:xfrm>
        <a:graphic>
          <a:graphicData uri="http://schemas.openxmlformats.org/drawingml/2006/table">
            <a:tbl>
              <a:tblPr firstRow="1" bandRow="1">
                <a:tableStyleId>{5C22544A-7EE6-4342-B048-85BDC9FD1C3A}</a:tableStyleId>
              </a:tblPr>
              <a:tblGrid>
                <a:gridCol w="1609399"/>
                <a:gridCol w="3665671"/>
                <a:gridCol w="1539582"/>
                <a:gridCol w="1466268"/>
              </a:tblGrid>
              <a:tr h="0">
                <a:tc>
                  <a:txBody>
                    <a:bodyPr/>
                    <a:lstStyle/>
                    <a:p>
                      <a:pPr algn="ctr">
                        <a:spcAft>
                          <a:spcPts val="0"/>
                        </a:spcAft>
                      </a:pPr>
                      <a:r>
                        <a:rPr lang="el-GR" dirty="0"/>
                        <a:t>ALBUM_CODE</a:t>
                      </a:r>
                    </a:p>
                  </a:txBody>
                  <a:tcPr marL="85725" marR="85725" marT="57150" marB="57150" anchor="b">
                    <a:solidFill>
                      <a:srgbClr val="004B82"/>
                    </a:solidFill>
                  </a:tcPr>
                </a:tc>
                <a:tc>
                  <a:txBody>
                    <a:bodyPr/>
                    <a:lstStyle/>
                    <a:p>
                      <a:pPr algn="ctr">
                        <a:spcAft>
                          <a:spcPts val="0"/>
                        </a:spcAft>
                      </a:pPr>
                      <a:r>
                        <a:rPr lang="el-GR" dirty="0"/>
                        <a:t>TITLE</a:t>
                      </a:r>
                    </a:p>
                  </a:txBody>
                  <a:tcPr marL="85725" marR="85725" marT="57150" marB="57150" anchor="b">
                    <a:solidFill>
                      <a:srgbClr val="004B82"/>
                    </a:solidFill>
                  </a:tcPr>
                </a:tc>
                <a:tc>
                  <a:txBody>
                    <a:bodyPr/>
                    <a:lstStyle/>
                    <a:p>
                      <a:pPr algn="ctr">
                        <a:spcAft>
                          <a:spcPts val="0"/>
                        </a:spcAft>
                      </a:pPr>
                      <a:r>
                        <a:rPr lang="el-GR" dirty="0"/>
                        <a:t>COPYRIGHT_DATE</a:t>
                      </a:r>
                    </a:p>
                  </a:txBody>
                  <a:tcPr marL="85725" marR="85725" marT="57150" marB="57150" anchor="b">
                    <a:solidFill>
                      <a:srgbClr val="004B82"/>
                    </a:solidFill>
                  </a:tcPr>
                </a:tc>
                <a:tc>
                  <a:txBody>
                    <a:bodyPr/>
                    <a:lstStyle/>
                    <a:p>
                      <a:pPr algn="ctr">
                        <a:spcAft>
                          <a:spcPts val="0"/>
                        </a:spcAft>
                      </a:pPr>
                      <a:r>
                        <a:rPr lang="el-GR" dirty="0"/>
                        <a:t>PRODUCER_CODE</a:t>
                      </a:r>
                    </a:p>
                  </a:txBody>
                  <a:tcPr marL="85725" marR="85725" marT="57150" marB="57150" anchor="b">
                    <a:solidFill>
                      <a:srgbClr val="004B82"/>
                    </a:solidFill>
                  </a:tcPr>
                </a:tc>
              </a:tr>
              <a:tr h="0">
                <a:tc>
                  <a:txBody>
                    <a:bodyPr/>
                    <a:lstStyle/>
                    <a:p>
                      <a:pPr>
                        <a:spcAft>
                          <a:spcPts val="0"/>
                        </a:spcAft>
                      </a:pPr>
                      <a:r>
                        <a:rPr lang="el-GR"/>
                        <a:t>10</a:t>
                      </a:r>
                    </a:p>
                  </a:txBody>
                  <a:tcPr marL="85725" marR="85725" marT="28575" marB="28575" anchor="ctr"/>
                </a:tc>
                <a:tc>
                  <a:txBody>
                    <a:bodyPr/>
                    <a:lstStyle/>
                    <a:p>
                      <a:pPr>
                        <a:spcAft>
                          <a:spcPts val="0"/>
                        </a:spcAft>
                      </a:pPr>
                      <a:r>
                        <a:rPr lang="en-US"/>
                        <a:t>JAMES BROWN LIVE AT THE APOLLO</a:t>
                      </a:r>
                      <a:endParaRPr lang="el-GR"/>
                    </a:p>
                  </a:txBody>
                  <a:tcPr marL="85725" marR="85725" marT="28575" marB="28575" anchor="ctr"/>
                </a:tc>
                <a:tc>
                  <a:txBody>
                    <a:bodyPr/>
                    <a:lstStyle/>
                    <a:p>
                      <a:pPr>
                        <a:spcAft>
                          <a:spcPts val="0"/>
                        </a:spcAft>
                      </a:pPr>
                      <a:r>
                        <a:rPr lang="el-GR"/>
                        <a:t>- </a:t>
                      </a:r>
                    </a:p>
                  </a:txBody>
                  <a:tcPr marL="85725" marR="85725" marT="28575" marB="28575" anchor="ctr"/>
                </a:tc>
                <a:tc>
                  <a:txBody>
                    <a:bodyPr/>
                    <a:lstStyle/>
                    <a:p>
                      <a:pPr>
                        <a:spcAft>
                          <a:spcPts val="0"/>
                        </a:spcAft>
                      </a:pPr>
                      <a:r>
                        <a:rPr lang="el-GR"/>
                        <a:t>1</a:t>
                      </a:r>
                    </a:p>
                  </a:txBody>
                  <a:tcPr marL="85725" marR="85725" marT="28575" marB="28575" anchor="ctr"/>
                </a:tc>
              </a:tr>
              <a:tr h="0">
                <a:tc>
                  <a:txBody>
                    <a:bodyPr/>
                    <a:lstStyle/>
                    <a:p>
                      <a:pPr>
                        <a:spcAft>
                          <a:spcPts val="0"/>
                        </a:spcAft>
                      </a:pPr>
                      <a:r>
                        <a:rPr lang="el-GR"/>
                        <a:t>20</a:t>
                      </a:r>
                    </a:p>
                  </a:txBody>
                  <a:tcPr marL="85725" marR="85725" marT="28575" marB="28575" anchor="ctr"/>
                </a:tc>
                <a:tc>
                  <a:txBody>
                    <a:bodyPr/>
                    <a:lstStyle/>
                    <a:p>
                      <a:pPr>
                        <a:spcAft>
                          <a:spcPts val="0"/>
                        </a:spcAft>
                      </a:pPr>
                      <a:r>
                        <a:rPr lang="en-US"/>
                        <a:t>THE BEST OF HARRY BELAFONTE</a:t>
                      </a:r>
                      <a:endParaRPr lang="el-GR"/>
                    </a:p>
                  </a:txBody>
                  <a:tcPr marL="85725" marR="85725" marT="28575" marB="28575" anchor="ctr"/>
                </a:tc>
                <a:tc>
                  <a:txBody>
                    <a:bodyPr/>
                    <a:lstStyle/>
                    <a:p>
                      <a:pPr>
                        <a:spcAft>
                          <a:spcPts val="0"/>
                        </a:spcAft>
                      </a:pPr>
                      <a:r>
                        <a:rPr lang="el-GR"/>
                        <a:t>01/01/2015</a:t>
                      </a:r>
                    </a:p>
                  </a:txBody>
                  <a:tcPr marL="85725" marR="85725" marT="28575" marB="28575" anchor="ctr"/>
                </a:tc>
                <a:tc>
                  <a:txBody>
                    <a:bodyPr/>
                    <a:lstStyle/>
                    <a:p>
                      <a:pPr>
                        <a:spcAft>
                          <a:spcPts val="0"/>
                        </a:spcAft>
                      </a:pPr>
                      <a:r>
                        <a:rPr lang="el-GR"/>
                        <a:t>1</a:t>
                      </a:r>
                    </a:p>
                  </a:txBody>
                  <a:tcPr marL="85725" marR="85725" marT="28575" marB="28575" anchor="ctr"/>
                </a:tc>
              </a:tr>
              <a:tr h="0">
                <a:tc>
                  <a:txBody>
                    <a:bodyPr/>
                    <a:lstStyle/>
                    <a:p>
                      <a:pPr>
                        <a:spcAft>
                          <a:spcPts val="0"/>
                        </a:spcAft>
                      </a:pPr>
                      <a:r>
                        <a:rPr lang="el-GR" dirty="0"/>
                        <a:t>30</a:t>
                      </a:r>
                    </a:p>
                  </a:txBody>
                  <a:tcPr marL="85725" marR="85725" marT="28575" marB="28575" anchor="ctr"/>
                </a:tc>
                <a:tc>
                  <a:txBody>
                    <a:bodyPr/>
                    <a:lstStyle/>
                    <a:p>
                      <a:pPr>
                        <a:spcAft>
                          <a:spcPts val="0"/>
                        </a:spcAft>
                      </a:pPr>
                      <a:r>
                        <a:rPr lang="el-GR"/>
                        <a:t>VOICE</a:t>
                      </a:r>
                    </a:p>
                  </a:txBody>
                  <a:tcPr marL="85725" marR="85725" marT="28575" marB="28575" anchor="ctr"/>
                </a:tc>
                <a:tc>
                  <a:txBody>
                    <a:bodyPr/>
                    <a:lstStyle/>
                    <a:p>
                      <a:pPr>
                        <a:spcAft>
                          <a:spcPts val="0"/>
                        </a:spcAft>
                      </a:pPr>
                      <a:r>
                        <a:rPr lang="el-GR"/>
                        <a:t>01/01/2015</a:t>
                      </a:r>
                    </a:p>
                  </a:txBody>
                  <a:tcPr marL="85725" marR="85725" marT="28575" marB="28575" anchor="ctr"/>
                </a:tc>
                <a:tc>
                  <a:txBody>
                    <a:bodyPr/>
                    <a:lstStyle/>
                    <a:p>
                      <a:pPr>
                        <a:spcAft>
                          <a:spcPts val="0"/>
                        </a:spcAft>
                      </a:pPr>
                      <a:r>
                        <a:rPr lang="el-GR" dirty="0"/>
                        <a:t>5</a:t>
                      </a:r>
                    </a:p>
                  </a:txBody>
                  <a:tcPr marL="85725" marR="85725" marT="28575" marB="28575" anchor="ctr"/>
                </a:tc>
              </a:tr>
            </a:tbl>
          </a:graphicData>
        </a:graphic>
      </p:graphicFrame>
    </p:spTree>
    <p:extLst>
      <p:ext uri="{BB962C8B-B14F-4D97-AF65-F5344CB8AC3E}">
        <p14:creationId xmlns:p14="http://schemas.microsoft.com/office/powerpoint/2010/main" val="275060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7" name="Content Placeholder 6"/>
          <p:cNvSpPr>
            <a:spLocks noGrp="1"/>
          </p:cNvSpPr>
          <p:nvPr>
            <p:ph idx="1"/>
          </p:nvPr>
        </p:nvSpPr>
        <p:spPr>
          <a:xfrm>
            <a:off x="457200" y="1196752"/>
            <a:ext cx="8219256" cy="2448272"/>
          </a:xfrm>
        </p:spPr>
        <p:txBody>
          <a:bodyPr>
            <a:normAutofit/>
          </a:bodyPr>
          <a:lstStyle/>
          <a:p>
            <a:pPr marL="0" indent="0">
              <a:buNone/>
            </a:pPr>
            <a:r>
              <a:rPr lang="el-GR" sz="2200" dirty="0"/>
              <a:t>Πίνακας των τραγουδιών που περιλαμβάνει κάθε άλμπουμ</a:t>
            </a:r>
          </a:p>
          <a:p>
            <a:pPr marL="0" indent="0">
              <a:buNone/>
            </a:pPr>
            <a:r>
              <a:rPr lang="el-GR" sz="2200" dirty="0"/>
              <a:t>Κάθε άλμπουμ έχει πολλά τραγούδια. Ένα τραγούδι υπάρχει σε ένα μόνο άλμπουμ.</a:t>
            </a:r>
          </a:p>
          <a:p>
            <a:pPr marL="0" indent="0">
              <a:buNone/>
            </a:pPr>
            <a:r>
              <a:rPr lang="el-GR" sz="2200" dirty="0"/>
              <a:t>Η εξαρτώμενη (</a:t>
            </a:r>
            <a:r>
              <a:rPr lang="en-US" sz="2200" dirty="0"/>
              <a:t>weak</a:t>
            </a:r>
            <a:r>
              <a:rPr lang="el-GR" sz="2200" dirty="0"/>
              <a:t>) οντότητα </a:t>
            </a:r>
            <a:r>
              <a:rPr lang="el-GR" sz="2200" dirty="0" err="1"/>
              <a:t>Song</a:t>
            </a:r>
            <a:r>
              <a:rPr lang="el-GR" sz="2200" dirty="0"/>
              <a:t>, για να σχηματίσει το σύνθετο κύριο κλειδί της, «κληρονομεί» και το κλειδί της καθορίζουσας οντότητας </a:t>
            </a:r>
            <a:r>
              <a:rPr lang="el-GR" sz="2200" dirty="0" err="1"/>
              <a:t>Album</a:t>
            </a:r>
            <a:r>
              <a:rPr lang="el-GR" sz="2200" dirty="0"/>
              <a:t>. </a:t>
            </a:r>
          </a:p>
        </p:txBody>
      </p:sp>
      <p:sp>
        <p:nvSpPr>
          <p:cNvPr id="8" name="Rectangle 7"/>
          <p:cNvSpPr/>
          <p:nvPr/>
        </p:nvSpPr>
        <p:spPr>
          <a:xfrm>
            <a:off x="532854" y="3429000"/>
            <a:ext cx="2666114" cy="369332"/>
          </a:xfrm>
          <a:prstGeom prst="rect">
            <a:avLst/>
          </a:prstGeom>
        </p:spPr>
        <p:txBody>
          <a:bodyPr wrap="none">
            <a:spAutoFit/>
          </a:bodyPr>
          <a:lstStyle/>
          <a:p>
            <a:r>
              <a:rPr lang="el-GR" dirty="0">
                <a:latin typeface="Courier New" panose="02070309020205020404" pitchFamily="49" charset="0"/>
                <a:cs typeface="Courier New" panose="02070309020205020404" pitchFamily="49" charset="0"/>
              </a:rPr>
              <a:t>SELECT * FROM </a:t>
            </a:r>
            <a:r>
              <a:rPr lang="el-GR" dirty="0" err="1">
                <a:latin typeface="Courier New" panose="02070309020205020404" pitchFamily="49" charset="0"/>
                <a:cs typeface="Courier New" panose="02070309020205020404" pitchFamily="49" charset="0"/>
              </a:rPr>
              <a:t>Song</a:t>
            </a:r>
            <a:endParaRPr lang="el-GR" dirty="0">
              <a:latin typeface="Courier New" panose="02070309020205020404" pitchFamily="49" charset="0"/>
              <a:cs typeface="Courier New" panose="02070309020205020404" pitchFamily="49"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58736853"/>
              </p:ext>
            </p:extLst>
          </p:nvPr>
        </p:nvGraphicFramePr>
        <p:xfrm>
          <a:off x="502548" y="3798332"/>
          <a:ext cx="8029892" cy="3009900"/>
        </p:xfrm>
        <a:graphic>
          <a:graphicData uri="http://schemas.openxmlformats.org/drawingml/2006/table">
            <a:tbl>
              <a:tblPr firstRow="1" bandRow="1">
                <a:tableStyleId>{5C22544A-7EE6-4342-B048-85BDC9FD1C3A}</a:tableStyleId>
              </a:tblPr>
              <a:tblGrid>
                <a:gridCol w="1574585"/>
                <a:gridCol w="864096"/>
                <a:gridCol w="2808312"/>
                <a:gridCol w="1825206"/>
                <a:gridCol w="957693"/>
              </a:tblGrid>
              <a:tr h="502198">
                <a:tc>
                  <a:txBody>
                    <a:bodyPr/>
                    <a:lstStyle/>
                    <a:p>
                      <a:pPr algn="ctr">
                        <a:spcAft>
                          <a:spcPts val="0"/>
                        </a:spcAft>
                      </a:pPr>
                      <a:r>
                        <a:rPr lang="el-GR" sz="1600" dirty="0"/>
                        <a:t>ALBUM_CODE</a:t>
                      </a:r>
                    </a:p>
                  </a:txBody>
                  <a:tcPr marL="85725" marR="85725" marT="57150" marB="57150" anchor="b">
                    <a:solidFill>
                      <a:srgbClr val="004B82"/>
                    </a:solidFill>
                  </a:tcPr>
                </a:tc>
                <a:tc>
                  <a:txBody>
                    <a:bodyPr/>
                    <a:lstStyle/>
                    <a:p>
                      <a:pPr algn="ctr">
                        <a:spcAft>
                          <a:spcPts val="0"/>
                        </a:spcAft>
                      </a:pPr>
                      <a:r>
                        <a:rPr lang="el-GR" sz="1600" dirty="0"/>
                        <a:t>SONG_CODE</a:t>
                      </a:r>
                    </a:p>
                  </a:txBody>
                  <a:tcPr marL="85725" marR="85725" marT="57150" marB="57150" anchor="b">
                    <a:solidFill>
                      <a:srgbClr val="004B82"/>
                    </a:solidFill>
                  </a:tcPr>
                </a:tc>
                <a:tc>
                  <a:txBody>
                    <a:bodyPr/>
                    <a:lstStyle/>
                    <a:p>
                      <a:pPr algn="ctr">
                        <a:spcAft>
                          <a:spcPts val="0"/>
                        </a:spcAft>
                      </a:pPr>
                      <a:r>
                        <a:rPr lang="el-GR" sz="1600" dirty="0"/>
                        <a:t>TITLE</a:t>
                      </a:r>
                    </a:p>
                  </a:txBody>
                  <a:tcPr marL="85725" marR="85725" marT="57150" marB="57150" anchor="b">
                    <a:solidFill>
                      <a:srgbClr val="004B82"/>
                    </a:solidFill>
                  </a:tcPr>
                </a:tc>
                <a:tc>
                  <a:txBody>
                    <a:bodyPr/>
                    <a:lstStyle/>
                    <a:p>
                      <a:pPr algn="ctr">
                        <a:spcAft>
                          <a:spcPts val="0"/>
                        </a:spcAft>
                      </a:pPr>
                      <a:r>
                        <a:rPr lang="el-GR" sz="1600" dirty="0"/>
                        <a:t>SINGER_</a:t>
                      </a:r>
                    </a:p>
                    <a:p>
                      <a:pPr algn="ctr">
                        <a:spcAft>
                          <a:spcPts val="0"/>
                        </a:spcAft>
                      </a:pPr>
                      <a:r>
                        <a:rPr lang="el-GR" sz="1600" dirty="0"/>
                        <a:t>SURNAME</a:t>
                      </a:r>
                    </a:p>
                  </a:txBody>
                  <a:tcPr marL="85725" marR="85725" marT="57150" marB="57150" anchor="b">
                    <a:solidFill>
                      <a:srgbClr val="004B82"/>
                    </a:solidFill>
                  </a:tcPr>
                </a:tc>
                <a:tc>
                  <a:txBody>
                    <a:bodyPr/>
                    <a:lstStyle/>
                    <a:p>
                      <a:pPr algn="ctr">
                        <a:spcAft>
                          <a:spcPts val="0"/>
                        </a:spcAft>
                      </a:pPr>
                      <a:r>
                        <a:rPr lang="el-GR" sz="1600" dirty="0"/>
                        <a:t>SINGER_NAME</a:t>
                      </a:r>
                    </a:p>
                  </a:txBody>
                  <a:tcPr marL="85725" marR="85725" marT="57150" marB="57150" anchor="b">
                    <a:solidFill>
                      <a:srgbClr val="004B82"/>
                    </a:solidFill>
                  </a:tcPr>
                </a:tc>
              </a:tr>
              <a:tr h="251099">
                <a:tc>
                  <a:txBody>
                    <a:bodyPr/>
                    <a:lstStyle/>
                    <a:p>
                      <a:pPr>
                        <a:spcAft>
                          <a:spcPts val="0"/>
                        </a:spcAft>
                      </a:pPr>
                      <a:r>
                        <a:rPr lang="el-GR" sz="1600"/>
                        <a:t>10</a:t>
                      </a:r>
                    </a:p>
                  </a:txBody>
                  <a:tcPr marL="85725" marR="85725" marT="28575" marB="28575" anchor="ctr"/>
                </a:tc>
                <a:tc>
                  <a:txBody>
                    <a:bodyPr/>
                    <a:lstStyle/>
                    <a:p>
                      <a:pPr>
                        <a:spcAft>
                          <a:spcPts val="0"/>
                        </a:spcAft>
                      </a:pPr>
                      <a:r>
                        <a:rPr lang="el-GR" sz="1600"/>
                        <a:t>1</a:t>
                      </a:r>
                    </a:p>
                  </a:txBody>
                  <a:tcPr marL="85725" marR="85725" marT="28575" marB="28575" anchor="ctr"/>
                </a:tc>
                <a:tc>
                  <a:txBody>
                    <a:bodyPr/>
                    <a:lstStyle/>
                    <a:p>
                      <a:pPr>
                        <a:spcAft>
                          <a:spcPts val="0"/>
                        </a:spcAft>
                      </a:pPr>
                      <a:r>
                        <a:rPr lang="el-GR" sz="1600"/>
                        <a:t>TRY ME</a:t>
                      </a:r>
                    </a:p>
                  </a:txBody>
                  <a:tcPr marL="85725" marR="85725" marT="28575" marB="28575" anchor="ctr"/>
                </a:tc>
                <a:tc>
                  <a:txBody>
                    <a:bodyPr/>
                    <a:lstStyle/>
                    <a:p>
                      <a:pPr>
                        <a:spcAft>
                          <a:spcPts val="0"/>
                        </a:spcAft>
                      </a:pPr>
                      <a:r>
                        <a:rPr lang="el-GR" sz="1600" dirty="0"/>
                        <a:t>CLARK</a:t>
                      </a:r>
                    </a:p>
                  </a:txBody>
                  <a:tcPr marL="85725" marR="85725" marT="28575" marB="28575" anchor="ctr"/>
                </a:tc>
                <a:tc>
                  <a:txBody>
                    <a:bodyPr/>
                    <a:lstStyle/>
                    <a:p>
                      <a:pPr>
                        <a:spcAft>
                          <a:spcPts val="0"/>
                        </a:spcAft>
                      </a:pPr>
                      <a:r>
                        <a:rPr lang="el-GR" sz="1600"/>
                        <a:t>AL</a:t>
                      </a:r>
                    </a:p>
                  </a:txBody>
                  <a:tcPr marL="85725" marR="85725" marT="28575" marB="28575" anchor="ctr"/>
                </a:tc>
              </a:tr>
              <a:tr h="251099">
                <a:tc>
                  <a:txBody>
                    <a:bodyPr/>
                    <a:lstStyle/>
                    <a:p>
                      <a:pPr>
                        <a:spcAft>
                          <a:spcPts val="0"/>
                        </a:spcAft>
                      </a:pPr>
                      <a:r>
                        <a:rPr lang="el-GR" sz="1600"/>
                        <a:t>10</a:t>
                      </a:r>
                    </a:p>
                  </a:txBody>
                  <a:tcPr marL="85725" marR="85725" marT="28575" marB="28575" anchor="ctr"/>
                </a:tc>
                <a:tc>
                  <a:txBody>
                    <a:bodyPr/>
                    <a:lstStyle/>
                    <a:p>
                      <a:pPr>
                        <a:spcAft>
                          <a:spcPts val="0"/>
                        </a:spcAft>
                      </a:pPr>
                      <a:r>
                        <a:rPr lang="el-GR" sz="1600"/>
                        <a:t>2</a:t>
                      </a:r>
                    </a:p>
                  </a:txBody>
                  <a:tcPr marL="85725" marR="85725" marT="28575" marB="28575" anchor="ctr"/>
                </a:tc>
                <a:tc>
                  <a:txBody>
                    <a:bodyPr/>
                    <a:lstStyle/>
                    <a:p>
                      <a:pPr>
                        <a:spcAft>
                          <a:spcPts val="0"/>
                        </a:spcAft>
                      </a:pPr>
                      <a:r>
                        <a:rPr lang="el-GR" sz="1600"/>
                        <a:t>I FOUND SOMEONE</a:t>
                      </a:r>
                    </a:p>
                  </a:txBody>
                  <a:tcPr marL="85725" marR="85725" marT="28575" marB="28575" anchor="ctr"/>
                </a:tc>
                <a:tc>
                  <a:txBody>
                    <a:bodyPr/>
                    <a:lstStyle/>
                    <a:p>
                      <a:pPr>
                        <a:spcAft>
                          <a:spcPts val="0"/>
                        </a:spcAft>
                      </a:pPr>
                      <a:r>
                        <a:rPr lang="el-GR" sz="1600" dirty="0"/>
                        <a:t>CLARK</a:t>
                      </a:r>
                    </a:p>
                  </a:txBody>
                  <a:tcPr marL="85725" marR="85725" marT="28575" marB="28575" anchor="ctr"/>
                </a:tc>
                <a:tc>
                  <a:txBody>
                    <a:bodyPr/>
                    <a:lstStyle/>
                    <a:p>
                      <a:pPr>
                        <a:spcAft>
                          <a:spcPts val="0"/>
                        </a:spcAft>
                      </a:pPr>
                      <a:r>
                        <a:rPr lang="el-GR" sz="1600" dirty="0"/>
                        <a:t>AL</a:t>
                      </a:r>
                    </a:p>
                  </a:txBody>
                  <a:tcPr marL="85725" marR="85725" marT="28575" marB="28575" anchor="ctr"/>
                </a:tc>
              </a:tr>
              <a:tr h="251099">
                <a:tc>
                  <a:txBody>
                    <a:bodyPr/>
                    <a:lstStyle/>
                    <a:p>
                      <a:pPr>
                        <a:spcAft>
                          <a:spcPts val="0"/>
                        </a:spcAft>
                      </a:pPr>
                      <a:r>
                        <a:rPr lang="el-GR" sz="1600"/>
                        <a:t>20</a:t>
                      </a:r>
                    </a:p>
                  </a:txBody>
                  <a:tcPr marL="85725" marR="85725" marT="28575" marB="28575" anchor="ctr"/>
                </a:tc>
                <a:tc>
                  <a:txBody>
                    <a:bodyPr/>
                    <a:lstStyle/>
                    <a:p>
                      <a:pPr>
                        <a:spcAft>
                          <a:spcPts val="0"/>
                        </a:spcAft>
                      </a:pPr>
                      <a:r>
                        <a:rPr lang="el-GR" sz="1600"/>
                        <a:t>1</a:t>
                      </a:r>
                    </a:p>
                  </a:txBody>
                  <a:tcPr marL="85725" marR="85725" marT="28575" marB="28575" anchor="ctr"/>
                </a:tc>
                <a:tc>
                  <a:txBody>
                    <a:bodyPr/>
                    <a:lstStyle/>
                    <a:p>
                      <a:pPr>
                        <a:spcAft>
                          <a:spcPts val="0"/>
                        </a:spcAft>
                      </a:pPr>
                      <a:r>
                        <a:rPr lang="el-GR" sz="1600"/>
                        <a:t>ISLAND IN THE SUN</a:t>
                      </a:r>
                    </a:p>
                  </a:txBody>
                  <a:tcPr marL="85725" marR="85725" marT="28575" marB="28575" anchor="ctr"/>
                </a:tc>
                <a:tc>
                  <a:txBody>
                    <a:bodyPr/>
                    <a:lstStyle/>
                    <a:p>
                      <a:pPr>
                        <a:spcAft>
                          <a:spcPts val="0"/>
                        </a:spcAft>
                      </a:pPr>
                      <a:r>
                        <a:rPr lang="el-GR" sz="1600"/>
                        <a:t>BELAFONTE</a:t>
                      </a:r>
                    </a:p>
                  </a:txBody>
                  <a:tcPr marL="85725" marR="85725" marT="28575" marB="28575" anchor="ctr"/>
                </a:tc>
                <a:tc>
                  <a:txBody>
                    <a:bodyPr/>
                    <a:lstStyle/>
                    <a:p>
                      <a:pPr>
                        <a:spcAft>
                          <a:spcPts val="0"/>
                        </a:spcAft>
                      </a:pPr>
                      <a:r>
                        <a:rPr lang="el-GR" sz="1600" dirty="0"/>
                        <a:t>HARRY</a:t>
                      </a:r>
                    </a:p>
                  </a:txBody>
                  <a:tcPr marL="85725" marR="85725" marT="28575" marB="28575" anchor="ctr"/>
                </a:tc>
              </a:tr>
              <a:tr h="251099">
                <a:tc>
                  <a:txBody>
                    <a:bodyPr/>
                    <a:lstStyle/>
                    <a:p>
                      <a:pPr>
                        <a:spcAft>
                          <a:spcPts val="0"/>
                        </a:spcAft>
                      </a:pPr>
                      <a:r>
                        <a:rPr lang="el-GR" sz="1600"/>
                        <a:t>20</a:t>
                      </a:r>
                    </a:p>
                  </a:txBody>
                  <a:tcPr marL="85725" marR="85725" marT="28575" marB="28575" anchor="ctr"/>
                </a:tc>
                <a:tc>
                  <a:txBody>
                    <a:bodyPr/>
                    <a:lstStyle/>
                    <a:p>
                      <a:pPr>
                        <a:spcAft>
                          <a:spcPts val="0"/>
                        </a:spcAft>
                      </a:pPr>
                      <a:r>
                        <a:rPr lang="el-GR" sz="1600"/>
                        <a:t>2</a:t>
                      </a:r>
                    </a:p>
                  </a:txBody>
                  <a:tcPr marL="85725" marR="85725" marT="28575" marB="28575" anchor="ctr"/>
                </a:tc>
                <a:tc>
                  <a:txBody>
                    <a:bodyPr/>
                    <a:lstStyle/>
                    <a:p>
                      <a:pPr>
                        <a:spcAft>
                          <a:spcPts val="0"/>
                        </a:spcAft>
                      </a:pPr>
                      <a:r>
                        <a:rPr lang="el-GR" sz="1600"/>
                        <a:t>MAMA LOOK AT BUBU</a:t>
                      </a:r>
                    </a:p>
                  </a:txBody>
                  <a:tcPr marL="85725" marR="85725" marT="28575" marB="28575" anchor="ctr"/>
                </a:tc>
                <a:tc>
                  <a:txBody>
                    <a:bodyPr/>
                    <a:lstStyle/>
                    <a:p>
                      <a:pPr>
                        <a:spcAft>
                          <a:spcPts val="0"/>
                        </a:spcAft>
                      </a:pPr>
                      <a:r>
                        <a:rPr lang="el-GR" sz="1600"/>
                        <a:t>CLARK</a:t>
                      </a:r>
                    </a:p>
                  </a:txBody>
                  <a:tcPr marL="85725" marR="85725" marT="28575" marB="28575" anchor="ctr"/>
                </a:tc>
                <a:tc>
                  <a:txBody>
                    <a:bodyPr/>
                    <a:lstStyle/>
                    <a:p>
                      <a:pPr>
                        <a:spcAft>
                          <a:spcPts val="0"/>
                        </a:spcAft>
                      </a:pPr>
                      <a:r>
                        <a:rPr lang="el-GR" sz="1600" dirty="0"/>
                        <a:t>AL</a:t>
                      </a:r>
                    </a:p>
                  </a:txBody>
                  <a:tcPr marL="85725" marR="85725" marT="28575" marB="28575" anchor="ctr"/>
                </a:tc>
              </a:tr>
              <a:tr h="251099">
                <a:tc>
                  <a:txBody>
                    <a:bodyPr/>
                    <a:lstStyle/>
                    <a:p>
                      <a:pPr>
                        <a:spcAft>
                          <a:spcPts val="0"/>
                        </a:spcAft>
                      </a:pPr>
                      <a:r>
                        <a:rPr lang="el-GR" sz="1600"/>
                        <a:t>20</a:t>
                      </a:r>
                    </a:p>
                  </a:txBody>
                  <a:tcPr marL="85725" marR="85725" marT="28575" marB="28575" anchor="ctr"/>
                </a:tc>
                <a:tc>
                  <a:txBody>
                    <a:bodyPr/>
                    <a:lstStyle/>
                    <a:p>
                      <a:pPr>
                        <a:spcAft>
                          <a:spcPts val="0"/>
                        </a:spcAft>
                      </a:pPr>
                      <a:r>
                        <a:rPr lang="el-GR" sz="1600"/>
                        <a:t>3</a:t>
                      </a:r>
                    </a:p>
                  </a:txBody>
                  <a:tcPr marL="85725" marR="85725" marT="28575" marB="28575" anchor="ctr"/>
                </a:tc>
                <a:tc>
                  <a:txBody>
                    <a:bodyPr/>
                    <a:lstStyle/>
                    <a:p>
                      <a:pPr>
                        <a:spcAft>
                          <a:spcPts val="0"/>
                        </a:spcAft>
                      </a:pPr>
                      <a:r>
                        <a:rPr lang="en-US" sz="1600"/>
                        <a:t>LAND OF THE SEA AND SUN</a:t>
                      </a:r>
                      <a:endParaRPr lang="el-GR" sz="1600"/>
                    </a:p>
                  </a:txBody>
                  <a:tcPr marL="85725" marR="85725" marT="28575" marB="28575" anchor="ctr"/>
                </a:tc>
                <a:tc>
                  <a:txBody>
                    <a:bodyPr/>
                    <a:lstStyle/>
                    <a:p>
                      <a:pPr>
                        <a:spcAft>
                          <a:spcPts val="0"/>
                        </a:spcAft>
                      </a:pPr>
                      <a:r>
                        <a:rPr lang="el-GR" sz="1600"/>
                        <a:t>BELAFONTE</a:t>
                      </a:r>
                    </a:p>
                  </a:txBody>
                  <a:tcPr marL="85725" marR="85725" marT="28575" marB="28575" anchor="ctr"/>
                </a:tc>
                <a:tc>
                  <a:txBody>
                    <a:bodyPr/>
                    <a:lstStyle/>
                    <a:p>
                      <a:pPr>
                        <a:spcAft>
                          <a:spcPts val="0"/>
                        </a:spcAft>
                      </a:pPr>
                      <a:r>
                        <a:rPr lang="el-GR" sz="1600" dirty="0"/>
                        <a:t>HARRY</a:t>
                      </a:r>
                    </a:p>
                  </a:txBody>
                  <a:tcPr marL="85725" marR="85725" marT="28575" marB="28575" anchor="ctr"/>
                </a:tc>
              </a:tr>
              <a:tr h="251099">
                <a:tc>
                  <a:txBody>
                    <a:bodyPr/>
                    <a:lstStyle/>
                    <a:p>
                      <a:pPr>
                        <a:spcAft>
                          <a:spcPts val="0"/>
                        </a:spcAft>
                      </a:pPr>
                      <a:r>
                        <a:rPr lang="el-GR" sz="1600"/>
                        <a:t>30</a:t>
                      </a:r>
                    </a:p>
                  </a:txBody>
                  <a:tcPr marL="85725" marR="85725" marT="28575" marB="28575" anchor="ctr"/>
                </a:tc>
                <a:tc>
                  <a:txBody>
                    <a:bodyPr/>
                    <a:lstStyle/>
                    <a:p>
                      <a:pPr>
                        <a:spcAft>
                          <a:spcPts val="0"/>
                        </a:spcAft>
                      </a:pPr>
                      <a:r>
                        <a:rPr lang="el-GR" sz="1600"/>
                        <a:t>1</a:t>
                      </a:r>
                    </a:p>
                  </a:txBody>
                  <a:tcPr marL="85725" marR="85725" marT="28575" marB="28575" anchor="ctr"/>
                </a:tc>
                <a:tc>
                  <a:txBody>
                    <a:bodyPr/>
                    <a:lstStyle/>
                    <a:p>
                      <a:pPr>
                        <a:spcAft>
                          <a:spcPts val="0"/>
                        </a:spcAft>
                      </a:pPr>
                      <a:r>
                        <a:rPr lang="el-GR" sz="1600"/>
                        <a:t>WINDMILLS OF YOUR MIND</a:t>
                      </a:r>
                    </a:p>
                  </a:txBody>
                  <a:tcPr marL="85725" marR="85725" marT="28575" marB="28575" anchor="ctr"/>
                </a:tc>
                <a:tc>
                  <a:txBody>
                    <a:bodyPr/>
                    <a:lstStyle/>
                    <a:p>
                      <a:pPr>
                        <a:spcAft>
                          <a:spcPts val="0"/>
                        </a:spcAft>
                      </a:pPr>
                      <a:r>
                        <a:rPr lang="el-GR" sz="1600"/>
                        <a:t>DUDLEY</a:t>
                      </a:r>
                    </a:p>
                  </a:txBody>
                  <a:tcPr marL="85725" marR="85725" marT="28575" marB="28575" anchor="ctr"/>
                </a:tc>
                <a:tc>
                  <a:txBody>
                    <a:bodyPr/>
                    <a:lstStyle/>
                    <a:p>
                      <a:pPr>
                        <a:spcAft>
                          <a:spcPts val="0"/>
                        </a:spcAft>
                      </a:pPr>
                      <a:r>
                        <a:rPr lang="el-GR" sz="1600" dirty="0"/>
                        <a:t>ANNE</a:t>
                      </a:r>
                    </a:p>
                  </a:txBody>
                  <a:tcPr marL="85725" marR="85725" marT="28575" marB="28575" anchor="ctr"/>
                </a:tc>
              </a:tr>
              <a:tr h="251099">
                <a:tc>
                  <a:txBody>
                    <a:bodyPr/>
                    <a:lstStyle/>
                    <a:p>
                      <a:pPr>
                        <a:spcAft>
                          <a:spcPts val="0"/>
                        </a:spcAft>
                      </a:pPr>
                      <a:r>
                        <a:rPr lang="el-GR" sz="1600"/>
                        <a:t>30</a:t>
                      </a:r>
                    </a:p>
                  </a:txBody>
                  <a:tcPr marL="85725" marR="85725" marT="28575" marB="28575" anchor="ctr"/>
                </a:tc>
                <a:tc>
                  <a:txBody>
                    <a:bodyPr/>
                    <a:lstStyle/>
                    <a:p>
                      <a:pPr>
                        <a:spcAft>
                          <a:spcPts val="0"/>
                        </a:spcAft>
                      </a:pPr>
                      <a:r>
                        <a:rPr lang="el-GR" sz="1600"/>
                        <a:t>2</a:t>
                      </a:r>
                    </a:p>
                  </a:txBody>
                  <a:tcPr marL="85725" marR="85725" marT="28575" marB="28575" anchor="ctr"/>
                </a:tc>
                <a:tc>
                  <a:txBody>
                    <a:bodyPr/>
                    <a:lstStyle/>
                    <a:p>
                      <a:pPr>
                        <a:spcAft>
                          <a:spcPts val="0"/>
                        </a:spcAft>
                      </a:pPr>
                      <a:r>
                        <a:rPr lang="el-GR" sz="1600"/>
                        <a:t>THE MAN I LOVE</a:t>
                      </a:r>
                    </a:p>
                  </a:txBody>
                  <a:tcPr marL="85725" marR="85725" marT="28575" marB="28575" anchor="ctr"/>
                </a:tc>
                <a:tc>
                  <a:txBody>
                    <a:bodyPr/>
                    <a:lstStyle/>
                    <a:p>
                      <a:pPr>
                        <a:spcAft>
                          <a:spcPts val="0"/>
                        </a:spcAft>
                      </a:pPr>
                      <a:r>
                        <a:rPr lang="el-GR" sz="1600"/>
                        <a:t>MOYET</a:t>
                      </a:r>
                    </a:p>
                  </a:txBody>
                  <a:tcPr marL="85725" marR="85725" marT="28575" marB="28575" anchor="ctr"/>
                </a:tc>
                <a:tc>
                  <a:txBody>
                    <a:bodyPr/>
                    <a:lstStyle/>
                    <a:p>
                      <a:pPr>
                        <a:spcAft>
                          <a:spcPts val="0"/>
                        </a:spcAft>
                      </a:pPr>
                      <a:r>
                        <a:rPr lang="el-GR" sz="1600" dirty="0"/>
                        <a:t>ALISON</a:t>
                      </a:r>
                    </a:p>
                  </a:txBody>
                  <a:tcPr marL="85725" marR="85725" marT="28575" marB="28575" anchor="ctr"/>
                </a:tc>
              </a:tr>
              <a:tr h="251099">
                <a:tc>
                  <a:txBody>
                    <a:bodyPr/>
                    <a:lstStyle/>
                    <a:p>
                      <a:pPr>
                        <a:spcAft>
                          <a:spcPts val="0"/>
                        </a:spcAft>
                      </a:pPr>
                      <a:r>
                        <a:rPr lang="el-GR" sz="1600"/>
                        <a:t>30</a:t>
                      </a:r>
                    </a:p>
                  </a:txBody>
                  <a:tcPr marL="85725" marR="85725" marT="28575" marB="28575" anchor="ctr"/>
                </a:tc>
                <a:tc>
                  <a:txBody>
                    <a:bodyPr/>
                    <a:lstStyle/>
                    <a:p>
                      <a:pPr>
                        <a:spcAft>
                          <a:spcPts val="0"/>
                        </a:spcAft>
                      </a:pPr>
                      <a:r>
                        <a:rPr lang="el-GR" sz="1600"/>
                        <a:t>3</a:t>
                      </a:r>
                    </a:p>
                  </a:txBody>
                  <a:tcPr marL="85725" marR="85725" marT="28575" marB="28575" anchor="ctr"/>
                </a:tc>
                <a:tc>
                  <a:txBody>
                    <a:bodyPr/>
                    <a:lstStyle/>
                    <a:p>
                      <a:pPr>
                        <a:spcAft>
                          <a:spcPts val="0"/>
                        </a:spcAft>
                      </a:pPr>
                      <a:r>
                        <a:rPr lang="el-GR" sz="1600"/>
                        <a:t>ALMOST BLUE</a:t>
                      </a:r>
                    </a:p>
                  </a:txBody>
                  <a:tcPr marL="85725" marR="85725" marT="28575" marB="28575" anchor="ctr"/>
                </a:tc>
                <a:tc>
                  <a:txBody>
                    <a:bodyPr/>
                    <a:lstStyle/>
                    <a:p>
                      <a:pPr>
                        <a:spcAft>
                          <a:spcPts val="0"/>
                        </a:spcAft>
                      </a:pPr>
                      <a:r>
                        <a:rPr lang="el-GR" sz="1600"/>
                        <a:t>SMITH</a:t>
                      </a:r>
                    </a:p>
                  </a:txBody>
                  <a:tcPr marL="85725" marR="85725" marT="28575" marB="28575" anchor="ctr"/>
                </a:tc>
                <a:tc>
                  <a:txBody>
                    <a:bodyPr/>
                    <a:lstStyle/>
                    <a:p>
                      <a:pPr>
                        <a:spcAft>
                          <a:spcPts val="0"/>
                        </a:spcAft>
                      </a:pPr>
                      <a:r>
                        <a:rPr lang="el-GR" sz="1600" dirty="0"/>
                        <a:t>HARRY</a:t>
                      </a:r>
                    </a:p>
                  </a:txBody>
                  <a:tcPr marL="85725" marR="85725" marT="28575" marB="28575" anchor="ctr"/>
                </a:tc>
              </a:tr>
            </a:tbl>
          </a:graphicData>
        </a:graphic>
      </p:graphicFrame>
    </p:spTree>
    <p:extLst>
      <p:ext uri="{BB962C8B-B14F-4D97-AF65-F5344CB8AC3E}">
        <p14:creationId xmlns:p14="http://schemas.microsoft.com/office/powerpoint/2010/main" val="3829538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139191" y="1198032"/>
            <a:ext cx="3178696" cy="1656184"/>
          </a:xfrm>
        </p:spPr>
        <p:txBody>
          <a:bodyPr>
            <a:normAutofit/>
          </a:bodyPr>
          <a:lstStyle/>
          <a:p>
            <a:pPr marL="0" indent="0">
              <a:buNone/>
            </a:pPr>
            <a:r>
              <a:rPr lang="el-GR" sz="2400" dirty="0"/>
              <a:t>Ο πίνακας δείχνει ποια όργανα χρησιμοποιούνται σε κάθε τραγούδι</a:t>
            </a:r>
          </a:p>
        </p:txBody>
      </p:sp>
      <p:sp>
        <p:nvSpPr>
          <p:cNvPr id="4" name="Rectangle 3"/>
          <p:cNvSpPr/>
          <p:nvPr/>
        </p:nvSpPr>
        <p:spPr>
          <a:xfrm>
            <a:off x="107504" y="2819837"/>
            <a:ext cx="2941831" cy="646331"/>
          </a:xfrm>
          <a:prstGeom prst="rect">
            <a:avLst/>
          </a:prstGeom>
        </p:spPr>
        <p:txBody>
          <a:bodyPr wrap="none">
            <a:spAutoFit/>
          </a:bodyPr>
          <a:lstStyle/>
          <a:p>
            <a:r>
              <a:rPr lang="el-GR" dirty="0">
                <a:latin typeface="Courier New" panose="02070309020205020404" pitchFamily="49" charset="0"/>
                <a:cs typeface="Courier New" panose="02070309020205020404" pitchFamily="49" charset="0"/>
              </a:rPr>
              <a:t>SELECT * </a:t>
            </a:r>
            <a:endParaRPr lang="en-US" dirty="0" smtClean="0">
              <a:latin typeface="Courier New" panose="02070309020205020404" pitchFamily="49" charset="0"/>
              <a:cs typeface="Courier New" panose="02070309020205020404" pitchFamily="49" charset="0"/>
            </a:endParaRPr>
          </a:p>
          <a:p>
            <a:r>
              <a:rPr lang="el-GR" dirty="0" smtClean="0">
                <a:latin typeface="Courier New" panose="02070309020205020404" pitchFamily="49" charset="0"/>
                <a:cs typeface="Courier New" panose="02070309020205020404" pitchFamily="49" charset="0"/>
              </a:rPr>
              <a:t>FROM </a:t>
            </a:r>
            <a:r>
              <a:rPr lang="el-GR" dirty="0" err="1">
                <a:latin typeface="Courier New" panose="02070309020205020404" pitchFamily="49" charset="0"/>
                <a:cs typeface="Courier New" panose="02070309020205020404" pitchFamily="49" charset="0"/>
              </a:rPr>
              <a:t>instrument_song</a:t>
            </a:r>
            <a:endParaRPr lang="el-GR" dirty="0">
              <a:latin typeface="Courier New" panose="02070309020205020404" pitchFamily="49" charset="0"/>
              <a:cs typeface="Courier New" panose="020703090202050204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02805990"/>
              </p:ext>
            </p:extLst>
          </p:nvPr>
        </p:nvGraphicFramePr>
        <p:xfrm>
          <a:off x="3667892" y="1064090"/>
          <a:ext cx="5444468" cy="5772150"/>
        </p:xfrm>
        <a:graphic>
          <a:graphicData uri="http://schemas.openxmlformats.org/drawingml/2006/table">
            <a:tbl>
              <a:tblPr firstRow="1" bandRow="1">
                <a:tableStyleId>{5C22544A-7EE6-4342-B048-85BDC9FD1C3A}</a:tableStyleId>
              </a:tblPr>
              <a:tblGrid>
                <a:gridCol w="2348124"/>
                <a:gridCol w="1584176"/>
                <a:gridCol w="1512168"/>
              </a:tblGrid>
              <a:tr h="335990">
                <a:tc>
                  <a:txBody>
                    <a:bodyPr/>
                    <a:lstStyle/>
                    <a:p>
                      <a:pPr algn="ctr">
                        <a:spcAft>
                          <a:spcPts val="0"/>
                        </a:spcAft>
                      </a:pPr>
                      <a:r>
                        <a:rPr lang="el-GR" sz="1500" dirty="0"/>
                        <a:t>INSTRUMENT_CODE</a:t>
                      </a:r>
                    </a:p>
                  </a:txBody>
                  <a:tcPr marL="85725" marR="85725" marT="57150" marB="57150" anchor="b">
                    <a:solidFill>
                      <a:srgbClr val="004B82"/>
                    </a:solidFill>
                  </a:tcPr>
                </a:tc>
                <a:tc>
                  <a:txBody>
                    <a:bodyPr/>
                    <a:lstStyle/>
                    <a:p>
                      <a:pPr algn="ctr">
                        <a:spcAft>
                          <a:spcPts val="0"/>
                        </a:spcAft>
                      </a:pPr>
                      <a:r>
                        <a:rPr lang="el-GR" sz="1500" dirty="0"/>
                        <a:t>ALBUM_CODE</a:t>
                      </a:r>
                    </a:p>
                  </a:txBody>
                  <a:tcPr marL="85725" marR="85725" marT="57150" marB="57150" anchor="b">
                    <a:solidFill>
                      <a:srgbClr val="004B82"/>
                    </a:solidFill>
                  </a:tcPr>
                </a:tc>
                <a:tc>
                  <a:txBody>
                    <a:bodyPr/>
                    <a:lstStyle/>
                    <a:p>
                      <a:pPr algn="ctr">
                        <a:spcAft>
                          <a:spcPts val="0"/>
                        </a:spcAft>
                      </a:pPr>
                      <a:r>
                        <a:rPr lang="el-GR" sz="1500" dirty="0"/>
                        <a:t>SONG_CODE</a:t>
                      </a:r>
                    </a:p>
                  </a:txBody>
                  <a:tcPr marL="85725" marR="85725" marT="57150" marB="57150" anchor="b">
                    <a:solidFill>
                      <a:srgbClr val="004B82"/>
                    </a:solidFill>
                  </a:tcP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3</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10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3</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dirty="0"/>
                        <a:t>10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3</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20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a:t>3</a:t>
                      </a:r>
                    </a:p>
                  </a:txBody>
                  <a:tcPr marL="85725" marR="85725" marT="28575" marB="28575" anchor="ctr"/>
                </a:tc>
              </a:tr>
              <a:tr h="282375">
                <a:tc>
                  <a:txBody>
                    <a:bodyPr/>
                    <a:lstStyle/>
                    <a:p>
                      <a:pPr>
                        <a:spcAft>
                          <a:spcPts val="0"/>
                        </a:spcAft>
                      </a:pPr>
                      <a:r>
                        <a:rPr lang="el-GR" sz="1500"/>
                        <a:t>30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30</a:t>
                      </a:r>
                    </a:p>
                  </a:txBody>
                  <a:tcPr marL="85725" marR="85725" marT="28575" marB="28575" anchor="ctr"/>
                </a:tc>
                <a:tc>
                  <a:txBody>
                    <a:bodyPr/>
                    <a:lstStyle/>
                    <a:p>
                      <a:pPr>
                        <a:spcAft>
                          <a:spcPts val="0"/>
                        </a:spcAft>
                      </a:pPr>
                      <a:r>
                        <a:rPr lang="el-GR" sz="1500"/>
                        <a:t>10</a:t>
                      </a:r>
                    </a:p>
                  </a:txBody>
                  <a:tcPr marL="85725" marR="85725" marT="28575" marB="28575" anchor="ctr"/>
                </a:tc>
                <a:tc>
                  <a:txBody>
                    <a:bodyPr/>
                    <a:lstStyle/>
                    <a:p>
                      <a:pPr>
                        <a:spcAft>
                          <a:spcPts val="0"/>
                        </a:spcAft>
                      </a:pPr>
                      <a:r>
                        <a:rPr lang="el-GR" sz="1500"/>
                        <a:t>2</a:t>
                      </a:r>
                    </a:p>
                  </a:txBody>
                  <a:tcPr marL="85725" marR="85725" marT="28575" marB="28575" anchor="ctr"/>
                </a:tc>
              </a:tr>
              <a:tr h="282375">
                <a:tc>
                  <a:txBody>
                    <a:bodyPr/>
                    <a:lstStyle/>
                    <a:p>
                      <a:pPr>
                        <a:spcAft>
                          <a:spcPts val="0"/>
                        </a:spcAft>
                      </a:pPr>
                      <a:r>
                        <a:rPr lang="el-GR" sz="1500"/>
                        <a:t>30</a:t>
                      </a:r>
                    </a:p>
                  </a:txBody>
                  <a:tcPr marL="85725" marR="85725" marT="28575" marB="28575" anchor="ctr"/>
                </a:tc>
                <a:tc>
                  <a:txBody>
                    <a:bodyPr/>
                    <a:lstStyle/>
                    <a:p>
                      <a:pPr>
                        <a:spcAft>
                          <a:spcPts val="0"/>
                        </a:spcAft>
                      </a:pPr>
                      <a:r>
                        <a:rPr lang="el-GR" sz="1500"/>
                        <a:t>20</a:t>
                      </a:r>
                    </a:p>
                  </a:txBody>
                  <a:tcPr marL="85725" marR="85725" marT="28575" marB="28575" anchor="ctr"/>
                </a:tc>
                <a:tc>
                  <a:txBody>
                    <a:bodyPr/>
                    <a:lstStyle/>
                    <a:p>
                      <a:pPr>
                        <a:spcAft>
                          <a:spcPts val="0"/>
                        </a:spcAft>
                      </a:pPr>
                      <a:r>
                        <a:rPr lang="el-GR" sz="1500"/>
                        <a:t>1</a:t>
                      </a:r>
                    </a:p>
                  </a:txBody>
                  <a:tcPr marL="85725" marR="85725" marT="28575" marB="28575" anchor="ctr"/>
                </a:tc>
              </a:tr>
              <a:tr h="282375">
                <a:tc>
                  <a:txBody>
                    <a:bodyPr/>
                    <a:lstStyle/>
                    <a:p>
                      <a:pPr>
                        <a:spcAft>
                          <a:spcPts val="0"/>
                        </a:spcAft>
                      </a:pPr>
                      <a:r>
                        <a:rPr lang="el-GR" sz="1500"/>
                        <a:t>30</a:t>
                      </a:r>
                    </a:p>
                  </a:txBody>
                  <a:tcPr marL="85725" marR="85725" marT="28575" marB="28575" anchor="ctr"/>
                </a:tc>
                <a:tc>
                  <a:txBody>
                    <a:bodyPr/>
                    <a:lstStyle/>
                    <a:p>
                      <a:pPr>
                        <a:spcAft>
                          <a:spcPts val="0"/>
                        </a:spcAft>
                      </a:pPr>
                      <a:r>
                        <a:rPr lang="el-GR" sz="1500"/>
                        <a:t>30</a:t>
                      </a:r>
                    </a:p>
                  </a:txBody>
                  <a:tcPr marL="85725" marR="85725" marT="28575" marB="28575" anchor="ctr"/>
                </a:tc>
                <a:tc>
                  <a:txBody>
                    <a:bodyPr/>
                    <a:lstStyle/>
                    <a:p>
                      <a:pPr>
                        <a:spcAft>
                          <a:spcPts val="0"/>
                        </a:spcAft>
                      </a:pPr>
                      <a:r>
                        <a:rPr lang="el-GR" sz="1500" dirty="0"/>
                        <a:t>2</a:t>
                      </a:r>
                    </a:p>
                  </a:txBody>
                  <a:tcPr marL="85725" marR="85725" marT="28575" marB="28575" anchor="ctr"/>
                </a:tc>
              </a:tr>
            </a:tbl>
          </a:graphicData>
        </a:graphic>
      </p:graphicFrame>
    </p:spTree>
    <p:extLst>
      <p:ext uri="{BB962C8B-B14F-4D97-AF65-F5344CB8AC3E}">
        <p14:creationId xmlns:p14="http://schemas.microsoft.com/office/powerpoint/2010/main" val="3938696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Γράψτε εντολές </a:t>
            </a:r>
            <a:r>
              <a:rPr lang="en-US" dirty="0"/>
              <a:t>SQL</a:t>
            </a:r>
            <a:r>
              <a:rPr lang="el-GR" dirty="0"/>
              <a:t> προκειμένου να απαντήσετε σε ερωτήσεις όπως οι παρακάτω</a:t>
            </a:r>
          </a:p>
        </p:txBody>
      </p:sp>
      <p:sp>
        <p:nvSpPr>
          <p:cNvPr id="3" name="Content Placeholder 2"/>
          <p:cNvSpPr>
            <a:spLocks noGrp="1"/>
          </p:cNvSpPr>
          <p:nvPr>
            <p:ph idx="1"/>
          </p:nvPr>
        </p:nvSpPr>
        <p:spPr>
          <a:xfrm>
            <a:off x="457200" y="1196752"/>
            <a:ext cx="8363272" cy="5661248"/>
          </a:xfrm>
        </p:spPr>
        <p:txBody>
          <a:bodyPr>
            <a:normAutofit fontScale="70000" lnSpcReduction="20000"/>
          </a:bodyPr>
          <a:lstStyle/>
          <a:p>
            <a:pPr marL="514350" lvl="0" indent="-514350">
              <a:lnSpc>
                <a:spcPct val="120000"/>
              </a:lnSpc>
              <a:buFont typeface="+mj-lt"/>
              <a:buAutoNum type="arabicPeriod"/>
            </a:pPr>
            <a:r>
              <a:rPr lang="el-GR" dirty="0"/>
              <a:t>Ποιά τραγούδια περιλαμβάνονται στη βάση δεδομένων</a:t>
            </a:r>
          </a:p>
          <a:p>
            <a:pPr marL="514350" lvl="0" indent="-514350">
              <a:lnSpc>
                <a:spcPct val="120000"/>
              </a:lnSpc>
              <a:buFont typeface="+mj-lt"/>
              <a:buAutoNum type="arabicPeriod"/>
            </a:pPr>
            <a:r>
              <a:rPr lang="el-GR" dirty="0"/>
              <a:t>Ποιά τραγούδια περιλαμβάνονται στο άλμπουμ </a:t>
            </a:r>
            <a:r>
              <a:rPr lang="en-US" dirty="0"/>
              <a:t>THE BEST OF HARRY BELAFONTE</a:t>
            </a:r>
            <a:endParaRPr lang="el-GR" dirty="0"/>
          </a:p>
          <a:p>
            <a:pPr marL="514350" lvl="0" indent="-514350">
              <a:lnSpc>
                <a:spcPct val="120000"/>
              </a:lnSpc>
              <a:buFont typeface="+mj-lt"/>
              <a:buAutoNum type="arabicPeriod"/>
            </a:pPr>
            <a:r>
              <a:rPr lang="el-GR" dirty="0"/>
              <a:t>Ποιά τραγούδια περιλαμβάνονται στη βάση δεδομένων αλλά δεν ανήκουν στο άλμπουμ </a:t>
            </a:r>
            <a:r>
              <a:rPr lang="en-US" dirty="0"/>
              <a:t>THE BEST OF HARRY BELAFONTE</a:t>
            </a:r>
            <a:endParaRPr lang="el-GR" dirty="0"/>
          </a:p>
          <a:p>
            <a:pPr marL="514350" lvl="0" indent="-514350">
              <a:lnSpc>
                <a:spcPct val="120000"/>
              </a:lnSpc>
              <a:buFont typeface="+mj-lt"/>
              <a:buAutoNum type="arabicPeriod"/>
            </a:pPr>
            <a:r>
              <a:rPr lang="el-GR" dirty="0"/>
              <a:t>Πόσα τραγούδια περιλαμβάνει το άλμπουμ </a:t>
            </a:r>
            <a:r>
              <a:rPr lang="en-US" dirty="0"/>
              <a:t>THE BEST OF HARRY BELAFONTE</a:t>
            </a:r>
            <a:endParaRPr lang="el-GR" dirty="0"/>
          </a:p>
          <a:p>
            <a:pPr marL="514350" lvl="0" indent="-514350">
              <a:lnSpc>
                <a:spcPct val="120000"/>
              </a:lnSpc>
              <a:buFont typeface="+mj-lt"/>
              <a:buAutoNum type="arabicPeriod"/>
            </a:pPr>
            <a:r>
              <a:rPr lang="el-GR" dirty="0"/>
              <a:t>Πόσα τραγούδια περιλαμβάνει κάθε άλμπουμ</a:t>
            </a:r>
          </a:p>
          <a:p>
            <a:pPr marL="514350" lvl="0" indent="-514350">
              <a:lnSpc>
                <a:spcPct val="120000"/>
              </a:lnSpc>
              <a:buFont typeface="+mj-lt"/>
              <a:buAutoNum type="arabicPeriod"/>
            </a:pPr>
            <a:r>
              <a:rPr lang="el-GR" dirty="0"/>
              <a:t>Πόσα τραγούδια περιλαμβάνει κάθε άλμπουμ αν εξαιρεθούν τα άλμπουμ με λιγότερα από τρία τραγούδια</a:t>
            </a:r>
          </a:p>
          <a:p>
            <a:pPr marL="514350" lvl="0" indent="-514350">
              <a:lnSpc>
                <a:spcPct val="120000"/>
              </a:lnSpc>
              <a:buFont typeface="+mj-lt"/>
              <a:buAutoNum type="arabicPeriod"/>
            </a:pPr>
            <a:r>
              <a:rPr lang="el-GR" dirty="0"/>
              <a:t>Πόσα τραγούδια περιλαμβάνει κάθε άλμπουμ αν εξαιρεθεί το άλμπουμ </a:t>
            </a:r>
            <a:r>
              <a:rPr lang="en-US" dirty="0"/>
              <a:t>THE BEST OF HARRY BELAFONTE</a:t>
            </a:r>
            <a:endParaRPr lang="el-GR" dirty="0"/>
          </a:p>
          <a:p>
            <a:pPr marL="514350" lvl="0" indent="-514350">
              <a:lnSpc>
                <a:spcPct val="120000"/>
              </a:lnSpc>
              <a:buFont typeface="+mj-lt"/>
              <a:buAutoNum type="arabicPeriod"/>
            </a:pPr>
            <a:r>
              <a:rPr lang="el-GR" dirty="0"/>
              <a:t>Μέσος όρος αριθμού τραγουδιών ανά </a:t>
            </a:r>
            <a:r>
              <a:rPr lang="el-GR" dirty="0" smtClean="0"/>
              <a:t>άλμπουμ</a:t>
            </a:r>
            <a:endParaRPr lang="el-GR" dirty="0"/>
          </a:p>
        </p:txBody>
      </p:sp>
    </p:spTree>
    <p:extLst>
      <p:ext uri="{BB962C8B-B14F-4D97-AF65-F5344CB8AC3E}">
        <p14:creationId xmlns:p14="http://schemas.microsoft.com/office/powerpoint/2010/main" val="1644292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Γράψτε εντολές </a:t>
            </a:r>
            <a:r>
              <a:rPr lang="en-US" dirty="0"/>
              <a:t>SQL</a:t>
            </a:r>
            <a:r>
              <a:rPr lang="el-GR" dirty="0"/>
              <a:t> προκειμένου να απαντήσετε σε ερωτήσεις όπως οι παρακάτω</a:t>
            </a:r>
          </a:p>
        </p:txBody>
      </p:sp>
      <p:sp>
        <p:nvSpPr>
          <p:cNvPr id="3" name="Content Placeholder 2"/>
          <p:cNvSpPr>
            <a:spLocks noGrp="1"/>
          </p:cNvSpPr>
          <p:nvPr>
            <p:ph idx="1"/>
          </p:nvPr>
        </p:nvSpPr>
        <p:spPr>
          <a:xfrm>
            <a:off x="457200" y="1196752"/>
            <a:ext cx="8363272" cy="5661248"/>
          </a:xfrm>
        </p:spPr>
        <p:txBody>
          <a:bodyPr>
            <a:noAutofit/>
          </a:bodyPr>
          <a:lstStyle/>
          <a:p>
            <a:pPr marL="514350" indent="-514350">
              <a:buFont typeface="+mj-lt"/>
              <a:buAutoNum type="arabicPeriod" startAt="9"/>
            </a:pPr>
            <a:r>
              <a:rPr lang="el-GR" sz="2200" dirty="0"/>
              <a:t>Προσωπικά στοιχεία Μουσικών. Ταξινόμηση ανά επώνυμο. Σε περίπτωση ίδιου επωνύμου ταξινόμηση ανά όνομα. </a:t>
            </a:r>
          </a:p>
          <a:p>
            <a:pPr marL="514350" lvl="0" indent="-514350">
              <a:buFont typeface="+mj-lt"/>
              <a:buAutoNum type="arabicPeriod" startAt="9"/>
            </a:pPr>
            <a:r>
              <a:rPr lang="el-GR" sz="2200" dirty="0" smtClean="0"/>
              <a:t>Προσωπικά </a:t>
            </a:r>
            <a:r>
              <a:rPr lang="el-GR" sz="2200" dirty="0"/>
              <a:t>στοιχεία μουσικών και στοιχεία μουσικών οργάνων που παίζουν. Ταξινόμηση ανά επώνυμο. Σε περίπτωση συνωνυμίας ταξινόμηση ανά όνομα. Για κάθε μουσικό τα μουσικά όργανα που γνωρίζει παρατίθενται αλφαβητικά.</a:t>
            </a:r>
          </a:p>
          <a:p>
            <a:pPr marL="514350" lvl="0" indent="-514350">
              <a:buFont typeface="+mj-lt"/>
              <a:buAutoNum type="arabicPeriod" startAt="9"/>
            </a:pPr>
            <a:r>
              <a:rPr lang="el-GR" sz="2200" dirty="0"/>
              <a:t>Στοιχεία των Άλμπουμ με στοιχεία παραγωγού και στοιχεία των τραγουδιών που περιλαμβάνει κάθε άλμπουμ. </a:t>
            </a:r>
          </a:p>
          <a:p>
            <a:pPr marL="514350" lvl="0" indent="-514350">
              <a:buFont typeface="+mj-lt"/>
              <a:buAutoNum type="arabicPeriod" startAt="9"/>
            </a:pPr>
            <a:r>
              <a:rPr lang="el-GR" sz="2200" dirty="0"/>
              <a:t> Στοιχεία τραγουδιστών, Άλμπουμ στα οποία συμμετείχαν και ποια τραγούδια τραγούδησαν σε κάθε άλμπουμ που συμμετείχαν</a:t>
            </a:r>
          </a:p>
          <a:p>
            <a:pPr marL="514350" lvl="0" indent="-514350">
              <a:buFont typeface="+mj-lt"/>
              <a:buAutoNum type="arabicPeriod" startAt="9"/>
            </a:pPr>
            <a:r>
              <a:rPr lang="el-GR" sz="2200" dirty="0"/>
              <a:t>Στοιχεία μουσικών οργάνων, των Άλμπουμ και των τραγουδιών στην εκτέλεση των οποίων συμμετείχαν (τα όργανα αυτά).</a:t>
            </a:r>
          </a:p>
          <a:p>
            <a:pPr marL="514350" lvl="0" indent="-514350">
              <a:buFont typeface="+mj-lt"/>
              <a:buAutoNum type="arabicPeriod" startAt="9"/>
            </a:pPr>
            <a:r>
              <a:rPr lang="el-GR" sz="2200" dirty="0"/>
              <a:t> Προσθέστε στήλη ημερομηνίας γέννησης στον πίνακα των μουσικών και εισάγετε το στοιχείο αυτό. Βρείτε ποιοι μουσικοί γεννήθηκαν στο διάστημα '1/1/1970' και '31/12/1990'</a:t>
            </a:r>
          </a:p>
          <a:p>
            <a:pPr marL="514350" indent="-514350">
              <a:buFont typeface="+mj-lt"/>
              <a:buAutoNum type="arabicPeriod" startAt="9"/>
            </a:pPr>
            <a:endParaRPr lang="el-GR" sz="2200" dirty="0"/>
          </a:p>
        </p:txBody>
      </p:sp>
    </p:spTree>
    <p:extLst>
      <p:ext uri="{BB962C8B-B14F-4D97-AF65-F5344CB8AC3E}">
        <p14:creationId xmlns:p14="http://schemas.microsoft.com/office/powerpoint/2010/main" val="24513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Περιορισμοί  για τη μοντελοποίηση εταιρείας εγγραφής δίσκων</a:t>
            </a:r>
          </a:p>
        </p:txBody>
      </p:sp>
      <p:sp>
        <p:nvSpPr>
          <p:cNvPr id="3" name="Content Placeholder 2"/>
          <p:cNvSpPr>
            <a:spLocks noGrp="1"/>
          </p:cNvSpPr>
          <p:nvPr>
            <p:ph idx="1"/>
          </p:nvPr>
        </p:nvSpPr>
        <p:spPr/>
        <p:txBody>
          <a:bodyPr>
            <a:normAutofit/>
          </a:bodyPr>
          <a:lstStyle/>
          <a:p>
            <a:r>
              <a:rPr lang="el-GR" sz="2400" dirty="0"/>
              <a:t>Η εταιρεία έχει ως κύριο αντικείμενο της δραστηριότητας της την εγγραφή δίσκων. Επειδή η εταιρεία έχει ένα μεγάλο αριθμό μουσικών που χρησιμοποιούνται – ερμηνεύουν στους δίσκους (</a:t>
            </a:r>
            <a:r>
              <a:rPr lang="en-US" sz="2400" dirty="0"/>
              <a:t>album</a:t>
            </a:r>
            <a:r>
              <a:rPr lang="el-GR" sz="2400" dirty="0"/>
              <a:t>) της δημιουργεί μία βάση δεδομένων σχετική με τη δραστηριότητά της. </a:t>
            </a:r>
          </a:p>
          <a:p>
            <a:endParaRPr lang="el-GR" sz="2400" dirty="0"/>
          </a:p>
        </p:txBody>
      </p:sp>
    </p:spTree>
    <p:extLst>
      <p:ext uri="{BB962C8B-B14F-4D97-AF65-F5344CB8AC3E}">
        <p14:creationId xmlns:p14="http://schemas.microsoft.com/office/powerpoint/2010/main" val="108032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a:t>
            </a:r>
            <a:endParaRPr lang="el-GR" dirty="0"/>
          </a:p>
        </p:txBody>
      </p:sp>
      <p:sp>
        <p:nvSpPr>
          <p:cNvPr id="3" name="Content Placeholder 2"/>
          <p:cNvSpPr>
            <a:spLocks noGrp="1"/>
          </p:cNvSpPr>
          <p:nvPr>
            <p:ph idx="1"/>
          </p:nvPr>
        </p:nvSpPr>
        <p:spPr/>
        <p:txBody>
          <a:bodyPr/>
          <a:lstStyle/>
          <a:p>
            <a:pPr marL="0" indent="0">
              <a:spcBef>
                <a:spcPct val="50000"/>
              </a:spcBef>
              <a:buClr>
                <a:schemeClr val="tx2"/>
              </a:buClr>
              <a:buSzPct val="75000"/>
              <a:buFont typeface="Monotype Sorts" charset="2"/>
              <a:buNone/>
            </a:pPr>
            <a:r>
              <a:rPr lang="el-GR" altLang="el-GR" sz="2800" dirty="0"/>
              <a:t>Σκοπός του μαθήματος είναι να παρουσιάσει μία μελέτη περίπτωσης ώστε οι φοιτητές να εμβαθύνουν στη μοντελοποίηση</a:t>
            </a:r>
            <a:r>
              <a:rPr lang="en-US" altLang="el-GR" sz="2800" dirty="0"/>
              <a:t>, </a:t>
            </a:r>
            <a:r>
              <a:rPr lang="el-GR" altLang="el-GR" sz="2800" dirty="0" err="1"/>
              <a:t>κανονικοποίηση</a:t>
            </a:r>
            <a:r>
              <a:rPr lang="en-US" altLang="el-GR" sz="2800" dirty="0"/>
              <a:t> </a:t>
            </a:r>
            <a:r>
              <a:rPr lang="el-GR" altLang="el-GR" sz="2800" dirty="0"/>
              <a:t>και στην υλοποίηση εφαρμογών. </a:t>
            </a:r>
            <a:endParaRPr lang="el-GR" altLang="el-GR" sz="2800" b="1" dirty="0"/>
          </a:p>
          <a:p>
            <a:pPr>
              <a:spcBef>
                <a:spcPct val="50000"/>
              </a:spcBef>
              <a:buClr>
                <a:schemeClr val="tx2"/>
              </a:buClr>
              <a:buSzPct val="75000"/>
              <a:buFont typeface="Monotype Sorts" charset="2"/>
              <a:buNone/>
            </a:pPr>
            <a:endParaRPr lang="el-GR" altLang="el-GR" sz="3600" b="1" dirty="0">
              <a:latin typeface="Tahoma" pitchFamily="34" charset="0"/>
            </a:endParaRPr>
          </a:p>
          <a:p>
            <a:endParaRPr lang="el-GR" dirty="0"/>
          </a:p>
        </p:txBody>
      </p:sp>
    </p:spTree>
    <p:extLst>
      <p:ext uri="{BB962C8B-B14F-4D97-AF65-F5344CB8AC3E}">
        <p14:creationId xmlns:p14="http://schemas.microsoft.com/office/powerpoint/2010/main" val="546552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2160240"/>
          </a:xfrm>
        </p:spPr>
        <p:txBody>
          <a:bodyPr>
            <a:normAutofit/>
          </a:bodyPr>
          <a:lstStyle/>
          <a:p>
            <a:pPr marL="457200" lvl="0" indent="-457200">
              <a:buFont typeface="+mj-lt"/>
              <a:buAutoNum type="arabicPeriod"/>
            </a:pPr>
            <a:r>
              <a:rPr lang="el-GR" sz="2200" dirty="0"/>
              <a:t>Κάθε μουσικός έχει μοναδικό ΑΦΜ και έχει όνομα (επώνυμο και όνομα). Κάθε μουσικός μένει σε μία διεύθυνση αλλά για οικονομικούς λόγους πολλοί μουσικοί μπορεί να μοιράζονται την ίδια διεύθυνση. Σε κάθε διεύθυνση υπάρχει το πολύ ένα τηλέφωνο, δηλαδή κάθε διεύθυνση αντιστοιχεί σε ένα το πολύ τηλέφωνο.</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284985"/>
            <a:ext cx="7152256" cy="3306724"/>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61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l-GR" sz="2200" dirty="0"/>
              <a:t>Στο μοντέλο μπορούμε να αντιστοιχίσουμε τους παρακάτω πίνακες:</a:t>
            </a:r>
          </a:p>
          <a:p>
            <a:pPr marL="0" indent="0">
              <a:buNone/>
            </a:pPr>
            <a:r>
              <a:rPr lang="en-US" sz="1800" dirty="0">
                <a:latin typeface="Courier New" panose="02070309020205020404" pitchFamily="49" charset="0"/>
                <a:cs typeface="Courier New" panose="02070309020205020404" pitchFamily="49" charset="0"/>
              </a:rPr>
              <a:t>MUSICIAN(</a:t>
            </a:r>
            <a:r>
              <a:rPr lang="en-US" sz="1800" u="sng" dirty="0">
                <a:latin typeface="Courier New" panose="02070309020205020404" pitchFamily="49" charset="0"/>
                <a:cs typeface="Courier New" panose="02070309020205020404" pitchFamily="49" charset="0"/>
              </a:rPr>
              <a:t>AFM</a:t>
            </a:r>
            <a:r>
              <a:rPr lang="en-US" sz="1800" dirty="0">
                <a:latin typeface="Courier New" panose="02070309020205020404" pitchFamily="49" charset="0"/>
                <a:cs typeface="Courier New" panose="02070309020205020404" pitchFamily="49" charset="0"/>
              </a:rPr>
              <a:t>, Surname, </a:t>
            </a:r>
            <a:r>
              <a:rPr lang="en-US" sz="1800" dirty="0" err="1">
                <a:latin typeface="Courier New" panose="02070309020205020404" pitchFamily="49" charset="0"/>
                <a:cs typeface="Courier New" panose="02070309020205020404" pitchFamily="49" charset="0"/>
              </a:rPr>
              <a:t>Fname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AddressCode</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ADDRESS(</a:t>
            </a:r>
            <a:r>
              <a:rPr lang="en-US" sz="1800" u="sng" dirty="0" err="1">
                <a:latin typeface="Courier New" panose="02070309020205020404" pitchFamily="49" charset="0"/>
                <a:cs typeface="Courier New" panose="02070309020205020404" pitchFamily="49" charset="0"/>
              </a:rPr>
              <a:t>AddressCode</a:t>
            </a:r>
            <a:r>
              <a:rPr lang="en-US" sz="1800" dirty="0">
                <a:latin typeface="Courier New" panose="02070309020205020404" pitchFamily="49" charset="0"/>
                <a:cs typeface="Courier New" panose="02070309020205020404" pitchFamily="49" charset="0"/>
              </a:rPr>
              <a:t>, Street, </a:t>
            </a:r>
            <a:r>
              <a:rPr lang="en-US" sz="1800" dirty="0" err="1">
                <a:latin typeface="Courier New" panose="02070309020205020404" pitchFamily="49" charset="0"/>
                <a:cs typeface="Courier New" panose="02070309020205020404" pitchFamily="49" charset="0"/>
              </a:rPr>
              <a:t>ANumber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PostCode</a:t>
            </a:r>
            <a:r>
              <a:rPr lang="en-US" sz="1800" dirty="0">
                <a:latin typeface="Courier New" panose="02070309020205020404" pitchFamily="49" charset="0"/>
                <a:cs typeface="Courier New" panose="02070309020205020404" pitchFamily="49" charset="0"/>
              </a:rPr>
              <a:t>, Phone)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PHONE</a:t>
            </a:r>
            <a:r>
              <a:rPr lang="el-GR" sz="1800" dirty="0">
                <a:latin typeface="Courier New" panose="02070309020205020404" pitchFamily="49" charset="0"/>
                <a:cs typeface="Courier New" panose="02070309020205020404" pitchFamily="49" charset="0"/>
              </a:rPr>
              <a:t>(</a:t>
            </a:r>
            <a:r>
              <a:rPr lang="en-US" sz="1800" u="sng" dirty="0" err="1">
                <a:latin typeface="Courier New" panose="02070309020205020404" pitchFamily="49" charset="0"/>
                <a:cs typeface="Courier New" panose="02070309020205020404" pitchFamily="49" charset="0"/>
              </a:rPr>
              <a:t>PhoneNumber</a:t>
            </a:r>
            <a:r>
              <a:rPr lang="el-GR" sz="1800" dirty="0">
                <a:latin typeface="Courier New" panose="02070309020205020404" pitchFamily="49" charset="0"/>
                <a:cs typeface="Courier New" panose="02070309020205020404" pitchFamily="49" charset="0"/>
              </a:rPr>
              <a:t>) </a:t>
            </a:r>
          </a:p>
          <a:p>
            <a:pPr marL="0" indent="0">
              <a:buNone/>
            </a:pPr>
            <a:r>
              <a:rPr lang="el-GR" sz="2200" dirty="0"/>
              <a:t>Το κύριο κλειδί  (</a:t>
            </a:r>
            <a:r>
              <a:rPr lang="en-US" sz="2200" dirty="0"/>
              <a:t>primary key</a:t>
            </a:r>
            <a:r>
              <a:rPr lang="el-GR" sz="2200" dirty="0"/>
              <a:t>) είναι υπογραμμισμένο στους πίνακες.</a:t>
            </a:r>
          </a:p>
          <a:p>
            <a:pPr marL="0" indent="0">
              <a:buNone/>
            </a:pPr>
            <a:r>
              <a:rPr lang="el-GR" sz="2200" dirty="0"/>
              <a:t>Ο πίνακας</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PHONE</a:t>
            </a:r>
            <a:r>
              <a:rPr lang="el-GR" sz="2000" dirty="0">
                <a:latin typeface="Courier New" panose="02070309020205020404" pitchFamily="49" charset="0"/>
                <a:cs typeface="Courier New" panose="02070309020205020404" pitchFamily="49" charset="0"/>
              </a:rPr>
              <a:t> </a:t>
            </a:r>
            <a:r>
              <a:rPr lang="el-GR" sz="2200" dirty="0"/>
              <a:t>μπορεί να παραληφθεί. Αν όμως υποθέσουμε ότι η εταιρεία διαθέτει τηλέφωνα στους μουσικούς της τότε ο πίνακας </a:t>
            </a:r>
            <a:r>
              <a:rPr lang="en-US" sz="2000" dirty="0">
                <a:latin typeface="Courier New" panose="02070309020205020404" pitchFamily="49" charset="0"/>
                <a:cs typeface="Courier New" panose="02070309020205020404" pitchFamily="49" charset="0"/>
              </a:rPr>
              <a:t>PHONE</a:t>
            </a:r>
            <a:r>
              <a:rPr lang="el-GR" sz="2200" dirty="0"/>
              <a:t> είναι σημαντικό να υπάρχει.</a:t>
            </a:r>
          </a:p>
          <a:p>
            <a:pPr marL="0" indent="0">
              <a:buNone/>
            </a:pPr>
            <a:r>
              <a:rPr lang="el-GR" sz="2200" dirty="0"/>
              <a:t>Αν υποθέσουμε ότι η εταιρεία διαθέτει (ή και νοικιάζει) κατοικίες στους μουσικούς της τότε και ο πίνακας </a:t>
            </a:r>
            <a:r>
              <a:rPr lang="en-US" sz="2000" dirty="0">
                <a:latin typeface="Courier New" panose="02070309020205020404" pitchFamily="49" charset="0"/>
                <a:cs typeface="Courier New" panose="02070309020205020404" pitchFamily="49" charset="0"/>
              </a:rPr>
              <a:t>ADDRESS</a:t>
            </a:r>
            <a:r>
              <a:rPr lang="el-GR" sz="2200" dirty="0"/>
              <a:t> είναι αρκετά σημαντικός.  </a:t>
            </a:r>
          </a:p>
          <a:p>
            <a:pPr marL="0" indent="0">
              <a:buNone/>
            </a:pPr>
            <a:endParaRPr lang="el-GR" sz="2200" dirty="0"/>
          </a:p>
        </p:txBody>
      </p:sp>
    </p:spTree>
    <p:extLst>
      <p:ext uri="{BB962C8B-B14F-4D97-AF65-F5344CB8AC3E}">
        <p14:creationId xmlns:p14="http://schemas.microsoft.com/office/powerpoint/2010/main" val="3457899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323004"/>
            <a:ext cx="3876601" cy="3862957"/>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4546848" cy="3744416"/>
          </a:xfrm>
        </p:spPr>
        <p:txBody>
          <a:bodyPr>
            <a:noAutofit/>
          </a:bodyPr>
          <a:lstStyle/>
          <a:p>
            <a:r>
              <a:rPr lang="el-GR" sz="2200" dirty="0"/>
              <a:t>Θεωρούμε ότι κάθε μουσικός έχει μία διεύθυνση και μπορεί να έχει πολλά τηλέφωνα</a:t>
            </a:r>
            <a:r>
              <a:rPr lang="el-GR" sz="2200" dirty="0" smtClean="0"/>
              <a:t>.</a:t>
            </a:r>
            <a:endParaRPr lang="en-US" sz="2200" dirty="0" smtClean="0"/>
          </a:p>
          <a:p>
            <a:r>
              <a:rPr lang="el-GR" sz="2200" dirty="0"/>
              <a:t>Στο μοντέλο μπορούμε να αντιστοιχίσουμε τους παρακάτω πίνακες:</a:t>
            </a:r>
          </a:p>
          <a:p>
            <a:r>
              <a:rPr lang="en-US" sz="2000" dirty="0" smtClean="0">
                <a:latin typeface="Courier New" panose="02070309020205020404" pitchFamily="49" charset="0"/>
                <a:cs typeface="Courier New" panose="02070309020205020404" pitchFamily="49" charset="0"/>
              </a:rPr>
              <a:t>MUSICIAN(</a:t>
            </a:r>
            <a:r>
              <a:rPr lang="en-US" sz="2000" u="sng" dirty="0" smtClean="0">
                <a:latin typeface="Courier New" panose="02070309020205020404" pitchFamily="49" charset="0"/>
                <a:cs typeface="Courier New" panose="02070309020205020404" pitchFamily="49" charset="0"/>
              </a:rPr>
              <a:t>AFM</a:t>
            </a:r>
            <a:r>
              <a:rPr lang="en-US" sz="2000" dirty="0">
                <a:latin typeface="Courier New" panose="02070309020205020404" pitchFamily="49" charset="0"/>
                <a:cs typeface="Courier New" panose="02070309020205020404" pitchFamily="49" charset="0"/>
              </a:rPr>
              <a:t>, Surname, </a:t>
            </a:r>
            <a:r>
              <a:rPr lang="en-US" sz="2000" dirty="0" err="1">
                <a:latin typeface="Courier New" panose="02070309020205020404" pitchFamily="49" charset="0"/>
                <a:cs typeface="Courier New" panose="02070309020205020404" pitchFamily="49" charset="0"/>
              </a:rPr>
              <a:t>Fname</a:t>
            </a:r>
            <a:r>
              <a:rPr lang="en-US" sz="2000" dirty="0">
                <a:latin typeface="Courier New" panose="02070309020205020404" pitchFamily="49" charset="0"/>
                <a:cs typeface="Courier New" panose="02070309020205020404" pitchFamily="49" charset="0"/>
              </a:rPr>
              <a:t>, Street, </a:t>
            </a:r>
            <a:r>
              <a:rPr lang="en-US" sz="2000" dirty="0" err="1">
                <a:latin typeface="Courier New" panose="02070309020205020404" pitchFamily="49" charset="0"/>
                <a:cs typeface="Courier New" panose="02070309020205020404" pitchFamily="49" charset="0"/>
              </a:rPr>
              <a:t>ANumber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PostCode</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MUSICIAN</a:t>
            </a:r>
            <a:r>
              <a:rPr lang="el-GR" sz="2000" dirty="0">
                <a:latin typeface="Courier New" panose="02070309020205020404" pitchFamily="49" charset="0"/>
                <a:cs typeface="Courier New" panose="02070309020205020404" pitchFamily="49" charset="0"/>
              </a:rPr>
              <a:t>_</a:t>
            </a:r>
            <a:r>
              <a:rPr lang="en-US" sz="2000" dirty="0">
                <a:latin typeface="Courier New" panose="02070309020205020404" pitchFamily="49" charset="0"/>
                <a:cs typeface="Courier New" panose="02070309020205020404" pitchFamily="49" charset="0"/>
              </a:rPr>
              <a:t>PHONE</a:t>
            </a:r>
            <a:r>
              <a:rPr lang="el-GR" sz="2000" dirty="0">
                <a:latin typeface="Courier New" panose="02070309020205020404" pitchFamily="49" charset="0"/>
                <a:cs typeface="Courier New" panose="02070309020205020404" pitchFamily="49" charset="0"/>
              </a:rPr>
              <a:t>(</a:t>
            </a:r>
            <a:r>
              <a:rPr lang="en-US" sz="2000" u="sng" dirty="0">
                <a:latin typeface="Courier New" panose="02070309020205020404" pitchFamily="49" charset="0"/>
                <a:cs typeface="Courier New" panose="02070309020205020404" pitchFamily="49" charset="0"/>
              </a:rPr>
              <a:t>AFM</a:t>
            </a:r>
            <a:r>
              <a:rPr lang="el-GR" sz="2000" dirty="0">
                <a:latin typeface="Courier New" panose="02070309020205020404" pitchFamily="49" charset="0"/>
                <a:cs typeface="Courier New" panose="02070309020205020404" pitchFamily="49" charset="0"/>
              </a:rPr>
              <a:t>, </a:t>
            </a:r>
            <a:r>
              <a:rPr lang="en-US" sz="2000" u="sng" dirty="0">
                <a:latin typeface="Courier New" panose="02070309020205020404" pitchFamily="49" charset="0"/>
                <a:cs typeface="Courier New" panose="02070309020205020404" pitchFamily="49" charset="0"/>
              </a:rPr>
              <a:t>Phone</a:t>
            </a:r>
            <a:r>
              <a:rPr lang="el-GR" sz="2000" dirty="0">
                <a:latin typeface="Courier New" panose="02070309020205020404" pitchFamily="49" charset="0"/>
                <a:cs typeface="Courier New" panose="02070309020205020404" pitchFamily="49" charset="0"/>
              </a:rPr>
              <a:t>) </a:t>
            </a:r>
          </a:p>
        </p:txBody>
      </p:sp>
      <p:sp>
        <p:nvSpPr>
          <p:cNvPr id="4" name="Rectangle 3"/>
          <p:cNvSpPr/>
          <p:nvPr/>
        </p:nvSpPr>
        <p:spPr>
          <a:xfrm>
            <a:off x="494962" y="5199259"/>
            <a:ext cx="7920880" cy="1446550"/>
          </a:xfrm>
          <a:prstGeom prst="rect">
            <a:avLst/>
          </a:prstGeom>
        </p:spPr>
        <p:txBody>
          <a:bodyPr wrap="square">
            <a:spAutoFit/>
          </a:bodyPr>
          <a:lstStyle/>
          <a:p>
            <a:pPr marL="285750" indent="-285750">
              <a:buFont typeface="Arial" panose="020B0604020202020204" pitchFamily="34" charset="0"/>
              <a:buChar char="•"/>
            </a:pPr>
            <a:r>
              <a:rPr lang="el-GR" sz="2200" dirty="0">
                <a:latin typeface="Calibri" panose="020F0502020204030204" pitchFamily="34" charset="0"/>
              </a:rPr>
              <a:t>Το κύριο κλειδί στον πίνακα </a:t>
            </a:r>
            <a:r>
              <a:rPr lang="en-US" sz="2000" dirty="0">
                <a:latin typeface="Courier New" panose="02070309020205020404" pitchFamily="49" charset="0"/>
                <a:cs typeface="Courier New" panose="02070309020205020404" pitchFamily="49" charset="0"/>
              </a:rPr>
              <a:t>MUSICIAN</a:t>
            </a:r>
            <a:r>
              <a:rPr lang="el-GR" sz="2000" dirty="0">
                <a:latin typeface="Courier New" panose="02070309020205020404" pitchFamily="49" charset="0"/>
                <a:cs typeface="Courier New" panose="02070309020205020404" pitchFamily="49" charset="0"/>
              </a:rPr>
              <a:t>_</a:t>
            </a:r>
            <a:r>
              <a:rPr lang="en-US" sz="2000" dirty="0">
                <a:latin typeface="Courier New" panose="02070309020205020404" pitchFamily="49" charset="0"/>
                <a:cs typeface="Courier New" panose="02070309020205020404" pitchFamily="49" charset="0"/>
              </a:rPr>
              <a:t>PHONE</a:t>
            </a:r>
            <a:r>
              <a:rPr lang="el-GR" sz="2000" dirty="0">
                <a:latin typeface="Courier New" panose="02070309020205020404" pitchFamily="49" charset="0"/>
                <a:cs typeface="Courier New" panose="02070309020205020404" pitchFamily="49" charset="0"/>
              </a:rPr>
              <a:t> </a:t>
            </a:r>
            <a:r>
              <a:rPr lang="el-GR" sz="2200" dirty="0">
                <a:latin typeface="Calibri" panose="020F0502020204030204" pitchFamily="34" charset="0"/>
              </a:rPr>
              <a:t>είναι σύνθετο αν θεωρήσουμε ότι δύο μουσικοί μπορούν να δηλώσουν το ίδιο τηλέφωνο. Αν δεν ισχύει αυτό τότε κύριο κλειδί μπορεί να είναι μόνο το χαρακτηριστικό </a:t>
            </a:r>
            <a:r>
              <a:rPr lang="en-US" sz="2200" dirty="0">
                <a:latin typeface="Calibri" panose="020F0502020204030204" pitchFamily="34" charset="0"/>
              </a:rPr>
              <a:t>Phone</a:t>
            </a:r>
            <a:r>
              <a:rPr lang="el-GR" sz="2200" dirty="0">
                <a:latin typeface="Calibri" panose="020F0502020204030204" pitchFamily="34" charset="0"/>
              </a:rPr>
              <a:t>.</a:t>
            </a:r>
          </a:p>
        </p:txBody>
      </p:sp>
    </p:spTree>
    <p:extLst>
      <p:ext uri="{BB962C8B-B14F-4D97-AF65-F5344CB8AC3E}">
        <p14:creationId xmlns:p14="http://schemas.microsoft.com/office/powerpoint/2010/main" val="3451303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936104"/>
          </a:xfrm>
        </p:spPr>
        <p:txBody>
          <a:bodyPr>
            <a:normAutofit/>
          </a:bodyPr>
          <a:lstStyle/>
          <a:p>
            <a:pPr marL="514350" indent="-514350">
              <a:buFont typeface="+mj-lt"/>
              <a:buAutoNum type="arabicPeriod" startAt="2"/>
            </a:pPr>
            <a:r>
              <a:rPr lang="el-GR" sz="2200" dirty="0" smtClean="0"/>
              <a:t>Κάθε </a:t>
            </a:r>
            <a:r>
              <a:rPr lang="el-GR" sz="2200" dirty="0"/>
              <a:t>μουσικό όργανο έχει ένα μοναδικό όνομα πχ φλάουτο, πιάνο, ηλεκτρική κιθάρα και ένα μουσικό κλειδί πχ. e-</a:t>
            </a:r>
            <a:r>
              <a:rPr lang="el-GR" sz="2200" dirty="0" err="1"/>
              <a:t>flat</a:t>
            </a:r>
            <a:r>
              <a:rPr lang="el-GR" sz="2200" dirty="0"/>
              <a:t>, b-</a:t>
            </a:r>
            <a:r>
              <a:rPr lang="el-GR" sz="2200" dirty="0" err="1"/>
              <a:t>flat</a:t>
            </a:r>
            <a:endParaRPr lang="el-GR" sz="2200" dirty="0"/>
          </a:p>
        </p:txBody>
      </p:sp>
      <p:sp>
        <p:nvSpPr>
          <p:cNvPr id="4" name="Rectangle 3"/>
          <p:cNvSpPr/>
          <p:nvPr/>
        </p:nvSpPr>
        <p:spPr>
          <a:xfrm>
            <a:off x="952031" y="2053439"/>
            <a:ext cx="7488832" cy="769441"/>
          </a:xfrm>
          <a:prstGeom prst="rect">
            <a:avLst/>
          </a:prstGeom>
        </p:spPr>
        <p:txBody>
          <a:bodyPr wrap="square">
            <a:spAutoFit/>
          </a:bodyPr>
          <a:lstStyle/>
          <a:p>
            <a:r>
              <a:rPr lang="el-GR" sz="2200" dirty="0">
                <a:latin typeface="Calibri" panose="020F0502020204030204" pitchFamily="34" charset="0"/>
              </a:rPr>
              <a:t>Ακολουθούν δύο μοντέλα. Στο δεύτερο θεωρούμε ότι ένα μουσικό όργανο έχει ένα ή περισσότερα κλειδιά.</a:t>
            </a: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996952"/>
            <a:ext cx="3617541" cy="3168352"/>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36993" y="2996952"/>
            <a:ext cx="4572000" cy="3139321"/>
          </a:xfrm>
          <a:prstGeom prst="rect">
            <a:avLst/>
          </a:prstGeom>
        </p:spPr>
        <p:txBody>
          <a:bodyPr>
            <a:spAutoFit/>
          </a:bodyPr>
          <a:lstStyle/>
          <a:p>
            <a:r>
              <a:rPr lang="el-GR" sz="2200" dirty="0">
                <a:latin typeface="+mn-lt"/>
                <a:cs typeface="Courier New" panose="02070309020205020404" pitchFamily="49" charset="0"/>
              </a:rPr>
              <a:t>Στο πρώτο μοντέλο μπορούμε να αντιστοιχίσουμε τον παρακάτω </a:t>
            </a:r>
            <a:r>
              <a:rPr lang="el-GR" sz="2000" dirty="0">
                <a:latin typeface="Courier New" panose="02070309020205020404" pitchFamily="49" charset="0"/>
                <a:cs typeface="Courier New" panose="02070309020205020404" pitchFamily="49" charset="0"/>
              </a:rPr>
              <a:t>πίνακα:</a:t>
            </a:r>
          </a:p>
          <a:p>
            <a:r>
              <a:rPr lang="en-US" sz="2000" dirty="0" smtClean="0">
                <a:latin typeface="Courier New" panose="02070309020205020404" pitchFamily="49" charset="0"/>
                <a:cs typeface="Courier New" panose="02070309020205020404" pitchFamily="49" charset="0"/>
              </a:rPr>
              <a:t>INSTRUMENT</a:t>
            </a:r>
            <a:r>
              <a:rPr lang="el-GR" sz="2000" dirty="0">
                <a:latin typeface="Courier New" panose="02070309020205020404" pitchFamily="49" charset="0"/>
                <a:cs typeface="Courier New" panose="02070309020205020404" pitchFamily="49" charset="0"/>
              </a:rPr>
              <a:t>(</a:t>
            </a:r>
            <a:r>
              <a:rPr lang="en-US" sz="2000" u="sng" dirty="0">
                <a:latin typeface="Courier New" panose="02070309020205020404" pitchFamily="49" charset="0"/>
                <a:cs typeface="Courier New" panose="02070309020205020404" pitchFamily="49" charset="0"/>
              </a:rPr>
              <a:t>Name</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I</a:t>
            </a:r>
            <a:r>
              <a:rPr lang="el-GR" sz="2000" dirty="0">
                <a:latin typeface="Courier New" panose="02070309020205020404" pitchFamily="49" charset="0"/>
                <a:cs typeface="Courier New" panose="02070309020205020404" pitchFamily="49" charset="0"/>
              </a:rPr>
              <a:t>_</a:t>
            </a:r>
            <a:r>
              <a:rPr lang="en-US" sz="2000" dirty="0">
                <a:latin typeface="Courier New" panose="02070309020205020404" pitchFamily="49" charset="0"/>
                <a:cs typeface="Courier New" panose="02070309020205020404" pitchFamily="49" charset="0"/>
              </a:rPr>
              <a:t>key</a:t>
            </a:r>
            <a:r>
              <a:rPr lang="el-GR" sz="2000" dirty="0">
                <a:latin typeface="Courier New" panose="02070309020205020404" pitchFamily="49" charset="0"/>
                <a:cs typeface="Courier New" panose="02070309020205020404" pitchFamily="49" charset="0"/>
              </a:rPr>
              <a:t>)</a:t>
            </a:r>
          </a:p>
          <a:p>
            <a:endParaRPr lang="en-US" sz="2200" dirty="0" smtClean="0">
              <a:latin typeface="+mn-lt"/>
              <a:cs typeface="Courier New" panose="02070309020205020404" pitchFamily="49" charset="0"/>
            </a:endParaRPr>
          </a:p>
          <a:p>
            <a:r>
              <a:rPr lang="el-GR" sz="2200" dirty="0" smtClean="0">
                <a:latin typeface="+mn-lt"/>
                <a:cs typeface="Courier New" panose="02070309020205020404" pitchFamily="49" charset="0"/>
              </a:rPr>
              <a:t>Στο </a:t>
            </a:r>
            <a:r>
              <a:rPr lang="el-GR" sz="2200" dirty="0">
                <a:latin typeface="+mn-lt"/>
                <a:cs typeface="Courier New" panose="02070309020205020404" pitchFamily="49" charset="0"/>
              </a:rPr>
              <a:t>δεύτερο μοντέλο μπορούμε να αντιστοιχίσουμε τον παρακάτω πίνακα:</a:t>
            </a:r>
          </a:p>
          <a:p>
            <a:r>
              <a:rPr lang="en-US" sz="2000" dirty="0" smtClean="0">
                <a:latin typeface="Courier New" panose="02070309020205020404" pitchFamily="49" charset="0"/>
                <a:cs typeface="Courier New" panose="02070309020205020404" pitchFamily="49" charset="0"/>
              </a:rPr>
              <a:t>INSTRUMENT(</a:t>
            </a:r>
            <a:r>
              <a:rPr lang="en-US" sz="2000" u="sng" dirty="0" smtClean="0">
                <a:latin typeface="Courier New" panose="02070309020205020404" pitchFamily="49" charset="0"/>
                <a:cs typeface="Courier New" panose="02070309020205020404" pitchFamily="49" charset="0"/>
              </a:rPr>
              <a:t>Name</a:t>
            </a:r>
            <a:r>
              <a:rPr lang="en-US" sz="2000" u="sng" dirty="0">
                <a:latin typeface="Courier New" panose="02070309020205020404" pitchFamily="49" charset="0"/>
                <a:cs typeface="Courier New" panose="02070309020205020404" pitchFamily="49" charset="0"/>
              </a:rPr>
              <a:t>, </a:t>
            </a:r>
            <a:r>
              <a:rPr lang="en-US" sz="2000" u="sng" dirty="0" err="1">
                <a:latin typeface="Courier New" panose="02070309020205020404" pitchFamily="49" charset="0"/>
                <a:cs typeface="Courier New" panose="02070309020205020404" pitchFamily="49" charset="0"/>
              </a:rPr>
              <a:t>I_key</a:t>
            </a:r>
            <a:r>
              <a:rPr lang="en-US" sz="2000" dirty="0" smtClean="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4647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864096"/>
          </a:xfrm>
        </p:spPr>
        <p:txBody>
          <a:bodyPr>
            <a:normAutofit/>
          </a:bodyPr>
          <a:lstStyle/>
          <a:p>
            <a:pPr marL="457200" lvl="0" indent="-457200">
              <a:buFont typeface="+mj-lt"/>
              <a:buAutoNum type="arabicPeriod" startAt="3"/>
            </a:pPr>
            <a:r>
              <a:rPr lang="el-GR" sz="2200" dirty="0"/>
              <a:t>Κάθε μουσικός γνωρίζει πολλά μουσικά όργανα και επιπλέον κάθε μουσικό όργανο μπορεί να παιχθεί από πολλούς μουσικούς. </a:t>
            </a: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0848"/>
            <a:ext cx="4767188" cy="4325500"/>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87824" y="4259337"/>
            <a:ext cx="6156176" cy="2000548"/>
          </a:xfrm>
          <a:prstGeom prst="rect">
            <a:avLst/>
          </a:prstGeom>
        </p:spPr>
        <p:txBody>
          <a:bodyPr wrap="square">
            <a:spAutoFit/>
          </a:bodyPr>
          <a:lstStyle/>
          <a:p>
            <a:r>
              <a:rPr lang="el-GR" sz="2200" dirty="0">
                <a:latin typeface="Calibri" panose="020F0502020204030204" pitchFamily="34" charset="0"/>
              </a:rPr>
              <a:t>Στο μοντέλο μπορούμε να αντιστοιχίσουμε τους παρακάτω πίνακες:</a:t>
            </a:r>
          </a:p>
          <a:p>
            <a:r>
              <a:rPr lang="en-US" sz="2000" dirty="0">
                <a:latin typeface="Courier New" panose="02070309020205020404" pitchFamily="49" charset="0"/>
                <a:cs typeface="Courier New" panose="02070309020205020404" pitchFamily="49" charset="0"/>
              </a:rPr>
              <a:t>MUSICIAN(</a:t>
            </a:r>
            <a:r>
              <a:rPr lang="en-US" sz="2000" u="sng" dirty="0">
                <a:latin typeface="Courier New" panose="02070309020205020404" pitchFamily="49" charset="0"/>
                <a:cs typeface="Courier New" panose="02070309020205020404" pitchFamily="49" charset="0"/>
              </a:rPr>
              <a:t>AFM</a:t>
            </a:r>
            <a:r>
              <a:rPr lang="en-US" sz="2000" dirty="0">
                <a:latin typeface="Courier New" panose="02070309020205020404" pitchFamily="49" charset="0"/>
                <a:cs typeface="Courier New" panose="02070309020205020404" pitchFamily="49" charset="0"/>
              </a:rPr>
              <a:t>, Surname, </a:t>
            </a:r>
            <a:r>
              <a:rPr lang="en-US" sz="2000" dirty="0" err="1">
                <a:latin typeface="Courier New" panose="02070309020205020404" pitchFamily="49" charset="0"/>
                <a:cs typeface="Courier New" panose="02070309020205020404" pitchFamily="49" charset="0"/>
              </a:rPr>
              <a:t>Fname</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Street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ANumber</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PostCode</a:t>
            </a:r>
            <a:r>
              <a:rPr lang="en-US" sz="2000" dirty="0">
                <a:latin typeface="Courier New" panose="02070309020205020404" pitchFamily="49" charset="0"/>
                <a:cs typeface="Courier New" panose="02070309020205020404" pitchFamily="49" charset="0"/>
              </a:rPr>
              <a:t>, Phone)</a:t>
            </a:r>
            <a:endParaRPr lang="el-GR"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INSTRUMENT(</a:t>
            </a:r>
            <a:r>
              <a:rPr lang="en-US" sz="2000" u="sng" dirty="0">
                <a:latin typeface="Courier New" panose="02070309020205020404" pitchFamily="49" charset="0"/>
                <a:cs typeface="Courier New" panose="02070309020205020404" pitchFamily="49" charset="0"/>
              </a:rPr>
              <a:t>Name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I_key</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PLAYS(</a:t>
            </a:r>
            <a:r>
              <a:rPr lang="en-US" sz="2000" u="sng" dirty="0">
                <a:latin typeface="Courier New" panose="02070309020205020404" pitchFamily="49" charset="0"/>
                <a:cs typeface="Courier New" panose="02070309020205020404" pitchFamily="49" charset="0"/>
              </a:rPr>
              <a:t>AFM</a:t>
            </a:r>
            <a:r>
              <a:rPr lang="en-US" sz="2000" dirty="0">
                <a:latin typeface="Courier New" panose="02070309020205020404" pitchFamily="49" charset="0"/>
                <a:cs typeface="Courier New" panose="02070309020205020404" pitchFamily="49" charset="0"/>
              </a:rPr>
              <a:t>, </a:t>
            </a:r>
            <a:r>
              <a:rPr lang="en-US" sz="2000" u="sng" dirty="0">
                <a:latin typeface="Courier New" panose="02070309020205020404" pitchFamily="49" charset="0"/>
                <a:cs typeface="Courier New" panose="02070309020205020404" pitchFamily="49" charset="0"/>
              </a:rPr>
              <a:t>Name)</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1806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4330824" cy="5661248"/>
          </a:xfrm>
        </p:spPr>
        <p:txBody>
          <a:bodyPr>
            <a:normAutofit lnSpcReduction="10000"/>
          </a:bodyPr>
          <a:lstStyle/>
          <a:p>
            <a:pPr marL="457200" lvl="0" indent="-457200">
              <a:buFont typeface="+mj-lt"/>
              <a:buAutoNum type="arabicPeriod" startAt="4"/>
            </a:pPr>
            <a:r>
              <a:rPr lang="el-GR" sz="2200" dirty="0"/>
              <a:t>Κάθε δίσκος (</a:t>
            </a:r>
            <a:r>
              <a:rPr lang="en-US" sz="2200" dirty="0"/>
              <a:t>album</a:t>
            </a:r>
            <a:r>
              <a:rPr lang="el-GR" sz="2200" dirty="0"/>
              <a:t>) έχει ένα μοναδικό αναγνωριστικό (</a:t>
            </a:r>
            <a:r>
              <a:rPr lang="en-US" sz="2200" dirty="0"/>
              <a:t>album</a:t>
            </a:r>
            <a:r>
              <a:rPr lang="el-GR" sz="2200" dirty="0"/>
              <a:t>_</a:t>
            </a:r>
            <a:r>
              <a:rPr lang="en-US" sz="2200" dirty="0"/>
              <a:t>id</a:t>
            </a:r>
            <a:r>
              <a:rPr lang="el-GR" sz="2200" dirty="0"/>
              <a:t>), έχει τίτλο, ημερομηνία </a:t>
            </a:r>
            <a:r>
              <a:rPr lang="en-US" sz="2200" dirty="0"/>
              <a:t>copyright</a:t>
            </a:r>
            <a:r>
              <a:rPr lang="el-GR" sz="2200" dirty="0"/>
              <a:t> και μέσο εγγραφής πχ. </a:t>
            </a:r>
            <a:r>
              <a:rPr lang="en-US" sz="2200" dirty="0"/>
              <a:t>CD</a:t>
            </a:r>
            <a:r>
              <a:rPr lang="el-GR" sz="2200" dirty="0"/>
              <a:t>, βινύλιο. Υποθέτουμε ότι κάθε δίσκος έχει ένα μοναδικό μέσο εγγραφής με την έννοια ότι η εκδοχή του σε βινύλιο και η εκδοχή σε </a:t>
            </a:r>
            <a:r>
              <a:rPr lang="en-US" sz="2200" dirty="0"/>
              <a:t>CD</a:t>
            </a:r>
            <a:r>
              <a:rPr lang="el-GR" sz="2200" dirty="0"/>
              <a:t> ή σε κασέτα θεωρούνται διαφορετικοί δίσκοι. Είναι αντίστοιχη περίπτωση με τα βιβλία όπου ένα βιβλίο με σκληρό εξώφυλλο θεωρείται διαφορετικό από ένα βιβλίο χαρτόδετο και έχουν διαφορετικό μοναδικό αριθμό </a:t>
            </a:r>
            <a:r>
              <a:rPr lang="en-US" sz="2200" dirty="0"/>
              <a:t>ISBN</a:t>
            </a:r>
            <a:r>
              <a:rPr lang="el-GR" sz="2200" dirty="0"/>
              <a:t>. </a:t>
            </a:r>
          </a:p>
          <a:p>
            <a:endParaRPr lang="el-GR" sz="2200" dirty="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221998"/>
            <a:ext cx="3982834" cy="3674419"/>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32040" y="4925319"/>
            <a:ext cx="3974954" cy="1938992"/>
          </a:xfrm>
          <a:prstGeom prst="rect">
            <a:avLst/>
          </a:prstGeom>
        </p:spPr>
        <p:txBody>
          <a:bodyPr wrap="square">
            <a:spAutoFit/>
          </a:bodyPr>
          <a:lstStyle/>
          <a:p>
            <a:r>
              <a:rPr lang="el-GR" sz="2200" dirty="0">
                <a:latin typeface="Calibri" panose="020F0502020204030204" pitchFamily="34" charset="0"/>
              </a:rPr>
              <a:t>Στο μοντέλο μπορούμε να αντιστοιχίσουμε τους παρακάτω πίνακες:</a:t>
            </a:r>
          </a:p>
          <a:p>
            <a:r>
              <a:rPr lang="en-US" dirty="0">
                <a:latin typeface="Courier New" panose="02070309020205020404" pitchFamily="49" charset="0"/>
                <a:cs typeface="Courier New" panose="02070309020205020404" pitchFamily="49" charset="0"/>
              </a:rPr>
              <a:t>ALBUM(</a:t>
            </a:r>
            <a:r>
              <a:rPr lang="en-US" u="sng" dirty="0" err="1">
                <a:latin typeface="Courier New" panose="02070309020205020404" pitchFamily="49" charset="0"/>
                <a:cs typeface="Courier New" panose="02070309020205020404" pitchFamily="49" charset="0"/>
              </a:rPr>
              <a:t>AlbumId</a:t>
            </a:r>
            <a:r>
              <a:rPr lang="en-US" dirty="0">
                <a:latin typeface="Courier New" panose="02070309020205020404" pitchFamily="49" charset="0"/>
                <a:cs typeface="Courier New" panose="02070309020205020404" pitchFamily="49" charset="0"/>
              </a:rPr>
              <a:t>, Title, </a:t>
            </a:r>
            <a:r>
              <a:rPr lang="en-US" dirty="0" err="1">
                <a:latin typeface="Courier New" panose="02070309020205020404" pitchFamily="49" charset="0"/>
                <a:cs typeface="Courier New" panose="02070309020205020404" pitchFamily="49" charset="0"/>
              </a:rPr>
              <a:t>Copyright_date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MediumName</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MEDIUM</a:t>
            </a:r>
            <a:r>
              <a:rPr lang="el-GR" dirty="0">
                <a:latin typeface="Courier New" panose="02070309020205020404" pitchFamily="49" charset="0"/>
                <a:cs typeface="Courier New" panose="02070309020205020404" pitchFamily="49" charset="0"/>
              </a:rPr>
              <a:t>(</a:t>
            </a:r>
            <a:r>
              <a:rPr lang="en-US" u="sng" dirty="0">
                <a:latin typeface="Courier New" panose="02070309020205020404" pitchFamily="49" charset="0"/>
                <a:cs typeface="Courier New" panose="02070309020205020404" pitchFamily="49" charset="0"/>
              </a:rPr>
              <a:t>Name</a:t>
            </a:r>
            <a:r>
              <a:rPr lang="el-GR"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43978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68760"/>
            <a:ext cx="3932802" cy="1944216"/>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3528" y="3429000"/>
            <a:ext cx="3788786" cy="3139321"/>
          </a:xfrm>
          <a:prstGeom prst="rect">
            <a:avLst/>
          </a:prstGeom>
        </p:spPr>
        <p:txBody>
          <a:bodyPr wrap="square">
            <a:spAutoFit/>
          </a:bodyPr>
          <a:lstStyle/>
          <a:p>
            <a:r>
              <a:rPr lang="el-GR" sz="2200" dirty="0">
                <a:latin typeface="Calibri" panose="020F0502020204030204" pitchFamily="34" charset="0"/>
              </a:rPr>
              <a:t>Στην περίπτωση του μέσου εγγραφής θα μπορούσαμε να εισάγουμε </a:t>
            </a:r>
            <a:r>
              <a:rPr lang="en-US" sz="2200" dirty="0">
                <a:latin typeface="Calibri" panose="020F0502020204030204" pitchFamily="34" charset="0"/>
              </a:rPr>
              <a:t>IS</a:t>
            </a:r>
            <a:r>
              <a:rPr lang="el-GR" sz="2200" dirty="0">
                <a:latin typeface="Calibri" panose="020F0502020204030204" pitchFamily="34" charset="0"/>
              </a:rPr>
              <a:t>_</a:t>
            </a:r>
            <a:r>
              <a:rPr lang="en-US" sz="2200" dirty="0">
                <a:latin typeface="Calibri" panose="020F0502020204030204" pitchFamily="34" charset="0"/>
              </a:rPr>
              <a:t>A</a:t>
            </a:r>
            <a:r>
              <a:rPr lang="el-GR" sz="2200" dirty="0">
                <a:latin typeface="Calibri" panose="020F0502020204030204" pitchFamily="34" charset="0"/>
              </a:rPr>
              <a:t> συσχέτιση που συσχετίζει τ</a:t>
            </a:r>
            <a:r>
              <a:rPr lang="en-US" sz="2200" dirty="0">
                <a:latin typeface="Calibri" panose="020F0502020204030204" pitchFamily="34" charset="0"/>
              </a:rPr>
              <a:t>o</a:t>
            </a:r>
            <a:r>
              <a:rPr lang="el-GR" sz="2200" dirty="0">
                <a:latin typeface="Calibri" panose="020F0502020204030204" pitchFamily="34" charset="0"/>
              </a:rPr>
              <a:t>ν τύπο οντότητας </a:t>
            </a:r>
            <a:r>
              <a:rPr lang="en-US" sz="2200" dirty="0">
                <a:latin typeface="Calibri" panose="020F0502020204030204" pitchFamily="34" charset="0"/>
              </a:rPr>
              <a:t>MEDIUM</a:t>
            </a:r>
            <a:r>
              <a:rPr lang="el-GR" sz="2200" dirty="0">
                <a:latin typeface="Calibri" panose="020F0502020204030204" pitchFamily="34" charset="0"/>
              </a:rPr>
              <a:t> με </a:t>
            </a:r>
            <a:r>
              <a:rPr lang="el-GR" sz="2200" dirty="0" err="1">
                <a:latin typeface="Calibri" panose="020F0502020204030204" pitchFamily="34" charset="0"/>
              </a:rPr>
              <a:t>υποτύπους</a:t>
            </a:r>
            <a:r>
              <a:rPr lang="el-GR" sz="2200" dirty="0">
                <a:latin typeface="Calibri" panose="020F0502020204030204" pitchFamily="34" charset="0"/>
              </a:rPr>
              <a:t> οντότητας (για παράδειγμα </a:t>
            </a:r>
            <a:r>
              <a:rPr lang="en-US" sz="2200" dirty="0">
                <a:latin typeface="Calibri" panose="020F0502020204030204" pitchFamily="34" charset="0"/>
              </a:rPr>
              <a:t>CD</a:t>
            </a:r>
            <a:r>
              <a:rPr lang="el-GR" sz="2200" dirty="0">
                <a:latin typeface="Calibri" panose="020F0502020204030204" pitchFamily="34" charset="0"/>
              </a:rPr>
              <a:t>, </a:t>
            </a:r>
            <a:r>
              <a:rPr lang="en-US" sz="2200" dirty="0">
                <a:latin typeface="Calibri" panose="020F0502020204030204" pitchFamily="34" charset="0"/>
              </a:rPr>
              <a:t>LP</a:t>
            </a:r>
            <a:r>
              <a:rPr lang="el-GR" sz="2200" dirty="0">
                <a:latin typeface="Calibri" panose="020F0502020204030204" pitchFamily="34" charset="0"/>
              </a:rPr>
              <a:t>, </a:t>
            </a:r>
            <a:r>
              <a:rPr lang="en-US" sz="2200" dirty="0">
                <a:latin typeface="Calibri" panose="020F0502020204030204" pitchFamily="34" charset="0"/>
              </a:rPr>
              <a:t>DVD</a:t>
            </a:r>
            <a:r>
              <a:rPr lang="el-GR" sz="2200" dirty="0">
                <a:latin typeface="Calibri" panose="020F0502020204030204" pitchFamily="34" charset="0"/>
              </a:rPr>
              <a:t>, κασέτα) με επιπρόσθετα χαρακτηριστικά για κάθε </a:t>
            </a:r>
            <a:r>
              <a:rPr lang="el-GR" sz="2200" dirty="0" err="1">
                <a:latin typeface="Calibri" panose="020F0502020204030204" pitchFamily="34" charset="0"/>
              </a:rPr>
              <a:t>υποτύπο</a:t>
            </a:r>
            <a:r>
              <a:rPr lang="el-GR" sz="2200" dirty="0">
                <a:latin typeface="Calibri" panose="020F0502020204030204" pitchFamily="34" charset="0"/>
              </a:rPr>
              <a:t> οντότητας.</a:t>
            </a: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1173038"/>
            <a:ext cx="4032448" cy="3626099"/>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85423" y="4780257"/>
            <a:ext cx="4892462" cy="1785104"/>
          </a:xfrm>
          <a:prstGeom prst="rect">
            <a:avLst/>
          </a:prstGeom>
        </p:spPr>
        <p:txBody>
          <a:bodyPr wrap="square">
            <a:spAutoFit/>
          </a:bodyPr>
          <a:lstStyle/>
          <a:p>
            <a:r>
              <a:rPr lang="el-GR" sz="2200" dirty="0">
                <a:latin typeface="Calibri" panose="020F0502020204030204" pitchFamily="34" charset="0"/>
              </a:rPr>
              <a:t>Παράδειγμα τιμής για το χαρακτηριστικό </a:t>
            </a:r>
            <a:r>
              <a:rPr lang="en-US" sz="2200" dirty="0" err="1">
                <a:latin typeface="Calibri" panose="020F0502020204030204" pitchFamily="34" charset="0"/>
              </a:rPr>
              <a:t>LayerFormat</a:t>
            </a:r>
            <a:r>
              <a:rPr lang="el-GR" sz="2200" dirty="0">
                <a:latin typeface="Calibri" panose="020F0502020204030204" pitchFamily="34" charset="0"/>
              </a:rPr>
              <a:t> είναι </a:t>
            </a:r>
            <a:r>
              <a:rPr lang="en-US" sz="2200" dirty="0">
                <a:latin typeface="Calibri" panose="020F0502020204030204" pitchFamily="34" charset="0"/>
              </a:rPr>
              <a:t>Dual</a:t>
            </a:r>
            <a:r>
              <a:rPr lang="el-GR" sz="2200" dirty="0">
                <a:latin typeface="Calibri" panose="020F0502020204030204" pitchFamily="34" charset="0"/>
              </a:rPr>
              <a:t>-</a:t>
            </a:r>
            <a:r>
              <a:rPr lang="en-US" sz="2200" dirty="0">
                <a:latin typeface="Calibri" panose="020F0502020204030204" pitchFamily="34" charset="0"/>
              </a:rPr>
              <a:t>Layer Format</a:t>
            </a:r>
            <a:r>
              <a:rPr lang="el-GR" sz="2200" dirty="0">
                <a:latin typeface="Calibri" panose="020F0502020204030204" pitchFamily="34" charset="0"/>
              </a:rPr>
              <a:t>. </a:t>
            </a:r>
            <a:endParaRPr lang="en-US" sz="2200" dirty="0" smtClean="0">
              <a:latin typeface="Calibri" panose="020F0502020204030204" pitchFamily="34" charset="0"/>
            </a:endParaRPr>
          </a:p>
          <a:p>
            <a:r>
              <a:rPr lang="el-GR" sz="2200" dirty="0" smtClean="0">
                <a:latin typeface="Calibri" panose="020F0502020204030204" pitchFamily="34" charset="0"/>
              </a:rPr>
              <a:t>Παράδειγμα </a:t>
            </a:r>
            <a:r>
              <a:rPr lang="el-GR" sz="2200" dirty="0">
                <a:latin typeface="Calibri" panose="020F0502020204030204" pitchFamily="34" charset="0"/>
              </a:rPr>
              <a:t>τιμής για το χαρακτηριστικό </a:t>
            </a:r>
            <a:r>
              <a:rPr lang="en-US" sz="2200" dirty="0" err="1">
                <a:latin typeface="Calibri" panose="020F0502020204030204" pitchFamily="34" charset="0"/>
              </a:rPr>
              <a:t>ReproducingStandard</a:t>
            </a:r>
            <a:r>
              <a:rPr lang="el-GR" sz="2200" dirty="0">
                <a:latin typeface="Calibri" panose="020F0502020204030204" pitchFamily="34" charset="0"/>
              </a:rPr>
              <a:t> είναι </a:t>
            </a:r>
            <a:r>
              <a:rPr lang="en-US" sz="2200" dirty="0">
                <a:latin typeface="Calibri" panose="020F0502020204030204" pitchFamily="34" charset="0"/>
              </a:rPr>
              <a:t>RIAA standards</a:t>
            </a:r>
            <a:r>
              <a:rPr lang="el-GR" sz="2200" dirty="0">
                <a:latin typeface="Calibri" panose="020F0502020204030204" pitchFamily="34" charset="0"/>
              </a:rPr>
              <a:t>.</a:t>
            </a:r>
          </a:p>
        </p:txBody>
      </p:sp>
    </p:spTree>
    <p:extLst>
      <p:ext uri="{BB962C8B-B14F-4D97-AF65-F5344CB8AC3E}">
        <p14:creationId xmlns:p14="http://schemas.microsoft.com/office/powerpoint/2010/main" val="2312648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457200" lvl="0" indent="-457200">
              <a:buFont typeface="+mj-lt"/>
              <a:buAutoNum type="arabicPeriod" startAt="5"/>
            </a:pPr>
            <a:r>
              <a:rPr lang="el-GR" sz="2200" dirty="0"/>
              <a:t>Κάθε άλμπουμ έχει ένα αριθμό τραγουδιών αλλά κάθε τραγούδι υπάρχει σε ένα μόνο άλμπουμ. </a:t>
            </a:r>
            <a:endParaRPr lang="en-US" sz="2200" dirty="0" smtClean="0"/>
          </a:p>
          <a:p>
            <a:pPr marL="449263" indent="0">
              <a:buNone/>
            </a:pPr>
            <a:r>
              <a:rPr lang="el-GR" sz="2200" dirty="0"/>
              <a:t>Μπορούμε να εξετάσουμε δύο πιθανές λύσεις. </a:t>
            </a:r>
          </a:p>
          <a:p>
            <a:pPr marL="449263" indent="0">
              <a:buNone/>
            </a:pPr>
            <a:r>
              <a:rPr lang="el-GR" sz="2200" b="1" dirty="0" smtClean="0"/>
              <a:t>Πρώτη</a:t>
            </a:r>
            <a:r>
              <a:rPr lang="el-GR" sz="2200" dirty="0"/>
              <a:t>: Κάθε τραγούδι έχει έναν κωδικό </a:t>
            </a:r>
            <a:r>
              <a:rPr lang="en-US" sz="2200" dirty="0" err="1"/>
              <a:t>songNo</a:t>
            </a:r>
            <a:r>
              <a:rPr lang="el-GR" sz="2200" dirty="0"/>
              <a:t> μέσα στο συγκεκριμένο άλμπουμ στο οποίο ανήκει. Επομένως, η οντότητα </a:t>
            </a:r>
            <a:r>
              <a:rPr lang="en-US" sz="2200" dirty="0"/>
              <a:t>Song</a:t>
            </a:r>
            <a:r>
              <a:rPr lang="el-GR" sz="2200" dirty="0"/>
              <a:t> είναι </a:t>
            </a:r>
            <a:r>
              <a:rPr lang="el-GR" sz="2200" u="sng" dirty="0"/>
              <a:t>εξαρτώμενη</a:t>
            </a:r>
            <a:r>
              <a:rPr lang="el-GR" sz="2200" dirty="0"/>
              <a:t> και το  κύριο κλειδί για τον πίνακα που θα αντιστοιχίσουμε την εξαρτώμενη οντότητα </a:t>
            </a:r>
            <a:r>
              <a:rPr lang="en-US" sz="2200" dirty="0"/>
              <a:t>Song</a:t>
            </a:r>
            <a:r>
              <a:rPr lang="el-GR" sz="2200" dirty="0"/>
              <a:t> είναι σύνθετο (</a:t>
            </a:r>
            <a:r>
              <a:rPr lang="en-US" sz="2200" dirty="0" err="1"/>
              <a:t>albumId</a:t>
            </a:r>
            <a:r>
              <a:rPr lang="el-GR" sz="2200" dirty="0"/>
              <a:t>, </a:t>
            </a:r>
            <a:r>
              <a:rPr lang="en-US" sz="2200" dirty="0" err="1"/>
              <a:t>SongNo</a:t>
            </a:r>
            <a:r>
              <a:rPr lang="el-GR" sz="2200" dirty="0"/>
              <a:t>). </a:t>
            </a:r>
          </a:p>
          <a:p>
            <a:pPr marL="457200" lvl="0" indent="-457200">
              <a:buFont typeface="+mj-lt"/>
              <a:buAutoNum type="arabicPeriod" startAt="5"/>
            </a:pPr>
            <a:endParaRPr lang="el-GR" sz="2200" dirty="0"/>
          </a:p>
        </p:txBody>
      </p:sp>
      <p:pic>
        <p:nvPicPr>
          <p:cNvPr id="19459"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491880" y="3861048"/>
            <a:ext cx="5238750" cy="28860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63588" y="5381029"/>
            <a:ext cx="5256584" cy="1077218"/>
          </a:xfrm>
          <a:prstGeom prst="rect">
            <a:avLst/>
          </a:prstGeom>
        </p:spPr>
        <p:txBody>
          <a:bodyPr wrap="square">
            <a:spAutoFit/>
          </a:bodyPr>
          <a:lstStyle/>
          <a:p>
            <a:r>
              <a:rPr lang="el-GR" sz="2200" dirty="0">
                <a:latin typeface="Calibri" panose="020F0502020204030204" pitchFamily="34" charset="0"/>
              </a:rPr>
              <a:t>Στο μοντέλο μπορούμε να αντιστοιχίσουμε για το τραγούδι τον πίνακα:</a:t>
            </a:r>
          </a:p>
          <a:p>
            <a:r>
              <a:rPr lang="en-US" sz="2000" dirty="0">
                <a:latin typeface="Courier New" panose="02070309020205020404" pitchFamily="49" charset="0"/>
                <a:cs typeface="Courier New" panose="02070309020205020404" pitchFamily="49" charset="0"/>
              </a:rPr>
              <a:t>SONG(</a:t>
            </a:r>
            <a:r>
              <a:rPr lang="en-US" sz="2000" u="sng" dirty="0" err="1">
                <a:latin typeface="Courier New" panose="02070309020205020404" pitchFamily="49" charset="0"/>
                <a:cs typeface="Courier New" panose="02070309020205020404" pitchFamily="49" charset="0"/>
              </a:rPr>
              <a:t>albumId</a:t>
            </a:r>
            <a:r>
              <a:rPr lang="en-US" sz="2000" u="sng" dirty="0">
                <a:latin typeface="Courier New" panose="02070309020205020404" pitchFamily="49" charset="0"/>
                <a:cs typeface="Courier New" panose="02070309020205020404" pitchFamily="49" charset="0"/>
              </a:rPr>
              <a:t>, </a:t>
            </a:r>
            <a:r>
              <a:rPr lang="en-US" sz="2000" u="sng" dirty="0" err="1">
                <a:latin typeface="Courier New" panose="02070309020205020404" pitchFamily="49" charset="0"/>
                <a:cs typeface="Courier New" panose="02070309020205020404" pitchFamily="49" charset="0"/>
              </a:rPr>
              <a:t>songno</a:t>
            </a:r>
            <a:r>
              <a:rPr lang="en-US" sz="2000" dirty="0">
                <a:latin typeface="Courier New" panose="02070309020205020404" pitchFamily="49" charset="0"/>
                <a:cs typeface="Courier New" panose="02070309020205020404" pitchFamily="49" charset="0"/>
              </a:rPr>
              <a:t>, title, …)</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84493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l-GR" sz="2200" b="1" dirty="0"/>
              <a:t>Δεύτερη</a:t>
            </a:r>
            <a:r>
              <a:rPr lang="el-GR" sz="2200" dirty="0"/>
              <a:t>: Θεωρούμε ότι κάθε τραγούδι έχει ένα μοναδικό κωδικό </a:t>
            </a:r>
            <a:r>
              <a:rPr lang="en-US" sz="2200" dirty="0" err="1"/>
              <a:t>songNo</a:t>
            </a:r>
            <a:r>
              <a:rPr lang="el-GR" sz="2200" dirty="0"/>
              <a:t> που αποτελεί και κύριο κλειδί για τον πίνακα που θα αντιστοιχίσουμε στην οντότητα </a:t>
            </a:r>
            <a:r>
              <a:rPr lang="en-US" sz="2200" dirty="0"/>
              <a:t>Song</a:t>
            </a:r>
            <a:r>
              <a:rPr lang="el-GR" sz="2200" dirty="0"/>
              <a:t>.</a:t>
            </a:r>
          </a:p>
          <a:p>
            <a:pPr marL="0" indent="0">
              <a:buNone/>
            </a:pPr>
            <a:endParaRPr lang="el-GR" sz="2200" dirty="0"/>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420888"/>
            <a:ext cx="6010728" cy="3312368"/>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7544" y="5711025"/>
            <a:ext cx="7848872" cy="1046440"/>
          </a:xfrm>
          <a:prstGeom prst="rect">
            <a:avLst/>
          </a:prstGeom>
        </p:spPr>
        <p:txBody>
          <a:bodyPr wrap="square">
            <a:spAutoFit/>
          </a:bodyPr>
          <a:lstStyle/>
          <a:p>
            <a:r>
              <a:rPr lang="el-GR" sz="2200" dirty="0">
                <a:latin typeface="Calibri" panose="020F0502020204030204" pitchFamily="34" charset="0"/>
              </a:rPr>
              <a:t>Στο μοντέλο μπορούμε να αντιστοιχίσουμε για το τραγούδι τον πίνακα:</a:t>
            </a:r>
          </a:p>
          <a:p>
            <a:r>
              <a:rPr lang="en-US" dirty="0">
                <a:latin typeface="Courier New" panose="02070309020205020404" pitchFamily="49" charset="0"/>
                <a:cs typeface="Courier New" panose="02070309020205020404" pitchFamily="49" charset="0"/>
              </a:rPr>
              <a:t>SONG(</a:t>
            </a:r>
            <a:r>
              <a:rPr lang="en-US" dirty="0" err="1">
                <a:latin typeface="Courier New" panose="02070309020205020404" pitchFamily="49" charset="0"/>
                <a:cs typeface="Courier New" panose="02070309020205020404" pitchFamily="49" charset="0"/>
              </a:rPr>
              <a:t>albumId</a:t>
            </a:r>
            <a:r>
              <a:rPr lang="en-US" dirty="0">
                <a:latin typeface="Courier New" panose="02070309020205020404" pitchFamily="49" charset="0"/>
                <a:cs typeface="Courier New" panose="02070309020205020404" pitchFamily="49" charset="0"/>
              </a:rPr>
              <a:t>,</a:t>
            </a:r>
            <a:r>
              <a:rPr lang="en-US" u="sng" dirty="0">
                <a:latin typeface="Courier New" panose="02070309020205020404" pitchFamily="49" charset="0"/>
                <a:cs typeface="Courier New" panose="02070309020205020404" pitchFamily="49" charset="0"/>
              </a:rPr>
              <a:t> </a:t>
            </a:r>
            <a:r>
              <a:rPr lang="en-US" u="sng" dirty="0" err="1">
                <a:latin typeface="Courier New" panose="02070309020205020404" pitchFamily="49" charset="0"/>
                <a:cs typeface="Courier New" panose="02070309020205020404" pitchFamily="49" charset="0"/>
              </a:rPr>
              <a:t>songno</a:t>
            </a:r>
            <a:r>
              <a:rPr lang="en-US" dirty="0">
                <a:latin typeface="Courier New" panose="02070309020205020404" pitchFamily="49" charset="0"/>
                <a:cs typeface="Courier New" panose="02070309020205020404" pitchFamily="49" charset="0"/>
              </a:rPr>
              <a:t>, title, …)</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7666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2232248"/>
          </a:xfrm>
        </p:spPr>
        <p:txBody>
          <a:bodyPr>
            <a:normAutofit/>
          </a:bodyPr>
          <a:lstStyle/>
          <a:p>
            <a:pPr marL="457200" lvl="0" indent="-457200">
              <a:buFont typeface="+mj-lt"/>
              <a:buAutoNum type="arabicPeriod" startAt="6"/>
            </a:pPr>
            <a:r>
              <a:rPr lang="el-GR" sz="2200" dirty="0"/>
              <a:t>Κάθε μουσικό όργανο χρησιμοποιείται για την εγγραφή ενός ή περισσότερων τραγουδιών και για την εγγραφή ενός τραγουδιού χρησιμοποιούνται ένα ή περισσότερα όργανα.   </a:t>
            </a:r>
          </a:p>
          <a:p>
            <a:pPr marL="449263" indent="0">
              <a:buNone/>
            </a:pPr>
            <a:r>
              <a:rPr lang="el-GR" sz="2200" dirty="0"/>
              <a:t>Στο μοντέλο θεωρούμε ακόμη ότι ένας μουσικός μπορεί να παίζει σε πολλά τραγούδια και σε ένα τραγούδι παίζουν πολλοί μουσικοί. </a:t>
            </a:r>
          </a:p>
        </p:txBody>
      </p:sp>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068960"/>
            <a:ext cx="5473700" cy="3670300"/>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02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pPr marL="0" indent="0">
              <a:buNone/>
            </a:pPr>
            <a:r>
              <a:rPr lang="el-GR" sz="2400" dirty="0"/>
              <a:t>Η εταιρεία </a:t>
            </a:r>
            <a:r>
              <a:rPr lang="en-US" sz="2400" dirty="0"/>
              <a:t>Music Corner </a:t>
            </a:r>
            <a:r>
              <a:rPr lang="el-GR" sz="2400" dirty="0"/>
              <a:t>διαθέτει σύγχρονα στούντιο ηχογράφησης και έχει ως κύριο αντικείμενο της δραστηριότητάς της την εγγραφή δίσκων (άλμπουμ). </a:t>
            </a:r>
            <a:endParaRPr lang="en-US" sz="2400" dirty="0" smtClean="0"/>
          </a:p>
          <a:p>
            <a:pPr marL="0" indent="0">
              <a:buNone/>
            </a:pPr>
            <a:r>
              <a:rPr lang="el-GR" sz="2400" dirty="0" smtClean="0"/>
              <a:t>Επειδή </a:t>
            </a:r>
            <a:r>
              <a:rPr lang="el-GR" sz="2400" dirty="0"/>
              <a:t>η εταιρεία απασχολεί ένα μεγάλο αριθμό μουσικών που χρησιμοποιούνται – ερμηνεύουν στους δίσκους (</a:t>
            </a:r>
            <a:r>
              <a:rPr lang="en-US" sz="2400" dirty="0"/>
              <a:t>albums</a:t>
            </a:r>
            <a:r>
              <a:rPr lang="el-GR" sz="2400" dirty="0"/>
              <a:t>) δημιουργεί μία βάση δεδομένων σχετική με τη δραστηριότητά της. </a:t>
            </a:r>
          </a:p>
        </p:txBody>
      </p:sp>
    </p:spTree>
    <p:extLst>
      <p:ext uri="{BB962C8B-B14F-4D97-AF65-F5344CB8AC3E}">
        <p14:creationId xmlns:p14="http://schemas.microsoft.com/office/powerpoint/2010/main" val="1746456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185" y="2261825"/>
            <a:ext cx="6912768" cy="4626515"/>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457200" lvl="0" indent="-457200">
              <a:buFont typeface="+mj-lt"/>
              <a:buAutoNum type="arabicPeriod" startAt="7"/>
            </a:pPr>
            <a:r>
              <a:rPr lang="el-GR" sz="2200" dirty="0"/>
              <a:t>Σε κάθε τραγούδι μπορούν να παίζουν ένας ή περισσότεροι μουσικοί και κάθε μουσικός μπορεί να παίζει για το συγκεκριμένο τραγούδι ένα ή περισσότερα όργανα. </a:t>
            </a:r>
          </a:p>
        </p:txBody>
      </p:sp>
      <p:sp>
        <p:nvSpPr>
          <p:cNvPr id="4" name="Rectangle 3"/>
          <p:cNvSpPr/>
          <p:nvPr/>
        </p:nvSpPr>
        <p:spPr>
          <a:xfrm>
            <a:off x="4446569" y="2261825"/>
            <a:ext cx="4572000" cy="1938992"/>
          </a:xfrm>
          <a:prstGeom prst="rect">
            <a:avLst/>
          </a:prstGeom>
          <a:ln>
            <a:solidFill>
              <a:schemeClr val="tx2">
                <a:lumMod val="20000"/>
                <a:lumOff val="80000"/>
              </a:schemeClr>
            </a:solidFill>
          </a:ln>
        </p:spPr>
        <p:txBody>
          <a:bodyPr>
            <a:spAutoFit/>
          </a:bodyPr>
          <a:lstStyle/>
          <a:p>
            <a:pPr lvl="0"/>
            <a:r>
              <a:rPr lang="el-GR" sz="2000" dirty="0">
                <a:latin typeface="Calibri" panose="020F0502020204030204" pitchFamily="34" charset="0"/>
              </a:rPr>
              <a:t>Σημείωση: Ο μουσικός μπορεί να παίζει πολλά μουσικά όργανα σε ένα τραγούδι στην περίπτωση </a:t>
            </a:r>
            <a:r>
              <a:rPr lang="el-GR" sz="2000" dirty="0" err="1">
                <a:latin typeface="Calibri" panose="020F0502020204030204" pitchFamily="34" charset="0"/>
              </a:rPr>
              <a:t>πολυκαναλικής</a:t>
            </a:r>
            <a:r>
              <a:rPr lang="el-GR" sz="2000" dirty="0">
                <a:latin typeface="Calibri" panose="020F0502020204030204" pitchFamily="34" charset="0"/>
              </a:rPr>
              <a:t> εγγραφής ή σε μία εγγραφή μπορεί, για παράδειγμα, να παίζει ακουστική κιθάρα και φυσαρμόνικα</a:t>
            </a:r>
            <a:r>
              <a:rPr lang="el-GR" sz="2000" dirty="0" smtClean="0">
                <a:latin typeface="Calibri" panose="020F0502020204030204" pitchFamily="34" charset="0"/>
              </a:rPr>
              <a:t>.</a:t>
            </a:r>
            <a:endParaRPr lang="el-GR" sz="2000" dirty="0">
              <a:latin typeface="Calibri" panose="020F0502020204030204" pitchFamily="34" charset="0"/>
            </a:endParaRPr>
          </a:p>
        </p:txBody>
      </p:sp>
      <p:sp>
        <p:nvSpPr>
          <p:cNvPr id="5" name="Rectangle 4"/>
          <p:cNvSpPr/>
          <p:nvPr/>
        </p:nvSpPr>
        <p:spPr>
          <a:xfrm>
            <a:off x="881926" y="5661248"/>
            <a:ext cx="5238657" cy="1046440"/>
          </a:xfrm>
          <a:prstGeom prst="rect">
            <a:avLst/>
          </a:prstGeom>
        </p:spPr>
        <p:txBody>
          <a:bodyPr wrap="square">
            <a:spAutoFit/>
          </a:bodyPr>
          <a:lstStyle/>
          <a:p>
            <a:r>
              <a:rPr lang="el-GR" sz="2200" dirty="0">
                <a:latin typeface="Calibri" panose="020F0502020204030204" pitchFamily="34" charset="0"/>
              </a:rPr>
              <a:t>Στο μοντέλο σχεδιάσαμε μία τριαδική σχέση </a:t>
            </a:r>
            <a:r>
              <a:rPr lang="en-US" sz="2200" dirty="0">
                <a:latin typeface="Calibri" panose="020F0502020204030204" pitchFamily="34" charset="0"/>
              </a:rPr>
              <a:t>Plays</a:t>
            </a:r>
            <a:r>
              <a:rPr lang="el-GR" sz="2200" dirty="0">
                <a:latin typeface="Calibri" panose="020F0502020204030204" pitchFamily="34" charset="0"/>
              </a:rPr>
              <a:t> τύπου </a:t>
            </a:r>
            <a:r>
              <a:rPr lang="en-US" sz="2200" dirty="0">
                <a:latin typeface="Calibri" panose="020F0502020204030204" pitchFamily="34" charset="0"/>
              </a:rPr>
              <a:t>M</a:t>
            </a:r>
            <a:r>
              <a:rPr lang="el-GR" sz="2200" dirty="0">
                <a:latin typeface="Calibri" panose="020F0502020204030204" pitchFamily="34" charset="0"/>
              </a:rPr>
              <a:t>:</a:t>
            </a:r>
            <a:r>
              <a:rPr lang="en-US" sz="2200" dirty="0">
                <a:latin typeface="Calibri" panose="020F0502020204030204" pitchFamily="34" charset="0"/>
              </a:rPr>
              <a:t>N</a:t>
            </a:r>
            <a:r>
              <a:rPr lang="el-GR" sz="2200" dirty="0">
                <a:latin typeface="Calibri" panose="020F0502020204030204" pitchFamily="34" charset="0"/>
              </a:rPr>
              <a:t>:</a:t>
            </a:r>
            <a:r>
              <a:rPr lang="en-US" sz="2200" dirty="0">
                <a:latin typeface="Calibri" panose="020F0502020204030204" pitchFamily="34" charset="0"/>
              </a:rPr>
              <a:t>N</a:t>
            </a:r>
            <a:r>
              <a:rPr lang="el-GR" sz="2200" dirty="0">
                <a:latin typeface="Calibri" panose="020F0502020204030204" pitchFamily="34" charset="0"/>
              </a:rPr>
              <a:t>.</a:t>
            </a:r>
          </a:p>
          <a:p>
            <a:r>
              <a:rPr lang="en-US" dirty="0">
                <a:latin typeface="Courier New" panose="02070309020205020404" pitchFamily="49" charset="0"/>
                <a:cs typeface="Courier New" panose="02070309020205020404" pitchFamily="49" charset="0"/>
              </a:rPr>
              <a:t>PLAYS(</a:t>
            </a:r>
            <a:r>
              <a:rPr lang="en-US" u="sng" dirty="0">
                <a:latin typeface="Courier New" panose="02070309020205020404" pitchFamily="49" charset="0"/>
                <a:cs typeface="Courier New" panose="02070309020205020404" pitchFamily="49" charset="0"/>
              </a:rPr>
              <a:t>AFM, Name, </a:t>
            </a:r>
            <a:r>
              <a:rPr lang="en-US" u="sng" dirty="0" err="1">
                <a:latin typeface="Courier New" panose="02070309020205020404" pitchFamily="49" charset="0"/>
                <a:cs typeface="Courier New" panose="02070309020205020404" pitchFamily="49" charset="0"/>
              </a:rPr>
              <a:t>Albumid</a:t>
            </a:r>
            <a:r>
              <a:rPr lang="en-US" u="sng" dirty="0">
                <a:latin typeface="Courier New" panose="02070309020205020404" pitchFamily="49" charset="0"/>
                <a:cs typeface="Courier New" panose="02070309020205020404" pitchFamily="49" charset="0"/>
              </a:rPr>
              <a:t>, </a:t>
            </a:r>
            <a:r>
              <a:rPr lang="en-US" u="sng" dirty="0" err="1">
                <a:latin typeface="Courier New" panose="02070309020205020404" pitchFamily="49" charset="0"/>
                <a:cs typeface="Courier New" panose="02070309020205020404" pitchFamily="49" charset="0"/>
              </a:rPr>
              <a:t>songNo</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70631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792088"/>
          </a:xfrm>
        </p:spPr>
        <p:txBody>
          <a:bodyPr>
            <a:normAutofit/>
          </a:bodyPr>
          <a:lstStyle/>
          <a:p>
            <a:pPr marL="457200" lvl="0" indent="-457200">
              <a:buFont typeface="+mj-lt"/>
              <a:buAutoNum type="arabicPeriod" startAt="8"/>
            </a:pPr>
            <a:r>
              <a:rPr lang="el-GR" sz="2200" dirty="0"/>
              <a:t>Κάθε τραγούδι έχει ένα τίτλο και ένα στιχουργό. Υποθέτουμε ότι ο στιχουργός δεν ανήκει στους μουσικούς της εταιρείας.</a:t>
            </a:r>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009" y="2092140"/>
            <a:ext cx="5821164" cy="4397586"/>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583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3126488" cy="5040560"/>
          </a:xfrm>
        </p:spPr>
        <p:txBody>
          <a:bodyPr>
            <a:normAutofit/>
          </a:bodyPr>
          <a:lstStyle/>
          <a:p>
            <a:pPr marL="457200" lvl="0" indent="-457200">
              <a:buFont typeface="+mj-lt"/>
              <a:buAutoNum type="arabicPeriod" startAt="9"/>
            </a:pPr>
            <a:r>
              <a:rPr lang="el-GR" sz="2200" dirty="0"/>
              <a:t>Κάθε συνεργαζόμενος με την εταιρεία στιχουργός έχει μοναδικό ΑΦΜ, έχει όνομα (επώνυμο και όνομα), έχει δηλώσει μία ή περισσότερες διευθύνσεις και ένα ή περισσότερα τηλέφωνα.</a:t>
            </a:r>
          </a:p>
          <a:p>
            <a:endParaRPr lang="el-GR" sz="2200" dirty="0"/>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3688" y="1268760"/>
            <a:ext cx="5359400" cy="4729163"/>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99592" y="5157192"/>
            <a:ext cx="4572000" cy="1200329"/>
          </a:xfrm>
          <a:prstGeom prst="rect">
            <a:avLst/>
          </a:prstGeom>
        </p:spPr>
        <p:txBody>
          <a:bodyPr>
            <a:spAutoFit/>
          </a:bodyPr>
          <a:lstStyle/>
          <a:p>
            <a:r>
              <a:rPr lang="en-US" dirty="0">
                <a:latin typeface="Courier New" panose="02070309020205020404" pitchFamily="49" charset="0"/>
                <a:cs typeface="Courier New" panose="02070309020205020404" pitchFamily="49" charset="0"/>
              </a:rPr>
              <a:t>LYRIST(</a:t>
            </a:r>
            <a:r>
              <a:rPr lang="en-US" u="sng" dirty="0">
                <a:latin typeface="Courier New" panose="02070309020205020404" pitchFamily="49" charset="0"/>
                <a:cs typeface="Courier New" panose="02070309020205020404" pitchFamily="49" charset="0"/>
              </a:rPr>
              <a:t>AFM</a:t>
            </a:r>
            <a:r>
              <a:rPr lang="en-US" dirty="0">
                <a:latin typeface="Courier New" panose="02070309020205020404" pitchFamily="49" charset="0"/>
                <a:cs typeface="Courier New" panose="02070309020205020404" pitchFamily="49" charset="0"/>
              </a:rPr>
              <a:t>, Surname, Name)</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LYRIST_PHONES(AFM, phone)</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SONG</a:t>
            </a:r>
            <a:r>
              <a:rPr lang="en-GB" dirty="0">
                <a:latin typeface="Courier New" panose="02070309020205020404" pitchFamily="49" charset="0"/>
                <a:cs typeface="Courier New" panose="02070309020205020404" pitchFamily="49" charset="0"/>
              </a:rPr>
              <a:t>(</a:t>
            </a:r>
            <a:r>
              <a:rPr lang="en-US" u="sng" dirty="0" err="1">
                <a:latin typeface="Courier New" panose="02070309020205020404" pitchFamily="49" charset="0"/>
                <a:cs typeface="Courier New" panose="02070309020205020404" pitchFamily="49" charset="0"/>
              </a:rPr>
              <a:t>albumId</a:t>
            </a:r>
            <a:r>
              <a:rPr lang="en-GB" u="sng" dirty="0">
                <a:latin typeface="Courier New" panose="02070309020205020404" pitchFamily="49" charset="0"/>
                <a:cs typeface="Courier New" panose="02070309020205020404" pitchFamily="49" charset="0"/>
              </a:rPr>
              <a:t>, </a:t>
            </a:r>
            <a:r>
              <a:rPr lang="en-US" u="sng" dirty="0" err="1">
                <a:latin typeface="Courier New" panose="02070309020205020404" pitchFamily="49" charset="0"/>
                <a:cs typeface="Courier New" panose="02070309020205020404" pitchFamily="49" charset="0"/>
              </a:rPr>
              <a:t>songno</a:t>
            </a:r>
            <a:r>
              <a:rPr lang="en-GB"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title</a:t>
            </a:r>
            <a:r>
              <a:rPr lang="en-GB" dirty="0">
                <a:latin typeface="Courier New" panose="02070309020205020404" pitchFamily="49" charset="0"/>
                <a:cs typeface="Courier New" panose="02070309020205020404" pitchFamily="49" charset="0"/>
              </a:rPr>
              <a:t>, lyrist_</a:t>
            </a:r>
            <a:r>
              <a:rPr lang="en-US" dirty="0">
                <a:latin typeface="Courier New" panose="02070309020205020404" pitchFamily="49" charset="0"/>
                <a:cs typeface="Courier New" panose="02070309020205020404" pitchFamily="49" charset="0"/>
              </a:rPr>
              <a:t>AFM</a:t>
            </a:r>
            <a:r>
              <a:rPr lang="en-GB"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5955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40768"/>
            <a:ext cx="5776042" cy="4824536"/>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5796136" y="1232756"/>
            <a:ext cx="2890664" cy="5040560"/>
          </a:xfrm>
        </p:spPr>
        <p:txBody>
          <a:bodyPr>
            <a:normAutofit/>
          </a:bodyPr>
          <a:lstStyle/>
          <a:p>
            <a:pPr marL="457200" lvl="0" indent="-457200">
              <a:buFont typeface="+mj-lt"/>
              <a:buAutoNum type="arabicPeriod" startAt="10"/>
            </a:pPr>
            <a:r>
              <a:rPr lang="el-GR" sz="2200" dirty="0"/>
              <a:t>Σε κάθε τραγούδι ενός άλμπουμ μπορεί να τραγουδούν ένας ή περισσότεροι μουσικοί και κάθε μουσικός μπορεί να τραγουδά σε ένα ή περισσότερα τραγούδια ενός άλμπουμ.</a:t>
            </a:r>
          </a:p>
          <a:p>
            <a:pPr marL="457200" indent="-457200">
              <a:buFont typeface="+mj-lt"/>
              <a:buAutoNum type="arabicPeriod" startAt="10"/>
            </a:pPr>
            <a:endParaRPr lang="el-GR" sz="2200" dirty="0"/>
          </a:p>
        </p:txBody>
      </p:sp>
    </p:spTree>
    <p:extLst>
      <p:ext uri="{BB962C8B-B14F-4D97-AF65-F5344CB8AC3E}">
        <p14:creationId xmlns:p14="http://schemas.microsoft.com/office/powerpoint/2010/main" val="4257211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9925" y="1014645"/>
            <a:ext cx="5616624" cy="4680520"/>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67544" y="1196752"/>
            <a:ext cx="3312368" cy="5040560"/>
          </a:xfrm>
        </p:spPr>
        <p:txBody>
          <a:bodyPr>
            <a:normAutofit/>
          </a:bodyPr>
          <a:lstStyle/>
          <a:p>
            <a:pPr marL="457200" lvl="0" indent="-457200">
              <a:buFont typeface="+mj-lt"/>
              <a:buAutoNum type="arabicPeriod" startAt="11"/>
            </a:pPr>
            <a:r>
              <a:rPr lang="el-GR" sz="2200" dirty="0"/>
              <a:t>Σε κάθε άλμπουμ υπάρχει ακριβώς </a:t>
            </a:r>
            <a:r>
              <a:rPr lang="en-US" sz="2200" dirty="0" smtClean="0"/>
              <a:t>   </a:t>
            </a:r>
            <a:r>
              <a:rPr lang="el-GR" sz="2200" dirty="0" smtClean="0"/>
              <a:t>ένας </a:t>
            </a:r>
            <a:r>
              <a:rPr lang="el-GR" sz="2200" dirty="0"/>
              <a:t>μουσικός ως παραγωγός του </a:t>
            </a:r>
            <a:r>
              <a:rPr lang="el-GR" sz="2200" u="sng" dirty="0"/>
              <a:t>άλμπουμ</a:t>
            </a:r>
            <a:r>
              <a:rPr lang="el-GR" sz="2200" dirty="0"/>
              <a:t>. ενδιαφέρει να καταχωρούμε για κάθε </a:t>
            </a:r>
            <a:r>
              <a:rPr lang="el-GR" sz="2200" u="sng" dirty="0"/>
              <a:t>τραγούδι</a:t>
            </a:r>
            <a:r>
              <a:rPr lang="el-GR" sz="2200" dirty="0"/>
              <a:t> και έναν μουσικό </a:t>
            </a:r>
            <a:r>
              <a:rPr lang="el-GR" sz="2200" dirty="0" smtClean="0"/>
              <a:t>παραγωγό</a:t>
            </a:r>
            <a:r>
              <a:rPr lang="en-US" sz="2200" dirty="0" smtClean="0"/>
              <a:t>.</a:t>
            </a:r>
            <a:r>
              <a:rPr lang="el-GR" sz="2200" dirty="0" smtClean="0"/>
              <a:t> </a:t>
            </a:r>
            <a:endParaRPr lang="el-GR" sz="2200" dirty="0"/>
          </a:p>
          <a:p>
            <a:pPr marL="457200" indent="-457200">
              <a:buFont typeface="+mj-lt"/>
              <a:buAutoNum type="arabicPeriod" startAt="11"/>
            </a:pPr>
            <a:endParaRPr lang="el-GR" sz="2200" dirty="0"/>
          </a:p>
        </p:txBody>
      </p:sp>
      <p:sp>
        <p:nvSpPr>
          <p:cNvPr id="4" name="Rectangle 3"/>
          <p:cNvSpPr/>
          <p:nvPr/>
        </p:nvSpPr>
        <p:spPr>
          <a:xfrm>
            <a:off x="251520" y="4535224"/>
            <a:ext cx="8604448" cy="2308324"/>
          </a:xfrm>
          <a:prstGeom prst="rect">
            <a:avLst/>
          </a:prstGeom>
        </p:spPr>
        <p:txBody>
          <a:bodyPr wrap="square">
            <a:spAutoFit/>
          </a:bodyPr>
          <a:lstStyle/>
          <a:p>
            <a:r>
              <a:rPr lang="en-US" sz="1600" dirty="0" smtClean="0">
                <a:latin typeface="Courier New" panose="02070309020205020404" pitchFamily="49" charset="0"/>
                <a:cs typeface="Courier New" panose="02070309020205020404" pitchFamily="49" charset="0"/>
              </a:rPr>
              <a:t>MUSICIAN(</a:t>
            </a:r>
            <a:r>
              <a:rPr lang="en-US" sz="1600" u="sng" dirty="0" err="1" smtClean="0">
                <a:latin typeface="Courier New" panose="02070309020205020404" pitchFamily="49" charset="0"/>
                <a:cs typeface="Courier New" panose="02070309020205020404" pitchFamily="49" charset="0"/>
              </a:rPr>
              <a:t>AFM</a:t>
            </a:r>
            <a:r>
              <a:rPr lang="en-US" sz="1600" dirty="0" err="1" smtClean="0">
                <a:latin typeface="Courier New" panose="02070309020205020404" pitchFamily="49" charset="0"/>
                <a:cs typeface="Courier New" panose="02070309020205020404" pitchFamily="49" charset="0"/>
              </a:rPr>
              <a:t>,Surname,Name,Street,ANumber,PostCode,Phone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INSTRUMENT(</a:t>
            </a:r>
            <a:r>
              <a:rPr lang="en-US" sz="1600" u="sng" dirty="0">
                <a:latin typeface="Courier New" panose="02070309020205020404" pitchFamily="49" charset="0"/>
                <a:cs typeface="Courier New" panose="02070309020205020404" pitchFamily="49" charset="0"/>
              </a:rPr>
              <a:t>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I_Key</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MUSICIAN_PLAYS_INSTRUMENT(</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ALBUM(</a:t>
            </a:r>
            <a:r>
              <a:rPr lang="en-US" sz="1600" u="sng" dirty="0" err="1">
                <a:latin typeface="Courier New" panose="02070309020205020404" pitchFamily="49" charset="0"/>
                <a:cs typeface="Courier New" panose="02070309020205020404" pitchFamily="49" charset="0"/>
              </a:rPr>
              <a:t>AlbumId</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Copyright_date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Medium_Name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SINGS(</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SONG(</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lyrist_surname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lyrist_name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AFM_producer</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PLAYS_SONG(</a:t>
            </a:r>
            <a:r>
              <a:rPr lang="en-US" sz="1600" u="sng" dirty="0" err="1">
                <a:latin typeface="Courier New" panose="02070309020205020404" pitchFamily="49" charset="0"/>
                <a:cs typeface="Courier New" panose="02070309020205020404" pitchFamily="49" charset="0"/>
              </a:rPr>
              <a:t>AFMmusician</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Instrument_name</a:t>
            </a:r>
            <a:r>
              <a:rPr lang="en-US" sz="1600" u="sng"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l-GR" sz="1600" dirty="0">
                <a:latin typeface="Courier New" panose="02070309020205020404" pitchFamily="49" charset="0"/>
                <a:cs typeface="Courier New" panose="02070309020205020404" pitchFamily="49" charset="0"/>
              </a:rPr>
              <a:t>τριαδική σχέση</a:t>
            </a:r>
            <a:r>
              <a:rPr lang="en-US" sz="1600" dirty="0">
                <a:latin typeface="Courier New" panose="02070309020205020404" pitchFamily="49" charset="0"/>
                <a:cs typeface="Courier New" panose="02070309020205020404" pitchFamily="49" charset="0"/>
              </a:rPr>
              <a:t> plays)</a:t>
            </a: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94530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2962672" cy="5040560"/>
          </a:xfrm>
        </p:spPr>
        <p:txBody>
          <a:bodyPr>
            <a:normAutofit/>
          </a:bodyPr>
          <a:lstStyle/>
          <a:p>
            <a:r>
              <a:rPr lang="el-GR" sz="2200" dirty="0"/>
              <a:t>Αν ενδιαφέρει να καταχωρούμε μόνο για κάθε </a:t>
            </a:r>
            <a:r>
              <a:rPr lang="el-GR" sz="2200" u="sng" dirty="0"/>
              <a:t>άλμπουμ</a:t>
            </a:r>
            <a:r>
              <a:rPr lang="el-GR" sz="2200" dirty="0"/>
              <a:t> και όχι για κάθε τραγούδι του έναν μουσικό παραγωγό θα πρέπει να αλλάξουμε τη μοντελοποίηση.</a:t>
            </a:r>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214932"/>
            <a:ext cx="4642727" cy="3868939"/>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7544" y="5045125"/>
            <a:ext cx="8190656" cy="1815882"/>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MUSICIAN(</a:t>
            </a:r>
            <a:r>
              <a:rPr lang="en-US" sz="1600" u="sng" dirty="0">
                <a:latin typeface="Courier New" panose="02070309020205020404" pitchFamily="49" charset="0"/>
                <a:cs typeface="Courier New" panose="02070309020205020404" pitchFamily="49" charset="0"/>
              </a:rPr>
              <a:t>AFM</a:t>
            </a:r>
            <a:r>
              <a:rPr lang="en-US" sz="1600" dirty="0">
                <a:latin typeface="Courier New" panose="02070309020205020404" pitchFamily="49" charset="0"/>
                <a:cs typeface="Courier New" panose="02070309020205020404" pitchFamily="49" charset="0"/>
              </a:rPr>
              <a:t>, Surname, Name, Street, </a:t>
            </a:r>
            <a:r>
              <a:rPr lang="en-US" sz="1600" dirty="0" err="1">
                <a:latin typeface="Courier New" panose="02070309020205020404" pitchFamily="49" charset="0"/>
                <a:cs typeface="Courier New" panose="02070309020205020404" pitchFamily="49" charset="0"/>
              </a:rPr>
              <a:t>ANumber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PostCode</a:t>
            </a:r>
            <a:r>
              <a:rPr lang="en-US" sz="1600" dirty="0">
                <a:latin typeface="Courier New" panose="02070309020205020404" pitchFamily="49" charset="0"/>
                <a:cs typeface="Courier New" panose="02070309020205020404" pitchFamily="49" charset="0"/>
              </a:rPr>
              <a:t>, Phone)</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INSTRUMENT(</a:t>
            </a:r>
            <a:r>
              <a:rPr lang="en-US" sz="1600" u="sng" dirty="0">
                <a:latin typeface="Courier New" panose="02070309020205020404" pitchFamily="49" charset="0"/>
                <a:cs typeface="Courier New" panose="02070309020205020404" pitchFamily="49" charset="0"/>
              </a:rPr>
              <a:t>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I_Key</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MUSICIAN_PLAYS_INSTRUMENT(</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PLAYS_SONG(</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ALBUM(</a:t>
            </a:r>
            <a:r>
              <a:rPr lang="en-US" sz="1600" u="sng" dirty="0" err="1">
                <a:latin typeface="Courier New" panose="02070309020205020404" pitchFamily="49" charset="0"/>
                <a:cs typeface="Courier New" panose="02070309020205020404" pitchFamily="49" charset="0"/>
              </a:rPr>
              <a:t>AlbumId</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Copyright_date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Medium_Name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AFM_Producer</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SONG(</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Lyrist_Surname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Lyrist_Name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SINGS</a:t>
            </a:r>
            <a:r>
              <a:rPr lang="el-GR" sz="1600" dirty="0">
                <a:latin typeface="Courier New" panose="02070309020205020404" pitchFamily="49" charset="0"/>
                <a:cs typeface="Courier New" panose="02070309020205020404" pitchFamily="49" charset="0"/>
              </a:rPr>
              <a:t>(</a:t>
            </a:r>
            <a:r>
              <a:rPr lang="en-US" sz="1600" u="sng" dirty="0">
                <a:latin typeface="Courier New" panose="02070309020205020404" pitchFamily="49" charset="0"/>
                <a:cs typeface="Courier New" panose="02070309020205020404" pitchFamily="49" charset="0"/>
              </a:rPr>
              <a:t>AFM</a:t>
            </a:r>
            <a:r>
              <a:rPr lang="el-GR"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l-GR"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l-GR" sz="1600" u="sng"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21094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124742"/>
            <a:ext cx="5846439" cy="4872033"/>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7504" y="3933056"/>
            <a:ext cx="5832648" cy="2800767"/>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MUSICIAN(</a:t>
            </a:r>
            <a:r>
              <a:rPr lang="en-US" sz="1600" u="sng" dirty="0">
                <a:latin typeface="Courier New" panose="02070309020205020404" pitchFamily="49" charset="0"/>
                <a:cs typeface="Courier New" panose="02070309020205020404" pitchFamily="49" charset="0"/>
              </a:rPr>
              <a:t>AFM</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Surname, Name</a:t>
            </a:r>
            <a:r>
              <a:rPr lang="en-US" sz="1600" dirty="0">
                <a:latin typeface="Courier New" panose="02070309020205020404" pitchFamily="49" charset="0"/>
                <a:cs typeface="Courier New" panose="02070309020205020404" pitchFamily="49" charset="0"/>
              </a:rPr>
              <a:t>, Street,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ANumber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PostCode</a:t>
            </a:r>
            <a:r>
              <a:rPr lang="en-US" sz="1600" dirty="0">
                <a:latin typeface="Courier New" panose="02070309020205020404" pitchFamily="49" charset="0"/>
                <a:cs typeface="Courier New" panose="02070309020205020404" pitchFamily="49" charset="0"/>
              </a:rPr>
              <a:t>, Phone)</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INSTRUMENT(</a:t>
            </a:r>
            <a:r>
              <a:rPr lang="en-US" sz="1600" u="sng" dirty="0">
                <a:latin typeface="Courier New" panose="02070309020205020404" pitchFamily="49" charset="0"/>
                <a:cs typeface="Courier New" panose="02070309020205020404" pitchFamily="49" charset="0"/>
              </a:rPr>
              <a:t>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I_Key</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MUSICIAN_INSTRUMENT(</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PLAYS_SONG(</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I_Name</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ALBUM(</a:t>
            </a:r>
            <a:r>
              <a:rPr lang="en-US" sz="1600" u="sng" dirty="0" err="1">
                <a:latin typeface="Courier New" panose="02070309020205020404" pitchFamily="49" charset="0"/>
                <a:cs typeface="Courier New" panose="02070309020205020404" pitchFamily="49" charset="0"/>
              </a:rPr>
              <a:t>AlbumId</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Copyright_date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Medium_Name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SONG(</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dirty="0">
                <a:latin typeface="Courier New" panose="02070309020205020404" pitchFamily="49" charset="0"/>
                <a:cs typeface="Courier New" panose="02070309020205020404" pitchFamily="49" charset="0"/>
              </a:rPr>
              <a:t>, Title, </a:t>
            </a:r>
            <a:r>
              <a:rPr lang="en-US" sz="1600" dirty="0" err="1">
                <a:latin typeface="Courier New" panose="02070309020205020404" pitchFamily="49" charset="0"/>
                <a:cs typeface="Courier New" panose="02070309020205020404" pitchFamily="49" charset="0"/>
              </a:rPr>
              <a:t>Lyrist_Surname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Lyrist_Name</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SINGS(</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PRODUCES(</a:t>
            </a:r>
            <a:r>
              <a:rPr lang="en-US" sz="1600" u="sng" dirty="0">
                <a:latin typeface="Courier New" panose="02070309020205020404" pitchFamily="49" charset="0"/>
                <a:cs typeface="Courier New" panose="02070309020205020404" pitchFamily="49" charset="0"/>
              </a:rPr>
              <a:t>AFM, </a:t>
            </a:r>
            <a:r>
              <a:rPr lang="en-US" sz="1600" u="sng" dirty="0" err="1">
                <a:latin typeface="Courier New" panose="02070309020205020404" pitchFamily="49" charset="0"/>
                <a:cs typeface="Courier New" panose="02070309020205020404" pitchFamily="49" charset="0"/>
              </a:rPr>
              <a:t>AlbumI</a:t>
            </a:r>
            <a:r>
              <a:rPr lang="en-US" sz="1600" dirty="0" err="1">
                <a:latin typeface="Courier New" panose="02070309020205020404" pitchFamily="49" charset="0"/>
                <a:cs typeface="Courier New" panose="02070309020205020404" pitchFamily="49" charset="0"/>
              </a:rPr>
              <a:t>d</a:t>
            </a:r>
            <a:r>
              <a:rPr lang="en-US" sz="1600" u="sng"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778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pPr marL="457200" lvl="0" indent="-457200">
              <a:buFont typeface="+mj-lt"/>
              <a:buAutoNum type="arabicPeriod" startAt="12"/>
            </a:pPr>
            <a:r>
              <a:rPr lang="el-GR" sz="2200" dirty="0"/>
              <a:t>Θ</a:t>
            </a:r>
            <a:r>
              <a:rPr lang="el-GR" sz="2200" dirty="0" smtClean="0"/>
              <a:t>α </a:t>
            </a:r>
            <a:r>
              <a:rPr lang="el-GR" sz="2200" dirty="0"/>
              <a:t>μπορούσε να προστεθεί κάποιο στοιχείο για το συνθέτη ενός τραγουδιού. Πρώτη λύση: Διαχείριση του συνθέτη όπως στην περίπτωση του στιχουργού. Δεύτερη λύση:  ένας μουσικός μπορεί να είναι συνθέτης ενός ή περισσότερων τραγουδιών και ένα τραγούδι θα μπορούσε να έχει έναν ή περισσότερους συνθέτες. </a:t>
            </a:r>
          </a:p>
          <a:p>
            <a:pPr marL="457200" indent="-457200">
              <a:buFont typeface="+mj-lt"/>
              <a:buAutoNum type="arabicPeriod" startAt="12"/>
            </a:pPr>
            <a:endParaRPr lang="el-GR" sz="2200" dirty="0"/>
          </a:p>
          <a:p>
            <a:pPr marL="457200" lvl="0" indent="-457200">
              <a:buFont typeface="+mj-lt"/>
              <a:buAutoNum type="arabicPeriod" startAt="12"/>
            </a:pPr>
            <a:r>
              <a:rPr lang="el-GR" sz="2200" dirty="0"/>
              <a:t>Αν μουσικοί και στιχουργοί είναι διακριτές οντότητες, δηλαδή ο μουσικός της εταιρείας δε χρησιμοποιείται ως στιχουργός και κάθε στιχουργός δεν είναι μουσικός της εταιρείας θα μπορούσαμε να εισάγουμε </a:t>
            </a:r>
            <a:r>
              <a:rPr lang="en-US" sz="2200" dirty="0"/>
              <a:t>IS</a:t>
            </a:r>
            <a:r>
              <a:rPr lang="el-GR" sz="2200" dirty="0"/>
              <a:t>_</a:t>
            </a:r>
            <a:r>
              <a:rPr lang="en-US" sz="2200" dirty="0"/>
              <a:t>A</a:t>
            </a:r>
            <a:r>
              <a:rPr lang="el-GR" sz="2200" dirty="0"/>
              <a:t> συσχέτιση του τύπου οντότητας </a:t>
            </a:r>
            <a:r>
              <a:rPr lang="en-US" sz="2200" dirty="0"/>
              <a:t>PERSON</a:t>
            </a:r>
            <a:r>
              <a:rPr lang="el-GR" sz="2200" dirty="0"/>
              <a:t> με τους </a:t>
            </a:r>
            <a:r>
              <a:rPr lang="el-GR" sz="2200" dirty="0" err="1"/>
              <a:t>υποτύπους</a:t>
            </a:r>
            <a:r>
              <a:rPr lang="el-GR" sz="2200" dirty="0"/>
              <a:t> οντότητας ΜΟΥΣΙΚΟΣ, ΣΤΙΧΟΥΡΓΟΣ με επιπρόσθετα χαρακτηριστικά για κάθε μία οντότητα. </a:t>
            </a:r>
          </a:p>
          <a:p>
            <a:endParaRPr lang="el-GR" dirty="0"/>
          </a:p>
        </p:txBody>
      </p:sp>
    </p:spTree>
    <p:extLst>
      <p:ext uri="{BB962C8B-B14F-4D97-AF65-F5344CB8AC3E}">
        <p14:creationId xmlns:p14="http://schemas.microsoft.com/office/powerpoint/2010/main" val="2421881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951" y="1555971"/>
            <a:ext cx="8145028" cy="4032448"/>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045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196752"/>
            <a:ext cx="8229600" cy="1512168"/>
          </a:xfrm>
        </p:spPr>
        <p:txBody>
          <a:bodyPr>
            <a:normAutofit/>
          </a:bodyPr>
          <a:lstStyle/>
          <a:p>
            <a:pPr lvl="0"/>
            <a:r>
              <a:rPr lang="el-GR" sz="2200" dirty="0"/>
              <a:t>Αν υποθέσουμε ότι οι μουσικοί της εταιρείας και μόνον αυτοί στα άλμπουμ της εταιρείας παίζουν μουσικά όργανα, συνθέτουν τραγούδια, είναι παραγωγοί τραγουδιών, τραγουδούν κ.λπ. θα </a:t>
            </a:r>
            <a:r>
              <a:rPr lang="el-GR" sz="2200" dirty="0" smtClean="0"/>
              <a:t>μπορούσαμε</a:t>
            </a:r>
            <a:endParaRPr lang="el-GR" sz="2200" dirty="0"/>
          </a:p>
        </p:txBody>
      </p: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246" y="2276873"/>
            <a:ext cx="4998018" cy="3456384"/>
          </a:xfrm>
          <a:prstGeom prst="rect">
            <a:avLst/>
          </a:prstGeom>
          <a:blipFill dpi="0" rotWithShape="0">
            <a:blip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92000" y="2492896"/>
            <a:ext cx="3096344" cy="4154984"/>
          </a:xfrm>
          <a:prstGeom prst="rect">
            <a:avLst/>
          </a:prstGeom>
        </p:spPr>
        <p:txBody>
          <a:bodyPr wrap="square">
            <a:spAutoFit/>
          </a:bodyPr>
          <a:lstStyle/>
          <a:p>
            <a:pPr lvl="0"/>
            <a:r>
              <a:rPr lang="el-GR" sz="2200" dirty="0">
                <a:latin typeface="Calibri" panose="020F0502020204030204" pitchFamily="34" charset="0"/>
              </a:rPr>
              <a:t>να χρησιμοποιήσουμε εκτός από την οντότητα ΜΟΥΣΙΚΟΣ  και μία οντότητα ΡΟΛΟΣ πχ συνθέτης, στιχουργός, ερμηνευτής κ.λπ.   Θα μπορούσαμε ακόμη να χρησιμοποιήσουμε και σαν όνομα της οντότητας ΜΟΥΣΙΚΟΣ τη λέξη </a:t>
            </a:r>
            <a:r>
              <a:rPr lang="en-US" sz="2200" dirty="0">
                <a:latin typeface="Calibri" panose="020F0502020204030204" pitchFamily="34" charset="0"/>
              </a:rPr>
              <a:t>PERSON</a:t>
            </a:r>
            <a:r>
              <a:rPr lang="el-GR" sz="2200" dirty="0">
                <a:latin typeface="Calibri" panose="020F0502020204030204" pitchFamily="34" charset="0"/>
              </a:rPr>
              <a:t>.</a:t>
            </a:r>
          </a:p>
          <a:p>
            <a:endParaRPr lang="el-GR" sz="2200" dirty="0">
              <a:latin typeface="Calibri" panose="020F0502020204030204" pitchFamily="34" charset="0"/>
            </a:endParaRPr>
          </a:p>
        </p:txBody>
      </p:sp>
      <p:sp>
        <p:nvSpPr>
          <p:cNvPr id="5" name="Rectangle 4"/>
          <p:cNvSpPr/>
          <p:nvPr/>
        </p:nvSpPr>
        <p:spPr>
          <a:xfrm>
            <a:off x="3921014" y="6001549"/>
            <a:ext cx="5115481" cy="338554"/>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HAS(</a:t>
            </a:r>
            <a:r>
              <a:rPr lang="en-US" sz="1600" u="sng" dirty="0" err="1">
                <a:latin typeface="Courier New" panose="02070309020205020404" pitchFamily="49" charset="0"/>
                <a:cs typeface="Courier New" panose="02070309020205020404" pitchFamily="49" charset="0"/>
              </a:rPr>
              <a:t>Person_AFM</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AlbumID</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SongNo</a:t>
            </a:r>
            <a:r>
              <a:rPr lang="en-US" sz="1600" u="sng" dirty="0">
                <a:latin typeface="Courier New" panose="02070309020205020404" pitchFamily="49" charset="0"/>
                <a:cs typeface="Courier New" panose="02070309020205020404" pitchFamily="49" charset="0"/>
              </a:rPr>
              <a:t>, </a:t>
            </a:r>
            <a:r>
              <a:rPr lang="en-US" sz="1600" u="sng" dirty="0" err="1">
                <a:latin typeface="Courier New" panose="02070309020205020404" pitchFamily="49" charset="0"/>
                <a:cs typeface="Courier New" panose="02070309020205020404" pitchFamily="49" charset="0"/>
              </a:rPr>
              <a:t>RoleID</a:t>
            </a:r>
            <a:r>
              <a:rPr lang="en-US" sz="1600" dirty="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6679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Λεπτομερέστερη περιγραφή </a:t>
            </a:r>
          </a:p>
        </p:txBody>
      </p:sp>
      <p:sp>
        <p:nvSpPr>
          <p:cNvPr id="3" name="Content Placeholder 2"/>
          <p:cNvSpPr>
            <a:spLocks noGrp="1"/>
          </p:cNvSpPr>
          <p:nvPr>
            <p:ph idx="1"/>
          </p:nvPr>
        </p:nvSpPr>
        <p:spPr/>
        <p:txBody>
          <a:bodyPr>
            <a:noAutofit/>
          </a:bodyPr>
          <a:lstStyle/>
          <a:p>
            <a:r>
              <a:rPr lang="el-GR" sz="2200" dirty="0" smtClean="0"/>
              <a:t>Κάθε </a:t>
            </a:r>
            <a:r>
              <a:rPr lang="el-GR" sz="2200" dirty="0"/>
              <a:t>μουσικός έχει μοναδικό ΑΦΜ και έχει επώνυμο και όνομα. Έχει διεύθυνση (οδός, αριθμός, ταχυδρομικός τομέας) και τηλέφωνο. </a:t>
            </a:r>
            <a:endParaRPr lang="en-US" sz="2200" dirty="0" smtClean="0"/>
          </a:p>
          <a:p>
            <a:r>
              <a:rPr lang="el-GR" sz="2200" dirty="0" smtClean="0"/>
              <a:t>Κάθε </a:t>
            </a:r>
            <a:r>
              <a:rPr lang="el-GR" sz="2200" dirty="0"/>
              <a:t>μουσικός γνωρίζει πολλά μουσικά όργανα και επιπλέον κάθε μουσικό όργανο μπορεί να παιχθεί από πολλούς μουσικούς. </a:t>
            </a:r>
            <a:endParaRPr lang="en-US" sz="2200" dirty="0" smtClean="0"/>
          </a:p>
          <a:p>
            <a:r>
              <a:rPr lang="el-GR" sz="2200" dirty="0" smtClean="0"/>
              <a:t>Κάθε </a:t>
            </a:r>
            <a:r>
              <a:rPr lang="el-GR" sz="2200" dirty="0"/>
              <a:t>μουσικό όργανο έχει έναν μοναδικό κωδικό και μοναδικό όνομα -πχ φλάουτο, πιάνο, ηλεκτρική κιθάρα- και ένα μουσικό κλειδί. </a:t>
            </a:r>
            <a:endParaRPr lang="en-US" sz="2200" dirty="0" smtClean="0"/>
          </a:p>
          <a:p>
            <a:r>
              <a:rPr lang="el-GR" sz="2200" dirty="0" smtClean="0"/>
              <a:t>Κάθε </a:t>
            </a:r>
            <a:r>
              <a:rPr lang="el-GR" sz="2200" dirty="0"/>
              <a:t>δίσκος (</a:t>
            </a:r>
            <a:r>
              <a:rPr lang="en-US" sz="2200" dirty="0"/>
              <a:t>album</a:t>
            </a:r>
            <a:r>
              <a:rPr lang="el-GR" sz="2200" dirty="0"/>
              <a:t>) έχει ένα μοναδικό αναγνωριστικό (</a:t>
            </a:r>
            <a:r>
              <a:rPr lang="en-US" sz="2200" dirty="0" err="1"/>
              <a:t>AlbumId</a:t>
            </a:r>
            <a:r>
              <a:rPr lang="el-GR" sz="2200" dirty="0"/>
              <a:t>), τίτλο και ημερομηνία </a:t>
            </a:r>
            <a:r>
              <a:rPr lang="en-US" sz="2200" dirty="0"/>
              <a:t>copyright</a:t>
            </a:r>
            <a:r>
              <a:rPr lang="el-GR" sz="2200" dirty="0"/>
              <a:t>. </a:t>
            </a:r>
            <a:endParaRPr lang="en-US" sz="2200" dirty="0" smtClean="0"/>
          </a:p>
          <a:p>
            <a:r>
              <a:rPr lang="el-GR" sz="2200" dirty="0" smtClean="0"/>
              <a:t>Κάθε </a:t>
            </a:r>
            <a:r>
              <a:rPr lang="el-GR" sz="2200" dirty="0"/>
              <a:t>άλμπουμ έχει ένα αριθμό τραγουδιών αλλά κάθε τραγούδι υπάρχει σε ένα μόνο άλμπουμ. Κάθε μουσικό όργανο χρησιμοποιείται για την ηχογράφηση –εγγραφή- ενός ή περισσότερων τραγουδιών και για την εγγραφή ενός τραγουδιού χρησιμοποιούνται ένα ή περισσότερα όργανα</a:t>
            </a:r>
            <a:r>
              <a:rPr lang="el-GR" sz="2200" dirty="0" smtClean="0"/>
              <a:t>.</a:t>
            </a:r>
            <a:endParaRPr lang="en-US" sz="2200" dirty="0" smtClean="0"/>
          </a:p>
        </p:txBody>
      </p:sp>
    </p:spTree>
    <p:extLst>
      <p:ext uri="{BB962C8B-B14F-4D97-AF65-F5344CB8AC3E}">
        <p14:creationId xmlns:p14="http://schemas.microsoft.com/office/powerpoint/2010/main" val="3819907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0 - Εικόνα" descr="eer_musician_small.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1580" y="1268760"/>
            <a:ext cx="5880841" cy="54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altLang="el-GR" dirty="0"/>
              <a:t>Βάση δεδομένων για πιλοτική επιχειρησιακή εφαρμογή</a:t>
            </a:r>
          </a:p>
        </p:txBody>
      </p:sp>
    </p:spTree>
    <p:extLst>
      <p:ext uri="{BB962C8B-B14F-4D97-AF65-F5344CB8AC3E}">
        <p14:creationId xmlns:p14="http://schemas.microsoft.com/office/powerpoint/2010/main" val="4188894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196" y="2852936"/>
            <a:ext cx="4883609" cy="386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a:t>Εφαρμογή διαχείρισης </a:t>
            </a:r>
          </a:p>
        </p:txBody>
      </p:sp>
      <p:sp>
        <p:nvSpPr>
          <p:cNvPr id="3" name="Content Placeholder 2"/>
          <p:cNvSpPr>
            <a:spLocks noGrp="1"/>
          </p:cNvSpPr>
          <p:nvPr>
            <p:ph idx="1"/>
          </p:nvPr>
        </p:nvSpPr>
        <p:spPr/>
        <p:txBody>
          <a:bodyPr>
            <a:normAutofit/>
          </a:bodyPr>
          <a:lstStyle/>
          <a:p>
            <a:r>
              <a:rPr lang="el-GR" sz="2400" dirty="0"/>
              <a:t>Εφαρμογή διαχείρισης  (χρήση </a:t>
            </a:r>
            <a:r>
              <a:rPr lang="el-GR" sz="2400" dirty="0" err="1"/>
              <a:t>Netbeans</a:t>
            </a:r>
            <a:r>
              <a:rPr lang="el-GR" sz="2400" dirty="0"/>
              <a:t>, </a:t>
            </a:r>
            <a:r>
              <a:rPr lang="el-GR" sz="2400" dirty="0" err="1"/>
              <a:t>java</a:t>
            </a:r>
            <a:r>
              <a:rPr lang="el-GR" sz="2400" dirty="0"/>
              <a:t> και </a:t>
            </a:r>
            <a:r>
              <a:rPr lang="el-GR" sz="2400" dirty="0" err="1"/>
              <a:t>mysql</a:t>
            </a:r>
            <a:r>
              <a:rPr lang="el-GR" sz="2400" dirty="0"/>
              <a:t>). </a:t>
            </a:r>
          </a:p>
          <a:p>
            <a:r>
              <a:rPr lang="el-GR" sz="2400" dirty="0"/>
              <a:t>Η εφαρμογή αποτελείται από μια φόρμα (</a:t>
            </a:r>
            <a:r>
              <a:rPr lang="el-GR" sz="2400" dirty="0" err="1"/>
              <a:t>jframe</a:t>
            </a:r>
            <a:r>
              <a:rPr lang="el-GR" sz="2400" dirty="0"/>
              <a:t>) και 7 κουμπιά (</a:t>
            </a:r>
            <a:r>
              <a:rPr lang="el-GR" sz="2400" dirty="0" err="1"/>
              <a:t>JButton</a:t>
            </a:r>
            <a:r>
              <a:rPr lang="el-GR" sz="2400" dirty="0"/>
              <a:t>) τα οποία αντιπροσωπεύουν και τις 7 επιλογές που έχει ο χρήστης.</a:t>
            </a:r>
          </a:p>
          <a:p>
            <a:endParaRPr lang="el-GR" sz="2400" dirty="0"/>
          </a:p>
        </p:txBody>
      </p:sp>
    </p:spTree>
    <p:extLst>
      <p:ext uri="{BB962C8B-B14F-4D97-AF65-F5344CB8AC3E}">
        <p14:creationId xmlns:p14="http://schemas.microsoft.com/office/powerpoint/2010/main" val="3694271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5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467544" y="1329735"/>
            <a:ext cx="283359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909" y="1329735"/>
            <a:ext cx="482441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39942" name="Rectangle 5"/>
          <p:cNvSpPr>
            <a:spLocks noChangeArrowheads="1"/>
          </p:cNvSpPr>
          <p:nvPr/>
        </p:nvSpPr>
        <p:spPr bwMode="auto">
          <a:xfrm>
            <a:off x="0" y="53625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l-GR" altLang="el-GR"/>
          </a:p>
        </p:txBody>
      </p:sp>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67544" y="1823134"/>
            <a:ext cx="2818656" cy="3240360"/>
          </a:xfrm>
        </p:spPr>
        <p:txBody>
          <a:bodyPr>
            <a:normAutofit/>
          </a:bodyPr>
          <a:lstStyle/>
          <a:p>
            <a:r>
              <a:rPr lang="el-GR" sz="2400" dirty="0" smtClean="0"/>
              <a:t>Με </a:t>
            </a:r>
            <a:r>
              <a:rPr lang="el-GR" sz="2400" dirty="0"/>
              <a:t>το πάτημα του παραπάνω κουμπιού ο χρήστης έχει τη </a:t>
            </a:r>
            <a:r>
              <a:rPr lang="el-GR" sz="2400" dirty="0" smtClean="0"/>
              <a:t>δυνατότητα </a:t>
            </a:r>
            <a:r>
              <a:rPr lang="el-GR" sz="2400" dirty="0"/>
              <a:t>της προβολής των στοιχείων όλων των μουσικών</a:t>
            </a:r>
            <a:r>
              <a:rPr lang="el-GR" sz="2400" dirty="0" smtClean="0"/>
              <a:t>.</a:t>
            </a:r>
            <a:endParaRPr lang="el-GR" sz="2400" dirty="0"/>
          </a:p>
        </p:txBody>
      </p:sp>
    </p:spTree>
    <p:extLst>
      <p:ext uri="{BB962C8B-B14F-4D97-AF65-F5344CB8AC3E}">
        <p14:creationId xmlns:p14="http://schemas.microsoft.com/office/powerpoint/2010/main" val="1811768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55397"/>
            <a:ext cx="38242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3217" y="1355398"/>
            <a:ext cx="47720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5"/>
          <p:cNvSpPr>
            <a:spLocks noChangeArrowheads="1"/>
          </p:cNvSpPr>
          <p:nvPr/>
        </p:nvSpPr>
        <p:spPr bwMode="auto">
          <a:xfrm>
            <a:off x="0" y="405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l-GR" altLang="el-GR" sz="1100">
                <a:latin typeface="Tahoma" pitchFamily="34" charset="0"/>
                <a:ea typeface="Times New Roman" pitchFamily="18" charset="0"/>
                <a:cs typeface="Tahoma" pitchFamily="34" charset="0"/>
              </a:rPr>
              <a:t> </a:t>
            </a:r>
            <a:endParaRPr lang="el-GR" altLang="el-GR" sz="900">
              <a:ea typeface="Times New Roman" pitchFamily="18" charset="0"/>
              <a:cs typeface="Tahoma" pitchFamily="34" charset="0"/>
            </a:endParaRPr>
          </a:p>
          <a:p>
            <a:endParaRPr lang="el-GR" altLang="el-GR">
              <a:ea typeface="Times New Roman" pitchFamily="18" charset="0"/>
              <a:cs typeface="Tahoma" pitchFamily="34" charset="0"/>
            </a:endParaRPr>
          </a:p>
        </p:txBody>
      </p:sp>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507455" y="1846401"/>
            <a:ext cx="3600450" cy="3744416"/>
          </a:xfrm>
        </p:spPr>
        <p:txBody>
          <a:bodyPr>
            <a:normAutofit/>
          </a:bodyPr>
          <a:lstStyle/>
          <a:p>
            <a:r>
              <a:rPr lang="el-GR" sz="2400" dirty="0"/>
              <a:t>Με το πάτημα του παραπάνω κουμπιού ο χρήστης έχει </a:t>
            </a:r>
            <a:r>
              <a:rPr lang="el-GR" sz="2400" dirty="0" smtClean="0"/>
              <a:t>τη δυνατότητα </a:t>
            </a:r>
            <a:r>
              <a:rPr lang="el-GR" sz="2400" dirty="0"/>
              <a:t>της προβολής των στοιχείων όλων των </a:t>
            </a:r>
            <a:r>
              <a:rPr lang="el-GR" sz="2400" dirty="0" smtClean="0"/>
              <a:t>μουσικών </a:t>
            </a:r>
            <a:r>
              <a:rPr lang="el-GR" sz="2400" dirty="0"/>
              <a:t>οργάνων.</a:t>
            </a:r>
          </a:p>
          <a:p>
            <a:endParaRPr lang="el-GR" sz="2400" dirty="0"/>
          </a:p>
          <a:p>
            <a:endParaRPr lang="el-GR" sz="2400" dirty="0"/>
          </a:p>
        </p:txBody>
      </p:sp>
    </p:spTree>
    <p:extLst>
      <p:ext uri="{BB962C8B-B14F-4D97-AF65-F5344CB8AC3E}">
        <p14:creationId xmlns:p14="http://schemas.microsoft.com/office/powerpoint/2010/main" val="751030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pic>
        <p:nvPicPr>
          <p:cNvPr id="41987"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39481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268760"/>
            <a:ext cx="40481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656110"/>
            <a:ext cx="3682752" cy="4581202"/>
          </a:xfrm>
        </p:spPr>
        <p:txBody>
          <a:bodyPr>
            <a:normAutofit/>
          </a:bodyPr>
          <a:lstStyle/>
          <a:p>
            <a:r>
              <a:rPr lang="el-GR" sz="2400" dirty="0"/>
              <a:t>Σε αυτήν τη φόρμα έχουμε τη δυνατότητα να επιλέξουμε τον </a:t>
            </a:r>
            <a:r>
              <a:rPr lang="el-GR" sz="2400" dirty="0" smtClean="0"/>
              <a:t>τίτλο </a:t>
            </a:r>
            <a:r>
              <a:rPr lang="el-GR" sz="2400" dirty="0"/>
              <a:t>ενός </a:t>
            </a:r>
            <a:r>
              <a:rPr lang="el-GR" sz="2400" dirty="0" err="1"/>
              <a:t>album</a:t>
            </a:r>
            <a:r>
              <a:rPr lang="el-GR" sz="2400" dirty="0"/>
              <a:t> και να </a:t>
            </a:r>
            <a:r>
              <a:rPr lang="el-GR" sz="2400" dirty="0" smtClean="0"/>
              <a:t>εμφανιστούν </a:t>
            </a:r>
            <a:r>
              <a:rPr lang="el-GR" sz="2400" dirty="0"/>
              <a:t>τα αντίστοιχα τραγούδια </a:t>
            </a:r>
            <a:r>
              <a:rPr lang="el-GR" sz="2400" dirty="0" smtClean="0"/>
              <a:t>που </a:t>
            </a:r>
            <a:r>
              <a:rPr lang="el-GR" sz="2400" dirty="0"/>
              <a:t>ανήκουν στο </a:t>
            </a:r>
            <a:r>
              <a:rPr lang="el-GR" sz="2400" dirty="0" err="1"/>
              <a:t>album</a:t>
            </a:r>
            <a:endParaRPr lang="el-GR" sz="2400" dirty="0"/>
          </a:p>
        </p:txBody>
      </p:sp>
    </p:spTree>
    <p:extLst>
      <p:ext uri="{BB962C8B-B14F-4D97-AF65-F5344CB8AC3E}">
        <p14:creationId xmlns:p14="http://schemas.microsoft.com/office/powerpoint/2010/main" val="447529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83295"/>
            <a:ext cx="46831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672" y="1846971"/>
            <a:ext cx="4570347" cy="24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672" y="4373702"/>
            <a:ext cx="4504544" cy="236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43015" name="Rectangle 6"/>
          <p:cNvSpPr>
            <a:spLocks noChangeArrowheads="1"/>
          </p:cNvSpPr>
          <p:nvPr/>
        </p:nvSpPr>
        <p:spPr bwMode="auto">
          <a:xfrm>
            <a:off x="0" y="35909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772816"/>
            <a:ext cx="3538736" cy="4464496"/>
          </a:xfrm>
        </p:spPr>
        <p:txBody>
          <a:bodyPr>
            <a:normAutofit/>
          </a:bodyPr>
          <a:lstStyle/>
          <a:p>
            <a:r>
              <a:rPr lang="el-GR" altLang="el-GR" sz="2400" dirty="0" smtClean="0">
                <a:ea typeface="Times New Roman" pitchFamily="18" charset="0"/>
                <a:cs typeface="Tahoma" pitchFamily="34" charset="0"/>
              </a:rPr>
              <a:t>Σε </a:t>
            </a:r>
            <a:r>
              <a:rPr lang="el-GR" altLang="el-GR" sz="2400" dirty="0">
                <a:ea typeface="Times New Roman" pitchFamily="18" charset="0"/>
                <a:cs typeface="Tahoma" pitchFamily="34" charset="0"/>
              </a:rPr>
              <a:t>αυτήν τη φόρμα έχουμε τη δυνατότητα να επιλέγουμε </a:t>
            </a:r>
            <a:r>
              <a:rPr lang="el-GR" altLang="el-GR" sz="2400" dirty="0" smtClean="0">
                <a:ea typeface="Times New Roman" pitchFamily="18" charset="0"/>
                <a:cs typeface="Tahoma" pitchFamily="34" charset="0"/>
              </a:rPr>
              <a:t>έναν  </a:t>
            </a:r>
            <a:r>
              <a:rPr lang="el-GR" altLang="el-GR" sz="2400" dirty="0">
                <a:ea typeface="Times New Roman" pitchFamily="18" charset="0"/>
                <a:cs typeface="Tahoma" pitchFamily="34" charset="0"/>
              </a:rPr>
              <a:t>τραγουδιστή και να εμφανίζονται τα μουσικά όργανα που παίζει. </a:t>
            </a:r>
          </a:p>
          <a:p>
            <a:endParaRPr lang="el-GR" altLang="el-GR" sz="2400" dirty="0">
              <a:ea typeface="Times New Roman" pitchFamily="18" charset="0"/>
              <a:cs typeface="Tahoma" pitchFamily="34" charset="0"/>
            </a:endParaRPr>
          </a:p>
          <a:p>
            <a:endParaRPr lang="el-GR" sz="2400" dirty="0"/>
          </a:p>
        </p:txBody>
      </p:sp>
    </p:spTree>
    <p:extLst>
      <p:ext uri="{BB962C8B-B14F-4D97-AF65-F5344CB8AC3E}">
        <p14:creationId xmlns:p14="http://schemas.microsoft.com/office/powerpoint/2010/main" val="2790546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03613"/>
            <a:ext cx="43005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344" y="3189269"/>
            <a:ext cx="70453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5"/>
          <p:cNvSpPr>
            <a:spLocks noChangeArrowheads="1"/>
          </p:cNvSpPr>
          <p:nvPr/>
        </p:nvSpPr>
        <p:spPr bwMode="auto">
          <a:xfrm>
            <a:off x="0" y="36004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l-GR" altLang="el-GR"/>
          </a:p>
        </p:txBody>
      </p:sp>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580399" y="1969281"/>
            <a:ext cx="7859216" cy="1315703"/>
          </a:xfrm>
        </p:spPr>
        <p:txBody>
          <a:bodyPr>
            <a:normAutofit/>
          </a:bodyPr>
          <a:lstStyle/>
          <a:p>
            <a:r>
              <a:rPr lang="el-GR" altLang="el-GR" sz="2400" dirty="0">
                <a:ea typeface="Times New Roman" pitchFamily="18" charset="0"/>
                <a:cs typeface="Tahoma" pitchFamily="34" charset="0"/>
              </a:rPr>
              <a:t>Με το πάτημα του παραπάνω κουμπιού ο χρήστης έχει </a:t>
            </a:r>
            <a:r>
              <a:rPr lang="el-GR" altLang="el-GR" sz="2400" dirty="0" smtClean="0">
                <a:ea typeface="Times New Roman" pitchFamily="18" charset="0"/>
                <a:cs typeface="Tahoma" pitchFamily="34" charset="0"/>
              </a:rPr>
              <a:t>τη δυνατότητα </a:t>
            </a:r>
            <a:r>
              <a:rPr lang="el-GR" altLang="el-GR" sz="2400" dirty="0">
                <a:ea typeface="Times New Roman" pitchFamily="18" charset="0"/>
                <a:cs typeface="Tahoma" pitchFamily="34" charset="0"/>
              </a:rPr>
              <a:t>να δει τα τραγούδια που τραγουδά κάθε μουσικός.</a:t>
            </a:r>
          </a:p>
          <a:p>
            <a:endParaRPr lang="el-GR" altLang="el-GR" sz="2400" dirty="0">
              <a:ea typeface="Times New Roman" pitchFamily="18" charset="0"/>
              <a:cs typeface="Tahoma" pitchFamily="34" charset="0"/>
            </a:endParaRPr>
          </a:p>
          <a:p>
            <a:endParaRPr lang="el-GR" sz="2400" dirty="0"/>
          </a:p>
        </p:txBody>
      </p:sp>
    </p:spTree>
    <p:extLst>
      <p:ext uri="{BB962C8B-B14F-4D97-AF65-F5344CB8AC3E}">
        <p14:creationId xmlns:p14="http://schemas.microsoft.com/office/powerpoint/2010/main" val="2874185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7508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1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804" y="2904355"/>
            <a:ext cx="5352392" cy="3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5"/>
          <p:cNvSpPr>
            <a:spLocks noChangeArrowheads="1"/>
          </p:cNvSpPr>
          <p:nvPr/>
        </p:nvSpPr>
        <p:spPr bwMode="auto">
          <a:xfrm>
            <a:off x="0" y="39528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l-GR" altLang="el-GR"/>
          </a:p>
        </p:txBody>
      </p:sp>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628800"/>
            <a:ext cx="8229600" cy="1368152"/>
          </a:xfrm>
        </p:spPr>
        <p:txBody>
          <a:bodyPr>
            <a:normAutofit/>
          </a:bodyPr>
          <a:lstStyle/>
          <a:p>
            <a:r>
              <a:rPr lang="el-GR" altLang="el-GR" sz="2400" dirty="0">
                <a:ea typeface="Times New Roman" pitchFamily="18" charset="0"/>
                <a:cs typeface="Tahoma" pitchFamily="34" charset="0"/>
              </a:rPr>
              <a:t>Με αυτήν την επιλογή ο χρήστης έχει τη δυνατότητα να δει τα </a:t>
            </a:r>
            <a:r>
              <a:rPr lang="el-GR" altLang="el-GR" sz="2400" dirty="0" smtClean="0">
                <a:ea typeface="Times New Roman" pitchFamily="18" charset="0"/>
                <a:cs typeface="Tahoma" pitchFamily="34" charset="0"/>
              </a:rPr>
              <a:t>μουσικά </a:t>
            </a:r>
            <a:r>
              <a:rPr lang="el-GR" altLang="el-GR" sz="2400" dirty="0">
                <a:ea typeface="Times New Roman" pitchFamily="18" charset="0"/>
                <a:cs typeface="Tahoma" pitchFamily="34" charset="0"/>
              </a:rPr>
              <a:t>όργανα τα οποία συμμετέχουν στην εκτέλεση  κάθε </a:t>
            </a:r>
            <a:r>
              <a:rPr lang="el-GR" altLang="el-GR" sz="2400" dirty="0" smtClean="0">
                <a:ea typeface="Times New Roman" pitchFamily="18" charset="0"/>
                <a:cs typeface="Tahoma" pitchFamily="34" charset="0"/>
              </a:rPr>
              <a:t>τραγουδιού</a:t>
            </a:r>
            <a:r>
              <a:rPr lang="el-GR" altLang="el-GR" sz="2400" dirty="0">
                <a:ea typeface="Times New Roman" pitchFamily="18" charset="0"/>
                <a:cs typeface="Tahoma" pitchFamily="34" charset="0"/>
              </a:rPr>
              <a:t>.</a:t>
            </a:r>
          </a:p>
          <a:p>
            <a:endParaRPr lang="el-GR" altLang="el-GR" sz="2400" dirty="0">
              <a:ea typeface="Times New Roman" pitchFamily="18" charset="0"/>
              <a:cs typeface="Tahoma" pitchFamily="34" charset="0"/>
            </a:endParaRPr>
          </a:p>
          <a:p>
            <a:endParaRPr lang="el-GR" sz="2400" dirty="0"/>
          </a:p>
        </p:txBody>
      </p:sp>
    </p:spTree>
    <p:extLst>
      <p:ext uri="{BB962C8B-B14F-4D97-AF65-F5344CB8AC3E}">
        <p14:creationId xmlns:p14="http://schemas.microsoft.com/office/powerpoint/2010/main" val="852651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altLang="el-GR" sz="2800" dirty="0" smtClean="0"/>
              <a:t>Ευχαριστίες </a:t>
            </a:r>
          </a:p>
          <a:p>
            <a:r>
              <a:rPr lang="el-GR" altLang="el-GR" sz="2400" dirty="0" smtClean="0"/>
              <a:t>Στη Μελίνα </a:t>
            </a:r>
            <a:r>
              <a:rPr lang="el-GR" altLang="el-GR" sz="2400" dirty="0" err="1" smtClean="0"/>
              <a:t>Σκουρλά</a:t>
            </a:r>
            <a:r>
              <a:rPr lang="el-GR" altLang="el-GR" sz="2400" dirty="0" smtClean="0"/>
              <a:t> για </a:t>
            </a:r>
            <a:r>
              <a:rPr lang="el-GR" altLang="el-GR" sz="2400" dirty="0"/>
              <a:t>τη βοήθειά </a:t>
            </a:r>
            <a:r>
              <a:rPr lang="el-GR" altLang="el-GR" sz="2400" dirty="0" smtClean="0"/>
              <a:t>της στην υλοποίηση του </a:t>
            </a:r>
            <a:r>
              <a:rPr lang="el-GR" altLang="el-GR" sz="2400" smtClean="0"/>
              <a:t>συστήματος και στο </a:t>
            </a:r>
            <a:r>
              <a:rPr lang="el-GR" altLang="el-GR" sz="2400" dirty="0"/>
              <a:t>περιεχόμενο της </a:t>
            </a:r>
            <a:r>
              <a:rPr lang="el-GR" altLang="el-GR" sz="2400" dirty="0" smtClean="0"/>
              <a:t>διάλεξης!</a:t>
            </a:r>
            <a:endParaRPr lang="el-GR" altLang="el-GR" sz="2400" dirty="0"/>
          </a:p>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fontScale="92500" lnSpcReduction="10000"/>
          </a:bodyPr>
          <a:lstStyle/>
          <a:p>
            <a:r>
              <a:rPr lang="el-GR" sz="2400" dirty="0"/>
              <a:t>Ένας μουσικός μπορεί να παίζει σε πολλά τραγούδια και σε ένα τραγούδι παίζουν πολλοί μουσικοί. </a:t>
            </a:r>
            <a:endParaRPr lang="en-US" sz="2400" dirty="0"/>
          </a:p>
          <a:p>
            <a:r>
              <a:rPr lang="el-GR" sz="2400" dirty="0" smtClean="0"/>
              <a:t>Θα </a:t>
            </a:r>
            <a:r>
              <a:rPr lang="el-GR" sz="2400" dirty="0"/>
              <a:t>μπορούσαμε να θεωρήσουμε ότι σε κάθε τραγούδι ενός άλμπουμ μπορεί να τραγουδούν ένας ή περισσότεροι τραγουδιστές και κάθε τραγουδιστής μπορεί να τραγουδά σε ένα ή περισσότερα τραγούδια ενός άλμπουμ). </a:t>
            </a:r>
            <a:endParaRPr lang="en-US" sz="2400" dirty="0" smtClean="0"/>
          </a:p>
          <a:p>
            <a:r>
              <a:rPr lang="el-GR" sz="2400" dirty="0" smtClean="0"/>
              <a:t>Σε </a:t>
            </a:r>
            <a:r>
              <a:rPr lang="el-GR" sz="2400" dirty="0"/>
              <a:t>κάθε άλμπουμ υπάρχει ακριβώς ένας μουσικός από πλευράς εταιρείας ως παραγωγός του άλμπουμ. </a:t>
            </a:r>
            <a:endParaRPr lang="en-US" sz="2400" dirty="0" smtClean="0"/>
          </a:p>
          <a:p>
            <a:r>
              <a:rPr lang="el-GR" sz="2400" dirty="0" smtClean="0"/>
              <a:t>Ένας </a:t>
            </a:r>
            <a:r>
              <a:rPr lang="el-GR" sz="2400" dirty="0"/>
              <a:t>μουσικός μπορεί να είναι παραγωγός σε πολλούς δίσκους (</a:t>
            </a:r>
            <a:r>
              <a:rPr lang="en-US" sz="2400" dirty="0"/>
              <a:t>album</a:t>
            </a:r>
            <a:r>
              <a:rPr lang="el-GR" sz="2400" dirty="0"/>
              <a:t>). </a:t>
            </a:r>
            <a:endParaRPr lang="en-US" sz="2400" dirty="0" smtClean="0"/>
          </a:p>
          <a:p>
            <a:r>
              <a:rPr lang="el-GR" sz="2400" dirty="0" smtClean="0"/>
              <a:t>Θα </a:t>
            </a:r>
            <a:r>
              <a:rPr lang="el-GR" sz="2400" dirty="0"/>
              <a:t>μπορούσε ακόμη να μας ενδιαφέρει να καταχωρούμε στοιχεία όπως: Σε κάθε τραγούδι μπορούν να παίζουν ένας ή περισσότεροι μουσικοί και κάθε μουσικός μπορεί να παίζει για το συγκεκριμένο τραγούδι ένα ή περισσότερα όργανα.</a:t>
            </a:r>
          </a:p>
        </p:txBody>
      </p:sp>
    </p:spTree>
    <p:extLst>
      <p:ext uri="{BB962C8B-B14F-4D97-AF65-F5344CB8AC3E}">
        <p14:creationId xmlns:p14="http://schemas.microsoft.com/office/powerpoint/2010/main" val="2806148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Χρήστος </a:t>
            </a:r>
            <a:r>
              <a:rPr lang="el-GR" sz="2000" dirty="0" err="1"/>
              <a:t>Σκουρλάς</a:t>
            </a:r>
            <a:r>
              <a:rPr lang="el-GR" sz="2000" dirty="0"/>
              <a:t> 2014. Χρήστος </a:t>
            </a:r>
            <a:r>
              <a:rPr lang="el-GR" sz="2000" dirty="0" err="1"/>
              <a:t>Σκουρλάς</a:t>
            </a:r>
            <a:r>
              <a:rPr lang="el-GR" sz="2000" dirty="0"/>
              <a:t>. «Βάσεις Δεδομένων ΙΙ. Ενότητα 7: Μελέτη περίπτωσης: Η εταιρεία </a:t>
            </a:r>
            <a:r>
              <a:rPr lang="el-GR" sz="2000" dirty="0" err="1"/>
              <a:t>Music</a:t>
            </a:r>
            <a:r>
              <a:rPr lang="el-GR" sz="2000" dirty="0"/>
              <a:t> </a:t>
            </a:r>
            <a:r>
              <a:rPr lang="el-GR" sz="2000" dirty="0" err="1" smtClean="0"/>
              <a:t>Corner</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196752"/>
            <a:ext cx="8219256" cy="5661248"/>
          </a:xfrm>
        </p:spPr>
        <p:txBody>
          <a:bodyPr>
            <a:normAutofit/>
          </a:bodyPr>
          <a:lstStyle/>
          <a:p>
            <a:pPr marL="514350" lvl="0" indent="-514350">
              <a:lnSpc>
                <a:spcPct val="120000"/>
              </a:lnSpc>
              <a:buFont typeface="+mj-lt"/>
              <a:buAutoNum type="arabicPeriod"/>
            </a:pPr>
            <a:r>
              <a:rPr lang="el-GR" sz="2400" dirty="0"/>
              <a:t>Στην εργασία που θα παραδώσετε να προσθέσετε και άλλα στοιχεία στο πλαίσιο της ανάλυσης δεδομένων που θα κάνετε. Για παράδειγμα προσθέστε για κάθε άλμπουμ το μέσο εγγραφής πχ. CD, βινύλιο. Μπορείτε να προσθέσετε ακόμη συνθέτη ή/και στιχουργό για κάθε τραγούδι. Επιπλέον, μπορείτε να θεωρήσετε ότι ένα τραγούδι μπορεί να διαφημίζεται σε ένα ΜΜΕ για ένα συγκεκριμένο χρονικό διάστημα κ.λπ.</a:t>
            </a:r>
          </a:p>
          <a:p>
            <a:pPr marL="514350" lvl="0" indent="-514350">
              <a:lnSpc>
                <a:spcPct val="120000"/>
              </a:lnSpc>
              <a:buFont typeface="+mj-lt"/>
              <a:buAutoNum type="arabicPeriod"/>
            </a:pPr>
            <a:r>
              <a:rPr lang="el-GR" sz="2400" dirty="0"/>
              <a:t>Στη συνέχεια να διατυπώσετε τους δικούς σας επιχειρησιακούς κανόνες – περιορισμούς για τη μοντελοποίηση της εταιρείας εγγραφής δίσκων </a:t>
            </a:r>
            <a:r>
              <a:rPr lang="en-US" sz="2400" dirty="0"/>
              <a:t>Music Corner</a:t>
            </a:r>
            <a:r>
              <a:rPr lang="el-GR" sz="2400" dirty="0"/>
              <a:t>. </a:t>
            </a:r>
          </a:p>
        </p:txBody>
      </p:sp>
    </p:spTree>
    <p:extLst>
      <p:ext uri="{BB962C8B-B14F-4D97-AF65-F5344CB8AC3E}">
        <p14:creationId xmlns:p14="http://schemas.microsoft.com/office/powerpoint/2010/main" val="345394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196752"/>
            <a:ext cx="8229600" cy="5472608"/>
          </a:xfrm>
        </p:spPr>
        <p:txBody>
          <a:bodyPr>
            <a:normAutofit lnSpcReduction="10000"/>
          </a:bodyPr>
          <a:lstStyle/>
          <a:p>
            <a:pPr marL="514350" indent="-514350">
              <a:buFont typeface="+mj-lt"/>
              <a:buAutoNum type="arabicPeriod" startAt="3"/>
            </a:pPr>
            <a:r>
              <a:rPr lang="el-GR" sz="2400" dirty="0"/>
              <a:t>Να σχεδιάσετε μοντέλο οντοτήτων συσχετίσεων (συμβολισμός </a:t>
            </a:r>
            <a:r>
              <a:rPr lang="en-US" sz="2400" dirty="0" err="1"/>
              <a:t>Navathe</a:t>
            </a:r>
            <a:r>
              <a:rPr lang="el-GR" sz="2400" dirty="0"/>
              <a:t>-</a:t>
            </a:r>
            <a:r>
              <a:rPr lang="en-US" sz="2400" dirty="0" err="1"/>
              <a:t>Elmasri</a:t>
            </a:r>
            <a:r>
              <a:rPr lang="en-US" sz="2400" dirty="0"/>
              <a:t> </a:t>
            </a:r>
            <a:r>
              <a:rPr lang="el-GR" sz="2400" dirty="0"/>
              <a:t>και </a:t>
            </a:r>
            <a:r>
              <a:rPr lang="en-US" sz="2400" dirty="0" err="1"/>
              <a:t>mySQL</a:t>
            </a:r>
            <a:r>
              <a:rPr lang="en-US" sz="2400" dirty="0"/>
              <a:t> Workbench</a:t>
            </a:r>
            <a:r>
              <a:rPr lang="el-GR" sz="2400" dirty="0"/>
              <a:t>.)</a:t>
            </a:r>
          </a:p>
          <a:p>
            <a:pPr marL="514350" lvl="0" indent="-514350">
              <a:buFont typeface="+mj-lt"/>
              <a:buAutoNum type="arabicPeriod" startAt="3"/>
            </a:pPr>
            <a:r>
              <a:rPr lang="el-GR" sz="2400" dirty="0" smtClean="0"/>
              <a:t>Να </a:t>
            </a:r>
            <a:r>
              <a:rPr lang="el-GR" sz="2400" dirty="0"/>
              <a:t>κατασκευάσετε την αντίστοιχη σχεσιακή βάση δεδομένων. Να ορίσετε περιορισμούς (</a:t>
            </a:r>
            <a:r>
              <a:rPr lang="en-US" sz="2400" dirty="0"/>
              <a:t>constraints</a:t>
            </a:r>
            <a:r>
              <a:rPr lang="el-GR" sz="2400" dirty="0"/>
              <a:t>) και ευρετήρια (</a:t>
            </a:r>
            <a:r>
              <a:rPr lang="en-US" sz="2400" dirty="0"/>
              <a:t>index</a:t>
            </a:r>
            <a:r>
              <a:rPr lang="el-GR" sz="2400" dirty="0"/>
              <a:t>). </a:t>
            </a:r>
          </a:p>
          <a:p>
            <a:pPr marL="514350" lvl="0" indent="-514350">
              <a:buFont typeface="+mj-lt"/>
              <a:buAutoNum type="arabicPeriod" startAt="3"/>
            </a:pPr>
            <a:r>
              <a:rPr lang="el-GR" sz="2400" dirty="0"/>
              <a:t>Να εισάγετε στοιχεία</a:t>
            </a:r>
          </a:p>
          <a:p>
            <a:pPr marL="514350" lvl="0" indent="-514350">
              <a:buFont typeface="+mj-lt"/>
              <a:buAutoNum type="arabicPeriod" startAt="3"/>
            </a:pPr>
            <a:r>
              <a:rPr lang="el-GR" sz="2400" dirty="0"/>
              <a:t>Να κατασκευάσετε αντιπροσωπευτικές εντολές αναζήτησης στοιχείων (</a:t>
            </a:r>
            <a:r>
              <a:rPr lang="en-US" sz="2400" dirty="0"/>
              <a:t>SELECT</a:t>
            </a:r>
            <a:r>
              <a:rPr lang="el-GR" sz="2400" dirty="0"/>
              <a:t>)</a:t>
            </a:r>
          </a:p>
          <a:p>
            <a:pPr marL="514350" lvl="0" indent="-514350">
              <a:buFont typeface="+mj-lt"/>
              <a:buAutoNum type="arabicPeriod" startAt="3"/>
            </a:pPr>
            <a:r>
              <a:rPr lang="el-GR" sz="2400" dirty="0"/>
              <a:t>Να κατασκευάσετε</a:t>
            </a:r>
            <a:r>
              <a:rPr lang="en-US" sz="2400" dirty="0"/>
              <a:t> triggers</a:t>
            </a:r>
            <a:endParaRPr lang="el-GR" sz="2400" dirty="0"/>
          </a:p>
          <a:p>
            <a:pPr marL="514350" lvl="0" indent="-514350">
              <a:buFont typeface="+mj-lt"/>
              <a:buAutoNum type="arabicPeriod" startAt="3"/>
            </a:pPr>
            <a:r>
              <a:rPr lang="el-GR" sz="2400" dirty="0"/>
              <a:t>Να κατασκευάσετε </a:t>
            </a:r>
            <a:r>
              <a:rPr lang="en-US" sz="2400" dirty="0"/>
              <a:t>views </a:t>
            </a:r>
            <a:r>
              <a:rPr lang="el-GR" sz="2400" dirty="0"/>
              <a:t>και να ορίσετε χρήστες</a:t>
            </a:r>
          </a:p>
          <a:p>
            <a:pPr marL="514350" lvl="0" indent="-514350">
              <a:buFont typeface="+mj-lt"/>
              <a:buAutoNum type="arabicPeriod" startAt="3"/>
            </a:pPr>
            <a:r>
              <a:rPr lang="el-GR" sz="2400" dirty="0"/>
              <a:t>Να κατασκευάσετε τη </a:t>
            </a:r>
            <a:r>
              <a:rPr lang="el-GR" sz="2400" dirty="0" err="1"/>
              <a:t>διεπαφή</a:t>
            </a:r>
            <a:r>
              <a:rPr lang="el-GR" sz="2400" dirty="0"/>
              <a:t> του χρήστη για το σύστημά σας</a:t>
            </a:r>
          </a:p>
          <a:p>
            <a:pPr marL="514350" lvl="0" indent="-514350">
              <a:buFont typeface="+mj-lt"/>
              <a:buAutoNum type="arabicPeriod" startAt="3"/>
            </a:pPr>
            <a:r>
              <a:rPr lang="el-GR" sz="2400" dirty="0"/>
              <a:t>Να τεκμηριώσετε την εργασίας σας (σχεδιασμός, εγχειρίδιο χρήστη, οδηγίες εγκατάστασης) </a:t>
            </a:r>
          </a:p>
          <a:p>
            <a:pPr marL="514350" indent="-514350">
              <a:buFont typeface="+mj-lt"/>
              <a:buAutoNum type="arabicPeriod" startAt="3"/>
            </a:pPr>
            <a:endParaRPr lang="el-GR" sz="2800" dirty="0"/>
          </a:p>
        </p:txBody>
      </p:sp>
    </p:spTree>
    <p:extLst>
      <p:ext uri="{BB962C8B-B14F-4D97-AF65-F5344CB8AC3E}">
        <p14:creationId xmlns:p14="http://schemas.microsoft.com/office/powerpoint/2010/main" val="35119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Επιχειρησιακοί Κανόνες-Περιορισμοί </a:t>
            </a:r>
          </a:p>
        </p:txBody>
      </p:sp>
      <p:sp>
        <p:nvSpPr>
          <p:cNvPr id="3" name="Content Placeholder 2"/>
          <p:cNvSpPr>
            <a:spLocks noGrp="1"/>
          </p:cNvSpPr>
          <p:nvPr>
            <p:ph idx="1"/>
          </p:nvPr>
        </p:nvSpPr>
        <p:spPr>
          <a:xfrm>
            <a:off x="457200" y="1196752"/>
            <a:ext cx="8229600" cy="5544616"/>
          </a:xfrm>
        </p:spPr>
        <p:txBody>
          <a:bodyPr>
            <a:normAutofit fontScale="70000" lnSpcReduction="20000"/>
          </a:bodyPr>
          <a:lstStyle/>
          <a:p>
            <a:pPr marL="514350" lvl="0" indent="-514350">
              <a:lnSpc>
                <a:spcPct val="120000"/>
              </a:lnSpc>
              <a:buFont typeface="+mj-lt"/>
              <a:buAutoNum type="arabicPeriod"/>
            </a:pPr>
            <a:r>
              <a:rPr lang="el-GR" dirty="0"/>
              <a:t>Κάθε μουσικός έχει μοναδικό κωδικό, μοναδικό ΑΦΜ και έχει όνομα (επώνυμο και όνομα). Έχει διεύθυνση (οδός, αριθμός, ταχυδρομικός τομέας) και τηλέφωνο.  </a:t>
            </a:r>
          </a:p>
          <a:p>
            <a:pPr marL="514350" lvl="0" indent="-514350">
              <a:lnSpc>
                <a:spcPct val="120000"/>
              </a:lnSpc>
              <a:buFont typeface="+mj-lt"/>
              <a:buAutoNum type="arabicPeriod"/>
            </a:pPr>
            <a:r>
              <a:rPr lang="el-GR" dirty="0"/>
              <a:t>Κάθε μουσικό όργανο έχει έναν μοναδικό κωδικό και μοναδικό όνομα πχ φλάουτο, πιάνο, ηλεκτρική κιθάρα και ένα μουσικό κλειδί (</a:t>
            </a:r>
            <a:r>
              <a:rPr lang="en-US" dirty="0"/>
              <a:t>I</a:t>
            </a:r>
            <a:r>
              <a:rPr lang="el-GR" dirty="0"/>
              <a:t>_</a:t>
            </a:r>
            <a:r>
              <a:rPr lang="en-US" dirty="0"/>
              <a:t>key</a:t>
            </a:r>
            <a:r>
              <a:rPr lang="el-GR" dirty="0"/>
              <a:t>).</a:t>
            </a:r>
          </a:p>
          <a:p>
            <a:pPr marL="514350" lvl="0" indent="-514350">
              <a:lnSpc>
                <a:spcPct val="120000"/>
              </a:lnSpc>
              <a:buFont typeface="+mj-lt"/>
              <a:buAutoNum type="arabicPeriod"/>
            </a:pPr>
            <a:r>
              <a:rPr lang="el-GR" dirty="0"/>
              <a:t>Κάθε μουσικός γνωρίζει πολλά μουσικά όργανα και επιπλέον κάθε μουσικό όργανο μπορεί να παιχθεί από πολλούς μουσικούς. </a:t>
            </a:r>
          </a:p>
          <a:p>
            <a:pPr marL="514350" lvl="0" indent="-514350">
              <a:lnSpc>
                <a:spcPct val="120000"/>
              </a:lnSpc>
              <a:buFont typeface="+mj-lt"/>
              <a:buAutoNum type="arabicPeriod"/>
            </a:pPr>
            <a:r>
              <a:rPr lang="el-GR" dirty="0"/>
              <a:t>Κάθε δίσκος (</a:t>
            </a:r>
            <a:r>
              <a:rPr lang="en-US" dirty="0"/>
              <a:t>album</a:t>
            </a:r>
            <a:r>
              <a:rPr lang="el-GR" dirty="0"/>
              <a:t>) έχει ένα μοναδικό αναγνωριστικό (</a:t>
            </a:r>
            <a:r>
              <a:rPr lang="en-US" dirty="0"/>
              <a:t>Album</a:t>
            </a:r>
            <a:r>
              <a:rPr lang="el-GR" dirty="0"/>
              <a:t>_</a:t>
            </a:r>
            <a:r>
              <a:rPr lang="en-US" dirty="0"/>
              <a:t>Id</a:t>
            </a:r>
            <a:r>
              <a:rPr lang="el-GR" dirty="0"/>
              <a:t>), έχει τίτλο και ημερομηνία </a:t>
            </a:r>
            <a:r>
              <a:rPr lang="en-US" dirty="0"/>
              <a:t>copyright</a:t>
            </a:r>
            <a:r>
              <a:rPr lang="el-GR" dirty="0"/>
              <a:t>. </a:t>
            </a:r>
          </a:p>
          <a:p>
            <a:pPr marL="514350" lvl="0" indent="-514350">
              <a:lnSpc>
                <a:spcPct val="120000"/>
              </a:lnSpc>
              <a:buFont typeface="+mj-lt"/>
              <a:buAutoNum type="arabicPeriod"/>
            </a:pPr>
            <a:r>
              <a:rPr lang="el-GR" dirty="0"/>
              <a:t>Κάθε άλμπουμ έχει ένα αριθμό τραγουδιών αλλά κάθε τραγούδι υπάρχει σε ένα μόνο άλμπουμ. </a:t>
            </a:r>
          </a:p>
          <a:p>
            <a:pPr marL="514350" lvl="0" indent="-514350">
              <a:lnSpc>
                <a:spcPct val="120000"/>
              </a:lnSpc>
              <a:buFont typeface="+mj-lt"/>
              <a:buAutoNum type="arabicPeriod"/>
            </a:pPr>
            <a:r>
              <a:rPr lang="el-GR" dirty="0"/>
              <a:t>Κάθε μουσικό όργανο χρησιμοποιείται για την εγγραφή ενός ή περισσότερων τραγουδιών και για την εγγραφή ενός τραγουδιού χρησιμοποιούνται ένα ή περισσότερα όργανα.   </a:t>
            </a:r>
          </a:p>
        </p:txBody>
      </p:sp>
    </p:spTree>
    <p:extLst>
      <p:ext uri="{BB962C8B-B14F-4D97-AF65-F5344CB8AC3E}">
        <p14:creationId xmlns:p14="http://schemas.microsoft.com/office/powerpoint/2010/main" val="2682109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Επιχειρησιακοί Κανόνες-Περιορισμοί </a:t>
            </a:r>
          </a:p>
        </p:txBody>
      </p:sp>
      <p:sp>
        <p:nvSpPr>
          <p:cNvPr id="3" name="Content Placeholder 2"/>
          <p:cNvSpPr>
            <a:spLocks noGrp="1"/>
          </p:cNvSpPr>
          <p:nvPr>
            <p:ph idx="1"/>
          </p:nvPr>
        </p:nvSpPr>
        <p:spPr>
          <a:xfrm>
            <a:off x="457200" y="1196752"/>
            <a:ext cx="8229600" cy="5661248"/>
          </a:xfrm>
        </p:spPr>
        <p:txBody>
          <a:bodyPr>
            <a:noAutofit/>
          </a:bodyPr>
          <a:lstStyle/>
          <a:p>
            <a:pPr marL="514350" lvl="0" indent="-514350">
              <a:spcBef>
                <a:spcPts val="300"/>
              </a:spcBef>
              <a:buFont typeface="+mj-lt"/>
              <a:buAutoNum type="arabicPeriod" startAt="7"/>
            </a:pPr>
            <a:r>
              <a:rPr lang="el-GR" sz="2200" dirty="0" smtClean="0"/>
              <a:t>Σε </a:t>
            </a:r>
            <a:r>
              <a:rPr lang="el-GR" sz="2200" dirty="0"/>
              <a:t>κάθε τραγούδι ενός άλμπουμ μπορεί να τραγουδά ένας τραγουδιστής. (Λίγο περιοριστικό αυτό. Θα μπορούσαμε να θεωρήσουμε ότι σε κάθε τραγούδι ενός άλμπουμ μπορεί να τραγουδούν ένας ή περισσότεροι μουσικοί και κάθε μουσικός μπορεί να τραγουδά σε ένα ή περισσότερα τραγούδια ενός άλμπουμ).</a:t>
            </a:r>
          </a:p>
          <a:p>
            <a:pPr marL="514350" lvl="0" indent="-514350">
              <a:spcBef>
                <a:spcPts val="300"/>
              </a:spcBef>
              <a:buFont typeface="+mj-lt"/>
              <a:buAutoNum type="arabicPeriod" startAt="7"/>
            </a:pPr>
            <a:r>
              <a:rPr lang="el-GR" sz="2200" dirty="0"/>
              <a:t>Σε κάθε άλμπουμ υπάρχει ακριβώς ένας μουσικός ως παραγωγός του άλμπουμ. Ένας μουσικός μπορεί να είναι παραγωγός σε πολλούς δίσκους (</a:t>
            </a:r>
            <a:r>
              <a:rPr lang="en-US" sz="2200" dirty="0"/>
              <a:t>album</a:t>
            </a:r>
            <a:r>
              <a:rPr lang="el-GR" sz="2200" dirty="0"/>
              <a:t>).</a:t>
            </a:r>
          </a:p>
          <a:p>
            <a:pPr marL="514350" lvl="0" indent="-514350">
              <a:spcBef>
                <a:spcPts val="300"/>
              </a:spcBef>
              <a:buFont typeface="+mj-lt"/>
              <a:buAutoNum type="arabicPeriod" startAt="7"/>
            </a:pPr>
            <a:r>
              <a:rPr lang="el-GR" sz="2200" dirty="0" smtClean="0"/>
              <a:t>Σε </a:t>
            </a:r>
            <a:r>
              <a:rPr lang="el-GR" sz="2200" dirty="0"/>
              <a:t>κάθε τραγούδι μπορούν να παίζουν ένας ή περισσότεροι μουσικοί και κάθε μουσικός μπορεί να παίζει για το συγκεκριμένο τραγούδι ένα ή περισσότερα όργανα.</a:t>
            </a:r>
          </a:p>
          <a:p>
            <a:pPr marL="542925" indent="0">
              <a:spcBef>
                <a:spcPts val="300"/>
              </a:spcBef>
              <a:buNone/>
            </a:pPr>
            <a:r>
              <a:rPr lang="el-GR" sz="2200" dirty="0"/>
              <a:t>Θα μπορούσαμε να προσθέσουμε και άλλους περιορισμούς όπως:</a:t>
            </a:r>
          </a:p>
          <a:p>
            <a:pPr marL="514350" lvl="0" indent="-514350">
              <a:spcBef>
                <a:spcPts val="300"/>
              </a:spcBef>
              <a:buFont typeface="+mj-lt"/>
              <a:buAutoNum type="arabicPeriod" startAt="10"/>
            </a:pPr>
            <a:r>
              <a:rPr lang="el-GR" sz="2200" dirty="0" smtClean="0"/>
              <a:t>Ένα </a:t>
            </a:r>
            <a:r>
              <a:rPr lang="el-GR" sz="2200" dirty="0"/>
              <a:t>τραγούδι μπορεί να διαφημίζεται σε ένα ΜΜΕ για ένα συγκεκριμένο χρονικό </a:t>
            </a:r>
            <a:r>
              <a:rPr lang="el-GR" sz="2200" dirty="0" smtClean="0"/>
              <a:t>διάστημα</a:t>
            </a:r>
            <a:endParaRPr lang="el-GR" sz="2200" dirty="0"/>
          </a:p>
        </p:txBody>
      </p:sp>
    </p:spTree>
    <p:extLst>
      <p:ext uri="{BB962C8B-B14F-4D97-AF65-F5344CB8AC3E}">
        <p14:creationId xmlns:p14="http://schemas.microsoft.com/office/powerpoint/2010/main" val="19709433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TotalTime>
  <Words>3264</Words>
  <Application>Microsoft Office PowerPoint</Application>
  <PresentationFormat>On-screen Show (4:3)</PresentationFormat>
  <Paragraphs>466</Paragraphs>
  <Slides>53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Courier New</vt:lpstr>
      <vt:lpstr>Monotype Sorts</vt:lpstr>
      <vt:lpstr>Tahoma</vt:lpstr>
      <vt:lpstr>Times New Roman</vt:lpstr>
      <vt:lpstr>Wingdings</vt:lpstr>
      <vt:lpstr>OC_template_updated</vt:lpstr>
      <vt:lpstr>Βάσεις Δεδομένων ΙΙ</vt:lpstr>
      <vt:lpstr>Σκοπός</vt:lpstr>
      <vt:lpstr>PowerPoint Presentation</vt:lpstr>
      <vt:lpstr>Λεπτομερέστερη περιγραφή </vt:lpstr>
      <vt:lpstr>PowerPoint Presentation</vt:lpstr>
      <vt:lpstr>PowerPoint Presentation</vt:lpstr>
      <vt:lpstr>PowerPoint Presentation</vt:lpstr>
      <vt:lpstr>Επιχειρησιακοί Κανόνες-Περιορισμοί </vt:lpstr>
      <vt:lpstr>Επιχειρησιακοί Κανόνες-Περιορισμοί </vt:lpstr>
      <vt:lpstr>Μοντέλο οντοτήτων συσχετίσεων</vt:lpstr>
      <vt:lpstr>PowerPoint Presentation</vt:lpstr>
      <vt:lpstr>PowerPoint Presentation</vt:lpstr>
      <vt:lpstr>PowerPoint Presentation</vt:lpstr>
      <vt:lpstr>PowerPoint Presentation</vt:lpstr>
      <vt:lpstr>PowerPoint Presentation</vt:lpstr>
      <vt:lpstr>PowerPoint Presentation</vt:lpstr>
      <vt:lpstr>Γράψτε εντολές SQL προκειμένου να απαντήσετε σε ερωτήσεις όπως οι παρακάτω</vt:lpstr>
      <vt:lpstr>Γράψτε εντολές SQL προκειμένου να απαντήσετε σε ερωτήσεις όπως οι παρακάτω</vt:lpstr>
      <vt:lpstr>Περιορισμοί  για τη μοντελοποίηση εταιρείας εγγραφής δίσκων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Βάση δεδομένων για πιλοτική επιχειρησιακή εφαρμογή</vt:lpstr>
      <vt:lpstr>Εφαρμογή διαχείρισης </vt:lpstr>
      <vt:lpstr>PowerPoint Presentation</vt:lpstr>
      <vt:lpstr>PowerPoint Presentation</vt:lpstr>
      <vt:lpstr>PowerPoint Presentation</vt:lpstr>
      <vt:lpstr>PowerPoint Presentation</vt:lpstr>
      <vt:lpstr>PowerPoint Presentation</vt:lpstr>
      <vt:lpstr>PowerPoint Presentation</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Christos</cp:lastModifiedBy>
  <cp:revision>169</cp:revision>
  <dcterms:created xsi:type="dcterms:W3CDTF">2013-03-04T13:35:19Z</dcterms:created>
  <dcterms:modified xsi:type="dcterms:W3CDTF">2015-11-12T09:41:25Z</dcterms:modified>
</cp:coreProperties>
</file>