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38"/>
  </p:notesMasterIdLst>
  <p:handoutMasterIdLst>
    <p:handoutMasterId r:id="rId39"/>
  </p:handoutMasterIdLst>
  <p:sldIdLst>
    <p:sldId id="256" r:id="rId2"/>
    <p:sldId id="284" r:id="rId3"/>
    <p:sldId id="285" r:id="rId4"/>
    <p:sldId id="354" r:id="rId5"/>
    <p:sldId id="368" r:id="rId6"/>
    <p:sldId id="373" r:id="rId7"/>
    <p:sldId id="374" r:id="rId8"/>
    <p:sldId id="375" r:id="rId9"/>
    <p:sldId id="383" r:id="rId10"/>
    <p:sldId id="376" r:id="rId11"/>
    <p:sldId id="377" r:id="rId12"/>
    <p:sldId id="380" r:id="rId13"/>
    <p:sldId id="381" r:id="rId14"/>
    <p:sldId id="382" r:id="rId15"/>
    <p:sldId id="384" r:id="rId16"/>
    <p:sldId id="385" r:id="rId17"/>
    <p:sldId id="394" r:id="rId18"/>
    <p:sldId id="409" r:id="rId19"/>
    <p:sldId id="410" r:id="rId20"/>
    <p:sldId id="395" r:id="rId21"/>
    <p:sldId id="396" r:id="rId22"/>
    <p:sldId id="397" r:id="rId23"/>
    <p:sldId id="398" r:id="rId24"/>
    <p:sldId id="399" r:id="rId25"/>
    <p:sldId id="400" r:id="rId26"/>
    <p:sldId id="401" r:id="rId27"/>
    <p:sldId id="402" r:id="rId28"/>
    <p:sldId id="403" r:id="rId29"/>
    <p:sldId id="404" r:id="rId30"/>
    <p:sldId id="411" r:id="rId31"/>
    <p:sldId id="405" r:id="rId32"/>
    <p:sldId id="406" r:id="rId33"/>
    <p:sldId id="264" r:id="rId34"/>
    <p:sldId id="265" r:id="rId35"/>
    <p:sldId id="266" r:id="rId36"/>
    <p:sldId id="261" r:id="rId37"/>
  </p:sldIdLst>
  <p:sldSz cx="9144000" cy="6858000" type="screen4x3"/>
  <p:notesSz cx="7104063" cy="10234613"/>
  <p:custDataLst>
    <p:tags r:id="rId4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10/4/2017</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10/4/2017</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252042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111F1C43-E2AC-45A3-9562-2D38A7D4C503}" type="slidenum">
              <a:rPr lang="en-US"/>
              <a:pPr/>
              <a:t>3</a:t>
            </a:fld>
            <a:endParaRPr lang="en-US"/>
          </a:p>
        </p:txBody>
      </p:sp>
    </p:spTree>
    <p:extLst>
      <p:ext uri="{BB962C8B-B14F-4D97-AF65-F5344CB8AC3E}">
        <p14:creationId xmlns:p14="http://schemas.microsoft.com/office/powerpoint/2010/main" val="121555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71016A41-0609-40C7-9E3E-89C33107DF6A}" type="slidenum">
              <a:rPr lang="el-GR" smtClean="0"/>
              <a:pPr>
                <a:defRPr/>
              </a:pPr>
              <a:t>5</a:t>
            </a:fld>
            <a:endParaRPr lang="el-GR"/>
          </a:p>
        </p:txBody>
      </p:sp>
    </p:spTree>
    <p:extLst>
      <p:ext uri="{BB962C8B-B14F-4D97-AF65-F5344CB8AC3E}">
        <p14:creationId xmlns:p14="http://schemas.microsoft.com/office/powerpoint/2010/main" val="953050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71016A41-0609-40C7-9E3E-89C33107DF6A}" type="slidenum">
              <a:rPr lang="el-GR" smtClean="0"/>
              <a:pPr>
                <a:defRPr/>
              </a:pPr>
              <a:t>7</a:t>
            </a:fld>
            <a:endParaRPr lang="el-GR"/>
          </a:p>
        </p:txBody>
      </p:sp>
    </p:spTree>
    <p:extLst>
      <p:ext uri="{BB962C8B-B14F-4D97-AF65-F5344CB8AC3E}">
        <p14:creationId xmlns:p14="http://schemas.microsoft.com/office/powerpoint/2010/main" val="3744193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lipArt">
  <p:cSld name="Τίτλος, Κείμενο και Clip Art">
    <p:spTree>
      <p:nvGrpSpPr>
        <p:cNvPr id="1" name=""/>
        <p:cNvGrpSpPr/>
        <p:nvPr/>
      </p:nvGrpSpPr>
      <p:grpSpPr>
        <a:xfrm>
          <a:off x="0" y="0"/>
          <a:ext cx="0" cy="0"/>
          <a:chOff x="0" y="0"/>
          <a:chExt cx="0" cy="0"/>
        </a:xfrm>
      </p:grpSpPr>
      <p:sp>
        <p:nvSpPr>
          <p:cNvPr id="2" name="1 - Τίτλος"/>
          <p:cNvSpPr>
            <a:spLocks noGrp="1"/>
          </p:cNvSpPr>
          <p:nvPr>
            <p:ph type="title"/>
          </p:nvPr>
        </p:nvSpPr>
        <p:spPr>
          <a:xfrm>
            <a:off x="0" y="609600"/>
            <a:ext cx="9144000" cy="487363"/>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33400" y="1611313"/>
            <a:ext cx="4019550" cy="4713287"/>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ClipArt"/>
          <p:cNvSpPr>
            <a:spLocks noGrp="1"/>
          </p:cNvSpPr>
          <p:nvPr>
            <p:ph type="clipArt" sz="half" idx="2"/>
          </p:nvPr>
        </p:nvSpPr>
        <p:spPr>
          <a:xfrm>
            <a:off x="4705350" y="1611313"/>
            <a:ext cx="4019550" cy="4713287"/>
          </a:xfrm>
        </p:spPr>
        <p:txBody>
          <a:bodyPr/>
          <a:lstStyle/>
          <a:p>
            <a:pPr lvl="0"/>
            <a:endParaRPr lang="el-GR" noProof="0" smtClean="0"/>
          </a:p>
        </p:txBody>
      </p:sp>
      <p:sp>
        <p:nvSpPr>
          <p:cNvPr id="5" name="Rectangle 4"/>
          <p:cNvSpPr>
            <a:spLocks noGrp="1" noChangeArrowheads="1"/>
          </p:cNvSpPr>
          <p:nvPr>
            <p:ph type="ftr" sz="quarter" idx="10"/>
          </p:nvPr>
        </p:nvSpPr>
        <p:spPr>
          <a:ln/>
        </p:spPr>
        <p:txBody>
          <a:bodyPr/>
          <a:lstStyle>
            <a:lvl1pPr>
              <a:defRPr/>
            </a:lvl1pPr>
          </a:lstStyle>
          <a:p>
            <a:pPr>
              <a:defRPr/>
            </a:pPr>
            <a:endParaRPr lang="el-GR"/>
          </a:p>
        </p:txBody>
      </p:sp>
      <p:sp>
        <p:nvSpPr>
          <p:cNvPr id="6" name="Rectangle 5"/>
          <p:cNvSpPr>
            <a:spLocks noGrp="1" noChangeArrowheads="1"/>
          </p:cNvSpPr>
          <p:nvPr>
            <p:ph type="sldNum" sz="quarter" idx="11"/>
          </p:nvPr>
        </p:nvSpPr>
        <p:spPr>
          <a:ln/>
        </p:spPr>
        <p:txBody>
          <a:bodyPr/>
          <a:lstStyle>
            <a:lvl1pPr>
              <a:defRPr/>
            </a:lvl1pPr>
          </a:lstStyle>
          <a:p>
            <a:pPr>
              <a:defRPr/>
            </a:pPr>
            <a:fld id="{DA69EFEA-9AE2-4F51-B691-77B7F6E87D5C}" type="slidenum">
              <a:rPr lang="en-US"/>
              <a:pPr>
                <a:defRPr/>
              </a:pPr>
              <a:t>‹#›</a:t>
            </a:fld>
            <a:endParaRPr lang="en-US"/>
          </a:p>
        </p:txBody>
      </p:sp>
      <p:sp>
        <p:nvSpPr>
          <p:cNvPr id="7" name="Rectangle 7"/>
          <p:cNvSpPr>
            <a:spLocks noGrp="1" noChangeArrowheads="1"/>
          </p:cNvSpPr>
          <p:nvPr>
            <p:ph type="dt" sz="half" idx="12"/>
          </p:nvPr>
        </p:nvSpPr>
        <p:spPr>
          <a:ln/>
        </p:spPr>
        <p:txBody>
          <a:bodyPr/>
          <a:lstStyle>
            <a:lvl1pPr>
              <a:defRPr/>
            </a:lvl1pPr>
          </a:lstStyle>
          <a:p>
            <a:pPr>
              <a:defRPr/>
            </a:pPr>
            <a:fld id="{6540BA22-5D3E-47F5-893E-4383F83FF9C9}" type="datetime4">
              <a:rPr lang="en-US"/>
              <a:pPr>
                <a:defRPr/>
              </a:pPr>
              <a:t>April 10, 2017</a:t>
            </a:fld>
            <a:endParaRPr lang="en-US"/>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7"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Εξόρυξη δεδομένων και διαχείριση δεδομένων μεγάλης κλίμακας</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2"/>
            <a:ext cx="6400800" cy="2173139"/>
          </a:xfrm>
        </p:spPr>
        <p:txBody>
          <a:bodyPr>
            <a:normAutofit fontScale="92500"/>
          </a:bodyPr>
          <a:lstStyle/>
          <a:p>
            <a:pPr>
              <a:spcBef>
                <a:spcPts val="0"/>
              </a:spcBef>
              <a:spcAft>
                <a:spcPts val="1200"/>
              </a:spcAft>
            </a:pPr>
            <a:r>
              <a:rPr lang="el-GR" sz="2800" b="1" dirty="0" smtClean="0"/>
              <a:t>Ενότητα </a:t>
            </a:r>
            <a:r>
              <a:rPr lang="en-US" sz="2800" b="1" dirty="0" smtClean="0"/>
              <a:t> 6</a:t>
            </a:r>
            <a:r>
              <a:rPr lang="el-GR" sz="2800" dirty="0" smtClean="0"/>
              <a:t>:</a:t>
            </a:r>
            <a:r>
              <a:rPr lang="en-US" sz="2800" dirty="0" smtClean="0"/>
              <a:t> </a:t>
            </a:r>
            <a:r>
              <a:rPr lang="el-GR" sz="2800" dirty="0" smtClean="0"/>
              <a:t>Θέματα</a:t>
            </a:r>
            <a:r>
              <a:rPr lang="en-US" sz="2800" dirty="0" smtClean="0"/>
              <a:t> </a:t>
            </a:r>
            <a:r>
              <a:rPr lang="el-GR" sz="2800" dirty="0" smtClean="0"/>
              <a:t>εξόρυξης δεδομένων με χρήση </a:t>
            </a:r>
            <a:r>
              <a:rPr lang="en-US" sz="2800" dirty="0" smtClean="0"/>
              <a:t>Rapid Miner – </a:t>
            </a:r>
            <a:r>
              <a:rPr lang="en-US" sz="2800" b="1" dirty="0" smtClean="0">
                <a:solidFill>
                  <a:srgbClr val="FF0000"/>
                </a:solidFill>
              </a:rPr>
              <a:t>k-means clustering</a:t>
            </a:r>
            <a:endParaRPr lang="el-GR" sz="2800" b="1" dirty="0" smtClean="0">
              <a:solidFill>
                <a:srgbClr val="FF0000"/>
              </a:solidFill>
            </a:endParaRPr>
          </a:p>
          <a:p>
            <a:pPr>
              <a:spcBef>
                <a:spcPts val="0"/>
              </a:spcBef>
              <a:spcAft>
                <a:spcPts val="1200"/>
              </a:spcAft>
            </a:pPr>
            <a:r>
              <a:rPr lang="el-GR" sz="2400" dirty="0" smtClean="0"/>
              <a:t>Χ. </a:t>
            </a:r>
            <a:r>
              <a:rPr lang="el-GR" sz="2400" dirty="0" err="1" smtClean="0"/>
              <a:t>Σκουρλάς</a:t>
            </a:r>
            <a:endParaRPr lang="en-US" sz="2400" dirty="0" smtClean="0"/>
          </a:p>
          <a:p>
            <a:pPr>
              <a:spcBef>
                <a:spcPts val="0"/>
              </a:spcBef>
              <a:spcAft>
                <a:spcPts val="1200"/>
              </a:spcAft>
            </a:pPr>
            <a:r>
              <a:rPr lang="el-GR" sz="2400" dirty="0"/>
              <a:t>Τμήμα Μηχανικών Πληροφορικής Τ.Ε</a:t>
            </a:r>
            <a:r>
              <a:rPr lang="el-GR" sz="2400" dirty="0" smtClean="0"/>
              <a:t>.</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5" name="Picture 3" descr="Λογότυπο Επιχειρησιακού Προγράμματος Εκπαίδευση και Δια βίου Μάθηση"/>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9227" y="5269682"/>
            <a:ext cx="3543300"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 Data Set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pic>
        <p:nvPicPr>
          <p:cNvPr id="1026" name="Picture 2"/>
          <p:cNvPicPr>
            <a:picLocks noChangeAspect="1" noChangeArrowheads="1"/>
          </p:cNvPicPr>
          <p:nvPr/>
        </p:nvPicPr>
        <p:blipFill>
          <a:blip r:embed="rId2" cstate="print"/>
          <a:srcRect/>
          <a:stretch>
            <a:fillRect/>
          </a:stretch>
        </p:blipFill>
        <p:spPr bwMode="auto">
          <a:xfrm>
            <a:off x="1547664" y="858521"/>
            <a:ext cx="6515249" cy="55375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of the attributes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pic>
        <p:nvPicPr>
          <p:cNvPr id="2050" name="Picture 2"/>
          <p:cNvPicPr>
            <a:picLocks noChangeAspect="1" noChangeArrowheads="1"/>
          </p:cNvPicPr>
          <p:nvPr/>
        </p:nvPicPr>
        <p:blipFill>
          <a:blip r:embed="rId2" cstate="print"/>
          <a:srcRect/>
          <a:stretch>
            <a:fillRect/>
          </a:stretch>
        </p:blipFill>
        <p:spPr bwMode="auto">
          <a:xfrm>
            <a:off x="2843808" y="825635"/>
            <a:ext cx="3168352" cy="57274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store</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pic>
        <p:nvPicPr>
          <p:cNvPr id="3074" name="Picture 2"/>
          <p:cNvPicPr>
            <a:picLocks noChangeAspect="1" noChangeArrowheads="1"/>
          </p:cNvPicPr>
          <p:nvPr/>
        </p:nvPicPr>
        <p:blipFill>
          <a:blip r:embed="rId2" cstate="print"/>
          <a:srcRect/>
          <a:stretch>
            <a:fillRect/>
          </a:stretch>
        </p:blipFill>
        <p:spPr bwMode="auto">
          <a:xfrm>
            <a:off x="2699792" y="946745"/>
            <a:ext cx="2114550" cy="536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View</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pic>
        <p:nvPicPr>
          <p:cNvPr id="4098" name="Picture 2"/>
          <p:cNvPicPr>
            <a:picLocks noChangeAspect="1" noChangeArrowheads="1"/>
          </p:cNvPicPr>
          <p:nvPr/>
        </p:nvPicPr>
        <p:blipFill>
          <a:blip r:embed="rId2" cstate="print"/>
          <a:srcRect/>
          <a:stretch>
            <a:fillRect/>
          </a:stretch>
        </p:blipFill>
        <p:spPr bwMode="auto">
          <a:xfrm>
            <a:off x="1835696" y="1157287"/>
            <a:ext cx="5472608" cy="54611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 Data View</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pic>
        <p:nvPicPr>
          <p:cNvPr id="5122" name="Picture 2"/>
          <p:cNvPicPr>
            <a:picLocks noChangeAspect="1" noChangeArrowheads="1"/>
          </p:cNvPicPr>
          <p:nvPr/>
        </p:nvPicPr>
        <p:blipFill>
          <a:blip r:embed="rId2" cstate="print"/>
          <a:srcRect/>
          <a:stretch>
            <a:fillRect/>
          </a:stretch>
        </p:blipFill>
        <p:spPr bwMode="auto">
          <a:xfrm>
            <a:off x="323528" y="2132856"/>
            <a:ext cx="8493573" cy="159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77584"/>
            <a:ext cx="8229600" cy="907200"/>
          </a:xfrm>
        </p:spPr>
        <p:txBody>
          <a:bodyPr>
            <a:normAutofit fontScale="90000"/>
          </a:bodyPr>
          <a:lstStyle/>
          <a:p>
            <a:r>
              <a:rPr lang="en-US" dirty="0" smtClean="0"/>
              <a:t>Toggle between Design Perspective and Results Perspective</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pic>
        <p:nvPicPr>
          <p:cNvPr id="278530" name="Picture 11"/>
          <p:cNvPicPr>
            <a:picLocks noChangeAspect="1" noChangeArrowheads="1"/>
          </p:cNvPicPr>
          <p:nvPr/>
        </p:nvPicPr>
        <p:blipFill>
          <a:blip r:embed="rId2" cstate="print"/>
          <a:srcRect/>
          <a:stretch>
            <a:fillRect/>
          </a:stretch>
        </p:blipFill>
        <p:spPr bwMode="auto">
          <a:xfrm>
            <a:off x="621761" y="2208287"/>
            <a:ext cx="2078031" cy="1317062"/>
          </a:xfrm>
          <a:prstGeom prst="rect">
            <a:avLst/>
          </a:prstGeom>
          <a:noFill/>
        </p:spPr>
      </p:pic>
      <p:pic>
        <p:nvPicPr>
          <p:cNvPr id="278529" name="Picture 12"/>
          <p:cNvPicPr>
            <a:picLocks noChangeAspect="1" noChangeArrowheads="1"/>
          </p:cNvPicPr>
          <p:nvPr/>
        </p:nvPicPr>
        <p:blipFill>
          <a:blip r:embed="rId3" cstate="print"/>
          <a:srcRect/>
          <a:stretch>
            <a:fillRect/>
          </a:stretch>
        </p:blipFill>
        <p:spPr bwMode="auto">
          <a:xfrm>
            <a:off x="4572000" y="2564904"/>
            <a:ext cx="936104" cy="1077938"/>
          </a:xfrm>
          <a:prstGeom prst="rect">
            <a:avLst/>
          </a:prstGeom>
          <a:noFill/>
        </p:spPr>
      </p:pic>
      <p:sp>
        <p:nvSpPr>
          <p:cNvPr id="27853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78532" name="Rectangle 4"/>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78533" name="Rectangle 5"/>
          <p:cNvSpPr>
            <a:spLocks noChangeArrowheads="1"/>
          </p:cNvSpPr>
          <p:nvPr/>
        </p:nvSpPr>
        <p:spPr bwMode="auto">
          <a:xfrm>
            <a:off x="4644008" y="3782797"/>
            <a:ext cx="216024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Design Perspective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Perspective</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pic>
        <p:nvPicPr>
          <p:cNvPr id="6146" name="Picture 2"/>
          <p:cNvPicPr>
            <a:picLocks noChangeAspect="1" noChangeArrowheads="1"/>
          </p:cNvPicPr>
          <p:nvPr/>
        </p:nvPicPr>
        <p:blipFill>
          <a:blip r:embed="rId2" cstate="print"/>
          <a:srcRect/>
          <a:stretch>
            <a:fillRect/>
          </a:stretch>
        </p:blipFill>
        <p:spPr bwMode="auto">
          <a:xfrm>
            <a:off x="216024" y="1844824"/>
            <a:ext cx="8820472" cy="22210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pic>
        <p:nvPicPr>
          <p:cNvPr id="296962" name="Picture 2"/>
          <p:cNvPicPr>
            <a:picLocks noChangeAspect="1" noChangeArrowheads="1"/>
          </p:cNvPicPr>
          <p:nvPr/>
        </p:nvPicPr>
        <p:blipFill>
          <a:blip r:embed="rId2" cstate="print"/>
          <a:srcRect/>
          <a:stretch>
            <a:fillRect/>
          </a:stretch>
        </p:blipFill>
        <p:spPr bwMode="auto">
          <a:xfrm>
            <a:off x="5269409" y="188640"/>
            <a:ext cx="670743" cy="766563"/>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323528" y="2132856"/>
            <a:ext cx="8493573" cy="159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Modeling </a:t>
            </a:r>
            <a:r>
              <a:rPr lang="el-GR" sz="2200" b="0" dirty="0"/>
              <a:t>(</a:t>
            </a:r>
            <a:r>
              <a:rPr lang="en-US" sz="2200" b="0" dirty="0"/>
              <a:t>M</a:t>
            </a:r>
            <a:r>
              <a:rPr lang="el-GR" sz="2200" b="0" dirty="0"/>
              <a:t>. </a:t>
            </a:r>
            <a:r>
              <a:rPr lang="en-US" sz="2200" b="0" dirty="0"/>
              <a:t>North</a:t>
            </a:r>
            <a:r>
              <a:rPr lang="el-GR" sz="2200" b="0" dirty="0"/>
              <a:t>, </a:t>
            </a:r>
            <a:r>
              <a:rPr lang="en-US" sz="2200" b="0" dirty="0"/>
              <a:t>Data Mining for the Masses</a:t>
            </a:r>
            <a:r>
              <a:rPr lang="el-GR" sz="2200" b="0" dirty="0"/>
              <a:t>, </a:t>
            </a:r>
            <a:r>
              <a:rPr lang="el-GR" sz="2200" b="0" dirty="0" smtClean="0"/>
              <a:t>2012</a:t>
            </a:r>
            <a:r>
              <a:rPr lang="en-US" sz="2200" b="0" dirty="0" smtClean="0"/>
              <a:t>)</a:t>
            </a:r>
            <a:r>
              <a:rPr lang="el-GR" dirty="0"/>
              <a:t/>
            </a:r>
            <a:br>
              <a:rPr lang="el-GR" dirty="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
        <p:nvSpPr>
          <p:cNvPr id="4" name="3 - Ορθογώνιο"/>
          <p:cNvSpPr/>
          <p:nvPr/>
        </p:nvSpPr>
        <p:spPr>
          <a:xfrm>
            <a:off x="179512" y="908720"/>
            <a:ext cx="8640960" cy="6001643"/>
          </a:xfrm>
          <a:prstGeom prst="rect">
            <a:avLst/>
          </a:prstGeom>
        </p:spPr>
        <p:txBody>
          <a:bodyPr wrap="square">
            <a:spAutoFit/>
          </a:bodyPr>
          <a:lstStyle/>
          <a:p>
            <a:r>
              <a:rPr lang="en-US" sz="2400" dirty="0" smtClean="0"/>
              <a:t>The ‘</a:t>
            </a:r>
            <a:r>
              <a:rPr lang="en-US" sz="2400" i="1" dirty="0" smtClean="0"/>
              <a:t>k’ in k-means clustering stands for some number of groups, or clusters. The aim of this data mining methodology is to look at each observation’s individual attribute values and compare them to the means, or in other words averages, of potential groups of other observations in order to find natural groups that are similar to one another. The k-means algorithm accomplishes this by sampling some set of observations in the data set, calculating the averages, or means, for each attribute for the observations in that sample, and then comparing the other attributes in the data set to that sample’s means. The system does this repetitively in order to ‘circle-in’ on the best matches and then to formulate groups of observations which become the clusters. As the means calculated become more and more similar, clusters are formed, and each observation whose attributes values are most like the means of a cluster become members of that cluster.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K-means operators</a:t>
            </a: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pic>
        <p:nvPicPr>
          <p:cNvPr id="7170" name="Picture 2"/>
          <p:cNvPicPr>
            <a:picLocks noChangeAspect="1" noChangeArrowheads="1"/>
          </p:cNvPicPr>
          <p:nvPr/>
        </p:nvPicPr>
        <p:blipFill>
          <a:blip r:embed="rId2" cstate="print"/>
          <a:srcRect/>
          <a:stretch>
            <a:fillRect/>
          </a:stretch>
        </p:blipFill>
        <p:spPr bwMode="auto">
          <a:xfrm>
            <a:off x="2555776" y="1714800"/>
            <a:ext cx="4464495" cy="379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sz="2400" dirty="0" smtClean="0"/>
              <a:t>Γίνεται αναφορά σε σημαντικές </a:t>
            </a:r>
            <a:r>
              <a:rPr lang="el-GR" sz="2400" dirty="0"/>
              <a:t>έννοιες </a:t>
            </a:r>
            <a:r>
              <a:rPr lang="el-GR" sz="2400" dirty="0" smtClean="0"/>
              <a:t>εξόρυξης δεδομένων</a:t>
            </a:r>
            <a:r>
              <a:rPr lang="en-US" sz="2400" dirty="0" smtClean="0"/>
              <a:t> (data mining) </a:t>
            </a:r>
            <a:r>
              <a:rPr lang="el-GR" sz="2400" dirty="0" smtClean="0"/>
              <a:t>που αφορούν  το μοντέλο </a:t>
            </a:r>
            <a:r>
              <a:rPr lang="en-US" sz="2400" b="1" dirty="0" smtClean="0">
                <a:solidFill>
                  <a:srgbClr val="FF0000"/>
                </a:solidFill>
              </a:rPr>
              <a:t>k-means cluster (data mining) model</a:t>
            </a:r>
            <a:r>
              <a:rPr lang="el-GR" sz="2400" dirty="0" smtClean="0"/>
              <a:t>. Η διεκπεραίωση των θεμάτων γίνεται κυρίως με χρήση παραδειγμάτων.</a:t>
            </a:r>
          </a:p>
          <a:p>
            <a:r>
              <a:rPr lang="el-GR" sz="2400" dirty="0" smtClean="0"/>
              <a:t>Επιπλέον, γίνεται αναφορά στο εργαλείο </a:t>
            </a:r>
            <a:r>
              <a:rPr lang="en-US" sz="2400" dirty="0" smtClean="0"/>
              <a:t>Rapid</a:t>
            </a:r>
            <a:r>
              <a:rPr lang="el-GR" sz="2400" dirty="0" smtClean="0"/>
              <a:t> </a:t>
            </a:r>
            <a:r>
              <a:rPr lang="en-US" sz="2400" dirty="0" smtClean="0"/>
              <a:t>Miner</a:t>
            </a:r>
            <a:r>
              <a:rPr lang="el-GR" sz="2400" dirty="0" smtClean="0"/>
              <a:t> </a:t>
            </a:r>
            <a:r>
              <a:rPr lang="el-GR" sz="2400" dirty="0"/>
              <a:t/>
            </a:r>
            <a:br>
              <a:rPr lang="el-GR" sz="2400" dirty="0"/>
            </a:br>
            <a:endParaRPr lang="el-GR" sz="24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Περιγραφή</a:t>
            </a: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pic>
        <p:nvPicPr>
          <p:cNvPr id="8194" name="Picture 2"/>
          <p:cNvPicPr>
            <a:picLocks noChangeAspect="1" noChangeArrowheads="1"/>
          </p:cNvPicPr>
          <p:nvPr/>
        </p:nvPicPr>
        <p:blipFill>
          <a:blip r:embed="rId2" cstate="print"/>
          <a:srcRect/>
          <a:stretch>
            <a:fillRect/>
          </a:stretch>
        </p:blipFill>
        <p:spPr bwMode="auto">
          <a:xfrm>
            <a:off x="430144" y="2147889"/>
            <a:ext cx="8246312" cy="2289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Parameter pane: 2 clusters, max runs 10</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pic>
        <p:nvPicPr>
          <p:cNvPr id="299010" name="Picture 2"/>
          <p:cNvPicPr>
            <a:picLocks noChangeAspect="1" noChangeArrowheads="1"/>
          </p:cNvPicPr>
          <p:nvPr/>
        </p:nvPicPr>
        <p:blipFill>
          <a:blip r:embed="rId2" cstate="print"/>
          <a:srcRect/>
          <a:stretch>
            <a:fillRect/>
          </a:stretch>
        </p:blipFill>
        <p:spPr bwMode="auto">
          <a:xfrm>
            <a:off x="107504" y="116632"/>
            <a:ext cx="656456" cy="820570"/>
          </a:xfrm>
          <a:prstGeom prst="rect">
            <a:avLst/>
          </a:prstGeom>
          <a:noFill/>
          <a:ln w="9525">
            <a:noFill/>
            <a:miter lim="800000"/>
            <a:headEnd/>
            <a:tailEnd/>
          </a:ln>
        </p:spPr>
      </p:pic>
      <p:pic>
        <p:nvPicPr>
          <p:cNvPr id="9218" name="Picture 2"/>
          <p:cNvPicPr>
            <a:picLocks noChangeAspect="1" noChangeArrowheads="1"/>
          </p:cNvPicPr>
          <p:nvPr/>
        </p:nvPicPr>
        <p:blipFill>
          <a:blip r:embed="rId3" cstate="print"/>
          <a:srcRect/>
          <a:stretch>
            <a:fillRect/>
          </a:stretch>
        </p:blipFill>
        <p:spPr bwMode="auto">
          <a:xfrm>
            <a:off x="2123728" y="1778568"/>
            <a:ext cx="5439162" cy="36666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report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pic>
        <p:nvPicPr>
          <p:cNvPr id="10243" name="Picture 3"/>
          <p:cNvPicPr>
            <a:picLocks noChangeAspect="1" noChangeArrowheads="1"/>
          </p:cNvPicPr>
          <p:nvPr/>
        </p:nvPicPr>
        <p:blipFill>
          <a:blip r:embed="rId2" cstate="print"/>
          <a:srcRect/>
          <a:stretch>
            <a:fillRect/>
          </a:stretch>
        </p:blipFill>
        <p:spPr bwMode="auto">
          <a:xfrm>
            <a:off x="778765" y="1916831"/>
            <a:ext cx="6961587" cy="27752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Parameter pane: 4 clusters, max runs 10</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pic>
        <p:nvPicPr>
          <p:cNvPr id="11266" name="Picture 2"/>
          <p:cNvPicPr>
            <a:picLocks noChangeAspect="1" noChangeArrowheads="1"/>
          </p:cNvPicPr>
          <p:nvPr/>
        </p:nvPicPr>
        <p:blipFill>
          <a:blip r:embed="rId2" cstate="print"/>
          <a:srcRect/>
          <a:stretch>
            <a:fillRect/>
          </a:stretch>
        </p:blipFill>
        <p:spPr bwMode="auto">
          <a:xfrm>
            <a:off x="2483768" y="1859072"/>
            <a:ext cx="3412207" cy="25652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clusters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23</a:t>
            </a:fld>
            <a:endParaRPr lang="el-GR"/>
          </a:p>
        </p:txBody>
      </p:sp>
      <p:pic>
        <p:nvPicPr>
          <p:cNvPr id="12290" name="Picture 2"/>
          <p:cNvPicPr>
            <a:picLocks noChangeAspect="1" noChangeArrowheads="1"/>
          </p:cNvPicPr>
          <p:nvPr/>
        </p:nvPicPr>
        <p:blipFill>
          <a:blip r:embed="rId2" cstate="print"/>
          <a:srcRect/>
          <a:stretch>
            <a:fillRect/>
          </a:stretch>
        </p:blipFill>
        <p:spPr bwMode="auto">
          <a:xfrm>
            <a:off x="2123728" y="2052638"/>
            <a:ext cx="4296122" cy="31999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Centroid</a:t>
            </a:r>
            <a:r>
              <a:rPr lang="en-US" dirty="0" smtClean="0"/>
              <a:t> table (“cluster 0 is where Sonia will likely focus her early efforts”) </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pic>
        <p:nvPicPr>
          <p:cNvPr id="13314" name="Picture 2"/>
          <p:cNvPicPr>
            <a:picLocks noChangeAspect="1" noChangeArrowheads="1"/>
          </p:cNvPicPr>
          <p:nvPr/>
        </p:nvPicPr>
        <p:blipFill>
          <a:blip r:embed="rId2" cstate="print"/>
          <a:srcRect/>
          <a:stretch>
            <a:fillRect/>
          </a:stretch>
        </p:blipFill>
        <p:spPr bwMode="auto">
          <a:xfrm>
            <a:off x="676031" y="1322435"/>
            <a:ext cx="8110785" cy="39067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1470025"/>
          </a:xfrm>
        </p:spPr>
        <p:txBody>
          <a:bodyPr>
            <a:normAutofit fontScale="90000"/>
          </a:bodyPr>
          <a:lstStyle/>
          <a:p>
            <a:r>
              <a:rPr lang="el-GR" dirty="0" smtClean="0"/>
              <a:t/>
            </a:r>
            <a:br>
              <a:rPr lang="el-GR" dirty="0" smtClean="0"/>
            </a:br>
            <a:r>
              <a:rPr lang="en-US" dirty="0" smtClean="0"/>
              <a:t>Folder view </a:t>
            </a:r>
            <a:br>
              <a:rPr lang="en-US" dirty="0" smtClean="0"/>
            </a:br>
            <a:endParaRPr lang="el-GR" dirty="0"/>
          </a:p>
        </p:txBody>
      </p:sp>
      <p:sp>
        <p:nvSpPr>
          <p:cNvPr id="4" name="3 - Υπότιτλος"/>
          <p:cNvSpPr>
            <a:spLocks noGrp="1"/>
          </p:cNvSpPr>
          <p:nvPr>
            <p:ph type="subTitle" idx="1"/>
          </p:nvPr>
        </p:nvSpPr>
        <p:spPr/>
        <p:txBody>
          <a:bodyPr/>
          <a:lstStyle/>
          <a:p>
            <a:endParaRPr lang="en-US"/>
          </a:p>
        </p:txBody>
      </p:sp>
      <p:pic>
        <p:nvPicPr>
          <p:cNvPr id="14338" name="Picture 2"/>
          <p:cNvPicPr>
            <a:picLocks noChangeAspect="1" noChangeArrowheads="1"/>
          </p:cNvPicPr>
          <p:nvPr/>
        </p:nvPicPr>
        <p:blipFill>
          <a:blip r:embed="rId2" cstate="print"/>
          <a:srcRect/>
          <a:stretch>
            <a:fillRect/>
          </a:stretch>
        </p:blipFill>
        <p:spPr bwMode="auto">
          <a:xfrm>
            <a:off x="1286636" y="1844824"/>
            <a:ext cx="6122726"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a:r>
            <a:br>
              <a:rPr lang="el-GR" dirty="0" smtClean="0"/>
            </a:br>
            <a:r>
              <a:rPr lang="en-US" dirty="0" smtClean="0"/>
              <a:t>cluster_0</a:t>
            </a:r>
            <a:br>
              <a:rPr lang="en-US" dirty="0" smtClean="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pic>
        <p:nvPicPr>
          <p:cNvPr id="15362" name="Picture 2"/>
          <p:cNvPicPr>
            <a:picLocks noChangeAspect="1" noChangeArrowheads="1"/>
          </p:cNvPicPr>
          <p:nvPr/>
        </p:nvPicPr>
        <p:blipFill>
          <a:blip r:embed="rId2" cstate="print"/>
          <a:srcRect/>
          <a:stretch>
            <a:fillRect/>
          </a:stretch>
        </p:blipFill>
        <p:spPr bwMode="auto">
          <a:xfrm>
            <a:off x="2267744" y="1268760"/>
            <a:ext cx="3161506" cy="4742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pic>
        <p:nvPicPr>
          <p:cNvPr id="16386" name="Picture 2"/>
          <p:cNvPicPr>
            <a:picLocks noChangeAspect="1" noChangeArrowheads="1"/>
          </p:cNvPicPr>
          <p:nvPr/>
        </p:nvPicPr>
        <p:blipFill>
          <a:blip r:embed="rId2" cstate="print"/>
          <a:srcRect/>
          <a:stretch>
            <a:fillRect/>
          </a:stretch>
        </p:blipFill>
        <p:spPr bwMode="auto">
          <a:xfrm>
            <a:off x="1547664" y="1006177"/>
            <a:ext cx="5429250" cy="559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28</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2411761" y="1419887"/>
            <a:ext cx="3317528" cy="3085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980728"/>
            <a:ext cx="8229600" cy="5661248"/>
          </a:xfrm>
        </p:spPr>
        <p:txBody>
          <a:bodyPr>
            <a:noAutofit/>
          </a:bodyPr>
          <a:lstStyle/>
          <a:p>
            <a:r>
              <a:rPr lang="en-US" sz="2000" b="1" dirty="0" smtClean="0"/>
              <a:t>M</a:t>
            </a:r>
            <a:r>
              <a:rPr lang="el-GR" sz="2000" b="1" dirty="0" smtClean="0"/>
              <a:t>. </a:t>
            </a:r>
            <a:r>
              <a:rPr lang="en-US" sz="2000" b="1" dirty="0" smtClean="0"/>
              <a:t>North</a:t>
            </a:r>
            <a:r>
              <a:rPr lang="el-GR" sz="2000" b="1" dirty="0" smtClean="0"/>
              <a:t>, </a:t>
            </a:r>
            <a:r>
              <a:rPr lang="en-US" sz="2000" b="1" dirty="0" smtClean="0"/>
              <a:t>Data Mining for the Masses</a:t>
            </a:r>
            <a:r>
              <a:rPr lang="el-GR" sz="2000" b="1" dirty="0" smtClean="0"/>
              <a:t>, 2012</a:t>
            </a:r>
            <a:r>
              <a:rPr lang="en-US" sz="2000" b="1" dirty="0" smtClean="0"/>
              <a:t>, ISBN: 978-0615684376 </a:t>
            </a:r>
          </a:p>
          <a:p>
            <a:r>
              <a:rPr lang="en-US" sz="2000" dirty="0" smtClean="0"/>
              <a:t>This book is licensed under a Creative Commons Attribution 3.0 License </a:t>
            </a:r>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Filter Examples</a:t>
            </a: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pic>
        <p:nvPicPr>
          <p:cNvPr id="18434" name="Picture 2"/>
          <p:cNvPicPr>
            <a:picLocks noChangeAspect="1" noChangeArrowheads="1"/>
          </p:cNvPicPr>
          <p:nvPr/>
        </p:nvPicPr>
        <p:blipFill>
          <a:blip r:embed="rId2" cstate="print"/>
          <a:srcRect/>
          <a:stretch>
            <a:fillRect/>
          </a:stretch>
        </p:blipFill>
        <p:spPr bwMode="auto">
          <a:xfrm>
            <a:off x="827584" y="1871663"/>
            <a:ext cx="7200800" cy="24224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30</a:t>
            </a:fld>
            <a:endParaRPr lang="el-GR"/>
          </a:p>
        </p:txBody>
      </p:sp>
      <p:pic>
        <p:nvPicPr>
          <p:cNvPr id="19458" name="Picture 2"/>
          <p:cNvPicPr>
            <a:picLocks noChangeAspect="1" noChangeArrowheads="1"/>
          </p:cNvPicPr>
          <p:nvPr/>
        </p:nvPicPr>
        <p:blipFill>
          <a:blip r:embed="rId2" cstate="print"/>
          <a:srcRect/>
          <a:stretch>
            <a:fillRect/>
          </a:stretch>
        </p:blipFill>
        <p:spPr bwMode="auto">
          <a:xfrm>
            <a:off x="751166" y="1556793"/>
            <a:ext cx="6485130" cy="31777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view: Filtered results for cluster 0 observations</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31</a:t>
            </a:fld>
            <a:endParaRPr lang="el-GR"/>
          </a:p>
        </p:txBody>
      </p:sp>
      <p:pic>
        <p:nvPicPr>
          <p:cNvPr id="20482" name="Picture 2"/>
          <p:cNvPicPr>
            <a:picLocks noChangeAspect="1" noChangeArrowheads="1"/>
          </p:cNvPicPr>
          <p:nvPr/>
        </p:nvPicPr>
        <p:blipFill>
          <a:blip r:embed="rId2" cstate="print"/>
          <a:srcRect/>
          <a:stretch>
            <a:fillRect/>
          </a:stretch>
        </p:blipFill>
        <p:spPr bwMode="auto">
          <a:xfrm>
            <a:off x="1403648" y="1990724"/>
            <a:ext cx="6264696" cy="3814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Τεχνολογικό Εκπαιδευτικό Ίδρυμα Αθήνας</a:t>
            </a:r>
            <a:r>
              <a:rPr lang="en-US" sz="2000" dirty="0" smtClean="0"/>
              <a:t>, </a:t>
            </a:r>
            <a:r>
              <a:rPr lang="el-GR" sz="2000" dirty="0" smtClean="0"/>
              <a:t>Χ. </a:t>
            </a:r>
            <a:r>
              <a:rPr lang="el-GR" sz="2000" dirty="0" err="1" smtClean="0"/>
              <a:t>Σκουρλάς</a:t>
            </a:r>
            <a:r>
              <a:rPr lang="el-GR" sz="2000" dirty="0" smtClean="0"/>
              <a:t> </a:t>
            </a:r>
            <a:r>
              <a:rPr lang="el-GR" sz="2000" dirty="0"/>
              <a:t>2014</a:t>
            </a:r>
            <a:r>
              <a:rPr lang="el-GR" sz="2000" dirty="0" smtClean="0"/>
              <a:t>.</a:t>
            </a:r>
          </a:p>
          <a:p>
            <a:pPr marL="0" indent="0">
              <a:spcBef>
                <a:spcPts val="0"/>
              </a:spcBef>
              <a:buNone/>
            </a:pPr>
            <a:r>
              <a:rPr lang="el-GR" sz="2000" dirty="0" smtClean="0"/>
              <a:t>Χ</a:t>
            </a:r>
            <a:r>
              <a:rPr lang="el-GR" sz="2000" dirty="0"/>
              <a:t>. </a:t>
            </a:r>
            <a:r>
              <a:rPr lang="el-GR" sz="2000" dirty="0" err="1" smtClean="0"/>
              <a:t>Σκουρλάς</a:t>
            </a:r>
            <a:r>
              <a:rPr lang="el-GR" sz="2000" dirty="0" smtClean="0"/>
              <a:t>. </a:t>
            </a:r>
            <a:r>
              <a:rPr lang="el-GR" sz="2000" dirty="0"/>
              <a:t>«Εξόρυξη δεδομένων και διαχείριση δεδομένων μεγάλης κλίμακας. Ενότητα </a:t>
            </a:r>
            <a:r>
              <a:rPr lang="en-US" sz="2000" smtClean="0"/>
              <a:t>6</a:t>
            </a:r>
            <a:r>
              <a:rPr lang="el-GR" sz="2000" smtClean="0"/>
              <a:t>: </a:t>
            </a:r>
            <a:r>
              <a:rPr lang="el-GR" sz="2000" dirty="0"/>
              <a:t>«Θέματα εξόρυξης δεδομένων με χρήση </a:t>
            </a:r>
            <a:r>
              <a:rPr lang="el-GR" sz="2000" dirty="0" err="1"/>
              <a:t>Rapid</a:t>
            </a:r>
            <a:r>
              <a:rPr lang="el-GR" sz="2000" dirty="0"/>
              <a:t> </a:t>
            </a:r>
            <a:r>
              <a:rPr lang="el-GR" sz="2000" dirty="0" err="1"/>
              <a:t>Miner</a:t>
            </a:r>
            <a:r>
              <a:rPr lang="el-GR" sz="2000" dirty="0"/>
              <a:t> – k-</a:t>
            </a:r>
            <a:r>
              <a:rPr lang="el-GR" sz="2000" dirty="0" err="1"/>
              <a:t>means</a:t>
            </a:r>
            <a:r>
              <a:rPr lang="el-GR" sz="2000" dirty="0"/>
              <a:t> </a:t>
            </a:r>
            <a:r>
              <a:rPr lang="el-GR" sz="2000" dirty="0" err="1"/>
              <a:t>clusterin</a:t>
            </a:r>
            <a:r>
              <a:rPr lang="el-GR" sz="2000" dirty="0"/>
              <a:t>».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 Θέση αριθμού διαφάνειας"/>
          <p:cNvSpPr>
            <a:spLocks noGrp="1"/>
          </p:cNvSpPr>
          <p:nvPr>
            <p:ph type="sldNum" sz="quarter" idx="11"/>
          </p:nvPr>
        </p:nvSpPr>
        <p:spPr>
          <a:noFill/>
        </p:spPr>
        <p:txBody>
          <a:bodyPr/>
          <a:lstStyle/>
          <a:p>
            <a:fld id="{036DF5CD-C7F5-4082-9F53-88572DE10AD2}" type="slidenum">
              <a:rPr lang="en-US"/>
              <a:pPr/>
              <a:t>3</a:t>
            </a:fld>
            <a:endParaRPr lang="en-US"/>
          </a:p>
        </p:txBody>
      </p:sp>
      <p:sp>
        <p:nvSpPr>
          <p:cNvPr id="12291" name="6 - Θέση ημερομηνίας"/>
          <p:cNvSpPr>
            <a:spLocks noGrp="1"/>
          </p:cNvSpPr>
          <p:nvPr>
            <p:ph type="dt" sz="quarter" idx="12"/>
          </p:nvPr>
        </p:nvSpPr>
        <p:spPr>
          <a:noFill/>
        </p:spPr>
        <p:txBody>
          <a:bodyPr/>
          <a:lstStyle/>
          <a:p>
            <a:r>
              <a:rPr lang="en-US" b="1" dirty="0" smtClean="0"/>
              <a:t>Data Mining for the Masses</a:t>
            </a:r>
            <a:endParaRPr lang="en-US" dirty="0"/>
          </a:p>
        </p:txBody>
      </p:sp>
      <p:sp>
        <p:nvSpPr>
          <p:cNvPr id="794626" name="Rectangle 2"/>
          <p:cNvSpPr>
            <a:spLocks noGrp="1" noChangeArrowheads="1"/>
          </p:cNvSpPr>
          <p:nvPr>
            <p:ph type="title"/>
          </p:nvPr>
        </p:nvSpPr>
        <p:spPr/>
        <p:txBody>
          <a:bodyPr lIns="92075" tIns="46038" rIns="92075" bIns="46038">
            <a:normAutofit/>
          </a:bodyPr>
          <a:lstStyle/>
          <a:p>
            <a:pPr>
              <a:defRPr/>
            </a:pPr>
            <a:r>
              <a:rPr lang="en-US" sz="2400" dirty="0" smtClean="0"/>
              <a:t>CRISP-DM Conceptual Model</a:t>
            </a:r>
            <a:endParaRPr lang="en-US" sz="2800" dirty="0" smtClean="0"/>
          </a:p>
        </p:txBody>
      </p:sp>
      <p:sp>
        <p:nvSpPr>
          <p:cNvPr id="6" name="5 - Θέση κειμένου"/>
          <p:cNvSpPr>
            <a:spLocks noGrp="1"/>
          </p:cNvSpPr>
          <p:nvPr>
            <p:ph type="body" sz="half" idx="1"/>
          </p:nvPr>
        </p:nvSpPr>
        <p:spPr/>
        <p:txBody>
          <a:bodyPr/>
          <a:lstStyle/>
          <a:p>
            <a:endParaRPr lang="el-GR"/>
          </a:p>
        </p:txBody>
      </p:sp>
      <p:pic>
        <p:nvPicPr>
          <p:cNvPr id="7" name="6 - Εικόνα"/>
          <p:cNvPicPr/>
          <p:nvPr/>
        </p:nvPicPr>
        <p:blipFill>
          <a:blip r:embed="rId3" cstate="print"/>
          <a:srcRect/>
          <a:stretch>
            <a:fillRect/>
          </a:stretch>
        </p:blipFill>
        <p:spPr bwMode="auto">
          <a:xfrm>
            <a:off x="467544" y="1556792"/>
            <a:ext cx="7848872" cy="4752528"/>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fontScale="90000"/>
          </a:bodyPr>
          <a:lstStyle/>
          <a:p>
            <a:r>
              <a:rPr lang="el-GR" sz="3200" dirty="0" smtClean="0"/>
              <a:t>παράδειγμα</a:t>
            </a:r>
            <a:r>
              <a:rPr lang="en-US" sz="3200" dirty="0" smtClean="0"/>
              <a:t>: </a:t>
            </a:r>
            <a:r>
              <a:rPr lang="en-US" sz="3200" dirty="0">
                <a:solidFill>
                  <a:srgbClr val="FF0000"/>
                </a:solidFill>
              </a:rPr>
              <a:t>k-means cluster </a:t>
            </a:r>
            <a:r>
              <a:rPr lang="en-US" sz="3200" dirty="0" smtClean="0"/>
              <a:t>data mining model</a:t>
            </a:r>
            <a:r>
              <a:rPr lang="el-GR" sz="3200" dirty="0" smtClean="0"/>
              <a:t> </a:t>
            </a:r>
            <a:r>
              <a:rPr lang="en-US" sz="3200" dirty="0" smtClean="0"/>
              <a:t> (</a:t>
            </a:r>
            <a:r>
              <a:rPr lang="el-GR" sz="3200" dirty="0" smtClean="0"/>
              <a:t>χρήση </a:t>
            </a:r>
            <a:r>
              <a:rPr lang="en-US" sz="3200" dirty="0" err="1" smtClean="0"/>
              <a:t>RapidMiner</a:t>
            </a:r>
            <a:r>
              <a:rPr lang="el-GR" sz="3200" dirty="0" smtClean="0"/>
              <a:t>)</a:t>
            </a:r>
            <a:endParaRPr lang="en-US" sz="3600" dirty="0" smtClean="0"/>
          </a:p>
        </p:txBody>
      </p:sp>
      <p:sp>
        <p:nvSpPr>
          <p:cNvPr id="9220" name="Rectangle 3"/>
          <p:cNvSpPr>
            <a:spLocks noGrp="1" noChangeArrowheads="1"/>
          </p:cNvSpPr>
          <p:nvPr>
            <p:ph type="body" idx="1"/>
          </p:nvPr>
        </p:nvSpPr>
        <p:spPr>
          <a:xfrm>
            <a:off x="609600" y="1268760"/>
            <a:ext cx="8229600" cy="4648200"/>
          </a:xfrm>
          <a:noFill/>
        </p:spPr>
        <p:txBody>
          <a:bodyPr lIns="92075" tIns="46038" rIns="92075" bIns="46038">
            <a:normAutofit fontScale="77500" lnSpcReduction="20000"/>
          </a:bodyPr>
          <a:lstStyle/>
          <a:p>
            <a:r>
              <a:rPr lang="en-US" sz="2800" dirty="0"/>
              <a:t>Sonia’s goal is to identify and then try to reach out to individuals insured by her employer who are at high risk for coronary heart disease because of their weight and/or high cholesterol.  She understands that those at low risk, that is, those with low weight and cholesterol, are unlikely to </a:t>
            </a:r>
            <a:r>
              <a:rPr lang="en-US" sz="2800" dirty="0" smtClean="0"/>
              <a:t>participate </a:t>
            </a:r>
            <a:r>
              <a:rPr lang="en-US" sz="2800" dirty="0"/>
              <a:t>in the programs she will offer.  She also understands that there are probably policy holders with high weight and low cholesterol, those with high weight and high cholesterol, and those with low weight and high cholesterol.  She further recognizes there are likely to be a lot of people somewhere in between.  In order to accomplish her goal, she needs to search among the thousands of policy holders to find groups of people with similar characteristics and craft programs and communications that will be relevant and appealing to people in these different groups.</a:t>
            </a:r>
            <a:r>
              <a:rPr lang="el-GR" sz="2800" b="1" dirty="0" smtClean="0"/>
              <a:t>     </a:t>
            </a:r>
            <a:endParaRPr lang="en-US" sz="2800" b="1" dirty="0" smtClean="0"/>
          </a:p>
          <a:p>
            <a:r>
              <a:rPr lang="el-GR" sz="2800" dirty="0" smtClean="0"/>
              <a:t>(</a:t>
            </a:r>
            <a:r>
              <a:rPr lang="en-US" sz="2800" dirty="0" smtClean="0"/>
              <a:t>M</a:t>
            </a:r>
            <a:r>
              <a:rPr lang="el-GR" sz="2800" dirty="0" smtClean="0"/>
              <a:t>. </a:t>
            </a:r>
            <a:r>
              <a:rPr lang="en-US" sz="2800" dirty="0" smtClean="0"/>
              <a:t>North</a:t>
            </a:r>
            <a:r>
              <a:rPr lang="el-GR" sz="2800" dirty="0" smtClean="0"/>
              <a:t>, </a:t>
            </a:r>
            <a:r>
              <a:rPr lang="en-US" sz="2800" dirty="0" smtClean="0"/>
              <a:t>Data Mining for the Masses</a:t>
            </a:r>
            <a:r>
              <a:rPr lang="el-GR" sz="2800" dirty="0" smtClean="0"/>
              <a:t>, 2012</a:t>
            </a:r>
          </a:p>
          <a:p>
            <a:pPr>
              <a:buNone/>
            </a:pPr>
            <a:r>
              <a:rPr lang="el-GR" sz="2800" dirty="0" smtClean="0"/>
              <a:t>       Διασκευή παραδείγματος κεφαλαίου </a:t>
            </a:r>
            <a:r>
              <a:rPr lang="en-US" sz="2800" dirty="0" smtClean="0"/>
              <a:t>6</a:t>
            </a:r>
            <a:r>
              <a:rPr lang="el-GR" sz="2800" dirty="0" smtClean="0"/>
              <a:t>)</a:t>
            </a:r>
            <a:endParaRPr lang="en-US" sz="2800" dirty="0" smtClean="0"/>
          </a:p>
          <a:p>
            <a:endParaRPr lang="en-US" sz="1800" dirty="0" smtClean="0"/>
          </a:p>
        </p:txBody>
      </p:sp>
    </p:spTree>
  </p:cSld>
  <p:clrMapOvr>
    <a:masterClrMapping/>
  </p:clrMapOvr>
  <p:transition>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16632"/>
            <a:ext cx="8517632" cy="907200"/>
          </a:xfrm>
        </p:spPr>
        <p:txBody>
          <a:bodyPr>
            <a:noAutofit/>
          </a:bodyPr>
          <a:lstStyle/>
          <a:p>
            <a:r>
              <a:rPr lang="en-US" sz="2800" dirty="0" smtClean="0"/>
              <a:t>https</a:t>
            </a:r>
            <a:r>
              <a:rPr lang="el-GR" sz="2800" dirty="0" smtClean="0"/>
              <a:t>://</a:t>
            </a:r>
            <a:r>
              <a:rPr lang="en-US" sz="2800" dirty="0" smtClean="0"/>
              <a:t>sites</a:t>
            </a:r>
            <a:r>
              <a:rPr lang="el-GR" sz="2800" dirty="0" smtClean="0"/>
              <a:t>.</a:t>
            </a:r>
            <a:r>
              <a:rPr lang="en-US" sz="2800" dirty="0" err="1" smtClean="0"/>
              <a:t>google</a:t>
            </a:r>
            <a:r>
              <a:rPr lang="el-GR" sz="2800" dirty="0" smtClean="0"/>
              <a:t>.</a:t>
            </a:r>
            <a:r>
              <a:rPr lang="en-US" sz="2800" dirty="0" smtClean="0"/>
              <a:t>com</a:t>
            </a:r>
            <a:r>
              <a:rPr lang="el-GR" sz="2800" dirty="0" smtClean="0"/>
              <a:t>/</a:t>
            </a:r>
            <a:r>
              <a:rPr lang="en-US" sz="2800" dirty="0" smtClean="0"/>
              <a:t>site</a:t>
            </a:r>
            <a:r>
              <a:rPr lang="el-GR" sz="2800" dirty="0" smtClean="0"/>
              <a:t>/</a:t>
            </a:r>
            <a:r>
              <a:rPr lang="en-US" sz="2800" dirty="0" err="1" smtClean="0"/>
              <a:t>dataminingforthemasses</a:t>
            </a:r>
            <a:r>
              <a:rPr lang="el-GR" sz="2800" dirty="0" smtClean="0"/>
              <a:t>/</a:t>
            </a:r>
            <a:endParaRPr lang="el-GR" sz="28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graphicFrame>
        <p:nvGraphicFramePr>
          <p:cNvPr id="6" name="Table 5"/>
          <p:cNvGraphicFramePr>
            <a:graphicFrameLocks noGrp="1"/>
          </p:cNvGraphicFramePr>
          <p:nvPr>
            <p:extLst>
              <p:ext uri="{D42A27DB-BD31-4B8C-83A1-F6EECF244321}">
                <p14:modId xmlns:p14="http://schemas.microsoft.com/office/powerpoint/2010/main" val="1745521416"/>
              </p:ext>
            </p:extLst>
          </p:nvPr>
        </p:nvGraphicFramePr>
        <p:xfrm>
          <a:off x="179508" y="1556794"/>
          <a:ext cx="11449280" cy="6929287"/>
        </p:xfrm>
        <a:graphic>
          <a:graphicData uri="http://schemas.openxmlformats.org/drawingml/2006/table">
            <a:tbl>
              <a:tblPr/>
              <a:tblGrid>
                <a:gridCol w="2642140"/>
                <a:gridCol w="880714"/>
                <a:gridCol w="880714"/>
                <a:gridCol w="880714"/>
                <a:gridCol w="880714"/>
                <a:gridCol w="880714"/>
                <a:gridCol w="880714"/>
                <a:gridCol w="880714"/>
                <a:gridCol w="880714"/>
                <a:gridCol w="880714"/>
                <a:gridCol w="880714"/>
              </a:tblGrid>
              <a:tr h="408045">
                <a:tc gridSpan="11">
                  <a:txBody>
                    <a:bodyPr/>
                    <a:lstStyle/>
                    <a:p>
                      <a:pPr algn="l" fontAlgn="b"/>
                      <a:r>
                        <a:rPr lang="en-US" sz="2400" b="1" i="0" u="none" strike="noStrike" dirty="0" err="1" smtClean="0">
                          <a:solidFill>
                            <a:srgbClr val="000000"/>
                          </a:solidFill>
                          <a:latin typeface="Calibri"/>
                        </a:rPr>
                        <a:t>Weight,Cholesterol,Gender</a:t>
                      </a:r>
                      <a:endParaRPr lang="en-US" sz="2400" b="1" i="0" u="none" strike="noStrike" dirty="0" smtClean="0">
                        <a:solidFill>
                          <a:srgbClr val="000000"/>
                        </a:solidFill>
                        <a:latin typeface="Calibri"/>
                      </a:endParaRPr>
                    </a:p>
                    <a:p>
                      <a:pPr algn="l" fontAlgn="b"/>
                      <a:r>
                        <a:rPr lang="en-US" sz="2400" b="1" i="0" u="none" strike="noStrike" dirty="0" smtClean="0">
                          <a:solidFill>
                            <a:srgbClr val="000000"/>
                          </a:solidFill>
                          <a:latin typeface="Calibri"/>
                        </a:rPr>
                        <a:t>102,111,1</a:t>
                      </a:r>
                    </a:p>
                    <a:p>
                      <a:pPr algn="l" fontAlgn="b"/>
                      <a:r>
                        <a:rPr lang="en-US" sz="2400" b="1" i="0" u="none" strike="noStrike" dirty="0" smtClean="0">
                          <a:solidFill>
                            <a:srgbClr val="000000"/>
                          </a:solidFill>
                          <a:latin typeface="Calibri"/>
                        </a:rPr>
                        <a:t>115,135,1</a:t>
                      </a:r>
                    </a:p>
                    <a:p>
                      <a:pPr algn="l" fontAlgn="b"/>
                      <a:r>
                        <a:rPr lang="en-US" sz="2400" b="1" i="0" u="none" strike="noStrike" dirty="0" smtClean="0">
                          <a:solidFill>
                            <a:srgbClr val="000000"/>
                          </a:solidFill>
                          <a:latin typeface="Calibri"/>
                        </a:rPr>
                        <a:t>115,136,1</a:t>
                      </a:r>
                    </a:p>
                    <a:p>
                      <a:pPr algn="l" fontAlgn="b"/>
                      <a:r>
                        <a:rPr lang="en-US" sz="2400" b="1" i="0" u="none" strike="noStrike" dirty="0" smtClean="0">
                          <a:solidFill>
                            <a:srgbClr val="000000"/>
                          </a:solidFill>
                          <a:latin typeface="Calibri"/>
                        </a:rPr>
                        <a:t>140,167,0</a:t>
                      </a:r>
                    </a:p>
                    <a:p>
                      <a:pPr algn="l" fontAlgn="b"/>
                      <a:r>
                        <a:rPr lang="en-US" sz="2400" b="1" i="0" u="none" strike="noStrike" dirty="0" smtClean="0">
                          <a:solidFill>
                            <a:srgbClr val="000000"/>
                          </a:solidFill>
                          <a:latin typeface="Calibri"/>
                        </a:rPr>
                        <a:t>130,158,1</a:t>
                      </a:r>
                    </a:p>
                    <a:p>
                      <a:pPr algn="l" fontAlgn="b"/>
                      <a:r>
                        <a:rPr lang="en-US" sz="2400" b="1" i="0" u="none" strike="noStrike" dirty="0" smtClean="0">
                          <a:solidFill>
                            <a:srgbClr val="000000"/>
                          </a:solidFill>
                          <a:latin typeface="Calibri"/>
                        </a:rPr>
                        <a:t>198,227,1</a:t>
                      </a:r>
                    </a:p>
                    <a:p>
                      <a:pPr algn="l" fontAlgn="b"/>
                      <a:r>
                        <a:rPr lang="en-US" sz="2400" b="1" i="0" u="none" strike="noStrike" dirty="0" smtClean="0">
                          <a:solidFill>
                            <a:srgbClr val="000000"/>
                          </a:solidFill>
                          <a:latin typeface="Calibri"/>
                        </a:rPr>
                        <a:t>114,131,1</a:t>
                      </a:r>
                    </a:p>
                    <a:p>
                      <a:pPr algn="l" fontAlgn="b"/>
                      <a:r>
                        <a:rPr lang="en-US" sz="2400" b="1" i="0" u="none" strike="noStrike" dirty="0" smtClean="0">
                          <a:solidFill>
                            <a:srgbClr val="000000"/>
                          </a:solidFill>
                          <a:latin typeface="Calibri"/>
                        </a:rPr>
                        <a:t>145,176,0</a:t>
                      </a:r>
                    </a:p>
                    <a:p>
                      <a:pPr algn="l" fontAlgn="b"/>
                      <a:r>
                        <a:rPr lang="en-US" sz="2400" b="1" i="0" u="none" strike="noStrike" dirty="0" smtClean="0">
                          <a:solidFill>
                            <a:srgbClr val="000000"/>
                          </a:solidFill>
                          <a:latin typeface="Calibri"/>
                        </a:rPr>
                        <a:t>191,223,0</a:t>
                      </a:r>
                    </a:p>
                  </a:txBody>
                  <a:tcPr marL="7327" marR="7327" marT="7327"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n-US" sz="1200" b="0" i="0" u="none" strike="noStrike" dirty="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n-US" sz="1200" b="0" i="0" u="none" strike="noStrike" dirty="0">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r>
              <a:tr h="408045">
                <a:tc gridSpan="2">
                  <a:txBody>
                    <a:bodyPr/>
                    <a:lstStyle/>
                    <a:p>
                      <a:pPr algn="l" fontAlgn="b"/>
                      <a:endParaRPr lang="en-US" sz="1600" b="1" i="0" u="none" strike="noStrike" dirty="0" smtClean="0">
                        <a:solidFill>
                          <a:srgbClr val="000000"/>
                        </a:solidFill>
                        <a:latin typeface="Calibri"/>
                      </a:endParaRPr>
                    </a:p>
                  </a:txBody>
                  <a:tcPr marL="7327" marR="7327" marT="7327" marB="0" anchor="b">
                    <a:lnL>
                      <a:noFill/>
                    </a:lnL>
                    <a:lnR>
                      <a:noFill/>
                    </a:lnR>
                    <a:lnT>
                      <a:noFill/>
                    </a:lnT>
                    <a:lnB>
                      <a:noFill/>
                    </a:lnB>
                  </a:tcPr>
                </a:tc>
                <a:tc hMerge="1">
                  <a:txBody>
                    <a:bodyPr/>
                    <a:lstStyle/>
                    <a:p>
                      <a:endParaRPr lang="el-GR" dirty="0"/>
                    </a:p>
                  </a:txBody>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a:solidFill>
                          <a:srgbClr val="000000"/>
                        </a:solidFill>
                        <a:latin typeface="Calibri"/>
                      </a:endParaRPr>
                    </a:p>
                  </a:txBody>
                  <a:tcPr marL="7327" marR="7327" marT="7327" marB="0" anchor="b">
                    <a:lnL>
                      <a:noFill/>
                    </a:lnL>
                    <a:lnR>
                      <a:noFill/>
                    </a:lnR>
                    <a:lnT>
                      <a:noFill/>
                    </a:lnT>
                    <a:lnB>
                      <a:noFill/>
                    </a:lnB>
                  </a:tcPr>
                </a:tc>
                <a:tc>
                  <a:txBody>
                    <a:bodyPr/>
                    <a:lstStyle/>
                    <a:p>
                      <a:pPr algn="l" fontAlgn="b"/>
                      <a:endParaRPr lang="el-GR" sz="800" b="0" i="0" u="none" strike="noStrike" dirty="0">
                        <a:solidFill>
                          <a:srgbClr val="000000"/>
                        </a:solidFill>
                        <a:latin typeface="Calibri"/>
                      </a:endParaRPr>
                    </a:p>
                  </a:txBody>
                  <a:tcPr marL="7327" marR="7327" marT="7327"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Ορολογία εργαλείου </a:t>
            </a:r>
            <a:r>
              <a:rPr lang="en-US" dirty="0" smtClean="0"/>
              <a:t>Rapid Miner</a:t>
            </a:r>
            <a:endParaRPr lang="el-GR" dirty="0"/>
          </a:p>
        </p:txBody>
      </p:sp>
      <p:sp>
        <p:nvSpPr>
          <p:cNvPr id="3" name="2 - Θέση περιεχομένου"/>
          <p:cNvSpPr>
            <a:spLocks noGrp="1"/>
          </p:cNvSpPr>
          <p:nvPr>
            <p:ph sz="half" idx="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pic>
        <p:nvPicPr>
          <p:cNvPr id="147459" name="Picture 3"/>
          <p:cNvPicPr>
            <a:picLocks noChangeAspect="1" noChangeArrowheads="1"/>
          </p:cNvPicPr>
          <p:nvPr/>
        </p:nvPicPr>
        <p:blipFill>
          <a:blip r:embed="rId2" cstate="print"/>
          <a:srcRect/>
          <a:stretch>
            <a:fillRect/>
          </a:stretch>
        </p:blipFill>
        <p:spPr bwMode="auto">
          <a:xfrm>
            <a:off x="563107" y="1853828"/>
            <a:ext cx="4872989" cy="1719188"/>
          </a:xfrm>
          <a:prstGeom prst="rect">
            <a:avLst/>
          </a:prstGeom>
          <a:noFill/>
          <a:ln w="9525">
            <a:noFill/>
            <a:miter lim="800000"/>
            <a:headEnd/>
            <a:tailEnd/>
          </a:ln>
          <a:effectLst/>
        </p:spPr>
      </p:pic>
      <p:pic>
        <p:nvPicPr>
          <p:cNvPr id="147460" name="Picture 4"/>
          <p:cNvPicPr>
            <a:picLocks noGrp="1" noChangeAspect="1" noChangeArrowheads="1"/>
          </p:cNvPicPr>
          <p:nvPr>
            <p:ph sz="half" idx="2"/>
          </p:nvPr>
        </p:nvPicPr>
        <p:blipFill>
          <a:blip r:embed="rId3" cstate="print"/>
          <a:srcRect/>
          <a:stretch>
            <a:fillRect/>
          </a:stretch>
        </p:blipFill>
        <p:spPr bwMode="auto">
          <a:xfrm>
            <a:off x="3996129" y="1844824"/>
            <a:ext cx="5184383" cy="401008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smtClean="0"/>
              <a:t>A new data mining project in </a:t>
            </a:r>
            <a:r>
              <a:rPr lang="en-US" dirty="0" err="1" smtClean="0"/>
              <a:t>RapidMiner</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pic>
        <p:nvPicPr>
          <p:cNvPr id="148482" name="Picture 2"/>
          <p:cNvPicPr>
            <a:picLocks noGrp="1" noChangeAspect="1" noChangeArrowheads="1"/>
          </p:cNvPicPr>
          <p:nvPr>
            <p:ph idx="1"/>
          </p:nvPr>
        </p:nvPicPr>
        <p:blipFill>
          <a:blip r:embed="rId3" cstate="print"/>
          <a:srcRect/>
          <a:stretch>
            <a:fillRect/>
          </a:stretch>
        </p:blipFill>
        <p:spPr bwMode="auto">
          <a:xfrm>
            <a:off x="842212" y="1772816"/>
            <a:ext cx="7402196" cy="895211"/>
          </a:xfrm>
          <a:prstGeom prst="rect">
            <a:avLst/>
          </a:prstGeom>
          <a:noFill/>
          <a:ln w="9525">
            <a:noFill/>
            <a:miter lim="800000"/>
            <a:headEnd/>
            <a:tailEnd/>
          </a:ln>
          <a:effectLst/>
        </p:spPr>
      </p:pic>
      <p:sp>
        <p:nvSpPr>
          <p:cNvPr id="6" name="5 - Ορθογώνιο"/>
          <p:cNvSpPr/>
          <p:nvPr/>
        </p:nvSpPr>
        <p:spPr>
          <a:xfrm>
            <a:off x="3024140" y="3244334"/>
            <a:ext cx="3095719" cy="369332"/>
          </a:xfrm>
          <a:prstGeom prst="rect">
            <a:avLst/>
          </a:prstGeom>
        </p:spPr>
        <p:txBody>
          <a:bodyPr wrap="none">
            <a:spAutoFit/>
          </a:bodyPr>
          <a:lstStyle/>
          <a:p>
            <a:r>
              <a:rPr lang="el-GR" dirty="0" err="1" smtClean="0"/>
              <a:t>The</a:t>
            </a:r>
            <a:r>
              <a:rPr lang="el-GR" dirty="0" smtClean="0"/>
              <a:t> </a:t>
            </a:r>
            <a:r>
              <a:rPr lang="el-GR" dirty="0" err="1" smtClean="0"/>
              <a:t>RapidMiner</a:t>
            </a:r>
            <a:r>
              <a:rPr lang="el-GR" dirty="0" smtClean="0"/>
              <a:t> </a:t>
            </a:r>
            <a:r>
              <a:rPr lang="el-GR" dirty="0" err="1" smtClean="0"/>
              <a:t>start</a:t>
            </a:r>
            <a:r>
              <a:rPr lang="el-GR" dirty="0" smtClean="0"/>
              <a:t> </a:t>
            </a:r>
            <a:r>
              <a:rPr lang="el-GR" dirty="0" err="1" smtClean="0"/>
              <a:t>screen</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 Data Set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pic>
        <p:nvPicPr>
          <p:cNvPr id="4" name="Picture 3"/>
          <p:cNvPicPr/>
          <p:nvPr/>
        </p:nvPicPr>
        <p:blipFill>
          <a:blip r:embed="rId2" cstate="print"/>
          <a:srcRect/>
          <a:stretch>
            <a:fillRect/>
          </a:stretch>
        </p:blipFill>
        <p:spPr bwMode="auto">
          <a:xfrm>
            <a:off x="1835696" y="1988840"/>
            <a:ext cx="5040559"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 name="ISPRING_RESOURCE_PATHS_HASH_PRESENTER" val="e29cec4f22542477b5f2d68331dc12726b9e4a"/>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844</TotalTime>
  <Words>937</Words>
  <Application>Microsoft Office PowerPoint</Application>
  <PresentationFormat>On-screen Show (4:3)</PresentationFormat>
  <Paragraphs>120</Paragraphs>
  <Slides>36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Times New Roman</vt:lpstr>
      <vt:lpstr>Wingdings</vt:lpstr>
      <vt:lpstr>exo-opistho_simeiomata</vt:lpstr>
      <vt:lpstr>Εξόρυξη δεδομένων και διαχείριση δεδομένων μεγάλης κλίμακας</vt:lpstr>
      <vt:lpstr>Περιγραφή</vt:lpstr>
      <vt:lpstr>Ενδεικτική Βιβλιογραφία</vt:lpstr>
      <vt:lpstr>CRISP-DM Conceptual Model</vt:lpstr>
      <vt:lpstr>παράδειγμα: k-means cluster data mining model  (χρήση RapidMiner)</vt:lpstr>
      <vt:lpstr>https://sites.google.com/site/dataminingforthemasses/</vt:lpstr>
      <vt:lpstr>Ορολογία εργαλείου Rapid Miner</vt:lpstr>
      <vt:lpstr> A new data mining project in RapidMiner </vt:lpstr>
      <vt:lpstr>Import Data Set</vt:lpstr>
      <vt:lpstr>Import Data Set</vt:lpstr>
      <vt:lpstr>Names of the attributes</vt:lpstr>
      <vt:lpstr>Where to store</vt:lpstr>
      <vt:lpstr>Data View</vt:lpstr>
      <vt:lpstr>Meta Data View</vt:lpstr>
      <vt:lpstr>Toggle between Design Perspective and Results Perspective </vt:lpstr>
      <vt:lpstr>Design Perspective</vt:lpstr>
      <vt:lpstr>Play </vt:lpstr>
      <vt:lpstr>Modeling (M. North, Data Mining for the Masses, 2012) </vt:lpstr>
      <vt:lpstr>K-means operators</vt:lpstr>
      <vt:lpstr>model</vt:lpstr>
      <vt:lpstr>Parameter pane: 2 clusters, max runs 10</vt:lpstr>
      <vt:lpstr>Initial report</vt:lpstr>
      <vt:lpstr> Parameter pane: 4 clusters, max runs 10</vt:lpstr>
      <vt:lpstr>4 clusters </vt:lpstr>
      <vt:lpstr>Centroid table (“cluster 0 is where Sonia will likely focus her early efforts”) </vt:lpstr>
      <vt:lpstr> Folder view  </vt:lpstr>
      <vt:lpstr> cluster_0 </vt:lpstr>
      <vt:lpstr>details</vt:lpstr>
      <vt:lpstr>Filter</vt:lpstr>
      <vt:lpstr>Filter Examples</vt:lpstr>
      <vt:lpstr>Parameters</vt:lpstr>
      <vt:lpstr>Data view: Filtered results for cluster 0 observations</vt:lpstr>
      <vt:lpstr>Σημείωμα Αναφοράς</vt:lpstr>
      <vt:lpstr>Σημείωμα Αδειοδότησης</vt:lpstr>
      <vt:lpstr>Διατήρηση Σημειωμάτων</vt:lpstr>
      <vt:lpstr>Χρηματοδότηση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135</cp:revision>
  <dcterms:created xsi:type="dcterms:W3CDTF">2014-10-20T11:54:42Z</dcterms:created>
  <dcterms:modified xsi:type="dcterms:W3CDTF">2017-04-10T19:26:24Z</dcterms:modified>
</cp:coreProperties>
</file>