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88"/>
  </p:notesMasterIdLst>
  <p:handoutMasterIdLst>
    <p:handoutMasterId r:id="rId89"/>
  </p:handoutMasterIdLst>
  <p:sldIdLst>
    <p:sldId id="256" r:id="rId2"/>
    <p:sldId id="284" r:id="rId3"/>
    <p:sldId id="285" r:id="rId4"/>
    <p:sldId id="443" r:id="rId5"/>
    <p:sldId id="444" r:id="rId6"/>
    <p:sldId id="445" r:id="rId7"/>
    <p:sldId id="446" r:id="rId8"/>
    <p:sldId id="447" r:id="rId9"/>
    <p:sldId id="354" r:id="rId10"/>
    <p:sldId id="368" r:id="rId11"/>
    <p:sldId id="369" r:id="rId12"/>
    <p:sldId id="370" r:id="rId13"/>
    <p:sldId id="373" r:id="rId14"/>
    <p:sldId id="453" r:id="rId15"/>
    <p:sldId id="374" r:id="rId16"/>
    <p:sldId id="375" r:id="rId17"/>
    <p:sldId id="448" r:id="rId18"/>
    <p:sldId id="383" r:id="rId19"/>
    <p:sldId id="376" r:id="rId20"/>
    <p:sldId id="377" r:id="rId21"/>
    <p:sldId id="409" r:id="rId22"/>
    <p:sldId id="410" r:id="rId23"/>
    <p:sldId id="378" r:id="rId24"/>
    <p:sldId id="379" r:id="rId25"/>
    <p:sldId id="380" r:id="rId26"/>
    <p:sldId id="381" r:id="rId27"/>
    <p:sldId id="384" r:id="rId28"/>
    <p:sldId id="385" r:id="rId29"/>
    <p:sldId id="411" r:id="rId30"/>
    <p:sldId id="449" r:id="rId31"/>
    <p:sldId id="386" r:id="rId32"/>
    <p:sldId id="412" r:id="rId33"/>
    <p:sldId id="413" r:id="rId34"/>
    <p:sldId id="414" r:id="rId35"/>
    <p:sldId id="450" r:id="rId36"/>
    <p:sldId id="415" r:id="rId37"/>
    <p:sldId id="416" r:id="rId38"/>
    <p:sldId id="417" r:id="rId39"/>
    <p:sldId id="418" r:id="rId40"/>
    <p:sldId id="419" r:id="rId41"/>
    <p:sldId id="420" r:id="rId42"/>
    <p:sldId id="451" r:id="rId43"/>
    <p:sldId id="421" r:id="rId44"/>
    <p:sldId id="422" r:id="rId45"/>
    <p:sldId id="423" r:id="rId46"/>
    <p:sldId id="424" r:id="rId47"/>
    <p:sldId id="425" r:id="rId48"/>
    <p:sldId id="426" r:id="rId49"/>
    <p:sldId id="427" r:id="rId50"/>
    <p:sldId id="428" r:id="rId51"/>
    <p:sldId id="429" r:id="rId52"/>
    <p:sldId id="452" r:id="rId53"/>
    <p:sldId id="430" r:id="rId54"/>
    <p:sldId id="431" r:id="rId55"/>
    <p:sldId id="432" r:id="rId56"/>
    <p:sldId id="433" r:id="rId57"/>
    <p:sldId id="434" r:id="rId58"/>
    <p:sldId id="435" r:id="rId59"/>
    <p:sldId id="436" r:id="rId60"/>
    <p:sldId id="437" r:id="rId61"/>
    <p:sldId id="438" r:id="rId62"/>
    <p:sldId id="439" r:id="rId63"/>
    <p:sldId id="440" r:id="rId64"/>
    <p:sldId id="441" r:id="rId65"/>
    <p:sldId id="442" r:id="rId66"/>
    <p:sldId id="454" r:id="rId67"/>
    <p:sldId id="455" r:id="rId68"/>
    <p:sldId id="456" r:id="rId69"/>
    <p:sldId id="468" r:id="rId70"/>
    <p:sldId id="469" r:id="rId71"/>
    <p:sldId id="470" r:id="rId72"/>
    <p:sldId id="457" r:id="rId73"/>
    <p:sldId id="458" r:id="rId74"/>
    <p:sldId id="459" r:id="rId75"/>
    <p:sldId id="460" r:id="rId76"/>
    <p:sldId id="461" r:id="rId77"/>
    <p:sldId id="462" r:id="rId78"/>
    <p:sldId id="467" r:id="rId79"/>
    <p:sldId id="463" r:id="rId80"/>
    <p:sldId id="464" r:id="rId81"/>
    <p:sldId id="465" r:id="rId82"/>
    <p:sldId id="466" r:id="rId83"/>
    <p:sldId id="264" r:id="rId84"/>
    <p:sldId id="265" r:id="rId85"/>
    <p:sldId id="266" r:id="rId86"/>
    <p:sldId id="261" r:id="rId87"/>
  </p:sldIdLst>
  <p:sldSz cx="9144000" cy="6858000" type="screen4x3"/>
  <p:notesSz cx="7104063" cy="10234613"/>
  <p:custDataLst>
    <p:tags r:id="rId9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70" d="100"/>
          <a:sy n="70" d="100"/>
        </p:scale>
        <p:origin x="152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gs" Target="tags/tag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E8E49C5-4084-4928-B0D1-D1D10ED93DED}" type="slidenum">
              <a:rPr lang="el-GR" altLang="el-GR" sz="1300"/>
              <a:pPr eaLnBrk="1" hangingPunct="1"/>
              <a:t>1</a:t>
            </a:fld>
            <a:endParaRPr lang="el-GR" altLang="el-GR"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val="1951241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11F1C43-E2AC-45A3-9562-2D38A7D4C503}" type="slidenum">
              <a:rPr lang="en-US"/>
              <a:pPr/>
              <a:t>8</a:t>
            </a:fld>
            <a:endParaRPr lang="en-US"/>
          </a:p>
        </p:txBody>
      </p:sp>
    </p:spTree>
    <p:extLst>
      <p:ext uri="{BB962C8B-B14F-4D97-AF65-F5344CB8AC3E}">
        <p14:creationId xmlns:p14="http://schemas.microsoft.com/office/powerpoint/2010/main" val="2887782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12</a:t>
            </a:fld>
            <a:endParaRPr lang="el-GR"/>
          </a:p>
        </p:txBody>
      </p:sp>
    </p:spTree>
    <p:extLst>
      <p:ext uri="{BB962C8B-B14F-4D97-AF65-F5344CB8AC3E}">
        <p14:creationId xmlns:p14="http://schemas.microsoft.com/office/powerpoint/2010/main" val="3574848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15</a:t>
            </a:fld>
            <a:endParaRPr lang="el-GR"/>
          </a:p>
        </p:txBody>
      </p:sp>
    </p:spTree>
    <p:extLst>
      <p:ext uri="{BB962C8B-B14F-4D97-AF65-F5344CB8AC3E}">
        <p14:creationId xmlns:p14="http://schemas.microsoft.com/office/powerpoint/2010/main" val="1341137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82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83</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84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85</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0" y="609600"/>
            <a:ext cx="9144000" cy="487363"/>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533400" y="1611313"/>
            <a:ext cx="4019550" cy="4713287"/>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705350" y="1611313"/>
            <a:ext cx="4019550" cy="4713287"/>
          </a:xfrm>
        </p:spPr>
        <p:txBody>
          <a:bodyPr/>
          <a:lstStyle/>
          <a:p>
            <a:pPr lvl="0"/>
            <a:endParaRPr lang="el-GR" noProof="0" smtClean="0"/>
          </a:p>
        </p:txBody>
      </p:sp>
      <p:sp>
        <p:nvSpPr>
          <p:cNvPr id="5" name="Rectangle 4"/>
          <p:cNvSpPr>
            <a:spLocks noGrp="1" noChangeArrowheads="1"/>
          </p:cNvSpPr>
          <p:nvPr>
            <p:ph type="ftr" sz="quarter" idx="10"/>
          </p:nvPr>
        </p:nvSpPr>
        <p:spPr>
          <a:ln/>
        </p:spPr>
        <p:txBody>
          <a:bodyPr/>
          <a:lstStyle>
            <a:lvl1pPr>
              <a:defRPr/>
            </a:lvl1pPr>
          </a:lstStyle>
          <a:p>
            <a:pPr>
              <a:defRPr/>
            </a:pPr>
            <a:endParaRPr lang="el-GR"/>
          </a:p>
        </p:txBody>
      </p:sp>
      <p:sp>
        <p:nvSpPr>
          <p:cNvPr id="6" name="Rectangle 5"/>
          <p:cNvSpPr>
            <a:spLocks noGrp="1" noChangeArrowheads="1"/>
          </p:cNvSpPr>
          <p:nvPr>
            <p:ph type="sldNum" sz="quarter" idx="11"/>
          </p:nvPr>
        </p:nvSpPr>
        <p:spPr>
          <a:ln/>
        </p:spPr>
        <p:txBody>
          <a:bodyPr/>
          <a:lstStyle>
            <a:lvl1pPr>
              <a:defRPr/>
            </a:lvl1pPr>
          </a:lstStyle>
          <a:p>
            <a:pPr>
              <a:defRPr/>
            </a:pPr>
            <a:fld id="{DA69EFEA-9AE2-4F51-B691-77B7F6E87D5C}" type="slidenum">
              <a:rPr lang="en-US"/>
              <a:pPr>
                <a:defRPr/>
              </a:pPr>
              <a:t>‹#›</a:t>
            </a:fld>
            <a:endParaRPr lang="en-US"/>
          </a:p>
        </p:txBody>
      </p:sp>
      <p:sp>
        <p:nvSpPr>
          <p:cNvPr id="7" name="Rectangle 7"/>
          <p:cNvSpPr>
            <a:spLocks noGrp="1" noChangeArrowheads="1"/>
          </p:cNvSpPr>
          <p:nvPr>
            <p:ph type="dt" sz="half" idx="12"/>
          </p:nvPr>
        </p:nvSpPr>
        <p:spPr>
          <a:ln/>
        </p:spPr>
        <p:txBody>
          <a:bodyPr/>
          <a:lstStyle>
            <a:lvl1pPr>
              <a:defRPr/>
            </a:lvl1pPr>
          </a:lstStyle>
          <a:p>
            <a:pPr>
              <a:defRPr/>
            </a:pPr>
            <a:fld id="{6540BA22-5D3E-47F5-893E-4383F83FF9C9}" type="datetime4">
              <a:rPr lang="en-US"/>
              <a:pPr>
                <a:defRPr/>
              </a:pPr>
              <a:t>November 12, 2015</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77.emf"/><Relationship Id="rId4" Type="http://schemas.openxmlformats.org/officeDocument/2006/relationships/package" Target="../embeddings/Microsoft_Excel_Worksheet2.xlsx"/></Relationships>
</file>

<file path=ppt/slides/_rels/slide7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Εξόρυξη δεδομένων και διαχείριση δεδομένων μεγάλης κλίμακας</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 </a:t>
            </a:r>
            <a:r>
              <a:rPr lang="en-US" sz="2800" b="1" dirty="0" smtClean="0"/>
              <a:t>3</a:t>
            </a:r>
            <a:r>
              <a:rPr lang="el-GR" sz="2800" dirty="0" smtClean="0"/>
              <a:t>:</a:t>
            </a:r>
            <a:r>
              <a:rPr lang="en-US" sz="2800" dirty="0" smtClean="0"/>
              <a:t> </a:t>
            </a:r>
            <a:r>
              <a:rPr lang="el-GR" sz="2800" dirty="0" smtClean="0"/>
              <a:t>Θέματα</a:t>
            </a:r>
            <a:r>
              <a:rPr lang="en-US" sz="2800" dirty="0" smtClean="0"/>
              <a:t> </a:t>
            </a:r>
            <a:r>
              <a:rPr lang="el-GR" sz="2800" dirty="0" smtClean="0"/>
              <a:t>εξόρυξης δεδομένων με χρήση </a:t>
            </a:r>
            <a:r>
              <a:rPr lang="en-US" sz="2800" dirty="0" smtClean="0"/>
              <a:t>Rapid Miner – </a:t>
            </a:r>
            <a:r>
              <a:rPr lang="en-US" sz="2800" b="1" dirty="0" smtClean="0">
                <a:solidFill>
                  <a:srgbClr val="FF0000"/>
                </a:solidFill>
              </a:rPr>
              <a:t>Data Presentations</a:t>
            </a:r>
            <a:endParaRPr lang="el-GR" sz="2800" b="1" dirty="0" smtClean="0">
              <a:solidFill>
                <a:srgbClr val="FF0000"/>
              </a:solidFill>
            </a:endParaRPr>
          </a:p>
          <a:p>
            <a:pPr>
              <a:spcBef>
                <a:spcPts val="0"/>
              </a:spcBef>
              <a:spcAft>
                <a:spcPts val="1200"/>
              </a:spcAft>
            </a:pPr>
            <a:r>
              <a:rPr lang="el-GR" sz="2400" dirty="0" smtClean="0"/>
              <a:t>Χ. </a:t>
            </a:r>
            <a:r>
              <a:rPr lang="el-GR" sz="2400" dirty="0" err="1" smtClean="0"/>
              <a:t>Σκουρλάς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9</a:t>
            </a:fld>
            <a:endParaRPr lang="en-US"/>
          </a:p>
        </p:txBody>
      </p:sp>
      <p:sp>
        <p:nvSpPr>
          <p:cNvPr id="9219" name="Rectangle 2"/>
          <p:cNvSpPr>
            <a:spLocks noGrp="1" noChangeArrowheads="1"/>
          </p:cNvSpPr>
          <p:nvPr>
            <p:ph type="title"/>
          </p:nvPr>
        </p:nvSpPr>
        <p:spPr>
          <a:xfrm>
            <a:off x="179512" y="116632"/>
            <a:ext cx="8507288" cy="720080"/>
          </a:xfrm>
          <a:noFill/>
        </p:spPr>
        <p:txBody>
          <a:bodyPr lIns="92075" tIns="46038" rIns="92075" bIns="46038" anchor="ctr">
            <a:normAutofit fontScale="90000"/>
          </a:bodyPr>
          <a:lstStyle/>
          <a:p>
            <a:r>
              <a:rPr lang="el-GR" sz="3200" dirty="0" smtClean="0"/>
              <a:t>παράδειγμα</a:t>
            </a:r>
            <a:r>
              <a:rPr lang="en-US" sz="3200" dirty="0" smtClean="0"/>
              <a:t>: Data Preparation (</a:t>
            </a:r>
            <a:r>
              <a:rPr lang="el-GR" sz="3200" dirty="0" smtClean="0"/>
              <a:t>με χρήση </a:t>
            </a:r>
            <a:r>
              <a:rPr lang="en-US" sz="3200" dirty="0" err="1" smtClean="0"/>
              <a:t>RapidMiner</a:t>
            </a:r>
            <a:r>
              <a:rPr lang="el-GR" sz="3200" dirty="0" smtClean="0"/>
              <a:t>)</a:t>
            </a:r>
            <a:endParaRPr lang="en-US" sz="3600" dirty="0" smtClean="0"/>
          </a:p>
        </p:txBody>
      </p:sp>
      <p:sp>
        <p:nvSpPr>
          <p:cNvPr id="9220" name="Rectangle 3"/>
          <p:cNvSpPr>
            <a:spLocks noGrp="1" noChangeArrowheads="1"/>
          </p:cNvSpPr>
          <p:nvPr>
            <p:ph type="body" idx="1"/>
          </p:nvPr>
        </p:nvSpPr>
        <p:spPr>
          <a:xfrm>
            <a:off x="609600" y="836712"/>
            <a:ext cx="8229600" cy="6021288"/>
          </a:xfrm>
          <a:noFill/>
        </p:spPr>
        <p:txBody>
          <a:bodyPr lIns="92075" tIns="46038" rIns="92075" bIns="46038">
            <a:normAutofit fontScale="62500" lnSpcReduction="20000"/>
          </a:bodyPr>
          <a:lstStyle/>
          <a:p>
            <a:r>
              <a:rPr lang="el-GR" sz="3800" dirty="0" smtClean="0"/>
              <a:t>Ο διευθυντής μάρκετινγκ μιας μικρής εταιρείας σχεδιασμού  εφαρμογών Διαδικτύου και διαφήμισης θέλει να αναπτύξει ένα σύνολο δεδομένων που θα περιέχει πληροφορίες σχετικά με τους χρήστες του Διαδικτύου. Η εταιρεία θα χρησιμοποιήσει αυτά τα στοιχεία για να καθορίσει τι είδους άνθρωποι χρησιμοποιούν το Διαδίκτυο και πώς η επιχείρηση θα είναι σε θέση να εμπορευτεί  υπηρεσίες  σε αυτή την ομάδα  χρηστών.</a:t>
            </a:r>
            <a:br>
              <a:rPr lang="el-GR" sz="3800" dirty="0" smtClean="0"/>
            </a:br>
            <a:r>
              <a:rPr lang="el-GR" sz="3800" dirty="0" smtClean="0"/>
              <a:t>Δημιουργεί μια online έρευνα και τοποθετεί συνδέσεις  (</a:t>
            </a:r>
            <a:r>
              <a:rPr lang="en-US" sz="3800" dirty="0" smtClean="0"/>
              <a:t>links) </a:t>
            </a:r>
            <a:r>
              <a:rPr lang="el-GR" sz="3800" dirty="0" smtClean="0"/>
              <a:t>σχετικές με διάφορες δημοφιλείς ιστοσελίδες. Μέσα σε δύο εβδομάδες, ο διευθυντής έχει συλλέξει αρκετά δεδομένα για να ξεκινήσει την ανάλυση, αλλά ο ίδιος θεωρεί ότι τα στοιχεία του πρέπει να  κανονικοποιηθούν. Συνειδητοποιεί ότι κάποιες πρόσθετες εργασίες σχετικά με τα δεδομένα πρέπει να λάβουν χώρα πριν από την έναρξη της ανάλυσης. </a:t>
            </a:r>
          </a:p>
          <a:p>
            <a:pPr>
              <a:buNone/>
            </a:pPr>
            <a:r>
              <a:rPr lang="el-GR" sz="2800" b="1" dirty="0" smtClean="0"/>
              <a:t>     </a:t>
            </a:r>
          </a:p>
          <a:p>
            <a:pPr>
              <a:buNone/>
            </a:pPr>
            <a:r>
              <a:rPr lang="el-GR" sz="2800" b="1" dirty="0" smtClean="0"/>
              <a:t>     </a:t>
            </a:r>
            <a:r>
              <a:rPr lang="el-GR" sz="2800" dirty="0" smtClean="0"/>
              <a:t>(</a:t>
            </a:r>
            <a:r>
              <a:rPr lang="en-US" sz="2800" dirty="0" smtClean="0"/>
              <a:t>M</a:t>
            </a:r>
            <a:r>
              <a:rPr lang="el-GR" sz="2800" dirty="0" smtClean="0"/>
              <a:t>. </a:t>
            </a:r>
            <a:r>
              <a:rPr lang="en-US" sz="2800" dirty="0" smtClean="0"/>
              <a:t>North</a:t>
            </a:r>
            <a:r>
              <a:rPr lang="el-GR" sz="2800" dirty="0" smtClean="0"/>
              <a:t>, </a:t>
            </a:r>
            <a:r>
              <a:rPr lang="en-US" sz="2800" dirty="0" smtClean="0"/>
              <a:t>Data Mining for the Masses</a:t>
            </a:r>
            <a:r>
              <a:rPr lang="el-GR" sz="2800" dirty="0" smtClean="0"/>
              <a:t>, 2012</a:t>
            </a:r>
          </a:p>
          <a:p>
            <a:pPr>
              <a:buNone/>
            </a:pPr>
            <a:r>
              <a:rPr lang="el-GR" sz="2800" dirty="0" smtClean="0"/>
              <a:t>       Διασκευή παραδείγματος κεφαλαίου  3)</a:t>
            </a:r>
            <a:endParaRPr lang="en-US" sz="2800" dirty="0" smtClean="0"/>
          </a:p>
          <a:p>
            <a:endParaRPr lang="en-US" sz="1800" dirty="0" smtClean="0"/>
          </a:p>
        </p:txBody>
      </p:sp>
    </p:spTree>
  </p:cSld>
  <p:clrMapOvr>
    <a:masterClrMapping/>
  </p:clrMapOvr>
  <p:transition>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10</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3200" dirty="0" smtClean="0"/>
              <a:t>Survey &amp; </a:t>
            </a:r>
            <a:r>
              <a:rPr lang="en-US" sz="3200" dirty="0" err="1" smtClean="0"/>
              <a:t>RapidMiner</a:t>
            </a:r>
            <a:endParaRPr lang="en-US" sz="3600" dirty="0" smtClean="0"/>
          </a:p>
        </p:txBody>
      </p:sp>
      <p:sp>
        <p:nvSpPr>
          <p:cNvPr id="5" name="Content Placeholder 4"/>
          <p:cNvSpPr>
            <a:spLocks noGrp="1"/>
          </p:cNvSpPr>
          <p:nvPr>
            <p:ph idx="1"/>
          </p:nvPr>
        </p:nvSpPr>
        <p:spPr/>
        <p:txBody>
          <a:bodyPr/>
          <a:lstStyle/>
          <a:p>
            <a:endParaRPr lang="el-GR"/>
          </a:p>
        </p:txBody>
      </p:sp>
    </p:spTree>
  </p:cSld>
  <p:clrMapOvr>
    <a:masterClrMapping/>
  </p:clrMapOvr>
  <p:transition>
    <p:blind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11</a:t>
            </a:fld>
            <a:endParaRPr lang="en-US"/>
          </a:p>
        </p:txBody>
      </p:sp>
      <p:sp>
        <p:nvSpPr>
          <p:cNvPr id="9219" name="Rectangle 2"/>
          <p:cNvSpPr>
            <a:spLocks noGrp="1" noChangeArrowheads="1"/>
          </p:cNvSpPr>
          <p:nvPr>
            <p:ph type="title"/>
          </p:nvPr>
        </p:nvSpPr>
        <p:spPr>
          <a:xfrm>
            <a:off x="1447800" y="44624"/>
            <a:ext cx="7239000" cy="990600"/>
          </a:xfrm>
          <a:noFill/>
        </p:spPr>
        <p:txBody>
          <a:bodyPr lIns="92075" tIns="46038" rIns="92075" bIns="46038" anchor="ctr">
            <a:normAutofit/>
          </a:bodyPr>
          <a:lstStyle/>
          <a:p>
            <a:r>
              <a:rPr lang="en-US" sz="3200" dirty="0" smtClean="0"/>
              <a:t>Attributes</a:t>
            </a:r>
            <a:endParaRPr lang="en-US" sz="3600" dirty="0" smtClean="0"/>
          </a:p>
        </p:txBody>
      </p:sp>
      <p:sp>
        <p:nvSpPr>
          <p:cNvPr id="9220" name="Rectangle 3"/>
          <p:cNvSpPr>
            <a:spLocks noGrp="1" noChangeArrowheads="1"/>
          </p:cNvSpPr>
          <p:nvPr>
            <p:ph type="body" idx="1"/>
          </p:nvPr>
        </p:nvSpPr>
        <p:spPr>
          <a:xfrm>
            <a:off x="323528" y="1052736"/>
            <a:ext cx="8820472" cy="5328592"/>
          </a:xfrm>
          <a:noFill/>
        </p:spPr>
        <p:txBody>
          <a:bodyPr lIns="92075" tIns="46038" rIns="92075" bIns="46038">
            <a:noAutofit/>
          </a:bodyPr>
          <a:lstStyle/>
          <a:p>
            <a:pPr>
              <a:buNone/>
            </a:pPr>
            <a:r>
              <a:rPr lang="en-US" sz="2000" b="1" dirty="0" smtClean="0"/>
              <a:t>Gender</a:t>
            </a:r>
            <a:endParaRPr lang="el-GR" sz="2000" b="1" dirty="0" smtClean="0"/>
          </a:p>
          <a:p>
            <a:pPr>
              <a:buNone/>
            </a:pPr>
            <a:r>
              <a:rPr lang="en-US" sz="2000" b="1" dirty="0" smtClean="0"/>
              <a:t>Race</a:t>
            </a:r>
            <a:endParaRPr lang="el-GR" sz="2000" b="1" dirty="0" smtClean="0"/>
          </a:p>
          <a:p>
            <a:pPr>
              <a:buNone/>
            </a:pPr>
            <a:r>
              <a:rPr lang="en-US" sz="2000" b="1" dirty="0" err="1" smtClean="0"/>
              <a:t>Birth_Year</a:t>
            </a:r>
            <a:endParaRPr lang="el-GR" sz="2000" b="1" dirty="0" smtClean="0"/>
          </a:p>
          <a:p>
            <a:pPr>
              <a:buNone/>
            </a:pPr>
            <a:r>
              <a:rPr lang="en-US" sz="2000" b="1" dirty="0" err="1" smtClean="0"/>
              <a:t>Marital_Status</a:t>
            </a:r>
            <a:endParaRPr lang="el-GR" sz="2000" b="1" dirty="0" smtClean="0"/>
          </a:p>
          <a:p>
            <a:pPr>
              <a:buNone/>
            </a:pPr>
            <a:r>
              <a:rPr lang="en-US" sz="2000" b="1" dirty="0" err="1" smtClean="0"/>
              <a:t>Years_on_Internet</a:t>
            </a:r>
            <a:endParaRPr lang="el-GR" sz="2000" b="1" dirty="0" smtClean="0"/>
          </a:p>
          <a:p>
            <a:pPr>
              <a:buNone/>
            </a:pPr>
            <a:r>
              <a:rPr lang="en-US" sz="2000" b="1" dirty="0" err="1" smtClean="0"/>
              <a:t>Hours_Per_Day</a:t>
            </a:r>
            <a:endParaRPr lang="en-US" sz="2000" b="1" dirty="0" smtClean="0"/>
          </a:p>
          <a:p>
            <a:pPr>
              <a:buNone/>
            </a:pPr>
            <a:r>
              <a:rPr lang="en-US" sz="2000" b="1" dirty="0" err="1" smtClean="0"/>
              <a:t>Preferred_Browser</a:t>
            </a:r>
            <a:endParaRPr lang="el-GR" sz="2000" b="1" dirty="0" smtClean="0"/>
          </a:p>
          <a:p>
            <a:pPr>
              <a:buNone/>
            </a:pPr>
            <a:r>
              <a:rPr lang="en-US" sz="2000" b="1" dirty="0" err="1" smtClean="0"/>
              <a:t>Preferred_Search_Engine</a:t>
            </a:r>
            <a:endParaRPr lang="el-GR" sz="2000" b="1" dirty="0" smtClean="0"/>
          </a:p>
          <a:p>
            <a:pPr>
              <a:buNone/>
            </a:pPr>
            <a:r>
              <a:rPr lang="en-US" sz="2000" b="1" dirty="0" err="1" smtClean="0"/>
              <a:t>Preferred_Email,Read_News</a:t>
            </a:r>
            <a:endParaRPr lang="el-GR" sz="2000" b="1" dirty="0" smtClean="0"/>
          </a:p>
          <a:p>
            <a:pPr>
              <a:buNone/>
            </a:pPr>
            <a:r>
              <a:rPr lang="en-US" sz="2000" b="1" dirty="0" err="1" smtClean="0"/>
              <a:t>Online_Shopping</a:t>
            </a:r>
            <a:endParaRPr lang="el-GR" sz="2000" b="1" dirty="0" smtClean="0"/>
          </a:p>
          <a:p>
            <a:pPr>
              <a:buNone/>
            </a:pPr>
            <a:r>
              <a:rPr lang="en-US" sz="2000" b="1" dirty="0" err="1" smtClean="0"/>
              <a:t>Online_Gaming</a:t>
            </a:r>
            <a:endParaRPr lang="el-GR" sz="2000" b="1" dirty="0" smtClean="0"/>
          </a:p>
          <a:p>
            <a:pPr>
              <a:buNone/>
            </a:pPr>
            <a:r>
              <a:rPr lang="en-US" sz="2000" b="1" dirty="0" err="1" smtClean="0"/>
              <a:t>Facebook</a:t>
            </a:r>
            <a:endParaRPr lang="el-GR" sz="2000" b="1" dirty="0" smtClean="0"/>
          </a:p>
          <a:p>
            <a:pPr>
              <a:buNone/>
            </a:pPr>
            <a:r>
              <a:rPr lang="en-US" sz="2000" b="1" dirty="0" smtClean="0"/>
              <a:t>Twitter</a:t>
            </a:r>
            <a:endParaRPr lang="el-GR" sz="2000" b="1" dirty="0" smtClean="0"/>
          </a:p>
          <a:p>
            <a:pPr>
              <a:buNone/>
            </a:pPr>
            <a:r>
              <a:rPr lang="en-US" sz="2000" b="1" dirty="0" err="1" smtClean="0"/>
              <a:t>Other_Social_Network</a:t>
            </a:r>
            <a:endParaRPr lang="en-US" sz="2000" b="1" dirty="0" smtClean="0"/>
          </a:p>
        </p:txBody>
      </p:sp>
    </p:spTree>
  </p:cSld>
  <p:clrMapOvr>
    <a:masterClrMapping/>
  </p:clrMapOvr>
  <p:transition>
    <p:blind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16632"/>
            <a:ext cx="8517632" cy="907200"/>
          </a:xfrm>
        </p:spPr>
        <p:txBody>
          <a:bodyPr>
            <a:noAutofit/>
          </a:bodyPr>
          <a:lstStyle/>
          <a:p>
            <a:r>
              <a:rPr lang="en-US" sz="2800" dirty="0" smtClean="0"/>
              <a:t>https</a:t>
            </a:r>
            <a:r>
              <a:rPr lang="el-GR" sz="2800" dirty="0" smtClean="0"/>
              <a:t>://</a:t>
            </a:r>
            <a:r>
              <a:rPr lang="en-US" sz="2800" dirty="0" smtClean="0"/>
              <a:t>sites</a:t>
            </a:r>
            <a:r>
              <a:rPr lang="el-GR" sz="2800" dirty="0" smtClean="0"/>
              <a:t>.</a:t>
            </a:r>
            <a:r>
              <a:rPr lang="en-US" sz="2800" dirty="0" err="1" smtClean="0"/>
              <a:t>google</a:t>
            </a:r>
            <a:r>
              <a:rPr lang="el-GR" sz="2800" dirty="0" smtClean="0"/>
              <a:t>.</a:t>
            </a:r>
            <a:r>
              <a:rPr lang="en-US" sz="2800" dirty="0" smtClean="0"/>
              <a:t>com</a:t>
            </a:r>
            <a:r>
              <a:rPr lang="el-GR" sz="2800" dirty="0" smtClean="0"/>
              <a:t>/</a:t>
            </a:r>
            <a:r>
              <a:rPr lang="en-US" sz="2800" dirty="0" smtClean="0"/>
              <a:t>site</a:t>
            </a:r>
            <a:r>
              <a:rPr lang="el-GR" sz="2800" dirty="0" smtClean="0"/>
              <a:t>/</a:t>
            </a:r>
            <a:r>
              <a:rPr lang="en-US" sz="2800" dirty="0" err="1" smtClean="0"/>
              <a:t>dataminingforthemasses</a:t>
            </a:r>
            <a:r>
              <a:rPr lang="el-GR" sz="2800" dirty="0" smtClean="0"/>
              <a:t>/</a:t>
            </a:r>
            <a:endParaRPr lang="el-GR" sz="2800"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graphicFrame>
        <p:nvGraphicFramePr>
          <p:cNvPr id="48129" name="Object 1"/>
          <p:cNvGraphicFramePr>
            <a:graphicFrameLocks noChangeAspect="1"/>
          </p:cNvGraphicFramePr>
          <p:nvPr/>
        </p:nvGraphicFramePr>
        <p:xfrm>
          <a:off x="357462" y="1124744"/>
          <a:ext cx="9399114" cy="5139839"/>
        </p:xfrm>
        <a:graphic>
          <a:graphicData uri="http://schemas.openxmlformats.org/presentationml/2006/ole">
            <mc:AlternateContent xmlns:mc="http://schemas.openxmlformats.org/markup-compatibility/2006">
              <mc:Choice xmlns:v="urn:schemas-microsoft-com:vml" Requires="v">
                <p:oleObj spid="_x0000_s48130" name="Document" r:id="rId5" imgW="5404901" imgH="2956367" progId="Word.Document.12">
                  <p:embed/>
                </p:oleObj>
              </mc:Choice>
              <mc:Fallback>
                <p:oleObj name="Document" r:id="rId5" imgW="5404901" imgH="2956367" progId="Word.Document.12">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462" y="1124744"/>
                        <a:ext cx="9399114" cy="513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95536" y="1052736"/>
            <a:ext cx="8062664" cy="1470025"/>
          </a:xfrm>
        </p:spPr>
        <p:txBody>
          <a:bodyPr>
            <a:normAutofit fontScale="90000"/>
          </a:bodyPr>
          <a:lstStyle/>
          <a:p>
            <a:r>
              <a:rPr lang="en-US" dirty="0" smtClean="0"/>
              <a:t>The process of data scrubbing </a:t>
            </a:r>
            <a:r>
              <a:rPr lang="el-GR" dirty="0" smtClean="0"/>
              <a:t/>
            </a:r>
            <a:br>
              <a:rPr lang="el-GR" dirty="0" smtClean="0"/>
            </a:br>
            <a:r>
              <a:rPr lang="el-GR" dirty="0" smtClean="0">
                <a:solidFill>
                  <a:srgbClr val="C00000"/>
                </a:solidFill>
              </a:rPr>
              <a:t>(πως θα διαχειριστούμε ανωμαλίες στα δεδομένα σύμφωνα με τις ανάγκες μας)</a:t>
            </a:r>
            <a:endParaRPr lang="en-US" dirty="0">
              <a:solidFill>
                <a:srgbClr val="C00000"/>
              </a:solidFill>
            </a:endParaRPr>
          </a:p>
        </p:txBody>
      </p:sp>
      <p:sp>
        <p:nvSpPr>
          <p:cNvPr id="3" name="2 - Υπότιτλος"/>
          <p:cNvSpPr>
            <a:spLocks noGrp="1"/>
          </p:cNvSpPr>
          <p:nvPr>
            <p:ph type="subTitle" idx="1"/>
          </p:nvPr>
        </p:nvSpPr>
        <p:spPr>
          <a:xfrm>
            <a:off x="755576" y="3068960"/>
            <a:ext cx="7920880" cy="1752600"/>
          </a:xfrm>
        </p:spPr>
        <p:txBody>
          <a:bodyPr>
            <a:normAutofit fontScale="70000" lnSpcReduction="20000"/>
          </a:bodyPr>
          <a:lstStyle/>
          <a:p>
            <a:pPr algn="l"/>
            <a:r>
              <a:rPr lang="el-GR" dirty="0" smtClean="0"/>
              <a:t>4εις περιπτώσεις διαχείρισης </a:t>
            </a:r>
            <a:r>
              <a:rPr lang="en-US" dirty="0" smtClean="0"/>
              <a:t>data scrubbing: </a:t>
            </a:r>
            <a:endParaRPr lang="el-GR" dirty="0" smtClean="0"/>
          </a:p>
          <a:p>
            <a:pPr marL="514350" indent="-514350" algn="l">
              <a:buAutoNum type="arabicPeriod"/>
            </a:pPr>
            <a:r>
              <a:rPr lang="en-US" dirty="0" smtClean="0"/>
              <a:t>handling missing data</a:t>
            </a:r>
            <a:endParaRPr lang="el-GR" dirty="0" smtClean="0"/>
          </a:p>
          <a:p>
            <a:pPr marL="514350" indent="-514350" algn="l">
              <a:buAutoNum type="arabicPeriod"/>
            </a:pPr>
            <a:r>
              <a:rPr lang="en-US" dirty="0" smtClean="0"/>
              <a:t>reducing data (observations)</a:t>
            </a:r>
            <a:endParaRPr lang="el-GR" dirty="0" smtClean="0"/>
          </a:p>
          <a:p>
            <a:pPr marL="514350" indent="-514350" algn="l">
              <a:buAutoNum type="arabicPeriod"/>
            </a:pPr>
            <a:r>
              <a:rPr lang="en-US" dirty="0" smtClean="0"/>
              <a:t>handling inconsistent data</a:t>
            </a:r>
            <a:endParaRPr lang="el-GR" dirty="0" smtClean="0"/>
          </a:p>
          <a:p>
            <a:pPr marL="514350" indent="-514350" algn="l">
              <a:buAutoNum type="arabicPeriod"/>
            </a:pPr>
            <a:r>
              <a:rPr lang="en-US" dirty="0" smtClean="0"/>
              <a:t>reducing attributes.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Ορολογία εργαλείου </a:t>
            </a:r>
            <a:r>
              <a:rPr lang="en-US" dirty="0" smtClean="0"/>
              <a:t>Rapid Miner</a:t>
            </a:r>
            <a:endParaRPr lang="el-GR" dirty="0"/>
          </a:p>
        </p:txBody>
      </p:sp>
      <p:sp>
        <p:nvSpPr>
          <p:cNvPr id="3" name="2 - Θέση περιεχομένου"/>
          <p:cNvSpPr>
            <a:spLocks noGrp="1"/>
          </p:cNvSpPr>
          <p:nvPr>
            <p:ph sz="half" idx="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pic>
        <p:nvPicPr>
          <p:cNvPr id="147459" name="Picture 3"/>
          <p:cNvPicPr>
            <a:picLocks noChangeAspect="1" noChangeArrowheads="1"/>
          </p:cNvPicPr>
          <p:nvPr/>
        </p:nvPicPr>
        <p:blipFill>
          <a:blip r:embed="rId2" cstate="print"/>
          <a:srcRect/>
          <a:stretch>
            <a:fillRect/>
          </a:stretch>
        </p:blipFill>
        <p:spPr bwMode="auto">
          <a:xfrm>
            <a:off x="563107" y="1853828"/>
            <a:ext cx="4872989" cy="1719188"/>
          </a:xfrm>
          <a:prstGeom prst="rect">
            <a:avLst/>
          </a:prstGeom>
          <a:noFill/>
          <a:ln w="9525">
            <a:noFill/>
            <a:miter lim="800000"/>
            <a:headEnd/>
            <a:tailEnd/>
          </a:ln>
          <a:effectLst/>
        </p:spPr>
      </p:pic>
      <p:pic>
        <p:nvPicPr>
          <p:cNvPr id="147460" name="Picture 4"/>
          <p:cNvPicPr>
            <a:picLocks noGrp="1" noChangeAspect="1" noChangeArrowheads="1"/>
          </p:cNvPicPr>
          <p:nvPr>
            <p:ph sz="half" idx="2"/>
          </p:nvPr>
        </p:nvPicPr>
        <p:blipFill>
          <a:blip r:embed="rId3" cstate="print"/>
          <a:srcRect/>
          <a:stretch>
            <a:fillRect/>
          </a:stretch>
        </p:blipFill>
        <p:spPr bwMode="auto">
          <a:xfrm>
            <a:off x="3996129" y="1844824"/>
            <a:ext cx="5184383" cy="40100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
            </a:r>
            <a:br>
              <a:rPr lang="en-US" dirty="0" smtClean="0"/>
            </a:br>
            <a:r>
              <a:rPr lang="en-US" dirty="0" smtClean="0"/>
              <a:t>A new data mining project in </a:t>
            </a:r>
            <a:r>
              <a:rPr lang="en-US" dirty="0" err="1" smtClean="0"/>
              <a:t>RapidMiner</a:t>
            </a:r>
            <a:r>
              <a:rPr lang="el-GR" dirty="0" smtClean="0"/>
              <a:t/>
            </a:r>
            <a:br>
              <a:rPr lang="el-GR" dirty="0" smtClean="0"/>
            </a:b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pic>
        <p:nvPicPr>
          <p:cNvPr id="148482" name="Picture 2"/>
          <p:cNvPicPr>
            <a:picLocks noGrp="1" noChangeAspect="1" noChangeArrowheads="1"/>
          </p:cNvPicPr>
          <p:nvPr>
            <p:ph idx="1"/>
          </p:nvPr>
        </p:nvPicPr>
        <p:blipFill>
          <a:blip r:embed="rId3" cstate="print"/>
          <a:srcRect/>
          <a:stretch>
            <a:fillRect/>
          </a:stretch>
        </p:blipFill>
        <p:spPr bwMode="auto">
          <a:xfrm>
            <a:off x="842212" y="1772816"/>
            <a:ext cx="7402196" cy="895211"/>
          </a:xfrm>
          <a:prstGeom prst="rect">
            <a:avLst/>
          </a:prstGeom>
          <a:noFill/>
          <a:ln w="9525">
            <a:noFill/>
            <a:miter lim="800000"/>
            <a:headEnd/>
            <a:tailEnd/>
          </a:ln>
          <a:effectLst/>
        </p:spPr>
      </p:pic>
      <p:sp>
        <p:nvSpPr>
          <p:cNvPr id="6" name="5 - Ορθογώνιο"/>
          <p:cNvSpPr/>
          <p:nvPr/>
        </p:nvSpPr>
        <p:spPr>
          <a:xfrm>
            <a:off x="3024140" y="3244334"/>
            <a:ext cx="3095719" cy="369332"/>
          </a:xfrm>
          <a:prstGeom prst="rect">
            <a:avLst/>
          </a:prstGeom>
        </p:spPr>
        <p:txBody>
          <a:bodyPr wrap="none">
            <a:spAutoFit/>
          </a:bodyPr>
          <a:lstStyle/>
          <a:p>
            <a:r>
              <a:rPr lang="el-GR" dirty="0" err="1" smtClean="0"/>
              <a:t>The</a:t>
            </a:r>
            <a:r>
              <a:rPr lang="el-GR" dirty="0" smtClean="0"/>
              <a:t> </a:t>
            </a:r>
            <a:r>
              <a:rPr lang="el-GR" dirty="0" err="1" smtClean="0"/>
              <a:t>RapidMiner</a:t>
            </a:r>
            <a:r>
              <a:rPr lang="el-GR" dirty="0" smtClean="0"/>
              <a:t> </a:t>
            </a:r>
            <a:r>
              <a:rPr lang="el-GR" dirty="0" err="1" smtClean="0"/>
              <a:t>start</a:t>
            </a:r>
            <a:r>
              <a:rPr lang="el-GR" dirty="0" smtClean="0"/>
              <a:t> </a:t>
            </a:r>
            <a:r>
              <a:rPr lang="el-GR" dirty="0" err="1" smtClean="0"/>
              <a:t>screen</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Import</a:t>
            </a: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pic>
        <p:nvPicPr>
          <p:cNvPr id="72706" name="Picture 2"/>
          <p:cNvPicPr>
            <a:picLocks noChangeAspect="1" noChangeArrowheads="1"/>
          </p:cNvPicPr>
          <p:nvPr/>
        </p:nvPicPr>
        <p:blipFill>
          <a:blip r:embed="rId2" cstate="print"/>
          <a:srcRect/>
          <a:stretch>
            <a:fillRect/>
          </a:stretch>
        </p:blipFill>
        <p:spPr bwMode="auto">
          <a:xfrm>
            <a:off x="2514600" y="2390775"/>
            <a:ext cx="4114800" cy="207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Data Set</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pic>
        <p:nvPicPr>
          <p:cNvPr id="4" name="Picture 3"/>
          <p:cNvPicPr/>
          <p:nvPr/>
        </p:nvPicPr>
        <p:blipFill>
          <a:blip r:embed="rId2" cstate="print"/>
          <a:srcRect/>
          <a:stretch>
            <a:fillRect/>
          </a:stretch>
        </p:blipFill>
        <p:spPr bwMode="auto">
          <a:xfrm>
            <a:off x="1835696" y="1988840"/>
            <a:ext cx="5040559"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Data Set – Steps 5</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pic>
        <p:nvPicPr>
          <p:cNvPr id="5" name="Picture 4"/>
          <p:cNvPicPr/>
          <p:nvPr/>
        </p:nvPicPr>
        <p:blipFill>
          <a:blip r:embed="rId2" cstate="print"/>
          <a:srcRect/>
          <a:stretch>
            <a:fillRect/>
          </a:stretch>
        </p:blipFill>
        <p:spPr bwMode="auto">
          <a:xfrm>
            <a:off x="755576" y="1268760"/>
            <a:ext cx="7488832" cy="3744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2736304"/>
          </a:xfrm>
        </p:spPr>
        <p:txBody>
          <a:bodyPr>
            <a:noAutofit/>
          </a:bodyPr>
          <a:lstStyle/>
          <a:p>
            <a:r>
              <a:rPr lang="el-GR" sz="2400" dirty="0" smtClean="0"/>
              <a:t>Γίνεται αναφορά σε σημαντικές </a:t>
            </a:r>
            <a:r>
              <a:rPr lang="el-GR" sz="2400" dirty="0"/>
              <a:t>έννοιες </a:t>
            </a:r>
            <a:r>
              <a:rPr lang="el-GR" sz="2400" dirty="0" smtClean="0"/>
              <a:t>εξόρυξης δεδομένων</a:t>
            </a:r>
            <a:r>
              <a:rPr lang="en-US" sz="2400" dirty="0" smtClean="0"/>
              <a:t> (data mining) </a:t>
            </a:r>
            <a:r>
              <a:rPr lang="el-GR" sz="2400" dirty="0" smtClean="0"/>
              <a:t>που αφορούν  την </a:t>
            </a:r>
            <a:r>
              <a:rPr lang="el-GR" sz="2400" b="1" dirty="0" smtClean="0">
                <a:solidFill>
                  <a:srgbClr val="FF0000"/>
                </a:solidFill>
              </a:rPr>
              <a:t>προετοιμασία δεδομένων (</a:t>
            </a:r>
            <a:r>
              <a:rPr lang="en-US" sz="2400" b="1" dirty="0" smtClean="0">
                <a:solidFill>
                  <a:srgbClr val="FF0000"/>
                </a:solidFill>
              </a:rPr>
              <a:t>Data Preparation</a:t>
            </a:r>
            <a:r>
              <a:rPr lang="el-GR" sz="2400" b="1" dirty="0" smtClean="0">
                <a:solidFill>
                  <a:srgbClr val="FF0000"/>
                </a:solidFill>
              </a:rPr>
              <a:t>)</a:t>
            </a:r>
            <a:r>
              <a:rPr lang="el-GR" sz="2400" dirty="0" smtClean="0"/>
              <a:t>. Η διεκπεραίωση των θεμάτων γίνεται κυρίως με χρήση παραδειγμάτων.</a:t>
            </a:r>
          </a:p>
          <a:p>
            <a:r>
              <a:rPr lang="el-GR" sz="2400" dirty="0" smtClean="0"/>
              <a:t>Επιπλέον, γίνεται αναφορά στο εργαλείο </a:t>
            </a:r>
            <a:r>
              <a:rPr lang="en-US" sz="2400" dirty="0" smtClean="0"/>
              <a:t>Rapid</a:t>
            </a:r>
            <a:r>
              <a:rPr lang="el-GR" sz="2400" dirty="0" smtClean="0"/>
              <a:t> </a:t>
            </a:r>
            <a:r>
              <a:rPr lang="en-US" sz="2400" dirty="0" smtClean="0"/>
              <a:t>Miner</a:t>
            </a:r>
            <a:r>
              <a:rPr lang="el-GR" sz="2400" dirty="0" smtClean="0"/>
              <a:t> </a:t>
            </a:r>
            <a:r>
              <a:rPr lang="el-GR" sz="2400" dirty="0"/>
              <a:t/>
            </a:r>
            <a:br>
              <a:rPr lang="el-GR" sz="2400" dirty="0"/>
            </a:br>
            <a:endParaRPr lang="el-GR" sz="2400" dirty="0"/>
          </a:p>
        </p:txBody>
      </p:sp>
      <p:sp>
        <p:nvSpPr>
          <p:cNvPr id="6147" name="Rectangle 6"/>
          <p:cNvSpPr>
            <a:spLocks noChangeArrowheads="1"/>
          </p:cNvSpPr>
          <p:nvPr/>
        </p:nvSpPr>
        <p:spPr bwMode="auto">
          <a:xfrm>
            <a:off x="3810000" y="2424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4" name="Title 3"/>
          <p:cNvSpPr>
            <a:spLocks noGrp="1"/>
          </p:cNvSpPr>
          <p:nvPr>
            <p:ph type="title"/>
          </p:nvPr>
        </p:nvSpPr>
        <p:spPr/>
        <p:txBody>
          <a:bodyPr>
            <a:normAutofit/>
          </a:bodyPr>
          <a:lstStyle/>
          <a:p>
            <a:r>
              <a:rPr lang="el-GR" sz="3600" dirty="0" smtClean="0"/>
              <a:t>Περιγραφή</a:t>
            </a:r>
            <a:endParaRPr lang="el-GR" sz="3600" dirty="0"/>
          </a:p>
        </p:txBody>
      </p:sp>
    </p:spTree>
    <p:extLst>
      <p:ext uri="{BB962C8B-B14F-4D97-AF65-F5344CB8AC3E}">
        <p14:creationId xmlns:p14="http://schemas.microsoft.com/office/powerpoint/2010/main" val="3641817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columns are separated</a:t>
            </a:r>
            <a:r>
              <a:rPr lang="el-GR" dirty="0" smtClean="0"/>
              <a:t> - λάθος</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pic>
        <p:nvPicPr>
          <p:cNvPr id="5" name="Picture 4"/>
          <p:cNvPicPr/>
          <p:nvPr/>
        </p:nvPicPr>
        <p:blipFill>
          <a:blip r:embed="rId2" cstate="print"/>
          <a:srcRect/>
          <a:stretch>
            <a:fillRect/>
          </a:stretch>
        </p:blipFill>
        <p:spPr bwMode="auto">
          <a:xfrm>
            <a:off x="755576" y="1196752"/>
            <a:ext cx="7488832"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columns are separated</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pic>
        <p:nvPicPr>
          <p:cNvPr id="6" name="Picture 5"/>
          <p:cNvPicPr/>
          <p:nvPr/>
        </p:nvPicPr>
        <p:blipFill>
          <a:blip r:embed="rId2" cstate="print"/>
          <a:srcRect/>
          <a:stretch>
            <a:fillRect/>
          </a:stretch>
        </p:blipFill>
        <p:spPr bwMode="auto">
          <a:xfrm>
            <a:off x="683568" y="1196752"/>
            <a:ext cx="7848872"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columns are separated</a:t>
            </a:r>
            <a:r>
              <a:rPr lang="el-GR" dirty="0" smtClean="0"/>
              <a:t> - σωστό</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pic>
        <p:nvPicPr>
          <p:cNvPr id="6" name="Picture 5"/>
          <p:cNvPicPr/>
          <p:nvPr/>
        </p:nvPicPr>
        <p:blipFill>
          <a:blip r:embed="rId2" cstate="print"/>
          <a:srcRect/>
          <a:stretch>
            <a:fillRect/>
          </a:stretch>
        </p:blipFill>
        <p:spPr bwMode="auto">
          <a:xfrm>
            <a:off x="539552" y="1052736"/>
            <a:ext cx="7920880"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Names of the attributes</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pic>
        <p:nvPicPr>
          <p:cNvPr id="5" name="Picture 4"/>
          <p:cNvPicPr/>
          <p:nvPr/>
        </p:nvPicPr>
        <p:blipFill>
          <a:blip r:embed="rId2" cstate="print"/>
          <a:srcRect/>
          <a:stretch>
            <a:fillRect/>
          </a:stretch>
        </p:blipFill>
        <p:spPr bwMode="auto">
          <a:xfrm>
            <a:off x="395536" y="1052736"/>
            <a:ext cx="7920880"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types, role</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pic>
        <p:nvPicPr>
          <p:cNvPr id="5" name="Picture 4"/>
          <p:cNvPicPr/>
          <p:nvPr/>
        </p:nvPicPr>
        <p:blipFill>
          <a:blip r:embed="rId2" cstate="print"/>
          <a:srcRect/>
          <a:stretch>
            <a:fillRect/>
          </a:stretch>
        </p:blipFill>
        <p:spPr bwMode="auto">
          <a:xfrm>
            <a:off x="467544" y="1052736"/>
            <a:ext cx="8208912"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store</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pic>
        <p:nvPicPr>
          <p:cNvPr id="5" name="Picture 4"/>
          <p:cNvPicPr/>
          <p:nvPr/>
        </p:nvPicPr>
        <p:blipFill>
          <a:blip r:embed="rId2" cstate="print"/>
          <a:srcRect/>
          <a:stretch>
            <a:fillRect/>
          </a:stretch>
        </p:blipFill>
        <p:spPr bwMode="auto">
          <a:xfrm>
            <a:off x="1619673" y="985202"/>
            <a:ext cx="5118630" cy="525211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7020272" y="4281026"/>
            <a:ext cx="1368151" cy="8041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View</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pic>
        <p:nvPicPr>
          <p:cNvPr id="5" name="Picture 4"/>
          <p:cNvPicPr/>
          <p:nvPr/>
        </p:nvPicPr>
        <p:blipFill>
          <a:blip r:embed="rId2" cstate="print"/>
          <a:srcRect/>
          <a:stretch>
            <a:fillRect/>
          </a:stretch>
        </p:blipFill>
        <p:spPr bwMode="auto">
          <a:xfrm>
            <a:off x="395536" y="1124744"/>
            <a:ext cx="7920880"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77584"/>
            <a:ext cx="8229600" cy="907200"/>
          </a:xfrm>
        </p:spPr>
        <p:txBody>
          <a:bodyPr>
            <a:normAutofit fontScale="90000"/>
          </a:bodyPr>
          <a:lstStyle/>
          <a:p>
            <a:r>
              <a:rPr lang="en-US" dirty="0" smtClean="0"/>
              <a:t>Toggle between Design Perspective and Results Perspective</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pic>
        <p:nvPicPr>
          <p:cNvPr id="278530" name="Picture 11"/>
          <p:cNvPicPr>
            <a:picLocks noChangeAspect="1" noChangeArrowheads="1"/>
          </p:cNvPicPr>
          <p:nvPr/>
        </p:nvPicPr>
        <p:blipFill>
          <a:blip r:embed="rId2" cstate="print"/>
          <a:srcRect/>
          <a:stretch>
            <a:fillRect/>
          </a:stretch>
        </p:blipFill>
        <p:spPr bwMode="auto">
          <a:xfrm>
            <a:off x="621761" y="2208287"/>
            <a:ext cx="2078031" cy="1317062"/>
          </a:xfrm>
          <a:prstGeom prst="rect">
            <a:avLst/>
          </a:prstGeom>
          <a:noFill/>
        </p:spPr>
      </p:pic>
      <p:pic>
        <p:nvPicPr>
          <p:cNvPr id="278529" name="Picture 12"/>
          <p:cNvPicPr>
            <a:picLocks noChangeAspect="1" noChangeArrowheads="1"/>
          </p:cNvPicPr>
          <p:nvPr/>
        </p:nvPicPr>
        <p:blipFill>
          <a:blip r:embed="rId3" cstate="print"/>
          <a:srcRect/>
          <a:stretch>
            <a:fillRect/>
          </a:stretch>
        </p:blipFill>
        <p:spPr bwMode="auto">
          <a:xfrm>
            <a:off x="4572000" y="2564904"/>
            <a:ext cx="936104" cy="1077938"/>
          </a:xfrm>
          <a:prstGeom prst="rect">
            <a:avLst/>
          </a:prstGeom>
          <a:noFill/>
        </p:spPr>
      </p:pic>
      <p:sp>
        <p:nvSpPr>
          <p:cNvPr id="27853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78532" name="Rectangle 4"/>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278533" name="Rectangle 5"/>
          <p:cNvSpPr>
            <a:spLocks noChangeArrowheads="1"/>
          </p:cNvSpPr>
          <p:nvPr/>
        </p:nvSpPr>
        <p:spPr bwMode="auto">
          <a:xfrm>
            <a:off x="4644008" y="3782797"/>
            <a:ext cx="216024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Design Perspective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Perspective</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pic>
        <p:nvPicPr>
          <p:cNvPr id="5" name="Picture 4"/>
          <p:cNvPicPr/>
          <p:nvPr/>
        </p:nvPicPr>
        <p:blipFill>
          <a:blip r:embed="rId2" cstate="print"/>
          <a:srcRect/>
          <a:stretch>
            <a:fillRect/>
          </a:stretch>
        </p:blipFill>
        <p:spPr bwMode="auto">
          <a:xfrm>
            <a:off x="395536" y="1124744"/>
            <a:ext cx="7992888" cy="42484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Perspective – Drag and Drop</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pic>
        <p:nvPicPr>
          <p:cNvPr id="6" name="Picture 5"/>
          <p:cNvPicPr/>
          <p:nvPr/>
        </p:nvPicPr>
        <p:blipFill>
          <a:blip r:embed="rId2" cstate="print"/>
          <a:srcRect/>
          <a:stretch>
            <a:fillRect/>
          </a:stretch>
        </p:blipFill>
        <p:spPr bwMode="auto">
          <a:xfrm>
            <a:off x="539552" y="1124744"/>
            <a:ext cx="7920880"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Ενδεικτική </a:t>
            </a:r>
            <a:r>
              <a:rPr lang="el-GR" dirty="0" smtClean="0"/>
              <a:t>Βιβλιογραφία</a:t>
            </a:r>
            <a:endParaRPr lang="el-GR" dirty="0"/>
          </a:p>
        </p:txBody>
      </p:sp>
      <p:sp>
        <p:nvSpPr>
          <p:cNvPr id="3" name="Content Placeholder 2"/>
          <p:cNvSpPr>
            <a:spLocks noGrp="1"/>
          </p:cNvSpPr>
          <p:nvPr>
            <p:ph idx="1"/>
          </p:nvPr>
        </p:nvSpPr>
        <p:spPr>
          <a:xfrm>
            <a:off x="457200" y="980728"/>
            <a:ext cx="8229600" cy="5661248"/>
          </a:xfrm>
        </p:spPr>
        <p:txBody>
          <a:bodyPr>
            <a:noAutofit/>
          </a:bodyPr>
          <a:lstStyle/>
          <a:p>
            <a:r>
              <a:rPr lang="en-US" sz="2000" b="1" dirty="0" smtClean="0"/>
              <a:t>M</a:t>
            </a:r>
            <a:r>
              <a:rPr lang="el-GR" sz="2000" b="1" dirty="0" smtClean="0"/>
              <a:t>. </a:t>
            </a:r>
            <a:r>
              <a:rPr lang="en-US" sz="2000" b="1" dirty="0" smtClean="0"/>
              <a:t>North</a:t>
            </a:r>
            <a:r>
              <a:rPr lang="el-GR" sz="2000" b="1" dirty="0" smtClean="0"/>
              <a:t>, </a:t>
            </a:r>
            <a:r>
              <a:rPr lang="en-US" sz="2000" b="1" dirty="0" smtClean="0"/>
              <a:t>Data Mining for the Masses</a:t>
            </a:r>
            <a:r>
              <a:rPr lang="el-GR" sz="2000" b="1" dirty="0" smtClean="0"/>
              <a:t>, 2012</a:t>
            </a:r>
            <a:r>
              <a:rPr lang="en-US" sz="2000" b="1" dirty="0" smtClean="0"/>
              <a:t>, ISBN: 978-0615684376 </a:t>
            </a:r>
          </a:p>
          <a:p>
            <a:r>
              <a:rPr lang="en-US" sz="2000" dirty="0" smtClean="0"/>
              <a:t>This book is licensed under a Creative Commons Attribution 3.0 License </a:t>
            </a:r>
          </a:p>
        </p:txBody>
      </p:sp>
    </p:spTree>
    <p:extLst>
      <p:ext uri="{BB962C8B-B14F-4D97-AF65-F5344CB8AC3E}">
        <p14:creationId xmlns:p14="http://schemas.microsoft.com/office/powerpoint/2010/main" val="2830611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pic>
        <p:nvPicPr>
          <p:cNvPr id="73730" name="Picture 2"/>
          <p:cNvPicPr>
            <a:picLocks noChangeAspect="1" noChangeArrowheads="1"/>
          </p:cNvPicPr>
          <p:nvPr/>
        </p:nvPicPr>
        <p:blipFill>
          <a:blip r:embed="rId2" cstate="print"/>
          <a:srcRect/>
          <a:stretch>
            <a:fillRect/>
          </a:stretch>
        </p:blipFill>
        <p:spPr bwMode="auto">
          <a:xfrm>
            <a:off x="1709738" y="1133475"/>
            <a:ext cx="5724525" cy="459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Drag and Drop</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pic>
        <p:nvPicPr>
          <p:cNvPr id="6" name="Picture 5"/>
          <p:cNvPicPr/>
          <p:nvPr/>
        </p:nvPicPr>
        <p:blipFill>
          <a:blip r:embed="rId2" cstate="print"/>
          <a:srcRect/>
          <a:stretch>
            <a:fillRect/>
          </a:stretch>
        </p:blipFill>
        <p:spPr bwMode="auto">
          <a:xfrm>
            <a:off x="323528" y="1196752"/>
            <a:ext cx="3786659" cy="1800200"/>
          </a:xfrm>
          <a:prstGeom prst="rect">
            <a:avLst/>
          </a:prstGeom>
          <a:noFill/>
          <a:ln w="9525">
            <a:noFill/>
            <a:miter lim="800000"/>
            <a:headEnd/>
            <a:tailEnd/>
          </a:ln>
        </p:spPr>
      </p:pic>
      <p:pic>
        <p:nvPicPr>
          <p:cNvPr id="7" name="Picture 6"/>
          <p:cNvPicPr/>
          <p:nvPr/>
        </p:nvPicPr>
        <p:blipFill>
          <a:blip r:embed="rId3" cstate="print"/>
          <a:srcRect/>
          <a:stretch>
            <a:fillRect/>
          </a:stretch>
        </p:blipFill>
        <p:spPr bwMode="auto">
          <a:xfrm>
            <a:off x="251520" y="3120072"/>
            <a:ext cx="8424936" cy="2253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Drag and Drop</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pic>
        <p:nvPicPr>
          <p:cNvPr id="8" name="Picture 7"/>
          <p:cNvPicPr/>
          <p:nvPr/>
        </p:nvPicPr>
        <p:blipFill>
          <a:blip r:embed="rId2" cstate="print"/>
          <a:srcRect/>
          <a:stretch>
            <a:fillRect/>
          </a:stretch>
        </p:blipFill>
        <p:spPr bwMode="auto">
          <a:xfrm>
            <a:off x="395536" y="1268760"/>
            <a:ext cx="7776864" cy="3744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648072"/>
          </a:xfrm>
        </p:spPr>
        <p:txBody>
          <a:bodyPr>
            <a:normAutofit fontScale="90000"/>
          </a:bodyPr>
          <a:lstStyle/>
          <a:p>
            <a:r>
              <a:rPr lang="en-US" dirty="0" smtClean="0"/>
              <a:t>Results Perspective</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pic>
        <p:nvPicPr>
          <p:cNvPr id="4" name="Picture 3"/>
          <p:cNvPicPr/>
          <p:nvPr/>
        </p:nvPicPr>
        <p:blipFill>
          <a:blip r:embed="rId2" cstate="print"/>
          <a:srcRect/>
          <a:stretch>
            <a:fillRect/>
          </a:stretch>
        </p:blipFill>
        <p:spPr bwMode="auto">
          <a:xfrm>
            <a:off x="1187624" y="116632"/>
            <a:ext cx="940361" cy="674236"/>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395536" y="1340768"/>
            <a:ext cx="7992888"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Meta Data View (basic descriptive statistics)</a:t>
            </a:r>
            <a:endParaRPr lang="el-GR" sz="3200"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pic>
        <p:nvPicPr>
          <p:cNvPr id="4" name="Picture 3"/>
          <p:cNvPicPr/>
          <p:nvPr/>
        </p:nvPicPr>
        <p:blipFill>
          <a:blip r:embed="rId2" cstate="print"/>
          <a:srcRect/>
          <a:stretch>
            <a:fillRect/>
          </a:stretch>
        </p:blipFill>
        <p:spPr bwMode="auto">
          <a:xfrm>
            <a:off x="395536" y="1196752"/>
            <a:ext cx="7776864"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Data Type</a:t>
            </a: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
        <p:nvSpPr>
          <p:cNvPr id="4" name="3 - Ορθογώνιο"/>
          <p:cNvSpPr/>
          <p:nvPr/>
        </p:nvSpPr>
        <p:spPr>
          <a:xfrm>
            <a:off x="1187624" y="1720840"/>
            <a:ext cx="6624736" cy="3970318"/>
          </a:xfrm>
          <a:prstGeom prst="rect">
            <a:avLst/>
          </a:prstGeom>
        </p:spPr>
        <p:txBody>
          <a:bodyPr wrap="square">
            <a:spAutoFit/>
          </a:bodyPr>
          <a:lstStyle/>
          <a:p>
            <a:r>
              <a:rPr lang="en-US" b="1" dirty="0" smtClean="0"/>
              <a:t>In a data set, each attribute is assigned a data type based on the kind of data stored in the attribute. There are many data types which can be generalized into one of three areas: Character (Text) based; Numeric; and Date/Time. Within these categories, </a:t>
            </a:r>
            <a:r>
              <a:rPr lang="en-US" b="1" dirty="0" err="1" smtClean="0"/>
              <a:t>RapidMiner</a:t>
            </a:r>
            <a:r>
              <a:rPr lang="en-US" b="1" dirty="0" smtClean="0"/>
              <a:t> has several data types. For example, in the Character area, </a:t>
            </a:r>
            <a:r>
              <a:rPr lang="en-US" b="1" dirty="0" err="1" smtClean="0"/>
              <a:t>RapidMiner</a:t>
            </a:r>
            <a:r>
              <a:rPr lang="en-US" b="1" dirty="0" smtClean="0"/>
              <a:t> has </a:t>
            </a:r>
            <a:r>
              <a:rPr lang="en-US" b="1" dirty="0" err="1" smtClean="0"/>
              <a:t>Polynominal</a:t>
            </a:r>
            <a:r>
              <a:rPr lang="en-US" b="1" dirty="0" smtClean="0"/>
              <a:t>, Binominal, etc.; and in the Numeric area it has Real, Integer, etc. </a:t>
            </a:r>
          </a:p>
          <a:p>
            <a:endParaRPr lang="en-US" dirty="0" smtClean="0"/>
          </a:p>
          <a:p>
            <a:r>
              <a:rPr lang="en-US" i="1" dirty="0" smtClean="0"/>
              <a:t>Binomial means one of two numbers (usually 0 and 1), so the basic underlying data type is still numeric. </a:t>
            </a:r>
            <a:r>
              <a:rPr lang="en-US" b="1" i="1" dirty="0" smtClean="0">
                <a:solidFill>
                  <a:srgbClr val="FF0000"/>
                </a:solidFill>
              </a:rPr>
              <a:t>Binominal</a:t>
            </a:r>
            <a:r>
              <a:rPr lang="en-US" i="1" dirty="0" smtClean="0"/>
              <a:t> on the other hand, means one of two values which may be numeric or character based. </a:t>
            </a:r>
          </a:p>
          <a:p>
            <a:endParaRPr lang="en-US" dirty="0"/>
          </a:p>
        </p:txBody>
      </p:sp>
      <p:sp>
        <p:nvSpPr>
          <p:cNvPr id="5" name="4 - Ορθογώνιο"/>
          <p:cNvSpPr/>
          <p:nvPr/>
        </p:nvSpPr>
        <p:spPr>
          <a:xfrm>
            <a:off x="323528" y="5879013"/>
            <a:ext cx="5832648" cy="369332"/>
          </a:xfrm>
          <a:prstGeom prst="rect">
            <a:avLst/>
          </a:prstGeom>
        </p:spPr>
        <p:txBody>
          <a:bodyPr wrap="square">
            <a:spAutoFit/>
          </a:bodyPr>
          <a:lstStyle/>
          <a:p>
            <a:r>
              <a:rPr lang="el-GR" b="1" dirty="0" smtClean="0"/>
              <a:t> </a:t>
            </a:r>
            <a:r>
              <a:rPr lang="el-GR" dirty="0" smtClean="0"/>
              <a:t>(</a:t>
            </a:r>
            <a:r>
              <a:rPr lang="en-US" dirty="0" smtClean="0"/>
              <a:t>M</a:t>
            </a:r>
            <a:r>
              <a:rPr lang="el-GR" dirty="0" smtClean="0"/>
              <a:t>. </a:t>
            </a:r>
            <a:r>
              <a:rPr lang="en-US" dirty="0" smtClean="0"/>
              <a:t>North</a:t>
            </a:r>
            <a:r>
              <a:rPr lang="el-GR" dirty="0" smtClean="0"/>
              <a:t>, </a:t>
            </a:r>
            <a:r>
              <a:rPr lang="en-US" dirty="0" smtClean="0"/>
              <a:t>Data Mining for the Masses</a:t>
            </a:r>
            <a:r>
              <a:rPr lang="el-GR" dirty="0" smtClean="0"/>
              <a:t>, 2012</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err="1" smtClean="0"/>
              <a:t>Online_Gaming</a:t>
            </a:r>
            <a:r>
              <a:rPr lang="en-US" sz="3600" dirty="0" smtClean="0"/>
              <a:t> attribute (3 missing values)</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pic>
        <p:nvPicPr>
          <p:cNvPr id="4" name="Picture 3"/>
          <p:cNvPicPr/>
          <p:nvPr/>
        </p:nvPicPr>
        <p:blipFill>
          <a:blip r:embed="rId2" cstate="print"/>
          <a:srcRect/>
          <a:stretch>
            <a:fillRect/>
          </a:stretch>
        </p:blipFill>
        <p:spPr bwMode="auto">
          <a:xfrm>
            <a:off x="812398" y="1052736"/>
            <a:ext cx="5703818" cy="36004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683568" y="1916832"/>
            <a:ext cx="576064" cy="5040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normAutofit/>
          </a:bodyPr>
          <a:lstStyle/>
          <a:p>
            <a:r>
              <a:rPr lang="el-GR" sz="3200" dirty="0" smtClean="0"/>
              <a:t>Είτε ψάχνουμε με πλοήγηση</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pic>
        <p:nvPicPr>
          <p:cNvPr id="5" name="Picture 4"/>
          <p:cNvPicPr/>
          <p:nvPr/>
        </p:nvPicPr>
        <p:blipFill>
          <a:blip r:embed="rId2" cstate="print"/>
          <a:srcRect/>
          <a:stretch>
            <a:fillRect/>
          </a:stretch>
        </p:blipFill>
        <p:spPr bwMode="auto">
          <a:xfrm>
            <a:off x="467544" y="116632"/>
            <a:ext cx="1008112" cy="864096"/>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1115616" y="1700808"/>
            <a:ext cx="5328592"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normAutofit/>
          </a:bodyPr>
          <a:lstStyle/>
          <a:p>
            <a:r>
              <a:rPr lang="el-GR" sz="3200" dirty="0" smtClean="0"/>
              <a:t>Ή ψάχνουμε με αναζήτηση</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pic>
        <p:nvPicPr>
          <p:cNvPr id="5" name="Picture 4"/>
          <p:cNvPicPr/>
          <p:nvPr/>
        </p:nvPicPr>
        <p:blipFill>
          <a:blip r:embed="rId2" cstate="print"/>
          <a:srcRect/>
          <a:stretch>
            <a:fillRect/>
          </a:stretch>
        </p:blipFill>
        <p:spPr bwMode="auto">
          <a:xfrm>
            <a:off x="467544" y="116632"/>
            <a:ext cx="1008112" cy="864096"/>
          </a:xfrm>
          <a:prstGeom prst="rect">
            <a:avLst/>
          </a:prstGeom>
          <a:noFill/>
          <a:ln w="9525">
            <a:noFill/>
            <a:miter lim="800000"/>
            <a:headEnd/>
            <a:tailEnd/>
          </a:ln>
        </p:spPr>
      </p:pic>
      <p:pic>
        <p:nvPicPr>
          <p:cNvPr id="7" name="Picture 6"/>
          <p:cNvPicPr/>
          <p:nvPr/>
        </p:nvPicPr>
        <p:blipFill>
          <a:blip r:embed="rId3" cstate="print"/>
          <a:srcRect/>
          <a:stretch>
            <a:fillRect/>
          </a:stretch>
        </p:blipFill>
        <p:spPr bwMode="auto">
          <a:xfrm>
            <a:off x="1475656" y="1772816"/>
            <a:ext cx="5328591"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
            </a:r>
            <a:br>
              <a:rPr lang="el-GR" dirty="0" smtClean="0"/>
            </a:br>
            <a:r>
              <a:rPr lang="en-US" dirty="0" smtClean="0"/>
              <a:t>Drag and Drop – Replace Missing Values operator</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pic>
        <p:nvPicPr>
          <p:cNvPr id="4" name="Picture 3"/>
          <p:cNvPicPr/>
          <p:nvPr/>
        </p:nvPicPr>
        <p:blipFill>
          <a:blip r:embed="rId2" cstate="print"/>
          <a:srcRect/>
          <a:stretch>
            <a:fillRect/>
          </a:stretch>
        </p:blipFill>
        <p:spPr bwMode="auto">
          <a:xfrm>
            <a:off x="467544" y="1556792"/>
            <a:ext cx="7704856" cy="31683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61560"/>
            <a:ext cx="8229600" cy="907200"/>
          </a:xfrm>
        </p:spPr>
        <p:txBody>
          <a:bodyPr>
            <a:normAutofit fontScale="90000"/>
          </a:bodyPr>
          <a:lstStyle/>
          <a:p>
            <a:r>
              <a:rPr lang="en-US" dirty="0" smtClean="0"/>
              <a:t>CRISP-DM, the </a:t>
            </a:r>
            <a:r>
              <a:rPr lang="en-US" dirty="0" err="1" smtClean="0"/>
              <a:t>CRoss</a:t>
            </a:r>
            <a:r>
              <a:rPr lang="en-US" dirty="0" smtClean="0"/>
              <a:t>-Industry Standard Process for Data Mining. </a:t>
            </a: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
            </a:r>
            <a:br>
              <a:rPr lang="el-GR" dirty="0" smtClean="0"/>
            </a:br>
            <a:r>
              <a:rPr lang="en-US" dirty="0" smtClean="0"/>
              <a:t>Drag and Drop</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pic>
        <p:nvPicPr>
          <p:cNvPr id="5" name="Picture 4"/>
          <p:cNvPicPr/>
          <p:nvPr/>
        </p:nvPicPr>
        <p:blipFill>
          <a:blip r:embed="rId2" cstate="print"/>
          <a:srcRect/>
          <a:stretch>
            <a:fillRect/>
          </a:stretch>
        </p:blipFill>
        <p:spPr bwMode="auto">
          <a:xfrm>
            <a:off x="611560" y="1052736"/>
            <a:ext cx="7848872"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Spline</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pic>
        <p:nvPicPr>
          <p:cNvPr id="4" name="Picture 3"/>
          <p:cNvPicPr/>
          <p:nvPr/>
        </p:nvPicPr>
        <p:blipFill>
          <a:blip r:embed="rId2" cstate="print"/>
          <a:srcRect/>
          <a:stretch>
            <a:fillRect/>
          </a:stretch>
        </p:blipFill>
        <p:spPr bwMode="auto">
          <a:xfrm>
            <a:off x="395536" y="1484784"/>
            <a:ext cx="8064896"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Ports</a:t>
            </a: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
        <p:nvSpPr>
          <p:cNvPr id="4" name="3 - Ορθογώνιο"/>
          <p:cNvSpPr/>
          <p:nvPr/>
        </p:nvSpPr>
        <p:spPr>
          <a:xfrm>
            <a:off x="1475656" y="1859340"/>
            <a:ext cx="5382344" cy="1754326"/>
          </a:xfrm>
          <a:prstGeom prst="rect">
            <a:avLst/>
          </a:prstGeom>
        </p:spPr>
        <p:txBody>
          <a:bodyPr wrap="square">
            <a:spAutoFit/>
          </a:bodyPr>
          <a:lstStyle/>
          <a:p>
            <a:endParaRPr lang="en-US" dirty="0" smtClean="0"/>
          </a:p>
          <a:p>
            <a:r>
              <a:rPr lang="en-US" i="1" dirty="0" err="1" smtClean="0"/>
              <a:t>Exa</a:t>
            </a:r>
            <a:r>
              <a:rPr lang="en-US" i="1" dirty="0" smtClean="0"/>
              <a:t> port = example set (‘examples’ is the word </a:t>
            </a:r>
            <a:r>
              <a:rPr lang="en-US" i="1" dirty="0" err="1" smtClean="0"/>
              <a:t>RapidMiner</a:t>
            </a:r>
            <a:r>
              <a:rPr lang="en-US" i="1" dirty="0" smtClean="0"/>
              <a:t> uses for observations in a data set).</a:t>
            </a:r>
          </a:p>
          <a:p>
            <a:endParaRPr lang="en-US" i="1" dirty="0" smtClean="0"/>
          </a:p>
          <a:p>
            <a:r>
              <a:rPr lang="en-US" i="1" dirty="0" smtClean="0"/>
              <a:t>result set (res) (when you run your process, you will have output).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77584"/>
            <a:ext cx="8229600" cy="907200"/>
          </a:xfrm>
        </p:spPr>
        <p:txBody>
          <a:bodyPr>
            <a:normAutofit fontScale="90000"/>
          </a:bodyPr>
          <a:lstStyle/>
          <a:p>
            <a:r>
              <a:rPr lang="el-GR" sz="3600" dirty="0" smtClean="0"/>
              <a:t>Αλλαγή των </a:t>
            </a:r>
            <a:r>
              <a:rPr lang="en-US" sz="3600" dirty="0" smtClean="0"/>
              <a:t>missing values </a:t>
            </a:r>
            <a:r>
              <a:rPr lang="el-GR" sz="3600" dirty="0" smtClean="0"/>
              <a:t>σε τιμή Ν - χρήση μεταβλητών σε </a:t>
            </a:r>
            <a:r>
              <a:rPr lang="en-US" sz="3600" dirty="0" smtClean="0"/>
              <a:t>parameter pane</a:t>
            </a:r>
            <a:r>
              <a:rPr lang="el-GR" sz="3600" dirty="0" smtClean="0"/>
              <a:t> (παράθυρο παραμέτρων )</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pic>
        <p:nvPicPr>
          <p:cNvPr id="4" name="Picture 3"/>
          <p:cNvPicPr/>
          <p:nvPr/>
        </p:nvPicPr>
        <p:blipFill>
          <a:blip r:embed="rId2" cstate="print"/>
          <a:srcRect/>
          <a:stretch>
            <a:fillRect/>
          </a:stretch>
        </p:blipFill>
        <p:spPr bwMode="auto">
          <a:xfrm>
            <a:off x="1835696" y="1772816"/>
            <a:ext cx="3947249" cy="38884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
            </a:r>
            <a:br>
              <a:rPr lang="el-GR" dirty="0" smtClean="0"/>
            </a:br>
            <a:r>
              <a:rPr lang="el-GR" dirty="0" smtClean="0"/>
              <a:t>Επιλογή </a:t>
            </a:r>
            <a:r>
              <a:rPr lang="en-US" dirty="0" smtClean="0"/>
              <a:t>attribute </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pic>
        <p:nvPicPr>
          <p:cNvPr id="4" name="Picture 3"/>
          <p:cNvPicPr/>
          <p:nvPr/>
        </p:nvPicPr>
        <p:blipFill>
          <a:blip r:embed="rId2" cstate="print"/>
          <a:srcRect/>
          <a:stretch>
            <a:fillRect/>
          </a:stretch>
        </p:blipFill>
        <p:spPr bwMode="auto">
          <a:xfrm>
            <a:off x="1691680" y="1268760"/>
            <a:ext cx="5184576"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
            </a:r>
            <a:br>
              <a:rPr lang="el-GR" dirty="0" smtClean="0"/>
            </a:br>
            <a:r>
              <a:rPr lang="en-US" dirty="0" smtClean="0"/>
              <a:t>Play </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pic>
        <p:nvPicPr>
          <p:cNvPr id="4" name="Picture 3"/>
          <p:cNvPicPr/>
          <p:nvPr/>
        </p:nvPicPr>
        <p:blipFill>
          <a:blip r:embed="rId2" cstate="print"/>
          <a:srcRect/>
          <a:stretch>
            <a:fillRect/>
          </a:stretch>
        </p:blipFill>
        <p:spPr bwMode="auto">
          <a:xfrm>
            <a:off x="1763688" y="300142"/>
            <a:ext cx="934010" cy="680586"/>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755576" y="1484784"/>
            <a:ext cx="7632848"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View</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pic>
        <p:nvPicPr>
          <p:cNvPr id="4" name="Picture 3"/>
          <p:cNvPicPr/>
          <p:nvPr/>
        </p:nvPicPr>
        <p:blipFill>
          <a:blip r:embed="rId2" cstate="print"/>
          <a:srcRect/>
          <a:stretch>
            <a:fillRect/>
          </a:stretch>
        </p:blipFill>
        <p:spPr bwMode="auto">
          <a:xfrm>
            <a:off x="2555777" y="1340769"/>
            <a:ext cx="2736304"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Data Reduction</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pic>
        <p:nvPicPr>
          <p:cNvPr id="4" name="Picture 3"/>
          <p:cNvPicPr/>
          <p:nvPr/>
        </p:nvPicPr>
        <p:blipFill>
          <a:blip r:embed="rId2" cstate="print"/>
          <a:srcRect/>
          <a:stretch>
            <a:fillRect/>
          </a:stretch>
        </p:blipFill>
        <p:spPr bwMode="auto">
          <a:xfrm>
            <a:off x="1187624" y="188640"/>
            <a:ext cx="949885" cy="90613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475656" y="1628800"/>
            <a:ext cx="5328592"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(Use</a:t>
            </a:r>
            <a:r>
              <a:rPr lang="el-GR" dirty="0" smtClean="0"/>
              <a:t> </a:t>
            </a:r>
            <a:r>
              <a:rPr lang="en-US" dirty="0" smtClean="0"/>
              <a:t>the) Filter Examples (operator)</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pic>
        <p:nvPicPr>
          <p:cNvPr id="4" name="Picture 3"/>
          <p:cNvPicPr/>
          <p:nvPr/>
        </p:nvPicPr>
        <p:blipFill>
          <a:blip r:embed="rId2" cstate="print"/>
          <a:srcRect/>
          <a:stretch>
            <a:fillRect/>
          </a:stretch>
        </p:blipFill>
        <p:spPr bwMode="auto">
          <a:xfrm>
            <a:off x="467544" y="1484784"/>
            <a:ext cx="7776864" cy="338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(Use the) Filter Examples (operator)</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pic>
        <p:nvPicPr>
          <p:cNvPr id="5" name="Picture 4"/>
          <p:cNvPicPr/>
          <p:nvPr/>
        </p:nvPicPr>
        <p:blipFill>
          <a:blip r:embed="rId2" cstate="print"/>
          <a:srcRect/>
          <a:stretch>
            <a:fillRect/>
          </a:stretch>
        </p:blipFill>
        <p:spPr bwMode="auto">
          <a:xfrm>
            <a:off x="539552" y="1052736"/>
            <a:ext cx="6668333" cy="2507401"/>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2123728" y="4152364"/>
            <a:ext cx="3379966" cy="18689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20472" cy="1368152"/>
          </a:xfrm>
        </p:spPr>
        <p:txBody>
          <a:bodyPr>
            <a:normAutofit fontScale="90000"/>
          </a:bodyPr>
          <a:lstStyle/>
          <a:p>
            <a:r>
              <a:rPr lang="en-US" dirty="0" smtClean="0"/>
              <a:t>CRISP-DM Step 1: </a:t>
            </a:r>
            <a:br>
              <a:rPr lang="en-US" dirty="0" smtClean="0"/>
            </a:br>
            <a:r>
              <a:rPr lang="en-US" dirty="0" smtClean="0"/>
              <a:t>Business (Organizational) Understanding</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92500"/>
          </a:bodyPr>
          <a:lstStyle/>
          <a:p>
            <a:endParaRPr lang="en-US" dirty="0" smtClean="0"/>
          </a:p>
          <a:p>
            <a:r>
              <a:rPr lang="el-GR" dirty="0" smtClean="0"/>
              <a:t>Πώς μπορούμε να αυξήσουμε το περιθώριο κέρδους ανά μονάδα προϊόντος; Πώς μπορούμε να προβλέψουμε και να διορθώσουμε ατέλειες κατασκευής έτσι  ώστε να αποφύγουμε την αποστολή ενός ελαττωματικού προϊόντος; </a:t>
            </a:r>
          </a:p>
          <a:p>
            <a:r>
              <a:rPr lang="el-GR" dirty="0" smtClean="0"/>
              <a:t>Από εκεί, μπορείτε να αρχίσετε και να αναπτύξετε πιο συγκεκριμένες ερωτήσεις που θέλετε να απαντήσετε, και αυτό θα σας δώσει τη δυνατότητα να προχωρήσετε σε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(Condition class) </a:t>
            </a:r>
            <a:r>
              <a:rPr lang="en-US" dirty="0" err="1" smtClean="0"/>
              <a:t>attribute_value_filter</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
        <p:nvSpPr>
          <p:cNvPr id="79873" name="Rectangle 1"/>
          <p:cNvSpPr>
            <a:spLocks noChangeArrowheads="1"/>
          </p:cNvSpPr>
          <p:nvPr/>
        </p:nvSpPr>
        <p:spPr bwMode="auto">
          <a:xfrm>
            <a:off x="0" y="-2964569"/>
            <a:ext cx="7527382" cy="63863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100" b="1" dirty="0" smtClean="0">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solidFill>
                <a:srgbClr val="FF0000"/>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solidFill>
                <a:srgbClr val="FF0000"/>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solidFill>
                <a:srgbClr val="FF0000"/>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solidFill>
                <a:srgbClr val="FF0000"/>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solidFill>
                <a:srgbClr val="FF0000"/>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solidFill>
                <a:srgbClr val="FF0000"/>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solidFill>
                <a:srgbClr val="FF0000"/>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solidFill>
                <a:srgbClr val="FF0000"/>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solidFill>
                <a:srgbClr val="FF0000"/>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solidFill>
                <a:srgbClr val="FF0000"/>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solidFill>
                <a:srgbClr val="FF0000"/>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100" b="1" dirty="0" smtClean="0">
                <a:solidFill>
                  <a:srgbClr val="FF0000"/>
                </a:solidFill>
                <a:latin typeface="Calibri" pitchFamily="34" charset="0"/>
                <a:ea typeface="Calibri" pitchFamily="34" charset="0"/>
                <a:cs typeface="Times New Roman" pitchFamily="18" charset="0"/>
              </a:rPr>
              <a:t>                          </a:t>
            </a:r>
            <a:r>
              <a:rPr lang="en-US" sz="3200" b="1" dirty="0" smtClean="0">
                <a:solidFill>
                  <a:srgbClr val="FF0000"/>
                </a:solidFill>
                <a:latin typeface="Calibri" pitchFamily="34" charset="0"/>
                <a:ea typeface="Calibri" pitchFamily="34" charset="0"/>
                <a:cs typeface="Times New Roman" pitchFamily="18" charset="0"/>
              </a:rPr>
              <a:t> (</a:t>
            </a:r>
            <a:r>
              <a:rPr kumimoji="0" lang="en-US" sz="32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Parameter string) </a:t>
            </a:r>
            <a:r>
              <a:rPr kumimoji="0" lang="en-US" sz="3200" b="1" i="0" u="none"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Online_Shopping</a:t>
            </a:r>
            <a:r>
              <a:rPr kumimoji="0" lang="en-US" sz="32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lang="en-US" sz="3200" b="1" dirty="0" smtClean="0">
              <a:solidFill>
                <a:srgbClr val="FF0000"/>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accent5"/>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5"/>
                </a:solidFill>
                <a:effectLst/>
                <a:latin typeface="Arial" pitchFamily="34" charset="0"/>
                <a:cs typeface="Arial" pitchFamily="34" charset="0"/>
              </a:rPr>
              <a:t>(Click on the process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5"/>
                </a:solidFill>
                <a:effectLst/>
                <a:latin typeface="Arial" pitchFamily="34" charset="0"/>
                <a:cs typeface="Arial" pitchFamily="34" charset="0"/>
              </a:rPr>
              <a:t>to see the parameter pane)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pic>
        <p:nvPicPr>
          <p:cNvPr id="4" name="Picture 3"/>
          <p:cNvPicPr/>
          <p:nvPr/>
        </p:nvPicPr>
        <p:blipFill>
          <a:blip r:embed="rId2" cstate="print"/>
          <a:srcRect/>
          <a:stretch>
            <a:fillRect/>
          </a:stretch>
        </p:blipFill>
        <p:spPr bwMode="auto">
          <a:xfrm>
            <a:off x="3012143" y="260648"/>
            <a:ext cx="695761" cy="683761"/>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43608" y="1340768"/>
            <a:ext cx="6912768" cy="4392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Online_Shopping</a:t>
            </a: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pic>
        <p:nvPicPr>
          <p:cNvPr id="74754" name="Picture 2"/>
          <p:cNvPicPr>
            <a:picLocks noChangeAspect="1" noChangeArrowheads="1"/>
          </p:cNvPicPr>
          <p:nvPr/>
        </p:nvPicPr>
        <p:blipFill>
          <a:blip r:embed="rId2" cstate="print"/>
          <a:srcRect/>
          <a:stretch>
            <a:fillRect/>
          </a:stretch>
        </p:blipFill>
        <p:spPr bwMode="auto">
          <a:xfrm>
            <a:off x="4219575" y="2290763"/>
            <a:ext cx="704850" cy="227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Sample</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pic>
        <p:nvPicPr>
          <p:cNvPr id="4" name="Picture 3"/>
          <p:cNvPicPr/>
          <p:nvPr/>
        </p:nvPicPr>
        <p:blipFill>
          <a:blip r:embed="rId2" cstate="print"/>
          <a:srcRect/>
          <a:stretch>
            <a:fillRect/>
          </a:stretch>
        </p:blipFill>
        <p:spPr bwMode="auto">
          <a:xfrm>
            <a:off x="2411760" y="188640"/>
            <a:ext cx="852477" cy="755769"/>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331640" y="1556792"/>
            <a:ext cx="5688632" cy="32403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pic>
        <p:nvPicPr>
          <p:cNvPr id="4" name="Picture 3"/>
          <p:cNvPicPr/>
          <p:nvPr/>
        </p:nvPicPr>
        <p:blipFill>
          <a:blip r:embed="rId2" cstate="print"/>
          <a:srcRect/>
          <a:stretch>
            <a:fillRect/>
          </a:stretch>
        </p:blipFill>
        <p:spPr bwMode="auto">
          <a:xfrm>
            <a:off x="179512" y="908720"/>
            <a:ext cx="8640960"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 pane</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pic>
        <p:nvPicPr>
          <p:cNvPr id="4" name="Picture 3"/>
          <p:cNvPicPr/>
          <p:nvPr/>
        </p:nvPicPr>
        <p:blipFill>
          <a:blip r:embed="rId2" cstate="print"/>
          <a:srcRect/>
          <a:stretch>
            <a:fillRect/>
          </a:stretch>
        </p:blipFill>
        <p:spPr bwMode="auto">
          <a:xfrm>
            <a:off x="2195736" y="1988840"/>
            <a:ext cx="4536503"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pic>
        <p:nvPicPr>
          <p:cNvPr id="4" name="Picture 3"/>
          <p:cNvPicPr/>
          <p:nvPr/>
        </p:nvPicPr>
        <p:blipFill>
          <a:blip r:embed="rId2" cstate="print"/>
          <a:srcRect/>
          <a:stretch>
            <a:fillRect/>
          </a:stretch>
        </p:blipFill>
        <p:spPr bwMode="auto">
          <a:xfrm>
            <a:off x="2627784" y="260648"/>
            <a:ext cx="934010" cy="771644"/>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539552" y="1916832"/>
            <a:ext cx="7632848"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Handling Inconsistent Data: twitter </a:t>
            </a:r>
            <a:r>
              <a:rPr lang="en-US" dirty="0" smtClean="0">
                <a:solidFill>
                  <a:srgbClr val="FF0000"/>
                </a:solidFill>
              </a:rPr>
              <a:t>(99)</a:t>
            </a:r>
            <a:r>
              <a:rPr lang="en-US" dirty="0" smtClean="0"/>
              <a:t> </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pic>
        <p:nvPicPr>
          <p:cNvPr id="4" name="Picture 3"/>
          <p:cNvPicPr/>
          <p:nvPr/>
        </p:nvPicPr>
        <p:blipFill>
          <a:blip r:embed="rId2" cstate="print"/>
          <a:srcRect/>
          <a:stretch>
            <a:fillRect/>
          </a:stretch>
        </p:blipFill>
        <p:spPr bwMode="auto">
          <a:xfrm>
            <a:off x="611560" y="1412776"/>
            <a:ext cx="7632848" cy="3888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pic>
        <p:nvPicPr>
          <p:cNvPr id="4" name="Picture 3"/>
          <p:cNvPicPr/>
          <p:nvPr/>
        </p:nvPicPr>
        <p:blipFill>
          <a:blip r:embed="rId2" cstate="print"/>
          <a:srcRect/>
          <a:stretch>
            <a:fillRect/>
          </a:stretch>
        </p:blipFill>
        <p:spPr bwMode="auto">
          <a:xfrm>
            <a:off x="1331640" y="188640"/>
            <a:ext cx="808727" cy="712019"/>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395536" y="1556792"/>
            <a:ext cx="8424936"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l-GR" dirty="0" smtClean="0"/>
              <a:t>Αλλαγή σε</a:t>
            </a:r>
            <a:r>
              <a:rPr lang="en-US" dirty="0" smtClean="0"/>
              <a:t>:</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pic>
        <p:nvPicPr>
          <p:cNvPr id="4" name="Picture 3"/>
          <p:cNvPicPr/>
          <p:nvPr/>
        </p:nvPicPr>
        <p:blipFill>
          <a:blip r:embed="rId2" cstate="print"/>
          <a:srcRect/>
          <a:stretch>
            <a:fillRect/>
          </a:stretch>
        </p:blipFill>
        <p:spPr bwMode="auto">
          <a:xfrm>
            <a:off x="539552" y="1340768"/>
            <a:ext cx="7632848" cy="2750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20472" cy="1368152"/>
          </a:xfrm>
        </p:spPr>
        <p:txBody>
          <a:bodyPr>
            <a:normAutofit fontScale="90000"/>
          </a:bodyPr>
          <a:lstStyle/>
          <a:p>
            <a:r>
              <a:rPr lang="en-US" dirty="0" smtClean="0"/>
              <a:t/>
            </a:r>
            <a:br>
              <a:rPr lang="en-US" dirty="0" smtClean="0"/>
            </a:br>
            <a:r>
              <a:rPr lang="en-US" dirty="0" smtClean="0"/>
              <a:t>CRISP-DM Step 2: </a:t>
            </a:r>
            <a:br>
              <a:rPr lang="en-US" dirty="0" smtClean="0"/>
            </a:br>
            <a:r>
              <a:rPr lang="en-US" dirty="0" smtClean="0"/>
              <a:t>Data Understanding</a:t>
            </a:r>
            <a:r>
              <a:rPr lang="el-GR" dirty="0" smtClean="0"/>
              <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a:bodyPr>
          <a:lstStyle/>
          <a:p>
            <a:endParaRPr lang="el-GR" dirty="0" smtClean="0"/>
          </a:p>
          <a:p>
            <a:r>
              <a:rPr lang="el-GR" dirty="0" smtClean="0"/>
              <a:t>Από πού προέρχονται τα δεδομένα; Από ποιόν συλλέγονται</a:t>
            </a:r>
            <a:r>
              <a:rPr lang="en-US" dirty="0" smtClean="0"/>
              <a:t>; </a:t>
            </a:r>
            <a:r>
              <a:rPr lang="el-GR" dirty="0" smtClean="0"/>
              <a:t>Χρησιμοποιήθηκε μια τυποποιημένη μέθοδος συλλογής (</a:t>
            </a:r>
            <a:r>
              <a:rPr lang="en-US" dirty="0" smtClean="0"/>
              <a:t>a standard method of collection</a:t>
            </a:r>
            <a:r>
              <a:rPr lang="el-GR" dirty="0" smtClean="0"/>
              <a:t>); Τι σημαίνουν οι διάφορες στήλες και οι γραμμές των δεδομένων; Υπάρχουν ακρωνύμια ή συντομογραφίες που είναι άγνωστα ή ασαφή;</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59</a:t>
            </a:fld>
            <a:endParaRPr lang="el-GR"/>
          </a:p>
        </p:txBody>
      </p:sp>
      <p:pic>
        <p:nvPicPr>
          <p:cNvPr id="4" name="Picture 3"/>
          <p:cNvPicPr/>
          <p:nvPr/>
        </p:nvPicPr>
        <p:blipFill>
          <a:blip r:embed="rId2" cstate="print"/>
          <a:srcRect/>
          <a:stretch>
            <a:fillRect/>
          </a:stretch>
        </p:blipFill>
        <p:spPr bwMode="auto">
          <a:xfrm>
            <a:off x="395536" y="116632"/>
            <a:ext cx="8208912" cy="3237007"/>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3962137" y="3068960"/>
            <a:ext cx="3130143" cy="33309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pic>
        <p:nvPicPr>
          <p:cNvPr id="4" name="Picture 3"/>
          <p:cNvPicPr/>
          <p:nvPr/>
        </p:nvPicPr>
        <p:blipFill>
          <a:blip r:embed="rId2" cstate="print"/>
          <a:srcRect/>
          <a:stretch>
            <a:fillRect/>
          </a:stretch>
        </p:blipFill>
        <p:spPr bwMode="auto">
          <a:xfrm>
            <a:off x="1835696" y="116632"/>
            <a:ext cx="858827" cy="91566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2339752" y="1757997"/>
            <a:ext cx="3250788" cy="411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Attribute Reduction</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pic>
        <p:nvPicPr>
          <p:cNvPr id="4" name="Picture 3"/>
          <p:cNvPicPr/>
          <p:nvPr/>
        </p:nvPicPr>
        <p:blipFill>
          <a:blip r:embed="rId2" cstate="print"/>
          <a:srcRect/>
          <a:stretch>
            <a:fillRect/>
          </a:stretch>
        </p:blipFill>
        <p:spPr bwMode="auto">
          <a:xfrm>
            <a:off x="1403648" y="89768"/>
            <a:ext cx="743069" cy="89096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827584" y="1916832"/>
            <a:ext cx="5616624"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62</a:t>
            </a:fld>
            <a:endParaRPr lang="el-GR"/>
          </a:p>
        </p:txBody>
      </p:sp>
      <p:pic>
        <p:nvPicPr>
          <p:cNvPr id="4" name="Picture 3"/>
          <p:cNvPicPr/>
          <p:nvPr/>
        </p:nvPicPr>
        <p:blipFill>
          <a:blip r:embed="rId2" cstate="print"/>
          <a:srcRect/>
          <a:stretch>
            <a:fillRect/>
          </a:stretch>
        </p:blipFill>
        <p:spPr bwMode="auto">
          <a:xfrm>
            <a:off x="395536" y="1484784"/>
            <a:ext cx="7992888" cy="3456384"/>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403648" y="89768"/>
            <a:ext cx="743069" cy="890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Button </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63</a:t>
            </a:fld>
            <a:endParaRPr lang="el-GR"/>
          </a:p>
        </p:txBody>
      </p:sp>
      <p:pic>
        <p:nvPicPr>
          <p:cNvPr id="4" name="Picture 3"/>
          <p:cNvPicPr/>
          <p:nvPr/>
        </p:nvPicPr>
        <p:blipFill>
          <a:blip r:embed="rId2" cstate="print"/>
          <a:srcRect/>
          <a:stretch>
            <a:fillRect/>
          </a:stretch>
        </p:blipFill>
        <p:spPr bwMode="auto">
          <a:xfrm>
            <a:off x="2123728" y="2082552"/>
            <a:ext cx="4104456" cy="2858616"/>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5580113" y="260648"/>
            <a:ext cx="2016223" cy="71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64</a:t>
            </a:fld>
            <a:endParaRPr lang="el-GR"/>
          </a:p>
        </p:txBody>
      </p:sp>
      <p:pic>
        <p:nvPicPr>
          <p:cNvPr id="4" name="Picture 3"/>
          <p:cNvPicPr/>
          <p:nvPr/>
        </p:nvPicPr>
        <p:blipFill>
          <a:blip r:embed="rId2" cstate="print"/>
          <a:srcRect/>
          <a:stretch>
            <a:fillRect/>
          </a:stretch>
        </p:blipFill>
        <p:spPr bwMode="auto">
          <a:xfrm>
            <a:off x="1115616" y="385589"/>
            <a:ext cx="7128792" cy="49876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Μελέτη Περίπτωσης</a:t>
            </a:r>
            <a:r>
              <a:rPr lang="en-US" dirty="0" smtClean="0"/>
              <a:t> </a:t>
            </a:r>
            <a:r>
              <a:rPr lang="en-US" sz="2400" dirty="0" smtClean="0">
                <a:solidFill>
                  <a:srgbClr val="C00000"/>
                </a:solidFill>
              </a:rPr>
              <a:t>(by </a:t>
            </a:r>
            <a:r>
              <a:rPr lang="en-US" sz="2400" i="1" dirty="0" err="1" smtClean="0">
                <a:solidFill>
                  <a:srgbClr val="C00000"/>
                </a:solidFill>
              </a:rPr>
              <a:t>Myrto</a:t>
            </a:r>
            <a:r>
              <a:rPr lang="en-US" sz="2400" i="1" dirty="0" smtClean="0">
                <a:solidFill>
                  <a:srgbClr val="C00000"/>
                </a:solidFill>
              </a:rPr>
              <a:t> </a:t>
            </a:r>
            <a:r>
              <a:rPr lang="en-US" sz="2400" i="1" dirty="0" err="1" smtClean="0">
                <a:solidFill>
                  <a:srgbClr val="C00000"/>
                </a:solidFill>
              </a:rPr>
              <a:t>Pirli</a:t>
            </a:r>
            <a:r>
              <a:rPr lang="en-US" sz="2400" i="1" dirty="0" smtClean="0">
                <a:solidFill>
                  <a:srgbClr val="C00000"/>
                </a:solidFill>
              </a:rPr>
              <a:t>)</a:t>
            </a:r>
            <a:r>
              <a:rPr lang="en-US" i="1" dirty="0" smtClean="0"/>
              <a:t> </a:t>
            </a: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65</a:t>
            </a:fld>
            <a:endParaRPr lang="el-G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i="1" dirty="0" err="1" smtClean="0"/>
              <a:t>Hostal</a:t>
            </a:r>
            <a:r>
              <a:rPr lang="en-US" i="1" dirty="0" smtClean="0"/>
              <a:t> Fernando, Barcelona</a:t>
            </a: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66</a:t>
            </a:fld>
            <a:endParaRPr lang="el-GR"/>
          </a:p>
        </p:txBody>
      </p:sp>
      <p:pic>
        <p:nvPicPr>
          <p:cNvPr id="75778" name="Picture 2"/>
          <p:cNvPicPr>
            <a:picLocks noChangeAspect="1" noChangeArrowheads="1"/>
          </p:cNvPicPr>
          <p:nvPr/>
        </p:nvPicPr>
        <p:blipFill>
          <a:blip r:embed="rId2" cstate="print"/>
          <a:srcRect/>
          <a:stretch>
            <a:fillRect/>
          </a:stretch>
        </p:blipFill>
        <p:spPr bwMode="auto">
          <a:xfrm>
            <a:off x="1990725" y="2024063"/>
            <a:ext cx="5162550"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67</a:t>
            </a:fld>
            <a:endParaRPr lang="el-GR"/>
          </a:p>
        </p:txBody>
      </p:sp>
      <p:pic>
        <p:nvPicPr>
          <p:cNvPr id="76802" name="Picture 2"/>
          <p:cNvPicPr>
            <a:picLocks noChangeAspect="1" noChangeArrowheads="1"/>
          </p:cNvPicPr>
          <p:nvPr/>
        </p:nvPicPr>
        <p:blipFill>
          <a:blip r:embed="rId2" cstate="print"/>
          <a:srcRect/>
          <a:stretch>
            <a:fillRect/>
          </a:stretch>
        </p:blipFill>
        <p:spPr bwMode="auto">
          <a:xfrm>
            <a:off x="538163" y="76200"/>
            <a:ext cx="8067675"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68</a:t>
            </a:fld>
            <a:endParaRPr lang="el-GR"/>
          </a:p>
        </p:txBody>
      </p:sp>
      <p:pic>
        <p:nvPicPr>
          <p:cNvPr id="150530" name="Picture 2"/>
          <p:cNvPicPr>
            <a:picLocks noChangeAspect="1" noChangeArrowheads="1"/>
          </p:cNvPicPr>
          <p:nvPr/>
        </p:nvPicPr>
        <p:blipFill>
          <a:blip r:embed="rId2" cstate="print"/>
          <a:srcRect/>
          <a:stretch>
            <a:fillRect/>
          </a:stretch>
        </p:blipFill>
        <p:spPr bwMode="auto">
          <a:xfrm>
            <a:off x="467544" y="1628801"/>
            <a:ext cx="8064896" cy="245189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20472" cy="1368152"/>
          </a:xfrm>
        </p:spPr>
        <p:txBody>
          <a:bodyPr>
            <a:normAutofit fontScale="90000"/>
          </a:bodyPr>
          <a:lstStyle/>
          <a:p>
            <a:r>
              <a:rPr lang="en-US" dirty="0" smtClean="0"/>
              <a:t/>
            </a:r>
            <a:br>
              <a:rPr lang="en-US" dirty="0" smtClean="0"/>
            </a:br>
            <a:r>
              <a:rPr lang="el-GR" dirty="0" smtClean="0"/>
              <a:t/>
            </a:r>
            <a:br>
              <a:rPr lang="el-GR" dirty="0" smtClean="0"/>
            </a:br>
            <a:r>
              <a:rPr lang="el-GR" dirty="0" smtClean="0"/>
              <a:t/>
            </a:r>
            <a:br>
              <a:rPr lang="el-GR" dirty="0" smtClean="0"/>
            </a:br>
            <a:r>
              <a:rPr lang="en-US" dirty="0" smtClean="0"/>
              <a:t>CRISP-DM Step 3: Data Preparation</a:t>
            </a:r>
            <a:r>
              <a:rPr lang="el-GR" dirty="0" smtClean="0"/>
              <a:t> </a:t>
            </a:r>
            <a:br>
              <a:rPr lang="el-GR" dirty="0" smtClean="0"/>
            </a:br>
            <a:r>
              <a:rPr lang="el-GR" sz="2000" b="0" dirty="0" smtClean="0"/>
              <a:t>(</a:t>
            </a:r>
            <a:r>
              <a:rPr lang="en-US" sz="2000" b="0" dirty="0" smtClean="0"/>
              <a:t>Data Mining for the Masses</a:t>
            </a:r>
            <a:r>
              <a:rPr lang="el-GR" sz="2000" b="0" dirty="0" smtClean="0"/>
              <a:t>)</a:t>
            </a:r>
            <a:r>
              <a:rPr lang="en-US" b="0" dirty="0" smtClean="0"/>
              <a:t/>
            </a:r>
            <a:br>
              <a:rPr lang="en-US" b="0" dirty="0" smtClean="0"/>
            </a:br>
            <a:r>
              <a:rPr lang="el-GR" dirty="0" smtClean="0"/>
              <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92500" lnSpcReduction="20000"/>
          </a:bodyPr>
          <a:lstStyle/>
          <a:p>
            <a:endParaRPr lang="en-US" dirty="0" smtClean="0"/>
          </a:p>
          <a:p>
            <a:r>
              <a:rPr lang="el-GR" dirty="0" smtClean="0"/>
              <a:t>Η </a:t>
            </a:r>
            <a:r>
              <a:rPr lang="el-GR" b="1" dirty="0" smtClean="0"/>
              <a:t>Προετοιμασία των δεδομένων (</a:t>
            </a:r>
            <a:r>
              <a:rPr lang="en-US" b="1" dirty="0" smtClean="0"/>
              <a:t>Data Preparation</a:t>
            </a:r>
            <a:r>
              <a:rPr lang="el-GR" b="1" dirty="0" smtClean="0"/>
              <a:t>) </a:t>
            </a:r>
            <a:r>
              <a:rPr lang="el-GR" dirty="0" smtClean="0"/>
              <a:t>περιλαμβάνει μια σειρά από δραστηριότητες. </a:t>
            </a:r>
          </a:p>
          <a:p>
            <a:r>
              <a:rPr lang="el-GR" dirty="0" smtClean="0"/>
              <a:t>Μπορεί να ενώνει δύο ή περισσότερα σύνολα δεδομένων, να περιορίζει σύνολα δεδομένων μόνον σε εκείνες τις μεταβλητές που έχουν ενδιαφέρον σε μια συγκεκριμένη περίπτωση εξόρυξης δεδομένων, να καθαρίζει δεδομένα από «ακραίες» παρατηρήσεις, να συμπληρώνει – διαχειρίζεται ελλείποντα δεδομένα, να μορφοποιεί εκ νέου δεδομένα για λόγους συνέπειας κ.λπ.</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s-ES" dirty="0" smtClean="0"/>
              <a:t>Plaza de San Jaime</a:t>
            </a:r>
            <a:br>
              <a:rPr lang="es-ES" dirty="0" smtClean="0"/>
            </a:br>
            <a:r>
              <a:rPr lang="es-ES" sz="2000" dirty="0" smtClean="0"/>
              <a:t>http://es.wikipedia.org/wiki/Plaza_de_San_Jaime</a:t>
            </a:r>
            <a:endParaRPr lang="en-US" sz="2000"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69</a:t>
            </a:fld>
            <a:endParaRPr lang="el-GR"/>
          </a:p>
        </p:txBody>
      </p:sp>
      <p:pic>
        <p:nvPicPr>
          <p:cNvPr id="151555" name="Picture 3"/>
          <p:cNvPicPr>
            <a:picLocks noChangeAspect="1" noChangeArrowheads="1"/>
          </p:cNvPicPr>
          <p:nvPr/>
        </p:nvPicPr>
        <p:blipFill>
          <a:blip r:embed="rId2" cstate="print"/>
          <a:srcRect/>
          <a:stretch>
            <a:fillRect/>
          </a:stretch>
        </p:blipFill>
        <p:spPr bwMode="auto">
          <a:xfrm>
            <a:off x="611560" y="1844824"/>
            <a:ext cx="2095500" cy="1590675"/>
          </a:xfrm>
          <a:prstGeom prst="rect">
            <a:avLst/>
          </a:prstGeom>
          <a:noFill/>
          <a:ln w="9525">
            <a:noFill/>
            <a:miter lim="800000"/>
            <a:headEnd/>
            <a:tailEnd/>
          </a:ln>
        </p:spPr>
      </p:pic>
      <p:pic>
        <p:nvPicPr>
          <p:cNvPr id="151556" name="Picture 4"/>
          <p:cNvPicPr>
            <a:picLocks noChangeAspect="1" noChangeArrowheads="1"/>
          </p:cNvPicPr>
          <p:nvPr/>
        </p:nvPicPr>
        <p:blipFill>
          <a:blip r:embed="rId3" cstate="print"/>
          <a:srcRect/>
          <a:stretch>
            <a:fillRect/>
          </a:stretch>
        </p:blipFill>
        <p:spPr bwMode="auto">
          <a:xfrm>
            <a:off x="3524250" y="2662238"/>
            <a:ext cx="2095500" cy="153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
            </a:r>
            <a:br>
              <a:rPr lang="en-US" dirty="0" smtClean="0"/>
            </a:br>
            <a:r>
              <a:rPr lang="en-US" dirty="0" smtClean="0"/>
              <a:t>La </a:t>
            </a:r>
            <a:r>
              <a:rPr lang="en-US" dirty="0" err="1" smtClean="0"/>
              <a:t>Rambla</a:t>
            </a:r>
            <a:r>
              <a:rPr lang="en-US" dirty="0" smtClean="0"/>
              <a:t>, Barcelona</a:t>
            </a:r>
            <a:br>
              <a:rPr lang="en-US" dirty="0" smtClean="0"/>
            </a:br>
            <a:r>
              <a:rPr lang="es-ES" sz="2000" dirty="0" smtClean="0"/>
              <a:t> http://en.wikipedia.org/wiki/La_Rambla,_Barcelona</a:t>
            </a:r>
            <a:endParaRPr lang="en-US" sz="2000"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70</a:t>
            </a:fld>
            <a:endParaRPr lang="el-GR"/>
          </a:p>
        </p:txBody>
      </p:sp>
      <p:pic>
        <p:nvPicPr>
          <p:cNvPr id="159746" name="Picture 2"/>
          <p:cNvPicPr>
            <a:picLocks noChangeAspect="1" noChangeArrowheads="1"/>
          </p:cNvPicPr>
          <p:nvPr/>
        </p:nvPicPr>
        <p:blipFill>
          <a:blip r:embed="rId2" cstate="print"/>
          <a:srcRect/>
          <a:stretch>
            <a:fillRect/>
          </a:stretch>
        </p:blipFill>
        <p:spPr bwMode="auto">
          <a:xfrm>
            <a:off x="971600" y="2204864"/>
            <a:ext cx="2095500" cy="1400175"/>
          </a:xfrm>
          <a:prstGeom prst="rect">
            <a:avLst/>
          </a:prstGeom>
          <a:noFill/>
          <a:ln w="9525">
            <a:noFill/>
            <a:miter lim="800000"/>
            <a:headEnd/>
            <a:tailEnd/>
          </a:ln>
        </p:spPr>
      </p:pic>
      <p:pic>
        <p:nvPicPr>
          <p:cNvPr id="159747" name="Picture 3"/>
          <p:cNvPicPr>
            <a:picLocks noChangeAspect="1" noChangeArrowheads="1"/>
          </p:cNvPicPr>
          <p:nvPr/>
        </p:nvPicPr>
        <p:blipFill>
          <a:blip r:embed="rId3" cstate="print"/>
          <a:srcRect/>
          <a:stretch>
            <a:fillRect/>
          </a:stretch>
        </p:blipFill>
        <p:spPr bwMode="auto">
          <a:xfrm>
            <a:off x="3524250" y="2643188"/>
            <a:ext cx="2095500"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0" dirty="0" smtClean="0"/>
              <a:t/>
            </a:r>
            <a:br>
              <a:rPr lang="el-GR" b="0" dirty="0" smtClean="0"/>
            </a:br>
            <a:r>
              <a:rPr lang="en-US" b="0" dirty="0" smtClean="0"/>
              <a:t>Text Mining Procedure</a:t>
            </a:r>
            <a:r>
              <a:rPr lang="en-US" dirty="0" smtClean="0"/>
              <a:t/>
            </a:r>
            <a:br>
              <a:rPr lang="en-US" dirty="0" smtClean="0"/>
            </a:b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71</a:t>
            </a:fld>
            <a:endParaRPr lang="el-G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n-US" dirty="0" smtClean="0"/>
              <a:t>Step 1: Establishing the corpus</a:t>
            </a:r>
            <a:r>
              <a:rPr lang="el-GR" dirty="0" smtClean="0"/>
              <a:t> (2014)</a:t>
            </a:r>
            <a:r>
              <a:rPr lang="en-US" dirty="0" smtClean="0"/>
              <a:t/>
            </a:r>
            <a:br>
              <a:rPr lang="en-US" dirty="0" smtClean="0"/>
            </a:b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72</a:t>
            </a:fld>
            <a:endParaRPr lang="el-GR"/>
          </a:p>
        </p:txBody>
      </p:sp>
      <p:sp>
        <p:nvSpPr>
          <p:cNvPr id="4" name="3 - Ορθογώνιο"/>
          <p:cNvSpPr/>
          <p:nvPr/>
        </p:nvSpPr>
        <p:spPr>
          <a:xfrm>
            <a:off x="467544" y="1014983"/>
            <a:ext cx="8352928" cy="5632311"/>
          </a:xfrm>
          <a:prstGeom prst="rect">
            <a:avLst/>
          </a:prstGeom>
        </p:spPr>
        <p:txBody>
          <a:bodyPr wrap="square">
            <a:spAutoFit/>
          </a:bodyPr>
          <a:lstStyle/>
          <a:p>
            <a:endParaRPr lang="el-GR" dirty="0" smtClean="0"/>
          </a:p>
          <a:p>
            <a:r>
              <a:rPr lang="el-GR" dirty="0" smtClean="0"/>
              <a:t>- </a:t>
            </a:r>
            <a:r>
              <a:rPr lang="en-US" dirty="0" smtClean="0"/>
              <a:t>booking.com (949 total reviews)</a:t>
            </a:r>
            <a:endParaRPr lang="el-GR" dirty="0" smtClean="0"/>
          </a:p>
          <a:p>
            <a:r>
              <a:rPr lang="el-GR" dirty="0" smtClean="0"/>
              <a:t>- </a:t>
            </a:r>
            <a:r>
              <a:rPr lang="en-US" dirty="0" err="1" smtClean="0"/>
              <a:t>TripAdvisor</a:t>
            </a:r>
            <a:r>
              <a:rPr lang="en-US" dirty="0" smtClean="0"/>
              <a:t> (333 total reviews)</a:t>
            </a:r>
            <a:endParaRPr lang="el-GR" dirty="0" smtClean="0"/>
          </a:p>
          <a:p>
            <a:r>
              <a:rPr lang="el-GR" dirty="0" smtClean="0"/>
              <a:t>- </a:t>
            </a:r>
            <a:r>
              <a:rPr lang="en-US" dirty="0" smtClean="0"/>
              <a:t>Twitter (1 review). </a:t>
            </a:r>
            <a:endParaRPr lang="el-GR" dirty="0" smtClean="0"/>
          </a:p>
          <a:p>
            <a:endParaRPr lang="el-GR" dirty="0" smtClean="0"/>
          </a:p>
          <a:p>
            <a:r>
              <a:rPr lang="en-US" dirty="0" smtClean="0"/>
              <a:t>The booking.com list was pruned to contain only reviews that contained text (i.e. reviews that just had a numeric grade and a headline were excluded). We also decided to use reviews from the past four years (2010-2014), as older reviews may not be relevant to the state of the hotel in the present day. This left 90 reviews from booking.com, 89 from </a:t>
            </a:r>
            <a:r>
              <a:rPr lang="en-US" dirty="0" err="1" smtClean="0"/>
              <a:t>TripAdvisor</a:t>
            </a:r>
            <a:r>
              <a:rPr lang="en-US" dirty="0" smtClean="0"/>
              <a:t> and 1 from Twitter. From these a sample of 45 reviews was obtained as follows:</a:t>
            </a:r>
          </a:p>
          <a:p>
            <a:pPr lvl="0"/>
            <a:r>
              <a:rPr lang="el-GR" dirty="0" smtClean="0"/>
              <a:t>1) </a:t>
            </a:r>
            <a:r>
              <a:rPr lang="en-US" dirty="0" smtClean="0"/>
              <a:t>22 reviews from booking.com, by starting from the first review and selecting every fifth review</a:t>
            </a:r>
          </a:p>
          <a:p>
            <a:pPr lvl="0"/>
            <a:r>
              <a:rPr lang="el-GR" dirty="0" smtClean="0"/>
              <a:t>2) </a:t>
            </a:r>
            <a:r>
              <a:rPr lang="en-US" dirty="0" smtClean="0"/>
              <a:t>22 reviews from </a:t>
            </a:r>
            <a:r>
              <a:rPr lang="en-US" dirty="0" err="1" smtClean="0"/>
              <a:t>TripAdvisor</a:t>
            </a:r>
            <a:r>
              <a:rPr lang="en-US" dirty="0" smtClean="0"/>
              <a:t>. </a:t>
            </a:r>
            <a:r>
              <a:rPr lang="en-US" dirty="0" err="1" smtClean="0"/>
              <a:t>TripAdvisor</a:t>
            </a:r>
            <a:r>
              <a:rPr lang="en-US" dirty="0" smtClean="0"/>
              <a:t> divides reviews into the categories Excellent, Very good, Average, Poor, and Terrible, so a stratified sample was obtained containing 5 Excellent reviews (out of 21), 13 Very good (out of 51), 3 Average (out of 11), 1 Poor (out of 4), and 0 Terrible (out of 2). Within each stratum the reviews were selected as in the booking.com sample (every n-</a:t>
            </a:r>
            <a:r>
              <a:rPr lang="en-US" dirty="0" err="1" smtClean="0"/>
              <a:t>th</a:t>
            </a:r>
            <a:r>
              <a:rPr lang="en-US" dirty="0" smtClean="0"/>
              <a:t> review)</a:t>
            </a:r>
          </a:p>
          <a:p>
            <a:pPr lvl="0"/>
            <a:r>
              <a:rPr lang="el-GR" dirty="0" smtClean="0"/>
              <a:t>3) </a:t>
            </a:r>
            <a:r>
              <a:rPr lang="en-US" dirty="0" smtClean="0"/>
              <a:t>1 review from Twitter</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504" y="116632"/>
            <a:ext cx="8589640" cy="907200"/>
          </a:xfrm>
        </p:spPr>
        <p:txBody>
          <a:bodyPr>
            <a:normAutofit fontScale="90000"/>
          </a:bodyPr>
          <a:lstStyle/>
          <a:p>
            <a:r>
              <a:rPr lang="el-GR" dirty="0" smtClean="0"/>
              <a:t/>
            </a:r>
            <a:br>
              <a:rPr lang="el-GR" dirty="0" smtClean="0"/>
            </a:br>
            <a:r>
              <a:rPr lang="en-US" dirty="0" smtClean="0"/>
              <a:t>Step 2: Creating the Term-Document Matrix</a:t>
            </a:r>
            <a:br>
              <a:rPr lang="en-US" dirty="0" smtClean="0"/>
            </a:b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73</a:t>
            </a:fld>
            <a:endParaRPr lang="el-GR"/>
          </a:p>
        </p:txBody>
      </p:sp>
      <p:sp>
        <p:nvSpPr>
          <p:cNvPr id="4" name="3 - Ορθογώνιο"/>
          <p:cNvSpPr/>
          <p:nvPr/>
        </p:nvSpPr>
        <p:spPr>
          <a:xfrm>
            <a:off x="755576" y="1028343"/>
            <a:ext cx="7488832" cy="2862322"/>
          </a:xfrm>
          <a:prstGeom prst="rect">
            <a:avLst/>
          </a:prstGeom>
        </p:spPr>
        <p:txBody>
          <a:bodyPr wrap="square">
            <a:spAutoFit/>
          </a:bodyPr>
          <a:lstStyle/>
          <a:p>
            <a:r>
              <a:rPr lang="en-US" dirty="0" smtClean="0"/>
              <a:t>An Excel spreadsheet was created, with columns representing terms and rows representing each document (review). In places where a phrase was more important than a plain word, the phrase was used as a term (for example "good value for money" instead of "good", "value", and "money"). Synonymous phrases were stored as one term (for example "good location", "great location" and "liked location" became "liked location, good location"). </a:t>
            </a:r>
            <a:endParaRPr lang="el-GR" dirty="0" smtClean="0"/>
          </a:p>
          <a:p>
            <a:endParaRPr lang="el-GR" dirty="0" smtClean="0"/>
          </a:p>
          <a:p>
            <a:r>
              <a:rPr lang="en-US" dirty="0" smtClean="0"/>
              <a:t>91 terms-phrases were recorded. Afterwards we did a further reduction of the data, by further replacing synonyms</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0"/>
            <a:r>
              <a:rPr lang="el-GR" dirty="0" smtClean="0">
                <a:solidFill>
                  <a:srgbClr val="000000"/>
                </a:solidFill>
                <a:latin typeface="Arial" pitchFamily="34" charset="0"/>
                <a:ea typeface="Times New Roman" pitchFamily="18" charset="0"/>
                <a:cs typeface="Arial" pitchFamily="34" charset="0"/>
              </a:rPr>
              <a:t/>
            </a:r>
            <a:br>
              <a:rPr lang="el-GR" dirty="0" smtClean="0">
                <a:solidFill>
                  <a:srgbClr val="000000"/>
                </a:solidFill>
                <a:latin typeface="Arial" pitchFamily="34" charset="0"/>
                <a:ea typeface="Times New Roman" pitchFamily="18" charset="0"/>
                <a:cs typeface="Arial" pitchFamily="34" charset="0"/>
              </a:rPr>
            </a:br>
            <a:r>
              <a:rPr lang="en-US" dirty="0" smtClean="0">
                <a:solidFill>
                  <a:srgbClr val="000000"/>
                </a:solidFill>
                <a:latin typeface="Arial" pitchFamily="34" charset="0"/>
                <a:ea typeface="Times New Roman" pitchFamily="18" charset="0"/>
                <a:cs typeface="Arial" pitchFamily="34" charset="0"/>
              </a:rPr>
              <a:t>Replacement of synonymous terms </a:t>
            </a:r>
            <a:r>
              <a:rPr lang="en-US" b="0" dirty="0" smtClean="0">
                <a:latin typeface="Arial" pitchFamily="34" charset="0"/>
                <a:cs typeface="Arial" pitchFamily="34" charset="0"/>
              </a:rPr>
              <a:t/>
            </a:r>
            <a:br>
              <a:rPr lang="en-US" b="0" dirty="0" smtClean="0">
                <a:latin typeface="Arial" pitchFamily="34" charset="0"/>
                <a:cs typeface="Arial" pitchFamily="34" charset="0"/>
              </a:rPr>
            </a:b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74</a:t>
            </a:fld>
            <a:endParaRPr lang="el-GR"/>
          </a:p>
        </p:txBody>
      </p:sp>
      <p:graphicFrame>
        <p:nvGraphicFramePr>
          <p:cNvPr id="4" name="3 - Πίνακας"/>
          <p:cNvGraphicFramePr>
            <a:graphicFrameLocks noGrp="1"/>
          </p:cNvGraphicFramePr>
          <p:nvPr/>
        </p:nvGraphicFramePr>
        <p:xfrm>
          <a:off x="1547664" y="1844824"/>
          <a:ext cx="6192688" cy="3024336"/>
        </p:xfrm>
        <a:graphic>
          <a:graphicData uri="http://schemas.openxmlformats.org/drawingml/2006/table">
            <a:tbl>
              <a:tblPr/>
              <a:tblGrid>
                <a:gridCol w="3008976"/>
                <a:gridCol w="3183712"/>
              </a:tblGrid>
              <a:tr h="302434">
                <a:tc>
                  <a:txBody>
                    <a:bodyPr/>
                    <a:lstStyle/>
                    <a:p>
                      <a:pPr marL="0" marR="0" algn="ctr">
                        <a:spcBef>
                          <a:spcPts val="0"/>
                        </a:spcBef>
                        <a:spcAft>
                          <a:spcPts val="0"/>
                        </a:spcAft>
                      </a:pPr>
                      <a:r>
                        <a:rPr lang="en-US" sz="1100" b="1">
                          <a:latin typeface="Times New Roman"/>
                          <a:ea typeface="Times New Roman"/>
                        </a:rPr>
                        <a:t>Initial terms</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latin typeface="Times New Roman"/>
                          <a:ea typeface="Times New Roman"/>
                        </a:rPr>
                        <a:t>Final (replacement) term</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867">
                <a:tc>
                  <a:txBody>
                    <a:bodyPr/>
                    <a:lstStyle/>
                    <a:p>
                      <a:pPr marL="0" marR="0" algn="ctr">
                        <a:spcBef>
                          <a:spcPts val="0"/>
                        </a:spcBef>
                        <a:spcAft>
                          <a:spcPts val="0"/>
                        </a:spcAft>
                      </a:pPr>
                      <a:r>
                        <a:rPr lang="en-US" sz="1100">
                          <a:latin typeface="Times New Roman"/>
                          <a:ea typeface="Times New Roman"/>
                        </a:rPr>
                        <a:t>"excellent Wi-fi", "free Wi-fi", "Wi-fi"</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rPr>
                        <a:t>"Wi-fi"</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34">
                <a:tc>
                  <a:txBody>
                    <a:bodyPr/>
                    <a:lstStyle/>
                    <a:p>
                      <a:pPr marL="0" marR="0" algn="ctr">
                        <a:spcBef>
                          <a:spcPts val="0"/>
                        </a:spcBef>
                        <a:spcAft>
                          <a:spcPts val="0"/>
                        </a:spcAft>
                      </a:pPr>
                      <a:r>
                        <a:rPr lang="en-US" sz="1100">
                          <a:latin typeface="Times New Roman"/>
                          <a:ea typeface="Times New Roman"/>
                        </a:rPr>
                        <a:t>"no Wi-fi", "disconnecting Wi-fi"</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rPr>
                        <a:t>"bad Wi-fi"</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867">
                <a:tc>
                  <a:txBody>
                    <a:bodyPr/>
                    <a:lstStyle/>
                    <a:p>
                      <a:pPr marL="0" marR="0" algn="ctr">
                        <a:spcBef>
                          <a:spcPts val="0"/>
                        </a:spcBef>
                        <a:spcAft>
                          <a:spcPts val="0"/>
                        </a:spcAft>
                      </a:pPr>
                      <a:r>
                        <a:rPr lang="en-US" sz="1100">
                          <a:latin typeface="Times New Roman"/>
                          <a:ea typeface="Times New Roman"/>
                        </a:rPr>
                        <a:t>"shower pressure low", "shower needs replacing"</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rPr>
                        <a:t>"shower problems"</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867">
                <a:tc>
                  <a:txBody>
                    <a:bodyPr/>
                    <a:lstStyle/>
                    <a:p>
                      <a:pPr marL="0" marR="0" algn="ctr">
                        <a:spcBef>
                          <a:spcPts val="0"/>
                        </a:spcBef>
                        <a:spcAft>
                          <a:spcPts val="0"/>
                        </a:spcAft>
                      </a:pPr>
                      <a:r>
                        <a:rPr lang="en-US" sz="1100">
                          <a:latin typeface="Times New Roman"/>
                          <a:ea typeface="Times New Roman"/>
                        </a:rPr>
                        <a:t>"substandard breakfast", "bad breakfast"</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rPr>
                        <a:t>"bad breakfast"</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867">
                <a:tc>
                  <a:txBody>
                    <a:bodyPr/>
                    <a:lstStyle/>
                    <a:p>
                      <a:pPr marL="0" marR="0" algn="ctr">
                        <a:spcBef>
                          <a:spcPts val="0"/>
                        </a:spcBef>
                        <a:spcAft>
                          <a:spcPts val="0"/>
                        </a:spcAft>
                      </a:pPr>
                      <a:r>
                        <a:rPr lang="en-US" sz="1100">
                          <a:latin typeface="Times New Roman"/>
                          <a:ea typeface="Times New Roman"/>
                        </a:rPr>
                        <a:t>"church bells", "noisy street", "noisy common area", "water pipe noise"</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Times New Roman"/>
                          <a:ea typeface="Times New Roman"/>
                        </a:rPr>
                        <a:t>"noise"</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7825" name="Rectangle 1"/>
          <p:cNvSpPr>
            <a:spLocks noChangeArrowheads="1"/>
          </p:cNvSpPr>
          <p:nvPr/>
        </p:nvSpPr>
        <p:spPr bwMode="auto">
          <a:xfrm>
            <a:off x="4499992" y="0"/>
            <a:ext cx="18473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l-GR" sz="1000" b="1" dirty="0" smtClean="0">
              <a:solidFill>
                <a:srgbClr val="000000"/>
              </a:solidFill>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000000"/>
                </a:solidFill>
                <a:latin typeface="Arial" pitchFamily="34" charset="0"/>
                <a:ea typeface="Times New Roman" pitchFamily="18" charset="0"/>
                <a:cs typeface="Arial" pitchFamily="34" charset="0"/>
              </a:rPr>
              <a:t/>
            </a:r>
            <a:br>
              <a:rPr lang="el-GR" dirty="0" smtClean="0">
                <a:solidFill>
                  <a:srgbClr val="000000"/>
                </a:solidFill>
                <a:latin typeface="Arial" pitchFamily="34" charset="0"/>
                <a:ea typeface="Times New Roman" pitchFamily="18" charset="0"/>
                <a:cs typeface="Arial" pitchFamily="34" charset="0"/>
              </a:rPr>
            </a:br>
            <a:r>
              <a:rPr lang="en-US" dirty="0" smtClean="0">
                <a:solidFill>
                  <a:srgbClr val="000000"/>
                </a:solidFill>
                <a:latin typeface="Arial" pitchFamily="34" charset="0"/>
                <a:ea typeface="Times New Roman" pitchFamily="18" charset="0"/>
                <a:cs typeface="Arial" pitchFamily="34" charset="0"/>
              </a:rPr>
              <a:t>Replacement of synonymous terms </a:t>
            </a:r>
            <a:r>
              <a:rPr lang="en-US" b="0" dirty="0" smtClean="0">
                <a:latin typeface="Arial" pitchFamily="34" charset="0"/>
                <a:cs typeface="Arial" pitchFamily="34" charset="0"/>
              </a:rPr>
              <a:t/>
            </a:r>
            <a:br>
              <a:rPr lang="en-US" b="0" dirty="0" smtClean="0">
                <a:latin typeface="Arial" pitchFamily="34" charset="0"/>
                <a:cs typeface="Arial" pitchFamily="34" charset="0"/>
              </a:rPr>
            </a:b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75</a:t>
            </a:fld>
            <a:endParaRPr lang="el-GR"/>
          </a:p>
        </p:txBody>
      </p:sp>
      <p:sp>
        <p:nvSpPr>
          <p:cNvPr id="4" name="3 - Ορθογώνιο"/>
          <p:cNvSpPr/>
          <p:nvPr/>
        </p:nvSpPr>
        <p:spPr>
          <a:xfrm>
            <a:off x="1403648" y="1412776"/>
            <a:ext cx="6264696" cy="2031325"/>
          </a:xfrm>
          <a:prstGeom prst="rect">
            <a:avLst/>
          </a:prstGeom>
        </p:spPr>
        <p:txBody>
          <a:bodyPr wrap="square">
            <a:spAutoFit/>
          </a:bodyPr>
          <a:lstStyle/>
          <a:p>
            <a:r>
              <a:rPr lang="en-US" dirty="0" smtClean="0"/>
              <a:t>This was done in order to not only reduce the number of terms, but also to increase the frequency of some rare terms in the total amount of documents so that they would be more meaningful (for example "shower pressure low" and "shower needs replacing" appeared in only 1 document each, but when replaced with the same synonym it appears in 2 documents). This left a final 83 terms.</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 </a:t>
            </a:r>
            <a:r>
              <a:rPr lang="el-GR" dirty="0" smtClean="0"/>
              <a:t/>
            </a:r>
            <a:br>
              <a:rPr lang="el-GR" dirty="0" smtClean="0"/>
            </a:br>
            <a:r>
              <a:rPr lang="en-US" dirty="0" smtClean="0"/>
              <a:t>Step 3: Extracting the knowledge</a:t>
            </a:r>
            <a:br>
              <a:rPr lang="en-US" dirty="0" smtClean="0"/>
            </a:b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76</a:t>
            </a:fld>
            <a:endParaRPr lang="el-GR"/>
          </a:p>
        </p:txBody>
      </p:sp>
      <p:sp>
        <p:nvSpPr>
          <p:cNvPr id="4" name="3 - Ορθογώνιο"/>
          <p:cNvSpPr/>
          <p:nvPr/>
        </p:nvSpPr>
        <p:spPr>
          <a:xfrm>
            <a:off x="251520" y="1092800"/>
            <a:ext cx="8712968" cy="3693319"/>
          </a:xfrm>
          <a:prstGeom prst="rect">
            <a:avLst/>
          </a:prstGeom>
        </p:spPr>
        <p:txBody>
          <a:bodyPr wrap="square">
            <a:spAutoFit/>
          </a:bodyPr>
          <a:lstStyle/>
          <a:p>
            <a:pPr>
              <a:buFontTx/>
              <a:buChar char="-"/>
            </a:pPr>
            <a:r>
              <a:rPr lang="en-US" dirty="0" smtClean="0"/>
              <a:t>The terms were sorted by frequency, i.e. how many documents they appeared in. </a:t>
            </a:r>
            <a:endParaRPr lang="el-GR" dirty="0" smtClean="0"/>
          </a:p>
          <a:p>
            <a:pPr>
              <a:buFontTx/>
              <a:buChar char="-"/>
            </a:pPr>
            <a:r>
              <a:rPr lang="el-GR" dirty="0" smtClean="0"/>
              <a:t> </a:t>
            </a:r>
            <a:r>
              <a:rPr lang="en-US" dirty="0" smtClean="0"/>
              <a:t>A histogram was created with the 35 most common terms. </a:t>
            </a:r>
            <a:endParaRPr lang="el-GR" dirty="0" smtClean="0"/>
          </a:p>
          <a:p>
            <a:pPr>
              <a:buFontTx/>
              <a:buChar char="-"/>
            </a:pPr>
            <a:r>
              <a:rPr lang="en-US" dirty="0" smtClean="0"/>
              <a:t>Afterwards, the terms were divided into positive and negative terms and again sorted by frequency. </a:t>
            </a:r>
            <a:endParaRPr lang="el-GR" dirty="0" smtClean="0"/>
          </a:p>
          <a:p>
            <a:pPr>
              <a:buFontTx/>
              <a:buChar char="-"/>
            </a:pPr>
            <a:r>
              <a:rPr lang="el-GR" dirty="0" smtClean="0"/>
              <a:t> </a:t>
            </a:r>
            <a:r>
              <a:rPr lang="en-US" dirty="0" smtClean="0"/>
              <a:t>Histograms were created for the top 30 positive and all (21) negative terms.</a:t>
            </a:r>
            <a:endParaRPr lang="el-GR" dirty="0" smtClean="0"/>
          </a:p>
          <a:p>
            <a:pPr>
              <a:buFontTx/>
              <a:buChar char="-"/>
            </a:pPr>
            <a:r>
              <a:rPr lang="el-GR" dirty="0" smtClean="0"/>
              <a:t> </a:t>
            </a:r>
            <a:r>
              <a:rPr lang="en-US" dirty="0" err="1" smtClean="0"/>
              <a:t>RapidMiner</a:t>
            </a:r>
            <a:r>
              <a:rPr lang="en-US" dirty="0" smtClean="0"/>
              <a:t> can be used to find potential associations among the data. </a:t>
            </a:r>
          </a:p>
          <a:p>
            <a:pPr>
              <a:buFontTx/>
              <a:buChar char="-"/>
            </a:pPr>
            <a:r>
              <a:rPr lang="en-US" dirty="0" smtClean="0"/>
              <a:t> Various algorithms could be used for this. </a:t>
            </a:r>
          </a:p>
          <a:p>
            <a:pPr>
              <a:buFontTx/>
              <a:buChar char="-"/>
            </a:pPr>
            <a:endParaRPr lang="en-US" dirty="0" smtClean="0"/>
          </a:p>
          <a:p>
            <a:pPr>
              <a:buFontTx/>
              <a:buChar char="-"/>
            </a:pPr>
            <a:r>
              <a:rPr lang="en-US" dirty="0" smtClean="0"/>
              <a:t> Examples of data sets for experimentation: </a:t>
            </a:r>
          </a:p>
          <a:p>
            <a:pPr marL="342900" indent="-342900">
              <a:buAutoNum type="arabicParenR"/>
            </a:pPr>
            <a:r>
              <a:rPr lang="en-US" dirty="0" smtClean="0"/>
              <a:t>one containing all the data (documents and terms)</a:t>
            </a:r>
          </a:p>
          <a:p>
            <a:pPr marL="342900" indent="-342900">
              <a:buAutoNum type="arabicParenR"/>
            </a:pPr>
            <a:r>
              <a:rPr lang="en-US" dirty="0" smtClean="0"/>
              <a:t>one containing all the documents but only the negative terms</a:t>
            </a:r>
          </a:p>
          <a:p>
            <a:pPr marL="342900" indent="-342900">
              <a:buAutoNum type="arabicParenR"/>
            </a:pPr>
            <a:r>
              <a:rPr lang="en-US" dirty="0" smtClean="0"/>
              <a:t>one containing all the terms but only the documents that contained negative terms.</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Sample - Example</a:t>
            </a: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77</a:t>
            </a:fld>
            <a:endParaRPr lang="el-GR"/>
          </a:p>
        </p:txBody>
      </p:sp>
      <p:graphicFrame>
        <p:nvGraphicFramePr>
          <p:cNvPr id="149506" name="Object 2"/>
          <p:cNvGraphicFramePr>
            <a:graphicFrameLocks noChangeAspect="1"/>
          </p:cNvGraphicFramePr>
          <p:nvPr/>
        </p:nvGraphicFramePr>
        <p:xfrm>
          <a:off x="323850" y="1484784"/>
          <a:ext cx="8561388" cy="3521075"/>
        </p:xfrm>
        <a:graphic>
          <a:graphicData uri="http://schemas.openxmlformats.org/presentationml/2006/ole">
            <mc:AlternateContent xmlns:mc="http://schemas.openxmlformats.org/markup-compatibility/2006">
              <mc:Choice xmlns:v="urn:schemas-microsoft-com:vml" Requires="v">
                <p:oleObj spid="_x0000_s149507" name="Φύλλο εργασίας" r:id="rId4" imgW="12201458" imgH="5019546" progId="Excel.Sheet.12">
                  <p:embed/>
                </p:oleObj>
              </mc:Choice>
              <mc:Fallback>
                <p:oleObj name="Φύλλο εργασίας" r:id="rId4" imgW="12201458" imgH="5019546"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484784"/>
                        <a:ext cx="8561388" cy="35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78</a:t>
            </a:fld>
            <a:endParaRPr lang="el-GR"/>
          </a:p>
        </p:txBody>
      </p:sp>
      <p:pic>
        <p:nvPicPr>
          <p:cNvPr id="4" name="Picture 2"/>
          <p:cNvPicPr/>
          <p:nvPr/>
        </p:nvPicPr>
        <p:blipFill>
          <a:blip r:embed="rId2" cstate="print"/>
          <a:srcRect/>
          <a:stretch>
            <a:fillRect/>
          </a:stretch>
        </p:blipFill>
        <p:spPr bwMode="auto">
          <a:xfrm rot="5400000">
            <a:off x="1409159" y="1130254"/>
            <a:ext cx="5400599" cy="394941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20472" cy="1368152"/>
          </a:xfrm>
        </p:spPr>
        <p:txBody>
          <a:bodyPr>
            <a:normAutofit fontScale="90000"/>
          </a:bodyPr>
          <a:lstStyle/>
          <a:p>
            <a:r>
              <a:rPr lang="en-US" dirty="0" smtClean="0"/>
              <a:t/>
            </a:r>
            <a:br>
              <a:rPr lang="en-US" dirty="0" smtClean="0"/>
            </a:br>
            <a:r>
              <a:rPr lang="el-GR" dirty="0" smtClean="0"/>
              <a:t/>
            </a:r>
            <a:br>
              <a:rPr lang="el-GR" dirty="0" smtClean="0"/>
            </a:br>
            <a:r>
              <a:rPr lang="en-US" dirty="0" smtClean="0"/>
              <a:t>CRISP-DM Step 4:</a:t>
            </a:r>
            <a:r>
              <a:rPr lang="el-GR" dirty="0" smtClean="0"/>
              <a:t> </a:t>
            </a:r>
            <a:r>
              <a:rPr lang="en-US" dirty="0" smtClean="0"/>
              <a:t>Modeling</a:t>
            </a:r>
            <a:r>
              <a:rPr lang="el-GR" dirty="0" smtClean="0"/>
              <a:t> </a:t>
            </a:r>
            <a:br>
              <a:rPr lang="el-GR" dirty="0" smtClean="0"/>
            </a:br>
            <a:r>
              <a:rPr lang="el-GR" sz="2000" b="0" dirty="0" smtClean="0"/>
              <a:t>(</a:t>
            </a:r>
            <a:r>
              <a:rPr lang="en-US" sz="2000" b="0" dirty="0" smtClean="0"/>
              <a:t>Data Mining for the Masses</a:t>
            </a:r>
            <a:r>
              <a:rPr lang="el-GR" sz="2000" b="0" dirty="0" smtClean="0"/>
              <a:t>)</a:t>
            </a:r>
            <a:r>
              <a:rPr lang="en-US" b="0" dirty="0" smtClean="0"/>
              <a:t/>
            </a:r>
            <a:br>
              <a:rPr lang="en-US" b="0" dirty="0" smtClean="0"/>
            </a:br>
            <a:r>
              <a:rPr lang="el-GR" dirty="0" smtClean="0"/>
              <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92500" lnSpcReduction="20000"/>
          </a:bodyPr>
          <a:lstStyle/>
          <a:p>
            <a:endParaRPr lang="en-US" dirty="0" smtClean="0"/>
          </a:p>
          <a:p>
            <a:r>
              <a:rPr lang="el-GR" dirty="0" smtClean="0"/>
              <a:t>Απλουστεύοντας, ένα </a:t>
            </a:r>
            <a:r>
              <a:rPr lang="el-GR" b="1" dirty="0" smtClean="0"/>
              <a:t>μοντέλο</a:t>
            </a:r>
            <a:r>
              <a:rPr lang="el-GR" dirty="0" smtClean="0"/>
              <a:t>, στην εξόρυξη δεδομένων, είναι μια ηλεκτρονική αναπαράσταση παρατηρήσεων – μετρήσεων (</a:t>
            </a:r>
            <a:r>
              <a:rPr lang="en-US" dirty="0" smtClean="0"/>
              <a:t>observations</a:t>
            </a:r>
            <a:r>
              <a:rPr lang="el-GR" dirty="0" smtClean="0"/>
              <a:t>) του πραγματικού κόσμου. Τα μοντέλα προκύπτουν από την εφαρμογή αλγορίθμων που «αναλαμβάνουν» την αναζήτηση, τον εντοπισμό, και την εμφάνιση προτύπων ή μηνυμάτων στα δεδομένα. </a:t>
            </a:r>
          </a:p>
          <a:p>
            <a:r>
              <a:rPr lang="el-GR" dirty="0" smtClean="0"/>
              <a:t>Υπάρχουν δύο βασικά είδη μοντέλων εξόρυξης: εκείνα που ταξινομούν</a:t>
            </a:r>
            <a:r>
              <a:rPr lang="en-US" b="1" dirty="0" smtClean="0"/>
              <a:t> </a:t>
            </a:r>
            <a:r>
              <a:rPr lang="el-GR" b="1" dirty="0" smtClean="0"/>
              <a:t>(</a:t>
            </a:r>
            <a:r>
              <a:rPr lang="en-US" b="1" dirty="0" smtClean="0"/>
              <a:t>classify</a:t>
            </a:r>
            <a:r>
              <a:rPr lang="el-GR" b="1" dirty="0" smtClean="0"/>
              <a:t>)</a:t>
            </a:r>
            <a:r>
              <a:rPr lang="el-GR" dirty="0" smtClean="0"/>
              <a:t> και εκείνα που προβλέπουν (</a:t>
            </a:r>
            <a:r>
              <a:rPr lang="en-US" b="1" dirty="0" smtClean="0"/>
              <a:t>predict</a:t>
            </a:r>
            <a:r>
              <a:rPr lang="el-GR" b="1" dirty="0" smtClean="0"/>
              <a:t>)</a:t>
            </a:r>
            <a:r>
              <a:rPr lang="el-GR" dirty="0" smtClean="0"/>
              <a:t>.</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79</a:t>
            </a:fld>
            <a:endParaRPr lang="el-GR"/>
          </a:p>
        </p:txBody>
      </p:sp>
      <p:pic>
        <p:nvPicPr>
          <p:cNvPr id="4" name="Picture 3"/>
          <p:cNvPicPr/>
          <p:nvPr/>
        </p:nvPicPr>
        <p:blipFill>
          <a:blip r:embed="rId2" cstate="print"/>
          <a:srcRect/>
          <a:stretch>
            <a:fillRect/>
          </a:stretch>
        </p:blipFill>
        <p:spPr bwMode="auto">
          <a:xfrm rot="5400000">
            <a:off x="1306779" y="1346937"/>
            <a:ext cx="6530441" cy="4164126"/>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80</a:t>
            </a:fld>
            <a:endParaRPr lang="el-GR"/>
          </a:p>
        </p:txBody>
      </p:sp>
      <p:pic>
        <p:nvPicPr>
          <p:cNvPr id="4" name="Picture 4"/>
          <p:cNvPicPr/>
          <p:nvPr/>
        </p:nvPicPr>
        <p:blipFill>
          <a:blip r:embed="rId2" cstate="print"/>
          <a:srcRect/>
          <a:stretch>
            <a:fillRect/>
          </a:stretch>
        </p:blipFill>
        <p:spPr bwMode="auto">
          <a:xfrm>
            <a:off x="1187624" y="1052736"/>
            <a:ext cx="6912768" cy="4464496"/>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Example of Business model</a:t>
            </a: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81</a:t>
            </a:fld>
            <a:endParaRPr lang="el-GR"/>
          </a:p>
        </p:txBody>
      </p:sp>
      <p:pic>
        <p:nvPicPr>
          <p:cNvPr id="4" name="Picture 3" descr="business model 2.png"/>
          <p:cNvPicPr/>
          <p:nvPr/>
        </p:nvPicPr>
        <p:blipFill>
          <a:blip r:embed="rId2" cstate="print"/>
          <a:stretch>
            <a:fillRect/>
          </a:stretch>
        </p:blipFill>
        <p:spPr>
          <a:xfrm>
            <a:off x="1115616" y="1400174"/>
            <a:ext cx="6840760" cy="4765130"/>
          </a:xfrm>
          <a:prstGeom prst="rect">
            <a:avLst/>
          </a:prstGeo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a:t>
            </a:r>
            <a:r>
              <a:rPr lang="el-GR" sz="2000" dirty="0" err="1" smtClean="0"/>
              <a:t>Σκουρλάς</a:t>
            </a:r>
            <a:r>
              <a:rPr lang="el-GR" sz="2000" dirty="0" smtClean="0"/>
              <a:t> </a:t>
            </a:r>
            <a:r>
              <a:rPr lang="el-GR" sz="2000" dirty="0"/>
              <a:t>2014</a:t>
            </a:r>
            <a:r>
              <a:rPr lang="el-GR" sz="2000" dirty="0" smtClean="0"/>
              <a:t>.</a:t>
            </a:r>
          </a:p>
          <a:p>
            <a:pPr marL="0" indent="0">
              <a:spcBef>
                <a:spcPts val="0"/>
              </a:spcBef>
              <a:buNone/>
            </a:pPr>
            <a:r>
              <a:rPr lang="el-GR" sz="2000" dirty="0" smtClean="0"/>
              <a:t>Χ</a:t>
            </a:r>
            <a:r>
              <a:rPr lang="el-GR" sz="2000" dirty="0"/>
              <a:t>. </a:t>
            </a:r>
            <a:r>
              <a:rPr lang="el-GR" sz="2000" dirty="0" err="1" smtClean="0"/>
              <a:t>Σκουρλάς</a:t>
            </a:r>
            <a:r>
              <a:rPr lang="el-GR" sz="2000" dirty="0" smtClean="0"/>
              <a:t>. «Βάσεις Δεδομένων Ι. </a:t>
            </a:r>
            <a:r>
              <a:rPr lang="el-GR" sz="2000" dirty="0"/>
              <a:t>Ενότητα 1: «Προσανατολισμού» (</a:t>
            </a:r>
            <a:r>
              <a:rPr lang="el-GR" sz="2000" dirty="0" err="1"/>
              <a:t>orientation</a:t>
            </a:r>
            <a:r>
              <a:rPr lang="el-GR" sz="2000" dirty="0"/>
              <a:t>) - Εισαγωγή </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 Θέση αριθμού διαφάνειας"/>
          <p:cNvSpPr>
            <a:spLocks noGrp="1"/>
          </p:cNvSpPr>
          <p:nvPr>
            <p:ph type="sldNum" sz="quarter" idx="11"/>
          </p:nvPr>
        </p:nvSpPr>
        <p:spPr>
          <a:noFill/>
        </p:spPr>
        <p:txBody>
          <a:bodyPr/>
          <a:lstStyle/>
          <a:p>
            <a:fld id="{036DF5CD-C7F5-4082-9F53-88572DE10AD2}" type="slidenum">
              <a:rPr lang="en-US"/>
              <a:pPr/>
              <a:t>8</a:t>
            </a:fld>
            <a:endParaRPr lang="en-US"/>
          </a:p>
        </p:txBody>
      </p:sp>
      <p:sp>
        <p:nvSpPr>
          <p:cNvPr id="12291" name="6 - Θέση ημερομηνίας"/>
          <p:cNvSpPr>
            <a:spLocks noGrp="1"/>
          </p:cNvSpPr>
          <p:nvPr>
            <p:ph type="dt" sz="quarter" idx="12"/>
          </p:nvPr>
        </p:nvSpPr>
        <p:spPr>
          <a:noFill/>
        </p:spPr>
        <p:txBody>
          <a:bodyPr/>
          <a:lstStyle/>
          <a:p>
            <a:r>
              <a:rPr lang="en-US" b="1" dirty="0" smtClean="0"/>
              <a:t>Data Mining for the Masses</a:t>
            </a:r>
            <a:endParaRPr lang="en-US" dirty="0"/>
          </a:p>
        </p:txBody>
      </p:sp>
      <p:sp>
        <p:nvSpPr>
          <p:cNvPr id="794626" name="Rectangle 2"/>
          <p:cNvSpPr>
            <a:spLocks noGrp="1" noChangeArrowheads="1"/>
          </p:cNvSpPr>
          <p:nvPr>
            <p:ph type="title"/>
          </p:nvPr>
        </p:nvSpPr>
        <p:spPr/>
        <p:txBody>
          <a:bodyPr lIns="92075" tIns="46038" rIns="92075" bIns="46038">
            <a:normAutofit/>
          </a:bodyPr>
          <a:lstStyle/>
          <a:p>
            <a:pPr>
              <a:defRPr/>
            </a:pPr>
            <a:r>
              <a:rPr lang="en-US" sz="2400" dirty="0" smtClean="0"/>
              <a:t>CRISP-DM Conceptual Model</a:t>
            </a:r>
            <a:endParaRPr lang="en-US" sz="2800" dirty="0" smtClean="0"/>
          </a:p>
        </p:txBody>
      </p:sp>
      <p:sp>
        <p:nvSpPr>
          <p:cNvPr id="6" name="5 - Θέση κειμένου"/>
          <p:cNvSpPr>
            <a:spLocks noGrp="1"/>
          </p:cNvSpPr>
          <p:nvPr>
            <p:ph type="body" sz="half" idx="1"/>
          </p:nvPr>
        </p:nvSpPr>
        <p:spPr/>
        <p:txBody>
          <a:bodyPr/>
          <a:lstStyle/>
          <a:p>
            <a:endParaRPr lang="el-GR"/>
          </a:p>
        </p:txBody>
      </p:sp>
      <p:pic>
        <p:nvPicPr>
          <p:cNvPr id="7" name="6 - Εικόνα"/>
          <p:cNvPicPr/>
          <p:nvPr/>
        </p:nvPicPr>
        <p:blipFill>
          <a:blip r:embed="rId3" cstate="print"/>
          <a:srcRect/>
          <a:stretch>
            <a:fillRect/>
          </a:stretch>
        </p:blipFill>
        <p:spPr bwMode="auto">
          <a:xfrm>
            <a:off x="467544" y="1556792"/>
            <a:ext cx="7848872" cy="4752528"/>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979</TotalTime>
  <Words>1827</Words>
  <Application>Microsoft Office PowerPoint</Application>
  <PresentationFormat>On-screen Show (4:3)</PresentationFormat>
  <Paragraphs>303</Paragraphs>
  <Slides>86</Slides>
  <Notes>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86</vt:i4>
      </vt:variant>
    </vt:vector>
  </HeadingPairs>
  <TitlesOfParts>
    <vt:vector size="93" baseType="lpstr">
      <vt:lpstr>Arial</vt:lpstr>
      <vt:lpstr>Calibri</vt:lpstr>
      <vt:lpstr>Times New Roman</vt:lpstr>
      <vt:lpstr>Wingdings</vt:lpstr>
      <vt:lpstr>exo-opistho_simeiomata</vt:lpstr>
      <vt:lpstr>Document</vt:lpstr>
      <vt:lpstr>Φύλλο εργασίας</vt:lpstr>
      <vt:lpstr>Εξόρυξη δεδομένων και διαχείριση δεδομένων μεγάλης κλίμακας</vt:lpstr>
      <vt:lpstr>Περιγραφή</vt:lpstr>
      <vt:lpstr>Ενδεικτική Βιβλιογραφία</vt:lpstr>
      <vt:lpstr>CRISP-DM, the CRoss-Industry Standard Process for Data Mining. </vt:lpstr>
      <vt:lpstr>CRISP-DM Step 1:  Business (Organizational) Understanding </vt:lpstr>
      <vt:lpstr> CRISP-DM Step 2:  Data Understanding  </vt:lpstr>
      <vt:lpstr>   CRISP-DM Step 3: Data Preparation  (Data Mining for the Masses)   </vt:lpstr>
      <vt:lpstr>  CRISP-DM Step 4: Modeling  (Data Mining for the Masses)   </vt:lpstr>
      <vt:lpstr>CRISP-DM Conceptual Model</vt:lpstr>
      <vt:lpstr>παράδειγμα: Data Preparation (με χρήση RapidMiner)</vt:lpstr>
      <vt:lpstr>Survey &amp; RapidMiner</vt:lpstr>
      <vt:lpstr>Attributes</vt:lpstr>
      <vt:lpstr>https://sites.google.com/site/dataminingforthemasses/</vt:lpstr>
      <vt:lpstr>The process of data scrubbing  (πως θα διαχειριστούμε ανωμαλίες στα δεδομένα σύμφωνα με τις ανάγκες μας)</vt:lpstr>
      <vt:lpstr>Ορολογία εργαλείου Rapid Miner</vt:lpstr>
      <vt:lpstr> A new data mining project in RapidMiner </vt:lpstr>
      <vt:lpstr>Import</vt:lpstr>
      <vt:lpstr>Import Data Set</vt:lpstr>
      <vt:lpstr>Import Data Set – Steps 5</vt:lpstr>
      <vt:lpstr>How columns are separated - λάθος</vt:lpstr>
      <vt:lpstr>How columns are separated</vt:lpstr>
      <vt:lpstr>How columns are separated - σωστό</vt:lpstr>
      <vt:lpstr>Names of the attributes</vt:lpstr>
      <vt:lpstr>Data types, role</vt:lpstr>
      <vt:lpstr>Where to store</vt:lpstr>
      <vt:lpstr>Data View</vt:lpstr>
      <vt:lpstr>Toggle between Design Perspective and Results Perspective </vt:lpstr>
      <vt:lpstr>Design Perspective</vt:lpstr>
      <vt:lpstr>Design Perspective – Drag and Drop</vt:lpstr>
      <vt:lpstr>PowerPoint Presentation</vt:lpstr>
      <vt:lpstr>Drag and Drop</vt:lpstr>
      <vt:lpstr>Drag and Drop</vt:lpstr>
      <vt:lpstr>Results Perspective </vt:lpstr>
      <vt:lpstr>Meta Data View (basic descriptive statistics)</vt:lpstr>
      <vt:lpstr>Data Type</vt:lpstr>
      <vt:lpstr>Online_Gaming attribute (3 missing values) </vt:lpstr>
      <vt:lpstr>Είτε ψάχνουμε με πλοήγηση</vt:lpstr>
      <vt:lpstr>Ή ψάχνουμε με αναζήτηση</vt:lpstr>
      <vt:lpstr> Drag and Drop – Replace Missing Values operator </vt:lpstr>
      <vt:lpstr> Drag and Drop </vt:lpstr>
      <vt:lpstr>Spline</vt:lpstr>
      <vt:lpstr>Ports</vt:lpstr>
      <vt:lpstr>Αλλαγή των missing values σε τιμή Ν - χρήση μεταβλητών σε parameter pane (παράθυρο παραμέτρων ) </vt:lpstr>
      <vt:lpstr> Επιλογή attribute  </vt:lpstr>
      <vt:lpstr> Play  </vt:lpstr>
      <vt:lpstr>Data View</vt:lpstr>
      <vt:lpstr> Data Reduction </vt:lpstr>
      <vt:lpstr> (Use the) Filter Examples (operator) </vt:lpstr>
      <vt:lpstr> (Use the) Filter Examples (operator) </vt:lpstr>
      <vt:lpstr> (Condition class) attribute_value_filter </vt:lpstr>
      <vt:lpstr>Play</vt:lpstr>
      <vt:lpstr>Online_Shopping</vt:lpstr>
      <vt:lpstr> Sample </vt:lpstr>
      <vt:lpstr>PowerPoint Presentation</vt:lpstr>
      <vt:lpstr>Parameter pane</vt:lpstr>
      <vt:lpstr>Play</vt:lpstr>
      <vt:lpstr> Handling Inconsistent Data: twitter (99)  </vt:lpstr>
      <vt:lpstr>PowerPoint Presentation</vt:lpstr>
      <vt:lpstr> Αλλαγή σε: </vt:lpstr>
      <vt:lpstr>PowerPoint Presentation</vt:lpstr>
      <vt:lpstr>PowerPoint Presentation</vt:lpstr>
      <vt:lpstr> Attribute Reduction </vt:lpstr>
      <vt:lpstr>PowerPoint Presentation</vt:lpstr>
      <vt:lpstr> Button  </vt:lpstr>
      <vt:lpstr>PowerPoint Presentation</vt:lpstr>
      <vt:lpstr>Μελέτη Περίπτωσης (by Myrto Pirli) </vt:lpstr>
      <vt:lpstr>Hostal Fernando, Barcelona</vt:lpstr>
      <vt:lpstr>PowerPoint Presentation</vt:lpstr>
      <vt:lpstr>PowerPoint Presentation</vt:lpstr>
      <vt:lpstr>Plaza de San Jaime http://es.wikipedia.org/wiki/Plaza_de_San_Jaime</vt:lpstr>
      <vt:lpstr> La Rambla, Barcelona  http://en.wikipedia.org/wiki/La_Rambla,_Barcelona</vt:lpstr>
      <vt:lpstr> Text Mining Procedure </vt:lpstr>
      <vt:lpstr> Step 1: Establishing the corpus (2014) </vt:lpstr>
      <vt:lpstr> Step 2: Creating the Term-Document Matrix </vt:lpstr>
      <vt:lpstr> Replacement of synonymous terms  </vt:lpstr>
      <vt:lpstr> Replacement of synonymous terms  </vt:lpstr>
      <vt:lpstr>  Step 3: Extracting the knowledge </vt:lpstr>
      <vt:lpstr>Sample - Example</vt:lpstr>
      <vt:lpstr>PowerPoint Presentation</vt:lpstr>
      <vt:lpstr>PowerPoint Presentation</vt:lpstr>
      <vt:lpstr>PowerPoint Presentation</vt:lpstr>
      <vt:lpstr>Example of Business model</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Christos</cp:lastModifiedBy>
  <cp:revision>155</cp:revision>
  <dcterms:created xsi:type="dcterms:W3CDTF">2014-10-20T11:54:42Z</dcterms:created>
  <dcterms:modified xsi:type="dcterms:W3CDTF">2015-11-12T15:32:13Z</dcterms:modified>
</cp:coreProperties>
</file>