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88"/>
  </p:notesMasterIdLst>
  <p:handoutMasterIdLst>
    <p:handoutMasterId r:id="rId89"/>
  </p:handoutMasterIdLst>
  <p:sldIdLst>
    <p:sldId id="382" r:id="rId2"/>
    <p:sldId id="319" r:id="rId3"/>
    <p:sldId id="320" r:id="rId4"/>
    <p:sldId id="378" r:id="rId5"/>
    <p:sldId id="379" r:id="rId6"/>
    <p:sldId id="380" r:id="rId7"/>
    <p:sldId id="384" r:id="rId8"/>
    <p:sldId id="381" r:id="rId9"/>
    <p:sldId id="321" r:id="rId10"/>
    <p:sldId id="322" r:id="rId11"/>
    <p:sldId id="323" r:id="rId12"/>
    <p:sldId id="324" r:id="rId13"/>
    <p:sldId id="392" r:id="rId14"/>
    <p:sldId id="325" r:id="rId15"/>
    <p:sldId id="391" r:id="rId16"/>
    <p:sldId id="373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74" r:id="rId32"/>
    <p:sldId id="340" r:id="rId33"/>
    <p:sldId id="376" r:id="rId34"/>
    <p:sldId id="377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85" r:id="rId54"/>
    <p:sldId id="386" r:id="rId55"/>
    <p:sldId id="387" r:id="rId56"/>
    <p:sldId id="388" r:id="rId57"/>
    <p:sldId id="389" r:id="rId58"/>
    <p:sldId id="390" r:id="rId59"/>
    <p:sldId id="393" r:id="rId60"/>
    <p:sldId id="394" r:id="rId61"/>
    <p:sldId id="395" r:id="rId62"/>
    <p:sldId id="399" r:id="rId63"/>
    <p:sldId id="396" r:id="rId64"/>
    <p:sldId id="397" r:id="rId65"/>
    <p:sldId id="39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367" r:id="rId75"/>
    <p:sldId id="368" r:id="rId76"/>
    <p:sldId id="369" r:id="rId77"/>
    <p:sldId id="370" r:id="rId78"/>
    <p:sldId id="375" r:id="rId79"/>
    <p:sldId id="371" r:id="rId80"/>
    <p:sldId id="372" r:id="rId81"/>
    <p:sldId id="257" r:id="rId82"/>
    <p:sldId id="262" r:id="rId83"/>
    <p:sldId id="383" r:id="rId84"/>
    <p:sldId id="265" r:id="rId85"/>
    <p:sldId id="266" r:id="rId86"/>
    <p:sldId id="318" r:id="rId87"/>
  </p:sldIdLst>
  <p:sldSz cx="9144000" cy="6858000" type="screen4x3"/>
  <p:notesSz cx="7104063" cy="10234613"/>
  <p:custDataLst>
    <p:tags r:id="rId9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3395" autoAdjust="0"/>
  </p:normalViewPr>
  <p:slideViewPr>
    <p:cSldViewPr>
      <p:cViewPr varScale="1">
        <p:scale>
          <a:sx n="69" d="100"/>
          <a:sy n="69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gs" Target="tags/tag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5/6/2019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5/6/2019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079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0C2623B9-C329-4256-B08B-5A19DF56005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34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192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21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B29BBA98-B17A-4195-9D3D-F7C025990F4D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35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294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778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DC35959E-24D3-410E-9EC7-026B8F995AE6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39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397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5788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950E9662-8441-495A-97F5-B60813395D7E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48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499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6711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74B4F63D-048B-4F0C-9711-1669B7D39543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49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602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054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12D2258-E4CB-4441-8FC4-770A3E9982DB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65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704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6960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2AC9E57E-FF82-430D-A1EC-E0DAC52E3C07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68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806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359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84EA124-B5DB-41BF-8A47-F57CBCECCB54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69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884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26EBA96B-90D6-4CC4-9067-451EEEF00B3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75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011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6162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00DB41CB-13EA-4728-BEFA-BF4762D9D0C1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78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114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690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A5ECF98B-F49B-4739-8626-F141A018212E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373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905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8DD0177D-2602-45F6-83C0-AA68C5BDC113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79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9216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2635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951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9054AD5C-9E5B-4258-AF50-A31C2F461E9C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475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923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C4BAF1AF-20BF-425A-B77B-3DDC3AA06FC5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8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578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849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6019938-1F5B-435E-9AD9-4BD75ED5B2B0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6804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962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E47A8E62-677F-4CE4-9F44-39694D5FFF8D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10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7828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57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3F366CC8-DC1D-4000-A1F4-032CA1132B48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11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8852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17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78600A8-83ED-4042-8753-0A6D392EF010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18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79876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54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621219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3097804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574390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4050975" indent="-238293" defTabSz="47658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6585" algn="l"/>
                <a:tab pos="953171" algn="l"/>
                <a:tab pos="1429756" algn="l"/>
                <a:tab pos="1906341" algn="l"/>
                <a:tab pos="2382926" algn="l"/>
                <a:tab pos="2859512" algn="l"/>
                <a:tab pos="3336097" algn="l"/>
                <a:tab pos="3812682" algn="l"/>
                <a:tab pos="4289268" algn="l"/>
                <a:tab pos="4765853" algn="l"/>
                <a:tab pos="5242438" algn="l"/>
                <a:tab pos="5719023" algn="l"/>
                <a:tab pos="6195609" algn="l"/>
                <a:tab pos="6672194" algn="l"/>
                <a:tab pos="7148779" algn="l"/>
                <a:tab pos="7625364" algn="l"/>
                <a:tab pos="8101950" algn="l"/>
                <a:tab pos="8578535" algn="l"/>
                <a:tab pos="9055120" algn="l"/>
                <a:tab pos="953170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Times New Roman" pitchFamily="18" charset="0"/>
              <a:buNone/>
            </a:pPr>
            <a:fld id="{6ACBD28E-46E5-46B1-8D06-A6990CE3F075}" type="slidenum">
              <a:rPr lang="el-GR" altLang="el-GR" sz="1300">
                <a:solidFill>
                  <a:srgbClr val="000000"/>
                </a:solidFill>
              </a:rPr>
              <a:pPr>
                <a:buFont typeface="Times New Roman" pitchFamily="18" charset="0"/>
                <a:buNone/>
              </a:pPr>
              <a:t>29</a:t>
            </a:fld>
            <a:endParaRPr lang="el-GR" altLang="el-GR" sz="130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021210" y="767970"/>
            <a:ext cx="5061645" cy="3836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317" tIns="47659" rIns="95317" bIns="47659" anchor="ctr"/>
          <a:lstStyle/>
          <a:p>
            <a:endParaRPr lang="en-US" altLang="el-GR"/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>
          <a:xfrm>
            <a:off x="947208" y="4860486"/>
            <a:ext cx="5184980" cy="467929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l-G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357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7/en/create-trigger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QL:1999" TargetMode="External"/><Relationship Id="rId13" Type="http://schemas.openxmlformats.org/officeDocument/2006/relationships/hyperlink" Target="https://en.wikipedia.org/wiki/Metadata" TargetMode="External"/><Relationship Id="rId18" Type="http://schemas.openxmlformats.org/officeDocument/2006/relationships/hyperlink" Target="https://en.wikipedia.org/wiki/SQL_PL" TargetMode="External"/><Relationship Id="rId3" Type="http://schemas.openxmlformats.org/officeDocument/2006/relationships/hyperlink" Target="https://en.wikipedia.org/wiki/SQL" TargetMode="External"/><Relationship Id="rId7" Type="http://schemas.openxmlformats.org/officeDocument/2006/relationships/hyperlink" Target="https://en.wikipedia.org/wiki/SQL-92" TargetMode="External"/><Relationship Id="rId12" Type="http://schemas.openxmlformats.org/officeDocument/2006/relationships/hyperlink" Target="https://en.wikipedia.org/wiki/Cursor_(databases)" TargetMode="External"/><Relationship Id="rId17" Type="http://schemas.openxmlformats.org/officeDocument/2006/relationships/hyperlink" Target="https://en.wikipedia.org/wiki/MySQL" TargetMode="External"/><Relationship Id="rId2" Type="http://schemas.openxmlformats.org/officeDocument/2006/relationships/hyperlink" Target="https://en.wikipedia.org/wiki/SQL/PSM" TargetMode="External"/><Relationship Id="rId16" Type="http://schemas.openxmlformats.org/officeDocument/2006/relationships/hyperlink" Target="https://en.wikipedia.org/wiki/SQL/JRT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en.wikipedia.org/wiki/Stored_procedure" TargetMode="External"/><Relationship Id="rId11" Type="http://schemas.openxmlformats.org/officeDocument/2006/relationships/hyperlink" Target="https://en.wikipedia.org/wiki/Exception_handling" TargetMode="External"/><Relationship Id="rId5" Type="http://schemas.openxmlformats.org/officeDocument/2006/relationships/hyperlink" Target="https://en.wikipedia.org/wiki/Procedural_language" TargetMode="External"/><Relationship Id="rId15" Type="http://schemas.openxmlformats.org/officeDocument/2006/relationships/hyperlink" Target="https://en.wikipedia.org/wiki/Structured_type" TargetMode="External"/><Relationship Id="rId10" Type="http://schemas.openxmlformats.org/officeDocument/2006/relationships/hyperlink" Target="https://en.wikipedia.org/wiki/Control_flow" TargetMode="External"/><Relationship Id="rId4" Type="http://schemas.openxmlformats.org/officeDocument/2006/relationships/hyperlink" Target="https://en.wikipedia.org/wiki/ISO_standard" TargetMode="External"/><Relationship Id="rId9" Type="http://schemas.openxmlformats.org/officeDocument/2006/relationships/hyperlink" Target="https://en.wikipedia.org/wiki/SQL:2011" TargetMode="External"/><Relationship Id="rId14" Type="http://schemas.openxmlformats.org/officeDocument/2006/relationships/hyperlink" Target="https://en.wikipedia.org/wiki/Method_(computer_programming)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7/en/create-procedur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package" Target="../embeddings/Microsoft_Word_Document6.docx"/><Relationship Id="rId4" Type="http://schemas.openxmlformats.org/officeDocument/2006/relationships/image" Target="../media/image2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29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0.wdp"/><Relationship Id="rId4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el" TargetMode="External"/><Relationship Id="rId2" Type="http://schemas.openxmlformats.org/officeDocument/2006/relationships/hyperlink" Target="http://www.dbtechnet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/>
              <a:t>Ενότητ</a:t>
            </a:r>
            <a:r>
              <a:rPr lang="en-US" sz="2800" b="1" dirty="0"/>
              <a:t>α 12: </a:t>
            </a:r>
            <a:r>
              <a:rPr lang="en-US" sz="2800" dirty="0"/>
              <a:t>Stored Procedures BY EXAMPLE: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Triggers, Functions, Procedures, Cursors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Χ. </a:t>
            </a:r>
            <a:r>
              <a:rPr lang="el-GR" sz="2400" dirty="0" err="1" smtClean="0"/>
              <a:t>Σκουρλάς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6569"/>
            <a:ext cx="75819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Triggers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“Triggers supplement the SQL constraints in enforcing data </a:t>
            </a:r>
            <a:r>
              <a:rPr lang="en-US" sz="2000" dirty="0" smtClean="0"/>
              <a:t>Integrity </a:t>
            </a:r>
            <a:r>
              <a:rPr lang="en-US" sz="2000" dirty="0"/>
              <a:t>and implementing business rules (North 1999).”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“In the chapter “When Not to Use Triggers” </a:t>
            </a:r>
            <a:r>
              <a:rPr lang="en-US" sz="2000" dirty="0" err="1"/>
              <a:t>Avi</a:t>
            </a:r>
            <a:r>
              <a:rPr lang="en-US" sz="2000" dirty="0"/>
              <a:t> </a:t>
            </a:r>
            <a:r>
              <a:rPr lang="en-US" sz="2000" dirty="0" err="1"/>
              <a:t>Silberschatz</a:t>
            </a:r>
            <a:r>
              <a:rPr lang="en-US" sz="2000" dirty="0"/>
              <a:t> et all </a:t>
            </a:r>
            <a:r>
              <a:rPr lang="en-US" sz="2000" dirty="0" smtClean="0"/>
              <a:t>(</a:t>
            </a:r>
            <a:r>
              <a:rPr lang="en-US" sz="2000" dirty="0"/>
              <a:t>2011) agrees that there are many good uses for triggers, </a:t>
            </a:r>
            <a:r>
              <a:rPr lang="en-US" sz="2000" dirty="0" smtClean="0"/>
              <a:t>but </a:t>
            </a:r>
            <a:r>
              <a:rPr lang="en-US" sz="2000" dirty="0"/>
              <a:t>developers should first consider alternative available </a:t>
            </a:r>
            <a:r>
              <a:rPr lang="en-US" sz="2000" dirty="0" smtClean="0"/>
              <a:t>technologies</a:t>
            </a:r>
            <a:r>
              <a:rPr lang="en-US" sz="2000" dirty="0"/>
              <a:t>, such as update/delete rules of foreign keys, </a:t>
            </a:r>
            <a:r>
              <a:rPr lang="en-US" sz="2000" dirty="0" smtClean="0"/>
              <a:t>materialized </a:t>
            </a:r>
            <a:r>
              <a:rPr lang="en-US" sz="2000" dirty="0"/>
              <a:t>views, and modern replication facilities instead of </a:t>
            </a:r>
          </a:p>
          <a:p>
            <a:pPr marL="0" indent="0">
              <a:buNone/>
            </a:pPr>
            <a:r>
              <a:rPr lang="en-US" sz="2000" dirty="0"/>
              <a:t>over-using triggers, - and when used “Triggers should be written </a:t>
            </a:r>
            <a:r>
              <a:rPr lang="en-US" sz="2000" dirty="0" smtClean="0"/>
              <a:t>with </a:t>
            </a:r>
            <a:r>
              <a:rPr lang="en-US" sz="2000" dirty="0"/>
              <a:t>great care”. Detecting trigger errors at runtime can be a </a:t>
            </a:r>
            <a:r>
              <a:rPr lang="en-US" sz="2000" dirty="0" smtClean="0"/>
              <a:t>really </a:t>
            </a:r>
            <a:r>
              <a:rPr lang="en-US" sz="2000" dirty="0"/>
              <a:t>challenging task.”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see Introduction to Procedural Extensions of SQL in Transactional Context )	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037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CREATE TRIGGER Syntax in </a:t>
            </a:r>
            <a:r>
              <a:rPr lang="en-US" sz="3600" dirty="0" err="1" smtClean="0"/>
              <a:t>mySQL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trigger_event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tbl_name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EACH ROW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trigger_body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trigger_time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BEFORE | AFTER }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trigger_event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INSERT | UPDATE | DELETE }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trigger_order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{ FOLLOWS | PRECEDES }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other_trigger_name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(see</a:t>
            </a:r>
            <a:r>
              <a:rPr lang="el-GR" dirty="0" smtClean="0"/>
              <a:t> </a:t>
            </a:r>
            <a:r>
              <a:rPr lang="en-US" dirty="0">
                <a:hlinkClick r:id="rId3"/>
              </a:rPr>
              <a:t>13.1.15 CREATE TRIGGER </a:t>
            </a:r>
            <a:r>
              <a:rPr lang="en-US" dirty="0" smtClean="0">
                <a:hlinkClick r:id="rId3"/>
              </a:rPr>
              <a:t>Syntax</a:t>
            </a:r>
            <a:r>
              <a:rPr lang="en-US" dirty="0" smtClean="0"/>
              <a:t>)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629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Triggers – </a:t>
            </a:r>
            <a:r>
              <a:rPr lang="el-GR" dirty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 IF EXISTS Accounts;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Accounts ( 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NOT NULL </a:t>
            </a:r>
            <a:r>
              <a:rPr lang="el-GR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	     		</a:t>
            </a: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altLang="el-GR" sz="19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KEY,balance</a:t>
            </a:r>
            <a:r>
              <a:rPr lang="en-US" altLang="el-GR" sz="19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 NOT NULL,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CONSTRAINT 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0));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balance) VALUES (101, 1000); </a:t>
            </a:r>
          </a:p>
          <a:p>
            <a:pPr marL="0" indent="0">
              <a:buNone/>
            </a:pP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altLang="el-GR" sz="19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9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balance) VALUES (202, 2000); </a:t>
            </a:r>
          </a:p>
          <a:p>
            <a:pPr marL="0" indent="0">
              <a:buNone/>
            </a:pPr>
            <a:r>
              <a:rPr lang="en-US" altLang="el-GR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  <a:endParaRPr lang="en-US" altLang="el-GR" sz="19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793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323528" y="116632"/>
          <a:ext cx="8296275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8" name="Έγγραφο" r:id="rId3" imgW="5414742" imgH="4118467" progId="Word.Document.12">
                  <p:embed/>
                </p:oleObj>
              </mc:Choice>
              <mc:Fallback>
                <p:oleObj name="Έγγραφο" r:id="rId3" imgW="5414742" imgH="4118467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6632"/>
                        <a:ext cx="8296275" cy="4968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275856" y="2780928"/>
          <a:ext cx="3384376" cy="2016225"/>
        </p:xfrm>
        <a:graphic>
          <a:graphicData uri="http://schemas.openxmlformats.org/drawingml/2006/table">
            <a:tbl>
              <a:tblPr/>
              <a:tblGrid>
                <a:gridCol w="1588757"/>
                <a:gridCol w="1795619"/>
              </a:tblGrid>
              <a:tr h="672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latin typeface="Cambria"/>
                          <a:ea typeface="Calibri"/>
                          <a:cs typeface="Times New Roman"/>
                        </a:rPr>
                        <a:t>acctID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mbria"/>
                          <a:ea typeface="Calibri"/>
                          <a:cs typeface="Times New Roman"/>
                        </a:rPr>
                        <a:t>balance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000" b="1" dirty="0">
                          <a:latin typeface="Cambria"/>
                          <a:ea typeface="Calibri"/>
                          <a:cs typeface="Times New Roman"/>
                        </a:rPr>
                        <a:t>101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latin typeface="Cambria"/>
                          <a:ea typeface="Calibri"/>
                          <a:cs typeface="Times New Roman"/>
                        </a:rPr>
                        <a:t>900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000" b="1" dirty="0">
                          <a:latin typeface="Cambria"/>
                          <a:ea typeface="Calibri"/>
                          <a:cs typeface="Times New Roman"/>
                        </a:rPr>
                        <a:t>202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000" b="1" dirty="0">
                          <a:latin typeface="Cambria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000" b="1" dirty="0"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l-GR" sz="2000" b="1" dirty="0">
                          <a:latin typeface="Cambria"/>
                          <a:ea typeface="Calibri"/>
                          <a:cs typeface="Times New Roman"/>
                        </a:rPr>
                        <a:t>00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1465181" cy="230425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137322" y="260648"/>
            <a:ext cx="70202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CREATE TRIGGER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Accounts_upd_trg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BEFORE UPDATE ON Accounts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FOR EACH ROW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BEGIN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IF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NEW.balance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&lt; 0 THEN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SIGNAL SQLSTATE '23513'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SET MESSAGE_TEXT = 'Negative balance not allowed';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 IF;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END;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; </a:t>
            </a:r>
          </a:p>
          <a:p>
            <a:endParaRPr lang="en-US" altLang="el-GR" dirty="0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CREATE TRIGGER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Accounts_ins_trg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BEFORE INSERT ON Accounts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FOR EACH ROW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BEGIN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IF </a:t>
            </a:r>
            <a:r>
              <a:rPr lang="en-US" altLang="el-GR" dirty="0" err="1">
                <a:solidFill>
                  <a:srgbClr val="000000"/>
                </a:solidFill>
                <a:latin typeface="Courier New" pitchFamily="49" charset="0"/>
              </a:rPr>
              <a:t>NEW.balance</a:t>
            </a:r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 &lt; 0 THEN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SIGNAL SQLSTATE '23513'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SET MESSAGE_TEXT = 'Negative balance not allowed';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 IF;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END; ! </a:t>
            </a:r>
          </a:p>
          <a:p>
            <a:r>
              <a:rPr lang="en-US" altLang="el-GR" dirty="0">
                <a:solidFill>
                  <a:srgbClr val="000000"/>
                </a:solidFill>
                <a:latin typeface="Courier New" pitchFamily="49" charset="0"/>
              </a:rPr>
              <a:t>delimiter ;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9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371113" y="548680"/>
          <a:ext cx="9817511" cy="13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8" name="Έγγραφο" r:id="rId3" imgW="5271188" imgH="1095930" progId="Word.Document.12">
                  <p:embed/>
                </p:oleObj>
              </mc:Choice>
              <mc:Fallback>
                <p:oleObj name="Έγγραφο" r:id="rId3" imgW="5271188" imgH="109593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13" y="548680"/>
                        <a:ext cx="9817511" cy="13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969963" y="2027238"/>
          <a:ext cx="6786562" cy="404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Έγγραφο" r:id="rId5" imgW="5271188" imgH="3179458" progId="Word.Document.12">
                  <p:embed/>
                </p:oleObj>
              </mc:Choice>
              <mc:Fallback>
                <p:oleObj name="Έγγραφο" r:id="rId5" imgW="5271188" imgH="3179458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027238"/>
                        <a:ext cx="6786562" cy="404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244113"/>
            <a:ext cx="8568952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200" dirty="0"/>
              <a:t>βλέπε Server Error Codes and Messages, https://dev.mysql.com/doc/refman/8.0/en/error-messages-server.html</a:t>
            </a:r>
            <a:endParaRPr lang="el-G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26331"/>
              </p:ext>
            </p:extLst>
          </p:nvPr>
        </p:nvGraphicFramePr>
        <p:xfrm>
          <a:off x="1691680" y="389794"/>
          <a:ext cx="5904655" cy="5631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239"/>
                <a:gridCol w="621379"/>
                <a:gridCol w="2288342"/>
                <a:gridCol w="2292695"/>
              </a:tblGrid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sqlstate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sqlcode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ERROR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Message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3D000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1046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ER_NO_DB_ERROR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 database selected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42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1055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ER_WRONG_FIELD_WITH_GROUP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'%s' isn't in GROUP BY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42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1057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ER_WRONG_SUM_SELECT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Statement has sum functions and columns in same statement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42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21S01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1058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ER_WRONG_VALUE_COUNT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Column count doesn't match value count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1059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ER_TOO_LONG_IDENT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Identifier name '%s' is too long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42S21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1060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ER_DUP_FIELDNAME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Duplicate column name '%s'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42</a:t>
                      </a:r>
                      <a:r>
                        <a:rPr lang="en-US" sz="1100">
                          <a:effectLst/>
                        </a:rPr>
                        <a:t>S</a:t>
                      </a:r>
                      <a:r>
                        <a:rPr lang="el-GR" sz="1100">
                          <a:effectLst/>
                        </a:rPr>
                        <a:t>02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1146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ER_NO_SUCH_TABLE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Table '%s.%s' doesn't exist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1490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1216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ER_NO_REFERENCED_ROW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Cannot add or update a child row: a foreign key constraint fails.</a:t>
                      </a:r>
                      <a:endParaRPr lang="el-GR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InnoDB reports this error when you try to add a row but there is no parent row, and a foreign key constraint fails. Add the parent row first.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210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1242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ER_SUBQUERY_NO_1_ROW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Subquery returns more than 1 row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42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ER_NO_REFERENCED_ROW_2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Cannot add or update a child row: a foreign key constraint fails (%s)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38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02000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1643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ER_SIGNAL_NOT_FOUND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Unhandled user-defined not found condition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386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ΗΥ000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1644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ER_SIGNAL_EXCEPTION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Unhandled user-defined exception condition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  <a:tr h="421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0Κ000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1645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ER_RESIGNAL_WITHOUT_ACTIVE_HANDLER</a:t>
                      </a:r>
                      <a:endParaRPr lang="el-GR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RESIGNAL when handler not active</a:t>
                      </a:r>
                      <a:endParaRPr lang="el-G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34" marR="616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4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r="4487"/>
          <a:stretch/>
        </p:blipFill>
        <p:spPr bwMode="auto">
          <a:xfrm>
            <a:off x="5341924" y="3717032"/>
            <a:ext cx="3440623" cy="187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testing the triggers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VALUES (1, -1);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DIAGNOSTICS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ROW_COUNT;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DIAGNOSTICS CONDITION 1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RETURNED_SQLSTATE, </a:t>
            </a: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MYSQL_ERRNO ; 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3 - Εικόν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967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0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3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56" y="4293096"/>
            <a:ext cx="49672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VALUES (2, 100); </a:t>
            </a: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-100 </a:t>
            </a:r>
          </a:p>
          <a:p>
            <a:pPr marL="0" indent="0"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2; </a:t>
            </a: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 DIAGNOSTICS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ROW_COUNT;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 DIAGNOSTICS CONDITION 1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l-GR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     </a:t>
            </a: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RETURNED_SQLSTATE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MYSQL_ERRNO ;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sqlstate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sqlcode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@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rowcount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8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θα δούμε τους </a:t>
            </a:r>
            <a:r>
              <a:rPr lang="el-GR" dirty="0" err="1"/>
              <a:t>triggers</a:t>
            </a:r>
            <a:r>
              <a:rPr lang="el-GR" dirty="0"/>
              <a:t> στο περιβάλλον της </a:t>
            </a:r>
            <a:r>
              <a:rPr lang="el-GR" dirty="0" err="1" smtClean="0"/>
              <a:t>mySQL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* FROM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 AND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Information_Schema.Triggers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Information_Schema.Triggers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Trigger_schema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 AND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Event_object_table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= '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'; 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table_name.trigger_name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employees.before_employees_update</a:t>
            </a:r>
            <a:r>
              <a:rPr lang="en-US" alt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08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Σκοπός</a:t>
            </a:r>
            <a:r>
              <a:rPr lang="en-US" dirty="0" smtClean="0"/>
              <a:t> &amp; </a:t>
            </a:r>
            <a:r>
              <a:rPr lang="el-GR" dirty="0" smtClean="0"/>
              <a:t>Στόχος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Σκοπός</a:t>
            </a:r>
          </a:p>
          <a:p>
            <a:pPr marL="0" indent="0">
              <a:buNone/>
            </a:pPr>
            <a:r>
              <a:rPr lang="el-GR" sz="2400" dirty="0" smtClean="0"/>
              <a:t>Σκοπός </a:t>
            </a:r>
            <a:r>
              <a:rPr lang="el-GR" sz="2400" dirty="0"/>
              <a:t>της παρουσίασης είναι η εμβάθυνση στη χρήση </a:t>
            </a:r>
            <a:r>
              <a:rPr lang="en-US" sz="2400" dirty="0"/>
              <a:t>Stored </a:t>
            </a:r>
            <a:r>
              <a:rPr lang="en-US" sz="2400" dirty="0" smtClean="0"/>
              <a:t>Procedures </a:t>
            </a:r>
            <a:r>
              <a:rPr lang="el-GR" sz="2400" dirty="0"/>
              <a:t>και ειδικότερα σε: </a:t>
            </a:r>
            <a:r>
              <a:rPr lang="en-US" sz="2400" dirty="0"/>
              <a:t>Triggers, Functions, Procedures,  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l-GR" sz="2400" b="1" dirty="0"/>
              <a:t>Στόχος</a:t>
            </a:r>
          </a:p>
          <a:p>
            <a:pPr marL="0" indent="0">
              <a:buNone/>
            </a:pPr>
            <a:r>
              <a:rPr lang="el-GR" sz="2400" dirty="0"/>
              <a:t>Στόχος είναι η εκμάθηση της χρήσης </a:t>
            </a:r>
            <a:r>
              <a:rPr lang="en-US" sz="2400" dirty="0"/>
              <a:t>Stored Procedures </a:t>
            </a:r>
            <a:r>
              <a:rPr lang="en-US" sz="2400" dirty="0" smtClean="0"/>
              <a:t>(</a:t>
            </a:r>
            <a:r>
              <a:rPr lang="en-US" sz="2400" dirty="0"/>
              <a:t>Triggers, Functions, Procedures, Cursors) </a:t>
            </a:r>
            <a:r>
              <a:rPr lang="el-GR" sz="2400" dirty="0"/>
              <a:t>ώστε ο φοιτητής να </a:t>
            </a:r>
            <a:r>
              <a:rPr lang="el-GR" sz="2400" dirty="0" smtClean="0"/>
              <a:t>προσεγγίσει </a:t>
            </a:r>
            <a:r>
              <a:rPr lang="el-GR" sz="2400" dirty="0"/>
              <a:t>το επίπεδο ενός ικανού </a:t>
            </a:r>
            <a:r>
              <a:rPr lang="en-US" sz="2400" dirty="0"/>
              <a:t>developer.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l-GR" sz="2400" b="1" dirty="0"/>
              <a:t>Λέξεις κλειδιά: </a:t>
            </a:r>
            <a:r>
              <a:rPr lang="en-US" sz="2400" dirty="0"/>
              <a:t>Stored Procedures, triggers, Functions, </a:t>
            </a:r>
            <a:r>
              <a:rPr lang="en-US" sz="2400" dirty="0" smtClean="0"/>
              <a:t>Procedures</a:t>
            </a:r>
            <a:r>
              <a:rPr lang="en-US" sz="2400" dirty="0"/>
              <a:t>, </a:t>
            </a:r>
            <a:r>
              <a:rPr lang="en-US" sz="2400" dirty="0" smtClean="0"/>
              <a:t>Cursors</a:t>
            </a:r>
            <a:endParaRPr lang="en-US" sz="2400" dirty="0"/>
          </a:p>
          <a:p>
            <a:endParaRPr lang="en-US" sz="2400" dirty="0"/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199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Απλοποημένη</a:t>
            </a:r>
            <a:r>
              <a:rPr lang="el-GR" dirty="0"/>
              <a:t> διαχείριση παραγγελιών: Χρήση </a:t>
            </a:r>
            <a:r>
              <a:rPr lang="el-GR" dirty="0" err="1"/>
              <a:t>triggers</a:t>
            </a:r>
            <a:r>
              <a:rPr lang="el-GR" dirty="0"/>
              <a:t> σε περιβάλλον </a:t>
            </a:r>
            <a:r>
              <a:rPr lang="el-GR" dirty="0" err="1" smtClean="0"/>
              <a:t>mySQL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DATABASE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myorders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customers;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customers(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VARCHAR(255) NOT NULL,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VARCHAR(255),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stocks;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stocks(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description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VARCHAR(255) NOT NULL,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DECIMAL(5,2) NOT NULL,  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PRIMARY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7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orders;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orders(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 AUTO_INCREMENT,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 NOT NULL,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DATETIME NOT NULL,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total DECIMAL(5,2),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INT, qty INT NOT NULL,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DECIMAL(5,2),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PRIMARY KEY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4"/>
          <a:stretch/>
        </p:blipFill>
        <p:spPr bwMode="auto">
          <a:xfrm>
            <a:off x="5979780" y="4293096"/>
            <a:ext cx="29421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0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Sets the timestamp for a new order.</a:t>
            </a:r>
            <a:endParaRPr 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orders_trig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orders_trig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BEFORE INSERT ON orders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NEW.odate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NOW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Calculates the new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a new order line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orderlines_trig_ins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orderlines_trig_ins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BEFORE INSERT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(SELECT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FROM stocks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NEW.stockno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NEW.qty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8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new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for an updated order line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orderlines_trig_upd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orderlines_trig_upd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BEFORE UPDATE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NEW.ptotal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(SELECT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FROM stocks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NEW.stockno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NEW.qty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total amount of a new order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AFTER INSERT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UPDATE orders SET total = (SELECT SUM(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75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Calculates the total amount for the updated order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IF EXISTS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orderlines_total_upd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orderlines_total_upd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AFTER UPDATE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UPDATE orders SET total = (SELECT SUM(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ptotal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NEW.orderno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0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'SMITH', 'ATHENS');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'JONES', 'VOLOS');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customers(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'BATES', 'NEW YORK');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VALUES(1, 'APPLE', 1);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VALUES(2, 'ORANGE', 1.5);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stocks(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description,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list_price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VALUES(3, 'LEMON', 1.7);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orders(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custno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1, 10);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orderlines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stockno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(1, 2, 5);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2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14022"/>
            <a:ext cx="56880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13106"/>
            <a:ext cx="2592288" cy="1916832"/>
          </a:xfrm>
        </p:spPr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11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5903912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2520280" cy="31683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7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628775"/>
            <a:ext cx="7162800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8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844675"/>
            <a:ext cx="80930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0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 smtClean="0"/>
              <a:t>Εξασφαλίζει</a:t>
            </a:r>
            <a:r>
              <a:rPr lang="en-US" sz="2400" b="1" dirty="0" smtClean="0"/>
              <a:t>:</a:t>
            </a:r>
            <a:endParaRPr lang="el-GR" sz="2400" b="1" dirty="0"/>
          </a:p>
          <a:p>
            <a:r>
              <a:rPr lang="el-GR" sz="2400" dirty="0" smtClean="0"/>
              <a:t>Αυξημένη </a:t>
            </a:r>
            <a:r>
              <a:rPr lang="el-GR" sz="2400" dirty="0"/>
              <a:t>παραγωγικότητα (</a:t>
            </a:r>
            <a:r>
              <a:rPr lang="en-US" sz="2400" dirty="0"/>
              <a:t>Increased productivity) </a:t>
            </a:r>
            <a:r>
              <a:rPr lang="el-GR" sz="2400" dirty="0" smtClean="0"/>
              <a:t>   Ευέλικτη </a:t>
            </a:r>
            <a:r>
              <a:rPr lang="el-GR" sz="2400" dirty="0"/>
              <a:t>διαχείριση της ανάπτυξης εφαρμογών (</a:t>
            </a:r>
            <a:r>
              <a:rPr lang="en-US" sz="2400" dirty="0"/>
              <a:t>Manageability </a:t>
            </a:r>
            <a:r>
              <a:rPr lang="en-US" sz="2400" dirty="0" smtClean="0"/>
              <a:t>in </a:t>
            </a:r>
            <a:r>
              <a:rPr lang="en-US" sz="2400" dirty="0"/>
              <a:t>application development)</a:t>
            </a:r>
          </a:p>
          <a:p>
            <a:endParaRPr lang="en-US" sz="2400" dirty="0"/>
          </a:p>
          <a:p>
            <a:r>
              <a:rPr lang="el-GR" sz="2400" dirty="0" smtClean="0"/>
              <a:t>Οι </a:t>
            </a:r>
            <a:r>
              <a:rPr lang="en-US" sz="2400" dirty="0"/>
              <a:t>Stored routines </a:t>
            </a:r>
            <a:r>
              <a:rPr lang="el-GR" sz="2400" dirty="0"/>
              <a:t>επιτρέπουν σε τμήματα της εφαρμογής </a:t>
            </a:r>
            <a:r>
              <a:rPr lang="el-GR" sz="2400" dirty="0" smtClean="0"/>
              <a:t>(</a:t>
            </a:r>
            <a:r>
              <a:rPr lang="en-US" sz="2400" dirty="0"/>
              <a:t>parts of application logic) </a:t>
            </a:r>
            <a:r>
              <a:rPr lang="el-GR" sz="2400" dirty="0"/>
              <a:t>να αποθηκευθούν στη βάση για </a:t>
            </a:r>
            <a:r>
              <a:rPr lang="el-GR" sz="2400" dirty="0" smtClean="0"/>
              <a:t>λόγους </a:t>
            </a:r>
            <a:r>
              <a:rPr lang="el-GR" sz="2400" dirty="0"/>
              <a:t>ασφαλείας και επίδοσης (</a:t>
            </a:r>
            <a:r>
              <a:rPr lang="en-US" sz="2400" dirty="0"/>
              <a:t>for security and performance </a:t>
            </a:r>
            <a:r>
              <a:rPr lang="en-US" sz="2400" dirty="0" smtClean="0"/>
              <a:t>Reasons</a:t>
            </a:r>
            <a:r>
              <a:rPr lang="en-US" sz="2400" dirty="0"/>
              <a:t>). </a:t>
            </a:r>
            <a:endParaRPr lang="el-GR" sz="2400" dirty="0" smtClean="0"/>
          </a:p>
          <a:p>
            <a:endParaRPr lang="en-US" sz="2400" dirty="0"/>
          </a:p>
          <a:p>
            <a:r>
              <a:rPr lang="el-GR" sz="2400" dirty="0" smtClean="0"/>
              <a:t>Οι </a:t>
            </a:r>
            <a:r>
              <a:rPr lang="el-GR" sz="2400" dirty="0"/>
              <a:t>ίδιες </a:t>
            </a:r>
            <a:r>
              <a:rPr lang="en-US" sz="2400" dirty="0"/>
              <a:t>routines </a:t>
            </a:r>
            <a:r>
              <a:rPr lang="el-GR" sz="2400" dirty="0"/>
              <a:t>διατίθενται για πολλαπλή χρήση (</a:t>
            </a:r>
            <a:r>
              <a:rPr lang="en-US" sz="2400" dirty="0"/>
              <a:t>for multi-use</a:t>
            </a:r>
            <a:r>
              <a:rPr lang="en-US" sz="2400" dirty="0" smtClean="0"/>
              <a:t>),</a:t>
            </a:r>
            <a:r>
              <a:rPr lang="el-GR" sz="2400" dirty="0" smtClean="0"/>
              <a:t> σε </a:t>
            </a:r>
            <a:r>
              <a:rPr lang="el-GR" sz="2400" dirty="0"/>
              <a:t>διαφορετικές συναλλαγές ή από πολλαπλά προγράμματα </a:t>
            </a:r>
            <a:r>
              <a:rPr lang="el-GR" sz="2400" dirty="0" smtClean="0"/>
              <a:t>(</a:t>
            </a:r>
            <a:r>
              <a:rPr lang="en-US" sz="2400" dirty="0"/>
              <a:t>by multiple programs).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07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/>
              <a:t>Οριζόμενες από το χρήστη (</a:t>
            </a:r>
            <a:r>
              <a:rPr lang="en-US" sz="3200" dirty="0"/>
              <a:t>User-defined) functions – “stored functions”  </a:t>
            </a:r>
            <a:r>
              <a:rPr lang="el-GR" sz="3200" dirty="0"/>
              <a:t>σε περιβάλλον </a:t>
            </a:r>
            <a:r>
              <a:rPr lang="en-US" sz="3200" dirty="0" err="1"/>
              <a:t>mySQL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Aggregate</a:t>
            </a:r>
            <a:r>
              <a:rPr lang="en-US" sz="2400" dirty="0"/>
              <a:t>, arithmetic, temporal, string functions (</a:t>
            </a:r>
            <a:r>
              <a:rPr lang="el-GR" sz="2400" dirty="0"/>
              <a:t>ορίζονται </a:t>
            </a:r>
            <a:r>
              <a:rPr lang="en-US" sz="2400" dirty="0" smtClean="0"/>
              <a:t> </a:t>
            </a:r>
            <a:r>
              <a:rPr lang="el-GR" sz="2400" dirty="0" smtClean="0"/>
              <a:t>στο </a:t>
            </a:r>
            <a:r>
              <a:rPr lang="en-US" sz="2400" dirty="0"/>
              <a:t>SQL standard.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Οι </a:t>
            </a:r>
            <a:r>
              <a:rPr lang="el-GR" sz="2400" dirty="0"/>
              <a:t>διάλεκτοι </a:t>
            </a:r>
            <a:r>
              <a:rPr lang="en-US" sz="2400" b="1" dirty="0"/>
              <a:t>SQL (dialects) </a:t>
            </a:r>
            <a:r>
              <a:rPr lang="el-GR" sz="2400" b="1" dirty="0"/>
              <a:t>των προϊόντων </a:t>
            </a:r>
            <a:r>
              <a:rPr lang="en-US" sz="2400" b="1" dirty="0"/>
              <a:t>DBMS </a:t>
            </a:r>
            <a:r>
              <a:rPr lang="el-GR" sz="2400" b="1" dirty="0" smtClean="0"/>
              <a:t>περιλαμβάνουν </a:t>
            </a:r>
            <a:r>
              <a:rPr lang="el-GR" sz="2400" b="1" dirty="0"/>
              <a:t>πολλές  ενσωματωμένες (</a:t>
            </a:r>
            <a:r>
              <a:rPr lang="en-US" sz="2400" b="1" dirty="0"/>
              <a:t>built-in) functions</a:t>
            </a:r>
            <a:r>
              <a:rPr lang="en-US" sz="2400" dirty="0"/>
              <a:t>. </a:t>
            </a:r>
          </a:p>
          <a:p>
            <a:pPr>
              <a:spcBef>
                <a:spcPts val="1200"/>
              </a:spcBef>
            </a:pPr>
            <a:r>
              <a:rPr lang="el-GR" sz="2400" dirty="0" smtClean="0"/>
              <a:t>Το </a:t>
            </a:r>
            <a:r>
              <a:rPr lang="en-US" sz="2400" dirty="0"/>
              <a:t>SQL/PSM </a:t>
            </a:r>
            <a:r>
              <a:rPr lang="en-US" sz="2400" b="1" dirty="0" smtClean="0">
                <a:solidFill>
                  <a:srgbClr val="FF0000"/>
                </a:solidFill>
              </a:rPr>
              <a:t>(SQL/Persistent Stored Modules) </a:t>
            </a:r>
            <a:r>
              <a:rPr lang="el-GR" sz="2400" dirty="0" smtClean="0"/>
              <a:t>πρότυπο </a:t>
            </a:r>
            <a:r>
              <a:rPr lang="el-GR" sz="2400" dirty="0"/>
              <a:t>παρέχει το πλαίσιο για </a:t>
            </a:r>
            <a:r>
              <a:rPr lang="en-US" sz="2400" dirty="0"/>
              <a:t>user-defined </a:t>
            </a:r>
            <a:r>
              <a:rPr lang="en-US" sz="2400" dirty="0" smtClean="0"/>
              <a:t>functions </a:t>
            </a:r>
            <a:r>
              <a:rPr lang="en-US" sz="2400" dirty="0"/>
              <a:t>(Stored Functions):</a:t>
            </a:r>
          </a:p>
          <a:p>
            <a:pPr marL="357188" indent="0">
              <a:buNone/>
            </a:pPr>
            <a:r>
              <a:rPr lang="en-US" sz="2400" b="1" dirty="0" smtClean="0"/>
              <a:t>User </a:t>
            </a:r>
            <a:r>
              <a:rPr lang="en-US" sz="2400" b="1" dirty="0"/>
              <a:t>defined stored functions </a:t>
            </a:r>
            <a:r>
              <a:rPr lang="el-GR" sz="2400" b="1" dirty="0"/>
              <a:t>μπορούν να δημιουργηθούν </a:t>
            </a:r>
            <a:r>
              <a:rPr lang="el-GR" sz="2400" b="1" dirty="0" smtClean="0"/>
              <a:t>και </a:t>
            </a:r>
            <a:r>
              <a:rPr lang="el-GR" sz="2400" b="1" dirty="0"/>
              <a:t>να χρησιμοποιηθούν για να επεκτείνουν τη γλώσσα </a:t>
            </a:r>
            <a:r>
              <a:rPr lang="en-US" sz="2400" b="1" dirty="0"/>
              <a:t>SQL</a:t>
            </a:r>
          </a:p>
          <a:p>
            <a:pPr marL="357188" indent="0">
              <a:buNone/>
            </a:pPr>
            <a:r>
              <a:rPr lang="el-GR" sz="2400" b="1" dirty="0"/>
              <a:t>Παραδείγματα περιλαμβάνουν υπολογισμούς, </a:t>
            </a:r>
            <a:r>
              <a:rPr lang="el-GR" sz="2400" b="1" dirty="0" smtClean="0"/>
              <a:t>μετασχηματισμούς </a:t>
            </a:r>
            <a:r>
              <a:rPr lang="el-GR" sz="2400" b="1" dirty="0"/>
              <a:t>δεδομένων κ.λπ.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Stored </a:t>
            </a:r>
            <a:r>
              <a:rPr lang="en-US" sz="2400" dirty="0"/>
              <a:t>functions </a:t>
            </a:r>
            <a:r>
              <a:rPr lang="el-GR" sz="2400" dirty="0"/>
              <a:t>συνήθως καλούνται από (</a:t>
            </a:r>
            <a:r>
              <a:rPr lang="en-US" sz="2400" dirty="0"/>
              <a:t>are invoked by) </a:t>
            </a:r>
            <a:r>
              <a:rPr lang="el-GR" sz="2400" dirty="0" smtClean="0"/>
              <a:t>δηλώσεις  </a:t>
            </a:r>
            <a:r>
              <a:rPr lang="en-US" sz="2400" dirty="0"/>
              <a:t>SQL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76824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7284"/>
            <a:ext cx="8712968" cy="618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https://en.wikipedia.org/wiki/SQL/PSM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Wikipedia, the free encyclopedia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SQL/PSM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SQL"/>
              </a:rPr>
              <a:t>SQL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/Persistent Stored Modules) is an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ISO standard"/>
              </a:rPr>
              <a:t>ISO standard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mainly defining an extension of SQL with a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Procedural language"/>
              </a:rPr>
              <a:t>procedural language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use in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Stored procedure"/>
              </a:rPr>
              <a:t>stored procedures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Initially published in 1996 as an extension of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SQL-92"/>
              </a:rPr>
              <a:t>SQL-92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(ISO/IEC 9075-4:1996, a version sometimes called PSM-96 or even SQL-92/PSM</a:t>
            </a:r>
            <a:r>
              <a:rPr lang="el-GR" u="sng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[2]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SQL/PSM was later incorporated into the multi-part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 tooltip="SQL:1999"/>
              </a:rPr>
              <a:t>SQL:1999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standard, and has been part 4 of that standard since then, most recently in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SQL:2011"/>
              </a:rPr>
              <a:t>SQL:2011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SQL:1999 part 4 covered less than the original PSM-96 because the SQL statements for defining, managing, and invoking routines were actually incorporated into part 2 SQL/Foundation, leaving only the procedural language itself as SQL/PSM.</a:t>
            </a:r>
            <a:r>
              <a:rPr lang="el-GR" u="sng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[3]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SQL/PSM facilities are still optional as far as the SQL standard is concerned; most of them are grouped in Features P001-P008.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SQL/PSM standardizes syntax and semantics for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 tooltip="Control flow"/>
              </a:rPr>
              <a:t>control flow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 tooltip="Exception handling"/>
              </a:rPr>
              <a:t>exception handling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(called "condition handling" in SQL/PSM), local variables, assignment of expressions to variables and parameters, and (procedural) use of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 tooltip="Cursor (databases)"/>
              </a:rPr>
              <a:t>cursors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It also defines an information schema (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 tooltip="Metadata"/>
              </a:rPr>
              <a:t>metadata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for stored procedures. SQL/PSM is one language in which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 tooltip="Method (computer programming)"/>
              </a:rPr>
              <a:t>methods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the SQL:1999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 tooltip="Structured type"/>
              </a:rPr>
              <a:t>structured types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be defined. The other is Java, via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6" tooltip="SQL/JRT"/>
              </a:rPr>
              <a:t>SQL/JRT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practice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7" tooltip="MySQL"/>
              </a:rPr>
              <a:t>MySQL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's procedural language and IBM's </a:t>
            </a:r>
            <a:r>
              <a:rPr lang="el-GR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8" tooltip="SQL PL"/>
              </a:rPr>
              <a:t>SQL PL</a:t>
            </a:r>
            <a:r>
              <a:rPr lang="el-G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(used in DB2) are closest to the SQL/PSM standard.</a:t>
            </a:r>
            <a:r>
              <a:rPr lang="el-GR" u="sng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[4]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71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2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679893"/>
            <a:ext cx="365440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l-GR" dirty="0"/>
              <a:t>!=</a:t>
            </a:r>
            <a:r>
              <a:rPr lang="el-GR" dirty="0" smtClean="0"/>
              <a:t>1</a:t>
            </a:r>
            <a:r>
              <a:rPr lang="el-GR" sz="3200" dirty="0" smtClean="0"/>
              <a:t>*</a:t>
            </a:r>
            <a:r>
              <a:rPr lang="el-GR" dirty="0" smtClean="0"/>
              <a:t>2</a:t>
            </a:r>
            <a:r>
              <a:rPr lang="el-GR" sz="3200" dirty="0"/>
              <a:t>*</a:t>
            </a:r>
            <a:r>
              <a:rPr lang="el-GR" dirty="0" smtClean="0"/>
              <a:t>…</a:t>
            </a:r>
            <a:r>
              <a:rPr lang="el-GR" sz="3200" dirty="0" smtClean="0"/>
              <a:t>*</a:t>
            </a:r>
            <a:r>
              <a:rPr lang="en-US" dirty="0"/>
              <a:t>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563072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FUNCTION IF EXISTS factorial;</a:t>
            </a:r>
          </a:p>
          <a:p>
            <a:pPr marL="0" indent="0">
              <a:buNone/>
            </a:pPr>
            <a:r>
              <a:rPr lang="en-US" altLang="el-GR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factorial(n INT)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INT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DETERMINISTIC</a:t>
            </a:r>
          </a:p>
          <a:p>
            <a:pPr marL="0" indent="0">
              <a:buNone/>
            </a:pPr>
            <a:r>
              <a:rPr lang="en-US" altLang="el-G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f INT DEFAULT 1;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n &gt; 0 DO</a:t>
            </a:r>
          </a:p>
          <a:p>
            <a:pPr marL="0" indent="0">
              <a:buNone/>
            </a:pPr>
            <a:r>
              <a:rPr lang="en-US" altLang="el-GR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n * f;</a:t>
            </a:r>
          </a:p>
          <a:p>
            <a:pPr marL="0" indent="0">
              <a:buNone/>
            </a:pPr>
            <a:r>
              <a:rPr lang="en-US" altLang="el-GR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 = n - 1;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WHILE;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f;</a:t>
            </a:r>
          </a:p>
          <a:p>
            <a:pPr marL="0" indent="0">
              <a:buNone/>
            </a:pPr>
            <a:r>
              <a:rPr lang="en-US" altLang="el-GR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r>
              <a:rPr lang="en-US" altLang="el-GR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factorial(4);</a:t>
            </a:r>
          </a:p>
          <a:p>
            <a:pPr marL="0" indent="0">
              <a:buNone/>
            </a:pPr>
            <a:endParaRPr lang="en-US" altLang="el-GR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9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404665"/>
            <a:ext cx="6912768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Γράψε συνάρτηση 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</a:t>
            </a: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_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message</a:t>
            </a: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που καλείται και δείχνει τη λέξη 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</a:t>
            </a:r>
            <a:r>
              <a:rPr lang="el-GR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και μήνυμα. </a:t>
            </a:r>
            <a:r>
              <a:rPr lang="en-US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('GREECE');</a:t>
            </a:r>
            <a:endParaRPr lang="el-GR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Hello GREECE</a:t>
            </a:r>
            <a:endParaRPr lang="el-GR" sz="2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DROP 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FUNCTION IF EXISTS </a:t>
            </a:r>
            <a:r>
              <a:rPr lang="en-US" sz="2000" dirty="0" err="1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DELIMITER $$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CREATE FUNCTION </a:t>
            </a:r>
            <a:r>
              <a:rPr lang="en-US" sz="2000" dirty="0" err="1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(message TEXT)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RETURNS TEXT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BEGIN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RETURN CONCAT('Hello ', message);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END;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$$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DELIMITER 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lang="en-US" sz="2000" dirty="0" err="1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dirty="0"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('GREECE');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78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208912" cy="659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Χρησιμοποίησε μια τοπική μεταβλητή για να κάνεις κάποιους υπολογισμούς μέσα στη συνάρτησή σου.</a:t>
            </a:r>
            <a:endParaRPr lang="el-G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DELIMITER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$$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FUNCTION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(message TEXT)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RETURNS TEXT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DECLARE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string_length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SET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string_length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LENGTH(message);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RETURN CONCAT('Hello ', message, ' - your message has ',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string_length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' characters');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$$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DELIMITER 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Select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hello_message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('GREECE');</a:t>
            </a:r>
            <a:endParaRPr lang="el-G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PROCEDURE and CREATE FUNCTION </a:t>
            </a:r>
            <a:r>
              <a:rPr lang="en-US" dirty="0" smtClean="0"/>
              <a:t>Syntax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PROCEDURE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([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[,...]])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[characteristic ...]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endParaRPr lang="en-US" altLang="el-GR" sz="5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[DEFINER = { user | CURRENT_USER }]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FUNCTION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([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[,...]])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RETURNS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[characteristic ...]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endParaRPr lang="en-US" altLang="el-GR" sz="5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 IN | OUT | INOUT ]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</a:t>
            </a: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func_parameter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param_name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Any valid MySQL data type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characteristic: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COMMENT 'string'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LANGUAGE SQL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[NOT] DETERMINISTIC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{ CONTAINS SQL | NO SQL | READS SQL DATA | MODIFIES SQL DATA }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| SQL SECURITY { DEFINER | INVOKER }</a:t>
            </a:r>
          </a:p>
          <a:p>
            <a:pPr marL="0" indent="0">
              <a:buSzPct val="45000"/>
              <a:buNone/>
            </a:pPr>
            <a:r>
              <a:rPr lang="en-US" altLang="el-GR" sz="5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routine_body</a:t>
            </a: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Valid SQL routine statement</a:t>
            </a:r>
          </a:p>
          <a:p>
            <a:pPr marL="0" indent="0">
              <a:buSzPct val="45000"/>
              <a:buNone/>
            </a:pPr>
            <a:r>
              <a:rPr lang="en-US" altLang="el-GR" sz="5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(see </a:t>
            </a:r>
            <a:r>
              <a:rPr lang="en-US" sz="5600" b="1" dirty="0">
                <a:hlinkClick r:id="rId3"/>
              </a:rPr>
              <a:t>13.1.12 CREATE PROCEDURE and CREATE FUNCTION </a:t>
            </a:r>
            <a:r>
              <a:rPr lang="en-US" sz="5600" b="1" dirty="0" smtClean="0">
                <a:hlinkClick r:id="rId3"/>
              </a:rPr>
              <a:t>Syntax</a:t>
            </a:r>
            <a:r>
              <a:rPr lang="en-US" altLang="el-GR" sz="56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5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292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n-US" sz="3200" dirty="0"/>
              <a:t>Procedures: </a:t>
            </a:r>
            <a:r>
              <a:rPr lang="el-GR" sz="3200" dirty="0"/>
              <a:t>Ορισμός, Μεταβλητές, εκχώρηση τιμών (</a:t>
            </a:r>
            <a:r>
              <a:rPr lang="en-US" sz="3200" dirty="0"/>
              <a:t>Definition, Variables, values’ assignment</a:t>
            </a:r>
            <a:r>
              <a:rPr lang="en-US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DELIMITER //</a:t>
            </a:r>
          </a:p>
          <a:p>
            <a:pPr marL="0" indent="0">
              <a:buNone/>
              <a:defRPr/>
            </a:pPr>
            <a:r>
              <a:rPr lang="en-US" dirty="0"/>
              <a:t>CREATE PROCEDURE </a:t>
            </a:r>
            <a:r>
              <a:rPr lang="en-US" dirty="0" err="1"/>
              <a:t>GetAllPapers</a:t>
            </a:r>
            <a:r>
              <a:rPr lang="en-US" dirty="0"/>
              <a:t>()</a:t>
            </a:r>
          </a:p>
          <a:p>
            <a:pPr marL="0" indent="0">
              <a:buNone/>
              <a:defRPr/>
            </a:pPr>
            <a:r>
              <a:rPr lang="en-US" dirty="0"/>
              <a:t>BEGIN</a:t>
            </a:r>
          </a:p>
          <a:p>
            <a:pPr marL="0" indent="0">
              <a:buNone/>
              <a:defRPr/>
            </a:pPr>
            <a:r>
              <a:rPr lang="en-US" dirty="0"/>
              <a:t>  SELECT *  FROM paper;</a:t>
            </a:r>
          </a:p>
          <a:p>
            <a:pPr marL="0" indent="0">
              <a:buNone/>
              <a:defRPr/>
            </a:pPr>
            <a:r>
              <a:rPr lang="en-US" dirty="0"/>
              <a:t>END //</a:t>
            </a:r>
          </a:p>
          <a:p>
            <a:pPr marL="0" indent="0">
              <a:buNone/>
              <a:defRPr/>
            </a:pPr>
            <a:r>
              <a:rPr lang="en-US" dirty="0"/>
              <a:t>DELIMITER ;</a:t>
            </a:r>
          </a:p>
          <a:p>
            <a:pPr marL="357188" indent="-171450">
              <a:defRPr/>
            </a:pPr>
            <a:r>
              <a:rPr lang="en-US" dirty="0" smtClean="0"/>
              <a:t>CALL </a:t>
            </a:r>
            <a:r>
              <a:rPr lang="en-US" dirty="0"/>
              <a:t>STORED_PROCEDURE_NAME()</a:t>
            </a:r>
          </a:p>
          <a:p>
            <a:pPr marL="357188" indent="-171450">
              <a:defRPr/>
            </a:pPr>
            <a:r>
              <a:rPr lang="en-US" dirty="0" smtClean="0"/>
              <a:t>CALL </a:t>
            </a:r>
            <a:r>
              <a:rPr lang="en-US" dirty="0" err="1"/>
              <a:t>GetAllPapers</a:t>
            </a:r>
            <a:r>
              <a:rPr lang="en-US" dirty="0"/>
              <a:t>(); -- execution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b="1" dirty="0">
                <a:solidFill>
                  <a:srgbClr val="820000"/>
                </a:solidFill>
              </a:rPr>
              <a:t>Variables’ declaration, values’ assignment</a:t>
            </a:r>
            <a:r>
              <a:rPr lang="en-US" dirty="0">
                <a:solidFill>
                  <a:srgbClr val="82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variable_name</a:t>
            </a:r>
            <a:r>
              <a:rPr lang="en-US" dirty="0"/>
              <a:t> </a:t>
            </a:r>
            <a:r>
              <a:rPr lang="en-US" dirty="0" err="1"/>
              <a:t>datatype</a:t>
            </a:r>
            <a:r>
              <a:rPr lang="en-US" dirty="0"/>
              <a:t>(size) DEFAULT </a:t>
            </a:r>
            <a:r>
              <a:rPr lang="en-US" dirty="0" err="1"/>
              <a:t>default_value</a:t>
            </a:r>
            <a:r>
              <a:rPr lang="en-US" dirty="0"/>
              <a:t>;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total_sales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total_count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SET </a:t>
            </a:r>
            <a:r>
              <a:rPr lang="en-US" dirty="0" err="1"/>
              <a:t>total_count</a:t>
            </a:r>
            <a:r>
              <a:rPr lang="en-US" dirty="0"/>
              <a:t> = 10; </a:t>
            </a:r>
          </a:p>
          <a:p>
            <a:pPr marL="0" indent="0">
              <a:buNone/>
              <a:defRPr/>
            </a:pPr>
            <a:r>
              <a:rPr lang="en-US" dirty="0"/>
              <a:t>DECLARE </a:t>
            </a:r>
            <a:r>
              <a:rPr lang="en-US" dirty="0" err="1"/>
              <a:t>total_products</a:t>
            </a:r>
            <a:r>
              <a:rPr lang="en-US" dirty="0"/>
              <a:t> INT DEFAULT 0</a:t>
            </a:r>
          </a:p>
          <a:p>
            <a:pPr marL="0" indent="0">
              <a:buNone/>
              <a:defRPr/>
            </a:pPr>
            <a:r>
              <a:rPr lang="en-US" dirty="0"/>
              <a:t>SELECT COUNT(*) INTO </a:t>
            </a:r>
            <a:r>
              <a:rPr lang="en-US" dirty="0" err="1"/>
              <a:t>total_products</a:t>
            </a:r>
            <a:r>
              <a:rPr lang="en-US" dirty="0"/>
              <a:t> FROM products;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910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Procedures: - </a:t>
            </a: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08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 </a:t>
            </a:r>
          </a:p>
          <a:p>
            <a:pPr marL="0" indent="0">
              <a:buNone/>
            </a:pPr>
            <a:r>
              <a:rPr lang="it-IT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balanceCalc ( IN interestRate INT,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INOUT balance INT,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OUT interest INT)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DETERMINISTIC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da-DK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interest = interestRate * balance / 100;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balance = balance + interest;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END ! 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n-US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@balance=2000;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=5;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@balance;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balanceCalc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(@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@interest);</a:t>
            </a:r>
          </a:p>
          <a:p>
            <a:pPr marL="0" indent="0">
              <a:buNone/>
            </a:pP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Select @</a:t>
            </a:r>
            <a:r>
              <a:rPr lang="en-US" altLang="el-GR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interestRate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, @balance, @interest;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17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95"/>
          <a:stretch/>
        </p:blipFill>
        <p:spPr bwMode="auto">
          <a:xfrm>
            <a:off x="899319" y="1025525"/>
            <a:ext cx="7345362" cy="57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33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Εισαγωγή στις συναλλαγές-</a:t>
            </a:r>
            <a:r>
              <a:rPr lang="en-US" dirty="0"/>
              <a:t>transactions</a:t>
            </a:r>
            <a:r>
              <a:rPr lang="el-GR" dirty="0"/>
              <a:t>. Δηλώσεις </a:t>
            </a:r>
            <a:r>
              <a:rPr lang="en-US" dirty="0"/>
              <a:t>Commit</a:t>
            </a:r>
            <a:r>
              <a:rPr lang="el-GR" dirty="0"/>
              <a:t> – </a:t>
            </a:r>
            <a:r>
              <a:rPr lang="en-US" dirty="0"/>
              <a:t>Rollback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107504" y="76470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Κάθε συναλλαγή (</a:t>
            </a:r>
            <a:r>
              <a:rPr lang="fr-FR" sz="2400" dirty="0"/>
              <a:t>transaction</a:t>
            </a:r>
            <a:r>
              <a:rPr lang="el-GR" sz="2400" dirty="0"/>
              <a:t>) ολοκληρώνεται με δήλωση με </a:t>
            </a:r>
            <a:r>
              <a:rPr lang="en-US" sz="2400" dirty="0"/>
              <a:t>Commit</a:t>
            </a:r>
            <a:r>
              <a:rPr lang="el-GR" sz="2400" dirty="0"/>
              <a:t> (γράφονται όλες οι μεταβολές στη βάση δεδομένων) ή δήλωση </a:t>
            </a:r>
            <a:r>
              <a:rPr lang="en-US" sz="2400" dirty="0"/>
              <a:t>Rollback</a:t>
            </a:r>
            <a:r>
              <a:rPr lang="el-GR" sz="2400" dirty="0"/>
              <a:t> (ακυρώνονται όλες οι μεταβολές).</a:t>
            </a:r>
            <a:br>
              <a:rPr lang="el-GR" sz="2400" dirty="0"/>
            </a:br>
            <a:endParaRPr lang="el-GR" sz="2400" dirty="0" smtClean="0"/>
          </a:p>
          <a:p>
            <a:r>
              <a:rPr lang="el-GR" sz="2400" b="1" dirty="0" smtClean="0">
                <a:solidFill>
                  <a:srgbClr val="FF0000"/>
                </a:solidFill>
              </a:rPr>
              <a:t>Παράδειγμα </a:t>
            </a:r>
            <a:r>
              <a:rPr lang="el-GR" sz="2400" b="1" dirty="0">
                <a:solidFill>
                  <a:srgbClr val="FF0000"/>
                </a:solidFill>
              </a:rPr>
              <a:t>συναλλαγής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l-GR" sz="2400" dirty="0"/>
              <a:t>Δημιουργία του πίνακα τραπεζικών λογαριασμών </a:t>
            </a:r>
            <a:r>
              <a:rPr lang="en-US" sz="2400" dirty="0"/>
              <a:t>accounts</a:t>
            </a:r>
            <a:r>
              <a:rPr lang="el-GR" sz="2400" dirty="0"/>
              <a:t> στη βάση δεδομένων </a:t>
            </a:r>
            <a:r>
              <a:rPr lang="en-US" sz="2400" dirty="0"/>
              <a:t>my</a:t>
            </a:r>
            <a:r>
              <a:rPr lang="el-GR" sz="2400" dirty="0"/>
              <a:t>_</a:t>
            </a:r>
            <a:r>
              <a:rPr lang="en-US" sz="2400" dirty="0"/>
              <a:t>accounts</a:t>
            </a:r>
            <a:r>
              <a:rPr lang="el-GR" sz="2400" dirty="0"/>
              <a:t>.</a:t>
            </a:r>
            <a:br>
              <a:rPr lang="el-GR" sz="2400" dirty="0"/>
            </a:br>
            <a:endParaRPr lang="el-GR" sz="2400" dirty="0" smtClean="0"/>
          </a:p>
          <a:p>
            <a:r>
              <a:rPr lang="en-US" sz="2400" dirty="0" smtClean="0"/>
              <a:t>DROP </a:t>
            </a:r>
            <a:r>
              <a:rPr lang="en-US" sz="2400" dirty="0"/>
              <a:t>DATABASE IF EXISTS </a:t>
            </a:r>
            <a:r>
              <a:rPr lang="en-US" sz="2400" dirty="0" err="1"/>
              <a:t>my_accounts</a:t>
            </a:r>
            <a:r>
              <a:rPr lang="en-US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CREATE DATABASE </a:t>
            </a:r>
            <a:r>
              <a:rPr lang="en-US" sz="2400" dirty="0" err="1"/>
              <a:t>my_accounts</a:t>
            </a:r>
            <a:r>
              <a:rPr lang="en-US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USE </a:t>
            </a:r>
            <a:r>
              <a:rPr lang="en-US" sz="2400" dirty="0" err="1"/>
              <a:t>my_accounts</a:t>
            </a:r>
            <a:r>
              <a:rPr lang="en-US" sz="2400" dirty="0"/>
              <a:t>;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CREATE TABLE Accounts (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     </a:t>
            </a:r>
            <a:r>
              <a:rPr lang="en-US" sz="2400" dirty="0" err="1"/>
              <a:t>acctID</a:t>
            </a:r>
            <a:r>
              <a:rPr lang="en-US" sz="2400" dirty="0"/>
              <a:t> INTEGER NOT NULL PRIMARY KEY, </a:t>
            </a:r>
            <a:r>
              <a:rPr lang="el-GR" sz="2400" dirty="0"/>
              <a:t/>
            </a:r>
            <a:br>
              <a:rPr lang="el-GR" sz="2400" dirty="0"/>
            </a:br>
            <a:r>
              <a:rPr lang="en-US" sz="2400" dirty="0"/>
              <a:t>     balance INTEGER NOT NULL</a:t>
            </a:r>
            <a:r>
              <a:rPr lang="el-GR" sz="2400" dirty="0"/>
              <a:t>); </a:t>
            </a:r>
            <a:br>
              <a:rPr lang="el-GR" sz="2400" dirty="0"/>
            </a:b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016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Procedures - </a:t>
            </a: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342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684213" y="-171450"/>
            <a:ext cx="7772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el-GR" sz="20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988840"/>
            <a:ext cx="1320651" cy="2520280"/>
          </a:xfrm>
        </p:spPr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0"/>
            <a:ext cx="7016923" cy="68580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4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DELIMITER 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//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CREATE PROCEDURE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GetAuthorByCountry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(IN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countryName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VARCHAR(255))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BEGIN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SELECT * 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FROM author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WHERE country = </a:t>
            </a:r>
            <a:r>
              <a:rPr lang="en-US" sz="1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countryName</a:t>
            </a: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END //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DELIMITER ;</a:t>
            </a:r>
            <a:endParaRPr lang="el-GR" sz="14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GetAuthorByCountry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(‘GREECE'); 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$$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CountAuthorsByCountry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VARCHAR(25),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OUT total INT)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BEGIN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SELECT count(A_ID)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INTO total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FROM author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WHERE country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AuthorCountry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END$$</a:t>
            </a: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DELIMITER 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CountAuthorsByCountry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GREECE',@total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  <a:defRPr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@total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814" y="1663245"/>
            <a:ext cx="7646372" cy="367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34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CALL </a:t>
            </a:r>
            <a:r>
              <a:rPr lang="en-US" sz="2400" dirty="0" err="1"/>
              <a:t>GetAuthorByCountry</a:t>
            </a:r>
            <a:r>
              <a:rPr lang="en-US" sz="2400" dirty="0"/>
              <a:t>('GREECE'); 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9552" y="1832018"/>
            <a:ext cx="7056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0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01" y="4149080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CALL </a:t>
            </a:r>
            <a:r>
              <a:rPr lang="en-US" sz="2400" dirty="0" err="1"/>
              <a:t>CountAuthorsByCountry</a:t>
            </a:r>
            <a:r>
              <a:rPr lang="en-US" sz="2400" dirty="0"/>
              <a:t>('</a:t>
            </a:r>
            <a:r>
              <a:rPr lang="en-US" sz="2400" dirty="0" err="1"/>
              <a:t>GREECE',@total</a:t>
            </a:r>
            <a:r>
              <a:rPr lang="en-US" sz="2400" dirty="0"/>
              <a:t>);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Select @total;</a:t>
            </a:r>
            <a:endParaRPr lang="el-GR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3367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3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9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CALL </a:t>
            </a:r>
            <a:r>
              <a:rPr lang="en-US" sz="2000" dirty="0" err="1"/>
              <a:t>CountAuthorsByCountry</a:t>
            </a:r>
            <a:r>
              <a:rPr lang="en-US" sz="2000" dirty="0"/>
              <a:t>('</a:t>
            </a:r>
            <a:r>
              <a:rPr lang="en-US" sz="2000" dirty="0" err="1"/>
              <a:t>GREECE',@total</a:t>
            </a:r>
            <a:r>
              <a:rPr lang="en-US" sz="2000" dirty="0"/>
              <a:t>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Select @total;</a:t>
            </a:r>
            <a:endParaRPr lang="el-GR" sz="20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0718" y="1986376"/>
            <a:ext cx="5576828" cy="16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393305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CALL </a:t>
            </a:r>
            <a:r>
              <a:rPr lang="en-US" sz="2000" dirty="0" err="1">
                <a:latin typeface="+mn-lt"/>
              </a:rPr>
              <a:t>CountAuthorsByCountry</a:t>
            </a:r>
            <a:r>
              <a:rPr lang="en-US" sz="2000" dirty="0">
                <a:latin typeface="+mn-lt"/>
              </a:rPr>
              <a:t>('</a:t>
            </a:r>
            <a:r>
              <a:rPr lang="en-US" sz="2000" dirty="0" err="1">
                <a:latin typeface="+mn-lt"/>
              </a:rPr>
              <a:t>UK',@total</a:t>
            </a:r>
            <a:r>
              <a:rPr lang="en-US" sz="2000" dirty="0">
                <a:latin typeface="+mn-lt"/>
              </a:rPr>
              <a:t>);</a:t>
            </a:r>
            <a:endParaRPr lang="el-GR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Select @total AS TOTAL_BY_UK  FROM DUAL;</a:t>
            </a:r>
            <a:endParaRPr lang="el-GR" sz="2000" dirty="0"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4782" y="4677092"/>
            <a:ext cx="5552764" cy="192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58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dirty="0"/>
              <a:t>Οι επεκτάσεις (</a:t>
            </a:r>
            <a:r>
              <a:rPr lang="en-US" sz="2800" dirty="0"/>
              <a:t>procedural extensions</a:t>
            </a:r>
            <a:r>
              <a:rPr lang="el-GR" sz="2800" dirty="0"/>
              <a:t>) της </a:t>
            </a:r>
            <a:r>
              <a:rPr lang="en-US" sz="2800" dirty="0"/>
              <a:t>SQL </a:t>
            </a:r>
            <a:r>
              <a:rPr lang="el-GR" sz="2800" dirty="0"/>
              <a:t>στα προϊόντα ΣΔΒΔ υποστηρίζουν γενικά τις γνωστές  </a:t>
            </a:r>
            <a:r>
              <a:rPr lang="en-US" sz="2800" dirty="0"/>
              <a:t>control structures</a:t>
            </a:r>
            <a:r>
              <a:rPr lang="el-GR" sz="2800" dirty="0"/>
              <a:t>.</a:t>
            </a:r>
          </a:p>
          <a:p>
            <a:pPr lvl="0"/>
            <a:r>
              <a:rPr lang="el-GR" sz="2800" dirty="0"/>
              <a:t>Ο </a:t>
            </a:r>
            <a:r>
              <a:rPr lang="en-US" sz="2800" dirty="0"/>
              <a:t>developer</a:t>
            </a:r>
            <a:r>
              <a:rPr lang="el-GR" sz="2800" dirty="0"/>
              <a:t> πρέπει να ελέγχει τις διαφορές που υπάρχουν στα προϊόντα</a:t>
            </a:r>
          </a:p>
          <a:p>
            <a:pPr lvl="0"/>
            <a:r>
              <a:rPr lang="el-GR" sz="2800" dirty="0"/>
              <a:t>Ακολουθούν παραδείγματα σε </a:t>
            </a:r>
            <a:r>
              <a:rPr lang="en-US" sz="2800" dirty="0" err="1"/>
              <a:t>mySQL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3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IF Statement</a:t>
            </a:r>
            <a:endParaRPr lang="el-GR" altLang="el-GR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[ELSEIF expression THEN commands]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[ELSE commands]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END IF;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CASE Statement</a:t>
            </a:r>
            <a:endParaRPr lang="el-GR" alt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WHEN 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WHEN expression THEN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ELSE commands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END CASE;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loop</a:t>
            </a:r>
            <a:endParaRPr lang="en-US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WHILE expression DO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Statements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 WHILE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6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l-G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Syntax</a:t>
            </a:r>
          </a:p>
          <a:p>
            <a:pPr>
              <a:buClrTx/>
              <a:buSzTx/>
              <a:buFontTx/>
              <a:buNone/>
            </a:pP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begin_label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:] REPEAT 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statement_list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UNTIL 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search_condition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END REPEAT [</a:t>
            </a:r>
            <a:r>
              <a:rPr lang="en-GB" altLang="el-GR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end_label</a:t>
            </a:r>
            <a:r>
              <a:rPr lang="en-GB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endParaRPr lang="el-GR" alt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Tx/>
              <a:buSzTx/>
              <a:buFontTx/>
              <a:buNone/>
            </a:pP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REPEAT loop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Statements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UNTIL expression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END REPEAT 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endParaRPr lang="el-GR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LOOP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Statements END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LOOP </a:t>
            </a:r>
            <a:endParaRPr lang="en-GB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00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Procedures: Exceptions handlers, Condition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DROP TABLE Accounts;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CREATE TABLE Accounts (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NOT NULL PRIMARY KEY,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balance INTEGER NOT NULL,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CONSTRAINT 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unloanable_account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CHECK (balance &gt;= 0)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VALUES (101,1000);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Accounts (</a:t>
            </a:r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acctID,balance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VALUES (202,2000); 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COMMIT;</a:t>
            </a:r>
          </a:p>
          <a:p>
            <a:pPr marL="0" indent="0">
              <a:buNone/>
              <a:defRPr/>
            </a:pPr>
            <a:r>
              <a:rPr lang="en-US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AUTOCOMMIT=0;</a:t>
            </a:r>
          </a:p>
          <a:p>
            <a:pPr marL="0" indent="0">
              <a:buNone/>
              <a:defRPr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BankTransfer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0" indent="0">
              <a:buNone/>
            </a:pPr>
            <a:endParaRPr lang="el-G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3649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25856"/>
            <a:ext cx="8229600" cy="907200"/>
          </a:xfrm>
        </p:spPr>
        <p:txBody>
          <a:bodyPr>
            <a:normAutofit fontScale="90000"/>
          </a:bodyPr>
          <a:lstStyle/>
          <a:p>
            <a:r>
              <a:rPr lang="el-GR" dirty="0"/>
              <a:t>Έναρξη συναλλαγών στο προϊόν </a:t>
            </a:r>
            <a:r>
              <a:rPr lang="en-US" dirty="0"/>
              <a:t>MySQL</a:t>
            </a:r>
            <a:r>
              <a:rPr lang="el-GR" dirty="0"/>
              <a:t>.</a:t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>
                <a:solidFill>
                  <a:srgbClr val="FF0000"/>
                </a:solidFill>
              </a:rPr>
              <a:t>SET AUTOCOMMIT=0;</a:t>
            </a:r>
            <a:r>
              <a:rPr lang="en-US" dirty="0" smtClean="0"/>
              <a:t> </a:t>
            </a:r>
            <a:r>
              <a:rPr lang="en-US" dirty="0"/>
              <a:t>-- start transactions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74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4355976" cy="908720"/>
          </a:xfrm>
        </p:spPr>
        <p:txBody>
          <a:bodyPr>
            <a:normAutofit fontScale="90000"/>
          </a:bodyPr>
          <a:lstStyle/>
          <a:p>
            <a:r>
              <a:rPr lang="en-US" dirty="0"/>
              <a:t>Exceptions handlers, Condition </a:t>
            </a:r>
            <a:r>
              <a:rPr lang="en-US" dirty="0" smtClean="0"/>
              <a:t>handlers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32"/>
            <a:ext cx="8229600" cy="6741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DELIMITER !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BankTransfer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(IN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IN amount INT,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OUT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VARCHAR(100))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LANGUAGE SQL MODIFIES SQL DATA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P1: BEGIN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acct INT;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EXIT HANDLER FOR NOT FOUND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BEGIN ROLLBACK;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CONCAT('missing account ', CAST(acct AS CHAR));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END;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DECLARE EXIT HANDLER FOR SQLEXCEPTION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BEGIN ROLLBACK;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CONCAT('negative balance (?) in ',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END;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acct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INTO acct FROM Accounts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- amount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acct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INTO acct FROM Accounts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UPDATE Accounts SET balance = balance + amount WHERE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acctID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toAcct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COMMIT;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l-G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msg</a:t>
            </a: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'committed';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END P1 ! </a:t>
            </a:r>
          </a:p>
          <a:p>
            <a:pPr marL="0" indent="0">
              <a:buNone/>
            </a:pPr>
            <a:r>
              <a:rPr lang="en-US" altLang="el-G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endParaRPr lang="en-US" altLang="el-GR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686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513"/>
          <a:stretch/>
        </p:blipFill>
        <p:spPr bwMode="auto">
          <a:xfrm>
            <a:off x="3491880" y="692696"/>
            <a:ext cx="5417922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2808312" cy="2664296"/>
          </a:xfrm>
        </p:spPr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51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1 - Εικόνα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19"/>
          <a:stretch/>
        </p:blipFill>
        <p:spPr bwMode="auto">
          <a:xfrm>
            <a:off x="3349538" y="1052736"/>
            <a:ext cx="557439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60848"/>
            <a:ext cx="3024336" cy="266429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6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el-GR" sz="3100" dirty="0" smtClean="0"/>
              <a:t>Δημιουργία βάσης δεδομένων και πινάκων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899592" y="620688"/>
          <a:ext cx="6120680" cy="5832648"/>
        </p:xfrm>
        <a:graphic>
          <a:graphicData uri="http://schemas.openxmlformats.org/drawingml/2006/table">
            <a:tbl>
              <a:tblPr/>
              <a:tblGrid>
                <a:gridCol w="6120680"/>
              </a:tblGrid>
              <a:tr h="5832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DROP DATABASE IF EXISTS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check_validation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;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CREATE DATABASE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check_validation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;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USE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check_validation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;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DROP TABLE IF EXISTS Customers;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CREATE TABLE Customers(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Custno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 INTEGER NOT NULL PRIMARY KEY,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Cust_name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 VARCHAR(30));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DROP TABLE IF EXISTS Accounts;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CREATE TABLE Accounts (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acctID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 INTEGER NOT NULL PRIMARY KEY,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balance INTEGER NOT NULL,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custno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 INTEGER,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FOREIGN KEY(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Custno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) REFERENCES Customers(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Custno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),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CONSTRAINT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unloanable_account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 CHECK (balance &gt;= 0));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INSERT INTO Customers VALUES(10, 'CODD');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INSERT INTO Customers VALUES(20, 'DATE');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INSERT INTO Accounts (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acctID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, balance,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custno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) VALUES (101, 1000, 10);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INSERT INTO Accounts (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acctID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, balance,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custno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) VALUES (202, 2000, 20);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INSERT INTO Accounts (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acctID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, balance,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custno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) VALUES (303, 2500, 10); 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INSERT INTO Accounts (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acctID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, balance, </a:t>
                      </a:r>
                      <a:r>
                        <a:rPr lang="en-US" sz="1200" b="1" dirty="0" err="1">
                          <a:latin typeface="Cambria"/>
                          <a:ea typeface="Calibri"/>
                          <a:cs typeface="Times New Roman"/>
                        </a:rPr>
                        <a:t>custno</a:t>
                      </a: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) VALUES (404, 3000, 10);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05" marR="49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524000" y="404664"/>
          <a:ext cx="6096000" cy="126187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dirty="0" err="1">
                          <a:latin typeface="Cambria"/>
                          <a:ea typeface="Times New Roman"/>
                          <a:cs typeface="Times New Roman"/>
                        </a:rPr>
                        <a:t>custno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cust_name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 dirty="0"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CODD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 dirty="0">
                          <a:latin typeface="Cambria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DATE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1524000" y="2903220"/>
          <a:ext cx="6096000" cy="210312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latin typeface="Cambria"/>
                          <a:ea typeface="Times New Roman"/>
                          <a:cs typeface="Times New Roman"/>
                        </a:rPr>
                        <a:t>AcctID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Balance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Custno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 dirty="0">
                          <a:latin typeface="Cambria"/>
                          <a:ea typeface="Calibri"/>
                          <a:cs typeface="Times New Roman"/>
                        </a:rPr>
                        <a:t>101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Cambria"/>
                          <a:ea typeface="Calibri"/>
                          <a:cs typeface="Times New Roman"/>
                        </a:rPr>
                        <a:t>1000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 dirty="0">
                          <a:latin typeface="Cambria"/>
                          <a:ea typeface="Calibri"/>
                          <a:cs typeface="Times New Roman"/>
                        </a:rPr>
                        <a:t>202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Cambria"/>
                          <a:ea typeface="Calibri"/>
                          <a:cs typeface="Times New Roman"/>
                        </a:rPr>
                        <a:t>2000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Cambria"/>
                          <a:ea typeface="Calibri"/>
                          <a:cs typeface="Times New Roman"/>
                        </a:rPr>
                        <a:t>20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 dirty="0">
                          <a:latin typeface="Cambria"/>
                          <a:ea typeface="Calibri"/>
                          <a:cs typeface="Times New Roman"/>
                        </a:rPr>
                        <a:t>303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>
                          <a:latin typeface="Cambria"/>
                          <a:ea typeface="Calibri"/>
                          <a:cs typeface="Times New Roman"/>
                        </a:rPr>
                        <a:t>2500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 dirty="0">
                          <a:latin typeface="Cambria"/>
                          <a:ea typeface="Calibri"/>
                          <a:cs typeface="Times New Roman"/>
                        </a:rPr>
                        <a:t>404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 dirty="0">
                          <a:latin typeface="Cambria"/>
                          <a:ea typeface="Calibri"/>
                          <a:cs typeface="Times New Roman"/>
                        </a:rPr>
                        <a:t>3000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323528" y="116632"/>
          <a:ext cx="5100637" cy="652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Έγγραφο" r:id="rId3" imgW="5271188" imgH="6737542" progId="Word.Document.12">
                  <p:embed/>
                </p:oleObj>
              </mc:Choice>
              <mc:Fallback>
                <p:oleObj name="Έγγραφο" r:id="rId3" imgW="5271188" imgH="6737542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6632"/>
                        <a:ext cx="5100637" cy="652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699792" y="4653136"/>
          <a:ext cx="6096000" cy="841248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latin typeface="Cambria"/>
                          <a:ea typeface="Times New Roman"/>
                          <a:cs typeface="Times New Roman"/>
                        </a:rPr>
                        <a:t>Custno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mbria"/>
                          <a:ea typeface="Times New Roman"/>
                          <a:cs typeface="Times New Roman"/>
                        </a:rPr>
                        <a:t>COUNT(*)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mbria"/>
                          <a:ea typeface="Times New Roman"/>
                          <a:cs typeface="Times New Roman"/>
                        </a:rPr>
                        <a:t>SUM(balance)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l-GR" sz="2400" dirty="0"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6500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4932040" y="3356992"/>
          <a:ext cx="1944216" cy="841248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latin typeface="Cambria"/>
                          <a:ea typeface="Times New Roman"/>
                          <a:cs typeface="Times New Roman"/>
                        </a:rPr>
                        <a:t>@cust_no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latin typeface="Cambria"/>
                          <a:ea typeface="Calibri"/>
                          <a:cs typeface="Times New Roman"/>
                        </a:rPr>
                        <a:t>20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0" y="260648"/>
          <a:ext cx="7821613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Έγγραφο" r:id="rId3" imgW="5414382" imgH="4433389" progId="Word.Document.12">
                  <p:embed/>
                </p:oleObj>
              </mc:Choice>
              <mc:Fallback>
                <p:oleObj name="Έγγραφο" r:id="rId3" imgW="5414382" imgH="4433389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648"/>
                        <a:ext cx="7821613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3491880" y="5061223"/>
          <a:ext cx="5254625" cy="160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Έγγραφο" r:id="rId5" imgW="5271188" imgH="1613483" progId="Word.Document.12">
                  <p:embed/>
                </p:oleObj>
              </mc:Choice>
              <mc:Fallback>
                <p:oleObj name="Έγγραφο" r:id="rId5" imgW="5271188" imgH="1613483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061223"/>
                        <a:ext cx="5254625" cy="160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395536" y="44624"/>
          <a:ext cx="6478587" cy="666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4" name="Έγγραφο" r:id="rId3" imgW="5271188" imgH="5553434" progId="Word.Document.12">
                  <p:embed/>
                </p:oleObj>
              </mc:Choice>
              <mc:Fallback>
                <p:oleObj name="Έγγραφο" r:id="rId3" imgW="5271188" imgH="5553434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4624"/>
                        <a:ext cx="6478587" cy="666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4427984" y="3778250"/>
          <a:ext cx="5254625" cy="234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Έγγραφο" r:id="rId5" imgW="5271188" imgH="2360659" progId="Word.Document.12">
                  <p:embed/>
                </p:oleObj>
              </mc:Choice>
              <mc:Fallback>
                <p:oleObj name="Έγγραφο" r:id="rId5" imgW="5271188" imgH="2360659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778250"/>
                        <a:ext cx="5254625" cy="234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58326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  <p:graphicFrame>
        <p:nvGraphicFramePr>
          <p:cNvPr id="204802" name="Object 2"/>
          <p:cNvGraphicFramePr>
            <a:graphicFrameLocks noChangeAspect="1"/>
          </p:cNvGraphicFramePr>
          <p:nvPr/>
        </p:nvGraphicFramePr>
        <p:xfrm>
          <a:off x="638315" y="1196752"/>
          <a:ext cx="7867370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5" name="Έγγραφο" r:id="rId3" imgW="5271188" imgH="2991584" progId="Word.Document.12">
                  <p:embed/>
                </p:oleObj>
              </mc:Choice>
              <mc:Fallback>
                <p:oleObj name="Έγγραφο" r:id="rId3" imgW="5271188" imgH="299158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15" y="1196752"/>
                        <a:ext cx="7867370" cy="4464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24277"/>
            <a:ext cx="7200800" cy="577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Accounts (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acctID,balance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VALUES (101,1000);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INTO Accounts (</a:t>
            </a:r>
            <a:r>
              <a:rPr lang="en-US" dirty="0" err="1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acctID,balance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VALUES (202,2000); 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COMMIT; -- end of the first transaction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* FROM accounts;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UPDATE ACCOUNTS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 BALANCE=BALANCE-100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ACCTID=101;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UPDATE ACCOUNTS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 BALANCE=BALANCE+100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ACCTID=202;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 * FROM accounts;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ROLLBACK; -- end of the second transaction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accounts</a:t>
            </a:r>
            <a:r>
              <a:rPr lang="el-GR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el-GR" dirty="0" smtClean="0"/>
              <a:t>Παράδειγμα</a:t>
            </a:r>
            <a:endParaRPr lang="en-US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709267" y="908720"/>
          <a:ext cx="7503194" cy="489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1" name="Έγγραφο" r:id="rId3" imgW="5414382" imgH="4169574" progId="Word.Document.12">
                  <p:embed/>
                </p:oleObj>
              </mc:Choice>
              <mc:Fallback>
                <p:oleObj name="Έγγραφο" r:id="rId3" imgW="5414382" imgH="416957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67" y="908720"/>
                        <a:ext cx="7503194" cy="4896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l-GR" dirty="0" smtClean="0"/>
              <a:t>Πρόβλημα</a:t>
            </a:r>
            <a:endParaRPr lang="en-US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732335" y="1196752"/>
          <a:ext cx="8565283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5" name="Έγγραφο" r:id="rId3" imgW="5271188" imgH="1994269" progId="Word.Document.12">
                  <p:embed/>
                </p:oleObj>
              </mc:Choice>
              <mc:Fallback>
                <p:oleObj name="Έγγραφο" r:id="rId3" imgW="5271188" imgH="1994269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35" y="1196752"/>
                        <a:ext cx="8565283" cy="324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05776"/>
            <a:ext cx="8229600" cy="907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Select * from accounts; Use of cursor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7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3922"/>
              </p:ext>
            </p:extLst>
          </p:nvPr>
        </p:nvGraphicFramePr>
        <p:xfrm>
          <a:off x="971600" y="404664"/>
          <a:ext cx="6624736" cy="4981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/>
              </a:tblGrid>
              <a:tr h="826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SELECT * </a:t>
                      </a:r>
                      <a:endParaRPr lang="el-GR" sz="2800" b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FROM accounts;</a:t>
                      </a:r>
                      <a:endParaRPr lang="el-GR" sz="2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82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DROP PROCEDURE IF EXISTS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check_cust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DELIMITER  !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CREATE PROCEDURE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check_cust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()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BEGIN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SELECT * FROM accounts;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END !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DELIMITER ;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# testing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CALL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check_cust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();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5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235990"/>
              </p:ext>
            </p:extLst>
          </p:nvPr>
        </p:nvGraphicFramePr>
        <p:xfrm>
          <a:off x="611560" y="188640"/>
          <a:ext cx="7344816" cy="6511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4816"/>
              </a:tblGrid>
              <a:tr h="5616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CREATE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PROCEDURE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check_cust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()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BEGIN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-- Declare local variables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DECLARE done BOOLEAN DEFAULT 0;-- FALSE, NOT DONE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DECLARE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acct_no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INT;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-- FETCH is used to retrieve the current account number into the declared variable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DECLARE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acct_balance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INT;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DECLARE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cust_no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INT;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-- Declare the cursor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DECLARE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accountnumbers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CURSOR FOR SELECT * FROM accounts;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-- Declare handler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DECLARE EXIT HANDLER FOR SQLSTATE '02000' SET done=1;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-- when SQLSTATE '02000' occurs, then SET done=1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-- SQLSTATE '02000' is a not found condition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-- Open the cursor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OPEN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accountnumbers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-- Loop through all rows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REPEAT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-- Get account number etc.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FETCH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accountnumbers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INTO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acct_no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acct_balance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cust_no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   SELECT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acct_no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acct_balance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cust_no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-- End of loop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UNTIL done END REPEAT;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CLOSE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accountnumbers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END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3522" marR="53522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52728" y="4256109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/>
              <a:t># testing</a:t>
            </a:r>
            <a:endParaRPr lang="el-GR" b="1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/>
              <a:t>CALL </a:t>
            </a:r>
            <a:r>
              <a:rPr lang="en-US" b="1" dirty="0" err="1"/>
              <a:t>check_cust</a:t>
            </a:r>
            <a:r>
              <a:rPr lang="en-US" b="1" dirty="0"/>
              <a:t>();</a:t>
            </a: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2" y="476672"/>
            <a:ext cx="583264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3 -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8764"/>
            <a:ext cx="4772500" cy="329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Υλο</a:t>
            </a:r>
            <a:r>
              <a:rPr lang="en-US" dirty="0"/>
              <a:t>ποίηση stored procedures: functions και procedures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TABLE IF EXISTS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CHAR(20),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DATE,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TIME,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VARCHAR(16),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VARCHAR(30)); 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l-GR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93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 PROCEDURE IF EXISTS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!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INT,IN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VARCHAR(30),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OUT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p_out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VARCHAR(30))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p_out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indent="0">
              <a:buNone/>
            </a:pP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fr-FR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VALUES 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current_user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altLang="el-GR" sz="1500" dirty="0">
                <a:solidFill>
                  <a:srgbClr val="000000"/>
                </a:solidFill>
                <a:latin typeface="Courier New" pitchFamily="49" charset="0"/>
                <a:cs typeface="Courier New" panose="02070309020205020404" pitchFamily="49" charset="0"/>
              </a:rPr>
              <a:t>',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 THEN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88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1 - Εικόν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316" y="2132856"/>
            <a:ext cx="770336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42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Προσοχή! Δηλώσεις </a:t>
            </a:r>
            <a:r>
              <a:rPr lang="el-GR" dirty="0" err="1"/>
              <a:t>Commit</a:t>
            </a:r>
            <a:r>
              <a:rPr lang="el-GR" dirty="0"/>
              <a:t>, </a:t>
            </a:r>
            <a:r>
              <a:rPr lang="el-GR" dirty="0" err="1"/>
              <a:t>Roolback</a:t>
            </a:r>
            <a:r>
              <a:rPr lang="el-GR" dirty="0"/>
              <a:t> δεν επιτρέπονται σε </a:t>
            </a:r>
            <a:r>
              <a:rPr lang="el-GR" dirty="0" err="1"/>
              <a:t>stored</a:t>
            </a:r>
            <a:r>
              <a:rPr lang="el-GR" dirty="0"/>
              <a:t> </a:t>
            </a:r>
            <a:r>
              <a:rPr lang="el-GR" dirty="0" err="1" smtClean="0"/>
              <a:t>functions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000" dirty="0" smtClean="0"/>
              <a:t>-- </a:t>
            </a:r>
            <a:r>
              <a:rPr lang="en-US" sz="2000" dirty="0" smtClean="0"/>
              <a:t>The </a:t>
            </a:r>
            <a:r>
              <a:rPr lang="en-US" sz="2000" dirty="0" err="1"/>
              <a:t>mySQL</a:t>
            </a:r>
            <a:r>
              <a:rPr lang="en-US" sz="2000" dirty="0"/>
              <a:t> product DOES NOT allow COMMIT and </a:t>
            </a:r>
            <a:r>
              <a:rPr lang="en-US" sz="2000" dirty="0" smtClean="0"/>
              <a:t>ROLLBACK</a:t>
            </a:r>
            <a:r>
              <a:rPr lang="el-GR" sz="2000" dirty="0" smtClean="0"/>
              <a:t> </a:t>
            </a:r>
            <a:r>
              <a:rPr lang="en-US" sz="2000" dirty="0" smtClean="0"/>
              <a:t>statements </a:t>
            </a:r>
            <a:r>
              <a:rPr lang="en-US" sz="2000" dirty="0"/>
              <a:t>in </a:t>
            </a:r>
            <a:endParaRPr lang="el-GR" sz="2000" dirty="0" smtClean="0"/>
          </a:p>
          <a:p>
            <a:pPr marL="0" indent="0">
              <a:buNone/>
              <a:defRPr/>
            </a:pPr>
            <a:r>
              <a:rPr lang="el-GR" sz="2000" dirty="0" smtClean="0"/>
              <a:t>-- </a:t>
            </a:r>
            <a:r>
              <a:rPr lang="en-US" sz="2000" dirty="0" smtClean="0"/>
              <a:t>stored </a:t>
            </a:r>
            <a:r>
              <a:rPr lang="en-US" sz="2000" dirty="0"/>
              <a:t>Functions. </a:t>
            </a:r>
            <a:r>
              <a:rPr lang="en-US" sz="2000" b="1" dirty="0">
                <a:solidFill>
                  <a:srgbClr val="820000"/>
                </a:solidFill>
              </a:rPr>
              <a:t>Check the following program</a:t>
            </a:r>
            <a:r>
              <a:rPr lang="en-US" sz="2000" b="1" dirty="0">
                <a:solidFill>
                  <a:srgbClr val="820000"/>
                </a:solidFill>
                <a:latin typeface="Times New Roman"/>
              </a:rPr>
              <a:t>!</a:t>
            </a:r>
            <a:endParaRPr lang="en-US" sz="2000" b="1" kern="1800" dirty="0">
              <a:solidFill>
                <a:srgbClr val="820000"/>
              </a:solidFill>
              <a:latin typeface="Times New Roman"/>
            </a:endParaRPr>
          </a:p>
          <a:p>
            <a:pPr marL="0" indent="0">
              <a:buNone/>
              <a:defRPr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DROP FUNCTION IF EXISTS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!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myFun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VARCHAR(30))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RETURNS VARCHAR(30);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LANGUAGE SQL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  <a:defRPr/>
            </a:pP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myTrace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t_no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t_user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t_date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t_time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t_proc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t_what</a:t>
            </a:r>
            <a:r>
              <a:rPr lang="fr-F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VALUES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current_user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current_date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current_time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'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myProc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p_in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p_no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1) THEN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COMMIT;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ROLLBACK;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IF; 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  !</a:t>
            </a:r>
          </a:p>
          <a:p>
            <a:pPr marL="0" indent="0">
              <a:buNone/>
              <a:defRPr/>
            </a:pP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l-GR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544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25516"/>
            <a:ext cx="5256584" cy="65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Cursors - </a:t>
            </a:r>
            <a:r>
              <a:rPr lang="el-GR" dirty="0"/>
              <a:t>Παράδειγμα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Create a function to handle the cursor</a:t>
            </a:r>
            <a:r>
              <a:rPr lang="el-GR" sz="18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statements: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CONTINUE HANDLER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464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DATABASE training;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 training;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course(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(50));</a:t>
            </a:r>
            <a:endParaRPr lang="en-US" altLang="el-GR" sz="1700" dirty="0">
              <a:solidFill>
                <a:srgbClr val="000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(3), 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city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(15), salary decimal (8,2),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(1, 'DATABASE');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(2, 'WEB DEVELOPMENT');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(3, 'DATA MINING');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course VALUES (4, 'SEMANTIC WEB');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* From COURSE;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lecturer(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city, salary,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 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(1, 'CHRIS', 'DATE', 'LONDON', 2000,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2, 'GIO', 'WIEDERHOLD', 'ATHENS', 1500,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 'PETER', 'CHEN', 'ATHENS', 3500, 2),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4, 'JEFF', 'ULLMAN', 'ATHENS', 1700, 1),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5,  'TED', 'CODD', 'ATHENS', 2500, 2);</a:t>
            </a:r>
          </a:p>
          <a:p>
            <a:pPr marL="0" indent="0">
              <a:buNone/>
            </a:pP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7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course_id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l-GR" altLang="el-GR" sz="1700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7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altLang="el-GR" sz="17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lecturer;</a:t>
            </a:r>
            <a:endParaRPr lang="el-GR" alt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7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99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268760"/>
            <a:ext cx="36734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3789040"/>
            <a:ext cx="79343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2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DELIMITER //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FUNCTION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RETURNS VARCHAR(255)     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INTEGER DEFAULT 0;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VARCHAR(150) DEFAULT "";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VARCHAR(150) DEFAULT "";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VARCHAR(255) DEFAULT "";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CURSOR FOR SELECT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lecturer;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DECLARE CONTINUE HANDLER FOR NOT FOUND 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        </a:t>
            </a:r>
          </a:p>
          <a:p>
            <a:pPr marL="0" indent="0">
              <a:buNone/>
            </a:pP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LOOP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FETCH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INTO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IF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record_not_found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LEAVE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END IF;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CONCAT(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lecturer_surname_var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", ");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END LOOP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allLecturers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CLOSE 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my_cursor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SUBSTR(</a:t>
            </a:r>
            <a:r>
              <a:rPr lang="en-US" altLang="el-GR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lect_list</a:t>
            </a: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1, 70); </a:t>
            </a:r>
            <a:b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l-GR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END //   </a:t>
            </a:r>
            <a:endParaRPr lang="el-GR" alt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4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588" y="1346317"/>
            <a:ext cx="7416824" cy="39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20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89760"/>
            <a:ext cx="51117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  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Execute function</a:t>
            </a:r>
            <a:endParaRPr lang="el-GR" alt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altLang="el-GR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lecturer_list</a:t>
            </a:r>
            <a:r>
              <a:rPr lang="en-US" alt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Cursors – </a:t>
            </a:r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Create a procedure to handle the cursor</a:t>
            </a:r>
            <a:r>
              <a:rPr lang="el-GR" sz="2000" b="1" dirty="0">
                <a:solidFill>
                  <a:srgbClr val="82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the following statements: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variables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DECLARE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CONTINUE HANDLER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Open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Fetch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 </a:t>
            </a:r>
          </a:p>
          <a:p>
            <a:pPr>
              <a:buFont typeface="Courier New" panose="02070309020205020404" pitchFamily="49" charset="0"/>
              <a:buChar char="−"/>
              <a:defRPr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Close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Cursor</a:t>
            </a:r>
          </a:p>
          <a:p>
            <a:pPr marL="0" indent="0"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576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4653136"/>
            <a:ext cx="3693096" cy="1224136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3" y="0"/>
            <a:ext cx="8229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CREATE PROCEDURE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processorders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local variables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done BOOLEAN DEFAULT 0;--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FALSE, NOT DONE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o INT; --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FETCH is used to retrieve the current </a:t>
            </a:r>
            <a:r>
              <a:rPr lang="en-US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order_num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-- into the declared variable named o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FOR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SELECT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order_num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FROM orders;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Declare continue handler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DECLARE CONTINUE HANDLER FOR SQLSTATE '02000' </a:t>
            </a: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SET done=1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when SQLSTATE '02000' occurs, then SET done=1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 SQLSTATE '02000' is a not found condition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Open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OPEN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Loop through all rows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REPEAT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-- Get order number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   FETCH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INTO o;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End of loop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UNTIL done END REPEAT;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-- Close the cursor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CLOSE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ordernumbers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6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2231231"/>
          <a:ext cx="8229600" cy="2971800"/>
        </p:xfrm>
        <a:graphic>
          <a:graphicData uri="http://schemas.openxmlformats.org/drawingml/2006/table">
            <a:tbl>
              <a:tblPr/>
              <a:tblGrid>
                <a:gridCol w="1371600"/>
                <a:gridCol w="68580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/>
                        <a:t>Table 4. Class Code 02: No Data</a:t>
                      </a: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SQLSTATE Value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Meaning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l-GR"/>
                        <a:t>02000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One of the following exceptions occurred: The result of the SELECT INTO statement or the </a:t>
                      </a:r>
                      <a:r>
                        <a:rPr lang="en-US" dirty="0" err="1"/>
                        <a:t>subselect</a:t>
                      </a:r>
                      <a:r>
                        <a:rPr lang="en-US" dirty="0"/>
                        <a:t> of the INSERT statement was an empty table.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number of rows identified in the searched UPDATE or DELETE statement was zero.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position of the cursor referenced in the FETCH statement was after the last row of the result table.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 fetch orientation is invalid.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5590981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IBM Knowledge Center </a:t>
            </a:r>
          </a:p>
        </p:txBody>
      </p:sp>
    </p:spTree>
    <p:extLst>
      <p:ext uri="{BB962C8B-B14F-4D97-AF65-F5344CB8AC3E}">
        <p14:creationId xmlns:p14="http://schemas.microsoft.com/office/powerpoint/2010/main" val="21048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χρήσης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820000"/>
                </a:solidFill>
              </a:rPr>
              <a:t>Procedures are written for improved performance, security, </a:t>
            </a:r>
            <a:r>
              <a:rPr lang="en-US" sz="2000" b="1" dirty="0" smtClean="0">
                <a:solidFill>
                  <a:srgbClr val="820000"/>
                </a:solidFill>
              </a:rPr>
              <a:t>and </a:t>
            </a:r>
            <a:r>
              <a:rPr lang="en-US" sz="2000" b="1" dirty="0">
                <a:solidFill>
                  <a:srgbClr val="820000"/>
                </a:solidFill>
              </a:rPr>
              <a:t>centralized maintainability of parts of the application logic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network traffic between the client and server is reduced. 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Performance </a:t>
            </a:r>
            <a:r>
              <a:rPr lang="en-US" sz="2000" dirty="0">
                <a:solidFill>
                  <a:srgbClr val="000000"/>
                </a:solidFill>
              </a:rPr>
              <a:t>gets improved since the SQL statements are parsed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optimized when the procedure is created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Security </a:t>
            </a:r>
            <a:r>
              <a:rPr lang="en-US" sz="2000" dirty="0">
                <a:solidFill>
                  <a:srgbClr val="000000"/>
                </a:solidFill>
              </a:rPr>
              <a:t>is improved, since procedures should be created only by </a:t>
            </a:r>
            <a:r>
              <a:rPr lang="en-US" sz="2000" dirty="0" smtClean="0">
                <a:solidFill>
                  <a:srgbClr val="000000"/>
                </a:solidFill>
              </a:rPr>
              <a:t>competent </a:t>
            </a:r>
            <a:r>
              <a:rPr lang="en-US" sz="2000" dirty="0">
                <a:solidFill>
                  <a:srgbClr val="000000"/>
                </a:solidFill>
              </a:rPr>
              <a:t>developers.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Improved </a:t>
            </a:r>
            <a:r>
              <a:rPr lang="en-US" sz="2000" dirty="0">
                <a:solidFill>
                  <a:srgbClr val="000000"/>
                </a:solidFill>
              </a:rPr>
              <a:t>maintainability (if the procedure logic needs to be </a:t>
            </a:r>
            <a:r>
              <a:rPr lang="en-US" sz="2000" dirty="0" smtClean="0">
                <a:solidFill>
                  <a:srgbClr val="000000"/>
                </a:solidFill>
              </a:rPr>
              <a:t>updated</a:t>
            </a:r>
            <a:r>
              <a:rPr lang="en-US" sz="2000" dirty="0">
                <a:solidFill>
                  <a:srgbClr val="000000"/>
                </a:solidFill>
              </a:rPr>
              <a:t>, it can be done “on the fly” as an atomic operation)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Stored </a:t>
            </a:r>
            <a:r>
              <a:rPr lang="en-US" sz="2000" dirty="0">
                <a:solidFill>
                  <a:srgbClr val="000000"/>
                </a:solidFill>
              </a:rPr>
              <a:t>routines ensure data access consistency and </a:t>
            </a:r>
            <a:r>
              <a:rPr lang="en-US" sz="2000" dirty="0" smtClean="0">
                <a:solidFill>
                  <a:srgbClr val="000000"/>
                </a:solidFill>
              </a:rPr>
              <a:t>maintainability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60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Challenges </a:t>
            </a:r>
            <a:r>
              <a:rPr lang="en-US" sz="2000" dirty="0">
                <a:solidFill>
                  <a:srgbClr val="000000"/>
                </a:solidFill>
              </a:rPr>
              <a:t>for stored procedures include their involvement and </a:t>
            </a:r>
            <a:r>
              <a:rPr lang="en-US" sz="2000" dirty="0" smtClean="0">
                <a:solidFill>
                  <a:srgbClr val="000000"/>
                </a:solidFill>
              </a:rPr>
              <a:t>synchronization </a:t>
            </a:r>
            <a:r>
              <a:rPr lang="en-US" sz="2000" dirty="0">
                <a:solidFill>
                  <a:srgbClr val="000000"/>
                </a:solidFill>
              </a:rPr>
              <a:t>in transactions, complicated exception handling,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need for extended documentation.</a:t>
            </a:r>
          </a:p>
          <a:p>
            <a:pPr marL="0" indent="0">
              <a:buSzPct val="4500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i="1" dirty="0" smtClean="0">
                <a:cs typeface="Arial" pitchFamily="34" charset="0"/>
              </a:rPr>
              <a:t>(</a:t>
            </a:r>
            <a:r>
              <a:rPr lang="en-US" sz="2000" i="1" dirty="0">
                <a:cs typeface="Arial" pitchFamily="34" charset="0"/>
              </a:rPr>
              <a:t>see Introduction to Procedural Extensions of SQL in Transactional </a:t>
            </a:r>
            <a:r>
              <a:rPr lang="en-US" sz="2000" i="1" dirty="0" smtClean="0">
                <a:cs typeface="Arial" pitchFamily="34" charset="0"/>
              </a:rPr>
              <a:t>Context)</a:t>
            </a:r>
            <a:r>
              <a:rPr lang="en-US" sz="2000" i="1" dirty="0">
                <a:cs typeface="Arial" pitchFamily="34" charset="0"/>
              </a:rPr>
              <a:t>	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134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77584"/>
            <a:ext cx="8229600" cy="907200"/>
          </a:xfrm>
        </p:spPr>
        <p:txBody>
          <a:bodyPr>
            <a:normAutofit fontScale="90000"/>
          </a:bodyPr>
          <a:lstStyle/>
          <a:p>
            <a:r>
              <a:rPr lang="el-GR" sz="2700" dirty="0"/>
              <a:t>Πληροφορίες για τα σφάλματα στα προγράμματά μας που μας επιστρέφει ο </a:t>
            </a:r>
            <a:r>
              <a:rPr lang="en-US" sz="2700" dirty="0"/>
              <a:t>server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467544" y="1772817"/>
            <a:ext cx="813690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MySQL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&gt;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SELECT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*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FROM bonus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Αν ο πίνακας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bonus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δεν υπάρχει τότε ο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server 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μας επιστρέφει (επιστρέφει στον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τις εξής πληροφορίες για το σφάλμα</a:t>
            </a: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l-GR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ERROR 1146 (42S02): Table '</a:t>
            </a:r>
            <a:r>
              <a:rPr lang="en-US" sz="2000" dirty="0" err="1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check_validation.bonus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' doesn't </a:t>
            </a:r>
            <a:r>
              <a:rPr lang="en-US" sz="2000" dirty="0" smtClean="0">
                <a:latin typeface="Cambria" panose="020405030504060302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exist</a:t>
            </a:r>
            <a:endParaRPr lang="el-GR" sz="2000" dirty="0" smtClean="0">
              <a:latin typeface="Cambria" panose="020405030504060302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2000" b="1" dirty="0">
              <a:effectLst/>
              <a:latin typeface="Cambria" panose="020405030504060302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/>
              <a:t>SELECT</a:t>
            </a:r>
            <a:r>
              <a:rPr lang="el-GR" sz="2000" dirty="0"/>
              <a:t> @</a:t>
            </a:r>
            <a:r>
              <a:rPr lang="en-US" sz="2000" dirty="0" err="1"/>
              <a:t>sqlstate</a:t>
            </a:r>
            <a:r>
              <a:rPr lang="el-GR" sz="2000" dirty="0"/>
              <a:t>, @</a:t>
            </a:r>
            <a:r>
              <a:rPr lang="en-US" sz="2000" dirty="0" err="1"/>
              <a:t>sqlcode</a:t>
            </a:r>
            <a:r>
              <a:rPr lang="el-GR" sz="2000" dirty="0"/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l-G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970670"/>
              </p:ext>
            </p:extLst>
          </p:nvPr>
        </p:nvGraphicFramePr>
        <p:xfrm>
          <a:off x="2843808" y="5050636"/>
          <a:ext cx="3096344" cy="1305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118"/>
                <a:gridCol w="1624226"/>
              </a:tblGrid>
              <a:tr h="65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@</a:t>
                      </a:r>
                      <a:r>
                        <a:rPr lang="en-US" sz="1200">
                          <a:effectLst/>
                        </a:rPr>
                        <a:t>sqlstate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@</a:t>
                      </a:r>
                      <a:r>
                        <a:rPr lang="en-US" sz="1200">
                          <a:effectLst/>
                        </a:rPr>
                        <a:t>sqlcode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2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42</a:t>
                      </a:r>
                      <a:r>
                        <a:rPr lang="en-US" sz="1200">
                          <a:effectLst/>
                        </a:rPr>
                        <a:t>S</a:t>
                      </a:r>
                      <a:r>
                        <a:rPr lang="el-GR" sz="1200">
                          <a:effectLst/>
                        </a:rPr>
                        <a:t>02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1146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47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χρήσης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The SQL/PSM standard has now been implemented for example in DB2, </a:t>
            </a:r>
            <a:r>
              <a:rPr lang="en-US" altLang="el-GR" sz="2200" dirty="0" err="1" smtClean="0">
                <a:solidFill>
                  <a:srgbClr val="000000"/>
                </a:solidFill>
              </a:rPr>
              <a:t>Mimer</a:t>
            </a:r>
            <a:r>
              <a:rPr lang="en-US" altLang="el-GR" sz="2200" dirty="0" smtClean="0">
                <a:solidFill>
                  <a:srgbClr val="000000"/>
                </a:solidFill>
              </a:rPr>
              <a:t>, MySQL, </a:t>
            </a:r>
            <a:r>
              <a:rPr lang="en-US" altLang="el-GR" sz="2200" dirty="0" err="1" smtClean="0">
                <a:solidFill>
                  <a:srgbClr val="000000"/>
                </a:solidFill>
              </a:rPr>
              <a:t>Pyrrho</a:t>
            </a:r>
            <a:r>
              <a:rPr lang="en-US" altLang="el-GR" sz="2200" dirty="0" smtClean="0">
                <a:solidFill>
                  <a:srgbClr val="000000"/>
                </a:solidFill>
              </a:rPr>
              <a:t>, and optionally in PostgreSQL. 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PL/SQL still dominates the market as the native procedural</a:t>
            </a:r>
            <a:r>
              <a:rPr lang="el-GR" altLang="el-GR" sz="2200" dirty="0" smtClean="0">
                <a:solidFill>
                  <a:srgbClr val="000000"/>
                </a:solidFill>
              </a:rPr>
              <a:t> </a:t>
            </a:r>
            <a:r>
              <a:rPr lang="en-US" altLang="el-GR" sz="2200" dirty="0" smtClean="0">
                <a:solidFill>
                  <a:srgbClr val="000000"/>
                </a:solidFill>
              </a:rPr>
              <a:t>language of Oracle, and as an optional PL SQL for PostgreSQL and DB2. 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Another mainstream procedural language is Transact SQL (T-SQL) of Microsoft SQL Server.</a:t>
            </a:r>
          </a:p>
          <a:p>
            <a:pPr>
              <a:buSzPct val="100000"/>
            </a:pPr>
            <a:r>
              <a:rPr lang="en-US" altLang="el-GR" sz="2200" dirty="0" smtClean="0">
                <a:solidFill>
                  <a:srgbClr val="000000"/>
                </a:solidFill>
              </a:rPr>
              <a:t>What  is said for a specific DBMS product  may not be true for every DBMS product as, for example, in PostgreSQL stored procedures and functions are  the same concepts.</a:t>
            </a:r>
          </a:p>
          <a:p>
            <a:pPr marL="0" indent="357188">
              <a:buSzPct val="45000"/>
              <a:buNone/>
            </a:pPr>
            <a:r>
              <a:rPr lang="en-US" altLang="el-GR" sz="2000" i="1" dirty="0" smtClean="0"/>
              <a:t>(</a:t>
            </a:r>
            <a:r>
              <a:rPr lang="en-US" altLang="el-GR" sz="2000" i="1" dirty="0"/>
              <a:t>see Introduction to Procedural Extensions of SQL in Transactional </a:t>
            </a:r>
            <a:r>
              <a:rPr lang="en-US" altLang="el-GR" sz="2000" i="1" dirty="0" smtClean="0"/>
              <a:t>Context)</a:t>
            </a:r>
            <a:r>
              <a:rPr lang="en-US" altLang="el-GR" sz="2000" i="1" dirty="0"/>
              <a:t>	</a:t>
            </a:r>
            <a:endParaRPr lang="en-US" altLang="el-GR" sz="2000" dirty="0">
              <a:solidFill>
                <a:srgbClr val="000000"/>
              </a:solidFill>
            </a:endParaRP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07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εισήγηση βασίζεται </a:t>
            </a:r>
            <a:r>
              <a:rPr lang="el-GR" smtClean="0"/>
              <a:t>στη διάλεξη </a:t>
            </a:r>
            <a:r>
              <a:rPr lang="en-US" dirty="0" smtClean="0"/>
              <a:t>“Stored Routines: procedures, UDFs, triggers”</a:t>
            </a:r>
            <a:r>
              <a:rPr lang="el-GR" dirty="0" smtClean="0"/>
              <a:t> του Χ. </a:t>
            </a:r>
            <a:r>
              <a:rPr lang="el-GR" dirty="0" err="1" smtClean="0"/>
              <a:t>Σκουρλά</a:t>
            </a:r>
            <a:r>
              <a:rPr lang="el-GR" dirty="0" smtClean="0"/>
              <a:t> στο “</a:t>
            </a:r>
            <a:r>
              <a:rPr lang="en-US" dirty="0" smtClean="0"/>
              <a:t>SQL Transactions Seminar”, </a:t>
            </a:r>
            <a:r>
              <a:rPr lang="el-GR" dirty="0" smtClean="0"/>
              <a:t> </a:t>
            </a:r>
            <a:r>
              <a:rPr lang="en-US" dirty="0" smtClean="0"/>
              <a:t>Malaga, </a:t>
            </a:r>
            <a:r>
              <a:rPr lang="el-GR" dirty="0" smtClean="0"/>
              <a:t>18/11/2014</a:t>
            </a:r>
            <a:r>
              <a:rPr lang="en-US" dirty="0" smtClean="0"/>
              <a:t> (</a:t>
            </a:r>
            <a:r>
              <a:rPr lang="el-GR" dirty="0" smtClean="0"/>
              <a:t>στο πλαίσιο του “</a:t>
            </a:r>
            <a:r>
              <a:rPr lang="en-US" dirty="0" err="1" smtClean="0"/>
              <a:t>DBTech</a:t>
            </a:r>
            <a:r>
              <a:rPr lang="en-US" dirty="0" smtClean="0"/>
              <a:t> VET Teacher </a:t>
            </a:r>
            <a:r>
              <a:rPr lang="en-US" dirty="0" err="1" smtClean="0"/>
              <a:t>programme</a:t>
            </a:r>
            <a:r>
              <a:rPr lang="en-US" dirty="0" smtClean="0"/>
              <a:t>).</a:t>
            </a:r>
            <a:endParaRPr lang="el-GR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823344"/>
            <a:ext cx="1971675" cy="70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</a:t>
            </a:r>
            <a:r>
              <a:rPr lang="en-US" sz="2000" dirty="0" smtClean="0"/>
              <a:t> </a:t>
            </a:r>
            <a:r>
              <a:rPr lang="el-GR" sz="2000" dirty="0" smtClean="0"/>
              <a:t>Πανεπιστήμιο Δυτικής Αττικής</a:t>
            </a:r>
            <a:r>
              <a:rPr lang="en-US" sz="2000" dirty="0" smtClean="0"/>
              <a:t>, </a:t>
            </a:r>
            <a:r>
              <a:rPr lang="el-GR" sz="2000" dirty="0" smtClean="0"/>
              <a:t>Χ. Σκουρλάς 2019.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Χ. Σκουρλάς. </a:t>
            </a:r>
            <a:r>
              <a:rPr lang="el-GR" sz="2000" dirty="0"/>
              <a:t>«Βάσεις Δεδομένων ΙΙ. </a:t>
            </a:r>
            <a:r>
              <a:rPr lang="en-US" sz="2000" dirty="0" err="1"/>
              <a:t>Ενότητ</a:t>
            </a:r>
            <a:r>
              <a:rPr lang="en-US" sz="2000" dirty="0"/>
              <a:t>α 12: Stored Procedures BY EXAMPLE: Triggers, Functions, Procedures, Cursors</a:t>
            </a:r>
            <a:r>
              <a:rPr lang="el-GR" sz="2000" dirty="0" smtClean="0"/>
              <a:t>». Έκδοση </a:t>
            </a:r>
            <a:r>
              <a:rPr lang="en-US" sz="2000" dirty="0" smtClean="0"/>
              <a:t>1,</a:t>
            </a:r>
            <a:r>
              <a:rPr lang="el-GR" sz="2000" dirty="0" smtClean="0"/>
              <a:t> Αθήνα 201</a:t>
            </a:r>
            <a:r>
              <a:rPr lang="en-US" sz="2000" dirty="0" smtClean="0"/>
              <a:t>9</a:t>
            </a:r>
            <a:r>
              <a:rPr lang="el-GR" sz="2000" dirty="0" smtClean="0"/>
              <a:t>. </a:t>
            </a: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Διαθέσιμο από τη δικτυακή διεύθυνση: </a:t>
            </a:r>
            <a:r>
              <a:rPr lang="en-US" sz="2000" dirty="0" smtClean="0">
                <a:hlinkClick r:id="rId3"/>
              </a:rPr>
              <a:t>pyles.uniwa.gr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4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Χρήσης Έργων 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n-US" sz="2400" dirty="0"/>
              <a:t>“SQL Transactions” Educational and Training Content, The </a:t>
            </a:r>
            <a:r>
              <a:rPr lang="en-US" sz="2400" dirty="0" err="1"/>
              <a:t>DBTech</a:t>
            </a:r>
            <a:r>
              <a:rPr lang="en-US" sz="2400" dirty="0"/>
              <a:t> VET Teachers (EU LLP Transfer of Innovation) project, 1/10/2012 – 30/9/2014. Retrieved 14 May 2013. </a:t>
            </a:r>
            <a:r>
              <a:rPr lang="en-US" sz="2400" u="sng" dirty="0">
                <a:hlinkClick r:id="rId2"/>
              </a:rPr>
              <a:t>http://www.dbtechnet.org</a:t>
            </a:r>
            <a:r>
              <a:rPr lang="en-US" sz="2400" dirty="0"/>
              <a:t>, </a:t>
            </a:r>
            <a:r>
              <a:rPr lang="el-GR" sz="2400" dirty="0"/>
              <a:t>διαθέσιμο με άδεια </a:t>
            </a:r>
            <a:r>
              <a:rPr lang="en-US" sz="2400" u="sng" dirty="0">
                <a:hlinkClick r:id="rId3"/>
              </a:rPr>
              <a:t>CC BY-NC-SA 3.0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84985" y="1211263"/>
            <a:ext cx="5405438" cy="5087937"/>
            <a:chOff x="1695450" y="801688"/>
            <a:chExt cx="5405438" cy="5087937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8188" y="865188"/>
              <a:ext cx="4960937" cy="502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88" y="8016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0" y="8651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4088" y="8016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450" y="865188"/>
              <a:ext cx="106680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0728" name="8 - Ορθογώνιο"/>
          <p:cNvSpPr>
            <a:spLocks noChangeArrowheads="1"/>
          </p:cNvSpPr>
          <p:nvPr/>
        </p:nvSpPr>
        <p:spPr bwMode="auto">
          <a:xfrm>
            <a:off x="250825" y="6145213"/>
            <a:ext cx="1119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l-GR" sz="1400">
                <a:solidFill>
                  <a:schemeClr val="tx1"/>
                </a:solidFill>
                <a:latin typeface="Arial" charset="0"/>
              </a:rPr>
              <a:t>Martti Laiho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«Αποθήκευση» </a:t>
            </a:r>
            <a:r>
              <a:rPr lang="en-US" dirty="0"/>
              <a:t>stored </a:t>
            </a:r>
            <a:r>
              <a:rPr lang="en-US" dirty="0" smtClean="0"/>
              <a:t>procedures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8214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4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</TotalTime>
  <Words>4152</Words>
  <Application>Microsoft Office PowerPoint</Application>
  <PresentationFormat>On-screen Show (4:3)</PresentationFormat>
  <Paragraphs>830</Paragraphs>
  <Slides>86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MS PGothic</vt:lpstr>
      <vt:lpstr>Arial</vt:lpstr>
      <vt:lpstr>Calibri</vt:lpstr>
      <vt:lpstr>Cambria</vt:lpstr>
      <vt:lpstr>Courier New</vt:lpstr>
      <vt:lpstr>Times New Roman</vt:lpstr>
      <vt:lpstr>Wingdings</vt:lpstr>
      <vt:lpstr>OC_template_updated</vt:lpstr>
      <vt:lpstr>Έγγραφο</vt:lpstr>
      <vt:lpstr>Βάσεις Δεδομένων II</vt:lpstr>
      <vt:lpstr>Σκοπός &amp; Στόχος Μαθήματος</vt:lpstr>
      <vt:lpstr>Χρήση Stored procedures</vt:lpstr>
      <vt:lpstr>Εισαγωγή στις συναλλαγές-transactions. Δηλώσεις Commit – Rollback   </vt:lpstr>
      <vt:lpstr>Έναρξη συναλλαγών στο προϊόν MySQL.  SET AUTOCOMMIT=0; -- start transactions </vt:lpstr>
      <vt:lpstr>PowerPoint Presentation</vt:lpstr>
      <vt:lpstr>PowerPoint Presentation</vt:lpstr>
      <vt:lpstr>Πληροφορίες για τα σφάλματα στα προγράμματά μας που μας επιστρέφει ο server </vt:lpstr>
      <vt:lpstr>«Αποθήκευση» stored procedures</vt:lpstr>
      <vt:lpstr>Triggers</vt:lpstr>
      <vt:lpstr>CREATE TRIGGER Syntax in mySQL</vt:lpstr>
      <vt:lpstr>Triggers – Παράδειγμα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Πως θα δούμε τους triggers στο περιβάλλον της mySQL</vt:lpstr>
      <vt:lpstr>Απλοποημένη διαχείριση παραγγελιών: Χρήση triggers σε περιβάλλον mySQL</vt:lpstr>
      <vt:lpstr>PowerPoint Presentation</vt:lpstr>
      <vt:lpstr>PowerPoint Presentation</vt:lpstr>
      <vt:lpstr>PowerPoint Presentation</vt:lpstr>
      <vt:lpstr>PowerPoint Presentation</vt:lpstr>
      <vt:lpstr>Testing</vt:lpstr>
      <vt:lpstr>PowerPoint Presentation</vt:lpstr>
      <vt:lpstr>PowerPoint Presentation</vt:lpstr>
      <vt:lpstr>PowerPoint Presentation</vt:lpstr>
      <vt:lpstr>PowerPoint Presentation</vt:lpstr>
      <vt:lpstr>Οριζόμενες από το χρήστη (User-defined) functions – “stored functions”  σε περιβάλλον mySQL</vt:lpstr>
      <vt:lpstr>PowerPoint Presentation</vt:lpstr>
      <vt:lpstr>n!=1*2*…*n</vt:lpstr>
      <vt:lpstr>PowerPoint Presentation</vt:lpstr>
      <vt:lpstr>PowerPoint Presentation</vt:lpstr>
      <vt:lpstr>CREATE PROCEDURE and CREATE FUNCTION Syntax</vt:lpstr>
      <vt:lpstr>Procedures: Ορισμός, Μεταβλητές, εκχώρηση τιμών (Definition, Variables, values’ assignment)</vt:lpstr>
      <vt:lpstr>Procedures: - Παράδειγμα</vt:lpstr>
      <vt:lpstr>PowerPoint Presentation</vt:lpstr>
      <vt:lpstr>PowerPoint Presentation</vt:lpstr>
      <vt:lpstr>Procedures - 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Procedures: Exceptions handlers, Condition handlers</vt:lpstr>
      <vt:lpstr>Exceptions handlers, Condition handlers</vt:lpstr>
      <vt:lpstr>PowerPoint Presentation</vt:lpstr>
      <vt:lpstr>PowerPoint Presentation</vt:lpstr>
      <vt:lpstr>Δημιουργία βάσης δεδομένων και πινάκων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Παράδειγμα</vt:lpstr>
      <vt:lpstr>Παράδειγμα</vt:lpstr>
      <vt:lpstr>Πρόβλημα</vt:lpstr>
      <vt:lpstr>Select * from accounts; Use of cursor</vt:lpstr>
      <vt:lpstr>PowerPoint Presentation</vt:lpstr>
      <vt:lpstr>PowerPoint Presentation</vt:lpstr>
      <vt:lpstr>PowerPoint Presentation</vt:lpstr>
      <vt:lpstr>Υλοποίηση stored procedures: functions και procedures </vt:lpstr>
      <vt:lpstr>PowerPoint Presentation</vt:lpstr>
      <vt:lpstr>PowerPoint Presentation</vt:lpstr>
      <vt:lpstr>Προσοχή! Δηλώσεις Commit, Roolback δεν επιτρέπονται σε stored functions</vt:lpstr>
      <vt:lpstr>Cursors - Παράδειγμα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Cursors – Παράδειγμα</vt:lpstr>
      <vt:lpstr>PowerPoint Presentation</vt:lpstr>
      <vt:lpstr>PowerPoint Presentation</vt:lpstr>
      <vt:lpstr>Πλεονεκτήματα χρήσης stored procedures</vt:lpstr>
      <vt:lpstr>Πλεονεκτήματα χρήσης stored procedures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Christos</cp:lastModifiedBy>
  <cp:revision>322</cp:revision>
  <dcterms:created xsi:type="dcterms:W3CDTF">2013-03-04T13:35:19Z</dcterms:created>
  <dcterms:modified xsi:type="dcterms:W3CDTF">2019-06-05T05:34:16Z</dcterms:modified>
</cp:coreProperties>
</file>