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9"/>
  </p:notesMasterIdLst>
  <p:handoutMasterIdLst>
    <p:handoutMasterId r:id="rId40"/>
  </p:handoutMasterIdLst>
  <p:sldIdLst>
    <p:sldId id="256" r:id="rId3"/>
    <p:sldId id="268" r:id="rId4"/>
    <p:sldId id="269" r:id="rId5"/>
    <p:sldId id="270" r:id="rId6"/>
    <p:sldId id="271" r:id="rId7"/>
    <p:sldId id="272" r:id="rId8"/>
    <p:sldId id="273" r:id="rId9"/>
    <p:sldId id="274" r:id="rId10"/>
    <p:sldId id="275"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7" r:id="rId31"/>
    <p:sldId id="257" r:id="rId32"/>
    <p:sldId id="262" r:id="rId33"/>
    <p:sldId id="264" r:id="rId34"/>
    <p:sldId id="298" r:id="rId35"/>
    <p:sldId id="299" r:id="rId36"/>
    <p:sldId id="300" r:id="rId37"/>
    <p:sldId id="30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397058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413321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25059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106799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08282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4133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66572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8732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3575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9356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23495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3092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s5ktEEmai_M&amp;spfreload=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dcoetzee/587206129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unnyfails.com/picture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Korean_Siamese_twins_1903.jpg"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commons.wikimedia.org/wiki/User:M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1nL5ulsWMYc&amp;spfreload=1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ip_of_the_tongue#mediaviewer/File:Wm_james.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ommons.wikimedia.org/wiki/User:Materialscienti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ania_Cagnotto#mediaviewer/File:Tania_Cagnotto.jpg"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orgi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vJG698U2Mvo&amp;spfreload=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smtClean="0"/>
              <a:t>Προσοχή</a:t>
            </a:r>
          </a:p>
          <a:p>
            <a:pPr>
              <a:spcBef>
                <a:spcPts val="0"/>
              </a:spcBef>
              <a:spcAft>
                <a:spcPts val="1200"/>
              </a:spcAft>
            </a:pPr>
            <a:r>
              <a:rPr lang="el-GR" sz="2400" dirty="0" smtClean="0"/>
              <a:t>Δρ</a:t>
            </a:r>
            <a:r>
              <a:rPr lang="el-GR" sz="2400" dirty="0"/>
              <a:t>.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O</a:t>
            </a:r>
            <a:r>
              <a:rPr lang="el-GR" dirty="0" smtClean="0"/>
              <a:t>ι</a:t>
            </a:r>
            <a:r>
              <a:rPr lang="en-US" dirty="0" smtClean="0"/>
              <a:t> </a:t>
            </a:r>
            <a:r>
              <a:rPr lang="el-GR" dirty="0" smtClean="0"/>
              <a:t>άνθρωποι δεν προσέχουν</a:t>
            </a:r>
            <a:endParaRPr lang="el-GR" dirty="0"/>
          </a:p>
        </p:txBody>
      </p:sp>
      <p:sp>
        <p:nvSpPr>
          <p:cNvPr id="3" name="Θέση περιεχομένου 2"/>
          <p:cNvSpPr>
            <a:spLocks noGrp="1"/>
          </p:cNvSpPr>
          <p:nvPr>
            <p:ph idx="1"/>
          </p:nvPr>
        </p:nvSpPr>
        <p:spPr>
          <a:xfrm>
            <a:off x="457200" y="1196752"/>
            <a:ext cx="8229600" cy="792088"/>
          </a:xfrm>
        </p:spPr>
        <p:txBody>
          <a:bodyPr/>
          <a:lstStyle/>
          <a:p>
            <a:r>
              <a:rPr lang="el-GR" dirty="0"/>
              <a:t>Παρακολουθείστε το παρακάτω βίντεο</a:t>
            </a:r>
            <a:r>
              <a:rPr lang="en-US"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736812"/>
            <a:ext cx="504056" cy="504056"/>
          </a:xfrm>
          <a:prstGeom prst="rect">
            <a:avLst/>
          </a:prstGeom>
        </p:spPr>
      </p:pic>
      <p:sp>
        <p:nvSpPr>
          <p:cNvPr id="6" name="Ορθογώνιο 5"/>
          <p:cNvSpPr/>
          <p:nvPr/>
        </p:nvSpPr>
        <p:spPr>
          <a:xfrm>
            <a:off x="1259632" y="1769145"/>
            <a:ext cx="3608680" cy="461665"/>
          </a:xfrm>
          <a:prstGeom prst="rect">
            <a:avLst/>
          </a:prstGeom>
        </p:spPr>
        <p:txBody>
          <a:bodyPr wrap="none">
            <a:spAutoFit/>
          </a:bodyPr>
          <a:lstStyle/>
          <a:p>
            <a:r>
              <a:rPr lang="en-US" sz="2400" dirty="0">
                <a:latin typeface="+mn-lt"/>
                <a:hlinkClick r:id="rId2"/>
              </a:rPr>
              <a:t>People Don't Pay Attention </a:t>
            </a:r>
            <a:endParaRPr lang="el-GR" sz="2400" dirty="0">
              <a:latin typeface="+mn-lt"/>
            </a:endParaRPr>
          </a:p>
        </p:txBody>
      </p:sp>
    </p:spTree>
    <p:extLst>
      <p:ext uri="{BB962C8B-B14F-4D97-AF65-F5344CB8AC3E}">
        <p14:creationId xmlns:p14="http://schemas.microsoft.com/office/powerpoint/2010/main" val="158298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Έργο διχωτικής ακοής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O Broadbent μελέτησε το 1958 τη δυνατότητα των ανθρώπων να επικεντρώνουν την προσοχή τους. Η έρευνα αυτή είχε στόχο τη διερεύνηση των προβλημάτων ελέγχου της εναέριας κυκλοφορίας. Έτσι ανέπτυξε ένα πείραμα το οποίο είναι γνωστό ως έργο διχωτικής ακοής</a:t>
            </a:r>
          </a:p>
          <a:p>
            <a:r>
              <a:rPr lang="el-GR" dirty="0"/>
              <a:t>Παρουσιάζονται ταυτόχρονα ένα μήνυμα (τριψήφιος αριθμός) στο δεξί αυτί ενός ατόμου και ένα διαφορετικό μήνυμα (ένας διαφορετικός τριψήφιος αριθμός) στο αριστερό του αυτί. Ζητείται από το άτομο να επαναλαμβάνει οτιδήποτε ακούει.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26786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Έργο διχωτικής ακοής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2239394046"/>
              </p:ext>
            </p:extLst>
          </p:nvPr>
        </p:nvGraphicFramePr>
        <p:xfrm>
          <a:off x="1835696" y="1025352"/>
          <a:ext cx="5077738" cy="3383942"/>
        </p:xfrm>
        <a:graphic>
          <a:graphicData uri="http://schemas.openxmlformats.org/presentationml/2006/ole">
            <mc:AlternateContent xmlns:mc="http://schemas.openxmlformats.org/markup-compatibility/2006">
              <mc:Choice xmlns:v="urn:schemas-microsoft-com:vml" Requires="v">
                <p:oleObj spid="_x0000_s5141" name="Εικόνα bitmap" r:id="rId3" imgW="13251125" imgH="8828571" progId="Paint.Picture">
                  <p:embed/>
                </p:oleObj>
              </mc:Choice>
              <mc:Fallback>
                <p:oleObj name="Εικόνα bitmap" r:id="rId3" imgW="13251125" imgH="88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025352"/>
                        <a:ext cx="5077738" cy="3383942"/>
                      </a:xfrm>
                      <a:prstGeom prst="rect">
                        <a:avLst/>
                      </a:prstGeom>
                      <a:noFill/>
                      <a:ln>
                        <a:noFill/>
                      </a:ln>
                      <a:effectLst/>
                    </p:spPr>
                  </p:pic>
                </p:oleObj>
              </mc:Fallback>
            </mc:AlternateContent>
          </a:graphicData>
        </a:graphic>
      </p:graphicFrame>
      <p:sp>
        <p:nvSpPr>
          <p:cNvPr id="6" name="Ορθογώνιο 5"/>
          <p:cNvSpPr/>
          <p:nvPr/>
        </p:nvSpPr>
        <p:spPr>
          <a:xfrm>
            <a:off x="179512" y="4427657"/>
            <a:ext cx="8712968" cy="1569660"/>
          </a:xfrm>
          <a:prstGeom prst="rect">
            <a:avLst/>
          </a:prstGeom>
        </p:spPr>
        <p:txBody>
          <a:bodyPr wrap="square">
            <a:spAutoFit/>
          </a:bodyPr>
          <a:lstStyle/>
          <a:p>
            <a:pPr algn="ctr"/>
            <a:r>
              <a:rPr lang="el-GR" sz="2400" b="1" dirty="0">
                <a:solidFill>
                  <a:srgbClr val="820000"/>
                </a:solidFill>
                <a:latin typeface="+mn-lt"/>
              </a:rPr>
              <a:t>Αποτέλεσμα</a:t>
            </a:r>
          </a:p>
          <a:p>
            <a:pPr algn="ctr"/>
            <a:r>
              <a:rPr lang="el-GR" sz="2400" dirty="0">
                <a:latin typeface="+mn-lt"/>
              </a:rPr>
              <a:t>Οι άνθρωποι κάνουν λιγότερα λάθη όταν επαναλαμβάνουν συνήθως αυτά που ακούνε αυτί προς αυτί και συνήθως αυτό κάνουν.</a:t>
            </a:r>
          </a:p>
        </p:txBody>
      </p:sp>
    </p:spTree>
    <p:extLst>
      <p:ext uri="{BB962C8B-B14F-4D97-AF65-F5344CB8AC3E}">
        <p14:creationId xmlns:p14="http://schemas.microsoft.com/office/powerpoint/2010/main" val="5275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μοντέλο φίλτρου του </a:t>
            </a:r>
            <a:r>
              <a:rPr lang="en-US" dirty="0" smtClean="0"/>
              <a:t>B</a:t>
            </a:r>
            <a:r>
              <a:rPr lang="el-GR" dirty="0" smtClean="0"/>
              <a:t>roadbent </a:t>
            </a:r>
            <a:br>
              <a:rPr lang="el-GR" dirty="0" smtClean="0"/>
            </a:br>
            <a:r>
              <a:rPr lang="el-GR" sz="3600" b="0" dirty="0" smtClean="0"/>
              <a:t>(1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6" name="Θέση περιεχομένου 5"/>
          <p:cNvSpPr>
            <a:spLocks noGrp="1"/>
          </p:cNvSpPr>
          <p:nvPr>
            <p:ph idx="1"/>
          </p:nvPr>
        </p:nvSpPr>
        <p:spPr>
          <a:xfrm>
            <a:off x="469643" y="1412776"/>
            <a:ext cx="8229600" cy="1800200"/>
          </a:xfrm>
        </p:spPr>
        <p:txBody>
          <a:bodyPr/>
          <a:lstStyle/>
          <a:p>
            <a:r>
              <a:rPr lang="el-GR" dirty="0"/>
              <a:t>Στο πείραμα αυτό κάθε αυτί είναι ένα κανάλι. Μπορούμε να ακούμε είτε το δεξί αυτί είτε το αριστερό. Έτσι, δίνουμε προσοχή μόνο στο μήνυμα του ενός αυτιού κάθε φορά.</a:t>
            </a:r>
          </a:p>
          <a:p>
            <a:endParaRPr lang="el-GR" dirty="0"/>
          </a:p>
        </p:txBody>
      </p:sp>
      <p:grpSp>
        <p:nvGrpSpPr>
          <p:cNvPr id="31" name="Ομάδα 30"/>
          <p:cNvGrpSpPr/>
          <p:nvPr/>
        </p:nvGrpSpPr>
        <p:grpSpPr>
          <a:xfrm>
            <a:off x="1575702" y="3412109"/>
            <a:ext cx="5732602" cy="1648778"/>
            <a:chOff x="1575702" y="3412109"/>
            <a:chExt cx="5732602" cy="1648778"/>
          </a:xfrm>
        </p:grpSpPr>
        <p:sp>
          <p:nvSpPr>
            <p:cNvPr id="8" name="Έλλειψη 7"/>
            <p:cNvSpPr/>
            <p:nvPr/>
          </p:nvSpPr>
          <p:spPr>
            <a:xfrm>
              <a:off x="1835696" y="3429000"/>
              <a:ext cx="576064" cy="16318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Ελεύθερη σχεδίαση 9"/>
            <p:cNvSpPr/>
            <p:nvPr/>
          </p:nvSpPr>
          <p:spPr>
            <a:xfrm>
              <a:off x="2145671" y="3412109"/>
              <a:ext cx="4865672" cy="665434"/>
            </a:xfrm>
            <a:custGeom>
              <a:avLst/>
              <a:gdLst>
                <a:gd name="connsiteX0" fmla="*/ 0 w 4865672"/>
                <a:gd name="connsiteY0" fmla="*/ 10101 h 665434"/>
                <a:gd name="connsiteX1" fmla="*/ 1548143 w 4865672"/>
                <a:gd name="connsiteY1" fmla="*/ 19154 h 665434"/>
                <a:gd name="connsiteX2" fmla="*/ 2462543 w 4865672"/>
                <a:gd name="connsiteY2" fmla="*/ 10101 h 665434"/>
                <a:gd name="connsiteX3" fmla="*/ 3060072 w 4865672"/>
                <a:gd name="connsiteY3" fmla="*/ 182117 h 665434"/>
                <a:gd name="connsiteX4" fmla="*/ 3422210 w 4865672"/>
                <a:gd name="connsiteY4" fmla="*/ 462774 h 665434"/>
                <a:gd name="connsiteX5" fmla="*/ 3512745 w 4865672"/>
                <a:gd name="connsiteY5" fmla="*/ 625737 h 665434"/>
                <a:gd name="connsiteX6" fmla="*/ 3494638 w 4865672"/>
                <a:gd name="connsiteY6" fmla="*/ 616683 h 665434"/>
                <a:gd name="connsiteX7" fmla="*/ 4336610 w 4865672"/>
                <a:gd name="connsiteY7" fmla="*/ 625737 h 665434"/>
                <a:gd name="connsiteX8" fmla="*/ 4816444 w 4865672"/>
                <a:gd name="connsiteY8" fmla="*/ 661950 h 665434"/>
                <a:gd name="connsiteX9" fmla="*/ 4825497 w 4865672"/>
                <a:gd name="connsiteY9" fmla="*/ 661950 h 66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5672" h="665434">
                  <a:moveTo>
                    <a:pt x="0" y="10101"/>
                  </a:moveTo>
                  <a:lnTo>
                    <a:pt x="1548143" y="19154"/>
                  </a:lnTo>
                  <a:cubicBezTo>
                    <a:pt x="1958567" y="19154"/>
                    <a:pt x="2210555" y="-17060"/>
                    <a:pt x="2462543" y="10101"/>
                  </a:cubicBezTo>
                  <a:cubicBezTo>
                    <a:pt x="2714531" y="37262"/>
                    <a:pt x="2900127" y="106671"/>
                    <a:pt x="3060072" y="182117"/>
                  </a:cubicBezTo>
                  <a:cubicBezTo>
                    <a:pt x="3220017" y="257563"/>
                    <a:pt x="3346765" y="388837"/>
                    <a:pt x="3422210" y="462774"/>
                  </a:cubicBezTo>
                  <a:cubicBezTo>
                    <a:pt x="3497655" y="536711"/>
                    <a:pt x="3500674" y="600086"/>
                    <a:pt x="3512745" y="625737"/>
                  </a:cubicBezTo>
                  <a:cubicBezTo>
                    <a:pt x="3524816" y="651388"/>
                    <a:pt x="3357327" y="616683"/>
                    <a:pt x="3494638" y="616683"/>
                  </a:cubicBezTo>
                  <a:cubicBezTo>
                    <a:pt x="3631949" y="616683"/>
                    <a:pt x="4116309" y="618193"/>
                    <a:pt x="4336610" y="625737"/>
                  </a:cubicBezTo>
                  <a:cubicBezTo>
                    <a:pt x="4556911" y="633281"/>
                    <a:pt x="4734963" y="655915"/>
                    <a:pt x="4816444" y="661950"/>
                  </a:cubicBezTo>
                  <a:cubicBezTo>
                    <a:pt x="4897925" y="667985"/>
                    <a:pt x="4861711" y="664967"/>
                    <a:pt x="4825497" y="6619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Ελεύθερη σχεδίαση 11"/>
            <p:cNvSpPr/>
            <p:nvPr/>
          </p:nvSpPr>
          <p:spPr>
            <a:xfrm>
              <a:off x="2181885" y="4409038"/>
              <a:ext cx="4762123" cy="651849"/>
            </a:xfrm>
            <a:custGeom>
              <a:avLst/>
              <a:gdLst>
                <a:gd name="connsiteX0" fmla="*/ 0 w 4762123"/>
                <a:gd name="connsiteY0" fmla="*/ 651849 h 651849"/>
                <a:gd name="connsiteX1" fmla="*/ 1059256 w 4762123"/>
                <a:gd name="connsiteY1" fmla="*/ 633742 h 651849"/>
                <a:gd name="connsiteX2" fmla="*/ 2399168 w 4762123"/>
                <a:gd name="connsiteY2" fmla="*/ 633742 h 651849"/>
                <a:gd name="connsiteX3" fmla="*/ 2897109 w 4762123"/>
                <a:gd name="connsiteY3" fmla="*/ 543208 h 651849"/>
                <a:gd name="connsiteX4" fmla="*/ 3304515 w 4762123"/>
                <a:gd name="connsiteY4" fmla="*/ 371192 h 651849"/>
                <a:gd name="connsiteX5" fmla="*/ 3503691 w 4762123"/>
                <a:gd name="connsiteY5" fmla="*/ 54320 h 651849"/>
                <a:gd name="connsiteX6" fmla="*/ 3530852 w 4762123"/>
                <a:gd name="connsiteY6" fmla="*/ 36213 h 651849"/>
                <a:gd name="connsiteX7" fmla="*/ 4762123 w 4762123"/>
                <a:gd name="connsiteY7" fmla="*/ 0 h 65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123" h="651849">
                  <a:moveTo>
                    <a:pt x="0" y="651849"/>
                  </a:moveTo>
                  <a:lnTo>
                    <a:pt x="1059256" y="633742"/>
                  </a:lnTo>
                  <a:cubicBezTo>
                    <a:pt x="1459117" y="630724"/>
                    <a:pt x="2092859" y="648831"/>
                    <a:pt x="2399168" y="633742"/>
                  </a:cubicBezTo>
                  <a:cubicBezTo>
                    <a:pt x="2705477" y="618653"/>
                    <a:pt x="2746218" y="586966"/>
                    <a:pt x="2897109" y="543208"/>
                  </a:cubicBezTo>
                  <a:cubicBezTo>
                    <a:pt x="3048000" y="499450"/>
                    <a:pt x="3203418" y="452673"/>
                    <a:pt x="3304515" y="371192"/>
                  </a:cubicBezTo>
                  <a:cubicBezTo>
                    <a:pt x="3405612" y="289711"/>
                    <a:pt x="3465968" y="110150"/>
                    <a:pt x="3503691" y="54320"/>
                  </a:cubicBezTo>
                  <a:cubicBezTo>
                    <a:pt x="3541414" y="-1510"/>
                    <a:pt x="3321113" y="45266"/>
                    <a:pt x="3530852" y="36213"/>
                  </a:cubicBezTo>
                  <a:cubicBezTo>
                    <a:pt x="3740591" y="27160"/>
                    <a:pt x="4251357" y="13580"/>
                    <a:pt x="476212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Έλλειψη 12"/>
            <p:cNvSpPr/>
            <p:nvPr/>
          </p:nvSpPr>
          <p:spPr>
            <a:xfrm>
              <a:off x="6944009" y="4057997"/>
              <a:ext cx="101002" cy="351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5" name="Ευθύγραμμο βέλος σύνδεσης 14"/>
            <p:cNvCxnSpPr/>
            <p:nvPr/>
          </p:nvCxnSpPr>
          <p:spPr>
            <a:xfrm>
              <a:off x="1979712" y="3669305"/>
              <a:ext cx="1578769" cy="130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2132112" y="3798375"/>
              <a:ext cx="1790055" cy="233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2145671" y="3975787"/>
              <a:ext cx="3074401" cy="24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1968321" y="4123239"/>
              <a:ext cx="4584879" cy="19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2163725" y="4194377"/>
              <a:ext cx="2292440" cy="1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1968320" y="4274862"/>
              <a:ext cx="5339984" cy="414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2069377" y="4393270"/>
              <a:ext cx="2386788" cy="283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1575702" y="4546199"/>
              <a:ext cx="1982779" cy="78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485200" y="2852555"/>
            <a:ext cx="1714341" cy="707886"/>
          </a:xfrm>
          <a:prstGeom prst="rect">
            <a:avLst/>
          </a:prstGeom>
          <a:noFill/>
        </p:spPr>
        <p:txBody>
          <a:bodyPr wrap="square" rtlCol="0">
            <a:spAutoFit/>
          </a:bodyPr>
          <a:lstStyle/>
          <a:p>
            <a:r>
              <a:rPr lang="el-GR" sz="2000" dirty="0" smtClean="0">
                <a:latin typeface="+mn-lt"/>
              </a:rPr>
              <a:t>Αισθητηριακά ερεθίσματα</a:t>
            </a:r>
            <a:endParaRPr lang="el-GR" sz="2000" dirty="0">
              <a:latin typeface="+mn-lt"/>
            </a:endParaRPr>
          </a:p>
        </p:txBody>
      </p:sp>
      <p:sp>
        <p:nvSpPr>
          <p:cNvPr id="33" name="TextBox 32"/>
          <p:cNvSpPr txBox="1"/>
          <p:nvPr/>
        </p:nvSpPr>
        <p:spPr>
          <a:xfrm>
            <a:off x="6233841" y="2958459"/>
            <a:ext cx="2478961" cy="1015663"/>
          </a:xfrm>
          <a:prstGeom prst="rect">
            <a:avLst/>
          </a:prstGeom>
          <a:noFill/>
        </p:spPr>
        <p:txBody>
          <a:bodyPr wrap="square" rtlCol="0">
            <a:spAutoFit/>
          </a:bodyPr>
          <a:lstStyle/>
          <a:p>
            <a:r>
              <a:rPr lang="el-GR" sz="2000" dirty="0" smtClean="0">
                <a:latin typeface="+mn-lt"/>
              </a:rPr>
              <a:t>Πληροφορίες στις οποίες δόθηκε προσοχή</a:t>
            </a:r>
            <a:endParaRPr lang="el-GR" sz="2000" dirty="0">
              <a:latin typeface="+mn-lt"/>
            </a:endParaRPr>
          </a:p>
        </p:txBody>
      </p:sp>
    </p:spTree>
    <p:extLst>
      <p:ext uri="{BB962C8B-B14F-4D97-AF65-F5344CB8AC3E}">
        <p14:creationId xmlns:p14="http://schemas.microsoft.com/office/powerpoint/2010/main" val="208133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μοντέλο φίλτρου του </a:t>
            </a:r>
            <a:r>
              <a:rPr lang="en-US" dirty="0"/>
              <a:t>B</a:t>
            </a:r>
            <a:r>
              <a:rPr lang="el-GR" dirty="0"/>
              <a:t>roadbent </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457200" y="1196752"/>
            <a:ext cx="8229600" cy="2736304"/>
          </a:xfrm>
        </p:spPr>
        <p:txBody>
          <a:bodyPr/>
          <a:lstStyle/>
          <a:p>
            <a:r>
              <a:rPr lang="el-GR" dirty="0"/>
              <a:t>Το φίλτρο το οποίο επιλέγει το κανάλι της προσοχής κάνει την επιλογή μόνο στη βάση των φυσικών χαρακτηριστικών του μηνύματος (π.χ.  τύπος της φωνής). </a:t>
            </a:r>
          </a:p>
          <a:p>
            <a:r>
              <a:rPr lang="el-GR" dirty="0"/>
              <a:t>Το νόημα του μηνύματος δεν λαμβάνεται καθόλου υπόψη από το φίλτρο και έτσι, οποιοδήποτε μήνυμα αποστέλλεται προς το παραμελημένο αυτί, δεν κατανοείται.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pSp>
        <p:nvGrpSpPr>
          <p:cNvPr id="50" name="Ομάδα 49"/>
          <p:cNvGrpSpPr/>
          <p:nvPr/>
        </p:nvGrpSpPr>
        <p:grpSpPr>
          <a:xfrm>
            <a:off x="179512" y="4015529"/>
            <a:ext cx="8854797" cy="2609874"/>
            <a:chOff x="179512" y="4015529"/>
            <a:chExt cx="8854797" cy="2609874"/>
          </a:xfrm>
        </p:grpSpPr>
        <p:sp>
          <p:nvSpPr>
            <p:cNvPr id="5" name="TextBox 4"/>
            <p:cNvSpPr txBox="1"/>
            <p:nvPr/>
          </p:nvSpPr>
          <p:spPr>
            <a:xfrm>
              <a:off x="1115616" y="4243998"/>
              <a:ext cx="1296144" cy="1015663"/>
            </a:xfrm>
            <a:prstGeom prst="rect">
              <a:avLst/>
            </a:prstGeom>
            <a:noFill/>
            <a:ln>
              <a:solidFill>
                <a:schemeClr val="tx1"/>
              </a:solidFill>
            </a:ln>
          </p:spPr>
          <p:txBody>
            <a:bodyPr wrap="square" rtlCol="0">
              <a:spAutoFit/>
            </a:bodyPr>
            <a:lstStyle/>
            <a:p>
              <a:r>
                <a:rPr lang="el-GR" sz="2000" dirty="0" smtClean="0">
                  <a:latin typeface="+mn-lt"/>
                </a:rPr>
                <a:t>Αισθήσεις (όραση, ακοή, κλπ)</a:t>
              </a:r>
              <a:endParaRPr lang="el-GR" sz="2000" dirty="0">
                <a:latin typeface="+mn-lt"/>
              </a:endParaRPr>
            </a:p>
          </p:txBody>
        </p:sp>
        <p:sp>
          <p:nvSpPr>
            <p:cNvPr id="6" name="TextBox 5"/>
            <p:cNvSpPr txBox="1"/>
            <p:nvPr/>
          </p:nvSpPr>
          <p:spPr>
            <a:xfrm>
              <a:off x="3059832" y="4263567"/>
              <a:ext cx="1944216" cy="707886"/>
            </a:xfrm>
            <a:prstGeom prst="rect">
              <a:avLst/>
            </a:prstGeom>
            <a:noFill/>
            <a:ln>
              <a:solidFill>
                <a:schemeClr val="tx1"/>
              </a:solidFill>
            </a:ln>
          </p:spPr>
          <p:txBody>
            <a:bodyPr wrap="square" rtlCol="0">
              <a:spAutoFit/>
            </a:bodyPr>
            <a:lstStyle/>
            <a:p>
              <a:r>
                <a:rPr lang="el-GR" sz="2000" dirty="0" smtClean="0">
                  <a:latin typeface="+mn-lt"/>
                </a:rPr>
                <a:t>Βραχυπρόθεσμη μνήμη</a:t>
              </a:r>
              <a:endParaRPr lang="el-GR" sz="2000" dirty="0">
                <a:latin typeface="+mn-lt"/>
              </a:endParaRPr>
            </a:p>
          </p:txBody>
        </p:sp>
        <p:sp>
          <p:nvSpPr>
            <p:cNvPr id="7" name="TextBox 6"/>
            <p:cNvSpPr txBox="1"/>
            <p:nvPr/>
          </p:nvSpPr>
          <p:spPr>
            <a:xfrm>
              <a:off x="5661639" y="4323306"/>
              <a:ext cx="1005439" cy="400110"/>
            </a:xfrm>
            <a:prstGeom prst="rect">
              <a:avLst/>
            </a:prstGeom>
            <a:noFill/>
            <a:ln>
              <a:solidFill>
                <a:schemeClr val="tx1"/>
              </a:solidFill>
            </a:ln>
          </p:spPr>
          <p:txBody>
            <a:bodyPr wrap="square" rtlCol="0">
              <a:spAutoFit/>
            </a:bodyPr>
            <a:lstStyle/>
            <a:p>
              <a:r>
                <a:rPr lang="el-GR" sz="2000" dirty="0" smtClean="0">
                  <a:latin typeface="+mn-lt"/>
                </a:rPr>
                <a:t>ΦΙΛΤΡΟ</a:t>
              </a:r>
              <a:endParaRPr lang="el-GR" sz="2000" dirty="0">
                <a:latin typeface="+mn-lt"/>
              </a:endParaRPr>
            </a:p>
          </p:txBody>
        </p:sp>
        <p:sp>
          <p:nvSpPr>
            <p:cNvPr id="8" name="TextBox 7"/>
            <p:cNvSpPr txBox="1"/>
            <p:nvPr/>
          </p:nvSpPr>
          <p:spPr>
            <a:xfrm>
              <a:off x="7090093" y="4015529"/>
              <a:ext cx="1944216" cy="1015663"/>
            </a:xfrm>
            <a:prstGeom prst="rect">
              <a:avLst/>
            </a:prstGeom>
            <a:noFill/>
            <a:ln>
              <a:solidFill>
                <a:schemeClr val="tx1"/>
              </a:solidFill>
            </a:ln>
          </p:spPr>
          <p:txBody>
            <a:bodyPr wrap="square" rtlCol="0">
              <a:spAutoFit/>
            </a:bodyPr>
            <a:lstStyle/>
            <a:p>
              <a:r>
                <a:rPr lang="el-GR" sz="2000" dirty="0" smtClean="0">
                  <a:latin typeface="+mn-lt"/>
                </a:rPr>
                <a:t>Επιλεγμένο εισιόν για προσοχή</a:t>
              </a:r>
              <a:endParaRPr lang="el-GR" sz="2000" dirty="0">
                <a:latin typeface="+mn-lt"/>
              </a:endParaRPr>
            </a:p>
          </p:txBody>
        </p:sp>
        <p:sp>
          <p:nvSpPr>
            <p:cNvPr id="9" name="TextBox 8"/>
            <p:cNvSpPr txBox="1"/>
            <p:nvPr/>
          </p:nvSpPr>
          <p:spPr>
            <a:xfrm>
              <a:off x="179512" y="5314856"/>
              <a:ext cx="2088232" cy="707886"/>
            </a:xfrm>
            <a:prstGeom prst="rect">
              <a:avLst/>
            </a:prstGeom>
            <a:noFill/>
            <a:ln>
              <a:noFill/>
            </a:ln>
          </p:spPr>
          <p:txBody>
            <a:bodyPr wrap="square" rtlCol="0">
              <a:spAutoFit/>
            </a:bodyPr>
            <a:lstStyle/>
            <a:p>
              <a:r>
                <a:rPr lang="el-GR" sz="2000" dirty="0" smtClean="0">
                  <a:latin typeface="+mn-lt"/>
                </a:rPr>
                <a:t>Αισθητηριακά συστήματα</a:t>
              </a:r>
              <a:endParaRPr lang="el-GR" sz="2000" dirty="0">
                <a:latin typeface="+mn-lt"/>
              </a:endParaRPr>
            </a:p>
          </p:txBody>
        </p:sp>
        <p:sp>
          <p:nvSpPr>
            <p:cNvPr id="10" name="TextBox 9"/>
            <p:cNvSpPr txBox="1"/>
            <p:nvPr/>
          </p:nvSpPr>
          <p:spPr>
            <a:xfrm>
              <a:off x="4681959" y="5301964"/>
              <a:ext cx="2964798" cy="1323439"/>
            </a:xfrm>
            <a:prstGeom prst="rect">
              <a:avLst/>
            </a:prstGeom>
            <a:noFill/>
            <a:ln>
              <a:noFill/>
            </a:ln>
          </p:spPr>
          <p:txBody>
            <a:bodyPr wrap="square" rtlCol="0">
              <a:spAutoFit/>
            </a:bodyPr>
            <a:lstStyle/>
            <a:p>
              <a:pPr algn="ctr"/>
              <a:r>
                <a:rPr lang="el-GR" sz="2000" dirty="0" smtClean="0">
                  <a:latin typeface="+mn-lt"/>
                </a:rPr>
                <a:t>Επιλογή στη βάση μόνο των φυσικών χαρακτηριστικών του ερεθίσματος</a:t>
              </a:r>
              <a:endParaRPr lang="el-GR" sz="2000" dirty="0">
                <a:latin typeface="+mn-lt"/>
              </a:endParaRPr>
            </a:p>
          </p:txBody>
        </p:sp>
        <p:cxnSp>
          <p:nvCxnSpPr>
            <p:cNvPr id="12" name="Ευθύγραμμο βέλος σύνδεσης 11"/>
            <p:cNvCxnSpPr/>
            <p:nvPr/>
          </p:nvCxnSpPr>
          <p:spPr>
            <a:xfrm>
              <a:off x="457200" y="4439684"/>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67544" y="4597941"/>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467544" y="4769011"/>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467544" y="4951884"/>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2483768" y="4439684"/>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2494112" y="4597941"/>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2494112" y="4769011"/>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2494112" y="4951884"/>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5052743" y="4365104"/>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5063087" y="4523361"/>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5063087" y="4694431"/>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5063087" y="4877304"/>
              <a:ext cx="484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a:stCxn id="7" idx="3"/>
              <a:endCxn id="8" idx="1"/>
            </p:cNvCxnSpPr>
            <p:nvPr/>
          </p:nvCxnSpPr>
          <p:spPr>
            <a:xfrm>
              <a:off x="6667078" y="4523361"/>
              <a:ext cx="42301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a:stCxn id="10" idx="0"/>
              <a:endCxn id="7" idx="2"/>
            </p:cNvCxnSpPr>
            <p:nvPr/>
          </p:nvCxnSpPr>
          <p:spPr>
            <a:xfrm flipV="1">
              <a:off x="6164358" y="4723416"/>
              <a:ext cx="1" cy="5785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7095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φαινόμενο του κοκτέιλ </a:t>
            </a:r>
            <a:r>
              <a:rPr lang="el-GR" dirty="0" smtClean="0"/>
              <a:t>πάρτι</a:t>
            </a:r>
            <a:endParaRPr lang="el-GR" dirty="0"/>
          </a:p>
        </p:txBody>
      </p:sp>
      <p:sp>
        <p:nvSpPr>
          <p:cNvPr id="3" name="Θέση περιεχομένου 2"/>
          <p:cNvSpPr>
            <a:spLocks noGrp="1"/>
          </p:cNvSpPr>
          <p:nvPr>
            <p:ph idx="1"/>
          </p:nvPr>
        </p:nvSpPr>
        <p:spPr/>
        <p:txBody>
          <a:bodyPr/>
          <a:lstStyle/>
          <a:p>
            <a:r>
              <a:rPr lang="el-GR" dirty="0"/>
              <a:t>Φανταστείτε ότι είσαστε με φίλους σε ένα πάρτι. Είναι πολύ πιθανό ότι θα έχετε στραμμένη την προσοχή σας στη δική σας συνομιλία και θα αγνοείτε τις υπόλοιπες. Ωστόσο, αν σε μια συνομιλία που δεν προσέχατε αναφερθεί το όνομά σας, τότε είναι πολύ πιθανό να το ακούσετε </a:t>
            </a:r>
            <a:r>
              <a:rPr lang="el-GR" dirty="0" smtClean="0"/>
              <a:t>(Cherry</a:t>
            </a:r>
            <a:r>
              <a:rPr lang="el-GR" dirty="0"/>
              <a:t>, 1953).</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501008"/>
            <a:ext cx="2590800" cy="1728043"/>
          </a:xfrm>
          <a:prstGeom prst="rect">
            <a:avLst/>
          </a:prstGeom>
        </p:spPr>
      </p:pic>
      <p:sp>
        <p:nvSpPr>
          <p:cNvPr id="6" name="Rectangle 6"/>
          <p:cNvSpPr/>
          <p:nvPr/>
        </p:nvSpPr>
        <p:spPr>
          <a:xfrm>
            <a:off x="2140614" y="5271516"/>
            <a:ext cx="4285220"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4"/>
              </a:rPr>
              <a:t>People talking with picnic table in front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rPr>
              <a:t> </a:t>
            </a:r>
            <a:r>
              <a:rPr lang="en-US" sz="1200" dirty="0">
                <a:solidFill>
                  <a:schemeClr val="tx1">
                    <a:lumMod val="65000"/>
                    <a:lumOff val="35000"/>
                  </a:schemeClr>
                </a:solidFill>
                <a:latin typeface="+mn-lt"/>
                <a:hlinkClick r:id="rId4"/>
              </a:rPr>
              <a:t>D Coetzee</a:t>
            </a:r>
            <a:endParaRPr lang="en-US" sz="1200" dirty="0">
              <a:solidFill>
                <a:schemeClr val="tx1">
                  <a:lumMod val="65000"/>
                  <a:lumOff val="35000"/>
                </a:schemeClr>
              </a:solidFill>
              <a:latin typeface="+mn-lt"/>
            </a:endParaRPr>
          </a:p>
          <a:p>
            <a:pPr algn="ct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 2.0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165830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αδυναμίες του μοντέλου του </a:t>
            </a:r>
            <a:r>
              <a:rPr lang="en-US" dirty="0" smtClean="0"/>
              <a:t>B</a:t>
            </a:r>
            <a:r>
              <a:rPr lang="el-GR" dirty="0" smtClean="0"/>
              <a:t>roadbent</a:t>
            </a:r>
            <a:endParaRPr lang="el-GR" dirty="0"/>
          </a:p>
        </p:txBody>
      </p:sp>
      <p:sp>
        <p:nvSpPr>
          <p:cNvPr id="3" name="Θέση περιεχομένου 2"/>
          <p:cNvSpPr>
            <a:spLocks noGrp="1"/>
          </p:cNvSpPr>
          <p:nvPr>
            <p:ph idx="1"/>
          </p:nvPr>
        </p:nvSpPr>
        <p:spPr/>
        <p:txBody>
          <a:bodyPr/>
          <a:lstStyle/>
          <a:p>
            <a:r>
              <a:rPr lang="el-GR" dirty="0"/>
              <a:t>Σύμφωνα με το μοντέλο του Broadbent, το άκουσμα του ονόματός μας στην περίπτωση του κοκτέιλ πάρτυ θα ήταν αδύνατο, διότι τα παραμελημένα μηνύματα θα είχαν απορριφθεί προτού το άτομο επεξεργαστεί τον ήχο για να εξαγάγει το νόημα.</a:t>
            </a:r>
          </a:p>
          <a:p>
            <a:r>
              <a:rPr lang="el-GR" dirty="0"/>
              <a:t>Συνεπώς το μοντέλο αυτό δεν είναι επαρκές γιατί δεν επιτρέπει συνυπολογισμό του νοήματος προτού λάβει χώρα το φιλτράρισμα.</a:t>
            </a:r>
          </a:p>
          <a:p>
            <a:r>
              <a:rPr lang="el-GR" dirty="0"/>
              <a:t>Μεταγενέστερες έρευνες έδειξαν ότι τελικά υπάρχει κάποιου είδους σημασιολογική ανάλυσης των παραμελημένων μηνυμάτων ακόμη κι αν ο ακροατής δεν έχει συνειδητή ενημερότητα της ακοής του παραμελημένου μηνύματος.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067145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επηρεάζουν την επιλεκτική προσοχή </a:t>
            </a:r>
            <a:r>
              <a:rPr lang="el-GR" sz="3600" b="0" dirty="0" smtClean="0"/>
              <a:t>(1 από 4)</a:t>
            </a:r>
            <a:endParaRPr lang="el-GR" sz="3600" b="0" dirty="0"/>
          </a:p>
        </p:txBody>
      </p:sp>
      <p:sp>
        <p:nvSpPr>
          <p:cNvPr id="3" name="Θέση περιεχομένου 2"/>
          <p:cNvSpPr>
            <a:spLocks noGrp="1"/>
          </p:cNvSpPr>
          <p:nvPr>
            <p:ph idx="1"/>
          </p:nvPr>
        </p:nvSpPr>
        <p:spPr/>
        <p:txBody>
          <a:bodyPr>
            <a:normAutofit/>
          </a:bodyPr>
          <a:lstStyle/>
          <a:p>
            <a:r>
              <a:rPr lang="el-GR" dirty="0"/>
              <a:t>Επειδή είναι τόσοι πολλοί οι παράγοντες οι οποίοι επηρεάζουν την επιλεκτική προσοχή, οι άνθρωποι βλέποντας την ίδια σκηνή μπορεί να την αντιληφθούν με τελείως διαφορετικό τρόπο ο καθένας.</a:t>
            </a:r>
          </a:p>
          <a:p>
            <a:pPr lvl="1"/>
            <a:r>
              <a:rPr lang="el-GR" dirty="0"/>
              <a:t>Τείνουμε να προσέχουμε περισσότερο τις καταστάσεις οι οποίες για τον ένα ή τον άλλο λόγο μας </a:t>
            </a:r>
            <a:r>
              <a:rPr lang="el-GR" b="1" dirty="0">
                <a:solidFill>
                  <a:srgbClr val="820000"/>
                </a:solidFill>
              </a:rPr>
              <a:t>ενδιαφέρουν</a:t>
            </a:r>
            <a:r>
              <a:rPr lang="el-GR" b="1" dirty="0" smtClean="0">
                <a:solidFill>
                  <a:srgbClr val="820000"/>
                </a:solidFill>
              </a:rPr>
              <a:t>.</a:t>
            </a:r>
            <a:endParaRPr lang="el-GR" b="1" dirty="0">
              <a:solidFill>
                <a:srgbClr val="820000"/>
              </a:solidFill>
            </a:endParaRPr>
          </a:p>
          <a:p>
            <a:pPr lvl="2"/>
            <a:r>
              <a:rPr lang="el-GR" dirty="0"/>
              <a:t>Για παράδειγμα, ο χριστιανός αντιλαμβάνεται τελείως διαφορετικά τον επιτάφιο απ’ ότι ο Μωαμεθανός.</a:t>
            </a:r>
          </a:p>
          <a:p>
            <a:pPr lvl="1"/>
            <a:r>
              <a:rPr lang="el-GR" dirty="0"/>
              <a:t>Τα </a:t>
            </a:r>
            <a:r>
              <a:rPr lang="el-GR" b="1" dirty="0">
                <a:solidFill>
                  <a:srgbClr val="820000"/>
                </a:solidFill>
              </a:rPr>
              <a:t>κίνητρά μας </a:t>
            </a:r>
            <a:r>
              <a:rPr lang="el-GR" dirty="0"/>
              <a:t>–τα οποία σχετίζονται τόσο με τις ανάγκες όσο και με χαρακτηριστικά της προσωπικότητάς μας- επηρεάζουν την επιλογή. </a:t>
            </a:r>
          </a:p>
          <a:p>
            <a:pPr lvl="2"/>
            <a:r>
              <a:rPr lang="el-GR" dirty="0"/>
              <a:t>Για παράδειγμα, διαφορετικά μπορεί να αντιλαμβάνεται μια κατάσταση ο αισιόδοξος απ’ ότι ο απαισιόδοξος).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09902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επιλεκτική προσοχή </a:t>
            </a:r>
            <a:r>
              <a:rPr lang="el-GR" sz="3600" b="0" dirty="0" smtClean="0"/>
              <a:t>(2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p:txBody>
          <a:bodyPr/>
          <a:lstStyle/>
          <a:p>
            <a:pPr marL="0" indent="0">
              <a:buNone/>
            </a:pPr>
            <a:r>
              <a:rPr lang="el-GR" dirty="0"/>
              <a:t>Η επιλεκτική προσοχή επηρεάζεται ακόμη από εξωτερικούς παράγοντες, όπως: </a:t>
            </a:r>
          </a:p>
          <a:p>
            <a:r>
              <a:rPr lang="el-GR" dirty="0"/>
              <a:t>Αντίθεση ανάμεσα στα </a:t>
            </a:r>
            <a:r>
              <a:rPr lang="el-GR" dirty="0" smtClean="0"/>
              <a:t>ερεθίσματα,</a:t>
            </a:r>
            <a:endParaRPr lang="el-GR" dirty="0"/>
          </a:p>
          <a:p>
            <a:r>
              <a:rPr lang="el-GR" dirty="0"/>
              <a:t>Κίνηση </a:t>
            </a:r>
            <a:r>
              <a:rPr lang="el-GR" dirty="0" smtClean="0"/>
              <a:t>ερεθίσματος,</a:t>
            </a:r>
            <a:endParaRPr lang="el-GR" dirty="0"/>
          </a:p>
          <a:p>
            <a:r>
              <a:rPr lang="el-GR" dirty="0"/>
              <a:t>Επανάληψη </a:t>
            </a:r>
            <a:r>
              <a:rPr lang="el-GR" dirty="0" smtClean="0"/>
              <a:t>ερεθίσματος,</a:t>
            </a:r>
            <a:endParaRPr lang="el-GR" dirty="0"/>
          </a:p>
          <a:p>
            <a:r>
              <a:rPr lang="el-GR" dirty="0"/>
              <a:t>Ασυνήθιστο ή </a:t>
            </a:r>
            <a:r>
              <a:rPr lang="el-GR" dirty="0" smtClean="0"/>
              <a:t>απροσδόκητο,</a:t>
            </a:r>
            <a:endParaRPr lang="el-GR" dirty="0"/>
          </a:p>
          <a:p>
            <a:r>
              <a:rPr lang="el-GR" dirty="0"/>
              <a:t>Ξαφνική μεταβολή </a:t>
            </a:r>
            <a:r>
              <a:rPr lang="el-GR" dirty="0" smtClean="0"/>
              <a:t>ερεθίσματος,</a:t>
            </a:r>
            <a:endParaRPr lang="el-GR" dirty="0"/>
          </a:p>
          <a:p>
            <a:r>
              <a:rPr lang="el-GR" dirty="0"/>
              <a:t>Ένταση </a:t>
            </a:r>
            <a:r>
              <a:rPr lang="el-GR" dirty="0" smtClean="0"/>
              <a:t>ερεθίσματος.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339016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επιλεκτική προσοχή </a:t>
            </a:r>
            <a:r>
              <a:rPr lang="el-GR" sz="3600" b="0" dirty="0" smtClean="0"/>
              <a:t>(3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Το απροσδόκητο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5" name="Picture 10" descr="smartcat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22588" y="1700808"/>
            <a:ext cx="3719512" cy="4248150"/>
          </a:xfrm>
          <a:prstGeom prst="rect">
            <a:avLst/>
          </a:prstGeom>
        </p:spPr>
      </p:pic>
      <p:sp>
        <p:nvSpPr>
          <p:cNvPr id="6" name="Ορθογώνιο 5"/>
          <p:cNvSpPr/>
          <p:nvPr/>
        </p:nvSpPr>
        <p:spPr>
          <a:xfrm>
            <a:off x="4024414" y="5977894"/>
            <a:ext cx="1095172" cy="276999"/>
          </a:xfrm>
          <a:prstGeom prst="rect">
            <a:avLst/>
          </a:prstGeom>
        </p:spPr>
        <p:txBody>
          <a:bodyPr wrap="none">
            <a:spAutoFit/>
          </a:bodyPr>
          <a:lstStyle/>
          <a:p>
            <a:r>
              <a:rPr lang="en-US" sz="1200" dirty="0">
                <a:latin typeface="+mn-lt"/>
                <a:hlinkClick r:id="rId3"/>
              </a:rPr>
              <a:t>funnyfails.com</a:t>
            </a:r>
            <a:endParaRPr lang="el-GR" sz="1200" dirty="0">
              <a:latin typeface="+mn-lt"/>
            </a:endParaRPr>
          </a:p>
        </p:txBody>
      </p:sp>
    </p:spTree>
    <p:extLst>
      <p:ext uri="{BB962C8B-B14F-4D97-AF65-F5344CB8AC3E}">
        <p14:creationId xmlns:p14="http://schemas.microsoft.com/office/powerpoint/2010/main" val="1740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 της προσοχής</a:t>
            </a:r>
            <a:endParaRPr lang="el-GR" dirty="0"/>
          </a:p>
        </p:txBody>
      </p:sp>
      <p:sp>
        <p:nvSpPr>
          <p:cNvPr id="3" name="Θέση περιεχομένου 2"/>
          <p:cNvSpPr>
            <a:spLocks noGrp="1"/>
          </p:cNvSpPr>
          <p:nvPr>
            <p:ph idx="1"/>
          </p:nvPr>
        </p:nvSpPr>
        <p:spPr>
          <a:xfrm>
            <a:off x="457200" y="2492896"/>
            <a:ext cx="8229600" cy="1440160"/>
          </a:xfrm>
          <a:ln w="25400">
            <a:solidFill>
              <a:srgbClr val="820000"/>
            </a:solidFill>
          </a:ln>
        </p:spPr>
        <p:txBody>
          <a:bodyPr/>
          <a:lstStyle/>
          <a:p>
            <a:pPr marL="0" indent="0" algn="ctr">
              <a:buNone/>
            </a:pPr>
            <a:r>
              <a:rPr lang="el-GR" dirty="0"/>
              <a:t>Η προσοχή είναι μία αυτόνομη διεργασία του κεντρικού νευρικού συστήματος, κατά την οποία οι αισθήσεις εστιάζουν σε συγκεκριμένα ερεθίσματα του περιβάλλοντος.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976933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επιλεκτική προσοχή </a:t>
            </a:r>
            <a:r>
              <a:rPr lang="el-GR" sz="3600" b="0" dirty="0" smtClean="0"/>
              <a:t>(4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a:solidFill>
                  <a:srgbClr val="820000"/>
                </a:solidFill>
              </a:rPr>
              <a:t>Το </a:t>
            </a:r>
            <a:r>
              <a:rPr lang="el-GR" b="1" dirty="0" smtClean="0">
                <a:solidFill>
                  <a:srgbClr val="820000"/>
                </a:solidFill>
              </a:rPr>
              <a:t>ασυνήθιστο</a:t>
            </a:r>
            <a:endParaRPr lang="el-GR" b="1" dirty="0">
              <a:solidFill>
                <a:srgbClr val="82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528" y="1944216"/>
            <a:ext cx="1456944" cy="3651504"/>
          </a:xfrm>
          <a:prstGeom prst="rect">
            <a:avLst/>
          </a:prstGeom>
        </p:spPr>
      </p:pic>
      <p:sp>
        <p:nvSpPr>
          <p:cNvPr id="6" name="Rectangle 6"/>
          <p:cNvSpPr/>
          <p:nvPr/>
        </p:nvSpPr>
        <p:spPr>
          <a:xfrm>
            <a:off x="3131840" y="5751006"/>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Korean Siamese twins 1903</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Mu</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20253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2. </a:t>
            </a:r>
            <a:r>
              <a:rPr lang="el-GR" dirty="0" smtClean="0"/>
              <a:t>Η συντηρούμενη προσοχή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5" name="Θέση περιεχομένου 2"/>
          <p:cNvSpPr>
            <a:spLocks noGrp="1"/>
          </p:cNvSpPr>
          <p:nvPr>
            <p:ph idx="1"/>
          </p:nvPr>
        </p:nvSpPr>
        <p:spPr>
          <a:xfrm>
            <a:off x="457200" y="2492896"/>
            <a:ext cx="8229600" cy="1440160"/>
          </a:xfrm>
          <a:ln w="25400">
            <a:solidFill>
              <a:srgbClr val="820000"/>
            </a:solidFill>
          </a:ln>
        </p:spPr>
        <p:txBody>
          <a:bodyPr/>
          <a:lstStyle/>
          <a:p>
            <a:pPr marL="0" indent="0" algn="ctr">
              <a:buNone/>
            </a:pPr>
            <a:r>
              <a:rPr lang="el-GR" dirty="0"/>
              <a:t>Η συντηρούμενη προσοχή είναι ένας ευρύς όρος που αναφέρεται στη συνεχή αναζήτηση ή προσοχή ενός ερεθίσματος.</a:t>
            </a:r>
          </a:p>
        </p:txBody>
      </p:sp>
    </p:spTree>
    <p:extLst>
      <p:ext uri="{BB962C8B-B14F-4D97-AF65-F5344CB8AC3E}">
        <p14:creationId xmlns:p14="http://schemas.microsoft.com/office/powerpoint/2010/main" val="3432747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Ιστορική αναδρομή στη διερεύνηση της συντηρούμενης προσοχής</a:t>
            </a:r>
            <a:endParaRPr lang="el-GR" dirty="0"/>
          </a:p>
        </p:txBody>
      </p:sp>
      <p:sp>
        <p:nvSpPr>
          <p:cNvPr id="3" name="Θέση περιεχομένου 2"/>
          <p:cNvSpPr>
            <a:spLocks noGrp="1"/>
          </p:cNvSpPr>
          <p:nvPr>
            <p:ph idx="1"/>
          </p:nvPr>
        </p:nvSpPr>
        <p:spPr>
          <a:xfrm>
            <a:off x="457200" y="1628800"/>
            <a:ext cx="8229600" cy="3240360"/>
          </a:xfrm>
        </p:spPr>
        <p:txBody>
          <a:bodyPr/>
          <a:lstStyle/>
          <a:p>
            <a:r>
              <a:rPr lang="el-GR" dirty="0"/>
              <a:t>Ο Mackworth (1950) ασχολήθηκε με τη διερεύνηση της ικανότητας του ατόμου για παρατεταμένη συγκέντρωση της προσοχής. </a:t>
            </a:r>
          </a:p>
          <a:p>
            <a:r>
              <a:rPr lang="el-GR" b="1" dirty="0">
                <a:solidFill>
                  <a:srgbClr val="820000"/>
                </a:solidFill>
              </a:rPr>
              <a:t>Μείωση της </a:t>
            </a:r>
            <a:r>
              <a:rPr lang="el-GR" b="1" dirty="0" smtClean="0">
                <a:solidFill>
                  <a:srgbClr val="820000"/>
                </a:solidFill>
              </a:rPr>
              <a:t>επίδοσης</a:t>
            </a:r>
            <a:endParaRPr lang="el-GR" b="1" dirty="0">
              <a:solidFill>
                <a:srgbClr val="820000"/>
              </a:solidFill>
            </a:endParaRPr>
          </a:p>
          <a:p>
            <a:pPr lvl="1"/>
            <a:r>
              <a:rPr lang="el-GR" dirty="0"/>
              <a:t>Το άτομο είναι στην αρχή ακριβές αλλά καθώς περνά η ώρα θα αρχίσει να κάνει λάθη με αυξητικούς ρυθμούς. </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964910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επιδρούν στη συντηρούμενη προσοχή </a:t>
            </a:r>
            <a:r>
              <a:rPr lang="el-GR" sz="3600" b="0" dirty="0" smtClean="0"/>
              <a:t>(1 από 3)</a:t>
            </a:r>
            <a:endParaRPr lang="el-GR" sz="3600" b="0" dirty="0"/>
          </a:p>
        </p:txBody>
      </p:sp>
      <p:sp>
        <p:nvSpPr>
          <p:cNvPr id="3" name="Θέση περιεχομένου 2"/>
          <p:cNvSpPr>
            <a:spLocks noGrp="1"/>
          </p:cNvSpPr>
          <p:nvPr>
            <p:ph idx="1"/>
          </p:nvPr>
        </p:nvSpPr>
        <p:spPr/>
        <p:txBody>
          <a:bodyPr/>
          <a:lstStyle/>
          <a:p>
            <a:r>
              <a:rPr lang="el-GR" dirty="0"/>
              <a:t>Η συντηρούμενη προσοχή βελτιώνεται με την </a:t>
            </a:r>
            <a:r>
              <a:rPr lang="el-GR" b="1" dirty="0">
                <a:solidFill>
                  <a:srgbClr val="820000"/>
                </a:solidFill>
              </a:rPr>
              <a:t>αύξηση του επιπέδου διέγερσης</a:t>
            </a:r>
            <a:r>
              <a:rPr lang="el-GR" dirty="0"/>
              <a:t> του ατόμου, π.χ. με συχνά διαλείμματα όπου το άτομο αλλάζει δραστηριότητα. </a:t>
            </a:r>
          </a:p>
          <a:p>
            <a:r>
              <a:rPr lang="el-GR" dirty="0"/>
              <a:t>Η </a:t>
            </a:r>
            <a:r>
              <a:rPr lang="el-GR" b="1" dirty="0">
                <a:solidFill>
                  <a:srgbClr val="820000"/>
                </a:solidFill>
              </a:rPr>
              <a:t>έλλειψη ύπνου </a:t>
            </a:r>
            <a:r>
              <a:rPr lang="el-GR" dirty="0"/>
              <a:t>μειώνει το επίπεδο διέγερσης του ατόμου με αποτέλεσμα τη μείωση της επίδοσης.</a:t>
            </a:r>
          </a:p>
          <a:p>
            <a:r>
              <a:rPr lang="el-GR" dirty="0"/>
              <a:t>Προτιμώνται δραστηριότητες οι οποίες προσφέρουν αισθητηριακή μεταβολή π.χ. γυμναστική.</a:t>
            </a:r>
          </a:p>
          <a:p>
            <a:r>
              <a:rPr lang="el-GR" dirty="0"/>
              <a:t>Ένας παράγοντας που μπορεί επίσης να αυξήσει τις επιδόσεις του ατόμου ήταν η </a:t>
            </a:r>
            <a:r>
              <a:rPr lang="el-GR" b="1" dirty="0">
                <a:solidFill>
                  <a:srgbClr val="820000"/>
                </a:solidFill>
              </a:rPr>
              <a:t>συνεχής επανατροφοδότηση.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51991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επιδρούν στη συντηρούμενη προσοχή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p:txBody>
          <a:bodyPr/>
          <a:lstStyle/>
          <a:p>
            <a:pPr marL="0" indent="0">
              <a:buNone/>
            </a:pPr>
            <a:r>
              <a:rPr lang="el-GR" dirty="0"/>
              <a:t>Η διάρκεια της προσοχής σχετίζεται με χαρακτηριστικά της προσωπικότητας αλλά και του ερεθίσματος.</a:t>
            </a:r>
          </a:p>
          <a:p>
            <a:pPr marL="0" indent="0" algn="ctr">
              <a:buNone/>
            </a:pPr>
            <a:r>
              <a:rPr lang="el-GR" b="1" dirty="0">
                <a:solidFill>
                  <a:srgbClr val="820000"/>
                </a:solidFill>
              </a:rPr>
              <a:t>Χαρακτηριστικά του ερεθίσματος</a:t>
            </a:r>
          </a:p>
          <a:p>
            <a:r>
              <a:rPr lang="el-GR" dirty="0" smtClean="0"/>
              <a:t>Ένταση,</a:t>
            </a:r>
            <a:endParaRPr lang="el-GR" dirty="0"/>
          </a:p>
          <a:p>
            <a:r>
              <a:rPr lang="el-GR" dirty="0" smtClean="0"/>
              <a:t>Χρώμα,</a:t>
            </a:r>
            <a:endParaRPr lang="el-GR" dirty="0"/>
          </a:p>
          <a:p>
            <a:r>
              <a:rPr lang="el-GR" dirty="0" smtClean="0"/>
              <a:t>Ποικιλία,</a:t>
            </a:r>
            <a:endParaRPr lang="el-GR" dirty="0"/>
          </a:p>
          <a:p>
            <a:r>
              <a:rPr lang="el-GR" dirty="0" smtClean="0"/>
              <a:t>Καινοφανές.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477201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επιδρούν στη συντηρούμενη προσοχή </a:t>
            </a:r>
            <a:r>
              <a:rPr lang="el-GR" sz="3600" b="0" dirty="0" smtClean="0"/>
              <a:t>(3 </a:t>
            </a:r>
            <a:r>
              <a:rPr lang="el-GR" sz="3600" b="0" dirty="0"/>
              <a:t>από </a:t>
            </a:r>
            <a:r>
              <a:rPr lang="el-GR" sz="3600" b="0" dirty="0" smtClean="0"/>
              <a:t>3)</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83530561"/>
              </p:ext>
            </p:extLst>
          </p:nvPr>
        </p:nvGraphicFramePr>
        <p:xfrm>
          <a:off x="292696" y="1133475"/>
          <a:ext cx="8579296" cy="5090160"/>
        </p:xfrm>
        <a:graphic>
          <a:graphicData uri="http://schemas.openxmlformats.org/drawingml/2006/table">
            <a:tbl>
              <a:tblPr firstRow="1" bandRow="1">
                <a:tableStyleId>{5940675A-B579-460E-94D1-54222C63F5DA}</a:tableStyleId>
              </a:tblPr>
              <a:tblGrid>
                <a:gridCol w="4351312"/>
                <a:gridCol w="4227984"/>
              </a:tblGrid>
              <a:tr h="370840">
                <a:tc gridSpan="2">
                  <a:txBody>
                    <a:bodyPr/>
                    <a:lstStyle/>
                    <a:p>
                      <a:r>
                        <a:rPr lang="el-GR" sz="1800" b="1" dirty="0" smtClean="0">
                          <a:solidFill>
                            <a:srgbClr val="820000"/>
                          </a:solidFill>
                        </a:rPr>
                        <a:t>Παράγοντες που μπορούν να περιορίσουν τη μείωση της επίδοσης</a:t>
                      </a:r>
                      <a:endParaRPr lang="el-GR" sz="1800" b="1" dirty="0">
                        <a:solidFill>
                          <a:srgbClr val="820000"/>
                        </a:solidFill>
                      </a:endParaRPr>
                    </a:p>
                  </a:txBody>
                  <a:tcPr/>
                </a:tc>
                <a:tc hMerge="1">
                  <a:txBody>
                    <a:bodyPr/>
                    <a:lstStyle/>
                    <a:p>
                      <a:endParaRPr lang="el-GR"/>
                    </a:p>
                  </a:txBody>
                  <a:tcPr/>
                </a:tc>
              </a:tr>
              <a:tr h="370840">
                <a:tc>
                  <a:txBody>
                    <a:bodyPr/>
                    <a:lstStyle/>
                    <a:p>
                      <a:r>
                        <a:rPr lang="el-GR" sz="1800" b="1" dirty="0" smtClean="0"/>
                        <a:t>Παράγοντες που</a:t>
                      </a:r>
                      <a:r>
                        <a:rPr lang="el-GR" sz="1800" b="1" baseline="0" dirty="0" smtClean="0"/>
                        <a:t> επιδρούν</a:t>
                      </a:r>
                      <a:r>
                        <a:rPr lang="en-US" sz="1800" b="1" baseline="0" dirty="0" smtClean="0"/>
                        <a:t>:</a:t>
                      </a:r>
                      <a:endParaRPr lang="el-GR" sz="1800" b="1" dirty="0"/>
                    </a:p>
                  </a:txBody>
                  <a:tcPr/>
                </a:tc>
                <a:tc>
                  <a:txBody>
                    <a:bodyPr/>
                    <a:lstStyle/>
                    <a:p>
                      <a:r>
                        <a:rPr lang="el-GR" sz="1800" b="1" dirty="0" smtClean="0"/>
                        <a:t>Περιορίζεται</a:t>
                      </a:r>
                      <a:r>
                        <a:rPr lang="el-GR" sz="1800" b="1" baseline="0" dirty="0" smtClean="0"/>
                        <a:t> από</a:t>
                      </a:r>
                      <a:r>
                        <a:rPr lang="en-US" sz="1800" b="1" baseline="0" dirty="0" smtClean="0"/>
                        <a:t>:</a:t>
                      </a:r>
                      <a:endParaRPr lang="el-GR" sz="1800" b="1" dirty="0"/>
                    </a:p>
                  </a:txBody>
                  <a:tcPr/>
                </a:tc>
              </a:tr>
              <a:tr h="370840">
                <a:tc gridSpan="2">
                  <a:txBody>
                    <a:bodyPr/>
                    <a:lstStyle/>
                    <a:p>
                      <a:r>
                        <a:rPr lang="el-GR" sz="1800" b="1" dirty="0" smtClean="0">
                          <a:solidFill>
                            <a:srgbClr val="004A82"/>
                          </a:solidFill>
                        </a:rPr>
                        <a:t>Παράγοντες</a:t>
                      </a:r>
                      <a:r>
                        <a:rPr lang="el-GR" sz="1800" b="1" baseline="0" dirty="0" smtClean="0">
                          <a:solidFill>
                            <a:srgbClr val="004A82"/>
                          </a:solidFill>
                        </a:rPr>
                        <a:t> του έργου</a:t>
                      </a:r>
                      <a:r>
                        <a:rPr lang="en-US" sz="1800" b="1" baseline="0" dirty="0" smtClean="0">
                          <a:solidFill>
                            <a:srgbClr val="004A82"/>
                          </a:solidFill>
                        </a:rPr>
                        <a:t>:</a:t>
                      </a:r>
                      <a:endParaRPr lang="el-GR" sz="1800" b="1" dirty="0">
                        <a:solidFill>
                          <a:srgbClr val="004A82"/>
                        </a:solidFill>
                      </a:endParaRPr>
                    </a:p>
                  </a:txBody>
                  <a:tcPr/>
                </a:tc>
                <a:tc hMerge="1">
                  <a:txBody>
                    <a:bodyPr/>
                    <a:lstStyle/>
                    <a:p>
                      <a:endParaRPr lang="el-GR"/>
                    </a:p>
                  </a:txBody>
                  <a:tcPr/>
                </a:tc>
              </a:tr>
              <a:tr h="370840">
                <a:tc>
                  <a:txBody>
                    <a:bodyPr/>
                    <a:lstStyle/>
                    <a:p>
                      <a:r>
                        <a:rPr lang="el-GR" sz="1800" dirty="0" smtClean="0"/>
                        <a:t>Ένταση</a:t>
                      </a:r>
                      <a:r>
                        <a:rPr lang="el-GR" sz="1800" baseline="0" dirty="0" smtClean="0"/>
                        <a:t> σημάτων</a:t>
                      </a:r>
                      <a:endParaRPr lang="el-GR" sz="1800" dirty="0"/>
                    </a:p>
                  </a:txBody>
                  <a:tcPr/>
                </a:tc>
                <a:tc>
                  <a:txBody>
                    <a:bodyPr/>
                    <a:lstStyle/>
                    <a:p>
                      <a:r>
                        <a:rPr lang="el-GR" sz="1800" dirty="0" smtClean="0"/>
                        <a:t>Εντονότερα σήματα</a:t>
                      </a:r>
                      <a:endParaRPr lang="el-GR" sz="1800" dirty="0"/>
                    </a:p>
                  </a:txBody>
                  <a:tcPr/>
                </a:tc>
              </a:tr>
              <a:tr h="370840">
                <a:tc>
                  <a:txBody>
                    <a:bodyPr/>
                    <a:lstStyle/>
                    <a:p>
                      <a:r>
                        <a:rPr lang="el-GR" sz="1800" dirty="0" smtClean="0"/>
                        <a:t>Διάρκεια σημάτων</a:t>
                      </a:r>
                      <a:endParaRPr lang="el-GR" sz="1800" dirty="0"/>
                    </a:p>
                  </a:txBody>
                  <a:tcPr/>
                </a:tc>
                <a:tc>
                  <a:txBody>
                    <a:bodyPr/>
                    <a:lstStyle/>
                    <a:p>
                      <a:r>
                        <a:rPr lang="el-GR" sz="1800" dirty="0" smtClean="0"/>
                        <a:t>Διαρκέστερα σήματα</a:t>
                      </a:r>
                      <a:endParaRPr lang="el-GR" sz="1800" dirty="0"/>
                    </a:p>
                  </a:txBody>
                  <a:tcPr/>
                </a:tc>
              </a:tr>
              <a:tr h="370840">
                <a:tc>
                  <a:txBody>
                    <a:bodyPr/>
                    <a:lstStyle/>
                    <a:p>
                      <a:r>
                        <a:rPr lang="el-GR" sz="1800" dirty="0" smtClean="0"/>
                        <a:t>Χωρική πιθανότητα</a:t>
                      </a:r>
                      <a:endParaRPr lang="el-GR" sz="1800" dirty="0"/>
                    </a:p>
                  </a:txBody>
                  <a:tcPr/>
                </a:tc>
                <a:tc>
                  <a:txBody>
                    <a:bodyPr/>
                    <a:lstStyle/>
                    <a:p>
                      <a:r>
                        <a:rPr lang="el-GR" sz="1800" dirty="0" smtClean="0"/>
                        <a:t>Σήματα κοντά στο κέντρο της οθόνης</a:t>
                      </a:r>
                      <a:endParaRPr lang="el-GR" sz="1800"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04A82"/>
                          </a:solidFill>
                        </a:rPr>
                        <a:t>Ατομικοί παράγοντες</a:t>
                      </a:r>
                      <a:r>
                        <a:rPr lang="en-US" sz="1800" b="1" dirty="0" smtClean="0">
                          <a:solidFill>
                            <a:srgbClr val="004A82"/>
                          </a:solidFill>
                        </a:rPr>
                        <a:t>:</a:t>
                      </a:r>
                      <a:endParaRPr lang="el-GR" sz="1800" b="1" dirty="0" smtClean="0">
                        <a:solidFill>
                          <a:srgbClr val="004A82"/>
                        </a:solidFill>
                      </a:endParaRPr>
                    </a:p>
                  </a:txBody>
                  <a:tcPr/>
                </a:tc>
                <a:tc hMerge="1">
                  <a:txBody>
                    <a:bodyPr/>
                    <a:lstStyle/>
                    <a:p>
                      <a:endParaRPr lang="el-GR"/>
                    </a:p>
                  </a:txBody>
                  <a:tcPr/>
                </a:tc>
              </a:tr>
              <a:tr h="370840">
                <a:tc>
                  <a:txBody>
                    <a:bodyPr/>
                    <a:lstStyle/>
                    <a:p>
                      <a:r>
                        <a:rPr lang="el-GR" sz="1800" dirty="0" smtClean="0"/>
                        <a:t>Επανατροφοδότηση στην επίδοση</a:t>
                      </a:r>
                      <a:endParaRPr lang="el-GR" sz="1800" dirty="0"/>
                    </a:p>
                  </a:txBody>
                  <a:tcPr/>
                </a:tc>
                <a:tc>
                  <a:txBody>
                    <a:bodyPr/>
                    <a:lstStyle/>
                    <a:p>
                      <a:r>
                        <a:rPr lang="el-GR" sz="1800" dirty="0" smtClean="0"/>
                        <a:t>Οποιαδήποτε επανατροφοδότηση</a:t>
                      </a:r>
                      <a:r>
                        <a:rPr lang="en-US" sz="1800" dirty="0" smtClean="0"/>
                        <a:t>:</a:t>
                      </a:r>
                      <a:r>
                        <a:rPr lang="en-US" sz="1800" baseline="0" dirty="0" smtClean="0"/>
                        <a:t> </a:t>
                      </a:r>
                      <a:r>
                        <a:rPr lang="el-GR" sz="1800" baseline="0" dirty="0" smtClean="0"/>
                        <a:t>αληθινή ή λαθεμένη</a:t>
                      </a:r>
                      <a:endParaRPr lang="el-GR" sz="1800" dirty="0"/>
                    </a:p>
                  </a:txBody>
                  <a:tcPr/>
                </a:tc>
              </a:tr>
              <a:tr h="370840">
                <a:tc>
                  <a:txBody>
                    <a:bodyPr/>
                    <a:lstStyle/>
                    <a:p>
                      <a:r>
                        <a:rPr lang="el-GR" sz="1800" dirty="0" smtClean="0"/>
                        <a:t>Διεγερτικές</a:t>
                      </a:r>
                      <a:r>
                        <a:rPr lang="el-GR" sz="1800" baseline="0" dirty="0" smtClean="0"/>
                        <a:t> ουσίες (αμφεταμίνη)</a:t>
                      </a:r>
                      <a:endParaRPr lang="el-GR" sz="1800" dirty="0"/>
                    </a:p>
                  </a:txBody>
                  <a:tcPr/>
                </a:tc>
                <a:tc>
                  <a:txBody>
                    <a:bodyPr/>
                    <a:lstStyle/>
                    <a:p>
                      <a:r>
                        <a:rPr lang="el-GR" sz="1800" dirty="0" smtClean="0"/>
                        <a:t>Μέτριες δόσεις</a:t>
                      </a:r>
                      <a:endParaRPr lang="el-GR" sz="1800" dirty="0"/>
                    </a:p>
                  </a:txBody>
                  <a:tcPr/>
                </a:tc>
              </a:tr>
              <a:tr h="370840">
                <a:tc>
                  <a:txBody>
                    <a:bodyPr/>
                    <a:lstStyle/>
                    <a:p>
                      <a:r>
                        <a:rPr lang="el-GR" sz="1800" dirty="0" smtClean="0"/>
                        <a:t>Τιμές</a:t>
                      </a:r>
                      <a:r>
                        <a:rPr lang="el-GR" sz="1800" baseline="0" dirty="0" smtClean="0"/>
                        <a:t> στο </a:t>
                      </a:r>
                      <a:r>
                        <a:rPr lang="el-GR" sz="1800" baseline="0" dirty="0" smtClean="0"/>
                        <a:t>τεστ </a:t>
                      </a:r>
                      <a:r>
                        <a:rPr lang="el-GR" sz="1800" baseline="0" dirty="0" smtClean="0"/>
                        <a:t>προσωπικότητας του </a:t>
                      </a:r>
                      <a:r>
                        <a:rPr lang="en-US" sz="1800" baseline="0" dirty="0" smtClean="0"/>
                        <a:t>Eysenck</a:t>
                      </a:r>
                      <a:endParaRPr lang="el-GR" sz="1800" dirty="0"/>
                    </a:p>
                  </a:txBody>
                  <a:tcPr/>
                </a:tc>
                <a:tc>
                  <a:txBody>
                    <a:bodyPr/>
                    <a:lstStyle/>
                    <a:p>
                      <a:r>
                        <a:rPr lang="el-GR" sz="1800" dirty="0" smtClean="0"/>
                        <a:t>Υψηλή </a:t>
                      </a:r>
                      <a:r>
                        <a:rPr lang="el-GR" sz="1800" dirty="0" smtClean="0"/>
                        <a:t>εσωστρέφεια</a:t>
                      </a:r>
                      <a:endParaRPr lang="el-GR" sz="1800" dirty="0"/>
                    </a:p>
                  </a:txBody>
                  <a:tcPr/>
                </a:tc>
              </a:tr>
              <a:tr h="370840">
                <a:tc gridSpan="2">
                  <a:txBody>
                    <a:bodyPr/>
                    <a:lstStyle/>
                    <a:p>
                      <a:r>
                        <a:rPr lang="el-GR" sz="1800" b="1" dirty="0" smtClean="0">
                          <a:solidFill>
                            <a:srgbClr val="004A82"/>
                          </a:solidFill>
                        </a:rPr>
                        <a:t>Περιστασιακοί</a:t>
                      </a:r>
                      <a:r>
                        <a:rPr lang="el-GR" sz="1800" b="1" baseline="0" dirty="0" smtClean="0">
                          <a:solidFill>
                            <a:srgbClr val="004A82"/>
                          </a:solidFill>
                        </a:rPr>
                        <a:t> παράγοντες</a:t>
                      </a:r>
                      <a:r>
                        <a:rPr lang="en-US" sz="1800" b="1" baseline="0" dirty="0" smtClean="0">
                          <a:solidFill>
                            <a:srgbClr val="004A82"/>
                          </a:solidFill>
                        </a:rPr>
                        <a:t>:</a:t>
                      </a:r>
                      <a:endParaRPr lang="el-GR" sz="1800" b="1" dirty="0">
                        <a:solidFill>
                          <a:srgbClr val="004A82"/>
                        </a:solidFill>
                      </a:endParaRPr>
                    </a:p>
                  </a:txBody>
                  <a:tcPr/>
                </a:tc>
                <a:tc hMerge="1">
                  <a:txBody>
                    <a:bodyPr/>
                    <a:lstStyle/>
                    <a:p>
                      <a:endParaRPr lang="el-GR"/>
                    </a:p>
                  </a:txBody>
                  <a:tcPr/>
                </a:tc>
              </a:tr>
              <a:tr h="370840">
                <a:tc>
                  <a:txBody>
                    <a:bodyPr/>
                    <a:lstStyle/>
                    <a:p>
                      <a:r>
                        <a:rPr lang="el-GR" sz="1800" dirty="0" smtClean="0"/>
                        <a:t>Περιβαλλοντικός θόρυβος </a:t>
                      </a:r>
                      <a:endParaRPr lang="el-GR" sz="1800" dirty="0"/>
                    </a:p>
                  </a:txBody>
                  <a:tcPr/>
                </a:tc>
                <a:tc>
                  <a:txBody>
                    <a:bodyPr/>
                    <a:lstStyle/>
                    <a:p>
                      <a:r>
                        <a:rPr lang="el-GR" sz="1800" dirty="0" smtClean="0"/>
                        <a:t>Μέτριες ενοχλήσεις (</a:t>
                      </a:r>
                      <a:r>
                        <a:rPr lang="el-GR" sz="1800" dirty="0" smtClean="0"/>
                        <a:t>π.χ.</a:t>
                      </a:r>
                      <a:r>
                        <a:rPr lang="el-GR" sz="1800" baseline="0" dirty="0" smtClean="0"/>
                        <a:t> </a:t>
                      </a:r>
                      <a:r>
                        <a:rPr lang="el-GR" sz="1800" baseline="0" dirty="0" smtClean="0"/>
                        <a:t>τηλέφωνο)</a:t>
                      </a:r>
                      <a:endParaRPr lang="el-GR" sz="1800" dirty="0"/>
                    </a:p>
                  </a:txBody>
                  <a:tcPr/>
                </a:tc>
              </a:tr>
              <a:tr h="370840">
                <a:tc>
                  <a:txBody>
                    <a:bodyPr/>
                    <a:lstStyle/>
                    <a:p>
                      <a:r>
                        <a:rPr lang="el-GR" sz="1800" dirty="0" smtClean="0"/>
                        <a:t>Κοινωνικός περίγυρος</a:t>
                      </a:r>
                      <a:endParaRPr lang="el-GR" sz="1800" dirty="0"/>
                    </a:p>
                  </a:txBody>
                  <a:tcPr/>
                </a:tc>
                <a:tc>
                  <a:txBody>
                    <a:bodyPr/>
                    <a:lstStyle/>
                    <a:p>
                      <a:r>
                        <a:rPr lang="el-GR" sz="1800" dirty="0" smtClean="0"/>
                        <a:t>Παρουσία άλλων (ειδικά ανωτέρων)</a:t>
                      </a:r>
                      <a:endParaRPr lang="el-GR" sz="1800" dirty="0"/>
                    </a:p>
                  </a:txBody>
                  <a:tcPr/>
                </a:tc>
              </a:tr>
            </a:tbl>
          </a:graphicData>
        </a:graphic>
      </p:graphicFrame>
      <p:sp>
        <p:nvSpPr>
          <p:cNvPr id="4" name="Θέση αριθμού διαφάνειας 3"/>
          <p:cNvSpPr>
            <a:spLocks noGrp="1"/>
          </p:cNvSpPr>
          <p:nvPr>
            <p:ph type="sldNum" sz="quarter" idx="12"/>
          </p:nvPr>
        </p:nvSpPr>
        <p:spPr>
          <a:xfrm>
            <a:off x="7005842" y="6492875"/>
            <a:ext cx="2133600" cy="365125"/>
          </a:xfrm>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060129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Προσοχή και διέγερση του εγκέφαλου</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2160240"/>
          </a:xfrm>
        </p:spPr>
        <p:txBody>
          <a:bodyPr/>
          <a:lstStyle/>
          <a:p>
            <a:pPr marL="0" indent="0" algn="ctr">
              <a:buNone/>
            </a:pPr>
            <a:r>
              <a:rPr lang="el-GR" b="1" dirty="0" smtClean="0">
                <a:solidFill>
                  <a:srgbClr val="820000"/>
                </a:solidFill>
              </a:rPr>
              <a:t>Ποιο είναι το επίπεδο διέγερσης </a:t>
            </a:r>
            <a:r>
              <a:rPr lang="el-GR" b="1" dirty="0">
                <a:solidFill>
                  <a:srgbClr val="820000"/>
                </a:solidFill>
              </a:rPr>
              <a:t>του εγκεφάλου το οποίο διευκολύνει την συγκέντρωση της προσοχής;</a:t>
            </a:r>
          </a:p>
          <a:p>
            <a:pPr marL="0" indent="0">
              <a:buNone/>
            </a:pPr>
            <a:r>
              <a:rPr lang="el-GR" dirty="0" smtClean="0"/>
              <a:t>Κάτι που αξίζει να δοκιμάσετε</a:t>
            </a:r>
            <a:r>
              <a:rPr lang="en-US" dirty="0" smtClean="0"/>
              <a:t>: </a:t>
            </a:r>
            <a:r>
              <a:rPr lang="el-GR" dirty="0"/>
              <a:t>Μ</a:t>
            </a:r>
            <a:r>
              <a:rPr lang="el-GR" dirty="0" smtClean="0"/>
              <a:t>πορείτε να τοποθετήσετε καθένα από τους τρεις παρακάτω οδηγούς πάνω στην καμπύλη διέγερσης και επίδοσης στο σχήμα;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aphicFrame>
        <p:nvGraphicFramePr>
          <p:cNvPr id="5" name="Object 7"/>
          <p:cNvGraphicFramePr>
            <a:graphicFrameLocks noChangeAspect="1"/>
          </p:cNvGraphicFramePr>
          <p:nvPr>
            <p:extLst>
              <p:ext uri="{D42A27DB-BD31-4B8C-83A1-F6EECF244321}">
                <p14:modId xmlns:p14="http://schemas.microsoft.com/office/powerpoint/2010/main" val="3102379046"/>
              </p:ext>
            </p:extLst>
          </p:nvPr>
        </p:nvGraphicFramePr>
        <p:xfrm>
          <a:off x="467544" y="3399229"/>
          <a:ext cx="4032448" cy="3139683"/>
        </p:xfrm>
        <a:graphic>
          <a:graphicData uri="http://schemas.openxmlformats.org/presentationml/2006/ole">
            <mc:AlternateContent xmlns:mc="http://schemas.openxmlformats.org/markup-compatibility/2006">
              <mc:Choice xmlns:v="urn:schemas-microsoft-com:vml" Requires="v">
                <p:oleObj spid="_x0000_s6162" name="Εικόνα Bitmap" r:id="rId3" imgW="8648640" imgH="6848640" progId="Paint.Picture">
                  <p:embed/>
                </p:oleObj>
              </mc:Choice>
              <mc:Fallback>
                <p:oleObj name="Εικόνα Bitmap" r:id="rId3" imgW="8648640" imgH="6848640" progId="Paint.Picture">
                  <p:embed/>
                  <p:pic>
                    <p:nvPicPr>
                      <p:cNvPr id="0" name=""/>
                      <p:cNvPicPr>
                        <a:picLocks noChangeAspect="1" noChangeArrowheads="1"/>
                      </p:cNvPicPr>
                      <p:nvPr/>
                    </p:nvPicPr>
                    <p:blipFill>
                      <a:blip r:embed="rId4"/>
                      <a:srcRect/>
                      <a:stretch>
                        <a:fillRect/>
                      </a:stretch>
                    </p:blipFill>
                    <p:spPr bwMode="auto">
                      <a:xfrm>
                        <a:off x="467544" y="3399229"/>
                        <a:ext cx="4032448" cy="3139683"/>
                      </a:xfrm>
                      <a:prstGeom prst="rect">
                        <a:avLst/>
                      </a:prstGeom>
                      <a:noFill/>
                      <a:ln>
                        <a:noFill/>
                      </a:ln>
                    </p:spPr>
                  </p:pic>
                </p:oleObj>
              </mc:Fallback>
            </mc:AlternateContent>
          </a:graphicData>
        </a:graphic>
      </p:graphicFrame>
      <p:sp>
        <p:nvSpPr>
          <p:cNvPr id="6" name="TextBox 5"/>
          <p:cNvSpPr txBox="1"/>
          <p:nvPr/>
        </p:nvSpPr>
        <p:spPr>
          <a:xfrm>
            <a:off x="4870376" y="3733286"/>
            <a:ext cx="3816424" cy="2246769"/>
          </a:xfrm>
          <a:prstGeom prst="rect">
            <a:avLst/>
          </a:prstGeom>
          <a:noFill/>
        </p:spPr>
        <p:txBody>
          <a:bodyPr wrap="square" rtlCol="0">
            <a:spAutoFit/>
          </a:bodyPr>
          <a:lstStyle/>
          <a:p>
            <a:r>
              <a:rPr lang="el-GR" sz="2000" dirty="0" smtClean="0">
                <a:latin typeface="+mn-lt"/>
              </a:rPr>
              <a:t>Η σχέση μεταξύ διέγερσης και επίδοσης θεωρείται συχνά ως μια καμπύλη ανεστραμμένου </a:t>
            </a:r>
            <a:r>
              <a:rPr lang="en-US" sz="2000" dirty="0" smtClean="0">
                <a:latin typeface="+mn-lt"/>
              </a:rPr>
              <a:t>U. </a:t>
            </a:r>
            <a:r>
              <a:rPr lang="el-GR" sz="2000" dirty="0" smtClean="0">
                <a:latin typeface="+mn-lt"/>
              </a:rPr>
              <a:t>Η επίδοση είναι καλή στα μεσαία επίπεδα της διέγερσης άλλα είναι πολύ φτωχή στα πολύ χαμηλά ή πολύ υψηλά επίπεδα</a:t>
            </a:r>
            <a:endParaRPr lang="el-GR" sz="2000" dirty="0">
              <a:latin typeface="+mn-lt"/>
            </a:endParaRPr>
          </a:p>
        </p:txBody>
      </p:sp>
    </p:spTree>
    <p:extLst>
      <p:ext uri="{BB962C8B-B14F-4D97-AF65-F5344CB8AC3E}">
        <p14:creationId xmlns:p14="http://schemas.microsoft.com/office/powerpoint/2010/main" val="687067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Προσοχή και διέγερση του εγκέφαλου</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normAutofit fontScale="92500" lnSpcReduction="20000"/>
          </a:bodyPr>
          <a:lstStyle/>
          <a:p>
            <a:pPr marL="457200" indent="-457200">
              <a:buFont typeface="+mj-lt"/>
              <a:buAutoNum type="arabicPeriod"/>
            </a:pPr>
            <a:r>
              <a:rPr lang="el-GR" dirty="0" smtClean="0"/>
              <a:t>Ο οδηγός Α επιστρέφει από μία γαμήλια τελετή στις 3</a:t>
            </a:r>
            <a:r>
              <a:rPr lang="en-US" dirty="0" smtClean="0"/>
              <a:t>:00</a:t>
            </a:r>
            <a:r>
              <a:rPr lang="el-GR" dirty="0"/>
              <a:t> </a:t>
            </a:r>
            <a:r>
              <a:rPr lang="el-GR" dirty="0" smtClean="0"/>
              <a:t>π.μ. ήταν ξύπνιος επί 21 ώρες, οδηγούσε σε έναν άδειο αυτοκινητόδρομο για 2 ώρες, μέσα στο αυτοκίνητο επικρατούσε πολύ ζέστη και όλοι οι συνεπιβάτες ήταν κοιμισμένοι.</a:t>
            </a:r>
          </a:p>
          <a:p>
            <a:pPr marL="457200" indent="-457200">
              <a:buFont typeface="+mj-lt"/>
              <a:buAutoNum type="arabicPeriod"/>
            </a:pPr>
            <a:r>
              <a:rPr lang="el-GR" dirty="0" smtClean="0"/>
              <a:t>Ο οδηγός Β έχει μπλοκαριστεί σε ένα κυκλοφοριακό μποτιλιάρισμα στον αυτοκινητόδρομο. Μέσα στο μικρό αυτοκίνητο βρίσκονται 4 παιδιά και ένας σκύλος. Έχουν δε καθυστερήσει μία ώρα για τον έλεγχο των εισιτηρίων στο αεροδρόμιο. Τα δύο παιδιά είναι νευρικά και ένα άλλο μόλις έχει κάνει εμετό πάνω στο σκύλο. Ο οδηγός Β έχει πονοκέφαλο που διαρκώς μεγαλώνει και το ραδιόφωνο παίζει πολύ δυνατά.</a:t>
            </a:r>
          </a:p>
          <a:p>
            <a:pPr marL="457200" indent="-457200">
              <a:buFont typeface="+mj-lt"/>
              <a:buAutoNum type="arabicPeriod"/>
            </a:pPr>
            <a:r>
              <a:rPr lang="el-GR" dirty="0" smtClean="0"/>
              <a:t>Η οδηγός Γ σκέφτεται ήρεμα τη συνάντηση που πρόκειται να έχει σε 30 λεπτά. Είναι στην ώρα της, ήρεμη και εντελώς ξύπνια. Το αυτοκίνητο είναι στρωτό και αθόρυβο, ο δρόμος είναι φαρδύς και οι στροφές ελαφρές διαμέσου των παρυφών ενός γραφικού πάρκου.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77544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ρόλος της προσοχής στη μάθηση</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972430764"/>
              </p:ext>
            </p:extLst>
          </p:nvPr>
        </p:nvGraphicFramePr>
        <p:xfrm>
          <a:off x="457200" y="1124744"/>
          <a:ext cx="8229600" cy="5303520"/>
        </p:xfrm>
        <a:graphic>
          <a:graphicData uri="http://schemas.openxmlformats.org/drawingml/2006/table">
            <a:tbl>
              <a:tblPr firstRow="1" bandRow="1">
                <a:tableStyleId>{5940675A-B579-460E-94D1-54222C63F5DA}</a:tableStyleId>
              </a:tblPr>
              <a:tblGrid>
                <a:gridCol w="2962672"/>
                <a:gridCol w="5266928"/>
              </a:tblGrid>
              <a:tr h="370840">
                <a:tc>
                  <a:txBody>
                    <a:bodyPr/>
                    <a:lstStyle/>
                    <a:p>
                      <a:r>
                        <a:rPr lang="el-GR" sz="2200" dirty="0" smtClean="0"/>
                        <a:t>Η προσοχή</a:t>
                      </a:r>
                    </a:p>
                  </a:txBody>
                  <a:tcPr/>
                </a:tc>
                <a:tc>
                  <a:txBody>
                    <a:bodyPr/>
                    <a:lstStyle/>
                    <a:p>
                      <a:r>
                        <a:rPr lang="el-GR" sz="2200" dirty="0" smtClean="0"/>
                        <a:t>Θέτει σε λειτουργία τη διαδικασία της αντίληψης, με την οποία το άτομο επεξεργάζεται διεξοδικά το μαθησιακό αντικείμενο.</a:t>
                      </a:r>
                    </a:p>
                  </a:txBody>
                  <a:tcPr/>
                </a:tc>
              </a:tr>
              <a:tr h="370840">
                <a:tc>
                  <a:txBody>
                    <a:bodyPr/>
                    <a:lstStyle/>
                    <a:p>
                      <a:r>
                        <a:rPr lang="el-GR" sz="2200" dirty="0" smtClean="0"/>
                        <a:t>Κοινωνική θεωρία της μάθησης (Bandura,  1971)</a:t>
                      </a:r>
                    </a:p>
                  </a:txBody>
                  <a:tcPr/>
                </a:tc>
                <a:tc>
                  <a:txBody>
                    <a:bodyPr/>
                    <a:lstStyle/>
                    <a:p>
                      <a:r>
                        <a:rPr lang="el-GR" sz="2200" dirty="0" smtClean="0"/>
                        <a:t>Όλα τα μαθησιακά φαινόμενα συντελούνται με την προσοχή και την παρατήρηση. Το άτομο παρατηρεί τις εμπειρίες ενός προτύπου, έτσι ώστε να μαθαίνει από την παρατήρησή του.</a:t>
                      </a:r>
                    </a:p>
                  </a:txBody>
                  <a:tcPr/>
                </a:tc>
              </a:tr>
              <a:tr h="370840">
                <a:tc>
                  <a:txBody>
                    <a:bodyPr/>
                    <a:lstStyle/>
                    <a:p>
                      <a:r>
                        <a:rPr lang="el-GR" sz="2200" dirty="0" smtClean="0"/>
                        <a:t>Η ικανότητα για προσοχή και μάθηση</a:t>
                      </a:r>
                    </a:p>
                  </a:txBody>
                  <a:tcPr/>
                </a:tc>
                <a:tc>
                  <a:txBody>
                    <a:bodyPr/>
                    <a:lstStyle/>
                    <a:p>
                      <a:r>
                        <a:rPr lang="el-GR" sz="2200" dirty="0" smtClean="0"/>
                        <a:t>Είναι παρούσα από τη γέννηση αλλά αυξάνεται, ενισχύεται και εξειδικεύεται με την ανάπτυξη του παιδιού. Τα βρέφη π.χ. βλέπουν επί περισσότερο χρόνο μία επιφάνεια με σχέδιο παρά μία κενή επιφάνεια.</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247000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Συντηρούμενη προσοχή και </a:t>
            </a:r>
            <a:r>
              <a:rPr lang="el-GR" dirty="0" smtClean="0"/>
              <a:t>μάθηση</a:t>
            </a:r>
            <a:endParaRPr lang="el-GR" dirty="0"/>
          </a:p>
        </p:txBody>
      </p:sp>
      <p:sp>
        <p:nvSpPr>
          <p:cNvPr id="3" name="Θέση περιεχομένου 2"/>
          <p:cNvSpPr>
            <a:spLocks noGrp="1"/>
          </p:cNvSpPr>
          <p:nvPr>
            <p:ph idx="1"/>
          </p:nvPr>
        </p:nvSpPr>
        <p:spPr/>
        <p:txBody>
          <a:bodyPr/>
          <a:lstStyle/>
          <a:p>
            <a:r>
              <a:rPr lang="el-GR" dirty="0"/>
              <a:t>Μας εξασφαλίζει τη δυνατότητα να εστιάσουμε σε συγκεκριμένο ερέθισμα.</a:t>
            </a:r>
          </a:p>
          <a:p>
            <a:r>
              <a:rPr lang="el-GR" dirty="0"/>
              <a:t>Μας βοηθά να ανακαλέσουμε από τη μνήμη ανενεργές πληροφορίες οι οποίες απαιτούνται για την επίλυση συγκεκριμένου προβλήματος.</a:t>
            </a:r>
          </a:p>
          <a:p>
            <a:r>
              <a:rPr lang="el-GR" dirty="0"/>
              <a:t>Μας επιτρέπει να εστιάσουμε σε άλλο στοιχείο ή πληροφορία όταν αυτό απαιτείται.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598490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Gradual change</a:t>
            </a:r>
            <a:endParaRPr lang="el-GR" dirty="0"/>
          </a:p>
        </p:txBody>
      </p:sp>
      <p:sp>
        <p:nvSpPr>
          <p:cNvPr id="3" name="Θέση περιεχομένου 2"/>
          <p:cNvSpPr>
            <a:spLocks noGrp="1"/>
          </p:cNvSpPr>
          <p:nvPr>
            <p:ph idx="1"/>
          </p:nvPr>
        </p:nvSpPr>
        <p:spPr>
          <a:xfrm>
            <a:off x="457200" y="1196752"/>
            <a:ext cx="8229600" cy="792088"/>
          </a:xfrm>
        </p:spPr>
        <p:txBody>
          <a:bodyPr/>
          <a:lstStyle/>
          <a:p>
            <a:r>
              <a:rPr lang="el-GR" dirty="0" smtClean="0"/>
              <a:t>Παρακολουθείστε το παρακάτω βίντεο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706776"/>
            <a:ext cx="564128" cy="564128"/>
          </a:xfrm>
          <a:prstGeom prst="rect">
            <a:avLst/>
          </a:prstGeom>
        </p:spPr>
      </p:pic>
      <p:sp>
        <p:nvSpPr>
          <p:cNvPr id="7" name="Ορθογώνιο 6"/>
          <p:cNvSpPr/>
          <p:nvPr/>
        </p:nvSpPr>
        <p:spPr>
          <a:xfrm>
            <a:off x="1187624" y="1758007"/>
            <a:ext cx="3027175" cy="461665"/>
          </a:xfrm>
          <a:prstGeom prst="rect">
            <a:avLst/>
          </a:prstGeom>
        </p:spPr>
        <p:txBody>
          <a:bodyPr wrap="none">
            <a:spAutoFit/>
          </a:bodyPr>
          <a:lstStyle/>
          <a:p>
            <a:r>
              <a:rPr lang="en-US" sz="2400" dirty="0">
                <a:latin typeface="+mn-lt"/>
                <a:hlinkClick r:id="rId2"/>
              </a:rPr>
              <a:t>Gradual Change Test 1 </a:t>
            </a:r>
            <a:endParaRPr lang="el-GR" sz="2400" dirty="0">
              <a:latin typeface="+mn-lt"/>
            </a:endParaRPr>
          </a:p>
        </p:txBody>
      </p:sp>
      <p:sp>
        <p:nvSpPr>
          <p:cNvPr id="8" name="Ορθογώνιο 7"/>
          <p:cNvSpPr/>
          <p:nvPr/>
        </p:nvSpPr>
        <p:spPr>
          <a:xfrm>
            <a:off x="1736812" y="3341597"/>
            <a:ext cx="5670376" cy="830997"/>
          </a:xfrm>
          <a:prstGeom prst="rect">
            <a:avLst/>
          </a:prstGeom>
        </p:spPr>
        <p:txBody>
          <a:bodyPr wrap="square">
            <a:spAutoFit/>
          </a:bodyPr>
          <a:lstStyle/>
          <a:p>
            <a:pPr algn="ctr"/>
            <a:r>
              <a:rPr lang="el-GR" sz="2400" b="1" dirty="0">
                <a:solidFill>
                  <a:srgbClr val="820000"/>
                </a:solidFill>
                <a:latin typeface="+mn-lt"/>
              </a:rPr>
              <a:t>Είστε σίγουροι ότι αντιλαμβάνεστε ότι συμβαίνει μπροστά στα μάτια σας;</a:t>
            </a:r>
          </a:p>
        </p:txBody>
      </p:sp>
    </p:spTree>
    <p:extLst>
      <p:ext uri="{BB962C8B-B14F-4D97-AF65-F5344CB8AC3E}">
        <p14:creationId xmlns:p14="http://schemas.microsoft.com/office/powerpoint/2010/main" val="1879444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7</a:t>
            </a:r>
            <a:r>
              <a:rPr lang="en-US" sz="2000" dirty="0" smtClean="0"/>
              <a:t>:</a:t>
            </a:r>
            <a:r>
              <a:rPr lang="el-GR" sz="2000" dirty="0" smtClean="0"/>
              <a:t> Προσοχή».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9445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12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812663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24197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Ιστορική αναδρομή </a:t>
            </a:r>
            <a:br>
              <a:rPr lang="el-GR" dirty="0" smtClean="0"/>
            </a:br>
            <a:r>
              <a:rPr lang="el-GR" dirty="0" smtClean="0"/>
              <a:t>στη μελέτη της προσοχής</a:t>
            </a:r>
            <a:r>
              <a:rPr lang="en-US" dirty="0" smtClean="0"/>
              <a:t> </a:t>
            </a:r>
            <a:r>
              <a:rPr lang="en-US" sz="3600" b="0" dirty="0" smtClean="0"/>
              <a:t>(1 </a:t>
            </a:r>
            <a:r>
              <a:rPr lang="el-GR" sz="3600" b="0" dirty="0" smtClean="0"/>
              <a:t>από 3)</a:t>
            </a:r>
            <a:endParaRPr lang="el-GR" sz="36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175154708"/>
              </p:ext>
            </p:extLst>
          </p:nvPr>
        </p:nvGraphicFramePr>
        <p:xfrm>
          <a:off x="251520" y="1340768"/>
          <a:ext cx="8712968" cy="5059680"/>
        </p:xfrm>
        <a:graphic>
          <a:graphicData uri="http://schemas.openxmlformats.org/drawingml/2006/table">
            <a:tbl>
              <a:tblPr firstRow="1" bandRow="1">
                <a:tableStyleId>{5940675A-B579-460E-94D1-54222C63F5DA}</a:tableStyleId>
              </a:tblPr>
              <a:tblGrid>
                <a:gridCol w="3322712"/>
                <a:gridCol w="5390256"/>
              </a:tblGrid>
              <a:tr h="370840">
                <a:tc>
                  <a:txBody>
                    <a:bodyPr/>
                    <a:lstStyle/>
                    <a:p>
                      <a:r>
                        <a:rPr lang="el-GR" sz="2200" dirty="0" smtClean="0"/>
                        <a:t>W. James και άλλοι από τους πρώτους ψυχολόγους</a:t>
                      </a:r>
                    </a:p>
                  </a:txBody>
                  <a:tcPr/>
                </a:tc>
                <a:tc>
                  <a:txBody>
                    <a:bodyPr/>
                    <a:lstStyle/>
                    <a:p>
                      <a:r>
                        <a:rPr lang="el-GR" sz="2200" dirty="0" smtClean="0"/>
                        <a:t>Μελέτησαν την προσοχή με τη μέθοδο της ενδοσκόπησης.</a:t>
                      </a:r>
                    </a:p>
                  </a:txBody>
                  <a:tcPr/>
                </a:tc>
              </a:tr>
              <a:tr h="370840">
                <a:tc>
                  <a:txBody>
                    <a:bodyPr/>
                    <a:lstStyle/>
                    <a:p>
                      <a:r>
                        <a:rPr lang="el-GR" sz="2200" dirty="0" smtClean="0"/>
                        <a:t>Συμπεριφορισμός</a:t>
                      </a:r>
                    </a:p>
                  </a:txBody>
                  <a:tcPr/>
                </a:tc>
                <a:tc>
                  <a:txBody>
                    <a:bodyPr/>
                    <a:lstStyle/>
                    <a:p>
                      <a:r>
                        <a:rPr lang="el-GR" sz="2200" dirty="0" smtClean="0"/>
                        <a:t>Η επίδραση της άποψης ότι οι εσωτερικές λειτουργίες του νου δεν μπορούν να μελετηθούν οδήγησε στην εξασθένηση των ερευνών για την προσοχή μέχρι τη δεκαετία του 1950.</a:t>
                      </a:r>
                    </a:p>
                  </a:txBody>
                  <a:tcPr/>
                </a:tc>
              </a:tr>
              <a:tr h="370840">
                <a:tc>
                  <a:txBody>
                    <a:bodyPr/>
                    <a:lstStyle/>
                    <a:p>
                      <a:r>
                        <a:rPr lang="el-GR" sz="2200" dirty="0" smtClean="0"/>
                        <a:t>Β΄ παγκόσμιος πόλεμος</a:t>
                      </a:r>
                    </a:p>
                  </a:txBody>
                  <a:tcPr/>
                </a:tc>
                <a:tc>
                  <a:txBody>
                    <a:bodyPr/>
                    <a:lstStyle/>
                    <a:p>
                      <a:r>
                        <a:rPr lang="el-GR" sz="2200" dirty="0" smtClean="0"/>
                        <a:t>Οι ραγδαίες τεχνολογικές αλλαγές κατέστησαν αναγκαία τη μελέτη της προσοχής για την αποτελεσματικότερη χρήση της νέας ηλεκτρονικής τεχνολογίας.</a:t>
                      </a:r>
                    </a:p>
                  </a:txBody>
                  <a:tcPr/>
                </a:tc>
              </a:tr>
              <a:tr h="370840">
                <a:tc>
                  <a:txBody>
                    <a:bodyPr/>
                    <a:lstStyle/>
                    <a:p>
                      <a:r>
                        <a:rPr lang="el-GR" sz="2200" dirty="0" smtClean="0"/>
                        <a:t>Εφεύρεση του μαγνητοφώνου</a:t>
                      </a:r>
                    </a:p>
                  </a:txBody>
                  <a:tcPr/>
                </a:tc>
                <a:tc>
                  <a:txBody>
                    <a:bodyPr/>
                    <a:lstStyle/>
                    <a:p>
                      <a:r>
                        <a:rPr lang="el-GR" sz="2200" dirty="0" smtClean="0"/>
                        <a:t>Κατέστησε δυνατή την πειραματική μελέτη της προσοχής με έγκυρο και επιστημονικό τρόπο.</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040865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a:t>
            </a:r>
            <a:br>
              <a:rPr lang="el-GR" dirty="0"/>
            </a:br>
            <a:r>
              <a:rPr lang="el-GR" dirty="0"/>
              <a:t>στη μελέτη της προσοχής</a:t>
            </a:r>
            <a:r>
              <a:rPr lang="en-US" dirty="0"/>
              <a:t> </a:t>
            </a:r>
            <a:r>
              <a:rPr lang="en-US" sz="3600" b="0" dirty="0" smtClean="0"/>
              <a:t>(</a:t>
            </a:r>
            <a:r>
              <a:rPr lang="el-GR" sz="3600" b="0" dirty="0" smtClean="0"/>
              <a:t>2</a:t>
            </a:r>
            <a:r>
              <a:rPr lang="en-US" sz="3600" b="0" dirty="0" smtClean="0"/>
              <a:t>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p:txBody>
          <a:bodyPr/>
          <a:lstStyle/>
          <a:p>
            <a:r>
              <a:rPr lang="el-GR" dirty="0"/>
              <a:t>Ένα σοβαρό πρόβλημα ήταν π.χ. η ικανότητα των ανθρώπων να συνεχίζουν ένα πληκτικό και μονότονο έργο διατηρώντας την προσοχή και την εγρήγορσή τους, π.χ. να  παρακολουθούν αποτελεσματικά για πολλή ώρα την οθόνη των ραντάρ.</a:t>
            </a:r>
          </a:p>
          <a:p>
            <a:r>
              <a:rPr lang="el-GR" dirty="0"/>
              <a:t>Μετά το Β΄ παγκόσμιο πόλεμο οι ερευνητές άρχισαν να ασχολούνται με το πώς οι άνθρωποι θα μπορούσαν να κάνουν αποτελεσματικότερη τη χρήση της τεχνολογίας.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996030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Ιστορική αναδρομή </a:t>
            </a:r>
            <a:br>
              <a:rPr lang="el-GR" dirty="0"/>
            </a:br>
            <a:r>
              <a:rPr lang="el-GR" dirty="0"/>
              <a:t>στη μελέτη της προσοχής</a:t>
            </a:r>
            <a:r>
              <a:rPr lang="en-US" dirty="0"/>
              <a:t> </a:t>
            </a:r>
            <a:r>
              <a:rPr lang="en-US" sz="3600" b="0" dirty="0" smtClean="0"/>
              <a:t>(</a:t>
            </a:r>
            <a:r>
              <a:rPr lang="el-GR" sz="3600" b="0" dirty="0" smtClean="0"/>
              <a:t>3</a:t>
            </a:r>
            <a:r>
              <a:rPr lang="en-US" sz="3600" b="0" dirty="0" smtClean="0"/>
              <a:t>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67544" y="1484784"/>
            <a:ext cx="8229600" cy="1368152"/>
          </a:xfrm>
        </p:spPr>
        <p:txBody>
          <a:bodyPr/>
          <a:lstStyle/>
          <a:p>
            <a:r>
              <a:rPr lang="el-GR" dirty="0"/>
              <a:t>Σπούδασε ιατρική, φυσιολογία και βιολογία και ασχολήθηκε με τη ψυχολογία και τη φιλοσοφία. Το 1890 έγραψε το βιβλίο «Βασικές αρχές ψυχολογίας».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913" y="2827530"/>
            <a:ext cx="2125397" cy="2880320"/>
          </a:xfrm>
          <a:prstGeom prst="rect">
            <a:avLst/>
          </a:prstGeom>
        </p:spPr>
      </p:pic>
      <p:sp>
        <p:nvSpPr>
          <p:cNvPr id="6" name="Rectangle 6"/>
          <p:cNvSpPr/>
          <p:nvPr/>
        </p:nvSpPr>
        <p:spPr>
          <a:xfrm>
            <a:off x="3454460" y="5707850"/>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Wm james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Materialscientist</a:t>
            </a:r>
            <a:r>
              <a:rPr lang="el-GR" sz="1200" dirty="0" smtClean="0">
                <a:solidFill>
                  <a:schemeClr val="tx1">
                    <a:lumMod val="65000"/>
                    <a:lumOff val="35000"/>
                  </a:schemeClr>
                </a:solidFill>
                <a:latin typeface="+mn-lt"/>
                <a:hlinkClick r:id="rId4"/>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7" name="Ορθογώνιο 6"/>
          <p:cNvSpPr/>
          <p:nvPr/>
        </p:nvSpPr>
        <p:spPr>
          <a:xfrm>
            <a:off x="3302419" y="6135673"/>
            <a:ext cx="3040384" cy="461665"/>
          </a:xfrm>
          <a:prstGeom prst="rect">
            <a:avLst/>
          </a:prstGeom>
        </p:spPr>
        <p:txBody>
          <a:bodyPr wrap="none">
            <a:spAutoFit/>
          </a:bodyPr>
          <a:lstStyle/>
          <a:p>
            <a:r>
              <a:rPr lang="en-US" sz="2400" b="1" dirty="0">
                <a:solidFill>
                  <a:srgbClr val="820000"/>
                </a:solidFill>
                <a:latin typeface="+mn-lt"/>
              </a:rPr>
              <a:t>W. James (1842-1910) </a:t>
            </a:r>
          </a:p>
        </p:txBody>
      </p:sp>
    </p:spTree>
    <p:extLst>
      <p:ext uri="{BB962C8B-B14F-4D97-AF65-F5344CB8AC3E}">
        <p14:creationId xmlns:p14="http://schemas.microsoft.com/office/powerpoint/2010/main" val="102660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Περιορισμοί της προσοχής</a:t>
            </a:r>
            <a:endParaRPr lang="el-GR" dirty="0"/>
          </a:p>
        </p:txBody>
      </p:sp>
      <p:sp>
        <p:nvSpPr>
          <p:cNvPr id="3" name="Θέση περιεχομένου 2"/>
          <p:cNvSpPr>
            <a:spLocks noGrp="1"/>
          </p:cNvSpPr>
          <p:nvPr>
            <p:ph idx="1"/>
          </p:nvPr>
        </p:nvSpPr>
        <p:spPr>
          <a:xfrm>
            <a:off x="467544" y="1772816"/>
            <a:ext cx="8229600" cy="2808312"/>
          </a:xfrm>
        </p:spPr>
        <p:txBody>
          <a:bodyPr/>
          <a:lstStyle/>
          <a:p>
            <a:pPr>
              <a:spcBef>
                <a:spcPts val="1200"/>
              </a:spcBef>
            </a:pPr>
            <a:r>
              <a:rPr lang="el-GR" dirty="0"/>
              <a:t>Δεν μπορούμε συνειδητά να δίνουμε προσοχή προς όλα τα αισθητήρια εισιόντα μας συγχρόνως. </a:t>
            </a:r>
          </a:p>
          <a:p>
            <a:pPr>
              <a:spcBef>
                <a:spcPts val="1200"/>
              </a:spcBef>
            </a:pPr>
            <a:r>
              <a:rPr lang="el-GR" dirty="0"/>
              <a:t>H λειτουργία της προσοχής είναι να αποτρέπει την υπερφόρτωση της ικανότητας επεξεργασίας πληροφοριών του ατόμου.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541629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 </a:t>
            </a:r>
            <a:r>
              <a:rPr lang="el-GR" dirty="0" smtClean="0"/>
              <a:t>Η επιλεκτική προσοχή</a:t>
            </a:r>
            <a:endParaRPr lang="el-GR" dirty="0"/>
          </a:p>
        </p:txBody>
      </p:sp>
      <p:sp>
        <p:nvSpPr>
          <p:cNvPr id="3" name="Θέση περιεχομένου 2"/>
          <p:cNvSpPr>
            <a:spLocks noGrp="1"/>
          </p:cNvSpPr>
          <p:nvPr>
            <p:ph idx="1"/>
          </p:nvPr>
        </p:nvSpPr>
        <p:spPr>
          <a:xfrm>
            <a:off x="457200" y="1196752"/>
            <a:ext cx="8229600" cy="2232248"/>
          </a:xfrm>
        </p:spPr>
        <p:txBody>
          <a:bodyPr/>
          <a:lstStyle/>
          <a:p>
            <a:r>
              <a:rPr lang="el-GR" dirty="0"/>
              <a:t>Η επιλεκτική προσοχή αναφέρεται στην επικέντρωση της προσοχής σε ένα ερέθισμα και στον αποκλεισμό των άλλων.</a:t>
            </a:r>
          </a:p>
          <a:p>
            <a:r>
              <a:rPr lang="el-GR" dirty="0"/>
              <a:t>Η επιλεκτική προσοχή αρχίζει από μικρή ηλικία και η επιλογή των ερεθισμάτων που το άτομο προσέχει, αντιστοιχεί προς τα ενδιαφέροντα τα οποία κυριαρχούν σε κάθε ηλικία.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429000"/>
            <a:ext cx="1790858" cy="2445641"/>
          </a:xfrm>
          <a:prstGeom prst="rect">
            <a:avLst/>
          </a:prstGeom>
        </p:spPr>
      </p:pic>
      <p:sp>
        <p:nvSpPr>
          <p:cNvPr id="6" name="Rectangle 6"/>
          <p:cNvSpPr/>
          <p:nvPr/>
        </p:nvSpPr>
        <p:spPr>
          <a:xfrm>
            <a:off x="3091165" y="5861303"/>
            <a:ext cx="273630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Tania Cagnotto</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Borgil</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
        <p:nvSpPr>
          <p:cNvPr id="7" name="Ορθογώνιο 6"/>
          <p:cNvSpPr/>
          <p:nvPr/>
        </p:nvSpPr>
        <p:spPr>
          <a:xfrm>
            <a:off x="2749554" y="6290588"/>
            <a:ext cx="3419526" cy="430887"/>
          </a:xfrm>
          <a:prstGeom prst="rect">
            <a:avLst/>
          </a:prstGeom>
        </p:spPr>
        <p:txBody>
          <a:bodyPr wrap="none">
            <a:spAutoFit/>
          </a:bodyPr>
          <a:lstStyle/>
          <a:p>
            <a:r>
              <a:rPr lang="el-GR" sz="2200" dirty="0">
                <a:latin typeface="+mn-lt"/>
              </a:rPr>
              <a:t>Η προετοιμασία του αθλητή</a:t>
            </a:r>
          </a:p>
        </p:txBody>
      </p:sp>
    </p:spTree>
    <p:extLst>
      <p:ext uri="{BB962C8B-B14F-4D97-AF65-F5344CB8AC3E}">
        <p14:creationId xmlns:p14="http://schemas.microsoft.com/office/powerpoint/2010/main" val="262307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Παιχνίδι μπάσκετ</a:t>
            </a:r>
            <a:endParaRPr lang="el-GR" sz="3200" b="0" dirty="0"/>
          </a:p>
        </p:txBody>
      </p:sp>
      <p:sp>
        <p:nvSpPr>
          <p:cNvPr id="3" name="Θέση περιεχομένου 2"/>
          <p:cNvSpPr>
            <a:spLocks noGrp="1"/>
          </p:cNvSpPr>
          <p:nvPr>
            <p:ph idx="1"/>
          </p:nvPr>
        </p:nvSpPr>
        <p:spPr>
          <a:xfrm>
            <a:off x="457200" y="1196752"/>
            <a:ext cx="8229600" cy="648072"/>
          </a:xfrm>
        </p:spPr>
        <p:txBody>
          <a:bodyPr/>
          <a:lstStyle/>
          <a:p>
            <a:r>
              <a:rPr lang="el-GR" dirty="0" smtClean="0"/>
              <a:t>Παρακολουθήστε το παρακάτω βίντεο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1702895"/>
            <a:ext cx="504056" cy="504056"/>
          </a:xfrm>
          <a:prstGeom prst="rect">
            <a:avLst/>
          </a:prstGeom>
        </p:spPr>
      </p:pic>
      <p:sp>
        <p:nvSpPr>
          <p:cNvPr id="6" name="Ορθογώνιο 5"/>
          <p:cNvSpPr/>
          <p:nvPr/>
        </p:nvSpPr>
        <p:spPr>
          <a:xfrm>
            <a:off x="1115617" y="1724090"/>
            <a:ext cx="3038781" cy="461665"/>
          </a:xfrm>
          <a:prstGeom prst="rect">
            <a:avLst/>
          </a:prstGeom>
        </p:spPr>
        <p:txBody>
          <a:bodyPr wrap="none">
            <a:spAutoFit/>
          </a:bodyPr>
          <a:lstStyle/>
          <a:p>
            <a:r>
              <a:rPr lang="en-US" sz="2400" dirty="0">
                <a:latin typeface="+mn-lt"/>
                <a:hlinkClick r:id="rId2"/>
              </a:rPr>
              <a:t>selective attention test</a:t>
            </a:r>
            <a:endParaRPr lang="el-GR" sz="2400" dirty="0">
              <a:latin typeface="+mn-lt"/>
            </a:endParaRPr>
          </a:p>
        </p:txBody>
      </p:sp>
    </p:spTree>
    <p:extLst>
      <p:ext uri="{BB962C8B-B14F-4D97-AF65-F5344CB8AC3E}">
        <p14:creationId xmlns:p14="http://schemas.microsoft.com/office/powerpoint/2010/main" val="4069842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0d0e3fbf2c9cfd3c83713b5a525dbde3baf5fed"/>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2266</Words>
  <Application>Microsoft Office PowerPoint</Application>
  <PresentationFormat>Προβολή στην οθόνη (4:3)</PresentationFormat>
  <Paragraphs>238</Paragraphs>
  <Slides>36</Slides>
  <Notes>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36</vt:i4>
      </vt:variant>
    </vt:vector>
  </HeadingPairs>
  <TitlesOfParts>
    <vt:vector size="40" baseType="lpstr">
      <vt:lpstr>OC_template_updated</vt:lpstr>
      <vt:lpstr>1_OC_template_updated</vt:lpstr>
      <vt:lpstr>Εικόνα bitmap</vt:lpstr>
      <vt:lpstr>Εικόνα Bitmap</vt:lpstr>
      <vt:lpstr>Εισαγωγή στην Ψυχολογία</vt:lpstr>
      <vt:lpstr>Ορισμός της προσοχής</vt:lpstr>
      <vt:lpstr>Gradual change</vt:lpstr>
      <vt:lpstr>Ιστορική αναδρομή  στη μελέτη της προσοχής (1 από 3)</vt:lpstr>
      <vt:lpstr>Ιστορική αναδρομή  στη μελέτη της προσοχής (2 από 3)</vt:lpstr>
      <vt:lpstr>Ιστορική αναδρομή  στη μελέτη της προσοχής (3 από 3)</vt:lpstr>
      <vt:lpstr>Περιορισμοί της προσοχής</vt:lpstr>
      <vt:lpstr>1. Η επιλεκτική προσοχή</vt:lpstr>
      <vt:lpstr>Παιχνίδι μπάσκετ</vt:lpstr>
      <vt:lpstr>Oι άνθρωποι δεν προσέχουν</vt:lpstr>
      <vt:lpstr>Έργο διχωτικής ακοής (1 από 2)</vt:lpstr>
      <vt:lpstr>Έργο διχωτικής ακοής (2 από 2)</vt:lpstr>
      <vt:lpstr>Το μοντέλο φίλτρου του Broadbent  (1 από 2)</vt:lpstr>
      <vt:lpstr>Το μοντέλο φίλτρου του Broadbent  (2 από 2)</vt:lpstr>
      <vt:lpstr>Το φαινόμενο του κοκτέιλ πάρτι</vt:lpstr>
      <vt:lpstr>Οι αδυναμίες του μοντέλου του Broadbent</vt:lpstr>
      <vt:lpstr>Παράγοντες που επηρεάζουν την επιλεκτική προσοχή (1 από 4)</vt:lpstr>
      <vt:lpstr>Παράγοντες που επηρεάζουν την επιλεκτική προσοχή (2 από 4)</vt:lpstr>
      <vt:lpstr>Παράγοντες που επηρεάζουν την επιλεκτική προσοχή (3 από 4)</vt:lpstr>
      <vt:lpstr>Παράγοντες που επηρεάζουν την επιλεκτική προσοχή (4 από 4)</vt:lpstr>
      <vt:lpstr>2. Η συντηρούμενη προσοχή</vt:lpstr>
      <vt:lpstr>Ιστορική αναδρομή στη διερεύνηση της συντηρούμενης προσοχής</vt:lpstr>
      <vt:lpstr>Παράγοντες που επιδρούν στη συντηρούμενη προσοχή (1 από 3)</vt:lpstr>
      <vt:lpstr>Παράγοντες που επιδρούν στη συντηρούμενη προσοχή (2 από 3)</vt:lpstr>
      <vt:lpstr>Παράγοντες που επιδρούν στη συντηρούμενη προσοχή (3 από 3)</vt:lpstr>
      <vt:lpstr>Προσοχή και διέγερση του εγκέφαλου (1 από 2)</vt:lpstr>
      <vt:lpstr>Προσοχή και διέγερση του εγκέφαλου (2 από 2)</vt:lpstr>
      <vt:lpstr>Ο ρόλος της προσοχής στη μάθηση</vt:lpstr>
      <vt:lpstr>Συντηρούμενη προσοχή και μάθηση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110</cp:revision>
  <dcterms:created xsi:type="dcterms:W3CDTF">2013-03-04T13:35:19Z</dcterms:created>
  <dcterms:modified xsi:type="dcterms:W3CDTF">2015-04-14T08:52:38Z</dcterms:modified>
</cp:coreProperties>
</file>