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</p:sldMasterIdLst>
  <p:notesMasterIdLst>
    <p:notesMasterId r:id="rId25"/>
  </p:notesMasterIdLst>
  <p:handoutMasterIdLst>
    <p:handoutMasterId r:id="rId26"/>
  </p:handoutMasterIdLst>
  <p:sldIdLst>
    <p:sldId id="256" r:id="rId2"/>
    <p:sldId id="298" r:id="rId3"/>
    <p:sldId id="299" r:id="rId4"/>
    <p:sldId id="283" r:id="rId5"/>
    <p:sldId id="285" r:id="rId6"/>
    <p:sldId id="286" r:id="rId7"/>
    <p:sldId id="287" r:id="rId8"/>
    <p:sldId id="288" r:id="rId9"/>
    <p:sldId id="289" r:id="rId10"/>
    <p:sldId id="290" r:id="rId11"/>
    <p:sldId id="291" r:id="rId12"/>
    <p:sldId id="292" r:id="rId13"/>
    <p:sldId id="293" r:id="rId14"/>
    <p:sldId id="294" r:id="rId15"/>
    <p:sldId id="295" r:id="rId16"/>
    <p:sldId id="296" r:id="rId17"/>
    <p:sldId id="297" r:id="rId18"/>
    <p:sldId id="281" r:id="rId19"/>
    <p:sldId id="262" r:id="rId20"/>
    <p:sldId id="264" r:id="rId21"/>
    <p:sldId id="265" r:id="rId22"/>
    <p:sldId id="266" r:id="rId23"/>
    <p:sldId id="261" r:id="rId24"/>
  </p:sldIdLst>
  <p:sldSz cx="9144000" cy="6858000" type="screen4x3"/>
  <p:notesSz cx="7104063" cy="10234613"/>
  <p:custDataLst>
    <p:tags r:id="rId27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B82"/>
    <a:srgbClr val="820000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660"/>
  </p:normalViewPr>
  <p:slideViewPr>
    <p:cSldViewPr>
      <p:cViewPr varScale="1">
        <p:scale>
          <a:sx n="106" d="100"/>
          <a:sy n="106" d="100"/>
        </p:scale>
        <p:origin x="-130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8/3/2016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8/3/2016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1pPr>
            <a:lvl2pPr marL="804986" indent="-309610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238441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3pPr>
            <a:lvl4pPr marL="1733817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4pPr>
            <a:lvl5pPr marL="2229193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134CA46-2972-47AA-98FC-937EC92068B2}" type="slidenum">
              <a:rPr lang="el-GR" altLang="el-GR" sz="1300"/>
              <a:pPr eaLnBrk="1" hangingPunct="1"/>
              <a:t>1</a:t>
            </a:fld>
            <a:endParaRPr lang="el-GR" altLang="el-GR" sz="130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l-GR" smtClean="0"/>
          </a:p>
        </p:txBody>
      </p:sp>
    </p:spTree>
    <p:extLst>
      <p:ext uri="{BB962C8B-B14F-4D97-AF65-F5344CB8AC3E}">
        <p14:creationId xmlns:p14="http://schemas.microsoft.com/office/powerpoint/2010/main" xmlns="" val="30270671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01794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749721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537509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3101659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0753707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Τίτλος, Κείμενο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2192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685800" y="1714500"/>
            <a:ext cx="3810000" cy="41529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714500"/>
            <a:ext cx="3810000" cy="41529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5537510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94018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697" r:id="rId11"/>
    <p:sldLayoutId id="2147483698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Skourlas\Desktop\athena_2015\_2016_database_1_new\new_db1_theory_2015\opencourses_enisxitiki_rendered\&#917;&#925;&#927;&#932;&#919;&#932;&#913;_14\22.mp4" TargetMode="Externa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Βάσεις Δεδομένων </a:t>
            </a:r>
            <a:r>
              <a:rPr lang="en-US" sz="3600" b="1" dirty="0" smtClean="0">
                <a:solidFill>
                  <a:schemeClr val="tx1"/>
                </a:solidFill>
                <a:latin typeface="+mn-lt"/>
              </a:rPr>
              <a:t>I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467545" y="3096543"/>
            <a:ext cx="8148970" cy="1752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b="1" dirty="0" smtClean="0"/>
              <a:t>Ενότητα </a:t>
            </a:r>
            <a:r>
              <a:rPr lang="en-US" sz="2800" b="1" dirty="0" smtClean="0"/>
              <a:t>14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dirty="0"/>
              <a:t>Μελέτη </a:t>
            </a:r>
            <a:r>
              <a:rPr lang="el-GR" sz="2800" dirty="0" smtClean="0"/>
              <a:t>Περίπτωσης</a:t>
            </a:r>
            <a:r>
              <a:rPr lang="en-US" sz="2800" dirty="0" smtClean="0"/>
              <a:t> -</a:t>
            </a:r>
            <a:r>
              <a:rPr lang="el-GR" sz="2800" dirty="0" smtClean="0"/>
              <a:t> </a:t>
            </a:r>
            <a:r>
              <a:rPr lang="en-US" sz="2800" dirty="0"/>
              <a:t>American Elections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600" dirty="0" smtClean="0"/>
              <a:t>Χ. </a:t>
            </a:r>
            <a:r>
              <a:rPr lang="el-GR" sz="2600" dirty="0" err="1" smtClean="0"/>
              <a:t>Σκουρλάς</a:t>
            </a:r>
            <a:endParaRPr lang="el-GR" sz="2600" dirty="0"/>
          </a:p>
        </p:txBody>
      </p:sp>
      <p:pic>
        <p:nvPicPr>
          <p:cNvPr id="6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919227" y="5269682"/>
            <a:ext cx="3543300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altLang="el-GR" smtClean="0"/>
              <a:t>Υλοποίηση με γλώσσα </a:t>
            </a:r>
            <a:r>
              <a:rPr lang="en-US" altLang="el-GR" smtClean="0"/>
              <a:t>SQL</a:t>
            </a:r>
            <a:endParaRPr lang="el-GR" altLang="el-GR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16024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714096" cy="5040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 presidents(winner VARCHAR2(15) NOT NULL, </a:t>
            </a:r>
            <a:endParaRPr lang="el-G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</a:t>
            </a:r>
            <a:r>
              <a:rPr lang="en-GB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w_party</a:t>
            </a: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VARCHAR2(15), </a:t>
            </a:r>
            <a:r>
              <a:rPr lang="en-GB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w_state</a:t>
            </a: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VARCHAR2(15) );</a:t>
            </a:r>
            <a:endParaRPr lang="el-G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 losers(loser VARCHAR2(15) NOT NULL, </a:t>
            </a:r>
            <a:endParaRPr lang="el-G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</a:t>
            </a:r>
            <a:r>
              <a:rPr lang="en-GB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l_party</a:t>
            </a: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VARCHAR2(15));</a:t>
            </a:r>
            <a:endParaRPr lang="el-G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 </a:t>
            </a:r>
            <a:r>
              <a:rPr lang="en-GB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electionwinner</a:t>
            </a: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election_year</a:t>
            </a: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VARCHAR2(4) NOT NULL,</a:t>
            </a:r>
            <a:endParaRPr lang="el-G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winner VARCHAR2(15),</a:t>
            </a:r>
            <a:r>
              <a:rPr lang="en-GB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w_votes</a:t>
            </a: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NUMBER);</a:t>
            </a:r>
            <a:endParaRPr lang="el-G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 </a:t>
            </a:r>
            <a:r>
              <a:rPr lang="en-GB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electionloser</a:t>
            </a: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election_year</a:t>
            </a: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VARCHAR2(4) NOT NULL,</a:t>
            </a:r>
            <a:endParaRPr lang="el-G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loser VARCHAR2(15) NOT NULL, </a:t>
            </a:r>
            <a:r>
              <a:rPr lang="en-GB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l_votes</a:t>
            </a: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NUMBER);</a:t>
            </a:r>
            <a:endParaRPr lang="el-G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l-GR" sz="1600" dirty="0" smtClean="0"/>
          </a:p>
          <a:p>
            <a:pPr marL="0" indent="0">
              <a:buNone/>
            </a:pPr>
            <a:endParaRPr lang="el-GR" sz="1600" dirty="0"/>
          </a:p>
          <a:p>
            <a:pPr marL="0" indent="0">
              <a:buNone/>
            </a:pPr>
            <a:r>
              <a:rPr lang="en-GB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INSERT </a:t>
            </a: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INTO presidents VALUES ('EISENHOWER','REPUBLICAN','TEXAS');</a:t>
            </a:r>
            <a:endParaRPr lang="el-G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INSERT INTO losers VALUES('STEVENSON','DEMOCRAT');</a:t>
            </a:r>
            <a:endParaRPr lang="el-G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INSERT INTO </a:t>
            </a:r>
            <a:r>
              <a:rPr lang="en-GB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electionwinner</a:t>
            </a: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VALUES('1952','EISENHOWER',442);</a:t>
            </a:r>
            <a:endParaRPr lang="el-G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INSERT INTO </a:t>
            </a:r>
            <a:r>
              <a:rPr lang="en-GB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electionwinner</a:t>
            </a: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VALUES('1956','EISENHOWER',447);</a:t>
            </a:r>
            <a:endParaRPr lang="el-G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INSERT INTO </a:t>
            </a:r>
            <a:r>
              <a:rPr lang="en-GB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electionloser</a:t>
            </a: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VALUES('1952','STEVENSON',89);</a:t>
            </a:r>
            <a:endParaRPr lang="el-G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INSERT INTO </a:t>
            </a:r>
            <a:r>
              <a:rPr lang="en-GB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electionloser</a:t>
            </a: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VALUES('1956','STEVENSON',73);</a:t>
            </a:r>
            <a:endParaRPr lang="el-G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l-G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611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72608"/>
          </a:xfrm>
        </p:spPr>
        <p:txBody>
          <a:bodyPr>
            <a:normAutofit fontScale="47500" lnSpcReduction="20000"/>
          </a:bodyPr>
          <a:lstStyle/>
          <a:p>
            <a:r>
              <a:rPr lang="el-GR" sz="3800" dirty="0"/>
              <a:t>Δείξτε όλα τα στοιχεία προέδρων ταξινομημένα ανά όνομα</a:t>
            </a:r>
          </a:p>
          <a:p>
            <a:r>
              <a:rPr lang="el-GR" sz="3800" dirty="0"/>
              <a:t>Δείξτε τα ονόματα των προέδρων από τον πίνακα </a:t>
            </a:r>
            <a:r>
              <a:rPr lang="en-US" sz="3800" dirty="0" err="1"/>
              <a:t>electionwinner</a:t>
            </a:r>
            <a:r>
              <a:rPr lang="el-GR" sz="3800" dirty="0"/>
              <a:t> μία φορά  </a:t>
            </a:r>
          </a:p>
          <a:p>
            <a:r>
              <a:rPr lang="el-GR" sz="3800" dirty="0"/>
              <a:t>Δείξτε όλα τα στοιχεία προέδρων ανά κόμμα και αλφαβητικά</a:t>
            </a:r>
          </a:p>
          <a:p>
            <a:r>
              <a:rPr lang="el-GR" sz="3800" dirty="0"/>
              <a:t>Δείξτε όλα τα στοιχεία προέδρων που ανήκουν στο κόμμα των ρεπουμπλικάνων </a:t>
            </a:r>
          </a:p>
          <a:p>
            <a:r>
              <a:rPr lang="el-GR" sz="3800" b="1" dirty="0" smtClean="0">
                <a:solidFill>
                  <a:srgbClr val="820000"/>
                </a:solidFill>
              </a:rPr>
              <a:t>Τι </a:t>
            </a:r>
            <a:r>
              <a:rPr lang="el-GR" sz="3800" b="1" dirty="0">
                <a:solidFill>
                  <a:srgbClr val="820000"/>
                </a:solidFill>
              </a:rPr>
              <a:t>θα δείξουν οι  αναζητήσεις;</a:t>
            </a:r>
          </a:p>
          <a:p>
            <a:pPr marL="355600" indent="0">
              <a:buNone/>
            </a:pPr>
            <a:r>
              <a:rPr lang="en-US" sz="3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SELECT </a:t>
            </a:r>
            <a:r>
              <a:rPr lang="en-US" sz="3400" dirty="0">
                <a:latin typeface="Courier New" panose="02070309020205020404" pitchFamily="49" charset="0"/>
                <a:cs typeface="Courier New" panose="02070309020205020404" pitchFamily="49" charset="0"/>
              </a:rPr>
              <a:t>winner, </a:t>
            </a:r>
            <a:r>
              <a:rPr lang="en-US" sz="3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w_party</a:t>
            </a:r>
            <a:r>
              <a:rPr lang="en-US" sz="34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3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w_state</a:t>
            </a:r>
            <a:endParaRPr lang="el-GR" sz="3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55600" indent="0">
              <a:buNone/>
            </a:pPr>
            <a:r>
              <a:rPr lang="en-US" sz="3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FROM </a:t>
            </a:r>
            <a:r>
              <a:rPr lang="en-US" sz="3400" dirty="0">
                <a:latin typeface="Courier New" panose="02070309020205020404" pitchFamily="49" charset="0"/>
                <a:cs typeface="Courier New" panose="02070309020205020404" pitchFamily="49" charset="0"/>
              </a:rPr>
              <a:t>presidents</a:t>
            </a:r>
            <a:endParaRPr lang="el-GR" sz="3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55600" indent="0">
              <a:buNone/>
            </a:pPr>
            <a:r>
              <a:rPr lang="en-US" sz="3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WHERE </a:t>
            </a:r>
            <a:r>
              <a:rPr lang="en-US" sz="3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w_party</a:t>
            </a:r>
            <a:r>
              <a:rPr lang="en-US" sz="3400" dirty="0">
                <a:latin typeface="Courier New" panose="02070309020205020404" pitchFamily="49" charset="0"/>
                <a:cs typeface="Courier New" panose="02070309020205020404" pitchFamily="49" charset="0"/>
              </a:rPr>
              <a:t> = 'REP';</a:t>
            </a:r>
            <a:endParaRPr lang="el-GR" sz="3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55600" indent="0">
              <a:buNone/>
            </a:pPr>
            <a:r>
              <a:rPr lang="en-US" sz="3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SELECT </a:t>
            </a:r>
            <a:r>
              <a:rPr lang="en-US" sz="3400" dirty="0">
                <a:latin typeface="Courier New" panose="02070309020205020404" pitchFamily="49" charset="0"/>
                <a:cs typeface="Courier New" panose="02070309020205020404" pitchFamily="49" charset="0"/>
              </a:rPr>
              <a:t>winner, </a:t>
            </a:r>
            <a:r>
              <a:rPr lang="en-US" sz="3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w_party</a:t>
            </a:r>
            <a:r>
              <a:rPr lang="en-US" sz="34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3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w_state</a:t>
            </a:r>
            <a:endParaRPr lang="el-GR" sz="3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55600" indent="0">
              <a:buNone/>
            </a:pPr>
            <a:r>
              <a:rPr lang="en-US" sz="3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FROM </a:t>
            </a:r>
            <a:r>
              <a:rPr lang="en-US" sz="3400" dirty="0">
                <a:latin typeface="Courier New" panose="02070309020205020404" pitchFamily="49" charset="0"/>
                <a:cs typeface="Courier New" panose="02070309020205020404" pitchFamily="49" charset="0"/>
              </a:rPr>
              <a:t>presidents</a:t>
            </a:r>
            <a:endParaRPr lang="el-GR" sz="3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55600" indent="0">
              <a:buNone/>
            </a:pPr>
            <a:r>
              <a:rPr lang="en-US" sz="3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WHERE </a:t>
            </a:r>
            <a:r>
              <a:rPr lang="en-US" sz="3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w_party</a:t>
            </a:r>
            <a:r>
              <a:rPr lang="en-US" sz="3400" dirty="0">
                <a:latin typeface="Courier New" panose="02070309020205020404" pitchFamily="49" charset="0"/>
                <a:cs typeface="Courier New" panose="02070309020205020404" pitchFamily="49" charset="0"/>
              </a:rPr>
              <a:t> = '</a:t>
            </a:r>
            <a:r>
              <a:rPr lang="en-US" sz="3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RepUBLICAN</a:t>
            </a:r>
            <a:r>
              <a:rPr lang="en-US" sz="3400" dirty="0">
                <a:latin typeface="Courier New" panose="02070309020205020404" pitchFamily="49" charset="0"/>
                <a:cs typeface="Courier New" panose="02070309020205020404" pitchFamily="49" charset="0"/>
              </a:rPr>
              <a:t>';</a:t>
            </a:r>
            <a:endParaRPr lang="el-GR" sz="3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55600" indent="0">
              <a:buNone/>
            </a:pPr>
            <a:r>
              <a:rPr lang="en-US" sz="3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SELECT </a:t>
            </a:r>
            <a:r>
              <a:rPr lang="en-US" sz="3400" dirty="0">
                <a:latin typeface="Courier New" panose="02070309020205020404" pitchFamily="49" charset="0"/>
                <a:cs typeface="Courier New" panose="02070309020205020404" pitchFamily="49" charset="0"/>
              </a:rPr>
              <a:t>winner, </a:t>
            </a:r>
            <a:r>
              <a:rPr lang="en-US" sz="3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w_party</a:t>
            </a:r>
            <a:r>
              <a:rPr lang="en-US" sz="34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3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w_state</a:t>
            </a:r>
            <a:endParaRPr lang="el-GR" sz="3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55600" indent="0">
              <a:buNone/>
            </a:pPr>
            <a:r>
              <a:rPr lang="en-US" sz="3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FROM </a:t>
            </a:r>
            <a:r>
              <a:rPr lang="en-US" sz="3400" dirty="0">
                <a:latin typeface="Courier New" panose="02070309020205020404" pitchFamily="49" charset="0"/>
                <a:cs typeface="Courier New" panose="02070309020205020404" pitchFamily="49" charset="0"/>
              </a:rPr>
              <a:t>presidents</a:t>
            </a:r>
            <a:endParaRPr lang="el-GR" sz="3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55600" indent="0">
              <a:buNone/>
            </a:pPr>
            <a:r>
              <a:rPr lang="en-US" sz="3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WHERE </a:t>
            </a:r>
            <a:r>
              <a:rPr lang="en-US" sz="3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w_party</a:t>
            </a:r>
            <a:r>
              <a:rPr lang="en-US" sz="3400" dirty="0">
                <a:latin typeface="Courier New" panose="02070309020205020404" pitchFamily="49" charset="0"/>
                <a:cs typeface="Courier New" panose="02070309020205020404" pitchFamily="49" charset="0"/>
              </a:rPr>
              <a:t> = 'republican';</a:t>
            </a:r>
            <a:endParaRPr lang="el-GR" sz="3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55600" indent="0">
              <a:buNone/>
            </a:pPr>
            <a:r>
              <a:rPr lang="en-US" sz="3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SELECT </a:t>
            </a:r>
            <a:r>
              <a:rPr lang="en-US" sz="3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winner,w_party,w_state</a:t>
            </a:r>
            <a:endParaRPr lang="el-GR" sz="3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55600" indent="0">
              <a:buNone/>
            </a:pPr>
            <a:r>
              <a:rPr lang="en-US" sz="3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FROM </a:t>
            </a:r>
            <a:r>
              <a:rPr lang="en-US" sz="3400" dirty="0">
                <a:latin typeface="Courier New" panose="02070309020205020404" pitchFamily="49" charset="0"/>
                <a:cs typeface="Courier New" panose="02070309020205020404" pitchFamily="49" charset="0"/>
              </a:rPr>
              <a:t>presidents</a:t>
            </a:r>
            <a:endParaRPr lang="el-GR" sz="3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55600" indent="0">
              <a:buNone/>
            </a:pPr>
            <a:r>
              <a:rPr lang="en-US" sz="3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WHERE </a:t>
            </a:r>
            <a:r>
              <a:rPr lang="en-US" sz="3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w_state</a:t>
            </a:r>
            <a:r>
              <a:rPr lang="en-US" sz="3400" dirty="0">
                <a:latin typeface="Courier New" panose="02070309020205020404" pitchFamily="49" charset="0"/>
                <a:cs typeface="Courier New" panose="02070309020205020404" pitchFamily="49" charset="0"/>
              </a:rPr>
              <a:t> = 'REPUBLICAN';</a:t>
            </a:r>
            <a:endParaRPr lang="el-GR" sz="3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l-GR" sz="3800" dirty="0"/>
              <a:t>Δείξτε  στοιχεία </a:t>
            </a:r>
            <a:r>
              <a:rPr lang="en-US" sz="3800" dirty="0"/>
              <a:t>NIXON </a:t>
            </a:r>
            <a:endParaRPr lang="el-GR" sz="3800" dirty="0"/>
          </a:p>
          <a:p>
            <a:r>
              <a:rPr lang="el-GR" sz="3800" dirty="0"/>
              <a:t>Δείξτε υποψήφιους που έχασαν με ψήφους λιγότερους των 80 </a:t>
            </a:r>
          </a:p>
          <a:p>
            <a:r>
              <a:rPr lang="el-GR" sz="3800" dirty="0"/>
              <a:t>Δείξτε υποψήφιους που έχασαν στις εκλογές πάνω από </a:t>
            </a:r>
            <a:r>
              <a:rPr lang="el-GR" sz="3800" dirty="0" smtClean="0"/>
              <a:t>1</a:t>
            </a:r>
            <a:r>
              <a:rPr lang="en-US" sz="3800" dirty="0" smtClean="0"/>
              <a:t> </a:t>
            </a:r>
            <a:r>
              <a:rPr lang="el-GR" sz="3800" dirty="0" smtClean="0"/>
              <a:t>φορά</a:t>
            </a:r>
            <a:r>
              <a:rPr lang="en-US" sz="3800" smtClean="0"/>
              <a:t> </a:t>
            </a:r>
            <a:r>
              <a:rPr lang="el-GR" sz="3800" smtClean="0"/>
              <a:t>(</a:t>
            </a:r>
            <a:r>
              <a:rPr lang="en-US" sz="3800" dirty="0"/>
              <a:t>GROUP BY</a:t>
            </a:r>
            <a:r>
              <a:rPr lang="el-GR" sz="3800" dirty="0"/>
              <a:t>)</a:t>
            </a:r>
          </a:p>
          <a:p>
            <a:r>
              <a:rPr lang="el-GR" sz="3800" dirty="0"/>
              <a:t>Δείξτε όλα τα στοιχεία των εκλογών για κάθε έτος εκλογικής αναμέτρησης </a:t>
            </a: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36364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Γράψτε τις παρακάτω αναζητήσεις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72608"/>
          </a:xfrm>
        </p:spPr>
        <p:txBody>
          <a:bodyPr>
            <a:normAutofit fontScale="55000" lnSpcReduction="20000"/>
          </a:bodyPr>
          <a:lstStyle/>
          <a:p>
            <a:pPr marL="514350" lvl="0" indent="-514350">
              <a:lnSpc>
                <a:spcPct val="120000"/>
              </a:lnSpc>
              <a:buFont typeface="+mj-lt"/>
              <a:buAutoNum type="arabicPeriod"/>
            </a:pPr>
            <a:r>
              <a:rPr lang="el-GR" dirty="0"/>
              <a:t>Δείξτε δημοκρατικούς προέδρους από την πολιτεία </a:t>
            </a:r>
            <a:r>
              <a:rPr lang="en-US" dirty="0"/>
              <a:t>Mass</a:t>
            </a:r>
            <a:r>
              <a:rPr lang="el-GR" dirty="0"/>
              <a:t>  </a:t>
            </a:r>
          </a:p>
          <a:p>
            <a:pPr marL="514350" lvl="0" indent="-514350">
              <a:lnSpc>
                <a:spcPct val="120000"/>
              </a:lnSpc>
              <a:buFont typeface="+mj-lt"/>
              <a:buAutoNum type="arabicPeriod"/>
            </a:pPr>
            <a:r>
              <a:rPr lang="el-GR" dirty="0"/>
              <a:t>Δείξτε δημοκρατικούς προέδρους που εξελέγησαν νικητές πάνω από μία φορά</a:t>
            </a:r>
          </a:p>
          <a:p>
            <a:pPr marL="514350" lvl="0" indent="-514350">
              <a:lnSpc>
                <a:spcPct val="120000"/>
              </a:lnSpc>
              <a:buFont typeface="+mj-lt"/>
              <a:buAutoNum type="arabicPeriod"/>
            </a:pPr>
            <a:r>
              <a:rPr lang="el-GR" dirty="0"/>
              <a:t>Δείξτε όλα τα στοιχεία των υποψηφίων που ηττήθηκαν και νίκησαν σε εκλογικές αναμετρήσεις πχ ο </a:t>
            </a:r>
            <a:r>
              <a:rPr lang="en-US" dirty="0"/>
              <a:t>Nixon</a:t>
            </a:r>
            <a:r>
              <a:rPr lang="el-GR" dirty="0"/>
              <a:t> έχασε και κέρδισε εκλογές. </a:t>
            </a:r>
          </a:p>
          <a:p>
            <a:pPr marL="514350" lvl="0" indent="-514350">
              <a:lnSpc>
                <a:spcPct val="120000"/>
              </a:lnSpc>
              <a:buFont typeface="+mj-lt"/>
              <a:buAutoNum type="arabicPeriod"/>
            </a:pPr>
            <a:r>
              <a:rPr lang="el-GR" dirty="0"/>
              <a:t>Πόσους ψήφους εκλεκτόρων έλαβαν οι δημοκρατικοί πρόεδροι από το 1952 έως το 1992.</a:t>
            </a:r>
          </a:p>
          <a:p>
            <a:pPr marL="514350" lvl="0" indent="-514350">
              <a:lnSpc>
                <a:spcPct val="120000"/>
              </a:lnSpc>
              <a:buFont typeface="+mj-lt"/>
              <a:buAutoNum type="arabicPeriod"/>
            </a:pPr>
            <a:r>
              <a:rPr lang="el-GR" dirty="0"/>
              <a:t>Ποιος ο ελάχιστος αριθμός εκλεκτόρων που εξασφάλισε δημοκρατικός πρόεδρος που εξελέγη από το 1952 έως και το 1984.</a:t>
            </a:r>
          </a:p>
          <a:p>
            <a:pPr marL="514350" lvl="0" indent="-514350">
              <a:lnSpc>
                <a:spcPct val="120000"/>
              </a:lnSpc>
              <a:buFont typeface="+mj-lt"/>
              <a:buAutoNum type="arabicPeriod"/>
            </a:pPr>
            <a:r>
              <a:rPr lang="el-GR" dirty="0"/>
              <a:t>Ποιος ο μέσος όρος ψήφων εκλεκτόρων που έλαβαν οι υποψήφιοι που εξελέγησαν πρόεδροι από το 1952 έως και το 1984.</a:t>
            </a:r>
          </a:p>
          <a:p>
            <a:pPr marL="514350" lvl="0" indent="-514350">
              <a:lnSpc>
                <a:spcPct val="120000"/>
              </a:lnSpc>
              <a:buFont typeface="+mj-lt"/>
              <a:buAutoNum type="arabicPeriod"/>
            </a:pPr>
            <a:r>
              <a:rPr lang="el-GR" dirty="0"/>
              <a:t>Εκτυπώστε έτη εκλογικής αναμέτρησης, ονόματα νικητών και ψήφους εκλεκτόρων. Ταξινομήστε τα αποτελέσματα ανά φθίνουσα σειρά ψήφων εκλεκτόρων.</a:t>
            </a:r>
          </a:p>
          <a:p>
            <a:pPr marL="514350" lvl="0" indent="-514350">
              <a:lnSpc>
                <a:spcPct val="120000"/>
              </a:lnSpc>
              <a:buFont typeface="+mj-lt"/>
              <a:buAutoNum type="arabicPeriod"/>
            </a:pPr>
            <a:r>
              <a:rPr lang="el-GR" dirty="0"/>
              <a:t>Δείξτε υποψήφιους που έχασαν πάνω από μία φορά με ψήφους εκλεκτόρων λιγότερους από 100.</a:t>
            </a:r>
          </a:p>
          <a:p>
            <a:pPr marL="514350" lvl="0" indent="-514350">
              <a:lnSpc>
                <a:spcPct val="120000"/>
              </a:lnSpc>
              <a:buFont typeface="+mj-lt"/>
              <a:buAutoNum type="arabicPeriod"/>
            </a:pPr>
            <a:r>
              <a:rPr lang="el-GR" dirty="0"/>
              <a:t>Πόσοι ανεξάρτητοι υποψήφιοι συμμετείχαν στις εκλογικές αναμετρήσεις</a:t>
            </a:r>
          </a:p>
          <a:p>
            <a:pPr marL="514350" lvl="0" indent="-514350">
              <a:lnSpc>
                <a:spcPct val="120000"/>
              </a:lnSpc>
              <a:buFont typeface="+mj-lt"/>
              <a:buAutoNum type="arabicPeriod"/>
            </a:pPr>
            <a:r>
              <a:rPr lang="el-GR" dirty="0"/>
              <a:t>Δείξτε δημοκρατικούς υποψήφιους από το 1952 έως και το 1988. </a:t>
            </a:r>
          </a:p>
        </p:txBody>
      </p:sp>
    </p:spTree>
    <p:extLst>
      <p:ext uri="{BB962C8B-B14F-4D97-AF65-F5344CB8AC3E}">
        <p14:creationId xmlns:p14="http://schemas.microsoft.com/office/powerpoint/2010/main" xmlns="" val="277233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143758948"/>
              </p:ext>
            </p:extLst>
          </p:nvPr>
        </p:nvGraphicFramePr>
        <p:xfrm>
          <a:off x="5292080" y="1369922"/>
          <a:ext cx="3672408" cy="2523744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512168"/>
                <a:gridCol w="1080120"/>
                <a:gridCol w="1080120"/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WINNER</a:t>
                      </a:r>
                      <a:endParaRPr lang="el-GR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W-PARTY</a:t>
                      </a:r>
                      <a:endParaRPr lang="el-GR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 smtClean="0">
                          <a:effectLst/>
                        </a:rPr>
                        <a:t>W_STATE</a:t>
                      </a:r>
                      <a:endParaRPr lang="el-GR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EISENHOWER</a:t>
                      </a:r>
                      <a:endParaRPr lang="el-GR" sz="16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KENNEDY</a:t>
                      </a:r>
                      <a:endParaRPr lang="el-GR" sz="16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JOHNSON</a:t>
                      </a:r>
                      <a:endParaRPr lang="el-GR" sz="16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NIXON</a:t>
                      </a:r>
                      <a:endParaRPr lang="el-GR" sz="16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CARTER</a:t>
                      </a:r>
                      <a:endParaRPr lang="el-GR" sz="16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REAGAN</a:t>
                      </a:r>
                      <a:endParaRPr lang="el-GR" sz="16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BUSH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 smtClean="0">
                          <a:effectLst/>
                        </a:rPr>
                        <a:t>CLINTON</a:t>
                      </a:r>
                      <a:endParaRPr lang="el-GR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REP</a:t>
                      </a:r>
                      <a:endParaRPr lang="el-GR" sz="16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DEM</a:t>
                      </a:r>
                      <a:endParaRPr lang="el-GR" sz="16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DEM</a:t>
                      </a:r>
                      <a:endParaRPr lang="el-GR" sz="16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REP</a:t>
                      </a:r>
                      <a:endParaRPr lang="el-GR" sz="16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DEM</a:t>
                      </a:r>
                      <a:endParaRPr lang="el-GR" sz="16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REP</a:t>
                      </a:r>
                      <a:endParaRPr lang="el-GR" sz="16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REP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 smtClean="0">
                          <a:effectLst/>
                        </a:rPr>
                        <a:t>DEM</a:t>
                      </a:r>
                      <a:endParaRPr lang="el-GR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TEXAS</a:t>
                      </a:r>
                      <a:endParaRPr lang="el-GR" sz="16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MASS.</a:t>
                      </a:r>
                      <a:endParaRPr lang="el-GR" sz="16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TEXAS</a:t>
                      </a:r>
                      <a:endParaRPr lang="el-GR" sz="16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CALIF.</a:t>
                      </a:r>
                      <a:endParaRPr lang="el-GR" sz="16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NULL</a:t>
                      </a:r>
                      <a:endParaRPr lang="el-GR" sz="16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NULL</a:t>
                      </a:r>
                      <a:endParaRPr lang="el-GR" sz="16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NULL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NULL</a:t>
                      </a:r>
                      <a:endParaRPr lang="el-GR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442464" y="2132856"/>
            <a:ext cx="8208912" cy="4539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l-GR" sz="1600" dirty="0">
                <a:latin typeface="+mn-lt"/>
                <a:cs typeface="Courier New" panose="02070309020205020404" pitchFamily="49" charset="0"/>
              </a:rPr>
              <a:t>/* Δείξτε όλα τα στοιχεία προέδρων   */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l-G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FROM presidents</a:t>
            </a:r>
            <a:r>
              <a:rPr lang="el-G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>
              <a:spcAft>
                <a:spcPts val="600"/>
              </a:spcAft>
            </a:pPr>
            <a:r>
              <a:rPr lang="el-GR" sz="1600" dirty="0" smtClean="0">
                <a:latin typeface="+mn-lt"/>
                <a:cs typeface="Courier New" panose="02070309020205020404" pitchFamily="49" charset="0"/>
              </a:rPr>
              <a:t>/* </a:t>
            </a:r>
            <a:r>
              <a:rPr lang="el-GR" sz="1600" dirty="0">
                <a:latin typeface="+mn-lt"/>
                <a:cs typeface="Courier New" panose="02070309020205020404" pitchFamily="49" charset="0"/>
              </a:rPr>
              <a:t>Δείξτε όλα τα στοιχεία προέδρων με άλλη  σειρά    */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SELECT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w_party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winner,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w_state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l-G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spcAft>
                <a:spcPts val="600"/>
              </a:spcAft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FROM presidents</a:t>
            </a:r>
            <a:r>
              <a:rPr lang="el-G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>
              <a:spcAft>
                <a:spcPts val="600"/>
              </a:spcAft>
            </a:pPr>
            <a:r>
              <a:rPr lang="el-GR" sz="1600" dirty="0" smtClean="0">
                <a:latin typeface="+mn-lt"/>
                <a:cs typeface="Courier New" panose="02070309020205020404" pitchFamily="49" charset="0"/>
              </a:rPr>
              <a:t>/* </a:t>
            </a:r>
            <a:r>
              <a:rPr lang="el-GR" sz="1600" dirty="0">
                <a:latin typeface="+mn-lt"/>
                <a:cs typeface="Courier New" panose="02070309020205020404" pitchFamily="49" charset="0"/>
              </a:rPr>
              <a:t>Δείξτε όλα τα στοιχεία προέδρων κατά κόμμα και αλφαβητικά  */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SELECT *</a:t>
            </a:r>
            <a:endParaRPr lang="el-G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spcAft>
                <a:spcPts val="600"/>
              </a:spcAft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FROM presidents</a:t>
            </a:r>
            <a:endParaRPr lang="el-G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spcAft>
                <a:spcPts val="600"/>
              </a:spcAft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order by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w_party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winner;</a:t>
            </a:r>
            <a:endParaRPr lang="el-G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spcAft>
                <a:spcPts val="600"/>
              </a:spcAft>
            </a:pPr>
            <a:r>
              <a:rPr lang="el-GR" sz="1600" dirty="0" smtClean="0">
                <a:latin typeface="+mn-lt"/>
                <a:cs typeface="Courier New" panose="02070309020205020404" pitchFamily="49" charset="0"/>
              </a:rPr>
              <a:t>/* </a:t>
            </a:r>
            <a:r>
              <a:rPr lang="el-GR" sz="1600" dirty="0">
                <a:latin typeface="+mn-lt"/>
                <a:cs typeface="Courier New" panose="02070309020205020404" pitchFamily="49" charset="0"/>
              </a:rPr>
              <a:t>Δείξτε όλα τα στοιχεία προέδρων που ανήκουν στο κόμμα των ρεπουμπλικάνων */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SELECT *</a:t>
            </a:r>
            <a:endParaRPr lang="el-G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spcAft>
                <a:spcPts val="600"/>
              </a:spcAft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FROM presidents</a:t>
            </a:r>
            <a:endParaRPr lang="el-G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spcAft>
                <a:spcPts val="600"/>
              </a:spcAft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WHERE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w_party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'REPUBLICAN';</a:t>
            </a:r>
            <a:endParaRPr lang="el-G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92080" y="1000590"/>
            <a:ext cx="13226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>
                <a:latin typeface="+mn-lt"/>
              </a:rPr>
              <a:t>PRESIDENTS</a:t>
            </a:r>
          </a:p>
        </p:txBody>
      </p:sp>
    </p:spTree>
    <p:extLst>
      <p:ext uri="{BB962C8B-B14F-4D97-AF65-F5344CB8AC3E}">
        <p14:creationId xmlns:p14="http://schemas.microsoft.com/office/powerpoint/2010/main" xmlns="" val="261660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graphicFrame>
        <p:nvGraphicFramePr>
          <p:cNvPr id="6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552477728"/>
              </p:ext>
            </p:extLst>
          </p:nvPr>
        </p:nvGraphicFramePr>
        <p:xfrm>
          <a:off x="5292080" y="1369922"/>
          <a:ext cx="3672408" cy="2523744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512168"/>
                <a:gridCol w="1080120"/>
                <a:gridCol w="1080120"/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WINNER</a:t>
                      </a:r>
                      <a:endParaRPr lang="el-GR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W-PARTY</a:t>
                      </a:r>
                      <a:endParaRPr lang="el-GR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 smtClean="0">
                          <a:effectLst/>
                        </a:rPr>
                        <a:t>W_STATE</a:t>
                      </a:r>
                      <a:endParaRPr lang="el-GR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EISENHOWER</a:t>
                      </a:r>
                      <a:endParaRPr lang="el-GR" sz="16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KENNEDY</a:t>
                      </a:r>
                      <a:endParaRPr lang="el-GR" sz="16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JOHNSON</a:t>
                      </a:r>
                      <a:endParaRPr lang="el-GR" sz="16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NIXON</a:t>
                      </a:r>
                      <a:endParaRPr lang="el-GR" sz="16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CARTER</a:t>
                      </a:r>
                      <a:endParaRPr lang="el-GR" sz="16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REAGAN</a:t>
                      </a:r>
                      <a:endParaRPr lang="el-GR" sz="16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BUSH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 smtClean="0">
                          <a:effectLst/>
                        </a:rPr>
                        <a:t>CLINTON</a:t>
                      </a:r>
                      <a:endParaRPr lang="el-GR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REP</a:t>
                      </a:r>
                      <a:endParaRPr lang="el-GR" sz="16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DEM</a:t>
                      </a:r>
                      <a:endParaRPr lang="el-GR" sz="16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DEM</a:t>
                      </a:r>
                      <a:endParaRPr lang="el-GR" sz="16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REP</a:t>
                      </a:r>
                      <a:endParaRPr lang="el-GR" sz="16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DEM</a:t>
                      </a:r>
                      <a:endParaRPr lang="el-GR" sz="16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REP</a:t>
                      </a:r>
                      <a:endParaRPr lang="el-GR" sz="16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REP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 smtClean="0">
                          <a:effectLst/>
                        </a:rPr>
                        <a:t>DEM</a:t>
                      </a:r>
                      <a:endParaRPr lang="el-GR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TEXAS</a:t>
                      </a:r>
                      <a:endParaRPr lang="el-GR" sz="16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MASS.</a:t>
                      </a:r>
                      <a:endParaRPr lang="el-GR" sz="16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TEXAS</a:t>
                      </a:r>
                      <a:endParaRPr lang="el-GR" sz="16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CALIF.</a:t>
                      </a:r>
                      <a:endParaRPr lang="el-GR" sz="16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NULL</a:t>
                      </a:r>
                      <a:endParaRPr lang="el-GR" sz="16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NULL</a:t>
                      </a:r>
                      <a:endParaRPr lang="el-GR" sz="16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NULL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NULL</a:t>
                      </a:r>
                      <a:endParaRPr lang="el-GR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5292080" y="1000590"/>
            <a:ext cx="13226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>
                <a:latin typeface="+mn-lt"/>
              </a:rPr>
              <a:t>PRESIDENTS</a:t>
            </a:r>
          </a:p>
        </p:txBody>
      </p:sp>
      <p:sp>
        <p:nvSpPr>
          <p:cNvPr id="8" name="Rectangle 7"/>
          <p:cNvSpPr/>
          <p:nvPr/>
        </p:nvSpPr>
        <p:spPr>
          <a:xfrm>
            <a:off x="442464" y="2685590"/>
            <a:ext cx="820891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/* τι θα δείξουν οι  αναζητήσεις; 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*/</a:t>
            </a:r>
            <a:endParaRPr lang="el-G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SELECT winner,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w_party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w_state</a:t>
            </a:r>
            <a:endParaRPr lang="el-G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FROM presidents</a:t>
            </a:r>
            <a:endParaRPr lang="el-G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WHERE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w_party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'REP';</a:t>
            </a:r>
            <a:endParaRPr lang="el-G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endParaRPr lang="el-G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SELECT winner,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w_party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w_state</a:t>
            </a:r>
            <a:endParaRPr lang="el-G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FROM presidents</a:t>
            </a:r>
            <a:endParaRPr lang="el-G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WHERE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w_party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'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RepUBLICAN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';</a:t>
            </a:r>
            <a:endParaRPr lang="el-G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endParaRPr lang="el-G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SELECT winner,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w_party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w_state</a:t>
            </a:r>
            <a:endParaRPr lang="el-G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FROM presidents</a:t>
            </a:r>
            <a:endParaRPr lang="el-G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WHERE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w_party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'republican';</a:t>
            </a:r>
            <a:endParaRPr lang="el-G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endParaRPr lang="el-G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SELECT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winner,w_party,w_state</a:t>
            </a:r>
            <a:endParaRPr lang="el-G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FROM presidents</a:t>
            </a:r>
            <a:endParaRPr lang="el-G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WHERE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w_state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'REPUBLICAN';</a:t>
            </a:r>
            <a:endParaRPr lang="el-G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630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435280" cy="54726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/* Δείξτε  στοιχεία για τον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NIXON</a:t>
            </a:r>
            <a:r>
              <a:rPr lang="el-G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*/ 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SELECT winner,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w_party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w_state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l-G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FROM presidents</a:t>
            </a:r>
            <a:endParaRPr lang="el-G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WHERE winner = 'NIXON';</a:t>
            </a:r>
            <a:endParaRPr lang="el-G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endParaRPr lang="el-G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l-G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/* Δείξτε υποψήφιους που έχασαν με ψήφους λιγότερους των 80 */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SELECT loser,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election_year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l_votes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l-G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FROM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electionloser</a:t>
            </a:r>
            <a:endParaRPr lang="el-G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where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l_votes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&lt;80;</a:t>
            </a:r>
            <a:endParaRPr lang="el-G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endParaRPr lang="el-G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l-G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/*  Δείξτε υποψήφιους που έχασαν στις εκλογές πάνω από μία φορά */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SELECT loser, count(*)</a:t>
            </a:r>
            <a:endParaRPr lang="el-G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FROM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electionloser</a:t>
            </a:r>
            <a:endParaRPr lang="el-G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GROUP BY loser</a:t>
            </a:r>
            <a:endParaRPr lang="el-G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HAVING count</a:t>
            </a:r>
            <a:r>
              <a:rPr lang="el-G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(*) &gt; 1</a:t>
            </a:r>
            <a:r>
              <a:rPr lang="el-GR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l-G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9493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726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/* </a:t>
            </a:r>
            <a:r>
              <a:rPr lang="el-G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Δείξτε όλα τα στοιχεία των εκλογών για κάθε έτος εκλογικής αναμέτρησης*/</a:t>
            </a:r>
          </a:p>
          <a:p>
            <a:pPr marL="0" indent="0">
              <a:buNone/>
            </a:pP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SELECT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electionwinner.election_year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presidents.winner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endParaRPr lang="el-G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w_party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w_votes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endParaRPr lang="el-G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electionloser.loser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l_party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l_votes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l-G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FROM </a:t>
            </a:r>
            <a:r>
              <a:rPr lang="el-GR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presidents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electionwinner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electionloser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losers</a:t>
            </a:r>
            <a:endParaRPr lang="el-G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WHERE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presidents.winner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electionwinner.winner</a:t>
            </a:r>
            <a:endParaRPr lang="el-G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AND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electionwinner.election_year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electionloser.election_year</a:t>
            </a:r>
            <a:endParaRPr lang="el-G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AND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electionloser.loser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losers.loser</a:t>
            </a:r>
            <a:endParaRPr lang="el-G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order by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electionwinner.election_year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l-G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l-G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8332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Ερωτήσεις</a:t>
            </a:r>
            <a:r>
              <a:rPr lang="en-US" sz="3600" dirty="0" smtClean="0"/>
              <a:t>;</a:t>
            </a:r>
            <a:endParaRPr lang="el-GR" sz="3600" dirty="0"/>
          </a:p>
        </p:txBody>
      </p:sp>
      <p:grpSp>
        <p:nvGrpSpPr>
          <p:cNvPr id="2" name="Group 1"/>
          <p:cNvGrpSpPr/>
          <p:nvPr/>
        </p:nvGrpSpPr>
        <p:grpSpPr>
          <a:xfrm>
            <a:off x="1767633" y="5833725"/>
            <a:ext cx="5608735" cy="847725"/>
            <a:chOff x="1838952" y="5833725"/>
            <a:chExt cx="5608735" cy="847725"/>
          </a:xfrm>
        </p:grpSpPr>
        <p:pic>
          <p:nvPicPr>
            <p:cNvPr id="6" name="Picture 5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8952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1" name="Picture 3" descr="Λογότυπο Επιχειρησιακού Προγράμματος Εκπαίδευση και Δια βίου Μάθηση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4387" y="5833725"/>
              <a:ext cx="3543300" cy="847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371303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Περιγραφή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ts val="2813"/>
              </a:lnSpc>
              <a:spcBef>
                <a:spcPts val="1125"/>
              </a:spcBef>
              <a:buClr>
                <a:srgbClr val="000000"/>
              </a:buClr>
              <a:buSzPct val="75000"/>
              <a:buNone/>
            </a:pPr>
            <a:r>
              <a:rPr lang="en-GB" altLang="el-GR" sz="2400" dirty="0" err="1" smtClean="0"/>
              <a:t>Σκοπός</a:t>
            </a:r>
            <a:r>
              <a:rPr lang="en-GB" altLang="el-GR" sz="2400" dirty="0" smtClean="0"/>
              <a:t> του μαθήματος είναι να </a:t>
            </a:r>
            <a:r>
              <a:rPr lang="en-GB" altLang="el-GR" sz="2400" dirty="0" err="1" smtClean="0"/>
              <a:t>παρουσιάσει</a:t>
            </a:r>
            <a:r>
              <a:rPr lang="en-GB" altLang="el-GR" sz="2400" dirty="0" smtClean="0"/>
              <a:t> </a:t>
            </a:r>
            <a:r>
              <a:rPr lang="el-GR" altLang="el-GR" sz="2400" dirty="0" smtClean="0"/>
              <a:t>στοιχεία μιας μελέτης περίπτωσης.</a:t>
            </a:r>
            <a:endParaRPr lang="en-US" altLang="el-GR" sz="2400" dirty="0" smtClean="0"/>
          </a:p>
          <a:p>
            <a:pPr marL="0" indent="0">
              <a:lnSpc>
                <a:spcPts val="2813"/>
              </a:lnSpc>
              <a:spcBef>
                <a:spcPts val="1125"/>
              </a:spcBef>
              <a:buClr>
                <a:srgbClr val="000000"/>
              </a:buClr>
              <a:buSzPct val="75000"/>
              <a:buNone/>
            </a:pPr>
            <a:endParaRPr lang="en-US" altLang="el-GR" sz="2400" dirty="0"/>
          </a:p>
          <a:p>
            <a:pPr algn="r" eaLnBrk="0" hangingPunct="0">
              <a:spcBef>
                <a:spcPct val="50000"/>
              </a:spcBef>
              <a:buClr>
                <a:schemeClr val="tx2"/>
              </a:buClr>
              <a:buSzPct val="75000"/>
              <a:buFont typeface="Monotype Sorts" charset="2"/>
              <a:buNone/>
              <a:defRPr/>
            </a:pPr>
            <a:r>
              <a:rPr lang="el-GR" sz="2400" dirty="0" smtClean="0">
                <a:cs typeface="Arial" charset="0"/>
              </a:rPr>
              <a:t>                                     Χ. </a:t>
            </a:r>
            <a:r>
              <a:rPr lang="el-GR" sz="2400" dirty="0" err="1" smtClean="0">
                <a:cs typeface="Arial" charset="0"/>
              </a:rPr>
              <a:t>Σκουρλάς</a:t>
            </a:r>
            <a:endParaRPr lang="el-GR" sz="2400" dirty="0" smtClean="0">
              <a:cs typeface="Arial" charset="0"/>
            </a:endParaRPr>
          </a:p>
          <a:p>
            <a:pPr eaLnBrk="0" hangingPunct="0">
              <a:spcBef>
                <a:spcPct val="50000"/>
              </a:spcBef>
              <a:buClr>
                <a:schemeClr val="tx2"/>
              </a:buClr>
              <a:buSzPct val="75000"/>
              <a:buFont typeface="Monotype Sorts" charset="2"/>
              <a:buNone/>
              <a:defRPr/>
            </a:pPr>
            <a:endParaRPr lang="el-GR" sz="2400" b="1" dirty="0">
              <a:cs typeface="Arial" charset="0"/>
            </a:endParaRPr>
          </a:p>
          <a:p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xmlns="" val="2928609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Χ. </a:t>
            </a:r>
            <a:r>
              <a:rPr lang="el-GR" sz="2000" dirty="0" err="1" smtClean="0"/>
              <a:t>Σκουρλάς</a:t>
            </a:r>
            <a:r>
              <a:rPr lang="el-GR" sz="2000" dirty="0" smtClean="0"/>
              <a:t> </a:t>
            </a:r>
            <a:r>
              <a:rPr lang="el-GR" sz="2000" dirty="0"/>
              <a:t>2014</a:t>
            </a:r>
            <a:r>
              <a:rPr lang="el-GR" sz="2000" dirty="0" smtClean="0"/>
              <a:t>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sz="2000" dirty="0"/>
              <a:t>Χ. </a:t>
            </a:r>
            <a:r>
              <a:rPr lang="el-GR" sz="2000" dirty="0" err="1"/>
              <a:t>Σκουρλάς</a:t>
            </a:r>
            <a:r>
              <a:rPr lang="el-GR" sz="2000" dirty="0"/>
              <a:t>. «Βάσεις Δεδομένων Ι. Ενότητα 14: Μελέτη Περίπτωσης - </a:t>
            </a:r>
            <a:r>
              <a:rPr lang="el-GR" sz="2000" dirty="0" err="1"/>
              <a:t>American</a:t>
            </a:r>
            <a:r>
              <a:rPr lang="el-GR" sz="2000" dirty="0"/>
              <a:t> </a:t>
            </a:r>
            <a:r>
              <a:rPr lang="el-GR" sz="2000" dirty="0" err="1" smtClean="0"/>
              <a:t>Elections</a:t>
            </a:r>
            <a:r>
              <a:rPr lang="el-GR" sz="2000" dirty="0" smtClean="0"/>
              <a:t>». 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xmlns="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17281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1800" dirty="0" smtClean="0"/>
              <a:t>».                     </a:t>
            </a:r>
          </a:p>
          <a:p>
            <a:pPr marL="0" indent="0">
              <a:buNone/>
            </a:pPr>
            <a:endParaRPr lang="el-GR" sz="1800" dirty="0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635896" y="2555008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155448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endParaRPr lang="el-GR" dirty="0">
              <a:latin typeface="+mn-lt"/>
            </a:endParaRPr>
          </a:p>
          <a:p>
            <a:r>
              <a:rPr lang="el-GR" dirty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latin typeface="+mn-lt"/>
              </a:rPr>
              <a:t>αδειοδόχο</a:t>
            </a:r>
            <a:endParaRPr lang="el-GR" dirty="0">
              <a:latin typeface="+mn-lt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 err="1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>
              <a:latin typeface="+mn-lt"/>
            </a:endParaRPr>
          </a:p>
          <a:p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</a:t>
            </a:r>
            <a:r>
              <a:rPr lang="el-GR" dirty="0" err="1">
                <a:latin typeface="+mn-lt"/>
              </a:rPr>
              <a:t>αδειοδόχο</a:t>
            </a:r>
            <a:r>
              <a:rPr lang="el-GR" dirty="0">
                <a:latin typeface="+mn-lt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371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xmlns="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568952" cy="144016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4"/>
                </a:solidFill>
              </a:rPr>
              <a:t>     </a:t>
            </a:r>
            <a:r>
              <a:rPr lang="el-GR" dirty="0" smtClean="0">
                <a:solidFill>
                  <a:schemeClr val="accent4"/>
                </a:solidFill>
              </a:rPr>
              <a:t/>
            </a:r>
            <a:br>
              <a:rPr lang="el-GR" dirty="0" smtClean="0">
                <a:solidFill>
                  <a:schemeClr val="accent4"/>
                </a:solidFill>
              </a:rPr>
            </a:br>
            <a:r>
              <a:rPr lang="el-GR" dirty="0" smtClean="0">
                <a:solidFill>
                  <a:schemeClr val="accent4"/>
                </a:solidFill>
              </a:rPr>
              <a:t/>
            </a:r>
            <a:br>
              <a:rPr lang="el-GR" dirty="0" smtClean="0">
                <a:solidFill>
                  <a:schemeClr val="accent4"/>
                </a:solidFill>
              </a:rPr>
            </a:br>
            <a:r>
              <a:rPr lang="el-GR" dirty="0">
                <a:solidFill>
                  <a:schemeClr val="accent4"/>
                </a:solidFill>
              </a:rPr>
              <a:t/>
            </a:r>
            <a:br>
              <a:rPr lang="el-GR" dirty="0">
                <a:solidFill>
                  <a:schemeClr val="accent4"/>
                </a:solidFill>
              </a:rPr>
            </a:br>
            <a:r>
              <a:rPr lang="el-GR" dirty="0" smtClean="0">
                <a:solidFill>
                  <a:schemeClr val="accent4"/>
                </a:solidFill>
              </a:rPr>
              <a:t>Μελέτη περίπτωσης </a:t>
            </a:r>
            <a:br>
              <a:rPr lang="el-GR" dirty="0" smtClean="0">
                <a:solidFill>
                  <a:schemeClr val="accent4"/>
                </a:solidFill>
              </a:rPr>
            </a:br>
            <a:r>
              <a:rPr lang="el-GR" dirty="0" smtClean="0">
                <a:solidFill>
                  <a:schemeClr val="accent4"/>
                </a:solidFill>
              </a:rPr>
              <a:t>(</a:t>
            </a:r>
            <a:r>
              <a:rPr lang="en-US" dirty="0" smtClean="0">
                <a:solidFill>
                  <a:schemeClr val="accent4"/>
                </a:solidFill>
              </a:rPr>
              <a:t>case study):</a:t>
            </a:r>
            <a:r>
              <a:rPr lang="el-GR" dirty="0" smtClean="0">
                <a:solidFill>
                  <a:schemeClr val="accent4"/>
                </a:solidFill>
              </a:rPr>
              <a:t/>
            </a:r>
            <a:br>
              <a:rPr lang="el-GR" dirty="0" smtClean="0">
                <a:solidFill>
                  <a:schemeClr val="accent4"/>
                </a:solidFill>
              </a:rPr>
            </a:br>
            <a:r>
              <a:rPr lang="el-GR" dirty="0" smtClean="0">
                <a:solidFill>
                  <a:schemeClr val="accent4"/>
                </a:solidFill>
              </a:rPr>
              <a:t>Αμερικανικές προσεδρικές εκλογές</a:t>
            </a:r>
            <a:br>
              <a:rPr lang="el-GR" dirty="0" smtClean="0">
                <a:solidFill>
                  <a:schemeClr val="accent4"/>
                </a:solidFill>
              </a:rPr>
            </a:br>
            <a:r>
              <a:rPr lang="en-US" dirty="0" smtClean="0">
                <a:solidFill>
                  <a:schemeClr val="accent4"/>
                </a:solidFill>
              </a:rPr>
              <a:t/>
            </a:r>
            <a:br>
              <a:rPr lang="en-US" dirty="0" smtClean="0">
                <a:solidFill>
                  <a:schemeClr val="accent4"/>
                </a:solidFill>
              </a:rPr>
            </a:br>
            <a:endParaRPr lang="el-GR" dirty="0">
              <a:solidFill>
                <a:schemeClr val="accent4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107504" y="116632"/>
            <a:ext cx="786211" cy="151194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  <p:sp>
        <p:nvSpPr>
          <p:cNvPr id="3" name="Rectangle 2"/>
          <p:cNvSpPr/>
          <p:nvPr/>
        </p:nvSpPr>
        <p:spPr>
          <a:xfrm>
            <a:off x="179512" y="836712"/>
            <a:ext cx="849694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altLang="el-GR" sz="2400" b="1" dirty="0" smtClean="0">
                <a:solidFill>
                  <a:schemeClr val="accent4"/>
                </a:solidFill>
                <a:cs typeface="Arial" charset="0"/>
              </a:rPr>
              <a:t>              </a:t>
            </a:r>
          </a:p>
          <a:p>
            <a:endParaRPr lang="el-GR" altLang="el-GR" sz="2400" b="1" dirty="0">
              <a:solidFill>
                <a:schemeClr val="accent4"/>
              </a:solidFill>
              <a:cs typeface="Arial" charset="0"/>
            </a:endParaRPr>
          </a:p>
          <a:p>
            <a:endParaRPr lang="el-GR" altLang="el-GR" sz="2400" b="1" dirty="0" smtClean="0">
              <a:solidFill>
                <a:schemeClr val="accent4"/>
              </a:solidFill>
              <a:cs typeface="Arial" charset="0"/>
            </a:endParaRPr>
          </a:p>
          <a:p>
            <a:endParaRPr lang="el-GR" altLang="el-GR" sz="2400" b="1" dirty="0" smtClean="0">
              <a:solidFill>
                <a:schemeClr val="accent4"/>
              </a:solidFill>
              <a:cs typeface="Arial" charset="0"/>
            </a:endParaRPr>
          </a:p>
          <a:p>
            <a:r>
              <a:rPr lang="el-GR" altLang="el-GR" sz="2400" b="1" dirty="0" smtClean="0">
                <a:solidFill>
                  <a:schemeClr val="accent4"/>
                </a:solidFill>
                <a:cs typeface="Arial" charset="0"/>
              </a:rPr>
              <a:t>Πρέπει </a:t>
            </a:r>
            <a:r>
              <a:rPr lang="el-GR" altLang="el-GR" sz="2400" b="1" dirty="0">
                <a:solidFill>
                  <a:schemeClr val="accent4"/>
                </a:solidFill>
                <a:cs typeface="Arial" charset="0"/>
              </a:rPr>
              <a:t>με </a:t>
            </a:r>
            <a:r>
              <a:rPr lang="el-GR" altLang="el-GR" sz="2400" b="1" dirty="0" smtClean="0">
                <a:solidFill>
                  <a:schemeClr val="accent4"/>
                </a:solidFill>
                <a:cs typeface="Arial" charset="0"/>
              </a:rPr>
              <a:t>το ολοκληρωμένο </a:t>
            </a:r>
            <a:r>
              <a:rPr lang="el-GR" altLang="el-GR" sz="2400" b="1" dirty="0">
                <a:solidFill>
                  <a:schemeClr val="accent4"/>
                </a:solidFill>
                <a:cs typeface="Arial" charset="0"/>
              </a:rPr>
              <a:t>παράδειγμα να </a:t>
            </a:r>
            <a:r>
              <a:rPr lang="el-GR" altLang="el-GR" sz="2400" b="1" dirty="0" smtClean="0">
                <a:solidFill>
                  <a:schemeClr val="accent4"/>
                </a:solidFill>
                <a:cs typeface="Arial" charset="0"/>
              </a:rPr>
              <a:t>εμπεδώσουμε περαιτέρω τις </a:t>
            </a:r>
            <a:r>
              <a:rPr lang="el-GR" altLang="el-GR" sz="2400" b="1" dirty="0">
                <a:solidFill>
                  <a:schemeClr val="accent4"/>
                </a:solidFill>
                <a:cs typeface="Arial" charset="0"/>
              </a:rPr>
              <a:t>έννοιες</a:t>
            </a:r>
            <a:r>
              <a:rPr lang="en-US" altLang="el-GR" sz="2400" b="1" dirty="0">
                <a:solidFill>
                  <a:schemeClr val="accent4"/>
                </a:solidFill>
                <a:cs typeface="Arial" charset="0"/>
              </a:rPr>
              <a:t>:</a:t>
            </a:r>
          </a:p>
          <a:p>
            <a:pPr marL="357188" indent="0">
              <a:buNone/>
            </a:pPr>
            <a:r>
              <a:rPr lang="el-GR" altLang="el-GR" sz="2400" dirty="0">
                <a:cs typeface="Arial" charset="0"/>
              </a:rPr>
              <a:t>Βάση δεδομένων</a:t>
            </a:r>
          </a:p>
          <a:p>
            <a:pPr marL="357188" indent="0">
              <a:buNone/>
            </a:pPr>
            <a:r>
              <a:rPr lang="el-GR" altLang="el-GR" sz="2400" dirty="0">
                <a:cs typeface="Arial" charset="0"/>
              </a:rPr>
              <a:t>Περιορισμοί</a:t>
            </a:r>
          </a:p>
          <a:p>
            <a:pPr marL="357188" indent="0">
              <a:buNone/>
            </a:pPr>
            <a:r>
              <a:rPr lang="el-GR" altLang="el-GR" sz="2400" dirty="0">
                <a:solidFill>
                  <a:srgbClr val="000000"/>
                </a:solidFill>
                <a:cs typeface="Arial" charset="0"/>
              </a:rPr>
              <a:t>Μοντέλο Οντοτήτων Συσχετίσεων</a:t>
            </a:r>
            <a:endParaRPr lang="el-GR" altLang="el-GR" sz="2400" dirty="0">
              <a:cs typeface="Arial" charset="0"/>
            </a:endParaRPr>
          </a:p>
          <a:p>
            <a:pPr marL="357188" indent="0">
              <a:buNone/>
            </a:pPr>
            <a:r>
              <a:rPr lang="el-GR" altLang="el-GR" sz="2400" dirty="0">
                <a:cs typeface="Arial" charset="0"/>
              </a:rPr>
              <a:t>Τρίτη Κανονική Μορφή</a:t>
            </a:r>
          </a:p>
          <a:p>
            <a:pPr marL="357188" indent="0">
              <a:buNone/>
            </a:pPr>
            <a:endParaRPr lang="el-GR" altLang="el-GR" sz="2400" dirty="0">
              <a:cs typeface="Arial" charset="0"/>
            </a:endParaRPr>
          </a:p>
          <a:p>
            <a:pPr marL="357188" indent="0">
              <a:buNone/>
            </a:pPr>
            <a:r>
              <a:rPr lang="el-GR" altLang="el-GR" sz="2400" b="1" dirty="0">
                <a:solidFill>
                  <a:schemeClr val="accent4"/>
                </a:solidFill>
                <a:cs typeface="Arial" charset="0"/>
              </a:rPr>
              <a:t>Υλοποίηση</a:t>
            </a:r>
          </a:p>
          <a:p>
            <a:pPr marL="357188" indent="0">
              <a:buNone/>
            </a:pPr>
            <a:r>
              <a:rPr lang="el-GR" altLang="el-GR" sz="2400" dirty="0" smtClean="0">
                <a:solidFill>
                  <a:srgbClr val="000000"/>
                </a:solidFill>
              </a:rPr>
              <a:t>Παρατίθενται και σύνθετα παραδείγματα </a:t>
            </a:r>
            <a:r>
              <a:rPr lang="el-GR" altLang="el-GR" sz="2400" dirty="0">
                <a:solidFill>
                  <a:srgbClr val="000000"/>
                </a:solidFill>
              </a:rPr>
              <a:t>για να εμπεδώσουμε θέματα εντολών </a:t>
            </a:r>
            <a:r>
              <a:rPr lang="en-US" altLang="el-GR" sz="2400" dirty="0" smtClean="0">
                <a:solidFill>
                  <a:srgbClr val="000000"/>
                </a:solidFill>
              </a:rPr>
              <a:t>SELECT</a:t>
            </a:r>
            <a:endParaRPr lang="en-US" altLang="el-GR" sz="2400" dirty="0">
              <a:solidFill>
                <a:srgbClr val="000000"/>
              </a:solidFill>
            </a:endParaRPr>
          </a:p>
        </p:txBody>
      </p:sp>
      <p:pic>
        <p:nvPicPr>
          <p:cNvPr id="6" name="Content Placeholder 4"/>
          <p:cNvPicPr>
            <a:picLocks noGrp="1"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395536" y="211020"/>
            <a:ext cx="714203" cy="1373468"/>
          </a:xfrm>
          <a:prstGeom prst="rect">
            <a:avLst/>
          </a:prstGeom>
        </p:spPr>
      </p:pic>
      <p:pic>
        <p:nvPicPr>
          <p:cNvPr id="7" name="22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5844480" y="2780928"/>
            <a:ext cx="3048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38502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Case Study: </a:t>
            </a:r>
            <a:br>
              <a:rPr lang="en-US" dirty="0"/>
            </a:br>
            <a:r>
              <a:rPr lang="en-US" dirty="0"/>
              <a:t>    American </a:t>
            </a:r>
            <a:r>
              <a:rPr lang="en-US" dirty="0" smtClean="0"/>
              <a:t>Elections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altLang="el-GR" dirty="0"/>
              <a:t>Αρχή με δείγμα δεδομένων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544261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41147013"/>
              </p:ext>
            </p:extLst>
          </p:nvPr>
        </p:nvGraphicFramePr>
        <p:xfrm>
          <a:off x="215516" y="1191763"/>
          <a:ext cx="8712968" cy="4389120"/>
        </p:xfrm>
        <a:graphic>
          <a:graphicData uri="http://schemas.openxmlformats.org/drawingml/2006/table">
            <a:tbl>
              <a:tblPr firstRow="1">
                <a:tableStyleId>{B301B821-A1FF-4177-AEE7-76D212191A09}</a:tableStyleId>
              </a:tblPr>
              <a:tblGrid>
                <a:gridCol w="648072"/>
                <a:gridCol w="1440160"/>
                <a:gridCol w="1008112"/>
                <a:gridCol w="1165244"/>
                <a:gridCol w="1047604"/>
                <a:gridCol w="1459560"/>
                <a:gridCol w="1080161"/>
                <a:gridCol w="864055"/>
              </a:tblGrid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YEAR</a:t>
                      </a:r>
                      <a:endParaRPr lang="el-GR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WINNER</a:t>
                      </a:r>
                      <a:endParaRPr lang="el-GR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W_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VOTES</a:t>
                      </a:r>
                      <a:endParaRPr lang="el-GR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W-PARTY</a:t>
                      </a:r>
                      <a:endParaRPr lang="el-GR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W_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STATE</a:t>
                      </a:r>
                      <a:endParaRPr lang="el-GR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LOSER</a:t>
                      </a:r>
                      <a:endParaRPr lang="el-GR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L_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VOTES</a:t>
                      </a:r>
                      <a:endParaRPr lang="el-GR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L_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PARTY</a:t>
                      </a:r>
                      <a:endParaRPr lang="el-GR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1952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1956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1960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1964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1968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1968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1972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1976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1980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1980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1984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1988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1992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1992</a:t>
                      </a:r>
                      <a:endParaRPr lang="el-GR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EISENHOWER</a:t>
                      </a:r>
                      <a:endParaRPr lang="el-GR" sz="18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EISENHOWER</a:t>
                      </a:r>
                      <a:endParaRPr lang="el-GR" sz="18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KENNEDY</a:t>
                      </a:r>
                      <a:endParaRPr lang="el-GR" sz="18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JOHNSON</a:t>
                      </a:r>
                      <a:endParaRPr lang="el-GR" sz="18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NIXON</a:t>
                      </a:r>
                      <a:endParaRPr lang="el-GR" sz="18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NIXON</a:t>
                      </a:r>
                      <a:endParaRPr lang="el-GR" sz="18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NIXON</a:t>
                      </a:r>
                      <a:endParaRPr lang="el-GR" sz="18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CARTER</a:t>
                      </a:r>
                      <a:endParaRPr lang="el-GR" sz="18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REAGAN</a:t>
                      </a:r>
                      <a:endParaRPr lang="el-GR" sz="18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REAGAN</a:t>
                      </a:r>
                      <a:endParaRPr lang="el-GR" sz="18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REAGAN</a:t>
                      </a:r>
                      <a:endParaRPr lang="el-GR" sz="18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BUSH</a:t>
                      </a:r>
                      <a:endParaRPr lang="el-GR" sz="18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CLINTON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CLINTON</a:t>
                      </a:r>
                      <a:endParaRPr lang="el-GR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442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447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303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486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301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301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520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297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489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489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525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426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NULL</a:t>
                      </a:r>
                      <a:endParaRPr lang="el-GR" sz="18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NULL</a:t>
                      </a:r>
                      <a:endParaRPr lang="el-GR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REP</a:t>
                      </a:r>
                      <a:endParaRPr lang="el-GR" sz="18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REP</a:t>
                      </a:r>
                      <a:endParaRPr lang="el-GR" sz="18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DEM</a:t>
                      </a:r>
                      <a:endParaRPr lang="el-GR" sz="18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DEM</a:t>
                      </a:r>
                      <a:endParaRPr lang="el-GR" sz="18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REP</a:t>
                      </a:r>
                      <a:endParaRPr lang="el-GR" sz="18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REP</a:t>
                      </a:r>
                      <a:endParaRPr lang="el-GR" sz="18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REP</a:t>
                      </a:r>
                      <a:endParaRPr lang="el-GR" sz="18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DEM</a:t>
                      </a:r>
                      <a:endParaRPr lang="el-GR" sz="18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REP</a:t>
                      </a:r>
                      <a:endParaRPr lang="el-GR" sz="18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REP</a:t>
                      </a:r>
                      <a:endParaRPr lang="el-GR" sz="18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REP</a:t>
                      </a:r>
                      <a:endParaRPr lang="el-GR" sz="18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REP</a:t>
                      </a:r>
                      <a:endParaRPr lang="el-GR" sz="18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DEM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DEM</a:t>
                      </a:r>
                      <a:endParaRPr lang="el-GR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TEXAS</a:t>
                      </a:r>
                      <a:endParaRPr lang="el-GR" sz="18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TEXAS</a:t>
                      </a:r>
                      <a:endParaRPr lang="el-GR" sz="18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MASS.</a:t>
                      </a:r>
                      <a:endParaRPr lang="el-GR" sz="18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TEXAS</a:t>
                      </a:r>
                      <a:endParaRPr lang="el-GR" sz="18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CALIF.</a:t>
                      </a:r>
                      <a:endParaRPr lang="el-GR" sz="18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CALIF</a:t>
                      </a:r>
                      <a:endParaRPr lang="el-GR" sz="18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CALIF.</a:t>
                      </a:r>
                      <a:endParaRPr lang="el-GR" sz="18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NULL</a:t>
                      </a:r>
                      <a:endParaRPr lang="el-GR" sz="18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NULL</a:t>
                      </a:r>
                      <a:endParaRPr lang="el-GR" sz="18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NULL</a:t>
                      </a:r>
                      <a:endParaRPr lang="el-GR" sz="18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NULL</a:t>
                      </a:r>
                      <a:endParaRPr lang="el-GR" sz="18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NULL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NULL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NULL</a:t>
                      </a:r>
                      <a:endParaRPr lang="el-GR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STEVENSON</a:t>
                      </a:r>
                      <a:endParaRPr lang="el-GR" sz="18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STEVENSON</a:t>
                      </a:r>
                      <a:endParaRPr lang="el-GR" sz="18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NIXON</a:t>
                      </a:r>
                      <a:endParaRPr lang="el-GR" sz="18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GOLDWATER</a:t>
                      </a:r>
                      <a:endParaRPr lang="el-GR" sz="18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HUMPHREY</a:t>
                      </a:r>
                      <a:endParaRPr lang="el-GR" sz="18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WALLACE</a:t>
                      </a:r>
                      <a:endParaRPr lang="el-GR" sz="18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McGOVERN</a:t>
                      </a:r>
                      <a:endParaRPr lang="el-GR" sz="18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FORD</a:t>
                      </a:r>
                      <a:endParaRPr lang="el-GR" sz="18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CARTER</a:t>
                      </a:r>
                      <a:endParaRPr lang="el-GR" sz="18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AN</a:t>
                      </a:r>
                      <a:r>
                        <a:rPr lang="en-US" sz="1800">
                          <a:effectLst/>
                        </a:rPr>
                        <a:t>D</a:t>
                      </a:r>
                      <a:r>
                        <a:rPr lang="en-GB" sz="1800">
                          <a:effectLst/>
                        </a:rPr>
                        <a:t>ERSON</a:t>
                      </a:r>
                      <a:endParaRPr lang="el-GR" sz="18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MONDALE</a:t>
                      </a:r>
                      <a:endParaRPr lang="el-GR" sz="18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DOUKAKIS</a:t>
                      </a:r>
                      <a:endParaRPr lang="el-GR" sz="18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BUSH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PERAULT</a:t>
                      </a:r>
                      <a:endParaRPr lang="el-GR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89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73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219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52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191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46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17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240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49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0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13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41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NULL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NULL</a:t>
                      </a:r>
                      <a:endParaRPr lang="el-GR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DEM</a:t>
                      </a:r>
                      <a:endParaRPr lang="el-GR" sz="18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DEM</a:t>
                      </a:r>
                      <a:endParaRPr lang="el-GR" sz="18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REP</a:t>
                      </a:r>
                      <a:endParaRPr lang="el-GR" sz="18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REP</a:t>
                      </a:r>
                      <a:endParaRPr lang="el-GR" sz="18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DEM</a:t>
                      </a:r>
                      <a:endParaRPr lang="el-GR" sz="18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IND</a:t>
                      </a:r>
                      <a:endParaRPr lang="el-GR" sz="18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DEM</a:t>
                      </a:r>
                      <a:endParaRPr lang="el-GR" sz="18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DEM</a:t>
                      </a:r>
                      <a:endParaRPr lang="el-GR" sz="18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DEM</a:t>
                      </a:r>
                      <a:endParaRPr lang="el-GR" sz="18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IND</a:t>
                      </a:r>
                      <a:endParaRPr lang="el-GR" sz="18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DEM</a:t>
                      </a:r>
                      <a:endParaRPr lang="el-GR" sz="18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DEM</a:t>
                      </a:r>
                      <a:endParaRPr lang="el-GR" sz="18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REP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IND</a:t>
                      </a:r>
                      <a:endParaRPr lang="el-GR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79512" y="5594757"/>
            <a:ext cx="878497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l-GR" dirty="0">
                <a:latin typeface="+mn-lt"/>
              </a:rPr>
              <a:t>REP=REPUBLICAN , DEM=DEMOCRAT , IND=INDEPENDENT</a:t>
            </a:r>
            <a:endParaRPr lang="el-GR" altLang="el-GR" dirty="0"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l-GR" altLang="el-GR" dirty="0">
                <a:latin typeface="+mn-lt"/>
              </a:rPr>
              <a:t>Η αναγραφή </a:t>
            </a:r>
            <a:r>
              <a:rPr lang="en-US" altLang="el-GR" dirty="0">
                <a:latin typeface="+mn-lt"/>
              </a:rPr>
              <a:t>NULL</a:t>
            </a:r>
            <a:r>
              <a:rPr lang="el-GR" altLang="el-GR" dirty="0">
                <a:latin typeface="+mn-lt"/>
              </a:rPr>
              <a:t> σε μια θέση του πίνακα σημαίνει ότι η αντίστοιχη στήλη δεν έχει τιμή.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l-GR" altLang="el-GR" dirty="0">
                <a:latin typeface="+mn-lt"/>
              </a:rPr>
              <a:t>Στη συνέχεια παραθέτουμε 4 πίνακες στους οποίους πρέπει να γράψετε τα στοιχεία των εκλογών.</a:t>
            </a:r>
          </a:p>
        </p:txBody>
      </p:sp>
    </p:spTree>
    <p:extLst>
      <p:ext uri="{BB962C8B-B14F-4D97-AF65-F5344CB8AC3E}">
        <p14:creationId xmlns:p14="http://schemas.microsoft.com/office/powerpoint/2010/main" xmlns="" val="428498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73163610"/>
              </p:ext>
            </p:extLst>
          </p:nvPr>
        </p:nvGraphicFramePr>
        <p:xfrm>
          <a:off x="486271" y="1628800"/>
          <a:ext cx="4263109" cy="82296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598813"/>
                <a:gridCol w="1080120"/>
                <a:gridCol w="1584176"/>
              </a:tblGrid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WINNER</a:t>
                      </a:r>
                      <a:endParaRPr lang="el-GR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W-PARTY</a:t>
                      </a:r>
                      <a:endParaRPr lang="el-GR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 dirty="0" smtClean="0">
                          <a:effectLst/>
                        </a:rPr>
                        <a:t>W_STATE</a:t>
                      </a:r>
                      <a:endParaRPr lang="el-GR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EISENHOWER</a:t>
                      </a:r>
                      <a:endParaRPr lang="el-GR" sz="18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…</a:t>
                      </a:r>
                      <a:endParaRPr lang="el-GR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REP</a:t>
                      </a:r>
                      <a:endParaRPr lang="el-GR" sz="18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 </a:t>
                      </a:r>
                      <a:endParaRPr lang="el-GR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TEXAS</a:t>
                      </a:r>
                      <a:endParaRPr lang="el-GR" sz="18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 </a:t>
                      </a:r>
                      <a:endParaRPr lang="el-GR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4549025"/>
              </p:ext>
            </p:extLst>
          </p:nvPr>
        </p:nvGraphicFramePr>
        <p:xfrm>
          <a:off x="459762" y="3041078"/>
          <a:ext cx="2664296" cy="109728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474508"/>
                <a:gridCol w="1189788"/>
              </a:tblGrid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LOSER</a:t>
                      </a:r>
                      <a:endParaRPr lang="el-GR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 dirty="0" smtClean="0">
                          <a:effectLst/>
                        </a:rPr>
                        <a:t>L_PARTY</a:t>
                      </a:r>
                      <a:endParaRPr lang="el-GR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STEVENSON</a:t>
                      </a:r>
                      <a:endParaRPr lang="el-GR" sz="18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NIXON</a:t>
                      </a:r>
                      <a:endParaRPr lang="el-GR" sz="18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…</a:t>
                      </a:r>
                      <a:endParaRPr lang="el-GR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DEM</a:t>
                      </a:r>
                      <a:endParaRPr lang="el-GR" sz="18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REP</a:t>
                      </a:r>
                      <a:endParaRPr lang="el-GR" sz="18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 </a:t>
                      </a:r>
                      <a:endParaRPr lang="el-GR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48641455"/>
              </p:ext>
            </p:extLst>
          </p:nvPr>
        </p:nvGraphicFramePr>
        <p:xfrm>
          <a:off x="459762" y="4677730"/>
          <a:ext cx="4104457" cy="137160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989135"/>
                <a:gridCol w="1778769"/>
                <a:gridCol w="1336553"/>
              </a:tblGrid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YEAR</a:t>
                      </a:r>
                      <a:endParaRPr lang="el-GR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WINNER</a:t>
                      </a:r>
                      <a:endParaRPr lang="el-GR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 dirty="0" smtClean="0">
                          <a:effectLst/>
                        </a:rPr>
                        <a:t>W_VOTES</a:t>
                      </a:r>
                      <a:endParaRPr lang="el-GR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1952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1956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1960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…</a:t>
                      </a:r>
                      <a:endParaRPr lang="el-GR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EISENHOWER</a:t>
                      </a:r>
                      <a:endParaRPr lang="el-GR" sz="18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EISENHOWER</a:t>
                      </a:r>
                      <a:endParaRPr lang="el-GR" sz="18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KENNEDY</a:t>
                      </a:r>
                      <a:endParaRPr lang="el-GR" sz="18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 </a:t>
                      </a:r>
                      <a:endParaRPr lang="el-GR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442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447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303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 </a:t>
                      </a:r>
                      <a:endParaRPr lang="el-GR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097650"/>
              </p:ext>
            </p:extLst>
          </p:nvPr>
        </p:nvGraphicFramePr>
        <p:xfrm>
          <a:off x="4932040" y="4677730"/>
          <a:ext cx="3888432" cy="137160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005067"/>
                <a:gridCol w="1807419"/>
                <a:gridCol w="1075946"/>
              </a:tblGrid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YEAR</a:t>
                      </a:r>
                      <a:endParaRPr lang="el-GR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LOSER</a:t>
                      </a:r>
                      <a:endParaRPr lang="el-GR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 dirty="0" smtClean="0">
                          <a:effectLst/>
                        </a:rPr>
                        <a:t>L_VOTES</a:t>
                      </a:r>
                      <a:endParaRPr lang="el-GR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1952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1956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1960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…</a:t>
                      </a:r>
                      <a:endParaRPr lang="el-GR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STEVENSON</a:t>
                      </a:r>
                      <a:endParaRPr lang="el-GR" sz="18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STEVENSON</a:t>
                      </a:r>
                      <a:endParaRPr lang="el-GR" sz="18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NIXON</a:t>
                      </a:r>
                      <a:endParaRPr lang="el-GR" sz="18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 </a:t>
                      </a:r>
                      <a:endParaRPr lang="el-GR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89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73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219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 </a:t>
                      </a:r>
                      <a:endParaRPr lang="el-GR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6424157" y="2316455"/>
            <a:ext cx="24181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>
                <a:latin typeface="+mn-lt"/>
              </a:rPr>
              <a:t>Ακολουθεί η απάντηση</a:t>
            </a:r>
          </a:p>
        </p:txBody>
      </p:sp>
      <p:sp>
        <p:nvSpPr>
          <p:cNvPr id="9" name="Rectangle 8"/>
          <p:cNvSpPr/>
          <p:nvPr/>
        </p:nvSpPr>
        <p:spPr>
          <a:xfrm>
            <a:off x="486271" y="1321696"/>
            <a:ext cx="13226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>
                <a:latin typeface="+mn-lt"/>
              </a:rPr>
              <a:t>PRESIDENTS</a:t>
            </a:r>
          </a:p>
        </p:txBody>
      </p:sp>
      <p:sp>
        <p:nvSpPr>
          <p:cNvPr id="10" name="Rectangle 9"/>
          <p:cNvSpPr/>
          <p:nvPr/>
        </p:nvSpPr>
        <p:spPr>
          <a:xfrm>
            <a:off x="459762" y="2695826"/>
            <a:ext cx="8754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>
                <a:latin typeface="+mn-lt"/>
              </a:rPr>
              <a:t>LOSERS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9762" y="4349249"/>
            <a:ext cx="18983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+mn-lt"/>
              </a:rPr>
              <a:t>E</a:t>
            </a:r>
            <a:r>
              <a:rPr lang="el-GR" dirty="0">
                <a:latin typeface="+mn-lt"/>
              </a:rPr>
              <a:t>LECTIONWINNER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932040" y="4349249"/>
            <a:ext cx="16880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>
                <a:latin typeface="+mn-lt"/>
              </a:rPr>
              <a:t>ELECTIONLOSER</a:t>
            </a:r>
          </a:p>
        </p:txBody>
      </p:sp>
      <p:sp>
        <p:nvSpPr>
          <p:cNvPr id="13" name="Right Arrow 12"/>
          <p:cNvSpPr/>
          <p:nvPr/>
        </p:nvSpPr>
        <p:spPr>
          <a:xfrm>
            <a:off x="7281919" y="2799307"/>
            <a:ext cx="648072" cy="558547"/>
          </a:xfrm>
          <a:prstGeom prst="rightArrow">
            <a:avLst/>
          </a:prstGeom>
          <a:solidFill>
            <a:srgbClr val="004B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387606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31490491"/>
              </p:ext>
            </p:extLst>
          </p:nvPr>
        </p:nvGraphicFramePr>
        <p:xfrm>
          <a:off x="179512" y="692696"/>
          <a:ext cx="3168352" cy="222504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296144"/>
                <a:gridCol w="936104"/>
                <a:gridCol w="936104"/>
              </a:tblGrid>
              <a:tr h="27432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WINNER</a:t>
                      </a:r>
                      <a:endParaRPr lang="el-GR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W-PARTY</a:t>
                      </a:r>
                      <a:endParaRPr lang="el-GR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600" dirty="0" smtClean="0">
                          <a:effectLst/>
                        </a:rPr>
                        <a:t>W_STATE</a:t>
                      </a:r>
                      <a:endParaRPr lang="el-GR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EISENHOWER</a:t>
                      </a:r>
                      <a:endParaRPr lang="el-GR" sz="16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KENNEDY</a:t>
                      </a:r>
                      <a:endParaRPr lang="el-GR" sz="16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JOHNSON</a:t>
                      </a:r>
                      <a:endParaRPr lang="el-GR" sz="16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NIXON</a:t>
                      </a:r>
                      <a:endParaRPr lang="el-GR" sz="16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CARTER</a:t>
                      </a:r>
                      <a:endParaRPr lang="el-GR" sz="16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REAGAN</a:t>
                      </a:r>
                      <a:endParaRPr lang="el-GR" sz="16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BUSH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600" dirty="0" smtClean="0">
                          <a:effectLst/>
                        </a:rPr>
                        <a:t>CLINTON</a:t>
                      </a:r>
                      <a:endParaRPr lang="el-GR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REP</a:t>
                      </a:r>
                      <a:endParaRPr lang="el-GR" sz="16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DEM</a:t>
                      </a:r>
                      <a:endParaRPr lang="el-GR" sz="16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DEM</a:t>
                      </a:r>
                      <a:endParaRPr lang="el-GR" sz="16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REP</a:t>
                      </a:r>
                      <a:endParaRPr lang="el-GR" sz="16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DEM</a:t>
                      </a:r>
                      <a:endParaRPr lang="el-GR" sz="16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REP</a:t>
                      </a:r>
                      <a:endParaRPr lang="el-GR" sz="16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REP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600" dirty="0" smtClean="0">
                          <a:effectLst/>
                        </a:rPr>
                        <a:t>DEM</a:t>
                      </a:r>
                      <a:endParaRPr lang="el-GR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TEXAS</a:t>
                      </a:r>
                      <a:endParaRPr lang="el-GR" sz="16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MASS.</a:t>
                      </a:r>
                      <a:endParaRPr lang="el-GR" sz="16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TEXAS</a:t>
                      </a:r>
                      <a:endParaRPr lang="el-GR" sz="16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CALIF.</a:t>
                      </a:r>
                      <a:endParaRPr lang="el-GR" sz="16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NULL</a:t>
                      </a:r>
                      <a:endParaRPr lang="el-GR" sz="16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NULL</a:t>
                      </a:r>
                      <a:endParaRPr lang="el-GR" sz="16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NULL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NULL</a:t>
                      </a:r>
                      <a:endParaRPr lang="el-GR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45838349"/>
              </p:ext>
            </p:extLst>
          </p:nvPr>
        </p:nvGraphicFramePr>
        <p:xfrm>
          <a:off x="3635896" y="692696"/>
          <a:ext cx="2088232" cy="341376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224136"/>
                <a:gridCol w="864096"/>
              </a:tblGrid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LOSER</a:t>
                      </a:r>
                      <a:endParaRPr lang="el-GR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600" dirty="0" smtClean="0">
                          <a:effectLst/>
                        </a:rPr>
                        <a:t>L_PARTY</a:t>
                      </a:r>
                      <a:endParaRPr lang="el-GR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STEVENSON</a:t>
                      </a:r>
                      <a:endParaRPr lang="el-GR" sz="16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NIXON</a:t>
                      </a:r>
                      <a:endParaRPr lang="el-GR" sz="16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GOLDWATER</a:t>
                      </a:r>
                      <a:endParaRPr lang="el-GR" sz="16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HUMPHREY</a:t>
                      </a:r>
                      <a:endParaRPr lang="el-GR" sz="16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WALLACE</a:t>
                      </a:r>
                      <a:endParaRPr lang="el-GR" sz="16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dirty="0" err="1">
                          <a:effectLst/>
                        </a:rPr>
                        <a:t>McGOVERN</a:t>
                      </a:r>
                      <a:endParaRPr lang="el-GR" sz="16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FORD</a:t>
                      </a:r>
                      <a:endParaRPr lang="el-GR" sz="16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CARTER</a:t>
                      </a:r>
                      <a:endParaRPr lang="el-GR" sz="16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AN</a:t>
                      </a:r>
                      <a:r>
                        <a:rPr lang="en-US" sz="1600" dirty="0">
                          <a:effectLst/>
                        </a:rPr>
                        <a:t>D</a:t>
                      </a:r>
                      <a:r>
                        <a:rPr lang="en-GB" sz="1600" dirty="0">
                          <a:effectLst/>
                        </a:rPr>
                        <a:t>ERSON</a:t>
                      </a:r>
                      <a:endParaRPr lang="el-GR" sz="16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MONDALE</a:t>
                      </a:r>
                      <a:endParaRPr lang="el-GR" sz="16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DOUKAKIS</a:t>
                      </a:r>
                      <a:endParaRPr lang="el-GR" sz="16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BUSH</a:t>
                      </a:r>
                      <a:endParaRPr lang="el-GR" sz="16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PERAULT</a:t>
                      </a:r>
                      <a:endParaRPr lang="el-GR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DEM</a:t>
                      </a:r>
                      <a:endParaRPr lang="el-GR" sz="16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REP</a:t>
                      </a:r>
                      <a:endParaRPr lang="el-GR" sz="16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REP</a:t>
                      </a:r>
                      <a:endParaRPr lang="el-GR" sz="16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DEM</a:t>
                      </a:r>
                      <a:endParaRPr lang="el-GR" sz="16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IND</a:t>
                      </a:r>
                      <a:endParaRPr lang="el-GR" sz="16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DEM</a:t>
                      </a:r>
                      <a:endParaRPr lang="el-GR" sz="16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DEM</a:t>
                      </a:r>
                      <a:endParaRPr lang="el-GR" sz="16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DEM</a:t>
                      </a:r>
                      <a:endParaRPr lang="el-GR" sz="16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IND</a:t>
                      </a:r>
                      <a:endParaRPr lang="el-GR" sz="16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DEM</a:t>
                      </a:r>
                      <a:endParaRPr lang="el-GR" sz="16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DEM</a:t>
                      </a:r>
                      <a:endParaRPr lang="el-GR" sz="16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REP</a:t>
                      </a:r>
                      <a:endParaRPr lang="el-GR" sz="16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IND</a:t>
                      </a:r>
                      <a:endParaRPr lang="el-GR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47494852"/>
              </p:ext>
            </p:extLst>
          </p:nvPr>
        </p:nvGraphicFramePr>
        <p:xfrm>
          <a:off x="6012160" y="692696"/>
          <a:ext cx="2902044" cy="323088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648072"/>
                <a:gridCol w="1296144"/>
                <a:gridCol w="957828"/>
              </a:tblGrid>
              <a:tr h="5486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YEAR</a:t>
                      </a:r>
                      <a:endParaRPr lang="el-GR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WINNER</a:t>
                      </a:r>
                      <a:endParaRPr lang="el-GR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500" dirty="0" smtClean="0">
                          <a:effectLst/>
                        </a:rPr>
                        <a:t>W_VOTES</a:t>
                      </a:r>
                      <a:endParaRPr lang="el-GR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1952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1956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1960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1964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1968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1972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1976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1980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1984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1988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600" dirty="0" smtClean="0">
                          <a:effectLst/>
                        </a:rPr>
                        <a:t>1992</a:t>
                      </a:r>
                      <a:endParaRPr lang="el-GR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EISENHOWER</a:t>
                      </a:r>
                      <a:endParaRPr lang="el-GR" sz="16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EISENHOWER</a:t>
                      </a:r>
                      <a:endParaRPr lang="el-GR" sz="16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KENNEDY</a:t>
                      </a:r>
                      <a:endParaRPr lang="el-GR" sz="16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JOHNSON</a:t>
                      </a:r>
                      <a:endParaRPr lang="el-GR" sz="16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NIXON</a:t>
                      </a:r>
                      <a:endParaRPr lang="el-GR" sz="16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NIXON</a:t>
                      </a:r>
                      <a:endParaRPr lang="el-GR" sz="16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CARTER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REAGAN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REAGAN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BUSH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600" dirty="0" smtClean="0">
                          <a:effectLst/>
                        </a:rPr>
                        <a:t>CLINTON</a:t>
                      </a:r>
                      <a:endParaRPr lang="el-GR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442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447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303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486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301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520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297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489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525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426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NULL</a:t>
                      </a:r>
                      <a:endParaRPr lang="el-GR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47173420"/>
              </p:ext>
            </p:extLst>
          </p:nvPr>
        </p:nvGraphicFramePr>
        <p:xfrm>
          <a:off x="179512" y="2996952"/>
          <a:ext cx="2808312" cy="365760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648072"/>
                <a:gridCol w="1224136"/>
                <a:gridCol w="936104"/>
              </a:tblGrid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YEAR</a:t>
                      </a:r>
                      <a:endParaRPr lang="el-GR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LOSER</a:t>
                      </a:r>
                      <a:endParaRPr lang="el-GR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600" dirty="0" smtClean="0">
                          <a:effectLst/>
                        </a:rPr>
                        <a:t>L_VOTES</a:t>
                      </a:r>
                      <a:endParaRPr lang="el-GR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1952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1956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1960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1964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1968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1968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1972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1976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1980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1980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1984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1988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1992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1992</a:t>
                      </a:r>
                      <a:endParaRPr lang="el-GR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STEVENSON</a:t>
                      </a:r>
                      <a:endParaRPr lang="el-GR" sz="16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STEVENSON</a:t>
                      </a:r>
                      <a:endParaRPr lang="el-GR" sz="16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NIXON</a:t>
                      </a:r>
                      <a:endParaRPr lang="el-GR" sz="16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GOLDWATER</a:t>
                      </a:r>
                      <a:endParaRPr lang="el-GR" sz="16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HUMPHREY</a:t>
                      </a:r>
                      <a:endParaRPr lang="el-GR" sz="16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WALLACE</a:t>
                      </a:r>
                      <a:endParaRPr lang="el-GR" sz="16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dirty="0" err="1">
                          <a:effectLst/>
                        </a:rPr>
                        <a:t>McGOVERN</a:t>
                      </a:r>
                      <a:endParaRPr lang="el-GR" sz="16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FORD</a:t>
                      </a:r>
                      <a:endParaRPr lang="el-GR" sz="16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CARTER</a:t>
                      </a:r>
                      <a:endParaRPr lang="el-GR" sz="16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AN</a:t>
                      </a:r>
                      <a:r>
                        <a:rPr lang="en-US" sz="1600" dirty="0">
                          <a:effectLst/>
                        </a:rPr>
                        <a:t>D</a:t>
                      </a:r>
                      <a:r>
                        <a:rPr lang="en-GB" sz="1600" dirty="0">
                          <a:effectLst/>
                        </a:rPr>
                        <a:t>ERSON</a:t>
                      </a:r>
                      <a:endParaRPr lang="el-GR" sz="16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MONDALE</a:t>
                      </a:r>
                      <a:endParaRPr lang="el-GR" sz="16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DOUKAKIS</a:t>
                      </a:r>
                      <a:endParaRPr lang="el-GR" sz="16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BUSH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PERAULT</a:t>
                      </a:r>
                      <a:endParaRPr lang="el-GR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89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73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219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52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191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46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17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240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49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0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13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41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NULL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NULL</a:t>
                      </a:r>
                      <a:endParaRPr lang="el-GR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20688"/>
          </a:xfrm>
        </p:spPr>
        <p:txBody>
          <a:bodyPr>
            <a:normAutofit fontScale="90000"/>
          </a:bodyPr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11186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871663" y="980728"/>
            <a:ext cx="7272337" cy="460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0" name="Rectangle 4"/>
          <p:cNvSpPr>
            <a:spLocks noChangeArrowheads="1"/>
          </p:cNvSpPr>
          <p:nvPr/>
        </p:nvSpPr>
        <p:spPr bwMode="auto">
          <a:xfrm>
            <a:off x="-24811" y="2610683"/>
            <a:ext cx="5748939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1800" dirty="0">
                <a:latin typeface="+mn-lt"/>
              </a:rPr>
              <a:t>Περιορισμοί (</a:t>
            </a:r>
            <a:r>
              <a:rPr lang="el-GR" altLang="el-GR" sz="1800" dirty="0" err="1">
                <a:latin typeface="+mn-lt"/>
              </a:rPr>
              <a:t>constraints</a:t>
            </a:r>
            <a:r>
              <a:rPr lang="el-GR" altLang="el-GR" sz="1800" dirty="0">
                <a:latin typeface="+mn-lt"/>
              </a:rPr>
              <a:t>)</a:t>
            </a:r>
          </a:p>
          <a:p>
            <a:pPr marL="355600" indent="-355600" eaLnBrk="1" hangingPunct="1">
              <a:spcBef>
                <a:spcPct val="50000"/>
              </a:spcBef>
            </a:pPr>
            <a:r>
              <a:rPr lang="el-GR" altLang="el-GR" sz="1800" dirty="0">
                <a:latin typeface="+mn-lt"/>
              </a:rPr>
              <a:t>1.	</a:t>
            </a:r>
            <a:r>
              <a:rPr lang="el-GR" altLang="el-GR" sz="1800" dirty="0" err="1">
                <a:latin typeface="+mn-lt"/>
              </a:rPr>
              <a:t>Year</a:t>
            </a:r>
            <a:r>
              <a:rPr lang="el-GR" altLang="el-GR" sz="1800" dirty="0">
                <a:latin typeface="+mn-lt"/>
              </a:rPr>
              <a:t> χαρακτηρίζει μοναδικά την εκλογική αναμέτρηση </a:t>
            </a:r>
          </a:p>
          <a:p>
            <a:pPr marL="355600" indent="-355600" eaLnBrk="1" hangingPunct="1">
              <a:spcBef>
                <a:spcPct val="50000"/>
              </a:spcBef>
            </a:pPr>
            <a:r>
              <a:rPr lang="el-GR" altLang="el-GR" sz="1800" dirty="0">
                <a:latin typeface="+mn-lt"/>
              </a:rPr>
              <a:t>2.	</a:t>
            </a:r>
            <a:r>
              <a:rPr lang="el-GR" altLang="el-GR" sz="1800" dirty="0" err="1">
                <a:latin typeface="+mn-lt"/>
              </a:rPr>
              <a:t>year</a:t>
            </a:r>
            <a:r>
              <a:rPr lang="el-GR" altLang="el-GR" sz="1800" dirty="0">
                <a:latin typeface="+mn-lt"/>
              </a:rPr>
              <a:t> - -&gt; </a:t>
            </a:r>
            <a:r>
              <a:rPr lang="el-GR" altLang="el-GR" sz="1800" dirty="0" err="1">
                <a:latin typeface="+mn-lt"/>
              </a:rPr>
              <a:t>winner</a:t>
            </a:r>
            <a:r>
              <a:rPr lang="el-GR" altLang="el-GR" sz="1800" dirty="0">
                <a:latin typeface="+mn-lt"/>
              </a:rPr>
              <a:t> , w-</a:t>
            </a:r>
            <a:r>
              <a:rPr lang="el-GR" altLang="el-GR" sz="1800" dirty="0" err="1">
                <a:latin typeface="+mn-lt"/>
              </a:rPr>
              <a:t>votes</a:t>
            </a:r>
            <a:r>
              <a:rPr lang="el-GR" altLang="el-GR" sz="1800" dirty="0">
                <a:latin typeface="+mn-lt"/>
              </a:rPr>
              <a:t> , w-</a:t>
            </a:r>
            <a:r>
              <a:rPr lang="el-GR" altLang="el-GR" sz="1800" dirty="0" err="1">
                <a:latin typeface="+mn-lt"/>
              </a:rPr>
              <a:t>party</a:t>
            </a:r>
            <a:r>
              <a:rPr lang="el-GR" altLang="el-GR" sz="1800" dirty="0">
                <a:latin typeface="+mn-lt"/>
              </a:rPr>
              <a:t> , </a:t>
            </a:r>
            <a:r>
              <a:rPr lang="el-GR" altLang="el-GR" sz="1800" dirty="0" err="1">
                <a:latin typeface="+mn-lt"/>
              </a:rPr>
              <a:t>w_state</a:t>
            </a:r>
            <a:r>
              <a:rPr lang="el-GR" altLang="el-GR" sz="1800" dirty="0">
                <a:latin typeface="+mn-lt"/>
              </a:rPr>
              <a:t>  (Το έτος χαρακτηρίζει μοναδικά κάποια πεδία που περιγράφουν την εκλογική αναμέτρηση . Δηλαδή αν σκεφτούμε το έτος μίας εκλογικής αναμέτρησης τότε αυτομάτως έρχεται στο μυαλό μας ακριβώς ένας </a:t>
            </a:r>
            <a:r>
              <a:rPr lang="el-GR" altLang="el-GR" sz="1800" dirty="0" err="1">
                <a:latin typeface="+mn-lt"/>
              </a:rPr>
              <a:t>νικήτης</a:t>
            </a:r>
            <a:r>
              <a:rPr lang="el-GR" altLang="el-GR" sz="1800" dirty="0">
                <a:latin typeface="+mn-lt"/>
              </a:rPr>
              <a:t>, ο Πρόεδρος, ακριβώς ένα </a:t>
            </a:r>
            <a:r>
              <a:rPr lang="el-GR" altLang="el-GR" sz="1800" dirty="0" err="1">
                <a:latin typeface="+mn-lt"/>
              </a:rPr>
              <a:t>κόμα</a:t>
            </a:r>
            <a:r>
              <a:rPr lang="el-GR" altLang="el-GR" sz="1800" dirty="0">
                <a:latin typeface="+mn-lt"/>
              </a:rPr>
              <a:t>, αυτό που νίκησε στις εκλογές κτλ.)</a:t>
            </a:r>
          </a:p>
          <a:p>
            <a:pPr marL="355600" indent="-355600" eaLnBrk="1" hangingPunct="1">
              <a:spcBef>
                <a:spcPct val="50000"/>
              </a:spcBef>
            </a:pPr>
            <a:r>
              <a:rPr lang="el-GR" altLang="el-GR" sz="1800" dirty="0">
                <a:latin typeface="+mn-lt"/>
              </a:rPr>
              <a:t>3.	</a:t>
            </a:r>
            <a:r>
              <a:rPr lang="el-GR" altLang="el-GR" sz="1800" dirty="0" err="1">
                <a:latin typeface="+mn-lt"/>
              </a:rPr>
              <a:t>winner</a:t>
            </a:r>
            <a:r>
              <a:rPr lang="el-GR" altLang="el-GR" sz="1800" dirty="0">
                <a:latin typeface="+mn-lt"/>
              </a:rPr>
              <a:t> - -&gt; </a:t>
            </a:r>
            <a:r>
              <a:rPr lang="el-GR" altLang="el-GR" sz="1800" dirty="0" err="1">
                <a:latin typeface="+mn-lt"/>
              </a:rPr>
              <a:t>w_party</a:t>
            </a:r>
            <a:r>
              <a:rPr lang="el-GR" altLang="el-GR" sz="1800" dirty="0">
                <a:latin typeface="+mn-lt"/>
              </a:rPr>
              <a:t> , </a:t>
            </a:r>
            <a:r>
              <a:rPr lang="el-GR" altLang="el-GR" sz="1800" dirty="0" err="1">
                <a:latin typeface="+mn-lt"/>
              </a:rPr>
              <a:t>w_state</a:t>
            </a:r>
            <a:r>
              <a:rPr lang="el-GR" altLang="el-GR" sz="1800" dirty="0">
                <a:latin typeface="+mn-lt"/>
              </a:rPr>
              <a:t> (Ο νικητής, ανήκει ισόβια ως υποψήφιος στο ίδιο </a:t>
            </a:r>
            <a:r>
              <a:rPr lang="el-GR" altLang="el-GR" sz="1800" dirty="0" err="1">
                <a:latin typeface="+mn-lt"/>
              </a:rPr>
              <a:t>κόμα</a:t>
            </a:r>
            <a:r>
              <a:rPr lang="el-GR" altLang="el-GR" sz="1800" dirty="0">
                <a:latin typeface="+mn-lt"/>
              </a:rPr>
              <a:t> και ξεκινά </a:t>
            </a:r>
            <a:r>
              <a:rPr lang="el-GR" altLang="el-GR" sz="1800" dirty="0" err="1">
                <a:latin typeface="+mn-lt"/>
              </a:rPr>
              <a:t>απο</a:t>
            </a:r>
            <a:r>
              <a:rPr lang="el-GR" altLang="el-GR" sz="1800" dirty="0">
                <a:latin typeface="+mn-lt"/>
              </a:rPr>
              <a:t> την ίδια πολιτεία)  </a:t>
            </a:r>
          </a:p>
          <a:p>
            <a:pPr marL="355600" indent="-355600" eaLnBrk="1" hangingPunct="1">
              <a:spcBef>
                <a:spcPct val="50000"/>
              </a:spcBef>
            </a:pPr>
            <a:r>
              <a:rPr lang="el-GR" altLang="el-GR" sz="1800" dirty="0">
                <a:latin typeface="+mn-lt"/>
              </a:rPr>
              <a:t>4.	</a:t>
            </a:r>
            <a:r>
              <a:rPr lang="el-GR" altLang="el-GR" sz="1800" dirty="0" err="1">
                <a:latin typeface="+mn-lt"/>
              </a:rPr>
              <a:t>year</a:t>
            </a:r>
            <a:r>
              <a:rPr lang="el-GR" altLang="el-GR" sz="1800" dirty="0">
                <a:latin typeface="+mn-lt"/>
              </a:rPr>
              <a:t> , </a:t>
            </a:r>
            <a:r>
              <a:rPr lang="el-GR" altLang="el-GR" sz="1800" dirty="0" err="1">
                <a:latin typeface="+mn-lt"/>
              </a:rPr>
              <a:t>loser</a:t>
            </a:r>
            <a:r>
              <a:rPr lang="el-GR" altLang="el-GR" sz="1800" dirty="0">
                <a:latin typeface="+mn-lt"/>
              </a:rPr>
              <a:t>  - - &gt; </a:t>
            </a:r>
            <a:r>
              <a:rPr lang="el-GR" altLang="el-GR" sz="1800" dirty="0" err="1">
                <a:latin typeface="+mn-lt"/>
              </a:rPr>
              <a:t>l_votes</a:t>
            </a:r>
            <a:endParaRPr lang="el-GR" altLang="el-GR" sz="1800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56190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Ανάλυση δεδομένων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l-GR" sz="2000" b="1" dirty="0"/>
              <a:t>Αφετηρία της Μοντελοποίησης, </a:t>
            </a:r>
            <a:r>
              <a:rPr lang="el-GR" sz="2000" b="1" dirty="0" err="1"/>
              <a:t>Κανονικοποίησης</a:t>
            </a:r>
            <a:r>
              <a:rPr lang="el-GR" sz="2000" b="1" dirty="0"/>
              <a:t> ήταν το δείγμα:</a:t>
            </a:r>
            <a:endParaRPr lang="el-GR" sz="2000" dirty="0"/>
          </a:p>
          <a:p>
            <a:r>
              <a:rPr lang="el-GR" sz="2000" dirty="0"/>
              <a:t>Δείγμα δεδομένων και Περιορισμοί  (</a:t>
            </a:r>
            <a:r>
              <a:rPr lang="en-US" sz="2000" dirty="0"/>
              <a:t>constraints</a:t>
            </a:r>
            <a:r>
              <a:rPr lang="el-GR" sz="2000" dirty="0"/>
              <a:t>)</a:t>
            </a:r>
          </a:p>
          <a:p>
            <a:r>
              <a:rPr lang="el-GR" sz="2000" dirty="0" err="1"/>
              <a:t>Κανονικοποίηση</a:t>
            </a:r>
            <a:r>
              <a:rPr lang="el-GR" sz="2000" dirty="0"/>
              <a:t> – Τρίτη Κ.Μ. – Μορφή </a:t>
            </a:r>
            <a:r>
              <a:rPr lang="en-US" sz="2000" dirty="0"/>
              <a:t>Boyce</a:t>
            </a:r>
            <a:r>
              <a:rPr lang="el-GR" sz="2000" dirty="0"/>
              <a:t>-</a:t>
            </a:r>
            <a:r>
              <a:rPr lang="en-US" sz="2000" dirty="0" err="1"/>
              <a:t>Codd</a:t>
            </a:r>
            <a:endParaRPr lang="el-GR" sz="2000" dirty="0"/>
          </a:p>
          <a:p>
            <a:r>
              <a:rPr lang="el-GR" sz="2000" dirty="0"/>
              <a:t>Μοντέλο Οντοτήτων Συσχετίσεων (ΜΟΣ)</a:t>
            </a:r>
          </a:p>
          <a:p>
            <a:pPr lvl="0"/>
            <a:r>
              <a:rPr lang="el-GR" sz="2000" dirty="0"/>
              <a:t>Γράφουμε περιορισμούς</a:t>
            </a:r>
            <a:r>
              <a:rPr lang="en-US" sz="2000" dirty="0"/>
              <a:t> (constraints):</a:t>
            </a:r>
            <a:endParaRPr lang="el-GR" sz="2000" dirty="0"/>
          </a:p>
          <a:p>
            <a:pPr marL="355600" indent="0">
              <a:buNone/>
            </a:pPr>
            <a:r>
              <a:rPr lang="en-US" sz="2000" dirty="0"/>
              <a:t>Year</a:t>
            </a:r>
            <a:r>
              <a:rPr lang="el-GR" sz="2000" dirty="0"/>
              <a:t> χαρακτηρίζει μοναδικά την εκλογική αναμέτρηση </a:t>
            </a:r>
          </a:p>
          <a:p>
            <a:pPr marL="355600" indent="0">
              <a:buNone/>
            </a:pPr>
            <a:r>
              <a:rPr lang="en-US" sz="2000" dirty="0"/>
              <a:t>year </a:t>
            </a:r>
            <a:r>
              <a:rPr lang="el-GR" sz="2000" dirty="0">
                <a:sym typeface="Wingdings"/>
              </a:rPr>
              <a:t></a:t>
            </a:r>
            <a:r>
              <a:rPr lang="en-GB" sz="2000" dirty="0"/>
              <a:t> winner , w-votes , w-party , </a:t>
            </a:r>
            <a:r>
              <a:rPr lang="en-GB" sz="2000" dirty="0" err="1"/>
              <a:t>w_state</a:t>
            </a:r>
            <a:r>
              <a:rPr lang="en-GB" sz="2000" dirty="0"/>
              <a:t> </a:t>
            </a:r>
            <a:endParaRPr lang="el-GR" sz="2000" dirty="0"/>
          </a:p>
          <a:p>
            <a:pPr marL="355600" indent="0">
              <a:buNone/>
            </a:pPr>
            <a:r>
              <a:rPr lang="el-GR" sz="2000" dirty="0"/>
              <a:t>(Το έτος χαρακτηρίζει μοναδικά κάποιες στήλες που περιγράφουν την εκλογική αναμέτρηση. Δηλαδή αν σκεφτούμε το έτος μίας εκλογικής αναμέτρησης τότε αυτομάτως έρχεται στο μυαλό μας ακριβώς ένας </a:t>
            </a:r>
            <a:r>
              <a:rPr lang="el-GR" sz="2000" dirty="0" err="1"/>
              <a:t>νικήτης</a:t>
            </a:r>
            <a:r>
              <a:rPr lang="el-GR" sz="2000" dirty="0"/>
              <a:t>, ο Πρόεδρος, ακριβώς ένα κόμμα, αυτό που νίκησε στις εκλογές κτλ.)</a:t>
            </a:r>
          </a:p>
          <a:p>
            <a:pPr marL="355600" indent="0">
              <a:buNone/>
            </a:pPr>
            <a:r>
              <a:rPr lang="el-GR" sz="2000" dirty="0" err="1"/>
              <a:t>winner</a:t>
            </a:r>
            <a:r>
              <a:rPr lang="el-GR" sz="2000" dirty="0"/>
              <a:t> </a:t>
            </a:r>
            <a:r>
              <a:rPr lang="el-GR" sz="2000" dirty="0">
                <a:sym typeface="Wingdings"/>
              </a:rPr>
              <a:t></a:t>
            </a:r>
            <a:r>
              <a:rPr lang="el-GR" sz="2000" dirty="0"/>
              <a:t> </a:t>
            </a:r>
            <a:r>
              <a:rPr lang="el-GR" sz="2000" dirty="0" err="1"/>
              <a:t>w_party</a:t>
            </a:r>
            <a:r>
              <a:rPr lang="el-GR" sz="2000" dirty="0"/>
              <a:t> , </a:t>
            </a:r>
            <a:r>
              <a:rPr lang="el-GR" sz="2000" dirty="0" err="1"/>
              <a:t>w_state</a:t>
            </a:r>
            <a:r>
              <a:rPr lang="el-GR" sz="2000" dirty="0"/>
              <a:t> (Ο νικητής, ανήκει ισόβια ως υποψήφιος στο ίδιο κόμμα και ξεκινά από την ίδια πολιτεία)  </a:t>
            </a:r>
          </a:p>
          <a:p>
            <a:pPr marL="355600" indent="0">
              <a:buNone/>
            </a:pPr>
            <a:r>
              <a:rPr lang="el-GR" sz="2000" dirty="0"/>
              <a:t> </a:t>
            </a:r>
            <a:r>
              <a:rPr lang="en-US" sz="2000" dirty="0"/>
              <a:t>year</a:t>
            </a:r>
            <a:r>
              <a:rPr lang="el-GR" sz="2000" dirty="0"/>
              <a:t>, </a:t>
            </a:r>
            <a:r>
              <a:rPr lang="en-US" sz="2000" dirty="0"/>
              <a:t>loser</a:t>
            </a:r>
            <a:r>
              <a:rPr lang="el-GR" sz="2000" dirty="0"/>
              <a:t>  </a:t>
            </a:r>
            <a:r>
              <a:rPr lang="el-GR" sz="2000" dirty="0">
                <a:sym typeface="Wingdings"/>
              </a:rPr>
              <a:t></a:t>
            </a:r>
            <a:r>
              <a:rPr lang="el-GR" sz="2000" dirty="0"/>
              <a:t> </a:t>
            </a:r>
            <a:r>
              <a:rPr lang="en-US" sz="2000" dirty="0"/>
              <a:t>l</a:t>
            </a:r>
            <a:r>
              <a:rPr lang="el-GR" sz="2000" dirty="0"/>
              <a:t>_</a:t>
            </a:r>
            <a:r>
              <a:rPr lang="en-US" sz="2000" dirty="0"/>
              <a:t>votes </a:t>
            </a:r>
            <a:endParaRPr lang="el-GR" sz="2000" dirty="0"/>
          </a:p>
          <a:p>
            <a:r>
              <a:rPr lang="el-GR" sz="2000" b="1" dirty="0">
                <a:solidFill>
                  <a:srgbClr val="820000"/>
                </a:solidFill>
              </a:rPr>
              <a:t>Γράψτε πως προέκυψαν μοντέλο και πίνακες (άσκηση)</a:t>
            </a:r>
          </a:p>
          <a:p>
            <a:pPr marL="0" indent="0">
              <a:buNone/>
            </a:pP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xmlns="" val="145597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exo-opistho_simeiomata">
  <a:themeElements>
    <a:clrScheme name="Custom 3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F497D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exo-opistho_simeiomata</Template>
  <TotalTime>997</TotalTime>
  <Words>1533</Words>
  <Application>Microsoft Office PowerPoint</Application>
  <PresentationFormat>Προβολή στην οθόνη (4:3)</PresentationFormat>
  <Paragraphs>552</Paragraphs>
  <Slides>23</Slides>
  <Notes>8</Notes>
  <HiddenSlides>0</HiddenSlides>
  <MMClips>1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23</vt:i4>
      </vt:variant>
    </vt:vector>
  </HeadingPairs>
  <TitlesOfParts>
    <vt:vector size="24" baseType="lpstr">
      <vt:lpstr>exo-opistho_simeiomata</vt:lpstr>
      <vt:lpstr>Βάσεις Δεδομένων I</vt:lpstr>
      <vt:lpstr>Περιγραφή Ενότητας</vt:lpstr>
      <vt:lpstr>        Μελέτη περίπτωσης  (case study): Αμερικανικές προσεδρικές εκλογές  </vt:lpstr>
      <vt:lpstr>Case Study:      American Elections</vt:lpstr>
      <vt:lpstr>Διαφάνεια 4</vt:lpstr>
      <vt:lpstr>Διαφάνεια 5</vt:lpstr>
      <vt:lpstr>Διαφάνεια 6</vt:lpstr>
      <vt:lpstr>Διαφάνεια 7</vt:lpstr>
      <vt:lpstr>Ανάλυση δεδομένων </vt:lpstr>
      <vt:lpstr>Υλοποίηση με γλώσσα SQL</vt:lpstr>
      <vt:lpstr>Διαφάνεια 10</vt:lpstr>
      <vt:lpstr>Διαφάνεια 11</vt:lpstr>
      <vt:lpstr>Γράψτε τις παρακάτω αναζητήσεις</vt:lpstr>
      <vt:lpstr>Διαφάνεια 13</vt:lpstr>
      <vt:lpstr>Διαφάνεια 14</vt:lpstr>
      <vt:lpstr>Διαφάνεια 15</vt:lpstr>
      <vt:lpstr>Διαφάνεια 16</vt:lpstr>
      <vt:lpstr>Τέλος Ενότητας</vt:lpstr>
      <vt:lpstr>Σημειώματα</vt:lpstr>
      <vt:lpstr>Σημείωμα Αναφοράς</vt:lpstr>
      <vt:lpstr>Σημείωμα Αδειοδότησης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ΤΙΤΛΟΣ ΜΑΘΗΜΑΤΟΣ</dc:title>
  <dc:creator>opencourses@teiath.gr</dc:creator>
  <cp:lastModifiedBy>Skourlas</cp:lastModifiedBy>
  <cp:revision>110</cp:revision>
  <dcterms:created xsi:type="dcterms:W3CDTF">2014-10-20T11:54:42Z</dcterms:created>
  <dcterms:modified xsi:type="dcterms:W3CDTF">2016-03-08T14:21:55Z</dcterms:modified>
</cp:coreProperties>
</file>