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43"/>
  </p:notesMasterIdLst>
  <p:handoutMasterIdLst>
    <p:handoutMasterId r:id="rId44"/>
  </p:handoutMasterIdLst>
  <p:sldIdLst>
    <p:sldId id="256" r:id="rId2"/>
    <p:sldId id="284" r:id="rId3"/>
    <p:sldId id="285" r:id="rId4"/>
    <p:sldId id="336" r:id="rId5"/>
    <p:sldId id="337" r:id="rId6"/>
    <p:sldId id="338" r:id="rId7"/>
    <p:sldId id="339" r:id="rId8"/>
    <p:sldId id="340" r:id="rId9"/>
    <p:sldId id="341" r:id="rId10"/>
    <p:sldId id="269" r:id="rId11"/>
    <p:sldId id="270" r:id="rId12"/>
    <p:sldId id="271" r:id="rId13"/>
    <p:sldId id="320" r:id="rId14"/>
    <p:sldId id="321" r:id="rId15"/>
    <p:sldId id="317" r:id="rId16"/>
    <p:sldId id="318" r:id="rId17"/>
    <p:sldId id="322" r:id="rId18"/>
    <p:sldId id="323" r:id="rId19"/>
    <p:sldId id="304" r:id="rId20"/>
    <p:sldId id="275" r:id="rId21"/>
    <p:sldId id="324" r:id="rId22"/>
    <p:sldId id="325" r:id="rId23"/>
    <p:sldId id="326" r:id="rId24"/>
    <p:sldId id="286" r:id="rId25"/>
    <p:sldId id="345" r:id="rId26"/>
    <p:sldId id="328" r:id="rId27"/>
    <p:sldId id="329" r:id="rId28"/>
    <p:sldId id="330" r:id="rId29"/>
    <p:sldId id="333" r:id="rId30"/>
    <p:sldId id="335" r:id="rId31"/>
    <p:sldId id="342" r:id="rId32"/>
    <p:sldId id="343" r:id="rId33"/>
    <p:sldId id="344" r:id="rId34"/>
    <p:sldId id="346" r:id="rId35"/>
    <p:sldId id="348" r:id="rId36"/>
    <p:sldId id="257" r:id="rId37"/>
    <p:sldId id="262" r:id="rId38"/>
    <p:sldId id="264" r:id="rId39"/>
    <p:sldId id="265" r:id="rId40"/>
    <p:sldId id="315" r:id="rId41"/>
    <p:sldId id="266" r:id="rId42"/>
  </p:sldIdLst>
  <p:sldSz cx="9144000" cy="6858000" type="screen4x3"/>
  <p:notesSz cx="6954838" cy="9309100"/>
  <p:custDataLst>
    <p:tags r:id="rId45"/>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25/10/2018</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25/10/2018</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31</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232306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32</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7905687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35</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36</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37</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38</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39</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40</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39419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5298"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98C4CEE4-B872-4611-87AB-AD13D6643B7D}" type="slidenum">
              <a:rPr lang="el-GR" altLang="el-GR" sz="1300"/>
              <a:pPr eaLnBrk="1" hangingPunct="1">
                <a:buFont typeface="Times New Roman" pitchFamily="18" charset="0"/>
                <a:buNone/>
              </a:pPr>
              <a:t>5</a:t>
            </a:fld>
            <a:endParaRPr lang="el-GR" altLang="el-GR" sz="1300"/>
          </a:p>
        </p:txBody>
      </p:sp>
      <p:sp>
        <p:nvSpPr>
          <p:cNvPr id="55299"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5300"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4193226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D2FD0AE-D526-492E-886E-AE79C7D721B6}" type="slidenum">
              <a:rPr lang="el-GR" altLang="el-GR" sz="1300"/>
              <a:pPr eaLnBrk="1" hangingPunct="1">
                <a:buFont typeface="Times New Roman" pitchFamily="18" charset="0"/>
                <a:buNone/>
              </a:pPr>
              <a:t>6</a:t>
            </a:fld>
            <a:endParaRPr lang="el-GR" altLang="el-GR" sz="1300"/>
          </a:p>
        </p:txBody>
      </p:sp>
      <p:sp>
        <p:nvSpPr>
          <p:cNvPr id="56323"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6324"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3112406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5279424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DA1BD75-EFE4-4A92-9A6A-89E25730CF2A}" type="slidenum">
              <a:rPr lang="el-GR" altLang="el-GR" sz="1200"/>
              <a:pPr eaLnBrk="1" hangingPunct="1"/>
              <a:t>9</a:t>
            </a:fld>
            <a:endParaRPr lang="el-GR" altLang="el-GR" sz="120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0712092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10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390442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011895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google.gr/url?sa=t&amp;rct=j&amp;q=&amp;esrc=s&amp;source=web&amp;cd=1&amp;ved=0CCUQFjAA&amp;url=http://en.wikipedia.org/wiki/SECI_model_of_knowledge_dimensions&amp;ei=TAD8VO7CLoT3UKPRgJgF&amp;usg=AFQjCNG8qRtyOThNbpUH6Qp3c3j2ru6emA&amp;bvm=bv.87611401,d.d24" TargetMode="External"/><Relationship Id="rId2" Type="http://schemas.openxmlformats.org/officeDocument/2006/relationships/image" Target="../media/image6.jpeg"/><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Διαχείριση Γνώσης (</a:t>
            </a:r>
            <a:r>
              <a:rPr lang="en-US" sz="3600" b="1" dirty="0" smtClean="0">
                <a:solidFill>
                  <a:schemeClr val="tx1"/>
                </a:solidFill>
                <a:latin typeface="+mn-lt"/>
              </a:rPr>
              <a:t>Knowledge Management</a:t>
            </a:r>
            <a:r>
              <a:rPr lang="el-GR" sz="3600" b="1" dirty="0" smtClean="0">
                <a:solidFill>
                  <a:schemeClr val="tx1"/>
                </a:solidFill>
                <a:latin typeface="+mn-lt"/>
              </a:rPr>
              <a:t>)</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smtClean="0"/>
              <a:t>«</a:t>
            </a:r>
            <a:r>
              <a:rPr lang="el-GR" sz="2800" dirty="0"/>
              <a:t>Προσανατολισμού» (</a:t>
            </a:r>
            <a:r>
              <a:rPr lang="el-GR" sz="2800" dirty="0" err="1"/>
              <a:t>orientation</a:t>
            </a:r>
            <a:r>
              <a:rPr lang="el-GR" sz="2800" dirty="0" smtClean="0"/>
              <a:t>) - </a:t>
            </a:r>
            <a:r>
              <a:rPr lang="el-GR" sz="2800" dirty="0"/>
              <a:t>Εισαγωγή </a:t>
            </a:r>
            <a:endParaRPr lang="el-GR" sz="2800" dirty="0" smtClean="0"/>
          </a:p>
          <a:p>
            <a:pPr>
              <a:spcBef>
                <a:spcPts val="0"/>
              </a:spcBef>
              <a:spcAft>
                <a:spcPts val="1200"/>
              </a:spcAft>
            </a:pPr>
            <a:r>
              <a:rPr lang="el-GR" sz="2400" dirty="0" smtClean="0"/>
              <a:t>Χ. Σκουρλάς, Ε. Γαλιώτου, Α. Μαρινάγη</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Σκοπός του Μαθήματος</a:t>
            </a:r>
            <a:endParaRPr lang="el-GR" sz="3600" dirty="0"/>
          </a:p>
        </p:txBody>
      </p:sp>
      <p:sp>
        <p:nvSpPr>
          <p:cNvPr id="3" name="Content Placeholder 2"/>
          <p:cNvSpPr>
            <a:spLocks noGrp="1"/>
          </p:cNvSpPr>
          <p:nvPr>
            <p:ph idx="1"/>
          </p:nvPr>
        </p:nvSpPr>
        <p:spPr/>
        <p:txBody>
          <a:bodyPr>
            <a:noAutofit/>
          </a:bodyPr>
          <a:lstStyle/>
          <a:p>
            <a:r>
              <a:rPr lang="el-GR" sz="2400" dirty="0" smtClean="0"/>
              <a:t>Το μάθημα της διαχείρισης </a:t>
            </a:r>
            <a:r>
              <a:rPr lang="el-GR" sz="2400" dirty="0"/>
              <a:t>γνώσης αποσκοπεί στην κατανόηση της γνώσης ως βασικού κεφαλαίου ενός οργανισμού και στη διαχείριση αυτού του κεφαλαίου. Περιλαμβάνει μεθόδους και θεωρίες ανάλυσης </a:t>
            </a:r>
            <a:r>
              <a:rPr lang="el-GR" sz="2400" dirty="0" smtClean="0"/>
              <a:t>επιχειρηματικών αλλαγών </a:t>
            </a:r>
            <a:r>
              <a:rPr lang="el-GR" sz="2400" dirty="0"/>
              <a:t>(business change), μεθοδολογίες και εργαλεία ανάπτυξης Συστημάτων Διαχείρισης Γνώσης, μοντέλα Διαχείρισης Γνώσης, ανάλυση Οργανισμών που βασίζονται στη Μάθηση (Learning Organizations), στρατηγικές μάθησης (learning strategies) κ.λπ. Τα συστήματα Διαχείρισης Γνώσης αυξάνουν την αξία της πληροφορίας και της γνώσης του οργανισμού και καθιστούν ευχερέστερη την αναζήτηση και διάχυσή τους.</a:t>
            </a:r>
            <a:endParaRPr lang="el-GR" altLang="el-GR" sz="2400" dirty="0">
              <a:cs typeface="Arial" charset="0"/>
            </a:endParaRPr>
          </a:p>
          <a:p>
            <a:endParaRPr lang="el-GR" sz="20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9</a:t>
            </a:r>
            <a:endParaRPr lang="el-GR" dirty="0"/>
          </a:p>
        </p:txBody>
      </p:sp>
    </p:spTree>
    <p:extLst>
      <p:ext uri="{BB962C8B-B14F-4D97-AF65-F5344CB8AC3E}">
        <p14:creationId xmlns:p14="http://schemas.microsoft.com/office/powerpoint/2010/main" val="1154893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Μαθησιακά Αποτελέσματα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r>
              <a:rPr lang="el-GR" altLang="el-GR" sz="2400" dirty="0" smtClean="0">
                <a:cs typeface="Arial" charset="0"/>
              </a:rPr>
              <a:t>Μετά </a:t>
            </a:r>
            <a:r>
              <a:rPr lang="el-GR" altLang="el-GR" sz="2400" dirty="0">
                <a:cs typeface="Arial" charset="0"/>
              </a:rPr>
              <a:t>το μάθημα, ο φοιτητής θα πρέπει:</a:t>
            </a:r>
          </a:p>
          <a:p>
            <a:pPr marL="0" indent="0">
              <a:buNone/>
            </a:pPr>
            <a:r>
              <a:rPr lang="el-GR" altLang="el-GR" sz="2400" dirty="0">
                <a:cs typeface="Arial" charset="0"/>
              </a:rPr>
              <a:t>1)	Να έχει θεωρητική και μεθοδολογική γνώση της διαχείρισης της γνώσης σε οργανισμούς</a:t>
            </a:r>
          </a:p>
          <a:p>
            <a:pPr marL="0" indent="0">
              <a:buNone/>
            </a:pPr>
            <a:r>
              <a:rPr lang="el-GR" altLang="el-GR" sz="2400" dirty="0">
                <a:cs typeface="Arial" charset="0"/>
              </a:rPr>
              <a:t>2)	Να έχει θεωρητικό υπόβαθρο σε θέματα θεματικής οργάνωσης και πρόσβασης της πληροφορίας και της γνώσης</a:t>
            </a:r>
          </a:p>
          <a:p>
            <a:pPr marL="0" indent="0">
              <a:buNone/>
            </a:pPr>
            <a:r>
              <a:rPr lang="el-GR" altLang="el-GR" sz="2400" dirty="0">
                <a:cs typeface="Arial" charset="0"/>
              </a:rPr>
              <a:t>3)	Να είναι σε θέση να εργαστεί σε έργα διαχείρισης γνώσης, χρησιμοποιώντας όρους διαχείρισης της γνώσης, έννοιες, τεχνικές και εργαλεία που διασφαλίζουν ότι τα έργα αλλαγής (change projects) οργανώνονται και διαχειρίζονται σωστά.</a:t>
            </a:r>
          </a:p>
          <a:p>
            <a:pPr marL="0" indent="0">
              <a:buNone/>
            </a:pPr>
            <a:r>
              <a:rPr lang="el-GR" altLang="el-GR" sz="2400" dirty="0">
                <a:cs typeface="Arial" charset="0"/>
              </a:rPr>
              <a:t>4)	Να αποκτήσει την ικανότητα να εφαρμόζει τεχνικές διοίκησης και διαχείρισης του οργανωσιακού μετασχηματισμού (organizational transformation).</a:t>
            </a:r>
          </a:p>
          <a:p>
            <a:pPr marL="0" indent="0">
              <a:buNone/>
            </a:pPr>
            <a:r>
              <a:rPr lang="el-GR" altLang="el-GR" sz="2400" dirty="0">
                <a:cs typeface="Arial" charset="0"/>
              </a:rPr>
              <a:t>5)	Να εφαρμόζει τις τεχνολογίες του σημασιολογικού ιστού και του web 2.0 σε έργα διαχείρισης γνώσης</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0</a:t>
            </a:r>
            <a:endParaRPr lang="el-GR" dirty="0"/>
          </a:p>
        </p:txBody>
      </p:sp>
    </p:spTree>
    <p:extLst>
      <p:ext uri="{BB962C8B-B14F-4D97-AF65-F5344CB8AC3E}">
        <p14:creationId xmlns:p14="http://schemas.microsoft.com/office/powerpoint/2010/main" val="1283562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Περίγραμμα ύλης </a:t>
            </a:r>
            <a:r>
              <a:rPr lang="el-GR" sz="3600" dirty="0" smtClean="0"/>
              <a:t>µ</a:t>
            </a:r>
            <a:r>
              <a:rPr lang="el-GR" sz="3600" dirty="0" err="1" smtClean="0"/>
              <a:t>αθήµατος</a:t>
            </a:r>
            <a:endParaRPr lang="el-GR" sz="3600" dirty="0"/>
          </a:p>
        </p:txBody>
      </p:sp>
      <p:sp>
        <p:nvSpPr>
          <p:cNvPr id="3" name="Content Placeholder 2"/>
          <p:cNvSpPr>
            <a:spLocks noGrp="1"/>
          </p:cNvSpPr>
          <p:nvPr>
            <p:ph idx="1"/>
          </p:nvPr>
        </p:nvSpPr>
        <p:spPr>
          <a:xfrm>
            <a:off x="457200" y="1196752"/>
            <a:ext cx="8229600" cy="5328592"/>
          </a:xfrm>
        </p:spPr>
        <p:txBody>
          <a:bodyPr>
            <a:normAutofit fontScale="62500" lnSpcReduction="20000"/>
          </a:bodyPr>
          <a:lstStyle/>
          <a:p>
            <a:pPr lvl="0"/>
            <a:r>
              <a:rPr lang="el-GR" dirty="0"/>
              <a:t>Ιστορική αναδρομή και βασικές έννοιες διαχείρισης γνώσης.</a:t>
            </a:r>
          </a:p>
          <a:p>
            <a:pPr lvl="0"/>
            <a:r>
              <a:rPr lang="el-GR" dirty="0"/>
              <a:t>Ρητή</a:t>
            </a:r>
            <a:r>
              <a:rPr lang="en-CA" dirty="0"/>
              <a:t> (Explicit knowledge) </a:t>
            </a:r>
            <a:r>
              <a:rPr lang="el-GR" dirty="0"/>
              <a:t>και</a:t>
            </a:r>
            <a:r>
              <a:rPr lang="en-CA" dirty="0"/>
              <a:t>  </a:t>
            </a:r>
            <a:r>
              <a:rPr lang="el-GR" dirty="0"/>
              <a:t>Άρρητη γνώση</a:t>
            </a:r>
            <a:r>
              <a:rPr lang="en-CA" dirty="0"/>
              <a:t> (tacit knowledge). </a:t>
            </a:r>
            <a:endParaRPr lang="el-GR" dirty="0"/>
          </a:p>
          <a:p>
            <a:pPr lvl="0"/>
            <a:r>
              <a:rPr lang="el-GR" dirty="0"/>
              <a:t>Τρόποι μετασχηματισμού γνώσης. </a:t>
            </a:r>
          </a:p>
          <a:p>
            <a:pPr lvl="0"/>
            <a:r>
              <a:rPr lang="el-GR" dirty="0"/>
              <a:t>Διαχείριση γνώσης σε οργανισμούς. </a:t>
            </a:r>
          </a:p>
          <a:p>
            <a:pPr lvl="0"/>
            <a:r>
              <a:rPr lang="el-GR" dirty="0"/>
              <a:t>Η γνώση ως διανοητικό κεφάλαιο του οργανισμού (intellectual capital). </a:t>
            </a:r>
          </a:p>
          <a:p>
            <a:pPr lvl="0"/>
            <a:r>
              <a:rPr lang="el-GR" dirty="0"/>
              <a:t>Ο ρόλος της οργανωσιακής καλλιέργειας (organizational culture). </a:t>
            </a:r>
          </a:p>
          <a:p>
            <a:pPr lvl="0"/>
            <a:r>
              <a:rPr lang="el-GR" dirty="0"/>
              <a:t>Μοντέλα ωριμότητας οργανισμού</a:t>
            </a:r>
            <a:r>
              <a:rPr lang="en-CA" dirty="0"/>
              <a:t> (organizational maturity models). </a:t>
            </a:r>
            <a:endParaRPr lang="el-GR" dirty="0"/>
          </a:p>
          <a:p>
            <a:pPr lvl="0"/>
            <a:r>
              <a:rPr lang="el-GR" dirty="0"/>
              <a:t>Επιχειρηματικό περιβάλλον, στρατηγική και επιχείρηση (Strategic management perspectives). </a:t>
            </a:r>
          </a:p>
          <a:p>
            <a:pPr lvl="0"/>
            <a:r>
              <a:rPr lang="el-GR" dirty="0"/>
              <a:t>Μεταδεδομένα και Συστήματα Οργάνωσης γνώσεων. </a:t>
            </a:r>
          </a:p>
          <a:p>
            <a:pPr lvl="0"/>
            <a:r>
              <a:rPr lang="el-GR" dirty="0"/>
              <a:t>Σημασιολογικός ιστός και Συστήματα Οργάνωσης γνώσεων. </a:t>
            </a:r>
          </a:p>
          <a:p>
            <a:pPr lvl="0"/>
            <a:r>
              <a:rPr lang="el-GR" dirty="0"/>
              <a:t>Ανάκτηση γνώσης (Capturing knowledge) και κωδικοποίηση (codification). Αξιολόγηση γνώσης (Evaluating knowledge). </a:t>
            </a:r>
          </a:p>
          <a:p>
            <a:pPr lvl="0"/>
            <a:r>
              <a:rPr lang="el-GR" dirty="0"/>
              <a:t>Ανταλλαγή γνώσεων (Sharing knowledge). </a:t>
            </a:r>
          </a:p>
          <a:p>
            <a:pPr lvl="0"/>
            <a:r>
              <a:rPr lang="el-GR" dirty="0"/>
              <a:t>Κοινότητες </a:t>
            </a:r>
            <a:r>
              <a:rPr lang="el-GR" dirty="0" smtClean="0"/>
              <a:t>Κοινής Πρακτικής</a:t>
            </a:r>
            <a:r>
              <a:rPr lang="en-CA" dirty="0" smtClean="0"/>
              <a:t> </a:t>
            </a:r>
            <a:r>
              <a:rPr lang="en-CA" dirty="0"/>
              <a:t>(Communities of Practice). </a:t>
            </a:r>
            <a:endParaRPr lang="el-GR" dirty="0"/>
          </a:p>
          <a:p>
            <a:r>
              <a:rPr lang="el-GR" dirty="0"/>
              <a:t>Αποθήκευση και αναπαράσταση γνώσης</a:t>
            </a:r>
            <a:r>
              <a:rPr lang="en-CA" dirty="0"/>
              <a:t> (Storing and presenting knowledge). </a:t>
            </a:r>
            <a:r>
              <a:rPr lang="el-GR" dirty="0"/>
              <a:t>Διαχείριση Γνώσης για Καινοτομία</a:t>
            </a:r>
            <a:r>
              <a:rPr lang="en-CA" dirty="0"/>
              <a:t> (Managing knowledge for innovation).</a:t>
            </a:r>
            <a:endParaRPr lang="el-GR" altLang="el-GR" dirty="0">
              <a:cs typeface="Arial" charset="0"/>
            </a:endParaRPr>
          </a:p>
          <a:p>
            <a:pPr marL="0" indent="0">
              <a:buNone/>
            </a:pP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1</a:t>
            </a:r>
            <a:endParaRPr lang="el-GR" dirty="0"/>
          </a:p>
        </p:txBody>
      </p:sp>
    </p:spTree>
    <p:extLst>
      <p:ext uri="{BB962C8B-B14F-4D97-AF65-F5344CB8AC3E}">
        <p14:creationId xmlns:p14="http://schemas.microsoft.com/office/powerpoint/2010/main" val="25592785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smtClean="0">
                <a:solidFill>
                  <a:srgbClr val="FF0000"/>
                </a:solidFill>
              </a:rPr>
              <a:t>Εισαγωγική </a:t>
            </a:r>
            <a:r>
              <a:rPr lang="el-GR" altLang="el-GR" sz="2400" b="1" u="sng" dirty="0">
                <a:solidFill>
                  <a:srgbClr val="FF0000"/>
                </a:solidFill>
              </a:rPr>
              <a:t>ενότητα</a:t>
            </a:r>
            <a:r>
              <a:rPr lang="el-GR" altLang="el-GR" sz="2400" u="sng" dirty="0"/>
              <a:t> </a:t>
            </a:r>
          </a:p>
          <a:p>
            <a:pPr marL="0" indent="0">
              <a:buNone/>
            </a:pPr>
            <a:endParaRPr lang="el-GR" altLang="el-GR" sz="2400" b="1" dirty="0" smtClean="0"/>
          </a:p>
          <a:p>
            <a:pPr marL="0" indent="0">
              <a:buNone/>
            </a:pPr>
            <a:r>
              <a:rPr lang="el-GR" altLang="el-GR" sz="2400" b="1" dirty="0" smtClean="0"/>
              <a:t>Μάθημα </a:t>
            </a:r>
            <a:r>
              <a:rPr lang="el-GR" altLang="el-GR" sz="2400" b="1" dirty="0"/>
              <a:t>πρώτο:</a:t>
            </a:r>
            <a:r>
              <a:rPr lang="el-GR" altLang="el-GR" sz="2400" dirty="0"/>
              <a:t> </a:t>
            </a:r>
            <a:r>
              <a:rPr lang="en-US" altLang="el-GR" sz="2400" dirty="0"/>
              <a:t>Orientation lecture. Curriculum – An introduction</a:t>
            </a:r>
          </a:p>
          <a:p>
            <a:pPr marL="0" indent="0">
              <a:buNone/>
            </a:pPr>
            <a:r>
              <a:rPr lang="en-US" altLang="el-GR" sz="2400" dirty="0"/>
              <a:t>- </a:t>
            </a:r>
            <a:r>
              <a:rPr lang="el-GR" altLang="el-GR" sz="2400" dirty="0"/>
              <a:t>Παρουσίαση Περιγράμματος </a:t>
            </a:r>
          </a:p>
          <a:p>
            <a:pPr marL="0" indent="0">
              <a:buNone/>
            </a:pPr>
            <a:r>
              <a:rPr lang="el-GR" altLang="el-GR" sz="2400" dirty="0"/>
              <a:t>- Παρουσίαση εργασιών </a:t>
            </a:r>
            <a:r>
              <a:rPr lang="el-GR" altLang="el-GR" sz="2400" dirty="0" smtClean="0"/>
              <a:t>μαθήματος </a:t>
            </a:r>
            <a:endParaRPr lang="el-GR" altLang="el-GR" sz="2400" dirty="0"/>
          </a:p>
          <a:p>
            <a:pPr marL="0" indent="0">
              <a:buNone/>
            </a:pPr>
            <a:r>
              <a:rPr lang="el-GR" altLang="el-GR" sz="2400" dirty="0"/>
              <a:t>- Η ερευνητική εργασία, η συγγραφή και η παρουσίασή </a:t>
            </a:r>
            <a:r>
              <a:rPr lang="el-GR" altLang="el-GR" sz="2400" dirty="0" smtClean="0"/>
              <a:t>της, πρότυπο </a:t>
            </a:r>
            <a:r>
              <a:rPr lang="en-US" altLang="el-GR" sz="2400" dirty="0" smtClean="0"/>
              <a:t>ACM </a:t>
            </a:r>
            <a:r>
              <a:rPr lang="el-GR" altLang="el-GR" sz="2400" dirty="0"/>
              <a:t>κ.λπ. </a:t>
            </a:r>
          </a:p>
          <a:p>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a:t>
            </a:r>
            <a:r>
              <a:rPr lang="en-US" dirty="0" smtClean="0"/>
              <a:t>2</a:t>
            </a:r>
            <a:endParaRPr lang="el-GR" dirty="0"/>
          </a:p>
        </p:txBody>
      </p:sp>
    </p:spTree>
    <p:extLst>
      <p:ext uri="{BB962C8B-B14F-4D97-AF65-F5344CB8AC3E}">
        <p14:creationId xmlns:p14="http://schemas.microsoft.com/office/powerpoint/2010/main" val="31439980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a:xfrm>
            <a:off x="467544" y="116632"/>
            <a:ext cx="8229600" cy="908720"/>
          </a:xfrm>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a:xfrm>
            <a:off x="457200" y="980728"/>
            <a:ext cx="8239944" cy="5040560"/>
          </a:xfrm>
        </p:spPr>
        <p:txBody>
          <a:bodyPr>
            <a:noAutofit/>
          </a:bodyPr>
          <a:lstStyle/>
          <a:p>
            <a:pPr marL="0" indent="0">
              <a:buNone/>
            </a:pPr>
            <a:r>
              <a:rPr lang="el-GR" altLang="el-GR" sz="2400" b="1" u="sng" dirty="0" smtClean="0">
                <a:solidFill>
                  <a:srgbClr val="FF0000"/>
                </a:solidFill>
              </a:rPr>
              <a:t>Ενότητα </a:t>
            </a:r>
            <a:r>
              <a:rPr lang="el-GR" altLang="el-GR" sz="2400" b="1" u="sng" dirty="0">
                <a:solidFill>
                  <a:srgbClr val="FF0000"/>
                </a:solidFill>
              </a:rPr>
              <a:t>παρουσίασης της επιχείρησης και του ρόλου της γνώσης</a:t>
            </a:r>
            <a:r>
              <a:rPr lang="el-GR" altLang="el-GR" sz="2400" b="1" u="sng" dirty="0" smtClean="0">
                <a:solidFill>
                  <a:srgbClr val="FF0000"/>
                </a:solidFill>
              </a:rPr>
              <a:t>.</a:t>
            </a:r>
          </a:p>
          <a:p>
            <a:pPr marL="0" indent="0">
              <a:buNone/>
            </a:pPr>
            <a:endParaRPr lang="el-GR" altLang="el-GR" sz="2400" b="1" u="sng" dirty="0">
              <a:solidFill>
                <a:srgbClr val="FF0000"/>
              </a:solidFill>
            </a:endParaRPr>
          </a:p>
          <a:p>
            <a:pPr marL="0" indent="0">
              <a:buNone/>
            </a:pPr>
            <a:r>
              <a:rPr lang="el-GR" altLang="el-GR" sz="2400" b="1" dirty="0"/>
              <a:t>Μάθημα δεύτερο:</a:t>
            </a:r>
            <a:r>
              <a:rPr lang="el-GR" altLang="el-GR" sz="2400" dirty="0"/>
              <a:t> </a:t>
            </a:r>
            <a:r>
              <a:rPr lang="en-US" altLang="el-GR" sz="2400" dirty="0"/>
              <a:t>Enterprise and knowledge</a:t>
            </a:r>
          </a:p>
          <a:p>
            <a:pPr marL="0" indent="0">
              <a:buNone/>
            </a:pPr>
            <a:r>
              <a:rPr lang="en-US" altLang="el-GR" sz="2400" dirty="0"/>
              <a:t>- </a:t>
            </a:r>
            <a:r>
              <a:rPr lang="el-GR" altLang="el-GR" sz="2400" dirty="0"/>
              <a:t>Ρητή (</a:t>
            </a:r>
            <a:r>
              <a:rPr lang="en-US" altLang="el-GR" sz="2400" dirty="0"/>
              <a:t>Explicit knowledge) </a:t>
            </a:r>
            <a:r>
              <a:rPr lang="el-GR" altLang="el-GR" sz="2400" dirty="0"/>
              <a:t>και Άρρητη γνώση (</a:t>
            </a:r>
            <a:r>
              <a:rPr lang="en-US" altLang="el-GR" sz="2400" dirty="0"/>
              <a:t>tacit knowledge). </a:t>
            </a:r>
            <a:r>
              <a:rPr lang="el-GR" altLang="el-GR" sz="2400" dirty="0"/>
              <a:t>Τρόποι μετασχηματισμού γνώσης </a:t>
            </a:r>
          </a:p>
          <a:p>
            <a:pPr marL="0" indent="0">
              <a:buNone/>
            </a:pPr>
            <a:r>
              <a:rPr lang="el-GR" altLang="el-GR" sz="2400" dirty="0"/>
              <a:t>- Διαχείριση γνώσης σε οργανισμούς. Η γνώση ως διανοητικό κεφάλαιο του οργανισμού (</a:t>
            </a:r>
            <a:r>
              <a:rPr lang="en-US" altLang="el-GR" sz="2400" dirty="0"/>
              <a:t>intellectual </a:t>
            </a:r>
            <a:r>
              <a:rPr lang="en-US" altLang="el-GR" sz="2400" dirty="0" smtClean="0"/>
              <a:t>capital)</a:t>
            </a:r>
            <a:r>
              <a:rPr lang="el-GR" altLang="el-GR" sz="2400" dirty="0" smtClean="0"/>
              <a:t>. </a:t>
            </a:r>
            <a:endParaRPr lang="el-GR" altLang="el-GR" sz="2400" dirty="0"/>
          </a:p>
          <a:p>
            <a:pPr marL="0" indent="0">
              <a:buNone/>
            </a:pPr>
            <a:r>
              <a:rPr lang="el-GR" altLang="el-GR" sz="2400" dirty="0"/>
              <a:t>- Ο ρόλος της οργανωσιακής καλλιέργειας (</a:t>
            </a:r>
            <a:r>
              <a:rPr lang="en-US" altLang="el-GR" sz="2400" dirty="0"/>
              <a:t>organizational culture). </a:t>
            </a:r>
            <a:r>
              <a:rPr lang="el-GR" altLang="el-GR" sz="2400" dirty="0"/>
              <a:t>Μοντέλα ωριμότητας οργανισμού (</a:t>
            </a:r>
            <a:r>
              <a:rPr lang="en-US" altLang="el-GR" sz="2400" dirty="0"/>
              <a:t>organizational maturity models) </a:t>
            </a:r>
            <a:endParaRPr lang="el-GR" altLang="el-GR" sz="2400" dirty="0"/>
          </a:p>
          <a:p>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13</a:t>
            </a:r>
            <a:endParaRPr lang="el-GR" dirty="0"/>
          </a:p>
        </p:txBody>
      </p:sp>
    </p:spTree>
    <p:extLst>
      <p:ext uri="{BB962C8B-B14F-4D97-AF65-F5344CB8AC3E}">
        <p14:creationId xmlns:p14="http://schemas.microsoft.com/office/powerpoint/2010/main" val="13236086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marL="0" indent="0">
              <a:buNone/>
            </a:pPr>
            <a:r>
              <a:rPr lang="el-GR" altLang="el-GR" sz="2400" b="1" dirty="0"/>
              <a:t>Μάθημα τρίτο: </a:t>
            </a:r>
            <a:r>
              <a:rPr lang="en-US" altLang="el-GR" sz="2400" dirty="0"/>
              <a:t>Knowledge management: an overview </a:t>
            </a:r>
          </a:p>
          <a:p>
            <a:pPr marL="0" indent="0">
              <a:buNone/>
            </a:pPr>
            <a:r>
              <a:rPr lang="el-GR" altLang="el-GR" sz="2400" dirty="0"/>
              <a:t>- Ιστορική αναδρομή και βασικές έννοιες διαχείρισης </a:t>
            </a:r>
            <a:r>
              <a:rPr lang="el-GR" altLang="el-GR" sz="2400" dirty="0" smtClean="0"/>
              <a:t>γνώσης</a:t>
            </a:r>
            <a:endParaRPr lang="el-GR" altLang="el-GR" sz="2400" dirty="0"/>
          </a:p>
          <a:p>
            <a:pPr marL="0" indent="0">
              <a:buNone/>
            </a:pPr>
            <a:r>
              <a:rPr lang="el-GR" altLang="el-GR" sz="2400" dirty="0"/>
              <a:t>- Επιχειρηματικό περιβάλλον, στρατηγική και επιχείρηση (</a:t>
            </a:r>
            <a:r>
              <a:rPr lang="en-US" altLang="el-GR" sz="2400" dirty="0"/>
              <a:t>Strategic management perspectives) </a:t>
            </a:r>
            <a:endParaRPr lang="el-GR" altLang="el-GR" sz="2400" dirty="0"/>
          </a:p>
          <a:p>
            <a:pPr marL="0" indent="0">
              <a:buNone/>
            </a:pPr>
            <a:r>
              <a:rPr lang="el-GR" altLang="el-GR" sz="2400" dirty="0"/>
              <a:t>- Παρουσίαση του ερευνητικού τομέα και των εφαρμογών </a:t>
            </a:r>
            <a:r>
              <a:rPr lang="el-GR" altLang="el-GR" sz="2400"/>
              <a:t>του </a:t>
            </a:r>
            <a:endParaRPr lang="el-GR" altLang="el-GR" sz="2400" dirty="0"/>
          </a:p>
          <a:p>
            <a:pPr marL="0" indent="0">
              <a:buNone/>
            </a:pPr>
            <a:endParaRPr lang="el-GR" sz="2400" b="1" dirty="0" smtClean="0"/>
          </a:p>
          <a:p>
            <a:pPr marL="0" indent="0">
              <a:buNone/>
            </a:pPr>
            <a:r>
              <a:rPr lang="el-GR" sz="2400" b="1" dirty="0" smtClean="0"/>
              <a:t>Μάθημα </a:t>
            </a:r>
            <a:r>
              <a:rPr lang="el-GR" sz="2400" b="1" dirty="0"/>
              <a:t>τέταρτο</a:t>
            </a:r>
            <a:r>
              <a:rPr lang="en-US" sz="2400" b="1" dirty="0"/>
              <a:t>:</a:t>
            </a:r>
            <a:r>
              <a:rPr lang="en-US" sz="2400" dirty="0"/>
              <a:t> KM and innovation</a:t>
            </a:r>
            <a:endParaRPr lang="el-GR" sz="2400" dirty="0"/>
          </a:p>
          <a:p>
            <a:pPr marL="0" indent="0">
              <a:buNone/>
            </a:pPr>
            <a:r>
              <a:rPr lang="el-GR" sz="2400" dirty="0" smtClean="0"/>
              <a:t>- </a:t>
            </a:r>
            <a:r>
              <a:rPr lang="en-US" sz="2400" dirty="0" smtClean="0"/>
              <a:t>KM </a:t>
            </a:r>
            <a:r>
              <a:rPr lang="en-US" sz="2400" dirty="0"/>
              <a:t>and innovation: Intro </a:t>
            </a:r>
            <a:endParaRPr lang="el-GR" sz="2400" dirty="0"/>
          </a:p>
          <a:p>
            <a:pPr marL="0" indent="0">
              <a:buNone/>
            </a:pPr>
            <a:r>
              <a:rPr lang="el-GR" sz="2400" dirty="0" smtClean="0"/>
              <a:t>- </a:t>
            </a:r>
            <a:r>
              <a:rPr lang="en-US" sz="2400" dirty="0" smtClean="0"/>
              <a:t>Leadership </a:t>
            </a:r>
            <a:r>
              <a:rPr lang="en-US" sz="2400" dirty="0"/>
              <a:t>in KM </a:t>
            </a:r>
            <a:endParaRPr lang="el-GR" sz="2400" dirty="0"/>
          </a:p>
          <a:p>
            <a:pPr marL="0" indent="0">
              <a:buNone/>
            </a:pPr>
            <a:r>
              <a:rPr lang="el-GR" sz="2400" dirty="0" smtClean="0"/>
              <a:t>- </a:t>
            </a:r>
            <a:r>
              <a:rPr lang="en-US" sz="2400" dirty="0" smtClean="0"/>
              <a:t>Digital </a:t>
            </a:r>
            <a:r>
              <a:rPr lang="en-US" sz="2400" dirty="0"/>
              <a:t>Innovation Management </a:t>
            </a:r>
            <a:endParaRPr lang="el-GR" sz="2400" dirty="0"/>
          </a:p>
          <a:p>
            <a:pPr algn="l"/>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14</a:t>
            </a:r>
            <a:endParaRPr lang="el-GR" dirty="0"/>
          </a:p>
        </p:txBody>
      </p:sp>
    </p:spTree>
    <p:extLst>
      <p:ext uri="{BB962C8B-B14F-4D97-AF65-F5344CB8AC3E}">
        <p14:creationId xmlns:p14="http://schemas.microsoft.com/office/powerpoint/2010/main" val="13535243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fontScale="92500" lnSpcReduction="20000"/>
          </a:bodyPr>
          <a:lstStyle/>
          <a:p>
            <a:pPr marL="0" indent="0">
              <a:buNone/>
            </a:pPr>
            <a:r>
              <a:rPr lang="el-GR" sz="2400" b="1" u="sng" dirty="0">
                <a:solidFill>
                  <a:srgbClr val="FF0000"/>
                </a:solidFill>
              </a:rPr>
              <a:t>Ενότητα Οργάνωσης γνώσης </a:t>
            </a:r>
            <a:endParaRPr lang="el-GR" sz="2400" b="1" dirty="0">
              <a:solidFill>
                <a:srgbClr val="FF0000"/>
              </a:solidFill>
            </a:endParaRPr>
          </a:p>
          <a:p>
            <a:pPr marL="0" indent="0">
              <a:buNone/>
            </a:pPr>
            <a:r>
              <a:rPr lang="el-GR" sz="2400" b="1" dirty="0" smtClean="0"/>
              <a:t>Μάθημα </a:t>
            </a:r>
            <a:r>
              <a:rPr lang="el-GR" sz="2400" b="1" dirty="0"/>
              <a:t>πέμπτο:</a:t>
            </a:r>
            <a:r>
              <a:rPr lang="el-GR" sz="2400" dirty="0"/>
              <a:t> </a:t>
            </a:r>
            <a:r>
              <a:rPr lang="en-US" sz="2400" dirty="0"/>
              <a:t>Knowledge organization</a:t>
            </a:r>
            <a:r>
              <a:rPr lang="el-GR" sz="2400" dirty="0"/>
              <a:t> (1/3)</a:t>
            </a:r>
          </a:p>
          <a:p>
            <a:pPr marL="0" indent="0">
              <a:buNone/>
            </a:pPr>
            <a:r>
              <a:rPr lang="el-GR" sz="2400" dirty="0" smtClean="0"/>
              <a:t>- Συστήματα </a:t>
            </a:r>
            <a:r>
              <a:rPr lang="el-GR" sz="2400" dirty="0"/>
              <a:t>Οργάνωσης </a:t>
            </a:r>
            <a:r>
              <a:rPr lang="el-GR" sz="2400" dirty="0" smtClean="0"/>
              <a:t>Γνώσης</a:t>
            </a:r>
            <a:endParaRPr lang="el-GR" sz="2400" dirty="0"/>
          </a:p>
          <a:p>
            <a:pPr marL="0" indent="0">
              <a:buNone/>
            </a:pPr>
            <a:r>
              <a:rPr lang="el-GR" sz="2400" dirty="0" smtClean="0"/>
              <a:t>- Πρότυπα </a:t>
            </a:r>
            <a:r>
              <a:rPr lang="el-GR" sz="2400" dirty="0" err="1"/>
              <a:t>Μεταδεδομένων</a:t>
            </a:r>
            <a:r>
              <a:rPr lang="el-GR" sz="2400" dirty="0"/>
              <a:t> </a:t>
            </a:r>
          </a:p>
          <a:p>
            <a:pPr marL="0" indent="0">
              <a:buNone/>
            </a:pPr>
            <a:r>
              <a:rPr lang="el-GR" sz="2400" dirty="0" smtClean="0"/>
              <a:t>- Γλώσσα </a:t>
            </a:r>
            <a:r>
              <a:rPr lang="en-US" sz="2400" dirty="0"/>
              <a:t>XML </a:t>
            </a:r>
            <a:endParaRPr lang="el-GR" sz="2400" dirty="0" smtClean="0"/>
          </a:p>
          <a:p>
            <a:pPr marL="0" indent="0">
              <a:buNone/>
            </a:pPr>
            <a:r>
              <a:rPr lang="el-GR" sz="2400" b="1" dirty="0" smtClean="0"/>
              <a:t>Μάθημα </a:t>
            </a:r>
            <a:r>
              <a:rPr lang="el-GR" sz="2400" b="1" dirty="0"/>
              <a:t>έκτο</a:t>
            </a:r>
            <a:r>
              <a:rPr lang="en-US" sz="2400" b="1" dirty="0"/>
              <a:t>:</a:t>
            </a:r>
            <a:r>
              <a:rPr lang="en-US" sz="2400" dirty="0"/>
              <a:t> Knowledge organization (2/3)</a:t>
            </a:r>
            <a:endParaRPr lang="el-GR" sz="2400" dirty="0"/>
          </a:p>
          <a:p>
            <a:pPr marL="0" indent="0">
              <a:buNone/>
            </a:pPr>
            <a:r>
              <a:rPr lang="el-GR" sz="2400" dirty="0" smtClean="0"/>
              <a:t>- Ταξινόμηση </a:t>
            </a:r>
            <a:r>
              <a:rPr lang="el-GR" sz="2400" dirty="0"/>
              <a:t>και Ταξινομικά Συστήματα </a:t>
            </a:r>
          </a:p>
          <a:p>
            <a:pPr marL="0" indent="0">
              <a:buNone/>
            </a:pPr>
            <a:r>
              <a:rPr lang="el-GR" sz="2400" dirty="0" smtClean="0"/>
              <a:t>- Θεματική </a:t>
            </a:r>
            <a:r>
              <a:rPr lang="el-GR" sz="2400" dirty="0"/>
              <a:t>ευρετηρίαση </a:t>
            </a:r>
          </a:p>
          <a:p>
            <a:pPr marL="0" indent="0">
              <a:buNone/>
            </a:pPr>
            <a:r>
              <a:rPr lang="el-GR" sz="2400" dirty="0" smtClean="0"/>
              <a:t>- </a:t>
            </a:r>
            <a:r>
              <a:rPr lang="en-US" sz="2400" dirty="0" smtClean="0"/>
              <a:t>Resource </a:t>
            </a:r>
            <a:r>
              <a:rPr lang="en-US" sz="2400" dirty="0"/>
              <a:t>Description Framework</a:t>
            </a:r>
            <a:r>
              <a:rPr lang="el-GR" sz="2400" dirty="0"/>
              <a:t> </a:t>
            </a:r>
            <a:endParaRPr lang="el-GR" sz="2400" dirty="0" smtClean="0"/>
          </a:p>
          <a:p>
            <a:pPr marL="0" indent="0">
              <a:buNone/>
            </a:pPr>
            <a:r>
              <a:rPr lang="el-GR" sz="2400" b="1" dirty="0"/>
              <a:t>Μάθημα έβδομο</a:t>
            </a:r>
            <a:r>
              <a:rPr lang="en-US" sz="2400" b="1" dirty="0"/>
              <a:t>:</a:t>
            </a:r>
            <a:r>
              <a:rPr lang="en-US" sz="2400" dirty="0"/>
              <a:t> Knowledge organization (3/3)</a:t>
            </a:r>
            <a:endParaRPr lang="el-GR" sz="2400" dirty="0"/>
          </a:p>
          <a:p>
            <a:pPr marL="0" indent="0">
              <a:buNone/>
            </a:pPr>
            <a:r>
              <a:rPr lang="el-GR" sz="2400" dirty="0" smtClean="0"/>
              <a:t>- Οντολογίες</a:t>
            </a:r>
            <a:r>
              <a:rPr lang="en-US" sz="2400" dirty="0" smtClean="0"/>
              <a:t> </a:t>
            </a:r>
            <a:endParaRPr lang="el-GR" sz="2400" dirty="0" smtClean="0"/>
          </a:p>
          <a:p>
            <a:pPr marL="0" indent="0">
              <a:buNone/>
            </a:pPr>
            <a:r>
              <a:rPr lang="el-GR" sz="2400" dirty="0" smtClean="0"/>
              <a:t>- Θεματικοί Χάρτες (</a:t>
            </a:r>
            <a:r>
              <a:rPr lang="en-US" sz="2400" dirty="0" smtClean="0"/>
              <a:t>Topic Maps</a:t>
            </a:r>
            <a:r>
              <a:rPr lang="el-GR" sz="2400" dirty="0" smtClean="0"/>
              <a:t>)</a:t>
            </a:r>
          </a:p>
          <a:p>
            <a:pPr marL="0" indent="0">
              <a:buNone/>
            </a:pPr>
            <a:r>
              <a:rPr lang="el-GR" sz="2400" dirty="0" smtClean="0"/>
              <a:t>- </a:t>
            </a:r>
            <a:r>
              <a:rPr lang="en-US" sz="2400" dirty="0" smtClean="0"/>
              <a:t>SPARQL</a:t>
            </a:r>
            <a:r>
              <a:rPr lang="el-GR" sz="2400" dirty="0" smtClean="0"/>
              <a:t> </a:t>
            </a:r>
            <a:endParaRPr lang="el-GR" sz="2400" dirty="0"/>
          </a:p>
          <a:p>
            <a:pPr marL="0" indent="0">
              <a:buNone/>
            </a:pPr>
            <a:r>
              <a:rPr lang="el-GR" sz="2400" dirty="0" smtClean="0"/>
              <a:t>- Κοινωνικές </a:t>
            </a:r>
            <a:r>
              <a:rPr lang="el-GR" sz="2400" dirty="0" err="1"/>
              <a:t>ταξονομίες</a:t>
            </a:r>
            <a:r>
              <a:rPr lang="el-GR" sz="2400" dirty="0"/>
              <a:t> </a:t>
            </a:r>
            <a:r>
              <a:rPr lang="el-GR" sz="2400" dirty="0" smtClean="0"/>
              <a:t>(</a:t>
            </a:r>
            <a:r>
              <a:rPr lang="en-US" sz="2400" dirty="0" err="1" smtClean="0"/>
              <a:t>folksonomies</a:t>
            </a:r>
            <a:r>
              <a:rPr lang="el-GR" sz="2400" dirty="0" smtClean="0"/>
              <a:t>)</a:t>
            </a:r>
            <a:endParaRPr lang="el-GR" sz="2400" dirty="0"/>
          </a:p>
          <a:p>
            <a:pPr marL="0" indent="0">
              <a:buNone/>
            </a:pP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15</a:t>
            </a:r>
            <a:endParaRPr lang="el-GR" dirty="0"/>
          </a:p>
        </p:txBody>
      </p:sp>
    </p:spTree>
    <p:extLst>
      <p:ext uri="{BB962C8B-B14F-4D97-AF65-F5344CB8AC3E}">
        <p14:creationId xmlns:p14="http://schemas.microsoft.com/office/powerpoint/2010/main" val="4261424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lnSpcReduction="10000"/>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όγδοο</a:t>
            </a:r>
            <a:r>
              <a:rPr lang="en-US" sz="2400" b="1" dirty="0"/>
              <a:t>:</a:t>
            </a:r>
            <a:r>
              <a:rPr lang="en-US" sz="2400" dirty="0"/>
              <a:t> Knowledge organization and the Academic library</a:t>
            </a:r>
            <a:endParaRPr lang="el-GR" sz="2400" dirty="0"/>
          </a:p>
          <a:p>
            <a:pPr marL="0" indent="0">
              <a:buNone/>
            </a:pPr>
            <a:r>
              <a:rPr lang="el-GR" sz="2400" dirty="0" smtClean="0"/>
              <a:t>- </a:t>
            </a:r>
            <a:r>
              <a:rPr lang="en-US" sz="2400" dirty="0" smtClean="0"/>
              <a:t>Intro </a:t>
            </a:r>
            <a:endParaRPr lang="el-GR" sz="2400" dirty="0"/>
          </a:p>
          <a:p>
            <a:pPr marL="0" indent="0">
              <a:buNone/>
            </a:pPr>
            <a:r>
              <a:rPr lang="en-US" sz="2400" dirty="0"/>
              <a:t>- Knowledge organization in academic libraries </a:t>
            </a:r>
            <a:endParaRPr lang="el-GR" sz="2400" dirty="0"/>
          </a:p>
          <a:p>
            <a:pPr marL="0" indent="0">
              <a:buNone/>
            </a:pPr>
            <a:r>
              <a:rPr lang="en-US" sz="2400" dirty="0"/>
              <a:t>- The Academic library of the future </a:t>
            </a:r>
            <a:endParaRPr lang="el-GR" sz="2400" dirty="0"/>
          </a:p>
          <a:p>
            <a:pPr marL="0" indent="0">
              <a:buNone/>
            </a:pPr>
            <a:r>
              <a:rPr lang="el-GR" sz="2400" b="1" dirty="0" smtClean="0"/>
              <a:t>Μάθημα </a:t>
            </a:r>
            <a:r>
              <a:rPr lang="el-GR" sz="2400" b="1" dirty="0"/>
              <a:t>ένατο</a:t>
            </a:r>
            <a:r>
              <a:rPr lang="en-US" sz="2400" b="1" dirty="0"/>
              <a:t>:</a:t>
            </a:r>
            <a:r>
              <a:rPr lang="en-US" sz="2400" dirty="0"/>
              <a:t> Knowledge organization and  Supply Chain Management </a:t>
            </a:r>
            <a:endParaRPr lang="el-GR" sz="2400" dirty="0"/>
          </a:p>
          <a:p>
            <a:pPr marL="0" indent="0">
              <a:buNone/>
            </a:pPr>
            <a:r>
              <a:rPr lang="el-GR" sz="2400" dirty="0" smtClean="0"/>
              <a:t>- </a:t>
            </a:r>
            <a:r>
              <a:rPr lang="en-US" sz="2400" dirty="0" smtClean="0"/>
              <a:t>Intro </a:t>
            </a:r>
            <a:endParaRPr lang="el-GR" sz="2400" dirty="0"/>
          </a:p>
          <a:p>
            <a:pPr marL="0" indent="0">
              <a:buNone/>
            </a:pPr>
            <a:r>
              <a:rPr lang="el-GR" sz="2400" dirty="0" smtClean="0"/>
              <a:t>- </a:t>
            </a:r>
            <a:r>
              <a:rPr lang="en-US" sz="2400" dirty="0" smtClean="0"/>
              <a:t>Knowledge </a:t>
            </a:r>
            <a:r>
              <a:rPr lang="en-US" sz="2400" dirty="0"/>
              <a:t>organization and Supply Chain Management </a:t>
            </a:r>
            <a:endParaRPr lang="el-GR" sz="2400" dirty="0"/>
          </a:p>
          <a:p>
            <a:pPr marL="0" indent="0">
              <a:buNone/>
            </a:pPr>
            <a:r>
              <a:rPr lang="el-GR" sz="2400" dirty="0" smtClean="0"/>
              <a:t>- </a:t>
            </a:r>
            <a:r>
              <a:rPr lang="en-US" sz="2400" dirty="0" smtClean="0"/>
              <a:t>Knowledge </a:t>
            </a:r>
            <a:r>
              <a:rPr lang="en-US" sz="2400" dirty="0"/>
              <a:t>organization and Supply Chain Management of the future </a:t>
            </a:r>
            <a:endParaRPr lang="el-GR" sz="2400" dirty="0"/>
          </a:p>
          <a:p>
            <a:pPr marL="0" indent="0">
              <a:buNone/>
            </a:pP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16</a:t>
            </a:r>
            <a:endParaRPr lang="el-GR" dirty="0"/>
          </a:p>
        </p:txBody>
      </p:sp>
    </p:spTree>
    <p:extLst>
      <p:ext uri="{BB962C8B-B14F-4D97-AF65-F5344CB8AC3E}">
        <p14:creationId xmlns:p14="http://schemas.microsoft.com/office/powerpoint/2010/main" val="2814408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 Τίτλος"/>
          <p:cNvSpPr>
            <a:spLocks noGrp="1"/>
          </p:cNvSpPr>
          <p:nvPr>
            <p:ph type="title"/>
          </p:nvPr>
        </p:nvSpPr>
        <p:spPr/>
        <p:txBody>
          <a:bodyPr>
            <a:normAutofit/>
          </a:bodyPr>
          <a:lstStyle/>
          <a:p>
            <a:r>
              <a:rPr lang="el-GR" altLang="el-GR" sz="3600" b="1" dirty="0" smtClean="0"/>
              <a:t>Περιεχόμενα Μαθήματος</a:t>
            </a:r>
            <a:r>
              <a:rPr lang="en-US" altLang="el-GR" sz="3600" b="1" dirty="0" smtClean="0"/>
              <a:t> </a:t>
            </a:r>
            <a:r>
              <a:rPr lang="el-GR" altLang="el-GR" sz="3600" b="1" dirty="0" smtClean="0"/>
              <a:t>/ Ενότητες</a:t>
            </a:r>
            <a:endParaRPr lang="el-GR" altLang="el-GR" sz="3600" dirty="0" smtClean="0"/>
          </a:p>
        </p:txBody>
      </p:sp>
      <p:sp>
        <p:nvSpPr>
          <p:cNvPr id="9219" name="2 - Υπότιτλος"/>
          <p:cNvSpPr>
            <a:spLocks noGrp="1"/>
          </p:cNvSpPr>
          <p:nvPr>
            <p:ph idx="1"/>
          </p:nvPr>
        </p:nvSpPr>
        <p:spPr/>
        <p:txBody>
          <a:bodyPr>
            <a:normAutofit/>
          </a:bodyPr>
          <a:lstStyle/>
          <a:p>
            <a:pPr marL="0" indent="0">
              <a:buNone/>
            </a:pPr>
            <a:r>
              <a:rPr lang="el-GR" sz="2400" b="1" u="sng" dirty="0">
                <a:solidFill>
                  <a:srgbClr val="FF0000"/>
                </a:solidFill>
              </a:rPr>
              <a:t>Ενότητα μελετών περίπτωσης</a:t>
            </a:r>
            <a:endParaRPr lang="el-GR" sz="2400" b="1" dirty="0">
              <a:solidFill>
                <a:srgbClr val="FF0000"/>
              </a:solidFill>
            </a:endParaRPr>
          </a:p>
          <a:p>
            <a:pPr marL="0" indent="0">
              <a:buNone/>
            </a:pPr>
            <a:r>
              <a:rPr lang="el-GR" sz="2400" b="1" dirty="0"/>
              <a:t>Μάθημα δέκατο</a:t>
            </a:r>
            <a:r>
              <a:rPr lang="en-US" sz="2400" b="1" dirty="0"/>
              <a:t>:</a:t>
            </a:r>
            <a:r>
              <a:rPr lang="en-US" sz="2400" dirty="0"/>
              <a:t> Learning organizations. The case of Higher education.</a:t>
            </a:r>
            <a:endParaRPr lang="el-GR" sz="2400" dirty="0"/>
          </a:p>
          <a:p>
            <a:pPr marL="0" indent="0">
              <a:buNone/>
            </a:pPr>
            <a:r>
              <a:rPr lang="el-GR" sz="2400" dirty="0" smtClean="0"/>
              <a:t>- </a:t>
            </a:r>
            <a:r>
              <a:rPr lang="en-US" sz="2400" dirty="0" smtClean="0"/>
              <a:t>Learning </a:t>
            </a:r>
            <a:r>
              <a:rPr lang="en-US" sz="2400" dirty="0"/>
              <a:t>organizations. Intro </a:t>
            </a:r>
            <a:endParaRPr lang="el-GR" sz="2400" dirty="0"/>
          </a:p>
          <a:p>
            <a:pPr marL="0" indent="0">
              <a:buNone/>
            </a:pPr>
            <a:r>
              <a:rPr lang="el-GR" sz="2400" dirty="0" smtClean="0"/>
              <a:t>- </a:t>
            </a:r>
            <a:r>
              <a:rPr lang="en-US" sz="2400" dirty="0" smtClean="0"/>
              <a:t>Learning </a:t>
            </a:r>
            <a:r>
              <a:rPr lang="en-US" sz="2400" dirty="0"/>
              <a:t>organizations in Higher education </a:t>
            </a:r>
            <a:endParaRPr lang="el-GR" sz="2400" dirty="0"/>
          </a:p>
          <a:p>
            <a:pPr marL="0" indent="0">
              <a:buNone/>
            </a:pPr>
            <a:r>
              <a:rPr lang="el-GR" sz="2400" dirty="0" smtClean="0"/>
              <a:t>- </a:t>
            </a:r>
            <a:r>
              <a:rPr lang="en-US" sz="2400" dirty="0" smtClean="0"/>
              <a:t>Learning </a:t>
            </a:r>
            <a:r>
              <a:rPr lang="en-US" sz="2400" dirty="0"/>
              <a:t>organizations in Higher education of the </a:t>
            </a:r>
            <a:r>
              <a:rPr lang="en-US" sz="2400" dirty="0" smtClean="0"/>
              <a:t>future. </a:t>
            </a:r>
            <a:endParaRPr lang="el-GR" sz="2400" dirty="0"/>
          </a:p>
          <a:p>
            <a:pPr marL="0" indent="0">
              <a:buNone/>
            </a:pPr>
            <a:endParaRPr lang="el-GR" sz="2400" b="1" u="sng" dirty="0" smtClean="0">
              <a:solidFill>
                <a:srgbClr val="FF0000"/>
              </a:solidFill>
            </a:endParaRPr>
          </a:p>
          <a:p>
            <a:pPr marL="0" indent="0">
              <a:buNone/>
            </a:pPr>
            <a:r>
              <a:rPr lang="el-GR" sz="2400" b="1" u="sng" dirty="0" smtClean="0">
                <a:solidFill>
                  <a:srgbClr val="FF0000"/>
                </a:solidFill>
              </a:rPr>
              <a:t>Παρουσίαση εργασιών, συζήτηση </a:t>
            </a:r>
            <a:r>
              <a:rPr lang="el-GR" sz="2400" b="1" u="sng" dirty="0">
                <a:solidFill>
                  <a:srgbClr val="FF0000"/>
                </a:solidFill>
              </a:rPr>
              <a:t>και </a:t>
            </a:r>
            <a:r>
              <a:rPr lang="el-GR" sz="2400" b="1" u="sng" dirty="0" smtClean="0">
                <a:solidFill>
                  <a:srgbClr val="FF0000"/>
                </a:solidFill>
              </a:rPr>
              <a:t>συμπεράσμα</a:t>
            </a:r>
          </a:p>
          <a:p>
            <a:pPr marL="0" indent="0">
              <a:buNone/>
            </a:pPr>
            <a:r>
              <a:rPr lang="el-GR" sz="2400" dirty="0" smtClean="0"/>
              <a:t>(Σκουρλάς</a:t>
            </a:r>
            <a:r>
              <a:rPr lang="el-GR" sz="2400" dirty="0"/>
              <a:t>), </a:t>
            </a:r>
            <a:r>
              <a:rPr lang="el-GR" sz="2400" dirty="0" smtClean="0"/>
              <a:t>(Γαλιώτου</a:t>
            </a:r>
            <a:r>
              <a:rPr lang="el-GR" sz="2400" dirty="0"/>
              <a:t>), </a:t>
            </a:r>
            <a:r>
              <a:rPr lang="el-GR" sz="2400" dirty="0" smtClean="0"/>
              <a:t>(Μαρινάγη</a:t>
            </a:r>
            <a:r>
              <a:rPr lang="el-GR" sz="2400" dirty="0"/>
              <a:t>)</a:t>
            </a:r>
            <a:endParaRPr lang="el-GR" altLang="el-GR"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17</a:t>
            </a:r>
            <a:endParaRPr lang="el-GR" dirty="0"/>
          </a:p>
        </p:txBody>
      </p:sp>
    </p:spTree>
    <p:extLst>
      <p:ext uri="{BB962C8B-B14F-4D97-AF65-F5344CB8AC3E}">
        <p14:creationId xmlns:p14="http://schemas.microsoft.com/office/powerpoint/2010/main" val="226786605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 Τίτλος"/>
          <p:cNvSpPr>
            <a:spLocks noGrp="1"/>
          </p:cNvSpPr>
          <p:nvPr>
            <p:ph type="title"/>
          </p:nvPr>
        </p:nvSpPr>
        <p:spPr/>
        <p:txBody>
          <a:bodyPr>
            <a:normAutofit/>
          </a:bodyPr>
          <a:lstStyle/>
          <a:p>
            <a:r>
              <a:rPr lang="el-GR" altLang="el-GR" sz="3600" dirty="0" smtClean="0"/>
              <a:t>Αξιολόγηση </a:t>
            </a:r>
            <a:r>
              <a:rPr lang="el-GR" altLang="el-GR" sz="3600" b="1" dirty="0" smtClean="0"/>
              <a:t>Μαθήματος</a:t>
            </a:r>
            <a:endParaRPr lang="el-GR" altLang="el-GR" sz="3600" dirty="0" smtClean="0"/>
          </a:p>
        </p:txBody>
      </p:sp>
      <p:sp>
        <p:nvSpPr>
          <p:cNvPr id="11267" name="2 - Υπότιτλος"/>
          <p:cNvSpPr>
            <a:spLocks noGrp="1"/>
          </p:cNvSpPr>
          <p:nvPr>
            <p:ph idx="1"/>
          </p:nvPr>
        </p:nvSpPr>
        <p:spPr>
          <a:xfrm>
            <a:off x="179512" y="1196752"/>
            <a:ext cx="8795320" cy="5040560"/>
          </a:xfrm>
        </p:spPr>
        <p:txBody>
          <a:bodyPr>
            <a:normAutofit lnSpcReduction="10000"/>
          </a:bodyPr>
          <a:lstStyle/>
          <a:p>
            <a:pPr marL="0" indent="0">
              <a:buNone/>
            </a:pPr>
            <a:r>
              <a:rPr lang="el-GR" altLang="el-GR" sz="2800" dirty="0"/>
              <a:t>Η αξιολόγηση περιλαμβάνει </a:t>
            </a:r>
            <a:r>
              <a:rPr lang="el-GR" altLang="el-GR" sz="2800" dirty="0" smtClean="0"/>
              <a:t>ατομικές και ομαδικές εργασίες, </a:t>
            </a:r>
            <a:r>
              <a:rPr lang="el-GR" altLang="el-GR" sz="2800" dirty="0"/>
              <a:t>προφορικές παρουσιάσεις και ενεργό συμμετοχή σε σεμινάρια, καθώς και παρουσίαση και υπεράσπιση των ομαδικών εργασιών.</a:t>
            </a:r>
            <a:endParaRPr lang="el-GR" altLang="el-GR" sz="2800" dirty="0" smtClean="0"/>
          </a:p>
          <a:p>
            <a:pPr marL="0" indent="0">
              <a:buNone/>
            </a:pPr>
            <a:r>
              <a:rPr lang="el-GR" altLang="el-GR" sz="2800" dirty="0"/>
              <a:t>Ι. </a:t>
            </a:r>
            <a:r>
              <a:rPr lang="el-GR" altLang="el-GR" sz="2800" dirty="0" smtClean="0"/>
              <a:t>Παρουσίαση και αξιολόγηση στοιχείων (άρθρων) </a:t>
            </a:r>
            <a:r>
              <a:rPr lang="el-GR" altLang="el-GR" sz="2800" dirty="0"/>
              <a:t>θεωρίας </a:t>
            </a:r>
            <a:r>
              <a:rPr lang="el-GR" altLang="el-GR" sz="2800" dirty="0" smtClean="0"/>
              <a:t>(30%) (2-3 σελίδες)</a:t>
            </a:r>
            <a:endParaRPr lang="el-GR" altLang="el-GR" sz="2800" dirty="0"/>
          </a:p>
          <a:p>
            <a:pPr marL="0" indent="0">
              <a:buNone/>
            </a:pPr>
            <a:r>
              <a:rPr lang="el-GR" altLang="el-GR" sz="2800" dirty="0"/>
              <a:t>ΙΙ. </a:t>
            </a:r>
            <a:r>
              <a:rPr lang="el-GR" altLang="el-GR" sz="2800" dirty="0" smtClean="0"/>
              <a:t>Μικρό έργο (70%)</a:t>
            </a:r>
            <a:r>
              <a:rPr lang="en-US" altLang="el-GR" sz="2800" dirty="0" smtClean="0"/>
              <a:t> </a:t>
            </a:r>
          </a:p>
          <a:p>
            <a:pPr marL="514350" indent="-514350">
              <a:buAutoNum type="alphaLcPeriod"/>
            </a:pPr>
            <a:r>
              <a:rPr lang="el-GR" altLang="el-GR" sz="2800" dirty="0" smtClean="0"/>
              <a:t>Βιβλιογραφικό, π.χ., οντολογίες και διαχείριση γνώσης, μελέτη περίπτωσης</a:t>
            </a:r>
          </a:p>
          <a:p>
            <a:pPr marL="514350" indent="-514350">
              <a:buAutoNum type="alphaLcPeriod"/>
            </a:pPr>
            <a:r>
              <a:rPr lang="en-US" altLang="el-GR" sz="2800" dirty="0" smtClean="0"/>
              <a:t>Project (organizational change, codification) </a:t>
            </a:r>
          </a:p>
          <a:p>
            <a:pPr marL="0" indent="0">
              <a:buNone/>
            </a:pPr>
            <a:r>
              <a:rPr lang="en-US" altLang="el-GR" sz="2800" dirty="0" smtClean="0"/>
              <a:t> </a:t>
            </a:r>
            <a:endParaRPr lang="el-GR" altLang="el-GR" sz="2800"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fld id="{7E55E3B3-0445-4CFC-BED8-763D4409E61F}" type="slidenum">
              <a:rPr lang="el-GR" smtClean="0"/>
              <a:pPr>
                <a:defRPr/>
              </a:pPr>
              <a:t>18</a:t>
            </a:fld>
            <a:endParaRPr lang="el-GR" dirty="0"/>
          </a:p>
        </p:txBody>
      </p:sp>
    </p:spTree>
    <p:extLst>
      <p:ext uri="{BB962C8B-B14F-4D97-AF65-F5344CB8AC3E}">
        <p14:creationId xmlns:p14="http://schemas.microsoft.com/office/powerpoint/2010/main" val="682702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r>
              <a:rPr lang="el-GR" sz="2400" dirty="0"/>
              <a:t>Στην πρώτη συνάντηση γίνεται παρουσίαση του Περιγράμματος </a:t>
            </a:r>
            <a:r>
              <a:rPr lang="el-GR" sz="2400" dirty="0" smtClean="0"/>
              <a:t>του μαθήματος </a:t>
            </a:r>
            <a:r>
              <a:rPr lang="el-GR" sz="2400" dirty="0"/>
              <a:t>και μία σύντομη και περιεκτική επισκόπηση κάποιων βασικών εννοιών </a:t>
            </a:r>
            <a:r>
              <a:rPr lang="el-GR" sz="2400" dirty="0" smtClean="0"/>
              <a:t>της Διαχείρισης Δεδομένων</a:t>
            </a:r>
          </a:p>
          <a:p>
            <a:r>
              <a:rPr lang="el-GR" sz="2400" dirty="0" smtClean="0"/>
              <a:t>Επιπλέον γίνεται σύντομη παρουσίαση </a:t>
            </a:r>
            <a:r>
              <a:rPr lang="el-GR" sz="2400" dirty="0"/>
              <a:t>εργασιών </a:t>
            </a:r>
            <a:r>
              <a:rPr lang="el-GR" sz="2400" dirty="0" smtClean="0"/>
              <a:t>του μαθήματος </a:t>
            </a:r>
            <a:endParaRPr lang="el-GR" sz="2400" dirty="0"/>
          </a:p>
          <a:p>
            <a:r>
              <a:rPr lang="el-GR" sz="2400" dirty="0" smtClean="0"/>
              <a:t>Τέλος, γίνεται σύντομη παρουσίαση και συζήτηση του θέματος της ερευνητικής εργασίας, της συγγραφής </a:t>
            </a:r>
            <a:r>
              <a:rPr lang="el-GR" sz="2400" dirty="0"/>
              <a:t>και </a:t>
            </a:r>
            <a:r>
              <a:rPr lang="el-GR" sz="2400" dirty="0" smtClean="0"/>
              <a:t>της παρουσίασής της και δίδονται παραδείγματα, π.χ., το </a:t>
            </a:r>
            <a:r>
              <a:rPr lang="el-GR" sz="2400" dirty="0"/>
              <a:t>πρότυπο της ACM κ.λπ. </a:t>
            </a:r>
          </a:p>
          <a:p>
            <a:pPr marL="0" indent="0">
              <a:buNone/>
            </a:pP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a:t>Εναρκτήρια συνάντηση</a:t>
            </a:r>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a:t>
            </a:r>
            <a:endParaRPr lang="el-GR" dirty="0"/>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lvl="0"/>
            <a:r>
              <a:rPr lang="en-US" dirty="0" err="1"/>
              <a:t>Dalkir</a:t>
            </a:r>
            <a:r>
              <a:rPr lang="en-US" dirty="0"/>
              <a:t>, K. (2011), “Knowledge Management in Theory and Practice”, The MIT Press, 2nd edition, ISBN: 978-0-262-01508-0</a:t>
            </a:r>
            <a:endParaRPr lang="el-GR" dirty="0"/>
          </a:p>
          <a:p>
            <a:pPr lvl="0"/>
            <a:r>
              <a:rPr lang="en-US" dirty="0" err="1"/>
              <a:t>Jashapara</a:t>
            </a:r>
            <a:r>
              <a:rPr lang="en-US" dirty="0"/>
              <a:t>, A. (2011), “Knowledge Management: an integrated approach”, Prentice Hall, 2nd edition, ISBN: 978-0-273-72685-2   </a:t>
            </a:r>
            <a:endParaRPr lang="el-GR" dirty="0"/>
          </a:p>
          <a:p>
            <a:pPr lvl="0"/>
            <a:r>
              <a:rPr lang="en-US" dirty="0"/>
              <a:t>Newell, S., Robertson, M., </a:t>
            </a:r>
            <a:r>
              <a:rPr lang="en-US" dirty="0" err="1"/>
              <a:t>Scarbrough</a:t>
            </a:r>
            <a:r>
              <a:rPr lang="en-US" dirty="0"/>
              <a:t>, H., Swan, J. (2009), “Managing knowledge work and Innovation”, Palgrave Macmillan, 2nd edition, ISBN:978-0-230-52201-5 </a:t>
            </a:r>
            <a:endParaRPr lang="el-GR" dirty="0"/>
          </a:p>
          <a:p>
            <a:pPr lvl="0"/>
            <a:r>
              <a:rPr lang="en-US" dirty="0"/>
              <a:t>Kotter, J. (1996), “Leading Change”, Harvard Business Review Press, ISBN: 978-0-87584-747-4 </a:t>
            </a:r>
            <a:endParaRPr lang="el-GR" dirty="0"/>
          </a:p>
          <a:p>
            <a:pPr lvl="0"/>
            <a:r>
              <a:rPr lang="en-US" dirty="0" err="1"/>
              <a:t>Liyang</a:t>
            </a:r>
            <a:r>
              <a:rPr lang="en-US" dirty="0"/>
              <a:t> Yu (2011), “A Developer's Guide to the Semantic Web”, Springer, ISBN: 978-3-642-15969-5, http://www.springerlink.com/content978-3-642-15969-5</a:t>
            </a:r>
            <a:endParaRPr lang="el-GR" dirty="0"/>
          </a:p>
          <a:p>
            <a:pPr lvl="0"/>
            <a:r>
              <a:rPr lang="en-US" dirty="0"/>
              <a:t>Mika, P. (2007), “Social Networks and the Semantic Web”, Semantic Web and beyond book series vol. 5, Springer, ISBN: 978‐0‐387‐71000‐6, http://www.springerlink.com/content978‐0‐387‐71000‐6 </a:t>
            </a:r>
            <a:endParaRPr lang="el-GR" dirty="0"/>
          </a:p>
          <a:p>
            <a:pPr lvl="0"/>
            <a:r>
              <a:rPr lang="en-US" dirty="0"/>
              <a:t>Gail Hodge (2000), “Systems of Knowledge Organization for Digital Libraries: Beyond Traditional Authority Files”, April 2000, Published by: The Digital Library Federation Council on Library and Information Resources, ISBN 1-887334-76-9</a:t>
            </a:r>
            <a:endParaRPr lang="el-GR" dirty="0"/>
          </a:p>
          <a:p>
            <a:pPr lvl="0"/>
            <a:r>
              <a:rPr lang="en-US" dirty="0"/>
              <a:t>Matthew </a:t>
            </a:r>
            <a:r>
              <a:rPr lang="en-US" dirty="0" err="1"/>
              <a:t>Horridge</a:t>
            </a:r>
            <a:r>
              <a:rPr lang="en-US" dirty="0"/>
              <a:t>, Holger </a:t>
            </a:r>
            <a:r>
              <a:rPr lang="en-US" dirty="0" err="1"/>
              <a:t>Knublauch</a:t>
            </a:r>
            <a:r>
              <a:rPr lang="en-US" dirty="0"/>
              <a:t>, Alan Rector, Robert Stevens, Chris </a:t>
            </a:r>
            <a:r>
              <a:rPr lang="en-US" dirty="0" err="1"/>
              <a:t>Wroe</a:t>
            </a:r>
            <a:r>
              <a:rPr lang="en-US" dirty="0"/>
              <a:t> (2004), “A Practical Guide To Building OWL Ontologies Using The </a:t>
            </a:r>
            <a:r>
              <a:rPr lang="en-US" dirty="0" err="1"/>
              <a:t>Protege</a:t>
            </a:r>
            <a:r>
              <a:rPr lang="en-US" dirty="0"/>
              <a:t>-OWL Plugin and CO-ODE Tools Edition 1.0”, The University Of Manchester, August 27, 2004</a:t>
            </a:r>
            <a:endParaRPr lang="el-GR" dirty="0"/>
          </a:p>
          <a:p>
            <a:pPr lvl="0"/>
            <a:r>
              <a:rPr lang="en-US" dirty="0"/>
              <a:t>Yoshimura and Cyndi </a:t>
            </a:r>
            <a:r>
              <a:rPr lang="en-US" dirty="0" err="1"/>
              <a:t>Shein</a:t>
            </a:r>
            <a:r>
              <a:rPr lang="en-US" dirty="0"/>
              <a:t>-for OCLC Research, (2011) “Social Metadata for Libraries, Archives and Museums Part 1: Site Reviews”, OCLC Research Dublin, ISBN: 1-55653-392-6 (978-1-55653-392-1)</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19</a:t>
            </a:r>
            <a:endParaRPr lang="el-GR" dirty="0"/>
          </a:p>
        </p:txBody>
      </p:sp>
    </p:spTree>
    <p:extLst>
      <p:ext uri="{BB962C8B-B14F-4D97-AF65-F5344CB8AC3E}">
        <p14:creationId xmlns:p14="http://schemas.microsoft.com/office/powerpoint/2010/main" val="2830611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640581"/>
          </a:xfrm>
        </p:spPr>
        <p:txBody>
          <a:bodyPr>
            <a:normAutofit fontScale="90000"/>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692696"/>
            <a:ext cx="8229600" cy="5661248"/>
          </a:xfrm>
        </p:spPr>
        <p:txBody>
          <a:bodyPr>
            <a:noAutofit/>
          </a:bodyPr>
          <a:lstStyle/>
          <a:p>
            <a:pPr marL="0" indent="0">
              <a:buNone/>
            </a:pPr>
            <a:r>
              <a:rPr lang="en-US" sz="1600" dirty="0" smtClean="0"/>
              <a:t>1.</a:t>
            </a:r>
            <a:r>
              <a:rPr lang="el-GR" sz="1600" dirty="0" smtClean="0"/>
              <a:t> </a:t>
            </a:r>
            <a:r>
              <a:rPr lang="en-US" sz="1600" dirty="0" smtClean="0"/>
              <a:t>John </a:t>
            </a:r>
            <a:r>
              <a:rPr lang="en-US" sz="1600" dirty="0"/>
              <a:t>Girard, JoAnn Girard (2015), “Defining knowledge management: Toward an applied compendium”, Online Journal of Applied Knowledge Management, A Publication of the International Institute for Applied Knowledge Management, Volume 3, Issue 1</a:t>
            </a:r>
            <a:endParaRPr lang="el-GR" sz="1600" dirty="0"/>
          </a:p>
          <a:p>
            <a:pPr marL="0" indent="0">
              <a:buNone/>
            </a:pPr>
            <a:r>
              <a:rPr lang="en-US" sz="1600" dirty="0"/>
              <a:t>2</a:t>
            </a:r>
            <a:r>
              <a:rPr lang="en-US" sz="1600" dirty="0" smtClean="0"/>
              <a:t>.</a:t>
            </a:r>
            <a:r>
              <a:rPr lang="el-GR" sz="1600" dirty="0" smtClean="0"/>
              <a:t> </a:t>
            </a:r>
            <a:r>
              <a:rPr lang="en-US" sz="1600" dirty="0" smtClean="0"/>
              <a:t>Alan </a:t>
            </a:r>
            <a:r>
              <a:rPr lang="en-US" sz="1600" dirty="0"/>
              <a:t>Foote, Leila A. </a:t>
            </a:r>
            <a:r>
              <a:rPr lang="en-US" sz="1600" dirty="0" err="1"/>
              <a:t>Halawi</a:t>
            </a:r>
            <a:r>
              <a:rPr lang="en-US" sz="1600" dirty="0"/>
              <a:t> (2018), “Knowledge Management Models within Information Technology Projects”, Journal of Computer Information Systems, Volume 58, Issue 1</a:t>
            </a:r>
            <a:endParaRPr lang="el-GR" sz="1600" dirty="0"/>
          </a:p>
          <a:p>
            <a:pPr marL="0" indent="0">
              <a:buNone/>
            </a:pPr>
            <a:r>
              <a:rPr lang="en-US" sz="1600" dirty="0" smtClean="0"/>
              <a:t>3.</a:t>
            </a:r>
            <a:r>
              <a:rPr lang="el-GR" sz="1600" dirty="0" smtClean="0"/>
              <a:t> </a:t>
            </a:r>
            <a:r>
              <a:rPr lang="en-US" sz="1600" dirty="0" smtClean="0"/>
              <a:t>Henri </a:t>
            </a:r>
            <a:r>
              <a:rPr lang="en-US" sz="1600" dirty="0" err="1"/>
              <a:t>Inkinen</a:t>
            </a:r>
            <a:r>
              <a:rPr lang="en-US" sz="1600" dirty="0"/>
              <a:t>, (2016) "Review of empirical research on knowledge management practices and firm performance", Journal of Knowledge Management, Vol. 20, Issue 2, pp.230-257</a:t>
            </a:r>
            <a:endParaRPr lang="el-GR" sz="1600" dirty="0"/>
          </a:p>
          <a:p>
            <a:pPr marL="0" indent="0">
              <a:buNone/>
            </a:pPr>
            <a:r>
              <a:rPr lang="en-US" sz="1600" dirty="0"/>
              <a:t>4</a:t>
            </a:r>
            <a:r>
              <a:rPr lang="en-US" sz="1600" dirty="0" smtClean="0"/>
              <a:t>.</a:t>
            </a:r>
            <a:r>
              <a:rPr lang="el-GR" sz="1600" dirty="0" smtClean="0"/>
              <a:t> </a:t>
            </a:r>
            <a:r>
              <a:rPr lang="en-US" sz="1600" dirty="0" smtClean="0"/>
              <a:t>GP </a:t>
            </a:r>
            <a:r>
              <a:rPr lang="en-US" sz="1600" dirty="0"/>
              <a:t>Huber, “Transfer of Knowledge in Knowledge Management Systems: Unexplored Issues and Suggested Studies”. In: Edwards J.S. (</a:t>
            </a:r>
            <a:r>
              <a:rPr lang="en-US" sz="1600" dirty="0" err="1"/>
              <a:t>eds</a:t>
            </a:r>
            <a:r>
              <a:rPr lang="en-US" sz="1600" dirty="0"/>
              <a:t>) The Essentials of Knowledge Management, pp. 199-212</a:t>
            </a:r>
            <a:endParaRPr lang="el-GR" sz="1600" dirty="0"/>
          </a:p>
          <a:p>
            <a:pPr marL="0" indent="0">
              <a:buNone/>
            </a:pPr>
            <a:r>
              <a:rPr lang="en-US" sz="1600" dirty="0"/>
              <a:t>5</a:t>
            </a:r>
            <a:r>
              <a:rPr lang="en-US" sz="1600" dirty="0" smtClean="0"/>
              <a:t>.</a:t>
            </a:r>
            <a:r>
              <a:rPr lang="el-GR" sz="1600" dirty="0" smtClean="0"/>
              <a:t> </a:t>
            </a:r>
            <a:r>
              <a:rPr lang="en-US" sz="1600" dirty="0" err="1" smtClean="0"/>
              <a:t>Rony</a:t>
            </a:r>
            <a:r>
              <a:rPr lang="en-US" sz="1600" dirty="0" smtClean="0"/>
              <a:t> </a:t>
            </a:r>
            <a:r>
              <a:rPr lang="en-US" sz="1600" dirty="0"/>
              <a:t>Dayan, Peter </a:t>
            </a:r>
            <a:r>
              <a:rPr lang="en-US" sz="1600" dirty="0" err="1"/>
              <a:t>Heisig</a:t>
            </a:r>
            <a:r>
              <a:rPr lang="en-US" sz="1600" dirty="0"/>
              <a:t>, Florinda Matos, (2017) "Knowledge management as a factor for the formulation and implementation of organization strategy", Journal of Knowledge Management, Vol. 21 Issue 2, pp. 308-329</a:t>
            </a:r>
            <a:endParaRPr lang="el-GR" sz="1600" dirty="0"/>
          </a:p>
          <a:p>
            <a:pPr marL="0" indent="0">
              <a:buNone/>
            </a:pPr>
            <a:r>
              <a:rPr lang="en-US" sz="1600" dirty="0"/>
              <a:t>6</a:t>
            </a:r>
            <a:r>
              <a:rPr lang="en-US" sz="1600" dirty="0" smtClean="0"/>
              <a:t>.</a:t>
            </a:r>
            <a:r>
              <a:rPr lang="el-GR" sz="1600" dirty="0" smtClean="0"/>
              <a:t> </a:t>
            </a:r>
            <a:r>
              <a:rPr lang="en-US" sz="1600" dirty="0" smtClean="0"/>
              <a:t>Peter </a:t>
            </a:r>
            <a:r>
              <a:rPr lang="en-US" sz="1600" dirty="0" err="1"/>
              <a:t>Haase</a:t>
            </a:r>
            <a:r>
              <a:rPr lang="en-US" sz="1600" dirty="0"/>
              <a:t>, </a:t>
            </a:r>
            <a:r>
              <a:rPr lang="en-US" sz="1600" dirty="0" err="1"/>
              <a:t>Jeen</a:t>
            </a:r>
            <a:r>
              <a:rPr lang="en-US" sz="1600" dirty="0"/>
              <a:t> </a:t>
            </a:r>
            <a:r>
              <a:rPr lang="en-US" sz="1600" dirty="0" err="1"/>
              <a:t>Broekstra</a:t>
            </a:r>
            <a:r>
              <a:rPr lang="en-US" sz="1600" dirty="0"/>
              <a:t>, Andreas </a:t>
            </a:r>
            <a:r>
              <a:rPr lang="en-US" sz="1600" dirty="0" err="1"/>
              <a:t>Eberhart</a:t>
            </a:r>
            <a:r>
              <a:rPr lang="en-US" sz="1600" dirty="0"/>
              <a:t>, Raphael </a:t>
            </a:r>
            <a:r>
              <a:rPr lang="en-US" sz="1600" dirty="0" err="1"/>
              <a:t>Volz</a:t>
            </a:r>
            <a:r>
              <a:rPr lang="en-US" sz="1600" dirty="0"/>
              <a:t> (2004), “A Comparison of RDF Query Languages”, International Semantic Web Conference - ISWC 2004: The Semantic Web, pp 502-517, Part of the Lecture Notes in Computer Science book series (LNCS, volume 3298)</a:t>
            </a:r>
            <a:endParaRPr lang="el-GR" sz="1600" dirty="0"/>
          </a:p>
          <a:p>
            <a:pPr marL="0" indent="0">
              <a:buNone/>
            </a:pPr>
            <a:r>
              <a:rPr lang="en-US" sz="1600" dirty="0"/>
              <a:t>7</a:t>
            </a:r>
            <a:r>
              <a:rPr lang="en-US" sz="1600" dirty="0" smtClean="0"/>
              <a:t>.</a:t>
            </a:r>
            <a:r>
              <a:rPr lang="el-GR" sz="1600" dirty="0" smtClean="0"/>
              <a:t> </a:t>
            </a:r>
            <a:r>
              <a:rPr lang="en-US" sz="1600" dirty="0" smtClean="0"/>
              <a:t>Jorge </a:t>
            </a:r>
            <a:r>
              <a:rPr lang="en-US" sz="1600" dirty="0"/>
              <a:t>Perez, Marcelo Arenas and Claudio Gutierrez (2009), “Semantics and Complexity of SPARQL”, ACM Transactions on Database Systems, Vol. 34, No. 3, Article 16</a:t>
            </a:r>
            <a:endParaRPr lang="el-GR" sz="1600" dirty="0"/>
          </a:p>
          <a:p>
            <a:pPr marL="0" indent="0">
              <a:buNone/>
            </a:pPr>
            <a:r>
              <a:rPr lang="en-US" sz="1600" dirty="0"/>
              <a:t>8</a:t>
            </a:r>
            <a:r>
              <a:rPr lang="en-US" sz="1600" dirty="0" smtClean="0"/>
              <a:t>.</a:t>
            </a:r>
            <a:r>
              <a:rPr lang="el-GR" sz="1600" dirty="0" smtClean="0"/>
              <a:t> </a:t>
            </a:r>
            <a:r>
              <a:rPr lang="en-US" sz="1600" dirty="0" err="1" smtClean="0"/>
              <a:t>Mizoguchi</a:t>
            </a:r>
            <a:r>
              <a:rPr lang="en-US" sz="1600" dirty="0"/>
              <a:t>, R. (2003). “Tutorial on ontological engineering – Part 1: Introduction to ontological engineering”. New Generation Computing, </a:t>
            </a:r>
            <a:r>
              <a:rPr lang="en-US" sz="1600" dirty="0" err="1"/>
              <a:t>OhmSha</a:t>
            </a:r>
            <a:r>
              <a:rPr lang="en-US" sz="1600" dirty="0"/>
              <a:t> &amp; Springer, 21(4), 365–384.</a:t>
            </a:r>
            <a:endParaRPr lang="el-GR" sz="1600" dirty="0"/>
          </a:p>
          <a:p>
            <a:pPr marL="0" indent="0">
              <a:buNone/>
            </a:pPr>
            <a:r>
              <a:rPr lang="en-US" sz="1600" dirty="0"/>
              <a:t>9</a:t>
            </a:r>
            <a:r>
              <a:rPr lang="en-US" sz="1600" dirty="0" smtClean="0"/>
              <a:t>.</a:t>
            </a:r>
            <a:r>
              <a:rPr lang="el-GR" sz="1600" dirty="0" smtClean="0"/>
              <a:t> </a:t>
            </a:r>
            <a:r>
              <a:rPr lang="en-US" sz="1600" dirty="0" err="1" smtClean="0"/>
              <a:t>Mizoguchi</a:t>
            </a:r>
            <a:r>
              <a:rPr lang="en-US" sz="1600" dirty="0"/>
              <a:t>, R.  (2004). “Tutorial on ontological engineering. Part 2: Ontology development, tools and languages”. New Generation Computing, 22(1), 61–96.</a:t>
            </a:r>
            <a:endParaRPr lang="el-GR" sz="1600" dirty="0"/>
          </a:p>
          <a:p>
            <a:pPr marL="0" indent="0">
              <a:buNone/>
            </a:pPr>
            <a:r>
              <a:rPr lang="en-US" sz="1600" dirty="0"/>
              <a:t>10</a:t>
            </a:r>
            <a:r>
              <a:rPr lang="en-US" sz="1600" dirty="0" smtClean="0"/>
              <a:t>.</a:t>
            </a:r>
            <a:r>
              <a:rPr lang="el-GR" sz="1600" dirty="0" smtClean="0"/>
              <a:t> </a:t>
            </a:r>
            <a:r>
              <a:rPr lang="en-US" sz="1600" dirty="0" err="1" smtClean="0"/>
              <a:t>Eugenijus</a:t>
            </a:r>
            <a:r>
              <a:rPr lang="en-US" sz="1600" dirty="0" smtClean="0"/>
              <a:t> </a:t>
            </a:r>
            <a:r>
              <a:rPr lang="en-US" sz="1600" dirty="0" err="1"/>
              <a:t>Kurilovas</a:t>
            </a:r>
            <a:r>
              <a:rPr lang="en-US" sz="1600" dirty="0"/>
              <a:t>, Anita </a:t>
            </a:r>
            <a:r>
              <a:rPr lang="en-US" sz="1600" dirty="0" err="1"/>
              <a:t>Juskeviciene</a:t>
            </a:r>
            <a:r>
              <a:rPr lang="en-US" sz="1600" dirty="0"/>
              <a:t> (2015), “Creation of Web 2.0 tools ontology to improve learning”, Computers in Human Behavior, 51 pp. 1380–1386</a:t>
            </a:r>
            <a:endParaRPr lang="el-GR" sz="16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20</a:t>
            </a:r>
            <a:endParaRPr lang="el-GR" dirty="0"/>
          </a:p>
        </p:txBody>
      </p:sp>
    </p:spTree>
    <p:extLst>
      <p:ext uri="{BB962C8B-B14F-4D97-AF65-F5344CB8AC3E}">
        <p14:creationId xmlns:p14="http://schemas.microsoft.com/office/powerpoint/2010/main" val="40897846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1196752"/>
            <a:ext cx="8229600" cy="5661248"/>
          </a:xfrm>
        </p:spPr>
        <p:txBody>
          <a:bodyPr>
            <a:normAutofit fontScale="55000" lnSpcReduction="20000"/>
          </a:bodyPr>
          <a:lstStyle/>
          <a:p>
            <a:pPr marL="0" indent="0">
              <a:buNone/>
            </a:pPr>
            <a:r>
              <a:rPr lang="en-US" dirty="0" smtClean="0"/>
              <a:t>11.</a:t>
            </a:r>
            <a:r>
              <a:rPr lang="el-GR" dirty="0" smtClean="0"/>
              <a:t> </a:t>
            </a:r>
            <a:r>
              <a:rPr lang="en-US" dirty="0" smtClean="0"/>
              <a:t>Rubén </a:t>
            </a:r>
            <a:r>
              <a:rPr lang="en-US" dirty="0"/>
              <a:t>Prieto-</a:t>
            </a:r>
            <a:r>
              <a:rPr lang="en-US" dirty="0" err="1"/>
              <a:t>Díaz</a:t>
            </a:r>
            <a:r>
              <a:rPr lang="en-US" dirty="0"/>
              <a:t> (2003), “A Faceted Approach to Building Ontologies”, Fifth IEEE Workshop on Mobile Computing Systems and Applications</a:t>
            </a:r>
            <a:endParaRPr lang="el-GR" dirty="0"/>
          </a:p>
          <a:p>
            <a:pPr marL="0" indent="0">
              <a:buNone/>
            </a:pPr>
            <a:r>
              <a:rPr lang="en-US" dirty="0"/>
              <a:t>12</a:t>
            </a:r>
            <a:r>
              <a:rPr lang="en-US" dirty="0" smtClean="0"/>
              <a:t>.</a:t>
            </a:r>
            <a:r>
              <a:rPr lang="el-GR" dirty="0" smtClean="0"/>
              <a:t> </a:t>
            </a:r>
            <a:r>
              <a:rPr lang="en-US" dirty="0" smtClean="0"/>
              <a:t>Tom </a:t>
            </a:r>
            <a:r>
              <a:rPr lang="en-US" dirty="0"/>
              <a:t>Gruber (2007), “Collective Knowledge Systems:  Where the Social Web meets the Semantic Web”, Web Semantics: Science, Services and Agents on the World Wide Web, doi:10.1016/j.websem.2007.11.011   </a:t>
            </a:r>
            <a:endParaRPr lang="el-GR" dirty="0"/>
          </a:p>
          <a:p>
            <a:pPr marL="0" indent="0">
              <a:buNone/>
            </a:pPr>
            <a:r>
              <a:rPr lang="en-US" dirty="0"/>
              <a:t>13</a:t>
            </a:r>
            <a:r>
              <a:rPr lang="en-US" dirty="0" smtClean="0"/>
              <a:t>.</a:t>
            </a:r>
            <a:r>
              <a:rPr lang="el-GR" dirty="0" smtClean="0"/>
              <a:t> </a:t>
            </a:r>
            <a:r>
              <a:rPr lang="en-US" dirty="0" smtClean="0"/>
              <a:t>Krishna </a:t>
            </a:r>
            <a:r>
              <a:rPr lang="en-US" dirty="0" err="1"/>
              <a:t>Sapkota</a:t>
            </a:r>
            <a:r>
              <a:rPr lang="en-US" dirty="0"/>
              <a:t>, </a:t>
            </a:r>
            <a:r>
              <a:rPr lang="en-US" dirty="0" err="1"/>
              <a:t>Laxman</a:t>
            </a:r>
            <a:r>
              <a:rPr lang="en-US" dirty="0"/>
              <a:t> </a:t>
            </a:r>
            <a:r>
              <a:rPr lang="en-US" dirty="0" err="1"/>
              <a:t>Thapa</a:t>
            </a:r>
            <a:r>
              <a:rPr lang="en-US" dirty="0"/>
              <a:t>, </a:t>
            </a:r>
            <a:r>
              <a:rPr lang="en-US" dirty="0" err="1"/>
              <a:t>Shailesh</a:t>
            </a:r>
            <a:r>
              <a:rPr lang="en-US" dirty="0"/>
              <a:t> Pandey, “Efficient Information Retrieval Using Measures of Semantic Similarity”</a:t>
            </a:r>
            <a:endParaRPr lang="el-GR" dirty="0"/>
          </a:p>
          <a:p>
            <a:pPr marL="0" indent="0">
              <a:buNone/>
            </a:pPr>
            <a:r>
              <a:rPr lang="en-US" dirty="0"/>
              <a:t>14</a:t>
            </a:r>
            <a:r>
              <a:rPr lang="en-US" dirty="0" smtClean="0"/>
              <a:t>.</a:t>
            </a:r>
            <a:r>
              <a:rPr lang="el-GR" dirty="0" smtClean="0"/>
              <a:t> </a:t>
            </a:r>
            <a:r>
              <a:rPr lang="en-US" dirty="0" smtClean="0"/>
              <a:t>PwC </a:t>
            </a:r>
            <a:r>
              <a:rPr lang="en-US" dirty="0"/>
              <a:t>(2009) “Spinning a data Web. Making Semantic Web connections”, PwC </a:t>
            </a:r>
            <a:r>
              <a:rPr lang="en-US" dirty="0" err="1"/>
              <a:t>Technologyforecast</a:t>
            </a:r>
            <a:r>
              <a:rPr lang="en-US" dirty="0"/>
              <a:t> (</a:t>
            </a:r>
            <a:r>
              <a:rPr lang="en-US" dirty="0" err="1"/>
              <a:t>Technologyforecast</a:t>
            </a:r>
            <a:r>
              <a:rPr lang="en-US" dirty="0"/>
              <a:t>, A quarterly journal, Spring 2009)</a:t>
            </a:r>
            <a:endParaRPr lang="el-GR" dirty="0"/>
          </a:p>
          <a:p>
            <a:pPr marL="0" indent="0">
              <a:buNone/>
            </a:pPr>
            <a:r>
              <a:rPr lang="en-US" dirty="0"/>
              <a:t>15</a:t>
            </a:r>
            <a:r>
              <a:rPr lang="en-US" dirty="0" smtClean="0"/>
              <a:t>.</a:t>
            </a:r>
            <a:r>
              <a:rPr lang="el-GR" dirty="0" smtClean="0"/>
              <a:t> </a:t>
            </a:r>
            <a:r>
              <a:rPr lang="en-US" dirty="0" smtClean="0"/>
              <a:t>Hele-Mai </a:t>
            </a:r>
            <a:r>
              <a:rPr lang="en-US" dirty="0" err="1"/>
              <a:t>Haav</a:t>
            </a:r>
            <a:r>
              <a:rPr lang="en-US" dirty="0"/>
              <a:t> (2014), “Linked Data Connections with Emerging Information Technologies: A Survey”, International Journal of Computer Science and Applications, Vol. 11, No. 3, pp. 21 – 44</a:t>
            </a:r>
            <a:endParaRPr lang="el-GR" dirty="0"/>
          </a:p>
          <a:p>
            <a:pPr marL="0" indent="0">
              <a:buNone/>
            </a:pPr>
            <a:r>
              <a:rPr lang="en-US" dirty="0"/>
              <a:t>16</a:t>
            </a:r>
            <a:r>
              <a:rPr lang="en-US" dirty="0" smtClean="0"/>
              <a:t>.</a:t>
            </a:r>
            <a:r>
              <a:rPr lang="el-GR" dirty="0" smtClean="0"/>
              <a:t> </a:t>
            </a:r>
            <a:r>
              <a:rPr lang="en-US" dirty="0" smtClean="0"/>
              <a:t>Wolfgang </a:t>
            </a:r>
            <a:r>
              <a:rPr lang="en-US" dirty="0"/>
              <a:t>G. Stock (2010), “Concepts and Semantic Relations in Information Science”, Journal of the American Society for Information Science and Technology, 61(10):1951–1969</a:t>
            </a:r>
            <a:endParaRPr lang="el-GR" dirty="0"/>
          </a:p>
          <a:p>
            <a:pPr marL="0" indent="0">
              <a:buNone/>
            </a:pPr>
            <a:r>
              <a:rPr lang="en-US" dirty="0"/>
              <a:t>17</a:t>
            </a:r>
            <a:r>
              <a:rPr lang="en-US" dirty="0" smtClean="0"/>
              <a:t>.</a:t>
            </a:r>
            <a:r>
              <a:rPr lang="el-GR" dirty="0" smtClean="0"/>
              <a:t> </a:t>
            </a:r>
            <a:r>
              <a:rPr lang="en-US" dirty="0" err="1" smtClean="0"/>
              <a:t>Hjørland</a:t>
            </a:r>
            <a:r>
              <a:rPr lang="en-US" dirty="0"/>
              <a:t>, Birger (2007), “Semantics and Knowledge Organization”, Annual Review of Information Science and Technology, 41: 367-405</a:t>
            </a:r>
            <a:endParaRPr lang="el-GR" dirty="0"/>
          </a:p>
          <a:p>
            <a:pPr marL="0" indent="0">
              <a:buNone/>
            </a:pPr>
            <a:r>
              <a:rPr lang="en-US" dirty="0"/>
              <a:t>18</a:t>
            </a:r>
            <a:r>
              <a:rPr lang="en-US" dirty="0" smtClean="0"/>
              <a:t>.</a:t>
            </a:r>
            <a:r>
              <a:rPr lang="el-GR" dirty="0" smtClean="0"/>
              <a:t> </a:t>
            </a:r>
            <a:r>
              <a:rPr lang="en-US" dirty="0" err="1" smtClean="0"/>
              <a:t>Hjørland</a:t>
            </a:r>
            <a:r>
              <a:rPr lang="en-US" dirty="0"/>
              <a:t>, Birger (2008), “What is knowledge organization (KO)?” Knowledge Organization, 35, pp. 86-101. </a:t>
            </a:r>
            <a:endParaRPr lang="el-GR" dirty="0"/>
          </a:p>
          <a:p>
            <a:pPr marL="0" indent="0">
              <a:buNone/>
            </a:pPr>
            <a:r>
              <a:rPr lang="en-US" dirty="0"/>
              <a:t>19</a:t>
            </a:r>
            <a:r>
              <a:rPr lang="en-US" dirty="0" smtClean="0"/>
              <a:t>.</a:t>
            </a:r>
            <a:r>
              <a:rPr lang="el-GR" dirty="0" smtClean="0"/>
              <a:t> </a:t>
            </a:r>
            <a:r>
              <a:rPr lang="en-US" dirty="0" err="1" smtClean="0"/>
              <a:t>Hjørland</a:t>
            </a:r>
            <a:r>
              <a:rPr lang="en-US" dirty="0"/>
              <a:t>, Birger (2009), “Concept theory.” Journal of the American Society for Information Science and Technology, 60(8), pp.1519-1536.</a:t>
            </a:r>
            <a:endParaRPr lang="el-GR" dirty="0"/>
          </a:p>
          <a:p>
            <a:pPr marL="0" indent="0">
              <a:buNone/>
            </a:pPr>
            <a:r>
              <a:rPr lang="en-US" dirty="0"/>
              <a:t>20</a:t>
            </a:r>
            <a:r>
              <a:rPr lang="en-US" dirty="0" smtClean="0"/>
              <a:t>.</a:t>
            </a:r>
            <a:r>
              <a:rPr lang="el-GR" dirty="0" smtClean="0"/>
              <a:t> </a:t>
            </a:r>
            <a:r>
              <a:rPr lang="en-US" dirty="0" err="1" smtClean="0"/>
              <a:t>Hjørland</a:t>
            </a:r>
            <a:r>
              <a:rPr lang="en-US" dirty="0"/>
              <a:t>, Birger (2015), “Theories are Knowledge Organizing Systems (KOS)”, Knowledge Organization, 42, No.2 </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21</a:t>
            </a:r>
            <a:endParaRPr lang="el-GR" dirty="0"/>
          </a:p>
        </p:txBody>
      </p:sp>
    </p:spTree>
    <p:extLst>
      <p:ext uri="{BB962C8B-B14F-4D97-AF65-F5344CB8AC3E}">
        <p14:creationId xmlns:p14="http://schemas.microsoft.com/office/powerpoint/2010/main" val="44003782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Ενδεικτική </a:t>
            </a:r>
            <a:r>
              <a:rPr lang="el-GR" dirty="0" smtClean="0"/>
              <a:t>Βιβλιογραφία - άρθρα</a:t>
            </a:r>
            <a:endParaRPr lang="el-GR" dirty="0"/>
          </a:p>
        </p:txBody>
      </p:sp>
      <p:sp>
        <p:nvSpPr>
          <p:cNvPr id="3" name="Content Placeholder 2"/>
          <p:cNvSpPr>
            <a:spLocks noGrp="1"/>
          </p:cNvSpPr>
          <p:nvPr>
            <p:ph idx="1"/>
          </p:nvPr>
        </p:nvSpPr>
        <p:spPr>
          <a:xfrm>
            <a:off x="457200" y="1196752"/>
            <a:ext cx="8229600" cy="5661248"/>
          </a:xfrm>
        </p:spPr>
        <p:txBody>
          <a:bodyPr>
            <a:normAutofit fontScale="62500" lnSpcReduction="20000"/>
          </a:bodyPr>
          <a:lstStyle/>
          <a:p>
            <a:pPr marL="0" indent="0">
              <a:buNone/>
            </a:pPr>
            <a:r>
              <a:rPr lang="fr-FR" dirty="0"/>
              <a:t>21</a:t>
            </a:r>
            <a:r>
              <a:rPr lang="fr-FR" dirty="0" smtClean="0"/>
              <a:t>.</a:t>
            </a:r>
            <a:r>
              <a:rPr lang="el-GR" dirty="0" smtClean="0"/>
              <a:t> </a:t>
            </a:r>
            <a:r>
              <a:rPr lang="fr-FR" dirty="0" err="1" smtClean="0"/>
              <a:t>Antoniou</a:t>
            </a:r>
            <a:r>
              <a:rPr lang="fr-FR" dirty="0"/>
              <a:t>, G., </a:t>
            </a:r>
            <a:r>
              <a:rPr lang="fr-FR" dirty="0" err="1"/>
              <a:t>Franconi</a:t>
            </a:r>
            <a:r>
              <a:rPr lang="fr-FR" dirty="0"/>
              <a:t>, E.  &amp; Van </a:t>
            </a:r>
            <a:r>
              <a:rPr lang="fr-FR" dirty="0" err="1"/>
              <a:t>Harmelen</a:t>
            </a:r>
            <a:r>
              <a:rPr lang="fr-FR" dirty="0"/>
              <a:t>, F.  </a:t>
            </a:r>
            <a:r>
              <a:rPr lang="en-US" dirty="0"/>
              <a:t>(2005) “Introduction to Semantic Web Ontology Languages”, In Reasoning Web, Springer, pp. 1-21.</a:t>
            </a:r>
            <a:endParaRPr lang="el-GR" dirty="0"/>
          </a:p>
          <a:p>
            <a:pPr marL="0" indent="0">
              <a:buNone/>
            </a:pPr>
            <a:r>
              <a:rPr lang="en-US" dirty="0"/>
              <a:t>22</a:t>
            </a:r>
            <a:r>
              <a:rPr lang="en-US" dirty="0" smtClean="0"/>
              <a:t>.</a:t>
            </a:r>
            <a:r>
              <a:rPr lang="el-GR" dirty="0" smtClean="0"/>
              <a:t> </a:t>
            </a:r>
            <a:r>
              <a:rPr lang="en-US" dirty="0" err="1" smtClean="0"/>
              <a:t>Sabri</a:t>
            </a:r>
            <a:r>
              <a:rPr lang="en-US" dirty="0"/>
              <a:t>, M., </a:t>
            </a:r>
            <a:r>
              <a:rPr lang="en-US" dirty="0" err="1"/>
              <a:t>Odeh</a:t>
            </a:r>
            <a:r>
              <a:rPr lang="en-US" dirty="0"/>
              <a:t>, M. </a:t>
            </a:r>
            <a:r>
              <a:rPr lang="en-US" dirty="0" err="1"/>
              <a:t>ed</a:t>
            </a:r>
            <a:r>
              <a:rPr lang="en-US" dirty="0"/>
              <a:t> and </a:t>
            </a:r>
            <a:r>
              <a:rPr lang="en-US" dirty="0" err="1"/>
              <a:t>Saad</a:t>
            </a:r>
            <a:r>
              <a:rPr lang="en-US" dirty="0"/>
              <a:t>, M. </a:t>
            </a:r>
            <a:r>
              <a:rPr lang="en-US" dirty="0" err="1"/>
              <a:t>ed</a:t>
            </a:r>
            <a:r>
              <a:rPr lang="en-US" dirty="0"/>
              <a:t> (2017), “A semantic representation of the knowledge management enablers domain: The </a:t>
            </a:r>
            <a:r>
              <a:rPr lang="en-US" dirty="0" err="1"/>
              <a:t>aKMEOnt</a:t>
            </a:r>
            <a:r>
              <a:rPr lang="en-US" dirty="0"/>
              <a:t> ontology”. In: </a:t>
            </a:r>
            <a:r>
              <a:rPr lang="en-US" dirty="0" err="1"/>
              <a:t>Marimon</a:t>
            </a:r>
            <a:r>
              <a:rPr lang="en-US" dirty="0"/>
              <a:t>, F., Mas-</a:t>
            </a:r>
            <a:r>
              <a:rPr lang="en-US" dirty="0" err="1"/>
              <a:t>Machuca</a:t>
            </a:r>
            <a:r>
              <a:rPr lang="en-US" dirty="0"/>
              <a:t>, M., </a:t>
            </a:r>
            <a:r>
              <a:rPr lang="en-US" dirty="0" err="1"/>
              <a:t>BerbegalMirabent</a:t>
            </a:r>
            <a:r>
              <a:rPr lang="en-US" dirty="0"/>
              <a:t>, J. and </a:t>
            </a:r>
            <a:r>
              <a:rPr lang="en-US" dirty="0" err="1"/>
              <a:t>Bastida</a:t>
            </a:r>
            <a:r>
              <a:rPr lang="en-US" dirty="0"/>
              <a:t>, R., eds. (2017) Proceedings of the 18th European Conference on Knowledge Management ECKM 2017. ISBN 9781911218487 Available from: http://eprints.uwe.ac.uk/32934</a:t>
            </a:r>
            <a:endParaRPr lang="el-GR" dirty="0"/>
          </a:p>
          <a:p>
            <a:pPr marL="0" indent="0">
              <a:buNone/>
            </a:pPr>
            <a:r>
              <a:rPr lang="en-US" dirty="0"/>
              <a:t>23</a:t>
            </a:r>
            <a:r>
              <a:rPr lang="en-US" dirty="0" smtClean="0"/>
              <a:t>.</a:t>
            </a:r>
            <a:r>
              <a:rPr lang="el-GR" dirty="0" smtClean="0"/>
              <a:t> </a:t>
            </a:r>
            <a:r>
              <a:rPr lang="en-US" dirty="0" smtClean="0"/>
              <a:t>Lorna </a:t>
            </a:r>
            <a:r>
              <a:rPr lang="en-US" dirty="0"/>
              <a:t>M. Campbell and Sheila </a:t>
            </a:r>
            <a:r>
              <a:rPr lang="en-US" dirty="0" err="1"/>
              <a:t>MacNeil</a:t>
            </a:r>
            <a:r>
              <a:rPr lang="en-US" dirty="0"/>
              <a:t>, (2010) “The Semantic Web, Linked and Open Data”, A Briefing Paper, JISC CETIS, the Centre for Educational Technology and Interoperability Standards</a:t>
            </a:r>
            <a:endParaRPr lang="el-GR" dirty="0"/>
          </a:p>
          <a:p>
            <a:pPr marL="0" indent="0">
              <a:buNone/>
            </a:pPr>
            <a:r>
              <a:rPr lang="en-US" dirty="0"/>
              <a:t>24</a:t>
            </a:r>
            <a:r>
              <a:rPr lang="en-US" dirty="0" smtClean="0"/>
              <a:t>.</a:t>
            </a:r>
            <a:r>
              <a:rPr lang="el-GR" dirty="0" smtClean="0"/>
              <a:t> </a:t>
            </a:r>
            <a:r>
              <a:rPr lang="en-US" dirty="0" smtClean="0"/>
              <a:t>J</a:t>
            </a:r>
            <a:r>
              <a:rPr lang="en-US" dirty="0"/>
              <a:t>. </a:t>
            </a:r>
            <a:r>
              <a:rPr lang="en-US" dirty="0" err="1"/>
              <a:t>Trant</a:t>
            </a:r>
            <a:r>
              <a:rPr lang="en-US" dirty="0"/>
              <a:t> (2010), “Studying Social Tagging and Folksonomy: A Review and Framework”, Journal of Digital Information 10(1).</a:t>
            </a:r>
            <a:endParaRPr lang="el-GR" dirty="0"/>
          </a:p>
          <a:p>
            <a:pPr marL="0" indent="0">
              <a:buNone/>
            </a:pPr>
            <a:r>
              <a:rPr lang="en-US" dirty="0"/>
              <a:t>25</a:t>
            </a:r>
            <a:r>
              <a:rPr lang="en-US" dirty="0" smtClean="0"/>
              <a:t>.</a:t>
            </a:r>
            <a:r>
              <a:rPr lang="el-GR" dirty="0" smtClean="0"/>
              <a:t> </a:t>
            </a:r>
            <a:r>
              <a:rPr lang="en-US" dirty="0" err="1" smtClean="0"/>
              <a:t>Priss</a:t>
            </a:r>
            <a:r>
              <a:rPr lang="en-US" dirty="0"/>
              <a:t>, U and Jacob, E. (1999), “Utilizing faceted structures for information systems design”. In: American Society for Information Science. ASIS Annual. </a:t>
            </a:r>
            <a:endParaRPr lang="el-GR" dirty="0"/>
          </a:p>
          <a:p>
            <a:pPr marL="0" indent="0">
              <a:buNone/>
            </a:pPr>
            <a:r>
              <a:rPr lang="en-US" dirty="0"/>
              <a:t>26</a:t>
            </a:r>
            <a:r>
              <a:rPr lang="en-US" dirty="0" smtClean="0"/>
              <a:t>.</a:t>
            </a:r>
            <a:r>
              <a:rPr lang="el-GR" dirty="0" smtClean="0"/>
              <a:t> </a:t>
            </a:r>
            <a:r>
              <a:rPr lang="en-US" dirty="0" smtClean="0"/>
              <a:t>Paula </a:t>
            </a:r>
            <a:r>
              <a:rPr lang="en-US" dirty="0"/>
              <a:t>Carina de </a:t>
            </a:r>
            <a:r>
              <a:rPr lang="en-US" dirty="0" err="1"/>
              <a:t>Araújo</a:t>
            </a:r>
            <a:r>
              <a:rPr lang="en-US" dirty="0"/>
              <a:t>, </a:t>
            </a:r>
            <a:r>
              <a:rPr lang="en-US" dirty="0" err="1"/>
              <a:t>Edberto</a:t>
            </a:r>
            <a:r>
              <a:rPr lang="en-US" dirty="0"/>
              <a:t> </a:t>
            </a:r>
            <a:r>
              <a:rPr lang="en-US" dirty="0" err="1"/>
              <a:t>Ferneda</a:t>
            </a:r>
            <a:r>
              <a:rPr lang="en-US" dirty="0"/>
              <a:t>, José Augusto Chaves </a:t>
            </a:r>
            <a:r>
              <a:rPr lang="en-US" dirty="0" err="1"/>
              <a:t>Guimarães</a:t>
            </a:r>
            <a:r>
              <a:rPr lang="en-US" dirty="0"/>
              <a:t> (2016), “The Relation between the Domains of Information Retrieval and Knowledge Organization in International Journals”, Brazilian Journal of Information Studies: Research Trends. 10:2, pp. 82-88</a:t>
            </a:r>
            <a:endParaRPr lang="el-GR" dirty="0"/>
          </a:p>
          <a:p>
            <a:pPr marL="0" indent="0">
              <a:buNone/>
            </a:pPr>
            <a:r>
              <a:rPr lang="en-US" dirty="0"/>
              <a:t>27. </a:t>
            </a:r>
            <a:r>
              <a:rPr lang="en-US" dirty="0" err="1" smtClean="0"/>
              <a:t>Kyu</a:t>
            </a:r>
            <a:r>
              <a:rPr lang="en-US" dirty="0"/>
              <a:t>, J., </a:t>
            </a:r>
            <a:r>
              <a:rPr lang="en-US" dirty="0" err="1"/>
              <a:t>Sohn</a:t>
            </a:r>
            <a:r>
              <a:rPr lang="en-US" dirty="0"/>
              <a:t>, L. M. M. (2003), “The </a:t>
            </a:r>
            <a:r>
              <a:rPr lang="en-US" dirty="0" err="1"/>
              <a:t>eXtensible</a:t>
            </a:r>
            <a:r>
              <a:rPr lang="en-US" dirty="0"/>
              <a:t> Rule Markup Language”, Communications of the ACM, Volume 46, Issue 5, pp. 59‐64</a:t>
            </a:r>
            <a:endParaRPr lang="el-GR"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n-US" dirty="0" smtClean="0"/>
              <a:t>2</a:t>
            </a:r>
            <a:r>
              <a:rPr lang="el-GR" dirty="0" smtClean="0"/>
              <a:t>2</a:t>
            </a:r>
            <a:endParaRPr lang="el-GR" dirty="0"/>
          </a:p>
        </p:txBody>
      </p:sp>
    </p:spTree>
    <p:extLst>
      <p:ext uri="{BB962C8B-B14F-4D97-AF65-F5344CB8AC3E}">
        <p14:creationId xmlns:p14="http://schemas.microsoft.com/office/powerpoint/2010/main" val="1201109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500" y="80628"/>
            <a:ext cx="10045116" cy="900100"/>
          </a:xfrm>
        </p:spPr>
        <p:txBody>
          <a:bodyPr>
            <a:normAutofit/>
          </a:bodyPr>
          <a:lstStyle/>
          <a:p>
            <a:pPr algn="l"/>
            <a:r>
              <a:rPr lang="el-GR" sz="3200" dirty="0" smtClean="0">
                <a:solidFill>
                  <a:schemeClr val="accent4"/>
                </a:solidFill>
              </a:rPr>
              <a:t>             Διαχείριση γνώσης (πρώτη προσέγγιση )</a:t>
            </a:r>
            <a:endParaRPr lang="el-GR" sz="32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23</a:t>
            </a:fld>
            <a:endParaRPr lang="el-GR"/>
          </a:p>
        </p:txBody>
      </p:sp>
      <p:sp>
        <p:nvSpPr>
          <p:cNvPr id="3" name="Rectangle 2"/>
          <p:cNvSpPr/>
          <p:nvPr/>
        </p:nvSpPr>
        <p:spPr>
          <a:xfrm>
            <a:off x="0" y="1343665"/>
            <a:ext cx="7812360" cy="4154984"/>
          </a:xfrm>
          <a:prstGeom prst="rect">
            <a:avLst/>
          </a:prstGeom>
        </p:spPr>
        <p:txBody>
          <a:bodyPr wrap="square">
            <a:spAutoFit/>
          </a:bodyPr>
          <a:lstStyle/>
          <a:p>
            <a:pPr marL="357188" indent="0">
              <a:buNone/>
            </a:pPr>
            <a:r>
              <a:rPr lang="el-GR" altLang="el-GR" sz="2400" b="1" dirty="0" smtClean="0">
                <a:solidFill>
                  <a:schemeClr val="accent4"/>
                </a:solidFill>
                <a:latin typeface="Calibri" panose="020F0502020204030204" pitchFamily="34" charset="0"/>
                <a:cs typeface="Calibri" panose="020F0502020204030204" pitchFamily="34" charset="0"/>
              </a:rPr>
              <a:t>Πρώτη παρουσίαση εννοιών και τεχνικών με παραδείγματα</a:t>
            </a:r>
          </a:p>
          <a:p>
            <a:pPr marL="357188" indent="0">
              <a:buNone/>
            </a:pPr>
            <a:endParaRPr lang="en-US" altLang="el-GR" sz="2400" dirty="0" smtClean="0">
              <a:solidFill>
                <a:srgbClr val="000000"/>
              </a:solidFill>
              <a:latin typeface="Calibri" panose="020F0502020204030204" pitchFamily="34" charset="0"/>
              <a:cs typeface="Calibri" panose="020F0502020204030204" pitchFamily="34" charset="0"/>
            </a:endParaRP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παρουσιάσουμε κάποιες έννοιες.</a:t>
            </a: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πάρουμε μια γεύση από τεχνικές διαχείρισης γνώσης</a:t>
            </a:r>
            <a:r>
              <a:rPr lang="en-US" altLang="el-GR" sz="2400" b="1" dirty="0" smtClean="0">
                <a:solidFill>
                  <a:schemeClr val="accent4"/>
                </a:solidFill>
                <a:latin typeface="Calibri" panose="020F0502020204030204" pitchFamily="34" charset="0"/>
                <a:cs typeface="Calibri" panose="020F0502020204030204" pitchFamily="34" charset="0"/>
              </a:rPr>
              <a:t>.</a:t>
            </a:r>
            <a:endParaRPr lang="el-GR" altLang="el-GR" sz="2400" b="1" dirty="0" smtClean="0">
              <a:solidFill>
                <a:schemeClr val="accent4"/>
              </a:solidFill>
              <a:latin typeface="Calibri" panose="020F0502020204030204" pitchFamily="34" charset="0"/>
              <a:cs typeface="Calibri" panose="020F0502020204030204" pitchFamily="34" charset="0"/>
            </a:endParaRPr>
          </a:p>
          <a:p>
            <a:pPr marL="357188" indent="0">
              <a:buNone/>
            </a:pPr>
            <a:r>
              <a:rPr lang="en-US" altLang="el-GR" sz="2400" dirty="0" smtClean="0">
                <a:solidFill>
                  <a:srgbClr val="000000"/>
                </a:solidFill>
                <a:latin typeface="Calibri" panose="020F0502020204030204" pitchFamily="34" charset="0"/>
                <a:cs typeface="Calibri" panose="020F0502020204030204" pitchFamily="34" charset="0"/>
              </a:rPr>
              <a:t>- </a:t>
            </a:r>
            <a:r>
              <a:rPr lang="el-GR" altLang="el-GR" sz="2400" dirty="0" smtClean="0">
                <a:solidFill>
                  <a:srgbClr val="000000"/>
                </a:solidFill>
                <a:latin typeface="Calibri" panose="020F0502020204030204" pitchFamily="34" charset="0"/>
                <a:cs typeface="Calibri" panose="020F0502020204030204" pitchFamily="34" charset="0"/>
              </a:rPr>
              <a:t>Θα επισημάνουμε τη σημασία θεμάτων όπως </a:t>
            </a:r>
            <a:r>
              <a:rPr lang="el-GR" altLang="el-GR" sz="2400" dirty="0" smtClean="0">
                <a:solidFill>
                  <a:srgbClr val="000000"/>
                </a:solidFill>
                <a:latin typeface="Calibri" panose="020F0502020204030204" pitchFamily="34" charset="0"/>
                <a:cs typeface="Calibri" panose="020F0502020204030204" pitchFamily="34" charset="0"/>
              </a:rPr>
              <a:t>έργα αλλαγής (</a:t>
            </a:r>
            <a:r>
              <a:rPr lang="en-US" altLang="el-GR" sz="2400" dirty="0" smtClean="0">
                <a:solidFill>
                  <a:srgbClr val="000000"/>
                </a:solidFill>
                <a:latin typeface="Calibri" panose="020F0502020204030204" pitchFamily="34" charset="0"/>
                <a:cs typeface="Calibri" panose="020F0502020204030204" pitchFamily="34" charset="0"/>
              </a:rPr>
              <a:t>organizational change</a:t>
            </a:r>
            <a:r>
              <a:rPr lang="el-GR" altLang="el-GR" sz="2400" dirty="0" smtClean="0">
                <a:solidFill>
                  <a:srgbClr val="000000"/>
                </a:solidFill>
                <a:latin typeface="Calibri" panose="020F0502020204030204" pitchFamily="34" charset="0"/>
                <a:cs typeface="Calibri" panose="020F0502020204030204" pitchFamily="34" charset="0"/>
              </a:rPr>
              <a:t> </a:t>
            </a:r>
            <a:r>
              <a:rPr lang="en-US" altLang="el-GR" sz="2400" dirty="0" smtClean="0">
                <a:solidFill>
                  <a:srgbClr val="000000"/>
                </a:solidFill>
                <a:latin typeface="Calibri" panose="020F0502020204030204" pitchFamily="34" charset="0"/>
                <a:cs typeface="Calibri" panose="020F0502020204030204" pitchFamily="34" charset="0"/>
              </a:rPr>
              <a:t>projects), </a:t>
            </a:r>
            <a:r>
              <a:rPr lang="el-GR" altLang="el-GR" sz="2400" dirty="0" smtClean="0">
                <a:solidFill>
                  <a:srgbClr val="000000"/>
                </a:solidFill>
                <a:latin typeface="Calibri" panose="020F0502020204030204" pitchFamily="34" charset="0"/>
                <a:cs typeface="Calibri" panose="020F0502020204030204" pitchFamily="34" charset="0"/>
              </a:rPr>
              <a:t>καταγραφή της γνώσης (</a:t>
            </a:r>
            <a:r>
              <a:rPr lang="en-US" altLang="el-GR" sz="2400" dirty="0">
                <a:solidFill>
                  <a:srgbClr val="000000"/>
                </a:solidFill>
                <a:latin typeface="Calibri" panose="020F0502020204030204" pitchFamily="34" charset="0"/>
                <a:cs typeface="Calibri" panose="020F0502020204030204" pitchFamily="34" charset="0"/>
              </a:rPr>
              <a:t>Codification of </a:t>
            </a:r>
            <a:r>
              <a:rPr lang="en-US" altLang="el-GR" sz="2400" dirty="0" smtClean="0">
                <a:solidFill>
                  <a:srgbClr val="000000"/>
                </a:solidFill>
                <a:latin typeface="Calibri" panose="020F0502020204030204" pitchFamily="34" charset="0"/>
                <a:cs typeface="Calibri" panose="020F0502020204030204" pitchFamily="34" charset="0"/>
              </a:rPr>
              <a:t>knowledge</a:t>
            </a:r>
            <a:r>
              <a:rPr lang="el-GR" altLang="el-GR" sz="2400" dirty="0" smtClean="0">
                <a:solidFill>
                  <a:srgbClr val="000000"/>
                </a:solidFill>
                <a:latin typeface="Calibri" panose="020F0502020204030204" pitchFamily="34" charset="0"/>
                <a:cs typeface="Calibri" panose="020F0502020204030204" pitchFamily="34" charset="0"/>
              </a:rPr>
              <a:t>).</a:t>
            </a:r>
          </a:p>
          <a:p>
            <a:pPr marL="357188" indent="0">
              <a:buNone/>
            </a:pPr>
            <a:endParaRPr lang="el-GR" altLang="el-GR" sz="2400" dirty="0" smtClean="0">
              <a:latin typeface="Calibri" panose="020F0502020204030204" pitchFamily="34" charset="0"/>
              <a:cs typeface="Calibri" panose="020F0502020204030204" pitchFamily="34" charset="0"/>
            </a:endParaRPr>
          </a:p>
          <a:p>
            <a:pPr marL="357188" indent="0">
              <a:buNone/>
            </a:pPr>
            <a:endParaRPr lang="el-GR" altLang="el-GR" sz="2400" dirty="0" smtClean="0">
              <a:latin typeface="Calibri" panose="020F0502020204030204" pitchFamily="34" charset="0"/>
              <a:cs typeface="Calibri" panose="020F0502020204030204" pitchFamily="34" charset="0"/>
            </a:endParaRPr>
          </a:p>
        </p:txBody>
      </p:sp>
      <p:pic>
        <p:nvPicPr>
          <p:cNvPr id="7" name="Picture 7"/>
          <p:cNvPicPr>
            <a:picLocks noChangeAspect="1" noChangeArrowheads="1"/>
          </p:cNvPicPr>
          <p:nvPr/>
        </p:nvPicPr>
        <p:blipFill>
          <a:blip r:embed="rId2" cstate="print"/>
          <a:srcRect/>
          <a:stretch>
            <a:fillRect/>
          </a:stretch>
        </p:blipFill>
        <p:spPr bwMode="auto">
          <a:xfrm>
            <a:off x="35496" y="116632"/>
            <a:ext cx="1066800" cy="904875"/>
          </a:xfrm>
          <a:prstGeom prst="rect">
            <a:avLst/>
          </a:prstGeom>
          <a:noFill/>
          <a:ln w="9525">
            <a:noFill/>
            <a:round/>
            <a:headEnd/>
            <a:tailEnd/>
          </a:ln>
        </p:spPr>
      </p:pic>
    </p:spTree>
    <p:extLst>
      <p:ext uri="{BB962C8B-B14F-4D97-AF65-F5344CB8AC3E}">
        <p14:creationId xmlns:p14="http://schemas.microsoft.com/office/powerpoint/2010/main" val="29642577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24</a:t>
            </a:fld>
            <a:endParaRPr lang="el-GR"/>
          </a:p>
        </p:txBody>
      </p:sp>
      <p:sp>
        <p:nvSpPr>
          <p:cNvPr id="4" name="Rectangle 3"/>
          <p:cNvSpPr/>
          <p:nvPr/>
        </p:nvSpPr>
        <p:spPr>
          <a:xfrm>
            <a:off x="611560" y="1582341"/>
            <a:ext cx="7848872" cy="4431983"/>
          </a:xfrm>
          <a:prstGeom prst="rect">
            <a:avLst/>
          </a:prstGeom>
        </p:spPr>
        <p:txBody>
          <a:bodyPr wrap="square">
            <a:spAutoFit/>
          </a:bodyPr>
          <a:lstStyle/>
          <a:p>
            <a:endParaRPr lang="el-GR" dirty="0"/>
          </a:p>
          <a:p>
            <a:r>
              <a:rPr lang="el-GR" dirty="0"/>
              <a:t> </a:t>
            </a:r>
            <a:r>
              <a:rPr lang="en-US" sz="2400" dirty="0"/>
              <a:t>"</a:t>
            </a:r>
            <a:r>
              <a:rPr lang="el-GR" sz="2400" dirty="0" smtClean="0">
                <a:latin typeface="Calibri" panose="020F0502020204030204" pitchFamily="34" charset="0"/>
                <a:cs typeface="Calibri" panose="020F0502020204030204" pitchFamily="34" charset="0"/>
              </a:rPr>
              <a:t>Knowledge </a:t>
            </a:r>
            <a:r>
              <a:rPr lang="el-GR" sz="2400" dirty="0">
                <a:latin typeface="Calibri" panose="020F0502020204030204" pitchFamily="34" charset="0"/>
                <a:cs typeface="Calibri" panose="020F0502020204030204" pitchFamily="34" charset="0"/>
              </a:rPr>
              <a:t>management is the deliberate and systematic coordination of an organization ’ s people, technology, processes, and organizational structure in order to add value through reuse and innovation. This is achieved through the promotion of creating, sharing, and applying knowledge as well as through the feeding of valuable lessons learned and best practices into corporate memory in order to foster continued organizational </a:t>
            </a:r>
            <a:r>
              <a:rPr lang="el-GR" sz="2400" dirty="0" smtClean="0">
                <a:latin typeface="Calibri" panose="020F0502020204030204" pitchFamily="34" charset="0"/>
                <a:cs typeface="Calibri" panose="020F0502020204030204" pitchFamily="34" charset="0"/>
              </a:rPr>
              <a:t>learning</a:t>
            </a:r>
            <a:r>
              <a:rPr lang="en-US" sz="2400" dirty="0"/>
              <a:t>"</a:t>
            </a:r>
            <a:r>
              <a:rPr lang="el-GR" sz="2400" dirty="0" smtClean="0">
                <a:latin typeface="Calibri" panose="020F0502020204030204" pitchFamily="34" charset="0"/>
                <a:cs typeface="Calibri" panose="020F0502020204030204" pitchFamily="34" charset="0"/>
              </a:rPr>
              <a:t>. </a:t>
            </a:r>
            <a:endParaRPr lang="en-US" sz="2400" dirty="0" smtClean="0">
              <a:latin typeface="Calibri" panose="020F0502020204030204" pitchFamily="34" charset="0"/>
              <a:cs typeface="Calibri" panose="020F0502020204030204" pitchFamily="34" charset="0"/>
            </a:endParaRPr>
          </a:p>
          <a:p>
            <a:endParaRPr lang="en-US" sz="2400" dirty="0" smtClean="0">
              <a:latin typeface="Calibri" panose="020F0502020204030204" pitchFamily="34" charset="0"/>
              <a:cs typeface="Calibri" panose="020F0502020204030204" pitchFamily="34" charset="0"/>
            </a:endParaRPr>
          </a:p>
          <a:p>
            <a:r>
              <a:rPr lang="en-US" sz="2400" dirty="0" err="1">
                <a:latin typeface="+mj-lt"/>
              </a:rPr>
              <a:t>Dalkir</a:t>
            </a:r>
            <a:r>
              <a:rPr lang="en-US" sz="2400" dirty="0">
                <a:latin typeface="+mj-lt"/>
              </a:rPr>
              <a:t>, Knowledge Management in theory and practice. The MIT </a:t>
            </a:r>
            <a:r>
              <a:rPr lang="en-US" sz="2400" dirty="0" smtClean="0">
                <a:latin typeface="+mj-lt"/>
              </a:rPr>
              <a:t>Press, 2011</a:t>
            </a:r>
            <a:endParaRPr lang="el-GR" sz="2400" dirty="0">
              <a:latin typeface="+mj-lt"/>
              <a:cs typeface="Calibri" panose="020F0502020204030204" pitchFamily="34" charset="0"/>
            </a:endParaRPr>
          </a:p>
        </p:txBody>
      </p:sp>
    </p:spTree>
    <p:extLst>
      <p:ext uri="{BB962C8B-B14F-4D97-AF65-F5344CB8AC3E}">
        <p14:creationId xmlns:p14="http://schemas.microsoft.com/office/powerpoint/2010/main" val="168222246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78098"/>
          </a:xfrm>
        </p:spPr>
        <p:txBody>
          <a:bodyPr>
            <a:normAutofit fontScale="90000"/>
          </a:bodyPr>
          <a:lstStyle/>
          <a:p>
            <a:r>
              <a:rPr lang="en-US" dirty="0" smtClean="0"/>
              <a:t/>
            </a:r>
            <a:br>
              <a:rPr lang="en-US" dirty="0" smtClean="0"/>
            </a:br>
            <a:r>
              <a:rPr lang="en-US" dirty="0"/>
              <a:t/>
            </a:r>
            <a:br>
              <a:rPr lang="en-US" dirty="0"/>
            </a:br>
            <a:r>
              <a:rPr lang="en-US" dirty="0" smtClean="0"/>
              <a:t>Knowledge Management </a:t>
            </a:r>
            <a:br>
              <a:rPr lang="en-US" dirty="0" smtClean="0"/>
            </a:br>
            <a:r>
              <a:rPr lang="el-GR" sz="2700" dirty="0" smtClean="0"/>
              <a:t>Μια </a:t>
            </a:r>
            <a:r>
              <a:rPr lang="el-GR" sz="2700" dirty="0"/>
              <a:t>πρακτική προσέγγιση </a:t>
            </a:r>
            <a:r>
              <a:rPr lang="en-US" sz="2700" dirty="0"/>
              <a:t>(practitioner’s approach)</a:t>
            </a:r>
            <a:r>
              <a:rPr lang="el-GR" dirty="0"/>
              <a:t/>
            </a:r>
            <a:br>
              <a:rPr lang="el-GR" dirty="0"/>
            </a:br>
            <a:r>
              <a:rPr lang="en-US" dirty="0" smtClean="0"/>
              <a:t/>
            </a:r>
            <a:br>
              <a:rPr lang="en-US" dirty="0" smtClean="0"/>
            </a:br>
            <a:r>
              <a:rPr lang="en-US" dirty="0" smtClean="0"/>
              <a:t> </a:t>
            </a:r>
            <a:endParaRPr lang="en-US" sz="2700" dirty="0"/>
          </a:p>
        </p:txBody>
      </p:sp>
      <p:sp>
        <p:nvSpPr>
          <p:cNvPr id="3" name="Content Placeholder 2"/>
          <p:cNvSpPr>
            <a:spLocks noGrp="1"/>
          </p:cNvSpPr>
          <p:nvPr>
            <p:ph idx="1"/>
          </p:nvPr>
        </p:nvSpPr>
        <p:spPr>
          <a:xfrm>
            <a:off x="251520" y="1447800"/>
            <a:ext cx="9505056" cy="4800600"/>
          </a:xfrm>
        </p:spPr>
        <p:txBody>
          <a:bodyPr>
            <a:normAutofit/>
          </a:bodyPr>
          <a:lstStyle/>
          <a:p>
            <a:endParaRPr lang="en-US" sz="2400" dirty="0" smtClean="0">
              <a:solidFill>
                <a:srgbClr val="FF0000"/>
              </a:solidFill>
              <a:effectLst>
                <a:outerShdw blurRad="38100" dist="38100" dir="2700000" algn="tl">
                  <a:srgbClr val="000000">
                    <a:alpha val="43137"/>
                  </a:srgbClr>
                </a:outerShdw>
              </a:effectLst>
            </a:endParaRPr>
          </a:p>
          <a:p>
            <a:r>
              <a:rPr lang="en-US" sz="2400" dirty="0" smtClean="0">
                <a:solidFill>
                  <a:srgbClr val="FF0000"/>
                </a:solidFill>
                <a:effectLst>
                  <a:outerShdw blurRad="38100" dist="38100" dir="2700000" algn="tl">
                    <a:srgbClr val="000000">
                      <a:alpha val="43137"/>
                    </a:srgbClr>
                  </a:outerShdw>
                </a:effectLst>
              </a:rPr>
              <a:t>Learn</a:t>
            </a:r>
            <a:r>
              <a:rPr lang="el-GR" sz="2400" dirty="0" smtClean="0">
                <a:solidFill>
                  <a:srgbClr val="FF0000"/>
                </a:solidFill>
                <a:effectLst>
                  <a:outerShdw blurRad="38100" dist="38100" dir="2700000" algn="tl">
                    <a:srgbClr val="000000">
                      <a:alpha val="43137"/>
                    </a:srgbClr>
                  </a:outerShdw>
                </a:effectLst>
              </a:rPr>
              <a:t>, </a:t>
            </a:r>
            <a:r>
              <a:rPr lang="en-US" sz="2400" dirty="0" smtClean="0">
                <a:solidFill>
                  <a:srgbClr val="FF0000"/>
                </a:solidFill>
                <a:effectLst>
                  <a:outerShdw blurRad="38100" dist="38100" dir="2700000" algn="tl">
                    <a:srgbClr val="000000">
                      <a:alpha val="43137"/>
                    </a:srgbClr>
                  </a:outerShdw>
                </a:effectLst>
              </a:rPr>
              <a:t>remember, and act</a:t>
            </a:r>
            <a:endParaRPr lang="el-GR" sz="2400" dirty="0" smtClean="0">
              <a:solidFill>
                <a:srgbClr val="FF0000"/>
              </a:solidFill>
              <a:effectLst>
                <a:outerShdw blurRad="38100" dist="38100" dir="2700000" algn="tl">
                  <a:srgbClr val="000000">
                    <a:alpha val="43137"/>
                  </a:srgbClr>
                </a:outerShdw>
              </a:effectLst>
            </a:endParaRPr>
          </a:p>
          <a:p>
            <a:r>
              <a:rPr lang="en-US" sz="2400" dirty="0" smtClean="0">
                <a:solidFill>
                  <a:srgbClr val="FF0000"/>
                </a:solidFill>
                <a:effectLst>
                  <a:outerShdw blurRad="38100" dist="38100" dir="2700000" algn="tl">
                    <a:srgbClr val="000000">
                      <a:alpha val="43137"/>
                    </a:srgbClr>
                  </a:outerShdw>
                </a:effectLst>
              </a:rPr>
              <a:t>Information</a:t>
            </a:r>
            <a:r>
              <a:rPr lang="el-GR" sz="2400" dirty="0" smtClean="0">
                <a:solidFill>
                  <a:srgbClr val="FF0000"/>
                </a:solidFill>
                <a:effectLst>
                  <a:outerShdw blurRad="38100" dist="38100" dir="2700000" algn="tl">
                    <a:srgbClr val="000000">
                      <a:alpha val="43137"/>
                    </a:srgbClr>
                  </a:outerShdw>
                </a:effectLst>
              </a:rPr>
              <a:t>,</a:t>
            </a:r>
            <a:r>
              <a:rPr lang="en-US" sz="2400" dirty="0" smtClean="0"/>
              <a:t> </a:t>
            </a:r>
            <a:r>
              <a:rPr lang="en-US" sz="2400" dirty="0" smtClean="0">
                <a:solidFill>
                  <a:srgbClr val="FF0000"/>
                </a:solidFill>
                <a:effectLst>
                  <a:outerShdw blurRad="38100" dist="38100" dir="2700000" algn="tl">
                    <a:srgbClr val="000000">
                      <a:alpha val="43137"/>
                    </a:srgbClr>
                  </a:outerShdw>
                </a:effectLst>
              </a:rPr>
              <a:t>knowledge</a:t>
            </a:r>
            <a:r>
              <a:rPr lang="el-GR" sz="2400" dirty="0" smtClean="0">
                <a:solidFill>
                  <a:srgbClr val="FF0000"/>
                </a:solidFill>
                <a:effectLst>
                  <a:outerShdw blurRad="38100" dist="38100" dir="2700000" algn="tl">
                    <a:srgbClr val="000000">
                      <a:alpha val="43137"/>
                    </a:srgbClr>
                  </a:outerShdw>
                </a:effectLst>
              </a:rPr>
              <a:t>,</a:t>
            </a:r>
            <a:r>
              <a:rPr lang="en-US" sz="2400" dirty="0" smtClean="0"/>
              <a:t> </a:t>
            </a:r>
            <a:r>
              <a:rPr lang="en-US" sz="2400" dirty="0" smtClean="0">
                <a:solidFill>
                  <a:srgbClr val="FF0000"/>
                </a:solidFill>
                <a:effectLst>
                  <a:outerShdw blurRad="38100" dist="38100" dir="2700000" algn="tl">
                    <a:srgbClr val="000000">
                      <a:alpha val="43137"/>
                    </a:srgbClr>
                  </a:outerShdw>
                </a:effectLst>
              </a:rPr>
              <a:t>know-how</a:t>
            </a:r>
            <a:endParaRPr lang="el-GR" sz="2400" dirty="0" smtClean="0">
              <a:solidFill>
                <a:srgbClr val="FF0000"/>
              </a:solidFill>
              <a:effectLst>
                <a:outerShdw blurRad="38100" dist="38100" dir="2700000" algn="tl">
                  <a:srgbClr val="000000">
                    <a:alpha val="43137"/>
                  </a:srgbClr>
                </a:outerShdw>
              </a:effectLst>
            </a:endParaRPr>
          </a:p>
          <a:p>
            <a:r>
              <a:rPr lang="el-GR" sz="2400" dirty="0" smtClean="0">
                <a:solidFill>
                  <a:srgbClr val="FF0000"/>
                </a:solidFill>
                <a:effectLst>
                  <a:outerShdw blurRad="38100" dist="38100" dir="2700000" algn="tl">
                    <a:srgbClr val="000000">
                      <a:alpha val="43137"/>
                    </a:srgbClr>
                  </a:outerShdw>
                </a:effectLst>
              </a:rPr>
              <a:t>Μαθαίνουμε από τα λάθη του παρελθόντος</a:t>
            </a:r>
          </a:p>
          <a:p>
            <a:r>
              <a:rPr lang="el-GR" sz="2400" dirty="0" smtClean="0">
                <a:solidFill>
                  <a:srgbClr val="FF0000"/>
                </a:solidFill>
                <a:effectLst>
                  <a:outerShdw blurRad="38100" dist="38100" dir="2700000" algn="tl">
                    <a:srgbClr val="000000">
                      <a:alpha val="43137"/>
                    </a:srgbClr>
                  </a:outerShdw>
                </a:effectLst>
              </a:rPr>
              <a:t>Δεν ανακαλύπτουμε εκ νέου τον τροχό</a:t>
            </a:r>
          </a:p>
          <a:p>
            <a:endParaRPr lang="en-US" sz="2400" dirty="0" smtClean="0"/>
          </a:p>
          <a:p>
            <a:pPr>
              <a:buNone/>
            </a:pP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25</a:t>
            </a:r>
            <a:endParaRPr lang="el-GR" dirty="0"/>
          </a:p>
        </p:txBody>
      </p:sp>
    </p:spTree>
    <p:extLst>
      <p:ext uri="{BB962C8B-B14F-4D97-AF65-F5344CB8AC3E}">
        <p14:creationId xmlns:p14="http://schemas.microsoft.com/office/powerpoint/2010/main" val="27643919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γνώσης - </a:t>
            </a:r>
            <a:r>
              <a:rPr lang="en-US" dirty="0" smtClean="0"/>
              <a:t>Types of Knowledge</a:t>
            </a:r>
            <a:endParaRPr lang="en-US" dirty="0"/>
          </a:p>
        </p:txBody>
      </p:sp>
      <p:sp>
        <p:nvSpPr>
          <p:cNvPr id="3" name="Content Placeholder 2"/>
          <p:cNvSpPr>
            <a:spLocks noGrp="1"/>
          </p:cNvSpPr>
          <p:nvPr>
            <p:ph idx="1"/>
          </p:nvPr>
        </p:nvSpPr>
        <p:spPr>
          <a:xfrm>
            <a:off x="179512" y="1196752"/>
            <a:ext cx="8507288" cy="5040560"/>
          </a:xfrm>
        </p:spPr>
        <p:txBody>
          <a:bodyPr>
            <a:normAutofit fontScale="92500" lnSpcReduction="10000"/>
          </a:bodyPr>
          <a:lstStyle/>
          <a:p>
            <a:pPr>
              <a:buNone/>
            </a:pPr>
            <a:r>
              <a:rPr lang="en-US" b="1" dirty="0" smtClean="0"/>
              <a:t>Tacit knowledge</a:t>
            </a:r>
            <a:r>
              <a:rPr lang="el-GR" b="1" dirty="0" smtClean="0"/>
              <a:t> - άρρητη γνώση</a:t>
            </a:r>
            <a:r>
              <a:rPr lang="en-US" b="1" dirty="0" smtClean="0"/>
              <a:t>:</a:t>
            </a:r>
            <a:r>
              <a:rPr lang="en-US" dirty="0" smtClean="0"/>
              <a:t> awareness, expertise, Judgment, corporate memory</a:t>
            </a:r>
          </a:p>
          <a:p>
            <a:pPr lvl="0"/>
            <a:r>
              <a:rPr lang="el-GR" dirty="0" smtClean="0"/>
              <a:t>ευαισθητοποίηση, εμπειρία, κρίση,                     εταιρική μνήμη</a:t>
            </a:r>
            <a:endParaRPr lang="en-US" dirty="0" smtClean="0"/>
          </a:p>
          <a:p>
            <a:pPr lvl="0">
              <a:buNone/>
            </a:pPr>
            <a:r>
              <a:rPr lang="en-US" dirty="0" smtClean="0"/>
              <a:t> </a:t>
            </a:r>
            <a:r>
              <a:rPr lang="el-GR" dirty="0" smtClean="0"/>
              <a:t> </a:t>
            </a:r>
            <a:r>
              <a:rPr lang="en-US" dirty="0" smtClean="0"/>
              <a:t>                                             </a:t>
            </a:r>
            <a:r>
              <a:rPr lang="el-GR" dirty="0" smtClean="0"/>
              <a:t>               </a:t>
            </a:r>
            <a:r>
              <a:rPr lang="en-US" dirty="0" smtClean="0"/>
              <a:t> </a:t>
            </a:r>
            <a:r>
              <a:rPr lang="en-US" sz="2400" dirty="0" smtClean="0"/>
              <a:t>The Thinker                                                       </a:t>
            </a:r>
          </a:p>
          <a:p>
            <a:pPr lvl="0">
              <a:buNone/>
            </a:pPr>
            <a:r>
              <a:rPr lang="en-US" sz="2400" dirty="0" smtClean="0"/>
              <a:t>                                                                    </a:t>
            </a:r>
            <a:r>
              <a:rPr lang="el-GR" sz="2400" dirty="0" smtClean="0"/>
              <a:t>                      </a:t>
            </a:r>
            <a:r>
              <a:rPr lang="en-US" sz="2400" dirty="0" smtClean="0"/>
              <a:t>(Rodin)</a:t>
            </a:r>
          </a:p>
          <a:p>
            <a:pPr>
              <a:buNone/>
            </a:pPr>
            <a:r>
              <a:rPr lang="en-US" b="1" dirty="0" smtClean="0"/>
              <a:t>Explicit knowledge</a:t>
            </a:r>
            <a:r>
              <a:rPr lang="el-GR" b="1" dirty="0" smtClean="0"/>
              <a:t> – ρητή γνώση</a:t>
            </a:r>
            <a:r>
              <a:rPr lang="en-US" dirty="0" smtClean="0"/>
              <a:t>:                              e.g. publications, books, reports, photos,             diagrams, illustrations, presentations, speeches, lectures, lessons learned, recordings, procedures, policies</a:t>
            </a:r>
          </a:p>
          <a:p>
            <a:endParaRPr lang="en-US" dirty="0" smtClean="0"/>
          </a:p>
          <a:p>
            <a:pPr lvl="0" algn="just"/>
            <a:endParaRPr lang="en-US" dirty="0" smtClean="0"/>
          </a:p>
          <a:p>
            <a:pPr lvl="1">
              <a:buNone/>
            </a:pPr>
            <a:endParaRPr lang="en-US" dirty="0" smtClean="0"/>
          </a:p>
          <a:p>
            <a:pPr lvl="1">
              <a:buNone/>
            </a:pPr>
            <a:endParaRPr lang="en-US" dirty="0"/>
          </a:p>
        </p:txBody>
      </p:sp>
      <p:pic>
        <p:nvPicPr>
          <p:cNvPr id="4" name="Picture 3"/>
          <p:cNvPicPr>
            <a:picLocks noChangeAspect="1" noChangeArrowheads="1"/>
          </p:cNvPicPr>
          <p:nvPr/>
        </p:nvPicPr>
        <p:blipFill>
          <a:blip r:embed="rId2" cstate="print"/>
          <a:srcRect/>
          <a:stretch>
            <a:fillRect/>
          </a:stretch>
        </p:blipFill>
        <p:spPr bwMode="auto">
          <a:xfrm>
            <a:off x="7092280" y="2276872"/>
            <a:ext cx="1631112" cy="2056091"/>
          </a:xfrm>
          <a:prstGeom prst="rect">
            <a:avLst/>
          </a:prstGeom>
          <a:noFill/>
          <a:ln w="9525">
            <a:noFill/>
            <a:miter lim="800000"/>
            <a:headEnd/>
            <a:tailEnd/>
          </a:ln>
        </p:spPr>
      </p:pic>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26</a:t>
            </a:r>
            <a:endParaRPr lang="el-GR" dirty="0"/>
          </a:p>
        </p:txBody>
      </p:sp>
      <p:pic>
        <p:nvPicPr>
          <p:cNvPr id="6" name="Picture 7"/>
          <p:cNvPicPr>
            <a:picLocks noChangeAspect="1" noChangeArrowheads="1"/>
          </p:cNvPicPr>
          <p:nvPr/>
        </p:nvPicPr>
        <p:blipFill>
          <a:blip r:embed="rId3" cstate="print"/>
          <a:srcRect/>
          <a:stretch>
            <a:fillRect/>
          </a:stretch>
        </p:blipFill>
        <p:spPr bwMode="auto">
          <a:xfrm>
            <a:off x="2123728" y="5589240"/>
            <a:ext cx="898539" cy="762154"/>
          </a:xfrm>
          <a:prstGeom prst="rect">
            <a:avLst/>
          </a:prstGeom>
          <a:noFill/>
          <a:ln w="9525">
            <a:noFill/>
            <a:round/>
            <a:headEnd/>
            <a:tailEnd/>
          </a:ln>
        </p:spPr>
      </p:pic>
      <p:pic>
        <p:nvPicPr>
          <p:cNvPr id="7" name="Picture 7"/>
          <p:cNvPicPr>
            <a:picLocks noChangeAspect="1" noChangeArrowheads="1"/>
          </p:cNvPicPr>
          <p:nvPr/>
        </p:nvPicPr>
        <p:blipFill>
          <a:blip r:embed="rId3" cstate="print"/>
          <a:srcRect/>
          <a:stretch>
            <a:fillRect/>
          </a:stretch>
        </p:blipFill>
        <p:spPr bwMode="auto">
          <a:xfrm>
            <a:off x="2915816" y="5589240"/>
            <a:ext cx="898539" cy="762154"/>
          </a:xfrm>
          <a:prstGeom prst="rect">
            <a:avLst/>
          </a:prstGeom>
          <a:noFill/>
          <a:ln w="9525">
            <a:noFill/>
            <a:round/>
            <a:headEnd/>
            <a:tailEnd/>
          </a:ln>
        </p:spPr>
      </p:pic>
      <p:pic>
        <p:nvPicPr>
          <p:cNvPr id="8" name="Picture 7"/>
          <p:cNvPicPr>
            <a:picLocks noChangeAspect="1" noChangeArrowheads="1"/>
          </p:cNvPicPr>
          <p:nvPr/>
        </p:nvPicPr>
        <p:blipFill>
          <a:blip r:embed="rId3" cstate="print"/>
          <a:srcRect/>
          <a:stretch>
            <a:fillRect/>
          </a:stretch>
        </p:blipFill>
        <p:spPr bwMode="auto">
          <a:xfrm>
            <a:off x="3779912" y="5589240"/>
            <a:ext cx="898539" cy="762154"/>
          </a:xfrm>
          <a:prstGeom prst="rect">
            <a:avLst/>
          </a:prstGeom>
          <a:noFill/>
          <a:ln w="9525">
            <a:noFill/>
            <a:round/>
            <a:headEnd/>
            <a:tailEnd/>
          </a:ln>
        </p:spPr>
      </p:pic>
    </p:spTree>
    <p:extLst>
      <p:ext uri="{BB962C8B-B14F-4D97-AF65-F5344CB8AC3E}">
        <p14:creationId xmlns:p14="http://schemas.microsoft.com/office/powerpoint/2010/main" val="190841835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27</a:t>
            </a:fld>
            <a:endParaRPr lang="el-GR" dirty="0"/>
          </a:p>
        </p:txBody>
      </p:sp>
      <p:pic>
        <p:nvPicPr>
          <p:cNvPr id="355330" name="Picture 2" descr="SECI model of Knowledge creation."/>
          <p:cNvPicPr>
            <a:picLocks noChangeAspect="1" noChangeArrowheads="1"/>
          </p:cNvPicPr>
          <p:nvPr/>
        </p:nvPicPr>
        <p:blipFill>
          <a:blip r:embed="rId2" cstate="print"/>
          <a:srcRect/>
          <a:stretch>
            <a:fillRect/>
          </a:stretch>
        </p:blipFill>
        <p:spPr bwMode="auto">
          <a:xfrm>
            <a:off x="987127" y="620688"/>
            <a:ext cx="6753225" cy="5619751"/>
          </a:xfrm>
          <a:prstGeom prst="rect">
            <a:avLst/>
          </a:prstGeom>
          <a:noFill/>
        </p:spPr>
      </p:pic>
      <p:sp>
        <p:nvSpPr>
          <p:cNvPr id="4" name="3 - Ορθογώνιο"/>
          <p:cNvSpPr/>
          <p:nvPr/>
        </p:nvSpPr>
        <p:spPr>
          <a:xfrm>
            <a:off x="3275856" y="6433591"/>
            <a:ext cx="5832648" cy="307777"/>
          </a:xfrm>
          <a:prstGeom prst="rect">
            <a:avLst/>
          </a:prstGeom>
        </p:spPr>
        <p:txBody>
          <a:bodyPr wrap="square">
            <a:spAutoFit/>
          </a:bodyPr>
          <a:lstStyle/>
          <a:p>
            <a:r>
              <a:rPr lang="en-US" sz="1400" u="sng" dirty="0" smtClean="0">
                <a:latin typeface="+mn-lt"/>
                <a:hlinkClick r:id="rId3"/>
              </a:rPr>
              <a:t>SECI model: Wikipedia</a:t>
            </a:r>
            <a:endParaRPr lang="en-US" sz="1400" u="sng" dirty="0">
              <a:latin typeface="+mn-lt"/>
            </a:endParaRPr>
          </a:p>
        </p:txBody>
      </p:sp>
      <p:pic>
        <p:nvPicPr>
          <p:cNvPr id="5" name="Picture 4"/>
          <p:cNvPicPr>
            <a:picLocks noChangeAspect="1" noChangeArrowheads="1"/>
          </p:cNvPicPr>
          <p:nvPr/>
        </p:nvPicPr>
        <p:blipFill>
          <a:blip r:embed="rId4" cstate="print"/>
          <a:srcRect/>
          <a:stretch>
            <a:fillRect/>
          </a:stretch>
        </p:blipFill>
        <p:spPr bwMode="auto">
          <a:xfrm>
            <a:off x="4860032" y="254572"/>
            <a:ext cx="576064" cy="72615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a:stretch>
            <a:fillRect/>
          </a:stretch>
        </p:blipFill>
        <p:spPr bwMode="auto">
          <a:xfrm>
            <a:off x="2234775" y="260648"/>
            <a:ext cx="598086" cy="753914"/>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672942" y="1664804"/>
            <a:ext cx="656932" cy="828092"/>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a:stretch>
            <a:fillRect/>
          </a:stretch>
        </p:blipFill>
        <p:spPr bwMode="auto">
          <a:xfrm>
            <a:off x="672942" y="3933056"/>
            <a:ext cx="656932" cy="828092"/>
          </a:xfrm>
          <a:prstGeom prst="rect">
            <a:avLst/>
          </a:prstGeom>
          <a:noFill/>
          <a:ln w="9525">
            <a:noFill/>
            <a:miter lim="800000"/>
            <a:headEnd/>
            <a:tailEnd/>
          </a:ln>
        </p:spPr>
      </p:pic>
      <p:pic>
        <p:nvPicPr>
          <p:cNvPr id="9" name="Picture 7"/>
          <p:cNvPicPr>
            <a:picLocks noChangeAspect="1" noChangeArrowheads="1"/>
          </p:cNvPicPr>
          <p:nvPr/>
        </p:nvPicPr>
        <p:blipFill>
          <a:blip r:embed="rId5" cstate="print"/>
          <a:srcRect/>
          <a:stretch>
            <a:fillRect/>
          </a:stretch>
        </p:blipFill>
        <p:spPr bwMode="auto">
          <a:xfrm>
            <a:off x="7308304" y="1772817"/>
            <a:ext cx="898539" cy="762154"/>
          </a:xfrm>
          <a:prstGeom prst="rect">
            <a:avLst/>
          </a:prstGeom>
          <a:noFill/>
          <a:ln w="9525">
            <a:noFill/>
            <a:round/>
            <a:headEnd/>
            <a:tailEnd/>
          </a:ln>
        </p:spPr>
      </p:pic>
      <p:pic>
        <p:nvPicPr>
          <p:cNvPr id="10" name="Picture 7"/>
          <p:cNvPicPr>
            <a:picLocks noChangeAspect="1" noChangeArrowheads="1"/>
          </p:cNvPicPr>
          <p:nvPr/>
        </p:nvPicPr>
        <p:blipFill>
          <a:blip r:embed="rId5" cstate="print"/>
          <a:srcRect/>
          <a:stretch>
            <a:fillRect/>
          </a:stretch>
        </p:blipFill>
        <p:spPr bwMode="auto">
          <a:xfrm>
            <a:off x="7308304" y="4064583"/>
            <a:ext cx="898539" cy="762154"/>
          </a:xfrm>
          <a:prstGeom prst="rect">
            <a:avLst/>
          </a:prstGeom>
          <a:noFill/>
          <a:ln w="9525">
            <a:noFill/>
            <a:round/>
            <a:headEnd/>
            <a:tailEnd/>
          </a:ln>
        </p:spPr>
      </p:pic>
      <p:pic>
        <p:nvPicPr>
          <p:cNvPr id="14" name="Picture 7"/>
          <p:cNvPicPr>
            <a:picLocks noChangeAspect="1" noChangeArrowheads="1"/>
          </p:cNvPicPr>
          <p:nvPr/>
        </p:nvPicPr>
        <p:blipFill>
          <a:blip r:embed="rId5" cstate="print"/>
          <a:srcRect/>
          <a:stretch>
            <a:fillRect/>
          </a:stretch>
        </p:blipFill>
        <p:spPr bwMode="auto">
          <a:xfrm>
            <a:off x="3407440" y="5733256"/>
            <a:ext cx="898539" cy="762154"/>
          </a:xfrm>
          <a:prstGeom prst="rect">
            <a:avLst/>
          </a:prstGeom>
          <a:noFill/>
          <a:ln w="9525">
            <a:noFill/>
            <a:round/>
            <a:headEnd/>
            <a:tailEnd/>
          </a:ln>
        </p:spPr>
      </p:pic>
      <p:pic>
        <p:nvPicPr>
          <p:cNvPr id="15" name="Picture 7"/>
          <p:cNvPicPr>
            <a:picLocks noChangeAspect="1" noChangeArrowheads="1"/>
          </p:cNvPicPr>
          <p:nvPr/>
        </p:nvPicPr>
        <p:blipFill>
          <a:blip r:embed="rId5" cstate="print"/>
          <a:srcRect/>
          <a:stretch>
            <a:fillRect/>
          </a:stretch>
        </p:blipFill>
        <p:spPr bwMode="auto">
          <a:xfrm>
            <a:off x="4531050" y="5733256"/>
            <a:ext cx="898539" cy="762154"/>
          </a:xfrm>
          <a:prstGeom prst="rect">
            <a:avLst/>
          </a:prstGeom>
          <a:noFill/>
          <a:ln w="9525">
            <a:noFill/>
            <a:round/>
            <a:headEnd/>
            <a:tailEnd/>
          </a:ln>
        </p:spPr>
      </p:pic>
      <p:sp>
        <p:nvSpPr>
          <p:cNvPr id="16" name="Rectangle 15"/>
          <p:cNvSpPr/>
          <p:nvPr/>
        </p:nvSpPr>
        <p:spPr>
          <a:xfrm>
            <a:off x="84650" y="6433591"/>
            <a:ext cx="3479238" cy="307777"/>
          </a:xfrm>
          <a:prstGeom prst="rect">
            <a:avLst/>
          </a:prstGeom>
        </p:spPr>
        <p:txBody>
          <a:bodyPr wrap="square">
            <a:spAutoFit/>
          </a:bodyPr>
          <a:lstStyle/>
          <a:p>
            <a:r>
              <a:rPr lang="en-US" sz="1400" dirty="0" smtClean="0"/>
              <a:t>Fig. based on the </a:t>
            </a:r>
            <a:r>
              <a:rPr lang="en-US" sz="1400" dirty="0"/>
              <a:t>Nonaka and </a:t>
            </a:r>
            <a:r>
              <a:rPr lang="en-US" sz="1400" dirty="0" smtClean="0"/>
              <a:t>Takeuchi</a:t>
            </a:r>
            <a:endParaRPr lang="el-GR" sz="1400" dirty="0"/>
          </a:p>
        </p:txBody>
      </p:sp>
    </p:spTree>
    <p:extLst>
      <p:ext uri="{BB962C8B-B14F-4D97-AF65-F5344CB8AC3E}">
        <p14:creationId xmlns:p14="http://schemas.microsoft.com/office/powerpoint/2010/main" val="42045578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fontScale="85000" lnSpcReduction="10000"/>
          </a:bodyPr>
          <a:lstStyle/>
          <a:p>
            <a:r>
              <a:rPr lang="en-US" sz="3100" b="1" dirty="0" err="1" smtClean="0"/>
              <a:t>Socialisation</a:t>
            </a:r>
            <a:r>
              <a:rPr lang="en-US" sz="3100" b="1" dirty="0" smtClean="0"/>
              <a:t> (tacit to tacit) : </a:t>
            </a:r>
            <a:r>
              <a:rPr lang="el-GR" sz="3100" dirty="0" smtClean="0"/>
              <a:t>διαδικασία μάθησης (</a:t>
            </a:r>
            <a:r>
              <a:rPr lang="en-US" sz="3100" dirty="0" smtClean="0"/>
              <a:t>process of learning</a:t>
            </a:r>
            <a:r>
              <a:rPr lang="el-GR" sz="3100" dirty="0" smtClean="0"/>
              <a:t>) με ανταλλαγή («μοίρασμα») εμπειριών (</a:t>
            </a:r>
            <a:r>
              <a:rPr lang="en-US" sz="3100" dirty="0" smtClean="0"/>
              <a:t>through sharing experiences</a:t>
            </a:r>
            <a:r>
              <a:rPr lang="el-GR" sz="3100" dirty="0" smtClean="0"/>
              <a:t>) που δημιουργεί άρρητη γνώση  με τη μορφή κοινών νοητικών μοντέλων και επαγγελματικών δεξιοτήτων (</a:t>
            </a:r>
            <a:r>
              <a:rPr lang="en-US" sz="3100" dirty="0" smtClean="0"/>
              <a:t>as shared mental models and professional skills</a:t>
            </a:r>
            <a:r>
              <a:rPr lang="el-GR" sz="3100" dirty="0" smtClean="0"/>
              <a:t>) </a:t>
            </a:r>
            <a:r>
              <a:rPr lang="el-GR" sz="3100" dirty="0" smtClean="0"/>
              <a:t>π</a:t>
            </a:r>
            <a:r>
              <a:rPr lang="en-US" sz="3100" dirty="0" smtClean="0"/>
              <a:t>.</a:t>
            </a:r>
            <a:r>
              <a:rPr lang="el-GR" sz="3100" dirty="0" smtClean="0"/>
              <a:t>χ</a:t>
            </a:r>
            <a:r>
              <a:rPr lang="en-US" sz="3100" dirty="0" smtClean="0"/>
              <a:t>. </a:t>
            </a:r>
            <a:r>
              <a:rPr lang="el-GR" sz="3100" dirty="0" smtClean="0"/>
              <a:t>συναίνεση ειδικών που επιτυγχάνεται κατά τη διάρκεια ιατρικών συναντήσεων</a:t>
            </a:r>
            <a:endParaRPr lang="en-US" sz="3100" dirty="0" smtClean="0"/>
          </a:p>
          <a:p>
            <a:r>
              <a:rPr lang="en-US" sz="3100" b="1" dirty="0" smtClean="0"/>
              <a:t>Externalization (tacit to explicit): </a:t>
            </a:r>
            <a:r>
              <a:rPr lang="el-GR" sz="3100" dirty="0" smtClean="0"/>
              <a:t>διαδικασία μετατροπής (</a:t>
            </a:r>
            <a:r>
              <a:rPr lang="en-US" sz="3100" dirty="0" smtClean="0"/>
              <a:t>process of conversion</a:t>
            </a:r>
            <a:r>
              <a:rPr lang="el-GR" sz="3100" dirty="0" smtClean="0"/>
              <a:t>) άρρητης σε ρητή γνώση </a:t>
            </a:r>
            <a:r>
              <a:rPr lang="el-GR" sz="3100" dirty="0" smtClean="0"/>
              <a:t>π</a:t>
            </a:r>
            <a:r>
              <a:rPr lang="en-US" sz="3100" dirty="0" smtClean="0"/>
              <a:t>.</a:t>
            </a:r>
            <a:r>
              <a:rPr lang="el-GR" sz="3100" dirty="0" smtClean="0"/>
              <a:t>χ</a:t>
            </a:r>
            <a:r>
              <a:rPr lang="el-GR" sz="3100" dirty="0" smtClean="0"/>
              <a:t>. τα αποτελέσματα κλινικής δοκιμής (</a:t>
            </a:r>
            <a:r>
              <a:rPr lang="en-US" sz="3100" dirty="0" smtClean="0"/>
              <a:t>clinical trial</a:t>
            </a:r>
            <a:r>
              <a:rPr lang="el-GR" sz="3100" dirty="0" smtClean="0"/>
              <a:t>) «μεταφράζονται» σε σύσταση για την κλινική πρακτική (</a:t>
            </a:r>
            <a:r>
              <a:rPr lang="en-US" sz="3100" dirty="0" smtClean="0"/>
              <a:t>recommendation for clinical practice</a:t>
            </a:r>
            <a:r>
              <a:rPr lang="el-GR" sz="3100" dirty="0" smtClean="0"/>
              <a:t>)</a:t>
            </a:r>
            <a:endParaRPr lang="en-US" sz="3100" dirty="0" smtClean="0"/>
          </a:p>
          <a:p>
            <a:pPr lvl="1"/>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28</a:t>
            </a:r>
            <a:endParaRPr lang="el-GR" dirty="0"/>
          </a:p>
        </p:txBody>
      </p:sp>
    </p:spTree>
    <p:extLst>
      <p:ext uri="{BB962C8B-B14F-4D97-AF65-F5344CB8AC3E}">
        <p14:creationId xmlns:p14="http://schemas.microsoft.com/office/powerpoint/2010/main" val="206678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smtClean="0">
                <a:solidFill>
                  <a:schemeClr val="accent4"/>
                </a:solidFill>
              </a:rPr>
              <a:t>Τι είναι Διαχείριση Γνώσης</a:t>
            </a:r>
            <a:endParaRPr lang="el-GR" sz="36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6" name="Content Placeholder 5"/>
          <p:cNvSpPr>
            <a:spLocks noGrp="1"/>
          </p:cNvSpPr>
          <p:nvPr>
            <p:ph idx="1"/>
          </p:nvPr>
        </p:nvSpPr>
        <p:spPr/>
        <p:txBody>
          <a:bodyPr>
            <a:normAutofit/>
          </a:bodyPr>
          <a:lstStyle/>
          <a:p>
            <a:r>
              <a:rPr lang="el-GR" altLang="el-GR" sz="2800" dirty="0">
                <a:solidFill>
                  <a:schemeClr val="accent4"/>
                </a:solidFill>
                <a:cs typeface="Arial" charset="0"/>
              </a:rPr>
              <a:t>Στην παρουσίαση αυτή </a:t>
            </a:r>
            <a:r>
              <a:rPr lang="el-GR" altLang="el-GR" sz="2800" dirty="0" smtClean="0">
                <a:solidFill>
                  <a:schemeClr val="accent4"/>
                </a:solidFill>
                <a:cs typeface="Arial" charset="0"/>
              </a:rPr>
              <a:t>μπορείτε να </a:t>
            </a:r>
            <a:r>
              <a:rPr lang="el-GR" altLang="el-GR" sz="2800" dirty="0">
                <a:solidFill>
                  <a:schemeClr val="accent4"/>
                </a:solidFill>
                <a:cs typeface="Arial" charset="0"/>
              </a:rPr>
              <a:t>ανατρέχετε τακτικά όλο το εξάμηνο για βλέπετε στοιχεία για το περιεχόμενο του μαθήματος, τα περιγράμματα, τους μαθησιακούς στόχους, τη βιβλιογραφία.</a:t>
            </a:r>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13513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a:bodyPr>
          <a:lstStyle/>
          <a:p>
            <a:r>
              <a:rPr lang="en-US" sz="2400" b="1" dirty="0" smtClean="0"/>
              <a:t>Internalization (explicit to tacit): </a:t>
            </a:r>
            <a:r>
              <a:rPr lang="el-GR" sz="2400" dirty="0" smtClean="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2400" dirty="0" smtClean="0"/>
              <a:t>,</a:t>
            </a:r>
            <a:r>
              <a:rPr lang="el-GR" sz="2400" dirty="0" smtClean="0"/>
              <a:t> π.χ., η σχέση δράσεων (</a:t>
            </a:r>
            <a:r>
              <a:rPr lang="en-US" sz="2400" dirty="0" smtClean="0"/>
              <a:t>actions) </a:t>
            </a:r>
            <a:r>
              <a:rPr lang="el-GR" sz="2400" dirty="0" smtClean="0"/>
              <a:t>και αποτελεσμάτων  γίνεται κτήμα  ως νέα ατομική άρρητη γνώση</a:t>
            </a:r>
            <a:endParaRPr lang="en-US" sz="2400" dirty="0" smtClean="0"/>
          </a:p>
          <a:p>
            <a:r>
              <a:rPr lang="en-US" sz="2400" b="1" dirty="0" smtClean="0"/>
              <a:t>Combination (explicit to explicit): </a:t>
            </a:r>
            <a:r>
              <a:rPr lang="el-GR" sz="2400" dirty="0" smtClean="0"/>
              <a:t>διαδικασία εμπλουτισμού της διαθέσιμης ρητής γνώσης για την παραγωγή γνώσης, π.χ., συνδυάζοντας ιατρική και οργανωσιακή γνώση σε ένα σύστημα υποστήριξης αποφάσεων</a:t>
            </a:r>
            <a:endParaRPr lang="en-US" sz="2400" dirty="0" smtClean="0"/>
          </a:p>
          <a:p>
            <a:pPr lvl="1"/>
            <a:endParaRPr lang="en-US"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29</a:t>
            </a:r>
            <a:endParaRPr lang="el-GR" dirty="0"/>
          </a:p>
        </p:txBody>
      </p:sp>
    </p:spTree>
    <p:extLst>
      <p:ext uri="{BB962C8B-B14F-4D97-AF65-F5344CB8AC3E}">
        <p14:creationId xmlns:p14="http://schemas.microsoft.com/office/powerpoint/2010/main" val="6881730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Leading Change: </a:t>
            </a:r>
            <a:r>
              <a:rPr lang="en-US" altLang="el-GR" sz="3600" dirty="0" smtClean="0">
                <a:cs typeface="Arial" charset="0"/>
              </a:rPr>
              <a:t>Kotter 8-step process </a:t>
            </a:r>
            <a:r>
              <a:rPr lang="en-US" altLang="el-GR" sz="3600" dirty="0">
                <a:cs typeface="Arial" charset="0"/>
              </a:rPr>
              <a:t>(1996)</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1</a:t>
            </a:r>
            <a:r>
              <a:rPr lang="en-US" sz="2400" dirty="0"/>
              <a:t>. Establishing a sense of urgency, </a:t>
            </a:r>
            <a:endParaRPr lang="el-GR" sz="2400" dirty="0"/>
          </a:p>
          <a:p>
            <a:pPr marL="0" indent="0">
              <a:buNone/>
            </a:pPr>
            <a:r>
              <a:rPr lang="en-US" sz="2400" dirty="0"/>
              <a:t>2. Creating a guiding coalition, </a:t>
            </a:r>
            <a:endParaRPr lang="el-GR" sz="2400" dirty="0"/>
          </a:p>
          <a:p>
            <a:pPr marL="0" indent="0">
              <a:buNone/>
            </a:pPr>
            <a:r>
              <a:rPr lang="en-US" sz="2400" dirty="0"/>
              <a:t>3. Developing a vision and strategy, </a:t>
            </a:r>
            <a:endParaRPr lang="el-GR" sz="2400" dirty="0"/>
          </a:p>
          <a:p>
            <a:pPr marL="0" indent="0">
              <a:buNone/>
            </a:pPr>
            <a:r>
              <a:rPr lang="en-US" sz="2400" dirty="0"/>
              <a:t>4. Communicating the change vision, </a:t>
            </a:r>
            <a:endParaRPr lang="el-GR" sz="2400" dirty="0"/>
          </a:p>
          <a:p>
            <a:pPr marL="0" indent="0">
              <a:buNone/>
            </a:pPr>
            <a:r>
              <a:rPr lang="en-US" sz="2400" dirty="0"/>
              <a:t>5. Empowering employees for broad-based action, </a:t>
            </a:r>
            <a:endParaRPr lang="el-GR" sz="2400" dirty="0"/>
          </a:p>
          <a:p>
            <a:pPr marL="0" indent="0">
              <a:buNone/>
            </a:pPr>
            <a:r>
              <a:rPr lang="en-US" sz="2400" dirty="0"/>
              <a:t>6. Generating short term wins, </a:t>
            </a:r>
            <a:endParaRPr lang="el-GR" sz="2400" dirty="0"/>
          </a:p>
          <a:p>
            <a:pPr marL="0" indent="0">
              <a:buNone/>
            </a:pPr>
            <a:r>
              <a:rPr lang="en-US" sz="2400" dirty="0"/>
              <a:t>7. Consolidating gains and producing more change and </a:t>
            </a:r>
            <a:endParaRPr lang="el-GR" sz="2400" dirty="0"/>
          </a:p>
          <a:p>
            <a:pPr marL="0" indent="0">
              <a:buNone/>
            </a:pPr>
            <a:r>
              <a:rPr lang="en-US" sz="2400" dirty="0"/>
              <a:t>8. Anchoring new approaches in the culture (Kotter, 1996).</a:t>
            </a:r>
            <a:endParaRPr lang="el-GR" sz="2400" dirty="0"/>
          </a:p>
          <a:p>
            <a:pPr marL="0" indent="0">
              <a:buNone/>
            </a:pPr>
            <a:endParaRPr lang="en-US" sz="2400" dirty="0" smtClean="0"/>
          </a:p>
          <a:p>
            <a:pPr marL="0" indent="0">
              <a:buNone/>
            </a:pPr>
            <a:r>
              <a:rPr lang="en-US" sz="2400" dirty="0" smtClean="0"/>
              <a:t>Kotter</a:t>
            </a:r>
            <a:r>
              <a:rPr lang="en-US" sz="2400" dirty="0"/>
              <a:t>, J.P., 1996</a:t>
            </a:r>
            <a:r>
              <a:rPr lang="en-US" sz="2400" i="1" dirty="0"/>
              <a:t>. Leading Change</a:t>
            </a:r>
            <a:r>
              <a:rPr lang="en-US" sz="2400" dirty="0"/>
              <a:t>. Boston, Massachusetts: Harvard Business School Press.</a:t>
            </a:r>
            <a:endParaRPr lang="el-GR"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a:t>
            </a:r>
            <a:r>
              <a:rPr lang="en-US" dirty="0" smtClean="0"/>
              <a:t>0</a:t>
            </a:r>
            <a:endParaRPr lang="el-GR" dirty="0"/>
          </a:p>
        </p:txBody>
      </p:sp>
    </p:spTree>
    <p:extLst>
      <p:ext uri="{BB962C8B-B14F-4D97-AF65-F5344CB8AC3E}">
        <p14:creationId xmlns:p14="http://schemas.microsoft.com/office/powerpoint/2010/main" val="38489126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smtClean="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a:t>
            </a:r>
            <a:r>
              <a:rPr lang="en-US" sz="2400" dirty="0"/>
              <a:t>vision is) a picture of the future with some implicit or explicit commentary on why people should strive to create that </a:t>
            </a:r>
            <a:r>
              <a:rPr lang="en-US" sz="2400" dirty="0" smtClean="0"/>
              <a:t>future</a:t>
            </a:r>
            <a:r>
              <a:rPr lang="en-US" sz="2400" dirty="0"/>
              <a:t>"</a:t>
            </a:r>
            <a:r>
              <a:rPr lang="en-US" sz="2400" dirty="0" smtClean="0"/>
              <a:t> </a:t>
            </a:r>
            <a:endParaRPr lang="el-GR" sz="2400" dirty="0"/>
          </a:p>
          <a:p>
            <a:pPr marL="0" indent="0">
              <a:buNone/>
            </a:pPr>
            <a:endParaRPr lang="en-US" sz="2400" dirty="0" smtClean="0"/>
          </a:p>
          <a:p>
            <a:pPr marL="0" indent="0">
              <a:buNone/>
            </a:pPr>
            <a:r>
              <a:rPr lang="en-US" sz="2400" dirty="0"/>
              <a:t>"</a:t>
            </a:r>
            <a:r>
              <a:rPr lang="en-US" sz="2400" dirty="0" smtClean="0"/>
              <a:t>(</a:t>
            </a:r>
            <a:r>
              <a:rPr lang="en-US" sz="2400" dirty="0"/>
              <a:t>culture is) norms of behavior and shared values among a group of people, and changes in a work group, a division, or an entire company can come undone, even after years of effort, because the new approaches haven’t been anchored firmly in group </a:t>
            </a:r>
            <a:r>
              <a:rPr lang="en-US" sz="2400" dirty="0" smtClean="0"/>
              <a:t>norms</a:t>
            </a:r>
            <a:r>
              <a:rPr lang="en-US" sz="2400" dirty="0"/>
              <a:t>"</a:t>
            </a:r>
            <a:r>
              <a:rPr lang="en-US" sz="2400" dirty="0" smtClean="0"/>
              <a:t> </a:t>
            </a:r>
            <a:r>
              <a:rPr lang="en-US" sz="2400" dirty="0"/>
              <a:t>and </a:t>
            </a:r>
            <a:endParaRPr lang="el-GR" sz="2400" dirty="0" smtClean="0"/>
          </a:p>
          <a:p>
            <a:pPr marL="0" indent="0">
              <a:buNone/>
            </a:pPr>
            <a:r>
              <a:rPr lang="en-US" sz="2400" dirty="0" smtClean="0"/>
              <a:t>"generally</a:t>
            </a:r>
            <a:r>
              <a:rPr lang="en-US" sz="2400" dirty="0"/>
              <a:t>, shared values which are less apparent but more deeply ingrained in the culture, are more difficult to change than norms of </a:t>
            </a:r>
            <a:r>
              <a:rPr lang="en-US" sz="2400" dirty="0" smtClean="0"/>
              <a:t>behavior</a:t>
            </a:r>
            <a:r>
              <a:rPr lang="en-US" sz="2400" dirty="0"/>
              <a:t>"</a:t>
            </a:r>
            <a:r>
              <a:rPr lang="en-US" sz="2400" dirty="0" smtClean="0"/>
              <a:t>.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31</a:t>
            </a:r>
            <a:endParaRPr lang="el-GR" dirty="0"/>
          </a:p>
        </p:txBody>
      </p:sp>
    </p:spTree>
    <p:extLst>
      <p:ext uri="{BB962C8B-B14F-4D97-AF65-F5344CB8AC3E}">
        <p14:creationId xmlns:p14="http://schemas.microsoft.com/office/powerpoint/2010/main" val="227314780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l-GR" sz="3600" dirty="0" smtClean="0">
                <a:cs typeface="Arial" charset="0"/>
              </a:rPr>
              <a:t>Kotter</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a:t>"</a:t>
            </a:r>
            <a:r>
              <a:rPr lang="en-US" sz="2400" dirty="0" smtClean="0"/>
              <a:t>culture </a:t>
            </a:r>
            <a:r>
              <a:rPr lang="en-US" sz="2400" dirty="0"/>
              <a:t>changes only after you have successfully altered people’s actions, after the new behavior produces some group benefit for a period of time, and after people see the connection between the new actions and the performance </a:t>
            </a:r>
            <a:r>
              <a:rPr lang="en-US" sz="2400" dirty="0" smtClean="0"/>
              <a:t>improvement</a:t>
            </a:r>
            <a:r>
              <a:rPr lang="en-US" sz="2400" dirty="0"/>
              <a:t>"</a:t>
            </a:r>
            <a:r>
              <a:rPr lang="en-US" sz="2400" dirty="0" smtClean="0"/>
              <a:t>.</a:t>
            </a:r>
            <a:endParaRPr lang="el-GR" sz="2400" dirty="0"/>
          </a:p>
          <a:p>
            <a:pPr marL="0" indent="0">
              <a:buNone/>
            </a:pPr>
            <a:endParaRPr lang="en-US" sz="2400" dirty="0" smtClean="0"/>
          </a:p>
          <a:p>
            <a:pPr marL="0" indent="0">
              <a:buNone/>
            </a:pPr>
            <a:r>
              <a:rPr lang="en-US" sz="2400" dirty="0" smtClean="0"/>
              <a:t>"A </a:t>
            </a:r>
            <a:r>
              <a:rPr lang="en-US" sz="2400" dirty="0"/>
              <a:t>guiding coalition with good managers but poor leaders will not </a:t>
            </a:r>
            <a:r>
              <a:rPr lang="en-US" sz="2400" dirty="0" smtClean="0"/>
              <a:t>succeed</a:t>
            </a:r>
            <a:r>
              <a:rPr lang="en-US" sz="2400" dirty="0"/>
              <a:t>"</a:t>
            </a:r>
            <a:r>
              <a:rPr lang="en-US" sz="2400" dirty="0" smtClean="0"/>
              <a:t>.</a:t>
            </a:r>
            <a:endParaRPr lang="el-GR" sz="2400" dirty="0"/>
          </a:p>
          <a:p>
            <a:pPr marL="0" indent="0">
              <a:buNone/>
            </a:pPr>
            <a:endParaRPr lang="en-US" sz="2400" dirty="0" smtClean="0"/>
          </a:p>
          <a:p>
            <a:pPr marL="0" indent="0">
              <a:buNone/>
            </a:pPr>
            <a:r>
              <a:rPr lang="en-US" sz="2400" dirty="0" smtClean="0"/>
              <a:t>"</a:t>
            </a:r>
            <a:r>
              <a:rPr lang="en-US" sz="2400" dirty="0"/>
              <a:t>People will find a thousand ingenious ways to withhold cooperation from a process that they sincerely think is unnecessary or wrongheaded</a:t>
            </a:r>
            <a:r>
              <a:rPr lang="en-US" sz="2400" dirty="0" smtClean="0"/>
              <a:t>". </a:t>
            </a: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32</a:t>
            </a:r>
            <a:endParaRPr lang="el-GR" dirty="0"/>
          </a:p>
        </p:txBody>
      </p:sp>
    </p:spTree>
    <p:extLst>
      <p:ext uri="{BB962C8B-B14F-4D97-AF65-F5344CB8AC3E}">
        <p14:creationId xmlns:p14="http://schemas.microsoft.com/office/powerpoint/2010/main" val="32073695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33</a:t>
            </a:fld>
            <a:endParaRPr lang="el-GR" dirty="0"/>
          </a:p>
        </p:txBody>
      </p:sp>
      <p:sp>
        <p:nvSpPr>
          <p:cNvPr id="4" name="Rectangle 3"/>
          <p:cNvSpPr/>
          <p:nvPr/>
        </p:nvSpPr>
        <p:spPr>
          <a:xfrm>
            <a:off x="467544" y="1319064"/>
            <a:ext cx="7776864" cy="2175980"/>
          </a:xfrm>
          <a:prstGeom prst="rect">
            <a:avLst/>
          </a:prstGeom>
        </p:spPr>
        <p:txBody>
          <a:bodyPr wrap="square">
            <a:spAutoFit/>
          </a:bodyPr>
          <a:lstStyle/>
          <a:p>
            <a:pPr lvl="0">
              <a:lnSpc>
                <a:spcPct val="115000"/>
              </a:lnSpc>
              <a:spcBef>
                <a:spcPts val="2400"/>
              </a:spcBef>
              <a:spcAft>
                <a:spcPts val="0"/>
              </a:spcAft>
            </a:pPr>
            <a:r>
              <a:rPr lang="en-US" sz="2400" kern="0" dirty="0">
                <a:latin typeface="+mn-lt"/>
                <a:ea typeface="Times New Roman" panose="02020603050405020304" pitchFamily="18" charset="0"/>
                <a:cs typeface="Times New Roman" panose="02020603050405020304" pitchFamily="18" charset="0"/>
              </a:rPr>
              <a:t>Methods for Knowledge codification</a:t>
            </a:r>
            <a:endParaRPr lang="el-GR" sz="2400" kern="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a:latin typeface="+mn-lt"/>
                <a:ea typeface="Times New Roman" panose="02020603050405020304" pitchFamily="18" charset="0"/>
                <a:cs typeface="Times New Roman" panose="02020603050405020304" pitchFamily="18" charset="0"/>
              </a:rPr>
              <a:t>Cognitive maps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smtClean="0">
                <a:latin typeface="+mn-lt"/>
                <a:ea typeface="Times New Roman" panose="02020603050405020304" pitchFamily="18" charset="0"/>
                <a:cs typeface="Times New Roman" panose="02020603050405020304" pitchFamily="18" charset="0"/>
              </a:rPr>
              <a:t>Decision </a:t>
            </a:r>
            <a:r>
              <a:rPr lang="en-US" sz="2400" dirty="0">
                <a:latin typeface="+mn-lt"/>
                <a:ea typeface="Times New Roman" panose="02020603050405020304" pitchFamily="18" charset="0"/>
                <a:cs typeface="Times New Roman" panose="02020603050405020304" pitchFamily="18" charset="0"/>
              </a:rPr>
              <a:t>trees</a:t>
            </a:r>
            <a:endParaRPr lang="el-GR" sz="2400" dirty="0">
              <a:latin typeface="+mn-lt"/>
              <a:ea typeface="Times New Roman" panose="02020603050405020304" pitchFamily="18" charset="0"/>
              <a:cs typeface="Times New Roman" panose="02020603050405020304" pitchFamily="18" charset="0"/>
            </a:endParaRPr>
          </a:p>
          <a:p>
            <a:pPr marL="742950" lvl="1" indent="-285750">
              <a:lnSpc>
                <a:spcPct val="115000"/>
              </a:lnSpc>
              <a:spcBef>
                <a:spcPts val="1000"/>
              </a:spcBef>
              <a:spcAft>
                <a:spcPts val="0"/>
              </a:spcAft>
              <a:buFont typeface="+mj-lt"/>
              <a:buAutoNum type="arabicPeriod"/>
            </a:pPr>
            <a:r>
              <a:rPr lang="en-US" sz="2400" dirty="0" smtClean="0">
                <a:latin typeface="+mn-lt"/>
                <a:ea typeface="Times New Roman" panose="02020603050405020304" pitchFamily="18" charset="0"/>
                <a:cs typeface="Times New Roman" panose="02020603050405020304" pitchFamily="18" charset="0"/>
              </a:rPr>
              <a:t>Knowledge </a:t>
            </a:r>
            <a:r>
              <a:rPr lang="en-US" sz="2400" dirty="0">
                <a:latin typeface="+mn-lt"/>
                <a:ea typeface="Times New Roman" panose="02020603050405020304" pitchFamily="18" charset="0"/>
                <a:cs typeface="Times New Roman" panose="02020603050405020304" pitchFamily="18" charset="0"/>
              </a:rPr>
              <a:t>taxonomies</a:t>
            </a:r>
            <a:endParaRPr lang="el-GR" sz="2400" dirty="0">
              <a:effectLst/>
              <a:latin typeface="+mn-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47262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34</a:t>
            </a:fld>
            <a:endParaRPr lang="el-GR"/>
          </a:p>
        </p:txBody>
      </p:sp>
      <p:sp>
        <p:nvSpPr>
          <p:cNvPr id="3" name="Rectangle 24"/>
          <p:cNvSpPr>
            <a:spLocks noChangeArrowheads="1"/>
          </p:cNvSpPr>
          <p:nvPr/>
        </p:nvSpPr>
        <p:spPr bwMode="auto">
          <a:xfrm>
            <a:off x="323528" y="-6754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7" name="Rectangle 36"/>
          <p:cNvSpPr>
            <a:spLocks noChangeArrowheads="1"/>
          </p:cNvSpPr>
          <p:nvPr/>
        </p:nvSpPr>
        <p:spPr bwMode="auto">
          <a:xfrm>
            <a:off x="323528" y="-21825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28" name="Rectangle 27"/>
          <p:cNvSpPr/>
          <p:nvPr/>
        </p:nvSpPr>
        <p:spPr>
          <a:xfrm>
            <a:off x="84650" y="6433591"/>
            <a:ext cx="4754050" cy="307777"/>
          </a:xfrm>
          <a:prstGeom prst="rect">
            <a:avLst/>
          </a:prstGeom>
        </p:spPr>
        <p:txBody>
          <a:bodyPr wrap="square">
            <a:spAutoFit/>
          </a:bodyPr>
          <a:lstStyle/>
          <a:p>
            <a:r>
              <a:rPr lang="en-US" sz="1400" dirty="0" smtClean="0"/>
              <a:t>Fig. Conceptual model for Knowledge Management</a:t>
            </a:r>
            <a:endParaRPr lang="el-GR" sz="1400" dirty="0"/>
          </a:p>
        </p:txBody>
      </p:sp>
      <p:sp>
        <p:nvSpPr>
          <p:cNvPr id="29" name="Rectangle 60"/>
          <p:cNvSpPr>
            <a:spLocks noChangeArrowheads="1"/>
          </p:cNvSpPr>
          <p:nvPr/>
        </p:nvSpPr>
        <p:spPr bwMode="auto">
          <a:xfrm>
            <a:off x="1476672" y="-78794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pSp>
        <p:nvGrpSpPr>
          <p:cNvPr id="30" name="Group 29"/>
          <p:cNvGrpSpPr>
            <a:grpSpLocks/>
          </p:cNvGrpSpPr>
          <p:nvPr/>
        </p:nvGrpSpPr>
        <p:grpSpPr bwMode="auto">
          <a:xfrm>
            <a:off x="2391072" y="374103"/>
            <a:ext cx="5257800" cy="6059487"/>
            <a:chOff x="661" y="2651"/>
            <a:chExt cx="8280" cy="9120"/>
          </a:xfrm>
        </p:grpSpPr>
        <p:sp>
          <p:nvSpPr>
            <p:cNvPr id="31" name="Text Box 3"/>
            <p:cNvSpPr txBox="1">
              <a:spLocks noChangeArrowheads="1"/>
            </p:cNvSpPr>
            <p:nvPr/>
          </p:nvSpPr>
          <p:spPr bwMode="auto">
            <a:xfrm>
              <a:off x="845" y="2847"/>
              <a:ext cx="2754" cy="1959"/>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GB" sz="1000" b="1">
                  <a:effectLst/>
                  <a:latin typeface="Times New Roman" panose="02020603050405020304" pitchFamily="18" charset="0"/>
                  <a:ea typeface="Times New Roman" panose="02020603050405020304" pitchFamily="18" charset="0"/>
                </a:rPr>
                <a:t>Enterprise / Organization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Strategy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Management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Security and Privacy in the management of data - Policies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Database(s)</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Times New Roman" panose="02020603050405020304" pitchFamily="18" charset="0"/>
                  <a:ea typeface="Times New Roman" panose="02020603050405020304" pitchFamily="18" charset="0"/>
                </a:rPr>
                <a:t>Organizational memory</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2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2" name="Text Box 4"/>
            <p:cNvSpPr txBox="1">
              <a:spLocks noChangeArrowheads="1"/>
            </p:cNvSpPr>
            <p:nvPr/>
          </p:nvSpPr>
          <p:spPr bwMode="auto">
            <a:xfrm flipV="1">
              <a:off x="5985" y="2651"/>
              <a:ext cx="2571" cy="1372"/>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just">
                <a:spcAft>
                  <a:spcPts val="0"/>
                </a:spcAft>
              </a:pPr>
              <a:r>
                <a:rPr lang="en-US" sz="1000" b="1">
                  <a:effectLst/>
                  <a:latin typeface="Times New Roman" panose="02020603050405020304" pitchFamily="18" charset="0"/>
                  <a:ea typeface="Times New Roman" panose="02020603050405020304" pitchFamily="18" charset="0"/>
                </a:rPr>
                <a:t>Representation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Ontology</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XML</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RDF</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   Dublin Core</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sp>
          <p:nvSpPr>
            <p:cNvPr id="33" name="Text Box 5"/>
            <p:cNvSpPr txBox="1">
              <a:spLocks noChangeArrowheads="1"/>
            </p:cNvSpPr>
            <p:nvPr/>
          </p:nvSpPr>
          <p:spPr bwMode="auto">
            <a:xfrm>
              <a:off x="3966" y="5002"/>
              <a:ext cx="2754" cy="2374"/>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spcAft>
                  <a:spcPts val="0"/>
                </a:spcAft>
              </a:pPr>
              <a:r>
                <a:rPr lang="en-US" sz="1200" b="1" kern="0">
                  <a:effectLst/>
                  <a:latin typeface="Times New Roman" panose="02020603050405020304" pitchFamily="18" charset="0"/>
                  <a:ea typeface="Times New Roman" panose="02020603050405020304" pitchFamily="18" charset="0"/>
                </a:rPr>
                <a:t>Knowledge Management System</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Organizational structure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Means</a:t>
              </a:r>
              <a:r>
                <a:rPr lang="en-GB" sz="900">
                  <a:effectLst/>
                  <a:latin typeface="Times New Roman" panose="02020603050405020304" pitchFamily="18" charset="0"/>
                  <a:ea typeface="Times New Roman" panose="02020603050405020304" pitchFamily="18" charset="0"/>
                </a:rPr>
                <a:t>: Data, Hardware,</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a:effectLst/>
                  <a:latin typeface="Times New Roman" panose="02020603050405020304" pitchFamily="18" charset="0"/>
                  <a:ea typeface="Times New Roman" panose="02020603050405020304" pitchFamily="18" charset="0"/>
                </a:rPr>
                <a:t>  </a:t>
              </a:r>
              <a:r>
                <a:rPr lang="en-GB" sz="900" b="1">
                  <a:effectLst/>
                  <a:latin typeface="Times New Roman" panose="02020603050405020304" pitchFamily="18" charset="0"/>
                  <a:ea typeface="Times New Roman" panose="02020603050405020304" pitchFamily="18" charset="0"/>
                </a:rPr>
                <a:t>Software:</a:t>
              </a:r>
              <a:r>
                <a:rPr lang="en-GB" sz="900">
                  <a:effectLst/>
                  <a:latin typeface="Times New Roman" panose="02020603050405020304" pitchFamily="18" charset="0"/>
                  <a:ea typeface="Times New Roman" panose="02020603050405020304" pitchFamily="18" charset="0"/>
                </a:rPr>
                <a:t> IRS, CBIR, Search Engines, crawlers, DBMS, etc.</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Operations, Functions,                Procedures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900" i="1">
                  <a:effectLst/>
                  <a:latin typeface="Times New Roman" panose="02020603050405020304" pitchFamily="18" charset="0"/>
                  <a:ea typeface="Times New Roman" panose="02020603050405020304" pitchFamily="18" charset="0"/>
                </a:rPr>
                <a:t>People (and Roles)</a:t>
              </a:r>
              <a:endParaRPr lang="el-GR" sz="1200">
                <a:effectLst/>
                <a:latin typeface="Times New Roman" panose="02020603050405020304" pitchFamily="18" charset="0"/>
                <a:ea typeface="Times New Roman" panose="02020603050405020304" pitchFamily="18" charset="0"/>
              </a:endParaRPr>
            </a:p>
          </p:txBody>
        </p:sp>
        <p:sp>
          <p:nvSpPr>
            <p:cNvPr id="34" name="Text Box 6"/>
            <p:cNvSpPr txBox="1">
              <a:spLocks noChangeArrowheads="1"/>
            </p:cNvSpPr>
            <p:nvPr/>
          </p:nvSpPr>
          <p:spPr bwMode="auto">
            <a:xfrm>
              <a:off x="661" y="8726"/>
              <a:ext cx="2700" cy="1845"/>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ctr">
                <a:spcAft>
                  <a:spcPts val="0"/>
                </a:spcAft>
              </a:pPr>
              <a:r>
                <a:rPr lang="en-US" sz="1000" b="1" kern="0">
                  <a:effectLst/>
                  <a:latin typeface="Times New Roman" panose="02020603050405020304" pitchFamily="18" charset="0"/>
                  <a:ea typeface="Times New Roman" panose="02020603050405020304" pitchFamily="18" charset="0"/>
                </a:rPr>
                <a:t>Knowledge</a:t>
              </a:r>
              <a:endParaRPr lang="el-GR" sz="1400" b="1" kern="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Data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Information</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a:t>
              </a:r>
              <a:r>
                <a:rPr lang="el-GR" sz="1000">
                  <a:effectLst/>
                  <a:latin typeface="Times New Roman" panose="02020603050405020304" pitchFamily="18" charset="0"/>
                  <a:ea typeface="Times New Roman" panose="02020603050405020304" pitchFamily="18" charset="0"/>
                  <a:sym typeface="Symbol" panose="05050102010706020507" pitchFamily="18" charset="2"/>
                </a:rPr>
                <a:t></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 Tacit / Explicit </a:t>
              </a:r>
              <a:r>
                <a:rPr lang="en-US" sz="1000">
                  <a:effectLst/>
                  <a:latin typeface="Times New Roman" panose="02020603050405020304" pitchFamily="18" charset="0"/>
                  <a:ea typeface="Times New Roman" panose="02020603050405020304" pitchFamily="18" charset="0"/>
                </a:rPr>
                <a:t>K</a:t>
              </a:r>
              <a:r>
                <a:rPr lang="en-GB" sz="1000">
                  <a:effectLst/>
                  <a:latin typeface="Times New Roman" panose="02020603050405020304" pitchFamily="18" charset="0"/>
                  <a:ea typeface="Times New Roman" panose="02020603050405020304" pitchFamily="18" charset="0"/>
                </a:rPr>
                <a:t>nowledge</a:t>
              </a:r>
              <a:endParaRPr lang="el-GR" sz="1200">
                <a:effectLst/>
                <a:latin typeface="Times New Roman" panose="02020603050405020304" pitchFamily="18" charset="0"/>
                <a:ea typeface="Times New Roman" panose="02020603050405020304" pitchFamily="18" charset="0"/>
              </a:endParaRPr>
            </a:p>
          </p:txBody>
        </p:sp>
        <p:sp>
          <p:nvSpPr>
            <p:cNvPr id="35" name="Text Box 7"/>
            <p:cNvSpPr txBox="1">
              <a:spLocks noChangeArrowheads="1"/>
            </p:cNvSpPr>
            <p:nvPr/>
          </p:nvSpPr>
          <p:spPr bwMode="auto">
            <a:xfrm>
              <a:off x="5161" y="8411"/>
              <a:ext cx="3488" cy="336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pPr algn="l">
                <a:spcAft>
                  <a:spcPts val="0"/>
                </a:spcAft>
              </a:pPr>
              <a:r>
                <a:rPr lang="en-US" sz="1000" b="0" i="1">
                  <a:effectLst/>
                  <a:latin typeface="Times New Roman" panose="02020603050405020304" pitchFamily="18" charset="0"/>
                  <a:ea typeface="Times New Roman" panose="02020603050405020304" pitchFamily="18" charset="0"/>
                </a:rPr>
                <a:t>Knowledge Discovery &amp; Extraction:</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US" sz="1000" b="0">
                  <a:effectLst/>
                  <a:latin typeface="Times New Roman" panose="02020603050405020304" pitchFamily="18" charset="0"/>
                  <a:ea typeface="Times New Roman" panose="02020603050405020304" pitchFamily="18" charset="0"/>
                </a:rPr>
                <a:t>Web &amp; Search engines, Information Retrieval</a:t>
              </a:r>
              <a:r>
                <a:rPr lang="en-US" sz="1000" b="1">
                  <a:effectLst/>
                  <a:latin typeface="Times New Roman" panose="02020603050405020304" pitchFamily="18" charset="0"/>
                  <a:ea typeface="Times New Roman" panose="02020603050405020304" pitchFamily="18" charset="0"/>
                </a:rPr>
                <a:t>,</a:t>
              </a:r>
              <a:r>
                <a:rPr lang="en-US" sz="1000" b="0">
                  <a:effectLst/>
                  <a:latin typeface="Times New Roman" panose="02020603050405020304" pitchFamily="18" charset="0"/>
                  <a:ea typeface="Times New Roman" panose="02020603050405020304" pitchFamily="18" charset="0"/>
                </a:rPr>
                <a:t> CLIR, CBIR, Data Mining, Case Based Reasoning, OLAP  </a:t>
              </a:r>
              <a:endParaRPr lang="el-GR" sz="1000" b="1">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Personalization: </a:t>
              </a:r>
              <a:r>
                <a:rPr lang="en-GB" sz="1000">
                  <a:effectLst/>
                  <a:latin typeface="Times New Roman" panose="02020603050405020304" pitchFamily="18" charset="0"/>
                  <a:ea typeface="Times New Roman" panose="02020603050405020304" pitchFamily="18" charset="0"/>
                </a:rPr>
                <a:t>SDI, user models, stereotypes, user communities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Storage:</a:t>
              </a:r>
              <a:r>
                <a:rPr lang="en-GB" sz="1000">
                  <a:effectLst/>
                  <a:latin typeface="Times New Roman" panose="02020603050405020304" pitchFamily="18" charset="0"/>
                  <a:ea typeface="Times New Roman" panose="02020603050405020304" pitchFamily="18" charset="0"/>
                </a:rPr>
                <a:t> Data and Knowledge warehouse, data marts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1000">
                  <a:effectLst/>
                  <a:latin typeface="Times New Roman" panose="02020603050405020304" pitchFamily="18" charset="0"/>
                  <a:ea typeface="Times New Roman" panose="02020603050405020304" pitchFamily="18" charset="0"/>
                </a:rPr>
                <a:t>Background: NLP, Word Sense Disambiguation, Machine Learning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i="1">
                  <a:effectLst/>
                  <a:latin typeface="Times New Roman" panose="02020603050405020304" pitchFamily="18" charset="0"/>
                  <a:ea typeface="Times New Roman" panose="02020603050405020304" pitchFamily="18" charset="0"/>
                </a:rPr>
                <a:t>Presentation &amp; Sharing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Visualization,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Groupware tools, Collaboration,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1000">
                  <a:effectLst/>
                  <a:latin typeface="Times New Roman" panose="02020603050405020304" pitchFamily="18" charset="0"/>
                  <a:ea typeface="Times New Roman" panose="02020603050405020304" pitchFamily="18" charset="0"/>
                </a:rPr>
                <a:t>e-learning tools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lgn="just">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a:p>
              <a:pPr>
                <a:spcAft>
                  <a:spcPts val="0"/>
                </a:spcAft>
              </a:pPr>
              <a:r>
                <a:rPr lang="en-GB" sz="800">
                  <a:effectLst/>
                  <a:latin typeface="Times New Roman" panose="02020603050405020304" pitchFamily="18" charset="0"/>
                  <a:ea typeface="Times New Roman" panose="02020603050405020304" pitchFamily="18" charset="0"/>
                </a:rPr>
                <a:t> </a:t>
              </a:r>
              <a:endParaRPr lang="el-GR" sz="1200">
                <a:effectLst/>
                <a:latin typeface="Times New Roman" panose="02020603050405020304" pitchFamily="18" charset="0"/>
                <a:ea typeface="Times New Roman" panose="02020603050405020304" pitchFamily="18" charset="0"/>
              </a:endParaRPr>
            </a:p>
          </p:txBody>
        </p:sp>
        <p:cxnSp>
          <p:nvCxnSpPr>
            <p:cNvPr id="36" name="Line 8"/>
            <p:cNvCxnSpPr>
              <a:cxnSpLocks noChangeShapeType="1"/>
            </p:cNvCxnSpPr>
            <p:nvPr/>
          </p:nvCxnSpPr>
          <p:spPr bwMode="auto">
            <a:xfrm flipH="1">
              <a:off x="1946" y="4806"/>
              <a:ext cx="367" cy="392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7" name="Line 9"/>
            <p:cNvCxnSpPr>
              <a:cxnSpLocks noChangeShapeType="1"/>
            </p:cNvCxnSpPr>
            <p:nvPr/>
          </p:nvCxnSpPr>
          <p:spPr bwMode="auto">
            <a:xfrm flipV="1">
              <a:off x="2497" y="7158"/>
              <a:ext cx="1469" cy="1522"/>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38" name="Line 10"/>
            <p:cNvCxnSpPr>
              <a:cxnSpLocks noChangeShapeType="1"/>
            </p:cNvCxnSpPr>
            <p:nvPr/>
          </p:nvCxnSpPr>
          <p:spPr bwMode="auto">
            <a:xfrm flipH="1">
              <a:off x="3361" y="9671"/>
              <a:ext cx="1800" cy="180"/>
            </a:xfrm>
            <a:prstGeom prst="line">
              <a:avLst/>
            </a:prstGeom>
            <a:noFill/>
            <a:ln w="9525" cap="rnd">
              <a:solidFill>
                <a:srgbClr val="000000"/>
              </a:solidFill>
              <a:prstDash val="sysDot"/>
              <a:round/>
              <a:headEnd/>
              <a:tailEnd type="triangle" w="med" len="med"/>
            </a:ln>
            <a:extLst>
              <a:ext uri="{909E8E84-426E-40DD-AFC4-6F175D3DCCD1}">
                <a14:hiddenFill xmlns:a14="http://schemas.microsoft.com/office/drawing/2010/main">
                  <a:noFill/>
                </a14:hiddenFill>
              </a:ext>
            </a:extLst>
          </p:spPr>
        </p:cxnSp>
        <p:cxnSp>
          <p:nvCxnSpPr>
            <p:cNvPr id="39" name="Line 11"/>
            <p:cNvCxnSpPr>
              <a:cxnSpLocks noChangeShapeType="1"/>
            </p:cNvCxnSpPr>
            <p:nvPr/>
          </p:nvCxnSpPr>
          <p:spPr bwMode="auto">
            <a:xfrm flipH="1" flipV="1">
              <a:off x="7638" y="4023"/>
              <a:ext cx="734" cy="431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0" name="Line 12"/>
            <p:cNvCxnSpPr>
              <a:cxnSpLocks noChangeShapeType="1"/>
            </p:cNvCxnSpPr>
            <p:nvPr/>
          </p:nvCxnSpPr>
          <p:spPr bwMode="auto">
            <a:xfrm flipH="1" flipV="1">
              <a:off x="3541" y="3911"/>
              <a:ext cx="1159" cy="109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1" name="Text Box 13"/>
            <p:cNvSpPr txBox="1">
              <a:spLocks noChangeArrowheads="1"/>
            </p:cNvSpPr>
            <p:nvPr/>
          </p:nvSpPr>
          <p:spPr bwMode="auto">
            <a:xfrm>
              <a:off x="3541" y="3371"/>
              <a:ext cx="1653"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Supports</a:t>
              </a:r>
              <a:endParaRPr lang="el-GR" sz="1200">
                <a:effectLst/>
                <a:latin typeface="Times New Roman" panose="02020603050405020304" pitchFamily="18" charset="0"/>
                <a:ea typeface="Times New Roman" panose="02020603050405020304" pitchFamily="18" charset="0"/>
              </a:endParaRPr>
            </a:p>
          </p:txBody>
        </p:sp>
        <p:sp>
          <p:nvSpPr>
            <p:cNvPr id="42" name="Text Box 14"/>
            <p:cNvSpPr txBox="1">
              <a:spLocks noChangeArrowheads="1"/>
            </p:cNvSpPr>
            <p:nvPr/>
          </p:nvSpPr>
          <p:spPr bwMode="auto">
            <a:xfrm>
              <a:off x="5161" y="7746"/>
              <a:ext cx="1836"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sp>
          <p:nvSpPr>
            <p:cNvPr id="43" name="Text Box 15"/>
            <p:cNvSpPr txBox="1">
              <a:spLocks noChangeArrowheads="1"/>
            </p:cNvSpPr>
            <p:nvPr/>
          </p:nvSpPr>
          <p:spPr bwMode="auto">
            <a:xfrm>
              <a:off x="7105" y="6203"/>
              <a:ext cx="1836" cy="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Uses /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is used </a:t>
              </a:r>
              <a:endParaRPr lang="el-GR" sz="1200">
                <a:effectLst/>
                <a:latin typeface="Times New Roman" panose="02020603050405020304" pitchFamily="18" charset="0"/>
                <a:ea typeface="Times New Roman" panose="02020603050405020304" pitchFamily="18" charset="0"/>
              </a:endParaRPr>
            </a:p>
          </p:txBody>
        </p:sp>
        <p:sp>
          <p:nvSpPr>
            <p:cNvPr id="44" name="Text Box 16"/>
            <p:cNvSpPr txBox="1">
              <a:spLocks noChangeArrowheads="1"/>
            </p:cNvSpPr>
            <p:nvPr/>
          </p:nvSpPr>
          <p:spPr bwMode="auto">
            <a:xfrm>
              <a:off x="3127" y="8887"/>
              <a:ext cx="2754" cy="7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000">
                  <a:effectLst/>
                  <a:latin typeface="Arial" panose="020B0604020202020204" pitchFamily="34" charset="0"/>
                  <a:ea typeface="Times New Roman" panose="02020603050405020304" pitchFamily="18" charset="0"/>
                  <a:cs typeface="Times New Roman" panose="02020603050405020304" pitchFamily="18" charset="0"/>
                </a:rPr>
                <a:t>   Integrates / Adds </a:t>
              </a:r>
              <a:endParaRPr lang="el-GR" sz="1200">
                <a:effectLst/>
                <a:latin typeface="Times New Roman" panose="02020603050405020304" pitchFamily="18" charset="0"/>
                <a:ea typeface="Times New Roman" panose="02020603050405020304" pitchFamily="18" charset="0"/>
              </a:endParaRPr>
            </a:p>
            <a:p>
              <a:pPr>
                <a:spcAft>
                  <a:spcPts val="0"/>
                </a:spcAft>
              </a:pPr>
              <a:r>
                <a:rPr lang="el-GR" sz="1100">
                  <a:effectLst/>
                  <a:latin typeface="Arial" panose="020B0604020202020204" pitchFamily="34" charset="0"/>
                  <a:ea typeface="Times New Roman" panose="02020603050405020304" pitchFamily="18" charset="0"/>
                  <a:cs typeface="Times New Roman" panose="02020603050405020304" pitchFamily="18" charset="0"/>
                </a:rPr>
                <a:t> </a:t>
              </a: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Value</a:t>
              </a:r>
              <a:endParaRPr lang="el-GR" sz="1200">
                <a:effectLst/>
                <a:latin typeface="Times New Roman" panose="02020603050405020304" pitchFamily="18" charset="0"/>
                <a:ea typeface="Times New Roman" panose="02020603050405020304" pitchFamily="18" charset="0"/>
              </a:endParaRPr>
            </a:p>
          </p:txBody>
        </p:sp>
        <p:sp>
          <p:nvSpPr>
            <p:cNvPr id="45" name="Text Box 17"/>
            <p:cNvSpPr txBox="1">
              <a:spLocks noChangeArrowheads="1"/>
            </p:cNvSpPr>
            <p:nvPr/>
          </p:nvSpPr>
          <p:spPr bwMode="auto">
            <a:xfrm>
              <a:off x="3048" y="7746"/>
              <a:ext cx="1836" cy="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l-GR" sz="12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   Interacts</a:t>
              </a:r>
              <a:endParaRPr lang="el-GR" sz="1200">
                <a:effectLst/>
                <a:latin typeface="Times New Roman" panose="02020603050405020304" pitchFamily="18" charset="0"/>
                <a:ea typeface="Times New Roman" panose="02020603050405020304" pitchFamily="18" charset="0"/>
              </a:endParaRPr>
            </a:p>
          </p:txBody>
        </p:sp>
        <p:cxnSp>
          <p:nvCxnSpPr>
            <p:cNvPr id="46" name="Line 18"/>
            <p:cNvCxnSpPr>
              <a:cxnSpLocks noChangeShapeType="1"/>
            </p:cNvCxnSpPr>
            <p:nvPr/>
          </p:nvCxnSpPr>
          <p:spPr bwMode="auto">
            <a:xfrm flipH="1">
              <a:off x="5802" y="4023"/>
              <a:ext cx="1285" cy="979"/>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47" name="Text Box 19"/>
            <p:cNvSpPr txBox="1">
              <a:spLocks noChangeArrowheads="1"/>
            </p:cNvSpPr>
            <p:nvPr/>
          </p:nvSpPr>
          <p:spPr bwMode="auto">
            <a:xfrm>
              <a:off x="4621" y="4091"/>
              <a:ext cx="1469" cy="5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a:spcAft>
                  <a:spcPts val="0"/>
                </a:spcAft>
              </a:pPr>
              <a:r>
                <a:rPr lang="en-US" sz="1000">
                  <a:effectLst/>
                  <a:latin typeface="Arial" panose="020B0604020202020204" pitchFamily="34" charset="0"/>
                  <a:ea typeface="Times New Roman" panose="02020603050405020304" pitchFamily="18" charset="0"/>
                  <a:cs typeface="Times New Roman" panose="02020603050405020304" pitchFamily="18" charset="0"/>
                </a:rPr>
                <a:t>  </a:t>
              </a:r>
              <a:r>
                <a:rPr lang="el-GR" sz="1000">
                  <a:effectLst/>
                  <a:latin typeface="Arial" panose="020B0604020202020204" pitchFamily="34" charset="0"/>
                  <a:ea typeface="Times New Roman" panose="02020603050405020304" pitchFamily="18" charset="0"/>
                  <a:cs typeface="Times New Roman" panose="02020603050405020304" pitchFamily="18" charset="0"/>
                </a:rPr>
                <a:t>Interacts </a:t>
              </a:r>
              <a:endParaRPr lang="el-GR" sz="1200">
                <a:effectLst/>
                <a:latin typeface="Times New Roman" panose="02020603050405020304" pitchFamily="18" charset="0"/>
                <a:ea typeface="Times New Roman" panose="02020603050405020304" pitchFamily="18" charset="0"/>
              </a:endParaRPr>
            </a:p>
          </p:txBody>
        </p:sp>
        <p:cxnSp>
          <p:nvCxnSpPr>
            <p:cNvPr id="48" name="Line 20"/>
            <p:cNvCxnSpPr>
              <a:cxnSpLocks noChangeShapeType="1"/>
            </p:cNvCxnSpPr>
            <p:nvPr/>
          </p:nvCxnSpPr>
          <p:spPr bwMode="auto">
            <a:xfrm flipH="1" flipV="1">
              <a:off x="6421" y="7331"/>
              <a:ext cx="36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49" name="Line 21"/>
            <p:cNvCxnSpPr>
              <a:cxnSpLocks noChangeShapeType="1"/>
            </p:cNvCxnSpPr>
            <p:nvPr/>
          </p:nvCxnSpPr>
          <p:spPr bwMode="auto">
            <a:xfrm flipV="1">
              <a:off x="3361" y="9491"/>
              <a:ext cx="1800" cy="1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0" name="Line 22"/>
            <p:cNvCxnSpPr>
              <a:cxnSpLocks noChangeShapeType="1"/>
            </p:cNvCxnSpPr>
            <p:nvPr/>
          </p:nvCxnSpPr>
          <p:spPr bwMode="auto">
            <a:xfrm>
              <a:off x="7861" y="4091"/>
              <a:ext cx="720" cy="45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1" name="Line 23"/>
            <p:cNvCxnSpPr>
              <a:cxnSpLocks noChangeShapeType="1"/>
            </p:cNvCxnSpPr>
            <p:nvPr/>
          </p:nvCxnSpPr>
          <p:spPr bwMode="auto">
            <a:xfrm>
              <a:off x="4981" y="7331"/>
              <a:ext cx="720" cy="108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52" name="Line 24"/>
            <p:cNvCxnSpPr>
              <a:cxnSpLocks noChangeShapeType="1"/>
            </p:cNvCxnSpPr>
            <p:nvPr/>
          </p:nvCxnSpPr>
          <p:spPr bwMode="auto">
            <a:xfrm flipV="1">
              <a:off x="4981" y="4091"/>
              <a:ext cx="1260" cy="90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53" name="Rectangle 72"/>
          <p:cNvSpPr>
            <a:spLocks noChangeArrowheads="1"/>
          </p:cNvSpPr>
          <p:nvPr/>
        </p:nvSpPr>
        <p:spPr bwMode="auto">
          <a:xfrm>
            <a:off x="1476672" y="-330746"/>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388771329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Ε. Γαλιώτου, Α. Μαρινάγη, 2018.</a:t>
            </a:r>
          </a:p>
          <a:p>
            <a:pPr marL="0" indent="0">
              <a:spcBef>
                <a:spcPts val="0"/>
              </a:spcBef>
              <a:buNone/>
            </a:pPr>
            <a:r>
              <a:rPr lang="el-GR" sz="2000" dirty="0"/>
              <a:t>Χ. Σκουρλάς, Ε. Γαλιώτου, Α. </a:t>
            </a:r>
            <a:r>
              <a:rPr lang="el-GR" sz="2000" dirty="0" smtClean="0"/>
              <a:t>Μαρινάγη. «Διαχείριση Γνώσης. </a:t>
            </a:r>
            <a:r>
              <a:rPr lang="el-GR" sz="2000" dirty="0"/>
              <a:t>Ενότητα 1: «Προσανατολισμού» (orientation) - </a:t>
            </a:r>
            <a:r>
              <a:rPr lang="el-GR" sz="2000" dirty="0" smtClean="0"/>
              <a:t>Εισαγωγή ».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Τρεις βασικές </a:t>
            </a:r>
            <a:r>
              <a:rPr lang="el-GR" sz="3600" dirty="0" smtClean="0"/>
              <a:t>έννοιες</a:t>
            </a:r>
            <a:endParaRPr lang="el-GR" sz="3600" dirty="0"/>
          </a:p>
        </p:txBody>
      </p:sp>
      <p:sp>
        <p:nvSpPr>
          <p:cNvPr id="3" name="Content Placeholder 2"/>
          <p:cNvSpPr>
            <a:spLocks noGrp="1"/>
          </p:cNvSpPr>
          <p:nvPr>
            <p:ph idx="1"/>
          </p:nvPr>
        </p:nvSpPr>
        <p:spPr/>
        <p:txBody>
          <a:bodyPr>
            <a:normAutofit/>
          </a:bodyPr>
          <a:lstStyle/>
          <a:p>
            <a:pPr marL="0" indent="0">
              <a:buNone/>
            </a:pPr>
            <a:endParaRPr lang="el-GR" dirty="0"/>
          </a:p>
          <a:p>
            <a:r>
              <a:rPr lang="el-GR" dirty="0"/>
              <a:t>Δεδομένα (</a:t>
            </a:r>
            <a:r>
              <a:rPr lang="en-US" dirty="0"/>
              <a:t>Data)</a:t>
            </a:r>
          </a:p>
          <a:p>
            <a:endParaRPr lang="en-US" dirty="0"/>
          </a:p>
          <a:p>
            <a:r>
              <a:rPr lang="el-GR" dirty="0"/>
              <a:t>Πληροφορία (</a:t>
            </a:r>
            <a:r>
              <a:rPr lang="en-US" dirty="0"/>
              <a:t>information) </a:t>
            </a:r>
          </a:p>
          <a:p>
            <a:endParaRPr lang="en-US" dirty="0"/>
          </a:p>
          <a:p>
            <a:r>
              <a:rPr lang="el-GR" dirty="0"/>
              <a:t>Γνώση (</a:t>
            </a:r>
            <a:r>
              <a:rPr lang="en-US" dirty="0"/>
              <a:t>knowledge</a:t>
            </a:r>
            <a:r>
              <a:rPr lang="en-US" dirty="0" smtClean="0"/>
              <a:t>)</a:t>
            </a:r>
            <a:endParaRPr lang="en-US" dirty="0"/>
          </a:p>
        </p:txBody>
      </p:sp>
      <p:sp>
        <p:nvSpPr>
          <p:cNvPr id="4" name="Rectangle 3"/>
          <p:cNvSpPr/>
          <p:nvPr/>
        </p:nvSpPr>
        <p:spPr>
          <a:xfrm>
            <a:off x="8172400" y="6165304"/>
            <a:ext cx="312906" cy="369332"/>
          </a:xfrm>
          <a:prstGeom prst="rect">
            <a:avLst/>
          </a:prstGeom>
        </p:spPr>
        <p:txBody>
          <a:bodyPr wrap="none">
            <a:spAutoFit/>
          </a:bodyPr>
          <a:lstStyle/>
          <a:p>
            <a:r>
              <a:rPr lang="el-GR" dirty="0" smtClean="0"/>
              <a:t>3</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39689503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864096"/>
          </a:xfrm>
        </p:spPr>
        <p:txBody>
          <a:bodyPr>
            <a:normAutofit/>
          </a:bodyPr>
          <a:lstStyle/>
          <a:p>
            <a:r>
              <a:rPr lang="el-GR" sz="3200" dirty="0" smtClean="0"/>
              <a:t>Δεδομένα ή στοιχεία (</a:t>
            </a:r>
            <a:r>
              <a:rPr lang="en-US" sz="3200" dirty="0" smtClean="0"/>
              <a:t>data)</a:t>
            </a:r>
            <a:r>
              <a:rPr lang="el-GR" sz="3200" dirty="0" smtClean="0"/>
              <a:t> </a:t>
            </a:r>
            <a:endParaRPr lang="el-GR" sz="32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4</a:t>
            </a:fld>
            <a:endParaRPr lang="el-GR"/>
          </a:p>
        </p:txBody>
      </p:sp>
      <p:sp>
        <p:nvSpPr>
          <p:cNvPr id="3" name="Rectangle 2"/>
          <p:cNvSpPr/>
          <p:nvPr/>
        </p:nvSpPr>
        <p:spPr>
          <a:xfrm>
            <a:off x="251520" y="1268760"/>
            <a:ext cx="8445624" cy="5755422"/>
          </a:xfrm>
          <a:prstGeom prst="rect">
            <a:avLst/>
          </a:prstGeom>
        </p:spPr>
        <p:txBody>
          <a:bodyPr wrap="square">
            <a:spAutoFit/>
          </a:bodyPr>
          <a:lstStyle/>
          <a:p>
            <a:r>
              <a:rPr lang="el-GR" altLang="el-GR" sz="2400" b="1" dirty="0" smtClean="0">
                <a:solidFill>
                  <a:schemeClr val="accent4"/>
                </a:solidFill>
                <a:cs typeface="Arial" charset="0"/>
              </a:rPr>
              <a:t>Πρέπει να θυμηθούμε τις έννοιες</a:t>
            </a:r>
            <a:r>
              <a:rPr lang="en-US" altLang="el-GR" sz="2400" b="1" dirty="0">
                <a:solidFill>
                  <a:schemeClr val="accent4"/>
                </a:solidFill>
                <a:cs typeface="Arial" charset="0"/>
              </a:rPr>
              <a:t>:</a:t>
            </a:r>
          </a:p>
          <a:p>
            <a:pPr marL="357188" indent="0">
              <a:buNone/>
            </a:pPr>
            <a:endParaRPr lang="el-GR" altLang="el-GR" sz="2400" dirty="0" smtClean="0">
              <a:cs typeface="Arial" charset="0"/>
            </a:endParaRPr>
          </a:p>
          <a:p>
            <a:pPr marL="357188" indent="0">
              <a:buNone/>
            </a:pPr>
            <a:r>
              <a:rPr lang="el-GR" altLang="el-GR" sz="2400" dirty="0" smtClean="0">
                <a:cs typeface="Arial" charset="0"/>
              </a:rPr>
              <a:t>Δεδομένα ή στοιχεία (</a:t>
            </a:r>
            <a:r>
              <a:rPr lang="en-US" altLang="el-GR" sz="2400" dirty="0" smtClean="0">
                <a:cs typeface="Arial" charset="0"/>
              </a:rPr>
              <a:t>data). </a:t>
            </a:r>
            <a:r>
              <a:rPr lang="el-GR" altLang="el-GR" sz="2400" dirty="0" smtClean="0">
                <a:cs typeface="Arial" charset="0"/>
              </a:rPr>
              <a:t>Μοντέλο δεδομένων.</a:t>
            </a:r>
          </a:p>
          <a:p>
            <a:pPr marL="357188" indent="0">
              <a:buNone/>
            </a:pPr>
            <a:endParaRPr lang="el-GR" sz="2400" dirty="0" smtClean="0">
              <a:solidFill>
                <a:schemeClr val="accent4"/>
              </a:solidFill>
            </a:endParaRPr>
          </a:p>
          <a:p>
            <a:pPr marL="357188" indent="0">
              <a:buNone/>
            </a:pPr>
            <a:r>
              <a:rPr lang="el-GR" sz="2400" dirty="0" smtClean="0">
                <a:solidFill>
                  <a:schemeClr val="accent4"/>
                </a:solidFill>
              </a:rPr>
              <a:t>Στις </a:t>
            </a:r>
            <a:r>
              <a:rPr lang="el-GR" sz="2400" dirty="0">
                <a:solidFill>
                  <a:schemeClr val="accent4"/>
                </a:solidFill>
              </a:rPr>
              <a:t>βάσεις δεδομένων διαχειριζόμαστε δεδομένα</a:t>
            </a:r>
            <a:endParaRPr lang="el-GR" altLang="el-GR" sz="2400" dirty="0">
              <a:cs typeface="Arial" charset="0"/>
            </a:endParaRPr>
          </a:p>
          <a:p>
            <a:pPr marL="357188" indent="0">
              <a:buNone/>
            </a:pPr>
            <a:endParaRPr lang="el-GR" altLang="el-GR" sz="2400" b="1" dirty="0" smtClean="0">
              <a:solidFill>
                <a:schemeClr val="accent4"/>
              </a:solidFill>
              <a:cs typeface="Arial" charset="0"/>
            </a:endParaRPr>
          </a:p>
          <a:p>
            <a:pPr marL="357188" indent="0">
              <a:buNone/>
            </a:pPr>
            <a:r>
              <a:rPr lang="el-GR" altLang="el-GR" sz="2400" b="1" dirty="0" smtClean="0">
                <a:solidFill>
                  <a:schemeClr val="accent4"/>
                </a:solidFill>
                <a:cs typeface="Arial" charset="0"/>
              </a:rPr>
              <a:t>Παράδειγμα</a:t>
            </a:r>
          </a:p>
          <a:p>
            <a:pPr marL="357188" indent="0">
              <a:buNone/>
            </a:pPr>
            <a:r>
              <a:rPr lang="el-GR" altLang="el-GR" sz="2400" dirty="0" smtClean="0">
                <a:solidFill>
                  <a:srgbClr val="000000"/>
                </a:solidFill>
              </a:rPr>
              <a:t>- Τα δ</a:t>
            </a:r>
            <a:r>
              <a:rPr lang="el-GR" sz="2400" dirty="0" smtClean="0"/>
              <a:t>εδομένα μιας τραπεζικής </a:t>
            </a:r>
            <a:r>
              <a:rPr lang="el-GR" sz="2400" dirty="0"/>
              <a:t>εφαρμογής διαχείρισης πιστωτικών καρτών </a:t>
            </a:r>
            <a:r>
              <a:rPr lang="el-GR" altLang="el-GR" sz="2400" dirty="0" smtClean="0">
                <a:solidFill>
                  <a:srgbClr val="000000"/>
                </a:solidFill>
                <a:cs typeface="Arial" charset="0"/>
              </a:rPr>
              <a:t>οργανωμένα σε Σχεσιακό μοντέλο, δηλαδή σε πίνακες. </a:t>
            </a:r>
          </a:p>
          <a:p>
            <a:pPr marL="357188" indent="0">
              <a:buNone/>
            </a:pPr>
            <a:r>
              <a:rPr lang="el-GR" altLang="el-GR" sz="2400" dirty="0" smtClean="0">
                <a:solidFill>
                  <a:srgbClr val="000000"/>
                </a:solidFill>
                <a:cs typeface="Arial" charset="0"/>
              </a:rPr>
              <a:t>- Ο πίνακας «Πελάτης» έχει τα στοιχεία του πελάτη. </a:t>
            </a:r>
          </a:p>
          <a:p>
            <a:pPr marL="357188" indent="0">
              <a:buNone/>
            </a:pPr>
            <a:r>
              <a:rPr lang="el-GR" altLang="el-GR" sz="2400" dirty="0" smtClean="0">
                <a:solidFill>
                  <a:srgbClr val="000000"/>
                </a:solidFill>
                <a:cs typeface="Arial" charset="0"/>
              </a:rPr>
              <a:t>- Ο πίνακας «Κινήσεις_Πελάτη» έχει τις αγορές των πελατών με πιστωτική κάρτα. </a:t>
            </a:r>
          </a:p>
          <a:p>
            <a:pPr marL="357188" indent="0">
              <a:buNone/>
            </a:pPr>
            <a:endParaRPr lang="el-GR" altLang="el-GR" sz="2400" dirty="0" smtClean="0">
              <a:cs typeface="Arial" charset="0"/>
            </a:endParaRPr>
          </a:p>
          <a:p>
            <a:pPr marL="357188" indent="0">
              <a:buNone/>
            </a:pPr>
            <a:endParaRPr lang="el-GR" altLang="el-GR" sz="2400" dirty="0" smtClean="0">
              <a:cs typeface="Arial" charset="0"/>
            </a:endParaRPr>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49834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Text Box 3"/>
          <p:cNvSpPr txBox="1">
            <a:spLocks noChangeArrowheads="1"/>
          </p:cNvSpPr>
          <p:nvPr/>
        </p:nvSpPr>
        <p:spPr bwMode="auto">
          <a:xfrm>
            <a:off x="527050" y="692150"/>
            <a:ext cx="8101013" cy="1103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5000" rIns="90000" bIns="45000"/>
          <a:lstStyle>
            <a:lvl1pPr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1pPr>
            <a:lvl2pPr marL="742950" indent="-28575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2pPr>
            <a:lvl3pPr marL="11430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3pPr>
            <a:lvl4pPr marL="16002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4pPr>
            <a:lvl5pPr marL="2057400" indent="-228600" eaLnBrk="0" hangingPunc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chemeClr val="tx1"/>
                </a:solidFill>
                <a:latin typeface="Times New Roman" pitchFamily="18" charset="0"/>
              </a:defRPr>
            </a:lvl9pPr>
          </a:lstStyle>
          <a:p>
            <a:pPr eaLnBrk="1" hangingPunct="1">
              <a:buSzPct val="45000"/>
              <a:buFont typeface="Wingdings" pitchFamily="2" charset="2"/>
              <a:buNone/>
            </a:pPr>
            <a:endParaRPr lang="en-US" altLang="el-GR" dirty="0">
              <a:solidFill>
                <a:srgbClr val="000000"/>
              </a:solidFill>
              <a:latin typeface="Arial" charset="0"/>
            </a:endParaRPr>
          </a:p>
          <a:p>
            <a:pPr eaLnBrk="1" hangingPunct="1">
              <a:buSzPct val="45000"/>
              <a:buFont typeface="Wingdings" pitchFamily="2" charset="2"/>
              <a:buChar char=""/>
            </a:pPr>
            <a:endParaRPr lang="en-US" altLang="el-GR" dirty="0">
              <a:solidFill>
                <a:srgbClr val="000000"/>
              </a:solidFill>
              <a:latin typeface="Arial" charset="0"/>
            </a:endParaRPr>
          </a:p>
          <a:p>
            <a:pPr eaLnBrk="1" hangingPunct="1">
              <a:buSzPct val="45000"/>
            </a:pPr>
            <a:endParaRPr lang="el-GR" altLang="el-GR" dirty="0">
              <a:solidFill>
                <a:srgbClr val="000000"/>
              </a:solidFill>
              <a:latin typeface="Arial" charset="0"/>
            </a:endParaRPr>
          </a:p>
          <a:p>
            <a:pPr eaLnBrk="1" hangingPunct="1">
              <a:buSzPct val="45000"/>
              <a:buFont typeface="Wingdings" pitchFamily="2" charset="2"/>
              <a:buNone/>
            </a:pPr>
            <a:r>
              <a:rPr lang="en-US" altLang="el-GR" dirty="0" smtClean="0">
                <a:solidFill>
                  <a:srgbClr val="000000"/>
                </a:solidFill>
                <a:latin typeface="Arial" charset="0"/>
              </a:rPr>
              <a:t> </a:t>
            </a:r>
            <a:endParaRPr lang="en-US" altLang="el-GR" dirty="0">
              <a:solidFill>
                <a:srgbClr val="000000"/>
              </a:solidFill>
              <a:latin typeface="Arial" charset="0"/>
            </a:endParaRPr>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5</a:t>
            </a:r>
            <a:endParaRPr lang="el-GR" dirty="0"/>
          </a:p>
        </p:txBody>
      </p:sp>
      <p:sp>
        <p:nvSpPr>
          <p:cNvPr id="10" name="Rectangle 2"/>
          <p:cNvSpPr>
            <a:spLocks noChangeArrowheads="1"/>
          </p:cNvSpPr>
          <p:nvPr/>
        </p:nvSpPr>
        <p:spPr bwMode="auto">
          <a:xfrm>
            <a:off x="251520" y="764704"/>
            <a:ext cx="172819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a:t>
            </a:r>
            <a:endParaRPr kumimoji="0" lang="el-GR" altLang="el-GR" sz="2000" b="0" i="0" u="none" strike="noStrike" cap="none" normalizeH="0" baseline="0" dirty="0" smtClean="0">
              <a:ln>
                <a:noFill/>
              </a:ln>
              <a:solidFill>
                <a:schemeClr val="tx1"/>
              </a:solidFill>
              <a:effectLst/>
              <a:latin typeface="+mn-lt"/>
            </a:endParaRPr>
          </a:p>
        </p:txBody>
      </p:sp>
      <p:sp>
        <p:nvSpPr>
          <p:cNvPr id="14" name="Rectangle 2"/>
          <p:cNvSpPr>
            <a:spLocks noChangeArrowheads="1"/>
          </p:cNvSpPr>
          <p:nvPr/>
        </p:nvSpPr>
        <p:spPr bwMode="auto">
          <a:xfrm>
            <a:off x="35496" y="1876762"/>
            <a:ext cx="338437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l-GR" altLang="el-GR"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t>
            </a:r>
            <a:r>
              <a:rPr kumimoji="0" lang="el-GR" altLang="el-GR" sz="2000" b="0" i="0" u="none" strike="noStrike" cap="none" normalizeH="0" baseline="0" dirty="0" smtClean="0">
                <a:ln>
                  <a:noFill/>
                </a:ln>
                <a:solidFill>
                  <a:schemeClr val="tx1"/>
                </a:solidFill>
                <a:effectLst/>
                <a:latin typeface="+mn-lt"/>
                <a:ea typeface="Times New Roman" panose="02020603050405020304" pitchFamily="18" charset="0"/>
              </a:rPr>
              <a:t>CUSTOMER_</a:t>
            </a:r>
            <a:r>
              <a:rPr lang="fr-FR" altLang="el-GR" sz="2000" dirty="0" smtClean="0">
                <a:latin typeface="+mn-lt"/>
                <a:ea typeface="Times New Roman" panose="02020603050405020304" pitchFamily="18" charset="0"/>
              </a:rPr>
              <a:t>TRANSACTIONS</a:t>
            </a:r>
            <a:endParaRPr kumimoji="0" lang="el-GR" altLang="el-GR" sz="2000" b="0" i="0" u="none" strike="noStrike" cap="none" normalizeH="0" baseline="0" dirty="0" smtClean="0">
              <a:ln>
                <a:noFill/>
              </a:ln>
              <a:solidFill>
                <a:schemeClr val="tx1"/>
              </a:solidFill>
              <a:effectLst/>
              <a:latin typeface="+mn-lt"/>
            </a:endParaRPr>
          </a:p>
        </p:txBody>
      </p:sp>
      <p:graphicFrame>
        <p:nvGraphicFramePr>
          <p:cNvPr id="13" name="Table 12"/>
          <p:cNvGraphicFramePr>
            <a:graphicFrameLocks noGrp="1"/>
          </p:cNvGraphicFramePr>
          <p:nvPr>
            <p:extLst>
              <p:ext uri="{D42A27DB-BD31-4B8C-83A1-F6EECF244321}">
                <p14:modId xmlns:p14="http://schemas.microsoft.com/office/powerpoint/2010/main" val="330438965"/>
              </p:ext>
            </p:extLst>
          </p:nvPr>
        </p:nvGraphicFramePr>
        <p:xfrm>
          <a:off x="1907704" y="2293347"/>
          <a:ext cx="6768752" cy="3305841"/>
        </p:xfrm>
        <a:graphic>
          <a:graphicData uri="http://schemas.openxmlformats.org/drawingml/2006/table">
            <a:tbl>
              <a:tblPr/>
              <a:tblGrid>
                <a:gridCol w="1224136"/>
                <a:gridCol w="936104"/>
                <a:gridCol w="1152128"/>
                <a:gridCol w="1872208"/>
                <a:gridCol w="997711"/>
                <a:gridCol w="586465"/>
              </a:tblGrid>
              <a:tr h="607195">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TRANSACTION_NO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AMOUNT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RATIONALE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T_DATE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35.40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10.10.18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26.70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DVDs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20.10.18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74661">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1010030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1250.10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CONFERENCE REGISTRATION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01.11.18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1010040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23.70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CLOTHS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smtClean="0">
                          <a:effectLst/>
                          <a:latin typeface="Times New Roman" panose="02020603050405020304" pitchFamily="18" charset="0"/>
                          <a:ea typeface="Times New Roman" panose="02020603050405020304" pitchFamily="18" charset="0"/>
                        </a:rPr>
                        <a:t>08.11.18</a:t>
                      </a:r>
                      <a:endParaRPr lang="el-GR" sz="1800" dirty="0">
                        <a:effectLst/>
                        <a:latin typeface="Times New Roman" panose="02020603050405020304" pitchFamily="18" charset="0"/>
                        <a:ea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4797">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1350308426"/>
              </p:ext>
            </p:extLst>
          </p:nvPr>
        </p:nvGraphicFramePr>
        <p:xfrm>
          <a:off x="3275856" y="286006"/>
          <a:ext cx="5400600" cy="1628760"/>
        </p:xfrm>
        <a:graphic>
          <a:graphicData uri="http://schemas.openxmlformats.org/drawingml/2006/table">
            <a:tbl>
              <a:tblPr/>
              <a:tblGrid>
                <a:gridCol w="1080120"/>
                <a:gridCol w="1152128"/>
                <a:gridCol w="648072"/>
                <a:gridCol w="1944216"/>
                <a:gridCol w="576064"/>
              </a:tblGrid>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C_CODE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C_NAME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AGE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CREDIT_CARD_N0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12345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ULMAN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78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123456789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23456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DATE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987654321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0040">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l-GR" sz="1800" dirty="0">
                          <a:effectLst/>
                          <a:latin typeface="Times New Roman" panose="02020603050405020304" pitchFamily="18" charset="0"/>
                          <a:ea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672209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Πληροφορία</a:t>
            </a:r>
            <a:endParaRPr lang="el-GR" sz="3600" dirty="0"/>
          </a:p>
        </p:txBody>
      </p:sp>
      <p:sp>
        <p:nvSpPr>
          <p:cNvPr id="3" name="Content Placeholder 2"/>
          <p:cNvSpPr>
            <a:spLocks noGrp="1"/>
          </p:cNvSpPr>
          <p:nvPr>
            <p:ph idx="1"/>
          </p:nvPr>
        </p:nvSpPr>
        <p:spPr/>
        <p:txBody>
          <a:bodyPr>
            <a:normAutofit/>
          </a:bodyPr>
          <a:lstStyle/>
          <a:p>
            <a:pPr>
              <a:buSzPct val="80000"/>
            </a:pPr>
            <a:r>
              <a:rPr lang="el-GR" altLang="el-GR" sz="2400" dirty="0">
                <a:solidFill>
                  <a:srgbClr val="000000"/>
                </a:solidFill>
              </a:rPr>
              <a:t>Ο υπάλληλος που ελέγχει τις κινήσεις εκτυπώνει καταστάσεις </a:t>
            </a:r>
            <a:r>
              <a:rPr lang="el-GR" altLang="el-GR" sz="2400" dirty="0" smtClean="0">
                <a:solidFill>
                  <a:srgbClr val="000000"/>
                </a:solidFill>
              </a:rPr>
              <a:t>σε </a:t>
            </a:r>
            <a:r>
              <a:rPr lang="el-GR" altLang="el-GR" sz="2400" dirty="0">
                <a:solidFill>
                  <a:srgbClr val="000000"/>
                </a:solidFill>
              </a:rPr>
              <a:t>μηνιαία βάση (ή και συχνότερα) ανά πελάτη. </a:t>
            </a:r>
            <a:endParaRPr lang="el-GR" altLang="el-GR" sz="2400" dirty="0" smtClean="0">
              <a:solidFill>
                <a:srgbClr val="000000"/>
              </a:solidFill>
            </a:endParaRPr>
          </a:p>
          <a:p>
            <a:pPr>
              <a:buSzPct val="80000"/>
            </a:pPr>
            <a:r>
              <a:rPr lang="el-GR" altLang="el-GR" sz="2400" dirty="0" smtClean="0">
                <a:solidFill>
                  <a:srgbClr val="000000"/>
                </a:solidFill>
              </a:rPr>
              <a:t>Επιπλέον</a:t>
            </a:r>
            <a:r>
              <a:rPr lang="el-GR" altLang="el-GR" sz="2400" dirty="0">
                <a:solidFill>
                  <a:srgbClr val="000000"/>
                </a:solidFill>
              </a:rPr>
              <a:t>, </a:t>
            </a:r>
            <a:r>
              <a:rPr lang="el-GR" altLang="el-GR" sz="2400" dirty="0" smtClean="0">
                <a:solidFill>
                  <a:srgbClr val="000000"/>
                </a:solidFill>
              </a:rPr>
              <a:t>έχει </a:t>
            </a:r>
            <a:r>
              <a:rPr lang="el-GR" altLang="el-GR" sz="2400" dirty="0">
                <a:solidFill>
                  <a:srgbClr val="000000"/>
                </a:solidFill>
              </a:rPr>
              <a:t>συγκριτικά στοιχεία κίνησης κάρτας ανά μήνα. </a:t>
            </a:r>
          </a:p>
          <a:p>
            <a:pPr>
              <a:buSzPct val="80000"/>
            </a:pPr>
            <a:r>
              <a:rPr lang="el-GR" altLang="el-GR" sz="2400" dirty="0">
                <a:solidFill>
                  <a:srgbClr val="000000"/>
                </a:solidFill>
              </a:rPr>
              <a:t>Αυτές οι καταστάσεις και τα στοιχεία που περιλαμβάνονται </a:t>
            </a:r>
            <a:r>
              <a:rPr lang="el-GR" altLang="el-GR" sz="2400" dirty="0" smtClean="0">
                <a:solidFill>
                  <a:srgbClr val="000000"/>
                </a:solidFill>
              </a:rPr>
              <a:t>σε </a:t>
            </a:r>
            <a:r>
              <a:rPr lang="el-GR" altLang="el-GR" sz="2400" dirty="0">
                <a:solidFill>
                  <a:srgbClr val="000000"/>
                </a:solidFill>
              </a:rPr>
              <a:t>αυτές είναι η πληροφορία που έχει ανά πελάτη. </a:t>
            </a:r>
          </a:p>
          <a:p>
            <a:pPr>
              <a:buSzPct val="45000"/>
              <a:buNone/>
            </a:pPr>
            <a:endParaRPr lang="en-US" altLang="el-GR" dirty="0">
              <a:solidFill>
                <a:srgbClr val="000000"/>
              </a:solidFill>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6</a:t>
            </a:r>
            <a:endParaRPr lang="el-GR" dirty="0"/>
          </a:p>
        </p:txBody>
      </p:sp>
    </p:spTree>
    <p:extLst>
      <p:ext uri="{BB962C8B-B14F-4D97-AF65-F5344CB8AC3E}">
        <p14:creationId xmlns:p14="http://schemas.microsoft.com/office/powerpoint/2010/main" val="529166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Γνώση</a:t>
            </a: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dirty="0" smtClean="0">
                <a:solidFill>
                  <a:srgbClr val="000000"/>
                </a:solidFill>
              </a:rPr>
              <a:t>Ο </a:t>
            </a:r>
            <a:r>
              <a:rPr lang="el-GR" altLang="el-GR" sz="2200" dirty="0">
                <a:solidFill>
                  <a:srgbClr val="000000"/>
                </a:solidFill>
              </a:rPr>
              <a:t>υπάλληλος έχει μία λίστα με </a:t>
            </a:r>
            <a:r>
              <a:rPr lang="el-GR" altLang="el-GR" sz="2200" dirty="0" smtClean="0">
                <a:solidFill>
                  <a:srgbClr val="000000"/>
                </a:solidFill>
              </a:rPr>
              <a:t>καταγεγραμμένα τα </a:t>
            </a:r>
            <a:r>
              <a:rPr lang="el-GR" altLang="el-GR" sz="2200" dirty="0">
                <a:solidFill>
                  <a:srgbClr val="000000"/>
                </a:solidFill>
              </a:rPr>
              <a:t>σημεία που πρέπει να προσέξει. </a:t>
            </a:r>
            <a:endParaRPr lang="el-GR" altLang="el-GR" sz="2200" dirty="0" smtClean="0">
              <a:solidFill>
                <a:srgbClr val="000000"/>
              </a:solidFill>
            </a:endParaRPr>
          </a:p>
          <a:p>
            <a:pPr marL="0" indent="0">
              <a:buSzPct val="45000"/>
              <a:buNone/>
            </a:pPr>
            <a:r>
              <a:rPr lang="el-GR" altLang="el-GR" sz="2200" b="1" dirty="0" smtClean="0">
                <a:solidFill>
                  <a:srgbClr val="000000"/>
                </a:solidFill>
              </a:rPr>
              <a:t>Παράδειγμα</a:t>
            </a:r>
            <a:r>
              <a:rPr lang="el-GR" altLang="el-GR" sz="2200" dirty="0" smtClean="0">
                <a:solidFill>
                  <a:srgbClr val="000000"/>
                </a:solidFill>
              </a:rPr>
              <a:t> </a:t>
            </a:r>
            <a:endParaRPr lang="el-GR" altLang="el-GR" sz="2200" dirty="0">
              <a:solidFill>
                <a:srgbClr val="000000"/>
              </a:solidFill>
            </a:endParaRPr>
          </a:p>
          <a:p>
            <a:pPr marL="0" indent="0">
              <a:buSzPct val="45000"/>
              <a:buNone/>
            </a:pPr>
            <a:r>
              <a:rPr lang="el-GR" altLang="el-GR" sz="2200" dirty="0">
                <a:solidFill>
                  <a:srgbClr val="000000"/>
                </a:solidFill>
              </a:rPr>
              <a:t>«Αν ο πελάτης έχει ασυνήθιστα μεγάλη χρέωση τον τρέχοντα </a:t>
            </a:r>
          </a:p>
          <a:p>
            <a:pPr marL="0" indent="0">
              <a:buSzPct val="45000"/>
              <a:buNone/>
            </a:pPr>
            <a:r>
              <a:rPr lang="el-GR" altLang="el-GR" sz="2200" dirty="0">
                <a:solidFill>
                  <a:srgbClr val="000000"/>
                </a:solidFill>
              </a:rPr>
              <a:t>μήνα σε σχέση με τους προηγούμενους τότε πρέπει να </a:t>
            </a:r>
          </a:p>
          <a:p>
            <a:pPr marL="0" indent="0">
              <a:buSzPct val="45000"/>
              <a:buNone/>
            </a:pPr>
            <a:r>
              <a:rPr lang="el-GR" altLang="el-GR" sz="2200" dirty="0">
                <a:solidFill>
                  <a:srgbClr val="000000"/>
                </a:solidFill>
              </a:rPr>
              <a:t>εξετάσεις το ζήτημα! Κάτι συμβαίνει!». </a:t>
            </a:r>
          </a:p>
          <a:p>
            <a:pPr marL="0" indent="0">
              <a:buSzPct val="45000"/>
              <a:buNone/>
            </a:pPr>
            <a:r>
              <a:rPr lang="el-GR" altLang="el-GR" sz="2200" b="1" dirty="0">
                <a:solidFill>
                  <a:srgbClr val="FF0000"/>
                </a:solidFill>
              </a:rPr>
              <a:t>Αυτή η λίστα περιλαμβάνει την καταγεγραμμένη (ρητή) γνώση.</a:t>
            </a:r>
            <a:r>
              <a:rPr lang="el-GR" altLang="el-GR" sz="2200" dirty="0">
                <a:solidFill>
                  <a:srgbClr val="000000"/>
                </a:solidFill>
              </a:rPr>
              <a:t> </a:t>
            </a:r>
          </a:p>
          <a:p>
            <a:pPr marL="0" indent="0">
              <a:buSzPct val="45000"/>
              <a:buNone/>
            </a:pPr>
            <a:r>
              <a:rPr lang="el-GR" altLang="el-GR" sz="2200" dirty="0" smtClean="0">
                <a:solidFill>
                  <a:srgbClr val="000000"/>
                </a:solidFill>
              </a:rPr>
              <a:t>- Ένας </a:t>
            </a:r>
            <a:r>
              <a:rPr lang="el-GR" altLang="el-GR" sz="2200" dirty="0">
                <a:solidFill>
                  <a:srgbClr val="000000"/>
                </a:solidFill>
              </a:rPr>
              <a:t>έμπειρος υπάλληλος διαπιστώνει ότι ο κάτοχος της </a:t>
            </a:r>
          </a:p>
          <a:p>
            <a:pPr marL="0" indent="0">
              <a:buSzPct val="45000"/>
              <a:buNone/>
            </a:pPr>
            <a:r>
              <a:rPr lang="el-GR" altLang="el-GR" sz="2200" dirty="0">
                <a:solidFill>
                  <a:srgbClr val="000000"/>
                </a:solidFill>
              </a:rPr>
              <a:t>Κάρτας είναι απόφοιτος πρωτοβάθμιας εκπαίδευσης, </a:t>
            </a:r>
          </a:p>
          <a:p>
            <a:pPr marL="0" indent="0">
              <a:buSzPct val="45000"/>
              <a:buNone/>
            </a:pPr>
            <a:r>
              <a:rPr lang="el-GR" altLang="el-GR" sz="2200" dirty="0">
                <a:solidFill>
                  <a:srgbClr val="000000"/>
                </a:solidFill>
              </a:rPr>
              <a:t>ηλικίας 78 ετών και πληρώνει με κάρτα επιστημονικό συνέδριο. </a:t>
            </a:r>
          </a:p>
          <a:p>
            <a:pPr marL="0" indent="0">
              <a:buSzPct val="45000"/>
              <a:buNone/>
            </a:pPr>
            <a:r>
              <a:rPr lang="el-GR" altLang="el-GR" sz="2200" dirty="0" smtClean="0">
                <a:solidFill>
                  <a:srgbClr val="000000"/>
                </a:solidFill>
              </a:rPr>
              <a:t>- Αν </a:t>
            </a:r>
            <a:r>
              <a:rPr lang="el-GR" altLang="el-GR" sz="2200" dirty="0">
                <a:solidFill>
                  <a:srgbClr val="000000"/>
                </a:solidFill>
              </a:rPr>
              <a:t>και η λίστα δεν περιλαμβάνει κάτι σχετικό ο υπάλληλος </a:t>
            </a:r>
          </a:p>
          <a:p>
            <a:pPr marL="0" indent="0">
              <a:buSzPct val="45000"/>
              <a:buNone/>
            </a:pPr>
            <a:r>
              <a:rPr lang="el-GR" altLang="el-GR" sz="2200" dirty="0">
                <a:solidFill>
                  <a:srgbClr val="000000"/>
                </a:solidFill>
              </a:rPr>
              <a:t>γνωρίζει ότι η πληροφορία αυτή πρέπει να διερευνηθεί. </a:t>
            </a:r>
          </a:p>
          <a:p>
            <a:pPr marL="0" indent="0">
              <a:buSzPct val="45000"/>
              <a:buNone/>
            </a:pPr>
            <a:r>
              <a:rPr lang="el-GR" altLang="el-GR" sz="2200" b="1" dirty="0" smtClean="0">
                <a:solidFill>
                  <a:srgbClr val="FF0000"/>
                </a:solidFill>
              </a:rPr>
              <a:t>Άρρητη </a:t>
            </a:r>
            <a:r>
              <a:rPr lang="el-GR" altLang="el-GR" sz="2200" b="1" dirty="0">
                <a:solidFill>
                  <a:srgbClr val="FF0000"/>
                </a:solidFill>
              </a:rPr>
              <a:t>γνώση που πρέπει να </a:t>
            </a:r>
            <a:r>
              <a:rPr lang="el-GR" altLang="el-GR" sz="2200" b="1" dirty="0" smtClean="0">
                <a:solidFill>
                  <a:srgbClr val="FF0000"/>
                </a:solidFill>
              </a:rPr>
              <a:t>καταγραφεί.</a:t>
            </a:r>
            <a:endParaRPr lang="el-GR" altLang="el-GR" sz="2200" b="1" dirty="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7</a:t>
            </a:r>
            <a:endParaRPr lang="el-GR" dirty="0"/>
          </a:p>
        </p:txBody>
      </p:sp>
    </p:spTree>
    <p:extLst>
      <p:ext uri="{BB962C8B-B14F-4D97-AF65-F5344CB8AC3E}">
        <p14:creationId xmlns:p14="http://schemas.microsoft.com/office/powerpoint/2010/main" val="101142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9036496" cy="908720"/>
          </a:xfrm>
        </p:spPr>
        <p:txBody>
          <a:bodyPr>
            <a:normAutofit fontScale="90000"/>
          </a:bodyPr>
          <a:lstStyle/>
          <a:p>
            <a:r>
              <a:rPr lang="el-GR" dirty="0" smtClean="0"/>
              <a:t/>
            </a:r>
            <a:br>
              <a:rPr lang="el-GR" dirty="0" smtClean="0"/>
            </a:br>
            <a:r>
              <a:rPr lang="el-GR" dirty="0" smtClean="0"/>
              <a:t>Διαχείριση Γνώσης (</a:t>
            </a:r>
            <a:r>
              <a:rPr lang="en-US" dirty="0" smtClean="0"/>
              <a:t>Knowledge Management</a:t>
            </a:r>
            <a:r>
              <a:rPr lang="el-GR" dirty="0" smtClean="0"/>
              <a:t>) πρώτη προσέγγιση</a:t>
            </a:r>
            <a:r>
              <a:rPr lang="en-US" dirty="0" smtClean="0"/>
              <a:t/>
            </a:r>
            <a:br>
              <a:rPr lang="en-US" dirty="0" smtClean="0"/>
            </a:br>
            <a:r>
              <a:rPr lang="en-US" dirty="0" smtClean="0"/>
              <a:t> </a:t>
            </a:r>
            <a:endParaRPr lang="en-US" sz="2700" dirty="0">
              <a:solidFill>
                <a:srgbClr val="FF0000"/>
              </a:solidFill>
            </a:endParaRPr>
          </a:p>
        </p:txBody>
      </p:sp>
      <p:sp>
        <p:nvSpPr>
          <p:cNvPr id="3" name="Content Placeholder 2"/>
          <p:cNvSpPr>
            <a:spLocks noGrp="1"/>
          </p:cNvSpPr>
          <p:nvPr>
            <p:ph idx="1"/>
          </p:nvPr>
        </p:nvSpPr>
        <p:spPr>
          <a:xfrm>
            <a:off x="0" y="1196752"/>
            <a:ext cx="8964488" cy="5040560"/>
          </a:xfrm>
        </p:spPr>
        <p:txBody>
          <a:bodyPr>
            <a:normAutofit fontScale="77500" lnSpcReduction="20000"/>
          </a:bodyPr>
          <a:lstStyle/>
          <a:p>
            <a:pPr lvl="1">
              <a:buNone/>
            </a:pPr>
            <a:endParaRPr lang="el-GR" sz="3200" dirty="0" smtClean="0"/>
          </a:p>
          <a:p>
            <a:pPr lvl="1">
              <a:buNone/>
            </a:pPr>
            <a:r>
              <a:rPr lang="el-GR" sz="3100" dirty="0" smtClean="0"/>
              <a:t>Διαχείριση της γνώσης </a:t>
            </a:r>
            <a:r>
              <a:rPr lang="en-US" sz="3100" dirty="0" smtClean="0"/>
              <a:t>(</a:t>
            </a:r>
            <a:r>
              <a:rPr lang="en-US" sz="3100" b="1" dirty="0" smtClean="0">
                <a:solidFill>
                  <a:schemeClr val="accent2"/>
                </a:solidFill>
              </a:rPr>
              <a:t>Knowledge management</a:t>
            </a:r>
            <a:r>
              <a:rPr lang="en-US" sz="3100" dirty="0" smtClean="0"/>
              <a:t>),</a:t>
            </a:r>
            <a:r>
              <a:rPr lang="el-GR" sz="3100" dirty="0" smtClean="0"/>
              <a:t> </a:t>
            </a:r>
            <a:r>
              <a:rPr lang="el-GR" sz="3100" dirty="0"/>
              <a:t>στο επίπεδο ενός οργανισμού</a:t>
            </a:r>
            <a:r>
              <a:rPr lang="en-US" sz="3100" dirty="0"/>
              <a:t>, </a:t>
            </a:r>
            <a:r>
              <a:rPr lang="el-GR" sz="3100" dirty="0" smtClean="0"/>
              <a:t>είναι η συστηματική προσπάθεια συντονισμού των ανθρώπων, της τεχνολογίας, των διαδικασιών και της οργανωτική δομής (</a:t>
            </a:r>
            <a:r>
              <a:rPr lang="en-US" sz="3100" dirty="0" smtClean="0">
                <a:solidFill>
                  <a:srgbClr val="FF0000"/>
                </a:solidFill>
                <a:effectLst>
                  <a:outerShdw blurRad="38100" dist="38100" dir="2700000" algn="tl">
                    <a:srgbClr val="000000">
                      <a:alpha val="43137"/>
                    </a:srgbClr>
                  </a:outerShdw>
                </a:effectLst>
              </a:rPr>
              <a:t>people, technology, processes, and organizational structure</a:t>
            </a:r>
            <a:r>
              <a:rPr lang="el-GR" sz="3100" dirty="0" smtClean="0">
                <a:solidFill>
                  <a:srgbClr val="FF0000"/>
                </a:solidFill>
                <a:effectLst>
                  <a:outerShdw blurRad="38100" dist="38100" dir="2700000" algn="tl">
                    <a:srgbClr val="000000">
                      <a:alpha val="43137"/>
                    </a:srgbClr>
                  </a:outerShdw>
                </a:effectLst>
              </a:rPr>
              <a:t>)</a:t>
            </a:r>
            <a:r>
              <a:rPr lang="el-GR" sz="3100" dirty="0" smtClean="0"/>
              <a:t>, προκειμένου να προστεθεί αξία μέσω της </a:t>
            </a:r>
            <a:r>
              <a:rPr lang="el-GR" sz="3100" b="1" dirty="0" smtClean="0">
                <a:solidFill>
                  <a:schemeClr val="accent2"/>
                </a:solidFill>
              </a:rPr>
              <a:t>επαναχρησιμοποίησης</a:t>
            </a:r>
            <a:r>
              <a:rPr lang="el-GR" sz="3100" dirty="0" smtClean="0"/>
              <a:t> και της </a:t>
            </a:r>
            <a:r>
              <a:rPr lang="el-GR" sz="3100" b="1" dirty="0" smtClean="0">
                <a:solidFill>
                  <a:schemeClr val="accent2"/>
                </a:solidFill>
              </a:rPr>
              <a:t>καινοτομίας</a:t>
            </a:r>
            <a:r>
              <a:rPr lang="el-GR" sz="3100" dirty="0" smtClean="0"/>
              <a:t>. </a:t>
            </a:r>
          </a:p>
          <a:p>
            <a:pPr lvl="1">
              <a:buNone/>
            </a:pPr>
            <a:r>
              <a:rPr lang="el-GR" sz="3100" dirty="0" smtClean="0"/>
              <a:t>Ο συντονισμός επιτυγχάνεται μέσω της δημιουργίας, διάχυσης, και εφαρμογής της γνώσης (</a:t>
            </a:r>
            <a:r>
              <a:rPr lang="en-US" sz="3100" dirty="0" smtClean="0">
                <a:solidFill>
                  <a:srgbClr val="FF0000"/>
                </a:solidFill>
                <a:effectLst>
                  <a:outerShdw blurRad="38100" dist="38100" dir="2700000" algn="tl">
                    <a:srgbClr val="000000">
                      <a:alpha val="43137"/>
                    </a:srgbClr>
                  </a:outerShdw>
                </a:effectLst>
              </a:rPr>
              <a:t>creating, sharing, and applying knowledge</a:t>
            </a:r>
            <a:r>
              <a:rPr lang="el-GR" sz="3100" dirty="0" smtClean="0">
                <a:solidFill>
                  <a:srgbClr val="FF0000"/>
                </a:solidFill>
                <a:effectLst>
                  <a:outerShdw blurRad="38100" dist="38100" dir="2700000" algn="tl">
                    <a:srgbClr val="000000">
                      <a:alpha val="43137"/>
                    </a:srgbClr>
                  </a:outerShdw>
                </a:effectLst>
              </a:rPr>
              <a:t>)</a:t>
            </a:r>
            <a:r>
              <a:rPr lang="el-GR" sz="3100" dirty="0" smtClean="0"/>
              <a:t>, καθώς και μέσα από την «τροφοδότηση»  της εταιρικής μνήμης του οργανισμού (</a:t>
            </a:r>
            <a:r>
              <a:rPr lang="en-US" sz="3100" b="1" dirty="0" smtClean="0">
                <a:solidFill>
                  <a:schemeClr val="accent2"/>
                </a:solidFill>
              </a:rPr>
              <a:t>corporate memory</a:t>
            </a:r>
            <a:r>
              <a:rPr lang="el-GR" sz="3100" dirty="0" smtClean="0"/>
              <a:t>)</a:t>
            </a:r>
            <a:r>
              <a:rPr lang="en-US" sz="3100" dirty="0" smtClean="0"/>
              <a:t> </a:t>
            </a:r>
            <a:r>
              <a:rPr lang="el-GR" sz="3100" dirty="0" smtClean="0"/>
              <a:t>με πολύτιμα διδάγματα και βέλτιστες πρακτικές (</a:t>
            </a:r>
            <a:r>
              <a:rPr lang="en-US" sz="3100" b="1" dirty="0" smtClean="0">
                <a:solidFill>
                  <a:schemeClr val="accent2"/>
                </a:solidFill>
              </a:rPr>
              <a:t>good practice</a:t>
            </a:r>
            <a:r>
              <a:rPr lang="en-US" sz="3100" dirty="0" smtClean="0"/>
              <a:t>)</a:t>
            </a:r>
            <a:r>
              <a:rPr lang="el-GR" sz="3100" dirty="0" smtClean="0"/>
              <a:t>, ώστε να προωθηθεί  η συνεχής οργανωσιακή μάθηση (</a:t>
            </a:r>
            <a:r>
              <a:rPr lang="en-US" sz="3100" b="1" dirty="0" smtClean="0">
                <a:solidFill>
                  <a:schemeClr val="accent2"/>
                </a:solidFill>
              </a:rPr>
              <a:t>organizational learning</a:t>
            </a:r>
            <a:r>
              <a:rPr lang="el-GR" sz="3100" dirty="0" smtClean="0"/>
              <a:t>)</a:t>
            </a:r>
            <a:r>
              <a:rPr lang="en-US" sz="3100" dirty="0"/>
              <a:t> </a:t>
            </a:r>
            <a:endParaRPr lang="en-US" sz="3100" dirty="0" smtClean="0"/>
          </a:p>
          <a:p>
            <a:pPr lvl="1">
              <a:buNone/>
            </a:pPr>
            <a:endParaRPr lang="en-US" sz="1600" dirty="0"/>
          </a:p>
          <a:p>
            <a:pPr lvl="1">
              <a:buNone/>
            </a:pPr>
            <a:r>
              <a:rPr lang="en-US" sz="2100" dirty="0" err="1" smtClean="0"/>
              <a:t>Dalkir</a:t>
            </a:r>
            <a:r>
              <a:rPr lang="en-US" sz="2100" dirty="0"/>
              <a:t>, K. (2011), “Knowledge Management in Theory and Practice”, The MIT Press, 2nd edition, ISBN: 978-0-262-01508-0</a:t>
            </a:r>
            <a:endParaRPr lang="el-GR" sz="2100" dirty="0"/>
          </a:p>
          <a:p>
            <a:pPr lvl="1">
              <a:buNone/>
            </a:pPr>
            <a:endParaRPr lang="en-US" dirty="0" smtClean="0"/>
          </a:p>
          <a:p>
            <a:pPr>
              <a:buNone/>
            </a:pPr>
            <a:endParaRPr lang="en-US" dirty="0" smtClean="0"/>
          </a:p>
          <a:p>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8</a:t>
            </a:r>
            <a:endParaRPr lang="el-GR" dirty="0"/>
          </a:p>
        </p:txBody>
      </p:sp>
    </p:spTree>
    <p:extLst>
      <p:ext uri="{BB962C8B-B14F-4D97-AF65-F5344CB8AC3E}">
        <p14:creationId xmlns:p14="http://schemas.microsoft.com/office/powerpoint/2010/main" val="153643499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1017</TotalTime>
  <Words>3695</Words>
  <Application>Microsoft Office PowerPoint</Application>
  <PresentationFormat>On-screen Show (4:3)</PresentationFormat>
  <Paragraphs>443</Paragraphs>
  <Slides>41</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Calibri</vt:lpstr>
      <vt:lpstr>Symbol</vt:lpstr>
      <vt:lpstr>Times New Roman</vt:lpstr>
      <vt:lpstr>Wingdings</vt:lpstr>
      <vt:lpstr>exo-opistho_simeiomata</vt:lpstr>
      <vt:lpstr>Διαχείριση Γνώσης (Knowledge Management)</vt:lpstr>
      <vt:lpstr>Εναρκτήρια συνάντηση</vt:lpstr>
      <vt:lpstr>Τι είναι Διαχείριση Γνώσης</vt:lpstr>
      <vt:lpstr>Τρεις βασικές έννοιες</vt:lpstr>
      <vt:lpstr>Δεδομένα ή στοιχεία (data) </vt:lpstr>
      <vt:lpstr>PowerPoint Presentation</vt:lpstr>
      <vt:lpstr>Πληροφορία</vt:lpstr>
      <vt:lpstr>Γνώση</vt:lpstr>
      <vt:lpstr> Διαχείριση Γνώσης (Knowledge Management) πρώτη προσέγγιση  </vt:lpstr>
      <vt:lpstr>Σκοπός του Μαθήματος</vt:lpstr>
      <vt:lpstr>Μαθησιακά Αποτελέσματα</vt:lpstr>
      <vt:lpstr>Περίγραμμα ύλης µαθήµατος</vt:lpstr>
      <vt:lpstr>Περιεχόμενα Μαθήματος / Ενότητες</vt:lpstr>
      <vt:lpstr>Περιεχόμενα Μαθήματος / Ενότητες</vt:lpstr>
      <vt:lpstr>Περιεχόμενα Μαθήματος / Ενότητες</vt:lpstr>
      <vt:lpstr>Περιεχόμενα Μαθήματος / Ενότητες</vt:lpstr>
      <vt:lpstr>Περιεχόμενα Μαθήματος / Ενότητες</vt:lpstr>
      <vt:lpstr>Περιεχόμενα Μαθήματος / Ενότητες</vt:lpstr>
      <vt:lpstr>Αξιολόγηση Μαθήματος</vt:lpstr>
      <vt:lpstr>Ενδεικτική Βιβλιογραφία</vt:lpstr>
      <vt:lpstr>Ενδεικτική Βιβλιογραφία - άρθρα</vt:lpstr>
      <vt:lpstr>Ενδεικτική Βιβλιογραφία - άρθρα</vt:lpstr>
      <vt:lpstr>Ενδεικτική Βιβλιογραφία - άρθρα</vt:lpstr>
      <vt:lpstr>             Διαχείριση γνώσης (πρώτη προσέγγιση )</vt:lpstr>
      <vt:lpstr>PowerPoint Presentation</vt:lpstr>
      <vt:lpstr>  Knowledge Management  Μια πρακτική προσέγγιση (practitioner’s approach)   </vt:lpstr>
      <vt:lpstr>Τύποι γνώσης - Types of Knowledge</vt:lpstr>
      <vt:lpstr>PowerPoint Presentation</vt:lpstr>
      <vt:lpstr>Nonaka’s four models of knowledge  conversion explanation</vt:lpstr>
      <vt:lpstr>Nonaka’s four models of knowledge  conversion explanation</vt:lpstr>
      <vt:lpstr>Leading Change: Kotter 8-step process (1996)</vt:lpstr>
      <vt:lpstr>Kotter</vt:lpstr>
      <vt:lpstr>Kotter</vt:lpstr>
      <vt:lpstr>PowerPoint Presentation</vt:lpstr>
      <vt:lpstr>PowerPoint Presentation</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98</cp:revision>
  <cp:lastPrinted>2018-10-16T06:59:11Z</cp:lastPrinted>
  <dcterms:created xsi:type="dcterms:W3CDTF">2014-10-20T11:54:42Z</dcterms:created>
  <dcterms:modified xsi:type="dcterms:W3CDTF">2018-10-25T03:29:36Z</dcterms:modified>
</cp:coreProperties>
</file>