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9"/>
  </p:notesMasterIdLst>
  <p:handoutMasterIdLst>
    <p:handoutMasterId r:id="rId40"/>
  </p:handoutMasterIdLst>
  <p:sldIdLst>
    <p:sldId id="256" r:id="rId2"/>
    <p:sldId id="260" r:id="rId3"/>
    <p:sldId id="263" r:id="rId4"/>
    <p:sldId id="264" r:id="rId5"/>
    <p:sldId id="265"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Lst>
  <p:sldSz cx="9144000" cy="6858000" type="screen4x3"/>
  <p:notesSz cx="7104063" cy="10234613"/>
  <p:custDataLst>
    <p:tags r:id="rId4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60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6C0955D-E890-49EF-AE7C-6CEBBA499E24}" type="slidenum">
              <a:rPr lang="el-GR" altLang="el-GR">
                <a:latin typeface="Calibri" pitchFamily="34" charset="0"/>
              </a:rPr>
              <a:pPr fontAlgn="base">
                <a:spcBef>
                  <a:spcPct val="0"/>
                </a:spcBef>
                <a:spcAft>
                  <a:spcPct val="0"/>
                </a:spcAft>
              </a:pPr>
              <a:t>9</a:t>
            </a:fld>
            <a:endParaRPr lang="el-GR" altLang="el-GR">
              <a:latin typeface="Calibri" pitchFamily="34" charset="0"/>
            </a:endParaRPr>
          </a:p>
        </p:txBody>
      </p:sp>
    </p:spTree>
    <p:extLst>
      <p:ext uri="{BB962C8B-B14F-4D97-AF65-F5344CB8AC3E}">
        <p14:creationId xmlns:p14="http://schemas.microsoft.com/office/powerpoint/2010/main" val="2342227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70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B6D053D-84BB-42A4-BCC4-E5AE5B393618}" type="slidenum">
              <a:rPr lang="el-GR" altLang="el-GR">
                <a:latin typeface="Calibri" pitchFamily="34" charset="0"/>
              </a:rPr>
              <a:pPr fontAlgn="base">
                <a:spcBef>
                  <a:spcPct val="0"/>
                </a:spcBef>
                <a:spcAft>
                  <a:spcPct val="0"/>
                </a:spcAft>
              </a:pPr>
              <a:t>10</a:t>
            </a:fld>
            <a:endParaRPr lang="el-GR" altLang="el-GR">
              <a:latin typeface="Calibri" pitchFamily="34" charset="0"/>
            </a:endParaRPr>
          </a:p>
        </p:txBody>
      </p:sp>
    </p:spTree>
    <p:extLst>
      <p:ext uri="{BB962C8B-B14F-4D97-AF65-F5344CB8AC3E}">
        <p14:creationId xmlns:p14="http://schemas.microsoft.com/office/powerpoint/2010/main" val="4094656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80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181A5E1-4824-4166-8284-626533A4C312}" type="slidenum">
              <a:rPr lang="el-GR" altLang="el-GR">
                <a:latin typeface="Calibri" pitchFamily="34" charset="0"/>
              </a:rPr>
              <a:pPr fontAlgn="base">
                <a:spcBef>
                  <a:spcPct val="0"/>
                </a:spcBef>
                <a:spcAft>
                  <a:spcPct val="0"/>
                </a:spcAft>
              </a:pPr>
              <a:t>11</a:t>
            </a:fld>
            <a:endParaRPr lang="el-GR" altLang="el-GR">
              <a:latin typeface="Calibri" pitchFamily="34" charset="0"/>
            </a:endParaRPr>
          </a:p>
        </p:txBody>
      </p:sp>
    </p:spTree>
    <p:extLst>
      <p:ext uri="{BB962C8B-B14F-4D97-AF65-F5344CB8AC3E}">
        <p14:creationId xmlns:p14="http://schemas.microsoft.com/office/powerpoint/2010/main" val="1514850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90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FE67895-0DCF-4B58-A7DC-BFD70153C33C}" type="slidenum">
              <a:rPr lang="el-GR" altLang="el-GR">
                <a:latin typeface="Calibri" pitchFamily="34" charset="0"/>
              </a:rPr>
              <a:pPr fontAlgn="base">
                <a:spcBef>
                  <a:spcPct val="0"/>
                </a:spcBef>
                <a:spcAft>
                  <a:spcPct val="0"/>
                </a:spcAft>
              </a:pPr>
              <a:t>12</a:t>
            </a:fld>
            <a:endParaRPr lang="el-GR" altLang="el-GR">
              <a:latin typeface="Calibri" pitchFamily="34" charset="0"/>
            </a:endParaRPr>
          </a:p>
        </p:txBody>
      </p:sp>
    </p:spTree>
    <p:extLst>
      <p:ext uri="{BB962C8B-B14F-4D97-AF65-F5344CB8AC3E}">
        <p14:creationId xmlns:p14="http://schemas.microsoft.com/office/powerpoint/2010/main" val="4174342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011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8743CB37-D152-4ECB-84AF-5B65D2D288C0}" type="slidenum">
              <a:rPr lang="el-GR" altLang="el-GR">
                <a:latin typeface="Calibri" pitchFamily="34" charset="0"/>
              </a:rPr>
              <a:pPr fontAlgn="base">
                <a:spcBef>
                  <a:spcPct val="0"/>
                </a:spcBef>
                <a:spcAft>
                  <a:spcPct val="0"/>
                </a:spcAft>
              </a:pPr>
              <a:t>13</a:t>
            </a:fld>
            <a:endParaRPr lang="el-GR" altLang="el-GR">
              <a:latin typeface="Calibri" pitchFamily="34" charset="0"/>
            </a:endParaRPr>
          </a:p>
        </p:txBody>
      </p:sp>
    </p:spTree>
    <p:extLst>
      <p:ext uri="{BB962C8B-B14F-4D97-AF65-F5344CB8AC3E}">
        <p14:creationId xmlns:p14="http://schemas.microsoft.com/office/powerpoint/2010/main" val="3766662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114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7A79B6C-823E-468E-83DE-04304FEBA3C5}" type="slidenum">
              <a:rPr lang="el-GR" altLang="el-GR">
                <a:latin typeface="Calibri" pitchFamily="34" charset="0"/>
              </a:rPr>
              <a:pPr fontAlgn="base">
                <a:spcBef>
                  <a:spcPct val="0"/>
                </a:spcBef>
                <a:spcAft>
                  <a:spcPct val="0"/>
                </a:spcAft>
              </a:pPr>
              <a:t>14</a:t>
            </a:fld>
            <a:endParaRPr lang="el-GR" altLang="el-GR">
              <a:latin typeface="Calibri" pitchFamily="34" charset="0"/>
            </a:endParaRPr>
          </a:p>
        </p:txBody>
      </p:sp>
    </p:spTree>
    <p:extLst>
      <p:ext uri="{BB962C8B-B14F-4D97-AF65-F5344CB8AC3E}">
        <p14:creationId xmlns:p14="http://schemas.microsoft.com/office/powerpoint/2010/main" val="2794479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21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94619A4-1FBB-4837-83B4-2A683787BACB}" type="slidenum">
              <a:rPr lang="el-GR" altLang="el-GR">
                <a:latin typeface="Calibri" pitchFamily="34" charset="0"/>
              </a:rPr>
              <a:pPr fontAlgn="base">
                <a:spcBef>
                  <a:spcPct val="0"/>
                </a:spcBef>
                <a:spcAft>
                  <a:spcPct val="0"/>
                </a:spcAft>
              </a:pPr>
              <a:t>15</a:t>
            </a:fld>
            <a:endParaRPr lang="el-GR" altLang="el-GR">
              <a:latin typeface="Calibri" pitchFamily="34" charset="0"/>
            </a:endParaRPr>
          </a:p>
        </p:txBody>
      </p:sp>
    </p:spTree>
    <p:extLst>
      <p:ext uri="{BB962C8B-B14F-4D97-AF65-F5344CB8AC3E}">
        <p14:creationId xmlns:p14="http://schemas.microsoft.com/office/powerpoint/2010/main" val="628838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31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09169A0-070D-4990-9B18-8299266D1E9C}" type="slidenum">
              <a:rPr lang="el-GR" altLang="el-GR">
                <a:latin typeface="Calibri" pitchFamily="34" charset="0"/>
              </a:rPr>
              <a:pPr fontAlgn="base">
                <a:spcBef>
                  <a:spcPct val="0"/>
                </a:spcBef>
                <a:spcAft>
                  <a:spcPct val="0"/>
                </a:spcAft>
              </a:pPr>
              <a:t>16</a:t>
            </a:fld>
            <a:endParaRPr lang="el-GR" altLang="el-GR">
              <a:latin typeface="Calibri" pitchFamily="34" charset="0"/>
            </a:endParaRPr>
          </a:p>
        </p:txBody>
      </p:sp>
    </p:spTree>
    <p:extLst>
      <p:ext uri="{BB962C8B-B14F-4D97-AF65-F5344CB8AC3E}">
        <p14:creationId xmlns:p14="http://schemas.microsoft.com/office/powerpoint/2010/main" val="3220857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42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A538E3A-97F2-44DB-95CD-112DB5CE59E3}" type="slidenum">
              <a:rPr lang="el-GR" altLang="el-GR">
                <a:latin typeface="Calibri" pitchFamily="34" charset="0"/>
              </a:rPr>
              <a:pPr fontAlgn="base">
                <a:spcBef>
                  <a:spcPct val="0"/>
                </a:spcBef>
                <a:spcAft>
                  <a:spcPct val="0"/>
                </a:spcAft>
              </a:pPr>
              <a:t>17</a:t>
            </a:fld>
            <a:endParaRPr lang="el-GR" altLang="el-GR">
              <a:latin typeface="Calibri" pitchFamily="34" charset="0"/>
            </a:endParaRPr>
          </a:p>
        </p:txBody>
      </p:sp>
    </p:spTree>
    <p:extLst>
      <p:ext uri="{BB962C8B-B14F-4D97-AF65-F5344CB8AC3E}">
        <p14:creationId xmlns:p14="http://schemas.microsoft.com/office/powerpoint/2010/main" val="3239636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523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A65B2B1-BE30-4F3E-8DF9-F9ACDEB0EA89}" type="slidenum">
              <a:rPr lang="el-GR" altLang="el-GR">
                <a:latin typeface="Calibri" pitchFamily="34" charset="0"/>
              </a:rPr>
              <a:pPr fontAlgn="base">
                <a:spcBef>
                  <a:spcPct val="0"/>
                </a:spcBef>
                <a:spcAft>
                  <a:spcPct val="0"/>
                </a:spcAft>
              </a:pPr>
              <a:t>18</a:t>
            </a:fld>
            <a:endParaRPr lang="el-GR" altLang="el-GR">
              <a:latin typeface="Calibri" pitchFamily="34" charset="0"/>
            </a:endParaRPr>
          </a:p>
        </p:txBody>
      </p:sp>
    </p:spTree>
    <p:extLst>
      <p:ext uri="{BB962C8B-B14F-4D97-AF65-F5344CB8AC3E}">
        <p14:creationId xmlns:p14="http://schemas.microsoft.com/office/powerpoint/2010/main" val="194065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47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53DB7E0-FD3E-4D7A-9EA3-93F5154C0CF3}" type="slidenum">
              <a:rPr lang="el-GR" altLang="el-GR">
                <a:latin typeface="Calibri" pitchFamily="34" charset="0"/>
              </a:rPr>
              <a:pPr fontAlgn="base">
                <a:spcBef>
                  <a:spcPct val="0"/>
                </a:spcBef>
                <a:spcAft>
                  <a:spcPct val="0"/>
                </a:spcAft>
              </a:pPr>
              <a:t>1</a:t>
            </a:fld>
            <a:endParaRPr lang="el-GR" altLang="el-GR">
              <a:latin typeface="Calibri" pitchFamily="34" charset="0"/>
            </a:endParaRPr>
          </a:p>
        </p:txBody>
      </p:sp>
    </p:spTree>
    <p:extLst>
      <p:ext uri="{BB962C8B-B14F-4D97-AF65-F5344CB8AC3E}">
        <p14:creationId xmlns:p14="http://schemas.microsoft.com/office/powerpoint/2010/main" val="1455779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62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7F38292-6BF5-4047-9E3D-FE6B4303C640}" type="slidenum">
              <a:rPr lang="el-GR" altLang="el-GR">
                <a:latin typeface="Calibri" pitchFamily="34" charset="0"/>
              </a:rPr>
              <a:pPr fontAlgn="base">
                <a:spcBef>
                  <a:spcPct val="0"/>
                </a:spcBef>
                <a:spcAft>
                  <a:spcPct val="0"/>
                </a:spcAft>
              </a:pPr>
              <a:t>19</a:t>
            </a:fld>
            <a:endParaRPr lang="el-GR" altLang="el-GR">
              <a:latin typeface="Calibri" pitchFamily="34" charset="0"/>
            </a:endParaRPr>
          </a:p>
        </p:txBody>
      </p:sp>
    </p:spTree>
    <p:extLst>
      <p:ext uri="{BB962C8B-B14F-4D97-AF65-F5344CB8AC3E}">
        <p14:creationId xmlns:p14="http://schemas.microsoft.com/office/powerpoint/2010/main" val="35642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728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2A80C93-E1D3-4DE6-9B4C-47936D4CC726}" type="slidenum">
              <a:rPr lang="el-GR" altLang="el-GR">
                <a:latin typeface="Calibri" pitchFamily="34" charset="0"/>
              </a:rPr>
              <a:pPr fontAlgn="base">
                <a:spcBef>
                  <a:spcPct val="0"/>
                </a:spcBef>
                <a:spcAft>
                  <a:spcPct val="0"/>
                </a:spcAft>
              </a:pPr>
              <a:t>20</a:t>
            </a:fld>
            <a:endParaRPr lang="el-GR" altLang="el-GR">
              <a:latin typeface="Calibri" pitchFamily="34" charset="0"/>
            </a:endParaRPr>
          </a:p>
        </p:txBody>
      </p:sp>
    </p:spTree>
    <p:extLst>
      <p:ext uri="{BB962C8B-B14F-4D97-AF65-F5344CB8AC3E}">
        <p14:creationId xmlns:p14="http://schemas.microsoft.com/office/powerpoint/2010/main" val="2831423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83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827C4F7-5066-4791-BE89-50CC2F364DA3}" type="slidenum">
              <a:rPr lang="el-GR" altLang="el-GR">
                <a:latin typeface="Calibri" pitchFamily="34" charset="0"/>
              </a:rPr>
              <a:pPr fontAlgn="base">
                <a:spcBef>
                  <a:spcPct val="0"/>
                </a:spcBef>
                <a:spcAft>
                  <a:spcPct val="0"/>
                </a:spcAft>
              </a:pPr>
              <a:t>21</a:t>
            </a:fld>
            <a:endParaRPr lang="el-GR" altLang="el-GR">
              <a:latin typeface="Calibri" pitchFamily="34" charset="0"/>
            </a:endParaRPr>
          </a:p>
        </p:txBody>
      </p:sp>
    </p:spTree>
    <p:extLst>
      <p:ext uri="{BB962C8B-B14F-4D97-AF65-F5344CB8AC3E}">
        <p14:creationId xmlns:p14="http://schemas.microsoft.com/office/powerpoint/2010/main" val="216871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93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7DD18D9-607C-4A24-A634-62D365C21B04}" type="slidenum">
              <a:rPr lang="el-GR" altLang="el-GR">
                <a:latin typeface="Calibri" pitchFamily="34" charset="0"/>
              </a:rPr>
              <a:pPr fontAlgn="base">
                <a:spcBef>
                  <a:spcPct val="0"/>
                </a:spcBef>
                <a:spcAft>
                  <a:spcPct val="0"/>
                </a:spcAft>
              </a:pPr>
              <a:t>22</a:t>
            </a:fld>
            <a:endParaRPr lang="el-GR" altLang="el-GR">
              <a:latin typeface="Calibri" pitchFamily="34" charset="0"/>
            </a:endParaRPr>
          </a:p>
        </p:txBody>
      </p:sp>
    </p:spTree>
    <p:extLst>
      <p:ext uri="{BB962C8B-B14F-4D97-AF65-F5344CB8AC3E}">
        <p14:creationId xmlns:p14="http://schemas.microsoft.com/office/powerpoint/2010/main" val="1004575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03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6F171DD-2255-4554-A75E-8C24D7A84584}" type="slidenum">
              <a:rPr lang="el-GR" altLang="el-GR">
                <a:latin typeface="Calibri" pitchFamily="34" charset="0"/>
              </a:rPr>
              <a:pPr fontAlgn="base">
                <a:spcBef>
                  <a:spcPct val="0"/>
                </a:spcBef>
                <a:spcAft>
                  <a:spcPct val="0"/>
                </a:spcAft>
              </a:pPr>
              <a:t>23</a:t>
            </a:fld>
            <a:endParaRPr lang="el-GR" altLang="el-GR">
              <a:latin typeface="Calibri" pitchFamily="34" charset="0"/>
            </a:endParaRPr>
          </a:p>
        </p:txBody>
      </p:sp>
    </p:spTree>
    <p:extLst>
      <p:ext uri="{BB962C8B-B14F-4D97-AF65-F5344CB8AC3E}">
        <p14:creationId xmlns:p14="http://schemas.microsoft.com/office/powerpoint/2010/main" val="2581268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13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2B92CAF-6658-4A77-AB17-79D668A2D9D7}" type="slidenum">
              <a:rPr lang="el-GR" altLang="el-GR">
                <a:latin typeface="Calibri" pitchFamily="34" charset="0"/>
              </a:rPr>
              <a:pPr fontAlgn="base">
                <a:spcBef>
                  <a:spcPct val="0"/>
                </a:spcBef>
                <a:spcAft>
                  <a:spcPct val="0"/>
                </a:spcAft>
              </a:pPr>
              <a:t>24</a:t>
            </a:fld>
            <a:endParaRPr lang="el-GR" altLang="el-GR">
              <a:latin typeface="Calibri" pitchFamily="34" charset="0"/>
            </a:endParaRPr>
          </a:p>
        </p:txBody>
      </p:sp>
    </p:spTree>
    <p:extLst>
      <p:ext uri="{BB962C8B-B14F-4D97-AF65-F5344CB8AC3E}">
        <p14:creationId xmlns:p14="http://schemas.microsoft.com/office/powerpoint/2010/main" val="1880800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24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837323A-B269-4E5A-A4BE-CAD7475F7FF8}" type="slidenum">
              <a:rPr lang="el-GR" altLang="el-GR">
                <a:latin typeface="Calibri" pitchFamily="34" charset="0"/>
              </a:rPr>
              <a:pPr fontAlgn="base">
                <a:spcBef>
                  <a:spcPct val="0"/>
                </a:spcBef>
                <a:spcAft>
                  <a:spcPct val="0"/>
                </a:spcAft>
              </a:pPr>
              <a:t>25</a:t>
            </a:fld>
            <a:endParaRPr lang="el-GR" altLang="el-GR">
              <a:latin typeface="Calibri" pitchFamily="34" charset="0"/>
            </a:endParaRPr>
          </a:p>
        </p:txBody>
      </p:sp>
    </p:spTree>
    <p:extLst>
      <p:ext uri="{BB962C8B-B14F-4D97-AF65-F5344CB8AC3E}">
        <p14:creationId xmlns:p14="http://schemas.microsoft.com/office/powerpoint/2010/main" val="2015527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34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0450360-CB00-47ED-94E7-0624E88FD29C}" type="slidenum">
              <a:rPr lang="el-GR" altLang="el-GR">
                <a:latin typeface="Calibri" pitchFamily="34" charset="0"/>
              </a:rPr>
              <a:pPr fontAlgn="base">
                <a:spcBef>
                  <a:spcPct val="0"/>
                </a:spcBef>
                <a:spcAft>
                  <a:spcPct val="0"/>
                </a:spcAft>
              </a:pPr>
              <a:t>26</a:t>
            </a:fld>
            <a:endParaRPr lang="el-GR" altLang="el-GR">
              <a:latin typeface="Calibri" pitchFamily="34" charset="0"/>
            </a:endParaRPr>
          </a:p>
        </p:txBody>
      </p:sp>
    </p:spTree>
    <p:extLst>
      <p:ext uri="{BB962C8B-B14F-4D97-AF65-F5344CB8AC3E}">
        <p14:creationId xmlns:p14="http://schemas.microsoft.com/office/powerpoint/2010/main" val="1698745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445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6464897-9339-4177-9F72-E071B13292F6}" type="slidenum">
              <a:rPr lang="el-GR" altLang="el-GR">
                <a:latin typeface="Calibri" pitchFamily="34" charset="0"/>
              </a:rPr>
              <a:pPr fontAlgn="base">
                <a:spcBef>
                  <a:spcPct val="0"/>
                </a:spcBef>
                <a:spcAft>
                  <a:spcPct val="0"/>
                </a:spcAft>
              </a:pPr>
              <a:t>27</a:t>
            </a:fld>
            <a:endParaRPr lang="el-GR" altLang="el-GR">
              <a:latin typeface="Calibri" pitchFamily="34" charset="0"/>
            </a:endParaRPr>
          </a:p>
        </p:txBody>
      </p:sp>
    </p:spTree>
    <p:extLst>
      <p:ext uri="{BB962C8B-B14F-4D97-AF65-F5344CB8AC3E}">
        <p14:creationId xmlns:p14="http://schemas.microsoft.com/office/powerpoint/2010/main" val="2253307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547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3E78B3C-AF7A-426E-A800-8970166A6341}" type="slidenum">
              <a:rPr lang="el-GR" altLang="el-GR">
                <a:latin typeface="Calibri" pitchFamily="34" charset="0"/>
              </a:rPr>
              <a:pPr fontAlgn="base">
                <a:spcBef>
                  <a:spcPct val="0"/>
                </a:spcBef>
                <a:spcAft>
                  <a:spcPct val="0"/>
                </a:spcAft>
              </a:pPr>
              <a:t>28</a:t>
            </a:fld>
            <a:endParaRPr lang="el-GR" altLang="el-GR">
              <a:latin typeface="Calibri" pitchFamily="34" charset="0"/>
            </a:endParaRPr>
          </a:p>
        </p:txBody>
      </p:sp>
    </p:spTree>
    <p:extLst>
      <p:ext uri="{BB962C8B-B14F-4D97-AF65-F5344CB8AC3E}">
        <p14:creationId xmlns:p14="http://schemas.microsoft.com/office/powerpoint/2010/main" val="887155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78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82EA4A1-73C8-4A94-9C8D-37CF115E2A89}" type="slidenum">
              <a:rPr lang="el-GR" altLang="el-GR">
                <a:latin typeface="Calibri" pitchFamily="34" charset="0"/>
              </a:rPr>
              <a:pPr fontAlgn="base">
                <a:spcBef>
                  <a:spcPct val="0"/>
                </a:spcBef>
                <a:spcAft>
                  <a:spcPct val="0"/>
                </a:spcAft>
              </a:pPr>
              <a:t>2</a:t>
            </a:fld>
            <a:endParaRPr lang="el-GR" altLang="el-GR">
              <a:latin typeface="Calibri" pitchFamily="34" charset="0"/>
            </a:endParaRPr>
          </a:p>
        </p:txBody>
      </p:sp>
    </p:spTree>
    <p:extLst>
      <p:ext uri="{BB962C8B-B14F-4D97-AF65-F5344CB8AC3E}">
        <p14:creationId xmlns:p14="http://schemas.microsoft.com/office/powerpoint/2010/main" val="3820391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885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F138EB2-6C87-44CC-98F8-11D4CD7A43D4}" type="slidenum">
              <a:rPr lang="el-GR" altLang="el-GR">
                <a:latin typeface="Calibri" pitchFamily="34" charset="0"/>
              </a:rPr>
              <a:pPr fontAlgn="base">
                <a:spcBef>
                  <a:spcPct val="0"/>
                </a:spcBef>
                <a:spcAft>
                  <a:spcPct val="0"/>
                </a:spcAft>
              </a:pPr>
              <a:t>3</a:t>
            </a:fld>
            <a:endParaRPr lang="el-GR" altLang="el-GR">
              <a:latin typeface="Calibri" pitchFamily="34" charset="0"/>
            </a:endParaRPr>
          </a:p>
        </p:txBody>
      </p:sp>
    </p:spTree>
    <p:extLst>
      <p:ext uri="{BB962C8B-B14F-4D97-AF65-F5344CB8AC3E}">
        <p14:creationId xmlns:p14="http://schemas.microsoft.com/office/powerpoint/2010/main" val="375662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987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8F84665-C309-4504-85A3-8B99CAB3D692}" type="slidenum">
              <a:rPr lang="el-GR" altLang="el-GR">
                <a:latin typeface="Calibri" pitchFamily="34" charset="0"/>
              </a:rPr>
              <a:pPr fontAlgn="base">
                <a:spcBef>
                  <a:spcPct val="0"/>
                </a:spcBef>
                <a:spcAft>
                  <a:spcPct val="0"/>
                </a:spcAft>
              </a:pPr>
              <a:t>4</a:t>
            </a:fld>
            <a:endParaRPr lang="el-GR" altLang="el-GR">
              <a:latin typeface="Calibri" pitchFamily="34" charset="0"/>
            </a:endParaRPr>
          </a:p>
        </p:txBody>
      </p:sp>
    </p:spTree>
    <p:extLst>
      <p:ext uri="{BB962C8B-B14F-4D97-AF65-F5344CB8AC3E}">
        <p14:creationId xmlns:p14="http://schemas.microsoft.com/office/powerpoint/2010/main" val="306848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192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9074F77-5B6B-4052-8BCF-024F259C3AE7}" type="slidenum">
              <a:rPr lang="el-GR" altLang="el-GR">
                <a:latin typeface="Calibri" pitchFamily="34" charset="0"/>
              </a:rPr>
              <a:pPr fontAlgn="base">
                <a:spcBef>
                  <a:spcPct val="0"/>
                </a:spcBef>
                <a:spcAft>
                  <a:spcPct val="0"/>
                </a:spcAft>
              </a:pPr>
              <a:t>5</a:t>
            </a:fld>
            <a:endParaRPr lang="el-GR" altLang="el-GR">
              <a:latin typeface="Calibri" pitchFamily="34" charset="0"/>
            </a:endParaRPr>
          </a:p>
        </p:txBody>
      </p:sp>
    </p:spTree>
    <p:extLst>
      <p:ext uri="{BB962C8B-B14F-4D97-AF65-F5344CB8AC3E}">
        <p14:creationId xmlns:p14="http://schemas.microsoft.com/office/powerpoint/2010/main" val="3712344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29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EB9992C-F7E3-44BE-9A83-154FDD7A4D37}" type="slidenum">
              <a:rPr lang="el-GR" altLang="el-GR">
                <a:latin typeface="Calibri" pitchFamily="34" charset="0"/>
              </a:rPr>
              <a:pPr fontAlgn="base">
                <a:spcBef>
                  <a:spcPct val="0"/>
                </a:spcBef>
                <a:spcAft>
                  <a:spcPct val="0"/>
                </a:spcAft>
              </a:pPr>
              <a:t>6</a:t>
            </a:fld>
            <a:endParaRPr lang="el-GR" altLang="el-GR">
              <a:latin typeface="Calibri" pitchFamily="34" charset="0"/>
            </a:endParaRPr>
          </a:p>
        </p:txBody>
      </p:sp>
    </p:spTree>
    <p:extLst>
      <p:ext uri="{BB962C8B-B14F-4D97-AF65-F5344CB8AC3E}">
        <p14:creationId xmlns:p14="http://schemas.microsoft.com/office/powerpoint/2010/main" val="315697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39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263D5AA-2CC1-4581-A5ED-40DCCA0B8C4E}" type="slidenum">
              <a:rPr lang="el-GR" altLang="el-GR">
                <a:latin typeface="Calibri" pitchFamily="34" charset="0"/>
              </a:rPr>
              <a:pPr fontAlgn="base">
                <a:spcBef>
                  <a:spcPct val="0"/>
                </a:spcBef>
                <a:spcAft>
                  <a:spcPct val="0"/>
                </a:spcAft>
              </a:pPr>
              <a:t>7</a:t>
            </a:fld>
            <a:endParaRPr lang="el-GR" altLang="el-GR">
              <a:latin typeface="Calibri" pitchFamily="34" charset="0"/>
            </a:endParaRPr>
          </a:p>
        </p:txBody>
      </p:sp>
    </p:spTree>
    <p:extLst>
      <p:ext uri="{BB962C8B-B14F-4D97-AF65-F5344CB8AC3E}">
        <p14:creationId xmlns:p14="http://schemas.microsoft.com/office/powerpoint/2010/main" val="179755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49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E3BEC76-F4B4-4790-A18E-71E9DDFB44AE}" type="slidenum">
              <a:rPr lang="el-GR" altLang="el-GR">
                <a:latin typeface="Calibri" pitchFamily="34" charset="0"/>
              </a:rPr>
              <a:pPr fontAlgn="base">
                <a:spcBef>
                  <a:spcPct val="0"/>
                </a:spcBef>
                <a:spcAft>
                  <a:spcPct val="0"/>
                </a:spcAft>
              </a:pPr>
              <a:t>8</a:t>
            </a:fld>
            <a:endParaRPr lang="el-GR" altLang="el-GR">
              <a:latin typeface="Calibri" pitchFamily="34" charset="0"/>
            </a:endParaRPr>
          </a:p>
        </p:txBody>
      </p:sp>
    </p:spTree>
    <p:extLst>
      <p:ext uri="{BB962C8B-B14F-4D97-AF65-F5344CB8AC3E}">
        <p14:creationId xmlns:p14="http://schemas.microsoft.com/office/powerpoint/2010/main" val="176356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79F012B-EE30-4A32-AADD-4CDDE3275B2C}" type="slidenum">
              <a:rPr lang="en-US"/>
              <a:pPr>
                <a:defRPr/>
              </a:pPr>
              <a:t>‹#›</a:t>
            </a:fld>
            <a:endParaRPr lang="en-US"/>
          </a:p>
        </p:txBody>
      </p:sp>
    </p:spTree>
    <p:extLst>
      <p:ext uri="{BB962C8B-B14F-4D97-AF65-F5344CB8AC3E}">
        <p14:creationId xmlns:p14="http://schemas.microsoft.com/office/powerpoint/2010/main" val="413790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AABCB75-AB95-4112-ACFB-9BFBAB96D897}" type="slidenum">
              <a:rPr lang="en-US"/>
              <a:pPr>
                <a:defRPr/>
              </a:pPr>
              <a:t>‹#›</a:t>
            </a:fld>
            <a:endParaRPr lang="en-US"/>
          </a:p>
        </p:txBody>
      </p:sp>
    </p:spTree>
    <p:extLst>
      <p:ext uri="{BB962C8B-B14F-4D97-AF65-F5344CB8AC3E}">
        <p14:creationId xmlns:p14="http://schemas.microsoft.com/office/powerpoint/2010/main" val="228883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noProof="0" dirty="0" err="1" smtClean="0"/>
              <a:t>Click</a:t>
            </a:r>
            <a:r>
              <a:rPr lang="el-GR" noProof="0" dirty="0" smtClean="0"/>
              <a:t> </a:t>
            </a:r>
            <a:r>
              <a:rPr lang="el-GR" noProof="0" dirty="0" err="1" smtClean="0"/>
              <a:t>to</a:t>
            </a:r>
            <a:r>
              <a:rPr lang="el-GR" noProof="0" dirty="0" smtClean="0"/>
              <a:t> </a:t>
            </a:r>
            <a:r>
              <a:rPr lang="el-GR" noProof="0" dirty="0" err="1" smtClean="0"/>
              <a:t>edit</a:t>
            </a:r>
            <a:r>
              <a:rPr lang="el-GR" noProof="0" dirty="0" smtClean="0"/>
              <a:t> </a:t>
            </a:r>
            <a:r>
              <a:rPr lang="el-GR" noProof="0" dirty="0" err="1" smtClean="0"/>
              <a:t>Master</a:t>
            </a:r>
            <a:r>
              <a:rPr lang="el-GR" noProof="0" dirty="0" smtClean="0"/>
              <a:t> </a:t>
            </a:r>
            <a:r>
              <a:rPr lang="el-GR" noProof="0" dirty="0" err="1" smtClean="0"/>
              <a:t>text</a:t>
            </a:r>
            <a:r>
              <a:rPr lang="el-GR" noProof="0" dirty="0" smtClean="0"/>
              <a:t> </a:t>
            </a:r>
            <a:r>
              <a:rPr lang="el-GR" noProof="0" dirty="0" err="1" smtClean="0"/>
              <a:t>styles</a:t>
            </a:r>
            <a:endParaRPr lang="el-GR" noProof="0" dirty="0" smtClean="0"/>
          </a:p>
          <a:p>
            <a:pPr lvl="1"/>
            <a:r>
              <a:rPr lang="el-GR" noProof="0" dirty="0" err="1" smtClean="0"/>
              <a:t>Second</a:t>
            </a:r>
            <a:r>
              <a:rPr lang="el-GR" noProof="0" dirty="0" smtClean="0"/>
              <a:t> </a:t>
            </a:r>
            <a:r>
              <a:rPr lang="el-GR" noProof="0" dirty="0" err="1" smtClean="0"/>
              <a:t>level</a:t>
            </a:r>
            <a:endParaRPr lang="el-GR" noProof="0" dirty="0" smtClean="0"/>
          </a:p>
          <a:p>
            <a:pPr lvl="2"/>
            <a:r>
              <a:rPr lang="el-GR" noProof="0" dirty="0" err="1" smtClean="0"/>
              <a:t>Third</a:t>
            </a:r>
            <a:r>
              <a:rPr lang="el-GR" noProof="0" dirty="0" smtClean="0"/>
              <a:t> </a:t>
            </a:r>
            <a:r>
              <a:rPr lang="el-GR" noProof="0" dirty="0" err="1" smtClean="0"/>
              <a:t>level</a:t>
            </a:r>
            <a:endParaRPr lang="el-GR" noProof="0" dirty="0" smtClean="0"/>
          </a:p>
          <a:p>
            <a:pPr lvl="3"/>
            <a:r>
              <a:rPr lang="el-GR" noProof="0" dirty="0" err="1" smtClean="0"/>
              <a:t>Fourth</a:t>
            </a:r>
            <a:r>
              <a:rPr lang="el-GR" noProof="0" dirty="0" smtClean="0"/>
              <a:t> </a:t>
            </a:r>
            <a:r>
              <a:rPr lang="el-GR" noProof="0" dirty="0" err="1" smtClean="0"/>
              <a:t>level</a:t>
            </a:r>
            <a:endParaRPr lang="el-GR" noProof="0" dirty="0" smtClean="0"/>
          </a:p>
          <a:p>
            <a:pPr lvl="4"/>
            <a:r>
              <a:rPr lang="el-GR" noProof="0" dirty="0" err="1" smtClean="0"/>
              <a:t>Fifth</a:t>
            </a:r>
            <a:r>
              <a:rPr lang="el-GR" noProof="0" dirty="0" smtClean="0"/>
              <a:t> </a:t>
            </a:r>
            <a:r>
              <a:rPr lang="el-GR" noProof="0" dirty="0" err="1" smtClean="0"/>
              <a:t>level</a:t>
            </a:r>
            <a:endParaRPr lang="el-GR"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3096542"/>
            <a:ext cx="8640960" cy="1988641"/>
          </a:xfrm>
        </p:spPr>
        <p:txBody>
          <a:bodyPr>
            <a:normAutofit/>
          </a:bodyPr>
          <a:lstStyle/>
          <a:p>
            <a:r>
              <a:rPr lang="el-GR" sz="2700" b="1" dirty="0" smtClean="0"/>
              <a:t>Ενότητα 5</a:t>
            </a:r>
            <a:r>
              <a:rPr lang="el-GR" sz="2700" dirty="0" smtClean="0"/>
              <a:t>:</a:t>
            </a:r>
            <a:r>
              <a:rPr lang="en-US" sz="2700" dirty="0" smtClean="0"/>
              <a:t> </a:t>
            </a:r>
            <a:r>
              <a:rPr lang="el-GR" sz="2700" dirty="0"/>
              <a:t>Αρχειακός δεσμός και υλικό των </a:t>
            </a:r>
            <a:r>
              <a:rPr lang="el-GR" sz="2700" dirty="0" smtClean="0"/>
              <a:t>τεκμηρίων</a:t>
            </a:r>
          </a:p>
          <a:p>
            <a:endParaRPr lang="en-US" sz="2700" dirty="0" smtClean="0"/>
          </a:p>
          <a:p>
            <a:r>
              <a:rPr lang="el-GR" sz="2700" dirty="0"/>
              <a:t>Γιώργος Γιαννακόπουλος</a:t>
            </a:r>
          </a:p>
          <a:p>
            <a:r>
              <a:rPr lang="el-GR" sz="2700" dirty="0"/>
              <a:t>Τμήμα</a:t>
            </a:r>
            <a:r>
              <a:rPr lang="en-US" sz="2700" dirty="0"/>
              <a:t> </a:t>
            </a:r>
            <a:r>
              <a:rPr lang="el-GR" sz="2700" dirty="0"/>
              <a:t>Βιβλιοθηκονομίας και Συστημάτων Πληροφόρησης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2023189054"/>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Αρχειακό σύνολο και νέα υλικά καταχώρισης</a:t>
            </a:r>
            <a:endParaRPr lang="el-GR"/>
          </a:p>
        </p:txBody>
      </p:sp>
      <p:sp>
        <p:nvSpPr>
          <p:cNvPr id="2" name="1 - Θέση περιεχομένου"/>
          <p:cNvSpPr>
            <a:spLocks noGrp="1"/>
          </p:cNvSpPr>
          <p:nvPr>
            <p:ph idx="1"/>
          </p:nvPr>
        </p:nvSpPr>
        <p:spPr>
          <a:xfrm>
            <a:off x="457200" y="1412776"/>
            <a:ext cx="8229600" cy="5040560"/>
          </a:xfrm>
        </p:spPr>
        <p:txBody>
          <a:bodyPr>
            <a:normAutofit/>
          </a:bodyPr>
          <a:lstStyle/>
          <a:p>
            <a:pPr>
              <a:defRPr/>
            </a:pPr>
            <a:r>
              <a:rPr lang="el-GR" sz="2400" dirty="0" smtClean="0"/>
              <a:t>Το ΑΡΧΕΙΑΚΟ ΣΥΝΟΛΟ ορίζεται ως σύνολο τεκμηρίων αδιακρίτως χρονολογίας, σχήματος και ύλης που έχει δεχτεί ή παραγάγει ένα φυσικό ή νομικό πρόσωπο. </a:t>
            </a:r>
          </a:p>
          <a:p>
            <a:pPr>
              <a:defRPr/>
            </a:pPr>
            <a:r>
              <a:rPr lang="el-GR" sz="2400" dirty="0" smtClean="0"/>
              <a:t>Το ερώτημα το οποίο τίθεται σήμερα, που οι σύγχρονες τεχνολογίες πολλαπλασιάζουν συνεχώς τα υλικά καταχώρισης των πληροφοριών, είναι κατά πόσο είναι εφικτό ο αρχειακός δεσμός να εφαρμόζεται ανεξάρτητα από τη φυσική μορφή των τεκμηρίων. </a:t>
            </a:r>
          </a:p>
          <a:p>
            <a:pPr>
              <a:defRPr/>
            </a:pPr>
            <a:r>
              <a:rPr lang="el-GR" sz="2400" dirty="0" smtClean="0"/>
              <a:t>Δίσκοι, φωτογραφίες, φιλμ, μικροφίλμ, διαφάνειες, δισκέτες, κασέτες, οπτικοί δίσκοι, μπορούν να συμπεριληφθούν επί </a:t>
            </a:r>
            <a:r>
              <a:rPr lang="el-GR" sz="2400" dirty="0" err="1" smtClean="0"/>
              <a:t>ίσοις</a:t>
            </a:r>
            <a:r>
              <a:rPr lang="el-GR" sz="2400" dirty="0" smtClean="0"/>
              <a:t> </a:t>
            </a:r>
            <a:r>
              <a:rPr lang="el-GR" sz="2400" dirty="0" err="1" smtClean="0"/>
              <a:t>όροις</a:t>
            </a:r>
            <a:r>
              <a:rPr lang="el-GR" sz="2400" dirty="0" smtClean="0"/>
              <a:t> στο αρχειακό σύνολο και να τύχουν της αυτής επεξεργασίας με τα γραπτά τεκμήρια;</a:t>
            </a:r>
          </a:p>
          <a:p>
            <a:pPr>
              <a:defRPr/>
            </a:pPr>
            <a:endParaRPr lang="el-GR" sz="2400" dirty="0"/>
          </a:p>
        </p:txBody>
      </p:sp>
    </p:spTree>
    <p:extLst>
      <p:ext uri="{BB962C8B-B14F-4D97-AF65-F5344CB8AC3E}">
        <p14:creationId xmlns:p14="http://schemas.microsoft.com/office/powerpoint/2010/main" val="945084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«Νέα αρχεία»</a:t>
            </a:r>
            <a:endParaRPr lang="el-GR"/>
          </a:p>
        </p:txBody>
      </p:sp>
      <p:sp>
        <p:nvSpPr>
          <p:cNvPr id="21506" name="1 - Θέση περιεχομένου"/>
          <p:cNvSpPr>
            <a:spLocks noGrp="1"/>
          </p:cNvSpPr>
          <p:nvPr>
            <p:ph idx="1"/>
          </p:nvPr>
        </p:nvSpPr>
        <p:spPr/>
        <p:txBody>
          <a:bodyPr>
            <a:normAutofit/>
          </a:bodyPr>
          <a:lstStyle/>
          <a:p>
            <a:r>
              <a:rPr lang="el-GR" altLang="el-GR" sz="2800" dirty="0" smtClean="0"/>
              <a:t>Η αρχειακή κοινότητα αντιμετώπισε από πολύ νωρίς το πρόβλημα των «μη γραπτών» τεκμηρίων. </a:t>
            </a:r>
          </a:p>
          <a:p>
            <a:r>
              <a:rPr lang="el-GR" altLang="el-GR" sz="2800" dirty="0" smtClean="0"/>
              <a:t>Τα τελευταία χρόνια το θέμα ετέθη πολλές φορές και με διάφορους τρόπους στο Διεθνές Συνέδριο Αρχείων και στη Διεθνή Συνάντηση Στρογγυλής Τραπέζης των Αρχείων. </a:t>
            </a:r>
          </a:p>
          <a:p>
            <a:r>
              <a:rPr lang="el-GR" altLang="el-GR" sz="2800" dirty="0" smtClean="0"/>
              <a:t>Κορυφαία στιγμή αποτέλεσε το Διεθνές Συνέδριο του 1988 στο Παρίσι, το οποίο αφιερώθηκε αποκλειστικά στα «Νέα Αρχεία» και στα ζητήματα που θέτουν.</a:t>
            </a:r>
          </a:p>
          <a:p>
            <a:endParaRPr lang="el-GR" altLang="el-GR" sz="2800" dirty="0" smtClean="0"/>
          </a:p>
        </p:txBody>
      </p:sp>
    </p:spTree>
    <p:extLst>
      <p:ext uri="{BB962C8B-B14F-4D97-AF65-F5344CB8AC3E}">
        <p14:creationId xmlns:p14="http://schemas.microsoft.com/office/powerpoint/2010/main" val="2738416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Γραπτά και μη τεκμήρια</a:t>
            </a:r>
            <a:endParaRPr lang="el-GR"/>
          </a:p>
        </p:txBody>
      </p:sp>
      <p:sp>
        <p:nvSpPr>
          <p:cNvPr id="2" name="1 - Θέση περιεχομένου"/>
          <p:cNvSpPr>
            <a:spLocks noGrp="1"/>
          </p:cNvSpPr>
          <p:nvPr>
            <p:ph idx="1"/>
          </p:nvPr>
        </p:nvSpPr>
        <p:spPr/>
        <p:txBody>
          <a:bodyPr>
            <a:noAutofit/>
          </a:bodyPr>
          <a:lstStyle/>
          <a:p>
            <a:pPr>
              <a:defRPr/>
            </a:pPr>
            <a:r>
              <a:rPr lang="el-GR" sz="2600" dirty="0" smtClean="0"/>
              <a:t>Το πρόβλημα φαίνεται να έχει δύο όψεις. </a:t>
            </a:r>
          </a:p>
          <a:p>
            <a:pPr>
              <a:defRPr/>
            </a:pPr>
            <a:r>
              <a:rPr lang="el-GR" sz="2600" dirty="0" smtClean="0"/>
              <a:t>Τα μη γραπτά τεκμήρια εμπίπτουν στην αρμοδιότητα των αρχειακών υπηρεσιών ή μήπως αντίθετα είναι προτιμότερο η φύλαξη και η αξιοποίηση τους να αφήνεται στα μουσεία, στις βιβλιοθήκες ή σ' άλλους εξειδικευμένους οργανισμούς (</a:t>
            </a:r>
            <a:r>
              <a:rPr lang="el-GR" sz="2600" dirty="0" err="1" smtClean="0"/>
              <a:t>φωνοθήκη</a:t>
            </a:r>
            <a:r>
              <a:rPr lang="el-GR" sz="2600" dirty="0" smtClean="0"/>
              <a:t>, ταινιοθήκη κλπ.); </a:t>
            </a:r>
          </a:p>
          <a:p>
            <a:pPr>
              <a:defRPr/>
            </a:pPr>
            <a:r>
              <a:rPr lang="el-GR" sz="2600" dirty="0" smtClean="0"/>
              <a:t>Αν δεχθούμε την ένταξη των μη γραπτών τεκμηρίων στις αρχειακές υπηρεσίες, τούτο σημαίνει πως πρέπει να τα επεξεργαζόμαστε από κοινού με τα γραπτά τεκμήρια ή είναι ορθότερο να τα ομαδοποιούμε σύμφωνα με τα φυσικά τους χαρακτηριστικά;</a:t>
            </a:r>
          </a:p>
          <a:p>
            <a:pPr>
              <a:defRPr/>
            </a:pPr>
            <a:endParaRPr lang="el-GR" sz="2600" dirty="0"/>
          </a:p>
        </p:txBody>
      </p:sp>
    </p:spTree>
    <p:extLst>
      <p:ext uri="{BB962C8B-B14F-4D97-AF65-F5344CB8AC3E}">
        <p14:creationId xmlns:p14="http://schemas.microsoft.com/office/powerpoint/2010/main" val="19320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«Ολικά αρχεία»</a:t>
            </a:r>
            <a:endParaRPr lang="el-GR"/>
          </a:p>
        </p:txBody>
      </p:sp>
      <p:sp>
        <p:nvSpPr>
          <p:cNvPr id="2" name="1 - Θέση περιεχομένου"/>
          <p:cNvSpPr>
            <a:spLocks noGrp="1"/>
          </p:cNvSpPr>
          <p:nvPr>
            <p:ph idx="1"/>
          </p:nvPr>
        </p:nvSpPr>
        <p:spPr/>
        <p:txBody>
          <a:bodyPr>
            <a:noAutofit/>
          </a:bodyPr>
          <a:lstStyle/>
          <a:p>
            <a:pPr>
              <a:defRPr/>
            </a:pPr>
            <a:r>
              <a:rPr lang="el-GR" sz="2600" dirty="0" smtClean="0"/>
              <a:t>Ήδη από τη Διεθνή Συνάντηση Στρογγυλής Τραπέζης του 1970 στην Ιερουσαλήμ η αρχειακή κοινότητα εκφράστηκε με σαφήνεια πάνω στο ζήτημα, κάνοντας λόγο για «ολικά αρχεία» (</a:t>
            </a:r>
            <a:r>
              <a:rPr lang="en-US" sz="2600" dirty="0" smtClean="0"/>
              <a:t>archives </a:t>
            </a:r>
            <a:r>
              <a:rPr lang="en-US" sz="2600" dirty="0" err="1" smtClean="0"/>
              <a:t>totales</a:t>
            </a:r>
            <a:r>
              <a:rPr lang="el-GR" sz="2600" dirty="0" smtClean="0"/>
              <a:t>) που δε γνωρίζουν περιορισμούς ούτε στην προέλευση ούτε στο υλικό των τεκμηρίων: </a:t>
            </a:r>
          </a:p>
          <a:p>
            <a:pPr>
              <a:defRPr/>
            </a:pPr>
            <a:r>
              <a:rPr lang="el-GR" sz="2600" dirty="0" smtClean="0"/>
              <a:t>«Πρέπει να διεκδικήσουμε ως αρχειακό υλικό το σύνολο των τεκμηρίων που συνδέονται με τη δραστηριότητα των διοικητικών υπηρεσιών, οποιαδήποτε κι αν είναι η υλική τους μορφή: έντυπα, μηχανογραφικά, ηχητικά, φωτογραφικά, κινηματογραφικά, τεχνικά πλάνα και σχέδια».</a:t>
            </a:r>
          </a:p>
          <a:p>
            <a:pPr>
              <a:defRPr/>
            </a:pPr>
            <a:endParaRPr lang="el-GR" sz="2600" dirty="0"/>
          </a:p>
        </p:txBody>
      </p:sp>
    </p:spTree>
    <p:extLst>
      <p:ext uri="{BB962C8B-B14F-4D97-AF65-F5344CB8AC3E}">
        <p14:creationId xmlns:p14="http://schemas.microsoft.com/office/powerpoint/2010/main" val="901685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 τεκμήριο και υπόστρωμα</a:t>
            </a:r>
            <a:endParaRPr lang="el-GR"/>
          </a:p>
        </p:txBody>
      </p:sp>
      <p:sp>
        <p:nvSpPr>
          <p:cNvPr id="24578" name="1 - Θέση περιεχομένου"/>
          <p:cNvSpPr>
            <a:spLocks noGrp="1"/>
          </p:cNvSpPr>
          <p:nvPr>
            <p:ph idx="1"/>
          </p:nvPr>
        </p:nvSpPr>
        <p:spPr/>
        <p:txBody>
          <a:bodyPr>
            <a:normAutofit/>
          </a:bodyPr>
          <a:lstStyle/>
          <a:p>
            <a:r>
              <a:rPr lang="el-GR" altLang="el-GR" sz="2800" dirty="0" smtClean="0"/>
              <a:t>Το αρχειακό τεκμήριο δεν ορίζεται πλέον με βάση ορισμένα φυσικά χαρακτηριστικά, που άλλωστε συνεχώς ανατρέπονται από τις σύγχρονες τεχνολογίες. </a:t>
            </a:r>
          </a:p>
          <a:p>
            <a:r>
              <a:rPr lang="el-GR" altLang="el-GR" sz="2800" dirty="0" smtClean="0"/>
              <a:t>Η αρχειακή πληροφορία ανάλογα με τις επικοινωνιακές ανάγκες και τις τεχνολογικές δυνατότητες μπορεί να εγγραφεί σε ποικίλα υποστρώματα. </a:t>
            </a:r>
          </a:p>
          <a:p>
            <a:r>
              <a:rPr lang="el-GR" altLang="el-GR" sz="2800" dirty="0" smtClean="0"/>
              <a:t>Το ουσιώδες και σταθερό κριτήριο είναι η παραγωγή του τεκμηρίου από έναν οργανισμό ή ιδιώτη στα πλαίσια των δραστηριοτήτων του.</a:t>
            </a:r>
          </a:p>
        </p:txBody>
      </p:sp>
    </p:spTree>
    <p:extLst>
      <p:ext uri="{BB962C8B-B14F-4D97-AF65-F5344CB8AC3E}">
        <p14:creationId xmlns:p14="http://schemas.microsoft.com/office/powerpoint/2010/main" val="3810015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Μη γραπτά τεκμήρια</a:t>
            </a:r>
            <a:endParaRPr lang="el-GR"/>
          </a:p>
        </p:txBody>
      </p:sp>
      <p:sp>
        <p:nvSpPr>
          <p:cNvPr id="25602" name="1 - Θέση περιεχομένου"/>
          <p:cNvSpPr>
            <a:spLocks noGrp="1"/>
          </p:cNvSpPr>
          <p:nvPr>
            <p:ph idx="1"/>
          </p:nvPr>
        </p:nvSpPr>
        <p:spPr/>
        <p:txBody>
          <a:bodyPr>
            <a:normAutofit/>
          </a:bodyPr>
          <a:lstStyle/>
          <a:p>
            <a:r>
              <a:rPr lang="el-GR" altLang="el-GR" sz="2800" dirty="0" smtClean="0"/>
              <a:t>Αν τα μη γραπτά τεκμήρια ικανοποιούν αυτή τη βασική προϋπόθεση είτε ως μέρη αρχειακών συνόλων είτε συγκροτώντας ιδιαίτερα αρχειακά σύνολα, εμπίπτουν στην αρμοδιότητα των αρχειακών υπηρεσιών. </a:t>
            </a:r>
          </a:p>
          <a:p>
            <a:r>
              <a:rPr lang="el-GR" altLang="el-GR" sz="2800" dirty="0" smtClean="0"/>
              <a:t>Ας σημειωθεί πως η ελληνική νομοθεσία ευθυγραμμίστηκε με τη διεθνή πρακτική και υιοθέτησε τον πλέον ευρύ ορισμό του αρχείου: </a:t>
            </a:r>
          </a:p>
          <a:p>
            <a:r>
              <a:rPr lang="el-GR" altLang="el-GR" sz="2800" dirty="0" smtClean="0"/>
              <a:t>«Το σύνολο των μαρτυριών και των τεκμηρίων, αδιακρίτως χρονολογίας, σχήματος και ύλης...».</a:t>
            </a:r>
          </a:p>
          <a:p>
            <a:endParaRPr lang="el-GR" altLang="el-GR" sz="2800" dirty="0" smtClean="0"/>
          </a:p>
        </p:txBody>
      </p:sp>
    </p:spTree>
    <p:extLst>
      <p:ext uri="{BB962C8B-B14F-4D97-AF65-F5344CB8AC3E}">
        <p14:creationId xmlns:p14="http://schemas.microsoft.com/office/powerpoint/2010/main" val="1031257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Επεξεργασία μη γραπτών τεκμηρίων</a:t>
            </a:r>
            <a:endParaRPr lang="el-GR"/>
          </a:p>
        </p:txBody>
      </p:sp>
      <p:sp>
        <p:nvSpPr>
          <p:cNvPr id="26626" name="1 - Θέση περιεχομένου"/>
          <p:cNvSpPr>
            <a:spLocks noGrp="1"/>
          </p:cNvSpPr>
          <p:nvPr>
            <p:ph idx="1"/>
          </p:nvPr>
        </p:nvSpPr>
        <p:spPr/>
        <p:txBody>
          <a:bodyPr>
            <a:normAutofit/>
          </a:bodyPr>
          <a:lstStyle/>
          <a:p>
            <a:r>
              <a:rPr lang="el-GR" altLang="el-GR" sz="2800" dirty="0" smtClean="0"/>
              <a:t>Η επεξεργασία των μη γραπτών τεκμηρίων πρέπει να γίνεται κατά αρχειακό σύνολο και όχι κατά είδος τεκμηρίων. </a:t>
            </a:r>
          </a:p>
          <a:p>
            <a:r>
              <a:rPr lang="el-GR" altLang="el-GR" sz="2800" dirty="0" smtClean="0"/>
              <a:t>Μια ενδεχόμενη απομόνωση ενός είδους τεκμηρίων, λ.χ. των γεωγραφικών χαρτών και ταξινόμηση τους σύμφωνα με ένα ενιαίο σύστημα θα κατέστρεφε το δεσμό τους με το υπόλοιπο αρχειακό υλικό και θα ισοδυναμούσε με τη δημιουργία μιας συλλογής τεκμηρίων.</a:t>
            </a:r>
          </a:p>
          <a:p>
            <a:endParaRPr lang="el-GR" altLang="el-GR" sz="2800" dirty="0" smtClean="0"/>
          </a:p>
        </p:txBody>
      </p:sp>
    </p:spTree>
    <p:extLst>
      <p:ext uri="{BB962C8B-B14F-4D97-AF65-F5344CB8AC3E}">
        <p14:creationId xmlns:p14="http://schemas.microsoft.com/office/powerpoint/2010/main" val="1353095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Πρακτική </a:t>
            </a:r>
            <a:r>
              <a:rPr smtClean="0"/>
              <a:t>vs </a:t>
            </a:r>
            <a:r>
              <a:rPr lang="el-GR" smtClean="0"/>
              <a:t>θεωρία</a:t>
            </a:r>
            <a:endParaRPr lang="el-GR"/>
          </a:p>
        </p:txBody>
      </p:sp>
      <p:sp>
        <p:nvSpPr>
          <p:cNvPr id="27650" name="1 - Θέση περιεχομένου"/>
          <p:cNvSpPr>
            <a:spLocks noGrp="1"/>
          </p:cNvSpPr>
          <p:nvPr>
            <p:ph idx="1"/>
          </p:nvPr>
        </p:nvSpPr>
        <p:spPr/>
        <p:txBody>
          <a:bodyPr>
            <a:normAutofit/>
          </a:bodyPr>
          <a:lstStyle/>
          <a:p>
            <a:r>
              <a:rPr lang="el-GR" altLang="el-GR" sz="2800" smtClean="0"/>
              <a:t>Παρ' ότι όμως θεωρία και νομοθεσία συγκλίνουν προς την ενιαία διαχείριση των συστατικών του αρχειακού συνόλου, η πρακτική που ακολουθήθηκε δεν ήταν το ίδιο συνεπής. </a:t>
            </a:r>
          </a:p>
          <a:p>
            <a:r>
              <a:rPr lang="el-GR" altLang="el-GR" sz="2800" smtClean="0"/>
              <a:t>Τα «νέα τεκμήρια» εμφανίζουν τόσες ιδιαιτερότητες στην πρόσκτηση, επεξεργασία και συντήρηση τους, που οι αρχειονόμοι με την παραδοσιακή ιστορική παιδεία δεν είναι σε θέση να τα αντιμετωπίσουν. </a:t>
            </a:r>
          </a:p>
          <a:p>
            <a:r>
              <a:rPr lang="el-GR" altLang="el-GR" sz="2800" smtClean="0"/>
              <a:t>Άλλωστε ο μικρός αριθμός αυτών των τεκμηρίων τα καθιστούσε αυτόματα περιθωριακές περιπτώσεις απέναντι στο μεγάλο όγκο των γραπτών τεκμηρίων.</a:t>
            </a:r>
          </a:p>
          <a:p>
            <a:endParaRPr lang="el-GR" altLang="el-GR" sz="2800" smtClean="0"/>
          </a:p>
        </p:txBody>
      </p:sp>
    </p:spTree>
    <p:extLst>
      <p:ext uri="{BB962C8B-B14F-4D97-AF65-F5344CB8AC3E}">
        <p14:creationId xmlns:p14="http://schemas.microsoft.com/office/powerpoint/2010/main" val="1206753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Επεξεργασία «νέων» τεκμηρίων</a:t>
            </a:r>
            <a:endParaRPr lang="el-GR"/>
          </a:p>
        </p:txBody>
      </p:sp>
      <p:sp>
        <p:nvSpPr>
          <p:cNvPr id="2" name="1 - Θέση περιεχομένου"/>
          <p:cNvSpPr>
            <a:spLocks noGrp="1"/>
          </p:cNvSpPr>
          <p:nvPr>
            <p:ph idx="1"/>
          </p:nvPr>
        </p:nvSpPr>
        <p:spPr/>
        <p:txBody>
          <a:bodyPr>
            <a:noAutofit/>
          </a:bodyPr>
          <a:lstStyle/>
          <a:p>
            <a:pPr>
              <a:defRPr/>
            </a:pPr>
            <a:r>
              <a:rPr lang="el-GR" sz="2600" dirty="0" smtClean="0"/>
              <a:t>Έτσι συν τω </a:t>
            </a:r>
            <a:r>
              <a:rPr lang="el-GR" sz="2600" dirty="0" err="1" smtClean="0"/>
              <a:t>χρόνω</a:t>
            </a:r>
            <a:r>
              <a:rPr lang="el-GR" sz="2600" dirty="0" smtClean="0"/>
              <a:t> η επεξεργασία τους (ταξινόμηση και περιγραφή, προληπτική συντήρηση και αποκατάσταση) αφέθηκε σε εξειδικευμένους επαγγελματίες. </a:t>
            </a:r>
          </a:p>
          <a:p>
            <a:pPr>
              <a:defRPr/>
            </a:pPr>
            <a:r>
              <a:rPr lang="el-GR" sz="2600" dirty="0" smtClean="0"/>
              <a:t>Η διανοητική μάλιστα επεξεργασία των τεκμηρίων αυτών εμπνεόταν από τις μεθόδους της βιβλιοθηκονομίας και αγνοούσε την αρχή του αρχειακού δεσμού. </a:t>
            </a:r>
          </a:p>
          <a:p>
            <a:pPr>
              <a:defRPr/>
            </a:pPr>
            <a:r>
              <a:rPr lang="el-GR" sz="2600" dirty="0" smtClean="0"/>
              <a:t>Σε πολλές περιπτώσεις «νέα» τεκμήρια αφαιρέθηκαν από το αρχειακό τους σύνολο και εντάχθηκαν σε μια ιδιαίτερη συλλογή, λ.χ. χαρτών, φωτογραφιών ή οπτικοακουστικών αρχείων, χωρίς να δηλώνεται η προέλευση τους.</a:t>
            </a:r>
          </a:p>
          <a:p>
            <a:pPr>
              <a:defRPr/>
            </a:pPr>
            <a:endParaRPr lang="el-GR" sz="2600" dirty="0"/>
          </a:p>
        </p:txBody>
      </p:sp>
    </p:spTree>
    <p:extLst>
      <p:ext uri="{BB962C8B-B14F-4D97-AF65-F5344CB8AC3E}">
        <p14:creationId xmlns:p14="http://schemas.microsoft.com/office/powerpoint/2010/main" val="3513191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Κατάτμηση αρχειακού συνόλου</a:t>
            </a:r>
            <a:endParaRPr lang="el-GR"/>
          </a:p>
        </p:txBody>
      </p:sp>
      <p:sp>
        <p:nvSpPr>
          <p:cNvPr id="29698" name="1 - Θέση περιεχομένου"/>
          <p:cNvSpPr>
            <a:spLocks noGrp="1"/>
          </p:cNvSpPr>
          <p:nvPr>
            <p:ph idx="1"/>
          </p:nvPr>
        </p:nvSpPr>
        <p:spPr/>
        <p:txBody>
          <a:bodyPr>
            <a:normAutofit/>
          </a:bodyPr>
          <a:lstStyle/>
          <a:p>
            <a:r>
              <a:rPr lang="el-GR" altLang="el-GR" sz="2800" dirty="0" smtClean="0"/>
              <a:t>Την κατάτμηση του αρχειακού υλικού εκφράζουν άλλωστε και τα τμήματα αρχειακών υπηρεσιών που είναι προορισμένα να καλύπτουν ένα και μόνο είδος τεκμηρίων. </a:t>
            </a:r>
          </a:p>
          <a:p>
            <a:r>
              <a:rPr lang="el-GR" altLang="el-GR" sz="2800" dirty="0" smtClean="0"/>
              <a:t>Συχνά μάλιστα τούτη η ανακολουθία επισημοποιήθηκε από την αρχειακή νομοθεσία που φάνηκε να διαχωρίζει τα οπτικοακουστικά ή άλλα αρχεία από το υπόλοιπο «ορθόδοξο» αρχειακό υλικό.</a:t>
            </a:r>
          </a:p>
          <a:p>
            <a:endParaRPr lang="el-GR" altLang="el-GR" sz="2800" dirty="0" smtClean="0"/>
          </a:p>
        </p:txBody>
      </p:sp>
    </p:spTree>
    <p:extLst>
      <p:ext uri="{BB962C8B-B14F-4D97-AF65-F5344CB8AC3E}">
        <p14:creationId xmlns:p14="http://schemas.microsoft.com/office/powerpoint/2010/main" val="42482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dirty="0" smtClean="0"/>
              <a:t>Μικρή ανασκόπηση…</a:t>
            </a:r>
            <a:endParaRPr lang="el-GR" dirty="0"/>
          </a:p>
        </p:txBody>
      </p:sp>
    </p:spTree>
    <p:extLst>
      <p:ext uri="{BB962C8B-B14F-4D97-AF65-F5344CB8AC3E}">
        <p14:creationId xmlns:p14="http://schemas.microsoft.com/office/powerpoint/2010/main" val="1275550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Σήμερα…</a:t>
            </a:r>
            <a:endParaRPr lang="el-GR"/>
          </a:p>
        </p:txBody>
      </p:sp>
      <p:sp>
        <p:nvSpPr>
          <p:cNvPr id="2" name="1 - Θέση περιεχομένου"/>
          <p:cNvSpPr>
            <a:spLocks noGrp="1"/>
          </p:cNvSpPr>
          <p:nvPr>
            <p:ph idx="1"/>
          </p:nvPr>
        </p:nvSpPr>
        <p:spPr/>
        <p:txBody>
          <a:bodyPr>
            <a:normAutofit/>
          </a:bodyPr>
          <a:lstStyle/>
          <a:p>
            <a:pPr>
              <a:defRPr/>
            </a:pPr>
            <a:r>
              <a:rPr lang="el-GR" sz="2400" dirty="0" smtClean="0"/>
              <a:t>Η παραπάνω όμως κατάσταση πρέπει απλώς να εκληφθεί ως μια αδυναμία της αρχειακής εκπαίδευσης και πρακτικής, η οποία δεν κατάφερε να παρακολουθήσει την ταχύτητα με την οποία αυξανόταν και διαφοροποιόταν το αρχειακό υλικό. </a:t>
            </a:r>
          </a:p>
          <a:p>
            <a:pPr>
              <a:defRPr/>
            </a:pPr>
            <a:r>
              <a:rPr lang="el-GR" sz="2400" dirty="0" smtClean="0"/>
              <a:t>Σήμερα όλα τα θεωρητικά επιχειρήματα συνηγορούν υπέρ της διαχείρισης του αρχειακού συνόλου ως ολότητας, ανεξαρτήτως του υλικού των τεκμηρίων που το συνθέτουν. </a:t>
            </a:r>
          </a:p>
          <a:p>
            <a:pPr>
              <a:defRPr/>
            </a:pPr>
            <a:r>
              <a:rPr lang="el-GR" sz="2400" dirty="0" smtClean="0"/>
              <a:t>Οι </a:t>
            </a:r>
            <a:r>
              <a:rPr lang="el-GR" sz="2400" dirty="0" err="1" smtClean="0"/>
              <a:t>αρχειονόμοι</a:t>
            </a:r>
            <a:r>
              <a:rPr lang="el-GR" sz="2400" dirty="0" smtClean="0"/>
              <a:t>, αν και αποδέχονται την ιδιαίτερη αντιμετώπιση κάθε υλικού σε ζητήματα φύλαξης, προληπτικής συντήρησης και αποκατάστασης, επιδιώκουν την ενιαία διανοητική επεξεργασία των ποικίλων τεκμηρίων ενός αρχειακού συνόλου.</a:t>
            </a:r>
          </a:p>
          <a:p>
            <a:pPr>
              <a:defRPr/>
            </a:pPr>
            <a:endParaRPr lang="el-GR" sz="2400" dirty="0"/>
          </a:p>
        </p:txBody>
      </p:sp>
    </p:spTree>
    <p:extLst>
      <p:ext uri="{BB962C8B-B14F-4D97-AF65-F5344CB8AC3E}">
        <p14:creationId xmlns:p14="http://schemas.microsoft.com/office/powerpoint/2010/main" val="2419769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fontAlgn="auto">
              <a:spcAft>
                <a:spcPts val="0"/>
              </a:spcAft>
              <a:defRPr/>
            </a:pPr>
            <a:r>
              <a:rPr lang="el-GR" smtClean="0"/>
              <a:t>Ο αρχειακός δεσμός στη φάση των ενεργών και </a:t>
            </a:r>
            <a:r>
              <a:rPr lang="el-GR" err="1" smtClean="0"/>
              <a:t>ημιενεργών</a:t>
            </a:r>
            <a:r>
              <a:rPr lang="el-GR" smtClean="0"/>
              <a:t> τεκμηρίων</a:t>
            </a:r>
            <a:endParaRPr lang="el-GR"/>
          </a:p>
        </p:txBody>
      </p:sp>
    </p:spTree>
    <p:extLst>
      <p:ext uri="{BB962C8B-B14F-4D97-AF65-F5344CB8AC3E}">
        <p14:creationId xmlns:p14="http://schemas.microsoft.com/office/powerpoint/2010/main" val="1071429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Αρχικά…</a:t>
            </a:r>
            <a:endParaRPr lang="el-GR"/>
          </a:p>
        </p:txBody>
      </p:sp>
      <p:sp>
        <p:nvSpPr>
          <p:cNvPr id="32770" name="1 - Θέση περιεχομένου"/>
          <p:cNvSpPr>
            <a:spLocks noGrp="1"/>
          </p:cNvSpPr>
          <p:nvPr>
            <p:ph idx="1"/>
          </p:nvPr>
        </p:nvSpPr>
        <p:spPr/>
        <p:txBody>
          <a:bodyPr>
            <a:normAutofit/>
          </a:bodyPr>
          <a:lstStyle/>
          <a:p>
            <a:r>
              <a:rPr lang="el-GR" altLang="el-GR" sz="2800" dirty="0" smtClean="0"/>
              <a:t>Ο αρχειακός δεσμός αφορούσε κατ' αρχάς αποκλειστικά στην οργάνωση των διοικητικώς ανενεργών τεκμηρίων. </a:t>
            </a:r>
          </a:p>
          <a:p>
            <a:r>
              <a:rPr lang="el-GR" altLang="el-GR" sz="2800" dirty="0" smtClean="0"/>
              <a:t>Με την πάροδο του χρόνου όμως τέθηκε το ζήτημα της σχέσης του αρχειακού δεσμού με τα ενεργά και </a:t>
            </a:r>
            <a:r>
              <a:rPr lang="el-GR" altLang="el-GR" sz="2800" dirty="0" err="1" smtClean="0"/>
              <a:t>ημιενεργά</a:t>
            </a:r>
            <a:r>
              <a:rPr lang="el-GR" altLang="el-GR" sz="2800" dirty="0" smtClean="0"/>
              <a:t> τεκμήρια. </a:t>
            </a:r>
          </a:p>
        </p:txBody>
      </p:sp>
    </p:spTree>
    <p:extLst>
      <p:ext uri="{BB962C8B-B14F-4D97-AF65-F5344CB8AC3E}">
        <p14:creationId xmlns:p14="http://schemas.microsoft.com/office/powerpoint/2010/main" val="3709875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Ερωτήματα</a:t>
            </a:r>
            <a:endParaRPr lang="el-GR"/>
          </a:p>
        </p:txBody>
      </p:sp>
      <p:sp>
        <p:nvSpPr>
          <p:cNvPr id="33794" name="1 - Θέση περιεχομένου"/>
          <p:cNvSpPr>
            <a:spLocks noGrp="1"/>
          </p:cNvSpPr>
          <p:nvPr>
            <p:ph idx="1"/>
          </p:nvPr>
        </p:nvSpPr>
        <p:spPr/>
        <p:txBody>
          <a:bodyPr>
            <a:normAutofit/>
          </a:bodyPr>
          <a:lstStyle/>
          <a:p>
            <a:r>
              <a:rPr lang="el-GR" altLang="el-GR" sz="2800" dirty="0" smtClean="0"/>
              <a:t>Από πότε αρχίζει να υφίσταται το αρχειακό σύνολο; </a:t>
            </a:r>
          </a:p>
          <a:p>
            <a:r>
              <a:rPr lang="el-GR" altLang="el-GR" sz="2800" dirty="0" smtClean="0"/>
              <a:t>Είναι δυνατό να υπάρξει αρχειακό σύνολο, πριν τα τεκμήρια καταστούν διοικητικώς ανενεργά; </a:t>
            </a:r>
          </a:p>
          <a:p>
            <a:r>
              <a:rPr lang="el-GR" altLang="el-GR" sz="2800" dirty="0" smtClean="0"/>
              <a:t>Μπορούμε να μιλάμε για εφαρμογή του αρχειακού δεσμού στα ενεργά και </a:t>
            </a:r>
            <a:r>
              <a:rPr lang="el-GR" altLang="el-GR" sz="2800" dirty="0" err="1" smtClean="0"/>
              <a:t>ημιενεργά</a:t>
            </a:r>
            <a:r>
              <a:rPr lang="el-GR" altLang="el-GR" sz="2800" dirty="0" smtClean="0"/>
              <a:t> τεκμήρια;</a:t>
            </a:r>
          </a:p>
          <a:p>
            <a:endParaRPr lang="el-GR" altLang="el-GR" sz="2800" dirty="0" smtClean="0"/>
          </a:p>
        </p:txBody>
      </p:sp>
    </p:spTree>
    <p:extLst>
      <p:ext uri="{BB962C8B-B14F-4D97-AF65-F5344CB8AC3E}">
        <p14:creationId xmlns:p14="http://schemas.microsoft.com/office/powerpoint/2010/main" val="1743863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Αρχειακές απόψεις</a:t>
            </a:r>
            <a:endParaRPr lang="el-GR"/>
          </a:p>
        </p:txBody>
      </p:sp>
      <p:sp>
        <p:nvSpPr>
          <p:cNvPr id="2" name="1 - Θέση περιεχομένου"/>
          <p:cNvSpPr>
            <a:spLocks noGrp="1"/>
          </p:cNvSpPr>
          <p:nvPr>
            <p:ph idx="1"/>
          </p:nvPr>
        </p:nvSpPr>
        <p:spPr/>
        <p:txBody>
          <a:bodyPr>
            <a:noAutofit/>
          </a:bodyPr>
          <a:lstStyle/>
          <a:p>
            <a:pPr>
              <a:defRPr/>
            </a:pPr>
            <a:r>
              <a:rPr lang="el-GR" sz="2400" dirty="0" smtClean="0"/>
              <a:t>Η τοποθέτηση της αρχειακής κοινότητας απέναντι σε αυτά τα ερωτήματα δεν είναι ομοιόμορφη. </a:t>
            </a:r>
          </a:p>
          <a:p>
            <a:pPr>
              <a:defRPr/>
            </a:pPr>
            <a:r>
              <a:rPr lang="el-GR" sz="2400" dirty="0" smtClean="0"/>
              <a:t>Δύο διαφορετικές αρχειακές πραγματικότητες συγκρούστηκαν εδώ και προσπάθησαν να δώσουν θεωρητική υπόσταση στην καθημερινή πρακτική τους. </a:t>
            </a:r>
          </a:p>
          <a:p>
            <a:pPr>
              <a:defRPr/>
            </a:pPr>
            <a:r>
              <a:rPr lang="el-GR" sz="2400" dirty="0" smtClean="0"/>
              <a:t>Από τη μια μεριά βρίσκονται όσοι περιορίζουν τη δραστηριότητα τους είτε στα διοικητικά (ενεργά και </a:t>
            </a:r>
            <a:r>
              <a:rPr lang="el-GR" sz="2400" dirty="0" err="1" smtClean="0"/>
              <a:t>ημιενεργά</a:t>
            </a:r>
            <a:r>
              <a:rPr lang="el-GR" sz="2400" dirty="0" smtClean="0"/>
              <a:t>) είτε στα ιστορικά αρχεία. </a:t>
            </a:r>
          </a:p>
          <a:p>
            <a:pPr>
              <a:defRPr/>
            </a:pPr>
            <a:r>
              <a:rPr lang="el-GR" sz="2400" dirty="0" smtClean="0"/>
              <a:t>Στην αντίθετη πλευρά τοποθετούνται οι </a:t>
            </a:r>
            <a:r>
              <a:rPr lang="el-GR" sz="2400" dirty="0" err="1" smtClean="0"/>
              <a:t>αρχειονόμοι</a:t>
            </a:r>
            <a:r>
              <a:rPr lang="el-GR" sz="2400" dirty="0" smtClean="0"/>
              <a:t> που υποστηρίζουν πως η αρχειακή παρέμβαση πρέπει να είναι ενιαία και συνεχής από τη γέννηση των τεκμηρίων μέχρι την καταστροφή τους ή το χαρακτηρισμό τους ως «ιστορικώς διατηρητέα». </a:t>
            </a:r>
          </a:p>
          <a:p>
            <a:pPr>
              <a:defRPr/>
            </a:pPr>
            <a:endParaRPr lang="el-GR" sz="2400" dirty="0"/>
          </a:p>
        </p:txBody>
      </p:sp>
    </p:spTree>
    <p:extLst>
      <p:ext uri="{BB962C8B-B14F-4D97-AF65-F5344CB8AC3E}">
        <p14:creationId xmlns:p14="http://schemas.microsoft.com/office/powerpoint/2010/main" val="2482736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Πρώτη αρχειακή άποψη</a:t>
            </a:r>
            <a:endParaRPr lang="el-GR"/>
          </a:p>
        </p:txBody>
      </p:sp>
      <p:sp>
        <p:nvSpPr>
          <p:cNvPr id="35842" name="1 - Θέση περιεχομένου"/>
          <p:cNvSpPr>
            <a:spLocks noGrp="1"/>
          </p:cNvSpPr>
          <p:nvPr>
            <p:ph idx="1"/>
          </p:nvPr>
        </p:nvSpPr>
        <p:spPr/>
        <p:txBody>
          <a:bodyPr>
            <a:normAutofit/>
          </a:bodyPr>
          <a:lstStyle/>
          <a:p>
            <a:r>
              <a:rPr lang="el-GR" altLang="el-GR" sz="2800" dirty="0" smtClean="0"/>
              <a:t>Για τους πρώτους το αρχειακό σύνολο δεν είναι ο στόχος της αρχειακής εργασίας στη φάση των ενεργών τεκμηρίων είναι απλώς το αποτέλεσμα της - είναι το φυσικό παρεπόμενο της διοικητικής δραστηριότητας. </a:t>
            </a:r>
          </a:p>
          <a:p>
            <a:r>
              <a:rPr lang="el-GR" altLang="el-GR" sz="2800" dirty="0" smtClean="0"/>
              <a:t>Η έννοια του αρχειακού συνόλου ισχύει μόνο για τα διοικητικώς ανενεργά αρχεία. </a:t>
            </a:r>
          </a:p>
        </p:txBody>
      </p:sp>
    </p:spTree>
    <p:extLst>
      <p:ext uri="{BB962C8B-B14F-4D97-AF65-F5344CB8AC3E}">
        <p14:creationId xmlns:p14="http://schemas.microsoft.com/office/powerpoint/2010/main" val="2237418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Επιχειρήματα</a:t>
            </a:r>
            <a:endParaRPr lang="el-GR"/>
          </a:p>
        </p:txBody>
      </p:sp>
      <p:sp>
        <p:nvSpPr>
          <p:cNvPr id="36866" name="1 - Θέση περιεχομένου"/>
          <p:cNvSpPr>
            <a:spLocks noGrp="1"/>
          </p:cNvSpPr>
          <p:nvPr>
            <p:ph idx="1"/>
          </p:nvPr>
        </p:nvSpPr>
        <p:spPr/>
        <p:txBody>
          <a:bodyPr>
            <a:normAutofit/>
          </a:bodyPr>
          <a:lstStyle/>
          <a:p>
            <a:r>
              <a:rPr lang="el-GR" altLang="el-GR" sz="2800" dirty="0" smtClean="0"/>
              <a:t>Κατά τους </a:t>
            </a:r>
            <a:r>
              <a:rPr lang="el-GR" altLang="el-GR" sz="2800" dirty="0" err="1" smtClean="0"/>
              <a:t>αρχειονόμους</a:t>
            </a:r>
            <a:r>
              <a:rPr lang="el-GR" altLang="el-GR" sz="2800" dirty="0" smtClean="0"/>
              <a:t> που συντάσσονται με αυτή τη γνώμη η ισχύς του αρχειακού δεσμού στα ενεργά και </a:t>
            </a:r>
            <a:r>
              <a:rPr lang="el-GR" altLang="el-GR" sz="2800" dirty="0" err="1" smtClean="0"/>
              <a:t>ημιενεργά</a:t>
            </a:r>
            <a:r>
              <a:rPr lang="el-GR" altLang="el-GR" sz="2800" dirty="0" smtClean="0"/>
              <a:t> αρχεία αίρεται από τις συχνότατες διοικητικές αλλαγές και μεταφορές τεκμηρίων. </a:t>
            </a:r>
          </a:p>
          <a:p>
            <a:r>
              <a:rPr lang="el-GR" altLang="el-GR" sz="2800" dirty="0" smtClean="0"/>
              <a:t>Επιπλέον η υφή των σύγχρονων τεχνολογιών (προσωπικοί υπολογιστές συνδεδεμένοι μέσω δικτύου με βάσεις δεδομένων) συσκοτίζει την πηγή της πληροφορίας και δεν επιτρέπει να εντοπίσουμε τον παραγωγό των τεκμηρίων και κατά συνέπεια να διακρίνουμε αρχειακά σύνολα.</a:t>
            </a:r>
          </a:p>
          <a:p>
            <a:endParaRPr lang="el-GR" altLang="el-GR" sz="2800" dirty="0" smtClean="0"/>
          </a:p>
        </p:txBody>
      </p:sp>
    </p:spTree>
    <p:extLst>
      <p:ext uri="{BB962C8B-B14F-4D97-AF65-F5344CB8AC3E}">
        <p14:creationId xmlns:p14="http://schemas.microsoft.com/office/powerpoint/2010/main" val="1773008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Δεύτερη αρχειακή άποψη</a:t>
            </a:r>
            <a:endParaRPr lang="el-GR"/>
          </a:p>
        </p:txBody>
      </p:sp>
      <p:sp>
        <p:nvSpPr>
          <p:cNvPr id="37890" name="1 - Θέση περιεχομένου"/>
          <p:cNvSpPr>
            <a:spLocks noGrp="1"/>
          </p:cNvSpPr>
          <p:nvPr>
            <p:ph idx="1"/>
          </p:nvPr>
        </p:nvSpPr>
        <p:spPr/>
        <p:txBody>
          <a:bodyPr>
            <a:normAutofit/>
          </a:bodyPr>
          <a:lstStyle/>
          <a:p>
            <a:r>
              <a:rPr lang="el-GR" altLang="el-GR" sz="2800" dirty="0" smtClean="0"/>
              <a:t>Για τη δεύτερη κατηγορία αρχειακών το αρχειακό σύνολο υφίσταται σε όλο τον κύκλο ζωής των τεκμηρίων (ενεργά - </a:t>
            </a:r>
            <a:r>
              <a:rPr lang="el-GR" altLang="el-GR" sz="2800" dirty="0" err="1" smtClean="0"/>
              <a:t>ημιενεργά</a:t>
            </a:r>
            <a:r>
              <a:rPr lang="el-GR" altLang="el-GR" sz="2800" dirty="0" smtClean="0"/>
              <a:t> - ανενεργά) και ο αρχειακός δεσμός αποτελεί τον ικανοποιητικότερο τρόπο οργάνωσης τους. </a:t>
            </a:r>
          </a:p>
        </p:txBody>
      </p:sp>
    </p:spTree>
    <p:extLst>
      <p:ext uri="{BB962C8B-B14F-4D97-AF65-F5344CB8AC3E}">
        <p14:creationId xmlns:p14="http://schemas.microsoft.com/office/powerpoint/2010/main" val="2567853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Επιχειρήματα</a:t>
            </a:r>
            <a:endParaRPr lang="el-GR"/>
          </a:p>
        </p:txBody>
      </p:sp>
      <p:sp>
        <p:nvSpPr>
          <p:cNvPr id="38914" name="1 - Θέση περιεχομένου"/>
          <p:cNvSpPr>
            <a:spLocks noGrp="1"/>
          </p:cNvSpPr>
          <p:nvPr>
            <p:ph idx="1"/>
          </p:nvPr>
        </p:nvSpPr>
        <p:spPr/>
        <p:txBody>
          <a:bodyPr>
            <a:normAutofit/>
          </a:bodyPr>
          <a:lstStyle/>
          <a:p>
            <a:r>
              <a:rPr lang="el-GR" altLang="el-GR" sz="2800" dirty="0" smtClean="0"/>
              <a:t>Ο αρχειακός επεμβαίνει στη φάση των ενεργών αρχείων, οργανώνει τα τεκμήρια με βάση την προέλευση τους, διαφυλάσσει την αυτοτέλεια του αρχειακού συνόλου και εκπονεί ένα ταξινομικό δένδρο που συνοδεύει τα τεκμήρια και μετά τη λήξη της υπηρεσιακής τους χρησιμότητας. </a:t>
            </a:r>
          </a:p>
          <a:p>
            <a:r>
              <a:rPr lang="el-GR" altLang="el-GR" sz="2800" dirty="0" smtClean="0"/>
              <a:t>Αποφεύγονται έτσι οι περιττές εργασίες (λ.χ. </a:t>
            </a:r>
            <a:r>
              <a:rPr lang="el-GR" altLang="el-GR" sz="2800" dirty="0" err="1" smtClean="0"/>
              <a:t>αναταξινομήσεις</a:t>
            </a:r>
            <a:r>
              <a:rPr lang="el-GR" altLang="el-GR" sz="2800" dirty="0" smtClean="0"/>
              <a:t>) και διασφαλίζεται η σταθερότητα και συνέχεια των μεθόδων διαχείρισης του αρχείου.</a:t>
            </a:r>
          </a:p>
          <a:p>
            <a:endParaRPr lang="el-GR" altLang="el-GR" sz="2800" dirty="0" smtClean="0"/>
          </a:p>
        </p:txBody>
      </p:sp>
    </p:spTree>
    <p:extLst>
      <p:ext uri="{BB962C8B-B14F-4D97-AF65-F5344CB8AC3E}">
        <p14:creationId xmlns:p14="http://schemas.microsoft.com/office/powerpoint/2010/main" val="2918566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Συμπέρασμα…</a:t>
            </a:r>
            <a:endParaRPr lang="el-GR"/>
          </a:p>
        </p:txBody>
      </p:sp>
      <p:sp>
        <p:nvSpPr>
          <p:cNvPr id="39938" name="1 - Θέση περιεχομένου"/>
          <p:cNvSpPr>
            <a:spLocks noGrp="1"/>
          </p:cNvSpPr>
          <p:nvPr>
            <p:ph idx="1"/>
          </p:nvPr>
        </p:nvSpPr>
        <p:spPr/>
        <p:txBody>
          <a:bodyPr>
            <a:normAutofit/>
          </a:bodyPr>
          <a:lstStyle/>
          <a:p>
            <a:r>
              <a:rPr lang="el-GR" altLang="el-GR" sz="2800" dirty="0" smtClean="0"/>
              <a:t>Το αρχειακό σύνολο υφίσταται από τη στιγμή γέννησης των τεκμηρίων και οι συχνές διοικητικές αλλαγές δεν το αναιρούν. </a:t>
            </a:r>
          </a:p>
          <a:p>
            <a:r>
              <a:rPr lang="el-GR" altLang="el-GR" sz="2800" dirty="0" smtClean="0"/>
              <a:t>Απλώς σ' αυτή τη φάση το αρχειακό σύνολο είναι εξίσου «ενεργό» με τη διοίκηση που το παρήγαγε και με τα τεκμήρια που το συνθέτουν. </a:t>
            </a:r>
          </a:p>
          <a:p>
            <a:r>
              <a:rPr lang="el-GR" altLang="el-GR" sz="2800" dirty="0" smtClean="0"/>
              <a:t>Όσο για τα προβλήματα εντοπισμού του παραγωγού των τεκμηρίων, μάλλον καλούν τον </a:t>
            </a:r>
            <a:r>
              <a:rPr lang="el-GR" altLang="el-GR" sz="2800" dirty="0" err="1" smtClean="0"/>
              <a:t>αρχειονόμο</a:t>
            </a:r>
            <a:r>
              <a:rPr lang="el-GR" altLang="el-GR" sz="2800" dirty="0" smtClean="0"/>
              <a:t> να εξελίξει τις μεθόδους του παρά αίρουν την αρχή του αρχειακού δεσμού.</a:t>
            </a:r>
          </a:p>
          <a:p>
            <a:endParaRPr lang="el-GR" altLang="el-GR" sz="2800" dirty="0" smtClean="0"/>
          </a:p>
        </p:txBody>
      </p:sp>
    </p:spTree>
    <p:extLst>
      <p:ext uri="{BB962C8B-B14F-4D97-AF65-F5344CB8AC3E}">
        <p14:creationId xmlns:p14="http://schemas.microsoft.com/office/powerpoint/2010/main" val="1865093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 Σύνολο</a:t>
            </a:r>
            <a:endParaRPr lang="el-GR"/>
          </a:p>
        </p:txBody>
      </p:sp>
      <p:sp>
        <p:nvSpPr>
          <p:cNvPr id="2" name="1 - Θέση περιεχομένου"/>
          <p:cNvSpPr>
            <a:spLocks noGrp="1"/>
          </p:cNvSpPr>
          <p:nvPr>
            <p:ph idx="1"/>
          </p:nvPr>
        </p:nvSpPr>
        <p:spPr/>
        <p:txBody>
          <a:bodyPr>
            <a:normAutofit/>
          </a:bodyPr>
          <a:lstStyle/>
          <a:p>
            <a:pPr>
              <a:defRPr/>
            </a:pPr>
            <a:r>
              <a:rPr lang="el-GR" dirty="0" smtClean="0"/>
              <a:t>Παρεπόμενο και άμεση συνέπεια του αρχειακού δεσμού είναι η έννοια του </a:t>
            </a:r>
            <a:r>
              <a:rPr lang="el-GR" cap="small" dirty="0" smtClean="0"/>
              <a:t>ΑΡΧΕΙΑΚΟΥ </a:t>
            </a:r>
            <a:r>
              <a:rPr lang="el-GR" dirty="0" smtClean="0"/>
              <a:t>ΣΥΝΟΛΟΥ, του συνόλου δηλαδή των τεκμηρίων αδιακρίτως χρονολογίας, σχήματος και ύλης που έχει δεχθεί ή παραγάγει ένα ορισμένο φυσικό ή νομικό πρόσωπο στα πλαίσια των δραστηριοτήτων του.</a:t>
            </a:r>
          </a:p>
          <a:p>
            <a:pPr>
              <a:defRPr/>
            </a:pPr>
            <a:endParaRPr lang="el-GR" dirty="0"/>
          </a:p>
        </p:txBody>
      </p:sp>
    </p:spTree>
    <p:extLst>
      <p:ext uri="{BB962C8B-B14F-4D97-AF65-F5344CB8AC3E}">
        <p14:creationId xmlns:p14="http://schemas.microsoft.com/office/powerpoint/2010/main" val="2806841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25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45435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Γιαννακόπουλος. «Εισαγωγή στην </a:t>
            </a:r>
            <a:r>
              <a:rPr lang="el-GR" sz="2000" dirty="0" err="1"/>
              <a:t>Αρχειονομία</a:t>
            </a:r>
            <a:r>
              <a:rPr lang="el-GR" sz="2000" dirty="0"/>
              <a:t>. Ενότητα 5: Αρχειακός δεσμός και υλικό των </a:t>
            </a:r>
            <a:r>
              <a:rPr lang="el-GR" sz="2000" dirty="0" smtClean="0"/>
              <a:t>τεκμηρίων».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272400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509452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051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7065773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4813724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62254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Συλλογή τεκμηρίων</a:t>
            </a:r>
            <a:endParaRPr lang="el-GR"/>
          </a:p>
        </p:txBody>
      </p:sp>
      <p:sp>
        <p:nvSpPr>
          <p:cNvPr id="13314" name="1 - Θέση περιεχομένου"/>
          <p:cNvSpPr>
            <a:spLocks noGrp="1"/>
          </p:cNvSpPr>
          <p:nvPr>
            <p:ph idx="1"/>
          </p:nvPr>
        </p:nvSpPr>
        <p:spPr/>
        <p:txBody>
          <a:bodyPr>
            <a:noAutofit/>
          </a:bodyPr>
          <a:lstStyle/>
          <a:p>
            <a:r>
              <a:rPr lang="el-GR" altLang="el-GR" sz="2800" dirty="0" smtClean="0"/>
              <a:t>Ως ΣΥΛΛΟΓΗ τεκμηρίων μπορεί να χαρακτηρισθεί ως το μη αρχειακό σύνολο τεκμηρίων.</a:t>
            </a:r>
          </a:p>
          <a:p>
            <a:r>
              <a:rPr lang="el-GR" altLang="el-GR" sz="2800" dirty="0" smtClean="0"/>
              <a:t> Πρόκειται απλώς για μια συγκέντρωση τεκμηρίων γύρω από ένα κοινό σημείο, όπως ένα θέμα, ένα πρόσωπο, μια περιοχή, μια περίοδο. </a:t>
            </a:r>
          </a:p>
          <a:p>
            <a:r>
              <a:rPr lang="el-GR" altLang="el-GR" sz="2800" dirty="0" smtClean="0"/>
              <a:t>Σε αντίθεση δηλαδή με το αρχειακό σύνολο που, έχοντας δημιουργηθεί κατά τρόπο φυσικό και αυτόματο, διαθέτει </a:t>
            </a:r>
            <a:r>
              <a:rPr lang="el-GR" altLang="el-GR" sz="2800" dirty="0" err="1" smtClean="0"/>
              <a:t>τεκμηριωτική</a:t>
            </a:r>
            <a:r>
              <a:rPr lang="el-GR" altLang="el-GR" sz="2800" dirty="0" smtClean="0"/>
              <a:t> αξία, η συλλογή έχει δημιουργηθεί κατά τρόπο τεχνητό, προκειμένου να ικανοποιήσει ερευνητικά ή απλώς συλλεκτικά ενδιαφέροντα.</a:t>
            </a:r>
          </a:p>
        </p:txBody>
      </p:sp>
    </p:spTree>
    <p:extLst>
      <p:ext uri="{BB962C8B-B14F-4D97-AF65-F5344CB8AC3E}">
        <p14:creationId xmlns:p14="http://schemas.microsoft.com/office/powerpoint/2010/main" val="2963043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Αρχειακός Δεσμός</a:t>
            </a:r>
            <a:endParaRPr lang="el-GR"/>
          </a:p>
        </p:txBody>
      </p:sp>
      <p:sp>
        <p:nvSpPr>
          <p:cNvPr id="14338" name="1 - Θέση περιεχομένου"/>
          <p:cNvSpPr>
            <a:spLocks noGrp="1"/>
          </p:cNvSpPr>
          <p:nvPr>
            <p:ph idx="1"/>
          </p:nvPr>
        </p:nvSpPr>
        <p:spPr/>
        <p:txBody>
          <a:bodyPr>
            <a:normAutofit/>
          </a:bodyPr>
          <a:lstStyle/>
          <a:p>
            <a:r>
              <a:rPr lang="el-GR" altLang="el-GR" sz="2800" dirty="0" smtClean="0"/>
              <a:t>Είναι η αρχή σύμφωνα με την οποία τα τεκμήρια που προέρχονται από ένα νομικό ή φυσικό πρόσωπο πρέπει να μένουν συγκεντρωμένα και να μη κατατέμνονται, διασκορπίζονται ή αναμειγνύονται με τεκμήρια άλλων προσώπων (πρώτο επίπεδο). </a:t>
            </a:r>
          </a:p>
          <a:p>
            <a:r>
              <a:rPr lang="el-GR" altLang="el-GR" sz="2800" dirty="0" smtClean="0"/>
              <a:t>Περαιτέρω τα τεκμήρια πρέπει να διατηρούν την ταξινόμηση που τους δόθηκε από τον παραγωγό του αρχείου (δεύτερο επίπεδο). </a:t>
            </a:r>
          </a:p>
        </p:txBody>
      </p:sp>
    </p:spTree>
    <p:extLst>
      <p:ext uri="{BB962C8B-B14F-4D97-AF65-F5344CB8AC3E}">
        <p14:creationId xmlns:p14="http://schemas.microsoft.com/office/powerpoint/2010/main" val="968224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Διατήρηση της ταξινόμησης του παραγωγού</a:t>
            </a:r>
            <a:endParaRPr lang="el-GR" dirty="0"/>
          </a:p>
        </p:txBody>
      </p:sp>
      <p:sp>
        <p:nvSpPr>
          <p:cNvPr id="2" name="1 - Θέση περιεχομένου"/>
          <p:cNvSpPr>
            <a:spLocks noGrp="1"/>
          </p:cNvSpPr>
          <p:nvPr>
            <p:ph idx="1"/>
          </p:nvPr>
        </p:nvSpPr>
        <p:spPr/>
        <p:txBody>
          <a:bodyPr>
            <a:normAutofit fontScale="70000" lnSpcReduction="20000"/>
          </a:bodyPr>
          <a:lstStyle/>
          <a:p>
            <a:pPr>
              <a:lnSpc>
                <a:spcPct val="120000"/>
              </a:lnSpc>
              <a:defRPr/>
            </a:pPr>
            <a:r>
              <a:rPr lang="el-GR" dirty="0" smtClean="0"/>
              <a:t>Υπέρ της διατήρησης της αρχικής οργάνωσης συνηγορούν και δύο επιχειρήματα πρακτικής φύσεως: </a:t>
            </a:r>
          </a:p>
          <a:p>
            <a:pPr marL="822960" lvl="1" indent="-457200">
              <a:lnSpc>
                <a:spcPct val="120000"/>
              </a:lnSpc>
              <a:defRPr/>
            </a:pPr>
            <a:r>
              <a:rPr lang="el-GR" dirty="0" smtClean="0"/>
              <a:t>η εξοικονόμηση χρόνου και εργασίας και </a:t>
            </a:r>
          </a:p>
          <a:p>
            <a:pPr marL="822960" lvl="1" indent="-457200">
              <a:lnSpc>
                <a:spcPct val="120000"/>
              </a:lnSpc>
              <a:defRPr/>
            </a:pPr>
            <a:r>
              <a:rPr lang="el-GR" dirty="0" smtClean="0"/>
              <a:t>η διευκόλυνση των ερευνών του οργανισμού-παραγωγού του αρχείου. </a:t>
            </a:r>
          </a:p>
          <a:p>
            <a:pPr>
              <a:lnSpc>
                <a:spcPct val="120000"/>
              </a:lnSpc>
              <a:defRPr/>
            </a:pPr>
            <a:r>
              <a:rPr lang="el-GR" dirty="0" smtClean="0"/>
              <a:t>Το δεύτερο επίπεδο του αρχειακού δεσμού απαλλάσσει τον </a:t>
            </a:r>
            <a:r>
              <a:rPr lang="el-GR" dirty="0" err="1" smtClean="0"/>
              <a:t>αρχειονόμο</a:t>
            </a:r>
            <a:r>
              <a:rPr lang="el-GR" dirty="0" smtClean="0"/>
              <a:t> από την επώδυνη εργασία της </a:t>
            </a:r>
            <a:r>
              <a:rPr lang="el-GR" dirty="0" err="1" smtClean="0"/>
              <a:t>αναταξινόμησης</a:t>
            </a:r>
            <a:r>
              <a:rPr lang="el-GR" dirty="0" smtClean="0"/>
              <a:t> που συχνά γίνεται κατά τεκμήριο. </a:t>
            </a:r>
          </a:p>
          <a:p>
            <a:pPr>
              <a:lnSpc>
                <a:spcPct val="120000"/>
              </a:lnSpc>
              <a:defRPr/>
            </a:pPr>
            <a:r>
              <a:rPr lang="el-GR" dirty="0" smtClean="0"/>
              <a:t>Επιπλέον στην περίπτωση των </a:t>
            </a:r>
            <a:r>
              <a:rPr lang="el-GR" i="1" dirty="0" smtClean="0"/>
              <a:t>ανοικτών </a:t>
            </a:r>
            <a:r>
              <a:rPr lang="el-GR" dirty="0" smtClean="0"/>
              <a:t>αρχειακών συνόλων, αν το αρχείο διατηρεί την ταξινόμηση που του δόθηκε από τη διοίκηση, ο οργανισμός-παραγωγός εντοπίζει πολύ εύκολα τις ζητούμενες πληροφορίες. </a:t>
            </a:r>
          </a:p>
          <a:p>
            <a:pPr>
              <a:lnSpc>
                <a:spcPct val="120000"/>
              </a:lnSpc>
              <a:defRPr/>
            </a:pPr>
            <a:r>
              <a:rPr lang="el-GR" dirty="0" smtClean="0"/>
              <a:t>Το δεύτερο επίπεδο του αρχειακού δεσμού εκφράζει έτσι όχι μόνο μια θεωρητική σύλληψη αλλά και μια απτή αναγκαιότητα.</a:t>
            </a:r>
          </a:p>
          <a:p>
            <a:pPr>
              <a:lnSpc>
                <a:spcPct val="120000"/>
              </a:lnSpc>
              <a:defRPr/>
            </a:pPr>
            <a:endParaRPr lang="el-GR" dirty="0"/>
          </a:p>
        </p:txBody>
      </p:sp>
    </p:spTree>
    <p:extLst>
      <p:ext uri="{BB962C8B-B14F-4D97-AF65-F5344CB8AC3E}">
        <p14:creationId xmlns:p14="http://schemas.microsoft.com/office/powerpoint/2010/main" val="3171137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Νέα ταξινόμηση ή διατήρηση υπάρχουσας; </a:t>
            </a:r>
            <a:r>
              <a:rPr lang="el-GR" sz="3600" b="0" dirty="0" smtClean="0"/>
              <a:t>1/</a:t>
            </a:r>
            <a:r>
              <a:rPr lang="en-US" sz="3600" b="0" dirty="0" smtClean="0"/>
              <a:t>2</a:t>
            </a:r>
            <a:endParaRPr lang="el-GR" sz="3600" b="0" dirty="0"/>
          </a:p>
        </p:txBody>
      </p:sp>
      <p:sp>
        <p:nvSpPr>
          <p:cNvPr id="2" name="1 - Θέση περιεχομένου"/>
          <p:cNvSpPr>
            <a:spLocks noGrp="1"/>
          </p:cNvSpPr>
          <p:nvPr>
            <p:ph idx="1"/>
          </p:nvPr>
        </p:nvSpPr>
        <p:spPr/>
        <p:txBody>
          <a:bodyPr>
            <a:noAutofit/>
          </a:bodyPr>
          <a:lstStyle/>
          <a:p>
            <a:pPr>
              <a:defRPr/>
            </a:pPr>
            <a:r>
              <a:rPr lang="el-GR" sz="2400" dirty="0" smtClean="0"/>
              <a:t>Εν πρώτοις δεν πρέπει να αποφεύγεται η εκ νέου ταξινόμηση ενός αρχειακού συνόλου με την πρόφαση πως, αφήνοντας το αταξινόμητο, προβάλλουμε την έλλειψη οργάνωσης του παραγωγού του. </a:t>
            </a:r>
          </a:p>
          <a:p>
            <a:pPr>
              <a:defRPr/>
            </a:pPr>
            <a:r>
              <a:rPr lang="el-GR" sz="2400" dirty="0" smtClean="0"/>
              <a:t>Αν αντίθετα ο παραγωγός του αρχειακού συνόλου το έχει ταξινομήσει με ένα ορισμένο σύστημα, πρέπει να εξετάσουμε:</a:t>
            </a:r>
          </a:p>
          <a:p>
            <a:pPr marL="708660" lvl="1" indent="-342900">
              <a:defRPr/>
            </a:pPr>
            <a:r>
              <a:rPr lang="el-GR" sz="2000" dirty="0" smtClean="0"/>
              <a:t>αν αυτή η οργάνωση είναι αρχειακού χαρακτήρα (και όχι μια απλή αποθηκευτική διάταξη, λ.χ., ανάλογα με το σχήμα των τεκμηρίων), </a:t>
            </a:r>
          </a:p>
          <a:p>
            <a:pPr marL="708660" lvl="1" indent="-342900">
              <a:defRPr/>
            </a:pPr>
            <a:r>
              <a:rPr lang="el-GR" sz="2000" dirty="0" smtClean="0"/>
              <a:t>αν αφορά σε όλα τα τεκμήρια και </a:t>
            </a:r>
          </a:p>
          <a:p>
            <a:pPr marL="708660" lvl="1" indent="-342900">
              <a:defRPr/>
            </a:pPr>
            <a:r>
              <a:rPr lang="el-GR" sz="2000" dirty="0" smtClean="0"/>
              <a:t>Αν εφαρμόστηκε συστηματικά και με συνέχεια στο χρόνο</a:t>
            </a:r>
          </a:p>
          <a:p>
            <a:pPr>
              <a:defRPr/>
            </a:pPr>
            <a:r>
              <a:rPr lang="el-GR" sz="2400" dirty="0" smtClean="0"/>
              <a:t>Με άλλα λόγια, το ζητούμενο </a:t>
            </a:r>
            <a:r>
              <a:rPr lang="el-GR" sz="2400" dirty="0"/>
              <a:t>σ</a:t>
            </a:r>
            <a:r>
              <a:rPr lang="el-GR" sz="2400" dirty="0" smtClean="0"/>
              <a:t>' αυτή τη φάση είναι αν η ταξινόμηση συγκεντρώνει τις στοιχειώδεις προϋποθέσεις που θα της προσέδιδαν </a:t>
            </a:r>
            <a:r>
              <a:rPr lang="el-GR" sz="2400" dirty="0" err="1" smtClean="0"/>
              <a:t>τεκμηριωτική</a:t>
            </a:r>
            <a:r>
              <a:rPr lang="el-GR" sz="2400" dirty="0" smtClean="0"/>
              <a:t> αξία.</a:t>
            </a:r>
          </a:p>
          <a:p>
            <a:pPr>
              <a:defRPr/>
            </a:pPr>
            <a:endParaRPr lang="el-GR" sz="2400" dirty="0"/>
          </a:p>
        </p:txBody>
      </p:sp>
    </p:spTree>
    <p:extLst>
      <p:ext uri="{BB962C8B-B14F-4D97-AF65-F5344CB8AC3E}">
        <p14:creationId xmlns:p14="http://schemas.microsoft.com/office/powerpoint/2010/main" val="4083180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a:t>Νέα ταξινόμηση ή διατήρηση υπάρχουσας; </a:t>
            </a:r>
            <a:r>
              <a:rPr lang="el-GR" sz="3600" b="0" dirty="0" smtClean="0"/>
              <a:t>2/</a:t>
            </a:r>
            <a:r>
              <a:rPr lang="en-US" sz="3600" b="0" dirty="0"/>
              <a:t>2</a:t>
            </a:r>
            <a:endParaRPr lang="el-GR" sz="3600" b="0" dirty="0"/>
          </a:p>
        </p:txBody>
      </p:sp>
      <p:sp>
        <p:nvSpPr>
          <p:cNvPr id="2" name="1 - Θέση περιεχομένου"/>
          <p:cNvSpPr>
            <a:spLocks noGrp="1"/>
          </p:cNvSpPr>
          <p:nvPr>
            <p:ph idx="1"/>
          </p:nvPr>
        </p:nvSpPr>
        <p:spPr/>
        <p:txBody>
          <a:bodyPr>
            <a:normAutofit/>
          </a:bodyPr>
          <a:lstStyle/>
          <a:p>
            <a:pPr>
              <a:defRPr/>
            </a:pPr>
            <a:r>
              <a:rPr lang="el-GR" sz="2400" dirty="0" smtClean="0"/>
              <a:t>Εφ' όσον η αρχική οργάνωση πληροί αυτές τις προδιαγραφές, ο </a:t>
            </a:r>
            <a:r>
              <a:rPr lang="el-GR" sz="2400" dirty="0" err="1" smtClean="0"/>
              <a:t>αρχειονόμος</a:t>
            </a:r>
            <a:r>
              <a:rPr lang="el-GR" sz="2400" dirty="0" smtClean="0"/>
              <a:t> πρέπει να αξιολογήσει τις πρακτικές παραμέτρους. </a:t>
            </a:r>
          </a:p>
          <a:p>
            <a:pPr>
              <a:defRPr/>
            </a:pPr>
            <a:r>
              <a:rPr lang="el-GR" sz="2400" dirty="0" smtClean="0"/>
              <a:t>Στην απόφαση του εκτός από την </a:t>
            </a:r>
            <a:r>
              <a:rPr lang="el-GR" sz="2400" dirty="0" err="1" smtClean="0"/>
              <a:t>τεκμηριωτική</a:t>
            </a:r>
            <a:r>
              <a:rPr lang="el-GR" sz="2400" dirty="0" smtClean="0"/>
              <a:t> αξία θα συνυπολογίσει:</a:t>
            </a:r>
          </a:p>
          <a:p>
            <a:pPr marL="708660" lvl="1" indent="-342900">
              <a:buClr>
                <a:schemeClr val="tx1"/>
              </a:buClr>
              <a:defRPr/>
            </a:pPr>
            <a:r>
              <a:rPr lang="el-GR" sz="2000" dirty="0" smtClean="0"/>
              <a:t>το χρόνο εργασίας</a:t>
            </a:r>
          </a:p>
          <a:p>
            <a:pPr marL="708660" lvl="1" indent="-342900">
              <a:buClr>
                <a:schemeClr val="tx1"/>
              </a:buClr>
              <a:defRPr/>
            </a:pPr>
            <a:r>
              <a:rPr lang="el-GR" sz="2000" dirty="0" smtClean="0"/>
              <a:t>τη σημαντικότητα του αρχείου για την έρευνα και </a:t>
            </a:r>
          </a:p>
          <a:p>
            <a:pPr marL="708660" lvl="1" indent="-342900">
              <a:buClr>
                <a:schemeClr val="tx1"/>
              </a:buClr>
              <a:defRPr/>
            </a:pPr>
            <a:r>
              <a:rPr lang="el-GR" sz="2000" dirty="0" smtClean="0"/>
              <a:t>τη χρηστικότητα της αρχικής ταξινόμησης</a:t>
            </a:r>
          </a:p>
          <a:p>
            <a:pPr>
              <a:defRPr/>
            </a:pPr>
            <a:r>
              <a:rPr lang="el-GR" sz="2400" dirty="0" smtClean="0"/>
              <a:t>Ιδιαίτερα στην περίπτωση που η αρχική οργάνωση των τεκμηρίων έχει σημαντικά διαταραχθεί είναι προτιμότερο να ταξινομήσουμε εκ νέου τα τεκμήρια, παρά να προσπαθήσουμε να ανασυνθέσουμε την αρχική τους οργάνωση.</a:t>
            </a:r>
          </a:p>
          <a:p>
            <a:pPr>
              <a:defRPr/>
            </a:pPr>
            <a:endParaRPr lang="el-GR" sz="2400" dirty="0"/>
          </a:p>
        </p:txBody>
      </p:sp>
    </p:spTree>
    <p:extLst>
      <p:ext uri="{BB962C8B-B14F-4D97-AF65-F5344CB8AC3E}">
        <p14:creationId xmlns:p14="http://schemas.microsoft.com/office/powerpoint/2010/main" val="2669093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pPr fontAlgn="auto">
              <a:spcAft>
                <a:spcPts val="0"/>
              </a:spcAft>
              <a:defRPr/>
            </a:pPr>
            <a:r>
              <a:rPr lang="el-GR" smtClean="0"/>
              <a:t>Αρχειακός δεσμός και υλικό των τεκμηρίων</a:t>
            </a:r>
            <a:endParaRPr lang="el-GR"/>
          </a:p>
        </p:txBody>
      </p:sp>
    </p:spTree>
    <p:extLst>
      <p:ext uri="{BB962C8B-B14F-4D97-AF65-F5344CB8AC3E}">
        <p14:creationId xmlns:p14="http://schemas.microsoft.com/office/powerpoint/2010/main" val="6896152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7eb57a0fe59997e24da65060faa6a6efb1a35"/>
  <p:tag name="ISPRING_RESOURCE_PATHS_HASH_PRESENTER" val="1a422d48661b3a53981604cc2c3653c792f1596"/>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TotalTime>
  <Words>2498</Words>
  <Application>Microsoft Office PowerPoint</Application>
  <PresentationFormat>Προβολή στην οθόνη (4:3)</PresentationFormat>
  <Paragraphs>200</Paragraphs>
  <Slides>37</Slides>
  <Notes>36</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OC_template_updated</vt:lpstr>
      <vt:lpstr>Εισαγωγή στην Αρχειονομία</vt:lpstr>
      <vt:lpstr>Μικρή ανασκόπηση…</vt:lpstr>
      <vt:lpstr>Αρχειακό Σύνολο</vt:lpstr>
      <vt:lpstr>Συλλογή τεκμηρίων</vt:lpstr>
      <vt:lpstr>Αρχειακός Δεσμός</vt:lpstr>
      <vt:lpstr>Διατήρηση της ταξινόμησης του παραγωγού</vt:lpstr>
      <vt:lpstr>Νέα ταξινόμηση ή διατήρηση υπάρχουσας; 1/2</vt:lpstr>
      <vt:lpstr>Νέα ταξινόμηση ή διατήρηση υπάρχουσας; 2/2</vt:lpstr>
      <vt:lpstr>Αρχειακός δεσμός και υλικό των τεκμηρίων</vt:lpstr>
      <vt:lpstr>Αρχειακό σύνολο και νέα υλικά καταχώρισης</vt:lpstr>
      <vt:lpstr>«Νέα αρχεία»</vt:lpstr>
      <vt:lpstr>Γραπτά και μη τεκμήρια</vt:lpstr>
      <vt:lpstr>«Ολικά αρχεία»</vt:lpstr>
      <vt:lpstr>Αρχειακό τεκμήριο και υπόστρωμα</vt:lpstr>
      <vt:lpstr>Μη γραπτά τεκμήρια</vt:lpstr>
      <vt:lpstr>Επεξεργασία μη γραπτών τεκμηρίων</vt:lpstr>
      <vt:lpstr>Πρακτική vs θεωρία</vt:lpstr>
      <vt:lpstr>Επεξεργασία «νέων» τεκμηρίων</vt:lpstr>
      <vt:lpstr>Κατάτμηση αρχειακού συνόλου</vt:lpstr>
      <vt:lpstr>Σήμερα…</vt:lpstr>
      <vt:lpstr>Ο αρχειακός δεσμός στη φάση των ενεργών και ημιενεργών τεκμηρίων</vt:lpstr>
      <vt:lpstr>Αρχικά…</vt:lpstr>
      <vt:lpstr>Ερωτήματα</vt:lpstr>
      <vt:lpstr>Αρχειακές απόψεις</vt:lpstr>
      <vt:lpstr>Πρώτη αρχειακή άποψη</vt:lpstr>
      <vt:lpstr>Επιχειρήματα</vt:lpstr>
      <vt:lpstr>Δεύτερη αρχειακή άποψη</vt:lpstr>
      <vt:lpstr>Επιχειρήματα</vt:lpstr>
      <vt:lpstr>Συμπέρασμα…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106</cp:revision>
  <dcterms:created xsi:type="dcterms:W3CDTF">2013-03-04T13:35:19Z</dcterms:created>
  <dcterms:modified xsi:type="dcterms:W3CDTF">2015-06-12T09:40:13Z</dcterms:modified>
</cp:coreProperties>
</file>