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1" r:id="rId3"/>
    <p:sldId id="282" r:id="rId4"/>
    <p:sldId id="283" r:id="rId5"/>
    <p:sldId id="318" r:id="rId6"/>
    <p:sldId id="316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19" r:id="rId18"/>
    <p:sldId id="295" r:id="rId19"/>
    <p:sldId id="320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17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21" r:id="rId39"/>
    <p:sldId id="312" r:id="rId40"/>
    <p:sldId id="314" r:id="rId41"/>
    <p:sldId id="313" r:id="rId42"/>
    <p:sldId id="315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9265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EEF2A7-8D7E-42B9-9618-9425AAF779F8}" type="slidenum">
              <a:rPr lang="el-GR" altLang="el-GR" sz="1100">
                <a:latin typeface="Arial" charset="0"/>
              </a:rPr>
              <a:pPr/>
              <a:t>3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9817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79BA27-FC98-4328-9F52-6A740BA5BF7C}" type="slidenum">
              <a:rPr lang="el-GR" altLang="el-GR" sz="1100">
                <a:latin typeface="Arial" charset="0"/>
              </a:rPr>
              <a:pPr/>
              <a:t>6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8358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3AA166-2C01-4482-95C1-87C9B31E629F}" type="slidenum">
              <a:rPr lang="el-GR" altLang="el-GR" sz="1100">
                <a:latin typeface="Arial" charset="0"/>
              </a:rPr>
              <a:pPr/>
              <a:t>7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26034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D52E4A-DEE3-4303-ABFB-160F330ED49F}" type="slidenum">
              <a:rPr lang="el-GR" altLang="el-GR" sz="1100">
                <a:latin typeface="Arial" charset="0"/>
              </a:rPr>
              <a:pPr/>
              <a:t>8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08056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16A61F-7BAD-41FF-9187-4AE6FA0FC86E}" type="slidenum">
              <a:rPr lang="el-GR" altLang="el-GR" sz="1100">
                <a:latin typeface="Arial" charset="0"/>
              </a:rPr>
              <a:pPr/>
              <a:t>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3619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588C6E-49B2-4301-AFBC-4B599A973F42}" type="slidenum">
              <a:rPr lang="el-GR" altLang="el-GR" sz="1100">
                <a:latin typeface="Arial" charset="0"/>
              </a:rPr>
              <a:pPr/>
              <a:t>10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4260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96AA34-35A8-4173-BE50-DBD5F5BC4783}" type="slidenum">
              <a:rPr lang="el-GR" altLang="el-GR" sz="1100">
                <a:latin typeface="Arial" charset="0"/>
              </a:rPr>
              <a:pPr/>
              <a:t>11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63315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6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6\42.mp4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6\43.mp4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6\46.mp4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6\47.mp4" TargetMode="Externa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6\41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Σχεδίαση βάσεων </a:t>
            </a:r>
            <a:r>
              <a:rPr lang="el-GR" altLang="el-GR" sz="2800" dirty="0" smtClean="0"/>
              <a:t>δεδομένων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Εμβάθυνση στη μοντελοποίηση και την </a:t>
            </a:r>
            <a:r>
              <a:rPr lang="el-GR" altLang="el-GR" sz="2800" dirty="0" err="1" smtClean="0"/>
              <a:t>Κανονικοποίηση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Ενοποίηση διαφορετικών συστημάτων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599892" y="4267966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55650" y="1341438"/>
            <a:ext cx="7848798" cy="2591618"/>
            <a:chOff x="521" y="864"/>
            <a:chExt cx="4663" cy="1344"/>
          </a:xfrm>
        </p:grpSpPr>
        <p:sp>
          <p:nvSpPr>
            <p:cNvPr id="297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Δυαδικές</a:t>
              </a:r>
            </a:p>
            <a:p>
              <a:r>
                <a:rPr lang="el-GR" altLang="el-GR" sz="2000">
                  <a:latin typeface="+mn-lt"/>
                </a:rPr>
                <a:t>Συσχετίσεις</a:t>
              </a:r>
            </a:p>
          </p:txBody>
        </p:sp>
        <p:sp>
          <p:nvSpPr>
            <p:cNvPr id="297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7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ΣΠΟΥΔΑΣΤΗΣ</a:t>
              </a:r>
              <a:endParaRPr lang="en-GB" altLang="el-GR" sz="1400">
                <a:latin typeface="+mn-lt"/>
              </a:endParaRPr>
            </a:p>
          </p:txBody>
        </p:sp>
        <p:sp>
          <p:nvSpPr>
            <p:cNvPr id="297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6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97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βοηθά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6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ΣΥΝΕΡΓΑΤΗΣ</a:t>
              </a:r>
              <a:endParaRPr lang="en-GB" altLang="el-GR" sz="1200">
                <a:latin typeface="+mn-lt"/>
              </a:endParaRPr>
            </a:p>
          </p:txBody>
        </p:sp>
        <p:sp>
          <p:nvSpPr>
            <p:cNvPr id="297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Ν</a:t>
              </a:r>
              <a:endParaRPr lang="en-GB" altLang="el-GR" sz="1600">
                <a:latin typeface="+mn-lt"/>
              </a:endParaRPr>
            </a:p>
          </p:txBody>
        </p:sp>
        <p:sp>
          <p:nvSpPr>
            <p:cNvPr id="297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Μ</a:t>
              </a:r>
              <a:endParaRPr lang="en-GB" altLang="el-GR" sz="1600">
                <a:latin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19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393825" y="2064106"/>
            <a:ext cx="1739900" cy="533400"/>
            <a:chOff x="521" y="913"/>
            <a:chExt cx="819" cy="336"/>
          </a:xfrm>
        </p:grpSpPr>
        <p:sp>
          <p:nvSpPr>
            <p:cNvPr id="30737" name="Rectangle 4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521" y="96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ΣΠΟΥΔΑΣΤΗΣ</a:t>
              </a:r>
              <a:endParaRPr lang="en-GB" altLang="el-GR" sz="2000"/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5965825" y="2062518"/>
            <a:ext cx="1295400" cy="533400"/>
            <a:chOff x="2735" y="913"/>
            <a:chExt cx="816" cy="336"/>
          </a:xfrm>
        </p:grpSpPr>
        <p:sp>
          <p:nvSpPr>
            <p:cNvPr id="30735" name="Rectangle 7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2768" y="947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ΜΑΘΗΜΑ</a:t>
              </a:r>
              <a:endParaRPr lang="en-GB" altLang="el-GR" sz="2000"/>
            </a:p>
          </p:txBody>
        </p:sp>
      </p:grp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3840163" y="2595918"/>
            <a:ext cx="1600200" cy="5334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/>
              <a:t>εγγράφεται</a:t>
            </a:r>
            <a:endParaRPr lang="en-GB" altLang="el-GR" sz="1400" b="1"/>
          </a:p>
        </p:txBody>
      </p: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2536825" y="3662718"/>
            <a:ext cx="4159250" cy="533400"/>
            <a:chOff x="2724" y="1872"/>
            <a:chExt cx="816" cy="336"/>
          </a:xfrm>
        </p:grpSpPr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2777" y="1910"/>
              <a:ext cx="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ΕΡΓΑΣΤΗΡΙΑΚΟΣ_ΣΥΝΕΡΓΑΤΗΣ</a:t>
              </a:r>
              <a:endParaRPr lang="en-GB" altLang="el-GR" sz="2000"/>
            </a:p>
          </p:txBody>
        </p:sp>
      </p:grp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165475" y="2595918"/>
            <a:ext cx="6746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5364163" y="2595918"/>
            <a:ext cx="6207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4630738" y="312931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5308600" y="2184756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5019675" y="311979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2" name="Rectangle 32"/>
          <p:cNvSpPr>
            <a:spLocks noChangeArrowheads="1"/>
          </p:cNvSpPr>
          <p:nvPr/>
        </p:nvSpPr>
        <p:spPr bwMode="auto">
          <a:xfrm>
            <a:off x="3606800" y="2040293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Τριαδική </a:t>
            </a:r>
            <a:r>
              <a:rPr lang="el-GR" dirty="0" smtClean="0"/>
              <a:t>Συσχέτιση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13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" y="1512888"/>
            <a:ext cx="3581400" cy="3205163"/>
            <a:chOff x="96" y="912"/>
            <a:chExt cx="2256" cy="2019"/>
          </a:xfrm>
        </p:grpSpPr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31760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61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101" y="2647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31758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59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31753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10" y="2651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ΜΟΝΙΜΟΣ</a:t>
              </a:r>
              <a:endParaRPr lang="en-GB" altLang="el-GR" sz="1800" dirty="0"/>
            </a:p>
          </p:txBody>
        </p:sp>
        <p:sp>
          <p:nvSpPr>
            <p:cNvPr id="31755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6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325253" y="1265368"/>
            <a:ext cx="4851648" cy="41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Κάθε «ΣΥΝΕΡΓΑΤΗΣ» και κάθε «ΜΟΝΙΜΟΣ» θεωρείται και «ΥΠΑΛΛΗΛΟΣ» δηλαδή κληρονομεί όλα τα χαρακτηριστικά της οντότητας «ΥΠΑΛΛΗΛΟΣ»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>
                <a:latin typeface="+mn-lt"/>
              </a:rPr>
              <a:t>specialization</a:t>
            </a:r>
            <a:r>
              <a:rPr lang="el-GR" altLang="el-GR">
                <a:latin typeface="+mn-lt"/>
              </a:rPr>
              <a:t>) μιας άλλης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Συσχέτιση «</a:t>
            </a:r>
            <a:r>
              <a:rPr lang="en-US" altLang="el-GR" dirty="0"/>
              <a:t>Is-A</a:t>
            </a:r>
            <a:r>
              <a:rPr lang="el-GR" altLang="el-GR" dirty="0" smtClean="0"/>
              <a:t>»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813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επιχειρησιακών κανόνων – περιορισμών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4601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Μια εταιρεία είναι οργανωμένη σε τμήματα (</a:t>
            </a:r>
            <a:r>
              <a:rPr lang="en-US" sz="2400" dirty="0"/>
              <a:t>departments</a:t>
            </a:r>
            <a:r>
              <a:rPr lang="el-GR" sz="2400" dirty="0"/>
              <a:t>). Κάθε </a:t>
            </a:r>
            <a:r>
              <a:rPr lang="el-GR" sz="2400" dirty="0" smtClean="0"/>
              <a:t>τμήμα </a:t>
            </a:r>
            <a:r>
              <a:rPr lang="el-GR" sz="2400" dirty="0"/>
              <a:t>έχει 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αριθμό, έναν </a:t>
            </a:r>
            <a:r>
              <a:rPr lang="el-GR" sz="2400" dirty="0" smtClean="0"/>
              <a:t>εργαζόμενο </a:t>
            </a:r>
            <a:r>
              <a:rPr lang="el-GR" sz="2400" dirty="0"/>
              <a:t>(</a:t>
            </a:r>
            <a:r>
              <a:rPr lang="en-US" sz="2400" dirty="0"/>
              <a:t>employee</a:t>
            </a:r>
            <a:r>
              <a:rPr lang="el-GR" sz="2400" dirty="0"/>
              <a:t>) που το διευθύνει (</a:t>
            </a:r>
            <a:r>
              <a:rPr lang="en-US" sz="2400" dirty="0" smtClean="0"/>
              <a:t>manages</a:t>
            </a:r>
            <a:r>
              <a:rPr lang="el-GR" sz="2400" dirty="0"/>
              <a:t>) και έναν αριθμό </a:t>
            </a:r>
            <a:r>
              <a:rPr lang="el-GR" sz="2400" dirty="0" smtClean="0"/>
              <a:t>εργαζομένων </a:t>
            </a:r>
            <a:r>
              <a:rPr lang="el-GR" sz="2400" dirty="0"/>
              <a:t>που εργάζεται σε αυτό. </a:t>
            </a:r>
            <a:endParaRPr lang="el-GR" sz="2400" dirty="0" smtClean="0"/>
          </a:p>
          <a:p>
            <a:r>
              <a:rPr lang="el-GR" sz="2400" dirty="0" smtClean="0"/>
              <a:t>Ένα τμήμα </a:t>
            </a:r>
            <a:r>
              <a:rPr lang="el-GR" sz="2400" dirty="0"/>
              <a:t>ελέγχει (</a:t>
            </a:r>
            <a:r>
              <a:rPr lang="en-US" sz="2400" dirty="0"/>
              <a:t>controls</a:t>
            </a:r>
            <a:r>
              <a:rPr lang="el-GR" sz="2400" dirty="0"/>
              <a:t>) </a:t>
            </a:r>
            <a:r>
              <a:rPr lang="el-GR" sz="2400" dirty="0" smtClean="0"/>
              <a:t>αποκλειστικώς </a:t>
            </a:r>
            <a:r>
              <a:rPr lang="el-GR" sz="2400" dirty="0"/>
              <a:t>έναν </a:t>
            </a:r>
            <a:r>
              <a:rPr lang="el-GR" sz="2400" dirty="0" smtClean="0"/>
              <a:t>αριθμό </a:t>
            </a:r>
            <a:r>
              <a:rPr lang="el-GR" sz="2400" dirty="0"/>
              <a:t>έργων (</a:t>
            </a:r>
            <a:r>
              <a:rPr lang="en-US" sz="2400" dirty="0" smtClean="0"/>
              <a:t>projects</a:t>
            </a:r>
            <a:r>
              <a:rPr lang="el-GR" sz="2400" dirty="0"/>
              <a:t>) </a:t>
            </a:r>
            <a:r>
              <a:rPr lang="el-GR" sz="2400" dirty="0" smtClean="0"/>
              <a:t>καθένα </a:t>
            </a:r>
            <a:r>
              <a:rPr lang="el-GR" sz="2400" dirty="0"/>
              <a:t>από τα οποία </a:t>
            </a:r>
            <a:r>
              <a:rPr lang="el-GR" sz="2400" dirty="0" smtClean="0"/>
              <a:t>έχει </a:t>
            </a:r>
            <a:r>
              <a:rPr lang="el-GR" sz="2400" dirty="0"/>
              <a:t>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 και εκτελείται σε μια τοποθεσία. </a:t>
            </a:r>
            <a:endParaRPr lang="el-GR" sz="2400" dirty="0" smtClean="0"/>
          </a:p>
          <a:p>
            <a:r>
              <a:rPr lang="el-GR" sz="2400" dirty="0" smtClean="0"/>
              <a:t>Για κάθε εργαζόμενο κρατούμε</a:t>
            </a:r>
            <a:r>
              <a:rPr lang="el-GR" sz="2400" dirty="0"/>
              <a:t>: αριθμό ταυτότητας, το πλήρες όνομα (</a:t>
            </a:r>
            <a:r>
              <a:rPr lang="el-GR" sz="2400" dirty="0" smtClean="0"/>
              <a:t>επώνυμο</a:t>
            </a:r>
            <a:r>
              <a:rPr lang="el-GR" sz="2400" dirty="0"/>
              <a:t>, </a:t>
            </a:r>
            <a:r>
              <a:rPr lang="el-GR" sz="2400" dirty="0" smtClean="0"/>
              <a:t>όνομα</a:t>
            </a:r>
            <a:r>
              <a:rPr lang="el-GR" sz="2400" dirty="0"/>
              <a:t>, </a:t>
            </a:r>
            <a:r>
              <a:rPr lang="el-GR" sz="2400" dirty="0" smtClean="0"/>
              <a:t>όνομα πατέρα</a:t>
            </a:r>
            <a:r>
              <a:rPr lang="el-GR" sz="2400" dirty="0"/>
              <a:t>), </a:t>
            </a:r>
            <a:r>
              <a:rPr lang="el-GR" sz="2400" dirty="0" smtClean="0"/>
              <a:t>διεύθυνση</a:t>
            </a:r>
            <a:r>
              <a:rPr lang="el-GR" sz="2400" dirty="0"/>
              <a:t>, φύλο, μισθό. Κάθε </a:t>
            </a:r>
            <a:r>
              <a:rPr lang="el-GR" sz="2400" dirty="0" smtClean="0"/>
              <a:t>εργαζόμενος </a:t>
            </a:r>
            <a:r>
              <a:rPr lang="el-GR" sz="2400" dirty="0"/>
              <a:t>ανήκει σε ένα τμήμα </a:t>
            </a:r>
            <a:r>
              <a:rPr lang="el-GR" sz="2400" dirty="0" smtClean="0"/>
              <a:t>αλλά </a:t>
            </a:r>
            <a:r>
              <a:rPr lang="el-GR" sz="2400" dirty="0"/>
              <a:t>δουλεύει σε </a:t>
            </a:r>
            <a:r>
              <a:rPr lang="el-GR" sz="2400" dirty="0" smtClean="0"/>
              <a:t>διάφορα </a:t>
            </a:r>
            <a:r>
              <a:rPr lang="el-GR" sz="2400" dirty="0"/>
              <a:t>έργα που δεν </a:t>
            </a:r>
            <a:r>
              <a:rPr lang="el-GR" sz="2400" dirty="0" smtClean="0"/>
              <a:t>ελέγχονται </a:t>
            </a:r>
            <a:r>
              <a:rPr lang="el-GR" sz="2400" dirty="0"/>
              <a:t>κατ' ανάγκη από το τμήμα του. </a:t>
            </a:r>
            <a:endParaRPr lang="el-GR" sz="2400" dirty="0" smtClean="0"/>
          </a:p>
          <a:p>
            <a:r>
              <a:rPr lang="el-GR" sz="2400" dirty="0" smtClean="0"/>
              <a:t>Για κάθε </a:t>
            </a:r>
            <a:r>
              <a:rPr lang="el-GR" sz="2400" dirty="0"/>
              <a:t>εργαζόμενο κρατούμε τις ώρες που </a:t>
            </a:r>
            <a:r>
              <a:rPr lang="el-GR" sz="2400" dirty="0" smtClean="0"/>
              <a:t>εργάζεται </a:t>
            </a:r>
            <a:r>
              <a:rPr lang="el-GR" sz="2400" dirty="0"/>
              <a:t>για κάθε έργο. </a:t>
            </a:r>
            <a:endParaRPr lang="el-GR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ασφαλιστικούς λόγους κρατούμε τα στοιχεία των </a:t>
            </a:r>
            <a:r>
              <a:rPr lang="el-GR" sz="2400" dirty="0" smtClean="0"/>
              <a:t>μελών </a:t>
            </a:r>
            <a:r>
              <a:rPr lang="el-GR" sz="2400" dirty="0"/>
              <a:t>της </a:t>
            </a:r>
            <a:r>
              <a:rPr lang="el-GR" sz="2400" dirty="0" smtClean="0"/>
              <a:t>οικογένειας </a:t>
            </a:r>
            <a:r>
              <a:rPr lang="el-GR" sz="2400" dirty="0"/>
              <a:t>κάθε </a:t>
            </a:r>
            <a:r>
              <a:rPr lang="el-GR" sz="2400" dirty="0" smtClean="0"/>
              <a:t>εργαζόμενου </a:t>
            </a:r>
            <a:r>
              <a:rPr lang="el-GR" sz="2400" dirty="0"/>
              <a:t>που είναι </a:t>
            </a:r>
            <a:r>
              <a:rPr lang="el-GR" sz="2400" dirty="0" smtClean="0"/>
              <a:t>εξαρτώμενα </a:t>
            </a:r>
            <a:r>
              <a:rPr lang="el-GR" sz="2400" dirty="0"/>
              <a:t>από αυτόν: όνομα, φύλο, </a:t>
            </a:r>
            <a:r>
              <a:rPr lang="el-GR" sz="2400" dirty="0" smtClean="0"/>
              <a:t>ημερομηνία </a:t>
            </a:r>
            <a:r>
              <a:rPr lang="el-GR" sz="2400" dirty="0"/>
              <a:t>γέννησης και </a:t>
            </a:r>
            <a:r>
              <a:rPr lang="el-GR" sz="2400" dirty="0" smtClean="0"/>
              <a:t>σχέση </a:t>
            </a:r>
            <a:r>
              <a:rPr lang="el-GR" sz="2400" dirty="0"/>
              <a:t>με τον εργαζόμενο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6381180"/>
            <a:ext cx="7596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+mn-lt"/>
              </a:rPr>
              <a:t>(</a:t>
            </a:r>
            <a:r>
              <a:rPr lang="el-GR" sz="1500" i="1" dirty="0" smtClean="0">
                <a:latin typeface="+mn-lt"/>
              </a:rPr>
              <a:t>Στο </a:t>
            </a:r>
            <a:r>
              <a:rPr lang="el-GR" sz="1500" i="1" dirty="0">
                <a:latin typeface="+mn-lt"/>
              </a:rPr>
              <a:t>μάθημα Βάσεις ΙΙ θα «περιγράφουμε» τους περιορισμούς με συναρτησιακές εξαρτήσεις)</a:t>
            </a:r>
            <a:endParaRPr lang="el-GR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Επιχειρησιακός Κανόνας 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4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διευθύνει. Να αναλυτικά οι περιορισμοί που ισχύουν</a:t>
            </a:r>
            <a:r>
              <a:rPr lang="el-GR" altLang="el-GR" sz="2400" dirty="0" smtClean="0"/>
              <a:t>.</a:t>
            </a:r>
            <a:endParaRPr lang="el-GR" dirty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391916" y="2643848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i="1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2772" name="3 - Ορθογώνιο"/>
          <p:cNvSpPr>
            <a:spLocks noChangeArrowheads="1"/>
          </p:cNvSpPr>
          <p:nvPr/>
        </p:nvSpPr>
        <p:spPr bwMode="auto">
          <a:xfrm>
            <a:off x="1844824" y="4437112"/>
            <a:ext cx="5454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l-GR" altLang="el-GR" dirty="0">
                <a:latin typeface="+mn-lt"/>
              </a:rPr>
              <a:t>Ποια θα μπορούσε να είναι η </a:t>
            </a:r>
            <a:endParaRPr lang="el-GR" altLang="el-GR" dirty="0" smtClean="0">
              <a:latin typeface="+mn-lt"/>
            </a:endParaRPr>
          </a:p>
          <a:p>
            <a:pPr algn="ctr"/>
            <a:r>
              <a:rPr lang="el-GR" altLang="el-GR" dirty="0" smtClean="0">
                <a:latin typeface="+mn-lt"/>
              </a:rPr>
              <a:t>Τρίτη </a:t>
            </a:r>
            <a:r>
              <a:rPr lang="el-GR" altLang="el-GR" dirty="0">
                <a:latin typeface="+mn-lt"/>
              </a:rPr>
              <a:t>κανονική μορφή</a:t>
            </a:r>
            <a:r>
              <a:rPr lang="en-US" altLang="el-GR" dirty="0">
                <a:latin typeface="+mn-lt"/>
              </a:rPr>
              <a:t>;</a:t>
            </a:r>
            <a:endParaRPr lang="el-GR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+mn-lt"/>
              </a:rPr>
              <a:t>Επιχειρησιακός Κανόνας </a:t>
            </a:r>
            <a:endParaRPr lang="el-GR" sz="36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Κρατούμε </a:t>
            </a:r>
            <a:r>
              <a:rPr 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ο πίνακας:</a:t>
            </a:r>
          </a:p>
          <a:p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mngrIdNum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386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Επιχειρησιακός Κανόνας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Autofit/>
          </a:bodyPr>
          <a:lstStyle/>
          <a:p>
            <a:r>
              <a:rPr lang="el-GR" sz="2400" b="1" dirty="0"/>
              <a:t>Οι </a:t>
            </a:r>
            <a:r>
              <a:rPr lang="el-GR" sz="2400" b="1" dirty="0" smtClean="0"/>
              <a:t>δραστηριότητες </a:t>
            </a:r>
            <a:r>
              <a:rPr lang="el-GR" sz="2400" b="1" dirty="0"/>
              <a:t>του τμήματος </a:t>
            </a:r>
            <a:r>
              <a:rPr lang="el-GR" sz="2400" b="1" dirty="0" smtClean="0"/>
              <a:t>απλώνονται </a:t>
            </a:r>
            <a:r>
              <a:rPr lang="el-GR" sz="2400" b="1" dirty="0"/>
              <a:t>σε </a:t>
            </a:r>
            <a:r>
              <a:rPr lang="el-GR" sz="2400" b="1" dirty="0" smtClean="0"/>
              <a:t>πολλές </a:t>
            </a:r>
            <a:r>
              <a:rPr lang="el-GR" sz="2400" b="1" dirty="0"/>
              <a:t>τοποθεσίες.</a:t>
            </a:r>
          </a:p>
          <a:p>
            <a:r>
              <a:rPr lang="el-GR" sz="2400" dirty="0"/>
              <a:t>Αυτός ο ΕΚ δεν μας επιτρέπει να γράψουμε κάτι σαν τη σχέση: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/>
              <a:t>αφού αυτό θα σήμαινε ότι το τμήμα είναι εγκατεστημένο σε ένα και μόνο μέρος.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σωστή σχέση (πίνακας) είναι:</a:t>
            </a:r>
          </a:p>
          <a:p>
            <a:pPr marL="357188" indent="0">
              <a:buNone/>
            </a:pP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l-GR" sz="2400" i="1" dirty="0"/>
              <a:t>ή εναλλακτικά η σχέση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Ερώτηση:</a:t>
            </a:r>
            <a:r>
              <a:rPr lang="el-GR" sz="2400" dirty="0"/>
              <a:t> Τι θα σήμαινε 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 smtClean="0"/>
              <a:t>Θα </a:t>
            </a:r>
            <a:r>
              <a:rPr lang="el-GR" sz="2400" dirty="0"/>
              <a:t>σήμαινε ότι σε </a:t>
            </a:r>
            <a:r>
              <a:rPr lang="el-GR" sz="2400" dirty="0" smtClean="0"/>
              <a:t>κάθε </a:t>
            </a:r>
            <a:r>
              <a:rPr lang="el-GR" sz="2400" dirty="0"/>
              <a:t>μέρος υπάρχει ένα μόνο τμήμα της εταιρίας. Π.χ. στην Πανεπιστημίου </a:t>
            </a:r>
            <a:r>
              <a:rPr lang="el-GR" sz="2400" dirty="0" smtClean="0"/>
              <a:t>έχουμε </a:t>
            </a:r>
            <a:r>
              <a:rPr lang="el-GR" sz="2400" dirty="0"/>
              <a:t>μόνον το Λογιστήριο, στην Ακαδημίας έχουμε τις Πωλήσεις, στην </a:t>
            </a:r>
            <a:r>
              <a:rPr lang="el-GR" sz="2400" dirty="0" smtClean="0"/>
              <a:t>Καλλιθέα </a:t>
            </a:r>
            <a:r>
              <a:rPr lang="el-GR" sz="2400" dirty="0"/>
              <a:t>τη Διοίκηση, στο Πικέρμι την Παραγωγή (εργοστάσιο), στα Οινόφυτα </a:t>
            </a:r>
            <a:r>
              <a:rPr lang="el-GR" sz="2400" dirty="0" smtClean="0"/>
              <a:t>έχουμε </a:t>
            </a:r>
            <a:r>
              <a:rPr lang="el-GR" sz="2400" dirty="0"/>
              <a:t>επίσης Παραγωγή (δεύτερο εργοστάσιο) κλπ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2765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να εμβαθύνετε στις έννοιες και στο συμβολισμό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που ακολουθεί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: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Ποιές νέες έννοιες-συμβολισμούς βλέπετε</a:t>
            </a:r>
            <a:r>
              <a:rPr lang="en-US" altLang="el-GR" sz="2400" dirty="0"/>
              <a:t>;</a:t>
            </a:r>
            <a:r>
              <a:rPr lang="el-GR" altLang="el-GR" sz="2400" dirty="0" smtClean="0"/>
              <a:t> 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Μεταγράψτε το μοντέλο </a:t>
            </a:r>
            <a:r>
              <a:rPr lang="en-US" altLang="el-GR" sz="2400" b="1" dirty="0" err="1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dirty="0" smtClean="0"/>
              <a:t>σε Τρίτη Κανονική Μορφή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Κατασκευάστε τα μοντέλα εργαζόμενοι στο </a:t>
            </a:r>
            <a:r>
              <a:rPr lang="en-US" altLang="el-GR" sz="2400" dirty="0" smtClean="0"/>
              <a:t>MySQL Workbench</a:t>
            </a:r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4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40224" y="409532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6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8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Μοντέλα σε </a:t>
            </a:r>
            <a:r>
              <a:rPr lang="en-US" dirty="0" smtClean="0">
                <a:solidFill>
                  <a:schemeClr val="accent4"/>
                </a:solidFill>
              </a:rPr>
              <a:t>MySQL Workbench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4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Έµφαση δίδεται στην παρουσίαση των εννοιών </a:t>
            </a:r>
            <a:r>
              <a:rPr lang="el-GR" sz="2400" dirty="0" smtClean="0">
                <a:cs typeface="Arial" charset="0"/>
              </a:rPr>
              <a:t>της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μοντελοποίησης και της </a:t>
            </a:r>
            <a:r>
              <a:rPr lang="el-GR" sz="2400" dirty="0" err="1" smtClean="0">
                <a:cs typeface="Arial" charset="0"/>
              </a:rPr>
              <a:t>κανονικοποίησης</a:t>
            </a:r>
            <a:r>
              <a:rPr lang="el-GR" sz="2400" dirty="0" smtClean="0">
                <a:cs typeface="Arial" charset="0"/>
              </a:rPr>
              <a:t> και στην παραπέρα εμβάθυνση στις έννοιες αυτές.</a:t>
            </a:r>
            <a:endParaRPr lang="el-GR" sz="2400" dirty="0">
              <a:cs typeface="Arial" charset="0"/>
            </a:endParaRP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</a:t>
            </a:r>
            <a:r>
              <a:rPr lang="el-GR" sz="2400" dirty="0">
                <a:cs typeface="Arial" charset="0"/>
              </a:rPr>
              <a:t>Χ. </a:t>
            </a:r>
            <a:r>
              <a:rPr lang="el-GR" sz="2400" dirty="0" err="1">
                <a:cs typeface="Arial" charset="0"/>
              </a:rPr>
              <a:t>Σκουρλάς</a:t>
            </a:r>
            <a:endParaRPr lang="el-GR" sz="2400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724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MySQL Workbench </a:t>
            </a:r>
            <a:endParaRPr lang="el-GR" altLang="el-GR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</p:spTree>
    <p:extLst>
      <p:ext uri="{BB962C8B-B14F-4D97-AF65-F5344CB8AC3E}">
        <p14:creationId xmlns:p14="http://schemas.microsoft.com/office/powerpoint/2010/main" xmlns="" val="1451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</p:spTree>
    <p:extLst>
      <p:ext uri="{BB962C8B-B14F-4D97-AF65-F5344CB8AC3E}">
        <p14:creationId xmlns:p14="http://schemas.microsoft.com/office/powerpoint/2010/main" xmlns="" val="34936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44624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0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</a:t>
            </a:r>
            <a:r>
              <a:rPr lang="en-US" altLang="el-GR" sz="20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Κανονικοποίηση</a:t>
            </a:r>
            <a:endParaRPr lang="en-US" altLang="el-GR" sz="2000" dirty="0" smtClean="0"/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συνηθίσετε να βρίσκετε το σωστό Κύριο κλειδί και τα ξένα κλειδιά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μάθετε να κάνετε το «πέρασμα» από πρώτη σε δεύτερη και μετά στην Τρίτη κανονική μορφή.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καταλήγουμε στην ίδια Τρίτη κανονική μορφή και με την Κανονικοποίηση και με τη μεταγραφή του ΜΟΣ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Προσέξτε στο ΜΟΣ την εξαρτώμενη (</a:t>
            </a:r>
            <a:r>
              <a:rPr lang="en-US" altLang="el-GR" sz="2000" dirty="0" smtClean="0"/>
              <a:t>weak entity) </a:t>
            </a:r>
            <a:r>
              <a:rPr lang="el-GR" altLang="el-GR" sz="2000" dirty="0" smtClean="0"/>
              <a:t>οντότητα </a:t>
            </a:r>
            <a:r>
              <a:rPr lang="en-US" altLang="el-GR" sz="2000" dirty="0" smtClean="0"/>
              <a:t>CHILD</a:t>
            </a:r>
            <a:r>
              <a:rPr lang="el-GR" altLang="el-GR" sz="2000" dirty="0" smtClean="0"/>
              <a:t>. Είναι μια οντότητα που εξαρτάται από την </a:t>
            </a:r>
            <a:r>
              <a:rPr lang="en-US" altLang="el-GR" sz="2000" dirty="0" smtClean="0"/>
              <a:t>EMPLOYEE</a:t>
            </a:r>
            <a:r>
              <a:rPr lang="el-GR" altLang="el-GR" sz="2000" dirty="0" smtClean="0"/>
              <a:t>.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Να τι σημαίνει </a:t>
            </a:r>
            <a:r>
              <a:rPr lang="el-GR" altLang="el-GR" sz="2000" dirty="0"/>
              <a:t>εξαρτώμενη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οντότητα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Δεν έχει νόημα να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καταχωρίζουμε </a:t>
            </a:r>
            <a:r>
              <a:rPr lang="el-GR" altLang="el-GR" sz="2000" dirty="0" smtClean="0"/>
              <a:t>τα παιδιά αν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διαγράψουμε </a:t>
            </a:r>
            <a:r>
              <a:rPr lang="el-GR" altLang="el-GR" sz="2000" dirty="0" smtClean="0"/>
              <a:t>τον πατέρα τους. </a:t>
            </a:r>
            <a:endParaRPr lang="el-GR" altLang="el-GR" sz="2000" dirty="0" smtClean="0">
              <a:cs typeface="Arial" charset="0"/>
            </a:endParaRPr>
          </a:p>
        </p:txBody>
      </p:sp>
      <p:pic>
        <p:nvPicPr>
          <p:cNvPr id="6" name="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48336" y="431135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3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Κανονικοποίηση</a:t>
            </a:r>
            <a:r>
              <a:rPr lang="el-GR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Σχεσιακή βάση στην Τρίτη Κανονική Μορφή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455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</a:t>
            </a:r>
            <a:r>
              <a:rPr lang="el-GR" dirty="0" smtClean="0"/>
              <a:t>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πίνακας απλοποιημένης βάσης δεδομένων υπαλλήλων εταιρείας. </a:t>
            </a:r>
          </a:p>
          <a:p>
            <a:pPr marL="0" indent="0">
              <a:buNone/>
            </a:pPr>
            <a:r>
              <a:rPr lang="el-GR" sz="2400" dirty="0"/>
              <a:t>Οι στήλες του πίνακα αυτού είναι οι εξής:</a:t>
            </a:r>
          </a:p>
          <a:p>
            <a:pPr marL="0" indent="0">
              <a:buNone/>
            </a:pPr>
            <a:r>
              <a:rPr lang="el-GR" sz="2400" dirty="0" err="1" smtClean="0"/>
              <a:t>Empno=Κωδικός</a:t>
            </a:r>
            <a:r>
              <a:rPr lang="el-GR" sz="2400" dirty="0" smtClean="0"/>
              <a:t> </a:t>
            </a:r>
            <a:r>
              <a:rPr lang="el-GR" sz="2400" dirty="0"/>
              <a:t>υπαλλήλου, </a:t>
            </a:r>
            <a:r>
              <a:rPr lang="el-GR" sz="2400" dirty="0" err="1"/>
              <a:t>Name=όνομα</a:t>
            </a:r>
            <a:r>
              <a:rPr lang="el-GR" sz="2400" dirty="0"/>
              <a:t>, </a:t>
            </a:r>
            <a:r>
              <a:rPr lang="el-GR" sz="2400" dirty="0" err="1"/>
              <a:t>JobNo=κωδικός</a:t>
            </a:r>
            <a:r>
              <a:rPr lang="el-GR" sz="2400" dirty="0"/>
              <a:t> θέσης</a:t>
            </a:r>
            <a:r>
              <a:rPr lang="el-GR" sz="2400" dirty="0" smtClean="0"/>
              <a:t>, </a:t>
            </a:r>
            <a:r>
              <a:rPr lang="el-GR" sz="2400" dirty="0" err="1" smtClean="0"/>
              <a:t>Job=θέση</a:t>
            </a:r>
            <a:r>
              <a:rPr lang="el-GR" sz="2400" dirty="0"/>
              <a:t>,   </a:t>
            </a:r>
          </a:p>
          <a:p>
            <a:pPr marL="0" indent="0">
              <a:buNone/>
            </a:pPr>
            <a:r>
              <a:rPr lang="el-GR" sz="2400" dirty="0" err="1" smtClean="0"/>
              <a:t>Deptno=κωδικός</a:t>
            </a:r>
            <a:r>
              <a:rPr lang="el-GR" sz="2400" dirty="0" smtClean="0"/>
              <a:t> </a:t>
            </a:r>
            <a:r>
              <a:rPr lang="el-GR" sz="2400" dirty="0"/>
              <a:t>τμήματος, </a:t>
            </a:r>
            <a:r>
              <a:rPr lang="el-GR" sz="2400" dirty="0" err="1" smtClean="0"/>
              <a:t>Dname=τμήμα</a:t>
            </a:r>
            <a:r>
              <a:rPr lang="el-GR" sz="2400" dirty="0" smtClean="0"/>
              <a:t>, </a:t>
            </a:r>
            <a:r>
              <a:rPr lang="el-GR" sz="2400" dirty="0" err="1"/>
              <a:t>Sal=μισθός</a:t>
            </a:r>
            <a:r>
              <a:rPr lang="el-GR" sz="2400" dirty="0"/>
              <a:t>, </a:t>
            </a:r>
            <a:r>
              <a:rPr lang="el-GR" sz="2400" dirty="0" err="1"/>
              <a:t>C_No=αριθμός</a:t>
            </a:r>
            <a:r>
              <a:rPr lang="el-GR" sz="2400" dirty="0"/>
              <a:t> </a:t>
            </a:r>
            <a:r>
              <a:rPr lang="el-GR" sz="2400" dirty="0" smtClean="0"/>
              <a:t>παιδιών υπαλλήλου</a:t>
            </a:r>
            <a:r>
              <a:rPr lang="el-GR" sz="2400" dirty="0"/>
              <a:t>, </a:t>
            </a:r>
            <a:r>
              <a:rPr lang="el-GR" sz="2400" dirty="0" err="1"/>
              <a:t>C_Name=όνομα</a:t>
            </a:r>
            <a:r>
              <a:rPr lang="el-GR" sz="2400" dirty="0"/>
              <a:t> παιδιού, </a:t>
            </a:r>
            <a:r>
              <a:rPr lang="el-GR" sz="2400" dirty="0" err="1"/>
              <a:t>B_Date</a:t>
            </a:r>
            <a:r>
              <a:rPr lang="el-GR" sz="2400" dirty="0"/>
              <a:t>= ημερομηνία γέννησης παιδιού. </a:t>
            </a:r>
          </a:p>
          <a:p>
            <a:pPr marL="0" indent="0"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έχει οπωσδήποτε παιδιά (λίγο περιοριστικό αυτό).  </a:t>
            </a:r>
          </a:p>
        </p:txBody>
      </p:sp>
    </p:spTree>
    <p:extLst>
      <p:ext uri="{BB962C8B-B14F-4D97-AF65-F5344CB8AC3E}">
        <p14:creationId xmlns:p14="http://schemas.microsoft.com/office/powerpoint/2010/main" xmlns="" val="2165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Κανονική Μορφή – </a:t>
            </a:r>
            <a:r>
              <a:rPr lang="en-US" dirty="0" smtClean="0"/>
              <a:t>1NF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837690"/>
              </p:ext>
            </p:extLst>
          </p:nvPr>
        </p:nvGraphicFramePr>
        <p:xfrm>
          <a:off x="143508" y="1787690"/>
          <a:ext cx="885698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4113"/>
                <a:gridCol w="860218"/>
                <a:gridCol w="730672"/>
                <a:gridCol w="997520"/>
                <a:gridCol w="792088"/>
                <a:gridCol w="1264978"/>
                <a:gridCol w="663104"/>
                <a:gridCol w="663104"/>
                <a:gridCol w="927786"/>
                <a:gridCol w="11934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ΠΩΛΗΤΗΣ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116929"/>
              </p:ext>
            </p:extLst>
          </p:nvPr>
        </p:nvGraphicFramePr>
        <p:xfrm>
          <a:off x="42341" y="3789040"/>
          <a:ext cx="905931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1569"/>
                <a:gridCol w="948981"/>
                <a:gridCol w="678253"/>
                <a:gridCol w="1090562"/>
                <a:gridCol w="814095"/>
                <a:gridCol w="1338660"/>
                <a:gridCol w="648072"/>
                <a:gridCol w="589481"/>
                <a:gridCol w="948981"/>
                <a:gridCol w="12206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ΣΠΥΡΟΥ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683" y="1418358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1" y="3363525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83" y="2981520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Αλλά δείτε και τον πίνακα: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031" y="2795475"/>
            <a:ext cx="32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 Κύριο κλειδί: (</a:t>
            </a:r>
            <a:r>
              <a:rPr lang="en-US" i="1" dirty="0" err="1">
                <a:latin typeface="+mn-lt"/>
              </a:rPr>
              <a:t>empno</a:t>
            </a:r>
            <a:r>
              <a:rPr lang="el-GR" i="1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c</a:t>
            </a:r>
            <a:r>
              <a:rPr lang="el-GR" i="1" dirty="0">
                <a:latin typeface="+mn-lt"/>
              </a:rPr>
              <a:t>_</a:t>
            </a:r>
            <a:r>
              <a:rPr lang="en-US" i="1" dirty="0">
                <a:latin typeface="+mn-lt"/>
              </a:rPr>
              <a:t>name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4449" y="5445224"/>
            <a:ext cx="4775102" cy="646331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Ποιο είναι το Κύριο κλειδί: </a:t>
            </a:r>
            <a:r>
              <a:rPr lang="el-GR" dirty="0" smtClean="0">
                <a:latin typeface="+mn-lt"/>
              </a:rPr>
              <a:t>;;;  </a:t>
            </a:r>
          </a:p>
          <a:p>
            <a:r>
              <a:rPr lang="el-GR" dirty="0" smtClean="0">
                <a:latin typeface="+mn-lt"/>
              </a:rPr>
              <a:t>Θυμηθείτε </a:t>
            </a:r>
            <a:r>
              <a:rPr lang="el-GR" dirty="0">
                <a:latin typeface="+mn-lt"/>
              </a:rPr>
              <a:t>τους κανόνες ακεραιότητας</a:t>
            </a:r>
          </a:p>
        </p:txBody>
      </p:sp>
    </p:spTree>
    <p:extLst>
      <p:ext uri="{BB962C8B-B14F-4D97-AF65-F5344CB8AC3E}">
        <p14:creationId xmlns:p14="http://schemas.microsoft.com/office/powerpoint/2010/main" xmlns="" val="398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Κανονική Μορφή 2</a:t>
            </a:r>
            <a:r>
              <a:rPr lang="en-US" dirty="0"/>
              <a:t>NF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7398592"/>
              </p:ext>
            </p:extLst>
          </p:nvPr>
        </p:nvGraphicFramePr>
        <p:xfrm>
          <a:off x="235988" y="2677562"/>
          <a:ext cx="723121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314"/>
                <a:gridCol w="996024"/>
                <a:gridCol w="711876"/>
                <a:gridCol w="1144623"/>
                <a:gridCol w="854452"/>
                <a:gridCol w="1280171"/>
                <a:gridCol w="711876"/>
                <a:gridCol w="7118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ΧΡΗΣΤΟΥ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ΧΕΙΡΙΣΤΗΣ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662849"/>
              </p:ext>
            </p:extLst>
          </p:nvPr>
        </p:nvGraphicFramePr>
        <p:xfrm>
          <a:off x="235988" y="4062090"/>
          <a:ext cx="4752527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8611"/>
                <a:gridCol w="1528203"/>
                <a:gridCol w="19657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206898"/>
              </p:ext>
            </p:extLst>
          </p:nvPr>
        </p:nvGraphicFramePr>
        <p:xfrm>
          <a:off x="235988" y="5445224"/>
          <a:ext cx="2160240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5988" y="2338209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0230" y="2852936"/>
            <a:ext cx="150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8515" y="4242069"/>
            <a:ext cx="188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176" y="5571474"/>
            <a:ext cx="180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88" y="37788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88" y="517686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Τρίτη Κανονική Μορφή 3</a:t>
            </a:r>
            <a:r>
              <a:rPr lang="en-US" dirty="0"/>
              <a:t>NF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854082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821378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478606"/>
              </p:ext>
            </p:extLst>
          </p:nvPr>
        </p:nvGraphicFramePr>
        <p:xfrm>
          <a:off x="400399" y="3933056"/>
          <a:ext cx="3096344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004"/>
                <a:gridCol w="995648"/>
                <a:gridCol w="12806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70403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849528"/>
              </p:ext>
            </p:extLst>
          </p:nvPr>
        </p:nvGraphicFramePr>
        <p:xfrm>
          <a:off x="6199389" y="4563716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9389" y="4243551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10505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9389" y="5517232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Κύριος στόχος του µ</a:t>
            </a:r>
            <a:r>
              <a:rPr lang="el-GR" sz="2400" dirty="0" err="1">
                <a:cs typeface="Arial" charset="0"/>
              </a:rPr>
              <a:t>αθήµατος</a:t>
            </a:r>
            <a:r>
              <a:rPr lang="el-GR" sz="2400" dirty="0">
                <a:cs typeface="Arial" charset="0"/>
              </a:rPr>
              <a:t> είναι να εφοδιάσει τους φοιτητές µε τις απαραίτητες γνώσεις έτσι ώστε να είναι ικανοί να </a:t>
            </a:r>
            <a:r>
              <a:rPr lang="el-GR" sz="2400" dirty="0" smtClean="0">
                <a:cs typeface="Arial" charset="0"/>
              </a:rPr>
              <a:t>μοντελοποιήσουν τη βάση και να σχεδιάσουν </a:t>
            </a:r>
            <a:r>
              <a:rPr lang="el-GR" sz="2400" dirty="0">
                <a:cs typeface="Arial" charset="0"/>
              </a:rPr>
              <a:t>την Τρίτη κανονική μορφή.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 smtClean="0">
                <a:cs typeface="Arial" charset="0"/>
              </a:rPr>
              <a:t>Μοντελοποίηση, </a:t>
            </a:r>
            <a:r>
              <a:rPr lang="el-GR" sz="2400" dirty="0" err="1" smtClean="0">
                <a:cs typeface="Arial" charset="0"/>
              </a:rPr>
              <a:t>Κανονικοποίηση</a:t>
            </a:r>
            <a:r>
              <a:rPr lang="el-GR" sz="2400" dirty="0">
                <a:cs typeface="Arial" charset="0"/>
              </a:rPr>
              <a:t>, Κανονικές μορφές, Πρώτη Κανονική Μορφή, Δεύτερη Κανονική Μορφή, Τρίτη Κανονική Μορφή, Κανονική Μορφή </a:t>
            </a:r>
            <a:r>
              <a:rPr lang="el-GR" sz="2400" dirty="0" err="1">
                <a:cs typeface="Arial" charset="0"/>
              </a:rPr>
              <a:t>Boyce</a:t>
            </a:r>
            <a:r>
              <a:rPr lang="el-GR" sz="2400" dirty="0">
                <a:cs typeface="Arial" charset="0"/>
              </a:rPr>
              <a:t> </a:t>
            </a:r>
            <a:r>
              <a:rPr lang="el-GR" sz="2400" dirty="0" err="1">
                <a:cs typeface="Arial" charset="0"/>
              </a:rPr>
              <a:t>Codd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Entity Relationship model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7336" y="1484784"/>
            <a:ext cx="63093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2: Αλλαγή περιορισμών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39680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Η στήλη C</a:t>
            </a:r>
            <a:r>
              <a:rPr lang="en-US" sz="2000" dirty="0">
                <a:latin typeface="+mn-lt"/>
              </a:rPr>
              <a:t>h</a:t>
            </a:r>
            <a:r>
              <a:rPr lang="el-GR" sz="2000" dirty="0">
                <a:latin typeface="+mn-lt"/>
              </a:rPr>
              <a:t>_</a:t>
            </a:r>
            <a:r>
              <a:rPr lang="el-GR" sz="2000" dirty="0" err="1">
                <a:latin typeface="+mn-lt"/>
              </a:rPr>
              <a:t>No</a:t>
            </a:r>
            <a:r>
              <a:rPr lang="el-GR" sz="2000" dirty="0">
                <a:latin typeface="+mn-lt"/>
              </a:rPr>
              <a:t> συμβολίζει το μοναδικό αριθμό κάθε παιδιού.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434150"/>
              </p:ext>
            </p:extLst>
          </p:nvPr>
        </p:nvGraphicFramePr>
        <p:xfrm>
          <a:off x="143508" y="1916832"/>
          <a:ext cx="885698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6960"/>
                <a:gridCol w="882673"/>
                <a:gridCol w="442595"/>
                <a:gridCol w="1202629"/>
                <a:gridCol w="525563"/>
                <a:gridCol w="1339439"/>
                <a:gridCol w="533875"/>
                <a:gridCol w="538953"/>
                <a:gridCol w="742347"/>
                <a:gridCol w="854200"/>
                <a:gridCol w="10677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Empno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DeptNo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D</a:t>
                      </a:r>
                      <a:r>
                        <a:rPr lang="en-US" sz="1500" dirty="0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Sal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Ch_no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B_date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ΜΑΡΙΑ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10-JAN-89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ΙΩΑΝΝΗΣ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20-MAR-</a:t>
                      </a:r>
                      <a:r>
                        <a:rPr lang="el-GR" sz="1500">
                          <a:effectLst/>
                        </a:rPr>
                        <a:t>90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ΧΡΗΣΤΟΥ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ΑΝΑΛΥΤΗΣ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60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ΛΟΓΙΣΤΗΡΙΟ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ΝΙΚΟΥ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300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ΧΕΙΡΙΣΤΗΣ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70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ΜΙΣΘΟΔΟΣΙΑ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ΘΩΜΑΣ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10-JUN-89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3933056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Είναι το (</a:t>
            </a:r>
            <a:r>
              <a:rPr lang="en-US" sz="2000" dirty="0" err="1">
                <a:latin typeface="+mn-lt"/>
              </a:rPr>
              <a:t>ch</a:t>
            </a:r>
            <a:r>
              <a:rPr lang="el-GR" sz="2000" dirty="0">
                <a:latin typeface="+mn-lt"/>
              </a:rPr>
              <a:t>_</a:t>
            </a:r>
            <a:r>
              <a:rPr lang="en-US" sz="2000" dirty="0">
                <a:latin typeface="+mn-lt"/>
              </a:rPr>
              <a:t>no</a:t>
            </a:r>
            <a:r>
              <a:rPr lang="el-GR" sz="2000" dirty="0">
                <a:latin typeface="+mn-lt"/>
              </a:rPr>
              <a:t>) Κύριο κλειδί; Ποιο είναι το Κύριο κλειδί;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248" y="4941168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Η πρώτη και η δεύτερη κανονική μορφή συμπίπτουν;</a:t>
            </a:r>
          </a:p>
        </p:txBody>
      </p:sp>
    </p:spTree>
    <p:extLst>
      <p:ext uri="{BB962C8B-B14F-4D97-AF65-F5344CB8AC3E}">
        <p14:creationId xmlns:p14="http://schemas.microsoft.com/office/powerpoint/2010/main" xmlns="" val="2232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Τρίτη Κανονική Μορφή 3</a:t>
            </a:r>
            <a:r>
              <a:rPr lang="en-US" dirty="0" smtClean="0"/>
              <a:t>NF</a:t>
            </a:r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20468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59190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008762"/>
              </p:ext>
            </p:extLst>
          </p:nvPr>
        </p:nvGraphicFramePr>
        <p:xfrm>
          <a:off x="400398" y="3933056"/>
          <a:ext cx="4099593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58372"/>
                <a:gridCol w="858372"/>
                <a:gridCol w="1042234"/>
                <a:gridCol w="1340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Ch_no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20-MAR-</a:t>
                      </a:r>
                      <a:r>
                        <a:rPr lang="el-GR" sz="1600" dirty="0">
                          <a:effectLst/>
                        </a:rPr>
                        <a:t>90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394120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545433"/>
              </p:ext>
            </p:extLst>
          </p:nvPr>
        </p:nvGraphicFramePr>
        <p:xfrm>
          <a:off x="6523708" y="4933048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708" y="4612883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9992" y="404274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ch_no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3708" y="5886564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/>
              <a:t>Να κάνετε τις απαραίτητες αλλαγές στο παρακάτω μοντέλο Οντοτήτων Συσχετίσεων </a:t>
            </a:r>
          </a:p>
        </p:txBody>
      </p:sp>
      <p:pic>
        <p:nvPicPr>
          <p:cNvPr id="38915" name="Picture 6" descr="㏦#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435" y="1196975"/>
            <a:ext cx="7603129" cy="5040313"/>
          </a:xfrm>
        </p:spPr>
      </p:pic>
    </p:spTree>
    <p:extLst>
      <p:ext uri="{BB962C8B-B14F-4D97-AF65-F5344CB8AC3E}">
        <p14:creationId xmlns:p14="http://schemas.microsoft.com/office/powerpoint/2010/main" xmlns="" val="21372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latin typeface="+mn-lt"/>
              </a:rPr>
              <a:t>Θέμα</a:t>
            </a:r>
            <a:br>
              <a:rPr lang="el-GR" altLang="el-GR" dirty="0">
                <a:latin typeface="+mn-lt"/>
              </a:rPr>
            </a:br>
            <a:r>
              <a:rPr lang="el-GR" altLang="el-GR" dirty="0">
                <a:latin typeface="+mn-lt"/>
              </a:rPr>
              <a:t>Βάση δεδομένων βιβλιοπωλείου </a:t>
            </a:r>
            <a:endParaRPr lang="el-GR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4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ο παρακάτω πίνακας της βάσης δεδομένων βιβλιοπωλείου:</a:t>
            </a:r>
          </a:p>
          <a:p>
            <a:pPr marL="0" indent="0">
              <a:buNone/>
            </a:pPr>
            <a:r>
              <a:rPr lang="en-US" sz="2400" dirty="0"/>
              <a:t>BOOKS</a:t>
            </a:r>
            <a:r>
              <a:rPr lang="el-GR" sz="2400" dirty="0"/>
              <a:t> (πίνακας στοιχείων βιβλίου)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005407"/>
              </p:ext>
            </p:extLst>
          </p:nvPr>
        </p:nvGraphicFramePr>
        <p:xfrm>
          <a:off x="179512" y="2564904"/>
          <a:ext cx="8784976" cy="33649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29318"/>
                <a:gridCol w="1372057"/>
                <a:gridCol w="1886579"/>
                <a:gridCol w="1595016"/>
                <a:gridCol w="1086211"/>
                <a:gridCol w="1215795"/>
              </a:tblGrid>
              <a:tr h="11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ISBN 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 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Publisher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Pub_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Διεθνής Αριθμός Βιβλίου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Τίτλος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Συγγραφέας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(Κωδικός, 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Εκδότης (Κωδικός,όνομα)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Έτος έκδοσης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Τιμή καταλόγου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0-07-123057-2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Database Management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(100,</a:t>
                      </a:r>
                      <a:r>
                        <a:rPr lang="en-US" sz="1600">
                          <a:effectLst/>
                        </a:rPr>
                        <a:t>Ramakrishnan</a:t>
                      </a:r>
                      <a:r>
                        <a:rPr lang="el-GR" sz="1600">
                          <a:effectLst/>
                        </a:rPr>
                        <a:t>, (200, </a:t>
                      </a:r>
                      <a:r>
                        <a:rPr lang="en-US" sz="1600">
                          <a:effectLst/>
                        </a:rPr>
                        <a:t>Gehrke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10, </a:t>
                      </a:r>
                      <a:r>
                        <a:rPr lang="en-US" sz="1600">
                          <a:effectLst/>
                        </a:rPr>
                        <a:t>McGRAW-HILL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2003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0-13-727827-6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essence of databases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(300, </a:t>
                      </a:r>
                      <a:r>
                        <a:rPr lang="en-US" sz="1600">
                          <a:effectLst/>
                        </a:rPr>
                        <a:t>Rolland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0-13-861337-0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first course in database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(400, </a:t>
                      </a:r>
                      <a:r>
                        <a:rPr lang="en-US" sz="1600">
                          <a:effectLst/>
                        </a:rPr>
                        <a:t>Ullman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(500,</a:t>
                      </a:r>
                      <a:r>
                        <a:rPr lang="en-US" sz="1600">
                          <a:effectLst/>
                        </a:rPr>
                        <a:t> Widom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5949280"/>
            <a:ext cx="290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Γράψτε 1</a:t>
            </a:r>
            <a:r>
              <a:rPr lang="en-US" sz="2400" dirty="0">
                <a:latin typeface="+mn-lt"/>
              </a:rPr>
              <a:t>NF, 2NF, 3NF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μορφή </a:t>
            </a:r>
            <a:r>
              <a:rPr lang="en-US" dirty="0"/>
              <a:t>BOYCE-CODD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/>
          </a:bodyPr>
          <a:lstStyle/>
          <a:p>
            <a:r>
              <a:rPr lang="el-GR" sz="2000" dirty="0"/>
              <a:t>Έστω βάση δεδομένων εκπαιδευτικού ιδρύματος. Δώστε παράδειγμα πίνακα που είναι στην Τρίτη κανονική μορφή αλλά όχι στην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Μη ξεχάσετε να αναφέρετε τους περιορισμούς που ισχύουν. Γράψτε 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Τι κερδίσαμε πηγαίνοντας στη μορφή αυτή; </a:t>
            </a:r>
          </a:p>
          <a:p>
            <a:r>
              <a:rPr lang="el-GR" sz="2000" b="1" dirty="0"/>
              <a:t>Απάντηση</a:t>
            </a:r>
            <a:endParaRPr lang="el-GR" sz="2000" dirty="0"/>
          </a:p>
          <a:p>
            <a:pPr marL="357188" indent="0">
              <a:buNone/>
            </a:pPr>
            <a:r>
              <a:rPr lang="el-GR" sz="2000" dirty="0" smtClean="0"/>
              <a:t>Έστω </a:t>
            </a:r>
            <a:r>
              <a:rPr lang="el-GR" sz="2000" dirty="0"/>
              <a:t>ότι ο πίνακας </a:t>
            </a:r>
            <a:r>
              <a:rPr lang="en-US" sz="2000" dirty="0"/>
              <a:t>STUD</a:t>
            </a:r>
            <a:r>
              <a:rPr lang="el-GR" sz="2000" dirty="0"/>
              <a:t>_</a:t>
            </a:r>
            <a:r>
              <a:rPr lang="en-US" sz="2000" dirty="0"/>
              <a:t>COUR</a:t>
            </a:r>
            <a:r>
              <a:rPr lang="el-GR" sz="2000" dirty="0"/>
              <a:t>_</a:t>
            </a:r>
            <a:r>
              <a:rPr lang="en-US" sz="2000" dirty="0"/>
              <a:t>TEACH</a:t>
            </a:r>
            <a:r>
              <a:rPr lang="el-GR" sz="2000" dirty="0"/>
              <a:t> ανήκει στο Σύστημα Βάσης Δεδομένων ενός τριτοβάθμιου </a:t>
            </a:r>
            <a:r>
              <a:rPr lang="el-GR" sz="2000" dirty="0" smtClean="0"/>
              <a:t>ιδρύματος.</a:t>
            </a: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917111"/>
              </p:ext>
            </p:extLst>
          </p:nvPr>
        </p:nvGraphicFramePr>
        <p:xfrm>
          <a:off x="827584" y="4437112"/>
          <a:ext cx="5328592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6"/>
                <a:gridCol w="2296486"/>
                <a:gridCol w="1447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4077072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COUR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TEACH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4261738"/>
            <a:ext cx="2565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Για τον πίνακα αυτό μπορούμε να πούμε ότι βρίσκεται στην τρίτη κανονική μορφή και το κύριο κλειδί του είναι το σύνθετο κλειδί (</a:t>
            </a:r>
            <a:r>
              <a:rPr lang="en-US" dirty="0">
                <a:latin typeface="+mn-lt"/>
              </a:rPr>
              <a:t>Student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Course</a:t>
            </a:r>
            <a:r>
              <a:rPr lang="el-GR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344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94997"/>
          </a:xfrm>
        </p:spPr>
        <p:txBody>
          <a:bodyPr>
            <a:normAutofit/>
          </a:bodyPr>
          <a:lstStyle/>
          <a:p>
            <a:r>
              <a:rPr lang="el-GR" sz="2000" dirty="0"/>
              <a:t>Αν ένας διδάσκων διδάσκει ακριβώς ένα μάθημα θα μπορούσε το χαρακτηριστικό </a:t>
            </a:r>
            <a:r>
              <a:rPr lang="en-US" sz="2000" dirty="0"/>
              <a:t>Teacher</a:t>
            </a:r>
            <a:r>
              <a:rPr lang="el-GR" sz="2000" dirty="0"/>
              <a:t> να καθορίζει το χαρακτηριστικό </a:t>
            </a:r>
            <a:r>
              <a:rPr lang="en-US" sz="2000" dirty="0"/>
              <a:t>Course</a:t>
            </a:r>
            <a:r>
              <a:rPr lang="el-GR" sz="2000" dirty="0"/>
              <a:t>. Δηλαδή, στο παράδειγμά μας έχουμε μία (σχετικά ασυνήθιστη) περίπτωση όπου χαρακτηριστικό εκτός κλειδιού ορίζει τμήμα του σύνθετου κλειδιού ενός πίνακα της τρίτης κανονικής μορφής.</a:t>
            </a:r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792516" y="289174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Η  κανονική μορφή </a:t>
            </a:r>
            <a:r>
              <a:rPr lang="en-US" dirty="0">
                <a:latin typeface="+mn-lt"/>
              </a:rPr>
              <a:t>Boyce</a:t>
            </a:r>
            <a:r>
              <a:rPr lang="el-GR" dirty="0">
                <a:latin typeface="+mn-lt"/>
              </a:rPr>
              <a:t>-</a:t>
            </a:r>
            <a:r>
              <a:rPr lang="en-US" dirty="0" err="1">
                <a:latin typeface="+mn-lt"/>
              </a:rPr>
              <a:t>Codd</a:t>
            </a:r>
            <a:r>
              <a:rPr lang="el-GR" dirty="0">
                <a:latin typeface="+mn-lt"/>
              </a:rPr>
              <a:t> έχει δύο </a:t>
            </a:r>
            <a:r>
              <a:rPr lang="el-GR" dirty="0" smtClean="0">
                <a:latin typeface="+mn-lt"/>
              </a:rPr>
              <a:t>πίνακες: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33604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STUDENT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456782"/>
              </p:ext>
            </p:extLst>
          </p:nvPr>
        </p:nvGraphicFramePr>
        <p:xfrm>
          <a:off x="1022119" y="3833927"/>
          <a:ext cx="3177017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4205"/>
                <a:gridCol w="12528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3422929"/>
            <a:ext cx="246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COUR_TEACH</a:t>
            </a:r>
            <a:endParaRPr lang="el-GR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800271"/>
              </p:ext>
            </p:extLst>
          </p:nvPr>
        </p:nvGraphicFramePr>
        <p:xfrm>
          <a:off x="4933982" y="3833927"/>
          <a:ext cx="3742473" cy="140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3546"/>
                <a:gridCol w="23489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PROLOG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39784" y="5447127"/>
            <a:ext cx="327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l-GR" dirty="0">
                <a:latin typeface="+mn-lt"/>
              </a:rPr>
              <a:t>κύριο κλειδί = (</a:t>
            </a:r>
            <a:r>
              <a:rPr lang="en-US" dirty="0">
                <a:latin typeface="+mn-lt"/>
              </a:rPr>
              <a:t>Student, Teacher)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9510" y="5267056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κύριο κλειδί = </a:t>
            </a:r>
            <a:r>
              <a:rPr lang="en-US" dirty="0">
                <a:latin typeface="+mn-lt"/>
              </a:rPr>
              <a:t>Teacher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516" y="5949280"/>
            <a:ext cx="671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Αν μία σχέση είναι στη κανονική μορφή (BCNF) τότε είναι και στην τρίτη κανονική μορφή.</a:t>
            </a:r>
          </a:p>
        </p:txBody>
      </p:sp>
    </p:spTree>
    <p:extLst>
      <p:ext uri="{BB962C8B-B14F-4D97-AF65-F5344CB8AC3E}">
        <p14:creationId xmlns:p14="http://schemas.microsoft.com/office/powerpoint/2010/main" xmlns="" val="3159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Ακολουθεί παράδειγμα ενοποίησης διαφορετικών συστημάτων βάσεων δεδομένων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4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Ενοποίηση συστημάτων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Έστω ότι στο τμήμα μας έχουμε δύο ξεχωριστά συστήματα</a:t>
            </a:r>
            <a:r>
              <a:rPr lang="en-US" altLang="el-GR" sz="2800" dirty="0"/>
              <a:t>: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Μαθητολόγιο </a:t>
            </a:r>
            <a:r>
              <a:rPr lang="el-GR" altLang="el-GR" sz="2800" dirty="0"/>
              <a:t>και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Μητρώο </a:t>
            </a:r>
            <a:r>
              <a:rPr lang="el-GR" altLang="el-GR" sz="2800" dirty="0"/>
              <a:t>καθηγητών. </a:t>
            </a:r>
            <a:endParaRPr lang="en-US" altLang="el-GR" sz="2800" dirty="0"/>
          </a:p>
          <a:p>
            <a:r>
              <a:rPr lang="el-GR" altLang="el-GR" sz="2800" dirty="0"/>
              <a:t>Στόχος μας η σχεδίαση ενιαίου, ολοκληρωμένου συστήματος βάσης δεδομένων.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828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smtClean="0"/>
              <a:t>Κύρια παραδοτέα της Σχεδίασης Βάσης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86400" cy="5040560"/>
          </a:xfrm>
        </p:spPr>
        <p:txBody>
          <a:bodyPr/>
          <a:lstStyle/>
          <a:p>
            <a:r>
              <a:rPr lang="el-GR" altLang="el-GR" sz="2000" dirty="0"/>
              <a:t>Ανάλυση απαιτήσεων - </a:t>
            </a:r>
            <a:r>
              <a:rPr lang="el-GR" altLang="el-GR" sz="1800" dirty="0"/>
              <a:t>Συζητάμε και καταγράφουμε τις απαιτήσεις της διοίκησης και του προσωπικού του οργανισμού από τη βάση δεδομένων (και τις επιχειρησιακές εφαρμογές)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Εννοιολογική σχεδίαση - </a:t>
            </a:r>
            <a:r>
              <a:rPr lang="el-GR" altLang="el-GR" sz="1800" dirty="0"/>
              <a:t>Κατασκευή </a:t>
            </a:r>
            <a:r>
              <a:rPr lang="en-US" altLang="el-GR" sz="1800" dirty="0" err="1"/>
              <a:t>Μοντέλο</a:t>
            </a:r>
            <a:r>
              <a:rPr lang="el-GR" altLang="el-GR" sz="1800" dirty="0"/>
              <a:t>υ</a:t>
            </a:r>
            <a:r>
              <a:rPr lang="en-US" altLang="el-GR" sz="1800" dirty="0"/>
              <a:t> </a:t>
            </a:r>
            <a:r>
              <a:rPr lang="en-US" altLang="el-GR" sz="1800" dirty="0" err="1"/>
              <a:t>Οντοτήτων</a:t>
            </a:r>
            <a:r>
              <a:rPr lang="en-US" altLang="el-GR" sz="1800" dirty="0"/>
              <a:t> -</a:t>
            </a:r>
            <a:r>
              <a:rPr lang="en-US" altLang="el-GR" sz="1800" dirty="0" err="1"/>
              <a:t>Συσχετίσεων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800" dirty="0"/>
          </a:p>
          <a:p>
            <a:r>
              <a:rPr lang="el-GR" altLang="el-GR" sz="2000" dirty="0"/>
              <a:t>Λογική σχεδίαση </a:t>
            </a:r>
            <a:r>
              <a:rPr lang="el-GR" altLang="el-GR" sz="1800" dirty="0"/>
              <a:t>– </a:t>
            </a:r>
            <a:r>
              <a:rPr lang="el-GR" altLang="el-GR" sz="1800" dirty="0" err="1"/>
              <a:t>Σχεδίαζουμε</a:t>
            </a:r>
            <a:r>
              <a:rPr lang="el-GR" altLang="el-GR" sz="1800" dirty="0"/>
              <a:t> τη Σχεσιακή βάση δεδομένων (την τρίτη κανονική μορφή)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Φυσική σχεδίαση – </a:t>
            </a:r>
            <a:r>
              <a:rPr lang="el-GR" altLang="el-GR" sz="1800" dirty="0"/>
              <a:t>Καταγράφουμε την οργάνωση αρχείων, ευρετηρίων κ.λπ. </a:t>
            </a:r>
          </a:p>
          <a:p>
            <a:endParaRPr lang="el-G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30900" y="1066800"/>
            <a:ext cx="2527300" cy="4851400"/>
            <a:chOff x="3736" y="672"/>
            <a:chExt cx="1592" cy="3056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3744" y="672"/>
              <a:ext cx="1584" cy="384"/>
              <a:chOff x="1976" y="720"/>
              <a:chExt cx="1584" cy="384"/>
            </a:xfrm>
          </p:grpSpPr>
          <p:sp>
            <p:nvSpPr>
              <p:cNvPr id="25622" name="AutoShape 5"/>
              <p:cNvSpPr>
                <a:spLocks noChangeArrowheads="1"/>
              </p:cNvSpPr>
              <p:nvPr/>
            </p:nvSpPr>
            <p:spPr bwMode="auto">
              <a:xfrm>
                <a:off x="2061" y="720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3" name="Text Box 6"/>
              <p:cNvSpPr txBox="1">
                <a:spLocks noChangeArrowheads="1"/>
              </p:cNvSpPr>
              <p:nvPr/>
            </p:nvSpPr>
            <p:spPr bwMode="auto">
              <a:xfrm>
                <a:off x="1976" y="79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Ανάλυση Απαιτήσεων</a:t>
                </a:r>
                <a:endParaRPr lang="el-GR" altLang="el-GR" sz="2000"/>
              </a:p>
            </p:txBody>
          </p:sp>
        </p:grp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3736" y="1276"/>
              <a:ext cx="1584" cy="404"/>
              <a:chOff x="1968" y="1380"/>
              <a:chExt cx="1584" cy="404"/>
            </a:xfrm>
          </p:grpSpPr>
          <p:sp>
            <p:nvSpPr>
              <p:cNvPr id="25620" name="AutoShape 8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1" name="Text Box 9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Εννοιολογική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7" name="Group 10"/>
            <p:cNvGrpSpPr>
              <a:grpSpLocks/>
            </p:cNvGrpSpPr>
            <p:nvPr/>
          </p:nvGrpSpPr>
          <p:grpSpPr bwMode="auto">
            <a:xfrm>
              <a:off x="3736" y="1900"/>
              <a:ext cx="1584" cy="404"/>
              <a:chOff x="1968" y="1380"/>
              <a:chExt cx="1584" cy="404"/>
            </a:xfrm>
          </p:grpSpPr>
          <p:sp>
            <p:nvSpPr>
              <p:cNvPr id="25618" name="AutoShape 11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9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8" name="Group 13"/>
            <p:cNvGrpSpPr>
              <a:grpSpLocks/>
            </p:cNvGrpSpPr>
            <p:nvPr/>
          </p:nvGrpSpPr>
          <p:grpSpPr bwMode="auto">
            <a:xfrm>
              <a:off x="3736" y="2524"/>
              <a:ext cx="1584" cy="1204"/>
              <a:chOff x="3736" y="2524"/>
              <a:chExt cx="1584" cy="1204"/>
            </a:xfrm>
          </p:grpSpPr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4023" y="3248"/>
                <a:ext cx="864" cy="480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3" name="Text Box 15"/>
              <p:cNvSpPr txBox="1">
                <a:spLocks noChangeArrowheads="1"/>
              </p:cNvSpPr>
              <p:nvPr/>
            </p:nvSpPr>
            <p:spPr bwMode="auto">
              <a:xfrm>
                <a:off x="4021" y="3420"/>
                <a:ext cx="8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Φυσική ΒΔ</a:t>
                </a:r>
                <a:endParaRPr lang="el-GR" altLang="el-GR" sz="2000">
                  <a:latin typeface="Arial Greek" pitchFamily="34" charset="0"/>
                </a:endParaRPr>
              </a:p>
            </p:txBody>
          </p:sp>
          <p:sp>
            <p:nvSpPr>
              <p:cNvPr id="25614" name="Line 16"/>
              <p:cNvSpPr>
                <a:spLocks noChangeShapeType="1"/>
              </p:cNvSpPr>
              <p:nvPr/>
            </p:nvSpPr>
            <p:spPr bwMode="auto">
              <a:xfrm>
                <a:off x="4463" y="2928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5615" name="Group 17"/>
              <p:cNvGrpSpPr>
                <a:grpSpLocks/>
              </p:cNvGrpSpPr>
              <p:nvPr/>
            </p:nvGrpSpPr>
            <p:grpSpPr bwMode="auto">
              <a:xfrm>
                <a:off x="3736" y="2524"/>
                <a:ext cx="1584" cy="404"/>
                <a:chOff x="1968" y="1380"/>
                <a:chExt cx="1584" cy="404"/>
              </a:xfrm>
            </p:grpSpPr>
            <p:sp>
              <p:nvSpPr>
                <p:cNvPr id="25616" name="AutoShape 18"/>
                <p:cNvSpPr>
                  <a:spLocks noChangeArrowheads="1"/>
                </p:cNvSpPr>
                <p:nvPr/>
              </p:nvSpPr>
              <p:spPr bwMode="auto">
                <a:xfrm>
                  <a:off x="2053" y="1392"/>
                  <a:ext cx="1398" cy="384"/>
                </a:xfrm>
                <a:prstGeom prst="flowChart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56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380"/>
                  <a:ext cx="15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Φυσική 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Σχεδίαση</a:t>
                  </a:r>
                  <a:endParaRPr lang="el-GR" altLang="el-GR" sz="2000"/>
                </a:p>
              </p:txBody>
            </p:sp>
          </p:grpSp>
        </p:grpSp>
        <p:sp>
          <p:nvSpPr>
            <p:cNvPr id="25609" name="Line 20"/>
            <p:cNvSpPr>
              <a:spLocks noChangeShapeType="1"/>
            </p:cNvSpPr>
            <p:nvPr/>
          </p:nvSpPr>
          <p:spPr bwMode="auto">
            <a:xfrm flipV="1">
              <a:off x="4456" y="2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0" name="Line 21"/>
            <p:cNvSpPr>
              <a:spLocks noChangeShapeType="1"/>
            </p:cNvSpPr>
            <p:nvPr/>
          </p:nvSpPr>
          <p:spPr bwMode="auto">
            <a:xfrm flipV="1">
              <a:off x="445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1" name="Line 22"/>
            <p:cNvSpPr>
              <a:spLocks noChangeShapeType="1"/>
            </p:cNvSpPr>
            <p:nvPr/>
          </p:nvSpPr>
          <p:spPr bwMode="auto">
            <a:xfrm flipV="1">
              <a:off x="4456" y="10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592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Μαθητολόγιο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035123"/>
              </p:ext>
            </p:extLst>
          </p:nvPr>
        </p:nvGraphicFramePr>
        <p:xfrm>
          <a:off x="558475" y="1447048"/>
          <a:ext cx="4536504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0366"/>
                <a:gridCol w="965540"/>
                <a:gridCol w="1241408"/>
                <a:gridCol w="1419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Semester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CODD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BERLIN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853098"/>
              </p:ext>
            </p:extLst>
          </p:nvPr>
        </p:nvGraphicFramePr>
        <p:xfrm>
          <a:off x="558475" y="3262393"/>
          <a:ext cx="3312368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8280723"/>
              </p:ext>
            </p:extLst>
          </p:nvPr>
        </p:nvGraphicFramePr>
        <p:xfrm>
          <a:off x="558475" y="5589240"/>
          <a:ext cx="3257582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8475" y="1124744"/>
            <a:ext cx="97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student</a:t>
            </a:r>
            <a:r>
              <a:rPr lang="el-GR" b="1" dirty="0"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475" y="2893586"/>
            <a:ext cx="170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Student_lesson</a:t>
            </a:r>
            <a:r>
              <a:rPr lang="en-US" b="1" dirty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475" y="52292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Lesson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9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Μητρώο καθηγητών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627194"/>
              </p:ext>
            </p:extLst>
          </p:nvPr>
        </p:nvGraphicFramePr>
        <p:xfrm>
          <a:off x="558475" y="1392607"/>
          <a:ext cx="6605812" cy="1577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741"/>
                <a:gridCol w="1070938"/>
                <a:gridCol w="1376919"/>
                <a:gridCol w="1574107"/>
                <a:gridCol w="157410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tname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Address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Speciality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MARTIN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BUSSINESS INTELLIGENCE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BERLIN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3889358"/>
              </p:ext>
            </p:extLst>
          </p:nvPr>
        </p:nvGraphicFramePr>
        <p:xfrm>
          <a:off x="558475" y="3426235"/>
          <a:ext cx="2371354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Lesson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441821"/>
              </p:ext>
            </p:extLst>
          </p:nvPr>
        </p:nvGraphicFramePr>
        <p:xfrm>
          <a:off x="558475" y="5589240"/>
          <a:ext cx="5597700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910"/>
                <a:gridCol w="2169895"/>
                <a:gridCol w="21698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Semester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8475" y="1070303"/>
            <a:ext cx="92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Teacher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57" y="3056843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Teaches</a:t>
            </a:r>
            <a:endParaRPr lang="el-GR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475" y="52292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Lesson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Σχεδιάστε τη βάση δεδομένων ενιαίου </a:t>
            </a:r>
            <a:r>
              <a:rPr lang="el-GR" dirty="0" smtClean="0"/>
              <a:t>συστήματος</a:t>
            </a:r>
            <a:endParaRPr lang="el-GR" dirty="0"/>
          </a:p>
        </p:txBody>
      </p:sp>
      <p:pic>
        <p:nvPicPr>
          <p:cNvPr id="5" name="Εικόνα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808" y="1196752"/>
            <a:ext cx="8228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1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6: Σχεδίαση βάσεων δεδομένων - Εμβάθυνση στη μοντελοποίηση και την </a:t>
            </a:r>
            <a:r>
              <a:rPr lang="el-GR" sz="2000" dirty="0" err="1"/>
              <a:t>Κανονικοποίηση</a:t>
            </a:r>
            <a:r>
              <a:rPr lang="el-GR" sz="2000" dirty="0"/>
              <a:t> - Ενοποίηση διαφορετικών συστημάτων βάσεων δεδομένων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-180528" y="1196752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να εμβαθύνετε στις 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Μοντελοποίηση</a:t>
            </a:r>
            <a:endParaRPr lang="en-US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συνηθίσετε να διαχειρίζεστε και συσχετίσεις που ορίζονται σε περισσότερες από 2 οντότητες και τη συσχέτιση </a:t>
            </a:r>
            <a:r>
              <a:rPr lang="el-GR" altLang="el-GR" sz="2400" dirty="0"/>
              <a:t>«</a:t>
            </a:r>
            <a:r>
              <a:rPr lang="en-US" altLang="el-GR" sz="2400" dirty="0"/>
              <a:t>Is-A</a:t>
            </a:r>
            <a:r>
              <a:rPr lang="el-GR" altLang="el-GR" sz="2400" dirty="0"/>
              <a:t>»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Κανονικοποίηση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μάθετε να κάνετε </a:t>
            </a:r>
            <a:r>
              <a:rPr lang="el-GR" altLang="el-GR" sz="2400" dirty="0" smtClean="0"/>
              <a:t>εξαγωγή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 </a:t>
            </a:r>
            <a:r>
              <a:rPr lang="el-GR" altLang="el-GR" sz="2400" dirty="0" smtClean="0"/>
              <a:t>των περιορισμών («</a:t>
            </a:r>
            <a:r>
              <a:rPr lang="el-GR" altLang="el-GR" sz="2400" dirty="0"/>
              <a:t>επιχειρησιακών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κανόνων</a:t>
            </a:r>
            <a:r>
              <a:rPr lang="el-GR" altLang="el-GR" sz="2400" dirty="0" smtClean="0"/>
              <a:t>») από την περιγραφή της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εταιρείας </a:t>
            </a:r>
            <a:r>
              <a:rPr lang="el-GR" altLang="el-GR" sz="2400" dirty="0" smtClean="0"/>
              <a:t>για την οποία θα σχεδιάσετε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την </a:t>
            </a:r>
            <a:r>
              <a:rPr lang="el-GR" altLang="el-GR" sz="2400" dirty="0" smtClean="0"/>
              <a:t>εφαρμογή. 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Στο τέλος του μαθήματος θα ασχοληθείτε με την ενοποίηση (</a:t>
            </a:r>
            <a:r>
              <a:rPr lang="en-US" altLang="el-GR" sz="2400" dirty="0" smtClean="0"/>
              <a:t>integration)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διαφορετικών συστημάτων βάσεων δεδομένων</a:t>
            </a: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4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72472" y="278092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8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 Μοντελοποίηση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Θέματα </a:t>
            </a:r>
            <a:r>
              <a:rPr lang="en-US" altLang="el-GR" dirty="0"/>
              <a:t> </a:t>
            </a:r>
            <a:r>
              <a:rPr lang="el-GR" altLang="el-GR" dirty="0"/>
              <a:t>Σχεδιασμού Βάσεων </a:t>
            </a:r>
            <a:r>
              <a:rPr lang="el-GR" altLang="el-GR" dirty="0" smtClean="0"/>
              <a:t>Δεδομένων</a:t>
            </a:r>
            <a:r>
              <a:rPr lang="en-US" altLang="el-GR" dirty="0" smtClean="0"/>
              <a:t>: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/>
              <a:t>Μοντελοποίηση</a:t>
            </a:r>
            <a:r>
              <a:rPr lang="en-US" altLang="el-GR" dirty="0"/>
              <a:t>: </a:t>
            </a:r>
            <a:r>
              <a:rPr lang="el-GR" altLang="el-GR" dirty="0"/>
              <a:t>Βαθμός συσχέτισης </a:t>
            </a:r>
            <a:r>
              <a:rPr lang="en-US" altLang="el-GR" dirty="0"/>
              <a:t>2 </a:t>
            </a:r>
            <a:r>
              <a:rPr lang="el-GR" altLang="el-GR" dirty="0"/>
              <a:t>και μεγαλύτερος του 2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42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dirty="0"/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7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93363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1-προς-1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4745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1-προς-Πολλά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6208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Πολλά-προς-1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9363" y="1752600"/>
            <a:ext cx="2362200" cy="3657600"/>
            <a:chOff x="4272" y="1104"/>
            <a:chExt cx="1488" cy="2304"/>
          </a:xfrm>
        </p:grpSpPr>
        <p:grpSp>
          <p:nvGrpSpPr>
            <p:cNvPr id="27710" name="Group 7"/>
            <p:cNvGrpSpPr>
              <a:grpSpLocks/>
            </p:cNvGrpSpPr>
            <p:nvPr/>
          </p:nvGrpSpPr>
          <p:grpSpPr bwMode="auto">
            <a:xfrm>
              <a:off x="4560" y="1104"/>
              <a:ext cx="960" cy="1872"/>
              <a:chOff x="4560" y="1104"/>
              <a:chExt cx="960" cy="1872"/>
            </a:xfrm>
          </p:grpSpPr>
          <p:grpSp>
            <p:nvGrpSpPr>
              <p:cNvPr id="27712" name="Group 8"/>
              <p:cNvGrpSpPr>
                <a:grpSpLocks/>
              </p:cNvGrpSpPr>
              <p:nvPr/>
            </p:nvGrpSpPr>
            <p:grpSpPr bwMode="auto">
              <a:xfrm>
                <a:off x="4560" y="1104"/>
                <a:ext cx="384" cy="1872"/>
                <a:chOff x="336" y="1392"/>
                <a:chExt cx="384" cy="1872"/>
              </a:xfrm>
            </p:grpSpPr>
            <p:sp>
              <p:nvSpPr>
                <p:cNvPr id="27724" name="Oval 9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5" name="Oval 10"/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6" name="Oval 11"/>
                <p:cNvSpPr>
                  <a:spLocks noChangeArrowheads="1"/>
                </p:cNvSpPr>
                <p:nvPr/>
              </p:nvSpPr>
              <p:spPr bwMode="auto">
                <a:xfrm>
                  <a:off x="480" y="278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7" name="Oval 12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8" name="Oval 13"/>
                <p:cNvSpPr>
                  <a:spLocks noChangeArrowheads="1"/>
                </p:cNvSpPr>
                <p:nvPr/>
              </p:nvSpPr>
              <p:spPr bwMode="auto">
                <a:xfrm>
                  <a:off x="480" y="220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9" name="Oval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grpSp>
            <p:nvGrpSpPr>
              <p:cNvPr id="27713" name="Group 15"/>
              <p:cNvGrpSpPr>
                <a:grpSpLocks/>
              </p:cNvGrpSpPr>
              <p:nvPr/>
            </p:nvGrpSpPr>
            <p:grpSpPr bwMode="auto">
              <a:xfrm>
                <a:off x="5136" y="1104"/>
                <a:ext cx="384" cy="1872"/>
                <a:chOff x="912" y="1392"/>
                <a:chExt cx="384" cy="1872"/>
              </a:xfrm>
            </p:grpSpPr>
            <p:sp>
              <p:nvSpPr>
                <p:cNvPr id="27719" name="Oval 16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0" name="Oval 17"/>
                <p:cNvSpPr>
                  <a:spLocks noChangeArrowheads="1"/>
                </p:cNvSpPr>
                <p:nvPr/>
              </p:nvSpPr>
              <p:spPr bwMode="auto">
                <a:xfrm>
                  <a:off x="1056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1" name="Oval 18"/>
                <p:cNvSpPr>
                  <a:spLocks noChangeArrowheads="1"/>
                </p:cNvSpPr>
                <p:nvPr/>
              </p:nvSpPr>
              <p:spPr bwMode="auto">
                <a:xfrm>
                  <a:off x="1056" y="288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2" name="Oval 19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3" name="Oval 2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sp>
            <p:nvSpPr>
              <p:cNvPr id="27714" name="Line 21"/>
              <p:cNvSpPr>
                <a:spLocks noChangeShapeType="1"/>
              </p:cNvSpPr>
              <p:nvPr/>
            </p:nvSpPr>
            <p:spPr bwMode="auto">
              <a:xfrm>
                <a:off x="4784" y="13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5" name="Line 22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6" name="Line 23"/>
              <p:cNvSpPr>
                <a:spLocks noChangeShapeType="1"/>
              </p:cNvSpPr>
              <p:nvPr/>
            </p:nvSpPr>
            <p:spPr bwMode="auto">
              <a:xfrm flipV="1">
                <a:off x="4784" y="2258"/>
                <a:ext cx="496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7" name="Line 24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27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8" name="Line 25"/>
              <p:cNvSpPr>
                <a:spLocks noChangeShapeType="1"/>
              </p:cNvSpPr>
              <p:nvPr/>
            </p:nvSpPr>
            <p:spPr bwMode="auto">
              <a:xfrm flipH="1">
                <a:off x="4752" y="1392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711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Πολλά-προς-Πολλά</a:t>
              </a:r>
            </a:p>
          </p:txBody>
        </p:sp>
      </p:grpSp>
      <p:grpSp>
        <p:nvGrpSpPr>
          <p:cNvPr id="27655" name="Group 27"/>
          <p:cNvGrpSpPr>
            <a:grpSpLocks/>
          </p:cNvGrpSpPr>
          <p:nvPr/>
        </p:nvGrpSpPr>
        <p:grpSpPr bwMode="auto">
          <a:xfrm>
            <a:off x="4849463" y="1752600"/>
            <a:ext cx="1524000" cy="2971800"/>
            <a:chOff x="3176" y="1104"/>
            <a:chExt cx="960" cy="1872"/>
          </a:xfrm>
        </p:grpSpPr>
        <p:grpSp>
          <p:nvGrpSpPr>
            <p:cNvPr id="27692" name="Group 28"/>
            <p:cNvGrpSpPr>
              <a:grpSpLocks/>
            </p:cNvGrpSpPr>
            <p:nvPr/>
          </p:nvGrpSpPr>
          <p:grpSpPr bwMode="auto">
            <a:xfrm>
              <a:off x="3176" y="1104"/>
              <a:ext cx="384" cy="1872"/>
              <a:chOff x="336" y="1392"/>
              <a:chExt cx="384" cy="1872"/>
            </a:xfrm>
          </p:grpSpPr>
          <p:sp>
            <p:nvSpPr>
              <p:cNvPr id="27704" name="Oval 29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5" name="Oval 30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6" name="Oval 31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7" name="Oval 32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8" name="Oval 33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9" name="Oval 34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grpSp>
          <p:nvGrpSpPr>
            <p:cNvPr id="27693" name="Group 35"/>
            <p:cNvGrpSpPr>
              <a:grpSpLocks/>
            </p:cNvGrpSpPr>
            <p:nvPr/>
          </p:nvGrpSpPr>
          <p:grpSpPr bwMode="auto">
            <a:xfrm>
              <a:off x="3752" y="1104"/>
              <a:ext cx="384" cy="1872"/>
              <a:chOff x="912" y="1392"/>
              <a:chExt cx="384" cy="1872"/>
            </a:xfrm>
          </p:grpSpPr>
          <p:sp>
            <p:nvSpPr>
              <p:cNvPr id="27699" name="Oval 36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0" name="Oval 37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1" name="Oval 38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2" name="Oval 3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3" name="Oval 40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>
              <a:off x="3408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3408" y="168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3408" y="254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3416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3414" y="1983"/>
              <a:ext cx="47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6" name="Group 46"/>
          <p:cNvGrpSpPr>
            <a:grpSpLocks/>
          </p:cNvGrpSpPr>
          <p:nvPr/>
        </p:nvGrpSpPr>
        <p:grpSpPr bwMode="auto">
          <a:xfrm>
            <a:off x="340963" y="1752600"/>
            <a:ext cx="1524000" cy="2971800"/>
            <a:chOff x="336" y="1104"/>
            <a:chExt cx="960" cy="1872"/>
          </a:xfrm>
        </p:grpSpPr>
        <p:grpSp>
          <p:nvGrpSpPr>
            <p:cNvPr id="27674" name="Group 47"/>
            <p:cNvGrpSpPr>
              <a:grpSpLocks/>
            </p:cNvGrpSpPr>
            <p:nvPr/>
          </p:nvGrpSpPr>
          <p:grpSpPr bwMode="auto">
            <a:xfrm>
              <a:off x="336" y="1104"/>
              <a:ext cx="384" cy="1872"/>
              <a:chOff x="336" y="1392"/>
              <a:chExt cx="384" cy="1872"/>
            </a:xfrm>
          </p:grpSpPr>
          <p:sp>
            <p:nvSpPr>
              <p:cNvPr id="27686" name="Oval 48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7" name="Oval 4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8" name="Oval 50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9" name="Oval 51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0" name="Oval 5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1" name="Oval 53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75" name="Oval 54"/>
            <p:cNvSpPr>
              <a:spLocks noChangeArrowheads="1"/>
            </p:cNvSpPr>
            <p:nvPr/>
          </p:nvSpPr>
          <p:spPr bwMode="auto">
            <a:xfrm>
              <a:off x="91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6" name="Oval 55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7" name="Oval 56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8" name="Oval 57"/>
            <p:cNvSpPr>
              <a:spLocks noChangeArrowheads="1"/>
            </p:cNvSpPr>
            <p:nvPr/>
          </p:nvSpPr>
          <p:spPr bwMode="auto">
            <a:xfrm>
              <a:off x="1056" y="23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9" name="Oval 58"/>
            <p:cNvSpPr>
              <a:spLocks noChangeArrowheads="1"/>
            </p:cNvSpPr>
            <p:nvPr/>
          </p:nvSpPr>
          <p:spPr bwMode="auto">
            <a:xfrm>
              <a:off x="1056" y="1713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0" name="Line 59"/>
            <p:cNvSpPr>
              <a:spLocks noChangeShapeType="1"/>
            </p:cNvSpPr>
            <p:nvPr/>
          </p:nvSpPr>
          <p:spPr bwMode="auto">
            <a:xfrm>
              <a:off x="57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1" name="Line 60"/>
            <p:cNvSpPr>
              <a:spLocks noChangeShapeType="1"/>
            </p:cNvSpPr>
            <p:nvPr/>
          </p:nvSpPr>
          <p:spPr bwMode="auto">
            <a:xfrm>
              <a:off x="576" y="1680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2" name="Line 61"/>
            <p:cNvSpPr>
              <a:spLocks noChangeShapeType="1"/>
            </p:cNvSpPr>
            <p:nvPr/>
          </p:nvSpPr>
          <p:spPr bwMode="auto">
            <a:xfrm flipV="1">
              <a:off x="528" y="240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3" name="Line 62"/>
            <p:cNvSpPr>
              <a:spLocks noChangeShapeType="1"/>
            </p:cNvSpPr>
            <p:nvPr/>
          </p:nvSpPr>
          <p:spPr bwMode="auto">
            <a:xfrm>
              <a:off x="576" y="2256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4" name="Oval 63"/>
            <p:cNvSpPr>
              <a:spLocks noChangeArrowheads="1"/>
            </p:cNvSpPr>
            <p:nvPr/>
          </p:nvSpPr>
          <p:spPr bwMode="auto">
            <a:xfrm>
              <a:off x="1062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5" name="Line 64"/>
            <p:cNvSpPr>
              <a:spLocks noChangeShapeType="1"/>
            </p:cNvSpPr>
            <p:nvPr/>
          </p:nvSpPr>
          <p:spPr bwMode="auto">
            <a:xfrm>
              <a:off x="576" y="1968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7" name="Group 65"/>
          <p:cNvGrpSpPr>
            <a:grpSpLocks/>
          </p:cNvGrpSpPr>
          <p:nvPr/>
        </p:nvGrpSpPr>
        <p:grpSpPr bwMode="auto">
          <a:xfrm>
            <a:off x="2626963" y="1752600"/>
            <a:ext cx="1524000" cy="2971800"/>
            <a:chOff x="1776" y="1104"/>
            <a:chExt cx="960" cy="1872"/>
          </a:xfrm>
        </p:grpSpPr>
        <p:sp>
          <p:nvSpPr>
            <p:cNvPr id="27658" name="Oval 66"/>
            <p:cNvSpPr>
              <a:spLocks noChangeArrowheads="1"/>
            </p:cNvSpPr>
            <p:nvPr/>
          </p:nvSpPr>
          <p:spPr bwMode="auto">
            <a:xfrm>
              <a:off x="1776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59" name="Oval 67"/>
            <p:cNvSpPr>
              <a:spLocks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0" name="Oval 68"/>
            <p:cNvSpPr>
              <a:spLocks noChangeArrowheads="1"/>
            </p:cNvSpPr>
            <p:nvPr/>
          </p:nvSpPr>
          <p:spPr bwMode="auto">
            <a:xfrm>
              <a:off x="1920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1" name="Oval 69"/>
            <p:cNvSpPr>
              <a:spLocks noChangeArrowheads="1"/>
            </p:cNvSpPr>
            <p:nvPr/>
          </p:nvSpPr>
          <p:spPr bwMode="auto">
            <a:xfrm>
              <a:off x="1926" y="213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2" name="Oval 70"/>
            <p:cNvSpPr>
              <a:spLocks noChangeArrowheads="1"/>
            </p:cNvSpPr>
            <p:nvPr/>
          </p:nvSpPr>
          <p:spPr bwMode="auto">
            <a:xfrm>
              <a:off x="1920" y="163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3" name="Oval 71"/>
            <p:cNvSpPr>
              <a:spLocks noChangeArrowheads="1"/>
            </p:cNvSpPr>
            <p:nvPr/>
          </p:nvSpPr>
          <p:spPr bwMode="auto">
            <a:xfrm>
              <a:off x="235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4" name="Oval 72"/>
            <p:cNvSpPr>
              <a:spLocks noChangeArrowheads="1"/>
            </p:cNvSpPr>
            <p:nvPr/>
          </p:nvSpPr>
          <p:spPr bwMode="auto">
            <a:xfrm>
              <a:off x="249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5" name="Oval 73"/>
            <p:cNvSpPr>
              <a:spLocks noChangeArrowheads="1"/>
            </p:cNvSpPr>
            <p:nvPr/>
          </p:nvSpPr>
          <p:spPr bwMode="auto">
            <a:xfrm>
              <a:off x="249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6" name="Oval 74"/>
            <p:cNvSpPr>
              <a:spLocks noChangeArrowheads="1"/>
            </p:cNvSpPr>
            <p:nvPr/>
          </p:nvSpPr>
          <p:spPr bwMode="auto">
            <a:xfrm>
              <a:off x="2496" y="2289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7" name="Oval 75"/>
            <p:cNvSpPr>
              <a:spLocks noChangeArrowheads="1"/>
            </p:cNvSpPr>
            <p:nvPr/>
          </p:nvSpPr>
          <p:spPr bwMode="auto">
            <a:xfrm>
              <a:off x="2496" y="1731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8" name="Line 76"/>
            <p:cNvSpPr>
              <a:spLocks noChangeShapeType="1"/>
            </p:cNvSpPr>
            <p:nvPr/>
          </p:nvSpPr>
          <p:spPr bwMode="auto">
            <a:xfrm>
              <a:off x="201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9" name="Line 77"/>
            <p:cNvSpPr>
              <a:spLocks noChangeShapeType="1"/>
            </p:cNvSpPr>
            <p:nvPr/>
          </p:nvSpPr>
          <p:spPr bwMode="auto">
            <a:xfrm>
              <a:off x="2016" y="168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0" name="Line 78"/>
            <p:cNvSpPr>
              <a:spLocks noChangeShapeType="1"/>
            </p:cNvSpPr>
            <p:nvPr/>
          </p:nvSpPr>
          <p:spPr bwMode="auto">
            <a:xfrm flipV="1">
              <a:off x="2016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Line 79"/>
            <p:cNvSpPr>
              <a:spLocks noChangeShapeType="1"/>
            </p:cNvSpPr>
            <p:nvPr/>
          </p:nvSpPr>
          <p:spPr bwMode="auto">
            <a:xfrm>
              <a:off x="2016" y="1680"/>
              <a:ext cx="527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Oval 80"/>
            <p:cNvSpPr>
              <a:spLocks noChangeArrowheads="1"/>
            </p:cNvSpPr>
            <p:nvPr/>
          </p:nvSpPr>
          <p:spPr bwMode="auto">
            <a:xfrm>
              <a:off x="2496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3" name="Line 81"/>
            <p:cNvSpPr>
              <a:spLocks noChangeShapeType="1"/>
            </p:cNvSpPr>
            <p:nvPr/>
          </p:nvSpPr>
          <p:spPr bwMode="auto">
            <a:xfrm flipV="1">
              <a:off x="2016" y="206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Δυαδικές (</a:t>
            </a:r>
            <a:r>
              <a:rPr lang="el-GR" dirty="0" err="1"/>
              <a:t>binary</a:t>
            </a:r>
            <a:r>
              <a:rPr lang="el-GR" dirty="0"/>
              <a:t>) Συσχετίσεις στο μοντέλο </a:t>
            </a:r>
            <a:r>
              <a:rPr lang="el-GR" dirty="0" smtClean="0"/>
              <a:t>Οντοτήτων-Συσχετίσεων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8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8" grpId="0" build="p" autoUpdateAnimBg="0"/>
      <p:bldP spid="10854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371600"/>
            <a:ext cx="6805612" cy="611188"/>
            <a:chOff x="657" y="864"/>
            <a:chExt cx="4287" cy="385"/>
          </a:xfrm>
        </p:grpSpPr>
        <p:grpSp>
          <p:nvGrpSpPr>
            <p:cNvPr id="28709" name="Group 3"/>
            <p:cNvGrpSpPr>
              <a:grpSpLocks/>
            </p:cNvGrpSpPr>
            <p:nvPr/>
          </p:nvGrpSpPr>
          <p:grpSpPr bwMode="auto">
            <a:xfrm>
              <a:off x="657" y="913"/>
              <a:ext cx="816" cy="336"/>
              <a:chOff x="960" y="2208"/>
              <a:chExt cx="816" cy="336"/>
            </a:xfrm>
          </p:grpSpPr>
          <p:sp>
            <p:nvSpPr>
              <p:cNvPr id="28719" name="Rectangle 4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20" name="Text Box 5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+mn-lt"/>
                  </a:rPr>
                  <a:t>ΑΝΔΡΑΣ</a:t>
                </a:r>
                <a:endParaRPr lang="en-GB" altLang="el-GR" sz="2000">
                  <a:latin typeface="+mn-lt"/>
                </a:endParaRPr>
              </a:p>
            </p:txBody>
          </p:sp>
        </p:grpSp>
        <p:grpSp>
          <p:nvGrpSpPr>
            <p:cNvPr id="28710" name="Group 6"/>
            <p:cNvGrpSpPr>
              <a:grpSpLocks/>
            </p:cNvGrpSpPr>
            <p:nvPr/>
          </p:nvGrpSpPr>
          <p:grpSpPr bwMode="auto">
            <a:xfrm>
              <a:off x="2859" y="913"/>
              <a:ext cx="816" cy="336"/>
              <a:chOff x="960" y="2208"/>
              <a:chExt cx="816" cy="336"/>
            </a:xfrm>
          </p:grpSpPr>
          <p:sp>
            <p:nvSpPr>
              <p:cNvPr id="28717" name="Rectangle 7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18" name="Text Box 8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+mn-lt"/>
                  </a:rPr>
                  <a:t>ΓΥΝΑΙΚΑ</a:t>
                </a:r>
                <a:endParaRPr lang="en-GB" altLang="el-GR" sz="2000">
                  <a:latin typeface="+mn-lt"/>
                </a:endParaRPr>
              </a:p>
            </p:txBody>
          </p:sp>
        </p:grpSp>
        <p:sp>
          <p:nvSpPr>
            <p:cNvPr id="28711" name="AutoShape 9"/>
            <p:cNvSpPr>
              <a:spLocks noChangeArrowheads="1"/>
            </p:cNvSpPr>
            <p:nvPr/>
          </p:nvSpPr>
          <p:spPr bwMode="auto">
            <a:xfrm>
              <a:off x="1662" y="913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παντρεύεται</a:t>
              </a:r>
              <a:endParaRPr lang="en-GB" altLang="el-GR" sz="1200" b="1">
                <a:latin typeface="+mn-lt"/>
              </a:endParaRPr>
            </a:p>
          </p:txBody>
        </p:sp>
        <p:sp>
          <p:nvSpPr>
            <p:cNvPr id="28712" name="Line 10"/>
            <p:cNvSpPr>
              <a:spLocks noChangeShapeType="1"/>
            </p:cNvSpPr>
            <p:nvPr/>
          </p:nvSpPr>
          <p:spPr bwMode="auto">
            <a:xfrm flipH="1">
              <a:off x="14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3" name="Line 11"/>
            <p:cNvSpPr>
              <a:spLocks noChangeShapeType="1"/>
            </p:cNvSpPr>
            <p:nvPr/>
          </p:nvSpPr>
          <p:spPr bwMode="auto">
            <a:xfrm flipH="1">
              <a:off x="26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4" name="Text Box 12"/>
            <p:cNvSpPr txBox="1">
              <a:spLocks noChangeArrowheads="1"/>
            </p:cNvSpPr>
            <p:nvPr/>
          </p:nvSpPr>
          <p:spPr bwMode="auto">
            <a:xfrm>
              <a:off x="1461" y="86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5" name="Text Box 13"/>
            <p:cNvSpPr txBox="1">
              <a:spLocks noChangeArrowheads="1"/>
            </p:cNvSpPr>
            <p:nvPr/>
          </p:nvSpPr>
          <p:spPr bwMode="auto">
            <a:xfrm>
              <a:off x="2715" y="86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6" name="Rectangle 14"/>
            <p:cNvSpPr>
              <a:spLocks noChangeArrowheads="1"/>
            </p:cNvSpPr>
            <p:nvPr/>
          </p:nvSpPr>
          <p:spPr bwMode="auto">
            <a:xfrm>
              <a:off x="4128" y="9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4400" y="2516188"/>
            <a:ext cx="7315200" cy="611187"/>
            <a:chOff x="576" y="1585"/>
            <a:chExt cx="4608" cy="385"/>
          </a:xfrm>
        </p:grpSpPr>
        <p:sp>
          <p:nvSpPr>
            <p:cNvPr id="28699" name="Rectangle 16"/>
            <p:cNvSpPr>
              <a:spLocks noChangeArrowheads="1"/>
            </p:cNvSpPr>
            <p:nvPr/>
          </p:nvSpPr>
          <p:spPr bwMode="auto">
            <a:xfrm>
              <a:off x="603" y="1634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0" name="Text Box 17"/>
            <p:cNvSpPr txBox="1">
              <a:spLocks noChangeArrowheads="1"/>
            </p:cNvSpPr>
            <p:nvPr/>
          </p:nvSpPr>
          <p:spPr bwMode="auto">
            <a:xfrm>
              <a:off x="576" y="1681"/>
              <a:ext cx="8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ΠΕΛΑΤΗΣ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701" name="Rectangle 18"/>
            <p:cNvSpPr>
              <a:spLocks noChangeArrowheads="1"/>
            </p:cNvSpPr>
            <p:nvPr/>
          </p:nvSpPr>
          <p:spPr bwMode="auto">
            <a:xfrm>
              <a:off x="2853" y="1634"/>
              <a:ext cx="87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2" name="Text Box 19"/>
            <p:cNvSpPr txBox="1">
              <a:spLocks noChangeArrowheads="1"/>
            </p:cNvSpPr>
            <p:nvPr/>
          </p:nvSpPr>
          <p:spPr bwMode="auto">
            <a:xfrm>
              <a:off x="2814" y="1686"/>
              <a:ext cx="9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ΠΑΡΑΓΓΕΛΙΑ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3" name="AutoShape 20"/>
            <p:cNvSpPr>
              <a:spLocks noChangeArrowheads="1"/>
            </p:cNvSpPr>
            <p:nvPr/>
          </p:nvSpPr>
          <p:spPr bwMode="auto">
            <a:xfrm>
              <a:off x="1656" y="163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δίδει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4" name="Line 21"/>
            <p:cNvSpPr>
              <a:spLocks noChangeShapeType="1"/>
            </p:cNvSpPr>
            <p:nvPr/>
          </p:nvSpPr>
          <p:spPr bwMode="auto">
            <a:xfrm flipH="1">
              <a:off x="14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5" name="Line 22"/>
            <p:cNvSpPr>
              <a:spLocks noChangeShapeType="1"/>
            </p:cNvSpPr>
            <p:nvPr/>
          </p:nvSpPr>
          <p:spPr bwMode="auto">
            <a:xfrm flipH="1">
              <a:off x="26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6" name="Text Box 23"/>
            <p:cNvSpPr txBox="1">
              <a:spLocks noChangeArrowheads="1"/>
            </p:cNvSpPr>
            <p:nvPr/>
          </p:nvSpPr>
          <p:spPr bwMode="auto">
            <a:xfrm>
              <a:off x="1455" y="158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7" name="Text Box 24"/>
            <p:cNvSpPr txBox="1">
              <a:spLocks noChangeArrowheads="1"/>
            </p:cNvSpPr>
            <p:nvPr/>
          </p:nvSpPr>
          <p:spPr bwMode="auto">
            <a:xfrm>
              <a:off x="2676" y="158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8" name="Rectangle 25"/>
            <p:cNvSpPr>
              <a:spLocks noChangeArrowheads="1"/>
            </p:cNvSpPr>
            <p:nvPr/>
          </p:nvSpPr>
          <p:spPr bwMode="auto">
            <a:xfrm>
              <a:off x="4032" y="16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1-προς-Πολλά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62026" y="3733800"/>
            <a:ext cx="7343775" cy="611188"/>
            <a:chOff x="606" y="2352"/>
            <a:chExt cx="4626" cy="385"/>
          </a:xfrm>
        </p:grpSpPr>
        <p:sp>
          <p:nvSpPr>
            <p:cNvPr id="28689" name="Rectangle 27"/>
            <p:cNvSpPr>
              <a:spLocks noChangeArrowheads="1"/>
            </p:cNvSpPr>
            <p:nvPr/>
          </p:nvSpPr>
          <p:spPr bwMode="auto">
            <a:xfrm>
              <a:off x="606" y="2401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0" name="Text Box 28"/>
            <p:cNvSpPr txBox="1">
              <a:spLocks noChangeArrowheads="1"/>
            </p:cNvSpPr>
            <p:nvPr/>
          </p:nvSpPr>
          <p:spPr bwMode="auto">
            <a:xfrm>
              <a:off x="668" y="2466"/>
              <a:ext cx="8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>
                  <a:latin typeface="+mn-lt"/>
                </a:rPr>
                <a:t>ΥΠΑΛΛΗΛΟΣ</a:t>
              </a:r>
              <a:endParaRPr lang="en-GB" altLang="el-GR" sz="1600" b="1" dirty="0">
                <a:latin typeface="+mn-lt"/>
              </a:endParaRPr>
            </a:p>
          </p:txBody>
        </p:sp>
        <p:sp>
          <p:nvSpPr>
            <p:cNvPr id="28691" name="Rectangle 29"/>
            <p:cNvSpPr>
              <a:spLocks noChangeArrowheads="1"/>
            </p:cNvSpPr>
            <p:nvPr/>
          </p:nvSpPr>
          <p:spPr bwMode="auto">
            <a:xfrm>
              <a:off x="2856" y="2401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2" name="Text Box 30"/>
            <p:cNvSpPr txBox="1">
              <a:spLocks noChangeArrowheads="1"/>
            </p:cNvSpPr>
            <p:nvPr/>
          </p:nvSpPr>
          <p:spPr bwMode="auto">
            <a:xfrm>
              <a:off x="2907" y="2453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ΤΜΗΜΑ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93" name="AutoShape 31"/>
            <p:cNvSpPr>
              <a:spLocks noChangeArrowheads="1"/>
            </p:cNvSpPr>
            <p:nvPr/>
          </p:nvSpPr>
          <p:spPr bwMode="auto">
            <a:xfrm>
              <a:off x="1659" y="2401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εργάζεται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94" name="Line 32"/>
            <p:cNvSpPr>
              <a:spLocks noChangeShapeType="1"/>
            </p:cNvSpPr>
            <p:nvPr/>
          </p:nvSpPr>
          <p:spPr bwMode="auto">
            <a:xfrm flipH="1">
              <a:off x="14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5" name="Line 33"/>
            <p:cNvSpPr>
              <a:spLocks noChangeShapeType="1"/>
            </p:cNvSpPr>
            <p:nvPr/>
          </p:nvSpPr>
          <p:spPr bwMode="auto">
            <a:xfrm flipH="1">
              <a:off x="26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6" name="Text Box 34"/>
            <p:cNvSpPr txBox="1">
              <a:spLocks noChangeArrowheads="1"/>
            </p:cNvSpPr>
            <p:nvPr/>
          </p:nvSpPr>
          <p:spPr bwMode="auto">
            <a:xfrm>
              <a:off x="1458" y="235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7" name="Text Box 35"/>
            <p:cNvSpPr txBox="1">
              <a:spLocks noChangeArrowheads="1"/>
            </p:cNvSpPr>
            <p:nvPr/>
          </p:nvSpPr>
          <p:spPr bwMode="auto">
            <a:xfrm>
              <a:off x="2688" y="2356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8" name="Rectangle 36"/>
            <p:cNvSpPr>
              <a:spLocks noChangeArrowheads="1"/>
            </p:cNvSpPr>
            <p:nvPr/>
          </p:nvSpPr>
          <p:spPr bwMode="auto">
            <a:xfrm>
              <a:off x="4080" y="240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Πολλά-προς-1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038225" y="4953000"/>
            <a:ext cx="7648575" cy="611188"/>
            <a:chOff x="654" y="3120"/>
            <a:chExt cx="4818" cy="385"/>
          </a:xfrm>
        </p:grpSpPr>
        <p:sp>
          <p:nvSpPr>
            <p:cNvPr id="28679" name="Rectangle 38"/>
            <p:cNvSpPr>
              <a:spLocks noChangeArrowheads="1"/>
            </p:cNvSpPr>
            <p:nvPr/>
          </p:nvSpPr>
          <p:spPr bwMode="auto">
            <a:xfrm>
              <a:off x="657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0" name="Text Box 39"/>
            <p:cNvSpPr txBox="1">
              <a:spLocks noChangeArrowheads="1"/>
            </p:cNvSpPr>
            <p:nvPr/>
          </p:nvSpPr>
          <p:spPr bwMode="auto">
            <a:xfrm>
              <a:off x="654" y="3221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1" name="Rectangle 40"/>
            <p:cNvSpPr>
              <a:spLocks noChangeArrowheads="1"/>
            </p:cNvSpPr>
            <p:nvPr/>
          </p:nvSpPr>
          <p:spPr bwMode="auto">
            <a:xfrm>
              <a:off x="2859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2" name="Text Box 41"/>
            <p:cNvSpPr txBox="1">
              <a:spLocks noChangeArrowheads="1"/>
            </p:cNvSpPr>
            <p:nvPr/>
          </p:nvSpPr>
          <p:spPr bwMode="auto">
            <a:xfrm>
              <a:off x="2910" y="3221"/>
              <a:ext cx="7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3" name="AutoShape 42"/>
            <p:cNvSpPr>
              <a:spLocks noChangeArrowheads="1"/>
            </p:cNvSpPr>
            <p:nvPr/>
          </p:nvSpPr>
          <p:spPr bwMode="auto">
            <a:xfrm>
              <a:off x="1662" y="3169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84" name="Line 43"/>
            <p:cNvSpPr>
              <a:spLocks noChangeShapeType="1"/>
            </p:cNvSpPr>
            <p:nvPr/>
          </p:nvSpPr>
          <p:spPr bwMode="auto">
            <a:xfrm flipH="1">
              <a:off x="14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5" name="Line 44"/>
            <p:cNvSpPr>
              <a:spLocks noChangeShapeType="1"/>
            </p:cNvSpPr>
            <p:nvPr/>
          </p:nvSpPr>
          <p:spPr bwMode="auto">
            <a:xfrm flipH="1">
              <a:off x="26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6" name="Text Box 45"/>
            <p:cNvSpPr txBox="1">
              <a:spLocks noChangeArrowheads="1"/>
            </p:cNvSpPr>
            <p:nvPr/>
          </p:nvSpPr>
          <p:spPr bwMode="auto">
            <a:xfrm>
              <a:off x="1461" y="312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7" name="Text Box 46"/>
            <p:cNvSpPr txBox="1">
              <a:spLocks noChangeArrowheads="1"/>
            </p:cNvSpPr>
            <p:nvPr/>
          </p:nvSpPr>
          <p:spPr bwMode="auto">
            <a:xfrm>
              <a:off x="2655" y="3124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3984" y="3168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Πολλά-προς-Πολλά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Δυαδικών </a:t>
            </a:r>
            <a:r>
              <a:rPr lang="el-GR" altLang="el-GR" dirty="0" smtClean="0"/>
              <a:t>Συσχετίσεων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59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522</TotalTime>
  <Words>2527</Words>
  <Application>Microsoft Office PowerPoint</Application>
  <PresentationFormat>Προβολή στην οθόνη (4:3)</PresentationFormat>
  <Paragraphs>761</Paragraphs>
  <Slides>48</Slides>
  <Notes>15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exo-opistho_simeiomata</vt:lpstr>
      <vt:lpstr>Βάσεις Δεδομένων I</vt:lpstr>
      <vt:lpstr>Περιγραφή Ενότητας</vt:lpstr>
      <vt:lpstr>Στόχος Ενότητας</vt:lpstr>
      <vt:lpstr>Κύρια παραδοτέα της Σχεδίασης Βάσης Δεδομένων </vt:lpstr>
      <vt:lpstr>Σχεδίαση βάσεων δεδομένων</vt:lpstr>
      <vt:lpstr> Μοντελοποίηση</vt:lpstr>
      <vt:lpstr>Βαθμός Συσχέτισης</vt:lpstr>
      <vt:lpstr>Δυαδικές (binary) Συσχετίσεις στο μοντέλο Οντοτήτων-Συσχετίσεων</vt:lpstr>
      <vt:lpstr>Παραδείγματα Δυαδικών Συσχετίσεων</vt:lpstr>
      <vt:lpstr>Βαθμός Συσχέτισης</vt:lpstr>
      <vt:lpstr>Τριαδική Συσχέτιση</vt:lpstr>
      <vt:lpstr>Συσχέτιση «Is-A»</vt:lpstr>
      <vt:lpstr>Εξαγωγή επιχειρησιακών κανόνων – περιορισμών </vt:lpstr>
      <vt:lpstr>Επιχειρησιακός Κανόνας </vt:lpstr>
      <vt:lpstr>Επιχειρησιακός Κανόνας </vt:lpstr>
      <vt:lpstr>Επιχειρησιακός Κανόνας </vt:lpstr>
      <vt:lpstr>Σχεδίαση βάσεων δεδομένων</vt:lpstr>
      <vt:lpstr>Μοντέλο οντοτήτων συσχετίσεων με συμβολισμό Navathe-Elmasri</vt:lpstr>
      <vt:lpstr>Μοντέλα σε MySQL Workbench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Σχεδίαση βάσεων δεδομένων</vt:lpstr>
      <vt:lpstr>Κανονικοποίηση </vt:lpstr>
      <vt:lpstr>Θέμα 1 </vt:lpstr>
      <vt:lpstr>Πρώτη Κανονική Μορφή – 1NF </vt:lpstr>
      <vt:lpstr>Δεύτερη Κανονική Μορφή 2NF</vt:lpstr>
      <vt:lpstr>Τρίτη Κανονική Μορφή 3NF</vt:lpstr>
      <vt:lpstr>Μοντέλο Οντοτήτων Συσχετίσεων  (Entity Relationship model)</vt:lpstr>
      <vt:lpstr>Θέμα 2: Αλλαγή περιορισμών </vt:lpstr>
      <vt:lpstr>Τρίτη Κανονική Μορφή 3NF</vt:lpstr>
      <vt:lpstr>Να κάνετε τις απαραίτητες αλλαγές στο παρακάτω μοντέλο Οντοτήτων Συσχετίσεων </vt:lpstr>
      <vt:lpstr>Θέμα Βάση δεδομένων βιβλιοπωλείου </vt:lpstr>
      <vt:lpstr>Διαφάνεια 34</vt:lpstr>
      <vt:lpstr>Κανονική μορφή BOYCE-CODD</vt:lpstr>
      <vt:lpstr>Περιορισμός</vt:lpstr>
      <vt:lpstr>Ακολουθεί παράδειγμα ενοποίησης διαφορετικών συστημάτων βάσεων δεδομένων</vt:lpstr>
      <vt:lpstr>Ενοποίηση συστημάτων </vt:lpstr>
      <vt:lpstr>Μαθητολόγιο</vt:lpstr>
      <vt:lpstr>Μητρώο καθηγητών</vt:lpstr>
      <vt:lpstr>Σχεδιάστε τη βάση δεδομένων ενιαίου συστήματος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64</cp:revision>
  <dcterms:created xsi:type="dcterms:W3CDTF">2014-10-20T11:54:42Z</dcterms:created>
  <dcterms:modified xsi:type="dcterms:W3CDTF">2016-03-08T13:24:05Z</dcterms:modified>
</cp:coreProperties>
</file>