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49"/>
  </p:notesMasterIdLst>
  <p:handoutMasterIdLst>
    <p:handoutMasterId r:id="rId50"/>
  </p:handoutMasterIdLst>
  <p:sldIdLst>
    <p:sldId id="256" r:id="rId2"/>
    <p:sldId id="281" r:id="rId3"/>
    <p:sldId id="282" r:id="rId4"/>
    <p:sldId id="283" r:id="rId5"/>
    <p:sldId id="318" r:id="rId6"/>
    <p:sldId id="316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319" r:id="rId18"/>
    <p:sldId id="295" r:id="rId19"/>
    <p:sldId id="320" r:id="rId20"/>
    <p:sldId id="296" r:id="rId21"/>
    <p:sldId id="297" r:id="rId22"/>
    <p:sldId id="298" r:id="rId23"/>
    <p:sldId id="299" r:id="rId24"/>
    <p:sldId id="322" r:id="rId25"/>
    <p:sldId id="300" r:id="rId26"/>
    <p:sldId id="301" r:id="rId27"/>
    <p:sldId id="317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21" r:id="rId39"/>
    <p:sldId id="312" r:id="rId40"/>
    <p:sldId id="314" r:id="rId41"/>
    <p:sldId id="313" r:id="rId42"/>
    <p:sldId id="315" r:id="rId43"/>
    <p:sldId id="257" r:id="rId44"/>
    <p:sldId id="262" r:id="rId45"/>
    <p:sldId id="264" r:id="rId46"/>
    <p:sldId id="265" r:id="rId47"/>
    <p:sldId id="266" r:id="rId48"/>
  </p:sldIdLst>
  <p:sldSz cx="9144000" cy="6858000" type="screen4x3"/>
  <p:notesSz cx="7104063" cy="10234613"/>
  <p:custDataLst>
    <p:tags r:id="rId5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76" d="100"/>
          <a:sy n="76" d="100"/>
        </p:scale>
        <p:origin x="-1219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28/11/2018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28/11/2018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1794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49721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37509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10165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 eaLnBrk="0" hangingPunct="0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134CA46-2972-47AA-98FC-937EC92068B2}" type="slidenum">
              <a:rPr lang="el-GR" altLang="el-GR" sz="1300"/>
              <a:pPr eaLnBrk="1" hangingPunct="1"/>
              <a:t>1</a:t>
            </a:fld>
            <a:endParaRPr lang="el-GR" altLang="el-GR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192658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CEEF2A7-8D7E-42B9-9618-9425AAF779F8}" type="slidenum">
              <a:rPr lang="el-GR" altLang="el-GR" sz="1100">
                <a:latin typeface="Arial" charset="0"/>
              </a:rPr>
              <a:pPr/>
              <a:t>3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981710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F79BA27-FC98-4328-9F52-6A740BA5BF7C}" type="slidenum">
              <a:rPr lang="el-GR" altLang="el-GR" sz="1100">
                <a:latin typeface="Arial" charset="0"/>
              </a:rPr>
              <a:pPr/>
              <a:t>6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1835806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23AA166-2C01-4482-95C1-87C9B31E629F}" type="slidenum">
              <a:rPr lang="el-GR" altLang="el-GR" sz="1100">
                <a:latin typeface="Arial" charset="0"/>
              </a:rPr>
              <a:pPr/>
              <a:t>7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3260344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1D52E4A-DEE3-4303-ABFB-160F330ED49F}" type="slidenum">
              <a:rPr lang="el-GR" altLang="el-GR" sz="1100">
                <a:latin typeface="Arial" charset="0"/>
              </a:rPr>
              <a:pPr/>
              <a:t>8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3080565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C16A61F-7BAD-41FF-9187-4AE6FA0FC86E}" type="slidenum">
              <a:rPr lang="el-GR" altLang="el-GR" sz="1100">
                <a:latin typeface="Arial" charset="0"/>
              </a:rPr>
              <a:pPr/>
              <a:t>9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1361946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E588C6E-49B2-4301-AFBC-4B599A973F42}" type="slidenum">
              <a:rPr lang="el-GR" altLang="el-GR" sz="1100">
                <a:latin typeface="Arial" charset="0"/>
              </a:rPr>
              <a:pPr/>
              <a:t>10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426086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796AA34-35A8-4173-BE50-DBD5F5BC4783}" type="slidenum">
              <a:rPr lang="el-GR" altLang="el-GR" sz="1100">
                <a:latin typeface="Arial" charset="0"/>
              </a:rPr>
              <a:pPr/>
              <a:t>11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="" xmlns:p14="http://schemas.microsoft.com/office/powerpoint/2010/main" val="363315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5375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9286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5" y="3096543"/>
            <a:ext cx="8148970" cy="1752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n-US" sz="2800" b="1" dirty="0" smtClean="0"/>
              <a:t>6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altLang="el-GR" sz="2800" dirty="0"/>
              <a:t>Σχεδίαση βάσεων </a:t>
            </a:r>
            <a:r>
              <a:rPr lang="el-GR" altLang="el-GR" sz="2800" dirty="0" smtClean="0"/>
              <a:t>δεδομένων</a:t>
            </a:r>
            <a:r>
              <a:rPr lang="en-US" altLang="el-GR" sz="2800" dirty="0" smtClean="0"/>
              <a:t> -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Εμβάθυνση στη μοντελοποίηση και την </a:t>
            </a:r>
            <a:r>
              <a:rPr lang="el-GR" altLang="el-GR" sz="2800" dirty="0" err="1" smtClean="0"/>
              <a:t>Κανονικοποίηση</a:t>
            </a:r>
            <a:r>
              <a:rPr lang="en-US" altLang="el-GR" sz="2800" dirty="0" smtClean="0"/>
              <a:t> -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Ενοποίηση διαφορετικών συστημάτων βάσεων δεδομένων</a:t>
            </a:r>
            <a:r>
              <a:rPr lang="el-GR" sz="6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dirty="0" smtClean="0"/>
              <a:t>Χ. </a:t>
            </a:r>
            <a:r>
              <a:rPr lang="el-GR" sz="2600" dirty="0" err="1" smtClean="0"/>
              <a:t>Σκουρλάς</a:t>
            </a:r>
            <a:endParaRPr lang="el-GR" sz="26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 smtClean="0"/>
              <a:t>Ανοικτά Ακαδημαϊκά Μαθήματα στο Πανεπιστήμιο Δυτικής Αττικής</a:t>
            </a:r>
            <a:endParaRPr lang="el-GR" sz="1600" dirty="0"/>
          </a:p>
        </p:txBody>
      </p:sp>
      <p:pic>
        <p:nvPicPr>
          <p:cNvPr id="12" name="Picture 11"/>
          <p:cNvPicPr/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122" y="403126"/>
            <a:ext cx="1114556" cy="93764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1027"/>
          <p:cNvSpPr>
            <a:spLocks noChangeArrowheads="1"/>
          </p:cNvSpPr>
          <p:nvPr/>
        </p:nvSpPr>
        <p:spPr bwMode="auto">
          <a:xfrm>
            <a:off x="599892" y="4267966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Το μοντέλο είναι επαρκές</a:t>
            </a:r>
            <a:r>
              <a:rPr lang="en-US" altLang="el-GR" dirty="0">
                <a:latin typeface="+mn-lt"/>
              </a:rPr>
              <a:t>; </a:t>
            </a:r>
            <a:r>
              <a:rPr lang="el-GR" altLang="el-GR" dirty="0">
                <a:latin typeface="+mn-lt"/>
              </a:rPr>
              <a:t>Ναι αν όλοι οι εργαστηριακοί συνεργάτες βοηθούν όλους τους σπουδαστές.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Τι γίνεται, όμως, αν οι σπουδαστές ανήκουν σε εργαστηριακά τμήματα και σε κάθε τμήμα είναι υπεύθυνος ένας και μόνο εργαστηριακός συνεργάτης</a:t>
            </a:r>
            <a:r>
              <a:rPr lang="en-US" altLang="el-GR" dirty="0">
                <a:latin typeface="+mn-lt"/>
              </a:rPr>
              <a:t>;</a:t>
            </a:r>
            <a:r>
              <a:rPr lang="el-GR" altLang="el-GR" dirty="0">
                <a:latin typeface="+mn-lt"/>
              </a:rPr>
              <a:t> 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755650" y="1341438"/>
            <a:ext cx="7848798" cy="2591618"/>
            <a:chOff x="521" y="864"/>
            <a:chExt cx="4663" cy="1344"/>
          </a:xfrm>
        </p:grpSpPr>
        <p:sp>
          <p:nvSpPr>
            <p:cNvPr id="29701" name="Rectangle 1029"/>
            <p:cNvSpPr>
              <a:spLocks noChangeArrowheads="1"/>
            </p:cNvSpPr>
            <p:nvPr/>
          </p:nvSpPr>
          <p:spPr bwMode="auto">
            <a:xfrm>
              <a:off x="3984" y="1104"/>
              <a:ext cx="120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>
                  <a:latin typeface="+mn-lt"/>
                </a:rPr>
                <a:t>Δυαδικές</a:t>
              </a:r>
            </a:p>
            <a:p>
              <a:r>
                <a:rPr lang="el-GR" altLang="el-GR" sz="2000">
                  <a:latin typeface="+mn-lt"/>
                </a:rPr>
                <a:t>Συσχετίσεις</a:t>
              </a:r>
            </a:p>
          </p:txBody>
        </p:sp>
        <p:sp>
          <p:nvSpPr>
            <p:cNvPr id="29702" name="Rectangle 1030"/>
            <p:cNvSpPr>
              <a:spLocks noChangeArrowheads="1"/>
            </p:cNvSpPr>
            <p:nvPr/>
          </p:nvSpPr>
          <p:spPr bwMode="auto">
            <a:xfrm>
              <a:off x="524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>
                <a:latin typeface="+mn-lt"/>
              </a:endParaRPr>
            </a:p>
          </p:txBody>
        </p:sp>
        <p:sp>
          <p:nvSpPr>
            <p:cNvPr id="29703" name="Text Box 1031"/>
            <p:cNvSpPr txBox="1">
              <a:spLocks noChangeArrowheads="1"/>
            </p:cNvSpPr>
            <p:nvPr/>
          </p:nvSpPr>
          <p:spPr bwMode="auto">
            <a:xfrm>
              <a:off x="521" y="1013"/>
              <a:ext cx="7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>
                  <a:latin typeface="+mn-lt"/>
                </a:rPr>
                <a:t>ΣΠΟΥΔΑΣΤΗΣ</a:t>
              </a:r>
              <a:endParaRPr lang="en-GB" altLang="el-GR" sz="1400">
                <a:latin typeface="+mn-lt"/>
              </a:endParaRPr>
            </a:p>
          </p:txBody>
        </p:sp>
        <p:sp>
          <p:nvSpPr>
            <p:cNvPr id="29704" name="Rectangle 1032"/>
            <p:cNvSpPr>
              <a:spLocks noChangeArrowheads="1"/>
            </p:cNvSpPr>
            <p:nvPr/>
          </p:nvSpPr>
          <p:spPr bwMode="auto">
            <a:xfrm>
              <a:off x="2735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>
                <a:latin typeface="+mn-lt"/>
              </a:endParaRPr>
            </a:p>
          </p:txBody>
        </p:sp>
        <p:sp>
          <p:nvSpPr>
            <p:cNvPr id="29705" name="Text Box 1033"/>
            <p:cNvSpPr txBox="1">
              <a:spLocks noChangeArrowheads="1"/>
            </p:cNvSpPr>
            <p:nvPr/>
          </p:nvSpPr>
          <p:spPr bwMode="auto">
            <a:xfrm>
              <a:off x="2768" y="978"/>
              <a:ext cx="66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 b="1">
                  <a:latin typeface="+mn-lt"/>
                </a:rPr>
                <a:t>ΜΑΘΗΜΑ</a:t>
              </a:r>
              <a:endParaRPr lang="en-GB" altLang="el-GR" sz="2000">
                <a:latin typeface="+mn-lt"/>
              </a:endParaRPr>
            </a:p>
          </p:txBody>
        </p:sp>
        <p:sp>
          <p:nvSpPr>
            <p:cNvPr id="29706" name="AutoShape 1034"/>
            <p:cNvSpPr>
              <a:spLocks noChangeArrowheads="1"/>
            </p:cNvSpPr>
            <p:nvPr/>
          </p:nvSpPr>
          <p:spPr bwMode="auto">
            <a:xfrm>
              <a:off x="1529" y="904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>
                  <a:latin typeface="+mn-lt"/>
                </a:rPr>
                <a:t>παρακολουθεί</a:t>
              </a:r>
              <a:endParaRPr lang="en-GB" altLang="el-GR" sz="1400" b="1">
                <a:latin typeface="+mn-lt"/>
              </a:endParaRPr>
            </a:p>
          </p:txBody>
        </p:sp>
        <p:sp>
          <p:nvSpPr>
            <p:cNvPr id="29707" name="Line 1035"/>
            <p:cNvSpPr>
              <a:spLocks noChangeShapeType="1"/>
            </p:cNvSpPr>
            <p:nvPr/>
          </p:nvSpPr>
          <p:spPr bwMode="auto">
            <a:xfrm flipH="1">
              <a:off x="1337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9708" name="Line 1036"/>
            <p:cNvSpPr>
              <a:spLocks noChangeShapeType="1"/>
            </p:cNvSpPr>
            <p:nvPr/>
          </p:nvSpPr>
          <p:spPr bwMode="auto">
            <a:xfrm flipH="1">
              <a:off x="2537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9709" name="Text Box 1037"/>
            <p:cNvSpPr txBox="1">
              <a:spLocks noChangeArrowheads="1"/>
            </p:cNvSpPr>
            <p:nvPr/>
          </p:nvSpPr>
          <p:spPr bwMode="auto">
            <a:xfrm>
              <a:off x="1328" y="864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Ν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9710" name="Text Box 1038"/>
            <p:cNvSpPr txBox="1">
              <a:spLocks noChangeArrowheads="1"/>
            </p:cNvSpPr>
            <p:nvPr/>
          </p:nvSpPr>
          <p:spPr bwMode="auto">
            <a:xfrm>
              <a:off x="2522" y="868"/>
              <a:ext cx="24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Μ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9711" name="Rectangle 1039"/>
            <p:cNvSpPr>
              <a:spLocks noChangeArrowheads="1"/>
            </p:cNvSpPr>
            <p:nvPr/>
          </p:nvSpPr>
          <p:spPr bwMode="auto">
            <a:xfrm>
              <a:off x="2724" y="1872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>
                <a:latin typeface="+mn-lt"/>
              </a:endParaRPr>
            </a:p>
          </p:txBody>
        </p:sp>
        <p:sp>
          <p:nvSpPr>
            <p:cNvPr id="29712" name="AutoShape 1040"/>
            <p:cNvSpPr>
              <a:spLocks noChangeArrowheads="1"/>
            </p:cNvSpPr>
            <p:nvPr/>
          </p:nvSpPr>
          <p:spPr bwMode="auto">
            <a:xfrm>
              <a:off x="2649" y="1392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>
                  <a:latin typeface="+mn-lt"/>
                </a:rPr>
                <a:t>βοηθά</a:t>
              </a:r>
              <a:endParaRPr lang="en-GB" altLang="el-GR" sz="1400" b="1">
                <a:latin typeface="+mn-lt"/>
              </a:endParaRPr>
            </a:p>
          </p:txBody>
        </p:sp>
        <p:sp>
          <p:nvSpPr>
            <p:cNvPr id="29713" name="Text Box 1041"/>
            <p:cNvSpPr txBox="1">
              <a:spLocks noChangeArrowheads="1"/>
            </p:cNvSpPr>
            <p:nvPr/>
          </p:nvSpPr>
          <p:spPr bwMode="auto">
            <a:xfrm>
              <a:off x="2777" y="1974"/>
              <a:ext cx="62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200" b="1">
                  <a:latin typeface="+mn-lt"/>
                </a:rPr>
                <a:t>ΣΥΝΕΡΓΑΤΗΣ</a:t>
              </a:r>
              <a:endParaRPr lang="en-GB" altLang="el-GR" sz="1200">
                <a:latin typeface="+mn-lt"/>
              </a:endParaRPr>
            </a:p>
          </p:txBody>
        </p:sp>
        <p:sp>
          <p:nvSpPr>
            <p:cNvPr id="29714" name="Line 1042"/>
            <p:cNvSpPr>
              <a:spLocks noChangeShapeType="1"/>
            </p:cNvSpPr>
            <p:nvPr/>
          </p:nvSpPr>
          <p:spPr bwMode="auto">
            <a:xfrm flipV="1">
              <a:off x="3147" y="12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9715" name="Line 1043"/>
            <p:cNvSpPr>
              <a:spLocks noChangeShapeType="1"/>
            </p:cNvSpPr>
            <p:nvPr/>
          </p:nvSpPr>
          <p:spPr bwMode="auto">
            <a:xfrm flipV="1">
              <a:off x="315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9716" name="Text Box 1044"/>
            <p:cNvSpPr txBox="1">
              <a:spLocks noChangeArrowheads="1"/>
            </p:cNvSpPr>
            <p:nvPr/>
          </p:nvSpPr>
          <p:spPr bwMode="auto">
            <a:xfrm>
              <a:off x="2976" y="1224"/>
              <a:ext cx="2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>
                  <a:latin typeface="+mn-lt"/>
                </a:rPr>
                <a:t>Ν</a:t>
              </a:r>
              <a:endParaRPr lang="en-GB" altLang="el-GR" sz="1600">
                <a:latin typeface="+mn-lt"/>
              </a:endParaRPr>
            </a:p>
          </p:txBody>
        </p:sp>
        <p:sp>
          <p:nvSpPr>
            <p:cNvPr id="29717" name="Text Box 1045"/>
            <p:cNvSpPr txBox="1">
              <a:spLocks noChangeArrowheads="1"/>
            </p:cNvSpPr>
            <p:nvPr/>
          </p:nvSpPr>
          <p:spPr bwMode="auto">
            <a:xfrm>
              <a:off x="2976" y="1699"/>
              <a:ext cx="22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>
                  <a:latin typeface="+mn-lt"/>
                </a:rPr>
                <a:t>Μ</a:t>
              </a:r>
              <a:endParaRPr lang="en-GB" altLang="el-GR" sz="1600">
                <a:latin typeface="+mn-lt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Βαθμός </a:t>
            </a:r>
            <a:r>
              <a:rPr lang="el-GR" dirty="0" smtClean="0"/>
              <a:t>Συσχέτισης</a:t>
            </a:r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9192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1393825" y="2064106"/>
            <a:ext cx="1739900" cy="533400"/>
            <a:chOff x="521" y="913"/>
            <a:chExt cx="819" cy="336"/>
          </a:xfrm>
        </p:grpSpPr>
        <p:sp>
          <p:nvSpPr>
            <p:cNvPr id="30737" name="Rectangle 4"/>
            <p:cNvSpPr>
              <a:spLocks noChangeArrowheads="1"/>
            </p:cNvSpPr>
            <p:nvPr/>
          </p:nvSpPr>
          <p:spPr bwMode="auto">
            <a:xfrm>
              <a:off x="524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30738" name="Text Box 5"/>
            <p:cNvSpPr txBox="1">
              <a:spLocks noChangeArrowheads="1"/>
            </p:cNvSpPr>
            <p:nvPr/>
          </p:nvSpPr>
          <p:spPr bwMode="auto">
            <a:xfrm>
              <a:off x="521" y="965"/>
              <a:ext cx="8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/>
                <a:t>ΣΠΟΥΔΑΣΤΗΣ</a:t>
              </a:r>
              <a:endParaRPr lang="en-GB" altLang="el-GR" sz="2000"/>
            </a:p>
          </p:txBody>
        </p:sp>
      </p:grpSp>
      <p:grpSp>
        <p:nvGrpSpPr>
          <p:cNvPr id="30724" name="Group 6"/>
          <p:cNvGrpSpPr>
            <a:grpSpLocks/>
          </p:cNvGrpSpPr>
          <p:nvPr/>
        </p:nvGrpSpPr>
        <p:grpSpPr bwMode="auto">
          <a:xfrm>
            <a:off x="5965825" y="2062518"/>
            <a:ext cx="1295400" cy="533400"/>
            <a:chOff x="2735" y="913"/>
            <a:chExt cx="816" cy="336"/>
          </a:xfrm>
        </p:grpSpPr>
        <p:sp>
          <p:nvSpPr>
            <p:cNvPr id="30735" name="Rectangle 7"/>
            <p:cNvSpPr>
              <a:spLocks noChangeArrowheads="1"/>
            </p:cNvSpPr>
            <p:nvPr/>
          </p:nvSpPr>
          <p:spPr bwMode="auto">
            <a:xfrm>
              <a:off x="2735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30736" name="Text Box 8"/>
            <p:cNvSpPr txBox="1">
              <a:spLocks noChangeArrowheads="1"/>
            </p:cNvSpPr>
            <p:nvPr/>
          </p:nvSpPr>
          <p:spPr bwMode="auto">
            <a:xfrm>
              <a:off x="2768" y="947"/>
              <a:ext cx="7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/>
                <a:t>ΜΑΘΗΜΑ</a:t>
              </a:r>
              <a:endParaRPr lang="en-GB" altLang="el-GR" sz="2000"/>
            </a:p>
          </p:txBody>
        </p:sp>
      </p:grpSp>
      <p:sp>
        <p:nvSpPr>
          <p:cNvPr id="30725" name="AutoShape 9"/>
          <p:cNvSpPr>
            <a:spLocks noChangeArrowheads="1"/>
          </p:cNvSpPr>
          <p:nvPr/>
        </p:nvSpPr>
        <p:spPr bwMode="auto">
          <a:xfrm>
            <a:off x="3840163" y="2595918"/>
            <a:ext cx="1600200" cy="533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400" b="1"/>
              <a:t>εγγράφεται</a:t>
            </a:r>
            <a:endParaRPr lang="en-GB" altLang="el-GR" sz="1400" b="1"/>
          </a:p>
        </p:txBody>
      </p:sp>
      <p:grpSp>
        <p:nvGrpSpPr>
          <p:cNvPr id="30726" name="Group 10"/>
          <p:cNvGrpSpPr>
            <a:grpSpLocks/>
          </p:cNvGrpSpPr>
          <p:nvPr/>
        </p:nvGrpSpPr>
        <p:grpSpPr bwMode="auto">
          <a:xfrm>
            <a:off x="2536825" y="3662718"/>
            <a:ext cx="4159250" cy="533400"/>
            <a:chOff x="2724" y="1872"/>
            <a:chExt cx="816" cy="336"/>
          </a:xfrm>
        </p:grpSpPr>
        <p:sp>
          <p:nvSpPr>
            <p:cNvPr id="30733" name="Rectangle 11"/>
            <p:cNvSpPr>
              <a:spLocks noChangeArrowheads="1"/>
            </p:cNvSpPr>
            <p:nvPr/>
          </p:nvSpPr>
          <p:spPr bwMode="auto">
            <a:xfrm>
              <a:off x="2724" y="1872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30734" name="Text Box 12"/>
            <p:cNvSpPr txBox="1">
              <a:spLocks noChangeArrowheads="1"/>
            </p:cNvSpPr>
            <p:nvPr/>
          </p:nvSpPr>
          <p:spPr bwMode="auto">
            <a:xfrm>
              <a:off x="2777" y="1910"/>
              <a:ext cx="7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/>
                <a:t>ΕΡΓΑΣΤΗΡΙΑΚΟΣ_ΣΥΝΕΡΓΑΤΗΣ</a:t>
              </a:r>
              <a:endParaRPr lang="en-GB" altLang="el-GR" sz="2000"/>
            </a:p>
          </p:txBody>
        </p:sp>
      </p:grpSp>
      <p:sp>
        <p:nvSpPr>
          <p:cNvPr id="30727" name="Line 13"/>
          <p:cNvSpPr>
            <a:spLocks noChangeShapeType="1"/>
          </p:cNvSpPr>
          <p:nvPr/>
        </p:nvSpPr>
        <p:spPr bwMode="auto">
          <a:xfrm>
            <a:off x="3165475" y="2595918"/>
            <a:ext cx="6746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28" name="Line 14"/>
          <p:cNvSpPr>
            <a:spLocks noChangeShapeType="1"/>
          </p:cNvSpPr>
          <p:nvPr/>
        </p:nvSpPr>
        <p:spPr bwMode="auto">
          <a:xfrm flipV="1">
            <a:off x="5364163" y="2595918"/>
            <a:ext cx="6207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29" name="Line 15"/>
          <p:cNvSpPr>
            <a:spLocks noChangeShapeType="1"/>
          </p:cNvSpPr>
          <p:nvPr/>
        </p:nvSpPr>
        <p:spPr bwMode="auto">
          <a:xfrm>
            <a:off x="4630738" y="312931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30" name="Rectangle 30"/>
          <p:cNvSpPr>
            <a:spLocks noChangeArrowheads="1"/>
          </p:cNvSpPr>
          <p:nvPr/>
        </p:nvSpPr>
        <p:spPr bwMode="auto">
          <a:xfrm>
            <a:off x="5308600" y="2184756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/>
              <a:t>Ν</a:t>
            </a:r>
          </a:p>
        </p:txBody>
      </p:sp>
      <p:sp>
        <p:nvSpPr>
          <p:cNvPr id="30731" name="Rectangle 31"/>
          <p:cNvSpPr>
            <a:spLocks noChangeArrowheads="1"/>
          </p:cNvSpPr>
          <p:nvPr/>
        </p:nvSpPr>
        <p:spPr bwMode="auto">
          <a:xfrm>
            <a:off x="5019675" y="311979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/>
              <a:t>Ν</a:t>
            </a:r>
          </a:p>
        </p:txBody>
      </p:sp>
      <p:sp>
        <p:nvSpPr>
          <p:cNvPr id="30732" name="Rectangle 32"/>
          <p:cNvSpPr>
            <a:spLocks noChangeArrowheads="1"/>
          </p:cNvSpPr>
          <p:nvPr/>
        </p:nvSpPr>
        <p:spPr bwMode="auto">
          <a:xfrm>
            <a:off x="3491880" y="2179712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 dirty="0"/>
              <a:t>Μ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Τριαδική </a:t>
            </a:r>
            <a:r>
              <a:rPr lang="el-GR" dirty="0" smtClean="0"/>
              <a:t>Συσχέτιση</a:t>
            </a:r>
            <a:endParaRPr lang="el-GR" dirty="0"/>
          </a:p>
        </p:txBody>
      </p:sp>
      <p:sp>
        <p:nvSpPr>
          <p:cNvPr id="19" name="1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137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8000" y="1512888"/>
            <a:ext cx="3581400" cy="3205163"/>
            <a:chOff x="96" y="912"/>
            <a:chExt cx="2256" cy="2019"/>
          </a:xfrm>
        </p:grpSpPr>
        <p:grpSp>
          <p:nvGrpSpPr>
            <p:cNvPr id="31749" name="Group 4"/>
            <p:cNvGrpSpPr>
              <a:grpSpLocks/>
            </p:cNvGrpSpPr>
            <p:nvPr/>
          </p:nvGrpSpPr>
          <p:grpSpPr bwMode="auto">
            <a:xfrm>
              <a:off x="864" y="912"/>
              <a:ext cx="919" cy="336"/>
              <a:chOff x="1768" y="777"/>
              <a:chExt cx="919" cy="336"/>
            </a:xfrm>
          </p:grpSpPr>
          <p:sp>
            <p:nvSpPr>
              <p:cNvPr id="31760" name="Rectangle 5"/>
              <p:cNvSpPr>
                <a:spLocks noChangeArrowheads="1"/>
              </p:cNvSpPr>
              <p:nvPr/>
            </p:nvSpPr>
            <p:spPr bwMode="auto">
              <a:xfrm>
                <a:off x="1776" y="777"/>
                <a:ext cx="904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31761" name="Text Box 6"/>
              <p:cNvSpPr txBox="1">
                <a:spLocks noChangeArrowheads="1"/>
              </p:cNvSpPr>
              <p:nvPr/>
            </p:nvSpPr>
            <p:spPr bwMode="auto">
              <a:xfrm>
                <a:off x="1768" y="818"/>
                <a:ext cx="91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ΥΠΑΛΛΗΛΟΣ</a:t>
                </a:r>
                <a:endParaRPr lang="en-GB" altLang="el-GR" sz="1800"/>
              </a:p>
            </p:txBody>
          </p:sp>
        </p:grpSp>
        <p:sp>
          <p:nvSpPr>
            <p:cNvPr id="31750" name="Rectangle 7"/>
            <p:cNvSpPr>
              <a:spLocks noChangeArrowheads="1"/>
            </p:cNvSpPr>
            <p:nvPr/>
          </p:nvSpPr>
          <p:spPr bwMode="auto">
            <a:xfrm>
              <a:off x="96" y="2592"/>
              <a:ext cx="96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31751" name="Text Box 8"/>
            <p:cNvSpPr txBox="1">
              <a:spLocks noChangeArrowheads="1"/>
            </p:cNvSpPr>
            <p:nvPr/>
          </p:nvSpPr>
          <p:spPr bwMode="auto">
            <a:xfrm>
              <a:off x="101" y="2647"/>
              <a:ext cx="9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 dirty="0"/>
                <a:t>ΣΥΝΕΡΓΑΤΗΣ</a:t>
              </a:r>
              <a:endParaRPr lang="en-GB" altLang="el-GR" sz="1800" dirty="0"/>
            </a:p>
          </p:txBody>
        </p:sp>
        <p:grpSp>
          <p:nvGrpSpPr>
            <p:cNvPr id="31752" name="Group 9"/>
            <p:cNvGrpSpPr>
              <a:grpSpLocks/>
            </p:cNvGrpSpPr>
            <p:nvPr/>
          </p:nvGrpSpPr>
          <p:grpSpPr bwMode="auto">
            <a:xfrm>
              <a:off x="816" y="1728"/>
              <a:ext cx="960" cy="420"/>
              <a:chOff x="1536" y="1488"/>
              <a:chExt cx="816" cy="479"/>
            </a:xfrm>
          </p:grpSpPr>
          <p:sp>
            <p:nvSpPr>
              <p:cNvPr id="31758" name="AutoShape 10"/>
              <p:cNvSpPr>
                <a:spLocks noChangeArrowheads="1"/>
              </p:cNvSpPr>
              <p:nvPr/>
            </p:nvSpPr>
            <p:spPr bwMode="auto">
              <a:xfrm>
                <a:off x="1536" y="1488"/>
                <a:ext cx="816" cy="432"/>
              </a:xfrm>
              <a:prstGeom prst="triangle">
                <a:avLst>
                  <a:gd name="adj" fmla="val 52204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31759" name="Text Box 11"/>
              <p:cNvSpPr txBox="1">
                <a:spLocks noChangeArrowheads="1"/>
              </p:cNvSpPr>
              <p:nvPr/>
            </p:nvSpPr>
            <p:spPr bwMode="auto">
              <a:xfrm>
                <a:off x="1737" y="1639"/>
                <a:ext cx="408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l-GR"/>
                  <a:t>IS-A</a:t>
                </a:r>
                <a:endParaRPr lang="en-GB" altLang="el-GR"/>
              </a:p>
            </p:txBody>
          </p:sp>
        </p:grpSp>
        <p:sp>
          <p:nvSpPr>
            <p:cNvPr id="31753" name="Rectangle 12"/>
            <p:cNvSpPr>
              <a:spLocks noChangeArrowheads="1"/>
            </p:cNvSpPr>
            <p:nvPr/>
          </p:nvSpPr>
          <p:spPr bwMode="auto">
            <a:xfrm>
              <a:off x="1448" y="2595"/>
              <a:ext cx="90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31754" name="Text Box 13"/>
            <p:cNvSpPr txBox="1">
              <a:spLocks noChangeArrowheads="1"/>
            </p:cNvSpPr>
            <p:nvPr/>
          </p:nvSpPr>
          <p:spPr bwMode="auto">
            <a:xfrm>
              <a:off x="1510" y="2651"/>
              <a:ext cx="77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 dirty="0"/>
                <a:t>ΜΟΝΙΜΟΣ</a:t>
              </a:r>
              <a:endParaRPr lang="en-GB" altLang="el-GR" sz="1800" dirty="0"/>
            </a:p>
          </p:txBody>
        </p:sp>
        <p:sp>
          <p:nvSpPr>
            <p:cNvPr id="31755" name="Line 14"/>
            <p:cNvSpPr>
              <a:spLocks noChangeShapeType="1"/>
            </p:cNvSpPr>
            <p:nvPr/>
          </p:nvSpPr>
          <p:spPr bwMode="auto">
            <a:xfrm flipV="1">
              <a:off x="480" y="2112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1756" name="Line 15"/>
            <p:cNvSpPr>
              <a:spLocks noChangeShapeType="1"/>
            </p:cNvSpPr>
            <p:nvPr/>
          </p:nvSpPr>
          <p:spPr bwMode="auto">
            <a:xfrm flipH="1" flipV="1">
              <a:off x="1767" y="2112"/>
              <a:ext cx="16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1757" name="Line 16"/>
            <p:cNvSpPr>
              <a:spLocks noChangeShapeType="1"/>
            </p:cNvSpPr>
            <p:nvPr/>
          </p:nvSpPr>
          <p:spPr bwMode="auto">
            <a:xfrm>
              <a:off x="1314" y="124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4325253" y="1265368"/>
            <a:ext cx="4851648" cy="410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l-GR" altLang="el-GR">
                <a:latin typeface="+mn-lt"/>
              </a:rPr>
              <a:t>Κάθε «ΣΥΝΕΡΓΑΤΗΣ» και κάθε «ΜΟΝΙΜΟΣ» θεωρείται και «ΥΠΑΛΛΗΛΟΣ» δηλαδή κληρονομεί όλα τα χαρακτηριστικά της οντότητας «ΥΠΑΛΛΗΛΟΣ»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altLang="el-GR">
                <a:latin typeface="+mn-lt"/>
              </a:rPr>
              <a:t>Χρειάζεται πολλές φορές να εκφράσουμε μια οντότητα ως «εξειδίκευση» (</a:t>
            </a:r>
            <a:r>
              <a:rPr lang="en-US" altLang="el-GR">
                <a:latin typeface="+mn-lt"/>
              </a:rPr>
              <a:t>specialization</a:t>
            </a:r>
            <a:r>
              <a:rPr lang="el-GR" altLang="el-GR">
                <a:latin typeface="+mn-lt"/>
              </a:rPr>
              <a:t>) μιας άλλης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Συσχέτιση «</a:t>
            </a:r>
            <a:r>
              <a:rPr lang="en-US" altLang="el-GR" dirty="0"/>
              <a:t>Is-A</a:t>
            </a:r>
            <a:r>
              <a:rPr lang="el-GR" altLang="el-GR" dirty="0" smtClean="0"/>
              <a:t>»</a:t>
            </a:r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8139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Εξαγωγή επιχειρησιακών κανόνων – περιορισμών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46010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Μια εταιρεία είναι οργανωμένη σε τμήματα (</a:t>
            </a:r>
            <a:r>
              <a:rPr lang="en-US" sz="2400" dirty="0"/>
              <a:t>departments</a:t>
            </a:r>
            <a:r>
              <a:rPr lang="el-GR" sz="2400" dirty="0"/>
              <a:t>). Κάθε </a:t>
            </a:r>
            <a:r>
              <a:rPr lang="el-GR" sz="2400" dirty="0" smtClean="0"/>
              <a:t>τμήμα </a:t>
            </a:r>
            <a:r>
              <a:rPr lang="el-GR" sz="2400" dirty="0"/>
              <a:t>έχει ένα μοναδικό </a:t>
            </a:r>
            <a:r>
              <a:rPr lang="el-GR" sz="2400" dirty="0" smtClean="0"/>
              <a:t>όνομα</a:t>
            </a:r>
            <a:r>
              <a:rPr lang="el-GR" sz="2400" dirty="0"/>
              <a:t>, έναν μοναδικό αριθμό, έναν </a:t>
            </a:r>
            <a:r>
              <a:rPr lang="el-GR" sz="2400" dirty="0" smtClean="0"/>
              <a:t>εργαζόμενο </a:t>
            </a:r>
            <a:r>
              <a:rPr lang="el-GR" sz="2400" dirty="0"/>
              <a:t>(</a:t>
            </a:r>
            <a:r>
              <a:rPr lang="en-US" sz="2400" dirty="0"/>
              <a:t>employee</a:t>
            </a:r>
            <a:r>
              <a:rPr lang="el-GR" sz="2400" dirty="0"/>
              <a:t>) που το διευθύνει (</a:t>
            </a:r>
            <a:r>
              <a:rPr lang="en-US" sz="2400" dirty="0" smtClean="0"/>
              <a:t>manages</a:t>
            </a:r>
            <a:r>
              <a:rPr lang="el-GR" sz="2400" dirty="0"/>
              <a:t>) και έναν αριθμό </a:t>
            </a:r>
            <a:r>
              <a:rPr lang="el-GR" sz="2400" dirty="0" smtClean="0"/>
              <a:t>εργαζομένων </a:t>
            </a:r>
            <a:r>
              <a:rPr lang="el-GR" sz="2400" dirty="0"/>
              <a:t>που εργάζεται σε αυτό. </a:t>
            </a:r>
            <a:endParaRPr lang="el-GR" sz="2400" dirty="0" smtClean="0"/>
          </a:p>
          <a:p>
            <a:r>
              <a:rPr lang="el-GR" sz="2400" dirty="0" smtClean="0"/>
              <a:t>Ένα τμήμα </a:t>
            </a:r>
            <a:r>
              <a:rPr lang="el-GR" sz="2400" dirty="0"/>
              <a:t>ελέγχει (</a:t>
            </a:r>
            <a:r>
              <a:rPr lang="en-US" sz="2400" dirty="0"/>
              <a:t>controls</a:t>
            </a:r>
            <a:r>
              <a:rPr lang="el-GR" sz="2400" dirty="0"/>
              <a:t>) </a:t>
            </a:r>
            <a:r>
              <a:rPr lang="el-GR" sz="2400" dirty="0" smtClean="0"/>
              <a:t>αποκλειστικώς </a:t>
            </a:r>
            <a:r>
              <a:rPr lang="el-GR" sz="2400" dirty="0"/>
              <a:t>έναν </a:t>
            </a:r>
            <a:r>
              <a:rPr lang="el-GR" sz="2400" dirty="0" smtClean="0"/>
              <a:t>αριθμό </a:t>
            </a:r>
            <a:r>
              <a:rPr lang="el-GR" sz="2400" dirty="0"/>
              <a:t>έργων (</a:t>
            </a:r>
            <a:r>
              <a:rPr lang="en-US" sz="2400" dirty="0" smtClean="0"/>
              <a:t>projects</a:t>
            </a:r>
            <a:r>
              <a:rPr lang="el-GR" sz="2400" dirty="0"/>
              <a:t>) </a:t>
            </a:r>
            <a:r>
              <a:rPr lang="el-GR" sz="2400" dirty="0" smtClean="0"/>
              <a:t>καθένα </a:t>
            </a:r>
            <a:r>
              <a:rPr lang="el-GR" sz="2400" dirty="0"/>
              <a:t>από τα οποία </a:t>
            </a:r>
            <a:r>
              <a:rPr lang="el-GR" sz="2400" dirty="0" smtClean="0"/>
              <a:t>έχει </a:t>
            </a:r>
            <a:r>
              <a:rPr lang="el-GR" sz="2400" dirty="0"/>
              <a:t>ένα μοναδικό </a:t>
            </a:r>
            <a:r>
              <a:rPr lang="el-GR" sz="2400" dirty="0" smtClean="0"/>
              <a:t>όνομα</a:t>
            </a:r>
            <a:r>
              <a:rPr lang="el-GR" sz="2400" dirty="0"/>
              <a:t>, έναν μοναδικό αριθμό και εκτελείται σε μια τοποθεσία. </a:t>
            </a:r>
            <a:endParaRPr lang="el-GR" sz="2400" dirty="0" smtClean="0"/>
          </a:p>
          <a:p>
            <a:r>
              <a:rPr lang="el-GR" sz="2400" dirty="0" smtClean="0"/>
              <a:t>Για κάθε εργαζόμενο κρατούμε</a:t>
            </a:r>
            <a:r>
              <a:rPr lang="el-GR" sz="2400" dirty="0"/>
              <a:t>: αριθμό ταυτότητας, το πλήρες όνομα (</a:t>
            </a:r>
            <a:r>
              <a:rPr lang="el-GR" sz="2400" dirty="0" smtClean="0"/>
              <a:t>επώνυμο</a:t>
            </a:r>
            <a:r>
              <a:rPr lang="el-GR" sz="2400" dirty="0"/>
              <a:t>, </a:t>
            </a:r>
            <a:r>
              <a:rPr lang="el-GR" sz="2400" dirty="0" smtClean="0"/>
              <a:t>όνομα</a:t>
            </a:r>
            <a:r>
              <a:rPr lang="el-GR" sz="2400" dirty="0"/>
              <a:t>, </a:t>
            </a:r>
            <a:r>
              <a:rPr lang="el-GR" sz="2400" dirty="0" smtClean="0"/>
              <a:t>όνομα πατέρα</a:t>
            </a:r>
            <a:r>
              <a:rPr lang="el-GR" sz="2400" dirty="0"/>
              <a:t>), </a:t>
            </a:r>
            <a:r>
              <a:rPr lang="el-GR" sz="2400" dirty="0" smtClean="0"/>
              <a:t>διεύθυνση</a:t>
            </a:r>
            <a:r>
              <a:rPr lang="el-GR" sz="2400" dirty="0"/>
              <a:t>, φύλο, μισθό. Κάθε </a:t>
            </a:r>
            <a:r>
              <a:rPr lang="el-GR" sz="2400" dirty="0" smtClean="0"/>
              <a:t>εργαζόμενος </a:t>
            </a:r>
            <a:r>
              <a:rPr lang="el-GR" sz="2400" dirty="0"/>
              <a:t>ανήκει σε ένα τμήμα </a:t>
            </a:r>
            <a:r>
              <a:rPr lang="el-GR" sz="2400" dirty="0" smtClean="0"/>
              <a:t>αλλά </a:t>
            </a:r>
            <a:r>
              <a:rPr lang="el-GR" sz="2400" dirty="0"/>
              <a:t>δουλεύει σε </a:t>
            </a:r>
            <a:r>
              <a:rPr lang="el-GR" sz="2400" dirty="0" smtClean="0"/>
              <a:t>διάφορα </a:t>
            </a:r>
            <a:r>
              <a:rPr lang="el-GR" sz="2400" dirty="0"/>
              <a:t>έργα που δεν </a:t>
            </a:r>
            <a:r>
              <a:rPr lang="el-GR" sz="2400" dirty="0" smtClean="0"/>
              <a:t>ελέγχονται </a:t>
            </a:r>
            <a:r>
              <a:rPr lang="el-GR" sz="2400" dirty="0"/>
              <a:t>κατ' ανάγκη από το τμήμα του. </a:t>
            </a:r>
            <a:endParaRPr lang="el-GR" sz="2400" dirty="0" smtClean="0"/>
          </a:p>
          <a:p>
            <a:r>
              <a:rPr lang="el-GR" sz="2400" dirty="0" smtClean="0"/>
              <a:t>Για κάθε </a:t>
            </a:r>
            <a:r>
              <a:rPr lang="el-GR" sz="2400" dirty="0"/>
              <a:t>εργαζόμενο κρατούμε τις ώρες που </a:t>
            </a:r>
            <a:r>
              <a:rPr lang="el-GR" sz="2400" dirty="0" smtClean="0"/>
              <a:t>εργάζεται </a:t>
            </a:r>
            <a:r>
              <a:rPr lang="el-GR" sz="2400" dirty="0"/>
              <a:t>για κάθε έργο. </a:t>
            </a:r>
            <a:endParaRPr lang="el-GR" sz="2400" dirty="0" smtClean="0"/>
          </a:p>
          <a:p>
            <a:r>
              <a:rPr lang="el-GR" sz="2400" dirty="0" smtClean="0"/>
              <a:t>Για </a:t>
            </a:r>
            <a:r>
              <a:rPr lang="el-GR" sz="2400" dirty="0"/>
              <a:t>ασφαλιστικούς λόγους κρατούμε τα στοιχεία των </a:t>
            </a:r>
            <a:r>
              <a:rPr lang="el-GR" sz="2400" dirty="0" smtClean="0"/>
              <a:t>μελών </a:t>
            </a:r>
            <a:r>
              <a:rPr lang="el-GR" sz="2400" dirty="0"/>
              <a:t>της </a:t>
            </a:r>
            <a:r>
              <a:rPr lang="el-GR" sz="2400" dirty="0" smtClean="0"/>
              <a:t>οικογένειας </a:t>
            </a:r>
            <a:r>
              <a:rPr lang="el-GR" sz="2400" dirty="0"/>
              <a:t>κάθε </a:t>
            </a:r>
            <a:r>
              <a:rPr lang="el-GR" sz="2400" dirty="0" smtClean="0"/>
              <a:t>εργαζόμενου </a:t>
            </a:r>
            <a:r>
              <a:rPr lang="el-GR" sz="2400" dirty="0"/>
              <a:t>που είναι </a:t>
            </a:r>
            <a:r>
              <a:rPr lang="el-GR" sz="2400" dirty="0" smtClean="0"/>
              <a:t>εξαρτώμενα </a:t>
            </a:r>
            <a:r>
              <a:rPr lang="el-GR" sz="2400" dirty="0"/>
              <a:t>από αυτόν: όνομα, φύλο, </a:t>
            </a:r>
            <a:r>
              <a:rPr lang="el-GR" sz="2400" dirty="0" smtClean="0"/>
              <a:t>ημερομηνία </a:t>
            </a:r>
            <a:r>
              <a:rPr lang="el-GR" sz="2400" dirty="0"/>
              <a:t>γέννησης και </a:t>
            </a:r>
            <a:r>
              <a:rPr lang="el-GR" sz="2400" dirty="0" smtClean="0"/>
              <a:t>σχέση </a:t>
            </a:r>
            <a:r>
              <a:rPr lang="el-GR" sz="2400" dirty="0"/>
              <a:t>με τον εργαζόμενο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Rectangle 3"/>
          <p:cNvSpPr/>
          <p:nvPr/>
        </p:nvSpPr>
        <p:spPr>
          <a:xfrm>
            <a:off x="899592" y="6381180"/>
            <a:ext cx="759633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i="1" dirty="0" smtClean="0">
                <a:latin typeface="+mn-lt"/>
              </a:rPr>
              <a:t>(</a:t>
            </a:r>
            <a:r>
              <a:rPr lang="el-GR" sz="1500" i="1" dirty="0" smtClean="0">
                <a:latin typeface="+mn-lt"/>
              </a:rPr>
              <a:t>Σε επόμενο μάθημα θα </a:t>
            </a:r>
            <a:r>
              <a:rPr lang="el-GR" sz="1500" i="1" dirty="0">
                <a:latin typeface="+mn-lt"/>
              </a:rPr>
              <a:t>«περιγράφουμε» τους περιορισμούς με συναρτησιακές εξαρτήσεις)</a:t>
            </a:r>
            <a:endParaRPr lang="el-GR" sz="1500" dirty="0">
              <a:latin typeface="+mn-lt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438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/>
              <a:t>Επιχειρησιακός Κανόνας </a:t>
            </a:r>
            <a:endParaRPr lang="el-GR" altLang="el-GR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346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dirty="0" smtClean="0"/>
              <a:t>Κάθε </a:t>
            </a:r>
            <a:r>
              <a:rPr lang="el-GR" altLang="el-GR" sz="2400" dirty="0"/>
              <a:t>τμήμα έχει ένα μοναδικό όνομα, έναν μοναδικό αριθμό, έναν εργαζόμενο που το διευθύνει. Να αναλυτικά οι περιορισμοί που ισχύουν</a:t>
            </a:r>
            <a:r>
              <a:rPr lang="el-GR" altLang="el-GR" sz="2400" dirty="0" smtClean="0"/>
              <a:t>.</a:t>
            </a:r>
            <a:endParaRPr lang="el-GR" dirty="0"/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2391916" y="2643848"/>
            <a:ext cx="4360169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deptName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i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n-US" altLang="el-GR" i="1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  <p:sp>
        <p:nvSpPr>
          <p:cNvPr id="32772" name="3 - Ορθογώνιο"/>
          <p:cNvSpPr>
            <a:spLocks noChangeArrowheads="1"/>
          </p:cNvSpPr>
          <p:nvPr/>
        </p:nvSpPr>
        <p:spPr bwMode="auto">
          <a:xfrm>
            <a:off x="1844824" y="4437112"/>
            <a:ext cx="545435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l-GR" altLang="el-GR" dirty="0">
                <a:latin typeface="+mn-lt"/>
              </a:rPr>
              <a:t>Ποια θα μπορούσε να είναι η </a:t>
            </a:r>
            <a:endParaRPr lang="el-GR" altLang="el-GR" dirty="0" smtClean="0">
              <a:latin typeface="+mn-lt"/>
            </a:endParaRPr>
          </a:p>
          <a:p>
            <a:pPr algn="ctr"/>
            <a:r>
              <a:rPr lang="el-GR" altLang="el-GR" dirty="0" smtClean="0">
                <a:latin typeface="+mn-lt"/>
              </a:rPr>
              <a:t>Τρίτη </a:t>
            </a:r>
            <a:r>
              <a:rPr lang="el-GR" altLang="el-GR" dirty="0">
                <a:latin typeface="+mn-lt"/>
              </a:rPr>
              <a:t>κανονική μορφή</a:t>
            </a:r>
            <a:r>
              <a:rPr lang="en-US" altLang="el-GR" dirty="0">
                <a:latin typeface="+mn-lt"/>
              </a:rPr>
              <a:t>;</a:t>
            </a:r>
            <a:endParaRPr lang="el-GR" altLang="el-GR" dirty="0">
              <a:latin typeface="+mn-lt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837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>
                <a:latin typeface="+mn-lt"/>
              </a:rPr>
              <a:t>Επιχειρησιακός Κανόνας </a:t>
            </a:r>
            <a:endParaRPr lang="el-GR" sz="3600" dirty="0" smtClean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Κρατούμε </a:t>
            </a:r>
            <a:r>
              <a:rPr lang="el-GR" sz="2400" dirty="0"/>
              <a:t>πάντοτε την ημερομηνία που ανέλαβε τη διεύθυνση του τμήματος ο σημερινός διευθυντής, ο οποίος δεν μπορεί να διευθύνει δεύτερο Τμήμα</a:t>
            </a:r>
            <a:r>
              <a:rPr lang="el-GR" sz="2400" dirty="0" smtClean="0"/>
              <a:t>.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Μήπως μας ενδιαφέρει πότε ο σημερινός διευθυντής ανέλαβε το τμήμα για πρώτη φορά; Αν μας ενδιαφέρει κάτι τέτοιο (ιστορικά στοιχεία) τότε μας ενδιαφέρει ο πίνακας:</a:t>
            </a:r>
          </a:p>
          <a:p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deptNumber</a:t>
            </a:r>
            <a:r>
              <a:rPr 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mngrIdNum</a:t>
            </a:r>
            <a:r>
              <a:rPr 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startDate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863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Επιχειρησιακός Κανόνας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472608"/>
          </a:xfrm>
        </p:spPr>
        <p:txBody>
          <a:bodyPr>
            <a:noAutofit/>
          </a:bodyPr>
          <a:lstStyle/>
          <a:p>
            <a:r>
              <a:rPr lang="el-GR" sz="2400" b="1" dirty="0"/>
              <a:t>Οι </a:t>
            </a:r>
            <a:r>
              <a:rPr lang="el-GR" sz="2400" b="1" dirty="0" smtClean="0"/>
              <a:t>δραστηριότητες </a:t>
            </a:r>
            <a:r>
              <a:rPr lang="el-GR" sz="2400" b="1" dirty="0"/>
              <a:t>του τμήματος </a:t>
            </a:r>
            <a:r>
              <a:rPr lang="el-GR" sz="2400" b="1" dirty="0" smtClean="0"/>
              <a:t>απλώνονται </a:t>
            </a:r>
            <a:r>
              <a:rPr lang="el-GR" sz="2400" b="1" dirty="0"/>
              <a:t>σε </a:t>
            </a:r>
            <a:r>
              <a:rPr lang="el-GR" sz="2400" b="1" dirty="0" smtClean="0"/>
              <a:t>πολλές </a:t>
            </a:r>
            <a:r>
              <a:rPr lang="el-GR" sz="2400" b="1" dirty="0"/>
              <a:t>τοποθεσίες.</a:t>
            </a:r>
          </a:p>
          <a:p>
            <a:r>
              <a:rPr lang="el-GR" sz="2400" dirty="0"/>
              <a:t>Αυτός ο ΕΚ δεν μας επιτρέπει να γράψουμε κάτι σαν τη σχέση: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deptLocation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400" dirty="0"/>
              <a:t>αφού αυτό θα σήμαινε ότι το τμήμα είναι εγκατεστημένο σε ένα και μόνο μέρος. </a:t>
            </a:r>
            <a:endParaRPr lang="el-GR" sz="2400" dirty="0" smtClean="0"/>
          </a:p>
          <a:p>
            <a:r>
              <a:rPr lang="el-GR" sz="2400" dirty="0" smtClean="0"/>
              <a:t>Η </a:t>
            </a:r>
            <a:r>
              <a:rPr lang="el-GR" sz="2400" dirty="0"/>
              <a:t>σωστή σχέση (πίνακας) είναι:</a:t>
            </a:r>
          </a:p>
          <a:p>
            <a:pPr marL="357188" indent="0">
              <a:buNone/>
            </a:pP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deptNumber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deptLocation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7188" indent="0">
              <a:buNone/>
            </a:pPr>
            <a:r>
              <a:rPr lang="el-GR" sz="2400" i="1" dirty="0"/>
              <a:t>ή εναλλακτικά η σχέση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deptLocation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θ</a:t>
            </a:r>
            <a:endParaRPr lang="el-G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b="1" dirty="0"/>
              <a:t>Ερώτηση:</a:t>
            </a:r>
            <a:r>
              <a:rPr lang="el-GR" sz="2400" dirty="0"/>
              <a:t> Τι θα σήμαινε η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deptLocation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dirty="0" smtClean="0"/>
              <a:t>Θα </a:t>
            </a:r>
            <a:r>
              <a:rPr lang="el-GR" sz="2400" dirty="0"/>
              <a:t>σήμαινε ότι σε </a:t>
            </a:r>
            <a:r>
              <a:rPr lang="el-GR" sz="2400" dirty="0" smtClean="0"/>
              <a:t>κάθε </a:t>
            </a:r>
            <a:r>
              <a:rPr lang="el-GR" sz="2400" dirty="0"/>
              <a:t>μέρος υπάρχει ένα μόνο τμήμα της εταιρίας. Π.χ. στην Πανεπιστημίου </a:t>
            </a:r>
            <a:r>
              <a:rPr lang="el-GR" sz="2400" dirty="0" smtClean="0"/>
              <a:t>έχουμε </a:t>
            </a:r>
            <a:r>
              <a:rPr lang="el-GR" sz="2400" dirty="0"/>
              <a:t>μόνον το Λογιστήριο, στην Ακαδημίας έχουμε τις Πωλήσεις, στην </a:t>
            </a:r>
            <a:r>
              <a:rPr lang="el-GR" sz="2400" dirty="0" smtClean="0"/>
              <a:t>Καλλιθέα </a:t>
            </a:r>
            <a:r>
              <a:rPr lang="el-GR" sz="2400" dirty="0"/>
              <a:t>τη Διοίκηση, στο Πικέρμι την Παραγωγή (εργοστάσιο), στα Οινόφυτα </a:t>
            </a:r>
            <a:r>
              <a:rPr lang="el-GR" sz="2400" dirty="0" smtClean="0"/>
              <a:t>έχουμε </a:t>
            </a:r>
            <a:r>
              <a:rPr lang="el-GR" sz="2400" dirty="0"/>
              <a:t>επίσης Παραγωγή (δεύτερο εργοστάσιο) κλπ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765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Σχεδίαση βάσεων </a:t>
            </a:r>
            <a:r>
              <a:rPr lang="el-GR" dirty="0">
                <a:solidFill>
                  <a:schemeClr val="accent4"/>
                </a:solidFill>
              </a:rPr>
              <a:t>δεδομένων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395536" y="134076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l-GR" sz="2400" b="1" dirty="0" smtClean="0">
                <a:solidFill>
                  <a:schemeClr val="accent4"/>
                </a:solidFill>
                <a:cs typeface="Arial" charset="0"/>
              </a:rPr>
              <a:t>      </a:t>
            </a:r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Πρέπει να εμβαθύνετε στις έννοιες και στο συμβολισμό </a:t>
            </a:r>
            <a:r>
              <a:rPr lang="en-US" altLang="el-GR" sz="2400" b="1" dirty="0" err="1" smtClean="0">
                <a:solidFill>
                  <a:schemeClr val="accent4"/>
                </a:solidFill>
                <a:cs typeface="Arial" charset="0"/>
              </a:rPr>
              <a:t>Navathe-Elmasri</a:t>
            </a:r>
            <a:r>
              <a:rPr lang="en-US" altLang="el-GR" sz="2400" b="1" dirty="0" smtClean="0">
                <a:solidFill>
                  <a:schemeClr val="accent4"/>
                </a:solidFill>
                <a:cs typeface="Arial" charset="0"/>
              </a:rPr>
              <a:t> </a:t>
            </a:r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που ακολουθεί</a:t>
            </a:r>
            <a:r>
              <a:rPr lang="en-US" altLang="el-GR" sz="2400" b="1" dirty="0" smtClean="0">
                <a:solidFill>
                  <a:schemeClr val="accent4"/>
                </a:solidFill>
                <a:cs typeface="Arial" charset="0"/>
              </a:rPr>
              <a:t>:</a:t>
            </a:r>
            <a:endParaRPr lang="el-GR" altLang="el-GR" sz="2400" b="1" dirty="0" smtClean="0">
              <a:solidFill>
                <a:schemeClr val="accent4"/>
              </a:solidFill>
              <a:cs typeface="Arial" charset="0"/>
            </a:endParaRPr>
          </a:p>
          <a:p>
            <a:endParaRPr lang="en-US" altLang="el-GR" sz="2400" b="1" dirty="0">
              <a:solidFill>
                <a:schemeClr val="accent4"/>
              </a:solidFill>
              <a:cs typeface="Arial" charset="0"/>
            </a:endParaRPr>
          </a:p>
          <a:p>
            <a:pPr marL="814388" indent="-457200">
              <a:buAutoNum type="arabicParenR"/>
            </a:pPr>
            <a:r>
              <a:rPr lang="el-GR" altLang="el-GR" sz="2400" dirty="0" smtClean="0"/>
              <a:t>Ποιές νέες έννοιες-συμβολισμούς βλέπετε</a:t>
            </a:r>
            <a:r>
              <a:rPr lang="en-US" altLang="el-GR" sz="2400" dirty="0"/>
              <a:t>;</a:t>
            </a:r>
            <a:r>
              <a:rPr lang="el-GR" altLang="el-GR" sz="2400" dirty="0" smtClean="0"/>
              <a:t> </a:t>
            </a:r>
          </a:p>
          <a:p>
            <a:pPr marL="814388" indent="-457200">
              <a:buAutoNum type="arabicParenR"/>
            </a:pPr>
            <a:r>
              <a:rPr lang="el-GR" altLang="el-GR" sz="2400" dirty="0" smtClean="0"/>
              <a:t>Μεταγράψτε το μοντέλο </a:t>
            </a:r>
            <a:r>
              <a:rPr lang="en-US" altLang="el-GR" sz="2400" b="1" dirty="0" err="1">
                <a:solidFill>
                  <a:schemeClr val="accent4"/>
                </a:solidFill>
                <a:cs typeface="Arial" charset="0"/>
              </a:rPr>
              <a:t>Navathe-Elmasri</a:t>
            </a:r>
            <a:r>
              <a:rPr lang="en-US" altLang="el-GR" sz="2400" b="1" dirty="0">
                <a:solidFill>
                  <a:schemeClr val="accent4"/>
                </a:solidFill>
                <a:cs typeface="Arial" charset="0"/>
              </a:rPr>
              <a:t> </a:t>
            </a:r>
            <a:r>
              <a:rPr lang="el-GR" altLang="el-GR" sz="2400" dirty="0" smtClean="0"/>
              <a:t>σε Τρίτη Κανονική Μορφή</a:t>
            </a:r>
          </a:p>
          <a:p>
            <a:pPr marL="814388" indent="-457200">
              <a:buAutoNum type="arabicParenR"/>
            </a:pPr>
            <a:r>
              <a:rPr lang="el-GR" altLang="el-GR" sz="2400" dirty="0" smtClean="0"/>
              <a:t>Κατασκευάστε τα μοντέλα εργαζόμενοι στο </a:t>
            </a:r>
            <a:r>
              <a:rPr lang="en-US" altLang="el-GR" sz="2400" dirty="0" smtClean="0"/>
              <a:t>MySQL Workbench</a:t>
            </a:r>
            <a:r>
              <a:rPr lang="el-GR" altLang="el-GR" sz="2400" dirty="0" smtClean="0"/>
              <a:t>. </a:t>
            </a:r>
            <a:endParaRPr lang="el-GR" altLang="el-GR" sz="2400" dirty="0" smtClean="0">
              <a:cs typeface="Arial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566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Μοντέλο οντοτήτων συσχετίσεων με συμβολισμό </a:t>
            </a:r>
            <a:r>
              <a:rPr lang="el-GR" dirty="0" err="1" smtClean="0"/>
              <a:t>Navathe</a:t>
            </a:r>
            <a:r>
              <a:rPr lang="el-GR" dirty="0" smtClean="0"/>
              <a:t>-</a:t>
            </a:r>
            <a:r>
              <a:rPr lang="el-GR" dirty="0" err="1" smtClean="0"/>
              <a:t>Elmasri</a:t>
            </a:r>
            <a:endParaRPr lang="el-G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1660" y="1196751"/>
            <a:ext cx="6120680" cy="533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548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Μοντέλα σε </a:t>
            </a:r>
            <a:r>
              <a:rPr lang="en-US" dirty="0" smtClean="0">
                <a:solidFill>
                  <a:schemeClr val="accent4"/>
                </a:solidFill>
              </a:rPr>
              <a:t>MySQL Workbench</a:t>
            </a:r>
            <a:endParaRPr lang="el-GR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844824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dirty="0" smtClean="0"/>
              <a:t>. </a:t>
            </a:r>
            <a:endParaRPr lang="el-GR" altLang="el-GR" sz="2400" dirty="0" smtClean="0">
              <a:cs typeface="Arial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395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>
                <a:cs typeface="Arial" charset="0"/>
              </a:rPr>
              <a:t>Σκοπός του μαθήματος είναι να παρουσιάσει τις απαραίτητες έννοιες ώστε οι φοιτητές να κατανοήσουν την τεχνολογία των βάσεων </a:t>
            </a:r>
            <a:r>
              <a:rPr lang="el-GR" sz="2400" dirty="0" err="1">
                <a:cs typeface="Arial" charset="0"/>
              </a:rPr>
              <a:t>δεδοµένων</a:t>
            </a:r>
            <a:r>
              <a:rPr lang="el-GR" sz="2400" dirty="0">
                <a:cs typeface="Arial" charset="0"/>
              </a:rPr>
              <a:t> και των </a:t>
            </a:r>
            <a:r>
              <a:rPr lang="el-GR" sz="2400" dirty="0" err="1">
                <a:cs typeface="Arial" charset="0"/>
              </a:rPr>
              <a:t>συστηµάτων</a:t>
            </a:r>
            <a:r>
              <a:rPr lang="el-GR" sz="2400" dirty="0">
                <a:cs typeface="Arial" charset="0"/>
              </a:rPr>
              <a:t> βάσεων </a:t>
            </a:r>
            <a:r>
              <a:rPr lang="el-GR" sz="2400" dirty="0" err="1">
                <a:cs typeface="Arial" charset="0"/>
              </a:rPr>
              <a:t>δεδοµένων</a:t>
            </a:r>
            <a:r>
              <a:rPr lang="el-GR" sz="2400" dirty="0">
                <a:cs typeface="Arial" charset="0"/>
              </a:rPr>
              <a:t>. Έµφαση δίδεται στην παρουσίαση των εννοιών </a:t>
            </a:r>
            <a:r>
              <a:rPr lang="el-GR" sz="2400" dirty="0" smtClean="0">
                <a:cs typeface="Arial" charset="0"/>
              </a:rPr>
              <a:t>της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l-GR" sz="2400" dirty="0" smtClean="0">
                <a:cs typeface="Arial" charset="0"/>
              </a:rPr>
              <a:t>μοντελοποίησης και της </a:t>
            </a:r>
            <a:r>
              <a:rPr lang="el-GR" sz="2400" dirty="0" err="1" smtClean="0">
                <a:cs typeface="Arial" charset="0"/>
              </a:rPr>
              <a:t>κανονικοποίησης</a:t>
            </a:r>
            <a:r>
              <a:rPr lang="el-GR" sz="2400" dirty="0" smtClean="0">
                <a:cs typeface="Arial" charset="0"/>
              </a:rPr>
              <a:t> και στην παραπέρα εμβάθυνση στις έννοιες αυτές.</a:t>
            </a:r>
            <a:endParaRPr lang="el-GR" sz="2400" dirty="0">
              <a:cs typeface="Arial" charset="0"/>
            </a:endParaRPr>
          </a:p>
          <a:p>
            <a:pPr algn="r"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r>
              <a:rPr lang="el-GR" sz="2400" dirty="0" smtClean="0">
                <a:cs typeface="Arial" charset="0"/>
              </a:rPr>
              <a:t>                                     </a:t>
            </a:r>
            <a:r>
              <a:rPr lang="el-GR" sz="2400" dirty="0">
                <a:cs typeface="Arial" charset="0"/>
              </a:rPr>
              <a:t>Χ. </a:t>
            </a:r>
            <a:r>
              <a:rPr lang="el-GR" sz="2400" dirty="0" err="1">
                <a:cs typeface="Arial" charset="0"/>
              </a:rPr>
              <a:t>Σκουρλάς</a:t>
            </a:r>
            <a:endParaRPr lang="el-GR" sz="2400" dirty="0">
              <a:cs typeface="Arial" charset="0"/>
            </a:endParaRPr>
          </a:p>
          <a:p>
            <a:pPr eaLnBrk="0" hangingPunct="0">
              <a:spcBef>
                <a:spcPct val="50000"/>
              </a:spcBef>
              <a:buClr>
                <a:schemeClr val="tx2"/>
              </a:buClr>
              <a:buSzPct val="75000"/>
              <a:buFont typeface="Monotype Sorts" charset="2"/>
              <a:buNone/>
              <a:defRPr/>
            </a:pPr>
            <a:endParaRPr lang="el-GR" sz="2400" b="1" dirty="0">
              <a:cs typeface="Arial" charset="0"/>
            </a:endParaRP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245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Παράδειγμα μοντέλου σε </a:t>
            </a:r>
            <a:r>
              <a:rPr lang="en-US" altLang="el-GR" smtClean="0"/>
              <a:t>MySQL Workbench </a:t>
            </a:r>
            <a:endParaRPr lang="el-GR" altLang="el-GR" smtClean="0"/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7922" r="36485"/>
          <a:stretch/>
        </p:blipFill>
        <p:spPr>
          <a:xfrm>
            <a:off x="2699792" y="1412776"/>
            <a:ext cx="3835527" cy="4940555"/>
          </a:xfrm>
          <a:noFill/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518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 smtClean="0"/>
              <a:t>Παράδειγμα σε </a:t>
            </a:r>
            <a:r>
              <a:rPr lang="en-US" altLang="el-GR" dirty="0" smtClean="0"/>
              <a:t>MySQL Workbench:</a:t>
            </a:r>
            <a:r>
              <a:rPr lang="el-GR" altLang="el-GR" dirty="0" smtClean="0"/>
              <a:t> </a:t>
            </a:r>
            <a:r>
              <a:rPr lang="en-US" altLang="el-GR" dirty="0" smtClean="0"/>
              <a:t>Classic </a:t>
            </a:r>
            <a:endParaRPr lang="el-GR" altLang="el-GR" dirty="0" smtClean="0"/>
          </a:p>
        </p:txBody>
      </p:sp>
      <p:pic>
        <p:nvPicPr>
          <p:cNvPr id="3481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1487" y="1196752"/>
            <a:ext cx="4081026" cy="4697842"/>
          </a:xfrm>
          <a:noFill/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9366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 smtClean="0"/>
              <a:t>Παράδειγμα σε </a:t>
            </a:r>
            <a:r>
              <a:rPr lang="en-US" altLang="el-GR" sz="3600" dirty="0" smtClean="0"/>
              <a:t>MySQL Workbench: </a:t>
            </a:r>
            <a:r>
              <a:rPr lang="el-GR" altLang="el-GR" sz="3600" dirty="0" smtClean="0"/>
              <a:t/>
            </a:r>
            <a:br>
              <a:rPr lang="el-GR" altLang="el-GR" sz="3600" dirty="0" smtClean="0"/>
            </a:br>
            <a:r>
              <a:rPr lang="en-US" altLang="el-GR" sz="3600" dirty="0" smtClean="0"/>
              <a:t>Connect to columns </a:t>
            </a:r>
            <a:endParaRPr lang="el-GR" altLang="el-GR" sz="3600" dirty="0" smtClean="0"/>
          </a:p>
        </p:txBody>
      </p:sp>
      <p:pic>
        <p:nvPicPr>
          <p:cNvPr id="35844" name="Picture 6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341" b="11223"/>
          <a:stretch/>
        </p:blipFill>
        <p:spPr bwMode="auto">
          <a:xfrm>
            <a:off x="2269559" y="1196752"/>
            <a:ext cx="4604883" cy="457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951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Παράδειγμα μοντέλου σε </a:t>
            </a:r>
            <a:r>
              <a:rPr lang="en-US" altLang="el-GR" smtClean="0"/>
              <a:t>UML</a:t>
            </a:r>
            <a:endParaRPr lang="el-GR" altLang="el-GR" smtClean="0"/>
          </a:p>
        </p:txBody>
      </p:sp>
      <p:pic>
        <p:nvPicPr>
          <p:cNvPr id="3686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282" y="1176337"/>
            <a:ext cx="4897437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8277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Σχεδίαση βάσεων </a:t>
            </a:r>
            <a:r>
              <a:rPr lang="el-GR" dirty="0">
                <a:solidFill>
                  <a:schemeClr val="accent4"/>
                </a:solidFill>
              </a:rPr>
              <a:t>δεδομένων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0" y="1124744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          </a:t>
            </a:r>
            <a:r>
              <a:rPr lang="el-GR" altLang="el-GR" sz="2000" b="1" dirty="0" smtClean="0">
                <a:solidFill>
                  <a:schemeClr val="accent4"/>
                </a:solidFill>
                <a:cs typeface="Arial" charset="0"/>
              </a:rPr>
              <a:t>Πρέπει να εμβαθύνετε στις έννοιες</a:t>
            </a:r>
            <a:r>
              <a:rPr lang="en-US" altLang="el-GR" sz="2000" b="1" dirty="0">
                <a:solidFill>
                  <a:schemeClr val="accent4"/>
                </a:solidFill>
                <a:cs typeface="Arial" charset="0"/>
              </a:rPr>
              <a:t>:</a:t>
            </a:r>
          </a:p>
          <a:p>
            <a:pPr marL="814388" indent="-457200">
              <a:buAutoNum type="arabicParenR"/>
            </a:pPr>
            <a:r>
              <a:rPr lang="el-GR" altLang="el-GR" sz="2000" dirty="0" smtClean="0"/>
              <a:t>Κανονικοποίηση</a:t>
            </a:r>
            <a:endParaRPr lang="en-US" altLang="el-GR" sz="2000" dirty="0" smtClean="0"/>
          </a:p>
          <a:p>
            <a:pPr marL="814388" indent="-457200">
              <a:buAutoNum type="arabicParenR"/>
            </a:pPr>
            <a:r>
              <a:rPr lang="el-GR" altLang="el-GR" sz="2000" dirty="0" smtClean="0"/>
              <a:t>Πρέπει να συνηθίσετε να βρίσκετε το σωστό Κύριο κλειδί και τα ξένα κλειδιά</a:t>
            </a:r>
          </a:p>
          <a:p>
            <a:pPr marL="814388" indent="-457200">
              <a:buAutoNum type="arabicParenR"/>
            </a:pPr>
            <a:r>
              <a:rPr lang="el-GR" altLang="el-GR" sz="2000" dirty="0" smtClean="0"/>
              <a:t>Πρέπει να μάθετε να κάνετε το «πέρασμα» από πρώτη σε δεύτερη και μετά στην Τρίτη κανονική μορφή.</a:t>
            </a:r>
          </a:p>
          <a:p>
            <a:pPr marL="814388" indent="-457200">
              <a:buAutoNum type="arabicParenR"/>
            </a:pPr>
            <a:r>
              <a:rPr lang="el-GR" altLang="el-GR" sz="2000" dirty="0" smtClean="0"/>
              <a:t>Πρέπει να καταλήγουμε στην ίδια Τρίτη κανονική μορφή και με την Κανονικοποίηση και με τη μεταγραφή του ΜΟΣ </a:t>
            </a:r>
          </a:p>
          <a:p>
            <a:pPr marL="814388" indent="-457200">
              <a:buAutoNum type="arabicParenR"/>
            </a:pPr>
            <a:r>
              <a:rPr lang="el-GR" altLang="el-GR" sz="2000" dirty="0" smtClean="0"/>
              <a:t>Προσέξτε στο ΜΟΣ την εξαρτώμενη (</a:t>
            </a:r>
            <a:r>
              <a:rPr lang="en-US" altLang="el-GR" sz="2000" dirty="0" smtClean="0"/>
              <a:t>weak entity) </a:t>
            </a:r>
            <a:r>
              <a:rPr lang="el-GR" altLang="el-GR" sz="2000" dirty="0" smtClean="0"/>
              <a:t>οντότητα </a:t>
            </a:r>
            <a:r>
              <a:rPr lang="en-US" altLang="el-GR" sz="2000" dirty="0" smtClean="0"/>
              <a:t>CHILD</a:t>
            </a:r>
            <a:r>
              <a:rPr lang="el-GR" altLang="el-GR" sz="2000" dirty="0" smtClean="0"/>
              <a:t>. 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Είναι </a:t>
            </a:r>
            <a:r>
              <a:rPr lang="el-GR" altLang="el-GR" sz="2000" dirty="0" smtClean="0"/>
              <a:t>μια οντότητα που εξαρτάται από την </a:t>
            </a:r>
            <a:r>
              <a:rPr lang="en-US" altLang="el-GR" sz="2000" dirty="0" smtClean="0"/>
              <a:t>EMPLOYEE</a:t>
            </a:r>
            <a:r>
              <a:rPr lang="el-GR" altLang="el-GR" sz="2000" dirty="0" smtClean="0"/>
              <a:t>. </a:t>
            </a:r>
          </a:p>
          <a:p>
            <a:pPr marL="814388" indent="-457200">
              <a:buAutoNum type="arabicParenR"/>
            </a:pPr>
            <a:r>
              <a:rPr lang="el-GR" altLang="el-GR" sz="2000" dirty="0" smtClean="0"/>
              <a:t>Να τι σημαίνει </a:t>
            </a:r>
            <a:r>
              <a:rPr lang="el-GR" altLang="el-GR" sz="2000" dirty="0"/>
              <a:t>εξαρτώμενη </a:t>
            </a:r>
            <a:r>
              <a:rPr lang="el-GR" altLang="el-GR" sz="2000" dirty="0" smtClean="0"/>
              <a:t>οντότητα</a:t>
            </a:r>
            <a:r>
              <a:rPr lang="en-US" altLang="el-GR" sz="2000" dirty="0" smtClean="0"/>
              <a:t>:</a:t>
            </a:r>
            <a:r>
              <a:rPr lang="el-GR" altLang="el-GR" sz="2000" dirty="0" smtClean="0"/>
              <a:t> Δεν έχει νόημα να </a:t>
            </a:r>
            <a:r>
              <a:rPr lang="el-GR" altLang="el-GR" sz="2000" dirty="0" smtClean="0"/>
              <a:t>καταχωρίζουμε </a:t>
            </a:r>
            <a:r>
              <a:rPr lang="el-GR" altLang="el-GR" sz="2000" dirty="0" smtClean="0"/>
              <a:t>τα παιδιά </a:t>
            </a:r>
            <a:r>
              <a:rPr lang="el-GR" altLang="el-GR" sz="2000" dirty="0" smtClean="0"/>
              <a:t>αν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διαγράψουμε </a:t>
            </a:r>
            <a:r>
              <a:rPr lang="el-GR" altLang="el-GR" sz="2000" dirty="0" smtClean="0"/>
              <a:t>τον πατέρα τους. </a:t>
            </a:r>
            <a:endParaRPr lang="el-GR" altLang="el-GR" sz="2000" dirty="0" smtClean="0">
              <a:cs typeface="Arial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7861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7338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Κανονικοποίηση</a:t>
            </a:r>
            <a:r>
              <a:rPr lang="el-GR" dirty="0"/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Σχεσιακή βάση στην Τρίτη Κανονική Μορφή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4455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 </a:t>
            </a:r>
            <a:r>
              <a:rPr lang="el-GR" dirty="0" smtClean="0"/>
              <a:t>1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Έστω πίνακας απλοποιημένης βάσης δεδομένων υπαλλήλων εταιρείας. </a:t>
            </a:r>
          </a:p>
          <a:p>
            <a:pPr marL="0" indent="0">
              <a:buNone/>
            </a:pPr>
            <a:r>
              <a:rPr lang="el-GR" sz="2400" dirty="0"/>
              <a:t>Οι στήλες του πίνακα αυτού είναι οι εξής:</a:t>
            </a:r>
          </a:p>
          <a:p>
            <a:pPr marL="0" indent="0">
              <a:buNone/>
            </a:pPr>
            <a:r>
              <a:rPr lang="el-GR" sz="2400" dirty="0" err="1" smtClean="0"/>
              <a:t>Empno=Κωδικός</a:t>
            </a:r>
            <a:r>
              <a:rPr lang="el-GR" sz="2400" dirty="0" smtClean="0"/>
              <a:t> </a:t>
            </a:r>
            <a:r>
              <a:rPr lang="el-GR" sz="2400" dirty="0"/>
              <a:t>υπαλλήλου, </a:t>
            </a:r>
            <a:r>
              <a:rPr lang="el-GR" sz="2400" dirty="0" err="1"/>
              <a:t>Name=όνομα</a:t>
            </a:r>
            <a:r>
              <a:rPr lang="el-GR" sz="2400" dirty="0"/>
              <a:t>, </a:t>
            </a:r>
            <a:r>
              <a:rPr lang="el-GR" sz="2400" dirty="0" err="1"/>
              <a:t>JobNo=κωδικός</a:t>
            </a:r>
            <a:r>
              <a:rPr lang="el-GR" sz="2400" dirty="0"/>
              <a:t> θέσης</a:t>
            </a:r>
            <a:r>
              <a:rPr lang="el-GR" sz="2400" dirty="0" smtClean="0"/>
              <a:t>, </a:t>
            </a:r>
            <a:r>
              <a:rPr lang="el-GR" sz="2400" dirty="0" err="1" smtClean="0"/>
              <a:t>Job=θέση</a:t>
            </a:r>
            <a:r>
              <a:rPr lang="el-GR" sz="2400" dirty="0"/>
              <a:t>,   </a:t>
            </a:r>
          </a:p>
          <a:p>
            <a:pPr marL="0" indent="0">
              <a:buNone/>
            </a:pPr>
            <a:r>
              <a:rPr lang="el-GR" sz="2400" dirty="0" err="1" smtClean="0"/>
              <a:t>Deptno=κωδικός</a:t>
            </a:r>
            <a:r>
              <a:rPr lang="el-GR" sz="2400" dirty="0" smtClean="0"/>
              <a:t> </a:t>
            </a:r>
            <a:r>
              <a:rPr lang="el-GR" sz="2400" dirty="0"/>
              <a:t>τμήματος, </a:t>
            </a:r>
            <a:r>
              <a:rPr lang="el-GR" sz="2400" dirty="0" err="1" smtClean="0"/>
              <a:t>Dname=τμήμα</a:t>
            </a:r>
            <a:r>
              <a:rPr lang="el-GR" sz="2400" dirty="0" smtClean="0"/>
              <a:t>, </a:t>
            </a:r>
            <a:r>
              <a:rPr lang="el-GR" sz="2400" dirty="0" err="1"/>
              <a:t>Sal=μισθός</a:t>
            </a:r>
            <a:r>
              <a:rPr lang="el-GR" sz="2400" dirty="0"/>
              <a:t>, </a:t>
            </a:r>
            <a:r>
              <a:rPr lang="el-GR" sz="2400" dirty="0" err="1"/>
              <a:t>C_No=αριθμός</a:t>
            </a:r>
            <a:r>
              <a:rPr lang="el-GR" sz="2400" dirty="0"/>
              <a:t> </a:t>
            </a:r>
            <a:r>
              <a:rPr lang="el-GR" sz="2400" dirty="0" smtClean="0"/>
              <a:t>παιδιών υπαλλήλου</a:t>
            </a:r>
            <a:r>
              <a:rPr lang="el-GR" sz="2400" dirty="0"/>
              <a:t>, </a:t>
            </a:r>
            <a:r>
              <a:rPr lang="el-GR" sz="2400" dirty="0" err="1"/>
              <a:t>C_Name=όνομα</a:t>
            </a:r>
            <a:r>
              <a:rPr lang="el-GR" sz="2400" dirty="0"/>
              <a:t> παιδιού, </a:t>
            </a:r>
            <a:r>
              <a:rPr lang="el-GR" sz="2400" dirty="0" err="1"/>
              <a:t>B_Date</a:t>
            </a:r>
            <a:r>
              <a:rPr lang="el-GR" sz="2400" dirty="0"/>
              <a:t>= ημερομηνία γέννησης παιδιού. </a:t>
            </a:r>
          </a:p>
          <a:p>
            <a:pPr marL="0" indent="0">
              <a:buNone/>
            </a:pPr>
            <a:r>
              <a:rPr lang="el-GR" sz="2400" b="1" dirty="0"/>
              <a:t>Περιορισμοί  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Υποτίθεται ότι κάθε υπάλληλος έχει μία θέση, ανήκει σε ένα τμήμα, ο μισθός του εξαρτάται από τη θέση και έχει οπωσδήποτε </a:t>
            </a:r>
            <a:r>
              <a:rPr lang="el-GR" sz="2400" dirty="0" smtClean="0"/>
              <a:t>παιδιά. Λίγο </a:t>
            </a:r>
            <a:r>
              <a:rPr lang="el-GR" sz="2400" dirty="0"/>
              <a:t>περιοριστικό </a:t>
            </a:r>
            <a:r>
              <a:rPr lang="el-GR" sz="2400" dirty="0" smtClean="0"/>
              <a:t>αυτό εκτός αν μιλάμε για σύλλογο γονέων!  </a:t>
            </a: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656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Πρώτη Κανονική Μορφή – </a:t>
            </a:r>
            <a:r>
              <a:rPr lang="en-US" dirty="0" smtClean="0"/>
              <a:t>1NF</a:t>
            </a:r>
            <a:r>
              <a:rPr lang="el-GR" dirty="0" smtClean="0"/>
              <a:t> 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3837690"/>
              </p:ext>
            </p:extLst>
          </p:nvPr>
        </p:nvGraphicFramePr>
        <p:xfrm>
          <a:off x="143508" y="1787690"/>
          <a:ext cx="8856985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64113"/>
                <a:gridCol w="860218"/>
                <a:gridCol w="730672"/>
                <a:gridCol w="997520"/>
                <a:gridCol w="792088"/>
                <a:gridCol w="1264978"/>
                <a:gridCol w="663104"/>
                <a:gridCol w="663104"/>
                <a:gridCol w="927786"/>
                <a:gridCol w="119340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D</a:t>
                      </a: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B_date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ΜΑΡΙΑ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10-JAN-89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ΠΩΛΗΤΗΣ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20-MAR-</a:t>
                      </a:r>
                      <a:r>
                        <a:rPr lang="el-GR" sz="1600">
                          <a:effectLst/>
                        </a:rPr>
                        <a:t>90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ΝΙΚΟΥ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ΧΕΙΡΙΣΤΗΣ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ΜΙΣΘΟΔΟΣΙΑ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10-JUN-89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8116929"/>
              </p:ext>
            </p:extLst>
          </p:nvPr>
        </p:nvGraphicFramePr>
        <p:xfrm>
          <a:off x="42341" y="3789040"/>
          <a:ext cx="9059318" cy="1219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81569"/>
                <a:gridCol w="948981"/>
                <a:gridCol w="678253"/>
                <a:gridCol w="1090562"/>
                <a:gridCol w="814095"/>
                <a:gridCol w="1338660"/>
                <a:gridCol w="648072"/>
                <a:gridCol w="589481"/>
                <a:gridCol w="948981"/>
                <a:gridCol w="122066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D</a:t>
                      </a: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B_date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ΣΠΥΡΟΥ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ΜΑΡΙΑ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10-JAN-89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20-MAR-</a:t>
                      </a:r>
                      <a:r>
                        <a:rPr lang="el-GR" sz="1600">
                          <a:effectLst/>
                        </a:rPr>
                        <a:t>90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ΧΡΗΣΤΟΥ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ΑΝΑΛΥΤΗΣ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ΛΟΓΙΣΤΗΡΙΟ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ΝΙΚΟΥ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ΧΕΙΡΙΣΤΗΣ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ΜΙΣΘΟΔΟΣΙΑ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10-JUN-89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683" y="1418358"/>
            <a:ext cx="112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Employee</a:t>
            </a:r>
            <a:endParaRPr lang="el-GR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791" y="3363525"/>
            <a:ext cx="112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Employee</a:t>
            </a:r>
            <a:endParaRPr lang="el-GR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83" y="2981520"/>
            <a:ext cx="2730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 Αλλά δείτε και τον πίνακα: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81031" y="2795475"/>
            <a:ext cx="3207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+mn-lt"/>
              </a:rPr>
              <a:t> Κύριο κλειδί: (</a:t>
            </a:r>
            <a:r>
              <a:rPr lang="en-US" i="1" dirty="0" err="1">
                <a:latin typeface="+mn-lt"/>
              </a:rPr>
              <a:t>empno</a:t>
            </a:r>
            <a:r>
              <a:rPr lang="el-GR" i="1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c</a:t>
            </a:r>
            <a:r>
              <a:rPr lang="el-GR" i="1" dirty="0">
                <a:latin typeface="+mn-lt"/>
              </a:rPr>
              <a:t>_</a:t>
            </a:r>
            <a:r>
              <a:rPr lang="en-US" i="1" dirty="0">
                <a:latin typeface="+mn-lt"/>
              </a:rPr>
              <a:t>name</a:t>
            </a:r>
            <a:r>
              <a:rPr lang="el-GR" i="1" dirty="0">
                <a:latin typeface="+mn-lt"/>
              </a:rPr>
              <a:t>) </a:t>
            </a:r>
            <a:endParaRPr lang="el-GR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84449" y="5445224"/>
            <a:ext cx="4775102" cy="646331"/>
          </a:xfrm>
          <a:prstGeom prst="rect">
            <a:avLst/>
          </a:prstGeom>
          <a:ln w="28575">
            <a:solidFill>
              <a:srgbClr val="820000"/>
            </a:solidFill>
          </a:ln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Ποιο είναι το Κύριο κλειδί: </a:t>
            </a:r>
            <a:r>
              <a:rPr lang="el-GR" dirty="0" smtClean="0">
                <a:latin typeface="+mn-lt"/>
              </a:rPr>
              <a:t>;;;  </a:t>
            </a:r>
          </a:p>
          <a:p>
            <a:r>
              <a:rPr lang="el-GR" dirty="0" smtClean="0">
                <a:latin typeface="+mn-lt"/>
              </a:rPr>
              <a:t>Θυμηθείτε </a:t>
            </a:r>
            <a:r>
              <a:rPr lang="el-GR" dirty="0">
                <a:latin typeface="+mn-lt"/>
              </a:rPr>
              <a:t>τους κανόνες ακεραιότητας</a:t>
            </a: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87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Δεύτερη Κανονική Μορφή 2</a:t>
            </a:r>
            <a:r>
              <a:rPr lang="en-US" dirty="0"/>
              <a:t>NF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-- &gt;</a:t>
            </a:r>
          </a:p>
          <a:p>
            <a:pPr marL="0" indent="0">
              <a:buNone/>
            </a:pP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c_name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-- &gt;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c_name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-- &gt;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7398592"/>
              </p:ext>
            </p:extLst>
          </p:nvPr>
        </p:nvGraphicFramePr>
        <p:xfrm>
          <a:off x="235988" y="2677562"/>
          <a:ext cx="7231212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20314"/>
                <a:gridCol w="996024"/>
                <a:gridCol w="711876"/>
                <a:gridCol w="1144623"/>
                <a:gridCol w="854452"/>
                <a:gridCol w="1280171"/>
                <a:gridCol w="711876"/>
                <a:gridCol w="71187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D</a:t>
                      </a: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ΧΡΗΣΤΟΥ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ΑΝΑΛΥΤΗΣ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ΛΟΓΙΣΤΗΡΙΟ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ΝΙΚΟΥ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ΧΕΙΡΙΣΤΗΣ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ΜΙΣΘΟΔΟΣΙΑ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44662849"/>
              </p:ext>
            </p:extLst>
          </p:nvPr>
        </p:nvGraphicFramePr>
        <p:xfrm>
          <a:off x="235988" y="4062090"/>
          <a:ext cx="4752527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58611"/>
                <a:gridCol w="1528203"/>
                <a:gridCol w="196571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B_date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ΜΑΡΙΑ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10-JAN-89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20-MAR-</a:t>
                      </a:r>
                      <a:r>
                        <a:rPr lang="el-GR" sz="1600">
                          <a:effectLst/>
                        </a:rPr>
                        <a:t>90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ΘΩΜΑΣ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10-JUN-89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2206898"/>
              </p:ext>
            </p:extLst>
          </p:nvPr>
        </p:nvGraphicFramePr>
        <p:xfrm>
          <a:off x="235988" y="5445224"/>
          <a:ext cx="2160240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6024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ΘΩΜΑΣ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ΜΑΡΙΑ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35988" y="2338209"/>
            <a:ext cx="112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Employee</a:t>
            </a:r>
            <a:endParaRPr lang="el-GR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10230" y="2852936"/>
            <a:ext cx="1509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(</a:t>
            </a:r>
            <a:r>
              <a:rPr lang="en-US" dirty="0" err="1">
                <a:latin typeface="+mn-lt"/>
              </a:rPr>
              <a:t>empno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9" name="Rectangle 8"/>
          <p:cNvSpPr/>
          <p:nvPr/>
        </p:nvSpPr>
        <p:spPr>
          <a:xfrm>
            <a:off x="4988515" y="4242069"/>
            <a:ext cx="1887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(</a:t>
            </a:r>
            <a:r>
              <a:rPr lang="en-US" dirty="0" err="1">
                <a:latin typeface="+mn-lt"/>
              </a:rPr>
              <a:t>empno</a:t>
            </a:r>
            <a:r>
              <a:rPr lang="el-GR" dirty="0">
                <a:latin typeface="+mn-lt"/>
              </a:rPr>
              <a:t>, </a:t>
            </a:r>
            <a:r>
              <a:rPr lang="en-US" dirty="0">
                <a:latin typeface="+mn-lt"/>
              </a:rPr>
              <a:t>c</a:t>
            </a:r>
            <a:r>
              <a:rPr lang="el-GR" dirty="0">
                <a:latin typeface="+mn-lt"/>
              </a:rPr>
              <a:t>_</a:t>
            </a:r>
            <a:r>
              <a:rPr lang="en-US" dirty="0">
                <a:latin typeface="+mn-lt"/>
              </a:rPr>
              <a:t>name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05176" y="5571474"/>
            <a:ext cx="1800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(</a:t>
            </a:r>
            <a:r>
              <a:rPr lang="en-US" dirty="0">
                <a:latin typeface="+mn-lt"/>
              </a:rPr>
              <a:t>c</a:t>
            </a:r>
            <a:r>
              <a:rPr lang="el-GR" dirty="0">
                <a:latin typeface="+mn-lt"/>
              </a:rPr>
              <a:t>_</a:t>
            </a:r>
            <a:r>
              <a:rPr lang="en-US" dirty="0">
                <a:latin typeface="+mn-lt"/>
              </a:rPr>
              <a:t>name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5988" y="3778828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Child</a:t>
            </a:r>
            <a:endParaRPr lang="el-GR" b="1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5988" y="5176860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Names</a:t>
            </a:r>
            <a:endParaRPr lang="el-GR" b="1" dirty="0">
              <a:latin typeface="+mn-lt"/>
            </a:endParaRPr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791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Τρίτη Κανονική Μορφή 3</a:t>
            </a:r>
            <a:r>
              <a:rPr lang="en-US" dirty="0"/>
              <a:t>NF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854082"/>
              </p:ext>
            </p:extLst>
          </p:nvPr>
        </p:nvGraphicFramePr>
        <p:xfrm>
          <a:off x="400399" y="1196752"/>
          <a:ext cx="4320481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65579"/>
                <a:gridCol w="1050985"/>
                <a:gridCol w="751158"/>
                <a:gridCol w="901601"/>
                <a:gridCol w="75115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ΧΡΗΣΤΟΥ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ΝΙΚΟΥ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4821378"/>
              </p:ext>
            </p:extLst>
          </p:nvPr>
        </p:nvGraphicFramePr>
        <p:xfrm>
          <a:off x="400399" y="2564904"/>
          <a:ext cx="4143375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88020"/>
                <a:gridCol w="1749425"/>
                <a:gridCol w="130593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ΑΝΑΛΥΤΗΣ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ΧΕΙΡΙΣΤΗΣ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1000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7478606"/>
              </p:ext>
            </p:extLst>
          </p:nvPr>
        </p:nvGraphicFramePr>
        <p:xfrm>
          <a:off x="400399" y="3933056"/>
          <a:ext cx="3096344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20004"/>
                <a:gridCol w="995648"/>
                <a:gridCol w="128069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B_date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ΜΑΡΙΑ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10-JAN-89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20-MAR-</a:t>
                      </a:r>
                      <a:r>
                        <a:rPr lang="el-GR" sz="1600">
                          <a:effectLst/>
                        </a:rPr>
                        <a:t>90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10-JUN-89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8704039"/>
              </p:ext>
            </p:extLst>
          </p:nvPr>
        </p:nvGraphicFramePr>
        <p:xfrm>
          <a:off x="400399" y="5373216"/>
          <a:ext cx="1224136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2413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ΜΑΡΙΑ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69849528"/>
              </p:ext>
            </p:extLst>
          </p:nvPr>
        </p:nvGraphicFramePr>
        <p:xfrm>
          <a:off x="6199389" y="4563716"/>
          <a:ext cx="2287711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5730"/>
                <a:gridCol w="137198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ΛΟΓΙΣΤΗΡΙΟ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70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ΜΙΣΘΟΔΟΣΙΑ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00399" y="908720"/>
            <a:ext cx="112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Employee</a:t>
            </a:r>
            <a:endParaRPr lang="el-GR" b="1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0399" y="2235447"/>
            <a:ext cx="598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Jobs</a:t>
            </a:r>
            <a:endParaRPr lang="el-GR" b="1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0399" y="3645024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Child</a:t>
            </a:r>
            <a:endParaRPr lang="el-GR" b="1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0399" y="5051396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Names</a:t>
            </a:r>
            <a:endParaRPr lang="el-GR" b="1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99389" y="4243551"/>
            <a:ext cx="64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+mn-lt"/>
              </a:rPr>
              <a:t>Dept</a:t>
            </a:r>
            <a:endParaRPr lang="el-GR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8023" y="1278052"/>
            <a:ext cx="1512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n-US" dirty="0" err="1">
                <a:latin typeface="+mn-lt"/>
              </a:rPr>
              <a:t>empno</a:t>
            </a:r>
            <a:endParaRPr lang="el-GR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99992" y="2650945"/>
            <a:ext cx="1440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l-GR" dirty="0" err="1">
                <a:latin typeface="+mn-lt"/>
              </a:rPr>
              <a:t>JobNo</a:t>
            </a:r>
            <a:endParaRPr lang="el-GR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91880" y="4105051"/>
            <a:ext cx="2268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endParaRPr lang="en-US" dirty="0" smtClean="0">
              <a:latin typeface="+mn-lt"/>
            </a:endParaRPr>
          </a:p>
          <a:p>
            <a:r>
              <a:rPr lang="el-GR" dirty="0" smtClean="0">
                <a:latin typeface="+mn-lt"/>
              </a:rPr>
              <a:t>(</a:t>
            </a:r>
            <a:r>
              <a:rPr lang="en-US" dirty="0" err="1">
                <a:latin typeface="+mn-lt"/>
              </a:rPr>
              <a:t>empno</a:t>
            </a:r>
            <a:r>
              <a:rPr lang="el-GR" dirty="0">
                <a:latin typeface="+mn-lt"/>
              </a:rPr>
              <a:t>, </a:t>
            </a:r>
            <a:r>
              <a:rPr lang="en-US" dirty="0">
                <a:latin typeface="+mn-lt"/>
              </a:rPr>
              <a:t>c</a:t>
            </a:r>
            <a:r>
              <a:rPr lang="el-GR" dirty="0">
                <a:latin typeface="+mn-lt"/>
              </a:rPr>
              <a:t>_</a:t>
            </a:r>
            <a:r>
              <a:rPr lang="en-US" dirty="0">
                <a:latin typeface="+mn-lt"/>
              </a:rPr>
              <a:t>name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89365" y="5433138"/>
            <a:ext cx="1596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(</a:t>
            </a:r>
            <a:r>
              <a:rPr lang="el-GR" dirty="0" err="1">
                <a:latin typeface="+mn-lt"/>
              </a:rPr>
              <a:t>c_name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99389" y="5517232"/>
            <a:ext cx="1890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n-US" dirty="0" err="1" smtClean="0">
                <a:latin typeface="+mn-lt"/>
              </a:rPr>
              <a:t>deptno</a:t>
            </a:r>
            <a:endParaRPr lang="el-GR" dirty="0">
              <a:latin typeface="+mn-lt"/>
            </a:endParaRPr>
          </a:p>
        </p:txBody>
      </p:sp>
      <p:sp>
        <p:nvSpPr>
          <p:cNvPr id="19" name="1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243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>
                <a:cs typeface="Arial" charset="0"/>
              </a:rPr>
              <a:t>Κύριος στόχος του µ</a:t>
            </a:r>
            <a:r>
              <a:rPr lang="el-GR" sz="2400" dirty="0" err="1">
                <a:cs typeface="Arial" charset="0"/>
              </a:rPr>
              <a:t>αθήµατος</a:t>
            </a:r>
            <a:r>
              <a:rPr lang="el-GR" sz="2400" dirty="0">
                <a:cs typeface="Arial" charset="0"/>
              </a:rPr>
              <a:t> είναι να εφοδιάσει τους φοιτητές µε τις απαραίτητες γνώσεις έτσι ώστε να είναι ικανοί να </a:t>
            </a:r>
            <a:r>
              <a:rPr lang="el-GR" sz="2400" dirty="0" smtClean="0">
                <a:cs typeface="Arial" charset="0"/>
              </a:rPr>
              <a:t>μοντελοποιήσουν τη βάση και να σχεδιάσουν </a:t>
            </a:r>
            <a:r>
              <a:rPr lang="el-GR" sz="2400" dirty="0">
                <a:cs typeface="Arial" charset="0"/>
              </a:rPr>
              <a:t>την Τρίτη κανονική μορφή.</a:t>
            </a:r>
          </a:p>
          <a:p>
            <a:pPr>
              <a:defRPr/>
            </a:pPr>
            <a:endParaRPr lang="el-GR" sz="2400" dirty="0">
              <a:cs typeface="Arial" charset="0"/>
            </a:endParaRPr>
          </a:p>
          <a:p>
            <a:pPr>
              <a:defRPr/>
            </a:pPr>
            <a:r>
              <a:rPr lang="el-GR" sz="2400" b="1" dirty="0">
                <a:cs typeface="Arial" charset="0"/>
              </a:rPr>
              <a:t>Λέξεις κλειδιά:</a:t>
            </a:r>
          </a:p>
          <a:p>
            <a:pPr marL="354013" indent="0">
              <a:buNone/>
              <a:defRPr/>
            </a:pPr>
            <a:r>
              <a:rPr lang="el-GR" sz="2400" dirty="0" smtClean="0">
                <a:cs typeface="Arial" charset="0"/>
              </a:rPr>
              <a:t>Μοντελοποίηση, </a:t>
            </a:r>
            <a:r>
              <a:rPr lang="el-GR" sz="2400" dirty="0" err="1" smtClean="0">
                <a:cs typeface="Arial" charset="0"/>
              </a:rPr>
              <a:t>Κανονικοποίηση</a:t>
            </a:r>
            <a:r>
              <a:rPr lang="el-GR" sz="2400" dirty="0">
                <a:cs typeface="Arial" charset="0"/>
              </a:rPr>
              <a:t>, Κανονικές μορφές, Πρώτη Κανονική Μορφή, Δεύτερη Κανονική Μορφή, Τρίτη Κανονική Μορφή, Κανονική Μορφή </a:t>
            </a:r>
            <a:r>
              <a:rPr lang="el-GR" sz="2400" dirty="0" err="1">
                <a:cs typeface="Arial" charset="0"/>
              </a:rPr>
              <a:t>Boyce</a:t>
            </a:r>
            <a:r>
              <a:rPr lang="el-GR" sz="2400" dirty="0">
                <a:cs typeface="Arial" charset="0"/>
              </a:rPr>
              <a:t> </a:t>
            </a:r>
            <a:r>
              <a:rPr lang="el-GR" sz="2400" dirty="0" err="1">
                <a:cs typeface="Arial" charset="0"/>
              </a:rPr>
              <a:t>Codd</a:t>
            </a:r>
            <a:endParaRPr lang="el-GR" sz="2400" dirty="0">
              <a:cs typeface="Arial" charset="0"/>
            </a:endParaRPr>
          </a:p>
          <a:p>
            <a:pPr>
              <a:defRPr/>
            </a:pPr>
            <a:endParaRPr lang="el-GR" sz="2400" dirty="0">
              <a:cs typeface="Arial" charset="0"/>
            </a:endParaRPr>
          </a:p>
          <a:p>
            <a:pPr>
              <a:defRPr/>
            </a:pPr>
            <a:endParaRPr lang="el-GR" sz="2400" dirty="0">
              <a:cs typeface="Arial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685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Μοντέλο Οντοτήτων Συσχετίσεων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(</a:t>
            </a:r>
            <a:r>
              <a:rPr lang="en-US" dirty="0"/>
              <a:t>Entity Relationship model</a:t>
            </a:r>
            <a:r>
              <a:rPr lang="en-US" dirty="0" smtClean="0"/>
              <a:t>)</a:t>
            </a:r>
            <a:endParaRPr lang="el-G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7336" y="1484784"/>
            <a:ext cx="630932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517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 2: Αλλαγή περιορισμών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1396807"/>
            <a:ext cx="7056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+mn-lt"/>
              </a:rPr>
              <a:t>Η στήλη C</a:t>
            </a:r>
            <a:r>
              <a:rPr lang="en-US" sz="2000" dirty="0">
                <a:latin typeface="+mn-lt"/>
              </a:rPr>
              <a:t>h</a:t>
            </a:r>
            <a:r>
              <a:rPr lang="el-GR" sz="2000" dirty="0">
                <a:latin typeface="+mn-lt"/>
              </a:rPr>
              <a:t>_</a:t>
            </a:r>
            <a:r>
              <a:rPr lang="el-GR" sz="2000" dirty="0" err="1">
                <a:latin typeface="+mn-lt"/>
              </a:rPr>
              <a:t>No</a:t>
            </a:r>
            <a:r>
              <a:rPr lang="el-GR" sz="2000" dirty="0">
                <a:latin typeface="+mn-lt"/>
              </a:rPr>
              <a:t> συμβολίζει το μοναδικό αριθμό κάθε παιδιού.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8434150"/>
              </p:ext>
            </p:extLst>
          </p:nvPr>
        </p:nvGraphicFramePr>
        <p:xfrm>
          <a:off x="143508" y="1916832"/>
          <a:ext cx="8856984" cy="1371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26960"/>
                <a:gridCol w="882673"/>
                <a:gridCol w="442595"/>
                <a:gridCol w="1202629"/>
                <a:gridCol w="525563"/>
                <a:gridCol w="1339439"/>
                <a:gridCol w="533875"/>
                <a:gridCol w="538953"/>
                <a:gridCol w="742347"/>
                <a:gridCol w="854200"/>
                <a:gridCol w="106775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Empno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Name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JobNo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Job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DeptNo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D</a:t>
                      </a:r>
                      <a:r>
                        <a:rPr lang="en-US" sz="1500" dirty="0">
                          <a:effectLst/>
                        </a:rPr>
                        <a:t>name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Sal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C_no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Ch_no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C_Name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 err="1">
                          <a:effectLst/>
                        </a:rPr>
                        <a:t>B_date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ΣΠΥΡΟΥ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100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ΠΩΛΗΤΗΣ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50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ΠΩΛΗΣΕΙΣ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2200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ΜΑΡΙΑ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10-JAN-89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ΣΠΥΡΟΥ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100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ΠΩΛΗΤΗΣ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50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ΠΩΛΗΣΕΙΣ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2200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ΙΩΑΝΝΗΣ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20-MAR-</a:t>
                      </a:r>
                      <a:r>
                        <a:rPr lang="el-GR" sz="1500">
                          <a:effectLst/>
                        </a:rPr>
                        <a:t>90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ΧΡΗΣΤΟΥ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200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ΑΝΑΛΥΤΗΣ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60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ΛΟΓΙΣΤΗΡΙΟ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2000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ΝΙΚΟΥ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300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ΧΕΙΡΙΣΤΗΣ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70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 dirty="0">
                          <a:effectLst/>
                        </a:rPr>
                        <a:t>ΜΙΣΘΟΔΟΣΙΑ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1000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500">
                          <a:effectLst/>
                        </a:rPr>
                        <a:t>ΘΩΜΑΣ</a:t>
                      </a:r>
                      <a:endParaRPr lang="el-GR" sz="15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10-JUN-89</a:t>
                      </a:r>
                      <a:endParaRPr lang="el-GR" sz="15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0" y="3933056"/>
            <a:ext cx="4572000" cy="707886"/>
          </a:xfrm>
          <a:prstGeom prst="rect">
            <a:avLst/>
          </a:prstGeom>
          <a:ln w="28575">
            <a:solidFill>
              <a:srgbClr val="820000"/>
            </a:solidFill>
          </a:ln>
        </p:spPr>
        <p:txBody>
          <a:bodyPr>
            <a:spAutoFit/>
          </a:bodyPr>
          <a:lstStyle/>
          <a:p>
            <a:r>
              <a:rPr lang="el-GR" sz="2000" dirty="0">
                <a:latin typeface="+mn-lt"/>
              </a:rPr>
              <a:t>Είναι το (</a:t>
            </a:r>
            <a:r>
              <a:rPr lang="en-US" sz="2000" dirty="0" err="1">
                <a:latin typeface="+mn-lt"/>
              </a:rPr>
              <a:t>ch</a:t>
            </a:r>
            <a:r>
              <a:rPr lang="el-GR" sz="2000" dirty="0">
                <a:latin typeface="+mn-lt"/>
              </a:rPr>
              <a:t>_</a:t>
            </a:r>
            <a:r>
              <a:rPr lang="en-US" sz="2000" dirty="0">
                <a:latin typeface="+mn-lt"/>
              </a:rPr>
              <a:t>no</a:t>
            </a:r>
            <a:r>
              <a:rPr lang="el-GR" sz="2000" dirty="0">
                <a:latin typeface="+mn-lt"/>
              </a:rPr>
              <a:t>) Κύριο κλειδί; Ποιο είναι το Κύριο κλειδί;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5248" y="4941168"/>
            <a:ext cx="4572000" cy="707886"/>
          </a:xfrm>
          <a:prstGeom prst="rect">
            <a:avLst/>
          </a:prstGeom>
          <a:ln w="28575">
            <a:solidFill>
              <a:srgbClr val="820000"/>
            </a:solidFill>
          </a:ln>
        </p:spPr>
        <p:txBody>
          <a:bodyPr>
            <a:spAutoFit/>
          </a:bodyPr>
          <a:lstStyle/>
          <a:p>
            <a:r>
              <a:rPr lang="el-GR" sz="2000" dirty="0">
                <a:latin typeface="+mn-lt"/>
              </a:rPr>
              <a:t>Η πρώτη και η δεύτερη κανονική μορφή συμπίπτουν;</a:t>
            </a: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322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Τρίτη Κανονική Μορφή 3</a:t>
            </a:r>
            <a:r>
              <a:rPr lang="en-US" dirty="0" smtClean="0"/>
              <a:t>NF</a:t>
            </a:r>
            <a:endParaRPr lang="el-GR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620468"/>
              </p:ext>
            </p:extLst>
          </p:nvPr>
        </p:nvGraphicFramePr>
        <p:xfrm>
          <a:off x="400399" y="1196752"/>
          <a:ext cx="4320481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65579"/>
                <a:gridCol w="1050985"/>
                <a:gridCol w="751158"/>
                <a:gridCol w="901601"/>
                <a:gridCol w="75115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ΣΠΥΡΟΥ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ΧΡΗΣΤΟΥ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ΝΙΚΟΥ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70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9959190"/>
              </p:ext>
            </p:extLst>
          </p:nvPr>
        </p:nvGraphicFramePr>
        <p:xfrm>
          <a:off x="400399" y="2564904"/>
          <a:ext cx="4143375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88020"/>
                <a:gridCol w="1749425"/>
                <a:gridCol w="130593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JobNo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ΑΝΑΛΥΤΗΣ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300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ΧΕΙΡΙΣΤΗΣ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1000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6008762"/>
              </p:ext>
            </p:extLst>
          </p:nvPr>
        </p:nvGraphicFramePr>
        <p:xfrm>
          <a:off x="400398" y="3933056"/>
          <a:ext cx="4099593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58372"/>
                <a:gridCol w="858372"/>
                <a:gridCol w="1042234"/>
                <a:gridCol w="134061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Ch_no</a:t>
                      </a:r>
                      <a:endParaRPr lang="el-G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B_date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el-G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ΜΑΡΙΑ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10-JAN-89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el-G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20-MAR-</a:t>
                      </a:r>
                      <a:r>
                        <a:rPr lang="el-GR" sz="1600" dirty="0">
                          <a:effectLst/>
                        </a:rPr>
                        <a:t>90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el-G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10-JUN-89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3941209"/>
              </p:ext>
            </p:extLst>
          </p:nvPr>
        </p:nvGraphicFramePr>
        <p:xfrm>
          <a:off x="400399" y="5373216"/>
          <a:ext cx="1224136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2413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C_Name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ΘΩΜΑΣ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ΙΩΑΝΝΗΣ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ΜΑΡΙΑ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1545433"/>
              </p:ext>
            </p:extLst>
          </p:nvPr>
        </p:nvGraphicFramePr>
        <p:xfrm>
          <a:off x="6523708" y="4933048"/>
          <a:ext cx="2287711" cy="975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5730"/>
                <a:gridCol w="137198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ΠΩΛΗΣΕΙΣ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ΛΟΓΙΣΤΗΡΙΟ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70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ΜΙΣΘΟΔΟΣΙΑ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400399" y="908720"/>
            <a:ext cx="112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Employee</a:t>
            </a:r>
            <a:endParaRPr lang="el-GR" b="1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0399" y="2235447"/>
            <a:ext cx="598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Jobs</a:t>
            </a:r>
            <a:endParaRPr lang="el-GR" b="1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0399" y="3645024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Child</a:t>
            </a:r>
            <a:endParaRPr lang="el-GR" b="1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0399" y="5051396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Names</a:t>
            </a:r>
            <a:endParaRPr lang="el-GR" b="1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23708" y="4612883"/>
            <a:ext cx="648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+mn-lt"/>
              </a:rPr>
              <a:t>Dept</a:t>
            </a:r>
            <a:endParaRPr lang="el-GR" b="1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88023" y="1278052"/>
            <a:ext cx="1512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n-US" dirty="0" err="1">
                <a:latin typeface="+mn-lt"/>
              </a:rPr>
              <a:t>empno</a:t>
            </a:r>
            <a:endParaRPr lang="el-GR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99992" y="2650945"/>
            <a:ext cx="1440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l-GR" dirty="0" err="1">
                <a:latin typeface="+mn-lt"/>
              </a:rPr>
              <a:t>JobNo</a:t>
            </a:r>
            <a:endParaRPr lang="el-GR" dirty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99992" y="4042741"/>
            <a:ext cx="2268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ch_no</a:t>
            </a:r>
            <a:r>
              <a:rPr lang="el-GR" dirty="0" smtClean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9365" y="5433138"/>
            <a:ext cx="1596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(</a:t>
            </a:r>
            <a:r>
              <a:rPr lang="el-GR" dirty="0" err="1">
                <a:latin typeface="+mn-lt"/>
              </a:rPr>
              <a:t>c_name</a:t>
            </a:r>
            <a:r>
              <a:rPr lang="el-GR" dirty="0">
                <a:latin typeface="+mn-lt"/>
              </a:rPr>
              <a:t>)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23708" y="5886564"/>
            <a:ext cx="1890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Κύριο κλειδί: </a:t>
            </a:r>
            <a:r>
              <a:rPr lang="en-US" dirty="0" err="1" smtClean="0">
                <a:latin typeface="+mn-lt"/>
              </a:rPr>
              <a:t>deptno</a:t>
            </a:r>
            <a:endParaRPr lang="el-GR" dirty="0">
              <a:latin typeface="+mn-lt"/>
            </a:endParaRPr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792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dirty="0" smtClean="0"/>
              <a:t>Να κάνετε τις απαραίτητες αλλαγές στο παρακάτω μοντέλο Οντοτήτων Συσχετίσεων </a:t>
            </a:r>
          </a:p>
        </p:txBody>
      </p:sp>
      <p:pic>
        <p:nvPicPr>
          <p:cNvPr id="38915" name="Picture 6" descr="㏦#h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435" y="1196975"/>
            <a:ext cx="7603129" cy="5040313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372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dirty="0">
                <a:latin typeface="+mn-lt"/>
              </a:rPr>
              <a:t>Θέμα</a:t>
            </a:r>
            <a:br>
              <a:rPr lang="el-GR" altLang="el-GR" dirty="0">
                <a:latin typeface="+mn-lt"/>
              </a:rPr>
            </a:br>
            <a:r>
              <a:rPr lang="el-GR" altLang="el-GR" dirty="0">
                <a:latin typeface="+mn-lt"/>
              </a:rPr>
              <a:t>Βάση δεδομένων βιβλιοπωλείου </a:t>
            </a:r>
            <a:endParaRPr lang="el-GR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7470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Έστω ο παρακάτω πίνακας της βάσης δεδομένων βιβλιοπωλείου:</a:t>
            </a:r>
          </a:p>
          <a:p>
            <a:pPr marL="0" indent="0">
              <a:buNone/>
            </a:pPr>
            <a:r>
              <a:rPr lang="en-US" sz="2400" dirty="0"/>
              <a:t>BOOKS</a:t>
            </a:r>
            <a:r>
              <a:rPr lang="el-GR" sz="2400" dirty="0"/>
              <a:t> (πίνακας στοιχείων βιβλίου)</a:t>
            </a:r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005407"/>
              </p:ext>
            </p:extLst>
          </p:nvPr>
        </p:nvGraphicFramePr>
        <p:xfrm>
          <a:off x="179512" y="2564904"/>
          <a:ext cx="8784976" cy="336499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29318"/>
                <a:gridCol w="1372057"/>
                <a:gridCol w="1886579"/>
                <a:gridCol w="1595016"/>
                <a:gridCol w="1086211"/>
                <a:gridCol w="1215795"/>
              </a:tblGrid>
              <a:tr h="110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ISBN 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Title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Author 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n-US" sz="1600" dirty="0" err="1">
                          <a:effectLst/>
                        </a:rPr>
                        <a:t>acode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aname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Publisher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n-US" sz="1600" dirty="0" err="1">
                          <a:effectLst/>
                        </a:rPr>
                        <a:t>pcode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pname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Pub_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year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Price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332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Διεθνής Αριθμός Βιβλίου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Τίτλος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Συγγραφέας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(Κωδικός, όνομα)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Εκδότης (Κωδικός,όνομα)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Έτος έκδοσης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Τιμή καταλόγου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2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0-07-123057-2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Database Management Systems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(100,</a:t>
                      </a:r>
                      <a:r>
                        <a:rPr lang="en-US" sz="1600">
                          <a:effectLst/>
                        </a:rPr>
                        <a:t>Ramakrishnan</a:t>
                      </a:r>
                      <a:r>
                        <a:rPr lang="el-GR" sz="1600">
                          <a:effectLst/>
                        </a:rPr>
                        <a:t>, (200, </a:t>
                      </a:r>
                      <a:r>
                        <a:rPr lang="en-US" sz="1600">
                          <a:effectLst/>
                        </a:rPr>
                        <a:t>Gehrke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10, </a:t>
                      </a:r>
                      <a:r>
                        <a:rPr lang="en-US" sz="1600">
                          <a:effectLst/>
                        </a:rPr>
                        <a:t>McGRAW-HILL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2003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0-13-727827-6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essence of databases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(300, </a:t>
                      </a:r>
                      <a:r>
                        <a:rPr lang="en-US" sz="1600">
                          <a:effectLst/>
                        </a:rPr>
                        <a:t>Rolland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20,</a:t>
                      </a:r>
                      <a:r>
                        <a:rPr lang="en-US" sz="1600">
                          <a:effectLst/>
                        </a:rPr>
                        <a:t>PRENTICE HALL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0-13-861337-0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first course in database systems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(400, </a:t>
                      </a:r>
                      <a:r>
                        <a:rPr lang="en-US" sz="1600">
                          <a:effectLst/>
                        </a:rPr>
                        <a:t>Ullman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endParaRPr lang="el-GR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(500,</a:t>
                      </a:r>
                      <a:r>
                        <a:rPr lang="en-US" sz="1600">
                          <a:effectLst/>
                        </a:rPr>
                        <a:t> Widom</a:t>
                      </a:r>
                      <a:r>
                        <a:rPr lang="el-GR" sz="1600">
                          <a:effectLst/>
                        </a:rPr>
                        <a:t>)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20,</a:t>
                      </a:r>
                      <a:r>
                        <a:rPr lang="en-US" sz="1600">
                          <a:effectLst/>
                        </a:rPr>
                        <a:t>PRENTICE HALL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1997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5949280"/>
            <a:ext cx="29061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latin typeface="+mn-lt"/>
              </a:rPr>
              <a:t>Γράψτε 1</a:t>
            </a:r>
            <a:r>
              <a:rPr lang="en-US" sz="2400" dirty="0">
                <a:latin typeface="+mn-lt"/>
              </a:rPr>
              <a:t>NF, 2NF, 3NF</a:t>
            </a:r>
            <a:endParaRPr lang="el-GR" sz="2400" dirty="0">
              <a:latin typeface="+mn-lt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907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Κανονική μορφή </a:t>
            </a:r>
            <a:r>
              <a:rPr lang="en-US" dirty="0"/>
              <a:t>BOYCE-CODD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36304"/>
          </a:xfrm>
        </p:spPr>
        <p:txBody>
          <a:bodyPr>
            <a:normAutofit/>
          </a:bodyPr>
          <a:lstStyle/>
          <a:p>
            <a:r>
              <a:rPr lang="el-GR" sz="2000" dirty="0"/>
              <a:t>Έστω βάση δεδομένων εκπαιδευτικού ιδρύματος. Δώστε παράδειγμα πίνακα που είναι στην Τρίτη κανονική μορφή αλλά όχι στην κανονική μορφή </a:t>
            </a:r>
            <a:r>
              <a:rPr lang="en-US" sz="2000" dirty="0"/>
              <a:t>Boyce</a:t>
            </a:r>
            <a:r>
              <a:rPr lang="el-GR" sz="2000" dirty="0"/>
              <a:t>-</a:t>
            </a:r>
            <a:r>
              <a:rPr lang="en-US" sz="2000" dirty="0" err="1"/>
              <a:t>Codd</a:t>
            </a:r>
            <a:r>
              <a:rPr lang="el-GR" sz="2000" dirty="0"/>
              <a:t>. Μη ξεχάσετε να αναφέρετε τους περιορισμούς που ισχύουν. Γράψτε την κανονική μορφή </a:t>
            </a:r>
            <a:r>
              <a:rPr lang="en-US" sz="2000" dirty="0"/>
              <a:t>Boyce</a:t>
            </a:r>
            <a:r>
              <a:rPr lang="el-GR" sz="2000" dirty="0"/>
              <a:t>-</a:t>
            </a:r>
            <a:r>
              <a:rPr lang="en-US" sz="2000" dirty="0" err="1"/>
              <a:t>Codd</a:t>
            </a:r>
            <a:r>
              <a:rPr lang="el-GR" sz="2000" dirty="0"/>
              <a:t>. Τι κερδίσαμε πηγαίνοντας στη μορφή αυτή; </a:t>
            </a:r>
          </a:p>
          <a:p>
            <a:r>
              <a:rPr lang="el-GR" sz="2000" b="1" dirty="0"/>
              <a:t>Απάντηση</a:t>
            </a:r>
            <a:endParaRPr lang="el-GR" sz="2000" dirty="0"/>
          </a:p>
          <a:p>
            <a:pPr marL="357188" indent="0">
              <a:buNone/>
            </a:pPr>
            <a:r>
              <a:rPr lang="el-GR" sz="2000" dirty="0" smtClean="0"/>
              <a:t>Έστω </a:t>
            </a:r>
            <a:r>
              <a:rPr lang="el-GR" sz="2000" dirty="0"/>
              <a:t>ότι ο πίνακας </a:t>
            </a:r>
            <a:r>
              <a:rPr lang="en-US" sz="2000" dirty="0"/>
              <a:t>STUD</a:t>
            </a:r>
            <a:r>
              <a:rPr lang="el-GR" sz="2000" dirty="0"/>
              <a:t>_</a:t>
            </a:r>
            <a:r>
              <a:rPr lang="en-US" sz="2000" dirty="0"/>
              <a:t>COUR</a:t>
            </a:r>
            <a:r>
              <a:rPr lang="el-GR" sz="2000" dirty="0"/>
              <a:t>_</a:t>
            </a:r>
            <a:r>
              <a:rPr lang="en-US" sz="2000" dirty="0"/>
              <a:t>TEACH</a:t>
            </a:r>
            <a:r>
              <a:rPr lang="el-GR" sz="2000" dirty="0"/>
              <a:t> ανήκει στο Σύστημα Βάσης Δεδομένων ενός τριτοβάθμιου </a:t>
            </a:r>
            <a:r>
              <a:rPr lang="el-GR" sz="2000" dirty="0" smtClean="0"/>
              <a:t>ιδρύματος.</a:t>
            </a:r>
            <a:endParaRPr lang="el-G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6917111"/>
              </p:ext>
            </p:extLst>
          </p:nvPr>
        </p:nvGraphicFramePr>
        <p:xfrm>
          <a:off x="827584" y="4437112"/>
          <a:ext cx="5328592" cy="16824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84176"/>
                <a:gridCol w="2296486"/>
                <a:gridCol w="144793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Student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Course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Teacher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ΔΟΥΜΑ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ΒΑΣΕΙΣ ΔΕΔΟΜΕΝΩΝ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ΣΚΟΥΡΛΑΣ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ΜΑΥΡΟΥΔΑΚΗΣ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ΒΑΣΕΙΣ ΔΕΔΟΜΕΝΩΝ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ΜΙΑΟΥΛΗΣ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ΠΑΠΟΥΤΣΗΣ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ΒΑΣΕΙΣ ΔΕΔΟΜΕΝΩΝ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ΜΙΑΟΥΛΗΣ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ΔΟΥΜΑ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PROLOG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ΞΑΝΘΑΚΗΣ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ΜΑΥΡΟΥΔΑΚΗΣ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PROLOG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ΚΑΤΣΙΚΑΣ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07704" y="4077072"/>
            <a:ext cx="3043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+mn-lt"/>
              </a:rPr>
              <a:t>ΠΙΝΑΚΑΣ </a:t>
            </a:r>
            <a:r>
              <a:rPr lang="en-US" b="1" dirty="0">
                <a:latin typeface="+mn-lt"/>
              </a:rPr>
              <a:t>STUD</a:t>
            </a:r>
            <a:r>
              <a:rPr lang="el-GR" b="1" dirty="0">
                <a:latin typeface="+mn-lt"/>
              </a:rPr>
              <a:t>_</a:t>
            </a:r>
            <a:r>
              <a:rPr lang="en-US" b="1" dirty="0">
                <a:latin typeface="+mn-lt"/>
              </a:rPr>
              <a:t>COUR</a:t>
            </a:r>
            <a:r>
              <a:rPr lang="el-GR" b="1" dirty="0">
                <a:latin typeface="+mn-lt"/>
              </a:rPr>
              <a:t>_</a:t>
            </a:r>
            <a:r>
              <a:rPr lang="en-US" b="1" dirty="0">
                <a:latin typeface="+mn-lt"/>
              </a:rPr>
              <a:t>TEACH</a:t>
            </a:r>
            <a:endParaRPr lang="el-GR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0192" y="4261738"/>
            <a:ext cx="25651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Για τον πίνακα αυτό μπορούμε να πούμε ότι βρίσκεται στην τρίτη κανονική μορφή και το κύριο κλειδί του είναι το σύνθετο κλειδί (</a:t>
            </a:r>
            <a:r>
              <a:rPr lang="en-US" dirty="0">
                <a:latin typeface="+mn-lt"/>
              </a:rPr>
              <a:t>Student</a:t>
            </a:r>
            <a:r>
              <a:rPr lang="el-GR" dirty="0">
                <a:latin typeface="+mn-lt"/>
              </a:rPr>
              <a:t>, </a:t>
            </a:r>
            <a:r>
              <a:rPr lang="en-US" dirty="0">
                <a:latin typeface="+mn-lt"/>
              </a:rPr>
              <a:t>Course</a:t>
            </a:r>
            <a:r>
              <a:rPr lang="el-GR" dirty="0">
                <a:latin typeface="+mn-lt"/>
              </a:rPr>
              <a:t>).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4431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694997"/>
          </a:xfrm>
        </p:spPr>
        <p:txBody>
          <a:bodyPr>
            <a:normAutofit/>
          </a:bodyPr>
          <a:lstStyle/>
          <a:p>
            <a:r>
              <a:rPr lang="el-GR" sz="2000" dirty="0"/>
              <a:t>Αν ένας διδάσκων διδάσκει ακριβώς ένα μάθημα θα μπορούσε το χαρακτηριστικό </a:t>
            </a:r>
            <a:r>
              <a:rPr lang="en-US" sz="2000" dirty="0"/>
              <a:t>Teacher</a:t>
            </a:r>
            <a:r>
              <a:rPr lang="el-GR" sz="2000" dirty="0"/>
              <a:t> να καθορίζει το χαρακτηριστικό </a:t>
            </a:r>
            <a:r>
              <a:rPr lang="en-US" sz="2000" dirty="0"/>
              <a:t>Course</a:t>
            </a:r>
            <a:r>
              <a:rPr lang="el-GR" sz="2000" dirty="0"/>
              <a:t>. Δηλαδή, στο παράδειγμά μας έχουμε μία (σχετικά ασυνήθιστη) περίπτωση όπου χαρακτηριστικό εκτός κλειδιού ορίζει τμήμα του σύνθετου κλειδιού ενός πίνακα της τρίτης κανονικής μορφής.</a:t>
            </a:r>
          </a:p>
          <a:p>
            <a:endParaRPr lang="el-GR" sz="2000" dirty="0"/>
          </a:p>
        </p:txBody>
      </p:sp>
      <p:sp>
        <p:nvSpPr>
          <p:cNvPr id="4" name="Rectangle 3"/>
          <p:cNvSpPr/>
          <p:nvPr/>
        </p:nvSpPr>
        <p:spPr>
          <a:xfrm>
            <a:off x="792516" y="2891749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Η  κανονική μορφή </a:t>
            </a:r>
            <a:r>
              <a:rPr lang="en-US" dirty="0">
                <a:latin typeface="+mn-lt"/>
              </a:rPr>
              <a:t>Boyce</a:t>
            </a:r>
            <a:r>
              <a:rPr lang="el-GR" dirty="0">
                <a:latin typeface="+mn-lt"/>
              </a:rPr>
              <a:t>-</a:t>
            </a:r>
            <a:r>
              <a:rPr lang="en-US" dirty="0" err="1">
                <a:latin typeface="+mn-lt"/>
              </a:rPr>
              <a:t>Codd</a:t>
            </a:r>
            <a:r>
              <a:rPr lang="el-GR" dirty="0">
                <a:latin typeface="+mn-lt"/>
              </a:rPr>
              <a:t> έχει δύο </a:t>
            </a:r>
            <a:r>
              <a:rPr lang="el-GR" dirty="0" smtClean="0">
                <a:latin typeface="+mn-lt"/>
              </a:rPr>
              <a:t>πίνακες:</a:t>
            </a:r>
            <a:endParaRPr lang="el-GR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1640" y="3433604"/>
            <a:ext cx="2059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 </a:t>
            </a:r>
            <a:r>
              <a:rPr lang="el-GR" b="1" dirty="0">
                <a:latin typeface="+mn-lt"/>
              </a:rPr>
              <a:t>ΠΙΝΑΚΑΣ </a:t>
            </a:r>
            <a:r>
              <a:rPr lang="en-US" b="1" dirty="0">
                <a:latin typeface="+mn-lt"/>
              </a:rPr>
              <a:t>STUDENT</a:t>
            </a:r>
            <a:endParaRPr lang="el-GR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8456782"/>
              </p:ext>
            </p:extLst>
          </p:nvPr>
        </p:nvGraphicFramePr>
        <p:xfrm>
          <a:off x="1022119" y="3833927"/>
          <a:ext cx="3177017" cy="16824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24205"/>
                <a:gridCol w="125281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Student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Teacher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ΔΟΥΜΑ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ΣΚΟΥΡΛΑΣ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ΜΑΥΡΟΥΔΑΚΗΣ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ΜΙΑΟΥΛΗΣ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ΠΑΠΟΥΤΣΗΣ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ΜΙΑΟΥΛΗΣ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ΔΟΥΜΑ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ΞΑΝΘΑΚΗΣ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ΜΑΥΡΟΥΔΑΚΗΣ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ΚΑΤΣΙΚΑΣ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436096" y="3422929"/>
            <a:ext cx="2463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 </a:t>
            </a:r>
            <a:r>
              <a:rPr lang="el-GR" b="1" dirty="0">
                <a:latin typeface="+mn-lt"/>
              </a:rPr>
              <a:t>ΠΙΝΑΚΑΣ </a:t>
            </a:r>
            <a:r>
              <a:rPr lang="en-US" b="1" dirty="0">
                <a:latin typeface="+mn-lt"/>
              </a:rPr>
              <a:t>COUR_TEACH</a:t>
            </a:r>
            <a:endParaRPr lang="el-GR" dirty="0"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2800271"/>
              </p:ext>
            </p:extLst>
          </p:nvPr>
        </p:nvGraphicFramePr>
        <p:xfrm>
          <a:off x="4933982" y="3833927"/>
          <a:ext cx="3742473" cy="1402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93546"/>
                <a:gridCol w="234892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Teacher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err="1">
                          <a:effectLst/>
                        </a:rPr>
                        <a:t>Course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ΣΚΟΥΡΛΑΣ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ΒΑΣΕΙΣ ΔΕΔΟΜΕΝΩΝ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ΜΙΑΟΥΛΗΣ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ΒΑΣΕΙΣ ΔΕΔΟΜΕΝΩΝ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ΞΑΝΘΑΚΗΣ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PROLOG</a:t>
                      </a:r>
                      <a:endParaRPr lang="el-G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ΚΑΤΣΙΚΑΣ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PROLOG</a:t>
                      </a:r>
                      <a:endParaRPr lang="el-G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39784" y="5447127"/>
            <a:ext cx="327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el-GR" dirty="0">
                <a:latin typeface="+mn-lt"/>
              </a:rPr>
              <a:t>κύριο κλειδί = (</a:t>
            </a:r>
            <a:r>
              <a:rPr lang="en-US" dirty="0">
                <a:latin typeface="+mn-lt"/>
              </a:rPr>
              <a:t>Student, Teacher)</a:t>
            </a:r>
            <a:endParaRPr lang="el-GR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99510" y="5267056"/>
            <a:ext cx="2336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 κύριο κλειδί = </a:t>
            </a:r>
            <a:r>
              <a:rPr lang="en-US" dirty="0">
                <a:latin typeface="+mn-lt"/>
              </a:rPr>
              <a:t>Teacher</a:t>
            </a:r>
            <a:endParaRPr lang="el-GR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2516" y="5949280"/>
            <a:ext cx="671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Αν μία σχέση είναι στη κανονική μορφή (BCNF) τότε είναι και στην τρίτη κανονική μορφή.</a:t>
            </a:r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597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Ακολουθεί παράδειγμα ενοποίησης διαφορετικών συστημάτων βάσεων δεδομένων</a:t>
            </a:r>
            <a:endParaRPr lang="el-GR" dirty="0">
              <a:solidFill>
                <a:schemeClr val="accent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251520" y="1844824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dirty="0" smtClean="0"/>
              <a:t>. </a:t>
            </a:r>
            <a:endParaRPr lang="el-GR" altLang="el-GR" sz="2400" dirty="0" smtClean="0">
              <a:cs typeface="Arial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16" y="116632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57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Ενοποίηση συστημάτων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Έστω ότι στο τμήμα μας έχουμε δύο ξεχωριστά συστήματα</a:t>
            </a:r>
            <a:r>
              <a:rPr lang="en-US" altLang="el-GR" sz="2800" dirty="0"/>
              <a:t>: </a:t>
            </a:r>
            <a:endParaRPr lang="en-US" altLang="el-GR" sz="2800" dirty="0" smtClean="0"/>
          </a:p>
          <a:p>
            <a:pPr marL="898525" indent="-541338">
              <a:buFont typeface="+mj-lt"/>
              <a:buAutoNum type="arabicPeriod"/>
            </a:pPr>
            <a:r>
              <a:rPr lang="el-GR" altLang="el-GR" sz="2800" dirty="0" smtClean="0"/>
              <a:t>Μαθητολόγιο </a:t>
            </a:r>
            <a:r>
              <a:rPr lang="el-GR" altLang="el-GR" sz="2800" dirty="0"/>
              <a:t>και </a:t>
            </a:r>
            <a:endParaRPr lang="en-US" altLang="el-GR" sz="2800" dirty="0" smtClean="0"/>
          </a:p>
          <a:p>
            <a:pPr marL="898525" indent="-541338">
              <a:buFont typeface="+mj-lt"/>
              <a:buAutoNum type="arabicPeriod"/>
            </a:pPr>
            <a:r>
              <a:rPr lang="el-GR" altLang="el-GR" sz="2800" dirty="0" smtClean="0"/>
              <a:t>Μητρώο </a:t>
            </a:r>
            <a:r>
              <a:rPr lang="el-GR" altLang="el-GR" sz="2800" dirty="0"/>
              <a:t>καθηγητών. </a:t>
            </a:r>
            <a:endParaRPr lang="en-US" altLang="el-GR" sz="2800" dirty="0"/>
          </a:p>
          <a:p>
            <a:r>
              <a:rPr lang="el-GR" altLang="el-GR" sz="2800" dirty="0"/>
              <a:t>Στόχος μας η σχεδίαση ενιαίου, ολοκληρωμένου συστήματος βάσης δεδομένων.</a:t>
            </a:r>
          </a:p>
          <a:p>
            <a:endParaRPr lang="el-GR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8289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altLang="el-GR" sz="3200" smtClean="0"/>
              <a:t>Κύρια παραδοτέα της Σχεδίασης Βάσης Δεδομένων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5486400" cy="5040560"/>
          </a:xfrm>
        </p:spPr>
        <p:txBody>
          <a:bodyPr/>
          <a:lstStyle/>
          <a:p>
            <a:r>
              <a:rPr lang="el-GR" altLang="el-GR" sz="2000" dirty="0"/>
              <a:t>Ανάλυση απαιτήσεων - </a:t>
            </a:r>
            <a:r>
              <a:rPr lang="el-GR" altLang="el-GR" sz="1800" dirty="0"/>
              <a:t>Συζητάμε και καταγράφουμε τις απαιτήσεις της διοίκησης και του προσωπικού του οργανισμού από τη βάση δεδομένων (και τις επιχειρησιακές εφαρμογές)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endParaRPr lang="el-GR" altLang="el-GR" sz="1600" dirty="0"/>
          </a:p>
          <a:p>
            <a:r>
              <a:rPr lang="el-GR" altLang="el-GR" sz="2000" dirty="0"/>
              <a:t>Εννοιολογική σχεδίαση - </a:t>
            </a:r>
            <a:r>
              <a:rPr lang="el-GR" altLang="el-GR" sz="1800" dirty="0"/>
              <a:t>Κατασκευή </a:t>
            </a:r>
            <a:r>
              <a:rPr lang="en-US" altLang="el-GR" sz="1800" dirty="0" err="1"/>
              <a:t>Μοντέλο</a:t>
            </a:r>
            <a:r>
              <a:rPr lang="el-GR" altLang="el-GR" sz="1800" dirty="0"/>
              <a:t>υ</a:t>
            </a:r>
            <a:r>
              <a:rPr lang="en-US" altLang="el-GR" sz="1800" dirty="0"/>
              <a:t> </a:t>
            </a:r>
            <a:r>
              <a:rPr lang="en-US" altLang="el-GR" sz="1800" dirty="0" err="1"/>
              <a:t>Οντοτήτων</a:t>
            </a:r>
            <a:r>
              <a:rPr lang="en-US" altLang="el-GR" sz="1800" dirty="0"/>
              <a:t> -</a:t>
            </a:r>
            <a:r>
              <a:rPr lang="en-US" altLang="el-GR" sz="1800" dirty="0" err="1"/>
              <a:t>Συσχετίσεων</a:t>
            </a:r>
            <a:r>
              <a:rPr lang="en-US" altLang="el-GR" sz="1800" dirty="0"/>
              <a:t> </a:t>
            </a:r>
            <a:endParaRPr lang="el-GR" altLang="el-GR" sz="1800" dirty="0"/>
          </a:p>
          <a:p>
            <a:pPr lvl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l-GR" altLang="el-GR" sz="1800" dirty="0"/>
          </a:p>
          <a:p>
            <a:r>
              <a:rPr lang="el-GR" altLang="el-GR" sz="2000" dirty="0"/>
              <a:t>Λογική σχεδίαση </a:t>
            </a:r>
            <a:r>
              <a:rPr lang="el-GR" altLang="el-GR" sz="1800" dirty="0"/>
              <a:t>– </a:t>
            </a:r>
            <a:r>
              <a:rPr lang="el-GR" altLang="el-GR" sz="1800" dirty="0" err="1"/>
              <a:t>Σχεδίαζουμε</a:t>
            </a:r>
            <a:r>
              <a:rPr lang="el-GR" altLang="el-GR" sz="1800" dirty="0"/>
              <a:t> τη Σχεσιακή βάση δεδομένων (την τρίτη κανονική μορφή)</a:t>
            </a:r>
          </a:p>
          <a:p>
            <a:pPr lvl="1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l-GR" altLang="el-GR" sz="1600" dirty="0"/>
          </a:p>
          <a:p>
            <a:r>
              <a:rPr lang="el-GR" altLang="el-GR" sz="2000" dirty="0"/>
              <a:t>Φυσική σχεδίαση – </a:t>
            </a:r>
            <a:r>
              <a:rPr lang="el-GR" altLang="el-GR" sz="1800" dirty="0"/>
              <a:t>Καταγράφουμε την οργάνωση αρχείων, ευρετηρίων κ.λπ. </a:t>
            </a:r>
          </a:p>
          <a:p>
            <a:endParaRPr lang="el-GR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30900" y="1066800"/>
            <a:ext cx="2527300" cy="4851400"/>
            <a:chOff x="3736" y="672"/>
            <a:chExt cx="1592" cy="3056"/>
          </a:xfrm>
        </p:grpSpPr>
        <p:grpSp>
          <p:nvGrpSpPr>
            <p:cNvPr id="25605" name="Group 4"/>
            <p:cNvGrpSpPr>
              <a:grpSpLocks/>
            </p:cNvGrpSpPr>
            <p:nvPr/>
          </p:nvGrpSpPr>
          <p:grpSpPr bwMode="auto">
            <a:xfrm>
              <a:off x="3744" y="672"/>
              <a:ext cx="1584" cy="384"/>
              <a:chOff x="1976" y="720"/>
              <a:chExt cx="1584" cy="384"/>
            </a:xfrm>
          </p:grpSpPr>
          <p:sp>
            <p:nvSpPr>
              <p:cNvPr id="25622" name="AutoShape 5"/>
              <p:cNvSpPr>
                <a:spLocks noChangeArrowheads="1"/>
              </p:cNvSpPr>
              <p:nvPr/>
            </p:nvSpPr>
            <p:spPr bwMode="auto">
              <a:xfrm>
                <a:off x="2061" y="720"/>
                <a:ext cx="1398" cy="384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5623" name="Text Box 6"/>
              <p:cNvSpPr txBox="1">
                <a:spLocks noChangeArrowheads="1"/>
              </p:cNvSpPr>
              <p:nvPr/>
            </p:nvSpPr>
            <p:spPr bwMode="auto">
              <a:xfrm>
                <a:off x="1976" y="796"/>
                <a:ext cx="15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Ανάλυση Απαιτήσεων</a:t>
                </a:r>
                <a:endParaRPr lang="el-GR" altLang="el-GR" sz="2000"/>
              </a:p>
            </p:txBody>
          </p:sp>
        </p:grpSp>
        <p:grpSp>
          <p:nvGrpSpPr>
            <p:cNvPr id="25606" name="Group 7"/>
            <p:cNvGrpSpPr>
              <a:grpSpLocks/>
            </p:cNvGrpSpPr>
            <p:nvPr/>
          </p:nvGrpSpPr>
          <p:grpSpPr bwMode="auto">
            <a:xfrm>
              <a:off x="3736" y="1276"/>
              <a:ext cx="1584" cy="404"/>
              <a:chOff x="1968" y="1380"/>
              <a:chExt cx="1584" cy="404"/>
            </a:xfrm>
          </p:grpSpPr>
          <p:sp>
            <p:nvSpPr>
              <p:cNvPr id="25620" name="AutoShape 8"/>
              <p:cNvSpPr>
                <a:spLocks noChangeArrowheads="1"/>
              </p:cNvSpPr>
              <p:nvPr/>
            </p:nvSpPr>
            <p:spPr bwMode="auto">
              <a:xfrm>
                <a:off x="2053" y="1392"/>
                <a:ext cx="1398" cy="384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5621" name="Text Box 9"/>
              <p:cNvSpPr txBox="1">
                <a:spLocks noChangeArrowheads="1"/>
              </p:cNvSpPr>
              <p:nvPr/>
            </p:nvSpPr>
            <p:spPr bwMode="auto">
              <a:xfrm>
                <a:off x="1968" y="1380"/>
                <a:ext cx="158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Εννοιολογική 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Σχεδίαση</a:t>
                </a:r>
                <a:endParaRPr lang="el-GR" altLang="el-GR" sz="2000"/>
              </a:p>
            </p:txBody>
          </p:sp>
        </p:grpSp>
        <p:grpSp>
          <p:nvGrpSpPr>
            <p:cNvPr id="25607" name="Group 10"/>
            <p:cNvGrpSpPr>
              <a:grpSpLocks/>
            </p:cNvGrpSpPr>
            <p:nvPr/>
          </p:nvGrpSpPr>
          <p:grpSpPr bwMode="auto">
            <a:xfrm>
              <a:off x="3736" y="1900"/>
              <a:ext cx="1584" cy="404"/>
              <a:chOff x="1968" y="1380"/>
              <a:chExt cx="1584" cy="404"/>
            </a:xfrm>
          </p:grpSpPr>
          <p:sp>
            <p:nvSpPr>
              <p:cNvPr id="25618" name="AutoShape 11"/>
              <p:cNvSpPr>
                <a:spLocks noChangeArrowheads="1"/>
              </p:cNvSpPr>
              <p:nvPr/>
            </p:nvSpPr>
            <p:spPr bwMode="auto">
              <a:xfrm>
                <a:off x="2053" y="1392"/>
                <a:ext cx="1398" cy="384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5619" name="Text Box 12"/>
              <p:cNvSpPr txBox="1">
                <a:spLocks noChangeArrowheads="1"/>
              </p:cNvSpPr>
              <p:nvPr/>
            </p:nvSpPr>
            <p:spPr bwMode="auto">
              <a:xfrm>
                <a:off x="1968" y="1380"/>
                <a:ext cx="158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Λογική 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Σχεδίαση</a:t>
                </a:r>
                <a:endParaRPr lang="el-GR" altLang="el-GR" sz="2000"/>
              </a:p>
            </p:txBody>
          </p:sp>
        </p:grpSp>
        <p:grpSp>
          <p:nvGrpSpPr>
            <p:cNvPr id="25608" name="Group 13"/>
            <p:cNvGrpSpPr>
              <a:grpSpLocks/>
            </p:cNvGrpSpPr>
            <p:nvPr/>
          </p:nvGrpSpPr>
          <p:grpSpPr bwMode="auto">
            <a:xfrm>
              <a:off x="3736" y="2524"/>
              <a:ext cx="1584" cy="1204"/>
              <a:chOff x="3736" y="2524"/>
              <a:chExt cx="1584" cy="1204"/>
            </a:xfrm>
          </p:grpSpPr>
          <p:sp>
            <p:nvSpPr>
              <p:cNvPr id="25612" name="AutoShape 14"/>
              <p:cNvSpPr>
                <a:spLocks noChangeArrowheads="1"/>
              </p:cNvSpPr>
              <p:nvPr/>
            </p:nvSpPr>
            <p:spPr bwMode="auto">
              <a:xfrm>
                <a:off x="4023" y="3248"/>
                <a:ext cx="864" cy="480"/>
              </a:xfrm>
              <a:prstGeom prst="flowChartMagneticDisk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5613" name="Text Box 15"/>
              <p:cNvSpPr txBox="1">
                <a:spLocks noChangeArrowheads="1"/>
              </p:cNvSpPr>
              <p:nvPr/>
            </p:nvSpPr>
            <p:spPr bwMode="auto">
              <a:xfrm>
                <a:off x="4021" y="3420"/>
                <a:ext cx="86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/>
                  <a:t>Φυσική ΒΔ</a:t>
                </a:r>
                <a:endParaRPr lang="el-GR" altLang="el-GR" sz="2000">
                  <a:latin typeface="Arial Greek" pitchFamily="34" charset="0"/>
                </a:endParaRPr>
              </a:p>
            </p:txBody>
          </p:sp>
          <p:sp>
            <p:nvSpPr>
              <p:cNvPr id="25614" name="Line 16"/>
              <p:cNvSpPr>
                <a:spLocks noChangeShapeType="1"/>
              </p:cNvSpPr>
              <p:nvPr/>
            </p:nvSpPr>
            <p:spPr bwMode="auto">
              <a:xfrm>
                <a:off x="4463" y="2928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5615" name="Group 17"/>
              <p:cNvGrpSpPr>
                <a:grpSpLocks/>
              </p:cNvGrpSpPr>
              <p:nvPr/>
            </p:nvGrpSpPr>
            <p:grpSpPr bwMode="auto">
              <a:xfrm>
                <a:off x="3736" y="2524"/>
                <a:ext cx="1584" cy="404"/>
                <a:chOff x="1968" y="1380"/>
                <a:chExt cx="1584" cy="404"/>
              </a:xfrm>
            </p:grpSpPr>
            <p:sp>
              <p:nvSpPr>
                <p:cNvPr id="25616" name="AutoShape 18"/>
                <p:cNvSpPr>
                  <a:spLocks noChangeArrowheads="1"/>
                </p:cNvSpPr>
                <p:nvPr/>
              </p:nvSpPr>
              <p:spPr bwMode="auto">
                <a:xfrm>
                  <a:off x="2053" y="1392"/>
                  <a:ext cx="1398" cy="384"/>
                </a:xfrm>
                <a:prstGeom prst="flowChart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561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68" y="1380"/>
                  <a:ext cx="1584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l-GR" sz="1800"/>
                    <a:t>Φυσική </a:t>
                  </a: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l-GR" sz="1800"/>
                    <a:t>Σχεδίαση</a:t>
                  </a:r>
                  <a:endParaRPr lang="el-GR" altLang="el-GR" sz="2000"/>
                </a:p>
              </p:txBody>
            </p:sp>
          </p:grpSp>
        </p:grpSp>
        <p:sp>
          <p:nvSpPr>
            <p:cNvPr id="25609" name="Line 20"/>
            <p:cNvSpPr>
              <a:spLocks noChangeShapeType="1"/>
            </p:cNvSpPr>
            <p:nvPr/>
          </p:nvSpPr>
          <p:spPr bwMode="auto">
            <a:xfrm flipV="1">
              <a:off x="4456" y="229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610" name="Line 21"/>
            <p:cNvSpPr>
              <a:spLocks noChangeShapeType="1"/>
            </p:cNvSpPr>
            <p:nvPr/>
          </p:nvSpPr>
          <p:spPr bwMode="auto">
            <a:xfrm flipV="1">
              <a:off x="4456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611" name="Line 22"/>
            <p:cNvSpPr>
              <a:spLocks noChangeShapeType="1"/>
            </p:cNvSpPr>
            <p:nvPr/>
          </p:nvSpPr>
          <p:spPr bwMode="auto">
            <a:xfrm flipV="1">
              <a:off x="4456" y="10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4" name="2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59216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Μαθητολόγιο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7035123"/>
              </p:ext>
            </p:extLst>
          </p:nvPr>
        </p:nvGraphicFramePr>
        <p:xfrm>
          <a:off x="558475" y="1447048"/>
          <a:ext cx="4536504" cy="126187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10366"/>
                <a:gridCol w="965540"/>
                <a:gridCol w="1241408"/>
                <a:gridCol w="1419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Studno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Sname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Address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Semester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CODD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MARTIN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ATHENS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DATE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BERLIN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6853098"/>
              </p:ext>
            </p:extLst>
          </p:nvPr>
        </p:nvGraphicFramePr>
        <p:xfrm>
          <a:off x="558475" y="3262393"/>
          <a:ext cx="3312368" cy="18928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42138"/>
                <a:gridCol w="1129216"/>
                <a:gridCol w="9410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Studno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C_code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mark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75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200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25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8280723"/>
              </p:ext>
            </p:extLst>
          </p:nvPr>
        </p:nvGraphicFramePr>
        <p:xfrm>
          <a:off x="558475" y="5589240"/>
          <a:ext cx="3257582" cy="94640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95443"/>
                <a:gridCol w="206213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800" dirty="0" err="1" smtClean="0">
                          <a:effectLst/>
                        </a:rPr>
                        <a:t>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Course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DATABASE I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DATABASE II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58475" y="1124744"/>
            <a:ext cx="970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>
                <a:latin typeface="+mn-lt"/>
              </a:rPr>
              <a:t>student</a:t>
            </a:r>
            <a:r>
              <a:rPr lang="el-GR" b="1" dirty="0">
                <a:latin typeface="+mn-lt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475" y="2893586"/>
            <a:ext cx="1733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+mn-lt"/>
              </a:rPr>
              <a:t>Student_course</a:t>
            </a:r>
            <a:r>
              <a:rPr lang="en-US" b="1" dirty="0" smtClean="0">
                <a:latin typeface="+mn-lt"/>
              </a:rPr>
              <a:t> </a:t>
            </a:r>
            <a:endParaRPr lang="el-GR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8475" y="5229200"/>
            <a:ext cx="83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Course</a:t>
            </a:r>
            <a:endParaRPr lang="el-GR" b="1" dirty="0">
              <a:latin typeface="+mn-lt"/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5539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Μητρώο καθηγητών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2627194"/>
              </p:ext>
            </p:extLst>
          </p:nvPr>
        </p:nvGraphicFramePr>
        <p:xfrm>
          <a:off x="558475" y="1392607"/>
          <a:ext cx="6605812" cy="126187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09741"/>
                <a:gridCol w="1070938"/>
                <a:gridCol w="1376919"/>
                <a:gridCol w="2985654"/>
                <a:gridCol w="1625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Tno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tname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Address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Speciality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CODD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ATHENS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DATABASE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MARTIN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ATHENS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BUSSINESS INTELLIGENCE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DATE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BERLIN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DATABASE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3889358"/>
              </p:ext>
            </p:extLst>
          </p:nvPr>
        </p:nvGraphicFramePr>
        <p:xfrm>
          <a:off x="558475" y="3426235"/>
          <a:ext cx="2371354" cy="18928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42138"/>
                <a:gridCol w="112921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Studno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C_code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200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49441821"/>
              </p:ext>
            </p:extLst>
          </p:nvPr>
        </p:nvGraphicFramePr>
        <p:xfrm>
          <a:off x="558475" y="5589240"/>
          <a:ext cx="5597700" cy="94640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57910"/>
                <a:gridCol w="2169895"/>
                <a:gridCol w="21698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800" dirty="0" err="1" smtClean="0">
                          <a:effectLst/>
                        </a:rPr>
                        <a:t>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Course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Semester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DATABASE I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l-GR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DATABASE II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l-G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58475" y="1070303"/>
            <a:ext cx="924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Teacher</a:t>
            </a:r>
            <a:endParaRPr lang="el-GR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857" y="3056843"/>
            <a:ext cx="934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Teaches</a:t>
            </a:r>
            <a:endParaRPr lang="el-GR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8475" y="5229200"/>
            <a:ext cx="83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Course</a:t>
            </a:r>
            <a:endParaRPr lang="el-GR" b="1" dirty="0">
              <a:latin typeface="+mn-lt"/>
            </a:endParaRPr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689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Σχεδιάστε τη βάση δεδομένων ενιαίου </a:t>
            </a:r>
            <a:r>
              <a:rPr lang="el-GR" dirty="0" smtClean="0"/>
              <a:t>συστήματος</a:t>
            </a:r>
            <a:endParaRPr lang="el-GR" dirty="0"/>
          </a:p>
        </p:txBody>
      </p:sp>
      <p:pic>
        <p:nvPicPr>
          <p:cNvPr id="5" name="Εικόνα 2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808" y="1196752"/>
            <a:ext cx="822838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616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Ερωτήσεις</a:t>
            </a:r>
            <a:r>
              <a:rPr lang="en-US" sz="3600" dirty="0" smtClean="0"/>
              <a:t>;</a:t>
            </a:r>
            <a:endParaRPr lang="el-GR" sz="3600" dirty="0"/>
          </a:p>
        </p:txBody>
      </p:sp>
    </p:spTree>
    <p:extLst>
      <p:ext uri="{BB962C8B-B14F-4D97-AF65-F5344CB8AC3E}">
        <p14:creationId xmlns=""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smtClean="0"/>
              <a:t>Ανοικτά Ακαδημαϊκά Μαθήματα στο Πανεπιστήμιο Δυτικής </a:t>
            </a:r>
            <a:r>
              <a:rPr lang="el-GR" sz="2000" dirty="0" smtClean="0"/>
              <a:t>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</a:t>
            </a:r>
            <a:r>
              <a:rPr lang="en-US" sz="2000" dirty="0" smtClean="0"/>
              <a:t>6</a:t>
            </a:r>
            <a:r>
              <a:rPr lang="el-GR" sz="20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/>
              <a:t>Χ. </a:t>
            </a:r>
            <a:r>
              <a:rPr lang="el-GR" sz="2000" dirty="0" err="1"/>
              <a:t>Σκουρλάς</a:t>
            </a:r>
            <a:r>
              <a:rPr lang="el-GR" sz="2000" dirty="0"/>
              <a:t>. «Βάσεις Δεδομένων Ι. Ενότητα 6: Σχεδίαση βάσεων δεδομένων - Εμβάθυνση στη μοντελοποίηση και την </a:t>
            </a:r>
            <a:r>
              <a:rPr lang="el-GR" sz="2000" dirty="0" err="1"/>
              <a:t>Κανονικοποίηση</a:t>
            </a:r>
            <a:r>
              <a:rPr lang="el-GR" sz="2000" dirty="0"/>
              <a:t> - Ενοποίηση διαφορετικών συστημάτων βάσεων δεδομένων </a:t>
            </a:r>
            <a:r>
              <a:rPr lang="el-GR" sz="2000" dirty="0" smtClean="0"/>
              <a:t>». Έκδοση: </a:t>
            </a:r>
            <a:r>
              <a:rPr lang="en-US" sz="2000" dirty="0" smtClean="0"/>
              <a:t>2</a:t>
            </a:r>
            <a:r>
              <a:rPr lang="el-GR" sz="2000" dirty="0" smtClean="0"/>
              <a:t>.0. Αθήνα 201</a:t>
            </a:r>
            <a:r>
              <a:rPr lang="en-US" sz="2000" dirty="0" smtClean="0"/>
              <a:t>6</a:t>
            </a:r>
            <a:r>
              <a:rPr lang="el-GR" sz="2000" dirty="0" smtClean="0"/>
              <a:t>. Διαθέσιμο από τη δικτυακή διεύθυνση: </a:t>
            </a:r>
            <a:r>
              <a:rPr lang="en-US" sz="2000" dirty="0" smtClean="0">
                <a:hlinkClick r:id="rId3"/>
              </a:rPr>
              <a:t>pyles.teiath.gr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40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4"/>
                </a:solidFill>
              </a:rPr>
              <a:t>Σχεδίαση βάσεων </a:t>
            </a:r>
            <a:r>
              <a:rPr lang="el-GR" dirty="0">
                <a:solidFill>
                  <a:schemeClr val="accent4"/>
                </a:solidFill>
              </a:rPr>
              <a:t>δεδομένων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-180528" y="1196752"/>
            <a:ext cx="91450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l-GR" sz="2400" b="1" dirty="0" smtClean="0">
                <a:solidFill>
                  <a:schemeClr val="accent4"/>
                </a:solidFill>
                <a:cs typeface="Arial" charset="0"/>
              </a:rPr>
              <a:t>                 </a:t>
            </a:r>
            <a:r>
              <a:rPr lang="el-GR" altLang="el-GR" sz="2400" b="1" dirty="0" smtClean="0">
                <a:solidFill>
                  <a:schemeClr val="accent4"/>
                </a:solidFill>
                <a:cs typeface="Arial" charset="0"/>
              </a:rPr>
              <a:t>Πρέπει να εμβαθύνετε στις έννοιες</a:t>
            </a:r>
            <a:r>
              <a:rPr lang="en-US" altLang="el-GR" sz="2400" b="1" dirty="0">
                <a:solidFill>
                  <a:schemeClr val="accent4"/>
                </a:solidFill>
                <a:cs typeface="Arial" charset="0"/>
              </a:rPr>
              <a:t>:</a:t>
            </a:r>
          </a:p>
          <a:p>
            <a:pPr marL="814388" indent="-457200">
              <a:buAutoNum type="arabicParenR"/>
            </a:pPr>
            <a:r>
              <a:rPr lang="el-GR" altLang="el-GR" sz="2400" dirty="0" smtClean="0"/>
              <a:t>Μοντελοποίηση</a:t>
            </a:r>
            <a:endParaRPr lang="en-US" altLang="el-GR" sz="2400" dirty="0" smtClean="0"/>
          </a:p>
          <a:p>
            <a:pPr marL="814388" indent="-457200">
              <a:buAutoNum type="arabicParenR"/>
            </a:pPr>
            <a:r>
              <a:rPr lang="el-GR" altLang="el-GR" sz="2400" dirty="0" smtClean="0"/>
              <a:t>Πρέπει να συνηθίσετε να διαχειρίζεστε και συσχετίσεις που ορίζονται σε περισσότερες από 2 οντότητες και τη συσχέτιση </a:t>
            </a:r>
            <a:r>
              <a:rPr lang="el-GR" altLang="el-GR" sz="2400" dirty="0"/>
              <a:t>«</a:t>
            </a:r>
            <a:r>
              <a:rPr lang="en-US" altLang="el-GR" sz="2400" dirty="0"/>
              <a:t>Is-A</a:t>
            </a:r>
            <a:r>
              <a:rPr lang="el-GR" altLang="el-GR" sz="2400" dirty="0"/>
              <a:t>»</a:t>
            </a:r>
            <a:endParaRPr lang="el-GR" altLang="el-GR" sz="2400" dirty="0" smtClean="0"/>
          </a:p>
          <a:p>
            <a:pPr marL="814388" indent="-457200">
              <a:buAutoNum type="arabicParenR"/>
            </a:pPr>
            <a:r>
              <a:rPr lang="el-GR" altLang="el-GR" sz="2400" dirty="0" smtClean="0"/>
              <a:t>Κανονικοποίηση</a:t>
            </a:r>
            <a:r>
              <a:rPr lang="en-US" altLang="el-GR" sz="2400" dirty="0" smtClean="0"/>
              <a:t> </a:t>
            </a:r>
            <a:endParaRPr lang="el-GR" altLang="el-GR" sz="2400" dirty="0" smtClean="0"/>
          </a:p>
          <a:p>
            <a:pPr marL="814388" indent="-457200">
              <a:buAutoNum type="arabicParenR"/>
            </a:pPr>
            <a:r>
              <a:rPr lang="el-GR" altLang="el-GR" sz="2400" dirty="0" smtClean="0"/>
              <a:t>Πρέπει να μάθετε να κάνετε εξαγωγή</a:t>
            </a:r>
            <a:endParaRPr lang="en-US" altLang="el-GR" sz="2400" dirty="0" smtClean="0"/>
          </a:p>
          <a:p>
            <a:pPr marL="814388" indent="-457200"/>
            <a:r>
              <a:rPr lang="el-GR" altLang="el-GR" sz="2400" dirty="0" smtClean="0"/>
              <a:t> των περιορισμών («</a:t>
            </a:r>
            <a:r>
              <a:rPr lang="el-GR" altLang="el-GR" sz="2400" dirty="0"/>
              <a:t>επιχειρησιακών </a:t>
            </a:r>
            <a:endParaRPr lang="en-US" altLang="el-GR" sz="2400" dirty="0" smtClean="0"/>
          </a:p>
          <a:p>
            <a:pPr marL="814388" indent="-457200"/>
            <a:r>
              <a:rPr lang="el-GR" altLang="el-GR" sz="2400" dirty="0" smtClean="0"/>
              <a:t>κανόνων») από την περιγραφή της </a:t>
            </a:r>
            <a:endParaRPr lang="en-US" altLang="el-GR" sz="2400" dirty="0" smtClean="0"/>
          </a:p>
          <a:p>
            <a:pPr marL="814388" indent="-457200"/>
            <a:r>
              <a:rPr lang="el-GR" altLang="el-GR" sz="2400" dirty="0" smtClean="0"/>
              <a:t>εταιρείας για την οποία θα σχεδιάσετε </a:t>
            </a:r>
            <a:endParaRPr lang="en-US" altLang="el-GR" sz="2400" dirty="0" smtClean="0"/>
          </a:p>
          <a:p>
            <a:pPr marL="814388" indent="-457200"/>
            <a:r>
              <a:rPr lang="el-GR" altLang="el-GR" sz="2400" dirty="0" smtClean="0"/>
              <a:t>την εφαρμογή. </a:t>
            </a:r>
          </a:p>
          <a:p>
            <a:pPr marL="814388" indent="-457200"/>
            <a:r>
              <a:rPr lang="en-US" altLang="el-GR" sz="2400" dirty="0" smtClean="0"/>
              <a:t>5)   </a:t>
            </a:r>
            <a:r>
              <a:rPr lang="el-GR" altLang="el-GR" sz="2400" dirty="0" smtClean="0"/>
              <a:t>Στο τέλος του μαθήματος θα ασχοληθείτε με την ενοποίηση (</a:t>
            </a:r>
            <a:r>
              <a:rPr lang="en-US" altLang="el-GR" sz="2400" dirty="0" smtClean="0"/>
              <a:t>integration)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διαφορετικών συστημάτων βάσεων δεδομένων</a:t>
            </a:r>
            <a:endParaRPr lang="el-GR" altLang="el-GR" sz="2400" dirty="0" smtClean="0">
              <a:cs typeface="Arial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066800" cy="90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4480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 Μοντελοποίηση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</a:pPr>
            <a:r>
              <a:rPr lang="el-GR" altLang="el-GR" dirty="0"/>
              <a:t>Θέματα </a:t>
            </a:r>
            <a:r>
              <a:rPr lang="en-US" altLang="el-GR" dirty="0"/>
              <a:t> </a:t>
            </a:r>
            <a:r>
              <a:rPr lang="el-GR" altLang="el-GR" dirty="0"/>
              <a:t>Σχεδιασμού Βάσεων </a:t>
            </a:r>
            <a:r>
              <a:rPr lang="el-GR" altLang="el-GR" dirty="0" smtClean="0"/>
              <a:t>Δεδομένων</a:t>
            </a:r>
            <a:r>
              <a:rPr lang="en-US" altLang="el-GR" dirty="0" smtClean="0"/>
              <a:t>: </a:t>
            </a:r>
            <a:endParaRPr lang="el-GR" altLang="el-GR" dirty="0" smtClean="0"/>
          </a:p>
          <a:p>
            <a:pPr>
              <a:spcBef>
                <a:spcPct val="50000"/>
              </a:spcBef>
            </a:pPr>
            <a:r>
              <a:rPr lang="el-GR" altLang="el-GR" dirty="0"/>
              <a:t>Μοντελοποίηση</a:t>
            </a:r>
            <a:r>
              <a:rPr lang="en-US" altLang="el-GR" dirty="0"/>
              <a:t>: </a:t>
            </a:r>
            <a:r>
              <a:rPr lang="el-GR" altLang="el-GR" dirty="0"/>
              <a:t>Βαθμός συσχέτισης </a:t>
            </a:r>
            <a:r>
              <a:rPr lang="en-US" altLang="el-GR" dirty="0"/>
              <a:t>2 </a:t>
            </a:r>
            <a:r>
              <a:rPr lang="el-GR" altLang="el-GR" dirty="0"/>
              <a:t>και μεγαλύτερος του 2</a:t>
            </a:r>
          </a:p>
          <a:p>
            <a:pPr>
              <a:spcBef>
                <a:spcPct val="50000"/>
              </a:spcBef>
            </a:pPr>
            <a:endParaRPr lang="el-GR" altLang="el-GR" dirty="0"/>
          </a:p>
        </p:txBody>
      </p:sp>
    </p:spTree>
    <p:extLst>
      <p:ext uri="{BB962C8B-B14F-4D97-AF65-F5344CB8AC3E}">
        <p14:creationId xmlns="" xmlns:p14="http://schemas.microsoft.com/office/powerpoint/2010/main" val="14261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Βαθμός </a:t>
            </a:r>
            <a:r>
              <a:rPr lang="el-GR" dirty="0" smtClean="0"/>
              <a:t>Συσχέτισης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Βαθμός μιας συσχέτισης ονομάζεται ο αριθμός των οντοτήτων που συνδέει.</a:t>
            </a:r>
          </a:p>
          <a:p>
            <a:r>
              <a:rPr lang="el-GR" altLang="el-GR" sz="2800" dirty="0"/>
              <a:t>Συνήθως οι συσχετίσεις μεταξύ δύο οντοτήτων (δυαδικές συσχετίσεις) επαρκούν για τις ανάγκες μεγάλου μέρους της εφαρμογής.</a:t>
            </a:r>
          </a:p>
          <a:p>
            <a:r>
              <a:rPr lang="el-GR" altLang="el-GR" sz="2800" dirty="0"/>
              <a:t>Υπάρχουν περιπτώσεις όπου τρεις ή περισσότερες οντότητες  πρέπει να συνδεθούν με μια συσχέτιση</a:t>
            </a:r>
            <a:r>
              <a:rPr lang="en-US" altLang="el-GR" sz="2800" dirty="0"/>
              <a:t> </a:t>
            </a:r>
            <a:r>
              <a:rPr lang="el-GR" altLang="el-GR" sz="2800" dirty="0"/>
              <a:t>ή μια συσχέτιση να οριστεί πάνω σε </a:t>
            </a:r>
            <a:r>
              <a:rPr lang="el-GR" altLang="el-GR" sz="2800" dirty="0" err="1"/>
              <a:t>οντότητα(ες</a:t>
            </a:r>
            <a:r>
              <a:rPr lang="el-GR" altLang="el-GR" sz="2800" dirty="0"/>
              <a:t>) και </a:t>
            </a:r>
            <a:r>
              <a:rPr lang="el-GR" altLang="el-GR" sz="2800" dirty="0" err="1"/>
              <a:t>συσχέτιση(εις</a:t>
            </a:r>
            <a:r>
              <a:rPr lang="el-GR" altLang="el-GR" sz="2800" dirty="0"/>
              <a:t>).</a:t>
            </a:r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672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493363" y="49530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 sz="2000">
                <a:latin typeface="+mn-lt"/>
              </a:rPr>
              <a:t>1-προς-1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2474563" y="49530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 sz="2000">
                <a:latin typeface="+mn-lt"/>
              </a:rPr>
              <a:t>1-προς-Πολλά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4620863" y="49530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el-GR" sz="2000">
                <a:latin typeface="+mn-lt"/>
              </a:rPr>
              <a:t>Πολλά-προς-1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589363" y="1752600"/>
            <a:ext cx="2362200" cy="3657600"/>
            <a:chOff x="4272" y="1104"/>
            <a:chExt cx="1488" cy="2304"/>
          </a:xfrm>
        </p:grpSpPr>
        <p:grpSp>
          <p:nvGrpSpPr>
            <p:cNvPr id="27710" name="Group 7"/>
            <p:cNvGrpSpPr>
              <a:grpSpLocks/>
            </p:cNvGrpSpPr>
            <p:nvPr/>
          </p:nvGrpSpPr>
          <p:grpSpPr bwMode="auto">
            <a:xfrm>
              <a:off x="4560" y="1104"/>
              <a:ext cx="960" cy="1872"/>
              <a:chOff x="4560" y="1104"/>
              <a:chExt cx="960" cy="1872"/>
            </a:xfrm>
          </p:grpSpPr>
          <p:grpSp>
            <p:nvGrpSpPr>
              <p:cNvPr id="27712" name="Group 8"/>
              <p:cNvGrpSpPr>
                <a:grpSpLocks/>
              </p:cNvGrpSpPr>
              <p:nvPr/>
            </p:nvGrpSpPr>
            <p:grpSpPr bwMode="auto">
              <a:xfrm>
                <a:off x="4560" y="1104"/>
                <a:ext cx="384" cy="1872"/>
                <a:chOff x="336" y="1392"/>
                <a:chExt cx="384" cy="1872"/>
              </a:xfrm>
            </p:grpSpPr>
            <p:sp>
              <p:nvSpPr>
                <p:cNvPr id="27724" name="Oval 9"/>
                <p:cNvSpPr>
                  <a:spLocks noChangeArrowheads="1"/>
                </p:cNvSpPr>
                <p:nvPr/>
              </p:nvSpPr>
              <p:spPr bwMode="auto">
                <a:xfrm>
                  <a:off x="336" y="1392"/>
                  <a:ext cx="384" cy="187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5" name="Oval 10"/>
                <p:cNvSpPr>
                  <a:spLocks noChangeArrowheads="1"/>
                </p:cNvSpPr>
                <p:nvPr/>
              </p:nvSpPr>
              <p:spPr bwMode="auto">
                <a:xfrm>
                  <a:off x="480" y="1632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6" name="Oval 11"/>
                <p:cNvSpPr>
                  <a:spLocks noChangeArrowheads="1"/>
                </p:cNvSpPr>
                <p:nvPr/>
              </p:nvSpPr>
              <p:spPr bwMode="auto">
                <a:xfrm>
                  <a:off x="480" y="2784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7" name="Oval 12"/>
                <p:cNvSpPr>
                  <a:spLocks noChangeArrowheads="1"/>
                </p:cNvSpPr>
                <p:nvPr/>
              </p:nvSpPr>
              <p:spPr bwMode="auto">
                <a:xfrm>
                  <a:off x="480" y="2496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8" name="Oval 13"/>
                <p:cNvSpPr>
                  <a:spLocks noChangeArrowheads="1"/>
                </p:cNvSpPr>
                <p:nvPr/>
              </p:nvSpPr>
              <p:spPr bwMode="auto">
                <a:xfrm>
                  <a:off x="480" y="2208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9" name="Oval 14"/>
                <p:cNvSpPr>
                  <a:spLocks noChangeArrowheads="1"/>
                </p:cNvSpPr>
                <p:nvPr/>
              </p:nvSpPr>
              <p:spPr bwMode="auto">
                <a:xfrm>
                  <a:off x="480" y="1920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grpSp>
            <p:nvGrpSpPr>
              <p:cNvPr id="27713" name="Group 15"/>
              <p:cNvGrpSpPr>
                <a:grpSpLocks/>
              </p:cNvGrpSpPr>
              <p:nvPr/>
            </p:nvGrpSpPr>
            <p:grpSpPr bwMode="auto">
              <a:xfrm>
                <a:off x="5136" y="1104"/>
                <a:ext cx="384" cy="1872"/>
                <a:chOff x="912" y="1392"/>
                <a:chExt cx="384" cy="1872"/>
              </a:xfrm>
            </p:grpSpPr>
            <p:sp>
              <p:nvSpPr>
                <p:cNvPr id="27719" name="Oval 16"/>
                <p:cNvSpPr>
                  <a:spLocks noChangeArrowheads="1"/>
                </p:cNvSpPr>
                <p:nvPr/>
              </p:nvSpPr>
              <p:spPr bwMode="auto">
                <a:xfrm>
                  <a:off x="912" y="1392"/>
                  <a:ext cx="384" cy="187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0" name="Oval 17"/>
                <p:cNvSpPr>
                  <a:spLocks noChangeArrowheads="1"/>
                </p:cNvSpPr>
                <p:nvPr/>
              </p:nvSpPr>
              <p:spPr bwMode="auto">
                <a:xfrm>
                  <a:off x="1056" y="1632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1" name="Oval 18"/>
                <p:cNvSpPr>
                  <a:spLocks noChangeArrowheads="1"/>
                </p:cNvSpPr>
                <p:nvPr/>
              </p:nvSpPr>
              <p:spPr bwMode="auto">
                <a:xfrm>
                  <a:off x="1056" y="2880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2" name="Oval 19"/>
                <p:cNvSpPr>
                  <a:spLocks noChangeArrowheads="1"/>
                </p:cNvSpPr>
                <p:nvPr/>
              </p:nvSpPr>
              <p:spPr bwMode="auto">
                <a:xfrm>
                  <a:off x="1056" y="2496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7723" name="Oval 20"/>
                <p:cNvSpPr>
                  <a:spLocks noChangeArrowheads="1"/>
                </p:cNvSpPr>
                <p:nvPr/>
              </p:nvSpPr>
              <p:spPr bwMode="auto">
                <a:xfrm>
                  <a:off x="1056" y="2064"/>
                  <a:ext cx="96" cy="9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75000"/>
                    <a:buFont typeface="Monotype Sorts" charset="2"/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sp>
            <p:nvSpPr>
              <p:cNvPr id="27714" name="Line 21"/>
              <p:cNvSpPr>
                <a:spLocks noChangeShapeType="1"/>
              </p:cNvSpPr>
              <p:nvPr/>
            </p:nvSpPr>
            <p:spPr bwMode="auto">
              <a:xfrm>
                <a:off x="4784" y="139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7715" name="Line 22"/>
              <p:cNvSpPr>
                <a:spLocks noChangeShapeType="1"/>
              </p:cNvSpPr>
              <p:nvPr/>
            </p:nvSpPr>
            <p:spPr bwMode="auto">
              <a:xfrm>
                <a:off x="4784" y="1680"/>
                <a:ext cx="5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7716" name="Line 23"/>
              <p:cNvSpPr>
                <a:spLocks noChangeShapeType="1"/>
              </p:cNvSpPr>
              <p:nvPr/>
            </p:nvSpPr>
            <p:spPr bwMode="auto">
              <a:xfrm flipV="1">
                <a:off x="4784" y="2258"/>
                <a:ext cx="496" cy="2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7717" name="Line 24"/>
              <p:cNvSpPr>
                <a:spLocks noChangeShapeType="1"/>
              </p:cNvSpPr>
              <p:nvPr/>
            </p:nvSpPr>
            <p:spPr bwMode="auto">
              <a:xfrm>
                <a:off x="4784" y="1680"/>
                <a:ext cx="527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7718" name="Line 25"/>
              <p:cNvSpPr>
                <a:spLocks noChangeShapeType="1"/>
              </p:cNvSpPr>
              <p:nvPr/>
            </p:nvSpPr>
            <p:spPr bwMode="auto">
              <a:xfrm flipH="1">
                <a:off x="4752" y="1392"/>
                <a:ext cx="57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7711" name="Rectangle 26"/>
            <p:cNvSpPr>
              <a:spLocks noChangeArrowheads="1"/>
            </p:cNvSpPr>
            <p:nvPr/>
          </p:nvSpPr>
          <p:spPr bwMode="auto">
            <a:xfrm>
              <a:off x="4272" y="3120"/>
              <a:ext cx="14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/>
                <a:t>Πολλά-προς-Πολλά</a:t>
              </a:r>
            </a:p>
          </p:txBody>
        </p:sp>
      </p:grpSp>
      <p:grpSp>
        <p:nvGrpSpPr>
          <p:cNvPr id="27655" name="Group 27"/>
          <p:cNvGrpSpPr>
            <a:grpSpLocks/>
          </p:cNvGrpSpPr>
          <p:nvPr/>
        </p:nvGrpSpPr>
        <p:grpSpPr bwMode="auto">
          <a:xfrm>
            <a:off x="4849463" y="1752600"/>
            <a:ext cx="1524000" cy="2971800"/>
            <a:chOff x="3176" y="1104"/>
            <a:chExt cx="960" cy="1872"/>
          </a:xfrm>
        </p:grpSpPr>
        <p:grpSp>
          <p:nvGrpSpPr>
            <p:cNvPr id="27692" name="Group 28"/>
            <p:cNvGrpSpPr>
              <a:grpSpLocks/>
            </p:cNvGrpSpPr>
            <p:nvPr/>
          </p:nvGrpSpPr>
          <p:grpSpPr bwMode="auto">
            <a:xfrm>
              <a:off x="3176" y="1104"/>
              <a:ext cx="384" cy="1872"/>
              <a:chOff x="336" y="1392"/>
              <a:chExt cx="384" cy="1872"/>
            </a:xfrm>
          </p:grpSpPr>
          <p:sp>
            <p:nvSpPr>
              <p:cNvPr id="27704" name="Oval 29"/>
              <p:cNvSpPr>
                <a:spLocks noChangeArrowheads="1"/>
              </p:cNvSpPr>
              <p:nvPr/>
            </p:nvSpPr>
            <p:spPr bwMode="auto">
              <a:xfrm>
                <a:off x="336" y="1392"/>
                <a:ext cx="384" cy="18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5" name="Oval 30"/>
              <p:cNvSpPr>
                <a:spLocks noChangeArrowheads="1"/>
              </p:cNvSpPr>
              <p:nvPr/>
            </p:nvSpPr>
            <p:spPr bwMode="auto">
              <a:xfrm>
                <a:off x="480" y="1632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6" name="Oval 31"/>
              <p:cNvSpPr>
                <a:spLocks noChangeArrowheads="1"/>
              </p:cNvSpPr>
              <p:nvPr/>
            </p:nvSpPr>
            <p:spPr bwMode="auto">
              <a:xfrm>
                <a:off x="480" y="2784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7" name="Oval 32"/>
              <p:cNvSpPr>
                <a:spLocks noChangeArrowheads="1"/>
              </p:cNvSpPr>
              <p:nvPr/>
            </p:nvSpPr>
            <p:spPr bwMode="auto">
              <a:xfrm>
                <a:off x="480" y="2496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8" name="Oval 33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9" name="Oval 34"/>
              <p:cNvSpPr>
                <a:spLocks noChangeArrowheads="1"/>
              </p:cNvSpPr>
              <p:nvPr/>
            </p:nvSpPr>
            <p:spPr bwMode="auto">
              <a:xfrm>
                <a:off x="480" y="1920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</p:grpSp>
        <p:grpSp>
          <p:nvGrpSpPr>
            <p:cNvPr id="27693" name="Group 35"/>
            <p:cNvGrpSpPr>
              <a:grpSpLocks/>
            </p:cNvGrpSpPr>
            <p:nvPr/>
          </p:nvGrpSpPr>
          <p:grpSpPr bwMode="auto">
            <a:xfrm>
              <a:off x="3752" y="1104"/>
              <a:ext cx="384" cy="1872"/>
              <a:chOff x="912" y="1392"/>
              <a:chExt cx="384" cy="1872"/>
            </a:xfrm>
          </p:grpSpPr>
          <p:sp>
            <p:nvSpPr>
              <p:cNvPr id="27699" name="Oval 36"/>
              <p:cNvSpPr>
                <a:spLocks noChangeArrowheads="1"/>
              </p:cNvSpPr>
              <p:nvPr/>
            </p:nvSpPr>
            <p:spPr bwMode="auto">
              <a:xfrm>
                <a:off x="912" y="1392"/>
                <a:ext cx="384" cy="18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0" name="Oval 37"/>
              <p:cNvSpPr>
                <a:spLocks noChangeArrowheads="1"/>
              </p:cNvSpPr>
              <p:nvPr/>
            </p:nvSpPr>
            <p:spPr bwMode="auto">
              <a:xfrm>
                <a:off x="1056" y="1632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1" name="Oval 38"/>
              <p:cNvSpPr>
                <a:spLocks noChangeArrowheads="1"/>
              </p:cNvSpPr>
              <p:nvPr/>
            </p:nvSpPr>
            <p:spPr bwMode="auto">
              <a:xfrm>
                <a:off x="1056" y="2880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2" name="Oval 39"/>
              <p:cNvSpPr>
                <a:spLocks noChangeArrowheads="1"/>
              </p:cNvSpPr>
              <p:nvPr/>
            </p:nvSpPr>
            <p:spPr bwMode="auto">
              <a:xfrm>
                <a:off x="1056" y="2496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703" name="Oval 40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27694" name="Line 41"/>
            <p:cNvSpPr>
              <a:spLocks noChangeShapeType="1"/>
            </p:cNvSpPr>
            <p:nvPr/>
          </p:nvSpPr>
          <p:spPr bwMode="auto">
            <a:xfrm>
              <a:off x="3408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95" name="Line 42"/>
            <p:cNvSpPr>
              <a:spLocks noChangeShapeType="1"/>
            </p:cNvSpPr>
            <p:nvPr/>
          </p:nvSpPr>
          <p:spPr bwMode="auto">
            <a:xfrm>
              <a:off x="3408" y="1680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96" name="Line 43"/>
            <p:cNvSpPr>
              <a:spLocks noChangeShapeType="1"/>
            </p:cNvSpPr>
            <p:nvPr/>
          </p:nvSpPr>
          <p:spPr bwMode="auto">
            <a:xfrm>
              <a:off x="3408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97" name="Line 44"/>
            <p:cNvSpPr>
              <a:spLocks noChangeShapeType="1"/>
            </p:cNvSpPr>
            <p:nvPr/>
          </p:nvSpPr>
          <p:spPr bwMode="auto">
            <a:xfrm>
              <a:off x="3416" y="225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98" name="Line 45"/>
            <p:cNvSpPr>
              <a:spLocks noChangeShapeType="1"/>
            </p:cNvSpPr>
            <p:nvPr/>
          </p:nvSpPr>
          <p:spPr bwMode="auto">
            <a:xfrm>
              <a:off x="3414" y="1983"/>
              <a:ext cx="474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7656" name="Group 46"/>
          <p:cNvGrpSpPr>
            <a:grpSpLocks/>
          </p:cNvGrpSpPr>
          <p:nvPr/>
        </p:nvGrpSpPr>
        <p:grpSpPr bwMode="auto">
          <a:xfrm>
            <a:off x="340963" y="1752600"/>
            <a:ext cx="1524000" cy="2971800"/>
            <a:chOff x="336" y="1104"/>
            <a:chExt cx="960" cy="1872"/>
          </a:xfrm>
        </p:grpSpPr>
        <p:grpSp>
          <p:nvGrpSpPr>
            <p:cNvPr id="27674" name="Group 47"/>
            <p:cNvGrpSpPr>
              <a:grpSpLocks/>
            </p:cNvGrpSpPr>
            <p:nvPr/>
          </p:nvGrpSpPr>
          <p:grpSpPr bwMode="auto">
            <a:xfrm>
              <a:off x="336" y="1104"/>
              <a:ext cx="384" cy="1872"/>
              <a:chOff x="336" y="1392"/>
              <a:chExt cx="384" cy="1872"/>
            </a:xfrm>
          </p:grpSpPr>
          <p:sp>
            <p:nvSpPr>
              <p:cNvPr id="27686" name="Oval 48"/>
              <p:cNvSpPr>
                <a:spLocks noChangeArrowheads="1"/>
              </p:cNvSpPr>
              <p:nvPr/>
            </p:nvSpPr>
            <p:spPr bwMode="auto">
              <a:xfrm>
                <a:off x="336" y="1392"/>
                <a:ext cx="384" cy="187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687" name="Oval 49"/>
              <p:cNvSpPr>
                <a:spLocks noChangeArrowheads="1"/>
              </p:cNvSpPr>
              <p:nvPr/>
            </p:nvSpPr>
            <p:spPr bwMode="auto">
              <a:xfrm>
                <a:off x="480" y="1632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688" name="Oval 50"/>
              <p:cNvSpPr>
                <a:spLocks noChangeArrowheads="1"/>
              </p:cNvSpPr>
              <p:nvPr/>
            </p:nvSpPr>
            <p:spPr bwMode="auto">
              <a:xfrm>
                <a:off x="480" y="2784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689" name="Oval 51"/>
              <p:cNvSpPr>
                <a:spLocks noChangeArrowheads="1"/>
              </p:cNvSpPr>
              <p:nvPr/>
            </p:nvSpPr>
            <p:spPr bwMode="auto">
              <a:xfrm>
                <a:off x="480" y="2496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690" name="Oval 52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27691" name="Oval 53"/>
              <p:cNvSpPr>
                <a:spLocks noChangeArrowheads="1"/>
              </p:cNvSpPr>
              <p:nvPr/>
            </p:nvSpPr>
            <p:spPr bwMode="auto">
              <a:xfrm>
                <a:off x="480" y="1920"/>
                <a:ext cx="96" cy="9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27675" name="Oval 54"/>
            <p:cNvSpPr>
              <a:spLocks noChangeArrowheads="1"/>
            </p:cNvSpPr>
            <p:nvPr/>
          </p:nvSpPr>
          <p:spPr bwMode="auto">
            <a:xfrm>
              <a:off x="912" y="1104"/>
              <a:ext cx="384" cy="18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76" name="Oval 55"/>
            <p:cNvSpPr>
              <a:spLocks noChangeArrowheads="1"/>
            </p:cNvSpPr>
            <p:nvPr/>
          </p:nvSpPr>
          <p:spPr bwMode="auto">
            <a:xfrm>
              <a:off x="1056" y="1344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77" name="Oval 56"/>
            <p:cNvSpPr>
              <a:spLocks noChangeArrowheads="1"/>
            </p:cNvSpPr>
            <p:nvPr/>
          </p:nvSpPr>
          <p:spPr bwMode="auto">
            <a:xfrm>
              <a:off x="1056" y="2592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78" name="Oval 57"/>
            <p:cNvSpPr>
              <a:spLocks noChangeArrowheads="1"/>
            </p:cNvSpPr>
            <p:nvPr/>
          </p:nvSpPr>
          <p:spPr bwMode="auto">
            <a:xfrm>
              <a:off x="1056" y="231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79" name="Oval 58"/>
            <p:cNvSpPr>
              <a:spLocks noChangeArrowheads="1"/>
            </p:cNvSpPr>
            <p:nvPr/>
          </p:nvSpPr>
          <p:spPr bwMode="auto">
            <a:xfrm>
              <a:off x="1056" y="1713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80" name="Line 59"/>
            <p:cNvSpPr>
              <a:spLocks noChangeShapeType="1"/>
            </p:cNvSpPr>
            <p:nvPr/>
          </p:nvSpPr>
          <p:spPr bwMode="auto">
            <a:xfrm>
              <a:off x="576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81" name="Line 60"/>
            <p:cNvSpPr>
              <a:spLocks noChangeShapeType="1"/>
            </p:cNvSpPr>
            <p:nvPr/>
          </p:nvSpPr>
          <p:spPr bwMode="auto">
            <a:xfrm>
              <a:off x="576" y="1680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82" name="Line 61"/>
            <p:cNvSpPr>
              <a:spLocks noChangeShapeType="1"/>
            </p:cNvSpPr>
            <p:nvPr/>
          </p:nvSpPr>
          <p:spPr bwMode="auto">
            <a:xfrm flipV="1">
              <a:off x="528" y="2400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83" name="Line 62"/>
            <p:cNvSpPr>
              <a:spLocks noChangeShapeType="1"/>
            </p:cNvSpPr>
            <p:nvPr/>
          </p:nvSpPr>
          <p:spPr bwMode="auto">
            <a:xfrm>
              <a:off x="576" y="2256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84" name="Oval 63"/>
            <p:cNvSpPr>
              <a:spLocks noChangeArrowheads="1"/>
            </p:cNvSpPr>
            <p:nvPr/>
          </p:nvSpPr>
          <p:spPr bwMode="auto">
            <a:xfrm>
              <a:off x="1062" y="201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85" name="Line 64"/>
            <p:cNvSpPr>
              <a:spLocks noChangeShapeType="1"/>
            </p:cNvSpPr>
            <p:nvPr/>
          </p:nvSpPr>
          <p:spPr bwMode="auto">
            <a:xfrm>
              <a:off x="576" y="1968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7657" name="Group 65"/>
          <p:cNvGrpSpPr>
            <a:grpSpLocks/>
          </p:cNvGrpSpPr>
          <p:nvPr/>
        </p:nvGrpSpPr>
        <p:grpSpPr bwMode="auto">
          <a:xfrm>
            <a:off x="2626963" y="1752600"/>
            <a:ext cx="1524000" cy="2971800"/>
            <a:chOff x="1776" y="1104"/>
            <a:chExt cx="960" cy="1872"/>
          </a:xfrm>
        </p:grpSpPr>
        <p:sp>
          <p:nvSpPr>
            <p:cNvPr id="27658" name="Oval 66"/>
            <p:cNvSpPr>
              <a:spLocks noChangeArrowheads="1"/>
            </p:cNvSpPr>
            <p:nvPr/>
          </p:nvSpPr>
          <p:spPr bwMode="auto">
            <a:xfrm>
              <a:off x="1776" y="1104"/>
              <a:ext cx="384" cy="18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59" name="Oval 67"/>
            <p:cNvSpPr>
              <a:spLocks noChangeArrowheads="1"/>
            </p:cNvSpPr>
            <p:nvPr/>
          </p:nvSpPr>
          <p:spPr bwMode="auto">
            <a:xfrm>
              <a:off x="1920" y="1344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0" name="Oval 68"/>
            <p:cNvSpPr>
              <a:spLocks noChangeArrowheads="1"/>
            </p:cNvSpPr>
            <p:nvPr/>
          </p:nvSpPr>
          <p:spPr bwMode="auto">
            <a:xfrm>
              <a:off x="1920" y="249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1" name="Oval 69"/>
            <p:cNvSpPr>
              <a:spLocks noChangeArrowheads="1"/>
            </p:cNvSpPr>
            <p:nvPr/>
          </p:nvSpPr>
          <p:spPr bwMode="auto">
            <a:xfrm>
              <a:off x="1926" y="213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2" name="Oval 70"/>
            <p:cNvSpPr>
              <a:spLocks noChangeArrowheads="1"/>
            </p:cNvSpPr>
            <p:nvPr/>
          </p:nvSpPr>
          <p:spPr bwMode="auto">
            <a:xfrm>
              <a:off x="1920" y="1632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3" name="Oval 71"/>
            <p:cNvSpPr>
              <a:spLocks noChangeArrowheads="1"/>
            </p:cNvSpPr>
            <p:nvPr/>
          </p:nvSpPr>
          <p:spPr bwMode="auto">
            <a:xfrm>
              <a:off x="2352" y="1104"/>
              <a:ext cx="384" cy="18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4" name="Oval 72"/>
            <p:cNvSpPr>
              <a:spLocks noChangeArrowheads="1"/>
            </p:cNvSpPr>
            <p:nvPr/>
          </p:nvSpPr>
          <p:spPr bwMode="auto">
            <a:xfrm>
              <a:off x="2496" y="1344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5" name="Oval 73"/>
            <p:cNvSpPr>
              <a:spLocks noChangeArrowheads="1"/>
            </p:cNvSpPr>
            <p:nvPr/>
          </p:nvSpPr>
          <p:spPr bwMode="auto">
            <a:xfrm>
              <a:off x="2496" y="2592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6" name="Oval 74"/>
            <p:cNvSpPr>
              <a:spLocks noChangeArrowheads="1"/>
            </p:cNvSpPr>
            <p:nvPr/>
          </p:nvSpPr>
          <p:spPr bwMode="auto">
            <a:xfrm>
              <a:off x="2496" y="2289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7" name="Oval 75"/>
            <p:cNvSpPr>
              <a:spLocks noChangeArrowheads="1"/>
            </p:cNvSpPr>
            <p:nvPr/>
          </p:nvSpPr>
          <p:spPr bwMode="auto">
            <a:xfrm>
              <a:off x="2496" y="1731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68" name="Line 76"/>
            <p:cNvSpPr>
              <a:spLocks noChangeShapeType="1"/>
            </p:cNvSpPr>
            <p:nvPr/>
          </p:nvSpPr>
          <p:spPr bwMode="auto">
            <a:xfrm>
              <a:off x="2016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69" name="Line 77"/>
            <p:cNvSpPr>
              <a:spLocks noChangeShapeType="1"/>
            </p:cNvSpPr>
            <p:nvPr/>
          </p:nvSpPr>
          <p:spPr bwMode="auto">
            <a:xfrm>
              <a:off x="2016" y="1680"/>
              <a:ext cx="52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70" name="Line 78"/>
            <p:cNvSpPr>
              <a:spLocks noChangeShapeType="1"/>
            </p:cNvSpPr>
            <p:nvPr/>
          </p:nvSpPr>
          <p:spPr bwMode="auto">
            <a:xfrm flipV="1">
              <a:off x="2016" y="2352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71" name="Line 79"/>
            <p:cNvSpPr>
              <a:spLocks noChangeShapeType="1"/>
            </p:cNvSpPr>
            <p:nvPr/>
          </p:nvSpPr>
          <p:spPr bwMode="auto">
            <a:xfrm>
              <a:off x="2016" y="1680"/>
              <a:ext cx="527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72" name="Oval 80"/>
            <p:cNvSpPr>
              <a:spLocks noChangeArrowheads="1"/>
            </p:cNvSpPr>
            <p:nvPr/>
          </p:nvSpPr>
          <p:spPr bwMode="auto">
            <a:xfrm>
              <a:off x="2496" y="2016"/>
              <a:ext cx="96" cy="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7673" name="Line 81"/>
            <p:cNvSpPr>
              <a:spLocks noChangeShapeType="1"/>
            </p:cNvSpPr>
            <p:nvPr/>
          </p:nvSpPr>
          <p:spPr bwMode="auto">
            <a:xfrm flipV="1">
              <a:off x="2016" y="2064"/>
              <a:ext cx="52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Δυαδικές (</a:t>
            </a:r>
            <a:r>
              <a:rPr lang="el-GR" dirty="0" err="1"/>
              <a:t>binary</a:t>
            </a:r>
            <a:r>
              <a:rPr lang="el-GR" dirty="0"/>
              <a:t>) Συσχετίσεις στο μοντέλο </a:t>
            </a:r>
            <a:r>
              <a:rPr lang="el-GR" dirty="0" smtClean="0"/>
              <a:t>Οντοτήτων-Συσχετίσεων</a:t>
            </a:r>
            <a:endParaRPr lang="el-GR" dirty="0"/>
          </a:p>
        </p:txBody>
      </p:sp>
      <p:sp>
        <p:nvSpPr>
          <p:cNvPr id="82" name="8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3808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  <p:bldP spid="108548" grpId="0" build="p" autoUpdateAnimBg="0"/>
      <p:bldP spid="10854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42988" y="1371600"/>
            <a:ext cx="6805612" cy="611188"/>
            <a:chOff x="657" y="864"/>
            <a:chExt cx="4287" cy="385"/>
          </a:xfrm>
        </p:grpSpPr>
        <p:grpSp>
          <p:nvGrpSpPr>
            <p:cNvPr id="28709" name="Group 3"/>
            <p:cNvGrpSpPr>
              <a:grpSpLocks/>
            </p:cNvGrpSpPr>
            <p:nvPr/>
          </p:nvGrpSpPr>
          <p:grpSpPr bwMode="auto">
            <a:xfrm>
              <a:off x="657" y="913"/>
              <a:ext cx="816" cy="336"/>
              <a:chOff x="960" y="2208"/>
              <a:chExt cx="816" cy="336"/>
            </a:xfrm>
          </p:grpSpPr>
          <p:sp>
            <p:nvSpPr>
              <p:cNvPr id="28719" name="Rectangle 4"/>
              <p:cNvSpPr>
                <a:spLocks noChangeArrowheads="1"/>
              </p:cNvSpPr>
              <p:nvPr/>
            </p:nvSpPr>
            <p:spPr bwMode="auto">
              <a:xfrm>
                <a:off x="960" y="2208"/>
                <a:ext cx="81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>
                  <a:latin typeface="+mn-lt"/>
                </a:endParaRPr>
              </a:p>
            </p:txBody>
          </p:sp>
          <p:sp>
            <p:nvSpPr>
              <p:cNvPr id="28720" name="Text Box 5"/>
              <p:cNvSpPr txBox="1">
                <a:spLocks noChangeArrowheads="1"/>
              </p:cNvSpPr>
              <p:nvPr/>
            </p:nvSpPr>
            <p:spPr bwMode="auto">
              <a:xfrm>
                <a:off x="1047" y="2260"/>
                <a:ext cx="64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 dirty="0" smtClean="0">
                    <a:latin typeface="+mn-lt"/>
                  </a:rPr>
                  <a:t>ΝΟΜΟΣ</a:t>
                </a:r>
                <a:endParaRPr lang="en-GB" altLang="el-GR" sz="2000" dirty="0">
                  <a:latin typeface="+mn-lt"/>
                </a:endParaRPr>
              </a:p>
            </p:txBody>
          </p:sp>
        </p:grpSp>
        <p:grpSp>
          <p:nvGrpSpPr>
            <p:cNvPr id="28710" name="Group 6"/>
            <p:cNvGrpSpPr>
              <a:grpSpLocks/>
            </p:cNvGrpSpPr>
            <p:nvPr/>
          </p:nvGrpSpPr>
          <p:grpSpPr bwMode="auto">
            <a:xfrm>
              <a:off x="2859" y="913"/>
              <a:ext cx="1110" cy="336"/>
              <a:chOff x="960" y="2208"/>
              <a:chExt cx="1110" cy="336"/>
            </a:xfrm>
          </p:grpSpPr>
          <p:sp>
            <p:nvSpPr>
              <p:cNvPr id="28717" name="Rectangle 7"/>
              <p:cNvSpPr>
                <a:spLocks noChangeArrowheads="1"/>
              </p:cNvSpPr>
              <p:nvPr/>
            </p:nvSpPr>
            <p:spPr bwMode="auto">
              <a:xfrm>
                <a:off x="960" y="2208"/>
                <a:ext cx="1110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l-GR" altLang="el-GR">
                  <a:latin typeface="+mn-lt"/>
                </a:endParaRPr>
              </a:p>
            </p:txBody>
          </p:sp>
          <p:sp>
            <p:nvSpPr>
              <p:cNvPr id="28718" name="Text Box 8"/>
              <p:cNvSpPr txBox="1">
                <a:spLocks noChangeArrowheads="1"/>
              </p:cNvSpPr>
              <p:nvPr/>
            </p:nvSpPr>
            <p:spPr bwMode="auto">
              <a:xfrm>
                <a:off x="1047" y="2260"/>
                <a:ext cx="98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 dirty="0" smtClean="0">
                    <a:latin typeface="+mn-lt"/>
                  </a:rPr>
                  <a:t>ΠΡΩΤΕΥΟΥΣΑ</a:t>
                </a:r>
                <a:endParaRPr lang="en-GB" altLang="el-GR" sz="2000" dirty="0">
                  <a:latin typeface="+mn-lt"/>
                </a:endParaRPr>
              </a:p>
            </p:txBody>
          </p:sp>
        </p:grpSp>
        <p:sp>
          <p:nvSpPr>
            <p:cNvPr id="28711" name="AutoShape 9"/>
            <p:cNvSpPr>
              <a:spLocks noChangeArrowheads="1"/>
            </p:cNvSpPr>
            <p:nvPr/>
          </p:nvSpPr>
          <p:spPr bwMode="auto">
            <a:xfrm>
              <a:off x="1662" y="913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200" b="1" dirty="0" smtClean="0">
                  <a:latin typeface="+mn-lt"/>
                </a:rPr>
                <a:t>Έχει </a:t>
              </a:r>
              <a:endParaRPr lang="en-GB" altLang="el-GR" sz="1200" b="1" dirty="0">
                <a:latin typeface="+mn-lt"/>
              </a:endParaRPr>
            </a:p>
          </p:txBody>
        </p:sp>
        <p:sp>
          <p:nvSpPr>
            <p:cNvPr id="28712" name="Line 10"/>
            <p:cNvSpPr>
              <a:spLocks noChangeShapeType="1"/>
            </p:cNvSpPr>
            <p:nvPr/>
          </p:nvSpPr>
          <p:spPr bwMode="auto">
            <a:xfrm flipH="1">
              <a:off x="1470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713" name="Line 11"/>
            <p:cNvSpPr>
              <a:spLocks noChangeShapeType="1"/>
            </p:cNvSpPr>
            <p:nvPr/>
          </p:nvSpPr>
          <p:spPr bwMode="auto">
            <a:xfrm flipH="1">
              <a:off x="2670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714" name="Text Box 12"/>
            <p:cNvSpPr txBox="1">
              <a:spLocks noChangeArrowheads="1"/>
            </p:cNvSpPr>
            <p:nvPr/>
          </p:nvSpPr>
          <p:spPr bwMode="auto">
            <a:xfrm>
              <a:off x="1461" y="864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1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715" name="Text Box 13"/>
            <p:cNvSpPr txBox="1">
              <a:spLocks noChangeArrowheads="1"/>
            </p:cNvSpPr>
            <p:nvPr/>
          </p:nvSpPr>
          <p:spPr bwMode="auto">
            <a:xfrm>
              <a:off x="2715" y="868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1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716" name="Rectangle 14"/>
            <p:cNvSpPr>
              <a:spLocks noChangeArrowheads="1"/>
            </p:cNvSpPr>
            <p:nvPr/>
          </p:nvSpPr>
          <p:spPr bwMode="auto">
            <a:xfrm>
              <a:off x="4128" y="91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>
                  <a:latin typeface="+mn-lt"/>
                </a:rPr>
                <a:t>1-προς-1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914400" y="2516188"/>
            <a:ext cx="7315200" cy="611187"/>
            <a:chOff x="576" y="1585"/>
            <a:chExt cx="4608" cy="385"/>
          </a:xfrm>
        </p:grpSpPr>
        <p:sp>
          <p:nvSpPr>
            <p:cNvPr id="28699" name="Rectangle 16"/>
            <p:cNvSpPr>
              <a:spLocks noChangeArrowheads="1"/>
            </p:cNvSpPr>
            <p:nvPr/>
          </p:nvSpPr>
          <p:spPr bwMode="auto">
            <a:xfrm>
              <a:off x="603" y="1634"/>
              <a:ext cx="86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700" name="Text Box 17"/>
            <p:cNvSpPr txBox="1">
              <a:spLocks noChangeArrowheads="1"/>
            </p:cNvSpPr>
            <p:nvPr/>
          </p:nvSpPr>
          <p:spPr bwMode="auto">
            <a:xfrm>
              <a:off x="576" y="1681"/>
              <a:ext cx="8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>
                  <a:latin typeface="+mn-lt"/>
                </a:rPr>
                <a:t>ΠΕΛΑΤΗΣ</a:t>
              </a:r>
              <a:endParaRPr lang="en-GB" altLang="el-GR" sz="2000">
                <a:latin typeface="+mn-lt"/>
              </a:endParaRPr>
            </a:p>
          </p:txBody>
        </p:sp>
        <p:sp>
          <p:nvSpPr>
            <p:cNvPr id="28701" name="Rectangle 18"/>
            <p:cNvSpPr>
              <a:spLocks noChangeArrowheads="1"/>
            </p:cNvSpPr>
            <p:nvPr/>
          </p:nvSpPr>
          <p:spPr bwMode="auto">
            <a:xfrm>
              <a:off x="2853" y="1634"/>
              <a:ext cx="873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702" name="Text Box 19"/>
            <p:cNvSpPr txBox="1">
              <a:spLocks noChangeArrowheads="1"/>
            </p:cNvSpPr>
            <p:nvPr/>
          </p:nvSpPr>
          <p:spPr bwMode="auto">
            <a:xfrm>
              <a:off x="2814" y="1686"/>
              <a:ext cx="9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 b="1">
                  <a:latin typeface="+mn-lt"/>
                </a:rPr>
                <a:t>ΠΑΡΑΓΓΕΛΙΑ</a:t>
              </a:r>
              <a:endParaRPr lang="en-GB" altLang="el-GR" sz="1600" b="1">
                <a:latin typeface="+mn-lt"/>
              </a:endParaRPr>
            </a:p>
          </p:txBody>
        </p:sp>
        <p:sp>
          <p:nvSpPr>
            <p:cNvPr id="28703" name="AutoShape 20"/>
            <p:cNvSpPr>
              <a:spLocks noChangeArrowheads="1"/>
            </p:cNvSpPr>
            <p:nvPr/>
          </p:nvSpPr>
          <p:spPr bwMode="auto">
            <a:xfrm>
              <a:off x="1656" y="1634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 b="1">
                  <a:latin typeface="+mn-lt"/>
                </a:rPr>
                <a:t>δίδει</a:t>
              </a:r>
              <a:endParaRPr lang="en-GB" altLang="el-GR" sz="1600" b="1">
                <a:latin typeface="+mn-lt"/>
              </a:endParaRPr>
            </a:p>
          </p:txBody>
        </p:sp>
        <p:sp>
          <p:nvSpPr>
            <p:cNvPr id="28704" name="Line 21"/>
            <p:cNvSpPr>
              <a:spLocks noChangeShapeType="1"/>
            </p:cNvSpPr>
            <p:nvPr/>
          </p:nvSpPr>
          <p:spPr bwMode="auto">
            <a:xfrm flipH="1">
              <a:off x="1464" y="17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705" name="Line 22"/>
            <p:cNvSpPr>
              <a:spLocks noChangeShapeType="1"/>
            </p:cNvSpPr>
            <p:nvPr/>
          </p:nvSpPr>
          <p:spPr bwMode="auto">
            <a:xfrm flipH="1">
              <a:off x="2664" y="17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706" name="Text Box 23"/>
            <p:cNvSpPr txBox="1">
              <a:spLocks noChangeArrowheads="1"/>
            </p:cNvSpPr>
            <p:nvPr/>
          </p:nvSpPr>
          <p:spPr bwMode="auto">
            <a:xfrm>
              <a:off x="1455" y="1585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1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707" name="Text Box 24"/>
            <p:cNvSpPr txBox="1">
              <a:spLocks noChangeArrowheads="1"/>
            </p:cNvSpPr>
            <p:nvPr/>
          </p:nvSpPr>
          <p:spPr bwMode="auto">
            <a:xfrm>
              <a:off x="2676" y="158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Ν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708" name="Rectangle 25"/>
            <p:cNvSpPr>
              <a:spLocks noChangeArrowheads="1"/>
            </p:cNvSpPr>
            <p:nvPr/>
          </p:nvSpPr>
          <p:spPr bwMode="auto">
            <a:xfrm>
              <a:off x="4032" y="1632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>
                  <a:latin typeface="+mn-lt"/>
                </a:rPr>
                <a:t>1-προς-Πολλά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962026" y="3733800"/>
            <a:ext cx="7343775" cy="611188"/>
            <a:chOff x="606" y="2352"/>
            <a:chExt cx="4626" cy="385"/>
          </a:xfrm>
        </p:grpSpPr>
        <p:sp>
          <p:nvSpPr>
            <p:cNvPr id="28689" name="Rectangle 27"/>
            <p:cNvSpPr>
              <a:spLocks noChangeArrowheads="1"/>
            </p:cNvSpPr>
            <p:nvPr/>
          </p:nvSpPr>
          <p:spPr bwMode="auto">
            <a:xfrm>
              <a:off x="606" y="2401"/>
              <a:ext cx="86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690" name="Text Box 28"/>
            <p:cNvSpPr txBox="1">
              <a:spLocks noChangeArrowheads="1"/>
            </p:cNvSpPr>
            <p:nvPr/>
          </p:nvSpPr>
          <p:spPr bwMode="auto">
            <a:xfrm>
              <a:off x="668" y="2466"/>
              <a:ext cx="8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 b="1" dirty="0">
                  <a:latin typeface="+mn-lt"/>
                </a:rPr>
                <a:t>ΥΠΑΛΛΗΛΟΣ</a:t>
              </a:r>
              <a:endParaRPr lang="en-GB" altLang="el-GR" sz="1600" b="1" dirty="0">
                <a:latin typeface="+mn-lt"/>
              </a:endParaRPr>
            </a:p>
          </p:txBody>
        </p:sp>
        <p:sp>
          <p:nvSpPr>
            <p:cNvPr id="28691" name="Rectangle 29"/>
            <p:cNvSpPr>
              <a:spLocks noChangeArrowheads="1"/>
            </p:cNvSpPr>
            <p:nvPr/>
          </p:nvSpPr>
          <p:spPr bwMode="auto">
            <a:xfrm>
              <a:off x="2856" y="2401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692" name="Text Box 30"/>
            <p:cNvSpPr txBox="1">
              <a:spLocks noChangeArrowheads="1"/>
            </p:cNvSpPr>
            <p:nvPr/>
          </p:nvSpPr>
          <p:spPr bwMode="auto">
            <a:xfrm>
              <a:off x="2907" y="2453"/>
              <a:ext cx="7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>
                  <a:latin typeface="+mn-lt"/>
                </a:rPr>
                <a:t>ΤΜΗΜΑ</a:t>
              </a:r>
              <a:endParaRPr lang="en-GB" altLang="el-GR" sz="2000">
                <a:latin typeface="+mn-lt"/>
              </a:endParaRPr>
            </a:p>
          </p:txBody>
        </p:sp>
        <p:sp>
          <p:nvSpPr>
            <p:cNvPr id="28693" name="AutoShape 31"/>
            <p:cNvSpPr>
              <a:spLocks noChangeArrowheads="1"/>
            </p:cNvSpPr>
            <p:nvPr/>
          </p:nvSpPr>
          <p:spPr bwMode="auto">
            <a:xfrm>
              <a:off x="1659" y="2401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>
                  <a:latin typeface="+mn-lt"/>
                </a:rPr>
                <a:t>εργάζεται</a:t>
              </a:r>
              <a:endParaRPr lang="en-GB" altLang="el-GR" sz="1400" b="1">
                <a:latin typeface="+mn-lt"/>
              </a:endParaRPr>
            </a:p>
          </p:txBody>
        </p:sp>
        <p:sp>
          <p:nvSpPr>
            <p:cNvPr id="28694" name="Line 32"/>
            <p:cNvSpPr>
              <a:spLocks noChangeShapeType="1"/>
            </p:cNvSpPr>
            <p:nvPr/>
          </p:nvSpPr>
          <p:spPr bwMode="auto">
            <a:xfrm flipH="1">
              <a:off x="1467" y="2563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695" name="Line 33"/>
            <p:cNvSpPr>
              <a:spLocks noChangeShapeType="1"/>
            </p:cNvSpPr>
            <p:nvPr/>
          </p:nvSpPr>
          <p:spPr bwMode="auto">
            <a:xfrm flipH="1">
              <a:off x="2667" y="2563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696" name="Text Box 34"/>
            <p:cNvSpPr txBox="1">
              <a:spLocks noChangeArrowheads="1"/>
            </p:cNvSpPr>
            <p:nvPr/>
          </p:nvSpPr>
          <p:spPr bwMode="auto">
            <a:xfrm>
              <a:off x="1458" y="2352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Ν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697" name="Text Box 35"/>
            <p:cNvSpPr txBox="1">
              <a:spLocks noChangeArrowheads="1"/>
            </p:cNvSpPr>
            <p:nvPr/>
          </p:nvSpPr>
          <p:spPr bwMode="auto">
            <a:xfrm>
              <a:off x="2688" y="2356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1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698" name="Rectangle 36"/>
            <p:cNvSpPr>
              <a:spLocks noChangeArrowheads="1"/>
            </p:cNvSpPr>
            <p:nvPr/>
          </p:nvSpPr>
          <p:spPr bwMode="auto">
            <a:xfrm>
              <a:off x="4080" y="2400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>
                  <a:latin typeface="+mn-lt"/>
                </a:rPr>
                <a:t>Πολλά-προς-1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038225" y="4953000"/>
            <a:ext cx="7648575" cy="611188"/>
            <a:chOff x="654" y="3120"/>
            <a:chExt cx="4818" cy="385"/>
          </a:xfrm>
        </p:grpSpPr>
        <p:sp>
          <p:nvSpPr>
            <p:cNvPr id="28679" name="Rectangle 38"/>
            <p:cNvSpPr>
              <a:spLocks noChangeArrowheads="1"/>
            </p:cNvSpPr>
            <p:nvPr/>
          </p:nvSpPr>
          <p:spPr bwMode="auto">
            <a:xfrm>
              <a:off x="657" y="3169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680" name="Text Box 39"/>
            <p:cNvSpPr txBox="1">
              <a:spLocks noChangeArrowheads="1"/>
            </p:cNvSpPr>
            <p:nvPr/>
          </p:nvSpPr>
          <p:spPr bwMode="auto">
            <a:xfrm>
              <a:off x="654" y="3221"/>
              <a:ext cx="8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>
                  <a:latin typeface="+mn-lt"/>
                </a:rPr>
                <a:t>ΜΑΘΗΤΗΣ</a:t>
              </a:r>
              <a:endParaRPr lang="en-GB" altLang="el-GR" sz="2000">
                <a:latin typeface="+mn-lt"/>
              </a:endParaRPr>
            </a:p>
          </p:txBody>
        </p:sp>
        <p:sp>
          <p:nvSpPr>
            <p:cNvPr id="28681" name="Rectangle 40"/>
            <p:cNvSpPr>
              <a:spLocks noChangeArrowheads="1"/>
            </p:cNvSpPr>
            <p:nvPr/>
          </p:nvSpPr>
          <p:spPr bwMode="auto">
            <a:xfrm>
              <a:off x="2859" y="3169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l-GR" altLang="el-GR">
                <a:latin typeface="+mn-lt"/>
              </a:endParaRPr>
            </a:p>
          </p:txBody>
        </p:sp>
        <p:sp>
          <p:nvSpPr>
            <p:cNvPr id="28682" name="Text Box 41"/>
            <p:cNvSpPr txBox="1">
              <a:spLocks noChangeArrowheads="1"/>
            </p:cNvSpPr>
            <p:nvPr/>
          </p:nvSpPr>
          <p:spPr bwMode="auto">
            <a:xfrm>
              <a:off x="2910" y="3221"/>
              <a:ext cx="78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>
                  <a:latin typeface="+mn-lt"/>
                </a:rPr>
                <a:t>ΜΑΘΗΜΑ</a:t>
              </a:r>
              <a:endParaRPr lang="en-GB" altLang="el-GR" sz="2000">
                <a:latin typeface="+mn-lt"/>
              </a:endParaRPr>
            </a:p>
          </p:txBody>
        </p:sp>
        <p:sp>
          <p:nvSpPr>
            <p:cNvPr id="28683" name="AutoShape 42"/>
            <p:cNvSpPr>
              <a:spLocks noChangeArrowheads="1"/>
            </p:cNvSpPr>
            <p:nvPr/>
          </p:nvSpPr>
          <p:spPr bwMode="auto">
            <a:xfrm>
              <a:off x="1662" y="3169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>
                  <a:latin typeface="+mn-lt"/>
                </a:rPr>
                <a:t>παρακολουθεί</a:t>
              </a:r>
              <a:endParaRPr lang="en-GB" altLang="el-GR" sz="1400" b="1">
                <a:latin typeface="+mn-lt"/>
              </a:endParaRPr>
            </a:p>
          </p:txBody>
        </p:sp>
        <p:sp>
          <p:nvSpPr>
            <p:cNvPr id="28684" name="Line 43"/>
            <p:cNvSpPr>
              <a:spLocks noChangeShapeType="1"/>
            </p:cNvSpPr>
            <p:nvPr/>
          </p:nvSpPr>
          <p:spPr bwMode="auto">
            <a:xfrm flipH="1">
              <a:off x="1470" y="33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685" name="Line 44"/>
            <p:cNvSpPr>
              <a:spLocks noChangeShapeType="1"/>
            </p:cNvSpPr>
            <p:nvPr/>
          </p:nvSpPr>
          <p:spPr bwMode="auto">
            <a:xfrm flipH="1">
              <a:off x="2670" y="3331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>
                <a:latin typeface="+mn-lt"/>
              </a:endParaRPr>
            </a:p>
          </p:txBody>
        </p:sp>
        <p:sp>
          <p:nvSpPr>
            <p:cNvPr id="28686" name="Text Box 45"/>
            <p:cNvSpPr txBox="1">
              <a:spLocks noChangeArrowheads="1"/>
            </p:cNvSpPr>
            <p:nvPr/>
          </p:nvSpPr>
          <p:spPr bwMode="auto">
            <a:xfrm>
              <a:off x="1461" y="3120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Ν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687" name="Text Box 46"/>
            <p:cNvSpPr txBox="1">
              <a:spLocks noChangeArrowheads="1"/>
            </p:cNvSpPr>
            <p:nvPr/>
          </p:nvSpPr>
          <p:spPr bwMode="auto">
            <a:xfrm>
              <a:off x="2655" y="3124"/>
              <a:ext cx="24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>
                  <a:latin typeface="+mn-lt"/>
                </a:rPr>
                <a:t>Μ</a:t>
              </a:r>
              <a:endParaRPr lang="en-GB" altLang="el-GR" sz="1800">
                <a:latin typeface="+mn-lt"/>
              </a:endParaRPr>
            </a:p>
          </p:txBody>
        </p:sp>
        <p:sp>
          <p:nvSpPr>
            <p:cNvPr id="28688" name="Rectangle 47"/>
            <p:cNvSpPr>
              <a:spLocks noChangeArrowheads="1"/>
            </p:cNvSpPr>
            <p:nvPr/>
          </p:nvSpPr>
          <p:spPr bwMode="auto">
            <a:xfrm>
              <a:off x="3984" y="3168"/>
              <a:ext cx="14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>
                  <a:latin typeface="+mn-lt"/>
                </a:rPr>
                <a:t>Πολλά-προς-Πολλά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Παραδείγματα Δυαδικών </a:t>
            </a:r>
            <a:r>
              <a:rPr lang="el-GR" altLang="el-GR" dirty="0" smtClean="0"/>
              <a:t>Συσχετίσεων</a:t>
            </a:r>
            <a:endParaRPr lang="el-GR" dirty="0"/>
          </a:p>
        </p:txBody>
      </p:sp>
      <p:sp>
        <p:nvSpPr>
          <p:cNvPr id="49" name="4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74593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|0.8|0.7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0.9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9|2.5"/>
</p:tagLst>
</file>

<file path=ppt/theme/theme1.xml><?xml version="1.0" encoding="utf-8"?>
<a:theme xmlns:a="http://schemas.openxmlformats.org/drawingml/2006/main" name="exo-opistho_simeiomata">
  <a:themeElements>
    <a:clrScheme name="Custom 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exo-opistho_simeiomata</Template>
  <TotalTime>553</TotalTime>
  <Words>2460</Words>
  <Application>Microsoft Office PowerPoint</Application>
  <PresentationFormat>Προβολή στην οθόνη (4:3)</PresentationFormat>
  <Paragraphs>783</Paragraphs>
  <Slides>47</Slides>
  <Notes>14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48" baseType="lpstr">
      <vt:lpstr>exo-opistho_simeiomata</vt:lpstr>
      <vt:lpstr>Βάσεις Δεδομένων I</vt:lpstr>
      <vt:lpstr>Περιγραφή Ενότητας</vt:lpstr>
      <vt:lpstr>Στόχος Ενότητας</vt:lpstr>
      <vt:lpstr>Κύρια παραδοτέα της Σχεδίασης Βάσης Δεδομένων </vt:lpstr>
      <vt:lpstr>Σχεδίαση βάσεων δεδομένων</vt:lpstr>
      <vt:lpstr> Μοντελοποίηση</vt:lpstr>
      <vt:lpstr>Βαθμός Συσχέτισης</vt:lpstr>
      <vt:lpstr>Δυαδικές (binary) Συσχετίσεις στο μοντέλο Οντοτήτων-Συσχετίσεων</vt:lpstr>
      <vt:lpstr>Παραδείγματα Δυαδικών Συσχετίσεων</vt:lpstr>
      <vt:lpstr>Βαθμός Συσχέτισης</vt:lpstr>
      <vt:lpstr>Τριαδική Συσχέτιση</vt:lpstr>
      <vt:lpstr>Συσχέτιση «Is-A»</vt:lpstr>
      <vt:lpstr>Εξαγωγή επιχειρησιακών κανόνων – περιορισμών </vt:lpstr>
      <vt:lpstr>Επιχειρησιακός Κανόνας </vt:lpstr>
      <vt:lpstr>Επιχειρησιακός Κανόνας </vt:lpstr>
      <vt:lpstr>Επιχειρησιακός Κανόνας </vt:lpstr>
      <vt:lpstr>Σχεδίαση βάσεων δεδομένων</vt:lpstr>
      <vt:lpstr>Μοντέλο οντοτήτων συσχετίσεων με συμβολισμό Navathe-Elmasri</vt:lpstr>
      <vt:lpstr>Μοντέλα σε MySQL Workbench</vt:lpstr>
      <vt:lpstr>Παράδειγμα μοντέλου σε MySQL Workbench </vt:lpstr>
      <vt:lpstr>Παράδειγμα σε MySQL Workbench: Classic </vt:lpstr>
      <vt:lpstr>Παράδειγμα σε MySQL Workbench:  Connect to columns </vt:lpstr>
      <vt:lpstr>Παράδειγμα μοντέλου σε UML</vt:lpstr>
      <vt:lpstr>Σχεδίαση βάσεων δεδομένων</vt:lpstr>
      <vt:lpstr>Κανονικοποίηση </vt:lpstr>
      <vt:lpstr>Θέμα 1 </vt:lpstr>
      <vt:lpstr>Πρώτη Κανονική Μορφή – 1NF </vt:lpstr>
      <vt:lpstr>Δεύτερη Κανονική Μορφή 2NF</vt:lpstr>
      <vt:lpstr>Τρίτη Κανονική Μορφή 3NF</vt:lpstr>
      <vt:lpstr>Μοντέλο Οντοτήτων Συσχετίσεων  (Entity Relationship model)</vt:lpstr>
      <vt:lpstr>Θέμα 2: Αλλαγή περιορισμών </vt:lpstr>
      <vt:lpstr>Τρίτη Κανονική Μορφή 3NF</vt:lpstr>
      <vt:lpstr>Να κάνετε τις απαραίτητες αλλαγές στο παρακάτω μοντέλο Οντοτήτων Συσχετίσεων </vt:lpstr>
      <vt:lpstr>Θέμα Βάση δεδομένων βιβλιοπωλείου </vt:lpstr>
      <vt:lpstr>Διαφάνεια 34</vt:lpstr>
      <vt:lpstr>Κανονική μορφή BOYCE-CODD</vt:lpstr>
      <vt:lpstr>Περιορισμός</vt:lpstr>
      <vt:lpstr>Ακολουθεί παράδειγμα ενοποίησης διαφορετικών συστημάτων βάσεων δεδομένων</vt:lpstr>
      <vt:lpstr>Ενοποίηση συστημάτων </vt:lpstr>
      <vt:lpstr>Μαθητολόγιο</vt:lpstr>
      <vt:lpstr>Μητρώο καθηγητών</vt:lpstr>
      <vt:lpstr>Σχεδιάστε τη βάση δεδομένων ενιαίου συστήματος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ΜΑΘΗΜΑΤΟΣ</dc:title>
  <dc:creator>opencourses@teiath.gr</dc:creator>
  <cp:lastModifiedBy>Skourlas</cp:lastModifiedBy>
  <cp:revision>75</cp:revision>
  <dcterms:created xsi:type="dcterms:W3CDTF">2014-10-20T11:54:42Z</dcterms:created>
  <dcterms:modified xsi:type="dcterms:W3CDTF">2018-11-28T07:22:10Z</dcterms:modified>
</cp:coreProperties>
</file>