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4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79"/>
  </p:notesMasterIdLst>
  <p:handoutMasterIdLst>
    <p:handoutMasterId r:id="rId80"/>
  </p:handoutMasterIdLst>
  <p:sldIdLst>
    <p:sldId id="335" r:id="rId2"/>
    <p:sldId id="268" r:id="rId3"/>
    <p:sldId id="269" r:id="rId4"/>
    <p:sldId id="270" r:id="rId5"/>
    <p:sldId id="271" r:id="rId6"/>
    <p:sldId id="328" r:id="rId7"/>
    <p:sldId id="329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330" r:id="rId16"/>
    <p:sldId id="279" r:id="rId17"/>
    <p:sldId id="334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337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31" r:id="rId42"/>
    <p:sldId id="303" r:id="rId43"/>
    <p:sldId id="304" r:id="rId44"/>
    <p:sldId id="305" r:id="rId45"/>
    <p:sldId id="332" r:id="rId46"/>
    <p:sldId id="338" r:id="rId47"/>
    <p:sldId id="339" r:id="rId48"/>
    <p:sldId id="306" r:id="rId49"/>
    <p:sldId id="340" r:id="rId50"/>
    <p:sldId id="307" r:id="rId51"/>
    <p:sldId id="341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33" r:id="rId67"/>
    <p:sldId id="322" r:id="rId68"/>
    <p:sldId id="323" r:id="rId69"/>
    <p:sldId id="324" r:id="rId70"/>
    <p:sldId id="325" r:id="rId71"/>
    <p:sldId id="326" r:id="rId72"/>
    <p:sldId id="327" r:id="rId73"/>
    <p:sldId id="257" r:id="rId74"/>
    <p:sldId id="262" r:id="rId75"/>
    <p:sldId id="336" r:id="rId76"/>
    <p:sldId id="265" r:id="rId77"/>
    <p:sldId id="266" r:id="rId78"/>
  </p:sldIdLst>
  <p:sldSz cx="9144000" cy="6858000" type="screen4x3"/>
  <p:notesSz cx="7104063" cy="10234613"/>
  <p:custDataLst>
    <p:tags r:id="rId8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4B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handoutMaster" Target="handoutMasters/handout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7/10/2019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7/10/2019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067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34463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B97F0D2-876B-47AA-B39E-4C6F9EC0557B}" type="slidenum">
              <a:rPr lang="el-GR" altLang="el-GR" sz="1100">
                <a:latin typeface="Arial" charset="0"/>
              </a:rPr>
              <a:pPr/>
              <a:t>1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3006511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344415-18EC-430B-9E0F-557020F942B4}" type="slidenum">
              <a:rPr lang="el-GR" altLang="el-GR" sz="1100">
                <a:latin typeface="Arial" charset="0"/>
              </a:rPr>
              <a:pPr/>
              <a:t>2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422247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7907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89773E3-A542-4A82-82F4-236C62EF37E6}" type="slidenum">
              <a:rPr lang="el-GR" altLang="el-GR" sz="1100">
                <a:latin typeface="Arial" charset="0"/>
              </a:rPr>
              <a:pPr/>
              <a:t>19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341441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98F9777-3B4C-4B4E-8DC3-D14FD777C71F}" type="slidenum">
              <a:rPr lang="el-GR" altLang="el-GR" sz="1100">
                <a:latin typeface="Arial" charset="0"/>
              </a:rPr>
              <a:pPr/>
              <a:t>20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5898726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F19F71A-1FC5-4D29-A596-E261A925BF0C}" type="slidenum">
              <a:rPr lang="el-GR" altLang="el-GR" sz="1100">
                <a:latin typeface="Arial" charset="0"/>
              </a:rPr>
              <a:pPr/>
              <a:t>21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2348137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Tahoma" pitchFamily="34" charset="0"/>
              </a:defRPr>
            </a:lvl1pPr>
            <a:lvl2pPr marL="804986" indent="-309610">
              <a:defRPr sz="2600">
                <a:solidFill>
                  <a:schemeClr val="tx1"/>
                </a:solidFill>
                <a:latin typeface="Tahoma" pitchFamily="34" charset="0"/>
              </a:defRPr>
            </a:lvl2pPr>
            <a:lvl3pPr marL="1238441" indent="-247688">
              <a:defRPr sz="2600">
                <a:solidFill>
                  <a:schemeClr val="tx1"/>
                </a:solidFill>
                <a:latin typeface="Tahoma" pitchFamily="34" charset="0"/>
              </a:defRPr>
            </a:lvl3pPr>
            <a:lvl4pPr marL="1733817" indent="-247688">
              <a:defRPr sz="2600">
                <a:solidFill>
                  <a:schemeClr val="tx1"/>
                </a:solidFill>
                <a:latin typeface="Tahoma" pitchFamily="34" charset="0"/>
              </a:defRPr>
            </a:lvl4pPr>
            <a:lvl5pPr marL="2229193" indent="-247688">
              <a:defRPr sz="2600">
                <a:solidFill>
                  <a:schemeClr val="tx1"/>
                </a:solidFill>
                <a:latin typeface="Tahoma" pitchFamily="34" charset="0"/>
              </a:defRPr>
            </a:lvl5pPr>
            <a:lvl6pPr marL="2724569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6pPr>
            <a:lvl7pPr marL="3219945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7pPr>
            <a:lvl8pPr marL="3715322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8pPr>
            <a:lvl9pPr marL="4210698" indent="-2476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6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2F4DDF4-34BA-40B8-924B-2B6A4C74588B}" type="slidenum">
              <a:rPr lang="el-GR" altLang="el-GR" sz="1100">
                <a:latin typeface="Arial" charset="0"/>
              </a:rPr>
              <a:pPr/>
              <a:t>22</a:t>
            </a:fld>
            <a:endParaRPr lang="el-GR" altLang="el-GR" sz="1100">
              <a:latin typeface="Arial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74700"/>
            <a:ext cx="5097463" cy="3824288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l-GR" smtClean="0"/>
          </a:p>
        </p:txBody>
      </p:sp>
    </p:spTree>
    <p:extLst>
      <p:ext uri="{BB962C8B-B14F-4D97-AF65-F5344CB8AC3E}">
        <p14:creationId xmlns:p14="http://schemas.microsoft.com/office/powerpoint/2010/main" val="1944213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855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Βάσεις Δεδομένων 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II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/>
              <a:t>Ενότητα 2</a:t>
            </a:r>
            <a:r>
              <a:rPr lang="el-GR" sz="2800" dirty="0"/>
              <a:t>:</a:t>
            </a:r>
            <a:r>
              <a:rPr lang="en-US" sz="2800" dirty="0"/>
              <a:t> </a:t>
            </a:r>
            <a:r>
              <a:rPr lang="el-GR" sz="2800" dirty="0"/>
              <a:t>Επισκόπηση Μοντελοποίησης, Κανονικοποίησης, Υλοποίησης με χρήση SQL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dirty="0" smtClean="0"/>
              <a:t>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400" dirty="0" smtClean="0"/>
              <a:t>Χ. </a:t>
            </a:r>
            <a:r>
              <a:rPr lang="el-GR" sz="2400" dirty="0" err="1" smtClean="0"/>
              <a:t>Σκουρλάς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10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86569"/>
            <a:ext cx="75819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4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312368"/>
          </a:xfrm>
        </p:spPr>
        <p:txBody>
          <a:bodyPr>
            <a:noAutofit/>
          </a:bodyPr>
          <a:lstStyle/>
          <a:p>
            <a:r>
              <a:rPr lang="el-GR" sz="2000" dirty="0"/>
              <a:t>Κωδικός προγραμματισμένης πτήσης (</a:t>
            </a:r>
            <a:r>
              <a:rPr lang="en-GB" sz="2000" dirty="0"/>
              <a:t>Program</a:t>
            </a:r>
            <a:r>
              <a:rPr lang="el-GR" sz="2000" dirty="0"/>
              <a:t>_</a:t>
            </a:r>
            <a:r>
              <a:rPr lang="en-GB" sz="2000" dirty="0"/>
              <a:t>id</a:t>
            </a:r>
            <a:r>
              <a:rPr lang="el-GR" sz="2000" dirty="0"/>
              <a:t>) και ημερομηνία προγραμματισμένης πτήσης (</a:t>
            </a:r>
            <a:r>
              <a:rPr lang="en-GB" sz="2000" dirty="0"/>
              <a:t>Flight</a:t>
            </a:r>
            <a:r>
              <a:rPr lang="el-GR" sz="2000" dirty="0"/>
              <a:t>_</a:t>
            </a:r>
            <a:r>
              <a:rPr lang="en-GB" sz="2000" dirty="0"/>
              <a:t>date</a:t>
            </a:r>
            <a:r>
              <a:rPr lang="el-GR" sz="2000" dirty="0"/>
              <a:t>). Για παράδειγμα η πτήση με αριθμό 1234 που πραγματοποιείται κάθε Τρίτη στις 21:30 με προορισμό το Παρίσι έχει προγραμματιστεί για τις 25/6. Αυτή η προγραμματισμένη πτήση έχει κωδικό (</a:t>
            </a:r>
            <a:r>
              <a:rPr lang="en-US" sz="2000" dirty="0"/>
              <a:t>Program</a:t>
            </a:r>
            <a:r>
              <a:rPr lang="el-GR" sz="2000" dirty="0"/>
              <a:t>_</a:t>
            </a:r>
            <a:r>
              <a:rPr lang="en-US" sz="2000" dirty="0"/>
              <a:t>id</a:t>
            </a:r>
            <a:r>
              <a:rPr lang="el-GR" sz="2000" dirty="0"/>
              <a:t>) 1. Η πτήση με αριθμό 4321 που πραγματοποιείται κάθε Σάββατο στις 22:30 με προορισμό το Λονδίνο έχει προγραμματιστεί για τις 21/6 και 28/6. Αυτές οι δύο προγραμματισμένες πτήσεις έχουν ως κωδικό (</a:t>
            </a:r>
            <a:r>
              <a:rPr lang="en-US" sz="2000" dirty="0"/>
              <a:t>Program</a:t>
            </a:r>
            <a:r>
              <a:rPr lang="el-GR" sz="2000" dirty="0"/>
              <a:t>_</a:t>
            </a:r>
            <a:r>
              <a:rPr lang="en-US" sz="2000" dirty="0"/>
              <a:t>id</a:t>
            </a:r>
            <a:r>
              <a:rPr lang="el-GR" sz="2000" dirty="0"/>
              <a:t>) αντίστοιχα 2, 3. </a:t>
            </a: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Program_id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-- &gt;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Flight_Code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Program_id</a:t>
            </a:r>
            <a:r>
              <a:rPr 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&gt;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Flight_date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480935"/>
              </p:ext>
            </p:extLst>
          </p:nvPr>
        </p:nvGraphicFramePr>
        <p:xfrm>
          <a:off x="827584" y="5085184"/>
          <a:ext cx="686144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920"/>
                <a:gridCol w="2232248"/>
                <a:gridCol w="252028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Program_id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Flight_Code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Flight_date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25/6/2018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4321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r>
                        <a:rPr lang="el-GR" sz="1800" dirty="0">
                          <a:effectLst/>
                        </a:rPr>
                        <a:t>1</a:t>
                      </a:r>
                      <a:r>
                        <a:rPr lang="en-US" sz="1800" dirty="0" smtClean="0">
                          <a:effectLst/>
                        </a:rPr>
                        <a:t>/6/2018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4321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28</a:t>
                      </a:r>
                      <a:r>
                        <a:rPr lang="en-US" sz="1800" dirty="0" smtClean="0">
                          <a:effectLst/>
                        </a:rPr>
                        <a:t>/6/2018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27584" y="4777417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Flights</a:t>
            </a:r>
            <a:r>
              <a:rPr lang="el-GR" b="1" dirty="0">
                <a:latin typeface="+mn-lt"/>
              </a:rPr>
              <a:t>_</a:t>
            </a:r>
            <a:r>
              <a:rPr lang="en-US" b="1" dirty="0">
                <a:latin typeface="+mn-lt"/>
              </a:rPr>
              <a:t>Program </a:t>
            </a:r>
            <a:r>
              <a:rPr lang="el-GR" b="1" dirty="0" smtClean="0">
                <a:latin typeface="+mn-lt"/>
              </a:rPr>
              <a:t>(</a:t>
            </a:r>
            <a:r>
              <a:rPr lang="el-GR" b="1" dirty="0">
                <a:latin typeface="+mn-lt"/>
              </a:rPr>
              <a:t>πίνακας με τις προγραμματισμένες πτήσεις)</a:t>
            </a:r>
            <a:endParaRPr lang="el-GR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016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024336"/>
          </a:xfrm>
        </p:spPr>
        <p:txBody>
          <a:bodyPr>
            <a:normAutofit/>
          </a:bodyPr>
          <a:lstStyle/>
          <a:p>
            <a:r>
              <a:rPr lang="el-GR" sz="2000" dirty="0"/>
              <a:t>Κωδικός πελάτη - επιβάτη(</a:t>
            </a:r>
            <a:r>
              <a:rPr lang="en-US" sz="2000" dirty="0"/>
              <a:t>Customer</a:t>
            </a:r>
            <a:r>
              <a:rPr lang="el-GR" sz="2000" dirty="0"/>
              <a:t>_</a:t>
            </a:r>
            <a:r>
              <a:rPr lang="en-US" sz="2000" dirty="0"/>
              <a:t>code</a:t>
            </a:r>
            <a:r>
              <a:rPr lang="el-GR" sz="2000" dirty="0"/>
              <a:t>), Όνομα (</a:t>
            </a:r>
            <a:r>
              <a:rPr lang="en-US" sz="2000" dirty="0"/>
              <a:t>name</a:t>
            </a:r>
            <a:r>
              <a:rPr lang="el-GR" sz="2000" dirty="0"/>
              <a:t>) και επώνυμο (</a:t>
            </a:r>
            <a:r>
              <a:rPr lang="en-US" sz="2000" dirty="0"/>
              <a:t>surname</a:t>
            </a:r>
            <a:r>
              <a:rPr lang="el-GR" sz="2000" dirty="0"/>
              <a:t>), Διεύθυνση επιβάτη (</a:t>
            </a:r>
            <a:r>
              <a:rPr lang="en-US" sz="2000" dirty="0"/>
              <a:t>address</a:t>
            </a:r>
            <a:r>
              <a:rPr lang="el-GR" sz="2000" dirty="0"/>
              <a:t>)και τηλέφωνο (</a:t>
            </a:r>
            <a:r>
              <a:rPr lang="en-US" sz="2000" dirty="0"/>
              <a:t>phone</a:t>
            </a:r>
            <a:r>
              <a:rPr lang="el-GR" sz="2000" dirty="0"/>
              <a:t>). Για παράδειγμα ο πελάτης με κωδικό 100 είναι ο Χρήστος Χρήστου, μένει στην οδό Θησέως και το τηλέφωνό του είναι 2101234567. 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Customer_Code</a:t>
            </a:r>
            <a:r>
              <a:rPr lang="el-G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Name	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Customer_Code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&gt; Surname	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Customer_Code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&gt; Address	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Customer_Code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&gt; Phone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217910"/>
              </p:ext>
            </p:extLst>
          </p:nvPr>
        </p:nvGraphicFramePr>
        <p:xfrm>
          <a:off x="896712" y="4810449"/>
          <a:ext cx="6989077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4501"/>
                <a:gridCol w="1152128"/>
                <a:gridCol w="1296144"/>
                <a:gridCol w="1368152"/>
                <a:gridCol w="136815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Customer_Code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Name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Surname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Address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Phone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ΧΡΗΣΤΟΣ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ΧΡΗΣΤΟΥ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ΘΗΣΕΩΣ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2101234567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1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ΣΠΥΡΟΣ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ΣΠΥΡΟΥ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ΑΡΙΑΔΝΗΣ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2107654321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99904" y="4405754"/>
            <a:ext cx="3119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>
                <a:latin typeface="+mn-lt"/>
              </a:rPr>
              <a:t>Customers</a:t>
            </a:r>
            <a:r>
              <a:rPr lang="el-GR" b="1" dirty="0">
                <a:latin typeface="+mn-lt"/>
              </a:rPr>
              <a:t> (πίνακας πελατών) </a:t>
            </a:r>
            <a:endParaRPr lang="el-GR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656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664296"/>
          </a:xfrm>
        </p:spPr>
        <p:txBody>
          <a:bodyPr>
            <a:normAutofit/>
          </a:bodyPr>
          <a:lstStyle/>
          <a:p>
            <a:r>
              <a:rPr lang="el-GR" sz="2000" dirty="0"/>
              <a:t>Στοιχεία κράτησης είναι η Θέση επιβάτη (</a:t>
            </a:r>
            <a:r>
              <a:rPr lang="en-US" sz="2000" dirty="0"/>
              <a:t>seat</a:t>
            </a:r>
            <a:r>
              <a:rPr lang="el-GR" sz="2000" dirty="0"/>
              <a:t>_</a:t>
            </a:r>
            <a:r>
              <a:rPr lang="en-US" sz="2000" dirty="0"/>
              <a:t>number</a:t>
            </a:r>
            <a:r>
              <a:rPr lang="el-GR" sz="2000" dirty="0"/>
              <a:t>) και η κατηγορία θέσης (</a:t>
            </a:r>
            <a:r>
              <a:rPr lang="en-US" sz="2000" dirty="0"/>
              <a:t>class</a:t>
            </a:r>
            <a:r>
              <a:rPr lang="el-GR" sz="2000" dirty="0"/>
              <a:t>). Υπάρχουν δύο κατηγορίες θέσεων, Β (</a:t>
            </a:r>
            <a:r>
              <a:rPr lang="en-US" sz="2000" dirty="0"/>
              <a:t>Business class</a:t>
            </a:r>
            <a:r>
              <a:rPr lang="el-GR" sz="2000" dirty="0"/>
              <a:t>), </a:t>
            </a:r>
            <a:r>
              <a:rPr lang="en-US" sz="2000" dirty="0"/>
              <a:t>T</a:t>
            </a:r>
            <a:r>
              <a:rPr lang="el-GR" sz="2000" dirty="0"/>
              <a:t> (απλή τουριστική). Στη συνέχεια παρατίθεται παράδειγμα κράτησης: Για την προγραμματισμένη πτήση στις 25/6 με κωδικό 1, που αντιστοιχεί στη πτήση με αριθμό 1234 με προορισμό το Παρίσι, κρατήθηκε η θέση 1 από τον πελάτη με κωδικό 100, δηλαδή τον Χρήστο Χρήστου, και η κράτηση αφορά κατηγορία θέσεως B-</a:t>
            </a:r>
            <a:r>
              <a:rPr lang="en-US" sz="2000" dirty="0"/>
              <a:t>Business Class</a:t>
            </a:r>
            <a:r>
              <a:rPr lang="el-GR" sz="2000" dirty="0"/>
              <a:t>.</a:t>
            </a:r>
          </a:p>
          <a:p>
            <a:r>
              <a:rPr lang="el-G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Flight_Code</a:t>
            </a:r>
            <a:r>
              <a:rPr lang="el-G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l-G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Seat_number</a:t>
            </a:r>
            <a:r>
              <a:rPr lang="el-G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-- &gt; </a:t>
            </a:r>
            <a:r>
              <a:rPr lang="el-G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Customer_Code</a:t>
            </a:r>
            <a:r>
              <a:rPr lang="el-GR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l-GR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407568"/>
              </p:ext>
            </p:extLst>
          </p:nvPr>
        </p:nvGraphicFramePr>
        <p:xfrm>
          <a:off x="876706" y="4414389"/>
          <a:ext cx="648072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56184"/>
                <a:gridCol w="2016224"/>
                <a:gridCol w="129614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Program_id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Seat_number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Customer_Code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76706" y="4045057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err="1">
                <a:latin typeface="+mn-lt"/>
              </a:rPr>
              <a:t>Reservations</a:t>
            </a:r>
            <a:r>
              <a:rPr lang="el-GR" b="1" dirty="0">
                <a:latin typeface="+mn-lt"/>
              </a:rPr>
              <a:t> (πίνακας κρατήσεως θέσεων)</a:t>
            </a:r>
            <a:endParaRPr lang="el-GR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6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422462"/>
          </a:xfrm>
        </p:spPr>
        <p:txBody>
          <a:bodyPr>
            <a:normAutofit/>
          </a:bodyPr>
          <a:lstStyle/>
          <a:p>
            <a:r>
              <a:rPr lang="el-GR" sz="2400" dirty="0"/>
              <a:t>Ναύλο (</a:t>
            </a:r>
            <a:r>
              <a:rPr lang="en-US" sz="2400" dirty="0"/>
              <a:t>fares</a:t>
            </a:r>
            <a:r>
              <a:rPr lang="el-GR" sz="2400" dirty="0"/>
              <a:t>). Το ναύλο εξαρτάται από την πτήση (</a:t>
            </a:r>
            <a:r>
              <a:rPr lang="en-US" sz="2400" dirty="0" smtClean="0"/>
              <a:t>Flight</a:t>
            </a:r>
            <a:r>
              <a:rPr lang="el-GR" sz="2400" dirty="0"/>
              <a:t>_</a:t>
            </a:r>
            <a:r>
              <a:rPr lang="en-US" sz="2400" dirty="0"/>
              <a:t>code</a:t>
            </a:r>
            <a:r>
              <a:rPr lang="el-GR" sz="2400" dirty="0"/>
              <a:t>) και την κατηγορία πτήσεων (</a:t>
            </a:r>
            <a:r>
              <a:rPr lang="en-US" sz="2400" dirty="0"/>
              <a:t>class</a:t>
            </a:r>
            <a:r>
              <a:rPr lang="el-GR" sz="2400" dirty="0" smtClean="0"/>
              <a:t>).</a:t>
            </a:r>
          </a:p>
          <a:p>
            <a:r>
              <a:rPr lang="el-G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772523"/>
              </p:ext>
            </p:extLst>
          </p:nvPr>
        </p:nvGraphicFramePr>
        <p:xfrm>
          <a:off x="883931" y="2852936"/>
          <a:ext cx="367240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248427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Name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BUSINESS CLASS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TOURIST CLASS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36804" y="4087152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 smtClean="0"/>
              <a:t>Flight_Code</a:t>
            </a:r>
            <a:r>
              <a:rPr lang="en-US" sz="2000" dirty="0"/>
              <a:t>, </a:t>
            </a:r>
            <a:r>
              <a:rPr lang="en-US" sz="2000" dirty="0" smtClean="0"/>
              <a:t>Class  -- </a:t>
            </a:r>
            <a:r>
              <a:rPr lang="en-US" sz="2000" dirty="0"/>
              <a:t>&gt; Fare</a:t>
            </a:r>
            <a:endParaRPr lang="el-GR" sz="2000" dirty="0"/>
          </a:p>
        </p:txBody>
      </p:sp>
      <p:sp>
        <p:nvSpPr>
          <p:cNvPr id="5" name="Rectangle 4"/>
          <p:cNvSpPr/>
          <p:nvPr/>
        </p:nvSpPr>
        <p:spPr>
          <a:xfrm>
            <a:off x="899592" y="2492896"/>
            <a:ext cx="712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>
                <a:latin typeface="+mn-lt"/>
              </a:rPr>
              <a:t> </a:t>
            </a:r>
            <a:r>
              <a:rPr lang="el-GR" b="1" dirty="0" err="1">
                <a:latin typeface="+mn-lt"/>
              </a:rPr>
              <a:t>Class</a:t>
            </a:r>
            <a:endParaRPr lang="el-GR" dirty="0"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578212"/>
              </p:ext>
            </p:extLst>
          </p:nvPr>
        </p:nvGraphicFramePr>
        <p:xfrm>
          <a:off x="899592" y="5085184"/>
          <a:ext cx="3652012" cy="1577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624"/>
                <a:gridCol w="1132993"/>
                <a:gridCol w="90639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Flight_Code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Fare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8</a:t>
                      </a:r>
                      <a:r>
                        <a:rPr lang="en-US" sz="1800">
                          <a:effectLst/>
                        </a:rPr>
                        <a:t>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</a:t>
                      </a:r>
                      <a:r>
                        <a:rPr lang="en-US" sz="1800">
                          <a:effectLst/>
                        </a:rPr>
                        <a:t>00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4321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4321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300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899592" y="4703997"/>
            <a:ext cx="2434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Fares (</a:t>
            </a:r>
            <a:r>
              <a:rPr lang="el-GR" b="1" dirty="0">
                <a:latin typeface="+mn-lt"/>
              </a:rPr>
              <a:t>πίνακας ναύλου</a:t>
            </a:r>
            <a:r>
              <a:rPr lang="en-US" b="1" dirty="0">
                <a:latin typeface="+mn-lt"/>
              </a:rPr>
              <a:t>)</a:t>
            </a:r>
            <a:endParaRPr lang="el-GR" b="1" dirty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311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400" dirty="0"/>
              <a:t>Έστω απλοποιημένη βάση δεδομένων Νοσηλείας </a:t>
            </a:r>
            <a:r>
              <a:rPr lang="el-GR" sz="2400" dirty="0" smtClean="0"/>
              <a:t>Ασθενών</a:t>
            </a:r>
            <a:r>
              <a:rPr lang="en-US" sz="2400" dirty="0" smtClean="0"/>
              <a:t> </a:t>
            </a:r>
            <a:r>
              <a:rPr lang="el-GR" sz="2400" dirty="0" smtClean="0"/>
              <a:t>που καταχωρίζει στοιχεία μόνο για την τρέχουσα θεραπεία του ασθενούς σε κλινική του νοσοκομείου. </a:t>
            </a:r>
            <a:r>
              <a:rPr lang="el-GR" sz="2400" dirty="0"/>
              <a:t>Οι στήλες του πίνακα </a:t>
            </a:r>
            <a:r>
              <a:rPr lang="en-US" sz="2400" dirty="0"/>
              <a:t>Patient </a:t>
            </a:r>
            <a:r>
              <a:rPr lang="el-GR" sz="2400" dirty="0"/>
              <a:t>είναι οι εξής:</a:t>
            </a:r>
          </a:p>
          <a:p>
            <a:r>
              <a:rPr lang="en-US" sz="2400" dirty="0" smtClean="0"/>
              <a:t>Pat</a:t>
            </a:r>
            <a:r>
              <a:rPr lang="el-GR" sz="2400" dirty="0" err="1"/>
              <a:t>no=Κωδικός</a:t>
            </a:r>
            <a:r>
              <a:rPr lang="el-GR" sz="2400" dirty="0"/>
              <a:t> ασθενούς, </a:t>
            </a:r>
            <a:endParaRPr lang="el-GR" sz="2400" dirty="0" smtClean="0"/>
          </a:p>
          <a:p>
            <a:r>
              <a:rPr lang="el-GR" sz="2400" dirty="0" err="1" smtClean="0"/>
              <a:t>Name=όνομα</a:t>
            </a:r>
            <a:r>
              <a:rPr lang="el-GR" sz="2400" dirty="0"/>
              <a:t>, </a:t>
            </a:r>
            <a:endParaRPr lang="el-GR" sz="2400" dirty="0" smtClean="0"/>
          </a:p>
          <a:p>
            <a:r>
              <a:rPr lang="en-US" sz="2400" dirty="0" smtClean="0"/>
              <a:t>T</a:t>
            </a:r>
            <a:r>
              <a:rPr lang="el-GR" sz="2400" dirty="0" err="1"/>
              <a:t>No=κωδικός</a:t>
            </a:r>
            <a:r>
              <a:rPr lang="el-GR" sz="2400" dirty="0"/>
              <a:t> θεραπείας, </a:t>
            </a:r>
            <a:endParaRPr lang="el-GR" sz="2400" dirty="0" smtClean="0"/>
          </a:p>
          <a:p>
            <a:r>
              <a:rPr lang="en-US" sz="2400" dirty="0" smtClean="0"/>
              <a:t>Therapy</a:t>
            </a:r>
            <a:r>
              <a:rPr lang="el-GR" sz="2400" dirty="0"/>
              <a:t>=θεραπεία,   </a:t>
            </a:r>
            <a:endParaRPr lang="el-GR" sz="2400" dirty="0" smtClean="0"/>
          </a:p>
          <a:p>
            <a:r>
              <a:rPr lang="en-US" sz="2400" dirty="0" smtClean="0"/>
              <a:t>W</a:t>
            </a:r>
            <a:r>
              <a:rPr lang="el-GR" sz="2400" dirty="0" err="1"/>
              <a:t>no=κωδικός</a:t>
            </a:r>
            <a:r>
              <a:rPr lang="el-GR" sz="2400" dirty="0"/>
              <a:t> κλινικής, </a:t>
            </a:r>
            <a:endParaRPr lang="el-GR" sz="2400" dirty="0" smtClean="0"/>
          </a:p>
          <a:p>
            <a:r>
              <a:rPr lang="en-US" sz="2400" dirty="0" smtClean="0"/>
              <a:t>Ward</a:t>
            </a:r>
            <a:r>
              <a:rPr lang="el-GR" sz="2400" dirty="0"/>
              <a:t>=κλινική, </a:t>
            </a:r>
            <a:endParaRPr lang="el-GR" sz="2400" dirty="0" smtClean="0"/>
          </a:p>
          <a:p>
            <a:r>
              <a:rPr lang="en-US" sz="2400" dirty="0" smtClean="0"/>
              <a:t>Amount</a:t>
            </a:r>
            <a:r>
              <a:rPr lang="el-GR" sz="2400" dirty="0"/>
              <a:t>=νοσήλια για τη θεραπεία, </a:t>
            </a:r>
            <a:endParaRPr lang="el-GR" sz="2400" dirty="0" smtClean="0"/>
          </a:p>
          <a:p>
            <a:r>
              <a:rPr lang="el-GR" sz="2400" dirty="0" err="1" smtClean="0"/>
              <a:t>No</a:t>
            </a:r>
            <a:r>
              <a:rPr lang="el-GR" sz="2400" dirty="0" smtClean="0"/>
              <a:t>_</a:t>
            </a:r>
            <a:r>
              <a:rPr lang="en-US" sz="2400" dirty="0"/>
              <a:t>of</a:t>
            </a:r>
            <a:r>
              <a:rPr lang="el-GR" sz="2400" dirty="0"/>
              <a:t>_</a:t>
            </a:r>
            <a:r>
              <a:rPr lang="en-US" sz="2400" dirty="0"/>
              <a:t>tests</a:t>
            </a:r>
            <a:r>
              <a:rPr lang="el-GR" sz="2400" dirty="0"/>
              <a:t>=αριθμός εργαστηριακών εξετάσεων που έκανε ο ασθενής, </a:t>
            </a:r>
            <a:endParaRPr lang="el-GR" sz="2400" dirty="0" smtClean="0"/>
          </a:p>
          <a:p>
            <a:r>
              <a:rPr lang="en-US" sz="2400" dirty="0" err="1" smtClean="0"/>
              <a:t>Labno</a:t>
            </a:r>
            <a:r>
              <a:rPr lang="el-GR" sz="2400" dirty="0" smtClean="0"/>
              <a:t>=Εργαστήριο </a:t>
            </a:r>
            <a:r>
              <a:rPr lang="el-GR" sz="2400" dirty="0"/>
              <a:t>όπου έγιναν εργαστηριακές εξετάσεις, </a:t>
            </a:r>
            <a:endParaRPr lang="el-GR" sz="2400" dirty="0" smtClean="0"/>
          </a:p>
          <a:p>
            <a:r>
              <a:rPr lang="en-US" sz="2400" dirty="0" smtClean="0"/>
              <a:t>t</a:t>
            </a:r>
            <a:r>
              <a:rPr lang="el-GR" sz="2400" dirty="0"/>
              <a:t>_</a:t>
            </a:r>
            <a:r>
              <a:rPr lang="el-GR" sz="2400" dirty="0" err="1"/>
              <a:t>Date</a:t>
            </a:r>
            <a:r>
              <a:rPr lang="el-GR" sz="2400" dirty="0"/>
              <a:t>= ημερομηνία εξετάσεων, </a:t>
            </a:r>
            <a:endParaRPr lang="el-GR" sz="2400" dirty="0" smtClean="0"/>
          </a:p>
          <a:p>
            <a:r>
              <a:rPr lang="en-US" sz="2400" dirty="0" smtClean="0"/>
              <a:t>Results</a:t>
            </a:r>
            <a:r>
              <a:rPr lang="el-GR" sz="2400" dirty="0"/>
              <a:t>=αποτελέσματα εξετάσεων. </a:t>
            </a:r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226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045153"/>
              </p:ext>
            </p:extLst>
          </p:nvPr>
        </p:nvGraphicFramePr>
        <p:xfrm>
          <a:off x="21442" y="1196752"/>
          <a:ext cx="9122559" cy="3302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413"/>
                <a:gridCol w="807354"/>
                <a:gridCol w="575141"/>
                <a:gridCol w="988198"/>
                <a:gridCol w="646552"/>
                <a:gridCol w="718392"/>
                <a:gridCol w="933909"/>
                <a:gridCol w="790231"/>
                <a:gridCol w="718392"/>
                <a:gridCol w="925475"/>
                <a:gridCol w="128650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Pat</a:t>
                      </a:r>
                      <a:r>
                        <a:rPr lang="el-GR" sz="1800" dirty="0" err="1">
                          <a:effectLst/>
                        </a:rPr>
                        <a:t>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Tn</a:t>
                      </a:r>
                      <a:r>
                        <a:rPr lang="el-GR" sz="1800" dirty="0">
                          <a:effectLst/>
                        </a:rPr>
                        <a:t>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Therapy 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Wn</a:t>
                      </a:r>
                      <a:r>
                        <a:rPr lang="el-GR" sz="1800" dirty="0">
                          <a:effectLst/>
                        </a:rPr>
                        <a:t>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Ward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Amount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No</a:t>
                      </a:r>
                      <a:r>
                        <a:rPr lang="en-US" sz="1800" dirty="0">
                          <a:effectLst/>
                        </a:rPr>
                        <a:t>_</a:t>
                      </a:r>
                      <a:r>
                        <a:rPr lang="en-US" sz="1800" dirty="0" err="1">
                          <a:effectLst/>
                        </a:rPr>
                        <a:t>of_tests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Labno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l-GR" sz="1800" dirty="0">
                          <a:effectLst/>
                        </a:rPr>
                        <a:t>_</a:t>
                      </a:r>
                      <a:r>
                        <a:rPr lang="el-GR" sz="1800" dirty="0" err="1">
                          <a:effectLst/>
                        </a:rPr>
                        <a:t>date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Results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833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SMITH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Radiotherapy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alpha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2/1/15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 of Abnormal blood tests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SMITH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Radiotherapy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alpha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MEDb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3/1/15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Prolactin was elevated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JONES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Medication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beta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88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ADAM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Chemotherapy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chi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</a:t>
                      </a:r>
                      <a:r>
                        <a:rPr lang="el-GR" sz="1800">
                          <a:effectLst/>
                        </a:rPr>
                        <a:t>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1/6/15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Normal blood tests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07504" y="4509120"/>
            <a:ext cx="88569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latin typeface="+mn-lt"/>
              </a:rPr>
              <a:t>Περιορισμοί   </a:t>
            </a:r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Υποτίθεται ότι κάθε ασθενής υποβάλλεται σε μία θεραπεία, νοσηλεύεται σε μία κλινική, τα νοσήλια εξαρτώνται από τη θεραπεία, και μπορεί να έχει προσκομίσει ή όχι εργαστηριακές εξετάσεις από εξωτερικά εργαστήρια. Στον παραπάνω πίνακα η </a:t>
            </a:r>
            <a:r>
              <a:rPr lang="en-US" dirty="0">
                <a:latin typeface="+mn-lt"/>
              </a:rPr>
              <a:t>Smith </a:t>
            </a:r>
            <a:r>
              <a:rPr lang="el-GR" dirty="0">
                <a:latin typeface="+mn-lt"/>
              </a:rPr>
              <a:t>υποβάλλεται σε ακτινοθεραπεία στην κλινική </a:t>
            </a:r>
            <a:r>
              <a:rPr lang="en-US" dirty="0">
                <a:latin typeface="+mn-lt"/>
              </a:rPr>
              <a:t>alpha </a:t>
            </a:r>
            <a:r>
              <a:rPr lang="el-GR" dirty="0">
                <a:latin typeface="+mn-lt"/>
              </a:rPr>
              <a:t>και προσκόμισε 2 εργαστηριακές εξετάσεις, μία από το εργαστήριο </a:t>
            </a:r>
            <a:r>
              <a:rPr lang="en-US" dirty="0" err="1">
                <a:latin typeface="+mn-lt"/>
              </a:rPr>
              <a:t>MedA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στις 2/1/15 και μία από το εργαστήριο </a:t>
            </a:r>
            <a:r>
              <a:rPr lang="en-US" dirty="0" err="1">
                <a:latin typeface="+mn-lt"/>
              </a:rPr>
              <a:t>MEDb</a:t>
            </a:r>
            <a:r>
              <a:rPr lang="en-US" dirty="0">
                <a:latin typeface="+mn-lt"/>
              </a:rPr>
              <a:t> </a:t>
            </a:r>
            <a:r>
              <a:rPr lang="el-GR" dirty="0">
                <a:latin typeface="+mn-lt"/>
              </a:rPr>
              <a:t>στις 3/1/15.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3619" y="867512"/>
            <a:ext cx="868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Patient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11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550512"/>
              </p:ext>
            </p:extLst>
          </p:nvPr>
        </p:nvGraphicFramePr>
        <p:xfrm>
          <a:off x="467542" y="1447896"/>
          <a:ext cx="4104456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869"/>
                <a:gridCol w="994559"/>
                <a:gridCol w="666156"/>
                <a:gridCol w="827436"/>
                <a:gridCol w="82743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Pat</a:t>
                      </a:r>
                      <a:r>
                        <a:rPr lang="el-GR" sz="1800" dirty="0" err="1">
                          <a:effectLst/>
                        </a:rPr>
                        <a:t>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Tn</a:t>
                      </a:r>
                      <a:r>
                        <a:rPr lang="el-GR" sz="1800" dirty="0">
                          <a:effectLst/>
                        </a:rPr>
                        <a:t>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Wn</a:t>
                      </a:r>
                      <a:r>
                        <a:rPr lang="el-GR" sz="1800" dirty="0">
                          <a:effectLst/>
                        </a:rPr>
                        <a:t>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No</a:t>
                      </a:r>
                      <a:r>
                        <a:rPr lang="en-US" sz="1800" dirty="0">
                          <a:effectLst/>
                        </a:rPr>
                        <a:t>_</a:t>
                      </a:r>
                      <a:r>
                        <a:rPr lang="en-US" sz="1800" dirty="0" err="1">
                          <a:effectLst/>
                        </a:rPr>
                        <a:t>of_tests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SMITH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JONES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ADAM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300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70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26844"/>
              </p:ext>
            </p:extLst>
          </p:nvPr>
        </p:nvGraphicFramePr>
        <p:xfrm>
          <a:off x="430125" y="3663739"/>
          <a:ext cx="335721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533"/>
                <a:gridCol w="1570839"/>
                <a:gridCol w="1076838"/>
              </a:tblGrid>
              <a:tr h="49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Tn</a:t>
                      </a:r>
                      <a:r>
                        <a:rPr lang="el-GR" sz="1800" dirty="0">
                          <a:effectLst/>
                        </a:rPr>
                        <a:t>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Therapy 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Amount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Radiotherapy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Medication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2500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5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Chemotherapy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</a:t>
                      </a:r>
                      <a:r>
                        <a:rPr lang="el-GR" sz="1800" dirty="0">
                          <a:effectLst/>
                        </a:rPr>
                        <a:t>000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354932"/>
              </p:ext>
            </p:extLst>
          </p:nvPr>
        </p:nvGraphicFramePr>
        <p:xfrm>
          <a:off x="422239" y="5445224"/>
          <a:ext cx="5856249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678"/>
                <a:gridCol w="818950"/>
                <a:gridCol w="818950"/>
                <a:gridCol w="3438671"/>
              </a:tblGrid>
              <a:tr h="139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Pat</a:t>
                      </a:r>
                      <a:r>
                        <a:rPr lang="el-GR" sz="1800" dirty="0" err="1">
                          <a:effectLst/>
                        </a:rPr>
                        <a:t>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Lab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r>
                        <a:rPr lang="el-GR" sz="1800" dirty="0">
                          <a:effectLst/>
                        </a:rPr>
                        <a:t>_</a:t>
                      </a:r>
                      <a:r>
                        <a:rPr lang="el-GR" sz="1800" dirty="0" err="1">
                          <a:effectLst/>
                        </a:rPr>
                        <a:t>date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Results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139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2/1/15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 of Abnormal blood tests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9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MEDb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3/1/15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Prolactin was elevated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9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1/6/15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Normal blood tests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172499"/>
              </p:ext>
            </p:extLst>
          </p:nvPr>
        </p:nvGraphicFramePr>
        <p:xfrm>
          <a:off x="6542764" y="5445224"/>
          <a:ext cx="1239461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461"/>
              </a:tblGrid>
              <a:tr h="162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Labno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162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MedA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2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MEDb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2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Med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19420" y="1143165"/>
            <a:ext cx="868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n-lt"/>
              </a:rPr>
              <a:t>Patient</a:t>
            </a:r>
            <a:endParaRPr lang="el-GR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92378" y="1556792"/>
            <a:ext cx="38240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latin typeface="+mn-lt"/>
              </a:rPr>
              <a:t>Κύριο κλειδί: </a:t>
            </a:r>
            <a:r>
              <a:rPr lang="en-US" i="1" dirty="0" err="1" smtClean="0">
                <a:latin typeface="+mn-lt"/>
              </a:rPr>
              <a:t>patno</a:t>
            </a:r>
            <a:endParaRPr lang="el-GR" i="1" dirty="0" smtClean="0">
              <a:latin typeface="+mn-lt"/>
            </a:endParaRPr>
          </a:p>
          <a:p>
            <a:endParaRPr lang="el-GR" i="1" dirty="0">
              <a:latin typeface="+mn-lt"/>
            </a:endParaRPr>
          </a:p>
          <a:p>
            <a:r>
              <a:rPr lang="el-GR" i="1" dirty="0" smtClean="0">
                <a:latin typeface="+mn-lt"/>
              </a:rPr>
              <a:t>Η στήλη </a:t>
            </a:r>
            <a:r>
              <a:rPr lang="en-US" i="1" dirty="0" err="1" smtClean="0">
                <a:latin typeface="+mn-lt"/>
              </a:rPr>
              <a:t>No_of_tests</a:t>
            </a:r>
            <a:r>
              <a:rPr lang="en-US" i="1" dirty="0" smtClean="0">
                <a:latin typeface="+mn-lt"/>
              </a:rPr>
              <a:t> </a:t>
            </a:r>
            <a:r>
              <a:rPr lang="el-GR" i="1" dirty="0" smtClean="0">
                <a:latin typeface="+mn-lt"/>
              </a:rPr>
              <a:t>μπορεί να υπολογισθεί, άρα μπορεί να μην συμπεριληφθεί στον πίνακα.</a:t>
            </a:r>
            <a:endParaRPr lang="el-GR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994" y="3294407"/>
            <a:ext cx="1011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>
                <a:latin typeface="+mn-lt"/>
              </a:rPr>
              <a:t>Therapy</a:t>
            </a:r>
            <a:r>
              <a:rPr lang="el-GR" b="1" dirty="0">
                <a:latin typeface="+mn-lt"/>
              </a:rPr>
              <a:t> </a:t>
            </a:r>
            <a:endParaRPr lang="el-GR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65839" y="3121920"/>
            <a:ext cx="7025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 smtClean="0">
                <a:latin typeface="+mn-lt"/>
              </a:rPr>
              <a:t>Ward</a:t>
            </a:r>
            <a:endParaRPr lang="el-GR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46933" y="4437112"/>
            <a:ext cx="1895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>
                <a:latin typeface="+mn-lt"/>
              </a:rPr>
              <a:t>Κύριο κλειδί: </a:t>
            </a:r>
            <a:r>
              <a:rPr lang="el-GR" i="1" dirty="0" err="1">
                <a:latin typeface="+mn-lt"/>
              </a:rPr>
              <a:t>TNo</a:t>
            </a:r>
            <a:r>
              <a:rPr lang="el-GR" i="1" dirty="0">
                <a:latin typeface="+mn-lt"/>
              </a:rPr>
              <a:t> </a:t>
            </a:r>
            <a:endParaRPr lang="el-GR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773695" y="3966154"/>
            <a:ext cx="1456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latin typeface="+mn-lt"/>
              </a:rPr>
              <a:t>Κύριο κλειδί: </a:t>
            </a:r>
            <a:r>
              <a:rPr lang="el-GR" i="1" dirty="0" err="1">
                <a:latin typeface="+mn-lt"/>
              </a:rPr>
              <a:t>Wno</a:t>
            </a:r>
            <a:endParaRPr lang="el-GR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6994" y="5089190"/>
            <a:ext cx="1088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latin typeface="+mn-lt"/>
              </a:rPr>
              <a:t>Lab_tests</a:t>
            </a:r>
            <a:endParaRPr lang="el-GR" dirty="0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26913" y="5003884"/>
            <a:ext cx="1633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>
                <a:latin typeface="+mn-lt"/>
              </a:rPr>
              <a:t>πίνακας </a:t>
            </a:r>
            <a:r>
              <a:rPr lang="el-GR" b="1" dirty="0">
                <a:latin typeface="+mn-lt"/>
              </a:rPr>
              <a:t>Lab</a:t>
            </a:r>
            <a:r>
              <a:rPr lang="en-US" b="1" dirty="0">
                <a:latin typeface="+mn-lt"/>
              </a:rPr>
              <a:t>s</a:t>
            </a:r>
            <a:r>
              <a:rPr lang="en-US" dirty="0">
                <a:latin typeface="+mn-lt"/>
              </a:rPr>
              <a:t> </a:t>
            </a:r>
            <a:endParaRPr lang="el-GR" dirty="0"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798716" y="5842337"/>
            <a:ext cx="14643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latin typeface="+mn-lt"/>
              </a:rPr>
              <a:t>Κύριο κλειδί: (</a:t>
            </a:r>
            <a:r>
              <a:rPr lang="el-GR" i="1" dirty="0" smtClean="0">
                <a:latin typeface="+mn-lt"/>
              </a:rPr>
              <a:t>Lab</a:t>
            </a:r>
            <a:r>
              <a:rPr lang="en-US" i="1" dirty="0" smtClean="0">
                <a:latin typeface="+mn-lt"/>
              </a:rPr>
              <a:t>no</a:t>
            </a:r>
            <a:r>
              <a:rPr lang="el-GR" i="1" dirty="0" smtClean="0">
                <a:latin typeface="+mn-lt"/>
              </a:rPr>
              <a:t>) </a:t>
            </a:r>
            <a:endParaRPr lang="el-GR" dirty="0">
              <a:latin typeface="+mn-lt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950089"/>
              </p:ext>
            </p:extLst>
          </p:nvPr>
        </p:nvGraphicFramePr>
        <p:xfrm>
          <a:off x="5764507" y="3489907"/>
          <a:ext cx="207631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2560"/>
                <a:gridCol w="1193758"/>
              </a:tblGrid>
              <a:tr h="499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Wn</a:t>
                      </a:r>
                      <a:r>
                        <a:rPr lang="el-GR" sz="1800" dirty="0">
                          <a:effectLst/>
                        </a:rPr>
                        <a:t>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Ward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50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alpha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60</a:t>
                      </a: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beta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70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chi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8" name="Rectangle 17"/>
          <p:cNvSpPr/>
          <p:nvPr/>
        </p:nvSpPr>
        <p:spPr>
          <a:xfrm>
            <a:off x="425594" y="6488668"/>
            <a:ext cx="30904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>
                <a:latin typeface="+mn-lt"/>
              </a:rPr>
              <a:t>Κύριο κλειδί</a:t>
            </a:r>
            <a:r>
              <a:rPr lang="en-GB" i="1" dirty="0">
                <a:latin typeface="+mn-lt"/>
              </a:rPr>
              <a:t>: ??</a:t>
            </a:r>
            <a:r>
              <a:rPr lang="el-GR" i="1" dirty="0">
                <a:latin typeface="+mn-lt"/>
              </a:rPr>
              <a:t>, </a:t>
            </a:r>
            <a:r>
              <a:rPr lang="el-GR" i="1" dirty="0" err="1">
                <a:latin typeface="+mn-lt"/>
              </a:rPr>
              <a:t>foreign</a:t>
            </a:r>
            <a:r>
              <a:rPr lang="el-GR" i="1" dirty="0">
                <a:latin typeface="+mn-lt"/>
              </a:rPr>
              <a:t> </a:t>
            </a:r>
            <a:r>
              <a:rPr lang="el-GR" i="1" dirty="0" err="1">
                <a:latin typeface="+mn-lt"/>
              </a:rPr>
              <a:t>key</a:t>
            </a:r>
            <a:r>
              <a:rPr lang="el-GR" i="1" dirty="0">
                <a:latin typeface="+mn-lt"/>
              </a:rPr>
              <a:t>: ? </a:t>
            </a:r>
            <a:endParaRPr lang="el-GR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565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953456"/>
            <a:ext cx="7011915" cy="463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78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sz="3600" dirty="0" smtClean="0">
                <a:solidFill>
                  <a:srgbClr val="004B82"/>
                </a:solidFill>
                <a:latin typeface="+mn-lt"/>
              </a:rPr>
              <a:t>ΚΑΙ ΚΑΠΟΙΕΣ ΝΕΕΣ ΕΝΝΟΙΕΣ </a:t>
            </a:r>
            <a:endParaRPr lang="el-GR" sz="3600" dirty="0">
              <a:solidFill>
                <a:srgbClr val="004B82"/>
              </a:solidFill>
              <a:latin typeface="+mn-lt"/>
            </a:endParaRPr>
          </a:p>
        </p:txBody>
      </p:sp>
      <p:sp>
        <p:nvSpPr>
          <p:cNvPr id="52227" name="2 - Θέση κειμένου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altLang="el-GR" sz="2400" b="1" dirty="0" smtClean="0">
                <a:solidFill>
                  <a:srgbClr val="820000"/>
                </a:solidFill>
              </a:rPr>
              <a:t>Σύντομη επανάληψη θεμάτων Βάσεων Δεδομένων Ι</a:t>
            </a:r>
          </a:p>
        </p:txBody>
      </p:sp>
    </p:spTree>
    <p:extLst>
      <p:ext uri="{BB962C8B-B14F-4D97-AF65-F5344CB8AC3E}">
        <p14:creationId xmlns:p14="http://schemas.microsoft.com/office/powerpoint/2010/main" val="27924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Σύντομη επανάληψη θεμάτων </a:t>
            </a:r>
            <a:r>
              <a:rPr lang="el-GR" altLang="el-GR" dirty="0" smtClean="0"/>
              <a:t>μοντελοποίησης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10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sz="3600" dirty="0">
                <a:cs typeface="Times New Roman" pitchFamily="18" charset="0"/>
              </a:rPr>
              <a:t>Επανάληψη - επισκόπηση</a:t>
            </a:r>
            <a:endParaRPr lang="el-GR" altLang="el-GR" sz="3600" dirty="0" smtClean="0"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altLang="el-GR" sz="2400" dirty="0" smtClean="0">
                <a:cs typeface="Arial" charset="0"/>
              </a:rPr>
              <a:t>Πραγματοποιείται </a:t>
            </a:r>
            <a:r>
              <a:rPr lang="el-GR" altLang="el-GR" sz="2400" dirty="0">
                <a:cs typeface="Arial" charset="0"/>
              </a:rPr>
              <a:t>μία επανάληψη - επισκόπηση σε έννοιες που μελετήθηκαν στις Βάσεις Δεδομένων Ι. </a:t>
            </a:r>
            <a:br>
              <a:rPr lang="el-GR" altLang="el-GR" sz="2400" dirty="0">
                <a:cs typeface="Arial" charset="0"/>
              </a:rPr>
            </a:br>
            <a:r>
              <a:rPr lang="el-GR" altLang="el-GR" sz="2400" dirty="0">
                <a:cs typeface="Arial" charset="0"/>
              </a:rPr>
              <a:t>Η διεκπεραίωση των θεμάτων γίνεται κυρίως με χρήση παραδειγμάτων. </a:t>
            </a:r>
            <a:r>
              <a:rPr lang="en-US" altLang="el-GR" sz="2400" dirty="0">
                <a:cs typeface="Times New Roman" pitchFamily="18" charset="0"/>
              </a:rPr>
              <a:t/>
            </a:r>
            <a:br>
              <a:rPr lang="en-US" altLang="el-GR" sz="2400" dirty="0">
                <a:cs typeface="Times New Roman" pitchFamily="18" charset="0"/>
              </a:rPr>
            </a:br>
            <a:r>
              <a:rPr lang="en-US" altLang="el-GR" sz="2400" dirty="0">
                <a:cs typeface="Times New Roman" pitchFamily="18" charset="0"/>
              </a:rPr>
              <a:t/>
            </a:r>
            <a:br>
              <a:rPr lang="en-US" altLang="el-GR" sz="2400" dirty="0">
                <a:cs typeface="Times New Roman" pitchFamily="18" charset="0"/>
              </a:rPr>
            </a:br>
            <a:r>
              <a:rPr lang="en-US" altLang="el-GR" sz="2400" dirty="0">
                <a:cs typeface="Times New Roman" pitchFamily="18" charset="0"/>
              </a:rPr>
              <a:t/>
            </a:r>
            <a:br>
              <a:rPr lang="en-US" altLang="el-GR" sz="2400" dirty="0">
                <a:cs typeface="Times New Roman" pitchFamily="18" charset="0"/>
              </a:rPr>
            </a:br>
            <a:r>
              <a:rPr lang="el-GR" altLang="el-GR" sz="2400" dirty="0">
                <a:cs typeface="Times New Roman" pitchFamily="18" charset="0"/>
              </a:rPr>
              <a:t/>
            </a:r>
            <a:br>
              <a:rPr lang="el-GR" altLang="el-GR" sz="2400" dirty="0">
                <a:cs typeface="Times New Roman" pitchFamily="18" charset="0"/>
              </a:rPr>
            </a:br>
            <a:r>
              <a:rPr lang="el-GR" altLang="el-GR" sz="2400" dirty="0">
                <a:cs typeface="Times New Roman" pitchFamily="18" charset="0"/>
              </a:rPr>
              <a:t/>
            </a:r>
            <a:br>
              <a:rPr lang="el-GR" altLang="el-GR" sz="2400" dirty="0">
                <a:cs typeface="Times New Roman" pitchFamily="18" charset="0"/>
              </a:rPr>
            </a:br>
            <a:r>
              <a:rPr lang="el-GR" altLang="el-GR" sz="2400" dirty="0">
                <a:cs typeface="Times New Roman" pitchFamily="18" charset="0"/>
              </a:rPr>
              <a:t/>
            </a:r>
            <a:br>
              <a:rPr lang="el-GR" altLang="el-GR" sz="2400" dirty="0">
                <a:cs typeface="Times New Roman" pitchFamily="18" charset="0"/>
              </a:rPr>
            </a:br>
            <a:endParaRPr lang="el-GR" sz="2400" dirty="0"/>
          </a:p>
        </p:txBody>
      </p:sp>
      <p:sp>
        <p:nvSpPr>
          <p:cNvPr id="51203" name="Rectangle 6"/>
          <p:cNvSpPr>
            <a:spLocks noChangeArrowheads="1"/>
          </p:cNvSpPr>
          <p:nvPr/>
        </p:nvSpPr>
        <p:spPr bwMode="auto">
          <a:xfrm>
            <a:off x="3810000" y="2424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5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>
                <a:solidFill>
                  <a:schemeClr val="tx2"/>
                </a:solidFill>
              </a:rPr>
              <a:t>Βαθμός Συσχέτισης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altLang="el-GR" sz="2800" dirty="0"/>
              <a:t>Βαθμός μιας συσχέτισης ονομάζεται ο αριθμός των οντοτήτων που συνδέει.</a:t>
            </a:r>
          </a:p>
          <a:p>
            <a:r>
              <a:rPr lang="el-GR" altLang="el-GR" sz="2800" dirty="0"/>
              <a:t>Συνήθως οι συσχετίσεις μεταξύ δύο οντοτήτων (δυαδικές συσχετίσεις) επαρκούν για τις ανάγκες μεγάλου μέρους της εφαρμογής.</a:t>
            </a:r>
          </a:p>
          <a:p>
            <a:r>
              <a:rPr lang="el-GR" altLang="el-GR" sz="2800" dirty="0"/>
              <a:t>Υπάρχουν περιπτώσεις όπου τρεις ή περισσότερες οντότητες  πρέπει να συνδεθούν με μια συσχέτιση</a:t>
            </a:r>
            <a:r>
              <a:rPr lang="en-US" altLang="el-GR" sz="2800" dirty="0"/>
              <a:t> </a:t>
            </a:r>
            <a:r>
              <a:rPr lang="el-GR" altLang="el-GR" sz="2800" dirty="0"/>
              <a:t>ή μια συσχέτιση να οριστεί πάνω σε </a:t>
            </a:r>
            <a:r>
              <a:rPr lang="el-GR" altLang="el-GR" sz="2800" dirty="0" err="1"/>
              <a:t>οντότητα(ες</a:t>
            </a:r>
            <a:r>
              <a:rPr lang="el-GR" altLang="el-GR" sz="2800" dirty="0"/>
              <a:t>) και </a:t>
            </a:r>
            <a:r>
              <a:rPr lang="el-GR" altLang="el-GR" sz="2800" dirty="0" err="1"/>
              <a:t>συσχέτιση(εις</a:t>
            </a:r>
            <a:r>
              <a:rPr lang="el-GR" altLang="el-GR" sz="2800" dirty="0"/>
              <a:t>).</a:t>
            </a:r>
          </a:p>
          <a:p>
            <a:endParaRPr lang="el-GR" altLang="el-GR" sz="2800" dirty="0"/>
          </a:p>
          <a:p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565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1027"/>
          <p:cNvSpPr>
            <a:spLocks noChangeArrowheads="1"/>
          </p:cNvSpPr>
          <p:nvPr/>
        </p:nvSpPr>
        <p:spPr bwMode="auto">
          <a:xfrm>
            <a:off x="478760" y="4437112"/>
            <a:ext cx="8009582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Το μοντέλο είναι επαρκές</a:t>
            </a:r>
            <a:r>
              <a:rPr lang="en-US" altLang="el-GR" dirty="0">
                <a:latin typeface="+mn-lt"/>
              </a:rPr>
              <a:t>; </a:t>
            </a:r>
            <a:r>
              <a:rPr lang="el-GR" altLang="el-GR" dirty="0">
                <a:latin typeface="+mn-lt"/>
              </a:rPr>
              <a:t>Ναι αν όλοι οι εργαστηριακοί συνεργάτες βοηθούν όλους τους σπουδαστές.</a:t>
            </a: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Τι γίνεται, όμως, αν οι σπουδαστές ανήκουν σε εργαστηριακά τμήματα και σε κάθε τμήμα είναι υπεύθυνος ένας και μόνο εργαστηριακός συνεργάτης</a:t>
            </a:r>
            <a:r>
              <a:rPr lang="en-US" altLang="el-GR" dirty="0">
                <a:latin typeface="+mn-lt"/>
              </a:rPr>
              <a:t>;</a:t>
            </a:r>
            <a:r>
              <a:rPr lang="el-GR" altLang="el-GR" dirty="0">
                <a:latin typeface="+mn-lt"/>
              </a:rPr>
              <a:t> </a:t>
            </a:r>
          </a:p>
        </p:txBody>
      </p:sp>
      <p:grpSp>
        <p:nvGrpSpPr>
          <p:cNvPr id="2" name="Group 1028"/>
          <p:cNvGrpSpPr>
            <a:grpSpLocks/>
          </p:cNvGrpSpPr>
          <p:nvPr/>
        </p:nvGrpSpPr>
        <p:grpSpPr bwMode="auto">
          <a:xfrm>
            <a:off x="441844" y="1062380"/>
            <a:ext cx="8568952" cy="3240360"/>
            <a:chOff x="521" y="864"/>
            <a:chExt cx="4663" cy="1344"/>
          </a:xfrm>
        </p:grpSpPr>
        <p:sp>
          <p:nvSpPr>
            <p:cNvPr id="55301" name="Rectangle 1029"/>
            <p:cNvSpPr>
              <a:spLocks noChangeArrowheads="1"/>
            </p:cNvSpPr>
            <p:nvPr/>
          </p:nvSpPr>
          <p:spPr bwMode="auto">
            <a:xfrm>
              <a:off x="3984" y="1104"/>
              <a:ext cx="120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/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 sz="2000"/>
                <a:t>Δυαδικές</a:t>
              </a:r>
            </a:p>
            <a:p>
              <a:r>
                <a:rPr lang="el-GR" altLang="el-GR" sz="2000"/>
                <a:t>Συσχετίσεις</a:t>
              </a:r>
            </a:p>
          </p:txBody>
        </p:sp>
        <p:sp>
          <p:nvSpPr>
            <p:cNvPr id="55302" name="Rectangle 1030"/>
            <p:cNvSpPr>
              <a:spLocks noChangeArrowheads="1"/>
            </p:cNvSpPr>
            <p:nvPr/>
          </p:nvSpPr>
          <p:spPr bwMode="auto">
            <a:xfrm>
              <a:off x="524" y="913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55303" name="Text Box 1031"/>
            <p:cNvSpPr txBox="1">
              <a:spLocks noChangeArrowheads="1"/>
            </p:cNvSpPr>
            <p:nvPr/>
          </p:nvSpPr>
          <p:spPr bwMode="auto">
            <a:xfrm>
              <a:off x="521" y="1013"/>
              <a:ext cx="8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/>
                <a:t>ΣΠΟΥΔΑΣΤΗΣ</a:t>
              </a:r>
              <a:endParaRPr lang="en-GB" altLang="el-GR" sz="1400"/>
            </a:p>
          </p:txBody>
        </p:sp>
        <p:sp>
          <p:nvSpPr>
            <p:cNvPr id="55304" name="Rectangle 1032"/>
            <p:cNvSpPr>
              <a:spLocks noChangeArrowheads="1"/>
            </p:cNvSpPr>
            <p:nvPr/>
          </p:nvSpPr>
          <p:spPr bwMode="auto">
            <a:xfrm>
              <a:off x="2735" y="913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55305" name="Text Box 1033"/>
            <p:cNvSpPr txBox="1">
              <a:spLocks noChangeArrowheads="1"/>
            </p:cNvSpPr>
            <p:nvPr/>
          </p:nvSpPr>
          <p:spPr bwMode="auto">
            <a:xfrm>
              <a:off x="2768" y="978"/>
              <a:ext cx="7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 b="1" dirty="0"/>
                <a:t>ΜΑΘΗΜΑ</a:t>
              </a:r>
              <a:endParaRPr lang="en-GB" altLang="el-GR" sz="2000" dirty="0"/>
            </a:p>
          </p:txBody>
        </p:sp>
        <p:sp>
          <p:nvSpPr>
            <p:cNvPr id="55306" name="AutoShape 1034"/>
            <p:cNvSpPr>
              <a:spLocks noChangeArrowheads="1"/>
            </p:cNvSpPr>
            <p:nvPr/>
          </p:nvSpPr>
          <p:spPr bwMode="auto">
            <a:xfrm>
              <a:off x="1529" y="904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 dirty="0"/>
                <a:t>παρακολουθεί</a:t>
              </a:r>
              <a:endParaRPr lang="en-GB" altLang="el-GR" sz="1400" b="1" dirty="0"/>
            </a:p>
          </p:txBody>
        </p:sp>
        <p:sp>
          <p:nvSpPr>
            <p:cNvPr id="55307" name="Line 1035"/>
            <p:cNvSpPr>
              <a:spLocks noChangeShapeType="1"/>
            </p:cNvSpPr>
            <p:nvPr/>
          </p:nvSpPr>
          <p:spPr bwMode="auto">
            <a:xfrm flipH="1">
              <a:off x="1337" y="1075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5308" name="Line 1036"/>
            <p:cNvSpPr>
              <a:spLocks noChangeShapeType="1"/>
            </p:cNvSpPr>
            <p:nvPr/>
          </p:nvSpPr>
          <p:spPr bwMode="auto">
            <a:xfrm flipH="1">
              <a:off x="2537" y="1075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5309" name="Text Box 1037"/>
            <p:cNvSpPr txBox="1">
              <a:spLocks noChangeArrowheads="1"/>
            </p:cNvSpPr>
            <p:nvPr/>
          </p:nvSpPr>
          <p:spPr bwMode="auto">
            <a:xfrm>
              <a:off x="1328" y="864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/>
                <a:t>Ν</a:t>
              </a:r>
              <a:endParaRPr lang="en-GB" altLang="el-GR" sz="1800"/>
            </a:p>
          </p:txBody>
        </p:sp>
        <p:sp>
          <p:nvSpPr>
            <p:cNvPr id="55310" name="Text Box 1038"/>
            <p:cNvSpPr txBox="1">
              <a:spLocks noChangeArrowheads="1"/>
            </p:cNvSpPr>
            <p:nvPr/>
          </p:nvSpPr>
          <p:spPr bwMode="auto">
            <a:xfrm>
              <a:off x="2522" y="868"/>
              <a:ext cx="2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/>
                <a:t>Μ</a:t>
              </a:r>
              <a:endParaRPr lang="en-GB" altLang="el-GR" sz="1800"/>
            </a:p>
          </p:txBody>
        </p:sp>
        <p:sp>
          <p:nvSpPr>
            <p:cNvPr id="55311" name="Rectangle 1039"/>
            <p:cNvSpPr>
              <a:spLocks noChangeArrowheads="1"/>
            </p:cNvSpPr>
            <p:nvPr/>
          </p:nvSpPr>
          <p:spPr bwMode="auto">
            <a:xfrm>
              <a:off x="2724" y="1872"/>
              <a:ext cx="81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55312" name="AutoShape 1040"/>
            <p:cNvSpPr>
              <a:spLocks noChangeArrowheads="1"/>
            </p:cNvSpPr>
            <p:nvPr/>
          </p:nvSpPr>
          <p:spPr bwMode="auto">
            <a:xfrm>
              <a:off x="2649" y="1392"/>
              <a:ext cx="1008" cy="336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/>
                <a:t>βοηθά</a:t>
              </a:r>
              <a:endParaRPr lang="en-GB" altLang="el-GR" sz="1400" b="1"/>
            </a:p>
          </p:txBody>
        </p:sp>
        <p:sp>
          <p:nvSpPr>
            <p:cNvPr id="55313" name="Text Box 1041"/>
            <p:cNvSpPr txBox="1">
              <a:spLocks noChangeArrowheads="1"/>
            </p:cNvSpPr>
            <p:nvPr/>
          </p:nvSpPr>
          <p:spPr bwMode="auto">
            <a:xfrm>
              <a:off x="2777" y="1974"/>
              <a:ext cx="74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200" b="1" dirty="0"/>
                <a:t>ΣΥΝΕΡΓΑΤΗΣ</a:t>
              </a:r>
              <a:endParaRPr lang="en-GB" altLang="el-GR" sz="1200" dirty="0"/>
            </a:p>
          </p:txBody>
        </p:sp>
        <p:sp>
          <p:nvSpPr>
            <p:cNvPr id="55314" name="Line 1042"/>
            <p:cNvSpPr>
              <a:spLocks noChangeShapeType="1"/>
            </p:cNvSpPr>
            <p:nvPr/>
          </p:nvSpPr>
          <p:spPr bwMode="auto">
            <a:xfrm flipV="1">
              <a:off x="3147" y="124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5315" name="Line 1043"/>
            <p:cNvSpPr>
              <a:spLocks noChangeShapeType="1"/>
            </p:cNvSpPr>
            <p:nvPr/>
          </p:nvSpPr>
          <p:spPr bwMode="auto">
            <a:xfrm flipV="1">
              <a:off x="315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5316" name="Text Box 1044"/>
            <p:cNvSpPr txBox="1">
              <a:spLocks noChangeArrowheads="1"/>
            </p:cNvSpPr>
            <p:nvPr/>
          </p:nvSpPr>
          <p:spPr bwMode="auto">
            <a:xfrm>
              <a:off x="2976" y="1224"/>
              <a:ext cx="2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/>
                <a:t>Ν</a:t>
              </a:r>
              <a:endParaRPr lang="en-GB" altLang="el-GR" sz="1600"/>
            </a:p>
          </p:txBody>
        </p:sp>
        <p:sp>
          <p:nvSpPr>
            <p:cNvPr id="55317" name="Text Box 1045"/>
            <p:cNvSpPr txBox="1">
              <a:spLocks noChangeArrowheads="1"/>
            </p:cNvSpPr>
            <p:nvPr/>
          </p:nvSpPr>
          <p:spPr bwMode="auto">
            <a:xfrm>
              <a:off x="2976" y="1699"/>
              <a:ext cx="2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600"/>
                <a:t>Μ</a:t>
              </a:r>
              <a:endParaRPr lang="en-GB" altLang="el-GR" sz="1600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>
                <a:solidFill>
                  <a:schemeClr val="tx2"/>
                </a:solidFill>
              </a:rPr>
              <a:t>Βαθμός </a:t>
            </a:r>
            <a:r>
              <a:rPr lang="el-GR" altLang="el-GR" dirty="0" smtClean="0">
                <a:solidFill>
                  <a:schemeClr val="tx2"/>
                </a:solidFill>
              </a:rPr>
              <a:t>Συσχέτισης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955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755576" y="1609724"/>
            <a:ext cx="7253808" cy="2880097"/>
            <a:chOff x="990600" y="1196975"/>
            <a:chExt cx="5867400" cy="2155825"/>
          </a:xfrm>
        </p:grpSpPr>
        <p:grpSp>
          <p:nvGrpSpPr>
            <p:cNvPr id="56323" name="Group 3"/>
            <p:cNvGrpSpPr>
              <a:grpSpLocks/>
            </p:cNvGrpSpPr>
            <p:nvPr/>
          </p:nvGrpSpPr>
          <p:grpSpPr bwMode="auto">
            <a:xfrm>
              <a:off x="990600" y="1220788"/>
              <a:ext cx="1739900" cy="533400"/>
              <a:chOff x="521" y="913"/>
              <a:chExt cx="819" cy="336"/>
            </a:xfrm>
          </p:grpSpPr>
          <p:sp>
            <p:nvSpPr>
              <p:cNvPr id="56337" name="Rectangle 4"/>
              <p:cNvSpPr>
                <a:spLocks noChangeArrowheads="1"/>
              </p:cNvSpPr>
              <p:nvPr/>
            </p:nvSpPr>
            <p:spPr bwMode="auto">
              <a:xfrm>
                <a:off x="524" y="913"/>
                <a:ext cx="816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l-GR"/>
              </a:p>
            </p:txBody>
          </p:sp>
          <p:sp>
            <p:nvSpPr>
              <p:cNvPr id="56338" name="Text Box 5"/>
              <p:cNvSpPr txBox="1">
                <a:spLocks noChangeArrowheads="1"/>
              </p:cNvSpPr>
              <p:nvPr/>
            </p:nvSpPr>
            <p:spPr bwMode="auto">
              <a:xfrm>
                <a:off x="521" y="965"/>
                <a:ext cx="81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2000"/>
                  <a:t>ΣΠΟΥΔΑΣΤΗΣ</a:t>
                </a:r>
                <a:endParaRPr lang="en-GB" altLang="el-GR" sz="2000"/>
              </a:p>
            </p:txBody>
          </p:sp>
        </p:grpSp>
        <p:grpSp>
          <p:nvGrpSpPr>
            <p:cNvPr id="56324" name="Group 6"/>
            <p:cNvGrpSpPr>
              <a:grpSpLocks/>
            </p:cNvGrpSpPr>
            <p:nvPr/>
          </p:nvGrpSpPr>
          <p:grpSpPr bwMode="auto">
            <a:xfrm>
              <a:off x="5562600" y="1219200"/>
              <a:ext cx="1295400" cy="533400"/>
              <a:chOff x="2735" y="913"/>
              <a:chExt cx="816" cy="336"/>
            </a:xfrm>
          </p:grpSpPr>
          <p:sp>
            <p:nvSpPr>
              <p:cNvPr id="56335" name="Rectangle 7"/>
              <p:cNvSpPr>
                <a:spLocks noChangeArrowheads="1"/>
              </p:cNvSpPr>
              <p:nvPr/>
            </p:nvSpPr>
            <p:spPr bwMode="auto">
              <a:xfrm>
                <a:off x="2735" y="913"/>
                <a:ext cx="816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l-GR"/>
              </a:p>
            </p:txBody>
          </p:sp>
          <p:sp>
            <p:nvSpPr>
              <p:cNvPr id="56336" name="Text Box 8"/>
              <p:cNvSpPr txBox="1">
                <a:spLocks noChangeArrowheads="1"/>
              </p:cNvSpPr>
              <p:nvPr/>
            </p:nvSpPr>
            <p:spPr bwMode="auto">
              <a:xfrm>
                <a:off x="2768" y="947"/>
                <a:ext cx="77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2000"/>
                  <a:t>ΜΑΘΗΜΑ</a:t>
                </a:r>
                <a:endParaRPr lang="en-GB" altLang="el-GR" sz="2000"/>
              </a:p>
            </p:txBody>
          </p:sp>
        </p:grpSp>
        <p:sp>
          <p:nvSpPr>
            <p:cNvPr id="56325" name="AutoShape 9"/>
            <p:cNvSpPr>
              <a:spLocks noChangeArrowheads="1"/>
            </p:cNvSpPr>
            <p:nvPr/>
          </p:nvSpPr>
          <p:spPr bwMode="auto">
            <a:xfrm>
              <a:off x="3436938" y="1752600"/>
              <a:ext cx="1600200" cy="533400"/>
            </a:xfrm>
            <a:prstGeom prst="diamond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400" b="1"/>
                <a:t>εγγράφεται</a:t>
              </a:r>
              <a:endParaRPr lang="en-GB" altLang="el-GR" sz="1400" b="1"/>
            </a:p>
          </p:txBody>
        </p:sp>
        <p:grpSp>
          <p:nvGrpSpPr>
            <p:cNvPr id="56326" name="Group 10"/>
            <p:cNvGrpSpPr>
              <a:grpSpLocks/>
            </p:cNvGrpSpPr>
            <p:nvPr/>
          </p:nvGrpSpPr>
          <p:grpSpPr bwMode="auto">
            <a:xfrm>
              <a:off x="2133600" y="2819400"/>
              <a:ext cx="4159250" cy="533400"/>
              <a:chOff x="2724" y="1872"/>
              <a:chExt cx="816" cy="336"/>
            </a:xfrm>
          </p:grpSpPr>
          <p:sp>
            <p:nvSpPr>
              <p:cNvPr id="56333" name="Rectangle 11"/>
              <p:cNvSpPr>
                <a:spLocks noChangeArrowheads="1"/>
              </p:cNvSpPr>
              <p:nvPr/>
            </p:nvSpPr>
            <p:spPr bwMode="auto">
              <a:xfrm>
                <a:off x="2724" y="1872"/>
                <a:ext cx="816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l-GR"/>
              </a:p>
            </p:txBody>
          </p:sp>
          <p:sp>
            <p:nvSpPr>
              <p:cNvPr id="56334" name="Text Box 12"/>
              <p:cNvSpPr txBox="1">
                <a:spLocks noChangeArrowheads="1"/>
              </p:cNvSpPr>
              <p:nvPr/>
            </p:nvSpPr>
            <p:spPr bwMode="auto">
              <a:xfrm>
                <a:off x="2777" y="1910"/>
                <a:ext cx="72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2000"/>
                  <a:t>ΕΡΓΑΣΤΗΡΙΑΚΟΣ_ΣΥΝΕΡΓΑΤΗΣ</a:t>
                </a:r>
                <a:endParaRPr lang="en-GB" altLang="el-GR" sz="2000"/>
              </a:p>
            </p:txBody>
          </p:sp>
        </p:grpSp>
        <p:sp>
          <p:nvSpPr>
            <p:cNvPr id="56327" name="Line 13"/>
            <p:cNvSpPr>
              <a:spLocks noChangeShapeType="1"/>
            </p:cNvSpPr>
            <p:nvPr/>
          </p:nvSpPr>
          <p:spPr bwMode="auto">
            <a:xfrm>
              <a:off x="2762250" y="1752601"/>
              <a:ext cx="674688" cy="266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6328" name="Line 14"/>
            <p:cNvSpPr>
              <a:spLocks noChangeShapeType="1"/>
            </p:cNvSpPr>
            <p:nvPr/>
          </p:nvSpPr>
          <p:spPr bwMode="auto">
            <a:xfrm flipV="1">
              <a:off x="4960938" y="1752600"/>
              <a:ext cx="620712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6329" name="Line 15"/>
            <p:cNvSpPr>
              <a:spLocks noChangeShapeType="1"/>
            </p:cNvSpPr>
            <p:nvPr/>
          </p:nvSpPr>
          <p:spPr bwMode="auto">
            <a:xfrm>
              <a:off x="4227513" y="2286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6330" name="Rectangle 30"/>
            <p:cNvSpPr>
              <a:spLocks noChangeArrowheads="1"/>
            </p:cNvSpPr>
            <p:nvPr/>
          </p:nvSpPr>
          <p:spPr bwMode="auto">
            <a:xfrm>
              <a:off x="4905375" y="1341438"/>
              <a:ext cx="3873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/>
                <a:t>Ν</a:t>
              </a:r>
            </a:p>
          </p:txBody>
        </p:sp>
        <p:sp>
          <p:nvSpPr>
            <p:cNvPr id="56331" name="Rectangle 31"/>
            <p:cNvSpPr>
              <a:spLocks noChangeArrowheads="1"/>
            </p:cNvSpPr>
            <p:nvPr/>
          </p:nvSpPr>
          <p:spPr bwMode="auto">
            <a:xfrm>
              <a:off x="4616450" y="2276475"/>
              <a:ext cx="3873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/>
                <a:t>Ν</a:t>
              </a:r>
            </a:p>
          </p:txBody>
        </p:sp>
        <p:sp>
          <p:nvSpPr>
            <p:cNvPr id="56332" name="Rectangle 32"/>
            <p:cNvSpPr>
              <a:spLocks noChangeArrowheads="1"/>
            </p:cNvSpPr>
            <p:nvPr/>
          </p:nvSpPr>
          <p:spPr bwMode="auto">
            <a:xfrm>
              <a:off x="3203575" y="1196975"/>
              <a:ext cx="4191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r>
                <a:rPr lang="el-GR" altLang="el-GR"/>
                <a:t>Μ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>
                <a:solidFill>
                  <a:schemeClr val="tx2"/>
                </a:solidFill>
              </a:rPr>
              <a:t>Τριαδική </a:t>
            </a:r>
            <a:r>
              <a:rPr lang="el-GR" altLang="el-GR" dirty="0" smtClean="0">
                <a:solidFill>
                  <a:schemeClr val="tx2"/>
                </a:solidFill>
              </a:rPr>
              <a:t>Συσχέτιση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258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6525" y="1447800"/>
            <a:ext cx="3597275" cy="3205163"/>
            <a:chOff x="86" y="912"/>
            <a:chExt cx="2266" cy="2019"/>
          </a:xfrm>
        </p:grpSpPr>
        <p:grpSp>
          <p:nvGrpSpPr>
            <p:cNvPr id="57350" name="Group 4"/>
            <p:cNvGrpSpPr>
              <a:grpSpLocks/>
            </p:cNvGrpSpPr>
            <p:nvPr/>
          </p:nvGrpSpPr>
          <p:grpSpPr bwMode="auto">
            <a:xfrm>
              <a:off x="864" y="912"/>
              <a:ext cx="919" cy="336"/>
              <a:chOff x="1768" y="777"/>
              <a:chExt cx="919" cy="336"/>
            </a:xfrm>
          </p:grpSpPr>
          <p:sp>
            <p:nvSpPr>
              <p:cNvPr id="57361" name="Rectangle 5"/>
              <p:cNvSpPr>
                <a:spLocks noChangeArrowheads="1"/>
              </p:cNvSpPr>
              <p:nvPr/>
            </p:nvSpPr>
            <p:spPr bwMode="auto">
              <a:xfrm>
                <a:off x="1776" y="777"/>
                <a:ext cx="904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l-GR"/>
              </a:p>
            </p:txBody>
          </p:sp>
          <p:sp>
            <p:nvSpPr>
              <p:cNvPr id="57362" name="Text Box 6"/>
              <p:cNvSpPr txBox="1">
                <a:spLocks noChangeArrowheads="1"/>
              </p:cNvSpPr>
              <p:nvPr/>
            </p:nvSpPr>
            <p:spPr bwMode="auto">
              <a:xfrm>
                <a:off x="1768" y="818"/>
                <a:ext cx="91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l-GR" altLang="el-GR" sz="1800"/>
                  <a:t>ΥΠΑΛΛΗΛΟΣ</a:t>
                </a:r>
                <a:endParaRPr lang="en-GB" altLang="el-GR" sz="1800"/>
              </a:p>
            </p:txBody>
          </p:sp>
        </p:grpSp>
        <p:sp>
          <p:nvSpPr>
            <p:cNvPr id="57351" name="Rectangle 7"/>
            <p:cNvSpPr>
              <a:spLocks noChangeArrowheads="1"/>
            </p:cNvSpPr>
            <p:nvPr/>
          </p:nvSpPr>
          <p:spPr bwMode="auto">
            <a:xfrm>
              <a:off x="96" y="2592"/>
              <a:ext cx="960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57352" name="Text Box 8"/>
            <p:cNvSpPr txBox="1">
              <a:spLocks noChangeArrowheads="1"/>
            </p:cNvSpPr>
            <p:nvPr/>
          </p:nvSpPr>
          <p:spPr bwMode="auto">
            <a:xfrm>
              <a:off x="86" y="2656"/>
              <a:ext cx="95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1800" dirty="0"/>
                <a:t>ΣΥΝΕΡΓΑΤΗΣ</a:t>
              </a:r>
              <a:endParaRPr lang="en-GB" altLang="el-GR" sz="1800" dirty="0"/>
            </a:p>
          </p:txBody>
        </p:sp>
        <p:grpSp>
          <p:nvGrpSpPr>
            <p:cNvPr id="57353" name="Group 9"/>
            <p:cNvGrpSpPr>
              <a:grpSpLocks/>
            </p:cNvGrpSpPr>
            <p:nvPr/>
          </p:nvGrpSpPr>
          <p:grpSpPr bwMode="auto">
            <a:xfrm>
              <a:off x="816" y="1728"/>
              <a:ext cx="960" cy="420"/>
              <a:chOff x="1536" y="1488"/>
              <a:chExt cx="816" cy="479"/>
            </a:xfrm>
          </p:grpSpPr>
          <p:sp>
            <p:nvSpPr>
              <p:cNvPr id="57359" name="AutoShape 10"/>
              <p:cNvSpPr>
                <a:spLocks noChangeArrowheads="1"/>
              </p:cNvSpPr>
              <p:nvPr/>
            </p:nvSpPr>
            <p:spPr bwMode="auto">
              <a:xfrm>
                <a:off x="1536" y="1488"/>
                <a:ext cx="816" cy="432"/>
              </a:xfrm>
              <a:prstGeom prst="triangle">
                <a:avLst>
                  <a:gd name="adj" fmla="val 52204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en-US" altLang="el-GR"/>
              </a:p>
            </p:txBody>
          </p:sp>
          <p:sp>
            <p:nvSpPr>
              <p:cNvPr id="57360" name="Text Box 11"/>
              <p:cNvSpPr txBox="1">
                <a:spLocks noChangeArrowheads="1"/>
              </p:cNvSpPr>
              <p:nvPr/>
            </p:nvSpPr>
            <p:spPr bwMode="auto">
              <a:xfrm>
                <a:off x="1737" y="1639"/>
                <a:ext cx="408" cy="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Monotype Sorts" charset="2"/>
                  <a:defRPr sz="24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l-GR"/>
                  <a:t>IS-A</a:t>
                </a:r>
                <a:endParaRPr lang="en-GB" altLang="el-GR"/>
              </a:p>
            </p:txBody>
          </p:sp>
        </p:grpSp>
        <p:sp>
          <p:nvSpPr>
            <p:cNvPr id="57354" name="Rectangle 12"/>
            <p:cNvSpPr>
              <a:spLocks noChangeArrowheads="1"/>
            </p:cNvSpPr>
            <p:nvPr/>
          </p:nvSpPr>
          <p:spPr bwMode="auto">
            <a:xfrm>
              <a:off x="1448" y="2595"/>
              <a:ext cx="90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en-US" altLang="el-GR"/>
            </a:p>
          </p:txBody>
        </p:sp>
        <p:sp>
          <p:nvSpPr>
            <p:cNvPr id="57355" name="Text Box 13"/>
            <p:cNvSpPr txBox="1">
              <a:spLocks noChangeArrowheads="1"/>
            </p:cNvSpPr>
            <p:nvPr/>
          </p:nvSpPr>
          <p:spPr bwMode="auto">
            <a:xfrm>
              <a:off x="1477" y="2620"/>
              <a:ext cx="84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75000"/>
                <a:buFont typeface="Monotype Sorts" charset="2"/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l-GR" altLang="el-GR" sz="2000"/>
                <a:t>ΜΟΝΙΜΟΣ</a:t>
              </a:r>
              <a:endParaRPr lang="en-GB" altLang="el-GR" sz="2000"/>
            </a:p>
          </p:txBody>
        </p:sp>
        <p:sp>
          <p:nvSpPr>
            <p:cNvPr id="57356" name="Line 14"/>
            <p:cNvSpPr>
              <a:spLocks noChangeShapeType="1"/>
            </p:cNvSpPr>
            <p:nvPr/>
          </p:nvSpPr>
          <p:spPr bwMode="auto">
            <a:xfrm flipV="1">
              <a:off x="480" y="2112"/>
              <a:ext cx="336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7357" name="Line 15"/>
            <p:cNvSpPr>
              <a:spLocks noChangeShapeType="1"/>
            </p:cNvSpPr>
            <p:nvPr/>
          </p:nvSpPr>
          <p:spPr bwMode="auto">
            <a:xfrm flipH="1" flipV="1">
              <a:off x="1767" y="2112"/>
              <a:ext cx="16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7358" name="Line 16"/>
            <p:cNvSpPr>
              <a:spLocks noChangeShapeType="1"/>
            </p:cNvSpPr>
            <p:nvPr/>
          </p:nvSpPr>
          <p:spPr bwMode="auto">
            <a:xfrm>
              <a:off x="1314" y="124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13681" name="Rectangle 17"/>
          <p:cNvSpPr>
            <a:spLocks noChangeArrowheads="1"/>
          </p:cNvSpPr>
          <p:nvPr/>
        </p:nvSpPr>
        <p:spPr bwMode="auto">
          <a:xfrm>
            <a:off x="4297004" y="1379240"/>
            <a:ext cx="4862264" cy="470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Κάθε</a:t>
            </a:r>
            <a:r>
              <a:rPr lang="el-GR" altLang="el-GR" dirty="0"/>
              <a:t> </a:t>
            </a:r>
            <a:r>
              <a:rPr lang="el-GR" altLang="el-GR" sz="2200" dirty="0"/>
              <a:t>«ΕΚΤΑΚΤΟΣ»</a:t>
            </a:r>
            <a:r>
              <a:rPr lang="el-GR" altLang="el-GR" dirty="0"/>
              <a:t> </a:t>
            </a:r>
            <a:r>
              <a:rPr lang="el-GR" altLang="el-GR" dirty="0">
                <a:latin typeface="+mn-lt"/>
              </a:rPr>
              <a:t>και κάθε </a:t>
            </a:r>
            <a:r>
              <a:rPr lang="el-GR" altLang="el-GR" sz="2200" dirty="0"/>
              <a:t>«ΜΟΝΙΜΟΣ» </a:t>
            </a:r>
            <a:r>
              <a:rPr lang="el-GR" altLang="el-GR" dirty="0">
                <a:latin typeface="+mn-lt"/>
              </a:rPr>
              <a:t>θεωρείται και </a:t>
            </a:r>
            <a:r>
              <a:rPr lang="el-GR" altLang="el-GR" sz="2200" dirty="0"/>
              <a:t>«ΥΠΑΛΛΗΛΟΣ» </a:t>
            </a:r>
            <a:r>
              <a:rPr lang="el-GR" altLang="el-GR" dirty="0">
                <a:latin typeface="+mn-lt"/>
              </a:rPr>
              <a:t>δηλαδή κληρονομεί όλα τα χαρακτηριστικά της οντότητας </a:t>
            </a:r>
            <a:r>
              <a:rPr lang="el-GR" altLang="el-GR" sz="2200" dirty="0"/>
              <a:t>«ΥΠΑΛΛΗΛΟΣ»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altLang="el-GR" dirty="0">
                <a:latin typeface="+mn-lt"/>
              </a:rPr>
              <a:t>Χρειάζεται πολλές φορές να εκφράσουμε μια οντότητα ως «εξειδίκευση» (</a:t>
            </a:r>
            <a:r>
              <a:rPr lang="en-US" altLang="el-GR" dirty="0">
                <a:latin typeface="+mn-lt"/>
              </a:rPr>
              <a:t>specialization</a:t>
            </a:r>
            <a:r>
              <a:rPr lang="el-GR" altLang="el-GR" dirty="0">
                <a:latin typeface="+mn-lt"/>
              </a:rPr>
              <a:t>) μιας άλλης</a:t>
            </a:r>
          </a:p>
        </p:txBody>
      </p:sp>
      <p:sp>
        <p:nvSpPr>
          <p:cNvPr id="57349" name="Text Box 92"/>
          <p:cNvSpPr txBox="1">
            <a:spLocks noChangeArrowheads="1"/>
          </p:cNvSpPr>
          <p:nvPr/>
        </p:nvSpPr>
        <p:spPr bwMode="auto">
          <a:xfrm>
            <a:off x="86984" y="4949232"/>
            <a:ext cx="45155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zh-TW" b="1" dirty="0">
                <a:solidFill>
                  <a:srgbClr val="820000"/>
                </a:solidFill>
                <a:latin typeface="+mn-lt"/>
                <a:ea typeface="新細明體" charset="-120"/>
              </a:rPr>
              <a:t>Disjoint and Complete mapping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>
                <a:solidFill>
                  <a:schemeClr val="tx2"/>
                </a:solidFill>
              </a:rPr>
              <a:t>Συσχέτιση «</a:t>
            </a:r>
            <a:r>
              <a:rPr lang="en-US" altLang="el-GR" dirty="0">
                <a:solidFill>
                  <a:schemeClr val="tx2"/>
                </a:solidFill>
              </a:rPr>
              <a:t>Is-A</a:t>
            </a:r>
            <a:r>
              <a:rPr lang="el-GR" altLang="el-GR" dirty="0" smtClean="0">
                <a:solidFill>
                  <a:schemeClr val="tx2"/>
                </a:solidFill>
              </a:rPr>
              <a:t>»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641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3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3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8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Straight Connector 61"/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r>
              <a:rPr lang="el-GR" altLang="el-GR" dirty="0" smtClean="0"/>
              <a:t>Πώς να μεταγράψουμε υποκλάση </a:t>
            </a:r>
            <a:br>
              <a:rPr lang="el-GR" altLang="el-GR" dirty="0" smtClean="0"/>
            </a:br>
            <a:endParaRPr lang="en-US" altLang="el-GR" dirty="0" smtClean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5" name="Rectangle 3"/>
          <p:cNvSpPr>
            <a:spLocks noChangeArrowheads="1"/>
          </p:cNvSpPr>
          <p:nvPr/>
        </p:nvSpPr>
        <p:spPr bwMode="auto">
          <a:xfrm>
            <a:off x="3478535" y="1790700"/>
            <a:ext cx="22098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/>
              <a:t>Product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7" name="Rectangle 4"/>
          <p:cNvSpPr>
            <a:spLocks noChangeArrowheads="1"/>
          </p:cNvSpPr>
          <p:nvPr/>
        </p:nvSpPr>
        <p:spPr bwMode="auto">
          <a:xfrm>
            <a:off x="6374135" y="3878560"/>
            <a:ext cx="22098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/>
              <a:t>Educational </a:t>
            </a:r>
          </a:p>
          <a:p>
            <a:r>
              <a:rPr lang="en-US" altLang="el-GR" dirty="0"/>
              <a:t>Product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79" name="Rectangle 5"/>
          <p:cNvSpPr>
            <a:spLocks noChangeArrowheads="1"/>
          </p:cNvSpPr>
          <p:nvPr/>
        </p:nvSpPr>
        <p:spPr bwMode="auto">
          <a:xfrm>
            <a:off x="811535" y="3848100"/>
            <a:ext cx="22098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/>
              <a:t>Software</a:t>
            </a:r>
          </a:p>
          <a:p>
            <a:r>
              <a:rPr lang="en-US" altLang="el-GR" dirty="0"/>
              <a:t>Product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82" name="Text Box 7"/>
          <p:cNvSpPr>
            <a:spLocks noChangeArrowheads="1"/>
          </p:cNvSpPr>
          <p:nvPr/>
        </p:nvSpPr>
        <p:spPr bwMode="auto">
          <a:xfrm>
            <a:off x="6416253" y="2665859"/>
            <a:ext cx="1108075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/>
              <a:t>topic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87" name="AutoShape 12"/>
          <p:cNvSpPr>
            <a:spLocks noChangeArrowheads="1"/>
          </p:cNvSpPr>
          <p:nvPr/>
        </p:nvSpPr>
        <p:spPr bwMode="auto">
          <a:xfrm>
            <a:off x="5764535" y="2933700"/>
            <a:ext cx="8382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 err="1"/>
              <a:t>isa</a:t>
            </a:r>
            <a:endParaRPr lang="en-US" altLang="el-GR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390" name="AutoShape 14"/>
          <p:cNvSpPr>
            <a:spLocks noChangeArrowheads="1"/>
          </p:cNvSpPr>
          <p:nvPr/>
        </p:nvSpPr>
        <p:spPr bwMode="auto">
          <a:xfrm>
            <a:off x="2868935" y="3009900"/>
            <a:ext cx="838200" cy="609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 err="1" smtClean="0"/>
              <a:t>isa</a:t>
            </a:r>
            <a:endParaRPr lang="en-US" altLang="el-GR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2" name="AutoShape 15"/>
          <p:cNvCxnSpPr>
            <a:cxnSpLocks noChangeShapeType="1"/>
            <a:stCxn id="58379" idx="0"/>
            <a:endCxn id="58390" idx="3"/>
          </p:cNvCxnSpPr>
          <p:nvPr/>
        </p:nvCxnSpPr>
        <p:spPr bwMode="auto">
          <a:xfrm flipV="1">
            <a:off x="1916435" y="3619500"/>
            <a:ext cx="13716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46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4" name="AutoShape 16"/>
          <p:cNvCxnSpPr>
            <a:cxnSpLocks noChangeShapeType="1"/>
            <a:stCxn id="58390" idx="0"/>
            <a:endCxn id="58375" idx="2"/>
          </p:cNvCxnSpPr>
          <p:nvPr/>
        </p:nvCxnSpPr>
        <p:spPr bwMode="auto">
          <a:xfrm flipV="1">
            <a:off x="3288035" y="2781300"/>
            <a:ext cx="129540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47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6" name="AutoShape 17"/>
          <p:cNvCxnSpPr>
            <a:cxnSpLocks noChangeShapeType="1"/>
            <a:stCxn id="58375" idx="2"/>
            <a:endCxn id="58387" idx="0"/>
          </p:cNvCxnSpPr>
          <p:nvPr/>
        </p:nvCxnSpPr>
        <p:spPr bwMode="auto">
          <a:xfrm>
            <a:off x="4583435" y="2781300"/>
            <a:ext cx="160020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Connector 48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398" name="AutoShape 18"/>
          <p:cNvCxnSpPr>
            <a:cxnSpLocks noChangeShapeType="1"/>
            <a:stCxn id="58387" idx="3"/>
            <a:endCxn id="58377" idx="0"/>
          </p:cNvCxnSpPr>
          <p:nvPr/>
        </p:nvCxnSpPr>
        <p:spPr bwMode="auto">
          <a:xfrm>
            <a:off x="6183635" y="3543300"/>
            <a:ext cx="1295400" cy="3352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Connector 49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04" name="AutoShape 23"/>
          <p:cNvCxnSpPr>
            <a:cxnSpLocks noChangeShapeType="1"/>
            <a:endCxn id="58379" idx="0"/>
          </p:cNvCxnSpPr>
          <p:nvPr/>
        </p:nvCxnSpPr>
        <p:spPr bwMode="auto">
          <a:xfrm rot="16200000" flipH="1">
            <a:off x="1417166" y="3348832"/>
            <a:ext cx="312737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5" name="Straight Connector 54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06" name="AutoShape 24"/>
          <p:cNvCxnSpPr>
            <a:cxnSpLocks noChangeShapeType="1"/>
          </p:cNvCxnSpPr>
          <p:nvPr/>
        </p:nvCxnSpPr>
        <p:spPr bwMode="auto">
          <a:xfrm>
            <a:off x="8100392" y="2587692"/>
            <a:ext cx="107378" cy="12908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" name="Straight Connector 55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08" name="Text Box 7"/>
          <p:cNvSpPr>
            <a:spLocks noChangeArrowheads="1"/>
          </p:cNvSpPr>
          <p:nvPr/>
        </p:nvSpPr>
        <p:spPr bwMode="auto">
          <a:xfrm>
            <a:off x="7092280" y="2107457"/>
            <a:ext cx="1907704" cy="56263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sz="2000" dirty="0" err="1"/>
              <a:t>ageGroup</a:t>
            </a:r>
            <a:endParaRPr lang="en-US" altLang="el-GR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10" name="AutoShape 24"/>
          <p:cNvCxnSpPr>
            <a:cxnSpLocks noChangeShapeType="1"/>
          </p:cNvCxnSpPr>
          <p:nvPr/>
        </p:nvCxnSpPr>
        <p:spPr bwMode="auto">
          <a:xfrm rot="16200000" flipH="1">
            <a:off x="7120086" y="3428920"/>
            <a:ext cx="777875" cy="174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Straight Connector 57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12" name="Text Box 7"/>
          <p:cNvSpPr>
            <a:spLocks noChangeArrowheads="1"/>
          </p:cNvSpPr>
          <p:nvPr/>
        </p:nvSpPr>
        <p:spPr bwMode="auto">
          <a:xfrm>
            <a:off x="1163340" y="2328863"/>
            <a:ext cx="1968500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/>
              <a:t>platforms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414" name="Text Box 7"/>
          <p:cNvSpPr>
            <a:spLocks noChangeArrowheads="1"/>
          </p:cNvSpPr>
          <p:nvPr/>
        </p:nvSpPr>
        <p:spPr bwMode="auto">
          <a:xfrm>
            <a:off x="156692" y="2938463"/>
            <a:ext cx="1751012" cy="619125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l-GR" dirty="0"/>
              <a:t>memory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0" y="0"/>
            <a:ext cx="457200" cy="0"/>
          </a:xfrm>
          <a:prstGeom prst="line">
            <a:avLst/>
          </a:prstGeom>
          <a:ln w="0" cap="flat" cmpd="sng" algn="ctr">
            <a:solidFill>
              <a:srgbClr val="FE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16" name="Straight Connector 33"/>
          <p:cNvCxnSpPr>
            <a:cxnSpLocks noChangeShapeType="1"/>
            <a:stCxn id="58412" idx="4"/>
            <a:endCxn id="58379" idx="0"/>
          </p:cNvCxnSpPr>
          <p:nvPr/>
        </p:nvCxnSpPr>
        <p:spPr bwMode="auto">
          <a:xfrm flipH="1">
            <a:off x="1916435" y="2947988"/>
            <a:ext cx="231155" cy="900112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" name="Straight Connector 60"/>
          <p:cNvCxnSpPr/>
          <p:nvPr/>
        </p:nvCxnSpPr>
        <p:spPr>
          <a:xfrm>
            <a:off x="0" y="0"/>
            <a:ext cx="0" cy="457200"/>
          </a:xfrm>
          <a:prstGeom prst="line">
            <a:avLst/>
          </a:prstGeom>
          <a:ln w="0" cap="flat" cmpd="sng" algn="ctr">
            <a:solidFill>
              <a:srgbClr val="FD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030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eaLnBrk="1" hangingPunct="1"/>
            <a:r>
              <a:rPr lang="el-GR" altLang="el-GR" dirty="0" smtClean="0"/>
              <a:t>Επιλογή 1</a:t>
            </a:r>
            <a:r>
              <a:rPr lang="en-US" altLang="el-GR" dirty="0" smtClean="0"/>
              <a:t>: The E/R Approach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l-GR" sz="2600" dirty="0" smtClean="0"/>
              <a:t>Product</a:t>
            </a:r>
            <a:r>
              <a:rPr lang="el-GR" altLang="el-GR" sz="2600" dirty="0" smtClean="0"/>
              <a:t> </a:t>
            </a:r>
            <a:r>
              <a:rPr lang="en-US" altLang="el-GR" sz="2600" dirty="0" smtClean="0"/>
              <a:t>(</a:t>
            </a:r>
            <a:r>
              <a:rPr lang="en-US" altLang="el-GR" sz="2600" u="sng" dirty="0" smtClean="0"/>
              <a:t>name</a:t>
            </a:r>
            <a:r>
              <a:rPr lang="en-US" altLang="el-GR" sz="2600" dirty="0" smtClean="0"/>
              <a:t>,</a:t>
            </a:r>
            <a:r>
              <a:rPr lang="el-GR" altLang="el-GR" sz="2600" dirty="0" smtClean="0"/>
              <a:t> </a:t>
            </a:r>
            <a:r>
              <a:rPr lang="en-US" altLang="el-GR" sz="2600" dirty="0" smtClean="0"/>
              <a:t>price,</a:t>
            </a:r>
            <a:r>
              <a:rPr lang="el-GR" altLang="el-GR" sz="2600" dirty="0" smtClean="0"/>
              <a:t> </a:t>
            </a:r>
            <a:r>
              <a:rPr lang="en-US" altLang="el-GR" sz="2600" dirty="0" smtClean="0"/>
              <a:t>category</a:t>
            </a:r>
            <a:r>
              <a:rPr lang="en-US" altLang="el-GR" sz="2600" dirty="0"/>
              <a:t>, manufacturer)</a:t>
            </a:r>
          </a:p>
          <a:p>
            <a:r>
              <a:rPr lang="en-US" altLang="el-GR" sz="2600" dirty="0" err="1" smtClean="0"/>
              <a:t>EducationalProduct</a:t>
            </a:r>
            <a:r>
              <a:rPr lang="el-GR" altLang="el-GR" sz="2600" dirty="0" smtClean="0"/>
              <a:t> </a:t>
            </a:r>
            <a:r>
              <a:rPr lang="en-US" altLang="el-GR" sz="2600" dirty="0" smtClean="0"/>
              <a:t>( </a:t>
            </a:r>
            <a:r>
              <a:rPr lang="en-US" altLang="el-GR" sz="2600" u="sng" dirty="0" smtClean="0"/>
              <a:t>name</a:t>
            </a:r>
            <a:r>
              <a:rPr lang="en-US" altLang="el-GR" sz="2600" dirty="0"/>
              <a:t>, </a:t>
            </a:r>
            <a:r>
              <a:rPr lang="en-US" altLang="el-GR" sz="2600" b="1" dirty="0" err="1">
                <a:solidFill>
                  <a:srgbClr val="820000"/>
                </a:solidFill>
              </a:rPr>
              <a:t>ageGroup</a:t>
            </a:r>
            <a:r>
              <a:rPr lang="en-US" altLang="el-GR" sz="2600" dirty="0"/>
              <a:t>,</a:t>
            </a:r>
            <a:r>
              <a:rPr lang="en-US" altLang="el-GR" sz="2600" dirty="0">
                <a:solidFill>
                  <a:schemeClr val="accent2"/>
                </a:solidFill>
              </a:rPr>
              <a:t> </a:t>
            </a:r>
            <a:r>
              <a:rPr lang="en-US" altLang="el-GR" sz="2600" b="1" dirty="0">
                <a:solidFill>
                  <a:srgbClr val="820000"/>
                </a:solidFill>
              </a:rPr>
              <a:t>topic</a:t>
            </a:r>
            <a:r>
              <a:rPr lang="en-US" altLang="el-GR" sz="2600" dirty="0"/>
              <a:t>)</a:t>
            </a:r>
          </a:p>
          <a:p>
            <a:r>
              <a:rPr lang="en-US" altLang="el-GR" sz="2600" dirty="0" err="1" smtClean="0"/>
              <a:t>SoftwareProduct</a:t>
            </a:r>
            <a:r>
              <a:rPr lang="el-GR" altLang="el-GR" sz="2600" dirty="0" smtClean="0"/>
              <a:t> </a:t>
            </a:r>
            <a:r>
              <a:rPr lang="en-US" altLang="el-GR" sz="2600" dirty="0" smtClean="0"/>
              <a:t>( </a:t>
            </a:r>
            <a:r>
              <a:rPr lang="en-US" altLang="el-GR" sz="2600" u="sng" dirty="0" smtClean="0"/>
              <a:t>name</a:t>
            </a:r>
            <a:r>
              <a:rPr lang="en-US" altLang="el-GR" sz="2600" dirty="0"/>
              <a:t>, </a:t>
            </a:r>
            <a:r>
              <a:rPr lang="en-US" altLang="el-GR" sz="2600" b="1" dirty="0">
                <a:solidFill>
                  <a:srgbClr val="820000"/>
                </a:solidFill>
              </a:rPr>
              <a:t>platforms</a:t>
            </a:r>
            <a:r>
              <a:rPr lang="en-US" altLang="el-GR" sz="2600" dirty="0"/>
              <a:t>, </a:t>
            </a:r>
            <a:r>
              <a:rPr lang="en-US" altLang="el-GR" sz="2600" b="1" dirty="0" err="1">
                <a:solidFill>
                  <a:srgbClr val="820000"/>
                </a:solidFill>
              </a:rPr>
              <a:t>requiredMemory</a:t>
            </a:r>
            <a:r>
              <a:rPr lang="en-US" altLang="el-GR" sz="2600" dirty="0"/>
              <a:t>)</a:t>
            </a:r>
          </a:p>
          <a:p>
            <a:pPr marL="0" indent="0">
              <a:buNone/>
            </a:pPr>
            <a:r>
              <a:rPr lang="el-GR" altLang="el-GR" sz="2600" dirty="0" smtClean="0"/>
              <a:t>Θυμηθείτε </a:t>
            </a:r>
            <a:r>
              <a:rPr lang="el-GR" altLang="el-GR" sz="2600" dirty="0"/>
              <a:t>ότι το ίδιο όνομα στήλης μπορεί να εμφανίζεται σε </a:t>
            </a:r>
            <a:r>
              <a:rPr lang="el-GR" altLang="el-GR" sz="2600" dirty="0" smtClean="0"/>
              <a:t>πολλές σχέσεις</a:t>
            </a:r>
            <a:r>
              <a:rPr lang="en-US" altLang="el-GR" sz="2600" dirty="0" smtClean="0"/>
              <a:t>. </a:t>
            </a:r>
          </a:p>
          <a:p>
            <a:pPr marL="0" indent="0">
              <a:buNone/>
            </a:pPr>
            <a:endParaRPr lang="en-US" altLang="el-GR" sz="2600" dirty="0"/>
          </a:p>
          <a:p>
            <a:pPr marL="0" indent="0">
              <a:buNone/>
            </a:pPr>
            <a:r>
              <a:rPr lang="el-GR" altLang="el-GR" sz="2600" dirty="0" smtClean="0"/>
              <a:t>Θα μπορούσαμε να γράψουμε τους πίνακες και ως εξής</a:t>
            </a:r>
            <a:r>
              <a:rPr lang="en-US" altLang="el-GR" sz="2600" dirty="0" smtClean="0"/>
              <a:t>:</a:t>
            </a:r>
          </a:p>
          <a:p>
            <a:r>
              <a:rPr lang="en-US" altLang="el-GR" sz="2600" dirty="0" smtClean="0"/>
              <a:t>Product</a:t>
            </a:r>
            <a:r>
              <a:rPr lang="el-GR" altLang="el-GR" sz="2600" dirty="0" smtClean="0"/>
              <a:t> </a:t>
            </a:r>
            <a:r>
              <a:rPr lang="en-US" altLang="el-GR" sz="2600" dirty="0"/>
              <a:t>(</a:t>
            </a:r>
            <a:r>
              <a:rPr lang="en-US" altLang="el-GR" sz="2600" u="sng" dirty="0" err="1"/>
              <a:t>Pname</a:t>
            </a:r>
            <a:r>
              <a:rPr lang="en-US" altLang="el-GR" sz="2600" dirty="0"/>
              <a:t>,</a:t>
            </a:r>
            <a:r>
              <a:rPr lang="el-GR" altLang="el-GR" sz="2600" dirty="0"/>
              <a:t> </a:t>
            </a:r>
            <a:r>
              <a:rPr lang="en-US" altLang="el-GR" sz="2600" dirty="0"/>
              <a:t>price,</a:t>
            </a:r>
            <a:r>
              <a:rPr lang="el-GR" altLang="el-GR" sz="2600" dirty="0"/>
              <a:t> </a:t>
            </a:r>
            <a:r>
              <a:rPr lang="en-US" altLang="el-GR" sz="2600" dirty="0"/>
              <a:t>category, manufacturer)</a:t>
            </a:r>
          </a:p>
          <a:p>
            <a:r>
              <a:rPr lang="en-US" altLang="el-GR" sz="2600" dirty="0" err="1"/>
              <a:t>EducationalProduct</a:t>
            </a:r>
            <a:r>
              <a:rPr lang="el-GR" altLang="el-GR" sz="2600" dirty="0"/>
              <a:t> </a:t>
            </a:r>
            <a:r>
              <a:rPr lang="en-US" altLang="el-GR" sz="2600" dirty="0"/>
              <a:t>( </a:t>
            </a:r>
            <a:r>
              <a:rPr lang="en-US" altLang="el-GR" sz="2600" u="sng" dirty="0" err="1"/>
              <a:t>EPname</a:t>
            </a:r>
            <a:r>
              <a:rPr lang="en-US" altLang="el-GR" sz="2600" dirty="0"/>
              <a:t>, </a:t>
            </a:r>
            <a:r>
              <a:rPr lang="en-US" altLang="el-GR" sz="2600" b="1" dirty="0" err="1">
                <a:solidFill>
                  <a:srgbClr val="820000"/>
                </a:solidFill>
              </a:rPr>
              <a:t>ageGroup</a:t>
            </a:r>
            <a:r>
              <a:rPr lang="en-US" altLang="el-GR" sz="2600" dirty="0"/>
              <a:t>,</a:t>
            </a:r>
            <a:r>
              <a:rPr lang="en-US" altLang="el-GR" sz="2600" dirty="0">
                <a:solidFill>
                  <a:schemeClr val="accent2"/>
                </a:solidFill>
              </a:rPr>
              <a:t> </a:t>
            </a:r>
            <a:r>
              <a:rPr lang="en-US" altLang="el-GR" sz="2600" b="1" dirty="0">
                <a:solidFill>
                  <a:srgbClr val="820000"/>
                </a:solidFill>
              </a:rPr>
              <a:t>topic</a:t>
            </a:r>
            <a:r>
              <a:rPr lang="en-US" altLang="el-GR" sz="2600" dirty="0"/>
              <a:t>)</a:t>
            </a:r>
          </a:p>
          <a:p>
            <a:r>
              <a:rPr lang="en-US" altLang="el-GR" sz="2600" dirty="0" err="1"/>
              <a:t>SoftwareProduct</a:t>
            </a:r>
            <a:r>
              <a:rPr lang="el-GR" altLang="el-GR" sz="2600" dirty="0"/>
              <a:t> </a:t>
            </a:r>
            <a:r>
              <a:rPr lang="en-US" altLang="el-GR" sz="2600" dirty="0"/>
              <a:t>( </a:t>
            </a:r>
            <a:r>
              <a:rPr lang="en-US" altLang="el-GR" sz="2600" u="sng" dirty="0" err="1"/>
              <a:t>SPname</a:t>
            </a:r>
            <a:r>
              <a:rPr lang="en-US" altLang="el-GR" sz="2600" dirty="0"/>
              <a:t>, </a:t>
            </a:r>
            <a:r>
              <a:rPr lang="en-US" altLang="el-GR" sz="2600" b="1" dirty="0">
                <a:solidFill>
                  <a:srgbClr val="820000"/>
                </a:solidFill>
              </a:rPr>
              <a:t>platforms</a:t>
            </a:r>
            <a:r>
              <a:rPr lang="en-US" altLang="el-GR" sz="2600" dirty="0"/>
              <a:t>, </a:t>
            </a:r>
            <a:r>
              <a:rPr lang="en-US" altLang="el-GR" sz="2600" b="1" dirty="0" err="1">
                <a:solidFill>
                  <a:srgbClr val="820000"/>
                </a:solidFill>
              </a:rPr>
              <a:t>requiredMemory</a:t>
            </a:r>
            <a:r>
              <a:rPr lang="en-US" altLang="el-GR" sz="2600" dirty="0"/>
              <a:t>)</a:t>
            </a:r>
          </a:p>
          <a:p>
            <a:endParaRPr lang="el-GR" sz="26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0"/>
            <a:ext cx="0" cy="457200"/>
          </a:xfrm>
          <a:prstGeom prst="line">
            <a:avLst/>
          </a:prstGeom>
          <a:ln w="0" cap="flat" cmpd="sng" algn="ctr">
            <a:solidFill>
              <a:srgbClr val="FD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136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eaLnBrk="1" hangingPunct="1"/>
            <a:r>
              <a:rPr lang="el-GR" altLang="el-GR" dirty="0" smtClean="0"/>
              <a:t>Επιλογή 2</a:t>
            </a:r>
            <a:r>
              <a:rPr lang="en-US" altLang="el-GR" dirty="0" smtClean="0"/>
              <a:t>: The Null Value Approach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400" b="1" dirty="0">
                <a:solidFill>
                  <a:srgbClr val="820000"/>
                </a:solidFill>
              </a:rPr>
              <a:t>Έχουμε ένα </a:t>
            </a:r>
            <a:r>
              <a:rPr lang="el-GR" altLang="el-GR" sz="2400" b="1" dirty="0" smtClean="0">
                <a:solidFill>
                  <a:srgbClr val="820000"/>
                </a:solidFill>
              </a:rPr>
              <a:t>πίνακα</a:t>
            </a:r>
            <a:r>
              <a:rPr lang="en-US" altLang="el-GR" sz="2400" b="1" dirty="0" smtClean="0">
                <a:solidFill>
                  <a:srgbClr val="820000"/>
                </a:solidFill>
              </a:rPr>
              <a:t>:</a:t>
            </a:r>
            <a:endParaRPr lang="el-GR" altLang="el-GR" sz="2400" b="1" dirty="0" smtClean="0">
              <a:solidFill>
                <a:srgbClr val="820000"/>
              </a:solidFill>
            </a:endParaRPr>
          </a:p>
          <a:p>
            <a:pPr marL="0" indent="0">
              <a:buNone/>
            </a:pPr>
            <a:endParaRPr lang="en-US" altLang="el-GR" sz="2400" b="1" dirty="0">
              <a:solidFill>
                <a:srgbClr val="820000"/>
              </a:solidFill>
            </a:endParaRPr>
          </a:p>
          <a:p>
            <a:pPr marL="0" indent="0">
              <a:buNone/>
            </a:pPr>
            <a:r>
              <a:rPr lang="en-US" altLang="el-GR" sz="2400" dirty="0" smtClean="0"/>
              <a:t>    </a:t>
            </a:r>
            <a:r>
              <a:rPr lang="en-US" altLang="el-GR" sz="2400" dirty="0"/>
              <a:t>Product ( name,  price,  manufacturer, age-group, topic,</a:t>
            </a:r>
          </a:p>
          <a:p>
            <a:pPr marL="0" indent="0">
              <a:buNone/>
            </a:pPr>
            <a:r>
              <a:rPr lang="en-US" altLang="el-GR" sz="2400" dirty="0"/>
              <a:t>                    platforms required-memory</a:t>
            </a:r>
            <a:r>
              <a:rPr lang="en-US" altLang="el-GR" sz="2400" dirty="0" smtClean="0"/>
              <a:t>)</a:t>
            </a:r>
            <a:endParaRPr lang="el-GR" altLang="el-GR" sz="2400" dirty="0" smtClean="0"/>
          </a:p>
          <a:p>
            <a:pPr marL="0" indent="0">
              <a:buNone/>
            </a:pPr>
            <a:endParaRPr lang="en-US" altLang="el-GR" sz="2400" dirty="0"/>
          </a:p>
          <a:p>
            <a:pPr marL="0" indent="0">
              <a:buNone/>
            </a:pPr>
            <a:r>
              <a:rPr lang="el-GR" altLang="el-GR" sz="2400" dirty="0"/>
              <a:t>Κάποιες τιμές στον πίνακα θα είναι </a:t>
            </a:r>
            <a:r>
              <a:rPr lang="en-US" altLang="el-GR" sz="2400" dirty="0"/>
              <a:t>NULL</a:t>
            </a:r>
            <a:r>
              <a:rPr lang="el-GR" altLang="el-GR" sz="2400" dirty="0"/>
              <a:t>, που σημαίνει ότι το </a:t>
            </a:r>
          </a:p>
          <a:p>
            <a:pPr marL="0" indent="0">
              <a:buNone/>
            </a:pPr>
            <a:r>
              <a:rPr lang="el-GR" altLang="el-GR" sz="2400" dirty="0"/>
              <a:t>χαρακτηριστικό δεν έχει νόημα για το συγκεκριμένο προϊόν)</a:t>
            </a:r>
            <a:r>
              <a:rPr lang="en-US" altLang="el-GR" sz="2400" dirty="0"/>
              <a:t> </a:t>
            </a:r>
            <a:endParaRPr lang="el-GR" altLang="el-GR" sz="2400" dirty="0"/>
          </a:p>
          <a:p>
            <a:pPr marL="0" indent="0">
              <a:buNone/>
            </a:pPr>
            <a:endParaRPr lang="en-US" altLang="el-GR" sz="2400" dirty="0"/>
          </a:p>
          <a:p>
            <a:pPr marL="0" indent="0">
              <a:buNone/>
            </a:pPr>
            <a:r>
              <a:rPr lang="el-GR" altLang="el-GR" sz="2400" b="1" dirty="0">
                <a:solidFill>
                  <a:srgbClr val="820000"/>
                </a:solidFill>
              </a:rPr>
              <a:t>Θυμηθείτε ότι έχουμε πολλές ερμηνείες για τιμή </a:t>
            </a:r>
            <a:r>
              <a:rPr lang="en-US" altLang="el-GR" sz="2400" b="1" dirty="0">
                <a:solidFill>
                  <a:srgbClr val="820000"/>
                </a:solidFill>
              </a:rPr>
              <a:t>NULL</a:t>
            </a:r>
          </a:p>
          <a:p>
            <a:pPr marL="0" indent="0">
              <a:buNone/>
            </a:pPr>
            <a:endParaRPr lang="en-US" altLang="el-GR" sz="2400" b="1" dirty="0">
              <a:solidFill>
                <a:srgbClr val="820000"/>
              </a:solidFill>
            </a:endParaRPr>
          </a:p>
          <a:p>
            <a:pPr marL="0" indent="0">
              <a:buNone/>
            </a:pPr>
            <a:endParaRPr lang="el-GR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0"/>
            <a:ext cx="0" cy="457200"/>
          </a:xfrm>
          <a:prstGeom prst="line">
            <a:avLst/>
          </a:prstGeom>
          <a:ln w="0" cap="flat" cmpd="sng" algn="ctr">
            <a:solidFill>
              <a:srgbClr val="FDFF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26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Θέμα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Έστω απλοποιημένη βάση δεδομένων Διεύθυνσης Προσωπικού. Οι στήλες του πίνακα αυτού είναι οι εξής:</a:t>
            </a:r>
          </a:p>
          <a:p>
            <a:pPr marL="0" indent="0">
              <a:lnSpc>
                <a:spcPct val="120000"/>
              </a:lnSpc>
              <a:buNone/>
            </a:pPr>
            <a:endParaRPr lang="el-GR" sz="2200" b="1" dirty="0" smtClean="0"/>
          </a:p>
          <a:p>
            <a:pPr marL="0" indent="0">
              <a:lnSpc>
                <a:spcPct val="120000"/>
              </a:lnSpc>
              <a:buNone/>
            </a:pPr>
            <a:endParaRPr lang="el-GR" sz="2200" b="1" dirty="0"/>
          </a:p>
          <a:p>
            <a:pPr marL="0" indent="0">
              <a:lnSpc>
                <a:spcPct val="120000"/>
              </a:lnSpc>
              <a:buNone/>
            </a:pPr>
            <a:endParaRPr lang="el-GR" sz="2200" b="1" dirty="0" smtClean="0"/>
          </a:p>
          <a:p>
            <a:pPr marL="0" indent="0">
              <a:lnSpc>
                <a:spcPct val="120000"/>
              </a:lnSpc>
              <a:buNone/>
            </a:pPr>
            <a:endParaRPr lang="el-GR" sz="2200" b="1" dirty="0"/>
          </a:p>
          <a:p>
            <a:pPr marL="0" indent="0">
              <a:lnSpc>
                <a:spcPct val="120000"/>
              </a:lnSpc>
              <a:buNone/>
            </a:pPr>
            <a:endParaRPr lang="el-GR" sz="2200" b="1" dirty="0" smtClean="0"/>
          </a:p>
          <a:p>
            <a:pPr marL="0" indent="0">
              <a:spcBef>
                <a:spcPts val="0"/>
              </a:spcBef>
              <a:buNone/>
            </a:pPr>
            <a:endParaRPr lang="el-GR" sz="22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457958" y="2132856"/>
            <a:ext cx="8218498" cy="319472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>
                <a:latin typeface="+mn-lt"/>
                <a:cs typeface="Courier New" panose="02070309020205020404" pitchFamily="49" charset="0"/>
              </a:rPr>
              <a:t>Empno=Κωδικός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 υπαλλήλου, </a:t>
            </a:r>
            <a:endParaRPr lang="el-GR" sz="2400" dirty="0" smtClean="0">
              <a:latin typeface="+mn-lt"/>
              <a:cs typeface="Courier New" panose="020703090202050204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 smtClean="0">
                <a:latin typeface="+mn-lt"/>
                <a:cs typeface="Courier New" panose="02070309020205020404" pitchFamily="49" charset="0"/>
              </a:rPr>
              <a:t>Name=όνομα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, </a:t>
            </a:r>
            <a:endParaRPr lang="el-GR" sz="2400" dirty="0" smtClean="0">
              <a:latin typeface="+mn-lt"/>
              <a:cs typeface="Courier New" panose="020703090202050204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 smtClean="0">
                <a:latin typeface="+mn-lt"/>
                <a:cs typeface="Courier New" panose="02070309020205020404" pitchFamily="49" charset="0"/>
              </a:rPr>
              <a:t>JobNo=κωδικός</a:t>
            </a:r>
            <a:r>
              <a:rPr lang="el-GR" sz="2400" dirty="0" smtClean="0">
                <a:latin typeface="+mn-lt"/>
                <a:cs typeface="Courier New" panose="02070309020205020404" pitchFamily="49" charset="0"/>
              </a:rPr>
              <a:t> 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θέσης</a:t>
            </a:r>
            <a:r>
              <a:rPr lang="el-GR" sz="2400" dirty="0" smtClean="0">
                <a:latin typeface="+mn-lt"/>
                <a:cs typeface="Courier New" panose="02070309020205020404" pitchFamily="49" charset="0"/>
              </a:rPr>
              <a:t>,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smtClean="0">
                <a:latin typeface="+mn-lt"/>
                <a:cs typeface="Courier New" panose="02070309020205020404" pitchFamily="49" charset="0"/>
              </a:rPr>
              <a:t> </a:t>
            </a:r>
            <a:r>
              <a:rPr lang="el-GR" sz="2400" dirty="0" err="1">
                <a:latin typeface="+mn-lt"/>
                <a:cs typeface="Courier New" panose="02070309020205020404" pitchFamily="49" charset="0"/>
              </a:rPr>
              <a:t>Job=θέση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,  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>
                <a:latin typeface="+mn-lt"/>
                <a:cs typeface="Courier New" panose="02070309020205020404" pitchFamily="49" charset="0"/>
              </a:rPr>
              <a:t>Deptno=κωδικός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 τμήματος, </a:t>
            </a:r>
            <a:endParaRPr lang="el-GR" sz="2400" dirty="0" smtClean="0">
              <a:latin typeface="+mn-lt"/>
              <a:cs typeface="Courier New" panose="020703090202050204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 smtClean="0">
                <a:latin typeface="+mn-lt"/>
                <a:cs typeface="Courier New" panose="02070309020205020404" pitchFamily="49" charset="0"/>
              </a:rPr>
              <a:t>Dname=τμήμα</a:t>
            </a:r>
            <a:r>
              <a:rPr lang="el-GR" sz="2400" dirty="0" smtClean="0">
                <a:latin typeface="+mn-lt"/>
                <a:cs typeface="Courier New" panose="02070309020205020404" pitchFamily="49" charset="0"/>
              </a:rPr>
              <a:t> 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2400" dirty="0" smtClean="0">
              <a:latin typeface="+mn-lt"/>
              <a:cs typeface="Courier New" panose="020703090202050204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 smtClean="0">
                <a:latin typeface="+mn-lt"/>
                <a:cs typeface="Courier New" panose="02070309020205020404" pitchFamily="49" charset="0"/>
              </a:rPr>
              <a:t>Sal=μισθός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, </a:t>
            </a:r>
            <a:endParaRPr lang="el-GR" sz="2400" dirty="0" smtClean="0">
              <a:latin typeface="+mn-lt"/>
              <a:cs typeface="Courier New" panose="020703090202050204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 smtClean="0">
                <a:latin typeface="+mn-lt"/>
                <a:cs typeface="Courier New" panose="02070309020205020404" pitchFamily="49" charset="0"/>
              </a:rPr>
              <a:t>C_No=αριθμός</a:t>
            </a:r>
            <a:r>
              <a:rPr lang="el-GR" sz="2400" dirty="0" smtClean="0">
                <a:latin typeface="+mn-lt"/>
                <a:cs typeface="Courier New" panose="02070309020205020404" pitchFamily="49" charset="0"/>
              </a:rPr>
              <a:t> 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παιδιών υπαλλήλου, </a:t>
            </a:r>
            <a:endParaRPr lang="el-GR" sz="2400" dirty="0" smtClean="0">
              <a:latin typeface="+mn-lt"/>
              <a:cs typeface="Courier New" panose="020703090202050204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 smtClean="0">
                <a:latin typeface="+mn-lt"/>
                <a:cs typeface="Courier New" panose="02070309020205020404" pitchFamily="49" charset="0"/>
              </a:rPr>
              <a:t>C_Name=όνομα</a:t>
            </a:r>
            <a:r>
              <a:rPr lang="el-GR" sz="2400" dirty="0" smtClean="0">
                <a:latin typeface="+mn-lt"/>
                <a:cs typeface="Courier New" panose="02070309020205020404" pitchFamily="49" charset="0"/>
              </a:rPr>
              <a:t> 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παιδιού, </a:t>
            </a:r>
            <a:endParaRPr lang="el-GR" sz="2400" dirty="0" smtClean="0">
              <a:latin typeface="+mn-lt"/>
              <a:cs typeface="Courier New" panose="02070309020205020404" pitchFamily="49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400" dirty="0" err="1" smtClean="0">
                <a:latin typeface="+mn-lt"/>
                <a:cs typeface="Courier New" panose="02070309020205020404" pitchFamily="49" charset="0"/>
              </a:rPr>
              <a:t>B_Date</a:t>
            </a:r>
            <a:r>
              <a:rPr lang="el-GR" sz="2400" dirty="0">
                <a:latin typeface="+mn-lt"/>
                <a:cs typeface="Courier New" panose="02070309020205020404" pitchFamily="49" charset="0"/>
              </a:rPr>
              <a:t>= ημερομηνία γέννησης παιδιού</a:t>
            </a:r>
            <a:r>
              <a:rPr lang="el-GR" sz="2400" dirty="0" smtClean="0">
                <a:latin typeface="+mn-lt"/>
                <a:cs typeface="Courier New" panose="02070309020205020404" pitchFamily="49" charset="0"/>
              </a:rPr>
              <a:t>.</a:t>
            </a:r>
            <a:endParaRPr lang="el-GR" sz="2400" dirty="0">
              <a:latin typeface="+mn-lt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747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23224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b="1" dirty="0"/>
              <a:t>Περιορισμοί   </a:t>
            </a:r>
            <a:endParaRPr lang="el-GR" sz="2400" dirty="0"/>
          </a:p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Υποτίθεται ότι κάθε υπάλληλος έχει μία θέση, ανήκει σε ένα τμήμα, ο μισθός του εξαρτάται από τη θέση και μπορεί να έχει ή να μην έχει παιδιά.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b="1" dirty="0" smtClean="0"/>
              <a:t>1NF </a:t>
            </a:r>
            <a:r>
              <a:rPr lang="en-US" sz="2400" b="1" dirty="0" smtClean="0">
                <a:sym typeface="Wingdings" panose="05000000000000000000" pitchFamily="2" charset="2"/>
              </a:rPr>
              <a:t>--&gt; 2NF --&gt; 3NF         Entity-Relationship model</a:t>
            </a:r>
            <a:endParaRPr lang="el-GR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992235"/>
              </p:ext>
            </p:extLst>
          </p:nvPr>
        </p:nvGraphicFramePr>
        <p:xfrm>
          <a:off x="179513" y="3429000"/>
          <a:ext cx="8784975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008112"/>
                <a:gridCol w="576064"/>
                <a:gridCol w="1224136"/>
                <a:gridCol w="648072"/>
                <a:gridCol w="1368152"/>
                <a:gridCol w="622720"/>
                <a:gridCol w="385392"/>
                <a:gridCol w="1224136"/>
                <a:gridCol w="115212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Empno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JobNo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Job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DeptNo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D</a:t>
                      </a:r>
                      <a:r>
                        <a:rPr lang="en-US" sz="1800" dirty="0">
                          <a:effectLst/>
                        </a:rPr>
                        <a:t>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Sal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C_no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C_Name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 err="1">
                          <a:effectLst/>
                        </a:rPr>
                        <a:t>B_date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ΣΠΥΡΟΥ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100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ΠΩΛΗΤΗΣ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ΠΩΛΗΣΕΙΣ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2200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ΜΑΡΙΑ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10-JAN-89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ΣΠΥΡΟΥ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ΠΩΛΗΤΗΣ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50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ΠΩΛΗΣΕΙΣ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ΙΩΑΝΝΗΣ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20-MAR-</a:t>
                      </a:r>
                      <a:r>
                        <a:rPr lang="el-GR" sz="1600" dirty="0">
                          <a:effectLst/>
                          <a:latin typeface="+mn-lt"/>
                        </a:rPr>
                        <a:t>90</a:t>
                      </a:r>
                      <a:endParaRPr lang="el-GR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ΧΡΗΣΤΟΥ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ΑΝΑΛΥΤΗΣ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60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ΛΟΓΙΣΤΗΡΙΟ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ΝΙΚΟΥ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300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ΧΕΙΡΙΣΤΗΣ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70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ΜΙΣΘΟΔΟΣΙΑ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ΘΩΜΑΣ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10-JUN-89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690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61560"/>
            <a:ext cx="8229600" cy="907200"/>
          </a:xfrm>
        </p:spPr>
        <p:txBody>
          <a:bodyPr>
            <a:normAutofit fontScale="90000"/>
          </a:bodyPr>
          <a:lstStyle/>
          <a:p>
            <a:r>
              <a:rPr lang="el-GR" dirty="0"/>
              <a:t>Μοντέλο Οντοτήτων Συσχετίσεων (Entity Relationship model) </a:t>
            </a:r>
            <a:br>
              <a:rPr lang="el-GR" dirty="0"/>
            </a:b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28</a:t>
            </a:fld>
            <a:endParaRPr lang="el-GR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57350"/>
            <a:ext cx="6336704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71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Σκοπός Μαθήματο</a:t>
            </a:r>
            <a:r>
              <a:rPr lang="el-GR" sz="3600" dirty="0"/>
              <a:t>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Σκοπός του μαθήματος είναι να υπενθυμίσει κάποιες βασικές και απαραίτητες έννοιες ώστε οι φοιτητές να είναι σε θέση να σχεδιάσουν και να υλοποιήσουν </a:t>
            </a:r>
            <a:r>
              <a:rPr lang="el-GR" altLang="el-GR" b="1" dirty="0">
                <a:solidFill>
                  <a:srgbClr val="820000"/>
                </a:solidFill>
              </a:rPr>
              <a:t>συστήματα βάσεων δεδομένων</a:t>
            </a:r>
            <a:r>
              <a:rPr lang="el-GR" altLang="el-GR" dirty="0"/>
              <a:t>. </a:t>
            </a:r>
            <a:endParaRPr lang="el-GR" altLang="el-GR" sz="2400" b="1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480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altLang="el-GR" dirty="0"/>
              <a:t>Επισκόπηση κάποιων σύνθετων εντολών της γλώσσας </a:t>
            </a:r>
            <a:r>
              <a:rPr lang="el-GR" altLang="el-GR" dirty="0" smtClean="0"/>
              <a:t>SQL</a:t>
            </a:r>
            <a:endParaRPr lang="el-G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02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Οι τρεις </a:t>
            </a:r>
            <a:r>
              <a:rPr lang="el-GR" dirty="0" err="1"/>
              <a:t>Υπογλώσσες</a:t>
            </a:r>
            <a:r>
              <a:rPr lang="el-GR" dirty="0"/>
              <a:t> της γλώσσας </a:t>
            </a:r>
            <a:r>
              <a:rPr lang="en-US" dirty="0" smtClean="0"/>
              <a:t>SQL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512168"/>
          </a:xfrm>
        </p:spPr>
        <p:txBody>
          <a:bodyPr numCol="1">
            <a:normAutofit fontScale="40000" lnSpcReduction="20000"/>
          </a:bodyPr>
          <a:lstStyle/>
          <a:p>
            <a:pPr marL="0" indent="0">
              <a:buNone/>
            </a:pPr>
            <a:r>
              <a:rPr lang="el-GR" sz="5500" b="1" dirty="0"/>
              <a:t>Η γλώσσα </a:t>
            </a:r>
            <a:r>
              <a:rPr lang="en-GB" sz="5500" b="1" dirty="0"/>
              <a:t>SQL</a:t>
            </a:r>
            <a:r>
              <a:rPr lang="el-GR" sz="5500" b="1" dirty="0"/>
              <a:t> περιλαμβάνει τις παρακάτω </a:t>
            </a:r>
            <a:r>
              <a:rPr lang="el-GR" sz="5500" b="1" dirty="0" err="1"/>
              <a:t>υπογλώσσες</a:t>
            </a:r>
            <a:r>
              <a:rPr lang="el-GR" sz="5500" b="1" dirty="0"/>
              <a:t>: </a:t>
            </a:r>
          </a:p>
          <a:p>
            <a:pPr marL="0" indent="0">
              <a:buNone/>
            </a:pPr>
            <a:r>
              <a:rPr lang="el-GR" sz="5500" dirty="0" err="1"/>
              <a:t>Υπογλώσσα</a:t>
            </a:r>
            <a:r>
              <a:rPr lang="el-GR" sz="5500" dirty="0"/>
              <a:t> ορισμού δεδομένων</a:t>
            </a:r>
            <a:r>
              <a:rPr lang="en-US" sz="5500" dirty="0"/>
              <a:t> - Data Definition Language (DDL).</a:t>
            </a:r>
            <a:endParaRPr lang="el-GR" sz="5500" dirty="0"/>
          </a:p>
          <a:p>
            <a:pPr marL="0" indent="0">
              <a:buNone/>
            </a:pPr>
            <a:r>
              <a:rPr lang="en-US" sz="5500" dirty="0"/>
              <a:t> </a:t>
            </a:r>
            <a:endParaRPr lang="el-GR" sz="5500" dirty="0"/>
          </a:p>
          <a:p>
            <a:pPr marL="0" indent="0">
              <a:buNone/>
            </a:pPr>
            <a:r>
              <a:rPr lang="el-GR" sz="5500" dirty="0"/>
              <a:t>Εντολές</a:t>
            </a:r>
          </a:p>
          <a:p>
            <a:pPr marL="0" indent="0">
              <a:buNone/>
            </a:pPr>
            <a:r>
              <a:rPr lang="en-US" sz="2000" dirty="0"/>
              <a:t> </a:t>
            </a:r>
            <a:endParaRPr lang="el-GR" sz="2000" dirty="0"/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Rectangle 3"/>
          <p:cNvSpPr/>
          <p:nvPr/>
        </p:nvSpPr>
        <p:spPr>
          <a:xfrm>
            <a:off x="436054" y="2619083"/>
            <a:ext cx="7448313" cy="4154984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el-GR" sz="2200" dirty="0">
                <a:latin typeface="+mn-lt"/>
              </a:rPr>
              <a:t>CREATE DATABASE </a:t>
            </a:r>
          </a:p>
          <a:p>
            <a:pPr marL="514350" lvl="0" indent="-514350">
              <a:buFont typeface="+mj-lt"/>
              <a:buAutoNum type="arabicParenR"/>
            </a:pPr>
            <a:r>
              <a:rPr lang="el-GR" sz="2200" dirty="0">
                <a:latin typeface="+mn-lt"/>
              </a:rPr>
              <a:t>ALTER DATABASE </a:t>
            </a:r>
          </a:p>
          <a:p>
            <a:pPr marL="514350" lvl="0" indent="-514350">
              <a:buFont typeface="+mj-lt"/>
              <a:buAutoNum type="arabicParenR"/>
            </a:pPr>
            <a:r>
              <a:rPr lang="el-GR" sz="2200" dirty="0">
                <a:latin typeface="+mn-lt"/>
              </a:rPr>
              <a:t>CREATE TABLE </a:t>
            </a:r>
          </a:p>
          <a:p>
            <a:pPr marL="514350" lvl="0" indent="-514350">
              <a:buFont typeface="+mj-lt"/>
              <a:buAutoNum type="arabicParenR"/>
            </a:pPr>
            <a:r>
              <a:rPr lang="el-GR" sz="2200" dirty="0">
                <a:latin typeface="+mn-lt"/>
              </a:rPr>
              <a:t>ALTER TABLE </a:t>
            </a:r>
          </a:p>
          <a:p>
            <a:pPr marL="514350" lvl="0" indent="-514350">
              <a:buFont typeface="+mj-lt"/>
              <a:buAutoNum type="arabicParenR"/>
            </a:pPr>
            <a:r>
              <a:rPr lang="el-GR" sz="2200" dirty="0">
                <a:latin typeface="+mn-lt"/>
              </a:rPr>
              <a:t>DROP TABLE </a:t>
            </a:r>
          </a:p>
          <a:p>
            <a:pPr marL="514350" lvl="0" indent="-514350">
              <a:buFont typeface="+mj-lt"/>
              <a:buAutoNum type="arabicParenR"/>
            </a:pPr>
            <a:r>
              <a:rPr lang="el-GR" sz="2200" dirty="0">
                <a:latin typeface="+mn-lt"/>
              </a:rPr>
              <a:t>CREATE INDEX 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sz="2200" dirty="0">
                <a:latin typeface="+mn-lt"/>
              </a:rPr>
              <a:t>CREATE UNIQUE INDEX</a:t>
            </a:r>
            <a:endParaRPr lang="el-GR" sz="2200" dirty="0">
              <a:latin typeface="+mn-lt"/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el-GR" sz="2200" dirty="0">
                <a:latin typeface="+mn-lt"/>
              </a:rPr>
              <a:t>DROP INDEX </a:t>
            </a:r>
          </a:p>
          <a:p>
            <a:pPr marL="514350" lvl="0" indent="-514350">
              <a:buFont typeface="+mj-lt"/>
              <a:buAutoNum type="arabicParenR"/>
            </a:pPr>
            <a:endParaRPr lang="el-GR" sz="2200" dirty="0" smtClean="0">
              <a:latin typeface="+mn-lt"/>
            </a:endParaRPr>
          </a:p>
          <a:p>
            <a:pPr marL="514350" lvl="0" indent="-514350">
              <a:buFont typeface="+mj-lt"/>
              <a:buAutoNum type="arabicParenR"/>
            </a:pPr>
            <a:endParaRPr lang="el-GR" sz="2200" dirty="0">
              <a:latin typeface="+mn-lt"/>
            </a:endParaRPr>
          </a:p>
          <a:p>
            <a:pPr marL="514350" lvl="0" indent="-514350">
              <a:buFont typeface="+mj-lt"/>
              <a:buAutoNum type="arabicParenR"/>
            </a:pPr>
            <a:endParaRPr lang="el-GR" sz="2200" dirty="0">
              <a:latin typeface="+mn-lt"/>
            </a:endParaRPr>
          </a:p>
          <a:p>
            <a:pPr marL="514350" lvl="0" indent="-514350">
              <a:buFont typeface="+mj-lt"/>
              <a:buAutoNum type="arabicParenR"/>
            </a:pPr>
            <a:endParaRPr lang="el-GR" sz="2200" dirty="0" smtClean="0">
              <a:latin typeface="+mn-lt"/>
            </a:endParaRPr>
          </a:p>
          <a:p>
            <a:pPr marL="806450" lvl="0" indent="-542925">
              <a:buFont typeface="+mj-lt"/>
              <a:buAutoNum type="arabicParenR"/>
            </a:pPr>
            <a:r>
              <a:rPr lang="en-US" sz="2200" dirty="0" smtClean="0">
                <a:latin typeface="+mn-lt"/>
              </a:rPr>
              <a:t>CREATE </a:t>
            </a:r>
            <a:r>
              <a:rPr lang="en-US" sz="2200" dirty="0">
                <a:latin typeface="+mn-lt"/>
              </a:rPr>
              <a:t>TRIGGER</a:t>
            </a:r>
            <a:endParaRPr lang="el-GR" sz="2200" dirty="0">
              <a:latin typeface="+mn-lt"/>
            </a:endParaRPr>
          </a:p>
          <a:p>
            <a:pPr marL="806450" lvl="0" indent="-542925">
              <a:buFont typeface="+mj-lt"/>
              <a:buAutoNum type="arabicParenR"/>
            </a:pPr>
            <a:r>
              <a:rPr lang="en-US" sz="2200" dirty="0">
                <a:latin typeface="+mn-lt"/>
              </a:rPr>
              <a:t>DROP TRIGGER</a:t>
            </a:r>
            <a:endParaRPr lang="el-GR" sz="2200" dirty="0">
              <a:latin typeface="+mn-lt"/>
            </a:endParaRPr>
          </a:p>
          <a:p>
            <a:pPr marL="806450" lvl="0" indent="-542925">
              <a:buFont typeface="+mj-lt"/>
              <a:buAutoNum type="arabicParenR"/>
            </a:pPr>
            <a:r>
              <a:rPr lang="en-US" sz="2200" dirty="0">
                <a:latin typeface="+mn-lt"/>
              </a:rPr>
              <a:t>REPLACE TRIGGER</a:t>
            </a:r>
            <a:endParaRPr lang="el-GR" sz="2200" dirty="0">
              <a:latin typeface="+mn-lt"/>
            </a:endParaRPr>
          </a:p>
          <a:p>
            <a:pPr marL="806450" lvl="0" indent="-542925">
              <a:buFont typeface="+mj-lt"/>
              <a:buAutoNum type="arabicParenR"/>
            </a:pPr>
            <a:r>
              <a:rPr lang="en-US" sz="2200" dirty="0">
                <a:latin typeface="+mn-lt"/>
              </a:rPr>
              <a:t>CREATE PROCEDURE</a:t>
            </a:r>
            <a:endParaRPr lang="el-GR" sz="2200" dirty="0">
              <a:latin typeface="+mn-lt"/>
            </a:endParaRPr>
          </a:p>
          <a:p>
            <a:pPr marL="806450" lvl="0" indent="-542925">
              <a:buFont typeface="+mj-lt"/>
              <a:buAutoNum type="arabicParenR"/>
            </a:pPr>
            <a:r>
              <a:rPr lang="en-US" sz="2200" dirty="0">
                <a:latin typeface="+mn-lt"/>
              </a:rPr>
              <a:t>DROP PROCEDURE</a:t>
            </a:r>
            <a:endParaRPr lang="el-GR" sz="2200" dirty="0">
              <a:latin typeface="+mn-lt"/>
            </a:endParaRPr>
          </a:p>
          <a:p>
            <a:pPr marL="806450" lvl="0" indent="-542925">
              <a:buFont typeface="+mj-lt"/>
              <a:buAutoNum type="arabicParenR"/>
            </a:pPr>
            <a:r>
              <a:rPr lang="en-US" sz="2200" dirty="0">
                <a:latin typeface="+mn-lt"/>
              </a:rPr>
              <a:t>CREATE FUNCTION</a:t>
            </a:r>
            <a:endParaRPr lang="el-GR" sz="2200" dirty="0">
              <a:latin typeface="+mn-lt"/>
            </a:endParaRPr>
          </a:p>
          <a:p>
            <a:pPr marL="806450" lvl="0" indent="-542925">
              <a:buFont typeface="+mj-lt"/>
              <a:buAutoNum type="arabicParenR"/>
            </a:pPr>
            <a:r>
              <a:rPr lang="en-US" sz="2200" dirty="0">
                <a:latin typeface="+mn-lt"/>
              </a:rPr>
              <a:t>DROP FUNCTION</a:t>
            </a:r>
            <a:endParaRPr lang="el-GR" sz="22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94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 err="1"/>
              <a:t>Υπογλώσσα</a:t>
            </a:r>
            <a:r>
              <a:rPr lang="el-GR" sz="2800" dirty="0"/>
              <a:t> Χειρισμού Δεδομένων -</a:t>
            </a:r>
            <a:r>
              <a:rPr lang="en-US" sz="2800" dirty="0"/>
              <a:t> Data Manipulation Language (DML) </a:t>
            </a:r>
            <a:endParaRPr lang="el-G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 smtClean="0"/>
              <a:t>Εντολές</a:t>
            </a:r>
            <a:endParaRPr lang="el-GR" dirty="0"/>
          </a:p>
          <a:p>
            <a:pPr marL="0" indent="0">
              <a:buNone/>
            </a:pPr>
            <a:r>
              <a:rPr lang="en-US" dirty="0" smtClean="0"/>
              <a:t>1)   </a:t>
            </a:r>
            <a:r>
              <a:rPr lang="el-GR" dirty="0" smtClean="0"/>
              <a:t>SELECT </a:t>
            </a:r>
            <a:endParaRPr lang="el-GR" dirty="0"/>
          </a:p>
          <a:p>
            <a:pPr marL="514350" indent="-514350">
              <a:buFont typeface="+mj-lt"/>
              <a:buAutoNum type="arabicParenR"/>
            </a:pPr>
            <a:r>
              <a:rPr lang="el-GR" dirty="0"/>
              <a:t>UPDATE </a:t>
            </a:r>
          </a:p>
          <a:p>
            <a:pPr marL="514350" indent="-514350">
              <a:buFont typeface="+mj-lt"/>
              <a:buAutoNum type="arabicParenR"/>
            </a:pPr>
            <a:r>
              <a:rPr lang="el-GR" dirty="0"/>
              <a:t>DELETE </a:t>
            </a:r>
          </a:p>
          <a:p>
            <a:pPr marL="514350" indent="-514350">
              <a:buFont typeface="+mj-lt"/>
              <a:buAutoNum type="arabicParenR"/>
            </a:pPr>
            <a:r>
              <a:rPr lang="el-GR" dirty="0"/>
              <a:t>INSERT INTO </a:t>
            </a: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pPr marL="0" indent="0" algn="ctr">
              <a:buNone/>
            </a:pPr>
            <a:r>
              <a:rPr lang="el-GR" b="1" dirty="0" err="1"/>
              <a:t>Υπογλώσσα</a:t>
            </a:r>
            <a:r>
              <a:rPr lang="el-GR" b="1" dirty="0"/>
              <a:t> ελέγχου δεδομένων - </a:t>
            </a:r>
            <a:r>
              <a:rPr lang="el-GR" b="1" dirty="0" err="1"/>
              <a:t>Data</a:t>
            </a:r>
            <a:r>
              <a:rPr lang="el-GR" b="1" dirty="0"/>
              <a:t> </a:t>
            </a:r>
            <a:r>
              <a:rPr lang="el-GR" b="1" dirty="0" err="1"/>
              <a:t>Control</a:t>
            </a:r>
            <a:r>
              <a:rPr lang="el-GR" b="1" dirty="0"/>
              <a:t> </a:t>
            </a:r>
            <a:r>
              <a:rPr lang="el-GR" b="1" dirty="0" err="1"/>
              <a:t>Language</a:t>
            </a:r>
            <a:r>
              <a:rPr lang="el-GR" b="1" dirty="0"/>
              <a:t> (DCL)</a:t>
            </a:r>
          </a:p>
          <a:p>
            <a:pPr marL="0" indent="0">
              <a:buNone/>
            </a:pPr>
            <a:r>
              <a:rPr lang="el-GR" dirty="0"/>
              <a:t>Περιλαμβάνει εντολές που σχετίζονται με δικαιώματα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/>
              <a:t>GRANT</a:t>
            </a:r>
            <a:endParaRPr lang="el-GR" dirty="0"/>
          </a:p>
          <a:p>
            <a:pPr marL="514350" lvl="0" indent="-514350">
              <a:buFont typeface="+mj-lt"/>
              <a:buAutoNum type="arabicParenR"/>
            </a:pPr>
            <a:r>
              <a:rPr lang="en-US" dirty="0"/>
              <a:t>REVOKE</a:t>
            </a:r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732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el-GR" dirty="0"/>
              <a:t>Απλές αναζητήσεις βασιζόμενες σε ένα πίνακα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Εντολή </a:t>
            </a:r>
            <a:r>
              <a:rPr lang="en-US" dirty="0"/>
              <a:t>SELECT</a:t>
            </a:r>
            <a:r>
              <a:rPr lang="el-GR" dirty="0"/>
              <a:t> … </a:t>
            </a:r>
            <a:r>
              <a:rPr lang="en-US" dirty="0"/>
              <a:t>FROM </a:t>
            </a:r>
            <a:r>
              <a:rPr lang="en-US" dirty="0" err="1"/>
              <a:t>tablename</a:t>
            </a:r>
            <a:r>
              <a:rPr lang="el-GR" dirty="0"/>
              <a:t> </a:t>
            </a:r>
            <a:r>
              <a:rPr lang="el-GR" dirty="0" smtClean="0"/>
              <a:t>…;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66124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Μία αρκετά γενική μορφή της εντολής αναζήτησης είναι η παρακάτω: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1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el-GR" dirty="0" smtClean="0"/>
              <a:t> </a:t>
            </a:r>
            <a:r>
              <a:rPr lang="el-GR" dirty="0"/>
              <a:t>απλές στήλες, τίτλοι στα αποτελέσματα, πράξεις μεταξύ 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  </a:t>
            </a:r>
            <a:r>
              <a:rPr lang="el-GR" dirty="0" smtClean="0"/>
              <a:t>   </a:t>
            </a:r>
            <a:r>
              <a:rPr lang="el-GR" dirty="0"/>
              <a:t>στηλών, συναρτήσεις, τελεστής 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DISTINCT</a:t>
            </a:r>
            <a:r>
              <a:rPr lang="el-GR" dirty="0"/>
              <a:t>, χρήση παρενθέσεων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l-G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όνομα πίνακα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WHERE</a:t>
            </a:r>
            <a:r>
              <a:rPr lang="el-GR" b="1" dirty="0"/>
              <a:t> </a:t>
            </a:r>
            <a:r>
              <a:rPr lang="el-GR" dirty="0"/>
              <a:t>συνθήκη, όπου η συνθήκη ανάλογα και με την </a:t>
            </a:r>
            <a:r>
              <a:rPr lang="el-GR" dirty="0" err="1"/>
              <a:t>εντολη</a:t>
            </a:r>
            <a:r>
              <a:rPr lang="el-GR" dirty="0"/>
              <a:t> θα 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     περιλαμβάνει παρενθέσεις, τελεστές </a:t>
            </a:r>
            <a:r>
              <a:rPr lang="en-US" dirty="0"/>
              <a:t>Boole</a:t>
            </a:r>
            <a:r>
              <a:rPr lang="el-GR" dirty="0"/>
              <a:t> (</a:t>
            </a:r>
            <a:r>
              <a:rPr lang="en-US" dirty="0"/>
              <a:t>AND</a:t>
            </a:r>
            <a:r>
              <a:rPr lang="el-GR" dirty="0"/>
              <a:t>, </a:t>
            </a:r>
            <a:r>
              <a:rPr lang="en-US" dirty="0"/>
              <a:t>OR</a:t>
            </a:r>
            <a:r>
              <a:rPr lang="el-GR" dirty="0"/>
              <a:t>, </a:t>
            </a:r>
            <a:r>
              <a:rPr lang="en-US" dirty="0"/>
              <a:t>NOT</a:t>
            </a:r>
            <a:r>
              <a:rPr lang="el-GR" dirty="0"/>
              <a:t>),  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     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BETWEEN</a:t>
            </a:r>
            <a:r>
              <a:rPr lang="el-G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… 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AND</a:t>
            </a:r>
            <a:r>
              <a:rPr lang="el-G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LIKE</a:t>
            </a:r>
            <a:r>
              <a:rPr lang="el-GR" dirty="0"/>
              <a:t>, τελεστές σύγκρισης (&gt;, &lt;, &gt;=, &lt;=, 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     &lt;&gt;), φωλιασμένη αναζήτηση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GROUP BY</a:t>
            </a:r>
            <a:r>
              <a:rPr lang="el-GR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απλές στήλες ή πράξεις μεταξύ στηλών (επιτρέπεται η 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     χρήση παρενθέσεων)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HAVING</a:t>
            </a:r>
            <a:r>
              <a:rPr lang="el-GR" dirty="0"/>
              <a:t> συνθήκη που περιλαμβάνει στήλες που ανήκουν στην 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     </a:t>
            </a:r>
            <a:r>
              <a:rPr lang="el-GR" dirty="0" err="1"/>
              <a:t>υποπρόταση</a:t>
            </a:r>
            <a:r>
              <a:rPr lang="el-GR" dirty="0"/>
              <a:t> </a:t>
            </a:r>
            <a:r>
              <a:rPr lang="en-US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GROUP BY</a:t>
            </a:r>
            <a:r>
              <a:rPr lang="el-GR" sz="3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ή άλλες στήλες με ταυτόχρονη χρήση </a:t>
            </a:r>
          </a:p>
          <a:p>
            <a:pPr marL="0" indent="0">
              <a:lnSpc>
                <a:spcPct val="120000"/>
              </a:lnSpc>
              <a:spcBef>
                <a:spcPts val="300"/>
              </a:spcBef>
              <a:buNone/>
            </a:pPr>
            <a:r>
              <a:rPr lang="el-GR" dirty="0"/>
              <a:t>     (</a:t>
            </a:r>
            <a:r>
              <a:rPr lang="el-GR" dirty="0" err="1"/>
              <a:t>ομαδοποιητικών</a:t>
            </a:r>
            <a:r>
              <a:rPr lang="el-GR" dirty="0"/>
              <a:t>, αθροιστικών) συναρτήσεων </a:t>
            </a:r>
          </a:p>
          <a:p>
            <a:pPr>
              <a:lnSpc>
                <a:spcPct val="120000"/>
              </a:lnSpc>
              <a:spcBef>
                <a:spcPts val="300"/>
              </a:spcBef>
            </a:pPr>
            <a:r>
              <a:rPr lang="en-US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ORDER BY</a:t>
            </a:r>
            <a:r>
              <a:rPr lang="el-GR" sz="3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dirty="0"/>
              <a:t>κριτήρια ταξινόμησης</a:t>
            </a:r>
            <a:r>
              <a:rPr lang="el-GR" dirty="0" smtClean="0"/>
              <a:t>;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61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Μία κάπως σύνθετη </a:t>
            </a:r>
            <a:r>
              <a:rPr lang="el-GR" sz="3600" dirty="0" smtClean="0"/>
              <a:t>εντολή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l-GR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job</a:t>
            </a:r>
            <a:r>
              <a:rPr lang="el-GR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 ORACLE</a:t>
            </a:r>
            <a:endParaRPr lang="el-GR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WHERE (job IN ('ANALYST', 'PROGRAMMER', </a:t>
            </a:r>
            <a:r>
              <a:rPr lang="en-US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'CLERK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'))</a:t>
            </a:r>
            <a:endParaRPr lang="el-GR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AND (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&gt;= 1300 OR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sal+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NVL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(comm,0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) &gt;= 1500)</a:t>
            </a:r>
            <a:endParaRPr lang="el-GR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 LIKE '%ES'</a:t>
            </a:r>
            <a:endParaRPr lang="el-GR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21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hiredate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BETWEEN 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'01/01/2018' </a:t>
            </a:r>
            <a:r>
              <a:rPr lang="en-US" sz="21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</a:t>
            </a:r>
            <a:r>
              <a:rPr lang="en-US" sz="21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'31/12/2020'</a:t>
            </a:r>
            <a:endParaRPr lang="el-GR" sz="21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ORDER BY job,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b="1" u="sng" dirty="0" smtClean="0">
                <a:solidFill>
                  <a:srgbClr val="FF0000"/>
                </a:solidFill>
              </a:rPr>
              <a:t>MySQL: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IFNULL</a:t>
            </a:r>
          </a:p>
          <a:p>
            <a:pPr marL="0" indent="0">
              <a:buNone/>
            </a:pPr>
            <a:r>
              <a:rPr lang="en-US" sz="2400" b="1" dirty="0" err="1" smtClean="0">
                <a:solidFill>
                  <a:srgbClr val="FF0000"/>
                </a:solidFill>
              </a:rPr>
              <a:t>hiredate</a:t>
            </a:r>
            <a:r>
              <a:rPr lang="en-US" sz="2400" b="1" dirty="0" smtClean="0">
                <a:solidFill>
                  <a:srgbClr val="FF0000"/>
                </a:solidFill>
              </a:rPr>
              <a:t> BETWEEN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'2018-01-01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AND ‘2021-12-31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endParaRPr lang="el-GR" sz="2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696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Υποαναζήτηση</a:t>
            </a:r>
            <a:r>
              <a:rPr lang="el-GR" dirty="0"/>
              <a:t> φωλιασμένη σε </a:t>
            </a:r>
            <a:r>
              <a:rPr lang="el-GR" dirty="0" smtClean="0"/>
              <a:t>αναζήτηση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SELECT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ename</a:t>
            </a:r>
            <a:r>
              <a:rPr lang="el-GR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, 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job</a:t>
            </a:r>
            <a:r>
              <a:rPr lang="el-GR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sal</a:t>
            </a:r>
            <a:r>
              <a:rPr lang="el-GR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deptno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FROM </a:t>
            </a:r>
            <a:r>
              <a:rPr lang="en-US" altLang="el-GR" sz="2000" dirty="0" smtClean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EMP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WHERE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sal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&gt; (SELECT MIN(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sal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)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                        FROM </a:t>
            </a:r>
            <a:r>
              <a:rPr lang="en-US" altLang="el-GR" sz="2000" dirty="0" smtClean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EMP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                        WHERE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deptno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IN (10, 20))            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ORDER BY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deptno</a:t>
            </a:r>
            <a:r>
              <a:rPr lang="en-GB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ename</a:t>
            </a:r>
            <a:r>
              <a:rPr lang="en-GB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;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dirty="0">
                <a:ea typeface="Times New Roman" pitchFamily="18" charset="0"/>
                <a:cs typeface="Courier New" panose="02070309020205020404" pitchFamily="49" charset="0"/>
              </a:rPr>
              <a:t>Η</a:t>
            </a:r>
            <a:r>
              <a:rPr lang="en-GB" altLang="el-GR" sz="2000" dirty="0">
                <a:ea typeface="Times New Roman" pitchFamily="18" charset="0"/>
                <a:cs typeface="Courier New" panose="02070309020205020404" pitchFamily="49" charset="0"/>
              </a:rPr>
              <a:t> </a:t>
            </a:r>
            <a:r>
              <a:rPr lang="el-GR" altLang="el-GR" sz="2000" dirty="0" err="1">
                <a:ea typeface="Times New Roman" pitchFamily="18" charset="0"/>
                <a:cs typeface="Courier New" panose="02070309020205020404" pitchFamily="49" charset="0"/>
              </a:rPr>
              <a:t>υποπρόταση</a:t>
            </a:r>
            <a:r>
              <a:rPr lang="en-GB" altLang="el-GR" sz="2000" dirty="0">
                <a:ea typeface="Times New Roman" pitchFamily="18" charset="0"/>
                <a:cs typeface="Courier New" panose="02070309020205020404" pitchFamily="49" charset="0"/>
              </a:rPr>
              <a:t> 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SELECT MIN(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sal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) FROM </a:t>
            </a:r>
            <a:r>
              <a:rPr lang="en-US" altLang="el-GR" sz="2000" dirty="0" smtClean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EMP 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WHERE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deptno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IN (10, 20)) </a:t>
            </a:r>
            <a:r>
              <a:rPr lang="el-GR" altLang="el-GR" sz="2000" dirty="0">
                <a:ea typeface="Times New Roman" pitchFamily="18" charset="0"/>
                <a:cs typeface="Courier New" panose="02070309020205020404" pitchFamily="49" charset="0"/>
              </a:rPr>
              <a:t>έχει</a:t>
            </a:r>
            <a:r>
              <a:rPr lang="en-GB" altLang="el-GR" sz="2000" dirty="0">
                <a:ea typeface="Times New Roman" pitchFamily="18" charset="0"/>
                <a:cs typeface="Courier New" panose="02070309020205020404" pitchFamily="49" charset="0"/>
              </a:rPr>
              <a:t> </a:t>
            </a:r>
            <a:r>
              <a:rPr lang="el-GR" altLang="el-GR" sz="2000" dirty="0">
                <a:ea typeface="Times New Roman" pitchFamily="18" charset="0"/>
                <a:cs typeface="Courier New" panose="02070309020205020404" pitchFamily="49" charset="0"/>
              </a:rPr>
              <a:t>ως</a:t>
            </a:r>
            <a:r>
              <a:rPr lang="en-GB" altLang="el-GR" sz="2000" dirty="0">
                <a:ea typeface="Times New Roman" pitchFamily="18" charset="0"/>
                <a:cs typeface="Courier New" panose="02070309020205020404" pitchFamily="49" charset="0"/>
              </a:rPr>
              <a:t> </a:t>
            </a:r>
            <a:r>
              <a:rPr lang="el-GR" altLang="el-GR" sz="2000" dirty="0" smtClean="0">
                <a:ea typeface="Times New Roman" pitchFamily="18" charset="0"/>
                <a:cs typeface="Courier New" panose="02070309020205020404" pitchFamily="49" charset="0"/>
              </a:rPr>
              <a:t>αποτέλεσμα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2000" dirty="0"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2000" dirty="0" smtClean="0"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l-GR" altLang="el-GR" sz="2000" dirty="0"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dirty="0">
                <a:ea typeface="Times New Roman" pitchFamily="18" charset="0"/>
                <a:cs typeface="Courier New" panose="02070309020205020404" pitchFamily="49" charset="0"/>
              </a:rPr>
              <a:t>Επομένως η αρχική εκτελείται ως </a:t>
            </a:r>
            <a:endParaRPr lang="el-GR" altLang="el-GR" sz="2000" dirty="0"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SELECT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ename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, job,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sal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,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deptno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FROM </a:t>
            </a:r>
            <a:r>
              <a:rPr lang="en-US" altLang="el-GR" sz="2000" dirty="0" smtClean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EMP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WHERE </a:t>
            </a:r>
            <a:r>
              <a:rPr lang="en-US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sal</a:t>
            </a:r>
            <a:r>
              <a:rPr lang="en-US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&gt; </a:t>
            </a:r>
            <a:r>
              <a:rPr lang="en-GB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800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l-GR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ORDER BY </a:t>
            </a:r>
            <a:r>
              <a:rPr lang="el-GR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deptno</a:t>
            </a:r>
            <a:r>
              <a:rPr lang="el-GR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, </a:t>
            </a:r>
            <a:r>
              <a:rPr lang="el-GR" altLang="el-GR" sz="2000" dirty="0" err="1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ename</a:t>
            </a:r>
            <a:r>
              <a:rPr lang="el-GR" altLang="el-GR" sz="2000" dirty="0"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;</a:t>
            </a:r>
            <a:endParaRPr lang="el-GR" alt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791895"/>
              </p:ext>
            </p:extLst>
          </p:nvPr>
        </p:nvGraphicFramePr>
        <p:xfrm>
          <a:off x="539552" y="3789040"/>
          <a:ext cx="1559034" cy="628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9034"/>
              </a:tblGrid>
              <a:tr h="3234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/>
                        <a:t>ΜΙΝ(</a:t>
                      </a:r>
                      <a:r>
                        <a:rPr lang="en-US" sz="2000" dirty="0"/>
                        <a:t>SAL</a:t>
                      </a:r>
                      <a:r>
                        <a:rPr lang="en-US" sz="2000" dirty="0" smtClean="0"/>
                        <a:t>)</a:t>
                      </a:r>
                      <a:endParaRPr lang="el-GR" sz="20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1363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/>
                        <a:t>800</a:t>
                      </a:r>
                      <a:endParaRPr lang="el-GR" sz="20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48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Χρήση </a:t>
            </a:r>
            <a:r>
              <a:rPr lang="el-GR" dirty="0" err="1"/>
              <a:t>υποπρότασης</a:t>
            </a:r>
            <a:r>
              <a:rPr lang="el-GR" dirty="0"/>
              <a:t> </a:t>
            </a:r>
            <a:r>
              <a:rPr lang="en-US" dirty="0"/>
              <a:t>GROUP BY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COUNT(*)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GROUP BY DEPTNO;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2000" dirty="0">
                <a:cs typeface="Courier New" panose="02070309020205020404" pitchFamily="49" charset="0"/>
              </a:rPr>
              <a:t>Ο παρακάτω πίνακας διαμερίζεται λόγω της </a:t>
            </a:r>
            <a:r>
              <a:rPr lang="el-GR" sz="2000" dirty="0" err="1">
                <a:cs typeface="Courier New" panose="02070309020205020404" pitchFamily="49" charset="0"/>
              </a:rPr>
              <a:t>υποπρότασης</a:t>
            </a:r>
            <a:r>
              <a:rPr lang="el-GR" sz="2000" dirty="0"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GROUP BY DEPTNO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160643"/>
              </p:ext>
            </p:extLst>
          </p:nvPr>
        </p:nvGraphicFramePr>
        <p:xfrm>
          <a:off x="539552" y="3068960"/>
          <a:ext cx="813201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4550"/>
                <a:gridCol w="998867"/>
                <a:gridCol w="1361633"/>
                <a:gridCol w="837637"/>
                <a:gridCol w="1240711"/>
                <a:gridCol w="835118"/>
                <a:gridCol w="922031"/>
                <a:gridCol w="101146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Mgr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Hiredate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Comm.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7369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SMITH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17/12/00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7499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ALLEN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20/02/01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7521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WARD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22/02/01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JONES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02/04/01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2975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7654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MARTIN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28/09/01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BLAKE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01/05/01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CLARK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09/06/01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SCOTT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ANALYST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19/04/07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KING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PRESIDENT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17/11/01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7844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TURNER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08/09/01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7876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ADAMS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23/05/07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JAMES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03/12/01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FORD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ANALYST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03/12/01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7934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MILLER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23/01/02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903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467544" y="1052736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+mn-lt"/>
              </a:rPr>
              <a:t>Ως εξής</a:t>
            </a:r>
            <a:r>
              <a:rPr lang="en-US" dirty="0">
                <a:latin typeface="+mn-lt"/>
              </a:rPr>
              <a:t>:</a:t>
            </a:r>
            <a:endParaRPr lang="el-GR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676198"/>
              </p:ext>
            </p:extLst>
          </p:nvPr>
        </p:nvGraphicFramePr>
        <p:xfrm>
          <a:off x="497326" y="1422068"/>
          <a:ext cx="799288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33"/>
                <a:gridCol w="981778"/>
                <a:gridCol w="1338338"/>
                <a:gridCol w="823307"/>
                <a:gridCol w="1219485"/>
                <a:gridCol w="820831"/>
                <a:gridCol w="906257"/>
                <a:gridCol w="99415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7782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CLARK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MANAGER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7839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09/06/01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2450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7839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KING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PRESIDENT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17/11/01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7934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MILLER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CLERK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7782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23/01/02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036336"/>
              </p:ext>
            </p:extLst>
          </p:nvPr>
        </p:nvGraphicFramePr>
        <p:xfrm>
          <a:off x="497326" y="2348880"/>
          <a:ext cx="799288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920"/>
                <a:gridCol w="990623"/>
                <a:gridCol w="1350395"/>
                <a:gridCol w="830724"/>
                <a:gridCol w="1230471"/>
                <a:gridCol w="828226"/>
                <a:gridCol w="914421"/>
                <a:gridCol w="93110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Empno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Ename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Job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Mgr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Hiredate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Comm.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Deptno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7369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SMITH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CLERK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7902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17/12/00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7566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JONES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MANAGER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7839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02/04/01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2975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7788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SCOTT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ANALYST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7566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19/04/07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7876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ADAMS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CLERK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7788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23/05/07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7902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FORD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ANALYST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7566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03/12/01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882224"/>
              </p:ext>
            </p:extLst>
          </p:nvPr>
        </p:nvGraphicFramePr>
        <p:xfrm>
          <a:off x="497326" y="4149080"/>
          <a:ext cx="799288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33"/>
                <a:gridCol w="981778"/>
                <a:gridCol w="1338339"/>
                <a:gridCol w="823307"/>
                <a:gridCol w="1219485"/>
                <a:gridCol w="820831"/>
                <a:gridCol w="906256"/>
                <a:gridCol w="99415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7499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ALLEN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SALESMAN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7698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20/02/01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1600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7521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WARD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SALESMAN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7698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22/02/01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7654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MARTIN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SALESMAN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7698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28/09/01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1250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1400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7698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BLAKE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MANAGER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7839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01/05/01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2850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7844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TURNER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SALESMAN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7698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08/09/01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7900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JAMES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CLERK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7698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03/12/01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950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67544" y="6165304"/>
            <a:ext cx="2565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+mn-lt"/>
              </a:rPr>
              <a:t>Και το αποτέλεσμα είναι</a:t>
            </a:r>
            <a:r>
              <a:rPr lang="en-US" dirty="0">
                <a:latin typeface="+mn-lt"/>
              </a:rPr>
              <a:t>:</a:t>
            </a:r>
            <a:endParaRPr lang="el-GR" dirty="0">
              <a:latin typeface="+mn-lt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012533"/>
              </p:ext>
            </p:extLst>
          </p:nvPr>
        </p:nvGraphicFramePr>
        <p:xfrm>
          <a:off x="3036735" y="5862290"/>
          <a:ext cx="2736304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509"/>
                <a:gridCol w="137579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Count(*)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38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79532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AVG(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COUNT(*)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GROUP BY DEPTNO;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AVG(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COUNT(*)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GROUP BY DEPTNO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HAVING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 AND COUNT(*)&gt;1;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AVG(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), COUNT(*)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GROUP BY DEPTNO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HAVING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 20) AND (COUNT(*)&gt;1 OR AVG(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)&gt;1200);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08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el-GR" dirty="0"/>
              <a:t>Έστω βάση Διοίκησης Προσωπικού αποτελούμενη από τους παρακάτω </a:t>
            </a:r>
            <a:r>
              <a:rPr lang="el-GR" dirty="0" smtClean="0"/>
              <a:t>πίνακες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37913"/>
              </p:ext>
            </p:extLst>
          </p:nvPr>
        </p:nvGraphicFramePr>
        <p:xfrm>
          <a:off x="323528" y="1541426"/>
          <a:ext cx="7992888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33"/>
                <a:gridCol w="981778"/>
                <a:gridCol w="1338338"/>
                <a:gridCol w="823307"/>
                <a:gridCol w="1219485"/>
                <a:gridCol w="820831"/>
                <a:gridCol w="906257"/>
                <a:gridCol w="99415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Empno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Ename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Job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Mgr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Hiredate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Comm.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7369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SMITH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17/12/00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7499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ALLEN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SALESMAN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20/02/01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7521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WARD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7698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22/02/01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JONES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7839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02/04/01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2975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7654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MARTIN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28/09/01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BLAKE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01/05/01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2850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CLARK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09/06/01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SCOTT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ANALYST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19/04/07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KING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PRESIDENT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17/11/01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7844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TURNER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08/09/01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7876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ADAMS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23/05/07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JAMES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03/12/01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FORD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ANALYST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03/12/01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7934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MILLER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23/01/02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7998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BATES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ANALYST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17/11/07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203"/>
              </p:ext>
            </p:extLst>
          </p:nvPr>
        </p:nvGraphicFramePr>
        <p:xfrm>
          <a:off x="2555776" y="5550974"/>
          <a:ext cx="468052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450"/>
                <a:gridCol w="1781513"/>
                <a:gridCol w="1619557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Deptno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Dname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Loc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ACCOUNTING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NEW YORK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DALLAS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CHICAGO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40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OPERATIONS</a:t>
                      </a:r>
                      <a:endParaRPr lang="el-GR" sz="20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BOSTON</a:t>
                      </a:r>
                      <a:endParaRPr lang="el-GR" sz="20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82274" y="1160798"/>
            <a:ext cx="26685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SELECT * FROM </a:t>
            </a:r>
            <a:r>
              <a:rPr lang="en-US" dirty="0" err="1" smtClean="0">
                <a:latin typeface="+mn-lt"/>
              </a:rPr>
              <a:t>emp</a:t>
            </a:r>
            <a:r>
              <a:rPr lang="en-US" dirty="0">
                <a:latin typeface="+mn-lt"/>
              </a:rPr>
              <a:t>;</a:t>
            </a:r>
            <a:endParaRPr lang="el-GR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274" y="5991297"/>
            <a:ext cx="1972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+mn-lt"/>
              </a:rPr>
              <a:t>SELECT * FROM </a:t>
            </a:r>
            <a:r>
              <a:rPr lang="en-US" sz="1600" dirty="0" err="1" smtClean="0">
                <a:latin typeface="+mn-lt"/>
              </a:rPr>
              <a:t>dept</a:t>
            </a:r>
            <a:r>
              <a:rPr lang="en-US" sz="1600" dirty="0">
                <a:latin typeface="+mn-lt"/>
              </a:rPr>
              <a:t>;</a:t>
            </a:r>
            <a:endParaRPr lang="el-GR" sz="16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679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Στόχος Μαθήματος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Κύριος στόχος του μαθήματος είναι να βοηθήσει τους φοιτητές να εμπεδώσουν τις απαραίτητες γνώσεις έτσι ώστε να είναι ικανοί να χρησιμοποιούν τεχνικές της τεχνολογίας βάσεων δεδομένων για να </a:t>
            </a:r>
            <a:r>
              <a:rPr lang="el-GR" altLang="el-GR" dirty="0" smtClean="0"/>
              <a:t>σχεδιάσουν </a:t>
            </a:r>
            <a:r>
              <a:rPr lang="el-GR" altLang="el-GR" dirty="0"/>
              <a:t>και να υλοποιήσουν βάσεις δεδομένων και συστήματα βάσεων δεδομένων.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366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Απλές αναζητήσεις βασιζόμενες σε περισσότερους από έναν πίνακες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b="1" dirty="0" smtClean="0"/>
              <a:t>Δήλωση </a:t>
            </a:r>
            <a:r>
              <a:rPr lang="en-US" sz="2200" b="1" dirty="0"/>
              <a:t>SELECT</a:t>
            </a:r>
            <a:r>
              <a:rPr lang="en-GB" sz="2200" b="1" dirty="0"/>
              <a:t> … </a:t>
            </a:r>
            <a:r>
              <a:rPr lang="en-US" sz="2200" b="1" dirty="0"/>
              <a:t>FROM table</a:t>
            </a:r>
            <a:r>
              <a:rPr lang="en-GB" sz="2200" b="1" dirty="0"/>
              <a:t>_1, </a:t>
            </a:r>
            <a:r>
              <a:rPr lang="en-US" sz="2200" b="1" dirty="0"/>
              <a:t>table</a:t>
            </a:r>
            <a:r>
              <a:rPr lang="en-GB" sz="2200" b="1" dirty="0"/>
              <a:t>_2 … </a:t>
            </a:r>
            <a:r>
              <a:rPr lang="en-US" sz="2200" b="1" dirty="0"/>
              <a:t>WHERE join</a:t>
            </a:r>
            <a:r>
              <a:rPr lang="el-GR" sz="2200" b="1" dirty="0"/>
              <a:t> …;</a:t>
            </a:r>
            <a:endParaRPr lang="el-GR" sz="2200" dirty="0"/>
          </a:p>
          <a:p>
            <a:pPr marL="0" indent="0">
              <a:buNone/>
            </a:pPr>
            <a:r>
              <a:rPr lang="el-GR" sz="2200" dirty="0" smtClean="0"/>
              <a:t>Μπορούμε </a:t>
            </a:r>
            <a:r>
              <a:rPr lang="el-GR" sz="2200" dirty="0"/>
              <a:t>να γράψουμε απλές </a:t>
            </a:r>
            <a:r>
              <a:rPr lang="el-GR" sz="2200" dirty="0" smtClean="0"/>
              <a:t>δηλώσεις </a:t>
            </a:r>
            <a:r>
              <a:rPr lang="en-US" sz="2200" dirty="0"/>
              <a:t>SELECT</a:t>
            </a:r>
            <a:r>
              <a:rPr lang="el-GR" sz="2200" dirty="0"/>
              <a:t> που θα βασίζονται:</a:t>
            </a:r>
          </a:p>
          <a:p>
            <a:pPr marL="0" indent="0">
              <a:buNone/>
            </a:pPr>
            <a:r>
              <a:rPr lang="el-GR" sz="2200" dirty="0"/>
              <a:t>Σε δύο πίνακες </a:t>
            </a:r>
            <a:r>
              <a:rPr lang="el-GR" sz="2200" dirty="0" smtClean="0"/>
              <a:t>με </a:t>
            </a:r>
            <a:r>
              <a:rPr lang="el-GR" sz="2200" dirty="0"/>
              <a:t>χρήση </a:t>
            </a:r>
            <a:r>
              <a:rPr lang="el-GR" sz="2200" dirty="0" smtClean="0"/>
              <a:t>σύνδεσης. </a:t>
            </a:r>
            <a:r>
              <a:rPr lang="el-GR" sz="2200" dirty="0"/>
              <a:t>Σε τρεις ή περισσότερους πίνακες </a:t>
            </a:r>
            <a:r>
              <a:rPr lang="el-GR" sz="2200" dirty="0" smtClean="0"/>
              <a:t>με </a:t>
            </a:r>
            <a:r>
              <a:rPr lang="el-GR" sz="2200" dirty="0"/>
              <a:t>χρήση σύνδεσης ανά δύο και λογικών </a:t>
            </a:r>
            <a:r>
              <a:rPr lang="el-GR" sz="2200" dirty="0" smtClean="0"/>
              <a:t>τελεστών. </a:t>
            </a:r>
            <a:r>
              <a:rPr lang="el-GR" sz="2200" dirty="0"/>
              <a:t>Σε </a:t>
            </a:r>
            <a:r>
              <a:rPr lang="el-GR" sz="2200" dirty="0" smtClean="0"/>
              <a:t>πίνακες με </a:t>
            </a:r>
            <a:r>
              <a:rPr lang="el-GR" sz="2200" dirty="0"/>
              <a:t>χρήση </a:t>
            </a:r>
            <a:r>
              <a:rPr lang="el-GR" sz="2200" b="1" dirty="0"/>
              <a:t>εξωτερικής </a:t>
            </a:r>
            <a:r>
              <a:rPr lang="el-GR" sz="2200" b="1" dirty="0" smtClean="0"/>
              <a:t>σύνδεσης</a:t>
            </a:r>
            <a:r>
              <a:rPr lang="en-US" sz="2200" b="1" dirty="0"/>
              <a:t> </a:t>
            </a:r>
            <a:r>
              <a:rPr lang="en-US" sz="2200" b="1" dirty="0" smtClean="0"/>
              <a:t>(left join, right join)</a:t>
            </a:r>
            <a:endParaRPr lang="el-GR" sz="2200" b="1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job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nvl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comm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,0),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job IN ('ANALYST', 'PROGRAMMER')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l-G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Αλλιώς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:FROM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JOIN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ON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l-GR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u="sng" dirty="0" smtClean="0">
                <a:solidFill>
                  <a:srgbClr val="FF0000"/>
                </a:solidFill>
              </a:rPr>
              <a:t>MySQL: </a:t>
            </a:r>
            <a:r>
              <a:rPr lang="en-US" sz="2000" b="1" dirty="0" smtClean="0">
                <a:solidFill>
                  <a:srgbClr val="FF0000"/>
                </a:solidFill>
              </a:rPr>
              <a:t>IFNULL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19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Απλές αναζητήσεις βασιζόμενες σε περισσότερους από έναν πίνακες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6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200" dirty="0"/>
              <a:t>Σε λογικό επίπεδο γίνεται σύνδεση των δύο πινάκων: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77205"/>
              </p:ext>
            </p:extLst>
          </p:nvPr>
        </p:nvGraphicFramePr>
        <p:xfrm>
          <a:off x="179512" y="1988840"/>
          <a:ext cx="8784977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7059"/>
                <a:gridCol w="796351"/>
                <a:gridCol w="1085570"/>
                <a:gridCol w="649734"/>
                <a:gridCol w="989165"/>
                <a:gridCol w="647727"/>
                <a:gridCol w="635675"/>
                <a:gridCol w="877431"/>
                <a:gridCol w="1286679"/>
                <a:gridCol w="108958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Empno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Ename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Job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Mgr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Hiredate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Sal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Comm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Emp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.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Deptno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Dname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Loc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7369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SMITH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7902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17/12/00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DALLAS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7499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ALLEN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20/02/01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1600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CHICAGO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7521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WARD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22/02/01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1250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CHICAGO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JONES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02/04/01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2975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DALLAS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7654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MARTIN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SALESMAN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28/09/01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1250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CHICAGO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BLAKE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01/05/01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2850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CHICAGO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7782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CLARK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MANAGER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09/06/01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2450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ACCOUNTING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NEW YORK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SCOTT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19/04/07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DALLAS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7839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KING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PRESIDENT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17/11/01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ACCOUNTING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NEW YORK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7844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TURNER</a:t>
                      </a:r>
                      <a:endParaRPr lang="el-GR" sz="1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SALESMAN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7698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08/09/01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CHICAGO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7876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ADAMS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23/05/07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DALLAS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JAMES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7698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03/12/01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950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SALES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CHICAGO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7902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FORD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7566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03/12/01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RESEARCH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DALLAS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7934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MILLER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CLERK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7782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23/01/02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1300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ACCOUNTING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NEW YORK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l-GR" sz="16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l-GR" sz="16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472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936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Και να η επιλογή στηλών (ή πράξεων μεταξύ των στηλών) για προβολή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80130"/>
              </p:ext>
            </p:extLst>
          </p:nvPr>
        </p:nvGraphicFramePr>
        <p:xfrm>
          <a:off x="395536" y="2132856"/>
          <a:ext cx="849694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1008112"/>
                <a:gridCol w="720080"/>
                <a:gridCol w="1944216"/>
                <a:gridCol w="1728192"/>
                <a:gridCol w="122413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Empno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Ename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Job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Sal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Sal+NVL</a:t>
                      </a: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(Comm,0)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 smtClean="0">
                          <a:solidFill>
                            <a:srgbClr val="FFFF00"/>
                          </a:solidFill>
                        </a:rPr>
                        <a:t>Emp.Deptno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Dname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7902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FORD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3000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20</a:t>
                      </a:r>
                      <a:endParaRPr lang="el-G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RESEARCH</a:t>
                      </a:r>
                      <a:endParaRPr lang="el-GR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7788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SCOTT</a:t>
                      </a:r>
                      <a:endParaRPr lang="el-GR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3000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dirty="0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20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RESEARCH</a:t>
                      </a:r>
                      <a:endParaRPr lang="el-GR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67544" y="3212976"/>
            <a:ext cx="86764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latin typeface="+mn-lt"/>
              </a:rPr>
              <a:t>Να και μία παραλλαγή της προηγούμενης εντολής.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job,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sal+nvl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(comm,0,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AND job IN ('ANALYST', 'PROGRAMMER')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l-GR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Αλλιώς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:FROM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r>
              <a:rPr lang="en-US" sz="2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endParaRPr lang="el-GR" sz="2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u="sng" dirty="0">
                <a:solidFill>
                  <a:srgbClr val="FF0000"/>
                </a:solidFill>
              </a:rPr>
              <a:t>MySQL: </a:t>
            </a:r>
            <a:r>
              <a:rPr lang="en-US" sz="2000" b="1" dirty="0">
                <a:solidFill>
                  <a:srgbClr val="FF0000"/>
                </a:solidFill>
              </a:rPr>
              <a:t>IFNULL</a:t>
            </a:r>
          </a:p>
          <a:p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95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634149"/>
              </p:ext>
            </p:extLst>
          </p:nvPr>
        </p:nvGraphicFramePr>
        <p:xfrm>
          <a:off x="89755" y="1484784"/>
          <a:ext cx="8964491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62"/>
                <a:gridCol w="942979"/>
                <a:gridCol w="1107753"/>
                <a:gridCol w="663012"/>
                <a:gridCol w="1009377"/>
                <a:gridCol w="660963"/>
                <a:gridCol w="648664"/>
                <a:gridCol w="895359"/>
                <a:gridCol w="1312971"/>
                <a:gridCol w="111185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Empno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Ename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Job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Mgr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Hiredate</a:t>
                      </a:r>
                      <a:endParaRPr lang="el-GR" sz="160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Sal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Comm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FF00"/>
                          </a:solidFill>
                        </a:rPr>
                        <a:t>Emp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.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Deptno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Dname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Loc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CLARK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09/06/01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2450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ACCOUNTING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NEW YORK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KING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PRESIDENT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17/11/01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5000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ACCOUNTING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NEW YORK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7934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MILLER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23/01/02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1300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ACCOUNTING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NEW YORK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7369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SMITH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17/12/00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800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JONES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02/04/01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2975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SCOTT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19/04/07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7876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ADAMS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23/05/07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1100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FORD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820000"/>
                          </a:solidFill>
                          <a:latin typeface="+mn-lt"/>
                          <a:ea typeface="+mn-ea"/>
                          <a:cs typeface="+mn-cs"/>
                        </a:rPr>
                        <a:t>ANALYST</a:t>
                      </a:r>
                      <a:endParaRPr lang="el-GR" sz="1600" b="1" kern="1200" dirty="0">
                        <a:solidFill>
                          <a:srgbClr val="82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03/12/01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7499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ALLEN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SALESMAN</a:t>
                      </a:r>
                      <a:endParaRPr lang="el-G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20/02/01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1600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7521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WARD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22/02/01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500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7654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MARTIN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28/09/01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1400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BLAKE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01/05/01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2850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7844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TURNER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08/09/01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1500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JAMES</a:t>
                      </a:r>
                      <a:endParaRPr lang="el-G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7698</a:t>
                      </a:r>
                      <a:endParaRPr lang="el-G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03/12/01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950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CHICAGO</a:t>
                      </a:r>
                      <a:endParaRPr lang="el-GR" sz="16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8040" y="5474629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latin typeface="+mn-lt"/>
              </a:rPr>
              <a:t>Και να η επιλογή στηλών (ή πράξεων μεταξύ των στηλών) για προβολή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692291"/>
              </p:ext>
            </p:extLst>
          </p:nvPr>
        </p:nvGraphicFramePr>
        <p:xfrm>
          <a:off x="179512" y="5877272"/>
          <a:ext cx="856895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4512"/>
                <a:gridCol w="859279"/>
                <a:gridCol w="1073827"/>
                <a:gridCol w="650148"/>
                <a:gridCol w="1820415"/>
                <a:gridCol w="1690385"/>
                <a:gridCol w="169038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Empno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Ename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Job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Sal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Sal+NVL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(Comm,0)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solidFill>
                            <a:srgbClr val="FFFF00"/>
                          </a:solidFill>
                        </a:rPr>
                        <a:t>Emp.Deptno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Dname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FORD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RESEARCH</a:t>
                      </a:r>
                      <a:endParaRPr lang="el-GR" sz="1600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SCOTT</a:t>
                      </a:r>
                      <a:endParaRPr lang="el-G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600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20</a:t>
                      </a:r>
                      <a:endParaRPr lang="el-G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RESEARCH</a:t>
                      </a:r>
                      <a:endParaRPr lang="el-GR" sz="16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78040" y="110344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+mn-lt"/>
              </a:rPr>
              <a:t>Σε λογικό επίπεδο γίνεται σύνδεση των δύο πινάκων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90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JOIN (oracle)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9442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job,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sal+nvl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(comm,0),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WHERE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(+)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AND job IN ('ANALYST', 'PROGRAMMER')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37513"/>
              </p:ext>
            </p:extLst>
          </p:nvPr>
        </p:nvGraphicFramePr>
        <p:xfrm>
          <a:off x="107505" y="2681872"/>
          <a:ext cx="8928990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8979"/>
                <a:gridCol w="880693"/>
                <a:gridCol w="1152128"/>
                <a:gridCol w="648072"/>
                <a:gridCol w="1008112"/>
                <a:gridCol w="648072"/>
                <a:gridCol w="576064"/>
                <a:gridCol w="864096"/>
                <a:gridCol w="1305326"/>
                <a:gridCol w="110744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Empno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Ename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Job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Mgr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Hiredate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Sal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Comm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scoEmp</a:t>
                      </a:r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.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Deptno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FFFF00"/>
                          </a:solidFill>
                        </a:rPr>
                        <a:t>Dname</a:t>
                      </a:r>
                      <a:endParaRPr lang="el-GR" sz="1600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 err="1"/>
                        <a:t>Loc</a:t>
                      </a:r>
                      <a:endParaRPr lang="el-GR" sz="1600" dirty="0"/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7369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SMITH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7902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17/12/00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800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7499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ALLEN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20/02/01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1600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7521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WARD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22/02/01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500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JONES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02/04/01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2975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7654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MARTIN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28/09/01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1250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1400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BLAKE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01/05/01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2850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CLARK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MANAGER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09/06/01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2450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ACCOUNTING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NEW YORK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7788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SCOTT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19/04/07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7839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KING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PRESIDENT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17/11/01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5000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ACCOUNTING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NEW YORK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7844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TURNER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SALESMAN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08/09/01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1500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7876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ADAMS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23/05/07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1100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JAMES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7698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03/12/01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950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SALES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CHICAGO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7902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FORD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sz="1600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03/12/01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3000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RESEARCH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DALLAS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7934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MILLER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CLERK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7782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23/01/02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1300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10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ACCOUNTING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NEW YORK</a:t>
                      </a:r>
                      <a:endParaRPr lang="el-GR" sz="160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7998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BATES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ANALYST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7566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17/11/07</a:t>
                      </a:r>
                      <a:endParaRPr lang="el-G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1000</a:t>
                      </a:r>
                      <a:endParaRPr lang="el-GR" sz="16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/>
                        <a:t> </a:t>
                      </a:r>
                      <a:endParaRPr lang="el-GR" sz="160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/>
                        <a:t> </a:t>
                      </a:r>
                      <a:endParaRPr lang="el-GR" sz="16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80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8640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Προσοχή η υπάλληλος 7998 συμπεριλαμβάνεται στη σύνδεση. Επομένως τα αποτελέσματα είναι</a:t>
            </a:r>
            <a:r>
              <a:rPr lang="en-US" sz="2000" dirty="0"/>
              <a:t>: </a:t>
            </a:r>
            <a:endParaRPr lang="el-GR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168915"/>
              </p:ext>
            </p:extLst>
          </p:nvPr>
        </p:nvGraphicFramePr>
        <p:xfrm>
          <a:off x="395536" y="2132856"/>
          <a:ext cx="842493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9123"/>
                <a:gridCol w="805863"/>
                <a:gridCol w="986958"/>
                <a:gridCol w="639221"/>
                <a:gridCol w="2029642"/>
                <a:gridCol w="1805344"/>
                <a:gridCol w="127878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Empno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Ename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Job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Sal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Sal</a:t>
                      </a:r>
                      <a:r>
                        <a:rPr lang="el-GR" dirty="0">
                          <a:solidFill>
                            <a:srgbClr val="FFFF00"/>
                          </a:solidFill>
                        </a:rPr>
                        <a:t>+</a:t>
                      </a: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NVL</a:t>
                      </a:r>
                      <a:r>
                        <a:rPr lang="el-GR" dirty="0">
                          <a:solidFill>
                            <a:srgbClr val="FFFF00"/>
                          </a:solidFill>
                        </a:rPr>
                        <a:t>(</a:t>
                      </a: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Comm</a:t>
                      </a:r>
                      <a:r>
                        <a:rPr lang="el-GR" dirty="0">
                          <a:solidFill>
                            <a:srgbClr val="FFFF00"/>
                          </a:solidFill>
                        </a:rPr>
                        <a:t>,0)</a:t>
                      </a: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scoEmp</a:t>
                      </a:r>
                      <a:r>
                        <a:rPr lang="el-GR" dirty="0">
                          <a:solidFill>
                            <a:srgbClr val="FFFF00"/>
                          </a:solidFill>
                        </a:rPr>
                        <a:t>.</a:t>
                      </a: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Deptno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 err="1">
                          <a:solidFill>
                            <a:srgbClr val="FFFF00"/>
                          </a:solidFill>
                        </a:rPr>
                        <a:t>Dname</a:t>
                      </a:r>
                      <a:endParaRPr lang="el-GR" dirty="0">
                        <a:solidFill>
                          <a:srgbClr val="FFFF00"/>
                        </a:solidFill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7998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BATES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7902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FORD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RESEARCH</a:t>
                      </a:r>
                      <a:endParaRPr lang="el-GR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7788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/>
                        <a:t>SCOTT</a:t>
                      </a:r>
                      <a:endParaRPr lang="el-GR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b="1" dirty="0">
                          <a:solidFill>
                            <a:srgbClr val="820000"/>
                          </a:solidFill>
                        </a:rPr>
                        <a:t>ANALYST</a:t>
                      </a:r>
                      <a:endParaRPr lang="el-GR" b="1" dirty="0">
                        <a:solidFill>
                          <a:srgbClr val="820000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3000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/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/>
                        <a:t>RESEARCH</a:t>
                      </a:r>
                      <a:endParaRPr lang="el-GR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532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Oracle &amp; MySQL: Left JOIN, Right JOIN</a:t>
            </a:r>
            <a:endParaRPr lang="el-G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45</a:t>
            </a:fld>
            <a:endParaRPr lang="el-GR"/>
          </a:p>
        </p:txBody>
      </p:sp>
      <p:sp>
        <p:nvSpPr>
          <p:cNvPr id="4" name="Rectangle 3"/>
          <p:cNvSpPr/>
          <p:nvPr/>
        </p:nvSpPr>
        <p:spPr>
          <a:xfrm>
            <a:off x="323528" y="1644537"/>
            <a:ext cx="7344816" cy="318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* FROM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job,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sal+IFNULL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(comm,0),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emp.deptno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LEFT JOIN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emp.deptno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dept.deptno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ename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job,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sal+IFNULL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(comm,0),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dept.deptno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dname</a:t>
            </a:r>
            <a:endParaRPr lang="el-G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RIGHT JOIN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emp.deptno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dept.deptno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Oracle: NVL</a:t>
            </a:r>
            <a:endParaRPr lang="el-GR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1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41748"/>
            <a:ext cx="5616624" cy="637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9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Σύνθεση απλών αναζητήσεων με χρήση τελεστών της θεωρίας συνόλων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UNION / INTERSECT / </a:t>
            </a:r>
            <a:r>
              <a:rPr lang="en-US" sz="2400" b="1" dirty="0" smtClean="0"/>
              <a:t>MINUS</a:t>
            </a:r>
            <a:endParaRPr lang="el-GR" sz="2400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job,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sal+IFNULL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(comm,0),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LEFT JOIN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UNION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job,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sal+IFNULL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(comm,0),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RIGHT JOIN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emp.deptno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dept.deptno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ORDER BY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2800" b="1" dirty="0" smtClean="0">
                <a:solidFill>
                  <a:srgbClr val="FF0000"/>
                </a:solidFill>
              </a:rPr>
              <a:t>Στην περίπτωση </a:t>
            </a:r>
            <a:r>
              <a:rPr lang="en-US" sz="2800" b="1" dirty="0" err="1" smtClean="0">
                <a:solidFill>
                  <a:srgbClr val="FF0000"/>
                </a:solidFill>
              </a:rPr>
              <a:t>mySQL</a:t>
            </a:r>
            <a:r>
              <a:rPr lang="el-GR" sz="2800" b="1" dirty="0" smtClean="0">
                <a:solidFill>
                  <a:srgbClr val="FF0000"/>
                </a:solidFill>
              </a:rPr>
              <a:t> υπάρχει μόνο </a:t>
            </a:r>
            <a:r>
              <a:rPr lang="en-US" sz="2800" b="1" dirty="0" smtClean="0">
                <a:solidFill>
                  <a:srgbClr val="FF0000"/>
                </a:solidFill>
              </a:rPr>
              <a:t>UNION!</a:t>
            </a:r>
            <a:endParaRPr lang="el-GR" sz="28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24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78218"/>
            <a:ext cx="6408712" cy="615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3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l-GR" sz="2200" dirty="0"/>
              <a:t>Η αεροπορική εταιρία </a:t>
            </a:r>
            <a:r>
              <a:rPr lang="el-GR" sz="2200" dirty="0" err="1"/>
              <a:t>Chartered</a:t>
            </a:r>
            <a:r>
              <a:rPr lang="el-GR" sz="2200" dirty="0"/>
              <a:t> πτήσεων "</a:t>
            </a:r>
            <a:r>
              <a:rPr lang="el-GR" sz="2200" dirty="0" err="1"/>
              <a:t>Fly</a:t>
            </a:r>
            <a:r>
              <a:rPr lang="el-GR" sz="2200" dirty="0"/>
              <a:t>-</a:t>
            </a:r>
            <a:r>
              <a:rPr lang="el-GR" sz="2200" dirty="0" err="1"/>
              <a:t>By</a:t>
            </a:r>
            <a:r>
              <a:rPr lang="el-GR" sz="2200" dirty="0"/>
              <a:t>-</a:t>
            </a:r>
            <a:r>
              <a:rPr lang="el-GR" sz="2200" dirty="0" err="1"/>
              <a:t>Night</a:t>
            </a:r>
            <a:r>
              <a:rPr lang="el-GR" sz="2200" dirty="0"/>
              <a:t>" πραγματοποιεί πτήσεις από </a:t>
            </a:r>
            <a:r>
              <a:rPr lang="el-GR" sz="2200" dirty="0" smtClean="0"/>
              <a:t>την </a:t>
            </a:r>
            <a:r>
              <a:rPr lang="el-GR" sz="2200" dirty="0"/>
              <a:t>Αθήνα προς όλα τα αεροδρόμια του κόσμου. Η εταιρεία χρησιμοποιεί το Σύστημα Κρατήσεως Θέσεων (</a:t>
            </a:r>
            <a:r>
              <a:rPr lang="en-US" sz="2200" dirty="0"/>
              <a:t>Air</a:t>
            </a:r>
            <a:r>
              <a:rPr lang="el-GR" sz="2200" dirty="0"/>
              <a:t>-</a:t>
            </a:r>
            <a:r>
              <a:rPr lang="en-US" sz="2200" dirty="0"/>
              <a:t>reservation System</a:t>
            </a:r>
            <a:r>
              <a:rPr lang="el-GR" sz="2200" dirty="0"/>
              <a:t>) "</a:t>
            </a:r>
            <a:r>
              <a:rPr lang="en-US" sz="2200" dirty="0"/>
              <a:t>Booking Tickets</a:t>
            </a:r>
            <a:r>
              <a:rPr lang="el-GR" sz="2200" dirty="0"/>
              <a:t>" το οποίο βασίζεται σε βάση δεδομένων. Η σχεδίαση της βάσης αυτής είναι αποτέλεσμα της διαδικασίας ανάλυσης δεδομένων (</a:t>
            </a:r>
            <a:r>
              <a:rPr lang="en-US" sz="2200" dirty="0"/>
              <a:t>data analysis</a:t>
            </a:r>
            <a:r>
              <a:rPr lang="el-GR" sz="2200" dirty="0"/>
              <a:t>) και περιλαμβάνει τα παρακάτω χαρακτηριστικά (</a:t>
            </a:r>
            <a:r>
              <a:rPr lang="en-US" sz="2200" dirty="0"/>
              <a:t>attributes</a:t>
            </a:r>
            <a:r>
              <a:rPr lang="el-GR" sz="2200" dirty="0"/>
              <a:t>): </a:t>
            </a:r>
          </a:p>
          <a:p>
            <a:pPr lvl="0">
              <a:spcBef>
                <a:spcPts val="600"/>
              </a:spcBef>
            </a:pPr>
            <a:r>
              <a:rPr lang="el-GR" sz="2200" dirty="0" smtClean="0"/>
              <a:t>Αριθμός </a:t>
            </a:r>
            <a:r>
              <a:rPr lang="el-GR" sz="2200" dirty="0"/>
              <a:t>πτήσεως (</a:t>
            </a:r>
            <a:r>
              <a:rPr lang="en-US" sz="2200" dirty="0"/>
              <a:t>flight</a:t>
            </a:r>
            <a:r>
              <a:rPr lang="el-GR" sz="2200" dirty="0"/>
              <a:t>_</a:t>
            </a:r>
            <a:r>
              <a:rPr lang="en-US" sz="2200" dirty="0"/>
              <a:t>code</a:t>
            </a:r>
            <a:r>
              <a:rPr lang="el-GR" sz="2200" dirty="0"/>
              <a:t>), που είναι ένας αριθμός που χαρακτηρίζει μονοσήμαντα κάθε πτήση, Προορισμός Πτήσεως (</a:t>
            </a:r>
            <a:r>
              <a:rPr lang="en-US" sz="2200" dirty="0"/>
              <a:t>destination</a:t>
            </a:r>
            <a:r>
              <a:rPr lang="el-GR" sz="2200" dirty="0"/>
              <a:t>), </a:t>
            </a:r>
            <a:r>
              <a:rPr lang="el-GR" sz="2200" dirty="0" smtClean="0"/>
              <a:t>Ώρα </a:t>
            </a:r>
            <a:r>
              <a:rPr lang="el-GR" sz="2200" dirty="0"/>
              <a:t>αναχώρησης (</a:t>
            </a:r>
            <a:r>
              <a:rPr lang="en-US" sz="2200" dirty="0"/>
              <a:t>time</a:t>
            </a:r>
            <a:r>
              <a:rPr lang="el-GR" sz="2200" dirty="0"/>
              <a:t>), Ημέρα εβδομάδος(</a:t>
            </a:r>
            <a:r>
              <a:rPr lang="en-US" sz="2200" dirty="0"/>
              <a:t>day</a:t>
            </a:r>
            <a:r>
              <a:rPr lang="el-GR" sz="2200" dirty="0"/>
              <a:t>) που πραγματοποιείται η πτήση. Για παράδειγμα η πτήση με αριθμό 1234 πραγματοποιείται κάθε Τρίτη στις 21:30 με προορισμό το Παρίσι και η πτήση με αριθμό 4321 πραγματοποιείται κάθε Σάββατο στις 22:30 με προορισμό το Λονδίνο. Υποτίθεται ότι κάθε πτήση γίνεται μόνο μια συγκεκριμένη ημέρα της εβδομάδος.  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471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Συνάρτηση</a:t>
            </a:r>
            <a:r>
              <a:rPr lang="en-GB" dirty="0"/>
              <a:t> </a:t>
            </a:r>
            <a:r>
              <a:rPr lang="en-GB" dirty="0" smtClean="0"/>
              <a:t>DECODE (oracle)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3970784" cy="3312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DECODE(</a:t>
            </a:r>
            <a:r>
              <a:rPr lang="en-GB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GB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FROM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24454" y="11736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'ACCOUNTING','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ΛΟΓΙΣΤΗΡΙΟ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'RESEARCH','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ΕΡΕΥΝΑ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'SALES','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ΠΩΛΗΣΕΙΣ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',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'OPERATIONS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ΥΠΟΣΤΗΡΙΞΗ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',      </a:t>
            </a:r>
            <a:endParaRPr lang="en-GB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ΑΛΛΟ ΤΜΗΜΑ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 )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11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170716"/>
              </p:ext>
            </p:extLst>
          </p:nvPr>
        </p:nvGraphicFramePr>
        <p:xfrm>
          <a:off x="827584" y="548680"/>
          <a:ext cx="7056784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53843"/>
                <a:gridCol w="3602941"/>
              </a:tblGrid>
              <a:tr h="565778">
                <a:tc>
                  <a:txBody>
                    <a:bodyPr/>
                    <a:lstStyle/>
                    <a:p>
                      <a:pPr marR="773430" algn="just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Oracle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773430" algn="just" hangingPunct="0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mySQL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94662"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>
                          <a:effectLst/>
                        </a:rPr>
                        <a:t>select </a:t>
                      </a:r>
                      <a:r>
                        <a:rPr lang="en-US" sz="2000" dirty="0" err="1">
                          <a:effectLst/>
                        </a:rPr>
                        <a:t>dname</a:t>
                      </a:r>
                      <a:r>
                        <a:rPr lang="en-US" sz="2000" dirty="0">
                          <a:effectLst/>
                        </a:rPr>
                        <a:t>,   </a:t>
                      </a:r>
                      <a:endParaRPr lang="el-GR" sz="2000" dirty="0">
                        <a:effectLst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>
                          <a:effectLst/>
                        </a:rPr>
                        <a:t> DECODE(</a:t>
                      </a:r>
                      <a:r>
                        <a:rPr lang="en-US" sz="2000" dirty="0" err="1">
                          <a:effectLst/>
                        </a:rPr>
                        <a:t>dname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endParaRPr lang="el-GR" sz="2000" dirty="0">
                        <a:effectLst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>
                          <a:effectLst/>
                        </a:rPr>
                        <a:t>  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SALES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,</a:t>
                      </a:r>
                      <a:endParaRPr lang="el-GR" sz="2000" dirty="0">
                        <a:effectLst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>
                          <a:effectLst/>
                        </a:rPr>
                        <a:t>  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ACCOUNTING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,</a:t>
                      </a:r>
                      <a:endParaRPr lang="el-GR" sz="2000" dirty="0">
                        <a:effectLst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>
                          <a:effectLst/>
                        </a:rPr>
                        <a:t>  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Unknown level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) </a:t>
                      </a:r>
                      <a:endParaRPr lang="el-GR" sz="2000" dirty="0">
                        <a:effectLst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>
                          <a:effectLst/>
                        </a:rPr>
                        <a:t>FROM </a:t>
                      </a:r>
                      <a:r>
                        <a:rPr lang="en-US" sz="2000" dirty="0" err="1">
                          <a:effectLst/>
                        </a:rPr>
                        <a:t>dept</a:t>
                      </a:r>
                      <a:r>
                        <a:rPr lang="en-US" sz="2000" dirty="0">
                          <a:effectLst/>
                        </a:rPr>
                        <a:t>; 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>
                          <a:effectLst/>
                        </a:rPr>
                        <a:t>select </a:t>
                      </a:r>
                      <a:r>
                        <a:rPr lang="en-US" sz="2000" dirty="0" err="1">
                          <a:effectLst/>
                        </a:rPr>
                        <a:t>dname</a:t>
                      </a:r>
                      <a:r>
                        <a:rPr lang="en-US" sz="2000" dirty="0">
                          <a:effectLst/>
                        </a:rPr>
                        <a:t>, </a:t>
                      </a:r>
                      <a:endParaRPr lang="en-US" sz="2000" dirty="0" smtClean="0">
                        <a:effectLst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CASE </a:t>
                      </a:r>
                      <a:r>
                        <a:rPr lang="en-US" sz="2000" dirty="0" err="1">
                          <a:effectLst/>
                        </a:rPr>
                        <a:t>dname</a:t>
                      </a:r>
                      <a:endParaRPr lang="el-GR" sz="2000" dirty="0">
                        <a:effectLst/>
                      </a:endParaRP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  WHEN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SALES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 THEN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</a:p>
                    <a:p>
                      <a:pPr fontAlgn="auto" hangingPunct="1"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000" dirty="0" smtClean="0">
                          <a:effectLst/>
                        </a:rPr>
                        <a:t>  WHEN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ACCOUNTING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 THEN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</a:p>
                    <a:p>
                      <a:pPr marR="773430" algn="just" hangingPunct="0"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  ELSE 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  <a:r>
                        <a:rPr lang="en-US" sz="2000" dirty="0">
                          <a:effectLst/>
                        </a:rPr>
                        <a:t>Unknown level</a:t>
                      </a:r>
                      <a:r>
                        <a:rPr lang="el-GR" sz="2000" dirty="0">
                          <a:effectLst/>
                        </a:rPr>
                        <a:t>'</a:t>
                      </a:r>
                    </a:p>
                    <a:p>
                      <a:pPr marR="773430" algn="just" hangingPunct="0"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end</a:t>
                      </a:r>
                    </a:p>
                    <a:p>
                      <a:pPr marR="773430" algn="just" hangingPunct="0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FROM </a:t>
                      </a:r>
                      <a:r>
                        <a:rPr lang="en-US" sz="2000" dirty="0" err="1">
                          <a:effectLst/>
                        </a:rPr>
                        <a:t>dept</a:t>
                      </a:r>
                      <a:r>
                        <a:rPr lang="en-US" sz="2000" dirty="0">
                          <a:effectLst/>
                        </a:rPr>
                        <a:t>;</a:t>
                      </a:r>
                      <a:endParaRPr lang="el-G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584" y="4543182"/>
            <a:ext cx="3070199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el-GR" alt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Σύγκριση </a:t>
            </a:r>
            <a:r>
              <a:rPr kumimoji="0" lang="en-US" altLang="el-G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Oracle, </a:t>
            </a:r>
            <a:r>
              <a:rPr kumimoji="0" lang="en-US" altLang="el-GR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mySQL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08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Η συνάρτηση αυτή μπορεί να μας δώσει πολλές λύσεις και σε πολλά προβλήματα αναδιοργάνωσης της βάσης. Ακολουθεί παράδειγμα δημιουργίας νέου πίνακα και αυτόματη μεταγραφή των στοιχείων από τον παλιό.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New_Dept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(….);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New_Dept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deptno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decode(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....),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FROM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/>
              <a:t> </a:t>
            </a:r>
            <a:endParaRPr lang="el-GR" sz="2400" dirty="0"/>
          </a:p>
          <a:p>
            <a:pPr marL="0" indent="0">
              <a:buNone/>
            </a:pPr>
            <a:r>
              <a:rPr lang="el-GR" sz="2400" b="1" dirty="0"/>
              <a:t>Διαφέρουν οι παρακάτω εντολές; Γιατί;</a:t>
            </a:r>
            <a:endParaRPr lang="el-GR" sz="2400" dirty="0"/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SUM(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/ COUNT(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from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AVG(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from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 SUM(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sal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/ COUNT(*) from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Emp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10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3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smtClean="0"/>
              <a:t>Πίνακες </a:t>
            </a:r>
            <a:r>
              <a:rPr lang="el-GR" sz="2000" dirty="0"/>
              <a:t>μίας μη </a:t>
            </a:r>
            <a:r>
              <a:rPr lang="el-GR" sz="2000" dirty="0" err="1"/>
              <a:t>κανονικοποιημένης</a:t>
            </a:r>
            <a:r>
              <a:rPr lang="el-GR" sz="2000" dirty="0"/>
              <a:t> βάσης δεδομένων βιβλιοπωλείου: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700808"/>
            <a:ext cx="3633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BOOKS</a:t>
            </a:r>
            <a:r>
              <a:rPr lang="el-GR" b="1" dirty="0">
                <a:latin typeface="+mn-lt"/>
              </a:rPr>
              <a:t> (πίνακας στοιχείων βιβλίου)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107184"/>
              </p:ext>
            </p:extLst>
          </p:nvPr>
        </p:nvGraphicFramePr>
        <p:xfrm>
          <a:off x="53753" y="2082355"/>
          <a:ext cx="903649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1"/>
                <a:gridCol w="2232248"/>
                <a:gridCol w="1656184"/>
                <a:gridCol w="1296144"/>
                <a:gridCol w="1368152"/>
                <a:gridCol w="111561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ISBN 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Title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Publisher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Publication_year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Price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Sales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Διεθνής Αριθμός Βιβλίου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Τίτλος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Εκδότης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Έτος έκδοσης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Τιμή καταλόγου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έκπτωση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0-07-123057-2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Database Management Systems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McGRAW-HILL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2003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70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0-13-727827-6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The essence of databases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PRENTICE HALL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1998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15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0-13-861337-0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 first course in database systems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PRENTICE HALL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1997</a:t>
                      </a:r>
                      <a:endParaRPr lang="el-GR" sz="1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90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30</a:t>
                      </a:r>
                      <a:endParaRPr lang="el-GR" sz="1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79512" y="5517232"/>
            <a:ext cx="429188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PUB</a:t>
            </a:r>
            <a:r>
              <a:rPr kumimoji="0" lang="el-GR" alt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</a:t>
            </a:r>
            <a:r>
              <a:rPr kumimoji="0" lang="en-US" alt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BOOKS</a:t>
            </a:r>
            <a:r>
              <a:rPr kumimoji="0" lang="el-GR" alt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_</a:t>
            </a:r>
            <a:r>
              <a:rPr kumimoji="0" lang="en-US" alt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COUNT</a:t>
            </a:r>
            <a:r>
              <a:rPr kumimoji="0" lang="el-GR" altLang="el-G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l-GR" alt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Courier New" pitchFamily="49" charset="0"/>
              </a:rPr>
              <a:t>(πίνακας στατιστικών που αποθηκεύει πόσοι τίτλοι βιβλίων είναι διαθέσιμοι ανά εκδότη)</a:t>
            </a:r>
            <a:endParaRPr kumimoji="0" lang="el-GR" altLang="el-G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408705"/>
              </p:ext>
            </p:extLst>
          </p:nvPr>
        </p:nvGraphicFramePr>
        <p:xfrm>
          <a:off x="4860032" y="5445645"/>
          <a:ext cx="3672408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/>
                <a:gridCol w="183620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Publisher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No_of_Books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McGRAW-HILL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PRENTICE HALL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ACADEMIC PRESS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600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33400" indent="-533400"/>
            <a:endParaRPr lang="el-GR" altLang="el-GR" sz="3600" b="1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l-GR" sz="2400" dirty="0" smtClean="0"/>
              <a:t>T</a:t>
            </a:r>
            <a:r>
              <a:rPr lang="el-GR" altLang="el-GR" sz="2400" dirty="0" err="1" smtClean="0"/>
              <a:t>rigger</a:t>
            </a:r>
            <a:r>
              <a:rPr lang="el-GR" altLang="el-GR" sz="2400" dirty="0" smtClean="0"/>
              <a:t> </a:t>
            </a:r>
            <a:r>
              <a:rPr lang="en-US" altLang="el-GR" sz="2400" dirty="0"/>
              <a:t>Insert</a:t>
            </a:r>
            <a:r>
              <a:rPr lang="el-GR" altLang="el-GR" sz="2400" dirty="0"/>
              <a:t>_</a:t>
            </a:r>
            <a:r>
              <a:rPr lang="en-US" altLang="el-GR" sz="2400" dirty="0"/>
              <a:t>New</a:t>
            </a:r>
            <a:r>
              <a:rPr lang="el-GR" altLang="el-GR" sz="2400" dirty="0"/>
              <a:t>_</a:t>
            </a:r>
            <a:r>
              <a:rPr lang="en-US" altLang="el-GR" sz="2400" dirty="0"/>
              <a:t>Book</a:t>
            </a:r>
            <a:r>
              <a:rPr lang="el-GR" altLang="el-GR" sz="2400" dirty="0"/>
              <a:t>_</a:t>
            </a:r>
            <a:r>
              <a:rPr lang="en-US" altLang="el-GR" sz="2400" dirty="0"/>
              <a:t>Trig</a:t>
            </a:r>
            <a:r>
              <a:rPr lang="el-GR" altLang="el-GR" sz="2400" dirty="0"/>
              <a:t>. </a:t>
            </a:r>
            <a:br>
              <a:rPr lang="el-GR" altLang="el-GR" sz="2400" dirty="0"/>
            </a:b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Στην περίπτωση εισαγωγής των στοιχείων βιβλίου στον πίνακα </a:t>
            </a:r>
            <a:r>
              <a:rPr lang="en-US" altLang="el-GR" sz="2400" dirty="0"/>
              <a:t>Books </a:t>
            </a:r>
            <a:r>
              <a:rPr lang="el-GR" altLang="el-GR" sz="2400" dirty="0"/>
              <a:t>ενεργοποιείται αυτόματα και προσθέτει μία μονάδα στη στήλη </a:t>
            </a:r>
            <a:r>
              <a:rPr lang="en-US" altLang="el-GR" sz="2400" dirty="0"/>
              <a:t>No</a:t>
            </a:r>
            <a:r>
              <a:rPr lang="el-GR" altLang="el-GR" sz="2400" dirty="0"/>
              <a:t>_</a:t>
            </a:r>
            <a:r>
              <a:rPr lang="en-US" altLang="el-GR" sz="2400" dirty="0"/>
              <a:t>of</a:t>
            </a:r>
            <a:r>
              <a:rPr lang="el-GR" altLang="el-GR" sz="2400" dirty="0"/>
              <a:t>_</a:t>
            </a:r>
            <a:r>
              <a:rPr lang="en-US" altLang="el-GR" sz="2400" dirty="0"/>
              <a:t>Books</a:t>
            </a:r>
            <a:r>
              <a:rPr lang="el-GR" altLang="el-GR" sz="2400" dirty="0"/>
              <a:t>.</a:t>
            </a:r>
            <a:br>
              <a:rPr lang="el-GR" altLang="el-GR" sz="2400" dirty="0"/>
            </a:b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b="1" dirty="0">
                <a:solidFill>
                  <a:srgbClr val="820000"/>
                </a:solidFill>
              </a:rPr>
              <a:t>Ποιοι ακόμη </a:t>
            </a:r>
            <a:r>
              <a:rPr lang="en-US" altLang="el-GR" sz="2400" b="1" dirty="0">
                <a:solidFill>
                  <a:srgbClr val="820000"/>
                </a:solidFill>
              </a:rPr>
              <a:t>triggers </a:t>
            </a:r>
            <a:r>
              <a:rPr lang="el-GR" altLang="el-GR" sz="2400" b="1" dirty="0">
                <a:solidFill>
                  <a:srgbClr val="820000"/>
                </a:solidFill>
              </a:rPr>
              <a:t>είναι απαραίτητοι</a:t>
            </a:r>
            <a:r>
              <a:rPr lang="en-US" altLang="el-GR" sz="2400" b="1" dirty="0">
                <a:solidFill>
                  <a:srgbClr val="820000"/>
                </a:solidFill>
              </a:rPr>
              <a:t>; </a:t>
            </a:r>
            <a:br>
              <a:rPr lang="en-US" altLang="el-GR" sz="2400" b="1" dirty="0">
                <a:solidFill>
                  <a:srgbClr val="820000"/>
                </a:solidFill>
              </a:rPr>
            </a:br>
            <a:r>
              <a:rPr lang="en-US" altLang="el-GR" sz="2400" b="1" dirty="0">
                <a:solidFill>
                  <a:srgbClr val="820000"/>
                </a:solidFill>
              </a:rPr>
              <a:t>(</a:t>
            </a:r>
            <a:r>
              <a:rPr lang="el-GR" altLang="el-GR" sz="2400" b="1" dirty="0">
                <a:solidFill>
                  <a:srgbClr val="820000"/>
                </a:solidFill>
              </a:rPr>
              <a:t>περίπτωση δηλώσεων </a:t>
            </a:r>
            <a:r>
              <a:rPr lang="en-US" altLang="el-GR" sz="2400" b="1" dirty="0">
                <a:solidFill>
                  <a:srgbClr val="820000"/>
                </a:solidFill>
              </a:rPr>
              <a:t>UPDATE, DELETE)</a:t>
            </a:r>
            <a:endParaRPr lang="el-GR" sz="2400" dirty="0">
              <a:solidFill>
                <a:srgbClr val="82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316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altLang="el-GR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400" dirty="0" smtClean="0"/>
              <a:t>Ένας </a:t>
            </a:r>
            <a:r>
              <a:rPr lang="el-GR" altLang="el-GR" sz="2400" dirty="0"/>
              <a:t>άλλος </a:t>
            </a:r>
            <a:r>
              <a:rPr lang="en-US" altLang="el-GR" sz="2400" dirty="0" smtClean="0"/>
              <a:t>trigger</a:t>
            </a:r>
            <a:r>
              <a:rPr lang="el-GR" altLang="el-GR" sz="2400" dirty="0" smtClean="0"/>
              <a:t> </a:t>
            </a:r>
            <a:r>
              <a:rPr lang="el-GR" altLang="el-GR" sz="2400" dirty="0"/>
              <a:t>θα μπορούσε να </a:t>
            </a:r>
            <a:r>
              <a:rPr lang="el-GR" altLang="el-GR" sz="2400" dirty="0" smtClean="0"/>
              <a:t>καταχωρίζει τους </a:t>
            </a:r>
            <a:r>
              <a:rPr lang="el-GR" altLang="el-GR" sz="2400" dirty="0"/>
              <a:t>εκδότες με κεφαλαία στη βάση. </a:t>
            </a:r>
            <a:br>
              <a:rPr lang="el-GR" altLang="el-GR" sz="2400" dirty="0"/>
            </a:b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Θα ενεργοποιείται από </a:t>
            </a:r>
            <a:r>
              <a:rPr lang="el-GR" altLang="el-GR" sz="2400" dirty="0" smtClean="0"/>
              <a:t>δηλώσεις της </a:t>
            </a:r>
            <a:r>
              <a:rPr lang="el-GR" altLang="el-GR" sz="2400" dirty="0"/>
              <a:t>μορφής:</a:t>
            </a:r>
            <a:br>
              <a:rPr lang="el-GR" altLang="el-GR" sz="2400" dirty="0"/>
            </a:br>
            <a:r>
              <a:rPr lang="el-GR" altLang="el-GR" sz="2400" dirty="0"/>
              <a:t> </a:t>
            </a:r>
            <a:br>
              <a:rPr lang="el-GR" altLang="el-GR" sz="2400" dirty="0"/>
            </a:br>
            <a:r>
              <a:rPr lang="en-US" altLang="el-GR" sz="2400" dirty="0"/>
              <a:t>INSERT INTO Books VALUES (’0-13-861337-0 ’,</a:t>
            </a:r>
            <a:r>
              <a:rPr lang="el-GR" altLang="el-GR" sz="2400" dirty="0"/>
              <a:t/>
            </a:r>
            <a:br>
              <a:rPr lang="el-GR" altLang="el-GR" sz="2400" dirty="0"/>
            </a:br>
            <a:r>
              <a:rPr lang="el-GR" altLang="el-GR" sz="2400" dirty="0"/>
              <a:t> </a:t>
            </a:r>
            <a:r>
              <a:rPr lang="en-US" altLang="el-GR" sz="2400" dirty="0"/>
              <a:t>’A first course in database systems’,</a:t>
            </a:r>
            <a:r>
              <a:rPr lang="el-GR" altLang="el-GR" sz="2400" dirty="0"/>
              <a:t> ’</a:t>
            </a:r>
            <a:r>
              <a:rPr lang="en-US" altLang="el-GR" sz="2400" dirty="0"/>
              <a:t>Prentice Hall</a:t>
            </a:r>
            <a:r>
              <a:rPr lang="el-GR" altLang="el-GR" sz="2400" dirty="0"/>
              <a:t>’,1997,90, 30);</a:t>
            </a:r>
            <a:endParaRPr lang="el-GR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75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Επιχειρησιακοί κανόνες και </a:t>
            </a:r>
            <a:br>
              <a:rPr lang="el-GR" dirty="0"/>
            </a:br>
            <a:r>
              <a:rPr lang="el-GR" dirty="0"/>
              <a:t>Συναρτησιακές εξαρτήσεις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427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altLang="el-GR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584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8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8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800" dirty="0"/>
              <a:t/>
            </a:r>
            <a:br>
              <a:rPr lang="el-GR" altLang="el-GR" sz="2800" dirty="0"/>
            </a:br>
            <a:r>
              <a:rPr lang="el-GR" altLang="el-GR" sz="2800" dirty="0"/>
              <a:t>Κάθε τμήμα έχει ένα μοναδικό όνομα, έναν μοναδικό αριθμό, έναν εργαζόμενο που το διευθύνει.</a:t>
            </a:r>
            <a:br>
              <a:rPr lang="el-GR" altLang="el-GR" sz="2800" dirty="0"/>
            </a:br>
            <a:endParaRPr lang="el-GR" sz="2800" dirty="0"/>
          </a:p>
        </p:txBody>
      </p:sp>
      <p:sp>
        <p:nvSpPr>
          <p:cNvPr id="65539" name="Rectangle 5"/>
          <p:cNvSpPr>
            <a:spLocks noChangeArrowheads="1"/>
          </p:cNvSpPr>
          <p:nvPr/>
        </p:nvSpPr>
        <p:spPr bwMode="auto">
          <a:xfrm>
            <a:off x="2368718" y="3385657"/>
            <a:ext cx="4360169" cy="1570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Monotype Sorts" charset="2"/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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/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deptName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/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deptNumber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l-GR" altLang="el-GR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  <a:p>
            <a:pPr algn="ctr"/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deptName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 </a:t>
            </a:r>
            <a:r>
              <a:rPr lang="en-US" alt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l-GR" dirty="0" err="1"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mngrIdNum</a:t>
            </a:r>
            <a:endParaRPr lang="en-US" altLang="el-GR" dirty="0">
              <a:latin typeface="Courier New" panose="02070309020205020404" pitchFamily="49" charset="0"/>
              <a:cs typeface="Courier New" panose="02070309020205020404" pitchFamily="49" charset="0"/>
              <a:sym typeface="Symbol" pitchFamily="18" charset="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147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altLang="el-GR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6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6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600" dirty="0"/>
              <a:t/>
            </a:r>
            <a:br>
              <a:rPr lang="el-GR" altLang="el-GR" sz="2600" dirty="0"/>
            </a:br>
            <a:r>
              <a:rPr lang="el-GR" altLang="el-GR" sz="2600" dirty="0"/>
              <a:t>Κάθε τμήμα έχει ένα μοναδικό όνομα, έναν μοναδικό αριθμό, έναν εργαζόμενο που το </a:t>
            </a:r>
            <a:r>
              <a:rPr lang="el-GR" altLang="el-GR" sz="2600" dirty="0" smtClean="0"/>
              <a:t>διευθύνει</a:t>
            </a:r>
            <a:r>
              <a:rPr lang="en-US" altLang="el-GR" sz="2600" dirty="0" smtClean="0"/>
              <a:t>, </a:t>
            </a:r>
            <a:r>
              <a:rPr lang="el-GR" altLang="el-GR" sz="2600" b="1" dirty="0">
                <a:solidFill>
                  <a:srgbClr val="004B82"/>
                </a:solidFill>
              </a:rPr>
              <a:t>και έναν αριθμό εργαζομένων που εργάζεται σ’ αυτό</a:t>
            </a:r>
            <a:r>
              <a:rPr lang="el-GR" altLang="el-GR" sz="2600" dirty="0"/>
              <a:t>.</a:t>
            </a:r>
            <a:br>
              <a:rPr lang="el-GR" altLang="el-GR" sz="2600" dirty="0"/>
            </a:br>
            <a:endParaRPr lang="en-US" altLang="el-GR" sz="2600" dirty="0" smtClean="0"/>
          </a:p>
          <a:p>
            <a:r>
              <a:rPr lang="el-GR" sz="2600" dirty="0"/>
              <a:t>Η φράση «</a:t>
            </a:r>
            <a:r>
              <a:rPr lang="el-GR" sz="2600" i="1" dirty="0"/>
              <a:t>και έναν αριθμό εργαζομένων που εργάζεται σ’ αυτό</a:t>
            </a:r>
            <a:r>
              <a:rPr lang="el-GR" sz="2600" dirty="0"/>
              <a:t>» μας δίνει κάτι; Όχι! Για να μπορέσουμε να γράψουμε μια ΣΕ χρειαζόμαστε κι άλλα </a:t>
            </a:r>
            <a:r>
              <a:rPr lang="el-GR" sz="2600" dirty="0" smtClean="0"/>
              <a:t>πράγματα </a:t>
            </a:r>
            <a:r>
              <a:rPr lang="el-GR" sz="2600" dirty="0"/>
              <a:t>και συγκεκριμένα: αν ένας εργαζόμενος ανήκει σε ένα μόνον τμήμα </a:t>
            </a:r>
            <a:r>
              <a:rPr lang="el-GR" sz="2600" b="1" dirty="0">
                <a:solidFill>
                  <a:srgbClr val="820000"/>
                </a:solidFill>
              </a:rPr>
              <a:t>ή σε περισσότερα (αυτό το τελευταίο δεν είναι και πολύ λογικό)</a:t>
            </a:r>
            <a:r>
              <a:rPr lang="el-GR" sz="2600" dirty="0"/>
              <a:t>. </a:t>
            </a:r>
          </a:p>
          <a:p>
            <a:pPr marL="0" indent="0">
              <a:buNone/>
            </a:pPr>
            <a:endParaRPr lang="el-GR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376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altLang="el-GR" sz="28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8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800" dirty="0"/>
              <a:t/>
            </a:r>
            <a:br>
              <a:rPr lang="el-GR" altLang="el-GR" sz="2800" dirty="0"/>
            </a:br>
            <a:r>
              <a:rPr lang="el-GR" altLang="el-GR" sz="2800" dirty="0"/>
              <a:t>Κάθε τμήμα έχει ένα μοναδικό όνομα, έναν μοναδικό αριθμό, έναν εργαζόμενο που το διευθύνει </a:t>
            </a:r>
            <a:r>
              <a:rPr lang="el-GR" altLang="el-GR" sz="2800" b="1" dirty="0">
                <a:solidFill>
                  <a:srgbClr val="004B82"/>
                </a:solidFill>
              </a:rPr>
              <a:t>και έναν αριθμό εργαζομένων που εργάζεται σ’ αυτό</a:t>
            </a:r>
            <a:r>
              <a:rPr lang="el-GR" altLang="el-GR" sz="2800" dirty="0"/>
              <a:t>.</a:t>
            </a:r>
            <a:br>
              <a:rPr lang="el-GR" altLang="el-GR" sz="2800" dirty="0"/>
            </a:br>
            <a:endParaRPr lang="en-US" altLang="el-GR" sz="2800" dirty="0" smtClean="0"/>
          </a:p>
          <a:p>
            <a:r>
              <a:rPr lang="el-GR" sz="2800" dirty="0" smtClean="0"/>
              <a:t>Μήπως </a:t>
            </a:r>
            <a:r>
              <a:rPr lang="el-GR" sz="2800" dirty="0"/>
              <a:t>μπορούμε να πούμε: </a:t>
            </a:r>
          </a:p>
          <a:p>
            <a:pPr marL="354013" indent="0">
              <a:buNone/>
            </a:pPr>
            <a:r>
              <a:rPr lang="en-US" sz="2800" i="1" dirty="0" err="1"/>
              <a:t>deptNumber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</a:t>
            </a:r>
            <a:r>
              <a:rPr lang="en-US" sz="2800" dirty="0"/>
              <a:t> </a:t>
            </a:r>
            <a:r>
              <a:rPr lang="en-US" sz="2800" i="1" dirty="0" err="1"/>
              <a:t>deptNumOfEmployees</a:t>
            </a:r>
            <a:r>
              <a:rPr lang="el-GR" sz="2800" dirty="0"/>
              <a:t>; </a:t>
            </a:r>
          </a:p>
          <a:p>
            <a:pPr marL="354013" indent="0">
              <a:buNone/>
            </a:pPr>
            <a:r>
              <a:rPr lang="el-GR" sz="2800" dirty="0"/>
              <a:t>Αυτό θα έκανε νόημα αν έκανε νόημα να βάλουμε ένα τέτοιο </a:t>
            </a:r>
            <a:r>
              <a:rPr lang="el-GR" sz="2800" dirty="0" smtClean="0"/>
              <a:t>χαρακτηριστικό</a:t>
            </a:r>
            <a:r>
              <a:rPr lang="el-GR" sz="2800" dirty="0"/>
              <a:t>. Αλλά τον </a:t>
            </a:r>
            <a:r>
              <a:rPr lang="el-GR" sz="2800" i="1" dirty="0"/>
              <a:t>αριθμό εργαζομένων</a:t>
            </a:r>
            <a:r>
              <a:rPr lang="el-GR" sz="2800" dirty="0"/>
              <a:t> μπορούμε να τον </a:t>
            </a:r>
            <a:r>
              <a:rPr lang="el-GR" sz="2800" i="1" dirty="0"/>
              <a:t>υπολογίζουμε</a:t>
            </a:r>
            <a:r>
              <a:rPr lang="el-GR" sz="2800" dirty="0"/>
              <a:t> και δεν </a:t>
            </a:r>
            <a:r>
              <a:rPr lang="el-GR" sz="2800" dirty="0" smtClean="0"/>
              <a:t>χρειάζεται </a:t>
            </a:r>
            <a:r>
              <a:rPr lang="el-GR" sz="2800" dirty="0"/>
              <a:t>–και </a:t>
            </a:r>
            <a:r>
              <a:rPr lang="el-GR" sz="2800" i="1" dirty="0"/>
              <a:t>δεν πρέπει</a:t>
            </a:r>
            <a:r>
              <a:rPr lang="el-GR" sz="2800" dirty="0"/>
              <a:t>– να τον κρατούμε στη ΒΔ.</a:t>
            </a:r>
          </a:p>
          <a:p>
            <a:pPr marL="354013" indent="0">
              <a:buNone/>
            </a:pPr>
            <a:r>
              <a:rPr lang="el-GR" sz="2800" dirty="0"/>
              <a:t>Αλλά στην περίπτωση των εμπορικών εφαρμογών συχνά τον κρατάμε και τον διαχειριζόμαστε με </a:t>
            </a:r>
            <a:r>
              <a:rPr lang="en-US" sz="2800" dirty="0"/>
              <a:t>trigger</a:t>
            </a:r>
            <a:r>
              <a:rPr lang="el-GR" sz="2800" dirty="0"/>
              <a:t>.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91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/>
          </a:bodyPr>
          <a:lstStyle/>
          <a:p>
            <a:pPr lvl="0">
              <a:spcAft>
                <a:spcPts val="600"/>
              </a:spcAft>
            </a:pPr>
            <a:r>
              <a:rPr lang="el-GR" sz="2200" dirty="0"/>
              <a:t>Κωδικός προγραμματισμένης πτήσης (</a:t>
            </a:r>
            <a:r>
              <a:rPr lang="en-GB" sz="2200" dirty="0"/>
              <a:t>Program</a:t>
            </a:r>
            <a:r>
              <a:rPr lang="el-GR" sz="2200" dirty="0"/>
              <a:t>_</a:t>
            </a:r>
            <a:r>
              <a:rPr lang="en-GB" sz="2200" dirty="0"/>
              <a:t>id</a:t>
            </a:r>
            <a:r>
              <a:rPr lang="el-GR" sz="2200" dirty="0"/>
              <a:t>) και ημερομηνία προγραμματισμένης πτήσης (</a:t>
            </a:r>
            <a:r>
              <a:rPr lang="en-GB" sz="2200" dirty="0"/>
              <a:t>Flight</a:t>
            </a:r>
            <a:r>
              <a:rPr lang="el-GR" sz="2200" dirty="0"/>
              <a:t>_</a:t>
            </a:r>
            <a:r>
              <a:rPr lang="en-GB" sz="2200" dirty="0"/>
              <a:t>date</a:t>
            </a:r>
            <a:r>
              <a:rPr lang="el-GR" sz="2200" dirty="0"/>
              <a:t>). Για παράδειγμα η πτήση με αριθμό 1234 που πραγματοποιείται κάθε Τρίτη στις 21:30 με προορισμό το Παρίσι έχει προγραμματιστεί για τις 25/6. Αυτή η προγραμματισμένη πτήση έχει κωδικό (</a:t>
            </a:r>
            <a:r>
              <a:rPr lang="en-US" sz="2200" dirty="0"/>
              <a:t>Program</a:t>
            </a:r>
            <a:r>
              <a:rPr lang="el-GR" sz="2200" dirty="0"/>
              <a:t>_</a:t>
            </a:r>
            <a:r>
              <a:rPr lang="en-US" sz="2200" dirty="0"/>
              <a:t>id</a:t>
            </a:r>
            <a:r>
              <a:rPr lang="el-GR" sz="2200" dirty="0"/>
              <a:t>) 1. Η πτήση με αριθμό 4321 που πραγματοποιείται κάθε Σάββατο στις 22:30 με προορισμό το Λονδίνο έχει προγραμματιστεί για τις 21/6 και 28/6. Αυτές οι δύο προγραμματισμένες πτήσεις έχουν ως κωδικό (</a:t>
            </a:r>
            <a:r>
              <a:rPr lang="en-US" sz="2200" dirty="0"/>
              <a:t>Program</a:t>
            </a:r>
            <a:r>
              <a:rPr lang="el-GR" sz="2200" dirty="0"/>
              <a:t>_</a:t>
            </a:r>
            <a:r>
              <a:rPr lang="en-US" sz="2200" dirty="0"/>
              <a:t>id</a:t>
            </a:r>
            <a:r>
              <a:rPr lang="el-GR" sz="2200" dirty="0"/>
              <a:t>) αντίστοιχα 2, 3. </a:t>
            </a:r>
          </a:p>
          <a:p>
            <a:pPr lvl="0">
              <a:spcAft>
                <a:spcPts val="600"/>
              </a:spcAft>
            </a:pPr>
            <a:r>
              <a:rPr lang="el-GR" sz="2200" dirty="0"/>
              <a:t>Κωδικός πελάτη - επιβάτη(</a:t>
            </a:r>
            <a:r>
              <a:rPr lang="en-US" sz="2200" dirty="0"/>
              <a:t>Customer</a:t>
            </a:r>
            <a:r>
              <a:rPr lang="el-GR" sz="2200" dirty="0"/>
              <a:t>_</a:t>
            </a:r>
            <a:r>
              <a:rPr lang="en-US" sz="2200" dirty="0"/>
              <a:t>code</a:t>
            </a:r>
            <a:r>
              <a:rPr lang="el-GR" sz="2200" dirty="0"/>
              <a:t>), Όνομα (</a:t>
            </a:r>
            <a:r>
              <a:rPr lang="en-US" sz="2200" dirty="0"/>
              <a:t>name</a:t>
            </a:r>
            <a:r>
              <a:rPr lang="el-GR" sz="2200" dirty="0"/>
              <a:t>) και επώνυμο (</a:t>
            </a:r>
            <a:r>
              <a:rPr lang="en-US" sz="2200" dirty="0"/>
              <a:t>surname</a:t>
            </a:r>
            <a:r>
              <a:rPr lang="el-GR" sz="2200" dirty="0"/>
              <a:t>), Διεύθυνση επιβάτη (</a:t>
            </a:r>
            <a:r>
              <a:rPr lang="en-US" sz="2200" dirty="0"/>
              <a:t>address</a:t>
            </a:r>
            <a:r>
              <a:rPr lang="el-GR" sz="2200" dirty="0"/>
              <a:t>)και τηλέφωνο (</a:t>
            </a:r>
            <a:r>
              <a:rPr lang="en-US" sz="2200" dirty="0"/>
              <a:t>phone</a:t>
            </a:r>
            <a:r>
              <a:rPr lang="el-GR" sz="2200" dirty="0"/>
              <a:t>). Για παράδειγμα ο πελάτης με κωδικό 100 είναι ο Χρήστος Χρήστου, μένει στην οδό Θησέως και το τηλέφωνό του είναι 2101234567.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745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altLang="el-GR" sz="28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8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800" b="1" dirty="0"/>
              <a:t/>
            </a:r>
            <a:br>
              <a:rPr lang="el-GR" altLang="el-GR" sz="2800" b="1" dirty="0"/>
            </a:br>
            <a:r>
              <a:rPr lang="el-GR" altLang="el-GR" sz="2800" dirty="0"/>
              <a:t>Κρατούμε πάντοτε την ημερομηνία που ανέλαβε τη διεύθυνση του τμήματος ο σημερινός διευθυντής, ο οποίος δεν μπορεί να διευθύνει δεύτερο Τμήμα.</a:t>
            </a:r>
            <a:br>
              <a:rPr lang="el-GR" altLang="el-GR" sz="2800" dirty="0"/>
            </a:br>
            <a:endParaRPr lang="en-US" altLang="el-GR" sz="2800" dirty="0" smtClean="0"/>
          </a:p>
          <a:p>
            <a:r>
              <a:rPr lang="el-GR" sz="2800" dirty="0"/>
              <a:t>Ερμηνεύουμε τα παραπάνω ως εξής: Θέλουμε να ξέρουμε πότε ξεκίνησε η τρέχουσα διεύθυνση. Στην περίπτωση αυτή τα πράγματα είναι απλά:</a:t>
            </a:r>
          </a:p>
          <a:p>
            <a:pPr marL="0" indent="354013">
              <a:buNone/>
              <a:tabLst>
                <a:tab pos="354013" algn="l"/>
              </a:tabLst>
            </a:pPr>
            <a:r>
              <a:rPr lang="en-US" sz="2800" i="1" dirty="0" err="1"/>
              <a:t>deptNumber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</a:t>
            </a:r>
            <a:r>
              <a:rPr lang="en-US" sz="2800" dirty="0"/>
              <a:t> </a:t>
            </a:r>
            <a:r>
              <a:rPr lang="en-US" sz="2800" i="1" dirty="0" err="1"/>
              <a:t>startDate</a:t>
            </a:r>
            <a:endParaRPr lang="el-GR" sz="2800" dirty="0"/>
          </a:p>
          <a:p>
            <a:pPr marL="0" indent="354013">
              <a:buNone/>
              <a:tabLst>
                <a:tab pos="354013" algn="l"/>
              </a:tabLst>
            </a:pPr>
            <a:r>
              <a:rPr lang="en-US" sz="2800" i="1" dirty="0" err="1"/>
              <a:t>deptName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</a:t>
            </a:r>
            <a:r>
              <a:rPr lang="en-US" sz="2800" dirty="0"/>
              <a:t> </a:t>
            </a:r>
            <a:r>
              <a:rPr lang="en-US" sz="2800" i="1" dirty="0" err="1"/>
              <a:t>startDate</a:t>
            </a:r>
            <a:endParaRPr lang="el-GR" sz="2800" dirty="0"/>
          </a:p>
          <a:p>
            <a:pPr marL="0" indent="354013">
              <a:buNone/>
              <a:tabLst>
                <a:tab pos="354013" algn="l"/>
              </a:tabLst>
            </a:pPr>
            <a:r>
              <a:rPr lang="el-GR" sz="2800" dirty="0"/>
              <a:t>Αλλά προσοχή! Μπορεί να υπάρχει και άλλη ερμηνεία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50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l-GR" altLang="el-GR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600" b="1" dirty="0" smtClean="0">
                <a:solidFill>
                  <a:srgbClr val="820000"/>
                </a:solidFill>
              </a:rPr>
              <a:t>Επιχειρησιακός </a:t>
            </a:r>
            <a:r>
              <a:rPr lang="el-GR" altLang="el-GR" sz="2600" b="1" dirty="0">
                <a:solidFill>
                  <a:srgbClr val="820000"/>
                </a:solidFill>
              </a:rPr>
              <a:t>Κανόνας </a:t>
            </a:r>
            <a:r>
              <a:rPr lang="el-GR" altLang="el-GR" sz="2600" b="1" dirty="0"/>
              <a:t/>
            </a:r>
            <a:br>
              <a:rPr lang="el-GR" altLang="el-GR" sz="2600" b="1" dirty="0"/>
            </a:br>
            <a:r>
              <a:rPr lang="el-GR" altLang="el-GR" sz="2600" dirty="0"/>
              <a:t>Κρατούμε πάντοτε την ημερομηνία που ανέλαβε τη διεύθυνση του τμήματος ο σημερινός διευθυντής, ο οποίος δεν μπορεί να διευθύνει δεύτερο Τμήμα.</a:t>
            </a:r>
            <a:br>
              <a:rPr lang="el-GR" altLang="el-GR" sz="2600" dirty="0"/>
            </a:br>
            <a:endParaRPr lang="en-US" altLang="el-GR" sz="2600" dirty="0" smtClean="0"/>
          </a:p>
          <a:p>
            <a:r>
              <a:rPr lang="el-GR" sz="2600" dirty="0"/>
              <a:t>Μήπως μας ενδιαφέρει πότε ο σημερινός διευθυντής ανέλαβε το τμήμα για πρώτη φορά; Αν μας ενδιαφέρει κάτι τέτοιο (ιστορικά στοιχεία) τότε μας ενδιαφέρει η ΣΕ:</a:t>
            </a:r>
          </a:p>
          <a:p>
            <a:pPr marL="0" indent="354013">
              <a:buNone/>
            </a:pPr>
            <a:r>
              <a:rPr lang="en-US" sz="2600" i="1" dirty="0" err="1"/>
              <a:t>deptNumber</a:t>
            </a:r>
            <a:r>
              <a:rPr lang="el-GR" sz="2600" dirty="0"/>
              <a:t>, </a:t>
            </a:r>
            <a:r>
              <a:rPr lang="en-US" sz="2600" i="1" dirty="0" err="1"/>
              <a:t>mngrIdNum</a:t>
            </a:r>
            <a:r>
              <a:rPr lang="el-GR" sz="2600" dirty="0"/>
              <a:t>, </a:t>
            </a:r>
            <a:r>
              <a:rPr lang="en-US" sz="2600" i="1" dirty="0" err="1"/>
              <a:t>startDate</a:t>
            </a:r>
            <a:r>
              <a:rPr lang="en-US" sz="2600" dirty="0"/>
              <a:t> </a:t>
            </a:r>
            <a:r>
              <a:rPr lang="en-US" sz="2600" dirty="0">
                <a:sym typeface="Symbol"/>
              </a:rPr>
              <a:t></a:t>
            </a:r>
            <a:r>
              <a:rPr lang="en-US" sz="2600" dirty="0"/>
              <a:t> </a:t>
            </a:r>
            <a:r>
              <a:rPr lang="el-GR" sz="2600" i="1" dirty="0"/>
              <a:t>θ</a:t>
            </a:r>
            <a:endParaRPr lang="el-GR" sz="2600" dirty="0"/>
          </a:p>
          <a:p>
            <a:pPr marL="0" indent="0">
              <a:buNone/>
            </a:pPr>
            <a:endParaRPr lang="el-GR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29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l-GR" sz="3700" b="1" dirty="0">
                <a:solidFill>
                  <a:srgbClr val="820000"/>
                </a:solidFill>
              </a:rPr>
              <a:t>Επιχειρησιακός Κανόνας </a:t>
            </a:r>
            <a:endParaRPr lang="el-GR" sz="3700" dirty="0">
              <a:solidFill>
                <a:srgbClr val="82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3700" i="1" dirty="0"/>
              <a:t>Οι δρα­στη­ριότητες του τμήματος απλώ­νον­ται σε πολ­λές τοποθεσίες.</a:t>
            </a:r>
            <a:endParaRPr lang="el-GR" sz="3700" dirty="0"/>
          </a:p>
          <a:p>
            <a:pPr marL="0" indent="0">
              <a:lnSpc>
                <a:spcPct val="120000"/>
              </a:lnSpc>
              <a:buNone/>
            </a:pPr>
            <a:r>
              <a:rPr lang="el-GR" sz="3700" dirty="0"/>
              <a:t>Αυτός ο ΕΚ δεν μας επιτρέπει να γράψουμε κάτι σαν: </a:t>
            </a:r>
            <a:r>
              <a:rPr lang="en-US" sz="3700" i="1" dirty="0" err="1"/>
              <a:t>deptName</a:t>
            </a:r>
            <a:r>
              <a:rPr lang="en-US" sz="3700" dirty="0"/>
              <a:t> </a:t>
            </a:r>
            <a:r>
              <a:rPr lang="en-US" sz="3700" dirty="0">
                <a:sym typeface="Symbol"/>
              </a:rPr>
              <a:t></a:t>
            </a:r>
            <a:r>
              <a:rPr lang="en-US" sz="3700" dirty="0"/>
              <a:t> </a:t>
            </a:r>
            <a:r>
              <a:rPr lang="en-US" sz="3700" i="1" dirty="0" err="1"/>
              <a:t>deptLoca</a:t>
            </a:r>
            <a:r>
              <a:rPr lang="el-GR" sz="3700" i="1" dirty="0"/>
              <a:t>­</a:t>
            </a:r>
            <a:r>
              <a:rPr lang="en-US" sz="3700" i="1" dirty="0" err="1"/>
              <a:t>tion</a:t>
            </a:r>
            <a:r>
              <a:rPr lang="el-GR" sz="3700" dirty="0"/>
              <a:t> αφού αυτό θα σήμαινε ότι το τμήμα είναι εγκατεστημένο σε ένα και μόνο μέρος. Η σωστή ΣΕ είναι: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700" i="1" dirty="0" err="1"/>
              <a:t>deptNumber</a:t>
            </a:r>
            <a:r>
              <a:rPr lang="el-GR" sz="3700" dirty="0"/>
              <a:t>, </a:t>
            </a:r>
            <a:r>
              <a:rPr lang="en-US" sz="3700" i="1" dirty="0" err="1"/>
              <a:t>deptLocation</a:t>
            </a:r>
            <a:r>
              <a:rPr lang="en-US" sz="3700" dirty="0"/>
              <a:t> </a:t>
            </a:r>
            <a:r>
              <a:rPr lang="en-US" sz="3700" dirty="0">
                <a:sym typeface="Symbol"/>
              </a:rPr>
              <a:t></a:t>
            </a:r>
            <a:r>
              <a:rPr lang="en-US" sz="3700" dirty="0"/>
              <a:t> </a:t>
            </a:r>
            <a:r>
              <a:rPr lang="el-GR" sz="3700" i="1" dirty="0"/>
              <a:t>θ</a:t>
            </a:r>
            <a:endParaRPr lang="el-GR" sz="37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700" i="1" dirty="0" err="1"/>
              <a:t>deptName</a:t>
            </a:r>
            <a:r>
              <a:rPr lang="el-GR" sz="3700" dirty="0"/>
              <a:t>, </a:t>
            </a:r>
            <a:r>
              <a:rPr lang="en-US" sz="3700" i="1" dirty="0" err="1"/>
              <a:t>deptLocation</a:t>
            </a:r>
            <a:r>
              <a:rPr lang="en-US" sz="3700" dirty="0"/>
              <a:t> </a:t>
            </a:r>
            <a:r>
              <a:rPr lang="en-US" sz="3700" dirty="0">
                <a:sym typeface="Symbol"/>
              </a:rPr>
              <a:t></a:t>
            </a:r>
            <a:r>
              <a:rPr lang="en-US" sz="3700" dirty="0"/>
              <a:t> </a:t>
            </a:r>
            <a:r>
              <a:rPr lang="el-GR" sz="3700" i="1" dirty="0"/>
              <a:t>θ</a:t>
            </a:r>
            <a:endParaRPr lang="el-GR" sz="3700" dirty="0"/>
          </a:p>
          <a:p>
            <a:pPr marL="0" indent="0">
              <a:lnSpc>
                <a:spcPct val="120000"/>
              </a:lnSpc>
              <a:buNone/>
            </a:pPr>
            <a:r>
              <a:rPr lang="el-GR" sz="3700" b="1" dirty="0"/>
              <a:t>Ερώτηση:</a:t>
            </a:r>
            <a:r>
              <a:rPr lang="el-GR" sz="3700" dirty="0"/>
              <a:t> Τι θα σήμαινε η </a:t>
            </a:r>
            <a:r>
              <a:rPr lang="en-US" sz="3700" i="1" dirty="0" err="1"/>
              <a:t>deptLocation</a:t>
            </a:r>
            <a:r>
              <a:rPr lang="en-US" sz="3700" dirty="0"/>
              <a:t> </a:t>
            </a:r>
            <a:r>
              <a:rPr lang="en-US" sz="3700" dirty="0">
                <a:sym typeface="Symbol"/>
              </a:rPr>
              <a:t></a:t>
            </a:r>
            <a:r>
              <a:rPr lang="en-US" sz="3700" dirty="0"/>
              <a:t> </a:t>
            </a:r>
            <a:r>
              <a:rPr lang="en-US" sz="3700" i="1" dirty="0" err="1"/>
              <a:t>deptName</a:t>
            </a:r>
            <a:r>
              <a:rPr lang="el-GR" sz="3700" dirty="0"/>
              <a:t>; Θα σήμαινε ότι σε </a:t>
            </a:r>
            <a:r>
              <a:rPr lang="el-GR" sz="3700" dirty="0" smtClean="0"/>
              <a:t>κάθε </a:t>
            </a:r>
            <a:r>
              <a:rPr lang="el-GR" sz="3700" dirty="0"/>
              <a:t>μέρος υπάρχει ένα μόνο τμήμα της εταιρίας. Π.χ. στην Πανεπιστημίου </a:t>
            </a:r>
            <a:r>
              <a:rPr lang="el-GR" sz="3700" dirty="0" smtClean="0"/>
              <a:t>έχουμε </a:t>
            </a:r>
            <a:r>
              <a:rPr lang="el-GR" sz="3700" dirty="0"/>
              <a:t>μόνον το Λογιστήριο, στην Ακαδημίας έχουμε τις Πωλήσεις, στην </a:t>
            </a:r>
            <a:r>
              <a:rPr lang="el-GR" sz="3700" dirty="0" smtClean="0"/>
              <a:t>Καλλιθέα </a:t>
            </a:r>
            <a:r>
              <a:rPr lang="el-GR" sz="3700" dirty="0"/>
              <a:t>τη Διοίκηση, στο Πικέρμι την Παραγωγή (εργοστάσιο), στα Οινόφυτα </a:t>
            </a:r>
            <a:r>
              <a:rPr lang="el-GR" sz="3700" dirty="0" smtClean="0"/>
              <a:t>έχουμε </a:t>
            </a:r>
            <a:r>
              <a:rPr lang="el-GR" sz="3700" dirty="0"/>
              <a:t>επίσης Παραγωγή (δεύτερο εργοστάσιο) κλπ.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048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Εξαγωγή συναρτησιακών εξαρτήσεων</a:t>
            </a:r>
            <a:r>
              <a:rPr lang="en-US" dirty="0"/>
              <a:t> (</a:t>
            </a:r>
            <a:r>
              <a:rPr lang="el-GR" dirty="0"/>
              <a:t>άσκηση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l-GR" dirty="0"/>
              <a:t>Μια εταιρεία είναι οργανωμένη σε τμήματα (</a:t>
            </a:r>
            <a:r>
              <a:rPr lang="en-US" dirty="0"/>
              <a:t>departments</a:t>
            </a:r>
            <a:r>
              <a:rPr lang="el-GR" dirty="0"/>
              <a:t>). Κάθε </a:t>
            </a:r>
            <a:r>
              <a:rPr lang="el-GR" dirty="0" smtClean="0"/>
              <a:t>τμήμα </a:t>
            </a:r>
            <a:r>
              <a:rPr lang="el-GR" dirty="0"/>
              <a:t>έχει ένα μοναδικό </a:t>
            </a:r>
            <a:r>
              <a:rPr lang="el-GR" dirty="0" smtClean="0"/>
              <a:t>όνομα</a:t>
            </a:r>
            <a:r>
              <a:rPr lang="el-GR" dirty="0"/>
              <a:t>, έναν μοναδικό αριθμό, έναν </a:t>
            </a:r>
            <a:r>
              <a:rPr lang="el-GR" dirty="0" smtClean="0"/>
              <a:t>εργαζόμενο </a:t>
            </a:r>
            <a:r>
              <a:rPr lang="el-GR" dirty="0"/>
              <a:t>(</a:t>
            </a:r>
            <a:r>
              <a:rPr lang="en-US" dirty="0"/>
              <a:t>employee</a:t>
            </a:r>
            <a:r>
              <a:rPr lang="el-GR" dirty="0"/>
              <a:t>) που το διευθύνει (</a:t>
            </a:r>
            <a:r>
              <a:rPr lang="en-US" dirty="0"/>
              <a:t>man</a:t>
            </a:r>
            <a:r>
              <a:rPr lang="el-GR" dirty="0"/>
              <a:t>­</a:t>
            </a:r>
            <a:r>
              <a:rPr lang="en-US" dirty="0"/>
              <a:t>ages</a:t>
            </a:r>
            <a:r>
              <a:rPr lang="el-GR" dirty="0"/>
              <a:t>) και έναν αριθμό </a:t>
            </a:r>
            <a:r>
              <a:rPr lang="el-GR" dirty="0" smtClean="0"/>
              <a:t>εργαζομένων </a:t>
            </a:r>
            <a:r>
              <a:rPr lang="el-GR" dirty="0"/>
              <a:t>που εργάζεται σ’ αυτό.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l-GR" dirty="0" smtClean="0"/>
              <a:t>Ένα τμήμα </a:t>
            </a:r>
            <a:r>
              <a:rPr lang="el-GR" dirty="0"/>
              <a:t>ελέγχει (</a:t>
            </a:r>
            <a:r>
              <a:rPr lang="en-US" dirty="0"/>
              <a:t>controls</a:t>
            </a:r>
            <a:r>
              <a:rPr lang="el-GR" dirty="0"/>
              <a:t>) </a:t>
            </a:r>
            <a:r>
              <a:rPr lang="el-GR" dirty="0" smtClean="0"/>
              <a:t>αποκλειστικώς </a:t>
            </a:r>
            <a:r>
              <a:rPr lang="el-GR" dirty="0"/>
              <a:t>έναν </a:t>
            </a:r>
            <a:r>
              <a:rPr lang="el-GR" dirty="0" smtClean="0"/>
              <a:t>αριθμό </a:t>
            </a:r>
            <a:r>
              <a:rPr lang="el-GR" dirty="0"/>
              <a:t>έργων (</a:t>
            </a:r>
            <a:r>
              <a:rPr lang="en-US" dirty="0" smtClean="0"/>
              <a:t>projects</a:t>
            </a:r>
            <a:r>
              <a:rPr lang="el-GR" dirty="0"/>
              <a:t>) </a:t>
            </a:r>
            <a:r>
              <a:rPr lang="el-GR" dirty="0" smtClean="0"/>
              <a:t>καθένα </a:t>
            </a:r>
            <a:r>
              <a:rPr lang="el-GR" dirty="0"/>
              <a:t>από τα οποία </a:t>
            </a:r>
            <a:r>
              <a:rPr lang="el-GR" dirty="0" smtClean="0"/>
              <a:t>έχει </a:t>
            </a:r>
            <a:r>
              <a:rPr lang="el-GR" dirty="0"/>
              <a:t>ένα μοναδικό </a:t>
            </a:r>
            <a:r>
              <a:rPr lang="el-GR" dirty="0" smtClean="0"/>
              <a:t>όνομα</a:t>
            </a:r>
            <a:r>
              <a:rPr lang="el-GR" dirty="0"/>
              <a:t>, έναν μοναδικό αριθμό και εκτελείται σε μια τοποθεσία.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l-GR" dirty="0" smtClean="0"/>
              <a:t>Για κάθε εργαζόμενο κρατούμε</a:t>
            </a:r>
            <a:r>
              <a:rPr lang="el-GR" dirty="0"/>
              <a:t>: </a:t>
            </a:r>
            <a:r>
              <a:rPr lang="el-GR" dirty="0" smtClean="0"/>
              <a:t>αριθμό </a:t>
            </a:r>
            <a:r>
              <a:rPr lang="el-GR" dirty="0"/>
              <a:t>ταυτότητας, το πλήρες όνομα (</a:t>
            </a:r>
            <a:r>
              <a:rPr lang="el-GR" dirty="0" smtClean="0"/>
              <a:t>επώνυμο</a:t>
            </a:r>
            <a:r>
              <a:rPr lang="el-GR" dirty="0"/>
              <a:t>, </a:t>
            </a:r>
            <a:r>
              <a:rPr lang="el-GR" dirty="0" smtClean="0"/>
              <a:t>όνομα</a:t>
            </a:r>
            <a:r>
              <a:rPr lang="el-GR" dirty="0"/>
              <a:t>, </a:t>
            </a:r>
            <a:r>
              <a:rPr lang="el-GR" dirty="0" smtClean="0"/>
              <a:t>όνομα πατέρα</a:t>
            </a:r>
            <a:r>
              <a:rPr lang="el-GR" dirty="0"/>
              <a:t>), </a:t>
            </a:r>
            <a:r>
              <a:rPr lang="el-GR" dirty="0" smtClean="0"/>
              <a:t>διεύθυνση</a:t>
            </a:r>
            <a:r>
              <a:rPr lang="el-GR" dirty="0"/>
              <a:t>, φύλο, μισθό.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l-GR" dirty="0" smtClean="0"/>
              <a:t>Κάθε εργαζόμενος </a:t>
            </a:r>
            <a:r>
              <a:rPr lang="el-GR" dirty="0"/>
              <a:t>ανήκει σε ένα τμήμα </a:t>
            </a:r>
            <a:r>
              <a:rPr lang="el-GR" dirty="0" smtClean="0"/>
              <a:t>αλλά </a:t>
            </a:r>
            <a:r>
              <a:rPr lang="el-GR" dirty="0"/>
              <a:t>δουλεύει σε </a:t>
            </a:r>
            <a:r>
              <a:rPr lang="el-GR" dirty="0" smtClean="0"/>
              <a:t>διάφορα </a:t>
            </a:r>
            <a:r>
              <a:rPr lang="el-GR" dirty="0"/>
              <a:t>έργα που δεν </a:t>
            </a:r>
            <a:r>
              <a:rPr lang="el-GR" dirty="0" smtClean="0"/>
              <a:t>ελέγχονται </a:t>
            </a:r>
            <a:r>
              <a:rPr lang="el-GR" dirty="0"/>
              <a:t>κατ' ανάγκη από το τμήμα του.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l-GR" dirty="0" smtClean="0"/>
              <a:t>Για κάθε </a:t>
            </a:r>
            <a:r>
              <a:rPr lang="el-GR" dirty="0"/>
              <a:t>εργαζόμενο κρατούμε τις ώρες που </a:t>
            </a:r>
            <a:r>
              <a:rPr lang="el-GR" dirty="0" smtClean="0"/>
              <a:t>εργάζεται </a:t>
            </a:r>
            <a:r>
              <a:rPr lang="el-GR" dirty="0"/>
              <a:t>για κάθε έργο. 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l-GR" dirty="0" smtClean="0"/>
              <a:t>Για </a:t>
            </a:r>
            <a:r>
              <a:rPr lang="el-GR" dirty="0"/>
              <a:t>ασφαλιστικούς λόγους κρατούμε τα στοιχεία των </a:t>
            </a:r>
            <a:r>
              <a:rPr lang="el-GR" dirty="0" smtClean="0"/>
              <a:t>μελών </a:t>
            </a:r>
            <a:r>
              <a:rPr lang="el-GR" dirty="0"/>
              <a:t>της </a:t>
            </a:r>
            <a:r>
              <a:rPr lang="el-GR" dirty="0" smtClean="0"/>
              <a:t>οικογένειας </a:t>
            </a:r>
            <a:r>
              <a:rPr lang="el-GR" dirty="0"/>
              <a:t>του κάθε </a:t>
            </a:r>
            <a:r>
              <a:rPr lang="el-GR" dirty="0" smtClean="0"/>
              <a:t>εργαζόμενου </a:t>
            </a:r>
            <a:r>
              <a:rPr lang="el-GR" dirty="0"/>
              <a:t>που είναι </a:t>
            </a:r>
            <a:r>
              <a:rPr lang="el-GR" dirty="0" smtClean="0"/>
              <a:t>εξαρτώμενα </a:t>
            </a:r>
            <a:r>
              <a:rPr lang="el-GR" dirty="0"/>
              <a:t>από αυτόν: όνομα, φύλο, </a:t>
            </a:r>
            <a:r>
              <a:rPr lang="el-GR" dirty="0" smtClean="0"/>
              <a:t>ημερομηνία </a:t>
            </a:r>
            <a:r>
              <a:rPr lang="el-GR" dirty="0"/>
              <a:t>γέννησης και </a:t>
            </a:r>
            <a:r>
              <a:rPr lang="el-GR" dirty="0" smtClean="0"/>
              <a:t>σχέση </a:t>
            </a:r>
            <a:r>
              <a:rPr lang="el-GR" dirty="0"/>
              <a:t>με τον εργαζόμενο.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86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Διαχείριση Περιορισμών (</a:t>
            </a:r>
            <a:r>
              <a:rPr lang="en-US" dirty="0"/>
              <a:t>Constraints)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dirty="0"/>
              <a:t>Δημιουργήστε τον πίνακα </a:t>
            </a:r>
            <a:r>
              <a:rPr lang="en-US" sz="2400" b="1" dirty="0"/>
              <a:t>Persons</a:t>
            </a:r>
            <a:endParaRPr lang="el-GR" sz="2400" dirty="0"/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Persons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Address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City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</a:t>
            </a:r>
          </a:p>
          <a:p>
            <a:pPr marL="0" indent="0">
              <a:buNone/>
            </a:pP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l-GR" sz="2400" b="1" dirty="0"/>
              <a:t>Παρατηρήστε ότι για τις στήλες του πίνακα δεν ορίσαμε περιορισμούς.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36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περιορισμός </a:t>
            </a:r>
            <a:r>
              <a:rPr lang="en-US" dirty="0"/>
              <a:t>Not Null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Όταν μια στήλη ενός πίνακα οριστεί ως </a:t>
            </a:r>
            <a:r>
              <a:rPr lang="en-GB" sz="2800" dirty="0"/>
              <a:t>NOT NULL</a:t>
            </a:r>
            <a:r>
              <a:rPr lang="el-GR" sz="2800" dirty="0"/>
              <a:t> δεν μπορεί να δεχτεί  </a:t>
            </a:r>
            <a:r>
              <a:rPr lang="en-GB" sz="2800" dirty="0"/>
              <a:t>NULL values</a:t>
            </a:r>
            <a:r>
              <a:rPr lang="el-GR" sz="2800" dirty="0"/>
              <a:t>.</a:t>
            </a:r>
          </a:p>
          <a:p>
            <a:pPr marL="0" indent="0">
              <a:buNone/>
            </a:pPr>
            <a:r>
              <a:rPr lang="el-GR" sz="2800" dirty="0"/>
              <a:t>Παρατηρήστε ότι μπορούμε να προσθέσουμε εκ των υστέρων περιορισμούς </a:t>
            </a:r>
            <a:r>
              <a:rPr lang="en-GB" sz="2800" dirty="0"/>
              <a:t>NOT NULL</a:t>
            </a:r>
            <a:r>
              <a:rPr lang="el-GR" sz="2800" dirty="0"/>
              <a:t>.</a:t>
            </a:r>
          </a:p>
          <a:p>
            <a:pPr marL="0" indent="0">
              <a:buNone/>
            </a:pPr>
            <a:r>
              <a:rPr lang="el-GR" sz="2800" dirty="0"/>
              <a:t> </a:t>
            </a:r>
          </a:p>
          <a:p>
            <a:pPr marL="0" indent="0">
              <a:buNone/>
            </a:pPr>
            <a:r>
              <a:rPr lang="el-GR" sz="2800" dirty="0"/>
              <a:t>Προσθήκη περιορισμού</a:t>
            </a:r>
            <a:r>
              <a:rPr lang="en-US" sz="2800" dirty="0"/>
              <a:t>:</a:t>
            </a:r>
            <a:endParaRPr lang="el-GR" sz="2800" dirty="0"/>
          </a:p>
          <a:p>
            <a:pPr marL="0" indent="0">
              <a:buNone/>
            </a:pPr>
            <a:r>
              <a:rPr lang="en-GB" sz="2800" dirty="0"/>
              <a:t>alter table persons change </a:t>
            </a:r>
            <a:r>
              <a:rPr lang="en-GB" sz="2800" dirty="0" err="1"/>
              <a:t>p_id</a:t>
            </a:r>
            <a:r>
              <a:rPr lang="en-GB" sz="2800" dirty="0"/>
              <a:t> </a:t>
            </a:r>
            <a:r>
              <a:rPr lang="en-GB" sz="2800" dirty="0" err="1"/>
              <a:t>p_id</a:t>
            </a:r>
            <a:r>
              <a:rPr lang="en-GB" sz="2800" dirty="0"/>
              <a:t> INT(11) NOT </a:t>
            </a:r>
            <a:r>
              <a:rPr lang="en-GB" sz="2800" dirty="0" smtClean="0"/>
              <a:t>NULL;</a:t>
            </a:r>
            <a:endParaRPr lang="el-GR" sz="2800" dirty="0"/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597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περιορισμός </a:t>
            </a:r>
            <a:r>
              <a:rPr lang="el-GR" dirty="0" err="1"/>
              <a:t>Unique</a:t>
            </a:r>
            <a:r>
              <a:rPr lang="el-GR" dirty="0"/>
              <a:t> σε στήλη του πίνακα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/>
          </a:bodyPr>
          <a:lstStyle/>
          <a:p>
            <a:r>
              <a:rPr lang="el-GR" sz="2400" dirty="0"/>
              <a:t>Ο περιορισμός </a:t>
            </a:r>
            <a:r>
              <a:rPr lang="en-GB" sz="2400" dirty="0"/>
              <a:t>Unique</a:t>
            </a:r>
            <a:r>
              <a:rPr lang="el-GR" sz="2400" dirty="0"/>
              <a:t> (</a:t>
            </a:r>
            <a:r>
              <a:rPr lang="en-GB" sz="2400" dirty="0"/>
              <a:t>UNIQUE constraint</a:t>
            </a:r>
            <a:r>
              <a:rPr lang="el-GR" sz="2400" dirty="0"/>
              <a:t>) εφαρμόζεται σε στήλη του πίνακα  και σημαίνει ότι κάθε τιμή στη στήλη πρέπει να υπάρχει μόνο μια φορά. </a:t>
            </a:r>
            <a:endParaRPr lang="en-US" sz="2400" dirty="0" smtClean="0"/>
          </a:p>
          <a:p>
            <a:r>
              <a:rPr lang="el-GR" sz="2400" dirty="0" smtClean="0"/>
              <a:t>Δηλαδή</a:t>
            </a:r>
            <a:r>
              <a:rPr lang="el-GR" sz="2400" dirty="0"/>
              <a:t>, κάθε συγκεκριμένη τιμή αυτής της στήλης είναι μοναδική όπως θα συνέβαινε και αν είχαμε ορίσει ένα κύριο κλειδί για αυτή τη στήλη. </a:t>
            </a:r>
            <a:endParaRPr lang="en-US" sz="2400" dirty="0" smtClean="0"/>
          </a:p>
          <a:p>
            <a:r>
              <a:rPr lang="el-GR" sz="2400" dirty="0" smtClean="0"/>
              <a:t>Οι </a:t>
            </a:r>
            <a:r>
              <a:rPr lang="el-GR" sz="2400" dirty="0"/>
              <a:t>περιορισμοί </a:t>
            </a:r>
            <a:r>
              <a:rPr lang="en-GB" sz="2400" dirty="0"/>
              <a:t>UNIQUE</a:t>
            </a:r>
            <a:r>
              <a:rPr lang="el-GR" sz="2400" dirty="0"/>
              <a:t> και </a:t>
            </a:r>
            <a:r>
              <a:rPr lang="en-GB" sz="2400" dirty="0"/>
              <a:t>PRIMARY KEY</a:t>
            </a:r>
            <a:r>
              <a:rPr lang="el-GR" sz="2400" dirty="0"/>
              <a:t> (</a:t>
            </a:r>
            <a:r>
              <a:rPr lang="en-GB" sz="2400" dirty="0"/>
              <a:t>constraints</a:t>
            </a:r>
            <a:r>
              <a:rPr lang="el-GR" sz="2400" dirty="0"/>
              <a:t>) παρέχουν εγγύηση για τη μοναδικότητα μιας τιμής για μια στήλη ή ένα σύνολο στηλών</a:t>
            </a:r>
            <a:r>
              <a:rPr lang="el-GR" sz="2400" dirty="0" smtClean="0"/>
              <a:t>.</a:t>
            </a: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889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περιορισμός </a:t>
            </a:r>
            <a:r>
              <a:rPr lang="el-GR" dirty="0" err="1"/>
              <a:t>Unique</a:t>
            </a:r>
            <a:r>
              <a:rPr lang="el-GR" dirty="0"/>
              <a:t> σε στήλη του πίνακα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472608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Προσοχή</a:t>
            </a:r>
            <a:r>
              <a:rPr lang="el-GR" sz="2400" b="1" dirty="0"/>
              <a:t>!</a:t>
            </a:r>
            <a:r>
              <a:rPr lang="el-GR" sz="2400" dirty="0"/>
              <a:t> Μπορεί να έχετε πολλούς περιορισμούς </a:t>
            </a:r>
            <a:r>
              <a:rPr lang="en-GB" sz="2400" dirty="0"/>
              <a:t>UNIQUE constraints</a:t>
            </a:r>
            <a:r>
              <a:rPr lang="el-GR" sz="2400" dirty="0"/>
              <a:t> για κάθε πίνακα, αλλά μόνο ένα </a:t>
            </a:r>
            <a:r>
              <a:rPr lang="en-GB" sz="2400" dirty="0"/>
              <a:t>PRIMARY KEY constraint</a:t>
            </a:r>
            <a:r>
              <a:rPr lang="el-GR" sz="2400" dirty="0"/>
              <a:t>.</a:t>
            </a:r>
          </a:p>
          <a:p>
            <a:r>
              <a:rPr lang="el-GR" sz="2400" b="1" dirty="0"/>
              <a:t>Ακολουθεί παράδειγμα</a:t>
            </a:r>
            <a:endParaRPr lang="el-GR" sz="2400" dirty="0"/>
          </a:p>
          <a:p>
            <a:pPr marL="0" indent="357188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Persons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 UNIQUE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400" b="1" dirty="0"/>
              <a:t>Δημιουργήστε περιορισμό δηλώνοντας και το όνομά </a:t>
            </a:r>
            <a:r>
              <a:rPr lang="el-GR" sz="2400" b="1" dirty="0" smtClean="0"/>
              <a:t>του </a:t>
            </a:r>
            <a:endParaRPr lang="el-GR" sz="2400" dirty="0"/>
          </a:p>
          <a:p>
            <a:pPr marL="0" indent="357188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Persons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CONSTRAINT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uc_PersonID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UNIQUE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P_Id,LastName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126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περιορισμός </a:t>
            </a:r>
            <a:r>
              <a:rPr lang="en-US" dirty="0"/>
              <a:t>Primary Key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9083352" cy="5040560"/>
          </a:xfrm>
        </p:spPr>
        <p:txBody>
          <a:bodyPr>
            <a:noAutofit/>
          </a:bodyPr>
          <a:lstStyle/>
          <a:p>
            <a:r>
              <a:rPr lang="el-GR" sz="2400" b="1" dirty="0"/>
              <a:t>Παρατηρήστε ότι μπορούμε να προσθέσουμε εκ των υστέρων περιορισμούς για κύρια και ξένα </a:t>
            </a:r>
            <a:r>
              <a:rPr lang="el-GR" sz="2400" b="1" dirty="0" smtClean="0"/>
              <a:t>κλειδιά</a:t>
            </a:r>
            <a:endParaRPr lang="el-GR" sz="2400" dirty="0"/>
          </a:p>
          <a:p>
            <a:pPr marL="357188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Persons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 PRIMARY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KEY(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400" b="1" dirty="0"/>
              <a:t>Δημιουργήστε περιορισμό δηλώνοντας και το όνομά </a:t>
            </a:r>
            <a:r>
              <a:rPr lang="el-GR" sz="2400" b="1" dirty="0" smtClean="0"/>
              <a:t>του </a:t>
            </a:r>
            <a:endParaRPr lang="el-GR" sz="2400" dirty="0"/>
          </a:p>
          <a:p>
            <a:pPr marL="357188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Persons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7188" indent="0">
              <a:buNone/>
            </a:pP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CONSTRAINT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pk_PersonID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PRIMARY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KEY(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P_Id,LastName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400" b="1" dirty="0"/>
              <a:t>Κατάργηση περιορισμού </a:t>
            </a:r>
            <a:r>
              <a:rPr lang="en-GB" sz="2400" b="1" dirty="0"/>
              <a:t>PRIMARY KEY</a:t>
            </a:r>
            <a:endParaRPr lang="el-GR" sz="2400" dirty="0"/>
          </a:p>
          <a:p>
            <a:pPr marL="263525" indent="93663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Persons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DROP PRIMARY 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63525" indent="93663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ALTER TABLE Persons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DROP CONSTRAINT </a:t>
            </a:r>
            <a:r>
              <a:rPr lang="en-GB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pk_PersonID</a:t>
            </a:r>
            <a:r>
              <a:rPr lang="en-GB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l-GR" sz="2400" dirty="0"/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98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περιορισμός </a:t>
            </a:r>
            <a:r>
              <a:rPr lang="en-US" dirty="0"/>
              <a:t>DEFAULT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400" dirty="0"/>
              <a:t>Ο περιορισμός </a:t>
            </a:r>
            <a:r>
              <a:rPr lang="en-GB" sz="2400" dirty="0"/>
              <a:t>DEFAULT</a:t>
            </a:r>
            <a:r>
              <a:rPr lang="el-GR" sz="2400" dirty="0"/>
              <a:t> εφαρμόζεται σε μία στήλη του πίνακα και ορίζει μία προεπιλεγμένη τιμή για τη στήλη. Η δήλωση </a:t>
            </a:r>
            <a:r>
              <a:rPr lang="en-US" sz="2400" dirty="0"/>
              <a:t>insert into</a:t>
            </a:r>
            <a:r>
              <a:rPr lang="el-GR" sz="2400" dirty="0"/>
              <a:t> μπορεί να αλλάξει αυτήν την τιμή ή να την αφήσει αμετάβλητη.</a:t>
            </a:r>
          </a:p>
          <a:p>
            <a:pPr>
              <a:spcBef>
                <a:spcPts val="1200"/>
              </a:spcBef>
            </a:pPr>
            <a:r>
              <a:rPr lang="el-GR" sz="2400" b="1" dirty="0"/>
              <a:t>Ακολουθεί </a:t>
            </a:r>
            <a:r>
              <a:rPr lang="el-GR" sz="2400" b="1" dirty="0" smtClean="0"/>
              <a:t>παράδειγμα</a:t>
            </a:r>
            <a:endParaRPr lang="el-GR" sz="2400" dirty="0"/>
          </a:p>
          <a:p>
            <a:pPr marL="357188" indent="0">
              <a:spcBef>
                <a:spcPts val="0"/>
              </a:spcBef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NOT NULL,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department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(90) DEFAULT 'Development',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57188" indent="0">
              <a:spcBef>
                <a:spcPts val="0"/>
              </a:spcBef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primary key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1200"/>
              </a:spcBef>
            </a:pPr>
            <a:r>
              <a:rPr lang="el-GR" sz="2400" b="1" dirty="0"/>
              <a:t>Εισαγωγή δεδομένων</a:t>
            </a:r>
            <a:endParaRPr lang="el-GR" sz="2400" dirty="0"/>
          </a:p>
          <a:p>
            <a:pPr marL="357188" indent="0">
              <a:spcBef>
                <a:spcPts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d_id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department) values(1,'Marketing');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531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320480"/>
          </a:xfrm>
        </p:spPr>
        <p:txBody>
          <a:bodyPr>
            <a:normAutofit/>
          </a:bodyPr>
          <a:lstStyle/>
          <a:p>
            <a:pPr lvl="0"/>
            <a:r>
              <a:rPr lang="el-GR" sz="2200" dirty="0"/>
              <a:t>Στοιχεία κράτησης είναι η Θέση επιβάτη (</a:t>
            </a:r>
            <a:r>
              <a:rPr lang="en-US" sz="2200" dirty="0"/>
              <a:t>seat</a:t>
            </a:r>
            <a:r>
              <a:rPr lang="el-GR" sz="2200" dirty="0"/>
              <a:t>_</a:t>
            </a:r>
            <a:r>
              <a:rPr lang="en-US" sz="2200" dirty="0"/>
              <a:t>number</a:t>
            </a:r>
            <a:r>
              <a:rPr lang="el-GR" sz="2200" dirty="0"/>
              <a:t>) και η κατηγορία θέσης (</a:t>
            </a:r>
            <a:r>
              <a:rPr lang="en-US" sz="2200" dirty="0"/>
              <a:t>class</a:t>
            </a:r>
            <a:r>
              <a:rPr lang="el-GR" sz="2200" dirty="0"/>
              <a:t>). Υπάρχουν δύο κατηγορίες θέσεων, Β (</a:t>
            </a:r>
            <a:r>
              <a:rPr lang="en-US" sz="2200" dirty="0"/>
              <a:t>Business class</a:t>
            </a:r>
            <a:r>
              <a:rPr lang="el-GR" sz="2200" dirty="0"/>
              <a:t>), </a:t>
            </a:r>
            <a:r>
              <a:rPr lang="en-US" sz="2200" dirty="0"/>
              <a:t>T</a:t>
            </a:r>
            <a:r>
              <a:rPr lang="el-GR" sz="2200" dirty="0"/>
              <a:t> (απλή τουριστική). Στη συνέχεια παρατίθεται παράδειγμα κράτησης: Για την προγραμματισμένη πτήση στις 25/6 με κωδικό 1, που αντιστοιχεί στη πτήση με αριθμό 1234 με προορισμό το Παρίσι, κρατήθηκε η θέση 1 από τον πελάτη με κωδικό 100, δηλαδή τον Χρήστο Χρήστου, και η κράτηση αφορά κατηγορία θέσεως B-</a:t>
            </a:r>
            <a:r>
              <a:rPr lang="en-US" sz="2200" dirty="0"/>
              <a:t>Business Class</a:t>
            </a:r>
            <a:r>
              <a:rPr lang="el-GR" sz="2200" dirty="0"/>
              <a:t>.</a:t>
            </a:r>
          </a:p>
          <a:p>
            <a:pPr lvl="0"/>
            <a:r>
              <a:rPr lang="el-GR" sz="2200" dirty="0"/>
              <a:t>Ναύλο (</a:t>
            </a:r>
            <a:r>
              <a:rPr lang="en-US" sz="2200" dirty="0"/>
              <a:t>fares</a:t>
            </a:r>
            <a:r>
              <a:rPr lang="el-GR" sz="2200" dirty="0"/>
              <a:t>). Το ναύλο εξαρτάται από την πτήση (</a:t>
            </a:r>
            <a:r>
              <a:rPr lang="en-US" sz="2200" dirty="0"/>
              <a:t>Flight</a:t>
            </a:r>
            <a:r>
              <a:rPr lang="el-GR" sz="2200" dirty="0"/>
              <a:t>_</a:t>
            </a:r>
            <a:r>
              <a:rPr lang="en-US" sz="2200" dirty="0"/>
              <a:t>code</a:t>
            </a:r>
            <a:r>
              <a:rPr lang="el-GR" sz="2200" dirty="0"/>
              <a:t>) και την κατηγορία πτήσεων (</a:t>
            </a:r>
            <a:r>
              <a:rPr lang="en-US" sz="2200" dirty="0"/>
              <a:t>class</a:t>
            </a:r>
            <a:r>
              <a:rPr lang="el-GR" sz="2200" dirty="0"/>
              <a:t>).</a:t>
            </a:r>
          </a:p>
          <a:p>
            <a:pPr marL="0" indent="0">
              <a:buNone/>
            </a:pPr>
            <a:r>
              <a:rPr lang="el-GR" sz="2200" b="1" dirty="0"/>
              <a:t>Να γράψετε την Τρίτη κανονική μορφή για την παραπάνω βάση ως εξής</a:t>
            </a:r>
            <a:r>
              <a:rPr lang="el-GR" sz="2200" b="1" dirty="0" smtClean="0"/>
              <a:t>: </a:t>
            </a:r>
            <a:r>
              <a:rPr lang="en-US" sz="2200" b="1" dirty="0" smtClean="0"/>
              <a:t>Flights</a:t>
            </a:r>
            <a:r>
              <a:rPr lang="el-GR" sz="2200" b="1" dirty="0" smtClean="0"/>
              <a:t> </a:t>
            </a:r>
            <a:r>
              <a:rPr lang="el-GR" sz="2200" b="1" dirty="0"/>
              <a:t>(πίνακας πτήσεων)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093990"/>
              </p:ext>
            </p:extLst>
          </p:nvPr>
        </p:nvGraphicFramePr>
        <p:xfrm>
          <a:off x="2051720" y="5517232"/>
          <a:ext cx="504056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057"/>
                <a:gridCol w="944801"/>
                <a:gridCol w="657464"/>
                <a:gridCol w="175323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Flight</a:t>
                      </a:r>
                      <a:r>
                        <a:rPr lang="el-GR" sz="2000" dirty="0">
                          <a:effectLst/>
                        </a:rPr>
                        <a:t>_</a:t>
                      </a:r>
                      <a:r>
                        <a:rPr lang="en-US" sz="2000" dirty="0">
                          <a:effectLst/>
                        </a:rPr>
                        <a:t>Code</a:t>
                      </a:r>
                      <a:endParaRPr lang="el-GR" sz="2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Time</a:t>
                      </a:r>
                      <a:endParaRPr lang="el-GR" sz="2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Day</a:t>
                      </a:r>
                      <a:endParaRPr lang="el-GR" sz="2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Destination</a:t>
                      </a:r>
                      <a:endParaRPr lang="el-GR" sz="2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Κύριο κλειδί</a:t>
                      </a:r>
                      <a:endParaRPr lang="el-GR" sz="2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>
                          <a:effectLst/>
                        </a:rPr>
                        <a:t> </a:t>
                      </a:r>
                      <a:endParaRPr lang="el-GR" sz="28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</a:rPr>
                        <a:t> </a:t>
                      </a:r>
                      <a:endParaRPr lang="el-GR" sz="28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792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περιορισμός </a:t>
            </a:r>
            <a:r>
              <a:rPr lang="en-US" dirty="0"/>
              <a:t>AUTO_INCREMENT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040560"/>
          </a:xfrm>
        </p:spPr>
        <p:txBody>
          <a:bodyPr>
            <a:normAutofit/>
          </a:bodyPr>
          <a:lstStyle/>
          <a:p>
            <a:r>
              <a:rPr lang="el-GR" sz="2400" dirty="0"/>
              <a:t>Ο περιορισμός AUTO_INCREMENT </a:t>
            </a:r>
            <a:r>
              <a:rPr lang="en-US" sz="2400" dirty="0" smtClean="0"/>
              <a:t>(</a:t>
            </a:r>
            <a:r>
              <a:rPr lang="en-US" sz="2400" dirty="0" err="1" smtClean="0"/>
              <a:t>mySQL</a:t>
            </a:r>
            <a:r>
              <a:rPr lang="en-US" sz="2400" dirty="0" smtClean="0"/>
              <a:t>) </a:t>
            </a:r>
            <a:r>
              <a:rPr lang="el-GR" sz="2400" dirty="0" smtClean="0"/>
              <a:t>εφαρμόζεται </a:t>
            </a:r>
            <a:r>
              <a:rPr lang="el-GR" sz="2400" dirty="0"/>
              <a:t>σε μία στήλη του πίνακα και διαχειρίζεται αυτόματα σαν αύξοντα αριθμό την τιμή της στήλη. Η δήλωση </a:t>
            </a:r>
            <a:r>
              <a:rPr lang="en-US" sz="2400" dirty="0"/>
              <a:t>insert into</a:t>
            </a:r>
            <a:r>
              <a:rPr lang="el-GR" sz="2400" dirty="0"/>
              <a:t> δεν μπορεί να αλλάξει </a:t>
            </a:r>
            <a:r>
              <a:rPr lang="el-GR" sz="2400" dirty="0" smtClean="0"/>
              <a:t>την τιμή </a:t>
            </a:r>
            <a:r>
              <a:rPr lang="el-GR" sz="2400" dirty="0"/>
              <a:t>αυτή.</a:t>
            </a:r>
          </a:p>
          <a:p>
            <a:pPr>
              <a:spcBef>
                <a:spcPts val="1200"/>
              </a:spcBef>
            </a:pPr>
            <a:r>
              <a:rPr lang="el-GR" sz="2400" b="1" dirty="0"/>
              <a:t>Ακολουθεί </a:t>
            </a:r>
            <a:r>
              <a:rPr lang="el-GR" sz="2400" b="1" dirty="0" smtClean="0"/>
              <a:t>παράδειγμα</a:t>
            </a:r>
            <a:endParaRPr lang="el-GR" sz="2400" b="1" dirty="0"/>
          </a:p>
          <a:p>
            <a:pPr marL="0" indent="357188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Project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57188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NOT NULL AUTO_INCREMENT,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57188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Project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57188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PRIMARY KEY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1200"/>
              </a:spcBef>
            </a:pPr>
            <a:r>
              <a:rPr lang="el-GR" sz="2400" b="1" dirty="0"/>
              <a:t>Εισαγωγή δεδομένων</a:t>
            </a:r>
          </a:p>
          <a:p>
            <a:pPr marL="0" indent="357188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insert into project(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Project) values(1,'OTE');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313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 περιορισμός </a:t>
            </a:r>
            <a:r>
              <a:rPr lang="en-US" dirty="0"/>
              <a:t>Check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5338936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Persons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NOT NULL,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 NOT NULL,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Address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City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CHECK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&gt;0))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3625241"/>
            <a:ext cx="64807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CREATE TABLE Persons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NOT NULL,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 NOT NULL,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Address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City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varchar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(255),</a:t>
            </a:r>
            <a:b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CONSTRAINT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chk_Person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CHECK 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&gt;0 AND City='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Sandnes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'));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80112" y="2276872"/>
            <a:ext cx="3384375" cy="2462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200" dirty="0">
                <a:latin typeface="+mn-lt"/>
              </a:rPr>
              <a:t>Οι δηλώσεις </a:t>
            </a:r>
            <a:r>
              <a:rPr lang="en-GB" sz="2200" dirty="0">
                <a:latin typeface="+mn-lt"/>
              </a:rPr>
              <a:t>CREATE TABLE</a:t>
            </a:r>
            <a:r>
              <a:rPr lang="el-GR" sz="2200" dirty="0">
                <a:latin typeface="+mn-lt"/>
              </a:rPr>
              <a:t> που γράψατε είναι σωστές. Δοκιμάστε και δηλώσεις </a:t>
            </a:r>
            <a:r>
              <a:rPr lang="en-US" sz="2200" dirty="0">
                <a:latin typeface="+mn-lt"/>
              </a:rPr>
              <a:t>INSERT INTO</a:t>
            </a:r>
            <a:r>
              <a:rPr lang="el-GR" sz="2200" dirty="0">
                <a:latin typeface="+mn-lt"/>
              </a:rPr>
              <a:t>. </a:t>
            </a:r>
            <a:endParaRPr lang="el-GR" sz="2200" dirty="0" smtClean="0">
              <a:latin typeface="+mn-lt"/>
            </a:endParaRPr>
          </a:p>
          <a:p>
            <a:r>
              <a:rPr lang="el-GR" sz="2200" dirty="0" smtClean="0">
                <a:latin typeface="+mn-lt"/>
              </a:rPr>
              <a:t>Τελικά </a:t>
            </a:r>
            <a:r>
              <a:rPr lang="el-GR" sz="2200" dirty="0">
                <a:latin typeface="+mn-lt"/>
              </a:rPr>
              <a:t>ο περιορισμός </a:t>
            </a:r>
            <a:r>
              <a:rPr lang="en-US" sz="2200" dirty="0">
                <a:latin typeface="+mn-lt"/>
              </a:rPr>
              <a:t>CHECK</a:t>
            </a:r>
            <a:r>
              <a:rPr lang="el-GR" sz="2200" dirty="0">
                <a:latin typeface="+mn-lt"/>
              </a:rPr>
              <a:t> δουλεύει στην περίπτωση της </a:t>
            </a:r>
            <a:r>
              <a:rPr lang="en-US" sz="2200" dirty="0" err="1" smtClean="0">
                <a:latin typeface="+mn-lt"/>
              </a:rPr>
              <a:t>mySQL</a:t>
            </a:r>
            <a:r>
              <a:rPr lang="en-US" sz="2200" dirty="0" smtClean="0">
                <a:latin typeface="+mn-lt"/>
              </a:rPr>
              <a:t>;</a:t>
            </a:r>
            <a:endParaRPr lang="el-GR" sz="22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2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Καταγράψτε στον παρακάτω πίνακα τα συμπεράσματά </a:t>
            </a:r>
            <a:r>
              <a:rPr lang="el-GR" dirty="0" smtClean="0"/>
              <a:t>σας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070636"/>
              </p:ext>
            </p:extLst>
          </p:nvPr>
        </p:nvGraphicFramePr>
        <p:xfrm>
          <a:off x="179512" y="1230183"/>
          <a:ext cx="8784976" cy="5615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6613"/>
                <a:gridCol w="5698363"/>
              </a:tblGrid>
              <a:tr h="487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Περιορισμός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Διαχείριση Περιορισμών (</a:t>
                      </a:r>
                      <a:r>
                        <a:rPr lang="el-GR" sz="1800" dirty="0" err="1">
                          <a:effectLst/>
                        </a:rPr>
                        <a:t>Constraints</a:t>
                      </a:r>
                      <a:r>
                        <a:rPr lang="el-GR" sz="1800" dirty="0">
                          <a:effectLst/>
                        </a:rPr>
                        <a:t>) και συμπεράσματα στο προϊόν </a:t>
                      </a:r>
                      <a:r>
                        <a:rPr lang="en-US" sz="1800" dirty="0" err="1">
                          <a:effectLst/>
                        </a:rPr>
                        <a:t>mySQL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  <a:tr h="2256947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Ο περιορισμός </a:t>
                      </a:r>
                      <a:r>
                        <a:rPr lang="en-US" sz="1800" dirty="0">
                          <a:effectLst/>
                        </a:rPr>
                        <a:t>Not Null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l-GR" sz="1800" dirty="0">
                          <a:effectLst/>
                        </a:rPr>
                        <a:t>Μπορούμε να προσθέσουμε εκ των υστέρων περιορισμούς </a:t>
                      </a:r>
                      <a:r>
                        <a:rPr lang="en-GB" sz="1800" dirty="0">
                          <a:effectLst/>
                        </a:rPr>
                        <a:t>NOT NULL</a:t>
                      </a:r>
                      <a:r>
                        <a:rPr lang="el-GR" sz="1800" dirty="0">
                          <a:effectLst/>
                        </a:rPr>
                        <a:t> για όποιες στήλες του πίνακα επιθυμούμε.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l-GR" sz="1800" dirty="0">
                          <a:effectLst/>
                        </a:rPr>
                        <a:t>Αν με τη δήλωση </a:t>
                      </a:r>
                      <a:r>
                        <a:rPr lang="en-US" sz="1800" dirty="0">
                          <a:effectLst/>
                        </a:rPr>
                        <a:t>insert into</a:t>
                      </a:r>
                      <a:r>
                        <a:rPr lang="el-GR" sz="1800" dirty="0">
                          <a:effectLst/>
                        </a:rPr>
                        <a:t> προσπαθήσουμε να εισάγουμε τιμή </a:t>
                      </a:r>
                      <a:r>
                        <a:rPr lang="en-US" sz="1800" dirty="0">
                          <a:effectLst/>
                        </a:rPr>
                        <a:t>NULL</a:t>
                      </a:r>
                      <a:r>
                        <a:rPr lang="el-GR" sz="1800" dirty="0">
                          <a:effectLst/>
                        </a:rPr>
                        <a:t> σε μία στήλη στην οποία έχουμε εφαρμόσει τον περιορισμό βλέπουμε ότι το προϊόν δεν το επιτρέπει.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l-GR" sz="1800" dirty="0">
                          <a:effectLst/>
                        </a:rPr>
                        <a:t>Αν με τη δήλωση </a:t>
                      </a:r>
                      <a:r>
                        <a:rPr lang="en-US" sz="1800" dirty="0">
                          <a:effectLst/>
                        </a:rPr>
                        <a:t>update</a:t>
                      </a:r>
                      <a:r>
                        <a:rPr lang="el-GR" sz="1800" dirty="0">
                          <a:effectLst/>
                        </a:rPr>
                        <a:t> προσπαθήσουμε …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l-GR" sz="1800" dirty="0">
                          <a:effectLst/>
                        </a:rPr>
                        <a:t>Αν με τη δήλωση </a:t>
                      </a:r>
                      <a:r>
                        <a:rPr lang="en-US" sz="1800" dirty="0">
                          <a:effectLst/>
                        </a:rPr>
                        <a:t>delete</a:t>
                      </a:r>
                      <a:r>
                        <a:rPr lang="el-GR" sz="1800" dirty="0">
                          <a:effectLst/>
                        </a:rPr>
                        <a:t> προσπαθήσουμε …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  <a:tr h="6262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Ο περιορισμός </a:t>
                      </a:r>
                      <a:r>
                        <a:rPr lang="el-GR" sz="1800" dirty="0" err="1">
                          <a:effectLst/>
                        </a:rPr>
                        <a:t>Unique</a:t>
                      </a:r>
                      <a:r>
                        <a:rPr lang="el-GR" sz="1800" dirty="0">
                          <a:effectLst/>
                        </a:rPr>
                        <a:t> σε στήλη ή στήλες του πίνακα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  <a:tr h="41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Ο περιορισμός </a:t>
                      </a:r>
                      <a:r>
                        <a:rPr lang="el-GR" sz="1800" dirty="0" err="1">
                          <a:effectLst/>
                        </a:rPr>
                        <a:t>Primary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l-GR" sz="1800" dirty="0" err="1">
                          <a:effectLst/>
                        </a:rPr>
                        <a:t>Key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  <a:tr h="41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Ο περιορισμός </a:t>
                      </a:r>
                      <a:r>
                        <a:rPr lang="el-GR" sz="1800" dirty="0" err="1">
                          <a:effectLst/>
                        </a:rPr>
                        <a:t>Foreign</a:t>
                      </a:r>
                      <a:r>
                        <a:rPr lang="el-GR" sz="1800" dirty="0">
                          <a:effectLst/>
                        </a:rPr>
                        <a:t> </a:t>
                      </a:r>
                      <a:r>
                        <a:rPr lang="el-GR" sz="1800" dirty="0" err="1">
                          <a:effectLst/>
                        </a:rPr>
                        <a:t>Key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  <a:tr h="208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Ο περιορισμός DEFAULT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  <a:tr h="417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Ο περιορισμός AUTO_INCREMENT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 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  <a:tr h="208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>
                          <a:effectLst/>
                        </a:rPr>
                        <a:t>Ο περιορισμός Check</a:t>
                      </a:r>
                      <a:endParaRPr lang="el-G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800" dirty="0">
                          <a:effectLst/>
                        </a:rPr>
                        <a:t> </a:t>
                      </a:r>
                      <a:endParaRPr lang="el-G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71" marR="68071" marT="0" marB="0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58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Copyright </a:t>
            </a:r>
            <a:r>
              <a:rPr lang="en-US" sz="2000" dirty="0" smtClean="0"/>
              <a:t> </a:t>
            </a:r>
            <a:r>
              <a:rPr lang="el-GR" sz="2000" dirty="0" smtClean="0"/>
              <a:t>Πανεπιστήμιο Δυτικής Αττικής</a:t>
            </a:r>
            <a:r>
              <a:rPr lang="en-US" sz="2000" dirty="0" smtClean="0"/>
              <a:t>, </a:t>
            </a:r>
            <a:r>
              <a:rPr lang="el-GR" sz="2000" dirty="0" smtClean="0"/>
              <a:t>Χ. Σκουρλάς 2019.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Χ</a:t>
            </a:r>
            <a:r>
              <a:rPr lang="el-GR" sz="2000" dirty="0"/>
              <a:t>. </a:t>
            </a:r>
            <a:r>
              <a:rPr lang="el-GR" sz="2000" dirty="0" smtClean="0"/>
              <a:t>Σκουρλάς. </a:t>
            </a:r>
            <a:r>
              <a:rPr lang="el-GR" sz="2000" dirty="0"/>
              <a:t>«Βάσεις Δεδομένων ΙΙ. Ενότητα 2: Επισκόπηση Μοντελοποίησης, Κανονικοποίησης, Υλοποίησης με χρήση SQL</a:t>
            </a:r>
            <a:r>
              <a:rPr lang="el-GR" sz="2000" dirty="0" smtClean="0"/>
              <a:t>».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 Έκδοση </a:t>
            </a:r>
            <a:r>
              <a:rPr lang="en-US" sz="2000" dirty="0" smtClean="0"/>
              <a:t>1,</a:t>
            </a:r>
            <a:r>
              <a:rPr lang="el-GR" sz="2000" dirty="0" smtClean="0"/>
              <a:t> Αθήνα 201</a:t>
            </a:r>
            <a:r>
              <a:rPr lang="en-US" sz="2000" dirty="0" smtClean="0"/>
              <a:t>9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pyles.uniwa.gr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96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1728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800" dirty="0" smtClean="0"/>
              <a:t>».                     </a:t>
            </a:r>
          </a:p>
          <a:p>
            <a:pPr marL="0" indent="0">
              <a:buNone/>
            </a:pPr>
            <a:endParaRPr lang="el-GR" sz="18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5896" y="255500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155448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>
                <a:latin typeface="+mn-lt"/>
              </a:rPr>
              <a:t>[1] http://creativecommons.org/licenses/by-nc-sa/4.0/ </a:t>
            </a:r>
            <a:endParaRPr lang="en-US" dirty="0" smtClean="0">
              <a:latin typeface="+mn-lt"/>
            </a:endParaRPr>
          </a:p>
          <a:p>
            <a:endParaRPr lang="el-GR" dirty="0">
              <a:latin typeface="+mn-lt"/>
            </a:endParaRPr>
          </a:p>
          <a:p>
            <a:r>
              <a:rPr lang="el-GR" dirty="0">
                <a:latin typeface="+mn-lt"/>
              </a:rPr>
              <a:t>Ως </a:t>
            </a:r>
            <a:r>
              <a:rPr lang="el-GR" b="1" dirty="0">
                <a:latin typeface="+mn-lt"/>
              </a:rPr>
              <a:t>Μη Εμπορική</a:t>
            </a:r>
            <a:r>
              <a:rPr lang="el-GR" dirty="0">
                <a:latin typeface="+mn-lt"/>
              </a:rPr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latin typeface="+mn-lt"/>
              </a:rPr>
              <a:t>αδειοδόχο</a:t>
            </a:r>
            <a:endParaRPr lang="el-GR" dirty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που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δεν προσπορίζει στο διανομέα του έργου και</a:t>
            </a:r>
            <a:r>
              <a:rPr lang="en-GB" dirty="0">
                <a:latin typeface="+mn-lt"/>
              </a:rPr>
              <a:t> </a:t>
            </a:r>
            <a:r>
              <a:rPr lang="el-GR" dirty="0" err="1">
                <a:latin typeface="+mn-lt"/>
              </a:rPr>
              <a:t>αδειοδόχο</a:t>
            </a:r>
            <a:r>
              <a:rPr lang="en-GB" dirty="0">
                <a:latin typeface="+mn-lt"/>
              </a:rPr>
              <a:t> </a:t>
            </a:r>
            <a:r>
              <a:rPr lang="el-GR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latin typeface="+mn-lt"/>
              </a:rPr>
              <a:t>τόπο</a:t>
            </a:r>
            <a:endParaRPr lang="en-US" dirty="0" smtClean="0">
              <a:latin typeface="+mn-lt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Ο </a:t>
            </a:r>
            <a:r>
              <a:rPr lang="el-GR" dirty="0">
                <a:latin typeface="+mn-lt"/>
              </a:rPr>
              <a:t>δικαιούχος μπορεί να παρέχει στον </a:t>
            </a:r>
            <a:r>
              <a:rPr lang="el-GR" dirty="0" err="1">
                <a:latin typeface="+mn-lt"/>
              </a:rPr>
              <a:t>αδειοδόχο</a:t>
            </a:r>
            <a:r>
              <a:rPr lang="el-GR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latin typeface="+mn-lt"/>
              </a:rPr>
              <a:t>.</a:t>
            </a:r>
            <a:endParaRPr lang="el-GR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71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8830948"/>
              </p:ext>
            </p:extLst>
          </p:nvPr>
        </p:nvGraphicFramePr>
        <p:xfrm>
          <a:off x="395536" y="1340768"/>
          <a:ext cx="295232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2232248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BUSINESS CLASS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TOURIST CLASS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379852"/>
              </p:ext>
            </p:extLst>
          </p:nvPr>
        </p:nvGraphicFramePr>
        <p:xfrm>
          <a:off x="3707904" y="1340768"/>
          <a:ext cx="507734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8611"/>
                <a:gridCol w="825585"/>
                <a:gridCol w="1031981"/>
                <a:gridCol w="165116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Flight</a:t>
                      </a:r>
                      <a:r>
                        <a:rPr lang="el-GR" sz="1800" dirty="0">
                          <a:effectLst/>
                        </a:rPr>
                        <a:t>_</a:t>
                      </a:r>
                      <a:r>
                        <a:rPr lang="en-US" sz="1800" dirty="0">
                          <a:effectLst/>
                        </a:rPr>
                        <a:t>Code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Day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Destination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21:30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ΤΡΙΤΗ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ΠΑΡΙΣΙ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4321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22:30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ΣΑΒΒΑΤΟ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ΛΟΝΔΙΝΟ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355596"/>
              </p:ext>
            </p:extLst>
          </p:nvPr>
        </p:nvGraphicFramePr>
        <p:xfrm>
          <a:off x="395536" y="2564904"/>
          <a:ext cx="273630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720080"/>
                <a:gridCol w="64807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Flight_Code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Fare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8</a:t>
                      </a:r>
                      <a:r>
                        <a:rPr lang="en-US" sz="1800" dirty="0">
                          <a:effectLst/>
                        </a:rPr>
                        <a:t>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4</a:t>
                      </a:r>
                      <a:r>
                        <a:rPr lang="en-US" sz="1800" dirty="0">
                          <a:effectLst/>
                        </a:rPr>
                        <a:t>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4321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60</a:t>
                      </a:r>
                      <a:r>
                        <a:rPr lang="en-US" sz="1800" dirty="0">
                          <a:effectLst/>
                        </a:rPr>
                        <a:t>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4321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300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864818"/>
              </p:ext>
            </p:extLst>
          </p:nvPr>
        </p:nvGraphicFramePr>
        <p:xfrm>
          <a:off x="3707904" y="2823843"/>
          <a:ext cx="4176465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475"/>
                <a:gridCol w="1404475"/>
                <a:gridCol w="136751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Program_id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Flight_Code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Flight_date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25/6/2018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4321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r>
                        <a:rPr lang="el-GR" sz="1800" dirty="0">
                          <a:effectLst/>
                        </a:rPr>
                        <a:t>1</a:t>
                      </a:r>
                      <a:r>
                        <a:rPr lang="en-US" sz="1800" dirty="0" smtClean="0">
                          <a:effectLst/>
                        </a:rPr>
                        <a:t>/6/2018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4321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28</a:t>
                      </a:r>
                      <a:r>
                        <a:rPr lang="en-US" sz="1800" dirty="0" smtClean="0">
                          <a:effectLst/>
                        </a:rPr>
                        <a:t>/6/2018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702408"/>
              </p:ext>
            </p:extLst>
          </p:nvPr>
        </p:nvGraphicFramePr>
        <p:xfrm>
          <a:off x="395536" y="4293096"/>
          <a:ext cx="6624736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110372"/>
                <a:gridCol w="1213790"/>
                <a:gridCol w="1213790"/>
                <a:gridCol w="135859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Customer_Code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Surname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Address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Phone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ΧΡΗΣΤΟΣ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ΧΡΗΣΤΟΥ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ΘΗΣΕΩΣ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2101234567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200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ΣΠΥΡΟΣ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ΣΠΥΡΟΥ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ΑΡΙΑΔΝΗΣ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2107654321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642463"/>
              </p:ext>
            </p:extLst>
          </p:nvPr>
        </p:nvGraphicFramePr>
        <p:xfrm>
          <a:off x="395536" y="5517232"/>
          <a:ext cx="590465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8871"/>
                <a:gridCol w="1628871"/>
                <a:gridCol w="1832479"/>
                <a:gridCol w="81443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Program_id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Seat_number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Customer_Code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Class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</a:t>
                      </a:r>
                      <a:endParaRPr lang="el-GR" sz="24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B</a:t>
                      </a:r>
                      <a:endParaRPr lang="el-GR" sz="24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95536" y="1052736"/>
            <a:ext cx="659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Class</a:t>
            </a:r>
            <a:endParaRPr lang="el-GR" dirty="0"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83864" y="1052736"/>
            <a:ext cx="2683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Flights</a:t>
            </a:r>
            <a:r>
              <a:rPr lang="el-GR" b="1" dirty="0">
                <a:latin typeface="+mn-lt"/>
              </a:rPr>
              <a:t> (πίνακας πτήσεων)</a:t>
            </a:r>
            <a:endParaRPr lang="el-GR" dirty="0"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9822" y="2276872"/>
            <a:ext cx="2434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Fares</a:t>
            </a:r>
            <a:r>
              <a:rPr lang="el-GR" b="1" dirty="0">
                <a:latin typeface="+mn-lt"/>
              </a:rPr>
              <a:t> (πίνακας ναύλου)</a:t>
            </a:r>
            <a:endParaRPr lang="el-GR" dirty="0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95263" y="2258812"/>
            <a:ext cx="4536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n-lt"/>
              </a:rPr>
              <a:t>Flights</a:t>
            </a:r>
            <a:r>
              <a:rPr lang="el-GR" b="1" dirty="0">
                <a:latin typeface="+mn-lt"/>
              </a:rPr>
              <a:t>_</a:t>
            </a:r>
            <a:r>
              <a:rPr lang="en-US" b="1" dirty="0">
                <a:latin typeface="+mn-lt"/>
              </a:rPr>
              <a:t>Program</a:t>
            </a:r>
            <a:r>
              <a:rPr lang="el-GR" b="1" dirty="0">
                <a:latin typeface="+mn-lt"/>
              </a:rPr>
              <a:t> (πίνακας με τις προγραμματισμένες πτήσεις)</a:t>
            </a:r>
            <a:endParaRPr lang="el-GR" dirty="0"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3385" y="5175643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+mn-lt"/>
              </a:rPr>
              <a:t>Reservations</a:t>
            </a:r>
            <a:r>
              <a:rPr lang="el-GR" b="1" dirty="0">
                <a:latin typeface="+mn-lt"/>
              </a:rPr>
              <a:t> (πίνακας κρατήσεως θέσεων)</a:t>
            </a:r>
            <a:endParaRPr lang="el-GR" dirty="0"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3385" y="4005064"/>
            <a:ext cx="3119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+mn-lt"/>
              </a:rPr>
              <a:t>Customers</a:t>
            </a:r>
            <a:r>
              <a:rPr lang="el-GR" b="1" dirty="0">
                <a:latin typeface="+mn-lt"/>
              </a:rPr>
              <a:t> (πίνακας πελατών) </a:t>
            </a:r>
            <a:endParaRPr lang="el-GR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349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744416"/>
          </a:xfrm>
        </p:spPr>
        <p:txBody>
          <a:bodyPr>
            <a:normAutofit/>
          </a:bodyPr>
          <a:lstStyle/>
          <a:p>
            <a:r>
              <a:rPr lang="el-GR" sz="2000" dirty="0" smtClean="0"/>
              <a:t>Αριθμός </a:t>
            </a:r>
            <a:r>
              <a:rPr lang="el-GR" sz="2000" dirty="0"/>
              <a:t>πτήσεως (</a:t>
            </a:r>
            <a:r>
              <a:rPr lang="en-US" sz="2000" dirty="0"/>
              <a:t>flight</a:t>
            </a:r>
            <a:r>
              <a:rPr lang="el-GR" sz="2000" dirty="0"/>
              <a:t>_</a:t>
            </a:r>
            <a:r>
              <a:rPr lang="en-US" sz="2000" dirty="0"/>
              <a:t>code</a:t>
            </a:r>
            <a:r>
              <a:rPr lang="el-GR" sz="2000" dirty="0"/>
              <a:t>), που είναι ένας αριθμός που χαρακτηρίζει μονοσήμαντα κάθε πτήση, Προορισμός Πτήσεως (</a:t>
            </a:r>
            <a:r>
              <a:rPr lang="en-US" sz="2000" dirty="0"/>
              <a:t>destination</a:t>
            </a:r>
            <a:r>
              <a:rPr lang="el-GR" sz="2000" dirty="0"/>
              <a:t>), </a:t>
            </a:r>
            <a:r>
              <a:rPr lang="el-GR" sz="2000" dirty="0" smtClean="0"/>
              <a:t>Ώρα </a:t>
            </a:r>
            <a:r>
              <a:rPr lang="el-GR" sz="2000" dirty="0"/>
              <a:t>αναχώρησης (</a:t>
            </a:r>
            <a:r>
              <a:rPr lang="en-US" sz="2000" dirty="0"/>
              <a:t>time</a:t>
            </a:r>
            <a:r>
              <a:rPr lang="el-GR" sz="2000" dirty="0"/>
              <a:t>), Ημέρα εβδομάδος(</a:t>
            </a:r>
            <a:r>
              <a:rPr lang="en-US" sz="2000" dirty="0"/>
              <a:t>day</a:t>
            </a:r>
            <a:r>
              <a:rPr lang="el-GR" sz="2000" dirty="0"/>
              <a:t>) που πραγματοποιείται η πτήση. Για παράδειγμα η πτήση με αριθμό 1234 πραγματοποιείται κάθε Τρίτη στις 21:30 με προορισμό το Παρίσι και η πτήση με αριθμό 4321 πραγματοποιείται κάθε Σάββατο στις 22:30 με προορισμό το Λονδίνο. Υποτίθεται ότι κάθε πτήση γίνεται μόνο μια συγκεκριμένη ημέρα της εβδομάδος. </a:t>
            </a: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Flight_Code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&gt; Time	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Flight_Code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&gt; Day	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Flight_Code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-- &gt; Destination</a:t>
            </a:r>
            <a:endParaRPr lang="el-G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227226"/>
              </p:ext>
            </p:extLst>
          </p:nvPr>
        </p:nvGraphicFramePr>
        <p:xfrm>
          <a:off x="827584" y="5301208"/>
          <a:ext cx="6285384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346"/>
                <a:gridCol w="1571346"/>
                <a:gridCol w="1571346"/>
                <a:gridCol w="157134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Flight</a:t>
                      </a:r>
                      <a:r>
                        <a:rPr lang="el-GR" sz="1800" dirty="0">
                          <a:effectLst/>
                        </a:rPr>
                        <a:t>_</a:t>
                      </a:r>
                      <a:r>
                        <a:rPr lang="en-US" sz="1800" dirty="0">
                          <a:effectLst/>
                        </a:rPr>
                        <a:t>Code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Time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Day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Destination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4B8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1234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21:30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ΤΡΙΤΗ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ΠΑΡΙΣΙ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4321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22:30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</a:rPr>
                        <a:t>ΣΑΒΒΑΤΟ</a:t>
                      </a:r>
                      <a:endParaRPr lang="el-GR" sz="120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</a:rPr>
                        <a:t>ΛΟΝΔΙΝΟ</a:t>
                      </a:r>
                      <a:endParaRPr lang="el-GR" sz="120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12085" y="4927409"/>
            <a:ext cx="26830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err="1">
                <a:latin typeface="+mn-lt"/>
              </a:rPr>
              <a:t>Flights</a:t>
            </a:r>
            <a:r>
              <a:rPr lang="el-GR" b="1" dirty="0">
                <a:latin typeface="+mn-lt"/>
              </a:rPr>
              <a:t> (πίνακας πτήσεων)</a:t>
            </a:r>
            <a:endParaRPr lang="el-GR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4341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8|0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2.3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9|2.5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</TotalTime>
  <Words>5041</Words>
  <Application>Microsoft Office PowerPoint</Application>
  <PresentationFormat>On-screen Show (4:3)</PresentationFormat>
  <Paragraphs>1874</Paragraphs>
  <Slides>77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77</vt:i4>
      </vt:variant>
    </vt:vector>
  </HeadingPairs>
  <TitlesOfParts>
    <vt:vector size="87" baseType="lpstr">
      <vt:lpstr>Arial</vt:lpstr>
      <vt:lpstr>Calibri</vt:lpstr>
      <vt:lpstr>Cambria</vt:lpstr>
      <vt:lpstr>Courier New</vt:lpstr>
      <vt:lpstr>新細明體</vt:lpstr>
      <vt:lpstr>Symbol</vt:lpstr>
      <vt:lpstr>Tahoma</vt:lpstr>
      <vt:lpstr>Times New Roman</vt:lpstr>
      <vt:lpstr>Wingdings</vt:lpstr>
      <vt:lpstr>OC_template_updated</vt:lpstr>
      <vt:lpstr>Βάσεις Δεδομένων II</vt:lpstr>
      <vt:lpstr>Επανάληψη - επισκόπηση</vt:lpstr>
      <vt:lpstr>Σκοπός Μαθήματος</vt:lpstr>
      <vt:lpstr>Στόχος Μαθήματος</vt:lpstr>
      <vt:lpstr>Θέμα</vt:lpstr>
      <vt:lpstr>Θέμα</vt:lpstr>
      <vt:lpstr>Θέμα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Θέμα</vt:lpstr>
      <vt:lpstr>Θέμα</vt:lpstr>
      <vt:lpstr>PowerPoint Presentation</vt:lpstr>
      <vt:lpstr>PowerPoint Presentation</vt:lpstr>
      <vt:lpstr>ΚΑΙ ΚΑΠΟΙΕΣ ΝΕΕΣ ΕΝΝΟΙΕΣ </vt:lpstr>
      <vt:lpstr>Σύντομη επανάληψη θεμάτων μοντελοποίησης</vt:lpstr>
      <vt:lpstr>Βαθμός Συσχέτισης</vt:lpstr>
      <vt:lpstr>Βαθμός Συσχέτισης</vt:lpstr>
      <vt:lpstr>Τριαδική Συσχέτιση</vt:lpstr>
      <vt:lpstr>Συσχέτιση «Is-A»</vt:lpstr>
      <vt:lpstr>Πώς να μεταγράψουμε υποκλάση  </vt:lpstr>
      <vt:lpstr>Επιλογή 1: The E/R Approach</vt:lpstr>
      <vt:lpstr>Επιλογή 2: The Null Value Approach</vt:lpstr>
      <vt:lpstr>Θέμα</vt:lpstr>
      <vt:lpstr>PowerPoint Presentation</vt:lpstr>
      <vt:lpstr>Μοντέλο Οντοτήτων Συσχετίσεων (Entity Relationship model)  </vt:lpstr>
      <vt:lpstr>Επισκόπηση κάποιων σύνθετων εντολών της γλώσσας SQL</vt:lpstr>
      <vt:lpstr>Οι τρεις Υπογλώσσες της γλώσσας SQL</vt:lpstr>
      <vt:lpstr>Υπογλώσσα Χειρισμού Δεδομένων - Data Manipulation Language (DML) </vt:lpstr>
      <vt:lpstr>Απλές αναζητήσεις βασιζόμενες σε ένα πίνακα  Εντολή SELECT … FROM tablename …;</vt:lpstr>
      <vt:lpstr>Μία κάπως σύνθετη εντολή</vt:lpstr>
      <vt:lpstr>Υποαναζήτηση φωλιασμένη σε αναζήτηση</vt:lpstr>
      <vt:lpstr>Χρήση υποπρότασης GROUP BY </vt:lpstr>
      <vt:lpstr>PowerPoint Presentation</vt:lpstr>
      <vt:lpstr>PowerPoint Presentation</vt:lpstr>
      <vt:lpstr>Έστω βάση Διοίκησης Προσωπικού αποτελούμενη από τους παρακάτω πίνακες</vt:lpstr>
      <vt:lpstr>Απλές αναζητήσεις βασιζόμενες σε περισσότερους από έναν πίνακες</vt:lpstr>
      <vt:lpstr>Απλές αναζητήσεις βασιζόμενες σε περισσότερους από έναν πίνακες</vt:lpstr>
      <vt:lpstr>PowerPoint Presentation</vt:lpstr>
      <vt:lpstr>PowerPoint Presentation</vt:lpstr>
      <vt:lpstr>OUTER JOIN (oracle)</vt:lpstr>
      <vt:lpstr>PowerPoint Presentation</vt:lpstr>
      <vt:lpstr>Oracle &amp; MySQL: Left JOIN, Right JOIN</vt:lpstr>
      <vt:lpstr>PowerPoint Presentation</vt:lpstr>
      <vt:lpstr>Σύνθεση απλών αναζητήσεων με χρήση τελεστών της θεωρίας συνόλων</vt:lpstr>
      <vt:lpstr>PowerPoint Presentation</vt:lpstr>
      <vt:lpstr>Συνάρτηση DECODE (oracle)</vt:lpstr>
      <vt:lpstr>PowerPoint Presentation</vt:lpstr>
      <vt:lpstr>PowerPoint Presentation</vt:lpstr>
      <vt:lpstr>Θέμα</vt:lpstr>
      <vt:lpstr>PowerPoint Presentation</vt:lpstr>
      <vt:lpstr>PowerPoint Presentation</vt:lpstr>
      <vt:lpstr>Επιχειρησιακοί κανόνες και  Συναρτησιακές εξαρτήσεις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Εξαγωγή συναρτησιακών εξαρτήσεων (άσκηση)</vt:lpstr>
      <vt:lpstr>Διαχείριση Περιορισμών (Constraints)</vt:lpstr>
      <vt:lpstr>Ο περιορισμός Not Null</vt:lpstr>
      <vt:lpstr>Ο περιορισμός Unique σε στήλη του πίνακα</vt:lpstr>
      <vt:lpstr>Ο περιορισμός Unique σε στήλη του πίνακα</vt:lpstr>
      <vt:lpstr>Ο περιορισμός Primary Key</vt:lpstr>
      <vt:lpstr>Ο περιορισμός DEFAULT</vt:lpstr>
      <vt:lpstr>Ο περιορισμός AUTO_INCREMENT</vt:lpstr>
      <vt:lpstr>Ο περιορισμός Check</vt:lpstr>
      <vt:lpstr>Καταγράψτε στον παρακάτω πίνακα τα συμπεράσματά σας</vt:lpstr>
      <vt:lpstr>Τέλος Ενότητας</vt:lpstr>
      <vt:lpstr>Σημειώματα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Christos</cp:lastModifiedBy>
  <cp:revision>90</cp:revision>
  <dcterms:created xsi:type="dcterms:W3CDTF">2013-03-04T13:35:19Z</dcterms:created>
  <dcterms:modified xsi:type="dcterms:W3CDTF">2019-10-07T14:20:57Z</dcterms:modified>
</cp:coreProperties>
</file>