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300" r:id="rId4"/>
    <p:sldId id="301" r:id="rId5"/>
    <p:sldId id="284" r:id="rId6"/>
    <p:sldId id="285" r:id="rId7"/>
    <p:sldId id="286" r:id="rId8"/>
    <p:sldId id="287" r:id="rId9"/>
    <p:sldId id="288" r:id="rId10"/>
    <p:sldId id="29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1" r:id="rId21"/>
    <p:sldId id="262" r:id="rId22"/>
    <p:sldId id="264" r:id="rId23"/>
    <p:sldId id="265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49775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7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1\27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1\83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Ενιαίο παράδειγμα σχεδίασης σχεσιακής βάσης δεδομένων και υλοποίησης με Γλώσσα SQL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l-GR" sz="3600" dirty="0" smtClean="0"/>
              <a:t>Γράψτε </a:t>
            </a:r>
            <a:r>
              <a:rPr lang="el-GR" sz="3600" dirty="0"/>
              <a:t>εντολή SELECT που δείχνει όλα τα στοιχεία των υπαλλήλων (</a:t>
            </a:r>
            <a:r>
              <a:rPr lang="el-GR" sz="3600" dirty="0" err="1"/>
              <a:t>empno</a:t>
            </a:r>
            <a:r>
              <a:rPr lang="el-GR" sz="3600" dirty="0"/>
              <a:t>, </a:t>
            </a:r>
            <a:r>
              <a:rPr lang="el-GR" sz="3600" dirty="0" err="1"/>
              <a:t>ename</a:t>
            </a:r>
            <a:r>
              <a:rPr lang="el-GR" sz="3600" dirty="0"/>
              <a:t>, </a:t>
            </a:r>
            <a:r>
              <a:rPr lang="el-GR" sz="3600" dirty="0" err="1"/>
              <a:t>job</a:t>
            </a:r>
            <a:r>
              <a:rPr lang="en-US" sz="3600" dirty="0"/>
              <a:t>no</a:t>
            </a:r>
            <a:r>
              <a:rPr lang="el-GR" sz="3600" dirty="0"/>
              <a:t>, </a:t>
            </a:r>
            <a:r>
              <a:rPr lang="el-GR" sz="3600" dirty="0" err="1"/>
              <a:t>sal</a:t>
            </a:r>
            <a:r>
              <a:rPr lang="el-GR" sz="3600" dirty="0"/>
              <a:t>, </a:t>
            </a:r>
            <a:r>
              <a:rPr lang="el-GR" sz="3600" dirty="0" err="1"/>
              <a:t>comm</a:t>
            </a:r>
            <a:r>
              <a:rPr lang="el-GR" sz="3600" dirty="0"/>
              <a:t>, </a:t>
            </a:r>
            <a:r>
              <a:rPr lang="el-GR" sz="3600" dirty="0" err="1"/>
              <a:t>deptno</a:t>
            </a:r>
            <a:r>
              <a:rPr lang="el-GR" sz="3600" dirty="0"/>
              <a:t>, </a:t>
            </a:r>
            <a:r>
              <a:rPr lang="en-US" sz="3600" dirty="0" err="1"/>
              <a:t>Jobname</a:t>
            </a:r>
            <a:r>
              <a:rPr lang="el-GR" sz="3600" dirty="0"/>
              <a:t>) που εργάζονται σε ένα από τα τμήματα </a:t>
            </a:r>
            <a:r>
              <a:rPr lang="en-US" sz="3600" dirty="0"/>
              <a:t>ACCOUNTING</a:t>
            </a:r>
            <a:r>
              <a:rPr lang="el-GR" sz="3600" dirty="0"/>
              <a:t>, </a:t>
            </a:r>
            <a:r>
              <a:rPr lang="en-US" sz="3600" dirty="0"/>
              <a:t>SALES</a:t>
            </a:r>
            <a:r>
              <a:rPr lang="el-GR" sz="3600" dirty="0"/>
              <a:t>. Ακολουθούν κάποιες σωστές εντολές</a:t>
            </a:r>
            <a:r>
              <a:rPr lang="en-US" sz="3600" dirty="0"/>
              <a:t>:</a:t>
            </a:r>
            <a:endParaRPr lang="el-GR" sz="3600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(SELECT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('ACCOUNTING', 'SALES'));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('ACCOUNTING', 'SALES');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='ACCOUNTING'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='SALES');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428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Ακολουθούν κάποιες λανθασμένες </a:t>
            </a:r>
            <a:r>
              <a:rPr lang="el-GR" dirty="0" smtClean="0"/>
              <a:t>εντολές (</a:t>
            </a:r>
            <a:r>
              <a:rPr lang="en-US" dirty="0" smtClean="0"/>
              <a:t>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=‘SALES’;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=‘SALES’);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=‘SALES’);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8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Ακολουθούν κάποιες εντολές που είναι εκ πρώτης όψεως σωστές αλλά δεν υπολογίζουν το </a:t>
            </a:r>
            <a:r>
              <a:rPr lang="el-GR" sz="2000" dirty="0" smtClean="0"/>
              <a:t>ζητούμενο</a:t>
            </a:r>
            <a:r>
              <a:rPr lang="en-US" sz="2000" dirty="0" smtClean="0"/>
              <a:t> (oracle)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 (SELECT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 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 ('Accounting', 'Sales'));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 ('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ACcOUNTING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26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/>
              <a:t>Οι περιορισμοί (απαιτήσεις, επιχειρησιακοί κανόνες-</a:t>
            </a:r>
            <a:r>
              <a:rPr lang="en-US" sz="2000" dirty="0"/>
              <a:t>constraints</a:t>
            </a:r>
            <a:r>
              <a:rPr lang="el-GR" sz="2000" dirty="0"/>
              <a:t>) που ικανοποιούν τα δεδομένα της βάσης είναι: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α</a:t>
            </a:r>
            <a:r>
              <a:rPr lang="el-GR" sz="2000" b="1" dirty="0"/>
              <a:t>) </a:t>
            </a:r>
            <a:r>
              <a:rPr lang="el-GR" sz="2000" dirty="0"/>
              <a:t>Κάθε υπάλληλος έχει ένα μοναδικό κωδικό, κατέχει μία θέση, έχει ένα μισθό και μπορεί να έχει ή όχι προμήθεια 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β</a:t>
            </a:r>
            <a:r>
              <a:rPr lang="el-GR" sz="2000" b="1" dirty="0"/>
              <a:t>) </a:t>
            </a:r>
            <a:r>
              <a:rPr lang="el-GR" sz="2000" dirty="0"/>
              <a:t>Κάθε τμήμα έχει ένα μοναδικό κωδικό και μία έδρα 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γ</a:t>
            </a:r>
            <a:r>
              <a:rPr lang="el-GR" sz="2000" b="1" dirty="0"/>
              <a:t>) </a:t>
            </a:r>
            <a:r>
              <a:rPr lang="el-GR" sz="2000" dirty="0"/>
              <a:t>Κάθε τμήμα μπορεί να έχει πολλούς υπαλλήλους 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l-GR" sz="2000" dirty="0"/>
              <a:t>Ένας υπάλληλος ανήκει σε ένα μόνο τμήμα </a:t>
            </a:r>
            <a:endParaRPr lang="el-GR" sz="2000" dirty="0" smtClean="0"/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ε</a:t>
            </a:r>
            <a:r>
              <a:rPr lang="el-GR" sz="2000" b="1" dirty="0"/>
              <a:t>) </a:t>
            </a:r>
            <a:r>
              <a:rPr lang="el-GR" sz="2000" dirty="0"/>
              <a:t>κάθε έργο έχει μοναδικό κωδικό, μία έδρα, ένα όνομα, ένας υπάλληλος μπορεί να εργάζεται σε ένα ή περισσότερα έργα και σε ένα έργο απασχολούνται πολλοί </a:t>
            </a:r>
            <a:r>
              <a:rPr lang="el-GR" sz="2000" dirty="0" smtClean="0"/>
              <a:t>υπάλληλοι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στ</a:t>
            </a:r>
            <a:r>
              <a:rPr lang="el-GR" sz="2000" b="1" dirty="0"/>
              <a:t>) </a:t>
            </a:r>
            <a:r>
              <a:rPr lang="el-GR" sz="2000" dirty="0"/>
              <a:t>ο μισθός εξαρτάται από τη </a:t>
            </a:r>
            <a:r>
              <a:rPr lang="el-GR" sz="2000" dirty="0" smtClean="0"/>
              <a:t>θέση</a:t>
            </a:r>
            <a:endParaRPr lang="el-GR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/>
              <a:t>Γράψτε την Τρίτη κανονική μορφή. Μη ξεχάσετε να γράψετε κύρια και ξένα κλειδιά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1606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432603"/>
              </p:ext>
            </p:extLst>
          </p:nvPr>
        </p:nvGraphicFramePr>
        <p:xfrm>
          <a:off x="243070" y="1484784"/>
          <a:ext cx="3888432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008112"/>
                <a:gridCol w="18722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Jobname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PROGRAMMER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19596"/>
              </p:ext>
            </p:extLst>
          </p:nvPr>
        </p:nvGraphicFramePr>
        <p:xfrm>
          <a:off x="243070" y="3212976"/>
          <a:ext cx="3888432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24444"/>
                <a:gridCol w="1727289"/>
                <a:gridCol w="103669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Deptno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Dname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Loc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ACCOUNTING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RESEARCH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PARIS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685587"/>
              </p:ext>
            </p:extLst>
          </p:nvPr>
        </p:nvGraphicFramePr>
        <p:xfrm>
          <a:off x="243070" y="5013176"/>
          <a:ext cx="3816424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324"/>
                <a:gridCol w="1645333"/>
                <a:gridCol w="110576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Projno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Pdescr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Loc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PERSONNEL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PARIS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5629684"/>
              </p:ext>
            </p:extLst>
          </p:nvPr>
        </p:nvGraphicFramePr>
        <p:xfrm>
          <a:off x="4572000" y="1484784"/>
          <a:ext cx="4248473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1367"/>
                <a:gridCol w="851586"/>
                <a:gridCol w="756967"/>
                <a:gridCol w="756967"/>
                <a:gridCol w="85158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Ename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Empno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JobNo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Comm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Deptno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CODD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100</a:t>
                      </a:r>
                      <a:r>
                        <a:rPr lang="el-GR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ELMASRI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200</a:t>
                      </a:r>
                      <a:r>
                        <a:rPr lang="el-GR" dirty="0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150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NAVATHE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</a:t>
                      </a:r>
                      <a:r>
                        <a:rPr lang="el-GR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DATE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400</a:t>
                      </a:r>
                      <a:r>
                        <a:rPr lang="el-GR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9125026"/>
              </p:ext>
            </p:extLst>
          </p:nvPr>
        </p:nvGraphicFramePr>
        <p:xfrm>
          <a:off x="4659260" y="4199508"/>
          <a:ext cx="2808313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005"/>
                <a:gridCol w="972732"/>
                <a:gridCol w="7655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Empno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Projno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Ptime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l-GR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75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r>
                        <a:rPr lang="el-GR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r>
                        <a:rPr lang="el-GR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3070" y="1124744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Job</a:t>
            </a:r>
            <a:r>
              <a:rPr lang="el-GR" dirty="0">
                <a:latin typeface="+mn-lt"/>
              </a:rPr>
              <a:t> (Πίνακας θέσεων)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070" y="2844716"/>
            <a:ext cx="260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Dept</a:t>
            </a:r>
            <a:r>
              <a:rPr lang="el-GR" dirty="0">
                <a:latin typeface="+mn-lt"/>
              </a:rPr>
              <a:t> (Πίνακας τμημάτων)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9992" y="1124744"/>
            <a:ext cx="312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υπαλλήλων)</a:t>
            </a:r>
            <a:r>
              <a:rPr lang="en-US" dirty="0">
                <a:latin typeface="+mn-lt"/>
              </a:rPr>
              <a:t>                                                    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070" y="4653136"/>
            <a:ext cx="216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Proj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</a:t>
            </a:r>
            <a:r>
              <a:rPr lang="el-GR" dirty="0" smtClean="0">
                <a:latin typeface="+mn-lt"/>
              </a:rPr>
              <a:t>έργων)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9024" y="357301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l-GR" b="1" dirty="0">
                <a:latin typeface="+mn-lt"/>
              </a:rPr>
              <a:t>_</a:t>
            </a:r>
            <a:r>
              <a:rPr lang="en-US" b="1" dirty="0" err="1">
                <a:latin typeface="+mn-lt"/>
              </a:rPr>
              <a:t>proj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υπαλλήλου και έργων στα οποία εργάζεται) </a:t>
            </a:r>
          </a:p>
        </p:txBody>
      </p:sp>
    </p:spTree>
    <p:extLst>
      <p:ext uri="{BB962C8B-B14F-4D97-AF65-F5344CB8AC3E}">
        <p14:creationId xmlns:p14="http://schemas.microsoft.com/office/powerpoint/2010/main" xmlns="" val="36575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Προσοχή! </a:t>
            </a:r>
            <a:r>
              <a:rPr lang="el-GR" sz="2400" dirty="0"/>
              <a:t>Δε γράψαμε τους πίνακες λανθασμένα όπως τους παραθέτουμε στη συνέχεια.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3378778"/>
              </p:ext>
            </p:extLst>
          </p:nvPr>
        </p:nvGraphicFramePr>
        <p:xfrm>
          <a:off x="539552" y="2420888"/>
          <a:ext cx="4536504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13867"/>
                <a:gridCol w="1150732"/>
                <a:gridCol w="20719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Jobname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PROGRAMMER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SALESMAN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7357667"/>
              </p:ext>
            </p:extLst>
          </p:nvPr>
        </p:nvGraphicFramePr>
        <p:xfrm>
          <a:off x="586003" y="4509120"/>
          <a:ext cx="4464497" cy="1645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19493"/>
                <a:gridCol w="1728995"/>
                <a:gridCol w="161600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Projno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Pdescr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Loc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PERSONNEL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PARIS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PERSONNEL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PARIS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ATHENS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872" y="2047236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Job (</a:t>
            </a:r>
            <a:r>
              <a:rPr lang="el-GR" dirty="0">
                <a:latin typeface="+mn-lt"/>
              </a:rPr>
              <a:t>Πίνακας θέσεων)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872" y="4149080"/>
            <a:ext cx="21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>
                <a:latin typeface="+mn-lt"/>
              </a:rPr>
              <a:t>Proj</a:t>
            </a:r>
            <a:r>
              <a:rPr lang="el-GR" dirty="0">
                <a:latin typeface="+mn-lt"/>
              </a:rPr>
              <a:t> (Πίνακας έργων)</a:t>
            </a:r>
          </a:p>
        </p:txBody>
      </p:sp>
    </p:spTree>
    <p:extLst>
      <p:ext uri="{BB962C8B-B14F-4D97-AF65-F5344CB8AC3E}">
        <p14:creationId xmlns:p14="http://schemas.microsoft.com/office/powerpoint/2010/main" xmlns="" val="24374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Οι περιορισμοί (απαιτήσεις, επιχειρησιακοί κανόνες-</a:t>
            </a:r>
            <a:r>
              <a:rPr lang="en-US" sz="2200" dirty="0"/>
              <a:t>constraints</a:t>
            </a:r>
            <a:r>
              <a:rPr lang="el-GR" sz="2200" dirty="0"/>
              <a:t>) που ικανοποιούν τα δεδομένα της βάσης είναι:</a:t>
            </a:r>
          </a:p>
          <a:p>
            <a:pPr marL="273050" indent="-273050">
              <a:buNone/>
            </a:pPr>
            <a:r>
              <a:rPr lang="el-GR" sz="2200" b="1" dirty="0" smtClean="0"/>
              <a:t>α</a:t>
            </a:r>
            <a:r>
              <a:rPr lang="el-GR" sz="2200" b="1" dirty="0"/>
              <a:t>) </a:t>
            </a:r>
            <a:r>
              <a:rPr lang="el-GR" sz="2200" dirty="0"/>
              <a:t>Κάθε υπάλληλος έχει ένα μοναδικό κωδικό, κατέχει μία θέση, έχει ένα μισθό και μπορεί να έχει ή όχι προμήθεια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β</a:t>
            </a:r>
            <a:r>
              <a:rPr lang="el-GR" sz="2200" b="1" dirty="0"/>
              <a:t>) </a:t>
            </a:r>
            <a:r>
              <a:rPr lang="el-GR" sz="2200" dirty="0"/>
              <a:t>Κάθε τμήμα έχει ένα μοναδικό κωδικό και μία έδρα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γ</a:t>
            </a:r>
            <a:r>
              <a:rPr lang="el-GR" sz="2200" b="1" dirty="0"/>
              <a:t>) </a:t>
            </a:r>
            <a:r>
              <a:rPr lang="el-GR" sz="2200" dirty="0"/>
              <a:t>Κάθε τμήμα μπορεί να έχει πολλούς υπαλλήλους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δ</a:t>
            </a:r>
            <a:r>
              <a:rPr lang="el-GR" sz="2200" b="1" dirty="0"/>
              <a:t>) </a:t>
            </a:r>
            <a:r>
              <a:rPr lang="el-GR" sz="2200" dirty="0"/>
              <a:t>Ένας υπάλληλος ανήκει σε ένα μόνο τμήμα </a:t>
            </a:r>
            <a:endParaRPr lang="el-GR" sz="2200" dirty="0" smtClean="0"/>
          </a:p>
          <a:p>
            <a:pPr marL="273050" indent="-273050">
              <a:buNone/>
            </a:pPr>
            <a:r>
              <a:rPr lang="el-GR" sz="2200" b="1" dirty="0" smtClean="0"/>
              <a:t>ε</a:t>
            </a:r>
            <a:r>
              <a:rPr lang="el-GR" sz="2200" b="1" dirty="0"/>
              <a:t>) </a:t>
            </a:r>
            <a:r>
              <a:rPr lang="el-GR" sz="2200" dirty="0"/>
              <a:t>κάθε έργο έχει μοναδικό κωδικό, μία έδρα, ένα όνομα, ένας υπάλληλος μπορεί να εργάζεται σε ένα ή περισσότερα έργα και σε ένα έργο απασχολούνται πολλοί υπάλληλοι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στ</a:t>
            </a:r>
            <a:r>
              <a:rPr lang="el-GR" sz="2200" b="1" dirty="0"/>
              <a:t>) </a:t>
            </a:r>
            <a:r>
              <a:rPr lang="el-GR" sz="2200" dirty="0"/>
              <a:t>ο μισθός εξαρτάται από τη θέση</a:t>
            </a:r>
          </a:p>
        </p:txBody>
      </p:sp>
    </p:spTree>
    <p:extLst>
      <p:ext uri="{BB962C8B-B14F-4D97-AF65-F5344CB8AC3E}">
        <p14:creationId xmlns:p14="http://schemas.microsoft.com/office/powerpoint/2010/main" xmlns="" val="20529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Σχεδιάστε Μοντέλο οντοτήτων συσχετίσεων με συμβολισμό </a:t>
            </a:r>
            <a:r>
              <a:rPr lang="el-GR" sz="3200" dirty="0" err="1"/>
              <a:t>Navathe</a:t>
            </a:r>
            <a:r>
              <a:rPr lang="el-GR" sz="3200" dirty="0"/>
              <a:t>-</a:t>
            </a:r>
            <a:r>
              <a:rPr lang="el-GR" sz="3200" dirty="0" err="1"/>
              <a:t>Elmasri</a:t>
            </a:r>
            <a:r>
              <a:rPr lang="el-GR" sz="3200" dirty="0"/>
              <a:t> για τη </a:t>
            </a:r>
            <a:r>
              <a:rPr lang="el-GR" sz="3200" dirty="0" smtClean="0"/>
              <a:t>βάση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r>
              <a:rPr lang="el-GR" sz="2400" dirty="0"/>
              <a:t>Δείτε σωστό και λανθασμένο μοντέλο.</a:t>
            </a:r>
          </a:p>
          <a:p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41302" y="1700808"/>
            <a:ext cx="5661397" cy="49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16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2281" y="1124744"/>
            <a:ext cx="6259438" cy="49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94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3100" dirty="0"/>
              <a:t>Το δεύτερο μοντέλο οντοτήτων συσχετίσεων είναι λανθασμένο και δε χρησιμοποιεί κάποια γνωστό συμβολισμό σχεδίασης. </a:t>
            </a:r>
            <a:endParaRPr lang="el-GR" sz="31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3100" dirty="0" smtClean="0"/>
              <a:t>Ενδεικτικά </a:t>
            </a:r>
            <a:r>
              <a:rPr lang="el-GR" sz="3100" dirty="0"/>
              <a:t>γράφουμε κάποια </a:t>
            </a:r>
            <a:r>
              <a:rPr lang="el-GR" sz="3100" dirty="0" smtClean="0"/>
              <a:t>σχόλια</a:t>
            </a:r>
            <a:r>
              <a:rPr lang="en-US" sz="3100" dirty="0" smtClean="0"/>
              <a:t>:</a:t>
            </a:r>
            <a:endParaRPr lang="el-GR" sz="31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Δεν αποτυπώνει </a:t>
            </a:r>
            <a:r>
              <a:rPr lang="en-US" sz="3100" dirty="0"/>
              <a:t>attributes</a:t>
            </a:r>
            <a:r>
              <a:rPr lang="el-GR" sz="3100" dirty="0"/>
              <a:t> που να είναι κλειδιά οντοτήτων.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Συνδέει το ίδιο </a:t>
            </a:r>
            <a:r>
              <a:rPr lang="en-US" sz="3100" dirty="0"/>
              <a:t>attribute</a:t>
            </a:r>
            <a:r>
              <a:rPr lang="el-GR" sz="3100" dirty="0"/>
              <a:t> πχ </a:t>
            </a:r>
            <a:r>
              <a:rPr lang="en-US" sz="3100" dirty="0" err="1"/>
              <a:t>deptno</a:t>
            </a:r>
            <a:r>
              <a:rPr lang="el-GR" sz="3100" dirty="0"/>
              <a:t> με 2 τύπους οντοτήτων.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Συνδέει </a:t>
            </a:r>
            <a:r>
              <a:rPr lang="en-US" sz="3100" dirty="0"/>
              <a:t>attributes</a:t>
            </a:r>
            <a:r>
              <a:rPr lang="el-GR" sz="3100" dirty="0"/>
              <a:t> μεταξύ τους ενώ κανένα από αυτά δεν είναι τύπου </a:t>
            </a:r>
            <a:r>
              <a:rPr lang="en-US" sz="3100" dirty="0"/>
              <a:t>composite</a:t>
            </a:r>
            <a:r>
              <a:rPr lang="el-GR" sz="3100" dirty="0"/>
              <a:t> για να το αναλύσεις.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100" dirty="0" err="1"/>
              <a:t>Το</a:t>
            </a:r>
            <a:r>
              <a:rPr lang="en-US" sz="3100" dirty="0"/>
              <a:t> </a:t>
            </a:r>
            <a:r>
              <a:rPr lang="en-US" sz="3100" dirty="0" err="1"/>
              <a:t>sal</a:t>
            </a:r>
            <a:r>
              <a:rPr lang="en-US" sz="3100" dirty="0"/>
              <a:t> </a:t>
            </a:r>
            <a:r>
              <a:rPr lang="en-US" sz="3100" dirty="0" err="1"/>
              <a:t>δεν</a:t>
            </a:r>
            <a:r>
              <a:rPr lang="en-US" sz="3100" dirty="0"/>
              <a:t> </a:t>
            </a:r>
            <a:r>
              <a:rPr lang="en-US" sz="3100" dirty="0" err="1"/>
              <a:t>είν</a:t>
            </a:r>
            <a:r>
              <a:rPr lang="en-US" sz="3100" dirty="0"/>
              <a:t>αι derived attribute.</a:t>
            </a:r>
            <a:endParaRPr lang="el-GR" sz="31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Δεν υπάρχει ξεχωριστός τύπος οντότητας για τη θέση.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Η διπλή γραμμή στο συμβολισμό </a:t>
            </a:r>
            <a:r>
              <a:rPr lang="en-US" sz="3100" dirty="0" err="1"/>
              <a:t>Navathe</a:t>
            </a:r>
            <a:r>
              <a:rPr lang="el-GR" sz="3100" dirty="0"/>
              <a:t>-</a:t>
            </a:r>
            <a:r>
              <a:rPr lang="en-US" sz="3100" dirty="0" err="1"/>
              <a:t>Elmasri</a:t>
            </a:r>
            <a:r>
              <a:rPr lang="en-US" sz="3100" dirty="0"/>
              <a:t> </a:t>
            </a:r>
            <a:r>
              <a:rPr lang="el-GR" sz="3100" dirty="0"/>
              <a:t>έχει να κάνει με τις συσχετίσεις όχι με </a:t>
            </a:r>
            <a:r>
              <a:rPr lang="en-US" sz="3100" dirty="0"/>
              <a:t>attributes</a:t>
            </a:r>
            <a:r>
              <a:rPr lang="el-GR" sz="3100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02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των </a:t>
            </a:r>
            <a:r>
              <a:rPr lang="el-GR" sz="2400" dirty="0" err="1">
                <a:cs typeface="Arial" charset="0"/>
              </a:rPr>
              <a:t>συστηµάτων</a:t>
            </a:r>
            <a:r>
              <a:rPr lang="el-GR" sz="2400" dirty="0">
                <a:cs typeface="Arial" charset="0"/>
              </a:rPr>
              <a:t>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. </a:t>
            </a:r>
            <a:r>
              <a:rPr lang="el-GR" sz="2400" dirty="0" err="1">
                <a:cs typeface="Arial" charset="0"/>
              </a:rPr>
              <a:t>Έµφαση</a:t>
            </a:r>
            <a:r>
              <a:rPr lang="el-GR" sz="2400" dirty="0">
                <a:cs typeface="Arial" charset="0"/>
              </a:rPr>
              <a:t> δίδεται μέσα από τη χρήση ενός ολοκληρωμένου παραδείγματος στην παρουσίαση των εννοιών της σχεδίασης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στην υλοποίηση µε γλώσσα 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4874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11: Ενιαίο παράδειγμα σχεδίασης σχεσιακής βάσης δεδομένων και υλοποίησης με Γλώσσα </a:t>
            </a:r>
            <a:r>
              <a:rPr lang="el-GR" sz="2000" dirty="0" smtClean="0"/>
              <a:t>SQL».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µ</a:t>
            </a:r>
            <a:r>
              <a:rPr lang="el-GR" altLang="el-GR" sz="2400" dirty="0" err="1"/>
              <a:t>αθήµατος</a:t>
            </a:r>
            <a:r>
              <a:rPr lang="el-GR" altLang="el-GR" sz="2400" dirty="0"/>
              <a:t> είναι να εφοδιάσει τους φοιτητές µε τις απαραίτητες γνώσεις έτσι ώστε να είναι ικανοί να </a:t>
            </a:r>
            <a:r>
              <a:rPr lang="el-GR" altLang="el-GR" sz="2400" dirty="0" err="1"/>
              <a:t>σχεδίασουν</a:t>
            </a:r>
            <a:r>
              <a:rPr lang="el-GR" altLang="el-GR" sz="2400" dirty="0"/>
              <a:t> βάσεις </a:t>
            </a:r>
            <a:r>
              <a:rPr lang="el-GR" altLang="el-GR" sz="2400" dirty="0" err="1"/>
              <a:t>δεδοµένων</a:t>
            </a:r>
            <a:r>
              <a:rPr lang="el-GR" altLang="el-GR" sz="2400" dirty="0"/>
              <a:t> και </a:t>
            </a:r>
            <a:r>
              <a:rPr lang="el-GR" altLang="el-GR" sz="2400" dirty="0" err="1"/>
              <a:t>συστήµατα</a:t>
            </a:r>
            <a:r>
              <a:rPr lang="el-GR" altLang="el-GR" sz="2400" dirty="0"/>
              <a:t> βάσεων </a:t>
            </a:r>
            <a:r>
              <a:rPr lang="el-GR" altLang="el-GR" sz="2400" dirty="0" err="1"/>
              <a:t>δεδοµένων</a:t>
            </a:r>
            <a:r>
              <a:rPr lang="el-GR" altLang="el-GR" sz="2400" dirty="0"/>
              <a:t> και να υλοποιήσουν βάσεις </a:t>
            </a:r>
            <a:r>
              <a:rPr lang="el-GR" altLang="el-GR" sz="2400" dirty="0" err="1"/>
              <a:t>δεδοµένων</a:t>
            </a:r>
            <a:r>
              <a:rPr lang="el-GR" altLang="el-GR" sz="2400" dirty="0"/>
              <a:t> µε χρήση SQL.</a:t>
            </a:r>
          </a:p>
          <a:p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Μοντελοποίηση, Υλοποίηση σχεσιακής βάσης δεδομένων, SQL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Μελέτη περίπτωσης (</a:t>
            </a:r>
            <a:r>
              <a:rPr lang="en-US" dirty="0" smtClean="0">
                <a:solidFill>
                  <a:schemeClr val="accent4"/>
                </a:solidFill>
              </a:rPr>
              <a:t>Case Study</a:t>
            </a:r>
            <a:r>
              <a:rPr lang="el-GR" dirty="0" smtClean="0">
                <a:solidFill>
                  <a:schemeClr val="accent4"/>
                </a:solidFill>
              </a:rPr>
              <a:t>)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Βάση δεδομένων προσωπικού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με ένα ολοκληρωμένο παράδειγμα να εμπεδώσουμε τις έννοιες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Βάση δεδομένων</a:t>
            </a: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Περιορισμοί</a:t>
            </a:r>
          </a:p>
          <a:p>
            <a:pPr marL="357188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  <a:cs typeface="Arial" charset="0"/>
              </a:rPr>
              <a:t>Μοντέλο </a:t>
            </a:r>
            <a:r>
              <a:rPr lang="el-GR" altLang="el-GR" sz="2400" dirty="0">
                <a:solidFill>
                  <a:srgbClr val="000000"/>
                </a:solidFill>
                <a:cs typeface="Arial" charset="0"/>
              </a:rPr>
              <a:t>Οντοτήτων Συσχετίσεων</a:t>
            </a: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Τρίτη Κανονική Μορφή</a:t>
            </a:r>
          </a:p>
          <a:p>
            <a:pPr marL="357188" indent="0">
              <a:buNone/>
            </a:pP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Υλοποίηση</a:t>
            </a:r>
          </a:p>
          <a:p>
            <a:pPr marL="357188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</a:rPr>
              <a:t>1) Παρατίθενται παραδείγματα για να εμπεδώσουμε θέματα εντολών </a:t>
            </a:r>
            <a:r>
              <a:rPr lang="en-US" altLang="el-GR" sz="2400" dirty="0" smtClean="0">
                <a:solidFill>
                  <a:srgbClr val="000000"/>
                </a:solidFill>
              </a:rPr>
              <a:t>SELECT</a:t>
            </a:r>
          </a:p>
          <a:p>
            <a:pPr marL="357188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  <a:cs typeface="Arial" charset="0"/>
              </a:rPr>
              <a:t>2) Δίνονται και λανθασμένες εντολές </a:t>
            </a:r>
            <a:r>
              <a:rPr lang="en-US" altLang="el-GR" sz="2400" dirty="0" smtClean="0">
                <a:solidFill>
                  <a:srgbClr val="000000"/>
                </a:solidFill>
                <a:cs typeface="Arial" charset="0"/>
              </a:rPr>
              <a:t>SELECT</a:t>
            </a:r>
            <a:r>
              <a:rPr lang="el-GR" altLang="el-GR" sz="2400" dirty="0" smtClean="0">
                <a:solidFill>
                  <a:srgbClr val="000000"/>
                </a:solidFill>
                <a:cs typeface="Arial" charset="0"/>
              </a:rPr>
              <a:t> και ζητάμε να διορθωθούν.</a:t>
            </a:r>
            <a:endParaRPr lang="el-GR" altLang="el-GR" sz="2400" dirty="0" smtClean="0">
              <a:cs typeface="Arial" charset="0"/>
            </a:endParaRP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9904" y="269032"/>
            <a:ext cx="786211" cy="1511945"/>
          </a:xfrm>
          <a:prstGeom prst="rect">
            <a:avLst/>
          </a:prstGeom>
        </p:spPr>
      </p:pic>
      <p:pic>
        <p:nvPicPr>
          <p:cNvPr id="7" name="2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43914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1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latin typeface="+mn-lt"/>
                <a:cs typeface="Arial" charset="0"/>
              </a:rPr>
              <a:t>Ολοκληρωμένα παραδείγματα</a:t>
            </a:r>
          </a:p>
        </p:txBody>
      </p:sp>
      <p:sp>
        <p:nvSpPr>
          <p:cNvPr id="18435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sz="2400" dirty="0" smtClean="0">
                <a:cs typeface="Arial" charset="0"/>
              </a:rPr>
              <a:t>Μοντελοποίηση - Υλοποίηση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29491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400" dirty="0"/>
              <a:t>Υποθέστε ότι εργάζεστε στην εταιρεία </a:t>
            </a:r>
            <a:r>
              <a:rPr lang="en-US" sz="2400" dirty="0"/>
              <a:t>Integrated Information</a:t>
            </a:r>
            <a:r>
              <a:rPr lang="el-GR" sz="2400" dirty="0"/>
              <a:t> και σας αναθέτουν τη συντήρηση βάσης δεδομένων των υπαλλήλων. </a:t>
            </a:r>
            <a:r>
              <a:rPr lang="el-GR" sz="2400" dirty="0" smtClean="0"/>
              <a:t>Στο </a:t>
            </a:r>
            <a:r>
              <a:rPr lang="el-GR" sz="2400" dirty="0"/>
              <a:t>σχήμα της βάσης περιλαμβάνονται </a:t>
            </a:r>
            <a:r>
              <a:rPr lang="el-GR" sz="2400" dirty="0" smtClean="0"/>
              <a:t>οι πίνακες </a:t>
            </a:r>
            <a:r>
              <a:rPr lang="en-US" sz="2400" dirty="0" err="1" smtClean="0"/>
              <a:t>emp</a:t>
            </a:r>
            <a:r>
              <a:rPr lang="en-US" sz="2400" dirty="0" smtClean="0"/>
              <a:t>, dept, </a:t>
            </a:r>
            <a:r>
              <a:rPr lang="en-US" sz="2400" dirty="0" err="1" smtClean="0"/>
              <a:t>emp_proj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l-GR" sz="2400" dirty="0"/>
              <a:t>στήλες: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κ</a:t>
            </a:r>
            <a:r>
              <a:rPr lang="el-GR" sz="2400" dirty="0" smtClean="0"/>
              <a:t>ωδικός </a:t>
            </a:r>
            <a:r>
              <a:rPr lang="el-GR" sz="2400" dirty="0"/>
              <a:t>υπαλλήλου-</a:t>
            </a:r>
            <a:r>
              <a:rPr lang="en-US" sz="2400" dirty="0" err="1"/>
              <a:t>empno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όνομα-</a:t>
            </a:r>
            <a:r>
              <a:rPr lang="en-US" sz="2400" dirty="0" err="1"/>
              <a:t>ename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κωδικός </a:t>
            </a:r>
            <a:r>
              <a:rPr lang="el-GR" sz="2400" dirty="0"/>
              <a:t>θέσης υπαλλήλου-</a:t>
            </a:r>
            <a:r>
              <a:rPr lang="en-US" sz="2400" dirty="0" err="1"/>
              <a:t>jobno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θέση-</a:t>
            </a:r>
            <a:r>
              <a:rPr lang="en-US" sz="2400" dirty="0" err="1"/>
              <a:t>jobname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μισθός-</a:t>
            </a:r>
            <a:r>
              <a:rPr lang="en-US" sz="2400" dirty="0" err="1"/>
              <a:t>sal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προμήθεια-</a:t>
            </a:r>
            <a:r>
              <a:rPr lang="en-US" sz="2400" dirty="0" err="1"/>
              <a:t>comm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κωδικός </a:t>
            </a:r>
            <a:r>
              <a:rPr lang="el-GR" sz="2400" dirty="0"/>
              <a:t>τμήματος υπαλλήλου-</a:t>
            </a:r>
            <a:r>
              <a:rPr lang="en-US" sz="2400" dirty="0" err="1"/>
              <a:t>deptno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τμήμα-</a:t>
            </a:r>
            <a:r>
              <a:rPr lang="en-US" sz="2400" dirty="0" err="1"/>
              <a:t>dname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έδρα </a:t>
            </a:r>
            <a:r>
              <a:rPr lang="el-GR" sz="2400" dirty="0"/>
              <a:t>τμήματος-</a:t>
            </a:r>
            <a:r>
              <a:rPr lang="en-US" sz="2400" dirty="0" err="1"/>
              <a:t>dept</a:t>
            </a:r>
            <a:r>
              <a:rPr lang="el-GR" sz="2400" dirty="0"/>
              <a:t>.</a:t>
            </a:r>
            <a:r>
              <a:rPr lang="en-US" sz="2400" dirty="0" err="1"/>
              <a:t>loc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κωδικός </a:t>
            </a:r>
            <a:r>
              <a:rPr lang="el-GR" sz="2400" dirty="0"/>
              <a:t>έργου  στο οποίο εργάζεται ο υπάλληλος-</a:t>
            </a:r>
            <a:r>
              <a:rPr lang="en-US" sz="2400" dirty="0" err="1"/>
              <a:t>projno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ποσοστό </a:t>
            </a:r>
            <a:r>
              <a:rPr lang="el-GR" sz="2400" dirty="0"/>
              <a:t>χρόνου απασχόλησης υπαλλήλου στο έργο-</a:t>
            </a:r>
            <a:r>
              <a:rPr lang="en-US" sz="2400" dirty="0" err="1"/>
              <a:t>ptime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ονομασία </a:t>
            </a:r>
            <a:r>
              <a:rPr lang="el-GR" sz="2400" dirty="0"/>
              <a:t>ή περιγραφή έργου-</a:t>
            </a:r>
            <a:r>
              <a:rPr lang="en-US" sz="2400" dirty="0" err="1"/>
              <a:t>pdescr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έδρα </a:t>
            </a:r>
            <a:r>
              <a:rPr lang="el-GR" sz="2400" dirty="0"/>
              <a:t>έργου-</a:t>
            </a:r>
            <a:r>
              <a:rPr lang="en-US" sz="2400" dirty="0" err="1"/>
              <a:t>emp</a:t>
            </a:r>
            <a:r>
              <a:rPr lang="el-GR" sz="2400" dirty="0"/>
              <a:t>_</a:t>
            </a:r>
            <a:r>
              <a:rPr lang="en-US" sz="2400" dirty="0" err="1" smtClean="0"/>
              <a:t>proj</a:t>
            </a:r>
            <a:r>
              <a:rPr lang="el-GR" sz="2400" dirty="0" smtClean="0"/>
              <a:t>.</a:t>
            </a:r>
            <a:r>
              <a:rPr lang="en-US" sz="2400" dirty="0"/>
              <a:t>loc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400" dirty="0" smtClean="0"/>
              <a:t>Είναι η παρακάτω βάση στην Τρίτη κανονική μορφή</a:t>
            </a:r>
            <a:r>
              <a:rPr lang="en-US" sz="2400" dirty="0" smtClean="0"/>
              <a:t>;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3"/>
            <a:ext cx="576064" cy="1107816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9904" y="44624"/>
            <a:ext cx="576064" cy="110781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2304" y="44624"/>
            <a:ext cx="576064" cy="1107816"/>
          </a:xfrm>
          <a:prstGeom prst="rect">
            <a:avLst/>
          </a:prstGeom>
        </p:spPr>
      </p:pic>
      <p:pic>
        <p:nvPicPr>
          <p:cNvPr id="7" name="8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236713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 NOT NULL,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Loc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CHAR(20),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PRIMARY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NUMBER(5) NOT NULL,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NUMBER(2), Sal NUMBER(7,2),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NUMBER(7,2),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PRIMARY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FOREIGN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Emp_Proj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NUMBER(5) NOT NULL,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 NOT NULL,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Pdescr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PRIMARY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FOREIGN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1800" dirty="0"/>
              <a:t>Με ποιες εντολές εισαγωγής (</a:t>
            </a:r>
            <a:r>
              <a:rPr lang="en-US" sz="1800" dirty="0"/>
              <a:t>INSERT</a:t>
            </a:r>
            <a:r>
              <a:rPr lang="el-GR" sz="1800" dirty="0"/>
              <a:t>) μπορείτε να καταχωρήσετε όλα τα στοιχεία του υπαλλήλου </a:t>
            </a:r>
            <a:r>
              <a:rPr lang="en-US" sz="1800" dirty="0"/>
              <a:t>CODD</a:t>
            </a:r>
            <a:r>
              <a:rPr lang="el-GR" sz="1800" dirty="0"/>
              <a:t> (προσωπικά στοιχεία, το τμήμα του, θέση, τα έργα στα οποία εργάζεται);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LOC)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VALUES (10, 'ACCOUNTING', 'ATHENS');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125331"/>
              </p:ext>
            </p:extLst>
          </p:nvPr>
        </p:nvGraphicFramePr>
        <p:xfrm>
          <a:off x="611560" y="2780928"/>
          <a:ext cx="3600401" cy="243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3185"/>
                <a:gridCol w="1850845"/>
                <a:gridCol w="116637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ACCOUNTING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ATHENS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8498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Sal,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VALUES ('CODD', 1000, 10, 3000, NULL, 10, 'ANALYST');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393954"/>
              </p:ext>
            </p:extLst>
          </p:nvPr>
        </p:nvGraphicFramePr>
        <p:xfrm>
          <a:off x="611560" y="4005064"/>
          <a:ext cx="5112567" cy="243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0367"/>
                <a:gridCol w="739807"/>
                <a:gridCol w="598197"/>
                <a:gridCol w="730367"/>
                <a:gridCol w="489199"/>
                <a:gridCol w="607638"/>
                <a:gridCol w="12169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CODD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r>
                        <a:rPr lang="el-GR" sz="1600" dirty="0">
                          <a:effectLst/>
                        </a:rPr>
                        <a:t>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437112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Emp_Proj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Pdescr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Ptime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VALUES (1000, 100, 'PAYROLL', 'ATHENS', 75);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Emp_Proj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Pdescr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Ptime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VALUES (1000, 200, 'PERSONNEL', 'PARIS', 25);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319568"/>
              </p:ext>
            </p:extLst>
          </p:nvPr>
        </p:nvGraphicFramePr>
        <p:xfrm>
          <a:off x="611560" y="5791329"/>
          <a:ext cx="5832649" cy="487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5412"/>
                <a:gridCol w="763285"/>
                <a:gridCol w="1715848"/>
                <a:gridCol w="1603721"/>
                <a:gridCol w="87438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l-GR" sz="16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PAYROLL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PERSONNEL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PARIS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25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23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l-GR" sz="2000" dirty="0"/>
              <a:t>Γράψτε εντολή SELECT που δείχνει όλα τα στοιχεία των υπαλλήλων (</a:t>
            </a:r>
            <a:r>
              <a:rPr lang="el-GR" sz="2000" dirty="0" err="1"/>
              <a:t>empno</a:t>
            </a:r>
            <a:r>
              <a:rPr lang="el-GR" sz="2000" dirty="0"/>
              <a:t>, </a:t>
            </a:r>
            <a:r>
              <a:rPr lang="el-GR" sz="2000" dirty="0" err="1"/>
              <a:t>ename</a:t>
            </a:r>
            <a:r>
              <a:rPr lang="el-GR" sz="2000" dirty="0"/>
              <a:t>, </a:t>
            </a:r>
            <a:r>
              <a:rPr lang="el-GR" sz="2000" dirty="0" err="1"/>
              <a:t>job</a:t>
            </a:r>
            <a:r>
              <a:rPr lang="en-US" sz="2000" dirty="0"/>
              <a:t>no</a:t>
            </a:r>
            <a:r>
              <a:rPr lang="el-GR" sz="2000" dirty="0"/>
              <a:t>, </a:t>
            </a:r>
            <a:r>
              <a:rPr lang="el-GR" sz="2000" dirty="0" err="1"/>
              <a:t>sal</a:t>
            </a:r>
            <a:r>
              <a:rPr lang="el-GR" sz="2000" dirty="0"/>
              <a:t>, </a:t>
            </a:r>
            <a:r>
              <a:rPr lang="el-GR" sz="2000" dirty="0" err="1"/>
              <a:t>comm</a:t>
            </a:r>
            <a:r>
              <a:rPr lang="el-GR" sz="2000" dirty="0"/>
              <a:t>, </a:t>
            </a:r>
            <a:r>
              <a:rPr lang="el-GR" sz="2000" dirty="0" err="1"/>
              <a:t>deptno</a:t>
            </a:r>
            <a:r>
              <a:rPr lang="el-GR" sz="2000" dirty="0"/>
              <a:t>, </a:t>
            </a:r>
            <a:r>
              <a:rPr lang="en-US" sz="2000" dirty="0" err="1"/>
              <a:t>Jobname</a:t>
            </a:r>
            <a:r>
              <a:rPr lang="el-GR" sz="2000" dirty="0"/>
              <a:t>) που εργάζονται σε ένα από τα τμήματα 10, 20.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(10, 20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7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894</TotalTime>
  <Words>1415</Words>
  <Application>Microsoft Office PowerPoint</Application>
  <PresentationFormat>Προβολή στην οθόνη (4:3)</PresentationFormat>
  <Paragraphs>319</Paragraphs>
  <Slides>25</Slides>
  <Notes>8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exo-opistho_simeiomata</vt:lpstr>
      <vt:lpstr>Βάσεις Δεδομένων I</vt:lpstr>
      <vt:lpstr>Περιγραφή Ενότητας</vt:lpstr>
      <vt:lpstr>Στόχος Ενότητας</vt:lpstr>
      <vt:lpstr>Μελέτη περίπτωσης (Case Study) Βάση δεδομένων προσωπικού</vt:lpstr>
      <vt:lpstr>Ολοκληρωμένα παραδείγματα</vt:lpstr>
      <vt:lpstr>Διαφάνεια 5</vt:lpstr>
      <vt:lpstr>Διαφάνεια 6</vt:lpstr>
      <vt:lpstr>Διαφάνεια 7</vt:lpstr>
      <vt:lpstr>Διαφάνεια 8</vt:lpstr>
      <vt:lpstr>Διαφάνεια 9</vt:lpstr>
      <vt:lpstr>Ακολουθούν κάποιες λανθασμένες εντολές (oracle)</vt:lpstr>
      <vt:lpstr>Διαφάνεια 11</vt:lpstr>
      <vt:lpstr>Διαφάνεια 12</vt:lpstr>
      <vt:lpstr>Διαφάνεια 13</vt:lpstr>
      <vt:lpstr>Διαφάνεια 14</vt:lpstr>
      <vt:lpstr>Διαφάνεια 15</vt:lpstr>
      <vt:lpstr>Σχεδιάστε Μοντέλο οντοτήτων συσχετίσεων με συμβολισμό Navathe-Elmasri για τη βάση</vt:lpstr>
      <vt:lpstr>Διαφάνεια 17</vt:lpstr>
      <vt:lpstr>Διαφάνεια 18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98</cp:revision>
  <dcterms:created xsi:type="dcterms:W3CDTF">2014-10-20T11:54:42Z</dcterms:created>
  <dcterms:modified xsi:type="dcterms:W3CDTF">2016-03-08T13:58:21Z</dcterms:modified>
</cp:coreProperties>
</file>