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5"/>
  </p:notesMasterIdLst>
  <p:handoutMasterIdLst>
    <p:handoutMasterId r:id="rId46"/>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93" r:id="rId26"/>
    <p:sldId id="283" r:id="rId27"/>
    <p:sldId id="294" r:id="rId28"/>
    <p:sldId id="285" r:id="rId29"/>
    <p:sldId id="286" r:id="rId30"/>
    <p:sldId id="287" r:id="rId31"/>
    <p:sldId id="288" r:id="rId32"/>
    <p:sldId id="289" r:id="rId33"/>
    <p:sldId id="290" r:id="rId34"/>
    <p:sldId id="291" r:id="rId35"/>
    <p:sldId id="292" r:id="rId36"/>
    <p:sldId id="295" r:id="rId37"/>
    <p:sldId id="296" r:id="rId38"/>
    <p:sldId id="297" r:id="rId39"/>
    <p:sldId id="298" r:id="rId40"/>
    <p:sldId id="299" r:id="rId41"/>
    <p:sldId id="300" r:id="rId42"/>
    <p:sldId id="301" r:id="rId43"/>
    <p:sldId id="302"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42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B8BE7E6-84D2-4EA0-AEB7-D50FE95973F3}" type="slidenum">
              <a:rPr lang="el-GR" altLang="el-GR">
                <a:latin typeface="Calibri" pitchFamily="34" charset="0"/>
              </a:rPr>
              <a:pPr fontAlgn="base">
                <a:spcBef>
                  <a:spcPct val="0"/>
                </a:spcBef>
                <a:spcAft>
                  <a:spcPct val="0"/>
                </a:spcAft>
              </a:pPr>
              <a:t>9</a:t>
            </a:fld>
            <a:endParaRPr lang="el-GR" altLang="el-GR">
              <a:latin typeface="Calibri" pitchFamily="34" charset="0"/>
            </a:endParaRPr>
          </a:p>
        </p:txBody>
      </p:sp>
    </p:spTree>
    <p:extLst>
      <p:ext uri="{BB962C8B-B14F-4D97-AF65-F5344CB8AC3E}">
        <p14:creationId xmlns:p14="http://schemas.microsoft.com/office/powerpoint/2010/main" val="2193906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530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699C94C-F986-4B4F-95B6-A25600270A90}" type="slidenum">
              <a:rPr lang="el-GR" altLang="el-GR">
                <a:latin typeface="Calibri" pitchFamily="34" charset="0"/>
              </a:rPr>
              <a:pPr fontAlgn="base">
                <a:spcBef>
                  <a:spcPct val="0"/>
                </a:spcBef>
                <a:spcAft>
                  <a:spcPct val="0"/>
                </a:spcAft>
              </a:pPr>
              <a:t>10</a:t>
            </a:fld>
            <a:endParaRPr lang="el-GR" altLang="el-GR">
              <a:latin typeface="Calibri" pitchFamily="34" charset="0"/>
            </a:endParaRPr>
          </a:p>
        </p:txBody>
      </p:sp>
    </p:spTree>
    <p:extLst>
      <p:ext uri="{BB962C8B-B14F-4D97-AF65-F5344CB8AC3E}">
        <p14:creationId xmlns:p14="http://schemas.microsoft.com/office/powerpoint/2010/main" val="1545990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63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5933DF8-F0B0-469A-8F88-5F6E2DEF5A08}" type="slidenum">
              <a:rPr lang="el-GR" altLang="el-GR">
                <a:latin typeface="Calibri" pitchFamily="34" charset="0"/>
              </a:rPr>
              <a:pPr fontAlgn="base">
                <a:spcBef>
                  <a:spcPct val="0"/>
                </a:spcBef>
                <a:spcAft>
                  <a:spcPct val="0"/>
                </a:spcAft>
              </a:pPr>
              <a:t>11</a:t>
            </a:fld>
            <a:endParaRPr lang="el-GR" altLang="el-GR">
              <a:latin typeface="Calibri" pitchFamily="34" charset="0"/>
            </a:endParaRPr>
          </a:p>
        </p:txBody>
      </p:sp>
    </p:spTree>
    <p:extLst>
      <p:ext uri="{BB962C8B-B14F-4D97-AF65-F5344CB8AC3E}">
        <p14:creationId xmlns:p14="http://schemas.microsoft.com/office/powerpoint/2010/main" val="3243446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73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558EC28-BC17-471B-8F27-66CA43E3DBFE}" type="slidenum">
              <a:rPr lang="el-GR" altLang="el-GR">
                <a:latin typeface="Calibri" pitchFamily="34" charset="0"/>
              </a:rPr>
              <a:pPr fontAlgn="base">
                <a:spcBef>
                  <a:spcPct val="0"/>
                </a:spcBef>
                <a:spcAft>
                  <a:spcPct val="0"/>
                </a:spcAft>
              </a:pPr>
              <a:t>12</a:t>
            </a:fld>
            <a:endParaRPr lang="el-GR" altLang="el-GR">
              <a:latin typeface="Calibri" pitchFamily="34" charset="0"/>
            </a:endParaRPr>
          </a:p>
        </p:txBody>
      </p:sp>
    </p:spTree>
    <p:extLst>
      <p:ext uri="{BB962C8B-B14F-4D97-AF65-F5344CB8AC3E}">
        <p14:creationId xmlns:p14="http://schemas.microsoft.com/office/powerpoint/2010/main" val="305330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83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AFF743D-544E-46FB-990E-13F08886CD04}" type="slidenum">
              <a:rPr lang="el-GR" altLang="el-GR">
                <a:latin typeface="Calibri" pitchFamily="34" charset="0"/>
              </a:rPr>
              <a:pPr fontAlgn="base">
                <a:spcBef>
                  <a:spcPct val="0"/>
                </a:spcBef>
                <a:spcAft>
                  <a:spcPct val="0"/>
                </a:spcAft>
              </a:pPr>
              <a:t>13</a:t>
            </a:fld>
            <a:endParaRPr lang="el-GR" altLang="el-GR">
              <a:latin typeface="Calibri" pitchFamily="34" charset="0"/>
            </a:endParaRPr>
          </a:p>
        </p:txBody>
      </p:sp>
    </p:spTree>
    <p:extLst>
      <p:ext uri="{BB962C8B-B14F-4D97-AF65-F5344CB8AC3E}">
        <p14:creationId xmlns:p14="http://schemas.microsoft.com/office/powerpoint/2010/main" val="662641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93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EC88874-0008-4CC8-9832-81666384DD29}" type="slidenum">
              <a:rPr lang="el-GR" altLang="el-GR">
                <a:latin typeface="Calibri" pitchFamily="34" charset="0"/>
              </a:rPr>
              <a:pPr fontAlgn="base">
                <a:spcBef>
                  <a:spcPct val="0"/>
                </a:spcBef>
                <a:spcAft>
                  <a:spcPct val="0"/>
                </a:spcAft>
              </a:pPr>
              <a:t>14</a:t>
            </a:fld>
            <a:endParaRPr lang="el-GR" altLang="el-GR">
              <a:latin typeface="Calibri" pitchFamily="34" charset="0"/>
            </a:endParaRPr>
          </a:p>
        </p:txBody>
      </p:sp>
    </p:spTree>
    <p:extLst>
      <p:ext uri="{BB962C8B-B14F-4D97-AF65-F5344CB8AC3E}">
        <p14:creationId xmlns:p14="http://schemas.microsoft.com/office/powerpoint/2010/main" val="1357361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04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277247B-135C-4090-A8CE-3662A97BA84D}" type="slidenum">
              <a:rPr lang="el-GR" altLang="el-GR">
                <a:latin typeface="Calibri" pitchFamily="34" charset="0"/>
              </a:rPr>
              <a:pPr fontAlgn="base">
                <a:spcBef>
                  <a:spcPct val="0"/>
                </a:spcBef>
                <a:spcAft>
                  <a:spcPct val="0"/>
                </a:spcAft>
              </a:pPr>
              <a:t>15</a:t>
            </a:fld>
            <a:endParaRPr lang="el-GR" altLang="el-GR">
              <a:latin typeface="Calibri" pitchFamily="34" charset="0"/>
            </a:endParaRPr>
          </a:p>
        </p:txBody>
      </p:sp>
    </p:spTree>
    <p:extLst>
      <p:ext uri="{BB962C8B-B14F-4D97-AF65-F5344CB8AC3E}">
        <p14:creationId xmlns:p14="http://schemas.microsoft.com/office/powerpoint/2010/main" val="1416534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14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07E9C2C-9456-4B7A-A809-B347AB3CE745}" type="slidenum">
              <a:rPr lang="el-GR" altLang="el-GR">
                <a:latin typeface="Calibri" pitchFamily="34" charset="0"/>
              </a:rPr>
              <a:pPr fontAlgn="base">
                <a:spcBef>
                  <a:spcPct val="0"/>
                </a:spcBef>
                <a:spcAft>
                  <a:spcPct val="0"/>
                </a:spcAft>
              </a:pPr>
              <a:t>16</a:t>
            </a:fld>
            <a:endParaRPr lang="el-GR" altLang="el-GR">
              <a:latin typeface="Calibri" pitchFamily="34" charset="0"/>
            </a:endParaRPr>
          </a:p>
        </p:txBody>
      </p:sp>
    </p:spTree>
    <p:extLst>
      <p:ext uri="{BB962C8B-B14F-4D97-AF65-F5344CB8AC3E}">
        <p14:creationId xmlns:p14="http://schemas.microsoft.com/office/powerpoint/2010/main" val="428012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24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9FA2128-BD22-434D-8359-7D4E4F5D9964}" type="slidenum">
              <a:rPr lang="el-GR" altLang="el-GR">
                <a:latin typeface="Calibri" pitchFamily="34" charset="0"/>
              </a:rPr>
              <a:pPr fontAlgn="base">
                <a:spcBef>
                  <a:spcPct val="0"/>
                </a:spcBef>
                <a:spcAft>
                  <a:spcPct val="0"/>
                </a:spcAft>
              </a:pPr>
              <a:t>17</a:t>
            </a:fld>
            <a:endParaRPr lang="el-GR" altLang="el-GR">
              <a:latin typeface="Calibri" pitchFamily="34" charset="0"/>
            </a:endParaRPr>
          </a:p>
        </p:txBody>
      </p:sp>
    </p:spTree>
    <p:extLst>
      <p:ext uri="{BB962C8B-B14F-4D97-AF65-F5344CB8AC3E}">
        <p14:creationId xmlns:p14="http://schemas.microsoft.com/office/powerpoint/2010/main" val="1949754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34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9B3DD52-3948-4051-9008-6154BB60843B}" type="slidenum">
              <a:rPr lang="el-GR" altLang="el-GR">
                <a:latin typeface="Calibri" pitchFamily="34" charset="0"/>
              </a:rPr>
              <a:pPr fontAlgn="base">
                <a:spcBef>
                  <a:spcPct val="0"/>
                </a:spcBef>
                <a:spcAft>
                  <a:spcPct val="0"/>
                </a:spcAft>
              </a:pPr>
              <a:t>18</a:t>
            </a:fld>
            <a:endParaRPr lang="el-GR" altLang="el-GR">
              <a:latin typeface="Calibri" pitchFamily="34" charset="0"/>
            </a:endParaRPr>
          </a:p>
        </p:txBody>
      </p:sp>
    </p:spTree>
    <p:extLst>
      <p:ext uri="{BB962C8B-B14F-4D97-AF65-F5344CB8AC3E}">
        <p14:creationId xmlns:p14="http://schemas.microsoft.com/office/powerpoint/2010/main" val="149687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60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1A207C5-C603-434D-BF59-0B6606ABABDE}" type="slidenum">
              <a:rPr lang="el-GR" altLang="el-GR">
                <a:latin typeface="Calibri" pitchFamily="34" charset="0"/>
              </a:rPr>
              <a:pPr fontAlgn="base">
                <a:spcBef>
                  <a:spcPct val="0"/>
                </a:spcBef>
                <a:spcAft>
                  <a:spcPct val="0"/>
                </a:spcAft>
              </a:pPr>
              <a:t>1</a:t>
            </a:fld>
            <a:endParaRPr lang="el-GR" altLang="el-GR">
              <a:latin typeface="Calibri" pitchFamily="34" charset="0"/>
            </a:endParaRPr>
          </a:p>
        </p:txBody>
      </p:sp>
    </p:spTree>
    <p:extLst>
      <p:ext uri="{BB962C8B-B14F-4D97-AF65-F5344CB8AC3E}">
        <p14:creationId xmlns:p14="http://schemas.microsoft.com/office/powerpoint/2010/main" val="337215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45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F2640DF-30F1-4BE5-A53D-9683E9B5BEE4}" type="slidenum">
              <a:rPr lang="el-GR" altLang="el-GR">
                <a:latin typeface="Calibri" pitchFamily="34" charset="0"/>
              </a:rPr>
              <a:pPr fontAlgn="base">
                <a:spcBef>
                  <a:spcPct val="0"/>
                </a:spcBef>
                <a:spcAft>
                  <a:spcPct val="0"/>
                </a:spcAft>
              </a:pPr>
              <a:t>19</a:t>
            </a:fld>
            <a:endParaRPr lang="el-GR" altLang="el-GR">
              <a:latin typeface="Calibri" pitchFamily="34" charset="0"/>
            </a:endParaRPr>
          </a:p>
        </p:txBody>
      </p:sp>
    </p:spTree>
    <p:extLst>
      <p:ext uri="{BB962C8B-B14F-4D97-AF65-F5344CB8AC3E}">
        <p14:creationId xmlns:p14="http://schemas.microsoft.com/office/powerpoint/2010/main" val="688895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55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A185089-6850-4A1C-BCDF-A2C580EE525B}" type="slidenum">
              <a:rPr lang="el-GR" altLang="el-GR">
                <a:latin typeface="Calibri" pitchFamily="34" charset="0"/>
              </a:rPr>
              <a:pPr fontAlgn="base">
                <a:spcBef>
                  <a:spcPct val="0"/>
                </a:spcBef>
                <a:spcAft>
                  <a:spcPct val="0"/>
                </a:spcAft>
              </a:pPr>
              <a:t>20</a:t>
            </a:fld>
            <a:endParaRPr lang="el-GR" altLang="el-GR">
              <a:latin typeface="Calibri" pitchFamily="34" charset="0"/>
            </a:endParaRPr>
          </a:p>
        </p:txBody>
      </p:sp>
    </p:spTree>
    <p:extLst>
      <p:ext uri="{BB962C8B-B14F-4D97-AF65-F5344CB8AC3E}">
        <p14:creationId xmlns:p14="http://schemas.microsoft.com/office/powerpoint/2010/main" val="3960725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65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6F39A96-6056-40E5-B6B2-F6CDF367CFD2}" type="slidenum">
              <a:rPr lang="el-GR" altLang="el-GR">
                <a:latin typeface="Calibri" pitchFamily="34" charset="0"/>
              </a:rPr>
              <a:pPr fontAlgn="base">
                <a:spcBef>
                  <a:spcPct val="0"/>
                </a:spcBef>
                <a:spcAft>
                  <a:spcPct val="0"/>
                </a:spcAft>
              </a:pPr>
              <a:t>21</a:t>
            </a:fld>
            <a:endParaRPr lang="el-GR" altLang="el-GR">
              <a:latin typeface="Calibri" pitchFamily="34" charset="0"/>
            </a:endParaRPr>
          </a:p>
        </p:txBody>
      </p:sp>
    </p:spTree>
    <p:extLst>
      <p:ext uri="{BB962C8B-B14F-4D97-AF65-F5344CB8AC3E}">
        <p14:creationId xmlns:p14="http://schemas.microsoft.com/office/powerpoint/2010/main" val="353599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75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68F3302-6EC3-4BAF-9CFA-33AA4D83293D}" type="slidenum">
              <a:rPr lang="el-GR" altLang="el-GR">
                <a:latin typeface="Calibri" pitchFamily="34" charset="0"/>
              </a:rPr>
              <a:pPr fontAlgn="base">
                <a:spcBef>
                  <a:spcPct val="0"/>
                </a:spcBef>
                <a:spcAft>
                  <a:spcPct val="0"/>
                </a:spcAft>
              </a:pPr>
              <a:t>22</a:t>
            </a:fld>
            <a:endParaRPr lang="el-GR" altLang="el-GR">
              <a:latin typeface="Calibri" pitchFamily="34" charset="0"/>
            </a:endParaRPr>
          </a:p>
        </p:txBody>
      </p:sp>
    </p:spTree>
    <p:extLst>
      <p:ext uri="{BB962C8B-B14F-4D97-AF65-F5344CB8AC3E}">
        <p14:creationId xmlns:p14="http://schemas.microsoft.com/office/powerpoint/2010/main" val="3202863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dirty="0" smtClean="0"/>
          </a:p>
        </p:txBody>
      </p:sp>
      <p:sp>
        <p:nvSpPr>
          <p:cNvPr id="686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8FF692A-EF6D-4B1D-9441-10F3F7BD0F1E}" type="slidenum">
              <a:rPr lang="el-GR" altLang="el-GR">
                <a:latin typeface="Calibri" pitchFamily="34" charset="0"/>
              </a:rPr>
              <a:pPr fontAlgn="base">
                <a:spcBef>
                  <a:spcPct val="0"/>
                </a:spcBef>
                <a:spcAft>
                  <a:spcPct val="0"/>
                </a:spcAft>
              </a:pPr>
              <a:t>23</a:t>
            </a:fld>
            <a:endParaRPr lang="el-GR" altLang="el-GR">
              <a:latin typeface="Calibri" pitchFamily="34" charset="0"/>
            </a:endParaRPr>
          </a:p>
        </p:txBody>
      </p:sp>
    </p:spTree>
    <p:extLst>
      <p:ext uri="{BB962C8B-B14F-4D97-AF65-F5344CB8AC3E}">
        <p14:creationId xmlns:p14="http://schemas.microsoft.com/office/powerpoint/2010/main" val="2024743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86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8FF692A-EF6D-4B1D-9441-10F3F7BD0F1E}" type="slidenum">
              <a:rPr lang="el-GR" altLang="el-GR">
                <a:latin typeface="Calibri" pitchFamily="34" charset="0"/>
              </a:rPr>
              <a:pPr fontAlgn="base">
                <a:spcBef>
                  <a:spcPct val="0"/>
                </a:spcBef>
                <a:spcAft>
                  <a:spcPct val="0"/>
                </a:spcAft>
              </a:pPr>
              <a:t>24</a:t>
            </a:fld>
            <a:endParaRPr lang="el-GR" altLang="el-GR">
              <a:latin typeface="Calibri" pitchFamily="34" charset="0"/>
            </a:endParaRPr>
          </a:p>
        </p:txBody>
      </p:sp>
    </p:spTree>
    <p:extLst>
      <p:ext uri="{BB962C8B-B14F-4D97-AF65-F5344CB8AC3E}">
        <p14:creationId xmlns:p14="http://schemas.microsoft.com/office/powerpoint/2010/main" val="4131918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9CBD3A1-3C78-49EF-8982-3019EAF34FCA}" type="slidenum">
              <a:rPr lang="el-GR" altLang="el-GR">
                <a:latin typeface="Calibri" pitchFamily="34" charset="0"/>
              </a:rPr>
              <a:pPr fontAlgn="base">
                <a:spcBef>
                  <a:spcPct val="0"/>
                </a:spcBef>
                <a:spcAft>
                  <a:spcPct val="0"/>
                </a:spcAft>
              </a:pPr>
              <a:t>25</a:t>
            </a:fld>
            <a:endParaRPr lang="el-GR" altLang="el-GR">
              <a:latin typeface="Calibri" pitchFamily="34" charset="0"/>
            </a:endParaRPr>
          </a:p>
        </p:txBody>
      </p:sp>
    </p:spTree>
    <p:extLst>
      <p:ext uri="{BB962C8B-B14F-4D97-AF65-F5344CB8AC3E}">
        <p14:creationId xmlns:p14="http://schemas.microsoft.com/office/powerpoint/2010/main" val="884908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16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8AD7F1E-3FCD-4B52-8847-CB49D44A66FD}" type="slidenum">
              <a:rPr lang="el-GR" altLang="el-GR">
                <a:latin typeface="Calibri" pitchFamily="34" charset="0"/>
              </a:rPr>
              <a:pPr fontAlgn="base">
                <a:spcBef>
                  <a:spcPct val="0"/>
                </a:spcBef>
                <a:spcAft>
                  <a:spcPct val="0"/>
                </a:spcAft>
              </a:pPr>
              <a:t>27</a:t>
            </a:fld>
            <a:endParaRPr lang="el-GR" altLang="el-GR">
              <a:latin typeface="Calibri" pitchFamily="34" charset="0"/>
            </a:endParaRPr>
          </a:p>
        </p:txBody>
      </p:sp>
    </p:spTree>
    <p:extLst>
      <p:ext uri="{BB962C8B-B14F-4D97-AF65-F5344CB8AC3E}">
        <p14:creationId xmlns:p14="http://schemas.microsoft.com/office/powerpoint/2010/main" val="3643734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27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3B58A77-A4A9-42BE-B35A-3A3FED4124CD}" type="slidenum">
              <a:rPr lang="el-GR" altLang="el-GR">
                <a:latin typeface="Calibri" pitchFamily="34" charset="0"/>
              </a:rPr>
              <a:pPr fontAlgn="base">
                <a:spcBef>
                  <a:spcPct val="0"/>
                </a:spcBef>
                <a:spcAft>
                  <a:spcPct val="0"/>
                </a:spcAft>
              </a:pPr>
              <a:t>28</a:t>
            </a:fld>
            <a:endParaRPr lang="el-GR" altLang="el-GR">
              <a:latin typeface="Calibri" pitchFamily="34" charset="0"/>
            </a:endParaRPr>
          </a:p>
        </p:txBody>
      </p:sp>
    </p:spTree>
    <p:extLst>
      <p:ext uri="{BB962C8B-B14F-4D97-AF65-F5344CB8AC3E}">
        <p14:creationId xmlns:p14="http://schemas.microsoft.com/office/powerpoint/2010/main" val="2602074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37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C1EF3FE-7785-4481-BC81-8EBCA7B98651}" type="slidenum">
              <a:rPr lang="el-GR" altLang="el-GR">
                <a:latin typeface="Calibri" pitchFamily="34" charset="0"/>
              </a:rPr>
              <a:pPr fontAlgn="base">
                <a:spcBef>
                  <a:spcPct val="0"/>
                </a:spcBef>
                <a:spcAft>
                  <a:spcPct val="0"/>
                </a:spcAft>
              </a:pPr>
              <a:t>29</a:t>
            </a:fld>
            <a:endParaRPr lang="el-GR" altLang="el-GR">
              <a:latin typeface="Calibri" pitchFamily="34" charset="0"/>
            </a:endParaRPr>
          </a:p>
        </p:txBody>
      </p:sp>
    </p:spTree>
    <p:extLst>
      <p:ext uri="{BB962C8B-B14F-4D97-AF65-F5344CB8AC3E}">
        <p14:creationId xmlns:p14="http://schemas.microsoft.com/office/powerpoint/2010/main" val="355987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71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C263E12-8705-4EB1-AD14-2CFA0391D14B}" type="slidenum">
              <a:rPr lang="el-GR" altLang="el-GR">
                <a:latin typeface="Calibri" pitchFamily="34" charset="0"/>
              </a:rPr>
              <a:pPr fontAlgn="base">
                <a:spcBef>
                  <a:spcPct val="0"/>
                </a:spcBef>
                <a:spcAft>
                  <a:spcPct val="0"/>
                </a:spcAft>
              </a:pPr>
              <a:t>2</a:t>
            </a:fld>
            <a:endParaRPr lang="el-GR" altLang="el-GR">
              <a:latin typeface="Calibri" pitchFamily="34" charset="0"/>
            </a:endParaRPr>
          </a:p>
        </p:txBody>
      </p:sp>
    </p:spTree>
    <p:extLst>
      <p:ext uri="{BB962C8B-B14F-4D97-AF65-F5344CB8AC3E}">
        <p14:creationId xmlns:p14="http://schemas.microsoft.com/office/powerpoint/2010/main" val="1900539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47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558984C-531F-4EC1-B404-D01F66A607ED}" type="slidenum">
              <a:rPr lang="el-GR" altLang="el-GR">
                <a:latin typeface="Calibri" pitchFamily="34" charset="0"/>
              </a:rPr>
              <a:pPr fontAlgn="base">
                <a:spcBef>
                  <a:spcPct val="0"/>
                </a:spcBef>
                <a:spcAft>
                  <a:spcPct val="0"/>
                </a:spcAft>
              </a:pPr>
              <a:t>30</a:t>
            </a:fld>
            <a:endParaRPr lang="el-GR" altLang="el-GR">
              <a:latin typeface="Calibri" pitchFamily="34" charset="0"/>
            </a:endParaRPr>
          </a:p>
        </p:txBody>
      </p:sp>
    </p:spTree>
    <p:extLst>
      <p:ext uri="{BB962C8B-B14F-4D97-AF65-F5344CB8AC3E}">
        <p14:creationId xmlns:p14="http://schemas.microsoft.com/office/powerpoint/2010/main" val="3824185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57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095F9FE-9902-4959-AF10-B729F5AF840E}" type="slidenum">
              <a:rPr lang="el-GR" altLang="el-GR">
                <a:latin typeface="Calibri" pitchFamily="34" charset="0"/>
              </a:rPr>
              <a:pPr fontAlgn="base">
                <a:spcBef>
                  <a:spcPct val="0"/>
                </a:spcBef>
                <a:spcAft>
                  <a:spcPct val="0"/>
                </a:spcAft>
              </a:pPr>
              <a:t>31</a:t>
            </a:fld>
            <a:endParaRPr lang="el-GR" altLang="el-GR">
              <a:latin typeface="Calibri" pitchFamily="34" charset="0"/>
            </a:endParaRPr>
          </a:p>
        </p:txBody>
      </p:sp>
    </p:spTree>
    <p:extLst>
      <p:ext uri="{BB962C8B-B14F-4D97-AF65-F5344CB8AC3E}">
        <p14:creationId xmlns:p14="http://schemas.microsoft.com/office/powerpoint/2010/main" val="1314691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68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3FE9D2B-1757-420C-AF81-19D7E47E4E6B}" type="slidenum">
              <a:rPr lang="el-GR" altLang="el-GR">
                <a:latin typeface="Calibri" pitchFamily="34" charset="0"/>
              </a:rPr>
              <a:pPr fontAlgn="base">
                <a:spcBef>
                  <a:spcPct val="0"/>
                </a:spcBef>
                <a:spcAft>
                  <a:spcPct val="0"/>
                </a:spcAft>
              </a:pPr>
              <a:t>32</a:t>
            </a:fld>
            <a:endParaRPr lang="el-GR" altLang="el-GR">
              <a:latin typeface="Calibri" pitchFamily="34" charset="0"/>
            </a:endParaRPr>
          </a:p>
        </p:txBody>
      </p:sp>
    </p:spTree>
    <p:extLst>
      <p:ext uri="{BB962C8B-B14F-4D97-AF65-F5344CB8AC3E}">
        <p14:creationId xmlns:p14="http://schemas.microsoft.com/office/powerpoint/2010/main" val="653868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78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79AEFC3-2931-4B88-AF8A-EFB05251F9FD}" type="slidenum">
              <a:rPr lang="el-GR" altLang="el-GR">
                <a:latin typeface="Calibri" pitchFamily="34" charset="0"/>
              </a:rPr>
              <a:pPr fontAlgn="base">
                <a:spcBef>
                  <a:spcPct val="0"/>
                </a:spcBef>
                <a:spcAft>
                  <a:spcPct val="0"/>
                </a:spcAft>
              </a:pPr>
              <a:t>33</a:t>
            </a:fld>
            <a:endParaRPr lang="el-GR" altLang="el-GR">
              <a:latin typeface="Calibri" pitchFamily="34" charset="0"/>
            </a:endParaRPr>
          </a:p>
        </p:txBody>
      </p:sp>
    </p:spTree>
    <p:extLst>
      <p:ext uri="{BB962C8B-B14F-4D97-AF65-F5344CB8AC3E}">
        <p14:creationId xmlns:p14="http://schemas.microsoft.com/office/powerpoint/2010/main" val="259410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88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9CACCE7-A620-4706-94CF-82CD5700D6CC}" type="slidenum">
              <a:rPr lang="el-GR" altLang="el-GR">
                <a:latin typeface="Calibri" pitchFamily="34" charset="0"/>
              </a:rPr>
              <a:pPr fontAlgn="base">
                <a:spcBef>
                  <a:spcPct val="0"/>
                </a:spcBef>
                <a:spcAft>
                  <a:spcPct val="0"/>
                </a:spcAft>
              </a:pPr>
              <a:t>34</a:t>
            </a:fld>
            <a:endParaRPr lang="el-GR" altLang="el-GR">
              <a:latin typeface="Calibri" pitchFamily="34" charset="0"/>
            </a:endParaRPr>
          </a:p>
        </p:txBody>
      </p:sp>
    </p:spTree>
    <p:extLst>
      <p:ext uri="{BB962C8B-B14F-4D97-AF65-F5344CB8AC3E}">
        <p14:creationId xmlns:p14="http://schemas.microsoft.com/office/powerpoint/2010/main" val="2529313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81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43BBB72-2919-4D66-A00E-0BBFC70A0E12}" type="slidenum">
              <a:rPr lang="el-GR" altLang="el-GR">
                <a:latin typeface="Calibri" pitchFamily="34" charset="0"/>
              </a:rPr>
              <a:pPr fontAlgn="base">
                <a:spcBef>
                  <a:spcPct val="0"/>
                </a:spcBef>
                <a:spcAft>
                  <a:spcPct val="0"/>
                </a:spcAft>
              </a:pPr>
              <a:t>3</a:t>
            </a:fld>
            <a:endParaRPr lang="el-GR" altLang="el-GR">
              <a:latin typeface="Calibri" pitchFamily="34" charset="0"/>
            </a:endParaRPr>
          </a:p>
        </p:txBody>
      </p:sp>
    </p:spTree>
    <p:extLst>
      <p:ext uri="{BB962C8B-B14F-4D97-AF65-F5344CB8AC3E}">
        <p14:creationId xmlns:p14="http://schemas.microsoft.com/office/powerpoint/2010/main" val="3673579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91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20EA076-40AE-498E-89E0-5158633BF863}" type="slidenum">
              <a:rPr lang="el-GR" altLang="el-GR">
                <a:latin typeface="Calibri" pitchFamily="34" charset="0"/>
              </a:rPr>
              <a:pPr fontAlgn="base">
                <a:spcBef>
                  <a:spcPct val="0"/>
                </a:spcBef>
                <a:spcAft>
                  <a:spcPct val="0"/>
                </a:spcAft>
              </a:pPr>
              <a:t>4</a:t>
            </a:fld>
            <a:endParaRPr lang="el-GR" altLang="el-GR">
              <a:latin typeface="Calibri" pitchFamily="34" charset="0"/>
            </a:endParaRPr>
          </a:p>
        </p:txBody>
      </p:sp>
    </p:spTree>
    <p:extLst>
      <p:ext uri="{BB962C8B-B14F-4D97-AF65-F5344CB8AC3E}">
        <p14:creationId xmlns:p14="http://schemas.microsoft.com/office/powerpoint/2010/main" val="4260455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01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2AB6FB3-7887-48E6-8CD4-BC44AA9F0952}" type="slidenum">
              <a:rPr lang="el-GR" altLang="el-GR">
                <a:latin typeface="Calibri" pitchFamily="34" charset="0"/>
              </a:rPr>
              <a:pPr fontAlgn="base">
                <a:spcBef>
                  <a:spcPct val="0"/>
                </a:spcBef>
                <a:spcAft>
                  <a:spcPct val="0"/>
                </a:spcAft>
              </a:pPr>
              <a:t>5</a:t>
            </a:fld>
            <a:endParaRPr lang="el-GR" altLang="el-GR">
              <a:latin typeface="Calibri" pitchFamily="34" charset="0"/>
            </a:endParaRPr>
          </a:p>
        </p:txBody>
      </p:sp>
    </p:spTree>
    <p:extLst>
      <p:ext uri="{BB962C8B-B14F-4D97-AF65-F5344CB8AC3E}">
        <p14:creationId xmlns:p14="http://schemas.microsoft.com/office/powerpoint/2010/main" val="1836814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12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92E5197-2288-4C68-8C39-3F93D10491BF}" type="slidenum">
              <a:rPr lang="el-GR" altLang="el-GR">
                <a:latin typeface="Calibri" pitchFamily="34" charset="0"/>
              </a:rPr>
              <a:pPr fontAlgn="base">
                <a:spcBef>
                  <a:spcPct val="0"/>
                </a:spcBef>
                <a:spcAft>
                  <a:spcPct val="0"/>
                </a:spcAft>
              </a:pPr>
              <a:t>6</a:t>
            </a:fld>
            <a:endParaRPr lang="el-GR" altLang="el-GR">
              <a:latin typeface="Calibri" pitchFamily="34" charset="0"/>
            </a:endParaRPr>
          </a:p>
        </p:txBody>
      </p:sp>
    </p:spTree>
    <p:extLst>
      <p:ext uri="{BB962C8B-B14F-4D97-AF65-F5344CB8AC3E}">
        <p14:creationId xmlns:p14="http://schemas.microsoft.com/office/powerpoint/2010/main" val="298289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22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063830D-E08D-4D7D-83D9-B4D9DC88984A}" type="slidenum">
              <a:rPr lang="el-GR" altLang="el-GR">
                <a:latin typeface="Calibri" pitchFamily="34" charset="0"/>
              </a:rPr>
              <a:pPr fontAlgn="base">
                <a:spcBef>
                  <a:spcPct val="0"/>
                </a:spcBef>
                <a:spcAft>
                  <a:spcPct val="0"/>
                </a:spcAft>
              </a:pPr>
              <a:t>7</a:t>
            </a:fld>
            <a:endParaRPr lang="el-GR" altLang="el-GR">
              <a:latin typeface="Calibri" pitchFamily="34" charset="0"/>
            </a:endParaRPr>
          </a:p>
        </p:txBody>
      </p:sp>
    </p:spTree>
    <p:extLst>
      <p:ext uri="{BB962C8B-B14F-4D97-AF65-F5344CB8AC3E}">
        <p14:creationId xmlns:p14="http://schemas.microsoft.com/office/powerpoint/2010/main" val="278094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32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658AB12-B3FC-41F3-9EDA-DADDAC50D83C}" type="slidenum">
              <a:rPr lang="el-GR" altLang="el-GR">
                <a:latin typeface="Calibri" pitchFamily="34" charset="0"/>
              </a:rPr>
              <a:pPr fontAlgn="base">
                <a:spcBef>
                  <a:spcPct val="0"/>
                </a:spcBef>
                <a:spcAft>
                  <a:spcPct val="0"/>
                </a:spcAft>
              </a:pPr>
              <a:t>8</a:t>
            </a:fld>
            <a:endParaRPr lang="el-GR" altLang="el-GR">
              <a:latin typeface="Calibri" pitchFamily="34" charset="0"/>
            </a:endParaRPr>
          </a:p>
        </p:txBody>
      </p:sp>
    </p:spTree>
    <p:extLst>
      <p:ext uri="{BB962C8B-B14F-4D97-AF65-F5344CB8AC3E}">
        <p14:creationId xmlns:p14="http://schemas.microsoft.com/office/powerpoint/2010/main" val="174700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AABCB75-AB95-4112-ACFB-9BFBAB96D897}" type="slidenum">
              <a:rPr lang="en-US"/>
              <a:pPr>
                <a:defRPr/>
              </a:pPr>
              <a:t>‹#›</a:t>
            </a:fld>
            <a:endParaRPr lang="en-US"/>
          </a:p>
        </p:txBody>
      </p:sp>
    </p:spTree>
    <p:extLst>
      <p:ext uri="{BB962C8B-B14F-4D97-AF65-F5344CB8AC3E}">
        <p14:creationId xmlns:p14="http://schemas.microsoft.com/office/powerpoint/2010/main" val="22888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2924944"/>
            <a:ext cx="8640960" cy="2060649"/>
          </a:xfrm>
        </p:spPr>
        <p:txBody>
          <a:bodyPr>
            <a:noAutofit/>
          </a:bodyPr>
          <a:lstStyle/>
          <a:p>
            <a:r>
              <a:rPr lang="el-GR" sz="2600" b="1" dirty="0" smtClean="0"/>
              <a:t>Ενότητα 4</a:t>
            </a:r>
            <a:r>
              <a:rPr lang="el-GR" sz="2600" dirty="0" smtClean="0"/>
              <a:t>:</a:t>
            </a:r>
            <a:r>
              <a:rPr lang="en-US" sz="2600" dirty="0" smtClean="0"/>
              <a:t> </a:t>
            </a:r>
            <a:r>
              <a:rPr lang="el-GR" sz="2600" dirty="0" smtClean="0"/>
              <a:t>Ιστορική αναδρομή και έκταση εφαρμογής του αρχειακού δεσμού</a:t>
            </a:r>
            <a:endParaRPr lang="en-US" sz="2600" dirty="0" smtClean="0"/>
          </a:p>
          <a:p>
            <a:endParaRPr lang="en-US" sz="2600" dirty="0" smtClean="0"/>
          </a:p>
          <a:p>
            <a:r>
              <a:rPr lang="el-GR" sz="2600" dirty="0" smtClean="0"/>
              <a:t>Γιώργος Γιαννακόπουλος</a:t>
            </a:r>
          </a:p>
          <a:p>
            <a:r>
              <a:rPr lang="el-GR" sz="2600" dirty="0" smtClean="0"/>
              <a:t>Τμήμα</a:t>
            </a:r>
            <a:r>
              <a:rPr lang="en-US" sz="2600" dirty="0" smtClean="0"/>
              <a:t> </a:t>
            </a:r>
            <a:r>
              <a:rPr lang="el-GR" sz="2600" dirty="0" smtClean="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83139038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Σχολές </a:t>
            </a:r>
            <a:r>
              <a:rPr lang="el-GR" dirty="0" err="1" smtClean="0"/>
              <a:t>αρχειονομίας</a:t>
            </a:r>
            <a:r>
              <a:rPr lang="el-GR" dirty="0" smtClean="0"/>
              <a:t> και τυποποίηση μεθόδων</a:t>
            </a:r>
            <a:endParaRPr lang="el-GR" dirty="0"/>
          </a:p>
        </p:txBody>
      </p:sp>
      <p:sp>
        <p:nvSpPr>
          <p:cNvPr id="17410" name="1 - Θέση περιεχομένου"/>
          <p:cNvSpPr>
            <a:spLocks noGrp="1"/>
          </p:cNvSpPr>
          <p:nvPr>
            <p:ph idx="1"/>
          </p:nvPr>
        </p:nvSpPr>
        <p:spPr/>
        <p:txBody>
          <a:bodyPr>
            <a:normAutofit/>
          </a:bodyPr>
          <a:lstStyle/>
          <a:p>
            <a:r>
              <a:rPr lang="el-GR" altLang="el-GR" sz="2800" dirty="0" smtClean="0"/>
              <a:t>Η δημιουργία σχολών </a:t>
            </a:r>
            <a:r>
              <a:rPr lang="el-GR" altLang="el-GR" sz="2800" dirty="0" err="1" smtClean="0"/>
              <a:t>αρχειονομίας</a:t>
            </a:r>
            <a:r>
              <a:rPr lang="el-GR" altLang="el-GR" sz="2800" dirty="0" smtClean="0"/>
              <a:t> -και μάλιστα πανεπιστημιακών- και αργότερα η προσπάθεια της τυποποίησης και εναρμόνισης των αρχειακών μεθόδων συνέβαλαν αποφασιστικά στην εδραίωση και στο θεωρητικό εμπλουτισμό του αρχειακού δεσμού. </a:t>
            </a:r>
          </a:p>
          <a:p>
            <a:r>
              <a:rPr lang="el-GR" altLang="el-GR" sz="2800" dirty="0" smtClean="0"/>
              <a:t>Κατ' αυτό τον τρόπο η ανάπτυξη της αρχής του αρχειακού δεσμού είναι εν πολλοίς η ιστορία της εξέλιξης της ίδιας της </a:t>
            </a:r>
            <a:r>
              <a:rPr lang="el-GR" altLang="el-GR" sz="2800" dirty="0" err="1" smtClean="0"/>
              <a:t>αρχειονομίας</a:t>
            </a:r>
            <a:r>
              <a:rPr lang="el-GR" altLang="el-GR" sz="28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100094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Χρονολογική αναδρομή</a:t>
            </a:r>
            <a:endParaRPr lang="el-GR" dirty="0"/>
          </a:p>
        </p:txBody>
      </p:sp>
      <p:sp>
        <p:nvSpPr>
          <p:cNvPr id="18434" name="1 - Θέση περιεχομένου"/>
          <p:cNvSpPr>
            <a:spLocks noGrp="1"/>
          </p:cNvSpPr>
          <p:nvPr>
            <p:ph idx="1"/>
          </p:nvPr>
        </p:nvSpPr>
        <p:spPr/>
        <p:txBody>
          <a:bodyPr>
            <a:normAutofit/>
          </a:bodyPr>
          <a:lstStyle/>
          <a:p>
            <a:r>
              <a:rPr lang="el-GR" altLang="el-GR" sz="2800" dirty="0" smtClean="0"/>
              <a:t>Η έννοια του αρχειακού δεσμού προήλθε από μακρά κυοφορία και η εμφάνιση της είναι συνυφασμένη με την ανάπτυξη των ευρωπαϊκών διοικήσεων κατά το τέλος του 18ου και τις αρχές του 19ου αιώνα. </a:t>
            </a:r>
          </a:p>
          <a:p>
            <a:r>
              <a:rPr lang="el-GR" altLang="el-GR" sz="2800" dirty="0" smtClean="0"/>
              <a:t>Ένας επιπλέον λόγος ήταν η όξυνση του αρχειακού προβλήματος τόσο λόγω της συσσώρευσης τεκμηρίων όσο και εξαιτίας της δημιουργίας αρχειακών υπηρεσιών προορισμένων να συλλέγουν αρχεία διαφόρων οργανισμών και ιδιωτών.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586126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Ανάδυση των  Εθνικών Αρχείων </a:t>
            </a:r>
            <a:endParaRPr lang="el-GR" dirty="0"/>
          </a:p>
        </p:txBody>
      </p:sp>
      <p:sp>
        <p:nvSpPr>
          <p:cNvPr id="2" name="1 - Θέση περιεχομένου"/>
          <p:cNvSpPr>
            <a:spLocks noGrp="1"/>
          </p:cNvSpPr>
          <p:nvPr>
            <p:ph idx="1"/>
          </p:nvPr>
        </p:nvSpPr>
        <p:spPr/>
        <p:txBody>
          <a:bodyPr>
            <a:normAutofit/>
          </a:bodyPr>
          <a:lstStyle/>
          <a:p>
            <a:pPr>
              <a:defRPr/>
            </a:pPr>
            <a:r>
              <a:rPr lang="el-GR" sz="2400" dirty="0" smtClean="0"/>
              <a:t>Η έννοια των Αρχείων του Κράτους, όπου συγκεντρώνονταν ήδη από τον 16ο αιώνα τα αρχεία των βασιλικών υπηρεσιών όλης της επικράτειας, διευρύνθηκε με τη Γαλλική Επανάσταση. </a:t>
            </a:r>
          </a:p>
          <a:p>
            <a:pPr>
              <a:defRPr/>
            </a:pPr>
            <a:r>
              <a:rPr lang="el-GR" sz="2400" dirty="0" smtClean="0"/>
              <a:t>Παρ' ότι και σε άλλες περιπτώσεις τα αρχεία του κράτους είχαν περιλάβει τεκμήρια που δεν είχαν κυβερνητική προέλευση, με την ίδρυση των Εθνικών Αρχείων της Γαλλίας (1789) είναι η πρώτη φορά που το εύρος των προσκτήσεων μάς επιτρέπει να μιλήσουμε για Αρχεία του Έθνους. </a:t>
            </a:r>
          </a:p>
          <a:p>
            <a:pPr>
              <a:defRPr/>
            </a:pPr>
            <a:r>
              <a:rPr lang="el-GR" sz="2400" dirty="0" smtClean="0"/>
              <a:t>Ο Ναπολέων μάλιστα προχώρησε ακόμα μακρύτερα, επιχειρώντας να συγκεντρώσει στο Παρίσι τα αρχεία όλων των κατεχόμενων περιοχών (Βιέννης, Ρώμης, Τουρίνου, Γένοβας, </a:t>
            </a:r>
            <a:r>
              <a:rPr lang="en-US" sz="2400" dirty="0" err="1" smtClean="0"/>
              <a:t>Simancas</a:t>
            </a:r>
            <a:r>
              <a:rPr lang="el-GR" sz="2400" dirty="0" smtClean="0"/>
              <a:t>, Βρυξελλών κλπ.).</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440185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Διοικητικά κίνητρα και …</a:t>
            </a:r>
            <a:endParaRPr lang="el-GR" dirty="0"/>
          </a:p>
        </p:txBody>
      </p:sp>
      <p:sp>
        <p:nvSpPr>
          <p:cNvPr id="2" name="1 - Θέση περιεχομένου"/>
          <p:cNvSpPr>
            <a:spLocks noGrp="1"/>
          </p:cNvSpPr>
          <p:nvPr>
            <p:ph idx="1"/>
          </p:nvPr>
        </p:nvSpPr>
        <p:spPr/>
        <p:txBody>
          <a:bodyPr>
            <a:normAutofit/>
          </a:bodyPr>
          <a:lstStyle/>
          <a:p>
            <a:pPr>
              <a:defRPr/>
            </a:pPr>
            <a:r>
              <a:rPr lang="el-GR" sz="2400" dirty="0" smtClean="0"/>
              <a:t>Πρέπει ωστόσο να διευκρινίσουμε πως αυτή η συγκέντρωση και επεξεργασία αρχείων δε σχετιζόταν με την ανάπτυξη των ιστορικών σπουδών, αλλά οφειλόταν στην αύξηση της σημασίας των αρχείων για τη διοίκηση και τον πολιτικό βίο. </a:t>
            </a:r>
          </a:p>
          <a:p>
            <a:pPr>
              <a:defRPr/>
            </a:pPr>
            <a:r>
              <a:rPr lang="el-GR" sz="2400" dirty="0" smtClean="0"/>
              <a:t>Η ανάδυση του αρχειακού δεσμού, όπως πρόσφατα επισημάνθηκε, είχε διοικητικά κίνητρα μάλλον, παρά υπηρετούσε ιστορικούς σκοπούς. </a:t>
            </a:r>
          </a:p>
          <a:p>
            <a:pPr>
              <a:defRPr/>
            </a:pPr>
            <a:r>
              <a:rPr lang="el-GR" sz="2400" dirty="0" smtClean="0"/>
              <a:t>Εξάλλου την ιδέα της ενιαίας διατήρησης των τεκμηρίων, τα οποία έχουν παραχθεί από τον αυτό οργανισμό, την ανιχνεύουμε σε διάφορες διοικητικές εγκυκλίους της εποχής: κατ' αρχάς στη Δανία το 1791, έπειτα στη Νάπολη το 1812, στην Ολλανδία το 1826, τέλος στη Γαλλία το 1841.</a:t>
            </a:r>
          </a:p>
          <a:p>
            <a:pPr>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173312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fontAlgn="auto">
              <a:spcAft>
                <a:spcPts val="0"/>
              </a:spcAft>
              <a:defRPr/>
            </a:pPr>
            <a:r>
              <a:rPr lang="el-GR" dirty="0" smtClean="0"/>
              <a:t>…Επικρατούσα πρακτική</a:t>
            </a:r>
            <a:endParaRPr lang="el-GR" dirty="0"/>
          </a:p>
        </p:txBody>
      </p:sp>
      <p:sp>
        <p:nvSpPr>
          <p:cNvPr id="21506" name="1 - Θέση περιεχομένου"/>
          <p:cNvSpPr>
            <a:spLocks noGrp="1"/>
          </p:cNvSpPr>
          <p:nvPr>
            <p:ph idx="1"/>
          </p:nvPr>
        </p:nvSpPr>
        <p:spPr/>
        <p:txBody>
          <a:bodyPr>
            <a:normAutofit/>
          </a:bodyPr>
          <a:lstStyle/>
          <a:p>
            <a:r>
              <a:rPr lang="el-GR" altLang="el-GR" sz="2400" dirty="0" smtClean="0"/>
              <a:t>Η ιδέα αυτή ερχόταν σε ευθεία ρήξη με την κρατούσα πρακτική στην οργάνωση των αρχείων. </a:t>
            </a:r>
          </a:p>
          <a:p>
            <a:r>
              <a:rPr lang="el-GR" altLang="el-GR" sz="2400" dirty="0" smtClean="0"/>
              <a:t>Μέχρι τα μέσα του 19ου αιώνα οι αρχειακοί περιορίζονταν σε σχήματα ταξινόμησης που προσομοίαζαν με αυτά των </a:t>
            </a:r>
            <a:r>
              <a:rPr lang="el-GR" altLang="el-GR" sz="2400" dirty="0" err="1" smtClean="0"/>
              <a:t>βιβλιοθηκαρίων</a:t>
            </a:r>
            <a:r>
              <a:rPr lang="el-GR" altLang="el-GR" sz="2400" dirty="0" smtClean="0"/>
              <a:t>. </a:t>
            </a:r>
          </a:p>
          <a:p>
            <a:r>
              <a:rPr lang="el-GR" altLang="el-GR" sz="2400" dirty="0" smtClean="0"/>
              <a:t>Επικρατούσαν οι θεματικές ταξινομήσεις που ουδόλως ελάμβαναν υπόψη τους τη δομή και λειτουργία του οργανισμού-παραγωγού των τεκμηρίων. </a:t>
            </a:r>
          </a:p>
          <a:p>
            <a:r>
              <a:rPr lang="el-GR" altLang="el-GR" sz="2400" dirty="0" smtClean="0"/>
              <a:t>Το πρόβλημα ήταν πιο αισθητό στις περιπτώσεις αρχειακών υπηρεσιών, όπου συγκεντρώνονταν αρχεία ποικίλων προελεύσεων.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001411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Θεματικές ταξινομήσεις – αρχειακός δεσμός</a:t>
            </a:r>
            <a:endParaRPr lang="el-GR"/>
          </a:p>
        </p:txBody>
      </p:sp>
      <p:sp>
        <p:nvSpPr>
          <p:cNvPr id="22530" name="1 - Θέση περιεχομένου"/>
          <p:cNvSpPr>
            <a:spLocks noGrp="1"/>
          </p:cNvSpPr>
          <p:nvPr>
            <p:ph idx="1"/>
          </p:nvPr>
        </p:nvSpPr>
        <p:spPr/>
        <p:txBody>
          <a:bodyPr>
            <a:normAutofit/>
          </a:bodyPr>
          <a:lstStyle/>
          <a:p>
            <a:r>
              <a:rPr lang="el-GR" altLang="el-GR" sz="2800" dirty="0" smtClean="0"/>
              <a:t>Οι κατά θέμα ταξινομήσεις των μεμονωμένων τεκμηρίων είχαν ως επακόλουθο τη διάσπαση των αρχειακών συνόλων και τη δημιουργία συλλογών τεκμηρίων βασισμένων σε τελείως υποκειμενικά κριτήρια. </a:t>
            </a:r>
          </a:p>
          <a:p>
            <a:r>
              <a:rPr lang="el-GR" altLang="el-GR" sz="2800" dirty="0" smtClean="0"/>
              <a:t>Η ανασύνθεση της δομής, της λειτουργίας και της εν γένει ιστορίας του οργανισμού-παραγωγού αποδεικνυόταν έτσι εξαιρετικά δυσχερής.</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082115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Γέννηση της έννοιας του αρχειακού δεσμού</a:t>
            </a:r>
            <a:endParaRPr lang="el-GR" dirty="0"/>
          </a:p>
        </p:txBody>
      </p:sp>
      <p:sp>
        <p:nvSpPr>
          <p:cNvPr id="23554" name="1 - Θέση περιεχομένου"/>
          <p:cNvSpPr>
            <a:spLocks noGrp="1"/>
          </p:cNvSpPr>
          <p:nvPr>
            <p:ph idx="1"/>
          </p:nvPr>
        </p:nvSpPr>
        <p:spPr/>
        <p:txBody>
          <a:bodyPr>
            <a:normAutofit/>
          </a:bodyPr>
          <a:lstStyle/>
          <a:p>
            <a:r>
              <a:rPr lang="el-GR" altLang="el-GR" sz="2800" dirty="0" smtClean="0"/>
              <a:t>Στις 24 Απριλίου 1841 ο </a:t>
            </a:r>
            <a:r>
              <a:rPr lang="en-US" altLang="el-GR" sz="2800" dirty="0" err="1" smtClean="0"/>
              <a:t>Natalis</a:t>
            </a:r>
            <a:r>
              <a:rPr lang="en-US" altLang="el-GR" sz="2800" dirty="0" smtClean="0"/>
              <a:t> de </a:t>
            </a:r>
            <a:r>
              <a:rPr lang="en-US" altLang="el-GR" sz="2800" dirty="0" err="1" smtClean="0"/>
              <a:t>Wailly</a:t>
            </a:r>
            <a:r>
              <a:rPr lang="el-GR" altLang="el-GR" sz="2800" dirty="0" smtClean="0"/>
              <a:t> (1805-1886), διοικητικός προϊστάμενος των αρχείων του γαλλικού Υπουργείου Εσωτερικών, εξέδωσε μία εγκύκλιο που θεωρήθηκε η πράξη γέννησης της έννοιας του αρχειακού δεσμού: </a:t>
            </a:r>
          </a:p>
          <a:p>
            <a:r>
              <a:rPr lang="el-GR" altLang="el-GR" sz="2800" dirty="0" smtClean="0"/>
              <a:t>«Συγκεντρώστε τα τεκμήρια κατά αρχειακό σύνολο. Μαζέψτε δηλαδή όλα τα τεκμήρια που προέρχονται από ένα σώμα, έναν οργανισμό, μια οικογένεια ή έναν ιδιώτη και κατατάξτε έπειτα τα διαφορετικά αρχειακά σύνολα με μια ορισμένη σειρά».</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437073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Γέννηση της έννοιας του αρχειακού δεσμού</a:t>
            </a:r>
            <a:endParaRPr lang="el-GR" dirty="0"/>
          </a:p>
        </p:txBody>
      </p:sp>
      <p:sp>
        <p:nvSpPr>
          <p:cNvPr id="24578" name="1 - Θέση περιεχομένου"/>
          <p:cNvSpPr>
            <a:spLocks noGrp="1"/>
          </p:cNvSpPr>
          <p:nvPr>
            <p:ph idx="1"/>
          </p:nvPr>
        </p:nvSpPr>
        <p:spPr/>
        <p:txBody>
          <a:bodyPr>
            <a:normAutofit/>
          </a:bodyPr>
          <a:lstStyle/>
          <a:p>
            <a:r>
              <a:rPr lang="el-GR" altLang="el-GR" sz="2800" dirty="0" smtClean="0"/>
              <a:t>Για να αποφύγει μάλιστα οποιεσδήποτε παρανοήσεις που μπορούσαν να οδηγήσουν στο σχηματισμό συλλογών τεκμηρίων, ο </a:t>
            </a:r>
            <a:r>
              <a:rPr lang="en-US" altLang="el-GR" sz="2800" dirty="0" err="1" smtClean="0"/>
              <a:t>Natalis</a:t>
            </a:r>
            <a:r>
              <a:rPr lang="en-US" altLang="el-GR" sz="2800" dirty="0" smtClean="0"/>
              <a:t> de </a:t>
            </a:r>
            <a:r>
              <a:rPr lang="en-US" altLang="el-GR" sz="2800" dirty="0" err="1" smtClean="0"/>
              <a:t>Wailly</a:t>
            </a:r>
            <a:r>
              <a:rPr lang="en-US" altLang="el-GR" sz="2800" dirty="0" smtClean="0"/>
              <a:t> </a:t>
            </a:r>
            <a:r>
              <a:rPr lang="el-GR" altLang="el-GR" sz="2800" dirty="0" smtClean="0"/>
              <a:t>προσέθετε λίγο πιο κάτω:</a:t>
            </a:r>
          </a:p>
          <a:p>
            <a:pPr marL="361950" indent="0">
              <a:buNone/>
            </a:pPr>
            <a:r>
              <a:rPr lang="el-GR" altLang="el-GR" sz="2800" dirty="0" smtClean="0"/>
              <a:t>«Τα τεκμήρια που έχουν απλώς και μόνο σχέση με ένα ίδρυμα, ένα σύνολο ή μια οικογένεια δεν πρέπει να συγχέονται με το αρχειακό σύνολο αυτού του ιδρύματος, αυτού του σώματος, αυτής της οικογένειας».</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789375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Αρχειακός δεσμός: θεμελιώδης αρχή</a:t>
            </a:r>
            <a:endParaRPr lang="el-GR"/>
          </a:p>
        </p:txBody>
      </p:sp>
      <p:sp>
        <p:nvSpPr>
          <p:cNvPr id="25602" name="1 - Θέση περιεχομένου"/>
          <p:cNvSpPr>
            <a:spLocks noGrp="1"/>
          </p:cNvSpPr>
          <p:nvPr>
            <p:ph idx="1"/>
          </p:nvPr>
        </p:nvSpPr>
        <p:spPr/>
        <p:txBody>
          <a:bodyPr>
            <a:noAutofit/>
          </a:bodyPr>
          <a:lstStyle/>
          <a:p>
            <a:r>
              <a:rPr lang="el-GR" altLang="el-GR" sz="2800" dirty="0" smtClean="0"/>
              <a:t>Η πρόταση του </a:t>
            </a:r>
            <a:r>
              <a:rPr lang="en-US" altLang="el-GR" sz="2800" dirty="0" err="1" smtClean="0"/>
              <a:t>Natalis</a:t>
            </a:r>
            <a:r>
              <a:rPr lang="en-US" altLang="el-GR" sz="2800" dirty="0" smtClean="0"/>
              <a:t> de </a:t>
            </a:r>
            <a:r>
              <a:rPr lang="en-US" altLang="el-GR" sz="2800" dirty="0" err="1" smtClean="0"/>
              <a:t>Wailly</a:t>
            </a:r>
            <a:r>
              <a:rPr lang="el-GR" altLang="el-GR" sz="2800" dirty="0" smtClean="0"/>
              <a:t>, που έλαβε τη θεωρητική της διατύπωση στα 1867 από τον ιταλό </a:t>
            </a:r>
            <a:r>
              <a:rPr lang="en-US" altLang="el-GR" sz="2800" dirty="0" smtClean="0"/>
              <a:t>Francesco </a:t>
            </a:r>
            <a:r>
              <a:rPr lang="en-US" altLang="el-GR" sz="2800" dirty="0" err="1" smtClean="0"/>
              <a:t>Bonaini</a:t>
            </a:r>
            <a:r>
              <a:rPr lang="el-GR" altLang="el-GR" sz="2800" dirty="0" smtClean="0"/>
              <a:t>, αποδείχθηκε τόσο πλούσια σε θεωρητικό βάθος και πρακτικό ενδιαφέρον, ώστε βαθμιαία αναγορεύθηκε σε θεμελιώδη αρχή της αρχειακής επιστήμης.</a:t>
            </a:r>
          </a:p>
          <a:p>
            <a:r>
              <a:rPr lang="el-GR" altLang="el-GR" sz="2800" dirty="0" smtClean="0"/>
              <a:t>Ο αρχειακός δεσμός έτυχε περαιτέρω επεξεργασίας και διεύρυνσης από τους </a:t>
            </a:r>
            <a:r>
              <a:rPr lang="el-GR" altLang="el-GR" sz="2800" dirty="0" err="1" smtClean="0"/>
              <a:t>αρχειονόμους</a:t>
            </a:r>
            <a:r>
              <a:rPr lang="el-GR" altLang="el-GR" sz="2800" dirty="0" smtClean="0"/>
              <a:t> των γερμανικών κρατών. Οι διοικητικές προϋποθέσεις των χωρών αυτών ήταν τέτοιες, που εύκολα οι εκεί </a:t>
            </a:r>
            <a:r>
              <a:rPr lang="el-GR" altLang="el-GR" sz="2800" dirty="0" err="1" smtClean="0"/>
              <a:t>αρχειονόμοι</a:t>
            </a:r>
            <a:r>
              <a:rPr lang="el-GR" altLang="el-GR" sz="2800" dirty="0" smtClean="0"/>
              <a:t> προώθησαν την αρχή ως τις έσχατες συνέπειες της.</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2308465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Πρακτική εφαρμογή</a:t>
            </a:r>
            <a:r>
              <a:rPr lang="en-US" dirty="0" smtClean="0"/>
              <a:t> </a:t>
            </a:r>
            <a:r>
              <a:rPr lang="el-GR" sz="3200" b="0" dirty="0" smtClean="0">
                <a:solidFill>
                  <a:prstClr val="black"/>
                </a:solidFill>
              </a:rPr>
              <a:t>1/3</a:t>
            </a:r>
            <a:r>
              <a:rPr lang="el-GR" sz="3200" b="0" dirty="0" smtClean="0"/>
              <a:t> </a:t>
            </a:r>
            <a:endParaRPr lang="el-GR" sz="3200" b="0" dirty="0"/>
          </a:p>
        </p:txBody>
      </p:sp>
      <p:sp>
        <p:nvSpPr>
          <p:cNvPr id="26626" name="1 - Θέση περιεχομένου"/>
          <p:cNvSpPr>
            <a:spLocks noGrp="1"/>
          </p:cNvSpPr>
          <p:nvPr>
            <p:ph idx="1"/>
          </p:nvPr>
        </p:nvSpPr>
        <p:spPr/>
        <p:txBody>
          <a:bodyPr/>
          <a:lstStyle/>
          <a:p>
            <a:r>
              <a:rPr lang="el-GR" altLang="el-GR" dirty="0" smtClean="0"/>
              <a:t>Τα κράτη γερμανικής παράδοσης προηγήθηκαν σημαντικά στον τομέα του διοικητικού ορθολογισμού έναντι των λατινογενών χωρών. </a:t>
            </a:r>
          </a:p>
          <a:p>
            <a:r>
              <a:rPr lang="el-GR" altLang="el-GR" dirty="0" smtClean="0"/>
              <a:t>Σε ολόκληρη την Κεντρική και Ανατολική Ευρώπη κυριαρχούσε το σύστημα της </a:t>
            </a:r>
            <a:r>
              <a:rPr lang="en-US" altLang="el-GR" i="1" dirty="0" err="1" smtClean="0"/>
              <a:t>registratur</a:t>
            </a:r>
            <a:r>
              <a:rPr lang="el-GR" altLang="el-GR" i="1" dirty="0" smtClean="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15238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dirty="0" smtClean="0"/>
              <a:t>Μικρή επανάληψη</a:t>
            </a:r>
            <a:endParaRPr lang="el-GR" dirty="0"/>
          </a:p>
        </p:txBody>
      </p:sp>
    </p:spTree>
    <p:extLst>
      <p:ext uri="{BB962C8B-B14F-4D97-AF65-F5344CB8AC3E}">
        <p14:creationId xmlns:p14="http://schemas.microsoft.com/office/powerpoint/2010/main" val="1828007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Πρακτική εφαρμογή </a:t>
            </a:r>
            <a:r>
              <a:rPr lang="el-GR" sz="3200" b="0" dirty="0" smtClean="0">
                <a:solidFill>
                  <a:prstClr val="black"/>
                </a:solidFill>
              </a:rPr>
              <a:t>2/3</a:t>
            </a:r>
            <a:endParaRPr lang="el-GR" sz="3200" b="0" dirty="0"/>
          </a:p>
        </p:txBody>
      </p:sp>
      <p:sp>
        <p:nvSpPr>
          <p:cNvPr id="2" name="1 - Θέση περιεχομένου"/>
          <p:cNvSpPr>
            <a:spLocks noGrp="1"/>
          </p:cNvSpPr>
          <p:nvPr>
            <p:ph idx="1"/>
          </p:nvPr>
        </p:nvSpPr>
        <p:spPr/>
        <p:txBody>
          <a:bodyPr>
            <a:normAutofit/>
          </a:bodyPr>
          <a:lstStyle/>
          <a:p>
            <a:pPr>
              <a:defRPr/>
            </a:pPr>
            <a:r>
              <a:rPr lang="el-GR" sz="2400" dirty="0" smtClean="0"/>
              <a:t>Σύμφωνα με το σύστημα αυτό τα ενεργά τεκμήρια κάθε διοίκησης ήσαν ταξινομημένα σε φακέλους ανάλογα με την υπόθεση στην οποία αφορούσαν. </a:t>
            </a:r>
          </a:p>
          <a:p>
            <a:pPr>
              <a:defRPr/>
            </a:pPr>
            <a:r>
              <a:rPr lang="el-GR" sz="2400" dirty="0" smtClean="0"/>
              <a:t>Κάθε φάκελος περιείχε το σύνολο των τεκμηρίων που είχαν ληφθεί καθώς και τα αντίγραφα των εξερχόμενων τεκμηρίων που σχετίζονταν με ορισμένη υπόθεση. </a:t>
            </a:r>
          </a:p>
          <a:p>
            <a:pPr>
              <a:defRPr/>
            </a:pPr>
            <a:r>
              <a:rPr lang="el-GR" sz="2400" dirty="0" smtClean="0"/>
              <a:t>Εντός του φακέλου τα τεκμήρια ήταν ταξινομημένα με χρονολογική σειρά και συνήθως είχαν </a:t>
            </a:r>
            <a:r>
              <a:rPr lang="el-GR" sz="2400" dirty="0" err="1" smtClean="0"/>
              <a:t>συρραφεί</a:t>
            </a:r>
            <a:r>
              <a:rPr lang="el-GR" sz="2400" dirty="0" smtClean="0"/>
              <a:t> απαρτίζοντας ένα ιδιαίτερο σώμα. </a:t>
            </a:r>
          </a:p>
          <a:p>
            <a:pPr>
              <a:defRPr/>
            </a:pPr>
            <a:r>
              <a:rPr lang="el-GR" sz="2400" dirty="0" smtClean="0"/>
              <a:t>Μ' αυτό τον τρόπο εφαρμοζόταν με μεθοδικότητα μια φυσική και διανοητική ταξινόμηση των ενεργών τεκμηρίων κατά διοικητική δραστηριότητα. </a:t>
            </a:r>
          </a:p>
          <a:p>
            <a:pPr>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738695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Πρακτική εφαρμογή </a:t>
            </a:r>
            <a:r>
              <a:rPr lang="el-GR" sz="3200" b="0" dirty="0" smtClean="0">
                <a:solidFill>
                  <a:prstClr val="black"/>
                </a:solidFill>
              </a:rPr>
              <a:t>3/3</a:t>
            </a:r>
            <a:endParaRPr lang="el-GR" sz="3200" b="0" dirty="0"/>
          </a:p>
        </p:txBody>
      </p:sp>
      <p:sp>
        <p:nvSpPr>
          <p:cNvPr id="28674" name="1 - Θέση περιεχομένου"/>
          <p:cNvSpPr>
            <a:spLocks noGrp="1"/>
          </p:cNvSpPr>
          <p:nvPr>
            <p:ph idx="1"/>
          </p:nvPr>
        </p:nvSpPr>
        <p:spPr/>
        <p:txBody>
          <a:bodyPr>
            <a:normAutofit/>
          </a:bodyPr>
          <a:lstStyle/>
          <a:p>
            <a:r>
              <a:rPr lang="el-GR" altLang="el-GR" sz="2800" dirty="0" smtClean="0"/>
              <a:t>Με εδραιωμένο το σύστημα της </a:t>
            </a:r>
            <a:r>
              <a:rPr lang="en-US" altLang="el-GR" sz="2800" i="1" dirty="0" err="1" smtClean="0"/>
              <a:t>registratur</a:t>
            </a:r>
            <a:r>
              <a:rPr lang="en-US" altLang="el-GR" sz="2800" i="1" dirty="0" smtClean="0"/>
              <a:t> </a:t>
            </a:r>
            <a:r>
              <a:rPr lang="el-GR" altLang="el-GR" sz="2800" dirty="0" smtClean="0"/>
              <a:t>ήταν εύλογη η εισήγηση της λεγόμενης </a:t>
            </a:r>
            <a:r>
              <a:rPr lang="en-US" altLang="el-GR" sz="2800" i="1" dirty="0" err="1" smtClean="0"/>
              <a:t>registraturprinzip</a:t>
            </a:r>
            <a:r>
              <a:rPr lang="en-US" altLang="el-GR" sz="2800" i="1" dirty="0" smtClean="0"/>
              <a:t> </a:t>
            </a:r>
            <a:r>
              <a:rPr lang="el-GR" altLang="el-GR" sz="2800" dirty="0" smtClean="0"/>
              <a:t>από μέρους των γερμανών </a:t>
            </a:r>
            <a:r>
              <a:rPr lang="el-GR" altLang="el-GR" sz="2800" dirty="0" err="1" smtClean="0"/>
              <a:t>αρχειονόμων</a:t>
            </a:r>
            <a:r>
              <a:rPr lang="el-GR" altLang="el-GR" sz="2800" dirty="0" smtClean="0"/>
              <a:t>. </a:t>
            </a:r>
          </a:p>
          <a:p>
            <a:r>
              <a:rPr lang="el-GR" altLang="el-GR" sz="2800" dirty="0" smtClean="0"/>
              <a:t>Πρόκειται απλούστατα για το </a:t>
            </a:r>
            <a:r>
              <a:rPr lang="el-GR" altLang="el-GR" sz="2800" i="1" dirty="0" smtClean="0"/>
              <a:t>δεύτερο επίπεδο του αρχειακού δεσμού. </a:t>
            </a:r>
          </a:p>
          <a:p>
            <a:r>
              <a:rPr lang="el-GR" altLang="el-GR" sz="2800" dirty="0" smtClean="0"/>
              <a:t>Όχι μόνο τα τεκμήρια διαφορετικών προελεύσεων δεν πρέπει να αναμειγνύονται, αλλά επιπλέον στο εσωτερικό του αρχειακού συνόλου τα τεκμήρια πρέπει να διατηρούν την αρχική τους θέση, τη θέση δηλαδή που τους δόθηκε από τον οργανισμό-παραγωγό του αρχείου.</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149869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fontAlgn="auto">
              <a:spcAft>
                <a:spcPts val="0"/>
              </a:spcAft>
              <a:defRPr/>
            </a:pPr>
            <a:r>
              <a:rPr lang="el-GR" dirty="0" smtClean="0"/>
              <a:t>Θεωρητική διατύπωση</a:t>
            </a:r>
            <a:r>
              <a:rPr lang="en-US" dirty="0" smtClean="0"/>
              <a:t> </a:t>
            </a:r>
            <a:r>
              <a:rPr lang="el-GR" sz="3200" b="0" dirty="0" smtClean="0">
                <a:solidFill>
                  <a:prstClr val="black"/>
                </a:solidFill>
              </a:rPr>
              <a:t>1/</a:t>
            </a:r>
            <a:r>
              <a:rPr lang="en-US" sz="3200" b="0" dirty="0" smtClean="0">
                <a:solidFill>
                  <a:prstClr val="black"/>
                </a:solidFill>
              </a:rPr>
              <a:t>2</a:t>
            </a:r>
            <a:r>
              <a:rPr lang="el-GR" sz="3200" b="0" dirty="0" smtClean="0">
                <a:solidFill>
                  <a:prstClr val="black"/>
                </a:solidFill>
              </a:rPr>
              <a:t> </a:t>
            </a:r>
            <a:endParaRPr lang="el-GR" dirty="0"/>
          </a:p>
        </p:txBody>
      </p:sp>
      <p:sp>
        <p:nvSpPr>
          <p:cNvPr id="29698" name="1 - Θέση περιεχομένου"/>
          <p:cNvSpPr>
            <a:spLocks noGrp="1"/>
          </p:cNvSpPr>
          <p:nvPr>
            <p:ph idx="1"/>
          </p:nvPr>
        </p:nvSpPr>
        <p:spPr/>
        <p:txBody>
          <a:bodyPr>
            <a:normAutofit/>
          </a:bodyPr>
          <a:lstStyle/>
          <a:p>
            <a:r>
              <a:rPr lang="el-GR" altLang="el-GR" sz="2800" dirty="0" smtClean="0"/>
              <a:t>Η διεύρυνση του αρχειακού δεσμού και στην εσωτερική οργάνωση των αρχειακών συνόλων βρήκε τη θεωρητική της έκφραση το 1898 στο </a:t>
            </a:r>
            <a:r>
              <a:rPr lang="el-GR" altLang="el-GR" sz="2800" i="1" dirty="0" smtClean="0"/>
              <a:t>Εγχειρίδιο για την ταξινόμηση και περιγραφή των αρχείων </a:t>
            </a:r>
            <a:r>
              <a:rPr lang="el-GR" altLang="el-GR" sz="2800" dirty="0" smtClean="0"/>
              <a:t>(</a:t>
            </a:r>
            <a:r>
              <a:rPr lang="en-US" altLang="el-GR" sz="2800" dirty="0" smtClean="0"/>
              <a:t>Manuel pour le </a:t>
            </a:r>
            <a:r>
              <a:rPr lang="en-US" altLang="el-GR" sz="2800" dirty="0" err="1" smtClean="0"/>
              <a:t>classement</a:t>
            </a:r>
            <a:r>
              <a:rPr lang="en-US" altLang="el-GR" sz="2800" dirty="0" smtClean="0"/>
              <a:t> et la description des archives</a:t>
            </a:r>
            <a:r>
              <a:rPr lang="el-GR" altLang="el-GR" sz="2800" dirty="0" smtClean="0"/>
              <a:t>) των Ολλανδών </a:t>
            </a:r>
            <a:r>
              <a:rPr lang="en-US" altLang="el-GR" sz="2800" dirty="0" smtClean="0"/>
              <a:t>Muller</a:t>
            </a:r>
            <a:r>
              <a:rPr lang="el-GR" altLang="el-GR" sz="2800" dirty="0" smtClean="0"/>
              <a:t>, </a:t>
            </a:r>
            <a:r>
              <a:rPr lang="en-US" altLang="el-GR" sz="2800" dirty="0" err="1" smtClean="0"/>
              <a:t>Feith</a:t>
            </a:r>
            <a:r>
              <a:rPr lang="en-US" altLang="el-GR" sz="2800" dirty="0" smtClean="0"/>
              <a:t> </a:t>
            </a:r>
            <a:r>
              <a:rPr lang="el-GR" altLang="el-GR" sz="2800" dirty="0" smtClean="0"/>
              <a:t>και </a:t>
            </a:r>
            <a:r>
              <a:rPr lang="en-US" altLang="el-GR" sz="2800" dirty="0" err="1" smtClean="0"/>
              <a:t>Fruin</a:t>
            </a:r>
            <a:r>
              <a:rPr lang="el-GR" altLang="el-GR" sz="2800" dirty="0" smtClean="0"/>
              <a:t>: </a:t>
            </a:r>
          </a:p>
          <a:p>
            <a:r>
              <a:rPr lang="el-GR" altLang="el-GR" sz="2800" dirty="0" smtClean="0"/>
              <a:t>«</a:t>
            </a:r>
            <a:r>
              <a:rPr lang="en-US" altLang="el-GR" sz="2800" dirty="0" smtClean="0"/>
              <a:t>To </a:t>
            </a:r>
            <a:r>
              <a:rPr lang="el-GR" altLang="el-GR" sz="2800" dirty="0" smtClean="0"/>
              <a:t>ταξινομικό σύστημα πρέπει να στηρίζεται στην αρχική οργάνωση του αρχειακού συνόλου, η οποία σε γενικές γραμμές αντιστοιχεί στην οργάνωση της διοίκησης από την οποία προέρχεται».</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650758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fontAlgn="auto">
              <a:spcAft>
                <a:spcPts val="0"/>
              </a:spcAft>
              <a:defRPr/>
            </a:pPr>
            <a:r>
              <a:rPr lang="el-GR" dirty="0" smtClean="0"/>
              <a:t>Θεωρητική διατύπωση </a:t>
            </a:r>
            <a:r>
              <a:rPr lang="en-US" sz="3200" b="0" dirty="0" smtClean="0">
                <a:solidFill>
                  <a:prstClr val="black"/>
                </a:solidFill>
              </a:rPr>
              <a:t>2</a:t>
            </a:r>
            <a:r>
              <a:rPr lang="el-GR" sz="3200" b="0" dirty="0" smtClean="0">
                <a:solidFill>
                  <a:prstClr val="black"/>
                </a:solidFill>
              </a:rPr>
              <a:t>/</a:t>
            </a:r>
            <a:r>
              <a:rPr lang="en-US" sz="3200" b="0" dirty="0" smtClean="0">
                <a:solidFill>
                  <a:prstClr val="black"/>
                </a:solidFill>
              </a:rPr>
              <a:t>2</a:t>
            </a:r>
            <a:endParaRPr lang="el-GR" sz="2000" dirty="0"/>
          </a:p>
        </p:txBody>
      </p:sp>
      <p:sp>
        <p:nvSpPr>
          <p:cNvPr id="30722" name="1 - Θέση περιεχομένου"/>
          <p:cNvSpPr>
            <a:spLocks noGrp="1"/>
          </p:cNvSpPr>
          <p:nvPr>
            <p:ph idx="1"/>
          </p:nvPr>
        </p:nvSpPr>
        <p:spPr/>
        <p:txBody>
          <a:bodyPr>
            <a:noAutofit/>
          </a:bodyPr>
          <a:lstStyle/>
          <a:p>
            <a:r>
              <a:rPr lang="el-GR" altLang="el-GR" sz="2600" dirty="0" smtClean="0"/>
              <a:t>Ο γάλλος </a:t>
            </a:r>
            <a:r>
              <a:rPr lang="el-GR" altLang="el-GR" sz="2600" dirty="0" err="1" smtClean="0"/>
              <a:t>αρχειονόμος</a:t>
            </a:r>
            <a:r>
              <a:rPr lang="el-GR" altLang="el-GR" sz="2600" dirty="0" smtClean="0"/>
              <a:t> Μ. </a:t>
            </a:r>
            <a:r>
              <a:rPr lang="en-US" altLang="el-GR" sz="2600" dirty="0" err="1" smtClean="0"/>
              <a:t>Duchein</a:t>
            </a:r>
            <a:r>
              <a:rPr lang="en-US" altLang="el-GR" sz="2600" dirty="0" smtClean="0"/>
              <a:t> </a:t>
            </a:r>
            <a:r>
              <a:rPr lang="el-GR" altLang="el-GR" sz="2600" dirty="0" smtClean="0"/>
              <a:t>δημοσίευσε στα 1977 το άρθρο «Ο σεβασμός των αρχειακών συνόλων: θεωρητικές αρχές και πρακτικά προβλήματα» (</a:t>
            </a:r>
            <a:r>
              <a:rPr lang="en-US" altLang="el-GR" sz="2600" dirty="0" smtClean="0"/>
              <a:t>Le respect des </a:t>
            </a:r>
            <a:r>
              <a:rPr lang="en-US" altLang="el-GR" sz="2600" dirty="0" err="1" smtClean="0"/>
              <a:t>fonds</a:t>
            </a:r>
            <a:r>
              <a:rPr lang="en-US" altLang="el-GR" sz="2600" dirty="0" smtClean="0"/>
              <a:t> en </a:t>
            </a:r>
            <a:r>
              <a:rPr lang="en-US" altLang="el-GR" sz="2600" dirty="0" err="1" smtClean="0"/>
              <a:t>archivistique</a:t>
            </a:r>
            <a:r>
              <a:rPr lang="el-GR" altLang="el-GR" sz="2600" dirty="0" smtClean="0"/>
              <a:t>: </a:t>
            </a:r>
            <a:r>
              <a:rPr lang="en-US" altLang="el-GR" sz="2600" dirty="0" err="1" smtClean="0"/>
              <a:t>principes</a:t>
            </a:r>
            <a:r>
              <a:rPr lang="en-US" altLang="el-GR" sz="2600" dirty="0" smtClean="0"/>
              <a:t> </a:t>
            </a:r>
            <a:r>
              <a:rPr lang="en-US" altLang="el-GR" sz="2600" dirty="0" err="1" smtClean="0"/>
              <a:t>theoriques</a:t>
            </a:r>
            <a:r>
              <a:rPr lang="en-US" altLang="el-GR" sz="2600" dirty="0" smtClean="0"/>
              <a:t> et </a:t>
            </a:r>
            <a:r>
              <a:rPr lang="en-US" altLang="el-GR" sz="2600" dirty="0" err="1" smtClean="0"/>
              <a:t>problemes</a:t>
            </a:r>
            <a:r>
              <a:rPr lang="en-US" altLang="el-GR" sz="2600" dirty="0" smtClean="0"/>
              <a:t> </a:t>
            </a:r>
            <a:r>
              <a:rPr lang="en-US" altLang="el-GR" sz="2600" dirty="0" err="1" smtClean="0"/>
              <a:t>pratiques</a:t>
            </a:r>
            <a:r>
              <a:rPr lang="el-GR" altLang="el-GR" sz="2600" dirty="0" smtClean="0"/>
              <a:t>) το οποίο κατέλαβε κεφαλαιώδη θέση στη σχετική βιβλιογραφία. </a:t>
            </a:r>
          </a:p>
          <a:p>
            <a:r>
              <a:rPr lang="el-GR" altLang="el-GR" sz="2600" dirty="0" smtClean="0"/>
              <a:t>Ο γάλλος </a:t>
            </a:r>
            <a:r>
              <a:rPr lang="el-GR" altLang="el-GR" sz="2600" dirty="0" err="1" smtClean="0"/>
              <a:t>αρχειονόμος</a:t>
            </a:r>
            <a:r>
              <a:rPr lang="el-GR" altLang="el-GR" sz="2600" dirty="0" smtClean="0"/>
              <a:t> ανέπτυξε τις βασικές θεωρητικές και πρακτικές πλευρές του αρχειακού δεσμού, κωδικοποίησε τα κύρια προβλήματα εφαρμογής και πρότεινε τη δική του ερμηνεία για μια σειρά από τις παραπάνω περιπτώσεις.</a:t>
            </a:r>
          </a:p>
          <a:p>
            <a:endParaRPr lang="el-GR" altLang="el-GR" sz="2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141346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Σήμερα… </a:t>
            </a:r>
            <a:r>
              <a:rPr lang="el-GR" sz="3200" b="0" dirty="0" smtClean="0">
                <a:solidFill>
                  <a:prstClr val="black"/>
                </a:solidFill>
              </a:rPr>
              <a:t>1/2</a:t>
            </a:r>
            <a:endParaRPr lang="el-GR" sz="5400" b="0" dirty="0"/>
          </a:p>
        </p:txBody>
      </p:sp>
      <p:sp>
        <p:nvSpPr>
          <p:cNvPr id="2" name="1 - Θέση περιεχομένου"/>
          <p:cNvSpPr>
            <a:spLocks noGrp="1"/>
          </p:cNvSpPr>
          <p:nvPr>
            <p:ph idx="1"/>
          </p:nvPr>
        </p:nvSpPr>
        <p:spPr/>
        <p:txBody>
          <a:bodyPr>
            <a:noAutofit/>
          </a:bodyPr>
          <a:lstStyle/>
          <a:p>
            <a:pPr>
              <a:defRPr/>
            </a:pPr>
            <a:r>
              <a:rPr lang="el-GR" sz="2400" dirty="0" smtClean="0"/>
              <a:t>Ο αρχειακός δεσμός επανέρχεται στο κέντρο των αρχειακών συζητήσεων. </a:t>
            </a:r>
          </a:p>
          <a:p>
            <a:pPr>
              <a:defRPr/>
            </a:pPr>
            <a:r>
              <a:rPr lang="el-GR" sz="2400" dirty="0" smtClean="0"/>
              <a:t>Η ανάγκη να συστηματοποιηθεί η αρχειακή περιγραφή έγινε αφετηρία επανατοποθέτησης και αποσαφήνισης του αρχειακού συνόλου ως μονάδα περιγραφής.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522598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Σήμερα… </a:t>
            </a:r>
            <a:r>
              <a:rPr lang="el-GR" sz="3200" b="0" dirty="0" smtClean="0">
                <a:solidFill>
                  <a:prstClr val="black"/>
                </a:solidFill>
              </a:rPr>
              <a:t>2/2</a:t>
            </a:r>
            <a:endParaRPr lang="el-GR" sz="5400" b="0" dirty="0"/>
          </a:p>
        </p:txBody>
      </p:sp>
      <p:sp>
        <p:nvSpPr>
          <p:cNvPr id="2" name="1 - Θέση περιεχομένου"/>
          <p:cNvSpPr>
            <a:spLocks noGrp="1"/>
          </p:cNvSpPr>
          <p:nvPr>
            <p:ph idx="1"/>
          </p:nvPr>
        </p:nvSpPr>
        <p:spPr/>
        <p:txBody>
          <a:bodyPr>
            <a:noAutofit/>
          </a:bodyPr>
          <a:lstStyle/>
          <a:p>
            <a:pPr>
              <a:defRPr/>
            </a:pPr>
            <a:r>
              <a:rPr lang="el-GR" sz="2400" dirty="0" smtClean="0"/>
              <a:t>Από την άλλη μεριά το πεδίο εφαρμογής της αρχής περιπλέκεται συνεχώς: </a:t>
            </a:r>
          </a:p>
          <a:p>
            <a:pPr marL="822960" lvl="1" indent="-457200">
              <a:defRPr/>
            </a:pPr>
            <a:r>
              <a:rPr lang="el-GR" sz="2400" dirty="0" smtClean="0"/>
              <a:t>ο αρχειακός όγκος εμφανίζεται ολοένα μεγαλύτερος και πιο σύνθετος </a:t>
            </a:r>
          </a:p>
          <a:p>
            <a:pPr marL="822960" lvl="1" indent="-457200">
              <a:defRPr/>
            </a:pPr>
            <a:r>
              <a:rPr lang="el-GR" sz="2400" dirty="0" smtClean="0"/>
              <a:t>οι σύγχρονες τεχνολογίες ανατρέπουν πολλές βεβαιότητες - ιδιαίτερα σε </a:t>
            </a:r>
            <a:r>
              <a:rPr lang="el-GR" sz="2400" dirty="0" err="1" smtClean="0"/>
              <a:t>ό,τι</a:t>
            </a:r>
            <a:r>
              <a:rPr lang="el-GR" sz="2400" dirty="0" smtClean="0"/>
              <a:t> αφορά στην παραγωγή των τεκμηρίων </a:t>
            </a:r>
          </a:p>
          <a:p>
            <a:pPr marL="822960" lvl="1" indent="-457200">
              <a:defRPr/>
            </a:pPr>
            <a:r>
              <a:rPr lang="el-GR" sz="2400" dirty="0" smtClean="0"/>
              <a:t>η διοίκηση αναπτύσσεται ραγδαία </a:t>
            </a:r>
          </a:p>
          <a:p>
            <a:pPr marL="822960" lvl="1" indent="-457200">
              <a:defRPr/>
            </a:pPr>
            <a:r>
              <a:rPr lang="el-GR" sz="2400" dirty="0" smtClean="0"/>
              <a:t>οι επαγγελματίες </a:t>
            </a:r>
            <a:r>
              <a:rPr lang="el-GR" sz="2400" dirty="0" err="1" smtClean="0"/>
              <a:t>αρχειονόμοι</a:t>
            </a:r>
            <a:r>
              <a:rPr lang="el-GR" sz="2400" dirty="0" smtClean="0"/>
              <a:t> αντιμετωπίζουν καθημερινά την αδυναμία του αρχειακού δεσμού, από την οποία πηγάζουν προτάσεις όχι μόνο εμπλουτισμού και ανανέωσης αλλά κάποτε και άρνησης της αρχής αυτής.</a:t>
            </a:r>
          </a:p>
          <a:p>
            <a:pPr>
              <a:defRPr/>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170937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fontAlgn="auto">
              <a:spcAft>
                <a:spcPts val="0"/>
              </a:spcAft>
              <a:defRPr/>
            </a:pPr>
            <a:r>
              <a:rPr lang="el-GR" dirty="0" smtClean="0"/>
              <a:t/>
            </a:r>
            <a:br>
              <a:rPr lang="el-GR" dirty="0" smtClean="0"/>
            </a:br>
            <a:r>
              <a:rPr lang="el-GR" dirty="0" smtClean="0"/>
              <a:t>Έκταση εφαρμογής αρχειακού δεσμού</a:t>
            </a:r>
            <a:endParaRPr lang="el-GR" dirty="0"/>
          </a:p>
        </p:txBody>
      </p:sp>
    </p:spTree>
    <p:extLst>
      <p:ext uri="{BB962C8B-B14F-4D97-AF65-F5344CB8AC3E}">
        <p14:creationId xmlns:p14="http://schemas.microsoft.com/office/powerpoint/2010/main" val="140688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Καθολική και αναγκαία εφαρμογή</a:t>
            </a:r>
            <a:r>
              <a:rPr lang="en-US" dirty="0" smtClean="0"/>
              <a:t>;</a:t>
            </a:r>
            <a:endParaRPr lang="el-GR" dirty="0"/>
          </a:p>
        </p:txBody>
      </p:sp>
      <p:sp>
        <p:nvSpPr>
          <p:cNvPr id="3" name="2 - Θέση περιεχομένου"/>
          <p:cNvSpPr>
            <a:spLocks noGrp="1"/>
          </p:cNvSpPr>
          <p:nvPr>
            <p:ph idx="1"/>
          </p:nvPr>
        </p:nvSpPr>
        <p:spPr/>
        <p:txBody>
          <a:bodyPr/>
          <a:lstStyle/>
          <a:p>
            <a:r>
              <a:rPr lang="el-GR" dirty="0" smtClean="0"/>
              <a:t>Ο αρχειακός δεσμός εφαρμόζεται αδιακρίτως υποστρώματος και ηλικίας των τεκμηρίων</a:t>
            </a:r>
            <a:r>
              <a:rPr lang="el-GR" dirty="0"/>
              <a:t>;</a:t>
            </a:r>
            <a:endParaRPr lang="el-GR" dirty="0" smtClean="0"/>
          </a:p>
          <a:p>
            <a:r>
              <a:rPr lang="el-GR" dirty="0" smtClean="0"/>
              <a:t>Σε ποιο βαθμό είναι απαραίτητη η εφαρμογή του δεύτερου επιπέδου της αρχής;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Διατήρηση της ταξινόμησης του παραγωγού</a:t>
            </a:r>
            <a:endParaRPr lang="el-GR" dirty="0"/>
          </a:p>
        </p:txBody>
      </p:sp>
      <p:sp>
        <p:nvSpPr>
          <p:cNvPr id="34818" name="1 - Θέση περιεχομένου"/>
          <p:cNvSpPr>
            <a:spLocks noGrp="1"/>
          </p:cNvSpPr>
          <p:nvPr>
            <p:ph idx="1"/>
          </p:nvPr>
        </p:nvSpPr>
        <p:spPr/>
        <p:txBody>
          <a:bodyPr>
            <a:normAutofit/>
          </a:bodyPr>
          <a:lstStyle/>
          <a:p>
            <a:r>
              <a:rPr lang="el-GR" altLang="el-GR" sz="2800" dirty="0" smtClean="0"/>
              <a:t>Ο αρχειακός δεσμός διαρθρώνεται σε δύο επίπεδα, εκ των οποίων το δεύτερο είναι συμπλήρωμα και λογική συνέπεια του πρώτου. </a:t>
            </a:r>
          </a:p>
          <a:p>
            <a:r>
              <a:rPr lang="el-GR" altLang="el-GR" sz="2800" dirty="0" smtClean="0"/>
              <a:t>Ενώ στο πρώτο επίπεδο αντικείμενο είναι η διαφύλαξη του ενιαίου και αυτόνομου χαρακτήρα κάθε αρχειακού συνόλου, στο δεύτερο επίπεδο το ζητούμενο είναι η εσωτερική οργάνωση του αρχειακού συνόλου να ακολουθεί την ταξινόμηση που δόθηκε στα τεκμήρια από τον παραγωγό του αρχείου.</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1375612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err="1" smtClean="0"/>
              <a:t>Τεκμηριωτική</a:t>
            </a:r>
            <a:r>
              <a:rPr lang="el-GR" smtClean="0"/>
              <a:t> αξία</a:t>
            </a:r>
            <a:endParaRPr lang="el-GR"/>
          </a:p>
        </p:txBody>
      </p:sp>
      <p:sp>
        <p:nvSpPr>
          <p:cNvPr id="35842" name="1 - Θέση περιεχομένου"/>
          <p:cNvSpPr>
            <a:spLocks noGrp="1"/>
          </p:cNvSpPr>
          <p:nvPr>
            <p:ph idx="1"/>
          </p:nvPr>
        </p:nvSpPr>
        <p:spPr/>
        <p:txBody>
          <a:bodyPr>
            <a:normAutofit/>
          </a:bodyPr>
          <a:lstStyle/>
          <a:p>
            <a:r>
              <a:rPr lang="el-GR" altLang="el-GR" sz="2800" dirty="0" smtClean="0"/>
              <a:t>Η </a:t>
            </a:r>
            <a:r>
              <a:rPr lang="el-GR" altLang="el-GR" sz="2800" dirty="0" err="1" smtClean="0"/>
              <a:t>τεκμηριωτική</a:t>
            </a:r>
            <a:r>
              <a:rPr lang="el-GR" altLang="el-GR" sz="2800" dirty="0" smtClean="0"/>
              <a:t> αξία του αρχειακού συνόλου έγκειται στο γεγονός ότι είναι το φυσικό και οργανικό προϊόν των δραστηριοτήτων του αυτού υποκειμένου. </a:t>
            </a:r>
          </a:p>
          <a:p>
            <a:r>
              <a:rPr lang="el-GR" altLang="el-GR" sz="2800" dirty="0" smtClean="0"/>
              <a:t>Σε τι συνίσταται όμως η </a:t>
            </a:r>
            <a:r>
              <a:rPr lang="el-GR" altLang="el-GR" sz="2800" dirty="0" err="1" smtClean="0"/>
              <a:t>τεκμηριωτική</a:t>
            </a:r>
            <a:r>
              <a:rPr lang="el-GR" altLang="el-GR" sz="2800" dirty="0" smtClean="0"/>
              <a:t> αξία της πρώτης ταξινόμησης; </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4208939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Αρχειακές πληροφορίες</a:t>
            </a:r>
            <a:endParaRPr lang="el-GR"/>
          </a:p>
        </p:txBody>
      </p:sp>
      <p:sp>
        <p:nvSpPr>
          <p:cNvPr id="10242" name="1 - Θέση περιεχομένου"/>
          <p:cNvSpPr>
            <a:spLocks noGrp="1"/>
          </p:cNvSpPr>
          <p:nvPr>
            <p:ph idx="1"/>
          </p:nvPr>
        </p:nvSpPr>
        <p:spPr/>
        <p:txBody>
          <a:bodyPr/>
          <a:lstStyle/>
          <a:p>
            <a:r>
              <a:rPr lang="el-GR" altLang="el-GR" sz="2800" dirty="0" smtClean="0"/>
              <a:t>Οι πληροφορίες που έχουν παραχθεί ή ληφθεί από ένα φυσικό ή νομικό πρόσωπο στο πλαίσιο των δραστηριοτήτων του και έχουν καταχωρισθεί σε κάποιο υλικό</a:t>
            </a:r>
            <a:r>
              <a:rPr lang="en-US" altLang="el-GR" sz="2800" dirty="0" smtClean="0"/>
              <a:t> </a:t>
            </a:r>
            <a:r>
              <a:rPr lang="el-GR" altLang="el-GR" sz="2800" dirty="0" smtClean="0"/>
              <a:t>υπόστρωμα.</a:t>
            </a:r>
          </a:p>
          <a:p>
            <a:r>
              <a:rPr lang="el-GR" altLang="el-GR" sz="2800" dirty="0" smtClean="0"/>
              <a:t>Ο άνθρωπος δημιουργεί πληροφορίες αρχειακού χαρακτήρα, είτε για να επικοινωνήσει με τους γύρω του είτε για να πετύχει συγκεκριμένους στόχους.</a:t>
            </a:r>
          </a:p>
          <a:p>
            <a:r>
              <a:rPr lang="el-GR" altLang="el-GR" sz="2800" dirty="0" smtClean="0"/>
              <a:t>Ο </a:t>
            </a:r>
            <a:r>
              <a:rPr lang="el-GR" altLang="el-GR" sz="2800" dirty="0" err="1" smtClean="0"/>
              <a:t>αρχειονόμος</a:t>
            </a:r>
            <a:r>
              <a:rPr lang="el-GR" altLang="el-GR" sz="2800" dirty="0" smtClean="0"/>
              <a:t> είναι ο «τεχνικός» που επιφορτίζεται με τη διαχείριση αυτών των πληροφοριών.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666500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algn="l" fontAlgn="auto">
              <a:spcAft>
                <a:spcPts val="0"/>
              </a:spcAft>
              <a:defRPr/>
            </a:pPr>
            <a:r>
              <a:rPr lang="el-GR" dirty="0" err="1" smtClean="0"/>
              <a:t>Τεκμηριωτική</a:t>
            </a:r>
            <a:r>
              <a:rPr lang="el-GR" dirty="0" smtClean="0"/>
              <a:t> αξία &amp; αρχική ταξινόμηση</a:t>
            </a:r>
            <a:endParaRPr lang="el-GR" dirty="0"/>
          </a:p>
        </p:txBody>
      </p:sp>
      <p:sp>
        <p:nvSpPr>
          <p:cNvPr id="36866" name="1 - Θέση περιεχομένου"/>
          <p:cNvSpPr>
            <a:spLocks noGrp="1"/>
          </p:cNvSpPr>
          <p:nvPr>
            <p:ph idx="1"/>
          </p:nvPr>
        </p:nvSpPr>
        <p:spPr/>
        <p:txBody>
          <a:bodyPr>
            <a:normAutofit/>
          </a:bodyPr>
          <a:lstStyle/>
          <a:p>
            <a:r>
              <a:rPr lang="el-GR" altLang="el-GR" sz="2800" dirty="0" smtClean="0"/>
              <a:t>Η αρχική οργάνωση των εγγράφων τεκμηριώνει απλώς μια συγκεκριμένη φυσική και διανοητική δραστηριότητα και υποδηλώνει τη χρήση των τεκμηρίων από τον παραγωγό τους. </a:t>
            </a:r>
          </a:p>
          <a:p>
            <a:r>
              <a:rPr lang="el-GR" altLang="el-GR" sz="2800" dirty="0" smtClean="0"/>
              <a:t>Κατά τούτο η </a:t>
            </a:r>
            <a:r>
              <a:rPr lang="el-GR" altLang="el-GR" sz="2800" dirty="0" err="1" smtClean="0"/>
              <a:t>τεκμηριωτική</a:t>
            </a:r>
            <a:r>
              <a:rPr lang="el-GR" altLang="el-GR" sz="2800" dirty="0" smtClean="0"/>
              <a:t> αξία της αρχικής οργάνωσης είναι πολύ περιορισμένη εν συγκρίσει προς την </a:t>
            </a:r>
            <a:r>
              <a:rPr lang="el-GR" altLang="el-GR" sz="2800" dirty="0" err="1" smtClean="0"/>
              <a:t>τεκμηριωτική</a:t>
            </a:r>
            <a:r>
              <a:rPr lang="el-GR" altLang="el-GR" sz="2800" dirty="0" smtClean="0"/>
              <a:t> αξία του αρχειακού συνόλου. </a:t>
            </a:r>
          </a:p>
          <a:p>
            <a:r>
              <a:rPr lang="el-GR" altLang="el-GR" sz="2800" dirty="0" smtClean="0"/>
              <a:t>Γενικά μιλώντας, η εφαρμογή του δευτέρου επιπέδου είναι πολύ πιθανόν να αυξήσει την </a:t>
            </a:r>
            <a:r>
              <a:rPr lang="el-GR" altLang="el-GR" sz="2800" dirty="0" err="1" smtClean="0"/>
              <a:t>τεκμηριωτική</a:t>
            </a:r>
            <a:r>
              <a:rPr lang="el-GR" altLang="el-GR" sz="2800" dirty="0" smtClean="0"/>
              <a:t> αξία του αρχειακού υλικού, χωρίς τούτο να σημαίνει ότι η έλλειψή του την καταργεί.</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314579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Οφέλη</a:t>
            </a:r>
            <a:endParaRPr lang="el-GR"/>
          </a:p>
        </p:txBody>
      </p:sp>
      <p:sp>
        <p:nvSpPr>
          <p:cNvPr id="2" name="1 - Θέση περιεχομένου"/>
          <p:cNvSpPr>
            <a:spLocks noGrp="1"/>
          </p:cNvSpPr>
          <p:nvPr>
            <p:ph idx="1"/>
          </p:nvPr>
        </p:nvSpPr>
        <p:spPr>
          <a:xfrm>
            <a:off x="457200" y="1196752"/>
            <a:ext cx="8229600" cy="5328592"/>
          </a:xfrm>
        </p:spPr>
        <p:txBody>
          <a:bodyPr>
            <a:normAutofit fontScale="70000" lnSpcReduction="20000"/>
          </a:bodyPr>
          <a:lstStyle/>
          <a:p>
            <a:pPr>
              <a:lnSpc>
                <a:spcPct val="120000"/>
              </a:lnSpc>
              <a:defRPr/>
            </a:pPr>
            <a:r>
              <a:rPr lang="el-GR" dirty="0" smtClean="0"/>
              <a:t>Υπέρ της διατήρησης της αρχικής οργάνωσης συνηγορούν και δύο επιχειρήματα πρακτικής φύσεως: </a:t>
            </a:r>
          </a:p>
          <a:p>
            <a:pPr marL="822960" lvl="1" indent="-457200">
              <a:lnSpc>
                <a:spcPct val="120000"/>
              </a:lnSpc>
              <a:buClr>
                <a:schemeClr val="tx1"/>
              </a:buClr>
              <a:defRPr/>
            </a:pPr>
            <a:r>
              <a:rPr lang="el-GR" dirty="0" smtClean="0"/>
              <a:t>η εξοικονόμηση χρόνου και εργασίας και </a:t>
            </a:r>
          </a:p>
          <a:p>
            <a:pPr marL="822960" lvl="1" indent="-457200">
              <a:lnSpc>
                <a:spcPct val="120000"/>
              </a:lnSpc>
              <a:buClr>
                <a:schemeClr val="tx1"/>
              </a:buClr>
              <a:defRPr/>
            </a:pPr>
            <a:r>
              <a:rPr lang="el-GR" dirty="0" smtClean="0"/>
              <a:t>η διευκόλυνση των ερευνών του οργανισμού-παραγωγού του αρχείου. </a:t>
            </a:r>
          </a:p>
          <a:p>
            <a:pPr>
              <a:lnSpc>
                <a:spcPct val="120000"/>
              </a:lnSpc>
              <a:defRPr/>
            </a:pPr>
            <a:r>
              <a:rPr lang="el-GR" dirty="0" smtClean="0"/>
              <a:t>Το δεύτερο επίπεδο του αρχειακού δεσμού απαλλάσσει τον </a:t>
            </a:r>
            <a:r>
              <a:rPr lang="el-GR" dirty="0" err="1" smtClean="0"/>
              <a:t>αρχειονόμο</a:t>
            </a:r>
            <a:r>
              <a:rPr lang="el-GR" dirty="0" smtClean="0"/>
              <a:t> από την επώδυνη εργασία της </a:t>
            </a:r>
            <a:r>
              <a:rPr lang="el-GR" dirty="0" err="1" smtClean="0"/>
              <a:t>αναταξινόμησης</a:t>
            </a:r>
            <a:r>
              <a:rPr lang="el-GR" dirty="0" smtClean="0"/>
              <a:t> που συχνά γίνεται κατά τεκμήριο. </a:t>
            </a:r>
          </a:p>
          <a:p>
            <a:pPr>
              <a:lnSpc>
                <a:spcPct val="120000"/>
              </a:lnSpc>
              <a:defRPr/>
            </a:pPr>
            <a:r>
              <a:rPr lang="el-GR" dirty="0" smtClean="0"/>
              <a:t>Επιπλέον στην περίπτωση των </a:t>
            </a:r>
            <a:r>
              <a:rPr lang="el-GR" i="1" dirty="0" smtClean="0"/>
              <a:t>ανοικτών </a:t>
            </a:r>
            <a:r>
              <a:rPr lang="el-GR" dirty="0" smtClean="0"/>
              <a:t>αρχειακών συνόλων, αν το αρχείο διατηρεί την ταξινόμηση που του δόθηκε από τη διοίκηση, ο οργανισμός-παραγωγός εντοπίζει πολύ εύκολα τις ζητούμενες πληροφορίες. </a:t>
            </a:r>
          </a:p>
          <a:p>
            <a:pPr>
              <a:lnSpc>
                <a:spcPct val="120000"/>
              </a:lnSpc>
              <a:defRPr/>
            </a:pPr>
            <a:r>
              <a:rPr lang="el-GR" dirty="0" smtClean="0"/>
              <a:t>Το δεύτερο επίπεδο του αρχειακού δεσμού εκφράζει έτσι όχι μόνο μια θεωρητική σύλληψη αλλά και μια απτή αναγκαιότητα.</a:t>
            </a:r>
          </a:p>
          <a:p>
            <a:pPr>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2320720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Προϋποθέσεις διατήρηση της αρχικής ταξινόμησης</a:t>
            </a:r>
            <a:endParaRPr lang="el-GR" dirty="0"/>
          </a:p>
        </p:txBody>
      </p:sp>
      <p:sp>
        <p:nvSpPr>
          <p:cNvPr id="38914" name="1 - Θέση περιεχομένου"/>
          <p:cNvSpPr>
            <a:spLocks noGrp="1"/>
          </p:cNvSpPr>
          <p:nvPr>
            <p:ph idx="1"/>
          </p:nvPr>
        </p:nvSpPr>
        <p:spPr/>
        <p:txBody>
          <a:bodyPr>
            <a:normAutofit fontScale="85000" lnSpcReduction="10000"/>
          </a:bodyPr>
          <a:lstStyle/>
          <a:p>
            <a:r>
              <a:rPr lang="el-GR" altLang="el-GR" dirty="0" smtClean="0"/>
              <a:t>Η εφαρμογή του δευτέρου επιπέδου πρέπει να γίνεται με σύνεση και μόνο υπό προϋποθέσεις. </a:t>
            </a:r>
          </a:p>
          <a:p>
            <a:r>
              <a:rPr lang="el-GR" altLang="el-GR" dirty="0" smtClean="0"/>
              <a:t>Κατ' αρχήν προαπαιτούμενο της εφαρμογής του δευτέρου επιπέδου είναι η ύπαρξη ενός ταξινομικού συστήματος στη φάση των ενεργών αρχείων. </a:t>
            </a:r>
          </a:p>
          <a:p>
            <a:r>
              <a:rPr lang="el-GR" altLang="el-GR" dirty="0" smtClean="0"/>
              <a:t>Αν αυτή η τάξη έχει διαταραχθεί, ο </a:t>
            </a:r>
            <a:r>
              <a:rPr lang="el-GR" altLang="el-GR" dirty="0" err="1" smtClean="0"/>
              <a:t>αρχειονόμος</a:t>
            </a:r>
            <a:r>
              <a:rPr lang="el-GR" altLang="el-GR" dirty="0" smtClean="0"/>
              <a:t> έχει να επιλέξει ανάμεσα στην ανασύνθεση της αρχικής ταξινόμησης, στη δημιουργία μιας νέας οργάνωσης ή τέλος στη διατήρηση της παρούσας κατάστασης. </a:t>
            </a:r>
          </a:p>
          <a:p>
            <a:r>
              <a:rPr lang="el-GR" altLang="el-GR" dirty="0" smtClean="0"/>
              <a:t>Απέναντι σ' αυτό το πρόβλημα ο </a:t>
            </a:r>
            <a:r>
              <a:rPr lang="el-GR" altLang="el-GR" dirty="0" err="1" smtClean="0"/>
              <a:t>αρχειονόμος</a:t>
            </a:r>
            <a:r>
              <a:rPr lang="el-GR" altLang="el-GR" dirty="0" smtClean="0"/>
              <a:t> πρέπει να εξοπλιστεί με ένα καλά οργανωμένο σύνολο κριτηρίων.</a:t>
            </a:r>
          </a:p>
          <a:p>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508800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Νέα ταξινόμηση ή διατήρηση υπάρχουσας; </a:t>
            </a:r>
            <a:r>
              <a:rPr lang="el-GR" sz="3600" b="0" dirty="0" smtClean="0"/>
              <a:t>1/3</a:t>
            </a:r>
            <a:endParaRPr lang="el-GR" sz="3600" b="0" dirty="0"/>
          </a:p>
        </p:txBody>
      </p:sp>
      <p:sp>
        <p:nvSpPr>
          <p:cNvPr id="2" name="1 - Θέση περιεχομένου"/>
          <p:cNvSpPr>
            <a:spLocks noGrp="1"/>
          </p:cNvSpPr>
          <p:nvPr>
            <p:ph idx="1"/>
          </p:nvPr>
        </p:nvSpPr>
        <p:spPr>
          <a:xfrm>
            <a:off x="457200" y="1196752"/>
            <a:ext cx="8229600" cy="5328592"/>
          </a:xfrm>
        </p:spPr>
        <p:txBody>
          <a:bodyPr>
            <a:normAutofit fontScale="70000" lnSpcReduction="20000"/>
          </a:bodyPr>
          <a:lstStyle/>
          <a:p>
            <a:pPr>
              <a:lnSpc>
                <a:spcPct val="120000"/>
              </a:lnSpc>
              <a:defRPr/>
            </a:pPr>
            <a:r>
              <a:rPr lang="el-GR" sz="3100" dirty="0" smtClean="0"/>
              <a:t>Εν πρώτοις δεν πρέπει να αποφεύγεται η εκ νέου ταξινόμηση ενός αρχειακού συνόλου με την πρόφαση πως, αφήνοντας το αταξινόμητο, προβάλλουμε την έλλειψη οργάνωσης του παραγωγού του. </a:t>
            </a:r>
          </a:p>
          <a:p>
            <a:pPr>
              <a:lnSpc>
                <a:spcPct val="120000"/>
              </a:lnSpc>
              <a:defRPr/>
            </a:pPr>
            <a:r>
              <a:rPr lang="el-GR" sz="3100" dirty="0" smtClean="0"/>
              <a:t>Αν αντίθετα ο παραγωγός του αρχειακού συνόλου το έχει ταξινομήσει με ένα ορισμένο σύστημα, πρέπει να εξετάσουμε:</a:t>
            </a:r>
          </a:p>
          <a:p>
            <a:pPr marL="628650" lvl="1" indent="-263525" fontAlgn="auto">
              <a:lnSpc>
                <a:spcPct val="120000"/>
              </a:lnSpc>
              <a:spcAft>
                <a:spcPts val="0"/>
              </a:spcAft>
              <a:buFont typeface="Calibri" panose="020F0502020204030204" pitchFamily="34" charset="0"/>
              <a:buChar char="-"/>
              <a:defRPr/>
            </a:pPr>
            <a:r>
              <a:rPr lang="el-GR" dirty="0" smtClean="0"/>
              <a:t>αν αυτή η οργάνωση είναι αρχειακού χαρακτήρα (και όχι μια απλή αποθηκευτική διάταξη, λ.χ., ανάλογα με το σχήμα των τεκμηρίων), </a:t>
            </a:r>
          </a:p>
          <a:p>
            <a:pPr marL="628650" lvl="1" indent="-263525" fontAlgn="auto">
              <a:lnSpc>
                <a:spcPct val="120000"/>
              </a:lnSpc>
              <a:spcAft>
                <a:spcPts val="0"/>
              </a:spcAft>
              <a:buFont typeface="Calibri" panose="020F0502020204030204" pitchFamily="34" charset="0"/>
              <a:buChar char="-"/>
              <a:defRPr/>
            </a:pPr>
            <a:r>
              <a:rPr lang="el-GR" dirty="0" smtClean="0"/>
              <a:t>αν αφορά σε όλα τα τεκμήρια και </a:t>
            </a:r>
          </a:p>
          <a:p>
            <a:pPr marL="628650" lvl="1" indent="-263525" fontAlgn="auto">
              <a:lnSpc>
                <a:spcPct val="120000"/>
              </a:lnSpc>
              <a:spcAft>
                <a:spcPts val="0"/>
              </a:spcAft>
              <a:buFont typeface="Calibri" panose="020F0502020204030204" pitchFamily="34" charset="0"/>
              <a:buChar char="-"/>
              <a:defRPr/>
            </a:pPr>
            <a:r>
              <a:rPr lang="el-GR" dirty="0" smtClean="0"/>
              <a:t>Αν εφαρμόστηκε συστηματικά και με συνέχεια στο χρόνο. </a:t>
            </a:r>
          </a:p>
          <a:p>
            <a:pPr>
              <a:lnSpc>
                <a:spcPct val="120000"/>
              </a:lnSpc>
              <a:defRPr/>
            </a:pPr>
            <a:r>
              <a:rPr lang="el-GR" sz="3100" dirty="0" smtClean="0"/>
              <a:t>Με άλλα λόγια, το ζητούμενο ο' αυτή τη φάση είναι αν η ταξινόμηση συγκεντρώνει τις στοιχειώδεις προϋποθέσεις που θα της προσέδιδαν </a:t>
            </a:r>
            <a:r>
              <a:rPr lang="el-GR" sz="3100" dirty="0" err="1" smtClean="0"/>
              <a:t>τεκμηριωτική</a:t>
            </a:r>
            <a:r>
              <a:rPr lang="el-GR" sz="3100" dirty="0" smtClean="0"/>
              <a:t> αξία.</a:t>
            </a:r>
          </a:p>
          <a:p>
            <a:pPr marL="274320" indent="-274320" fontAlgn="auto">
              <a:lnSpc>
                <a:spcPct val="120000"/>
              </a:lnSpc>
              <a:spcAft>
                <a:spcPts val="0"/>
              </a:spcAft>
              <a:buFont typeface="Wingdings 2"/>
              <a:buChar char=""/>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2307670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a:t>Νέα ταξινόμηση ή διατήρηση υπάρχουσας</a:t>
            </a:r>
            <a:r>
              <a:rPr lang="el-GR" dirty="0" smtClean="0"/>
              <a:t>; </a:t>
            </a:r>
            <a:r>
              <a:rPr lang="el-GR" sz="3600" b="0" dirty="0" smtClean="0">
                <a:solidFill>
                  <a:prstClr val="black"/>
                </a:solidFill>
              </a:rPr>
              <a:t>2/3</a:t>
            </a:r>
            <a:endParaRPr lang="el-GR" sz="2200" dirty="0"/>
          </a:p>
        </p:txBody>
      </p:sp>
      <p:sp>
        <p:nvSpPr>
          <p:cNvPr id="2" name="1 - Θέση περιεχομένου"/>
          <p:cNvSpPr>
            <a:spLocks noGrp="1"/>
          </p:cNvSpPr>
          <p:nvPr>
            <p:ph idx="1"/>
          </p:nvPr>
        </p:nvSpPr>
        <p:spPr>
          <a:xfrm>
            <a:off x="457200" y="1196752"/>
            <a:ext cx="8229600" cy="5400600"/>
          </a:xfrm>
        </p:spPr>
        <p:txBody>
          <a:bodyPr>
            <a:normAutofit fontScale="77500" lnSpcReduction="20000"/>
          </a:bodyPr>
          <a:lstStyle/>
          <a:p>
            <a:pPr>
              <a:lnSpc>
                <a:spcPct val="120000"/>
              </a:lnSpc>
              <a:defRPr/>
            </a:pPr>
            <a:r>
              <a:rPr lang="el-GR" dirty="0" smtClean="0"/>
              <a:t>Εφ' όσον η αρχική οργάνωση πληροί αυτές τις προδιαγραφές, ο </a:t>
            </a:r>
            <a:r>
              <a:rPr lang="el-GR" dirty="0" err="1" smtClean="0"/>
              <a:t>αρχειονόμος</a:t>
            </a:r>
            <a:r>
              <a:rPr lang="el-GR" dirty="0" smtClean="0"/>
              <a:t> πρέπει να αξιολογήσει τις πρακτικές παραμέτρους. </a:t>
            </a:r>
          </a:p>
          <a:p>
            <a:pPr>
              <a:lnSpc>
                <a:spcPct val="120000"/>
              </a:lnSpc>
              <a:defRPr/>
            </a:pPr>
            <a:r>
              <a:rPr lang="el-GR" dirty="0" smtClean="0"/>
              <a:t>Στην απόφαση του εκτός από την </a:t>
            </a:r>
            <a:r>
              <a:rPr lang="el-GR" dirty="0" err="1" smtClean="0"/>
              <a:t>τεκμηριωτική</a:t>
            </a:r>
            <a:r>
              <a:rPr lang="el-GR" dirty="0" smtClean="0"/>
              <a:t> αξία θα συνυπολογίσει:</a:t>
            </a:r>
          </a:p>
          <a:p>
            <a:pPr marL="822960" lvl="1" indent="-457200">
              <a:lnSpc>
                <a:spcPct val="120000"/>
              </a:lnSpc>
              <a:defRPr/>
            </a:pPr>
            <a:r>
              <a:rPr lang="el-GR" dirty="0" smtClean="0"/>
              <a:t>το χρόνο εργασίας, </a:t>
            </a:r>
          </a:p>
          <a:p>
            <a:pPr marL="822960" lvl="1" indent="-457200">
              <a:lnSpc>
                <a:spcPct val="120000"/>
              </a:lnSpc>
              <a:defRPr/>
            </a:pPr>
            <a:r>
              <a:rPr lang="el-GR" dirty="0" smtClean="0"/>
              <a:t>τη σημαντικότητα του αρχείου για την έρευνα και </a:t>
            </a:r>
          </a:p>
          <a:p>
            <a:pPr marL="822960" lvl="1" indent="-457200">
              <a:lnSpc>
                <a:spcPct val="120000"/>
              </a:lnSpc>
              <a:defRPr/>
            </a:pPr>
            <a:r>
              <a:rPr lang="el-GR" dirty="0" smtClean="0"/>
              <a:t>τη χρηστικότητα της αρχικής ταξινόμησης.</a:t>
            </a:r>
          </a:p>
          <a:p>
            <a:pPr>
              <a:lnSpc>
                <a:spcPct val="120000"/>
              </a:lnSpc>
              <a:defRPr/>
            </a:pPr>
            <a:r>
              <a:rPr lang="el-GR" dirty="0" smtClean="0"/>
              <a:t>Ιδιαίτερα στην περίπτωση που η αρχική οργάνωση των τεκμηρίων έχει σημαντικά διαταραχθεί είναι προτιμότερο να ταξινομήσουμε εκ νέου τα τεκμήρια, παρά να προσπαθήσουμε να ανασυνθέσουμε την αρχική τους οργάνωση.</a:t>
            </a:r>
          </a:p>
          <a:p>
            <a:pPr marL="274320" indent="-274320" fontAlgn="auto">
              <a:lnSpc>
                <a:spcPct val="120000"/>
              </a:lnSpc>
              <a:spcAft>
                <a:spcPts val="0"/>
              </a:spcAft>
              <a:buFont typeface="Wingdings 2"/>
              <a:buChar char=""/>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2493962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Νέα ταξινόμηση ή διατήρηση υπάρχουσας; </a:t>
            </a:r>
            <a:r>
              <a:rPr lang="el-GR" sz="3600" b="0" dirty="0" smtClean="0">
                <a:solidFill>
                  <a:prstClr val="black"/>
                </a:solidFill>
              </a:rPr>
              <a:t>3/3</a:t>
            </a:r>
            <a:endParaRPr lang="el-GR" sz="2200" dirty="0"/>
          </a:p>
        </p:txBody>
      </p:sp>
      <p:sp>
        <p:nvSpPr>
          <p:cNvPr id="41986" name="1 - Θέση περιεχομένου"/>
          <p:cNvSpPr>
            <a:spLocks noGrp="1"/>
          </p:cNvSpPr>
          <p:nvPr>
            <p:ph idx="1"/>
          </p:nvPr>
        </p:nvSpPr>
        <p:spPr/>
        <p:txBody>
          <a:bodyPr>
            <a:noAutofit/>
          </a:bodyPr>
          <a:lstStyle/>
          <a:p>
            <a:r>
              <a:rPr lang="el-GR" altLang="el-GR" sz="2800" dirty="0" smtClean="0"/>
              <a:t>Ανάλογα θα αντιδράσει ο επαγγελματίας </a:t>
            </a:r>
            <a:r>
              <a:rPr lang="el-GR" altLang="el-GR" sz="2800" dirty="0" err="1" smtClean="0"/>
              <a:t>αρχειονόμος</a:t>
            </a:r>
            <a:r>
              <a:rPr lang="el-GR" altLang="el-GR" sz="2800" dirty="0" smtClean="0"/>
              <a:t> και στις περιπτώσεις αρχειακών συνόλων των οποίων τα τεκμήρια, αν και εμφανίζουν μια ορισμένη οργάνωση, ωστόσο αυτή δεν είναι η αρχική. </a:t>
            </a:r>
          </a:p>
          <a:p>
            <a:r>
              <a:rPr lang="el-GR" altLang="el-GR" sz="2800" dirty="0" smtClean="0"/>
              <a:t>Αυτή η διάταξη θα διατηρηθεί, εφ' όσον συγκεντρώνει τις απαιτούμενες προδιαγραφές:</a:t>
            </a:r>
          </a:p>
          <a:p>
            <a:pPr lvl="1"/>
            <a:r>
              <a:rPr lang="el-GR" altLang="el-GR" sz="2400" dirty="0" smtClean="0"/>
              <a:t>είναι αρχειακού χαρακτήρα, αφορά σε όλα τα τεκμήρια και εφαρμόστηκε με συνέπεια, </a:t>
            </a:r>
          </a:p>
          <a:p>
            <a:pPr lvl="1"/>
            <a:r>
              <a:rPr lang="el-GR" altLang="el-GR" sz="2400" dirty="0" smtClean="0"/>
              <a:t>είναι εύχρηστη για τους ερευνητές και </a:t>
            </a:r>
          </a:p>
          <a:p>
            <a:pPr lvl="1"/>
            <a:r>
              <a:rPr lang="el-GR" altLang="el-GR" sz="2400" dirty="0" smtClean="0"/>
              <a:t>η ανασύσταση της αρχικής, οργάνωσης των τεκμηρίων εμφανίζεται εξαιρετικά περίπλοκη και χρονοβόρα.</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3327420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324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595907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Ενότητα 4: Ιστορική αναδρομή και έκταση εφαρμογής του αρχειακού </a:t>
            </a:r>
            <a:r>
              <a:rPr lang="el-GR" sz="2000" dirty="0" smtClean="0"/>
              <a:t>δεσμού».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844984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84345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Αρχείο</a:t>
            </a:r>
            <a:endParaRPr lang="el-GR"/>
          </a:p>
        </p:txBody>
      </p:sp>
      <p:sp>
        <p:nvSpPr>
          <p:cNvPr id="11266" name="1 - Θέση περιεχομένου"/>
          <p:cNvSpPr>
            <a:spLocks noGrp="1"/>
          </p:cNvSpPr>
          <p:nvPr>
            <p:ph idx="1"/>
          </p:nvPr>
        </p:nvSpPr>
        <p:spPr/>
        <p:txBody>
          <a:bodyPr>
            <a:normAutofit fontScale="85000" lnSpcReduction="10000"/>
          </a:bodyPr>
          <a:lstStyle/>
          <a:p>
            <a:r>
              <a:rPr lang="el-GR" altLang="el-GR" smtClean="0"/>
              <a:t>Είναι το σύνολο των τεκμηρίων, ανεξαρτήτως χρονολογίας, σχήματος και ύλης που έχει δεχθεί ή παραγάγει οποιοδήποτε φυσικό ή νομικό πρόσωπο, οποιοσδήποτε οργανισμός, δημόσιος ή ιδιωτικός, στο πλαίσιο των δραστηριοτήτων του.</a:t>
            </a:r>
          </a:p>
          <a:p>
            <a:r>
              <a:rPr lang="el-GR" altLang="el-GR" smtClean="0"/>
              <a:t>Πρωτογενείς ιδιότητες:</a:t>
            </a:r>
          </a:p>
          <a:p>
            <a:pPr lvl="1"/>
            <a:r>
              <a:rPr lang="el-GR" altLang="el-GR" smtClean="0"/>
              <a:t>Τα τεκμήρια είναι οργανικά προϊόντα.</a:t>
            </a:r>
          </a:p>
          <a:p>
            <a:pPr lvl="1"/>
            <a:r>
              <a:rPr lang="el-GR" altLang="el-GR" smtClean="0"/>
              <a:t>Τα τεκμήρια είναι φυσικά προϊόντα.</a:t>
            </a:r>
          </a:p>
          <a:p>
            <a:pPr lvl="1"/>
            <a:r>
              <a:rPr lang="el-GR" altLang="el-GR" smtClean="0"/>
              <a:t>Τα τεκμήρια είναι μοναδικά.</a:t>
            </a:r>
          </a:p>
          <a:p>
            <a:pPr lvl="1"/>
            <a:r>
              <a:rPr lang="el-GR" altLang="el-GR" smtClean="0"/>
              <a:t>Το αρχείο υφίσταται μόνο ως σύνολο.</a:t>
            </a:r>
          </a:p>
          <a:p>
            <a:pPr lvl="1"/>
            <a:r>
              <a:rPr lang="el-GR" altLang="el-GR" smtClean="0"/>
              <a:t>Τα αρχείο εξελίσσεται σε μάρτυρα των δραστηριοτήτων.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581623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076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018987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23277509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56570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Αρχειακός Δεσμός</a:t>
            </a:r>
            <a:endParaRPr lang="el-GR"/>
          </a:p>
        </p:txBody>
      </p:sp>
      <p:sp>
        <p:nvSpPr>
          <p:cNvPr id="12290" name="1 - Θέση περιεχομένου"/>
          <p:cNvSpPr>
            <a:spLocks noGrp="1"/>
          </p:cNvSpPr>
          <p:nvPr>
            <p:ph idx="1"/>
          </p:nvPr>
        </p:nvSpPr>
        <p:spPr/>
        <p:txBody>
          <a:bodyPr>
            <a:normAutofit/>
          </a:bodyPr>
          <a:lstStyle/>
          <a:p>
            <a:r>
              <a:rPr lang="el-GR" altLang="el-GR" sz="2800" dirty="0" smtClean="0"/>
              <a:t>Είναι η αρχή σύμφωνα με την οποία τα τεκμήρια που προέρχονται από ένα νομικό ή φυσικό πρόσωπο πρέπει να μένουν συγκεντρωμένα και να μη κατατέμνονται, διασκορπίζονται ή αναμειγνύονται με τεκμήρια άλλων προσώπων (1</a:t>
            </a:r>
            <a:r>
              <a:rPr lang="el-GR" altLang="el-GR" sz="2800" baseline="30000" dirty="0" smtClean="0"/>
              <a:t>ο</a:t>
            </a:r>
            <a:r>
              <a:rPr lang="el-GR" altLang="el-GR" sz="2800" dirty="0" smtClean="0"/>
              <a:t> επίπεδο ή Αρχή της προέλευσης). </a:t>
            </a:r>
            <a:endParaRPr lang="en-US" altLang="el-GR" sz="2800" dirty="0" smtClean="0"/>
          </a:p>
          <a:p>
            <a:r>
              <a:rPr lang="el-GR" altLang="el-GR" sz="2800" dirty="0" smtClean="0"/>
              <a:t>Περαιτέρω τα τεκμήρια πρέπει να διατηρούν την ταξινόμηση που τους δόθηκε από τον παραγωγό του αρχείου (2</a:t>
            </a:r>
            <a:r>
              <a:rPr lang="el-GR" altLang="el-GR" sz="2800" baseline="30000" dirty="0" smtClean="0"/>
              <a:t>ο</a:t>
            </a:r>
            <a:r>
              <a:rPr lang="el-GR" altLang="el-GR" sz="2800" dirty="0" smtClean="0"/>
              <a:t>  επίπεδο ή Αρχή της αρχικής τάξης).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268716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 Σύνολο</a:t>
            </a:r>
            <a:endParaRPr lang="el-GR"/>
          </a:p>
        </p:txBody>
      </p:sp>
      <p:sp>
        <p:nvSpPr>
          <p:cNvPr id="2" name="1 - Θέση περιεχομένου"/>
          <p:cNvSpPr>
            <a:spLocks noGrp="1"/>
          </p:cNvSpPr>
          <p:nvPr>
            <p:ph idx="1"/>
          </p:nvPr>
        </p:nvSpPr>
        <p:spPr/>
        <p:txBody>
          <a:bodyPr>
            <a:normAutofit/>
          </a:bodyPr>
          <a:lstStyle/>
          <a:p>
            <a:pPr>
              <a:defRPr/>
            </a:pPr>
            <a:r>
              <a:rPr lang="el-GR" dirty="0" smtClean="0"/>
              <a:t>Παρεπόμενο και άμεση συνέπεια του αρχειακού δεσμού είναι η έννοια του </a:t>
            </a:r>
            <a:r>
              <a:rPr lang="el-GR" cap="small" dirty="0" smtClean="0"/>
              <a:t>ΑΡΧΕΙΑΚΟΥ </a:t>
            </a:r>
            <a:r>
              <a:rPr lang="el-GR" dirty="0" smtClean="0"/>
              <a:t>ΣΥΝΟΛΟΥ, του συνόλου δηλαδή των τεκμηρίων αδιακρίτως χρονολογίας, σχήματος και ύλης που έχει δεχθεί ή παραγάγει ένα ορισμένο φυσικό ή νομικό πρόσωπο στο πλαίσιο των δραστηριοτήτων του.</a:t>
            </a:r>
          </a:p>
          <a:p>
            <a:pPr>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401278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Συλλογή τεκμηρίων</a:t>
            </a:r>
            <a:endParaRPr lang="el-GR"/>
          </a:p>
        </p:txBody>
      </p:sp>
      <p:sp>
        <p:nvSpPr>
          <p:cNvPr id="14338" name="1 - Θέση περιεχομένου"/>
          <p:cNvSpPr>
            <a:spLocks noGrp="1"/>
          </p:cNvSpPr>
          <p:nvPr>
            <p:ph idx="1"/>
          </p:nvPr>
        </p:nvSpPr>
        <p:spPr/>
        <p:txBody>
          <a:bodyPr>
            <a:noAutofit/>
          </a:bodyPr>
          <a:lstStyle/>
          <a:p>
            <a:r>
              <a:rPr lang="el-GR" altLang="el-GR" sz="2800" dirty="0" smtClean="0"/>
              <a:t>Ως ΣΥΛΛΟΓΗ τεκμηρίων μπορεί να χαρακτηρισθεί το μη αρχειακό σύνολο τεκμηρίων.</a:t>
            </a:r>
          </a:p>
          <a:p>
            <a:r>
              <a:rPr lang="el-GR" altLang="el-GR" sz="2800" dirty="0" smtClean="0"/>
              <a:t> Πρόκειται απλώς για μια συγκέντρωση τεκμηρίων γύρω από ένα κοινό σημείο, όπως ένα θέμα, ένα πρόσωπο, μια περιοχή, μια περίοδο. </a:t>
            </a:r>
          </a:p>
          <a:p>
            <a:r>
              <a:rPr lang="el-GR" altLang="el-GR" sz="2800" dirty="0" smtClean="0"/>
              <a:t>Σε αντίθεση δηλαδή με το αρχειακό σύνολο που, έχοντας δημιουργηθεί κατά τρόπο φυσικό και αυτόματο, διαθέτει </a:t>
            </a:r>
            <a:r>
              <a:rPr lang="el-GR" altLang="el-GR" sz="2800" dirty="0" err="1" smtClean="0"/>
              <a:t>τεκμηριωτική</a:t>
            </a:r>
            <a:r>
              <a:rPr lang="el-GR" altLang="el-GR" sz="2800" dirty="0" smtClean="0"/>
              <a:t> αξία, η συλλογή έχει δημιουργηθεί κατά τρόπο τεχνητό, προκειμένου να ικανοποιήσει ερευνητικά ή απλώς συλλεκτικά ενδιαφέροντα.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950194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pPr fontAlgn="auto">
              <a:spcAft>
                <a:spcPts val="0"/>
              </a:spcAft>
              <a:defRPr/>
            </a:pPr>
            <a:r>
              <a:rPr lang="el-GR" smtClean="0"/>
              <a:t>Αρχειακός Δεσμός:</a:t>
            </a:r>
            <a:br>
              <a:rPr lang="el-GR" smtClean="0"/>
            </a:br>
            <a:r>
              <a:rPr lang="el-GR" smtClean="0"/>
              <a:t>Ιστορική αναδρομή</a:t>
            </a:r>
            <a:endParaRPr lang="el-GR"/>
          </a:p>
        </p:txBody>
      </p:sp>
    </p:spTree>
    <p:extLst>
      <p:ext uri="{BB962C8B-B14F-4D97-AF65-F5344CB8AC3E}">
        <p14:creationId xmlns:p14="http://schemas.microsoft.com/office/powerpoint/2010/main" val="4121483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Από την πράξη στη θεωρία</a:t>
            </a:r>
            <a:endParaRPr lang="el-GR" dirty="0"/>
          </a:p>
        </p:txBody>
      </p:sp>
      <p:sp>
        <p:nvSpPr>
          <p:cNvPr id="2" name="1 - Θέση περιεχομένου"/>
          <p:cNvSpPr>
            <a:spLocks noGrp="1"/>
          </p:cNvSpPr>
          <p:nvPr>
            <p:ph idx="1"/>
          </p:nvPr>
        </p:nvSpPr>
        <p:spPr/>
        <p:txBody>
          <a:bodyPr>
            <a:noAutofit/>
          </a:bodyPr>
          <a:lstStyle/>
          <a:p>
            <a:pPr>
              <a:defRPr/>
            </a:pPr>
            <a:r>
              <a:rPr lang="el-GR" sz="2800" dirty="0" smtClean="0"/>
              <a:t>Όπως κάθε θεωρητική σύλληψη που προέρχεται από επεξεργασία εμπειρικών δεδομένων, η έννοια του αρχειακού δεσμού αναπτύχθηκε βαθμιαία. </a:t>
            </a:r>
          </a:p>
          <a:p>
            <a:pPr>
              <a:defRPr/>
            </a:pPr>
            <a:r>
              <a:rPr lang="el-GR" sz="2800" dirty="0" smtClean="0"/>
              <a:t>Η εξέλιξη της παρακολούθησε την εξέλιξη της διοίκησης και των προβλημάτων που ανέκυψαν από την επακόλουθη αύξηση της γραφειοκρατικής δραστηριότητας. </a:t>
            </a:r>
          </a:p>
          <a:p>
            <a:pPr>
              <a:defRPr/>
            </a:pPr>
            <a:r>
              <a:rPr lang="el-GR" sz="2800" dirty="0" smtClean="0"/>
              <a:t>Δευτερογενώς η έννοια έτυχε περαιτέρω επεξεργασίας και συστηματικής εφαρμογής, στο βαθμό που η αρχειακή πρακτική προσλάμβανε συστηματικότερο χαρακτήρα και η </a:t>
            </a:r>
            <a:r>
              <a:rPr lang="el-GR" sz="2800" dirty="0" err="1" smtClean="0"/>
              <a:t>αρχειονομία</a:t>
            </a:r>
            <a:r>
              <a:rPr lang="el-GR" sz="2800" dirty="0" smtClean="0"/>
              <a:t> ως επιστήμη αναπτυσσόταν. </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5747474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1c675e3ca5b8a24d9c8fa8bf57f3cfe4b2b432"/>
  <p:tag name="ISPRING_RESOURCE_PATHS_HASH_PRESENTER" val="3ca1b8126e3a915759e9996d11e61be809697fa"/>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TotalTime>
  <Words>2963</Words>
  <Application>Microsoft Office PowerPoint</Application>
  <PresentationFormat>Προβολή στην οθόνη (4:3)</PresentationFormat>
  <Paragraphs>265</Paragraphs>
  <Slides>43</Slides>
  <Notes>41</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OC_template_updated</vt:lpstr>
      <vt:lpstr>Εισαγωγή στην Αρχειονομία</vt:lpstr>
      <vt:lpstr>Μικρή επανάληψη</vt:lpstr>
      <vt:lpstr>Αρχειακές πληροφορίες</vt:lpstr>
      <vt:lpstr>Αρχείο</vt:lpstr>
      <vt:lpstr>Αρχειακός Δεσμός</vt:lpstr>
      <vt:lpstr>Αρχειακό Σύνολο</vt:lpstr>
      <vt:lpstr>Συλλογή τεκμηρίων</vt:lpstr>
      <vt:lpstr>Αρχειακός Δεσμός: Ιστορική αναδρομή</vt:lpstr>
      <vt:lpstr>Από την πράξη στη θεωρία</vt:lpstr>
      <vt:lpstr>Σχολές αρχειονομίας και τυποποίηση μεθόδων</vt:lpstr>
      <vt:lpstr>Χρονολογική αναδρομή</vt:lpstr>
      <vt:lpstr>Ανάδυση των  Εθνικών Αρχείων </vt:lpstr>
      <vt:lpstr>Διοικητικά κίνητρα και …</vt:lpstr>
      <vt:lpstr>…Επικρατούσα πρακτική</vt:lpstr>
      <vt:lpstr>Θεματικές ταξινομήσεις – αρχειακός δεσμός</vt:lpstr>
      <vt:lpstr>Γέννηση της έννοιας του αρχειακού δεσμού</vt:lpstr>
      <vt:lpstr>Γέννηση της έννοιας του αρχειακού δεσμού</vt:lpstr>
      <vt:lpstr>Αρχειακός δεσμός: θεμελιώδης αρχή</vt:lpstr>
      <vt:lpstr>Πρακτική εφαρμογή 1/3 </vt:lpstr>
      <vt:lpstr>Πρακτική εφαρμογή 2/3</vt:lpstr>
      <vt:lpstr>Πρακτική εφαρμογή 3/3</vt:lpstr>
      <vt:lpstr>Θεωρητική διατύπωση 1/2 </vt:lpstr>
      <vt:lpstr>Θεωρητική διατύπωση 2/2</vt:lpstr>
      <vt:lpstr>Σήμερα… 1/2</vt:lpstr>
      <vt:lpstr>Σήμερα… 2/2</vt:lpstr>
      <vt:lpstr> Έκταση εφαρμογής αρχειακού δεσμού</vt:lpstr>
      <vt:lpstr>Καθολική και αναγκαία εφαρμογή;</vt:lpstr>
      <vt:lpstr>Διατήρηση της ταξινόμησης του παραγωγού</vt:lpstr>
      <vt:lpstr>Τεκμηριωτική αξία</vt:lpstr>
      <vt:lpstr>Τεκμηριωτική αξία &amp; αρχική ταξινόμηση</vt:lpstr>
      <vt:lpstr>Οφέλη</vt:lpstr>
      <vt:lpstr>Προϋποθέσεις διατήρηση της αρχικής ταξινόμησης</vt:lpstr>
      <vt:lpstr>Νέα ταξινόμηση ή διατήρηση υπάρχουσας; 1/3</vt:lpstr>
      <vt:lpstr>Νέα ταξινόμηση ή διατήρηση υπάρχουσας; 2/3</vt:lpstr>
      <vt:lpstr>Νέα ταξινόμηση ή διατήρηση υπάρχουσας;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101</cp:revision>
  <dcterms:created xsi:type="dcterms:W3CDTF">2013-03-04T13:35:19Z</dcterms:created>
  <dcterms:modified xsi:type="dcterms:W3CDTF">2015-06-12T09:40:00Z</dcterms:modified>
</cp:coreProperties>
</file>