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707" r:id="rId1"/>
    <p:sldMasterId id="2147483718" r:id="rId2"/>
    <p:sldMasterId id="2147483729" r:id="rId3"/>
  </p:sldMasterIdLst>
  <p:notesMasterIdLst>
    <p:notesMasterId r:id="rId25"/>
  </p:notesMasterIdLst>
  <p:handoutMasterIdLst>
    <p:handoutMasterId r:id="rId26"/>
  </p:handoutMasterIdLst>
  <p:sldIdLst>
    <p:sldId id="280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57" r:id="rId18"/>
    <p:sldId id="262" r:id="rId19"/>
    <p:sldId id="264" r:id="rId20"/>
    <p:sldId id="282" r:id="rId21"/>
    <p:sldId id="283" r:id="rId22"/>
    <p:sldId id="266" r:id="rId23"/>
    <p:sldId id="281" r:id="rId24"/>
  </p:sldIdLst>
  <p:sldSz cx="9144000" cy="6858000" type="screen4x3"/>
  <p:notesSz cx="7104063" cy="10234613"/>
  <p:custDataLst>
    <p:tags r:id="rId27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78" d="100"/>
          <a:sy n="78" d="100"/>
        </p:scale>
        <p:origin x="-90" y="-6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1074" y="-102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9541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8363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838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3232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7893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2795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315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90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551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4010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3777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3269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070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262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43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2920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20000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693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402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573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810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110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179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82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458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20000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00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987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473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428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413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114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37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077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807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98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617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027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31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17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230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385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621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744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52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/>
          <p:nvPr userDrawn="1"/>
        </p:nvSpPr>
        <p:spPr>
          <a:xfrm>
            <a:off x="179513" y="100473"/>
            <a:ext cx="8738396" cy="674136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 rot="1435684">
            <a:off x="34112" y="-101577"/>
            <a:ext cx="567831" cy="567830"/>
          </a:xfrm>
          <a:prstGeom prst="rect">
            <a:avLst/>
          </a:prstGeom>
          <a:noFill/>
        </p:spPr>
      </p:pic>
      <p:pic>
        <p:nvPicPr>
          <p:cNvPr id="12" name="Picture 2" descr="C:\Users\Administrator\Desktop\Pushpin Dev\Assets\pushpinLeft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 rot="4096196">
            <a:off x="8634445" y="-66892"/>
            <a:ext cx="566928" cy="5669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2784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82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ü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/>
          <p:nvPr userDrawn="1"/>
        </p:nvSpPr>
        <p:spPr>
          <a:xfrm>
            <a:off x="179513" y="100473"/>
            <a:ext cx="8738396" cy="674136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 rot="1435684">
            <a:off x="34112" y="-101577"/>
            <a:ext cx="567831" cy="567830"/>
          </a:xfrm>
          <a:prstGeom prst="rect">
            <a:avLst/>
          </a:prstGeom>
          <a:noFill/>
        </p:spPr>
      </p:pic>
      <p:pic>
        <p:nvPicPr>
          <p:cNvPr id="12" name="Picture 2" descr="C:\Users\Administrator\Desktop\Pushpin Dev\Assets\pushpinLeft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 rot="4096196">
            <a:off x="8634445" y="-66892"/>
            <a:ext cx="566928" cy="5669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1347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82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ü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236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hyperlink" Target="http://creativecommons.org/licenses/by-sa/3.0/deed.en" TargetMode="Externa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6" Type="http://schemas.openxmlformats.org/officeDocument/2006/relationships/hyperlink" Target="http://commons.wikimedia.org/wiki/User:Linsensuppe" TargetMode="External"/><Relationship Id="rId5" Type="http://schemas.openxmlformats.org/officeDocument/2006/relationships/hyperlink" Target="http://en.wikipedia.org/wiki/Grocery_store#mediaviewer/File:Supermarkt.jpg" TargetMode="Externa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hyperlink" Target="http://creativecommons.org/publicdomain/zero/1.0/deed.en" TargetMode="Externa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Relationship Id="rId6" Type="http://schemas.openxmlformats.org/officeDocument/2006/relationships/hyperlink" Target="http://pixabay.com/en/users/Nemo/" TargetMode="External"/><Relationship Id="rId5" Type="http://schemas.openxmlformats.org/officeDocument/2006/relationships/hyperlink" Target="http://pixabay.com/en/photos/bird/" TargetMode="Externa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Relationship Id="rId6" Type="http://schemas.openxmlformats.org/officeDocument/2006/relationships/hyperlink" Target="http://openclipart.org/user-detail/sammo241" TargetMode="External"/><Relationship Id="rId5" Type="http://schemas.openxmlformats.org/officeDocument/2006/relationships/hyperlink" Target="http://openclipart.org/detail/171829/tree-club-house-by-sammo241-171829" TargetMode="Externa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hyperlink" Target="http://creativecommons.org/publicdomain/zero/1.0/deed.en" TargetMode="Externa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Relationship Id="rId6" Type="http://schemas.openxmlformats.org/officeDocument/2006/relationships/hyperlink" Target="http://pixabay.com/en/users/Nemo/" TargetMode="External"/><Relationship Id="rId5" Type="http://schemas.openxmlformats.org/officeDocument/2006/relationships/hyperlink" Target="http://pixabay.com/en/photos/boat/" TargetMode="Externa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hyperlink" Target="http://creativecommons.org/publicdomain/zero/1.0/deed.en" TargetMode="Externa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Relationship Id="rId6" Type="http://schemas.openxmlformats.org/officeDocument/2006/relationships/hyperlink" Target="http://pixabay.com/en/users/Nemo/" TargetMode="External"/><Relationship Id="rId5" Type="http://schemas.openxmlformats.org/officeDocument/2006/relationships/hyperlink" Target="http://pixabay.com/en/photos/wizard/" TargetMode="Externa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notesSlide" Target="../notesSlides/notesSlide2.xml"/><Relationship Id="rId7" Type="http://schemas.openxmlformats.org/officeDocument/2006/relationships/hyperlink" Target="http://creativecommons.org/licenses/by-sa/3.0" TargetMode="Externa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hyperlink" Target="http://commons.wikimedia.org/wiki/User:Nevit" TargetMode="External"/><Relationship Id="rId5" Type="http://schemas.openxmlformats.org/officeDocument/2006/relationships/hyperlink" Target="http://en.wikipedia.org/wiki/Play-Doh#mediaviewer/File:Play_dough_04799.jpg" TargetMode="External"/><Relationship Id="rId10" Type="http://schemas.openxmlformats.org/officeDocument/2006/relationships/hyperlink" Target="http://commons.wikimedia.org/wiki/User:LoriLee" TargetMode="External"/><Relationship Id="rId4" Type="http://schemas.openxmlformats.org/officeDocument/2006/relationships/image" Target="../media/image7.jpeg"/><Relationship Id="rId9" Type="http://schemas.openxmlformats.org/officeDocument/2006/relationships/hyperlink" Target="http://commons.wikimedia.org/wiki/File:The_Childrens_Museum_of_Indianapolis_-_Sandbox_and_Beach_Toys.jpg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hyperlink" Target="http://creativecommons.org/publicdomain/zero/1.0/deed.en" TargetMode="Externa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hyperlink" Target="http://pixabay.com/en/users/Nemo/" TargetMode="External"/><Relationship Id="rId5" Type="http://schemas.openxmlformats.org/officeDocument/2006/relationships/hyperlink" Target="http://pixabay.com/en/photos/circles/" TargetMode="Externa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hyperlink" Target="http://creativecommons.org/publicdomain/zero/1.0/deed.en" TargetMode="Externa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hyperlink" Target="http://pixabay.com/en/users/Nemo/" TargetMode="External"/><Relationship Id="rId5" Type="http://schemas.openxmlformats.org/officeDocument/2006/relationships/hyperlink" Target="http://pixabay.com/en/photos/plants/" TargetMode="Externa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hyperlink" Target="http://creativecommons.org/publicdomain/zero/1.0/deed.en" TargetMode="Externa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6" Type="http://schemas.openxmlformats.org/officeDocument/2006/relationships/hyperlink" Target="http://pixabay.com/en/users/Nemo/" TargetMode="External"/><Relationship Id="rId5" Type="http://schemas.openxmlformats.org/officeDocument/2006/relationships/hyperlink" Target="http://pixabay.com/en/photos/sailing/" TargetMode="Externa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hyperlink" Target="http://creativecommons.org/publicdomain/zero/1.0/deed.en" TargetMode="Externa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6" Type="http://schemas.openxmlformats.org/officeDocument/2006/relationships/hyperlink" Target="http://pixabay.com/en/users/Nemo/" TargetMode="External"/><Relationship Id="rId5" Type="http://schemas.openxmlformats.org/officeDocument/2006/relationships/hyperlink" Target="http://pixabay.com/en/photos/bowling/" TargetMode="Externa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hyperlink" Target="http://creativecommons.org/publicdomain/zero/1.0/deed.en" TargetMode="Externa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6" Type="http://schemas.openxmlformats.org/officeDocument/2006/relationships/hyperlink" Target="http://pixabay.com/en/users/Kaz/" TargetMode="External"/><Relationship Id="rId5" Type="http://schemas.openxmlformats.org/officeDocument/2006/relationships/hyperlink" Target="http://pixabay.com/en/photos/balloons/" TargetMode="Externa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hyperlink" Target="http://creativecommons.org/publicdomain/zero/1.0/deed.en" TargetMode="Externa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6" Type="http://schemas.openxmlformats.org/officeDocument/2006/relationships/hyperlink" Target="http://pixabay.com/en/users/Nemo/" TargetMode="External"/><Relationship Id="rId5" Type="http://schemas.openxmlformats.org/officeDocument/2006/relationships/hyperlink" Target="http://pixabay.com/en/photos/kids/" TargetMode="Externa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hyperlink" Target="http://creativecommons.org/licenses/by-sa/3.0/deed.en" TargetMode="Externa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6" Type="http://schemas.openxmlformats.org/officeDocument/2006/relationships/hyperlink" Target="http://commons.wikimedia.org/wiki/User:Ylebru" TargetMode="External"/><Relationship Id="rId5" Type="http://schemas.openxmlformats.org/officeDocument/2006/relationships/hyperlink" Target="http://commons.wikimedia.org/wiki/File:Similar-geometric-shapes.png" TargetMode="Externa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Αρχές Οργάνωσης Παιδαγωγικής Πράξης Ι (E)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3200" b="1" dirty="0"/>
              <a:t>Ενότητα </a:t>
            </a:r>
            <a:r>
              <a:rPr lang="en-US" sz="3200" b="1" dirty="0"/>
              <a:t>9</a:t>
            </a:r>
            <a:r>
              <a:rPr lang="el-GR" sz="3200" dirty="0"/>
              <a:t>:</a:t>
            </a:r>
            <a:r>
              <a:rPr lang="en-US" sz="3200" dirty="0"/>
              <a:t> </a:t>
            </a:r>
            <a:r>
              <a:rPr lang="el-GR" sz="3200" dirty="0"/>
              <a:t>Η πρακτική εφαρμογή της παιδαγωγικής πράξης (Μέρος Δ)</a:t>
            </a:r>
          </a:p>
          <a:p>
            <a:pPr>
              <a:spcBef>
                <a:spcPts val="0"/>
              </a:spcBef>
            </a:pPr>
            <a:r>
              <a:rPr lang="el-GR" sz="2800" dirty="0"/>
              <a:t>Ευγενία Θεοδότου BA ECS, MA, </a:t>
            </a:r>
            <a:r>
              <a:rPr lang="el-GR" sz="2800" dirty="0" err="1"/>
              <a:t>MSc</a:t>
            </a:r>
            <a:r>
              <a:rPr lang="el-GR" sz="2800" dirty="0"/>
              <a:t>, </a:t>
            </a:r>
            <a:r>
              <a:rPr lang="el-GR" sz="2800" dirty="0" err="1"/>
              <a:t>PhDc</a:t>
            </a:r>
            <a:r>
              <a:rPr lang="el-GR" sz="2800" dirty="0"/>
              <a:t>.</a:t>
            </a:r>
          </a:p>
          <a:p>
            <a:pPr>
              <a:spcBef>
                <a:spcPts val="0"/>
              </a:spcBef>
            </a:pPr>
            <a:r>
              <a:rPr lang="el-GR" sz="2800" dirty="0"/>
              <a:t>Εργαστηριακός Συνεργάτης του ΤΕΙ Αθήνας</a:t>
            </a:r>
          </a:p>
          <a:p>
            <a:pPr>
              <a:spcBef>
                <a:spcPts val="0"/>
              </a:spcBef>
            </a:pPr>
            <a:r>
              <a:rPr lang="el-GR" sz="2800" dirty="0"/>
              <a:t>Τμήμα Προσχολικής Αγωγής 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5939588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49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Παραδείγματα παιχνιδιού- 8</a:t>
            </a:r>
            <a:endParaRPr lang="el-GR" sz="27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27584" y="1052736"/>
            <a:ext cx="7488832" cy="525658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l-GR" b="1" u="sng" dirty="0" smtClean="0"/>
              <a:t>Μία βόλτα στο μανάβικο</a:t>
            </a:r>
          </a:p>
          <a:p>
            <a:pPr algn="ctr">
              <a:buNone/>
            </a:pPr>
            <a:endParaRPr lang="el-GR" dirty="0" smtClean="0"/>
          </a:p>
          <a:p>
            <a:pPr algn="ctr">
              <a:buNone/>
            </a:pPr>
            <a:r>
              <a:rPr lang="el-GR" dirty="0" smtClean="0"/>
              <a:t>Στη γειτονιά μου έχω ένα μανάβικο που το αγαπώ πολύ! Θα πάω να ψωνίσω νόστιμα φρούτα και λαχανικά.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3356992"/>
            <a:ext cx="3048000" cy="2286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06998" y="5642992"/>
            <a:ext cx="23074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000" dirty="0">
                <a:solidFill>
                  <a:prstClr val="black"/>
                </a:solidFill>
                <a:latin typeface="Calibri"/>
                <a:hlinkClick r:id="rId5"/>
              </a:rPr>
              <a:t>Supermarkt</a:t>
            </a:r>
            <a:r>
              <a:rPr lang="en-US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 </a:t>
            </a:r>
            <a:r>
              <a:rPr lang="el-GR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000" dirty="0" err="1">
                <a:solidFill>
                  <a:prstClr val="black"/>
                </a:solidFill>
                <a:latin typeface="Calibri"/>
                <a:hlinkClick r:id="rId6"/>
              </a:rPr>
              <a:t>Linsensuppe</a:t>
            </a:r>
            <a:r>
              <a:rPr lang="el-GR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διαθέσιμο με άδεια </a:t>
            </a:r>
            <a:r>
              <a:rPr lang="en-US" sz="1000" dirty="0">
                <a:solidFill>
                  <a:prstClr val="black"/>
                </a:solidFill>
                <a:latin typeface="Calibri"/>
                <a:hlinkClick r:id="rId7"/>
              </a:rPr>
              <a:t>CC BY-SA 3.0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  <a:p>
            <a:pPr algn="ctr"/>
            <a:endParaRPr lang="en-US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52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Παραδείγματα παιχνιδιού- 9</a:t>
            </a:r>
            <a:endParaRPr lang="el-GR" sz="27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27584" y="1052736"/>
            <a:ext cx="7488832" cy="525658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l-GR" b="1" u="sng" dirty="0" smtClean="0"/>
              <a:t>Ο πελαργός</a:t>
            </a:r>
          </a:p>
          <a:p>
            <a:pPr algn="ctr">
              <a:buNone/>
            </a:pPr>
            <a:endParaRPr lang="el-GR" dirty="0" smtClean="0"/>
          </a:p>
          <a:p>
            <a:pPr algn="ctr">
              <a:buNone/>
            </a:pPr>
            <a:r>
              <a:rPr lang="el-GR" i="1" dirty="0" smtClean="0"/>
              <a:t>Πελαργός με τα μεγάλα φτερά… τι ψηλά, τι ψηλά που πετά!!</a:t>
            </a:r>
          </a:p>
          <a:p>
            <a:pPr algn="ctr">
              <a:buNone/>
            </a:pPr>
            <a:r>
              <a:rPr lang="el-GR" dirty="0" smtClean="0"/>
              <a:t>Ας πετάξουμε κι εμείς σαν πελαργοί!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90136" y="3645024"/>
            <a:ext cx="2363729" cy="259483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35896" y="6272632"/>
            <a:ext cx="18722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000" dirty="0" smtClean="0">
                <a:solidFill>
                  <a:prstClr val="black"/>
                </a:solidFill>
                <a:latin typeface="Calibri"/>
                <a:hlinkClick r:id="rId5"/>
              </a:rPr>
              <a:t>Bird</a:t>
            </a:r>
            <a:r>
              <a:rPr lang="en-US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 </a:t>
            </a:r>
            <a:r>
              <a:rPr lang="el-GR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0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6"/>
              </a:rPr>
              <a:t>Nemo</a:t>
            </a:r>
            <a:r>
              <a:rPr lang="el-GR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διαθέσιμο με άδεια </a:t>
            </a:r>
            <a:r>
              <a:rPr lang="en-US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7"/>
              </a:rPr>
              <a:t>CC0 1.0</a:t>
            </a:r>
            <a:endParaRPr lang="en-US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algn="ctr"/>
            <a:endParaRPr lang="en-US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839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Παραδείγματα παιχνιδιού- 10</a:t>
            </a:r>
            <a:endParaRPr lang="el-GR" sz="27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27584" y="1052736"/>
            <a:ext cx="7488832" cy="525658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l-GR" b="1" u="sng" dirty="0" smtClean="0"/>
              <a:t>Που ζει το κάθε ζώο;</a:t>
            </a:r>
          </a:p>
          <a:p>
            <a:pPr algn="ctr">
              <a:buNone/>
            </a:pPr>
            <a:endParaRPr lang="el-GR" dirty="0" smtClean="0"/>
          </a:p>
          <a:p>
            <a:pPr algn="ctr">
              <a:buNone/>
            </a:pPr>
            <a:r>
              <a:rPr lang="el-GR" dirty="0" smtClean="0"/>
              <a:t>Ας ψάξουμε που ζει το κάθε ζώο μέσα από βιβλία και εγκυκλοπαίδειες.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78972" y="2708920"/>
            <a:ext cx="2786057" cy="39378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07433" y="6272632"/>
            <a:ext cx="23291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000" dirty="0">
                <a:solidFill>
                  <a:prstClr val="black"/>
                </a:solidFill>
                <a:latin typeface="Calibri"/>
                <a:hlinkClick r:id="rId5"/>
              </a:rPr>
              <a:t>Tree Club </a:t>
            </a:r>
            <a:r>
              <a:rPr lang="en-US" sz="1000" dirty="0" smtClean="0">
                <a:solidFill>
                  <a:prstClr val="black"/>
                </a:solidFill>
                <a:latin typeface="Calibri"/>
                <a:hlinkClick r:id="rId5"/>
              </a:rPr>
              <a:t>House</a:t>
            </a:r>
            <a:r>
              <a:rPr lang="en-US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 </a:t>
            </a:r>
            <a:r>
              <a:rPr lang="el-GR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000" dirty="0" smtClean="0">
                <a:solidFill>
                  <a:prstClr val="black"/>
                </a:solidFill>
                <a:latin typeface="Calibri"/>
                <a:hlinkClick r:id="rId6"/>
              </a:rPr>
              <a:t>sammo241</a:t>
            </a:r>
            <a:r>
              <a:rPr lang="el-GR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διαθέσιμο ως κοινό κτήμα</a:t>
            </a:r>
            <a:endParaRPr lang="en-US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699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Παραδείγματα παιχνιδιού- 11</a:t>
            </a:r>
            <a:endParaRPr lang="el-GR" sz="27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27584" y="1052736"/>
            <a:ext cx="7488832" cy="525658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l-GR" b="1" u="sng" dirty="0" smtClean="0"/>
              <a:t>Η βάρκα και ο ποταμός</a:t>
            </a:r>
          </a:p>
          <a:p>
            <a:pPr algn="ctr">
              <a:buNone/>
            </a:pPr>
            <a:endParaRPr lang="el-GR" dirty="0" smtClean="0"/>
          </a:p>
          <a:p>
            <a:pPr algn="ctr">
              <a:buNone/>
            </a:pPr>
            <a:r>
              <a:rPr lang="el-GR" dirty="0" smtClean="0"/>
              <a:t>Μεταφερόμαστε ξαφνικά μέσα σε μία βάρκα που βρίσκεται στη μέση του ποταμού! Που θα μας οδηγήσει;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9712" y="3284984"/>
            <a:ext cx="5159896" cy="28943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35896" y="6272632"/>
            <a:ext cx="18722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000" dirty="0" smtClean="0">
                <a:solidFill>
                  <a:prstClr val="black"/>
                </a:solidFill>
                <a:latin typeface="Calibri"/>
                <a:hlinkClick r:id="rId5"/>
              </a:rPr>
              <a:t>Boat</a:t>
            </a:r>
            <a:r>
              <a:rPr lang="en-US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 </a:t>
            </a:r>
            <a:r>
              <a:rPr lang="el-GR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0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6"/>
              </a:rPr>
              <a:t>Nemo</a:t>
            </a:r>
            <a:r>
              <a:rPr lang="el-GR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διαθέσιμο με άδεια </a:t>
            </a:r>
            <a:r>
              <a:rPr lang="en-US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7"/>
              </a:rPr>
              <a:t>CC0 1.0</a:t>
            </a:r>
            <a:endParaRPr lang="en-US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algn="ctr"/>
            <a:endParaRPr lang="en-US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039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Παραδείγματα παιχνιδιού- 12</a:t>
            </a:r>
            <a:endParaRPr lang="el-GR" sz="27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27584" y="1052736"/>
            <a:ext cx="7488832" cy="525658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l-GR" b="1" u="sng" dirty="0" smtClean="0"/>
              <a:t>Μάγισσες &amp; μάγοι</a:t>
            </a:r>
          </a:p>
          <a:p>
            <a:pPr algn="ctr">
              <a:buNone/>
            </a:pPr>
            <a:endParaRPr lang="el-GR" dirty="0" smtClean="0"/>
          </a:p>
          <a:p>
            <a:pPr algn="ctr">
              <a:buNone/>
            </a:pPr>
            <a:r>
              <a:rPr lang="el-GR" dirty="0" smtClean="0"/>
              <a:t>Μία μέρα θα συναντηθούν οι μάγισσες και οι μάγοι και αναρωτιέμαι τι θα γίνει…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86163" y="2996952"/>
            <a:ext cx="1971675" cy="304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35896" y="6272632"/>
            <a:ext cx="18722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000" dirty="0" smtClean="0">
                <a:solidFill>
                  <a:prstClr val="black"/>
                </a:solidFill>
                <a:latin typeface="Calibri"/>
                <a:hlinkClick r:id="rId5"/>
              </a:rPr>
              <a:t>Wizard</a:t>
            </a:r>
            <a:r>
              <a:rPr lang="en-US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 </a:t>
            </a:r>
            <a:r>
              <a:rPr lang="el-GR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0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6"/>
              </a:rPr>
              <a:t>Nemo</a:t>
            </a:r>
            <a:r>
              <a:rPr lang="el-GR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διαθέσιμο με άδεια </a:t>
            </a:r>
            <a:r>
              <a:rPr lang="en-US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7"/>
              </a:rPr>
              <a:t>CC0 1.0</a:t>
            </a:r>
            <a:endParaRPr lang="en-US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algn="ctr"/>
            <a:endParaRPr lang="en-US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207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Group 1"/>
          <p:cNvGrpSpPr/>
          <p:nvPr/>
        </p:nvGrpSpPr>
        <p:grpSpPr>
          <a:xfrm>
            <a:off x="1767633" y="5833725"/>
            <a:ext cx="5608735" cy="847725"/>
            <a:chOff x="1838952" y="5833725"/>
            <a:chExt cx="5608735" cy="847725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8952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1" name="Picture 3" descr="Λογότυπο Επιχειρησιακού Προγράμματος Εκπαίδευση και Δια βίου Μάθηση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4387" y="5833725"/>
              <a:ext cx="3543300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mtClean="0">
                <a:solidFill>
                  <a:schemeClr val="tx1"/>
                </a:solidFill>
              </a:rPr>
              <a:t>Σημείωμα 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smtClean="0"/>
              <a:t>Copyright Τεχνολογικό Εκπαιδευτικό Ίδρυμα Αθήνας</a:t>
            </a:r>
            <a:r>
              <a:rPr lang="en-US" sz="2000" smtClean="0"/>
              <a:t>, </a:t>
            </a:r>
            <a:r>
              <a:rPr lang="el-GR" sz="2000" smtClean="0"/>
              <a:t>Ευγενία Θεοδότου 2014. Ευγενία Θεοδότου. «Αρχές Οργάνωσης Παιδαγωγικής Πράξης Ι (E). Ενότητα </a:t>
            </a:r>
            <a:r>
              <a:rPr lang="en-US" sz="2000" smtClean="0"/>
              <a:t>9:</a:t>
            </a:r>
            <a:r>
              <a:rPr lang="el-GR" sz="2000" smtClean="0"/>
              <a:t> Η πρακτική εφαρμογή της παιδαγωγικής πράξης</a:t>
            </a:r>
            <a:r>
              <a:rPr lang="en-US" sz="2000" smtClean="0"/>
              <a:t> (</a:t>
            </a:r>
            <a:r>
              <a:rPr lang="el-GR" sz="2000" smtClean="0"/>
              <a:t>Μέρος Δ)». Έκδοση: 1.0. Αθήνα 2014. Διαθέσιμο από τη δικτυακή διεύθυνση: </a:t>
            </a:r>
            <a:r>
              <a:rPr lang="en-US" sz="2000" smtClean="0">
                <a:hlinkClick r:id="rId3"/>
              </a:rPr>
              <a:t>ocp.teiath.gr</a:t>
            </a:r>
            <a:r>
              <a:rPr lang="el-GR" sz="200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79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506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Περιεχόμενο ενότητας</a:t>
            </a:r>
            <a:endParaRPr lang="el-GR" sz="2700" b="0" dirty="0"/>
          </a:p>
        </p:txBody>
      </p:sp>
      <p:sp>
        <p:nvSpPr>
          <p:cNvPr id="9" name="Θέση περιεχομένου 2"/>
          <p:cNvSpPr>
            <a:spLocks noGrp="1"/>
          </p:cNvSpPr>
          <p:nvPr>
            <p:ph idx="1"/>
          </p:nvPr>
        </p:nvSpPr>
        <p:spPr>
          <a:xfrm>
            <a:off x="827584" y="1412776"/>
            <a:ext cx="7488832" cy="525658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l-GR" dirty="0" smtClean="0"/>
              <a:t>Ας δούμε τώρα και το πώς εφαρμόζεται η θεωρία στο πρακτικό μέρος του εργαστηρίου!!</a:t>
            </a:r>
          </a:p>
          <a:p>
            <a:pPr algn="ctr">
              <a:buNone/>
            </a:pPr>
            <a:endParaRPr lang="el-GR" dirty="0" smtClean="0"/>
          </a:p>
          <a:p>
            <a:pPr algn="ctr">
              <a:buNone/>
            </a:pPr>
            <a:endParaRPr lang="el-GR" dirty="0" smtClean="0"/>
          </a:p>
          <a:p>
            <a:pPr algn="ctr">
              <a:buNone/>
            </a:pPr>
            <a:endParaRPr lang="el-GR" dirty="0" smtClean="0"/>
          </a:p>
          <a:p>
            <a:pPr algn="ctr">
              <a:buNone/>
            </a:pPr>
            <a:endParaRPr lang="el-GR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l-GR" dirty="0" smtClean="0"/>
              <a:t>Θα παρουσιαστούν καθημερινά παραδείγματα παιδαγωγικού έργου τα οποία δείχνουν τη σύνδεση του παιχνιδιού με τη μάθηση!!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2333481"/>
            <a:ext cx="1613024" cy="214825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282168" y="4494913"/>
            <a:ext cx="2160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000" dirty="0">
                <a:solidFill>
                  <a:prstClr val="black"/>
                </a:solidFill>
                <a:latin typeface="Calibri"/>
                <a:hlinkClick r:id="rId5"/>
              </a:rPr>
              <a:t>Play dough 04799</a:t>
            </a:r>
            <a:r>
              <a:rPr lang="en-US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 </a:t>
            </a:r>
            <a:r>
              <a:rPr lang="el-GR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000" dirty="0" err="1" smtClean="0">
                <a:solidFill>
                  <a:prstClr val="black"/>
                </a:solidFill>
                <a:latin typeface="Calibri"/>
                <a:hlinkClick r:id="rId6"/>
              </a:rPr>
              <a:t>Nevit</a:t>
            </a:r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sz="1000" dirty="0">
                <a:solidFill>
                  <a:prstClr val="black"/>
                </a:solidFill>
                <a:latin typeface="Calibri"/>
                <a:hlinkClick r:id="rId7"/>
              </a:rPr>
              <a:t>CC BY-SA 3.0</a:t>
            </a:r>
            <a:endParaRPr lang="en-US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83968" y="2333481"/>
            <a:ext cx="2939819" cy="220486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673756" y="4481736"/>
            <a:ext cx="227450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000" dirty="0">
                <a:solidFill>
                  <a:prstClr val="black"/>
                </a:solidFill>
                <a:latin typeface="Calibri"/>
                <a:hlinkClick r:id="rId9"/>
              </a:rPr>
              <a:t>The </a:t>
            </a:r>
            <a:r>
              <a:rPr lang="en-US" sz="1000" dirty="0" err="1">
                <a:solidFill>
                  <a:prstClr val="black"/>
                </a:solidFill>
                <a:latin typeface="Calibri"/>
                <a:hlinkClick r:id="rId9"/>
              </a:rPr>
              <a:t>Childrens</a:t>
            </a:r>
            <a:r>
              <a:rPr lang="en-US" sz="1000" dirty="0">
                <a:solidFill>
                  <a:prstClr val="black"/>
                </a:solidFill>
                <a:latin typeface="Calibri"/>
                <a:hlinkClick r:id="rId9"/>
              </a:rPr>
              <a:t> Museum of Indianapolis - Sandbox and Beach </a:t>
            </a:r>
            <a:r>
              <a:rPr lang="en-US" sz="1000" dirty="0" smtClean="0">
                <a:solidFill>
                  <a:prstClr val="black"/>
                </a:solidFill>
                <a:latin typeface="Calibri"/>
                <a:hlinkClick r:id="rId9"/>
              </a:rPr>
              <a:t>Toys</a:t>
            </a:r>
            <a:r>
              <a:rPr lang="en-US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 </a:t>
            </a:r>
            <a:r>
              <a:rPr lang="el-GR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000" dirty="0" err="1" smtClean="0">
                <a:solidFill>
                  <a:prstClr val="black"/>
                </a:solidFill>
                <a:latin typeface="Calibri"/>
                <a:hlinkClick r:id="rId10" tooltip="User:LoriLee"/>
              </a:rPr>
              <a:t>LoriLee</a:t>
            </a:r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sz="1000" dirty="0">
                <a:solidFill>
                  <a:prstClr val="black"/>
                </a:solidFill>
                <a:latin typeface="Calibri"/>
                <a:hlinkClick r:id="rId7"/>
              </a:rPr>
              <a:t>CC BY-SA 3.0</a:t>
            </a:r>
            <a:endParaRPr lang="en-US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365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mtClean="0">
                <a:solidFill>
                  <a:schemeClr val="tx1"/>
                </a:solidFill>
              </a:rPr>
              <a:t>Διατήρηση 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smtClean="0"/>
              <a:t>Οποιαδήποτε 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smtClean="0"/>
              <a:t>τ</a:t>
            </a:r>
            <a:r>
              <a:rPr lang="en-US" sz="2000" smtClean="0"/>
              <a:t>ο Σημείωμα Αναφοράς</a:t>
            </a:r>
            <a:endParaRPr lang="el-GR" sz="200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smtClean="0"/>
              <a:t>τ</a:t>
            </a:r>
            <a:r>
              <a:rPr lang="en-US" sz="2000" smtClean="0"/>
              <a:t>ο Σημείωμα Αδειοδότησης</a:t>
            </a:r>
            <a:endParaRPr lang="el-GR" sz="200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smtClean="0"/>
              <a:t>τ</a:t>
            </a:r>
            <a:r>
              <a:rPr lang="en-US" sz="2000" smtClean="0"/>
              <a:t>η δήλωση </a:t>
            </a:r>
            <a:r>
              <a:rPr lang="el-GR" sz="2000" smtClean="0"/>
              <a:t>Δ</a:t>
            </a:r>
            <a:r>
              <a:rPr lang="en-US" sz="2000" smtClean="0"/>
              <a:t>ιατήρησης Σημειωμάτων</a:t>
            </a:r>
            <a:endParaRPr lang="el-GR" sz="200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smtClean="0"/>
              <a:t>το Σημείωμα Χρήσης Έργων Τρίτων (εφόσον υπάρχει)</a:t>
            </a:r>
          </a:p>
          <a:p>
            <a:pPr marL="0" indent="0">
              <a:buNone/>
            </a:pPr>
            <a:r>
              <a:rPr lang="el-GR" sz="2400" smtClean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smtClean="0"/>
              <a:t>Το παρόν εκπαιδευτικό υλικό έχει αναπτυχθεί στ</a:t>
            </a:r>
            <a:r>
              <a:rPr lang="en-US" sz="2000" smtClean="0"/>
              <a:t>o</a:t>
            </a:r>
            <a:r>
              <a:rPr lang="el-GR" sz="2000" smtClean="0"/>
              <a:t> πλαίσι</a:t>
            </a:r>
            <a:r>
              <a:rPr lang="en-US" sz="2000" smtClean="0"/>
              <a:t>o</a:t>
            </a:r>
            <a:r>
              <a:rPr lang="el-GR" sz="2000" smtClean="0"/>
              <a:t> του εκπαιδευτικού έργου του διδάσκοντα.</a:t>
            </a:r>
            <a:endParaRPr lang="en-US" sz="2000" smtClean="0"/>
          </a:p>
          <a:p>
            <a:r>
              <a:rPr lang="el-GR" sz="2000" smtClean="0"/>
              <a:t>Το έργο «</a:t>
            </a:r>
            <a:r>
              <a:rPr lang="el-GR" sz="2000" b="1" smtClean="0"/>
              <a:t>Ανοικτά Ακαδημαϊκά Μαθήματα στο ΤΕΙ Αθήνας</a:t>
            </a:r>
            <a:r>
              <a:rPr lang="el-GR" sz="2000" smtClean="0"/>
              <a:t>» έχει χρηματοδοτήσει μόνο την αναδιαμόρφωση του εκπαιδευτικού υλικού. </a:t>
            </a:r>
            <a:endParaRPr lang="en-US" sz="2000" smtClean="0"/>
          </a:p>
          <a:p>
            <a:r>
              <a:rPr lang="el-GR" sz="200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  <a:endParaRPr lang="el-GR" sz="2000" dirty="0" smtClean="0"/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12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Παραδείγματα παιχνιδιού- 1</a:t>
            </a:r>
            <a:endParaRPr lang="el-GR" sz="27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27584" y="1052736"/>
            <a:ext cx="7488832" cy="525658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l-GR" b="1" u="sng" dirty="0" smtClean="0"/>
              <a:t>Η ιστορία με τις μπίλιες</a:t>
            </a:r>
          </a:p>
          <a:p>
            <a:pPr algn="ctr">
              <a:buNone/>
            </a:pPr>
            <a:endParaRPr lang="el-GR" dirty="0" smtClean="0"/>
          </a:p>
          <a:p>
            <a:pPr algn="ctr">
              <a:buNone/>
            </a:pPr>
            <a:r>
              <a:rPr lang="el-GR" dirty="0" smtClean="0"/>
              <a:t>Έχω κάτι μαγικές μπίλιες που θα μου πουν μία αλλιώτικη ιστορία! Θα ήθελα πολύ να την ακούσω…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4219" y="3140968"/>
            <a:ext cx="2595563" cy="304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35896" y="6304002"/>
            <a:ext cx="18722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000" dirty="0" smtClean="0">
                <a:solidFill>
                  <a:prstClr val="black"/>
                </a:solidFill>
                <a:latin typeface="Calibri"/>
                <a:hlinkClick r:id="rId5"/>
              </a:rPr>
              <a:t>Circles</a:t>
            </a:r>
            <a:r>
              <a:rPr lang="en-US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 </a:t>
            </a:r>
            <a:r>
              <a:rPr lang="el-GR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0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6"/>
              </a:rPr>
              <a:t>Nemo</a:t>
            </a:r>
            <a:r>
              <a:rPr lang="el-GR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διαθέσιμο με άδεια </a:t>
            </a:r>
            <a:r>
              <a:rPr lang="en-US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7"/>
              </a:rPr>
              <a:t>CC0 1.0</a:t>
            </a:r>
            <a:endParaRPr lang="en-US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algn="ctr"/>
            <a:endParaRPr lang="en-US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709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Παραδείγματα παιχνιδιού- 2</a:t>
            </a:r>
            <a:endParaRPr lang="el-GR" sz="27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27584" y="1052736"/>
            <a:ext cx="7488832" cy="525658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l-GR" b="1" u="sng" dirty="0" err="1" smtClean="0"/>
              <a:t>Φρουτομπερδέματα</a:t>
            </a:r>
            <a:endParaRPr lang="el-GR" b="1" u="sng" dirty="0" smtClean="0"/>
          </a:p>
          <a:p>
            <a:pPr algn="ctr">
              <a:buNone/>
            </a:pPr>
            <a:endParaRPr lang="el-GR" dirty="0" smtClean="0"/>
          </a:p>
          <a:p>
            <a:pPr algn="ctr">
              <a:buNone/>
            </a:pPr>
            <a:r>
              <a:rPr lang="el-GR" dirty="0" smtClean="0"/>
              <a:t>Μία μέρα τα φρούτα και τα λαχανικά στο μανάβικο μπερδεύτηκαν</a:t>
            </a:r>
            <a:r>
              <a:rPr lang="en-US" dirty="0" smtClean="0"/>
              <a:t>!</a:t>
            </a:r>
            <a:endParaRPr lang="el-GR" dirty="0" smtClean="0"/>
          </a:p>
          <a:p>
            <a:pPr algn="ctr">
              <a:buNone/>
            </a:pPr>
            <a:r>
              <a:rPr lang="el-GR" dirty="0" smtClean="0"/>
              <a:t>Μπορείτε να μας βοηθήσετε;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99928" y="3645024"/>
            <a:ext cx="4344144" cy="248430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35896" y="6129331"/>
            <a:ext cx="18722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000" dirty="0" smtClean="0">
                <a:solidFill>
                  <a:prstClr val="black"/>
                </a:solidFill>
                <a:latin typeface="Calibri"/>
                <a:hlinkClick r:id="rId5"/>
              </a:rPr>
              <a:t>Plants</a:t>
            </a:r>
            <a:r>
              <a:rPr lang="en-US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 </a:t>
            </a:r>
            <a:r>
              <a:rPr lang="el-GR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0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6"/>
              </a:rPr>
              <a:t>Nemo</a:t>
            </a:r>
            <a:r>
              <a:rPr lang="el-GR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διαθέσιμο με άδεια </a:t>
            </a:r>
            <a:r>
              <a:rPr lang="en-US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7"/>
              </a:rPr>
              <a:t>CC0 1.0</a:t>
            </a:r>
            <a:endParaRPr lang="en-US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algn="ctr"/>
            <a:endParaRPr lang="en-US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831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Παραδείγματα παιχνιδιού- 3</a:t>
            </a:r>
            <a:endParaRPr lang="el-GR" sz="27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27584" y="1052736"/>
            <a:ext cx="7488832" cy="525658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l-GR" b="1" u="sng" dirty="0" smtClean="0"/>
              <a:t>Βαρκάδα στη θάλασσα</a:t>
            </a:r>
          </a:p>
          <a:p>
            <a:pPr algn="ctr">
              <a:buNone/>
            </a:pPr>
            <a:endParaRPr lang="el-GR" dirty="0" smtClean="0"/>
          </a:p>
          <a:p>
            <a:pPr algn="ctr">
              <a:buNone/>
            </a:pPr>
            <a:r>
              <a:rPr lang="el-GR" dirty="0" smtClean="0"/>
              <a:t>Γινόμαστε καπετάνιοι και βάζουμε πλώρη για ένα ταξίδι μακρινό! Ας δούμε το που θα μας βγάλει!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35078" y="3212976"/>
            <a:ext cx="2273844" cy="29759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35896" y="6272632"/>
            <a:ext cx="18722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000" dirty="0" smtClean="0">
                <a:solidFill>
                  <a:prstClr val="black"/>
                </a:solidFill>
                <a:latin typeface="Calibri"/>
                <a:hlinkClick r:id="rId5"/>
              </a:rPr>
              <a:t>Sailing</a:t>
            </a:r>
            <a:r>
              <a:rPr lang="en-US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 </a:t>
            </a:r>
            <a:r>
              <a:rPr lang="el-GR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0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6"/>
              </a:rPr>
              <a:t>Nemo</a:t>
            </a:r>
            <a:r>
              <a:rPr lang="el-GR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διαθέσιμο με άδεια </a:t>
            </a:r>
            <a:r>
              <a:rPr lang="en-US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7"/>
              </a:rPr>
              <a:t>CC0 1.0</a:t>
            </a:r>
            <a:endParaRPr lang="en-US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algn="ctr"/>
            <a:endParaRPr lang="en-US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297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Παραδείγματα παιχνιδιού- 4</a:t>
            </a:r>
            <a:endParaRPr lang="el-GR" sz="27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27584" y="1052736"/>
            <a:ext cx="7488832" cy="525658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l-GR" b="1" u="sng" dirty="0" smtClean="0"/>
              <a:t>Χρωματιστό </a:t>
            </a:r>
            <a:r>
              <a:rPr lang="el-GR" b="1" u="sng" dirty="0" err="1" smtClean="0"/>
              <a:t>μπόουολιγκ</a:t>
            </a:r>
            <a:endParaRPr lang="el-GR" b="1" u="sng" dirty="0" smtClean="0"/>
          </a:p>
          <a:p>
            <a:pPr algn="ctr">
              <a:buNone/>
            </a:pPr>
            <a:endParaRPr lang="el-GR" dirty="0" smtClean="0"/>
          </a:p>
          <a:p>
            <a:pPr algn="ctr">
              <a:buNone/>
            </a:pPr>
            <a:r>
              <a:rPr lang="el-GR" dirty="0" smtClean="0"/>
              <a:t>Ας βάλουμε χρώμα και φαντασία και ας στοχεύσουμε τις χρωματιστές μπουκάλες!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16129" y="3025169"/>
            <a:ext cx="2911742" cy="321850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35896" y="6272632"/>
            <a:ext cx="18722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000" dirty="0" smtClean="0">
                <a:solidFill>
                  <a:prstClr val="black"/>
                </a:solidFill>
                <a:latin typeface="Calibri"/>
                <a:hlinkClick r:id="rId5"/>
              </a:rPr>
              <a:t>Bowling</a:t>
            </a:r>
            <a:r>
              <a:rPr lang="en-US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 </a:t>
            </a:r>
            <a:r>
              <a:rPr lang="el-GR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0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6"/>
              </a:rPr>
              <a:t>Nemo</a:t>
            </a:r>
            <a:r>
              <a:rPr lang="el-GR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διαθέσιμο με άδεια </a:t>
            </a:r>
            <a:r>
              <a:rPr lang="en-US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7"/>
              </a:rPr>
              <a:t>CC0 1.0</a:t>
            </a:r>
            <a:endParaRPr lang="en-US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algn="ctr"/>
            <a:endParaRPr lang="en-US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463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Παραδείγματα παιχνιδιού- 5</a:t>
            </a:r>
            <a:endParaRPr lang="el-GR" sz="27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27584" y="1052736"/>
            <a:ext cx="7488832" cy="525658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l-GR" b="1" u="sng" dirty="0" err="1" smtClean="0"/>
              <a:t>Μπαλονοδρομίες</a:t>
            </a:r>
            <a:endParaRPr lang="el-GR" b="1" u="sng" dirty="0" smtClean="0"/>
          </a:p>
          <a:p>
            <a:pPr algn="ctr">
              <a:buNone/>
            </a:pPr>
            <a:endParaRPr lang="el-GR" dirty="0" smtClean="0"/>
          </a:p>
          <a:p>
            <a:pPr algn="ctr">
              <a:buNone/>
            </a:pPr>
            <a:r>
              <a:rPr lang="el-GR" dirty="0" smtClean="0"/>
              <a:t>Πως θα ήταν άραγε η ζωή μας εάν είχαμε μπαλόνια στα πόδια και στα χέρια μας;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621" y="2996952"/>
            <a:ext cx="2856757" cy="31200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35896" y="6272632"/>
            <a:ext cx="18722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000" dirty="0" smtClean="0">
                <a:solidFill>
                  <a:prstClr val="black"/>
                </a:solidFill>
                <a:latin typeface="Calibri"/>
                <a:hlinkClick r:id="rId5"/>
              </a:rPr>
              <a:t>Balloons</a:t>
            </a:r>
            <a:r>
              <a:rPr lang="en-US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 </a:t>
            </a:r>
            <a:r>
              <a:rPr lang="el-GR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000" dirty="0" err="1">
                <a:solidFill>
                  <a:prstClr val="black"/>
                </a:solidFill>
                <a:latin typeface="Calibri"/>
                <a:hlinkClick r:id="rId6"/>
              </a:rPr>
              <a:t>Kaz</a:t>
            </a:r>
            <a:r>
              <a:rPr lang="el-GR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διαθέσιμο με άδεια </a:t>
            </a:r>
            <a:r>
              <a:rPr lang="en-US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7"/>
              </a:rPr>
              <a:t>CC0 1.0</a:t>
            </a:r>
            <a:endParaRPr lang="en-US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algn="ctr"/>
            <a:endParaRPr lang="en-US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825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Παραδείγματα παιχνιδιού- 6</a:t>
            </a:r>
            <a:endParaRPr lang="el-GR" sz="27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27584" y="1052736"/>
            <a:ext cx="7488832" cy="525658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l-GR" b="1" u="sng" dirty="0" smtClean="0"/>
              <a:t>Μουσικά αγάλματα</a:t>
            </a:r>
          </a:p>
          <a:p>
            <a:pPr algn="ctr">
              <a:buNone/>
            </a:pPr>
            <a:endParaRPr lang="el-GR" dirty="0" smtClean="0"/>
          </a:p>
          <a:p>
            <a:pPr algn="ctr">
              <a:buNone/>
            </a:pPr>
            <a:r>
              <a:rPr lang="el-GR" dirty="0" smtClean="0"/>
              <a:t>Μπορώ να χορέψω αλλά και να γίνω ένα άγαλμα ταυτόχρονα; Θα το προσπαθήσω και θα σας πω!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3996" y="3068960"/>
            <a:ext cx="1596008" cy="319201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35896" y="6272632"/>
            <a:ext cx="18722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000" dirty="0" smtClean="0">
                <a:solidFill>
                  <a:prstClr val="black"/>
                </a:solidFill>
                <a:latin typeface="Calibri"/>
                <a:hlinkClick r:id="rId5"/>
              </a:rPr>
              <a:t>Kids</a:t>
            </a:r>
            <a:r>
              <a:rPr lang="en-US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 </a:t>
            </a:r>
            <a:r>
              <a:rPr lang="el-GR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0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6"/>
              </a:rPr>
              <a:t>Nemo</a:t>
            </a:r>
            <a:r>
              <a:rPr lang="el-GR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διαθέσιμο με άδεια </a:t>
            </a:r>
            <a:r>
              <a:rPr lang="en-US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7"/>
              </a:rPr>
              <a:t>CC0 1.0</a:t>
            </a:r>
            <a:endParaRPr lang="en-US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algn="ctr"/>
            <a:endParaRPr lang="en-US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779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Παραδείγματα παιχνιδιού- 7</a:t>
            </a:r>
            <a:endParaRPr lang="el-GR" sz="27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27584" y="1052736"/>
            <a:ext cx="7488832" cy="525658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l-GR" b="1" u="sng" dirty="0" smtClean="0"/>
              <a:t>Αγώνες με τα σχήματα</a:t>
            </a:r>
          </a:p>
          <a:p>
            <a:pPr algn="ctr">
              <a:buNone/>
            </a:pPr>
            <a:endParaRPr lang="el-GR" dirty="0" smtClean="0"/>
          </a:p>
          <a:p>
            <a:pPr algn="ctr">
              <a:buNone/>
            </a:pPr>
            <a:r>
              <a:rPr lang="el-GR" dirty="0" smtClean="0"/>
              <a:t>Τα σχήματα ξεκίνησαν αγώνα και φόρεσαν αθλητικά παπούτσια! Θα κερδίσουν όμως όλα γιατί θα διασκεδάσουν πάρα πολύ!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3501008"/>
            <a:ext cx="3305944" cy="22893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09856" y="5790374"/>
            <a:ext cx="23074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000" dirty="0" smtClean="0">
                <a:solidFill>
                  <a:prstClr val="black"/>
                </a:solidFill>
                <a:latin typeface="Calibri"/>
                <a:hlinkClick r:id="rId5"/>
              </a:rPr>
              <a:t>Similar-geometric-shapes</a:t>
            </a:r>
            <a:r>
              <a:rPr lang="en-US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 </a:t>
            </a:r>
            <a:r>
              <a:rPr lang="el-GR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000" dirty="0" err="1">
                <a:solidFill>
                  <a:prstClr val="black"/>
                </a:solidFill>
                <a:latin typeface="Calibri"/>
                <a:hlinkClick r:id="rId6" tooltip="User:Ylebru"/>
              </a:rPr>
              <a:t>Ylebru</a:t>
            </a:r>
            <a:r>
              <a:rPr lang="el-GR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διαθέσιμο με άδεια </a:t>
            </a:r>
            <a:r>
              <a:rPr lang="en-US" sz="1000" dirty="0">
                <a:solidFill>
                  <a:prstClr val="black"/>
                </a:solidFill>
                <a:latin typeface="Calibri"/>
                <a:hlinkClick r:id="rId7"/>
              </a:rPr>
              <a:t>CC BY-SA 3.0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  <a:p>
            <a:pPr algn="ctr"/>
            <a:endParaRPr lang="en-US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451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b36e71c3b171ec65cacc2496d0bf14a72b5c2f6"/>
  <p:tag name="ISPRING_RESOURCE_PATHS_HASH_PRESENTER" val="797cf60df49de808ef123afd462e9201596f0a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2_OC_template_updated">
  <a:themeElements>
    <a:clrScheme name="Προσαρμοσμένο 6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Προσαρμοσμένο 7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</TotalTime>
  <Words>1121</Words>
  <Application>Microsoft Office PowerPoint</Application>
  <PresentationFormat>On-screen Show (4:3)</PresentationFormat>
  <Paragraphs>166</Paragraphs>
  <Slides>21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2_OC_template_updated</vt:lpstr>
      <vt:lpstr>OC_template_updated</vt:lpstr>
      <vt:lpstr>1_OC_template_updated</vt:lpstr>
      <vt:lpstr>Αρχές Οργάνωσης Παιδαγωγικής Πράξης Ι (E)</vt:lpstr>
      <vt:lpstr>Περιεχόμενο ενότητας</vt:lpstr>
      <vt:lpstr>Παραδείγματα παιχνιδιού- 1</vt:lpstr>
      <vt:lpstr>Παραδείγματα παιχνιδιού- 2</vt:lpstr>
      <vt:lpstr>Παραδείγματα παιχνιδιού- 3</vt:lpstr>
      <vt:lpstr>Παραδείγματα παιχνιδιού- 4</vt:lpstr>
      <vt:lpstr>Παραδείγματα παιχνιδιού- 5</vt:lpstr>
      <vt:lpstr>Παραδείγματα παιχνιδιού- 6</vt:lpstr>
      <vt:lpstr>Παραδείγματα παιχνιδιού- 7</vt:lpstr>
      <vt:lpstr>Παραδείγματα παιχνιδιού- 8</vt:lpstr>
      <vt:lpstr>Παραδείγματα παιχνιδιού- 9</vt:lpstr>
      <vt:lpstr>Παραδείγματα παιχνιδιού- 10</vt:lpstr>
      <vt:lpstr>Παραδείγματα παιχνιδιού- 11</vt:lpstr>
      <vt:lpstr>Παραδείγματα παιχνιδιού- 12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alex</cp:lastModifiedBy>
  <cp:revision>48</cp:revision>
  <dcterms:created xsi:type="dcterms:W3CDTF">2013-03-04T13:35:19Z</dcterms:created>
  <dcterms:modified xsi:type="dcterms:W3CDTF">2015-03-02T09:34:09Z</dcterms:modified>
</cp:coreProperties>
</file>