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6"/>
  </p:notesMasterIdLst>
  <p:handoutMasterIdLst>
    <p:handoutMasterId r:id="rId27"/>
  </p:handoutMasterIdLst>
  <p:sldIdLst>
    <p:sldId id="256" r:id="rId2"/>
    <p:sldId id="298" r:id="rId3"/>
    <p:sldId id="299" r:id="rId4"/>
    <p:sldId id="300" r:id="rId5"/>
    <p:sldId id="284" r:id="rId6"/>
    <p:sldId id="293" r:id="rId7"/>
    <p:sldId id="285" r:id="rId8"/>
    <p:sldId id="294" r:id="rId9"/>
    <p:sldId id="286" r:id="rId10"/>
    <p:sldId id="287" r:id="rId11"/>
    <p:sldId id="295" r:id="rId12"/>
    <p:sldId id="288" r:id="rId13"/>
    <p:sldId id="296" r:id="rId14"/>
    <p:sldId id="289" r:id="rId15"/>
    <p:sldId id="297" r:id="rId16"/>
    <p:sldId id="290" r:id="rId17"/>
    <p:sldId id="291" r:id="rId18"/>
    <p:sldId id="292" r:id="rId19"/>
    <p:sldId id="281" r:id="rId20"/>
    <p:sldId id="262" r:id="rId21"/>
    <p:sldId id="264" r:id="rId22"/>
    <p:sldId id="265"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411035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01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12\85.mp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ct val="50000"/>
              </a:spcBef>
            </a:pPr>
            <a:r>
              <a:rPr lang="el-GR" sz="2800" b="1" dirty="0" smtClean="0"/>
              <a:t>Ενότητα </a:t>
            </a:r>
            <a:r>
              <a:rPr lang="en-US" sz="2800" b="1" dirty="0" smtClean="0"/>
              <a:t>12</a:t>
            </a:r>
            <a:r>
              <a:rPr lang="el-GR" sz="2800" dirty="0" smtClean="0"/>
              <a:t>:</a:t>
            </a:r>
            <a:r>
              <a:rPr lang="en-US" sz="2800" dirty="0" smtClean="0"/>
              <a:t> </a:t>
            </a:r>
            <a:r>
              <a:rPr lang="el-GR" altLang="el-GR" sz="2800" dirty="0"/>
              <a:t>Όψεις (</a:t>
            </a:r>
            <a:r>
              <a:rPr lang="en-US" altLang="el-GR" sz="2800" dirty="0"/>
              <a:t>Views</a:t>
            </a:r>
            <a:r>
              <a:rPr lang="el-GR" altLang="el-GR" sz="2800" dirty="0" smtClean="0"/>
              <a:t>)</a:t>
            </a:r>
            <a:r>
              <a:rPr lang="en-US" altLang="el-GR" sz="2800" dirty="0" smtClean="0"/>
              <a:t> - </a:t>
            </a:r>
            <a:r>
              <a:rPr lang="el-GR" altLang="el-GR" sz="2800" dirty="0" err="1" smtClean="0"/>
              <a:t>Ενημερωσιμότητα</a:t>
            </a:r>
            <a:r>
              <a:rPr lang="el-GR" altLang="el-GR" sz="2800" dirty="0" smtClean="0"/>
              <a:t> όψεων</a:t>
            </a:r>
            <a:endParaRPr lang="en-US" altLang="el-GR" sz="2800" dirty="0" smtClean="0"/>
          </a:p>
          <a:p>
            <a:pPr>
              <a:spcBef>
                <a:spcPct val="50000"/>
              </a:spcBef>
            </a:pPr>
            <a:r>
              <a:rPr lang="en-US" altLang="el-GR" sz="28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400" dirty="0"/>
              <a:t>Διαπιστώστε ότι οι γραμμές που εισάγετε στον πίνακα </a:t>
            </a:r>
            <a:r>
              <a:rPr lang="el-GR" sz="2400" dirty="0">
                <a:latin typeface="Courier New" panose="02070309020205020404" pitchFamily="49" charset="0"/>
                <a:cs typeface="Courier New" panose="02070309020205020404" pitchFamily="49" charset="0"/>
              </a:rPr>
              <a:t>PUBLISHERS</a:t>
            </a:r>
            <a:r>
              <a:rPr lang="el-GR" sz="2400" dirty="0"/>
              <a:t> φαίνονται και στην όψη αν ικανοποιείται το κριτήριο </a:t>
            </a:r>
            <a:r>
              <a:rPr lang="el-GR" sz="2400" dirty="0" err="1">
                <a:latin typeface="Courier New" panose="02070309020205020404" pitchFamily="49" charset="0"/>
                <a:cs typeface="Courier New" panose="02070309020205020404" pitchFamily="49" charset="0"/>
              </a:rPr>
              <a:t>Address</a:t>
            </a:r>
            <a:r>
              <a:rPr lang="el-GR" sz="2400" dirty="0">
                <a:latin typeface="Courier New" panose="02070309020205020404" pitchFamily="49" charset="0"/>
                <a:cs typeface="Courier New" panose="02070309020205020404" pitchFamily="49" charset="0"/>
              </a:rPr>
              <a:t> = ‘</a:t>
            </a:r>
            <a:r>
              <a:rPr lang="en-GB" sz="2400" dirty="0">
                <a:latin typeface="Courier New" panose="02070309020205020404" pitchFamily="49" charset="0"/>
                <a:cs typeface="Courier New" panose="02070309020205020404" pitchFamily="49" charset="0"/>
              </a:rPr>
              <a:t>NEW</a:t>
            </a:r>
            <a:r>
              <a:rPr lang="el-GR" sz="2400" dirty="0">
                <a:latin typeface="Courier New" panose="02070309020205020404" pitchFamily="49" charset="0"/>
                <a:cs typeface="Courier New" panose="02070309020205020404" pitchFamily="49" charset="0"/>
              </a:rPr>
              <a:t>_</a:t>
            </a:r>
            <a:r>
              <a:rPr lang="en-GB" sz="2400" dirty="0" smtClean="0">
                <a:latin typeface="Courier New" panose="02070309020205020404" pitchFamily="49" charset="0"/>
                <a:cs typeface="Courier New" panose="02070309020205020404" pitchFamily="49" charset="0"/>
              </a:rPr>
              <a:t>YORK</a:t>
            </a:r>
            <a:r>
              <a:rPr lang="el-GR" sz="2400" dirty="0" smtClean="0">
                <a:latin typeface="Courier New" panose="02070309020205020404" pitchFamily="49" charset="0"/>
                <a:cs typeface="Courier New" panose="02070309020205020404" pitchFamily="49" charset="0"/>
              </a:rPr>
              <a:t>’. </a:t>
            </a:r>
            <a:endParaRPr lang="el-GR" sz="2400" dirty="0">
              <a:latin typeface="Courier New" panose="02070309020205020404" pitchFamily="49" charset="0"/>
              <a:cs typeface="Courier New" panose="02070309020205020404" pitchFamily="49" charset="0"/>
            </a:endParaRPr>
          </a:p>
          <a:p>
            <a:r>
              <a:rPr lang="el-GR" sz="2400" dirty="0"/>
              <a:t>Διαπιστώστε ότι οι γραμμές που εισάγετε στην όψη (και ικανοποιείται το κριτήριο </a:t>
            </a:r>
            <a:r>
              <a:rPr lang="el-GR" sz="2400" dirty="0" err="1">
                <a:latin typeface="Courier New" panose="02070309020205020404" pitchFamily="49" charset="0"/>
                <a:cs typeface="Courier New" panose="02070309020205020404" pitchFamily="49" charset="0"/>
              </a:rPr>
              <a:t>Address</a:t>
            </a:r>
            <a:r>
              <a:rPr lang="el-GR" sz="2400" dirty="0">
                <a:latin typeface="Courier New" panose="02070309020205020404" pitchFamily="49" charset="0"/>
                <a:cs typeface="Courier New" panose="02070309020205020404" pitchFamily="49" charset="0"/>
              </a:rPr>
              <a:t> = ‘</a:t>
            </a:r>
            <a:r>
              <a:rPr lang="en-GB" sz="2400" dirty="0">
                <a:latin typeface="Courier New" panose="02070309020205020404" pitchFamily="49" charset="0"/>
                <a:cs typeface="Courier New" panose="02070309020205020404" pitchFamily="49" charset="0"/>
              </a:rPr>
              <a:t>NEW</a:t>
            </a:r>
            <a:r>
              <a:rPr lang="el-GR" sz="2400" dirty="0">
                <a:latin typeface="Courier New" panose="02070309020205020404" pitchFamily="49" charset="0"/>
                <a:cs typeface="Courier New" panose="02070309020205020404" pitchFamily="49" charset="0"/>
              </a:rPr>
              <a:t>_</a:t>
            </a:r>
            <a:r>
              <a:rPr lang="en-GB" sz="2400" dirty="0">
                <a:latin typeface="Courier New" panose="02070309020205020404" pitchFamily="49" charset="0"/>
                <a:cs typeface="Courier New" panose="02070309020205020404" pitchFamily="49" charset="0"/>
              </a:rPr>
              <a:t>YORK</a:t>
            </a:r>
            <a:r>
              <a:rPr lang="el-GR" sz="2400" dirty="0" smtClean="0"/>
              <a:t>’) </a:t>
            </a:r>
            <a:r>
              <a:rPr lang="el-GR" sz="2400" dirty="0"/>
              <a:t>φαίνονται και στον πίνακα </a:t>
            </a:r>
            <a:r>
              <a:rPr lang="el-GR" sz="2400" dirty="0" smtClean="0">
                <a:latin typeface="Courier New" panose="02070309020205020404" pitchFamily="49" charset="0"/>
                <a:cs typeface="Courier New" panose="02070309020205020404" pitchFamily="49" charset="0"/>
              </a:rPr>
              <a:t>PUBLISHERS</a:t>
            </a:r>
            <a:r>
              <a:rPr lang="el-GR" sz="2400" dirty="0" smtClean="0"/>
              <a:t>.</a:t>
            </a:r>
            <a:endParaRPr lang="el-GR" sz="2400" dirty="0"/>
          </a:p>
          <a:p>
            <a:r>
              <a:rPr lang="el-GR" sz="2400" dirty="0"/>
              <a:t>Διαπιστώστε ότι μπορείτε να εισάγετε γραμμές στην όψη χωρίς να ικανοποιείται το κριτήριο </a:t>
            </a:r>
            <a:r>
              <a:rPr lang="el-GR" sz="2400" dirty="0" err="1">
                <a:latin typeface="Courier New" panose="02070309020205020404" pitchFamily="49" charset="0"/>
                <a:cs typeface="Courier New" panose="02070309020205020404" pitchFamily="49" charset="0"/>
              </a:rPr>
              <a:t>Address</a:t>
            </a:r>
            <a:r>
              <a:rPr lang="el-GR" sz="2400" dirty="0">
                <a:latin typeface="Courier New" panose="02070309020205020404" pitchFamily="49" charset="0"/>
                <a:cs typeface="Courier New" panose="02070309020205020404" pitchFamily="49" charset="0"/>
              </a:rPr>
              <a:t> = ‘</a:t>
            </a:r>
            <a:r>
              <a:rPr lang="en-GB" sz="2400" dirty="0">
                <a:latin typeface="Courier New" panose="02070309020205020404" pitchFamily="49" charset="0"/>
                <a:cs typeface="Courier New" panose="02070309020205020404" pitchFamily="49" charset="0"/>
              </a:rPr>
              <a:t>NEW</a:t>
            </a:r>
            <a:r>
              <a:rPr lang="el-GR" sz="2400" dirty="0">
                <a:latin typeface="Courier New" panose="02070309020205020404" pitchFamily="49" charset="0"/>
                <a:cs typeface="Courier New" panose="02070309020205020404" pitchFamily="49" charset="0"/>
              </a:rPr>
              <a:t>_</a:t>
            </a:r>
            <a:r>
              <a:rPr lang="en-GB" sz="2400" dirty="0">
                <a:latin typeface="Courier New" panose="02070309020205020404" pitchFamily="49" charset="0"/>
                <a:cs typeface="Courier New" panose="02070309020205020404" pitchFamily="49" charset="0"/>
              </a:rPr>
              <a:t>YORK</a:t>
            </a:r>
            <a:r>
              <a:rPr lang="el-GR" sz="2400" dirty="0">
                <a:latin typeface="Courier New" panose="02070309020205020404" pitchFamily="49" charset="0"/>
                <a:cs typeface="Courier New" panose="02070309020205020404" pitchFamily="49" charset="0"/>
              </a:rPr>
              <a:t>’</a:t>
            </a:r>
          </a:p>
          <a:p>
            <a:r>
              <a:rPr lang="el-GR" sz="2400" dirty="0"/>
              <a:t>Για να αποκλείσετε αυτή τη δυνατότητα διαγράψτε την όψη και δημιουργήστε την πάλι προσθέτοντας στον ορισμό την </a:t>
            </a:r>
            <a:r>
              <a:rPr lang="el-GR" sz="2400" dirty="0" err="1"/>
              <a:t>υποπρόταση</a:t>
            </a:r>
            <a:r>
              <a:rPr lang="el-GR" sz="2400" dirty="0"/>
              <a:t> </a:t>
            </a:r>
            <a:r>
              <a:rPr lang="el-GR" sz="2400" dirty="0" err="1"/>
              <a:t>with</a:t>
            </a:r>
            <a:r>
              <a:rPr lang="el-GR" sz="2400" dirty="0"/>
              <a:t> </a:t>
            </a:r>
            <a:r>
              <a:rPr lang="el-GR" sz="2400" dirty="0" err="1"/>
              <a:t>check</a:t>
            </a:r>
            <a:r>
              <a:rPr lang="el-GR" sz="2400" dirty="0"/>
              <a:t> </a:t>
            </a:r>
            <a:r>
              <a:rPr lang="el-GR" sz="2400" dirty="0" err="1"/>
              <a:t>option</a:t>
            </a:r>
            <a:endParaRPr lang="el-GR" sz="2400" dirty="0"/>
          </a:p>
          <a:p>
            <a:endParaRPr lang="el-GR" sz="2400" dirty="0"/>
          </a:p>
        </p:txBody>
      </p:sp>
    </p:spTree>
    <p:extLst>
      <p:ext uri="{BB962C8B-B14F-4D97-AF65-F5344CB8AC3E}">
        <p14:creationId xmlns:p14="http://schemas.microsoft.com/office/powerpoint/2010/main" xmlns="" val="3967854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GB" sz="1600" dirty="0">
                <a:latin typeface="Courier New" panose="02070309020205020404" pitchFamily="49" charset="0"/>
                <a:cs typeface="Courier New" panose="02070309020205020404" pitchFamily="49" charset="0"/>
              </a:rPr>
              <a:t>INSERT INTO PUBLISHERS (</a:t>
            </a:r>
            <a:r>
              <a:rPr lang="en-GB" sz="1600" dirty="0" err="1">
                <a:latin typeface="Courier New" panose="02070309020205020404" pitchFamily="49" charset="0"/>
                <a:cs typeface="Courier New" panose="02070309020205020404" pitchFamily="49" charset="0"/>
              </a:rPr>
              <a:t>PubName</a:t>
            </a:r>
            <a:r>
              <a:rPr lang="en-GB" sz="1600" dirty="0">
                <a:latin typeface="Courier New" panose="02070309020205020404" pitchFamily="49" charset="0"/>
                <a:cs typeface="Courier New" panose="02070309020205020404" pitchFamily="49" charset="0"/>
              </a:rPr>
              <a:t>, Address) </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                 VALUES ('SAGE', 'NEW YORK');</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SELECT * FROM PUBLISHERS;</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SELECT * FROM NEW_YORK_PUBL;</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INSERT INTO NEW_YORK_PUBL (</a:t>
            </a:r>
            <a:r>
              <a:rPr lang="en-GB" sz="1600" dirty="0" err="1">
                <a:latin typeface="Courier New" panose="02070309020205020404" pitchFamily="49" charset="0"/>
                <a:cs typeface="Courier New" panose="02070309020205020404" pitchFamily="49" charset="0"/>
              </a:rPr>
              <a:t>PName</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Padd</a:t>
            </a:r>
            <a:r>
              <a:rPr lang="en-GB"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                  VALUES ('BLACKWELL', 'INDIANA');</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SELECT * FROM NEW_YORK_PUBL;</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SELECT * FROM PUBLISHERS;</a:t>
            </a:r>
            <a:endParaRPr lang="el-GR" sz="1600" dirty="0">
              <a:latin typeface="Courier New" panose="02070309020205020404" pitchFamily="49" charset="0"/>
              <a:cs typeface="Courier New" panose="02070309020205020404" pitchFamily="49" charset="0"/>
            </a:endParaRPr>
          </a:p>
          <a:p>
            <a:pPr marL="0" indent="0">
              <a:buNone/>
            </a:pPr>
            <a:endParaRPr lang="el-GR" sz="16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24578"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539552" y="3645024"/>
            <a:ext cx="4032448" cy="31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7950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US" sz="1600" dirty="0">
                <a:latin typeface="Courier New" panose="02070309020205020404" pitchFamily="49" charset="0"/>
                <a:cs typeface="Courier New" panose="02070309020205020404" pitchFamily="49" charset="0"/>
              </a:rPr>
              <a:t>DROP VIEW </a:t>
            </a:r>
            <a:r>
              <a:rPr lang="en-GB" sz="1600" dirty="0">
                <a:latin typeface="Courier New" panose="02070309020205020404" pitchFamily="49" charset="0"/>
                <a:cs typeface="Courier New" panose="02070309020205020404" pitchFamily="49" charset="0"/>
              </a:rPr>
              <a:t>NEW_YORK_PUBL</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CREATE VIEW NEW_YORK_PUBL (PNAME, PADD)</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AS SELECT </a:t>
            </a:r>
            <a:r>
              <a:rPr lang="en-GB" sz="1600" dirty="0" err="1">
                <a:latin typeface="Courier New" panose="02070309020205020404" pitchFamily="49" charset="0"/>
                <a:cs typeface="Courier New" panose="02070309020205020404" pitchFamily="49" charset="0"/>
              </a:rPr>
              <a:t>PubName</a:t>
            </a:r>
            <a:r>
              <a:rPr lang="en-GB" sz="1600" dirty="0">
                <a:latin typeface="Courier New" panose="02070309020205020404" pitchFamily="49" charset="0"/>
                <a:cs typeface="Courier New" panose="02070309020205020404" pitchFamily="49" charset="0"/>
              </a:rPr>
              <a:t>, Address</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FROM PUBLISHERS </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WHERE Address = </a:t>
            </a:r>
            <a:r>
              <a:rPr lang="en-GB" sz="1600" dirty="0">
                <a:latin typeface="Courier New" panose="02070309020205020404" pitchFamily="49" charset="0"/>
                <a:cs typeface="Courier New" panose="02070309020205020404" pitchFamily="49" charset="0"/>
              </a:rPr>
              <a:t>'NEW YORK'</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WITH CHECK OPTION;</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SELECT * FROM PUBLISHERS;</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SELECT * FROM NEW_YORK_PUBL;</a:t>
            </a:r>
            <a:endParaRPr lang="el-GR" sz="1600" dirty="0">
              <a:latin typeface="Courier New" panose="02070309020205020404" pitchFamily="49" charset="0"/>
              <a:cs typeface="Courier New" panose="02070309020205020404" pitchFamily="49" charset="0"/>
            </a:endParaRPr>
          </a:p>
        </p:txBody>
      </p:sp>
      <p:pic>
        <p:nvPicPr>
          <p:cNvPr id="2560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539552" y="3645024"/>
            <a:ext cx="4104456" cy="3240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96841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792088"/>
          </a:xfrm>
        </p:spPr>
        <p:txBody>
          <a:bodyPr>
            <a:normAutofit/>
          </a:bodyPr>
          <a:lstStyle/>
          <a:p>
            <a:pPr marL="0" indent="0">
              <a:buNone/>
            </a:pPr>
            <a:r>
              <a:rPr lang="en-GB" sz="1600" dirty="0">
                <a:latin typeface="Courier New" panose="02070309020205020404" pitchFamily="49" charset="0"/>
                <a:cs typeface="Courier New" panose="02070309020205020404" pitchFamily="49" charset="0"/>
              </a:rPr>
              <a:t>INSERT INTO NEW_YORK_PUBL (</a:t>
            </a:r>
            <a:r>
              <a:rPr lang="en-GB" sz="1600" dirty="0" err="1">
                <a:latin typeface="Courier New" panose="02070309020205020404" pitchFamily="49" charset="0"/>
                <a:cs typeface="Courier New" panose="02070309020205020404" pitchFamily="49" charset="0"/>
              </a:rPr>
              <a:t>PName</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Padd</a:t>
            </a:r>
            <a:r>
              <a:rPr lang="en-GB"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                  VALUES ('BLACKWELL', 'INDIANA');</a:t>
            </a:r>
            <a:endParaRPr lang="el-GR" sz="1600" dirty="0">
              <a:latin typeface="Courier New" panose="02070309020205020404" pitchFamily="49" charset="0"/>
              <a:cs typeface="Courier New" panose="02070309020205020404" pitchFamily="49" charset="0"/>
            </a:endParaRPr>
          </a:p>
          <a:p>
            <a:pPr marL="0" indent="0">
              <a:buNone/>
            </a:pPr>
            <a:endParaRPr lang="el-GR" sz="16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266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539552" y="1916832"/>
            <a:ext cx="7635913"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484857" y="3142129"/>
            <a:ext cx="4572000" cy="861774"/>
          </a:xfrm>
          <a:prstGeom prst="rect">
            <a:avLst/>
          </a:prstGeom>
        </p:spPr>
        <p:txBody>
          <a:bodyPr>
            <a:spAutoFit/>
          </a:bodyPr>
          <a:lstStyle/>
          <a:p>
            <a:r>
              <a:rPr lang="en-GB" sz="1600" dirty="0">
                <a:latin typeface="Courier New" panose="02070309020205020404" pitchFamily="49" charset="0"/>
                <a:cs typeface="Courier New" panose="02070309020205020404" pitchFamily="49" charset="0"/>
              </a:rPr>
              <a:t>SELECT * FROM NEW_YORK_PUBL;</a:t>
            </a:r>
            <a:endParaRPr lang="el-G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SELECT * FROM PUBLISHERS;</a:t>
            </a:r>
            <a:endParaRPr lang="el-GR"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DROP VIEW </a:t>
            </a:r>
            <a:r>
              <a:rPr lang="en-GB" sz="1600" dirty="0">
                <a:latin typeface="Courier New" panose="02070309020205020404" pitchFamily="49" charset="0"/>
                <a:cs typeface="Courier New" panose="02070309020205020404" pitchFamily="49" charset="0"/>
              </a:rPr>
              <a:t>NEW_YORK_PUBL</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3639193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αναζήτησης στοιχείων </a:t>
            </a:r>
            <a:r>
              <a:rPr lang="el-GR" dirty="0" smtClean="0"/>
              <a:t>όψης</a:t>
            </a:r>
            <a:endParaRPr lang="el-GR" dirty="0"/>
          </a:p>
        </p:txBody>
      </p:sp>
      <p:sp>
        <p:nvSpPr>
          <p:cNvPr id="3" name="Content Placeholder 2"/>
          <p:cNvSpPr>
            <a:spLocks noGrp="1"/>
          </p:cNvSpPr>
          <p:nvPr>
            <p:ph idx="1"/>
          </p:nvPr>
        </p:nvSpPr>
        <p:spPr/>
        <p:txBody>
          <a:bodyPr>
            <a:normAutofit/>
          </a:bodyPr>
          <a:lstStyle/>
          <a:p>
            <a:pPr marL="0" indent="0">
              <a:spcAft>
                <a:spcPts val="0"/>
              </a:spcAft>
              <a:buNone/>
            </a:pPr>
            <a:r>
              <a:rPr lang="en-US" sz="2000" dirty="0">
                <a:solidFill>
                  <a:srgbClr val="0000F0"/>
                </a:solidFill>
                <a:latin typeface="Courier New" panose="02070309020205020404" pitchFamily="49" charset="0"/>
                <a:ea typeface="Times New Roman"/>
                <a:cs typeface="Courier New" panose="02070309020205020404" pitchFamily="49" charset="0"/>
              </a:rPr>
              <a:t>SELECT</a:t>
            </a:r>
            <a:r>
              <a:rPr lang="en-US" sz="2000" dirty="0">
                <a:solidFill>
                  <a:srgbClr val="000000"/>
                </a:solidFill>
                <a:latin typeface="Courier New" panose="02070309020205020404" pitchFamily="49" charset="0"/>
                <a:ea typeface="Times New Roman"/>
                <a:cs typeface="Courier New" panose="02070309020205020404" pitchFamily="49" charset="0"/>
              </a:rPr>
              <a:t> LNAME</a:t>
            </a:r>
            <a:r>
              <a:rPr lang="el-GR" sz="2000" dirty="0">
                <a:solidFill>
                  <a:srgbClr val="0000F0"/>
                </a:solidFill>
                <a:latin typeface="Courier New" panose="02070309020205020404" pitchFamily="49" charset="0"/>
                <a:ea typeface="Times New Roman"/>
                <a:cs typeface="Courier New" panose="02070309020205020404" pitchFamily="49" charset="0"/>
              </a:rPr>
              <a:t>,</a:t>
            </a:r>
            <a:r>
              <a:rPr lang="en-US" sz="2000" dirty="0">
                <a:solidFill>
                  <a:srgbClr val="000000"/>
                </a:solidFill>
                <a:latin typeface="Courier New" panose="02070309020205020404" pitchFamily="49" charset="0"/>
                <a:ea typeface="Times New Roman"/>
                <a:cs typeface="Courier New" panose="02070309020205020404" pitchFamily="49" charset="0"/>
              </a:rPr>
              <a:t>FNAME</a:t>
            </a:r>
            <a:r>
              <a:rPr lang="el-GR" sz="2000" dirty="0">
                <a:solidFill>
                  <a:srgbClr val="0000F0"/>
                </a:solidFill>
                <a:latin typeface="Courier New" panose="02070309020205020404" pitchFamily="49" charset="0"/>
                <a:ea typeface="Times New Roman"/>
                <a:cs typeface="Courier New" panose="02070309020205020404" pitchFamily="49" charset="0"/>
              </a:rPr>
              <a:t>,</a:t>
            </a:r>
            <a:r>
              <a:rPr lang="en-US" sz="2000" dirty="0">
                <a:solidFill>
                  <a:srgbClr val="000000"/>
                </a:solidFill>
                <a:latin typeface="Courier New" panose="02070309020205020404" pitchFamily="49" charset="0"/>
                <a:ea typeface="Times New Roman"/>
                <a:cs typeface="Courier New" panose="02070309020205020404" pitchFamily="49" charset="0"/>
              </a:rPr>
              <a:t>SEX </a:t>
            </a:r>
            <a:r>
              <a:rPr lang="en-US" sz="2000" dirty="0">
                <a:solidFill>
                  <a:srgbClr val="0000F0"/>
                </a:solidFill>
                <a:latin typeface="Courier New" panose="02070309020205020404" pitchFamily="49" charset="0"/>
                <a:ea typeface="Times New Roman"/>
                <a:cs typeface="Courier New" panose="02070309020205020404" pitchFamily="49" charset="0"/>
              </a:rPr>
              <a:t>FROM</a:t>
            </a:r>
            <a:r>
              <a:rPr lang="en-US" sz="2000" dirty="0">
                <a:solidFill>
                  <a:srgbClr val="000000"/>
                </a:solidFill>
                <a:latin typeface="Courier New" panose="02070309020205020404" pitchFamily="49" charset="0"/>
                <a:ea typeface="Times New Roman"/>
                <a:cs typeface="Courier New" panose="02070309020205020404" pitchFamily="49" charset="0"/>
              </a:rPr>
              <a:t> PROGRAMMERS</a:t>
            </a:r>
            <a:r>
              <a:rPr lang="el-GR" sz="2000" dirty="0">
                <a:solidFill>
                  <a:srgbClr val="0000F0"/>
                </a:solidFill>
                <a:latin typeface="Courier New" panose="02070309020205020404" pitchFamily="49" charset="0"/>
                <a:ea typeface="Times New Roman"/>
                <a:cs typeface="Courier New" panose="02070309020205020404" pitchFamily="49" charset="0"/>
              </a:rPr>
              <a:t>;</a:t>
            </a:r>
            <a:endParaRPr lang="el-GR" sz="2000" dirty="0">
              <a:latin typeface="Courier New" panose="02070309020205020404" pitchFamily="49" charset="0"/>
              <a:ea typeface="Times New Roman"/>
              <a:cs typeface="Courier New" panose="02070309020205020404" pitchFamily="49" charset="0"/>
            </a:endParaRPr>
          </a:p>
          <a:p>
            <a:pPr marL="0" marR="773430" indent="0" algn="just">
              <a:spcAft>
                <a:spcPts val="0"/>
              </a:spcAft>
              <a:buNone/>
            </a:pPr>
            <a:r>
              <a:rPr lang="el-GR" sz="2000" dirty="0">
                <a:latin typeface="Courier New" panose="02070309020205020404" pitchFamily="49" charset="0"/>
                <a:ea typeface="Times New Roman"/>
                <a:cs typeface="Courier New" panose="02070309020205020404" pitchFamily="49" charset="0"/>
              </a:rPr>
              <a:t> </a:t>
            </a:r>
            <a:r>
              <a:rPr lang="el-GR" sz="2000" dirty="0">
                <a:latin typeface="Courier New" panose="02070309020205020404" pitchFamily="49" charset="0"/>
                <a:cs typeface="Courier New" panose="02070309020205020404" pitchFamily="49" charset="0"/>
              </a:rPr>
              <a:t> </a:t>
            </a:r>
            <a:r>
              <a:rPr lang="el-GR" sz="2000" b="1" dirty="0">
                <a:latin typeface="Courier New" panose="02070309020205020404" pitchFamily="49" charset="0"/>
                <a:ea typeface="Times New Roman"/>
                <a:cs typeface="Courier New" panose="02070309020205020404" pitchFamily="49" charset="0"/>
              </a:rPr>
              <a:t> </a:t>
            </a:r>
            <a:endParaRPr lang="el-GR" sz="2000" dirty="0">
              <a:latin typeface="Courier New" panose="02070309020205020404" pitchFamily="49" charset="0"/>
              <a:ea typeface="Times New Roman"/>
              <a:cs typeface="Courier New" panose="02070309020205020404" pitchFamily="49" charset="0"/>
            </a:endParaRPr>
          </a:p>
          <a:p>
            <a:pPr marL="0" marR="773430" indent="0" algn="just">
              <a:spcAft>
                <a:spcPts val="0"/>
              </a:spcAft>
              <a:buNone/>
            </a:pPr>
            <a:r>
              <a:rPr lang="el-GR" sz="2000" dirty="0">
                <a:ea typeface="Times New Roman"/>
                <a:cs typeface="Courier New" panose="02070309020205020404" pitchFamily="49" charset="0"/>
              </a:rPr>
              <a:t>Η χρήση της </a:t>
            </a:r>
            <a:r>
              <a:rPr lang="el-GR" sz="2000" dirty="0" err="1">
                <a:ea typeface="Times New Roman"/>
                <a:cs typeface="Courier New" panose="02070309020205020404" pitchFamily="49" charset="0"/>
              </a:rPr>
              <a:t>υποπρότασης</a:t>
            </a:r>
            <a:r>
              <a:rPr lang="el-GR" sz="2000" dirty="0">
                <a:ea typeface="Times New Roman"/>
                <a:cs typeface="Courier New" panose="02070309020205020404" pitchFamily="49" charset="0"/>
              </a:rPr>
              <a:t> </a:t>
            </a:r>
            <a:r>
              <a:rPr lang="el-GR" sz="2000" dirty="0">
                <a:latin typeface="Courier New" panose="02070309020205020404" pitchFamily="49" charset="0"/>
                <a:ea typeface="Times New Roman"/>
                <a:cs typeface="Courier New" panose="02070309020205020404" pitchFamily="49" charset="0"/>
              </a:rPr>
              <a:t>WITH CHECK OPTION </a:t>
            </a:r>
            <a:r>
              <a:rPr lang="el-GR" sz="2000" dirty="0">
                <a:ea typeface="Times New Roman"/>
                <a:cs typeface="Courier New" panose="02070309020205020404" pitchFamily="49" charset="0"/>
              </a:rPr>
              <a:t>επιτρέπει τον έλεγχο των ενεργειών του χρήστη κατά την ενημέρωση στοιχείων της βάσης, εξασφαλίζει την ακεραιότητα των στοιχείων κτλ</a:t>
            </a:r>
            <a:r>
              <a:rPr lang="el-GR" sz="2000" dirty="0" smtClean="0">
                <a:ea typeface="Times New Roman"/>
                <a:cs typeface="Courier New" panose="02070309020205020404" pitchFamily="49" charset="0"/>
              </a:rPr>
              <a:t>.</a:t>
            </a:r>
          </a:p>
          <a:p>
            <a:pPr marL="0" marR="773430" indent="0" algn="just">
              <a:spcAft>
                <a:spcPts val="0"/>
              </a:spcAft>
              <a:buNone/>
            </a:pPr>
            <a:endParaRPr lang="el-GR" sz="2000" dirty="0">
              <a:ea typeface="Times New Roman"/>
              <a:cs typeface="Courier New" panose="02070309020205020404" pitchFamily="49" charset="0"/>
            </a:endParaRPr>
          </a:p>
          <a:p>
            <a:pPr marL="0" marR="773430" indent="0" algn="just">
              <a:spcAft>
                <a:spcPts val="0"/>
              </a:spcAft>
              <a:buNone/>
            </a:pPr>
            <a:r>
              <a:rPr lang="el-GR" sz="2000" b="1" dirty="0">
                <a:ea typeface="Times New Roman"/>
                <a:cs typeface="Courier New" panose="02070309020205020404" pitchFamily="49" charset="0"/>
              </a:rPr>
              <a:t>Παράδειγμα </a:t>
            </a:r>
          </a:p>
          <a:p>
            <a:pPr marL="0" marR="773430" indent="0" algn="just">
              <a:spcAft>
                <a:spcPts val="0"/>
              </a:spcAft>
              <a:buNone/>
            </a:pPr>
            <a:r>
              <a:rPr lang="el-GR" sz="2000" dirty="0">
                <a:ea typeface="Times New Roman"/>
                <a:cs typeface="Courier New" panose="02070309020205020404" pitchFamily="49" charset="0"/>
              </a:rPr>
              <a:t>Έστω ότι δημιουργείτε την όψη των υπαλλήλων με μισθό πάνω από 2500 ευρώ. </a:t>
            </a:r>
          </a:p>
          <a:p>
            <a:pPr marL="0" indent="0">
              <a:spcAft>
                <a:spcPts val="0"/>
              </a:spcAft>
              <a:buNone/>
            </a:pPr>
            <a:r>
              <a:rPr lang="en-US" sz="2000" dirty="0">
                <a:latin typeface="Courier New" panose="02070309020205020404" pitchFamily="49" charset="0"/>
                <a:ea typeface="Times New Roman"/>
                <a:cs typeface="Courier New" panose="02070309020205020404" pitchFamily="49" charset="0"/>
              </a:rPr>
              <a:t>SQL &gt;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CHECKSAL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SELECT </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808000"/>
                </a:solidFill>
                <a:highlight>
                  <a:srgbClr val="FFFFFF"/>
                </a:highlight>
                <a:latin typeface="Courier New" panose="02070309020205020404" pitchFamily="49" charset="0"/>
                <a:ea typeface="Times New Roman"/>
                <a:cs typeface="Courier New" panose="02070309020205020404" pitchFamily="49" charset="0"/>
              </a:rPr>
              <a:t>EMPLOYEE</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SALARY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2500</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OPTION</a:t>
            </a:r>
            <a:r>
              <a:rPr lang="en-US" sz="2000" dirty="0" smtClean="0">
                <a:solidFill>
                  <a:srgbClr val="0000FF"/>
                </a:solidFill>
                <a:highlight>
                  <a:srgbClr val="FFFFFF"/>
                </a:highlight>
                <a:latin typeface="Courier New" panose="02070309020205020404" pitchFamily="49" charset="0"/>
                <a:ea typeface="Times New Roman"/>
                <a:cs typeface="Courier New" panose="02070309020205020404" pitchFamily="49" charset="0"/>
              </a:rPr>
              <a:t>;</a:t>
            </a:r>
            <a:endParaRPr lang="el-GR" sz="2000" dirty="0">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xmlns="" val="3128590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Παράδειγμα αναζήτησης στοιχείων </a:t>
            </a:r>
            <a:r>
              <a:rPr lang="el-GR" dirty="0" smtClean="0"/>
              <a:t>όψης</a:t>
            </a:r>
            <a:endParaRPr lang="el-GR" dirty="0"/>
          </a:p>
        </p:txBody>
      </p:sp>
      <p:sp>
        <p:nvSpPr>
          <p:cNvPr id="3" name="Content Placeholder 2"/>
          <p:cNvSpPr>
            <a:spLocks noGrp="1"/>
          </p:cNvSpPr>
          <p:nvPr>
            <p:ph idx="1"/>
          </p:nvPr>
        </p:nvSpPr>
        <p:spPr/>
        <p:txBody>
          <a:bodyPr>
            <a:normAutofit/>
          </a:bodyPr>
          <a:lstStyle/>
          <a:p>
            <a:pPr marL="0" marR="773430" indent="0">
              <a:spcAft>
                <a:spcPts val="600"/>
              </a:spcAft>
              <a:buNone/>
            </a:pPr>
            <a:r>
              <a:rPr lang="el-GR" sz="2000" dirty="0" smtClean="0">
                <a:ea typeface="Times New Roman"/>
                <a:cs typeface="Courier New" panose="02070309020205020404" pitchFamily="49" charset="0"/>
              </a:rPr>
              <a:t>Η </a:t>
            </a:r>
            <a:r>
              <a:rPr lang="el-GR" sz="2000" dirty="0">
                <a:ea typeface="Times New Roman"/>
                <a:cs typeface="Courier New" panose="02070309020205020404" pitchFamily="49" charset="0"/>
              </a:rPr>
              <a:t>χρήση της </a:t>
            </a:r>
            <a:r>
              <a:rPr lang="el-GR" sz="2000" dirty="0" err="1">
                <a:ea typeface="Times New Roman"/>
                <a:cs typeface="Courier New" panose="02070309020205020404" pitchFamily="49" charset="0"/>
              </a:rPr>
              <a:t>υποπρότασης</a:t>
            </a:r>
            <a:r>
              <a:rPr lang="el-GR" sz="2000" dirty="0">
                <a:ea typeface="Times New Roman"/>
                <a:cs typeface="Courier New" panose="02070309020205020404" pitchFamily="49" charset="0"/>
              </a:rPr>
              <a:t> </a:t>
            </a:r>
            <a:r>
              <a:rPr lang="en-US" sz="2000" dirty="0">
                <a:latin typeface="Courier New" panose="02070309020205020404" pitchFamily="49" charset="0"/>
                <a:ea typeface="Times New Roman"/>
                <a:cs typeface="Courier New" panose="02070309020205020404" pitchFamily="49" charset="0"/>
              </a:rPr>
              <a:t>WITH READ ONLY</a:t>
            </a:r>
            <a:r>
              <a:rPr lang="el-GR" sz="2000" dirty="0">
                <a:latin typeface="Courier New" panose="02070309020205020404" pitchFamily="49" charset="0"/>
                <a:ea typeface="Times New Roman"/>
                <a:cs typeface="Courier New" panose="02070309020205020404" pitchFamily="49" charset="0"/>
              </a:rPr>
              <a:t> </a:t>
            </a:r>
            <a:r>
              <a:rPr lang="el-GR" sz="2000" dirty="0">
                <a:ea typeface="Times New Roman"/>
                <a:cs typeface="Courier New" panose="02070309020205020404" pitchFamily="49" charset="0"/>
              </a:rPr>
              <a:t>εμποδίζει την εισαγωγή, τροποποίηση και διαγραφή των στοιχείων του πίνακα με χρήση της όψης. Επιτρέπεται μόνο η αναζήτηση στοιχείων</a:t>
            </a:r>
            <a:r>
              <a:rPr lang="el-GR" sz="2000" dirty="0" smtClean="0">
                <a:ea typeface="Times New Roman"/>
                <a:cs typeface="Courier New" panose="02070309020205020404" pitchFamily="49" charset="0"/>
              </a:rPr>
              <a:t>.</a:t>
            </a:r>
          </a:p>
          <a:p>
            <a:pPr marL="0" marR="773430" indent="0">
              <a:spcAft>
                <a:spcPts val="0"/>
              </a:spcAft>
              <a:buNone/>
            </a:pPr>
            <a:endParaRPr lang="el-GR" sz="2000" dirty="0">
              <a:ea typeface="Times New Roman"/>
              <a:cs typeface="Courier New" panose="02070309020205020404" pitchFamily="49" charset="0"/>
            </a:endParaRPr>
          </a:p>
          <a:p>
            <a:pPr marL="0" indent="0">
              <a:spcAft>
                <a:spcPts val="0"/>
              </a:spcAft>
              <a:buNone/>
            </a:pPr>
            <a:r>
              <a:rPr lang="en-US" sz="2000" dirty="0">
                <a:latin typeface="Courier New" panose="02070309020205020404" pitchFamily="49" charset="0"/>
                <a:ea typeface="Times New Roman"/>
                <a:cs typeface="Courier New" panose="02070309020205020404" pitchFamily="49" charset="0"/>
              </a:rPr>
              <a:t>SQL</a:t>
            </a:r>
            <a:r>
              <a:rPr lang="el-GR" sz="2000" dirty="0">
                <a:latin typeface="Courier New" panose="02070309020205020404" pitchFamily="49" charset="0"/>
                <a:ea typeface="Times New Roman"/>
                <a:cs typeface="Courier New" panose="02070309020205020404" pitchFamily="49" charset="0"/>
              </a:rPr>
              <a:t> &gt;</a:t>
            </a:r>
            <a:r>
              <a:rPr lang="el-GR"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CHECKSAL</a:t>
            </a:r>
            <a:r>
              <a:rPr lang="el-GR"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_</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RO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l-GR"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l-GR" sz="2000" dirty="0" smtClean="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smtClean="0">
                <a:solidFill>
                  <a:srgbClr val="0000FF"/>
                </a:solidFill>
                <a:highlight>
                  <a:srgbClr val="FFFFFF"/>
                </a:highlight>
                <a:latin typeface="Courier New" panose="02070309020205020404" pitchFamily="49" charset="0"/>
                <a:ea typeface="Times New Roman"/>
                <a:cs typeface="Courier New" panose="02070309020205020404" pitchFamily="49" charset="0"/>
              </a:rPr>
              <a:t>SELECT </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808000"/>
                </a:solidFill>
                <a:highlight>
                  <a:srgbClr val="FFFFFF"/>
                </a:highlight>
                <a:latin typeface="Courier New" panose="02070309020205020404" pitchFamily="49" charset="0"/>
                <a:ea typeface="Times New Roman"/>
                <a:cs typeface="Courier New" panose="02070309020205020404" pitchFamily="49" charset="0"/>
              </a:rPr>
              <a:t>EMPLOYEE</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l-GR" sz="2000" dirty="0" smtClean="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smtClean="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SALARY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2500</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l-GR" sz="2000" dirty="0" smtClean="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smtClean="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READ</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ONLY;</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000" dirty="0">
                <a:latin typeface="Courier New" panose="02070309020205020404" pitchFamily="49" charset="0"/>
                <a:ea typeface="Times New Roman"/>
                <a:cs typeface="Courier New" panose="02070309020205020404" pitchFamily="49" charset="0"/>
              </a:rPr>
              <a:t> </a:t>
            </a:r>
            <a:endParaRPr lang="el-GR" sz="20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l-GR" sz="2000" dirty="0">
                <a:ea typeface="Times New Roman"/>
                <a:cs typeface="Courier New" panose="02070309020205020404" pitchFamily="49" charset="0"/>
              </a:rPr>
              <a:t>Διαγραφή όψης</a:t>
            </a:r>
          </a:p>
          <a:p>
            <a:pPr marL="0" indent="0">
              <a:spcAft>
                <a:spcPts val="0"/>
              </a:spcAft>
              <a:buNone/>
            </a:pPr>
            <a:r>
              <a:rPr lang="en-US" sz="2000" dirty="0">
                <a:latin typeface="Courier New" panose="02070309020205020404" pitchFamily="49" charset="0"/>
                <a:ea typeface="Times New Roman"/>
                <a:cs typeface="Courier New" panose="02070309020205020404" pitchFamily="49" charset="0"/>
              </a:rPr>
              <a:t>SQL&gt;</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 DROP</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20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CHECKSAL</a:t>
            </a:r>
            <a:r>
              <a:rPr lang="en-US" sz="2000" dirty="0">
                <a:solidFill>
                  <a:srgbClr val="0000FF"/>
                </a:solidFill>
                <a:highlight>
                  <a:srgbClr val="FFFFFF"/>
                </a:highlight>
                <a:latin typeface="Courier New" panose="02070309020205020404" pitchFamily="49" charset="0"/>
                <a:ea typeface="Times New Roman"/>
                <a:cs typeface="Courier New" panose="02070309020205020404" pitchFamily="49" charset="0"/>
              </a:rPr>
              <a:t>;</a:t>
            </a:r>
            <a:endParaRPr lang="el-GR" sz="2000" dirty="0">
              <a:latin typeface="Courier New" panose="02070309020205020404" pitchFamily="49" charset="0"/>
              <a:ea typeface="Times New Roman"/>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272326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Ποιά η διαφορά των παρακάτω όψεων αναφορικά με την </a:t>
            </a:r>
            <a:r>
              <a:rPr lang="el-GR" dirty="0" err="1" smtClean="0"/>
              <a:t>ενημερωσιμότητα</a:t>
            </a:r>
            <a:endParaRPr lang="el-GR" dirty="0"/>
          </a:p>
        </p:txBody>
      </p:sp>
      <p:sp>
        <p:nvSpPr>
          <p:cNvPr id="3" name="Content Placeholder 2"/>
          <p:cNvSpPr>
            <a:spLocks noGrp="1"/>
          </p:cNvSpPr>
          <p:nvPr>
            <p:ph idx="1"/>
          </p:nvPr>
        </p:nvSpPr>
        <p:spPr/>
        <p:txBody>
          <a:bodyPr>
            <a:noAutofit/>
          </a:bodyPr>
          <a:lstStyle/>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a:t>
            </a:r>
            <a:r>
              <a:rPr lang="en-GB"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_</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SAL </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 SELECT </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err="1">
                <a:solidFill>
                  <a:srgbClr val="000000"/>
                </a:solidFill>
                <a:highlight>
                  <a:srgbClr val="FFFFFF"/>
                </a:highlight>
                <a:latin typeface="Courier New" panose="02070309020205020404" pitchFamily="49" charset="0"/>
                <a:ea typeface="Times New Roman"/>
                <a:cs typeface="Courier New" panose="02070309020205020404" pitchFamily="49" charset="0"/>
              </a:rPr>
              <a:t>emp</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err="1">
                <a:solidFill>
                  <a:srgbClr val="000000"/>
                </a:solidFill>
                <a:highlight>
                  <a:srgbClr val="FFFFFF"/>
                </a:highlight>
                <a:latin typeface="Courier New" panose="02070309020205020404" pitchFamily="49" charset="0"/>
                <a:ea typeface="Times New Roman"/>
                <a:cs typeface="Courier New" panose="02070309020205020404" pitchFamily="49" charset="0"/>
              </a:rPr>
              <a:t>sal</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800000"/>
                </a:solidFill>
                <a:highlight>
                  <a:srgbClr val="FFFFFF"/>
                </a:highlight>
                <a:latin typeface="Courier New" panose="02070309020205020404" pitchFamily="49" charset="0"/>
                <a:ea typeface="Times New Roman"/>
                <a:cs typeface="Courier New" panose="02070309020205020404" pitchFamily="49" charset="0"/>
              </a:rPr>
              <a:t>1250</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 </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a:t>
            </a:r>
            <a:r>
              <a:rPr lang="en-GB"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_</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SAL </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 SELECT </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err="1">
                <a:solidFill>
                  <a:srgbClr val="000000"/>
                </a:solidFill>
                <a:highlight>
                  <a:srgbClr val="FFFFFF"/>
                </a:highlight>
                <a:latin typeface="Courier New" panose="02070309020205020404" pitchFamily="49" charset="0"/>
                <a:ea typeface="Times New Roman"/>
                <a:cs typeface="Courier New" panose="02070309020205020404" pitchFamily="49" charset="0"/>
              </a:rPr>
              <a:t>emp</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err="1">
                <a:solidFill>
                  <a:srgbClr val="000000"/>
                </a:solidFill>
                <a:highlight>
                  <a:srgbClr val="FFFFFF"/>
                </a:highlight>
                <a:latin typeface="Courier New" panose="02070309020205020404" pitchFamily="49" charset="0"/>
                <a:ea typeface="Times New Roman"/>
                <a:cs typeface="Courier New" panose="02070309020205020404" pitchFamily="49" charset="0"/>
              </a:rPr>
              <a:t>sal</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800000"/>
                </a:solidFill>
                <a:highlight>
                  <a:srgbClr val="FFFFFF"/>
                </a:highlight>
                <a:latin typeface="Courier New" panose="02070309020205020404" pitchFamily="49" charset="0"/>
                <a:ea typeface="Times New Roman"/>
                <a:cs typeface="Courier New" panose="02070309020205020404" pitchFamily="49" charset="0"/>
              </a:rPr>
              <a:t>1250</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 CHECK</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OPTION;</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 </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CREATE</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VIEW</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CHECK</a:t>
            </a:r>
            <a:r>
              <a:rPr lang="en-GB"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_</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SAL </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AS SELECT </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FROM</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err="1">
                <a:solidFill>
                  <a:srgbClr val="000000"/>
                </a:solidFill>
                <a:highlight>
                  <a:srgbClr val="FFFFFF"/>
                </a:highlight>
                <a:latin typeface="Courier New" panose="02070309020205020404" pitchFamily="49" charset="0"/>
                <a:ea typeface="Times New Roman"/>
                <a:cs typeface="Courier New" panose="02070309020205020404" pitchFamily="49" charset="0"/>
              </a:rPr>
              <a:t>emp</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WHERE</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err="1">
                <a:solidFill>
                  <a:srgbClr val="000000"/>
                </a:solidFill>
                <a:highlight>
                  <a:srgbClr val="FFFFFF"/>
                </a:highlight>
                <a:latin typeface="Courier New" panose="02070309020205020404" pitchFamily="49" charset="0"/>
                <a:ea typeface="Times New Roman"/>
                <a:cs typeface="Courier New" panose="02070309020205020404" pitchFamily="49" charset="0"/>
              </a:rPr>
              <a:t>sal</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&gt;</a:t>
            </a:r>
            <a:r>
              <a:rPr lang="en-US" sz="1800" dirty="0">
                <a:solidFill>
                  <a:srgbClr val="000000"/>
                </a:solidFill>
                <a:highlight>
                  <a:srgbClr val="FFFFFF"/>
                </a:highlight>
                <a:latin typeface="Courier New" panose="02070309020205020404" pitchFamily="49" charset="0"/>
                <a:ea typeface="Times New Roman"/>
                <a:cs typeface="Courier New" panose="02070309020205020404" pitchFamily="49" charset="0"/>
              </a:rPr>
              <a:t> </a:t>
            </a:r>
            <a:r>
              <a:rPr lang="en-US" sz="1800" dirty="0">
                <a:solidFill>
                  <a:srgbClr val="800000"/>
                </a:solidFill>
                <a:highlight>
                  <a:srgbClr val="FFFFFF"/>
                </a:highlight>
                <a:latin typeface="Courier New" panose="02070309020205020404" pitchFamily="49" charset="0"/>
                <a:ea typeface="Times New Roman"/>
                <a:cs typeface="Courier New" panose="02070309020205020404" pitchFamily="49" charset="0"/>
              </a:rPr>
              <a:t>1250</a:t>
            </a:r>
            <a:endParaRPr lang="el-GR" sz="1800" dirty="0">
              <a:latin typeface="Courier New" panose="02070309020205020404" pitchFamily="49" charset="0"/>
              <a:ea typeface="Times New Roman"/>
              <a:cs typeface="Courier New" panose="02070309020205020404" pitchFamily="49" charset="0"/>
            </a:endParaRPr>
          </a:p>
          <a:p>
            <a:pPr marL="0" indent="0" algn="just">
              <a:spcBef>
                <a:spcPts val="300"/>
              </a:spcBef>
              <a:spcAft>
                <a:spcPts val="0"/>
              </a:spcAft>
              <a:buNone/>
            </a:pPr>
            <a:r>
              <a:rPr lang="en-US"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WITH READ ONLY</a:t>
            </a:r>
            <a:r>
              <a:rPr lang="en-GB" sz="1800" dirty="0">
                <a:solidFill>
                  <a:srgbClr val="0000FF"/>
                </a:solidFill>
                <a:highlight>
                  <a:srgbClr val="FFFFFF"/>
                </a:highlight>
                <a:latin typeface="Courier New" panose="02070309020205020404" pitchFamily="49" charset="0"/>
                <a:ea typeface="Times New Roman"/>
                <a:cs typeface="Courier New" panose="02070309020205020404" pitchFamily="49" charset="0"/>
              </a:rPr>
              <a:t>;</a:t>
            </a:r>
            <a:endParaRPr lang="el-GR" sz="18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xmlns="" val="67243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Πότε έχουμε </a:t>
            </a:r>
            <a:r>
              <a:rPr lang="en-US" sz="3200" dirty="0"/>
              <a:t>Updatable </a:t>
            </a:r>
            <a:r>
              <a:rPr lang="el-GR" sz="3200" dirty="0"/>
              <a:t>και </a:t>
            </a:r>
            <a:r>
              <a:rPr lang="en-US" sz="3200" dirty="0" err="1"/>
              <a:t>Insertable</a:t>
            </a:r>
            <a:r>
              <a:rPr lang="en-US" sz="3200" dirty="0"/>
              <a:t> </a:t>
            </a:r>
            <a:r>
              <a:rPr lang="en-US" sz="3200" dirty="0" smtClean="0"/>
              <a:t>Views</a:t>
            </a:r>
            <a:endParaRPr lang="el-GR" sz="3200" dirty="0"/>
          </a:p>
        </p:txBody>
      </p:sp>
      <p:sp>
        <p:nvSpPr>
          <p:cNvPr id="3" name="Content Placeholder 2"/>
          <p:cNvSpPr>
            <a:spLocks noGrp="1"/>
          </p:cNvSpPr>
          <p:nvPr>
            <p:ph idx="1"/>
          </p:nvPr>
        </p:nvSpPr>
        <p:spPr/>
        <p:txBody>
          <a:bodyPr>
            <a:normAutofit/>
          </a:bodyPr>
          <a:lstStyle/>
          <a:p>
            <a:r>
              <a:rPr lang="el-GR" sz="2400" dirty="0"/>
              <a:t>Αν μπορούμε να χρησιμοποιήσουμε </a:t>
            </a:r>
            <a:r>
              <a:rPr lang="en-US" sz="2000" dirty="0">
                <a:latin typeface="Courier New" panose="02070309020205020404" pitchFamily="49" charset="0"/>
                <a:cs typeface="Courier New" panose="02070309020205020404" pitchFamily="49" charset="0"/>
              </a:rPr>
              <a:t>UPDATE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DELETE</a:t>
            </a:r>
            <a:r>
              <a:rPr lang="el-GR" sz="2400" dirty="0"/>
              <a:t>, </a:t>
            </a:r>
            <a:r>
              <a:rPr lang="el-GR" sz="2400" dirty="0" smtClean="0"/>
              <a:t>ή</a:t>
            </a:r>
            <a:r>
              <a:rPr lang="en-US" sz="2400" dirty="0" smtClean="0"/>
              <a:t> </a:t>
            </a:r>
            <a:r>
              <a:rPr lang="en-US" sz="2000" dirty="0">
                <a:latin typeface="Courier New" panose="02070309020205020404" pitchFamily="49" charset="0"/>
                <a:cs typeface="Courier New" panose="02070309020205020404" pitchFamily="49" charset="0"/>
              </a:rPr>
              <a:t>INSERT </a:t>
            </a:r>
            <a:r>
              <a:rPr lang="el-GR" sz="2400" dirty="0"/>
              <a:t>για να ενημερώσουμε τον πίνακα που «υποκρύπτεται».</a:t>
            </a:r>
          </a:p>
          <a:p>
            <a:r>
              <a:rPr lang="el-GR" sz="2400" dirty="0"/>
              <a:t>Η </a:t>
            </a:r>
            <a:r>
              <a:rPr lang="el-GR" sz="2400" dirty="0" err="1"/>
              <a:t>υποπρόταση</a:t>
            </a:r>
            <a:r>
              <a:rPr lang="el-GR" sz="2400" dirty="0"/>
              <a:t> </a:t>
            </a:r>
            <a:r>
              <a:rPr lang="en-US" sz="2000" dirty="0">
                <a:latin typeface="Courier New" panose="02070309020205020404" pitchFamily="49" charset="0"/>
                <a:cs typeface="Courier New" panose="02070309020205020404" pitchFamily="49" charset="0"/>
              </a:rPr>
              <a:t>WITH CHECK OPTION</a:t>
            </a:r>
            <a:r>
              <a:rPr lang="el-GR" sz="2000" dirty="0">
                <a:latin typeface="Courier New" panose="02070309020205020404" pitchFamily="49" charset="0"/>
                <a:cs typeface="Courier New" panose="02070309020205020404" pitchFamily="49" charset="0"/>
              </a:rPr>
              <a:t> </a:t>
            </a:r>
            <a:r>
              <a:rPr lang="el-GR" sz="2400" dirty="0"/>
              <a:t>(</a:t>
            </a:r>
            <a:r>
              <a:rPr lang="en-US" sz="2400" dirty="0"/>
              <a:t>clause</a:t>
            </a:r>
            <a:r>
              <a:rPr lang="el-GR" sz="2400" dirty="0"/>
              <a:t>) μας προστατεύει στην περίπτωση </a:t>
            </a:r>
            <a:r>
              <a:rPr lang="en-US" sz="2400" dirty="0"/>
              <a:t>updatable view </a:t>
            </a:r>
            <a:r>
              <a:rPr lang="el-GR" sz="2400" dirty="0"/>
              <a:t>από </a:t>
            </a:r>
            <a:r>
              <a:rPr lang="en-US" sz="2400" dirty="0"/>
              <a:t>inserts</a:t>
            </a:r>
            <a:r>
              <a:rPr lang="el-GR" sz="2400" dirty="0"/>
              <a:t>, </a:t>
            </a:r>
            <a:r>
              <a:rPr lang="en-US" sz="2400" dirty="0"/>
              <a:t>updates </a:t>
            </a:r>
            <a:r>
              <a:rPr lang="el-GR" sz="2400" dirty="0"/>
              <a:t>που παραβιάζουν την </a:t>
            </a:r>
            <a:r>
              <a:rPr lang="el-GR" sz="2400" dirty="0" err="1"/>
              <a:t>υποπρόταση</a:t>
            </a:r>
            <a:r>
              <a:rPr lang="el-GR" sz="2400" dirty="0"/>
              <a:t> </a:t>
            </a:r>
            <a:r>
              <a:rPr lang="en-US" sz="2000" dirty="0">
                <a:latin typeface="Courier New" panose="02070309020205020404" pitchFamily="49" charset="0"/>
                <a:cs typeface="Courier New" panose="02070309020205020404" pitchFamily="49" charset="0"/>
              </a:rPr>
              <a:t>WHERE</a:t>
            </a:r>
            <a:r>
              <a:rPr lang="el-GR" sz="2400" dirty="0"/>
              <a:t> (</a:t>
            </a:r>
            <a:r>
              <a:rPr lang="en-US" sz="2400" dirty="0"/>
              <a:t>clause</a:t>
            </a:r>
            <a:r>
              <a:rPr lang="el-GR" sz="2400" dirty="0"/>
              <a:t>) στην εντολή </a:t>
            </a:r>
            <a:r>
              <a:rPr lang="en-US" sz="2400" dirty="0"/>
              <a:t>select </a:t>
            </a:r>
            <a:r>
              <a:rPr lang="el-GR" sz="2400" dirty="0"/>
              <a:t>που χρησιμοποιήσαμε για να ορίσουμε τη </a:t>
            </a:r>
            <a:r>
              <a:rPr lang="en-US" sz="2400" dirty="0">
                <a:latin typeface="Courier New" panose="02070309020205020404" pitchFamily="49" charset="0"/>
                <a:cs typeface="Courier New" panose="02070309020205020404" pitchFamily="49" charset="0"/>
              </a:rPr>
              <a:t>view</a:t>
            </a:r>
            <a:r>
              <a:rPr lang="el-GR" sz="2400" dirty="0"/>
              <a:t>. </a:t>
            </a:r>
          </a:p>
        </p:txBody>
      </p:sp>
    </p:spTree>
    <p:extLst>
      <p:ext uri="{BB962C8B-B14F-4D97-AF65-F5344CB8AC3E}">
        <p14:creationId xmlns:p14="http://schemas.microsoft.com/office/powerpoint/2010/main" xmlns="" val="1283809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Πότε μια </a:t>
            </a:r>
            <a:r>
              <a:rPr lang="el-GR" dirty="0" err="1"/>
              <a:t>view</a:t>
            </a:r>
            <a:r>
              <a:rPr lang="el-GR" dirty="0"/>
              <a:t> δεν είναι </a:t>
            </a:r>
            <a:r>
              <a:rPr lang="el-GR" dirty="0" err="1"/>
              <a:t>ενημερώσιμη</a:t>
            </a:r>
            <a:r>
              <a:rPr lang="el-GR" dirty="0"/>
              <a:t> </a:t>
            </a:r>
            <a:r>
              <a:rPr lang="el-GR" dirty="0" smtClean="0"/>
              <a:t/>
            </a:r>
            <a:br>
              <a:rPr lang="el-GR" dirty="0" smtClean="0"/>
            </a:br>
            <a:r>
              <a:rPr lang="el-GR" dirty="0" smtClean="0"/>
              <a:t>(</a:t>
            </a:r>
            <a:r>
              <a:rPr lang="el-GR" dirty="0" err="1"/>
              <a:t>is</a:t>
            </a:r>
            <a:r>
              <a:rPr lang="el-GR" dirty="0"/>
              <a:t> </a:t>
            </a:r>
            <a:r>
              <a:rPr lang="el-GR" dirty="0" err="1"/>
              <a:t>not</a:t>
            </a:r>
            <a:r>
              <a:rPr lang="el-GR" dirty="0"/>
              <a:t> </a:t>
            </a:r>
            <a:r>
              <a:rPr lang="el-GR" dirty="0" err="1"/>
              <a:t>updatable</a:t>
            </a:r>
            <a:r>
              <a:rPr lang="el-GR" dirty="0" smtClean="0"/>
              <a:t>) </a:t>
            </a:r>
            <a:endParaRPr lang="el-GR" dirty="0"/>
          </a:p>
        </p:txBody>
      </p:sp>
      <p:sp>
        <p:nvSpPr>
          <p:cNvPr id="3" name="Content Placeholder 2"/>
          <p:cNvSpPr>
            <a:spLocks noGrp="1"/>
          </p:cNvSpPr>
          <p:nvPr>
            <p:ph idx="1"/>
          </p:nvPr>
        </p:nvSpPr>
        <p:spPr>
          <a:xfrm>
            <a:off x="457200" y="1196752"/>
            <a:ext cx="8229600" cy="5544616"/>
          </a:xfrm>
        </p:spPr>
        <p:txBody>
          <a:bodyPr>
            <a:normAutofit fontScale="70000" lnSpcReduction="20000"/>
          </a:bodyPr>
          <a:lstStyle/>
          <a:p>
            <a:pPr marL="0" indent="0">
              <a:lnSpc>
                <a:spcPct val="120000"/>
              </a:lnSpc>
              <a:spcBef>
                <a:spcPts val="300"/>
              </a:spcBef>
              <a:buNone/>
            </a:pPr>
            <a:r>
              <a:rPr lang="el-GR" b="1" dirty="0"/>
              <a:t>Όταν </a:t>
            </a:r>
            <a:r>
              <a:rPr lang="el-GR" b="1" dirty="0" smtClean="0"/>
              <a:t>περιλαμβάνει</a:t>
            </a:r>
            <a:r>
              <a:rPr lang="en-US" b="1" dirty="0" smtClean="0"/>
              <a:t>:</a:t>
            </a:r>
            <a:endParaRPr lang="el-GR" b="1" dirty="0"/>
          </a:p>
          <a:p>
            <a:pPr marL="514350" lvl="0" indent="-514350">
              <a:lnSpc>
                <a:spcPct val="120000"/>
              </a:lnSpc>
              <a:spcBef>
                <a:spcPts val="300"/>
              </a:spcBef>
              <a:buFont typeface="+mj-lt"/>
              <a:buAutoNum type="arabicPeriod"/>
            </a:pPr>
            <a:r>
              <a:rPr lang="en-US" dirty="0"/>
              <a:t>Aggregate functions </a:t>
            </a:r>
            <a:r>
              <a:rPr lang="en-US" sz="2900" dirty="0">
                <a:latin typeface="Courier New" panose="02070309020205020404" pitchFamily="49" charset="0"/>
                <a:cs typeface="Courier New" panose="02070309020205020404" pitchFamily="49" charset="0"/>
              </a:rPr>
              <a:t>(SUM(), MIN(), MAX(), COUNT(), …) </a:t>
            </a:r>
            <a:endParaRPr lang="el-GR"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DISTINCT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GROUP BY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HAVING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UNION</a:t>
            </a:r>
            <a:r>
              <a:rPr lang="el-GR" sz="2900" dirty="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INTERSECT, MINUS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n-US" sz="2900" dirty="0" err="1">
                <a:latin typeface="Courier New" panose="02070309020205020404" pitchFamily="49" charset="0"/>
                <a:cs typeface="Courier New" panose="02070309020205020404" pitchFamily="49" charset="0"/>
              </a:rPr>
              <a:t>Subquery</a:t>
            </a:r>
            <a:r>
              <a:rPr lang="en-US" sz="2900" dirty="0">
                <a:latin typeface="Courier New" panose="02070309020205020404" pitchFamily="49" charset="0"/>
                <a:cs typeface="Courier New" panose="02070309020205020404" pitchFamily="49" charset="0"/>
              </a:rPr>
              <a:t> (select … select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l-GR" dirty="0" smtClean="0"/>
              <a:t>Πράξεις </a:t>
            </a:r>
            <a:r>
              <a:rPr lang="el-GR" dirty="0"/>
              <a:t>κ.λπ. στη λίστα του </a:t>
            </a:r>
            <a:r>
              <a:rPr lang="en-US" sz="2900" dirty="0">
                <a:latin typeface="Courier New" panose="02070309020205020404" pitchFamily="49" charset="0"/>
                <a:cs typeface="Courier New" panose="02070309020205020404" pitchFamily="49" charset="0"/>
              </a:rPr>
              <a:t>select</a:t>
            </a:r>
            <a:r>
              <a:rPr lang="el-GR" dirty="0"/>
              <a:t> πχ </a:t>
            </a: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sal</a:t>
            </a:r>
            <a:r>
              <a:rPr lang="el-GR" sz="2900" dirty="0">
                <a:latin typeface="Courier New" panose="02070309020205020404" pitchFamily="49" charset="0"/>
                <a:cs typeface="Courier New" panose="02070309020205020404" pitchFamily="49" charset="0"/>
              </a:rPr>
              <a:t>+</a:t>
            </a:r>
            <a:r>
              <a:rPr lang="en-US" sz="2900" dirty="0" err="1">
                <a:latin typeface="Courier New" panose="02070309020205020404" pitchFamily="49" charset="0"/>
                <a:cs typeface="Courier New" panose="02070309020205020404" pitchFamily="49" charset="0"/>
              </a:rPr>
              <a:t>comm</a:t>
            </a:r>
            <a:r>
              <a:rPr lang="el-GR" dirty="0"/>
              <a:t>. … </a:t>
            </a:r>
          </a:p>
          <a:p>
            <a:pPr marL="514350" lvl="0" indent="-514350">
              <a:lnSpc>
                <a:spcPct val="120000"/>
              </a:lnSpc>
              <a:spcBef>
                <a:spcPts val="300"/>
              </a:spcBef>
              <a:buFont typeface="+mj-lt"/>
              <a:buAutoNum type="arabicPeriod"/>
            </a:pPr>
            <a:r>
              <a:rPr lang="en-US" sz="2900" dirty="0">
                <a:latin typeface="Courier New" panose="02070309020205020404" pitchFamily="49" charset="0"/>
                <a:cs typeface="Courier New" panose="02070309020205020404" pitchFamily="49" charset="0"/>
              </a:rPr>
              <a:t>SELECT</a:t>
            </a:r>
            <a:r>
              <a:rPr lang="el-GR" dirty="0"/>
              <a:t> που χρησιμοποιεί συνδέσεις (</a:t>
            </a:r>
            <a:r>
              <a:rPr lang="en-US" dirty="0"/>
              <a:t>Certain joins</a:t>
            </a:r>
            <a:r>
              <a:rPr lang="el-GR" dirty="0"/>
              <a:t>). </a:t>
            </a:r>
            <a:r>
              <a:rPr lang="el-GR" b="1" dirty="0" smtClean="0"/>
              <a:t>Ισχύει στις περισσότερες περιπτώσεις, όχι σε όλες</a:t>
            </a:r>
          </a:p>
          <a:p>
            <a:pPr marL="514350" lvl="0" indent="-514350">
              <a:lnSpc>
                <a:spcPct val="120000"/>
              </a:lnSpc>
              <a:spcBef>
                <a:spcPts val="300"/>
              </a:spcBef>
              <a:buFont typeface="+mj-lt"/>
              <a:buAutoNum type="arabicPeriod"/>
            </a:pPr>
            <a:r>
              <a:rPr lang="el-GR" dirty="0" smtClean="0"/>
              <a:t>Μη </a:t>
            </a:r>
            <a:r>
              <a:rPr lang="el-GR" dirty="0" err="1"/>
              <a:t>ενημερώσιμη</a:t>
            </a:r>
            <a:r>
              <a:rPr lang="el-GR" dirty="0"/>
              <a:t> όψη στο</a:t>
            </a:r>
            <a:r>
              <a:rPr lang="en-US" dirty="0"/>
              <a:t> </a:t>
            </a:r>
            <a:r>
              <a:rPr lang="en-US" sz="2900" dirty="0">
                <a:latin typeface="Courier New" panose="02070309020205020404" pitchFamily="49" charset="0"/>
                <a:cs typeface="Courier New" panose="02070309020205020404" pitchFamily="49" charset="0"/>
              </a:rPr>
              <a:t>FROM </a:t>
            </a:r>
            <a:r>
              <a:rPr lang="en-US" dirty="0"/>
              <a:t>(Non updatable view in the </a:t>
            </a:r>
            <a:r>
              <a:rPr lang="en-US" sz="2900" dirty="0">
                <a:latin typeface="Courier New" panose="02070309020205020404" pitchFamily="49" charset="0"/>
                <a:cs typeface="Courier New" panose="02070309020205020404" pitchFamily="49" charset="0"/>
              </a:rPr>
              <a:t>FROM</a:t>
            </a:r>
            <a:r>
              <a:rPr lang="en-US" dirty="0"/>
              <a:t> </a:t>
            </a:r>
            <a:r>
              <a:rPr lang="en-US" sz="2900" dirty="0">
                <a:latin typeface="Courier New" panose="02070309020205020404" pitchFamily="49" charset="0"/>
                <a:cs typeface="Courier New" panose="02070309020205020404" pitchFamily="49" charset="0"/>
              </a:rPr>
              <a:t>clause </a:t>
            </a:r>
            <a:endParaRPr lang="el-GR" sz="2900" dirty="0">
              <a:latin typeface="Courier New" panose="02070309020205020404" pitchFamily="49" charset="0"/>
              <a:cs typeface="Courier New" panose="02070309020205020404" pitchFamily="49" charset="0"/>
            </a:endParaRPr>
          </a:p>
          <a:p>
            <a:pPr marL="514350" lvl="0" indent="-514350">
              <a:lnSpc>
                <a:spcPct val="120000"/>
              </a:lnSpc>
              <a:spcBef>
                <a:spcPts val="300"/>
              </a:spcBef>
              <a:buFont typeface="+mj-lt"/>
              <a:buAutoNum type="arabicPeriod"/>
            </a:pPr>
            <a:r>
              <a:rPr lang="el-GR" dirty="0" err="1"/>
              <a:t>Υποαναζήτηση</a:t>
            </a:r>
            <a:r>
              <a:rPr lang="en-US" dirty="0"/>
              <a:t> (</a:t>
            </a:r>
            <a:r>
              <a:rPr lang="en-US" sz="2900" dirty="0">
                <a:latin typeface="Courier New" panose="02070309020205020404" pitchFamily="49" charset="0"/>
                <a:cs typeface="Courier New" panose="02070309020205020404" pitchFamily="49" charset="0"/>
              </a:rPr>
              <a:t>SELECT</a:t>
            </a:r>
            <a:r>
              <a:rPr lang="en-US" dirty="0"/>
              <a:t>) </a:t>
            </a:r>
            <a:r>
              <a:rPr lang="el-GR" dirty="0"/>
              <a:t>στο</a:t>
            </a:r>
            <a:r>
              <a:rPr lang="en-US" dirty="0"/>
              <a:t> </a:t>
            </a:r>
            <a:r>
              <a:rPr lang="en-US" sz="2900" dirty="0">
                <a:latin typeface="Courier New" panose="02070309020205020404" pitchFamily="49" charset="0"/>
                <a:cs typeface="Courier New" panose="02070309020205020404" pitchFamily="49" charset="0"/>
              </a:rPr>
              <a:t>WHERE</a:t>
            </a:r>
            <a:r>
              <a:rPr lang="en-US" dirty="0"/>
              <a:t> </a:t>
            </a:r>
            <a:r>
              <a:rPr lang="el-GR" dirty="0"/>
              <a:t>που αναφέρεται σε πίνακα στο</a:t>
            </a:r>
            <a:r>
              <a:rPr lang="en-US" dirty="0"/>
              <a:t> </a:t>
            </a:r>
            <a:r>
              <a:rPr lang="en-US" sz="2900" dirty="0">
                <a:latin typeface="Courier New" panose="02070309020205020404" pitchFamily="49" charset="0"/>
                <a:cs typeface="Courier New" panose="02070309020205020404" pitchFamily="49" charset="0"/>
              </a:rPr>
              <a:t>FROM</a:t>
            </a:r>
            <a:r>
              <a:rPr lang="en-US" dirty="0"/>
              <a:t> (A </a:t>
            </a:r>
            <a:r>
              <a:rPr lang="en-US" dirty="0" err="1"/>
              <a:t>subquery</a:t>
            </a:r>
            <a:r>
              <a:rPr lang="en-US" dirty="0"/>
              <a:t> in the </a:t>
            </a:r>
            <a:r>
              <a:rPr lang="en-US" sz="2900" dirty="0">
                <a:latin typeface="Courier New" panose="02070309020205020404" pitchFamily="49" charset="0"/>
                <a:cs typeface="Courier New" panose="02070309020205020404" pitchFamily="49" charset="0"/>
              </a:rPr>
              <a:t>WHERE</a:t>
            </a:r>
            <a:r>
              <a:rPr lang="en-US" dirty="0"/>
              <a:t> clause that refers to a table in the </a:t>
            </a:r>
            <a:r>
              <a:rPr lang="en-US" sz="2900" dirty="0">
                <a:latin typeface="Courier New" panose="02070309020205020404" pitchFamily="49" charset="0"/>
                <a:cs typeface="Courier New" panose="02070309020205020404" pitchFamily="49" charset="0"/>
              </a:rPr>
              <a:t>FROM clause</a:t>
            </a:r>
            <a:r>
              <a:rPr lang="en-US" dirty="0"/>
              <a:t>) </a:t>
            </a:r>
            <a:endParaRPr lang="el-GR" dirty="0"/>
          </a:p>
          <a:p>
            <a:pPr marL="0" indent="0">
              <a:buNone/>
            </a:pPr>
            <a:endParaRPr lang="el-GR" dirty="0"/>
          </a:p>
        </p:txBody>
      </p:sp>
    </p:spTree>
    <p:extLst>
      <p:ext uri="{BB962C8B-B14F-4D97-AF65-F5344CB8AC3E}">
        <p14:creationId xmlns:p14="http://schemas.microsoft.com/office/powerpoint/2010/main" xmlns="" val="3994961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71303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κατανοήσουμε την έννοια της όψης της γλώσσας SQL.</a:t>
            </a:r>
          </a:p>
          <a:p>
            <a:pPr algn="r" eaLnBrk="0" hangingPunct="0">
              <a:spcBef>
                <a:spcPct val="50000"/>
              </a:spcBef>
              <a:buClr>
                <a:schemeClr val="tx2"/>
              </a:buClr>
              <a:buSzPct val="75000"/>
              <a:buFont typeface="Monotype Sorts" charset="2"/>
              <a:buNone/>
              <a:defRPr/>
            </a:pPr>
            <a:r>
              <a:rPr lang="el-GR" sz="2400" dirty="0" smtClean="0">
                <a:cs typeface="Arial" charset="0"/>
              </a:rPr>
              <a:t>                                     Χ. </a:t>
            </a:r>
            <a:r>
              <a:rPr lang="el-GR" sz="2400" dirty="0" err="1" smtClean="0">
                <a:cs typeface="Arial" charset="0"/>
              </a:rPr>
              <a:t>Σκουρλάς</a:t>
            </a:r>
            <a:endParaRPr lang="el-GR" sz="2400" dirty="0" smtClean="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p14="http://schemas.microsoft.com/office/powerpoint/2010/main" xmlns="" val="1171238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12: Όψεις (</a:t>
            </a:r>
            <a:r>
              <a:rPr lang="el-GR" sz="2000" dirty="0" err="1"/>
              <a:t>Views</a:t>
            </a:r>
            <a:r>
              <a:rPr lang="el-GR" sz="2000" dirty="0"/>
              <a:t>) - </a:t>
            </a:r>
            <a:r>
              <a:rPr lang="el-GR" sz="2000" dirty="0" err="1"/>
              <a:t>Ενημερωσιμότητα</a:t>
            </a:r>
            <a:r>
              <a:rPr lang="el-GR" sz="2000" dirty="0"/>
              <a:t> </a:t>
            </a:r>
            <a:r>
              <a:rPr lang="el-GR" sz="2000" dirty="0" smtClean="0"/>
              <a:t>όψεων».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400" dirty="0"/>
              <a:t>Κύριος στόχος του µ</a:t>
            </a:r>
            <a:r>
              <a:rPr lang="el-GR" altLang="el-GR" sz="2400" dirty="0" err="1"/>
              <a:t>αθήµατος</a:t>
            </a:r>
            <a:r>
              <a:rPr lang="el-GR" altLang="el-GR" sz="2400" dirty="0"/>
              <a:t> είναι να εφοδιάσει τους φοιτητές µε τις απαραίτητες γνώσεις έτσι ώστε να υλοποιήσουν όψεις με τη βοήθεια της γλώσσας SQL.</a:t>
            </a:r>
          </a:p>
          <a:p>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smtClean="0">
                <a:cs typeface="Arial" charset="0"/>
              </a:rPr>
              <a:t>Όψη (</a:t>
            </a:r>
            <a:r>
              <a:rPr lang="en-US" sz="2400" dirty="0" smtClean="0">
                <a:cs typeface="Arial" charset="0"/>
              </a:rPr>
              <a:t>view), </a:t>
            </a:r>
            <a:r>
              <a:rPr lang="el-GR" sz="2400" dirty="0" err="1" smtClean="0">
                <a:cs typeface="Arial" charset="0"/>
              </a:rPr>
              <a:t>Ενημερώσιμη</a:t>
            </a:r>
            <a:r>
              <a:rPr lang="el-GR" sz="2400" dirty="0" smtClean="0">
                <a:cs typeface="Arial" charset="0"/>
              </a:rPr>
              <a:t> όψη, Μη </a:t>
            </a:r>
            <a:r>
              <a:rPr lang="el-GR" sz="2400" dirty="0" err="1" smtClean="0">
                <a:cs typeface="Arial" charset="0"/>
              </a:rPr>
              <a:t>ενημερώσιμη</a:t>
            </a:r>
            <a:r>
              <a:rPr lang="el-GR" sz="2400" dirty="0" smtClean="0">
                <a:cs typeface="Arial" charset="0"/>
              </a:rPr>
              <a:t> όψη,</a:t>
            </a:r>
          </a:p>
          <a:p>
            <a:pPr marL="354013" indent="0">
              <a:buNone/>
              <a:defRPr/>
            </a:pPr>
            <a:r>
              <a:rPr lang="en-US" sz="2400" dirty="0" smtClean="0">
                <a:cs typeface="Arial" charset="0"/>
              </a:rPr>
              <a:t>CREATE VIEW … WITH CHECK  OPTION</a:t>
            </a:r>
            <a:endParaRPr lang="en-US" sz="2400" dirty="0">
              <a:cs typeface="Arial" charset="0"/>
            </a:endParaRPr>
          </a:p>
          <a:p>
            <a:pPr>
              <a:buNone/>
              <a:defRPr/>
            </a:pPr>
            <a:endParaRPr lang="el-GR" sz="2400" dirty="0">
              <a:cs typeface="Arial" charset="0"/>
            </a:endParaRPr>
          </a:p>
        </p:txBody>
      </p:sp>
    </p:spTree>
    <p:extLst>
      <p:ext uri="{BB962C8B-B14F-4D97-AF65-F5344CB8AC3E}">
        <p14:creationId xmlns:p14="http://schemas.microsoft.com/office/powerpoint/2010/main" xmlns="" val="2257030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pPr algn="l"/>
            <a:r>
              <a:rPr lang="en-US" dirty="0" smtClean="0">
                <a:solidFill>
                  <a:schemeClr val="accent4"/>
                </a:solidFill>
              </a:rPr>
              <a:t>      </a:t>
            </a:r>
            <a:r>
              <a:rPr lang="el-GR" dirty="0" smtClean="0">
                <a:solidFill>
                  <a:schemeClr val="accent4"/>
                </a:solidFill>
              </a:rPr>
              <a:t>Όψεις </a:t>
            </a:r>
            <a:r>
              <a:rPr lang="el-GR" dirty="0">
                <a:solidFill>
                  <a:schemeClr val="accent4"/>
                </a:solidFill>
              </a:rPr>
              <a:t>(</a:t>
            </a:r>
            <a:r>
              <a:rPr lang="en-US" dirty="0">
                <a:solidFill>
                  <a:schemeClr val="accent4"/>
                </a:solidFill>
              </a:rPr>
              <a:t>Views) </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539552" y="1052736"/>
            <a:ext cx="8136904" cy="5632311"/>
          </a:xfrm>
          <a:prstGeom prst="rect">
            <a:avLst/>
          </a:prstGeom>
        </p:spPr>
        <p:txBody>
          <a:bodyPr wrap="square">
            <a:spAutoFit/>
          </a:bodyPr>
          <a:lstStyle/>
          <a:p>
            <a:r>
              <a:rPr lang="el-GR" altLang="el-GR" sz="2400" b="1" dirty="0" smtClean="0">
                <a:solidFill>
                  <a:schemeClr val="accent4"/>
                </a:solidFill>
                <a:cs typeface="Arial" charset="0"/>
              </a:rPr>
              <a:t>      </a:t>
            </a:r>
            <a:r>
              <a:rPr lang="el-GR" altLang="el-GR" sz="2400" b="1" dirty="0" smtClean="0">
                <a:solidFill>
                  <a:schemeClr val="accent4"/>
                </a:solidFill>
                <a:cs typeface="Arial" charset="0"/>
              </a:rPr>
              <a:t>Πρέπει </a:t>
            </a:r>
            <a:r>
              <a:rPr lang="el-GR" altLang="el-GR" sz="2400" b="1" dirty="0" smtClean="0">
                <a:solidFill>
                  <a:schemeClr val="accent4"/>
                </a:solidFill>
                <a:cs typeface="Arial" charset="0"/>
              </a:rPr>
              <a:t>να μάθετε τις έννοιες</a:t>
            </a:r>
            <a:r>
              <a:rPr lang="en-US" altLang="el-GR" sz="2400" b="1" dirty="0">
                <a:solidFill>
                  <a:schemeClr val="accent4"/>
                </a:solidFill>
                <a:cs typeface="Arial" charset="0"/>
              </a:rPr>
              <a:t>:</a:t>
            </a:r>
          </a:p>
          <a:p>
            <a:pPr marL="357188" indent="0">
              <a:buNone/>
            </a:pPr>
            <a:r>
              <a:rPr lang="el-GR" altLang="el-GR" sz="2400" dirty="0">
                <a:cs typeface="Arial" charset="0"/>
              </a:rPr>
              <a:t>Όψεις (</a:t>
            </a:r>
            <a:r>
              <a:rPr lang="en-US" altLang="el-GR" sz="2400" dirty="0">
                <a:cs typeface="Arial" charset="0"/>
              </a:rPr>
              <a:t>Views) </a:t>
            </a:r>
            <a:endParaRPr lang="en-US" altLang="el-GR" sz="2400" dirty="0" smtClean="0">
              <a:cs typeface="Arial" charset="0"/>
            </a:endParaRPr>
          </a:p>
          <a:p>
            <a:pPr marL="357188" indent="0">
              <a:buNone/>
            </a:pPr>
            <a:r>
              <a:rPr lang="el-GR" altLang="el-GR" sz="2400" dirty="0">
                <a:cs typeface="Arial" charset="0"/>
              </a:rPr>
              <a:t>Ενημερώσιμη όψη, </a:t>
            </a:r>
            <a:endParaRPr lang="en-US" altLang="el-GR" sz="2400" dirty="0" smtClean="0">
              <a:cs typeface="Arial" charset="0"/>
            </a:endParaRPr>
          </a:p>
          <a:p>
            <a:pPr marL="357188" indent="0">
              <a:buNone/>
            </a:pPr>
            <a:r>
              <a:rPr lang="el-GR" altLang="el-GR" sz="2400" dirty="0" smtClean="0">
                <a:cs typeface="Arial" charset="0"/>
              </a:rPr>
              <a:t>Μη </a:t>
            </a:r>
            <a:r>
              <a:rPr lang="el-GR" altLang="el-GR" sz="2400" dirty="0">
                <a:cs typeface="Arial" charset="0"/>
              </a:rPr>
              <a:t>ενημερώσιμη όψη,</a:t>
            </a:r>
          </a:p>
          <a:p>
            <a:pPr marL="357188" indent="0">
              <a:buNone/>
            </a:pPr>
            <a:r>
              <a:rPr lang="en-US" altLang="el-GR" sz="2400" dirty="0">
                <a:cs typeface="Arial" charset="0"/>
              </a:rPr>
              <a:t>CREATE VIEW … </a:t>
            </a:r>
            <a:r>
              <a:rPr lang="en-US" altLang="el-GR" sz="2400" b="1" dirty="0">
                <a:solidFill>
                  <a:srgbClr val="FF0000"/>
                </a:solidFill>
                <a:cs typeface="Arial" charset="0"/>
              </a:rPr>
              <a:t>WITH CHECK  </a:t>
            </a:r>
            <a:r>
              <a:rPr lang="en-US" altLang="el-GR" sz="2400" b="1" dirty="0" smtClean="0">
                <a:solidFill>
                  <a:srgbClr val="FF0000"/>
                </a:solidFill>
                <a:cs typeface="Arial" charset="0"/>
              </a:rPr>
              <a:t>OPTION;</a:t>
            </a:r>
            <a:endParaRPr lang="en-US" altLang="el-GR" sz="2400" b="1" dirty="0">
              <a:solidFill>
                <a:srgbClr val="FF0000"/>
              </a:solidFill>
              <a:cs typeface="Arial" charset="0"/>
            </a:endParaRPr>
          </a:p>
          <a:p>
            <a:pPr marL="357188" indent="0">
              <a:buNone/>
            </a:pPr>
            <a:r>
              <a:rPr lang="el-GR" altLang="el-GR" sz="2400" b="1" dirty="0" smtClean="0">
                <a:solidFill>
                  <a:schemeClr val="accent4"/>
                </a:solidFill>
                <a:cs typeface="Arial" charset="0"/>
              </a:rPr>
              <a:t>Που χρειαζόμαστε την όψη - Παράδειγμα</a:t>
            </a:r>
          </a:p>
          <a:p>
            <a:pPr marL="357188" indent="0">
              <a:buNone/>
            </a:pPr>
            <a:r>
              <a:rPr lang="el-GR" altLang="el-GR" sz="2400" dirty="0" smtClean="0">
                <a:solidFill>
                  <a:srgbClr val="000000"/>
                </a:solidFill>
              </a:rPr>
              <a:t>Η όψη είναι ένας ψευτοπίνακας που βασίζεται σε κάποια στοιχεία που υπάρχουν σε πραγματικό ή πραγματικούς πίνακες. Χρησιμοποιούμε την όψη ώστε κάποιοι χρήστες της βάσης δεδομένων να βλέπουν μόνο τα δεδομένα που περιλαμβάνονται στην όψη και όχι όλα τα δεδομένα των πραγματικών πινάκων. Ορίζοντας όψεις πάνω στο μαθητολόγιο μπορούμε να περιορίσουμε τους σπουδαστές να βλέπουν μόνο τα δικά τους στοιχεία.  </a:t>
            </a:r>
            <a:endParaRPr lang="el-GR" altLang="el-GR" sz="2400" dirty="0" smtClean="0">
              <a:cs typeface="Arial" charset="0"/>
            </a:endParaRPr>
          </a:p>
        </p:txBody>
      </p:sp>
      <p:pic>
        <p:nvPicPr>
          <p:cNvPr id="6" name="Content Placeholder 4"/>
          <p:cNvPicPr>
            <a:picLocks noGrp="1"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41373" y="211020"/>
            <a:ext cx="714203" cy="1373468"/>
          </a:xfrm>
          <a:prstGeom prst="rect">
            <a:avLst/>
          </a:prstGeom>
        </p:spPr>
      </p:pic>
      <p:pic>
        <p:nvPicPr>
          <p:cNvPr id="7" name="85.mp4">
            <a:hlinkClick r:id="" action="ppaction://media"/>
          </p:cNvPr>
          <p:cNvPicPr>
            <a:picLocks noRot="1" noChangeAspect="1"/>
          </p:cNvPicPr>
          <p:nvPr>
            <a:videoFile r:link="rId1"/>
          </p:nvPr>
        </p:nvPicPr>
        <p:blipFill>
          <a:blip r:embed="rId4" cstate="print"/>
          <a:stretch>
            <a:fillRect/>
          </a:stretch>
        </p:blipFill>
        <p:spPr>
          <a:xfrm>
            <a:off x="5484440" y="206896"/>
            <a:ext cx="3048000" cy="2286000"/>
          </a:xfrm>
          <a:prstGeom prst="rect">
            <a:avLst/>
          </a:prstGeom>
        </p:spPr>
      </p:pic>
    </p:spTree>
    <p:extLst>
      <p:ext uri="{BB962C8B-B14F-4D97-AF65-F5344CB8AC3E}">
        <p14:creationId xmlns:p14="http://schemas.microsoft.com/office/powerpoint/2010/main" xmlns="" val="19776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l-GR" sz="2400" dirty="0"/>
              <a:t>Όψη είναι ένας ιδεατός (</a:t>
            </a:r>
            <a:r>
              <a:rPr lang="en-US" sz="2400" dirty="0"/>
              <a:t>virtual</a:t>
            </a:r>
            <a:r>
              <a:rPr lang="el-GR" sz="2400" dirty="0"/>
              <a:t>) πίνακας που περιλαμβάνει στήλες από έναν ή περισσότερους πίνακες ή και άλλες όψεις της ΒΔ. Ο χρήστης / προγραμματιστής χειρίζεται τις όψεις όπως και τους πίνακες. Μπορεί δηλαδή να χρησιμοποιήσει  τις εντολές </a:t>
            </a:r>
            <a:r>
              <a:rPr lang="en-US" sz="2400" dirty="0"/>
              <a:t>Select</a:t>
            </a:r>
            <a:r>
              <a:rPr lang="el-GR" sz="2400" dirty="0"/>
              <a:t>, </a:t>
            </a:r>
            <a:r>
              <a:rPr lang="en-US" sz="2400" dirty="0"/>
              <a:t>Insert</a:t>
            </a:r>
            <a:r>
              <a:rPr lang="el-GR" sz="2400" dirty="0"/>
              <a:t>, </a:t>
            </a:r>
            <a:r>
              <a:rPr lang="en-US" sz="2400" dirty="0"/>
              <a:t>Update</a:t>
            </a:r>
            <a:r>
              <a:rPr lang="el-GR" sz="2400" dirty="0"/>
              <a:t>, </a:t>
            </a:r>
            <a:r>
              <a:rPr lang="en-US" sz="2400" dirty="0"/>
              <a:t>Delete</a:t>
            </a:r>
            <a:r>
              <a:rPr lang="el-GR" sz="2400" dirty="0"/>
              <a:t> σαν να ήταν η όψη ένας συνηθισμένος πίνακας (με κάποιους περιορισμούς ανάλογα με τον ορισμό της όψης). </a:t>
            </a:r>
          </a:p>
          <a:p>
            <a:pPr marL="0" indent="0">
              <a:buNone/>
            </a:pPr>
            <a:r>
              <a:rPr lang="el-GR" sz="2400" dirty="0" smtClean="0"/>
              <a:t>Τα </a:t>
            </a:r>
            <a:r>
              <a:rPr lang="el-GR" sz="2400" dirty="0"/>
              <a:t>στοιχεία του αντικειμένου της όψης αντανακλούν άμεσα τις αλλαγές που γίνονται στα στοιχεία των πινάκων με τους οποίους συνδέεται η όψη. Και αντίστροφα, όταν εισάγουμε, τροποποιούμε ή διαγράφουμε στοιχεία της όψης οι αλλαγές αντανακλώνται άμεσα στους πίνακες στους οποίους βασίζεται η όψη (με κάποιους περιορισμούς ανάλογα με τον ορισμό της όψης</a:t>
            </a:r>
            <a:r>
              <a:rPr lang="el-GR" sz="2400" dirty="0" smtClean="0"/>
              <a:t>).</a:t>
            </a:r>
            <a:endParaRPr lang="el-GR" sz="2400" dirty="0"/>
          </a:p>
        </p:txBody>
      </p:sp>
    </p:spTree>
    <p:extLst>
      <p:ext uri="{BB962C8B-B14F-4D97-AF65-F5344CB8AC3E}">
        <p14:creationId xmlns:p14="http://schemas.microsoft.com/office/powerpoint/2010/main" xmlns="" val="665774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92500" lnSpcReduction="20000"/>
          </a:bodyPr>
          <a:lstStyle/>
          <a:p>
            <a:pPr marL="0" indent="0">
              <a:buNone/>
            </a:pPr>
            <a:r>
              <a:rPr lang="el-GR" sz="2600" dirty="0" smtClean="0"/>
              <a:t>Από </a:t>
            </a:r>
            <a:r>
              <a:rPr lang="el-GR" sz="2600" dirty="0"/>
              <a:t>την έκδοση </a:t>
            </a:r>
            <a:r>
              <a:rPr lang="en-US" sz="2600" dirty="0"/>
              <a:t>Oracle</a:t>
            </a:r>
            <a:r>
              <a:rPr lang="el-GR" sz="2600" dirty="0"/>
              <a:t>10</a:t>
            </a:r>
            <a:r>
              <a:rPr lang="en-US" sz="2600" dirty="0"/>
              <a:t>g</a:t>
            </a:r>
            <a:r>
              <a:rPr lang="el-GR" sz="2600" dirty="0"/>
              <a:t> για να μπορεί ένας χρήστης της (π.χ. ο χρήστης </a:t>
            </a:r>
            <a:r>
              <a:rPr lang="en-US" sz="2600" dirty="0"/>
              <a:t>SCOTT</a:t>
            </a:r>
            <a:r>
              <a:rPr lang="el-GR" sz="2600" dirty="0"/>
              <a:t>) να δημιουργεί όψεις θα πρέπει να έχει το δικαίωμα </a:t>
            </a:r>
            <a:r>
              <a:rPr lang="en-US" sz="2600" dirty="0"/>
              <a:t>CREATE VIEW</a:t>
            </a:r>
            <a:r>
              <a:rPr lang="el-GR" sz="2600" dirty="0"/>
              <a:t>. Για να εκχωρήσουμε αυτό το δικαίωμα συνδεόμαστε ως  χρήστης </a:t>
            </a:r>
            <a:r>
              <a:rPr lang="en-US" sz="2600" dirty="0"/>
              <a:t>SYSTEM</a:t>
            </a:r>
            <a:r>
              <a:rPr lang="el-GR" sz="2600" dirty="0"/>
              <a:t> και δίνουμε την παρακάτω εντολή:</a:t>
            </a:r>
          </a:p>
          <a:p>
            <a:pPr marL="0" indent="0">
              <a:buNone/>
            </a:pPr>
            <a:r>
              <a:rPr lang="en-US" sz="2600" dirty="0">
                <a:latin typeface="Courier New" panose="02070309020205020404" pitchFamily="49" charset="0"/>
                <a:cs typeface="Courier New" panose="02070309020205020404" pitchFamily="49" charset="0"/>
              </a:rPr>
              <a:t>SQL&gt; GRANT CREATE VIEW TO SCOTT;</a:t>
            </a:r>
            <a:endParaRPr lang="el-GR" sz="2600" dirty="0">
              <a:latin typeface="Courier New" panose="02070309020205020404" pitchFamily="49" charset="0"/>
              <a:cs typeface="Courier New" panose="02070309020205020404" pitchFamily="49" charset="0"/>
            </a:endParaRPr>
          </a:p>
          <a:p>
            <a:pPr marL="0" indent="0">
              <a:buNone/>
            </a:pPr>
            <a:r>
              <a:rPr lang="el-GR" sz="2600" dirty="0"/>
              <a:t>Παράδειγμα δημιουργίας όψης</a:t>
            </a:r>
          </a:p>
          <a:p>
            <a:pPr marL="0" indent="0">
              <a:buNone/>
            </a:pPr>
            <a:r>
              <a:rPr lang="el-GR" sz="2600" dirty="0"/>
              <a:t>Να δημιουργηθεί όψη που θα δείχνει τους προγραμματιστές της επιχείρησης</a:t>
            </a:r>
          </a:p>
          <a:p>
            <a:pPr marL="0" indent="0">
              <a:spcAft>
                <a:spcPts val="0"/>
              </a:spcAft>
              <a:buNone/>
            </a:pPr>
            <a:r>
              <a:rPr lang="en-US" sz="2600" dirty="0">
                <a:solidFill>
                  <a:srgbClr val="0000F0"/>
                </a:solidFill>
                <a:latin typeface="Courier New" panose="02070309020205020404" pitchFamily="49" charset="0"/>
                <a:ea typeface="Times New Roman"/>
                <a:cs typeface="Courier New" panose="02070309020205020404" pitchFamily="49" charset="0"/>
              </a:rPr>
              <a:t>CREATE</a:t>
            </a:r>
            <a:r>
              <a:rPr lang="en-US" sz="2600" dirty="0">
                <a:solidFill>
                  <a:srgbClr val="000000"/>
                </a:solidFill>
                <a:latin typeface="Courier New" panose="02070309020205020404" pitchFamily="49" charset="0"/>
                <a:ea typeface="Times New Roman"/>
                <a:cs typeface="Courier New" panose="02070309020205020404" pitchFamily="49" charset="0"/>
              </a:rPr>
              <a:t> </a:t>
            </a:r>
            <a:r>
              <a:rPr lang="en-US" sz="2600" dirty="0">
                <a:solidFill>
                  <a:srgbClr val="0000F0"/>
                </a:solidFill>
                <a:latin typeface="Courier New" panose="02070309020205020404" pitchFamily="49" charset="0"/>
                <a:ea typeface="Times New Roman"/>
                <a:cs typeface="Courier New" panose="02070309020205020404" pitchFamily="49" charset="0"/>
              </a:rPr>
              <a:t>VIEW</a:t>
            </a:r>
            <a:r>
              <a:rPr lang="en-US" sz="2600" dirty="0">
                <a:solidFill>
                  <a:srgbClr val="000000"/>
                </a:solidFill>
                <a:latin typeface="Courier New" panose="02070309020205020404" pitchFamily="49" charset="0"/>
                <a:ea typeface="Times New Roman"/>
                <a:cs typeface="Courier New" panose="02070309020205020404" pitchFamily="49" charset="0"/>
              </a:rPr>
              <a:t> PROGRAMMERS</a:t>
            </a:r>
            <a:r>
              <a:rPr lang="en-US" sz="2600" dirty="0">
                <a:solidFill>
                  <a:srgbClr val="0000F0"/>
                </a:solidFill>
                <a:latin typeface="Courier New" panose="02070309020205020404" pitchFamily="49" charset="0"/>
                <a:ea typeface="Times New Roman"/>
                <a:cs typeface="Courier New" panose="02070309020205020404" pitchFamily="49" charset="0"/>
              </a:rPr>
              <a:t>(</a:t>
            </a:r>
            <a:r>
              <a:rPr lang="en-US" sz="2600" dirty="0">
                <a:solidFill>
                  <a:srgbClr val="000000"/>
                </a:solidFill>
                <a:latin typeface="Courier New" panose="02070309020205020404" pitchFamily="49" charset="0"/>
                <a:ea typeface="Times New Roman"/>
                <a:cs typeface="Courier New" panose="02070309020205020404" pitchFamily="49" charset="0"/>
              </a:rPr>
              <a:t>LNAME</a:t>
            </a:r>
            <a:r>
              <a:rPr lang="en-US" sz="2600" dirty="0">
                <a:solidFill>
                  <a:srgbClr val="0000F0"/>
                </a:solidFill>
                <a:latin typeface="Courier New" panose="02070309020205020404" pitchFamily="49" charset="0"/>
                <a:ea typeface="Times New Roman"/>
                <a:cs typeface="Courier New" panose="02070309020205020404" pitchFamily="49" charset="0"/>
              </a:rPr>
              <a:t>,</a:t>
            </a:r>
            <a:r>
              <a:rPr lang="en-US" sz="2600" dirty="0">
                <a:solidFill>
                  <a:srgbClr val="000000"/>
                </a:solidFill>
                <a:latin typeface="Courier New" panose="02070309020205020404" pitchFamily="49" charset="0"/>
                <a:ea typeface="Times New Roman"/>
                <a:cs typeface="Courier New" panose="02070309020205020404" pitchFamily="49" charset="0"/>
              </a:rPr>
              <a:t>FNAME</a:t>
            </a:r>
            <a:r>
              <a:rPr lang="en-US" sz="2600" dirty="0">
                <a:solidFill>
                  <a:srgbClr val="0000F0"/>
                </a:solidFill>
                <a:latin typeface="Courier New" panose="02070309020205020404" pitchFamily="49" charset="0"/>
                <a:ea typeface="Times New Roman"/>
                <a:cs typeface="Courier New" panose="02070309020205020404" pitchFamily="49" charset="0"/>
              </a:rPr>
              <a:t>,</a:t>
            </a:r>
            <a:r>
              <a:rPr lang="en-US" sz="2600" dirty="0">
                <a:solidFill>
                  <a:srgbClr val="000000"/>
                </a:solidFill>
                <a:latin typeface="Courier New" panose="02070309020205020404" pitchFamily="49" charset="0"/>
                <a:ea typeface="Times New Roman"/>
                <a:cs typeface="Courier New" panose="02070309020205020404" pitchFamily="49" charset="0"/>
              </a:rPr>
              <a:t>SEX</a:t>
            </a:r>
            <a:r>
              <a:rPr lang="en-US" sz="2600" dirty="0">
                <a:solidFill>
                  <a:srgbClr val="0000F0"/>
                </a:solidFill>
                <a:latin typeface="Courier New" panose="02070309020205020404" pitchFamily="49" charset="0"/>
                <a:ea typeface="Times New Roman"/>
                <a:cs typeface="Courier New" panose="02070309020205020404" pitchFamily="49" charset="0"/>
              </a:rPr>
              <a:t>,</a:t>
            </a:r>
            <a:r>
              <a:rPr lang="en-US" sz="2600" dirty="0">
                <a:solidFill>
                  <a:srgbClr val="000000"/>
                </a:solidFill>
                <a:latin typeface="Courier New" panose="02070309020205020404" pitchFamily="49" charset="0"/>
                <a:ea typeface="Times New Roman"/>
                <a:cs typeface="Courier New" panose="02070309020205020404" pitchFamily="49" charset="0"/>
              </a:rPr>
              <a:t>SALARY</a:t>
            </a:r>
            <a:r>
              <a:rPr lang="en-US" sz="2600" dirty="0">
                <a:solidFill>
                  <a:srgbClr val="0000F0"/>
                </a:solidFill>
                <a:latin typeface="Courier New" panose="02070309020205020404" pitchFamily="49" charset="0"/>
                <a:ea typeface="Times New Roman"/>
                <a:cs typeface="Courier New" panose="02070309020205020404" pitchFamily="49" charset="0"/>
              </a:rPr>
              <a:t>,</a:t>
            </a:r>
            <a:r>
              <a:rPr lang="en-US" sz="2600" dirty="0">
                <a:solidFill>
                  <a:srgbClr val="000000"/>
                </a:solidFill>
                <a:latin typeface="Courier New" panose="02070309020205020404" pitchFamily="49" charset="0"/>
                <a:ea typeface="Times New Roman"/>
                <a:cs typeface="Courier New" panose="02070309020205020404" pitchFamily="49" charset="0"/>
              </a:rPr>
              <a:t>DEPTNO</a:t>
            </a:r>
            <a:r>
              <a:rPr lang="en-US" sz="2600" dirty="0">
                <a:solidFill>
                  <a:srgbClr val="0000F0"/>
                </a:solidFill>
                <a:latin typeface="Courier New" panose="02070309020205020404" pitchFamily="49" charset="0"/>
                <a:ea typeface="Times New Roman"/>
                <a:cs typeface="Courier New" panose="02070309020205020404" pitchFamily="49" charset="0"/>
              </a:rPr>
              <a:t>)</a:t>
            </a:r>
            <a:r>
              <a:rPr lang="en-US" sz="2600" dirty="0">
                <a:solidFill>
                  <a:srgbClr val="000000"/>
                </a:solidFill>
                <a:latin typeface="Courier New" panose="02070309020205020404" pitchFamily="49" charset="0"/>
                <a:ea typeface="Times New Roman"/>
                <a:cs typeface="Courier New" panose="02070309020205020404" pitchFamily="49" charset="0"/>
              </a:rPr>
              <a:t> </a:t>
            </a:r>
            <a:endParaRPr lang="el-GR" sz="26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600" dirty="0">
                <a:solidFill>
                  <a:srgbClr val="0000F0"/>
                </a:solidFill>
                <a:latin typeface="Courier New" panose="02070309020205020404" pitchFamily="49" charset="0"/>
                <a:ea typeface="Times New Roman"/>
                <a:cs typeface="Courier New" panose="02070309020205020404" pitchFamily="49" charset="0"/>
              </a:rPr>
              <a:t>AS</a:t>
            </a:r>
            <a:r>
              <a:rPr lang="en-US" sz="2600" dirty="0">
                <a:solidFill>
                  <a:srgbClr val="000000"/>
                </a:solidFill>
                <a:latin typeface="Courier New" panose="02070309020205020404" pitchFamily="49" charset="0"/>
                <a:ea typeface="Times New Roman"/>
                <a:cs typeface="Courier New" panose="02070309020205020404" pitchFamily="49" charset="0"/>
              </a:rPr>
              <a:t> </a:t>
            </a:r>
            <a:r>
              <a:rPr lang="en-US" sz="2600" dirty="0">
                <a:solidFill>
                  <a:srgbClr val="0000F0"/>
                </a:solidFill>
                <a:latin typeface="Courier New" panose="02070309020205020404" pitchFamily="49" charset="0"/>
                <a:ea typeface="Times New Roman"/>
                <a:cs typeface="Courier New" panose="02070309020205020404" pitchFamily="49" charset="0"/>
              </a:rPr>
              <a:t>SELECT</a:t>
            </a:r>
            <a:r>
              <a:rPr lang="en-US" sz="2600" dirty="0">
                <a:solidFill>
                  <a:srgbClr val="000000"/>
                </a:solidFill>
                <a:latin typeface="Courier New" panose="02070309020205020404" pitchFamily="49" charset="0"/>
                <a:ea typeface="Times New Roman"/>
                <a:cs typeface="Courier New" panose="02070309020205020404" pitchFamily="49" charset="0"/>
              </a:rPr>
              <a:t> </a:t>
            </a:r>
            <a:r>
              <a:rPr lang="en-US" sz="2600">
                <a:solidFill>
                  <a:srgbClr val="000000"/>
                </a:solidFill>
                <a:latin typeface="Courier New" panose="02070309020205020404" pitchFamily="49" charset="0"/>
                <a:ea typeface="Times New Roman"/>
                <a:cs typeface="Courier New" panose="02070309020205020404" pitchFamily="49" charset="0"/>
              </a:rPr>
              <a:t>LNAME</a:t>
            </a:r>
            <a:r>
              <a:rPr lang="en-US" sz="2600">
                <a:solidFill>
                  <a:srgbClr val="0000F0"/>
                </a:solidFill>
                <a:latin typeface="Courier New" panose="02070309020205020404" pitchFamily="49" charset="0"/>
                <a:ea typeface="Times New Roman"/>
                <a:cs typeface="Courier New" panose="02070309020205020404" pitchFamily="49" charset="0"/>
              </a:rPr>
              <a:t>,</a:t>
            </a:r>
            <a:r>
              <a:rPr lang="en-US" sz="2600">
                <a:solidFill>
                  <a:srgbClr val="000000"/>
                </a:solidFill>
                <a:latin typeface="Courier New" panose="02070309020205020404" pitchFamily="49" charset="0"/>
                <a:ea typeface="Times New Roman"/>
                <a:cs typeface="Courier New" panose="02070309020205020404" pitchFamily="49" charset="0"/>
              </a:rPr>
              <a:t>FNAME</a:t>
            </a:r>
            <a:r>
              <a:rPr lang="en-US" sz="2600">
                <a:solidFill>
                  <a:srgbClr val="0000F0"/>
                </a:solidFill>
                <a:latin typeface="Courier New" panose="02070309020205020404" pitchFamily="49" charset="0"/>
                <a:ea typeface="Times New Roman"/>
                <a:cs typeface="Courier New" panose="02070309020205020404" pitchFamily="49" charset="0"/>
              </a:rPr>
              <a:t>,</a:t>
            </a:r>
            <a:r>
              <a:rPr lang="en-US" sz="2600">
                <a:solidFill>
                  <a:srgbClr val="000000"/>
                </a:solidFill>
                <a:latin typeface="Courier New" panose="02070309020205020404" pitchFamily="49" charset="0"/>
                <a:ea typeface="Times New Roman"/>
                <a:cs typeface="Courier New" panose="02070309020205020404" pitchFamily="49" charset="0"/>
              </a:rPr>
              <a:t>SEX</a:t>
            </a:r>
            <a:r>
              <a:rPr lang="en-US" sz="2600">
                <a:solidFill>
                  <a:srgbClr val="0000F0"/>
                </a:solidFill>
                <a:latin typeface="Courier New" panose="02070309020205020404" pitchFamily="49" charset="0"/>
                <a:ea typeface="Times New Roman"/>
                <a:cs typeface="Courier New" panose="02070309020205020404" pitchFamily="49" charset="0"/>
              </a:rPr>
              <a:t>,</a:t>
            </a:r>
            <a:r>
              <a:rPr lang="en-US" sz="2600">
                <a:solidFill>
                  <a:srgbClr val="000000"/>
                </a:solidFill>
                <a:latin typeface="Courier New" panose="02070309020205020404" pitchFamily="49" charset="0"/>
                <a:ea typeface="Times New Roman"/>
                <a:cs typeface="Courier New" panose="02070309020205020404" pitchFamily="49" charset="0"/>
              </a:rPr>
              <a:t>SALARY</a:t>
            </a:r>
            <a:r>
              <a:rPr lang="en-US" sz="2600">
                <a:solidFill>
                  <a:srgbClr val="0000F0"/>
                </a:solidFill>
                <a:latin typeface="Courier New" panose="02070309020205020404" pitchFamily="49" charset="0"/>
                <a:ea typeface="Times New Roman"/>
                <a:cs typeface="Courier New" panose="02070309020205020404" pitchFamily="49" charset="0"/>
              </a:rPr>
              <a:t>,</a:t>
            </a:r>
            <a:r>
              <a:rPr lang="en-US" sz="2600">
                <a:solidFill>
                  <a:srgbClr val="000000"/>
                </a:solidFill>
                <a:latin typeface="Courier New" panose="02070309020205020404" pitchFamily="49" charset="0"/>
                <a:ea typeface="Times New Roman"/>
                <a:cs typeface="Courier New" panose="02070309020205020404" pitchFamily="49" charset="0"/>
              </a:rPr>
              <a:t>DEPTNO </a:t>
            </a:r>
            <a:r>
              <a:rPr lang="en-US" sz="2600" smtClean="0">
                <a:solidFill>
                  <a:srgbClr val="000000"/>
                </a:solidFill>
                <a:latin typeface="Courier New" panose="02070309020205020404" pitchFamily="49" charset="0"/>
                <a:ea typeface="Times New Roman"/>
                <a:cs typeface="Courier New" panose="02070309020205020404" pitchFamily="49" charset="0"/>
              </a:rPr>
              <a:t> </a:t>
            </a:r>
            <a:r>
              <a:rPr lang="en-US" sz="2600" smtClean="0">
                <a:solidFill>
                  <a:srgbClr val="0000F0"/>
                </a:solidFill>
                <a:latin typeface="Courier New" panose="02070309020205020404" pitchFamily="49" charset="0"/>
                <a:ea typeface="Times New Roman"/>
                <a:cs typeface="Courier New" panose="02070309020205020404" pitchFamily="49" charset="0"/>
              </a:rPr>
              <a:t>FROM</a:t>
            </a:r>
            <a:r>
              <a:rPr lang="en-US" sz="2600" smtClean="0">
                <a:solidFill>
                  <a:srgbClr val="000000"/>
                </a:solidFill>
                <a:latin typeface="Courier New" panose="02070309020205020404" pitchFamily="49" charset="0"/>
                <a:ea typeface="Times New Roman"/>
                <a:cs typeface="Courier New" panose="02070309020205020404" pitchFamily="49" charset="0"/>
              </a:rPr>
              <a:t> </a:t>
            </a:r>
            <a:r>
              <a:rPr lang="en-US" sz="2600" dirty="0">
                <a:solidFill>
                  <a:srgbClr val="808000"/>
                </a:solidFill>
                <a:latin typeface="Courier New" panose="02070309020205020404" pitchFamily="49" charset="0"/>
                <a:ea typeface="Times New Roman"/>
                <a:cs typeface="Courier New" panose="02070309020205020404" pitchFamily="49" charset="0"/>
              </a:rPr>
              <a:t>EMPLOYEE</a:t>
            </a:r>
            <a:endParaRPr lang="el-GR" sz="2600" dirty="0">
              <a:latin typeface="Courier New" panose="02070309020205020404" pitchFamily="49" charset="0"/>
              <a:ea typeface="Times New Roman"/>
              <a:cs typeface="Courier New" panose="02070309020205020404" pitchFamily="49" charset="0"/>
            </a:endParaRPr>
          </a:p>
          <a:p>
            <a:pPr marL="0" indent="0">
              <a:spcAft>
                <a:spcPts val="0"/>
              </a:spcAft>
              <a:buNone/>
            </a:pPr>
            <a:r>
              <a:rPr lang="en-US" sz="2600" dirty="0">
                <a:solidFill>
                  <a:srgbClr val="000000"/>
                </a:solidFill>
                <a:latin typeface="Courier New" panose="02070309020205020404" pitchFamily="49" charset="0"/>
                <a:ea typeface="Times New Roman"/>
                <a:cs typeface="Courier New" panose="02070309020205020404" pitchFamily="49" charset="0"/>
              </a:rPr>
              <a:t>	</a:t>
            </a:r>
            <a:r>
              <a:rPr lang="en-US" sz="2600" dirty="0">
                <a:solidFill>
                  <a:srgbClr val="0000F0"/>
                </a:solidFill>
                <a:latin typeface="Courier New" panose="02070309020205020404" pitchFamily="49" charset="0"/>
                <a:ea typeface="Times New Roman"/>
                <a:cs typeface="Courier New" panose="02070309020205020404" pitchFamily="49" charset="0"/>
              </a:rPr>
              <a:t>WHERE</a:t>
            </a:r>
            <a:r>
              <a:rPr lang="en-US" sz="2600" dirty="0">
                <a:solidFill>
                  <a:srgbClr val="000000"/>
                </a:solidFill>
                <a:latin typeface="Courier New" panose="02070309020205020404" pitchFamily="49" charset="0"/>
                <a:ea typeface="Times New Roman"/>
                <a:cs typeface="Courier New" panose="02070309020205020404" pitchFamily="49" charset="0"/>
              </a:rPr>
              <a:t> JOB</a:t>
            </a:r>
            <a:r>
              <a:rPr lang="el-GR" sz="2600" dirty="0">
                <a:solidFill>
                  <a:srgbClr val="0000F0"/>
                </a:solidFill>
                <a:latin typeface="Courier New" panose="02070309020205020404" pitchFamily="49" charset="0"/>
                <a:ea typeface="Times New Roman"/>
                <a:cs typeface="Courier New" panose="02070309020205020404" pitchFamily="49" charset="0"/>
              </a:rPr>
              <a:t>=</a:t>
            </a:r>
            <a:r>
              <a:rPr lang="el-GR" sz="2600" dirty="0">
                <a:solidFill>
                  <a:srgbClr val="000000"/>
                </a:solidFill>
                <a:latin typeface="Courier New" panose="02070309020205020404" pitchFamily="49" charset="0"/>
                <a:ea typeface="Times New Roman"/>
                <a:cs typeface="Courier New" panose="02070309020205020404" pitchFamily="49" charset="0"/>
              </a:rPr>
              <a:t> </a:t>
            </a:r>
            <a:r>
              <a:rPr lang="el-GR" sz="2600" dirty="0">
                <a:solidFill>
                  <a:srgbClr val="FF0000"/>
                </a:solidFill>
                <a:latin typeface="Courier New" panose="02070309020205020404" pitchFamily="49" charset="0"/>
                <a:ea typeface="Times New Roman"/>
                <a:cs typeface="Courier New" panose="02070309020205020404" pitchFamily="49" charset="0"/>
              </a:rPr>
              <a:t>'</a:t>
            </a:r>
            <a:r>
              <a:rPr lang="en-US" sz="2600" dirty="0">
                <a:solidFill>
                  <a:srgbClr val="FF0000"/>
                </a:solidFill>
                <a:latin typeface="Courier New" panose="02070309020205020404" pitchFamily="49" charset="0"/>
                <a:ea typeface="Times New Roman"/>
                <a:cs typeface="Courier New" panose="02070309020205020404" pitchFamily="49" charset="0"/>
              </a:rPr>
              <a:t>PROGRAMMER</a:t>
            </a:r>
            <a:r>
              <a:rPr lang="el-GR" sz="2600" dirty="0">
                <a:solidFill>
                  <a:srgbClr val="FF0000"/>
                </a:solidFill>
                <a:latin typeface="Courier New" panose="02070309020205020404" pitchFamily="49" charset="0"/>
                <a:ea typeface="Times New Roman"/>
                <a:cs typeface="Courier New" panose="02070309020205020404" pitchFamily="49" charset="0"/>
              </a:rPr>
              <a:t>'</a:t>
            </a:r>
            <a:r>
              <a:rPr lang="el-GR" sz="2600" dirty="0">
                <a:solidFill>
                  <a:srgbClr val="0000F0"/>
                </a:solidFill>
                <a:latin typeface="Courier New" panose="02070309020205020404" pitchFamily="49" charset="0"/>
                <a:ea typeface="Times New Roman"/>
                <a:cs typeface="Courier New" panose="02070309020205020404" pitchFamily="49" charset="0"/>
              </a:rPr>
              <a:t>;</a:t>
            </a:r>
            <a:endParaRPr lang="el-GR" sz="2600" dirty="0">
              <a:latin typeface="Courier New" panose="02070309020205020404" pitchFamily="49" charset="0"/>
              <a:ea typeface="Times New Roman"/>
              <a:cs typeface="Courier New" panose="02070309020205020404" pitchFamily="49" charset="0"/>
            </a:endParaRPr>
          </a:p>
          <a:p>
            <a:pPr marL="0" indent="0">
              <a:buNone/>
            </a:pPr>
            <a:endParaRPr lang="el-GR" dirty="0"/>
          </a:p>
        </p:txBody>
      </p:sp>
    </p:spTree>
    <p:extLst>
      <p:ext uri="{BB962C8B-B14F-4D97-AF65-F5344CB8AC3E}">
        <p14:creationId xmlns:p14="http://schemas.microsoft.com/office/powerpoint/2010/main" xmlns="" val="2243944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DATABASE Library;</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USE Library;</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create tables books, publishers */</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CREATE TABLE PUBLISHERS (</a:t>
            </a:r>
            <a:r>
              <a:rPr lang="en-GB" sz="1800" dirty="0" err="1">
                <a:latin typeface="Courier New" panose="02070309020205020404" pitchFamily="49" charset="0"/>
                <a:cs typeface="Courier New" panose="02070309020205020404" pitchFamily="49" charset="0"/>
              </a:rPr>
              <a:t>PubName</a:t>
            </a:r>
            <a:r>
              <a:rPr lang="en-GB" sz="1800" dirty="0">
                <a:latin typeface="Courier New" panose="02070309020205020404" pitchFamily="49" charset="0"/>
                <a:cs typeface="Courier New" panose="02070309020205020404" pitchFamily="49" charset="0"/>
              </a:rPr>
              <a:t> VARCHAR(15),                                     </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Address VARCHAR(40), PRIMARY KEY(</a:t>
            </a:r>
            <a:r>
              <a:rPr lang="en-GB" sz="1800" dirty="0" err="1">
                <a:latin typeface="Courier New" panose="02070309020205020404" pitchFamily="49" charset="0"/>
                <a:cs typeface="Courier New" panose="02070309020205020404" pitchFamily="49" charset="0"/>
              </a:rPr>
              <a:t>PubName</a:t>
            </a:r>
            <a:r>
              <a:rPr lang="en-GB"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CREATE TABLE BOOKS (ISBN CHAR(13) , Title VARCHAR(70),   </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PubName</a:t>
            </a:r>
            <a:r>
              <a:rPr lang="en-GB" sz="1800" dirty="0">
                <a:latin typeface="Courier New" panose="02070309020205020404" pitchFamily="49" charset="0"/>
                <a:cs typeface="Courier New" panose="02070309020205020404" pitchFamily="49" charset="0"/>
              </a:rPr>
              <a:t> VARCHAR(15), </a:t>
            </a:r>
            <a:r>
              <a:rPr lang="en-GB" sz="1800" dirty="0" err="1">
                <a:latin typeface="Courier New" panose="02070309020205020404" pitchFamily="49" charset="0"/>
                <a:cs typeface="Courier New" panose="02070309020205020404" pitchFamily="49" charset="0"/>
              </a:rPr>
              <a:t>DeweyCode</a:t>
            </a:r>
            <a:r>
              <a:rPr lang="en-GB" sz="1800" dirty="0">
                <a:latin typeface="Courier New" panose="02070309020205020404" pitchFamily="49" charset="0"/>
                <a:cs typeface="Courier New" panose="02070309020205020404" pitchFamily="49" charset="0"/>
              </a:rPr>
              <a:t> VARCHAR(15) ,</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PRIMARY KEY(ISBN), </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FOREIGN KEY(</a:t>
            </a:r>
            <a:r>
              <a:rPr lang="en-GB" sz="1800" dirty="0" err="1">
                <a:latin typeface="Courier New" panose="02070309020205020404" pitchFamily="49" charset="0"/>
                <a:cs typeface="Courier New" panose="02070309020205020404" pitchFamily="49" charset="0"/>
              </a:rPr>
              <a:t>PubName</a:t>
            </a:r>
            <a:r>
              <a:rPr lang="en-GB"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REFERENCES PUBLISHERS(</a:t>
            </a:r>
            <a:r>
              <a:rPr lang="en-GB" sz="1800" dirty="0" err="1">
                <a:latin typeface="Courier New" panose="02070309020205020404" pitchFamily="49" charset="0"/>
                <a:cs typeface="Courier New" panose="02070309020205020404" pitchFamily="49" charset="0"/>
              </a:rPr>
              <a:t>PubName</a:t>
            </a:r>
            <a:r>
              <a:rPr lang="en-GB"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INSERT INTO PUBLISHERS (</a:t>
            </a:r>
            <a:r>
              <a:rPr lang="en-GB" sz="1800" dirty="0" err="1">
                <a:latin typeface="Courier New" panose="02070309020205020404" pitchFamily="49" charset="0"/>
                <a:cs typeface="Courier New" panose="02070309020205020404" pitchFamily="49" charset="0"/>
              </a:rPr>
              <a:t>PubName</a:t>
            </a:r>
            <a:r>
              <a:rPr lang="en-GB" sz="1800" dirty="0">
                <a:latin typeface="Courier New" panose="02070309020205020404" pitchFamily="49" charset="0"/>
                <a:cs typeface="Courier New" panose="02070309020205020404" pitchFamily="49" charset="0"/>
              </a:rPr>
              <a:t>, Address) </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VALUES ('SAMS', 'INDIANA');</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INSERT INTO PUBLISHERS (</a:t>
            </a:r>
            <a:r>
              <a:rPr lang="en-GB" sz="1800" dirty="0" err="1">
                <a:latin typeface="Courier New" panose="02070309020205020404" pitchFamily="49" charset="0"/>
                <a:cs typeface="Courier New" panose="02070309020205020404" pitchFamily="49" charset="0"/>
              </a:rPr>
              <a:t>PubName</a:t>
            </a:r>
            <a:r>
              <a:rPr lang="en-GB" sz="1800" dirty="0">
                <a:latin typeface="Courier New" panose="02070309020205020404" pitchFamily="49" charset="0"/>
                <a:cs typeface="Courier New" panose="02070309020205020404" pitchFamily="49" charset="0"/>
              </a:rPr>
              <a:t>, Address)</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VALUES ('ACADEMIC PRESS', 'NEW YORK');</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249952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525655" y="1134141"/>
            <a:ext cx="8229600" cy="432048"/>
          </a:xfrm>
        </p:spPr>
        <p:txBody>
          <a:bodyPr>
            <a:noAutofit/>
          </a:bodyPr>
          <a:lstStyle/>
          <a:p>
            <a:pPr marL="0" indent="0">
              <a:buNone/>
            </a:pPr>
            <a:r>
              <a:rPr lang="en-GB" sz="1600" dirty="0">
                <a:latin typeface="Courier New" panose="02070309020205020404" pitchFamily="49" charset="0"/>
                <a:cs typeface="Courier New" panose="02070309020205020404" pitchFamily="49" charset="0"/>
              </a:rPr>
              <a:t>SELECT * FROM PUBLISHERS;</a:t>
            </a:r>
            <a:endParaRPr lang="el-GR" sz="1600" dirty="0">
              <a:latin typeface="Courier New" panose="02070309020205020404" pitchFamily="49" charset="0"/>
              <a:cs typeface="Courier New" panose="02070309020205020404" pitchFamily="49" charset="0"/>
            </a:endParaRPr>
          </a:p>
          <a:p>
            <a:pPr marL="0" indent="0">
              <a:buNone/>
            </a:pPr>
            <a:endParaRPr lang="el-GR" sz="1600" dirty="0">
              <a:latin typeface="Courier New" panose="02070309020205020404" pitchFamily="49" charset="0"/>
              <a:cs typeface="Courier New" panose="02070309020205020404" pitchFamily="49" charset="0"/>
            </a:endParaRPr>
          </a:p>
        </p:txBody>
      </p:sp>
      <p:pic>
        <p:nvPicPr>
          <p:cNvPr id="2253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624316" y="1556865"/>
            <a:ext cx="3592810"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25655" y="3068960"/>
            <a:ext cx="8618346" cy="1815882"/>
          </a:xfrm>
          <a:prstGeom prst="rect">
            <a:avLst/>
          </a:prstGeom>
        </p:spPr>
        <p:txBody>
          <a:bodyPr wrap="square">
            <a:spAutoFit/>
          </a:bodyPr>
          <a:lstStyle/>
          <a:p>
            <a:r>
              <a:rPr lang="en-GB" sz="1600" dirty="0">
                <a:latin typeface="Courier New" panose="02070309020205020404" pitchFamily="49" charset="0"/>
                <a:cs typeface="Courier New" panose="02070309020205020404" pitchFamily="49" charset="0"/>
              </a:rPr>
              <a:t>INSERT INTO BOOKS (ISBN, Title, </a:t>
            </a:r>
            <a:r>
              <a:rPr lang="en-GB" sz="1600" dirty="0" err="1">
                <a:latin typeface="Courier New" panose="02070309020205020404" pitchFamily="49" charset="0"/>
                <a:cs typeface="Courier New" panose="02070309020205020404" pitchFamily="49" charset="0"/>
              </a:rPr>
              <a:t>PubName</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DeweyCode</a:t>
            </a:r>
            <a:r>
              <a:rPr lang="en-GB"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          VALUES('0-672-30852-5',</a:t>
            </a:r>
            <a:endParaRPr lang="el-G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              'CLIENT/SERVER APPLICATIONS', 'SAMS', '005.74 DAT1');</a:t>
            </a:r>
            <a:endParaRPr lang="el-G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INSERT INTO BOOKS (ISBN, Title, </a:t>
            </a:r>
            <a:r>
              <a:rPr lang="en-GB" sz="1600" dirty="0" err="1">
                <a:latin typeface="Courier New" panose="02070309020205020404" pitchFamily="49" charset="0"/>
                <a:cs typeface="Courier New" panose="02070309020205020404" pitchFamily="49" charset="0"/>
              </a:rPr>
              <a:t>PubName</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DeweyCode</a:t>
            </a:r>
            <a:r>
              <a:rPr lang="en-GB"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            VALUES('0-632-20852-4', 'COMPUTER APPLICATIONS',</a:t>
            </a:r>
            <a:endParaRPr lang="el-G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                        'ACADEMIC PRESS', '005.74 DAT1');</a:t>
            </a:r>
            <a:endParaRPr lang="el-G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SELECT * FROM BOOKS;</a:t>
            </a:r>
            <a:endParaRPr lang="el-GR" sz="1600" dirty="0">
              <a:latin typeface="Courier New" panose="02070309020205020404" pitchFamily="49" charset="0"/>
              <a:cs typeface="Courier New" panose="02070309020205020404" pitchFamily="49" charset="0"/>
            </a:endParaRPr>
          </a:p>
        </p:txBody>
      </p:sp>
      <p:pic>
        <p:nvPicPr>
          <p:cNvPr id="22531"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624316" y="4904366"/>
            <a:ext cx="8201894" cy="1404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33348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Ορίστε την παρακάτω όψη</a:t>
            </a:r>
            <a:r>
              <a:rPr lang="el-GR" dirty="0" smtClean="0"/>
              <a:t>:</a:t>
            </a:r>
            <a:endParaRPr lang="el-GR" dirty="0"/>
          </a:p>
        </p:txBody>
      </p:sp>
      <p:sp>
        <p:nvSpPr>
          <p:cNvPr id="3" name="Content Placeholder 2"/>
          <p:cNvSpPr>
            <a:spLocks noGrp="1"/>
          </p:cNvSpPr>
          <p:nvPr>
            <p:ph idx="1"/>
          </p:nvPr>
        </p:nvSpPr>
        <p:spPr/>
        <p:txBody>
          <a:bodyPr>
            <a:normAutofit/>
          </a:bodyPr>
          <a:lstStyle/>
          <a:p>
            <a:pPr marL="0" indent="0">
              <a:buNone/>
            </a:pPr>
            <a:r>
              <a:rPr lang="el-GR"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create view</a:t>
            </a:r>
            <a:r>
              <a:rPr lang="el-GR" sz="1600" dirty="0">
                <a:latin typeface="Courier New" panose="02070309020205020404" pitchFamily="49" charset="0"/>
                <a:cs typeface="Courier New" panose="02070309020205020404" pitchFamily="49" charset="0"/>
              </a:rPr>
              <a:t> */</a:t>
            </a:r>
          </a:p>
          <a:p>
            <a:pPr marL="0" indent="0">
              <a:buNone/>
            </a:pPr>
            <a:r>
              <a:rPr lang="en-GB" sz="1600" dirty="0">
                <a:latin typeface="Courier New" panose="02070309020205020404" pitchFamily="49" charset="0"/>
                <a:cs typeface="Courier New" panose="02070309020205020404" pitchFamily="49" charset="0"/>
              </a:rPr>
              <a:t>CREATE VIEW NEW_YORK_PUBL(PNAME, PADD)</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AS SELECT </a:t>
            </a:r>
            <a:r>
              <a:rPr lang="en-GB" sz="1600" dirty="0" err="1">
                <a:latin typeface="Courier New" panose="02070309020205020404" pitchFamily="49" charset="0"/>
                <a:cs typeface="Courier New" panose="02070309020205020404" pitchFamily="49" charset="0"/>
              </a:rPr>
              <a:t>PubName</a:t>
            </a:r>
            <a:r>
              <a:rPr lang="en-GB" sz="1600" dirty="0">
                <a:latin typeface="Courier New" panose="02070309020205020404" pitchFamily="49" charset="0"/>
                <a:cs typeface="Courier New" panose="02070309020205020404" pitchFamily="49" charset="0"/>
              </a:rPr>
              <a:t>, Address</a:t>
            </a:r>
            <a:endParaRPr lang="el-GR" sz="1600" dirty="0">
              <a:latin typeface="Courier New" panose="02070309020205020404" pitchFamily="49" charset="0"/>
              <a:cs typeface="Courier New" panose="02070309020205020404" pitchFamily="49" charset="0"/>
            </a:endParaRPr>
          </a:p>
          <a:p>
            <a:pPr marL="0" indent="0">
              <a:buNone/>
            </a:pPr>
            <a:r>
              <a:rPr lang="en-GB" sz="1600" dirty="0">
                <a:latin typeface="Courier New" panose="02070309020205020404" pitchFamily="49" charset="0"/>
                <a:cs typeface="Courier New" panose="02070309020205020404" pitchFamily="49" charset="0"/>
              </a:rPr>
              <a:t>FROM PUBLISHERS </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WHERE Address = </a:t>
            </a:r>
            <a:r>
              <a:rPr lang="en-GB" sz="16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NEW YORK</a:t>
            </a:r>
            <a:r>
              <a:rPr lang="en-GB" sz="160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SELECT * FROM publishers;</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SELECT * FROM </a:t>
            </a:r>
            <a:r>
              <a:rPr lang="en-GB" sz="1600" dirty="0">
                <a:latin typeface="Courier New" panose="02070309020205020404" pitchFamily="49" charset="0"/>
                <a:cs typeface="Courier New" panose="02070309020205020404" pitchFamily="49" charset="0"/>
              </a:rPr>
              <a:t>NEW_YORK_PUBL;</a:t>
            </a:r>
            <a:endParaRPr lang="el-GR" sz="1600" dirty="0">
              <a:latin typeface="Courier New" panose="02070309020205020404" pitchFamily="49" charset="0"/>
              <a:cs typeface="Courier New" panose="02070309020205020404" pitchFamily="49" charset="0"/>
            </a:endParaRPr>
          </a:p>
          <a:p>
            <a:pPr marL="0" indent="0">
              <a:buNone/>
            </a:pPr>
            <a:endParaRPr lang="el-GR" sz="1600" dirty="0">
              <a:latin typeface="Courier New" panose="02070309020205020404" pitchFamily="49" charset="0"/>
              <a:cs typeface="Courier New" panose="02070309020205020404" pitchFamily="49" charset="0"/>
            </a:endParaRPr>
          </a:p>
        </p:txBody>
      </p:sp>
      <p:pic>
        <p:nvPicPr>
          <p:cNvPr id="2355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a:ext>
            </a:extLst>
          </a:blip>
          <a:srcRect/>
          <a:stretch>
            <a:fillRect/>
          </a:stretch>
        </p:blipFill>
        <p:spPr bwMode="auto">
          <a:xfrm>
            <a:off x="539552" y="3356992"/>
            <a:ext cx="4320480" cy="2889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4322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901</TotalTime>
  <Words>1377</Words>
  <Application>Microsoft Office PowerPoint</Application>
  <PresentationFormat>Προβολή στην οθόνη (4:3)</PresentationFormat>
  <Paragraphs>176</Paragraphs>
  <Slides>24</Slides>
  <Notes>8</Notes>
  <HiddenSlides>0</HiddenSlides>
  <MMClips>1</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exo-opistho_simeiomata</vt:lpstr>
      <vt:lpstr>Βάσεις Δεδομένων I</vt:lpstr>
      <vt:lpstr>Περιγραφή Ενότητας</vt:lpstr>
      <vt:lpstr>Στόχος Ενότητας</vt:lpstr>
      <vt:lpstr>      Όψεις (Views) </vt:lpstr>
      <vt:lpstr>Διαφάνεια 4</vt:lpstr>
      <vt:lpstr>Διαφάνεια 5</vt:lpstr>
      <vt:lpstr>Διαφάνεια 6</vt:lpstr>
      <vt:lpstr>Διαφάνεια 7</vt:lpstr>
      <vt:lpstr>Ορίστε την παρακάτω όψη:</vt:lpstr>
      <vt:lpstr>Διαφάνεια 9</vt:lpstr>
      <vt:lpstr>Διαφάνεια 10</vt:lpstr>
      <vt:lpstr>Διαφάνεια 11</vt:lpstr>
      <vt:lpstr>Διαφάνεια 12</vt:lpstr>
      <vt:lpstr>Παράδειγμα αναζήτησης στοιχείων όψης</vt:lpstr>
      <vt:lpstr>Παράδειγμα αναζήτησης στοιχείων όψης</vt:lpstr>
      <vt:lpstr>Ποιά η διαφορά των παρακάτω όψεων αναφορικά με την ενημερωσιμότητα</vt:lpstr>
      <vt:lpstr>Πότε έχουμε Updatable και Insertable Views</vt:lpstr>
      <vt:lpstr>Πότε μια view δεν είναι ενημερώσιμη  (is not updatable)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99</cp:revision>
  <dcterms:created xsi:type="dcterms:W3CDTF">2014-10-20T11:54:42Z</dcterms:created>
  <dcterms:modified xsi:type="dcterms:W3CDTF">2016-03-08T14:01:10Z</dcterms:modified>
</cp:coreProperties>
</file>