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45"/>
  </p:notesMasterIdLst>
  <p:handoutMasterIdLst>
    <p:handoutMasterId r:id="rId46"/>
  </p:handoutMasterIdLst>
  <p:sldIdLst>
    <p:sldId id="256" r:id="rId2"/>
    <p:sldId id="284" r:id="rId3"/>
    <p:sldId id="316" r:id="rId4"/>
    <p:sldId id="387" r:id="rId5"/>
    <p:sldId id="389" r:id="rId6"/>
    <p:sldId id="359" r:id="rId7"/>
    <p:sldId id="390" r:id="rId8"/>
    <p:sldId id="388" r:id="rId9"/>
    <p:sldId id="394" r:id="rId10"/>
    <p:sldId id="360" r:id="rId11"/>
    <p:sldId id="380" r:id="rId12"/>
    <p:sldId id="362" r:id="rId13"/>
    <p:sldId id="363" r:id="rId14"/>
    <p:sldId id="364" r:id="rId15"/>
    <p:sldId id="366" r:id="rId16"/>
    <p:sldId id="367" r:id="rId17"/>
    <p:sldId id="369" r:id="rId18"/>
    <p:sldId id="371" r:id="rId19"/>
    <p:sldId id="374" r:id="rId20"/>
    <p:sldId id="379" r:id="rId21"/>
    <p:sldId id="382" r:id="rId22"/>
    <p:sldId id="383" r:id="rId23"/>
    <p:sldId id="386" r:id="rId24"/>
    <p:sldId id="385" r:id="rId25"/>
    <p:sldId id="384" r:id="rId26"/>
    <p:sldId id="395" r:id="rId27"/>
    <p:sldId id="375" r:id="rId28"/>
    <p:sldId id="399" r:id="rId29"/>
    <p:sldId id="376" r:id="rId30"/>
    <p:sldId id="396" r:id="rId31"/>
    <p:sldId id="397" r:id="rId32"/>
    <p:sldId id="378" r:id="rId33"/>
    <p:sldId id="391" r:id="rId34"/>
    <p:sldId id="392" r:id="rId35"/>
    <p:sldId id="401" r:id="rId36"/>
    <p:sldId id="402" r:id="rId37"/>
    <p:sldId id="357" r:id="rId38"/>
    <p:sldId id="257" r:id="rId39"/>
    <p:sldId id="262" r:id="rId40"/>
    <p:sldId id="264" r:id="rId41"/>
    <p:sldId id="265" r:id="rId42"/>
    <p:sldId id="315" r:id="rId43"/>
    <p:sldId id="266" r:id="rId44"/>
  </p:sldIdLst>
  <p:sldSz cx="9144000" cy="6858000" type="screen4x3"/>
  <p:notesSz cx="7099300" cy="10234613"/>
  <p:custDataLst>
    <p:tags r:id="rId47"/>
  </p:custDataLst>
  <p:defaultTextStyle>
    <a:defPPr>
      <a:defRPr lang="el-G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3D8FF"/>
    <a:srgbClr val="A3D9FB"/>
    <a:srgbClr val="004B82"/>
    <a:srgbClr val="820000"/>
    <a:srgbClr val="333399"/>
    <a:srgbClr val="4545C3"/>
    <a:srgbClr val="FF9933"/>
    <a:srgbClr val="E4B3B2"/>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702" autoAdjust="0"/>
    <p:restoredTop sz="89567" autoAdjust="0"/>
  </p:normalViewPr>
  <p:slideViewPr>
    <p:cSldViewPr>
      <p:cViewPr>
        <p:scale>
          <a:sx n="66" d="100"/>
          <a:sy n="66" d="100"/>
        </p:scale>
        <p:origin x="-1814" y="-21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0238"/>
    </p:cViewPr>
  </p:sorterViewPr>
  <p:notesViewPr>
    <p:cSldViewPr>
      <p:cViewPr varScale="1">
        <p:scale>
          <a:sx n="76" d="100"/>
          <a:sy n="76" d="100"/>
        </p:scale>
        <p:origin x="-3978" y="-108"/>
      </p:cViewPr>
      <p:guideLst>
        <p:guide orient="horz" pos="3224"/>
        <p:guide pos="2235"/>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gs" Target="tags/tag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4988" cy="511175"/>
          </a:xfrm>
          <a:prstGeom prst="rect">
            <a:avLst/>
          </a:prstGeom>
          <a:noFill/>
          <a:ln w="9525">
            <a:noFill/>
            <a:miter lim="800000"/>
            <a:headEnd/>
            <a:tailEnd/>
          </a:ln>
        </p:spPr>
        <p:txBody>
          <a:bodyPr vert="horz" wrap="square" lIns="99038" tIns="49520" rIns="99038" bIns="49520" numCol="1" anchor="t" anchorCtr="0" compatLnSpc="1">
            <a:prstTxWarp prst="textNoShape">
              <a:avLst/>
            </a:prstTxWarp>
          </a:bodyPr>
          <a:lstStyle>
            <a:lvl1pPr defTabSz="989013"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2725" y="0"/>
            <a:ext cx="3074988" cy="511175"/>
          </a:xfrm>
          <a:prstGeom prst="rect">
            <a:avLst/>
          </a:prstGeom>
          <a:noFill/>
          <a:ln w="9525">
            <a:noFill/>
            <a:miter lim="800000"/>
            <a:headEnd/>
            <a:tailEnd/>
          </a:ln>
        </p:spPr>
        <p:txBody>
          <a:bodyPr vert="horz" wrap="square" lIns="99038" tIns="49520" rIns="99038" bIns="49520" numCol="1" anchor="t" anchorCtr="0" compatLnSpc="1">
            <a:prstTxWarp prst="textNoShape">
              <a:avLst/>
            </a:prstTxWarp>
          </a:bodyPr>
          <a:lstStyle>
            <a:lvl1pPr algn="r" defTabSz="989013" eaLnBrk="0" hangingPunct="0">
              <a:defRPr sz="1300"/>
            </a:lvl1pPr>
          </a:lstStyle>
          <a:p>
            <a:pPr>
              <a:defRPr/>
            </a:pPr>
            <a:fld id="{5CB7F284-FAB3-4392-A928-17BC15A4A703}" type="datetimeFigureOut">
              <a:rPr lang="el-GR"/>
              <a:pPr>
                <a:defRPr/>
              </a:pPr>
              <a:t>6/12/2018</a:t>
            </a:fld>
            <a:endParaRPr lang="el-GR"/>
          </a:p>
        </p:txBody>
      </p:sp>
      <p:sp>
        <p:nvSpPr>
          <p:cNvPr id="92164" name="Rectangle 4"/>
          <p:cNvSpPr>
            <a:spLocks noGrp="1" noChangeArrowheads="1"/>
          </p:cNvSpPr>
          <p:nvPr>
            <p:ph type="ftr" sz="quarter" idx="2"/>
          </p:nvPr>
        </p:nvSpPr>
        <p:spPr bwMode="auto">
          <a:xfrm>
            <a:off x="0" y="9721850"/>
            <a:ext cx="3074988" cy="511175"/>
          </a:xfrm>
          <a:prstGeom prst="rect">
            <a:avLst/>
          </a:prstGeom>
          <a:noFill/>
          <a:ln w="9525">
            <a:noFill/>
            <a:miter lim="800000"/>
            <a:headEnd/>
            <a:tailEnd/>
          </a:ln>
        </p:spPr>
        <p:txBody>
          <a:bodyPr vert="horz" wrap="square" lIns="99038" tIns="49520" rIns="99038" bIns="49520" numCol="1" anchor="b" anchorCtr="0" compatLnSpc="1">
            <a:prstTxWarp prst="textNoShape">
              <a:avLst/>
            </a:prstTxWarp>
          </a:bodyPr>
          <a:lstStyle>
            <a:lvl1pPr defTabSz="989013"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2725" y="9721850"/>
            <a:ext cx="3074988" cy="511175"/>
          </a:xfrm>
          <a:prstGeom prst="rect">
            <a:avLst/>
          </a:prstGeom>
          <a:noFill/>
          <a:ln w="9525">
            <a:noFill/>
            <a:miter lim="800000"/>
            <a:headEnd/>
            <a:tailEnd/>
          </a:ln>
        </p:spPr>
        <p:txBody>
          <a:bodyPr vert="horz" wrap="square" lIns="99038" tIns="49520" rIns="99038" bIns="49520" numCol="1" anchor="b" anchorCtr="0" compatLnSpc="1">
            <a:prstTxWarp prst="textNoShape">
              <a:avLst/>
            </a:prstTxWarp>
          </a:bodyPr>
          <a:lstStyle>
            <a:lvl1pPr algn="r" defTabSz="989013" eaLnBrk="0" hangingPunct="0">
              <a:defRPr sz="1300"/>
            </a:lvl1pPr>
          </a:lstStyle>
          <a:p>
            <a:pPr>
              <a:defRPr/>
            </a:pPr>
            <a:fld id="{4BFC4D8C-37B4-4F07-AAFA-7A37E0403809}" type="slidenum">
              <a:rPr lang="el-GR"/>
              <a:pPr>
                <a:defRPr/>
              </a:pPr>
              <a:t>‹#›</a:t>
            </a:fld>
            <a:endParaRPr lang="el-G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4988" cy="511175"/>
          </a:xfrm>
          <a:prstGeom prst="rect">
            <a:avLst/>
          </a:prstGeom>
          <a:noFill/>
          <a:ln w="9525">
            <a:noFill/>
            <a:miter lim="800000"/>
            <a:headEnd/>
            <a:tailEnd/>
          </a:ln>
        </p:spPr>
        <p:txBody>
          <a:bodyPr vert="horz" wrap="square" lIns="99038" tIns="49520" rIns="99038" bIns="49520" numCol="1" anchor="t" anchorCtr="0" compatLnSpc="1">
            <a:prstTxWarp prst="textNoShape">
              <a:avLst/>
            </a:prstTxWarp>
          </a:bodyPr>
          <a:lstStyle>
            <a:lvl1pPr defTabSz="989013">
              <a:defRPr sz="1300"/>
            </a:lvl1pPr>
          </a:lstStyle>
          <a:p>
            <a:pPr>
              <a:defRPr/>
            </a:pPr>
            <a:endParaRPr lang="el-GR"/>
          </a:p>
        </p:txBody>
      </p:sp>
      <p:sp>
        <p:nvSpPr>
          <p:cNvPr id="3" name="2 - Θέση ημερομηνίας"/>
          <p:cNvSpPr>
            <a:spLocks noGrp="1"/>
          </p:cNvSpPr>
          <p:nvPr>
            <p:ph type="dt" idx="1"/>
          </p:nvPr>
        </p:nvSpPr>
        <p:spPr bwMode="auto">
          <a:xfrm>
            <a:off x="4022725" y="0"/>
            <a:ext cx="3074988" cy="511175"/>
          </a:xfrm>
          <a:prstGeom prst="rect">
            <a:avLst/>
          </a:prstGeom>
          <a:noFill/>
          <a:ln w="9525">
            <a:noFill/>
            <a:miter lim="800000"/>
            <a:headEnd/>
            <a:tailEnd/>
          </a:ln>
        </p:spPr>
        <p:txBody>
          <a:bodyPr vert="horz" wrap="square" lIns="99038" tIns="49520" rIns="99038" bIns="49520" numCol="1" anchor="t" anchorCtr="0" compatLnSpc="1">
            <a:prstTxWarp prst="textNoShape">
              <a:avLst/>
            </a:prstTxWarp>
          </a:bodyPr>
          <a:lstStyle>
            <a:lvl1pPr algn="r" defTabSz="989013">
              <a:defRPr sz="1300"/>
            </a:lvl1pPr>
          </a:lstStyle>
          <a:p>
            <a:pPr>
              <a:defRPr/>
            </a:pPr>
            <a:fld id="{009B9DA6-B735-479C-92A4-35D5D28A4187}" type="datetimeFigureOut">
              <a:rPr lang="el-GR"/>
              <a:pPr>
                <a:defRPr/>
              </a:pPr>
              <a:t>6/12/2018</a:t>
            </a:fld>
            <a:endParaRPr lang="el-GR"/>
          </a:p>
        </p:txBody>
      </p:sp>
      <p:sp>
        <p:nvSpPr>
          <p:cNvPr id="4" name="3 - Θέση εικόνας διαφάνειας"/>
          <p:cNvSpPr>
            <a:spLocks noGrp="1" noRot="1" noChangeAspect="1"/>
          </p:cNvSpPr>
          <p:nvPr>
            <p:ph type="sldImg" idx="2"/>
          </p:nvPr>
        </p:nvSpPr>
        <p:spPr>
          <a:xfrm>
            <a:off x="992188" y="768350"/>
            <a:ext cx="5116512" cy="3836988"/>
          </a:xfrm>
          <a:prstGeom prst="rect">
            <a:avLst/>
          </a:prstGeom>
          <a:noFill/>
          <a:ln w="12700">
            <a:solidFill>
              <a:prstClr val="black"/>
            </a:solidFill>
          </a:ln>
        </p:spPr>
        <p:txBody>
          <a:bodyPr vert="horz" lIns="85771" tIns="42885" rIns="85771" bIns="42885"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78488" cy="4605338"/>
          </a:xfrm>
          <a:prstGeom prst="rect">
            <a:avLst/>
          </a:prstGeom>
          <a:noFill/>
          <a:ln w="9525">
            <a:noFill/>
            <a:miter lim="800000"/>
            <a:headEnd/>
            <a:tailEnd/>
          </a:ln>
        </p:spPr>
        <p:txBody>
          <a:bodyPr vert="horz" wrap="square" lIns="99038" tIns="49520" rIns="99038" bIns="49520"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4988" cy="511175"/>
          </a:xfrm>
          <a:prstGeom prst="rect">
            <a:avLst/>
          </a:prstGeom>
          <a:noFill/>
          <a:ln w="9525">
            <a:noFill/>
            <a:miter lim="800000"/>
            <a:headEnd/>
            <a:tailEnd/>
          </a:ln>
        </p:spPr>
        <p:txBody>
          <a:bodyPr vert="horz" wrap="square" lIns="99038" tIns="49520" rIns="99038" bIns="49520" numCol="1" anchor="b" anchorCtr="0" compatLnSpc="1">
            <a:prstTxWarp prst="textNoShape">
              <a:avLst/>
            </a:prstTxWarp>
          </a:bodyPr>
          <a:lstStyle>
            <a:lvl1pPr defTabSz="989013">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2725" y="9721850"/>
            <a:ext cx="3074988" cy="511175"/>
          </a:xfrm>
          <a:prstGeom prst="rect">
            <a:avLst/>
          </a:prstGeom>
          <a:noFill/>
          <a:ln w="9525">
            <a:noFill/>
            <a:miter lim="800000"/>
            <a:headEnd/>
            <a:tailEnd/>
          </a:ln>
        </p:spPr>
        <p:txBody>
          <a:bodyPr vert="horz" wrap="square" lIns="99038" tIns="49520" rIns="99038" bIns="49520" numCol="1" anchor="b" anchorCtr="0" compatLnSpc="1">
            <a:prstTxWarp prst="textNoShape">
              <a:avLst/>
            </a:prstTxWarp>
          </a:bodyPr>
          <a:lstStyle>
            <a:lvl1pPr algn="r" defTabSz="989013">
              <a:defRPr sz="1300"/>
            </a:lvl1pPr>
          </a:lstStyle>
          <a:p>
            <a:pPr>
              <a:defRPr/>
            </a:pPr>
            <a:fld id="{18085F23-A5C3-448F-A7D7-4FF32D03E5A4}" type="slidenum">
              <a:rPr lang="el-GR"/>
              <a:pPr>
                <a:defRPr/>
              </a:pPr>
              <a:t>‹#›</a:t>
            </a:fld>
            <a:endParaRPr lang="el-GR"/>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Θέση εικόνας διαφάνειας 1"/>
          <p:cNvSpPr>
            <a:spLocks noGrp="1" noRot="1" noChangeAspect="1"/>
          </p:cNvSpPr>
          <p:nvPr>
            <p:ph type="sldImg"/>
          </p:nvPr>
        </p:nvSpPr>
        <p:spPr bwMode="auto">
          <a:noFill/>
          <a:ln>
            <a:solidFill>
              <a:srgbClr val="000000"/>
            </a:solidFill>
            <a:miter lim="800000"/>
            <a:headEnd/>
            <a:tailEnd/>
          </a:ln>
        </p:spPr>
      </p:sp>
      <p:sp>
        <p:nvSpPr>
          <p:cNvPr id="17410" name="Θέση σημειώσεων 2"/>
          <p:cNvSpPr>
            <a:spLocks noGrp="1"/>
          </p:cNvSpPr>
          <p:nvPr>
            <p:ph type="body" idx="1"/>
          </p:nvPr>
        </p:nvSpPr>
        <p:spPr>
          <a:noFill/>
          <a:ln/>
        </p:spPr>
        <p:txBody>
          <a:bodyPr/>
          <a:lstStyle/>
          <a:p>
            <a:pPr marL="173038" indent="-173038">
              <a:buFontTx/>
              <a:buChar char="•"/>
            </a:pPr>
            <a:endParaRPr lang="el-GR" smtClean="0">
              <a:solidFill>
                <a:srgbClr val="FF0000"/>
              </a:solidFill>
            </a:endParaRPr>
          </a:p>
        </p:txBody>
      </p:sp>
      <p:sp>
        <p:nvSpPr>
          <p:cNvPr id="17411" name="Θέση αριθμού διαφάνειας 3"/>
          <p:cNvSpPr>
            <a:spLocks noGrp="1"/>
          </p:cNvSpPr>
          <p:nvPr>
            <p:ph type="sldNum" sz="quarter" idx="5"/>
          </p:nvPr>
        </p:nvSpPr>
        <p:spPr>
          <a:noFill/>
        </p:spPr>
        <p:txBody>
          <a:bodyPr/>
          <a:lstStyle/>
          <a:p>
            <a:fld id="{25308E3B-1BFE-48AB-9C9E-8F69D5433D77}" type="slidenum">
              <a:rPr lang="el-GR" smtClean="0"/>
              <a:pPr/>
              <a:t>0</a:t>
            </a:fld>
            <a:endParaRPr 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EE2CAC06-7189-4B66-AE8F-26D80150EF27}" type="slidenum">
              <a:rPr lang="el-GR" altLang="el-GR" smtClean="0">
                <a:latin typeface="Times New Roman" pitchFamily="18" charset="0"/>
              </a:rPr>
              <a:pPr/>
              <a:t>1</a:t>
            </a:fld>
            <a:endParaRPr lang="el-GR" altLang="el-GR" smtClean="0">
              <a:latin typeface="Times New Roman" pitchFamily="18" charset="0"/>
            </a:endParaRPr>
          </a:p>
        </p:txBody>
      </p:sp>
      <p:sp>
        <p:nvSpPr>
          <p:cNvPr id="1945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9459" name="Rectangle 3"/>
          <p:cNvSpPr>
            <a:spLocks noGrp="1" noChangeArrowheads="1"/>
          </p:cNvSpPr>
          <p:nvPr>
            <p:ph type="body" idx="1"/>
          </p:nvPr>
        </p:nvSpPr>
        <p:spPr>
          <a:noFill/>
          <a:ln/>
        </p:spPr>
        <p:txBody>
          <a:bodyPr/>
          <a:lstStyle/>
          <a:p>
            <a:pPr eaLnBrk="1" hangingPunct="1"/>
            <a:endParaRPr lang="en-US" alt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Θέση εικόνας διαφάνειας 1"/>
          <p:cNvSpPr>
            <a:spLocks noGrp="1" noRot="1" noChangeAspect="1"/>
          </p:cNvSpPr>
          <p:nvPr>
            <p:ph type="sldImg"/>
          </p:nvPr>
        </p:nvSpPr>
        <p:spPr bwMode="auto">
          <a:noFill/>
          <a:ln>
            <a:solidFill>
              <a:srgbClr val="000000"/>
            </a:solidFill>
            <a:miter lim="800000"/>
            <a:headEnd/>
            <a:tailEnd/>
          </a:ln>
        </p:spPr>
      </p:sp>
      <p:sp>
        <p:nvSpPr>
          <p:cNvPr id="41986" name="Θέση σημειώσεων 2"/>
          <p:cNvSpPr>
            <a:spLocks noGrp="1"/>
          </p:cNvSpPr>
          <p:nvPr>
            <p:ph type="body" idx="1"/>
          </p:nvPr>
        </p:nvSpPr>
        <p:spPr>
          <a:noFill/>
          <a:ln/>
        </p:spPr>
        <p:txBody>
          <a:bodyPr/>
          <a:lstStyle/>
          <a:p>
            <a:endParaRPr lang="el-GR" smtClean="0"/>
          </a:p>
        </p:txBody>
      </p:sp>
      <p:sp>
        <p:nvSpPr>
          <p:cNvPr id="41987" name="Θέση αριθμού διαφάνειας 3"/>
          <p:cNvSpPr>
            <a:spLocks noGrp="1"/>
          </p:cNvSpPr>
          <p:nvPr>
            <p:ph type="sldNum" sz="quarter" idx="5"/>
          </p:nvPr>
        </p:nvSpPr>
        <p:spPr>
          <a:noFill/>
        </p:spPr>
        <p:txBody>
          <a:bodyPr/>
          <a:lstStyle/>
          <a:p>
            <a:fld id="{0F52912F-D4F0-4C2A-8512-3FA7857D6CBA}" type="slidenum">
              <a:rPr lang="el-GR" smtClean="0"/>
              <a:pPr/>
              <a:t>37</a:t>
            </a:fld>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a:noFill/>
          <a:ln/>
        </p:spPr>
        <p:txBody>
          <a:bodyPr/>
          <a:lstStyle/>
          <a:p>
            <a:endParaRPr lang="el-GR" smtClean="0"/>
          </a:p>
        </p:txBody>
      </p:sp>
      <p:sp>
        <p:nvSpPr>
          <p:cNvPr id="44035" name="Slide Number Placeholder 3"/>
          <p:cNvSpPr>
            <a:spLocks noGrp="1"/>
          </p:cNvSpPr>
          <p:nvPr>
            <p:ph type="sldNum" sz="quarter" idx="5"/>
          </p:nvPr>
        </p:nvSpPr>
        <p:spPr>
          <a:noFill/>
        </p:spPr>
        <p:txBody>
          <a:bodyPr/>
          <a:lstStyle/>
          <a:p>
            <a:fld id="{9F529F0F-195F-43CD-9D8B-26146261A751}" type="slidenum">
              <a:rPr lang="el-GR" smtClean="0"/>
              <a:pPr/>
              <a:t>38</a:t>
            </a:fld>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a:noFill/>
          <a:ln/>
        </p:spPr>
        <p:txBody>
          <a:bodyPr/>
          <a:lstStyle/>
          <a:p>
            <a:endParaRPr lang="el-GR" smtClean="0"/>
          </a:p>
        </p:txBody>
      </p:sp>
      <p:sp>
        <p:nvSpPr>
          <p:cNvPr id="46083" name="Slide Number Placeholder 3"/>
          <p:cNvSpPr>
            <a:spLocks noGrp="1"/>
          </p:cNvSpPr>
          <p:nvPr>
            <p:ph type="sldNum" sz="quarter" idx="5"/>
          </p:nvPr>
        </p:nvSpPr>
        <p:spPr>
          <a:noFill/>
        </p:spPr>
        <p:txBody>
          <a:bodyPr/>
          <a:lstStyle/>
          <a:p>
            <a:fld id="{E723EB8D-7745-4C9B-BBA7-93C01A6B8F24}" type="slidenum">
              <a:rPr lang="el-GR" smtClean="0"/>
              <a:pPr/>
              <a:t>39</a:t>
            </a:fld>
            <a:endParaRPr 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a:noFill/>
          <a:ln/>
        </p:spPr>
        <p:txBody>
          <a:bodyPr/>
          <a:lstStyle/>
          <a:p>
            <a:endParaRPr lang="el-GR" smtClean="0"/>
          </a:p>
        </p:txBody>
      </p:sp>
      <p:sp>
        <p:nvSpPr>
          <p:cNvPr id="48131" name="Slide Number Placeholder 3"/>
          <p:cNvSpPr>
            <a:spLocks noGrp="1"/>
          </p:cNvSpPr>
          <p:nvPr>
            <p:ph type="sldNum" sz="quarter" idx="5"/>
          </p:nvPr>
        </p:nvSpPr>
        <p:spPr>
          <a:noFill/>
        </p:spPr>
        <p:txBody>
          <a:bodyPr/>
          <a:lstStyle/>
          <a:p>
            <a:fld id="{9BF2EF74-0E86-4D11-9ED9-547D5D60E854}" type="slidenum">
              <a:rPr lang="el-GR" smtClean="0"/>
              <a:pPr/>
              <a:t>40</a:t>
            </a:fld>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a:noFill/>
          <a:ln/>
        </p:spPr>
        <p:txBody>
          <a:bodyPr/>
          <a:lstStyle/>
          <a:p>
            <a:endParaRPr lang="el-GR" smtClean="0"/>
          </a:p>
        </p:txBody>
      </p:sp>
      <p:sp>
        <p:nvSpPr>
          <p:cNvPr id="50179" name="Slide Number Placeholder 3"/>
          <p:cNvSpPr>
            <a:spLocks noGrp="1"/>
          </p:cNvSpPr>
          <p:nvPr>
            <p:ph type="sldNum" sz="quarter" idx="5"/>
          </p:nvPr>
        </p:nvSpPr>
        <p:spPr>
          <a:noFill/>
        </p:spPr>
        <p:txBody>
          <a:bodyPr/>
          <a:lstStyle/>
          <a:p>
            <a:fld id="{BB33E257-3132-4984-8B24-7C81465A68FD}" type="slidenum">
              <a:rPr lang="el-GR" smtClean="0"/>
              <a:pPr/>
              <a:t>41</a:t>
            </a:fld>
            <a:endParaRPr 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a:noFill/>
          <a:ln/>
        </p:spPr>
        <p:txBody>
          <a:bodyPr/>
          <a:lstStyle/>
          <a:p>
            <a:endParaRPr lang="el-GR" smtClean="0"/>
          </a:p>
        </p:txBody>
      </p:sp>
      <p:sp>
        <p:nvSpPr>
          <p:cNvPr id="52227" name="Slide Number Placeholder 3"/>
          <p:cNvSpPr>
            <a:spLocks noGrp="1"/>
          </p:cNvSpPr>
          <p:nvPr>
            <p:ph type="sldNum" sz="quarter" idx="5"/>
          </p:nvPr>
        </p:nvSpPr>
        <p:spPr>
          <a:noFill/>
        </p:spPr>
        <p:txBody>
          <a:bodyPr/>
          <a:lstStyle/>
          <a:p>
            <a:fld id="{0E29F407-74E1-4B61-9D2B-0A8651353499}" type="slidenum">
              <a:rPr lang="el-GR" smtClean="0"/>
              <a:pPr/>
              <a:t>42</a:t>
            </a:fld>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lvl1pPr>
              <a:defRPr/>
            </a:lvl1pPr>
          </a:lstStyle>
          <a:p>
            <a:pPr>
              <a:defRPr/>
            </a:pPr>
            <a:fld id="{B7C9C810-747D-4261-9EA1-A4101BD3304F}" type="datetime1">
              <a:rPr lang="el-GR" smtClean="0"/>
              <a:t>6/12/2018</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9899C799-C58E-4D6C-8627-D8ECA9324E7F}" type="slidenum">
              <a:rPr lang="el-GR"/>
              <a:pPr>
                <a:defRP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pPr>
              <a:defRPr/>
            </a:pPr>
            <a:fld id="{1FA15230-F1AE-4313-B0CA-C12564722D8E}" type="datetime1">
              <a:rPr lang="el-GR" smtClean="0"/>
              <a:t>6/12/2018</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5A042B2B-C3B8-4890-A291-C2E615D1B7E6}" type="slidenum">
              <a:rPr lang="el-GR"/>
              <a:pPr>
                <a:defRP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CD1FFA5-FCA7-4D6B-B5F9-2561BA9F98C8}" type="datetime1">
              <a:rPr lang="el-GR" smtClean="0"/>
              <a:t>6/12/2018</a:t>
            </a:fld>
            <a:endParaRPr lang="el-GR"/>
          </a:p>
        </p:txBody>
      </p:sp>
      <p:sp>
        <p:nvSpPr>
          <p:cNvPr id="3" name="Footer Placeholder 4"/>
          <p:cNvSpPr>
            <a:spLocks noGrp="1"/>
          </p:cNvSpPr>
          <p:nvPr>
            <p:ph type="ftr" sz="quarter" idx="11"/>
          </p:nvPr>
        </p:nvSpPr>
        <p:spPr/>
        <p:txBody>
          <a:bodyPr/>
          <a:lstStyle>
            <a:lvl1pPr>
              <a:defRPr/>
            </a:lvl1pPr>
          </a:lstStyle>
          <a:p>
            <a:pPr>
              <a:defRPr/>
            </a:pPr>
            <a:endParaRPr lang="el-GR"/>
          </a:p>
        </p:txBody>
      </p:sp>
      <p:sp>
        <p:nvSpPr>
          <p:cNvPr id="4" name="Slide Number Placeholder 5"/>
          <p:cNvSpPr>
            <a:spLocks noGrp="1"/>
          </p:cNvSpPr>
          <p:nvPr>
            <p:ph type="sldNum" sz="quarter" idx="12"/>
          </p:nvPr>
        </p:nvSpPr>
        <p:spPr/>
        <p:txBody>
          <a:bodyPr/>
          <a:lstStyle>
            <a:lvl1pPr>
              <a:defRPr/>
            </a:lvl1pPr>
          </a:lstStyle>
          <a:p>
            <a:pPr>
              <a:defRPr/>
            </a:pPr>
            <a:fld id="{673EC029-A0DB-4130-AA4E-2EB97741E962}" type="slidenum">
              <a:rPr lang="el-GR"/>
              <a:pPr>
                <a:defRPr/>
              </a:pPr>
              <a:t>‹#›</a:t>
            </a:fld>
            <a:endParaRPr lang="el-G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68313" y="115888"/>
            <a:ext cx="8229600" cy="909637"/>
          </a:xfrm>
        </p:spPr>
        <p:txBody>
          <a:bodyPr/>
          <a:lstStyle/>
          <a:p>
            <a:r>
              <a:rPr lang="en-US"/>
              <a:t>Click to edit Master title style</a:t>
            </a:r>
            <a:endParaRPr lang="el-GR"/>
          </a:p>
        </p:txBody>
      </p:sp>
      <p:sp>
        <p:nvSpPr>
          <p:cNvPr id="3" name="Table Placeholder 2"/>
          <p:cNvSpPr>
            <a:spLocks noGrp="1"/>
          </p:cNvSpPr>
          <p:nvPr>
            <p:ph type="tbl" idx="1"/>
          </p:nvPr>
        </p:nvSpPr>
        <p:spPr>
          <a:xfrm>
            <a:off x="457200" y="1196975"/>
            <a:ext cx="8229600" cy="5040313"/>
          </a:xfrm>
        </p:spPr>
        <p:txBody>
          <a:bodyPr/>
          <a:lstStyle/>
          <a:p>
            <a:pPr lvl="0"/>
            <a:endParaRPr lang="el-GR" noProof="0"/>
          </a:p>
        </p:txBody>
      </p:sp>
      <p:sp>
        <p:nvSpPr>
          <p:cNvPr id="4" name="Date Placeholder 3"/>
          <p:cNvSpPr>
            <a:spLocks noGrp="1"/>
          </p:cNvSpPr>
          <p:nvPr>
            <p:ph type="dt" sz="half" idx="10"/>
          </p:nvPr>
        </p:nvSpPr>
        <p:spPr/>
        <p:txBody>
          <a:bodyPr/>
          <a:lstStyle>
            <a:lvl1pPr>
              <a:defRPr/>
            </a:lvl1pPr>
          </a:lstStyle>
          <a:p>
            <a:pPr>
              <a:defRPr/>
            </a:pPr>
            <a:fld id="{B71EEBE9-C80E-4B37-B327-4431BDBACF42}" type="datetime1">
              <a:rPr lang="el-GR" smtClean="0"/>
              <a:t>6/12/2018</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87B50CF5-56C2-4CA0-8F4C-93DA529D006F}" type="slidenum">
              <a:rPr lang="el-GR"/>
              <a:pPr>
                <a:defRP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pPr>
              <a:defRPr/>
            </a:pPr>
            <a:fld id="{BA9FD89B-10D0-4376-919F-7FA19914C3A3}" type="datetime1">
              <a:rPr lang="el-GR" smtClean="0"/>
              <a:t>6/12/2018</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D4E934A4-04AF-4D7B-9B8E-3C607429F69F}" type="slidenum">
              <a:rPr lang="el-GR"/>
              <a:pPr>
                <a:defRP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9892CA9-77E1-4493-9EDC-8C1F963A3761}" type="datetime1">
              <a:rPr lang="el-GR" smtClean="0"/>
              <a:t>6/12/2018</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641DE507-A4F0-45BE-8AEC-F660BC027797}" type="slidenum">
              <a:rPr lang="el-GR"/>
              <a:pPr>
                <a:defRP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3"/>
          <p:cNvSpPr>
            <a:spLocks noGrp="1"/>
          </p:cNvSpPr>
          <p:nvPr>
            <p:ph type="dt" sz="half" idx="10"/>
          </p:nvPr>
        </p:nvSpPr>
        <p:spPr/>
        <p:txBody>
          <a:bodyPr/>
          <a:lstStyle>
            <a:lvl1pPr>
              <a:defRPr/>
            </a:lvl1pPr>
          </a:lstStyle>
          <a:p>
            <a:pPr>
              <a:defRPr/>
            </a:pPr>
            <a:fld id="{06DDA318-A900-442B-A2D0-EC4E259BA827}" type="datetime1">
              <a:rPr lang="el-GR" smtClean="0"/>
              <a:t>6/12/2018</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DCBE0131-24AA-4218-84BD-3CCEF04CF1BD}" type="slidenum">
              <a:rPr lang="el-GR"/>
              <a:pPr>
                <a:defRP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3"/>
          <p:cNvSpPr>
            <a:spLocks noGrp="1"/>
          </p:cNvSpPr>
          <p:nvPr>
            <p:ph type="dt" sz="half" idx="10"/>
          </p:nvPr>
        </p:nvSpPr>
        <p:spPr/>
        <p:txBody>
          <a:bodyPr/>
          <a:lstStyle>
            <a:lvl1pPr>
              <a:defRPr/>
            </a:lvl1pPr>
          </a:lstStyle>
          <a:p>
            <a:pPr>
              <a:defRPr/>
            </a:pPr>
            <a:fld id="{F39548AC-4DA8-429A-A153-E93F7EEA3DFD}" type="datetime1">
              <a:rPr lang="el-GR" smtClean="0"/>
              <a:t>6/12/2018</a:t>
            </a:fld>
            <a:endParaRPr lang="el-GR"/>
          </a:p>
        </p:txBody>
      </p:sp>
      <p:sp>
        <p:nvSpPr>
          <p:cNvPr id="8" name="Footer Placeholder 4"/>
          <p:cNvSpPr>
            <a:spLocks noGrp="1"/>
          </p:cNvSpPr>
          <p:nvPr>
            <p:ph type="ftr" sz="quarter" idx="11"/>
          </p:nvPr>
        </p:nvSpPr>
        <p:spPr/>
        <p:txBody>
          <a:bodyPr/>
          <a:lstStyle>
            <a:lvl1pPr>
              <a:defRPr/>
            </a:lvl1pPr>
          </a:lstStyle>
          <a:p>
            <a:pPr>
              <a:defRPr/>
            </a:pPr>
            <a:endParaRPr lang="el-GR"/>
          </a:p>
        </p:txBody>
      </p:sp>
      <p:sp>
        <p:nvSpPr>
          <p:cNvPr id="9" name="Slide Number Placeholder 5"/>
          <p:cNvSpPr>
            <a:spLocks noGrp="1"/>
          </p:cNvSpPr>
          <p:nvPr>
            <p:ph type="sldNum" sz="quarter" idx="12"/>
          </p:nvPr>
        </p:nvSpPr>
        <p:spPr/>
        <p:txBody>
          <a:bodyPr/>
          <a:lstStyle>
            <a:lvl1pPr>
              <a:defRPr/>
            </a:lvl1pPr>
          </a:lstStyle>
          <a:p>
            <a:pPr>
              <a:defRPr/>
            </a:pPr>
            <a:fld id="{E9E1F136-FB43-45B0-876B-432A007C5566}" type="slidenum">
              <a:rPr lang="el-GR"/>
              <a:pPr>
                <a:defRP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3"/>
          <p:cNvSpPr>
            <a:spLocks noGrp="1"/>
          </p:cNvSpPr>
          <p:nvPr>
            <p:ph type="dt" sz="half" idx="10"/>
          </p:nvPr>
        </p:nvSpPr>
        <p:spPr/>
        <p:txBody>
          <a:bodyPr/>
          <a:lstStyle>
            <a:lvl1pPr>
              <a:defRPr/>
            </a:lvl1pPr>
          </a:lstStyle>
          <a:p>
            <a:pPr>
              <a:defRPr/>
            </a:pPr>
            <a:fld id="{AD113017-65FE-46EF-A32A-6ECCFE05B9E5}" type="datetime1">
              <a:rPr lang="el-GR" smtClean="0"/>
              <a:t>6/12/2018</a:t>
            </a:fld>
            <a:endParaRPr lang="el-GR"/>
          </a:p>
        </p:txBody>
      </p:sp>
      <p:sp>
        <p:nvSpPr>
          <p:cNvPr id="4" name="Footer Placeholder 4"/>
          <p:cNvSpPr>
            <a:spLocks noGrp="1"/>
          </p:cNvSpPr>
          <p:nvPr>
            <p:ph type="ftr" sz="quarter" idx="11"/>
          </p:nvPr>
        </p:nvSpPr>
        <p:spPr/>
        <p:txBody>
          <a:bodyPr/>
          <a:lstStyle>
            <a:lvl1pPr>
              <a:defRPr/>
            </a:lvl1pPr>
          </a:lstStyle>
          <a:p>
            <a:pPr>
              <a:defRPr/>
            </a:pPr>
            <a:endParaRPr lang="el-GR"/>
          </a:p>
        </p:txBody>
      </p:sp>
      <p:sp>
        <p:nvSpPr>
          <p:cNvPr id="5" name="Slide Number Placeholder 5"/>
          <p:cNvSpPr>
            <a:spLocks noGrp="1"/>
          </p:cNvSpPr>
          <p:nvPr>
            <p:ph type="sldNum" sz="quarter" idx="12"/>
          </p:nvPr>
        </p:nvSpPr>
        <p:spPr/>
        <p:txBody>
          <a:bodyPr/>
          <a:lstStyle>
            <a:lvl1pPr>
              <a:defRPr/>
            </a:lvl1pPr>
          </a:lstStyle>
          <a:p>
            <a:pPr>
              <a:defRPr/>
            </a:pPr>
            <a:fld id="{8B0E9630-4DCA-4BA2-B57F-8CF485CFA84F}" type="slidenum">
              <a:rPr lang="el-GR"/>
              <a:pPr>
                <a:defRP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4EC3124-9ED1-480E-BBE8-F3B87953F37B}" type="datetime1">
              <a:rPr lang="el-GR" smtClean="0"/>
              <a:t>6/12/2018</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A67806EF-BFA6-412B-BFAE-21C42C271E02}" type="slidenum">
              <a:rPr lang="el-GR"/>
              <a:pPr>
                <a:defRP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l-G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B33459D-0A0D-477F-9085-6826045EEF5F}" type="datetime1">
              <a:rPr lang="el-GR" smtClean="0"/>
              <a:t>6/12/2018</a:t>
            </a:fld>
            <a:endParaRPr lang="el-GR"/>
          </a:p>
        </p:txBody>
      </p:sp>
      <p:sp>
        <p:nvSpPr>
          <p:cNvPr id="6" name="Footer Placeholder 4"/>
          <p:cNvSpPr>
            <a:spLocks noGrp="1"/>
          </p:cNvSpPr>
          <p:nvPr>
            <p:ph type="ftr" sz="quarter" idx="11"/>
          </p:nvPr>
        </p:nvSpPr>
        <p:spPr/>
        <p:txBody>
          <a:bodyPr/>
          <a:lstStyle>
            <a:lvl1pPr>
              <a:defRPr/>
            </a:lvl1pPr>
          </a:lstStyle>
          <a:p>
            <a:pPr>
              <a:defRPr/>
            </a:pPr>
            <a:endParaRPr lang="el-GR"/>
          </a:p>
        </p:txBody>
      </p:sp>
      <p:sp>
        <p:nvSpPr>
          <p:cNvPr id="7" name="Slide Number Placeholder 5"/>
          <p:cNvSpPr>
            <a:spLocks noGrp="1"/>
          </p:cNvSpPr>
          <p:nvPr>
            <p:ph type="sldNum" sz="quarter" idx="12"/>
          </p:nvPr>
        </p:nvSpPr>
        <p:spPr/>
        <p:txBody>
          <a:bodyPr/>
          <a:lstStyle>
            <a:lvl1pPr>
              <a:defRPr/>
            </a:lvl1pPr>
          </a:lstStyle>
          <a:p>
            <a:pPr>
              <a:defRPr/>
            </a:pPr>
            <a:fld id="{D18CF351-C7C7-4B2D-A27F-27F55FB659BF}" type="slidenum">
              <a:rPr lang="el-GR"/>
              <a:pPr>
                <a:defRP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lvl1pPr>
              <a:defRPr/>
            </a:lvl1pPr>
          </a:lstStyle>
          <a:p>
            <a:pPr>
              <a:defRPr/>
            </a:pPr>
            <a:fld id="{22865D8F-8AD0-431F-950C-95F6C4E38D11}" type="datetime1">
              <a:rPr lang="el-GR" smtClean="0"/>
              <a:t>6/12/2018</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5D4E5C2D-9FBE-486B-81F2-0C03408E3C0B}" type="slidenum">
              <a:rPr lang="el-GR"/>
              <a:pPr>
                <a:defRP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115888"/>
            <a:ext cx="8229600" cy="9096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l-GR" smtClean="0"/>
          </a:p>
        </p:txBody>
      </p:sp>
      <p:sp>
        <p:nvSpPr>
          <p:cNvPr id="1027" name="Text Placeholder 2"/>
          <p:cNvSpPr>
            <a:spLocks noGrp="1"/>
          </p:cNvSpPr>
          <p:nvPr>
            <p:ph type="body" idx="1"/>
          </p:nvPr>
        </p:nvSpPr>
        <p:spPr bwMode="auto">
          <a:xfrm>
            <a:off x="457200" y="1196975"/>
            <a:ext cx="8229600" cy="50403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a:defRPr/>
            </a:pPr>
            <a:fld id="{68A1A860-6BA2-4F3A-A283-48C1DF136648}" type="datetime1">
              <a:rPr lang="el-GR" smtClean="0"/>
              <a:t>6/12/2018</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cs typeface="+mn-cs"/>
              </a:defRPr>
            </a:lvl1pPr>
          </a:lstStyle>
          <a:p>
            <a:pPr>
              <a:defRPr/>
            </a:pPr>
            <a:fld id="{EDCC1172-7C2E-440B-A351-48E6F1F01C72}"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696" r:id="rId1"/>
    <p:sldLayoutId id="2147483695" r:id="rId2"/>
    <p:sldLayoutId id="2147483694" r:id="rId3"/>
    <p:sldLayoutId id="2147483693" r:id="rId4"/>
    <p:sldLayoutId id="2147483692" r:id="rId5"/>
    <p:sldLayoutId id="2147483691" r:id="rId6"/>
    <p:sldLayoutId id="2147483690" r:id="rId7"/>
    <p:sldLayoutId id="2147483689" r:id="rId8"/>
    <p:sldLayoutId id="2147483688" r:id="rId9"/>
    <p:sldLayoutId id="2147483687" r:id="rId10"/>
    <p:sldLayoutId id="2147483686" r:id="rId11"/>
    <p:sldLayoutId id="2147483685"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4000" b="1" kern="1200">
          <a:solidFill>
            <a:schemeClr val="tx1"/>
          </a:solidFill>
          <a:latin typeface="+mj-lt"/>
          <a:ea typeface="+mj-ea"/>
          <a:cs typeface="+mj-cs"/>
        </a:defRPr>
      </a:lvl1pPr>
      <a:lvl2pPr algn="ctr" rtl="0" eaLnBrk="0" fontAlgn="base" hangingPunct="0">
        <a:spcBef>
          <a:spcPct val="0"/>
        </a:spcBef>
        <a:spcAft>
          <a:spcPct val="0"/>
        </a:spcAft>
        <a:defRPr sz="4000" b="1">
          <a:solidFill>
            <a:schemeClr val="tx1"/>
          </a:solidFill>
          <a:latin typeface="Calibri" pitchFamily="34" charset="0"/>
        </a:defRPr>
      </a:lvl2pPr>
      <a:lvl3pPr algn="ctr" rtl="0" eaLnBrk="0" fontAlgn="base" hangingPunct="0">
        <a:spcBef>
          <a:spcPct val="0"/>
        </a:spcBef>
        <a:spcAft>
          <a:spcPct val="0"/>
        </a:spcAft>
        <a:defRPr sz="4000" b="1">
          <a:solidFill>
            <a:schemeClr val="tx1"/>
          </a:solidFill>
          <a:latin typeface="Calibri" pitchFamily="34" charset="0"/>
        </a:defRPr>
      </a:lvl3pPr>
      <a:lvl4pPr algn="ctr" rtl="0" eaLnBrk="0" fontAlgn="base" hangingPunct="0">
        <a:spcBef>
          <a:spcPct val="0"/>
        </a:spcBef>
        <a:spcAft>
          <a:spcPct val="0"/>
        </a:spcAft>
        <a:defRPr sz="4000" b="1">
          <a:solidFill>
            <a:schemeClr val="tx1"/>
          </a:solidFill>
          <a:latin typeface="Calibri" pitchFamily="34" charset="0"/>
        </a:defRPr>
      </a:lvl4pPr>
      <a:lvl5pPr algn="ctr" rtl="0" eaLnBrk="0" fontAlgn="base" hangingPunct="0">
        <a:spcBef>
          <a:spcPct val="0"/>
        </a:spcBef>
        <a:spcAft>
          <a:spcPct val="0"/>
        </a:spcAft>
        <a:defRPr sz="4000" b="1">
          <a:solidFill>
            <a:schemeClr val="tx1"/>
          </a:solidFill>
          <a:latin typeface="Calibri" pitchFamily="34" charset="0"/>
        </a:defRPr>
      </a:lvl5pPr>
      <a:lvl6pPr marL="457200" algn="ctr" rtl="0" fontAlgn="base">
        <a:spcBef>
          <a:spcPct val="0"/>
        </a:spcBef>
        <a:spcAft>
          <a:spcPct val="0"/>
        </a:spcAft>
        <a:defRPr sz="4000" b="1">
          <a:solidFill>
            <a:schemeClr val="tx1"/>
          </a:solidFill>
          <a:latin typeface="Calibri" pitchFamily="34" charset="0"/>
        </a:defRPr>
      </a:lvl6pPr>
      <a:lvl7pPr marL="914400" algn="ctr" rtl="0" fontAlgn="base">
        <a:spcBef>
          <a:spcPct val="0"/>
        </a:spcBef>
        <a:spcAft>
          <a:spcPct val="0"/>
        </a:spcAft>
        <a:defRPr sz="4000" b="1">
          <a:solidFill>
            <a:schemeClr val="tx1"/>
          </a:solidFill>
          <a:latin typeface="Calibri" pitchFamily="34" charset="0"/>
        </a:defRPr>
      </a:lvl7pPr>
      <a:lvl8pPr marL="1371600" algn="ctr" rtl="0" fontAlgn="base">
        <a:spcBef>
          <a:spcPct val="0"/>
        </a:spcBef>
        <a:spcAft>
          <a:spcPct val="0"/>
        </a:spcAft>
        <a:defRPr sz="4000" b="1">
          <a:solidFill>
            <a:schemeClr val="tx1"/>
          </a:solidFill>
          <a:latin typeface="Calibri" pitchFamily="34" charset="0"/>
        </a:defRPr>
      </a:lvl8pPr>
      <a:lvl9pPr marL="1828800" algn="ctr" rtl="0" fontAlgn="base">
        <a:spcBef>
          <a:spcPct val="0"/>
        </a:spcBef>
        <a:spcAft>
          <a:spcPct val="0"/>
        </a:spcAft>
        <a:defRPr sz="4000" b="1">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ekt.gr/el/library/edetb" TargetMode="External"/><Relationship Id="rId2" Type="http://schemas.openxmlformats.org/officeDocument/2006/relationships/hyperlink" Target="https://iris.seab.gr/infos.php"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www.ekt.gr/el/library" TargetMode="External"/><Relationship Id="rId7" Type="http://schemas.openxmlformats.org/officeDocument/2006/relationships/hyperlink" Target="http://digitalcollections.nlg.gr/index.html" TargetMode="External"/><Relationship Id="rId2" Type="http://schemas.openxmlformats.org/officeDocument/2006/relationships/hyperlink" Target="https://www.heal-link.gr/" TargetMode="External"/><Relationship Id="rId1" Type="http://schemas.openxmlformats.org/officeDocument/2006/relationships/slideLayout" Target="../slideLayouts/slideLayout2.xml"/><Relationship Id="rId6" Type="http://schemas.openxmlformats.org/officeDocument/2006/relationships/hyperlink" Target="https://catalogue.nlg.gr/" TargetMode="External"/><Relationship Id="rId5" Type="http://schemas.openxmlformats.org/officeDocument/2006/relationships/hyperlink" Target="https://search.nlg.gr/" TargetMode="External"/><Relationship Id="rId4" Type="http://schemas.openxmlformats.org/officeDocument/2006/relationships/hyperlink" Target="https://www.nlg.gr/"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4213" y="1341438"/>
            <a:ext cx="7772400" cy="1470025"/>
          </a:xfrm>
        </p:spPr>
        <p:txBody>
          <a:bodyPr rtlCol="0">
            <a:normAutofit/>
          </a:bodyPr>
          <a:lstStyle/>
          <a:p>
            <a:pPr lvl="1" eaLnBrk="1" fontAlgn="auto" hangingPunct="1">
              <a:spcBef>
                <a:spcPts val="0"/>
              </a:spcBef>
              <a:spcAft>
                <a:spcPts val="0"/>
              </a:spcAft>
              <a:defRPr/>
            </a:pPr>
            <a:r>
              <a:rPr lang="el-GR" sz="3600" dirty="0">
                <a:latin typeface="+mn-lt"/>
              </a:rPr>
              <a:t>Διαχείριση Γνώσης (</a:t>
            </a:r>
            <a:r>
              <a:rPr lang="en-US" sz="3600" dirty="0">
                <a:latin typeface="+mn-lt"/>
              </a:rPr>
              <a:t>Knowledge Management</a:t>
            </a:r>
            <a:r>
              <a:rPr lang="el-GR" sz="3600" dirty="0">
                <a:latin typeface="+mn-lt"/>
              </a:rPr>
              <a:t>)</a:t>
            </a:r>
          </a:p>
        </p:txBody>
      </p:sp>
      <p:sp>
        <p:nvSpPr>
          <p:cNvPr id="16386" name="Υπότιτλος 2"/>
          <p:cNvSpPr>
            <a:spLocks noGrp="1"/>
          </p:cNvSpPr>
          <p:nvPr>
            <p:ph type="subTitle" idx="1"/>
          </p:nvPr>
        </p:nvSpPr>
        <p:spPr>
          <a:xfrm>
            <a:off x="1370013" y="3097213"/>
            <a:ext cx="6400800" cy="1752600"/>
          </a:xfrm>
        </p:spPr>
        <p:txBody>
          <a:bodyPr/>
          <a:lstStyle/>
          <a:p>
            <a:pPr eaLnBrk="1" hangingPunct="1">
              <a:lnSpc>
                <a:spcPct val="80000"/>
              </a:lnSpc>
              <a:spcBef>
                <a:spcPct val="0"/>
              </a:spcBef>
              <a:spcAft>
                <a:spcPts val="1200"/>
              </a:spcAft>
            </a:pPr>
            <a:r>
              <a:rPr lang="el-GR" sz="2800" b="1" smtClean="0"/>
              <a:t>Ενότητα </a:t>
            </a:r>
            <a:r>
              <a:rPr lang="en-US" sz="2800" b="1" smtClean="0"/>
              <a:t>5</a:t>
            </a:r>
            <a:r>
              <a:rPr lang="el-GR" sz="2800" smtClean="0"/>
              <a:t>:</a:t>
            </a:r>
            <a:r>
              <a:rPr lang="en-US" sz="2800" smtClean="0"/>
              <a:t> </a:t>
            </a:r>
            <a:r>
              <a:rPr lang="el-GR" sz="2800" smtClean="0"/>
              <a:t>«Οργάνωση γνώσης σε Ακαδημαϊκές Βιβλιοθήκες</a:t>
            </a:r>
            <a:r>
              <a:rPr lang="el-GR" sz="2800" smtClean="0">
                <a:latin typeface="Arial" charset="0"/>
              </a:rPr>
              <a:t>»</a:t>
            </a:r>
          </a:p>
          <a:p>
            <a:pPr eaLnBrk="1" hangingPunct="1">
              <a:lnSpc>
                <a:spcPct val="80000"/>
              </a:lnSpc>
              <a:spcBef>
                <a:spcPct val="0"/>
              </a:spcBef>
              <a:spcAft>
                <a:spcPts val="1200"/>
              </a:spcAft>
            </a:pPr>
            <a:endParaRPr lang="el-GR" sz="2800" smtClean="0"/>
          </a:p>
          <a:p>
            <a:pPr eaLnBrk="1" hangingPunct="1">
              <a:lnSpc>
                <a:spcPct val="80000"/>
              </a:lnSpc>
              <a:spcBef>
                <a:spcPct val="0"/>
              </a:spcBef>
              <a:spcAft>
                <a:spcPts val="1200"/>
              </a:spcAft>
            </a:pPr>
            <a:r>
              <a:rPr lang="el-GR" sz="2400" smtClean="0"/>
              <a:t>Α. Μαρινάγη, Χ. Σκουρλάς, Ε. Γαλιώτου </a:t>
            </a:r>
          </a:p>
        </p:txBody>
      </p:sp>
      <p:pic>
        <p:nvPicPr>
          <p:cNvPr id="16387" name="Picture 5" descr="Λογότυπο έργου Ανοικτών Ακαδημαϊκών Μαθημάτων"/>
          <p:cNvPicPr>
            <a:picLocks noChangeAspect="1"/>
          </p:cNvPicPr>
          <p:nvPr/>
        </p:nvPicPr>
        <p:blipFill>
          <a:blip r:embed="rId3" cstate="print"/>
          <a:srcRect/>
          <a:stretch>
            <a:fillRect/>
          </a:stretch>
        </p:blipFill>
        <p:spPr bwMode="auto">
          <a:xfrm>
            <a:off x="7762875" y="476250"/>
            <a:ext cx="854075" cy="649288"/>
          </a:xfrm>
          <a:prstGeom prst="rect">
            <a:avLst/>
          </a:prstGeom>
          <a:noFill/>
          <a:ln w="9525">
            <a:noFill/>
            <a:miter lim="800000"/>
            <a:headEnd/>
            <a:tailEnd/>
          </a:ln>
        </p:spPr>
      </p:pic>
      <p:sp>
        <p:nvSpPr>
          <p:cNvPr id="10" name="Rectangle 9"/>
          <p:cNvSpPr/>
          <p:nvPr/>
        </p:nvSpPr>
        <p:spPr>
          <a:xfrm>
            <a:off x="1241425" y="631825"/>
            <a:ext cx="6661150" cy="338138"/>
          </a:xfrm>
          <a:prstGeom prst="rect">
            <a:avLst/>
          </a:prstGeom>
        </p:spPr>
        <p:txBody>
          <a:bodyPr>
            <a:spAutoFit/>
          </a:bodyPr>
          <a:lstStyle/>
          <a:p>
            <a:pPr algn="ctr">
              <a:defRPr/>
            </a:pPr>
            <a:r>
              <a:rPr lang="el-GR" sz="1600" dirty="0">
                <a:latin typeface="+mn-lt"/>
                <a:cs typeface="+mn-cs"/>
              </a:rPr>
              <a:t>Ανοικτά Ακαδημαϊκά Μαθήματα στο Πανεπιστήμιο Δυτικής Αττικής</a:t>
            </a:r>
          </a:p>
        </p:txBody>
      </p:sp>
      <p:graphicFrame>
        <p:nvGraphicFramePr>
          <p:cNvPr id="4" name="Table 3"/>
          <p:cNvGraphicFramePr>
            <a:graphicFrameLocks noGrp="1"/>
          </p:cNvGraphicFramePr>
          <p:nvPr/>
        </p:nvGraphicFramePr>
        <p:xfrm>
          <a:off x="1760538" y="6088063"/>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endParaRPr lang="el-GR" sz="1100" dirty="0">
                        <a:effectLst/>
                        <a:latin typeface="Arial"/>
                        <a:ea typeface="Times New Roman"/>
                        <a:cs typeface="Times New Roman"/>
                      </a:endParaRPr>
                    </a:p>
                  </a:txBody>
                  <a:tcPr marL="68580" marR="68580" marT="0" marB="0"/>
                </a:tc>
              </a:tr>
            </a:tbl>
          </a:graphicData>
        </a:graphic>
      </p:graphicFrame>
      <p:pic>
        <p:nvPicPr>
          <p:cNvPr id="16392" name="Picture 11"/>
          <p:cNvPicPr>
            <a:picLocks noChangeAspect="1" noChangeArrowheads="1"/>
          </p:cNvPicPr>
          <p:nvPr/>
        </p:nvPicPr>
        <p:blipFill>
          <a:blip r:embed="rId4" cstate="print"/>
          <a:srcRect/>
          <a:stretch>
            <a:fillRect/>
          </a:stretch>
        </p:blipFill>
        <p:spPr bwMode="auto">
          <a:xfrm>
            <a:off x="1854200" y="5367338"/>
            <a:ext cx="1971675" cy="701675"/>
          </a:xfrm>
          <a:prstGeom prst="rect">
            <a:avLst/>
          </a:prstGeom>
          <a:noFill/>
          <a:ln w="9525">
            <a:noFill/>
            <a:miter lim="800000"/>
            <a:headEnd/>
            <a:tailEnd/>
          </a:ln>
        </p:spPr>
      </p:pic>
      <p:pic>
        <p:nvPicPr>
          <p:cNvPr id="16393" name="Picture 4"/>
          <p:cNvPicPr>
            <a:picLocks noChangeAspect="1"/>
          </p:cNvPicPr>
          <p:nvPr/>
        </p:nvPicPr>
        <p:blipFill>
          <a:blip r:embed="rId5" cstate="print"/>
          <a:srcRect/>
          <a:stretch>
            <a:fillRect/>
          </a:stretch>
        </p:blipFill>
        <p:spPr bwMode="auto">
          <a:xfrm>
            <a:off x="323850" y="403225"/>
            <a:ext cx="1200150" cy="10096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p:cNvSpPr>
          <p:nvPr>
            <p:ph type="title"/>
          </p:nvPr>
        </p:nvSpPr>
        <p:spPr>
          <a:xfrm>
            <a:off x="468313" y="0"/>
            <a:ext cx="8229600" cy="909638"/>
          </a:xfrm>
        </p:spPr>
        <p:txBody>
          <a:bodyPr/>
          <a:lstStyle/>
          <a:p>
            <a:r>
              <a:rPr lang="en-US" smtClean="0">
                <a:latin typeface="Arial" charset="0"/>
                <a:cs typeface="Calibri" pitchFamily="34" charset="0"/>
              </a:rPr>
              <a:t>ILS - LPS</a:t>
            </a:r>
            <a:endParaRPr lang="el-GR" smtClean="0">
              <a:latin typeface="Arial" charset="0"/>
              <a:cs typeface="Calibri" pitchFamily="34" charset="0"/>
            </a:endParaRPr>
          </a:p>
        </p:txBody>
      </p:sp>
      <p:sp>
        <p:nvSpPr>
          <p:cNvPr id="23554" name="Rectangle 3"/>
          <p:cNvSpPr>
            <a:spLocks noGrp="1"/>
          </p:cNvSpPr>
          <p:nvPr>
            <p:ph type="body" idx="1"/>
          </p:nvPr>
        </p:nvSpPr>
        <p:spPr>
          <a:xfrm>
            <a:off x="395536" y="1052736"/>
            <a:ext cx="8229600" cy="5040313"/>
          </a:xfrm>
        </p:spPr>
        <p:txBody>
          <a:bodyPr/>
          <a:lstStyle/>
          <a:p>
            <a:pPr>
              <a:lnSpc>
                <a:spcPct val="90000"/>
              </a:lnSpc>
            </a:pPr>
            <a:r>
              <a:rPr lang="en-US" sz="2400" dirty="0" smtClean="0">
                <a:cs typeface="Calibri" pitchFamily="34" charset="0"/>
              </a:rPr>
              <a:t>Integrated Library System (ILS</a:t>
            </a:r>
            <a:r>
              <a:rPr lang="en-US" sz="2400" dirty="0" smtClean="0">
                <a:cs typeface="Calibri" pitchFamily="34" charset="0"/>
              </a:rPr>
              <a:t>)</a:t>
            </a:r>
            <a:r>
              <a:rPr lang="el-GR" sz="2400" dirty="0" smtClean="0">
                <a:cs typeface="Calibri" pitchFamily="34" charset="0"/>
              </a:rPr>
              <a:t> </a:t>
            </a:r>
            <a:r>
              <a:rPr lang="en-US" sz="2400" dirty="0" smtClean="0">
                <a:cs typeface="Calibri" pitchFamily="34" charset="0"/>
              </a:rPr>
              <a:t>:</a:t>
            </a:r>
            <a:r>
              <a:rPr lang="en-US" dirty="0" smtClean="0">
                <a:cs typeface="Calibri" pitchFamily="34" charset="0"/>
              </a:rPr>
              <a:t> </a:t>
            </a:r>
            <a:endParaRPr lang="el-GR" dirty="0" smtClean="0">
              <a:cs typeface="Calibri" pitchFamily="34" charset="0"/>
            </a:endParaRPr>
          </a:p>
          <a:p>
            <a:pPr lvl="1">
              <a:lnSpc>
                <a:spcPct val="90000"/>
              </a:lnSpc>
            </a:pPr>
            <a:r>
              <a:rPr lang="el-GR" sz="2000" dirty="0" smtClean="0">
                <a:cs typeface="Calibri" pitchFamily="34" charset="0"/>
              </a:rPr>
              <a:t>Ολοκληρωμένο Πληροφοριακό σύστημα Βιβλιοθήκης, που αποτελείται από  ένα σύνολο διασυνδεδεμένων οντοτήτων που αλληλεπιδρούν για την εκτέλεση ενός συνόλου εργασιών</a:t>
            </a:r>
            <a:r>
              <a:rPr lang="en-US" sz="2000" dirty="0" smtClean="0">
                <a:cs typeface="Calibri" pitchFamily="34" charset="0"/>
              </a:rPr>
              <a:t>, </a:t>
            </a:r>
            <a:r>
              <a:rPr lang="el-GR" sz="2000" dirty="0" smtClean="0">
                <a:cs typeface="Calibri" pitchFamily="34" charset="0"/>
              </a:rPr>
              <a:t>διαδικασιών και λειτουργιών που εξυπηρετούν ένα σκοπό</a:t>
            </a:r>
            <a:endParaRPr lang="en-US" sz="2000" dirty="0" smtClean="0">
              <a:cs typeface="Calibri" pitchFamily="34" charset="0"/>
            </a:endParaRPr>
          </a:p>
          <a:p>
            <a:pPr lvl="1">
              <a:lnSpc>
                <a:spcPct val="90000"/>
              </a:lnSpc>
            </a:pPr>
            <a:r>
              <a:rPr lang="el-GR" sz="2000" dirty="0" smtClean="0">
                <a:cs typeface="Calibri" pitchFamily="34" charset="0"/>
              </a:rPr>
              <a:t>Υποστηρίζει μόνο τις φυσικές συλλογές</a:t>
            </a:r>
            <a:endParaRPr lang="el-GR" sz="2000" dirty="0" smtClean="0">
              <a:latin typeface="Arial" charset="0"/>
              <a:cs typeface="Calibri" pitchFamily="34" charset="0"/>
            </a:endParaRPr>
          </a:p>
          <a:p>
            <a:pPr lvl="1">
              <a:lnSpc>
                <a:spcPct val="90000"/>
              </a:lnSpc>
            </a:pPr>
            <a:r>
              <a:rPr lang="el-GR" sz="2000" dirty="0" smtClean="0">
                <a:latin typeface="Arial" charset="0"/>
                <a:cs typeface="Calibri" pitchFamily="34" charset="0"/>
              </a:rPr>
              <a:t>Τοπική </a:t>
            </a:r>
            <a:r>
              <a:rPr lang="el-GR" sz="2000" dirty="0" smtClean="0">
                <a:cs typeface="Calibri" pitchFamily="34" charset="0"/>
              </a:rPr>
              <a:t>εγκατάσταση στο </a:t>
            </a:r>
            <a:r>
              <a:rPr lang="en-US" sz="2000" dirty="0" smtClean="0">
                <a:cs typeface="Calibri" pitchFamily="34" charset="0"/>
              </a:rPr>
              <a:t>server </a:t>
            </a:r>
            <a:r>
              <a:rPr lang="el-GR" sz="2000" dirty="0" smtClean="0">
                <a:cs typeface="Calibri" pitchFamily="34" charset="0"/>
              </a:rPr>
              <a:t>της βιβλιοθήκης</a:t>
            </a:r>
            <a:r>
              <a:rPr lang="el-GR" sz="2000" dirty="0" smtClean="0">
                <a:latin typeface="Arial" charset="0"/>
                <a:cs typeface="Calibri" pitchFamily="34" charset="0"/>
              </a:rPr>
              <a:t> (</a:t>
            </a:r>
            <a:r>
              <a:rPr lang="en-US" sz="2000" dirty="0" smtClean="0">
                <a:cs typeface="Calibri" pitchFamily="34" charset="0"/>
              </a:rPr>
              <a:t>on-premise</a:t>
            </a:r>
            <a:r>
              <a:rPr lang="el-GR" sz="2000" dirty="0" smtClean="0">
                <a:latin typeface="Arial" charset="0"/>
                <a:cs typeface="Calibri" pitchFamily="34" charset="0"/>
              </a:rPr>
              <a:t>)</a:t>
            </a:r>
          </a:p>
          <a:p>
            <a:pPr lvl="1">
              <a:lnSpc>
                <a:spcPct val="90000"/>
              </a:lnSpc>
            </a:pPr>
            <a:r>
              <a:rPr lang="el-GR" sz="2000" dirty="0" smtClean="0">
                <a:latin typeface="Arial" charset="0"/>
                <a:cs typeface="Calibri" pitchFamily="34" charset="0"/>
              </a:rPr>
              <a:t>ΚΟΗΑ: </a:t>
            </a:r>
            <a:r>
              <a:rPr lang="en-US" sz="2000" dirty="0" smtClean="0">
                <a:latin typeface="Arial" charset="0"/>
                <a:cs typeface="Calibri" pitchFamily="34" charset="0"/>
              </a:rPr>
              <a:t>ILS </a:t>
            </a:r>
            <a:r>
              <a:rPr lang="el-GR" sz="2000" dirty="0" smtClean="0">
                <a:latin typeface="Arial" charset="0"/>
                <a:cs typeface="Calibri" pitchFamily="34" charset="0"/>
              </a:rPr>
              <a:t>ανοικτού κώδικα</a:t>
            </a:r>
            <a:endParaRPr lang="en-US" sz="2000" dirty="0" smtClean="0">
              <a:latin typeface="Arial" charset="0"/>
              <a:cs typeface="Calibri" pitchFamily="34" charset="0"/>
            </a:endParaRPr>
          </a:p>
          <a:p>
            <a:pPr>
              <a:lnSpc>
                <a:spcPct val="90000"/>
              </a:lnSpc>
            </a:pPr>
            <a:r>
              <a:rPr lang="en-US" sz="2400" dirty="0" smtClean="0">
                <a:cs typeface="Calibri" pitchFamily="34" charset="0"/>
              </a:rPr>
              <a:t>Library Services Platform (LSP</a:t>
            </a:r>
            <a:r>
              <a:rPr lang="el-GR" sz="2400" dirty="0" smtClean="0">
                <a:cs typeface="Calibri" pitchFamily="34" charset="0"/>
              </a:rPr>
              <a:t>)</a:t>
            </a:r>
            <a:r>
              <a:rPr lang="en-US" sz="2400" dirty="0" smtClean="0">
                <a:cs typeface="Calibri" pitchFamily="34" charset="0"/>
              </a:rPr>
              <a:t> </a:t>
            </a:r>
            <a:r>
              <a:rPr lang="el-GR" sz="2400" dirty="0" smtClean="0">
                <a:cs typeface="Calibri" pitchFamily="34" charset="0"/>
              </a:rPr>
              <a:t>ή </a:t>
            </a:r>
            <a:r>
              <a:rPr lang="en-US" sz="2400" dirty="0" smtClean="0">
                <a:cs typeface="Calibri" pitchFamily="34" charset="0"/>
              </a:rPr>
              <a:t>Library Management Systems (LMS)</a:t>
            </a:r>
            <a:r>
              <a:rPr lang="el-GR" sz="2400" dirty="0" smtClean="0">
                <a:cs typeface="Calibri" pitchFamily="34" charset="0"/>
              </a:rPr>
              <a:t>:</a:t>
            </a:r>
          </a:p>
          <a:p>
            <a:pPr lvl="1">
              <a:lnSpc>
                <a:spcPct val="90000"/>
              </a:lnSpc>
            </a:pPr>
            <a:r>
              <a:rPr lang="el-GR" sz="2000" dirty="0" smtClean="0">
                <a:cs typeface="Calibri" pitchFamily="34" charset="0"/>
              </a:rPr>
              <a:t>Επόμενης γενιάς </a:t>
            </a:r>
            <a:r>
              <a:rPr lang="en-US" sz="2000" dirty="0" smtClean="0">
                <a:cs typeface="Calibri" pitchFamily="34" charset="0"/>
              </a:rPr>
              <a:t>ILS </a:t>
            </a:r>
            <a:r>
              <a:rPr lang="el-GR" sz="2000" dirty="0" smtClean="0">
                <a:cs typeface="Calibri" pitchFamily="34" charset="0"/>
              </a:rPr>
              <a:t>που βασίζεται σε αρχιτεκτονική προσανατολισμένη στις υπηρεσίες με </a:t>
            </a:r>
            <a:r>
              <a:rPr lang="en-US" sz="2000" dirty="0" smtClean="0">
                <a:cs typeface="Calibri" pitchFamily="34" charset="0"/>
              </a:rPr>
              <a:t>web-based interfaces </a:t>
            </a:r>
            <a:r>
              <a:rPr lang="el-GR" sz="2000" dirty="0" smtClean="0">
                <a:cs typeface="Calibri" pitchFamily="34" charset="0"/>
              </a:rPr>
              <a:t>σχεδιασμένα να λειτουργούν ως </a:t>
            </a:r>
            <a:r>
              <a:rPr lang="en-US" sz="2000" dirty="0" err="1" smtClean="0">
                <a:cs typeface="Calibri" pitchFamily="34" charset="0"/>
              </a:rPr>
              <a:t>SaaS</a:t>
            </a:r>
            <a:r>
              <a:rPr lang="el-GR" sz="2000" dirty="0" smtClean="0">
                <a:cs typeface="Calibri" pitchFamily="34" charset="0"/>
              </a:rPr>
              <a:t> (</a:t>
            </a:r>
            <a:r>
              <a:rPr lang="en-US" sz="2000" dirty="0" smtClean="0">
                <a:cs typeface="Calibri" pitchFamily="34" charset="0"/>
              </a:rPr>
              <a:t>Software as a Service)</a:t>
            </a:r>
            <a:endParaRPr lang="el-GR" sz="2000" dirty="0" smtClean="0">
              <a:cs typeface="Calibri" pitchFamily="34" charset="0"/>
            </a:endParaRPr>
          </a:p>
          <a:p>
            <a:pPr lvl="1">
              <a:lnSpc>
                <a:spcPct val="90000"/>
              </a:lnSpc>
            </a:pPr>
            <a:r>
              <a:rPr lang="el-GR" sz="2000" dirty="0" smtClean="0">
                <a:cs typeface="Calibri" pitchFamily="34" charset="0"/>
              </a:rPr>
              <a:t>Υποστηρίζει φυσικές και ψηφιακές συλλογές</a:t>
            </a:r>
          </a:p>
          <a:p>
            <a:pPr lvl="1">
              <a:lnSpc>
                <a:spcPct val="90000"/>
              </a:lnSpc>
            </a:pPr>
            <a:r>
              <a:rPr lang="el-GR" sz="2000" dirty="0" smtClean="0">
                <a:cs typeface="Calibri" pitchFamily="34" charset="0"/>
              </a:rPr>
              <a:t>Εκμεταλλεύεται σύγχρονες τεχνολογίες και αρχιτεκτονικές όπως η Υπολογιστική νέφους (</a:t>
            </a:r>
            <a:r>
              <a:rPr lang="en-US" sz="2000" dirty="0" smtClean="0">
                <a:cs typeface="Calibri" pitchFamily="34" charset="0"/>
              </a:rPr>
              <a:t>Cloud Computing</a:t>
            </a:r>
            <a:r>
              <a:rPr lang="el-GR" sz="2000" dirty="0" smtClean="0">
                <a:cs typeface="Calibri" pitchFamily="34" charset="0"/>
              </a:rPr>
              <a:t>) για λειτουργία </a:t>
            </a:r>
            <a:r>
              <a:rPr lang="en-US" sz="2000" dirty="0" smtClean="0">
                <a:cs typeface="Calibri" pitchFamily="34" charset="0"/>
              </a:rPr>
              <a:t>off-premise</a:t>
            </a:r>
          </a:p>
          <a:p>
            <a:pPr lvl="1">
              <a:lnSpc>
                <a:spcPct val="90000"/>
              </a:lnSpc>
            </a:pPr>
            <a:endParaRPr lang="el-GR" sz="2000" dirty="0" smtClean="0">
              <a:cs typeface="Calibri" pitchFamily="34" charset="0"/>
            </a:endParaRPr>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9</a:t>
            </a:fld>
            <a:endParaRPr lang="el-G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p:cNvSpPr>
          <p:nvPr>
            <p:ph type="title"/>
          </p:nvPr>
        </p:nvSpPr>
        <p:spPr/>
        <p:txBody>
          <a:bodyPr/>
          <a:lstStyle/>
          <a:p>
            <a:r>
              <a:rPr lang="el-GR" sz="3600" smtClean="0"/>
              <a:t>Εμπορικά πακέτα - Ανοιχτού κώδικα</a:t>
            </a:r>
            <a:r>
              <a:rPr lang="en-US" sz="3600" smtClean="0"/>
              <a:t> </a:t>
            </a:r>
            <a:r>
              <a:rPr lang="el-GR" sz="3600" smtClean="0"/>
              <a:t>-</a:t>
            </a:r>
            <a:r>
              <a:rPr lang="en-US" sz="3600" smtClean="0"/>
              <a:t> </a:t>
            </a:r>
            <a:r>
              <a:rPr lang="el-GR" sz="3600" smtClean="0"/>
              <a:t>πολυμίσθωση</a:t>
            </a:r>
          </a:p>
        </p:txBody>
      </p:sp>
      <p:sp>
        <p:nvSpPr>
          <p:cNvPr id="24578" name="Rectangle 3"/>
          <p:cNvSpPr>
            <a:spLocks noGrp="1"/>
          </p:cNvSpPr>
          <p:nvPr>
            <p:ph type="body" idx="1"/>
          </p:nvPr>
        </p:nvSpPr>
        <p:spPr>
          <a:xfrm>
            <a:off x="457200" y="1196975"/>
            <a:ext cx="8229600" cy="5400675"/>
          </a:xfrm>
        </p:spPr>
        <p:txBody>
          <a:bodyPr/>
          <a:lstStyle/>
          <a:p>
            <a:pPr>
              <a:lnSpc>
                <a:spcPct val="80000"/>
              </a:lnSpc>
            </a:pPr>
            <a:r>
              <a:rPr lang="el-GR" sz="2400" smtClean="0"/>
              <a:t>Λογισμικό </a:t>
            </a:r>
            <a:r>
              <a:rPr lang="en-US" sz="2400" smtClean="0"/>
              <a:t>off-the-shelf – </a:t>
            </a:r>
            <a:r>
              <a:rPr lang="el-GR" sz="2400" smtClean="0"/>
              <a:t>εμπορικό λογισμικό</a:t>
            </a:r>
          </a:p>
          <a:p>
            <a:pPr lvl="1">
              <a:lnSpc>
                <a:spcPct val="80000"/>
              </a:lnSpc>
            </a:pPr>
            <a:r>
              <a:rPr lang="el-GR" sz="2000" smtClean="0"/>
              <a:t>υποστηρίζεται: συντήρηση, ενημέρωση, τεχνική βοήθεια, εκπαίδευση</a:t>
            </a:r>
          </a:p>
          <a:p>
            <a:pPr lvl="1">
              <a:lnSpc>
                <a:spcPct val="80000"/>
              </a:lnSpc>
            </a:pPr>
            <a:r>
              <a:rPr lang="el-GR" sz="2000" smtClean="0"/>
              <a:t>Αποθηκεύεται στο </a:t>
            </a:r>
            <a:r>
              <a:rPr lang="en-US" sz="2000" smtClean="0"/>
              <a:t>server </a:t>
            </a:r>
            <a:r>
              <a:rPr lang="el-GR" sz="2000" smtClean="0"/>
              <a:t>της βιβλιοθήκης</a:t>
            </a:r>
          </a:p>
          <a:p>
            <a:pPr lvl="1">
              <a:lnSpc>
                <a:spcPct val="80000"/>
              </a:lnSpc>
            </a:pPr>
            <a:r>
              <a:rPr lang="el-GR" sz="2000" smtClean="0"/>
              <a:t>Περιορισμός της πρόσβασης στον πηγαίο κώδικα</a:t>
            </a:r>
          </a:p>
          <a:p>
            <a:pPr>
              <a:lnSpc>
                <a:spcPct val="80000"/>
              </a:lnSpc>
            </a:pPr>
            <a:r>
              <a:rPr lang="el-GR" sz="2400" smtClean="0"/>
              <a:t>Λογισμικό ανοικτού κώδικα (</a:t>
            </a:r>
            <a:r>
              <a:rPr lang="en-US" sz="2400" smtClean="0"/>
              <a:t>open source)</a:t>
            </a:r>
            <a:endParaRPr lang="el-GR" sz="2400" smtClean="0"/>
          </a:p>
          <a:p>
            <a:pPr lvl="1">
              <a:lnSpc>
                <a:spcPct val="80000"/>
              </a:lnSpc>
            </a:pPr>
            <a:r>
              <a:rPr lang="el-GR" sz="2000" smtClean="0"/>
              <a:t>Δυνατότητα προσαρμογής/ διαμόρφωσης του λογισμικού, συγκομιδής δεδομένων, ανταλλαγής μετα-δεδομένων, κ.α.</a:t>
            </a:r>
            <a:endParaRPr lang="en-US" sz="2000" smtClean="0"/>
          </a:p>
          <a:p>
            <a:pPr>
              <a:lnSpc>
                <a:spcPct val="80000"/>
              </a:lnSpc>
            </a:pPr>
            <a:r>
              <a:rPr lang="el-GR" sz="2400" smtClean="0"/>
              <a:t>Πολυμίσθωση (</a:t>
            </a:r>
            <a:r>
              <a:rPr lang="en-US" sz="2400" smtClean="0"/>
              <a:t>multitenant</a:t>
            </a:r>
            <a:r>
              <a:rPr lang="el-GR" sz="2400" smtClean="0"/>
              <a:t> </a:t>
            </a:r>
            <a:r>
              <a:rPr lang="en-US" sz="2400" smtClean="0"/>
              <a:t>hosting</a:t>
            </a:r>
            <a:r>
              <a:rPr lang="el-GR" sz="2400" smtClean="0"/>
              <a:t>)</a:t>
            </a:r>
            <a:endParaRPr lang="en-US" sz="2400" smtClean="0"/>
          </a:p>
          <a:p>
            <a:pPr lvl="1">
              <a:lnSpc>
                <a:spcPct val="80000"/>
              </a:lnSpc>
            </a:pPr>
            <a:r>
              <a:rPr lang="el-GR" sz="2000" smtClean="0"/>
              <a:t>Σε αυτό το μοντέλο ένα στιγμιότυπο του συστήματος</a:t>
            </a:r>
            <a:r>
              <a:rPr lang="en-US" sz="2000" smtClean="0"/>
              <a:t> </a:t>
            </a:r>
            <a:r>
              <a:rPr lang="el-GR" sz="2000" smtClean="0"/>
              <a:t>μοιράζεται σε πολλές βιβλιοθήκες (μισθωτές)</a:t>
            </a:r>
          </a:p>
          <a:p>
            <a:pPr lvl="1">
              <a:lnSpc>
                <a:spcPct val="80000"/>
              </a:lnSpc>
            </a:pPr>
            <a:r>
              <a:rPr lang="el-GR" sz="2000" smtClean="0"/>
              <a:t>Κάθε βιβλιοθήκη έχει περιορισμένες δυνατότητες διαμόρφωσης του λογισμικού και δεν έχει δικαιώματα προσαρμογής του πηγαίου κώδικα </a:t>
            </a:r>
          </a:p>
          <a:p>
            <a:pPr lvl="1">
              <a:lnSpc>
                <a:spcPct val="80000"/>
              </a:lnSpc>
            </a:pPr>
            <a:r>
              <a:rPr lang="el-GR" sz="2000" smtClean="0"/>
              <a:t>Οι μισθωτές μοιράζονται μια καθολική βάση δεδομένων</a:t>
            </a:r>
          </a:p>
          <a:p>
            <a:pPr lvl="1">
              <a:lnSpc>
                <a:spcPct val="80000"/>
              </a:lnSpc>
            </a:pPr>
            <a:r>
              <a:rPr lang="el-GR" sz="2000" smtClean="0"/>
              <a:t>Κάθε ενημέρωση</a:t>
            </a:r>
            <a:r>
              <a:rPr lang="en-US" sz="2000" smtClean="0"/>
              <a:t> </a:t>
            </a:r>
            <a:r>
              <a:rPr lang="el-GR" sz="2000" smtClean="0"/>
              <a:t>από τον προμηθευτή του λογισμικού μεταδίδεται γρήγορα, άμεσα και με χαμηλό κόστος σε όλους </a:t>
            </a:r>
          </a:p>
          <a:p>
            <a:pPr lvl="1">
              <a:lnSpc>
                <a:spcPct val="80000"/>
              </a:lnSpc>
            </a:pPr>
            <a:r>
              <a:rPr lang="el-GR" sz="2000" smtClean="0"/>
              <a:t>Απαιτείται γρήγορη σύνδεση στο </a:t>
            </a:r>
            <a:r>
              <a:rPr lang="en-US" sz="2000" smtClean="0"/>
              <a:t>internet</a:t>
            </a:r>
            <a:endParaRPr lang="el-GR" sz="2000" smtClean="0"/>
          </a:p>
          <a:p>
            <a:pPr lvl="1">
              <a:lnSpc>
                <a:spcPct val="80000"/>
              </a:lnSpc>
            </a:pPr>
            <a:endParaRPr lang="el-GR" sz="2000" smtClean="0"/>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10</a:t>
            </a:fld>
            <a:endParaRPr lang="el-G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p:cNvSpPr>
          <p:nvPr>
            <p:ph type="title"/>
          </p:nvPr>
        </p:nvSpPr>
        <p:spPr/>
        <p:txBody>
          <a:bodyPr/>
          <a:lstStyle/>
          <a:p>
            <a:r>
              <a:rPr lang="el-GR" sz="3600" smtClean="0">
                <a:cs typeface="Calibri" pitchFamily="34" charset="0"/>
              </a:rPr>
              <a:t>Κριτήρια επιλογής </a:t>
            </a:r>
            <a:r>
              <a:rPr lang="el-GR" sz="3600" smtClean="0">
                <a:latin typeface="Arial" charset="0"/>
                <a:cs typeface="Calibri" pitchFamily="34" charset="0"/>
              </a:rPr>
              <a:t>πληροφοριακού συστήματος</a:t>
            </a:r>
          </a:p>
        </p:txBody>
      </p:sp>
      <p:sp>
        <p:nvSpPr>
          <p:cNvPr id="25602" name="Rectangle 3"/>
          <p:cNvSpPr>
            <a:spLocks noGrp="1"/>
          </p:cNvSpPr>
          <p:nvPr>
            <p:ph type="body" idx="1"/>
          </p:nvPr>
        </p:nvSpPr>
        <p:spPr>
          <a:xfrm>
            <a:off x="468313" y="1196975"/>
            <a:ext cx="8229600" cy="5040313"/>
          </a:xfrm>
        </p:spPr>
        <p:txBody>
          <a:bodyPr/>
          <a:lstStyle/>
          <a:p>
            <a:pPr>
              <a:buFont typeface="Arial" charset="0"/>
              <a:buNone/>
            </a:pPr>
            <a:endParaRPr lang="el-GR" sz="2000" smtClean="0">
              <a:cs typeface="Calibri" pitchFamily="34" charset="0"/>
            </a:endParaRPr>
          </a:p>
          <a:p>
            <a:pPr>
              <a:buFont typeface="Arial" charset="0"/>
              <a:buNone/>
            </a:pPr>
            <a:r>
              <a:rPr lang="el-GR" sz="2000" smtClean="0">
                <a:cs typeface="Calibri" pitchFamily="34" charset="0"/>
              </a:rPr>
              <a:t>Τα </a:t>
            </a:r>
            <a:r>
              <a:rPr lang="el-GR" sz="2000" smtClean="0">
                <a:latin typeface="Arial" charset="0"/>
                <a:cs typeface="Calibri" pitchFamily="34" charset="0"/>
              </a:rPr>
              <a:t>πληροφοριακό σύστημα</a:t>
            </a:r>
            <a:r>
              <a:rPr lang="el-GR" sz="2000" smtClean="0">
                <a:cs typeface="Calibri" pitchFamily="34" charset="0"/>
              </a:rPr>
              <a:t> της βιβλιοθήκης πρέπει να :</a:t>
            </a:r>
          </a:p>
          <a:p>
            <a:r>
              <a:rPr lang="el-GR" sz="2000" smtClean="0">
                <a:cs typeface="Calibri" pitchFamily="34" charset="0"/>
              </a:rPr>
              <a:t>Είναι γνωστό και να υποστηρίζεται σε εθνικό και διεθνές επίπεδο</a:t>
            </a:r>
          </a:p>
          <a:p>
            <a:r>
              <a:rPr lang="el-GR" sz="2000" smtClean="0">
                <a:cs typeface="Calibri" pitchFamily="34" charset="0"/>
              </a:rPr>
              <a:t>Ακολουθεί τα τελευταία διεθνή πρότυπα (π.χ. MARC, AACR2, </a:t>
            </a:r>
            <a:r>
              <a:rPr lang="en-US" sz="2000" smtClean="0">
                <a:cs typeface="Calibri" pitchFamily="34" charset="0"/>
              </a:rPr>
              <a:t>RDA, …</a:t>
            </a:r>
            <a:r>
              <a:rPr lang="el-GR" sz="2000" smtClean="0">
                <a:cs typeface="Calibri" pitchFamily="34" charset="0"/>
              </a:rPr>
              <a:t>)</a:t>
            </a:r>
          </a:p>
          <a:p>
            <a:r>
              <a:rPr lang="el-GR" sz="2000" smtClean="0">
                <a:cs typeface="Calibri" pitchFamily="34" charset="0"/>
              </a:rPr>
              <a:t>Υποστηρίζει όλες τις λειτουργίες και να χαρακτηρίζεται από προσαρμοστικότητα</a:t>
            </a:r>
            <a:r>
              <a:rPr lang="en-US" sz="2000" smtClean="0">
                <a:cs typeface="Calibri" pitchFamily="34" charset="0"/>
              </a:rPr>
              <a:t> (customizability) </a:t>
            </a:r>
            <a:r>
              <a:rPr lang="el-GR" sz="2000" smtClean="0">
                <a:cs typeface="Calibri" pitchFamily="34" charset="0"/>
              </a:rPr>
              <a:t>και επεκτασιμότητα (</a:t>
            </a:r>
            <a:r>
              <a:rPr lang="en-US" sz="2000" smtClean="0">
                <a:cs typeface="Calibri" pitchFamily="34" charset="0"/>
              </a:rPr>
              <a:t>scalability)</a:t>
            </a:r>
            <a:endParaRPr lang="el-GR" sz="2000" smtClean="0">
              <a:cs typeface="Calibri" pitchFamily="34" charset="0"/>
            </a:endParaRPr>
          </a:p>
          <a:p>
            <a:r>
              <a:rPr lang="el-GR" sz="2000" smtClean="0">
                <a:cs typeface="Calibri" pitchFamily="34" charset="0"/>
              </a:rPr>
              <a:t>Διαθέσιμη τεκμηρίωση</a:t>
            </a:r>
          </a:p>
          <a:p>
            <a:r>
              <a:rPr lang="el-GR" sz="2000" smtClean="0">
                <a:cs typeface="Calibri" pitchFamily="34" charset="0"/>
              </a:rPr>
              <a:t>Είναι φιλικό στο χρήστη</a:t>
            </a:r>
          </a:p>
          <a:p>
            <a:r>
              <a:rPr lang="el-GR" sz="2000" smtClean="0">
                <a:cs typeface="Calibri" pitchFamily="34" charset="0"/>
              </a:rPr>
              <a:t>Προσφέρει μηνύματα βοήθειας για όλες τις λειτουργίες</a:t>
            </a:r>
          </a:p>
          <a:p>
            <a:r>
              <a:rPr lang="el-GR" sz="2000" smtClean="0">
                <a:cs typeface="Calibri" pitchFamily="34" charset="0"/>
              </a:rPr>
              <a:t>Απαιτείται η μικρότερη δυνατή χρονικά κατάρτιση</a:t>
            </a:r>
            <a:r>
              <a:rPr lang="el-GR" sz="2000" smtClean="0">
                <a:latin typeface="Arial" charset="0"/>
                <a:cs typeface="Calibri" pitchFamily="34" charset="0"/>
              </a:rPr>
              <a:t> του προσωπικού</a:t>
            </a:r>
          </a:p>
          <a:p>
            <a:r>
              <a:rPr lang="el-GR" sz="2000" smtClean="0">
                <a:latin typeface="Arial" charset="0"/>
                <a:cs typeface="Calibri" pitchFamily="34" charset="0"/>
              </a:rPr>
              <a:t>Υποστηρίζει ταυτόχρονη χρήση από</a:t>
            </a:r>
            <a:r>
              <a:rPr lang="el-GR" sz="2000" smtClean="0">
                <a:cs typeface="Calibri" pitchFamily="34" charset="0"/>
              </a:rPr>
              <a:t> πολλούς χρήστες</a:t>
            </a:r>
          </a:p>
          <a:p>
            <a:r>
              <a:rPr lang="el-GR" sz="2000" smtClean="0">
                <a:cs typeface="Calibri" pitchFamily="34" charset="0"/>
              </a:rPr>
              <a:t>Έχει μικρό κόστος κατάρτισης του προσωπικού</a:t>
            </a:r>
          </a:p>
          <a:p>
            <a:r>
              <a:rPr lang="el-GR" sz="2000" smtClean="0">
                <a:cs typeface="Calibri" pitchFamily="34" charset="0"/>
              </a:rPr>
              <a:t>Έχει μικρό κόστος ετήσιας τεχνικής υποστήριξης και συντήρησης</a:t>
            </a:r>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11</a:t>
            </a:fld>
            <a:endParaRPr lang="el-G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p:cNvSpPr>
          <p:nvPr>
            <p:ph type="title"/>
          </p:nvPr>
        </p:nvSpPr>
        <p:spPr/>
        <p:txBody>
          <a:bodyPr/>
          <a:lstStyle/>
          <a:p>
            <a:r>
              <a:rPr lang="el-GR" sz="3600" smtClean="0">
                <a:cs typeface="Calibri" pitchFamily="34" charset="0"/>
              </a:rPr>
              <a:t>Λειτουργίες</a:t>
            </a:r>
            <a:r>
              <a:rPr lang="en-US" sz="3600" smtClean="0">
                <a:cs typeface="Calibri" pitchFamily="34" charset="0"/>
              </a:rPr>
              <a:t> </a:t>
            </a:r>
            <a:r>
              <a:rPr lang="el-GR" sz="3600" smtClean="0">
                <a:cs typeface="Calibri" pitchFamily="34" charset="0"/>
              </a:rPr>
              <a:t>πληροφοριακού συστήματος βιβλιοθήκης</a:t>
            </a:r>
          </a:p>
        </p:txBody>
      </p:sp>
      <p:sp>
        <p:nvSpPr>
          <p:cNvPr id="26626" name="Rectangle 3"/>
          <p:cNvSpPr>
            <a:spLocks noGrp="1"/>
          </p:cNvSpPr>
          <p:nvPr>
            <p:ph type="body" idx="1"/>
          </p:nvPr>
        </p:nvSpPr>
        <p:spPr/>
        <p:txBody>
          <a:bodyPr/>
          <a:lstStyle/>
          <a:p>
            <a:pPr>
              <a:lnSpc>
                <a:spcPct val="90000"/>
              </a:lnSpc>
              <a:buFont typeface="Arial" charset="0"/>
              <a:buNone/>
            </a:pPr>
            <a:r>
              <a:rPr lang="el-GR" sz="2000" dirty="0" smtClean="0">
                <a:cs typeface="Calibri" pitchFamily="34" charset="0"/>
              </a:rPr>
              <a:t>Οι καθημερινές λειτουργίες της βιβλιοθήκης αντιστοιχούν στα βασικά </a:t>
            </a:r>
          </a:p>
          <a:p>
            <a:pPr>
              <a:lnSpc>
                <a:spcPct val="90000"/>
              </a:lnSpc>
              <a:buFont typeface="Arial" charset="0"/>
              <a:buNone/>
            </a:pPr>
            <a:r>
              <a:rPr lang="el-GR" sz="2000" dirty="0" smtClean="0">
                <a:cs typeface="Calibri" pitchFamily="34" charset="0"/>
              </a:rPr>
              <a:t>υποσυστήματα ενός πληροφοριακού συστήματος:</a:t>
            </a:r>
          </a:p>
          <a:p>
            <a:pPr>
              <a:lnSpc>
                <a:spcPct val="90000"/>
              </a:lnSpc>
            </a:pPr>
            <a:r>
              <a:rPr lang="el-GR" sz="2000" dirty="0" smtClean="0">
                <a:cs typeface="Calibri" pitchFamily="34" charset="0"/>
              </a:rPr>
              <a:t>Πρόσκτηση (</a:t>
            </a:r>
            <a:r>
              <a:rPr lang="en-US" sz="2000" dirty="0" smtClean="0">
                <a:cs typeface="Calibri" pitchFamily="34" charset="0"/>
              </a:rPr>
              <a:t>Acquisition) </a:t>
            </a:r>
            <a:endParaRPr lang="el-GR" sz="2000" dirty="0" smtClean="0">
              <a:cs typeface="Calibri" pitchFamily="34" charset="0"/>
            </a:endParaRPr>
          </a:p>
          <a:p>
            <a:pPr>
              <a:lnSpc>
                <a:spcPct val="90000"/>
              </a:lnSpc>
            </a:pPr>
            <a:r>
              <a:rPr lang="el-GR" sz="2000" dirty="0" err="1" smtClean="0">
                <a:cs typeface="Calibri" pitchFamily="34" charset="0"/>
              </a:rPr>
              <a:t>Καταλογογράφηση</a:t>
            </a:r>
            <a:r>
              <a:rPr lang="en-US" sz="2000" dirty="0" smtClean="0">
                <a:cs typeface="Calibri" pitchFamily="34" charset="0"/>
              </a:rPr>
              <a:t> (Cataloguing) </a:t>
            </a:r>
            <a:endParaRPr lang="el-GR" sz="2000" dirty="0" smtClean="0">
              <a:cs typeface="Calibri" pitchFamily="34" charset="0"/>
            </a:endParaRPr>
          </a:p>
          <a:p>
            <a:pPr>
              <a:lnSpc>
                <a:spcPct val="90000"/>
              </a:lnSpc>
            </a:pPr>
            <a:r>
              <a:rPr lang="el-GR" sz="2000" dirty="0" smtClean="0">
                <a:cs typeface="Calibri" pitchFamily="34" charset="0"/>
              </a:rPr>
              <a:t>Διακίνηση ή Κυκλοφορία (</a:t>
            </a:r>
            <a:r>
              <a:rPr lang="en-US" sz="2000" dirty="0" smtClean="0">
                <a:cs typeface="Calibri" pitchFamily="34" charset="0"/>
              </a:rPr>
              <a:t>Circulation)</a:t>
            </a:r>
            <a:endParaRPr lang="el-GR" sz="2000" dirty="0" smtClean="0">
              <a:cs typeface="Calibri" pitchFamily="34" charset="0"/>
            </a:endParaRPr>
          </a:p>
          <a:p>
            <a:pPr>
              <a:lnSpc>
                <a:spcPct val="90000"/>
              </a:lnSpc>
            </a:pPr>
            <a:r>
              <a:rPr lang="el-GR" sz="2000" dirty="0" smtClean="0">
                <a:cs typeface="Calibri" pitchFamily="34" charset="0"/>
              </a:rPr>
              <a:t>Διαχείριση σειριακών εκδόσεων</a:t>
            </a:r>
            <a:r>
              <a:rPr lang="en-US" sz="2000" dirty="0" smtClean="0">
                <a:cs typeface="Calibri" pitchFamily="34" charset="0"/>
              </a:rPr>
              <a:t> </a:t>
            </a:r>
            <a:r>
              <a:rPr lang="en-US" sz="2000" dirty="0" smtClean="0">
                <a:cs typeface="Calibri" pitchFamily="34" charset="0"/>
              </a:rPr>
              <a:t>– </a:t>
            </a:r>
            <a:r>
              <a:rPr lang="el-GR" sz="2000" dirty="0" smtClean="0">
                <a:cs typeface="Calibri" pitchFamily="34" charset="0"/>
              </a:rPr>
              <a:t>Περιοδικών </a:t>
            </a:r>
            <a:r>
              <a:rPr lang="en-US" sz="2000" dirty="0" smtClean="0">
                <a:cs typeface="Calibri" pitchFamily="34" charset="0"/>
              </a:rPr>
              <a:t>(Serial </a:t>
            </a:r>
            <a:r>
              <a:rPr lang="en-US" sz="2000" dirty="0" smtClean="0">
                <a:cs typeface="Calibri" pitchFamily="34" charset="0"/>
              </a:rPr>
              <a:t>control)</a:t>
            </a:r>
            <a:endParaRPr lang="el-GR" sz="2000" dirty="0" smtClean="0">
              <a:cs typeface="Calibri" pitchFamily="34" charset="0"/>
            </a:endParaRPr>
          </a:p>
          <a:p>
            <a:pPr>
              <a:lnSpc>
                <a:spcPct val="90000"/>
              </a:lnSpc>
            </a:pPr>
            <a:r>
              <a:rPr lang="en-US" sz="2000" dirty="0" smtClean="0">
                <a:cs typeface="Calibri" pitchFamily="34" charset="0"/>
              </a:rPr>
              <a:t>OPAC</a:t>
            </a:r>
            <a:r>
              <a:rPr lang="el-GR" sz="2000" dirty="0" smtClean="0">
                <a:cs typeface="Calibri" pitchFamily="34" charset="0"/>
              </a:rPr>
              <a:t> </a:t>
            </a:r>
            <a:r>
              <a:rPr lang="en-US" sz="2000" dirty="0" smtClean="0">
                <a:cs typeface="Calibri" pitchFamily="34" charset="0"/>
              </a:rPr>
              <a:t>(Online Public Access Catalogs)</a:t>
            </a:r>
            <a:endParaRPr lang="el-GR" sz="2000" dirty="0" smtClean="0">
              <a:cs typeface="Calibri" pitchFamily="34" charset="0"/>
            </a:endParaRPr>
          </a:p>
          <a:p>
            <a:pPr>
              <a:lnSpc>
                <a:spcPct val="90000"/>
              </a:lnSpc>
            </a:pPr>
            <a:r>
              <a:rPr lang="el-GR" sz="2000" dirty="0" smtClean="0">
                <a:cs typeface="Calibri" pitchFamily="34" charset="0"/>
              </a:rPr>
              <a:t>Διαχείριση</a:t>
            </a:r>
            <a:r>
              <a:rPr lang="en-US" sz="2000" dirty="0" smtClean="0">
                <a:cs typeface="Calibri" pitchFamily="34" charset="0"/>
              </a:rPr>
              <a:t> </a:t>
            </a:r>
            <a:r>
              <a:rPr lang="el-GR" sz="2000" dirty="0" smtClean="0">
                <a:cs typeface="Calibri" pitchFamily="34" charset="0"/>
              </a:rPr>
              <a:t>συστήματος</a:t>
            </a:r>
            <a:r>
              <a:rPr lang="en-US" sz="2000" dirty="0" smtClean="0">
                <a:cs typeface="Calibri" pitchFamily="34" charset="0"/>
              </a:rPr>
              <a:t>(Administration)</a:t>
            </a:r>
          </a:p>
          <a:p>
            <a:pPr>
              <a:lnSpc>
                <a:spcPct val="90000"/>
              </a:lnSpc>
              <a:buFont typeface="Arial" charset="0"/>
              <a:buNone/>
            </a:pPr>
            <a:endParaRPr lang="en-US" sz="2000" dirty="0" smtClean="0">
              <a:cs typeface="Calibri" pitchFamily="34" charset="0"/>
            </a:endParaRPr>
          </a:p>
          <a:p>
            <a:pPr>
              <a:lnSpc>
                <a:spcPct val="90000"/>
              </a:lnSpc>
              <a:buFont typeface="Arial" charset="0"/>
              <a:buNone/>
            </a:pPr>
            <a:r>
              <a:rPr lang="el-GR" sz="2000" dirty="0" smtClean="0">
                <a:cs typeface="Calibri" pitchFamily="34" charset="0"/>
              </a:rPr>
              <a:t>Δευτερεύοντα υποσυστήματα (συνήθως ως </a:t>
            </a:r>
            <a:r>
              <a:rPr lang="en-US" sz="2000" dirty="0" smtClean="0">
                <a:cs typeface="Calibri" pitchFamily="34" charset="0"/>
              </a:rPr>
              <a:t>add-on </a:t>
            </a:r>
            <a:r>
              <a:rPr lang="el-GR" sz="2000" dirty="0" smtClean="0">
                <a:cs typeface="Calibri" pitchFamily="34" charset="0"/>
              </a:rPr>
              <a:t>σε </a:t>
            </a:r>
            <a:r>
              <a:rPr lang="en-US" sz="2000" dirty="0" smtClean="0">
                <a:cs typeface="Calibri" pitchFamily="34" charset="0"/>
              </a:rPr>
              <a:t>ILS)</a:t>
            </a:r>
            <a:r>
              <a:rPr lang="el-GR" sz="2000" dirty="0" smtClean="0">
                <a:cs typeface="Calibri" pitchFamily="34" charset="0"/>
              </a:rPr>
              <a:t>:</a:t>
            </a:r>
          </a:p>
          <a:p>
            <a:pPr>
              <a:lnSpc>
                <a:spcPct val="90000"/>
              </a:lnSpc>
            </a:pPr>
            <a:r>
              <a:rPr lang="el-GR" sz="2000" dirty="0" smtClean="0">
                <a:cs typeface="Calibri" pitchFamily="34" charset="0"/>
              </a:rPr>
              <a:t>Διαδανεισμός μεταξύ βιβλιοθηκών (</a:t>
            </a:r>
            <a:r>
              <a:rPr lang="en-US" sz="2000" dirty="0" smtClean="0">
                <a:cs typeface="Calibri" pitchFamily="34" charset="0"/>
              </a:rPr>
              <a:t>Interlibrary loan</a:t>
            </a:r>
            <a:r>
              <a:rPr lang="el-GR" sz="2000" dirty="0" smtClean="0">
                <a:cs typeface="Calibri" pitchFamily="34" charset="0"/>
              </a:rPr>
              <a:t>)</a:t>
            </a:r>
            <a:endParaRPr lang="en-US" sz="2000" dirty="0" smtClean="0">
              <a:cs typeface="Calibri" pitchFamily="34" charset="0"/>
            </a:endParaRPr>
          </a:p>
          <a:p>
            <a:pPr>
              <a:lnSpc>
                <a:spcPct val="90000"/>
              </a:lnSpc>
            </a:pPr>
            <a:r>
              <a:rPr lang="el-GR" sz="2000" dirty="0" smtClean="0">
                <a:cs typeface="Calibri" pitchFamily="34" charset="0"/>
              </a:rPr>
              <a:t>Διαχείριση των στοιχείων συγγραφής (</a:t>
            </a:r>
            <a:r>
              <a:rPr lang="en-US" sz="2000" dirty="0" smtClean="0">
                <a:cs typeface="Calibri" pitchFamily="34" charset="0"/>
              </a:rPr>
              <a:t>Authority control</a:t>
            </a:r>
            <a:r>
              <a:rPr lang="el-GR" sz="2000" dirty="0" smtClean="0">
                <a:cs typeface="Calibri" pitchFamily="34" charset="0"/>
              </a:rPr>
              <a:t>)</a:t>
            </a:r>
            <a:endParaRPr lang="en-US" sz="2000" dirty="0" smtClean="0">
              <a:cs typeface="Calibri" pitchFamily="34" charset="0"/>
            </a:endParaRPr>
          </a:p>
          <a:p>
            <a:pPr>
              <a:lnSpc>
                <a:spcPct val="90000"/>
              </a:lnSpc>
            </a:pPr>
            <a:r>
              <a:rPr lang="el-GR" sz="2000" dirty="0" smtClean="0">
                <a:cs typeface="Calibri" pitchFamily="34" charset="0"/>
              </a:rPr>
              <a:t>Διαχείριση πολυμέσων (</a:t>
            </a:r>
            <a:r>
              <a:rPr lang="en-US" sz="2000" dirty="0" smtClean="0">
                <a:cs typeface="Calibri" pitchFamily="34" charset="0"/>
              </a:rPr>
              <a:t>Media management</a:t>
            </a:r>
            <a:r>
              <a:rPr lang="el-GR" sz="2000" dirty="0" smtClean="0">
                <a:cs typeface="Calibri" pitchFamily="34" charset="0"/>
              </a:rPr>
              <a:t>)</a:t>
            </a:r>
            <a:endParaRPr lang="en-US" sz="2000" dirty="0" smtClean="0">
              <a:cs typeface="Calibri" pitchFamily="34" charset="0"/>
            </a:endParaRPr>
          </a:p>
          <a:p>
            <a:pPr>
              <a:lnSpc>
                <a:spcPct val="90000"/>
              </a:lnSpc>
            </a:pPr>
            <a:r>
              <a:rPr lang="el-GR" sz="2000" dirty="0" smtClean="0">
                <a:cs typeface="Calibri" pitchFamily="34" charset="0"/>
              </a:rPr>
              <a:t>Διαχείριση ηλεκτρονικών πηγών (</a:t>
            </a:r>
            <a:r>
              <a:rPr lang="en-US" sz="2000" dirty="0" smtClean="0">
                <a:cs typeface="Calibri" pitchFamily="34" charset="0"/>
              </a:rPr>
              <a:t>Electronic resource management</a:t>
            </a:r>
            <a:r>
              <a:rPr lang="el-GR" sz="2000" dirty="0" smtClean="0">
                <a:cs typeface="Calibri" pitchFamily="34" charset="0"/>
              </a:rPr>
              <a:t>)</a:t>
            </a:r>
            <a:endParaRPr lang="en-US" sz="2000" dirty="0" smtClean="0">
              <a:cs typeface="Calibri" pitchFamily="34" charset="0"/>
            </a:endParaRPr>
          </a:p>
          <a:p>
            <a:pPr>
              <a:lnSpc>
                <a:spcPct val="90000"/>
              </a:lnSpc>
            </a:pPr>
            <a:r>
              <a:rPr lang="el-GR" sz="2000" dirty="0" smtClean="0">
                <a:cs typeface="Calibri" pitchFamily="34" charset="0"/>
              </a:rPr>
              <a:t>Ψηφιακό κεφάλαιο (</a:t>
            </a:r>
            <a:r>
              <a:rPr lang="en-US" sz="2000" dirty="0" smtClean="0">
                <a:cs typeface="Calibri" pitchFamily="34" charset="0"/>
              </a:rPr>
              <a:t>Digital asset</a:t>
            </a:r>
            <a:r>
              <a:rPr lang="el-GR" sz="2000" dirty="0" smtClean="0">
                <a:cs typeface="Calibri" pitchFamily="34" charset="0"/>
              </a:rPr>
              <a:t>)</a:t>
            </a:r>
            <a:endParaRPr lang="en-US" sz="2000" dirty="0" smtClean="0">
              <a:cs typeface="Calibri" pitchFamily="34" charset="0"/>
            </a:endParaRPr>
          </a:p>
          <a:p>
            <a:pPr>
              <a:lnSpc>
                <a:spcPct val="90000"/>
              </a:lnSpc>
            </a:pPr>
            <a:endParaRPr lang="el-GR" sz="2000" dirty="0" smtClean="0">
              <a:cs typeface="Calibri" pitchFamily="34" charset="0"/>
            </a:endParaRPr>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12</a:t>
            </a:fld>
            <a:endParaRPr lang="el-G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p:cNvSpPr>
          <p:nvPr>
            <p:ph type="title"/>
          </p:nvPr>
        </p:nvSpPr>
        <p:spPr/>
        <p:txBody>
          <a:bodyPr/>
          <a:lstStyle/>
          <a:p>
            <a:r>
              <a:rPr lang="el-GR" smtClean="0">
                <a:latin typeface="Arial" charset="0"/>
              </a:rPr>
              <a:t>Πρόσκτηση</a:t>
            </a:r>
          </a:p>
        </p:txBody>
      </p:sp>
      <p:sp>
        <p:nvSpPr>
          <p:cNvPr id="27650" name="Rectangle 3"/>
          <p:cNvSpPr>
            <a:spLocks noGrp="1"/>
          </p:cNvSpPr>
          <p:nvPr>
            <p:ph type="body" idx="1"/>
          </p:nvPr>
        </p:nvSpPr>
        <p:spPr>
          <a:xfrm>
            <a:off x="468313" y="1196975"/>
            <a:ext cx="8229600" cy="5040313"/>
          </a:xfrm>
        </p:spPr>
        <p:txBody>
          <a:bodyPr/>
          <a:lstStyle/>
          <a:p>
            <a:r>
              <a:rPr lang="el-GR" sz="2000" dirty="0" smtClean="0">
                <a:cs typeface="Calibri" pitchFamily="34" charset="0"/>
              </a:rPr>
              <a:t>Η πρόσκτηση (</a:t>
            </a:r>
            <a:r>
              <a:rPr lang="en-US" sz="2000" dirty="0" smtClean="0">
                <a:latin typeface="+mj-lt"/>
                <a:cs typeface="Calibri" pitchFamily="34" charset="0"/>
              </a:rPr>
              <a:t>acquisition) </a:t>
            </a:r>
            <a:r>
              <a:rPr lang="el-GR" sz="2000" dirty="0" smtClean="0">
                <a:latin typeface="+mj-lt"/>
                <a:cs typeface="Calibri" pitchFamily="34" charset="0"/>
              </a:rPr>
              <a:t>αφορά την παραγγελία και διαχείριση των υλικών</a:t>
            </a:r>
          </a:p>
          <a:p>
            <a:r>
              <a:rPr lang="el-GR" sz="2000" dirty="0" smtClean="0">
                <a:latin typeface="+mj-lt"/>
                <a:cs typeface="Calibri" pitchFamily="34" charset="0"/>
              </a:rPr>
              <a:t>Ο βασικός σκοπός της πρόσκτησης είναι η διαχείριση και ο έλεγχος των δαπανών για υλικά που καλύπτουν τα κριτήρια ανάπτυξης της βιβλιοθήκης </a:t>
            </a:r>
          </a:p>
          <a:p>
            <a:r>
              <a:rPr lang="el-GR" sz="2000" dirty="0" smtClean="0">
                <a:latin typeface="+mj-lt"/>
                <a:cs typeface="Calibri" pitchFamily="34" charset="0"/>
              </a:rPr>
              <a:t>Τα στοιχεία που εισάγονται στο σύστημα πρόσκτησης καλύπτουν νέες παραγγελίες, τροποποιήσεις τρεχουσών παραγγελιών, εκθέσεις και ευχαριστίες για τεκμήρια που έχει δεχθεί η βιβλιοθήκη.</a:t>
            </a:r>
            <a:endParaRPr lang="en-US" sz="2000" dirty="0" smtClean="0">
              <a:latin typeface="+mj-lt"/>
              <a:cs typeface="Calibri" pitchFamily="34" charset="0"/>
            </a:endParaRPr>
          </a:p>
          <a:p>
            <a:r>
              <a:rPr lang="el-GR" sz="2000" dirty="0" smtClean="0">
                <a:latin typeface="+mj-lt"/>
                <a:cs typeface="Calibri" pitchFamily="34" charset="0"/>
              </a:rPr>
              <a:t>Όταν πραγματοποιηθεί η παραλαβή του υλικού, τότε δημιουργείται μια νέα εγγραφή </a:t>
            </a:r>
            <a:r>
              <a:rPr lang="en-US" sz="2000" dirty="0" smtClean="0">
                <a:latin typeface="+mj-lt"/>
                <a:cs typeface="Calibri" pitchFamily="34" charset="0"/>
              </a:rPr>
              <a:t>MARC</a:t>
            </a:r>
            <a:r>
              <a:rPr lang="el-GR" sz="2000" dirty="0" smtClean="0">
                <a:latin typeface="+mj-lt"/>
                <a:cs typeface="Calibri" pitchFamily="34" charset="0"/>
              </a:rPr>
              <a:t>, ή εισάγεται στο υποσύστημα </a:t>
            </a:r>
            <a:r>
              <a:rPr lang="el-GR" sz="2000" dirty="0" err="1" smtClean="0">
                <a:latin typeface="+mj-lt"/>
                <a:cs typeface="Calibri" pitchFamily="34" charset="0"/>
              </a:rPr>
              <a:t>καταλογογράφησης</a:t>
            </a:r>
            <a:r>
              <a:rPr lang="el-GR" sz="2000" dirty="0" smtClean="0">
                <a:latin typeface="+mj-lt"/>
                <a:cs typeface="Calibri" pitchFamily="34" charset="0"/>
              </a:rPr>
              <a:t>. Ο χρήστης θα μπορεί να το εντοπίσει μόνο αν το υποσύστημα της διακίνησης συνδεθεί με αυτό της </a:t>
            </a:r>
            <a:r>
              <a:rPr lang="el-GR" sz="2000" dirty="0" err="1" smtClean="0">
                <a:latin typeface="+mj-lt"/>
                <a:cs typeface="Calibri" pitchFamily="34" charset="0"/>
              </a:rPr>
              <a:t>καταλογογράφησης</a:t>
            </a:r>
            <a:r>
              <a:rPr lang="el-GR" sz="2000" dirty="0" smtClean="0">
                <a:latin typeface="+mj-lt"/>
                <a:cs typeface="Calibri" pitchFamily="34" charset="0"/>
              </a:rPr>
              <a:t>.</a:t>
            </a:r>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13</a:t>
            </a:fld>
            <a:endParaRPr lang="el-G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p:cNvSpPr>
          <p:nvPr>
            <p:ph type="title"/>
          </p:nvPr>
        </p:nvSpPr>
        <p:spPr>
          <a:xfrm>
            <a:off x="395288" y="188913"/>
            <a:ext cx="8229600" cy="909637"/>
          </a:xfrm>
        </p:spPr>
        <p:txBody>
          <a:bodyPr/>
          <a:lstStyle/>
          <a:p>
            <a:r>
              <a:rPr lang="el-GR" smtClean="0"/>
              <a:t>Λειτουργίες της Πρόσκτησης</a:t>
            </a:r>
          </a:p>
        </p:txBody>
      </p:sp>
      <p:sp>
        <p:nvSpPr>
          <p:cNvPr id="28674" name="Rectangle 3"/>
          <p:cNvSpPr>
            <a:spLocks noGrp="1"/>
          </p:cNvSpPr>
          <p:nvPr>
            <p:ph type="body" idx="1"/>
          </p:nvPr>
        </p:nvSpPr>
        <p:spPr/>
        <p:txBody>
          <a:bodyPr/>
          <a:lstStyle/>
          <a:p>
            <a:r>
              <a:rPr lang="el-GR" sz="2400" smtClean="0"/>
              <a:t>Διαχείριση προϋπολογισμού</a:t>
            </a:r>
          </a:p>
          <a:p>
            <a:r>
              <a:rPr lang="el-GR" sz="2400" smtClean="0"/>
              <a:t>Διαχείριση προτάσεων</a:t>
            </a:r>
          </a:p>
          <a:p>
            <a:r>
              <a:rPr lang="el-GR" sz="2400" smtClean="0"/>
              <a:t>Παραγγελία υλικών </a:t>
            </a:r>
          </a:p>
          <a:p>
            <a:r>
              <a:rPr lang="el-GR" sz="2400" smtClean="0"/>
              <a:t>Παραλαβή υλικών</a:t>
            </a:r>
          </a:p>
          <a:p>
            <a:r>
              <a:rPr lang="el-GR" sz="2400" smtClean="0"/>
              <a:t>Τιμολόγηση</a:t>
            </a:r>
          </a:p>
          <a:p>
            <a:r>
              <a:rPr lang="el-GR" sz="2400" smtClean="0"/>
              <a:t>Διαχείριση εκθέσεων</a:t>
            </a:r>
          </a:p>
          <a:p>
            <a:r>
              <a:rPr lang="el-GR" sz="2400" smtClean="0"/>
              <a:t>Διαχείριση κύριων αρχείων όπως νομίσματα και συναλλαγματικές ισοτιμίες, προμηθευτές , εκδότες κλπ</a:t>
            </a:r>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14</a:t>
            </a:fld>
            <a:endParaRPr lang="el-G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p:cNvSpPr>
          <p:nvPr>
            <p:ph type="title"/>
          </p:nvPr>
        </p:nvSpPr>
        <p:spPr/>
        <p:txBody>
          <a:bodyPr/>
          <a:lstStyle/>
          <a:p>
            <a:r>
              <a:rPr lang="el-GR" smtClean="0"/>
              <a:t>Διακίνηση</a:t>
            </a:r>
          </a:p>
        </p:txBody>
      </p:sp>
      <p:sp>
        <p:nvSpPr>
          <p:cNvPr id="29698" name="Rectangle 3"/>
          <p:cNvSpPr>
            <a:spLocks noGrp="1"/>
          </p:cNvSpPr>
          <p:nvPr>
            <p:ph type="body" idx="1"/>
          </p:nvPr>
        </p:nvSpPr>
        <p:spPr>
          <a:xfrm>
            <a:off x="468313" y="1196975"/>
            <a:ext cx="8435975" cy="5040313"/>
          </a:xfrm>
        </p:spPr>
        <p:txBody>
          <a:bodyPr/>
          <a:lstStyle/>
          <a:p>
            <a:pPr>
              <a:lnSpc>
                <a:spcPct val="80000"/>
              </a:lnSpc>
            </a:pPr>
            <a:r>
              <a:rPr lang="el-GR" sz="2400" smtClean="0"/>
              <a:t>Το σύστημα διακίνησης (</a:t>
            </a:r>
            <a:r>
              <a:rPr lang="en-US" sz="2400" smtClean="0"/>
              <a:t>circulation</a:t>
            </a:r>
            <a:r>
              <a:rPr lang="el-GR" sz="2400" smtClean="0"/>
              <a:t>) της βιβλιοθήκης παραδοσιακά αποτελείται από χρεώσεις, ξεχρεώσεις, έλεγχο καθυστερήσεων, κρατήσεις, ανανεώσεις και τη συντήρηση των σχετικών εγγραφών</a:t>
            </a:r>
            <a:endParaRPr lang="en-US" sz="2400" smtClean="0"/>
          </a:p>
          <a:p>
            <a:pPr>
              <a:lnSpc>
                <a:spcPct val="80000"/>
              </a:lnSpc>
            </a:pPr>
            <a:r>
              <a:rPr lang="el-GR" sz="2400" smtClean="0"/>
              <a:t>Ένα πληροφοριακό σύστημα διακίνησης εκτελεί εργασίες όπως</a:t>
            </a:r>
            <a:r>
              <a:rPr lang="el-GR" sz="2400" smtClean="0">
                <a:latin typeface="Arial" charset="0"/>
              </a:rPr>
              <a:t>:</a:t>
            </a:r>
          </a:p>
          <a:p>
            <a:pPr lvl="1">
              <a:lnSpc>
                <a:spcPct val="80000"/>
              </a:lnSpc>
            </a:pPr>
            <a:r>
              <a:rPr lang="el-GR" sz="2000" smtClean="0"/>
              <a:t>Επιστροφή τεκμηρίου (check-in)</a:t>
            </a:r>
          </a:p>
          <a:p>
            <a:pPr lvl="1">
              <a:lnSpc>
                <a:spcPct val="80000"/>
              </a:lnSpc>
            </a:pPr>
            <a:r>
              <a:rPr lang="el-GR" sz="2000" smtClean="0"/>
              <a:t>Δανεισμός τεκμηρίου (check-out),</a:t>
            </a:r>
          </a:p>
          <a:p>
            <a:pPr lvl="1">
              <a:lnSpc>
                <a:spcPct val="80000"/>
              </a:lnSpc>
            </a:pPr>
            <a:r>
              <a:rPr lang="el-GR" sz="2000" smtClean="0"/>
              <a:t>Μηνύματα προς το χρήστη (π.χ. ειδοποιήσεις καθυστερήσεων)</a:t>
            </a:r>
          </a:p>
          <a:p>
            <a:pPr lvl="1">
              <a:lnSpc>
                <a:spcPct val="80000"/>
              </a:lnSpc>
            </a:pPr>
            <a:r>
              <a:rPr lang="el-GR" sz="2000" smtClean="0">
                <a:latin typeface="Arial" charset="0"/>
              </a:rPr>
              <a:t>Δ</a:t>
            </a:r>
            <a:r>
              <a:rPr lang="el-GR" sz="2000" smtClean="0"/>
              <a:t>ιαχείριση κρατήσεων ή ακυρώσεις κρατήσεων τεκμηρίου</a:t>
            </a:r>
          </a:p>
          <a:p>
            <a:pPr lvl="1">
              <a:lnSpc>
                <a:spcPct val="80000"/>
              </a:lnSpc>
            </a:pPr>
            <a:r>
              <a:rPr lang="el-GR" sz="2000" smtClean="0"/>
              <a:t>Διαχείριση προστίμων </a:t>
            </a:r>
          </a:p>
          <a:p>
            <a:pPr lvl="1">
              <a:lnSpc>
                <a:spcPct val="80000"/>
              </a:lnSpc>
            </a:pPr>
            <a:r>
              <a:rPr lang="el-GR" sz="2000" smtClean="0"/>
              <a:t>Εκθέσεις στατιστικών στοιχείων </a:t>
            </a:r>
          </a:p>
          <a:p>
            <a:pPr>
              <a:lnSpc>
                <a:spcPct val="80000"/>
              </a:lnSpc>
            </a:pPr>
            <a:r>
              <a:rPr lang="el-GR" sz="2400" smtClean="0"/>
              <a:t>Η χρήση συσκευών όπως οι σαρωτές γραμμικού κώδικα (</a:t>
            </a:r>
            <a:r>
              <a:rPr lang="en-US" sz="2400" smtClean="0"/>
              <a:t>barcode scanners) </a:t>
            </a:r>
            <a:r>
              <a:rPr lang="el-GR" sz="2400" smtClean="0"/>
              <a:t>στη διακίνηση υποστηρίζει την εύκολη και γρήγορη εκτέλεση των καθημερινών λειτουργιών</a:t>
            </a:r>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15</a:t>
            </a:fld>
            <a:endParaRPr lang="el-G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p:cNvSpPr>
          <p:nvPr>
            <p:ph type="title"/>
          </p:nvPr>
        </p:nvSpPr>
        <p:spPr/>
        <p:txBody>
          <a:bodyPr/>
          <a:lstStyle/>
          <a:p>
            <a:r>
              <a:rPr lang="el-GR" smtClean="0"/>
              <a:t>Καταλογογράφηση</a:t>
            </a:r>
          </a:p>
        </p:txBody>
      </p:sp>
      <p:sp>
        <p:nvSpPr>
          <p:cNvPr id="30722" name="Rectangle 3"/>
          <p:cNvSpPr>
            <a:spLocks noGrp="1"/>
          </p:cNvSpPr>
          <p:nvPr>
            <p:ph type="body" idx="1"/>
          </p:nvPr>
        </p:nvSpPr>
        <p:spPr/>
        <p:txBody>
          <a:bodyPr/>
          <a:lstStyle/>
          <a:p>
            <a:pPr>
              <a:lnSpc>
                <a:spcPct val="90000"/>
              </a:lnSpc>
            </a:pPr>
            <a:r>
              <a:rPr lang="el-GR" sz="2000" smtClean="0"/>
              <a:t>Η καταλογογράφηση περιλαμβάνει την περιγραφή, καταγραφή και εμφάνιση των λεπτομερειών των υλικών</a:t>
            </a:r>
            <a:r>
              <a:rPr lang="en-US" sz="2000" smtClean="0"/>
              <a:t> </a:t>
            </a:r>
            <a:r>
              <a:rPr lang="el-GR" sz="2000" smtClean="0"/>
              <a:t>της βιβλιοθήκης</a:t>
            </a:r>
          </a:p>
          <a:p>
            <a:pPr>
              <a:lnSpc>
                <a:spcPct val="90000"/>
              </a:lnSpc>
            </a:pPr>
            <a:r>
              <a:rPr lang="el-GR" sz="2000" smtClean="0"/>
              <a:t>Στο χειρογραφικό σύστημα απαιτείται επαναλαμβανόμενη καταγραφή συγγραφέων, τίτλου, θέματος, σειράς, κλπ. </a:t>
            </a:r>
          </a:p>
          <a:p>
            <a:pPr>
              <a:lnSpc>
                <a:spcPct val="90000"/>
              </a:lnSpc>
            </a:pPr>
            <a:r>
              <a:rPr lang="el-GR" sz="2000" smtClean="0"/>
              <a:t>Το παραδοσιακό πρότυπο καταλογογράφησης MARC (Machine Readable Catalogue) χρησιμοποιείται για την πρωτοκόλληση, τροποποίηση, αντιγραφή, αποθήκευση και ανάκτηση των εγγραφών του καταλόγου</a:t>
            </a:r>
          </a:p>
          <a:p>
            <a:pPr>
              <a:lnSpc>
                <a:spcPct val="90000"/>
              </a:lnSpc>
            </a:pPr>
            <a:r>
              <a:rPr lang="el-GR" sz="2000" smtClean="0"/>
              <a:t>Το νέο πρότυπο καταλογογράφησης </a:t>
            </a:r>
            <a:r>
              <a:rPr lang="en-US" sz="2000" smtClean="0"/>
              <a:t>RDA (Resource Description and Access) </a:t>
            </a:r>
            <a:r>
              <a:rPr lang="el-GR" sz="2000" smtClean="0"/>
              <a:t>χρησιμοποιείται για τη διαχείριση ψηφιακού περιεχομένου</a:t>
            </a:r>
          </a:p>
          <a:p>
            <a:pPr>
              <a:lnSpc>
                <a:spcPct val="90000"/>
              </a:lnSpc>
            </a:pPr>
            <a:r>
              <a:rPr lang="el-GR" sz="2000" smtClean="0"/>
              <a:t>Όταν μια εγγραφή αποθηκεύεται στη ΒΔ, η εγγραφή εμφανίζεται και στο </a:t>
            </a:r>
            <a:r>
              <a:rPr lang="en-US" sz="2000" smtClean="0"/>
              <a:t>OPAC, </a:t>
            </a:r>
            <a:r>
              <a:rPr lang="el-GR" sz="2000" smtClean="0"/>
              <a:t>και μια συντόμευση της εγγραφής παράγεται αυτόματα και στο υποσύστημα της διακίνησης.</a:t>
            </a:r>
          </a:p>
          <a:p>
            <a:pPr>
              <a:lnSpc>
                <a:spcPct val="90000"/>
              </a:lnSpc>
            </a:pPr>
            <a:endParaRPr lang="el-GR" sz="2000" smtClean="0"/>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16</a:t>
            </a:fld>
            <a:endParaRPr lang="el-G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p:cNvSpPr>
          <p:nvPr>
            <p:ph type="title"/>
          </p:nvPr>
        </p:nvSpPr>
        <p:spPr/>
        <p:txBody>
          <a:bodyPr/>
          <a:lstStyle/>
          <a:p>
            <a:r>
              <a:rPr lang="en-US" smtClean="0"/>
              <a:t>OPAC</a:t>
            </a:r>
            <a:endParaRPr lang="el-GR" smtClean="0"/>
          </a:p>
        </p:txBody>
      </p:sp>
      <p:sp>
        <p:nvSpPr>
          <p:cNvPr id="31746" name="Rectangle 3"/>
          <p:cNvSpPr>
            <a:spLocks noGrp="1"/>
          </p:cNvSpPr>
          <p:nvPr>
            <p:ph type="body" idx="1"/>
          </p:nvPr>
        </p:nvSpPr>
        <p:spPr>
          <a:xfrm>
            <a:off x="457200" y="1196975"/>
            <a:ext cx="8362950" cy="5327650"/>
          </a:xfrm>
        </p:spPr>
        <p:txBody>
          <a:bodyPr/>
          <a:lstStyle/>
          <a:p>
            <a:pPr>
              <a:lnSpc>
                <a:spcPct val="80000"/>
              </a:lnSpc>
            </a:pPr>
            <a:r>
              <a:rPr lang="el-GR" sz="2400" smtClean="0">
                <a:cs typeface="Calibri" pitchFamily="34" charset="0"/>
              </a:rPr>
              <a:t>Το υποσύστημα </a:t>
            </a:r>
            <a:r>
              <a:rPr lang="en-US" sz="2400" b="1" smtClean="0">
                <a:cs typeface="Calibri" pitchFamily="34" charset="0"/>
              </a:rPr>
              <a:t>OPAC </a:t>
            </a:r>
            <a:r>
              <a:rPr lang="el-GR" sz="2400" smtClean="0">
                <a:cs typeface="Calibri" pitchFamily="34" charset="0"/>
              </a:rPr>
              <a:t>(</a:t>
            </a:r>
            <a:r>
              <a:rPr lang="el-GR" sz="2400" b="1" smtClean="0">
                <a:cs typeface="Calibri" pitchFamily="34" charset="0"/>
              </a:rPr>
              <a:t>Online Public Access Catalogue) </a:t>
            </a:r>
            <a:r>
              <a:rPr lang="el-GR" sz="2400" smtClean="0">
                <a:cs typeface="Calibri" pitchFamily="34" charset="0"/>
              </a:rPr>
              <a:t>είναι το μόνο που δεν λειτουργεί ανεξάρτητα, αλλά συλλειτουργεί με την καταλογογράφηση</a:t>
            </a:r>
          </a:p>
          <a:p>
            <a:pPr>
              <a:lnSpc>
                <a:spcPct val="80000"/>
              </a:lnSpc>
            </a:pPr>
            <a:r>
              <a:rPr lang="el-GR" sz="2400" smtClean="0">
                <a:cs typeface="Calibri" pitchFamily="34" charset="0"/>
              </a:rPr>
              <a:t>Προσφέρει λειτουργίες αναζήτησης:</a:t>
            </a:r>
          </a:p>
          <a:p>
            <a:pPr lvl="1">
              <a:lnSpc>
                <a:spcPct val="80000"/>
              </a:lnSpc>
            </a:pPr>
            <a:r>
              <a:rPr lang="el-GR" sz="2400" smtClean="0">
                <a:cs typeface="Calibri" pitchFamily="34" charset="0"/>
              </a:rPr>
              <a:t>με τον συγγραφέα, τον τίτλο, το θέμα ή λέξεις κλειδιά</a:t>
            </a:r>
          </a:p>
          <a:p>
            <a:pPr lvl="1">
              <a:lnSpc>
                <a:spcPct val="80000"/>
              </a:lnSpc>
            </a:pPr>
            <a:r>
              <a:rPr lang="el-GR" sz="2400" smtClean="0">
                <a:cs typeface="Calibri" pitchFamily="34" charset="0"/>
              </a:rPr>
              <a:t>χρήση </a:t>
            </a:r>
            <a:r>
              <a:rPr lang="en-US" sz="2400" smtClean="0">
                <a:cs typeface="Calibri" pitchFamily="34" charset="0"/>
              </a:rPr>
              <a:t>boolean </a:t>
            </a:r>
            <a:r>
              <a:rPr lang="el-GR" sz="2400" smtClean="0">
                <a:cs typeface="Calibri" pitchFamily="34" charset="0"/>
              </a:rPr>
              <a:t>τελεστών [AND, OR, NOT]</a:t>
            </a:r>
          </a:p>
          <a:p>
            <a:pPr lvl="1">
              <a:lnSpc>
                <a:spcPct val="80000"/>
              </a:lnSpc>
            </a:pPr>
            <a:r>
              <a:rPr lang="el-GR" sz="2400" smtClean="0">
                <a:cs typeface="Calibri" pitchFamily="34" charset="0"/>
              </a:rPr>
              <a:t>χρήση ειδικών χαρακτήρων </a:t>
            </a:r>
            <a:r>
              <a:rPr lang="en-US" sz="2400" smtClean="0">
                <a:cs typeface="Calibri" pitchFamily="34" charset="0"/>
              </a:rPr>
              <a:t>(wildcard characters) </a:t>
            </a:r>
            <a:endParaRPr lang="el-GR" sz="2400" smtClean="0">
              <a:cs typeface="Calibri" pitchFamily="34" charset="0"/>
            </a:endParaRPr>
          </a:p>
          <a:p>
            <a:pPr lvl="1">
              <a:lnSpc>
                <a:spcPct val="80000"/>
              </a:lnSpc>
            </a:pPr>
            <a:r>
              <a:rPr lang="el-GR" sz="2400" smtClean="0">
                <a:cs typeface="Calibri" pitchFamily="34" charset="0"/>
              </a:rPr>
              <a:t>χρήση υπερσυνδέσμων</a:t>
            </a:r>
          </a:p>
          <a:p>
            <a:pPr lvl="1">
              <a:lnSpc>
                <a:spcPct val="80000"/>
              </a:lnSpc>
            </a:pPr>
            <a:r>
              <a:rPr lang="el-GR" sz="2400" smtClean="0">
                <a:cs typeface="Calibri" pitchFamily="34" charset="0"/>
              </a:rPr>
              <a:t>σύνθετη αναζήτηση</a:t>
            </a:r>
          </a:p>
          <a:p>
            <a:pPr>
              <a:lnSpc>
                <a:spcPct val="80000"/>
              </a:lnSpc>
            </a:pPr>
            <a:r>
              <a:rPr lang="el-GR" sz="2400" smtClean="0">
                <a:cs typeface="Calibri" pitchFamily="34" charset="0"/>
              </a:rPr>
              <a:t>Λειτουργία φυλλομέτρησης (</a:t>
            </a:r>
            <a:r>
              <a:rPr lang="en-US" sz="2400" smtClean="0">
                <a:cs typeface="Calibri" pitchFamily="34" charset="0"/>
              </a:rPr>
              <a:t>Browsing</a:t>
            </a:r>
            <a:r>
              <a:rPr lang="el-GR" sz="2400" smtClean="0">
                <a:cs typeface="Calibri" pitchFamily="34" charset="0"/>
              </a:rPr>
              <a:t>) ιεραρχικά ή βάσει πεδίου</a:t>
            </a:r>
          </a:p>
          <a:p>
            <a:pPr>
              <a:lnSpc>
                <a:spcPct val="80000"/>
              </a:lnSpc>
            </a:pPr>
            <a:r>
              <a:rPr lang="el-GR" sz="2400" smtClean="0">
                <a:cs typeface="Calibri" pitchFamily="34" charset="0"/>
              </a:rPr>
              <a:t>Λειτουργία εξατομικευμένου OPAC (My OPAC)-SDI, CAS, κλπ</a:t>
            </a:r>
          </a:p>
          <a:p>
            <a:pPr>
              <a:lnSpc>
                <a:spcPct val="80000"/>
              </a:lnSpc>
            </a:pPr>
            <a:endParaRPr lang="el-GR" sz="2400" smtClean="0">
              <a:cs typeface="Calibri" pitchFamily="34" charset="0"/>
            </a:endParaRPr>
          </a:p>
          <a:p>
            <a:pPr>
              <a:lnSpc>
                <a:spcPct val="80000"/>
              </a:lnSpc>
            </a:pPr>
            <a:endParaRPr lang="el-GR" sz="2400" smtClean="0">
              <a:cs typeface="Calibri" pitchFamily="34" charset="0"/>
            </a:endParaRPr>
          </a:p>
          <a:p>
            <a:pPr>
              <a:lnSpc>
                <a:spcPct val="80000"/>
              </a:lnSpc>
              <a:buFont typeface="Arial" charset="0"/>
              <a:buNone/>
            </a:pPr>
            <a:r>
              <a:rPr lang="el-GR" sz="2400" smtClean="0">
                <a:cs typeface="Calibri" pitchFamily="34" charset="0"/>
              </a:rPr>
              <a:t> </a:t>
            </a:r>
          </a:p>
          <a:p>
            <a:pPr>
              <a:lnSpc>
                <a:spcPct val="80000"/>
              </a:lnSpc>
            </a:pPr>
            <a:endParaRPr lang="el-GR" sz="2400" smtClean="0">
              <a:cs typeface="Calibri" pitchFamily="34" charset="0"/>
            </a:endParaRPr>
          </a:p>
          <a:p>
            <a:pPr>
              <a:lnSpc>
                <a:spcPct val="80000"/>
              </a:lnSpc>
              <a:buFont typeface="Arial" charset="0"/>
              <a:buNone/>
            </a:pPr>
            <a:endParaRPr lang="el-GR" sz="2400" smtClean="0">
              <a:cs typeface="Calibri" pitchFamily="34" charset="0"/>
            </a:endParaRPr>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17</a:t>
            </a:fld>
            <a:endParaRPr lang="el-G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p:cNvSpPr>
          <p:nvPr>
            <p:ph type="title"/>
          </p:nvPr>
        </p:nvSpPr>
        <p:spPr/>
        <p:txBody>
          <a:bodyPr/>
          <a:lstStyle/>
          <a:p>
            <a:r>
              <a:rPr lang="el-GR" dirty="0" smtClean="0"/>
              <a:t>Διαχείριση σειριακών </a:t>
            </a:r>
            <a:r>
              <a:rPr lang="el-GR" dirty="0" smtClean="0"/>
              <a:t>εκδόσεων - περιοδικών</a:t>
            </a:r>
            <a:endParaRPr lang="el-GR" dirty="0" smtClean="0"/>
          </a:p>
        </p:txBody>
      </p:sp>
      <p:sp>
        <p:nvSpPr>
          <p:cNvPr id="32770" name="Rectangle 3"/>
          <p:cNvSpPr>
            <a:spLocks noGrp="1"/>
          </p:cNvSpPr>
          <p:nvPr>
            <p:ph type="body" idx="1"/>
          </p:nvPr>
        </p:nvSpPr>
        <p:spPr/>
        <p:txBody>
          <a:bodyPr/>
          <a:lstStyle/>
          <a:p>
            <a:pPr>
              <a:lnSpc>
                <a:spcPct val="80000"/>
              </a:lnSpc>
            </a:pPr>
            <a:r>
              <a:rPr lang="el-GR" sz="2000" dirty="0" smtClean="0"/>
              <a:t>Το υποσύστημα διαχείρισης των σειριακών </a:t>
            </a:r>
            <a:r>
              <a:rPr lang="el-GR" sz="2000" dirty="0" smtClean="0"/>
              <a:t>εκδόσεων - περιοδικών </a:t>
            </a:r>
            <a:r>
              <a:rPr lang="el-GR" sz="2000" dirty="0" smtClean="0"/>
              <a:t>υποστηρίζει εργασίες οι οποίες είναι πολύπλοκες λόγω της απρόβλεπτης φύσης των σειριακών εκδόσεων</a:t>
            </a:r>
            <a:endParaRPr lang="en-US" sz="2000" dirty="0" smtClean="0"/>
          </a:p>
          <a:p>
            <a:pPr>
              <a:lnSpc>
                <a:spcPct val="80000"/>
              </a:lnSpc>
              <a:buFont typeface="Arial" charset="0"/>
              <a:buNone/>
            </a:pPr>
            <a:r>
              <a:rPr lang="el-GR" sz="2000" dirty="0" smtClean="0"/>
              <a:t>Λειτουργίες:</a:t>
            </a:r>
          </a:p>
          <a:p>
            <a:pPr>
              <a:lnSpc>
                <a:spcPct val="80000"/>
              </a:lnSpc>
            </a:pPr>
            <a:r>
              <a:rPr lang="el-GR" sz="2000" dirty="0" smtClean="0"/>
              <a:t>Προτάσεις</a:t>
            </a:r>
          </a:p>
          <a:p>
            <a:pPr>
              <a:lnSpc>
                <a:spcPct val="80000"/>
              </a:lnSpc>
            </a:pPr>
            <a:r>
              <a:rPr lang="el-GR" sz="2000" dirty="0" smtClean="0"/>
              <a:t>Συνδρομές (ανανέωση / νέα/ ακύρωση)</a:t>
            </a:r>
          </a:p>
          <a:p>
            <a:pPr>
              <a:lnSpc>
                <a:spcPct val="80000"/>
              </a:lnSpc>
            </a:pPr>
            <a:r>
              <a:rPr lang="el-GR" sz="2000" dirty="0" smtClean="0"/>
              <a:t>Πληρωμές </a:t>
            </a:r>
          </a:p>
          <a:p>
            <a:pPr>
              <a:lnSpc>
                <a:spcPct val="80000"/>
              </a:lnSpc>
            </a:pPr>
            <a:r>
              <a:rPr lang="el-GR" sz="2000" dirty="0" smtClean="0"/>
              <a:t>Επιστροφή τευχών  </a:t>
            </a:r>
          </a:p>
          <a:p>
            <a:pPr>
              <a:lnSpc>
                <a:spcPct val="80000"/>
              </a:lnSpc>
            </a:pPr>
            <a:r>
              <a:rPr lang="el-GR" sz="2000" dirty="0" smtClean="0"/>
              <a:t>Παραγωγή υπενθυμίσεων</a:t>
            </a:r>
          </a:p>
          <a:p>
            <a:pPr>
              <a:lnSpc>
                <a:spcPct val="80000"/>
              </a:lnSpc>
            </a:pPr>
            <a:r>
              <a:rPr lang="el-GR" sz="2000" dirty="0" smtClean="0"/>
              <a:t>Διαχείριση βιβλιοδεσιών</a:t>
            </a:r>
          </a:p>
          <a:p>
            <a:pPr>
              <a:lnSpc>
                <a:spcPct val="80000"/>
              </a:lnSpc>
            </a:pPr>
            <a:r>
              <a:rPr lang="el-GR" sz="2000" dirty="0" smtClean="0"/>
              <a:t>Κατάσταση αναζήτησης για κάθε τεύχος</a:t>
            </a:r>
          </a:p>
          <a:p>
            <a:pPr>
              <a:lnSpc>
                <a:spcPct val="80000"/>
              </a:lnSpc>
            </a:pPr>
            <a:r>
              <a:rPr lang="el-GR" sz="2000" dirty="0" smtClean="0"/>
              <a:t>Βασική διαχείριση Βάσης Δεδομένων</a:t>
            </a:r>
          </a:p>
          <a:p>
            <a:pPr>
              <a:lnSpc>
                <a:spcPct val="80000"/>
              </a:lnSpc>
            </a:pPr>
            <a:r>
              <a:rPr lang="el-GR" sz="2000" dirty="0" smtClean="0"/>
              <a:t>Παραγωγή εκθέσεων</a:t>
            </a:r>
          </a:p>
          <a:p>
            <a:pPr>
              <a:lnSpc>
                <a:spcPct val="80000"/>
              </a:lnSpc>
            </a:pPr>
            <a:r>
              <a:rPr lang="el-GR" sz="2000" dirty="0" smtClean="0"/>
              <a:t>Αναζήτηση καθυστερημένων τευχών περιοδικών</a:t>
            </a:r>
          </a:p>
          <a:p>
            <a:pPr>
              <a:lnSpc>
                <a:spcPct val="80000"/>
              </a:lnSpc>
            </a:pPr>
            <a:r>
              <a:rPr lang="el-GR" sz="2000" dirty="0" smtClean="0"/>
              <a:t>Προώθηση περιοδικών σε ενδιαφερόμενους χρήστες</a:t>
            </a:r>
          </a:p>
          <a:p>
            <a:pPr>
              <a:lnSpc>
                <a:spcPct val="80000"/>
              </a:lnSpc>
            </a:pPr>
            <a:endParaRPr lang="el-GR" sz="2000" dirty="0" smtClean="0"/>
          </a:p>
          <a:p>
            <a:pPr>
              <a:lnSpc>
                <a:spcPct val="80000"/>
              </a:lnSpc>
            </a:pPr>
            <a:endParaRPr lang="el-GR" sz="2000" dirty="0" smtClean="0"/>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18</a:t>
            </a:fld>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B36BEE77-3DE7-4623-A947-5900192701C1}" type="slidenum">
              <a:rPr lang="el-GR"/>
              <a:pPr>
                <a:defRPr/>
              </a:pPr>
              <a:t>1</a:t>
            </a:fld>
            <a:endParaRPr lang="el-GR"/>
          </a:p>
        </p:txBody>
      </p:sp>
      <p:sp>
        <p:nvSpPr>
          <p:cNvPr id="18434" name="Content Placeholder 2"/>
          <p:cNvSpPr>
            <a:spLocks noGrp="1"/>
          </p:cNvSpPr>
          <p:nvPr>
            <p:ph idx="1"/>
          </p:nvPr>
        </p:nvSpPr>
        <p:spPr>
          <a:xfrm>
            <a:off x="457200" y="1268413"/>
            <a:ext cx="8229600" cy="2736850"/>
          </a:xfrm>
        </p:spPr>
        <p:txBody>
          <a:bodyPr/>
          <a:lstStyle/>
          <a:p>
            <a:pPr marL="0" indent="0" eaLnBrk="1" hangingPunct="1">
              <a:buFont typeface="Arial" charset="0"/>
              <a:buNone/>
            </a:pPr>
            <a:r>
              <a:rPr lang="el-GR" sz="2400" smtClean="0"/>
              <a:t>Στην έκτη συνάντηση γίνεται παρουσίαση και συζήτηση της Οργάνωσης γνώσης σε Ακαδημαϊκές Βιβλιοθήκες</a:t>
            </a:r>
            <a:r>
              <a:rPr lang="el-GR" altLang="el-GR" sz="2400" smtClean="0"/>
              <a:t>.</a:t>
            </a:r>
            <a:r>
              <a:rPr lang="el-GR" sz="2400" smtClean="0"/>
              <a:t/>
            </a:r>
            <a:br>
              <a:rPr lang="el-GR" sz="2400" smtClean="0"/>
            </a:br>
            <a:endParaRPr lang="el-GR" sz="2400" smtClean="0"/>
          </a:p>
        </p:txBody>
      </p:sp>
      <p:sp>
        <p:nvSpPr>
          <p:cNvPr id="18435" name="Rectangle 6"/>
          <p:cNvSpPr>
            <a:spLocks noChangeArrowheads="1"/>
          </p:cNvSpPr>
          <p:nvPr/>
        </p:nvSpPr>
        <p:spPr bwMode="auto">
          <a:xfrm>
            <a:off x="3810000" y="2424113"/>
            <a:ext cx="9144000" cy="0"/>
          </a:xfrm>
          <a:prstGeom prst="rect">
            <a:avLst/>
          </a:prstGeom>
          <a:noFill/>
          <a:ln w="9525">
            <a:noFill/>
            <a:miter lim="800000"/>
            <a:headEnd/>
            <a:tailEnd/>
          </a:ln>
        </p:spPr>
        <p:txBody>
          <a:bodyPr>
            <a:spAutoFit/>
          </a:bodyPr>
          <a:lstStyle/>
          <a:p>
            <a:endParaRPr lang="en-US" altLang="el-GR" sz="2400">
              <a:latin typeface="Times New Roman" pitchFamily="18" charset="0"/>
            </a:endParaRPr>
          </a:p>
        </p:txBody>
      </p:sp>
      <p:sp>
        <p:nvSpPr>
          <p:cNvPr id="18436" name="Title 3"/>
          <p:cNvSpPr>
            <a:spLocks noGrp="1"/>
          </p:cNvSpPr>
          <p:nvPr>
            <p:ph type="title"/>
          </p:nvPr>
        </p:nvSpPr>
        <p:spPr/>
        <p:txBody>
          <a:bodyPr/>
          <a:lstStyle/>
          <a:p>
            <a:pPr eaLnBrk="1" hangingPunct="1"/>
            <a:r>
              <a:rPr lang="el-GR" sz="3600" smtClean="0"/>
              <a:t>Έκτη συνάντηση</a:t>
            </a:r>
          </a:p>
        </p:txBody>
      </p:sp>
      <p:sp>
        <p:nvSpPr>
          <p:cNvPr id="18437" name="Slide Number Placeholder 3"/>
          <p:cNvSpPr txBox="1">
            <a:spLocks noGrp="1"/>
          </p:cNvSpPr>
          <p:nvPr/>
        </p:nvSpPr>
        <p:spPr bwMode="auto">
          <a:xfrm>
            <a:off x="6553200" y="6356350"/>
            <a:ext cx="2133600" cy="365125"/>
          </a:xfrm>
          <a:prstGeom prst="rect">
            <a:avLst/>
          </a:prstGeom>
          <a:noFill/>
          <a:ln w="9525">
            <a:noFill/>
            <a:miter lim="800000"/>
            <a:headEnd/>
            <a:tailEnd/>
          </a:ln>
        </p:spPr>
        <p:txBody>
          <a:bodyPr anchor="ctr"/>
          <a:lstStyle/>
          <a:p>
            <a:pPr algn="r"/>
            <a:r>
              <a:rPr lang="en-US" sz="1200"/>
              <a:t>1</a:t>
            </a:r>
            <a:endParaRPr lang="el-GR" sz="12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p:cNvSpPr>
          <p:nvPr>
            <p:ph type="title"/>
          </p:nvPr>
        </p:nvSpPr>
        <p:spPr>
          <a:xfrm>
            <a:off x="468313" y="0"/>
            <a:ext cx="8229600" cy="909638"/>
          </a:xfrm>
        </p:spPr>
        <p:txBody>
          <a:bodyPr/>
          <a:lstStyle/>
          <a:p>
            <a:r>
              <a:rPr lang="el-GR" smtClean="0"/>
              <a:t>Διαχείριση συστήματος</a:t>
            </a:r>
          </a:p>
        </p:txBody>
      </p:sp>
      <p:sp>
        <p:nvSpPr>
          <p:cNvPr id="33794" name="Rectangle 3"/>
          <p:cNvSpPr>
            <a:spLocks noGrp="1"/>
          </p:cNvSpPr>
          <p:nvPr>
            <p:ph type="body" idx="1"/>
          </p:nvPr>
        </p:nvSpPr>
        <p:spPr>
          <a:xfrm>
            <a:off x="457200" y="1196975"/>
            <a:ext cx="8229600" cy="4608513"/>
          </a:xfrm>
        </p:spPr>
        <p:txBody>
          <a:bodyPr/>
          <a:lstStyle/>
          <a:p>
            <a:pPr>
              <a:lnSpc>
                <a:spcPct val="90000"/>
              </a:lnSpc>
            </a:pPr>
            <a:r>
              <a:rPr lang="el-GR" sz="2000" smtClean="0"/>
              <a:t>Διαχείριση πρόσβασης χρηστών</a:t>
            </a:r>
          </a:p>
          <a:p>
            <a:pPr>
              <a:lnSpc>
                <a:spcPct val="90000"/>
              </a:lnSpc>
            </a:pPr>
            <a:r>
              <a:rPr lang="el-GR" sz="2000" smtClean="0"/>
              <a:t>Προστασία </a:t>
            </a:r>
            <a:r>
              <a:rPr lang="en-US" sz="2000" smtClean="0"/>
              <a:t>User ID/ password</a:t>
            </a:r>
            <a:r>
              <a:rPr lang="el-GR" sz="2000" smtClean="0"/>
              <a:t> χρηστών</a:t>
            </a:r>
          </a:p>
          <a:p>
            <a:pPr>
              <a:lnSpc>
                <a:spcPct val="90000"/>
              </a:lnSpc>
            </a:pPr>
            <a:r>
              <a:rPr lang="el-GR" sz="2000" smtClean="0"/>
              <a:t>Ενημέρωση κύριων αρχείων </a:t>
            </a:r>
          </a:p>
          <a:p>
            <a:pPr lvl="1">
              <a:lnSpc>
                <a:spcPct val="90000"/>
              </a:lnSpc>
            </a:pPr>
            <a:r>
              <a:rPr lang="el-GR" sz="2000" smtClean="0"/>
              <a:t>Βιβλία (έκδοση / επιστροφή / υπενθύμιση / συντήρηση)</a:t>
            </a:r>
          </a:p>
          <a:p>
            <a:pPr lvl="1">
              <a:lnSpc>
                <a:spcPct val="90000"/>
              </a:lnSpc>
            </a:pPr>
            <a:r>
              <a:rPr lang="el-GR" sz="2000" smtClean="0"/>
              <a:t>Βιβλία με συχνή πρόσβαση</a:t>
            </a:r>
          </a:p>
          <a:p>
            <a:pPr lvl="1">
              <a:lnSpc>
                <a:spcPct val="90000"/>
              </a:lnSpc>
            </a:pPr>
            <a:r>
              <a:rPr lang="el-GR" sz="2000" smtClean="0"/>
              <a:t>Νέοι κατάλογοι</a:t>
            </a:r>
          </a:p>
          <a:p>
            <a:pPr lvl="1">
              <a:lnSpc>
                <a:spcPct val="90000"/>
              </a:lnSpc>
            </a:pPr>
            <a:r>
              <a:rPr lang="el-GR" sz="2000" smtClean="0"/>
              <a:t>Λίστες (χρηστών/εκδοτών/προμηθευτών)</a:t>
            </a:r>
          </a:p>
          <a:p>
            <a:pPr lvl="1">
              <a:lnSpc>
                <a:spcPct val="90000"/>
              </a:lnSpc>
            </a:pPr>
            <a:r>
              <a:rPr lang="el-GR" sz="2000" smtClean="0"/>
              <a:t>κλπ</a:t>
            </a:r>
          </a:p>
          <a:p>
            <a:pPr>
              <a:lnSpc>
                <a:spcPct val="90000"/>
              </a:lnSpc>
            </a:pPr>
            <a:r>
              <a:rPr lang="el-GR" sz="2000" smtClean="0"/>
              <a:t>Προσδιορισμός του χρόνου δανεισμού, των χρεώσεων των καθυστερημένων επιστροφών, κλπ.</a:t>
            </a:r>
          </a:p>
          <a:p>
            <a:pPr>
              <a:lnSpc>
                <a:spcPct val="90000"/>
              </a:lnSpc>
            </a:pPr>
            <a:r>
              <a:rPr lang="el-GR" sz="2000" smtClean="0"/>
              <a:t>Επαλήθευση αποθεμάτων (σύγκριση φυσικών τεκμηρίων με τα καταγεγραμμένα)</a:t>
            </a:r>
          </a:p>
          <a:p>
            <a:pPr>
              <a:lnSpc>
                <a:spcPct val="90000"/>
              </a:lnSpc>
            </a:pPr>
            <a:r>
              <a:rPr lang="el-GR" sz="2000" smtClean="0"/>
              <a:t>Ανταλλαγή πηγών μεταξύ βιβλιοθηκών</a:t>
            </a:r>
          </a:p>
          <a:p>
            <a:pPr>
              <a:lnSpc>
                <a:spcPct val="90000"/>
              </a:lnSpc>
            </a:pPr>
            <a:r>
              <a:rPr lang="el-GR" sz="2000" smtClean="0"/>
              <a:t>Παραγωγή διαφόρων εκθέσεων</a:t>
            </a:r>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19</a:t>
            </a:fld>
            <a:endParaRPr lang="el-G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p:txBody>
          <a:bodyPr/>
          <a:lstStyle/>
          <a:p>
            <a:r>
              <a:rPr lang="el-GR" smtClean="0">
                <a:cs typeface="Calibri" pitchFamily="34" charset="0"/>
              </a:rPr>
              <a:t>Διαδανεισμός μεταξύ βιβλιοθηκών</a:t>
            </a:r>
          </a:p>
        </p:txBody>
      </p:sp>
      <p:sp>
        <p:nvSpPr>
          <p:cNvPr id="53251" name="Rectangle 3"/>
          <p:cNvSpPr>
            <a:spLocks noGrp="1"/>
          </p:cNvSpPr>
          <p:nvPr>
            <p:ph type="body" idx="1"/>
          </p:nvPr>
        </p:nvSpPr>
        <p:spPr/>
        <p:txBody>
          <a:bodyPr/>
          <a:lstStyle/>
          <a:p>
            <a:r>
              <a:rPr lang="el-GR" sz="2400" dirty="0" smtClean="0">
                <a:cs typeface="Calibri" pitchFamily="34" charset="0"/>
              </a:rPr>
              <a:t>Το υποσύστημα </a:t>
            </a:r>
            <a:r>
              <a:rPr lang="el-GR" sz="2400" dirty="0" err="1" smtClean="0">
                <a:cs typeface="Calibri" pitchFamily="34" charset="0"/>
              </a:rPr>
              <a:t>διαδανεισμού</a:t>
            </a:r>
            <a:r>
              <a:rPr lang="el-GR" sz="2400" dirty="0" smtClean="0">
                <a:cs typeface="Calibri" pitchFamily="34" charset="0"/>
              </a:rPr>
              <a:t> μεταξύ βιβλιοθηκών (</a:t>
            </a:r>
            <a:r>
              <a:rPr lang="en-US" sz="2400" dirty="0" smtClean="0">
                <a:cs typeface="Calibri" pitchFamily="34" charset="0"/>
              </a:rPr>
              <a:t>Interlibrary loan</a:t>
            </a:r>
            <a:r>
              <a:rPr lang="el-GR" sz="2400" dirty="0" smtClean="0">
                <a:cs typeface="Calibri" pitchFamily="34" charset="0"/>
              </a:rPr>
              <a:t>) υποστηρίζει το </a:t>
            </a:r>
            <a:r>
              <a:rPr lang="el-GR" sz="2400" dirty="0" err="1" smtClean="0">
                <a:cs typeface="Calibri" pitchFamily="34" charset="0"/>
              </a:rPr>
              <a:t>διαδανεισμό</a:t>
            </a:r>
            <a:r>
              <a:rPr lang="el-GR" sz="2400" dirty="0" smtClean="0">
                <a:cs typeface="Calibri" pitchFamily="34" charset="0"/>
              </a:rPr>
              <a:t> μέσω ενός ειδικού συμφωνητικού</a:t>
            </a:r>
          </a:p>
          <a:p>
            <a:r>
              <a:rPr lang="el-GR" sz="2400" dirty="0" smtClean="0">
                <a:cs typeface="Calibri" pitchFamily="34" charset="0"/>
              </a:rPr>
              <a:t>Ακολουθούν πρότυπα για την παρακολούθηση και τη διαχείριση των αιτημάτων </a:t>
            </a:r>
            <a:r>
              <a:rPr lang="el-GR" sz="2400" dirty="0" smtClean="0"/>
              <a:t>(</a:t>
            </a:r>
            <a:r>
              <a:rPr lang="el-GR" sz="2400" b="1" dirty="0" smtClean="0"/>
              <a:t>ISO ILL 10160: </a:t>
            </a:r>
            <a:r>
              <a:rPr lang="el-GR" sz="2400" dirty="0" err="1" smtClean="0"/>
              <a:t>Open</a:t>
            </a:r>
            <a:r>
              <a:rPr lang="el-GR" sz="2400" dirty="0" smtClean="0"/>
              <a:t> </a:t>
            </a:r>
            <a:r>
              <a:rPr lang="el-GR" sz="2400" dirty="0" err="1" smtClean="0"/>
              <a:t>Systems</a:t>
            </a:r>
            <a:endParaRPr lang="el-GR" sz="2400" dirty="0" smtClean="0"/>
          </a:p>
          <a:p>
            <a:r>
              <a:rPr lang="el-GR" sz="2400" dirty="0" err="1" smtClean="0"/>
              <a:t>Interconnection</a:t>
            </a:r>
            <a:r>
              <a:rPr lang="el-GR" sz="2400" dirty="0" smtClean="0"/>
              <a:t>, </a:t>
            </a:r>
            <a:r>
              <a:rPr lang="el-GR" sz="2400" dirty="0" err="1" smtClean="0"/>
              <a:t>and</a:t>
            </a:r>
            <a:r>
              <a:rPr lang="el-GR" sz="2400" dirty="0" smtClean="0"/>
              <a:t> </a:t>
            </a:r>
            <a:r>
              <a:rPr lang="el-GR" sz="2400" dirty="0" err="1" smtClean="0"/>
              <a:t>Interlibrary</a:t>
            </a:r>
            <a:r>
              <a:rPr lang="el-GR" sz="2400" dirty="0" smtClean="0"/>
              <a:t> </a:t>
            </a:r>
            <a:r>
              <a:rPr lang="el-GR" sz="2400" dirty="0" err="1" smtClean="0"/>
              <a:t>Loan</a:t>
            </a:r>
            <a:r>
              <a:rPr lang="el-GR" sz="2400" dirty="0" smtClean="0"/>
              <a:t> </a:t>
            </a:r>
            <a:r>
              <a:rPr lang="el-GR" sz="2400" dirty="0" err="1" smtClean="0"/>
              <a:t>Application</a:t>
            </a:r>
            <a:r>
              <a:rPr lang="el-GR" sz="2400" dirty="0" smtClean="0"/>
              <a:t> </a:t>
            </a:r>
            <a:r>
              <a:rPr lang="el-GR" sz="2400" dirty="0" err="1" smtClean="0"/>
              <a:t>Service</a:t>
            </a:r>
            <a:r>
              <a:rPr lang="el-GR" sz="2400" dirty="0" smtClean="0"/>
              <a:t> </a:t>
            </a:r>
            <a:r>
              <a:rPr lang="el-GR" sz="2400" dirty="0" err="1" smtClean="0"/>
              <a:t>Definition</a:t>
            </a:r>
            <a:r>
              <a:rPr lang="el-GR" sz="2400" dirty="0" smtClean="0"/>
              <a:t>, </a:t>
            </a:r>
            <a:r>
              <a:rPr lang="el-GR" sz="2400" b="1" dirty="0" smtClean="0"/>
              <a:t>ISO ILL 10161: </a:t>
            </a:r>
            <a:r>
              <a:rPr lang="el-GR" sz="2400" dirty="0" err="1" smtClean="0"/>
              <a:t>Open</a:t>
            </a:r>
            <a:r>
              <a:rPr lang="el-GR" sz="2400" dirty="0" smtClean="0"/>
              <a:t> </a:t>
            </a:r>
            <a:r>
              <a:rPr lang="el-GR" sz="2400" dirty="0" err="1" smtClean="0"/>
              <a:t>Systems</a:t>
            </a:r>
            <a:r>
              <a:rPr lang="el-GR" sz="2400" dirty="0" smtClean="0"/>
              <a:t> </a:t>
            </a:r>
            <a:r>
              <a:rPr lang="el-GR" sz="2400" dirty="0" err="1" smtClean="0"/>
              <a:t>Interconnection</a:t>
            </a:r>
            <a:r>
              <a:rPr lang="el-GR" sz="2400" dirty="0" smtClean="0"/>
              <a:t>, </a:t>
            </a:r>
            <a:r>
              <a:rPr lang="el-GR" sz="2400" dirty="0" err="1" smtClean="0"/>
              <a:t>and</a:t>
            </a:r>
            <a:r>
              <a:rPr lang="el-GR" sz="2400" dirty="0" smtClean="0"/>
              <a:t> </a:t>
            </a:r>
            <a:r>
              <a:rPr lang="el-GR" sz="2400" dirty="0" err="1" smtClean="0"/>
              <a:t>Interlibrary</a:t>
            </a:r>
            <a:r>
              <a:rPr lang="el-GR" sz="2400" dirty="0" smtClean="0"/>
              <a:t> </a:t>
            </a:r>
            <a:r>
              <a:rPr lang="el-GR" sz="2400" dirty="0" err="1" smtClean="0"/>
              <a:t>Loan</a:t>
            </a:r>
            <a:r>
              <a:rPr lang="el-GR" sz="2400" dirty="0" smtClean="0"/>
              <a:t> </a:t>
            </a:r>
            <a:r>
              <a:rPr lang="el-GR" sz="2400" dirty="0" err="1" smtClean="0"/>
              <a:t>Application</a:t>
            </a:r>
            <a:r>
              <a:rPr lang="el-GR" sz="2400" dirty="0" smtClean="0"/>
              <a:t> </a:t>
            </a:r>
            <a:r>
              <a:rPr lang="el-GR" sz="2400" dirty="0" err="1" smtClean="0"/>
              <a:t>Protocol</a:t>
            </a:r>
            <a:r>
              <a:rPr lang="el-GR" sz="2400" dirty="0" smtClean="0"/>
              <a:t> </a:t>
            </a:r>
            <a:r>
              <a:rPr lang="el-GR" sz="2400" dirty="0" err="1" smtClean="0"/>
              <a:t>Specification</a:t>
            </a:r>
            <a:r>
              <a:rPr lang="el-GR" sz="2400" dirty="0" smtClean="0"/>
              <a:t>)</a:t>
            </a:r>
            <a:endParaRPr lang="el-GR" sz="2400" dirty="0" smtClean="0">
              <a:cs typeface="Calibri" pitchFamily="34" charset="0"/>
            </a:endParaRPr>
          </a:p>
          <a:p>
            <a:r>
              <a:rPr lang="el-GR" sz="2400" dirty="0" smtClean="0">
                <a:cs typeface="Calibri" pitchFamily="34" charset="0"/>
              </a:rPr>
              <a:t>Δεν </a:t>
            </a:r>
            <a:r>
              <a:rPr lang="el-GR" sz="2400" dirty="0" err="1" smtClean="0">
                <a:cs typeface="Calibri" pitchFamily="34" charset="0"/>
              </a:rPr>
              <a:t>διαδανείζονται</a:t>
            </a:r>
            <a:r>
              <a:rPr lang="el-GR" sz="2400" dirty="0" smtClean="0">
                <a:cs typeface="Calibri" pitchFamily="34" charset="0"/>
              </a:rPr>
              <a:t> όλοι οι τύποι υλικών</a:t>
            </a:r>
          </a:p>
          <a:p>
            <a:r>
              <a:rPr lang="el-GR" sz="2000" dirty="0" smtClean="0"/>
              <a:t>SMILLE </a:t>
            </a:r>
            <a:r>
              <a:rPr lang="el-GR" sz="2000" dirty="0" smtClean="0">
                <a:hlinkClick r:id="rId2"/>
              </a:rPr>
              <a:t>https://iris.seab.gr/infos.php</a:t>
            </a:r>
            <a:r>
              <a:rPr lang="el-GR" sz="2000" dirty="0" smtClean="0"/>
              <a:t> </a:t>
            </a:r>
          </a:p>
          <a:p>
            <a:r>
              <a:rPr lang="el-GR" sz="2000" dirty="0" smtClean="0"/>
              <a:t>ΕΚΤ </a:t>
            </a:r>
            <a:r>
              <a:rPr lang="el-GR" sz="2000" dirty="0" smtClean="0">
                <a:hlinkClick r:id="rId3"/>
              </a:rPr>
              <a:t>http://www.ekt.gr/el/library/edetb</a:t>
            </a:r>
            <a:endParaRPr lang="el-GR" sz="2000" dirty="0" smtClean="0"/>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20</a:t>
            </a:fld>
            <a:endParaRPr lang="el-G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p:txBody>
          <a:bodyPr/>
          <a:lstStyle/>
          <a:p>
            <a:r>
              <a:rPr lang="el-GR" dirty="0" smtClean="0">
                <a:cs typeface="Calibri" pitchFamily="34" charset="0"/>
              </a:rPr>
              <a:t>Διαχείριση των </a:t>
            </a:r>
            <a:r>
              <a:rPr lang="el-GR" dirty="0" smtClean="0">
                <a:cs typeface="Calibri" pitchFamily="34" charset="0"/>
              </a:rPr>
              <a:t>καθιερωμένων όρων</a:t>
            </a:r>
            <a:endParaRPr lang="el-GR" dirty="0" smtClean="0">
              <a:cs typeface="Calibri" pitchFamily="34" charset="0"/>
            </a:endParaRPr>
          </a:p>
        </p:txBody>
      </p:sp>
      <p:sp>
        <p:nvSpPr>
          <p:cNvPr id="54275" name="Rectangle 3"/>
          <p:cNvSpPr>
            <a:spLocks noGrp="1"/>
          </p:cNvSpPr>
          <p:nvPr>
            <p:ph type="body" idx="1"/>
          </p:nvPr>
        </p:nvSpPr>
        <p:spPr/>
        <p:txBody>
          <a:bodyPr/>
          <a:lstStyle/>
          <a:p>
            <a:r>
              <a:rPr lang="el-GR" sz="2000" dirty="0" smtClean="0">
                <a:cs typeface="Calibri" pitchFamily="34" charset="0"/>
              </a:rPr>
              <a:t>Η διαχείριση των </a:t>
            </a:r>
            <a:r>
              <a:rPr lang="el-GR" sz="2000" dirty="0" smtClean="0">
                <a:cs typeface="Calibri" pitchFamily="34" charset="0"/>
              </a:rPr>
              <a:t>καθιερωμένων όρων(</a:t>
            </a:r>
            <a:r>
              <a:rPr lang="en-US" sz="2000" dirty="0" smtClean="0">
                <a:cs typeface="Calibri" pitchFamily="34" charset="0"/>
              </a:rPr>
              <a:t>Authority control</a:t>
            </a:r>
            <a:r>
              <a:rPr lang="el-GR" sz="2000" dirty="0" smtClean="0">
                <a:cs typeface="Calibri" pitchFamily="34" charset="0"/>
              </a:rPr>
              <a:t>) περιλαμβάνει τη δημιουργία και διαχείριση των επικεφαλίδων (ονόματα συγγραφέων, τίτλοι, σειρές, θέματα) των βιβλιογραφικών εγγραφών που παράγονται στο υποσύστημα </a:t>
            </a:r>
            <a:r>
              <a:rPr lang="el-GR" sz="2000" dirty="0" err="1" smtClean="0">
                <a:cs typeface="Calibri" pitchFamily="34" charset="0"/>
              </a:rPr>
              <a:t>καταλογογράφησης</a:t>
            </a:r>
            <a:endParaRPr lang="el-GR" sz="2000" dirty="0" smtClean="0">
              <a:cs typeface="Calibri" pitchFamily="34" charset="0"/>
            </a:endParaRPr>
          </a:p>
          <a:p>
            <a:r>
              <a:rPr lang="el-GR" sz="2000" dirty="0" smtClean="0">
                <a:cs typeface="Calibri" pitchFamily="34" charset="0"/>
              </a:rPr>
              <a:t>Οι επικεφαλίδες των βιβλιογραφικών εγγραφών συνδέονται μεταξύ τους και μετατρέπονται σε </a:t>
            </a:r>
            <a:r>
              <a:rPr lang="en-US" sz="2000" dirty="0" smtClean="0">
                <a:cs typeface="Calibri" pitchFamily="34" charset="0"/>
              </a:rPr>
              <a:t>authority-controlled headings</a:t>
            </a:r>
            <a:r>
              <a:rPr lang="el-GR" sz="2000" dirty="0" smtClean="0">
                <a:cs typeface="Calibri" pitchFamily="34" charset="0"/>
              </a:rPr>
              <a:t> </a:t>
            </a:r>
            <a:endParaRPr lang="en-US" sz="2000" dirty="0" smtClean="0">
              <a:cs typeface="Calibri" pitchFamily="34" charset="0"/>
            </a:endParaRPr>
          </a:p>
          <a:p>
            <a:r>
              <a:rPr lang="el-GR" sz="2000" dirty="0" smtClean="0">
                <a:cs typeface="Calibri" pitchFamily="34" charset="0"/>
              </a:rPr>
              <a:t>Αναφορές διασταύρωσης</a:t>
            </a:r>
            <a:r>
              <a:rPr lang="en-US" sz="2000" dirty="0" smtClean="0">
                <a:cs typeface="Calibri" pitchFamily="34" charset="0"/>
              </a:rPr>
              <a:t> (cross references) </a:t>
            </a:r>
            <a:r>
              <a:rPr lang="el-GR" sz="2000" dirty="0" smtClean="0">
                <a:cs typeface="Calibri" pitchFamily="34" charset="0"/>
              </a:rPr>
              <a:t>(που εμφανίζονται ως :</a:t>
            </a:r>
            <a:r>
              <a:rPr lang="en-US" sz="2000" dirty="0" smtClean="0">
                <a:cs typeface="Calibri" pitchFamily="34" charset="0"/>
              </a:rPr>
              <a:t>see , see also) </a:t>
            </a:r>
            <a:r>
              <a:rPr lang="el-GR" sz="2000" dirty="0" smtClean="0">
                <a:cs typeface="Calibri" pitchFamily="34" charset="0"/>
              </a:rPr>
              <a:t>συνδέονται με τις επικεφαλίδες</a:t>
            </a:r>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21</a:t>
            </a:fld>
            <a:endParaRPr lang="el-G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p:txBody>
          <a:bodyPr/>
          <a:lstStyle/>
          <a:p>
            <a:r>
              <a:rPr lang="el-GR" smtClean="0">
                <a:cs typeface="Calibri" pitchFamily="34" charset="0"/>
              </a:rPr>
              <a:t>Διαχείριση πολυμέσων</a:t>
            </a:r>
          </a:p>
        </p:txBody>
      </p:sp>
      <p:sp>
        <p:nvSpPr>
          <p:cNvPr id="57347" name="Rectangle 3"/>
          <p:cNvSpPr>
            <a:spLocks noGrp="1"/>
          </p:cNvSpPr>
          <p:nvPr>
            <p:ph type="body" idx="1"/>
          </p:nvPr>
        </p:nvSpPr>
        <p:spPr/>
        <p:txBody>
          <a:bodyPr/>
          <a:lstStyle/>
          <a:p>
            <a:r>
              <a:rPr lang="el-GR" sz="2400" smtClean="0">
                <a:cs typeface="Calibri" pitchFamily="34" charset="0"/>
              </a:rPr>
              <a:t>Το υποσύστημα διαχείρισης πολυμέσων αφορά την παραλαβή πολυμεσικού υλικού και εξοπλισμού</a:t>
            </a:r>
          </a:p>
          <a:p>
            <a:r>
              <a:rPr lang="el-GR" sz="2400" smtClean="0">
                <a:cs typeface="Calibri" pitchFamily="34" charset="0"/>
              </a:rPr>
              <a:t>Τύποι υλικού: </a:t>
            </a:r>
            <a:r>
              <a:rPr lang="en-US" sz="2400" smtClean="0">
                <a:cs typeface="Calibri" pitchFamily="34" charset="0"/>
              </a:rPr>
              <a:t>Video</a:t>
            </a:r>
            <a:r>
              <a:rPr lang="el-GR" sz="2400" smtClean="0">
                <a:cs typeface="Calibri" pitchFamily="34" charset="0"/>
              </a:rPr>
              <a:t>, </a:t>
            </a:r>
            <a:r>
              <a:rPr lang="en-US" sz="2400" smtClean="0">
                <a:cs typeface="Calibri" pitchFamily="34" charset="0"/>
              </a:rPr>
              <a:t>audio CDs, DVDs, Blu-ray Disks, </a:t>
            </a:r>
            <a:r>
              <a:rPr lang="el-GR" sz="2400" smtClean="0">
                <a:cs typeface="Calibri" pitchFamily="34" charset="0"/>
              </a:rPr>
              <a:t>κλπ.</a:t>
            </a:r>
          </a:p>
          <a:p>
            <a:r>
              <a:rPr lang="el-GR" sz="2400" smtClean="0">
                <a:cs typeface="Calibri" pitchFamily="34" charset="0"/>
              </a:rPr>
              <a:t>Εργασίες: χρονοπρογραμματισμός, κρατήσεις, αναζήτηση, παρακολούθηση πολυμεσικών πηγών</a:t>
            </a:r>
          </a:p>
          <a:p>
            <a:endParaRPr lang="el-GR" sz="2400" smtClean="0">
              <a:cs typeface="Calibri" pitchFamily="34" charset="0"/>
            </a:endParaRPr>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22</a:t>
            </a:fld>
            <a:endParaRPr lang="el-G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p:nvPr>
        </p:nvSpPr>
        <p:spPr/>
        <p:txBody>
          <a:bodyPr/>
          <a:lstStyle/>
          <a:p>
            <a:r>
              <a:rPr lang="el-GR" smtClean="0">
                <a:cs typeface="Calibri" pitchFamily="34" charset="0"/>
              </a:rPr>
              <a:t>Διαχείριση ηλεκτρονικών πηγών</a:t>
            </a:r>
          </a:p>
        </p:txBody>
      </p:sp>
      <p:sp>
        <p:nvSpPr>
          <p:cNvPr id="56323" name="Rectangle 3"/>
          <p:cNvSpPr>
            <a:spLocks noGrp="1"/>
          </p:cNvSpPr>
          <p:nvPr>
            <p:ph type="body" idx="1"/>
          </p:nvPr>
        </p:nvSpPr>
        <p:spPr/>
        <p:txBody>
          <a:bodyPr/>
          <a:lstStyle/>
          <a:p>
            <a:r>
              <a:rPr lang="el-GR" sz="2400" smtClean="0">
                <a:cs typeface="Calibri" pitchFamily="34" charset="0"/>
              </a:rPr>
              <a:t>Το υποσύστημα </a:t>
            </a:r>
            <a:r>
              <a:rPr lang="en-US" sz="2400" smtClean="0">
                <a:cs typeface="Calibri" pitchFamily="34" charset="0"/>
              </a:rPr>
              <a:t>Electronic resource management</a:t>
            </a:r>
            <a:r>
              <a:rPr lang="el-GR" sz="2400" smtClean="0">
                <a:cs typeface="Calibri" pitchFamily="34" charset="0"/>
              </a:rPr>
              <a:t> διαχειρίζεται τις ηλεκτρονικές πηγές (π.χ. </a:t>
            </a:r>
            <a:r>
              <a:rPr lang="en-US" sz="2400" smtClean="0">
                <a:cs typeface="Calibri" pitchFamily="34" charset="0"/>
              </a:rPr>
              <a:t>ebooks , ejournals</a:t>
            </a:r>
            <a:r>
              <a:rPr lang="el-GR" sz="2400" smtClean="0">
                <a:cs typeface="Calibri" pitchFamily="34" charset="0"/>
              </a:rPr>
              <a:t>)</a:t>
            </a:r>
          </a:p>
          <a:p>
            <a:r>
              <a:rPr lang="el-GR" sz="2400" smtClean="0">
                <a:cs typeface="Calibri" pitchFamily="34" charset="0"/>
              </a:rPr>
              <a:t>Εργασίες:</a:t>
            </a:r>
            <a:endParaRPr lang="en-US" sz="2400" smtClean="0">
              <a:cs typeface="Calibri" pitchFamily="34" charset="0"/>
            </a:endParaRPr>
          </a:p>
          <a:p>
            <a:pPr lvl="1"/>
            <a:r>
              <a:rPr lang="el-GR" sz="2400" smtClean="0">
                <a:cs typeface="Calibri" pitchFamily="34" charset="0"/>
              </a:rPr>
              <a:t>Μέθοδοι αδειοδότησης</a:t>
            </a:r>
          </a:p>
          <a:p>
            <a:pPr lvl="1"/>
            <a:r>
              <a:rPr lang="el-GR" sz="2400" smtClean="0">
                <a:cs typeface="Calibri" pitchFamily="34" charset="0"/>
              </a:rPr>
              <a:t>Πρόσβαση</a:t>
            </a:r>
          </a:p>
          <a:p>
            <a:pPr lvl="1"/>
            <a:r>
              <a:rPr lang="el-GR" sz="2400" smtClean="0">
                <a:cs typeface="Calibri" pitchFamily="34" charset="0"/>
              </a:rPr>
              <a:t>Κανάλια διανομής</a:t>
            </a:r>
          </a:p>
          <a:p>
            <a:pPr lvl="1"/>
            <a:r>
              <a:rPr lang="el-GR" sz="2400" smtClean="0">
                <a:cs typeface="Calibri" pitchFamily="34" charset="0"/>
              </a:rPr>
              <a:t>Στατιστικά χρήσης</a:t>
            </a:r>
          </a:p>
          <a:p>
            <a:pPr lvl="1"/>
            <a:r>
              <a:rPr lang="el-GR" sz="2400" smtClean="0">
                <a:cs typeface="Calibri" pitchFamily="34" charset="0"/>
              </a:rPr>
              <a:t>Παραγωγή εκθέσεων</a:t>
            </a:r>
          </a:p>
          <a:p>
            <a:endParaRPr lang="el-GR" sz="2400" smtClean="0">
              <a:cs typeface="Calibri" pitchFamily="34" charset="0"/>
            </a:endParaRPr>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23</a:t>
            </a:fld>
            <a:endParaRPr lang="el-G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p:nvPr>
        </p:nvSpPr>
        <p:spPr/>
        <p:txBody>
          <a:bodyPr/>
          <a:lstStyle/>
          <a:p>
            <a:r>
              <a:rPr lang="el-GR" smtClean="0">
                <a:cs typeface="Calibri" pitchFamily="34" charset="0"/>
              </a:rPr>
              <a:t>Ψηφιακό κεφάλαιο</a:t>
            </a:r>
          </a:p>
        </p:txBody>
      </p:sp>
      <p:sp>
        <p:nvSpPr>
          <p:cNvPr id="55299" name="Rectangle 3"/>
          <p:cNvSpPr>
            <a:spLocks noGrp="1"/>
          </p:cNvSpPr>
          <p:nvPr>
            <p:ph type="body" idx="1"/>
          </p:nvPr>
        </p:nvSpPr>
        <p:spPr/>
        <p:txBody>
          <a:bodyPr/>
          <a:lstStyle/>
          <a:p>
            <a:r>
              <a:rPr lang="el-GR" sz="2400" dirty="0" smtClean="0">
                <a:cs typeface="Calibri" pitchFamily="34" charset="0"/>
              </a:rPr>
              <a:t>Το υποσύστημα του ψηφιακού κεφαλαίου (</a:t>
            </a:r>
            <a:r>
              <a:rPr lang="en-US" sz="2400" dirty="0" smtClean="0">
                <a:cs typeface="Calibri" pitchFamily="34" charset="0"/>
              </a:rPr>
              <a:t>Digital asset</a:t>
            </a:r>
            <a:r>
              <a:rPr lang="el-GR" sz="2400" dirty="0" smtClean="0">
                <a:cs typeface="Calibri" pitchFamily="34" charset="0"/>
              </a:rPr>
              <a:t>) έχει σκοπό την διαχείριση, και συντήρηση των ψηφιακών συλλογών (ειδικές συλλογές, αποθετήρια, εικόνες, ψηφιακά κείμενα , κλπ.)</a:t>
            </a:r>
          </a:p>
          <a:p>
            <a:r>
              <a:rPr lang="el-GR" sz="2400" dirty="0" smtClean="0">
                <a:cs typeface="Calibri" pitchFamily="34" charset="0"/>
              </a:rPr>
              <a:t>Χρησιμοποιείται σε ακαδημαϊκές – ψηφιακές βιβλιοθήκες με μεγάλες ψηφιακές συλλογές</a:t>
            </a:r>
          </a:p>
          <a:p>
            <a:r>
              <a:rPr lang="el-GR" sz="2400" dirty="0" smtClean="0">
                <a:cs typeface="Calibri" pitchFamily="34" charset="0"/>
              </a:rPr>
              <a:t>Διευκολύνεται η αναζήτηση και ανάκτηση όλων των τύπων ψηφιακού </a:t>
            </a:r>
            <a:r>
              <a:rPr lang="el-GR" sz="2400" dirty="0" smtClean="0">
                <a:cs typeface="Calibri" pitchFamily="34" charset="0"/>
              </a:rPr>
              <a:t>υλικού</a:t>
            </a:r>
          </a:p>
          <a:p>
            <a:r>
              <a:rPr lang="en-US" sz="2400" dirty="0" err="1" smtClean="0">
                <a:cs typeface="Calibri" pitchFamily="34" charset="0"/>
              </a:rPr>
              <a:t>Dspace</a:t>
            </a:r>
            <a:r>
              <a:rPr lang="en-US" sz="2400" dirty="0" smtClean="0">
                <a:cs typeface="Calibri" pitchFamily="34" charset="0"/>
              </a:rPr>
              <a:t> </a:t>
            </a:r>
            <a:r>
              <a:rPr lang="el-GR" sz="2400" dirty="0" smtClean="0">
                <a:cs typeface="Calibri" pitchFamily="34" charset="0"/>
              </a:rPr>
              <a:t>: λογισμικό ανοικτού κώδικα διαχείρισης ψηφιακού κεφαλαίου</a:t>
            </a:r>
            <a:endParaRPr lang="el-GR" sz="2400" dirty="0" smtClean="0">
              <a:cs typeface="Calibri" pitchFamily="34" charset="0"/>
            </a:endParaRPr>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24</a:t>
            </a:fld>
            <a:endParaRPr lang="el-G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txBox="1">
            <a:spLocks noGrp="1"/>
          </p:cNvSpPr>
          <p:nvPr/>
        </p:nvSpPr>
        <p:spPr>
          <a:xfrm>
            <a:off x="6553200" y="6356350"/>
            <a:ext cx="2133600" cy="365125"/>
          </a:xfrm>
          <a:prstGeom prst="rect">
            <a:avLst/>
          </a:prstGeom>
          <a:noFill/>
        </p:spPr>
        <p:txBody>
          <a:bodyPr anchor="ctr"/>
          <a:lstStyle/>
          <a:p>
            <a:pPr algn="r">
              <a:defRPr/>
            </a:pPr>
            <a:fld id="{881B78F8-D1DE-4E8B-9967-E62A48D22414}" type="slidenum">
              <a:rPr lang="el-GR" sz="1200">
                <a:cs typeface="+mn-cs"/>
              </a:rPr>
              <a:pPr algn="r">
                <a:defRPr/>
              </a:pPr>
              <a:t>25</a:t>
            </a:fld>
            <a:endParaRPr lang="el-GR" sz="1200">
              <a:cs typeface="+mn-cs"/>
            </a:endParaRPr>
          </a:p>
        </p:txBody>
      </p:sp>
      <p:sp>
        <p:nvSpPr>
          <p:cNvPr id="66563" name="4 - Θέση υποσέλιδου"/>
          <p:cNvSpPr txBox="1">
            <a:spLocks noGrp="1"/>
          </p:cNvSpPr>
          <p:nvPr/>
        </p:nvSpPr>
        <p:spPr bwMode="auto">
          <a:xfrm>
            <a:off x="323850" y="6165850"/>
            <a:ext cx="5473700" cy="457200"/>
          </a:xfrm>
          <a:prstGeom prst="rect">
            <a:avLst/>
          </a:prstGeom>
          <a:noFill/>
          <a:ln w="9525">
            <a:noFill/>
            <a:miter lim="800000"/>
            <a:headEnd/>
            <a:tailEnd/>
          </a:ln>
        </p:spPr>
        <p:txBody>
          <a:bodyPr anchor="b"/>
          <a:lstStyle/>
          <a:p>
            <a:r>
              <a:rPr lang="el-GR" sz="1200">
                <a:latin typeface="Verdana" pitchFamily="34" charset="0"/>
              </a:rPr>
              <a:t>Κ. Μαρινάγη</a:t>
            </a:r>
          </a:p>
        </p:txBody>
      </p:sp>
      <p:sp>
        <p:nvSpPr>
          <p:cNvPr id="66564" name="5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4023AB6D-27EC-4187-9990-7A2746C80EEF}" type="slidenum">
              <a:rPr lang="el-GR" sz="1200">
                <a:latin typeface="Verdana" pitchFamily="34" charset="0"/>
              </a:rPr>
              <a:pPr algn="r"/>
              <a:t>25</a:t>
            </a:fld>
            <a:endParaRPr lang="el-GR" sz="1200">
              <a:latin typeface="Verdana" pitchFamily="34" charset="0"/>
            </a:endParaRPr>
          </a:p>
        </p:txBody>
      </p:sp>
      <p:sp>
        <p:nvSpPr>
          <p:cNvPr id="66565" name="Rectangle 2"/>
          <p:cNvSpPr>
            <a:spLocks noGrp="1" noChangeArrowheads="1"/>
          </p:cNvSpPr>
          <p:nvPr>
            <p:ph type="title" idx="4294967295"/>
          </p:nvPr>
        </p:nvSpPr>
        <p:spPr>
          <a:xfrm>
            <a:off x="468313" y="0"/>
            <a:ext cx="8229600" cy="909638"/>
          </a:xfrm>
        </p:spPr>
        <p:txBody>
          <a:bodyPr anchor="b"/>
          <a:lstStyle/>
          <a:p>
            <a:pPr eaLnBrk="1" hangingPunct="1"/>
            <a:r>
              <a:rPr lang="el-GR" smtClean="0"/>
              <a:t>Βασικά σημεία</a:t>
            </a:r>
          </a:p>
        </p:txBody>
      </p:sp>
      <p:sp>
        <p:nvSpPr>
          <p:cNvPr id="66566" name="Rectangle 3"/>
          <p:cNvSpPr>
            <a:spLocks noGrp="1" noChangeArrowheads="1"/>
          </p:cNvSpPr>
          <p:nvPr>
            <p:ph type="body" idx="4294967295"/>
          </p:nvPr>
        </p:nvSpPr>
        <p:spPr/>
        <p:txBody>
          <a:bodyPr/>
          <a:lstStyle/>
          <a:p>
            <a:pPr eaLnBrk="1" hangingPunct="1">
              <a:lnSpc>
                <a:spcPct val="90000"/>
              </a:lnSpc>
            </a:pPr>
            <a:r>
              <a:rPr lang="el-GR" smtClean="0"/>
              <a:t>Εισαγωγικές έννοιες</a:t>
            </a:r>
          </a:p>
          <a:p>
            <a:pPr eaLnBrk="1" hangingPunct="1">
              <a:lnSpc>
                <a:spcPct val="90000"/>
              </a:lnSpc>
            </a:pPr>
            <a:r>
              <a:rPr lang="el-GR" smtClean="0"/>
              <a:t>Πληροφοριακά Συστήματα βιβλιοθήκης</a:t>
            </a:r>
          </a:p>
          <a:p>
            <a:pPr eaLnBrk="1" hangingPunct="1">
              <a:lnSpc>
                <a:spcPct val="90000"/>
              </a:lnSpc>
            </a:pPr>
            <a:r>
              <a:rPr lang="el-GR" u="sng" smtClean="0">
                <a:solidFill>
                  <a:srgbClr val="FF9900"/>
                </a:solidFill>
              </a:rPr>
              <a:t>Διαχείριση και οργάνωση γνώσης σε ακαδημαϊκές βιβλιοθήκες</a:t>
            </a:r>
          </a:p>
          <a:p>
            <a:pPr eaLnBrk="1" hangingPunct="1">
              <a:lnSpc>
                <a:spcPct val="90000"/>
              </a:lnSpc>
            </a:pPr>
            <a:r>
              <a:rPr lang="el-GR" smtClean="0"/>
              <a:t>Συμπεράσματα</a:t>
            </a:r>
          </a:p>
          <a:p>
            <a:pPr eaLnBrk="1" hangingPunct="1">
              <a:lnSpc>
                <a:spcPct val="90000"/>
              </a:lnSpc>
            </a:pPr>
            <a:endParaRPr lang="el-GR" smtClean="0"/>
          </a:p>
        </p:txBody>
      </p:sp>
      <p:sp>
        <p:nvSpPr>
          <p:cNvPr id="7" name="6 - Θέση αριθμού διαφάνειας"/>
          <p:cNvSpPr>
            <a:spLocks noGrp="1"/>
          </p:cNvSpPr>
          <p:nvPr>
            <p:ph type="sldNum" sz="quarter" idx="12"/>
          </p:nvPr>
        </p:nvSpPr>
        <p:spPr/>
        <p:txBody>
          <a:bodyPr/>
          <a:lstStyle/>
          <a:p>
            <a:pPr>
              <a:defRPr/>
            </a:pPr>
            <a:fld id="{673EC029-A0DB-4130-AA4E-2EB97741E962}" type="slidenum">
              <a:rPr lang="el-GR" smtClean="0"/>
              <a:pPr>
                <a:defRPr/>
              </a:pPr>
              <a:t>25</a:t>
            </a:fld>
            <a:endParaRPr lang="el-G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p:cNvSpPr>
          <p:nvPr>
            <p:ph type="title"/>
          </p:nvPr>
        </p:nvSpPr>
        <p:spPr/>
        <p:txBody>
          <a:bodyPr/>
          <a:lstStyle/>
          <a:p>
            <a:r>
              <a:rPr lang="el-GR" sz="3600" smtClean="0">
                <a:cs typeface="Calibri" pitchFamily="34" charset="0"/>
              </a:rPr>
              <a:t>Διαχείριση γνώσης σε ακαδημαϊκές βιβλιοθήκες</a:t>
            </a:r>
          </a:p>
        </p:txBody>
      </p:sp>
      <p:sp>
        <p:nvSpPr>
          <p:cNvPr id="35842" name="Rectangle 3"/>
          <p:cNvSpPr>
            <a:spLocks noGrp="1"/>
          </p:cNvSpPr>
          <p:nvPr>
            <p:ph type="body" idx="1"/>
          </p:nvPr>
        </p:nvSpPr>
        <p:spPr>
          <a:xfrm>
            <a:off x="468313" y="1268413"/>
            <a:ext cx="8229600" cy="5329237"/>
          </a:xfrm>
        </p:spPr>
        <p:txBody>
          <a:bodyPr/>
          <a:lstStyle/>
          <a:p>
            <a:pPr>
              <a:lnSpc>
                <a:spcPct val="90000"/>
              </a:lnSpc>
            </a:pPr>
            <a:r>
              <a:rPr lang="el-GR" sz="2400" smtClean="0">
                <a:cs typeface="Calibri" pitchFamily="34" charset="0"/>
              </a:rPr>
              <a:t>Ο παραδοσιακός </a:t>
            </a:r>
            <a:r>
              <a:rPr lang="el-GR" sz="2400" b="1" smtClean="0">
                <a:cs typeface="Calibri" pitchFamily="34" charset="0"/>
              </a:rPr>
              <a:t>ρόλος</a:t>
            </a:r>
            <a:r>
              <a:rPr lang="el-GR" sz="2400" smtClean="0">
                <a:cs typeface="Calibri" pitchFamily="34" charset="0"/>
              </a:rPr>
              <a:t> των βιβλιοθηκών είναι η διαχείριση πληροφορίας. Αναλυτικά:</a:t>
            </a:r>
          </a:p>
          <a:p>
            <a:pPr lvl="1">
              <a:lnSpc>
                <a:spcPct val="90000"/>
              </a:lnSpc>
            </a:pPr>
            <a:r>
              <a:rPr lang="el-GR" sz="2000" smtClean="0">
                <a:cs typeface="Calibri" pitchFamily="34" charset="0"/>
              </a:rPr>
              <a:t>Απόκτηση, επεξεργασία, οργάνωση, αποθήκευση, διάχυση, και χρήση της πληροφορίας ώστε να προσφέρονται διαθεματικές υπηρεσίες στους χρήστες</a:t>
            </a:r>
          </a:p>
          <a:p>
            <a:pPr lvl="1">
              <a:lnSpc>
                <a:spcPct val="90000"/>
              </a:lnSpc>
            </a:pPr>
            <a:r>
              <a:rPr lang="el-GR" sz="2000" smtClean="0">
                <a:cs typeface="Calibri" pitchFamily="34" charset="0"/>
              </a:rPr>
              <a:t>Οι συλλογές μπορεί να είναι έντυπες και ψηφιακές</a:t>
            </a:r>
          </a:p>
          <a:p>
            <a:pPr>
              <a:lnSpc>
                <a:spcPct val="90000"/>
              </a:lnSpc>
            </a:pPr>
            <a:r>
              <a:rPr lang="el-GR" sz="2400" b="1" smtClean="0">
                <a:cs typeface="Calibri" pitchFamily="34" charset="0"/>
              </a:rPr>
              <a:t>Νέος ρόλος ακαδημαϊκών βιβλιοθηκών</a:t>
            </a:r>
            <a:r>
              <a:rPr lang="el-GR" sz="2400" smtClean="0">
                <a:cs typeface="Calibri" pitchFamily="34" charset="0"/>
              </a:rPr>
              <a:t>: Διαχείριση γνώσης</a:t>
            </a:r>
          </a:p>
          <a:p>
            <a:pPr>
              <a:lnSpc>
                <a:spcPct val="90000"/>
              </a:lnSpc>
            </a:pPr>
            <a:r>
              <a:rPr lang="el-GR" sz="2400" smtClean="0">
                <a:cs typeface="Calibri" pitchFamily="34" charset="0"/>
              </a:rPr>
              <a:t>Ο </a:t>
            </a:r>
            <a:r>
              <a:rPr lang="el-GR" sz="2400" b="1" smtClean="0">
                <a:cs typeface="Calibri" pitchFamily="34" charset="0"/>
              </a:rPr>
              <a:t>στόχος</a:t>
            </a:r>
            <a:r>
              <a:rPr lang="el-GR" sz="2400" smtClean="0">
                <a:cs typeface="Calibri" pitchFamily="34" charset="0"/>
              </a:rPr>
              <a:t> της διαχείρισης γνώσης στις ακαδημαϊκές βιβλιοθήκες είναι να διασφαλίσει ότι η σωστή πληροφορία παραδίδεται στο σωστό άτομο, τη σωστή  στιγμή  έτσι ώστε ληφθεί η κατάλληλη απόφαση. Αναλυτικά:</a:t>
            </a:r>
          </a:p>
          <a:p>
            <a:pPr lvl="1">
              <a:lnSpc>
                <a:spcPct val="90000"/>
              </a:lnSpc>
            </a:pPr>
            <a:r>
              <a:rPr lang="el-GR" sz="2000" smtClean="0">
                <a:cs typeface="Calibri" pitchFamily="34" charset="0"/>
              </a:rPr>
              <a:t>Συλλογή, επεξεργασία, αποθήκευση, διανομή της γνώσης</a:t>
            </a:r>
            <a:endParaRPr lang="en-US" sz="2000" smtClean="0">
              <a:cs typeface="Calibri" pitchFamily="34" charset="0"/>
            </a:endParaRPr>
          </a:p>
          <a:p>
            <a:pPr lvl="1">
              <a:lnSpc>
                <a:spcPct val="90000"/>
              </a:lnSpc>
            </a:pPr>
            <a:r>
              <a:rPr lang="el-GR" sz="2000" smtClean="0">
                <a:cs typeface="Calibri" pitchFamily="34" charset="0"/>
              </a:rPr>
              <a:t>Ταχύτερη και ευκολότερη ανάκτηση των δεδομένων και διάχυσης της πληροφορίας</a:t>
            </a:r>
            <a:endParaRPr lang="en-US" sz="2000" smtClean="0">
              <a:cs typeface="Calibri" pitchFamily="34" charset="0"/>
            </a:endParaRPr>
          </a:p>
          <a:p>
            <a:pPr lvl="1">
              <a:lnSpc>
                <a:spcPct val="90000"/>
              </a:lnSpc>
            </a:pPr>
            <a:r>
              <a:rPr lang="el-GR" sz="2000" smtClean="0">
                <a:cs typeface="Calibri" pitchFamily="34" charset="0"/>
              </a:rPr>
              <a:t>Δεξιότητες επανάκτησης</a:t>
            </a:r>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26</a:t>
            </a:fld>
            <a:endParaRPr lang="el-G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p:cNvSpPr>
          <p:nvPr>
            <p:ph type="title"/>
          </p:nvPr>
        </p:nvSpPr>
        <p:spPr/>
        <p:txBody>
          <a:bodyPr/>
          <a:lstStyle/>
          <a:p>
            <a:r>
              <a:rPr lang="el-GR" sz="3600" smtClean="0"/>
              <a:t>Διεργασίες διαχείρισης γνώσης στις ακαδημαϊκές βιβλιοθήκες</a:t>
            </a:r>
          </a:p>
        </p:txBody>
      </p:sp>
      <p:sp>
        <p:nvSpPr>
          <p:cNvPr id="70659" name="Rectangle 3"/>
          <p:cNvSpPr>
            <a:spLocks noGrp="1"/>
          </p:cNvSpPr>
          <p:nvPr>
            <p:ph type="body" idx="1"/>
          </p:nvPr>
        </p:nvSpPr>
        <p:spPr>
          <a:xfrm>
            <a:off x="467544" y="1340768"/>
            <a:ext cx="8229600" cy="5040313"/>
          </a:xfrm>
        </p:spPr>
        <p:txBody>
          <a:bodyPr/>
          <a:lstStyle/>
          <a:p>
            <a:pPr>
              <a:lnSpc>
                <a:spcPct val="90000"/>
              </a:lnSpc>
            </a:pPr>
            <a:r>
              <a:rPr lang="el-GR" sz="2000" dirty="0" smtClean="0"/>
              <a:t>Δημιουργία αποθετηρίων γνώσης</a:t>
            </a:r>
          </a:p>
          <a:p>
            <a:pPr lvl="1">
              <a:lnSpc>
                <a:spcPct val="90000"/>
              </a:lnSpc>
            </a:pPr>
            <a:r>
              <a:rPr lang="el-GR" sz="2000" dirty="0" smtClean="0"/>
              <a:t>Πληροφορία σχετικά με τη λειτουργία της βιβλιοθήκης και τις δραστηριότητες των χρηστών</a:t>
            </a:r>
          </a:p>
          <a:p>
            <a:pPr>
              <a:lnSpc>
                <a:spcPct val="90000"/>
              </a:lnSpc>
            </a:pPr>
            <a:r>
              <a:rPr lang="el-GR" sz="2000" dirty="0" smtClean="0"/>
              <a:t>Βελτίωση της πρόσβασης στη γνώση</a:t>
            </a:r>
          </a:p>
          <a:p>
            <a:pPr lvl="1">
              <a:lnSpc>
                <a:spcPct val="90000"/>
              </a:lnSpc>
            </a:pPr>
            <a:r>
              <a:rPr lang="el-GR" sz="2000" dirty="0" smtClean="0"/>
              <a:t>Δημιουργία δικτύων εμπειρογνωμόνων</a:t>
            </a:r>
          </a:p>
          <a:p>
            <a:pPr>
              <a:lnSpc>
                <a:spcPct val="90000"/>
              </a:lnSpc>
            </a:pPr>
            <a:r>
              <a:rPr lang="el-GR" sz="2000" dirty="0" smtClean="0"/>
              <a:t>Ενίσχυση </a:t>
            </a:r>
            <a:r>
              <a:rPr lang="el-GR" sz="2000" dirty="0" smtClean="0"/>
              <a:t>του περιβάλλοντος της γνώσης</a:t>
            </a:r>
          </a:p>
          <a:p>
            <a:pPr lvl="1">
              <a:lnSpc>
                <a:spcPct val="90000"/>
              </a:lnSpc>
            </a:pPr>
            <a:r>
              <a:rPr lang="el-GR" sz="2000" dirty="0" smtClean="0"/>
              <a:t>Δημιουργία περιβάλλοντος που ενθαρρύνει τη μετάδοση της γνώσης, π.χ. το </a:t>
            </a:r>
            <a:r>
              <a:rPr lang="en-US" sz="2000" dirty="0" smtClean="0"/>
              <a:t>portal </a:t>
            </a:r>
            <a:r>
              <a:rPr lang="el-GR" sz="2000" dirty="0" smtClean="0"/>
              <a:t>της βιβλιοθήκης να διευκολύνει τη διανομή των ηλεκτρονικών εγγράφων, να ενσωματώνει χρήσιμα </a:t>
            </a:r>
            <a:r>
              <a:rPr lang="en-US" sz="2000" dirty="0" smtClean="0"/>
              <a:t>Links </a:t>
            </a:r>
            <a:r>
              <a:rPr lang="el-GR" sz="2000" dirty="0" smtClean="0"/>
              <a:t>Κλπ</a:t>
            </a:r>
          </a:p>
          <a:p>
            <a:pPr>
              <a:lnSpc>
                <a:spcPct val="90000"/>
              </a:lnSpc>
            </a:pPr>
            <a:r>
              <a:rPr lang="el-GR" sz="2000" dirty="0" smtClean="0"/>
              <a:t>Διαχείριση της γνώσης ως κεφάλαιο</a:t>
            </a:r>
          </a:p>
          <a:p>
            <a:pPr lvl="1">
              <a:lnSpc>
                <a:spcPct val="90000"/>
              </a:lnSpc>
            </a:pPr>
            <a:r>
              <a:rPr lang="el-GR" sz="1800" dirty="0" smtClean="0"/>
              <a:t>Καταγραφή της γνώσης των βιβλιοθηκονόμων ώστε να υποστηρίζεται η λήψη αποφάσεων</a:t>
            </a:r>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27</a:t>
            </a:fld>
            <a:endParaRPr lang="el-G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3"/>
          <p:cNvSpPr>
            <a:spLocks noGrp="1"/>
          </p:cNvSpPr>
          <p:nvPr>
            <p:ph type="body" idx="1"/>
          </p:nvPr>
        </p:nvSpPr>
        <p:spPr>
          <a:xfrm>
            <a:off x="468313" y="1196975"/>
            <a:ext cx="8229600" cy="5040313"/>
          </a:xfrm>
        </p:spPr>
        <p:txBody>
          <a:bodyPr/>
          <a:lstStyle/>
          <a:p>
            <a:r>
              <a:rPr lang="el-GR" sz="2000" smtClean="0"/>
              <a:t>Ο βιβλιοθηκονόμος μιας ακαδημαϊκής βιβλιοθήκης έχει επιπλέον ρόλο: «Διαχειριστής γνώσης»</a:t>
            </a:r>
          </a:p>
          <a:p>
            <a:r>
              <a:rPr lang="el-GR" sz="2000" b="1" smtClean="0"/>
              <a:t>Βασικές δεξιότητες</a:t>
            </a:r>
            <a:r>
              <a:rPr lang="el-GR" sz="2000" smtClean="0"/>
              <a:t> βιβλιοθηκονόμου μιας ακαδημαϊκής βιβλιοθήκης:</a:t>
            </a:r>
          </a:p>
          <a:p>
            <a:pPr lvl="1"/>
            <a:r>
              <a:rPr lang="el-GR" sz="2000" smtClean="0"/>
              <a:t>Γνώση Τεχνολογιών Πληροφορίας (</a:t>
            </a:r>
            <a:r>
              <a:rPr lang="en-US" sz="2000" smtClean="0"/>
              <a:t>IT)</a:t>
            </a:r>
            <a:r>
              <a:rPr lang="el-GR" sz="2000" smtClean="0"/>
              <a:t> (πληροφοριακά συστήματα βιβλιοθήκης, βάσεις δεδομένων, βάσεις γνώσης, εξειδικευμένα εργαλεία αναζήτησης, οδηγοί, κλπ)</a:t>
            </a:r>
          </a:p>
          <a:p>
            <a:pPr lvl="1"/>
            <a:r>
              <a:rPr lang="el-GR" sz="2000" smtClean="0"/>
              <a:t>Κοφτερό και αναλυτικό μυαλό</a:t>
            </a:r>
          </a:p>
          <a:p>
            <a:pPr lvl="1"/>
            <a:r>
              <a:rPr lang="el-GR" sz="2000" smtClean="0"/>
              <a:t>Καινοτομία και αναζήτηση</a:t>
            </a:r>
          </a:p>
          <a:p>
            <a:pPr lvl="1"/>
            <a:r>
              <a:rPr lang="el-GR" sz="2000" smtClean="0"/>
              <a:t>Υποστήριξη χρηστών στην απόκτηση πληροφορίας και στην μετατροπή της πληροφορίας σε γνώση</a:t>
            </a:r>
            <a:endParaRPr lang="en-US" sz="2000" smtClean="0"/>
          </a:p>
          <a:p>
            <a:pPr lvl="1"/>
            <a:r>
              <a:rPr lang="el-GR" sz="2000" smtClean="0"/>
              <a:t>Υποστήριξη της διάδοσης της γνώσης μεταξύ των μελών</a:t>
            </a:r>
          </a:p>
          <a:p>
            <a:r>
              <a:rPr lang="el-GR" sz="2000" smtClean="0"/>
              <a:t>Επιβάλλεται συχνή επιμόρφωση ώστε οι δεξιότητες και οι γνώσεις του προσωπικού της βιβλιοθήκης να επικαιροποιούνται </a:t>
            </a:r>
          </a:p>
          <a:p>
            <a:endParaRPr lang="el-GR" sz="2000" smtClean="0"/>
          </a:p>
        </p:txBody>
      </p:sp>
      <p:sp>
        <p:nvSpPr>
          <p:cNvPr id="36866" name="Rectangle 2"/>
          <p:cNvSpPr>
            <a:spLocks noGrp="1"/>
          </p:cNvSpPr>
          <p:nvPr>
            <p:ph type="title" idx="4294967295"/>
          </p:nvPr>
        </p:nvSpPr>
        <p:spPr/>
        <p:txBody>
          <a:bodyPr/>
          <a:lstStyle/>
          <a:p>
            <a:r>
              <a:rPr lang="el-GR" sz="3600" smtClean="0"/>
              <a:t>Βασικές δεξιότητες βιβλιοθηκονόμου</a:t>
            </a:r>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28</a:t>
            </a:fld>
            <a:endParaRPr lang="el-G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fld id="{1A8EE5C1-6262-43E2-B3C6-568CDE58359D}" type="slidenum">
              <a:rPr lang="el-GR"/>
              <a:pPr>
                <a:defRPr/>
              </a:pPr>
              <a:t>2</a:t>
            </a:fld>
            <a:endParaRPr lang="el-GR"/>
          </a:p>
        </p:txBody>
      </p:sp>
      <p:sp>
        <p:nvSpPr>
          <p:cNvPr id="20482" name="4 - Θέση υποσέλιδου"/>
          <p:cNvSpPr txBox="1">
            <a:spLocks noGrp="1"/>
          </p:cNvSpPr>
          <p:nvPr/>
        </p:nvSpPr>
        <p:spPr bwMode="auto">
          <a:xfrm>
            <a:off x="323850" y="6165850"/>
            <a:ext cx="5473700" cy="457200"/>
          </a:xfrm>
          <a:prstGeom prst="rect">
            <a:avLst/>
          </a:prstGeom>
          <a:noFill/>
          <a:ln w="9525">
            <a:noFill/>
            <a:miter lim="800000"/>
            <a:headEnd/>
            <a:tailEnd/>
          </a:ln>
        </p:spPr>
        <p:txBody>
          <a:bodyPr anchor="b"/>
          <a:lstStyle/>
          <a:p>
            <a:r>
              <a:rPr lang="el-GR" sz="1200">
                <a:latin typeface="Verdana" pitchFamily="34" charset="0"/>
              </a:rPr>
              <a:t>Κ. Μαρινάγη</a:t>
            </a:r>
          </a:p>
        </p:txBody>
      </p:sp>
      <p:sp>
        <p:nvSpPr>
          <p:cNvPr id="20483" name="5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ECF297F4-A0C2-4F74-BE9D-46034C55AAC2}" type="slidenum">
              <a:rPr lang="el-GR" sz="1200">
                <a:latin typeface="Verdana" pitchFamily="34" charset="0"/>
              </a:rPr>
              <a:pPr algn="r"/>
              <a:t>2</a:t>
            </a:fld>
            <a:endParaRPr lang="el-GR" sz="1200">
              <a:latin typeface="Verdana" pitchFamily="34" charset="0"/>
            </a:endParaRPr>
          </a:p>
        </p:txBody>
      </p:sp>
      <p:sp>
        <p:nvSpPr>
          <p:cNvPr id="20484" name="Rectangle 2"/>
          <p:cNvSpPr>
            <a:spLocks noGrp="1" noChangeArrowheads="1"/>
          </p:cNvSpPr>
          <p:nvPr>
            <p:ph type="title" idx="4294967295"/>
          </p:nvPr>
        </p:nvSpPr>
        <p:spPr>
          <a:xfrm>
            <a:off x="468313" y="0"/>
            <a:ext cx="8229600" cy="909638"/>
          </a:xfrm>
        </p:spPr>
        <p:txBody>
          <a:bodyPr anchor="b"/>
          <a:lstStyle/>
          <a:p>
            <a:pPr eaLnBrk="1" hangingPunct="1"/>
            <a:r>
              <a:rPr lang="el-GR" smtClean="0"/>
              <a:t>Βασικά σημεία</a:t>
            </a:r>
          </a:p>
        </p:txBody>
      </p:sp>
      <p:sp>
        <p:nvSpPr>
          <p:cNvPr id="20485" name="Rectangle 3"/>
          <p:cNvSpPr>
            <a:spLocks noGrp="1" noChangeArrowheads="1"/>
          </p:cNvSpPr>
          <p:nvPr>
            <p:ph type="body" idx="4294967295"/>
          </p:nvPr>
        </p:nvSpPr>
        <p:spPr/>
        <p:txBody>
          <a:bodyPr/>
          <a:lstStyle/>
          <a:p>
            <a:pPr eaLnBrk="1" hangingPunct="1">
              <a:lnSpc>
                <a:spcPct val="90000"/>
              </a:lnSpc>
            </a:pPr>
            <a:r>
              <a:rPr lang="el-GR" u="sng" smtClean="0">
                <a:solidFill>
                  <a:srgbClr val="FF9900"/>
                </a:solidFill>
              </a:rPr>
              <a:t>Εισαγωγικές έννοιες</a:t>
            </a:r>
          </a:p>
          <a:p>
            <a:pPr eaLnBrk="1" hangingPunct="1">
              <a:lnSpc>
                <a:spcPct val="90000"/>
              </a:lnSpc>
            </a:pPr>
            <a:r>
              <a:rPr lang="el-GR" smtClean="0"/>
              <a:t>Πληροφοριακά Συστήματα βιβλιοθήκης</a:t>
            </a:r>
          </a:p>
          <a:p>
            <a:pPr eaLnBrk="1" hangingPunct="1">
              <a:lnSpc>
                <a:spcPct val="90000"/>
              </a:lnSpc>
            </a:pPr>
            <a:r>
              <a:rPr lang="el-GR" smtClean="0"/>
              <a:t>Διαχείριση και οργάνωση γνώσης σε ακαδημαϊκές βιβλιοθήκες</a:t>
            </a:r>
          </a:p>
          <a:p>
            <a:pPr eaLnBrk="1" hangingPunct="1">
              <a:lnSpc>
                <a:spcPct val="90000"/>
              </a:lnSpc>
            </a:pPr>
            <a:r>
              <a:rPr lang="el-GR" smtClean="0"/>
              <a:t>Συμπεράσματα</a:t>
            </a:r>
          </a:p>
          <a:p>
            <a:pPr eaLnBrk="1" hangingPunct="1">
              <a:lnSpc>
                <a:spcPct val="90000"/>
              </a:lnSpc>
            </a:pPr>
            <a:endParaRPr lang="el-GR"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title"/>
          </p:nvPr>
        </p:nvSpPr>
        <p:spPr/>
        <p:txBody>
          <a:bodyPr/>
          <a:lstStyle/>
          <a:p>
            <a:r>
              <a:rPr lang="el-GR" sz="3600" smtClean="0"/>
              <a:t>Βάσεις Γνώσης στις ακαδημαϊκές βιβλιοθήκες</a:t>
            </a:r>
          </a:p>
        </p:txBody>
      </p:sp>
      <p:sp>
        <p:nvSpPr>
          <p:cNvPr id="67587" name="Rectangle 3"/>
          <p:cNvSpPr>
            <a:spLocks noGrp="1"/>
          </p:cNvSpPr>
          <p:nvPr>
            <p:ph type="body" idx="1"/>
          </p:nvPr>
        </p:nvSpPr>
        <p:spPr/>
        <p:txBody>
          <a:bodyPr/>
          <a:lstStyle/>
          <a:p>
            <a:pPr>
              <a:lnSpc>
                <a:spcPct val="90000"/>
              </a:lnSpc>
            </a:pPr>
            <a:r>
              <a:rPr lang="el-GR" sz="2000" smtClean="0"/>
              <a:t>Μια βάση γνώσης σε ακαδημαϊκή βιβλιοθήκη έχει στόχο να καταγράψει τη μη τυπική ή /και άρρητη γνώση που κατέχουν οι βιβλιοθηκονόμοι, ή που είναι διαθέσιμη μόνο στο γραφείο εξυπηρέτησης μιας βιβλιοθήκης</a:t>
            </a:r>
          </a:p>
          <a:p>
            <a:pPr>
              <a:lnSpc>
                <a:spcPct val="90000"/>
              </a:lnSpc>
            </a:pPr>
            <a:r>
              <a:rPr lang="el-GR" sz="2000" smtClean="0"/>
              <a:t>Τύποι μη τυπικής γνώσης:</a:t>
            </a:r>
          </a:p>
          <a:p>
            <a:pPr lvl="1">
              <a:lnSpc>
                <a:spcPct val="90000"/>
              </a:lnSpc>
            </a:pPr>
            <a:r>
              <a:rPr lang="en-US" sz="2000" smtClean="0"/>
              <a:t>Websites: </a:t>
            </a:r>
            <a:r>
              <a:rPr lang="el-GR" sz="2000" smtClean="0"/>
              <a:t>καταγράφεται το </a:t>
            </a:r>
            <a:r>
              <a:rPr lang="en-US" sz="2000" smtClean="0"/>
              <a:t>URL </a:t>
            </a:r>
            <a:r>
              <a:rPr lang="el-GR" sz="2000" smtClean="0"/>
              <a:t>των σχετικών πηγών και σύντομη περιγραφή (π.χ. ενός γεγονότος της ειδησεογραφίας)</a:t>
            </a:r>
          </a:p>
          <a:p>
            <a:pPr lvl="1">
              <a:lnSpc>
                <a:spcPct val="90000"/>
              </a:lnSpc>
            </a:pPr>
            <a:r>
              <a:rPr lang="el-GR" sz="2000" smtClean="0"/>
              <a:t>Ειδικοί οδηγοί: Ειδική περιγραφή «</a:t>
            </a:r>
            <a:r>
              <a:rPr lang="en-US" sz="2000" smtClean="0"/>
              <a:t>how-to</a:t>
            </a:r>
            <a:r>
              <a:rPr lang="el-GR" sz="2000" smtClean="0"/>
              <a:t>» (π.χ. οδηγός χρήσης των χαρακτήρων </a:t>
            </a:r>
            <a:r>
              <a:rPr lang="en-US" sz="2000" smtClean="0"/>
              <a:t>wildcards</a:t>
            </a:r>
            <a:r>
              <a:rPr lang="el-GR" sz="2000" smtClean="0"/>
              <a:t> για αναζήτηση</a:t>
            </a:r>
            <a:r>
              <a:rPr lang="en-US" sz="2000" smtClean="0"/>
              <a:t>)</a:t>
            </a:r>
            <a:endParaRPr lang="el-GR" sz="2000" smtClean="0"/>
          </a:p>
          <a:p>
            <a:pPr lvl="1">
              <a:lnSpc>
                <a:spcPct val="90000"/>
              </a:lnSpc>
            </a:pPr>
            <a:r>
              <a:rPr lang="en-US" sz="2000" smtClean="0"/>
              <a:t>E-mail: </a:t>
            </a:r>
            <a:r>
              <a:rPr lang="el-GR" sz="2000" smtClean="0"/>
              <a:t>καταγραφή και ευρετηρίαση </a:t>
            </a:r>
            <a:r>
              <a:rPr lang="en-US" sz="2000" smtClean="0"/>
              <a:t>e-mails </a:t>
            </a:r>
            <a:r>
              <a:rPr lang="el-GR" sz="2000" smtClean="0"/>
              <a:t>(π.χ. αποστολή ενημερωτικών </a:t>
            </a:r>
            <a:r>
              <a:rPr lang="en-US" sz="2000" smtClean="0"/>
              <a:t>e-mails </a:t>
            </a:r>
            <a:r>
              <a:rPr lang="el-GR" sz="2000" smtClean="0"/>
              <a:t>σε άλλες βιβλιοθήκες για ειδικές πηγές)</a:t>
            </a:r>
            <a:endParaRPr lang="en-US" sz="2000" smtClean="0"/>
          </a:p>
          <a:p>
            <a:pPr lvl="1">
              <a:lnSpc>
                <a:spcPct val="90000"/>
              </a:lnSpc>
            </a:pPr>
            <a:r>
              <a:rPr lang="el-GR" sz="2000" smtClean="0"/>
              <a:t>Τοπικές βάσεις δεδομένων: περιέχουν ειδικά τοπικά δεδομένα (π.χ. κώδικες θέσης)</a:t>
            </a:r>
            <a:endParaRPr lang="en-US" sz="2000" smtClean="0"/>
          </a:p>
          <a:p>
            <a:pPr lvl="1">
              <a:lnSpc>
                <a:spcPct val="90000"/>
              </a:lnSpc>
            </a:pPr>
            <a:r>
              <a:rPr lang="el-GR" sz="2000" smtClean="0"/>
              <a:t>Γενικό ευρετήριο: περιέχει όρους που οι βιβλιοθηκονόμοι από την εμπειρία τους έχουν συνδέσει με συγκεκριμένη πληροφορία</a:t>
            </a:r>
          </a:p>
          <a:p>
            <a:pPr>
              <a:lnSpc>
                <a:spcPct val="90000"/>
              </a:lnSpc>
            </a:pPr>
            <a:endParaRPr lang="el-GR" sz="2000" smtClean="0"/>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29</a:t>
            </a:fld>
            <a:endParaRPr lang="el-G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p:cNvSpPr>
          <p:nvPr>
            <p:ph type="title"/>
          </p:nvPr>
        </p:nvSpPr>
        <p:spPr/>
        <p:txBody>
          <a:bodyPr/>
          <a:lstStyle/>
          <a:p>
            <a:r>
              <a:rPr lang="el-GR" sz="3600" smtClean="0"/>
              <a:t>Βάσεις Γνώσης στις ακαδημαϊκές βιβλιοθήκες</a:t>
            </a:r>
          </a:p>
        </p:txBody>
      </p:sp>
      <p:pic>
        <p:nvPicPr>
          <p:cNvPr id="68612" name="Picture 4"/>
          <p:cNvPicPr>
            <a:picLocks noGrp="1" noChangeAspect="1" noChangeArrowheads="1"/>
          </p:cNvPicPr>
          <p:nvPr>
            <p:ph type="body" idx="1"/>
          </p:nvPr>
        </p:nvPicPr>
        <p:blipFill>
          <a:blip r:embed="rId2" cstate="print"/>
          <a:srcRect/>
          <a:stretch>
            <a:fillRect/>
          </a:stretch>
        </p:blipFill>
        <p:spPr>
          <a:xfrm>
            <a:off x="539750" y="2205038"/>
            <a:ext cx="8115300" cy="3049587"/>
          </a:xfrm>
          <a:noFill/>
          <a:ln/>
        </p:spPr>
      </p:pic>
      <p:sp>
        <p:nvSpPr>
          <p:cNvPr id="68613" name="Text Box 5"/>
          <p:cNvSpPr txBox="1">
            <a:spLocks noChangeArrowheads="1"/>
          </p:cNvSpPr>
          <p:nvPr/>
        </p:nvSpPr>
        <p:spPr bwMode="auto">
          <a:xfrm>
            <a:off x="539750" y="1557338"/>
            <a:ext cx="8002588" cy="641350"/>
          </a:xfrm>
          <a:prstGeom prst="rect">
            <a:avLst/>
          </a:prstGeom>
          <a:noFill/>
          <a:ln w="9525">
            <a:noFill/>
            <a:miter lim="800000"/>
            <a:headEnd/>
            <a:tailEnd/>
          </a:ln>
          <a:effectLst/>
        </p:spPr>
        <p:txBody>
          <a:bodyPr wrap="none">
            <a:spAutoFit/>
          </a:bodyPr>
          <a:lstStyle/>
          <a:p>
            <a:r>
              <a:rPr lang="el-GR"/>
              <a:t>Παράδειγμα απάντησης σε αναζήτηση του «</a:t>
            </a:r>
            <a:r>
              <a:rPr lang="en-US"/>
              <a:t>Rutgers song</a:t>
            </a:r>
            <a:r>
              <a:rPr lang="el-GR"/>
              <a:t>» στη βάση γνώσης</a:t>
            </a:r>
          </a:p>
          <a:p>
            <a:r>
              <a:rPr lang="en-US"/>
              <a:t>(Jantz,</a:t>
            </a:r>
            <a:r>
              <a:rPr lang="el-GR"/>
              <a:t>2001)</a:t>
            </a:r>
          </a:p>
        </p:txBody>
      </p:sp>
      <p:sp>
        <p:nvSpPr>
          <p:cNvPr id="5" name="4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30</a:t>
            </a:fld>
            <a:endParaRPr lang="el-G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p:cNvSpPr>
          <p:nvPr>
            <p:ph type="title"/>
          </p:nvPr>
        </p:nvSpPr>
        <p:spPr/>
        <p:txBody>
          <a:bodyPr/>
          <a:lstStyle/>
          <a:p>
            <a:r>
              <a:rPr lang="el-GR" sz="3600" smtClean="0"/>
              <a:t>Κριτήρια αξιολόγησης ηλεκτρονικών πηγών - 1</a:t>
            </a:r>
          </a:p>
        </p:txBody>
      </p:sp>
      <p:sp>
        <p:nvSpPr>
          <p:cNvPr id="38914" name="Rectangle 3"/>
          <p:cNvSpPr>
            <a:spLocks noGrp="1"/>
          </p:cNvSpPr>
          <p:nvPr>
            <p:ph type="body" idx="1"/>
          </p:nvPr>
        </p:nvSpPr>
        <p:spPr/>
        <p:txBody>
          <a:bodyPr/>
          <a:lstStyle/>
          <a:p>
            <a:pPr marL="363538" indent="-363538">
              <a:buFont typeface="Arial" charset="0"/>
              <a:buNone/>
            </a:pPr>
            <a:r>
              <a:rPr lang="el-GR" sz="2000" smtClean="0"/>
              <a:t>Οι ηλεκτρονικές πηγές πρέπει να εξετάζονται ως προς την χρησιμότητα, την αξιοπιστία και την καταλληλότητά τους. </a:t>
            </a:r>
          </a:p>
          <a:p>
            <a:pPr marL="363538" indent="-363538">
              <a:buFont typeface="Arial" charset="0"/>
              <a:buNone/>
            </a:pPr>
            <a:r>
              <a:rPr lang="el-GR" sz="2000" smtClean="0"/>
              <a:t>Αναλυτικά τα κριτήρια για την αποδοχή των πηγών είναι:</a:t>
            </a:r>
          </a:p>
          <a:p>
            <a:pPr marL="363538" indent="-363538"/>
            <a:r>
              <a:rPr lang="el-GR" sz="2000" smtClean="0"/>
              <a:t>Ποιότητα πληροφορίας</a:t>
            </a:r>
          </a:p>
          <a:p>
            <a:pPr marL="828675" lvl="1"/>
            <a:r>
              <a:rPr lang="el-GR" sz="1800" smtClean="0"/>
              <a:t>Πόσο ακριβής είναι η πληροφορία;</a:t>
            </a:r>
          </a:p>
          <a:p>
            <a:pPr marL="828675" lvl="1"/>
            <a:r>
              <a:rPr lang="el-GR" sz="1800" smtClean="0"/>
              <a:t>Πρόκειται για κύρια ή δευτερεύουσα πηγή πληροφορίας;</a:t>
            </a:r>
          </a:p>
          <a:p>
            <a:pPr marL="828675" lvl="1"/>
            <a:r>
              <a:rPr lang="el-GR" sz="1800" smtClean="0"/>
              <a:t>Έχει τυπογραφικά και γραμματικά λάθη;</a:t>
            </a:r>
          </a:p>
          <a:p>
            <a:pPr marL="828675" lvl="1"/>
            <a:r>
              <a:rPr lang="el-GR" sz="1800" smtClean="0"/>
              <a:t>Σε ποιες πηγές έχει βασιστεί;</a:t>
            </a:r>
          </a:p>
          <a:p>
            <a:pPr marL="828675" lvl="1"/>
            <a:r>
              <a:rPr lang="el-GR" sz="1800" smtClean="0"/>
              <a:t>Επεξηγούνται όλοι οι ορισμοί, οι τύποι, οι παράγοντες, οι μέθοδοι;</a:t>
            </a:r>
          </a:p>
          <a:p>
            <a:pPr marL="363538" indent="-363538"/>
            <a:r>
              <a:rPr lang="el-GR" sz="2000" smtClean="0"/>
              <a:t>Αυθεντικότητα πληροφορίας</a:t>
            </a:r>
          </a:p>
          <a:p>
            <a:pPr marL="828675" lvl="1"/>
            <a:r>
              <a:rPr lang="el-GR" sz="1800" smtClean="0"/>
              <a:t>Είναι </a:t>
            </a:r>
            <a:r>
              <a:rPr lang="en-US" sz="1800" smtClean="0"/>
              <a:t>o </a:t>
            </a:r>
            <a:r>
              <a:rPr lang="el-GR" sz="1800" smtClean="0"/>
              <a:t>συγγραφέας αξιόπιστος;</a:t>
            </a:r>
          </a:p>
          <a:p>
            <a:pPr marL="828675" lvl="1"/>
            <a:r>
              <a:rPr lang="el-GR" sz="1800" smtClean="0"/>
              <a:t>Καταγράφονται στοιχεία επικοινωνίας, ώστε να επαληθευτεί η ύπαρξη και η νομιμότητα;</a:t>
            </a:r>
          </a:p>
          <a:p>
            <a:pPr marL="828675" lvl="1"/>
            <a:r>
              <a:rPr lang="el-GR" sz="1800" smtClean="0"/>
              <a:t>Είναι ο συγγραφέας αναγνωρισμένος στη θεματική περιοχή;</a:t>
            </a:r>
          </a:p>
          <a:p>
            <a:pPr marL="828675" lvl="1"/>
            <a:r>
              <a:rPr lang="el-GR" sz="1800" smtClean="0"/>
              <a:t>Ποια είναι τα τυπικά προσόντα του συγγραφέα;</a:t>
            </a:r>
          </a:p>
          <a:p>
            <a:pPr marL="828675" lvl="1"/>
            <a:endParaRPr lang="el-GR" sz="1800" smtClean="0"/>
          </a:p>
          <a:p>
            <a:pPr marL="828675" lvl="1"/>
            <a:endParaRPr lang="el-GR" sz="1800" smtClean="0"/>
          </a:p>
          <a:p>
            <a:pPr marL="828675" lvl="1"/>
            <a:endParaRPr lang="el-GR" sz="1800" smtClean="0"/>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31</a:t>
            </a:fld>
            <a:endParaRPr lang="el-G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p:txBody>
          <a:bodyPr/>
          <a:lstStyle/>
          <a:p>
            <a:r>
              <a:rPr lang="el-GR" sz="3600" smtClean="0"/>
              <a:t>Κριτήρια αξιολόγησης ηλεκτρονικών πηγών - 2</a:t>
            </a:r>
          </a:p>
        </p:txBody>
      </p:sp>
      <p:sp>
        <p:nvSpPr>
          <p:cNvPr id="62467" name="Rectangle 3"/>
          <p:cNvSpPr>
            <a:spLocks noGrp="1"/>
          </p:cNvSpPr>
          <p:nvPr>
            <p:ph type="body" idx="1"/>
          </p:nvPr>
        </p:nvSpPr>
        <p:spPr>
          <a:xfrm>
            <a:off x="468313" y="1196975"/>
            <a:ext cx="8229600" cy="5040313"/>
          </a:xfrm>
        </p:spPr>
        <p:txBody>
          <a:bodyPr/>
          <a:lstStyle/>
          <a:p>
            <a:pPr>
              <a:lnSpc>
                <a:spcPct val="90000"/>
              </a:lnSpc>
            </a:pPr>
            <a:r>
              <a:rPr lang="el-GR" sz="2000" smtClean="0"/>
              <a:t>Επικαιρότητα πληροφορίας</a:t>
            </a:r>
          </a:p>
          <a:p>
            <a:pPr lvl="1">
              <a:lnSpc>
                <a:spcPct val="90000"/>
              </a:lnSpc>
            </a:pPr>
            <a:r>
              <a:rPr lang="el-GR" sz="2000" smtClean="0"/>
              <a:t>Η πληροφορία είναι επίκαιρη;</a:t>
            </a:r>
          </a:p>
          <a:p>
            <a:pPr lvl="1">
              <a:lnSpc>
                <a:spcPct val="90000"/>
              </a:lnSpc>
            </a:pPr>
            <a:r>
              <a:rPr lang="el-GR" sz="2000" smtClean="0"/>
              <a:t>Η πληροφορία επικαιροποιείται συχνά;</a:t>
            </a:r>
          </a:p>
          <a:p>
            <a:pPr lvl="1">
              <a:lnSpc>
                <a:spcPct val="90000"/>
              </a:lnSpc>
            </a:pPr>
            <a:r>
              <a:rPr lang="el-GR" sz="2000" smtClean="0"/>
              <a:t>Εμφανίζεται η ημερομηνία της δημοσιότητας;</a:t>
            </a:r>
          </a:p>
          <a:p>
            <a:pPr>
              <a:lnSpc>
                <a:spcPct val="90000"/>
              </a:lnSpc>
            </a:pPr>
            <a:r>
              <a:rPr lang="el-GR" sz="2000" smtClean="0"/>
              <a:t>Σκοπός της πηγής</a:t>
            </a:r>
          </a:p>
          <a:p>
            <a:pPr lvl="1">
              <a:lnSpc>
                <a:spcPct val="90000"/>
              </a:lnSpc>
            </a:pPr>
            <a:r>
              <a:rPr lang="el-GR" sz="2000" smtClean="0"/>
              <a:t>Αναφέρεται ο σκοπός της πηγής;</a:t>
            </a:r>
          </a:p>
          <a:p>
            <a:pPr lvl="1">
              <a:lnSpc>
                <a:spcPct val="90000"/>
              </a:lnSpc>
            </a:pPr>
            <a:r>
              <a:rPr lang="el-GR" sz="2000" smtClean="0"/>
              <a:t>Υπάρχει συνδρομή για την πρόσβαση της πηγής;</a:t>
            </a:r>
          </a:p>
          <a:p>
            <a:pPr lvl="1">
              <a:lnSpc>
                <a:spcPct val="90000"/>
              </a:lnSpc>
            </a:pPr>
            <a:r>
              <a:rPr lang="el-GR" sz="2000" smtClean="0"/>
              <a:t>Από ποιόν οργανισμό δημοσιεύεται;</a:t>
            </a:r>
          </a:p>
          <a:p>
            <a:pPr>
              <a:lnSpc>
                <a:spcPct val="90000"/>
              </a:lnSpc>
            </a:pPr>
            <a:r>
              <a:rPr lang="el-GR" sz="2000" smtClean="0"/>
              <a:t>Αναφορές σε πηγές</a:t>
            </a:r>
          </a:p>
          <a:p>
            <a:pPr lvl="1">
              <a:lnSpc>
                <a:spcPct val="90000"/>
              </a:lnSpc>
            </a:pPr>
            <a:r>
              <a:rPr lang="el-GR" sz="2000" smtClean="0"/>
              <a:t>Είναι επαρκής ο αριθμός των αναφορών</a:t>
            </a:r>
          </a:p>
          <a:p>
            <a:pPr lvl="1">
              <a:lnSpc>
                <a:spcPct val="90000"/>
              </a:lnSpc>
            </a:pPr>
            <a:r>
              <a:rPr lang="el-GR" sz="2000" smtClean="0"/>
              <a:t>Είναι οι αναφορές σχετικές με το θέμα</a:t>
            </a:r>
          </a:p>
          <a:p>
            <a:pPr lvl="1">
              <a:lnSpc>
                <a:spcPct val="90000"/>
              </a:lnSpc>
            </a:pPr>
            <a:r>
              <a:rPr lang="el-GR" sz="2000" smtClean="0"/>
              <a:t>Είναι ποιοτικές οι αναφορές;</a:t>
            </a:r>
          </a:p>
          <a:p>
            <a:pPr lvl="1">
              <a:lnSpc>
                <a:spcPct val="90000"/>
              </a:lnSpc>
            </a:pPr>
            <a:r>
              <a:rPr lang="el-GR" sz="2000" smtClean="0"/>
              <a:t>Περιγράφονται και αξιολογούνται όλες οι αναφορές στο κείμενο;</a:t>
            </a:r>
          </a:p>
          <a:p>
            <a:pPr lvl="1">
              <a:lnSpc>
                <a:spcPct val="90000"/>
              </a:lnSpc>
            </a:pPr>
            <a:endParaRPr lang="el-GR" sz="2000" smtClean="0"/>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32</a:t>
            </a:fld>
            <a:endParaRPr lang="el-G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p:nvPr>
        </p:nvSpPr>
        <p:spPr/>
        <p:txBody>
          <a:bodyPr/>
          <a:lstStyle/>
          <a:p>
            <a:r>
              <a:rPr lang="el-GR" sz="3600" smtClean="0"/>
              <a:t>Κριτήρια αξιολόγησης ηλεκτρονικών πηγών - 3</a:t>
            </a:r>
          </a:p>
        </p:txBody>
      </p:sp>
      <p:sp>
        <p:nvSpPr>
          <p:cNvPr id="63491" name="Rectangle 3"/>
          <p:cNvSpPr>
            <a:spLocks noGrp="1"/>
          </p:cNvSpPr>
          <p:nvPr>
            <p:ph type="body" idx="1"/>
          </p:nvPr>
        </p:nvSpPr>
        <p:spPr/>
        <p:txBody>
          <a:bodyPr/>
          <a:lstStyle/>
          <a:p>
            <a:pPr>
              <a:lnSpc>
                <a:spcPct val="90000"/>
              </a:lnSpc>
            </a:pPr>
            <a:r>
              <a:rPr lang="el-GR" sz="2000" smtClean="0"/>
              <a:t>Ποιότητα γραφικών και πολυμέσων</a:t>
            </a:r>
          </a:p>
          <a:p>
            <a:pPr lvl="1">
              <a:lnSpc>
                <a:spcPct val="90000"/>
              </a:lnSpc>
            </a:pPr>
            <a:r>
              <a:rPr lang="el-GR" sz="2000" smtClean="0"/>
              <a:t>Είναι τα γραφικά ευδιάκριτα;</a:t>
            </a:r>
          </a:p>
          <a:p>
            <a:pPr lvl="1">
              <a:lnSpc>
                <a:spcPct val="90000"/>
              </a:lnSpc>
            </a:pPr>
            <a:r>
              <a:rPr lang="el-GR" sz="2000" smtClean="0"/>
              <a:t>Είναι τα βίντεο και ο ήχος υψηλής ποιότητας;</a:t>
            </a:r>
          </a:p>
          <a:p>
            <a:pPr lvl="1">
              <a:lnSpc>
                <a:spcPct val="90000"/>
              </a:lnSpc>
            </a:pPr>
            <a:r>
              <a:rPr lang="el-GR" sz="2000" smtClean="0"/>
              <a:t>Περιλαμβάνεται επεξήγηση των γραφικών;</a:t>
            </a:r>
          </a:p>
          <a:p>
            <a:pPr>
              <a:lnSpc>
                <a:spcPct val="90000"/>
              </a:lnSpc>
            </a:pPr>
            <a:r>
              <a:rPr lang="el-GR" sz="2000" smtClean="0"/>
              <a:t>Σύνδεσμοι (</a:t>
            </a:r>
            <a:r>
              <a:rPr lang="en-US" sz="2000" smtClean="0"/>
              <a:t>links)</a:t>
            </a:r>
            <a:endParaRPr lang="el-GR" sz="2000" smtClean="0"/>
          </a:p>
          <a:p>
            <a:pPr lvl="1">
              <a:lnSpc>
                <a:spcPct val="90000"/>
              </a:lnSpc>
            </a:pPr>
            <a:r>
              <a:rPr lang="el-GR" sz="2000" smtClean="0"/>
              <a:t>Είναι οι σύνδεσμοι συμβατοί με κάθε υπολογιστή;</a:t>
            </a:r>
          </a:p>
          <a:p>
            <a:pPr lvl="1">
              <a:lnSpc>
                <a:spcPct val="90000"/>
              </a:lnSpc>
            </a:pPr>
            <a:r>
              <a:rPr lang="el-GR" sz="2000" smtClean="0"/>
              <a:t>Απαιτούν επιπλέον λογισμικό να εγκατασταθεί;</a:t>
            </a:r>
          </a:p>
          <a:p>
            <a:pPr lvl="1">
              <a:lnSpc>
                <a:spcPct val="90000"/>
              </a:lnSpc>
            </a:pPr>
            <a:r>
              <a:rPr lang="el-GR" sz="2000" smtClean="0"/>
              <a:t>Απαιτούν κάποια </a:t>
            </a:r>
            <a:r>
              <a:rPr lang="en-US" sz="2000" smtClean="0"/>
              <a:t>plug-ins</a:t>
            </a:r>
            <a:r>
              <a:rPr lang="el-GR" sz="2000" smtClean="0"/>
              <a:t>;</a:t>
            </a:r>
          </a:p>
          <a:p>
            <a:pPr lvl="1">
              <a:lnSpc>
                <a:spcPct val="90000"/>
              </a:lnSpc>
            </a:pPr>
            <a:r>
              <a:rPr lang="el-GR" sz="2000" smtClean="0"/>
              <a:t>Πόσος χρόνος απαιτείται για να ανοίξουν;</a:t>
            </a:r>
          </a:p>
          <a:p>
            <a:pPr>
              <a:lnSpc>
                <a:spcPct val="90000"/>
              </a:lnSpc>
            </a:pPr>
            <a:r>
              <a:rPr lang="el-GR" sz="2000" smtClean="0"/>
              <a:t>Μορφή κειμένου</a:t>
            </a:r>
          </a:p>
          <a:p>
            <a:pPr lvl="1">
              <a:lnSpc>
                <a:spcPct val="90000"/>
              </a:lnSpc>
            </a:pPr>
            <a:r>
              <a:rPr lang="el-GR" sz="2000" smtClean="0"/>
              <a:t>Ποια γραμματοσειρά και μέγεθος γραμματοσειράς χρησιμοποιείται;</a:t>
            </a:r>
          </a:p>
          <a:p>
            <a:pPr lvl="1">
              <a:lnSpc>
                <a:spcPct val="90000"/>
              </a:lnSpc>
            </a:pPr>
            <a:r>
              <a:rPr lang="el-GR" sz="2000" smtClean="0"/>
              <a:t>Είναι τα περιθώρια κατάλληλα;</a:t>
            </a:r>
          </a:p>
          <a:p>
            <a:pPr lvl="1">
              <a:lnSpc>
                <a:spcPct val="90000"/>
              </a:lnSpc>
            </a:pPr>
            <a:r>
              <a:rPr lang="el-GR" sz="2000" smtClean="0"/>
              <a:t>Πως συνδέονται οι σελίδες μεταξύ τους;</a:t>
            </a:r>
          </a:p>
          <a:p>
            <a:pPr lvl="1">
              <a:lnSpc>
                <a:spcPct val="90000"/>
              </a:lnSpc>
            </a:pPr>
            <a:r>
              <a:rPr lang="el-GR" sz="2000" smtClean="0"/>
              <a:t>Εμφανίζονται εξεζητημένες λέξεις και σύνδεσμοι;</a:t>
            </a:r>
          </a:p>
          <a:p>
            <a:pPr lvl="1">
              <a:lnSpc>
                <a:spcPct val="90000"/>
              </a:lnSpc>
            </a:pPr>
            <a:endParaRPr lang="el-GR" sz="2000" smtClean="0"/>
          </a:p>
          <a:p>
            <a:pPr lvl="1">
              <a:lnSpc>
                <a:spcPct val="90000"/>
              </a:lnSpc>
            </a:pPr>
            <a:endParaRPr lang="el-GR" sz="2000" smtClean="0"/>
          </a:p>
          <a:p>
            <a:pPr lvl="1">
              <a:lnSpc>
                <a:spcPct val="90000"/>
              </a:lnSpc>
            </a:pPr>
            <a:endParaRPr lang="el-GR" sz="2000" smtClean="0"/>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33</a:t>
            </a:fld>
            <a:endParaRPr lang="el-G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txBox="1">
            <a:spLocks noGrp="1"/>
          </p:cNvSpPr>
          <p:nvPr/>
        </p:nvSpPr>
        <p:spPr>
          <a:xfrm>
            <a:off x="6553200" y="6356350"/>
            <a:ext cx="2133600" cy="365125"/>
          </a:xfrm>
          <a:prstGeom prst="rect">
            <a:avLst/>
          </a:prstGeom>
          <a:noFill/>
        </p:spPr>
        <p:txBody>
          <a:bodyPr anchor="ctr"/>
          <a:lstStyle/>
          <a:p>
            <a:pPr algn="r">
              <a:defRPr/>
            </a:pPr>
            <a:fld id="{68EB8A9B-056D-4A39-854C-BD03656B7213}" type="slidenum">
              <a:rPr lang="el-GR" sz="1200">
                <a:cs typeface="+mn-cs"/>
              </a:rPr>
              <a:pPr algn="r">
                <a:defRPr/>
              </a:pPr>
              <a:t>34</a:t>
            </a:fld>
            <a:endParaRPr lang="el-GR" sz="1200">
              <a:cs typeface="+mn-cs"/>
            </a:endParaRPr>
          </a:p>
        </p:txBody>
      </p:sp>
      <p:sp>
        <p:nvSpPr>
          <p:cNvPr id="72707" name="4 - Θέση υποσέλιδου"/>
          <p:cNvSpPr txBox="1">
            <a:spLocks noGrp="1"/>
          </p:cNvSpPr>
          <p:nvPr/>
        </p:nvSpPr>
        <p:spPr bwMode="auto">
          <a:xfrm>
            <a:off x="323850" y="6165850"/>
            <a:ext cx="5473700" cy="457200"/>
          </a:xfrm>
          <a:prstGeom prst="rect">
            <a:avLst/>
          </a:prstGeom>
          <a:noFill/>
          <a:ln w="9525">
            <a:noFill/>
            <a:miter lim="800000"/>
            <a:headEnd/>
            <a:tailEnd/>
          </a:ln>
        </p:spPr>
        <p:txBody>
          <a:bodyPr anchor="b"/>
          <a:lstStyle/>
          <a:p>
            <a:r>
              <a:rPr lang="el-GR" sz="1200">
                <a:latin typeface="Verdana" pitchFamily="34" charset="0"/>
              </a:rPr>
              <a:t>Κ. Μαρινάγη</a:t>
            </a:r>
          </a:p>
        </p:txBody>
      </p:sp>
      <p:sp>
        <p:nvSpPr>
          <p:cNvPr id="72708" name="5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2D9875BB-C698-4FE8-A7F8-3E7179A8C806}" type="slidenum">
              <a:rPr lang="el-GR" sz="1200">
                <a:latin typeface="Verdana" pitchFamily="34" charset="0"/>
              </a:rPr>
              <a:pPr algn="r"/>
              <a:t>34</a:t>
            </a:fld>
            <a:endParaRPr lang="el-GR" sz="1200">
              <a:latin typeface="Verdana" pitchFamily="34" charset="0"/>
            </a:endParaRPr>
          </a:p>
        </p:txBody>
      </p:sp>
      <p:sp>
        <p:nvSpPr>
          <p:cNvPr id="72709" name="Rectangle 2"/>
          <p:cNvSpPr>
            <a:spLocks noGrp="1" noChangeArrowheads="1"/>
          </p:cNvSpPr>
          <p:nvPr>
            <p:ph type="title" idx="4294967295"/>
          </p:nvPr>
        </p:nvSpPr>
        <p:spPr>
          <a:xfrm>
            <a:off x="468313" y="0"/>
            <a:ext cx="8229600" cy="909638"/>
          </a:xfrm>
        </p:spPr>
        <p:txBody>
          <a:bodyPr anchor="b"/>
          <a:lstStyle/>
          <a:p>
            <a:pPr eaLnBrk="1" hangingPunct="1"/>
            <a:r>
              <a:rPr lang="el-GR" smtClean="0"/>
              <a:t>Βασικά σημεία</a:t>
            </a:r>
          </a:p>
        </p:txBody>
      </p:sp>
      <p:sp>
        <p:nvSpPr>
          <p:cNvPr id="72710" name="Rectangle 3"/>
          <p:cNvSpPr>
            <a:spLocks noGrp="1" noChangeArrowheads="1"/>
          </p:cNvSpPr>
          <p:nvPr>
            <p:ph type="body" idx="4294967295"/>
          </p:nvPr>
        </p:nvSpPr>
        <p:spPr/>
        <p:txBody>
          <a:bodyPr/>
          <a:lstStyle/>
          <a:p>
            <a:pPr eaLnBrk="1" hangingPunct="1">
              <a:lnSpc>
                <a:spcPct val="90000"/>
              </a:lnSpc>
            </a:pPr>
            <a:r>
              <a:rPr lang="el-GR" smtClean="0"/>
              <a:t>Εισαγωγικές έννοιες</a:t>
            </a:r>
          </a:p>
          <a:p>
            <a:pPr eaLnBrk="1" hangingPunct="1">
              <a:lnSpc>
                <a:spcPct val="90000"/>
              </a:lnSpc>
            </a:pPr>
            <a:r>
              <a:rPr lang="el-GR" smtClean="0"/>
              <a:t>Πληροφοριακά Συστήματα βιβλιοθήκης</a:t>
            </a:r>
          </a:p>
          <a:p>
            <a:pPr eaLnBrk="1" hangingPunct="1">
              <a:lnSpc>
                <a:spcPct val="90000"/>
              </a:lnSpc>
            </a:pPr>
            <a:r>
              <a:rPr lang="el-GR" smtClean="0"/>
              <a:t>Διαχείριση και οργάνωση γνώσης σε ακαδημαϊκές βιβλιοθήκες</a:t>
            </a:r>
          </a:p>
          <a:p>
            <a:pPr eaLnBrk="1" hangingPunct="1">
              <a:lnSpc>
                <a:spcPct val="90000"/>
              </a:lnSpc>
            </a:pPr>
            <a:r>
              <a:rPr lang="el-GR" u="sng" smtClean="0">
                <a:solidFill>
                  <a:srgbClr val="FF9900"/>
                </a:solidFill>
              </a:rPr>
              <a:t>Συμπεράσματα</a:t>
            </a:r>
          </a:p>
          <a:p>
            <a:pPr eaLnBrk="1" hangingPunct="1">
              <a:lnSpc>
                <a:spcPct val="90000"/>
              </a:lnSpc>
            </a:pPr>
            <a:endParaRPr lang="el-GR" u="sng" smtClean="0">
              <a:solidFill>
                <a:srgbClr val="FF9900"/>
              </a:solidFill>
            </a:endParaRPr>
          </a:p>
        </p:txBody>
      </p:sp>
      <p:sp>
        <p:nvSpPr>
          <p:cNvPr id="7" name="6 - Θέση αριθμού διαφάνειας"/>
          <p:cNvSpPr>
            <a:spLocks noGrp="1"/>
          </p:cNvSpPr>
          <p:nvPr>
            <p:ph type="sldNum" sz="quarter" idx="12"/>
          </p:nvPr>
        </p:nvSpPr>
        <p:spPr/>
        <p:txBody>
          <a:bodyPr/>
          <a:lstStyle/>
          <a:p>
            <a:pPr>
              <a:defRPr/>
            </a:pPr>
            <a:fld id="{673EC029-A0DB-4130-AA4E-2EB97741E962}" type="slidenum">
              <a:rPr lang="el-GR" smtClean="0"/>
              <a:pPr>
                <a:defRPr/>
              </a:pPr>
              <a:t>34</a:t>
            </a:fld>
            <a:endParaRPr lang="el-G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p:cNvSpPr>
          <p:nvPr>
            <p:ph type="title"/>
          </p:nvPr>
        </p:nvSpPr>
        <p:spPr/>
        <p:txBody>
          <a:bodyPr/>
          <a:lstStyle/>
          <a:p>
            <a:r>
              <a:rPr lang="el-GR" smtClean="0"/>
              <a:t>Συμπεράσματα</a:t>
            </a:r>
          </a:p>
        </p:txBody>
      </p:sp>
      <p:sp>
        <p:nvSpPr>
          <p:cNvPr id="73731" name="Rectangle 3"/>
          <p:cNvSpPr>
            <a:spLocks noGrp="1"/>
          </p:cNvSpPr>
          <p:nvPr>
            <p:ph type="body" idx="1"/>
          </p:nvPr>
        </p:nvSpPr>
        <p:spPr/>
        <p:txBody>
          <a:bodyPr/>
          <a:lstStyle/>
          <a:p>
            <a:pPr>
              <a:lnSpc>
                <a:spcPct val="90000"/>
              </a:lnSpc>
            </a:pPr>
            <a:r>
              <a:rPr lang="el-GR" sz="2800" smtClean="0"/>
              <a:t>Οι σύγχρονες βιβλιοθήκες υποστηρίζονται από πληροφοριακά συστήματα που αυτοματοποιούν τις λειτουργίες τους</a:t>
            </a:r>
          </a:p>
          <a:p>
            <a:pPr>
              <a:lnSpc>
                <a:spcPct val="90000"/>
              </a:lnSpc>
            </a:pPr>
            <a:r>
              <a:rPr lang="el-GR" sz="2800" smtClean="0"/>
              <a:t>Τα πληροφοριακά συστήματα βιβλιοθηκών υποστηρίζουν ένα σύνολο λειτουργιών των βιβλιοθηκών</a:t>
            </a:r>
          </a:p>
          <a:p>
            <a:pPr>
              <a:lnSpc>
                <a:spcPct val="90000"/>
              </a:lnSpc>
            </a:pPr>
            <a:r>
              <a:rPr lang="el-GR" sz="2800" smtClean="0"/>
              <a:t>Οι ακαδημαϊκές βιβλιοθήκες συνήθως συνδυάζουν παραδοσιακές και ψηφιακές συλλογές</a:t>
            </a:r>
          </a:p>
          <a:p>
            <a:pPr>
              <a:lnSpc>
                <a:spcPct val="90000"/>
              </a:lnSpc>
            </a:pPr>
            <a:r>
              <a:rPr lang="el-GR" sz="2800" smtClean="0"/>
              <a:t>Η οργάνωση και διαχείριση γνώσης στις ακαδημαϊκές βιβλιοθήκες έχει ως αποτέλεσμα την υποστήριξη του έργου της ακαδημαϊκής κοινότητας</a:t>
            </a:r>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35</a:t>
            </a:fld>
            <a:endParaRPr lang="el-G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98F89145-1D8F-4372-8B21-584DAB5AE164}" type="slidenum">
              <a:rPr lang="el-GR"/>
              <a:pPr>
                <a:defRPr/>
              </a:pPr>
              <a:t>36</a:t>
            </a:fld>
            <a:endParaRPr lang="el-GR"/>
          </a:p>
        </p:txBody>
      </p:sp>
      <p:sp>
        <p:nvSpPr>
          <p:cNvPr id="39938" name="Rectangle 2"/>
          <p:cNvSpPr>
            <a:spLocks noGrp="1"/>
          </p:cNvSpPr>
          <p:nvPr>
            <p:ph type="title"/>
          </p:nvPr>
        </p:nvSpPr>
        <p:spPr/>
        <p:txBody>
          <a:bodyPr/>
          <a:lstStyle/>
          <a:p>
            <a:r>
              <a:rPr lang="el-GR" smtClean="0"/>
              <a:t>Βιβλιογραφία</a:t>
            </a:r>
          </a:p>
        </p:txBody>
      </p:sp>
      <p:sp>
        <p:nvSpPr>
          <p:cNvPr id="39939" name="Rectangle 3"/>
          <p:cNvSpPr>
            <a:spLocks noGrp="1"/>
          </p:cNvSpPr>
          <p:nvPr>
            <p:ph type="body" idx="1"/>
          </p:nvPr>
        </p:nvSpPr>
        <p:spPr>
          <a:xfrm>
            <a:off x="468313" y="1196975"/>
            <a:ext cx="8229600" cy="5040313"/>
          </a:xfrm>
        </p:spPr>
        <p:txBody>
          <a:bodyPr/>
          <a:lstStyle/>
          <a:p>
            <a:pPr>
              <a:lnSpc>
                <a:spcPct val="80000"/>
              </a:lnSpc>
            </a:pPr>
            <a:r>
              <a:rPr lang="en-US" sz="2000" smtClean="0"/>
              <a:t>Trivedi,</a:t>
            </a:r>
            <a:r>
              <a:rPr lang="el-GR" sz="2000" smtClean="0"/>
              <a:t> Β.,</a:t>
            </a:r>
            <a:r>
              <a:rPr lang="en-US" sz="2000" smtClean="0"/>
              <a:t> Singh A.K., Kumar B. 2012, </a:t>
            </a:r>
            <a:r>
              <a:rPr lang="el-GR" sz="2000" smtClean="0"/>
              <a:t>Emerging Trends of Automation and Computerization of Library in Modern Era</a:t>
            </a:r>
            <a:r>
              <a:rPr lang="en-US" sz="2000" smtClean="0"/>
              <a:t>, in </a:t>
            </a:r>
            <a:r>
              <a:rPr lang="el-GR" sz="2000" smtClean="0"/>
              <a:t>M. Natarajan,</a:t>
            </a:r>
            <a:r>
              <a:rPr lang="en-US" sz="2000" smtClean="0"/>
              <a:t> </a:t>
            </a:r>
            <a:r>
              <a:rPr lang="el-GR" sz="2000" smtClean="0"/>
              <a:t>R</a:t>
            </a:r>
            <a:r>
              <a:rPr lang="en-US" sz="2000" smtClean="0"/>
              <a:t>.</a:t>
            </a:r>
            <a:r>
              <a:rPr lang="el-GR" sz="2000" smtClean="0"/>
              <a:t> N</a:t>
            </a:r>
            <a:r>
              <a:rPr lang="en-US" sz="2000" smtClean="0"/>
              <a:t>.</a:t>
            </a:r>
            <a:r>
              <a:rPr lang="el-GR" sz="2000" smtClean="0"/>
              <a:t> Malviya,</a:t>
            </a:r>
            <a:r>
              <a:rPr lang="en-US" sz="2000" smtClean="0"/>
              <a:t> </a:t>
            </a:r>
            <a:r>
              <a:rPr lang="el-GR" sz="2000" smtClean="0"/>
              <a:t>Salek Chand, K.P.</a:t>
            </a:r>
            <a:r>
              <a:rPr lang="en-US" sz="2000" smtClean="0"/>
              <a:t> </a:t>
            </a:r>
            <a:r>
              <a:rPr lang="el-GR" sz="2000" smtClean="0"/>
              <a:t>Singh (</a:t>
            </a:r>
            <a:r>
              <a:rPr lang="en-US" sz="2000" smtClean="0"/>
              <a:t>eds), </a:t>
            </a:r>
            <a:r>
              <a:rPr lang="el-GR" sz="2000" i="1" smtClean="0"/>
              <a:t>National Conference </a:t>
            </a:r>
            <a:r>
              <a:rPr lang="en-US" sz="2000" i="1" smtClean="0"/>
              <a:t>on </a:t>
            </a:r>
            <a:r>
              <a:rPr lang="el-GR" sz="2000" i="1" smtClean="0"/>
              <a:t>Knowledge Organization </a:t>
            </a:r>
            <a:r>
              <a:rPr lang="en-US" sz="2000" i="1" smtClean="0"/>
              <a:t>i</a:t>
            </a:r>
            <a:r>
              <a:rPr lang="el-GR" sz="2000" i="1" smtClean="0"/>
              <a:t>n Academic Libraries</a:t>
            </a:r>
            <a:r>
              <a:rPr lang="el-GR" sz="2000" smtClean="0"/>
              <a:t> (KOAL-2012)</a:t>
            </a:r>
            <a:r>
              <a:rPr lang="en-US" sz="2000" smtClean="0"/>
              <a:t>, DPS Publishing House, New Delphi, ISBN 978-93-80801-80-3, pp. 24-33.</a:t>
            </a:r>
          </a:p>
          <a:p>
            <a:pPr>
              <a:lnSpc>
                <a:spcPct val="80000"/>
              </a:lnSpc>
            </a:pPr>
            <a:r>
              <a:rPr lang="en-US" sz="2000" smtClean="0"/>
              <a:t>Tamhane, K. N., Tamhane, S. B., Kudale, S. 2012.</a:t>
            </a:r>
            <a:r>
              <a:rPr lang="el-GR" sz="2000" smtClean="0"/>
              <a:t> </a:t>
            </a:r>
            <a:r>
              <a:rPr lang="en-US" sz="2000" smtClean="0"/>
              <a:t>Knowledge organization in Academic Libraries - Computerization and Automation of The Libraries</a:t>
            </a:r>
            <a:r>
              <a:rPr lang="el-GR" sz="2000" smtClean="0"/>
              <a:t> </a:t>
            </a:r>
            <a:r>
              <a:rPr lang="en-US" sz="2000" smtClean="0"/>
              <a:t>in </a:t>
            </a:r>
            <a:r>
              <a:rPr lang="el-GR" sz="2000" smtClean="0"/>
              <a:t>M. Natarajan,</a:t>
            </a:r>
            <a:r>
              <a:rPr lang="en-US" sz="2000" smtClean="0"/>
              <a:t> </a:t>
            </a:r>
            <a:r>
              <a:rPr lang="el-GR" sz="2000" smtClean="0"/>
              <a:t>R</a:t>
            </a:r>
            <a:r>
              <a:rPr lang="en-US" sz="2000" smtClean="0"/>
              <a:t>.</a:t>
            </a:r>
            <a:r>
              <a:rPr lang="el-GR" sz="2000" smtClean="0"/>
              <a:t> N</a:t>
            </a:r>
            <a:r>
              <a:rPr lang="en-US" sz="2000" smtClean="0"/>
              <a:t>.</a:t>
            </a:r>
            <a:r>
              <a:rPr lang="el-GR" sz="2000" smtClean="0"/>
              <a:t> Malviya,</a:t>
            </a:r>
            <a:r>
              <a:rPr lang="en-US" sz="2000" smtClean="0"/>
              <a:t> </a:t>
            </a:r>
            <a:r>
              <a:rPr lang="el-GR" sz="2000" smtClean="0"/>
              <a:t>Salek Chand, K.P.</a:t>
            </a:r>
            <a:r>
              <a:rPr lang="en-US" sz="2000" smtClean="0"/>
              <a:t> </a:t>
            </a:r>
            <a:r>
              <a:rPr lang="el-GR" sz="2000" smtClean="0"/>
              <a:t>Singh (</a:t>
            </a:r>
            <a:r>
              <a:rPr lang="en-US" sz="2000" smtClean="0"/>
              <a:t>eds), </a:t>
            </a:r>
            <a:r>
              <a:rPr lang="el-GR" sz="2000" i="1" smtClean="0"/>
              <a:t>National Conference </a:t>
            </a:r>
            <a:r>
              <a:rPr lang="en-US" sz="2000" i="1" smtClean="0"/>
              <a:t>on </a:t>
            </a:r>
            <a:r>
              <a:rPr lang="el-GR" sz="2000" i="1" smtClean="0"/>
              <a:t>Knowledge Organization </a:t>
            </a:r>
            <a:r>
              <a:rPr lang="en-US" sz="2000" i="1" smtClean="0"/>
              <a:t>i</a:t>
            </a:r>
            <a:r>
              <a:rPr lang="el-GR" sz="2000" i="1" smtClean="0"/>
              <a:t>n Academic Libraries</a:t>
            </a:r>
            <a:r>
              <a:rPr lang="el-GR" sz="2000" smtClean="0"/>
              <a:t> (KOAL-2012)</a:t>
            </a:r>
            <a:r>
              <a:rPr lang="en-US" sz="2000" smtClean="0"/>
              <a:t>, DPS Publishing House, New Delphi, ISBN 978-93-80801-80-3, pp. 141-145.</a:t>
            </a:r>
            <a:r>
              <a:rPr lang="el-GR" sz="2000" smtClean="0"/>
              <a:t> </a:t>
            </a:r>
          </a:p>
          <a:p>
            <a:pPr>
              <a:lnSpc>
                <a:spcPct val="80000"/>
              </a:lnSpc>
            </a:pPr>
            <a:r>
              <a:rPr lang="en-US" sz="2000" smtClean="0"/>
              <a:t>Bello A.A. 2018, </a:t>
            </a:r>
            <a:r>
              <a:rPr lang="el-GR" sz="2000" smtClean="0"/>
              <a:t>Knowledge Management in Academic Libraries: Trends, Issues and Challenges</a:t>
            </a:r>
            <a:r>
              <a:rPr lang="en-US" sz="2000" smtClean="0"/>
              <a:t>,</a:t>
            </a:r>
            <a:r>
              <a:rPr lang="el-GR" sz="2000" smtClean="0"/>
              <a:t> </a:t>
            </a:r>
            <a:r>
              <a:rPr lang="el-GR" sz="2000" i="1" smtClean="0"/>
              <a:t>World Journal of Research and Review</a:t>
            </a:r>
            <a:r>
              <a:rPr lang="el-GR" sz="2000" smtClean="0"/>
              <a:t> (WJRR) ISSN:2455-3956, Volume-6, Issue-2, February</a:t>
            </a:r>
            <a:r>
              <a:rPr lang="en-US" sz="2000" smtClean="0"/>
              <a:t>, pp. </a:t>
            </a:r>
            <a:r>
              <a:rPr lang="el-GR" sz="2000" smtClean="0"/>
              <a:t>20-25</a:t>
            </a:r>
            <a:r>
              <a:rPr lang="en-US" sz="2000" smtClean="0"/>
              <a:t>.</a:t>
            </a:r>
            <a:r>
              <a:rPr lang="el-GR" sz="2000" smtClean="0"/>
              <a:t> </a:t>
            </a:r>
          </a:p>
          <a:p>
            <a:pPr>
              <a:lnSpc>
                <a:spcPct val="80000"/>
              </a:lnSpc>
            </a:pPr>
            <a:r>
              <a:rPr lang="en-US" sz="2000" smtClean="0"/>
              <a:t>Teng and Hawandeh, 2002, </a:t>
            </a:r>
            <a:r>
              <a:rPr lang="en-US" sz="2000" i="1" smtClean="0"/>
              <a:t>Knowledge Management in Public Libraries</a:t>
            </a:r>
            <a:r>
              <a:rPr lang="en-US" sz="2000" smtClean="0"/>
              <a:t>, ASLIB Proceedings, 54 (3) 55-197. </a:t>
            </a:r>
          </a:p>
          <a:p>
            <a:pPr>
              <a:lnSpc>
                <a:spcPct val="80000"/>
              </a:lnSpc>
            </a:pPr>
            <a:r>
              <a:rPr lang="el-GR" sz="2000" smtClean="0"/>
              <a:t>Jantz, R</a:t>
            </a:r>
            <a:r>
              <a:rPr lang="en-US" sz="2000" smtClean="0"/>
              <a:t>.</a:t>
            </a:r>
            <a:r>
              <a:rPr lang="el-GR" sz="2000" smtClean="0"/>
              <a:t> 2001</a:t>
            </a:r>
            <a:r>
              <a:rPr lang="en-US" sz="2000" smtClean="0"/>
              <a:t>,</a:t>
            </a:r>
            <a:r>
              <a:rPr lang="el-GR" sz="2000" smtClean="0"/>
              <a:t> Knowledge management in academic libraries: special tools and processes to support informationprofessionals, </a:t>
            </a:r>
            <a:r>
              <a:rPr lang="el-GR" sz="2000" i="1" smtClean="0"/>
              <a:t>Reference Services Review</a:t>
            </a:r>
            <a:r>
              <a:rPr lang="el-GR" sz="2000" smtClean="0"/>
              <a:t>, Vol. 29 Issue: 1, pp.33-39,</a:t>
            </a:r>
          </a:p>
          <a:p>
            <a:pPr>
              <a:lnSpc>
                <a:spcPct val="80000"/>
              </a:lnSpc>
            </a:pPr>
            <a:endParaRPr lang="el-GR" sz="200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Τίτλος 6"/>
          <p:cNvSpPr>
            <a:spLocks noGrp="1"/>
          </p:cNvSpPr>
          <p:nvPr>
            <p:ph type="ctrTitle"/>
          </p:nvPr>
        </p:nvSpPr>
        <p:spPr/>
        <p:txBody>
          <a:bodyPr/>
          <a:lstStyle/>
          <a:p>
            <a:pPr eaLnBrk="1" hangingPunct="1"/>
            <a:r>
              <a:rPr lang="el-GR" smtClean="0"/>
              <a:t>Τέλος Ενότητας</a:t>
            </a:r>
          </a:p>
        </p:txBody>
      </p:sp>
      <p:sp>
        <p:nvSpPr>
          <p:cNvPr id="40962" name="Υπότιτλος 7"/>
          <p:cNvSpPr>
            <a:spLocks noGrp="1"/>
          </p:cNvSpPr>
          <p:nvPr>
            <p:ph type="subTitle" idx="1"/>
          </p:nvPr>
        </p:nvSpPr>
        <p:spPr/>
        <p:txBody>
          <a:bodyPr/>
          <a:lstStyle/>
          <a:p>
            <a:pPr eaLnBrk="1" hangingPunct="1"/>
            <a:endParaRPr lang="el-GR" smtClean="0"/>
          </a:p>
        </p:txBody>
      </p:sp>
      <p:pic>
        <p:nvPicPr>
          <p:cNvPr id="40963" name="Picture 5"/>
          <p:cNvPicPr>
            <a:picLocks noChangeAspect="1" noChangeArrowheads="1"/>
          </p:cNvPicPr>
          <p:nvPr/>
        </p:nvPicPr>
        <p:blipFill>
          <a:blip r:embed="rId3" cstate="print"/>
          <a:srcRect/>
          <a:stretch>
            <a:fillRect/>
          </a:stretch>
        </p:blipFill>
        <p:spPr bwMode="auto">
          <a:xfrm>
            <a:off x="1766888" y="5930900"/>
            <a:ext cx="1971675" cy="701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3"/>
          <p:cNvSpPr>
            <a:spLocks noGrp="1"/>
          </p:cNvSpPr>
          <p:nvPr>
            <p:ph type="ctrTitle"/>
          </p:nvPr>
        </p:nvSpPr>
        <p:spPr/>
        <p:txBody>
          <a:bodyPr/>
          <a:lstStyle/>
          <a:p>
            <a:pPr eaLnBrk="1" hangingPunct="1"/>
            <a:r>
              <a:rPr lang="el-GR" sz="4400" smtClean="0"/>
              <a:t>Σημειώματα</a:t>
            </a:r>
          </a:p>
        </p:txBody>
      </p:sp>
      <p:sp>
        <p:nvSpPr>
          <p:cNvPr id="43010" name="Subtitle 1"/>
          <p:cNvSpPr>
            <a:spLocks noGrp="1"/>
          </p:cNvSpPr>
          <p:nvPr>
            <p:ph type="subTitle" idx="1"/>
          </p:nvPr>
        </p:nvSpPr>
        <p:spPr/>
        <p:txBody>
          <a:bodyPr/>
          <a:lstStyle/>
          <a:p>
            <a:pPr eaLnBrk="1" hangingPunct="1"/>
            <a:endParaRPr lang="el-GR"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idx="4294967295"/>
          </p:nvPr>
        </p:nvSpPr>
        <p:spPr/>
        <p:txBody>
          <a:bodyPr/>
          <a:lstStyle/>
          <a:p>
            <a:r>
              <a:rPr lang="el-GR" smtClean="0"/>
              <a:t>Τύποι βιβλιοθηκών</a:t>
            </a:r>
          </a:p>
        </p:txBody>
      </p:sp>
      <p:sp>
        <p:nvSpPr>
          <p:cNvPr id="58371" name="Rectangle 3"/>
          <p:cNvSpPr>
            <a:spLocks noGrp="1"/>
          </p:cNvSpPr>
          <p:nvPr>
            <p:ph type="body" idx="4294967295"/>
          </p:nvPr>
        </p:nvSpPr>
        <p:spPr/>
        <p:txBody>
          <a:bodyPr/>
          <a:lstStyle/>
          <a:p>
            <a:pPr>
              <a:lnSpc>
                <a:spcPct val="80000"/>
              </a:lnSpc>
            </a:pPr>
            <a:r>
              <a:rPr lang="el-GR" sz="2400" b="1" smtClean="0">
                <a:cs typeface="Calibri" pitchFamily="34" charset="0"/>
              </a:rPr>
              <a:t>Παραδοσιακή βιβλιοθήκη: </a:t>
            </a:r>
            <a:r>
              <a:rPr lang="el-GR" sz="2400" smtClean="0">
                <a:cs typeface="Calibri" pitchFamily="34" charset="0"/>
              </a:rPr>
              <a:t>ένας χώρος όπου συγγραφικό ή καλλιτεχνικό υλικό όπως βιβλία, περιοδικά, εφημερίδες, εκτυπωμένα αρχεία</a:t>
            </a:r>
            <a:r>
              <a:rPr lang="en-US" sz="2400" smtClean="0">
                <a:cs typeface="Calibri" pitchFamily="34" charset="0"/>
              </a:rPr>
              <a:t>, </a:t>
            </a:r>
            <a:r>
              <a:rPr lang="el-GR" sz="2400" smtClean="0">
                <a:cs typeface="Calibri" pitchFamily="34" charset="0"/>
              </a:rPr>
              <a:t>ή ταινίες φυλάσσονται για ανάγνωση, αναφορά ή δανεισμό</a:t>
            </a:r>
          </a:p>
          <a:p>
            <a:pPr>
              <a:lnSpc>
                <a:spcPct val="80000"/>
              </a:lnSpc>
            </a:pPr>
            <a:r>
              <a:rPr lang="el-GR" sz="2400" b="1" smtClean="0">
                <a:cs typeface="Calibri" pitchFamily="34" charset="0"/>
              </a:rPr>
              <a:t>Ψηφιακή βιβλιοθήκη</a:t>
            </a:r>
            <a:r>
              <a:rPr lang="el-GR" sz="2400" smtClean="0">
                <a:cs typeface="Calibri" pitchFamily="34" charset="0"/>
              </a:rPr>
              <a:t>: συλλογή ψηφιακών αντικειμένων (κείμενο, βίντεο, ήχος) μαζί με μεθόδους πρόσβασης και ανάκτησης για επιλογή, οργάνωση και συντήρηση</a:t>
            </a:r>
          </a:p>
          <a:p>
            <a:pPr>
              <a:lnSpc>
                <a:spcPct val="80000"/>
              </a:lnSpc>
            </a:pPr>
            <a:r>
              <a:rPr lang="el-GR" sz="2400" b="1" smtClean="0">
                <a:cs typeface="Calibri" pitchFamily="34" charset="0"/>
              </a:rPr>
              <a:t>Ακαδημαϊκή βιβλιοθήκη</a:t>
            </a:r>
            <a:r>
              <a:rPr lang="el-GR" sz="2400" smtClean="0">
                <a:cs typeface="Calibri" pitchFamily="34" charset="0"/>
              </a:rPr>
              <a:t>: λειτουργεί σε τριτοβάθμιο ίδρυμα ώστε να υποστηρίζει το πρόγραμμα σπουδών και να υποστηρίζει την ακαδημαϊκή κοινότητα σε δραστηριότητες εκπαίδευσης και έρευνας</a:t>
            </a:r>
          </a:p>
          <a:p>
            <a:pPr>
              <a:lnSpc>
                <a:spcPct val="80000"/>
              </a:lnSpc>
            </a:pPr>
            <a:endParaRPr lang="el-GR" sz="2400" smtClean="0"/>
          </a:p>
        </p:txBody>
      </p:sp>
      <p:sp>
        <p:nvSpPr>
          <p:cNvPr id="4" name="3 - Θέση αριθμού διαφάνειας"/>
          <p:cNvSpPr>
            <a:spLocks noGrp="1"/>
          </p:cNvSpPr>
          <p:nvPr>
            <p:ph type="sldNum" sz="quarter" idx="12"/>
          </p:nvPr>
        </p:nvSpPr>
        <p:spPr/>
        <p:txBody>
          <a:bodyPr/>
          <a:lstStyle/>
          <a:p>
            <a:pPr>
              <a:defRPr/>
            </a:pPr>
            <a:fld id="{673EC029-A0DB-4130-AA4E-2EB97741E962}" type="slidenum">
              <a:rPr lang="el-GR" smtClean="0"/>
              <a:pPr>
                <a:defRPr/>
              </a:pPr>
              <a:t>3</a:t>
            </a:fld>
            <a:endParaRPr lang="el-G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65BF0AAE-C848-40DD-BD81-4392EAD8DD31}" type="slidenum">
              <a:rPr lang="el-GR"/>
              <a:pPr>
                <a:defRPr/>
              </a:pPr>
              <a:t>39</a:t>
            </a:fld>
            <a:endParaRPr lang="el-GR"/>
          </a:p>
        </p:txBody>
      </p:sp>
      <p:sp>
        <p:nvSpPr>
          <p:cNvPr id="45058" name="Title 1"/>
          <p:cNvSpPr>
            <a:spLocks noGrp="1"/>
          </p:cNvSpPr>
          <p:nvPr>
            <p:ph type="title"/>
          </p:nvPr>
        </p:nvSpPr>
        <p:spPr/>
        <p:txBody>
          <a:bodyPr/>
          <a:lstStyle/>
          <a:p>
            <a:pPr eaLnBrk="1" hangingPunct="1"/>
            <a:r>
              <a:rPr lang="el-GR" smtClean="0"/>
              <a:t>Σημείωμα Αναφοράς</a:t>
            </a:r>
          </a:p>
        </p:txBody>
      </p:sp>
      <p:sp>
        <p:nvSpPr>
          <p:cNvPr id="45059" name="Content Placeholder 2"/>
          <p:cNvSpPr>
            <a:spLocks noGrp="1"/>
          </p:cNvSpPr>
          <p:nvPr>
            <p:ph idx="1"/>
          </p:nvPr>
        </p:nvSpPr>
        <p:spPr>
          <a:xfrm>
            <a:off x="323850" y="1196975"/>
            <a:ext cx="8569325" cy="5040313"/>
          </a:xfrm>
        </p:spPr>
        <p:txBody>
          <a:bodyPr/>
          <a:lstStyle/>
          <a:p>
            <a:pPr marL="0" indent="0" eaLnBrk="1" hangingPunct="1">
              <a:spcBef>
                <a:spcPct val="0"/>
              </a:spcBef>
              <a:buFont typeface="Arial" charset="0"/>
              <a:buNone/>
            </a:pPr>
            <a:r>
              <a:rPr lang="el-GR" sz="2000" smtClean="0"/>
              <a:t>Copyright Πανεπιστήμιο Δυτικής Αττικής</a:t>
            </a:r>
            <a:r>
              <a:rPr lang="en-US" sz="2000" smtClean="0"/>
              <a:t>, </a:t>
            </a:r>
            <a:r>
              <a:rPr lang="el-GR" sz="2000" smtClean="0"/>
              <a:t>Χ. Σκουρλάς, Ε. Γαλιώτου, Α. Μαρινάγη, 2018.</a:t>
            </a:r>
          </a:p>
          <a:p>
            <a:pPr marL="0" indent="0" eaLnBrk="1" hangingPunct="1">
              <a:spcBef>
                <a:spcPct val="0"/>
              </a:spcBef>
              <a:buFont typeface="Arial" charset="0"/>
              <a:buNone/>
            </a:pPr>
            <a:r>
              <a:rPr lang="el-GR" sz="2000" smtClean="0"/>
              <a:t>Χ. Σκουρλάς, Ε. Γαλιώτου, Α. Μαρινάγη. «Διαχείριση Γνώσης. Ενότητα  </a:t>
            </a:r>
            <a:r>
              <a:rPr lang="el-GR" sz="2000" smtClean="0">
                <a:latin typeface="Arial" charset="0"/>
              </a:rPr>
              <a:t>5</a:t>
            </a:r>
            <a:r>
              <a:rPr lang="el-GR" sz="2000" smtClean="0"/>
              <a:t>: «Οργανισμός και μάθηση μέσω διαδικτύου (</a:t>
            </a:r>
            <a:r>
              <a:rPr lang="en-US" sz="2000" smtClean="0"/>
              <a:t>Enterprise and iLearning)</a:t>
            </a:r>
            <a:endParaRPr lang="el-GR" sz="2000" smtClean="0"/>
          </a:p>
          <a:p>
            <a:pPr marL="0" indent="0" eaLnBrk="1" hangingPunct="1">
              <a:spcBef>
                <a:spcPct val="0"/>
              </a:spcBef>
              <a:buFont typeface="Arial" charset="0"/>
              <a:buNone/>
            </a:pPr>
            <a:r>
              <a:rPr lang="el-GR" sz="2000" smtClean="0"/>
              <a:t>)». Έκδοση: 1.0. Αθήνα 2018. Διαθέσιμο από τη δικτυακή διεύθυνση: </a:t>
            </a:r>
            <a:r>
              <a:rPr lang="en-US" sz="2000" smtClean="0">
                <a:hlinkClick r:id="rId3"/>
              </a:rPr>
              <a:t>pyles.teiath.gr</a:t>
            </a:r>
            <a:r>
              <a:rPr lang="el-GR" sz="2000" smtClean="0"/>
              <a:t>.</a:t>
            </a:r>
          </a:p>
          <a:p>
            <a:pPr marL="0" indent="0" eaLnBrk="1" hangingPunct="1">
              <a:spcBef>
                <a:spcPct val="0"/>
              </a:spcBef>
              <a:buFont typeface="Arial" charset="0"/>
              <a:buNone/>
            </a:pPr>
            <a:endParaRPr lang="el-GR" sz="2000" smtClean="0"/>
          </a:p>
          <a:p>
            <a:pPr marL="0" indent="0" eaLnBrk="1" hangingPunct="1"/>
            <a:endParaRPr lang="el-GR" sz="200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BBEB4CA1-B86A-4192-B95E-23EE2C5D07B1}" type="slidenum">
              <a:rPr lang="el-GR"/>
              <a:pPr>
                <a:defRPr/>
              </a:pPr>
              <a:t>40</a:t>
            </a:fld>
            <a:endParaRPr lang="el-GR"/>
          </a:p>
        </p:txBody>
      </p:sp>
      <p:sp>
        <p:nvSpPr>
          <p:cNvPr id="47106" name="Title 1"/>
          <p:cNvSpPr>
            <a:spLocks noGrp="1"/>
          </p:cNvSpPr>
          <p:nvPr>
            <p:ph type="title"/>
          </p:nvPr>
        </p:nvSpPr>
        <p:spPr>
          <a:xfrm>
            <a:off x="457200" y="-161925"/>
            <a:ext cx="8229600" cy="1143000"/>
          </a:xfrm>
        </p:spPr>
        <p:txBody>
          <a:bodyPr/>
          <a:lstStyle/>
          <a:p>
            <a:pPr eaLnBrk="1" hangingPunct="1"/>
            <a:r>
              <a:rPr lang="el-GR" smtClean="0"/>
              <a:t>Σημείωμα Χρήσης Έργων Τρίτων</a:t>
            </a:r>
          </a:p>
        </p:txBody>
      </p:sp>
      <p:sp>
        <p:nvSpPr>
          <p:cNvPr id="3" name="Content Placeholder 2"/>
          <p:cNvSpPr>
            <a:spLocks noGrp="1"/>
          </p:cNvSpPr>
          <p:nvPr>
            <p:ph idx="1"/>
          </p:nvPr>
        </p:nvSpPr>
        <p:spPr>
          <a:xfrm>
            <a:off x="76200" y="765175"/>
            <a:ext cx="8929688" cy="1727200"/>
          </a:xfrm>
        </p:spPr>
        <p:txBody>
          <a:bodyPr rtlCol="0">
            <a:noAutofit/>
          </a:bodyPr>
          <a:lstStyle/>
          <a:p>
            <a:pPr marL="0" indent="0" eaLnBrk="1" fontAlgn="auto" hangingPunct="1">
              <a:spcAft>
                <a:spcPts val="0"/>
              </a:spcAft>
              <a:buFont typeface="Arial" pitchFamily="34" charset="0"/>
              <a:buNone/>
              <a:defRPr/>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smtClean="0"/>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eaLnBrk="1" fontAlgn="auto" hangingPunct="1">
              <a:spcAft>
                <a:spcPts val="0"/>
              </a:spcAft>
              <a:buFont typeface="Arial" pitchFamily="34" charset="0"/>
              <a:buNone/>
              <a:defRPr/>
            </a:pPr>
            <a:endParaRPr lang="el-GR" sz="1800" dirty="0"/>
          </a:p>
          <a:p>
            <a:pPr eaLnBrk="1" fontAlgn="auto" hangingPunct="1">
              <a:spcAft>
                <a:spcPts val="0"/>
              </a:spcAft>
              <a:buFont typeface="Arial" pitchFamily="34" charset="0"/>
              <a:buChar char="•"/>
              <a:defRPr/>
            </a:pPr>
            <a:endParaRPr lang="el-GR" sz="1800" b="1" u="sng" dirty="0">
              <a:solidFill>
                <a:srgbClr val="FF0000"/>
              </a:solidFill>
            </a:endParaRPr>
          </a:p>
          <a:p>
            <a:pPr marL="0" indent="0" eaLnBrk="1" fontAlgn="auto" hangingPunct="1">
              <a:spcAft>
                <a:spcPts val="0"/>
              </a:spcAft>
              <a:buFont typeface="Arial" pitchFamily="34" charset="0"/>
              <a:buNone/>
              <a:defRPr/>
            </a:pPr>
            <a:endParaRPr lang="el-GR" sz="1800" dirty="0" smtClean="0"/>
          </a:p>
          <a:p>
            <a:pPr marL="0" indent="0" eaLnBrk="1" fontAlgn="auto" hangingPunct="1">
              <a:spcAft>
                <a:spcPts val="0"/>
              </a:spcAft>
              <a:buFont typeface="Arial" pitchFamily="34" charset="0"/>
              <a:buNone/>
              <a:defRPr/>
            </a:pPr>
            <a:endParaRPr lang="el-GR" sz="1800" dirty="0"/>
          </a:p>
          <a:p>
            <a:pPr marL="0" indent="0" eaLnBrk="1" fontAlgn="auto" hangingPunct="1">
              <a:spcAft>
                <a:spcPts val="0"/>
              </a:spcAft>
              <a:buFont typeface="Arial" pitchFamily="34" charset="0"/>
              <a:buNone/>
              <a:defRPr/>
            </a:pPr>
            <a:r>
              <a:rPr lang="el-GR" sz="1800" dirty="0" smtClean="0"/>
              <a:t>                    </a:t>
            </a:r>
          </a:p>
          <a:p>
            <a:pPr marL="0" indent="0" eaLnBrk="1" fontAlgn="auto" hangingPunct="1">
              <a:spcAft>
                <a:spcPts val="0"/>
              </a:spcAft>
              <a:buFont typeface="Arial" pitchFamily="34" charset="0"/>
              <a:buNone/>
              <a:defRPr/>
            </a:pPr>
            <a:endParaRPr lang="el-GR" sz="1800" dirty="0"/>
          </a:p>
        </p:txBody>
      </p:sp>
      <p:sp>
        <p:nvSpPr>
          <p:cNvPr id="6" name="TextBox 5"/>
          <p:cNvSpPr txBox="1"/>
          <p:nvPr/>
        </p:nvSpPr>
        <p:spPr>
          <a:xfrm>
            <a:off x="76200" y="3155950"/>
            <a:ext cx="9037638" cy="3455988"/>
          </a:xfrm>
          <a:prstGeom prst="rect">
            <a:avLst/>
          </a:prstGeom>
        </p:spPr>
        <p:txBody>
          <a:bodyPr anchor="ctr">
            <a:normAutofit/>
          </a:bodyPr>
          <a:lstStyle/>
          <a:p>
            <a:pPr>
              <a:defRPr/>
            </a:pPr>
            <a:endParaRPr lang="el-GR" dirty="0">
              <a:latin typeface="+mn-lt"/>
              <a:cs typeface="+mn-cs"/>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5"/>
          <p:cNvSpPr>
            <a:spLocks noGrp="1"/>
          </p:cNvSpPr>
          <p:nvPr>
            <p:ph type="sldNum" sz="quarter" idx="12"/>
          </p:nvPr>
        </p:nvSpPr>
        <p:spPr/>
        <p:txBody>
          <a:bodyPr/>
          <a:lstStyle/>
          <a:p>
            <a:pPr>
              <a:defRPr/>
            </a:pPr>
            <a:fld id="{32EC7AC6-781D-4C1B-9F38-1ACFFE5A043C}" type="slidenum">
              <a:rPr lang="el-GR"/>
              <a:pPr>
                <a:defRPr/>
              </a:pPr>
              <a:t>41</a:t>
            </a:fld>
            <a:endParaRPr lang="el-GR"/>
          </a:p>
        </p:txBody>
      </p:sp>
      <p:sp>
        <p:nvSpPr>
          <p:cNvPr id="49154" name="Title 1"/>
          <p:cNvSpPr>
            <a:spLocks noGrp="1"/>
          </p:cNvSpPr>
          <p:nvPr>
            <p:ph type="title"/>
          </p:nvPr>
        </p:nvSpPr>
        <p:spPr>
          <a:xfrm>
            <a:off x="457200" y="-161925"/>
            <a:ext cx="8229600" cy="1143000"/>
          </a:xfrm>
        </p:spPr>
        <p:txBody>
          <a:bodyPr/>
          <a:lstStyle/>
          <a:p>
            <a:pPr eaLnBrk="1" hangingPunct="1"/>
            <a:r>
              <a:rPr lang="el-GR" smtClean="0"/>
              <a:t>Σημείωμα Αδειοδότησης</a:t>
            </a:r>
          </a:p>
        </p:txBody>
      </p:sp>
      <p:sp>
        <p:nvSpPr>
          <p:cNvPr id="49155" name="Content Placeholder 2"/>
          <p:cNvSpPr>
            <a:spLocks noGrp="1"/>
          </p:cNvSpPr>
          <p:nvPr>
            <p:ph idx="1"/>
          </p:nvPr>
        </p:nvSpPr>
        <p:spPr>
          <a:xfrm>
            <a:off x="76200" y="765175"/>
            <a:ext cx="8929688" cy="1727200"/>
          </a:xfrm>
        </p:spPr>
        <p:txBody>
          <a:bodyPr/>
          <a:lstStyle/>
          <a:p>
            <a:pPr marL="0" indent="0" eaLnBrk="1" hangingPunct="1">
              <a:buFont typeface="Arial" charset="0"/>
              <a:buNone/>
            </a:pPr>
            <a:r>
              <a:rPr lang="el-GR" sz="1800" smtClean="0"/>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                     </a:t>
            </a:r>
          </a:p>
          <a:p>
            <a:pPr marL="0" indent="0" eaLnBrk="1" hangingPunct="1">
              <a:buFont typeface="Arial" charset="0"/>
              <a:buNone/>
            </a:pPr>
            <a:endParaRPr lang="el-GR" sz="1800" smtClean="0"/>
          </a:p>
        </p:txBody>
      </p:sp>
      <p:pic>
        <p:nvPicPr>
          <p:cNvPr id="49156" name="Picture 22" descr="Λογότυπο για Άδειες χρήσης Creative Commons BY-NC-ND">
            <a:hlinkClick r:id="rId3"/>
          </p:cNvPr>
          <p:cNvPicPr>
            <a:picLocks noChangeAspect="1" noChangeArrowheads="1"/>
          </p:cNvPicPr>
          <p:nvPr/>
        </p:nvPicPr>
        <p:blipFill>
          <a:blip r:embed="rId4" cstate="print"/>
          <a:srcRect/>
          <a:stretch>
            <a:fillRect/>
          </a:stretch>
        </p:blipFill>
        <p:spPr bwMode="auto">
          <a:xfrm>
            <a:off x="3635375" y="2554288"/>
            <a:ext cx="1649413" cy="576262"/>
          </a:xfrm>
          <a:prstGeom prst="rect">
            <a:avLst/>
          </a:prstGeom>
          <a:noFill/>
          <a:ln w="9525">
            <a:noFill/>
            <a:miter lim="800000"/>
            <a:headEnd/>
            <a:tailEnd/>
          </a:ln>
        </p:spPr>
      </p:pic>
      <p:sp>
        <p:nvSpPr>
          <p:cNvPr id="6" name="TextBox 5"/>
          <p:cNvSpPr txBox="1"/>
          <p:nvPr/>
        </p:nvSpPr>
        <p:spPr>
          <a:xfrm>
            <a:off x="76200" y="3155950"/>
            <a:ext cx="9037638" cy="3455988"/>
          </a:xfrm>
          <a:prstGeom prst="rect">
            <a:avLst/>
          </a:prstGeom>
        </p:spPr>
        <p:txBody>
          <a:bodyPr anchor="ctr">
            <a:normAutofit/>
          </a:bodyPr>
          <a:lstStyle/>
          <a:p>
            <a:pPr>
              <a:defRPr/>
            </a:pPr>
            <a:r>
              <a:rPr lang="el-GR" dirty="0">
                <a:latin typeface="+mn-lt"/>
                <a:cs typeface="+mn-cs"/>
              </a:rPr>
              <a:t>[1] http://creativecommons.org/licenses/by-nc-sa/4.0/ </a:t>
            </a:r>
            <a:endParaRPr lang="en-US" dirty="0">
              <a:latin typeface="+mn-lt"/>
              <a:cs typeface="+mn-cs"/>
            </a:endParaRPr>
          </a:p>
          <a:p>
            <a:pPr>
              <a:defRPr/>
            </a:pPr>
            <a:endParaRPr lang="el-GR" dirty="0">
              <a:latin typeface="+mn-lt"/>
              <a:cs typeface="+mn-cs"/>
            </a:endParaRPr>
          </a:p>
          <a:p>
            <a:pPr>
              <a:defRPr/>
            </a:pPr>
            <a:r>
              <a:rPr lang="el-GR" dirty="0">
                <a:latin typeface="+mn-lt"/>
                <a:cs typeface="+mn-cs"/>
              </a:rPr>
              <a:t>Ως </a:t>
            </a:r>
            <a:r>
              <a:rPr lang="el-GR" b="1" dirty="0">
                <a:latin typeface="+mn-lt"/>
                <a:cs typeface="+mn-cs"/>
              </a:rPr>
              <a:t>Μη Εμπορική</a:t>
            </a:r>
            <a:r>
              <a:rPr lang="el-GR" dirty="0">
                <a:latin typeface="+mn-lt"/>
                <a:cs typeface="+mn-cs"/>
              </a:rPr>
              <a:t> ορίζεται η χρήση:</a:t>
            </a:r>
          </a:p>
          <a:p>
            <a:pPr marL="342900" indent="-342900">
              <a:buFont typeface="Arial" panose="020B0604020202020204" pitchFamily="34" charset="0"/>
              <a:buChar char="•"/>
              <a:defRPr/>
            </a:pPr>
            <a:r>
              <a:rPr lang="el-GR" dirty="0">
                <a:latin typeface="+mn-lt"/>
                <a:cs typeface="+mn-cs"/>
              </a:rPr>
              <a:t>που δεν περιλαμβάνει άμεσο ή έμμεσο οικονομικό όφελος από την χρήση του έργου, για το διανομέα του έργου και </a:t>
            </a:r>
            <a:r>
              <a:rPr lang="el-GR" dirty="0" err="1">
                <a:latin typeface="+mn-lt"/>
                <a:cs typeface="+mn-cs"/>
              </a:rPr>
              <a:t>αδειοδόχο</a:t>
            </a:r>
            <a:endParaRPr lang="el-GR" dirty="0">
              <a:latin typeface="+mn-lt"/>
              <a:cs typeface="+mn-cs"/>
            </a:endParaRPr>
          </a:p>
          <a:p>
            <a:pPr marL="342900" indent="-342900">
              <a:buFont typeface="Arial" panose="020B0604020202020204" pitchFamily="34" charset="0"/>
              <a:buChar char="•"/>
              <a:defRPr/>
            </a:pPr>
            <a:r>
              <a:rPr lang="el-GR" dirty="0">
                <a:latin typeface="+mn-lt"/>
                <a:cs typeface="+mn-cs"/>
              </a:rPr>
              <a:t>που</a:t>
            </a:r>
            <a:r>
              <a:rPr lang="en-GB" dirty="0">
                <a:latin typeface="+mn-lt"/>
                <a:cs typeface="+mn-cs"/>
              </a:rPr>
              <a:t> </a:t>
            </a:r>
            <a:r>
              <a:rPr lang="el-GR" dirty="0">
                <a:latin typeface="+mn-lt"/>
                <a:cs typeface="+mn-cs"/>
              </a:rPr>
              <a:t>δεν περιλαμβάνει οικονομική συναλλαγή ως προϋπόθεση για τη χρήση ή πρόσβαση στο έργο</a:t>
            </a:r>
          </a:p>
          <a:p>
            <a:pPr marL="342900" indent="-342900">
              <a:buFont typeface="Arial" panose="020B0604020202020204" pitchFamily="34" charset="0"/>
              <a:buChar char="•"/>
              <a:defRPr/>
            </a:pPr>
            <a:r>
              <a:rPr lang="el-GR" dirty="0">
                <a:latin typeface="+mn-lt"/>
                <a:cs typeface="+mn-cs"/>
              </a:rPr>
              <a:t>που</a:t>
            </a:r>
            <a:r>
              <a:rPr lang="en-GB" dirty="0">
                <a:latin typeface="+mn-lt"/>
                <a:cs typeface="+mn-cs"/>
              </a:rPr>
              <a:t> </a:t>
            </a:r>
            <a:r>
              <a:rPr lang="el-GR" dirty="0">
                <a:latin typeface="+mn-lt"/>
                <a:cs typeface="+mn-cs"/>
              </a:rPr>
              <a:t>δεν προσπορίζει στο διανομέα του έργου και</a:t>
            </a:r>
            <a:r>
              <a:rPr lang="en-GB" dirty="0">
                <a:latin typeface="+mn-lt"/>
                <a:cs typeface="+mn-cs"/>
              </a:rPr>
              <a:t> </a:t>
            </a:r>
            <a:r>
              <a:rPr lang="el-GR" dirty="0" err="1">
                <a:latin typeface="+mn-lt"/>
                <a:cs typeface="+mn-cs"/>
              </a:rPr>
              <a:t>αδειοδόχο</a:t>
            </a:r>
            <a:r>
              <a:rPr lang="en-GB" dirty="0">
                <a:latin typeface="+mn-lt"/>
                <a:cs typeface="+mn-cs"/>
              </a:rPr>
              <a:t> </a:t>
            </a:r>
            <a:r>
              <a:rPr lang="el-GR" dirty="0">
                <a:latin typeface="+mn-lt"/>
                <a:cs typeface="+mn-cs"/>
              </a:rPr>
              <a:t>έμμεσο οικονομικό όφελος (π.χ. διαφημίσεις) από την προβολή του έργου σε διαδικτυακό τόπο</a:t>
            </a:r>
            <a:endParaRPr lang="en-US" dirty="0">
              <a:latin typeface="+mn-lt"/>
              <a:cs typeface="+mn-cs"/>
            </a:endParaRPr>
          </a:p>
          <a:p>
            <a:pPr marL="342900" indent="-342900">
              <a:buFont typeface="Arial" panose="020B0604020202020204" pitchFamily="34" charset="0"/>
              <a:buChar char="•"/>
              <a:defRPr/>
            </a:pPr>
            <a:endParaRPr lang="el-GR" dirty="0">
              <a:latin typeface="+mn-lt"/>
              <a:cs typeface="+mn-cs"/>
            </a:endParaRPr>
          </a:p>
          <a:p>
            <a:pPr>
              <a:defRPr/>
            </a:pPr>
            <a:r>
              <a:rPr lang="el-GR" dirty="0">
                <a:latin typeface="+mn-lt"/>
                <a:cs typeface="+mn-cs"/>
              </a:rPr>
              <a:t>Ο δικαιούχος μπορεί να παρέχει στον </a:t>
            </a:r>
            <a:r>
              <a:rPr lang="el-GR" dirty="0" err="1">
                <a:latin typeface="+mn-lt"/>
                <a:cs typeface="+mn-cs"/>
              </a:rPr>
              <a:t>αδειοδόχο</a:t>
            </a:r>
            <a:r>
              <a:rPr lang="el-GR" dirty="0">
                <a:latin typeface="+mn-lt"/>
                <a:cs typeface="+mn-cs"/>
              </a:rPr>
              <a:t> ξεχωριστή άδεια να χρησιμοποιεί το έργο για εμπορική χρήση, εφόσον αυτό του ζητηθεί.</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41F09EC8-3817-4051-B448-C0AB44A4E325}" type="slidenum">
              <a:rPr lang="el-GR"/>
              <a:pPr>
                <a:defRPr/>
              </a:pPr>
              <a:t>42</a:t>
            </a:fld>
            <a:endParaRPr lang="el-GR"/>
          </a:p>
        </p:txBody>
      </p:sp>
      <p:sp>
        <p:nvSpPr>
          <p:cNvPr id="51202" name="Title 1"/>
          <p:cNvSpPr>
            <a:spLocks noGrp="1"/>
          </p:cNvSpPr>
          <p:nvPr>
            <p:ph type="title"/>
          </p:nvPr>
        </p:nvSpPr>
        <p:spPr/>
        <p:txBody>
          <a:bodyPr/>
          <a:lstStyle/>
          <a:p>
            <a:pPr eaLnBrk="1" hangingPunct="1"/>
            <a:r>
              <a:rPr lang="el-GR" smtClean="0"/>
              <a:t>Διατήρηση Σημειωμάτων</a:t>
            </a:r>
          </a:p>
        </p:txBody>
      </p:sp>
      <p:sp>
        <p:nvSpPr>
          <p:cNvPr id="3" name="Content Placeholder 2"/>
          <p:cNvSpPr>
            <a:spLocks noGrp="1"/>
          </p:cNvSpPr>
          <p:nvPr>
            <p:ph idx="1"/>
          </p:nvPr>
        </p:nvSpPr>
        <p:spPr/>
        <p:txBody>
          <a:bodyPr rtlCol="0">
            <a:normAutofit/>
          </a:bodyPr>
          <a:lstStyle/>
          <a:p>
            <a:pPr marL="0" indent="0" eaLnBrk="1" fontAlgn="auto" hangingPunct="1">
              <a:spcAft>
                <a:spcPts val="0"/>
              </a:spcAft>
              <a:buFont typeface="Arial" pitchFamily="34" charset="0"/>
              <a:buNone/>
              <a:defRPr/>
            </a:pPr>
            <a:r>
              <a:rPr lang="el-GR" sz="2400" dirty="0" smtClean="0"/>
              <a:t>Οποιαδήποτε </a:t>
            </a:r>
            <a:r>
              <a:rPr lang="el-GR" sz="2400" dirty="0"/>
              <a:t>αναπαραγωγή ή διασκευή του υλικού θα πρέπει να συμπεριλαμβάνει:</a:t>
            </a:r>
          </a:p>
          <a:p>
            <a:pPr lvl="1" eaLnBrk="1" fontAlgn="auto" hangingPunct="1">
              <a:spcAft>
                <a:spcPts val="0"/>
              </a:spcAft>
              <a:buFont typeface="Wingdings" panose="05000000000000000000" pitchFamily="2" charset="2"/>
              <a:buChar char="§"/>
              <a:defRPr/>
            </a:pPr>
            <a:r>
              <a:rPr lang="el-GR" sz="2000" dirty="0" err="1"/>
              <a:t>τ</a:t>
            </a:r>
            <a:r>
              <a:rPr lang="en-US" sz="2000" dirty="0" smtClean="0"/>
              <a:t>ο </a:t>
            </a:r>
            <a:r>
              <a:rPr lang="en-US" sz="2000" dirty="0" err="1"/>
              <a:t>Σημείωμ</a:t>
            </a:r>
            <a:r>
              <a:rPr lang="en-US" sz="2000" dirty="0"/>
              <a:t>α Αναφοράς</a:t>
            </a:r>
            <a:endParaRPr lang="el-GR" sz="2000" dirty="0"/>
          </a:p>
          <a:p>
            <a:pPr lvl="1" eaLnBrk="1" fontAlgn="auto" hangingPunct="1">
              <a:spcAft>
                <a:spcPts val="0"/>
              </a:spcAft>
              <a:buFont typeface="Wingdings" panose="05000000000000000000" pitchFamily="2" charset="2"/>
              <a:buChar char="§"/>
              <a:defRP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eaLnBrk="1" fontAlgn="auto" hangingPunct="1">
              <a:spcAft>
                <a:spcPts val="0"/>
              </a:spcAft>
              <a:buFont typeface="Wingdings" panose="05000000000000000000" pitchFamily="2" charset="2"/>
              <a:buChar char="§"/>
              <a:defRP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eaLnBrk="1" fontAlgn="auto" hangingPunct="1">
              <a:spcAft>
                <a:spcPts val="0"/>
              </a:spcAft>
              <a:buFont typeface="Wingdings" panose="05000000000000000000" pitchFamily="2" charset="2"/>
              <a:buChar char="§"/>
              <a:defRPr/>
            </a:pPr>
            <a:r>
              <a:rPr lang="el-GR" sz="2000" dirty="0"/>
              <a:t>τ</a:t>
            </a:r>
            <a:r>
              <a:rPr lang="el-GR" sz="2000" dirty="0" smtClean="0"/>
              <a:t>ο Σημείωμα Χρήσης Έργων Τρίτων </a:t>
            </a:r>
            <a:r>
              <a:rPr lang="el-GR" sz="2000" dirty="0"/>
              <a:t>(εφόσον υπάρχει)</a:t>
            </a:r>
          </a:p>
          <a:p>
            <a:pPr marL="0" indent="0" eaLnBrk="1" fontAlgn="auto" hangingPunct="1">
              <a:spcAft>
                <a:spcPts val="0"/>
              </a:spcAft>
              <a:buFont typeface="Arial" pitchFamily="34" charset="0"/>
              <a:buNone/>
              <a:defRPr/>
            </a:pPr>
            <a:r>
              <a:rPr lang="el-GR" sz="2400" dirty="0"/>
              <a:t>μαζί με τους συνοδευόμενους </a:t>
            </a:r>
            <a:r>
              <a:rPr lang="el-GR" sz="2400" dirty="0" err="1"/>
              <a:t>υπερσυνδέσμους</a:t>
            </a:r>
            <a:r>
              <a:rPr lang="el-GR" sz="2400" dirty="0"/>
              <a:t>.</a:t>
            </a:r>
          </a:p>
          <a:p>
            <a:pPr eaLnBrk="1" fontAlgn="auto" hangingPunct="1">
              <a:spcAft>
                <a:spcPts val="0"/>
              </a:spcAft>
              <a:buFont typeface="Arial" pitchFamily="34" charset="0"/>
              <a:buChar char="•"/>
              <a:defRPr/>
            </a:pPr>
            <a:endParaRPr lang="el-GR"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p:cNvSpPr>
          <p:nvPr>
            <p:ph type="title"/>
          </p:nvPr>
        </p:nvSpPr>
        <p:spPr/>
        <p:txBody>
          <a:bodyPr/>
          <a:lstStyle/>
          <a:p>
            <a:r>
              <a:rPr lang="el-GR" smtClean="0"/>
              <a:t>Ρόλος βιβλιοθηκών</a:t>
            </a:r>
          </a:p>
        </p:txBody>
      </p:sp>
      <p:sp>
        <p:nvSpPr>
          <p:cNvPr id="60419" name="Rectangle 3"/>
          <p:cNvSpPr>
            <a:spLocks noGrp="1"/>
          </p:cNvSpPr>
          <p:nvPr>
            <p:ph type="body" idx="1"/>
          </p:nvPr>
        </p:nvSpPr>
        <p:spPr/>
        <p:txBody>
          <a:bodyPr/>
          <a:lstStyle/>
          <a:p>
            <a:pPr>
              <a:lnSpc>
                <a:spcPct val="80000"/>
              </a:lnSpc>
            </a:pPr>
            <a:r>
              <a:rPr lang="el-GR" sz="2400" smtClean="0"/>
              <a:t>Ανάλυση των πληροφοριακών αναγκών των χρηστών</a:t>
            </a:r>
          </a:p>
          <a:p>
            <a:pPr>
              <a:lnSpc>
                <a:spcPct val="80000"/>
              </a:lnSpc>
            </a:pPr>
            <a:r>
              <a:rPr lang="el-GR" sz="2400" smtClean="0"/>
              <a:t>Προσδιορισμός των σχετικών τεκμηρίων ώστε να ικανοποιηθούν οι προσδοκίες των χρηστών</a:t>
            </a:r>
          </a:p>
          <a:p>
            <a:pPr>
              <a:lnSpc>
                <a:spcPct val="80000"/>
              </a:lnSpc>
            </a:pPr>
            <a:r>
              <a:rPr lang="el-GR" sz="2400" smtClean="0"/>
              <a:t>Ανάπτυξη προτύπων που να ανταποκρίνονται στους στόχους της βιβλιοθήκης</a:t>
            </a:r>
          </a:p>
          <a:p>
            <a:pPr>
              <a:lnSpc>
                <a:spcPct val="80000"/>
              </a:lnSpc>
            </a:pPr>
            <a:r>
              <a:rPr lang="el-GR" sz="2400" smtClean="0"/>
              <a:t>Εξασφάλιση πόρων για την αγορά των τεκμηρίων</a:t>
            </a:r>
          </a:p>
          <a:p>
            <a:pPr>
              <a:lnSpc>
                <a:spcPct val="80000"/>
              </a:lnSpc>
            </a:pPr>
            <a:r>
              <a:rPr lang="el-GR" sz="2400" smtClean="0"/>
              <a:t>Ενημέρωση συλλογών</a:t>
            </a:r>
          </a:p>
          <a:p>
            <a:pPr>
              <a:lnSpc>
                <a:spcPct val="80000"/>
              </a:lnSpc>
            </a:pPr>
            <a:r>
              <a:rPr lang="el-GR" sz="2400" smtClean="0"/>
              <a:t>Καλύτερη εξυπηρέτηση χρηστών </a:t>
            </a:r>
          </a:p>
          <a:p>
            <a:pPr>
              <a:lnSpc>
                <a:spcPct val="80000"/>
              </a:lnSpc>
            </a:pPr>
            <a:r>
              <a:rPr lang="el-GR" sz="2400" smtClean="0"/>
              <a:t>Διαδανεισμός μεταξύ βιβλιοθηκών</a:t>
            </a:r>
          </a:p>
          <a:p>
            <a:pPr>
              <a:lnSpc>
                <a:spcPct val="80000"/>
              </a:lnSpc>
            </a:pPr>
            <a:r>
              <a:rPr lang="el-GR" sz="2400" smtClean="0"/>
              <a:t>Περιοδική αξιολόγηση των συλλογών</a:t>
            </a:r>
          </a:p>
          <a:p>
            <a:pPr>
              <a:lnSpc>
                <a:spcPct val="80000"/>
              </a:lnSpc>
            </a:pPr>
            <a:r>
              <a:rPr lang="el-GR" sz="2400" smtClean="0"/>
              <a:t>Απόσυρση τεκμηρίων</a:t>
            </a:r>
          </a:p>
          <a:p>
            <a:pPr>
              <a:lnSpc>
                <a:spcPct val="80000"/>
              </a:lnSpc>
            </a:pPr>
            <a:endParaRPr lang="el-GR" sz="2400" smtClean="0"/>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4</a:t>
            </a:fld>
            <a:endParaRPr lang="el-G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p:cNvSpPr>
          <p:nvPr>
            <p:ph type="title"/>
          </p:nvPr>
        </p:nvSpPr>
        <p:spPr>
          <a:xfrm>
            <a:off x="468313" y="0"/>
            <a:ext cx="8229600" cy="909638"/>
          </a:xfrm>
        </p:spPr>
        <p:txBody>
          <a:bodyPr/>
          <a:lstStyle/>
          <a:p>
            <a:r>
              <a:rPr lang="el-GR" sz="3600" smtClean="0"/>
              <a:t>Γιατί να αυτοματοποιηθεί και να ψηφιοποιηθεί η βιβλιοθήκη;</a:t>
            </a:r>
          </a:p>
        </p:txBody>
      </p:sp>
      <p:sp>
        <p:nvSpPr>
          <p:cNvPr id="21506" name="Rectangle 3"/>
          <p:cNvSpPr>
            <a:spLocks noGrp="1"/>
          </p:cNvSpPr>
          <p:nvPr>
            <p:ph type="body" idx="1"/>
          </p:nvPr>
        </p:nvSpPr>
        <p:spPr>
          <a:xfrm>
            <a:off x="395288" y="1412875"/>
            <a:ext cx="8229600" cy="5040313"/>
          </a:xfrm>
        </p:spPr>
        <p:txBody>
          <a:bodyPr/>
          <a:lstStyle/>
          <a:p>
            <a:pPr>
              <a:lnSpc>
                <a:spcPct val="80000"/>
              </a:lnSpc>
            </a:pPr>
            <a:r>
              <a:rPr lang="el-GR" sz="2000" smtClean="0"/>
              <a:t>Ραγδαία αύξηση βιβλιογραφίας και ανάπτυξη των δημοσιεύσεων (έκρηξη πληροφορίας) </a:t>
            </a:r>
          </a:p>
          <a:p>
            <a:pPr>
              <a:lnSpc>
                <a:spcPct val="80000"/>
              </a:lnSpc>
            </a:pPr>
            <a:r>
              <a:rPr lang="el-GR" sz="2000" smtClean="0"/>
              <a:t>Έλλειψη φυσικού χώρου</a:t>
            </a:r>
          </a:p>
          <a:p>
            <a:pPr>
              <a:lnSpc>
                <a:spcPct val="80000"/>
              </a:lnSpc>
            </a:pPr>
            <a:r>
              <a:rPr lang="el-GR" sz="2000" smtClean="0"/>
              <a:t>Περιορισμοί χρηματοδότησης</a:t>
            </a:r>
          </a:p>
          <a:p>
            <a:pPr>
              <a:lnSpc>
                <a:spcPct val="80000"/>
              </a:lnSpc>
            </a:pPr>
            <a:r>
              <a:rPr lang="el-GR" sz="2000" smtClean="0"/>
              <a:t>Ανάγκη αντικατάστασης της χειρονακτικής εργασίας και να μείωσης του φόρτου εργασίας του προσωπικού</a:t>
            </a:r>
          </a:p>
          <a:p>
            <a:pPr>
              <a:lnSpc>
                <a:spcPct val="80000"/>
              </a:lnSpc>
            </a:pPr>
            <a:r>
              <a:rPr lang="el-GR" sz="2000" smtClean="0"/>
              <a:t>Αποφυγή «διπλής» δουλειάς και λαθών</a:t>
            </a:r>
          </a:p>
          <a:p>
            <a:pPr>
              <a:lnSpc>
                <a:spcPct val="80000"/>
              </a:lnSpc>
            </a:pPr>
            <a:r>
              <a:rPr lang="el-GR" sz="2000" smtClean="0"/>
              <a:t>Βελτίωση του ελέγχου των συλλογών</a:t>
            </a:r>
          </a:p>
          <a:p>
            <a:pPr>
              <a:lnSpc>
                <a:spcPct val="80000"/>
              </a:lnSpc>
            </a:pPr>
            <a:r>
              <a:rPr lang="el-GR" sz="2000" smtClean="0"/>
              <a:t>Αποτελεσματικός έλεγχος στη συνολική λειτουργία της βιβλιοθήκης</a:t>
            </a:r>
          </a:p>
          <a:p>
            <a:pPr>
              <a:lnSpc>
                <a:spcPct val="80000"/>
              </a:lnSpc>
            </a:pPr>
            <a:r>
              <a:rPr lang="el-GR" sz="2000" smtClean="0"/>
              <a:t>Ανάγκη ελεύθερης διάχυσης της πληροφορίας</a:t>
            </a:r>
          </a:p>
          <a:p>
            <a:pPr>
              <a:lnSpc>
                <a:spcPct val="80000"/>
              </a:lnSpc>
            </a:pPr>
            <a:r>
              <a:rPr lang="el-GR" sz="2000" smtClean="0"/>
              <a:t>Εξοικονόμηση χρόνου αναγνωστών (</a:t>
            </a:r>
            <a:r>
              <a:rPr lang="en-US" sz="2000" smtClean="0"/>
              <a:t>on-line </a:t>
            </a:r>
            <a:r>
              <a:rPr lang="el-GR" sz="2000" smtClean="0"/>
              <a:t>πρόσβαση, αναζήτηση 24Χ7)</a:t>
            </a:r>
            <a:endParaRPr lang="en-US" sz="2000" smtClean="0"/>
          </a:p>
          <a:p>
            <a:pPr>
              <a:lnSpc>
                <a:spcPct val="80000"/>
              </a:lnSpc>
            </a:pPr>
            <a:r>
              <a:rPr lang="el-GR" sz="2000" smtClean="0"/>
              <a:t>Βελτίωση προσφερόμενων υπηρεσιών στους χρήστες</a:t>
            </a:r>
          </a:p>
          <a:p>
            <a:pPr>
              <a:lnSpc>
                <a:spcPct val="80000"/>
              </a:lnSpc>
            </a:pPr>
            <a:r>
              <a:rPr lang="el-GR" sz="2000" smtClean="0"/>
              <a:t>Αξιοποίηση των δικτύων υπολογιστών εθνικά και διεθνώς για ανταλλαγή πηγών μεταξύ βιβλιοθηκών</a:t>
            </a:r>
          </a:p>
          <a:p>
            <a:pPr>
              <a:lnSpc>
                <a:spcPct val="80000"/>
              </a:lnSpc>
            </a:pPr>
            <a:r>
              <a:rPr lang="el-GR" sz="2000" smtClean="0"/>
              <a:t>Το ψηφιακό υλικό εμπεριέχει πολλούς τύπους πληροφορίας</a:t>
            </a:r>
          </a:p>
          <a:p>
            <a:pPr>
              <a:lnSpc>
                <a:spcPct val="80000"/>
              </a:lnSpc>
            </a:pPr>
            <a:endParaRPr lang="el-GR" sz="2000" smtClean="0"/>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5</a:t>
            </a:fld>
            <a:endParaRPr lang="el-G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p:cNvSpPr>
          <p:nvPr>
            <p:ph type="title" idx="4294967295"/>
          </p:nvPr>
        </p:nvSpPr>
        <p:spPr/>
        <p:txBody>
          <a:bodyPr/>
          <a:lstStyle/>
          <a:p>
            <a:r>
              <a:rPr lang="el-GR" smtClean="0"/>
              <a:t>Ηλεκτρονικές Πηγές</a:t>
            </a:r>
          </a:p>
        </p:txBody>
      </p:sp>
      <p:sp>
        <p:nvSpPr>
          <p:cNvPr id="61443" name="Rectangle 3"/>
          <p:cNvSpPr>
            <a:spLocks noGrp="1"/>
          </p:cNvSpPr>
          <p:nvPr>
            <p:ph type="body" idx="4294967295"/>
          </p:nvPr>
        </p:nvSpPr>
        <p:spPr>
          <a:xfrm>
            <a:off x="457200" y="1196975"/>
            <a:ext cx="4114800" cy="5040313"/>
          </a:xfrm>
        </p:spPr>
        <p:txBody>
          <a:bodyPr/>
          <a:lstStyle/>
          <a:p>
            <a:pPr>
              <a:lnSpc>
                <a:spcPct val="80000"/>
              </a:lnSpc>
            </a:pPr>
            <a:r>
              <a:rPr lang="el-GR" sz="1800" smtClean="0"/>
              <a:t>Ηλεκτρονικά βιβλία (</a:t>
            </a:r>
            <a:r>
              <a:rPr lang="en-US" sz="1800" smtClean="0"/>
              <a:t>e-books</a:t>
            </a:r>
            <a:r>
              <a:rPr lang="el-GR" sz="1800" smtClean="0"/>
              <a:t>)</a:t>
            </a:r>
            <a:r>
              <a:rPr lang="en-US" sz="1800" smtClean="0"/>
              <a:t>			</a:t>
            </a:r>
            <a:endParaRPr lang="el-GR" sz="1800" smtClean="0"/>
          </a:p>
          <a:p>
            <a:pPr>
              <a:lnSpc>
                <a:spcPct val="80000"/>
              </a:lnSpc>
            </a:pPr>
            <a:r>
              <a:rPr lang="el-GR" sz="1800" smtClean="0"/>
              <a:t>Ηλεκτρονικά περιοδικά (</a:t>
            </a:r>
            <a:r>
              <a:rPr lang="en-US" sz="1800" smtClean="0"/>
              <a:t>e-journals)</a:t>
            </a:r>
          </a:p>
          <a:p>
            <a:pPr>
              <a:lnSpc>
                <a:spcPct val="80000"/>
              </a:lnSpc>
              <a:buFont typeface="Arial" charset="0"/>
              <a:buNone/>
            </a:pPr>
            <a:r>
              <a:rPr lang="en-US" sz="1800" smtClean="0"/>
              <a:t>		</a:t>
            </a:r>
            <a:endParaRPr lang="el-GR" sz="1800" smtClean="0"/>
          </a:p>
          <a:p>
            <a:pPr>
              <a:lnSpc>
                <a:spcPct val="80000"/>
              </a:lnSpc>
            </a:pPr>
            <a:r>
              <a:rPr lang="el-GR" sz="1800" smtClean="0"/>
              <a:t>Παλιά Βιβλία</a:t>
            </a:r>
            <a:r>
              <a:rPr lang="en-US" sz="1800" smtClean="0"/>
              <a:t>					</a:t>
            </a:r>
          </a:p>
          <a:p>
            <a:pPr>
              <a:lnSpc>
                <a:spcPct val="80000"/>
              </a:lnSpc>
            </a:pPr>
            <a:r>
              <a:rPr lang="el-GR" sz="1800" smtClean="0"/>
              <a:t>Εγκυκλοπαίδειες</a:t>
            </a:r>
            <a:r>
              <a:rPr lang="en-US" sz="1800" smtClean="0"/>
              <a:t> 				</a:t>
            </a:r>
            <a:endParaRPr lang="el-GR" sz="1800" smtClean="0"/>
          </a:p>
          <a:p>
            <a:pPr>
              <a:lnSpc>
                <a:spcPct val="80000"/>
              </a:lnSpc>
            </a:pPr>
            <a:r>
              <a:rPr lang="el-GR" sz="1800" smtClean="0"/>
              <a:t>Εφημερίδες</a:t>
            </a:r>
          </a:p>
          <a:p>
            <a:pPr>
              <a:lnSpc>
                <a:spcPct val="80000"/>
              </a:lnSpc>
            </a:pPr>
            <a:endParaRPr lang="el-GR" sz="1800" smtClean="0"/>
          </a:p>
          <a:p>
            <a:pPr>
              <a:lnSpc>
                <a:spcPct val="80000"/>
              </a:lnSpc>
            </a:pPr>
            <a:r>
              <a:rPr lang="el-GR" sz="1800" smtClean="0"/>
              <a:t>Περιοδικά</a:t>
            </a:r>
            <a:r>
              <a:rPr lang="en-US" sz="1800" smtClean="0"/>
              <a:t>					</a:t>
            </a:r>
            <a:endParaRPr lang="el-GR" sz="1800" smtClean="0"/>
          </a:p>
          <a:p>
            <a:pPr>
              <a:lnSpc>
                <a:spcPct val="80000"/>
              </a:lnSpc>
            </a:pPr>
            <a:r>
              <a:rPr lang="el-GR" sz="1800" smtClean="0"/>
              <a:t>Λεξικά</a:t>
            </a:r>
            <a:r>
              <a:rPr lang="en-US" sz="1800" smtClean="0"/>
              <a:t>					</a:t>
            </a:r>
          </a:p>
          <a:p>
            <a:pPr>
              <a:lnSpc>
                <a:spcPct val="80000"/>
              </a:lnSpc>
            </a:pPr>
            <a:r>
              <a:rPr lang="el-GR" sz="1800" smtClean="0"/>
              <a:t>Τεχνικές εκθέσεις</a:t>
            </a:r>
            <a:r>
              <a:rPr lang="en-US" sz="1800" smtClean="0"/>
              <a:t>				</a:t>
            </a:r>
          </a:p>
          <a:p>
            <a:pPr>
              <a:lnSpc>
                <a:spcPct val="80000"/>
              </a:lnSpc>
            </a:pPr>
            <a:r>
              <a:rPr lang="el-GR" sz="1800" smtClean="0"/>
              <a:t>Πρακτικά Συνεδρίων</a:t>
            </a:r>
            <a:r>
              <a:rPr lang="en-US" sz="1800" smtClean="0"/>
              <a:t>				</a:t>
            </a:r>
            <a:endParaRPr lang="el-GR" sz="1800" smtClean="0"/>
          </a:p>
        </p:txBody>
      </p:sp>
      <p:sp>
        <p:nvSpPr>
          <p:cNvPr id="61444" name="Rectangle 3"/>
          <p:cNvSpPr>
            <a:spLocks/>
          </p:cNvSpPr>
          <p:nvPr/>
        </p:nvSpPr>
        <p:spPr bwMode="auto">
          <a:xfrm>
            <a:off x="5029200" y="1196975"/>
            <a:ext cx="4114800" cy="5040313"/>
          </a:xfrm>
          <a:prstGeom prst="rect">
            <a:avLst/>
          </a:prstGeom>
          <a:noFill/>
          <a:ln w="9525">
            <a:noFill/>
            <a:miter lim="800000"/>
            <a:headEnd/>
            <a:tailEnd/>
          </a:ln>
        </p:spPr>
        <p:txBody>
          <a:bodyPr/>
          <a:lstStyle/>
          <a:p>
            <a:pPr marL="342900" indent="-342900" eaLnBrk="0" hangingPunct="0">
              <a:lnSpc>
                <a:spcPct val="80000"/>
              </a:lnSpc>
              <a:spcBef>
                <a:spcPct val="20000"/>
              </a:spcBef>
              <a:buFont typeface="Arial" charset="0"/>
              <a:buChar char="•"/>
            </a:pPr>
            <a:r>
              <a:rPr lang="el-GR">
                <a:latin typeface="Calibri" pitchFamily="34" charset="0"/>
                <a:cs typeface="Calibri" pitchFamily="34" charset="0"/>
              </a:rPr>
              <a:t>Πατέντες</a:t>
            </a:r>
            <a:r>
              <a:rPr lang="en-US">
                <a:latin typeface="Calibri" pitchFamily="34" charset="0"/>
                <a:cs typeface="Calibri" pitchFamily="34" charset="0"/>
              </a:rPr>
              <a:t>							</a:t>
            </a:r>
            <a:endParaRPr lang="el-GR">
              <a:latin typeface="Calibri" pitchFamily="34" charset="0"/>
              <a:cs typeface="Calibri" pitchFamily="34" charset="0"/>
            </a:endParaRPr>
          </a:p>
          <a:p>
            <a:pPr marL="342900" indent="-342900" eaLnBrk="0" hangingPunct="0">
              <a:lnSpc>
                <a:spcPct val="80000"/>
              </a:lnSpc>
              <a:spcBef>
                <a:spcPct val="20000"/>
              </a:spcBef>
              <a:buFont typeface="Arial" charset="0"/>
              <a:buChar char="•"/>
            </a:pPr>
            <a:r>
              <a:rPr lang="el-GR">
                <a:latin typeface="Calibri" pitchFamily="34" charset="0"/>
                <a:cs typeface="Calibri" pitchFamily="34" charset="0"/>
              </a:rPr>
              <a:t>Πρότυπα</a:t>
            </a:r>
            <a:r>
              <a:rPr lang="en-US">
                <a:latin typeface="Calibri" pitchFamily="34" charset="0"/>
                <a:cs typeface="Calibri" pitchFamily="34" charset="0"/>
              </a:rPr>
              <a:t>					</a:t>
            </a:r>
            <a:endParaRPr lang="el-GR">
              <a:latin typeface="Calibri" pitchFamily="34" charset="0"/>
              <a:cs typeface="Calibri" pitchFamily="34" charset="0"/>
            </a:endParaRPr>
          </a:p>
          <a:p>
            <a:pPr marL="342900" indent="-342900" eaLnBrk="0" hangingPunct="0">
              <a:lnSpc>
                <a:spcPct val="80000"/>
              </a:lnSpc>
              <a:spcBef>
                <a:spcPct val="20000"/>
              </a:spcBef>
              <a:buFont typeface="Arial" charset="0"/>
              <a:buChar char="•"/>
            </a:pPr>
            <a:r>
              <a:rPr lang="el-GR">
                <a:latin typeface="Calibri" pitchFamily="34" charset="0"/>
                <a:cs typeface="Calibri" pitchFamily="34" charset="0"/>
              </a:rPr>
              <a:t>Χάρτες</a:t>
            </a:r>
            <a:r>
              <a:rPr lang="en-US">
                <a:latin typeface="Calibri" pitchFamily="34" charset="0"/>
                <a:cs typeface="Calibri" pitchFamily="34" charset="0"/>
              </a:rPr>
              <a:t>					</a:t>
            </a:r>
            <a:endParaRPr lang="el-GR">
              <a:latin typeface="Calibri" pitchFamily="34" charset="0"/>
              <a:cs typeface="Calibri" pitchFamily="34" charset="0"/>
            </a:endParaRPr>
          </a:p>
          <a:p>
            <a:pPr marL="342900" indent="-342900" eaLnBrk="0" hangingPunct="0">
              <a:lnSpc>
                <a:spcPct val="80000"/>
              </a:lnSpc>
              <a:spcBef>
                <a:spcPct val="20000"/>
              </a:spcBef>
              <a:buFont typeface="Arial" charset="0"/>
              <a:buChar char="•"/>
            </a:pPr>
            <a:r>
              <a:rPr lang="el-GR">
                <a:latin typeface="Calibri" pitchFamily="34" charset="0"/>
                <a:cs typeface="Calibri" pitchFamily="34" charset="0"/>
              </a:rPr>
              <a:t>Κατάλογοι βιβλιοθηκών</a:t>
            </a:r>
            <a:r>
              <a:rPr lang="en-US">
                <a:latin typeface="Calibri" pitchFamily="34" charset="0"/>
                <a:cs typeface="Calibri" pitchFamily="34" charset="0"/>
              </a:rPr>
              <a:t>						</a:t>
            </a:r>
            <a:endParaRPr lang="el-GR">
              <a:latin typeface="Calibri" pitchFamily="34" charset="0"/>
              <a:cs typeface="Calibri" pitchFamily="34" charset="0"/>
            </a:endParaRPr>
          </a:p>
          <a:p>
            <a:pPr marL="342900" indent="-342900" eaLnBrk="0" hangingPunct="0">
              <a:lnSpc>
                <a:spcPct val="80000"/>
              </a:lnSpc>
              <a:spcBef>
                <a:spcPct val="20000"/>
              </a:spcBef>
              <a:buFont typeface="Arial" charset="0"/>
              <a:buChar char="•"/>
            </a:pPr>
            <a:r>
              <a:rPr lang="el-GR">
                <a:latin typeface="Calibri" pitchFamily="34" charset="0"/>
                <a:cs typeface="Calibri" pitchFamily="34" charset="0"/>
              </a:rPr>
              <a:t>Βιβλιογραφικά εργαλεία</a:t>
            </a:r>
          </a:p>
          <a:p>
            <a:pPr marL="342900" indent="-342900" eaLnBrk="0" hangingPunct="0">
              <a:lnSpc>
                <a:spcPct val="80000"/>
              </a:lnSpc>
              <a:spcBef>
                <a:spcPct val="20000"/>
              </a:spcBef>
              <a:buFont typeface="Arial" charset="0"/>
              <a:buChar char="•"/>
            </a:pPr>
            <a:endParaRPr lang="el-GR">
              <a:latin typeface="Calibri" pitchFamily="34" charset="0"/>
              <a:cs typeface="Calibri" pitchFamily="34" charset="0"/>
            </a:endParaRPr>
          </a:p>
          <a:p>
            <a:pPr marL="342900" indent="-342900" eaLnBrk="0" hangingPunct="0">
              <a:lnSpc>
                <a:spcPct val="80000"/>
              </a:lnSpc>
              <a:spcBef>
                <a:spcPct val="20000"/>
              </a:spcBef>
              <a:buFont typeface="Arial" charset="0"/>
              <a:buChar char="•"/>
            </a:pPr>
            <a:r>
              <a:rPr lang="el-GR">
                <a:latin typeface="Calibri" pitchFamily="34" charset="0"/>
                <a:cs typeface="Calibri" pitchFamily="34" charset="0"/>
              </a:rPr>
              <a:t>Βάσεις Δεδομένων</a:t>
            </a:r>
            <a:r>
              <a:rPr lang="en-US">
                <a:latin typeface="Calibri" pitchFamily="34" charset="0"/>
                <a:cs typeface="Calibri" pitchFamily="34" charset="0"/>
              </a:rPr>
              <a:t>						</a:t>
            </a:r>
            <a:endParaRPr lang="el-GR">
              <a:latin typeface="Calibri" pitchFamily="34" charset="0"/>
              <a:cs typeface="Calibri" pitchFamily="34" charset="0"/>
            </a:endParaRPr>
          </a:p>
          <a:p>
            <a:pPr marL="342900" indent="-342900" eaLnBrk="0" hangingPunct="0">
              <a:lnSpc>
                <a:spcPct val="80000"/>
              </a:lnSpc>
              <a:spcBef>
                <a:spcPct val="20000"/>
              </a:spcBef>
              <a:buFont typeface="Arial" charset="0"/>
              <a:buChar char="•"/>
            </a:pPr>
            <a:r>
              <a:rPr lang="el-GR">
                <a:latin typeface="Calibri" pitchFamily="34" charset="0"/>
                <a:cs typeface="Calibri" pitchFamily="34" charset="0"/>
              </a:rPr>
              <a:t>Ταινίες</a:t>
            </a:r>
          </a:p>
          <a:p>
            <a:pPr marL="342900" indent="-342900" eaLnBrk="0" hangingPunct="0">
              <a:lnSpc>
                <a:spcPct val="80000"/>
              </a:lnSpc>
              <a:spcBef>
                <a:spcPct val="20000"/>
              </a:spcBef>
              <a:buFont typeface="Arial" charset="0"/>
              <a:buChar char="•"/>
            </a:pPr>
            <a:endParaRPr lang="en-US">
              <a:latin typeface="Calibri" pitchFamily="34" charset="0"/>
              <a:cs typeface="Calibri" pitchFamily="34" charset="0"/>
            </a:endParaRPr>
          </a:p>
          <a:p>
            <a:pPr marL="342900" indent="-342900" eaLnBrk="0" hangingPunct="0">
              <a:lnSpc>
                <a:spcPct val="80000"/>
              </a:lnSpc>
              <a:spcBef>
                <a:spcPct val="20000"/>
              </a:spcBef>
              <a:buFont typeface="Arial" charset="0"/>
              <a:buChar char="•"/>
            </a:pPr>
            <a:r>
              <a:rPr lang="el-GR">
                <a:latin typeface="Calibri" pitchFamily="34" charset="0"/>
                <a:cs typeface="Calibri" pitchFamily="34" charset="0"/>
              </a:rPr>
              <a:t>Ήχος - Βίντεο</a:t>
            </a:r>
            <a:r>
              <a:rPr lang="en-US">
                <a:latin typeface="Calibri" pitchFamily="34" charset="0"/>
                <a:cs typeface="Calibri" pitchFamily="34" charset="0"/>
              </a:rPr>
              <a:t> 				</a:t>
            </a:r>
            <a:endParaRPr lang="el-GR">
              <a:latin typeface="Calibri" pitchFamily="34" charset="0"/>
              <a:cs typeface="Calibri" pitchFamily="34" charset="0"/>
            </a:endParaRPr>
          </a:p>
          <a:p>
            <a:pPr marL="342900" indent="-342900" eaLnBrk="0" hangingPunct="0">
              <a:lnSpc>
                <a:spcPct val="80000"/>
              </a:lnSpc>
              <a:spcBef>
                <a:spcPct val="20000"/>
              </a:spcBef>
              <a:buFont typeface="Arial" charset="0"/>
              <a:buChar char="•"/>
            </a:pPr>
            <a:r>
              <a:rPr lang="el-GR">
                <a:latin typeface="Calibri" pitchFamily="34" charset="0"/>
                <a:cs typeface="Calibri" pitchFamily="34" charset="0"/>
              </a:rPr>
              <a:t>Άλλη πληροφορία από</a:t>
            </a:r>
            <a:r>
              <a:rPr lang="en-US">
                <a:latin typeface="Calibri" pitchFamily="34" charset="0"/>
                <a:cs typeface="Calibri" pitchFamily="34" charset="0"/>
              </a:rPr>
              <a:t> websites</a:t>
            </a:r>
            <a:endParaRPr lang="el-GR">
              <a:latin typeface="Calibri" pitchFamily="34" charset="0"/>
              <a:cs typeface="Calibri" pitchFamily="34" charset="0"/>
            </a:endParaRPr>
          </a:p>
        </p:txBody>
      </p:sp>
      <p:sp>
        <p:nvSpPr>
          <p:cNvPr id="5" name="4 - Θέση αριθμού διαφάνειας"/>
          <p:cNvSpPr>
            <a:spLocks noGrp="1"/>
          </p:cNvSpPr>
          <p:nvPr>
            <p:ph type="sldNum" sz="quarter" idx="12"/>
          </p:nvPr>
        </p:nvSpPr>
        <p:spPr/>
        <p:txBody>
          <a:bodyPr/>
          <a:lstStyle/>
          <a:p>
            <a:pPr>
              <a:defRPr/>
            </a:pPr>
            <a:fld id="{673EC029-A0DB-4130-AA4E-2EB97741E962}" type="slidenum">
              <a:rPr lang="el-GR" smtClean="0"/>
              <a:pPr>
                <a:defRPr/>
              </a:pPr>
              <a:t>6</a:t>
            </a:fld>
            <a:endParaRPr lang="el-G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p:cNvSpPr>
          <p:nvPr>
            <p:ph type="title"/>
          </p:nvPr>
        </p:nvSpPr>
        <p:spPr/>
        <p:txBody>
          <a:bodyPr/>
          <a:lstStyle/>
          <a:p>
            <a:r>
              <a:rPr lang="el-GR" smtClean="0"/>
              <a:t>Ελληνικές Βιβλιοθήκες </a:t>
            </a:r>
          </a:p>
        </p:txBody>
      </p:sp>
      <p:sp>
        <p:nvSpPr>
          <p:cNvPr id="59395" name="Rectangle 3"/>
          <p:cNvSpPr>
            <a:spLocks noGrp="1"/>
          </p:cNvSpPr>
          <p:nvPr>
            <p:ph type="body" idx="1"/>
          </p:nvPr>
        </p:nvSpPr>
        <p:spPr/>
        <p:txBody>
          <a:bodyPr/>
          <a:lstStyle/>
          <a:p>
            <a:r>
              <a:rPr lang="el-GR" sz="2000" smtClean="0">
                <a:cs typeface="Calibri" pitchFamily="34" charset="0"/>
              </a:rPr>
              <a:t>Σύνδεσμος Ελληνικών Ακαδημαϊκών Βιβλιοθηκών</a:t>
            </a:r>
            <a:r>
              <a:rPr lang="el-GR" sz="2000" smtClean="0"/>
              <a:t> </a:t>
            </a:r>
            <a:r>
              <a:rPr lang="en-US" sz="2000" smtClean="0"/>
              <a:t>(</a:t>
            </a:r>
            <a:r>
              <a:rPr lang="el-GR" sz="2000" smtClean="0"/>
              <a:t>Σ.Ε.Α.Β.) </a:t>
            </a:r>
            <a:r>
              <a:rPr lang="el-GR" sz="2000" smtClean="0">
                <a:hlinkClick r:id="rId2"/>
              </a:rPr>
              <a:t>https://www.heal-link.gr/</a:t>
            </a:r>
            <a:endParaRPr lang="el-GR" sz="2000" smtClean="0"/>
          </a:p>
          <a:p>
            <a:r>
              <a:rPr lang="el-GR" sz="2000" smtClean="0"/>
              <a:t>Ψηφιακή βιβλιοθήκη Εθνικού Κέντρου Τεκμηρίωσης (ΕΚΤ) </a:t>
            </a:r>
            <a:r>
              <a:rPr lang="el-GR" sz="2000" smtClean="0">
                <a:hlinkClick r:id="rId3"/>
              </a:rPr>
              <a:t>http://www.ekt.gr/el/library</a:t>
            </a:r>
            <a:r>
              <a:rPr lang="el-GR" sz="2000" smtClean="0"/>
              <a:t> </a:t>
            </a:r>
          </a:p>
          <a:p>
            <a:pPr lvl="1"/>
            <a:r>
              <a:rPr lang="el-GR" sz="2000" smtClean="0"/>
              <a:t>Υπηρεσίες για Επιστήμονες &amp; Ερευνητές</a:t>
            </a:r>
          </a:p>
          <a:p>
            <a:pPr lvl="1"/>
            <a:r>
              <a:rPr lang="el-GR" sz="2000" smtClean="0"/>
              <a:t>Υπηρεσίες αναγνωστηρίου για επισκέπτες</a:t>
            </a:r>
          </a:p>
          <a:p>
            <a:pPr lvl="1"/>
            <a:r>
              <a:rPr lang="el-GR" sz="2000" smtClean="0"/>
              <a:t>Υπηρεσίες για βιβλιοθήκες</a:t>
            </a:r>
          </a:p>
          <a:p>
            <a:r>
              <a:rPr lang="el-GR" sz="2000" smtClean="0"/>
              <a:t>Εθνική Βιβλιοθήκη της Ελλάδος (ΕΒΕ) </a:t>
            </a:r>
            <a:r>
              <a:rPr lang="el-GR" sz="2000" smtClean="0">
                <a:hlinkClick r:id="rId4"/>
              </a:rPr>
              <a:t>https://www.nlg.gr/</a:t>
            </a:r>
            <a:r>
              <a:rPr lang="el-GR" sz="2000" smtClean="0"/>
              <a:t> </a:t>
            </a:r>
            <a:endParaRPr lang="en-US" sz="2000" smtClean="0"/>
          </a:p>
          <a:p>
            <a:pPr lvl="1"/>
            <a:r>
              <a:rPr lang="el-GR" sz="2000" smtClean="0"/>
              <a:t>Υπηρεσία ενιαίας αναζήτησης πηγών </a:t>
            </a:r>
            <a:r>
              <a:rPr lang="en-US" sz="2000" smtClean="0">
                <a:hlinkClick r:id="rId5"/>
              </a:rPr>
              <a:t>https://search.nlg.gr</a:t>
            </a:r>
            <a:r>
              <a:rPr lang="en-US" sz="2000" smtClean="0"/>
              <a:t> </a:t>
            </a:r>
            <a:endParaRPr lang="el-GR" sz="2000" smtClean="0"/>
          </a:p>
          <a:p>
            <a:pPr lvl="1"/>
            <a:r>
              <a:rPr lang="el-GR" sz="2000" smtClean="0"/>
              <a:t>Ηλεκτρονικός κατάλογος </a:t>
            </a:r>
            <a:r>
              <a:rPr lang="el-GR" sz="2000" smtClean="0">
                <a:hlinkClick r:id="rId6"/>
              </a:rPr>
              <a:t>https://catalogue.nlg.gr/</a:t>
            </a:r>
            <a:r>
              <a:rPr lang="el-GR" sz="2000" smtClean="0"/>
              <a:t> </a:t>
            </a:r>
            <a:endParaRPr lang="en-US" sz="2000" smtClean="0"/>
          </a:p>
          <a:p>
            <a:pPr lvl="1"/>
            <a:r>
              <a:rPr lang="el-GR" sz="2000" smtClean="0"/>
              <a:t>Πλατφόρμα ψηφιακών συλλογών </a:t>
            </a:r>
            <a:r>
              <a:rPr lang="el-GR" sz="2000" smtClean="0">
                <a:hlinkClick r:id="rId7"/>
              </a:rPr>
              <a:t>http://digitalcollections.nlg.gr/index.html</a:t>
            </a:r>
            <a:r>
              <a:rPr lang="el-GR" sz="2000" smtClean="0"/>
              <a:t> </a:t>
            </a:r>
          </a:p>
          <a:p>
            <a:pPr lvl="1"/>
            <a:endParaRPr lang="el-GR" sz="2000" smtClean="0"/>
          </a:p>
          <a:p>
            <a:endParaRPr lang="el-GR" sz="2000" smtClean="0"/>
          </a:p>
        </p:txBody>
      </p:sp>
      <p:sp>
        <p:nvSpPr>
          <p:cNvPr id="4" name="3 - Θέση αριθμού διαφάνειας"/>
          <p:cNvSpPr>
            <a:spLocks noGrp="1"/>
          </p:cNvSpPr>
          <p:nvPr>
            <p:ph type="sldNum" sz="quarter" idx="12"/>
          </p:nvPr>
        </p:nvSpPr>
        <p:spPr/>
        <p:txBody>
          <a:bodyPr/>
          <a:lstStyle/>
          <a:p>
            <a:pPr>
              <a:defRPr/>
            </a:pPr>
            <a:fld id="{D4E934A4-04AF-4D7B-9B8E-3C607429F69F}" type="slidenum">
              <a:rPr lang="el-GR" smtClean="0"/>
              <a:pPr>
                <a:defRPr/>
              </a:pPr>
              <a:t>7</a:t>
            </a:fld>
            <a:endParaRPr lang="el-G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txBox="1">
            <a:spLocks noGrp="1"/>
          </p:cNvSpPr>
          <p:nvPr/>
        </p:nvSpPr>
        <p:spPr>
          <a:xfrm>
            <a:off x="6553200" y="6356350"/>
            <a:ext cx="2133600" cy="365125"/>
          </a:xfrm>
          <a:prstGeom prst="rect">
            <a:avLst/>
          </a:prstGeom>
          <a:noFill/>
        </p:spPr>
        <p:txBody>
          <a:bodyPr anchor="ctr"/>
          <a:lstStyle/>
          <a:p>
            <a:pPr algn="r">
              <a:defRPr/>
            </a:pPr>
            <a:fld id="{14C3CBF5-40CF-433B-95FF-F80FA17F8301}" type="slidenum">
              <a:rPr lang="el-GR" sz="1200">
                <a:cs typeface="+mn-cs"/>
              </a:rPr>
              <a:pPr algn="r">
                <a:defRPr/>
              </a:pPr>
              <a:t>8</a:t>
            </a:fld>
            <a:endParaRPr lang="el-GR" sz="1200">
              <a:cs typeface="+mn-cs"/>
            </a:endParaRPr>
          </a:p>
        </p:txBody>
      </p:sp>
      <p:sp>
        <p:nvSpPr>
          <p:cNvPr id="65539" name="4 - Θέση υποσέλιδου"/>
          <p:cNvSpPr txBox="1">
            <a:spLocks noGrp="1"/>
          </p:cNvSpPr>
          <p:nvPr/>
        </p:nvSpPr>
        <p:spPr bwMode="auto">
          <a:xfrm>
            <a:off x="323850" y="6165850"/>
            <a:ext cx="5473700" cy="457200"/>
          </a:xfrm>
          <a:prstGeom prst="rect">
            <a:avLst/>
          </a:prstGeom>
          <a:noFill/>
          <a:ln w="9525">
            <a:noFill/>
            <a:miter lim="800000"/>
            <a:headEnd/>
            <a:tailEnd/>
          </a:ln>
        </p:spPr>
        <p:txBody>
          <a:bodyPr anchor="b"/>
          <a:lstStyle/>
          <a:p>
            <a:r>
              <a:rPr lang="el-GR" sz="1200">
                <a:latin typeface="Verdana" pitchFamily="34" charset="0"/>
              </a:rPr>
              <a:t>Κ. Μαρινάγη</a:t>
            </a:r>
          </a:p>
        </p:txBody>
      </p:sp>
      <p:sp>
        <p:nvSpPr>
          <p:cNvPr id="65540" name="5 - Θέση αριθμού διαφάνειας"/>
          <p:cNvSpPr txBox="1">
            <a:spLocks noGrp="1"/>
          </p:cNvSpPr>
          <p:nvPr/>
        </p:nvSpPr>
        <p:spPr bwMode="auto">
          <a:xfrm>
            <a:off x="6553200" y="6248400"/>
            <a:ext cx="2133600" cy="457200"/>
          </a:xfrm>
          <a:prstGeom prst="rect">
            <a:avLst/>
          </a:prstGeom>
          <a:noFill/>
          <a:ln w="9525">
            <a:noFill/>
            <a:miter lim="800000"/>
            <a:headEnd/>
            <a:tailEnd/>
          </a:ln>
        </p:spPr>
        <p:txBody>
          <a:bodyPr anchor="b"/>
          <a:lstStyle/>
          <a:p>
            <a:pPr algn="r"/>
            <a:fld id="{FFE271DB-98FB-404C-96F4-6E8C8CB2FC3C}" type="slidenum">
              <a:rPr lang="el-GR" sz="1200">
                <a:latin typeface="Verdana" pitchFamily="34" charset="0"/>
              </a:rPr>
              <a:pPr algn="r"/>
              <a:t>8</a:t>
            </a:fld>
            <a:endParaRPr lang="el-GR" sz="1200">
              <a:latin typeface="Verdana" pitchFamily="34" charset="0"/>
            </a:endParaRPr>
          </a:p>
        </p:txBody>
      </p:sp>
      <p:sp>
        <p:nvSpPr>
          <p:cNvPr id="65541" name="Rectangle 2"/>
          <p:cNvSpPr>
            <a:spLocks noGrp="1" noChangeArrowheads="1"/>
          </p:cNvSpPr>
          <p:nvPr>
            <p:ph type="title" idx="4294967295"/>
          </p:nvPr>
        </p:nvSpPr>
        <p:spPr>
          <a:xfrm>
            <a:off x="468313" y="0"/>
            <a:ext cx="8229600" cy="909638"/>
          </a:xfrm>
        </p:spPr>
        <p:txBody>
          <a:bodyPr anchor="b"/>
          <a:lstStyle/>
          <a:p>
            <a:pPr eaLnBrk="1" hangingPunct="1"/>
            <a:r>
              <a:rPr lang="el-GR" smtClean="0"/>
              <a:t>Βασικά σημεία</a:t>
            </a:r>
          </a:p>
        </p:txBody>
      </p:sp>
      <p:sp>
        <p:nvSpPr>
          <p:cNvPr id="65542" name="Rectangle 3"/>
          <p:cNvSpPr>
            <a:spLocks noGrp="1" noChangeArrowheads="1"/>
          </p:cNvSpPr>
          <p:nvPr>
            <p:ph type="body" idx="4294967295"/>
          </p:nvPr>
        </p:nvSpPr>
        <p:spPr/>
        <p:txBody>
          <a:bodyPr/>
          <a:lstStyle/>
          <a:p>
            <a:pPr eaLnBrk="1" hangingPunct="1">
              <a:lnSpc>
                <a:spcPct val="90000"/>
              </a:lnSpc>
            </a:pPr>
            <a:r>
              <a:rPr lang="el-GR" smtClean="0"/>
              <a:t>Εισαγωγικές έννοιες</a:t>
            </a:r>
          </a:p>
          <a:p>
            <a:pPr eaLnBrk="1" hangingPunct="1">
              <a:lnSpc>
                <a:spcPct val="90000"/>
              </a:lnSpc>
            </a:pPr>
            <a:r>
              <a:rPr lang="el-GR" u="sng" smtClean="0">
                <a:solidFill>
                  <a:srgbClr val="FF9900"/>
                </a:solidFill>
              </a:rPr>
              <a:t>Πληροφοριακά Συστήματα βιβλιοθήκης</a:t>
            </a:r>
          </a:p>
          <a:p>
            <a:pPr eaLnBrk="1" hangingPunct="1">
              <a:lnSpc>
                <a:spcPct val="90000"/>
              </a:lnSpc>
            </a:pPr>
            <a:r>
              <a:rPr lang="el-GR" smtClean="0"/>
              <a:t>Διαχείριση και οργάνωση γνώσης σε ακαδημαϊκές βιβλιοθήκες</a:t>
            </a:r>
          </a:p>
          <a:p>
            <a:pPr eaLnBrk="1" hangingPunct="1">
              <a:lnSpc>
                <a:spcPct val="90000"/>
              </a:lnSpc>
            </a:pPr>
            <a:r>
              <a:rPr lang="el-GR" smtClean="0"/>
              <a:t>Συμπεράσματα</a:t>
            </a:r>
          </a:p>
          <a:p>
            <a:pPr eaLnBrk="1" hangingPunct="1">
              <a:lnSpc>
                <a:spcPct val="90000"/>
              </a:lnSpc>
            </a:pPr>
            <a:endParaRPr lang="el-GR" smtClean="0"/>
          </a:p>
        </p:txBody>
      </p:sp>
      <p:sp>
        <p:nvSpPr>
          <p:cNvPr id="7" name="6 - Θέση αριθμού διαφάνειας"/>
          <p:cNvSpPr>
            <a:spLocks noGrp="1"/>
          </p:cNvSpPr>
          <p:nvPr>
            <p:ph type="sldNum" sz="quarter" idx="12"/>
          </p:nvPr>
        </p:nvSpPr>
        <p:spPr/>
        <p:txBody>
          <a:bodyPr/>
          <a:lstStyle/>
          <a:p>
            <a:pPr>
              <a:defRPr/>
            </a:pPr>
            <a:fld id="{673EC029-A0DB-4130-AA4E-2EB97741E962}" type="slidenum">
              <a:rPr lang="el-GR" smtClean="0"/>
              <a:pPr>
                <a:defRPr/>
              </a:pPr>
              <a:t>8</a:t>
            </a:fld>
            <a:endParaRPr lang="el-G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exo-opistho_simeiomata">
  <a:themeElements>
    <a:clrScheme name="Custom 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exo-opistho_simeiomata</Template>
  <TotalTime>4546</TotalTime>
  <Words>2995</Words>
  <Application>Microsoft Office PowerPoint</Application>
  <PresentationFormat>Προβολή στην οθόνη (4:3)</PresentationFormat>
  <Paragraphs>421</Paragraphs>
  <Slides>43</Slides>
  <Notes>8</Notes>
  <HiddenSlides>0</HiddenSlides>
  <MMClips>0</MMClips>
  <ScaleCrop>false</ScaleCrop>
  <HeadingPairs>
    <vt:vector size="4" baseType="variant">
      <vt:variant>
        <vt:lpstr>Θέμα</vt:lpstr>
      </vt:variant>
      <vt:variant>
        <vt:i4>1</vt:i4>
      </vt:variant>
      <vt:variant>
        <vt:lpstr>Τίτλοι διαφανειών</vt:lpstr>
      </vt:variant>
      <vt:variant>
        <vt:i4>43</vt:i4>
      </vt:variant>
    </vt:vector>
  </HeadingPairs>
  <TitlesOfParts>
    <vt:vector size="44" baseType="lpstr">
      <vt:lpstr>exo-opistho_simeiomata</vt:lpstr>
      <vt:lpstr>Διαχείριση Γνώσης (Knowledge Management)</vt:lpstr>
      <vt:lpstr>Έκτη συνάντηση</vt:lpstr>
      <vt:lpstr>Βασικά σημεία</vt:lpstr>
      <vt:lpstr>Τύποι βιβλιοθηκών</vt:lpstr>
      <vt:lpstr>Ρόλος βιβλιοθηκών</vt:lpstr>
      <vt:lpstr>Γιατί να αυτοματοποιηθεί και να ψηφιοποιηθεί η βιβλιοθήκη;</vt:lpstr>
      <vt:lpstr>Ηλεκτρονικές Πηγές</vt:lpstr>
      <vt:lpstr>Ελληνικές Βιβλιοθήκες </vt:lpstr>
      <vt:lpstr>Βασικά σημεία</vt:lpstr>
      <vt:lpstr>ILS - LPS</vt:lpstr>
      <vt:lpstr>Εμπορικά πακέτα - Ανοιχτού κώδικα - πολυμίσθωση</vt:lpstr>
      <vt:lpstr>Κριτήρια επιλογής πληροφοριακού συστήματος</vt:lpstr>
      <vt:lpstr>Λειτουργίες πληροφοριακού συστήματος βιβλιοθήκης</vt:lpstr>
      <vt:lpstr>Πρόσκτηση</vt:lpstr>
      <vt:lpstr>Λειτουργίες της Πρόσκτησης</vt:lpstr>
      <vt:lpstr>Διακίνηση</vt:lpstr>
      <vt:lpstr>Καταλογογράφηση</vt:lpstr>
      <vt:lpstr>OPAC</vt:lpstr>
      <vt:lpstr>Διαχείριση σειριακών εκδόσεων - περιοδικών</vt:lpstr>
      <vt:lpstr>Διαχείριση συστήματος</vt:lpstr>
      <vt:lpstr>Διαδανεισμός μεταξύ βιβλιοθηκών</vt:lpstr>
      <vt:lpstr>Διαχείριση των καθιερωμένων όρων</vt:lpstr>
      <vt:lpstr>Διαχείριση πολυμέσων</vt:lpstr>
      <vt:lpstr>Διαχείριση ηλεκτρονικών πηγών</vt:lpstr>
      <vt:lpstr>Ψηφιακό κεφάλαιο</vt:lpstr>
      <vt:lpstr>Βασικά σημεία</vt:lpstr>
      <vt:lpstr>Διαχείριση γνώσης σε ακαδημαϊκές βιβλιοθήκες</vt:lpstr>
      <vt:lpstr>Διεργασίες διαχείρισης γνώσης στις ακαδημαϊκές βιβλιοθήκες</vt:lpstr>
      <vt:lpstr>Βασικές δεξιότητες βιβλιοθηκονόμου</vt:lpstr>
      <vt:lpstr>Βάσεις Γνώσης στις ακαδημαϊκές βιβλιοθήκες</vt:lpstr>
      <vt:lpstr>Βάσεις Γνώσης στις ακαδημαϊκές βιβλιοθήκες</vt:lpstr>
      <vt:lpstr>Κριτήρια αξιολόγησης ηλεκτρονικών πηγών - 1</vt:lpstr>
      <vt:lpstr>Κριτήρια αξιολόγησης ηλεκτρονικών πηγών - 2</vt:lpstr>
      <vt:lpstr>Κριτήρια αξιολόγησης ηλεκτρονικών πηγών - 3</vt:lpstr>
      <vt:lpstr>Βασικά σημεία</vt:lpstr>
      <vt:lpstr>Συμπεράσματα</vt:lpstr>
      <vt:lpstr>Βιβλιογραφία</vt:lpstr>
      <vt:lpstr>Τέλος Ενότητας</vt:lpstr>
      <vt:lpstr>Σημειώματα</vt:lpstr>
      <vt:lpstr>Σημείωμα Αναφοράς</vt:lpstr>
      <vt:lpstr>Σημείωμα Χρήσης Έργων Τρίτων</vt:lpstr>
      <vt:lpstr>Σημείωμα Αδειοδότησης</vt:lpstr>
      <vt:lpstr>Διατήρηση Σημειωμάτων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 ΜΑΘΗΜΑΤΟΣ</dc:title>
  <dc:creator>opencourses@teiath.gr</dc:creator>
  <cp:lastModifiedBy>Skourlas</cp:lastModifiedBy>
  <cp:revision>265</cp:revision>
  <cp:lastPrinted>2018-10-16T06:59:11Z</cp:lastPrinted>
  <dcterms:created xsi:type="dcterms:W3CDTF">2014-10-20T11:54:42Z</dcterms:created>
  <dcterms:modified xsi:type="dcterms:W3CDTF">2018-12-06T14:23:49Z</dcterms:modified>
</cp:coreProperties>
</file>