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50"/>
  </p:notesMasterIdLst>
  <p:handoutMasterIdLst>
    <p:handoutMasterId r:id="rId51"/>
  </p:handoutMasterIdLst>
  <p:sldIdLst>
    <p:sldId id="256" r:id="rId2"/>
    <p:sldId id="284" r:id="rId3"/>
    <p:sldId id="285" r:id="rId4"/>
    <p:sldId id="357" r:id="rId5"/>
    <p:sldId id="349" r:id="rId6"/>
    <p:sldId id="350" r:id="rId7"/>
    <p:sldId id="355" r:id="rId8"/>
    <p:sldId id="356" r:id="rId9"/>
    <p:sldId id="351" r:id="rId10"/>
    <p:sldId id="352" r:id="rId11"/>
    <p:sldId id="358" r:id="rId12"/>
    <p:sldId id="353" r:id="rId13"/>
    <p:sldId id="336" r:id="rId14"/>
    <p:sldId id="359" r:id="rId15"/>
    <p:sldId id="340" r:id="rId16"/>
    <p:sldId id="360" r:id="rId17"/>
    <p:sldId id="361" r:id="rId18"/>
    <p:sldId id="362" r:id="rId19"/>
    <p:sldId id="363" r:id="rId20"/>
    <p:sldId id="364" r:id="rId21"/>
    <p:sldId id="365" r:id="rId22"/>
    <p:sldId id="367" r:id="rId23"/>
    <p:sldId id="366" r:id="rId24"/>
    <p:sldId id="368" r:id="rId25"/>
    <p:sldId id="369" r:id="rId26"/>
    <p:sldId id="370" r:id="rId27"/>
    <p:sldId id="372" r:id="rId28"/>
    <p:sldId id="371" r:id="rId29"/>
    <p:sldId id="373" r:id="rId30"/>
    <p:sldId id="375" r:id="rId31"/>
    <p:sldId id="384" r:id="rId32"/>
    <p:sldId id="380" r:id="rId33"/>
    <p:sldId id="379" r:id="rId34"/>
    <p:sldId id="378" r:id="rId35"/>
    <p:sldId id="377" r:id="rId36"/>
    <p:sldId id="381" r:id="rId37"/>
    <p:sldId id="382" r:id="rId38"/>
    <p:sldId id="383" r:id="rId39"/>
    <p:sldId id="385" r:id="rId40"/>
    <p:sldId id="387" r:id="rId41"/>
    <p:sldId id="388" r:id="rId42"/>
    <p:sldId id="389" r:id="rId43"/>
    <p:sldId id="257" r:id="rId44"/>
    <p:sldId id="262" r:id="rId45"/>
    <p:sldId id="264" r:id="rId46"/>
    <p:sldId id="265" r:id="rId47"/>
    <p:sldId id="315" r:id="rId48"/>
    <p:sldId id="266" r:id="rId49"/>
  </p:sldIdLst>
  <p:sldSz cx="9144000" cy="6858000" type="screen4x3"/>
  <p:notesSz cx="6954838" cy="9309100"/>
  <p:custDataLst>
    <p:tags r:id="rId52"/>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2932"/>
        <p:guide pos="219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0"/>
            <a:ext cx="3013504"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defTabSz="929183" eaLnBrk="0" hangingPunct="0">
              <a:defRPr sz="1200"/>
            </a:lvl1pPr>
          </a:lstStyle>
          <a:p>
            <a:pPr>
              <a:defRPr/>
            </a:pPr>
            <a:endParaRPr lang="el-GR"/>
          </a:p>
        </p:txBody>
      </p:sp>
      <p:sp>
        <p:nvSpPr>
          <p:cNvPr id="92163" name="Rectangle 3"/>
          <p:cNvSpPr>
            <a:spLocks noGrp="1" noChangeArrowheads="1"/>
          </p:cNvSpPr>
          <p:nvPr>
            <p:ph type="dt" sz="quarter" idx="1"/>
          </p:nvPr>
        </p:nvSpPr>
        <p:spPr bwMode="auto">
          <a:xfrm>
            <a:off x="3939780" y="0"/>
            <a:ext cx="3013503"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algn="r" defTabSz="929183" eaLnBrk="0" hangingPunct="0">
              <a:defRPr sz="1200"/>
            </a:lvl1pPr>
          </a:lstStyle>
          <a:p>
            <a:pPr>
              <a:defRPr/>
            </a:pPr>
            <a:fld id="{84A79048-66B1-475A-B924-F459D231C4C3}" type="datetimeFigureOut">
              <a:rPr lang="el-GR"/>
              <a:pPr>
                <a:defRPr/>
              </a:pPr>
              <a:t>3/11/2018</a:t>
            </a:fld>
            <a:endParaRPr lang="el-GR"/>
          </a:p>
        </p:txBody>
      </p:sp>
      <p:sp>
        <p:nvSpPr>
          <p:cNvPr id="92164" name="Rectangle 4"/>
          <p:cNvSpPr>
            <a:spLocks noGrp="1" noChangeArrowheads="1"/>
          </p:cNvSpPr>
          <p:nvPr>
            <p:ph type="ftr" sz="quarter" idx="2"/>
          </p:nvPr>
        </p:nvSpPr>
        <p:spPr bwMode="auto">
          <a:xfrm>
            <a:off x="1" y="8842706"/>
            <a:ext cx="3013504"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defTabSz="929183" eaLnBrk="0" hangingPunct="0">
              <a:defRPr sz="1200"/>
            </a:lvl1pPr>
          </a:lstStyle>
          <a:p>
            <a:pPr>
              <a:defRPr/>
            </a:pPr>
            <a:endParaRPr lang="el-GR"/>
          </a:p>
        </p:txBody>
      </p:sp>
      <p:sp>
        <p:nvSpPr>
          <p:cNvPr id="92165" name="Rectangle 5"/>
          <p:cNvSpPr>
            <a:spLocks noGrp="1" noChangeArrowheads="1"/>
          </p:cNvSpPr>
          <p:nvPr>
            <p:ph type="sldNum" sz="quarter" idx="3"/>
          </p:nvPr>
        </p:nvSpPr>
        <p:spPr bwMode="auto">
          <a:xfrm>
            <a:off x="3939780" y="8842706"/>
            <a:ext cx="3013503"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algn="r" defTabSz="929183" eaLnBrk="0" hangingPunct="0">
              <a:defRPr sz="12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0"/>
            <a:ext cx="3013504"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defTabSz="929183">
              <a:defRPr sz="1200"/>
            </a:lvl1pPr>
          </a:lstStyle>
          <a:p>
            <a:pPr>
              <a:defRPr/>
            </a:pPr>
            <a:endParaRPr lang="el-GR"/>
          </a:p>
        </p:txBody>
      </p:sp>
      <p:sp>
        <p:nvSpPr>
          <p:cNvPr id="3" name="2 - Θέση ημερομηνίας"/>
          <p:cNvSpPr>
            <a:spLocks noGrp="1"/>
          </p:cNvSpPr>
          <p:nvPr>
            <p:ph type="dt" idx="1"/>
          </p:nvPr>
        </p:nvSpPr>
        <p:spPr bwMode="auto">
          <a:xfrm>
            <a:off x="3939780" y="0"/>
            <a:ext cx="3013503"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algn="r" defTabSz="929183">
              <a:defRPr sz="1200"/>
            </a:lvl1pPr>
          </a:lstStyle>
          <a:p>
            <a:pPr>
              <a:defRPr/>
            </a:pPr>
            <a:fld id="{19B0F716-1969-45AD-B426-D0CBFDF13F46}" type="datetimeFigureOut">
              <a:rPr lang="el-GR"/>
              <a:pPr>
                <a:defRPr/>
              </a:pPr>
              <a:t>3/11/2018</a:t>
            </a:fld>
            <a:endParaRPr lang="el-GR"/>
          </a:p>
        </p:txBody>
      </p:sp>
      <p:sp>
        <p:nvSpPr>
          <p:cNvPr id="4" name="3 - Θέση εικόνας διαφάνειας"/>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85771" tIns="42885" rIns="85771" bIns="42885" rtlCol="0" anchor="ctr"/>
          <a:lstStyle/>
          <a:p>
            <a:pPr lvl="0"/>
            <a:endParaRPr lang="el-GR" noProof="0" smtClean="0"/>
          </a:p>
        </p:txBody>
      </p:sp>
      <p:sp>
        <p:nvSpPr>
          <p:cNvPr id="5" name="4 - Θέση σημειώσεων"/>
          <p:cNvSpPr>
            <a:spLocks noGrp="1"/>
          </p:cNvSpPr>
          <p:nvPr>
            <p:ph type="body" sz="quarter" idx="3"/>
          </p:nvPr>
        </p:nvSpPr>
        <p:spPr bwMode="auto">
          <a:xfrm>
            <a:off x="696261" y="4421353"/>
            <a:ext cx="5563870" cy="4188879"/>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1" y="8842706"/>
            <a:ext cx="3013504"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defTabSz="929183">
              <a:defRPr sz="1200"/>
            </a:lvl1pPr>
          </a:lstStyle>
          <a:p>
            <a:pPr>
              <a:defRPr/>
            </a:pPr>
            <a:endParaRPr lang="el-GR"/>
          </a:p>
        </p:txBody>
      </p:sp>
      <p:sp>
        <p:nvSpPr>
          <p:cNvPr id="7" name="6 - Θέση αριθμού διαφάνειας"/>
          <p:cNvSpPr>
            <a:spLocks noGrp="1"/>
          </p:cNvSpPr>
          <p:nvPr>
            <p:ph type="sldNum" sz="quarter" idx="5"/>
          </p:nvPr>
        </p:nvSpPr>
        <p:spPr bwMode="auto">
          <a:xfrm>
            <a:off x="3939780" y="8842706"/>
            <a:ext cx="3013503"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algn="r" defTabSz="929183">
              <a:defRPr sz="12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4249" indent="-174249">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17</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543380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18</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2240308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19</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046026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20</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9004696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21</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352027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22</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439363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23</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966787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24</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941569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25</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403584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26</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474608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1E8E49C5-4084-4928-B0D1-D1D10ED93DED}" type="slidenum">
              <a:rPr lang="el-GR" altLang="el-GR" sz="1200"/>
              <a:pPr eaLnBrk="1" hangingPunct="1"/>
              <a:t>1</a:t>
            </a:fld>
            <a:endParaRPr lang="el-GR" altLang="el-GR"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939419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27</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566656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28</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40924914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29</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967678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30</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9142359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31</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427430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32</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35440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33</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1173727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34</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7066039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35</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8610657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36</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529045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l-GR" smtClean="0"/>
          </a:p>
        </p:txBody>
      </p:sp>
      <p:sp>
        <p:nvSpPr>
          <p:cNvPr id="51204" name="Slide Number Placeholder 3"/>
          <p:cNvSpPr>
            <a:spLocks noGrp="1"/>
          </p:cNvSpPr>
          <p:nvPr>
            <p:ph type="sldNum" sz="quarter" idx="5"/>
          </p:nvPr>
        </p:nvSpPr>
        <p:spPr>
          <a:noFill/>
        </p:spPr>
        <p:txBody>
          <a:bodyPr/>
          <a:lstStyle/>
          <a:p>
            <a:fld id="{658E1A1F-D283-49E8-9B5E-7A2DDFF41A78}" type="slidenum">
              <a:rPr lang="en-US" smtClean="0">
                <a:cs typeface="Arial" charset="0"/>
              </a:rPr>
              <a:pPr/>
              <a:t>3</a:t>
            </a:fld>
            <a:endParaRPr lang="en-US" smtClean="0">
              <a:cs typeface="Arial" charset="0"/>
            </a:endParaRPr>
          </a:p>
        </p:txBody>
      </p:sp>
    </p:spTree>
    <p:extLst>
      <p:ext uri="{BB962C8B-B14F-4D97-AF65-F5344CB8AC3E}">
        <p14:creationId xmlns:p14="http://schemas.microsoft.com/office/powerpoint/2010/main" val="29769777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37</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7172582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38</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8475036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39</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5722041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40</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1821714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44</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28476519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11</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766436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12</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13</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779658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14</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527942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15</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928339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16</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797094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110062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gr/url?sa=t&amp;rct=j&amp;q=&amp;esrc=s&amp;source=web&amp;cd=1&amp;ved=0CCUQFjAA&amp;url=http://en.wikipedia.org/wiki/SECI_model_of_knowledge_dimensions&amp;ei=TAD8VO7CLoT3UKPRgJgF&amp;usg=AFQjCNG8qRtyOThNbpUH6Qp3c3j2ru6emA&amp;bvm=bv.87611401,d.d24" TargetMode="External"/><Relationship Id="rId2" Type="http://schemas.openxmlformats.org/officeDocument/2006/relationships/image" Target="../media/image6.jpeg"/><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comindwork.com/weekly/2015-04-27/productivity/SECI-model-of-knowledge-dimensions-Ikujiro-Nonak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Διαχείριση Γνώσης (</a:t>
            </a:r>
            <a:r>
              <a:rPr lang="en-US" sz="3600" b="1" dirty="0" smtClean="0">
                <a:solidFill>
                  <a:schemeClr val="tx1"/>
                </a:solidFill>
                <a:latin typeface="+mn-lt"/>
              </a:rPr>
              <a:t>Knowledge Management</a:t>
            </a:r>
            <a:r>
              <a:rPr lang="el-GR" sz="3600" b="1" dirty="0" smtClean="0">
                <a:solidFill>
                  <a:schemeClr val="tx1"/>
                </a:solidFill>
                <a:latin typeface="+mn-lt"/>
              </a:rPr>
              <a:t>)</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1</a:t>
            </a:r>
            <a:r>
              <a:rPr lang="el-GR" sz="2800" dirty="0" smtClean="0"/>
              <a:t>:</a:t>
            </a:r>
            <a:r>
              <a:rPr lang="en-US" sz="2800" dirty="0" smtClean="0"/>
              <a:t> </a:t>
            </a:r>
            <a:r>
              <a:rPr lang="el-GR" sz="2800" dirty="0"/>
              <a:t>«</a:t>
            </a:r>
            <a:r>
              <a:rPr lang="el-GR" sz="2800" dirty="0" smtClean="0"/>
              <a:t>Οργανισμός και γνώση (</a:t>
            </a:r>
            <a:r>
              <a:rPr lang="en-US" sz="2800" dirty="0" smtClean="0"/>
              <a:t>Enterprise and knowledge)</a:t>
            </a:r>
            <a:r>
              <a:rPr lang="el-GR" sz="2800" dirty="0" smtClean="0"/>
              <a:t> </a:t>
            </a:r>
          </a:p>
          <a:p>
            <a:pPr>
              <a:spcBef>
                <a:spcPts val="0"/>
              </a:spcBef>
              <a:spcAft>
                <a:spcPts val="1200"/>
              </a:spcAft>
            </a:pPr>
            <a:r>
              <a:rPr lang="el-GR" sz="2400" dirty="0" smtClean="0"/>
              <a:t>Χ. Σκουρλάς, Ε. Γαλιώτου, Α. Μαρινάγη</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4237903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smtClean="0"/>
              <a:t>Nonaka’s</a:t>
            </a:r>
            <a:r>
              <a:rPr lang="en-US" dirty="0" smtClean="0"/>
              <a:t> four models of knowledge </a:t>
            </a:r>
            <a:r>
              <a:rPr lang="el-GR" dirty="0" smtClean="0"/>
              <a:t/>
            </a:r>
            <a:br>
              <a:rPr lang="el-GR" dirty="0" smtClean="0"/>
            </a:br>
            <a:r>
              <a:rPr lang="en-US" dirty="0" smtClean="0"/>
              <a:t>conversion explanation</a:t>
            </a:r>
            <a:endParaRPr lang="en-US" dirty="0"/>
          </a:p>
        </p:txBody>
      </p:sp>
      <p:sp>
        <p:nvSpPr>
          <p:cNvPr id="3" name="Content Placeholder 2"/>
          <p:cNvSpPr>
            <a:spLocks noGrp="1"/>
          </p:cNvSpPr>
          <p:nvPr>
            <p:ph idx="1"/>
          </p:nvPr>
        </p:nvSpPr>
        <p:spPr>
          <a:xfrm>
            <a:off x="467544" y="1600200"/>
            <a:ext cx="8097336" cy="5257800"/>
          </a:xfrm>
        </p:spPr>
        <p:txBody>
          <a:bodyPr>
            <a:normAutofit/>
          </a:bodyPr>
          <a:lstStyle/>
          <a:p>
            <a:r>
              <a:rPr lang="en-US" sz="2400" b="1" dirty="0" smtClean="0"/>
              <a:t>Internalization (explicit to tacit): </a:t>
            </a:r>
            <a:r>
              <a:rPr lang="el-GR" sz="2400" dirty="0" smtClean="0"/>
              <a:t>διαδικασία μάθησης κατά την οποία το άτομο μαθαίνει μέσα από την επαναληπτική εκτέλεσης μιας δραστηριότητας εφαρμόζοντας κάποιο είδος ρητής γνώσης</a:t>
            </a:r>
            <a:r>
              <a:rPr lang="en-US" sz="2400" dirty="0" smtClean="0"/>
              <a:t>,</a:t>
            </a:r>
            <a:r>
              <a:rPr lang="el-GR" sz="2400" dirty="0" smtClean="0"/>
              <a:t> π.χ., η σχέση δράσεων (</a:t>
            </a:r>
            <a:r>
              <a:rPr lang="en-US" sz="2400" dirty="0" smtClean="0"/>
              <a:t>actions) </a:t>
            </a:r>
            <a:r>
              <a:rPr lang="el-GR" sz="2400" dirty="0" smtClean="0"/>
              <a:t>και αποτελεσμάτων  γίνεται κτήμα  ως νέα ατομική άρρητη γνώση</a:t>
            </a:r>
            <a:endParaRPr lang="en-US" sz="2400" dirty="0" smtClean="0"/>
          </a:p>
          <a:p>
            <a:r>
              <a:rPr lang="en-US" sz="2400" b="1" dirty="0" smtClean="0"/>
              <a:t>Combination (explicit to explicit): </a:t>
            </a:r>
            <a:r>
              <a:rPr lang="el-GR" sz="2400" dirty="0" smtClean="0"/>
              <a:t>διαδικασία εμπλουτισμού της διαθέσιμης ρητής γνώσης για την παραγωγή γνώσης, π.χ., συνδυάζοντας ιατρική και οργανωσιακή γνώση σε ένα σύστημα υποστήριξης αποφάσεων</a:t>
            </a:r>
            <a:endParaRPr lang="en-US" sz="2400" dirty="0" smtClean="0"/>
          </a:p>
          <a:p>
            <a:pPr lvl="1"/>
            <a:endParaRPr lang="en-US"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9</a:t>
            </a:r>
            <a:endParaRPr lang="el-GR" dirty="0"/>
          </a:p>
        </p:txBody>
      </p:sp>
    </p:spTree>
    <p:extLst>
      <p:ext uri="{BB962C8B-B14F-4D97-AF65-F5344CB8AC3E}">
        <p14:creationId xmlns:p14="http://schemas.microsoft.com/office/powerpoint/2010/main" val="1185184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2376264"/>
          </a:xfrm>
        </p:spPr>
        <p:txBody>
          <a:bodyPr>
            <a:normAutofit fontScale="90000"/>
          </a:bodyPr>
          <a:lstStyle/>
          <a:p>
            <a:r>
              <a:rPr lang="en-US" altLang="el-GR" sz="3200" dirty="0" smtClean="0"/>
              <a:t/>
            </a:r>
            <a:br>
              <a:rPr lang="en-US" altLang="el-GR" sz="3200" dirty="0" smtClean="0"/>
            </a:br>
            <a:r>
              <a:rPr lang="el-GR" altLang="el-GR" sz="3200" dirty="0"/>
              <a:t/>
            </a:r>
            <a:br>
              <a:rPr lang="el-GR" altLang="el-GR" sz="3200" dirty="0"/>
            </a:br>
            <a:r>
              <a:rPr lang="el-GR" altLang="el-GR" sz="3200" dirty="0" smtClean="0"/>
              <a:t/>
            </a:r>
            <a:br>
              <a:rPr lang="el-GR" altLang="el-GR" sz="3200" dirty="0" smtClean="0"/>
            </a:br>
            <a:r>
              <a:rPr lang="el-GR" altLang="el-GR" sz="3200" dirty="0" smtClean="0"/>
              <a:t>Μελέτης </a:t>
            </a:r>
            <a:r>
              <a:rPr lang="el-GR" altLang="el-GR" sz="3200" dirty="0"/>
              <a:t>περίπτωσης</a:t>
            </a:r>
            <a:br>
              <a:rPr lang="el-GR" altLang="el-GR" sz="3200" dirty="0"/>
            </a:br>
            <a:r>
              <a:rPr lang="el-GR" altLang="el-GR" sz="3200" dirty="0" smtClean="0"/>
              <a:t>Έργα </a:t>
            </a:r>
            <a:r>
              <a:rPr lang="el-GR" altLang="el-GR" sz="3200" dirty="0"/>
              <a:t>διαχείρισης αλλαγής (</a:t>
            </a:r>
            <a:r>
              <a:rPr lang="en-US" altLang="el-GR" sz="3200" dirty="0"/>
              <a:t>change management projects)</a:t>
            </a:r>
            <a:r>
              <a:rPr lang="el-GR" altLang="el-GR" sz="3200" dirty="0"/>
              <a:t> σε οργανισμούς. </a:t>
            </a:r>
            <a:r>
              <a:rPr lang="en-US" altLang="el-GR" sz="3200" dirty="0" smtClean="0"/>
              <a:t/>
            </a:r>
            <a:br>
              <a:rPr lang="en-US" altLang="el-GR" sz="3200" dirty="0" smtClean="0"/>
            </a:br>
            <a:r>
              <a:rPr lang="en-US" altLang="el-GR" sz="3200" dirty="0" smtClean="0"/>
              <a:t/>
            </a:r>
            <a:br>
              <a:rPr lang="en-US" altLang="el-GR" sz="3200" dirty="0" smtClean="0"/>
            </a:br>
            <a:r>
              <a:rPr lang="el-GR" altLang="el-GR" sz="3200" dirty="0" smtClean="0"/>
              <a:t>Συζήτηση </a:t>
            </a:r>
            <a:r>
              <a:rPr lang="el-GR" altLang="el-GR" sz="3200" dirty="0" smtClean="0"/>
              <a:t>θεωρίας </a:t>
            </a:r>
            <a:r>
              <a:rPr lang="el-GR" altLang="el-GR" sz="3200" dirty="0" smtClean="0"/>
              <a:t>στο </a:t>
            </a:r>
            <a:r>
              <a:rPr lang="el-GR" altLang="el-GR" sz="3200" dirty="0" smtClean="0"/>
              <a:t>πλαίσιο </a:t>
            </a:r>
            <a:r>
              <a:rPr lang="el-GR" altLang="el-GR" sz="3200" dirty="0" smtClean="0"/>
              <a:t>της μελέτης.</a:t>
            </a:r>
            <a:r>
              <a:rPr lang="en-US" altLang="el-GR" sz="3200" dirty="0"/>
              <a:t/>
            </a:r>
            <a:br>
              <a:rPr lang="en-US" altLang="el-GR" sz="3200" dirty="0"/>
            </a:br>
            <a:endParaRPr lang="el-GR" sz="32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Tree>
    <p:extLst>
      <p:ext uri="{BB962C8B-B14F-4D97-AF65-F5344CB8AC3E}">
        <p14:creationId xmlns:p14="http://schemas.microsoft.com/office/powerpoint/2010/main" val="343903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Leading Change: </a:t>
            </a:r>
            <a:r>
              <a:rPr lang="en-US" altLang="el-GR" sz="3600" dirty="0" smtClean="0">
                <a:cs typeface="Arial" charset="0"/>
              </a:rPr>
              <a:t>Kotter 8-step process </a:t>
            </a:r>
            <a:r>
              <a:rPr lang="en-US" altLang="el-GR" sz="3600" dirty="0">
                <a:cs typeface="Arial" charset="0"/>
              </a:rPr>
              <a:t>(1996)</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n-US" sz="2400" dirty="0" smtClean="0"/>
              <a:t>1</a:t>
            </a:r>
            <a:r>
              <a:rPr lang="en-US" sz="2400" dirty="0"/>
              <a:t>. Establishing a sense of urgency, </a:t>
            </a:r>
            <a:endParaRPr lang="el-GR" sz="2400" dirty="0"/>
          </a:p>
          <a:p>
            <a:pPr marL="0" indent="0">
              <a:buNone/>
            </a:pPr>
            <a:r>
              <a:rPr lang="en-US" sz="2400" dirty="0"/>
              <a:t>2. Creating a guiding coalition, </a:t>
            </a:r>
            <a:endParaRPr lang="el-GR" sz="2400" dirty="0"/>
          </a:p>
          <a:p>
            <a:pPr marL="0" indent="0">
              <a:buNone/>
            </a:pPr>
            <a:r>
              <a:rPr lang="en-US" sz="2400" dirty="0"/>
              <a:t>3. Developing a vision and strategy, </a:t>
            </a:r>
            <a:endParaRPr lang="el-GR" sz="2400" dirty="0"/>
          </a:p>
          <a:p>
            <a:pPr marL="0" indent="0">
              <a:buNone/>
            </a:pPr>
            <a:r>
              <a:rPr lang="en-US" sz="2400" dirty="0"/>
              <a:t>4. Communicating the change vision, </a:t>
            </a:r>
            <a:endParaRPr lang="el-GR" sz="2400" dirty="0"/>
          </a:p>
          <a:p>
            <a:pPr marL="0" indent="0">
              <a:buNone/>
            </a:pPr>
            <a:r>
              <a:rPr lang="en-US" sz="2400" dirty="0"/>
              <a:t>5. Empowering employees for broad-based action, </a:t>
            </a:r>
            <a:endParaRPr lang="el-GR" sz="2400" dirty="0"/>
          </a:p>
          <a:p>
            <a:pPr marL="0" indent="0">
              <a:buNone/>
            </a:pPr>
            <a:r>
              <a:rPr lang="en-US" sz="2400" dirty="0"/>
              <a:t>6. Generating short term wins, </a:t>
            </a:r>
            <a:endParaRPr lang="el-GR" sz="2400" dirty="0"/>
          </a:p>
          <a:p>
            <a:pPr marL="0" indent="0">
              <a:buNone/>
            </a:pPr>
            <a:r>
              <a:rPr lang="en-US" sz="2400" dirty="0"/>
              <a:t>7. Consolidating gains and producing more change and </a:t>
            </a:r>
            <a:endParaRPr lang="el-GR" sz="2400" dirty="0"/>
          </a:p>
          <a:p>
            <a:pPr marL="0" indent="0">
              <a:buNone/>
            </a:pPr>
            <a:r>
              <a:rPr lang="en-US" sz="2400" dirty="0"/>
              <a:t>8. Anchoring new approaches in the culture (Kotter, 1996).</a:t>
            </a:r>
            <a:endParaRPr lang="el-GR" sz="2400" dirty="0"/>
          </a:p>
          <a:p>
            <a:pPr marL="0" indent="0">
              <a:buNone/>
            </a:pPr>
            <a:endParaRPr lang="en-US" sz="2400" dirty="0" smtClean="0"/>
          </a:p>
          <a:p>
            <a:pPr marL="0" indent="0">
              <a:buNone/>
            </a:pPr>
            <a:r>
              <a:rPr lang="en-US" sz="2400" dirty="0" smtClean="0"/>
              <a:t>Kotter</a:t>
            </a:r>
            <a:r>
              <a:rPr lang="en-US" sz="2400" dirty="0"/>
              <a:t>, J.P., 1996</a:t>
            </a:r>
            <a:r>
              <a:rPr lang="en-US" sz="2400" i="1" dirty="0"/>
              <a:t>. Leading Change</a:t>
            </a:r>
            <a:r>
              <a:rPr lang="en-US" sz="2400" dirty="0"/>
              <a:t>. Boston, Massachusetts: Harvard Business School Press.</a:t>
            </a:r>
            <a:endParaRPr lang="el-GR" sz="2400" dirty="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11</a:t>
            </a:r>
            <a:endParaRPr lang="el-GR" dirty="0"/>
          </a:p>
        </p:txBody>
      </p:sp>
    </p:spTree>
    <p:extLst>
      <p:ext uri="{BB962C8B-B14F-4D97-AF65-F5344CB8AC3E}">
        <p14:creationId xmlns:p14="http://schemas.microsoft.com/office/powerpoint/2010/main" val="2118243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accent6"/>
                </a:solidFill>
              </a:rPr>
              <a:t>Case study</a:t>
            </a:r>
            <a:r>
              <a:rPr lang="el-GR" sz="3600" dirty="0" smtClean="0">
                <a:solidFill>
                  <a:schemeClr val="accent6"/>
                </a:solidFill>
              </a:rPr>
              <a:t> Σύστημα διαχείρισης μετακινήσεων</a:t>
            </a:r>
            <a:endParaRPr lang="el-GR" sz="3600" dirty="0">
              <a:solidFill>
                <a:schemeClr val="accent6"/>
              </a:solidFill>
            </a:endParaRPr>
          </a:p>
        </p:txBody>
      </p:sp>
      <p:sp>
        <p:nvSpPr>
          <p:cNvPr id="3" name="Content Placeholder 2"/>
          <p:cNvSpPr>
            <a:spLocks noGrp="1"/>
          </p:cNvSpPr>
          <p:nvPr>
            <p:ph idx="1"/>
          </p:nvPr>
        </p:nvSpPr>
        <p:spPr>
          <a:xfrm>
            <a:off x="457200" y="1196752"/>
            <a:ext cx="8363272" cy="5040560"/>
          </a:xfrm>
        </p:spPr>
        <p:txBody>
          <a:bodyPr>
            <a:normAutofit fontScale="70000" lnSpcReduction="20000"/>
          </a:bodyPr>
          <a:lstStyle/>
          <a:p>
            <a:pPr marL="0" indent="0">
              <a:buNone/>
            </a:pPr>
            <a:r>
              <a:rPr lang="el-GR" dirty="0"/>
              <a:t>Στο Πανεπιστήμιο </a:t>
            </a:r>
            <a:r>
              <a:rPr lang="el-GR" dirty="0" smtClean="0"/>
              <a:t>Αττικής </a:t>
            </a:r>
            <a:r>
              <a:rPr lang="el-GR" dirty="0"/>
              <a:t>φοιτούν σπουδαστές, εργάζονται καθηγητές, ΕΔΙΠ, ΕΤΕΠ, διοικητικοί υπάλληλοι  κ.λπ</a:t>
            </a:r>
            <a:r>
              <a:rPr lang="el-GR" dirty="0" smtClean="0"/>
              <a:t>. </a:t>
            </a:r>
            <a:r>
              <a:rPr lang="el-GR" dirty="0"/>
              <a:t>Συχνά οι άνθρωποι του Πανεπιστημίου πρέπει να ταξιδεύουν για συμμετοχή σε συνέδρια, στο πλαίσιο του Erasmus+, για συμμετοχή σε εκλεκτορικά, για συναντήσεις στο πλαίσιο χρηματοδοτούμενων έργων κ.λπ. </a:t>
            </a:r>
          </a:p>
          <a:p>
            <a:pPr marL="0" indent="0">
              <a:buNone/>
            </a:pPr>
            <a:r>
              <a:rPr lang="el-GR" dirty="0" smtClean="0"/>
              <a:t>Υπάρχει μια διαδικασία, που περιλαμβάνει πολλή χειρογραφική εργασία, μέσω της οποίας οι μετακινήσεις (τα ταξίδια) εγκρίνονται και πληρώνονται από το Πανεπιστήμιο. Το Πανεπιστήμιο θέλησε να επιταχύνει τη διαδικασία έγκρισης του ταξιδιού, καθώς και να αυξήσει τη δυνατότητά του να ελέγχει σε ποιο στάδιο βρίσκεται η διαδικασία, για μια συγκεκριμένη αίτηση μετακίνησης. Επίσης, θέλησε να μειώσει τη γραφειοκρατία, να μειώσει την κατανάλωση χαρτιού και περιβαλλοντικού αποτυπώματος (environmental footprint), καθώς και να έχει στατιστικές για τις μετακινήσεις. Για όλους αυτούς τους λόγους, η διοίκηση της Πανεπιστημίου αποφάσισε ότι η έγκριση της μετακίνησης πρέπει να γίνεται ηλεκτρονικά αντί με χειρόγραφες φόρμες. </a:t>
            </a:r>
          </a:p>
          <a:p>
            <a:pPr marL="0" indent="0">
              <a:buNone/>
            </a:pPr>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12</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schemeClr val="accent6"/>
                </a:solidFill>
              </a:rPr>
              <a:t>Case study</a:t>
            </a:r>
            <a:r>
              <a:rPr lang="el-GR" sz="3600" dirty="0">
                <a:solidFill>
                  <a:schemeClr val="accent6"/>
                </a:solidFill>
              </a:rPr>
              <a:t> Σύστημα διαχείρισης μετακινήσεων</a:t>
            </a:r>
            <a:endParaRPr lang="el-GR" sz="3600" dirty="0"/>
          </a:p>
        </p:txBody>
      </p:sp>
      <p:sp>
        <p:nvSpPr>
          <p:cNvPr id="3" name="Content Placeholder 2"/>
          <p:cNvSpPr>
            <a:spLocks noGrp="1"/>
          </p:cNvSpPr>
          <p:nvPr>
            <p:ph idx="1"/>
          </p:nvPr>
        </p:nvSpPr>
        <p:spPr>
          <a:xfrm>
            <a:off x="457200" y="1196752"/>
            <a:ext cx="8363272" cy="5040560"/>
          </a:xfrm>
        </p:spPr>
        <p:txBody>
          <a:bodyPr>
            <a:normAutofit fontScale="85000" lnSpcReduction="20000"/>
          </a:bodyPr>
          <a:lstStyle/>
          <a:p>
            <a:r>
              <a:rPr lang="el-GR" dirty="0"/>
              <a:t>Το τμήμα ανάπτυξης λογισμικού και συστημάτων του Πανεπιστημίου δημιούργησε λογισμικό για τη διαχείριση της διαδικασίας έγκρισης </a:t>
            </a:r>
            <a:r>
              <a:rPr lang="el-GR" dirty="0" smtClean="0"/>
              <a:t>μετακίνησης - ταξιδιού</a:t>
            </a:r>
            <a:r>
              <a:rPr lang="el-GR" dirty="0"/>
              <a:t>. Το λογισμικό σχεδιάστηκε για να επικοινωνεί με άλλα λογιστικά λογισμικά που ήδη </a:t>
            </a:r>
            <a:r>
              <a:rPr lang="el-GR" dirty="0" smtClean="0"/>
              <a:t>υπάρχουν. </a:t>
            </a:r>
          </a:p>
          <a:p>
            <a:r>
              <a:rPr lang="el-GR" dirty="0" smtClean="0"/>
              <a:t>Αφού </a:t>
            </a:r>
            <a:r>
              <a:rPr lang="el-GR" dirty="0"/>
              <a:t>το λογισμικό ήταν έτοιμο, υπήρξε το θέμα της ενσωμάτωσής του στη ροή εργασίας του Πανεπιστημίου και της χρησιμοποιήσης του από τους εργαζόμενους</a:t>
            </a:r>
            <a:r>
              <a:rPr lang="el-GR" dirty="0" smtClean="0"/>
              <a:t>.</a:t>
            </a:r>
          </a:p>
          <a:p>
            <a:r>
              <a:rPr lang="el-GR" dirty="0" smtClean="0"/>
              <a:t>Ανάλυση του έργου αλλαγής σύμφωνα </a:t>
            </a:r>
            <a:r>
              <a:rPr lang="el-GR" dirty="0"/>
              <a:t>με το μοντέλο </a:t>
            </a:r>
            <a:r>
              <a:rPr lang="el-GR" dirty="0" smtClean="0"/>
              <a:t>Kotter.</a:t>
            </a:r>
          </a:p>
          <a:p>
            <a:r>
              <a:rPr lang="el-GR" dirty="0" smtClean="0"/>
              <a:t>Συζήτηση του κατά πόσο το </a:t>
            </a:r>
            <a:r>
              <a:rPr lang="el-GR" dirty="0"/>
              <a:t>μοντέλο εφαρμόστηκε σε αυτή την περίπτωση και ποια ήταν τα </a:t>
            </a:r>
            <a:r>
              <a:rPr lang="el-GR" dirty="0" smtClean="0"/>
              <a:t>αποτελέσματα.</a:t>
            </a:r>
            <a:endParaRPr lang="el-GR" dirty="0"/>
          </a:p>
          <a:p>
            <a:pPr marL="0" indent="0">
              <a:buNone/>
            </a:pPr>
            <a:r>
              <a:rPr lang="el-GR" dirty="0" smtClean="0"/>
              <a:t> </a:t>
            </a:r>
          </a:p>
          <a:p>
            <a:pPr marL="0" indent="0">
              <a:buNone/>
            </a:pPr>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13</a:t>
            </a:r>
            <a:endParaRPr lang="el-GR" dirty="0"/>
          </a:p>
        </p:txBody>
      </p:sp>
    </p:spTree>
    <p:extLst>
      <p:ext uri="{BB962C8B-B14F-4D97-AF65-F5344CB8AC3E}">
        <p14:creationId xmlns:p14="http://schemas.microsoft.com/office/powerpoint/2010/main" val="2176921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100" dirty="0" smtClean="0"/>
              <a:t>Δημιουργία </a:t>
            </a:r>
            <a:r>
              <a:rPr lang="el-GR" sz="3100" dirty="0"/>
              <a:t>μιας αίσθηση επείγουσας ανάγκης (</a:t>
            </a:r>
            <a:r>
              <a:rPr lang="en-US" sz="3100" dirty="0"/>
              <a:t>Establishing a Sense of Urgency</a:t>
            </a:r>
            <a:r>
              <a:rPr lang="el-GR" sz="3100" dirty="0"/>
              <a:t>) για </a:t>
            </a:r>
            <a:r>
              <a:rPr lang="el-GR" sz="3100" dirty="0" smtClean="0"/>
              <a:t>αλλαγή </a:t>
            </a:r>
            <a:r>
              <a:rPr lang="el-GR" sz="2800" dirty="0"/>
              <a:t>(στάδιο </a:t>
            </a:r>
            <a:r>
              <a:rPr lang="el-GR" sz="2800" dirty="0" smtClean="0"/>
              <a:t>1)</a:t>
            </a:r>
            <a:endParaRPr lang="el-GR" sz="3100" dirty="0"/>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smtClean="0"/>
              <a:t>Ανάγκη οι άνθρωποι </a:t>
            </a:r>
            <a:r>
              <a:rPr lang="el-GR" sz="2400" dirty="0"/>
              <a:t>της εταιρείας </a:t>
            </a:r>
            <a:r>
              <a:rPr lang="el-GR" sz="2400" dirty="0" smtClean="0"/>
              <a:t>να </a:t>
            </a:r>
            <a:r>
              <a:rPr lang="el-GR" sz="2400" dirty="0"/>
              <a:t>πειστούν για την αναγκαιότητα της </a:t>
            </a:r>
            <a:r>
              <a:rPr lang="el-GR" sz="2400" dirty="0" smtClean="0"/>
              <a:t>αλλαγής. </a:t>
            </a:r>
            <a:r>
              <a:rPr lang="el-GR" sz="2400" dirty="0"/>
              <a:t>Αλλιώς </a:t>
            </a:r>
            <a:r>
              <a:rPr lang="el-GR" sz="2400" b="1" dirty="0">
                <a:solidFill>
                  <a:schemeClr val="tx2"/>
                </a:solidFill>
              </a:rPr>
              <a:t>"Οι άνθρωποι θα βρουν χιλιάδες έξυπνους τρόπους να αποφύγουν μία συνεργασία που απορρέει από μια διαδικασία αν πιστεύουν ειλικρινά ότι η διαδικασία είναι περιττή ή </a:t>
            </a:r>
            <a:r>
              <a:rPr lang="el-GR" sz="2400" b="1" dirty="0" smtClean="0">
                <a:solidFill>
                  <a:schemeClr val="tx2"/>
                </a:solidFill>
              </a:rPr>
              <a:t>λάθος“</a:t>
            </a:r>
            <a:r>
              <a:rPr lang="en-US" sz="2400" b="1" dirty="0" smtClean="0">
                <a:solidFill>
                  <a:schemeClr val="tx2"/>
                </a:solidFill>
              </a:rPr>
              <a:t> (Kotter)</a:t>
            </a:r>
            <a:r>
              <a:rPr lang="el-GR" sz="2400" b="1" dirty="0" smtClean="0">
                <a:solidFill>
                  <a:schemeClr val="tx2"/>
                </a:solidFill>
              </a:rPr>
              <a:t>.</a:t>
            </a:r>
            <a:endParaRPr lang="el-GR" altLang="el-GR" sz="2200" b="1" dirty="0" smtClean="0">
              <a:solidFill>
                <a:schemeClr val="tx2"/>
              </a:solidFill>
            </a:endParaRPr>
          </a:p>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«Πως γνωρίζουμε ότι οι εργαζόμενοι ήταν πεπεισμένοι ότι η αλλαγή ήταν απαραίτητη;» </a:t>
            </a:r>
          </a:p>
          <a:p>
            <a:r>
              <a:rPr lang="el-GR" sz="2400" dirty="0"/>
              <a:t>«Υπήρξε </a:t>
            </a:r>
            <a:r>
              <a:rPr lang="el-GR" sz="2400" dirty="0" smtClean="0"/>
              <a:t>κάποια κρίση </a:t>
            </a:r>
            <a:r>
              <a:rPr lang="el-GR" sz="2400" dirty="0"/>
              <a:t>που προκάλεσε την αλλαγή;» </a:t>
            </a:r>
          </a:p>
          <a:p>
            <a:r>
              <a:rPr lang="el-GR" sz="2400" dirty="0"/>
              <a:t> «Έχετε επισημάνει τις αδυναμίες στο χειρογραφικό σύστημα, που μείωναν την απόδοση;»</a:t>
            </a:r>
          </a:p>
          <a:p>
            <a:r>
              <a:rPr lang="el-GR" sz="2400" dirty="0"/>
              <a:t>«Μιλήσατε για τις ευκαιρίες που προσφέρει ένα ηλεκτρονικό σύστημα έγκρισης </a:t>
            </a:r>
            <a:r>
              <a:rPr lang="el-GR" sz="2400" dirty="0" smtClean="0"/>
              <a:t>μετακίνησης;» </a:t>
            </a:r>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14</a:t>
            </a:r>
            <a:endParaRPr lang="el-GR" dirty="0"/>
          </a:p>
        </p:txBody>
      </p:sp>
    </p:spTree>
    <p:extLst>
      <p:ext uri="{BB962C8B-B14F-4D97-AF65-F5344CB8AC3E}">
        <p14:creationId xmlns:p14="http://schemas.microsoft.com/office/powerpoint/2010/main" val="1011423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100" dirty="0" smtClean="0"/>
              <a:t>Δημιουργία </a:t>
            </a:r>
            <a:r>
              <a:rPr lang="el-GR" sz="3100" dirty="0"/>
              <a:t>μιας αίσθηση επείγουσας ανάγκης (</a:t>
            </a:r>
            <a:r>
              <a:rPr lang="en-US" sz="3100" dirty="0"/>
              <a:t>Establishing a Sense of Urgency</a:t>
            </a:r>
            <a:r>
              <a:rPr lang="el-GR" sz="3100" dirty="0"/>
              <a:t>) για </a:t>
            </a:r>
            <a:r>
              <a:rPr lang="el-GR" sz="3100" dirty="0" smtClean="0"/>
              <a:t>αλλαγή </a:t>
            </a:r>
            <a:r>
              <a:rPr lang="el-GR" sz="2800" dirty="0"/>
              <a:t>(στάδιο </a:t>
            </a:r>
            <a:r>
              <a:rPr lang="el-GR" sz="2800" dirty="0" smtClean="0"/>
              <a:t>1)</a:t>
            </a:r>
            <a:endParaRPr lang="el-GR" sz="3100" dirty="0"/>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Δεν υπήρχε κρίση καθαυτή, αλλά οι αδυναμίες του παλαιού συστήματος ήταν προφανείς για να αγνοηθούν.</a:t>
            </a:r>
          </a:p>
          <a:p>
            <a:r>
              <a:rPr lang="el-GR" sz="2400" dirty="0"/>
              <a:t> Με το ηλεκτρονικό σύστημα έγκρισης γνωρίζουμε σε ποιο στάδιο είναι η διαδικασία έγκρισης για ένα συγκεκριμένο αίτημα</a:t>
            </a:r>
          </a:p>
          <a:p>
            <a:r>
              <a:rPr lang="el-GR" sz="2400" dirty="0"/>
              <a:t>Υπήρχαν καθυστερήσεις στη διαδικασία έγκρισης και συχνά η ίδια εργασία έγινε δύο φορές.</a:t>
            </a:r>
            <a:endParaRPr lang="el-GR" altLang="el-GR" sz="2200" dirty="0" smtClean="0">
              <a:solidFill>
                <a:srgbClr val="000000"/>
              </a:solidFill>
            </a:endParaRPr>
          </a:p>
          <a:p>
            <a:pPr>
              <a:buSzPct val="45000"/>
              <a:buNone/>
            </a:pP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15</a:t>
            </a:r>
            <a:endParaRPr lang="el-GR" dirty="0"/>
          </a:p>
        </p:txBody>
      </p:sp>
    </p:spTree>
    <p:extLst>
      <p:ext uri="{BB962C8B-B14F-4D97-AF65-F5344CB8AC3E}">
        <p14:creationId xmlns:p14="http://schemas.microsoft.com/office/powerpoint/2010/main" val="12048283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tx2"/>
                </a:solidFill>
              </a:rPr>
              <a:t>Δημιουργία επιτροπής καθοδήγησης (</a:t>
            </a:r>
            <a:r>
              <a:rPr lang="en-US" sz="2800" dirty="0">
                <a:solidFill>
                  <a:schemeClr val="tx2"/>
                </a:solidFill>
              </a:rPr>
              <a:t>Creating the Guiding Coalition</a:t>
            </a:r>
            <a:r>
              <a:rPr lang="el-GR" sz="2800" dirty="0" smtClean="0">
                <a:solidFill>
                  <a:schemeClr val="tx2"/>
                </a:solidFill>
              </a:rPr>
              <a:t>) (στάδιο 2)</a:t>
            </a:r>
            <a:endParaRPr lang="el-GR" sz="3100" dirty="0">
              <a:solidFill>
                <a:schemeClr val="tx2"/>
              </a:solidFill>
            </a:endParaRPr>
          </a:p>
        </p:txBody>
      </p:sp>
      <p:sp>
        <p:nvSpPr>
          <p:cNvPr id="3" name="Content Placeholder 2"/>
          <p:cNvSpPr>
            <a:spLocks noGrp="1"/>
          </p:cNvSpPr>
          <p:nvPr>
            <p:ph idx="1"/>
          </p:nvPr>
        </p:nvSpPr>
        <p:spPr>
          <a:xfrm>
            <a:off x="457200" y="1196752"/>
            <a:ext cx="8363272" cy="5256584"/>
          </a:xfrm>
        </p:spPr>
        <p:txBody>
          <a:bodyPr>
            <a:noAutofit/>
          </a:bodyPr>
          <a:lstStyle/>
          <a:p>
            <a:pPr marL="0" indent="0">
              <a:buSzPct val="45000"/>
              <a:buNone/>
            </a:pPr>
            <a:r>
              <a:rPr lang="el-GR" sz="2400" dirty="0"/>
              <a:t>Είναι σημαντικό να δημιουργηθεί μια ισχυρή </a:t>
            </a:r>
            <a:r>
              <a:rPr lang="el-GR" sz="2400" dirty="0" smtClean="0"/>
              <a:t>και αποτελεσματική επιτροπή </a:t>
            </a:r>
            <a:r>
              <a:rPr lang="el-GR" sz="2400" dirty="0"/>
              <a:t>που θα καθοδηγήσει τη διαδικασία αλλαγής, θα πάρει αποφάσεις και θα πείσει τους ανθρώπους να κάνουν τις θυσίες που είναι απαραίτητες για να πραγματοποιηθεί η αλλαγή. </a:t>
            </a:r>
            <a:endParaRPr lang="el-GR" altLang="el-GR" sz="2200" dirty="0" smtClean="0">
              <a:solidFill>
                <a:srgbClr val="000000"/>
              </a:solidFill>
            </a:endParaRPr>
          </a:p>
          <a:p>
            <a:pPr marL="0" indent="0">
              <a:buSzPct val="45000"/>
              <a:buNone/>
            </a:pPr>
            <a:endParaRPr lang="el-GR" altLang="el-GR" sz="2200" b="1" dirty="0" smtClean="0">
              <a:solidFill>
                <a:srgbClr val="FF0000"/>
              </a:solidFill>
            </a:endParaRPr>
          </a:p>
          <a:p>
            <a:pPr marL="0" indent="0">
              <a:buSzPct val="45000"/>
              <a:buNone/>
            </a:pPr>
            <a:r>
              <a:rPr lang="el-GR" altLang="el-GR" sz="2200" b="1" dirty="0" smtClean="0">
                <a:solidFill>
                  <a:srgbClr val="FF0000"/>
                </a:solidFill>
              </a:rPr>
              <a:t>Αποτύπωση κατάστασης</a:t>
            </a:r>
            <a:r>
              <a:rPr lang="el-GR" altLang="el-GR" sz="2200" dirty="0" smtClean="0">
                <a:solidFill>
                  <a:srgbClr val="000000"/>
                </a:solidFill>
              </a:rPr>
              <a:t> </a:t>
            </a:r>
            <a:endParaRPr lang="el-GR" altLang="el-GR" sz="2200" dirty="0">
              <a:solidFill>
                <a:srgbClr val="000000"/>
              </a:solidFill>
            </a:endParaRPr>
          </a:p>
          <a:p>
            <a:pPr marL="0" indent="0">
              <a:buNone/>
            </a:pPr>
            <a:r>
              <a:rPr lang="el-GR" sz="2400" dirty="0" smtClean="0"/>
              <a:t>«Δημιουργήθηκε επιτροπή διαχείρισης-καθοδήγησης του έργου» </a:t>
            </a:r>
            <a:endParaRPr lang="el-GR" sz="2400" dirty="0"/>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16</a:t>
            </a:r>
            <a:endParaRPr lang="el-GR" dirty="0"/>
          </a:p>
        </p:txBody>
      </p:sp>
    </p:spTree>
    <p:extLst>
      <p:ext uri="{BB962C8B-B14F-4D97-AF65-F5344CB8AC3E}">
        <p14:creationId xmlns:p14="http://schemas.microsoft.com/office/powerpoint/2010/main" val="8659928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dirty="0">
                <a:solidFill>
                  <a:schemeClr val="tx2"/>
                </a:solidFill>
              </a:rPr>
              <a:t>Δημιουργία επιτροπής καθοδήγησης (</a:t>
            </a:r>
            <a:r>
              <a:rPr lang="en-US" sz="3200" dirty="0">
                <a:solidFill>
                  <a:schemeClr val="tx2"/>
                </a:solidFill>
              </a:rPr>
              <a:t>Creating the Guiding Coalition</a:t>
            </a:r>
            <a:r>
              <a:rPr lang="el-GR" sz="3200" dirty="0">
                <a:solidFill>
                  <a:schemeClr val="tx2"/>
                </a:solidFill>
              </a:rPr>
              <a:t>) (στάδιο 2)</a:t>
            </a:r>
            <a:endParaRPr lang="el-GR" sz="3100" dirty="0">
              <a:solidFill>
                <a:schemeClr val="tx2"/>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a:solidFill>
                  <a:srgbClr val="FF0000"/>
                </a:solidFill>
              </a:rPr>
              <a:t>Παράγοντες που πρέπει να λαμβάνονται υπόψη κατά τον ορισμό μιάς </a:t>
            </a:r>
            <a:r>
              <a:rPr lang="el-GR" altLang="el-GR" sz="2200" b="1" dirty="0" smtClean="0">
                <a:solidFill>
                  <a:srgbClr val="FF0000"/>
                </a:solidFill>
              </a:rPr>
              <a:t>επιτροπής (</a:t>
            </a:r>
            <a:r>
              <a:rPr lang="en-US" altLang="el-GR" sz="2200" b="1" dirty="0" smtClean="0">
                <a:solidFill>
                  <a:srgbClr val="FF0000"/>
                </a:solidFill>
              </a:rPr>
              <a:t>Kotter)</a:t>
            </a:r>
            <a:endParaRPr lang="el-GR" altLang="el-GR" sz="2200" dirty="0" smtClean="0">
              <a:solidFill>
                <a:srgbClr val="000000"/>
              </a:solidFill>
            </a:endParaRPr>
          </a:p>
          <a:p>
            <a:pPr marL="0" indent="0">
              <a:buNone/>
            </a:pPr>
            <a:r>
              <a:rPr lang="el-GR" sz="2400" dirty="0"/>
              <a:t>1. </a:t>
            </a:r>
            <a:r>
              <a:rPr lang="el-GR" sz="2400" dirty="0" smtClean="0"/>
              <a:t>Πρέπει </a:t>
            </a:r>
            <a:r>
              <a:rPr lang="el-GR" sz="2400" dirty="0"/>
              <a:t>να συμπεριλάβει </a:t>
            </a:r>
            <a:r>
              <a:rPr lang="el-GR" sz="2400" dirty="0" smtClean="0"/>
              <a:t>αρκετούς </a:t>
            </a:r>
            <a:r>
              <a:rPr lang="el-GR" sz="2400" dirty="0"/>
              <a:t>ανθρώπους σε θέσεις ισχύος (positions of power</a:t>
            </a:r>
            <a:r>
              <a:rPr lang="el-GR" sz="2400" dirty="0" smtClean="0"/>
              <a:t>).</a:t>
            </a:r>
            <a:endParaRPr lang="el-GR" sz="2400" dirty="0"/>
          </a:p>
          <a:p>
            <a:pPr marL="0" indent="0">
              <a:buNone/>
            </a:pPr>
            <a:r>
              <a:rPr lang="el-GR" sz="2400" dirty="0"/>
              <a:t>2. Τα μέλη </a:t>
            </a:r>
            <a:r>
              <a:rPr lang="el-GR" sz="2400" dirty="0" smtClean="0"/>
              <a:t>πρέπει </a:t>
            </a:r>
            <a:r>
              <a:rPr lang="el-GR" sz="2400" dirty="0"/>
              <a:t>να έχουν πείρα (expertise) </a:t>
            </a:r>
            <a:r>
              <a:rPr lang="el-GR" sz="2400" dirty="0" smtClean="0"/>
              <a:t>σε έργα </a:t>
            </a:r>
            <a:r>
              <a:rPr lang="el-GR" sz="2400" dirty="0"/>
              <a:t>αλλαγής (</a:t>
            </a:r>
            <a:r>
              <a:rPr lang="en-US" sz="2400" dirty="0"/>
              <a:t>change project</a:t>
            </a:r>
            <a:r>
              <a:rPr lang="el-GR" sz="2400" dirty="0"/>
              <a:t>).</a:t>
            </a:r>
          </a:p>
          <a:p>
            <a:pPr marL="0" indent="0">
              <a:buNone/>
            </a:pPr>
            <a:r>
              <a:rPr lang="el-GR" sz="2400" dirty="0"/>
              <a:t>3. Τα μέλη </a:t>
            </a:r>
            <a:r>
              <a:rPr lang="el-GR" sz="2400" dirty="0" smtClean="0"/>
              <a:t>πρέπει </a:t>
            </a:r>
            <a:r>
              <a:rPr lang="el-GR" sz="2400" dirty="0"/>
              <a:t>να έχουν καλή φήμη (good reputations) στην </a:t>
            </a:r>
            <a:r>
              <a:rPr lang="el-GR" sz="2400" dirty="0" smtClean="0"/>
              <a:t>επιχείρηση.</a:t>
            </a:r>
            <a:endParaRPr lang="el-GR" sz="2400" dirty="0"/>
          </a:p>
          <a:p>
            <a:pPr marL="0" indent="0">
              <a:buNone/>
            </a:pPr>
            <a:r>
              <a:rPr lang="el-GR" sz="2400" dirty="0"/>
              <a:t>4. </a:t>
            </a:r>
            <a:r>
              <a:rPr lang="el-GR" sz="2400" dirty="0" smtClean="0"/>
              <a:t>Πρέπει </a:t>
            </a:r>
            <a:r>
              <a:rPr lang="el-GR" sz="2400" dirty="0"/>
              <a:t>να περιλαμβάνει αρκετές αποδεδειγμένα ηγετικές φυσιογνωμίες (</a:t>
            </a:r>
            <a:r>
              <a:rPr lang="en-US" sz="2400" dirty="0"/>
              <a:t>proven leaders</a:t>
            </a:r>
            <a:r>
              <a:rPr lang="el-GR" sz="2400" dirty="0" smtClean="0"/>
              <a:t>).</a:t>
            </a:r>
            <a:endParaRPr lang="el-GR" sz="2400" dirty="0"/>
          </a:p>
          <a:p>
            <a:pPr marL="0" indent="0">
              <a:buNone/>
            </a:pPr>
            <a:r>
              <a:rPr lang="el-GR" sz="2400" dirty="0"/>
              <a:t>5. Τα μέλη </a:t>
            </a:r>
            <a:r>
              <a:rPr lang="el-GR" sz="2400" dirty="0" smtClean="0"/>
              <a:t>πρέπει </a:t>
            </a:r>
            <a:r>
              <a:rPr lang="el-GR" sz="2400" dirty="0"/>
              <a:t>να εμπιστεύονται (trust) ο ένας τον </a:t>
            </a:r>
            <a:r>
              <a:rPr lang="el-GR" sz="2400" dirty="0" smtClean="0"/>
              <a:t>άλλον.</a:t>
            </a:r>
            <a:endParaRPr lang="el-GR" sz="2400" dirty="0"/>
          </a:p>
          <a:p>
            <a:pPr marL="0" indent="0">
              <a:buNone/>
            </a:pPr>
            <a:r>
              <a:rPr lang="el-GR" sz="2400" dirty="0"/>
              <a:t>6. Τα μέλη </a:t>
            </a:r>
            <a:r>
              <a:rPr lang="el-GR" sz="2400" dirty="0" smtClean="0"/>
              <a:t>πρέπει </a:t>
            </a:r>
            <a:r>
              <a:rPr lang="el-GR" sz="2400" dirty="0"/>
              <a:t>να μοιράζονται έναν κοινό στόχο (common goal), π.χ. βελτίωση της εταιρείας.</a:t>
            </a: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17</a:t>
            </a:r>
            <a:endParaRPr lang="el-GR" dirty="0"/>
          </a:p>
        </p:txBody>
      </p:sp>
    </p:spTree>
    <p:extLst>
      <p:ext uri="{BB962C8B-B14F-4D97-AF65-F5344CB8AC3E}">
        <p14:creationId xmlns:p14="http://schemas.microsoft.com/office/powerpoint/2010/main" val="1586106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solidFill>
                  <a:schemeClr val="accent3"/>
                </a:solidFill>
              </a:rPr>
              <a:t>Ανάπτυξη ενός οράματος και στρατηγικής (</a:t>
            </a:r>
            <a:r>
              <a:rPr lang="en-US" sz="2800" dirty="0">
                <a:solidFill>
                  <a:schemeClr val="accent3"/>
                </a:solidFill>
              </a:rPr>
              <a:t>Developing a Vision and Strategy</a:t>
            </a:r>
            <a:r>
              <a:rPr lang="el-GR" sz="2800" dirty="0" smtClean="0">
                <a:solidFill>
                  <a:schemeClr val="accent3"/>
                </a:solidFill>
              </a:rPr>
              <a:t>)</a:t>
            </a:r>
            <a:r>
              <a:rPr lang="en-US" sz="2800" dirty="0" smtClean="0">
                <a:solidFill>
                  <a:schemeClr val="accent3"/>
                </a:solidFill>
              </a:rPr>
              <a:t> </a:t>
            </a:r>
            <a:r>
              <a:rPr lang="el-GR" sz="2800" dirty="0">
                <a:solidFill>
                  <a:schemeClr val="accent3"/>
                </a:solidFill>
              </a:rPr>
              <a:t>(στάδιο </a:t>
            </a:r>
            <a:r>
              <a:rPr lang="en-US" sz="2800" dirty="0" smtClean="0">
                <a:solidFill>
                  <a:schemeClr val="accent3"/>
                </a:solidFill>
              </a:rPr>
              <a:t>3</a:t>
            </a:r>
            <a:r>
              <a:rPr lang="el-GR" sz="2800" dirty="0" smtClean="0">
                <a:solidFill>
                  <a:schemeClr val="accent3"/>
                </a:solidFill>
              </a:rPr>
              <a:t>)</a:t>
            </a:r>
            <a:endParaRPr lang="el-GR" sz="2800" dirty="0">
              <a:solidFill>
                <a:schemeClr val="accent3"/>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b="1" dirty="0" smtClean="0">
                <a:solidFill>
                  <a:schemeClr val="tx2"/>
                </a:solidFill>
              </a:rPr>
              <a:t>Το </a:t>
            </a:r>
            <a:r>
              <a:rPr lang="el-GR" sz="2400" b="1" dirty="0">
                <a:solidFill>
                  <a:schemeClr val="tx2"/>
                </a:solidFill>
              </a:rPr>
              <a:t>όραμα είναι «μια εικόνα του μέλλοντος με κάποια εννοούμενη ή ρητά διατυπωμένη </a:t>
            </a:r>
            <a:r>
              <a:rPr lang="el-GR" sz="2400" b="1" dirty="0" smtClean="0">
                <a:solidFill>
                  <a:schemeClr val="tx2"/>
                </a:solidFill>
              </a:rPr>
              <a:t>πεποίθηση - άποψη </a:t>
            </a:r>
            <a:r>
              <a:rPr lang="el-GR" sz="2400" b="1" dirty="0">
                <a:solidFill>
                  <a:schemeClr val="tx2"/>
                </a:solidFill>
              </a:rPr>
              <a:t>(implicit or explicit commentary) σύμφωνα με την οποία οι άνθρωποι της εταιρείας πρέπει να προσπαθήσουν να δημιουργήσουν αυτό το μέλλον" (Kotter)</a:t>
            </a:r>
            <a:endParaRPr lang="el-GR" altLang="el-GR" sz="2200" b="1" dirty="0" smtClean="0">
              <a:solidFill>
                <a:schemeClr val="tx2"/>
              </a:solidFill>
            </a:endParaRPr>
          </a:p>
          <a:p>
            <a:pPr marL="0" indent="0">
              <a:buSzPct val="45000"/>
              <a:buNone/>
            </a:pPr>
            <a:r>
              <a:rPr lang="el-GR" altLang="el-GR" sz="2200" b="1" dirty="0" smtClean="0">
                <a:solidFill>
                  <a:srgbClr val="FF0000"/>
                </a:solidFill>
              </a:rPr>
              <a:t>Αποτύπωση κατάστασης</a:t>
            </a:r>
            <a:r>
              <a:rPr lang="el-GR" altLang="el-GR" sz="2200" dirty="0" smtClean="0">
                <a:solidFill>
                  <a:srgbClr val="000000"/>
                </a:solidFill>
              </a:rPr>
              <a:t> </a:t>
            </a:r>
            <a:endParaRPr lang="el-GR" altLang="el-GR" sz="2200" dirty="0">
              <a:solidFill>
                <a:srgbClr val="000000"/>
              </a:solidFill>
            </a:endParaRPr>
          </a:p>
          <a:p>
            <a:pPr marL="0" indent="0">
              <a:buNone/>
            </a:pPr>
            <a:r>
              <a:rPr lang="el-GR" sz="2400" dirty="0"/>
              <a:t>«Το όραμά μας είναι ένα σύστημα έγκρισης μετακινήσεων χωρίς καθυστερήσεις, χωρίς χειρόγραφες αιτήσεις, χωρίς προσκόμιση των δικαιολογητικών στο υπεύθυνο γραφείο, με εύκολη παρακολούθηση της διαδικασίας έγκρισης από όλους τους ενδιαφερόμενους».</a:t>
            </a:r>
          </a:p>
          <a:p>
            <a:pPr marL="0" indent="0">
              <a:buNone/>
            </a:pPr>
            <a:r>
              <a:rPr lang="el-GR" sz="2400" dirty="0"/>
              <a:t>Υπονοείται ότι με το νέο σύστημα θα απλοποιείται η γραφειοκρατία και δε θα χρειάζεται να επαναλάβουμε το ίδιο αίτημα και να υποστούμε τη γραφειοκρατία δεύτερη φορά. </a:t>
            </a: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18</a:t>
            </a:r>
            <a:endParaRPr lang="el-GR" dirty="0"/>
          </a:p>
        </p:txBody>
      </p:sp>
    </p:spTree>
    <p:extLst>
      <p:ext uri="{BB962C8B-B14F-4D97-AF65-F5344CB8AC3E}">
        <p14:creationId xmlns:p14="http://schemas.microsoft.com/office/powerpoint/2010/main" val="4333589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2736304"/>
          </a:xfrm>
        </p:spPr>
        <p:txBody>
          <a:bodyPr>
            <a:noAutofit/>
          </a:bodyPr>
          <a:lstStyle/>
          <a:p>
            <a:pPr marL="0" indent="0">
              <a:buNone/>
            </a:pPr>
            <a:r>
              <a:rPr lang="el-GR" sz="2400" dirty="0" smtClean="0"/>
              <a:t>Στη δεύτερη συνάντηση </a:t>
            </a:r>
            <a:r>
              <a:rPr lang="el-GR" sz="2400" dirty="0"/>
              <a:t>γίνεται παρουσίαση </a:t>
            </a:r>
            <a:r>
              <a:rPr lang="el-GR" sz="2400" dirty="0" smtClean="0"/>
              <a:t>και συζήτηση της δ</a:t>
            </a:r>
            <a:r>
              <a:rPr lang="el-GR" altLang="el-GR" sz="2400" dirty="0" smtClean="0"/>
              <a:t>ιαχείρισης </a:t>
            </a:r>
            <a:r>
              <a:rPr lang="el-GR" altLang="el-GR" sz="2400" dirty="0"/>
              <a:t>γνώσης σε </a:t>
            </a:r>
            <a:r>
              <a:rPr lang="el-GR" altLang="el-GR" sz="2400" dirty="0" smtClean="0"/>
              <a:t>οργανισμούς</a:t>
            </a:r>
            <a:r>
              <a:rPr lang="en-US" altLang="el-GR" sz="2400" dirty="0" smtClean="0"/>
              <a:t>/</a:t>
            </a:r>
            <a:r>
              <a:rPr lang="el-GR" altLang="el-GR" sz="2400" dirty="0" smtClean="0"/>
              <a:t>εταιρείες</a:t>
            </a:r>
            <a:r>
              <a:rPr lang="en-US" altLang="el-GR" sz="2400" dirty="0" smtClean="0"/>
              <a:t>:</a:t>
            </a:r>
            <a:r>
              <a:rPr lang="el-GR" altLang="el-GR" sz="2400" dirty="0" smtClean="0"/>
              <a:t> </a:t>
            </a:r>
          </a:p>
          <a:p>
            <a:pPr marL="0" indent="0">
              <a:buNone/>
            </a:pPr>
            <a:r>
              <a:rPr lang="el-GR" altLang="el-GR" sz="2400" dirty="0" smtClean="0"/>
              <a:t>- Η </a:t>
            </a:r>
            <a:r>
              <a:rPr lang="el-GR" altLang="el-GR" sz="2400" dirty="0"/>
              <a:t>γνώση </a:t>
            </a:r>
            <a:r>
              <a:rPr lang="el-GR" altLang="el-GR" sz="2400" dirty="0" smtClean="0"/>
              <a:t>ως διανοητικό </a:t>
            </a:r>
            <a:r>
              <a:rPr lang="el-GR" altLang="el-GR" sz="2400" dirty="0"/>
              <a:t>κεφάλαιο του οργανισμού (</a:t>
            </a:r>
            <a:r>
              <a:rPr lang="en-US" altLang="el-GR" sz="2400" dirty="0"/>
              <a:t>intellectual capital</a:t>
            </a:r>
            <a:r>
              <a:rPr lang="en-US" altLang="el-GR" sz="2400" dirty="0" smtClean="0"/>
              <a:t>)</a:t>
            </a:r>
            <a:r>
              <a:rPr lang="el-GR" altLang="el-GR" sz="2400" dirty="0" smtClean="0"/>
              <a:t>.</a:t>
            </a:r>
          </a:p>
          <a:p>
            <a:pPr marL="0" indent="0">
              <a:buNone/>
            </a:pPr>
            <a:r>
              <a:rPr lang="en-US" altLang="el-GR" sz="2400" dirty="0" smtClean="0"/>
              <a:t> </a:t>
            </a:r>
            <a:r>
              <a:rPr lang="en-US" altLang="el-GR" sz="2400" dirty="0"/>
              <a:t>- </a:t>
            </a:r>
            <a:r>
              <a:rPr lang="el-GR" altLang="el-GR" sz="2400" dirty="0"/>
              <a:t>Ρητή (</a:t>
            </a:r>
            <a:r>
              <a:rPr lang="en-US" altLang="el-GR" sz="2400" dirty="0"/>
              <a:t>Explicit knowledge) </a:t>
            </a:r>
            <a:r>
              <a:rPr lang="el-GR" altLang="el-GR" sz="2400" dirty="0"/>
              <a:t>και Άρρητη γνώση (</a:t>
            </a:r>
            <a:r>
              <a:rPr lang="en-US" altLang="el-GR" sz="2400" dirty="0"/>
              <a:t>tacit knowledge). </a:t>
            </a:r>
            <a:r>
              <a:rPr lang="el-GR" altLang="el-GR" sz="2400" dirty="0"/>
              <a:t>Τρόποι μετασχηματισμού γνώσης </a:t>
            </a:r>
          </a:p>
          <a:p>
            <a:pPr marL="0" indent="0">
              <a:buNone/>
            </a:pPr>
            <a:r>
              <a:rPr lang="el-GR" altLang="el-GR" sz="2400" dirty="0" smtClean="0"/>
              <a:t>- Έργα διαχείρισης αλλαγής (</a:t>
            </a:r>
            <a:r>
              <a:rPr lang="en-US" altLang="el-GR" sz="2400" dirty="0" smtClean="0"/>
              <a:t>change management projects)</a:t>
            </a:r>
            <a:r>
              <a:rPr lang="el-GR" altLang="el-GR" sz="2400" dirty="0" smtClean="0"/>
              <a:t> σε </a:t>
            </a:r>
            <a:r>
              <a:rPr lang="el-GR" altLang="el-GR" sz="2400" dirty="0"/>
              <a:t>οργανισμούς. </a:t>
            </a:r>
            <a:r>
              <a:rPr lang="el-GR" altLang="el-GR" sz="2400" dirty="0" smtClean="0"/>
              <a:t>Μελέτη περίπτωσης.</a:t>
            </a:r>
            <a:endParaRPr lang="en-US" altLang="el-GR" sz="2400" dirty="0" smtClean="0"/>
          </a:p>
          <a:p>
            <a:pPr marL="0" indent="0">
              <a:buNone/>
            </a:pPr>
            <a:r>
              <a:rPr lang="en-US" altLang="el-GR" sz="2400" dirty="0" smtClean="0"/>
              <a:t>- </a:t>
            </a:r>
            <a:r>
              <a:rPr lang="el-GR" altLang="el-GR" sz="2400" dirty="0"/>
              <a:t>Έργα </a:t>
            </a:r>
            <a:r>
              <a:rPr lang="el-GR" altLang="el-GR" sz="2400" dirty="0" smtClean="0"/>
              <a:t>καταγραφής γνώσης (</a:t>
            </a:r>
            <a:r>
              <a:rPr lang="en-US" altLang="el-GR" sz="2400" dirty="0" smtClean="0"/>
              <a:t>codification)</a:t>
            </a:r>
            <a:r>
              <a:rPr lang="el-GR" altLang="el-GR" sz="2400" dirty="0" smtClean="0"/>
              <a:t> </a:t>
            </a:r>
            <a:r>
              <a:rPr lang="el-GR" altLang="el-GR" sz="2400" dirty="0"/>
              <a:t>σε οργανισμούς</a:t>
            </a:r>
            <a:r>
              <a:rPr lang="el-GR" altLang="el-GR" sz="2400" dirty="0" smtClean="0"/>
              <a:t>. </a:t>
            </a:r>
            <a:r>
              <a:rPr lang="el-GR" altLang="el-GR" sz="2400" dirty="0"/>
              <a:t>Μελέτη </a:t>
            </a:r>
            <a:r>
              <a:rPr lang="el-GR" altLang="el-GR" sz="2400" dirty="0" smtClean="0"/>
              <a:t>περίπτωσης.</a:t>
            </a:r>
            <a:endParaRPr lang="el-GR" altLang="el-GR" sz="2400" dirty="0"/>
          </a:p>
          <a:p>
            <a:pPr marL="0" indent="0">
              <a:buNone/>
            </a:pPr>
            <a:r>
              <a:rPr lang="el-GR" sz="2000" dirty="0"/>
              <a:t/>
            </a: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smtClean="0"/>
              <a:t>Δεύτερη συνάντηση</a:t>
            </a:r>
            <a:endParaRPr lang="el-GR" sz="3600" dirty="0"/>
          </a:p>
        </p:txBody>
      </p:sp>
      <p:sp>
        <p:nvSpPr>
          <p:cNvPr id="10" name="Slide Number Placeholder 3"/>
          <p:cNvSpPr>
            <a:spLocks noGrp="1"/>
          </p:cNvSpPr>
          <p:nvPr>
            <p:ph type="sldNum" sz="quarter" idx="12"/>
          </p:nvPr>
        </p:nvSpPr>
        <p:spPr>
          <a:xfrm>
            <a:off x="6553200" y="6356350"/>
            <a:ext cx="2133600" cy="365125"/>
          </a:xfrm>
        </p:spPr>
        <p:txBody>
          <a:bodyPr/>
          <a:lstStyle/>
          <a:p>
            <a:pPr>
              <a:defRPr/>
            </a:pPr>
            <a:r>
              <a:rPr lang="en-US" dirty="0" smtClean="0"/>
              <a:t>1</a:t>
            </a:r>
            <a:endParaRPr lang="el-GR"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dirty="0">
                <a:solidFill>
                  <a:schemeClr val="accent3"/>
                </a:solidFill>
              </a:rPr>
              <a:t>Ανάπτυξη ενός οράματος και στρατηγικής (</a:t>
            </a:r>
            <a:r>
              <a:rPr lang="en-US" sz="3200" dirty="0">
                <a:solidFill>
                  <a:schemeClr val="accent3"/>
                </a:solidFill>
              </a:rPr>
              <a:t>Developing a Vision and Strategy</a:t>
            </a:r>
            <a:r>
              <a:rPr lang="el-GR" sz="3200" dirty="0">
                <a:solidFill>
                  <a:schemeClr val="accent3"/>
                </a:solidFill>
              </a:rPr>
              <a:t>)</a:t>
            </a:r>
            <a:r>
              <a:rPr lang="en-US" sz="3200" dirty="0">
                <a:solidFill>
                  <a:schemeClr val="accent3"/>
                </a:solidFill>
              </a:rPr>
              <a:t> </a:t>
            </a:r>
            <a:r>
              <a:rPr lang="el-GR" sz="3200" dirty="0">
                <a:solidFill>
                  <a:schemeClr val="accent3"/>
                </a:solidFill>
              </a:rPr>
              <a:t>(στάδιο </a:t>
            </a:r>
            <a:r>
              <a:rPr lang="en-US" sz="3200" dirty="0">
                <a:solidFill>
                  <a:schemeClr val="accent3"/>
                </a:solidFill>
              </a:rPr>
              <a:t>3</a:t>
            </a:r>
            <a:r>
              <a:rPr lang="el-GR" sz="3200" dirty="0">
                <a:solidFill>
                  <a:schemeClr val="accent3"/>
                </a:solidFill>
              </a:rPr>
              <a:t>)</a:t>
            </a:r>
            <a:endParaRPr lang="el-GR" sz="3100" dirty="0">
              <a:solidFill>
                <a:schemeClr val="accent3"/>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a:solidFill>
                  <a:srgbClr val="FF0000"/>
                </a:solidFill>
              </a:rPr>
              <a:t>ένα όραμα πρέπει να έχει τα ακόλουθα </a:t>
            </a:r>
            <a:r>
              <a:rPr lang="el-GR" altLang="el-GR" sz="2200" b="1" dirty="0" smtClean="0">
                <a:solidFill>
                  <a:srgbClr val="FF0000"/>
                </a:solidFill>
              </a:rPr>
              <a:t>χαρακτηριστικά:</a:t>
            </a:r>
            <a:r>
              <a:rPr lang="el-GR" altLang="el-GR" sz="2200" dirty="0" smtClean="0">
                <a:solidFill>
                  <a:srgbClr val="000000"/>
                </a:solidFill>
              </a:rPr>
              <a:t> </a:t>
            </a:r>
          </a:p>
          <a:p>
            <a:pPr marL="0" indent="0">
              <a:buNone/>
            </a:pPr>
            <a:r>
              <a:rPr lang="el-GR" sz="2400" dirty="0" smtClean="0"/>
              <a:t>1</a:t>
            </a:r>
            <a:r>
              <a:rPr lang="el-GR" sz="2400" dirty="0"/>
              <a:t>. Παρέχει μια εικόνα του μέλλοντος, η οποία απευθύνεται στους ανθρώπους της εταιρείας αλλά και στους πελάτες.</a:t>
            </a:r>
          </a:p>
          <a:p>
            <a:pPr marL="0" indent="0">
              <a:buNone/>
            </a:pPr>
            <a:r>
              <a:rPr lang="el-GR" sz="2400" dirty="0"/>
              <a:t>2. Είναι εφικτό, ώστε να φανεί αξιόπιστο και ως εκ τούτου να αποτελεί κίνητρο για δράση. Η στρατηγική διαδραματίζει σημαντικό </a:t>
            </a:r>
            <a:r>
              <a:rPr lang="el-GR" sz="2400" dirty="0" smtClean="0"/>
              <a:t>ρόλο</a:t>
            </a:r>
            <a:r>
              <a:rPr lang="en-US" sz="2400" dirty="0" smtClean="0"/>
              <a:t>.</a:t>
            </a:r>
            <a:endParaRPr lang="el-GR" sz="2400" dirty="0"/>
          </a:p>
          <a:p>
            <a:pPr marL="0" indent="0">
              <a:buNone/>
            </a:pPr>
            <a:r>
              <a:rPr lang="el-GR" sz="2400" dirty="0"/>
              <a:t>3. </a:t>
            </a:r>
            <a:r>
              <a:rPr lang="en-US" sz="2400" dirty="0" smtClean="0"/>
              <a:t>E</a:t>
            </a:r>
            <a:r>
              <a:rPr lang="el-GR" sz="2400" dirty="0" smtClean="0"/>
              <a:t>ίναι </a:t>
            </a:r>
            <a:r>
              <a:rPr lang="el-GR" sz="2400" dirty="0"/>
              <a:t>αρκετά εστιασμένο για να καθοδηγεί τους υπαλλήλους, αλλά και αρκετά ευέλικτο ώστε να επιτρέπει την ατομική πρωτοβουλία και τις αλλαγές κάτω από μεταβαλλόμενες συνθήκες.</a:t>
            </a:r>
          </a:p>
          <a:p>
            <a:pPr marL="0" indent="0">
              <a:buNone/>
            </a:pPr>
            <a:r>
              <a:rPr lang="el-GR" sz="2400" dirty="0"/>
              <a:t>4. </a:t>
            </a:r>
            <a:r>
              <a:rPr lang="el-GR" sz="2400" dirty="0" smtClean="0"/>
              <a:t>Διαχέεται </a:t>
            </a:r>
            <a:r>
              <a:rPr lang="el-GR" sz="2400" dirty="0"/>
              <a:t>εύκολα στους ανθρώπους.</a:t>
            </a: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19</a:t>
            </a:r>
            <a:endParaRPr lang="el-GR" dirty="0"/>
          </a:p>
        </p:txBody>
      </p:sp>
    </p:spTree>
    <p:extLst>
      <p:ext uri="{BB962C8B-B14F-4D97-AF65-F5344CB8AC3E}">
        <p14:creationId xmlns:p14="http://schemas.microsoft.com/office/powerpoint/2010/main" val="1089774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2"/>
                </a:solidFill>
              </a:rPr>
              <a:t>Διάχυση του οράματος αλλαγής</a:t>
            </a:r>
            <a:r>
              <a:rPr lang="en-US" sz="2800" dirty="0">
                <a:solidFill>
                  <a:schemeClr val="accent2"/>
                </a:solidFill>
              </a:rPr>
              <a:t> (Communicating the Change Vision)</a:t>
            </a:r>
            <a:r>
              <a:rPr lang="el-GR" sz="2800" dirty="0" smtClean="0">
                <a:solidFill>
                  <a:schemeClr val="accent2"/>
                </a:solidFill>
              </a:rPr>
              <a:t> </a:t>
            </a:r>
            <a:r>
              <a:rPr lang="el-GR" sz="2800" dirty="0">
                <a:solidFill>
                  <a:schemeClr val="accent2"/>
                </a:solidFill>
              </a:rPr>
              <a:t>(στάδιο </a:t>
            </a:r>
            <a:r>
              <a:rPr lang="el-GR" sz="2800" dirty="0" smtClean="0">
                <a:solidFill>
                  <a:schemeClr val="accent2"/>
                </a:solidFill>
              </a:rPr>
              <a:t>4)</a:t>
            </a:r>
            <a:endParaRPr lang="el-GR" sz="2800" dirty="0">
              <a:solidFill>
                <a:schemeClr val="accent2"/>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a:t>Ένα σημαντικό βήμα, γιατί αν οι άνθρωποι δεν καταλάβουν ή δεν δέχονται το όραμα, δεν θα καταβάλουν την απαιτούμενη προσπάθεια</a:t>
            </a:r>
            <a:r>
              <a:rPr lang="el-GR" sz="2400" dirty="0" smtClean="0"/>
              <a:t>.</a:t>
            </a:r>
            <a:endParaRPr lang="el-GR" altLang="el-GR" sz="2200" b="1" dirty="0" smtClean="0">
              <a:solidFill>
                <a:schemeClr val="tx2"/>
              </a:solidFill>
            </a:endParaRPr>
          </a:p>
          <a:p>
            <a:pPr marL="0" indent="0">
              <a:buSzPct val="45000"/>
              <a:buNone/>
            </a:pPr>
            <a:endParaRPr lang="el-GR" altLang="el-GR" sz="2200" b="1" dirty="0" smtClean="0">
              <a:solidFill>
                <a:srgbClr val="FF0000"/>
              </a:solidFill>
            </a:endParaRPr>
          </a:p>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smtClean="0"/>
              <a:t>«Οι υπάλληλοι κατανοούσαν το όραμα;»</a:t>
            </a:r>
          </a:p>
          <a:p>
            <a:r>
              <a:rPr lang="el-GR" sz="2400" dirty="0" smtClean="0"/>
              <a:t>«Είχαν κάποια αντεπιχειρήματα ή δέχθηκαν ότι η αλλαγή ήταν απαραίτητη;»</a:t>
            </a: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20</a:t>
            </a:r>
            <a:endParaRPr lang="el-GR" dirty="0"/>
          </a:p>
        </p:txBody>
      </p:sp>
    </p:spTree>
    <p:extLst>
      <p:ext uri="{BB962C8B-B14F-4D97-AF65-F5344CB8AC3E}">
        <p14:creationId xmlns:p14="http://schemas.microsoft.com/office/powerpoint/2010/main" val="1260823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2"/>
                </a:solidFill>
              </a:rPr>
              <a:t>Διάχυση του οράματος αλλαγής</a:t>
            </a:r>
            <a:r>
              <a:rPr lang="en-US" sz="2800" dirty="0">
                <a:solidFill>
                  <a:schemeClr val="accent2"/>
                </a:solidFill>
              </a:rPr>
              <a:t> (Communicating the Change Vision)</a:t>
            </a:r>
            <a:r>
              <a:rPr lang="el-GR" sz="3100" dirty="0" smtClean="0">
                <a:solidFill>
                  <a:schemeClr val="accent2"/>
                </a:solidFill>
              </a:rPr>
              <a:t> </a:t>
            </a:r>
            <a:r>
              <a:rPr lang="el-GR" sz="2800" dirty="0">
                <a:solidFill>
                  <a:schemeClr val="accent2"/>
                </a:solidFill>
              </a:rPr>
              <a:t>(στάδιο </a:t>
            </a:r>
            <a:r>
              <a:rPr lang="el-GR" sz="2800" dirty="0" smtClean="0">
                <a:solidFill>
                  <a:schemeClr val="accent2"/>
                </a:solidFill>
              </a:rPr>
              <a:t>4)</a:t>
            </a:r>
            <a:endParaRPr lang="el-GR" sz="3100" dirty="0">
              <a:solidFill>
                <a:schemeClr val="accent2"/>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a:solidFill>
                  <a:srgbClr val="FF0000"/>
                </a:solidFill>
              </a:rPr>
              <a:t>Οι παρακάτω προσεγγίσεις βοηθούν:</a:t>
            </a:r>
          </a:p>
          <a:p>
            <a:pPr marL="0" indent="0">
              <a:buNone/>
            </a:pPr>
            <a:r>
              <a:rPr lang="el-GR" sz="2400" dirty="0" smtClean="0"/>
              <a:t>1</a:t>
            </a:r>
            <a:r>
              <a:rPr lang="el-GR" sz="2400" dirty="0"/>
              <a:t>. Διατυπώστε το όραμα απλά και κατανοητά! Αποφύγετε το "τεχνικό μπλα-μπλα".</a:t>
            </a:r>
          </a:p>
          <a:p>
            <a:pPr marL="0" indent="0">
              <a:buNone/>
            </a:pPr>
            <a:r>
              <a:rPr lang="el-GR" sz="2400" dirty="0"/>
              <a:t>2. Χρησιμοποιήστε μεταφορές, αναλογίες και παραδείγματα.</a:t>
            </a:r>
          </a:p>
          <a:p>
            <a:pPr marL="0" indent="0">
              <a:buNone/>
            </a:pPr>
            <a:r>
              <a:rPr lang="el-GR" sz="2400" dirty="0"/>
              <a:t>3. Επαναλάβατε τις πληροφορίες πολλές φορές, σε πολλά διαφορετικά φόρουμ. </a:t>
            </a:r>
          </a:p>
          <a:p>
            <a:pPr marL="0" indent="0">
              <a:buNone/>
            </a:pPr>
            <a:r>
              <a:rPr lang="el-GR" sz="2400" dirty="0"/>
              <a:t>4. Καθοδηγήστε με παραδείγματα και εξηγήστε τις τυχόν φαινομενικές ασυνέπειες.</a:t>
            </a:r>
          </a:p>
          <a:p>
            <a:pPr marL="0" indent="0">
              <a:buNone/>
            </a:pPr>
            <a:r>
              <a:rPr lang="el-GR" sz="2400" dirty="0"/>
              <a:t>5. Ακούστε τι λένε οι άλλοι </a:t>
            </a:r>
            <a:r>
              <a:rPr lang="el-GR" sz="2400" dirty="0" smtClean="0"/>
              <a:t>άνθρωποι! Οι  </a:t>
            </a:r>
            <a:r>
              <a:rPr lang="el-GR" sz="2400" dirty="0"/>
              <a:t>εργαζόμενοι ενδέχεται να εντοπίσουν προβλήματα </a:t>
            </a:r>
            <a:r>
              <a:rPr lang="el-GR" sz="2400" dirty="0" smtClean="0"/>
              <a:t>που </a:t>
            </a:r>
            <a:r>
              <a:rPr lang="el-GR" sz="2400" dirty="0"/>
              <a:t>δεν κατάφερε να δει η επιτροπή καθοδήγησης</a:t>
            </a:r>
            <a:endParaRPr lang="el-GR" sz="2400" dirty="0" smtClean="0"/>
          </a:p>
          <a:p>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21</a:t>
            </a:r>
            <a:endParaRPr lang="el-GR" dirty="0"/>
          </a:p>
        </p:txBody>
      </p:sp>
    </p:spTree>
    <p:extLst>
      <p:ext uri="{BB962C8B-B14F-4D97-AF65-F5344CB8AC3E}">
        <p14:creationId xmlns:p14="http://schemas.microsoft.com/office/powerpoint/2010/main" val="42059006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dirty="0">
                <a:solidFill>
                  <a:schemeClr val="accent2"/>
                </a:solidFill>
              </a:rPr>
              <a:t>Διάχυση του οράματος αλλαγής</a:t>
            </a:r>
            <a:r>
              <a:rPr lang="en-US" sz="3200" dirty="0">
                <a:solidFill>
                  <a:schemeClr val="accent2"/>
                </a:solidFill>
              </a:rPr>
              <a:t> (Communicating the Change Vision)</a:t>
            </a:r>
            <a:r>
              <a:rPr lang="el-GR" sz="3600" dirty="0">
                <a:solidFill>
                  <a:schemeClr val="accent2"/>
                </a:solidFill>
              </a:rPr>
              <a:t> </a:t>
            </a:r>
            <a:r>
              <a:rPr lang="el-GR" sz="3200" dirty="0">
                <a:solidFill>
                  <a:schemeClr val="accent2"/>
                </a:solidFill>
              </a:rPr>
              <a:t>(στάδιο 4)</a:t>
            </a:r>
            <a:endParaRPr lang="el-GR" sz="3100" dirty="0"/>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smtClean="0"/>
              <a:t>Ανακοινώθηκε με σειρά </a:t>
            </a:r>
            <a:r>
              <a:rPr lang="el-GR" sz="2400" dirty="0"/>
              <a:t>ηλεκτρονικών μηνυμάτων.</a:t>
            </a:r>
          </a:p>
          <a:p>
            <a:r>
              <a:rPr lang="el-GR" sz="2400" dirty="0"/>
              <a:t>Έγινε παρουσίαση του νέου συστήματος και του λογισμικού.</a:t>
            </a:r>
          </a:p>
          <a:p>
            <a:r>
              <a:rPr lang="el-GR" sz="2400" dirty="0"/>
              <a:t>Οι υπάλληλοι συμφώνησαν ότι το χειρογραφικό σύστημα είχε προβλήματα. </a:t>
            </a:r>
          </a:p>
          <a:p>
            <a:r>
              <a:rPr lang="el-GR" sz="2400" dirty="0"/>
              <a:t>Υπήρχαν </a:t>
            </a:r>
            <a:r>
              <a:rPr lang="el-GR" sz="2400" dirty="0" smtClean="0"/>
              <a:t>επιχειρήματα </a:t>
            </a:r>
            <a:r>
              <a:rPr lang="el-GR" sz="2400" dirty="0"/>
              <a:t>και </a:t>
            </a:r>
            <a:r>
              <a:rPr lang="el-GR" sz="2400" dirty="0" smtClean="0"/>
              <a:t>δικαιολογημένες </a:t>
            </a:r>
            <a:r>
              <a:rPr lang="el-GR" sz="2400" dirty="0"/>
              <a:t>παρατηρήσεις σχετικά με τα προβλήματα </a:t>
            </a:r>
            <a:r>
              <a:rPr lang="el-GR" sz="2400" dirty="0" smtClean="0"/>
              <a:t>σχεδιασμού κ.λπ. </a:t>
            </a:r>
            <a:endParaRPr lang="el-GR" sz="2400" dirty="0"/>
          </a:p>
          <a:p>
            <a:r>
              <a:rPr lang="el-GR" sz="2400" dirty="0"/>
              <a:t>Οι υπάλληλοι ενημερώθηκαν ότι οι παρατηρήσεις τους θα ληφθούν υπόψη </a:t>
            </a:r>
            <a:r>
              <a:rPr lang="el-GR" sz="2400" dirty="0" smtClean="0"/>
              <a:t>στην επόμενη έκδοση </a:t>
            </a:r>
            <a:r>
              <a:rPr lang="el-GR" sz="2400" dirty="0"/>
              <a:t>του λογισμικού.</a:t>
            </a:r>
          </a:p>
          <a:p>
            <a:pPr marL="0" indent="0">
              <a:buNone/>
            </a:pPr>
            <a:r>
              <a:rPr lang="el-GR" sz="2400" b="1" dirty="0">
                <a:solidFill>
                  <a:schemeClr val="accent2"/>
                </a:solidFill>
              </a:rPr>
              <a:t>Η διοίκηση άκουσε όλα τα επιχειρήματα και αποφάσισε να </a:t>
            </a:r>
            <a:r>
              <a:rPr lang="el-GR" sz="2400" b="1" dirty="0" smtClean="0">
                <a:solidFill>
                  <a:schemeClr val="accent2"/>
                </a:solidFill>
              </a:rPr>
              <a:t>προχωρήσει!</a:t>
            </a:r>
            <a:endParaRPr lang="el-GR" sz="2400" b="1" dirty="0">
              <a:solidFill>
                <a:schemeClr val="accent2"/>
              </a:solidFill>
            </a:endParaRPr>
          </a:p>
          <a:p>
            <a:pPr>
              <a:buSzPct val="45000"/>
              <a:buNone/>
            </a:pP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22</a:t>
            </a:r>
            <a:endParaRPr lang="el-GR" dirty="0"/>
          </a:p>
        </p:txBody>
      </p:sp>
    </p:spTree>
    <p:extLst>
      <p:ext uri="{BB962C8B-B14F-4D97-AF65-F5344CB8AC3E}">
        <p14:creationId xmlns:p14="http://schemas.microsoft.com/office/powerpoint/2010/main" val="4686036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908720"/>
          </a:xfrm>
        </p:spPr>
        <p:txBody>
          <a:bodyPr>
            <a:normAutofit fontScale="90000"/>
          </a:bodyPr>
          <a:lstStyle/>
          <a:p>
            <a:r>
              <a:rPr lang="el-GR" sz="2800" dirty="0">
                <a:solidFill>
                  <a:schemeClr val="accent4"/>
                </a:solidFill>
              </a:rPr>
              <a:t>Κινητοποίηση – ενδυνάμωση των εργαζομένων για ευρεία δράση (</a:t>
            </a:r>
            <a:r>
              <a:rPr lang="en-US" sz="2800" dirty="0">
                <a:solidFill>
                  <a:schemeClr val="accent4"/>
                </a:solidFill>
              </a:rPr>
              <a:t>Empowering employees for broad</a:t>
            </a:r>
            <a:r>
              <a:rPr lang="el-GR" sz="2800" dirty="0">
                <a:solidFill>
                  <a:schemeClr val="accent4"/>
                </a:solidFill>
              </a:rPr>
              <a:t>-</a:t>
            </a:r>
            <a:r>
              <a:rPr lang="en-US" sz="2800" dirty="0">
                <a:solidFill>
                  <a:schemeClr val="accent4"/>
                </a:solidFill>
              </a:rPr>
              <a:t>based action</a:t>
            </a:r>
            <a:r>
              <a:rPr lang="el-GR" sz="2800" dirty="0">
                <a:solidFill>
                  <a:schemeClr val="accent4"/>
                </a:solidFill>
              </a:rPr>
              <a:t>)</a:t>
            </a:r>
            <a:r>
              <a:rPr lang="el-GR" sz="3100" dirty="0" smtClean="0">
                <a:solidFill>
                  <a:schemeClr val="accent4"/>
                </a:solidFill>
              </a:rPr>
              <a:t> </a:t>
            </a:r>
            <a:r>
              <a:rPr lang="el-GR" sz="2800" dirty="0">
                <a:solidFill>
                  <a:schemeClr val="accent4"/>
                </a:solidFill>
              </a:rPr>
              <a:t>(στάδιο </a:t>
            </a:r>
            <a:r>
              <a:rPr lang="el-GR" sz="2800" dirty="0" smtClean="0">
                <a:solidFill>
                  <a:schemeClr val="accent4"/>
                </a:solidFill>
              </a:rPr>
              <a:t>5)</a:t>
            </a:r>
            <a:endParaRPr lang="el-GR" sz="3100" dirty="0">
              <a:solidFill>
                <a:schemeClr val="accent4"/>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smtClean="0"/>
              <a:t>Στόχος </a:t>
            </a:r>
            <a:r>
              <a:rPr lang="el-GR" sz="2400" dirty="0"/>
              <a:t>είναι να ενδυναμωθούν και να κινητοποιηθούν οι εργαζόμενοι ώστε να αντιμετωπιστούν ανασταλτικοί παράγοντες (</a:t>
            </a:r>
            <a:r>
              <a:rPr lang="en-US" sz="2400" dirty="0"/>
              <a:t>obstacles</a:t>
            </a:r>
            <a:r>
              <a:rPr lang="el-GR" sz="2400" dirty="0" smtClean="0"/>
              <a:t>).</a:t>
            </a:r>
            <a:endParaRPr lang="el-GR" altLang="el-GR" sz="2200" b="1" dirty="0" smtClean="0">
              <a:solidFill>
                <a:schemeClr val="tx2"/>
              </a:solidFill>
            </a:endParaRPr>
          </a:p>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«Με ποιο τρόπο κάνατε τους εργαζόμενους να αισθάνονται ενδυναμωμένοι;» </a:t>
            </a:r>
          </a:p>
          <a:p>
            <a:r>
              <a:rPr lang="el-GR" sz="2400" dirty="0"/>
              <a:t>«Προσφέρατε εκπαίδευση;» </a:t>
            </a:r>
          </a:p>
          <a:p>
            <a:r>
              <a:rPr lang="el-GR" sz="2400" dirty="0"/>
              <a:t>«Υπήρχαν προβλήματα με την εκπαίδευση και πώς τα αντιμετωπίσατε;» </a:t>
            </a:r>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23</a:t>
            </a:r>
            <a:endParaRPr lang="el-GR" dirty="0"/>
          </a:p>
        </p:txBody>
      </p:sp>
    </p:spTree>
    <p:extLst>
      <p:ext uri="{BB962C8B-B14F-4D97-AF65-F5344CB8AC3E}">
        <p14:creationId xmlns:p14="http://schemas.microsoft.com/office/powerpoint/2010/main" val="2220920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8964488" cy="908720"/>
          </a:xfrm>
        </p:spPr>
        <p:txBody>
          <a:bodyPr>
            <a:normAutofit fontScale="90000"/>
          </a:bodyPr>
          <a:lstStyle/>
          <a:p>
            <a:r>
              <a:rPr lang="el-GR" sz="2800" dirty="0">
                <a:solidFill>
                  <a:schemeClr val="accent4"/>
                </a:solidFill>
              </a:rPr>
              <a:t>Κινητοποίηση – ενδυνάμωση των εργαζομένων για ευρεία δράση (</a:t>
            </a:r>
            <a:r>
              <a:rPr lang="en-US" sz="2800" dirty="0">
                <a:solidFill>
                  <a:schemeClr val="accent4"/>
                </a:solidFill>
              </a:rPr>
              <a:t>Empowering employees for broad</a:t>
            </a:r>
            <a:r>
              <a:rPr lang="el-GR" sz="2800" dirty="0">
                <a:solidFill>
                  <a:schemeClr val="accent4"/>
                </a:solidFill>
              </a:rPr>
              <a:t>-</a:t>
            </a:r>
            <a:r>
              <a:rPr lang="en-US" sz="2800" dirty="0">
                <a:solidFill>
                  <a:schemeClr val="accent4"/>
                </a:solidFill>
              </a:rPr>
              <a:t>based action</a:t>
            </a:r>
            <a:r>
              <a:rPr lang="el-GR" sz="2800" dirty="0">
                <a:solidFill>
                  <a:schemeClr val="accent4"/>
                </a:solidFill>
              </a:rPr>
              <a:t>)</a:t>
            </a:r>
            <a:r>
              <a:rPr lang="el-GR" sz="3100" dirty="0" smtClean="0">
                <a:solidFill>
                  <a:schemeClr val="accent4"/>
                </a:solidFill>
              </a:rPr>
              <a:t> </a:t>
            </a:r>
            <a:r>
              <a:rPr lang="el-GR" sz="2800" dirty="0">
                <a:solidFill>
                  <a:schemeClr val="accent4"/>
                </a:solidFill>
              </a:rPr>
              <a:t>(στάδιο </a:t>
            </a:r>
            <a:r>
              <a:rPr lang="el-GR" sz="2800" dirty="0" smtClean="0">
                <a:solidFill>
                  <a:schemeClr val="accent4"/>
                </a:solidFill>
              </a:rPr>
              <a:t>5)</a:t>
            </a:r>
            <a:endParaRPr lang="el-GR" sz="3100" dirty="0">
              <a:solidFill>
                <a:schemeClr val="accent4"/>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Είναι αναμενόμενο κάποιοι άνθρωποι να αντιμετωπίσουν δυσκολίες με το νέο σύστημα κατά την </a:t>
            </a:r>
            <a:r>
              <a:rPr lang="el-GR" sz="2400" dirty="0" smtClean="0"/>
              <a:t>παρουσίασή </a:t>
            </a:r>
            <a:r>
              <a:rPr lang="el-GR" sz="2400" dirty="0"/>
              <a:t>του </a:t>
            </a:r>
            <a:r>
              <a:rPr lang="el-GR" sz="2400" dirty="0" smtClean="0"/>
              <a:t>και </a:t>
            </a:r>
            <a:r>
              <a:rPr lang="el-GR" sz="2400" dirty="0"/>
              <a:t>κατά τη διάρκεια των πρώτων μηνών από την εφαρμογή </a:t>
            </a:r>
            <a:r>
              <a:rPr lang="el-GR" sz="2400" dirty="0" smtClean="0"/>
              <a:t>του.</a:t>
            </a:r>
            <a:endParaRPr lang="el-GR" sz="2400" dirty="0"/>
          </a:p>
          <a:p>
            <a:r>
              <a:rPr lang="el-GR" sz="2400" dirty="0"/>
              <a:t>Πρέπει να δημιουργηθεί γραφείο υποστήριξης το οποίο οι χρήστες μπορούν να καλέσουν αν έχουν ερωτήσεις / προβλήματα. </a:t>
            </a:r>
            <a:endParaRPr lang="el-GR" sz="2400" dirty="0" smtClean="0"/>
          </a:p>
          <a:p>
            <a:pPr marL="0" indent="0">
              <a:buNone/>
            </a:pPr>
            <a:r>
              <a:rPr lang="el-GR" sz="2400" b="1" dirty="0" smtClean="0">
                <a:solidFill>
                  <a:schemeClr val="accent4"/>
                </a:solidFill>
              </a:rPr>
              <a:t>Αποτύπωση </a:t>
            </a:r>
            <a:r>
              <a:rPr lang="el-GR" sz="2400" b="1" dirty="0">
                <a:solidFill>
                  <a:schemeClr val="accent4"/>
                </a:solidFill>
              </a:rPr>
              <a:t>νέας κατάστασης</a:t>
            </a:r>
            <a:endParaRPr lang="el-GR" sz="2400" dirty="0">
              <a:solidFill>
                <a:schemeClr val="accent4"/>
              </a:solidFill>
            </a:endParaRPr>
          </a:p>
          <a:p>
            <a:r>
              <a:rPr lang="el-GR" sz="2400" dirty="0"/>
              <a:t>Με αυτόν τον τρόπο, το Πανεπιστήμιο έθεσε σε εφαρμογή τη νέα μεταρρύθμιση!</a:t>
            </a: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24</a:t>
            </a:r>
            <a:endParaRPr lang="el-GR" dirty="0"/>
          </a:p>
        </p:txBody>
      </p:sp>
    </p:spTree>
    <p:extLst>
      <p:ext uri="{BB962C8B-B14F-4D97-AF65-F5344CB8AC3E}">
        <p14:creationId xmlns:p14="http://schemas.microsoft.com/office/powerpoint/2010/main" val="14013206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5"/>
                </a:solidFill>
              </a:rPr>
              <a:t>Δημιουργία βραχυπρόθεσμων κερδών (</a:t>
            </a:r>
            <a:r>
              <a:rPr lang="en-US" sz="2800" dirty="0">
                <a:solidFill>
                  <a:schemeClr val="accent5"/>
                </a:solidFill>
              </a:rPr>
              <a:t>Generating short</a:t>
            </a:r>
            <a:r>
              <a:rPr lang="el-GR" sz="2800" dirty="0">
                <a:solidFill>
                  <a:schemeClr val="accent5"/>
                </a:solidFill>
              </a:rPr>
              <a:t>-</a:t>
            </a:r>
            <a:r>
              <a:rPr lang="en-US" sz="2800" dirty="0">
                <a:solidFill>
                  <a:schemeClr val="accent5"/>
                </a:solidFill>
              </a:rPr>
              <a:t>term wins</a:t>
            </a:r>
            <a:r>
              <a:rPr lang="el-GR" sz="2800" dirty="0">
                <a:solidFill>
                  <a:schemeClr val="accent5"/>
                </a:solidFill>
              </a:rPr>
              <a:t>)</a:t>
            </a:r>
            <a:r>
              <a:rPr lang="el-GR" sz="3100" dirty="0" smtClean="0">
                <a:solidFill>
                  <a:schemeClr val="accent5"/>
                </a:solidFill>
              </a:rPr>
              <a:t> </a:t>
            </a:r>
            <a:r>
              <a:rPr lang="el-GR" sz="2800" dirty="0">
                <a:solidFill>
                  <a:schemeClr val="accent5"/>
                </a:solidFill>
              </a:rPr>
              <a:t>(στάδιο </a:t>
            </a:r>
            <a:r>
              <a:rPr lang="el-GR" sz="2800" dirty="0" smtClean="0">
                <a:solidFill>
                  <a:schemeClr val="accent5"/>
                </a:solidFill>
              </a:rPr>
              <a:t>6)</a:t>
            </a:r>
            <a:endParaRPr lang="el-GR" sz="3100" dirty="0">
              <a:solidFill>
                <a:schemeClr val="accent5"/>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a:t>Σύμφωνα με τον Kotter, οι βραχυπρόθεσμες βελτιώσεις της απόδοσης διαδραματίζουν σημαντικό ρόλο στο μετασχηματισμό  του οργανισμού για τους ακόλουθους λόγους. </a:t>
            </a:r>
            <a:r>
              <a:rPr lang="el-GR" altLang="el-GR" sz="2200" dirty="0" smtClean="0">
                <a:solidFill>
                  <a:srgbClr val="000000"/>
                </a:solidFill>
              </a:rPr>
              <a:t> </a:t>
            </a:r>
            <a:endParaRPr lang="el-GR" altLang="el-GR" sz="2200" dirty="0">
              <a:solidFill>
                <a:srgbClr val="000000"/>
              </a:solidFill>
            </a:endParaRPr>
          </a:p>
          <a:p>
            <a:pPr marL="0" indent="0">
              <a:buNone/>
            </a:pPr>
            <a:r>
              <a:rPr lang="el-GR" sz="2400" dirty="0"/>
              <a:t>1) Οι </a:t>
            </a:r>
            <a:r>
              <a:rPr lang="el-GR" sz="2400" dirty="0" smtClean="0"/>
              <a:t>νίκες </a:t>
            </a:r>
            <a:r>
              <a:rPr lang="el-GR" sz="2400" dirty="0"/>
              <a:t>αποδεικνύουν ότι οι θυσίες αξίζουν τον κόπο. </a:t>
            </a:r>
          </a:p>
          <a:p>
            <a:pPr marL="0" indent="0">
              <a:buNone/>
            </a:pPr>
            <a:r>
              <a:rPr lang="el-GR" sz="2400" dirty="0"/>
              <a:t>2) Ανταμείβονται και ενθαρρύνονται οι εργαζόμενοι που καθοδηγούν και στηρίζουν την αλλαγή </a:t>
            </a:r>
          </a:p>
          <a:p>
            <a:pPr marL="0" indent="0">
              <a:buNone/>
            </a:pPr>
            <a:r>
              <a:rPr lang="el-GR" sz="2400" dirty="0"/>
              <a:t>3) Η επιτροπή </a:t>
            </a:r>
            <a:r>
              <a:rPr lang="el-GR" sz="2400" dirty="0" smtClean="0"/>
              <a:t>έχει στοιχεία </a:t>
            </a:r>
            <a:r>
              <a:rPr lang="el-GR" sz="2400" dirty="0"/>
              <a:t>σχετικά με τη βιωσιμότητα των ιδεών </a:t>
            </a:r>
            <a:r>
              <a:rPr lang="el-GR" sz="2400" dirty="0" smtClean="0"/>
              <a:t>της. </a:t>
            </a:r>
            <a:endParaRPr lang="el-GR" sz="2400" dirty="0"/>
          </a:p>
          <a:p>
            <a:pPr marL="0" indent="0">
              <a:buNone/>
            </a:pPr>
            <a:r>
              <a:rPr lang="el-GR" sz="2400" dirty="0"/>
              <a:t>4) Οι σαφείς βελτιώσεις στην απόδοση </a:t>
            </a:r>
            <a:r>
              <a:rPr lang="el-GR" sz="2400" dirty="0" smtClean="0"/>
              <a:t>αποδυναμώνουν τις αντιδράσεις. </a:t>
            </a:r>
            <a:endParaRPr lang="el-GR" sz="2400" dirty="0"/>
          </a:p>
          <a:p>
            <a:pPr marL="0" indent="0">
              <a:buNone/>
            </a:pPr>
            <a:r>
              <a:rPr lang="el-GR" sz="2400" dirty="0"/>
              <a:t>5) Τα ορατά αποτελέσματα βοηθούν τους υπαλλήλους να παραμείνουν πιστοί στο </a:t>
            </a:r>
            <a:r>
              <a:rPr lang="el-GR" sz="2400" dirty="0" smtClean="0"/>
              <a:t>όραμα, δημιουργούν μία δυναμική </a:t>
            </a:r>
            <a:r>
              <a:rPr lang="el-GR" sz="2400" dirty="0"/>
              <a:t>και </a:t>
            </a:r>
            <a:r>
              <a:rPr lang="el-GR" sz="2400" dirty="0" smtClean="0"/>
              <a:t>συμπαρασύρουν </a:t>
            </a:r>
            <a:r>
              <a:rPr lang="el-GR" sz="2400" dirty="0"/>
              <a:t>όλους στο επόμενο </a:t>
            </a:r>
            <a:r>
              <a:rPr lang="el-GR" sz="2400" dirty="0" smtClean="0"/>
              <a:t>βήμα.</a:t>
            </a: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25</a:t>
            </a:r>
            <a:endParaRPr lang="el-GR" dirty="0"/>
          </a:p>
        </p:txBody>
      </p:sp>
    </p:spTree>
    <p:extLst>
      <p:ext uri="{BB962C8B-B14F-4D97-AF65-F5344CB8AC3E}">
        <p14:creationId xmlns:p14="http://schemas.microsoft.com/office/powerpoint/2010/main" val="477727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5"/>
                </a:solidFill>
              </a:rPr>
              <a:t>Δημιουργία βραχυπρόθεσμων κερδών (</a:t>
            </a:r>
            <a:r>
              <a:rPr lang="en-US" sz="2800" dirty="0">
                <a:solidFill>
                  <a:schemeClr val="accent5"/>
                </a:solidFill>
              </a:rPr>
              <a:t>Generating short</a:t>
            </a:r>
            <a:r>
              <a:rPr lang="el-GR" sz="2800" dirty="0">
                <a:solidFill>
                  <a:schemeClr val="accent5"/>
                </a:solidFill>
              </a:rPr>
              <a:t>-</a:t>
            </a:r>
            <a:r>
              <a:rPr lang="en-US" sz="2800" dirty="0">
                <a:solidFill>
                  <a:schemeClr val="accent5"/>
                </a:solidFill>
              </a:rPr>
              <a:t>term wins</a:t>
            </a:r>
            <a:r>
              <a:rPr lang="el-GR" sz="2800" dirty="0">
                <a:solidFill>
                  <a:schemeClr val="accent5"/>
                </a:solidFill>
              </a:rPr>
              <a:t>)</a:t>
            </a:r>
            <a:r>
              <a:rPr lang="el-GR" sz="3100" dirty="0" smtClean="0">
                <a:solidFill>
                  <a:schemeClr val="accent5"/>
                </a:solidFill>
              </a:rPr>
              <a:t> </a:t>
            </a:r>
            <a:r>
              <a:rPr lang="el-GR" sz="2800" dirty="0">
                <a:solidFill>
                  <a:schemeClr val="accent5"/>
                </a:solidFill>
              </a:rPr>
              <a:t>(στάδιο </a:t>
            </a:r>
            <a:r>
              <a:rPr lang="el-GR" sz="2800" dirty="0" smtClean="0">
                <a:solidFill>
                  <a:schemeClr val="accent5"/>
                </a:solidFill>
              </a:rPr>
              <a:t>6)</a:t>
            </a:r>
            <a:endParaRPr lang="el-GR" sz="3100" dirty="0">
              <a:solidFill>
                <a:schemeClr val="accent5"/>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«Ποιές είναι μερικές βραχυπρόθεσμες νίκες που καταφέρατε;» </a:t>
            </a:r>
          </a:p>
          <a:p>
            <a:r>
              <a:rPr lang="el-GR" sz="2400" dirty="0"/>
              <a:t>«Οι νίκες αυτές αντανακλούν τα οφέλη των εργαζομένων, αν ναι, ποια είναι αυτά;» </a:t>
            </a:r>
          </a:p>
          <a:p>
            <a:r>
              <a:rPr lang="el-GR" sz="2400" dirty="0"/>
              <a:t>«Οι βραχυπρόθεσμες νίκες δημιουργούν δραστήριους υποστηρικτές και περιορίζουν τους διστακτικούς</a:t>
            </a:r>
            <a:r>
              <a:rPr lang="el-GR" sz="2400" dirty="0" smtClean="0"/>
              <a:t>;»</a:t>
            </a: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26</a:t>
            </a:r>
            <a:endParaRPr lang="el-GR" dirty="0"/>
          </a:p>
        </p:txBody>
      </p:sp>
    </p:spTree>
    <p:extLst>
      <p:ext uri="{BB962C8B-B14F-4D97-AF65-F5344CB8AC3E}">
        <p14:creationId xmlns:p14="http://schemas.microsoft.com/office/powerpoint/2010/main" val="2502868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5"/>
                </a:solidFill>
              </a:rPr>
              <a:t>Δημιουργία βραχυπρόθεσμων κερδών (</a:t>
            </a:r>
            <a:r>
              <a:rPr lang="en-US" sz="2800" dirty="0">
                <a:solidFill>
                  <a:schemeClr val="accent5"/>
                </a:solidFill>
              </a:rPr>
              <a:t>Generating short</a:t>
            </a:r>
            <a:r>
              <a:rPr lang="el-GR" sz="2800" dirty="0">
                <a:solidFill>
                  <a:schemeClr val="accent5"/>
                </a:solidFill>
              </a:rPr>
              <a:t>-</a:t>
            </a:r>
            <a:r>
              <a:rPr lang="en-US" sz="2800" dirty="0">
                <a:solidFill>
                  <a:schemeClr val="accent5"/>
                </a:solidFill>
              </a:rPr>
              <a:t>term wins</a:t>
            </a:r>
            <a:r>
              <a:rPr lang="el-GR" sz="2800" dirty="0">
                <a:solidFill>
                  <a:schemeClr val="accent5"/>
                </a:solidFill>
              </a:rPr>
              <a:t>) (στάδιο 6)</a:t>
            </a:r>
            <a:endParaRPr lang="el-GR" sz="2800" dirty="0"/>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Μετά από 1-2 μήνες τα πρώτα οφέλη έγιναν </a:t>
            </a:r>
            <a:r>
              <a:rPr lang="el-GR" sz="2400" dirty="0" smtClean="0"/>
              <a:t>προφανή καθώς </a:t>
            </a:r>
            <a:r>
              <a:rPr lang="el-GR" sz="2400" dirty="0"/>
              <a:t>το νέο σύστημα έγινε μέρος της καθημερινής εργασίας και οι χρήστες το συνήθισαν. </a:t>
            </a:r>
            <a:endParaRPr lang="el-GR" sz="2400" dirty="0" smtClean="0"/>
          </a:p>
          <a:p>
            <a:r>
              <a:rPr lang="el-GR" sz="2400" dirty="0" smtClean="0"/>
              <a:t>Τα </a:t>
            </a:r>
            <a:r>
              <a:rPr lang="el-GR" sz="2400" dirty="0"/>
              <a:t>προβλήματα λύθηκαν χάρη στο </a:t>
            </a:r>
            <a:r>
              <a:rPr lang="en-US" sz="2400" dirty="0"/>
              <a:t>helpdesk</a:t>
            </a:r>
            <a:r>
              <a:rPr lang="el-GR" sz="2400" dirty="0"/>
              <a:t> και οι χρήστες αποδέχτηκαν το νέο σύστημα, το οποίο είναι ταχύτερο και πιο αποδοτικό.</a:t>
            </a: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27</a:t>
            </a:r>
            <a:endParaRPr lang="el-GR" dirty="0"/>
          </a:p>
        </p:txBody>
      </p:sp>
    </p:spTree>
    <p:extLst>
      <p:ext uri="{BB962C8B-B14F-4D97-AF65-F5344CB8AC3E}">
        <p14:creationId xmlns:p14="http://schemas.microsoft.com/office/powerpoint/2010/main" val="3356039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6"/>
                </a:solidFill>
              </a:rPr>
              <a:t>Εδραίωση κερδών και παραγωγή περισσότερων αλλαγών (</a:t>
            </a:r>
            <a:r>
              <a:rPr lang="en-US" sz="2800" dirty="0">
                <a:solidFill>
                  <a:schemeClr val="accent6"/>
                </a:solidFill>
              </a:rPr>
              <a:t>Consolidating gains and producing more change</a:t>
            </a:r>
            <a:r>
              <a:rPr lang="el-GR" sz="2800" dirty="0">
                <a:solidFill>
                  <a:schemeClr val="accent6"/>
                </a:solidFill>
              </a:rPr>
              <a:t>)</a:t>
            </a:r>
            <a:r>
              <a:rPr lang="el-GR" sz="3100" dirty="0" smtClean="0">
                <a:solidFill>
                  <a:schemeClr val="accent6"/>
                </a:solidFill>
              </a:rPr>
              <a:t> </a:t>
            </a:r>
            <a:r>
              <a:rPr lang="el-GR" sz="2800" dirty="0">
                <a:solidFill>
                  <a:schemeClr val="accent6"/>
                </a:solidFill>
              </a:rPr>
              <a:t>(στάδιο </a:t>
            </a:r>
            <a:r>
              <a:rPr lang="el-GR" sz="2800" dirty="0" smtClean="0">
                <a:solidFill>
                  <a:schemeClr val="accent6"/>
                </a:solidFill>
              </a:rPr>
              <a:t>7)</a:t>
            </a:r>
            <a:endParaRPr lang="el-GR" sz="3100" dirty="0">
              <a:solidFill>
                <a:schemeClr val="accent6"/>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a:t>Σε αυτό το βήμα, τα στελέχη αξιοποιούν τα βραχυπρόθεσμα κέρδη για να ασχοληθούν με νέες προκλήσεις και μεγαλύτερα έργα αλλαγής (</a:t>
            </a:r>
            <a:r>
              <a:rPr lang="en-US" sz="2400" dirty="0"/>
              <a:t>change projects</a:t>
            </a:r>
            <a:r>
              <a:rPr lang="el-GR" sz="2400" dirty="0"/>
              <a:t>).</a:t>
            </a:r>
            <a:r>
              <a:rPr lang="el-GR" sz="2400" dirty="0" smtClean="0"/>
              <a:t> Αλλά προσοχή!</a:t>
            </a:r>
          </a:p>
          <a:p>
            <a:pPr marL="0" indent="0">
              <a:buSzPct val="45000"/>
              <a:buNone/>
            </a:pPr>
            <a:r>
              <a:rPr lang="el-GR" sz="2400" b="1" dirty="0" smtClean="0">
                <a:solidFill>
                  <a:schemeClr val="tx2"/>
                </a:solidFill>
              </a:rPr>
              <a:t>«Το </a:t>
            </a:r>
            <a:r>
              <a:rPr lang="el-GR" sz="2400" b="1" dirty="0">
                <a:solidFill>
                  <a:schemeClr val="tx2"/>
                </a:solidFill>
              </a:rPr>
              <a:t>να γιορτάζουμε μια νίκη είναι ωραίο, αλλά κάθε </a:t>
            </a:r>
            <a:r>
              <a:rPr lang="el-GR" sz="2400" b="1" dirty="0" smtClean="0">
                <a:solidFill>
                  <a:schemeClr val="tx2"/>
                </a:solidFill>
              </a:rPr>
              <a:t>άποψη που </a:t>
            </a:r>
            <a:r>
              <a:rPr lang="el-GR" sz="2400" b="1" dirty="0">
                <a:solidFill>
                  <a:schemeClr val="tx2"/>
                </a:solidFill>
              </a:rPr>
              <a:t>θεωρεί ότι η </a:t>
            </a:r>
            <a:r>
              <a:rPr lang="el-GR" sz="2400" b="1" dirty="0" smtClean="0">
                <a:solidFill>
                  <a:schemeClr val="tx2"/>
                </a:solidFill>
              </a:rPr>
              <a:t>κυρίως δουλειά έγινε </a:t>
            </a:r>
            <a:r>
              <a:rPr lang="el-GR" sz="2400" b="1" dirty="0">
                <a:solidFill>
                  <a:schemeClr val="tx2"/>
                </a:solidFill>
              </a:rPr>
              <a:t>αποτελεί τρομερό λάθος. Μέχρις ότου οι αλλαγές ριζώσουν βαθιά στην κουλτούρα (του οργανισμού), οι νέες προσεγγίσεις είναι εύθραυστες και υπόκεινται σε αναίρεση-υποχώρηση» </a:t>
            </a:r>
            <a:r>
              <a:rPr lang="en-US" sz="2400" b="1" dirty="0" smtClean="0">
                <a:solidFill>
                  <a:schemeClr val="tx2"/>
                </a:solidFill>
              </a:rPr>
              <a:t> (Kotter)</a:t>
            </a:r>
            <a:r>
              <a:rPr lang="el-GR" sz="2400" b="1" dirty="0" smtClean="0">
                <a:solidFill>
                  <a:schemeClr val="tx2"/>
                </a:solidFill>
              </a:rPr>
              <a:t>.</a:t>
            </a:r>
            <a:endParaRPr lang="el-GR" altLang="el-GR" sz="2200" b="1" dirty="0" smtClean="0">
              <a:solidFill>
                <a:schemeClr val="tx2"/>
              </a:solidFill>
            </a:endParaRPr>
          </a:p>
          <a:p>
            <a:pPr marL="0" indent="0">
              <a:buSzPct val="45000"/>
              <a:buNone/>
            </a:pPr>
            <a:endParaRPr lang="el-GR" altLang="el-GR" sz="2200" dirty="0">
              <a:solidFill>
                <a:srgbClr val="000000"/>
              </a:solidFill>
            </a:endParaRPr>
          </a:p>
          <a:p>
            <a:r>
              <a:rPr lang="el-GR" sz="2400" dirty="0" smtClean="0"/>
              <a:t>"</a:t>
            </a:r>
            <a:r>
              <a:rPr lang="en-US" sz="2400" dirty="0"/>
              <a:t>While celebrating a win is fine</a:t>
            </a:r>
            <a:r>
              <a:rPr lang="el-GR" sz="2400" dirty="0"/>
              <a:t>, </a:t>
            </a:r>
            <a:r>
              <a:rPr lang="en-US" sz="2400" dirty="0"/>
              <a:t>any suggestions that the job is mostly done is generally a terrible mistake</a:t>
            </a:r>
            <a:r>
              <a:rPr lang="el-GR" sz="2400" dirty="0"/>
              <a:t>. </a:t>
            </a:r>
            <a:r>
              <a:rPr lang="en-US" sz="2400" dirty="0"/>
              <a:t>Until changes sink down deeply into the culture, new approaches are fragile and subject to regression”</a:t>
            </a:r>
            <a:r>
              <a:rPr lang="el-GR" sz="2400" dirty="0" smtClean="0"/>
              <a:t>"</a:t>
            </a:r>
            <a:endParaRPr lang="el-GR" sz="2400" dirty="0"/>
          </a:p>
          <a:p>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28</a:t>
            </a:r>
            <a:endParaRPr lang="el-GR" dirty="0"/>
          </a:p>
        </p:txBody>
      </p:sp>
    </p:spTree>
    <p:extLst>
      <p:ext uri="{BB962C8B-B14F-4D97-AF65-F5344CB8AC3E}">
        <p14:creationId xmlns:p14="http://schemas.microsoft.com/office/powerpoint/2010/main" val="176435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440160"/>
          </a:xfrm>
        </p:spPr>
        <p:txBody>
          <a:bodyPr/>
          <a:lstStyle/>
          <a:p>
            <a:r>
              <a:rPr lang="el-GR" sz="3600" dirty="0" smtClean="0">
                <a:solidFill>
                  <a:schemeClr val="accent4"/>
                </a:solidFill>
              </a:rPr>
              <a:t>Τι είναι Διαχείριση Γνώσης (</a:t>
            </a:r>
            <a:r>
              <a:rPr lang="en-US" sz="3600" dirty="0" err="1" smtClean="0">
                <a:solidFill>
                  <a:schemeClr val="accent4"/>
                </a:solidFill>
              </a:rPr>
              <a:t>Dalkir</a:t>
            </a:r>
            <a:r>
              <a:rPr lang="el-GR" sz="3600" dirty="0" smtClean="0">
                <a:solidFill>
                  <a:schemeClr val="accent4"/>
                </a:solidFill>
              </a:rPr>
              <a:t>)</a:t>
            </a:r>
            <a:endParaRPr lang="el-GR" sz="3600"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
        <p:nvSpPr>
          <p:cNvPr id="6" name="Content Placeholder 5"/>
          <p:cNvSpPr>
            <a:spLocks noGrp="1"/>
          </p:cNvSpPr>
          <p:nvPr>
            <p:ph idx="1"/>
          </p:nvPr>
        </p:nvSpPr>
        <p:spPr/>
        <p:txBody>
          <a:bodyPr>
            <a:normAutofit fontScale="55000" lnSpcReduction="20000"/>
          </a:bodyPr>
          <a:lstStyle/>
          <a:p>
            <a:pPr marL="0" indent="0">
              <a:buNone/>
            </a:pPr>
            <a:r>
              <a:rPr lang="en-US" altLang="el-GR" sz="4400" dirty="0" smtClean="0">
                <a:cs typeface="Arial" charset="0"/>
              </a:rPr>
              <a:t>"</a:t>
            </a:r>
            <a:r>
              <a:rPr lang="en-US" altLang="el-GR" sz="4400" dirty="0">
                <a:cs typeface="Arial" charset="0"/>
              </a:rPr>
              <a:t>Knowledge management is the deliberate and systematic coordination of an organization’s people, technology, processes, and organizational structure in order to add value through reuse and innovation. This is achieved through the promotion of creating, sharing, and applying knowledge as well as through the feeding of valuable lessons learned and best practices into corporate memory in order to foster continued organizational </a:t>
            </a:r>
            <a:r>
              <a:rPr lang="en-US" altLang="el-GR" sz="4400" dirty="0" smtClean="0">
                <a:cs typeface="Arial" charset="0"/>
              </a:rPr>
              <a:t>learning</a:t>
            </a:r>
            <a:r>
              <a:rPr lang="el-GR" altLang="el-GR" sz="4400" dirty="0" smtClean="0">
                <a:cs typeface="Arial" charset="0"/>
              </a:rPr>
              <a:t>.</a:t>
            </a:r>
          </a:p>
          <a:p>
            <a:pPr marL="0" indent="0">
              <a:buNone/>
            </a:pPr>
            <a:r>
              <a:rPr lang="en-US" altLang="el-GR" sz="3800" dirty="0" smtClean="0">
                <a:cs typeface="Arial" charset="0"/>
              </a:rPr>
              <a:t> </a:t>
            </a:r>
            <a:r>
              <a:rPr lang="en-US" altLang="el-GR" sz="3400" dirty="0">
                <a:cs typeface="Arial" charset="0"/>
              </a:rPr>
              <a:t>	</a:t>
            </a:r>
            <a:endParaRPr lang="el-GR" altLang="el-GR" sz="3400" dirty="0" smtClean="0">
              <a:cs typeface="Arial" charset="0"/>
            </a:endParaRPr>
          </a:p>
          <a:p>
            <a:pPr marL="0" indent="0">
              <a:buNone/>
            </a:pPr>
            <a:r>
              <a:rPr lang="en-US" altLang="el-GR" sz="3800" dirty="0" smtClean="0">
                <a:cs typeface="Arial" charset="0"/>
              </a:rPr>
              <a:t>«</a:t>
            </a:r>
            <a:r>
              <a:rPr lang="el-GR" altLang="el-GR" sz="3800" dirty="0">
                <a:cs typeface="Arial" charset="0"/>
              </a:rPr>
              <a:t>Η διαχείριση της γνώσης είναι ο σκόπιμος και συστηματικός συντονισμός των ανθρώπων, της τεχνολογίας, των διαδικασιών και της οργανωτικής δομής του οργανισμού, προκειμένου να προκύψει προστιθέμενη αξία μέσω της επαναχρησιμοποίησης και της καινοτομίας. Αυτό επιτυγχάνεται μέσω της προώθησης της δημιουργίας, της διάχυσης και της εφαρμογής της γνώσης καθώς και μέσω της τροφοδότησης με αξιοσημείωτα διδάγματα και βέλτιστες πρακτικές της εταιρικής μνήμης, προκειμένου να προωθηθεί η συνεχής οργανωσιακή μάθηση» </a:t>
            </a:r>
            <a:r>
              <a:rPr lang="el-GR" altLang="el-GR" sz="3400" dirty="0">
                <a:cs typeface="Arial" charset="0"/>
              </a:rPr>
              <a:t> </a:t>
            </a:r>
            <a:endParaRPr lang="en-US" altLang="el-GR" sz="3400" dirty="0">
              <a:cs typeface="Arial" charset="0"/>
            </a:endParaRPr>
          </a:p>
          <a:p>
            <a:endParaRPr lang="el-GR" sz="2800" dirty="0"/>
          </a:p>
        </p:txBody>
      </p:sp>
      <p:pic>
        <p:nvPicPr>
          <p:cNvPr id="7" name="Picture 7"/>
          <p:cNvPicPr>
            <a:picLocks noChangeAspect="1" noChangeArrowheads="1"/>
          </p:cNvPicPr>
          <p:nvPr/>
        </p:nvPicPr>
        <p:blipFill>
          <a:blip r:embed="rId2" cstate="print"/>
          <a:srcRect/>
          <a:stretch>
            <a:fillRect/>
          </a:stretch>
        </p:blipFill>
        <p:spPr bwMode="auto">
          <a:xfrm>
            <a:off x="120824" y="188640"/>
            <a:ext cx="1066800" cy="904875"/>
          </a:xfrm>
          <a:prstGeom prst="rect">
            <a:avLst/>
          </a:prstGeom>
          <a:noFill/>
          <a:ln w="9525">
            <a:noFill/>
            <a:round/>
            <a:headEnd/>
            <a:tailEnd/>
          </a:ln>
        </p:spPr>
      </p:pic>
    </p:spTree>
    <p:extLst>
      <p:ext uri="{BB962C8B-B14F-4D97-AF65-F5344CB8AC3E}">
        <p14:creationId xmlns:p14="http://schemas.microsoft.com/office/powerpoint/2010/main" val="22135131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6"/>
                </a:solidFill>
              </a:rPr>
              <a:t>Εδραίωση κερδών και παραγωγή περισσότερων αλλαγών (</a:t>
            </a:r>
            <a:r>
              <a:rPr lang="en-US" sz="2800" dirty="0">
                <a:solidFill>
                  <a:schemeClr val="accent6"/>
                </a:solidFill>
              </a:rPr>
              <a:t>Consolidating gains and producing more change</a:t>
            </a:r>
            <a:r>
              <a:rPr lang="el-GR" sz="2800" dirty="0">
                <a:solidFill>
                  <a:schemeClr val="accent6"/>
                </a:solidFill>
              </a:rPr>
              <a:t>)</a:t>
            </a:r>
            <a:r>
              <a:rPr lang="el-GR" sz="3100" dirty="0" smtClean="0">
                <a:solidFill>
                  <a:schemeClr val="accent6"/>
                </a:solidFill>
              </a:rPr>
              <a:t> </a:t>
            </a:r>
            <a:r>
              <a:rPr lang="el-GR" sz="2800" dirty="0">
                <a:solidFill>
                  <a:schemeClr val="accent6"/>
                </a:solidFill>
              </a:rPr>
              <a:t>(στάδιο </a:t>
            </a:r>
            <a:r>
              <a:rPr lang="el-GR" sz="2800" dirty="0" smtClean="0">
                <a:solidFill>
                  <a:schemeClr val="accent6"/>
                </a:solidFill>
              </a:rPr>
              <a:t>7)</a:t>
            </a:r>
            <a:endParaRPr lang="el-GR" sz="3100" dirty="0">
              <a:solidFill>
                <a:schemeClr val="accent6"/>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"Επιτύχατε να μειώσετε τις περιττές </a:t>
            </a:r>
            <a:r>
              <a:rPr lang="el-GR" sz="2400" dirty="0" smtClean="0"/>
              <a:t>«αλληλεξαρτήσεις» (</a:t>
            </a:r>
            <a:r>
              <a:rPr lang="en-US" sz="2400" dirty="0"/>
              <a:t>interdependencies</a:t>
            </a:r>
            <a:r>
              <a:rPr lang="el-GR" sz="2400" dirty="0" smtClean="0"/>
              <a:t>) που απαιτούνταν για την έγκριση, </a:t>
            </a:r>
            <a:r>
              <a:rPr lang="el-GR" sz="2400" dirty="0"/>
              <a:t>αν ναι, με ποιον τρόπο;"</a:t>
            </a:r>
          </a:p>
          <a:p>
            <a:r>
              <a:rPr lang="el-GR" sz="2400" dirty="0"/>
              <a:t>"Τι κάνατε για να εδραιώσετε τα κέρδη του προηγούμενου βήματος;"</a:t>
            </a:r>
          </a:p>
          <a:p>
            <a:r>
              <a:rPr lang="el-GR" sz="2400" dirty="0"/>
              <a:t>"Είναι αυτή η </a:t>
            </a:r>
            <a:r>
              <a:rPr lang="el-GR" sz="2400" dirty="0" smtClean="0"/>
              <a:t>ενσωμάτωση - ενοποίηση </a:t>
            </a:r>
            <a:r>
              <a:rPr lang="el-GR" sz="2400" dirty="0"/>
              <a:t>(</a:t>
            </a:r>
            <a:r>
              <a:rPr lang="en-US" sz="2400" dirty="0"/>
              <a:t>consolidation</a:t>
            </a:r>
            <a:r>
              <a:rPr lang="el-GR" sz="2400" dirty="0"/>
              <a:t>) χρήσιμο εργαλείο για περισσότερες αλλαγές;"</a:t>
            </a:r>
          </a:p>
          <a:p>
            <a:pPr marL="0" indent="0">
              <a:buNone/>
            </a:pPr>
            <a:r>
              <a:rPr lang="el-GR" sz="2400" dirty="0" smtClean="0"/>
              <a:t> </a:t>
            </a:r>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29</a:t>
            </a:r>
            <a:endParaRPr lang="el-GR" dirty="0"/>
          </a:p>
        </p:txBody>
      </p:sp>
    </p:spTree>
    <p:extLst>
      <p:ext uri="{BB962C8B-B14F-4D97-AF65-F5344CB8AC3E}">
        <p14:creationId xmlns:p14="http://schemas.microsoft.com/office/powerpoint/2010/main" val="1377679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6"/>
                </a:solidFill>
              </a:rPr>
              <a:t>Εδραίωση κερδών και παραγωγή περισσότερων αλλαγών (</a:t>
            </a:r>
            <a:r>
              <a:rPr lang="en-US" sz="2800" dirty="0">
                <a:solidFill>
                  <a:schemeClr val="accent6"/>
                </a:solidFill>
              </a:rPr>
              <a:t>Consolidating gains and producing more change</a:t>
            </a:r>
            <a:r>
              <a:rPr lang="el-GR" sz="2800" dirty="0">
                <a:solidFill>
                  <a:schemeClr val="accent6"/>
                </a:solidFill>
              </a:rPr>
              <a:t>)</a:t>
            </a:r>
            <a:r>
              <a:rPr lang="el-GR" sz="3100" dirty="0" smtClean="0">
                <a:solidFill>
                  <a:schemeClr val="accent6"/>
                </a:solidFill>
              </a:rPr>
              <a:t> </a:t>
            </a:r>
            <a:r>
              <a:rPr lang="el-GR" sz="2800" dirty="0">
                <a:solidFill>
                  <a:schemeClr val="accent6"/>
                </a:solidFill>
              </a:rPr>
              <a:t>(στάδιο </a:t>
            </a:r>
            <a:r>
              <a:rPr lang="el-GR" sz="2800" dirty="0" smtClean="0">
                <a:solidFill>
                  <a:schemeClr val="accent6"/>
                </a:solidFill>
              </a:rPr>
              <a:t>7)</a:t>
            </a:r>
            <a:endParaRPr lang="el-GR" sz="3100" dirty="0">
              <a:solidFill>
                <a:schemeClr val="accent6"/>
              </a:solidFill>
            </a:endParaRPr>
          </a:p>
        </p:txBody>
      </p:sp>
      <p:sp>
        <p:nvSpPr>
          <p:cNvPr id="3" name="Content Placeholder 2"/>
          <p:cNvSpPr>
            <a:spLocks noGrp="1"/>
          </p:cNvSpPr>
          <p:nvPr>
            <p:ph idx="1"/>
          </p:nvPr>
        </p:nvSpPr>
        <p:spPr>
          <a:xfrm>
            <a:off x="179512" y="1196752"/>
            <a:ext cx="8784976"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Η περιττή εργασία εξαλείφθηκε. Ο  στόχος αυτός ήταν μέρος των απαιτήσεων σχεδιασμού του νέου συστήματος. </a:t>
            </a:r>
          </a:p>
          <a:p>
            <a:r>
              <a:rPr lang="el-GR" sz="2400" dirty="0"/>
              <a:t>Το νέο σύστημα ενσωματώθηκε στη ροή εργασίας και τη δομή </a:t>
            </a:r>
            <a:r>
              <a:rPr lang="el-GR" sz="2400" dirty="0" smtClean="0"/>
              <a:t>του Πανεπιστημίου. </a:t>
            </a:r>
            <a:endParaRPr lang="el-GR" sz="2400" dirty="0"/>
          </a:p>
          <a:p>
            <a:r>
              <a:rPr lang="el-GR" sz="2400" b="1" dirty="0">
                <a:solidFill>
                  <a:schemeClr val="accent6"/>
                </a:solidFill>
              </a:rPr>
              <a:t>Οι χειρόγραφες αιτήσεις έγκρισης ταξιδιού δεν έγιναν </a:t>
            </a:r>
            <a:r>
              <a:rPr lang="el-GR" sz="2400" b="1" dirty="0" smtClean="0">
                <a:solidFill>
                  <a:schemeClr val="accent6"/>
                </a:solidFill>
              </a:rPr>
              <a:t>δεκτές!</a:t>
            </a:r>
            <a:endParaRPr lang="el-GR" sz="2400" b="1" dirty="0">
              <a:solidFill>
                <a:schemeClr val="accent6"/>
              </a:solidFill>
            </a:endParaRPr>
          </a:p>
          <a:p>
            <a:pPr marL="0" indent="0">
              <a:buSzPct val="45000"/>
              <a:buNone/>
            </a:pPr>
            <a:r>
              <a:rPr lang="el-GR" altLang="el-GR" sz="2000" b="1" dirty="0" smtClean="0">
                <a:solidFill>
                  <a:srgbClr val="FF0000"/>
                </a:solidFill>
              </a:rPr>
              <a:t>Οφέλη </a:t>
            </a:r>
            <a:r>
              <a:rPr lang="el-GR" altLang="el-GR" sz="2000" dirty="0" smtClean="0">
                <a:solidFill>
                  <a:srgbClr val="000000"/>
                </a:solidFill>
              </a:rPr>
              <a:t> </a:t>
            </a:r>
            <a:endParaRPr lang="el-GR" altLang="el-GR" sz="2000" dirty="0">
              <a:solidFill>
                <a:srgbClr val="000000"/>
              </a:solidFill>
            </a:endParaRPr>
          </a:p>
          <a:p>
            <a:r>
              <a:rPr lang="el-GR" sz="2400" dirty="0"/>
              <a:t>Η </a:t>
            </a:r>
            <a:r>
              <a:rPr lang="el-GR" sz="2400" dirty="0" smtClean="0"/>
              <a:t>προσεκτική </a:t>
            </a:r>
            <a:r>
              <a:rPr lang="el-GR" sz="2400" dirty="0"/>
              <a:t>διαχείριση κατάφερε να περιορίσει τη γραφειοκρατία, εξαλείφοντας τις άχρηστες αλληλεξαρτήσεις </a:t>
            </a:r>
            <a:r>
              <a:rPr lang="el-GR" sz="2400" dirty="0" smtClean="0"/>
              <a:t>που υπήρχαν στη παλιά </a:t>
            </a:r>
            <a:r>
              <a:rPr lang="el-GR" sz="2400" dirty="0"/>
              <a:t>διαδικασία έγκρισης. Επιπλέον, η επιτυχής αναδιάρθρωση των συστημάτων μπορεί να χρησιμοποιηθεί από τη διοίκηση ως εργαλείο για την αντιμετώπιση πρόσθετων και μεγαλύτερων έργων αλλαγής (</a:t>
            </a:r>
            <a:r>
              <a:rPr lang="en-US" sz="2400" dirty="0"/>
              <a:t>change projects</a:t>
            </a:r>
            <a:r>
              <a:rPr lang="el-GR" sz="2400" dirty="0"/>
              <a:t>).</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30</a:t>
            </a:r>
            <a:endParaRPr lang="el-GR" dirty="0"/>
          </a:p>
        </p:txBody>
      </p:sp>
    </p:spTree>
    <p:extLst>
      <p:ext uri="{BB962C8B-B14F-4D97-AF65-F5344CB8AC3E}">
        <p14:creationId xmlns:p14="http://schemas.microsoft.com/office/powerpoint/2010/main" val="32130670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116632"/>
            <a:ext cx="9468544" cy="908720"/>
          </a:xfrm>
        </p:spPr>
        <p:txBody>
          <a:bodyPr>
            <a:normAutofit fontScale="90000"/>
          </a:bodyPr>
          <a:lstStyle/>
          <a:p>
            <a:r>
              <a:rPr lang="el-GR" sz="3100" dirty="0" smtClean="0">
                <a:solidFill>
                  <a:schemeClr val="accent3">
                    <a:lumMod val="75000"/>
                  </a:schemeClr>
                </a:solidFill>
              </a:rPr>
              <a:t> αγκυροβόληση </a:t>
            </a:r>
            <a:r>
              <a:rPr lang="el-GR" sz="3100" dirty="0">
                <a:solidFill>
                  <a:schemeClr val="accent3">
                    <a:lumMod val="75000"/>
                  </a:schemeClr>
                </a:solidFill>
              </a:rPr>
              <a:t>νέας προσέγγισης στην εταιρική κουλτούρα (</a:t>
            </a:r>
            <a:r>
              <a:rPr lang="en-US" sz="3100" dirty="0">
                <a:solidFill>
                  <a:schemeClr val="accent3">
                    <a:lumMod val="75000"/>
                  </a:schemeClr>
                </a:solidFill>
              </a:rPr>
              <a:t>a</a:t>
            </a:r>
            <a:r>
              <a:rPr lang="en-US" sz="2800" dirty="0">
                <a:solidFill>
                  <a:schemeClr val="accent3">
                    <a:lumMod val="75000"/>
                  </a:schemeClr>
                </a:solidFill>
              </a:rPr>
              <a:t>nchoring</a:t>
            </a:r>
            <a:r>
              <a:rPr lang="en-US" sz="3100" dirty="0">
                <a:solidFill>
                  <a:schemeClr val="accent3">
                    <a:lumMod val="75000"/>
                  </a:schemeClr>
                </a:solidFill>
              </a:rPr>
              <a:t> new approaches in the culture</a:t>
            </a:r>
            <a:r>
              <a:rPr lang="en-US" sz="3100" dirty="0" smtClean="0">
                <a:solidFill>
                  <a:schemeClr val="accent3">
                    <a:lumMod val="75000"/>
                  </a:schemeClr>
                </a:solidFill>
              </a:rPr>
              <a:t>)</a:t>
            </a:r>
            <a:r>
              <a:rPr lang="el-GR" sz="3100" dirty="0" smtClean="0">
                <a:solidFill>
                  <a:schemeClr val="accent3">
                    <a:lumMod val="75000"/>
                  </a:schemeClr>
                </a:solidFill>
              </a:rPr>
              <a:t> </a:t>
            </a:r>
            <a:r>
              <a:rPr lang="el-GR" sz="2800" dirty="0" smtClean="0">
                <a:solidFill>
                  <a:schemeClr val="accent3">
                    <a:lumMod val="75000"/>
                  </a:schemeClr>
                </a:solidFill>
              </a:rPr>
              <a:t>(</a:t>
            </a:r>
            <a:r>
              <a:rPr lang="el-GR" sz="2800" dirty="0">
                <a:solidFill>
                  <a:schemeClr val="accent3">
                    <a:lumMod val="75000"/>
                  </a:schemeClr>
                </a:solidFill>
              </a:rPr>
              <a:t>στάδιο8)</a:t>
            </a:r>
            <a:endParaRPr lang="el-GR" sz="3100" dirty="0">
              <a:solidFill>
                <a:schemeClr val="accent3">
                  <a:lumMod val="75000"/>
                </a:schemeClr>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smtClean="0"/>
              <a:t>Η εταιρική </a:t>
            </a:r>
            <a:r>
              <a:rPr lang="el-GR" sz="2400" dirty="0"/>
              <a:t>κουλτούρα (</a:t>
            </a:r>
            <a:r>
              <a:rPr lang="en-US" sz="2400" dirty="0"/>
              <a:t>culture</a:t>
            </a:r>
            <a:r>
              <a:rPr lang="el-GR" sz="2400" dirty="0"/>
              <a:t>) είναι «κανόνες συμπεριφοράς και κοινές αξίες μεταξύ μιας ομάδας ανθρώπων</a:t>
            </a:r>
            <a:r>
              <a:rPr lang="el-GR" sz="2400" dirty="0" smtClean="0"/>
              <a:t>».</a:t>
            </a:r>
          </a:p>
          <a:p>
            <a:pPr marL="0" indent="0">
              <a:buSzPct val="45000"/>
              <a:buNone/>
            </a:pPr>
            <a:r>
              <a:rPr lang="el-GR" sz="2400" dirty="0" smtClean="0"/>
              <a:t>«</a:t>
            </a:r>
            <a:r>
              <a:rPr lang="el-GR" sz="2400" dirty="0"/>
              <a:t>οι αλλαγές σε μια ομάδα εργασίας, σε ένα τμήμα ή σε μια ολόκληρη εταιρεία μπορούν να ανατραπούν, ακόμη και μετά από χρόνια προσπαθειών, επειδή οι νέες προσεγγίσεις δεν έχουν «αγκυροβοληθεί» σταθερά στα ομαδικά (εταιρικά) πρότυπα». </a:t>
            </a:r>
            <a:endParaRPr lang="el-GR" sz="2400" dirty="0" smtClean="0"/>
          </a:p>
          <a:p>
            <a:pPr marL="0" indent="0">
              <a:buSzPct val="45000"/>
              <a:buNone/>
            </a:pPr>
            <a:r>
              <a:rPr lang="el-GR" sz="2400" dirty="0" smtClean="0"/>
              <a:t>«γενικά</a:t>
            </a:r>
            <a:r>
              <a:rPr lang="el-GR" sz="2400" dirty="0"/>
              <a:t>, κοινές αξίες οι οποίες είναι λιγότερο εμφανείς αλλά πιο βαθιά ριζωμένες στην εταιρική κουλτούρα, είναι πιο δύσκολο να αλλάξουν από τους κανόνες </a:t>
            </a:r>
            <a:r>
              <a:rPr lang="el-GR" sz="2400" dirty="0" smtClean="0"/>
              <a:t>συμπεριφοράς». </a:t>
            </a:r>
          </a:p>
          <a:p>
            <a:pPr marL="0" indent="0">
              <a:buSzPct val="45000"/>
              <a:buNone/>
            </a:pPr>
            <a:r>
              <a:rPr lang="el-GR" sz="2400" dirty="0" smtClean="0"/>
              <a:t> </a:t>
            </a:r>
            <a:r>
              <a:rPr lang="en-US" sz="2400" b="1" dirty="0" smtClean="0">
                <a:solidFill>
                  <a:schemeClr val="accent3">
                    <a:lumMod val="75000"/>
                  </a:schemeClr>
                </a:solidFill>
              </a:rPr>
              <a:t>(Kotter)</a:t>
            </a:r>
            <a:r>
              <a:rPr lang="el-GR" sz="2400" b="1" dirty="0" smtClean="0">
                <a:solidFill>
                  <a:schemeClr val="accent3">
                    <a:lumMod val="75000"/>
                  </a:schemeClr>
                </a:solidFill>
              </a:rPr>
              <a:t>.</a:t>
            </a:r>
            <a:endParaRPr lang="el-GR" altLang="el-GR" sz="2200" b="1" dirty="0" smtClean="0">
              <a:solidFill>
                <a:schemeClr val="accent3">
                  <a:lumMod val="75000"/>
                </a:schemeClr>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32</a:t>
            </a:r>
            <a:endParaRPr lang="el-GR" dirty="0"/>
          </a:p>
        </p:txBody>
      </p:sp>
    </p:spTree>
    <p:extLst>
      <p:ext uri="{BB962C8B-B14F-4D97-AF65-F5344CB8AC3E}">
        <p14:creationId xmlns:p14="http://schemas.microsoft.com/office/powerpoint/2010/main" val="15611560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116632"/>
            <a:ext cx="9468544" cy="908720"/>
          </a:xfrm>
        </p:spPr>
        <p:txBody>
          <a:bodyPr>
            <a:normAutofit fontScale="90000"/>
          </a:bodyPr>
          <a:lstStyle/>
          <a:p>
            <a:r>
              <a:rPr lang="el-GR" sz="3100" dirty="0" smtClean="0">
                <a:solidFill>
                  <a:schemeClr val="accent3">
                    <a:lumMod val="75000"/>
                  </a:schemeClr>
                </a:solidFill>
              </a:rPr>
              <a:t> αγκυροβόληση </a:t>
            </a:r>
            <a:r>
              <a:rPr lang="el-GR" sz="3100" dirty="0">
                <a:solidFill>
                  <a:schemeClr val="accent3">
                    <a:lumMod val="75000"/>
                  </a:schemeClr>
                </a:solidFill>
              </a:rPr>
              <a:t>νέας προσέγγισης στην εταιρική κουλτούρα (</a:t>
            </a:r>
            <a:r>
              <a:rPr lang="en-US" sz="3100" dirty="0">
                <a:solidFill>
                  <a:schemeClr val="accent3">
                    <a:lumMod val="75000"/>
                  </a:schemeClr>
                </a:solidFill>
              </a:rPr>
              <a:t>a</a:t>
            </a:r>
            <a:r>
              <a:rPr lang="en-US" sz="2800" dirty="0">
                <a:solidFill>
                  <a:schemeClr val="accent3">
                    <a:lumMod val="75000"/>
                  </a:schemeClr>
                </a:solidFill>
              </a:rPr>
              <a:t>nchoring</a:t>
            </a:r>
            <a:r>
              <a:rPr lang="en-US" sz="3100" dirty="0">
                <a:solidFill>
                  <a:schemeClr val="accent3">
                    <a:lumMod val="75000"/>
                  </a:schemeClr>
                </a:solidFill>
              </a:rPr>
              <a:t> new approaches in the culture</a:t>
            </a:r>
            <a:r>
              <a:rPr lang="en-US" sz="3100" dirty="0" smtClean="0">
                <a:solidFill>
                  <a:schemeClr val="accent3">
                    <a:lumMod val="75000"/>
                  </a:schemeClr>
                </a:solidFill>
              </a:rPr>
              <a:t>)</a:t>
            </a:r>
            <a:r>
              <a:rPr lang="el-GR" sz="3100" dirty="0" smtClean="0">
                <a:solidFill>
                  <a:schemeClr val="accent3">
                    <a:lumMod val="75000"/>
                  </a:schemeClr>
                </a:solidFill>
              </a:rPr>
              <a:t> </a:t>
            </a:r>
            <a:r>
              <a:rPr lang="el-GR" sz="2800" dirty="0" smtClean="0">
                <a:solidFill>
                  <a:schemeClr val="accent3">
                    <a:lumMod val="75000"/>
                  </a:schemeClr>
                </a:solidFill>
              </a:rPr>
              <a:t>(</a:t>
            </a:r>
            <a:r>
              <a:rPr lang="el-GR" sz="2800" dirty="0">
                <a:solidFill>
                  <a:schemeClr val="accent3">
                    <a:lumMod val="75000"/>
                  </a:schemeClr>
                </a:solidFill>
              </a:rPr>
              <a:t>στάδιο8)</a:t>
            </a:r>
            <a:endParaRPr lang="el-GR" sz="3100" dirty="0">
              <a:solidFill>
                <a:schemeClr val="accent3">
                  <a:lumMod val="75000"/>
                </a:schemeClr>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a:t> </a:t>
            </a:r>
            <a:r>
              <a:rPr lang="el-GR" sz="2400" dirty="0" smtClean="0"/>
              <a:t>«η </a:t>
            </a:r>
            <a:r>
              <a:rPr lang="el-GR" sz="2400" dirty="0"/>
              <a:t>εταιρική κουλτούρα αλλάζει μόνο όταν έχετε αλλάξει επιτυχώς τον τρόπο που ενεργούν οι εργαζόμενοι, και αφού η νέα συμπεριφορά παράγει κάποια οφέλη για μια χρονική περίοδο και αφού οι άνθρωποι δουν τη σχέση μεταξύ των νέων δράσεων και της βελτίωσης της </a:t>
            </a:r>
            <a:r>
              <a:rPr lang="el-GR" sz="2400" dirty="0" smtClean="0"/>
              <a:t>απόδοσης». </a:t>
            </a:r>
          </a:p>
          <a:p>
            <a:pPr marL="0" indent="0">
              <a:buSzPct val="45000"/>
              <a:buNone/>
            </a:pPr>
            <a:r>
              <a:rPr lang="el-GR" sz="2400" dirty="0" smtClean="0"/>
              <a:t>«Μία </a:t>
            </a:r>
            <a:r>
              <a:rPr lang="el-GR" sz="2400" dirty="0"/>
              <a:t>επιτροπή καθοδήγησης (έργου αλλαγής) με καλούς διαχειριστές αλλά ένδεια ηγετών δεν θα </a:t>
            </a:r>
            <a:r>
              <a:rPr lang="el-GR" sz="2400" dirty="0" smtClean="0"/>
              <a:t>πετύχει».</a:t>
            </a:r>
          </a:p>
          <a:p>
            <a:pPr marL="0" indent="0">
              <a:buSzPct val="45000"/>
              <a:buNone/>
            </a:pPr>
            <a:r>
              <a:rPr lang="en-US" sz="2400" b="1" dirty="0" smtClean="0">
                <a:solidFill>
                  <a:schemeClr val="accent3">
                    <a:lumMod val="75000"/>
                  </a:schemeClr>
                </a:solidFill>
              </a:rPr>
              <a:t>(Kotter)</a:t>
            </a:r>
            <a:r>
              <a:rPr lang="el-GR" sz="2400" b="1" dirty="0" smtClean="0">
                <a:solidFill>
                  <a:schemeClr val="accent3">
                    <a:lumMod val="75000"/>
                  </a:schemeClr>
                </a:solidFill>
              </a:rPr>
              <a:t>.</a:t>
            </a:r>
            <a:endParaRPr lang="el-GR" altLang="el-GR" sz="2200" b="1" dirty="0" smtClean="0">
              <a:solidFill>
                <a:schemeClr val="accent3">
                  <a:lumMod val="75000"/>
                </a:schemeClr>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33</a:t>
            </a:r>
            <a:endParaRPr lang="el-GR" dirty="0"/>
          </a:p>
        </p:txBody>
      </p:sp>
    </p:spTree>
    <p:extLst>
      <p:ext uri="{BB962C8B-B14F-4D97-AF65-F5344CB8AC3E}">
        <p14:creationId xmlns:p14="http://schemas.microsoft.com/office/powerpoint/2010/main" val="1461274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116632"/>
            <a:ext cx="9468544" cy="908720"/>
          </a:xfrm>
        </p:spPr>
        <p:txBody>
          <a:bodyPr>
            <a:normAutofit fontScale="90000"/>
          </a:bodyPr>
          <a:lstStyle/>
          <a:p>
            <a:r>
              <a:rPr lang="el-GR" sz="3100" dirty="0" smtClean="0">
                <a:solidFill>
                  <a:schemeClr val="accent3">
                    <a:lumMod val="75000"/>
                  </a:schemeClr>
                </a:solidFill>
              </a:rPr>
              <a:t> αγκυροβόληση </a:t>
            </a:r>
            <a:r>
              <a:rPr lang="el-GR" sz="3100" dirty="0">
                <a:solidFill>
                  <a:schemeClr val="accent3">
                    <a:lumMod val="75000"/>
                  </a:schemeClr>
                </a:solidFill>
              </a:rPr>
              <a:t>νέας προσέγγισης στην εταιρική κουλτούρα (</a:t>
            </a:r>
            <a:r>
              <a:rPr lang="en-US" sz="3100" dirty="0">
                <a:solidFill>
                  <a:schemeClr val="accent3">
                    <a:lumMod val="75000"/>
                  </a:schemeClr>
                </a:solidFill>
              </a:rPr>
              <a:t>a</a:t>
            </a:r>
            <a:r>
              <a:rPr lang="en-US" sz="2800" dirty="0">
                <a:solidFill>
                  <a:schemeClr val="accent3">
                    <a:lumMod val="75000"/>
                  </a:schemeClr>
                </a:solidFill>
              </a:rPr>
              <a:t>nchoring</a:t>
            </a:r>
            <a:r>
              <a:rPr lang="en-US" sz="3100" dirty="0">
                <a:solidFill>
                  <a:schemeClr val="accent3">
                    <a:lumMod val="75000"/>
                  </a:schemeClr>
                </a:solidFill>
              </a:rPr>
              <a:t> new approaches in the culture</a:t>
            </a:r>
            <a:r>
              <a:rPr lang="en-US" sz="3100" dirty="0" smtClean="0">
                <a:solidFill>
                  <a:schemeClr val="accent3">
                    <a:lumMod val="75000"/>
                  </a:schemeClr>
                </a:solidFill>
              </a:rPr>
              <a:t>)</a:t>
            </a:r>
            <a:r>
              <a:rPr lang="el-GR" sz="3100" dirty="0" smtClean="0">
                <a:solidFill>
                  <a:schemeClr val="accent3">
                    <a:lumMod val="75000"/>
                  </a:schemeClr>
                </a:solidFill>
              </a:rPr>
              <a:t> </a:t>
            </a:r>
            <a:r>
              <a:rPr lang="el-GR" sz="2800" dirty="0" smtClean="0">
                <a:solidFill>
                  <a:schemeClr val="accent3">
                    <a:lumMod val="75000"/>
                  </a:schemeClr>
                </a:solidFill>
              </a:rPr>
              <a:t>(</a:t>
            </a:r>
            <a:r>
              <a:rPr lang="el-GR" sz="2800" dirty="0">
                <a:solidFill>
                  <a:schemeClr val="accent3">
                    <a:lumMod val="75000"/>
                  </a:schemeClr>
                </a:solidFill>
              </a:rPr>
              <a:t>στάδιο8)</a:t>
            </a:r>
            <a:endParaRPr lang="el-GR" sz="3100" dirty="0">
              <a:solidFill>
                <a:schemeClr val="accent3">
                  <a:lumMod val="75000"/>
                </a:schemeClr>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«Βρήκατε δυσκολίες στην εμπέδωση («αγκυροβόληση») της αλλαγής στην εταιρική κουλτούρα της υπάρχουσας επιχείρησης ή στη στάση των εργαζομένων και ποια μέτρα λάβατε για να τα ξεπεράσατε»</a:t>
            </a:r>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34</a:t>
            </a:r>
            <a:endParaRPr lang="el-GR" dirty="0"/>
          </a:p>
        </p:txBody>
      </p:sp>
    </p:spTree>
    <p:extLst>
      <p:ext uri="{BB962C8B-B14F-4D97-AF65-F5344CB8AC3E}">
        <p14:creationId xmlns:p14="http://schemas.microsoft.com/office/powerpoint/2010/main" val="17123801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116632"/>
            <a:ext cx="9396536" cy="908720"/>
          </a:xfrm>
        </p:spPr>
        <p:txBody>
          <a:bodyPr>
            <a:normAutofit fontScale="90000"/>
          </a:bodyPr>
          <a:lstStyle/>
          <a:p>
            <a:r>
              <a:rPr lang="el-GR" sz="3100" dirty="0">
                <a:solidFill>
                  <a:schemeClr val="accent3">
                    <a:lumMod val="75000"/>
                  </a:schemeClr>
                </a:solidFill>
              </a:rPr>
              <a:t> </a:t>
            </a:r>
            <a:r>
              <a:rPr lang="el-GR" sz="3100" dirty="0" smtClean="0">
                <a:solidFill>
                  <a:schemeClr val="accent3">
                    <a:lumMod val="75000"/>
                  </a:schemeClr>
                </a:solidFill>
              </a:rPr>
              <a:t> αγκυροβόληση νέας προσέγγισης </a:t>
            </a:r>
            <a:r>
              <a:rPr lang="el-GR" sz="3100" dirty="0">
                <a:solidFill>
                  <a:schemeClr val="accent3">
                    <a:lumMod val="75000"/>
                  </a:schemeClr>
                </a:solidFill>
              </a:rPr>
              <a:t>στην εταιρική κουλτούρα </a:t>
            </a:r>
            <a:r>
              <a:rPr lang="el-GR" sz="3100" dirty="0" smtClean="0">
                <a:solidFill>
                  <a:schemeClr val="accent3">
                    <a:lumMod val="75000"/>
                  </a:schemeClr>
                </a:solidFill>
              </a:rPr>
              <a:t>(</a:t>
            </a:r>
            <a:r>
              <a:rPr lang="en-US" sz="3100" dirty="0" smtClean="0">
                <a:solidFill>
                  <a:schemeClr val="accent3">
                    <a:lumMod val="75000"/>
                  </a:schemeClr>
                </a:solidFill>
              </a:rPr>
              <a:t>a</a:t>
            </a:r>
            <a:r>
              <a:rPr lang="en-US" sz="2800" dirty="0" smtClean="0">
                <a:solidFill>
                  <a:schemeClr val="accent3">
                    <a:lumMod val="75000"/>
                  </a:schemeClr>
                </a:solidFill>
              </a:rPr>
              <a:t>nchoring</a:t>
            </a:r>
            <a:r>
              <a:rPr lang="en-US" sz="3100" dirty="0" smtClean="0">
                <a:solidFill>
                  <a:schemeClr val="accent3">
                    <a:lumMod val="75000"/>
                  </a:schemeClr>
                </a:solidFill>
              </a:rPr>
              <a:t> </a:t>
            </a:r>
            <a:r>
              <a:rPr lang="en-US" sz="3100" dirty="0">
                <a:solidFill>
                  <a:schemeClr val="accent3">
                    <a:lumMod val="75000"/>
                  </a:schemeClr>
                </a:solidFill>
              </a:rPr>
              <a:t>new approaches in the culture</a:t>
            </a:r>
            <a:r>
              <a:rPr lang="en-US" sz="3100" dirty="0" smtClean="0">
                <a:solidFill>
                  <a:schemeClr val="accent3">
                    <a:lumMod val="75000"/>
                  </a:schemeClr>
                </a:solidFill>
              </a:rPr>
              <a:t>)</a:t>
            </a:r>
            <a:r>
              <a:rPr lang="el-GR" sz="3100" dirty="0" smtClean="0">
                <a:solidFill>
                  <a:schemeClr val="accent3">
                    <a:lumMod val="75000"/>
                  </a:schemeClr>
                </a:solidFill>
              </a:rPr>
              <a:t> </a:t>
            </a:r>
            <a:r>
              <a:rPr lang="el-GR" sz="2800" dirty="0" smtClean="0">
                <a:solidFill>
                  <a:schemeClr val="accent3">
                    <a:lumMod val="75000"/>
                  </a:schemeClr>
                </a:solidFill>
              </a:rPr>
              <a:t>(στάδιο8)</a:t>
            </a:r>
            <a:endParaRPr lang="el-GR" sz="3100" dirty="0">
              <a:solidFill>
                <a:schemeClr val="accent3">
                  <a:lumMod val="75000"/>
                </a:schemeClr>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Υπήρχαν άνθρωποι που ήταν αντίθετοι με την αλλαγή. </a:t>
            </a:r>
          </a:p>
          <a:p>
            <a:r>
              <a:rPr lang="el-GR" sz="2400" dirty="0"/>
              <a:t>Αυτό το πρόβλημα αντιμετωπίστηκε με τους ακόλουθους τρόπους:</a:t>
            </a:r>
            <a:br>
              <a:rPr lang="el-GR" sz="2400" dirty="0"/>
            </a:br>
            <a:r>
              <a:rPr lang="el-GR" sz="2400" dirty="0"/>
              <a:t>• Οι χειρόγραφες αιτήσεις έγκρισης μετακίνησης δεν έγιναν πλέον δεκτές, έτσι όλοι αναγκάστηκαν να χρησιμοποιήσουν το νέο σύστημα.</a:t>
            </a:r>
            <a:br>
              <a:rPr lang="el-GR" sz="2400" dirty="0"/>
            </a:br>
            <a:r>
              <a:rPr lang="el-GR" sz="2400" dirty="0"/>
              <a:t>• Η ύπαρξη γραφείου βοήθειας μείωσε την </a:t>
            </a:r>
            <a:r>
              <a:rPr lang="el-GR" sz="2400" dirty="0" smtClean="0"/>
              <a:t>αντίδραση.</a:t>
            </a:r>
          </a:p>
          <a:p>
            <a:pPr marL="0" indent="0">
              <a:buNone/>
            </a:pPr>
            <a:r>
              <a:rPr lang="el-GR" altLang="el-GR" sz="2400" b="1" dirty="0" smtClean="0">
                <a:solidFill>
                  <a:srgbClr val="FF0000"/>
                </a:solidFill>
              </a:rPr>
              <a:t>Οφέλη </a:t>
            </a:r>
            <a:endParaRPr lang="el-GR" sz="2400" dirty="0"/>
          </a:p>
          <a:p>
            <a:r>
              <a:rPr lang="el-GR" sz="2400" dirty="0" smtClean="0"/>
              <a:t>ένα πληροφοριακό </a:t>
            </a:r>
            <a:r>
              <a:rPr lang="el-GR" sz="2400" dirty="0"/>
              <a:t>σύστημα </a:t>
            </a:r>
            <a:r>
              <a:rPr lang="el-GR" sz="2400" dirty="0" smtClean="0"/>
              <a:t>χρήσιμο σε </a:t>
            </a:r>
            <a:r>
              <a:rPr lang="el-GR" sz="2400" dirty="0"/>
              <a:t>όλους και </a:t>
            </a:r>
            <a:r>
              <a:rPr lang="el-GR" sz="2400" dirty="0" smtClean="0"/>
              <a:t>με μικρό  </a:t>
            </a:r>
            <a:r>
              <a:rPr lang="el-GR" sz="2400" dirty="0"/>
              <a:t>κόστος </a:t>
            </a:r>
            <a:r>
              <a:rPr lang="el-GR" sz="2400" dirty="0" smtClean="0"/>
              <a:t>μετάβασης. </a:t>
            </a:r>
            <a:endParaRPr lang="el-GR" sz="2400" dirty="0"/>
          </a:p>
          <a:p>
            <a:r>
              <a:rPr lang="el-GR" sz="2400" dirty="0" smtClean="0"/>
              <a:t>Προβλήματα και προτάσεις </a:t>
            </a:r>
            <a:r>
              <a:rPr lang="el-GR" sz="2400" dirty="0"/>
              <a:t>για </a:t>
            </a:r>
            <a:r>
              <a:rPr lang="el-GR" sz="2400" dirty="0" smtClean="0"/>
              <a:t>βελτίωση </a:t>
            </a:r>
            <a:r>
              <a:rPr lang="el-GR" sz="2400" dirty="0"/>
              <a:t>συλλέγονται για να εφαρμοστούν στην επόμενη έκδοση του λογισμικού.</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35</a:t>
            </a:r>
            <a:endParaRPr lang="el-GR" dirty="0"/>
          </a:p>
        </p:txBody>
      </p:sp>
    </p:spTree>
    <p:extLst>
      <p:ext uri="{BB962C8B-B14F-4D97-AF65-F5344CB8AC3E}">
        <p14:creationId xmlns:p14="http://schemas.microsoft.com/office/powerpoint/2010/main" val="18746646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Συμπεράσματα</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l-GR" sz="2400" dirty="0" smtClean="0"/>
              <a:t>Στη </a:t>
            </a:r>
            <a:r>
              <a:rPr lang="el-GR" sz="2400" dirty="0"/>
              <a:t>μελέτη περίπτωσης εξετάστηκε ένα έργο αλλαγής σύμφωνα με το μοντέλο 8 βημάτων του </a:t>
            </a:r>
            <a:r>
              <a:rPr lang="en-US" sz="2400" dirty="0"/>
              <a:t>Kotter</a:t>
            </a:r>
            <a:r>
              <a:rPr lang="el-GR" sz="2400" dirty="0"/>
              <a:t>. Το έργο αφορά την ανάλυση της αλλαγής των εγκρίσεων των μετακινήσεων των ανθρώπων του Πανεπιστημίου Δυτικής Αττικής από τη χρήση χειρόγραφων φορμών σε </a:t>
            </a:r>
            <a:r>
              <a:rPr lang="el-GR" sz="2400" dirty="0" smtClean="0"/>
              <a:t>ηλεκτρονικές</a:t>
            </a:r>
            <a:r>
              <a:rPr lang="en-US" sz="2400" dirty="0" smtClean="0"/>
              <a:t> </a:t>
            </a:r>
            <a:endParaRPr lang="el-GR" sz="2400" dirty="0" smtClean="0"/>
          </a:p>
          <a:p>
            <a:pPr marL="0" indent="0">
              <a:buNone/>
            </a:pPr>
            <a:endParaRPr lang="el-GR" sz="2400" dirty="0"/>
          </a:p>
          <a:p>
            <a:pPr marL="0" indent="0">
              <a:buNone/>
            </a:pPr>
            <a:endParaRPr lang="en-US" sz="2400" dirty="0" smtClean="0"/>
          </a:p>
          <a:p>
            <a:pPr marL="0" indent="0">
              <a:buNone/>
            </a:pPr>
            <a:r>
              <a:rPr lang="en-US" sz="2400" dirty="0" smtClean="0"/>
              <a:t>Kotter, J.P., 1996</a:t>
            </a:r>
            <a:r>
              <a:rPr lang="en-US" sz="2400" i="1" dirty="0" smtClean="0"/>
              <a:t>. Leading Change</a:t>
            </a:r>
            <a:r>
              <a:rPr lang="en-US" sz="2400" dirty="0" smtClean="0"/>
              <a:t>. Boston, Massachusetts: Harvard Business School Press.</a:t>
            </a:r>
            <a:endParaRPr lang="el-GR"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36</a:t>
            </a:r>
            <a:endParaRPr lang="el-GR" dirty="0"/>
          </a:p>
        </p:txBody>
      </p:sp>
    </p:spTree>
    <p:extLst>
      <p:ext uri="{BB962C8B-B14F-4D97-AF65-F5344CB8AC3E}">
        <p14:creationId xmlns:p14="http://schemas.microsoft.com/office/powerpoint/2010/main" val="42175401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Συμπεράσματα</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l-GR" sz="2400" dirty="0" smtClean="0"/>
              <a:t>Το </a:t>
            </a:r>
            <a:r>
              <a:rPr lang="el-GR" sz="2400" dirty="0"/>
              <a:t>μοντέλο του </a:t>
            </a:r>
            <a:r>
              <a:rPr lang="en-US" sz="2400" dirty="0"/>
              <a:t>Kotter </a:t>
            </a:r>
            <a:r>
              <a:rPr lang="el-GR" sz="2400" dirty="0"/>
              <a:t>ακολουθήθηκε αρκετά καλά. Υπήρξε μια επιτροπή καθοδήγησης που συνεργάστηκε καλά και καθοδηγούσε τη διαδικασία αλλαγής. Δημιουργήθηκε ένα όραμα και ανακοινώθηκε στους υπαλλήλους, προκειμένου να γίνει αποδεκτή η αλλαγή. </a:t>
            </a:r>
            <a:r>
              <a:rPr lang="el-GR" sz="2400" dirty="0" smtClean="0"/>
              <a:t>Το </a:t>
            </a:r>
            <a:r>
              <a:rPr lang="el-GR" sz="2400" dirty="0"/>
              <a:t>νέο (ηλεκτρονικό) σύστημα </a:t>
            </a:r>
            <a:r>
              <a:rPr lang="el-GR" sz="2400" dirty="0" smtClean="0"/>
              <a:t>παρουσιάστηκε </a:t>
            </a:r>
            <a:r>
              <a:rPr lang="el-GR" sz="2400" dirty="0"/>
              <a:t>στους </a:t>
            </a:r>
            <a:r>
              <a:rPr lang="el-GR" sz="2400" dirty="0" smtClean="0"/>
              <a:t>υπαλλήλους. Δημιουργήθηκε γραφείο </a:t>
            </a:r>
            <a:r>
              <a:rPr lang="el-GR" sz="2400" dirty="0"/>
              <a:t>υποστήριξης το οποίο διευκόλυνε τους υπαλλήλους να χρησιμοποιούν το νέο σύστημα. Καθώς οι εργαζόμενοι εξοικειώθηκαν με αυτό, τα οφέλη ήταν προφανή και η </a:t>
            </a:r>
            <a:r>
              <a:rPr lang="el-GR" sz="2400" dirty="0" smtClean="0"/>
              <a:t>αντίδραση μειώθηκε </a:t>
            </a:r>
            <a:r>
              <a:rPr lang="el-GR" sz="2400" dirty="0"/>
              <a:t>περαιτέρω Τέλος, δεν έγιναν πλέον δεκτά χειρόγραφα αιτήματα έγκρισης μετακίνησης. Αυτό ίσως φάνηκε λίγο απότομο αλλά συνέβαλε στη βελτίωση της εταιρικής κουλτούρας καθώς οι υπάλληλοι αναγκάστηκαν να χρησιμοποιήσουν το νέο σύστημα.</a:t>
            </a:r>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37</a:t>
            </a:r>
            <a:endParaRPr lang="el-GR" dirty="0"/>
          </a:p>
        </p:txBody>
      </p:sp>
    </p:spTree>
    <p:extLst>
      <p:ext uri="{BB962C8B-B14F-4D97-AF65-F5344CB8AC3E}">
        <p14:creationId xmlns:p14="http://schemas.microsoft.com/office/powerpoint/2010/main" val="42683180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Συμπεράσματα</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l-GR" sz="2400" dirty="0"/>
              <a:t>Η αλλαγή ήταν επιτυχής, οδήγησε στην επιτάχυνση της διαδικασίας έγκρισης του ταξιδιού, στη μείωση γραφειοκρατίας και την αποτροπή της επανάληψης της ίδιας εργασίας, , κάτι που ήταν ένα πρόβλημα με το παλιό σύστημα. Τα σχόλια των χρηστών και οι προτάσεις για βελτιώσεις έχουν συγκεντρωθεί προκειμένου να εφαρμοστούν στην επόμενη έκδοση του συστήματος. Συνεπώς, συμπεραίνουμε ότι η αλλαγή εφαρμόστηκε με επιτυχία.</a:t>
            </a:r>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38</a:t>
            </a:r>
            <a:endParaRPr lang="el-GR" dirty="0"/>
          </a:p>
        </p:txBody>
      </p:sp>
    </p:spTree>
    <p:extLst>
      <p:ext uri="{BB962C8B-B14F-4D97-AF65-F5344CB8AC3E}">
        <p14:creationId xmlns:p14="http://schemas.microsoft.com/office/powerpoint/2010/main" val="16084343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751008"/>
          </a:xfrm>
        </p:spPr>
        <p:txBody>
          <a:bodyPr>
            <a:noAutofit/>
          </a:bodyPr>
          <a:lstStyle/>
          <a:p>
            <a:r>
              <a:rPr lang="en-US" sz="2800" dirty="0" smtClean="0">
                <a:solidFill>
                  <a:schemeClr val="accent6"/>
                </a:solidFill>
              </a:rPr>
              <a:t>Case study Codification </a:t>
            </a:r>
            <a:r>
              <a:rPr lang="el-GR" sz="2800" dirty="0" smtClean="0">
                <a:solidFill>
                  <a:schemeClr val="accent6"/>
                </a:solidFill>
              </a:rPr>
              <a:t>(Συμβουλευτική υποστήριξη σπουδαστών στο Πανεπιστήμιο </a:t>
            </a:r>
            <a:r>
              <a:rPr lang="el-GR" sz="2800" dirty="0" smtClean="0">
                <a:solidFill>
                  <a:schemeClr val="accent6"/>
                </a:solidFill>
              </a:rPr>
              <a:t>Αττικής</a:t>
            </a:r>
            <a:r>
              <a:rPr lang="en-US" sz="2800" dirty="0" smtClean="0">
                <a:solidFill>
                  <a:schemeClr val="accent6"/>
                </a:solidFill>
              </a:rPr>
              <a:t>)</a:t>
            </a:r>
            <a:endParaRPr lang="el-GR" sz="2800" dirty="0">
              <a:solidFill>
                <a:schemeClr val="accent6"/>
              </a:solidFill>
            </a:endParaRPr>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l-GR" sz="2400" dirty="0" smtClean="0"/>
              <a:t>«Η </a:t>
            </a:r>
            <a:r>
              <a:rPr lang="el-GR" sz="2400" dirty="0"/>
              <a:t>συμβουλευτική είναι μια συγκεκριμένη μέθοδος ψυχολογικής στήριξης που σκοπό έχει να κάνει το σπουδαστή να κατανοήσει καλύτερα τον πραγματικό του εαυτό, τις ανάγκες του και τις δυνατότητές του. Έτσι, θα μπορέσει μόνος του, να δώσει τις δικές του απαντήσεις στα προβλήματα του. Ο ίδιος ο σπουδαστής θα αποφασίσει μαζί με τους συνεργάτες της Κοινωνικής Υπηρεσίας αν οι ανάγκες του μπορούν να καλυφθούν μέσω των συναντήσεων ή αν είναι θεμιτό να απευθυνθεί σε κάποια άλλη υπηρεσία</a:t>
            </a:r>
            <a:r>
              <a:rPr lang="el-GR" sz="2400" dirty="0" smtClean="0"/>
              <a:t>.»</a:t>
            </a:r>
            <a:r>
              <a:rPr lang="en-GB" sz="2400" dirty="0"/>
              <a:t> </a:t>
            </a:r>
            <a:endParaRPr lang="el-GR" sz="2400" dirty="0"/>
          </a:p>
          <a:p>
            <a:pPr marL="0" indent="0">
              <a:buNone/>
            </a:pPr>
            <a:endParaRPr lang="el-GR" sz="2400" dirty="0"/>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39</a:t>
            </a:r>
            <a:endParaRPr lang="el-GR" dirty="0"/>
          </a:p>
        </p:txBody>
      </p:sp>
    </p:spTree>
    <p:extLst>
      <p:ext uri="{BB962C8B-B14F-4D97-AF65-F5344CB8AC3E}">
        <p14:creationId xmlns:p14="http://schemas.microsoft.com/office/powerpoint/2010/main" val="2146722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Το Επιχειρηματικό Περιβάλλον</a:t>
            </a:r>
            <a:endParaRPr lang="en-US" dirty="0"/>
          </a:p>
        </p:txBody>
      </p:sp>
      <p:sp>
        <p:nvSpPr>
          <p:cNvPr id="8195" name="Content Placeholder 2"/>
          <p:cNvSpPr>
            <a:spLocks noGrp="1"/>
          </p:cNvSpPr>
          <p:nvPr>
            <p:ph idx="1"/>
          </p:nvPr>
        </p:nvSpPr>
        <p:spPr/>
        <p:txBody>
          <a:bodyPr>
            <a:normAutofit lnSpcReduction="10000"/>
          </a:bodyPr>
          <a:lstStyle/>
          <a:p>
            <a:pPr lvl="1">
              <a:buNone/>
            </a:pPr>
            <a:r>
              <a:rPr lang="en-US" sz="2600" dirty="0" smtClean="0"/>
              <a:t>- </a:t>
            </a:r>
            <a:r>
              <a:rPr lang="el-GR" sz="2600" dirty="0" smtClean="0"/>
              <a:t>Το περιβάλλον στο οποίο οι οργανισμοί λειτουργούν σήμερα γίνεται όλο και πιο πολύπλοκο, δημιουργώντας ευκαιρίες και προβλήματα, π.χ., παγκοσμιοποίηση (</a:t>
            </a:r>
            <a:r>
              <a:rPr lang="en-US" sz="2600" dirty="0" smtClean="0"/>
              <a:t>globalization</a:t>
            </a:r>
            <a:r>
              <a:rPr lang="el-GR" sz="2600" dirty="0" smtClean="0"/>
              <a:t>).</a:t>
            </a:r>
          </a:p>
          <a:p>
            <a:pPr lvl="1">
              <a:buNone/>
            </a:pPr>
            <a:r>
              <a:rPr lang="en-US" sz="2600" dirty="0" smtClean="0"/>
              <a:t>- </a:t>
            </a:r>
            <a:r>
              <a:rPr lang="el-GR" sz="2600" dirty="0" smtClean="0"/>
              <a:t>Κατηγορίες παραγόντων επιχειρηματικού περιβάλλοντος: Αγορές, απαιτήσεις καταναλωτών, τεχνολογία, και κοινωνία</a:t>
            </a:r>
            <a:r>
              <a:rPr lang="en-US" sz="2600" dirty="0" smtClean="0"/>
              <a:t> (markets, consumer demands, technology, societal</a:t>
            </a:r>
            <a:r>
              <a:rPr lang="el-GR" sz="2600" dirty="0" smtClean="0"/>
              <a:t>)</a:t>
            </a:r>
            <a:endParaRPr lang="en-US" sz="2600" dirty="0" smtClean="0"/>
          </a:p>
          <a:p>
            <a:pPr lvl="1">
              <a:buNone/>
            </a:pPr>
            <a:endParaRPr lang="en-US" sz="2600" dirty="0"/>
          </a:p>
          <a:p>
            <a:pPr lvl="1">
              <a:buNone/>
            </a:pPr>
            <a:r>
              <a:rPr lang="en-US" sz="2600" dirty="0" smtClean="0"/>
              <a:t>- PEST analysis, SWOT analysis</a:t>
            </a:r>
            <a:endParaRPr lang="el-GR" sz="2600" dirty="0" smtClean="0"/>
          </a:p>
          <a:p>
            <a:pPr lvl="1">
              <a:buNone/>
            </a:pPr>
            <a:r>
              <a:rPr lang="el-GR" dirty="0" smtClean="0"/>
              <a:t/>
            </a:r>
            <a:br>
              <a:rPr lang="el-GR" dirty="0" smtClean="0"/>
            </a:br>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a:t>
            </a:r>
            <a:endParaRPr lang="el-GR" dirty="0"/>
          </a:p>
        </p:txBody>
      </p:sp>
    </p:spTree>
    <p:extLst>
      <p:ext uri="{BB962C8B-B14F-4D97-AF65-F5344CB8AC3E}">
        <p14:creationId xmlns:p14="http://schemas.microsoft.com/office/powerpoint/2010/main" val="7479429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751008"/>
          </a:xfrm>
        </p:spPr>
        <p:txBody>
          <a:bodyPr>
            <a:noAutofit/>
          </a:bodyPr>
          <a:lstStyle/>
          <a:p>
            <a:r>
              <a:rPr lang="el-GR" sz="2800" dirty="0" smtClean="0">
                <a:solidFill>
                  <a:schemeClr val="accent6"/>
                </a:solidFill>
              </a:rPr>
              <a:t>Ατομική </a:t>
            </a:r>
            <a:r>
              <a:rPr lang="el-GR" sz="2800" dirty="0">
                <a:solidFill>
                  <a:schemeClr val="accent6"/>
                </a:solidFill>
              </a:rPr>
              <a:t>συμβουλετικής σε φοιτητές και φοιτήτριες για την αντιμετώπιση δυσκολιών και προβλημάτων</a:t>
            </a:r>
          </a:p>
        </p:txBody>
      </p:sp>
      <p:sp>
        <p:nvSpPr>
          <p:cNvPr id="3" name="Content Placeholder 2"/>
          <p:cNvSpPr>
            <a:spLocks noGrp="1"/>
          </p:cNvSpPr>
          <p:nvPr>
            <p:ph idx="1"/>
          </p:nvPr>
        </p:nvSpPr>
        <p:spPr>
          <a:xfrm>
            <a:off x="457200" y="548680"/>
            <a:ext cx="8229600" cy="5400600"/>
          </a:xfrm>
        </p:spPr>
        <p:txBody>
          <a:bodyPr>
            <a:noAutofit/>
          </a:bodyPr>
          <a:lstStyle/>
          <a:p>
            <a:pPr marL="0" indent="0">
              <a:buNone/>
            </a:pPr>
            <a:endParaRPr lang="en-US" sz="2400" dirty="0" smtClean="0"/>
          </a:p>
          <a:p>
            <a:pPr marL="0" indent="0">
              <a:buNone/>
            </a:pPr>
            <a:r>
              <a:rPr lang="el-GR" sz="2400" dirty="0" smtClean="0"/>
              <a:t>«Παροχή ατομικής συμβουλετικής σε φοιτητές και φοιτήτριες για </a:t>
            </a:r>
            <a:r>
              <a:rPr lang="el-GR" sz="2400" dirty="0"/>
              <a:t>την αντιμετώπιση </a:t>
            </a:r>
            <a:r>
              <a:rPr lang="el-GR" sz="2400" dirty="0" smtClean="0"/>
              <a:t>δυσκολιών και προβλημάτων</a:t>
            </a:r>
            <a:endParaRPr lang="el-GR" sz="2400" dirty="0"/>
          </a:p>
          <a:p>
            <a:pPr marL="0" lvl="0" indent="0">
              <a:buNone/>
            </a:pPr>
            <a:r>
              <a:rPr lang="el-GR" sz="2400" dirty="0"/>
              <a:t>Δυσκολίες προσαρμογής, ιδιαίτερα των πρωτοετών σπουδαστών στ</a:t>
            </a:r>
            <a:r>
              <a:rPr lang="en-GB" sz="2400" dirty="0"/>
              <a:t>o</a:t>
            </a:r>
            <a:r>
              <a:rPr lang="el-GR" sz="2400" dirty="0"/>
              <a:t> ακαδημαϊκό περιβάλλον</a:t>
            </a:r>
          </a:p>
          <a:p>
            <a:pPr marL="0" lvl="0" indent="0">
              <a:buNone/>
            </a:pPr>
            <a:r>
              <a:rPr lang="el-GR" sz="2400" dirty="0"/>
              <a:t>Δυσκολίες προσαρμογής των σπουδαστών από επαρχία</a:t>
            </a:r>
          </a:p>
          <a:p>
            <a:pPr marL="0" lvl="0" indent="0">
              <a:buNone/>
            </a:pPr>
            <a:r>
              <a:rPr lang="el-GR" sz="2400" dirty="0"/>
              <a:t>Δυσκολίες προσαρμογής των αλλοδαπών σπουδαστών</a:t>
            </a:r>
          </a:p>
          <a:p>
            <a:pPr marL="0" lvl="0" indent="0">
              <a:buNone/>
            </a:pPr>
            <a:r>
              <a:rPr lang="el-GR" sz="2400" dirty="0"/>
              <a:t>Δυσκολίες διαπροσωπικών σχέσεων</a:t>
            </a:r>
          </a:p>
          <a:p>
            <a:pPr marL="0" lvl="0" indent="0">
              <a:buNone/>
            </a:pPr>
            <a:r>
              <a:rPr lang="el-GR" sz="2400" dirty="0"/>
              <a:t>Προσωπικά προβλήματα όπως άγχος, κατάθλιψη, άγχος </a:t>
            </a:r>
            <a:r>
              <a:rPr lang="el-GR" sz="2400" dirty="0" smtClean="0"/>
              <a:t>εξετάσεων</a:t>
            </a:r>
            <a:endParaRPr lang="el-GR" sz="2400" dirty="0"/>
          </a:p>
          <a:p>
            <a:pPr marL="0" lvl="0" indent="0">
              <a:buNone/>
            </a:pPr>
            <a:r>
              <a:rPr lang="el-GR" sz="2400" dirty="0"/>
              <a:t>Θέματα σπουδαστών με κινητικά και αισθητηριακά προβλήματα</a:t>
            </a:r>
          </a:p>
          <a:p>
            <a:pPr marL="0" lvl="0" indent="0">
              <a:buNone/>
            </a:pPr>
            <a:r>
              <a:rPr lang="el-GR" sz="2400" dirty="0"/>
              <a:t>Οικονομικά προβλήματα, ανάγκες εργασίας κ.λ.π</a:t>
            </a:r>
            <a:r>
              <a:rPr lang="el-GR" sz="2400" dirty="0" smtClean="0"/>
              <a:t>.»</a:t>
            </a:r>
            <a:endParaRPr lang="el-GR" sz="2400" dirty="0"/>
          </a:p>
          <a:p>
            <a:pPr marL="0" indent="0">
              <a:buNone/>
            </a:pPr>
            <a:r>
              <a:rPr lang="el-GR" sz="2400" b="1" dirty="0" smtClean="0">
                <a:solidFill>
                  <a:schemeClr val="accent6"/>
                </a:solidFill>
              </a:rPr>
              <a:t>«Η </a:t>
            </a:r>
            <a:r>
              <a:rPr lang="el-GR" sz="2400" b="1" dirty="0">
                <a:solidFill>
                  <a:schemeClr val="accent6"/>
                </a:solidFill>
              </a:rPr>
              <a:t>συνεργασία συμβούλου </a:t>
            </a:r>
            <a:r>
              <a:rPr lang="el-GR" sz="2400" b="1" dirty="0" smtClean="0">
                <a:solidFill>
                  <a:schemeClr val="accent6"/>
                </a:solidFill>
              </a:rPr>
              <a:t>– φοιτητών γίνεται </a:t>
            </a:r>
            <a:r>
              <a:rPr lang="el-GR" sz="2400" b="1" dirty="0">
                <a:solidFill>
                  <a:schemeClr val="accent6"/>
                </a:solidFill>
              </a:rPr>
              <a:t>με απόλυτη εχεμύθεια και σεβασμό</a:t>
            </a:r>
            <a:r>
              <a:rPr lang="el-GR" sz="2400" b="1" dirty="0" smtClean="0">
                <a:solidFill>
                  <a:schemeClr val="accent6"/>
                </a:solidFill>
              </a:rPr>
              <a:t>»</a:t>
            </a:r>
            <a:r>
              <a:rPr lang="en-GB" sz="2400" b="1" dirty="0">
                <a:solidFill>
                  <a:schemeClr val="accent6"/>
                </a:solidFill>
              </a:rPr>
              <a:t> </a:t>
            </a:r>
            <a:endParaRPr lang="el-GR" sz="2400" b="1" dirty="0">
              <a:solidFill>
                <a:schemeClr val="accent6"/>
              </a:solidFill>
            </a:endParaRPr>
          </a:p>
          <a:p>
            <a:pPr marL="0" indent="0">
              <a:buNone/>
            </a:pPr>
            <a:endParaRPr lang="el-GR" sz="2400" dirty="0"/>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40</a:t>
            </a:r>
            <a:endParaRPr lang="el-GR" dirty="0"/>
          </a:p>
        </p:txBody>
      </p:sp>
    </p:spTree>
    <p:extLst>
      <p:ext uri="{BB962C8B-B14F-4D97-AF65-F5344CB8AC3E}">
        <p14:creationId xmlns:p14="http://schemas.microsoft.com/office/powerpoint/2010/main" val="21104840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497208"/>
          </a:xfrm>
        </p:spPr>
        <p:txBody>
          <a:bodyPr>
            <a:noAutofit/>
          </a:bodyPr>
          <a:lstStyle/>
          <a:p>
            <a:r>
              <a:rPr lang="el-GR" sz="2800" dirty="0" smtClean="0">
                <a:solidFill>
                  <a:schemeClr val="accent6"/>
                </a:solidFill>
              </a:rPr>
              <a:t>Διαδικασία</a:t>
            </a:r>
            <a:endParaRPr lang="el-GR" sz="2800" dirty="0">
              <a:solidFill>
                <a:schemeClr val="accent6"/>
              </a:solidFill>
            </a:endParaRPr>
          </a:p>
        </p:txBody>
      </p:sp>
      <p:sp>
        <p:nvSpPr>
          <p:cNvPr id="3" name="Content Placeholder 2"/>
          <p:cNvSpPr>
            <a:spLocks noGrp="1"/>
          </p:cNvSpPr>
          <p:nvPr>
            <p:ph idx="1"/>
          </p:nvPr>
        </p:nvSpPr>
        <p:spPr>
          <a:xfrm>
            <a:off x="457200" y="548680"/>
            <a:ext cx="8229600" cy="5400600"/>
          </a:xfrm>
        </p:spPr>
        <p:txBody>
          <a:bodyPr>
            <a:noAutofit/>
          </a:bodyPr>
          <a:lstStyle/>
          <a:p>
            <a:pPr marL="0" indent="0">
              <a:buNone/>
            </a:pPr>
            <a:endParaRPr lang="en-US" sz="2400" dirty="0" smtClean="0"/>
          </a:p>
          <a:p>
            <a:r>
              <a:rPr lang="el-GR" sz="2400" dirty="0" smtClean="0"/>
              <a:t>«</a:t>
            </a:r>
            <a:r>
              <a:rPr lang="el-GR" sz="2400" dirty="0"/>
              <a:t>Αρχικά,  ο σπουδαστής έρχεται σε μια πρώτη επαφή με </a:t>
            </a:r>
            <a:r>
              <a:rPr lang="el-GR" sz="2400" dirty="0" smtClean="0"/>
              <a:t>Κοινωνική Λειτουργό, </a:t>
            </a:r>
            <a:r>
              <a:rPr lang="el-GR" sz="2400" dirty="0"/>
              <a:t>συμπληρώνει τη φόρμα της αιτήσης για συμβουλευτική υποστήριξη και ορίζουν από κοινού την επόμενη συνάντηση.</a:t>
            </a:r>
          </a:p>
          <a:p>
            <a:r>
              <a:rPr lang="el-GR" sz="2400" dirty="0"/>
              <a:t>Η Κοινωνική – Συμβουλευτική </a:t>
            </a:r>
            <a:r>
              <a:rPr lang="el-GR" sz="2400" dirty="0" smtClean="0"/>
              <a:t>Υπηρεσία </a:t>
            </a:r>
            <a:r>
              <a:rPr lang="el-GR" sz="2400" dirty="0"/>
              <a:t>δημιουργεί Καρτέλα με το ιστορικό του σπουδαστή, αξιολογεί το αίτημα του σπουδαστή και τον παραπέμπει στο αρμόδιο στέλεχος της υπηρεσίας.</a:t>
            </a:r>
          </a:p>
          <a:p>
            <a:r>
              <a:rPr lang="el-GR" sz="2400" dirty="0"/>
              <a:t>Οι συνεδρίες πραγματοποιούνται για όσο διάστημα επιθυμεί ο ίδιος ο σπουδαστής και καθ’ όλην τη διάρκεια της συμβουλευτικής κρατούνται σημειώσεις, οι οποίες καταχωρούνται στην καρτέλα του σπουδαστή. Η καρτέλα του σπουδαστή ενημερώνεται συστηματικά μετά από κάθε συνεδρία καθώς επίσης και το Μητρώο Κίνησης των Περιστατικών.</a:t>
            </a:r>
            <a:r>
              <a:rPr lang="el-GR" sz="2400" dirty="0" smtClean="0"/>
              <a:t>»</a:t>
            </a:r>
            <a:r>
              <a:rPr lang="en-GB" sz="2400" dirty="0"/>
              <a:t> </a:t>
            </a:r>
            <a:endParaRPr lang="el-GR" sz="2400" dirty="0"/>
          </a:p>
          <a:p>
            <a:pPr marL="0" indent="0">
              <a:buNone/>
            </a:pPr>
            <a:endParaRPr lang="el-GR" sz="2400" dirty="0"/>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41</a:t>
            </a:r>
            <a:endParaRPr lang="el-GR" dirty="0"/>
          </a:p>
        </p:txBody>
      </p:sp>
    </p:spTree>
    <p:extLst>
      <p:ext uri="{BB962C8B-B14F-4D97-AF65-F5344CB8AC3E}">
        <p14:creationId xmlns:p14="http://schemas.microsoft.com/office/powerpoint/2010/main" val="23195540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41</a:t>
            </a:fld>
            <a:endParaRPr lang="el-GR" dirty="0"/>
          </a:p>
        </p:txBody>
      </p:sp>
      <p:sp>
        <p:nvSpPr>
          <p:cNvPr id="3" name="Rectangle 2"/>
          <p:cNvSpPr>
            <a:spLocks noChangeArrowheads="1"/>
          </p:cNvSpPr>
          <p:nvPr/>
        </p:nvSpPr>
        <p:spPr bwMode="auto">
          <a:xfrm>
            <a:off x="684584" y="7848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 name="Object 3"/>
          <p:cNvGraphicFramePr>
            <a:graphicFrameLocks noChangeAspect="1"/>
          </p:cNvGraphicFramePr>
          <p:nvPr>
            <p:extLst>
              <p:ext uri="{D42A27DB-BD31-4B8C-83A1-F6EECF244321}">
                <p14:modId xmlns:p14="http://schemas.microsoft.com/office/powerpoint/2010/main" val="1270789287"/>
              </p:ext>
            </p:extLst>
          </p:nvPr>
        </p:nvGraphicFramePr>
        <p:xfrm>
          <a:off x="684584" y="784820"/>
          <a:ext cx="5753100" cy="5524500"/>
        </p:xfrm>
        <a:graphic>
          <a:graphicData uri="http://schemas.openxmlformats.org/presentationml/2006/ole">
            <mc:AlternateContent xmlns:mc="http://schemas.openxmlformats.org/markup-compatibility/2006">
              <mc:Choice xmlns:v="urn:schemas-microsoft-com:vml" Requires="v">
                <p:oleObj spid="_x0000_s1032" r:id="rId3" imgW="4954683" imgH="4763298" progId="">
                  <p:embed/>
                </p:oleObj>
              </mc:Choice>
              <mc:Fallback>
                <p:oleObj r:id="rId3" imgW="4954683" imgH="4763298" progId="">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584" y="784820"/>
                        <a:ext cx="5753100" cy="552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260941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Πανεπιστήμιο Δυτικής Αττικής</a:t>
            </a:r>
            <a:r>
              <a:rPr lang="en-US" sz="2000" dirty="0" smtClean="0"/>
              <a:t>, </a:t>
            </a:r>
            <a:r>
              <a:rPr lang="el-GR" sz="2000" dirty="0" smtClean="0"/>
              <a:t>Χ. Σκουρλάς, Ε. Γαλιώτου, Α. Μαρινάγη, 2018.</a:t>
            </a:r>
          </a:p>
          <a:p>
            <a:pPr marL="0" indent="0">
              <a:spcBef>
                <a:spcPts val="0"/>
              </a:spcBef>
              <a:buNone/>
            </a:pPr>
            <a:r>
              <a:rPr lang="el-GR" sz="2000" dirty="0"/>
              <a:t>Χ. Σκουρλάς, Ε. Γαλιώτου, Α. </a:t>
            </a:r>
            <a:r>
              <a:rPr lang="el-GR" sz="2000" dirty="0" smtClean="0"/>
              <a:t>Μαρινάγη. «Διαχείριση Γνώσης. </a:t>
            </a:r>
            <a:r>
              <a:rPr lang="el-GR" sz="2000" dirty="0"/>
              <a:t>Ενότητα 1: «Προσανατολισμού» (orientation) - </a:t>
            </a:r>
            <a:r>
              <a:rPr lang="el-GR" sz="2000" dirty="0" smtClean="0"/>
              <a:t>Εισαγωγή ». Έκδοση: 1.0. Αθήνα 2018. Διαθέσιμο από τη δικτυακή διεύθυνση: </a:t>
            </a:r>
            <a:r>
              <a:rPr lang="en-US" sz="2000" dirty="0" smtClean="0">
                <a:hlinkClick r:id="rId3"/>
              </a:rPr>
              <a:t>pyles.teiath.gr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a:p>
            <a:endParaRPr lang="el-GR" sz="1800" b="1" u="sng" dirty="0">
              <a:solidFill>
                <a:srgbClr val="FF0000"/>
              </a:solidFill>
            </a:endParaRPr>
          </a:p>
          <a:p>
            <a:pPr marL="0" indent="0">
              <a:buNone/>
            </a:pPr>
            <a:endParaRPr lang="el-GR" sz="1800" dirty="0" smtClean="0"/>
          </a:p>
          <a:p>
            <a:pPr marL="0" indent="0">
              <a:buNone/>
            </a:pPr>
            <a:endParaRPr lang="el-GR" sz="1800" dirty="0"/>
          </a:p>
          <a:p>
            <a:pPr marL="0" indent="0">
              <a:buNone/>
            </a:pPr>
            <a:r>
              <a:rPr lang="el-GR" sz="1800" dirty="0" smtClean="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39689503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γνώσης - </a:t>
            </a:r>
            <a:r>
              <a:rPr lang="en-US" dirty="0" smtClean="0"/>
              <a:t>Types of Knowledge</a:t>
            </a:r>
            <a:endParaRPr lang="en-US" dirty="0"/>
          </a:p>
        </p:txBody>
      </p:sp>
      <p:sp>
        <p:nvSpPr>
          <p:cNvPr id="3" name="Content Placeholder 2"/>
          <p:cNvSpPr>
            <a:spLocks noGrp="1"/>
          </p:cNvSpPr>
          <p:nvPr>
            <p:ph idx="1"/>
          </p:nvPr>
        </p:nvSpPr>
        <p:spPr>
          <a:xfrm>
            <a:off x="179512" y="1196752"/>
            <a:ext cx="8507288" cy="5040560"/>
          </a:xfrm>
        </p:spPr>
        <p:txBody>
          <a:bodyPr>
            <a:normAutofit fontScale="92500" lnSpcReduction="10000"/>
          </a:bodyPr>
          <a:lstStyle/>
          <a:p>
            <a:pPr>
              <a:buNone/>
            </a:pPr>
            <a:r>
              <a:rPr lang="en-US" b="1" dirty="0" smtClean="0"/>
              <a:t>Tacit knowledge</a:t>
            </a:r>
            <a:r>
              <a:rPr lang="el-GR" b="1" dirty="0" smtClean="0"/>
              <a:t> - άρρητη γνώση</a:t>
            </a:r>
            <a:r>
              <a:rPr lang="en-US" b="1" dirty="0" smtClean="0"/>
              <a:t>:</a:t>
            </a:r>
            <a:r>
              <a:rPr lang="en-US" dirty="0" smtClean="0"/>
              <a:t> awareness, expertise, Judgment, corporate memory</a:t>
            </a:r>
          </a:p>
          <a:p>
            <a:pPr lvl="0"/>
            <a:r>
              <a:rPr lang="el-GR" dirty="0" smtClean="0"/>
              <a:t>ευαισθητοποίηση, εμπειρία, κρίση,                     εταιρική μνήμη</a:t>
            </a:r>
            <a:endParaRPr lang="en-US" dirty="0" smtClean="0"/>
          </a:p>
          <a:p>
            <a:pPr lvl="0">
              <a:buNone/>
            </a:pPr>
            <a:r>
              <a:rPr lang="en-US" dirty="0" smtClean="0"/>
              <a:t> </a:t>
            </a:r>
            <a:r>
              <a:rPr lang="el-GR" dirty="0" smtClean="0"/>
              <a:t> </a:t>
            </a:r>
            <a:r>
              <a:rPr lang="en-US" dirty="0" smtClean="0"/>
              <a:t>                                             </a:t>
            </a:r>
            <a:r>
              <a:rPr lang="el-GR" dirty="0" smtClean="0"/>
              <a:t>               </a:t>
            </a:r>
            <a:r>
              <a:rPr lang="en-US" dirty="0" smtClean="0"/>
              <a:t> </a:t>
            </a:r>
            <a:r>
              <a:rPr lang="en-US" sz="2400" dirty="0" smtClean="0"/>
              <a:t>The Thinker                                                       </a:t>
            </a:r>
          </a:p>
          <a:p>
            <a:pPr lvl="0">
              <a:buNone/>
            </a:pPr>
            <a:r>
              <a:rPr lang="en-US" sz="2400" dirty="0" smtClean="0"/>
              <a:t>                                                                    </a:t>
            </a:r>
            <a:r>
              <a:rPr lang="el-GR" sz="2400" dirty="0" smtClean="0"/>
              <a:t>                      </a:t>
            </a:r>
            <a:r>
              <a:rPr lang="en-US" sz="2400" dirty="0" smtClean="0"/>
              <a:t>(Rodin)</a:t>
            </a:r>
          </a:p>
          <a:p>
            <a:pPr>
              <a:buNone/>
            </a:pPr>
            <a:r>
              <a:rPr lang="en-US" b="1" dirty="0" smtClean="0"/>
              <a:t>Explicit knowledge</a:t>
            </a:r>
            <a:r>
              <a:rPr lang="el-GR" b="1" dirty="0" smtClean="0"/>
              <a:t> – ρητή γνώση</a:t>
            </a:r>
            <a:r>
              <a:rPr lang="en-US" dirty="0" smtClean="0"/>
              <a:t>:                              e.g. publications, books, reports, photos,             diagrams, illustrations, presentations, speeches, lectures, lessons learned, recordings, procedures, policies</a:t>
            </a:r>
          </a:p>
          <a:p>
            <a:endParaRPr lang="en-US" dirty="0" smtClean="0"/>
          </a:p>
          <a:p>
            <a:pPr lvl="0" algn="just"/>
            <a:endParaRPr lang="en-US" dirty="0" smtClean="0"/>
          </a:p>
          <a:p>
            <a:pPr lvl="1">
              <a:buNone/>
            </a:pPr>
            <a:endParaRPr lang="en-US" dirty="0" smtClean="0"/>
          </a:p>
          <a:p>
            <a:pPr lvl="1">
              <a:buNone/>
            </a:pPr>
            <a:endParaRPr lang="en-US" dirty="0"/>
          </a:p>
        </p:txBody>
      </p:sp>
      <p:pic>
        <p:nvPicPr>
          <p:cNvPr id="4" name="Picture 3"/>
          <p:cNvPicPr>
            <a:picLocks noChangeAspect="1" noChangeArrowheads="1"/>
          </p:cNvPicPr>
          <p:nvPr/>
        </p:nvPicPr>
        <p:blipFill>
          <a:blip r:embed="rId2" cstate="print"/>
          <a:srcRect/>
          <a:stretch>
            <a:fillRect/>
          </a:stretch>
        </p:blipFill>
        <p:spPr bwMode="auto">
          <a:xfrm>
            <a:off x="7092280" y="2276872"/>
            <a:ext cx="1631112" cy="2056091"/>
          </a:xfrm>
          <a:prstGeom prst="rect">
            <a:avLst/>
          </a:prstGeom>
          <a:noFill/>
          <a:ln w="9525">
            <a:noFill/>
            <a:miter lim="800000"/>
            <a:headEnd/>
            <a:tailEnd/>
          </a:ln>
        </p:spPr>
      </p:pic>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4</a:t>
            </a:r>
            <a:endParaRPr lang="el-GR" dirty="0"/>
          </a:p>
        </p:txBody>
      </p:sp>
      <p:pic>
        <p:nvPicPr>
          <p:cNvPr id="6" name="Picture 7"/>
          <p:cNvPicPr>
            <a:picLocks noChangeAspect="1" noChangeArrowheads="1"/>
          </p:cNvPicPr>
          <p:nvPr/>
        </p:nvPicPr>
        <p:blipFill>
          <a:blip r:embed="rId3" cstate="print"/>
          <a:srcRect/>
          <a:stretch>
            <a:fillRect/>
          </a:stretch>
        </p:blipFill>
        <p:spPr bwMode="auto">
          <a:xfrm>
            <a:off x="2123728" y="5589240"/>
            <a:ext cx="898539" cy="762154"/>
          </a:xfrm>
          <a:prstGeom prst="rect">
            <a:avLst/>
          </a:prstGeom>
          <a:noFill/>
          <a:ln w="9525">
            <a:noFill/>
            <a:round/>
            <a:headEnd/>
            <a:tailEnd/>
          </a:ln>
        </p:spPr>
      </p:pic>
      <p:pic>
        <p:nvPicPr>
          <p:cNvPr id="7" name="Picture 7"/>
          <p:cNvPicPr>
            <a:picLocks noChangeAspect="1" noChangeArrowheads="1"/>
          </p:cNvPicPr>
          <p:nvPr/>
        </p:nvPicPr>
        <p:blipFill>
          <a:blip r:embed="rId3" cstate="print"/>
          <a:srcRect/>
          <a:stretch>
            <a:fillRect/>
          </a:stretch>
        </p:blipFill>
        <p:spPr bwMode="auto">
          <a:xfrm>
            <a:off x="2915816" y="5589240"/>
            <a:ext cx="898539" cy="762154"/>
          </a:xfrm>
          <a:prstGeom prst="rect">
            <a:avLst/>
          </a:prstGeom>
          <a:noFill/>
          <a:ln w="9525">
            <a:noFill/>
            <a:round/>
            <a:headEnd/>
            <a:tailEnd/>
          </a:ln>
        </p:spPr>
      </p:pic>
      <p:pic>
        <p:nvPicPr>
          <p:cNvPr id="8" name="Picture 7"/>
          <p:cNvPicPr>
            <a:picLocks noChangeAspect="1" noChangeArrowheads="1"/>
          </p:cNvPicPr>
          <p:nvPr/>
        </p:nvPicPr>
        <p:blipFill>
          <a:blip r:embed="rId3" cstate="print"/>
          <a:srcRect/>
          <a:stretch>
            <a:fillRect/>
          </a:stretch>
        </p:blipFill>
        <p:spPr bwMode="auto">
          <a:xfrm>
            <a:off x="3779912" y="5589240"/>
            <a:ext cx="898539" cy="762154"/>
          </a:xfrm>
          <a:prstGeom prst="rect">
            <a:avLst/>
          </a:prstGeom>
          <a:noFill/>
          <a:ln w="9525">
            <a:noFill/>
            <a:round/>
            <a:headEnd/>
            <a:tailEnd/>
          </a:ln>
        </p:spPr>
      </p:pic>
      <p:sp>
        <p:nvSpPr>
          <p:cNvPr id="9" name="Slide Number Placeholder 3"/>
          <p:cNvSpPr txBox="1">
            <a:spLocks/>
          </p:cNvSpPr>
          <p:nvPr/>
        </p:nvSpPr>
        <p:spPr>
          <a:xfrm>
            <a:off x="6705600" y="6508750"/>
            <a:ext cx="2133600" cy="365125"/>
          </a:xfrm>
          <a:prstGeom prst="rect">
            <a:avLst/>
          </a:prstGeom>
        </p:spPr>
        <p:txBody>
          <a:bodyPr vert="horz" lIns="91440" tIns="45720" rIns="91440" bIns="45720" rtlCol="0" anchor="ctr"/>
          <a:lstStyle>
            <a:defPPr>
              <a:defRPr lang="el-GR"/>
            </a:defPPr>
            <a:lvl1pPr algn="r"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endParaRPr lang="el-GR" dirty="0"/>
          </a:p>
        </p:txBody>
      </p:sp>
    </p:spTree>
    <p:extLst>
      <p:ext uri="{BB962C8B-B14F-4D97-AF65-F5344CB8AC3E}">
        <p14:creationId xmlns:p14="http://schemas.microsoft.com/office/powerpoint/2010/main" val="678455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5</a:t>
            </a:fld>
            <a:endParaRPr lang="el-GR" dirty="0"/>
          </a:p>
        </p:txBody>
      </p:sp>
      <p:pic>
        <p:nvPicPr>
          <p:cNvPr id="355330" name="Picture 2" descr="SECI model of Knowledge creation."/>
          <p:cNvPicPr>
            <a:picLocks noChangeAspect="1" noChangeArrowheads="1"/>
          </p:cNvPicPr>
          <p:nvPr/>
        </p:nvPicPr>
        <p:blipFill>
          <a:blip r:embed="rId2" cstate="print"/>
          <a:srcRect/>
          <a:stretch>
            <a:fillRect/>
          </a:stretch>
        </p:blipFill>
        <p:spPr bwMode="auto">
          <a:xfrm>
            <a:off x="987127" y="620688"/>
            <a:ext cx="6753225" cy="5619751"/>
          </a:xfrm>
          <a:prstGeom prst="rect">
            <a:avLst/>
          </a:prstGeom>
          <a:noFill/>
        </p:spPr>
      </p:pic>
      <p:sp>
        <p:nvSpPr>
          <p:cNvPr id="4" name="3 - Ορθογώνιο"/>
          <p:cNvSpPr/>
          <p:nvPr/>
        </p:nvSpPr>
        <p:spPr>
          <a:xfrm>
            <a:off x="3275856" y="6433591"/>
            <a:ext cx="5832648" cy="307777"/>
          </a:xfrm>
          <a:prstGeom prst="rect">
            <a:avLst/>
          </a:prstGeom>
        </p:spPr>
        <p:txBody>
          <a:bodyPr wrap="square">
            <a:spAutoFit/>
          </a:bodyPr>
          <a:lstStyle/>
          <a:p>
            <a:r>
              <a:rPr lang="en-US" sz="1400" u="sng" dirty="0" smtClean="0">
                <a:latin typeface="+mn-lt"/>
                <a:hlinkClick r:id="rId3"/>
              </a:rPr>
              <a:t>SECI model: Wikipedia</a:t>
            </a:r>
            <a:endParaRPr lang="en-US" sz="1400" u="sng" dirty="0">
              <a:latin typeface="+mn-lt"/>
            </a:endParaRPr>
          </a:p>
        </p:txBody>
      </p:sp>
      <p:pic>
        <p:nvPicPr>
          <p:cNvPr id="5" name="Picture 4"/>
          <p:cNvPicPr>
            <a:picLocks noChangeAspect="1" noChangeArrowheads="1"/>
          </p:cNvPicPr>
          <p:nvPr/>
        </p:nvPicPr>
        <p:blipFill>
          <a:blip r:embed="rId4" cstate="print"/>
          <a:srcRect/>
          <a:stretch>
            <a:fillRect/>
          </a:stretch>
        </p:blipFill>
        <p:spPr bwMode="auto">
          <a:xfrm>
            <a:off x="4860032" y="254572"/>
            <a:ext cx="576064" cy="726155"/>
          </a:xfrm>
          <a:prstGeom prst="rect">
            <a:avLst/>
          </a:prstGeom>
          <a:noFill/>
          <a:ln w="9525">
            <a:noFill/>
            <a:miter lim="800000"/>
            <a:headEnd/>
            <a:tailEnd/>
          </a:ln>
        </p:spPr>
      </p:pic>
      <p:pic>
        <p:nvPicPr>
          <p:cNvPr id="6" name="Picture 5"/>
          <p:cNvPicPr>
            <a:picLocks noChangeAspect="1" noChangeArrowheads="1"/>
          </p:cNvPicPr>
          <p:nvPr/>
        </p:nvPicPr>
        <p:blipFill>
          <a:blip r:embed="rId4" cstate="print"/>
          <a:srcRect/>
          <a:stretch>
            <a:fillRect/>
          </a:stretch>
        </p:blipFill>
        <p:spPr bwMode="auto">
          <a:xfrm>
            <a:off x="2234775" y="260648"/>
            <a:ext cx="598086" cy="753914"/>
          </a:xfrm>
          <a:prstGeom prst="rect">
            <a:avLst/>
          </a:prstGeom>
          <a:noFill/>
          <a:ln w="9525">
            <a:noFill/>
            <a:miter lim="800000"/>
            <a:headEnd/>
            <a:tailEnd/>
          </a:ln>
        </p:spPr>
      </p:pic>
      <p:pic>
        <p:nvPicPr>
          <p:cNvPr id="7" name="Picture 6"/>
          <p:cNvPicPr>
            <a:picLocks noChangeAspect="1" noChangeArrowheads="1"/>
          </p:cNvPicPr>
          <p:nvPr/>
        </p:nvPicPr>
        <p:blipFill>
          <a:blip r:embed="rId4" cstate="print"/>
          <a:srcRect/>
          <a:stretch>
            <a:fillRect/>
          </a:stretch>
        </p:blipFill>
        <p:spPr bwMode="auto">
          <a:xfrm>
            <a:off x="672942" y="1664804"/>
            <a:ext cx="656932" cy="828092"/>
          </a:xfrm>
          <a:prstGeom prst="rect">
            <a:avLst/>
          </a:prstGeom>
          <a:noFill/>
          <a:ln w="9525">
            <a:noFill/>
            <a:miter lim="800000"/>
            <a:headEnd/>
            <a:tailEnd/>
          </a:ln>
        </p:spPr>
      </p:pic>
      <p:pic>
        <p:nvPicPr>
          <p:cNvPr id="8" name="Picture 7"/>
          <p:cNvPicPr>
            <a:picLocks noChangeAspect="1" noChangeArrowheads="1"/>
          </p:cNvPicPr>
          <p:nvPr/>
        </p:nvPicPr>
        <p:blipFill>
          <a:blip r:embed="rId4" cstate="print"/>
          <a:srcRect/>
          <a:stretch>
            <a:fillRect/>
          </a:stretch>
        </p:blipFill>
        <p:spPr bwMode="auto">
          <a:xfrm>
            <a:off x="672942" y="3933056"/>
            <a:ext cx="656932" cy="828092"/>
          </a:xfrm>
          <a:prstGeom prst="rect">
            <a:avLst/>
          </a:prstGeom>
          <a:noFill/>
          <a:ln w="9525">
            <a:noFill/>
            <a:miter lim="800000"/>
            <a:headEnd/>
            <a:tailEnd/>
          </a:ln>
        </p:spPr>
      </p:pic>
      <p:pic>
        <p:nvPicPr>
          <p:cNvPr id="9" name="Picture 7"/>
          <p:cNvPicPr>
            <a:picLocks noChangeAspect="1" noChangeArrowheads="1"/>
          </p:cNvPicPr>
          <p:nvPr/>
        </p:nvPicPr>
        <p:blipFill>
          <a:blip r:embed="rId5" cstate="print"/>
          <a:srcRect/>
          <a:stretch>
            <a:fillRect/>
          </a:stretch>
        </p:blipFill>
        <p:spPr bwMode="auto">
          <a:xfrm>
            <a:off x="7308304" y="1772817"/>
            <a:ext cx="898539" cy="762154"/>
          </a:xfrm>
          <a:prstGeom prst="rect">
            <a:avLst/>
          </a:prstGeom>
          <a:noFill/>
          <a:ln w="9525">
            <a:noFill/>
            <a:round/>
            <a:headEnd/>
            <a:tailEnd/>
          </a:ln>
        </p:spPr>
      </p:pic>
      <p:pic>
        <p:nvPicPr>
          <p:cNvPr id="10" name="Picture 7"/>
          <p:cNvPicPr>
            <a:picLocks noChangeAspect="1" noChangeArrowheads="1"/>
          </p:cNvPicPr>
          <p:nvPr/>
        </p:nvPicPr>
        <p:blipFill>
          <a:blip r:embed="rId5" cstate="print"/>
          <a:srcRect/>
          <a:stretch>
            <a:fillRect/>
          </a:stretch>
        </p:blipFill>
        <p:spPr bwMode="auto">
          <a:xfrm>
            <a:off x="7308304" y="4064583"/>
            <a:ext cx="898539" cy="762154"/>
          </a:xfrm>
          <a:prstGeom prst="rect">
            <a:avLst/>
          </a:prstGeom>
          <a:noFill/>
          <a:ln w="9525">
            <a:noFill/>
            <a:round/>
            <a:headEnd/>
            <a:tailEnd/>
          </a:ln>
        </p:spPr>
      </p:pic>
      <p:pic>
        <p:nvPicPr>
          <p:cNvPr id="14" name="Picture 7"/>
          <p:cNvPicPr>
            <a:picLocks noChangeAspect="1" noChangeArrowheads="1"/>
          </p:cNvPicPr>
          <p:nvPr/>
        </p:nvPicPr>
        <p:blipFill>
          <a:blip r:embed="rId5" cstate="print"/>
          <a:srcRect/>
          <a:stretch>
            <a:fillRect/>
          </a:stretch>
        </p:blipFill>
        <p:spPr bwMode="auto">
          <a:xfrm>
            <a:off x="3407440" y="5733256"/>
            <a:ext cx="898539" cy="762154"/>
          </a:xfrm>
          <a:prstGeom prst="rect">
            <a:avLst/>
          </a:prstGeom>
          <a:noFill/>
          <a:ln w="9525">
            <a:noFill/>
            <a:round/>
            <a:headEnd/>
            <a:tailEnd/>
          </a:ln>
        </p:spPr>
      </p:pic>
      <p:pic>
        <p:nvPicPr>
          <p:cNvPr id="15" name="Picture 7"/>
          <p:cNvPicPr>
            <a:picLocks noChangeAspect="1" noChangeArrowheads="1"/>
          </p:cNvPicPr>
          <p:nvPr/>
        </p:nvPicPr>
        <p:blipFill>
          <a:blip r:embed="rId5" cstate="print"/>
          <a:srcRect/>
          <a:stretch>
            <a:fillRect/>
          </a:stretch>
        </p:blipFill>
        <p:spPr bwMode="auto">
          <a:xfrm>
            <a:off x="4531050" y="5733256"/>
            <a:ext cx="898539" cy="762154"/>
          </a:xfrm>
          <a:prstGeom prst="rect">
            <a:avLst/>
          </a:prstGeom>
          <a:noFill/>
          <a:ln w="9525">
            <a:noFill/>
            <a:round/>
            <a:headEnd/>
            <a:tailEnd/>
          </a:ln>
        </p:spPr>
      </p:pic>
      <p:sp>
        <p:nvSpPr>
          <p:cNvPr id="16" name="Rectangle 15"/>
          <p:cNvSpPr/>
          <p:nvPr/>
        </p:nvSpPr>
        <p:spPr>
          <a:xfrm>
            <a:off x="84650" y="6433591"/>
            <a:ext cx="3479238" cy="307777"/>
          </a:xfrm>
          <a:prstGeom prst="rect">
            <a:avLst/>
          </a:prstGeom>
        </p:spPr>
        <p:txBody>
          <a:bodyPr wrap="square">
            <a:spAutoFit/>
          </a:bodyPr>
          <a:lstStyle/>
          <a:p>
            <a:r>
              <a:rPr lang="en-US" sz="1400" dirty="0" smtClean="0"/>
              <a:t>Fig. based on the </a:t>
            </a:r>
            <a:r>
              <a:rPr lang="en-US" sz="1400" dirty="0"/>
              <a:t>Nonaka and </a:t>
            </a:r>
            <a:r>
              <a:rPr lang="en-US" sz="1400" dirty="0" smtClean="0"/>
              <a:t>Takeuchi</a:t>
            </a:r>
            <a:endParaRPr lang="el-GR" sz="1400" dirty="0"/>
          </a:p>
        </p:txBody>
      </p:sp>
    </p:spTree>
    <p:extLst>
      <p:ext uri="{BB962C8B-B14F-4D97-AF65-F5344CB8AC3E}">
        <p14:creationId xmlns:p14="http://schemas.microsoft.com/office/powerpoint/2010/main" val="1553072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Nonaka and Takeuchi: SECI Model </a:t>
            </a:r>
            <a:r>
              <a:rPr lang="en-US" dirty="0" err="1" smtClean="0"/>
              <a:t>Model</a:t>
            </a:r>
            <a:r>
              <a:rPr lang="en-US" dirty="0" smtClean="0"/>
              <a:t> of knowledge conversion </a:t>
            </a:r>
            <a:br>
              <a:rPr lang="en-US" dirty="0" smtClean="0"/>
            </a:br>
            <a:r>
              <a:rPr lang="en-US" sz="2200" dirty="0" smtClean="0">
                <a:solidFill>
                  <a:srgbClr val="FF0000"/>
                </a:solidFill>
              </a:rPr>
              <a:t>Individual (</a:t>
            </a:r>
            <a:r>
              <a:rPr lang="en-US" sz="2200" dirty="0" err="1" smtClean="0">
                <a:solidFill>
                  <a:srgbClr val="FF0000"/>
                </a:solidFill>
              </a:rPr>
              <a:t>i</a:t>
            </a:r>
            <a:r>
              <a:rPr lang="en-US" sz="2200" dirty="0" smtClean="0">
                <a:solidFill>
                  <a:srgbClr val="FF0000"/>
                </a:solidFill>
              </a:rPr>
              <a:t>)   </a:t>
            </a:r>
            <a:r>
              <a:rPr lang="en-US" sz="2200" dirty="0">
                <a:solidFill>
                  <a:srgbClr val="FF0000"/>
                </a:solidFill>
              </a:rPr>
              <a:t>Group </a:t>
            </a:r>
            <a:r>
              <a:rPr lang="en-US" sz="2200" dirty="0" smtClean="0">
                <a:solidFill>
                  <a:srgbClr val="FF0000"/>
                </a:solidFill>
              </a:rPr>
              <a:t>(g)  Organization (o)</a:t>
            </a:r>
            <a:r>
              <a:rPr lang="el-GR" dirty="0">
                <a:solidFill>
                  <a:srgbClr val="FF0000"/>
                </a:solidFill>
              </a:rPr>
              <a:t/>
            </a:r>
            <a:br>
              <a:rPr lang="el-GR" dirty="0">
                <a:solidFill>
                  <a:srgbClr val="FF0000"/>
                </a:solidFill>
              </a:rPr>
            </a:br>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sp>
        <p:nvSpPr>
          <p:cNvPr id="6" name="5 - Θέση περιεχομένου"/>
          <p:cNvSpPr>
            <a:spLocks noGrp="1"/>
          </p:cNvSpPr>
          <p:nvPr>
            <p:ph idx="1"/>
          </p:nvPr>
        </p:nvSpPr>
        <p:spPr/>
        <p:txBody>
          <a:bodyPr>
            <a:normAutofit fontScale="92500" lnSpcReduction="10000"/>
          </a:bodyPr>
          <a:lstStyle/>
          <a:p>
            <a:endParaRPr lang="en-US" sz="1200" dirty="0" smtClean="0"/>
          </a:p>
          <a:p>
            <a:pPr marL="0" indent="0">
              <a:buNone/>
            </a:pPr>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hlinkClick r:id="rId2"/>
            </a:endParaRPr>
          </a:p>
          <a:p>
            <a:endParaRPr lang="en-US" sz="1200" dirty="0">
              <a:hlinkClick r:id="rId2"/>
            </a:endParaRPr>
          </a:p>
          <a:p>
            <a:endParaRPr lang="en-US" sz="1200" dirty="0" smtClean="0">
              <a:hlinkClick r:id="rId2"/>
            </a:endParaRPr>
          </a:p>
          <a:p>
            <a:endParaRPr lang="en-US" sz="1200" dirty="0">
              <a:hlinkClick r:id="rId2"/>
            </a:endParaRPr>
          </a:p>
          <a:p>
            <a:r>
              <a:rPr lang="en-US" sz="1200" dirty="0" smtClean="0">
                <a:hlinkClick r:id="rId2"/>
              </a:rPr>
              <a:t>http</a:t>
            </a:r>
            <a:r>
              <a:rPr lang="en-US" sz="1200" dirty="0">
                <a:hlinkClick r:id="rId2"/>
              </a:rPr>
              <a:t>://</a:t>
            </a:r>
            <a:r>
              <a:rPr lang="en-US" sz="1200" dirty="0" smtClean="0">
                <a:hlinkClick r:id="rId2"/>
              </a:rPr>
              <a:t>www.comindwork.com/weekly/2015-04-27/productivity/SECI-model-of-knowledge-dimensions-Ikujiro-Nonaka</a:t>
            </a:r>
            <a:endParaRPr lang="en-US" sz="1200" dirty="0" smtClean="0"/>
          </a:p>
          <a:p>
            <a:endParaRPr lang="en-US" sz="1200" dirty="0"/>
          </a:p>
        </p:txBody>
      </p:sp>
      <p:pic>
        <p:nvPicPr>
          <p:cNvPr id="290820" name="Picture 4" descr="http://www.tlainc.com/articl319_files/image005.jpg"/>
          <p:cNvPicPr>
            <a:picLocks noChangeAspect="1" noChangeArrowheads="1"/>
          </p:cNvPicPr>
          <p:nvPr/>
        </p:nvPicPr>
        <p:blipFill>
          <a:blip r:embed="rId3" cstate="print"/>
          <a:srcRect/>
          <a:stretch>
            <a:fillRect/>
          </a:stretch>
        </p:blipFill>
        <p:spPr bwMode="auto">
          <a:xfrm>
            <a:off x="2208634" y="1699989"/>
            <a:ext cx="4019550" cy="4105275"/>
          </a:xfrm>
          <a:prstGeom prst="rect">
            <a:avLst/>
          </a:prstGeom>
          <a:noFill/>
        </p:spPr>
      </p:pic>
    </p:spTree>
    <p:extLst>
      <p:ext uri="{BB962C8B-B14F-4D97-AF65-F5344CB8AC3E}">
        <p14:creationId xmlns:p14="http://schemas.microsoft.com/office/powerpoint/2010/main" val="1675412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Nonaka and Takeuchi: SECI Model </a:t>
            </a:r>
            <a:r>
              <a:rPr lang="en-US" dirty="0" err="1" smtClean="0"/>
              <a:t>Model</a:t>
            </a:r>
            <a:r>
              <a:rPr lang="en-US" dirty="0" smtClean="0"/>
              <a:t> of knowledge conversion </a:t>
            </a:r>
            <a:r>
              <a:rPr lang="en-US" sz="1600" dirty="0"/>
              <a:t>https://samirshira.wordpress.com/2013/08/30/topic-knowledge-transfer-seci-model/</a:t>
            </a:r>
            <a:r>
              <a:rPr lang="el-GR" dirty="0"/>
              <a:t/>
            </a:r>
            <a:br>
              <a:rPr lang="el-GR" dirty="0"/>
            </a:br>
            <a:endParaRPr lang="el-GR"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pic>
        <p:nvPicPr>
          <p:cNvPr id="4" name="Picture 2" descr="http://writepass.com/journal/wp-content/uploads/2012/11/1366.png"/>
          <p:cNvPicPr>
            <a:picLocks noChangeAspect="1" noChangeArrowheads="1"/>
          </p:cNvPicPr>
          <p:nvPr/>
        </p:nvPicPr>
        <p:blipFill>
          <a:blip r:embed="rId2" cstate="print"/>
          <a:srcRect/>
          <a:stretch>
            <a:fillRect/>
          </a:stretch>
        </p:blipFill>
        <p:spPr bwMode="auto">
          <a:xfrm>
            <a:off x="1856953" y="1837927"/>
            <a:ext cx="5667375" cy="2743201"/>
          </a:xfrm>
          <a:prstGeom prst="rect">
            <a:avLst/>
          </a:prstGeom>
          <a:noFill/>
        </p:spPr>
      </p:pic>
    </p:spTree>
    <p:extLst>
      <p:ext uri="{BB962C8B-B14F-4D97-AF65-F5344CB8AC3E}">
        <p14:creationId xmlns:p14="http://schemas.microsoft.com/office/powerpoint/2010/main" val="24627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smtClean="0"/>
              <a:t>Nonaka’s</a:t>
            </a:r>
            <a:r>
              <a:rPr lang="en-US" dirty="0" smtClean="0"/>
              <a:t> four models of knowledge </a:t>
            </a:r>
            <a:r>
              <a:rPr lang="el-GR" dirty="0" smtClean="0"/>
              <a:t/>
            </a:r>
            <a:br>
              <a:rPr lang="el-GR" dirty="0" smtClean="0"/>
            </a:br>
            <a:r>
              <a:rPr lang="en-US" dirty="0" smtClean="0"/>
              <a:t>conversion explanation</a:t>
            </a:r>
            <a:endParaRPr lang="en-US" dirty="0"/>
          </a:p>
        </p:txBody>
      </p:sp>
      <p:sp>
        <p:nvSpPr>
          <p:cNvPr id="3" name="Content Placeholder 2"/>
          <p:cNvSpPr>
            <a:spLocks noGrp="1"/>
          </p:cNvSpPr>
          <p:nvPr>
            <p:ph idx="1"/>
          </p:nvPr>
        </p:nvSpPr>
        <p:spPr>
          <a:xfrm>
            <a:off x="467544" y="1600200"/>
            <a:ext cx="8097336" cy="5257800"/>
          </a:xfrm>
        </p:spPr>
        <p:txBody>
          <a:bodyPr>
            <a:normAutofit fontScale="85000" lnSpcReduction="10000"/>
          </a:bodyPr>
          <a:lstStyle/>
          <a:p>
            <a:r>
              <a:rPr lang="en-US" sz="3100" b="1" dirty="0" err="1" smtClean="0"/>
              <a:t>Socialisation</a:t>
            </a:r>
            <a:r>
              <a:rPr lang="en-US" sz="3100" b="1" dirty="0" smtClean="0"/>
              <a:t> (tacit to tacit) : </a:t>
            </a:r>
            <a:r>
              <a:rPr lang="el-GR" sz="3100" dirty="0" smtClean="0"/>
              <a:t>διαδικασία μάθησης (</a:t>
            </a:r>
            <a:r>
              <a:rPr lang="en-US" sz="3100" dirty="0" smtClean="0"/>
              <a:t>process of learning</a:t>
            </a:r>
            <a:r>
              <a:rPr lang="el-GR" sz="3100" dirty="0" smtClean="0"/>
              <a:t>) με ανταλλαγή («μοίρασμα») εμπειριών (</a:t>
            </a:r>
            <a:r>
              <a:rPr lang="en-US" sz="3100" dirty="0" smtClean="0"/>
              <a:t>through sharing experiences</a:t>
            </a:r>
            <a:r>
              <a:rPr lang="el-GR" sz="3100" dirty="0" smtClean="0"/>
              <a:t>) που δημιουργεί άρρητη γνώση  με τη μορφή κοινών νοητικών μοντέλων και επαγγελματικών δεξιοτήτων (</a:t>
            </a:r>
            <a:r>
              <a:rPr lang="en-US" sz="3100" dirty="0" smtClean="0"/>
              <a:t>as shared mental models and professional skills</a:t>
            </a:r>
            <a:r>
              <a:rPr lang="el-GR" sz="3100" dirty="0" smtClean="0"/>
              <a:t>) π</a:t>
            </a:r>
            <a:r>
              <a:rPr lang="en-US" sz="3100" dirty="0" smtClean="0"/>
              <a:t>.</a:t>
            </a:r>
            <a:r>
              <a:rPr lang="el-GR" sz="3100" dirty="0" smtClean="0"/>
              <a:t>χ</a:t>
            </a:r>
            <a:r>
              <a:rPr lang="en-US" sz="3100" dirty="0" smtClean="0"/>
              <a:t>. </a:t>
            </a:r>
            <a:r>
              <a:rPr lang="el-GR" sz="3100" dirty="0" smtClean="0"/>
              <a:t>συναίνεση ειδικών που επιτυγχάνεται κατά τη διάρκεια ιατρικών συναντήσεων</a:t>
            </a:r>
            <a:endParaRPr lang="en-US" sz="3100" dirty="0" smtClean="0"/>
          </a:p>
          <a:p>
            <a:r>
              <a:rPr lang="en-US" sz="3100" b="1" dirty="0" smtClean="0"/>
              <a:t>Externalization (tacit to explicit): </a:t>
            </a:r>
            <a:r>
              <a:rPr lang="el-GR" sz="3100" dirty="0" smtClean="0"/>
              <a:t>διαδικασία μετατροπής (</a:t>
            </a:r>
            <a:r>
              <a:rPr lang="en-US" sz="3100" dirty="0" smtClean="0"/>
              <a:t>process of conversion</a:t>
            </a:r>
            <a:r>
              <a:rPr lang="el-GR" sz="3100" dirty="0" smtClean="0"/>
              <a:t>) άρρητης σε ρητή γνώση π</a:t>
            </a:r>
            <a:r>
              <a:rPr lang="en-US" sz="3100" dirty="0" smtClean="0"/>
              <a:t>.</a:t>
            </a:r>
            <a:r>
              <a:rPr lang="el-GR" sz="3100" dirty="0" smtClean="0"/>
              <a:t>χ. τα αποτελέσματα κλινικής δοκιμής (</a:t>
            </a:r>
            <a:r>
              <a:rPr lang="en-US" sz="3100" dirty="0" smtClean="0"/>
              <a:t>clinical trial</a:t>
            </a:r>
            <a:r>
              <a:rPr lang="el-GR" sz="3100" dirty="0" smtClean="0"/>
              <a:t>) «μεταφράζονται» σε σύσταση για την κλινική πρακτική (</a:t>
            </a:r>
            <a:r>
              <a:rPr lang="en-US" sz="3100" dirty="0" smtClean="0"/>
              <a:t>recommendation for clinical practice</a:t>
            </a:r>
            <a:r>
              <a:rPr lang="el-GR" sz="3100" dirty="0" smtClean="0"/>
              <a:t>)</a:t>
            </a:r>
            <a:endParaRPr lang="en-US" sz="3100" dirty="0" smtClean="0"/>
          </a:p>
          <a:p>
            <a:pPr lvl="1"/>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8</a:t>
            </a:r>
            <a:endParaRPr lang="el-GR" dirty="0"/>
          </a:p>
        </p:txBody>
      </p:sp>
    </p:spTree>
    <p:extLst>
      <p:ext uri="{BB962C8B-B14F-4D97-AF65-F5344CB8AC3E}">
        <p14:creationId xmlns:p14="http://schemas.microsoft.com/office/powerpoint/2010/main" val="342135293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1250</TotalTime>
  <Words>3581</Words>
  <Application>Microsoft Office PowerPoint</Application>
  <PresentationFormat>On-screen Show (4:3)</PresentationFormat>
  <Paragraphs>393</Paragraphs>
  <Slides>48</Slides>
  <Notes>39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48</vt:i4>
      </vt:variant>
    </vt:vector>
  </HeadingPairs>
  <TitlesOfParts>
    <vt:vector size="53" baseType="lpstr">
      <vt:lpstr>Arial</vt:lpstr>
      <vt:lpstr>Calibri</vt:lpstr>
      <vt:lpstr>Times New Roman</vt:lpstr>
      <vt:lpstr>Wingdings</vt:lpstr>
      <vt:lpstr>exo-opistho_simeiomata</vt:lpstr>
      <vt:lpstr>Διαχείριση Γνώσης (Knowledge Management)</vt:lpstr>
      <vt:lpstr>Δεύτερη συνάντηση</vt:lpstr>
      <vt:lpstr>Τι είναι Διαχείριση Γνώσης (Dalkir)</vt:lpstr>
      <vt:lpstr>Το Επιχειρηματικό Περιβάλλον</vt:lpstr>
      <vt:lpstr>Τύποι γνώσης - Types of Knowledge</vt:lpstr>
      <vt:lpstr>PowerPoint Presentation</vt:lpstr>
      <vt:lpstr>  Nonaka and Takeuchi: SECI Model Model of knowledge conversion  Individual (i)   Group (g)  Organization (o) </vt:lpstr>
      <vt:lpstr>  Nonaka and Takeuchi: SECI Model Model of knowledge conversion https://samirshira.wordpress.com/2013/08/30/topic-knowledge-transfer-seci-model/ </vt:lpstr>
      <vt:lpstr>Nonaka’s four models of knowledge  conversion explanation</vt:lpstr>
      <vt:lpstr>Nonaka’s four models of knowledge  conversion explanation</vt:lpstr>
      <vt:lpstr>   Μελέτης περίπτωσης Έργα διαχείρισης αλλαγής (change management projects) σε οργανισμούς.   Συζήτηση θεωρίας στο πλαίσιο της μελέτης. </vt:lpstr>
      <vt:lpstr>Leading Change: Kotter 8-step process (1996)</vt:lpstr>
      <vt:lpstr>Case study Σύστημα διαχείρισης μετακινήσεων</vt:lpstr>
      <vt:lpstr>Case study Σύστημα διαχείρισης μετακινήσεων</vt:lpstr>
      <vt:lpstr>Δημιουργία μιας αίσθηση επείγουσας ανάγκης (Establishing a Sense of Urgency) για αλλαγή (στάδιο 1)</vt:lpstr>
      <vt:lpstr>Δημιουργία μιας αίσθηση επείγουσας ανάγκης (Establishing a Sense of Urgency) για αλλαγή (στάδιο 1)</vt:lpstr>
      <vt:lpstr>Δημιουργία επιτροπής καθοδήγησης (Creating the Guiding Coalition) (στάδιο 2)</vt:lpstr>
      <vt:lpstr>Δημιουργία επιτροπής καθοδήγησης (Creating the Guiding Coalition) (στάδιο 2)</vt:lpstr>
      <vt:lpstr>Ανάπτυξη ενός οράματος και στρατηγικής (Developing a Vision and Strategy) (στάδιο 3)</vt:lpstr>
      <vt:lpstr>Ανάπτυξη ενός οράματος και στρατηγικής (Developing a Vision and Strategy) (στάδιο 3)</vt:lpstr>
      <vt:lpstr>Διάχυση του οράματος αλλαγής (Communicating the Change Vision) (στάδιο 4)</vt:lpstr>
      <vt:lpstr>Διάχυση του οράματος αλλαγής (Communicating the Change Vision) (στάδιο 4)</vt:lpstr>
      <vt:lpstr>Διάχυση του οράματος αλλαγής (Communicating the Change Vision) (στάδιο 4)</vt:lpstr>
      <vt:lpstr>Κινητοποίηση – ενδυνάμωση των εργαζομένων για ευρεία δράση (Empowering employees for broad-based action) (στάδιο 5)</vt:lpstr>
      <vt:lpstr>Κινητοποίηση – ενδυνάμωση των εργαζομένων για ευρεία δράση (Empowering employees for broad-based action) (στάδιο 5)</vt:lpstr>
      <vt:lpstr>Δημιουργία βραχυπρόθεσμων κερδών (Generating short-term wins) (στάδιο 6)</vt:lpstr>
      <vt:lpstr>Δημιουργία βραχυπρόθεσμων κερδών (Generating short-term wins) (στάδιο 6)</vt:lpstr>
      <vt:lpstr>Δημιουργία βραχυπρόθεσμων κερδών (Generating short-term wins) (στάδιο 6)</vt:lpstr>
      <vt:lpstr>Εδραίωση κερδών και παραγωγή περισσότερων αλλαγών (Consolidating gains and producing more change) (στάδιο 7)</vt:lpstr>
      <vt:lpstr>Εδραίωση κερδών και παραγωγή περισσότερων αλλαγών (Consolidating gains and producing more change) (στάδιο 7)</vt:lpstr>
      <vt:lpstr>Εδραίωση κερδών και παραγωγή περισσότερων αλλαγών (Consolidating gains and producing more change) (στάδιο 7)</vt:lpstr>
      <vt:lpstr> αγκυροβόληση νέας προσέγγισης στην εταιρική κουλτούρα (anchoring new approaches in the culture) (στάδιο8)</vt:lpstr>
      <vt:lpstr> αγκυροβόληση νέας προσέγγισης στην εταιρική κουλτούρα (anchoring new approaches in the culture) (στάδιο8)</vt:lpstr>
      <vt:lpstr> αγκυροβόληση νέας προσέγγισης στην εταιρική κουλτούρα (anchoring new approaches in the culture) (στάδιο8)</vt:lpstr>
      <vt:lpstr>  αγκυροβόληση νέας προσέγγισης στην εταιρική κουλτούρα (anchoring new approaches in the culture) (στάδιο8)</vt:lpstr>
      <vt:lpstr>Συμπεράσματα</vt:lpstr>
      <vt:lpstr>Συμπεράσματα</vt:lpstr>
      <vt:lpstr>Συμπεράσματα</vt:lpstr>
      <vt:lpstr>Case study Codification (Συμβουλευτική υποστήριξη σπουδαστών στο Πανεπιστήμιο Αττικής)</vt:lpstr>
      <vt:lpstr>Ατομική συμβουλετικής σε φοιτητές και φοιτήτριες για την αντιμετώπιση δυσκολιών και προβλημάτων</vt:lpstr>
      <vt:lpstr>Διαδικασία</vt:lpstr>
      <vt:lpstr>PowerPoint Presentation</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135</cp:revision>
  <cp:lastPrinted>2018-10-16T06:59:11Z</cp:lastPrinted>
  <dcterms:created xsi:type="dcterms:W3CDTF">2014-10-20T11:54:42Z</dcterms:created>
  <dcterms:modified xsi:type="dcterms:W3CDTF">2018-11-03T09:41:07Z</dcterms:modified>
</cp:coreProperties>
</file>