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2"/>
  </p:notesMasterIdLst>
  <p:handoutMasterIdLst>
    <p:handoutMasterId r:id="rId33"/>
  </p:handoutMasterIdLst>
  <p:sldIdLst>
    <p:sldId id="256"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7" autoAdjust="0"/>
    <p:restoredTop sz="94660"/>
  </p:normalViewPr>
  <p:slideViewPr>
    <p:cSldViewPr>
      <p:cViewPr varScale="1">
        <p:scale>
          <a:sx n="107" d="100"/>
          <a:sy n="107" d="100"/>
        </p:scale>
        <p:origin x="-17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15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ECDF5B8-1882-44E7-81B9-62B3E96143AF}" type="slidenum">
              <a:rPr lang="el-GR" altLang="el-GR">
                <a:latin typeface="Calibri" pitchFamily="34" charset="0"/>
              </a:rPr>
              <a:pPr fontAlgn="base">
                <a:spcBef>
                  <a:spcPct val="0"/>
                </a:spcBef>
                <a:spcAft>
                  <a:spcPct val="0"/>
                </a:spcAft>
              </a:pPr>
              <a:t>9</a:t>
            </a:fld>
            <a:endParaRPr lang="el-GR" altLang="el-GR">
              <a:latin typeface="Calibri" pitchFamily="34" charset="0"/>
            </a:endParaRPr>
          </a:p>
        </p:txBody>
      </p:sp>
    </p:spTree>
    <p:extLst>
      <p:ext uri="{BB962C8B-B14F-4D97-AF65-F5344CB8AC3E}">
        <p14:creationId xmlns:p14="http://schemas.microsoft.com/office/powerpoint/2010/main" val="346752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25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13B5BBA-BA78-4A24-871C-70D2391A34D8}" type="slidenum">
              <a:rPr lang="el-GR" altLang="el-GR">
                <a:latin typeface="Calibri" pitchFamily="34" charset="0"/>
              </a:rPr>
              <a:pPr fontAlgn="base">
                <a:spcBef>
                  <a:spcPct val="0"/>
                </a:spcBef>
                <a:spcAft>
                  <a:spcPct val="0"/>
                </a:spcAft>
              </a:pPr>
              <a:t>10</a:t>
            </a:fld>
            <a:endParaRPr lang="el-GR" altLang="el-GR">
              <a:latin typeface="Calibri" pitchFamily="34" charset="0"/>
            </a:endParaRPr>
          </a:p>
        </p:txBody>
      </p:sp>
    </p:spTree>
    <p:extLst>
      <p:ext uri="{BB962C8B-B14F-4D97-AF65-F5344CB8AC3E}">
        <p14:creationId xmlns:p14="http://schemas.microsoft.com/office/powerpoint/2010/main" val="369442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36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D042D1B-C31B-4A8C-83A3-A162CCA6D2EE}"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3698834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46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D5DA89E-A075-4031-807A-52FFFD9B0E23}" type="slidenum">
              <a:rPr lang="el-GR" altLang="el-GR">
                <a:latin typeface="Calibri" pitchFamily="34" charset="0"/>
              </a:rPr>
              <a:pPr fontAlgn="base">
                <a:spcBef>
                  <a:spcPct val="0"/>
                </a:spcBef>
                <a:spcAft>
                  <a:spcPct val="0"/>
                </a:spcAft>
              </a:pPr>
              <a:t>12</a:t>
            </a:fld>
            <a:endParaRPr lang="el-GR" altLang="el-GR">
              <a:latin typeface="Calibri" pitchFamily="34" charset="0"/>
            </a:endParaRPr>
          </a:p>
        </p:txBody>
      </p:sp>
    </p:spTree>
    <p:extLst>
      <p:ext uri="{BB962C8B-B14F-4D97-AF65-F5344CB8AC3E}">
        <p14:creationId xmlns:p14="http://schemas.microsoft.com/office/powerpoint/2010/main" val="4164788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56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F80A086-0379-4317-B19D-EA992D366C73}" type="slidenum">
              <a:rPr lang="el-GR" altLang="el-GR">
                <a:latin typeface="Calibri" pitchFamily="34" charset="0"/>
              </a:rPr>
              <a:pPr fontAlgn="base">
                <a:spcBef>
                  <a:spcPct val="0"/>
                </a:spcBef>
                <a:spcAft>
                  <a:spcPct val="0"/>
                </a:spcAft>
              </a:pPr>
              <a:t>13</a:t>
            </a:fld>
            <a:endParaRPr lang="el-GR" altLang="el-GR">
              <a:latin typeface="Calibri" pitchFamily="34" charset="0"/>
            </a:endParaRPr>
          </a:p>
        </p:txBody>
      </p:sp>
    </p:spTree>
    <p:extLst>
      <p:ext uri="{BB962C8B-B14F-4D97-AF65-F5344CB8AC3E}">
        <p14:creationId xmlns:p14="http://schemas.microsoft.com/office/powerpoint/2010/main" val="176635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66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8105881-7DBE-4AFB-8EF3-39A727FC9AE0}" type="slidenum">
              <a:rPr lang="el-GR" altLang="el-GR">
                <a:latin typeface="Calibri" pitchFamily="34" charset="0"/>
              </a:rPr>
              <a:pPr fontAlgn="base">
                <a:spcBef>
                  <a:spcPct val="0"/>
                </a:spcBef>
                <a:spcAft>
                  <a:spcPct val="0"/>
                </a:spcAft>
              </a:pPr>
              <a:t>14</a:t>
            </a:fld>
            <a:endParaRPr lang="el-GR" altLang="el-GR">
              <a:latin typeface="Calibri" pitchFamily="34" charset="0"/>
            </a:endParaRPr>
          </a:p>
        </p:txBody>
      </p:sp>
    </p:spTree>
    <p:extLst>
      <p:ext uri="{BB962C8B-B14F-4D97-AF65-F5344CB8AC3E}">
        <p14:creationId xmlns:p14="http://schemas.microsoft.com/office/powerpoint/2010/main" val="2653329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77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F763D75-E3CF-412D-8CE4-81D592C245D5}" type="slidenum">
              <a:rPr lang="el-GR" altLang="el-GR">
                <a:latin typeface="Calibri" pitchFamily="34" charset="0"/>
              </a:rPr>
              <a:pPr fontAlgn="base">
                <a:spcBef>
                  <a:spcPct val="0"/>
                </a:spcBef>
                <a:spcAft>
                  <a:spcPct val="0"/>
                </a:spcAft>
              </a:pPr>
              <a:t>15</a:t>
            </a:fld>
            <a:endParaRPr lang="el-GR" altLang="el-GR">
              <a:latin typeface="Calibri" pitchFamily="34" charset="0"/>
            </a:endParaRPr>
          </a:p>
        </p:txBody>
      </p:sp>
    </p:spTree>
    <p:extLst>
      <p:ext uri="{BB962C8B-B14F-4D97-AF65-F5344CB8AC3E}">
        <p14:creationId xmlns:p14="http://schemas.microsoft.com/office/powerpoint/2010/main" val="295769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87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94BB19A-D3B2-4AC2-9D6D-D758F2B3300C}"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extLst>
      <p:ext uri="{BB962C8B-B14F-4D97-AF65-F5344CB8AC3E}">
        <p14:creationId xmlns:p14="http://schemas.microsoft.com/office/powerpoint/2010/main" val="4194996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97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C0939AB-CB9B-435F-8BA6-DC82A5A139BE}" type="slidenum">
              <a:rPr lang="el-GR" altLang="el-GR">
                <a:latin typeface="Calibri" pitchFamily="34" charset="0"/>
              </a:rPr>
              <a:pPr fontAlgn="base">
                <a:spcBef>
                  <a:spcPct val="0"/>
                </a:spcBef>
                <a:spcAft>
                  <a:spcPct val="0"/>
                </a:spcAft>
              </a:pPr>
              <a:t>17</a:t>
            </a:fld>
            <a:endParaRPr lang="el-GR" altLang="el-GR">
              <a:latin typeface="Calibri" pitchFamily="34" charset="0"/>
            </a:endParaRPr>
          </a:p>
        </p:txBody>
      </p:sp>
    </p:spTree>
    <p:extLst>
      <p:ext uri="{BB962C8B-B14F-4D97-AF65-F5344CB8AC3E}">
        <p14:creationId xmlns:p14="http://schemas.microsoft.com/office/powerpoint/2010/main" val="4238324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07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BF9E5C3-CB1A-4F41-81E3-60EA0D34B2AD}" type="slidenum">
              <a:rPr lang="el-GR" altLang="el-GR">
                <a:latin typeface="Calibri" pitchFamily="34" charset="0"/>
              </a:rPr>
              <a:pPr fontAlgn="base">
                <a:spcBef>
                  <a:spcPct val="0"/>
                </a:spcBef>
                <a:spcAft>
                  <a:spcPct val="0"/>
                </a:spcAft>
              </a:pPr>
              <a:t>18</a:t>
            </a:fld>
            <a:endParaRPr lang="el-GR" altLang="el-GR">
              <a:latin typeface="Calibri" pitchFamily="34" charset="0"/>
            </a:endParaRPr>
          </a:p>
        </p:txBody>
      </p:sp>
    </p:spTree>
    <p:extLst>
      <p:ext uri="{BB962C8B-B14F-4D97-AF65-F5344CB8AC3E}">
        <p14:creationId xmlns:p14="http://schemas.microsoft.com/office/powerpoint/2010/main" val="340090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33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B9F16E2-E35D-4649-BAA7-776C3F2AAFA8}" type="slidenum">
              <a:rPr lang="el-GR" altLang="el-GR">
                <a:latin typeface="Calibri" pitchFamily="34" charset="0"/>
              </a:rPr>
              <a:pPr fontAlgn="base">
                <a:spcBef>
                  <a:spcPct val="0"/>
                </a:spcBef>
                <a:spcAft>
                  <a:spcPct val="0"/>
                </a:spcAft>
              </a:pPr>
              <a:t>1</a:t>
            </a:fld>
            <a:endParaRPr lang="el-GR" altLang="el-GR">
              <a:latin typeface="Calibri" pitchFamily="34" charset="0"/>
            </a:endParaRPr>
          </a:p>
        </p:txBody>
      </p:sp>
    </p:spTree>
    <p:extLst>
      <p:ext uri="{BB962C8B-B14F-4D97-AF65-F5344CB8AC3E}">
        <p14:creationId xmlns:p14="http://schemas.microsoft.com/office/powerpoint/2010/main" val="3981716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17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75B206F-19A1-4B1E-A244-27485355B811}" type="slidenum">
              <a:rPr lang="el-GR" altLang="el-GR">
                <a:latin typeface="Calibri" pitchFamily="34" charset="0"/>
              </a:rPr>
              <a:pPr fontAlgn="base">
                <a:spcBef>
                  <a:spcPct val="0"/>
                </a:spcBef>
                <a:spcAft>
                  <a:spcPct val="0"/>
                </a:spcAft>
              </a:pPr>
              <a:t>19</a:t>
            </a:fld>
            <a:endParaRPr lang="el-GR" altLang="el-GR">
              <a:latin typeface="Calibri" pitchFamily="34" charset="0"/>
            </a:endParaRPr>
          </a:p>
        </p:txBody>
      </p:sp>
    </p:spTree>
    <p:extLst>
      <p:ext uri="{BB962C8B-B14F-4D97-AF65-F5344CB8AC3E}">
        <p14:creationId xmlns:p14="http://schemas.microsoft.com/office/powerpoint/2010/main" val="548053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28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63F14BB-4E5D-4065-A7C3-25EAB433910A}" type="slidenum">
              <a:rPr lang="el-GR" altLang="el-GR">
                <a:latin typeface="Calibri" pitchFamily="34" charset="0"/>
              </a:rPr>
              <a:pPr fontAlgn="base">
                <a:spcBef>
                  <a:spcPct val="0"/>
                </a:spcBef>
                <a:spcAft>
                  <a:spcPct val="0"/>
                </a:spcAft>
              </a:pPr>
              <a:t>20</a:t>
            </a:fld>
            <a:endParaRPr lang="el-GR" altLang="el-GR">
              <a:latin typeface="Calibri" pitchFamily="34" charset="0"/>
            </a:endParaRPr>
          </a:p>
        </p:txBody>
      </p:sp>
    </p:spTree>
    <p:extLst>
      <p:ext uri="{BB962C8B-B14F-4D97-AF65-F5344CB8AC3E}">
        <p14:creationId xmlns:p14="http://schemas.microsoft.com/office/powerpoint/2010/main" val="962790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38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B900970-6136-4C01-B2CB-F10D859EF43E}" type="slidenum">
              <a:rPr lang="el-GR" altLang="el-GR">
                <a:latin typeface="Calibri" pitchFamily="34" charset="0"/>
              </a:rPr>
              <a:pPr fontAlgn="base">
                <a:spcBef>
                  <a:spcPct val="0"/>
                </a:spcBef>
                <a:spcAft>
                  <a:spcPct val="0"/>
                </a:spcAft>
              </a:pPr>
              <a:t>21</a:t>
            </a:fld>
            <a:endParaRPr lang="el-GR" altLang="el-GR">
              <a:latin typeface="Calibri" pitchFamily="34" charset="0"/>
            </a:endParaRPr>
          </a:p>
        </p:txBody>
      </p:sp>
    </p:spTree>
    <p:extLst>
      <p:ext uri="{BB962C8B-B14F-4D97-AF65-F5344CB8AC3E}">
        <p14:creationId xmlns:p14="http://schemas.microsoft.com/office/powerpoint/2010/main" val="172122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43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8F67668-2B05-49A6-BB6E-F1494A49A978}" type="slidenum">
              <a:rPr lang="el-GR" altLang="el-GR">
                <a:latin typeface="Calibri" pitchFamily="34" charset="0"/>
              </a:rPr>
              <a:pPr fontAlgn="base">
                <a:spcBef>
                  <a:spcPct val="0"/>
                </a:spcBef>
                <a:spcAft>
                  <a:spcPct val="0"/>
                </a:spcAft>
              </a:pPr>
              <a:t>2</a:t>
            </a:fld>
            <a:endParaRPr lang="el-GR" altLang="el-GR">
              <a:latin typeface="Calibri" pitchFamily="34" charset="0"/>
            </a:endParaRPr>
          </a:p>
        </p:txBody>
      </p:sp>
    </p:spTree>
    <p:extLst>
      <p:ext uri="{BB962C8B-B14F-4D97-AF65-F5344CB8AC3E}">
        <p14:creationId xmlns:p14="http://schemas.microsoft.com/office/powerpoint/2010/main" val="391356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54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3111DDD-C6C0-4885-A889-8075C4383ACF}" type="slidenum">
              <a:rPr lang="el-GR" altLang="el-GR">
                <a:latin typeface="Calibri" pitchFamily="34" charset="0"/>
              </a:rPr>
              <a:pPr fontAlgn="base">
                <a:spcBef>
                  <a:spcPct val="0"/>
                </a:spcBef>
                <a:spcAft>
                  <a:spcPct val="0"/>
                </a:spcAft>
              </a:pPr>
              <a:t>3</a:t>
            </a:fld>
            <a:endParaRPr lang="el-GR" altLang="el-GR">
              <a:latin typeface="Calibri" pitchFamily="34" charset="0"/>
            </a:endParaRPr>
          </a:p>
        </p:txBody>
      </p:sp>
    </p:spTree>
    <p:extLst>
      <p:ext uri="{BB962C8B-B14F-4D97-AF65-F5344CB8AC3E}">
        <p14:creationId xmlns:p14="http://schemas.microsoft.com/office/powerpoint/2010/main" val="376115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64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FA01E4E-4F7C-41CF-AB1E-0AFDC646FE6C}" type="slidenum">
              <a:rPr lang="el-GR" altLang="el-GR">
                <a:latin typeface="Calibri" pitchFamily="34" charset="0"/>
              </a:rPr>
              <a:pPr fontAlgn="base">
                <a:spcBef>
                  <a:spcPct val="0"/>
                </a:spcBef>
                <a:spcAft>
                  <a:spcPct val="0"/>
                </a:spcAft>
              </a:pPr>
              <a:t>4</a:t>
            </a:fld>
            <a:endParaRPr lang="el-GR" altLang="el-GR">
              <a:latin typeface="Calibri" pitchFamily="34" charset="0"/>
            </a:endParaRPr>
          </a:p>
        </p:txBody>
      </p:sp>
    </p:spTree>
    <p:extLst>
      <p:ext uri="{BB962C8B-B14F-4D97-AF65-F5344CB8AC3E}">
        <p14:creationId xmlns:p14="http://schemas.microsoft.com/office/powerpoint/2010/main" val="376900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74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EE10ACA-B9D7-4D01-AF40-9DC4AAA33F1C}" type="slidenum">
              <a:rPr lang="el-GR" altLang="el-GR">
                <a:latin typeface="Calibri" pitchFamily="34" charset="0"/>
              </a:rPr>
              <a:pPr fontAlgn="base">
                <a:spcBef>
                  <a:spcPct val="0"/>
                </a:spcBef>
                <a:spcAft>
                  <a:spcPct val="0"/>
                </a:spcAft>
              </a:pPr>
              <a:t>5</a:t>
            </a:fld>
            <a:endParaRPr lang="el-GR" altLang="el-GR">
              <a:latin typeface="Calibri" pitchFamily="34" charset="0"/>
            </a:endParaRPr>
          </a:p>
        </p:txBody>
      </p:sp>
    </p:spTree>
    <p:extLst>
      <p:ext uri="{BB962C8B-B14F-4D97-AF65-F5344CB8AC3E}">
        <p14:creationId xmlns:p14="http://schemas.microsoft.com/office/powerpoint/2010/main" val="237885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84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3D2A0B5-9051-42F0-BFAA-F6E621C9DF1A}" type="slidenum">
              <a:rPr lang="el-GR" altLang="el-GR">
                <a:latin typeface="Calibri" pitchFamily="34" charset="0"/>
              </a:rPr>
              <a:pPr fontAlgn="base">
                <a:spcBef>
                  <a:spcPct val="0"/>
                </a:spcBef>
                <a:spcAft>
                  <a:spcPct val="0"/>
                </a:spcAft>
              </a:pPr>
              <a:t>6</a:t>
            </a:fld>
            <a:endParaRPr lang="el-GR" altLang="el-GR">
              <a:latin typeface="Calibri" pitchFamily="34" charset="0"/>
            </a:endParaRPr>
          </a:p>
        </p:txBody>
      </p:sp>
    </p:spTree>
    <p:extLst>
      <p:ext uri="{BB962C8B-B14F-4D97-AF65-F5344CB8AC3E}">
        <p14:creationId xmlns:p14="http://schemas.microsoft.com/office/powerpoint/2010/main" val="399603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95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7451799-A09D-46ED-97AB-7309CC68028D}" type="slidenum">
              <a:rPr lang="el-GR" altLang="el-GR">
                <a:latin typeface="Calibri" pitchFamily="34" charset="0"/>
              </a:rPr>
              <a:pPr fontAlgn="base">
                <a:spcBef>
                  <a:spcPct val="0"/>
                </a:spcBef>
                <a:spcAft>
                  <a:spcPct val="0"/>
                </a:spcAft>
              </a:pPr>
              <a:t>7</a:t>
            </a:fld>
            <a:endParaRPr lang="el-GR" altLang="el-GR">
              <a:latin typeface="Calibri" pitchFamily="34" charset="0"/>
            </a:endParaRPr>
          </a:p>
        </p:txBody>
      </p:sp>
    </p:spTree>
    <p:extLst>
      <p:ext uri="{BB962C8B-B14F-4D97-AF65-F5344CB8AC3E}">
        <p14:creationId xmlns:p14="http://schemas.microsoft.com/office/powerpoint/2010/main" val="7614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05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6FF09E8-D0A6-462C-8C9E-A2523CFA4BF7}" type="slidenum">
              <a:rPr lang="el-GR" altLang="el-GR">
                <a:latin typeface="Calibri" pitchFamily="34" charset="0"/>
              </a:rPr>
              <a:pPr fontAlgn="base">
                <a:spcBef>
                  <a:spcPct val="0"/>
                </a:spcBef>
                <a:spcAft>
                  <a:spcPct val="0"/>
                </a:spcAft>
              </a:pPr>
              <a:t>8</a:t>
            </a:fld>
            <a:endParaRPr lang="el-GR" altLang="el-GR">
              <a:latin typeface="Calibri" pitchFamily="34" charset="0"/>
            </a:endParaRPr>
          </a:p>
        </p:txBody>
      </p:sp>
    </p:spTree>
    <p:extLst>
      <p:ext uri="{BB962C8B-B14F-4D97-AF65-F5344CB8AC3E}">
        <p14:creationId xmlns:p14="http://schemas.microsoft.com/office/powerpoint/2010/main" val="200531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a:t>
            </a:r>
            <a:r>
              <a:rPr lang="el-GR" b="1" dirty="0"/>
              <a:t>8</a:t>
            </a:r>
            <a:r>
              <a:rPr lang="el-GR" dirty="0" smtClean="0"/>
              <a:t>:</a:t>
            </a:r>
            <a:r>
              <a:rPr lang="en-US" dirty="0" smtClean="0"/>
              <a:t> </a:t>
            </a:r>
            <a:r>
              <a:rPr lang="el-GR" dirty="0"/>
              <a:t>Αρχή εντοπιότητας</a:t>
            </a:r>
          </a:p>
          <a:p>
            <a:endParaRPr lang="en-US" dirty="0" smtClean="0"/>
          </a:p>
          <a:p>
            <a:r>
              <a:rPr lang="el-GR" dirty="0"/>
              <a:t>Γιώργος Γιαννακόπουλος</a:t>
            </a:r>
          </a:p>
          <a:p>
            <a:r>
              <a:rPr lang="el-GR" dirty="0"/>
              <a:t>Τμήμα</a:t>
            </a:r>
            <a:r>
              <a:rPr lang="en-US" dirty="0"/>
              <a:t> </a:t>
            </a:r>
            <a:r>
              <a:rPr lang="el-GR" dirty="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37287738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Τοπική μνήμη και έρευνα</a:t>
            </a:r>
            <a:endParaRPr lang="el-GR"/>
          </a:p>
        </p:txBody>
      </p:sp>
      <p:sp>
        <p:nvSpPr>
          <p:cNvPr id="64514" name="1 - Θέση περιεχομένου"/>
          <p:cNvSpPr>
            <a:spLocks noGrp="1"/>
          </p:cNvSpPr>
          <p:nvPr>
            <p:ph idx="1"/>
          </p:nvPr>
        </p:nvSpPr>
        <p:spPr/>
        <p:txBody>
          <a:bodyPr>
            <a:normAutofit/>
          </a:bodyPr>
          <a:lstStyle/>
          <a:p>
            <a:r>
              <a:rPr lang="el-GR" altLang="el-GR" sz="2800" smtClean="0"/>
              <a:t>Επίδραση της αρχής της εντοπιότητας μπορούμε να διακρίνουμε στη </a:t>
            </a:r>
            <a:r>
              <a:rPr lang="el-GR" altLang="el-GR" sz="2800" i="1" smtClean="0"/>
              <a:t>Συνθήκη της Βιέννης για τη διαδοχή κρατών σε θέματα αγαθών, αρχείων και χρεών </a:t>
            </a:r>
            <a:r>
              <a:rPr lang="el-GR" altLang="el-GR" sz="2800" smtClean="0"/>
              <a:t>(1983). </a:t>
            </a:r>
          </a:p>
          <a:p>
            <a:r>
              <a:rPr lang="el-GR" altLang="el-GR" sz="2800" smtClean="0"/>
              <a:t>Η βαθμιαία επέκταση της αρχής στο εσωτερικό των χωρών ήταν μια φυσιολογική εξέλιξη. </a:t>
            </a:r>
          </a:p>
          <a:p>
            <a:r>
              <a:rPr lang="el-GR" altLang="el-GR" sz="2800" smtClean="0"/>
              <a:t>Η συλλογιστική που τη δικαιολόγησε ήταν η ίδια: </a:t>
            </a:r>
          </a:p>
          <a:p>
            <a:pPr lvl="1"/>
            <a:r>
              <a:rPr lang="el-GR" altLang="el-GR" sz="2400" smtClean="0"/>
              <a:t>Το αρχείο βρίσκεται αναβαθμισμένο, αν συνδεθεί με τις άλλες μορφές τοπικής μνήμης και γίνει ευκολότερα προσιτό στην τοπική έρευνα.</a:t>
            </a:r>
          </a:p>
          <a:p>
            <a:endParaRPr lang="el-GR" altLang="el-GR" sz="2800" smtClean="0"/>
          </a:p>
        </p:txBody>
      </p:sp>
    </p:spTree>
    <p:extLst>
      <p:ext uri="{BB962C8B-B14F-4D97-AF65-F5344CB8AC3E}">
        <p14:creationId xmlns:p14="http://schemas.microsoft.com/office/powerpoint/2010/main" val="2223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Αρχειακός δεσμός και τοπική κοινωνία</a:t>
            </a:r>
            <a:endParaRPr lang="el-GR"/>
          </a:p>
        </p:txBody>
      </p:sp>
      <p:sp>
        <p:nvSpPr>
          <p:cNvPr id="65538" name="1 - Θέση περιεχομένου"/>
          <p:cNvSpPr>
            <a:spLocks noGrp="1"/>
          </p:cNvSpPr>
          <p:nvPr>
            <p:ph idx="1"/>
          </p:nvPr>
        </p:nvSpPr>
        <p:spPr/>
        <p:txBody>
          <a:bodyPr>
            <a:normAutofit/>
          </a:bodyPr>
          <a:lstStyle/>
          <a:p>
            <a:r>
              <a:rPr lang="el-GR" altLang="el-GR" sz="2800" dirty="0" smtClean="0"/>
              <a:t>Βλέπουμε έτσι πως μια αρχή που αφορά στην κυριότητα των αρχείων, η αρχή της εντοπιότητας, συμπληρώνει και προεκτείνει τη βασικότερη μεθοδολογική αρχή της </a:t>
            </a:r>
            <a:r>
              <a:rPr lang="el-GR" altLang="el-GR" sz="2800" dirty="0" err="1" smtClean="0"/>
              <a:t>αρχειονομίας</a:t>
            </a:r>
            <a:r>
              <a:rPr lang="el-GR" altLang="el-GR" sz="2800" dirty="0" smtClean="0"/>
              <a:t>, τον αρχειακό δεσμό:</a:t>
            </a:r>
          </a:p>
          <a:p>
            <a:pPr lvl="1"/>
            <a:r>
              <a:rPr lang="el-GR" altLang="el-GR" sz="2400" dirty="0" smtClean="0"/>
              <a:t>Το αρχειακό σύνολο πρέπει να διαφυλαχθεί ως ενιαίο διανοητικό σώμα και να τύχει ενιαίας διαχείρισης από την αρχειακή υπηρεσία της κοινωνίας που το παρήγαγε.</a:t>
            </a:r>
          </a:p>
          <a:p>
            <a:endParaRPr lang="el-GR" altLang="el-GR" sz="2800" dirty="0" smtClean="0"/>
          </a:p>
        </p:txBody>
      </p:sp>
    </p:spTree>
    <p:extLst>
      <p:ext uri="{BB962C8B-B14F-4D97-AF65-F5344CB8AC3E}">
        <p14:creationId xmlns:p14="http://schemas.microsoft.com/office/powerpoint/2010/main" val="91786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Σημερινοί προσανατολισμοί</a:t>
            </a:r>
            <a:endParaRPr lang="el-GR"/>
          </a:p>
        </p:txBody>
      </p:sp>
    </p:spTree>
    <p:extLst>
      <p:ext uri="{BB962C8B-B14F-4D97-AF65-F5344CB8AC3E}">
        <p14:creationId xmlns:p14="http://schemas.microsoft.com/office/powerpoint/2010/main" val="4202979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a:t>
            </a:r>
            <a:endParaRPr lang="el-GR"/>
          </a:p>
        </p:txBody>
      </p:sp>
      <p:sp>
        <p:nvSpPr>
          <p:cNvPr id="67586" name="1 - Θέση περιεχομένου"/>
          <p:cNvSpPr>
            <a:spLocks noGrp="1"/>
          </p:cNvSpPr>
          <p:nvPr>
            <p:ph idx="1"/>
          </p:nvPr>
        </p:nvSpPr>
        <p:spPr/>
        <p:txBody>
          <a:bodyPr/>
          <a:lstStyle/>
          <a:p>
            <a:r>
              <a:rPr lang="el-GR" altLang="el-GR" smtClean="0"/>
              <a:t>Δύο στοιχεία προκύπτουν αβίαστα από τη διαπραγμάτευση της αρχής του αρχειακού δεσμού: </a:t>
            </a:r>
          </a:p>
          <a:p>
            <a:pPr lvl="1"/>
            <a:r>
              <a:rPr lang="el-GR" altLang="el-GR" smtClean="0"/>
              <a:t>το πρώτο είναι η σπουδαιότητα της και </a:t>
            </a:r>
          </a:p>
          <a:p>
            <a:pPr lvl="1"/>
            <a:r>
              <a:rPr lang="el-GR" altLang="el-GR" smtClean="0"/>
              <a:t>το δεύτερο οι πολλές δυσκολίες εφαρμογής της.</a:t>
            </a:r>
          </a:p>
          <a:p>
            <a:endParaRPr lang="el-GR" altLang="el-GR" smtClean="0"/>
          </a:p>
        </p:txBody>
      </p:sp>
    </p:spTree>
    <p:extLst>
      <p:ext uri="{BB962C8B-B14F-4D97-AF65-F5344CB8AC3E}">
        <p14:creationId xmlns:p14="http://schemas.microsoft.com/office/powerpoint/2010/main" val="3480450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Ο αρχειακός δεσμός για την επιστήμη της </a:t>
            </a:r>
            <a:r>
              <a:rPr lang="el-GR" err="1" smtClean="0"/>
              <a:t>Αρχειονομίας</a:t>
            </a:r>
            <a:endParaRPr lang="el-GR"/>
          </a:p>
        </p:txBody>
      </p:sp>
      <p:sp>
        <p:nvSpPr>
          <p:cNvPr id="2" name="1 - Θέση περιεχομένου"/>
          <p:cNvSpPr>
            <a:spLocks noGrp="1"/>
          </p:cNvSpPr>
          <p:nvPr>
            <p:ph idx="1"/>
          </p:nvPr>
        </p:nvSpPr>
        <p:spPr>
          <a:xfrm>
            <a:off x="457200" y="1340768"/>
            <a:ext cx="8229600" cy="5040560"/>
          </a:xfrm>
        </p:spPr>
        <p:txBody>
          <a:bodyPr>
            <a:normAutofit/>
          </a:bodyPr>
          <a:lstStyle/>
          <a:p>
            <a:pPr>
              <a:defRPr/>
            </a:pPr>
            <a:r>
              <a:rPr lang="el-GR" sz="2400" dirty="0" smtClean="0"/>
              <a:t>Η αρχή του αρχειακού δεσμού είναι ένα ισχυρό μεθοδολογικό εργαλείο που έχει σοβαρές συνέπειες τόσο στην καθημερινή πρακτική του επαγγελματία </a:t>
            </a:r>
            <a:r>
              <a:rPr lang="el-GR" sz="2400" dirty="0" err="1" smtClean="0"/>
              <a:t>αρχειονόμου</a:t>
            </a:r>
            <a:r>
              <a:rPr lang="el-GR" sz="2400" dirty="0" smtClean="0"/>
              <a:t> όσο και στην αρχειακή επιστήμη εν γένει. </a:t>
            </a:r>
          </a:p>
          <a:p>
            <a:pPr>
              <a:defRPr/>
            </a:pPr>
            <a:r>
              <a:rPr lang="el-GR" sz="2400" dirty="0" smtClean="0"/>
              <a:t>Στο μακρύ αγώνα</a:t>
            </a:r>
            <a:r>
              <a:rPr lang="el-GR" sz="2400" i="1" dirty="0" smtClean="0"/>
              <a:t> </a:t>
            </a:r>
            <a:r>
              <a:rPr lang="el-GR" sz="2400" dirty="0" smtClean="0"/>
              <a:t>που διεξήγαγε η </a:t>
            </a:r>
            <a:r>
              <a:rPr lang="el-GR" sz="2400" dirty="0" err="1" smtClean="0"/>
              <a:t>αρχειονομία</a:t>
            </a:r>
            <a:r>
              <a:rPr lang="el-GR" sz="2400" dirty="0" smtClean="0"/>
              <a:t> ως επιστημονικός χώρος και ως επαγγελματική πρακτική, για να χειραφετηθεί αφ' ενός από την ιστορία και αφ' ετέρου από τη βιβλιοθηκονομία, ο αρχειακός δεσμός ήταν το σημαντικότερο όπλο. </a:t>
            </a:r>
          </a:p>
          <a:p>
            <a:pPr>
              <a:defRPr/>
            </a:pPr>
            <a:r>
              <a:rPr lang="el-GR" sz="2400" dirty="0" smtClean="0"/>
              <a:t>Σ' αυτή την αρχή συμπυκνώνεται όχι μόνο ένα σημαντικό ποσοστό της αρχειακής θεωρίας αλλά και η μεγάλη μεθοδολογική ιδιαιτερότητα του αρχειακού επαγγέλματος.</a:t>
            </a:r>
          </a:p>
          <a:p>
            <a:pPr>
              <a:defRPr/>
            </a:pPr>
            <a:endParaRPr lang="el-GR" sz="2400" dirty="0"/>
          </a:p>
        </p:txBody>
      </p:sp>
    </p:spTree>
    <p:extLst>
      <p:ext uri="{BB962C8B-B14F-4D97-AF65-F5344CB8AC3E}">
        <p14:creationId xmlns:p14="http://schemas.microsoft.com/office/powerpoint/2010/main" val="75446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Εφαρμογή αρχειακού δεσμού</a:t>
            </a:r>
            <a:endParaRPr lang="el-GR"/>
          </a:p>
        </p:txBody>
      </p:sp>
      <p:sp>
        <p:nvSpPr>
          <p:cNvPr id="69634" name="1 - Θέση περιεχομένου"/>
          <p:cNvSpPr>
            <a:spLocks noGrp="1"/>
          </p:cNvSpPr>
          <p:nvPr>
            <p:ph idx="1"/>
          </p:nvPr>
        </p:nvSpPr>
        <p:spPr/>
        <p:txBody>
          <a:bodyPr>
            <a:normAutofit/>
          </a:bodyPr>
          <a:lstStyle/>
          <a:p>
            <a:r>
              <a:rPr lang="el-GR" altLang="el-GR" sz="2800" smtClean="0"/>
              <a:t>Ο αρχειακός δεσμός μπορεί να εφαρμόζεται ανεξάρτητα από τη χρονολογία, την υλική μορφή, την ηλικία, το περιεχόμενο και την προέλευση των εγγράφων. </a:t>
            </a:r>
          </a:p>
          <a:p>
            <a:r>
              <a:rPr lang="el-GR" altLang="el-GR" sz="2800" smtClean="0"/>
              <a:t>Κατά τούτο όχι μόνο διαχωρίζει την αρχειονομία από τους συναφείς επαγγελματικούς κλάδους, αλλά λειτουργεί και ως συνεκτικός κρίκος για τις πάμπολλες αρχειακές εξειδικεύσεις. </a:t>
            </a:r>
          </a:p>
        </p:txBody>
      </p:sp>
    </p:spTree>
    <p:extLst>
      <p:ext uri="{BB962C8B-B14F-4D97-AF65-F5344CB8AC3E}">
        <p14:creationId xmlns:p14="http://schemas.microsoft.com/office/powerpoint/2010/main" val="457968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Αρχειακός δεσμός και αρχειακά έγγραφα</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Η αρχή του αρχειακού δεσμού είναι το νήμα που συνδέει τον </a:t>
            </a:r>
            <a:r>
              <a:rPr lang="el-GR" sz="2400" dirty="0" err="1" smtClean="0"/>
              <a:t>αρχειονόμο</a:t>
            </a:r>
            <a:r>
              <a:rPr lang="el-GR" sz="2400" dirty="0" smtClean="0"/>
              <a:t>, ο οποίος παρεμβαίνει στη δημιουργία των ενεργών εγγράφων, με εκείνον που διευκολύνει τους ερευνητές στη μελέτη των ιστορικών τεκμηρίων, όπως επίσης τον </a:t>
            </a:r>
            <a:r>
              <a:rPr lang="el-GR" sz="2400" dirty="0" err="1" smtClean="0"/>
              <a:t>αρχειονόμο</a:t>
            </a:r>
            <a:r>
              <a:rPr lang="el-GR" sz="2400" dirty="0" smtClean="0"/>
              <a:t> που χρησιμοποιεί την παλαιογραφία, για να αποκωδικοποιήσει ένα βυζαντινό έγγραφο, με τον αρχειακό που ειδικεύεται στην οργάνωση των ηλεκτρονικών αρχείων. </a:t>
            </a:r>
          </a:p>
          <a:p>
            <a:pPr>
              <a:defRPr/>
            </a:pPr>
            <a:r>
              <a:rPr lang="el-GR" sz="2400" dirty="0" smtClean="0"/>
              <a:t>Όλοι τους εργάζονται πάνω στο ίδιο αντικείμενο, την αρχειακή πληροφορία, και χρησιμοποιούν μία κοινή μεθοδολογική αρχή, τον αρχειακό δεσμό.</a:t>
            </a:r>
          </a:p>
          <a:p>
            <a:pPr>
              <a:defRPr/>
            </a:pPr>
            <a:endParaRPr lang="el-GR" sz="2400" dirty="0"/>
          </a:p>
        </p:txBody>
      </p:sp>
    </p:spTree>
    <p:extLst>
      <p:ext uri="{BB962C8B-B14F-4D97-AF65-F5344CB8AC3E}">
        <p14:creationId xmlns:p14="http://schemas.microsoft.com/office/powerpoint/2010/main" val="340103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Η επίδραση των νέων τεχνολογιών</a:t>
            </a:r>
            <a:endParaRPr lang="el-GR"/>
          </a:p>
        </p:txBody>
      </p:sp>
      <p:sp>
        <p:nvSpPr>
          <p:cNvPr id="2" name="1 - Θέση περιεχομένου"/>
          <p:cNvSpPr>
            <a:spLocks noGrp="1"/>
          </p:cNvSpPr>
          <p:nvPr>
            <p:ph idx="1"/>
          </p:nvPr>
        </p:nvSpPr>
        <p:spPr/>
        <p:txBody>
          <a:bodyPr>
            <a:noAutofit/>
          </a:bodyPr>
          <a:lstStyle/>
          <a:p>
            <a:pPr>
              <a:defRPr/>
            </a:pPr>
            <a:r>
              <a:rPr lang="el-GR" sz="2400" dirty="0" smtClean="0"/>
              <a:t>Το πεδίο εφαρμογής της αρχής αλλάζει σήμερα θεαματικά και μαζί του μεταβάλλεται και το ίδιο το περιεχόμενο της. </a:t>
            </a:r>
          </a:p>
          <a:p>
            <a:pPr>
              <a:defRPr/>
            </a:pPr>
            <a:r>
              <a:rPr lang="el-GR" sz="2400" dirty="0" smtClean="0"/>
              <a:t>Ποια είναι η έννοια του αρχειακού συνόλου, όταν οι σύγχρονες τεχνολογίες μάς επιτρέπουν να εντοπίσουμε κατευθείαν τη ζητούμενη πληροφορία εξετάζοντας τεκμήρια ποικίλων προελεύσεων ταυτόχρονα; </a:t>
            </a:r>
          </a:p>
          <a:p>
            <a:pPr>
              <a:defRPr/>
            </a:pPr>
            <a:r>
              <a:rPr lang="el-GR" sz="2400" dirty="0" smtClean="0"/>
              <a:t>Τι μπορεί να σημαίνει η «διαφύλαξη της αρχικής οργάνωσης» για τεκμήρια που παράγονται μέσω υπολογιστή χωρίς ουσιαστικά καμία ταξινόμηση; </a:t>
            </a:r>
          </a:p>
          <a:p>
            <a:pPr>
              <a:defRPr/>
            </a:pPr>
            <a:r>
              <a:rPr lang="el-GR" sz="2400" dirty="0" smtClean="0"/>
              <a:t>Τι νόημα έχει η φυσική οργάνωση των τεκμηρίων κατά αρχειακά σύνολα, όταν μέσω των σύγχρονων τεχνολογιών μπορούμε να εντοπίσουμε την προέλευση των εγγράφων και να συγκεντρώσουμε στην οθόνη τις πληροφορίες κοινής προέλευσης;</a:t>
            </a:r>
            <a:endParaRPr lang="el-GR" sz="2400" dirty="0"/>
          </a:p>
        </p:txBody>
      </p:sp>
    </p:spTree>
    <p:extLst>
      <p:ext uri="{BB962C8B-B14F-4D97-AF65-F5344CB8AC3E}">
        <p14:creationId xmlns:p14="http://schemas.microsoft.com/office/powerpoint/2010/main" val="2259387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Ο αρχειακός δεσμός στην εποχή της πληροφορίας</a:t>
            </a:r>
            <a:endParaRPr lang="el-GR"/>
          </a:p>
        </p:txBody>
      </p:sp>
      <p:sp>
        <p:nvSpPr>
          <p:cNvPr id="72706" name="1 - Θέση περιεχομένου"/>
          <p:cNvSpPr>
            <a:spLocks noGrp="1"/>
          </p:cNvSpPr>
          <p:nvPr>
            <p:ph idx="1"/>
          </p:nvPr>
        </p:nvSpPr>
        <p:spPr>
          <a:xfrm>
            <a:off x="457200" y="1412776"/>
            <a:ext cx="8229600" cy="5040560"/>
          </a:xfrm>
        </p:spPr>
        <p:txBody>
          <a:bodyPr>
            <a:normAutofit/>
          </a:bodyPr>
          <a:lstStyle/>
          <a:p>
            <a:r>
              <a:rPr lang="el-GR" altLang="el-GR" sz="2400" dirty="0" smtClean="0"/>
              <a:t>Η αρχή του αρχειακού δεσμού όχι μόνο παρέμεινε αλώβητη, αλλά βγήκε και ενισχυμένη από τις αλλαγές που έφερε η «εποχή της πληροφορίας». </a:t>
            </a:r>
          </a:p>
          <a:p>
            <a:r>
              <a:rPr lang="el-GR" altLang="el-GR" sz="2400" dirty="0" smtClean="0"/>
              <a:t>Ο αρχειακός δεσμός δεν αφορά πλέον αποκλειστικά στην περιγραφή και οργάνωση απτών αρχειακών τεκμηρίων, αλλά επεμβαίνει σε όλο το φάσμα των αρχειακών λειτουργιών. </a:t>
            </a:r>
          </a:p>
          <a:p>
            <a:r>
              <a:rPr lang="el-GR" altLang="el-GR" sz="2400" dirty="0" smtClean="0"/>
              <a:t>Είναι η κατευθυντήρια αρχή στο σύνθετο έργο της σύγχρονης </a:t>
            </a:r>
            <a:r>
              <a:rPr lang="el-GR" altLang="el-GR" sz="2400" dirty="0" err="1" smtClean="0"/>
              <a:t>αρχειονομίας</a:t>
            </a:r>
            <a:r>
              <a:rPr lang="el-GR" altLang="el-GR" sz="2400" dirty="0" smtClean="0"/>
              <a:t> που είναι η διαχείριση της αρχειακής πληροφορίας. </a:t>
            </a:r>
          </a:p>
        </p:txBody>
      </p:sp>
    </p:spTree>
    <p:extLst>
      <p:ext uri="{BB962C8B-B14F-4D97-AF65-F5344CB8AC3E}">
        <p14:creationId xmlns:p14="http://schemas.microsoft.com/office/powerpoint/2010/main" val="4143011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Εντοπισμός και περιγραφή περιβάλλοντος παραγωγής</a:t>
            </a:r>
            <a:endParaRPr lang="el-GR"/>
          </a:p>
        </p:txBody>
      </p:sp>
      <p:sp>
        <p:nvSpPr>
          <p:cNvPr id="73730" name="1 - Θέση περιεχομένου"/>
          <p:cNvSpPr>
            <a:spLocks noGrp="1"/>
          </p:cNvSpPr>
          <p:nvPr>
            <p:ph idx="1"/>
          </p:nvPr>
        </p:nvSpPr>
        <p:spPr>
          <a:xfrm>
            <a:off x="457200" y="1412776"/>
            <a:ext cx="8229600" cy="5040560"/>
          </a:xfrm>
        </p:spPr>
        <p:txBody>
          <a:bodyPr>
            <a:normAutofit/>
          </a:bodyPr>
          <a:lstStyle/>
          <a:p>
            <a:r>
              <a:rPr lang="el-GR" altLang="el-GR" sz="2800" dirty="0" smtClean="0"/>
              <a:t>Η ανάγκη να εντοπίζεται το περιβάλλον παραγωγής των τεκμηρίων έχει γίνει εντονότερη. </a:t>
            </a:r>
          </a:p>
          <a:p>
            <a:r>
              <a:rPr lang="el-GR" altLang="el-GR" sz="2800" dirty="0" smtClean="0"/>
              <a:t>Όχι μόνο η πηγή προέλευσης των εγγράφων πρέπει να επισημαίνεται, αλλά και το περιβάλλον παραγωγής τους πρέπει να περιγράφεται αναλυτικά. </a:t>
            </a:r>
          </a:p>
          <a:p>
            <a:r>
              <a:rPr lang="el-GR" altLang="el-GR" sz="2800" dirty="0" smtClean="0"/>
              <a:t>Προκειμένου να πετύχει το στόχο αυτό, ο </a:t>
            </a:r>
            <a:r>
              <a:rPr lang="el-GR" altLang="el-GR" sz="2800" dirty="0" err="1" smtClean="0"/>
              <a:t>αρχειονόμος</a:t>
            </a:r>
            <a:r>
              <a:rPr lang="el-GR" altLang="el-GR" sz="2800" dirty="0" smtClean="0"/>
              <a:t> καλείται σήμερα να αναπτύξει τις μεθόδους του και να ελέγξει αποτελεσματικότερα τη διοίκηση.</a:t>
            </a:r>
          </a:p>
          <a:p>
            <a:endParaRPr lang="el-GR" altLang="el-GR" sz="2800" dirty="0" smtClean="0"/>
          </a:p>
        </p:txBody>
      </p:sp>
    </p:spTree>
    <p:extLst>
      <p:ext uri="{BB962C8B-B14F-4D97-AF65-F5344CB8AC3E}">
        <p14:creationId xmlns:p14="http://schemas.microsoft.com/office/powerpoint/2010/main" val="43692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Αρχή του αρχειακού δεσμού</a:t>
            </a:r>
            <a:endParaRPr lang="el-GR"/>
          </a:p>
        </p:txBody>
      </p:sp>
      <p:sp>
        <p:nvSpPr>
          <p:cNvPr id="56322" name="1 - Θέση περιεχομένου"/>
          <p:cNvSpPr>
            <a:spLocks noGrp="1"/>
          </p:cNvSpPr>
          <p:nvPr>
            <p:ph idx="1"/>
          </p:nvPr>
        </p:nvSpPr>
        <p:spPr/>
        <p:txBody>
          <a:bodyPr>
            <a:normAutofit/>
          </a:bodyPr>
          <a:lstStyle/>
          <a:p>
            <a:r>
              <a:rPr lang="el-GR" altLang="el-GR" sz="2800" smtClean="0"/>
              <a:t>Η αρχή στηρίζεται στη διαπίστωση πως τα τεκμήρια κοινής προέλευσης συνδέονται με έναν ιδιαίτερο δεσμό. </a:t>
            </a:r>
          </a:p>
          <a:p>
            <a:r>
              <a:rPr lang="el-GR" altLang="el-GR" sz="2800" smtClean="0"/>
              <a:t>Ο δεσμός αυτός είναι διανοητικής υφής και αφορά αποκλειστικά στις πληροφορίες των τεκμηρίων. </a:t>
            </a:r>
          </a:p>
          <a:p>
            <a:r>
              <a:rPr lang="el-GR" altLang="el-GR" sz="2800" smtClean="0"/>
              <a:t>Είναι δηλαδή ανεξάρτητος από την ηλικία (ενεργά - ημιενεργά - ανενεργά), τη χρονολογία, το υπόστρωμα και το θεματικό αντικείμενο των τεκμηρίων.</a:t>
            </a:r>
          </a:p>
        </p:txBody>
      </p:sp>
    </p:spTree>
    <p:extLst>
      <p:ext uri="{BB962C8B-B14F-4D97-AF65-F5344CB8AC3E}">
        <p14:creationId xmlns:p14="http://schemas.microsoft.com/office/powerpoint/2010/main" val="1204316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Επεξεργασία πληροφορίας βάσει αρχειακού δεσμού</a:t>
            </a:r>
            <a:endParaRPr lang="el-GR"/>
          </a:p>
        </p:txBody>
      </p:sp>
      <p:sp>
        <p:nvSpPr>
          <p:cNvPr id="2" name="1 - Θέση περιεχομένου"/>
          <p:cNvSpPr>
            <a:spLocks noGrp="1"/>
          </p:cNvSpPr>
          <p:nvPr>
            <p:ph idx="1"/>
          </p:nvPr>
        </p:nvSpPr>
        <p:spPr>
          <a:xfrm>
            <a:off x="457200" y="1340768"/>
            <a:ext cx="8229600" cy="5040560"/>
          </a:xfrm>
        </p:spPr>
        <p:txBody>
          <a:bodyPr>
            <a:noAutofit/>
          </a:bodyPr>
          <a:lstStyle/>
          <a:p>
            <a:pPr>
              <a:defRPr/>
            </a:pPr>
            <a:r>
              <a:rPr lang="el-GR" sz="2600" dirty="0" smtClean="0"/>
              <a:t>Ο αρχειακός δεσμός αποτελεί τη σπουδαιότερη συνεισφορά της </a:t>
            </a:r>
            <a:r>
              <a:rPr lang="el-GR" sz="2600" dirty="0" err="1" smtClean="0"/>
              <a:t>αρχειονομίας</a:t>
            </a:r>
            <a:r>
              <a:rPr lang="el-GR" sz="2600" dirty="0" smtClean="0"/>
              <a:t> στις επιστήμες της πληροφόρησης. </a:t>
            </a:r>
          </a:p>
          <a:p>
            <a:pPr>
              <a:defRPr/>
            </a:pPr>
            <a:r>
              <a:rPr lang="el-GR" sz="2600" dirty="0" smtClean="0"/>
              <a:t>Πρόκειται στην ουσία για μία μέθοδο που επιτρέπει να αντιληφθούμε και να επεξεργαστούμε τις πληροφορίες ως παράγωγα της διοικητικής δραστηριότητας. </a:t>
            </a:r>
          </a:p>
          <a:p>
            <a:pPr>
              <a:defRPr/>
            </a:pPr>
            <a:r>
              <a:rPr lang="el-GR" sz="2600" dirty="0" smtClean="0"/>
              <a:t>Ιδιαίτερα με την έννοια της </a:t>
            </a:r>
            <a:r>
              <a:rPr lang="el-GR" sz="2600" dirty="0" err="1" smtClean="0"/>
              <a:t>τεκμηριωτικής</a:t>
            </a:r>
            <a:r>
              <a:rPr lang="el-GR" sz="2600" dirty="0" smtClean="0"/>
              <a:t> αξίας και του αρχειακού περιβάλλοντος ο αρχειακός δεσμός προσφέρει ένα καίριο κριτήριο για την επεξεργασία, αξιολόγηση και διαλογή των πληροφοριών που είναι καταχωρισμένες σε σύγχρονα υποστρώματα.</a:t>
            </a:r>
          </a:p>
          <a:p>
            <a:pPr>
              <a:defRPr/>
            </a:pPr>
            <a:endParaRPr lang="el-GR" sz="2600" dirty="0"/>
          </a:p>
        </p:txBody>
      </p:sp>
    </p:spTree>
    <p:extLst>
      <p:ext uri="{BB962C8B-B14F-4D97-AF65-F5344CB8AC3E}">
        <p14:creationId xmlns:p14="http://schemas.microsoft.com/office/powerpoint/2010/main" val="114824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Η εφαρμογή της αρχής του αρχειακού δεσμού</a:t>
            </a:r>
            <a:endParaRPr lang="el-GR"/>
          </a:p>
        </p:txBody>
      </p:sp>
      <p:sp>
        <p:nvSpPr>
          <p:cNvPr id="75778" name="1 - Θέση περιεχομένου"/>
          <p:cNvSpPr>
            <a:spLocks noGrp="1"/>
          </p:cNvSpPr>
          <p:nvPr>
            <p:ph idx="1"/>
          </p:nvPr>
        </p:nvSpPr>
        <p:spPr>
          <a:xfrm>
            <a:off x="457200" y="1340768"/>
            <a:ext cx="8229600" cy="5040560"/>
          </a:xfrm>
        </p:spPr>
        <p:txBody>
          <a:bodyPr>
            <a:normAutofit/>
          </a:bodyPr>
          <a:lstStyle/>
          <a:p>
            <a:r>
              <a:rPr lang="el-GR" altLang="el-GR" sz="2800" dirty="0" smtClean="0"/>
              <a:t>Καθ' όλη τη διαπραγμάτευση του αρχειακού δεσμού ήταν εμφανές πως η αρχή δεν έχει ικανοποιητικά εξελιχθεί και κωδικοποιηθεί από την αρχειακή κοινότητα. </a:t>
            </a:r>
          </a:p>
          <a:p>
            <a:r>
              <a:rPr lang="el-GR" altLang="el-GR" sz="2800" dirty="0" smtClean="0"/>
              <a:t>Οι πολλές δυσκολίες εφαρμογής της είναι εν μέρει αποτέλεσμα αυτής της καθυστέρησης. </a:t>
            </a:r>
          </a:p>
          <a:p>
            <a:r>
              <a:rPr lang="el-GR" altLang="el-GR" sz="2800" dirty="0" smtClean="0"/>
              <a:t>Τα 150 χρόνια παρουσίας της αρχής πιστοποιούν βέβαια την ισχύ της, δείχνουν όμως και την αδυναμία της </a:t>
            </a:r>
            <a:r>
              <a:rPr lang="el-GR" altLang="el-GR" sz="2800" dirty="0" err="1" smtClean="0"/>
              <a:t>αρχειονομίας</a:t>
            </a:r>
            <a:r>
              <a:rPr lang="el-GR" altLang="el-GR" sz="2800" dirty="0" smtClean="0"/>
              <a:t> να ισχυροποιήσει και ανανεώσει το θεωρητικό της εξοπλισμό.</a:t>
            </a:r>
          </a:p>
          <a:p>
            <a:endParaRPr lang="el-GR" altLang="el-GR" sz="2800" dirty="0" smtClean="0"/>
          </a:p>
        </p:txBody>
      </p:sp>
    </p:spTree>
    <p:extLst>
      <p:ext uri="{BB962C8B-B14F-4D97-AF65-F5344CB8AC3E}">
        <p14:creationId xmlns:p14="http://schemas.microsoft.com/office/powerpoint/2010/main" val="2745351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Παράμετροι για την εφαρμογή του αρχειακού δεσμού</a:t>
            </a:r>
            <a:endParaRPr lang="el-GR"/>
          </a:p>
        </p:txBody>
      </p:sp>
      <p:sp>
        <p:nvSpPr>
          <p:cNvPr id="2" name="1 - Θέση περιεχομένου"/>
          <p:cNvSpPr>
            <a:spLocks noGrp="1"/>
          </p:cNvSpPr>
          <p:nvPr>
            <p:ph idx="1"/>
          </p:nvPr>
        </p:nvSpPr>
        <p:spPr>
          <a:xfrm>
            <a:off x="457200" y="1412776"/>
            <a:ext cx="8229600" cy="5256584"/>
          </a:xfrm>
        </p:spPr>
        <p:txBody>
          <a:bodyPr>
            <a:noAutofit/>
          </a:bodyPr>
          <a:lstStyle/>
          <a:p>
            <a:pPr>
              <a:spcBef>
                <a:spcPts val="900"/>
              </a:spcBef>
              <a:defRPr/>
            </a:pPr>
            <a:r>
              <a:rPr lang="el-GR" sz="2200" dirty="0" smtClean="0"/>
              <a:t>Σήμερα καλούμαστε να επεξεργαστούμε συστηματικά την αρχή λαμβάνοντας υπόψη τις πολλές παραμέτρους του προβλήματος: </a:t>
            </a:r>
          </a:p>
          <a:p>
            <a:pPr marL="651510" lvl="1">
              <a:spcBef>
                <a:spcPts val="900"/>
              </a:spcBef>
              <a:buClr>
                <a:schemeClr val="tx1"/>
              </a:buClr>
              <a:defRPr/>
            </a:pPr>
            <a:r>
              <a:rPr lang="el-GR" sz="2000" dirty="0" smtClean="0"/>
              <a:t>τη διεθνή εμπειρία, </a:t>
            </a:r>
          </a:p>
          <a:p>
            <a:pPr marL="651510" lvl="1">
              <a:spcBef>
                <a:spcPts val="900"/>
              </a:spcBef>
              <a:buClr>
                <a:schemeClr val="tx1"/>
              </a:buClr>
              <a:defRPr/>
            </a:pPr>
            <a:r>
              <a:rPr lang="el-GR" sz="2000" dirty="0" smtClean="0"/>
              <a:t>την πολυπλοκότητα και μεταβλητότητα των σύγχρονων διοικήσεων, </a:t>
            </a:r>
          </a:p>
          <a:p>
            <a:pPr marL="651510" lvl="1">
              <a:spcBef>
                <a:spcPts val="900"/>
              </a:spcBef>
              <a:buClr>
                <a:schemeClr val="tx1"/>
              </a:buClr>
              <a:defRPr/>
            </a:pPr>
            <a:r>
              <a:rPr lang="el-GR" sz="2000" dirty="0" smtClean="0"/>
              <a:t>την ποικιλία των υποστρωμάτων στα οποία εγγράφονται οι αρχειακές πληροφορίες, </a:t>
            </a:r>
          </a:p>
          <a:p>
            <a:pPr marL="651510" lvl="1">
              <a:spcBef>
                <a:spcPts val="900"/>
              </a:spcBef>
              <a:buClr>
                <a:schemeClr val="tx1"/>
              </a:buClr>
              <a:defRPr/>
            </a:pPr>
            <a:r>
              <a:rPr lang="el-GR" sz="2000" dirty="0" smtClean="0"/>
              <a:t>τα νεότερα δεδομένα που δημιούργησαν οι σύγχρονες τεχνολογίες στην παραγωγή και ανάκτηση των πληροφοριών, </a:t>
            </a:r>
          </a:p>
          <a:p>
            <a:pPr marL="651510" lvl="1">
              <a:spcBef>
                <a:spcPts val="900"/>
              </a:spcBef>
              <a:buClr>
                <a:schemeClr val="tx1"/>
              </a:buClr>
              <a:defRPr/>
            </a:pPr>
            <a:r>
              <a:rPr lang="el-GR" sz="2000" dirty="0" smtClean="0"/>
              <a:t>τις εξειδικευμένες ανάγκες της διοίκησης και της έρευνας, και τέλος </a:t>
            </a:r>
          </a:p>
          <a:p>
            <a:pPr marL="651510" lvl="1">
              <a:spcBef>
                <a:spcPts val="900"/>
              </a:spcBef>
              <a:buClr>
                <a:schemeClr val="tx1"/>
              </a:buClr>
              <a:defRPr/>
            </a:pPr>
            <a:r>
              <a:rPr lang="el-GR" sz="2000" dirty="0" smtClean="0"/>
              <a:t>τις ιδιαιτερότητες της ελληνικής πραγματικότητας. </a:t>
            </a:r>
          </a:p>
          <a:p>
            <a:pPr>
              <a:spcBef>
                <a:spcPts val="900"/>
              </a:spcBef>
              <a:defRPr/>
            </a:pPr>
            <a:r>
              <a:rPr lang="el-GR" sz="2200" dirty="0" smtClean="0"/>
              <a:t>Η αρχή του αρχειακού δεσμού παραμένει πάντα σε ισχύ, αλλά οι </a:t>
            </a:r>
            <a:r>
              <a:rPr lang="el-GR" sz="2200" dirty="0" err="1" smtClean="0"/>
              <a:t>αρχειονόμοι</a:t>
            </a:r>
            <a:r>
              <a:rPr lang="el-GR" sz="2200" dirty="0" smtClean="0"/>
              <a:t> βρίσκονται ακόμα μακριά από την οριστική ανάλυση των πολλών θεωρητικών και πρακτικών πλευρών </a:t>
            </a:r>
            <a:r>
              <a:rPr lang="el-GR" sz="2200" smtClean="0"/>
              <a:t>της</a:t>
            </a:r>
            <a:r>
              <a:rPr lang="el-GR" sz="2200" smtClean="0"/>
              <a:t>.</a:t>
            </a:r>
            <a:endParaRPr lang="el-GR" sz="2400" dirty="0"/>
          </a:p>
        </p:txBody>
      </p:sp>
    </p:spTree>
    <p:extLst>
      <p:ext uri="{BB962C8B-B14F-4D97-AF65-F5344CB8AC3E}">
        <p14:creationId xmlns:p14="http://schemas.microsoft.com/office/powerpoint/2010/main" val="3551971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01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306000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8: Αρχή </a:t>
            </a:r>
            <a:r>
              <a:rPr lang="el-GR" sz="2000" dirty="0" smtClean="0"/>
              <a:t>εντοπιότητας».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069392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236997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787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75441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3477300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Κοινή προέλευση</a:t>
            </a:r>
            <a:endParaRPr lang="el-GR"/>
          </a:p>
        </p:txBody>
      </p:sp>
      <p:sp>
        <p:nvSpPr>
          <p:cNvPr id="57346" name="1 - Θέση περιεχομένου"/>
          <p:cNvSpPr>
            <a:spLocks noGrp="1"/>
          </p:cNvSpPr>
          <p:nvPr>
            <p:ph idx="1"/>
          </p:nvPr>
        </p:nvSpPr>
        <p:spPr/>
        <p:txBody>
          <a:bodyPr>
            <a:normAutofit/>
          </a:bodyPr>
          <a:lstStyle/>
          <a:p>
            <a:r>
              <a:rPr lang="el-GR" altLang="el-GR" sz="2800" dirty="0" smtClean="0"/>
              <a:t>Η διαφύλαξη του σημαντικότατου διανοητικού δεσμού του αρχειακού υλικού προϋποθέτει τη γνώση της προέλευσης κάθε τεκμηρίου αλλά και τη συγκέντρωση όλων των αρχειακών πληροφοριών, όλων των τεκμηρίων της αυτής προέλευσης. </a:t>
            </a:r>
          </a:p>
          <a:p>
            <a:r>
              <a:rPr lang="el-GR" altLang="el-GR" sz="2800" dirty="0" smtClean="0"/>
              <a:t>Αυτό το ζητούμενο επιτυγχάνεται με την έννοια του αρχειακού συνόλου.</a:t>
            </a:r>
          </a:p>
        </p:txBody>
      </p:sp>
    </p:spTree>
    <p:extLst>
      <p:ext uri="{BB962C8B-B14F-4D97-AF65-F5344CB8AC3E}">
        <p14:creationId xmlns:p14="http://schemas.microsoft.com/office/powerpoint/2010/main" val="597075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4038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Αρχειακός δεσμός και φυσική ενότητα</a:t>
            </a:r>
            <a:endParaRPr lang="el-GR"/>
          </a:p>
        </p:txBody>
      </p:sp>
      <p:sp>
        <p:nvSpPr>
          <p:cNvPr id="58370" name="1 - Θέση περιεχομένου"/>
          <p:cNvSpPr>
            <a:spLocks noGrp="1"/>
          </p:cNvSpPr>
          <p:nvPr>
            <p:ph idx="1"/>
          </p:nvPr>
        </p:nvSpPr>
        <p:spPr/>
        <p:txBody>
          <a:bodyPr>
            <a:normAutofit/>
          </a:bodyPr>
          <a:lstStyle/>
          <a:p>
            <a:r>
              <a:rPr lang="el-GR" altLang="el-GR" sz="2800" smtClean="0"/>
              <a:t>Παρ' ότι όμως το αρχειακό σύνολο εκφράζει τη διανοητική ενότητα ορισμένων πληροφοριών, λειτουργεί παράλληλα και ως συνδετικός κρίκος για το σύνολο του υλικού υποστρώματος (χαρτί, βινύλιο, φιλμ κλπ.), στο οποίο έχουν καταχωρισθεί αυτές οι πληροφορίες.</a:t>
            </a:r>
          </a:p>
        </p:txBody>
      </p:sp>
    </p:spTree>
    <p:extLst>
      <p:ext uri="{BB962C8B-B14F-4D97-AF65-F5344CB8AC3E}">
        <p14:creationId xmlns:p14="http://schemas.microsoft.com/office/powerpoint/2010/main" val="2902982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Φυσική ενότητα αρχειακού συνόλου</a:t>
            </a:r>
            <a:endParaRPr lang="el-GR"/>
          </a:p>
        </p:txBody>
      </p:sp>
      <p:sp>
        <p:nvSpPr>
          <p:cNvPr id="59394" name="1 - Θέση περιεχομένου"/>
          <p:cNvSpPr>
            <a:spLocks noGrp="1"/>
          </p:cNvSpPr>
          <p:nvPr>
            <p:ph idx="1"/>
          </p:nvPr>
        </p:nvSpPr>
        <p:spPr/>
        <p:txBody>
          <a:bodyPr>
            <a:normAutofit/>
          </a:bodyPr>
          <a:lstStyle/>
          <a:p>
            <a:r>
              <a:rPr lang="el-GR" altLang="el-GR" sz="2800" dirty="0" smtClean="0"/>
              <a:t>Το πέρασμα από τη διανοητική στη φυσική ενότητα του αρχειακού συνόλου δικαιολογείται, στο βαθμό που:</a:t>
            </a:r>
          </a:p>
          <a:p>
            <a:pPr lvl="1"/>
            <a:r>
              <a:rPr lang="el-GR" altLang="el-GR" sz="2400" dirty="0" smtClean="0"/>
              <a:t>ελλείψει έρευνας η φυσική ενότητα υποκαθιστά τη διανοητική </a:t>
            </a:r>
          </a:p>
          <a:p>
            <a:pPr lvl="2"/>
            <a:r>
              <a:rPr lang="el-GR" altLang="el-GR" sz="2000" dirty="0" smtClean="0"/>
              <a:t>Το επιχείρημα αυτό ήταν ιδιαίτερα ισχυρό κατά το 19ο αιώνα που εμφανίστηκε η αρχή. </a:t>
            </a:r>
          </a:p>
          <a:p>
            <a:pPr lvl="2"/>
            <a:r>
              <a:rPr lang="el-GR" altLang="el-GR" sz="2000" dirty="0" smtClean="0"/>
              <a:t>Σ' εκείνη την εποχή μια ενδεχόμενη φυσική διάσπαση των τεκμηρίων σήμαινε αυτόματα πως δεν ήταν δυνατό να εντοπισθεί η προέλευση τους.</a:t>
            </a:r>
          </a:p>
          <a:p>
            <a:pPr lvl="1"/>
            <a:r>
              <a:rPr lang="el-GR" altLang="el-GR" sz="2400" dirty="0" smtClean="0"/>
              <a:t>η φυσική διάσπαση του αρχειακού υλικού δυσχεραίνει τη διανοητική εργασία τόσο του </a:t>
            </a:r>
            <a:r>
              <a:rPr lang="el-GR" altLang="el-GR" sz="2400" dirty="0" err="1" smtClean="0"/>
              <a:t>αρχειονόμου</a:t>
            </a:r>
            <a:r>
              <a:rPr lang="el-GR" altLang="el-GR" sz="2400" dirty="0" smtClean="0"/>
              <a:t> όσο και του ερευνητή.</a:t>
            </a:r>
          </a:p>
          <a:p>
            <a:endParaRPr lang="el-GR" altLang="el-GR" sz="2800" dirty="0" smtClean="0"/>
          </a:p>
        </p:txBody>
      </p:sp>
    </p:spTree>
    <p:extLst>
      <p:ext uri="{BB962C8B-B14F-4D97-AF65-F5344CB8AC3E}">
        <p14:creationId xmlns:p14="http://schemas.microsoft.com/office/powerpoint/2010/main" val="1682155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Αρχειακός δεσμός και ενιαία φυσική διαχείριση από μία αρχειακή υπηρεσία</a:t>
            </a:r>
            <a:endParaRPr lang="el-GR"/>
          </a:p>
        </p:txBody>
      </p:sp>
      <p:sp>
        <p:nvSpPr>
          <p:cNvPr id="2" name="1 - Θέση περιεχομένου"/>
          <p:cNvSpPr>
            <a:spLocks noGrp="1"/>
          </p:cNvSpPr>
          <p:nvPr>
            <p:ph idx="1"/>
          </p:nvPr>
        </p:nvSpPr>
        <p:spPr>
          <a:xfrm>
            <a:off x="457200" y="1412776"/>
            <a:ext cx="8229600" cy="5040560"/>
          </a:xfrm>
        </p:spPr>
        <p:txBody>
          <a:bodyPr>
            <a:normAutofit/>
          </a:bodyPr>
          <a:lstStyle/>
          <a:p>
            <a:pPr>
              <a:defRPr/>
            </a:pPr>
            <a:r>
              <a:rPr lang="el-GR" sz="2400" dirty="0" smtClean="0"/>
              <a:t>Έτσι, παράλληλα προς την αντιμετώπιση του αρχειακού συνόλου ως ενιαίου διανοητικού σώματος, ο αρχειακός δεσμός υποδεικνύει και την ενιαία φυσική διαχείριση του από μία και μόνη αρχειακή υπηρεσία. </a:t>
            </a:r>
          </a:p>
          <a:p>
            <a:pPr>
              <a:defRPr/>
            </a:pPr>
            <a:r>
              <a:rPr lang="el-GR" sz="2400" dirty="0" smtClean="0"/>
              <a:t>Εν τούτοις η φυσική υφή του αρχειακού δεσμού δεν επεκτείνεται και στην αποθήκευση του υλικού εντός της αρχειακής υπηρεσίας. </a:t>
            </a:r>
          </a:p>
          <a:p>
            <a:pPr>
              <a:defRPr/>
            </a:pPr>
            <a:r>
              <a:rPr lang="el-GR" sz="2400" dirty="0" smtClean="0"/>
              <a:t>Ο αρχειακός δεσμός με κανέναν τρόπο δε στηρίζεται στη φυσική επαφή των τεκμηρίων. </a:t>
            </a:r>
          </a:p>
          <a:p>
            <a:pPr>
              <a:defRPr/>
            </a:pPr>
            <a:r>
              <a:rPr lang="el-GR" sz="2400" dirty="0" smtClean="0"/>
              <a:t>Εφ' όσον τα τεκμήρια αντιμετωπίζονται ως φυσική και διανοητική ολότητα από μια υπηρεσία, ο αρχειακός δεσμός έχει ήδη εφαρμοσθεί.</a:t>
            </a:r>
          </a:p>
          <a:p>
            <a:pPr>
              <a:defRPr/>
            </a:pPr>
            <a:endParaRPr lang="el-GR" sz="2400" dirty="0"/>
          </a:p>
        </p:txBody>
      </p:sp>
    </p:spTree>
    <p:extLst>
      <p:ext uri="{BB962C8B-B14F-4D97-AF65-F5344CB8AC3E}">
        <p14:creationId xmlns:p14="http://schemas.microsoft.com/office/powerpoint/2010/main" val="452099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Αποθήκευση σε διαφορετικούς χώρους</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Αν η αρχειακή υπηρεσία κρίνει για λόγους εσωτερικής διαχείρισης πως τα τεκμήρια πρέπει να αποθηκευτούν σε διαφορετικούς χώρους, τούτο δεν αντιβαίνει στην αρχή του αρχειακού δεσμού. </a:t>
            </a:r>
          </a:p>
          <a:p>
            <a:pPr>
              <a:defRPr/>
            </a:pPr>
            <a:r>
              <a:rPr lang="el-GR" sz="2400" dirty="0" smtClean="0"/>
              <a:t>Το αρχείο ενός ιδιώτη, για παράδειγμα, παραμένει αρχειακό σύνολο, έστω και αν λόγοι συντήρησης επιβάλλουν τη φύλαξη των γραπτών τεκμηρίων, των φωτογραφιών και των δίσκων σε τρεις διαφορετικούς χώρους. </a:t>
            </a:r>
          </a:p>
          <a:p>
            <a:pPr>
              <a:defRPr/>
            </a:pPr>
            <a:r>
              <a:rPr lang="el-GR" sz="2400" dirty="0" smtClean="0"/>
              <a:t>Ομοίως το αρχείο ενός υπουργείου διατηρεί κατά τη μεταφορά του στην αποθήκη </a:t>
            </a:r>
            <a:r>
              <a:rPr lang="el-GR" sz="2400" dirty="0" err="1" smtClean="0"/>
              <a:t>ημιενεργών</a:t>
            </a:r>
            <a:r>
              <a:rPr lang="el-GR" sz="2400" dirty="0" smtClean="0"/>
              <a:t> τεκμηρίων τον αρχειακό του δεσμό, έστω και αν το συσκευασμένο υλικό είναι τοποθετημένο σε διαφορετικά σημεία για λόγους εξοικονόμησης χώρου.</a:t>
            </a:r>
            <a:endParaRPr lang="el-GR" sz="2400" dirty="0"/>
          </a:p>
        </p:txBody>
      </p:sp>
    </p:spTree>
    <p:extLst>
      <p:ext uri="{BB962C8B-B14F-4D97-AF65-F5344CB8AC3E}">
        <p14:creationId xmlns:p14="http://schemas.microsoft.com/office/powerpoint/2010/main" val="590571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Αρχή της εντοπιότητας</a:t>
            </a:r>
            <a:endParaRPr lang="el-GR"/>
          </a:p>
        </p:txBody>
      </p:sp>
      <p:sp>
        <p:nvSpPr>
          <p:cNvPr id="62466" name="1 - Θέση περιεχομένου"/>
          <p:cNvSpPr>
            <a:spLocks noGrp="1"/>
          </p:cNvSpPr>
          <p:nvPr>
            <p:ph idx="1"/>
          </p:nvPr>
        </p:nvSpPr>
        <p:spPr/>
        <p:txBody>
          <a:bodyPr>
            <a:normAutofit/>
          </a:bodyPr>
          <a:lstStyle/>
          <a:p>
            <a:r>
              <a:rPr lang="el-GR" altLang="el-GR" sz="2800" dirty="0" smtClean="0"/>
              <a:t>Το επιχείρημα της φυσικής ενότητας του αρχειακού υλικού ενισχύεται και προσδιορίζεται από την </a:t>
            </a:r>
            <a:r>
              <a:rPr lang="el-GR" altLang="el-GR" sz="2800" i="1" dirty="0" smtClean="0"/>
              <a:t>ΑΡΧΗ ΤΗΣ ΕΝΤΟΠΙΟΤΗΤΑΣ. </a:t>
            </a:r>
          </a:p>
          <a:p>
            <a:r>
              <a:rPr lang="el-GR" altLang="el-GR" sz="2800" dirty="0" smtClean="0"/>
              <a:t>Κατά την αρχή αυτή </a:t>
            </a:r>
            <a:r>
              <a:rPr lang="el-GR" altLang="el-GR" sz="2800" i="1" dirty="0" smtClean="0"/>
              <a:t>τα αρχεία πρέπει να φυλάσσονται στις αρχειακές υπηρεσίες του τόπου (χώρας ή περιοχής) όπου δημιουργήθηκαν.</a:t>
            </a:r>
            <a:endParaRPr lang="el-GR" altLang="el-GR" sz="2800" dirty="0" smtClean="0"/>
          </a:p>
          <a:p>
            <a:endParaRPr lang="el-GR" altLang="el-GR" sz="2800" dirty="0" smtClean="0"/>
          </a:p>
        </p:txBody>
      </p:sp>
    </p:spTree>
    <p:extLst>
      <p:ext uri="{BB962C8B-B14F-4D97-AF65-F5344CB8AC3E}">
        <p14:creationId xmlns:p14="http://schemas.microsoft.com/office/powerpoint/2010/main" val="1707323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Αρχή της εντοπιότητας</a:t>
            </a:r>
            <a:endParaRPr lang="el-GR"/>
          </a:p>
        </p:txBody>
      </p:sp>
      <p:sp>
        <p:nvSpPr>
          <p:cNvPr id="63490" name="1 - Θέση περιεχομένου"/>
          <p:cNvSpPr>
            <a:spLocks noGrp="1"/>
          </p:cNvSpPr>
          <p:nvPr>
            <p:ph idx="1"/>
          </p:nvPr>
        </p:nvSpPr>
        <p:spPr/>
        <p:txBody>
          <a:bodyPr>
            <a:normAutofit/>
          </a:bodyPr>
          <a:lstStyle/>
          <a:p>
            <a:r>
              <a:rPr lang="el-GR" altLang="el-GR" sz="2800" dirty="0" smtClean="0"/>
              <a:t>Σύμφωνα με τη συλλογιστική που στηρίζει την αρχή της εντοπιότητας τα αρχεία ανήκουν δικαιωματικά στην κοινωνία που τα παρήγαγε. </a:t>
            </a:r>
          </a:p>
          <a:p>
            <a:r>
              <a:rPr lang="el-GR" altLang="el-GR" sz="2800" dirty="0" smtClean="0"/>
              <a:t>Μόνο εντός της συγκεκριμένης κοινωνίας μπορούν να τύχουν της μεγαλύτερης χρήσης και να κατανοηθεί πληρέστερα ο ρόλος τους ως πολιτιστικό αγαθό και φορέας ιστορικής μνήμης.</a:t>
            </a:r>
          </a:p>
          <a:p>
            <a:r>
              <a:rPr lang="el-GR" altLang="el-GR" sz="2800" dirty="0" smtClean="0"/>
              <a:t>Η αρχή της εντοπιότητας άπτεται του διεθνούς δικαίου και κατ’ αρχήν αφορούσε μόνο σε εθνικούς χώρους. </a:t>
            </a:r>
          </a:p>
          <a:p>
            <a:endParaRPr lang="el-GR" altLang="el-GR" sz="2800" dirty="0" smtClean="0"/>
          </a:p>
        </p:txBody>
      </p:sp>
    </p:spTree>
    <p:extLst>
      <p:ext uri="{BB962C8B-B14F-4D97-AF65-F5344CB8AC3E}">
        <p14:creationId xmlns:p14="http://schemas.microsoft.com/office/powerpoint/2010/main" val="4500823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922923e2298e9b2bef546abda094be32f3d12"/>
  <p:tag name="ISPRING_RESOURCE_PATHS_HASH_PRESENTER" val="a32fa2ab454de970b325e4e77c2463b619917fb9"/>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TotalTime>
  <Words>2092</Words>
  <Application>Microsoft Office PowerPoint</Application>
  <PresentationFormat>Προβολή στην οθόνη (4:3)</PresentationFormat>
  <Paragraphs>176</Paragraphs>
  <Slides>30</Slides>
  <Notes>29</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OC_template_updated</vt:lpstr>
      <vt:lpstr>Εισαγωγή στην Αρχειονομία</vt:lpstr>
      <vt:lpstr>Αρχή του αρχειακού δεσμού</vt:lpstr>
      <vt:lpstr>Κοινή προέλευση</vt:lpstr>
      <vt:lpstr>Αρχειακός δεσμός και φυσική ενότητα</vt:lpstr>
      <vt:lpstr>Φυσική ενότητα αρχειακού συνόλου</vt:lpstr>
      <vt:lpstr>Αρχειακός δεσμός και ενιαία φυσική διαχείριση από μία αρχειακή υπηρεσία</vt:lpstr>
      <vt:lpstr>Αποθήκευση σε διαφορετικούς χώρους</vt:lpstr>
      <vt:lpstr>Αρχή της εντοπιότητας</vt:lpstr>
      <vt:lpstr>Αρχή της εντοπιότητας</vt:lpstr>
      <vt:lpstr>Τοπική μνήμη και έρευνα</vt:lpstr>
      <vt:lpstr>Αρχειακός δεσμός και τοπική κοινωνία</vt:lpstr>
      <vt:lpstr>Σημερινοί προσανατολισμοί</vt:lpstr>
      <vt:lpstr>Αρχειακός δεσμός</vt:lpstr>
      <vt:lpstr>Ο αρχειακός δεσμός για την επιστήμη της Αρχειονομίας</vt:lpstr>
      <vt:lpstr>Εφαρμογή αρχειακού δεσμού</vt:lpstr>
      <vt:lpstr>Αρχειακός δεσμός και αρχειακά έγγραφα</vt:lpstr>
      <vt:lpstr>Η επίδραση των νέων τεχνολογιών</vt:lpstr>
      <vt:lpstr>Ο αρχειακός δεσμός στην εποχή της πληροφορίας</vt:lpstr>
      <vt:lpstr>Εντοπισμός και περιγραφή περιβάλλοντος παραγωγής</vt:lpstr>
      <vt:lpstr>Επεξεργασία πληροφορίας βάσει αρχειακού δεσμού</vt:lpstr>
      <vt:lpstr>Η εφαρμογή της αρχής του αρχειακού δεσμού</vt:lpstr>
      <vt:lpstr>Παράμετροι για την εφαρμογή του αρχειακού δεσμού</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146</cp:revision>
  <dcterms:created xsi:type="dcterms:W3CDTF">2013-03-04T13:35:19Z</dcterms:created>
  <dcterms:modified xsi:type="dcterms:W3CDTF">2015-06-12T09:39:24Z</dcterms:modified>
</cp:coreProperties>
</file>