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0"/>
  </p:notesMasterIdLst>
  <p:handoutMasterIdLst>
    <p:handoutMasterId r:id="rId61"/>
  </p:handoutMasterIdLst>
  <p:sldIdLst>
    <p:sldId id="256" r:id="rId2"/>
    <p:sldId id="332" r:id="rId3"/>
    <p:sldId id="335"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9" r:id="rId42"/>
    <p:sldId id="320" r:id="rId43"/>
    <p:sldId id="321" r:id="rId44"/>
    <p:sldId id="322" r:id="rId45"/>
    <p:sldId id="323" r:id="rId46"/>
    <p:sldId id="324" r:id="rId47"/>
    <p:sldId id="325" r:id="rId48"/>
    <p:sldId id="327" r:id="rId49"/>
    <p:sldId id="330" r:id="rId50"/>
    <p:sldId id="328" r:id="rId51"/>
    <p:sldId id="333" r:id="rId52"/>
    <p:sldId id="334" r:id="rId53"/>
    <p:sldId id="281" r:id="rId54"/>
    <p:sldId id="262" r:id="rId55"/>
    <p:sldId id="264" r:id="rId56"/>
    <p:sldId id="265" r:id="rId57"/>
    <p:sldId id="266" r:id="rId58"/>
    <p:sldId id="261" r:id="rId59"/>
  </p:sldIdLst>
  <p:sldSz cx="9144000" cy="6858000" type="screen4x3"/>
  <p:notesSz cx="7104063" cy="10234613"/>
  <p:custDataLst>
    <p:tags r:id="rId6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ln/>
        </p:spPr>
      </p:sp>
      <p:sp>
        <p:nvSpPr>
          <p:cNvPr id="62467"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191643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ln/>
        </p:spPr>
      </p:sp>
      <p:sp>
        <p:nvSpPr>
          <p:cNvPr id="63491"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248963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124265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88725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ln/>
        </p:spPr>
      </p:sp>
      <p:sp>
        <p:nvSpPr>
          <p:cNvPr id="66563"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70457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ln/>
        </p:spPr>
      </p:sp>
      <p:sp>
        <p:nvSpPr>
          <p:cNvPr id="67587"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80736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963547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44110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263863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ln/>
        </p:spPr>
      </p:sp>
      <p:sp>
        <p:nvSpPr>
          <p:cNvPr id="71683"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99366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7042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ln/>
        </p:spPr>
      </p:sp>
      <p:sp>
        <p:nvSpPr>
          <p:cNvPr id="72707"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1128918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ln/>
        </p:spPr>
      </p:sp>
      <p:sp>
        <p:nvSpPr>
          <p:cNvPr id="73731"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823309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ln/>
        </p:spPr>
      </p:sp>
      <p:sp>
        <p:nvSpPr>
          <p:cNvPr id="7475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693739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ln/>
        </p:spPr>
      </p:sp>
      <p:sp>
        <p:nvSpPr>
          <p:cNvPr id="75779"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167135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ln/>
        </p:spPr>
      </p:sp>
      <p:sp>
        <p:nvSpPr>
          <p:cNvPr id="76803"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114847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ln/>
        </p:spPr>
      </p:sp>
      <p:sp>
        <p:nvSpPr>
          <p:cNvPr id="77827"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508685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ln/>
        </p:spPr>
      </p:sp>
      <p:sp>
        <p:nvSpPr>
          <p:cNvPr id="78851"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408004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ln/>
        </p:spPr>
      </p:sp>
      <p:sp>
        <p:nvSpPr>
          <p:cNvPr id="7987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2155335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ln/>
        </p:spPr>
      </p:sp>
      <p:sp>
        <p:nvSpPr>
          <p:cNvPr id="80899"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277971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ln/>
        </p:spPr>
      </p:sp>
      <p:sp>
        <p:nvSpPr>
          <p:cNvPr id="81923"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02335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4023992" y="9721106"/>
            <a:ext cx="3078427" cy="51173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itchFamily="18" charset="0"/>
                <a:ea typeface="Arial Unicode MS" pitchFamily="34" charset="-128"/>
                <a:cs typeface="Arial Unicode MS" pitchFamily="34" charset="-128"/>
              </a:defRPr>
            </a:lvl1pPr>
            <a:lvl2pPr marL="804986" indent="-309610">
              <a:defRPr>
                <a:solidFill>
                  <a:schemeClr val="bg1"/>
                </a:solidFill>
                <a:latin typeface="Times New Roman" pitchFamily="18" charset="0"/>
                <a:ea typeface="Arial Unicode MS" pitchFamily="34" charset="-128"/>
                <a:cs typeface="Arial Unicode MS" pitchFamily="34" charset="-128"/>
              </a:defRPr>
            </a:lvl2pPr>
            <a:lvl3pPr marL="1238441" indent="-247688">
              <a:defRPr>
                <a:solidFill>
                  <a:schemeClr val="bg1"/>
                </a:solidFill>
                <a:latin typeface="Times New Roman" pitchFamily="18" charset="0"/>
                <a:ea typeface="Arial Unicode MS" pitchFamily="34" charset="-128"/>
                <a:cs typeface="Arial Unicode MS" pitchFamily="34" charset="-128"/>
              </a:defRPr>
            </a:lvl3pPr>
            <a:lvl4pPr marL="1733817" indent="-247688">
              <a:defRPr>
                <a:solidFill>
                  <a:schemeClr val="bg1"/>
                </a:solidFill>
                <a:latin typeface="Times New Roman" pitchFamily="18" charset="0"/>
                <a:ea typeface="Arial Unicode MS" pitchFamily="34" charset="-128"/>
                <a:cs typeface="Arial Unicode MS" pitchFamily="34" charset="-128"/>
              </a:defRPr>
            </a:lvl4pPr>
            <a:lvl5pPr marL="2229193" indent="-247688">
              <a:defRPr>
                <a:solidFill>
                  <a:schemeClr val="bg1"/>
                </a:solidFill>
                <a:latin typeface="Times New Roman" pitchFamily="18" charset="0"/>
                <a:ea typeface="Arial Unicode MS" pitchFamily="34" charset="-128"/>
                <a:cs typeface="Arial Unicode MS" pitchFamily="34" charset="-128"/>
              </a:defRPr>
            </a:lvl5pPr>
            <a:lvl6pPr marL="2724569" indent="-247688"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3219945" indent="-247688"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715322" indent="-247688"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4210698" indent="-247688"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fld id="{A6345199-9BEE-497C-85E2-BD29E7E4263D}" type="slidenum">
              <a:rPr lang="el-GR" altLang="el-GR"/>
              <a:pPr/>
              <a:t>8</a:t>
            </a:fld>
            <a:endParaRPr lang="el-GR" altLang="el-GR"/>
          </a:p>
        </p:txBody>
      </p:sp>
      <p:sp>
        <p:nvSpPr>
          <p:cNvPr id="55299" name="Rectangle 2"/>
          <p:cNvSpPr>
            <a:spLocks noGrp="1" noRot="1" noChangeAspect="1" noChangeArrowheads="1" noTextEdit="1"/>
          </p:cNvSpPr>
          <p:nvPr>
            <p:ph type="sldImg"/>
          </p:nvPr>
        </p:nvSpPr>
        <p:spPr>
          <a:xfrm>
            <a:off x="1003300" y="774700"/>
            <a:ext cx="5097463" cy="3824288"/>
          </a:xfrm>
          <a:ln/>
        </p:spPr>
      </p:sp>
      <p:sp>
        <p:nvSpPr>
          <p:cNvPr id="55300" name="Rectangle 3"/>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latin typeface="Times New Roman" pitchFamily="18" charset="0"/>
            </a:endParaRPr>
          </a:p>
        </p:txBody>
      </p:sp>
    </p:spTree>
    <p:extLst>
      <p:ext uri="{BB962C8B-B14F-4D97-AF65-F5344CB8AC3E}">
        <p14:creationId xmlns="" xmlns:p14="http://schemas.microsoft.com/office/powerpoint/2010/main" val="3046336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ln/>
        </p:spPr>
      </p:sp>
      <p:sp>
        <p:nvSpPr>
          <p:cNvPr id="82947"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192458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ln/>
        </p:spPr>
      </p:sp>
      <p:sp>
        <p:nvSpPr>
          <p:cNvPr id="83971"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2444381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ln/>
        </p:spPr>
      </p:sp>
      <p:sp>
        <p:nvSpPr>
          <p:cNvPr id="8499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125821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ln/>
        </p:spPr>
      </p:sp>
      <p:sp>
        <p:nvSpPr>
          <p:cNvPr id="86019"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925776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ln/>
        </p:spPr>
      </p:sp>
      <p:sp>
        <p:nvSpPr>
          <p:cNvPr id="86019"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632153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ln/>
        </p:spPr>
      </p:sp>
      <p:sp>
        <p:nvSpPr>
          <p:cNvPr id="87043"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985898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ln/>
        </p:spPr>
      </p:sp>
      <p:sp>
        <p:nvSpPr>
          <p:cNvPr id="88067"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108978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ln/>
        </p:spPr>
      </p:sp>
      <p:sp>
        <p:nvSpPr>
          <p:cNvPr id="89091"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1345616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ln/>
        </p:spPr>
      </p:sp>
      <p:sp>
        <p:nvSpPr>
          <p:cNvPr id="9011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239254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ln/>
        </p:spPr>
      </p:sp>
      <p:sp>
        <p:nvSpPr>
          <p:cNvPr id="91139"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17441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ln/>
        </p:spPr>
      </p:sp>
      <p:sp>
        <p:nvSpPr>
          <p:cNvPr id="56323"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089538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ln/>
        </p:spPr>
      </p:sp>
      <p:sp>
        <p:nvSpPr>
          <p:cNvPr id="92163"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2473516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a:ln/>
        </p:spPr>
      </p:sp>
      <p:sp>
        <p:nvSpPr>
          <p:cNvPr id="94211"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531372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ln/>
        </p:spPr>
      </p:sp>
      <p:sp>
        <p:nvSpPr>
          <p:cNvPr id="9523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465016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ln/>
        </p:spPr>
      </p:sp>
      <p:sp>
        <p:nvSpPr>
          <p:cNvPr id="9523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1513259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ln/>
        </p:spPr>
      </p:sp>
      <p:sp>
        <p:nvSpPr>
          <p:cNvPr id="9523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839350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ln/>
        </p:spPr>
      </p:sp>
      <p:sp>
        <p:nvSpPr>
          <p:cNvPr id="57347"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29304102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ln/>
        </p:spPr>
      </p:sp>
      <p:sp>
        <p:nvSpPr>
          <p:cNvPr id="58371"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234063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ln/>
        </p:spPr>
      </p:sp>
      <p:sp>
        <p:nvSpPr>
          <p:cNvPr id="59395"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385156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ln/>
        </p:spPr>
      </p:sp>
      <p:sp>
        <p:nvSpPr>
          <p:cNvPr id="60419"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93944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ln/>
        </p:spPr>
      </p:sp>
      <p:sp>
        <p:nvSpPr>
          <p:cNvPr id="61443" name="Rectangle 2"/>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extLst>
      <p:ext uri="{BB962C8B-B14F-4D97-AF65-F5344CB8AC3E}">
        <p14:creationId xmlns="" xmlns:p14="http://schemas.microsoft.com/office/powerpoint/2010/main" val="419296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401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13\23.mp4"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fontScale="70000" lnSpcReduction="20000"/>
          </a:bodyPr>
          <a:lstStyle/>
          <a:p>
            <a:pPr>
              <a:spcBef>
                <a:spcPts val="0"/>
              </a:spcBef>
              <a:spcAft>
                <a:spcPts val="1200"/>
              </a:spcAft>
            </a:pPr>
            <a:r>
              <a:rPr lang="el-GR" sz="3700" b="1" dirty="0" smtClean="0"/>
              <a:t>Ενότητα </a:t>
            </a:r>
            <a:r>
              <a:rPr lang="en-US" sz="3700" b="1" dirty="0" smtClean="0"/>
              <a:t>1</a:t>
            </a:r>
            <a:r>
              <a:rPr lang="el-GR" sz="3700" b="1" dirty="0" smtClean="0"/>
              <a:t>3</a:t>
            </a:r>
            <a:r>
              <a:rPr lang="el-GR" sz="3700" dirty="0" smtClean="0"/>
              <a:t>:</a:t>
            </a:r>
            <a:r>
              <a:rPr lang="en-US" sz="3700" dirty="0" smtClean="0"/>
              <a:t> </a:t>
            </a:r>
            <a:r>
              <a:rPr lang="el-GR" sz="3700" dirty="0"/>
              <a:t>Ο Ρόλος και τα καθήκοντα του Διαχειριστή </a:t>
            </a:r>
            <a:r>
              <a:rPr lang="el-GR" sz="3700" dirty="0" smtClean="0"/>
              <a:t>ΒΔ - Γλώσσα </a:t>
            </a:r>
            <a:r>
              <a:rPr lang="el-GR" sz="3700" dirty="0"/>
              <a:t>ελέγχου </a:t>
            </a:r>
            <a:r>
              <a:rPr lang="el-GR" sz="3700" dirty="0" smtClean="0"/>
              <a:t>δεδομένων – Συναλλαγές - </a:t>
            </a:r>
            <a:r>
              <a:rPr lang="el-GR" sz="3700" dirty="0"/>
              <a:t>Εντολές COMMIT, ROLLBACK </a:t>
            </a:r>
          </a:p>
          <a:p>
            <a:pPr>
              <a:lnSpc>
                <a:spcPct val="120000"/>
              </a:lnSpc>
              <a:spcBef>
                <a:spcPts val="0"/>
              </a:spcBef>
              <a:spcAft>
                <a:spcPts val="1200"/>
              </a:spcAft>
            </a:pPr>
            <a:endParaRPr lang="el-GR" sz="1000" dirty="0" smtClean="0"/>
          </a:p>
          <a:p>
            <a:pPr>
              <a:spcBef>
                <a:spcPts val="0"/>
              </a:spcBef>
              <a:spcAft>
                <a:spcPts val="1200"/>
              </a:spcAft>
            </a:pPr>
            <a:r>
              <a:rPr lang="el-GR" sz="3400" dirty="0" smtClean="0"/>
              <a:t>Χ. </a:t>
            </a:r>
            <a:r>
              <a:rPr lang="el-GR" sz="3400" dirty="0" err="1" smtClean="0"/>
              <a:t>Σκουρλάς</a:t>
            </a:r>
            <a:endParaRPr lang="el-GR" sz="34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2"/>
          <p:cNvGrpSpPr>
            <a:grpSpLocks/>
          </p:cNvGrpSpPr>
          <p:nvPr/>
        </p:nvGrpSpPr>
        <p:grpSpPr bwMode="auto">
          <a:xfrm>
            <a:off x="785813" y="1357313"/>
            <a:ext cx="7291387" cy="4621212"/>
            <a:chOff x="495" y="855"/>
            <a:chExt cx="4593" cy="2911"/>
          </a:xfrm>
        </p:grpSpPr>
        <p:pic>
          <p:nvPicPr>
            <p:cNvPr id="28676" name="Picture 3"/>
            <p:cNvPicPr>
              <a:picLocks noChangeAspect="1" noChangeArrowheads="1"/>
            </p:cNvPicPr>
            <p:nvPr/>
          </p:nvPicPr>
          <p:blipFill>
            <a:blip r:embed="rId3" cstate="email">
              <a:extLst>
                <a:ext uri="{BEBA8EAE-BF5A-486C-A8C5-ECC9F3942E4B}">
                  <a14:imgProps xmln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495" y="855"/>
              <a:ext cx="4594" cy="2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endParaRPr lang="el-GR" dirty="0"/>
          </a:p>
        </p:txBody>
      </p:sp>
    </p:spTree>
    <p:extLst>
      <p:ext uri="{BB962C8B-B14F-4D97-AF65-F5344CB8AC3E}">
        <p14:creationId xmlns="" xmlns:p14="http://schemas.microsoft.com/office/powerpoint/2010/main" val="107666077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l-GR" dirty="0" smtClean="0"/>
              <a:t>ANSI/SPARC</a:t>
            </a:r>
            <a:endParaRPr lang="el-GR" dirty="0"/>
          </a:p>
        </p:txBody>
      </p:sp>
      <p:sp>
        <p:nvSpPr>
          <p:cNvPr id="3" name="Content Placeholder 2"/>
          <p:cNvSpPr>
            <a:spLocks noGrp="1"/>
          </p:cNvSpPr>
          <p:nvPr>
            <p:ph idx="1"/>
          </p:nvPr>
        </p:nvSpPr>
        <p:spPr/>
        <p:txBody>
          <a:bodyPr>
            <a:noAutofit/>
          </a:bodyPr>
          <a:lstStyle/>
          <a:p>
            <a:pPr marL="514350" lvl="0" indent="-514350" hangingPunct="0">
              <a:buFont typeface="+mj-lt"/>
              <a:buAutoNum type="arabicPeriod"/>
            </a:pPr>
            <a:r>
              <a:rPr lang="el-GR" sz="2200" b="1" dirty="0"/>
              <a:t>Εσωτερικό επίπεδο</a:t>
            </a:r>
            <a:r>
              <a:rPr lang="el-GR" sz="2200" dirty="0"/>
              <a:t>( </a:t>
            </a:r>
            <a:r>
              <a:rPr lang="el-GR" sz="2200" dirty="0" err="1"/>
              <a:t>internal</a:t>
            </a:r>
            <a:r>
              <a:rPr lang="el-GR" sz="2200" dirty="0"/>
              <a:t> </a:t>
            </a:r>
            <a:r>
              <a:rPr lang="el-GR" sz="2200" dirty="0" err="1"/>
              <a:t>level</a:t>
            </a:r>
            <a:r>
              <a:rPr lang="el-GR" sz="2200" dirty="0"/>
              <a:t>) </a:t>
            </a:r>
            <a:r>
              <a:rPr lang="el-GR" sz="2200" dirty="0" smtClean="0"/>
              <a:t>οπτική </a:t>
            </a:r>
            <a:r>
              <a:rPr lang="el-GR" sz="2200" dirty="0"/>
              <a:t>γωνία αυτού που ασχολείται με την αποθήκευση (οργάνωση) των </a:t>
            </a:r>
            <a:r>
              <a:rPr lang="el-GR" sz="2200" dirty="0" err="1"/>
              <a:t>δεδομένων(data</a:t>
            </a:r>
            <a:r>
              <a:rPr lang="el-GR" sz="2200" dirty="0"/>
              <a:t>). Αυτό δε σημαίνει ότι η εσωτερική άποψη προσεγγίζει το επίπεδο των περιορισμών του υλικού (</a:t>
            </a:r>
            <a:r>
              <a:rPr lang="el-GR" sz="2200" dirty="0" err="1"/>
              <a:t>hardware</a:t>
            </a:r>
            <a:r>
              <a:rPr lang="el-GR" sz="2200" dirty="0"/>
              <a:t>)!</a:t>
            </a:r>
          </a:p>
          <a:p>
            <a:pPr marL="514350" indent="-514350" hangingPunct="0">
              <a:buFont typeface="+mj-lt"/>
              <a:buAutoNum type="arabicPeriod"/>
            </a:pPr>
            <a:r>
              <a:rPr lang="el-GR" sz="2200" b="1" dirty="0" smtClean="0"/>
              <a:t>Καθολικό </a:t>
            </a:r>
            <a:r>
              <a:rPr lang="el-GR" sz="2200" b="1" dirty="0"/>
              <a:t>ή εννοιολογικό επίπεδο</a:t>
            </a:r>
            <a:r>
              <a:rPr lang="el-GR" sz="2200" dirty="0"/>
              <a:t> (</a:t>
            </a:r>
            <a:r>
              <a:rPr lang="el-GR" sz="2200" dirty="0" err="1"/>
              <a:t>conceptual</a:t>
            </a:r>
            <a:r>
              <a:rPr lang="el-GR" sz="2200" dirty="0"/>
              <a:t> </a:t>
            </a:r>
            <a:r>
              <a:rPr lang="el-GR" sz="2200" dirty="0" err="1"/>
              <a:t>level</a:t>
            </a:r>
            <a:r>
              <a:rPr lang="el-GR" sz="2200" dirty="0"/>
              <a:t>) </a:t>
            </a:r>
            <a:r>
              <a:rPr lang="en-US" sz="2200" dirty="0" smtClean="0"/>
              <a:t>o</a:t>
            </a:r>
            <a:r>
              <a:rPr lang="el-GR" sz="2200" dirty="0" err="1"/>
              <a:t>πτική</a:t>
            </a:r>
            <a:r>
              <a:rPr lang="el-GR" sz="2200" dirty="0"/>
              <a:t> γωνία αυτού που έχει καθολική εικόνα της Βάσης</a:t>
            </a:r>
          </a:p>
          <a:p>
            <a:pPr marL="0" indent="0" hangingPunct="0">
              <a:buNone/>
            </a:pPr>
            <a:r>
              <a:rPr lang="el-GR" sz="2200" dirty="0"/>
              <a:t> </a:t>
            </a:r>
            <a:endParaRPr lang="el-GR" sz="2200" dirty="0" smtClean="0"/>
          </a:p>
          <a:p>
            <a:pPr marL="0" indent="0" hangingPunct="0">
              <a:buNone/>
            </a:pPr>
            <a:r>
              <a:rPr lang="el-GR" sz="2200" b="1" dirty="0" smtClean="0"/>
              <a:t>Διαχειριστής </a:t>
            </a:r>
            <a:r>
              <a:rPr lang="el-GR" sz="2200" b="1" dirty="0"/>
              <a:t>Βάσεως Δεδομένων</a:t>
            </a:r>
            <a:r>
              <a:rPr lang="el-GR" sz="2200" dirty="0"/>
              <a:t> (</a:t>
            </a:r>
            <a:r>
              <a:rPr lang="el-GR" sz="2200" dirty="0" err="1"/>
              <a:t>Data</a:t>
            </a:r>
            <a:r>
              <a:rPr lang="el-GR" sz="2200" dirty="0"/>
              <a:t> </a:t>
            </a:r>
            <a:r>
              <a:rPr lang="el-GR" sz="2200" dirty="0" err="1"/>
              <a:t>Base</a:t>
            </a:r>
            <a:r>
              <a:rPr lang="el-GR" sz="2200" dirty="0"/>
              <a:t> </a:t>
            </a:r>
            <a:r>
              <a:rPr lang="el-GR" sz="2200" dirty="0" err="1"/>
              <a:t>Administrator</a:t>
            </a:r>
            <a:r>
              <a:rPr lang="el-GR" sz="2200" dirty="0"/>
              <a:t>-DBA)</a:t>
            </a:r>
          </a:p>
          <a:p>
            <a:pPr marL="0" indent="0" hangingPunct="0">
              <a:buNone/>
            </a:pPr>
            <a:r>
              <a:rPr lang="el-GR" sz="2200" dirty="0"/>
              <a:t>O DBA έχει την ευθύνη της δημιουργίας του πλαισίου (</a:t>
            </a:r>
            <a:r>
              <a:rPr lang="el-GR" sz="2200" dirty="0" err="1"/>
              <a:t>framework</a:t>
            </a:r>
            <a:r>
              <a:rPr lang="el-GR" sz="2200" dirty="0"/>
              <a:t>) όπου οι χρήστες (προγραμματιστές και τελικοί χρήστες) επεξεργάζονται δεδομένα, "χτίζει " τη βάση δεδομένων (</a:t>
            </a:r>
            <a:r>
              <a:rPr lang="el-GR" sz="2200" dirty="0" err="1"/>
              <a:t>data</a:t>
            </a:r>
            <a:r>
              <a:rPr lang="el-GR" sz="2200" dirty="0"/>
              <a:t> </a:t>
            </a:r>
            <a:r>
              <a:rPr lang="el-GR" sz="2200" dirty="0" err="1"/>
              <a:t>base</a:t>
            </a:r>
            <a:r>
              <a:rPr lang="el-GR" sz="2200" dirty="0"/>
              <a:t>), ορίζει και τροποποιεί τους τύπους δεδομένων (</a:t>
            </a:r>
            <a:r>
              <a:rPr lang="en-US" sz="2200" dirty="0"/>
              <a:t>data</a:t>
            </a:r>
            <a:r>
              <a:rPr lang="el-GR" sz="2200" dirty="0"/>
              <a:t> </a:t>
            </a:r>
            <a:r>
              <a:rPr lang="el-GR" sz="2200" dirty="0" err="1"/>
              <a:t>types</a:t>
            </a:r>
            <a:r>
              <a:rPr lang="el-GR" sz="2200" dirty="0"/>
              <a:t>) των στηλών κ.λπ.</a:t>
            </a:r>
          </a:p>
        </p:txBody>
      </p:sp>
    </p:spTree>
    <p:extLst>
      <p:ext uri="{BB962C8B-B14F-4D97-AF65-F5344CB8AC3E}">
        <p14:creationId xmlns="" xmlns:p14="http://schemas.microsoft.com/office/powerpoint/2010/main" val="192885876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ANSI/SPARC</a:t>
            </a:r>
          </a:p>
        </p:txBody>
      </p:sp>
      <p:sp>
        <p:nvSpPr>
          <p:cNvPr id="3" name="Content Placeholder 2"/>
          <p:cNvSpPr>
            <a:spLocks noGrp="1"/>
          </p:cNvSpPr>
          <p:nvPr>
            <p:ph idx="1"/>
          </p:nvPr>
        </p:nvSpPr>
        <p:spPr/>
        <p:txBody>
          <a:bodyPr>
            <a:normAutofit/>
          </a:bodyPr>
          <a:lstStyle/>
          <a:p>
            <a:pPr marL="514350" lvl="0" indent="-514350" hangingPunct="0">
              <a:buFont typeface="+mj-lt"/>
              <a:buAutoNum type="arabicPeriod" startAt="3"/>
            </a:pPr>
            <a:r>
              <a:rPr lang="el-GR" sz="2200" b="1" dirty="0"/>
              <a:t>Εξωτερικό επίπεδο </a:t>
            </a:r>
            <a:r>
              <a:rPr lang="el-GR" sz="2200" dirty="0"/>
              <a:t>(</a:t>
            </a:r>
            <a:r>
              <a:rPr lang="el-GR" sz="2200" dirty="0" err="1"/>
              <a:t>external</a:t>
            </a:r>
            <a:r>
              <a:rPr lang="el-GR" sz="2200" dirty="0"/>
              <a:t> </a:t>
            </a:r>
            <a:r>
              <a:rPr lang="el-GR" sz="2200" dirty="0" err="1"/>
              <a:t>level</a:t>
            </a:r>
            <a:r>
              <a:rPr lang="el-GR" sz="2200" dirty="0"/>
              <a:t>) </a:t>
            </a:r>
            <a:r>
              <a:rPr lang="el-GR" sz="2200" dirty="0" smtClean="0"/>
              <a:t>οπτική </a:t>
            </a:r>
            <a:r>
              <a:rPr lang="el-GR" sz="2200" dirty="0"/>
              <a:t>γωνία των χρηστών. Οι χρήστες ανήκουν στις παρακάτω κατηγορίες:</a:t>
            </a:r>
          </a:p>
          <a:p>
            <a:pPr marL="900113" lvl="0" indent="-368300" defTabSz="900113" hangingPunct="0"/>
            <a:r>
              <a:rPr lang="el-GR" sz="2200" b="1" i="1" dirty="0" smtClean="0"/>
              <a:t>προγραμματιστές</a:t>
            </a:r>
            <a:r>
              <a:rPr lang="el-GR" sz="2200" dirty="0" smtClean="0"/>
              <a:t> </a:t>
            </a:r>
            <a:r>
              <a:rPr lang="el-GR" sz="2200" dirty="0"/>
              <a:t>που έχουν κάποιες γλώσσες προγραμματισμού στη διάθεσή τους και το Σ.Δ.Β.Δ. για να δημιουργήσουν και να υποστηρίξουν  τη λειτουργία της Β.Δ.</a:t>
            </a:r>
          </a:p>
          <a:p>
            <a:pPr marL="900113" lvl="0" indent="-368300" defTabSz="900113" hangingPunct="0"/>
            <a:r>
              <a:rPr lang="el-GR" sz="2200" b="1" i="1" dirty="0"/>
              <a:t>τελικοί χρήστες</a:t>
            </a:r>
            <a:r>
              <a:rPr lang="el-GR" sz="2200" dirty="0"/>
              <a:t> (</a:t>
            </a:r>
            <a:r>
              <a:rPr lang="el-GR" sz="2200" dirty="0" err="1"/>
              <a:t>end</a:t>
            </a:r>
            <a:r>
              <a:rPr lang="el-GR" sz="2200" dirty="0"/>
              <a:t>-</a:t>
            </a:r>
            <a:r>
              <a:rPr lang="el-GR" sz="2200" dirty="0" err="1"/>
              <a:t>users</a:t>
            </a:r>
            <a:r>
              <a:rPr lang="el-GR" sz="2200" dirty="0"/>
              <a:t>) </a:t>
            </a:r>
            <a:r>
              <a:rPr lang="el-GR" sz="2200" b="1" i="1" dirty="0"/>
              <a:t>που έχουν εξειδικευμένες γνώσεις</a:t>
            </a:r>
            <a:r>
              <a:rPr lang="el-GR" sz="2200" dirty="0"/>
              <a:t> και μπορούν να δημιουργήσουν κάποιες απλές εφαρμογές. Αυτοί  χρησιμοποιούν ειδικές γλώσσες φτιαγμένες στα  μέτρα τους ή και προγράμματα κατασκευής εφαρμογών που αποτελούν τμήμα του Σ.Δ.Β.Δ ή είναι αυτοτελείς συνιστώσες και συνεργάζονται με αυτό. Συνήθως οι γεννήτριες εφαρμογών και εκτυπώσεων (</a:t>
            </a:r>
            <a:r>
              <a:rPr lang="en-US" sz="2200" dirty="0"/>
              <a:t>application generators</a:t>
            </a:r>
            <a:r>
              <a:rPr lang="el-GR" sz="2200" dirty="0"/>
              <a:t> , </a:t>
            </a:r>
            <a:r>
              <a:rPr lang="en-US" sz="2200" dirty="0"/>
              <a:t>report generators</a:t>
            </a:r>
            <a:r>
              <a:rPr lang="el-GR" sz="2200" dirty="0"/>
              <a:t>) υπάγονται σε αυτήν την κατηγορία.</a:t>
            </a:r>
          </a:p>
          <a:p>
            <a:pPr marL="0" indent="0">
              <a:buNone/>
            </a:pPr>
            <a:endParaRPr lang="el-GR" sz="2200" dirty="0"/>
          </a:p>
        </p:txBody>
      </p:sp>
    </p:spTree>
    <p:extLst>
      <p:ext uri="{BB962C8B-B14F-4D97-AF65-F5344CB8AC3E}">
        <p14:creationId xmlns="" xmlns:p14="http://schemas.microsoft.com/office/powerpoint/2010/main" val="420257433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ANSI/SPARC</a:t>
            </a:r>
          </a:p>
        </p:txBody>
      </p:sp>
      <p:sp>
        <p:nvSpPr>
          <p:cNvPr id="3" name="Content Placeholder 2"/>
          <p:cNvSpPr>
            <a:spLocks noGrp="1"/>
          </p:cNvSpPr>
          <p:nvPr>
            <p:ph idx="1"/>
          </p:nvPr>
        </p:nvSpPr>
        <p:spPr/>
        <p:txBody>
          <a:bodyPr>
            <a:normAutofit/>
          </a:bodyPr>
          <a:lstStyle/>
          <a:p>
            <a:pPr lvl="0" hangingPunct="0"/>
            <a:r>
              <a:rPr lang="el-GR" sz="2200" b="1" i="1" dirty="0"/>
              <a:t>τελικοί χρήστες που χρησιμοποιούν προγράμματα εφαρμογής</a:t>
            </a:r>
            <a:r>
              <a:rPr lang="el-GR" sz="2200" dirty="0"/>
              <a:t> φτιαγμένα </a:t>
            </a:r>
            <a:r>
              <a:rPr lang="el-GR" sz="2200" dirty="0" smtClean="0"/>
              <a:t>από </a:t>
            </a:r>
            <a:r>
              <a:rPr lang="el-GR" sz="2200" dirty="0"/>
              <a:t>τους προγραμματιστές για εισαγωγή και αναζήτηση στοιχείων </a:t>
            </a:r>
            <a:r>
              <a:rPr lang="el-GR" sz="2200" dirty="0" smtClean="0"/>
              <a:t>από </a:t>
            </a:r>
            <a:r>
              <a:rPr lang="el-GR" sz="2200" dirty="0"/>
              <a:t>τη Β.Δ.</a:t>
            </a:r>
          </a:p>
          <a:p>
            <a:pPr marL="0" indent="0" hangingPunct="0">
              <a:buNone/>
            </a:pPr>
            <a:r>
              <a:rPr lang="el-GR" sz="2200" dirty="0" smtClean="0"/>
              <a:t>Όλοι </a:t>
            </a:r>
            <a:r>
              <a:rPr lang="el-GR" sz="2200" dirty="0"/>
              <a:t>αυτοί οι χρήστες δεν ενδιαφέρονται για ολόκληρη τη βάση δεδομένων αλλά για τμήματά της. Δηλαδή, βλέπουν τη βάση σαν το σύνολο των πληροφοριών που τους ενδιαφέρει.</a:t>
            </a:r>
          </a:p>
          <a:p>
            <a:pPr marL="0" indent="0" hangingPunct="0">
              <a:buNone/>
            </a:pPr>
            <a:r>
              <a:rPr lang="el-GR" sz="2200" dirty="0"/>
              <a:t>Συχνά η βάση δεδομένων σε εξωτερικό επίπεδο (</a:t>
            </a:r>
            <a:r>
              <a:rPr lang="el-GR" sz="2200" dirty="0" err="1"/>
              <a:t>external</a:t>
            </a:r>
            <a:r>
              <a:rPr lang="el-GR" sz="2200" dirty="0"/>
              <a:t> </a:t>
            </a:r>
            <a:r>
              <a:rPr lang="el-GR" sz="2200" dirty="0" err="1"/>
              <a:t>level</a:t>
            </a:r>
            <a:r>
              <a:rPr lang="el-GR" sz="2200" dirty="0"/>
              <a:t>) λέγεται λογική (</a:t>
            </a:r>
            <a:r>
              <a:rPr lang="el-GR" sz="2200" dirty="0" err="1"/>
              <a:t>logical</a:t>
            </a:r>
            <a:r>
              <a:rPr lang="el-GR" sz="2200" dirty="0"/>
              <a:t> </a:t>
            </a:r>
            <a:r>
              <a:rPr lang="el-GR" sz="2200" dirty="0" err="1"/>
              <a:t>data</a:t>
            </a:r>
            <a:r>
              <a:rPr lang="el-GR" sz="2200" dirty="0"/>
              <a:t> </a:t>
            </a:r>
            <a:r>
              <a:rPr lang="el-GR" sz="2200" dirty="0" err="1"/>
              <a:t>base</a:t>
            </a:r>
            <a:r>
              <a:rPr lang="el-GR" sz="2200" dirty="0"/>
              <a:t> ) και σε Καθολικό επίπεδο (</a:t>
            </a:r>
            <a:r>
              <a:rPr lang="el-GR" sz="2200" dirty="0" err="1"/>
              <a:t>conceptual</a:t>
            </a:r>
            <a:r>
              <a:rPr lang="el-GR" sz="2200" dirty="0"/>
              <a:t> </a:t>
            </a:r>
            <a:r>
              <a:rPr lang="el-GR" sz="2200" dirty="0" err="1"/>
              <a:t>level</a:t>
            </a:r>
            <a:r>
              <a:rPr lang="el-GR" sz="2200" dirty="0"/>
              <a:t>) φυσική ( </a:t>
            </a:r>
            <a:r>
              <a:rPr lang="el-GR" sz="2200" dirty="0" err="1"/>
              <a:t>physical</a:t>
            </a:r>
            <a:r>
              <a:rPr lang="el-GR" sz="2200" dirty="0"/>
              <a:t> </a:t>
            </a:r>
            <a:r>
              <a:rPr lang="el-GR" sz="2200" dirty="0" err="1"/>
              <a:t>data</a:t>
            </a:r>
            <a:r>
              <a:rPr lang="el-GR" sz="2200" dirty="0"/>
              <a:t> </a:t>
            </a:r>
            <a:r>
              <a:rPr lang="el-GR" sz="2200" dirty="0" err="1"/>
              <a:t>base</a:t>
            </a:r>
            <a:r>
              <a:rPr lang="el-GR" sz="2200" dirty="0"/>
              <a:t>).</a:t>
            </a:r>
          </a:p>
        </p:txBody>
      </p:sp>
    </p:spTree>
    <p:extLst>
      <p:ext uri="{BB962C8B-B14F-4D97-AF65-F5344CB8AC3E}">
        <p14:creationId xmlns="" xmlns:p14="http://schemas.microsoft.com/office/powerpoint/2010/main" val="342066782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0"/>
            <a:r>
              <a:rPr lang="el-GR" dirty="0" err="1"/>
              <a:t>Υπογλώσσα</a:t>
            </a:r>
            <a:r>
              <a:rPr lang="el-GR" dirty="0"/>
              <a:t> δεδομένων</a:t>
            </a:r>
          </a:p>
        </p:txBody>
      </p:sp>
      <p:sp>
        <p:nvSpPr>
          <p:cNvPr id="3" name="Content Placeholder 2"/>
          <p:cNvSpPr>
            <a:spLocks noGrp="1"/>
          </p:cNvSpPr>
          <p:nvPr>
            <p:ph idx="1"/>
          </p:nvPr>
        </p:nvSpPr>
        <p:spPr>
          <a:xfrm>
            <a:off x="457200" y="1196752"/>
            <a:ext cx="8229600" cy="5328592"/>
          </a:xfrm>
        </p:spPr>
        <p:txBody>
          <a:bodyPr>
            <a:normAutofit/>
          </a:bodyPr>
          <a:lstStyle/>
          <a:p>
            <a:pPr marL="0" indent="0" hangingPunct="0">
              <a:spcAft>
                <a:spcPts val="600"/>
              </a:spcAft>
              <a:buNone/>
            </a:pPr>
            <a:r>
              <a:rPr lang="el-GR" sz="2200" dirty="0"/>
              <a:t>Η ΥΔ είναι μία γλώσσα ορισμού και διαχείρισης βάσης δεδομένων και αποτελείται </a:t>
            </a:r>
            <a:r>
              <a:rPr lang="el-GR" sz="2200" dirty="0" err="1"/>
              <a:t>απο</a:t>
            </a:r>
            <a:r>
              <a:rPr lang="el-GR" sz="2200" dirty="0"/>
              <a:t> δύο συνιστώσες</a:t>
            </a:r>
            <a:r>
              <a:rPr lang="el-GR" sz="2200" dirty="0" smtClean="0"/>
              <a:t>:</a:t>
            </a:r>
            <a:r>
              <a:rPr lang="el-GR" sz="2200" dirty="0"/>
              <a:t> </a:t>
            </a:r>
            <a:endParaRPr lang="el-GR" sz="2200" dirty="0" smtClean="0"/>
          </a:p>
          <a:p>
            <a:pPr marL="514350" indent="-514350" hangingPunct="0">
              <a:spcAft>
                <a:spcPts val="600"/>
              </a:spcAft>
              <a:buFont typeface="+mj-lt"/>
              <a:buAutoNum type="arabicPeriod"/>
            </a:pPr>
            <a:r>
              <a:rPr lang="el-GR" sz="2200" b="1" dirty="0" smtClean="0"/>
              <a:t>Γλώσσα Ορισμού Δεδομένων</a:t>
            </a:r>
            <a:r>
              <a:rPr lang="el-GR" sz="2200" dirty="0" smtClean="0"/>
              <a:t>-ΓΟΔ (DDL-</a:t>
            </a:r>
            <a:r>
              <a:rPr lang="el-GR" sz="2200" dirty="0" err="1" smtClean="0"/>
              <a:t>dat</a:t>
            </a:r>
            <a:r>
              <a:rPr lang="el-GR" sz="2200" dirty="0" smtClean="0"/>
              <a:t>a definition language) που μας επιτρέπει να ορίζουμε μιά βάση δεδομένων, τους πίνακές της κτλ.</a:t>
            </a:r>
          </a:p>
          <a:p>
            <a:pPr marL="514350" lvl="0" indent="-514350" hangingPunct="0">
              <a:spcAft>
                <a:spcPts val="600"/>
              </a:spcAft>
              <a:buFont typeface="+mj-lt"/>
              <a:buAutoNum type="arabicPeriod"/>
            </a:pPr>
            <a:r>
              <a:rPr lang="el-GR" sz="2200" b="1" dirty="0" smtClean="0"/>
              <a:t>Γλώσσα </a:t>
            </a:r>
            <a:r>
              <a:rPr lang="el-GR" sz="2200" b="1" dirty="0"/>
              <a:t>Χειρισμού (ή Επεξεργασίας) Δεδομένων</a:t>
            </a:r>
            <a:r>
              <a:rPr lang="el-GR" sz="2200" dirty="0"/>
              <a:t> -ΓΧΔ (</a:t>
            </a:r>
            <a:r>
              <a:rPr lang="el-GR" sz="2200" dirty="0" err="1"/>
              <a:t>data</a:t>
            </a:r>
            <a:r>
              <a:rPr lang="el-GR" sz="2200" dirty="0"/>
              <a:t> </a:t>
            </a:r>
            <a:r>
              <a:rPr lang="el-GR" sz="2200" dirty="0" err="1"/>
              <a:t>manipulation</a:t>
            </a:r>
            <a:r>
              <a:rPr lang="el-GR" sz="2200" dirty="0"/>
              <a:t> </a:t>
            </a:r>
            <a:r>
              <a:rPr lang="el-GR" sz="2200" dirty="0" err="1"/>
              <a:t>language</a:t>
            </a:r>
            <a:r>
              <a:rPr lang="el-GR" sz="2200" dirty="0"/>
              <a:t> - DML) που μας επιτρέπει να διαχειριζόμαστε τα στοιχεία (των πινάκων, των ευρετηρίων κτλ. ) της βάσης δεδομένων που δημιουργήσαμε με τη ΓΟΔ.</a:t>
            </a:r>
          </a:p>
          <a:p>
            <a:pPr marL="0" indent="0" hangingPunct="0">
              <a:spcBef>
                <a:spcPts val="1200"/>
              </a:spcBef>
              <a:spcAft>
                <a:spcPts val="600"/>
              </a:spcAft>
              <a:buNone/>
            </a:pPr>
            <a:r>
              <a:rPr lang="el-GR" sz="2200" dirty="0" smtClean="0"/>
              <a:t>Στην </a:t>
            </a:r>
            <a:r>
              <a:rPr lang="el-GR" sz="2200" dirty="0" err="1"/>
              <a:t>υπογλώσσα</a:t>
            </a:r>
            <a:r>
              <a:rPr lang="el-GR" sz="2200" dirty="0"/>
              <a:t> δεδομένων πρέπει να προσθέσουμε και τη</a:t>
            </a:r>
          </a:p>
          <a:p>
            <a:pPr marL="514350" lvl="0" indent="-514350" hangingPunct="0">
              <a:spcAft>
                <a:spcPts val="600"/>
              </a:spcAft>
              <a:buFont typeface="+mj-lt"/>
              <a:buAutoNum type="arabicPeriod" startAt="3"/>
            </a:pPr>
            <a:r>
              <a:rPr lang="el-GR" sz="2200" b="1" dirty="0"/>
              <a:t>Γλώσσα Ελέγχου Δεδομένων</a:t>
            </a:r>
            <a:r>
              <a:rPr lang="el-GR" sz="2200" dirty="0"/>
              <a:t> - ΓΕΔ  (</a:t>
            </a:r>
            <a:r>
              <a:rPr lang="en-US" sz="2200" dirty="0"/>
              <a:t>DCL</a:t>
            </a:r>
            <a:r>
              <a:rPr lang="el-GR" sz="2200" dirty="0"/>
              <a:t> - </a:t>
            </a:r>
            <a:r>
              <a:rPr lang="en-US" sz="2200" dirty="0"/>
              <a:t>data control language</a:t>
            </a:r>
            <a:r>
              <a:rPr lang="el-GR" sz="2200" dirty="0"/>
              <a:t>) που μας επιτρέπει να ελέγχουμε και να εξασφαλίζουμε την ασφάλεια ενός συστήματος βάσεων </a:t>
            </a:r>
            <a:r>
              <a:rPr lang="el-GR" sz="2200" dirty="0" smtClean="0"/>
              <a:t>δεδομένων.</a:t>
            </a:r>
            <a:endParaRPr lang="el-GR" sz="2200" dirty="0"/>
          </a:p>
          <a:p>
            <a:pPr marL="0" indent="0">
              <a:buNone/>
            </a:pPr>
            <a:endParaRPr lang="el-GR" sz="2200" dirty="0"/>
          </a:p>
        </p:txBody>
      </p:sp>
    </p:spTree>
    <p:extLst>
      <p:ext uri="{BB962C8B-B14F-4D97-AF65-F5344CB8AC3E}">
        <p14:creationId xmlns="" xmlns:p14="http://schemas.microsoft.com/office/powerpoint/2010/main" val="357553562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Εννοιολογικό ή Καθολικό </a:t>
            </a:r>
            <a:r>
              <a:rPr lang="el-GR" dirty="0" smtClean="0"/>
              <a:t>σχήμα</a:t>
            </a:r>
            <a:endParaRPr lang="el-GR" dirty="0"/>
          </a:p>
        </p:txBody>
      </p:sp>
      <p:sp>
        <p:nvSpPr>
          <p:cNvPr id="3" name="Content Placeholder 2"/>
          <p:cNvSpPr>
            <a:spLocks noGrp="1"/>
          </p:cNvSpPr>
          <p:nvPr>
            <p:ph idx="1"/>
          </p:nvPr>
        </p:nvSpPr>
        <p:spPr/>
        <p:txBody>
          <a:bodyPr>
            <a:normAutofit fontScale="62500" lnSpcReduction="20000"/>
          </a:bodyPr>
          <a:lstStyle/>
          <a:p>
            <a:pPr marL="0" indent="0" hangingPunct="0">
              <a:buNone/>
            </a:pPr>
            <a:r>
              <a:rPr lang="en-US" dirty="0">
                <a:latin typeface="Courier New" panose="02070309020205020404" pitchFamily="49" charset="0"/>
                <a:cs typeface="Courier New" panose="02070309020205020404" pitchFamily="49" charset="0"/>
              </a:rPr>
              <a:t>CREATE TABLE DEPT (DEPTNO NUMBER(2),</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DNAME CHAR(14),</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LOC CHAR(13));</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EMP (EMPNO NUMBER(4) NOT NULL,</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ENAME CHAR(10),</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JOB CHAR(9),</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MGR NUMBER(4),</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HIREDATE DATE,</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SAL NUMBER(7,2),</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COMM NUMBER(7,2),</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DEPTNO NUMBER(2),</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PROJNO NUMBER(3));</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PROJ (PROJNO NUMBER(3) NOT NULL,</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PNAME CHAR(5),</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BUDGET NUMBER (7,2));</a:t>
            </a:r>
            <a:endParaRPr lang="el-GR" dirty="0">
              <a:latin typeface="Courier New" panose="02070309020205020404" pitchFamily="49" charset="0"/>
              <a:cs typeface="Courier New" panose="02070309020205020404" pitchFamily="49" charset="0"/>
            </a:endParaRPr>
          </a:p>
          <a:p>
            <a:pPr marL="0" indent="0">
              <a:buNone/>
            </a:pP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385111875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5544616"/>
          </a:xfrm>
        </p:spPr>
        <p:txBody>
          <a:bodyPr>
            <a:normAutofit fontScale="32500" lnSpcReduction="20000"/>
          </a:bodyPr>
          <a:lstStyle/>
          <a:p>
            <a:pPr marL="0" lvl="0" indent="0" hangingPunct="0">
              <a:buNone/>
            </a:pPr>
            <a:r>
              <a:rPr lang="el-GR" sz="5500" b="1" dirty="0"/>
              <a:t>Εξωτερικό σχήμα υπαλλήλων με επικεφαλής τον Ανδρέου</a:t>
            </a:r>
          </a:p>
          <a:p>
            <a:pPr marL="0" indent="0" hangingPunct="0">
              <a:buNone/>
            </a:pPr>
            <a:r>
              <a:rPr lang="el-GR" sz="4900" dirty="0">
                <a:latin typeface="Courier New" panose="02070309020205020404" pitchFamily="49" charset="0"/>
                <a:cs typeface="Courier New" panose="02070309020205020404" pitchFamily="49" charset="0"/>
              </a:rPr>
              <a:t> </a:t>
            </a:r>
            <a:r>
              <a:rPr lang="en-US" sz="4900" dirty="0" smtClean="0">
                <a:latin typeface="Courier New" panose="02070309020205020404" pitchFamily="49" charset="0"/>
                <a:cs typeface="Courier New" panose="02070309020205020404" pitchFamily="49" charset="0"/>
              </a:rPr>
              <a:t>CREATE </a:t>
            </a:r>
            <a:r>
              <a:rPr lang="en-US" sz="4900" dirty="0">
                <a:latin typeface="Courier New" panose="02070309020205020404" pitchFamily="49" charset="0"/>
                <a:cs typeface="Courier New" panose="02070309020205020404" pitchFamily="49" charset="0"/>
              </a:rPr>
              <a:t>VIEW PROJMGR (EMPLOYEE,SALARY)</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AS SELECT  ENAME,SAL</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FROM   EMP</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WHERE  EMP.MGR = '</a:t>
            </a:r>
            <a:r>
              <a:rPr lang="el-GR" sz="4900" dirty="0">
                <a:latin typeface="Courier New" panose="02070309020205020404" pitchFamily="49" charset="0"/>
                <a:cs typeface="Courier New" panose="02070309020205020404" pitchFamily="49" charset="0"/>
              </a:rPr>
              <a:t>ΑΝΔΡΕΟΥ Ν</a:t>
            </a:r>
            <a:r>
              <a:rPr lang="en-US" sz="4900" dirty="0">
                <a:latin typeface="Courier New" panose="02070309020205020404" pitchFamily="49" charset="0"/>
                <a:cs typeface="Courier New" panose="02070309020205020404" pitchFamily="49" charset="0"/>
              </a:rPr>
              <a:t>.';</a:t>
            </a:r>
            <a:endParaRPr lang="el-GR" sz="4900" dirty="0">
              <a:latin typeface="Courier New" panose="02070309020205020404" pitchFamily="49" charset="0"/>
              <a:cs typeface="Courier New" panose="02070309020205020404" pitchFamily="49" charset="0"/>
            </a:endParaRPr>
          </a:p>
          <a:p>
            <a:pPr marL="0" indent="0" hangingPunct="0">
              <a:buNone/>
            </a:pPr>
            <a:r>
              <a:rPr lang="en-US" dirty="0"/>
              <a:t> </a:t>
            </a:r>
            <a:endParaRPr lang="el-GR" dirty="0"/>
          </a:p>
          <a:p>
            <a:pPr marL="0" lvl="0" indent="0" hangingPunct="0">
              <a:buNone/>
            </a:pPr>
            <a:r>
              <a:rPr lang="el-GR" sz="5500" b="1" dirty="0"/>
              <a:t>Εξωτερικό σχήμα των υπαλλήλων του έργου 100.</a:t>
            </a:r>
          </a:p>
          <a:p>
            <a:pPr marL="0" indent="0" hangingPunct="0">
              <a:buNone/>
            </a:pPr>
            <a:r>
              <a:rPr lang="en-US" sz="4900" dirty="0" smtClean="0">
                <a:latin typeface="Courier New" panose="02070309020205020404" pitchFamily="49" charset="0"/>
                <a:cs typeface="Courier New" panose="02070309020205020404" pitchFamily="49" charset="0"/>
              </a:rPr>
              <a:t>CREATE </a:t>
            </a:r>
            <a:r>
              <a:rPr lang="en-US" sz="4900" dirty="0">
                <a:latin typeface="Courier New" panose="02070309020205020404" pitchFamily="49" charset="0"/>
                <a:cs typeface="Courier New" panose="02070309020205020404" pitchFamily="49" charset="0"/>
              </a:rPr>
              <a:t>VIEW PROJSTAFF      </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(EMPLOYEE,PROJECT,PROJECT_NUMBER)</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AS  SELECT ENAME,PNAME,EMP.PROJNO</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FROM   EMP,PROJ</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WHERE  EMP.PROJNO = PROJ.PROJNO</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t>
            </a:r>
            <a:r>
              <a:rPr lang="el-GR" sz="4900" dirty="0">
                <a:latin typeface="Courier New" panose="02070309020205020404" pitchFamily="49" charset="0"/>
                <a:cs typeface="Courier New" panose="02070309020205020404" pitchFamily="49" charset="0"/>
              </a:rPr>
              <a:t>AND    PROJ.PROJNO = </a:t>
            </a:r>
            <a:r>
              <a:rPr lang="el-GR" sz="4900" dirty="0" smtClean="0">
                <a:latin typeface="Courier New" panose="02070309020205020404" pitchFamily="49" charset="0"/>
                <a:cs typeface="Courier New" panose="02070309020205020404" pitchFamily="49" charset="0"/>
              </a:rPr>
              <a:t>100;</a:t>
            </a:r>
            <a:endParaRPr lang="el-GR" sz="4900" dirty="0">
              <a:latin typeface="Courier New" panose="02070309020205020404" pitchFamily="49" charset="0"/>
              <a:cs typeface="Courier New" panose="02070309020205020404" pitchFamily="49" charset="0"/>
            </a:endParaRPr>
          </a:p>
          <a:p>
            <a:pPr marL="0" indent="0" hangingPunct="0">
              <a:buNone/>
            </a:pPr>
            <a:r>
              <a:rPr lang="el-GR" dirty="0"/>
              <a:t> </a:t>
            </a:r>
          </a:p>
          <a:p>
            <a:pPr marL="0" lvl="0" indent="0" hangingPunct="0">
              <a:buNone/>
            </a:pPr>
            <a:r>
              <a:rPr lang="el-GR" sz="5500" b="1" dirty="0"/>
              <a:t>Εξωτερικό σχήμα των υπαλλήλων του Λονδίνου</a:t>
            </a:r>
          </a:p>
          <a:p>
            <a:pPr marL="0" indent="0" hangingPunct="0">
              <a:buNone/>
            </a:pPr>
            <a:r>
              <a:rPr lang="en-US" sz="4900" dirty="0" smtClean="0">
                <a:latin typeface="Courier New" panose="02070309020205020404" pitchFamily="49" charset="0"/>
                <a:cs typeface="Courier New" panose="02070309020205020404" pitchFamily="49" charset="0"/>
              </a:rPr>
              <a:t>CREATE </a:t>
            </a:r>
            <a:r>
              <a:rPr lang="en-US" sz="4900" dirty="0">
                <a:latin typeface="Courier New" panose="02070309020205020404" pitchFamily="49" charset="0"/>
                <a:cs typeface="Courier New" panose="02070309020205020404" pitchFamily="49" charset="0"/>
              </a:rPr>
              <a:t>VIEW LONDON_PROJECTS     (PROJECT,EMPLOYEE,EMP_NUMBER,LOCATION)</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AS     SELECT  PNAME,ENAMEE,EMPNO,LOC</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FROM   PROJ,EMP,DEPT</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WHERE  EMP.DEPTNO = DEPT.DEPTNO</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AND    EMP.PROJNO = PROJ.PROJNO</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AND    DEPT.LOC = '</a:t>
            </a:r>
            <a:r>
              <a:rPr lang="el-GR" sz="4900" dirty="0">
                <a:latin typeface="Courier New" panose="02070309020205020404" pitchFamily="49" charset="0"/>
                <a:cs typeface="Courier New" panose="02070309020205020404" pitchFamily="49" charset="0"/>
              </a:rPr>
              <a:t>ΛΟΝΔΙΝΟ</a:t>
            </a:r>
            <a:r>
              <a:rPr lang="en-US" sz="4900" dirty="0" smtClean="0">
                <a:latin typeface="Courier New" panose="02070309020205020404" pitchFamily="49" charset="0"/>
                <a:cs typeface="Courier New" panose="02070309020205020404" pitchFamily="49" charset="0"/>
              </a:rPr>
              <a:t>';</a:t>
            </a:r>
            <a:endParaRPr lang="el-GR" sz="49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107269078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5328592"/>
          </a:xfrm>
        </p:spPr>
        <p:txBody>
          <a:bodyPr>
            <a:normAutofit fontScale="70000" lnSpcReduction="20000"/>
          </a:bodyPr>
          <a:lstStyle/>
          <a:p>
            <a:pPr marL="0" indent="0" hangingPunct="0">
              <a:lnSpc>
                <a:spcPct val="120000"/>
              </a:lnSpc>
              <a:spcBef>
                <a:spcPts val="600"/>
              </a:spcBef>
              <a:spcAft>
                <a:spcPts val="600"/>
              </a:spcAft>
              <a:buNone/>
            </a:pPr>
            <a:r>
              <a:rPr lang="el-GR" b="1" dirty="0"/>
              <a:t>Εσωτερικό σχήμα</a:t>
            </a:r>
            <a:endParaRPr lang="el-GR" dirty="0"/>
          </a:p>
          <a:p>
            <a:pPr marL="0" indent="0" hangingPunct="0">
              <a:lnSpc>
                <a:spcPct val="120000"/>
              </a:lnSpc>
              <a:spcBef>
                <a:spcPts val="600"/>
              </a:spcBef>
              <a:spcAft>
                <a:spcPts val="600"/>
              </a:spcAft>
              <a:buNone/>
            </a:pPr>
            <a:r>
              <a:rPr lang="el-GR" dirty="0"/>
              <a:t>Ο Διαχειριστής ορίζει τους απαραίτητους δείκτες, συστάδες κτλ ώστε να βελτιωθεί ο χρόνος αναζήτησης στοιχείων από τη βάση για συγκεκριμένες αναζητήσεις που ενδιαφέρουν ιδιαίτερα.</a:t>
            </a:r>
          </a:p>
          <a:p>
            <a:pPr marL="0" indent="0" hangingPunct="0">
              <a:lnSpc>
                <a:spcPct val="120000"/>
              </a:lnSpc>
              <a:spcBef>
                <a:spcPts val="600"/>
              </a:spcBef>
              <a:spcAft>
                <a:spcPts val="600"/>
              </a:spcAft>
              <a:buNone/>
            </a:pPr>
            <a:r>
              <a:rPr lang="el-GR" b="1" dirty="0" smtClean="0"/>
              <a:t>Ορισμός </a:t>
            </a:r>
            <a:r>
              <a:rPr lang="el-GR" b="1" dirty="0"/>
              <a:t>δεικτών</a:t>
            </a:r>
            <a:endParaRPr lang="el-GR" dirty="0"/>
          </a:p>
          <a:p>
            <a:pPr marL="0" indent="0" hangingPunct="0">
              <a:lnSpc>
                <a:spcPct val="120000"/>
              </a:lnSpc>
              <a:spcBef>
                <a:spcPts val="600"/>
              </a:spcBef>
              <a:spcAft>
                <a:spcPts val="600"/>
              </a:spcAft>
              <a:buNone/>
            </a:pPr>
            <a:r>
              <a:rPr lang="el-GR" dirty="0"/>
              <a:t>Η εντολή </a:t>
            </a:r>
          </a:p>
          <a:p>
            <a:pPr marL="0" indent="0" hangingPunct="0">
              <a:lnSpc>
                <a:spcPct val="120000"/>
              </a:lnSpc>
              <a:spcBef>
                <a:spcPts val="600"/>
              </a:spcBef>
              <a:spcAft>
                <a:spcPts val="600"/>
              </a:spcAft>
              <a:buNone/>
            </a:pPr>
            <a:r>
              <a:rPr lang="en-US" sz="2900" dirty="0" smtClean="0">
                <a:latin typeface="Courier New" panose="02070309020205020404" pitchFamily="49" charset="0"/>
                <a:cs typeface="Courier New" panose="02070309020205020404" pitchFamily="49" charset="0"/>
              </a:rPr>
              <a:t>CREATE </a:t>
            </a:r>
            <a:r>
              <a:rPr lang="en-US" sz="2900" dirty="0">
                <a:latin typeface="Courier New" panose="02070309020205020404" pitchFamily="49" charset="0"/>
                <a:cs typeface="Courier New" panose="02070309020205020404" pitchFamily="49" charset="0"/>
              </a:rPr>
              <a:t>INDEX INAME ON EMP (ENAME);</a:t>
            </a:r>
            <a:endParaRPr lang="el-GR" sz="2900" dirty="0">
              <a:latin typeface="Courier New" panose="02070309020205020404" pitchFamily="49" charset="0"/>
              <a:cs typeface="Courier New" panose="02070309020205020404" pitchFamily="49" charset="0"/>
            </a:endParaRPr>
          </a:p>
          <a:p>
            <a:pPr marL="0" indent="0" hangingPunct="0">
              <a:lnSpc>
                <a:spcPct val="120000"/>
              </a:lnSpc>
              <a:spcBef>
                <a:spcPts val="600"/>
              </a:spcBef>
              <a:spcAft>
                <a:spcPts val="600"/>
              </a:spcAft>
              <a:buNone/>
            </a:pPr>
            <a:r>
              <a:rPr lang="el-GR" dirty="0" smtClean="0"/>
              <a:t>επιταχύνει </a:t>
            </a:r>
            <a:r>
              <a:rPr lang="el-GR" dirty="0"/>
              <a:t>την αναζήτηση με κριτήριο το όνομα του υπαλλήλου.</a:t>
            </a:r>
          </a:p>
          <a:p>
            <a:pPr marL="0" indent="0" hangingPunct="0">
              <a:lnSpc>
                <a:spcPct val="120000"/>
              </a:lnSpc>
              <a:spcBef>
                <a:spcPts val="600"/>
              </a:spcBef>
              <a:spcAft>
                <a:spcPts val="600"/>
              </a:spcAft>
              <a:buNone/>
            </a:pPr>
            <a:r>
              <a:rPr lang="el-GR" dirty="0" smtClean="0"/>
              <a:t>Η </a:t>
            </a:r>
            <a:r>
              <a:rPr lang="el-GR" dirty="0"/>
              <a:t>εντολή </a:t>
            </a:r>
          </a:p>
          <a:p>
            <a:pPr marL="0" indent="0" hangingPunct="0">
              <a:lnSpc>
                <a:spcPct val="120000"/>
              </a:lnSpc>
              <a:spcBef>
                <a:spcPts val="600"/>
              </a:spcBef>
              <a:spcAft>
                <a:spcPts val="600"/>
              </a:spcAft>
              <a:buNone/>
            </a:pPr>
            <a:r>
              <a:rPr lang="en-US" sz="2900" dirty="0" smtClean="0">
                <a:latin typeface="Courier New" panose="02070309020205020404" pitchFamily="49" charset="0"/>
                <a:cs typeface="Courier New" panose="02070309020205020404" pitchFamily="49" charset="0"/>
              </a:rPr>
              <a:t>CREATE </a:t>
            </a:r>
            <a:r>
              <a:rPr lang="en-US" sz="2900" dirty="0">
                <a:latin typeface="Courier New" panose="02070309020205020404" pitchFamily="49" charset="0"/>
                <a:cs typeface="Courier New" panose="02070309020205020404" pitchFamily="49" charset="0"/>
              </a:rPr>
              <a:t>INDEX </a:t>
            </a:r>
            <a:r>
              <a:rPr lang="el-GR" sz="2900" dirty="0">
                <a:latin typeface="Courier New" panose="02070309020205020404" pitchFamily="49" charset="0"/>
                <a:cs typeface="Courier New" panose="02070309020205020404" pitchFamily="49" charset="0"/>
              </a:rPr>
              <a:t>Ι</a:t>
            </a:r>
            <a:r>
              <a:rPr lang="en-US" sz="2900" dirty="0">
                <a:latin typeface="Courier New" panose="02070309020205020404" pitchFamily="49" charset="0"/>
                <a:cs typeface="Courier New" panose="02070309020205020404" pitchFamily="49" charset="0"/>
              </a:rPr>
              <a:t>SAL ON EMP (SAL);</a:t>
            </a:r>
            <a:endParaRPr lang="el-GR" sz="2900" dirty="0">
              <a:latin typeface="Courier New" panose="02070309020205020404" pitchFamily="49" charset="0"/>
              <a:cs typeface="Courier New" panose="02070309020205020404" pitchFamily="49" charset="0"/>
            </a:endParaRPr>
          </a:p>
          <a:p>
            <a:pPr marL="0" indent="0" hangingPunct="0">
              <a:lnSpc>
                <a:spcPct val="120000"/>
              </a:lnSpc>
              <a:spcBef>
                <a:spcPts val="600"/>
              </a:spcBef>
              <a:spcAft>
                <a:spcPts val="600"/>
              </a:spcAft>
              <a:buNone/>
            </a:pPr>
            <a:r>
              <a:rPr lang="el-GR" dirty="0" smtClean="0"/>
              <a:t>επιταχύνει </a:t>
            </a:r>
            <a:r>
              <a:rPr lang="el-GR" dirty="0"/>
              <a:t>αναζητήσεις με κριτήριο το μισθό.</a:t>
            </a:r>
          </a:p>
          <a:p>
            <a:pPr marL="0" indent="0">
              <a:lnSpc>
                <a:spcPct val="120000"/>
              </a:lnSpc>
              <a:spcBef>
                <a:spcPts val="600"/>
              </a:spcBef>
              <a:spcAft>
                <a:spcPts val="600"/>
              </a:spcAft>
              <a:buNone/>
            </a:pPr>
            <a:endParaRPr lang="el-GR" dirty="0"/>
          </a:p>
        </p:txBody>
      </p:sp>
    </p:spTree>
    <p:extLst>
      <p:ext uri="{BB962C8B-B14F-4D97-AF65-F5344CB8AC3E}">
        <p14:creationId xmlns="" xmlns:p14="http://schemas.microsoft.com/office/powerpoint/2010/main" val="390257366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ctrTitle"/>
          </p:nvPr>
        </p:nvSpPr>
        <p:spPr/>
        <p:txBody>
          <a:bodyPr>
            <a:normAutofit/>
          </a:bodyPr>
          <a:lstStyle/>
          <a:p>
            <a:r>
              <a:rPr lang="el-GR" altLang="el-GR" sz="3600" b="1" dirty="0" smtClean="0"/>
              <a:t>Μετά την επανάληψη προχωράμε στη συζήτηση της </a:t>
            </a:r>
            <a:r>
              <a:rPr lang="en-US" altLang="el-GR" sz="3600" b="1" dirty="0" smtClean="0"/>
              <a:t>Data Control Language</a:t>
            </a:r>
            <a:endParaRPr lang="el-GR" altLang="el-GR" sz="3600" b="1" dirty="0" smtClean="0"/>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2799079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5000"/>
              </a:lnSpc>
            </a:pPr>
            <a:r>
              <a:rPr lang="en-GB" altLang="el-GR" dirty="0"/>
              <a:t>ΓΛΩΣΣΑ ΕΛΕΓΧΟΥ ΔΕΔΟΜΕΝΩΝ</a:t>
            </a:r>
            <a:br>
              <a:rPr lang="en-GB" altLang="el-GR" dirty="0"/>
            </a:br>
            <a:r>
              <a:rPr lang="en-GB" altLang="el-GR" dirty="0"/>
              <a:t> (Data Control Language - DCL) </a:t>
            </a:r>
            <a:endParaRPr lang="el-GR" dirty="0"/>
          </a:p>
        </p:txBody>
      </p:sp>
      <p:sp>
        <p:nvSpPr>
          <p:cNvPr id="3" name="Content Placeholder 2"/>
          <p:cNvSpPr>
            <a:spLocks noGrp="1"/>
          </p:cNvSpPr>
          <p:nvPr>
            <p:ph idx="1"/>
          </p:nvPr>
        </p:nvSpPr>
        <p:spPr/>
        <p:txBody>
          <a:bodyPr>
            <a:normAutofit/>
          </a:bodyPr>
          <a:lstStyle/>
          <a:p>
            <a:pPr>
              <a:lnSpc>
                <a:spcPct val="95000"/>
              </a:lnSpc>
              <a:buClr>
                <a:srgbClr val="000000"/>
              </a:buClr>
              <a:buSzPct val="100000"/>
              <a:buNone/>
            </a:pPr>
            <a:r>
              <a:rPr lang="en-GB" altLang="el-GR" sz="2400" b="1" dirty="0" smtClean="0"/>
              <a:t>Δικαι</a:t>
            </a:r>
            <a:r>
              <a:rPr lang="el-GR" altLang="el-GR" sz="2400" b="1" dirty="0" smtClean="0"/>
              <a:t>ώ</a:t>
            </a:r>
            <a:r>
              <a:rPr lang="en-GB" altLang="el-GR" sz="2400" b="1" dirty="0" smtClean="0"/>
              <a:t>ματα πρ</a:t>
            </a:r>
            <a:r>
              <a:rPr lang="el-GR" altLang="el-GR" sz="2400" b="1" dirty="0" smtClean="0"/>
              <a:t>ό</a:t>
            </a:r>
            <a:r>
              <a:rPr lang="en-GB" altLang="el-GR" sz="2400" b="1" dirty="0" smtClean="0"/>
              <a:t>σβα</a:t>
            </a:r>
            <a:r>
              <a:rPr lang="en-GB" altLang="el-GR" sz="2400" b="1" dirty="0" err="1" smtClean="0"/>
              <a:t>σης</a:t>
            </a:r>
            <a:endParaRPr lang="en-GB" altLang="el-GR" sz="2400" b="1" dirty="0" smtClean="0"/>
          </a:p>
          <a:p>
            <a:pPr>
              <a:buClr>
                <a:srgbClr val="000000"/>
              </a:buClr>
              <a:buSzPct val="100000"/>
              <a:buNone/>
            </a:pPr>
            <a:r>
              <a:rPr lang="en-GB" altLang="el-GR" sz="2400" dirty="0" smtClean="0"/>
              <a:t>Υπ</a:t>
            </a:r>
            <a:r>
              <a:rPr lang="en-GB" altLang="el-GR" sz="2400" dirty="0" err="1" smtClean="0"/>
              <a:t>άρχουν</a:t>
            </a:r>
            <a:r>
              <a:rPr lang="en-GB" altLang="el-GR" sz="2400" dirty="0" smtClean="0"/>
              <a:t> </a:t>
            </a:r>
            <a:r>
              <a:rPr lang="en-GB" altLang="el-GR" sz="2400" dirty="0" err="1"/>
              <a:t>δύο</a:t>
            </a:r>
            <a:r>
              <a:rPr lang="en-GB" altLang="el-GR" sz="2400" dirty="0"/>
              <a:t> </a:t>
            </a:r>
            <a:r>
              <a:rPr lang="en-GB" altLang="el-GR" sz="2400" dirty="0" err="1"/>
              <a:t>δι</a:t>
            </a:r>
            <a:r>
              <a:rPr lang="en-GB" altLang="el-GR" sz="2400" dirty="0"/>
              <a:t>αφορετικά είδη δικαιωμάτων πρόσβασης:</a:t>
            </a:r>
          </a:p>
          <a:p>
            <a:pPr>
              <a:buClr>
                <a:srgbClr val="000000"/>
              </a:buClr>
              <a:buSzPct val="100000"/>
              <a:buNone/>
            </a:pPr>
            <a:r>
              <a:rPr lang="en-GB" altLang="el-GR" sz="2400" dirty="0" smtClean="0"/>
              <a:t>1</a:t>
            </a:r>
            <a:r>
              <a:rPr lang="en-GB" altLang="el-GR" sz="2400" dirty="0"/>
              <a:t>) Δικαιώματα που καθορίζουν το είδος της πρόσβασης των χρηστών.</a:t>
            </a:r>
          </a:p>
          <a:p>
            <a:pPr>
              <a:buClr>
                <a:srgbClr val="000000"/>
              </a:buClr>
              <a:buSzPct val="100000"/>
              <a:buNone/>
            </a:pPr>
            <a:r>
              <a:rPr lang="en-GB" altLang="el-GR" sz="2400" dirty="0" smtClean="0"/>
              <a:t>2</a:t>
            </a:r>
            <a:r>
              <a:rPr lang="en-GB" altLang="el-GR" sz="2400" dirty="0"/>
              <a:t>) </a:t>
            </a:r>
            <a:r>
              <a:rPr lang="en-GB" altLang="el-GR" sz="2400" dirty="0" err="1"/>
              <a:t>Δικ</a:t>
            </a:r>
            <a:r>
              <a:rPr lang="en-GB" altLang="el-GR" sz="2400" dirty="0"/>
              <a:t>αιώματα που καθορίζουν τον τύπο των ενεργειών, που επιτρέπονται σε πίνακες.</a:t>
            </a:r>
          </a:p>
          <a:p>
            <a:endParaRPr lang="el-GR" sz="2400" dirty="0"/>
          </a:p>
        </p:txBody>
      </p:sp>
    </p:spTree>
    <p:extLst>
      <p:ext uri="{BB962C8B-B14F-4D97-AF65-F5344CB8AC3E}">
        <p14:creationId xmlns="" xmlns:p14="http://schemas.microsoft.com/office/powerpoint/2010/main" val="363816018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marL="0" indent="0">
              <a:lnSpc>
                <a:spcPts val="2813"/>
              </a:lnSpc>
              <a:spcBef>
                <a:spcPts val="1125"/>
              </a:spcBef>
              <a:buClr>
                <a:srgbClr val="000000"/>
              </a:buClr>
              <a:buSzPct val="75000"/>
              <a:buNone/>
            </a:pPr>
            <a:r>
              <a:rPr lang="en-GB" altLang="el-GR" sz="2400" dirty="0" err="1"/>
              <a:t>Σκο</a:t>
            </a:r>
            <a:r>
              <a:rPr lang="en-GB" altLang="el-GR" sz="2400" dirty="0"/>
              <a:t>πός του μαθήματος είναι να παρουσιάσει </a:t>
            </a:r>
            <a:r>
              <a:rPr lang="el-GR" altLang="el-GR" sz="2400" dirty="0"/>
              <a:t>το ρόλο και τα καθήκοντα του Διαχειριστή Βάσεων Δεδομένων και </a:t>
            </a:r>
            <a:r>
              <a:rPr lang="en-GB" altLang="el-GR" sz="2400" dirty="0" err="1"/>
              <a:t>έννοιες</a:t>
            </a:r>
            <a:r>
              <a:rPr lang="el-GR" altLang="el-GR" sz="2400" dirty="0"/>
              <a:t> της Γλώσσας ελέγχου δεδομένων. Επίσης, έννοιες των </a:t>
            </a:r>
            <a:r>
              <a:rPr lang="el-GR" sz="2400" dirty="0" smtClean="0"/>
              <a:t>Συναλλαγών</a:t>
            </a:r>
            <a:r>
              <a:rPr lang="el-GR" altLang="el-GR" sz="2400" dirty="0" smtClean="0"/>
              <a:t> </a:t>
            </a:r>
            <a:r>
              <a:rPr lang="el-GR" altLang="el-GR" sz="2400" dirty="0"/>
              <a:t>(</a:t>
            </a:r>
            <a:r>
              <a:rPr lang="en-US" altLang="el-GR" sz="2400" dirty="0"/>
              <a:t>transactions</a:t>
            </a:r>
            <a:r>
              <a:rPr lang="el-GR" altLang="el-GR" sz="2400" dirty="0"/>
              <a:t>) και τις δηλώσεις COMMIT, ROLLBACK της </a:t>
            </a:r>
            <a:r>
              <a:rPr lang="en-US" altLang="el-GR" sz="2400" dirty="0" smtClean="0"/>
              <a:t>SQL</a:t>
            </a:r>
          </a:p>
          <a:p>
            <a:pPr marL="0" indent="0">
              <a:lnSpc>
                <a:spcPts val="2813"/>
              </a:lnSpc>
              <a:spcBef>
                <a:spcPts val="1125"/>
              </a:spcBef>
              <a:buClr>
                <a:srgbClr val="000000"/>
              </a:buClr>
              <a:buSzPct val="75000"/>
              <a:buNone/>
            </a:pPr>
            <a:endParaRPr lang="en-US" altLang="el-GR" sz="2400" dirty="0"/>
          </a:p>
          <a:p>
            <a:pPr>
              <a:defRPr/>
            </a:pPr>
            <a:r>
              <a:rPr lang="el-GR" sz="2400" b="1" dirty="0">
                <a:cs typeface="Arial" charset="0"/>
              </a:rPr>
              <a:t>Λέξεις κλειδιά:</a:t>
            </a:r>
          </a:p>
          <a:p>
            <a:pPr marL="354013" indent="0">
              <a:buNone/>
              <a:defRPr/>
            </a:pPr>
            <a:r>
              <a:rPr lang="en-US" sz="2400" dirty="0">
                <a:cs typeface="Arial" charset="0"/>
              </a:rPr>
              <a:t>DBA, Transaction, Data Control Language, privilege connect, privilege resource, privilege DBA, COMMIT, ROLLBACK, View, Sequence</a:t>
            </a:r>
          </a:p>
          <a:p>
            <a:pPr marL="0" indent="0">
              <a:lnSpc>
                <a:spcPts val="2813"/>
              </a:lnSpc>
              <a:spcBef>
                <a:spcPts val="1125"/>
              </a:spcBef>
              <a:buClr>
                <a:srgbClr val="000000"/>
              </a:buClr>
              <a:buSzPct val="75000"/>
              <a:buNone/>
            </a:pPr>
            <a:endParaRPr lang="en-US" altLang="el-GR" sz="2400" dirty="0"/>
          </a:p>
          <a:p>
            <a:pPr algn="r" eaLnBrk="0" hangingPunct="0">
              <a:spcBef>
                <a:spcPct val="50000"/>
              </a:spcBef>
              <a:buClr>
                <a:schemeClr val="tx2"/>
              </a:buClr>
              <a:buSzPct val="75000"/>
              <a:buFont typeface="Monotype Sorts" charset="2"/>
              <a:buNone/>
              <a:defRPr/>
            </a:pPr>
            <a:r>
              <a:rPr lang="el-GR" sz="2400" dirty="0" smtClean="0">
                <a:cs typeface="Arial" charset="0"/>
              </a:rPr>
              <a:t>                                     Χ. </a:t>
            </a:r>
            <a:r>
              <a:rPr lang="el-GR" sz="2400" dirty="0" err="1" smtClean="0">
                <a:cs typeface="Arial" charset="0"/>
              </a:rPr>
              <a:t>Σκουρλάς</a:t>
            </a:r>
            <a:endParaRPr lang="el-GR" sz="2400" dirty="0" smtClean="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 xmlns:p14="http://schemas.microsoft.com/office/powerpoint/2010/main" val="175010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a:t>Δικα</a:t>
            </a:r>
            <a:r>
              <a:rPr lang="en-GB" altLang="el-GR" dirty="0" err="1"/>
              <a:t>ιώμ</a:t>
            </a:r>
            <a:r>
              <a:rPr lang="en-GB" altLang="el-GR" dirty="0"/>
              <a:t>ατα πρόσβασης </a:t>
            </a:r>
            <a:r>
              <a:rPr lang="en-GB" altLang="el-GR" dirty="0" smtClean="0"/>
              <a:t>χρηστών</a:t>
            </a:r>
            <a:endParaRPr lang="el-GR" dirty="0"/>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a:t>Υπ</a:t>
            </a:r>
            <a:r>
              <a:rPr lang="en-GB" altLang="el-GR" sz="2400" dirty="0" err="1"/>
              <a:t>άρχουν</a:t>
            </a:r>
            <a:r>
              <a:rPr lang="en-GB" altLang="el-GR" sz="2400" dirty="0"/>
              <a:t> </a:t>
            </a:r>
            <a:r>
              <a:rPr lang="en-GB" altLang="el-GR" sz="2400" dirty="0" err="1"/>
              <a:t>τριών</a:t>
            </a:r>
            <a:r>
              <a:rPr lang="en-GB" altLang="el-GR" sz="2400" dirty="0"/>
              <a:t> </a:t>
            </a:r>
            <a:r>
              <a:rPr lang="en-GB" altLang="el-GR" sz="2400" dirty="0" err="1"/>
              <a:t>ειδών</a:t>
            </a:r>
            <a:r>
              <a:rPr lang="en-GB" altLang="el-GR" sz="2400" dirty="0"/>
              <a:t> </a:t>
            </a:r>
            <a:r>
              <a:rPr lang="en-GB" altLang="el-GR" sz="2400" dirty="0" err="1"/>
              <a:t>δικ</a:t>
            </a:r>
            <a:r>
              <a:rPr lang="en-GB" altLang="el-GR" sz="2400" dirty="0"/>
              <a:t>αιώματα: </a:t>
            </a:r>
          </a:p>
          <a:p>
            <a:pPr>
              <a:buClr>
                <a:srgbClr val="000000"/>
              </a:buClr>
              <a:buSzPct val="100000"/>
              <a:buNone/>
            </a:pPr>
            <a:endParaRPr lang="en-GB" altLang="el-GR" sz="2400" dirty="0"/>
          </a:p>
          <a:p>
            <a:pPr>
              <a:buClr>
                <a:srgbClr val="000000"/>
              </a:buClr>
              <a:buSzPct val="100000"/>
              <a:tabLst>
                <a:tab pos="3316288" algn="l"/>
              </a:tabLst>
            </a:pPr>
            <a:r>
              <a:rPr lang="en-GB" altLang="el-GR" sz="2400" dirty="0"/>
              <a:t>CONNECT</a:t>
            </a:r>
          </a:p>
          <a:p>
            <a:pPr>
              <a:buClr>
                <a:srgbClr val="000000"/>
              </a:buClr>
              <a:buSzPct val="100000"/>
              <a:tabLst>
                <a:tab pos="3316288" algn="l"/>
              </a:tabLst>
            </a:pPr>
            <a:endParaRPr lang="en-GB" altLang="el-GR" sz="2400" dirty="0"/>
          </a:p>
          <a:p>
            <a:pPr>
              <a:buClr>
                <a:srgbClr val="000000"/>
              </a:buClr>
              <a:buSzPct val="100000"/>
              <a:tabLst>
                <a:tab pos="3316288" algn="l"/>
              </a:tabLst>
            </a:pPr>
            <a:r>
              <a:rPr lang="en-GB" altLang="el-GR" sz="2400" dirty="0"/>
              <a:t>RESOURCE</a:t>
            </a:r>
          </a:p>
          <a:p>
            <a:pPr>
              <a:buClr>
                <a:srgbClr val="000000"/>
              </a:buClr>
              <a:buSzPct val="100000"/>
              <a:tabLst>
                <a:tab pos="3316288" algn="l"/>
              </a:tabLst>
            </a:pPr>
            <a:endParaRPr lang="en-GB" altLang="el-GR" sz="2400" dirty="0"/>
          </a:p>
          <a:p>
            <a:pPr>
              <a:buClr>
                <a:srgbClr val="000000"/>
              </a:buClr>
              <a:buSzPct val="100000"/>
              <a:tabLst>
                <a:tab pos="3316288" algn="l"/>
              </a:tabLst>
            </a:pPr>
            <a:r>
              <a:rPr lang="en-GB" altLang="el-GR" sz="2400" dirty="0"/>
              <a:t>DBA</a:t>
            </a:r>
          </a:p>
          <a:p>
            <a:endParaRPr lang="el-GR" sz="2400" dirty="0"/>
          </a:p>
        </p:txBody>
      </p:sp>
    </p:spTree>
    <p:extLst>
      <p:ext uri="{BB962C8B-B14F-4D97-AF65-F5344CB8AC3E}">
        <p14:creationId xmlns="" xmlns:p14="http://schemas.microsoft.com/office/powerpoint/2010/main" val="278293321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Δικαίωμα </a:t>
            </a:r>
            <a:r>
              <a:rPr lang="en-US" dirty="0" smtClean="0"/>
              <a:t>CONNECT</a:t>
            </a:r>
            <a:endParaRPr lang="el-GR"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err="1"/>
              <a:t>Οι</a:t>
            </a:r>
            <a:r>
              <a:rPr lang="en-GB" altLang="el-GR" sz="2400" dirty="0"/>
              <a:t> </a:t>
            </a:r>
            <a:r>
              <a:rPr lang="en-GB" altLang="el-GR" sz="2400" dirty="0" err="1"/>
              <a:t>χρήστες</a:t>
            </a:r>
            <a:r>
              <a:rPr lang="en-GB" altLang="el-GR" sz="2400" dirty="0"/>
              <a:t> </a:t>
            </a:r>
            <a:r>
              <a:rPr lang="en-GB" altLang="el-GR" sz="2400" dirty="0" err="1"/>
              <a:t>με</a:t>
            </a:r>
            <a:r>
              <a:rPr lang="en-GB" altLang="el-GR" sz="2400" dirty="0"/>
              <a:t> </a:t>
            </a:r>
            <a:r>
              <a:rPr lang="en-GB" altLang="el-GR" sz="2400" dirty="0" err="1"/>
              <a:t>το</a:t>
            </a:r>
            <a:r>
              <a:rPr lang="en-GB" altLang="el-GR" sz="2400" dirty="0"/>
              <a:t> </a:t>
            </a:r>
            <a:r>
              <a:rPr lang="en-GB" altLang="el-GR" sz="2000" dirty="0">
                <a:latin typeface="Courier New" panose="02070309020205020404" pitchFamily="49" charset="0"/>
                <a:cs typeface="Courier New" panose="02070309020205020404" pitchFamily="49" charset="0"/>
              </a:rPr>
              <a:t>CONNECT</a:t>
            </a:r>
            <a:r>
              <a:rPr lang="en-GB" altLang="el-GR" sz="2400" dirty="0"/>
              <a:t> </a:t>
            </a:r>
            <a:r>
              <a:rPr lang="en-GB" altLang="el-GR" sz="2400" dirty="0" err="1"/>
              <a:t>δικ</a:t>
            </a:r>
            <a:r>
              <a:rPr lang="en-GB" altLang="el-GR" sz="2400" dirty="0"/>
              <a:t>αίωμα έχουν την δυνατότητα:</a:t>
            </a:r>
          </a:p>
          <a:p>
            <a:pPr>
              <a:buClr>
                <a:srgbClr val="000000"/>
              </a:buClr>
              <a:buSzPct val="100000"/>
            </a:pPr>
            <a:r>
              <a:rPr lang="en-GB" altLang="el-GR" sz="2400" dirty="0" smtClean="0"/>
              <a:t>π</a:t>
            </a:r>
            <a:r>
              <a:rPr lang="en-GB" altLang="el-GR" sz="2400" dirty="0" err="1" smtClean="0"/>
              <a:t>ρόσ</a:t>
            </a:r>
            <a:r>
              <a:rPr lang="en-GB" altLang="el-GR" sz="2400" dirty="0" smtClean="0"/>
              <a:t>βασης </a:t>
            </a:r>
            <a:r>
              <a:rPr lang="en-GB" altLang="el-GR" sz="2400" dirty="0"/>
              <a:t>στο περιβάλλον της βάσης</a:t>
            </a:r>
          </a:p>
          <a:p>
            <a:pPr>
              <a:buClr>
                <a:srgbClr val="000000"/>
              </a:buClr>
              <a:buSzPct val="100000"/>
            </a:pPr>
            <a:r>
              <a:rPr lang="en-GB" altLang="el-GR" sz="2400" dirty="0" smtClean="0"/>
              <a:t>να </a:t>
            </a:r>
            <a:r>
              <a:rPr lang="en-GB" altLang="el-GR" sz="2400" dirty="0" err="1"/>
              <a:t>δουν</a:t>
            </a:r>
            <a:r>
              <a:rPr lang="en-GB" altLang="el-GR" sz="2400" dirty="0"/>
              <a:t> τα π</a:t>
            </a:r>
            <a:r>
              <a:rPr lang="en-GB" altLang="el-GR" sz="2400" dirty="0" err="1"/>
              <a:t>εριεχόμεν</a:t>
            </a:r>
            <a:r>
              <a:rPr lang="en-GB" altLang="el-GR" sz="2400" dirty="0"/>
              <a:t>α πινάκων που ανήκουν σε άλλους χρήστες με την προϋπόθεση ότι έχουν το </a:t>
            </a:r>
            <a:r>
              <a:rPr lang="en-GB" altLang="el-GR" sz="2000" dirty="0">
                <a:latin typeface="Courier New" panose="02070309020205020404" pitchFamily="49" charset="0"/>
                <a:cs typeface="Courier New" panose="02070309020205020404" pitchFamily="49" charset="0"/>
              </a:rPr>
              <a:t>SELECT</a:t>
            </a:r>
            <a:r>
              <a:rPr lang="en-GB" altLang="el-GR" sz="2400" dirty="0"/>
              <a:t> δικαίωμα για αυτούς τους πίνακες,</a:t>
            </a:r>
          </a:p>
          <a:p>
            <a:pPr>
              <a:buClr>
                <a:srgbClr val="000000"/>
              </a:buClr>
              <a:buSzPct val="100000"/>
            </a:pPr>
            <a:r>
              <a:rPr lang="en-GB" altLang="el-GR" sz="2400" dirty="0" smtClean="0"/>
              <a:t>να </a:t>
            </a:r>
            <a:r>
              <a:rPr lang="en-GB" altLang="el-GR" sz="2400" dirty="0" err="1"/>
              <a:t>εκτελέσουν</a:t>
            </a:r>
            <a:r>
              <a:rPr lang="en-GB" altLang="el-GR" sz="2400" dirty="0"/>
              <a:t> </a:t>
            </a:r>
            <a:r>
              <a:rPr lang="en-GB" altLang="el-GR" sz="2400" dirty="0" err="1"/>
              <a:t>ενέργειες</a:t>
            </a:r>
            <a:r>
              <a:rPr lang="en-GB" altLang="el-GR" sz="2400" dirty="0"/>
              <a:t> </a:t>
            </a:r>
            <a:r>
              <a:rPr lang="en-GB" altLang="el-GR" sz="2400" dirty="0" err="1"/>
              <a:t>χειρισμού</a:t>
            </a:r>
            <a:r>
              <a:rPr lang="en-GB" altLang="el-GR" sz="2400" dirty="0"/>
              <a:t> </a:t>
            </a:r>
            <a:r>
              <a:rPr lang="en-GB" altLang="el-GR" sz="2400" dirty="0" err="1"/>
              <a:t>δεδομένων</a:t>
            </a:r>
            <a:r>
              <a:rPr lang="en-GB" altLang="el-GR" sz="2400" dirty="0"/>
              <a:t> (</a:t>
            </a:r>
            <a:r>
              <a:rPr lang="en-GB" altLang="el-GR" sz="2000" dirty="0">
                <a:latin typeface="Courier New" panose="02070309020205020404" pitchFamily="49" charset="0"/>
                <a:cs typeface="Courier New" panose="02070309020205020404" pitchFamily="49" charset="0"/>
              </a:rPr>
              <a:t>INSERT, UPDATE, DELETE</a:t>
            </a:r>
            <a:r>
              <a:rPr lang="en-GB" altLang="el-GR" sz="2400" dirty="0"/>
              <a:t>) </a:t>
            </a:r>
            <a:r>
              <a:rPr lang="en-GB" altLang="el-GR" sz="2400" dirty="0" err="1"/>
              <a:t>σε</a:t>
            </a:r>
            <a:r>
              <a:rPr lang="en-GB" altLang="el-GR" sz="2400" dirty="0"/>
              <a:t> π</a:t>
            </a:r>
            <a:r>
              <a:rPr lang="en-GB" altLang="el-GR" sz="2400" dirty="0" err="1"/>
              <a:t>ίν</a:t>
            </a:r>
            <a:r>
              <a:rPr lang="en-GB" altLang="el-GR" sz="2400" dirty="0"/>
              <a:t>ακες άλλων χρηστών εάν τους έχει δωθεί το αντίστοιχο δικαίωμα,</a:t>
            </a:r>
          </a:p>
          <a:p>
            <a:pPr>
              <a:buClr>
                <a:srgbClr val="000000"/>
              </a:buClr>
              <a:buSzPct val="100000"/>
            </a:pPr>
            <a:r>
              <a:rPr lang="en-GB" altLang="el-GR" sz="2400" dirty="0" smtClean="0"/>
              <a:t>να </a:t>
            </a:r>
            <a:r>
              <a:rPr lang="en-GB" altLang="el-GR" sz="2400" dirty="0" err="1"/>
              <a:t>δημιουργήσουν</a:t>
            </a:r>
            <a:r>
              <a:rPr lang="en-GB" altLang="el-GR" sz="2400" dirty="0"/>
              <a:t> </a:t>
            </a:r>
            <a:r>
              <a:rPr lang="en-GB" altLang="el-GR" sz="2400" dirty="0" err="1"/>
              <a:t>όψεις</a:t>
            </a:r>
            <a:r>
              <a:rPr lang="en-GB" altLang="el-GR" sz="2400" dirty="0"/>
              <a:t> και </a:t>
            </a:r>
            <a:r>
              <a:rPr lang="en-GB" altLang="el-GR" sz="2400" dirty="0" err="1"/>
              <a:t>συνώνυμ</a:t>
            </a:r>
            <a:r>
              <a:rPr lang="en-GB" altLang="el-GR" sz="2400" dirty="0"/>
              <a:t>α που βασίζονται σε πίνακες στους οποίους έχουν δικαίωμα </a:t>
            </a:r>
            <a:r>
              <a:rPr lang="en-GB" altLang="el-GR" sz="2000" dirty="0">
                <a:latin typeface="Courier New" panose="02070309020205020404" pitchFamily="49" charset="0"/>
                <a:cs typeface="Courier New" panose="02070309020205020404" pitchFamily="49" charset="0"/>
              </a:rPr>
              <a:t>SELECT</a:t>
            </a:r>
            <a:r>
              <a:rPr lang="en-GB" altLang="el-GR" sz="2400" dirty="0"/>
              <a:t>.</a:t>
            </a:r>
          </a:p>
          <a:p>
            <a:endParaRPr lang="el-GR" sz="2400" dirty="0"/>
          </a:p>
        </p:txBody>
      </p:sp>
    </p:spTree>
    <p:extLst>
      <p:ext uri="{BB962C8B-B14F-4D97-AF65-F5344CB8AC3E}">
        <p14:creationId xmlns="" xmlns:p14="http://schemas.microsoft.com/office/powerpoint/2010/main" val="298188262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Δικαίωμα </a:t>
            </a:r>
            <a:r>
              <a:rPr lang="en-US" dirty="0" smtClean="0"/>
              <a:t>CONNECT</a:t>
            </a:r>
            <a:endParaRPr lang="el-GR" dirty="0"/>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err="1"/>
              <a:t>Οι</a:t>
            </a:r>
            <a:r>
              <a:rPr lang="en-GB" altLang="el-GR" sz="2400" dirty="0"/>
              <a:t> </a:t>
            </a:r>
            <a:r>
              <a:rPr lang="en-GB" altLang="el-GR" sz="2400" dirty="0" err="1"/>
              <a:t>χρήστες</a:t>
            </a:r>
            <a:r>
              <a:rPr lang="en-GB" altLang="el-GR" sz="2400" dirty="0"/>
              <a:t> </a:t>
            </a:r>
            <a:r>
              <a:rPr lang="en-GB" altLang="el-GR" sz="2400" dirty="0" err="1"/>
              <a:t>με</a:t>
            </a:r>
            <a:r>
              <a:rPr lang="en-GB" altLang="el-GR" sz="2400" dirty="0"/>
              <a:t> </a:t>
            </a:r>
            <a:r>
              <a:rPr lang="en-GB" altLang="el-GR" sz="2400" dirty="0" err="1"/>
              <a:t>το</a:t>
            </a:r>
            <a:r>
              <a:rPr lang="en-GB" altLang="el-GR" sz="2400" dirty="0"/>
              <a:t> CONNECT </a:t>
            </a:r>
            <a:r>
              <a:rPr lang="en-GB" altLang="el-GR" sz="2400" dirty="0" err="1"/>
              <a:t>δικ</a:t>
            </a:r>
            <a:r>
              <a:rPr lang="en-GB" altLang="el-GR" sz="2400" dirty="0"/>
              <a:t>αίωμα δεν μπορούν:</a:t>
            </a:r>
          </a:p>
          <a:p>
            <a:pPr>
              <a:buClr>
                <a:srgbClr val="000000"/>
              </a:buClr>
              <a:buSzPct val="100000"/>
            </a:pPr>
            <a:r>
              <a:rPr lang="en-GB" altLang="el-GR" sz="2400" dirty="0" smtClean="0"/>
              <a:t>να </a:t>
            </a:r>
            <a:r>
              <a:rPr lang="en-GB" altLang="el-GR" sz="2400" dirty="0" err="1"/>
              <a:t>δημιουργήσουν</a:t>
            </a:r>
            <a:r>
              <a:rPr lang="en-GB" altLang="el-GR" sz="2400" dirty="0"/>
              <a:t> ή να </a:t>
            </a:r>
            <a:r>
              <a:rPr lang="en-GB" altLang="el-GR" sz="2400" dirty="0" err="1"/>
              <a:t>δι</a:t>
            </a:r>
            <a:r>
              <a:rPr lang="en-GB" altLang="el-GR" sz="2400" dirty="0"/>
              <a:t>αγράψουν πίνακες, δείκτες (indexes) ή συστάδες πινάκων (clusters),</a:t>
            </a:r>
          </a:p>
          <a:p>
            <a:pPr>
              <a:buClr>
                <a:srgbClr val="000000"/>
              </a:buClr>
              <a:buSzPct val="100000"/>
            </a:pPr>
            <a:r>
              <a:rPr lang="en-GB" altLang="el-GR" sz="2400" dirty="0" smtClean="0"/>
              <a:t>να </a:t>
            </a:r>
            <a:r>
              <a:rPr lang="en-GB" altLang="el-GR" sz="2400" dirty="0" err="1"/>
              <a:t>μετ</a:t>
            </a:r>
            <a:r>
              <a:rPr lang="en-GB" altLang="el-GR" sz="2400" dirty="0"/>
              <a:t>αβάλλουν τη δομή πινάκων.</a:t>
            </a:r>
          </a:p>
          <a:p>
            <a:endParaRPr lang="el-GR" sz="2400" dirty="0"/>
          </a:p>
        </p:txBody>
      </p:sp>
    </p:spTree>
    <p:extLst>
      <p:ext uri="{BB962C8B-B14F-4D97-AF65-F5344CB8AC3E}">
        <p14:creationId xmlns="" xmlns:p14="http://schemas.microsoft.com/office/powerpoint/2010/main" val="230513581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smtClean="0"/>
              <a:t>Δικα</a:t>
            </a:r>
            <a:r>
              <a:rPr lang="el-GR" altLang="el-GR" dirty="0" smtClean="0"/>
              <a:t>ί</a:t>
            </a:r>
            <a:r>
              <a:rPr lang="en-GB" altLang="el-GR" dirty="0" err="1" smtClean="0"/>
              <a:t>ωμ</a:t>
            </a:r>
            <a:r>
              <a:rPr lang="en-GB" altLang="el-GR" dirty="0" smtClean="0"/>
              <a:t>α RESOURCE</a:t>
            </a:r>
            <a:endParaRPr lang="el-GR"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a:t>Η ύπα</a:t>
            </a:r>
            <a:r>
              <a:rPr lang="en-GB" altLang="el-GR" sz="2400" dirty="0" err="1"/>
              <a:t>ρξη</a:t>
            </a:r>
            <a:r>
              <a:rPr lang="en-GB" altLang="el-GR" sz="2400" dirty="0"/>
              <a:t> α</a:t>
            </a:r>
            <a:r>
              <a:rPr lang="en-GB" altLang="el-GR" sz="2400" dirty="0" err="1"/>
              <a:t>υτού</a:t>
            </a:r>
            <a:r>
              <a:rPr lang="en-GB" altLang="el-GR" sz="2400" dirty="0"/>
              <a:t> </a:t>
            </a:r>
            <a:r>
              <a:rPr lang="en-GB" altLang="el-GR" sz="2400" dirty="0" err="1"/>
              <a:t>του</a:t>
            </a:r>
            <a:r>
              <a:rPr lang="en-GB" altLang="el-GR" sz="2400" dirty="0"/>
              <a:t> </a:t>
            </a:r>
            <a:r>
              <a:rPr lang="en-GB" altLang="el-GR" sz="2400" dirty="0" err="1"/>
              <a:t>δικ</a:t>
            </a:r>
            <a:r>
              <a:rPr lang="en-GB" altLang="el-GR" sz="2400" dirty="0"/>
              <a:t>αιώματος προϋποθέτει την ύπαρξη του δικαιώματος CONNECT. Ο </a:t>
            </a:r>
            <a:r>
              <a:rPr lang="en-GB" altLang="el-GR" sz="2400" dirty="0" err="1"/>
              <a:t>χρήστης</a:t>
            </a:r>
            <a:r>
              <a:rPr lang="en-GB" altLang="el-GR" sz="2400" dirty="0"/>
              <a:t> </a:t>
            </a:r>
            <a:r>
              <a:rPr lang="en-GB" altLang="el-GR" sz="2400" dirty="0" err="1"/>
              <a:t>με</a:t>
            </a:r>
            <a:r>
              <a:rPr lang="en-GB" altLang="el-GR" sz="2400" dirty="0"/>
              <a:t> α</a:t>
            </a:r>
            <a:r>
              <a:rPr lang="en-GB" altLang="el-GR" sz="2400" dirty="0" err="1"/>
              <a:t>υτό</a:t>
            </a:r>
            <a:r>
              <a:rPr lang="en-GB" altLang="el-GR" sz="2400" dirty="0"/>
              <a:t> </a:t>
            </a:r>
            <a:r>
              <a:rPr lang="en-GB" altLang="el-GR" sz="2400" dirty="0" err="1"/>
              <a:t>το</a:t>
            </a:r>
            <a:r>
              <a:rPr lang="en-GB" altLang="el-GR" sz="2400" dirty="0"/>
              <a:t> </a:t>
            </a:r>
            <a:r>
              <a:rPr lang="en-GB" altLang="el-GR" sz="2400" dirty="0" err="1"/>
              <a:t>δικ</a:t>
            </a:r>
            <a:r>
              <a:rPr lang="en-GB" altLang="el-GR" sz="2400" dirty="0"/>
              <a:t>αίωμα έχει τη δυνατότητα να:</a:t>
            </a:r>
          </a:p>
          <a:p>
            <a:pPr>
              <a:buClr>
                <a:srgbClr val="000000"/>
              </a:buClr>
              <a:buSzPct val="100000"/>
            </a:pPr>
            <a:r>
              <a:rPr lang="en-GB" altLang="el-GR" sz="2400" dirty="0" err="1" smtClean="0"/>
              <a:t>δημιουργήσει</a:t>
            </a:r>
            <a:r>
              <a:rPr lang="en-GB" altLang="el-GR" sz="2400" dirty="0" smtClean="0"/>
              <a:t> </a:t>
            </a:r>
            <a:r>
              <a:rPr lang="en-GB" altLang="el-GR" sz="2400" dirty="0"/>
              <a:t>π</a:t>
            </a:r>
            <a:r>
              <a:rPr lang="en-GB" altLang="el-GR" sz="2400" dirty="0" err="1"/>
              <a:t>ίν</a:t>
            </a:r>
            <a:r>
              <a:rPr lang="en-GB" altLang="el-GR" sz="2400" dirty="0"/>
              <a:t>ακες, ευρετήρια (indexes)  και συστάδες (clusters) και να χειριστεί αυτά τα  αντικείμενα χωρίς κανένα περιορισμό.</a:t>
            </a:r>
          </a:p>
          <a:p>
            <a:pPr>
              <a:buClr>
                <a:srgbClr val="000000"/>
              </a:buClr>
              <a:buSzPct val="100000"/>
            </a:pPr>
            <a:r>
              <a:rPr lang="en-GB" altLang="el-GR" sz="2400" dirty="0" smtClean="0"/>
              <a:t>παρα</a:t>
            </a:r>
            <a:r>
              <a:rPr lang="en-GB" altLang="el-GR" sz="2400" dirty="0" err="1" smtClean="0"/>
              <a:t>χωρήσει</a:t>
            </a:r>
            <a:r>
              <a:rPr lang="en-GB" altLang="el-GR" sz="2400" dirty="0" smtClean="0"/>
              <a:t> </a:t>
            </a:r>
            <a:r>
              <a:rPr lang="en-GB" altLang="el-GR" sz="2400" dirty="0"/>
              <a:t>και να αφα</a:t>
            </a:r>
            <a:r>
              <a:rPr lang="en-GB" altLang="el-GR" sz="2400" dirty="0" err="1"/>
              <a:t>ιρέσει</a:t>
            </a:r>
            <a:r>
              <a:rPr lang="en-GB" altLang="el-GR" sz="2400" dirty="0"/>
              <a:t> </a:t>
            </a:r>
            <a:r>
              <a:rPr lang="en-GB" altLang="el-GR" sz="2400" dirty="0" err="1"/>
              <a:t>δικ</a:t>
            </a:r>
            <a:r>
              <a:rPr lang="en-GB" altLang="el-GR" sz="2400" dirty="0"/>
              <a:t>αιώματα πρόσβασης σε άλλους χρήστες για τα αντικείμενα που του ανήκουν.</a:t>
            </a:r>
          </a:p>
          <a:p>
            <a:pPr>
              <a:buClr>
                <a:srgbClr val="000000"/>
              </a:buClr>
              <a:buSzPct val="100000"/>
            </a:pPr>
            <a:r>
              <a:rPr lang="en-GB" altLang="el-GR" sz="2400" dirty="0" err="1" smtClean="0"/>
              <a:t>χρησιμο</a:t>
            </a:r>
            <a:r>
              <a:rPr lang="en-GB" altLang="el-GR" sz="2400" dirty="0" smtClean="0"/>
              <a:t>ποιήσει </a:t>
            </a:r>
            <a:r>
              <a:rPr lang="en-GB" altLang="el-GR" sz="2400" dirty="0"/>
              <a:t>την AUDIT εντολή για τον έλεγχο της πρόσβασης στα αντικείμενα που του ανήκουν.</a:t>
            </a:r>
          </a:p>
          <a:p>
            <a:endParaRPr lang="el-GR" sz="2400" dirty="0"/>
          </a:p>
        </p:txBody>
      </p:sp>
    </p:spTree>
    <p:extLst>
      <p:ext uri="{BB962C8B-B14F-4D97-AF65-F5344CB8AC3E}">
        <p14:creationId xmlns="" xmlns:p14="http://schemas.microsoft.com/office/powerpoint/2010/main" val="71945224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smtClean="0"/>
              <a:t>Δικα</a:t>
            </a:r>
            <a:r>
              <a:rPr lang="el-GR" altLang="el-GR" dirty="0"/>
              <a:t>ί</a:t>
            </a:r>
            <a:r>
              <a:rPr lang="en-GB" altLang="el-GR" dirty="0" err="1" smtClean="0"/>
              <a:t>ωμ</a:t>
            </a:r>
            <a:r>
              <a:rPr lang="en-GB" altLang="el-GR" dirty="0" smtClean="0"/>
              <a:t>α RESOURCE</a:t>
            </a:r>
            <a:endParaRPr lang="el-GR"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a:t>Ο </a:t>
            </a:r>
            <a:r>
              <a:rPr lang="en-GB" altLang="el-GR" sz="2400" dirty="0" err="1"/>
              <a:t>χρήστης</a:t>
            </a:r>
            <a:r>
              <a:rPr lang="en-GB" altLang="el-GR" sz="2400" dirty="0"/>
              <a:t> </a:t>
            </a:r>
            <a:r>
              <a:rPr lang="en-GB" altLang="el-GR" sz="2400" dirty="0" err="1"/>
              <a:t>με</a:t>
            </a:r>
            <a:r>
              <a:rPr lang="en-GB" altLang="el-GR" sz="2400" dirty="0"/>
              <a:t> </a:t>
            </a:r>
            <a:r>
              <a:rPr lang="en-GB" altLang="el-GR" sz="2400" dirty="0" err="1"/>
              <a:t>το</a:t>
            </a:r>
            <a:r>
              <a:rPr lang="en-GB" altLang="el-GR" sz="2400" dirty="0"/>
              <a:t> RESOURCE </a:t>
            </a:r>
            <a:r>
              <a:rPr lang="en-GB" altLang="el-GR" sz="2400" dirty="0" err="1"/>
              <a:t>δικ</a:t>
            </a:r>
            <a:r>
              <a:rPr lang="en-GB" altLang="el-GR" sz="2400" dirty="0"/>
              <a:t>αίωμα δεν έχει την δυνατότητα να:</a:t>
            </a:r>
          </a:p>
          <a:p>
            <a:pPr>
              <a:buClr>
                <a:srgbClr val="000000"/>
              </a:buClr>
              <a:buSzPct val="100000"/>
            </a:pPr>
            <a:r>
              <a:rPr lang="en-GB" altLang="el-GR" sz="2400" dirty="0" err="1" smtClean="0"/>
              <a:t>χειριστεί</a:t>
            </a:r>
            <a:r>
              <a:rPr lang="en-GB" altLang="el-GR" sz="2400" dirty="0" smtClean="0"/>
              <a:t> </a:t>
            </a:r>
            <a:r>
              <a:rPr lang="en-GB" altLang="el-GR" sz="2400" dirty="0" err="1"/>
              <a:t>πίνακες</a:t>
            </a:r>
            <a:r>
              <a:rPr lang="en-GB" altLang="el-GR" sz="2400" dirty="0"/>
              <a:t> που έχουν δημιουργηθεί από άλλο χρήστη, εκτός αν </a:t>
            </a:r>
            <a:r>
              <a:rPr lang="en-GB" altLang="el-GR" sz="2400" dirty="0" err="1"/>
              <a:t>του</a:t>
            </a:r>
            <a:r>
              <a:rPr lang="en-GB" altLang="el-GR" sz="2400" dirty="0"/>
              <a:t> </a:t>
            </a:r>
            <a:r>
              <a:rPr lang="en-GB" altLang="el-GR" sz="2400" dirty="0" err="1" smtClean="0"/>
              <a:t>έχει</a:t>
            </a:r>
            <a:r>
              <a:rPr lang="en-GB" altLang="el-GR" sz="2400" dirty="0" smtClean="0"/>
              <a:t> </a:t>
            </a:r>
            <a:r>
              <a:rPr lang="en-GB" altLang="el-GR" sz="2400" dirty="0" err="1" smtClean="0"/>
              <a:t>παραχωρηθεί</a:t>
            </a:r>
            <a:r>
              <a:rPr lang="en-GB" altLang="el-GR" sz="2400" dirty="0" smtClean="0"/>
              <a:t> </a:t>
            </a:r>
            <a:r>
              <a:rPr lang="en-GB" altLang="el-GR" sz="2400" dirty="0" err="1"/>
              <a:t>το</a:t>
            </a:r>
            <a:r>
              <a:rPr lang="en-GB" altLang="el-GR" sz="2400" dirty="0"/>
              <a:t> </a:t>
            </a:r>
            <a:r>
              <a:rPr lang="en-GB" altLang="el-GR" sz="2400" dirty="0" err="1"/>
              <a:t>ανάλογο</a:t>
            </a:r>
            <a:r>
              <a:rPr lang="en-GB" altLang="el-GR" sz="2400" dirty="0"/>
              <a:t> </a:t>
            </a:r>
            <a:r>
              <a:rPr lang="en-GB" altLang="el-GR" sz="2400" dirty="0" err="1"/>
              <a:t>δικαίωμα</a:t>
            </a:r>
            <a:r>
              <a:rPr lang="en-GB" altLang="el-GR" sz="2400" dirty="0"/>
              <a:t> πρόσβασης,</a:t>
            </a:r>
          </a:p>
          <a:p>
            <a:pPr>
              <a:buClr>
                <a:srgbClr val="000000"/>
              </a:buClr>
              <a:buSzPct val="100000"/>
            </a:pPr>
            <a:r>
              <a:rPr lang="en-GB" altLang="el-GR" sz="2400" dirty="0" smtClean="0"/>
              <a:t>παρα</a:t>
            </a:r>
            <a:r>
              <a:rPr lang="en-GB" altLang="el-GR" sz="2400" dirty="0" err="1" smtClean="0"/>
              <a:t>χωρήσει</a:t>
            </a:r>
            <a:r>
              <a:rPr lang="en-GB" altLang="el-GR" sz="2400" dirty="0" smtClean="0"/>
              <a:t> </a:t>
            </a:r>
            <a:r>
              <a:rPr lang="en-GB" altLang="el-GR" sz="2400" dirty="0"/>
              <a:t>ή να αφα</a:t>
            </a:r>
            <a:r>
              <a:rPr lang="en-GB" altLang="el-GR" sz="2400" dirty="0" err="1"/>
              <a:t>ιρέσει</a:t>
            </a:r>
            <a:r>
              <a:rPr lang="en-GB" altLang="el-GR" sz="2400" dirty="0"/>
              <a:t> CONNECT ή RESOURCE </a:t>
            </a:r>
            <a:r>
              <a:rPr lang="en-GB" altLang="el-GR" sz="2400" dirty="0" err="1"/>
              <a:t>δικ</a:t>
            </a:r>
            <a:r>
              <a:rPr lang="en-GB" altLang="el-GR" sz="2400" dirty="0"/>
              <a:t>αιώματα σε άλλους χρήστες.</a:t>
            </a:r>
            <a:endParaRPr lang="el-GR" sz="2400" dirty="0"/>
          </a:p>
        </p:txBody>
      </p:sp>
    </p:spTree>
    <p:extLst>
      <p:ext uri="{BB962C8B-B14F-4D97-AF65-F5344CB8AC3E}">
        <p14:creationId xmlns="" xmlns:p14="http://schemas.microsoft.com/office/powerpoint/2010/main" val="125348407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smtClean="0"/>
              <a:t>Δικα</a:t>
            </a:r>
            <a:r>
              <a:rPr lang="el-GR" altLang="el-GR" dirty="0" smtClean="0"/>
              <a:t>ί</a:t>
            </a:r>
            <a:r>
              <a:rPr lang="en-GB" altLang="el-GR" dirty="0" err="1" smtClean="0"/>
              <a:t>ωμ</a:t>
            </a:r>
            <a:r>
              <a:rPr lang="en-GB" altLang="el-GR" dirty="0" smtClean="0"/>
              <a:t>α DBA</a:t>
            </a:r>
            <a:endParaRPr lang="el-GR" dirty="0"/>
          </a:p>
        </p:txBody>
      </p:sp>
      <p:sp>
        <p:nvSpPr>
          <p:cNvPr id="3" name="Content Placeholder 2"/>
          <p:cNvSpPr>
            <a:spLocks noGrp="1"/>
          </p:cNvSpPr>
          <p:nvPr>
            <p:ph idx="1"/>
          </p:nvPr>
        </p:nvSpPr>
        <p:spPr>
          <a:xfrm>
            <a:off x="457200" y="1196752"/>
            <a:ext cx="8229600" cy="5472608"/>
          </a:xfrm>
        </p:spPr>
        <p:txBody>
          <a:bodyPr>
            <a:normAutofit fontScale="62500" lnSpcReduction="20000"/>
          </a:bodyPr>
          <a:lstStyle/>
          <a:p>
            <a:pPr marL="0" indent="0">
              <a:lnSpc>
                <a:spcPct val="120000"/>
              </a:lnSpc>
              <a:spcAft>
                <a:spcPts val="600"/>
              </a:spcAft>
              <a:buClr>
                <a:srgbClr val="000000"/>
              </a:buClr>
              <a:buSzPct val="100000"/>
              <a:buNone/>
            </a:pPr>
            <a:r>
              <a:rPr lang="en-GB" altLang="el-GR" dirty="0"/>
              <a:t>Το DBA </a:t>
            </a:r>
            <a:r>
              <a:rPr lang="en-GB" altLang="el-GR" dirty="0" err="1"/>
              <a:t>δικ</a:t>
            </a:r>
            <a:r>
              <a:rPr lang="en-GB" altLang="el-GR" dirty="0"/>
              <a:t>αίωμα είναι το πιο ισχυρό δικαίωμα πρόσβασης. </a:t>
            </a:r>
            <a:r>
              <a:rPr lang="en-GB" altLang="el-GR" dirty="0" err="1"/>
              <a:t>Εν</a:t>
            </a:r>
            <a:r>
              <a:rPr lang="en-GB" altLang="el-GR" dirty="0"/>
              <a:t>ας χρήστης με αυτό το δικαίωμα έχει όλα τα δικαιώματα που συνεπάγονται το CONNECT και το RESOURCE και έχει τη δυνατότητα να:</a:t>
            </a:r>
          </a:p>
          <a:p>
            <a:pPr>
              <a:lnSpc>
                <a:spcPct val="120000"/>
              </a:lnSpc>
              <a:spcAft>
                <a:spcPts val="600"/>
              </a:spcAft>
              <a:buClr>
                <a:srgbClr val="000000"/>
              </a:buClr>
              <a:buSzPct val="100000"/>
            </a:pPr>
            <a:r>
              <a:rPr lang="en-GB" altLang="el-GR" dirty="0" smtClean="0"/>
              <a:t>π</a:t>
            </a:r>
            <a:r>
              <a:rPr lang="en-GB" altLang="el-GR" dirty="0" err="1" smtClean="0"/>
              <a:t>ροσ</a:t>
            </a:r>
            <a:r>
              <a:rPr lang="en-GB" altLang="el-GR" dirty="0" smtClean="0"/>
              <a:t>πελάσει </a:t>
            </a:r>
            <a:r>
              <a:rPr lang="en-GB" altLang="el-GR" dirty="0"/>
              <a:t>τους πίνακες όλων των χρηστών και να εκτελέσει οποιαδήποτε </a:t>
            </a:r>
            <a:r>
              <a:rPr lang="en-GB" altLang="el-GR" dirty="0" smtClean="0"/>
              <a:t> </a:t>
            </a:r>
            <a:r>
              <a:rPr lang="en-GB" altLang="el-GR" dirty="0"/>
              <a:t>ενέργεια πάνω σε αυτούς.</a:t>
            </a:r>
          </a:p>
          <a:p>
            <a:pPr>
              <a:lnSpc>
                <a:spcPct val="120000"/>
              </a:lnSpc>
              <a:spcAft>
                <a:spcPts val="600"/>
              </a:spcAft>
              <a:buClr>
                <a:srgbClr val="000000"/>
              </a:buClr>
              <a:buSzPct val="100000"/>
            </a:pPr>
            <a:r>
              <a:rPr lang="en-GB" altLang="el-GR" dirty="0" smtClean="0"/>
              <a:t>παρα</a:t>
            </a:r>
            <a:r>
              <a:rPr lang="en-GB" altLang="el-GR" dirty="0" err="1" smtClean="0"/>
              <a:t>χωρήσει</a:t>
            </a:r>
            <a:r>
              <a:rPr lang="en-GB" altLang="el-GR" dirty="0" smtClean="0"/>
              <a:t> </a:t>
            </a:r>
            <a:r>
              <a:rPr lang="en-GB" altLang="el-GR" dirty="0"/>
              <a:t>και να αφα</a:t>
            </a:r>
            <a:r>
              <a:rPr lang="en-GB" altLang="el-GR" dirty="0" err="1"/>
              <a:t>ιρέσει</a:t>
            </a:r>
            <a:r>
              <a:rPr lang="en-GB" altLang="el-GR" dirty="0"/>
              <a:t> </a:t>
            </a:r>
            <a:r>
              <a:rPr lang="en-GB" altLang="el-GR" dirty="0" err="1"/>
              <a:t>δικ</a:t>
            </a:r>
            <a:r>
              <a:rPr lang="en-GB" altLang="el-GR" dirty="0"/>
              <a:t>αιώματα πρόσβασης χρηστών στη βάση (CONNECT, RESOURCE, DBA),</a:t>
            </a:r>
          </a:p>
          <a:p>
            <a:pPr>
              <a:lnSpc>
                <a:spcPct val="120000"/>
              </a:lnSpc>
              <a:spcAft>
                <a:spcPts val="600"/>
              </a:spcAft>
              <a:buClr>
                <a:srgbClr val="000000"/>
              </a:buClr>
              <a:buSzPct val="100000"/>
            </a:pPr>
            <a:r>
              <a:rPr lang="en-GB" altLang="el-GR" dirty="0" err="1" smtClean="0"/>
              <a:t>δημιουργήσει</a:t>
            </a:r>
            <a:r>
              <a:rPr lang="en-GB" altLang="el-GR" dirty="0" smtClean="0"/>
              <a:t> </a:t>
            </a:r>
            <a:r>
              <a:rPr lang="en-GB" altLang="el-GR" dirty="0" err="1"/>
              <a:t>γενικά</a:t>
            </a:r>
            <a:r>
              <a:rPr lang="en-GB" altLang="el-GR" dirty="0"/>
              <a:t> </a:t>
            </a:r>
            <a:r>
              <a:rPr lang="en-GB" altLang="el-GR" dirty="0" err="1"/>
              <a:t>συνώνυμ</a:t>
            </a:r>
            <a:r>
              <a:rPr lang="en-GB" altLang="el-GR" dirty="0"/>
              <a:t>α (PUBLIC SYNONYM),</a:t>
            </a:r>
          </a:p>
          <a:p>
            <a:pPr>
              <a:lnSpc>
                <a:spcPct val="120000"/>
              </a:lnSpc>
              <a:spcAft>
                <a:spcPts val="600"/>
              </a:spcAft>
              <a:buClr>
                <a:srgbClr val="000000"/>
              </a:buClr>
              <a:buSzPct val="100000"/>
            </a:pPr>
            <a:r>
              <a:rPr lang="en-GB" altLang="el-GR" dirty="0" err="1" smtClean="0"/>
              <a:t>δημιουργήσει</a:t>
            </a:r>
            <a:r>
              <a:rPr lang="en-GB" altLang="el-GR" dirty="0" smtClean="0"/>
              <a:t> </a:t>
            </a:r>
            <a:r>
              <a:rPr lang="en-GB" altLang="el-GR" dirty="0"/>
              <a:t>και να </a:t>
            </a:r>
            <a:r>
              <a:rPr lang="en-GB" altLang="el-GR" dirty="0" err="1"/>
              <a:t>τρο</a:t>
            </a:r>
            <a:r>
              <a:rPr lang="en-GB" altLang="el-GR" dirty="0"/>
              <a:t>ποποιήσει διαμερίσεις (partitions),</a:t>
            </a:r>
          </a:p>
          <a:p>
            <a:pPr>
              <a:lnSpc>
                <a:spcPct val="120000"/>
              </a:lnSpc>
              <a:spcAft>
                <a:spcPts val="600"/>
              </a:spcAft>
              <a:buClr>
                <a:srgbClr val="000000"/>
              </a:buClr>
              <a:buSzPct val="100000"/>
            </a:pPr>
            <a:r>
              <a:rPr lang="en-GB" altLang="el-GR" dirty="0" smtClean="0"/>
              <a:t>παρα</a:t>
            </a:r>
            <a:r>
              <a:rPr lang="en-GB" altLang="el-GR" dirty="0" err="1" smtClean="0"/>
              <a:t>κολουθήσει</a:t>
            </a:r>
            <a:r>
              <a:rPr lang="en-GB" altLang="el-GR" dirty="0" smtClean="0"/>
              <a:t> </a:t>
            </a:r>
            <a:r>
              <a:rPr lang="en-GB" altLang="el-GR" dirty="0" err="1"/>
              <a:t>την</a:t>
            </a:r>
            <a:r>
              <a:rPr lang="en-GB" altLang="el-GR" dirty="0"/>
              <a:t> π</a:t>
            </a:r>
            <a:r>
              <a:rPr lang="en-GB" altLang="el-GR" dirty="0" err="1"/>
              <a:t>ρόσ</a:t>
            </a:r>
            <a:r>
              <a:rPr lang="en-GB" altLang="el-GR" dirty="0"/>
              <a:t>βαση στο σύστημα της βάσης δεδομένων καθώς και την πρόσβαση σε  πίνακες χρηστών,</a:t>
            </a:r>
          </a:p>
          <a:p>
            <a:pPr>
              <a:lnSpc>
                <a:spcPct val="120000"/>
              </a:lnSpc>
              <a:spcAft>
                <a:spcPts val="600"/>
              </a:spcAft>
              <a:buClr>
                <a:srgbClr val="000000"/>
              </a:buClr>
              <a:buSzPct val="100000"/>
            </a:pPr>
            <a:r>
              <a:rPr lang="en-GB" altLang="el-GR" dirty="0" smtClean="0"/>
              <a:t>απ</a:t>
            </a:r>
            <a:r>
              <a:rPr lang="en-GB" altLang="el-GR" dirty="0" err="1" smtClean="0"/>
              <a:t>οθηκεύσει</a:t>
            </a:r>
            <a:r>
              <a:rPr lang="en-GB" altLang="el-GR" dirty="0" smtClean="0"/>
              <a:t> </a:t>
            </a:r>
            <a:r>
              <a:rPr lang="en-GB" altLang="el-GR" dirty="0" err="1"/>
              <a:t>τη</a:t>
            </a:r>
            <a:r>
              <a:rPr lang="en-GB" altLang="el-GR" dirty="0"/>
              <a:t> β</a:t>
            </a:r>
            <a:r>
              <a:rPr lang="en-GB" altLang="el-GR" dirty="0" err="1"/>
              <a:t>άση</a:t>
            </a:r>
            <a:r>
              <a:rPr lang="en-GB" altLang="el-GR" dirty="0"/>
              <a:t> </a:t>
            </a:r>
            <a:r>
              <a:rPr lang="en-GB" altLang="el-GR" dirty="0" err="1"/>
              <a:t>δεδομένων</a:t>
            </a:r>
            <a:r>
              <a:rPr lang="en-GB" altLang="el-GR" dirty="0"/>
              <a:t> σαν απ</a:t>
            </a:r>
            <a:r>
              <a:rPr lang="en-GB" altLang="el-GR" dirty="0" err="1"/>
              <a:t>λό</a:t>
            </a:r>
            <a:r>
              <a:rPr lang="en-GB" altLang="el-GR" dirty="0"/>
              <a:t> α</a:t>
            </a:r>
            <a:r>
              <a:rPr lang="en-GB" altLang="el-GR" dirty="0" err="1"/>
              <a:t>ρχείο</a:t>
            </a:r>
            <a:r>
              <a:rPr lang="en-GB" altLang="el-GR" dirty="0"/>
              <a:t> </a:t>
            </a:r>
            <a:r>
              <a:rPr lang="en-GB" altLang="el-GR" dirty="0" err="1"/>
              <a:t>λειτουργικού</a:t>
            </a:r>
            <a:r>
              <a:rPr lang="en-GB" altLang="el-GR" dirty="0"/>
              <a:t> </a:t>
            </a:r>
            <a:r>
              <a:rPr lang="en-GB" altLang="el-GR" dirty="0" err="1"/>
              <a:t>συστήμ</a:t>
            </a:r>
            <a:r>
              <a:rPr lang="en-GB" altLang="el-GR" dirty="0"/>
              <a:t>ατος για λόγους   δημιουργίας εφεδρικού αντιγράφου ή μεταφοράς.</a:t>
            </a:r>
          </a:p>
          <a:p>
            <a:endParaRPr lang="el-GR" dirty="0"/>
          </a:p>
        </p:txBody>
      </p:sp>
    </p:spTree>
    <p:extLst>
      <p:ext uri="{BB962C8B-B14F-4D97-AF65-F5344CB8AC3E}">
        <p14:creationId xmlns="" xmlns:p14="http://schemas.microsoft.com/office/powerpoint/2010/main" val="297155011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a:xfrm>
            <a:off x="457200" y="1196752"/>
            <a:ext cx="8435280" cy="3960440"/>
          </a:xfrm>
        </p:spPr>
        <p:txBody>
          <a:bodyPr>
            <a:normAutofit/>
          </a:bodyPr>
          <a:lstStyle/>
          <a:p>
            <a:pPr>
              <a:buClr>
                <a:srgbClr val="000000"/>
              </a:buClr>
              <a:buSzPct val="100000"/>
              <a:buNone/>
            </a:pPr>
            <a:r>
              <a:rPr lang="en-GB" altLang="el-GR" sz="2400" dirty="0"/>
              <a:t>Παρα</a:t>
            </a:r>
            <a:r>
              <a:rPr lang="en-GB" altLang="el-GR" sz="2400" dirty="0" err="1"/>
              <a:t>χώρηση</a:t>
            </a:r>
            <a:r>
              <a:rPr lang="en-GB" altLang="el-GR" sz="2400" dirty="0"/>
              <a:t> </a:t>
            </a:r>
            <a:r>
              <a:rPr lang="en-GB" altLang="el-GR" sz="2400" dirty="0" err="1"/>
              <a:t>δικ</a:t>
            </a:r>
            <a:r>
              <a:rPr lang="en-GB" altLang="el-GR" sz="2400" dirty="0"/>
              <a:t>αιωμάτων πρόσβασης σε χρήστες</a:t>
            </a:r>
            <a:endParaRPr lang="el-GR" altLang="el-GR" sz="2400" dirty="0" smtClean="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GRANT </a:t>
            </a:r>
            <a:r>
              <a:rPr lang="en-GB" altLang="el-GR" sz="2000" dirty="0">
                <a:latin typeface="Courier New" panose="02070309020205020404" pitchFamily="49" charset="0"/>
                <a:cs typeface="Courier New" panose="02070309020205020404" pitchFamily="49" charset="0"/>
              </a:rPr>
              <a:t>{ CONNECT |  RESOURCE |  DBA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TO   </a:t>
            </a:r>
            <a:r>
              <a:rPr lang="en-GB" altLang="el-GR" sz="2000" dirty="0" err="1">
                <a:latin typeface="Courier New" panose="02070309020205020404" pitchFamily="49" charset="0"/>
                <a:cs typeface="Courier New" panose="02070309020205020404" pitchFamily="49" charset="0"/>
              </a:rPr>
              <a:t>όνομ</a:t>
            </a:r>
            <a:r>
              <a:rPr lang="en-GB" altLang="el-GR" sz="2000" dirty="0">
                <a:latin typeface="Courier New" panose="02070309020205020404" pitchFamily="49" charset="0"/>
                <a:cs typeface="Courier New" panose="02070309020205020404" pitchFamily="49" charset="0"/>
              </a:rPr>
              <a:t>α</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a:latin typeface="Courier New" panose="02070309020205020404" pitchFamily="49" charset="0"/>
                <a:cs typeface="Courier New" panose="02070309020205020404" pitchFamily="49" charset="0"/>
              </a:rPr>
              <a:t>IDENTIFIED BY   </a:t>
            </a:r>
            <a:r>
              <a:rPr lang="en-GB" altLang="el-GR" sz="2000" dirty="0" err="1">
                <a:latin typeface="Courier New" panose="02070309020205020404" pitchFamily="49" charset="0"/>
                <a:cs typeface="Courier New" panose="02070309020205020404" pitchFamily="49" charset="0"/>
              </a:rPr>
              <a:t>συνθημ</a:t>
            </a:r>
            <a:r>
              <a:rPr lang="en-GB" altLang="el-GR" sz="2000" dirty="0">
                <a:latin typeface="Courier New" panose="02070309020205020404" pitchFamily="49" charset="0"/>
                <a:cs typeface="Courier New" panose="02070309020205020404" pitchFamily="49" charset="0"/>
              </a:rPr>
              <a:t>ατικό </a:t>
            </a:r>
            <a:r>
              <a:rPr lang="en-GB" altLang="el-GR" sz="2000" dirty="0" smtClean="0">
                <a:latin typeface="Courier New" panose="02070309020205020404" pitchFamily="49" charset="0"/>
                <a:cs typeface="Courier New" panose="02070309020205020404" pitchFamily="49" charset="0"/>
              </a:rPr>
              <a:t>]</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endParaRPr lang="en-GB" altLang="el-GR" sz="2800" dirty="0"/>
          </a:p>
          <a:p>
            <a:pPr>
              <a:buClr>
                <a:srgbClr val="000000"/>
              </a:buClr>
              <a:buSzPct val="100000"/>
              <a:buNone/>
            </a:pPr>
            <a:r>
              <a:rPr lang="en-GB" altLang="el-GR" sz="2400" dirty="0"/>
              <a:t>και αφα</a:t>
            </a:r>
            <a:r>
              <a:rPr lang="en-GB" altLang="el-GR" sz="2400" dirty="0" err="1"/>
              <a:t>ίρεση</a:t>
            </a:r>
            <a:r>
              <a:rPr lang="en-GB" altLang="el-GR" sz="2400" dirty="0"/>
              <a:t> </a:t>
            </a:r>
            <a:r>
              <a:rPr lang="en-GB" altLang="el-GR" sz="2400" dirty="0" err="1"/>
              <a:t>δικ</a:t>
            </a:r>
            <a:r>
              <a:rPr lang="en-GB" altLang="el-GR" sz="2400" dirty="0"/>
              <a:t>αιωμάτων πρόσβασης από χρήστες</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REVOKE   </a:t>
            </a:r>
            <a:r>
              <a:rPr lang="en-GB" altLang="el-GR" sz="2000" dirty="0">
                <a:latin typeface="Courier New" panose="02070309020205020404" pitchFamily="49" charset="0"/>
                <a:cs typeface="Courier New" panose="02070309020205020404" pitchFamily="49" charset="0"/>
              </a:rPr>
              <a:t>{  CONNECT |  RESOURCE |  DBA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FROM         </a:t>
            </a:r>
            <a:r>
              <a:rPr lang="en-GB" altLang="el-GR" sz="2000" dirty="0" err="1">
                <a:latin typeface="Courier New" panose="02070309020205020404" pitchFamily="49" charset="0"/>
                <a:cs typeface="Courier New" panose="02070309020205020404" pitchFamily="49" charset="0"/>
              </a:rPr>
              <a:t>όνομ</a:t>
            </a:r>
            <a:r>
              <a:rPr lang="en-GB" altLang="el-GR" sz="2000" dirty="0">
                <a:latin typeface="Courier New" panose="02070309020205020404" pitchFamily="49" charset="0"/>
                <a:cs typeface="Courier New" panose="02070309020205020404" pitchFamily="49" charset="0"/>
              </a:rPr>
              <a:t>α</a:t>
            </a:r>
          </a:p>
          <a:p>
            <a:endParaRPr lang="el-GR" sz="2800" dirty="0"/>
          </a:p>
        </p:txBody>
      </p:sp>
    </p:spTree>
    <p:extLst>
      <p:ext uri="{BB962C8B-B14F-4D97-AF65-F5344CB8AC3E}">
        <p14:creationId xmlns="" xmlns:p14="http://schemas.microsoft.com/office/powerpoint/2010/main" val="103113137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a:xfrm>
            <a:off x="457200" y="1196752"/>
            <a:ext cx="8229600" cy="5328592"/>
          </a:xfrm>
        </p:spPr>
        <p:txBody>
          <a:bodyPr>
            <a:noAutofit/>
          </a:bodyPr>
          <a:lstStyle/>
          <a:p>
            <a:pPr>
              <a:buClr>
                <a:srgbClr val="000000"/>
              </a:buClr>
              <a:buSzPct val="100000"/>
              <a:buNone/>
            </a:pPr>
            <a:r>
              <a:rPr lang="en-GB" altLang="el-GR" sz="2000" dirty="0"/>
              <a:t>Δικα</a:t>
            </a:r>
            <a:r>
              <a:rPr lang="en-GB" altLang="el-GR" sz="2000" dirty="0" err="1"/>
              <a:t>ιώμ</a:t>
            </a:r>
            <a:r>
              <a:rPr lang="en-GB" altLang="el-GR" sz="2000" dirty="0"/>
              <a:t>ατα πρόσβασης χρηστών σε αντικείμενα</a:t>
            </a:r>
            <a:endParaRPr lang="en-GB" altLang="el-GR" sz="2000" b="1" dirty="0"/>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GRANT  </a:t>
            </a:r>
            <a:r>
              <a:rPr lang="en-GB" altLang="el-GR" sz="2000" dirty="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δικ</a:t>
            </a:r>
            <a:r>
              <a:rPr lang="en-GB" altLang="el-GR" sz="2000" dirty="0">
                <a:latin typeface="Courier New" panose="02070309020205020404" pitchFamily="49" charset="0"/>
                <a:cs typeface="Courier New" panose="02070309020205020404" pitchFamily="49" charset="0"/>
              </a:rPr>
              <a:t>αίωμα, ... |  ALL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ON      π</a:t>
            </a:r>
            <a:r>
              <a:rPr lang="en-GB" altLang="el-GR" sz="2000" dirty="0" err="1" smtClean="0">
                <a:latin typeface="Courier New" panose="02070309020205020404" pitchFamily="49" charset="0"/>
                <a:cs typeface="Courier New" panose="02070309020205020404" pitchFamily="49" charset="0"/>
              </a:rPr>
              <a:t>ίν</a:t>
            </a:r>
            <a:r>
              <a:rPr lang="en-GB" altLang="el-GR" sz="2000" dirty="0" smtClean="0">
                <a:latin typeface="Courier New" panose="02070309020205020404" pitchFamily="49" charset="0"/>
                <a:cs typeface="Courier New" panose="02070309020205020404" pitchFamily="49" charset="0"/>
              </a:rPr>
              <a:t>ακας</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ΤΟ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χρήστης</a:t>
            </a:r>
            <a:r>
              <a:rPr lang="en-GB" altLang="el-GR" sz="2000" dirty="0">
                <a:latin typeface="Courier New" panose="02070309020205020404" pitchFamily="49" charset="0"/>
                <a:cs typeface="Courier New" panose="02070309020205020404" pitchFamily="49" charset="0"/>
              </a:rPr>
              <a:t>  |  PUBLIC  }</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a:t>
            </a:r>
            <a:r>
              <a:rPr lang="en-GB" altLang="el-GR" sz="2000" dirty="0">
                <a:latin typeface="Courier New" panose="02070309020205020404" pitchFamily="49" charset="0"/>
                <a:cs typeface="Courier New" panose="02070309020205020404" pitchFamily="49" charset="0"/>
              </a:rPr>
              <a:t>WITH GRANT OPTION ]</a:t>
            </a:r>
          </a:p>
          <a:p>
            <a:pPr>
              <a:buClr>
                <a:srgbClr val="000000"/>
              </a:buClr>
              <a:buSzPct val="100000"/>
              <a:buNone/>
            </a:pPr>
            <a:endParaRPr lang="en-GB" altLang="el-GR" sz="2000" dirty="0"/>
          </a:p>
          <a:p>
            <a:pPr>
              <a:buClr>
                <a:srgbClr val="000000"/>
              </a:buClr>
              <a:buSzPct val="100000"/>
              <a:buNone/>
            </a:pPr>
            <a:r>
              <a:rPr lang="en-GB" altLang="el-GR" sz="2000" dirty="0"/>
              <a:t>όπ</a:t>
            </a:r>
            <a:r>
              <a:rPr lang="en-GB" altLang="el-GR" sz="2000" dirty="0" err="1"/>
              <a:t>ου</a:t>
            </a:r>
            <a:r>
              <a:rPr lang="en-GB" altLang="el-GR" sz="2000" dirty="0"/>
              <a:t> </a:t>
            </a:r>
            <a:r>
              <a:rPr lang="en-GB" altLang="el-GR" sz="2000" dirty="0" err="1"/>
              <a:t>δικ</a:t>
            </a:r>
            <a:r>
              <a:rPr lang="en-GB" altLang="el-GR" sz="2000" dirty="0"/>
              <a:t>αίωμα είναι ένα από τα ακόλουθα:</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SELECT</a:t>
            </a:r>
            <a:r>
              <a:rPr lang="en-GB" altLang="el-GR" sz="2000" dirty="0">
                <a:latin typeface="Courier New" panose="02070309020205020404" pitchFamily="49" charset="0"/>
                <a:cs typeface="Courier New" panose="02070309020205020404" pitchFamily="49" charset="0"/>
              </a:rPr>
              <a:t>, INSERT, UPDATE, DELETE, ALTER, INDEX.</a:t>
            </a:r>
          </a:p>
          <a:p>
            <a:pPr>
              <a:buClr>
                <a:srgbClr val="000000"/>
              </a:buClr>
              <a:buSzPct val="100000"/>
              <a:buNone/>
            </a:pPr>
            <a:endParaRPr lang="el-GR" altLang="el-GR" sz="2000" dirty="0" smtClean="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REVOKE  </a:t>
            </a:r>
            <a:r>
              <a:rPr lang="en-GB" altLang="el-GR" sz="2000" dirty="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δικ</a:t>
            </a:r>
            <a:r>
              <a:rPr lang="en-GB" altLang="el-GR" sz="2000" dirty="0">
                <a:latin typeface="Courier New" panose="02070309020205020404" pitchFamily="49" charset="0"/>
                <a:cs typeface="Courier New" panose="02070309020205020404" pitchFamily="49" charset="0"/>
              </a:rPr>
              <a:t>αίωμα, ... |  ALL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ON        π</a:t>
            </a:r>
            <a:r>
              <a:rPr lang="en-GB" altLang="el-GR" sz="2000" dirty="0" err="1" smtClean="0">
                <a:latin typeface="Courier New" panose="02070309020205020404" pitchFamily="49" charset="0"/>
                <a:cs typeface="Courier New" panose="02070309020205020404" pitchFamily="49" charset="0"/>
              </a:rPr>
              <a:t>ίν</a:t>
            </a:r>
            <a:r>
              <a:rPr lang="en-GB" altLang="el-GR" sz="2000" dirty="0" smtClean="0">
                <a:latin typeface="Courier New" panose="02070309020205020404" pitchFamily="49" charset="0"/>
                <a:cs typeface="Courier New" panose="02070309020205020404" pitchFamily="49" charset="0"/>
              </a:rPr>
              <a:t>ακας</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FROM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χρήστης</a:t>
            </a:r>
            <a:r>
              <a:rPr lang="en-GB" altLang="el-GR" sz="2000" dirty="0">
                <a:latin typeface="Courier New" panose="02070309020205020404" pitchFamily="49" charset="0"/>
                <a:cs typeface="Courier New" panose="02070309020205020404" pitchFamily="49" charset="0"/>
              </a:rPr>
              <a:t>  |  PUBLIC  }</a:t>
            </a:r>
          </a:p>
          <a:p>
            <a:endParaRPr lang="el-GR" sz="2000" dirty="0"/>
          </a:p>
        </p:txBody>
      </p:sp>
    </p:spTree>
    <p:extLst>
      <p:ext uri="{BB962C8B-B14F-4D97-AF65-F5344CB8AC3E}">
        <p14:creationId xmlns="" xmlns:p14="http://schemas.microsoft.com/office/powerpoint/2010/main" val="352344209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διαχειριζόμαστε την ασφάλεια του συστήματος βάσης </a:t>
            </a:r>
            <a:r>
              <a:rPr lang="el-GR" dirty="0" smtClean="0"/>
              <a:t>δεδομένων</a:t>
            </a:r>
            <a:endParaRPr lang="el-GR" dirty="0"/>
          </a:p>
        </p:txBody>
      </p:sp>
      <p:sp>
        <p:nvSpPr>
          <p:cNvPr id="3" name="Content Placeholder 2"/>
          <p:cNvSpPr>
            <a:spLocks noGrp="1"/>
          </p:cNvSpPr>
          <p:nvPr>
            <p:ph idx="1"/>
          </p:nvPr>
        </p:nvSpPr>
        <p:spPr/>
        <p:txBody>
          <a:bodyPr>
            <a:normAutofit fontScale="85000" lnSpcReduction="20000"/>
          </a:bodyPr>
          <a:lstStyle/>
          <a:p>
            <a:pPr marL="0" indent="0">
              <a:buClr>
                <a:srgbClr val="000000"/>
              </a:buClr>
              <a:buSzPct val="100000"/>
              <a:buNone/>
            </a:pPr>
            <a:r>
              <a:rPr lang="en-GB" altLang="el-GR" sz="3100" dirty="0"/>
              <a:t>Ο </a:t>
            </a:r>
            <a:r>
              <a:rPr lang="en-GB" altLang="el-GR" sz="3100" dirty="0" err="1"/>
              <a:t>χρήστης</a:t>
            </a:r>
            <a:r>
              <a:rPr lang="en-GB" altLang="el-GR" sz="3100" dirty="0"/>
              <a:t> </a:t>
            </a:r>
            <a:r>
              <a:rPr lang="en-GB" altLang="el-GR" sz="3100" dirty="0" err="1"/>
              <a:t>Scourlas</a:t>
            </a:r>
            <a:r>
              <a:rPr lang="en-GB" altLang="el-GR" sz="3100" dirty="0"/>
              <a:t>  </a:t>
            </a:r>
            <a:r>
              <a:rPr lang="en-GB" altLang="el-GR" sz="3100" dirty="0" err="1" smtClean="0"/>
              <a:t>έχει</a:t>
            </a:r>
            <a:r>
              <a:rPr lang="en-GB" altLang="el-GR" sz="3100" dirty="0" smtClean="0"/>
              <a:t> </a:t>
            </a:r>
            <a:r>
              <a:rPr lang="en-GB" altLang="el-GR" sz="3100" dirty="0" err="1" smtClean="0"/>
              <a:t>δικαιώματα</a:t>
            </a:r>
            <a:r>
              <a:rPr lang="en-GB" altLang="el-GR" sz="3100" dirty="0" smtClean="0"/>
              <a:t>:</a:t>
            </a:r>
            <a:endParaRPr lang="en-GB" altLang="el-GR" sz="3100" dirty="0"/>
          </a:p>
          <a:p>
            <a:pPr marL="0" indent="0">
              <a:buClr>
                <a:srgbClr val="000000"/>
              </a:buClr>
              <a:buSzPct val="100000"/>
              <a:buNone/>
            </a:pPr>
            <a:r>
              <a:rPr lang="en-GB" altLang="el-GR" sz="2900" dirty="0" smtClean="0">
                <a:latin typeface="Courier New" panose="02070309020205020404" pitchFamily="49" charset="0"/>
                <a:cs typeface="Courier New" panose="02070309020205020404" pitchFamily="49" charset="0"/>
              </a:rPr>
              <a:t>CONNECT  </a:t>
            </a:r>
            <a:r>
              <a:rPr lang="en-GB" altLang="el-GR" sz="2900" dirty="0">
                <a:latin typeface="Courier New" panose="02070309020205020404" pitchFamily="49" charset="0"/>
                <a:cs typeface="Courier New" panose="02070309020205020404" pitchFamily="49" charset="0"/>
              </a:rPr>
              <a:t>- RESOURCE</a:t>
            </a:r>
          </a:p>
          <a:p>
            <a:pPr>
              <a:buClr>
                <a:srgbClr val="000000"/>
              </a:buClr>
              <a:buSzPct val="100000"/>
              <a:buNone/>
            </a:pPr>
            <a:endParaRPr lang="en-GB" altLang="el-GR" sz="2900" dirty="0">
              <a:latin typeface="Courier New" panose="02070309020205020404" pitchFamily="49" charset="0"/>
              <a:cs typeface="Courier New" panose="02070309020205020404" pitchFamily="49" charset="0"/>
            </a:endParaRP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CONNECT SCOURLAS/CHRISTOS</a:t>
            </a:r>
          </a:p>
          <a:p>
            <a:pPr>
              <a:buClr>
                <a:srgbClr val="000000"/>
              </a:buClr>
              <a:buSzPct val="100000"/>
              <a:buNone/>
            </a:pPr>
            <a:r>
              <a:rPr lang="en-GB" altLang="el-GR" sz="2900" dirty="0">
                <a:solidFill>
                  <a:srgbClr val="FF3300"/>
                </a:solidFill>
                <a:latin typeface="Courier New" panose="02070309020205020404" pitchFamily="49" charset="0"/>
                <a:cs typeface="Courier New" panose="02070309020205020404" pitchFamily="49" charset="0"/>
              </a:rPr>
              <a:t>GRANT SELECT</a:t>
            </a:r>
          </a:p>
          <a:p>
            <a:pPr>
              <a:buClr>
                <a:srgbClr val="000000"/>
              </a:buClr>
              <a:buSzPct val="100000"/>
              <a:buNone/>
            </a:pPr>
            <a:r>
              <a:rPr lang="en-GB" altLang="el-GR" sz="2900" dirty="0">
                <a:solidFill>
                  <a:srgbClr val="FF3300"/>
                </a:solidFill>
                <a:latin typeface="Courier New" panose="02070309020205020404" pitchFamily="49" charset="0"/>
                <a:cs typeface="Courier New" panose="02070309020205020404" pitchFamily="49" charset="0"/>
              </a:rPr>
              <a:t>ON DEPT</a:t>
            </a:r>
          </a:p>
          <a:p>
            <a:pPr>
              <a:buClr>
                <a:srgbClr val="000000"/>
              </a:buClr>
              <a:buSzPct val="100000"/>
              <a:buNone/>
            </a:pPr>
            <a:r>
              <a:rPr lang="en-GB" altLang="el-GR" sz="2900" dirty="0">
                <a:solidFill>
                  <a:srgbClr val="FF3300"/>
                </a:solidFill>
                <a:latin typeface="Courier New" panose="02070309020205020404" pitchFamily="49" charset="0"/>
                <a:cs typeface="Courier New" panose="02070309020205020404" pitchFamily="49" charset="0"/>
              </a:rPr>
              <a:t>TO ADAMS;</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GRANT INSERT,UPDATE</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ON DEPT</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TO ADAMS,JONES;</a:t>
            </a:r>
          </a:p>
          <a:p>
            <a:pPr>
              <a:buClr>
                <a:srgbClr val="000000"/>
              </a:buClr>
              <a:buSzPct val="100000"/>
              <a:buNone/>
            </a:pPr>
            <a:r>
              <a:rPr lang="en-GB" altLang="el-GR" sz="2900" dirty="0">
                <a:solidFill>
                  <a:srgbClr val="FF3300"/>
                </a:solidFill>
                <a:latin typeface="Courier New" panose="02070309020205020404" pitchFamily="49" charset="0"/>
                <a:cs typeface="Courier New" panose="02070309020205020404" pitchFamily="49" charset="0"/>
              </a:rPr>
              <a:t>CONNECT ADAMS/JIM</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SELECT *</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FROM SCOURLAS.DEPT;</a:t>
            </a:r>
          </a:p>
          <a:p>
            <a:endParaRPr lang="el-GR" dirty="0"/>
          </a:p>
        </p:txBody>
      </p:sp>
    </p:spTree>
    <p:extLst>
      <p:ext uri="{BB962C8B-B14F-4D97-AF65-F5344CB8AC3E}">
        <p14:creationId xmlns="" xmlns:p14="http://schemas.microsoft.com/office/powerpoint/2010/main" val="315359192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O χρήστης SCOURLAS δίνει συνώνυμο DEPART για να διευκολύνει τον </a:t>
            </a:r>
            <a:r>
              <a:rPr lang="el-GR" dirty="0" smtClean="0"/>
              <a:t>ADAMS</a:t>
            </a:r>
            <a:endParaRPr lang="el-GR" dirty="0"/>
          </a:p>
        </p:txBody>
      </p:sp>
      <p:sp>
        <p:nvSpPr>
          <p:cNvPr id="3" name="Content Placeholder 2"/>
          <p:cNvSpPr>
            <a:spLocks noGrp="1"/>
          </p:cNvSpPr>
          <p:nvPr>
            <p:ph idx="1"/>
          </p:nvPr>
        </p:nvSpPr>
        <p:spPr/>
        <p:txBody>
          <a:bodyPr>
            <a:normAutofit fontScale="62500" lnSpcReduction="20000"/>
          </a:bodyPr>
          <a:lstStyle/>
          <a:p>
            <a:pPr>
              <a:buClr>
                <a:srgbClr val="000000"/>
              </a:buClr>
              <a:buSzPct val="100000"/>
              <a:buNone/>
            </a:pPr>
            <a:r>
              <a:rPr lang="en-GB" altLang="el-GR" dirty="0">
                <a:latin typeface="Courier New" panose="02070309020205020404" pitchFamily="49" charset="0"/>
                <a:cs typeface="Courier New" panose="02070309020205020404" pitchFamily="49" charset="0"/>
              </a:rPr>
              <a:t>CREATE SYNONYM DEPART</a:t>
            </a:r>
          </a:p>
          <a:p>
            <a:pPr>
              <a:buClr>
                <a:srgbClr val="000000"/>
              </a:buClr>
              <a:buSzPct val="100000"/>
              <a:buNone/>
            </a:pPr>
            <a:r>
              <a:rPr lang="en-GB" altLang="el-GR" dirty="0">
                <a:latin typeface="Courier New" panose="02070309020205020404" pitchFamily="49" charset="0"/>
                <a:cs typeface="Courier New" panose="02070309020205020404" pitchFamily="49" charset="0"/>
              </a:rPr>
              <a:t>FOR SCOURLAS.DEPT;</a:t>
            </a:r>
          </a:p>
          <a:p>
            <a:pPr>
              <a:buClr>
                <a:srgbClr val="000000"/>
              </a:buClr>
              <a:buSzPct val="100000"/>
              <a:buNone/>
            </a:pPr>
            <a:endParaRPr lang="en-GB" altLang="el-GR" dirty="0"/>
          </a:p>
          <a:p>
            <a:pPr>
              <a:buClr>
                <a:srgbClr val="000000"/>
              </a:buClr>
              <a:buSzPct val="100000"/>
              <a:buNone/>
            </a:pPr>
            <a:r>
              <a:rPr lang="en-GB" altLang="el-GR" dirty="0" err="1"/>
              <a:t>Τώρ</a:t>
            </a:r>
            <a:r>
              <a:rPr lang="en-GB" altLang="el-GR" dirty="0"/>
              <a:t>α ο ADAMS επιλέγει δεδομένα ως εξής:</a:t>
            </a:r>
          </a:p>
          <a:p>
            <a:pPr>
              <a:buClr>
                <a:srgbClr val="000000"/>
              </a:buClr>
              <a:buSzPct val="100000"/>
              <a:buNone/>
            </a:pPr>
            <a:r>
              <a:rPr lang="en-GB" altLang="el-GR" dirty="0">
                <a:latin typeface="Courier New" panose="02070309020205020404" pitchFamily="49" charset="0"/>
                <a:cs typeface="Courier New" panose="02070309020205020404" pitchFamily="49" charset="0"/>
              </a:rPr>
              <a:t>SELECT *</a:t>
            </a:r>
          </a:p>
          <a:p>
            <a:pPr>
              <a:buClr>
                <a:srgbClr val="000000"/>
              </a:buClr>
              <a:buSzPct val="100000"/>
              <a:buNone/>
            </a:pPr>
            <a:r>
              <a:rPr lang="en-GB" altLang="el-GR" dirty="0">
                <a:latin typeface="Courier New" panose="02070309020205020404" pitchFamily="49" charset="0"/>
                <a:cs typeface="Courier New" panose="02070309020205020404" pitchFamily="49" charset="0"/>
              </a:rPr>
              <a:t>FROM DEPART;</a:t>
            </a:r>
          </a:p>
          <a:p>
            <a:pPr>
              <a:buClr>
                <a:srgbClr val="000000"/>
              </a:buClr>
              <a:buSzPct val="100000"/>
              <a:buNone/>
            </a:pPr>
            <a:endParaRPr lang="en-GB" altLang="el-GR" dirty="0"/>
          </a:p>
          <a:p>
            <a:pPr>
              <a:buClr>
                <a:srgbClr val="000000"/>
              </a:buClr>
              <a:buSzPct val="100000"/>
              <a:buNone/>
            </a:pPr>
            <a:r>
              <a:rPr lang="en-GB" altLang="el-GR" dirty="0"/>
              <a:t>Ο Adams ΔΕΝ ΜΠΟΡΕΙ ΝΑ ΔΙΑΓΡΑΨΕΙ! </a:t>
            </a:r>
          </a:p>
          <a:p>
            <a:pPr>
              <a:buClr>
                <a:srgbClr val="000000"/>
              </a:buClr>
              <a:buSzPct val="100000"/>
              <a:buNone/>
            </a:pPr>
            <a:r>
              <a:rPr lang="en-GB" altLang="el-GR" dirty="0" err="1"/>
              <a:t>Δηλ</a:t>
            </a:r>
            <a:r>
              <a:rPr lang="en-GB" altLang="el-GR" dirty="0"/>
              <a:t>αδή απαγορεύεται η εντολή:</a:t>
            </a:r>
          </a:p>
          <a:p>
            <a:pPr>
              <a:buClr>
                <a:srgbClr val="000000"/>
              </a:buClr>
              <a:buSzPct val="100000"/>
              <a:buNone/>
            </a:pPr>
            <a:r>
              <a:rPr lang="en-GB" altLang="el-GR" dirty="0">
                <a:latin typeface="Courier New" panose="02070309020205020404" pitchFamily="49" charset="0"/>
                <a:cs typeface="Courier New" panose="02070309020205020404" pitchFamily="49" charset="0"/>
              </a:rPr>
              <a:t>DELETE FROM SCOURLAS.DEPT WHERE DEPTNO =10;</a:t>
            </a:r>
          </a:p>
          <a:p>
            <a:pPr>
              <a:buClr>
                <a:srgbClr val="000000"/>
              </a:buClr>
              <a:buSzPct val="100000"/>
              <a:buNone/>
            </a:pPr>
            <a:endParaRPr lang="en-GB" altLang="el-GR" dirty="0"/>
          </a:p>
          <a:p>
            <a:pPr>
              <a:buClr>
                <a:srgbClr val="000000"/>
              </a:buClr>
              <a:buSzPct val="100000"/>
              <a:buNone/>
            </a:pPr>
            <a:r>
              <a:rPr lang="en-GB" altLang="el-GR" dirty="0"/>
              <a:t>Ο </a:t>
            </a:r>
            <a:r>
              <a:rPr lang="en-GB" altLang="el-GR" dirty="0" err="1"/>
              <a:t>Scourlas</a:t>
            </a:r>
            <a:r>
              <a:rPr lang="en-GB" altLang="el-GR" dirty="0"/>
              <a:t> μπ</a:t>
            </a:r>
            <a:r>
              <a:rPr lang="en-GB" altLang="el-GR" dirty="0" err="1"/>
              <a:t>ορεί</a:t>
            </a:r>
            <a:r>
              <a:rPr lang="en-GB" altLang="el-GR" dirty="0"/>
              <a:t> βέβαια να </a:t>
            </a:r>
            <a:r>
              <a:rPr lang="en-GB" altLang="el-GR" dirty="0" err="1"/>
              <a:t>του</a:t>
            </a:r>
            <a:r>
              <a:rPr lang="en-GB" altLang="el-GR" dirty="0"/>
              <a:t> </a:t>
            </a:r>
            <a:r>
              <a:rPr lang="en-GB" altLang="el-GR" dirty="0" err="1"/>
              <a:t>δώσει</a:t>
            </a:r>
            <a:r>
              <a:rPr lang="en-GB" altLang="el-GR" dirty="0"/>
              <a:t> </a:t>
            </a:r>
            <a:r>
              <a:rPr lang="en-GB" altLang="el-GR" dirty="0" err="1"/>
              <a:t>όλ</a:t>
            </a:r>
            <a:r>
              <a:rPr lang="en-GB" altLang="el-GR" dirty="0"/>
              <a:t>α τα δικαιώματα:</a:t>
            </a:r>
          </a:p>
          <a:p>
            <a:pPr>
              <a:buClr>
                <a:srgbClr val="000000"/>
              </a:buClr>
              <a:buSzPct val="100000"/>
              <a:buNone/>
            </a:pPr>
            <a:r>
              <a:rPr lang="en-GB" altLang="el-GR" dirty="0">
                <a:latin typeface="Courier New" panose="02070309020205020404" pitchFamily="49" charset="0"/>
                <a:cs typeface="Courier New" panose="02070309020205020404" pitchFamily="49" charset="0"/>
              </a:rPr>
              <a:t>CONNECT SCOURLAS/CHRISTOS</a:t>
            </a:r>
          </a:p>
          <a:p>
            <a:pPr>
              <a:buClr>
                <a:srgbClr val="000000"/>
              </a:buClr>
              <a:buSzPct val="100000"/>
              <a:buNone/>
            </a:pPr>
            <a:r>
              <a:rPr lang="en-GB" altLang="el-GR" dirty="0">
                <a:latin typeface="Courier New" panose="02070309020205020404" pitchFamily="49" charset="0"/>
                <a:cs typeface="Courier New" panose="02070309020205020404" pitchFamily="49" charset="0"/>
              </a:rPr>
              <a:t>GRANT ALL</a:t>
            </a:r>
          </a:p>
          <a:p>
            <a:pPr>
              <a:buClr>
                <a:srgbClr val="000000"/>
              </a:buClr>
              <a:buSzPct val="100000"/>
              <a:buNone/>
            </a:pPr>
            <a:r>
              <a:rPr lang="en-GB" altLang="el-GR" dirty="0">
                <a:latin typeface="Courier New" panose="02070309020205020404" pitchFamily="49" charset="0"/>
                <a:cs typeface="Courier New" panose="02070309020205020404" pitchFamily="49" charset="0"/>
              </a:rPr>
              <a:t>ON DEPT</a:t>
            </a:r>
          </a:p>
          <a:p>
            <a:pPr>
              <a:buClr>
                <a:srgbClr val="000000"/>
              </a:buClr>
              <a:buSzPct val="100000"/>
              <a:buNone/>
            </a:pPr>
            <a:r>
              <a:rPr lang="en-GB" altLang="el-GR" dirty="0">
                <a:latin typeface="Courier New" panose="02070309020205020404" pitchFamily="49" charset="0"/>
                <a:cs typeface="Courier New" panose="02070309020205020404" pitchFamily="49" charset="0"/>
              </a:rPr>
              <a:t>TO ADAMS;</a:t>
            </a:r>
          </a:p>
          <a:p>
            <a:endParaRPr lang="el-GR" dirty="0"/>
          </a:p>
        </p:txBody>
      </p:sp>
    </p:spTree>
    <p:extLst>
      <p:ext uri="{BB962C8B-B14F-4D97-AF65-F5344CB8AC3E}">
        <p14:creationId xmlns="" xmlns:p14="http://schemas.microsoft.com/office/powerpoint/2010/main" val="95143198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fontScale="90000"/>
          </a:bodyPr>
          <a:lstStyle/>
          <a:p>
            <a:r>
              <a:rPr lang="en-US" dirty="0" smtClean="0">
                <a:solidFill>
                  <a:schemeClr val="accent4"/>
                </a:solidFill>
              </a:rPr>
              <a:t>     </a:t>
            </a:r>
            <a:r>
              <a:rPr lang="el-GR" dirty="0" smtClean="0">
                <a:solidFill>
                  <a:schemeClr val="accent4"/>
                </a:solidFill>
              </a:rPr>
              <a:t>Διαχειριστής Βάσεων Δεδομένων (</a:t>
            </a:r>
            <a:r>
              <a:rPr lang="en-US" dirty="0" smtClean="0">
                <a:solidFill>
                  <a:schemeClr val="accent4"/>
                </a:solidFill>
              </a:rPr>
              <a:t>DBA) </a:t>
            </a:r>
            <a:br>
              <a:rPr lang="en-US"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3" name="Rectangle 2"/>
          <p:cNvSpPr/>
          <p:nvPr/>
        </p:nvSpPr>
        <p:spPr>
          <a:xfrm>
            <a:off x="-252536" y="868645"/>
            <a:ext cx="9577064" cy="4832092"/>
          </a:xfrm>
          <a:prstGeom prst="rect">
            <a:avLst/>
          </a:prstGeom>
        </p:spPr>
        <p:txBody>
          <a:bodyPr wrap="square">
            <a:spAutoFit/>
          </a:bodyPr>
          <a:lstStyle/>
          <a:p>
            <a:r>
              <a:rPr lang="el-GR" altLang="el-GR" sz="2400" b="1" dirty="0" smtClean="0">
                <a:solidFill>
                  <a:schemeClr val="accent4"/>
                </a:solidFill>
                <a:cs typeface="Arial" charset="0"/>
              </a:rPr>
              <a:t>              </a:t>
            </a:r>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endParaRPr lang="en-US" altLang="el-GR" sz="2400" dirty="0" smtClean="0">
              <a:cs typeface="Arial" charset="0"/>
            </a:endParaRPr>
          </a:p>
          <a:p>
            <a:pPr marL="357188" indent="0">
              <a:buNone/>
            </a:pPr>
            <a:r>
              <a:rPr lang="en-US" altLang="el-GR" sz="2000" dirty="0" smtClean="0">
                <a:cs typeface="Arial" charset="0"/>
              </a:rPr>
              <a:t>1) </a:t>
            </a:r>
            <a:r>
              <a:rPr lang="el-GR" altLang="el-GR" sz="2000" dirty="0" smtClean="0">
                <a:cs typeface="Arial" charset="0"/>
              </a:rPr>
              <a:t>Υπογλώσσα Ελέγχου Δεδομένων της γλώσσας </a:t>
            </a:r>
            <a:r>
              <a:rPr lang="en-US" altLang="el-GR" sz="2000" dirty="0" smtClean="0">
                <a:cs typeface="Arial" charset="0"/>
              </a:rPr>
              <a:t>SQL: DCL (Data Control Language). </a:t>
            </a:r>
            <a:r>
              <a:rPr lang="el-GR" altLang="el-GR" sz="2000" dirty="0" smtClean="0">
                <a:cs typeface="Arial" charset="0"/>
              </a:rPr>
              <a:t>Χρησιμοποιείται για να καθορίσει τα δικαιώματα των χρηστών πχ. Να μπορούν να συνδεθούν στη βάση δεδομένων, να κατασκευάσουν πίνακες, να χρησιμοποιήσουν πίνακες κ.λπ.</a:t>
            </a:r>
            <a:endParaRPr lang="en-US" altLang="el-GR" sz="2000" dirty="0" smtClean="0">
              <a:cs typeface="Arial" charset="0"/>
            </a:endParaRPr>
          </a:p>
          <a:p>
            <a:pPr marL="357188" indent="0">
              <a:buNone/>
            </a:pPr>
            <a:r>
              <a:rPr lang="en-US" altLang="el-GR" sz="2000" dirty="0" smtClean="0">
                <a:cs typeface="Arial" charset="0"/>
              </a:rPr>
              <a:t>2) COMMIT</a:t>
            </a:r>
            <a:r>
              <a:rPr lang="el-GR" altLang="el-GR" sz="2000" dirty="0" smtClean="0">
                <a:cs typeface="Arial" charset="0"/>
              </a:rPr>
              <a:t>-εντολή που καταχωρίζει στη βάση δεδομένων όλες τις μεταβολές-αλλαγές που κάναμε στη βάση. Λέμε ότι η εντολή </a:t>
            </a:r>
            <a:r>
              <a:rPr lang="en-US" altLang="el-GR" sz="2000" dirty="0" smtClean="0">
                <a:cs typeface="Arial" charset="0"/>
              </a:rPr>
              <a:t>COMMIT </a:t>
            </a:r>
            <a:r>
              <a:rPr lang="el-GR" altLang="el-GR" sz="2000" dirty="0" smtClean="0">
                <a:cs typeface="Arial" charset="0"/>
              </a:rPr>
              <a:t>επικυρώνει τις εντολές </a:t>
            </a:r>
            <a:r>
              <a:rPr lang="en-US" altLang="el-GR" sz="2000" dirty="0" smtClean="0">
                <a:cs typeface="Arial" charset="0"/>
              </a:rPr>
              <a:t>INSERT, UPDATE, DELETE </a:t>
            </a:r>
            <a:r>
              <a:rPr lang="el-GR" altLang="el-GR" sz="2000" dirty="0" smtClean="0">
                <a:cs typeface="Arial" charset="0"/>
              </a:rPr>
              <a:t>που προηγήθηκαν. </a:t>
            </a:r>
            <a:endParaRPr lang="en-US" altLang="el-GR" sz="2000" dirty="0" smtClean="0">
              <a:cs typeface="Arial" charset="0"/>
            </a:endParaRPr>
          </a:p>
          <a:p>
            <a:pPr marL="357188" indent="0">
              <a:buNone/>
            </a:pPr>
            <a:r>
              <a:rPr lang="en-US" altLang="el-GR" sz="2000" dirty="0" smtClean="0">
                <a:cs typeface="Arial" charset="0"/>
              </a:rPr>
              <a:t>3) ROLLBACK-</a:t>
            </a:r>
            <a:r>
              <a:rPr lang="el-GR" altLang="el-GR" sz="2000" dirty="0" smtClean="0">
                <a:cs typeface="Arial" charset="0"/>
              </a:rPr>
              <a:t>εντολή </a:t>
            </a:r>
            <a:r>
              <a:rPr lang="el-GR" altLang="el-GR" sz="2000" dirty="0">
                <a:cs typeface="Arial" charset="0"/>
              </a:rPr>
              <a:t>που </a:t>
            </a:r>
            <a:r>
              <a:rPr lang="el-GR" altLang="el-GR" sz="2000" dirty="0" smtClean="0">
                <a:cs typeface="Arial" charset="0"/>
              </a:rPr>
              <a:t>αναιρεί (δηλαδή δεν καταχωρίζει </a:t>
            </a:r>
            <a:r>
              <a:rPr lang="el-GR" altLang="el-GR" sz="2000" dirty="0">
                <a:cs typeface="Arial" charset="0"/>
              </a:rPr>
              <a:t>στη βάση </a:t>
            </a:r>
            <a:r>
              <a:rPr lang="el-GR" altLang="el-GR" sz="2000" dirty="0" smtClean="0">
                <a:cs typeface="Arial" charset="0"/>
              </a:rPr>
              <a:t>δεδομένων) </a:t>
            </a:r>
            <a:r>
              <a:rPr lang="el-GR" altLang="el-GR" sz="2000" dirty="0">
                <a:cs typeface="Arial" charset="0"/>
              </a:rPr>
              <a:t>όλες τις μεταβολές-αλλαγές που κάναμε </a:t>
            </a:r>
            <a:r>
              <a:rPr lang="el-GR" altLang="el-GR" sz="2000" dirty="0" smtClean="0">
                <a:cs typeface="Arial" charset="0"/>
              </a:rPr>
              <a:t>στα δεδομένα της βάσης.</a:t>
            </a:r>
            <a:endParaRPr lang="en-US" altLang="el-GR" sz="2000" dirty="0" smtClean="0">
              <a:cs typeface="Arial" charset="0"/>
            </a:endParaRPr>
          </a:p>
          <a:p>
            <a:pPr marL="357188" indent="0">
              <a:buNone/>
            </a:pPr>
            <a:r>
              <a:rPr lang="en-US" altLang="el-GR" sz="2000" dirty="0" smtClean="0">
                <a:cs typeface="Arial" charset="0"/>
              </a:rPr>
              <a:t>4) </a:t>
            </a:r>
            <a:r>
              <a:rPr lang="el-GR" altLang="el-GR" sz="2000" dirty="0" smtClean="0">
                <a:cs typeface="Arial" charset="0"/>
              </a:rPr>
              <a:t>Συναλλαγές (</a:t>
            </a:r>
            <a:r>
              <a:rPr lang="en-US" altLang="el-GR" sz="2000" dirty="0" smtClean="0">
                <a:cs typeface="Arial" charset="0"/>
              </a:rPr>
              <a:t>Transactions</a:t>
            </a:r>
            <a:r>
              <a:rPr lang="el-GR" altLang="el-GR" sz="2000" dirty="0" smtClean="0">
                <a:cs typeface="Arial" charset="0"/>
              </a:rPr>
              <a:t>)-πακέτο εντολών</a:t>
            </a:r>
            <a:endParaRPr lang="en-US" altLang="el-GR" sz="2000" dirty="0" smtClean="0">
              <a:cs typeface="Arial" charset="0"/>
            </a:endParaRPr>
          </a:p>
          <a:p>
            <a:pPr marL="357188" indent="0">
              <a:buNone/>
            </a:pPr>
            <a:r>
              <a:rPr lang="el-GR" altLang="el-GR" sz="2000" dirty="0" smtClean="0">
                <a:cs typeface="Arial" charset="0"/>
              </a:rPr>
              <a:t> που προκαλούν μεταβολές που </a:t>
            </a:r>
            <a:endParaRPr lang="en-US" altLang="el-GR" sz="2000" dirty="0" smtClean="0">
              <a:cs typeface="Arial" charset="0"/>
            </a:endParaRPr>
          </a:p>
          <a:p>
            <a:pPr marL="357188" indent="0">
              <a:buNone/>
            </a:pPr>
            <a:r>
              <a:rPr lang="el-GR" altLang="el-GR" sz="2000" dirty="0" smtClean="0">
                <a:cs typeface="Arial" charset="0"/>
              </a:rPr>
              <a:t>καταχωρίζονται όλες μαζί στη βάση ή </a:t>
            </a:r>
            <a:endParaRPr lang="en-US" altLang="el-GR" sz="2000" dirty="0" smtClean="0">
              <a:cs typeface="Arial" charset="0"/>
            </a:endParaRPr>
          </a:p>
          <a:p>
            <a:pPr marL="357188" indent="0">
              <a:buNone/>
            </a:pPr>
            <a:r>
              <a:rPr lang="el-GR" altLang="el-GR" sz="2000" dirty="0" err="1" smtClean="0">
                <a:cs typeface="Arial" charset="0"/>
              </a:rPr>
              <a:t>αναιρούνατι</a:t>
            </a:r>
            <a:r>
              <a:rPr lang="el-GR" altLang="el-GR" sz="2000" dirty="0" smtClean="0">
                <a:cs typeface="Arial" charset="0"/>
              </a:rPr>
              <a:t> όλες μαζί.</a:t>
            </a:r>
          </a:p>
        </p:txBody>
      </p:sp>
      <p:pic>
        <p:nvPicPr>
          <p:cNvPr id="6" name="Content Placeholder 4"/>
          <p:cNvPicPr>
            <a:picLocks noGrp="1" noChangeAspect="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395536" y="211020"/>
            <a:ext cx="714203" cy="1373468"/>
          </a:xfrm>
          <a:prstGeom prst="rect">
            <a:avLst/>
          </a:prstGeom>
        </p:spPr>
      </p:pic>
      <p:pic>
        <p:nvPicPr>
          <p:cNvPr id="7" name="23.mp4">
            <a:hlinkClick r:id="" action="ppaction://media"/>
          </p:cNvPr>
          <p:cNvPicPr>
            <a:picLocks noRot="1" noChangeAspect="1"/>
          </p:cNvPicPr>
          <p:nvPr>
            <a:videoFile r:link="rId1"/>
          </p:nvPr>
        </p:nvPicPr>
        <p:blipFill>
          <a:blip r:embed="rId4" cstate="print"/>
          <a:stretch>
            <a:fillRect/>
          </a:stretch>
        </p:blipFill>
        <p:spPr>
          <a:xfrm>
            <a:off x="5412432" y="4455368"/>
            <a:ext cx="3048000" cy="2286000"/>
          </a:xfrm>
          <a:prstGeom prst="rect">
            <a:avLst/>
          </a:prstGeom>
        </p:spPr>
      </p:pic>
    </p:spTree>
    <p:extLst>
      <p:ext uri="{BB962C8B-B14F-4D97-AF65-F5344CB8AC3E}">
        <p14:creationId xmlns="" xmlns:p14="http://schemas.microsoft.com/office/powerpoint/2010/main" val="20799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296144"/>
          </a:xfrm>
        </p:spPr>
        <p:txBody>
          <a:bodyPr>
            <a:noAutofit/>
          </a:bodyPr>
          <a:lstStyle/>
          <a:p>
            <a:r>
              <a:rPr lang="el-GR" sz="3200" dirty="0"/>
              <a:t>Πώς  χρησιμοποιούμε τις όψεις σαν μηχανισμό εξασφάλισης της  ασφάλειας της εφαρμογής - </a:t>
            </a:r>
            <a:r>
              <a:rPr lang="el-GR" sz="3200" dirty="0" smtClean="0"/>
              <a:t>Παραδείγματα</a:t>
            </a:r>
            <a:endParaRPr lang="el-GR" sz="3200" dirty="0"/>
          </a:p>
        </p:txBody>
      </p:sp>
      <p:sp>
        <p:nvSpPr>
          <p:cNvPr id="3" name="Content Placeholder 2"/>
          <p:cNvSpPr>
            <a:spLocks noGrp="1"/>
          </p:cNvSpPr>
          <p:nvPr>
            <p:ph idx="1"/>
          </p:nvPr>
        </p:nvSpPr>
        <p:spPr>
          <a:xfrm>
            <a:off x="457200" y="1700808"/>
            <a:ext cx="8229600" cy="4536504"/>
          </a:xfrm>
        </p:spPr>
        <p:txBody>
          <a:bodyPr>
            <a:noAutofit/>
          </a:bodyPr>
          <a:lstStyle/>
          <a:p>
            <a:pPr marL="0" indent="0">
              <a:buClr>
                <a:srgbClr val="000000"/>
              </a:buClr>
              <a:buSzPct val="100000"/>
              <a:buNone/>
            </a:pPr>
            <a:r>
              <a:rPr lang="en-GB" altLang="el-GR" sz="2000" b="1" dirty="0" err="1"/>
              <a:t>Δημιούγησε</a:t>
            </a:r>
            <a:r>
              <a:rPr lang="en-GB" altLang="el-GR" sz="2000" b="1" dirty="0"/>
              <a:t> </a:t>
            </a:r>
            <a:r>
              <a:rPr lang="en-GB" altLang="el-GR" sz="2000" b="1" dirty="0" err="1"/>
              <a:t>όψη</a:t>
            </a:r>
            <a:r>
              <a:rPr lang="en-GB" altLang="el-GR" sz="2000" b="1" dirty="0"/>
              <a:t> </a:t>
            </a:r>
            <a:r>
              <a:rPr lang="en-GB" altLang="el-GR" sz="2000" b="1" dirty="0" err="1"/>
              <a:t>του</a:t>
            </a:r>
            <a:r>
              <a:rPr lang="en-GB" altLang="el-GR" sz="2000" b="1" dirty="0"/>
              <a:t> π</a:t>
            </a:r>
            <a:r>
              <a:rPr lang="en-GB" altLang="el-GR" sz="2000" b="1" dirty="0" err="1"/>
              <a:t>ίν</a:t>
            </a:r>
            <a:r>
              <a:rPr lang="en-GB" altLang="el-GR" sz="2000" b="1" dirty="0"/>
              <a:t>ακα EMP που να παραλείπει τα χαρακτηριστικά SAL, COMM.</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CREATE VIEW EMPLOYEE AS</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SELECT EMPNO,ENAME,JOB,MGR,DEPTNO</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FROM   EMP;</a:t>
            </a:r>
          </a:p>
          <a:p>
            <a:pPr>
              <a:buClr>
                <a:srgbClr val="000000"/>
              </a:buClr>
              <a:buSzPct val="100000"/>
              <a:buNone/>
            </a:pPr>
            <a:endParaRPr lang="en-GB" altLang="el-GR" sz="2000" dirty="0"/>
          </a:p>
          <a:p>
            <a:pPr>
              <a:buClr>
                <a:srgbClr val="000000"/>
              </a:buClr>
              <a:buSzPct val="100000"/>
              <a:buNone/>
            </a:pPr>
            <a:r>
              <a:rPr lang="en-GB" altLang="el-GR" sz="2000" b="1" dirty="0" err="1"/>
              <a:t>Δημιούργησε</a:t>
            </a:r>
            <a:r>
              <a:rPr lang="en-GB" altLang="el-GR" sz="2000" b="1" dirty="0"/>
              <a:t> </a:t>
            </a:r>
            <a:r>
              <a:rPr lang="en-GB" altLang="el-GR" sz="2000" b="1" dirty="0" err="1"/>
              <a:t>όψη</a:t>
            </a:r>
            <a:r>
              <a:rPr lang="en-GB" altLang="el-GR" sz="2000" b="1" dirty="0"/>
              <a:t> </a:t>
            </a:r>
            <a:r>
              <a:rPr lang="en-GB" altLang="el-GR" sz="2000" b="1" dirty="0" err="1"/>
              <a:t>με</a:t>
            </a:r>
            <a:r>
              <a:rPr lang="en-GB" altLang="el-GR" sz="2000" b="1" dirty="0"/>
              <a:t> </a:t>
            </a:r>
            <a:r>
              <a:rPr lang="en-GB" altLang="el-GR" sz="2000" b="1" dirty="0" err="1"/>
              <a:t>τους</a:t>
            </a:r>
            <a:r>
              <a:rPr lang="en-GB" altLang="el-GR" sz="2000" b="1" dirty="0"/>
              <a:t> υπ</a:t>
            </a:r>
            <a:r>
              <a:rPr lang="en-GB" altLang="el-GR" sz="2000" b="1" dirty="0" err="1"/>
              <a:t>άλληλους</a:t>
            </a:r>
            <a:r>
              <a:rPr lang="en-GB" altLang="el-GR" sz="2000" b="1" dirty="0"/>
              <a:t> </a:t>
            </a:r>
            <a:r>
              <a:rPr lang="en-GB" altLang="el-GR" sz="2000" b="1" dirty="0" err="1"/>
              <a:t>της</a:t>
            </a:r>
            <a:r>
              <a:rPr lang="en-GB" altLang="el-GR" sz="2000" b="1" dirty="0"/>
              <a:t> </a:t>
            </a:r>
            <a:r>
              <a:rPr lang="en-GB" altLang="el-GR" sz="2000" b="1" dirty="0" err="1"/>
              <a:t>Διεύθυνσης</a:t>
            </a:r>
            <a:r>
              <a:rPr lang="en-GB" altLang="el-GR" sz="2000" b="1" dirty="0"/>
              <a:t> 20.</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CREATE VIEW EMP20 AS</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SELECT </a:t>
            </a:r>
            <a:r>
              <a:rPr lang="en-GB" altLang="el-GR" sz="2000" dirty="0">
                <a:latin typeface="Courier New" panose="02070309020205020404" pitchFamily="49" charset="0"/>
                <a:cs typeface="Courier New" panose="02070309020205020404" pitchFamily="49" charset="0"/>
              </a:rPr>
              <a:t>*</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FROM   </a:t>
            </a:r>
            <a:r>
              <a:rPr lang="en-GB" altLang="el-GR" sz="2000" dirty="0">
                <a:latin typeface="Courier New" panose="02070309020205020404" pitchFamily="49" charset="0"/>
                <a:cs typeface="Courier New" panose="02070309020205020404" pitchFamily="49" charset="0"/>
              </a:rPr>
              <a:t>EMP</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WHERE  </a:t>
            </a:r>
            <a:r>
              <a:rPr lang="en-GB" altLang="el-GR" sz="2000" dirty="0">
                <a:latin typeface="Courier New" panose="02070309020205020404" pitchFamily="49" charset="0"/>
                <a:cs typeface="Courier New" panose="02070309020205020404" pitchFamily="49" charset="0"/>
              </a:rPr>
              <a:t>DEPTNO = 20;</a:t>
            </a:r>
          </a:p>
          <a:p>
            <a:endParaRPr lang="el-GR" sz="2000" dirty="0"/>
          </a:p>
        </p:txBody>
      </p:sp>
    </p:spTree>
    <p:extLst>
      <p:ext uri="{BB962C8B-B14F-4D97-AF65-F5344CB8AC3E}">
        <p14:creationId xmlns="" xmlns:p14="http://schemas.microsoft.com/office/powerpoint/2010/main" val="156682115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ένας υπάλληλος βλέπει μόνο τα στοιχεία που τον </a:t>
            </a:r>
            <a:r>
              <a:rPr lang="el-GR" dirty="0" smtClean="0"/>
              <a:t>αφορούν</a:t>
            </a:r>
            <a:endParaRPr lang="el-GR" dirty="0"/>
          </a:p>
        </p:txBody>
      </p:sp>
      <p:sp>
        <p:nvSpPr>
          <p:cNvPr id="3" name="Content Placeholder 2"/>
          <p:cNvSpPr>
            <a:spLocks noGrp="1"/>
          </p:cNvSpPr>
          <p:nvPr>
            <p:ph idx="1"/>
          </p:nvPr>
        </p:nvSpPr>
        <p:spPr/>
        <p:txBody>
          <a:bodyPr>
            <a:normAutofit fontScale="92500"/>
          </a:bodyPr>
          <a:lstStyle/>
          <a:p>
            <a:pPr marL="0" indent="0">
              <a:buClr>
                <a:srgbClr val="000000"/>
              </a:buClr>
              <a:buSzPct val="100000"/>
              <a:buNone/>
            </a:pPr>
            <a:r>
              <a:rPr lang="en-GB" altLang="el-GR" sz="2400" b="1" dirty="0" err="1"/>
              <a:t>Δημιουργούμε</a:t>
            </a:r>
            <a:r>
              <a:rPr lang="en-GB" altLang="el-GR" sz="2400" b="1" dirty="0"/>
              <a:t> </a:t>
            </a:r>
            <a:r>
              <a:rPr lang="en-GB" altLang="el-GR" sz="2400" b="1" dirty="0" err="1"/>
              <a:t>την</a:t>
            </a:r>
            <a:r>
              <a:rPr lang="en-GB" altLang="el-GR" sz="2400" b="1" dirty="0"/>
              <a:t> α</a:t>
            </a:r>
            <a:r>
              <a:rPr lang="en-GB" altLang="el-GR" sz="2400" b="1" dirty="0" err="1"/>
              <a:t>ντίστοιχη</a:t>
            </a:r>
            <a:r>
              <a:rPr lang="en-GB" altLang="el-GR" sz="2400" b="1" dirty="0"/>
              <a:t> </a:t>
            </a:r>
            <a:r>
              <a:rPr lang="en-GB" altLang="el-GR" sz="2400" b="1" dirty="0" err="1"/>
              <a:t>όψη</a:t>
            </a:r>
            <a:r>
              <a:rPr lang="en-GB" altLang="el-GR" sz="2400" b="1" dirty="0"/>
              <a:t>:</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CREATE VIEW MYSELF AS</a:t>
            </a:r>
          </a:p>
          <a:p>
            <a:pPr marL="0" indent="0">
              <a:buClr>
                <a:srgbClr val="000000"/>
              </a:buClr>
              <a:buSzPct val="100000"/>
              <a:buNone/>
            </a:pPr>
            <a:r>
              <a:rPr lang="en-GB" altLang="el-GR" sz="2200" dirty="0" smtClean="0">
                <a:latin typeface="Courier New" panose="02070309020205020404" pitchFamily="49" charset="0"/>
                <a:cs typeface="Courier New" panose="02070309020205020404" pitchFamily="49" charset="0"/>
              </a:rPr>
              <a:t>SELECT </a:t>
            </a:r>
            <a:r>
              <a:rPr lang="en-GB" altLang="el-GR" sz="2200" dirty="0">
                <a:latin typeface="Courier New" panose="02070309020205020404" pitchFamily="49" charset="0"/>
                <a:cs typeface="Courier New" panose="02070309020205020404" pitchFamily="49" charset="0"/>
              </a:rPr>
              <a:t>*</a:t>
            </a:r>
          </a:p>
          <a:p>
            <a:pPr marL="0" indent="0">
              <a:buClr>
                <a:srgbClr val="000000"/>
              </a:buClr>
              <a:buSzPct val="100000"/>
              <a:buNone/>
            </a:pPr>
            <a:r>
              <a:rPr lang="en-GB" altLang="el-GR" sz="2200" dirty="0" smtClean="0">
                <a:latin typeface="Courier New" panose="02070309020205020404" pitchFamily="49" charset="0"/>
                <a:cs typeface="Courier New" panose="02070309020205020404" pitchFamily="49" charset="0"/>
              </a:rPr>
              <a:t>FROM   </a:t>
            </a:r>
            <a:r>
              <a:rPr lang="en-GB" altLang="el-GR" sz="2200" dirty="0">
                <a:latin typeface="Courier New" panose="02070309020205020404" pitchFamily="49" charset="0"/>
                <a:cs typeface="Courier New" panose="02070309020205020404" pitchFamily="49" charset="0"/>
              </a:rPr>
              <a:t>EMP</a:t>
            </a:r>
          </a:p>
          <a:p>
            <a:pPr marL="0" indent="0">
              <a:buClr>
                <a:srgbClr val="000000"/>
              </a:buClr>
              <a:buSzPct val="100000"/>
              <a:buNone/>
            </a:pPr>
            <a:r>
              <a:rPr lang="en-GB" altLang="el-GR" sz="2200" dirty="0" smtClean="0">
                <a:latin typeface="Courier New" panose="02070309020205020404" pitchFamily="49" charset="0"/>
                <a:cs typeface="Courier New" panose="02070309020205020404" pitchFamily="49" charset="0"/>
              </a:rPr>
              <a:t>WHERE  </a:t>
            </a:r>
            <a:r>
              <a:rPr lang="en-GB" altLang="el-GR" sz="2200" dirty="0">
                <a:latin typeface="Courier New" panose="02070309020205020404" pitchFamily="49" charset="0"/>
                <a:cs typeface="Courier New" panose="02070309020205020404" pitchFamily="49" charset="0"/>
              </a:rPr>
              <a:t>ENAME = USER;</a:t>
            </a:r>
          </a:p>
          <a:p>
            <a:pPr marL="0" indent="0">
              <a:buClr>
                <a:srgbClr val="000000"/>
              </a:buClr>
              <a:buSzPct val="100000"/>
              <a:buNone/>
            </a:pPr>
            <a:r>
              <a:rPr lang="en-GB" altLang="el-GR" sz="2400" b="1" dirty="0"/>
              <a:t>και </a:t>
            </a:r>
            <a:r>
              <a:rPr lang="en-GB" altLang="el-GR" sz="2400" b="1" dirty="0" err="1"/>
              <a:t>δίνουμε</a:t>
            </a:r>
            <a:r>
              <a:rPr lang="en-GB" altLang="el-GR" sz="2400" b="1" dirty="0"/>
              <a:t> </a:t>
            </a:r>
            <a:r>
              <a:rPr lang="en-GB" altLang="el-GR" sz="2400" b="1" dirty="0" err="1"/>
              <a:t>δικ</a:t>
            </a:r>
            <a:r>
              <a:rPr lang="en-GB" altLang="el-GR" sz="2400" b="1" dirty="0"/>
              <a:t>αίωμα αναζήτησης σε όλους (GRANT ... TO PUBLIC)</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GRANT SELECT</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ON MYSELF</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TO PUBLIC</a:t>
            </a:r>
            <a:r>
              <a:rPr lang="en-GB" altLang="el-GR" sz="2600" dirty="0"/>
              <a:t>;</a:t>
            </a:r>
          </a:p>
          <a:p>
            <a:pPr marL="0" indent="0">
              <a:buClr>
                <a:srgbClr val="000000"/>
              </a:buClr>
              <a:buSzPct val="100000"/>
              <a:buNone/>
            </a:pPr>
            <a:r>
              <a:rPr lang="en-GB" altLang="el-GR" sz="2400" b="1" dirty="0" err="1"/>
              <a:t>τότε</a:t>
            </a:r>
            <a:r>
              <a:rPr lang="en-GB" altLang="el-GR" sz="2400" b="1" dirty="0"/>
              <a:t> ο οπ</a:t>
            </a:r>
            <a:r>
              <a:rPr lang="en-GB" altLang="el-GR" sz="2400" b="1" dirty="0" err="1"/>
              <a:t>οιοσδή</a:t>
            </a:r>
            <a:r>
              <a:rPr lang="en-GB" altLang="el-GR" sz="2400" b="1" dirty="0"/>
              <a:t>ποτε (π.χ. ο ADAMS) μπ</a:t>
            </a:r>
            <a:r>
              <a:rPr lang="en-GB" altLang="el-GR" sz="2400" b="1" dirty="0" err="1"/>
              <a:t>ορεί</a:t>
            </a:r>
            <a:r>
              <a:rPr lang="en-GB" altLang="el-GR" sz="2400" b="1" dirty="0"/>
              <a:t> να β</a:t>
            </a:r>
            <a:r>
              <a:rPr lang="en-GB" altLang="el-GR" sz="2400" b="1" dirty="0" err="1"/>
              <a:t>λέ</a:t>
            </a:r>
            <a:r>
              <a:rPr lang="en-GB" altLang="el-GR" sz="2400" b="1" dirty="0"/>
              <a:t>πει τα στοιχεία του.</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CONNECT ADAMS/JIM</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SELECT * FROM SCOURLAS.MYSELF;</a:t>
            </a:r>
          </a:p>
          <a:p>
            <a:endParaRPr lang="el-GR" dirty="0"/>
          </a:p>
        </p:txBody>
      </p:sp>
    </p:spTree>
    <p:extLst>
      <p:ext uri="{BB962C8B-B14F-4D97-AF65-F5344CB8AC3E}">
        <p14:creationId xmlns="" xmlns:p14="http://schemas.microsoft.com/office/powerpoint/2010/main" val="251429131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Πώς ο επικεφαλής βλέπει μόνο τους υπαλλήλους του που κερδίζουν λιγότερα από  αυτόν</a:t>
            </a:r>
          </a:p>
        </p:txBody>
      </p:sp>
      <p:sp>
        <p:nvSpPr>
          <p:cNvPr id="3" name="Content Placeholder 2"/>
          <p:cNvSpPr>
            <a:spLocks noGrp="1"/>
          </p:cNvSpPr>
          <p:nvPr>
            <p:ph idx="1"/>
          </p:nvPr>
        </p:nvSpPr>
        <p:spPr>
          <a:xfrm>
            <a:off x="457200" y="1196752"/>
            <a:ext cx="8229600" cy="5544616"/>
          </a:xfrm>
        </p:spPr>
        <p:txBody>
          <a:bodyPr>
            <a:normAutofit fontScale="62500" lnSpcReduction="20000"/>
          </a:bodyPr>
          <a:lstStyle/>
          <a:p>
            <a:pPr>
              <a:lnSpc>
                <a:spcPct val="120000"/>
              </a:lnSpc>
              <a:spcBef>
                <a:spcPts val="300"/>
              </a:spcBef>
              <a:buClr>
                <a:srgbClr val="000000"/>
              </a:buClr>
              <a:buSzPct val="100000"/>
              <a:buNone/>
            </a:pPr>
            <a:r>
              <a:rPr lang="en-GB" altLang="el-GR" b="1" dirty="0"/>
              <a:t>Συνδέεται ο SCOURLAS:</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CONNECT SCOURLAS/CHRISTOS</a:t>
            </a:r>
          </a:p>
          <a:p>
            <a:pPr>
              <a:lnSpc>
                <a:spcPct val="120000"/>
              </a:lnSpc>
              <a:spcBef>
                <a:spcPts val="300"/>
              </a:spcBef>
              <a:buClr>
                <a:srgbClr val="000000"/>
              </a:buClr>
              <a:buSzPct val="100000"/>
              <a:buNone/>
            </a:pPr>
            <a:r>
              <a:rPr lang="en-GB" altLang="el-GR" b="1" dirty="0" err="1"/>
              <a:t>Δημιουργεί</a:t>
            </a:r>
            <a:r>
              <a:rPr lang="en-GB" altLang="el-GR" b="1" dirty="0"/>
              <a:t> </a:t>
            </a:r>
            <a:r>
              <a:rPr lang="en-GB" altLang="el-GR" b="1" dirty="0" err="1"/>
              <a:t>την</a:t>
            </a:r>
            <a:r>
              <a:rPr lang="en-GB" altLang="el-GR" b="1" dirty="0"/>
              <a:t> </a:t>
            </a:r>
            <a:r>
              <a:rPr lang="en-GB" altLang="el-GR" b="1" dirty="0" err="1"/>
              <a:t>όψη</a:t>
            </a:r>
            <a:r>
              <a:rPr lang="en-GB" altLang="el-GR" b="1" dirty="0"/>
              <a:t>:</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CREATE VIEW WORKERS (NAME,JOB,SAL,COMM,DEPTNO) AS</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SELECT WORKER.ENAME,WORKER.JOB,WORKER.SAL,</a:t>
            </a:r>
          </a:p>
          <a:p>
            <a:pPr>
              <a:lnSpc>
                <a:spcPct val="120000"/>
              </a:lnSpc>
              <a:spcBef>
                <a:spcPts val="300"/>
              </a:spcBef>
              <a:buClr>
                <a:srgbClr val="000000"/>
              </a:buClr>
              <a:buSzPct val="100000"/>
              <a:buNone/>
            </a:pPr>
            <a:r>
              <a:rPr lang="en-GB" altLang="el-GR" dirty="0" smtClean="0">
                <a:latin typeface="Courier New" panose="02070309020205020404" pitchFamily="49" charset="0"/>
                <a:cs typeface="Courier New" panose="02070309020205020404" pitchFamily="49" charset="0"/>
              </a:rPr>
              <a:t>WORKER.COMM</a:t>
            </a:r>
            <a:r>
              <a:rPr lang="en-GB" altLang="el-GR" dirty="0">
                <a:latin typeface="Courier New" panose="02070309020205020404" pitchFamily="49" charset="0"/>
                <a:cs typeface="Courier New" panose="02070309020205020404" pitchFamily="49" charset="0"/>
              </a:rPr>
              <a:t>, WORKER.DEPTNO</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FROM EMP WORKER,EMP MGR</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WHERE WORKER.DEPTNO = MGR.DEPTNO</a:t>
            </a:r>
          </a:p>
          <a:p>
            <a:pPr>
              <a:lnSpc>
                <a:spcPct val="120000"/>
              </a:lnSpc>
              <a:spcBef>
                <a:spcPts val="300"/>
              </a:spcBef>
              <a:buClr>
                <a:srgbClr val="000000"/>
              </a:buClr>
              <a:buSzPct val="100000"/>
              <a:buNone/>
            </a:pPr>
            <a:r>
              <a:rPr lang="en-GB" altLang="el-GR" dirty="0" smtClean="0">
                <a:latin typeface="Courier New" panose="02070309020205020404" pitchFamily="49" charset="0"/>
                <a:cs typeface="Courier New" panose="02070309020205020404" pitchFamily="49" charset="0"/>
              </a:rPr>
              <a:t>AND </a:t>
            </a:r>
            <a:r>
              <a:rPr lang="en-GB" altLang="el-GR" dirty="0">
                <a:latin typeface="Courier New" panose="02070309020205020404" pitchFamily="49" charset="0"/>
                <a:cs typeface="Courier New" panose="02070309020205020404" pitchFamily="49" charset="0"/>
              </a:rPr>
              <a:t>(MGR.JOB = 'MANAGER'  AND MGR.SAL &gt;= WORKER.SAL)</a:t>
            </a:r>
          </a:p>
          <a:p>
            <a:pPr>
              <a:lnSpc>
                <a:spcPct val="120000"/>
              </a:lnSpc>
              <a:spcBef>
                <a:spcPts val="300"/>
              </a:spcBef>
              <a:buClr>
                <a:srgbClr val="000000"/>
              </a:buClr>
              <a:buSzPct val="100000"/>
              <a:buNone/>
            </a:pPr>
            <a:r>
              <a:rPr lang="en-GB" altLang="el-GR" dirty="0" smtClean="0">
                <a:latin typeface="Courier New" panose="02070309020205020404" pitchFamily="49" charset="0"/>
                <a:cs typeface="Courier New" panose="02070309020205020404" pitchFamily="49" charset="0"/>
              </a:rPr>
              <a:t>AND </a:t>
            </a:r>
            <a:r>
              <a:rPr lang="en-GB" altLang="el-GR" dirty="0">
                <a:latin typeface="Courier New" panose="02070309020205020404" pitchFamily="49" charset="0"/>
                <a:cs typeface="Courier New" panose="02070309020205020404" pitchFamily="49" charset="0"/>
              </a:rPr>
              <a:t>MGR.ENAME=USER;</a:t>
            </a:r>
          </a:p>
          <a:p>
            <a:pPr>
              <a:lnSpc>
                <a:spcPct val="120000"/>
              </a:lnSpc>
              <a:spcBef>
                <a:spcPts val="300"/>
              </a:spcBef>
              <a:buClr>
                <a:srgbClr val="000000"/>
              </a:buClr>
              <a:buSzPct val="100000"/>
              <a:buNone/>
            </a:pPr>
            <a:r>
              <a:rPr lang="el-GR" altLang="el-GR" b="1" dirty="0"/>
              <a:t>Δίνει </a:t>
            </a:r>
            <a:r>
              <a:rPr lang="en-GB" altLang="el-GR" b="1" dirty="0" err="1"/>
              <a:t>δικ</a:t>
            </a:r>
            <a:r>
              <a:rPr lang="en-GB" altLang="el-GR" b="1" dirty="0"/>
              <a:t>αίωμα αναζήτησης:</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GRANT SELECT ON WORKERS TO PUBLIC;</a:t>
            </a:r>
          </a:p>
          <a:p>
            <a:pPr>
              <a:lnSpc>
                <a:spcPct val="120000"/>
              </a:lnSpc>
              <a:spcBef>
                <a:spcPts val="300"/>
              </a:spcBef>
              <a:buClr>
                <a:srgbClr val="000000"/>
              </a:buClr>
              <a:buSzPct val="100000"/>
              <a:buNone/>
            </a:pPr>
            <a:r>
              <a:rPr lang="el-GR" altLang="el-GR" b="1" dirty="0"/>
              <a:t>Έ</a:t>
            </a:r>
            <a:r>
              <a:rPr lang="en-GB" altLang="el-GR" b="1" dirty="0" err="1"/>
              <a:t>τσι</a:t>
            </a:r>
            <a:r>
              <a:rPr lang="en-GB" altLang="el-GR" b="1" dirty="0"/>
              <a:t> ο CLARKΕ </a:t>
            </a:r>
            <a:r>
              <a:rPr lang="en-GB" altLang="el-GR" b="1" dirty="0" err="1"/>
              <a:t>συνδέετ</a:t>
            </a:r>
            <a:r>
              <a:rPr lang="en-GB" altLang="el-GR" b="1" dirty="0"/>
              <a:t>αι:</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CONNECT CLARKE/ARTHUR</a:t>
            </a:r>
          </a:p>
          <a:p>
            <a:pPr>
              <a:lnSpc>
                <a:spcPct val="120000"/>
              </a:lnSpc>
              <a:spcBef>
                <a:spcPts val="300"/>
              </a:spcBef>
              <a:buClr>
                <a:srgbClr val="000000"/>
              </a:buClr>
              <a:buSzPct val="100000"/>
              <a:buNone/>
            </a:pPr>
            <a:r>
              <a:rPr lang="en-GB" altLang="el-GR" b="1" dirty="0"/>
              <a:t>και β</a:t>
            </a:r>
            <a:r>
              <a:rPr lang="en-GB" altLang="el-GR" b="1" dirty="0" err="1"/>
              <a:t>λέ</a:t>
            </a:r>
            <a:r>
              <a:rPr lang="en-GB" altLang="el-GR" b="1" dirty="0"/>
              <a:t>πει αυτά που </a:t>
            </a:r>
            <a:r>
              <a:rPr lang="el-GR" altLang="el-GR" b="1" dirty="0"/>
              <a:t>επιτρέπεται </a:t>
            </a:r>
            <a:r>
              <a:rPr lang="en-GB" altLang="el-GR" b="1" dirty="0"/>
              <a:t>να </a:t>
            </a:r>
            <a:r>
              <a:rPr lang="el-GR" altLang="el-GR" b="1" dirty="0"/>
              <a:t>βλέπει</a:t>
            </a:r>
            <a:r>
              <a:rPr lang="en-GB" altLang="el-GR" b="1" dirty="0"/>
              <a:t>:</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SELECT * FROM SCOURLAS.WORKERS</a:t>
            </a:r>
            <a:r>
              <a:rPr lang="en-GB" altLang="el-GR" dirty="0" smtClean="0">
                <a:latin typeface="Courier New" panose="02070309020205020404" pitchFamily="49" charset="0"/>
                <a:cs typeface="Courier New" panose="02070309020205020404" pitchFamily="49" charset="0"/>
              </a:rPr>
              <a:t>;</a:t>
            </a:r>
            <a:endParaRPr lang="en-GB" altLang="el-GR"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199759228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224136"/>
          </a:xfrm>
        </p:spPr>
        <p:txBody>
          <a:bodyPr>
            <a:noAutofit/>
          </a:bodyPr>
          <a:lstStyle/>
          <a:p>
            <a:r>
              <a:rPr lang="el-GR" sz="2800" dirty="0"/>
              <a:t>Πώς συμβάλλει στην ασφάλεια του συστήματος ο </a:t>
            </a:r>
            <a:r>
              <a:rPr lang="el-GR" sz="2800" dirty="0" smtClean="0"/>
              <a:t>DBA</a:t>
            </a:r>
            <a:br>
              <a:rPr lang="el-GR" sz="2800" dirty="0" smtClean="0"/>
            </a:br>
            <a:r>
              <a:rPr lang="el-GR" sz="2800" dirty="0" smtClean="0"/>
              <a:t>Μία </a:t>
            </a:r>
            <a:r>
              <a:rPr lang="el-GR" sz="2800" dirty="0"/>
              <a:t>περιγραφή σημαντικών καθηκόντων του </a:t>
            </a:r>
            <a:r>
              <a:rPr lang="el-GR" sz="2800" dirty="0" smtClean="0"/>
              <a:t>με παραδείγματα</a:t>
            </a:r>
            <a:endParaRPr lang="el-GR" sz="2800" dirty="0"/>
          </a:p>
        </p:txBody>
      </p:sp>
      <p:sp>
        <p:nvSpPr>
          <p:cNvPr id="3" name="Content Placeholder 2"/>
          <p:cNvSpPr>
            <a:spLocks noGrp="1"/>
          </p:cNvSpPr>
          <p:nvPr>
            <p:ph idx="1"/>
          </p:nvPr>
        </p:nvSpPr>
        <p:spPr>
          <a:xfrm>
            <a:off x="457200" y="1556792"/>
            <a:ext cx="8229600" cy="4680520"/>
          </a:xfrm>
        </p:spPr>
        <p:txBody>
          <a:bodyPr>
            <a:normAutofit/>
          </a:bodyPr>
          <a:lstStyle/>
          <a:p>
            <a:pPr marL="0" indent="0">
              <a:buClr>
                <a:srgbClr val="000000"/>
              </a:buClr>
              <a:buSzPct val="100000"/>
              <a:buNone/>
            </a:pPr>
            <a:r>
              <a:rPr lang="en-GB" altLang="el-GR" sz="2400" b="1" dirty="0" err="1"/>
              <a:t>Συνδέσου</a:t>
            </a:r>
            <a:r>
              <a:rPr lang="en-GB" altLang="el-GR" sz="2400" b="1" dirty="0"/>
              <a:t> σαν </a:t>
            </a:r>
            <a:r>
              <a:rPr lang="en-GB" altLang="el-GR" sz="2400" b="1" dirty="0" smtClean="0"/>
              <a:t>DBA</a:t>
            </a:r>
            <a:endParaRPr lang="en-GB" altLang="el-GR" sz="2400" b="1" dirty="0"/>
          </a:p>
          <a:p>
            <a:pPr marL="0" indent="0">
              <a:buClr>
                <a:srgbClr val="000000"/>
              </a:buClr>
              <a:buSzPct val="100000"/>
              <a:buNone/>
            </a:pPr>
            <a:r>
              <a:rPr lang="en-GB" altLang="el-GR" sz="2400" dirty="0">
                <a:latin typeface="Courier New" panose="02070309020205020404" pitchFamily="49" charset="0"/>
                <a:cs typeface="Courier New" panose="02070309020205020404" pitchFamily="49" charset="0"/>
              </a:rPr>
              <a:t>CONNECT SYSTEM/(password)</a:t>
            </a:r>
          </a:p>
          <a:p>
            <a:pPr marL="0" indent="0">
              <a:buClr>
                <a:srgbClr val="000000"/>
              </a:buClr>
              <a:buSzPct val="100000"/>
              <a:buNone/>
            </a:pPr>
            <a:r>
              <a:rPr lang="en-GB" altLang="el-GR" sz="2400" b="1" dirty="0" err="1"/>
              <a:t>Θυμήσου</a:t>
            </a:r>
            <a:r>
              <a:rPr lang="en-GB" altLang="el-GR" sz="2400" b="1" dirty="0"/>
              <a:t> </a:t>
            </a:r>
            <a:r>
              <a:rPr lang="en-GB" altLang="el-GR" sz="2400" b="1" dirty="0" err="1"/>
              <a:t>ότι</a:t>
            </a:r>
            <a:r>
              <a:rPr lang="en-GB" altLang="el-GR" sz="2400" b="1" dirty="0"/>
              <a:t> π</a:t>
            </a:r>
            <a:r>
              <a:rPr lang="en-GB" altLang="el-GR" sz="2400" b="1" dirty="0" err="1"/>
              <a:t>ρέ</a:t>
            </a:r>
            <a:r>
              <a:rPr lang="en-GB" altLang="el-GR" sz="2400" b="1" dirty="0"/>
              <a:t>πει να αλλάξεις το αρχικό συνθηματικό </a:t>
            </a:r>
            <a:r>
              <a:rPr lang="en-GB" altLang="el-GR" sz="2400" b="1" dirty="0" smtClean="0"/>
              <a:t>MANAGER</a:t>
            </a:r>
            <a:endParaRPr lang="en-GB" altLang="el-GR" sz="2400" b="1" dirty="0"/>
          </a:p>
          <a:p>
            <a:pPr marL="0" indent="0">
              <a:buClr>
                <a:srgbClr val="000000"/>
              </a:buClr>
              <a:buSzPct val="100000"/>
              <a:buNone/>
            </a:pPr>
            <a:r>
              <a:rPr lang="en-GB" altLang="el-GR" sz="2400" b="1" dirty="0" err="1"/>
              <a:t>Δημιούργησε</a:t>
            </a:r>
            <a:r>
              <a:rPr lang="en-GB" altLang="el-GR" sz="2400" b="1" dirty="0"/>
              <a:t> </a:t>
            </a:r>
            <a:r>
              <a:rPr lang="en-GB" altLang="el-GR" sz="2400" b="1" dirty="0" err="1"/>
              <a:t>τον</a:t>
            </a:r>
            <a:r>
              <a:rPr lang="en-GB" altLang="el-GR" sz="2400" b="1" dirty="0"/>
              <a:t> </a:t>
            </a:r>
            <a:r>
              <a:rPr lang="en-GB" altLang="el-GR" sz="2400" b="1" dirty="0" err="1"/>
              <a:t>χρήστη</a:t>
            </a:r>
            <a:r>
              <a:rPr lang="en-GB" altLang="el-GR" sz="2400" b="1" dirty="0"/>
              <a:t> FORD </a:t>
            </a:r>
            <a:r>
              <a:rPr lang="en-GB" altLang="el-GR" sz="2400" b="1" dirty="0" err="1"/>
              <a:t>με</a:t>
            </a:r>
            <a:r>
              <a:rPr lang="en-GB" altLang="el-GR" sz="2400" b="1" dirty="0"/>
              <a:t> </a:t>
            </a:r>
            <a:r>
              <a:rPr lang="en-GB" altLang="el-GR" sz="2400" b="1" dirty="0" err="1"/>
              <a:t>συνθημ</a:t>
            </a:r>
            <a:r>
              <a:rPr lang="en-GB" altLang="el-GR" sz="2400" b="1" dirty="0"/>
              <a:t>ατικό </a:t>
            </a:r>
            <a:r>
              <a:rPr lang="en-GB" altLang="el-GR" sz="2400" b="1" dirty="0" smtClean="0"/>
              <a:t>CAR</a:t>
            </a:r>
            <a:endParaRPr lang="en-GB" altLang="el-GR" sz="2400" b="1" dirty="0"/>
          </a:p>
          <a:p>
            <a:pPr marL="0" indent="0">
              <a:buClr>
                <a:srgbClr val="000000"/>
              </a:buClr>
              <a:buSzPct val="100000"/>
              <a:buNone/>
            </a:pPr>
            <a:r>
              <a:rPr lang="en-GB" altLang="el-GR" sz="2400" dirty="0">
                <a:latin typeface="Courier New" panose="02070309020205020404" pitchFamily="49" charset="0"/>
                <a:cs typeface="Courier New" panose="02070309020205020404" pitchFamily="49" charset="0"/>
              </a:rPr>
              <a:t>GRANT CONNECT TO FORD IDENTIFIED BY CAR;</a:t>
            </a:r>
          </a:p>
          <a:p>
            <a:pPr marL="0" indent="0">
              <a:buClr>
                <a:srgbClr val="000000"/>
              </a:buClr>
              <a:buSzPct val="100000"/>
              <a:buNone/>
            </a:pPr>
            <a:r>
              <a:rPr lang="en-GB" altLang="el-GR" sz="2400" b="1" dirty="0" err="1"/>
              <a:t>Πώς</a:t>
            </a:r>
            <a:r>
              <a:rPr lang="en-GB" altLang="el-GR" sz="2400" b="1" dirty="0"/>
              <a:t> θα </a:t>
            </a:r>
            <a:r>
              <a:rPr lang="en-GB" altLang="el-GR" sz="2400" b="1" dirty="0" err="1"/>
              <a:t>συνδέετ</a:t>
            </a:r>
            <a:r>
              <a:rPr lang="en-GB" altLang="el-GR" sz="2400" b="1" dirty="0"/>
              <a:t>αι ο </a:t>
            </a:r>
            <a:r>
              <a:rPr lang="en-GB" altLang="el-GR" sz="2400" b="1" dirty="0" smtClean="0"/>
              <a:t>Ford</a:t>
            </a:r>
            <a:endParaRPr lang="en-GB" altLang="el-GR" sz="2400" b="1" dirty="0"/>
          </a:p>
          <a:p>
            <a:pPr marL="0" indent="0">
              <a:buClr>
                <a:srgbClr val="000000"/>
              </a:buClr>
              <a:buSzPct val="100000"/>
              <a:buNone/>
            </a:pPr>
            <a:r>
              <a:rPr lang="en-GB" altLang="el-GR" sz="2400" dirty="0">
                <a:latin typeface="Courier New" panose="02070309020205020404" pitchFamily="49" charset="0"/>
                <a:cs typeface="Courier New" panose="02070309020205020404" pitchFamily="49" charset="0"/>
              </a:rPr>
              <a:t>CONNECT FORD/CAR</a:t>
            </a:r>
          </a:p>
          <a:p>
            <a:endParaRPr lang="el-GR" sz="2400" dirty="0"/>
          </a:p>
        </p:txBody>
      </p:sp>
    </p:spTree>
    <p:extLst>
      <p:ext uri="{BB962C8B-B14F-4D97-AF65-F5344CB8AC3E}">
        <p14:creationId xmlns="" xmlns:p14="http://schemas.microsoft.com/office/powerpoint/2010/main" val="254928597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5000"/>
              </a:lnSpc>
            </a:pPr>
            <a:r>
              <a:rPr lang="en-GB" altLang="el-GR" sz="3200" dirty="0" smtClean="0"/>
              <a:t>Π</a:t>
            </a:r>
            <a:r>
              <a:rPr lang="el-GR" altLang="el-GR" sz="3200" dirty="0" smtClean="0"/>
              <a:t>ώ</a:t>
            </a:r>
            <a:r>
              <a:rPr lang="en-GB" altLang="el-GR" sz="3200" dirty="0" smtClean="0"/>
              <a:t>ς </a:t>
            </a:r>
            <a:r>
              <a:rPr lang="en-GB" altLang="el-GR" sz="3200" dirty="0"/>
              <a:t>ο Ford θα μπ</a:t>
            </a:r>
            <a:r>
              <a:rPr lang="en-GB" altLang="el-GR" sz="3200" dirty="0" err="1"/>
              <a:t>ορεί</a:t>
            </a:r>
            <a:r>
              <a:rPr lang="en-GB" altLang="el-GR" sz="3200" dirty="0"/>
              <a:t> να </a:t>
            </a:r>
            <a:r>
              <a:rPr lang="en-GB" altLang="el-GR" sz="3200" dirty="0" err="1"/>
              <a:t>δημιουργεί</a:t>
            </a:r>
            <a:r>
              <a:rPr lang="en-GB" altLang="el-GR" sz="3200" dirty="0"/>
              <a:t> </a:t>
            </a:r>
            <a:r>
              <a:rPr lang="en-GB" altLang="el-GR" sz="3200" dirty="0" smtClean="0"/>
              <a:t>π</a:t>
            </a:r>
            <a:r>
              <a:rPr lang="en-GB" altLang="el-GR" sz="3200" dirty="0" err="1" smtClean="0"/>
              <a:t>ίν</a:t>
            </a:r>
            <a:r>
              <a:rPr lang="en-GB" altLang="el-GR" sz="3200" dirty="0" smtClean="0"/>
              <a:t>ακες</a:t>
            </a:r>
            <a:endParaRPr lang="en-GB" altLang="el-GR" sz="3200"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b="1" dirty="0"/>
              <a:t>Μπα</a:t>
            </a:r>
            <a:r>
              <a:rPr lang="en-GB" altLang="el-GR" sz="2400" b="1" dirty="0" err="1"/>
              <a:t>ίνουμε</a:t>
            </a:r>
            <a:r>
              <a:rPr lang="en-GB" altLang="el-GR" sz="2400" b="1" dirty="0"/>
              <a:t> σαν DBA</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CONNECT SYSTEM/(password)</a:t>
            </a:r>
          </a:p>
          <a:p>
            <a:pPr marL="0" indent="0">
              <a:buClr>
                <a:srgbClr val="000000"/>
              </a:buClr>
              <a:buSzPct val="100000"/>
              <a:buNone/>
            </a:pPr>
            <a:r>
              <a:rPr lang="en-GB" altLang="el-GR" sz="2400" b="1" dirty="0"/>
              <a:t>και </a:t>
            </a:r>
            <a:r>
              <a:rPr lang="en-GB" altLang="el-GR" sz="2400" b="1" dirty="0" err="1"/>
              <a:t>του</a:t>
            </a:r>
            <a:r>
              <a:rPr lang="en-GB" altLang="el-GR" sz="2400" b="1" dirty="0"/>
              <a:t> </a:t>
            </a:r>
            <a:r>
              <a:rPr lang="en-GB" altLang="el-GR" sz="2400" b="1" dirty="0" err="1"/>
              <a:t>εκχωρούμε</a:t>
            </a:r>
            <a:r>
              <a:rPr lang="en-GB" altLang="el-GR" sz="2400" b="1" dirty="0"/>
              <a:t> </a:t>
            </a:r>
            <a:r>
              <a:rPr lang="en-GB" altLang="el-GR" sz="2400" b="1" dirty="0" err="1"/>
              <a:t>το</a:t>
            </a:r>
            <a:r>
              <a:rPr lang="en-GB" altLang="el-GR" sz="2400" b="1" dirty="0"/>
              <a:t> </a:t>
            </a:r>
            <a:r>
              <a:rPr lang="en-GB" altLang="el-GR" sz="2400" b="1" dirty="0" err="1"/>
              <a:t>δικ</a:t>
            </a:r>
            <a:r>
              <a:rPr lang="en-GB" altLang="el-GR" sz="2400" b="1" dirty="0"/>
              <a:t>αίωμα:</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GRANT RESOURCE TO </a:t>
            </a:r>
            <a:r>
              <a:rPr lang="en-GB" altLang="el-GR" sz="2200" dirty="0" smtClean="0">
                <a:latin typeface="Courier New" panose="02070309020205020404" pitchFamily="49" charset="0"/>
                <a:cs typeface="Courier New" panose="02070309020205020404" pitchFamily="49" charset="0"/>
              </a:rPr>
              <a:t>FORD;</a:t>
            </a:r>
            <a:endParaRPr lang="el-GR" altLang="el-GR" sz="2200" dirty="0" smtClean="0">
              <a:latin typeface="Courier New" panose="02070309020205020404" pitchFamily="49" charset="0"/>
              <a:cs typeface="Courier New" panose="02070309020205020404" pitchFamily="49" charset="0"/>
            </a:endParaRPr>
          </a:p>
          <a:p>
            <a:pPr marL="0" indent="0">
              <a:buClr>
                <a:srgbClr val="000000"/>
              </a:buClr>
              <a:buSzPct val="100000"/>
              <a:buNone/>
            </a:pPr>
            <a:r>
              <a:rPr lang="el-GR" altLang="el-GR" sz="2400" b="1" dirty="0"/>
              <a:t>Έ</a:t>
            </a:r>
            <a:r>
              <a:rPr lang="en-GB" altLang="el-GR" sz="2400" b="1" dirty="0" err="1" smtClean="0"/>
              <a:t>τσι</a:t>
            </a:r>
            <a:r>
              <a:rPr lang="en-GB" altLang="el-GR" sz="2400" b="1" dirty="0" smtClean="0"/>
              <a:t> </a:t>
            </a:r>
            <a:r>
              <a:rPr lang="en-GB" altLang="el-GR" sz="2400" b="1" dirty="0"/>
              <a:t>ο FORD </a:t>
            </a:r>
            <a:r>
              <a:rPr lang="en-GB" altLang="el-GR" sz="2400" b="1" dirty="0" err="1"/>
              <a:t>συνδέετ</a:t>
            </a:r>
            <a:r>
              <a:rPr lang="en-GB" altLang="el-GR" sz="2400" b="1" dirty="0"/>
              <a:t>αι</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CONNECT FORD/CAR</a:t>
            </a:r>
          </a:p>
          <a:p>
            <a:pPr marL="0" indent="0">
              <a:buClr>
                <a:srgbClr val="000000"/>
              </a:buClr>
              <a:buSzPct val="100000"/>
              <a:buNone/>
            </a:pPr>
            <a:r>
              <a:rPr lang="en-GB" altLang="el-GR" sz="2400" b="1" dirty="0"/>
              <a:t>και </a:t>
            </a:r>
            <a:r>
              <a:rPr lang="en-GB" altLang="el-GR" sz="2400" b="1" dirty="0" err="1"/>
              <a:t>δημιουργεί</a:t>
            </a:r>
            <a:r>
              <a:rPr lang="en-GB" altLang="el-GR" sz="2400" b="1" dirty="0"/>
              <a:t> π</a:t>
            </a:r>
            <a:r>
              <a:rPr lang="en-GB" altLang="el-GR" sz="2400" b="1" dirty="0" err="1"/>
              <a:t>ίν</a:t>
            </a:r>
            <a:r>
              <a:rPr lang="en-GB" altLang="el-GR" sz="2400" b="1" dirty="0"/>
              <a:t>ακα:</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CREATE TABLE PARTS</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       (PARTNO NUMBER, DESCRIPTION CHAR(20),</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 QUANTITY NUMBER);</a:t>
            </a:r>
          </a:p>
          <a:p>
            <a:pPr marL="0" indent="0">
              <a:buClr>
                <a:srgbClr val="000000"/>
              </a:buClr>
              <a:buSzPct val="100000"/>
              <a:buNone/>
            </a:pPr>
            <a:r>
              <a:rPr lang="en-GB" altLang="el-GR" sz="2400" b="1" dirty="0"/>
              <a:t>και </a:t>
            </a:r>
            <a:r>
              <a:rPr lang="en-GB" altLang="el-GR" sz="2400" b="1" dirty="0" err="1"/>
              <a:t>εκχωρεί</a:t>
            </a:r>
            <a:r>
              <a:rPr lang="en-GB" altLang="el-GR" sz="2400" b="1" dirty="0"/>
              <a:t> </a:t>
            </a:r>
            <a:r>
              <a:rPr lang="en-GB" altLang="el-GR" sz="2400" b="1" dirty="0" err="1"/>
              <a:t>δικ</a:t>
            </a:r>
            <a:r>
              <a:rPr lang="en-GB" altLang="el-GR" sz="2400" b="1" dirty="0"/>
              <a:t>αιώματα</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GRANT SELECT ON PARTS TO PUBLIC;</a:t>
            </a:r>
          </a:p>
          <a:p>
            <a:endParaRPr lang="el-GR" dirty="0"/>
          </a:p>
        </p:txBody>
      </p:sp>
    </p:spTree>
    <p:extLst>
      <p:ext uri="{BB962C8B-B14F-4D97-AF65-F5344CB8AC3E}">
        <p14:creationId xmlns="" xmlns:p14="http://schemas.microsoft.com/office/powerpoint/2010/main" val="67222912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Φτιάξε ένα νέο </a:t>
            </a:r>
            <a:r>
              <a:rPr lang="en-US" dirty="0"/>
              <a:t>DBA</a:t>
            </a:r>
            <a:endParaRPr lang="el-GR" dirty="0"/>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err="1"/>
              <a:t>Συνδέσου</a:t>
            </a:r>
            <a:r>
              <a:rPr lang="en-GB" altLang="el-GR" sz="2400" dirty="0"/>
              <a:t> σαν DBA</a:t>
            </a:r>
          </a:p>
          <a:p>
            <a:pPr>
              <a:buClr>
                <a:srgbClr val="000000"/>
              </a:buClr>
              <a:buSzPct val="100000"/>
              <a:buNone/>
            </a:pPr>
            <a:r>
              <a:rPr lang="en-GB" altLang="el-GR" sz="2400" dirty="0" smtClean="0">
                <a:latin typeface="Courier New" panose="02070309020205020404" pitchFamily="49" charset="0"/>
                <a:cs typeface="Courier New" panose="02070309020205020404" pitchFamily="49" charset="0"/>
              </a:rPr>
              <a:t>CONNECT </a:t>
            </a:r>
            <a:r>
              <a:rPr lang="en-GB" altLang="el-GR" sz="2400" dirty="0">
                <a:latin typeface="Courier New" panose="02070309020205020404" pitchFamily="49" charset="0"/>
                <a:cs typeface="Courier New" panose="02070309020205020404" pitchFamily="49" charset="0"/>
              </a:rPr>
              <a:t>SYSTEM/(password)</a:t>
            </a:r>
          </a:p>
          <a:p>
            <a:pPr>
              <a:buClr>
                <a:srgbClr val="000000"/>
              </a:buClr>
              <a:buSzPct val="100000"/>
              <a:buNone/>
            </a:pPr>
            <a:r>
              <a:rPr lang="en-GB" altLang="el-GR" sz="2400" dirty="0" smtClean="0"/>
              <a:t>και </a:t>
            </a:r>
            <a:r>
              <a:rPr lang="en-GB" altLang="el-GR" sz="2400" dirty="0" err="1"/>
              <a:t>δημιούργησε</a:t>
            </a:r>
            <a:r>
              <a:rPr lang="en-GB" altLang="el-GR" sz="2400" dirty="0"/>
              <a:t> </a:t>
            </a:r>
            <a:r>
              <a:rPr lang="en-GB" altLang="el-GR" sz="2400" dirty="0" err="1"/>
              <a:t>τον</a:t>
            </a:r>
            <a:r>
              <a:rPr lang="en-GB" altLang="el-GR" sz="2400" dirty="0"/>
              <a:t> </a:t>
            </a:r>
            <a:r>
              <a:rPr lang="en-GB" altLang="el-GR" sz="2400" dirty="0" err="1"/>
              <a:t>νέο</a:t>
            </a:r>
            <a:r>
              <a:rPr lang="en-GB" altLang="el-GR" sz="2400" dirty="0"/>
              <a:t> DBA </a:t>
            </a:r>
            <a:r>
              <a:rPr lang="en-GB" altLang="el-GR" sz="2400" dirty="0" smtClean="0"/>
              <a:t>(KING/ALEXANDER)</a:t>
            </a:r>
            <a:endParaRPr lang="en-GB" altLang="el-GR" sz="2400" dirty="0"/>
          </a:p>
          <a:p>
            <a:pPr>
              <a:buClr>
                <a:srgbClr val="000000"/>
              </a:buClr>
              <a:buSzPct val="100000"/>
              <a:buNone/>
            </a:pPr>
            <a:r>
              <a:rPr lang="en-GB" altLang="el-GR" sz="2400" dirty="0" smtClean="0">
                <a:latin typeface="Courier New" panose="02070309020205020404" pitchFamily="49" charset="0"/>
                <a:cs typeface="Courier New" panose="02070309020205020404" pitchFamily="49" charset="0"/>
              </a:rPr>
              <a:t>GRANT </a:t>
            </a:r>
            <a:r>
              <a:rPr lang="en-GB" altLang="el-GR" sz="2400" dirty="0">
                <a:latin typeface="Courier New" panose="02070309020205020404" pitchFamily="49" charset="0"/>
                <a:cs typeface="Courier New" panose="02070309020205020404" pitchFamily="49" charset="0"/>
              </a:rPr>
              <a:t>DBA TO KING IDENTIFIED BY ALEXANDER;</a:t>
            </a:r>
          </a:p>
        </p:txBody>
      </p:sp>
    </p:spTree>
    <p:extLst>
      <p:ext uri="{BB962C8B-B14F-4D97-AF65-F5344CB8AC3E}">
        <p14:creationId xmlns="" xmlns:p14="http://schemas.microsoft.com/office/powerpoint/2010/main" val="57493194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δημιουργούμε συστάδες </a:t>
            </a:r>
            <a:r>
              <a:rPr lang="el-GR" dirty="0" smtClean="0"/>
              <a:t>πινάκων</a:t>
            </a:r>
            <a:endParaRPr lang="el-GR"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Clr>
                <a:srgbClr val="000000"/>
              </a:buClr>
              <a:buSzPct val="100000"/>
              <a:buNone/>
            </a:pPr>
            <a:r>
              <a:rPr lang="el-GR" altLang="el-GR" dirty="0" smtClean="0"/>
              <a:t>Έ</a:t>
            </a:r>
            <a:r>
              <a:rPr lang="en-GB" altLang="el-GR" dirty="0" err="1" smtClean="0"/>
              <a:t>στω</a:t>
            </a:r>
            <a:r>
              <a:rPr lang="en-GB" altLang="el-GR" dirty="0" smtClean="0"/>
              <a:t> </a:t>
            </a:r>
            <a:r>
              <a:rPr lang="en-GB" altLang="el-GR" dirty="0" err="1"/>
              <a:t>ότι</a:t>
            </a:r>
            <a:r>
              <a:rPr lang="en-GB" altLang="el-GR" dirty="0"/>
              <a:t> </a:t>
            </a:r>
            <a:r>
              <a:rPr lang="en-GB" altLang="el-GR" dirty="0" err="1"/>
              <a:t>θέλεις</a:t>
            </a:r>
            <a:r>
              <a:rPr lang="en-GB" altLang="el-GR" dirty="0"/>
              <a:t> να </a:t>
            </a:r>
            <a:r>
              <a:rPr lang="en-GB" altLang="el-GR" dirty="0" err="1"/>
              <a:t>δημιουργήσεις</a:t>
            </a:r>
            <a:r>
              <a:rPr lang="en-GB" altLang="el-GR" dirty="0"/>
              <a:t> </a:t>
            </a:r>
            <a:r>
              <a:rPr lang="en-GB" altLang="el-GR" dirty="0" smtClean="0"/>
              <a:t>μ</a:t>
            </a:r>
            <a:r>
              <a:rPr lang="el-GR" altLang="el-GR" dirty="0" smtClean="0"/>
              <a:t>ί</a:t>
            </a:r>
            <a:r>
              <a:rPr lang="en-GB" altLang="el-GR" dirty="0" smtClean="0"/>
              <a:t>α </a:t>
            </a:r>
            <a:r>
              <a:rPr lang="en-GB" altLang="el-GR" dirty="0"/>
              <a:t>συστάδα που να περιλαμβάνει τους πίνακες ΕMP, DEPT (βλέπε  στήλη DEPTNO στους δύο </a:t>
            </a:r>
            <a:r>
              <a:rPr lang="en-GB" altLang="el-GR" dirty="0" smtClean="0"/>
              <a:t>πίνακες) </a:t>
            </a:r>
            <a:r>
              <a:rPr lang="en-GB" altLang="el-GR" dirty="0"/>
              <a:t>ώστε να επιταχύνεις την αναζήτηση όταν χρησιμοποιείς  εντολές SELECT που περιλαμβάνουν JOIN των πινάκων </a:t>
            </a:r>
            <a:r>
              <a:rPr lang="en-GB" altLang="el-GR" dirty="0" smtClean="0"/>
              <a:t>αυτών.</a:t>
            </a:r>
            <a:endParaRPr lang="en-GB" altLang="el-GR" dirty="0"/>
          </a:p>
          <a:p>
            <a:pPr>
              <a:buClr>
                <a:srgbClr val="000000"/>
              </a:buClr>
              <a:buSzPct val="100000"/>
              <a:buNone/>
            </a:pPr>
            <a:r>
              <a:rPr lang="en-GB" altLang="el-GR" dirty="0">
                <a:latin typeface="Courier New" panose="02070309020205020404" pitchFamily="49" charset="0"/>
                <a:cs typeface="Courier New" panose="02070309020205020404" pitchFamily="49" charset="0"/>
              </a:rPr>
              <a:t>CREATE CLUSTER DEPT_EMP(DEPTNO NUMBER);</a:t>
            </a:r>
          </a:p>
          <a:p>
            <a:pPr>
              <a:buClr>
                <a:srgbClr val="000000"/>
              </a:buClr>
              <a:buSzPct val="100000"/>
              <a:buNone/>
            </a:pPr>
            <a:r>
              <a:rPr lang="en-GB" altLang="el-GR" dirty="0" err="1"/>
              <a:t>Πρόσθεσε</a:t>
            </a:r>
            <a:r>
              <a:rPr lang="en-GB" altLang="el-GR" dirty="0"/>
              <a:t> </a:t>
            </a:r>
            <a:r>
              <a:rPr lang="en-GB" altLang="el-GR" dirty="0" err="1"/>
              <a:t>τον</a:t>
            </a:r>
            <a:r>
              <a:rPr lang="en-GB" altLang="el-GR" dirty="0"/>
              <a:t> π</a:t>
            </a:r>
            <a:r>
              <a:rPr lang="en-GB" altLang="el-GR" dirty="0" err="1"/>
              <a:t>ίν</a:t>
            </a:r>
            <a:r>
              <a:rPr lang="en-GB" altLang="el-GR" dirty="0"/>
              <a:t>ακα DEPT στη  συστάδα.</a:t>
            </a:r>
          </a:p>
          <a:p>
            <a:pPr>
              <a:buClr>
                <a:srgbClr val="000000"/>
              </a:buClr>
              <a:buSzPct val="100000"/>
              <a:buNone/>
            </a:pPr>
            <a:r>
              <a:rPr lang="en-GB" altLang="el-GR" dirty="0">
                <a:latin typeface="Courier New" panose="02070309020205020404" pitchFamily="49" charset="0"/>
                <a:cs typeface="Courier New" panose="02070309020205020404" pitchFamily="49" charset="0"/>
              </a:rPr>
              <a:t>CREATE TABLE T1 CLUSTER DEPT_EMP(DEPTNO) SELECT * FROM DEPT;</a:t>
            </a:r>
          </a:p>
          <a:p>
            <a:pPr>
              <a:buClr>
                <a:srgbClr val="000000"/>
              </a:buClr>
              <a:buSzPct val="100000"/>
              <a:buNone/>
            </a:pPr>
            <a:r>
              <a:rPr lang="en-GB" altLang="el-GR" dirty="0">
                <a:latin typeface="Courier New" panose="02070309020205020404" pitchFamily="49" charset="0"/>
                <a:cs typeface="Courier New" panose="02070309020205020404" pitchFamily="49" charset="0"/>
              </a:rPr>
              <a:t>DROP TABLE DEPT;</a:t>
            </a:r>
          </a:p>
          <a:p>
            <a:pPr>
              <a:buClr>
                <a:srgbClr val="000000"/>
              </a:buClr>
              <a:buSzPct val="100000"/>
              <a:buNone/>
            </a:pPr>
            <a:r>
              <a:rPr lang="en-GB" altLang="el-GR" dirty="0">
                <a:latin typeface="Courier New" panose="02070309020205020404" pitchFamily="49" charset="0"/>
                <a:cs typeface="Courier New" panose="02070309020205020404" pitchFamily="49" charset="0"/>
              </a:rPr>
              <a:t>RENAME T1 TO DEPT;</a:t>
            </a:r>
          </a:p>
          <a:p>
            <a:pPr>
              <a:buClr>
                <a:srgbClr val="000000"/>
              </a:buClr>
              <a:buSzPct val="100000"/>
              <a:buNone/>
            </a:pPr>
            <a:r>
              <a:rPr lang="en-GB" altLang="el-GR" dirty="0" err="1"/>
              <a:t>Πρόσθεσε</a:t>
            </a:r>
            <a:r>
              <a:rPr lang="en-GB" altLang="el-GR" dirty="0"/>
              <a:t> </a:t>
            </a:r>
            <a:r>
              <a:rPr lang="en-GB" altLang="el-GR" dirty="0" err="1"/>
              <a:t>τον</a:t>
            </a:r>
            <a:r>
              <a:rPr lang="en-GB" altLang="el-GR" dirty="0"/>
              <a:t> π</a:t>
            </a:r>
            <a:r>
              <a:rPr lang="en-GB" altLang="el-GR" dirty="0" err="1"/>
              <a:t>ίν</a:t>
            </a:r>
            <a:r>
              <a:rPr lang="en-GB" altLang="el-GR" dirty="0"/>
              <a:t>ακα EMP στη συστάδα.</a:t>
            </a:r>
          </a:p>
          <a:p>
            <a:pPr>
              <a:buClr>
                <a:srgbClr val="000000"/>
              </a:buClr>
              <a:buSzPct val="100000"/>
              <a:buNone/>
            </a:pPr>
            <a:r>
              <a:rPr lang="en-GB" altLang="el-GR" dirty="0">
                <a:latin typeface="Courier New" panose="02070309020205020404" pitchFamily="49" charset="0"/>
                <a:cs typeface="Courier New" panose="02070309020205020404" pitchFamily="49" charset="0"/>
              </a:rPr>
              <a:t>CREATE TABLE T1 CLUSTER DEPT_EMP(DEPTNO) SELECT * FROM EMP;</a:t>
            </a:r>
          </a:p>
          <a:p>
            <a:pPr>
              <a:buClr>
                <a:srgbClr val="000000"/>
              </a:buClr>
              <a:buSzPct val="100000"/>
              <a:buNone/>
            </a:pPr>
            <a:r>
              <a:rPr lang="en-GB" altLang="el-GR" dirty="0">
                <a:latin typeface="Courier New" panose="02070309020205020404" pitchFamily="49" charset="0"/>
                <a:cs typeface="Courier New" panose="02070309020205020404" pitchFamily="49" charset="0"/>
              </a:rPr>
              <a:t>DROP TABLE EMP;</a:t>
            </a:r>
          </a:p>
          <a:p>
            <a:pPr>
              <a:buClr>
                <a:srgbClr val="000000"/>
              </a:buClr>
              <a:buSzPct val="100000"/>
              <a:buNone/>
            </a:pPr>
            <a:r>
              <a:rPr lang="en-GB" altLang="el-GR" dirty="0">
                <a:latin typeface="Courier New" panose="02070309020205020404" pitchFamily="49" charset="0"/>
                <a:cs typeface="Courier New" panose="02070309020205020404" pitchFamily="49" charset="0"/>
              </a:rPr>
              <a:t>RENAME T1 TO EMP</a:t>
            </a:r>
            <a:r>
              <a:rPr lang="en-GB" altLang="el-GR" dirty="0" smtClean="0">
                <a:latin typeface="Courier New" panose="02070309020205020404" pitchFamily="49" charset="0"/>
                <a:cs typeface="Courier New" panose="02070309020205020404" pitchFamily="49" charset="0"/>
              </a:rPr>
              <a:t>;</a:t>
            </a:r>
            <a:endParaRPr lang="en-GB" altLang="el-GR"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3636626203"/>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ctrTitle"/>
          </p:nvPr>
        </p:nvSpPr>
        <p:spPr>
          <a:xfrm>
            <a:off x="685800" y="2130425"/>
            <a:ext cx="7772400" cy="2090663"/>
          </a:xfrm>
        </p:spPr>
        <p:txBody>
          <a:bodyPr>
            <a:no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l-GR" sz="3200" b="1" dirty="0" err="1" smtClean="0"/>
              <a:t>Πώς</a:t>
            </a:r>
            <a:r>
              <a:rPr lang="en-GB" altLang="el-GR" sz="3200" b="1" dirty="0" smtClean="0"/>
              <a:t> </a:t>
            </a:r>
            <a:r>
              <a:rPr lang="en-GB" altLang="el-GR" sz="3200" b="1" dirty="0" err="1" smtClean="0"/>
              <a:t>συμ</a:t>
            </a:r>
            <a:r>
              <a:rPr lang="en-GB" altLang="el-GR" sz="3200" b="1" dirty="0" smtClean="0"/>
              <a:t>βάλλει στην ασφάλεια του συστήματος ο DBA </a:t>
            </a:r>
            <a:br>
              <a:rPr lang="en-GB" altLang="el-GR" sz="3200" b="1" dirty="0" smtClean="0"/>
            </a:br>
            <a:r>
              <a:rPr lang="en-GB" altLang="el-GR" sz="3200" b="1" dirty="0" smtClean="0"/>
              <a:t>Μία περιγραφή σημαντικών καθηκόντων του μέσα απο παραδείγματα</a:t>
            </a:r>
            <a:br>
              <a:rPr lang="en-GB" altLang="el-GR" sz="3200" b="1" dirty="0" smtClean="0"/>
            </a:br>
            <a:endParaRPr lang="en-GB" altLang="el-GR" sz="3200" b="1" dirty="0" smtClean="0"/>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83243724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a:lnSpc>
                <a:spcPct val="95000"/>
              </a:lnSpc>
              <a:buClr>
                <a:srgbClr val="000000"/>
              </a:buClr>
              <a:buSzPct val="100000"/>
              <a:buNone/>
            </a:pPr>
            <a:r>
              <a:rPr lang="en-GB" altLang="el-GR" sz="2400" b="1" dirty="0" err="1"/>
              <a:t>Συνδέσου</a:t>
            </a:r>
            <a:r>
              <a:rPr lang="en-GB" altLang="el-GR" sz="2400" b="1" dirty="0"/>
              <a:t> σαν </a:t>
            </a:r>
            <a:r>
              <a:rPr lang="en-GB" altLang="el-GR" sz="2400" b="1" dirty="0" smtClean="0"/>
              <a:t>DBA</a:t>
            </a:r>
            <a:endParaRPr lang="en-GB" altLang="el-GR" sz="2400" dirty="0"/>
          </a:p>
          <a:p>
            <a:pPr>
              <a:buClr>
                <a:srgbClr val="000000"/>
              </a:buClr>
              <a:buSzPct val="100000"/>
              <a:buNone/>
            </a:pPr>
            <a:r>
              <a:rPr lang="en-GB" altLang="el-GR" sz="2000" dirty="0">
                <a:latin typeface="Courier New" panose="02070309020205020404" pitchFamily="49" charset="0"/>
                <a:cs typeface="Courier New" panose="02070309020205020404" pitchFamily="49" charset="0"/>
              </a:rPr>
              <a:t>CONNECT SYSTEM/(password)</a:t>
            </a:r>
          </a:p>
          <a:p>
            <a:pPr>
              <a:buClr>
                <a:srgbClr val="000000"/>
              </a:buClr>
              <a:buSzPct val="100000"/>
              <a:buNone/>
            </a:pPr>
            <a:r>
              <a:rPr lang="en-GB" altLang="el-GR" sz="2400" b="1" dirty="0" err="1"/>
              <a:t>Δημιούργησε</a:t>
            </a:r>
            <a:r>
              <a:rPr lang="en-GB" altLang="el-GR" sz="2400" b="1" dirty="0"/>
              <a:t> </a:t>
            </a:r>
            <a:r>
              <a:rPr lang="en-GB" altLang="el-GR" sz="2400" b="1" dirty="0" err="1"/>
              <a:t>τον</a:t>
            </a:r>
            <a:r>
              <a:rPr lang="en-GB" altLang="el-GR" sz="2400" b="1" dirty="0"/>
              <a:t> </a:t>
            </a:r>
            <a:r>
              <a:rPr lang="en-GB" altLang="el-GR" sz="2400" b="1" dirty="0" err="1"/>
              <a:t>χρήστη</a:t>
            </a:r>
            <a:r>
              <a:rPr lang="en-GB" altLang="el-GR" sz="2400" b="1" dirty="0"/>
              <a:t> FORD </a:t>
            </a:r>
            <a:r>
              <a:rPr lang="en-GB" altLang="el-GR" sz="2400" b="1" dirty="0" err="1"/>
              <a:t>με</a:t>
            </a:r>
            <a:r>
              <a:rPr lang="en-GB" altLang="el-GR" sz="2400" b="1" dirty="0"/>
              <a:t> </a:t>
            </a:r>
            <a:r>
              <a:rPr lang="en-GB" altLang="el-GR" sz="2400" b="1" dirty="0" err="1"/>
              <a:t>συνθημ</a:t>
            </a:r>
            <a:r>
              <a:rPr lang="en-GB" altLang="el-GR" sz="2400" b="1" dirty="0"/>
              <a:t>ατικό </a:t>
            </a:r>
            <a:r>
              <a:rPr lang="en-GB" altLang="el-GR" sz="2400" b="1" dirty="0" smtClean="0"/>
              <a:t>CAR</a:t>
            </a:r>
            <a:endParaRPr lang="en-GB" altLang="el-GR" sz="2400" b="1" dirty="0"/>
          </a:p>
          <a:p>
            <a:pPr>
              <a:buClr>
                <a:srgbClr val="000000"/>
              </a:buClr>
              <a:buSzPct val="100000"/>
              <a:buNone/>
            </a:pPr>
            <a:r>
              <a:rPr lang="en-GB" altLang="el-GR" sz="2000" dirty="0">
                <a:latin typeface="Courier New" panose="02070309020205020404" pitchFamily="49" charset="0"/>
                <a:cs typeface="Courier New" panose="02070309020205020404" pitchFamily="49" charset="0"/>
              </a:rPr>
              <a:t>GRANT CONNECT TO FORD IDENTIFIED BY CAR;</a:t>
            </a:r>
          </a:p>
          <a:p>
            <a:pPr>
              <a:buClr>
                <a:srgbClr val="000000"/>
              </a:buClr>
              <a:buSzPct val="100000"/>
              <a:buNone/>
            </a:pPr>
            <a:r>
              <a:rPr lang="en-GB" altLang="el-GR" sz="2400" b="1" dirty="0" err="1" smtClean="0"/>
              <a:t>Πώς</a:t>
            </a:r>
            <a:r>
              <a:rPr lang="en-GB" altLang="el-GR" sz="2400" b="1" dirty="0" smtClean="0"/>
              <a:t> </a:t>
            </a:r>
            <a:r>
              <a:rPr lang="en-GB" altLang="el-GR" sz="2400" b="1" dirty="0"/>
              <a:t>θα </a:t>
            </a:r>
            <a:r>
              <a:rPr lang="en-GB" altLang="el-GR" sz="2400" b="1" dirty="0" err="1"/>
              <a:t>συνδέετ</a:t>
            </a:r>
            <a:r>
              <a:rPr lang="en-GB" altLang="el-GR" sz="2400" b="1" dirty="0"/>
              <a:t>αι ο </a:t>
            </a:r>
            <a:r>
              <a:rPr lang="en-GB" altLang="el-GR" sz="2400" b="1" dirty="0" smtClean="0"/>
              <a:t>Ford</a:t>
            </a:r>
            <a:endParaRPr lang="en-GB" altLang="el-GR" sz="2400" b="1" dirty="0"/>
          </a:p>
          <a:p>
            <a:pPr>
              <a:buClr>
                <a:srgbClr val="000000"/>
              </a:buClr>
              <a:buSzPct val="100000"/>
              <a:buNone/>
            </a:pPr>
            <a:r>
              <a:rPr lang="en-GB" altLang="el-GR" sz="2000" dirty="0">
                <a:latin typeface="Courier New" panose="02070309020205020404" pitchFamily="49" charset="0"/>
                <a:cs typeface="Courier New" panose="02070309020205020404" pitchFamily="49" charset="0"/>
              </a:rPr>
              <a:t>CONNECT FORD/CAR</a:t>
            </a:r>
          </a:p>
          <a:p>
            <a:pPr>
              <a:buClr>
                <a:srgbClr val="000000"/>
              </a:buClr>
              <a:buSzPct val="100000"/>
              <a:buNone/>
            </a:pPr>
            <a:r>
              <a:rPr lang="en-GB" altLang="el-GR" sz="2400" b="1" dirty="0" err="1" smtClean="0"/>
              <a:t>Πως</a:t>
            </a:r>
            <a:r>
              <a:rPr lang="en-GB" altLang="el-GR" sz="2400" b="1" dirty="0" smtClean="0"/>
              <a:t> </a:t>
            </a:r>
            <a:r>
              <a:rPr lang="en-GB" altLang="el-GR" sz="2400" b="1" dirty="0"/>
              <a:t>ο Ford θα μπ</a:t>
            </a:r>
            <a:r>
              <a:rPr lang="en-GB" altLang="el-GR" sz="2400" b="1" dirty="0" err="1"/>
              <a:t>ορεί</a:t>
            </a:r>
            <a:r>
              <a:rPr lang="en-GB" altLang="el-GR" sz="2400" b="1" dirty="0"/>
              <a:t> να </a:t>
            </a:r>
            <a:r>
              <a:rPr lang="en-GB" altLang="el-GR" sz="2400" b="1" dirty="0" err="1"/>
              <a:t>δημιουργεί</a:t>
            </a:r>
            <a:r>
              <a:rPr lang="en-GB" altLang="el-GR" sz="2400" b="1" dirty="0"/>
              <a:t> </a:t>
            </a:r>
            <a:r>
              <a:rPr lang="en-GB" altLang="el-GR" sz="2400" b="1" dirty="0" smtClean="0"/>
              <a:t>π</a:t>
            </a:r>
            <a:r>
              <a:rPr lang="en-GB" altLang="el-GR" sz="2400" b="1" dirty="0" err="1" smtClean="0"/>
              <a:t>ίν</a:t>
            </a:r>
            <a:r>
              <a:rPr lang="en-GB" altLang="el-GR" sz="2400" b="1" dirty="0" smtClean="0"/>
              <a:t>ακες</a:t>
            </a:r>
            <a:endParaRPr lang="en-GB" altLang="el-GR" sz="2400" b="1" dirty="0"/>
          </a:p>
          <a:p>
            <a:pPr>
              <a:buClr>
                <a:srgbClr val="000000"/>
              </a:buClr>
              <a:buSzPct val="100000"/>
              <a:buNone/>
            </a:pPr>
            <a:r>
              <a:rPr lang="en-GB" altLang="el-GR" sz="2400" b="1" dirty="0">
                <a:cs typeface="Courier New" panose="02070309020205020404" pitchFamily="49" charset="0"/>
              </a:rPr>
              <a:t>Μπα</a:t>
            </a:r>
            <a:r>
              <a:rPr lang="en-GB" altLang="el-GR" sz="2400" b="1" dirty="0" err="1">
                <a:cs typeface="Courier New" panose="02070309020205020404" pitchFamily="49" charset="0"/>
              </a:rPr>
              <a:t>ίνουμε</a:t>
            </a:r>
            <a:r>
              <a:rPr lang="en-GB" altLang="el-GR" sz="2400" b="1" dirty="0">
                <a:cs typeface="Courier New" panose="02070309020205020404" pitchFamily="49" charset="0"/>
              </a:rPr>
              <a:t> σαν DBA</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CONNECT SYSTEM/(password)</a:t>
            </a:r>
          </a:p>
          <a:p>
            <a:pPr>
              <a:buClr>
                <a:srgbClr val="000000"/>
              </a:buClr>
              <a:buSzPct val="100000"/>
              <a:buNone/>
            </a:pPr>
            <a:r>
              <a:rPr lang="en-GB" altLang="el-GR" sz="2400" b="1" dirty="0"/>
              <a:t>και </a:t>
            </a:r>
            <a:r>
              <a:rPr lang="en-GB" altLang="el-GR" sz="2400" b="1" dirty="0" err="1"/>
              <a:t>του</a:t>
            </a:r>
            <a:r>
              <a:rPr lang="en-GB" altLang="el-GR" sz="2400" b="1" dirty="0"/>
              <a:t> </a:t>
            </a:r>
            <a:r>
              <a:rPr lang="en-GB" altLang="el-GR" sz="2400" b="1" dirty="0" err="1"/>
              <a:t>εκχωρούμε</a:t>
            </a:r>
            <a:r>
              <a:rPr lang="en-GB" altLang="el-GR" sz="2400" b="1" dirty="0"/>
              <a:t> </a:t>
            </a:r>
            <a:r>
              <a:rPr lang="en-GB" altLang="el-GR" sz="2400" b="1" dirty="0" err="1"/>
              <a:t>το</a:t>
            </a:r>
            <a:r>
              <a:rPr lang="en-GB" altLang="el-GR" sz="2400" b="1" dirty="0"/>
              <a:t> </a:t>
            </a:r>
            <a:r>
              <a:rPr lang="en-GB" altLang="el-GR" sz="2400" b="1" dirty="0" err="1"/>
              <a:t>δικ</a:t>
            </a:r>
            <a:r>
              <a:rPr lang="en-GB" altLang="el-GR" sz="2400" b="1" dirty="0"/>
              <a:t>αίωμα:</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GRANT RESOURCE TO FORD;</a:t>
            </a:r>
          </a:p>
          <a:p>
            <a:pPr>
              <a:buClr>
                <a:srgbClr val="000000"/>
              </a:buClr>
              <a:buSzPct val="100000"/>
              <a:buNone/>
            </a:pPr>
            <a:r>
              <a:rPr lang="en-GB" altLang="el-GR" sz="2400" b="1" dirty="0" err="1"/>
              <a:t>Ετσι</a:t>
            </a:r>
            <a:r>
              <a:rPr lang="en-GB" altLang="el-GR" sz="2400" b="1" dirty="0"/>
              <a:t> ο FORD </a:t>
            </a:r>
            <a:r>
              <a:rPr lang="en-GB" altLang="el-GR" sz="2400" b="1" dirty="0" err="1"/>
              <a:t>συνδέετ</a:t>
            </a:r>
            <a:r>
              <a:rPr lang="en-GB" altLang="el-GR" sz="2400" b="1" dirty="0"/>
              <a:t>αι</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CONNECT </a:t>
            </a:r>
            <a:r>
              <a:rPr lang="en-GB" altLang="el-GR" sz="2000" dirty="0" smtClean="0">
                <a:latin typeface="Courier New" panose="02070309020205020404" pitchFamily="49" charset="0"/>
                <a:cs typeface="Courier New" panose="02070309020205020404" pitchFamily="49" charset="0"/>
              </a:rPr>
              <a:t>FORD/CAR</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347596781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smtClean="0"/>
              <a:t>και </a:t>
            </a:r>
            <a:r>
              <a:rPr lang="en-GB" altLang="el-GR" sz="2400" dirty="0" err="1"/>
              <a:t>δημιουργεί</a:t>
            </a:r>
            <a:r>
              <a:rPr lang="en-GB" altLang="el-GR" sz="2400" dirty="0"/>
              <a:t> π</a:t>
            </a:r>
            <a:r>
              <a:rPr lang="en-GB" altLang="el-GR" sz="2400" dirty="0" err="1"/>
              <a:t>ίν</a:t>
            </a:r>
            <a:r>
              <a:rPr lang="en-GB" altLang="el-GR" sz="2400" dirty="0"/>
              <a:t>ακα:</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CREATE TABLE PARTS</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(PARTNO NUMBER,</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DESCRIPTION CHAR(20),</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QUANTITY NUMBER);</a:t>
            </a:r>
          </a:p>
          <a:p>
            <a:pPr>
              <a:buClr>
                <a:srgbClr val="000000"/>
              </a:buClr>
              <a:buSzPct val="100000"/>
              <a:buNone/>
            </a:pPr>
            <a:endParaRPr lang="en-GB" altLang="el-GR" sz="2400" dirty="0"/>
          </a:p>
          <a:p>
            <a:pPr>
              <a:buClr>
                <a:srgbClr val="000000"/>
              </a:buClr>
              <a:buSzPct val="100000"/>
              <a:buNone/>
            </a:pPr>
            <a:r>
              <a:rPr lang="en-GB" altLang="el-GR" sz="2400" dirty="0"/>
              <a:t>και </a:t>
            </a:r>
            <a:r>
              <a:rPr lang="en-GB" altLang="el-GR" sz="2400" dirty="0" err="1"/>
              <a:t>εκχωρεί</a:t>
            </a:r>
            <a:r>
              <a:rPr lang="en-GB" altLang="el-GR" sz="2400" dirty="0"/>
              <a:t> </a:t>
            </a:r>
            <a:r>
              <a:rPr lang="en-GB" altLang="el-GR" sz="2400" dirty="0" err="1"/>
              <a:t>δικ</a:t>
            </a:r>
            <a:r>
              <a:rPr lang="en-GB" altLang="el-GR" sz="2400" dirty="0"/>
              <a:t>αιώματα</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GRANT </a:t>
            </a:r>
            <a:r>
              <a:rPr lang="en-GB" altLang="el-GR" sz="2000" dirty="0">
                <a:latin typeface="Courier New" panose="02070309020205020404" pitchFamily="49" charset="0"/>
                <a:cs typeface="Courier New" panose="02070309020205020404" pitchFamily="49" charset="0"/>
              </a:rPr>
              <a:t>SELECT ON PARTS TO PUBLIC;</a:t>
            </a:r>
          </a:p>
          <a:p>
            <a:endParaRPr lang="el-GR" sz="2400" dirty="0"/>
          </a:p>
        </p:txBody>
      </p:sp>
    </p:spTree>
    <p:extLst>
      <p:ext uri="{BB962C8B-B14F-4D97-AF65-F5344CB8AC3E}">
        <p14:creationId xmlns="" xmlns:p14="http://schemas.microsoft.com/office/powerpoint/2010/main" val="28289580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DBA και δηλώσεις SQL που χρησιμοποιεί </a:t>
            </a:r>
          </a:p>
        </p:txBody>
      </p:sp>
      <p:sp>
        <p:nvSpPr>
          <p:cNvPr id="3" name="Content Placeholder 2"/>
          <p:cNvSpPr>
            <a:spLocks noGrp="1"/>
          </p:cNvSpPr>
          <p:nvPr>
            <p:ph idx="1"/>
          </p:nvPr>
        </p:nvSpPr>
        <p:spPr>
          <a:xfrm>
            <a:off x="457200" y="1196752"/>
            <a:ext cx="8435280" cy="5040560"/>
          </a:xfrm>
        </p:spPr>
        <p:txBody>
          <a:bodyPr>
            <a:normAutofit fontScale="92500"/>
          </a:bodyPr>
          <a:lstStyle/>
          <a:p>
            <a:pPr marL="0" indent="0">
              <a:buNone/>
            </a:pPr>
            <a:r>
              <a:rPr lang="el-GR" sz="2200" b="1" dirty="0"/>
              <a:t>Ακολουθεί μία περιγραφή καθηκόντων του </a:t>
            </a:r>
            <a:r>
              <a:rPr lang="en-US" sz="2200" b="1" dirty="0" smtClean="0"/>
              <a:t>DBA </a:t>
            </a:r>
            <a:r>
              <a:rPr lang="el-GR" sz="2200" b="1" dirty="0" smtClean="0"/>
              <a:t>μέσα από </a:t>
            </a:r>
            <a:r>
              <a:rPr lang="el-GR" sz="2200" b="1" dirty="0"/>
              <a:t>παραδείγματα σε </a:t>
            </a:r>
            <a:r>
              <a:rPr lang="en-US" sz="2200" b="1" dirty="0" smtClean="0"/>
              <a:t>Oracle</a:t>
            </a:r>
            <a:endParaRPr lang="el-GR" sz="2200" b="1" dirty="0"/>
          </a:p>
          <a:p>
            <a:pPr marL="0" indent="0">
              <a:buNone/>
            </a:pPr>
            <a:r>
              <a:rPr lang="en-US" sz="1900" dirty="0">
                <a:latin typeface="Courier New" panose="02070309020205020404" pitchFamily="49" charset="0"/>
                <a:cs typeface="Courier New" panose="02070309020205020404" pitchFamily="49" charset="0"/>
              </a:rPr>
              <a:t>CONNECT SYSTEM/(password)</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GRANT CONNECT TO FORD IDENTIFIED BY CAR;</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CONNECT FORD</a:t>
            </a:r>
            <a:r>
              <a:rPr lang="en-GB" sz="1900" dirty="0">
                <a:latin typeface="Courier New" panose="02070309020205020404" pitchFamily="49" charset="0"/>
                <a:cs typeface="Courier New" panose="02070309020205020404" pitchFamily="49" charset="0"/>
              </a:rPr>
              <a:t>/</a:t>
            </a:r>
            <a:r>
              <a:rPr lang="en-US" sz="1900" dirty="0">
                <a:latin typeface="Courier New" panose="02070309020205020404" pitchFamily="49" charset="0"/>
                <a:cs typeface="Courier New" panose="02070309020205020404" pitchFamily="49" charset="0"/>
              </a:rPr>
              <a:t>CAR</a:t>
            </a:r>
            <a:endParaRPr lang="el-GR" sz="1900" dirty="0">
              <a:latin typeface="Courier New" panose="02070309020205020404" pitchFamily="49" charset="0"/>
              <a:cs typeface="Courier New" panose="02070309020205020404" pitchFamily="49" charset="0"/>
            </a:endParaRPr>
          </a:p>
          <a:p>
            <a:pPr marL="0" indent="0">
              <a:buNone/>
            </a:pPr>
            <a:r>
              <a:rPr lang="en-GB" sz="1900" dirty="0">
                <a:latin typeface="Courier New" panose="02070309020205020404" pitchFamily="49" charset="0"/>
                <a:cs typeface="Courier New" panose="02070309020205020404" pitchFamily="49" charset="0"/>
              </a:rPr>
              <a:t> </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CONNECT SYSTEM/(password)</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GRANT RESOURCE TO FORD;</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CONNECT FORD/CAR</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CREATE TABLE PARTS (PARTNO NUMBER,</a:t>
            </a:r>
            <a:endParaRPr lang="el-GR" sz="1900" dirty="0">
              <a:latin typeface="Courier New" panose="02070309020205020404" pitchFamily="49" charset="0"/>
              <a:cs typeface="Courier New" panose="02070309020205020404" pitchFamily="49" charset="0"/>
            </a:endParaRPr>
          </a:p>
          <a:p>
            <a:pPr marL="0" indent="0">
              <a:buNone/>
            </a:pPr>
            <a:r>
              <a:rPr lang="en-GB" sz="1900" dirty="0">
                <a:latin typeface="Courier New" panose="02070309020205020404" pitchFamily="49" charset="0"/>
                <a:cs typeface="Courier New" panose="02070309020205020404" pitchFamily="49" charset="0"/>
              </a:rPr>
              <a:t>                     </a:t>
            </a:r>
            <a:r>
              <a:rPr lang="en-US" sz="1900" dirty="0">
                <a:latin typeface="Courier New" panose="02070309020205020404" pitchFamily="49" charset="0"/>
                <a:cs typeface="Courier New" panose="02070309020205020404" pitchFamily="49" charset="0"/>
              </a:rPr>
              <a:t>DESCRIPTION CHAR(20),QUANTITY NUMBER);</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GRANT SELECT ON PARTS TO PUBLIC;</a:t>
            </a:r>
            <a:endParaRPr lang="el-GR" sz="1900" dirty="0">
              <a:latin typeface="Courier New" panose="02070309020205020404" pitchFamily="49" charset="0"/>
              <a:cs typeface="Courier New" panose="02070309020205020404" pitchFamily="49" charset="0"/>
            </a:endParaRPr>
          </a:p>
          <a:p>
            <a:pPr marL="0" indent="0">
              <a:buNone/>
            </a:pPr>
            <a:r>
              <a:rPr lang="en-GB" sz="1900" dirty="0">
                <a:latin typeface="Courier New" panose="02070309020205020404" pitchFamily="49" charset="0"/>
                <a:cs typeface="Courier New" panose="02070309020205020404" pitchFamily="49" charset="0"/>
              </a:rPr>
              <a:t> </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CONNECT SYSTEM/(password)</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GRANT DBA TO KING IDENTIFIED BY ALEXANDER;</a:t>
            </a:r>
            <a:endParaRPr lang="el-GR" sz="1900" dirty="0">
              <a:latin typeface="Courier New" panose="02070309020205020404" pitchFamily="49" charset="0"/>
              <a:cs typeface="Courier New" panose="02070309020205020404" pitchFamily="49" charset="0"/>
            </a:endParaRPr>
          </a:p>
          <a:p>
            <a:pPr marL="0" indent="0">
              <a:buNone/>
            </a:pPr>
            <a:endParaRPr lang="el-GR" dirty="0"/>
          </a:p>
        </p:txBody>
      </p:sp>
    </p:spTree>
    <p:extLst>
      <p:ext uri="{BB962C8B-B14F-4D97-AF65-F5344CB8AC3E}">
        <p14:creationId xmlns="" xmlns:p14="http://schemas.microsoft.com/office/powerpoint/2010/main" val="1569075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όψη</a:t>
            </a:r>
          </a:p>
        </p:txBody>
      </p:sp>
      <p:sp>
        <p:nvSpPr>
          <p:cNvPr id="3" name="Content Placeholder 2"/>
          <p:cNvSpPr>
            <a:spLocks noGrp="1"/>
          </p:cNvSpPr>
          <p:nvPr>
            <p:ph idx="1"/>
          </p:nvPr>
        </p:nvSpPr>
        <p:spPr/>
        <p:txBody>
          <a:bodyPr>
            <a:noAutofit/>
          </a:bodyPr>
          <a:lstStyle/>
          <a:p>
            <a:pPr marL="0" indent="0">
              <a:buNone/>
            </a:pPr>
            <a:r>
              <a:rPr lang="el-GR" sz="2400" dirty="0"/>
              <a:t>Όψη είναι ένας ιδεατός (</a:t>
            </a:r>
            <a:r>
              <a:rPr lang="en-US" sz="2400" dirty="0"/>
              <a:t>virtual</a:t>
            </a:r>
            <a:r>
              <a:rPr lang="el-GR" sz="2400" dirty="0"/>
              <a:t>) πίνακας που περιλαμβάνει στήλες από έναν ή περισσότερους πίνακες ή και άλλες όψεις της ΒΔ.</a:t>
            </a:r>
          </a:p>
          <a:p>
            <a:pPr marL="0" indent="0">
              <a:buNone/>
            </a:pPr>
            <a:r>
              <a:rPr lang="el-GR" sz="2400" dirty="0" smtClean="0"/>
              <a:t>Από </a:t>
            </a:r>
            <a:r>
              <a:rPr lang="el-GR" sz="2400" dirty="0"/>
              <a:t>την έκδοση </a:t>
            </a:r>
            <a:r>
              <a:rPr lang="en-US" sz="2400" dirty="0"/>
              <a:t>Oracle</a:t>
            </a:r>
            <a:r>
              <a:rPr lang="el-GR" sz="2400" dirty="0"/>
              <a:t>10</a:t>
            </a:r>
            <a:r>
              <a:rPr lang="en-US" sz="2400" dirty="0"/>
              <a:t>g</a:t>
            </a:r>
            <a:r>
              <a:rPr lang="el-GR" sz="2400" dirty="0"/>
              <a:t> για να μπορεί ένας χρήστης της (π.χ. ο χρήστης </a:t>
            </a:r>
            <a:r>
              <a:rPr lang="en-US" sz="2400" dirty="0"/>
              <a:t>SCOTT</a:t>
            </a:r>
            <a:r>
              <a:rPr lang="el-GR" sz="2400" dirty="0"/>
              <a:t>) να δημιουργεί όψεις θα πρέπει να έχει το δικαίωμα </a:t>
            </a:r>
            <a:r>
              <a:rPr lang="en-US" sz="2400" dirty="0"/>
              <a:t>CREATE VIEW</a:t>
            </a:r>
            <a:r>
              <a:rPr lang="el-GR" sz="2400" dirty="0"/>
              <a:t>. Για να αποδώσουμε αυτό το δικαίωμα συνδεόμαστε ως  χρήστης </a:t>
            </a:r>
            <a:r>
              <a:rPr lang="en-US" sz="2400" dirty="0"/>
              <a:t>SYSTEM</a:t>
            </a:r>
            <a:r>
              <a:rPr lang="el-GR" sz="2400" dirty="0"/>
              <a:t> και δίνουμε την παρακάτω εντολή:</a:t>
            </a:r>
          </a:p>
          <a:p>
            <a:pPr marL="0" indent="0">
              <a:buNone/>
            </a:pPr>
            <a:r>
              <a:rPr lang="en-US" sz="2400" dirty="0">
                <a:latin typeface="Courier New" panose="02070309020205020404" pitchFamily="49" charset="0"/>
                <a:cs typeface="Courier New" panose="02070309020205020404" pitchFamily="49" charset="0"/>
              </a:rPr>
              <a:t>SQL&gt; GRANT CREATE VIEW TO SCOTT;</a:t>
            </a:r>
            <a:endParaRPr lang="el-GR" sz="2400" dirty="0">
              <a:latin typeface="Courier New" panose="02070309020205020404" pitchFamily="49" charset="0"/>
              <a:cs typeface="Courier New" panose="02070309020205020404" pitchFamily="49" charset="0"/>
            </a:endParaRPr>
          </a:p>
          <a:p>
            <a:pPr marL="0" indent="0">
              <a:buNone/>
            </a:pPr>
            <a:endParaRPr lang="el-GR" sz="2400" dirty="0"/>
          </a:p>
        </p:txBody>
      </p:sp>
    </p:spTree>
    <p:extLst>
      <p:ext uri="{BB962C8B-B14F-4D97-AF65-F5344CB8AC3E}">
        <p14:creationId xmlns="" xmlns:p14="http://schemas.microsoft.com/office/powerpoint/2010/main" val="365890172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p:txBody>
          <a:bodyPr>
            <a:noAutofit/>
          </a:bodyPr>
          <a:lstStyle/>
          <a:p>
            <a:pPr marL="0" indent="0">
              <a:spcAft>
                <a:spcPts val="0"/>
              </a:spcAft>
              <a:buNone/>
            </a:pPr>
            <a:r>
              <a:rPr lang="el-GR" sz="2400" b="1" dirty="0">
                <a:ea typeface="Times New Roman"/>
              </a:rPr>
              <a:t>Παράδειγμα δημιουργίας όψης</a:t>
            </a:r>
          </a:p>
          <a:p>
            <a:pPr marL="0" indent="0">
              <a:spcAft>
                <a:spcPts val="0"/>
              </a:spcAft>
              <a:buNone/>
            </a:pPr>
            <a:r>
              <a:rPr lang="el-GR" sz="2400" dirty="0">
                <a:ea typeface="Times New Roman"/>
              </a:rPr>
              <a:t> </a:t>
            </a:r>
            <a:r>
              <a:rPr lang="el-GR" sz="2400" dirty="0" smtClean="0">
                <a:ea typeface="Times New Roman"/>
              </a:rPr>
              <a:t>Να </a:t>
            </a:r>
            <a:r>
              <a:rPr lang="el-GR" sz="2400" dirty="0">
                <a:ea typeface="Times New Roman"/>
              </a:rPr>
              <a:t>δημιουργηθεί όψη που θα δείχνει τους προγραμματιστές της επιχείρησης</a:t>
            </a:r>
          </a:p>
          <a:p>
            <a:pPr marL="0" indent="0">
              <a:spcAft>
                <a:spcPts val="0"/>
              </a:spcAft>
              <a:buNone/>
            </a:pPr>
            <a:r>
              <a:rPr lang="en-US" sz="2000" dirty="0" smtClean="0">
                <a:solidFill>
                  <a:srgbClr val="0000F0"/>
                </a:solidFill>
                <a:ea typeface="Times New Roman"/>
              </a:rPr>
              <a:t>CREATE</a:t>
            </a:r>
            <a:r>
              <a:rPr lang="en-US" sz="2000" dirty="0" smtClean="0">
                <a:solidFill>
                  <a:srgbClr val="000000"/>
                </a:solidFill>
                <a:ea typeface="Times New Roman"/>
              </a:rPr>
              <a:t> </a:t>
            </a:r>
            <a:r>
              <a:rPr lang="en-US" sz="2000" dirty="0">
                <a:solidFill>
                  <a:srgbClr val="0000F0"/>
                </a:solidFill>
                <a:ea typeface="Times New Roman"/>
              </a:rPr>
              <a:t>VIEW</a:t>
            </a:r>
            <a:r>
              <a:rPr lang="en-US" sz="2000" dirty="0">
                <a:solidFill>
                  <a:srgbClr val="000000"/>
                </a:solidFill>
                <a:ea typeface="Times New Roman"/>
              </a:rPr>
              <a:t> PROGRAMMERS</a:t>
            </a:r>
            <a:r>
              <a:rPr lang="en-US" sz="2000" dirty="0">
                <a:solidFill>
                  <a:srgbClr val="0000F0"/>
                </a:solidFill>
                <a:ea typeface="Times New Roman"/>
              </a:rPr>
              <a:t>(</a:t>
            </a:r>
            <a:r>
              <a:rPr lang="en-US" sz="2000" dirty="0">
                <a:solidFill>
                  <a:srgbClr val="000000"/>
                </a:solidFill>
                <a:ea typeface="Times New Roman"/>
              </a:rPr>
              <a:t>IDNUM</a:t>
            </a:r>
            <a:r>
              <a:rPr lang="en-US" sz="2000" dirty="0">
                <a:solidFill>
                  <a:srgbClr val="0000F0"/>
                </a:solidFill>
                <a:ea typeface="Times New Roman"/>
              </a:rPr>
              <a:t>,</a:t>
            </a:r>
            <a:r>
              <a:rPr lang="en-US" sz="2000" dirty="0">
                <a:solidFill>
                  <a:srgbClr val="000000"/>
                </a:solidFill>
                <a:ea typeface="Times New Roman"/>
              </a:rPr>
              <a:t>LNAME</a:t>
            </a:r>
            <a:r>
              <a:rPr lang="en-US" sz="2000" dirty="0">
                <a:solidFill>
                  <a:srgbClr val="0000F0"/>
                </a:solidFill>
                <a:ea typeface="Times New Roman"/>
              </a:rPr>
              <a:t>,</a:t>
            </a:r>
            <a:r>
              <a:rPr lang="en-US" sz="2000" dirty="0">
                <a:solidFill>
                  <a:srgbClr val="000000"/>
                </a:solidFill>
                <a:ea typeface="Times New Roman"/>
              </a:rPr>
              <a:t>FNAME</a:t>
            </a:r>
            <a:r>
              <a:rPr lang="en-US" sz="2000" dirty="0">
                <a:solidFill>
                  <a:srgbClr val="0000F0"/>
                </a:solidFill>
                <a:ea typeface="Times New Roman"/>
              </a:rPr>
              <a:t>,</a:t>
            </a:r>
            <a:r>
              <a:rPr lang="en-US" sz="2000" dirty="0">
                <a:solidFill>
                  <a:srgbClr val="000000"/>
                </a:solidFill>
                <a:ea typeface="Times New Roman"/>
              </a:rPr>
              <a:t>SEX</a:t>
            </a:r>
            <a:r>
              <a:rPr lang="en-US" sz="2000" dirty="0">
                <a:solidFill>
                  <a:srgbClr val="0000F0"/>
                </a:solidFill>
                <a:ea typeface="Times New Roman"/>
              </a:rPr>
              <a:t>,</a:t>
            </a:r>
            <a:r>
              <a:rPr lang="en-US" sz="2000" dirty="0">
                <a:solidFill>
                  <a:srgbClr val="000000"/>
                </a:solidFill>
                <a:ea typeface="Times New Roman"/>
              </a:rPr>
              <a:t>SALARY</a:t>
            </a:r>
            <a:r>
              <a:rPr lang="en-US" sz="2000" dirty="0">
                <a:solidFill>
                  <a:srgbClr val="0000F0"/>
                </a:solidFill>
                <a:ea typeface="Times New Roman"/>
              </a:rPr>
              <a:t>,</a:t>
            </a:r>
            <a:r>
              <a:rPr lang="en-US" sz="2000" dirty="0">
                <a:solidFill>
                  <a:srgbClr val="000000"/>
                </a:solidFill>
                <a:ea typeface="Times New Roman"/>
              </a:rPr>
              <a:t>DEPTNO</a:t>
            </a:r>
            <a:r>
              <a:rPr lang="en-US" sz="2000" dirty="0">
                <a:solidFill>
                  <a:srgbClr val="0000F0"/>
                </a:solidFill>
                <a:ea typeface="Times New Roman"/>
              </a:rPr>
              <a:t>)</a:t>
            </a:r>
            <a:r>
              <a:rPr lang="en-US" sz="2000" dirty="0">
                <a:solidFill>
                  <a:srgbClr val="000000"/>
                </a:solidFill>
                <a:ea typeface="Times New Roman"/>
              </a:rPr>
              <a:t> </a:t>
            </a:r>
            <a:endParaRPr lang="el-GR" sz="2000" dirty="0">
              <a:ea typeface="Times New Roman"/>
            </a:endParaRPr>
          </a:p>
          <a:p>
            <a:pPr marL="0" indent="0">
              <a:spcAft>
                <a:spcPts val="0"/>
              </a:spcAft>
              <a:buNone/>
            </a:pPr>
            <a:r>
              <a:rPr lang="en-US" sz="2000" dirty="0">
                <a:solidFill>
                  <a:srgbClr val="0000F0"/>
                </a:solidFill>
                <a:ea typeface="Times New Roman"/>
              </a:rPr>
              <a:t>AS</a:t>
            </a:r>
            <a:r>
              <a:rPr lang="en-US" sz="2000" dirty="0">
                <a:solidFill>
                  <a:srgbClr val="000000"/>
                </a:solidFill>
                <a:ea typeface="Times New Roman"/>
              </a:rPr>
              <a:t> </a:t>
            </a:r>
            <a:r>
              <a:rPr lang="en-US" sz="2000" dirty="0">
                <a:solidFill>
                  <a:srgbClr val="0000F0"/>
                </a:solidFill>
                <a:ea typeface="Times New Roman"/>
              </a:rPr>
              <a:t>SELECT</a:t>
            </a:r>
            <a:r>
              <a:rPr lang="en-US" sz="2000" dirty="0">
                <a:solidFill>
                  <a:srgbClr val="000000"/>
                </a:solidFill>
                <a:ea typeface="Times New Roman"/>
              </a:rPr>
              <a:t> IDNUM</a:t>
            </a:r>
            <a:r>
              <a:rPr lang="en-US" sz="2000" dirty="0">
                <a:solidFill>
                  <a:srgbClr val="0000F0"/>
                </a:solidFill>
                <a:ea typeface="Times New Roman"/>
              </a:rPr>
              <a:t>,</a:t>
            </a:r>
            <a:r>
              <a:rPr lang="en-US" sz="2000" dirty="0">
                <a:solidFill>
                  <a:srgbClr val="000000"/>
                </a:solidFill>
                <a:ea typeface="Times New Roman"/>
              </a:rPr>
              <a:t>LNAME</a:t>
            </a:r>
            <a:r>
              <a:rPr lang="en-US" sz="2000" dirty="0">
                <a:solidFill>
                  <a:srgbClr val="0000F0"/>
                </a:solidFill>
                <a:ea typeface="Times New Roman"/>
              </a:rPr>
              <a:t>,</a:t>
            </a:r>
            <a:r>
              <a:rPr lang="en-US" sz="2000" dirty="0">
                <a:solidFill>
                  <a:srgbClr val="000000"/>
                </a:solidFill>
                <a:ea typeface="Times New Roman"/>
              </a:rPr>
              <a:t>FNAME</a:t>
            </a:r>
            <a:r>
              <a:rPr lang="en-US" sz="2000" dirty="0">
                <a:solidFill>
                  <a:srgbClr val="0000F0"/>
                </a:solidFill>
                <a:ea typeface="Times New Roman"/>
              </a:rPr>
              <a:t>,</a:t>
            </a:r>
            <a:r>
              <a:rPr lang="en-US" sz="2000" dirty="0">
                <a:solidFill>
                  <a:srgbClr val="000000"/>
                </a:solidFill>
                <a:ea typeface="Times New Roman"/>
              </a:rPr>
              <a:t>SEX</a:t>
            </a:r>
            <a:r>
              <a:rPr lang="en-US" sz="2000" dirty="0">
                <a:solidFill>
                  <a:srgbClr val="0000F0"/>
                </a:solidFill>
                <a:ea typeface="Times New Roman"/>
              </a:rPr>
              <a:t>,</a:t>
            </a:r>
            <a:r>
              <a:rPr lang="en-US" sz="2000" dirty="0">
                <a:solidFill>
                  <a:srgbClr val="000000"/>
                </a:solidFill>
                <a:ea typeface="Times New Roman"/>
              </a:rPr>
              <a:t>SALARY</a:t>
            </a:r>
            <a:r>
              <a:rPr lang="en-US" sz="2000" dirty="0">
                <a:solidFill>
                  <a:srgbClr val="0000F0"/>
                </a:solidFill>
                <a:ea typeface="Times New Roman"/>
              </a:rPr>
              <a:t>,</a:t>
            </a:r>
            <a:r>
              <a:rPr lang="en-US" sz="2000" dirty="0">
                <a:solidFill>
                  <a:srgbClr val="000000"/>
                </a:solidFill>
                <a:ea typeface="Times New Roman"/>
              </a:rPr>
              <a:t>DEPTNO </a:t>
            </a:r>
            <a:r>
              <a:rPr lang="en-US" sz="2000" dirty="0">
                <a:solidFill>
                  <a:srgbClr val="0000F0"/>
                </a:solidFill>
                <a:ea typeface="Times New Roman"/>
              </a:rPr>
              <a:t>FROM</a:t>
            </a:r>
            <a:r>
              <a:rPr lang="en-US" sz="2000" dirty="0">
                <a:solidFill>
                  <a:srgbClr val="000000"/>
                </a:solidFill>
                <a:ea typeface="Times New Roman"/>
              </a:rPr>
              <a:t> </a:t>
            </a:r>
            <a:r>
              <a:rPr lang="en-US" sz="2000" dirty="0">
                <a:solidFill>
                  <a:srgbClr val="808000"/>
                </a:solidFill>
                <a:ea typeface="Times New Roman"/>
              </a:rPr>
              <a:t>EMPLOYEE</a:t>
            </a:r>
            <a:endParaRPr lang="el-GR" sz="2000" dirty="0">
              <a:ea typeface="Times New Roman"/>
            </a:endParaRPr>
          </a:p>
          <a:p>
            <a:pPr marL="0" indent="0">
              <a:spcAft>
                <a:spcPts val="0"/>
              </a:spcAft>
              <a:buNone/>
            </a:pPr>
            <a:r>
              <a:rPr lang="en-US" sz="2000" dirty="0">
                <a:solidFill>
                  <a:srgbClr val="000000"/>
                </a:solidFill>
                <a:ea typeface="Times New Roman"/>
              </a:rPr>
              <a:t>	</a:t>
            </a:r>
            <a:r>
              <a:rPr lang="en-US" sz="2000" dirty="0">
                <a:solidFill>
                  <a:srgbClr val="0000F0"/>
                </a:solidFill>
                <a:ea typeface="Times New Roman"/>
              </a:rPr>
              <a:t>WHERE</a:t>
            </a:r>
            <a:r>
              <a:rPr lang="en-US" sz="2000" dirty="0">
                <a:solidFill>
                  <a:srgbClr val="000000"/>
                </a:solidFill>
                <a:ea typeface="Times New Roman"/>
              </a:rPr>
              <a:t> JOB</a:t>
            </a:r>
            <a:r>
              <a:rPr lang="el-GR" sz="2000" dirty="0">
                <a:solidFill>
                  <a:srgbClr val="0000F0"/>
                </a:solidFill>
                <a:ea typeface="Times New Roman"/>
              </a:rPr>
              <a:t>=</a:t>
            </a:r>
            <a:r>
              <a:rPr lang="el-GR" sz="2000" dirty="0">
                <a:solidFill>
                  <a:srgbClr val="000000"/>
                </a:solidFill>
                <a:ea typeface="Times New Roman"/>
              </a:rPr>
              <a:t> </a:t>
            </a:r>
            <a:r>
              <a:rPr lang="el-GR" sz="2000" dirty="0">
                <a:solidFill>
                  <a:srgbClr val="FF0000"/>
                </a:solidFill>
                <a:ea typeface="Times New Roman"/>
              </a:rPr>
              <a:t>'</a:t>
            </a:r>
            <a:r>
              <a:rPr lang="en-US" sz="2000" dirty="0">
                <a:solidFill>
                  <a:srgbClr val="FF0000"/>
                </a:solidFill>
                <a:ea typeface="Times New Roman"/>
              </a:rPr>
              <a:t>PROGRAMMER</a:t>
            </a:r>
            <a:r>
              <a:rPr lang="el-GR" sz="2000" dirty="0">
                <a:solidFill>
                  <a:srgbClr val="FF0000"/>
                </a:solidFill>
                <a:ea typeface="Times New Roman"/>
              </a:rPr>
              <a:t>'</a:t>
            </a:r>
            <a:r>
              <a:rPr lang="el-GR" sz="2000" dirty="0">
                <a:solidFill>
                  <a:srgbClr val="0000F0"/>
                </a:solidFill>
                <a:ea typeface="Times New Roman"/>
              </a:rPr>
              <a:t>;</a:t>
            </a:r>
            <a:endParaRPr lang="el-GR" sz="2000" dirty="0">
              <a:ea typeface="Times New Roman"/>
            </a:endParaRPr>
          </a:p>
          <a:p>
            <a:pPr marL="0" indent="0">
              <a:spcAft>
                <a:spcPts val="0"/>
              </a:spcAft>
              <a:buNone/>
            </a:pPr>
            <a:r>
              <a:rPr lang="el-GR" sz="2800" i="1" dirty="0">
                <a:ea typeface="Times New Roman"/>
              </a:rPr>
              <a:t> </a:t>
            </a:r>
            <a:endParaRPr lang="el-GR" sz="2400" dirty="0">
              <a:ea typeface="Times New Roman"/>
            </a:endParaRPr>
          </a:p>
          <a:p>
            <a:pPr marL="0" indent="0">
              <a:spcAft>
                <a:spcPts val="0"/>
              </a:spcAft>
              <a:buNone/>
            </a:pPr>
            <a:r>
              <a:rPr lang="el-GR" sz="2400" b="1" dirty="0">
                <a:ea typeface="Times New Roman"/>
              </a:rPr>
              <a:t>Παράδειγμα αναζήτησης στοιχείων όψης</a:t>
            </a:r>
          </a:p>
          <a:p>
            <a:pPr marL="0" indent="0">
              <a:spcAft>
                <a:spcPts val="0"/>
              </a:spcAft>
              <a:buNone/>
            </a:pPr>
            <a:r>
              <a:rPr lang="en-US" sz="2000" dirty="0" smtClean="0">
                <a:solidFill>
                  <a:srgbClr val="0000F0"/>
                </a:solidFill>
                <a:latin typeface="Courier New" panose="02070309020205020404" pitchFamily="49" charset="0"/>
                <a:ea typeface="Times New Roman"/>
                <a:cs typeface="Courier New" panose="02070309020205020404" pitchFamily="49" charset="0"/>
              </a:rPr>
              <a:t>SELECT</a:t>
            </a:r>
            <a:r>
              <a:rPr lang="en-US" sz="2000" dirty="0" smtClean="0">
                <a:solidFill>
                  <a:srgbClr val="000000"/>
                </a:solidFill>
                <a:latin typeface="Courier New" panose="02070309020205020404" pitchFamily="49" charset="0"/>
                <a:ea typeface="Times New Roman"/>
                <a:cs typeface="Courier New" panose="02070309020205020404" pitchFamily="49" charset="0"/>
              </a:rPr>
              <a:t> </a:t>
            </a:r>
            <a:r>
              <a:rPr lang="en-US" sz="2000" dirty="0">
                <a:solidFill>
                  <a:srgbClr val="000000"/>
                </a:solidFill>
                <a:latin typeface="Courier New" panose="02070309020205020404" pitchFamily="49" charset="0"/>
                <a:ea typeface="Times New Roman"/>
                <a:cs typeface="Courier New" panose="02070309020205020404" pitchFamily="49" charset="0"/>
              </a:rPr>
              <a:t>LNAME</a:t>
            </a:r>
            <a:r>
              <a:rPr lang="en-US" sz="2000" dirty="0">
                <a:solidFill>
                  <a:srgbClr val="0000F0"/>
                </a:solidFill>
                <a:latin typeface="Courier New" panose="02070309020205020404" pitchFamily="49" charset="0"/>
                <a:ea typeface="Times New Roman"/>
                <a:cs typeface="Courier New" panose="02070309020205020404" pitchFamily="49" charset="0"/>
              </a:rPr>
              <a:t>,</a:t>
            </a:r>
            <a:r>
              <a:rPr lang="en-US" sz="2000" dirty="0">
                <a:solidFill>
                  <a:srgbClr val="000000"/>
                </a:solidFill>
                <a:latin typeface="Courier New" panose="02070309020205020404" pitchFamily="49" charset="0"/>
                <a:ea typeface="Times New Roman"/>
                <a:cs typeface="Courier New" panose="02070309020205020404" pitchFamily="49" charset="0"/>
              </a:rPr>
              <a:t>FNAME</a:t>
            </a:r>
            <a:r>
              <a:rPr lang="en-US" sz="2000" dirty="0">
                <a:solidFill>
                  <a:srgbClr val="0000F0"/>
                </a:solidFill>
                <a:latin typeface="Courier New" panose="02070309020205020404" pitchFamily="49" charset="0"/>
                <a:ea typeface="Times New Roman"/>
                <a:cs typeface="Courier New" panose="02070309020205020404" pitchFamily="49" charset="0"/>
              </a:rPr>
              <a:t>,</a:t>
            </a:r>
            <a:r>
              <a:rPr lang="en-US" sz="2000" dirty="0">
                <a:solidFill>
                  <a:srgbClr val="000000"/>
                </a:solidFill>
                <a:latin typeface="Courier New" panose="02070309020205020404" pitchFamily="49" charset="0"/>
                <a:ea typeface="Times New Roman"/>
                <a:cs typeface="Courier New" panose="02070309020205020404" pitchFamily="49" charset="0"/>
              </a:rPr>
              <a:t>SEX </a:t>
            </a:r>
            <a:r>
              <a:rPr lang="en-US" sz="2000" dirty="0">
                <a:solidFill>
                  <a:srgbClr val="0000F0"/>
                </a:solidFill>
                <a:latin typeface="Courier New" panose="02070309020205020404" pitchFamily="49" charset="0"/>
                <a:ea typeface="Times New Roman"/>
                <a:cs typeface="Courier New" panose="02070309020205020404" pitchFamily="49" charset="0"/>
              </a:rPr>
              <a:t>FROM</a:t>
            </a:r>
            <a:r>
              <a:rPr lang="en-US" sz="2000" dirty="0">
                <a:solidFill>
                  <a:srgbClr val="000000"/>
                </a:solidFill>
                <a:latin typeface="Courier New" panose="02070309020205020404" pitchFamily="49" charset="0"/>
                <a:ea typeface="Times New Roman"/>
                <a:cs typeface="Courier New" panose="02070309020205020404" pitchFamily="49" charset="0"/>
              </a:rPr>
              <a:t> PROGRAMMERS</a:t>
            </a:r>
            <a:r>
              <a:rPr lang="en-US" sz="2000" dirty="0">
                <a:solidFill>
                  <a:srgbClr val="0000F0"/>
                </a:solidFill>
                <a:latin typeface="Courier New" panose="02070309020205020404" pitchFamily="49" charset="0"/>
                <a:ea typeface="Times New Roman"/>
                <a:cs typeface="Courier New" panose="02070309020205020404" pitchFamily="49" charset="0"/>
              </a:rPr>
              <a:t>;</a:t>
            </a:r>
            <a:endParaRPr lang="el-GR"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 xmlns:p14="http://schemas.microsoft.com/office/powerpoint/2010/main" val="401712677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400" dirty="0"/>
              <a:t>Ο χρήστης / προγραμματιστής χειρίζεται τις όψεις όπως και τους πίνακες. Μπορεί δηλαδή να χρησιμοποιήσει  τις εντολές </a:t>
            </a:r>
            <a:r>
              <a:rPr lang="en-US" sz="2400" dirty="0"/>
              <a:t>Select</a:t>
            </a:r>
            <a:r>
              <a:rPr lang="el-GR" sz="2400" dirty="0"/>
              <a:t>, </a:t>
            </a:r>
            <a:r>
              <a:rPr lang="en-US" sz="2400" dirty="0"/>
              <a:t>Insert</a:t>
            </a:r>
            <a:r>
              <a:rPr lang="el-GR" sz="2400" dirty="0"/>
              <a:t>, </a:t>
            </a:r>
            <a:r>
              <a:rPr lang="en-US" sz="2400" dirty="0"/>
              <a:t>Update</a:t>
            </a:r>
            <a:r>
              <a:rPr lang="el-GR" sz="2400" dirty="0"/>
              <a:t>, </a:t>
            </a:r>
            <a:r>
              <a:rPr lang="en-US" sz="2400" dirty="0"/>
              <a:t>Delete</a:t>
            </a:r>
            <a:r>
              <a:rPr lang="el-GR" sz="2400" dirty="0"/>
              <a:t> σαν να ήταν η όψη ένας συνηθισμένος πίνακας</a:t>
            </a:r>
            <a:r>
              <a:rPr lang="el-GR" sz="2400" b="1" dirty="0"/>
              <a:t> (με κάποιους περιορισμούς ανάλογα με τον ορισμό της όψης)</a:t>
            </a:r>
            <a:r>
              <a:rPr lang="el-GR" sz="2400" dirty="0"/>
              <a:t>. </a:t>
            </a:r>
          </a:p>
          <a:p>
            <a:endParaRPr lang="el-GR" sz="2400" dirty="0"/>
          </a:p>
          <a:p>
            <a:r>
              <a:rPr lang="el-GR" sz="2400" dirty="0"/>
              <a:t>Τα στοιχεία του αντικειμένου της όψης αντανακλούν άμεσα τις αλλαγές που γίνονται στα στοιχεία των πινάκων με τους οποίους συνδέεται η όψη. Και αντίστροφα, όταν εισάγουμε, τροποποιούμε ή διαγράφουμε στοιχεία της όψης οι αλλαγές αντανακλώνται άμεσα στους πίνακες στους οποίους βασίζεται η όψη</a:t>
            </a:r>
            <a:r>
              <a:rPr lang="el-GR" sz="2400" b="1" dirty="0"/>
              <a:t> (με κάποιους περιορισμούς ανάλογα με τον ορισμό της όψης</a:t>
            </a:r>
            <a:r>
              <a:rPr lang="el-GR" sz="2400" b="1" dirty="0" smtClean="0"/>
              <a:t>)</a:t>
            </a:r>
            <a:r>
              <a:rPr lang="el-GR" sz="2400" dirty="0" smtClean="0"/>
              <a:t>.</a:t>
            </a:r>
            <a:endParaRPr lang="el-GR" sz="2400" dirty="0"/>
          </a:p>
        </p:txBody>
      </p:sp>
    </p:spTree>
    <p:extLst>
      <p:ext uri="{BB962C8B-B14F-4D97-AF65-F5344CB8AC3E}">
        <p14:creationId xmlns="" xmlns:p14="http://schemas.microsoft.com/office/powerpoint/2010/main" val="1524779551"/>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Ποτέ πρέπει να χρησιμοποιήσουμε </a:t>
            </a:r>
            <a:r>
              <a:rPr lang="el-GR" dirty="0" smtClean="0"/>
              <a:t>όψη</a:t>
            </a:r>
            <a:endParaRPr lang="el-GR" dirty="0"/>
          </a:p>
        </p:txBody>
      </p:sp>
      <p:sp>
        <p:nvSpPr>
          <p:cNvPr id="3" name="Content Placeholder 2"/>
          <p:cNvSpPr>
            <a:spLocks noGrp="1"/>
          </p:cNvSpPr>
          <p:nvPr>
            <p:ph idx="1"/>
          </p:nvPr>
        </p:nvSpPr>
        <p:spPr/>
        <p:txBody>
          <a:bodyPr>
            <a:noAutofit/>
          </a:bodyPr>
          <a:lstStyle/>
          <a:p>
            <a:pPr marL="355600" indent="-355600">
              <a:buNone/>
            </a:pPr>
            <a:r>
              <a:rPr lang="el-GR" sz="2400" b="1" dirty="0"/>
              <a:t>Α) </a:t>
            </a:r>
            <a:r>
              <a:rPr lang="el-GR" sz="2400" dirty="0"/>
              <a:t>Προστασία του ιδιωτικού απορρήτου (κάποιες στήλες θέλουμε να είναι κρυφές)</a:t>
            </a:r>
          </a:p>
          <a:p>
            <a:pPr marL="355600" indent="-355600">
              <a:buNone/>
            </a:pPr>
            <a:r>
              <a:rPr lang="el-GR" sz="2400" b="1" dirty="0"/>
              <a:t>Β) </a:t>
            </a:r>
            <a:r>
              <a:rPr lang="el-GR" sz="2400" dirty="0"/>
              <a:t>Ασφάλεια των στοιχείων (μπορούμε να δώσουμε δικαιώματα σε χρηστές πάνω σε συγκεκριμένα αντικείμενα. Μπορούμε να αποτρέψουμε στους χρηστές-προγραμματιστές να έχουν απευθείας πρόσβαση στους πίνακες της ΒΔ και να τους επιτρέψουμε να βλέπουν μόνο τα στοιχεία της ΒΔ  με χρήση των </a:t>
            </a:r>
            <a:r>
              <a:rPr lang="el-GR" sz="2400" dirty="0" smtClean="0"/>
              <a:t>όψεων</a:t>
            </a:r>
            <a:r>
              <a:rPr lang="en-US" sz="2400" dirty="0" smtClean="0"/>
              <a:t>)</a:t>
            </a:r>
            <a:r>
              <a:rPr lang="el-GR" sz="2400" dirty="0" smtClean="0"/>
              <a:t>.</a:t>
            </a:r>
            <a:endParaRPr lang="el-GR" sz="2400" dirty="0"/>
          </a:p>
          <a:p>
            <a:pPr marL="0" indent="0">
              <a:buNone/>
            </a:pPr>
            <a:r>
              <a:rPr lang="el-GR" sz="2400" b="1" dirty="0" smtClean="0"/>
              <a:t>Γ)  </a:t>
            </a:r>
            <a:r>
              <a:rPr lang="el-GR" sz="2400" dirty="0" smtClean="0"/>
              <a:t>Ακεραιότητα </a:t>
            </a:r>
            <a:r>
              <a:rPr lang="el-GR" sz="2400" dirty="0"/>
              <a:t>των στοιχείων</a:t>
            </a:r>
          </a:p>
          <a:p>
            <a:pPr marL="0" indent="0">
              <a:buNone/>
            </a:pPr>
            <a:r>
              <a:rPr lang="el-GR" sz="2400" b="1" dirty="0"/>
              <a:t>Δ) </a:t>
            </a:r>
            <a:r>
              <a:rPr lang="el-GR" sz="2400" dirty="0"/>
              <a:t>Απλοποίηση της προσπέλασης στοιχείων</a:t>
            </a:r>
          </a:p>
          <a:p>
            <a:pPr marL="0" indent="0">
              <a:buNone/>
            </a:pPr>
            <a:endParaRPr lang="el-GR" sz="2400" dirty="0"/>
          </a:p>
        </p:txBody>
      </p:sp>
    </p:spTree>
    <p:extLst>
      <p:ext uri="{BB962C8B-B14F-4D97-AF65-F5344CB8AC3E}">
        <p14:creationId xmlns="" xmlns:p14="http://schemas.microsoft.com/office/powerpoint/2010/main" val="724468818"/>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Ακεραιότητα των στοιχείων</a:t>
            </a:r>
          </a:p>
        </p:txBody>
      </p:sp>
      <p:sp>
        <p:nvSpPr>
          <p:cNvPr id="3" name="Content Placeholder 2"/>
          <p:cNvSpPr>
            <a:spLocks noGrp="1"/>
          </p:cNvSpPr>
          <p:nvPr>
            <p:ph idx="1"/>
          </p:nvPr>
        </p:nvSpPr>
        <p:spPr>
          <a:xfrm>
            <a:off x="457200" y="1196752"/>
            <a:ext cx="8229600" cy="5544616"/>
          </a:xfrm>
        </p:spPr>
        <p:txBody>
          <a:bodyPr>
            <a:normAutofit fontScale="77500" lnSpcReduction="20000"/>
          </a:bodyPr>
          <a:lstStyle/>
          <a:p>
            <a:pPr marL="0" marR="773430" indent="0" algn="just">
              <a:lnSpc>
                <a:spcPct val="120000"/>
              </a:lnSpc>
              <a:spcAft>
                <a:spcPts val="0"/>
              </a:spcAft>
              <a:buNone/>
            </a:pPr>
            <a:r>
              <a:rPr lang="el-GR" sz="3100" b="1" dirty="0">
                <a:ea typeface="Times New Roman"/>
              </a:rPr>
              <a:t>Ορισμός όψης με </a:t>
            </a:r>
            <a:r>
              <a:rPr lang="el-GR" sz="3100" b="1" dirty="0" err="1">
                <a:ea typeface="Times New Roman"/>
              </a:rPr>
              <a:t>υποπρόταση</a:t>
            </a:r>
            <a:r>
              <a:rPr lang="el-GR" sz="3100" b="1" dirty="0">
                <a:ea typeface="Times New Roman"/>
              </a:rPr>
              <a:t> </a:t>
            </a:r>
            <a:r>
              <a:rPr lang="en-US" sz="3100" b="1" dirty="0">
                <a:ea typeface="Times New Roman"/>
              </a:rPr>
              <a:t>with </a:t>
            </a:r>
            <a:r>
              <a:rPr lang="el-GR" sz="3100" b="1" dirty="0" err="1">
                <a:ea typeface="Times New Roman"/>
              </a:rPr>
              <a:t>check</a:t>
            </a:r>
            <a:r>
              <a:rPr lang="el-GR" sz="3100" b="1" dirty="0">
                <a:ea typeface="Times New Roman"/>
              </a:rPr>
              <a:t> </a:t>
            </a:r>
            <a:r>
              <a:rPr lang="en-US" sz="3100" b="1" dirty="0">
                <a:ea typeface="Times New Roman"/>
              </a:rPr>
              <a:t>option</a:t>
            </a:r>
            <a:endParaRPr lang="el-GR" sz="3100" b="1" dirty="0">
              <a:ea typeface="Times New Roman"/>
            </a:endParaRPr>
          </a:p>
          <a:p>
            <a:pPr marL="0" marR="773430" indent="0">
              <a:lnSpc>
                <a:spcPct val="120000"/>
              </a:lnSpc>
              <a:spcAft>
                <a:spcPts val="0"/>
              </a:spcAft>
              <a:buNone/>
            </a:pPr>
            <a:r>
              <a:rPr lang="el-GR" sz="3100" dirty="0" smtClean="0">
                <a:ea typeface="Times New Roman"/>
              </a:rPr>
              <a:t>Η </a:t>
            </a:r>
            <a:r>
              <a:rPr lang="el-GR" sz="3100" dirty="0">
                <a:ea typeface="Times New Roman"/>
              </a:rPr>
              <a:t>χρήση της </a:t>
            </a:r>
            <a:r>
              <a:rPr lang="el-GR" sz="3100" dirty="0" err="1">
                <a:ea typeface="Times New Roman"/>
              </a:rPr>
              <a:t>υποπρότασης</a:t>
            </a:r>
            <a:r>
              <a:rPr lang="el-GR" sz="3100" dirty="0">
                <a:ea typeface="Times New Roman"/>
              </a:rPr>
              <a:t> WITH CHECK OPTION επιτρέπει τον έλεγχο των ενεργειών του χρήστη κατά την </a:t>
            </a:r>
            <a:r>
              <a:rPr lang="el-GR" sz="3100" dirty="0" smtClean="0">
                <a:ea typeface="Times New Roman"/>
              </a:rPr>
              <a:t>ενημέρωση </a:t>
            </a:r>
            <a:r>
              <a:rPr lang="el-GR" sz="3100" dirty="0">
                <a:ea typeface="Times New Roman"/>
              </a:rPr>
              <a:t>στοιχείων της βάσης, εξασφαλίζει την ακεραιότητα των στοιχείων κτλ.</a:t>
            </a:r>
          </a:p>
          <a:p>
            <a:pPr marL="0" marR="773430" indent="0" algn="just">
              <a:lnSpc>
                <a:spcPct val="120000"/>
              </a:lnSpc>
              <a:spcAft>
                <a:spcPts val="0"/>
              </a:spcAft>
              <a:buNone/>
            </a:pPr>
            <a:r>
              <a:rPr lang="el-GR" sz="3100" dirty="0">
                <a:ea typeface="Times New Roman"/>
              </a:rPr>
              <a:t> </a:t>
            </a:r>
          </a:p>
          <a:p>
            <a:pPr marL="0" marR="773430" indent="0" algn="just">
              <a:lnSpc>
                <a:spcPct val="120000"/>
              </a:lnSpc>
              <a:spcAft>
                <a:spcPts val="0"/>
              </a:spcAft>
              <a:buNone/>
            </a:pPr>
            <a:r>
              <a:rPr lang="el-GR" sz="3100" b="1" dirty="0">
                <a:ea typeface="Times New Roman"/>
              </a:rPr>
              <a:t>Παράδειγμα </a:t>
            </a:r>
            <a:endParaRPr lang="el-GR" sz="3100" dirty="0">
              <a:ea typeface="Times New Roman"/>
            </a:endParaRPr>
          </a:p>
          <a:p>
            <a:pPr marL="0" marR="773430" indent="0" algn="just">
              <a:lnSpc>
                <a:spcPct val="120000"/>
              </a:lnSpc>
              <a:spcAft>
                <a:spcPts val="0"/>
              </a:spcAft>
              <a:buNone/>
            </a:pPr>
            <a:r>
              <a:rPr lang="el-GR" sz="3100" dirty="0">
                <a:ea typeface="Times New Roman"/>
              </a:rPr>
              <a:t>Έστω ότι δημιουργείς την όψη των υπαλλήλων με μισθό πάνω από 1250 ευρώ. </a:t>
            </a:r>
          </a:p>
          <a:p>
            <a:pPr marL="0" indent="0">
              <a:lnSpc>
                <a:spcPct val="120000"/>
              </a:lnSpc>
              <a:spcAft>
                <a:spcPts val="0"/>
              </a:spcAft>
              <a:buNone/>
            </a:pPr>
            <a:r>
              <a:rPr lang="en-US" sz="2900" dirty="0" smtClean="0">
                <a:latin typeface="Courier New" panose="02070309020205020404" pitchFamily="49" charset="0"/>
                <a:ea typeface="Times New Roman"/>
                <a:cs typeface="Courier New" panose="02070309020205020404" pitchFamily="49" charset="0"/>
              </a:rPr>
              <a:t>SQL </a:t>
            </a:r>
            <a:r>
              <a:rPr lang="en-US" sz="2900" dirty="0">
                <a:latin typeface="Courier New" panose="02070309020205020404" pitchFamily="49" charset="0"/>
                <a:ea typeface="Times New Roman"/>
                <a:cs typeface="Courier New" panose="02070309020205020404" pitchFamily="49" charset="0"/>
              </a:rPr>
              <a:t>&gt;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CHECKSAL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a:t>
            </a:r>
            <a:endParaRPr lang="el-GR" sz="2900" dirty="0">
              <a:latin typeface="Courier New" panose="02070309020205020404" pitchFamily="49" charset="0"/>
              <a:ea typeface="Times New Roman"/>
              <a:cs typeface="Courier New" panose="02070309020205020404" pitchFamily="49" charset="0"/>
            </a:endParaRPr>
          </a:p>
          <a:p>
            <a:pPr marL="0" indent="0">
              <a:lnSpc>
                <a:spcPct val="120000"/>
              </a:lnSpc>
              <a:spcAft>
                <a:spcPts val="0"/>
              </a:spcAft>
              <a:buNone/>
            </a:pP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SELECT </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808000"/>
                </a:solidFill>
                <a:highlight>
                  <a:srgbClr val="FFFFFF"/>
                </a:highlight>
                <a:latin typeface="Courier New" panose="02070309020205020404" pitchFamily="49" charset="0"/>
                <a:ea typeface="Times New Roman"/>
                <a:cs typeface="Courier New" panose="02070309020205020404" pitchFamily="49" charset="0"/>
              </a:rPr>
              <a:t>EMPLOYEE</a:t>
            </a:r>
            <a:endParaRPr lang="el-GR" sz="2900" dirty="0">
              <a:latin typeface="Courier New" panose="02070309020205020404" pitchFamily="49" charset="0"/>
              <a:ea typeface="Times New Roman"/>
              <a:cs typeface="Courier New" panose="02070309020205020404" pitchFamily="49" charset="0"/>
            </a:endParaRPr>
          </a:p>
          <a:p>
            <a:pPr marL="0" indent="0">
              <a:lnSpc>
                <a:spcPct val="120000"/>
              </a:lnSpc>
              <a:spcAft>
                <a:spcPts val="0"/>
              </a:spcAft>
              <a:buNone/>
            </a:pP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SALARY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800000"/>
                </a:solidFill>
                <a:highlight>
                  <a:srgbClr val="FFFFFF"/>
                </a:highlight>
                <a:latin typeface="Courier New" panose="02070309020205020404" pitchFamily="49" charset="0"/>
                <a:ea typeface="Times New Roman"/>
                <a:cs typeface="Courier New" panose="02070309020205020404" pitchFamily="49" charset="0"/>
              </a:rPr>
              <a:t>1250</a:t>
            </a:r>
            <a:endParaRPr lang="el-GR" sz="2900" dirty="0">
              <a:latin typeface="Courier New" panose="02070309020205020404" pitchFamily="49" charset="0"/>
              <a:ea typeface="Times New Roman"/>
              <a:cs typeface="Courier New" panose="02070309020205020404" pitchFamily="49" charset="0"/>
            </a:endParaRPr>
          </a:p>
          <a:p>
            <a:pPr marL="0" indent="0">
              <a:lnSpc>
                <a:spcPct val="120000"/>
              </a:lnSpc>
              <a:spcAft>
                <a:spcPts val="0"/>
              </a:spcAft>
              <a:buNone/>
            </a:pP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WITH</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check</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OPTION;</a:t>
            </a:r>
            <a:endParaRPr lang="el-GR" sz="2900"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 xmlns:p14="http://schemas.microsoft.com/office/powerpoint/2010/main" val="291562936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Ακεραιότητα των στοιχείων</a:t>
            </a:r>
          </a:p>
        </p:txBody>
      </p:sp>
      <p:sp>
        <p:nvSpPr>
          <p:cNvPr id="3" name="Content Placeholder 2"/>
          <p:cNvSpPr>
            <a:spLocks noGrp="1"/>
          </p:cNvSpPr>
          <p:nvPr>
            <p:ph idx="1"/>
          </p:nvPr>
        </p:nvSpPr>
        <p:spPr/>
        <p:txBody>
          <a:bodyPr>
            <a:normAutofit/>
          </a:bodyPr>
          <a:lstStyle/>
          <a:p>
            <a:pPr marL="0" marR="773430" indent="0" algn="just">
              <a:spcAft>
                <a:spcPts val="0"/>
              </a:spcAft>
              <a:buNone/>
            </a:pPr>
            <a:r>
              <a:rPr lang="el-GR" sz="2400" b="1" dirty="0">
                <a:ea typeface="Times New Roman"/>
              </a:rPr>
              <a:t>Ορισμός όψης με </a:t>
            </a:r>
            <a:r>
              <a:rPr lang="el-GR" sz="2400" b="1" dirty="0" err="1">
                <a:ea typeface="Times New Roman"/>
              </a:rPr>
              <a:t>υποπρόταση</a:t>
            </a:r>
            <a:r>
              <a:rPr lang="el-GR" sz="2400" b="1" dirty="0">
                <a:ea typeface="Times New Roman"/>
              </a:rPr>
              <a:t> </a:t>
            </a:r>
            <a:r>
              <a:rPr lang="en-US" sz="2400" b="1" dirty="0">
                <a:ea typeface="Times New Roman"/>
              </a:rPr>
              <a:t>read only</a:t>
            </a:r>
            <a:endParaRPr lang="el-GR" sz="2400" b="1" dirty="0">
              <a:ea typeface="Times New Roman"/>
            </a:endParaRPr>
          </a:p>
          <a:p>
            <a:pPr marL="0" marR="773430" indent="0" algn="just">
              <a:spcAft>
                <a:spcPts val="0"/>
              </a:spcAft>
              <a:buNone/>
            </a:pPr>
            <a:r>
              <a:rPr lang="el-GR" sz="2400" dirty="0" smtClean="0">
                <a:ea typeface="Times New Roman"/>
              </a:rPr>
              <a:t>Η </a:t>
            </a:r>
            <a:r>
              <a:rPr lang="el-GR" sz="2400" dirty="0">
                <a:ea typeface="Times New Roman"/>
              </a:rPr>
              <a:t>χρήση της </a:t>
            </a:r>
            <a:r>
              <a:rPr lang="el-GR" sz="2400" dirty="0" err="1">
                <a:ea typeface="Times New Roman"/>
              </a:rPr>
              <a:t>υποπρότασης</a:t>
            </a:r>
            <a:r>
              <a:rPr lang="el-GR" sz="2400" dirty="0">
                <a:ea typeface="Times New Roman"/>
              </a:rPr>
              <a:t> </a:t>
            </a:r>
            <a:r>
              <a:rPr lang="en-US" sz="2400" dirty="0">
                <a:ea typeface="Times New Roman"/>
              </a:rPr>
              <a:t>WITH READ ONLY</a:t>
            </a:r>
            <a:r>
              <a:rPr lang="el-GR" sz="2400" dirty="0">
                <a:ea typeface="Times New Roman"/>
              </a:rPr>
              <a:t> εμποδίζει την εισαγωγή, τροποποίηση και διαγραφή των στοιχείων του πίνακα με χρήση της όψης. Επιτρέπεται μόνο η αναζήτηση στοιχείων.</a:t>
            </a:r>
          </a:p>
          <a:p>
            <a:pPr marL="0" marR="773430" indent="0" algn="just">
              <a:spcAft>
                <a:spcPts val="0"/>
              </a:spcAft>
              <a:buNone/>
            </a:pPr>
            <a:r>
              <a:rPr lang="el-GR" sz="2400" b="1" dirty="0">
                <a:ea typeface="Times New Roman"/>
              </a:rPr>
              <a:t> </a:t>
            </a:r>
            <a:endParaRPr lang="el-GR" sz="2400" dirty="0">
              <a:ea typeface="Times New Roman"/>
            </a:endParaRPr>
          </a:p>
          <a:p>
            <a:pPr marL="0" indent="0">
              <a:spcAft>
                <a:spcPts val="0"/>
              </a:spcAft>
              <a:buNone/>
            </a:pPr>
            <a:r>
              <a:rPr lang="en-US" sz="2400" dirty="0">
                <a:latin typeface="Courier New" panose="02070309020205020404" pitchFamily="49" charset="0"/>
                <a:ea typeface="Times New Roman"/>
                <a:cs typeface="Courier New" panose="02070309020205020404" pitchFamily="49" charset="0"/>
              </a:rPr>
              <a:t>SQL</a:t>
            </a:r>
            <a:r>
              <a:rPr lang="el-GR" sz="2400" dirty="0">
                <a:latin typeface="Courier New" panose="02070309020205020404" pitchFamily="49" charset="0"/>
                <a:ea typeface="Times New Roman"/>
                <a:cs typeface="Courier New" panose="02070309020205020404" pitchFamily="49" charset="0"/>
              </a:rPr>
              <a:t> &gt;</a:t>
            </a:r>
            <a:r>
              <a:rPr lang="el-GR"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CHECKSAL</a:t>
            </a:r>
            <a:r>
              <a:rPr lang="el-GR"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_</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RO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a:t>
            </a:r>
            <a:endParaRPr lang="el-GR" sz="24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l-GR"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SELECT </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808000"/>
                </a:solidFill>
                <a:highlight>
                  <a:srgbClr val="FFFFFF"/>
                </a:highlight>
                <a:latin typeface="Courier New" panose="02070309020205020404" pitchFamily="49" charset="0"/>
                <a:ea typeface="Times New Roman"/>
                <a:cs typeface="Courier New" panose="02070309020205020404" pitchFamily="49" charset="0"/>
              </a:rPr>
              <a:t>EMPLOYEE</a:t>
            </a:r>
            <a:endParaRPr lang="el-GR" sz="24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SALARY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800000"/>
                </a:solidFill>
                <a:highlight>
                  <a:srgbClr val="FFFFFF"/>
                </a:highlight>
                <a:latin typeface="Courier New" panose="02070309020205020404" pitchFamily="49" charset="0"/>
                <a:ea typeface="Times New Roman"/>
                <a:cs typeface="Courier New" panose="02070309020205020404" pitchFamily="49" charset="0"/>
              </a:rPr>
              <a:t>1250</a:t>
            </a:r>
            <a:endParaRPr lang="el-GR" sz="24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WITH</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READ</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ONLY</a:t>
            </a:r>
            <a:r>
              <a:rPr lang="el-GR"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a:t>
            </a:r>
            <a:endParaRPr lang="el-GR" sz="2400" dirty="0">
              <a:latin typeface="Courier New" panose="02070309020205020404" pitchFamily="49" charset="0"/>
              <a:ea typeface="Times New Roman"/>
              <a:cs typeface="Courier New" panose="02070309020205020404" pitchFamily="49" charset="0"/>
            </a:endParaRPr>
          </a:p>
          <a:p>
            <a:pPr marL="0" indent="0">
              <a:buNone/>
            </a:pPr>
            <a:endParaRPr lang="el-GR" sz="2400" dirty="0"/>
          </a:p>
        </p:txBody>
      </p:sp>
    </p:spTree>
    <p:extLst>
      <p:ext uri="{BB962C8B-B14F-4D97-AF65-F5344CB8AC3E}">
        <p14:creationId xmlns="" xmlns:p14="http://schemas.microsoft.com/office/powerpoint/2010/main" val="1010391881"/>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Ευρετήρια (</a:t>
            </a:r>
            <a:r>
              <a:rPr lang="en-US" dirty="0"/>
              <a:t>Indexes</a:t>
            </a:r>
            <a:r>
              <a:rPr lang="el-GR" dirty="0" smtClean="0"/>
              <a:t>)</a:t>
            </a:r>
            <a:endParaRPr lang="el-GR" dirty="0"/>
          </a:p>
        </p:txBody>
      </p:sp>
      <p:sp>
        <p:nvSpPr>
          <p:cNvPr id="3" name="Content Placeholder 2"/>
          <p:cNvSpPr>
            <a:spLocks noGrp="1"/>
          </p:cNvSpPr>
          <p:nvPr>
            <p:ph idx="1"/>
          </p:nvPr>
        </p:nvSpPr>
        <p:spPr>
          <a:xfrm>
            <a:off x="457200" y="1196752"/>
            <a:ext cx="8435280" cy="5040560"/>
          </a:xfrm>
        </p:spPr>
        <p:txBody>
          <a:bodyPr>
            <a:normAutofit fontScale="62500" lnSpcReduction="20000"/>
          </a:bodyPr>
          <a:lstStyle/>
          <a:p>
            <a:pPr>
              <a:lnSpc>
                <a:spcPct val="120000"/>
              </a:lnSpc>
              <a:spcBef>
                <a:spcPts val="300"/>
              </a:spcBef>
            </a:pPr>
            <a:r>
              <a:rPr lang="el-GR" b="1" dirty="0"/>
              <a:t>Τα ευρετήρια είναι δομές που συσχετίζονται με πίνακες. Μπορούμε να δημιουργήσουμε ευρετήρια σε μια ή περισσότερες στήλες ενός πίνακα για να επιταχύνουμε την εκτέλεση εντολών </a:t>
            </a:r>
            <a:r>
              <a:rPr lang="en-US" b="1" dirty="0"/>
              <a:t>SQL</a:t>
            </a:r>
            <a:r>
              <a:rPr lang="el-GR" b="1" dirty="0"/>
              <a:t> για αυτόν τον πίνακα.</a:t>
            </a:r>
            <a:r>
              <a:rPr lang="el-GR" dirty="0"/>
              <a:t> </a:t>
            </a:r>
            <a:endParaRPr lang="el-GR" dirty="0" smtClean="0"/>
          </a:p>
          <a:p>
            <a:pPr>
              <a:lnSpc>
                <a:spcPct val="120000"/>
              </a:lnSpc>
              <a:spcBef>
                <a:spcPts val="300"/>
              </a:spcBef>
            </a:pPr>
            <a:r>
              <a:rPr lang="el-GR" dirty="0" smtClean="0"/>
              <a:t>Όπως </a:t>
            </a:r>
            <a:r>
              <a:rPr lang="el-GR" dirty="0"/>
              <a:t>το ευρετήριο ενός βιβλίου μας βοηθά να βρούμε γρηγορότερα τις πληροφορίες που ψάχνουμε έτσι και ένα ευρετήριο παρέχει ένα μονοπάτι ταχύτερης πρόσβασης στα δεδομένα του πίνακα. Με κατάλληλη χρήση των ευρετηρίων μειώνεται σημαντικά η χρήση λειτουργιών εισόδου / εξόδου του δίσκου. </a:t>
            </a:r>
          </a:p>
          <a:p>
            <a:pPr marL="0" indent="0">
              <a:lnSpc>
                <a:spcPct val="120000"/>
              </a:lnSpc>
              <a:spcBef>
                <a:spcPts val="300"/>
              </a:spcBef>
              <a:buNone/>
            </a:pPr>
            <a:r>
              <a:rPr lang="en-US" sz="2700" b="1" dirty="0" smtClean="0">
                <a:latin typeface="Courier New" panose="02070309020205020404" pitchFamily="49" charset="0"/>
                <a:cs typeface="Courier New" panose="02070309020205020404" pitchFamily="49" charset="0"/>
              </a:rPr>
              <a:t>CREATE </a:t>
            </a:r>
            <a:r>
              <a:rPr lang="en-US" sz="2700" b="1" dirty="0">
                <a:latin typeface="Courier New" panose="02070309020205020404" pitchFamily="49" charset="0"/>
                <a:cs typeface="Courier New" panose="02070309020205020404" pitchFamily="49" charset="0"/>
              </a:rPr>
              <a:t>INDEX</a:t>
            </a:r>
            <a:r>
              <a:rPr lang="en-US" sz="2700" dirty="0">
                <a:latin typeface="Courier New" panose="02070309020205020404" pitchFamily="49" charset="0"/>
                <a:cs typeface="Courier New" panose="02070309020205020404" pitchFamily="49" charset="0"/>
              </a:rPr>
              <a:t> </a:t>
            </a:r>
            <a:r>
              <a:rPr lang="en-US" sz="2700" dirty="0" err="1">
                <a:latin typeface="Courier New" panose="02070309020205020404" pitchFamily="49" charset="0"/>
                <a:cs typeface="Courier New" panose="02070309020205020404" pitchFamily="49" charset="0"/>
              </a:rPr>
              <a:t>employees_idx</a:t>
            </a:r>
            <a:r>
              <a:rPr lang="en-US" sz="2700" dirty="0">
                <a:latin typeface="Courier New" panose="02070309020205020404" pitchFamily="49" charset="0"/>
                <a:cs typeface="Courier New" panose="02070309020205020404" pitchFamily="49" charset="0"/>
              </a:rPr>
              <a:t> </a:t>
            </a:r>
            <a:r>
              <a:rPr lang="en-US" sz="2700" b="1" dirty="0">
                <a:latin typeface="Courier New" panose="02070309020205020404" pitchFamily="49" charset="0"/>
                <a:cs typeface="Courier New" panose="02070309020205020404" pitchFamily="49" charset="0"/>
              </a:rPr>
              <a:t>ON</a:t>
            </a:r>
            <a:r>
              <a:rPr lang="en-US" sz="2700" dirty="0">
                <a:latin typeface="Courier New" panose="02070309020205020404" pitchFamily="49" charset="0"/>
                <a:cs typeface="Courier New" panose="02070309020205020404" pitchFamily="49" charset="0"/>
              </a:rPr>
              <a:t> employees (</a:t>
            </a:r>
            <a:r>
              <a:rPr lang="en-US" sz="2700" b="1" dirty="0" err="1">
                <a:latin typeface="Courier New" panose="02070309020205020404" pitchFamily="49" charset="0"/>
                <a:cs typeface="Courier New" panose="02070309020205020404" pitchFamily="49" charset="0"/>
              </a:rPr>
              <a:t>last_name</a:t>
            </a:r>
            <a:r>
              <a:rPr lang="en-US" sz="2700"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a:lnSpc>
                <a:spcPct val="120000"/>
              </a:lnSpc>
              <a:spcBef>
                <a:spcPts val="300"/>
              </a:spcBef>
              <a:buNone/>
            </a:pPr>
            <a:endParaRPr lang="el-GR" dirty="0" smtClean="0"/>
          </a:p>
          <a:p>
            <a:pPr marL="0" indent="0">
              <a:lnSpc>
                <a:spcPct val="120000"/>
              </a:lnSpc>
              <a:spcBef>
                <a:spcPts val="300"/>
              </a:spcBef>
              <a:buNone/>
            </a:pPr>
            <a:r>
              <a:rPr lang="el-GR" dirty="0" smtClean="0"/>
              <a:t>Μπορούμε </a:t>
            </a:r>
            <a:r>
              <a:rPr lang="el-GR" dirty="0"/>
              <a:t>να δημιουργήσουμε πολλά ευρετήρια για ένα πίνακα με την προϋπόθεση ότι κάθε ευρετήριο έχει διαφορετικό συνδυασμό στηλών. </a:t>
            </a:r>
            <a:endParaRPr lang="el-GR" dirty="0" smtClean="0"/>
          </a:p>
          <a:p>
            <a:pPr marL="0" indent="0">
              <a:lnSpc>
                <a:spcPct val="120000"/>
              </a:lnSpc>
              <a:spcBef>
                <a:spcPts val="300"/>
              </a:spcBef>
              <a:buNone/>
            </a:pPr>
            <a:endParaRPr lang="el-GR" dirty="0"/>
          </a:p>
          <a:p>
            <a:pPr marL="0" indent="0">
              <a:lnSpc>
                <a:spcPct val="120000"/>
              </a:lnSpc>
              <a:spcBef>
                <a:spcPts val="300"/>
              </a:spcBef>
              <a:buNone/>
            </a:pPr>
            <a:r>
              <a:rPr lang="en-US" sz="2700" dirty="0" smtClean="0">
                <a:latin typeface="Courier New" panose="02070309020205020404" pitchFamily="49" charset="0"/>
                <a:cs typeface="Courier New" panose="02070309020205020404" pitchFamily="49" charset="0"/>
              </a:rPr>
              <a:t>CREATE </a:t>
            </a:r>
            <a:r>
              <a:rPr lang="en-US" sz="2700" dirty="0">
                <a:latin typeface="Courier New" panose="02070309020205020404" pitchFamily="49" charset="0"/>
                <a:cs typeface="Courier New" panose="02070309020205020404" pitchFamily="49" charset="0"/>
              </a:rPr>
              <a:t>INDEX employees_idx1 ON employees (</a:t>
            </a:r>
            <a:r>
              <a:rPr lang="en-US" sz="2700" dirty="0" err="1">
                <a:latin typeface="Courier New" panose="02070309020205020404" pitchFamily="49" charset="0"/>
                <a:cs typeface="Courier New" panose="02070309020205020404" pitchFamily="49" charset="0"/>
              </a:rPr>
              <a:t>last_name</a:t>
            </a:r>
            <a:r>
              <a:rPr lang="en-US" sz="2700" dirty="0">
                <a:latin typeface="Courier New" panose="02070309020205020404" pitchFamily="49" charset="0"/>
                <a:cs typeface="Courier New" panose="02070309020205020404" pitchFamily="49" charset="0"/>
              </a:rPr>
              <a:t>, </a:t>
            </a:r>
            <a:r>
              <a:rPr lang="en-US" sz="2700" dirty="0" err="1">
                <a:latin typeface="Courier New" panose="02070309020205020404" pitchFamily="49" charset="0"/>
                <a:cs typeface="Courier New" panose="02070309020205020404" pitchFamily="49" charset="0"/>
              </a:rPr>
              <a:t>job_id</a:t>
            </a:r>
            <a:r>
              <a:rPr lang="en-US" sz="2700" dirty="0">
                <a:latin typeface="Courier New" panose="02070309020205020404" pitchFamily="49" charset="0"/>
                <a:cs typeface="Courier New" panose="02070309020205020404" pitchFamily="49" charset="0"/>
              </a:rPr>
              <a:t>); </a:t>
            </a:r>
            <a:endParaRPr lang="el-GR" sz="2700" dirty="0" smtClean="0">
              <a:latin typeface="Courier New" panose="02070309020205020404" pitchFamily="49" charset="0"/>
              <a:cs typeface="Courier New" panose="02070309020205020404" pitchFamily="49" charset="0"/>
            </a:endParaRPr>
          </a:p>
          <a:p>
            <a:pPr marL="0" indent="0">
              <a:lnSpc>
                <a:spcPct val="120000"/>
              </a:lnSpc>
              <a:spcBef>
                <a:spcPts val="300"/>
              </a:spcBef>
              <a:buNone/>
            </a:pPr>
            <a:r>
              <a:rPr lang="en-US" sz="2700" dirty="0" smtClean="0">
                <a:latin typeface="Courier New" panose="02070309020205020404" pitchFamily="49" charset="0"/>
                <a:cs typeface="Courier New" panose="02070309020205020404" pitchFamily="49" charset="0"/>
              </a:rPr>
              <a:t>CREATE </a:t>
            </a:r>
            <a:r>
              <a:rPr lang="en-US" sz="2700" dirty="0">
                <a:latin typeface="Courier New" panose="02070309020205020404" pitchFamily="49" charset="0"/>
                <a:cs typeface="Courier New" panose="02070309020205020404" pitchFamily="49" charset="0"/>
              </a:rPr>
              <a:t>INDEX employees_idx2 ON employees (</a:t>
            </a:r>
            <a:r>
              <a:rPr lang="en-US" sz="2700" dirty="0" err="1">
                <a:latin typeface="Courier New" panose="02070309020205020404" pitchFamily="49" charset="0"/>
                <a:cs typeface="Courier New" panose="02070309020205020404" pitchFamily="49" charset="0"/>
              </a:rPr>
              <a:t>job_id</a:t>
            </a:r>
            <a:r>
              <a:rPr lang="en-US" sz="2700" dirty="0">
                <a:latin typeface="Courier New" panose="02070309020205020404" pitchFamily="49" charset="0"/>
                <a:cs typeface="Courier New" panose="02070309020205020404" pitchFamily="49" charset="0"/>
              </a:rPr>
              <a:t>, </a:t>
            </a:r>
            <a:r>
              <a:rPr lang="en-US" sz="2700" dirty="0" err="1" smtClean="0">
                <a:latin typeface="Courier New" panose="02070309020205020404" pitchFamily="49" charset="0"/>
                <a:cs typeface="Courier New" panose="02070309020205020404" pitchFamily="49" charset="0"/>
              </a:rPr>
              <a:t>last_name</a:t>
            </a:r>
            <a:r>
              <a:rPr lang="en-US" sz="2700" dirty="0" smtClean="0">
                <a:latin typeface="Courier New" panose="02070309020205020404" pitchFamily="49" charset="0"/>
                <a:cs typeface="Courier New" panose="02070309020205020404" pitchFamily="49" charset="0"/>
              </a:rPr>
              <a:t>);</a:t>
            </a:r>
            <a:endParaRPr lang="el-GR" sz="27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212102974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Ευρετήρια (</a:t>
            </a:r>
            <a:r>
              <a:rPr lang="en-US" dirty="0"/>
              <a:t>Indexes</a:t>
            </a:r>
            <a:r>
              <a:rPr lang="el-GR" dirty="0"/>
              <a:t>)</a:t>
            </a:r>
          </a:p>
        </p:txBody>
      </p:sp>
      <p:sp>
        <p:nvSpPr>
          <p:cNvPr id="3" name="Content Placeholder 2"/>
          <p:cNvSpPr>
            <a:spLocks noGrp="1"/>
          </p:cNvSpPr>
          <p:nvPr>
            <p:ph idx="1"/>
          </p:nvPr>
        </p:nvSpPr>
        <p:spPr>
          <a:xfrm>
            <a:off x="457200" y="1196752"/>
            <a:ext cx="8435280" cy="5040560"/>
          </a:xfrm>
        </p:spPr>
        <p:txBody>
          <a:bodyPr>
            <a:normAutofit/>
          </a:bodyPr>
          <a:lstStyle/>
          <a:p>
            <a:r>
              <a:rPr lang="el-GR" sz="2400" dirty="0"/>
              <a:t>Τα ευρετήρια μπορούν να είναι μοναδικά (</a:t>
            </a:r>
            <a:r>
              <a:rPr lang="en-US" sz="2400" dirty="0"/>
              <a:t>unique</a:t>
            </a:r>
            <a:r>
              <a:rPr lang="el-GR" sz="2400" dirty="0"/>
              <a:t>) ή </a:t>
            </a:r>
            <a:r>
              <a:rPr lang="el-GR" sz="2400" dirty="0" smtClean="0"/>
              <a:t>μη </a:t>
            </a:r>
            <a:r>
              <a:rPr lang="el-GR" sz="2400" dirty="0"/>
              <a:t>μοναδικά (</a:t>
            </a:r>
            <a:r>
              <a:rPr lang="en-US" sz="2400" dirty="0"/>
              <a:t>non unique</a:t>
            </a:r>
            <a:r>
              <a:rPr lang="el-GR" sz="2400" dirty="0"/>
              <a:t>). Τα μοναδικά (</a:t>
            </a:r>
            <a:r>
              <a:rPr lang="en-US" sz="2400" dirty="0"/>
              <a:t>unique</a:t>
            </a:r>
            <a:r>
              <a:rPr lang="el-GR" sz="2400" dirty="0"/>
              <a:t>) ευρετήρια εγγυώνται ότι δε θα υπάρχουν δυο γραμμές ενός πίνακα με ίδιες τιμές στη στήλη ή στο συνδυασμό των στηλών του που έχουν οριστεί στο ευρετήριο Τα μη μοναδικά (</a:t>
            </a:r>
            <a:r>
              <a:rPr lang="en-US" sz="2400" dirty="0"/>
              <a:t>non unique</a:t>
            </a:r>
            <a:r>
              <a:rPr lang="el-GR" sz="2400" dirty="0"/>
              <a:t>) ευρετήρια δεν έχουν αυτόν το περιορισμό.</a:t>
            </a:r>
          </a:p>
          <a:p>
            <a:pPr marL="0" indent="0">
              <a:buNone/>
            </a:pPr>
            <a:r>
              <a:rPr lang="en-US" sz="1700" dirty="0" smtClean="0">
                <a:latin typeface="Courier New" panose="02070309020205020404" pitchFamily="49" charset="0"/>
                <a:cs typeface="Courier New" panose="02070309020205020404" pitchFamily="49" charset="0"/>
              </a:rPr>
              <a:t>CREATE </a:t>
            </a:r>
            <a:r>
              <a:rPr lang="en-US" sz="1700" b="1" dirty="0">
                <a:latin typeface="Courier New" panose="02070309020205020404" pitchFamily="49" charset="0"/>
                <a:cs typeface="Courier New" panose="02070309020205020404" pitchFamily="49" charset="0"/>
              </a:rPr>
              <a:t>UNIQUE</a:t>
            </a:r>
            <a:r>
              <a:rPr lang="en-US" sz="1700" dirty="0">
                <a:latin typeface="Courier New" panose="02070309020205020404" pitchFamily="49" charset="0"/>
                <a:cs typeface="Courier New" panose="02070309020205020404" pitchFamily="49" charset="0"/>
              </a:rPr>
              <a:t> INDEX </a:t>
            </a:r>
            <a:r>
              <a:rPr lang="en-US" sz="1700" dirty="0" err="1">
                <a:latin typeface="Courier New" panose="02070309020205020404" pitchFamily="49" charset="0"/>
                <a:cs typeface="Courier New" panose="02070309020205020404" pitchFamily="49" charset="0"/>
              </a:rPr>
              <a:t>employees_idx</a:t>
            </a:r>
            <a:r>
              <a:rPr lang="en-US" sz="1700" dirty="0">
                <a:latin typeface="Courier New" panose="02070309020205020404" pitchFamily="49" charset="0"/>
                <a:cs typeface="Courier New" panose="02070309020205020404" pitchFamily="49" charset="0"/>
              </a:rPr>
              <a:t> </a:t>
            </a:r>
            <a:r>
              <a:rPr lang="en-US" sz="1700" dirty="0" smtClean="0">
                <a:latin typeface="Courier New" panose="02070309020205020404" pitchFamily="49" charset="0"/>
                <a:cs typeface="Courier New" panose="02070309020205020404" pitchFamily="49" charset="0"/>
              </a:rPr>
              <a:t>ON </a:t>
            </a:r>
            <a:r>
              <a:rPr lang="en-US" sz="1700" dirty="0">
                <a:latin typeface="Courier New" panose="02070309020205020404" pitchFamily="49" charset="0"/>
                <a:cs typeface="Courier New" panose="02070309020205020404" pitchFamily="49" charset="0"/>
              </a:rPr>
              <a:t>employees (</a:t>
            </a:r>
            <a:r>
              <a:rPr lang="en-US" sz="1700" dirty="0" err="1">
                <a:latin typeface="Courier New" panose="02070309020205020404" pitchFamily="49" charset="0"/>
                <a:cs typeface="Courier New" panose="02070309020205020404" pitchFamily="49" charset="0"/>
              </a:rPr>
              <a:t>last_name</a:t>
            </a:r>
            <a:r>
              <a:rPr lang="en-US" sz="1700" dirty="0" smtClean="0">
                <a:latin typeface="Courier New" panose="02070309020205020404" pitchFamily="49" charset="0"/>
                <a:cs typeface="Courier New" panose="02070309020205020404" pitchFamily="49" charset="0"/>
              </a:rPr>
              <a:t>);</a:t>
            </a:r>
            <a:endParaRPr lang="el-GR" sz="1700" dirty="0" smtClean="0">
              <a:latin typeface="Courier New" panose="02070309020205020404" pitchFamily="49" charset="0"/>
              <a:cs typeface="Courier New" panose="02070309020205020404" pitchFamily="49" charset="0"/>
            </a:endParaRPr>
          </a:p>
          <a:p>
            <a:pPr marL="0" indent="0">
              <a:buNone/>
            </a:pPr>
            <a:r>
              <a:rPr lang="en-US" sz="2400" dirty="0" smtClean="0"/>
              <a:t> </a:t>
            </a:r>
            <a:r>
              <a:rPr lang="en-US" sz="2400" dirty="0"/>
              <a:t> </a:t>
            </a:r>
            <a:endParaRPr lang="el-GR" sz="2400" dirty="0"/>
          </a:p>
          <a:p>
            <a:pPr marL="0" indent="0">
              <a:buNone/>
            </a:pPr>
            <a:r>
              <a:rPr lang="el-GR" sz="2400" b="1" dirty="0"/>
              <a:t>Για να διαγράψουμε ένα ευρετήριο χρησιμοποιούμε την παρακάτω εντολή</a:t>
            </a:r>
            <a:r>
              <a:rPr lang="el-GR" sz="2400" dirty="0"/>
              <a:t>:</a:t>
            </a:r>
          </a:p>
          <a:p>
            <a:pPr marL="0" indent="0">
              <a:buNone/>
            </a:pPr>
            <a:r>
              <a:rPr lang="en-US" sz="1800" b="1" dirty="0" smtClean="0">
                <a:latin typeface="Courier New" panose="02070309020205020404" pitchFamily="49" charset="0"/>
                <a:cs typeface="Courier New" panose="02070309020205020404" pitchFamily="49" charset="0"/>
              </a:rPr>
              <a:t>DROP </a:t>
            </a:r>
            <a:r>
              <a:rPr lang="en-US" sz="1800" b="1" dirty="0">
                <a:latin typeface="Courier New" panose="02070309020205020404" pitchFamily="49" charset="0"/>
                <a:cs typeface="Courier New" panose="02070309020205020404" pitchFamily="49" charset="0"/>
              </a:rPr>
              <a:t>INDEX</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employees_idx</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endParaRPr lang="el-GR" dirty="0"/>
          </a:p>
        </p:txBody>
      </p:sp>
    </p:spTree>
    <p:extLst>
      <p:ext uri="{BB962C8B-B14F-4D97-AF65-F5344CB8AC3E}">
        <p14:creationId xmlns="" xmlns:p14="http://schemas.microsoft.com/office/powerpoint/2010/main" val="362750185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Τι είναι </a:t>
            </a:r>
            <a:r>
              <a:rPr lang="el-GR" dirty="0" smtClean="0"/>
              <a:t>ακολουθία </a:t>
            </a:r>
            <a:r>
              <a:rPr lang="en-US" dirty="0" smtClean="0"/>
              <a:t>(oracle)</a:t>
            </a:r>
            <a:endParaRPr lang="el-GR" dirty="0"/>
          </a:p>
        </p:txBody>
      </p:sp>
      <p:sp>
        <p:nvSpPr>
          <p:cNvPr id="3" name="Content Placeholder 2"/>
          <p:cNvSpPr>
            <a:spLocks noGrp="1"/>
          </p:cNvSpPr>
          <p:nvPr>
            <p:ph idx="1"/>
          </p:nvPr>
        </p:nvSpPr>
        <p:spPr/>
        <p:txBody>
          <a:bodyPr>
            <a:normAutofit/>
          </a:bodyPr>
          <a:lstStyle/>
          <a:p>
            <a:r>
              <a:rPr lang="el-GR" sz="2400" dirty="0"/>
              <a:t>Μια ακολουθία είναι ένα αντικείμενο της βάσης που μπορεί να χρησιμοποιηθεί από ένα ή περισσότερους χρήστες για να παράγουν μοναδικούς ακέραιους σαν τιμές μίας στήλης. Συνήθως χρησιμοποιούμε τις ακολουθίες για να παράγουμε αυτόματα τιμές σε κύρια κλειδιά.</a:t>
            </a:r>
          </a:p>
          <a:p>
            <a:endParaRPr lang="el-GR" sz="2400" dirty="0"/>
          </a:p>
        </p:txBody>
      </p:sp>
    </p:spTree>
    <p:extLst>
      <p:ext uri="{BB962C8B-B14F-4D97-AF65-F5344CB8AC3E}">
        <p14:creationId xmlns="" xmlns:p14="http://schemas.microsoft.com/office/powerpoint/2010/main" val="243013656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Δημιουργία ακολουθιών</a:t>
            </a:r>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CREATE TABLE </a:t>
            </a:r>
            <a:r>
              <a:rPr lang="en-US" sz="1800" dirty="0" smtClean="0">
                <a:latin typeface="Courier New" panose="02070309020205020404" pitchFamily="49" charset="0"/>
                <a:cs typeface="Courier New" panose="02070309020205020404" pitchFamily="49" charset="0"/>
              </a:rPr>
              <a:t>CUSTOMER</a:t>
            </a: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CustomerID</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NUMBER, Name VARCHAR2(25),</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Age NUMBER(3),  Job VARCHAR2(30) )</a:t>
            </a:r>
            <a:endParaRPr lang="el-GR" sz="1800" dirty="0">
              <a:latin typeface="Courier New" panose="02070309020205020404" pitchFamily="49" charset="0"/>
              <a:cs typeface="Courier New" panose="02070309020205020404" pitchFamily="49" charset="0"/>
            </a:endParaRPr>
          </a:p>
          <a:p>
            <a:pPr marL="0" indent="0">
              <a:buNone/>
            </a:pPr>
            <a:r>
              <a:rPr lang="en-US" sz="2400" dirty="0"/>
              <a:t> </a:t>
            </a:r>
            <a:endParaRPr lang="el-GR" sz="2400" dirty="0"/>
          </a:p>
          <a:p>
            <a:pPr marL="0" indent="0">
              <a:buNone/>
            </a:pPr>
            <a:r>
              <a:rPr lang="en-US" sz="1800" dirty="0">
                <a:latin typeface="Courier New" panose="02070309020205020404" pitchFamily="49" charset="0"/>
                <a:cs typeface="Courier New" panose="02070309020205020404" pitchFamily="49" charset="0"/>
              </a:rPr>
              <a:t>CREATE SEQUENCE </a:t>
            </a:r>
            <a:r>
              <a:rPr lang="en-US" sz="1800" dirty="0" err="1">
                <a:latin typeface="Courier New" panose="02070309020205020404" pitchFamily="49" charset="0"/>
                <a:cs typeface="Courier New" panose="02070309020205020404" pitchFamily="49" charset="0"/>
              </a:rPr>
              <a:t>CustSeq</a:t>
            </a:r>
            <a:r>
              <a:rPr lang="en-US" sz="1800" dirty="0">
                <a:latin typeface="Courier New" panose="02070309020205020404" pitchFamily="49" charset="0"/>
                <a:cs typeface="Courier New" panose="02070309020205020404" pitchFamily="49" charset="0"/>
              </a:rPr>
              <a:t> INCREMENT BY 1 START WITH 1000;</a:t>
            </a:r>
            <a:endParaRPr lang="el-GR" sz="1800" dirty="0">
              <a:latin typeface="Courier New" panose="02070309020205020404" pitchFamily="49" charset="0"/>
              <a:cs typeface="Courier New" panose="02070309020205020404" pitchFamily="49" charset="0"/>
            </a:endParaRPr>
          </a:p>
          <a:p>
            <a:pPr marL="0" indent="0">
              <a:buNone/>
            </a:pPr>
            <a:r>
              <a:rPr lang="en-US" sz="2400" dirty="0"/>
              <a:t> </a:t>
            </a:r>
            <a:endParaRPr lang="el-GR" sz="2400" dirty="0"/>
          </a:p>
          <a:p>
            <a:pPr marL="0" indent="0">
              <a:buNone/>
            </a:pPr>
            <a:r>
              <a:rPr lang="el-GR" sz="2400" dirty="0"/>
              <a:t>Όταν μια ακολουθία δημιουργηθεί μπορούμε να προσπελάσουμε τις τιμές της σε εντολές </a:t>
            </a:r>
            <a:r>
              <a:rPr lang="en-US" sz="2400" dirty="0"/>
              <a:t>SQL</a:t>
            </a:r>
            <a:r>
              <a:rPr lang="el-GR" sz="2400" dirty="0"/>
              <a:t> κάνοντας χρήση των </a:t>
            </a:r>
            <a:r>
              <a:rPr lang="el-GR" sz="2400" dirty="0" err="1"/>
              <a:t>ψευδοστηλών</a:t>
            </a:r>
            <a:r>
              <a:rPr lang="el-GR" sz="2400" dirty="0"/>
              <a:t> </a:t>
            </a:r>
            <a:r>
              <a:rPr lang="en-US" sz="2000" dirty="0">
                <a:latin typeface="Courier New" panose="02070309020205020404" pitchFamily="49" charset="0"/>
                <a:cs typeface="Courier New" panose="02070309020205020404" pitchFamily="49" charset="0"/>
              </a:rPr>
              <a:t>NEXTVAL</a:t>
            </a:r>
            <a:r>
              <a:rPr lang="el-GR" sz="2400" dirty="0"/>
              <a:t> και </a:t>
            </a:r>
            <a:r>
              <a:rPr lang="en-US" sz="2000" dirty="0">
                <a:latin typeface="Courier New" panose="02070309020205020404" pitchFamily="49" charset="0"/>
                <a:cs typeface="Courier New" panose="02070309020205020404" pitchFamily="49" charset="0"/>
              </a:rPr>
              <a:t>CURRVAL</a:t>
            </a:r>
            <a:r>
              <a:rPr lang="el-GR" sz="2400" dirty="0"/>
              <a:t>. Η </a:t>
            </a:r>
            <a:r>
              <a:rPr lang="el-GR" sz="2400" dirty="0" err="1"/>
              <a:t>ψευδοστήλη</a:t>
            </a:r>
            <a:r>
              <a:rPr lang="el-GR" sz="2400" dirty="0"/>
              <a:t> </a:t>
            </a:r>
            <a:r>
              <a:rPr lang="en-US" sz="2000" dirty="0">
                <a:latin typeface="Courier New" panose="02070309020205020404" pitchFamily="49" charset="0"/>
                <a:cs typeface="Courier New" panose="02070309020205020404" pitchFamily="49" charset="0"/>
              </a:rPr>
              <a:t>NEXTVAL</a:t>
            </a:r>
            <a:r>
              <a:rPr lang="el-GR" sz="2400" dirty="0"/>
              <a:t> αυξάνει την ακολουθία κατά ένα βήμα (όπως ορίζεται στην </a:t>
            </a:r>
            <a:r>
              <a:rPr lang="el-GR" sz="2400" dirty="0" err="1"/>
              <a:t>υποπρόταση</a:t>
            </a:r>
            <a:r>
              <a:rPr lang="el-GR" sz="2400" dirty="0"/>
              <a:t> </a:t>
            </a:r>
            <a:r>
              <a:rPr lang="en-US" sz="2400" dirty="0"/>
              <a:t>increment by</a:t>
            </a:r>
            <a:r>
              <a:rPr lang="el-GR" sz="2400" dirty="0"/>
              <a:t>) και επιστρέφει τη  νέα τιμή. Η </a:t>
            </a:r>
            <a:r>
              <a:rPr lang="el-GR" sz="2400" dirty="0" err="1"/>
              <a:t>ψευδοστήλη</a:t>
            </a:r>
            <a:r>
              <a:rPr lang="el-GR" sz="2400" dirty="0"/>
              <a:t> </a:t>
            </a:r>
            <a:r>
              <a:rPr lang="en-US" sz="2000" dirty="0">
                <a:latin typeface="Courier New" panose="02070309020205020404" pitchFamily="49" charset="0"/>
                <a:cs typeface="Courier New" panose="02070309020205020404" pitchFamily="49" charset="0"/>
              </a:rPr>
              <a:t>CURRVAL</a:t>
            </a:r>
            <a:r>
              <a:rPr lang="el-GR" sz="2400" dirty="0"/>
              <a:t> επιστρέφει την τρέχουσα τιμή </a:t>
            </a:r>
            <a:r>
              <a:rPr lang="el-GR" sz="2400" dirty="0" smtClean="0"/>
              <a:t>της </a:t>
            </a:r>
            <a:r>
              <a:rPr lang="el-GR" sz="2400" dirty="0"/>
              <a:t>ακολουθίας. </a:t>
            </a:r>
          </a:p>
          <a:p>
            <a:pPr marL="0" indent="0">
              <a:buNone/>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 xmlns:p14="http://schemas.microsoft.com/office/powerpoint/2010/main" val="62530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ένας υπάλληλος βλέπει μόνο τα στοιχεία που τον αφορούν</a:t>
            </a:r>
          </a:p>
        </p:txBody>
      </p:sp>
      <p:sp>
        <p:nvSpPr>
          <p:cNvPr id="3" name="Content Placeholder 2"/>
          <p:cNvSpPr>
            <a:spLocks noGrp="1"/>
          </p:cNvSpPr>
          <p:nvPr>
            <p:ph idx="1"/>
          </p:nvPr>
        </p:nvSpPr>
        <p:spPr/>
        <p:txBody>
          <a:bodyPr>
            <a:normAutofit/>
          </a:bodyPr>
          <a:lstStyle/>
          <a:p>
            <a:pPr marL="0" indent="0">
              <a:buNone/>
            </a:pPr>
            <a:r>
              <a:rPr lang="el-GR" sz="2000" dirty="0"/>
              <a:t>Δημιουργούμε κατάλληλα την όψη</a:t>
            </a:r>
          </a:p>
          <a:p>
            <a:pPr marL="0" indent="0">
              <a:buNone/>
            </a:pPr>
            <a:r>
              <a:rPr lang="en-US" sz="2000" dirty="0">
                <a:latin typeface="Courier New" panose="02070309020205020404" pitchFamily="49" charset="0"/>
                <a:cs typeface="Courier New" panose="02070309020205020404" pitchFamily="49" charset="0"/>
              </a:rPr>
              <a:t>CREATE VIEW MYSELF </a:t>
            </a:r>
            <a:endParaRPr lang="el-GR" sz="2000" dirty="0">
              <a:latin typeface="Courier New" panose="02070309020205020404" pitchFamily="49" charset="0"/>
              <a:cs typeface="Courier New" panose="02070309020205020404" pitchFamily="49" charset="0"/>
            </a:endParaRPr>
          </a:p>
          <a:p>
            <a:pPr marL="0" indent="0">
              <a:buNone/>
            </a:pP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AS SELECT *  FROM   EMP  WHERE  ENAME = USER;</a:t>
            </a:r>
            <a:endParaRPr lang="el-GR" sz="2000" dirty="0">
              <a:latin typeface="Courier New" panose="02070309020205020404" pitchFamily="49" charset="0"/>
              <a:cs typeface="Courier New" panose="02070309020205020404" pitchFamily="49" charset="0"/>
            </a:endParaRPr>
          </a:p>
          <a:p>
            <a:pPr marL="0" indent="0">
              <a:buNone/>
            </a:pPr>
            <a:r>
              <a:rPr lang="el-GR" sz="2000" dirty="0"/>
              <a:t>και δίνουμε δικαίωμα αναζήτησης σε όλους </a:t>
            </a:r>
            <a:r>
              <a:rPr lang="el-GR" sz="2000"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GRANT</a:t>
            </a:r>
            <a:r>
              <a:rPr lang="el-GR" sz="2000" dirty="0">
                <a:latin typeface="Courier New" panose="02070309020205020404" pitchFamily="49" charset="0"/>
                <a:cs typeface="Courier New" panose="02070309020205020404" pitchFamily="49" charset="0"/>
              </a:rPr>
              <a:t> ... </a:t>
            </a:r>
            <a:r>
              <a:rPr lang="en-US" sz="2000" dirty="0">
                <a:latin typeface="Courier New" panose="02070309020205020404" pitchFamily="49" charset="0"/>
                <a:cs typeface="Courier New" panose="02070309020205020404" pitchFamily="49" charset="0"/>
              </a:rPr>
              <a:t>TO PUBLIC)</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GRANT SELECT ON MYSELF TO PUBLIC;</a:t>
            </a:r>
            <a:endParaRPr lang="el-GR" sz="2000" dirty="0">
              <a:latin typeface="Courier New" panose="02070309020205020404" pitchFamily="49" charset="0"/>
              <a:cs typeface="Courier New" panose="02070309020205020404" pitchFamily="49" charset="0"/>
            </a:endParaRPr>
          </a:p>
          <a:p>
            <a:pPr marL="0" indent="0">
              <a:buNone/>
            </a:pPr>
            <a:r>
              <a:rPr lang="en-US" sz="2000" dirty="0"/>
              <a:t> </a:t>
            </a:r>
            <a:endParaRPr lang="el-GR" sz="2000" dirty="0"/>
          </a:p>
          <a:p>
            <a:pPr marL="0" indent="0">
              <a:buNone/>
            </a:pPr>
            <a:r>
              <a:rPr lang="el-GR" sz="2000" dirty="0"/>
              <a:t>Τότε ο οποιοσδήποτε (π.χ. ο </a:t>
            </a:r>
            <a:r>
              <a:rPr lang="en-US" sz="2000" dirty="0"/>
              <a:t>ADAMS</a:t>
            </a:r>
            <a:r>
              <a:rPr lang="el-GR" sz="2000" dirty="0"/>
              <a:t>) μπορεί να βλέπει μόνο τα στοιχεία του.</a:t>
            </a:r>
          </a:p>
          <a:p>
            <a:pPr marL="0" indent="0">
              <a:buNone/>
            </a:pPr>
            <a:r>
              <a:rPr lang="en-US" sz="2000" dirty="0">
                <a:latin typeface="Courier New" panose="02070309020205020404" pitchFamily="49" charset="0"/>
                <a:cs typeface="Courier New" panose="02070309020205020404" pitchFamily="49" charset="0"/>
              </a:rPr>
              <a:t>CONNECT ADAMS/JIM</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 FROM SCOURLAS.MYSELF;</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120241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a:t>
            </a:r>
            <a:r>
              <a:rPr lang="el-GR" dirty="0"/>
              <a:t>και διαγραφή ακολουθιών</a:t>
            </a:r>
          </a:p>
        </p:txBody>
      </p:sp>
      <p:sp>
        <p:nvSpPr>
          <p:cNvPr id="3" name="Content Placeholder 2"/>
          <p:cNvSpPr>
            <a:spLocks noGrp="1"/>
          </p:cNvSpPr>
          <p:nvPr>
            <p:ph idx="1"/>
          </p:nvPr>
        </p:nvSpPr>
        <p:spPr>
          <a:xfrm>
            <a:off x="457200" y="1196752"/>
            <a:ext cx="8686800" cy="5040560"/>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INSERT INTO CUSTOMER( </a:t>
            </a:r>
            <a:r>
              <a:rPr lang="en-US" sz="1800" dirty="0" err="1">
                <a:latin typeface="Courier New" panose="02070309020205020404" pitchFamily="49" charset="0"/>
                <a:cs typeface="Courier New" panose="02070309020205020404" pitchFamily="49" charset="0"/>
              </a:rPr>
              <a:t>CustomerID</a:t>
            </a:r>
            <a:r>
              <a:rPr lang="en-US" sz="1800" dirty="0">
                <a:latin typeface="Courier New" panose="02070309020205020404" pitchFamily="49" charset="0"/>
                <a:cs typeface="Courier New" panose="02070309020205020404" pitchFamily="49" charset="0"/>
              </a:rPr>
              <a:t>, Name, Age ,  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VALUES ( </a:t>
            </a:r>
            <a:r>
              <a:rPr lang="en-US" sz="1800" dirty="0" err="1">
                <a:latin typeface="Courier New" panose="02070309020205020404" pitchFamily="49" charset="0"/>
                <a:cs typeface="Courier New" panose="02070309020205020404" pitchFamily="49" charset="0"/>
              </a:rPr>
              <a:t>CustSeq.NEXTVAL</a:t>
            </a:r>
            <a:r>
              <a:rPr lang="en-US" sz="1800" dirty="0">
                <a:latin typeface="Courier New" panose="02070309020205020404" pitchFamily="49" charset="0"/>
                <a:cs typeface="Courier New" panose="02070309020205020404" pitchFamily="49" charset="0"/>
              </a:rPr>
              <a:t>, ‘John’, 46, ‘Programmer’)</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INSERT INTO CUSTOMER( </a:t>
            </a:r>
            <a:r>
              <a:rPr lang="en-US" sz="1800" dirty="0" err="1">
                <a:latin typeface="Courier New" panose="02070309020205020404" pitchFamily="49" charset="0"/>
                <a:cs typeface="Courier New" panose="02070309020205020404" pitchFamily="49" charset="0"/>
              </a:rPr>
              <a:t>CustomerID</a:t>
            </a:r>
            <a:r>
              <a:rPr lang="en-US" sz="1800" dirty="0">
                <a:latin typeface="Courier New" panose="02070309020205020404" pitchFamily="49" charset="0"/>
                <a:cs typeface="Courier New" panose="02070309020205020404" pitchFamily="49" charset="0"/>
              </a:rPr>
              <a:t>, Name, Age ,  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VALUES ( </a:t>
            </a:r>
            <a:r>
              <a:rPr lang="en-US" sz="1800" dirty="0" err="1">
                <a:latin typeface="Courier New" panose="02070309020205020404" pitchFamily="49" charset="0"/>
                <a:cs typeface="Courier New" panose="02070309020205020404" pitchFamily="49" charset="0"/>
              </a:rPr>
              <a:t>CustSeq.NEXTVAL</a:t>
            </a:r>
            <a:r>
              <a:rPr lang="en-US" sz="1800" dirty="0">
                <a:latin typeface="Courier New" panose="02070309020205020404" pitchFamily="49" charset="0"/>
                <a:cs typeface="Courier New" panose="02070309020205020404" pitchFamily="49" charset="0"/>
              </a:rPr>
              <a:t>, ‘Bob’, 50, ‘Teacher’)</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UPDATE CUSTOMER SET </a:t>
            </a:r>
            <a:r>
              <a:rPr lang="en-US" sz="1800" dirty="0" err="1">
                <a:latin typeface="Courier New" panose="02070309020205020404" pitchFamily="49" charset="0"/>
                <a:cs typeface="Courier New" panose="02070309020205020404" pitchFamily="49" charset="0"/>
              </a:rPr>
              <a:t>CustomerID</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CustSeq.NEXTVAL</a:t>
            </a: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WHERE </a:t>
            </a:r>
            <a:r>
              <a:rPr lang="en-US" sz="1800" dirty="0" err="1">
                <a:latin typeface="Courier New" panose="02070309020205020404" pitchFamily="49" charset="0"/>
                <a:cs typeface="Courier New" panose="02070309020205020404" pitchFamily="49" charset="0"/>
              </a:rPr>
              <a:t>CustomerID</a:t>
            </a:r>
            <a:r>
              <a:rPr lang="el-GR" sz="1800" dirty="0">
                <a:latin typeface="Courier New" panose="02070309020205020404" pitchFamily="49" charset="0"/>
                <a:cs typeface="Courier New" panose="02070309020205020404" pitchFamily="49" charset="0"/>
              </a:rPr>
              <a:t> =1000;</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l-GR" sz="1800" dirty="0">
                <a:cs typeface="Courier New" panose="02070309020205020404" pitchFamily="49" charset="0"/>
              </a:rPr>
              <a:t>Αν θέλουμε να βρούμε την τρέχουσα τιμή της ακολουθίας δίνουμε την εντολή</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CustSeq.CURRVAL</a:t>
            </a:r>
            <a:r>
              <a:rPr lang="en-US" sz="1800" dirty="0">
                <a:latin typeface="Courier New" panose="02070309020205020404" pitchFamily="49" charset="0"/>
                <a:cs typeface="Courier New" panose="02070309020205020404" pitchFamily="49" charset="0"/>
              </a:rPr>
              <a:t> FROM DUAL;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DROP SEQUENCE </a:t>
            </a:r>
            <a:r>
              <a:rPr lang="en-US" sz="1800" dirty="0" err="1">
                <a:latin typeface="Courier New" panose="02070309020205020404" pitchFamily="49" charset="0"/>
                <a:cs typeface="Courier New" panose="02070309020205020404" pitchFamily="49" charset="0"/>
              </a:rPr>
              <a:t>CustSeq</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3285919815"/>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08720"/>
          </a:xfrm>
        </p:spPr>
        <p:txBody>
          <a:bodyPr>
            <a:normAutofit fontScale="90000"/>
          </a:bodyPr>
          <a:lstStyle/>
          <a:p>
            <a:r>
              <a:rPr lang="en-US" dirty="0" err="1" smtClean="0"/>
              <a:t>Mysql</a:t>
            </a:r>
            <a:r>
              <a:rPr lang="en-US" dirty="0" smtClean="0"/>
              <a:t> administration </a:t>
            </a:r>
            <a:br>
              <a:rPr lang="en-US" dirty="0" smtClean="0"/>
            </a:br>
            <a:r>
              <a:rPr lang="el-GR" dirty="0" smtClean="0"/>
              <a:t>Δημιουργία νέων χρηστών</a:t>
            </a:r>
            <a:endParaRPr lang="el-GR" dirty="0"/>
          </a:p>
        </p:txBody>
      </p:sp>
      <p:sp>
        <p:nvSpPr>
          <p:cNvPr id="3" name="Content Placeholder 2"/>
          <p:cNvSpPr>
            <a:spLocks noGrp="1"/>
          </p:cNvSpPr>
          <p:nvPr>
            <p:ph idx="1"/>
          </p:nvPr>
        </p:nvSpPr>
        <p:spPr>
          <a:xfrm>
            <a:off x="457200" y="1196752"/>
            <a:ext cx="8686800" cy="5040560"/>
          </a:xfrm>
        </p:spPr>
        <p:txBody>
          <a:bodyPr>
            <a:noAutofit/>
          </a:bodyPr>
          <a:lstStyle/>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l-GR" sz="1800" dirty="0" smtClean="0">
                <a:latin typeface="Courier New" panose="02070309020205020404" pitchFamily="49" charset="0"/>
                <a:cs typeface="Courier New" panose="02070309020205020404" pitchFamily="49" charset="0"/>
              </a:rPr>
              <a:t>Συνδεθήκαμε σαν </a:t>
            </a:r>
            <a:r>
              <a:rPr lang="en-US" sz="1800" dirty="0" smtClean="0">
                <a:latin typeface="Courier New" panose="02070309020205020404" pitchFamily="49" charset="0"/>
                <a:cs typeface="Courier New" panose="02070309020205020404" pitchFamily="49" charset="0"/>
              </a:rPr>
              <a:t>root/############</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CREATE USER '</a:t>
            </a:r>
            <a:r>
              <a:rPr lang="en-US" sz="1800" dirty="0" err="1" smtClean="0">
                <a:latin typeface="Courier New" panose="02070309020205020404" pitchFamily="49" charset="0"/>
                <a:cs typeface="Courier New" panose="02070309020205020404" pitchFamily="49" charset="0"/>
              </a:rPr>
              <a:t>christos'@'localhost</a:t>
            </a:r>
            <a:r>
              <a:rPr lang="en-US" sz="1800" dirty="0" smtClean="0">
                <a:latin typeface="Courier New" panose="02070309020205020404" pitchFamily="49" charset="0"/>
                <a:cs typeface="Courier New" panose="02070309020205020404" pitchFamily="49" charset="0"/>
              </a:rPr>
              <a:t>' IDENTIFIED BY '1234';</a:t>
            </a:r>
          </a:p>
          <a:p>
            <a:pPr marL="0" indent="0">
              <a:buNone/>
            </a:pPr>
            <a:r>
              <a:rPr lang="en-US" sz="1800" dirty="0" smtClean="0">
                <a:latin typeface="Courier New" panose="02070309020205020404" pitchFamily="49" charset="0"/>
                <a:cs typeface="Courier New" panose="02070309020205020404" pitchFamily="49" charset="0"/>
              </a:rPr>
              <a:t>GRANT ALL ON mydb.* TO '</a:t>
            </a:r>
            <a:r>
              <a:rPr lang="en-US" sz="1800" dirty="0" err="1" smtClean="0">
                <a:latin typeface="Courier New" panose="02070309020205020404" pitchFamily="49" charset="0"/>
                <a:cs typeface="Courier New" panose="02070309020205020404" pitchFamily="49" charset="0"/>
              </a:rPr>
              <a:t>christos'@'localhost</a:t>
            </a:r>
            <a:r>
              <a:rPr lang="en-US" sz="1800" dirty="0" smtClean="0">
                <a:latin typeface="Courier New" panose="02070309020205020404" pitchFamily="49" charset="0"/>
                <a:cs typeface="Courier New" panose="02070309020205020404" pitchFamily="49" charset="0"/>
              </a:rPr>
              <a:t>';</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CREATE USER '</a:t>
            </a:r>
            <a:r>
              <a:rPr lang="en-US" sz="1800" dirty="0" err="1" smtClean="0">
                <a:latin typeface="Courier New" panose="02070309020205020404" pitchFamily="49" charset="0"/>
                <a:cs typeface="Courier New" panose="02070309020205020404" pitchFamily="49" charset="0"/>
              </a:rPr>
              <a:t>sko'@'localhost</a:t>
            </a:r>
            <a:r>
              <a:rPr lang="en-US" sz="1800" dirty="0" smtClean="0">
                <a:latin typeface="Courier New" panose="02070309020205020404" pitchFamily="49" charset="0"/>
                <a:cs typeface="Courier New" panose="02070309020205020404" pitchFamily="49" charset="0"/>
              </a:rPr>
              <a:t>'; -- no password</a:t>
            </a:r>
          </a:p>
          <a:p>
            <a:pPr marL="0" indent="0">
              <a:buNone/>
            </a:pPr>
            <a:r>
              <a:rPr lang="en-US" sz="1800" dirty="0" smtClean="0">
                <a:latin typeface="Courier New" panose="02070309020205020404" pitchFamily="49" charset="0"/>
                <a:cs typeface="Courier New" panose="02070309020205020404" pitchFamily="49" charset="0"/>
              </a:rPr>
              <a:t>GRANT ALL ON mydb.* TO '</a:t>
            </a:r>
            <a:r>
              <a:rPr lang="en-US" sz="1800" dirty="0" err="1" smtClean="0">
                <a:latin typeface="Courier New" panose="02070309020205020404" pitchFamily="49" charset="0"/>
                <a:cs typeface="Courier New" panose="02070309020205020404" pitchFamily="49" charset="0"/>
              </a:rPr>
              <a:t>sko'@'localhost</a:t>
            </a:r>
            <a:r>
              <a:rPr lang="en-US" sz="1800" dirty="0" smtClean="0">
                <a:latin typeface="Courier New" panose="02070309020205020404" pitchFamily="49" charset="0"/>
                <a:cs typeface="Courier New" panose="02070309020205020404" pitchFamily="49" charset="0"/>
              </a:rPr>
              <a:t>';</a:t>
            </a:r>
          </a:p>
          <a:p>
            <a:pPr marL="0" indent="0">
              <a:buNone/>
            </a:pPr>
            <a:endParaRPr lang="el-GR"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328591981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08720"/>
          </a:xfrm>
        </p:spPr>
        <p:txBody>
          <a:bodyPr>
            <a:normAutofit fontScale="90000"/>
          </a:bodyPr>
          <a:lstStyle/>
          <a:p>
            <a:r>
              <a:rPr lang="en-US" dirty="0" err="1" smtClean="0"/>
              <a:t>Mysql</a:t>
            </a:r>
            <a:r>
              <a:rPr lang="en-US" dirty="0" smtClean="0"/>
              <a:t> administration </a:t>
            </a:r>
            <a:br>
              <a:rPr lang="en-US" dirty="0" smtClean="0"/>
            </a:br>
            <a:r>
              <a:rPr lang="en-US" dirty="0" smtClean="0"/>
              <a:t>Change password </a:t>
            </a:r>
            <a:endParaRPr lang="el-GR" dirty="0"/>
          </a:p>
        </p:txBody>
      </p:sp>
      <p:sp>
        <p:nvSpPr>
          <p:cNvPr id="3" name="Content Placeholder 2"/>
          <p:cNvSpPr>
            <a:spLocks noGrp="1"/>
          </p:cNvSpPr>
          <p:nvPr>
            <p:ph idx="1"/>
          </p:nvPr>
        </p:nvSpPr>
        <p:spPr>
          <a:xfrm>
            <a:off x="457200" y="1196752"/>
            <a:ext cx="8686800" cy="5040560"/>
          </a:xfrm>
        </p:spPr>
        <p:txBody>
          <a:bodyPr>
            <a:noAutofit/>
          </a:bodyPr>
          <a:lstStyle/>
          <a:p>
            <a:pPr marL="0" indent="0">
              <a:buNone/>
            </a:pPr>
            <a:r>
              <a:rPr lang="en-US" sz="1800" dirty="0" smtClean="0">
                <a:latin typeface="Courier New" panose="02070309020205020404" pitchFamily="49" charset="0"/>
                <a:cs typeface="Courier New" panose="02070309020205020404" pitchFamily="49" charset="0"/>
              </a:rPr>
              <a:t>SELECT HOST, USER, PASSWORD </a:t>
            </a:r>
          </a:p>
          <a:p>
            <a:pPr marL="0" indent="0">
              <a:buNone/>
            </a:pPr>
            <a:r>
              <a:rPr lang="en-US" sz="1800" dirty="0" smtClean="0">
                <a:latin typeface="Courier New" panose="02070309020205020404" pitchFamily="49" charset="0"/>
                <a:cs typeface="Courier New" panose="02070309020205020404" pitchFamily="49" charset="0"/>
              </a:rPr>
              <a:t>FROM MYSQL.USER;</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UPDATE </a:t>
            </a:r>
            <a:r>
              <a:rPr lang="en-US" sz="1800" dirty="0" err="1" smtClean="0">
                <a:latin typeface="Courier New" panose="02070309020205020404" pitchFamily="49" charset="0"/>
                <a:cs typeface="Courier New" panose="02070309020205020404" pitchFamily="49" charset="0"/>
              </a:rPr>
              <a:t>mysql.user</a:t>
            </a:r>
            <a:r>
              <a:rPr lang="en-US" sz="1800" dirty="0" smtClean="0">
                <a:latin typeface="Courier New" panose="02070309020205020404" pitchFamily="49" charset="0"/>
                <a:cs typeface="Courier New" panose="02070309020205020404" pitchFamily="49" charset="0"/>
              </a:rPr>
              <a:t> </a:t>
            </a:r>
          </a:p>
          <a:p>
            <a:pPr marL="0" indent="0">
              <a:buNone/>
            </a:pPr>
            <a:r>
              <a:rPr lang="en-US" sz="1800" dirty="0" smtClean="0">
                <a:latin typeface="Courier New" panose="02070309020205020404" pitchFamily="49" charset="0"/>
                <a:cs typeface="Courier New" panose="02070309020205020404" pitchFamily="49" charset="0"/>
              </a:rPr>
              <a:t>SET Password=PASSWORD('1234')</a:t>
            </a:r>
          </a:p>
          <a:p>
            <a:pPr marL="0" indent="0">
              <a:buNone/>
            </a:pPr>
            <a:r>
              <a:rPr lang="en-US" sz="1800" dirty="0" smtClean="0">
                <a:latin typeface="Courier New" panose="02070309020205020404" pitchFamily="49" charset="0"/>
                <a:cs typeface="Courier New" panose="02070309020205020404" pitchFamily="49" charset="0"/>
              </a:rPr>
              <a:t>WHERE User='</a:t>
            </a:r>
            <a:r>
              <a:rPr lang="en-US" sz="1800" dirty="0" err="1" smtClean="0">
                <a:latin typeface="Courier New" panose="02070309020205020404" pitchFamily="49" charset="0"/>
                <a:cs typeface="Courier New" panose="02070309020205020404" pitchFamily="49" charset="0"/>
              </a:rPr>
              <a:t>sko</a:t>
            </a:r>
            <a:r>
              <a:rPr lang="en-US" sz="1800" dirty="0" smtClean="0">
                <a:latin typeface="Courier New" panose="02070309020205020404" pitchFamily="49" charset="0"/>
                <a:cs typeface="Courier New" panose="02070309020205020404" pitchFamily="49" charset="0"/>
              </a:rPr>
              <a:t>';</a:t>
            </a:r>
          </a:p>
          <a:p>
            <a:pPr marL="0" indent="0">
              <a:buNone/>
            </a:pPr>
            <a:r>
              <a:rPr lang="en-US" sz="1800" dirty="0" smtClean="0">
                <a:latin typeface="Courier New" panose="02070309020205020404" pitchFamily="49" charset="0"/>
                <a:cs typeface="Courier New" panose="02070309020205020404" pitchFamily="49" charset="0"/>
              </a:rPr>
              <a:t>SELECT HOST, USER, PASSWORD</a:t>
            </a:r>
          </a:p>
          <a:p>
            <a:pPr marL="0" indent="0">
              <a:buNone/>
            </a:pPr>
            <a:r>
              <a:rPr lang="en-US" sz="1800" dirty="0" smtClean="0">
                <a:latin typeface="Courier New" panose="02070309020205020404" pitchFamily="49" charset="0"/>
                <a:cs typeface="Courier New" panose="02070309020205020404" pitchFamily="49" charset="0"/>
              </a:rPr>
              <a:t>FROM MYSQL.USER;</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UPDATE </a:t>
            </a:r>
            <a:r>
              <a:rPr lang="en-US" sz="1800" dirty="0" err="1" smtClean="0">
                <a:latin typeface="Courier New" panose="02070309020205020404" pitchFamily="49" charset="0"/>
                <a:cs typeface="Courier New" panose="02070309020205020404" pitchFamily="49" charset="0"/>
              </a:rPr>
              <a:t>mysql.user</a:t>
            </a:r>
            <a:r>
              <a:rPr lang="en-US" sz="1800" dirty="0" smtClean="0">
                <a:latin typeface="Courier New" panose="02070309020205020404" pitchFamily="49" charset="0"/>
                <a:cs typeface="Courier New" panose="02070309020205020404" pitchFamily="49" charset="0"/>
              </a:rPr>
              <a:t> </a:t>
            </a:r>
          </a:p>
          <a:p>
            <a:pPr marL="0" indent="0">
              <a:buNone/>
            </a:pPr>
            <a:r>
              <a:rPr lang="en-US" sz="1800" dirty="0" smtClean="0">
                <a:latin typeface="Courier New" panose="02070309020205020404" pitchFamily="49" charset="0"/>
                <a:cs typeface="Courier New" panose="02070309020205020404" pitchFamily="49" charset="0"/>
              </a:rPr>
              <a:t>SET Password=PASSWORD('')</a:t>
            </a:r>
          </a:p>
          <a:p>
            <a:pPr marL="0" indent="0">
              <a:buNone/>
            </a:pPr>
            <a:r>
              <a:rPr lang="en-US" sz="1800" dirty="0" smtClean="0">
                <a:latin typeface="Courier New" panose="02070309020205020404" pitchFamily="49" charset="0"/>
                <a:cs typeface="Courier New" panose="02070309020205020404" pitchFamily="49" charset="0"/>
              </a:rPr>
              <a:t>WHERE User='root';</a:t>
            </a:r>
          </a:p>
          <a:p>
            <a:pPr marL="0" indent="0">
              <a:buNone/>
            </a:pPr>
            <a:r>
              <a:rPr lang="en-US" sz="1800" dirty="0" smtClean="0">
                <a:latin typeface="Courier New" panose="02070309020205020404" pitchFamily="49" charset="0"/>
                <a:cs typeface="Courier New" panose="02070309020205020404" pitchFamily="49" charset="0"/>
              </a:rPr>
              <a:t>FLUSH PRIVILEGES;</a:t>
            </a:r>
          </a:p>
          <a:p>
            <a:pPr marL="0" indent="0">
              <a:buNone/>
            </a:pPr>
            <a:r>
              <a:rPr lang="en-US" sz="1800" dirty="0" smtClean="0">
                <a:latin typeface="Courier New" panose="02070309020205020404" pitchFamily="49" charset="0"/>
                <a:cs typeface="Courier New" panose="02070309020205020404" pitchFamily="49" charset="0"/>
              </a:rPr>
              <a:t>SELECT HOST, USER, PASSWORD</a:t>
            </a:r>
          </a:p>
          <a:p>
            <a:pPr marL="0" indent="0">
              <a:buNone/>
            </a:pPr>
            <a:r>
              <a:rPr lang="en-US" sz="1800" dirty="0" smtClean="0">
                <a:latin typeface="Courier New" panose="02070309020205020404" pitchFamily="49" charset="0"/>
                <a:cs typeface="Courier New" panose="02070309020205020404" pitchFamily="49" charset="0"/>
              </a:rPr>
              <a:t>FROM MYSQL.USER;</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endParaRPr lang="el-GR"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3285919815"/>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7130366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13: Ο Ρόλος και τα καθήκοντα του Διαχειριστή ΒΔ - Γλώσσα ελέγχου δεδομένων – Δοσοληψίες - Εντολές COMMIT, ROLLBACK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έννοια της </a:t>
            </a:r>
            <a:r>
              <a:rPr lang="el-GR" dirty="0" smtClean="0"/>
              <a:t>Συναλλαγής (</a:t>
            </a:r>
            <a:r>
              <a:rPr lang="en-US" dirty="0"/>
              <a:t>transaction</a:t>
            </a:r>
            <a:r>
              <a:rPr lang="el-GR" dirty="0"/>
              <a:t>)</a:t>
            </a:r>
          </a:p>
        </p:txBody>
      </p:sp>
      <p:sp>
        <p:nvSpPr>
          <p:cNvPr id="3" name="Content Placeholder 2"/>
          <p:cNvSpPr>
            <a:spLocks noGrp="1"/>
          </p:cNvSpPr>
          <p:nvPr>
            <p:ph idx="1"/>
          </p:nvPr>
        </p:nvSpPr>
        <p:spPr>
          <a:xfrm>
            <a:off x="457200" y="1196752"/>
            <a:ext cx="8229600" cy="5400600"/>
          </a:xfrm>
        </p:spPr>
        <p:txBody>
          <a:bodyPr>
            <a:normAutofit fontScale="62500" lnSpcReduction="20000"/>
          </a:bodyPr>
          <a:lstStyle/>
          <a:p>
            <a:pPr marL="0" indent="0">
              <a:lnSpc>
                <a:spcPct val="120000"/>
              </a:lnSpc>
              <a:spcBef>
                <a:spcPts val="0"/>
              </a:spcBef>
              <a:buNone/>
            </a:pPr>
            <a:r>
              <a:rPr lang="el-GR" dirty="0"/>
              <a:t>Αν θέλουμε να μεταφέρουμε χρήματα </a:t>
            </a:r>
            <a:r>
              <a:rPr lang="el-GR" dirty="0" smtClean="0"/>
              <a:t>από </a:t>
            </a:r>
            <a:r>
              <a:rPr lang="el-GR" dirty="0"/>
              <a:t>ένα λογαριασμό σε άλλο χρειαζόμαστε δύο απλές </a:t>
            </a:r>
            <a:r>
              <a:rPr lang="el-GR" dirty="0" smtClean="0"/>
              <a:t>κινήσεις:</a:t>
            </a:r>
            <a:endParaRPr lang="el-GR" dirty="0"/>
          </a:p>
          <a:p>
            <a:pPr marL="0" indent="0">
              <a:lnSpc>
                <a:spcPct val="120000"/>
              </a:lnSpc>
              <a:spcBef>
                <a:spcPts val="0"/>
              </a:spcBef>
              <a:buNone/>
            </a:pPr>
            <a:r>
              <a:rPr lang="el-GR" dirty="0"/>
              <a:t>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UPDATE ACCOUNTS</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SET BALANCE = BALANCE - 100000</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WHERE ACCNO = 120768;</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UPDATE ACCOUNTS</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SET BALANCE = BALANCE + 100000</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WHERE ACCNO</a:t>
            </a:r>
            <a:r>
              <a:rPr lang="el-GR" dirty="0">
                <a:latin typeface="Courier New" panose="02070309020205020404" pitchFamily="49" charset="0"/>
                <a:cs typeface="Courier New" panose="02070309020205020404" pitchFamily="49" charset="0"/>
              </a:rPr>
              <a:t> = 345678;</a:t>
            </a:r>
          </a:p>
          <a:p>
            <a:pPr marL="0" indent="0">
              <a:lnSpc>
                <a:spcPct val="120000"/>
              </a:lnSpc>
              <a:spcBef>
                <a:spcPts val="0"/>
              </a:spcBef>
              <a:buNone/>
            </a:pPr>
            <a:r>
              <a:rPr lang="en-US" dirty="0"/>
              <a:t> </a:t>
            </a:r>
            <a:endParaRPr lang="el-GR" dirty="0"/>
          </a:p>
          <a:p>
            <a:pPr marL="0" indent="0">
              <a:lnSpc>
                <a:spcPct val="120000"/>
              </a:lnSpc>
              <a:spcBef>
                <a:spcPts val="0"/>
              </a:spcBef>
              <a:buNone/>
            </a:pPr>
            <a:r>
              <a:rPr lang="el-GR" dirty="0"/>
              <a:t>Πως θα εξασφαλίσουμε την ασφάλεια της συναλλαγής αν αποτύχει κάποια κίνηση;</a:t>
            </a:r>
          </a:p>
          <a:p>
            <a:pPr marL="0" indent="0">
              <a:lnSpc>
                <a:spcPct val="120000"/>
              </a:lnSpc>
              <a:spcBef>
                <a:spcPts val="0"/>
              </a:spcBef>
              <a:buNone/>
            </a:pPr>
            <a:r>
              <a:rPr lang="el-GR" dirty="0"/>
              <a:t>Θα πρέπει να αναφερθούμε στις εντολές </a:t>
            </a:r>
            <a:r>
              <a:rPr lang="en-US" dirty="0">
                <a:latin typeface="Courier New" panose="02070309020205020404" pitchFamily="49" charset="0"/>
                <a:cs typeface="Courier New" panose="02070309020205020404" pitchFamily="49" charset="0"/>
              </a:rPr>
              <a:t>COMMIT</a:t>
            </a:r>
            <a:r>
              <a:rPr lang="el-GR"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ROLLBACK</a:t>
            </a:r>
            <a:r>
              <a:rPr lang="el-GR"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l-GR" dirty="0"/>
              <a:t> </a:t>
            </a:r>
          </a:p>
          <a:p>
            <a:pPr marL="0" indent="0">
              <a:lnSpc>
                <a:spcPct val="120000"/>
              </a:lnSpc>
              <a:spcBef>
                <a:spcPts val="0"/>
              </a:spcBef>
              <a:buNone/>
            </a:pPr>
            <a:r>
              <a:rPr lang="el-GR" dirty="0"/>
              <a:t>Το θέμα των </a:t>
            </a:r>
            <a:r>
              <a:rPr lang="el-GR" dirty="0" smtClean="0"/>
              <a:t>Συναλλαγών </a:t>
            </a:r>
            <a:r>
              <a:rPr lang="el-GR" dirty="0"/>
              <a:t>θα εξετασθεί διεξοδικά στο πλαίσιο του μαθήματος Βάσεις Δεδομένων ΙΙ.</a:t>
            </a:r>
          </a:p>
          <a:p>
            <a:pPr marL="0" indent="0">
              <a:lnSpc>
                <a:spcPct val="120000"/>
              </a:lnSpc>
              <a:spcBef>
                <a:spcPts val="0"/>
              </a:spcBef>
              <a:buNone/>
            </a:pPr>
            <a:endParaRPr lang="el-GR" dirty="0"/>
          </a:p>
        </p:txBody>
      </p:sp>
    </p:spTree>
    <p:extLst>
      <p:ext uri="{BB962C8B-B14F-4D97-AF65-F5344CB8AC3E}">
        <p14:creationId xmlns="" xmlns:p14="http://schemas.microsoft.com/office/powerpoint/2010/main" val="199697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Μηχανισμός </a:t>
            </a:r>
            <a:r>
              <a:rPr lang="en-US" dirty="0" smtClean="0"/>
              <a:t>ROLLBACK</a:t>
            </a:r>
            <a:endParaRPr lang="el-GR" dirty="0"/>
          </a:p>
        </p:txBody>
      </p:sp>
      <p:sp>
        <p:nvSpPr>
          <p:cNvPr id="3" name="Content Placeholder 2"/>
          <p:cNvSpPr>
            <a:spLocks noGrp="1"/>
          </p:cNvSpPr>
          <p:nvPr>
            <p:ph idx="1"/>
          </p:nvPr>
        </p:nvSpPr>
        <p:spPr/>
        <p:txBody>
          <a:bodyPr>
            <a:normAutofit lnSpcReduction="10000"/>
          </a:bodyPr>
          <a:lstStyle/>
          <a:p>
            <a:pPr marL="0" indent="0">
              <a:spcAft>
                <a:spcPts val="600"/>
              </a:spcAft>
              <a:buNone/>
            </a:pPr>
            <a:r>
              <a:rPr lang="el-GR" sz="2000" dirty="0"/>
              <a:t>Στο επόμενο διάλογο (</a:t>
            </a:r>
            <a:r>
              <a:rPr lang="en-US" sz="2000" dirty="0"/>
              <a:t>session</a:t>
            </a:r>
            <a:r>
              <a:rPr lang="el-GR" sz="2000" dirty="0"/>
              <a:t>) με το σύστημα μπορούμε να κατανοήσουμε καλύτερα την </a:t>
            </a:r>
            <a:r>
              <a:rPr lang="el-GR" sz="2000" dirty="0" smtClean="0"/>
              <a:t>εντολή</a:t>
            </a:r>
            <a:endParaRPr lang="el-GR" sz="2000" dirty="0"/>
          </a:p>
          <a:p>
            <a:pPr marL="0" indent="0">
              <a:spcAft>
                <a:spcPts val="600"/>
              </a:spcAft>
              <a:buNone/>
            </a:pPr>
            <a:r>
              <a:rPr lang="el-GR" sz="2000" dirty="0" smtClean="0"/>
              <a:t>(</a:t>
            </a:r>
            <a:r>
              <a:rPr lang="en-US" sz="2000" dirty="0" smtClean="0"/>
              <a:t>1</a:t>
            </a:r>
            <a:r>
              <a:rPr lang="en-US" sz="2000" dirty="0"/>
              <a:t>) SELECT NAME  FROM CUSTOMER WHERE CUSTNO=7654;</a:t>
            </a:r>
            <a:endParaRPr lang="el-GR" sz="2000" dirty="0"/>
          </a:p>
          <a:p>
            <a:pPr marL="0" indent="0">
              <a:spcAft>
                <a:spcPts val="600"/>
              </a:spcAft>
              <a:buNone/>
            </a:pPr>
            <a:r>
              <a:rPr lang="en-US" sz="2000" dirty="0"/>
              <a:t>(2) </a:t>
            </a:r>
            <a:r>
              <a:rPr lang="el-GR" sz="2000" dirty="0"/>
              <a:t>Επιστρέφει</a:t>
            </a:r>
            <a:r>
              <a:rPr lang="en-US" sz="2000" dirty="0"/>
              <a:t> E. CODD</a:t>
            </a:r>
            <a:endParaRPr lang="el-GR" sz="2000" dirty="0"/>
          </a:p>
          <a:p>
            <a:pPr marL="0" indent="0">
              <a:spcAft>
                <a:spcPts val="600"/>
              </a:spcAft>
              <a:buNone/>
            </a:pPr>
            <a:r>
              <a:rPr lang="en-US" sz="2000" dirty="0"/>
              <a:t>(3) UPDATE CUSTOMERS</a:t>
            </a:r>
            <a:endParaRPr lang="el-GR" sz="2000" dirty="0"/>
          </a:p>
          <a:p>
            <a:pPr marL="0" indent="0">
              <a:spcAft>
                <a:spcPts val="600"/>
              </a:spcAft>
              <a:buNone/>
            </a:pPr>
            <a:r>
              <a:rPr lang="en-US" sz="2000" dirty="0"/>
              <a:t>     </a:t>
            </a:r>
            <a:r>
              <a:rPr lang="el-GR" sz="2000" dirty="0" smtClean="0"/>
              <a:t> </a:t>
            </a:r>
            <a:r>
              <a:rPr lang="en-US" sz="2000" dirty="0" smtClean="0"/>
              <a:t>SET </a:t>
            </a:r>
            <a:r>
              <a:rPr lang="en-US" sz="2000" dirty="0"/>
              <a:t>NAME  = ‘P.D. JAMES’</a:t>
            </a:r>
            <a:endParaRPr lang="el-GR" sz="2000" dirty="0"/>
          </a:p>
          <a:p>
            <a:pPr marL="0" indent="0">
              <a:spcAft>
                <a:spcPts val="600"/>
              </a:spcAft>
              <a:buNone/>
            </a:pPr>
            <a:r>
              <a:rPr lang="en-US" sz="2000" dirty="0"/>
              <a:t>    </a:t>
            </a:r>
            <a:r>
              <a:rPr lang="el-GR" sz="2000" dirty="0" smtClean="0"/>
              <a:t> </a:t>
            </a:r>
            <a:r>
              <a:rPr lang="en-US" sz="2000" dirty="0" smtClean="0"/>
              <a:t> </a:t>
            </a:r>
            <a:r>
              <a:rPr lang="en-US" sz="2000" dirty="0"/>
              <a:t>WHERE CUSTNO=7654;</a:t>
            </a:r>
            <a:endParaRPr lang="el-GR" sz="2000" dirty="0"/>
          </a:p>
          <a:p>
            <a:pPr marL="0" indent="0">
              <a:spcAft>
                <a:spcPts val="600"/>
              </a:spcAft>
              <a:buNone/>
            </a:pPr>
            <a:r>
              <a:rPr lang="en-US" sz="2000" dirty="0"/>
              <a:t>(4) SELECT NAME  FROM CUSTOMER WHERE CUSTNO=7654;</a:t>
            </a:r>
            <a:endParaRPr lang="el-GR" sz="2000" dirty="0"/>
          </a:p>
          <a:p>
            <a:pPr marL="0" lvl="0" indent="0">
              <a:spcAft>
                <a:spcPts val="600"/>
              </a:spcAft>
              <a:buNone/>
            </a:pPr>
            <a:r>
              <a:rPr lang="en-US" sz="2000" dirty="0" smtClean="0"/>
              <a:t>(</a:t>
            </a:r>
            <a:r>
              <a:rPr lang="el-GR" sz="2000" dirty="0" smtClean="0"/>
              <a:t>5</a:t>
            </a:r>
            <a:r>
              <a:rPr lang="en-US" sz="2000" dirty="0" smtClean="0"/>
              <a:t>) </a:t>
            </a:r>
            <a:r>
              <a:rPr lang="el-GR" sz="2000" dirty="0" smtClean="0"/>
              <a:t>Επιστρέφει </a:t>
            </a:r>
            <a:r>
              <a:rPr lang="en-US" sz="2000" dirty="0"/>
              <a:t>P.D. JAMES</a:t>
            </a:r>
            <a:endParaRPr lang="el-GR" sz="2000" dirty="0"/>
          </a:p>
          <a:p>
            <a:pPr marL="0" lvl="0" indent="0">
              <a:spcAft>
                <a:spcPts val="600"/>
              </a:spcAft>
              <a:buNone/>
            </a:pPr>
            <a:r>
              <a:rPr lang="en-US" sz="2000" dirty="0" smtClean="0"/>
              <a:t>(</a:t>
            </a:r>
            <a:r>
              <a:rPr lang="el-GR" sz="2000" dirty="0"/>
              <a:t>6</a:t>
            </a:r>
            <a:r>
              <a:rPr lang="en-US" sz="2000" dirty="0" smtClean="0"/>
              <a:t>) ROLLBACK</a:t>
            </a:r>
            <a:r>
              <a:rPr lang="en-US" sz="2000" dirty="0"/>
              <a:t>;</a:t>
            </a:r>
            <a:endParaRPr lang="el-GR" sz="2000" dirty="0"/>
          </a:p>
          <a:p>
            <a:pPr marL="0" indent="0">
              <a:spcAft>
                <a:spcPts val="600"/>
              </a:spcAft>
              <a:buNone/>
            </a:pPr>
            <a:r>
              <a:rPr lang="en-US" sz="2000" dirty="0"/>
              <a:t>(7) SELECT NAME  FROM CUSTOMER WHERE CUSTNO=7654;</a:t>
            </a:r>
            <a:endParaRPr lang="el-GR" sz="2000" dirty="0"/>
          </a:p>
          <a:p>
            <a:pPr marL="0" indent="0">
              <a:spcAft>
                <a:spcPts val="600"/>
              </a:spcAft>
              <a:buNone/>
            </a:pPr>
            <a:r>
              <a:rPr lang="en-US" sz="2000" dirty="0"/>
              <a:t>(8) </a:t>
            </a:r>
            <a:r>
              <a:rPr lang="el-GR" sz="2000" dirty="0"/>
              <a:t>Επιστρέφει</a:t>
            </a:r>
            <a:r>
              <a:rPr lang="en-US" sz="2000" dirty="0"/>
              <a:t> E. CODD</a:t>
            </a:r>
            <a:endParaRPr lang="el-GR" sz="2000" dirty="0"/>
          </a:p>
          <a:p>
            <a:pPr marL="0" indent="0">
              <a:buNone/>
            </a:pPr>
            <a:endParaRPr lang="el-GR" sz="2000" dirty="0"/>
          </a:p>
        </p:txBody>
      </p:sp>
    </p:spTree>
    <p:extLst>
      <p:ext uri="{BB962C8B-B14F-4D97-AF65-F5344CB8AC3E}">
        <p14:creationId xmlns="" xmlns:p14="http://schemas.microsoft.com/office/powerpoint/2010/main" val="219336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Πρωτόκολο</a:t>
            </a:r>
            <a:r>
              <a:rPr lang="el-GR" dirty="0"/>
              <a:t> COMMIT / ROLLBACK </a:t>
            </a:r>
          </a:p>
        </p:txBody>
      </p:sp>
      <p:sp>
        <p:nvSpPr>
          <p:cNvPr id="3" name="Content Placeholder 2"/>
          <p:cNvSpPr>
            <a:spLocks noGrp="1"/>
          </p:cNvSpPr>
          <p:nvPr>
            <p:ph idx="1"/>
          </p:nvPr>
        </p:nvSpPr>
        <p:spPr>
          <a:xfrm>
            <a:off x="457200" y="1196752"/>
            <a:ext cx="8229600" cy="5472608"/>
          </a:xfrm>
        </p:spPr>
        <p:txBody>
          <a:bodyPr>
            <a:normAutofit lnSpcReduction="10000"/>
          </a:bodyPr>
          <a:lstStyle/>
          <a:p>
            <a:pPr marL="0" indent="0">
              <a:spcAft>
                <a:spcPts val="600"/>
              </a:spcAft>
              <a:buNone/>
            </a:pPr>
            <a:r>
              <a:rPr lang="el-GR" sz="2000" dirty="0"/>
              <a:t>Στο επόμενο διάλογο (</a:t>
            </a:r>
            <a:r>
              <a:rPr lang="el-GR" sz="2000" dirty="0" err="1"/>
              <a:t>session</a:t>
            </a:r>
            <a:r>
              <a:rPr lang="el-GR" sz="2000" dirty="0"/>
              <a:t>) με το σύστημα μπορούμε να κατανοήσουμε καλύτερα το </a:t>
            </a:r>
            <a:r>
              <a:rPr lang="el-GR" sz="2000" dirty="0" smtClean="0"/>
              <a:t>πρωτόκολλο</a:t>
            </a:r>
          </a:p>
          <a:p>
            <a:pPr marL="0" indent="0">
              <a:spcAft>
                <a:spcPts val="600"/>
              </a:spcAft>
              <a:buNone/>
            </a:pPr>
            <a:r>
              <a:rPr lang="en-GB" sz="2000" dirty="0" smtClean="0"/>
              <a:t>(</a:t>
            </a:r>
            <a:r>
              <a:rPr lang="en-GB" sz="2000" dirty="0"/>
              <a:t>1) SELECT NAME  FROM CUSTOMER WHERE CUSTNO=7654;</a:t>
            </a:r>
            <a:endParaRPr lang="el-GR" sz="2000" dirty="0"/>
          </a:p>
          <a:p>
            <a:pPr marL="0" indent="0">
              <a:spcAft>
                <a:spcPts val="600"/>
              </a:spcAft>
              <a:buNone/>
            </a:pPr>
            <a:r>
              <a:rPr lang="en-GB" sz="2000" dirty="0"/>
              <a:t>(2) </a:t>
            </a:r>
            <a:r>
              <a:rPr lang="el-GR" sz="2000" dirty="0"/>
              <a:t>Επιστρέφει</a:t>
            </a:r>
            <a:r>
              <a:rPr lang="en-GB" sz="2000" dirty="0"/>
              <a:t> E. CODD</a:t>
            </a:r>
            <a:endParaRPr lang="el-GR" sz="2000" dirty="0"/>
          </a:p>
          <a:p>
            <a:pPr marL="0" indent="0">
              <a:spcAft>
                <a:spcPts val="600"/>
              </a:spcAft>
              <a:buNone/>
            </a:pPr>
            <a:r>
              <a:rPr lang="en-GB" sz="2000" dirty="0"/>
              <a:t>(3) UPDATE CUSTOMERS</a:t>
            </a:r>
            <a:endParaRPr lang="el-GR" sz="2000" dirty="0"/>
          </a:p>
          <a:p>
            <a:pPr marL="0" indent="0">
              <a:spcAft>
                <a:spcPts val="600"/>
              </a:spcAft>
              <a:buNone/>
            </a:pPr>
            <a:r>
              <a:rPr lang="en-GB" sz="2000" dirty="0"/>
              <a:t> </a:t>
            </a:r>
            <a:r>
              <a:rPr lang="el-GR" sz="2000" dirty="0" smtClean="0"/>
              <a:t> </a:t>
            </a:r>
            <a:r>
              <a:rPr lang="en-GB" sz="2000" dirty="0" smtClean="0"/>
              <a:t>    </a:t>
            </a:r>
            <a:r>
              <a:rPr lang="en-GB" sz="2000" dirty="0"/>
              <a:t>SET NAME  = ‘P.D. JAMES’</a:t>
            </a:r>
            <a:endParaRPr lang="el-GR" sz="2000" dirty="0"/>
          </a:p>
          <a:p>
            <a:pPr marL="0" indent="0">
              <a:spcAft>
                <a:spcPts val="600"/>
              </a:spcAft>
              <a:buNone/>
            </a:pPr>
            <a:r>
              <a:rPr lang="en-GB" sz="2000" dirty="0"/>
              <a:t>   </a:t>
            </a:r>
            <a:r>
              <a:rPr lang="el-GR" sz="2000" dirty="0" smtClean="0"/>
              <a:t> </a:t>
            </a:r>
            <a:r>
              <a:rPr lang="en-GB" sz="2000" dirty="0" smtClean="0"/>
              <a:t>  </a:t>
            </a:r>
            <a:r>
              <a:rPr lang="en-GB" sz="2000" dirty="0"/>
              <a:t>WHERE CUSTNO=7654;</a:t>
            </a:r>
            <a:endParaRPr lang="el-GR" sz="2000" dirty="0"/>
          </a:p>
          <a:p>
            <a:pPr marL="0" indent="0">
              <a:spcAft>
                <a:spcPts val="600"/>
              </a:spcAft>
              <a:buNone/>
            </a:pPr>
            <a:r>
              <a:rPr lang="en-GB" sz="2000" dirty="0"/>
              <a:t>(4) COMMIT;</a:t>
            </a:r>
            <a:endParaRPr lang="el-GR" sz="2000" dirty="0"/>
          </a:p>
          <a:p>
            <a:pPr marL="0" indent="0">
              <a:spcAft>
                <a:spcPts val="600"/>
              </a:spcAft>
              <a:buNone/>
            </a:pPr>
            <a:r>
              <a:rPr lang="en-GB" sz="2000" dirty="0"/>
              <a:t>(5) SELECT NAME  FROM CUSTOMER WHERE CUSTNO=7654;</a:t>
            </a:r>
            <a:endParaRPr lang="el-GR" sz="2000" dirty="0"/>
          </a:p>
          <a:p>
            <a:pPr marL="0" indent="0">
              <a:spcAft>
                <a:spcPts val="600"/>
              </a:spcAft>
              <a:buNone/>
            </a:pPr>
            <a:r>
              <a:rPr lang="en-GB" sz="2000" dirty="0"/>
              <a:t>(6) </a:t>
            </a:r>
            <a:r>
              <a:rPr lang="el-GR" sz="2000" dirty="0"/>
              <a:t>Επιστρέφει</a:t>
            </a:r>
            <a:r>
              <a:rPr lang="en-GB" sz="2000" dirty="0"/>
              <a:t> P.D. JAMES</a:t>
            </a:r>
            <a:endParaRPr lang="el-GR" sz="2000" dirty="0"/>
          </a:p>
          <a:p>
            <a:pPr marL="0" indent="0">
              <a:spcAft>
                <a:spcPts val="600"/>
              </a:spcAft>
              <a:buNone/>
            </a:pPr>
            <a:r>
              <a:rPr lang="en-GB" sz="2000" dirty="0"/>
              <a:t>(7) ROLLBACK;</a:t>
            </a:r>
            <a:endParaRPr lang="el-GR" sz="2000" dirty="0"/>
          </a:p>
          <a:p>
            <a:pPr marL="0" indent="0">
              <a:spcAft>
                <a:spcPts val="600"/>
              </a:spcAft>
              <a:buNone/>
            </a:pPr>
            <a:r>
              <a:rPr lang="en-GB" sz="2000" dirty="0"/>
              <a:t>(8) SELECT NAME  FROM CUSTOMER WHERE CUSTNO=7654;</a:t>
            </a:r>
            <a:endParaRPr lang="el-GR" sz="2000" dirty="0"/>
          </a:p>
          <a:p>
            <a:pPr marL="0" indent="0">
              <a:spcAft>
                <a:spcPts val="600"/>
              </a:spcAft>
              <a:buNone/>
            </a:pPr>
            <a:r>
              <a:rPr lang="el-GR" sz="2000" dirty="0"/>
              <a:t>(9) Επιστρέφει P.D. JAMES</a:t>
            </a:r>
          </a:p>
          <a:p>
            <a:pPr marL="0" indent="0">
              <a:buNone/>
            </a:pPr>
            <a:endParaRPr lang="el-GR" sz="2000" dirty="0"/>
          </a:p>
        </p:txBody>
      </p:sp>
    </p:spTree>
    <p:extLst>
      <p:ext uri="{BB962C8B-B14F-4D97-AF65-F5344CB8AC3E}">
        <p14:creationId xmlns="" xmlns:p14="http://schemas.microsoft.com/office/powerpoint/2010/main" val="2129830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Δικαιώματα </a:t>
            </a:r>
            <a:r>
              <a:rPr lang="el-GR" dirty="0" smtClean="0"/>
              <a:t>χρηστών</a:t>
            </a:r>
            <a:endParaRPr lang="el-GR" dirty="0"/>
          </a:p>
        </p:txBody>
      </p:sp>
      <p:sp>
        <p:nvSpPr>
          <p:cNvPr id="5" name="Subtitle 4"/>
          <p:cNvSpPr>
            <a:spLocks noGrp="1"/>
          </p:cNvSpPr>
          <p:nvPr>
            <p:ph type="subTitle" idx="1"/>
          </p:nvPr>
        </p:nvSpPr>
        <p:spPr/>
        <p:txBody>
          <a:bodyPr>
            <a:noAutofit/>
          </a:bodyPr>
          <a:lstStyle/>
          <a:p>
            <a:r>
              <a:rPr lang="el-GR" sz="2800" dirty="0"/>
              <a:t>Αρχικά ξαναβλέπουμε διαφάνειες που μελετήσαμε όταν αναφερθήκαμε στην αρχιτεκτονική βάσης δεδομένων και στις </a:t>
            </a:r>
            <a:r>
              <a:rPr lang="el-GR" sz="2800" dirty="0" err="1"/>
              <a:t>Υπογλώσσες</a:t>
            </a:r>
            <a:r>
              <a:rPr lang="el-GR" sz="2800" dirty="0"/>
              <a:t> δεδομένων</a:t>
            </a:r>
          </a:p>
        </p:txBody>
      </p:sp>
    </p:spTree>
    <p:extLst>
      <p:ext uri="{BB962C8B-B14F-4D97-AF65-F5344CB8AC3E}">
        <p14:creationId xmlns="" xmlns:p14="http://schemas.microsoft.com/office/powerpoint/2010/main" val="41766179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1000</TotalTime>
  <Words>3224</Words>
  <Application>Microsoft Office PowerPoint</Application>
  <PresentationFormat>Προβολή στην οθόνη (4:3)</PresentationFormat>
  <Paragraphs>496</Paragraphs>
  <Slides>58</Slides>
  <Notes>50</Notes>
  <HiddenSlides>0</HiddenSlides>
  <MMClips>1</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exo-opistho_simeiomata</vt:lpstr>
      <vt:lpstr>Βάσεις Δεδομένων I</vt:lpstr>
      <vt:lpstr>Περιγραφή Ενότητας</vt:lpstr>
      <vt:lpstr>     Διαχειριστής Βάσεων Δεδομένων (DBA)  </vt:lpstr>
      <vt:lpstr>DBA και δηλώσεις SQL που χρησιμοποιεί </vt:lpstr>
      <vt:lpstr>Πώς ένας υπάλληλος βλέπει μόνο τα στοιχεία που τον αφορούν</vt:lpstr>
      <vt:lpstr>Η έννοια της Συναλλαγής (transaction)</vt:lpstr>
      <vt:lpstr>Μηχανισμός ROLLBACK</vt:lpstr>
      <vt:lpstr>Πρωτόκολο COMMIT / ROLLBACK </vt:lpstr>
      <vt:lpstr>Δικαιώματα χρηστών</vt:lpstr>
      <vt:lpstr>Διαφάνεια 9</vt:lpstr>
      <vt:lpstr>Βασικές έννοιες αρχιτεκτονικής ANSI/SPARC</vt:lpstr>
      <vt:lpstr>Βασικές έννοιες αρχιτεκτονικής ANSI/SPARC</vt:lpstr>
      <vt:lpstr>Βασικές έννοιες αρχιτεκτονικής ANSI/SPARC</vt:lpstr>
      <vt:lpstr>Υπογλώσσα δεδομένων</vt:lpstr>
      <vt:lpstr>Εννοιολογικό ή Καθολικό σχήμα</vt:lpstr>
      <vt:lpstr>Διαφάνεια 15</vt:lpstr>
      <vt:lpstr>Διαφάνεια 16</vt:lpstr>
      <vt:lpstr>Μετά την επανάληψη προχωράμε στη συζήτηση της Data Control Language</vt:lpstr>
      <vt:lpstr>ΓΛΩΣΣΑ ΕΛΕΓΧΟΥ ΔΕΔΟΜΕΝΩΝ  (Data Control Language - DCL) </vt:lpstr>
      <vt:lpstr>Δικαιώματα πρόσβασης χρηστών</vt:lpstr>
      <vt:lpstr>Δικαίωμα CONNECT</vt:lpstr>
      <vt:lpstr>Δικαίωμα CONNECT</vt:lpstr>
      <vt:lpstr>Δικαίωμα RESOURCE</vt:lpstr>
      <vt:lpstr>Δικαίωμα RESOURCE</vt:lpstr>
      <vt:lpstr>Δικαίωμα DBA</vt:lpstr>
      <vt:lpstr>Διαφάνεια 25</vt:lpstr>
      <vt:lpstr>Διαφάνεια 26</vt:lpstr>
      <vt:lpstr>Πώς διαχειριζόμαστε την ασφάλεια του συστήματος βάσης δεδομένων</vt:lpstr>
      <vt:lpstr>O χρήστης SCOURLAS δίνει συνώνυμο DEPART για να διευκολύνει τον ADAMS</vt:lpstr>
      <vt:lpstr>Πώς  χρησιμοποιούμε τις όψεις σαν μηχανισμό εξασφάλισης της  ασφάλειας της εφαρμογής - Παραδείγματα</vt:lpstr>
      <vt:lpstr>Πώς ένας υπάλληλος βλέπει μόνο τα στοιχεία που τον αφορούν</vt:lpstr>
      <vt:lpstr>Πώς ο επικεφαλής βλέπει μόνο τους υπαλλήλους του που κερδίζουν λιγότερα από  αυτόν</vt:lpstr>
      <vt:lpstr>Πώς συμβάλλει στην ασφάλεια του συστήματος ο DBA Μία περιγραφή σημαντικών καθηκόντων του με παραδείγματα</vt:lpstr>
      <vt:lpstr>Πώς ο Ford θα μπορεί να δημιουργεί πίνακες</vt:lpstr>
      <vt:lpstr>Φτιάξε ένα νέο DBA</vt:lpstr>
      <vt:lpstr>Πώς δημιουργούμε συστάδες πινάκων</vt:lpstr>
      <vt:lpstr>Πώς συμβάλλει στην ασφάλεια του συστήματος ο DBA  Μία περιγραφή σημαντικών καθηκόντων του μέσα απο παραδείγματα </vt:lpstr>
      <vt:lpstr>Διαφάνεια 37</vt:lpstr>
      <vt:lpstr>Διαφάνεια 38</vt:lpstr>
      <vt:lpstr>Τι είναι όψη</vt:lpstr>
      <vt:lpstr>Διαφάνεια 40</vt:lpstr>
      <vt:lpstr>Διαφάνεια 41</vt:lpstr>
      <vt:lpstr>Ποτέ πρέπει να χρησιμοποιήσουμε όψη</vt:lpstr>
      <vt:lpstr>Ακεραιότητα των στοιχείων</vt:lpstr>
      <vt:lpstr>Ακεραιότητα των στοιχείων</vt:lpstr>
      <vt:lpstr>Ευρετήρια (Indexes)</vt:lpstr>
      <vt:lpstr>Ευρετήρια (Indexes)</vt:lpstr>
      <vt:lpstr>Τι είναι ακολουθία (oracle)</vt:lpstr>
      <vt:lpstr>Δημιουργία ακολουθιών</vt:lpstr>
      <vt:lpstr>Χρήση και διαγραφή ακολουθιών</vt:lpstr>
      <vt:lpstr>Mysql administration  Δημιουργία νέων χρηστών</vt:lpstr>
      <vt:lpstr>Mysql administration  Change password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112</cp:revision>
  <dcterms:created xsi:type="dcterms:W3CDTF">2014-10-20T11:54:42Z</dcterms:created>
  <dcterms:modified xsi:type="dcterms:W3CDTF">2016-03-08T14:19:39Z</dcterms:modified>
</cp:coreProperties>
</file>