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22"/>
  </p:notesMasterIdLst>
  <p:handoutMasterIdLst>
    <p:handoutMasterId r:id="rId23"/>
  </p:handoutMasterIdLst>
  <p:sldIdLst>
    <p:sldId id="256" r:id="rId2"/>
    <p:sldId id="281" r:id="rId3"/>
    <p:sldId id="282" r:id="rId4"/>
    <p:sldId id="283" r:id="rId5"/>
    <p:sldId id="271" r:id="rId6"/>
    <p:sldId id="273" r:id="rId7"/>
    <p:sldId id="274" r:id="rId8"/>
    <p:sldId id="284" r:id="rId9"/>
    <p:sldId id="275" r:id="rId10"/>
    <p:sldId id="276" r:id="rId11"/>
    <p:sldId id="277" r:id="rId12"/>
    <p:sldId id="285" r:id="rId13"/>
    <p:sldId id="278" r:id="rId14"/>
    <p:sldId id="279" r:id="rId15"/>
    <p:sldId id="280" r:id="rId16"/>
    <p:sldId id="257" r:id="rId17"/>
    <p:sldId id="262" r:id="rId18"/>
    <p:sldId id="264" r:id="rId19"/>
    <p:sldId id="265" r:id="rId20"/>
    <p:sldId id="266" r:id="rId21"/>
  </p:sldIdLst>
  <p:sldSz cx="9144000" cy="6858000" type="screen4x3"/>
  <p:notesSz cx="7104063" cy="10234613"/>
  <p:custDataLst>
    <p:tags r:id="rId24"/>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4B82"/>
    <a:srgbClr val="820000"/>
    <a:srgbClr val="333399"/>
    <a:srgbClr val="4545C3"/>
    <a:srgbClr val="C00000"/>
    <a:srgbClr val="CC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5" autoAdjust="0"/>
    <p:restoredTop sz="94660"/>
  </p:normalViewPr>
  <p:slideViewPr>
    <p:cSldViewPr>
      <p:cViewPr>
        <p:scale>
          <a:sx n="76" d="100"/>
          <a:sy n="76" d="100"/>
        </p:scale>
        <p:origin x="-1219"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28/11/2018</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28/11/2018</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2134CA46-2972-47AA-98FC-937EC92068B2}" type="slidenum">
              <a:rPr lang="el-GR" altLang="el-GR" sz="1300"/>
              <a:pPr eaLnBrk="1" hangingPunct="1"/>
              <a:t>1</a:t>
            </a:fld>
            <a:endParaRPr lang="el-GR" altLang="el-GR" sz="13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 xmlns:p14="http://schemas.microsoft.com/office/powerpoint/2010/main" val="2612147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 xmlns:p14="http://schemas.microsoft.com/office/powerpoint/2010/main" val="301794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 xmlns:p14="http://schemas.microsoft.com/office/powerpoint/2010/main" val="2749721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 xmlns:p14="http://schemas.microsoft.com/office/powerpoint/2010/main" val="1537509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 xmlns:p14="http://schemas.microsoft.com/office/powerpoint/2010/main" val="3310165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 xmlns:p14="http://schemas.microsoft.com/office/powerpoint/2010/main" val="407537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2192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685800" y="1714500"/>
            <a:ext cx="3810000" cy="41529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714500"/>
            <a:ext cx="3810000" cy="41529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 xmlns:p14="http://schemas.microsoft.com/office/powerpoint/2010/main" val="553751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697" r:id="rId11"/>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Βάσεις Δεδομένων </a:t>
            </a:r>
            <a:r>
              <a:rPr lang="en-US" sz="3600" b="1" dirty="0" smtClean="0">
                <a:solidFill>
                  <a:schemeClr val="tx1"/>
                </a:solidFill>
                <a:latin typeface="+mn-lt"/>
              </a:rPr>
              <a:t>I</a:t>
            </a:r>
            <a:endParaRPr lang="el-GR" sz="3600" b="1" dirty="0">
              <a:solidFill>
                <a:schemeClr val="tx1"/>
              </a:solidFill>
              <a:latin typeface="+mn-lt"/>
            </a:endParaRPr>
          </a:p>
        </p:txBody>
      </p:sp>
      <p:sp>
        <p:nvSpPr>
          <p:cNvPr id="3" name="Υπότιτλος 2"/>
          <p:cNvSpPr>
            <a:spLocks noGrp="1"/>
          </p:cNvSpPr>
          <p:nvPr>
            <p:ph type="subTitle" idx="1"/>
          </p:nvPr>
        </p:nvSpPr>
        <p:spPr>
          <a:xfrm>
            <a:off x="467545" y="3096543"/>
            <a:ext cx="8148970" cy="1752600"/>
          </a:xfrm>
        </p:spPr>
        <p:txBody>
          <a:bodyPr>
            <a:normAutofit/>
          </a:bodyPr>
          <a:lstStyle/>
          <a:p>
            <a:pPr>
              <a:spcBef>
                <a:spcPts val="0"/>
              </a:spcBef>
              <a:spcAft>
                <a:spcPts val="1200"/>
              </a:spcAft>
            </a:pPr>
            <a:r>
              <a:rPr lang="el-GR" sz="2800" b="1" dirty="0" smtClean="0"/>
              <a:t>Ενότητα </a:t>
            </a:r>
            <a:r>
              <a:rPr lang="en-US" sz="2800" b="1" dirty="0" smtClean="0"/>
              <a:t>5</a:t>
            </a:r>
            <a:r>
              <a:rPr lang="el-GR" sz="2800" dirty="0" smtClean="0"/>
              <a:t>:</a:t>
            </a:r>
            <a:r>
              <a:rPr lang="en-US" sz="2800" dirty="0" smtClean="0"/>
              <a:t> </a:t>
            </a:r>
            <a:r>
              <a:rPr lang="el-GR" sz="2800" dirty="0"/>
              <a:t>Σχεδίαση βάσεων </a:t>
            </a:r>
            <a:r>
              <a:rPr lang="el-GR" sz="2800" dirty="0" smtClean="0"/>
              <a:t>δεδομένων</a:t>
            </a:r>
            <a:r>
              <a:rPr lang="en-US" sz="2800" dirty="0" smtClean="0"/>
              <a:t> - </a:t>
            </a:r>
            <a:r>
              <a:rPr lang="el-GR" sz="2800" dirty="0" smtClean="0"/>
              <a:t> </a:t>
            </a:r>
            <a:r>
              <a:rPr lang="el-GR" sz="2800" dirty="0" err="1"/>
              <a:t>Κανονικοποίηση</a:t>
            </a:r>
            <a:endParaRPr lang="el-GR" sz="2800" dirty="0"/>
          </a:p>
          <a:p>
            <a:pPr>
              <a:spcBef>
                <a:spcPts val="0"/>
              </a:spcBef>
              <a:spcAft>
                <a:spcPts val="1200"/>
              </a:spcAft>
            </a:pPr>
            <a:r>
              <a:rPr lang="el-GR" sz="600" dirty="0" smtClean="0"/>
              <a:t> </a:t>
            </a:r>
          </a:p>
          <a:p>
            <a:pPr>
              <a:spcBef>
                <a:spcPts val="0"/>
              </a:spcBef>
              <a:spcAft>
                <a:spcPts val="1200"/>
              </a:spcAft>
            </a:pPr>
            <a:r>
              <a:rPr lang="el-GR" sz="2600" dirty="0" smtClean="0"/>
              <a:t>Χ. </a:t>
            </a:r>
            <a:r>
              <a:rPr lang="el-GR" sz="2600" dirty="0" err="1" smtClean="0"/>
              <a:t>Σκουρλάς</a:t>
            </a:r>
            <a:endParaRPr lang="el-GR" sz="2600" dirty="0"/>
          </a:p>
        </p:txBody>
      </p:sp>
      <p:pic>
        <p:nvPicPr>
          <p:cNvPr id="6" name="Picture 5" descr="Λογότυπο έργου Ανοικτών Ακαδημαϊκών Μαθημάτων"/>
          <p:cNvPicPr>
            <a:picLocks noChangeAspect="1"/>
          </p:cNvPicPr>
          <p:nvPr/>
        </p:nvPicPr>
        <p:blipFill>
          <a:blip r:embed="rId3" cstate="email">
            <a:extLst>
              <a:ext uri="{28A0092B-C50C-407E-A947-70E740481C1C}">
                <a14:useLocalDpi xmlns="" xmlns:a14="http://schemas.microsoft.com/office/drawing/2010/main"/>
              </a:ext>
            </a:extLst>
          </a:blip>
          <a:stretch>
            <a:fillRect/>
          </a:stretch>
        </p:blipFill>
        <p:spPr>
          <a:xfrm>
            <a:off x="7762318" y="476672"/>
            <a:ext cx="854197" cy="648072"/>
          </a:xfrm>
          <a:prstGeom prst="rect">
            <a:avLst/>
          </a:prstGeom>
        </p:spPr>
      </p:pic>
      <p:sp>
        <p:nvSpPr>
          <p:cNvPr id="10" name="Rectangle 9"/>
          <p:cNvSpPr/>
          <p:nvPr/>
        </p:nvSpPr>
        <p:spPr>
          <a:xfrm>
            <a:off x="1241425" y="631431"/>
            <a:ext cx="6661150" cy="338554"/>
          </a:xfrm>
          <a:prstGeom prst="rect">
            <a:avLst/>
          </a:prstGeom>
        </p:spPr>
        <p:txBody>
          <a:bodyPr>
            <a:spAutoFit/>
          </a:bodyPr>
          <a:lstStyle/>
          <a:p>
            <a:pPr algn="ctr"/>
            <a:r>
              <a:rPr lang="el-GR" sz="1600" dirty="0" smtClean="0"/>
              <a:t>Ανοικτά Ακαδημαϊκά Μαθήματα στο Πανεπιστήμιο Δυτικής Αττικής</a:t>
            </a:r>
            <a:endParaRPr lang="el-GR" sz="1600" dirty="0"/>
          </a:p>
        </p:txBody>
      </p:sp>
      <p:pic>
        <p:nvPicPr>
          <p:cNvPr id="12" name="Picture 11"/>
          <p:cNvPicPr/>
          <p:nvPr/>
        </p:nvPicPr>
        <p:blipFill>
          <a:blip r:embed="rId4" cstate="email">
            <a:extLst>
              <a:ext uri="{28A0092B-C50C-407E-A947-70E740481C1C}">
                <a14:useLocalDpi xmlns="" xmlns:a14="http://schemas.microsoft.com/office/drawing/2010/main"/>
              </a:ext>
            </a:extLst>
          </a:blip>
          <a:srcRect/>
          <a:stretch>
            <a:fillRect/>
          </a:stretch>
        </p:blipFill>
        <p:spPr bwMode="auto">
          <a:xfrm>
            <a:off x="1853792" y="5367126"/>
            <a:ext cx="1971675" cy="702000"/>
          </a:xfrm>
          <a:prstGeom prst="rect">
            <a:avLst/>
          </a:prstGeom>
          <a:noFill/>
        </p:spPr>
      </p:pic>
      <p:pic>
        <p:nvPicPr>
          <p:cNvPr id="11" name="Picture 10"/>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409122" y="403126"/>
            <a:ext cx="1114556" cy="937642"/>
          </a:xfrm>
          <a:prstGeom prst="rect">
            <a:avLst/>
          </a:prstGeom>
        </p:spPr>
      </p:pic>
    </p:spTree>
    <p:extLst>
      <p:ext uri="{BB962C8B-B14F-4D97-AF65-F5344CB8AC3E}">
        <p14:creationId xmlns=""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normAutofit/>
          </a:bodyPr>
          <a:lstStyle/>
          <a:p>
            <a:pPr eaLnBrk="1" hangingPunct="1"/>
            <a:r>
              <a:rPr lang="el-GR" altLang="el-GR" sz="3600" smtClean="0"/>
              <a:t>Δεύτερη κανονική μορφή</a:t>
            </a:r>
          </a:p>
        </p:txBody>
      </p:sp>
      <p:graphicFrame>
        <p:nvGraphicFramePr>
          <p:cNvPr id="3" name="Table 2"/>
          <p:cNvGraphicFramePr>
            <a:graphicFrameLocks noGrp="1"/>
          </p:cNvGraphicFramePr>
          <p:nvPr>
            <p:extLst>
              <p:ext uri="{D42A27DB-BD31-4B8C-83A1-F6EECF244321}">
                <p14:modId xmlns="" xmlns:p14="http://schemas.microsoft.com/office/powerpoint/2010/main" val="2173756525"/>
              </p:ext>
            </p:extLst>
          </p:nvPr>
        </p:nvGraphicFramePr>
        <p:xfrm>
          <a:off x="1979712" y="2132856"/>
          <a:ext cx="5328593" cy="548640"/>
        </p:xfrm>
        <a:graphic>
          <a:graphicData uri="http://schemas.openxmlformats.org/drawingml/2006/table">
            <a:tbl>
              <a:tblPr firstRow="1">
                <a:tableStyleId>{B301B821-A1FF-4177-AEE7-76D212191A09}</a:tableStyleId>
              </a:tblPr>
              <a:tblGrid>
                <a:gridCol w="1377710"/>
                <a:gridCol w="926547"/>
                <a:gridCol w="936104"/>
                <a:gridCol w="1080120"/>
                <a:gridCol w="1008112"/>
              </a:tblGrid>
              <a:tr h="0">
                <a:tc>
                  <a:txBody>
                    <a:bodyPr/>
                    <a:lstStyle/>
                    <a:p>
                      <a:pPr>
                        <a:spcAft>
                          <a:spcPts val="0"/>
                        </a:spcAft>
                      </a:pPr>
                      <a:r>
                        <a:rPr lang="en-US" sz="1800" dirty="0" err="1" smtClean="0">
                          <a:effectLst/>
                        </a:rPr>
                        <a:t>Order_no</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a:effectLst/>
                        </a:rPr>
                        <a:t>C_code</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a:effectLst/>
                        </a:rPr>
                        <a:t>C_name</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a:effectLst/>
                        </a:rPr>
                        <a:t>Address</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a:effectLst/>
                        </a:rPr>
                        <a:t>O_date</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r>
              <a:tr h="0">
                <a:tc>
                  <a:txBody>
                    <a:bodyPr/>
                    <a:lstStyle/>
                    <a:p>
                      <a:pPr>
                        <a:spcAft>
                          <a:spcPts val="0"/>
                        </a:spcAft>
                      </a:pPr>
                      <a:r>
                        <a:rPr lang="el-GR" sz="1800">
                          <a:effectLst/>
                        </a:rPr>
                        <a:t>Κύριο κλειδί</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dirty="0">
                          <a:effectLst/>
                        </a:rPr>
                        <a:t> </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a:effectLst/>
                        </a:rPr>
                        <a:t> </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dirty="0">
                          <a:effectLst/>
                        </a:rPr>
                        <a:t> </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dirty="0">
                          <a:effectLst/>
                        </a:rPr>
                        <a:t> </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extLst>
              <p:ext uri="{D42A27DB-BD31-4B8C-83A1-F6EECF244321}">
                <p14:modId xmlns="" xmlns:p14="http://schemas.microsoft.com/office/powerpoint/2010/main" val="3155186503"/>
              </p:ext>
            </p:extLst>
          </p:nvPr>
        </p:nvGraphicFramePr>
        <p:xfrm>
          <a:off x="1979712" y="3284984"/>
          <a:ext cx="3600409" cy="548640"/>
        </p:xfrm>
        <a:graphic>
          <a:graphicData uri="http://schemas.openxmlformats.org/drawingml/2006/table">
            <a:tbl>
              <a:tblPr firstRow="1">
                <a:tableStyleId>{5C22544A-7EE6-4342-B048-85BDC9FD1C3A}</a:tableStyleId>
              </a:tblPr>
              <a:tblGrid>
                <a:gridCol w="1314435"/>
                <a:gridCol w="1428734"/>
                <a:gridCol w="857240"/>
              </a:tblGrid>
              <a:tr h="0">
                <a:tc>
                  <a:txBody>
                    <a:bodyPr/>
                    <a:lstStyle/>
                    <a:p>
                      <a:pPr>
                        <a:spcAft>
                          <a:spcPts val="0"/>
                        </a:spcAft>
                      </a:pPr>
                      <a:r>
                        <a:rPr lang="en-US" sz="1800" dirty="0" err="1" smtClean="0">
                          <a:effectLst/>
                        </a:rPr>
                        <a:t>Order_no</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a:effectLst/>
                        </a:rPr>
                        <a:t>Item_no</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smtClean="0">
                          <a:effectLst/>
                        </a:rPr>
                        <a:t>qty</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r>
              <a:tr h="0">
                <a:tc>
                  <a:txBody>
                    <a:bodyPr/>
                    <a:lstStyle/>
                    <a:p>
                      <a:pPr>
                        <a:spcAft>
                          <a:spcPts val="0"/>
                        </a:spcAft>
                      </a:pPr>
                      <a:r>
                        <a:rPr lang="el-GR" sz="1800" dirty="0">
                          <a:effectLst/>
                        </a:rPr>
                        <a:t>Κύριο κλειδί</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spcAft>
                          <a:spcPts val="0"/>
                        </a:spcAft>
                      </a:pPr>
                      <a:r>
                        <a:rPr lang="el-GR" sz="1800" dirty="0">
                          <a:effectLst/>
                        </a:rPr>
                        <a:t>Κύριο κλειδί</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spcAft>
                          <a:spcPts val="0"/>
                        </a:spcAft>
                      </a:pPr>
                      <a:r>
                        <a:rPr lang="el-GR" sz="1800" dirty="0">
                          <a:effectLst/>
                        </a:rPr>
                        <a:t> </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r>
            </a:tbl>
          </a:graphicData>
        </a:graphic>
      </p:graphicFrame>
      <p:graphicFrame>
        <p:nvGraphicFramePr>
          <p:cNvPr id="5" name="Table 4"/>
          <p:cNvGraphicFramePr>
            <a:graphicFrameLocks noGrp="1"/>
          </p:cNvGraphicFramePr>
          <p:nvPr>
            <p:extLst>
              <p:ext uri="{D42A27DB-BD31-4B8C-83A1-F6EECF244321}">
                <p14:modId xmlns="" xmlns:p14="http://schemas.microsoft.com/office/powerpoint/2010/main" val="1499404893"/>
              </p:ext>
            </p:extLst>
          </p:nvPr>
        </p:nvGraphicFramePr>
        <p:xfrm>
          <a:off x="1979712" y="4365104"/>
          <a:ext cx="3960441" cy="548640"/>
        </p:xfrm>
        <a:graphic>
          <a:graphicData uri="http://schemas.openxmlformats.org/drawingml/2006/table">
            <a:tbl>
              <a:tblPr firstRow="1">
                <a:tableStyleId>{5C22544A-7EE6-4342-B048-85BDC9FD1C3A}</a:tableStyleId>
              </a:tblPr>
              <a:tblGrid>
                <a:gridCol w="1320147"/>
                <a:gridCol w="1320147"/>
                <a:gridCol w="1320147"/>
              </a:tblGrid>
              <a:tr h="0">
                <a:tc>
                  <a:txBody>
                    <a:bodyPr/>
                    <a:lstStyle/>
                    <a:p>
                      <a:pPr>
                        <a:spcAft>
                          <a:spcPts val="0"/>
                        </a:spcAft>
                      </a:pPr>
                      <a:r>
                        <a:rPr lang="en-US" sz="1800" dirty="0" err="1">
                          <a:effectLst/>
                        </a:rPr>
                        <a:t>Item_no</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a:effectLst/>
                        </a:rPr>
                        <a:t>I_name</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a:effectLst/>
                        </a:rPr>
                        <a:t>List_price</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r>
              <a:tr h="0">
                <a:tc>
                  <a:txBody>
                    <a:bodyPr/>
                    <a:lstStyle/>
                    <a:p>
                      <a:pPr>
                        <a:spcAft>
                          <a:spcPts val="0"/>
                        </a:spcAft>
                      </a:pPr>
                      <a:r>
                        <a:rPr lang="el-GR" sz="1800">
                          <a:effectLst/>
                        </a:rPr>
                        <a:t>Κύριο κλειδί</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spcAft>
                          <a:spcPts val="0"/>
                        </a:spcAft>
                      </a:pPr>
                      <a:r>
                        <a:rPr lang="el-GR" sz="1800">
                          <a:effectLst/>
                        </a:rPr>
                        <a:t> </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spcAft>
                          <a:spcPts val="0"/>
                        </a:spcAft>
                      </a:pPr>
                      <a:r>
                        <a:rPr lang="el-GR" sz="1800" dirty="0">
                          <a:effectLst/>
                        </a:rPr>
                        <a:t> </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r>
            </a:tbl>
          </a:graphicData>
        </a:graphic>
      </p:graphicFrame>
      <p:sp>
        <p:nvSpPr>
          <p:cNvPr id="6" name="5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9</a:t>
            </a:fld>
            <a:endParaRPr lang="el-GR"/>
          </a:p>
        </p:txBody>
      </p:sp>
    </p:spTree>
    <p:extLst>
      <p:ext uri="{BB962C8B-B14F-4D97-AF65-F5344CB8AC3E}">
        <p14:creationId xmlns="" xmlns:p14="http://schemas.microsoft.com/office/powerpoint/2010/main" val="21170058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normAutofit/>
          </a:bodyPr>
          <a:lstStyle/>
          <a:p>
            <a:pPr eaLnBrk="1" hangingPunct="1"/>
            <a:r>
              <a:rPr lang="el-GR" altLang="el-GR" sz="3600" smtClean="0"/>
              <a:t>Τρίτη κανονική μορφή</a:t>
            </a:r>
          </a:p>
        </p:txBody>
      </p:sp>
      <p:graphicFrame>
        <p:nvGraphicFramePr>
          <p:cNvPr id="3" name="Table 2"/>
          <p:cNvGraphicFramePr>
            <a:graphicFrameLocks noGrp="1"/>
          </p:cNvGraphicFramePr>
          <p:nvPr>
            <p:extLst>
              <p:ext uri="{D42A27DB-BD31-4B8C-83A1-F6EECF244321}">
                <p14:modId xmlns="" xmlns:p14="http://schemas.microsoft.com/office/powerpoint/2010/main" val="193719684"/>
              </p:ext>
            </p:extLst>
          </p:nvPr>
        </p:nvGraphicFramePr>
        <p:xfrm>
          <a:off x="1979712" y="1988840"/>
          <a:ext cx="3500017" cy="548640"/>
        </p:xfrm>
        <a:graphic>
          <a:graphicData uri="http://schemas.openxmlformats.org/drawingml/2006/table">
            <a:tbl>
              <a:tblPr firstRow="1">
                <a:tableStyleId>{5C22544A-7EE6-4342-B048-85BDC9FD1C3A}</a:tableStyleId>
              </a:tblPr>
              <a:tblGrid>
                <a:gridCol w="1512169"/>
                <a:gridCol w="1008112"/>
                <a:gridCol w="979736"/>
              </a:tblGrid>
              <a:tr h="0">
                <a:tc>
                  <a:txBody>
                    <a:bodyPr/>
                    <a:lstStyle/>
                    <a:p>
                      <a:pPr>
                        <a:spcAft>
                          <a:spcPts val="0"/>
                        </a:spcAft>
                      </a:pPr>
                      <a:r>
                        <a:rPr lang="en-US" sz="1800" dirty="0" err="1" smtClean="0">
                          <a:effectLst/>
                        </a:rPr>
                        <a:t>Order_no</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a:effectLst/>
                        </a:rPr>
                        <a:t>C_code</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a:effectLst/>
                        </a:rPr>
                        <a:t>O_date</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r>
              <a:tr h="0">
                <a:tc>
                  <a:txBody>
                    <a:bodyPr/>
                    <a:lstStyle/>
                    <a:p>
                      <a:pPr>
                        <a:spcAft>
                          <a:spcPts val="0"/>
                        </a:spcAft>
                      </a:pPr>
                      <a:r>
                        <a:rPr lang="el-GR" sz="1800" dirty="0">
                          <a:effectLst/>
                        </a:rPr>
                        <a:t>Κύριο κλειδί</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spcAft>
                          <a:spcPts val="0"/>
                        </a:spcAft>
                      </a:pPr>
                      <a:r>
                        <a:rPr lang="el-GR" sz="1800" dirty="0">
                          <a:effectLst/>
                        </a:rPr>
                        <a:t> </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spcAft>
                          <a:spcPts val="0"/>
                        </a:spcAft>
                      </a:pPr>
                      <a:r>
                        <a:rPr lang="el-GR" sz="1800" dirty="0">
                          <a:effectLst/>
                        </a:rPr>
                        <a:t> </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r>
            </a:tbl>
          </a:graphicData>
        </a:graphic>
      </p:graphicFrame>
      <p:graphicFrame>
        <p:nvGraphicFramePr>
          <p:cNvPr id="4" name="Table 3"/>
          <p:cNvGraphicFramePr>
            <a:graphicFrameLocks noGrp="1"/>
          </p:cNvGraphicFramePr>
          <p:nvPr>
            <p:extLst>
              <p:ext uri="{D42A27DB-BD31-4B8C-83A1-F6EECF244321}">
                <p14:modId xmlns="" xmlns:p14="http://schemas.microsoft.com/office/powerpoint/2010/main" val="1683900904"/>
              </p:ext>
            </p:extLst>
          </p:nvPr>
        </p:nvGraphicFramePr>
        <p:xfrm>
          <a:off x="1979712" y="3068960"/>
          <a:ext cx="3672408" cy="548640"/>
        </p:xfrm>
        <a:graphic>
          <a:graphicData uri="http://schemas.openxmlformats.org/drawingml/2006/table">
            <a:tbl>
              <a:tblPr firstRow="1">
                <a:tableStyleId>{5C22544A-7EE6-4342-B048-85BDC9FD1C3A}</a:tableStyleId>
              </a:tblPr>
              <a:tblGrid>
                <a:gridCol w="1340720"/>
                <a:gridCol w="1457305"/>
                <a:gridCol w="874383"/>
              </a:tblGrid>
              <a:tr h="0">
                <a:tc>
                  <a:txBody>
                    <a:bodyPr/>
                    <a:lstStyle/>
                    <a:p>
                      <a:pPr>
                        <a:spcAft>
                          <a:spcPts val="0"/>
                        </a:spcAft>
                      </a:pPr>
                      <a:r>
                        <a:rPr lang="en-US" sz="1800" dirty="0" err="1" smtClean="0">
                          <a:effectLst/>
                        </a:rPr>
                        <a:t>Order_no</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a:effectLst/>
                        </a:rPr>
                        <a:t>Item_no</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smtClean="0">
                          <a:effectLst/>
                        </a:rPr>
                        <a:t>qty</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r>
              <a:tr h="0">
                <a:tc>
                  <a:txBody>
                    <a:bodyPr/>
                    <a:lstStyle/>
                    <a:p>
                      <a:pPr>
                        <a:spcAft>
                          <a:spcPts val="0"/>
                        </a:spcAft>
                      </a:pPr>
                      <a:r>
                        <a:rPr lang="el-GR" sz="1800" dirty="0">
                          <a:effectLst/>
                        </a:rPr>
                        <a:t>Κύριο κλειδί</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spcAft>
                          <a:spcPts val="0"/>
                        </a:spcAft>
                      </a:pPr>
                      <a:r>
                        <a:rPr lang="el-GR" sz="1800" dirty="0">
                          <a:effectLst/>
                        </a:rPr>
                        <a:t>Κύριο κλειδί</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spcAft>
                          <a:spcPts val="0"/>
                        </a:spcAft>
                      </a:pPr>
                      <a:r>
                        <a:rPr lang="el-GR" sz="1800" dirty="0">
                          <a:effectLst/>
                        </a:rPr>
                        <a:t> </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r>
            </a:tbl>
          </a:graphicData>
        </a:graphic>
      </p:graphicFrame>
      <p:graphicFrame>
        <p:nvGraphicFramePr>
          <p:cNvPr id="5" name="Table 4"/>
          <p:cNvGraphicFramePr>
            <a:graphicFrameLocks noGrp="1"/>
          </p:cNvGraphicFramePr>
          <p:nvPr>
            <p:extLst>
              <p:ext uri="{D42A27DB-BD31-4B8C-83A1-F6EECF244321}">
                <p14:modId xmlns="" xmlns:p14="http://schemas.microsoft.com/office/powerpoint/2010/main" val="2186734797"/>
              </p:ext>
            </p:extLst>
          </p:nvPr>
        </p:nvGraphicFramePr>
        <p:xfrm>
          <a:off x="1979712" y="4221088"/>
          <a:ext cx="4176465" cy="548640"/>
        </p:xfrm>
        <a:graphic>
          <a:graphicData uri="http://schemas.openxmlformats.org/drawingml/2006/table">
            <a:tbl>
              <a:tblPr firstRow="1">
                <a:tableStyleId>{5C22544A-7EE6-4342-B048-85BDC9FD1C3A}</a:tableStyleId>
              </a:tblPr>
              <a:tblGrid>
                <a:gridCol w="1392155"/>
                <a:gridCol w="1392155"/>
                <a:gridCol w="1392155"/>
              </a:tblGrid>
              <a:tr h="0">
                <a:tc>
                  <a:txBody>
                    <a:bodyPr/>
                    <a:lstStyle/>
                    <a:p>
                      <a:pPr>
                        <a:spcAft>
                          <a:spcPts val="0"/>
                        </a:spcAft>
                      </a:pPr>
                      <a:r>
                        <a:rPr lang="en-US" sz="1800" dirty="0" err="1">
                          <a:effectLst/>
                        </a:rPr>
                        <a:t>Item_no</a:t>
                      </a:r>
                      <a:endParaRPr lang="el-GR" sz="36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a:effectLst/>
                        </a:rPr>
                        <a:t>I_name</a:t>
                      </a:r>
                      <a:endParaRPr lang="el-GR" sz="36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a:effectLst/>
                        </a:rPr>
                        <a:t>List_price</a:t>
                      </a:r>
                      <a:endParaRPr lang="el-GR" sz="36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r>
              <a:tr h="0">
                <a:tc>
                  <a:txBody>
                    <a:bodyPr/>
                    <a:lstStyle/>
                    <a:p>
                      <a:pPr>
                        <a:spcAft>
                          <a:spcPts val="0"/>
                        </a:spcAft>
                      </a:pPr>
                      <a:r>
                        <a:rPr lang="el-GR" sz="1800" dirty="0">
                          <a:effectLst/>
                        </a:rPr>
                        <a:t>Κύριο κλειδί</a:t>
                      </a:r>
                      <a:endParaRPr lang="el-GR" sz="36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spcAft>
                          <a:spcPts val="0"/>
                        </a:spcAft>
                      </a:pPr>
                      <a:r>
                        <a:rPr lang="el-GR" sz="1800" dirty="0">
                          <a:effectLst/>
                        </a:rPr>
                        <a:t> </a:t>
                      </a:r>
                      <a:endParaRPr lang="el-GR" sz="36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spcAft>
                          <a:spcPts val="0"/>
                        </a:spcAft>
                      </a:pPr>
                      <a:r>
                        <a:rPr lang="el-GR" sz="1800" dirty="0">
                          <a:effectLst/>
                        </a:rPr>
                        <a:t> </a:t>
                      </a:r>
                      <a:endParaRPr lang="el-GR" sz="36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r>
            </a:tbl>
          </a:graphicData>
        </a:graphic>
      </p:graphicFrame>
      <p:graphicFrame>
        <p:nvGraphicFramePr>
          <p:cNvPr id="6" name="Table 2"/>
          <p:cNvGraphicFramePr>
            <a:graphicFrameLocks noGrp="1"/>
          </p:cNvGraphicFramePr>
          <p:nvPr>
            <p:extLst>
              <p:ext uri="{D42A27DB-BD31-4B8C-83A1-F6EECF244321}">
                <p14:modId xmlns="" xmlns:p14="http://schemas.microsoft.com/office/powerpoint/2010/main" val="193719684"/>
              </p:ext>
            </p:extLst>
          </p:nvPr>
        </p:nvGraphicFramePr>
        <p:xfrm>
          <a:off x="1979713" y="5040600"/>
          <a:ext cx="4176462" cy="822960"/>
        </p:xfrm>
        <a:graphic>
          <a:graphicData uri="http://schemas.openxmlformats.org/drawingml/2006/table">
            <a:tbl>
              <a:tblPr firstRow="1">
                <a:tableStyleId>{5C22544A-7EE6-4342-B048-85BDC9FD1C3A}</a:tableStyleId>
              </a:tblPr>
              <a:tblGrid>
                <a:gridCol w="1594648"/>
                <a:gridCol w="1442778"/>
                <a:gridCol w="1139036"/>
              </a:tblGrid>
              <a:tr h="0">
                <a:tc>
                  <a:txBody>
                    <a:bodyPr/>
                    <a:lstStyle/>
                    <a:p>
                      <a:pPr>
                        <a:spcAft>
                          <a:spcPts val="0"/>
                        </a:spcAft>
                      </a:pPr>
                      <a:r>
                        <a:rPr lang="en-US" sz="1800" dirty="0" err="1">
                          <a:effectLst/>
                        </a:rPr>
                        <a:t>C_code</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a:effectLst/>
                        </a:rPr>
                        <a:t>C_name</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a:effectLst/>
                        </a:rPr>
                        <a:t>Address</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a:effectLst/>
                        </a:rPr>
                        <a:t> </a:t>
                      </a:r>
                      <a:r>
                        <a:rPr lang="el-GR" sz="1800" dirty="0" smtClean="0">
                          <a:effectLst/>
                        </a:rPr>
                        <a:t>Κύριο κλειδί</a:t>
                      </a:r>
                      <a:endParaRPr lang="el-GR" sz="1800" dirty="0" smtClean="0">
                        <a:effectLst/>
                        <a:latin typeface="Times New Roman"/>
                        <a:ea typeface="Times New Roman"/>
                      </a:endParaRPr>
                    </a:p>
                    <a:p>
                      <a:pPr>
                        <a:spcAft>
                          <a:spcPts val="0"/>
                        </a:spcAft>
                      </a:pP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spcAft>
                          <a:spcPts val="0"/>
                        </a:spcAft>
                      </a:pPr>
                      <a:r>
                        <a:rPr lang="el-GR" sz="1800" dirty="0">
                          <a:effectLst/>
                        </a:rPr>
                        <a:t> </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spcAft>
                          <a:spcPts val="0"/>
                        </a:spcAft>
                      </a:pPr>
                      <a:r>
                        <a:rPr lang="el-GR" sz="1800" dirty="0">
                          <a:effectLst/>
                        </a:rPr>
                        <a:t> </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r>
            </a:tbl>
          </a:graphicData>
        </a:graphic>
      </p:graphicFrame>
      <p:sp>
        <p:nvSpPr>
          <p:cNvPr id="7" name="6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10</a:t>
            </a:fld>
            <a:endParaRPr lang="el-GR"/>
          </a:p>
        </p:txBody>
      </p:sp>
    </p:spTree>
    <p:extLst>
      <p:ext uri="{BB962C8B-B14F-4D97-AF65-F5344CB8AC3E}">
        <p14:creationId xmlns="" xmlns:p14="http://schemas.microsoft.com/office/powerpoint/2010/main" val="36031651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normAutofit/>
          </a:bodyPr>
          <a:lstStyle/>
          <a:p>
            <a:r>
              <a:rPr lang="el-GR" dirty="0">
                <a:solidFill>
                  <a:schemeClr val="accent4"/>
                </a:solidFill>
              </a:rPr>
              <a:t>Εισαγωγή </a:t>
            </a:r>
            <a:r>
              <a:rPr lang="el-GR" dirty="0" smtClean="0">
                <a:solidFill>
                  <a:schemeClr val="accent4"/>
                </a:solidFill>
              </a:rPr>
              <a:t>στην Κανονικοποίηση βάσεων </a:t>
            </a:r>
            <a:r>
              <a:rPr lang="el-GR" dirty="0">
                <a:solidFill>
                  <a:schemeClr val="accent4"/>
                </a:solidFill>
              </a:rPr>
              <a:t>δεδομένων</a:t>
            </a: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11</a:t>
            </a:fld>
            <a:endParaRPr lang="el-GR"/>
          </a:p>
        </p:txBody>
      </p:sp>
      <p:sp>
        <p:nvSpPr>
          <p:cNvPr id="3" name="Rectangle 2"/>
          <p:cNvSpPr/>
          <p:nvPr/>
        </p:nvSpPr>
        <p:spPr>
          <a:xfrm>
            <a:off x="251520" y="1844824"/>
            <a:ext cx="7416824" cy="1200329"/>
          </a:xfrm>
          <a:prstGeom prst="rect">
            <a:avLst/>
          </a:prstGeom>
        </p:spPr>
        <p:txBody>
          <a:bodyPr wrap="square">
            <a:spAutoFit/>
          </a:bodyPr>
          <a:lstStyle/>
          <a:p>
            <a:r>
              <a:rPr lang="el-GR" altLang="el-GR" sz="2400" b="1" dirty="0" smtClean="0">
                <a:solidFill>
                  <a:schemeClr val="accent4"/>
                </a:solidFill>
                <a:cs typeface="Arial" charset="0"/>
              </a:rPr>
              <a:t>Να και το μοντέλο οντοτήτων συσχετίσεων. Ξεκινήστε από αυτό και με τη συνταγή κατασκευάστε την Τρίτη </a:t>
            </a:r>
            <a:r>
              <a:rPr lang="el-GR" altLang="el-GR" sz="2400" b="1" smtClean="0">
                <a:solidFill>
                  <a:schemeClr val="accent4"/>
                </a:solidFill>
                <a:cs typeface="Arial" charset="0"/>
              </a:rPr>
              <a:t>Κανονική Μορφή.</a:t>
            </a:r>
            <a:endParaRPr lang="el-GR" altLang="el-GR" sz="2400" dirty="0" smtClean="0">
              <a:cs typeface="Arial" charset="0"/>
            </a:endParaRPr>
          </a:p>
        </p:txBody>
      </p:sp>
      <p:sp>
        <p:nvSpPr>
          <p:cNvPr id="6" name="5 - Θέση περιεχομένου"/>
          <p:cNvSpPr>
            <a:spLocks noGrp="1"/>
          </p:cNvSpPr>
          <p:nvPr>
            <p:ph idx="1"/>
          </p:nvPr>
        </p:nvSpPr>
        <p:spPr/>
        <p:txBody>
          <a:bodyPr/>
          <a:lstStyle/>
          <a:p>
            <a:endParaRPr lang="en-US"/>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 xmlns:p14="http://schemas.microsoft.com/office/powerpoint/2010/main" val="16806827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p:cNvPicPr>
            <a:picLocks noChangeAspect="1" noChangeArrowheads="1"/>
          </p:cNvPicPr>
          <p:nvPr/>
        </p:nvPicPr>
        <p:blipFill>
          <a:blip r:embed="rId2" cstate="email">
            <a:extLst>
              <a:ext uri="{28A0092B-C50C-407E-A947-70E740481C1C}">
                <a14:useLocalDpi xmlns="" xmlns:a14="http://schemas.microsoft.com/office/drawing/2010/main"/>
              </a:ext>
            </a:extLst>
          </a:blip>
          <a:srcRect/>
          <a:stretch>
            <a:fillRect/>
          </a:stretch>
        </p:blipFill>
        <p:spPr bwMode="auto">
          <a:xfrm>
            <a:off x="611188" y="1158875"/>
            <a:ext cx="7561262" cy="4335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Title 3"/>
          <p:cNvSpPr>
            <a:spLocks noGrp="1"/>
          </p:cNvSpPr>
          <p:nvPr>
            <p:ph type="title"/>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12</a:t>
            </a:fld>
            <a:endParaRPr lang="el-GR"/>
          </a:p>
        </p:txBody>
      </p:sp>
    </p:spTree>
    <p:extLst>
      <p:ext uri="{BB962C8B-B14F-4D97-AF65-F5344CB8AC3E}">
        <p14:creationId xmlns="" xmlns:p14="http://schemas.microsoft.com/office/powerpoint/2010/main" val="26496689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smtClean="0"/>
              <a:t>Κανονική μορφή </a:t>
            </a:r>
            <a:r>
              <a:rPr lang="en-US" smtClean="0"/>
              <a:t>BOYCE-CODD</a:t>
            </a:r>
            <a:endParaRPr lang="el-GR" dirty="0"/>
          </a:p>
        </p:txBody>
      </p:sp>
      <p:sp>
        <p:nvSpPr>
          <p:cNvPr id="7" name="Content Placeholder 6"/>
          <p:cNvSpPr>
            <a:spLocks noGrp="1"/>
          </p:cNvSpPr>
          <p:nvPr>
            <p:ph idx="1"/>
          </p:nvPr>
        </p:nvSpPr>
        <p:spPr>
          <a:xfrm>
            <a:off x="457200" y="980728"/>
            <a:ext cx="8229600" cy="2376264"/>
          </a:xfrm>
        </p:spPr>
        <p:txBody>
          <a:bodyPr>
            <a:normAutofit/>
          </a:bodyPr>
          <a:lstStyle/>
          <a:p>
            <a:r>
              <a:rPr lang="el-GR" sz="2000" dirty="0"/>
              <a:t>Έστω βάση δεδομένων εκπαιδευτικού ιδρύματος. Δώστε παράδειγμα πίνακα που είναι στην Τρίτη κανονική μορφή αλλά όχι στην κανονική μορφή </a:t>
            </a:r>
            <a:r>
              <a:rPr lang="en-US" sz="2000" dirty="0"/>
              <a:t>Boyce</a:t>
            </a:r>
            <a:r>
              <a:rPr lang="el-GR" sz="2000" dirty="0"/>
              <a:t>-</a:t>
            </a:r>
            <a:r>
              <a:rPr lang="en-US" sz="2000" dirty="0" err="1"/>
              <a:t>Codd</a:t>
            </a:r>
            <a:r>
              <a:rPr lang="el-GR" sz="2000" dirty="0"/>
              <a:t>. Μη ξεχάσετε να αναφέρετε τους περιορισμούς που ισχύουν. Γράψτε την κανονική μορφή </a:t>
            </a:r>
            <a:r>
              <a:rPr lang="en-US" sz="2000" dirty="0"/>
              <a:t>Boyce</a:t>
            </a:r>
            <a:r>
              <a:rPr lang="el-GR" sz="2000" dirty="0"/>
              <a:t>-</a:t>
            </a:r>
            <a:r>
              <a:rPr lang="en-US" sz="2000" dirty="0" err="1"/>
              <a:t>Codd</a:t>
            </a:r>
            <a:r>
              <a:rPr lang="el-GR" sz="2000" dirty="0"/>
              <a:t>. Τι κερδίσαμε πηγαίνοντας στη μορφή αυτή; </a:t>
            </a:r>
          </a:p>
          <a:p>
            <a:r>
              <a:rPr lang="el-GR" sz="2000" dirty="0" smtClean="0"/>
              <a:t>Έστω </a:t>
            </a:r>
            <a:r>
              <a:rPr lang="el-GR" sz="2000" dirty="0"/>
              <a:t>ότι ο πίνακας </a:t>
            </a:r>
            <a:r>
              <a:rPr lang="en-US" sz="2000" dirty="0"/>
              <a:t>STUD</a:t>
            </a:r>
            <a:r>
              <a:rPr lang="el-GR" sz="2000" dirty="0"/>
              <a:t>_</a:t>
            </a:r>
            <a:r>
              <a:rPr lang="en-US" sz="2000" dirty="0"/>
              <a:t>COUR</a:t>
            </a:r>
            <a:r>
              <a:rPr lang="el-GR" sz="2000" dirty="0"/>
              <a:t>_</a:t>
            </a:r>
            <a:r>
              <a:rPr lang="en-US" sz="2000" dirty="0"/>
              <a:t>TEACH</a:t>
            </a:r>
            <a:r>
              <a:rPr lang="el-GR" sz="2000" dirty="0"/>
              <a:t> ανήκει στο Σύστημα Βάσης Δεδομένων ενός τριτοβάθμιου </a:t>
            </a:r>
            <a:r>
              <a:rPr lang="el-GR" sz="2000" dirty="0" smtClean="0"/>
              <a:t>ιδρύματος.</a:t>
            </a:r>
            <a:endParaRPr lang="el-GR" sz="2000" dirty="0"/>
          </a:p>
        </p:txBody>
      </p:sp>
      <p:sp>
        <p:nvSpPr>
          <p:cNvPr id="8" name="Rectangle 7"/>
          <p:cNvSpPr/>
          <p:nvPr/>
        </p:nvSpPr>
        <p:spPr>
          <a:xfrm>
            <a:off x="3050494" y="3275692"/>
            <a:ext cx="3043013" cy="369332"/>
          </a:xfrm>
          <a:prstGeom prst="rect">
            <a:avLst/>
          </a:prstGeom>
        </p:spPr>
        <p:txBody>
          <a:bodyPr wrap="none">
            <a:spAutoFit/>
          </a:bodyPr>
          <a:lstStyle/>
          <a:p>
            <a:r>
              <a:rPr lang="el-GR" b="1" dirty="0">
                <a:latin typeface="+mn-lt"/>
              </a:rPr>
              <a:t>ΠΙΝΑΚΑΣ </a:t>
            </a:r>
            <a:r>
              <a:rPr lang="en-US" b="1" dirty="0">
                <a:latin typeface="+mn-lt"/>
              </a:rPr>
              <a:t>STUD</a:t>
            </a:r>
            <a:r>
              <a:rPr lang="el-GR" b="1" dirty="0">
                <a:latin typeface="+mn-lt"/>
              </a:rPr>
              <a:t>_</a:t>
            </a:r>
            <a:r>
              <a:rPr lang="en-US" b="1" dirty="0">
                <a:latin typeface="+mn-lt"/>
              </a:rPr>
              <a:t>COUR</a:t>
            </a:r>
            <a:r>
              <a:rPr lang="el-GR" b="1" dirty="0">
                <a:latin typeface="+mn-lt"/>
              </a:rPr>
              <a:t>_</a:t>
            </a:r>
            <a:r>
              <a:rPr lang="en-US" b="1" dirty="0">
                <a:latin typeface="+mn-lt"/>
              </a:rPr>
              <a:t>TEACH</a:t>
            </a:r>
            <a:endParaRPr lang="el-GR" dirty="0">
              <a:latin typeface="+mn-lt"/>
            </a:endParaRPr>
          </a:p>
        </p:txBody>
      </p:sp>
      <p:graphicFrame>
        <p:nvGraphicFramePr>
          <p:cNvPr id="9" name="Table 8"/>
          <p:cNvGraphicFramePr>
            <a:graphicFrameLocks noGrp="1"/>
          </p:cNvGraphicFramePr>
          <p:nvPr>
            <p:extLst>
              <p:ext uri="{D42A27DB-BD31-4B8C-83A1-F6EECF244321}">
                <p14:modId xmlns="" xmlns:p14="http://schemas.microsoft.com/office/powerpoint/2010/main" val="1706899172"/>
              </p:ext>
            </p:extLst>
          </p:nvPr>
        </p:nvGraphicFramePr>
        <p:xfrm>
          <a:off x="1799692" y="3713568"/>
          <a:ext cx="5544616" cy="2523744"/>
        </p:xfrm>
        <a:graphic>
          <a:graphicData uri="http://schemas.openxmlformats.org/drawingml/2006/table">
            <a:tbl>
              <a:tblPr firstRow="1">
                <a:tableStyleId>{B301B821-A1FF-4177-AEE7-76D212191A09}</a:tableStyleId>
              </a:tblPr>
              <a:tblGrid>
                <a:gridCol w="2394059"/>
                <a:gridCol w="1643927"/>
                <a:gridCol w="1506630"/>
              </a:tblGrid>
              <a:tr h="0">
                <a:tc>
                  <a:txBody>
                    <a:bodyPr/>
                    <a:lstStyle/>
                    <a:p>
                      <a:pPr>
                        <a:lnSpc>
                          <a:spcPct val="115000"/>
                        </a:lnSpc>
                        <a:spcAft>
                          <a:spcPts val="0"/>
                        </a:spcAft>
                      </a:pPr>
                      <a:r>
                        <a:rPr lang="en-US" sz="1600" dirty="0">
                          <a:effectLst/>
                        </a:rPr>
                        <a:t>Student</a:t>
                      </a:r>
                      <a:endParaRPr lang="el-GR" sz="1600" dirty="0">
                        <a:effectLst/>
                        <a:latin typeface="Times New Roman"/>
                        <a:ea typeface="Times New Roman"/>
                      </a:endParaRPr>
                    </a:p>
                  </a:txBody>
                  <a:tcPr marL="68580" marR="68580" marT="0" marB="0">
                    <a:lnL w="12700" cap="flat" cmpd="sng" algn="ctr">
                      <a:solidFill>
                        <a:srgbClr val="004B82"/>
                      </a:solidFill>
                      <a:prstDash val="solid"/>
                      <a:round/>
                      <a:headEnd type="none" w="med" len="med"/>
                      <a:tailEnd type="none" w="med" len="med"/>
                    </a:lnL>
                    <a:lnR w="12700" cap="flat" cmpd="sng" algn="ctr">
                      <a:solidFill>
                        <a:srgbClr val="004B82"/>
                      </a:solidFill>
                      <a:prstDash val="solid"/>
                      <a:round/>
                      <a:headEnd type="none" w="med" len="med"/>
                      <a:tailEnd type="none" w="med" len="med"/>
                    </a:lnR>
                    <a:lnT w="12700" cap="flat" cmpd="sng" algn="ctr">
                      <a:solidFill>
                        <a:srgbClr val="004B82"/>
                      </a:solidFill>
                      <a:prstDash val="solid"/>
                      <a:round/>
                      <a:headEnd type="none" w="med" len="med"/>
                      <a:tailEnd type="none" w="med" len="med"/>
                    </a:lnT>
                    <a:lnB w="12700" cap="flat" cmpd="sng" algn="ctr">
                      <a:solidFill>
                        <a:srgbClr val="004B82"/>
                      </a:solidFill>
                      <a:prstDash val="solid"/>
                      <a:round/>
                      <a:headEnd type="none" w="med" len="med"/>
                      <a:tailEnd type="none" w="med" len="med"/>
                    </a:lnB>
                    <a:solidFill>
                      <a:srgbClr val="004B82"/>
                    </a:solidFill>
                  </a:tcPr>
                </a:tc>
                <a:tc>
                  <a:txBody>
                    <a:bodyPr/>
                    <a:lstStyle/>
                    <a:p>
                      <a:pPr>
                        <a:lnSpc>
                          <a:spcPct val="115000"/>
                        </a:lnSpc>
                        <a:spcAft>
                          <a:spcPts val="0"/>
                        </a:spcAft>
                      </a:pPr>
                      <a:r>
                        <a:rPr lang="el-GR" sz="1600" dirty="0" err="1">
                          <a:effectLst/>
                        </a:rPr>
                        <a:t>Course</a:t>
                      </a:r>
                      <a:endParaRPr lang="el-GR" sz="1600" dirty="0">
                        <a:effectLst/>
                        <a:latin typeface="Times New Roman"/>
                        <a:ea typeface="Times New Roman"/>
                      </a:endParaRPr>
                    </a:p>
                  </a:txBody>
                  <a:tcPr marL="68580" marR="68580" marT="0" marB="0">
                    <a:lnL w="12700" cap="flat" cmpd="sng" algn="ctr">
                      <a:solidFill>
                        <a:srgbClr val="004B82"/>
                      </a:solidFill>
                      <a:prstDash val="solid"/>
                      <a:round/>
                      <a:headEnd type="none" w="med" len="med"/>
                      <a:tailEnd type="none" w="med" len="med"/>
                    </a:lnL>
                    <a:lnR w="12700" cap="flat" cmpd="sng" algn="ctr">
                      <a:solidFill>
                        <a:srgbClr val="004B82"/>
                      </a:solidFill>
                      <a:prstDash val="solid"/>
                      <a:round/>
                      <a:headEnd type="none" w="med" len="med"/>
                      <a:tailEnd type="none" w="med" len="med"/>
                    </a:lnR>
                    <a:lnT w="12700" cap="flat" cmpd="sng" algn="ctr">
                      <a:solidFill>
                        <a:srgbClr val="004B82"/>
                      </a:solidFill>
                      <a:prstDash val="solid"/>
                      <a:round/>
                      <a:headEnd type="none" w="med" len="med"/>
                      <a:tailEnd type="none" w="med" len="med"/>
                    </a:lnT>
                    <a:lnB w="12700" cap="flat" cmpd="sng" algn="ctr">
                      <a:solidFill>
                        <a:srgbClr val="004B82"/>
                      </a:solidFill>
                      <a:prstDash val="solid"/>
                      <a:round/>
                      <a:headEnd type="none" w="med" len="med"/>
                      <a:tailEnd type="none" w="med" len="med"/>
                    </a:lnB>
                    <a:solidFill>
                      <a:srgbClr val="004B82"/>
                    </a:solidFill>
                  </a:tcPr>
                </a:tc>
                <a:tc>
                  <a:txBody>
                    <a:bodyPr/>
                    <a:lstStyle/>
                    <a:p>
                      <a:pPr>
                        <a:lnSpc>
                          <a:spcPct val="115000"/>
                        </a:lnSpc>
                        <a:spcAft>
                          <a:spcPts val="0"/>
                        </a:spcAft>
                      </a:pPr>
                      <a:r>
                        <a:rPr lang="el-GR" sz="1600" dirty="0" err="1">
                          <a:effectLst/>
                        </a:rPr>
                        <a:t>Teacher</a:t>
                      </a:r>
                      <a:endParaRPr lang="el-GR" sz="1600" dirty="0">
                        <a:effectLst/>
                        <a:latin typeface="Times New Roman"/>
                        <a:ea typeface="Times New Roman"/>
                      </a:endParaRPr>
                    </a:p>
                  </a:txBody>
                  <a:tcPr marL="68580" marR="68580" marT="0" marB="0">
                    <a:lnL w="12700" cap="flat" cmpd="sng" algn="ctr">
                      <a:solidFill>
                        <a:srgbClr val="004B82"/>
                      </a:solidFill>
                      <a:prstDash val="solid"/>
                      <a:round/>
                      <a:headEnd type="none" w="med" len="med"/>
                      <a:tailEnd type="none" w="med" len="med"/>
                    </a:lnL>
                    <a:lnR w="12700" cap="flat" cmpd="sng" algn="ctr">
                      <a:solidFill>
                        <a:srgbClr val="004B82"/>
                      </a:solidFill>
                      <a:prstDash val="solid"/>
                      <a:round/>
                      <a:headEnd type="none" w="med" len="med"/>
                      <a:tailEnd type="none" w="med" len="med"/>
                    </a:lnR>
                    <a:lnT w="12700" cap="flat" cmpd="sng" algn="ctr">
                      <a:solidFill>
                        <a:srgbClr val="004B82"/>
                      </a:solidFill>
                      <a:prstDash val="solid"/>
                      <a:round/>
                      <a:headEnd type="none" w="med" len="med"/>
                      <a:tailEnd type="none" w="med" len="med"/>
                    </a:lnT>
                    <a:lnB w="12700" cap="flat" cmpd="sng" algn="ctr">
                      <a:solidFill>
                        <a:srgbClr val="004B82"/>
                      </a:solidFill>
                      <a:prstDash val="solid"/>
                      <a:round/>
                      <a:headEnd type="none" w="med" len="med"/>
                      <a:tailEnd type="none" w="med" len="med"/>
                    </a:lnB>
                    <a:solidFill>
                      <a:srgbClr val="004B82"/>
                    </a:solidFill>
                  </a:tcPr>
                </a:tc>
              </a:tr>
              <a:tr h="0">
                <a:tc>
                  <a:txBody>
                    <a:bodyPr/>
                    <a:lstStyle/>
                    <a:p>
                      <a:pPr>
                        <a:lnSpc>
                          <a:spcPct val="115000"/>
                        </a:lnSpc>
                        <a:spcAft>
                          <a:spcPts val="0"/>
                        </a:spcAft>
                      </a:pPr>
                      <a:r>
                        <a:rPr lang="el-GR" sz="1600" dirty="0">
                          <a:effectLst/>
                        </a:rPr>
                        <a:t>ΔΟΥΜΑ</a:t>
                      </a:r>
                      <a:endParaRPr lang="el-GR" sz="1600" dirty="0">
                        <a:effectLst/>
                        <a:latin typeface="Times New Roman"/>
                        <a:ea typeface="Times New Roman"/>
                      </a:endParaRPr>
                    </a:p>
                  </a:txBody>
                  <a:tcPr marL="68580" marR="68580" marT="0" marB="0">
                    <a:lnL w="12700" cap="flat" cmpd="sng" algn="ctr">
                      <a:solidFill>
                        <a:srgbClr val="004B82"/>
                      </a:solidFill>
                      <a:prstDash val="solid"/>
                      <a:round/>
                      <a:headEnd type="none" w="med" len="med"/>
                      <a:tailEnd type="none" w="med" len="med"/>
                    </a:lnL>
                    <a:lnR w="12700" cap="flat" cmpd="sng" algn="ctr">
                      <a:solidFill>
                        <a:srgbClr val="004B82"/>
                      </a:solidFill>
                      <a:prstDash val="solid"/>
                      <a:round/>
                      <a:headEnd type="none" w="med" len="med"/>
                      <a:tailEnd type="none" w="med" len="med"/>
                    </a:lnR>
                    <a:lnT w="12700" cap="flat" cmpd="sng" algn="ctr">
                      <a:solidFill>
                        <a:srgbClr val="004B82"/>
                      </a:solidFill>
                      <a:prstDash val="solid"/>
                      <a:round/>
                      <a:headEnd type="none" w="med" len="med"/>
                      <a:tailEnd type="none" w="med" len="med"/>
                    </a:lnT>
                    <a:lnB w="12700" cap="flat" cmpd="sng" algn="ctr">
                      <a:solidFill>
                        <a:srgbClr val="004B82"/>
                      </a:solidFill>
                      <a:prstDash val="solid"/>
                      <a:round/>
                      <a:headEnd type="none" w="med" len="med"/>
                      <a:tailEnd type="none" w="med" len="med"/>
                    </a:lnB>
                  </a:tcPr>
                </a:tc>
                <a:tc>
                  <a:txBody>
                    <a:bodyPr/>
                    <a:lstStyle/>
                    <a:p>
                      <a:pPr>
                        <a:lnSpc>
                          <a:spcPct val="115000"/>
                        </a:lnSpc>
                        <a:spcAft>
                          <a:spcPts val="0"/>
                        </a:spcAft>
                      </a:pPr>
                      <a:r>
                        <a:rPr lang="el-GR" sz="1600" dirty="0">
                          <a:effectLst/>
                        </a:rPr>
                        <a:t>ΒΑΣΕΙΣ ΔΕΔΟΜΕΝΩΝ</a:t>
                      </a:r>
                      <a:endParaRPr lang="el-GR" sz="1600" dirty="0">
                        <a:effectLst/>
                        <a:latin typeface="Times New Roman"/>
                        <a:ea typeface="Times New Roman"/>
                      </a:endParaRPr>
                    </a:p>
                  </a:txBody>
                  <a:tcPr marL="68580" marR="68580" marT="0" marB="0">
                    <a:lnL w="12700" cap="flat" cmpd="sng" algn="ctr">
                      <a:solidFill>
                        <a:srgbClr val="004B82"/>
                      </a:solidFill>
                      <a:prstDash val="solid"/>
                      <a:round/>
                      <a:headEnd type="none" w="med" len="med"/>
                      <a:tailEnd type="none" w="med" len="med"/>
                    </a:lnL>
                    <a:lnR w="12700" cap="flat" cmpd="sng" algn="ctr">
                      <a:solidFill>
                        <a:srgbClr val="004B82"/>
                      </a:solidFill>
                      <a:prstDash val="solid"/>
                      <a:round/>
                      <a:headEnd type="none" w="med" len="med"/>
                      <a:tailEnd type="none" w="med" len="med"/>
                    </a:lnR>
                    <a:lnT w="12700" cap="flat" cmpd="sng" algn="ctr">
                      <a:solidFill>
                        <a:srgbClr val="004B82"/>
                      </a:solidFill>
                      <a:prstDash val="solid"/>
                      <a:round/>
                      <a:headEnd type="none" w="med" len="med"/>
                      <a:tailEnd type="none" w="med" len="med"/>
                    </a:lnT>
                    <a:lnB w="12700" cap="flat" cmpd="sng" algn="ctr">
                      <a:solidFill>
                        <a:srgbClr val="004B82"/>
                      </a:solidFill>
                      <a:prstDash val="solid"/>
                      <a:round/>
                      <a:headEnd type="none" w="med" len="med"/>
                      <a:tailEnd type="none" w="med" len="med"/>
                    </a:lnB>
                  </a:tcPr>
                </a:tc>
                <a:tc>
                  <a:txBody>
                    <a:bodyPr/>
                    <a:lstStyle/>
                    <a:p>
                      <a:pPr>
                        <a:lnSpc>
                          <a:spcPct val="115000"/>
                        </a:lnSpc>
                        <a:spcAft>
                          <a:spcPts val="0"/>
                        </a:spcAft>
                      </a:pPr>
                      <a:r>
                        <a:rPr lang="el-GR" sz="1600" dirty="0">
                          <a:effectLst/>
                        </a:rPr>
                        <a:t>ΣΚΟΥΡΛΑΣ</a:t>
                      </a:r>
                      <a:endParaRPr lang="el-GR" sz="1600" dirty="0">
                        <a:effectLst/>
                        <a:latin typeface="Times New Roman"/>
                        <a:ea typeface="Times New Roman"/>
                      </a:endParaRPr>
                    </a:p>
                  </a:txBody>
                  <a:tcPr marL="68580" marR="68580" marT="0" marB="0">
                    <a:lnL w="12700" cap="flat" cmpd="sng" algn="ctr">
                      <a:solidFill>
                        <a:srgbClr val="004B82"/>
                      </a:solidFill>
                      <a:prstDash val="solid"/>
                      <a:round/>
                      <a:headEnd type="none" w="med" len="med"/>
                      <a:tailEnd type="none" w="med" len="med"/>
                    </a:lnL>
                    <a:lnR w="12700" cap="flat" cmpd="sng" algn="ctr">
                      <a:solidFill>
                        <a:srgbClr val="004B82"/>
                      </a:solidFill>
                      <a:prstDash val="solid"/>
                      <a:round/>
                      <a:headEnd type="none" w="med" len="med"/>
                      <a:tailEnd type="none" w="med" len="med"/>
                    </a:lnR>
                    <a:lnT w="12700" cap="flat" cmpd="sng" algn="ctr">
                      <a:solidFill>
                        <a:srgbClr val="004B82"/>
                      </a:solidFill>
                      <a:prstDash val="solid"/>
                      <a:round/>
                      <a:headEnd type="none" w="med" len="med"/>
                      <a:tailEnd type="none" w="med" len="med"/>
                    </a:lnT>
                    <a:lnB w="12700" cap="flat" cmpd="sng" algn="ctr">
                      <a:solidFill>
                        <a:srgbClr val="004B82"/>
                      </a:solidFill>
                      <a:prstDash val="solid"/>
                      <a:round/>
                      <a:headEnd type="none" w="med" len="med"/>
                      <a:tailEnd type="none" w="med" len="med"/>
                    </a:lnB>
                  </a:tcPr>
                </a:tc>
              </a:tr>
              <a:tr h="0">
                <a:tc>
                  <a:txBody>
                    <a:bodyPr/>
                    <a:lstStyle/>
                    <a:p>
                      <a:pPr>
                        <a:lnSpc>
                          <a:spcPct val="115000"/>
                        </a:lnSpc>
                        <a:spcAft>
                          <a:spcPts val="0"/>
                        </a:spcAft>
                      </a:pPr>
                      <a:r>
                        <a:rPr lang="el-GR" sz="1600" dirty="0">
                          <a:effectLst/>
                        </a:rPr>
                        <a:t>ΜΑΥΡΟΥΔΑΚΗΣ</a:t>
                      </a:r>
                      <a:endParaRPr lang="el-GR" sz="1600" dirty="0">
                        <a:effectLst/>
                        <a:latin typeface="Times New Roman"/>
                        <a:ea typeface="Times New Roman"/>
                      </a:endParaRPr>
                    </a:p>
                  </a:txBody>
                  <a:tcPr marL="68580" marR="68580" marT="0" marB="0">
                    <a:lnL w="12700" cap="flat" cmpd="sng" algn="ctr">
                      <a:solidFill>
                        <a:srgbClr val="004B82"/>
                      </a:solidFill>
                      <a:prstDash val="solid"/>
                      <a:round/>
                      <a:headEnd type="none" w="med" len="med"/>
                      <a:tailEnd type="none" w="med" len="med"/>
                    </a:lnL>
                    <a:lnR w="12700" cap="flat" cmpd="sng" algn="ctr">
                      <a:solidFill>
                        <a:srgbClr val="004B82"/>
                      </a:solidFill>
                      <a:prstDash val="solid"/>
                      <a:round/>
                      <a:headEnd type="none" w="med" len="med"/>
                      <a:tailEnd type="none" w="med" len="med"/>
                    </a:lnR>
                    <a:lnT w="12700" cap="flat" cmpd="sng" algn="ctr">
                      <a:solidFill>
                        <a:srgbClr val="004B82"/>
                      </a:solidFill>
                      <a:prstDash val="solid"/>
                      <a:round/>
                      <a:headEnd type="none" w="med" len="med"/>
                      <a:tailEnd type="none" w="med" len="med"/>
                    </a:lnT>
                    <a:lnB w="12700" cap="flat" cmpd="sng" algn="ctr">
                      <a:solidFill>
                        <a:srgbClr val="004B82"/>
                      </a:solidFill>
                      <a:prstDash val="solid"/>
                      <a:round/>
                      <a:headEnd type="none" w="med" len="med"/>
                      <a:tailEnd type="none" w="med" len="med"/>
                    </a:lnB>
                  </a:tcPr>
                </a:tc>
                <a:tc>
                  <a:txBody>
                    <a:bodyPr/>
                    <a:lstStyle/>
                    <a:p>
                      <a:pPr>
                        <a:lnSpc>
                          <a:spcPct val="115000"/>
                        </a:lnSpc>
                        <a:spcAft>
                          <a:spcPts val="0"/>
                        </a:spcAft>
                      </a:pPr>
                      <a:r>
                        <a:rPr lang="el-GR" sz="1600" dirty="0">
                          <a:effectLst/>
                        </a:rPr>
                        <a:t>ΒΑΣΕΙΣ ΔΕΔΟΜΕΝΩΝ</a:t>
                      </a:r>
                      <a:endParaRPr lang="el-GR" sz="1600" dirty="0">
                        <a:effectLst/>
                        <a:latin typeface="Times New Roman"/>
                        <a:ea typeface="Times New Roman"/>
                      </a:endParaRPr>
                    </a:p>
                  </a:txBody>
                  <a:tcPr marL="68580" marR="68580" marT="0" marB="0">
                    <a:lnL w="12700" cap="flat" cmpd="sng" algn="ctr">
                      <a:solidFill>
                        <a:srgbClr val="004B82"/>
                      </a:solidFill>
                      <a:prstDash val="solid"/>
                      <a:round/>
                      <a:headEnd type="none" w="med" len="med"/>
                      <a:tailEnd type="none" w="med" len="med"/>
                    </a:lnL>
                    <a:lnR w="12700" cap="flat" cmpd="sng" algn="ctr">
                      <a:solidFill>
                        <a:srgbClr val="004B82"/>
                      </a:solidFill>
                      <a:prstDash val="solid"/>
                      <a:round/>
                      <a:headEnd type="none" w="med" len="med"/>
                      <a:tailEnd type="none" w="med" len="med"/>
                    </a:lnR>
                    <a:lnT w="12700" cap="flat" cmpd="sng" algn="ctr">
                      <a:solidFill>
                        <a:srgbClr val="004B82"/>
                      </a:solidFill>
                      <a:prstDash val="solid"/>
                      <a:round/>
                      <a:headEnd type="none" w="med" len="med"/>
                      <a:tailEnd type="none" w="med" len="med"/>
                    </a:lnT>
                    <a:lnB w="12700" cap="flat" cmpd="sng" algn="ctr">
                      <a:solidFill>
                        <a:srgbClr val="004B82"/>
                      </a:solidFill>
                      <a:prstDash val="solid"/>
                      <a:round/>
                      <a:headEnd type="none" w="med" len="med"/>
                      <a:tailEnd type="none" w="med" len="med"/>
                    </a:lnB>
                  </a:tcPr>
                </a:tc>
                <a:tc>
                  <a:txBody>
                    <a:bodyPr/>
                    <a:lstStyle/>
                    <a:p>
                      <a:pPr>
                        <a:lnSpc>
                          <a:spcPct val="115000"/>
                        </a:lnSpc>
                        <a:spcAft>
                          <a:spcPts val="0"/>
                        </a:spcAft>
                      </a:pPr>
                      <a:r>
                        <a:rPr lang="el-GR" sz="1600" dirty="0" smtClean="0">
                          <a:effectLst/>
                        </a:rPr>
                        <a:t>ΜΙΑΟΥΛΗΣ</a:t>
                      </a:r>
                      <a:endParaRPr lang="el-GR" sz="1600" dirty="0">
                        <a:effectLst/>
                        <a:latin typeface="Times New Roman"/>
                        <a:ea typeface="Times New Roman"/>
                      </a:endParaRPr>
                    </a:p>
                  </a:txBody>
                  <a:tcPr marL="68580" marR="68580" marT="0" marB="0">
                    <a:lnL w="12700" cap="flat" cmpd="sng" algn="ctr">
                      <a:solidFill>
                        <a:srgbClr val="004B82"/>
                      </a:solidFill>
                      <a:prstDash val="solid"/>
                      <a:round/>
                      <a:headEnd type="none" w="med" len="med"/>
                      <a:tailEnd type="none" w="med" len="med"/>
                    </a:lnL>
                    <a:lnR w="12700" cap="flat" cmpd="sng" algn="ctr">
                      <a:solidFill>
                        <a:srgbClr val="004B82"/>
                      </a:solidFill>
                      <a:prstDash val="solid"/>
                      <a:round/>
                      <a:headEnd type="none" w="med" len="med"/>
                      <a:tailEnd type="none" w="med" len="med"/>
                    </a:lnR>
                    <a:lnT w="12700" cap="flat" cmpd="sng" algn="ctr">
                      <a:solidFill>
                        <a:srgbClr val="004B82"/>
                      </a:solidFill>
                      <a:prstDash val="solid"/>
                      <a:round/>
                      <a:headEnd type="none" w="med" len="med"/>
                      <a:tailEnd type="none" w="med" len="med"/>
                    </a:lnT>
                    <a:lnB w="12700" cap="flat" cmpd="sng" algn="ctr">
                      <a:solidFill>
                        <a:srgbClr val="004B82"/>
                      </a:solidFill>
                      <a:prstDash val="solid"/>
                      <a:round/>
                      <a:headEnd type="none" w="med" len="med"/>
                      <a:tailEnd type="none" w="med" len="med"/>
                    </a:lnB>
                  </a:tcPr>
                </a:tc>
              </a:tr>
              <a:tr h="0">
                <a:tc>
                  <a:txBody>
                    <a:bodyPr/>
                    <a:lstStyle/>
                    <a:p>
                      <a:pPr>
                        <a:lnSpc>
                          <a:spcPct val="115000"/>
                        </a:lnSpc>
                        <a:spcAft>
                          <a:spcPts val="0"/>
                        </a:spcAft>
                      </a:pPr>
                      <a:r>
                        <a:rPr lang="el-GR" sz="1600" dirty="0">
                          <a:effectLst/>
                        </a:rPr>
                        <a:t>ΠΑΠΟΥΤΣΗΣ</a:t>
                      </a:r>
                      <a:endParaRPr lang="el-GR" sz="1600" dirty="0">
                        <a:effectLst/>
                        <a:latin typeface="Times New Roman"/>
                        <a:ea typeface="Times New Roman"/>
                      </a:endParaRPr>
                    </a:p>
                  </a:txBody>
                  <a:tcPr marL="68580" marR="68580" marT="0" marB="0">
                    <a:lnL w="12700" cap="flat" cmpd="sng" algn="ctr">
                      <a:solidFill>
                        <a:srgbClr val="004B82"/>
                      </a:solidFill>
                      <a:prstDash val="solid"/>
                      <a:round/>
                      <a:headEnd type="none" w="med" len="med"/>
                      <a:tailEnd type="none" w="med" len="med"/>
                    </a:lnL>
                    <a:lnR w="12700" cap="flat" cmpd="sng" algn="ctr">
                      <a:solidFill>
                        <a:srgbClr val="004B82"/>
                      </a:solidFill>
                      <a:prstDash val="solid"/>
                      <a:round/>
                      <a:headEnd type="none" w="med" len="med"/>
                      <a:tailEnd type="none" w="med" len="med"/>
                    </a:lnR>
                    <a:lnT w="12700" cap="flat" cmpd="sng" algn="ctr">
                      <a:solidFill>
                        <a:srgbClr val="004B82"/>
                      </a:solidFill>
                      <a:prstDash val="solid"/>
                      <a:round/>
                      <a:headEnd type="none" w="med" len="med"/>
                      <a:tailEnd type="none" w="med" len="med"/>
                    </a:lnT>
                    <a:lnB w="12700" cap="flat" cmpd="sng" algn="ctr">
                      <a:solidFill>
                        <a:srgbClr val="004B82"/>
                      </a:solidFill>
                      <a:prstDash val="solid"/>
                      <a:round/>
                      <a:headEnd type="none" w="med" len="med"/>
                      <a:tailEnd type="none" w="med" len="med"/>
                    </a:lnB>
                  </a:tcPr>
                </a:tc>
                <a:tc>
                  <a:txBody>
                    <a:bodyPr/>
                    <a:lstStyle/>
                    <a:p>
                      <a:pPr>
                        <a:lnSpc>
                          <a:spcPct val="115000"/>
                        </a:lnSpc>
                        <a:spcAft>
                          <a:spcPts val="0"/>
                        </a:spcAft>
                      </a:pPr>
                      <a:r>
                        <a:rPr lang="el-GR" sz="1600" dirty="0">
                          <a:effectLst/>
                        </a:rPr>
                        <a:t>ΒΑΣΕΙΣ ΔΕΔΟΜΕΝΩΝ</a:t>
                      </a:r>
                      <a:endParaRPr lang="el-GR" sz="1600" dirty="0">
                        <a:effectLst/>
                        <a:latin typeface="Times New Roman"/>
                        <a:ea typeface="Times New Roman"/>
                      </a:endParaRPr>
                    </a:p>
                  </a:txBody>
                  <a:tcPr marL="68580" marR="68580" marT="0" marB="0">
                    <a:lnL w="12700" cap="flat" cmpd="sng" algn="ctr">
                      <a:solidFill>
                        <a:srgbClr val="004B82"/>
                      </a:solidFill>
                      <a:prstDash val="solid"/>
                      <a:round/>
                      <a:headEnd type="none" w="med" len="med"/>
                      <a:tailEnd type="none" w="med" len="med"/>
                    </a:lnL>
                    <a:lnR w="12700" cap="flat" cmpd="sng" algn="ctr">
                      <a:solidFill>
                        <a:srgbClr val="004B82"/>
                      </a:solidFill>
                      <a:prstDash val="solid"/>
                      <a:round/>
                      <a:headEnd type="none" w="med" len="med"/>
                      <a:tailEnd type="none" w="med" len="med"/>
                    </a:lnR>
                    <a:lnT w="12700" cap="flat" cmpd="sng" algn="ctr">
                      <a:solidFill>
                        <a:srgbClr val="004B82"/>
                      </a:solidFill>
                      <a:prstDash val="solid"/>
                      <a:round/>
                      <a:headEnd type="none" w="med" len="med"/>
                      <a:tailEnd type="none" w="med" len="med"/>
                    </a:lnT>
                    <a:lnB w="12700" cap="flat" cmpd="sng" algn="ctr">
                      <a:solidFill>
                        <a:srgbClr val="004B82"/>
                      </a:solidFill>
                      <a:prstDash val="solid"/>
                      <a:round/>
                      <a:headEnd type="none" w="med" len="med"/>
                      <a:tailEnd type="none" w="med" len="med"/>
                    </a:lnB>
                  </a:tcPr>
                </a:tc>
                <a:tc>
                  <a:txBody>
                    <a:bodyPr/>
                    <a:lstStyle/>
                    <a:p>
                      <a:pPr>
                        <a:lnSpc>
                          <a:spcPct val="115000"/>
                        </a:lnSpc>
                        <a:spcAft>
                          <a:spcPts val="0"/>
                        </a:spcAft>
                      </a:pPr>
                      <a:r>
                        <a:rPr lang="el-GR" sz="1600" dirty="0">
                          <a:effectLst/>
                        </a:rPr>
                        <a:t>ΜΙΑΟΥΛΗΣ</a:t>
                      </a:r>
                      <a:endParaRPr lang="el-GR" sz="1600" dirty="0">
                        <a:effectLst/>
                        <a:latin typeface="Times New Roman"/>
                        <a:ea typeface="Times New Roman"/>
                      </a:endParaRPr>
                    </a:p>
                  </a:txBody>
                  <a:tcPr marL="68580" marR="68580" marT="0" marB="0">
                    <a:lnL w="12700" cap="flat" cmpd="sng" algn="ctr">
                      <a:solidFill>
                        <a:srgbClr val="004B82"/>
                      </a:solidFill>
                      <a:prstDash val="solid"/>
                      <a:round/>
                      <a:headEnd type="none" w="med" len="med"/>
                      <a:tailEnd type="none" w="med" len="med"/>
                    </a:lnL>
                    <a:lnR w="12700" cap="flat" cmpd="sng" algn="ctr">
                      <a:solidFill>
                        <a:srgbClr val="004B82"/>
                      </a:solidFill>
                      <a:prstDash val="solid"/>
                      <a:round/>
                      <a:headEnd type="none" w="med" len="med"/>
                      <a:tailEnd type="none" w="med" len="med"/>
                    </a:lnR>
                    <a:lnT w="12700" cap="flat" cmpd="sng" algn="ctr">
                      <a:solidFill>
                        <a:srgbClr val="004B82"/>
                      </a:solidFill>
                      <a:prstDash val="solid"/>
                      <a:round/>
                      <a:headEnd type="none" w="med" len="med"/>
                      <a:tailEnd type="none" w="med" len="med"/>
                    </a:lnT>
                    <a:lnB w="12700" cap="flat" cmpd="sng" algn="ctr">
                      <a:solidFill>
                        <a:srgbClr val="004B82"/>
                      </a:solidFill>
                      <a:prstDash val="solid"/>
                      <a:round/>
                      <a:headEnd type="none" w="med" len="med"/>
                      <a:tailEnd type="none" w="med" len="med"/>
                    </a:lnB>
                  </a:tcPr>
                </a:tc>
              </a:tr>
              <a:tr h="0">
                <a:tc>
                  <a:txBody>
                    <a:bodyPr/>
                    <a:lstStyle/>
                    <a:p>
                      <a:pPr>
                        <a:lnSpc>
                          <a:spcPct val="115000"/>
                        </a:lnSpc>
                        <a:spcAft>
                          <a:spcPts val="0"/>
                        </a:spcAft>
                      </a:pPr>
                      <a:r>
                        <a:rPr lang="el-GR" sz="1600" dirty="0">
                          <a:effectLst/>
                        </a:rPr>
                        <a:t>ΔΟΥΜΑ</a:t>
                      </a:r>
                      <a:endParaRPr lang="el-GR" sz="1600" dirty="0">
                        <a:effectLst/>
                        <a:latin typeface="Times New Roman"/>
                        <a:ea typeface="Times New Roman"/>
                      </a:endParaRPr>
                    </a:p>
                  </a:txBody>
                  <a:tcPr marL="68580" marR="68580" marT="0" marB="0">
                    <a:lnL w="12700" cap="flat" cmpd="sng" algn="ctr">
                      <a:solidFill>
                        <a:srgbClr val="004B82"/>
                      </a:solidFill>
                      <a:prstDash val="solid"/>
                      <a:round/>
                      <a:headEnd type="none" w="med" len="med"/>
                      <a:tailEnd type="none" w="med" len="med"/>
                    </a:lnL>
                    <a:lnR w="12700" cap="flat" cmpd="sng" algn="ctr">
                      <a:solidFill>
                        <a:srgbClr val="004B82"/>
                      </a:solidFill>
                      <a:prstDash val="solid"/>
                      <a:round/>
                      <a:headEnd type="none" w="med" len="med"/>
                      <a:tailEnd type="none" w="med" len="med"/>
                    </a:lnR>
                    <a:lnT w="12700" cap="flat" cmpd="sng" algn="ctr">
                      <a:solidFill>
                        <a:srgbClr val="004B82"/>
                      </a:solidFill>
                      <a:prstDash val="solid"/>
                      <a:round/>
                      <a:headEnd type="none" w="med" len="med"/>
                      <a:tailEnd type="none" w="med" len="med"/>
                    </a:lnT>
                    <a:lnB w="12700" cap="flat" cmpd="sng" algn="ctr">
                      <a:solidFill>
                        <a:srgbClr val="004B82"/>
                      </a:solidFill>
                      <a:prstDash val="solid"/>
                      <a:round/>
                      <a:headEnd type="none" w="med" len="med"/>
                      <a:tailEnd type="none" w="med" len="med"/>
                    </a:lnB>
                  </a:tcPr>
                </a:tc>
                <a:tc>
                  <a:txBody>
                    <a:bodyPr/>
                    <a:lstStyle/>
                    <a:p>
                      <a:pPr>
                        <a:lnSpc>
                          <a:spcPct val="115000"/>
                        </a:lnSpc>
                        <a:spcAft>
                          <a:spcPts val="0"/>
                        </a:spcAft>
                      </a:pPr>
                      <a:r>
                        <a:rPr lang="en-US" sz="1600" dirty="0">
                          <a:effectLst/>
                        </a:rPr>
                        <a:t>PROLOG</a:t>
                      </a:r>
                      <a:endParaRPr lang="el-GR" sz="1600" dirty="0">
                        <a:effectLst/>
                        <a:latin typeface="Times New Roman"/>
                        <a:ea typeface="Times New Roman"/>
                      </a:endParaRPr>
                    </a:p>
                  </a:txBody>
                  <a:tcPr marL="68580" marR="68580" marT="0" marB="0">
                    <a:lnL w="12700" cap="flat" cmpd="sng" algn="ctr">
                      <a:solidFill>
                        <a:srgbClr val="004B82"/>
                      </a:solidFill>
                      <a:prstDash val="solid"/>
                      <a:round/>
                      <a:headEnd type="none" w="med" len="med"/>
                      <a:tailEnd type="none" w="med" len="med"/>
                    </a:lnL>
                    <a:lnR w="12700" cap="flat" cmpd="sng" algn="ctr">
                      <a:solidFill>
                        <a:srgbClr val="004B82"/>
                      </a:solidFill>
                      <a:prstDash val="solid"/>
                      <a:round/>
                      <a:headEnd type="none" w="med" len="med"/>
                      <a:tailEnd type="none" w="med" len="med"/>
                    </a:lnR>
                    <a:lnT w="12700" cap="flat" cmpd="sng" algn="ctr">
                      <a:solidFill>
                        <a:srgbClr val="004B82"/>
                      </a:solidFill>
                      <a:prstDash val="solid"/>
                      <a:round/>
                      <a:headEnd type="none" w="med" len="med"/>
                      <a:tailEnd type="none" w="med" len="med"/>
                    </a:lnT>
                    <a:lnB w="12700" cap="flat" cmpd="sng" algn="ctr">
                      <a:solidFill>
                        <a:srgbClr val="004B82"/>
                      </a:solidFill>
                      <a:prstDash val="solid"/>
                      <a:round/>
                      <a:headEnd type="none" w="med" len="med"/>
                      <a:tailEnd type="none" w="med" len="med"/>
                    </a:lnB>
                  </a:tcPr>
                </a:tc>
                <a:tc>
                  <a:txBody>
                    <a:bodyPr/>
                    <a:lstStyle/>
                    <a:p>
                      <a:pPr>
                        <a:lnSpc>
                          <a:spcPct val="115000"/>
                        </a:lnSpc>
                        <a:spcAft>
                          <a:spcPts val="0"/>
                        </a:spcAft>
                      </a:pPr>
                      <a:r>
                        <a:rPr lang="el-GR" sz="1600" dirty="0">
                          <a:effectLst/>
                        </a:rPr>
                        <a:t>ΞΑΝΘΑΚΗΣ</a:t>
                      </a:r>
                      <a:endParaRPr lang="el-GR" sz="1600" dirty="0">
                        <a:effectLst/>
                        <a:latin typeface="Times New Roman"/>
                        <a:ea typeface="Times New Roman"/>
                      </a:endParaRPr>
                    </a:p>
                  </a:txBody>
                  <a:tcPr marL="68580" marR="68580" marT="0" marB="0">
                    <a:lnL w="12700" cap="flat" cmpd="sng" algn="ctr">
                      <a:solidFill>
                        <a:srgbClr val="004B82"/>
                      </a:solidFill>
                      <a:prstDash val="solid"/>
                      <a:round/>
                      <a:headEnd type="none" w="med" len="med"/>
                      <a:tailEnd type="none" w="med" len="med"/>
                    </a:lnL>
                    <a:lnR w="12700" cap="flat" cmpd="sng" algn="ctr">
                      <a:solidFill>
                        <a:srgbClr val="004B82"/>
                      </a:solidFill>
                      <a:prstDash val="solid"/>
                      <a:round/>
                      <a:headEnd type="none" w="med" len="med"/>
                      <a:tailEnd type="none" w="med" len="med"/>
                    </a:lnR>
                    <a:lnT w="12700" cap="flat" cmpd="sng" algn="ctr">
                      <a:solidFill>
                        <a:srgbClr val="004B82"/>
                      </a:solidFill>
                      <a:prstDash val="solid"/>
                      <a:round/>
                      <a:headEnd type="none" w="med" len="med"/>
                      <a:tailEnd type="none" w="med" len="med"/>
                    </a:lnT>
                    <a:lnB w="12700" cap="flat" cmpd="sng" algn="ctr">
                      <a:solidFill>
                        <a:srgbClr val="004B82"/>
                      </a:solidFill>
                      <a:prstDash val="solid"/>
                      <a:round/>
                      <a:headEnd type="none" w="med" len="med"/>
                      <a:tailEnd type="none" w="med" len="med"/>
                    </a:lnB>
                  </a:tcPr>
                </a:tc>
              </a:tr>
              <a:tr h="0">
                <a:tc>
                  <a:txBody>
                    <a:bodyPr/>
                    <a:lstStyle/>
                    <a:p>
                      <a:pPr>
                        <a:lnSpc>
                          <a:spcPct val="115000"/>
                        </a:lnSpc>
                        <a:spcAft>
                          <a:spcPts val="0"/>
                        </a:spcAft>
                      </a:pPr>
                      <a:r>
                        <a:rPr lang="el-GR" sz="1600" dirty="0">
                          <a:effectLst/>
                        </a:rPr>
                        <a:t>ΜΑΥΡΟΥΔΑΚΗΣ</a:t>
                      </a:r>
                      <a:endParaRPr lang="el-GR" sz="1600" dirty="0">
                        <a:effectLst/>
                        <a:latin typeface="Times New Roman"/>
                        <a:ea typeface="Times New Roman"/>
                      </a:endParaRPr>
                    </a:p>
                  </a:txBody>
                  <a:tcPr marL="68580" marR="68580" marT="0" marB="0">
                    <a:lnL w="12700" cap="flat" cmpd="sng" algn="ctr">
                      <a:solidFill>
                        <a:srgbClr val="004B82"/>
                      </a:solidFill>
                      <a:prstDash val="solid"/>
                      <a:round/>
                      <a:headEnd type="none" w="med" len="med"/>
                      <a:tailEnd type="none" w="med" len="med"/>
                    </a:lnL>
                    <a:lnR w="12700" cap="flat" cmpd="sng" algn="ctr">
                      <a:solidFill>
                        <a:srgbClr val="004B82"/>
                      </a:solidFill>
                      <a:prstDash val="solid"/>
                      <a:round/>
                      <a:headEnd type="none" w="med" len="med"/>
                      <a:tailEnd type="none" w="med" len="med"/>
                    </a:lnR>
                    <a:lnT w="12700" cap="flat" cmpd="sng" algn="ctr">
                      <a:solidFill>
                        <a:srgbClr val="004B82"/>
                      </a:solidFill>
                      <a:prstDash val="solid"/>
                      <a:round/>
                      <a:headEnd type="none" w="med" len="med"/>
                      <a:tailEnd type="none" w="med" len="med"/>
                    </a:lnT>
                    <a:lnB w="12700" cap="flat" cmpd="sng" algn="ctr">
                      <a:solidFill>
                        <a:srgbClr val="004B82"/>
                      </a:solidFill>
                      <a:prstDash val="solid"/>
                      <a:round/>
                      <a:headEnd type="none" w="med" len="med"/>
                      <a:tailEnd type="none" w="med" len="med"/>
                    </a:lnB>
                  </a:tcPr>
                </a:tc>
                <a:tc>
                  <a:txBody>
                    <a:bodyPr/>
                    <a:lstStyle/>
                    <a:p>
                      <a:pPr>
                        <a:lnSpc>
                          <a:spcPct val="115000"/>
                        </a:lnSpc>
                        <a:spcAft>
                          <a:spcPts val="0"/>
                        </a:spcAft>
                      </a:pPr>
                      <a:r>
                        <a:rPr lang="el-GR" sz="1600" dirty="0">
                          <a:effectLst/>
                        </a:rPr>
                        <a:t>PROLOG</a:t>
                      </a:r>
                      <a:endParaRPr lang="el-GR" sz="1600" dirty="0">
                        <a:effectLst/>
                        <a:latin typeface="Times New Roman"/>
                        <a:ea typeface="Times New Roman"/>
                      </a:endParaRPr>
                    </a:p>
                  </a:txBody>
                  <a:tcPr marL="68580" marR="68580" marT="0" marB="0">
                    <a:lnL w="12700" cap="flat" cmpd="sng" algn="ctr">
                      <a:solidFill>
                        <a:srgbClr val="004B82"/>
                      </a:solidFill>
                      <a:prstDash val="solid"/>
                      <a:round/>
                      <a:headEnd type="none" w="med" len="med"/>
                      <a:tailEnd type="none" w="med" len="med"/>
                    </a:lnL>
                    <a:lnR w="12700" cap="flat" cmpd="sng" algn="ctr">
                      <a:solidFill>
                        <a:srgbClr val="004B82"/>
                      </a:solidFill>
                      <a:prstDash val="solid"/>
                      <a:round/>
                      <a:headEnd type="none" w="med" len="med"/>
                      <a:tailEnd type="none" w="med" len="med"/>
                    </a:lnR>
                    <a:lnT w="12700" cap="flat" cmpd="sng" algn="ctr">
                      <a:solidFill>
                        <a:srgbClr val="004B82"/>
                      </a:solidFill>
                      <a:prstDash val="solid"/>
                      <a:round/>
                      <a:headEnd type="none" w="med" len="med"/>
                      <a:tailEnd type="none" w="med" len="med"/>
                    </a:lnT>
                    <a:lnB w="12700" cap="flat" cmpd="sng" algn="ctr">
                      <a:solidFill>
                        <a:srgbClr val="004B82"/>
                      </a:solidFill>
                      <a:prstDash val="solid"/>
                      <a:round/>
                      <a:headEnd type="none" w="med" len="med"/>
                      <a:tailEnd type="none" w="med" len="med"/>
                    </a:lnB>
                  </a:tcPr>
                </a:tc>
                <a:tc>
                  <a:txBody>
                    <a:bodyPr/>
                    <a:lstStyle/>
                    <a:p>
                      <a:pPr>
                        <a:lnSpc>
                          <a:spcPct val="115000"/>
                        </a:lnSpc>
                        <a:spcAft>
                          <a:spcPts val="0"/>
                        </a:spcAft>
                      </a:pPr>
                      <a:r>
                        <a:rPr lang="el-GR" sz="1600" dirty="0">
                          <a:effectLst/>
                        </a:rPr>
                        <a:t>ΚΑΤΣΙΚΑΣ</a:t>
                      </a:r>
                      <a:endParaRPr lang="el-GR" sz="1600" dirty="0">
                        <a:effectLst/>
                        <a:latin typeface="Times New Roman"/>
                        <a:ea typeface="Times New Roman"/>
                      </a:endParaRPr>
                    </a:p>
                  </a:txBody>
                  <a:tcPr marL="68580" marR="68580" marT="0" marB="0">
                    <a:lnL w="12700" cap="flat" cmpd="sng" algn="ctr">
                      <a:solidFill>
                        <a:srgbClr val="004B82"/>
                      </a:solidFill>
                      <a:prstDash val="solid"/>
                      <a:round/>
                      <a:headEnd type="none" w="med" len="med"/>
                      <a:tailEnd type="none" w="med" len="med"/>
                    </a:lnL>
                    <a:lnR w="12700" cap="flat" cmpd="sng" algn="ctr">
                      <a:solidFill>
                        <a:srgbClr val="004B82"/>
                      </a:solidFill>
                      <a:prstDash val="solid"/>
                      <a:round/>
                      <a:headEnd type="none" w="med" len="med"/>
                      <a:tailEnd type="none" w="med" len="med"/>
                    </a:lnR>
                    <a:lnT w="12700" cap="flat" cmpd="sng" algn="ctr">
                      <a:solidFill>
                        <a:srgbClr val="004B82"/>
                      </a:solidFill>
                      <a:prstDash val="solid"/>
                      <a:round/>
                      <a:headEnd type="none" w="med" len="med"/>
                      <a:tailEnd type="none" w="med" len="med"/>
                    </a:lnT>
                    <a:lnB w="12700" cap="flat" cmpd="sng" algn="ctr">
                      <a:solidFill>
                        <a:srgbClr val="004B82"/>
                      </a:solidFill>
                      <a:prstDash val="solid"/>
                      <a:round/>
                      <a:headEnd type="none" w="med" len="med"/>
                      <a:tailEnd type="none" w="med" len="med"/>
                    </a:lnB>
                  </a:tcPr>
                </a:tc>
              </a:tr>
            </a:tbl>
          </a:graphicData>
        </a:graphic>
      </p:graphicFrame>
      <p:sp>
        <p:nvSpPr>
          <p:cNvPr id="10" name="Rectangle 9"/>
          <p:cNvSpPr/>
          <p:nvPr/>
        </p:nvSpPr>
        <p:spPr>
          <a:xfrm>
            <a:off x="0" y="6211668"/>
            <a:ext cx="7848872" cy="646331"/>
          </a:xfrm>
          <a:prstGeom prst="rect">
            <a:avLst/>
          </a:prstGeom>
        </p:spPr>
        <p:txBody>
          <a:bodyPr wrap="square">
            <a:spAutoFit/>
          </a:bodyPr>
          <a:lstStyle/>
          <a:p>
            <a:r>
              <a:rPr lang="el-GR" dirty="0">
                <a:latin typeface="+mn-lt"/>
              </a:rPr>
              <a:t>Για τον πίνακα αυτό μπορούμε να πούμε ότι βρίσκεται στην τρίτη κανονική μορφή και το κύριο κλειδί του είναι το σύνθετο κλειδί (</a:t>
            </a:r>
            <a:r>
              <a:rPr lang="en-US" dirty="0">
                <a:latin typeface="+mn-lt"/>
              </a:rPr>
              <a:t>Student</a:t>
            </a:r>
            <a:r>
              <a:rPr lang="el-GR" dirty="0">
                <a:latin typeface="+mn-lt"/>
              </a:rPr>
              <a:t>, </a:t>
            </a:r>
            <a:r>
              <a:rPr lang="en-US" dirty="0">
                <a:latin typeface="+mn-lt"/>
              </a:rPr>
              <a:t>Course</a:t>
            </a:r>
            <a:r>
              <a:rPr lang="el-GR" dirty="0">
                <a:latin typeface="+mn-lt"/>
              </a:rPr>
              <a:t>).</a:t>
            </a:r>
          </a:p>
        </p:txBody>
      </p:sp>
      <p:sp>
        <p:nvSpPr>
          <p:cNvPr id="11" name="10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13</a:t>
            </a:fld>
            <a:endParaRPr lang="el-GR"/>
          </a:p>
        </p:txBody>
      </p:sp>
    </p:spTree>
    <p:extLst>
      <p:ext uri="{BB962C8B-B14F-4D97-AF65-F5344CB8AC3E}">
        <p14:creationId xmlns="" xmlns:p14="http://schemas.microsoft.com/office/powerpoint/2010/main" val="23109660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3600" dirty="0"/>
              <a:t>Περιορισμός </a:t>
            </a:r>
          </a:p>
        </p:txBody>
      </p:sp>
      <p:sp>
        <p:nvSpPr>
          <p:cNvPr id="5" name="Content Placeholder 4"/>
          <p:cNvSpPr>
            <a:spLocks noGrp="1"/>
          </p:cNvSpPr>
          <p:nvPr>
            <p:ph idx="1"/>
          </p:nvPr>
        </p:nvSpPr>
        <p:spPr>
          <a:xfrm>
            <a:off x="457200" y="1196752"/>
            <a:ext cx="8229600" cy="1728192"/>
          </a:xfrm>
        </p:spPr>
        <p:txBody>
          <a:bodyPr>
            <a:normAutofit fontScale="92500" lnSpcReduction="10000"/>
          </a:bodyPr>
          <a:lstStyle/>
          <a:p>
            <a:r>
              <a:rPr lang="el-GR" sz="2000" dirty="0"/>
              <a:t>Αν ένας διδάσκων διδάσκει ακριβώς ένα μάθημα θα μπορούσε το χαρακτηριστικό </a:t>
            </a:r>
            <a:r>
              <a:rPr lang="en-US" sz="2000" dirty="0"/>
              <a:t>Teacher</a:t>
            </a:r>
            <a:r>
              <a:rPr lang="el-GR" sz="2000" dirty="0"/>
              <a:t> να καθορίζει το χαρακτηριστικό </a:t>
            </a:r>
            <a:r>
              <a:rPr lang="en-US" sz="2000" dirty="0"/>
              <a:t>Course</a:t>
            </a:r>
            <a:r>
              <a:rPr lang="el-GR" sz="2000" dirty="0"/>
              <a:t>. Δηλαδή, στο παράδειγμά μας έχουμε μία (σχετικά ασυνήθιστη) περίπτωση όπου χαρακτηριστικό εκτός κλειδιού ορίζει τμήμα του σύνθετου κλειδιού ενός πίνακα της τρίτης κανονικής μορφής</a:t>
            </a:r>
            <a:r>
              <a:rPr lang="el-GR" sz="2000" dirty="0" smtClean="0"/>
              <a:t>.</a:t>
            </a:r>
          </a:p>
          <a:p>
            <a:r>
              <a:rPr lang="el-GR" sz="2000" dirty="0"/>
              <a:t>Η  κανονική μορφή </a:t>
            </a:r>
            <a:r>
              <a:rPr lang="en-US" sz="2000" dirty="0"/>
              <a:t>Boyce</a:t>
            </a:r>
            <a:r>
              <a:rPr lang="el-GR" sz="2000" dirty="0"/>
              <a:t>-</a:t>
            </a:r>
            <a:r>
              <a:rPr lang="en-US" sz="2000" dirty="0" err="1"/>
              <a:t>Codd</a:t>
            </a:r>
            <a:r>
              <a:rPr lang="en-US" sz="2000" dirty="0"/>
              <a:t> </a:t>
            </a:r>
            <a:r>
              <a:rPr lang="el-GR" sz="2000" dirty="0"/>
              <a:t>έχει δύο </a:t>
            </a:r>
            <a:r>
              <a:rPr lang="el-GR" sz="2000" dirty="0" smtClean="0"/>
              <a:t>πίνακες:</a:t>
            </a:r>
            <a:endParaRPr lang="el-GR" sz="2000" dirty="0"/>
          </a:p>
          <a:p>
            <a:endParaRPr lang="el-GR" sz="2000" dirty="0"/>
          </a:p>
        </p:txBody>
      </p:sp>
      <p:sp>
        <p:nvSpPr>
          <p:cNvPr id="7" name="Rectangle 6"/>
          <p:cNvSpPr/>
          <p:nvPr/>
        </p:nvSpPr>
        <p:spPr>
          <a:xfrm>
            <a:off x="6664351" y="3578532"/>
            <a:ext cx="2417457" cy="646331"/>
          </a:xfrm>
          <a:prstGeom prst="rect">
            <a:avLst/>
          </a:prstGeom>
        </p:spPr>
        <p:txBody>
          <a:bodyPr wrap="none">
            <a:spAutoFit/>
          </a:bodyPr>
          <a:lstStyle/>
          <a:p>
            <a:pPr algn="r" hangingPunct="0"/>
            <a:r>
              <a:rPr lang="el-GR" dirty="0">
                <a:latin typeface="+mn-lt"/>
              </a:rPr>
              <a:t>κύριο κλειδί = (</a:t>
            </a:r>
            <a:r>
              <a:rPr lang="en-US" dirty="0">
                <a:latin typeface="+mn-lt"/>
              </a:rPr>
              <a:t>Student</a:t>
            </a:r>
            <a:r>
              <a:rPr lang="en-US" dirty="0" smtClean="0">
                <a:latin typeface="+mn-lt"/>
              </a:rPr>
              <a:t>,</a:t>
            </a:r>
            <a:endParaRPr lang="el-GR" dirty="0" smtClean="0">
              <a:latin typeface="+mn-lt"/>
            </a:endParaRPr>
          </a:p>
          <a:p>
            <a:pPr algn="r" hangingPunct="0"/>
            <a:r>
              <a:rPr lang="en-US" dirty="0" smtClean="0">
                <a:latin typeface="+mn-lt"/>
              </a:rPr>
              <a:t> </a:t>
            </a:r>
            <a:r>
              <a:rPr lang="en-US" dirty="0">
                <a:latin typeface="+mn-lt"/>
              </a:rPr>
              <a:t>Teacher)</a:t>
            </a:r>
            <a:endParaRPr lang="el-GR" dirty="0">
              <a:latin typeface="+mn-lt"/>
            </a:endParaRPr>
          </a:p>
        </p:txBody>
      </p:sp>
      <p:sp>
        <p:nvSpPr>
          <p:cNvPr id="8" name="Rectangle 7"/>
          <p:cNvSpPr/>
          <p:nvPr/>
        </p:nvSpPr>
        <p:spPr>
          <a:xfrm>
            <a:off x="942146" y="3717032"/>
            <a:ext cx="2059538" cy="369332"/>
          </a:xfrm>
          <a:prstGeom prst="rect">
            <a:avLst/>
          </a:prstGeom>
        </p:spPr>
        <p:txBody>
          <a:bodyPr wrap="none">
            <a:spAutoFit/>
          </a:bodyPr>
          <a:lstStyle/>
          <a:p>
            <a:r>
              <a:rPr lang="el-GR" dirty="0">
                <a:latin typeface="+mn-lt"/>
              </a:rPr>
              <a:t> </a:t>
            </a:r>
            <a:r>
              <a:rPr lang="el-GR" b="1" dirty="0">
                <a:latin typeface="+mn-lt"/>
              </a:rPr>
              <a:t>ΠΙΝΑΚΑΣ </a:t>
            </a:r>
            <a:r>
              <a:rPr lang="en-US" b="1" dirty="0">
                <a:latin typeface="+mn-lt"/>
              </a:rPr>
              <a:t>STUDENT</a:t>
            </a:r>
            <a:endParaRPr lang="el-GR" dirty="0">
              <a:latin typeface="+mn-lt"/>
            </a:endParaRPr>
          </a:p>
        </p:txBody>
      </p:sp>
      <p:sp>
        <p:nvSpPr>
          <p:cNvPr id="9" name="Rectangle 8"/>
          <p:cNvSpPr/>
          <p:nvPr/>
        </p:nvSpPr>
        <p:spPr>
          <a:xfrm>
            <a:off x="510439" y="5557882"/>
            <a:ext cx="2463367" cy="369332"/>
          </a:xfrm>
          <a:prstGeom prst="rect">
            <a:avLst/>
          </a:prstGeom>
        </p:spPr>
        <p:txBody>
          <a:bodyPr wrap="none">
            <a:spAutoFit/>
          </a:bodyPr>
          <a:lstStyle/>
          <a:p>
            <a:r>
              <a:rPr lang="el-GR" dirty="0">
                <a:latin typeface="+mn-lt"/>
              </a:rPr>
              <a:t> </a:t>
            </a:r>
            <a:r>
              <a:rPr lang="el-GR" b="1" dirty="0">
                <a:latin typeface="+mn-lt"/>
              </a:rPr>
              <a:t>ΠΙΝΑΚΑΣ </a:t>
            </a:r>
            <a:r>
              <a:rPr lang="en-US" b="1" dirty="0">
                <a:latin typeface="+mn-lt"/>
              </a:rPr>
              <a:t>COUR_TEACH</a:t>
            </a:r>
            <a:endParaRPr lang="el-GR" dirty="0">
              <a:latin typeface="+mn-lt"/>
            </a:endParaRPr>
          </a:p>
        </p:txBody>
      </p:sp>
      <p:sp>
        <p:nvSpPr>
          <p:cNvPr id="10" name="Rectangle 9"/>
          <p:cNvSpPr/>
          <p:nvPr/>
        </p:nvSpPr>
        <p:spPr>
          <a:xfrm>
            <a:off x="6665763" y="5557882"/>
            <a:ext cx="2336537" cy="369332"/>
          </a:xfrm>
          <a:prstGeom prst="rect">
            <a:avLst/>
          </a:prstGeom>
        </p:spPr>
        <p:txBody>
          <a:bodyPr wrap="none">
            <a:spAutoFit/>
          </a:bodyPr>
          <a:lstStyle/>
          <a:p>
            <a:r>
              <a:rPr lang="el-GR" dirty="0">
                <a:latin typeface="+mn-lt"/>
              </a:rPr>
              <a:t> κύριο κλειδί = </a:t>
            </a:r>
            <a:r>
              <a:rPr lang="en-US" dirty="0">
                <a:latin typeface="+mn-lt"/>
              </a:rPr>
              <a:t>Teacher</a:t>
            </a:r>
            <a:endParaRPr lang="el-GR" dirty="0">
              <a:latin typeface="+mn-lt"/>
            </a:endParaRPr>
          </a:p>
        </p:txBody>
      </p:sp>
      <p:sp>
        <p:nvSpPr>
          <p:cNvPr id="11" name="Rectangle 10"/>
          <p:cNvSpPr/>
          <p:nvPr/>
        </p:nvSpPr>
        <p:spPr>
          <a:xfrm>
            <a:off x="0" y="6467391"/>
            <a:ext cx="8616316" cy="369332"/>
          </a:xfrm>
          <a:prstGeom prst="rect">
            <a:avLst/>
          </a:prstGeom>
        </p:spPr>
        <p:txBody>
          <a:bodyPr wrap="square">
            <a:spAutoFit/>
          </a:bodyPr>
          <a:lstStyle/>
          <a:p>
            <a:r>
              <a:rPr lang="el-GR" dirty="0">
                <a:latin typeface="+mn-lt"/>
              </a:rPr>
              <a:t>Αν μία σχέση είναι στη κανονική μορφή (BCNF) τότε είναι και στην τρίτη κανονική μορφή.</a:t>
            </a:r>
          </a:p>
        </p:txBody>
      </p:sp>
      <p:graphicFrame>
        <p:nvGraphicFramePr>
          <p:cNvPr id="12" name="Table 11"/>
          <p:cNvGraphicFramePr>
            <a:graphicFrameLocks noGrp="1"/>
          </p:cNvGraphicFramePr>
          <p:nvPr>
            <p:extLst>
              <p:ext uri="{D42A27DB-BD31-4B8C-83A1-F6EECF244321}">
                <p14:modId xmlns="" xmlns:p14="http://schemas.microsoft.com/office/powerpoint/2010/main" val="557638491"/>
              </p:ext>
            </p:extLst>
          </p:nvPr>
        </p:nvGraphicFramePr>
        <p:xfrm>
          <a:off x="3203848" y="3059668"/>
          <a:ext cx="3456384" cy="1682496"/>
        </p:xfrm>
        <a:graphic>
          <a:graphicData uri="http://schemas.openxmlformats.org/drawingml/2006/table">
            <a:tbl>
              <a:tblPr firstRow="1">
                <a:tableStyleId>{B301B821-A1FF-4177-AEE7-76D212191A09}</a:tableStyleId>
              </a:tblPr>
              <a:tblGrid>
                <a:gridCol w="2093407"/>
                <a:gridCol w="1362977"/>
              </a:tblGrid>
              <a:tr h="0">
                <a:tc>
                  <a:txBody>
                    <a:bodyPr/>
                    <a:lstStyle/>
                    <a:p>
                      <a:pPr>
                        <a:lnSpc>
                          <a:spcPct val="115000"/>
                        </a:lnSpc>
                        <a:spcAft>
                          <a:spcPts val="0"/>
                        </a:spcAft>
                      </a:pPr>
                      <a:r>
                        <a:rPr lang="en-US" sz="1600" dirty="0">
                          <a:effectLst/>
                        </a:rPr>
                        <a:t>Student</a:t>
                      </a:r>
                      <a:endParaRPr lang="el-GR" sz="16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lnSpc>
                          <a:spcPct val="115000"/>
                        </a:lnSpc>
                        <a:spcAft>
                          <a:spcPts val="0"/>
                        </a:spcAft>
                      </a:pPr>
                      <a:r>
                        <a:rPr lang="el-GR" sz="1600" dirty="0" err="1">
                          <a:effectLst/>
                        </a:rPr>
                        <a:t>Teacher</a:t>
                      </a:r>
                      <a:endParaRPr lang="el-GR" sz="16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r>
              <a:tr h="0">
                <a:tc>
                  <a:txBody>
                    <a:bodyPr/>
                    <a:lstStyle/>
                    <a:p>
                      <a:pPr>
                        <a:lnSpc>
                          <a:spcPct val="115000"/>
                        </a:lnSpc>
                        <a:spcAft>
                          <a:spcPts val="0"/>
                        </a:spcAft>
                      </a:pPr>
                      <a:r>
                        <a:rPr lang="el-GR" sz="1600" dirty="0">
                          <a:effectLst/>
                        </a:rPr>
                        <a:t>ΔΟΥΜΑ</a:t>
                      </a:r>
                      <a:endParaRPr lang="el-GR" sz="16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nSpc>
                          <a:spcPct val="115000"/>
                        </a:lnSpc>
                        <a:spcAft>
                          <a:spcPts val="0"/>
                        </a:spcAft>
                      </a:pPr>
                      <a:r>
                        <a:rPr lang="el-GR" sz="1600" dirty="0">
                          <a:effectLst/>
                        </a:rPr>
                        <a:t>ΣΚΟΥΡΛΑΣ</a:t>
                      </a:r>
                      <a:endParaRPr lang="el-GR" sz="16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r h="0">
                <a:tc>
                  <a:txBody>
                    <a:bodyPr/>
                    <a:lstStyle/>
                    <a:p>
                      <a:pPr>
                        <a:lnSpc>
                          <a:spcPct val="115000"/>
                        </a:lnSpc>
                        <a:spcAft>
                          <a:spcPts val="0"/>
                        </a:spcAft>
                      </a:pPr>
                      <a:r>
                        <a:rPr lang="el-GR" sz="1600">
                          <a:effectLst/>
                        </a:rPr>
                        <a:t>ΜΑΥΡΟΥΔΑΚΗΣ</a:t>
                      </a:r>
                      <a:endParaRPr lang="el-GR" sz="16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nSpc>
                          <a:spcPct val="115000"/>
                        </a:lnSpc>
                        <a:spcAft>
                          <a:spcPts val="0"/>
                        </a:spcAft>
                      </a:pPr>
                      <a:r>
                        <a:rPr lang="el-GR" sz="1600">
                          <a:effectLst/>
                        </a:rPr>
                        <a:t>ΜΙΑΟΥΛΗΣ</a:t>
                      </a:r>
                      <a:endParaRPr lang="el-GR" sz="16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r h="0">
                <a:tc>
                  <a:txBody>
                    <a:bodyPr/>
                    <a:lstStyle/>
                    <a:p>
                      <a:pPr>
                        <a:lnSpc>
                          <a:spcPct val="115000"/>
                        </a:lnSpc>
                        <a:spcAft>
                          <a:spcPts val="0"/>
                        </a:spcAft>
                      </a:pPr>
                      <a:r>
                        <a:rPr lang="el-GR" sz="1600">
                          <a:effectLst/>
                        </a:rPr>
                        <a:t>ΠΑΠΟΥΤΣΗΣ</a:t>
                      </a:r>
                      <a:endParaRPr lang="el-GR" sz="16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nSpc>
                          <a:spcPct val="115000"/>
                        </a:lnSpc>
                        <a:spcAft>
                          <a:spcPts val="0"/>
                        </a:spcAft>
                      </a:pPr>
                      <a:r>
                        <a:rPr lang="el-GR" sz="1600">
                          <a:effectLst/>
                        </a:rPr>
                        <a:t>ΜΙΑΟΥΛΗΣ</a:t>
                      </a:r>
                      <a:endParaRPr lang="el-GR" sz="16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r h="0">
                <a:tc>
                  <a:txBody>
                    <a:bodyPr/>
                    <a:lstStyle/>
                    <a:p>
                      <a:pPr>
                        <a:lnSpc>
                          <a:spcPct val="115000"/>
                        </a:lnSpc>
                        <a:spcAft>
                          <a:spcPts val="0"/>
                        </a:spcAft>
                      </a:pPr>
                      <a:r>
                        <a:rPr lang="el-GR" sz="1600">
                          <a:effectLst/>
                        </a:rPr>
                        <a:t>ΔΟΥΜΑ</a:t>
                      </a:r>
                      <a:endParaRPr lang="el-GR" sz="16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nSpc>
                          <a:spcPct val="115000"/>
                        </a:lnSpc>
                        <a:spcAft>
                          <a:spcPts val="0"/>
                        </a:spcAft>
                      </a:pPr>
                      <a:r>
                        <a:rPr lang="el-GR" sz="1600">
                          <a:effectLst/>
                        </a:rPr>
                        <a:t>ΞΑΝΘΑΚΗΣ</a:t>
                      </a:r>
                      <a:endParaRPr lang="el-GR" sz="16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r h="0">
                <a:tc>
                  <a:txBody>
                    <a:bodyPr/>
                    <a:lstStyle/>
                    <a:p>
                      <a:pPr>
                        <a:lnSpc>
                          <a:spcPct val="115000"/>
                        </a:lnSpc>
                        <a:spcAft>
                          <a:spcPts val="0"/>
                        </a:spcAft>
                      </a:pPr>
                      <a:r>
                        <a:rPr lang="el-GR" sz="1600" dirty="0">
                          <a:effectLst/>
                        </a:rPr>
                        <a:t>ΜΑΥΡΟΥΔΑΚΗΣ</a:t>
                      </a:r>
                      <a:endParaRPr lang="el-GR" sz="16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nSpc>
                          <a:spcPct val="115000"/>
                        </a:lnSpc>
                        <a:spcAft>
                          <a:spcPts val="0"/>
                        </a:spcAft>
                      </a:pPr>
                      <a:r>
                        <a:rPr lang="el-GR" sz="1600" dirty="0">
                          <a:effectLst/>
                        </a:rPr>
                        <a:t>ΚΑΤΣΙΚΑΣ</a:t>
                      </a:r>
                      <a:endParaRPr lang="el-GR" sz="16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bl>
          </a:graphicData>
        </a:graphic>
      </p:graphicFrame>
      <p:graphicFrame>
        <p:nvGraphicFramePr>
          <p:cNvPr id="13" name="Table 12"/>
          <p:cNvGraphicFramePr>
            <a:graphicFrameLocks noGrp="1"/>
          </p:cNvGraphicFramePr>
          <p:nvPr>
            <p:extLst>
              <p:ext uri="{D42A27DB-BD31-4B8C-83A1-F6EECF244321}">
                <p14:modId xmlns="" xmlns:p14="http://schemas.microsoft.com/office/powerpoint/2010/main" val="1781867505"/>
              </p:ext>
            </p:extLst>
          </p:nvPr>
        </p:nvGraphicFramePr>
        <p:xfrm>
          <a:off x="3203848" y="5013176"/>
          <a:ext cx="3456384" cy="1402080"/>
        </p:xfrm>
        <a:graphic>
          <a:graphicData uri="http://schemas.openxmlformats.org/drawingml/2006/table">
            <a:tbl>
              <a:tblPr firstRow="1">
                <a:tableStyleId>{B301B821-A1FF-4177-AEE7-76D212191A09}</a:tableStyleId>
              </a:tblPr>
              <a:tblGrid>
                <a:gridCol w="1340643"/>
                <a:gridCol w="2115741"/>
              </a:tblGrid>
              <a:tr h="0">
                <a:tc>
                  <a:txBody>
                    <a:bodyPr/>
                    <a:lstStyle/>
                    <a:p>
                      <a:pPr>
                        <a:lnSpc>
                          <a:spcPct val="115000"/>
                        </a:lnSpc>
                        <a:spcAft>
                          <a:spcPts val="0"/>
                        </a:spcAft>
                      </a:pPr>
                      <a:r>
                        <a:rPr lang="el-GR" sz="1600" dirty="0" err="1">
                          <a:effectLst/>
                        </a:rPr>
                        <a:t>Teacher</a:t>
                      </a:r>
                      <a:endParaRPr lang="el-GR" sz="16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lnSpc>
                          <a:spcPct val="115000"/>
                        </a:lnSpc>
                        <a:spcAft>
                          <a:spcPts val="0"/>
                        </a:spcAft>
                      </a:pPr>
                      <a:r>
                        <a:rPr lang="el-GR" sz="1600" dirty="0" err="1">
                          <a:effectLst/>
                        </a:rPr>
                        <a:t>Course</a:t>
                      </a:r>
                      <a:endParaRPr lang="el-GR" sz="16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r>
              <a:tr h="0">
                <a:tc>
                  <a:txBody>
                    <a:bodyPr/>
                    <a:lstStyle/>
                    <a:p>
                      <a:pPr>
                        <a:lnSpc>
                          <a:spcPct val="115000"/>
                        </a:lnSpc>
                        <a:spcAft>
                          <a:spcPts val="0"/>
                        </a:spcAft>
                      </a:pPr>
                      <a:r>
                        <a:rPr lang="el-GR" sz="1600">
                          <a:effectLst/>
                        </a:rPr>
                        <a:t>ΣΚΟΥΡΛΑΣ</a:t>
                      </a:r>
                      <a:endParaRPr lang="el-GR" sz="16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nSpc>
                          <a:spcPct val="115000"/>
                        </a:lnSpc>
                        <a:spcAft>
                          <a:spcPts val="0"/>
                        </a:spcAft>
                      </a:pPr>
                      <a:r>
                        <a:rPr lang="el-GR" sz="1600">
                          <a:effectLst/>
                        </a:rPr>
                        <a:t>ΒΑΣΕΙΣ ΔΕΔΟΜΕΝΩΝ</a:t>
                      </a:r>
                      <a:endParaRPr lang="el-GR" sz="16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r h="0">
                <a:tc>
                  <a:txBody>
                    <a:bodyPr/>
                    <a:lstStyle/>
                    <a:p>
                      <a:pPr>
                        <a:lnSpc>
                          <a:spcPct val="115000"/>
                        </a:lnSpc>
                        <a:spcAft>
                          <a:spcPts val="0"/>
                        </a:spcAft>
                      </a:pPr>
                      <a:r>
                        <a:rPr lang="el-GR" sz="1600" dirty="0">
                          <a:effectLst/>
                        </a:rPr>
                        <a:t>ΜΙΑΟΥΛΗΣ</a:t>
                      </a:r>
                      <a:endParaRPr lang="el-GR" sz="16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nSpc>
                          <a:spcPct val="115000"/>
                        </a:lnSpc>
                        <a:spcAft>
                          <a:spcPts val="0"/>
                        </a:spcAft>
                      </a:pPr>
                      <a:r>
                        <a:rPr lang="el-GR" sz="1600">
                          <a:effectLst/>
                        </a:rPr>
                        <a:t>ΒΑΣΕΙΣ ΔΕΔΟΜΕΝΩΝ</a:t>
                      </a:r>
                      <a:endParaRPr lang="el-GR" sz="16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r h="0">
                <a:tc>
                  <a:txBody>
                    <a:bodyPr/>
                    <a:lstStyle/>
                    <a:p>
                      <a:pPr>
                        <a:lnSpc>
                          <a:spcPct val="115000"/>
                        </a:lnSpc>
                        <a:spcAft>
                          <a:spcPts val="0"/>
                        </a:spcAft>
                      </a:pPr>
                      <a:r>
                        <a:rPr lang="el-GR" sz="1600">
                          <a:effectLst/>
                        </a:rPr>
                        <a:t>ΞΑΝΘΑΚΗΣ</a:t>
                      </a:r>
                      <a:endParaRPr lang="el-GR" sz="16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nSpc>
                          <a:spcPct val="115000"/>
                        </a:lnSpc>
                        <a:spcAft>
                          <a:spcPts val="0"/>
                        </a:spcAft>
                      </a:pPr>
                      <a:r>
                        <a:rPr lang="en-US" sz="1600">
                          <a:effectLst/>
                        </a:rPr>
                        <a:t>PROLOG</a:t>
                      </a:r>
                      <a:endParaRPr lang="el-GR" sz="16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r h="0">
                <a:tc>
                  <a:txBody>
                    <a:bodyPr/>
                    <a:lstStyle/>
                    <a:p>
                      <a:pPr>
                        <a:lnSpc>
                          <a:spcPct val="115000"/>
                        </a:lnSpc>
                        <a:spcAft>
                          <a:spcPts val="0"/>
                        </a:spcAft>
                      </a:pPr>
                      <a:r>
                        <a:rPr lang="el-GR" sz="1600" dirty="0">
                          <a:effectLst/>
                        </a:rPr>
                        <a:t>ΚΑΤΣΙΚΑΣ</a:t>
                      </a:r>
                      <a:endParaRPr lang="el-GR" sz="16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nSpc>
                          <a:spcPct val="115000"/>
                        </a:lnSpc>
                        <a:spcAft>
                          <a:spcPts val="0"/>
                        </a:spcAft>
                      </a:pPr>
                      <a:r>
                        <a:rPr lang="en-US" sz="1600" dirty="0">
                          <a:effectLst/>
                        </a:rPr>
                        <a:t>PROLOG</a:t>
                      </a:r>
                      <a:endParaRPr lang="el-GR" sz="16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bl>
          </a:graphicData>
        </a:graphic>
      </p:graphicFrame>
      <p:sp>
        <p:nvSpPr>
          <p:cNvPr id="14" name="1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14</a:t>
            </a:fld>
            <a:endParaRPr lang="el-GR"/>
          </a:p>
        </p:txBody>
      </p:sp>
    </p:spTree>
    <p:extLst>
      <p:ext uri="{BB962C8B-B14F-4D97-AF65-F5344CB8AC3E}">
        <p14:creationId xmlns="" xmlns:p14="http://schemas.microsoft.com/office/powerpoint/2010/main" val="20810069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normAutofit/>
          </a:bodyPr>
          <a:lstStyle/>
          <a:p>
            <a:r>
              <a:rPr lang="el-GR" sz="3600" dirty="0" smtClean="0"/>
              <a:t>Ερωτήσεις</a:t>
            </a:r>
            <a:r>
              <a:rPr lang="en-US" sz="3600" dirty="0" smtClean="0"/>
              <a:t>;</a:t>
            </a:r>
            <a:endParaRPr lang="el-GR" sz="3600" dirty="0"/>
          </a:p>
        </p:txBody>
      </p:sp>
    </p:spTree>
    <p:extLst>
      <p:ext uri="{BB962C8B-B14F-4D97-AF65-F5344CB8AC3E}">
        <p14:creationId xmlns="" xmlns:p14="http://schemas.microsoft.com/office/powerpoint/2010/main" val="20867910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 xmlns:p14="http://schemas.microsoft.com/office/powerpoint/2010/main" val="11813368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spcBef>
                <a:spcPts val="0"/>
              </a:spcBef>
              <a:buNone/>
            </a:pPr>
            <a:r>
              <a:rPr lang="el-GR" sz="2000" dirty="0" err="1" smtClean="0"/>
              <a:t>Copyright</a:t>
            </a:r>
            <a:r>
              <a:rPr lang="el-GR" sz="2000" dirty="0" smtClean="0"/>
              <a:t> </a:t>
            </a:r>
            <a:r>
              <a:rPr lang="el-GR" sz="2000" dirty="0" smtClean="0"/>
              <a:t>Ανοικτά Ακαδημαϊκά Μαθήματα στο Πανεπιστήμιο Δυτικής </a:t>
            </a:r>
            <a:r>
              <a:rPr lang="el-GR" sz="2000" dirty="0" smtClean="0"/>
              <a:t>Αττικής</a:t>
            </a:r>
            <a:r>
              <a:rPr lang="en-US" sz="2000" dirty="0" smtClean="0"/>
              <a:t>, </a:t>
            </a:r>
            <a:r>
              <a:rPr lang="el-GR" sz="2000" dirty="0" smtClean="0"/>
              <a:t>Χ. Σκουρλάς 201</a:t>
            </a:r>
            <a:r>
              <a:rPr lang="en-US" sz="2000" dirty="0" smtClean="0"/>
              <a:t>7</a:t>
            </a:r>
            <a:r>
              <a:rPr lang="el-GR" sz="2000" dirty="0" smtClean="0"/>
              <a:t>.</a:t>
            </a:r>
          </a:p>
          <a:p>
            <a:pPr marL="0" indent="0">
              <a:spcBef>
                <a:spcPts val="0"/>
              </a:spcBef>
              <a:buNone/>
            </a:pPr>
            <a:r>
              <a:rPr lang="el-GR" sz="2000" dirty="0"/>
              <a:t>Χ. </a:t>
            </a:r>
            <a:r>
              <a:rPr lang="el-GR" sz="2000" dirty="0" err="1"/>
              <a:t>Σκουρλάς</a:t>
            </a:r>
            <a:r>
              <a:rPr lang="el-GR" sz="2000" dirty="0"/>
              <a:t>. «Βάσεις Δεδομένων Ι. Ενότητα 5: Σχεδίαση βάσεων δεδομένων -  </a:t>
            </a:r>
            <a:r>
              <a:rPr lang="el-GR" sz="2000" dirty="0" err="1" smtClean="0"/>
              <a:t>Κανονικοποίηση</a:t>
            </a:r>
            <a:r>
              <a:rPr lang="el-GR" sz="2000" dirty="0" smtClean="0"/>
              <a:t>». Έκδοση: </a:t>
            </a:r>
            <a:r>
              <a:rPr lang="en-US" sz="2000" dirty="0" smtClean="0"/>
              <a:t>2</a:t>
            </a:r>
            <a:r>
              <a:rPr lang="el-GR" sz="2000" dirty="0" smtClean="0"/>
              <a:t>.0. Αθήνα 201</a:t>
            </a:r>
            <a:r>
              <a:rPr lang="en-US" sz="2000" dirty="0" smtClean="0"/>
              <a:t>7</a:t>
            </a:r>
            <a:r>
              <a:rPr lang="el-GR" sz="2000" dirty="0" smtClean="0"/>
              <a:t>. Διαθέσιμο από τη δικτυακή διεύθυνση: </a:t>
            </a:r>
            <a:r>
              <a:rPr lang="en-US" sz="2000" dirty="0" smtClean="0">
                <a:hlinkClick r:id="rId3"/>
              </a:rPr>
              <a:t>pyles.teiath.gr</a:t>
            </a:r>
            <a:r>
              <a:rPr lang="el-GR" sz="2000" dirty="0" smtClean="0"/>
              <a:t>.</a:t>
            </a:r>
          </a:p>
          <a:p>
            <a:endParaRPr lang="el-GR" sz="2000"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17</a:t>
            </a:fld>
            <a:endParaRPr lang="el-GR"/>
          </a:p>
        </p:txBody>
      </p:sp>
    </p:spTree>
    <p:extLst>
      <p:ext uri="{BB962C8B-B14F-4D97-AF65-F5344CB8AC3E}">
        <p14:creationId xmlns="" xmlns:p14="http://schemas.microsoft.com/office/powerpoint/2010/main" val="27666537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email">
            <a:extLst>
              <a:ext uri="{28A0092B-C50C-407E-A947-70E740481C1C}">
                <a14:useLocalDpi xmlns="" xmlns:a14="http://schemas.microsoft.com/office/drawing/2010/main"/>
              </a:ext>
            </a:extLst>
          </a:blip>
          <a:srcRect/>
          <a:stretch>
            <a:fillRect/>
          </a:stretch>
        </p:blipFill>
        <p:spPr bwMode="auto">
          <a:xfrm>
            <a:off x="3635896" y="2555008"/>
            <a:ext cx="1648660" cy="576064"/>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
        <p:nvSpPr>
          <p:cNvPr id="7" name="6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18</a:t>
            </a:fld>
            <a:endParaRPr lang="el-GR"/>
          </a:p>
        </p:txBody>
      </p:sp>
    </p:spTree>
    <p:extLst>
      <p:ext uri="{BB962C8B-B14F-4D97-AF65-F5344CB8AC3E}">
        <p14:creationId xmlns="" xmlns:p14="http://schemas.microsoft.com/office/powerpoint/2010/main" val="493715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Περιγραφή Ενότητας</a:t>
            </a:r>
            <a:endParaRPr lang="el-GR" dirty="0"/>
          </a:p>
        </p:txBody>
      </p:sp>
      <p:sp>
        <p:nvSpPr>
          <p:cNvPr id="3" name="Content Placeholder 2"/>
          <p:cNvSpPr>
            <a:spLocks noGrp="1"/>
          </p:cNvSpPr>
          <p:nvPr>
            <p:ph idx="1"/>
          </p:nvPr>
        </p:nvSpPr>
        <p:spPr/>
        <p:txBody>
          <a:bodyPr>
            <a:normAutofit/>
          </a:bodyPr>
          <a:lstStyle/>
          <a:p>
            <a:pPr>
              <a:defRPr/>
            </a:pPr>
            <a:r>
              <a:rPr lang="el-GR" sz="2400" dirty="0">
                <a:cs typeface="Arial" charset="0"/>
              </a:rPr>
              <a:t>Σκοπός του μαθήματος είναι να παρουσιάσει τις απαραίτητες έννοιες ώστε οι φοιτητές να κατανοήσουν την τεχνολογία των βάσεων </a:t>
            </a:r>
            <a:r>
              <a:rPr lang="el-GR" sz="2400" dirty="0" err="1">
                <a:cs typeface="Arial" charset="0"/>
              </a:rPr>
              <a:t>δεδοµένων</a:t>
            </a:r>
            <a:r>
              <a:rPr lang="el-GR" sz="2400" dirty="0">
                <a:cs typeface="Arial" charset="0"/>
              </a:rPr>
              <a:t> και των </a:t>
            </a:r>
            <a:r>
              <a:rPr lang="el-GR" sz="2400" dirty="0" err="1">
                <a:cs typeface="Arial" charset="0"/>
              </a:rPr>
              <a:t>συστηµάτων</a:t>
            </a:r>
            <a:r>
              <a:rPr lang="el-GR" sz="2400" dirty="0">
                <a:cs typeface="Arial" charset="0"/>
              </a:rPr>
              <a:t> βάσεων </a:t>
            </a:r>
            <a:r>
              <a:rPr lang="el-GR" sz="2400" dirty="0" err="1">
                <a:cs typeface="Arial" charset="0"/>
              </a:rPr>
              <a:t>δεδοµένων</a:t>
            </a:r>
            <a:r>
              <a:rPr lang="el-GR" sz="2400" dirty="0">
                <a:cs typeface="Arial" charset="0"/>
              </a:rPr>
              <a:t>. </a:t>
            </a:r>
            <a:r>
              <a:rPr lang="el-GR" sz="2400" dirty="0" err="1">
                <a:cs typeface="Arial" charset="0"/>
              </a:rPr>
              <a:t>Έµφαση</a:t>
            </a:r>
            <a:r>
              <a:rPr lang="el-GR" sz="2400" dirty="0">
                <a:cs typeface="Arial" charset="0"/>
              </a:rPr>
              <a:t> δίδεται στην παρουσίαση των εννοιών της </a:t>
            </a:r>
            <a:r>
              <a:rPr lang="el-GR" sz="2400" dirty="0" err="1">
                <a:cs typeface="Arial" charset="0"/>
              </a:rPr>
              <a:t>κανονικοποίησης</a:t>
            </a:r>
            <a:endParaRPr lang="el-GR" sz="2400" dirty="0">
              <a:cs typeface="Arial" charset="0"/>
            </a:endParaRPr>
          </a:p>
          <a:p>
            <a:pPr algn="r" eaLnBrk="0" hangingPunct="0">
              <a:spcBef>
                <a:spcPct val="50000"/>
              </a:spcBef>
              <a:buClr>
                <a:schemeClr val="tx2"/>
              </a:buClr>
              <a:buSzPct val="75000"/>
              <a:buFont typeface="Monotype Sorts" charset="2"/>
              <a:buNone/>
              <a:defRPr/>
            </a:pPr>
            <a:r>
              <a:rPr lang="el-GR" sz="2400" dirty="0" smtClean="0">
                <a:cs typeface="Arial" charset="0"/>
              </a:rPr>
              <a:t>                                     </a:t>
            </a:r>
            <a:r>
              <a:rPr lang="el-GR" sz="2400" dirty="0">
                <a:cs typeface="Arial" charset="0"/>
              </a:rPr>
              <a:t>Χ. </a:t>
            </a:r>
            <a:r>
              <a:rPr lang="el-GR" sz="2400" dirty="0" err="1">
                <a:cs typeface="Arial" charset="0"/>
              </a:rPr>
              <a:t>Σκουρλάς</a:t>
            </a:r>
            <a:endParaRPr lang="el-GR" sz="2400" dirty="0">
              <a:cs typeface="Arial" charset="0"/>
            </a:endParaRPr>
          </a:p>
          <a:p>
            <a:pPr eaLnBrk="0" hangingPunct="0">
              <a:spcBef>
                <a:spcPct val="50000"/>
              </a:spcBef>
              <a:buClr>
                <a:schemeClr val="tx2"/>
              </a:buClr>
              <a:buSzPct val="75000"/>
              <a:buFont typeface="Monotype Sorts" charset="2"/>
              <a:buNone/>
              <a:defRPr/>
            </a:pPr>
            <a:endParaRPr lang="el-GR" sz="2400" b="1" dirty="0">
              <a:cs typeface="Arial" charset="0"/>
            </a:endParaRPr>
          </a:p>
          <a:p>
            <a:endParaRPr lang="el-GR" sz="2400"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a:t>
            </a:fld>
            <a:endParaRPr lang="el-GR"/>
          </a:p>
        </p:txBody>
      </p:sp>
    </p:spTree>
    <p:extLst>
      <p:ext uri="{BB962C8B-B14F-4D97-AF65-F5344CB8AC3E}">
        <p14:creationId xmlns="" xmlns:p14="http://schemas.microsoft.com/office/powerpoint/2010/main" val="7245669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19</a:t>
            </a:fld>
            <a:endParaRPr lang="el-GR"/>
          </a:p>
        </p:txBody>
      </p:sp>
    </p:spTree>
    <p:extLst>
      <p:ext uri="{BB962C8B-B14F-4D97-AF65-F5344CB8AC3E}">
        <p14:creationId xmlns="" xmlns:p14="http://schemas.microsoft.com/office/powerpoint/2010/main" val="4171927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Στόχος Ενότητας</a:t>
            </a:r>
            <a:endParaRPr lang="el-GR" dirty="0"/>
          </a:p>
        </p:txBody>
      </p:sp>
      <p:sp>
        <p:nvSpPr>
          <p:cNvPr id="3" name="Content Placeholder 2"/>
          <p:cNvSpPr>
            <a:spLocks noGrp="1"/>
          </p:cNvSpPr>
          <p:nvPr>
            <p:ph idx="1"/>
          </p:nvPr>
        </p:nvSpPr>
        <p:spPr/>
        <p:txBody>
          <a:bodyPr>
            <a:normAutofit/>
          </a:bodyPr>
          <a:lstStyle/>
          <a:p>
            <a:pPr>
              <a:defRPr/>
            </a:pPr>
            <a:r>
              <a:rPr lang="el-GR" sz="2400" dirty="0">
                <a:cs typeface="Arial" charset="0"/>
              </a:rPr>
              <a:t>Κύριος στόχος του µ</a:t>
            </a:r>
            <a:r>
              <a:rPr lang="el-GR" sz="2400" dirty="0" err="1">
                <a:cs typeface="Arial" charset="0"/>
              </a:rPr>
              <a:t>αθήµατος</a:t>
            </a:r>
            <a:r>
              <a:rPr lang="el-GR" sz="2400" dirty="0">
                <a:cs typeface="Arial" charset="0"/>
              </a:rPr>
              <a:t> είναι να εφοδιάσει τους φοιτητές µε τις απαραίτητες γνώσεις έτσι ώστε να είναι ικανοί να σχεδιάσουν την Τρίτη κανονική μορφή.</a:t>
            </a:r>
          </a:p>
          <a:p>
            <a:pPr>
              <a:defRPr/>
            </a:pPr>
            <a:endParaRPr lang="el-GR" sz="2400" dirty="0">
              <a:cs typeface="Arial" charset="0"/>
            </a:endParaRPr>
          </a:p>
          <a:p>
            <a:pPr>
              <a:defRPr/>
            </a:pPr>
            <a:r>
              <a:rPr lang="el-GR" sz="2400" b="1" dirty="0">
                <a:cs typeface="Arial" charset="0"/>
              </a:rPr>
              <a:t>Λέξεις κλειδιά:</a:t>
            </a:r>
          </a:p>
          <a:p>
            <a:pPr marL="354013" indent="0">
              <a:buNone/>
              <a:defRPr/>
            </a:pPr>
            <a:r>
              <a:rPr lang="el-GR" sz="2400" dirty="0" err="1">
                <a:cs typeface="Arial" charset="0"/>
              </a:rPr>
              <a:t>Κανονικοποίηση</a:t>
            </a:r>
            <a:r>
              <a:rPr lang="el-GR" sz="2400" dirty="0">
                <a:cs typeface="Arial" charset="0"/>
              </a:rPr>
              <a:t>, Κανονικές μορφές, Πρώτη Κανονική Μορφή, Δεύτερη Κανονική Μορφή, Τρίτη Κανονική Μορφή, Κανονική Μορφή </a:t>
            </a:r>
            <a:r>
              <a:rPr lang="el-GR" sz="2400" dirty="0" err="1">
                <a:cs typeface="Arial" charset="0"/>
              </a:rPr>
              <a:t>Boyce</a:t>
            </a:r>
            <a:r>
              <a:rPr lang="el-GR" sz="2400" dirty="0">
                <a:cs typeface="Arial" charset="0"/>
              </a:rPr>
              <a:t> </a:t>
            </a:r>
            <a:r>
              <a:rPr lang="el-GR" sz="2400" dirty="0" err="1">
                <a:cs typeface="Arial" charset="0"/>
              </a:rPr>
              <a:t>Codd</a:t>
            </a:r>
            <a:endParaRPr lang="el-GR" sz="2400" dirty="0">
              <a:cs typeface="Arial" charset="0"/>
            </a:endParaRPr>
          </a:p>
          <a:p>
            <a:pPr>
              <a:defRPr/>
            </a:pPr>
            <a:endParaRPr lang="el-GR" sz="2400" dirty="0">
              <a:cs typeface="Arial" charset="0"/>
            </a:endParaRPr>
          </a:p>
          <a:p>
            <a:pPr>
              <a:defRPr/>
            </a:pPr>
            <a:endParaRPr lang="el-GR" sz="2400" dirty="0">
              <a:cs typeface="Arial" charset="0"/>
            </a:endParaRPr>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2</a:t>
            </a:fld>
            <a:endParaRPr lang="el-GR"/>
          </a:p>
        </p:txBody>
      </p:sp>
    </p:spTree>
    <p:extLst>
      <p:ext uri="{BB962C8B-B14F-4D97-AF65-F5344CB8AC3E}">
        <p14:creationId xmlns="" xmlns:p14="http://schemas.microsoft.com/office/powerpoint/2010/main" val="3068549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normAutofit/>
          </a:bodyPr>
          <a:lstStyle/>
          <a:p>
            <a:r>
              <a:rPr lang="el-GR" dirty="0">
                <a:solidFill>
                  <a:schemeClr val="accent4"/>
                </a:solidFill>
              </a:rPr>
              <a:t>Εισαγωγή </a:t>
            </a:r>
            <a:r>
              <a:rPr lang="el-GR" dirty="0" smtClean="0">
                <a:solidFill>
                  <a:schemeClr val="accent4"/>
                </a:solidFill>
              </a:rPr>
              <a:t>στην Κανονικοποίηση βάσεων </a:t>
            </a:r>
            <a:r>
              <a:rPr lang="el-GR" dirty="0">
                <a:solidFill>
                  <a:schemeClr val="accent4"/>
                </a:solidFill>
              </a:rPr>
              <a:t>δεδομένων</a:t>
            </a: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3</a:t>
            </a:fld>
            <a:endParaRPr lang="el-GR"/>
          </a:p>
        </p:txBody>
      </p:sp>
      <p:sp>
        <p:nvSpPr>
          <p:cNvPr id="3" name="Rectangle 2"/>
          <p:cNvSpPr/>
          <p:nvPr/>
        </p:nvSpPr>
        <p:spPr>
          <a:xfrm>
            <a:off x="-324544" y="1484784"/>
            <a:ext cx="9145016" cy="3231654"/>
          </a:xfrm>
          <a:prstGeom prst="rect">
            <a:avLst/>
          </a:prstGeom>
        </p:spPr>
        <p:txBody>
          <a:bodyPr wrap="square">
            <a:spAutoFit/>
          </a:bodyPr>
          <a:lstStyle/>
          <a:p>
            <a:r>
              <a:rPr lang="en-US" altLang="el-GR" sz="2400" b="1" dirty="0" smtClean="0">
                <a:solidFill>
                  <a:schemeClr val="accent4"/>
                </a:solidFill>
                <a:cs typeface="Arial" charset="0"/>
              </a:rPr>
              <a:t>                 </a:t>
            </a:r>
            <a:r>
              <a:rPr lang="el-GR" altLang="el-GR" sz="2000" b="1" dirty="0" smtClean="0">
                <a:solidFill>
                  <a:schemeClr val="accent4"/>
                </a:solidFill>
                <a:cs typeface="Arial" charset="0"/>
              </a:rPr>
              <a:t>Πρέπει να μάθετε τις έννοιες</a:t>
            </a:r>
            <a:r>
              <a:rPr lang="en-US" altLang="el-GR" sz="2000" b="1" dirty="0">
                <a:solidFill>
                  <a:schemeClr val="accent4"/>
                </a:solidFill>
                <a:cs typeface="Arial" charset="0"/>
              </a:rPr>
              <a:t>:</a:t>
            </a:r>
          </a:p>
          <a:p>
            <a:pPr marL="814388" indent="-457200">
              <a:buAutoNum type="arabicParenR"/>
            </a:pPr>
            <a:r>
              <a:rPr lang="el-GR" altLang="el-GR" sz="2000" dirty="0" smtClean="0">
                <a:cs typeface="Arial" charset="0"/>
              </a:rPr>
              <a:t>Κανονικοποίηση</a:t>
            </a:r>
          </a:p>
          <a:p>
            <a:pPr marL="814388" indent="-457200">
              <a:buAutoNum type="arabicParenR"/>
            </a:pPr>
            <a:r>
              <a:rPr lang="el-GR" altLang="el-GR" sz="2000" dirty="0" smtClean="0">
                <a:cs typeface="Arial" charset="0"/>
              </a:rPr>
              <a:t>Πρώτη Κανονική Μορφή – 1Ν</a:t>
            </a:r>
            <a:r>
              <a:rPr lang="en-US" altLang="el-GR" sz="2000" dirty="0" smtClean="0">
                <a:cs typeface="Arial" charset="0"/>
              </a:rPr>
              <a:t>F</a:t>
            </a:r>
            <a:r>
              <a:rPr lang="el-GR" altLang="el-GR" sz="2000" dirty="0" smtClean="0">
                <a:cs typeface="Arial" charset="0"/>
              </a:rPr>
              <a:t>, Δεύτερη Κανονική Μορφή</a:t>
            </a:r>
            <a:r>
              <a:rPr lang="el-GR" altLang="el-GR" sz="2000" dirty="0">
                <a:cs typeface="Arial" charset="0"/>
              </a:rPr>
              <a:t> – </a:t>
            </a:r>
            <a:r>
              <a:rPr lang="en-US" altLang="el-GR" sz="2000" dirty="0" smtClean="0">
                <a:cs typeface="Arial" charset="0"/>
              </a:rPr>
              <a:t>2</a:t>
            </a:r>
            <a:r>
              <a:rPr lang="el-GR" altLang="el-GR" sz="2000" dirty="0" smtClean="0">
                <a:cs typeface="Arial" charset="0"/>
              </a:rPr>
              <a:t>Ν</a:t>
            </a:r>
            <a:r>
              <a:rPr lang="en-US" altLang="el-GR" sz="2000" dirty="0">
                <a:cs typeface="Arial" charset="0"/>
              </a:rPr>
              <a:t>F</a:t>
            </a:r>
            <a:r>
              <a:rPr lang="el-GR" altLang="el-GR" sz="2000" dirty="0" smtClean="0">
                <a:cs typeface="Arial" charset="0"/>
              </a:rPr>
              <a:t>, Τρίτη Κανονική Μορφή</a:t>
            </a:r>
            <a:r>
              <a:rPr lang="el-GR" altLang="el-GR" sz="2000" dirty="0">
                <a:cs typeface="Arial" charset="0"/>
              </a:rPr>
              <a:t> – </a:t>
            </a:r>
            <a:r>
              <a:rPr lang="en-US" altLang="el-GR" sz="2000" dirty="0" smtClean="0">
                <a:cs typeface="Arial" charset="0"/>
              </a:rPr>
              <a:t>3</a:t>
            </a:r>
            <a:r>
              <a:rPr lang="el-GR" altLang="el-GR" sz="2000" dirty="0" smtClean="0">
                <a:cs typeface="Arial" charset="0"/>
              </a:rPr>
              <a:t>Ν</a:t>
            </a:r>
            <a:r>
              <a:rPr lang="en-US" altLang="el-GR" sz="2000" dirty="0">
                <a:cs typeface="Arial" charset="0"/>
              </a:rPr>
              <a:t>F</a:t>
            </a:r>
            <a:r>
              <a:rPr lang="el-GR" altLang="el-GR" sz="2000" dirty="0" smtClean="0">
                <a:cs typeface="Arial" charset="0"/>
              </a:rPr>
              <a:t>, Κανονική Μορφή </a:t>
            </a:r>
            <a:r>
              <a:rPr lang="en-US" altLang="el-GR" sz="2000" dirty="0" smtClean="0">
                <a:cs typeface="Arial" charset="0"/>
              </a:rPr>
              <a:t>Boyce </a:t>
            </a:r>
            <a:r>
              <a:rPr lang="en-US" altLang="el-GR" sz="2000" dirty="0" err="1" smtClean="0">
                <a:cs typeface="Arial" charset="0"/>
              </a:rPr>
              <a:t>Codd</a:t>
            </a:r>
            <a:endParaRPr lang="el-GR" altLang="el-GR" sz="2000" dirty="0" smtClean="0">
              <a:cs typeface="Arial" charset="0"/>
            </a:endParaRPr>
          </a:p>
          <a:p>
            <a:pPr marL="814388" indent="-457200">
              <a:buAutoNum type="arabicParenR"/>
            </a:pPr>
            <a:r>
              <a:rPr lang="el-GR" altLang="el-GR" sz="2000" dirty="0" smtClean="0">
                <a:solidFill>
                  <a:srgbClr val="000000"/>
                </a:solidFill>
                <a:cs typeface="Arial" charset="0"/>
              </a:rPr>
              <a:t>Όταν γράφουμε τη σχεσιακή βάση δεδομένων στο «χαρτί» πριν την κατασκευάσουμε πρέπει να τη σχεδιάσουμε στην Τρίτη κανονική μορφή. </a:t>
            </a:r>
          </a:p>
          <a:p>
            <a:pPr marL="814388" indent="-457200">
              <a:buAutoNum type="arabicParenR"/>
            </a:pPr>
            <a:r>
              <a:rPr lang="el-GR" altLang="el-GR" sz="2000" dirty="0" smtClean="0">
                <a:solidFill>
                  <a:srgbClr val="000000"/>
                </a:solidFill>
                <a:cs typeface="Arial" charset="0"/>
              </a:rPr>
              <a:t>Στο προηγούμενο μάθημα όταν μεταγράψαμε το ΜΟΣ σε σχεσιακή βάση στην ουσία σχεδιάσαμε την Τρίτη Κανονική Μορφή</a:t>
            </a:r>
          </a:p>
          <a:p>
            <a:pPr marL="814388" indent="-457200">
              <a:buAutoNum type="arabicParenR"/>
            </a:pPr>
            <a:r>
              <a:rPr lang="el-GR" altLang="el-GR" sz="2000" dirty="0" smtClean="0">
                <a:solidFill>
                  <a:srgbClr val="000000"/>
                </a:solidFill>
                <a:cs typeface="Arial" charset="0"/>
              </a:rPr>
              <a:t>Θα δώσουμε κανόνες ώστε να «περάσουμε»</a:t>
            </a:r>
            <a:r>
              <a:rPr lang="en-US" altLang="el-GR" sz="2000" dirty="0" smtClean="0">
                <a:solidFill>
                  <a:srgbClr val="000000"/>
                </a:solidFill>
                <a:cs typeface="Arial" charset="0"/>
              </a:rPr>
              <a:t> </a:t>
            </a:r>
            <a:r>
              <a:rPr lang="el-GR" altLang="el-GR" sz="2000" dirty="0" smtClean="0">
                <a:solidFill>
                  <a:srgbClr val="000000"/>
                </a:solidFill>
                <a:cs typeface="Arial" charset="0"/>
              </a:rPr>
              <a:t>από την</a:t>
            </a:r>
            <a:r>
              <a:rPr lang="en-US" altLang="el-GR" sz="2000" dirty="0" smtClean="0">
                <a:solidFill>
                  <a:srgbClr val="000000"/>
                </a:solidFill>
                <a:cs typeface="Arial" charset="0"/>
              </a:rPr>
              <a:t> </a:t>
            </a:r>
            <a:r>
              <a:rPr lang="el-GR" altLang="el-GR" sz="2000" dirty="0" smtClean="0">
                <a:cs typeface="Arial" charset="0"/>
              </a:rPr>
              <a:t>Πρώτη, στη Δεύτερη</a:t>
            </a:r>
            <a:r>
              <a:rPr lang="el-GR" altLang="el-GR" sz="2000" dirty="0">
                <a:cs typeface="Arial" charset="0"/>
              </a:rPr>
              <a:t> και μετά </a:t>
            </a:r>
            <a:r>
              <a:rPr lang="el-GR" altLang="el-GR" sz="2000" dirty="0" smtClean="0">
                <a:cs typeface="Arial" charset="0"/>
              </a:rPr>
              <a:t>στην </a:t>
            </a:r>
            <a:r>
              <a:rPr lang="el-GR" altLang="el-GR" sz="2000" dirty="0" smtClean="0">
                <a:cs typeface="Arial" charset="0"/>
              </a:rPr>
              <a:t>Τρίτη</a:t>
            </a:r>
            <a:r>
              <a:rPr lang="en-US" altLang="el-GR" sz="2000" dirty="0" smtClean="0">
                <a:cs typeface="Arial" charset="0"/>
              </a:rPr>
              <a:t> </a:t>
            </a:r>
            <a:r>
              <a:rPr lang="el-GR" altLang="el-GR" sz="2000" dirty="0" smtClean="0">
                <a:cs typeface="Arial" charset="0"/>
              </a:rPr>
              <a:t>Κανονική </a:t>
            </a:r>
            <a:r>
              <a:rPr lang="el-GR" altLang="el-GR" sz="2000" dirty="0" smtClean="0">
                <a:cs typeface="Arial" charset="0"/>
              </a:rPr>
              <a:t>Μορφή</a:t>
            </a:r>
          </a:p>
        </p:txBody>
      </p:sp>
      <p:sp>
        <p:nvSpPr>
          <p:cNvPr id="6" name="5 - Θέση περιεχομένου"/>
          <p:cNvSpPr>
            <a:spLocks noGrp="1"/>
          </p:cNvSpPr>
          <p:nvPr>
            <p:ph idx="1"/>
          </p:nvPr>
        </p:nvSpPr>
        <p:spPr/>
        <p:txBody>
          <a:bodyPr/>
          <a:lstStyle/>
          <a:p>
            <a:endParaRPr lang="en-US" dirty="0"/>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 xmlns:p14="http://schemas.microsoft.com/office/powerpoint/2010/main" val="1649021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noAutofit/>
          </a:bodyPr>
          <a:lstStyle/>
          <a:p>
            <a:pPr eaLnBrk="1" hangingPunct="1"/>
            <a:r>
              <a:rPr lang="el-GR" altLang="el-GR" sz="3200" b="1" dirty="0" smtClean="0"/>
              <a:t>Απλοποιημένη βάση διαχείρισης προσωπικού (</a:t>
            </a:r>
            <a:r>
              <a:rPr lang="en-US" altLang="el-GR" sz="3200" b="1" dirty="0" smtClean="0"/>
              <a:t>personnel</a:t>
            </a:r>
            <a:r>
              <a:rPr lang="el-GR" altLang="el-GR" sz="3200" b="1" dirty="0" smtClean="0"/>
              <a:t>)</a:t>
            </a:r>
          </a:p>
        </p:txBody>
      </p:sp>
      <p:graphicFrame>
        <p:nvGraphicFramePr>
          <p:cNvPr id="3" name="Table 2"/>
          <p:cNvGraphicFramePr>
            <a:graphicFrameLocks noGrp="1"/>
          </p:cNvGraphicFramePr>
          <p:nvPr>
            <p:extLst>
              <p:ext uri="{D42A27DB-BD31-4B8C-83A1-F6EECF244321}">
                <p14:modId xmlns="" xmlns:p14="http://schemas.microsoft.com/office/powerpoint/2010/main" val="378840515"/>
              </p:ext>
            </p:extLst>
          </p:nvPr>
        </p:nvGraphicFramePr>
        <p:xfrm>
          <a:off x="179512" y="1628800"/>
          <a:ext cx="8856982" cy="2971800"/>
        </p:xfrm>
        <a:graphic>
          <a:graphicData uri="http://schemas.openxmlformats.org/drawingml/2006/table">
            <a:tbl>
              <a:tblPr firstRow="1">
                <a:tableStyleId>{69012ECD-51FC-41F1-AA8D-1B2483CD663E}</a:tableStyleId>
              </a:tblPr>
              <a:tblGrid>
                <a:gridCol w="1016314"/>
                <a:gridCol w="1101395"/>
                <a:gridCol w="743302"/>
                <a:gridCol w="504884"/>
                <a:gridCol w="709644"/>
                <a:gridCol w="662895"/>
                <a:gridCol w="532932"/>
                <a:gridCol w="794726"/>
                <a:gridCol w="1065868"/>
                <a:gridCol w="929361"/>
                <a:gridCol w="795661"/>
              </a:tblGrid>
              <a:tr h="443202">
                <a:tc>
                  <a:txBody>
                    <a:bodyPr/>
                    <a:lstStyle/>
                    <a:p>
                      <a:pPr algn="just">
                        <a:spcAft>
                          <a:spcPts val="0"/>
                        </a:spcAft>
                      </a:pPr>
                      <a:r>
                        <a:rPr lang="el-GR" sz="1500" dirty="0">
                          <a:effectLst/>
                        </a:rPr>
                        <a:t>ENAME</a:t>
                      </a:r>
                      <a:endParaRPr lang="el-GR" sz="15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lgn="just">
                        <a:spcAft>
                          <a:spcPts val="0"/>
                        </a:spcAft>
                      </a:pPr>
                      <a:r>
                        <a:rPr lang="el-GR" sz="1500" dirty="0">
                          <a:effectLst/>
                        </a:rPr>
                        <a:t>LANG</a:t>
                      </a:r>
                      <a:r>
                        <a:rPr lang="en-US" sz="1500" dirty="0">
                          <a:effectLst/>
                        </a:rPr>
                        <a:t>UAGE</a:t>
                      </a:r>
                      <a:endParaRPr lang="el-GR" sz="15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lgn="just">
                        <a:spcAft>
                          <a:spcPts val="0"/>
                        </a:spcAft>
                      </a:pPr>
                      <a:r>
                        <a:rPr lang="en-US" sz="1500" dirty="0">
                          <a:effectLst/>
                        </a:rPr>
                        <a:t>LANG_CODE</a:t>
                      </a:r>
                      <a:endParaRPr lang="el-GR" sz="15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lgn="just">
                        <a:spcAft>
                          <a:spcPts val="0"/>
                        </a:spcAft>
                      </a:pPr>
                      <a:r>
                        <a:rPr lang="el-GR" sz="1500" dirty="0">
                          <a:effectLst/>
                        </a:rPr>
                        <a:t>USE</a:t>
                      </a:r>
                      <a:endParaRPr lang="el-GR" sz="15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lgn="just">
                        <a:spcAft>
                          <a:spcPts val="0"/>
                        </a:spcAft>
                      </a:pPr>
                      <a:r>
                        <a:rPr lang="en-US" sz="1500" dirty="0">
                          <a:effectLst/>
                        </a:rPr>
                        <a:t>EMP</a:t>
                      </a:r>
                      <a:endParaRPr lang="el-GR" sz="1500" dirty="0">
                        <a:effectLst/>
                      </a:endParaRPr>
                    </a:p>
                    <a:p>
                      <a:pPr algn="just">
                        <a:spcAft>
                          <a:spcPts val="0"/>
                        </a:spcAft>
                      </a:pPr>
                      <a:r>
                        <a:rPr lang="en-US" sz="1500" dirty="0">
                          <a:effectLst/>
                        </a:rPr>
                        <a:t>NO</a:t>
                      </a:r>
                      <a:endParaRPr lang="el-GR" sz="15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lgn="just">
                        <a:spcAft>
                          <a:spcPts val="0"/>
                        </a:spcAft>
                      </a:pPr>
                      <a:r>
                        <a:rPr lang="el-GR" sz="1500" dirty="0">
                          <a:effectLst/>
                        </a:rPr>
                        <a:t>EXPR</a:t>
                      </a:r>
                      <a:endParaRPr lang="el-GR" sz="15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lgn="just">
                        <a:spcAft>
                          <a:spcPts val="0"/>
                        </a:spcAft>
                      </a:pPr>
                      <a:r>
                        <a:rPr lang="el-GR" sz="1500" dirty="0">
                          <a:effectLst/>
                        </a:rPr>
                        <a:t>SAL  </a:t>
                      </a:r>
                      <a:endParaRPr lang="el-GR" sz="15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lgn="just">
                        <a:spcAft>
                          <a:spcPts val="0"/>
                        </a:spcAft>
                      </a:pPr>
                      <a:r>
                        <a:rPr lang="en-US" sz="1500" dirty="0">
                          <a:effectLst/>
                        </a:rPr>
                        <a:t>P_CODE</a:t>
                      </a:r>
                      <a:endParaRPr lang="el-GR" sz="15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lgn="just">
                        <a:spcAft>
                          <a:spcPts val="0"/>
                        </a:spcAft>
                      </a:pPr>
                      <a:r>
                        <a:rPr lang="en-US" sz="1500" dirty="0">
                          <a:effectLst/>
                        </a:rPr>
                        <a:t>PNAME</a:t>
                      </a:r>
                      <a:endParaRPr lang="el-GR" sz="15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lgn="just">
                        <a:spcAft>
                          <a:spcPts val="0"/>
                        </a:spcAft>
                      </a:pPr>
                      <a:r>
                        <a:rPr lang="en-US" sz="1500" dirty="0">
                          <a:effectLst/>
                        </a:rPr>
                        <a:t>BUDGET</a:t>
                      </a:r>
                      <a:endParaRPr lang="el-GR" sz="15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lgn="just">
                        <a:spcAft>
                          <a:spcPts val="0"/>
                        </a:spcAft>
                      </a:pPr>
                      <a:r>
                        <a:rPr lang="en-US" sz="1500" dirty="0">
                          <a:effectLst/>
                        </a:rPr>
                        <a:t>P_TIME</a:t>
                      </a:r>
                      <a:endParaRPr lang="el-GR" sz="15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r>
              <a:tr h="221601">
                <a:tc>
                  <a:txBody>
                    <a:bodyPr/>
                    <a:lstStyle/>
                    <a:p>
                      <a:pPr algn="just">
                        <a:spcAft>
                          <a:spcPts val="0"/>
                        </a:spcAft>
                      </a:pPr>
                      <a:r>
                        <a:rPr lang="el-GR" sz="1500">
                          <a:effectLst/>
                        </a:rPr>
                        <a:t>ΒΑΛΑΚΟΣ</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COBOL</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3</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4</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1200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020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ΑΠΟΘΗΚΕΣ</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100000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80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r h="221601">
                <a:tc>
                  <a:txBody>
                    <a:bodyPr/>
                    <a:lstStyle/>
                    <a:p>
                      <a:pPr algn="just">
                        <a:spcAft>
                          <a:spcPts val="0"/>
                        </a:spcAft>
                      </a:pPr>
                      <a:r>
                        <a:rPr lang="el-GR" sz="1500">
                          <a:effectLst/>
                        </a:rPr>
                        <a:t>ΒΑΛΑΚΟΣ</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FORTRAN77</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200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2</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   4 </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1200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a:t>
                      </a:r>
                      <a:r>
                        <a:rPr lang="en-US" sz="1500">
                          <a:effectLst/>
                        </a:rPr>
                        <a:t> 010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ΕΡΓΟ Α</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200000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20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r h="221601">
                <a:tc>
                  <a:txBody>
                    <a:bodyPr/>
                    <a:lstStyle/>
                    <a:p>
                      <a:pPr algn="just">
                        <a:spcAft>
                          <a:spcPts val="0"/>
                        </a:spcAft>
                      </a:pPr>
                      <a:r>
                        <a:rPr lang="el-GR" sz="1500">
                          <a:effectLst/>
                        </a:rPr>
                        <a:t>ΒΑΛΑΚΟΣ</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COBOL</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   3</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   4</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1200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    010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ΕΡΓΟ Α</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200000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20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r h="221601">
                <a:tc>
                  <a:txBody>
                    <a:bodyPr/>
                    <a:lstStyle/>
                    <a:p>
                      <a:pPr algn="just">
                        <a:spcAft>
                          <a:spcPts val="0"/>
                        </a:spcAft>
                      </a:pPr>
                      <a:r>
                        <a:rPr lang="el-GR" sz="1500">
                          <a:effectLst/>
                        </a:rPr>
                        <a:t>ΒΑΛΑΚΟΣ</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dirty="0" smtClean="0">
                          <a:effectLst/>
                        </a:rPr>
                        <a:t>FORTRAN77</a:t>
                      </a:r>
                      <a:endParaRPr lang="el-GR" sz="15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200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   2</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   4</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1200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    020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ΑΠΟΘΗΚΕΣ</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100000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80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r h="221601">
                <a:tc>
                  <a:txBody>
                    <a:bodyPr/>
                    <a:lstStyle/>
                    <a:p>
                      <a:pPr algn="just">
                        <a:spcAft>
                          <a:spcPts val="0"/>
                        </a:spcAft>
                      </a:pPr>
                      <a:r>
                        <a:rPr lang="el-GR" sz="1500">
                          <a:effectLst/>
                        </a:rPr>
                        <a:t>ΚΑΜΑΡ</a:t>
                      </a:r>
                      <a:r>
                        <a:rPr lang="en-US" sz="1500">
                          <a:effectLst/>
                        </a:rPr>
                        <a:t>A</a:t>
                      </a:r>
                      <a:r>
                        <a:rPr lang="el-GR" sz="1500">
                          <a:effectLst/>
                        </a:rPr>
                        <a:t>Σ</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COBOL</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2</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200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3</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1150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010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ΕΡΓΟ Α</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200000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r h="221601">
                <a:tc>
                  <a:txBody>
                    <a:bodyPr/>
                    <a:lstStyle/>
                    <a:p>
                      <a:pPr algn="just">
                        <a:spcAft>
                          <a:spcPts val="0"/>
                        </a:spcAft>
                      </a:pPr>
                      <a:r>
                        <a:rPr lang="el-GR" sz="1500">
                          <a:effectLst/>
                        </a:rPr>
                        <a:t>ΚΑΜΑΡ</a:t>
                      </a:r>
                      <a:r>
                        <a:rPr lang="en-US" sz="1500">
                          <a:effectLst/>
                        </a:rPr>
                        <a:t>A</a:t>
                      </a:r>
                      <a:r>
                        <a:rPr lang="el-GR" sz="1500">
                          <a:effectLst/>
                        </a:rPr>
                        <a:t>Σ</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dirty="0" smtClean="0">
                          <a:effectLst/>
                        </a:rPr>
                        <a:t>PL/I</a:t>
                      </a:r>
                      <a:endParaRPr lang="el-GR" sz="15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300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1</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200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   3</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1150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010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ΕΡΓΟ Α</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200000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r h="221601">
                <a:tc>
                  <a:txBody>
                    <a:bodyPr/>
                    <a:lstStyle/>
                    <a:p>
                      <a:pPr algn="just">
                        <a:spcAft>
                          <a:spcPts val="0"/>
                        </a:spcAft>
                      </a:pPr>
                      <a:r>
                        <a:rPr lang="el-GR" sz="1500">
                          <a:effectLst/>
                        </a:rPr>
                        <a:t>ΣΠΥΡΟΥ</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COBOL</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4</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300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4</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1450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020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ΑΠΟΘΗΚΕΣ</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100000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r h="221601">
                <a:tc>
                  <a:txBody>
                    <a:bodyPr/>
                    <a:lstStyle/>
                    <a:p>
                      <a:pPr algn="just">
                        <a:spcAft>
                          <a:spcPts val="0"/>
                        </a:spcAft>
                      </a:pPr>
                      <a:r>
                        <a:rPr lang="el-GR" sz="1500">
                          <a:effectLst/>
                        </a:rPr>
                        <a:t>ΠΛΑΚΙΔΗΣ</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COBOL</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5</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400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7</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1300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020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ΑΠΟΘΗΚΕΣ</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100000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r h="221601">
                <a:tc>
                  <a:txBody>
                    <a:bodyPr/>
                    <a:lstStyle/>
                    <a:p>
                      <a:pPr algn="just">
                        <a:spcAft>
                          <a:spcPts val="0"/>
                        </a:spcAft>
                      </a:pPr>
                      <a:r>
                        <a:rPr lang="el-GR" sz="1500">
                          <a:effectLst/>
                        </a:rPr>
                        <a:t>ΠΛΑΚΙΔΗΣ</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FORTRAN77</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200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2</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400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   7</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1300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020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ΑΠΟΘΗΚΕΣ</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100000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r h="221601">
                <a:tc>
                  <a:txBody>
                    <a:bodyPr/>
                    <a:lstStyle/>
                    <a:p>
                      <a:pPr algn="just">
                        <a:spcAft>
                          <a:spcPts val="0"/>
                        </a:spcAft>
                      </a:pPr>
                      <a:r>
                        <a:rPr lang="el-GR" sz="1500">
                          <a:effectLst/>
                        </a:rPr>
                        <a:t>ΝΙΚΟΥ</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COBOL</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4</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500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5</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1500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020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ΕΡΓΟ Α</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200000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r h="221601">
                <a:tc>
                  <a:txBody>
                    <a:bodyPr/>
                    <a:lstStyle/>
                    <a:p>
                      <a:pPr algn="just">
                        <a:spcAft>
                          <a:spcPts val="0"/>
                        </a:spcAft>
                      </a:pPr>
                      <a:r>
                        <a:rPr lang="el-GR" sz="1500">
                          <a:effectLst/>
                        </a:rPr>
                        <a:t>ΝΙΚΟΥ</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PASCAL</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400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1</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500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dirty="0">
                          <a:effectLst/>
                        </a:rPr>
                        <a:t>   5</a:t>
                      </a:r>
                      <a:endParaRPr lang="el-GR" sz="15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1500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   020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l-GR" sz="1500">
                          <a:effectLst/>
                        </a:rPr>
                        <a:t>ΕΡΓΟ Α</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a:effectLst/>
                        </a:rPr>
                        <a:t>200000</a:t>
                      </a:r>
                      <a:endParaRPr lang="el-GR" sz="15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just">
                        <a:spcAft>
                          <a:spcPts val="0"/>
                        </a:spcAft>
                      </a:pPr>
                      <a:r>
                        <a:rPr lang="en-US" sz="1500" dirty="0">
                          <a:effectLst/>
                        </a:rPr>
                        <a:t>100</a:t>
                      </a:r>
                      <a:endParaRPr lang="el-GR" sz="15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bl>
          </a:graphicData>
        </a:graphic>
      </p:graphicFrame>
      <p:sp>
        <p:nvSpPr>
          <p:cNvPr id="4" name="Rectangle 3"/>
          <p:cNvSpPr/>
          <p:nvPr/>
        </p:nvSpPr>
        <p:spPr>
          <a:xfrm>
            <a:off x="3307642" y="1138385"/>
            <a:ext cx="2551596" cy="461665"/>
          </a:xfrm>
          <a:prstGeom prst="rect">
            <a:avLst/>
          </a:prstGeom>
        </p:spPr>
        <p:txBody>
          <a:bodyPr wrap="none">
            <a:spAutoFit/>
          </a:bodyPr>
          <a:lstStyle/>
          <a:p>
            <a:r>
              <a:rPr lang="el-GR" sz="2400" b="1" dirty="0">
                <a:latin typeface="+mn-lt"/>
              </a:rPr>
              <a:t>ΠΙΝΑΚΑΣ  EMPLOY</a:t>
            </a:r>
            <a:endParaRPr lang="el-GR" sz="2400" dirty="0">
              <a:latin typeface="+mn-lt"/>
            </a:endParaRPr>
          </a:p>
        </p:txBody>
      </p:sp>
      <p:sp>
        <p:nvSpPr>
          <p:cNvPr id="5" name="Rectangle 4"/>
          <p:cNvSpPr/>
          <p:nvPr/>
        </p:nvSpPr>
        <p:spPr>
          <a:xfrm>
            <a:off x="107504" y="4937895"/>
            <a:ext cx="5832648" cy="1200329"/>
          </a:xfrm>
          <a:prstGeom prst="rect">
            <a:avLst/>
          </a:prstGeom>
        </p:spPr>
        <p:txBody>
          <a:bodyPr wrap="square">
            <a:spAutoFit/>
          </a:bodyPr>
          <a:lstStyle/>
          <a:p>
            <a:r>
              <a:rPr lang="el-GR" dirty="0" smtClean="0">
                <a:latin typeface="+mn-lt"/>
              </a:rPr>
              <a:t>σύνθετο </a:t>
            </a:r>
            <a:r>
              <a:rPr lang="el-GR" dirty="0">
                <a:latin typeface="+mn-lt"/>
              </a:rPr>
              <a:t>κύριο κλειδί = (</a:t>
            </a:r>
            <a:r>
              <a:rPr lang="en-US" dirty="0">
                <a:latin typeface="+mn-lt"/>
              </a:rPr>
              <a:t>EMPNO</a:t>
            </a:r>
            <a:r>
              <a:rPr lang="el-GR" dirty="0">
                <a:latin typeface="+mn-lt"/>
              </a:rPr>
              <a:t>, </a:t>
            </a:r>
            <a:r>
              <a:rPr lang="en-US" dirty="0">
                <a:latin typeface="+mn-lt"/>
              </a:rPr>
              <a:t>LANG</a:t>
            </a:r>
            <a:r>
              <a:rPr lang="el-GR" dirty="0">
                <a:latin typeface="+mn-lt"/>
              </a:rPr>
              <a:t>_</a:t>
            </a:r>
            <a:r>
              <a:rPr lang="en-US" dirty="0">
                <a:latin typeface="+mn-lt"/>
              </a:rPr>
              <a:t>CODE</a:t>
            </a:r>
            <a:r>
              <a:rPr lang="el-GR" dirty="0">
                <a:latin typeface="+mn-lt"/>
              </a:rPr>
              <a:t>, </a:t>
            </a:r>
            <a:r>
              <a:rPr lang="en-US" dirty="0">
                <a:latin typeface="+mn-lt"/>
              </a:rPr>
              <a:t>P</a:t>
            </a:r>
            <a:r>
              <a:rPr lang="el-GR" dirty="0">
                <a:latin typeface="+mn-lt"/>
              </a:rPr>
              <a:t>_</a:t>
            </a:r>
            <a:r>
              <a:rPr lang="en-US" dirty="0">
                <a:latin typeface="+mn-lt"/>
              </a:rPr>
              <a:t>CODE</a:t>
            </a:r>
            <a:r>
              <a:rPr lang="el-GR" dirty="0">
                <a:latin typeface="+mn-lt"/>
              </a:rPr>
              <a:t>)</a:t>
            </a:r>
          </a:p>
          <a:p>
            <a:endParaRPr lang="el-GR" b="1" u="sng" dirty="0" smtClean="0">
              <a:latin typeface="+mn-lt"/>
            </a:endParaRPr>
          </a:p>
          <a:p>
            <a:r>
              <a:rPr lang="el-GR" b="1" dirty="0" smtClean="0">
                <a:latin typeface="+mn-lt"/>
              </a:rPr>
              <a:t>Σχήμα</a:t>
            </a:r>
            <a:r>
              <a:rPr lang="el-GR" dirty="0" smtClean="0">
                <a:latin typeface="+mn-lt"/>
              </a:rPr>
              <a:t>  </a:t>
            </a:r>
          </a:p>
          <a:p>
            <a:r>
              <a:rPr lang="el-GR" dirty="0" smtClean="0">
                <a:latin typeface="+mn-lt"/>
              </a:rPr>
              <a:t>Πρώτη </a:t>
            </a:r>
            <a:r>
              <a:rPr lang="el-GR" dirty="0">
                <a:latin typeface="+mn-lt"/>
              </a:rPr>
              <a:t>κανονική μορφή βάσης δεδομένων προσωπικού</a:t>
            </a:r>
          </a:p>
        </p:txBody>
      </p:sp>
      <p:sp>
        <p:nvSpPr>
          <p:cNvPr id="6" name="5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a:t>
            </a:fld>
            <a:endParaRPr lang="el-GR"/>
          </a:p>
        </p:txBody>
      </p:sp>
    </p:spTree>
    <p:extLst>
      <p:ext uri="{BB962C8B-B14F-4D97-AF65-F5344CB8AC3E}">
        <p14:creationId xmlns="" xmlns:p14="http://schemas.microsoft.com/office/powerpoint/2010/main" val="1536448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smtClean="0"/>
              <a:t>Κανόνες</a:t>
            </a:r>
            <a:endParaRPr lang="el-GR" dirty="0"/>
          </a:p>
        </p:txBody>
      </p:sp>
      <p:sp>
        <p:nvSpPr>
          <p:cNvPr id="14338" name="Rectangle 3"/>
          <p:cNvSpPr>
            <a:spLocks noGrp="1" noChangeArrowheads="1"/>
          </p:cNvSpPr>
          <p:nvPr>
            <p:ph idx="1"/>
          </p:nvPr>
        </p:nvSpPr>
        <p:spPr/>
        <p:txBody>
          <a:bodyPr>
            <a:noAutofit/>
          </a:bodyPr>
          <a:lstStyle/>
          <a:p>
            <a:pPr eaLnBrk="1" hangingPunct="1">
              <a:lnSpc>
                <a:spcPct val="80000"/>
              </a:lnSpc>
            </a:pPr>
            <a:r>
              <a:rPr lang="el-GR" altLang="el-GR" sz="2200" b="1" dirty="0" err="1" smtClean="0">
                <a:solidFill>
                  <a:srgbClr val="820000"/>
                </a:solidFill>
              </a:rPr>
              <a:t>Kανόνας</a:t>
            </a:r>
            <a:r>
              <a:rPr lang="el-GR" altLang="el-GR" sz="2200" b="1" dirty="0" smtClean="0">
                <a:solidFill>
                  <a:srgbClr val="820000"/>
                </a:solidFill>
              </a:rPr>
              <a:t> 1</a:t>
            </a:r>
            <a:endParaRPr lang="el-GR" altLang="el-GR" sz="2200" dirty="0" smtClean="0">
              <a:solidFill>
                <a:srgbClr val="820000"/>
              </a:solidFill>
            </a:endParaRPr>
          </a:p>
          <a:p>
            <a:pPr lvl="1">
              <a:lnSpc>
                <a:spcPct val="80000"/>
              </a:lnSpc>
            </a:pPr>
            <a:r>
              <a:rPr lang="el-GR" altLang="el-GR" sz="2200" dirty="0" smtClean="0"/>
              <a:t>Σε κάθε πίνακα δεν πρέπει να εμφανίζονται σύνθετα πεδία ορισμού ανά στήλη. Σε περιγραφική προσέγγιση, ο πίνακας δεν έχει σύνθετες στήλες</a:t>
            </a:r>
            <a:r>
              <a:rPr lang="en-US" altLang="el-GR" sz="2200" dirty="0" smtClean="0"/>
              <a:t> </a:t>
            </a:r>
            <a:r>
              <a:rPr lang="el-GR" altLang="el-GR" sz="2200" dirty="0" smtClean="0"/>
              <a:t>και σε κάθε γραμμή του πίνακα</a:t>
            </a:r>
            <a:r>
              <a:rPr lang="en-US" altLang="el-GR" sz="2200" dirty="0" smtClean="0"/>
              <a:t> </a:t>
            </a:r>
            <a:r>
              <a:rPr lang="el-GR" altLang="el-GR" sz="2200" dirty="0" smtClean="0"/>
              <a:t>κάθε «θέση» της πρέπει να περιέχει ακριβώς μια τιμή ή τιμή </a:t>
            </a:r>
            <a:r>
              <a:rPr lang="en-US" altLang="el-GR" sz="2200" dirty="0" smtClean="0"/>
              <a:t>NULL</a:t>
            </a:r>
            <a:endParaRPr lang="el-GR" altLang="el-GR" sz="2200" b="1" dirty="0" smtClean="0"/>
          </a:p>
          <a:p>
            <a:pPr eaLnBrk="1" hangingPunct="1">
              <a:lnSpc>
                <a:spcPct val="80000"/>
              </a:lnSpc>
            </a:pPr>
            <a:r>
              <a:rPr lang="el-GR" altLang="el-GR" sz="2200" b="1" dirty="0" smtClean="0">
                <a:solidFill>
                  <a:srgbClr val="820000"/>
                </a:solidFill>
              </a:rPr>
              <a:t>Κανόνας 2</a:t>
            </a:r>
            <a:endParaRPr lang="el-GR" altLang="el-GR" sz="2200" dirty="0" smtClean="0">
              <a:solidFill>
                <a:srgbClr val="820000"/>
              </a:solidFill>
            </a:endParaRPr>
          </a:p>
          <a:p>
            <a:pPr lvl="1">
              <a:lnSpc>
                <a:spcPct val="80000"/>
              </a:lnSpc>
            </a:pPr>
            <a:r>
              <a:rPr lang="el-GR" altLang="el-GR" sz="2200" dirty="0" smtClean="0"/>
              <a:t>Αν το κύριο κλειδί του πίνακα, δηλαδή το κλειδί που ορίζει μονοσήμαντα όλες τις στήλες του, είναι σύνθετο (αποτελείται από περισσότερες από μία στήλες) και ένα τμήμα του ορίζει μονοσήμαντα κάποιες στήλες πρέπει το τμήμα αυτό και οι στήλες που ορίζει να αποτελέσουν ξεχωριστό πίνακα.</a:t>
            </a:r>
            <a:endParaRPr lang="el-GR" altLang="el-GR" sz="2200" b="1" dirty="0" smtClean="0"/>
          </a:p>
          <a:p>
            <a:pPr eaLnBrk="1" hangingPunct="1">
              <a:lnSpc>
                <a:spcPct val="80000"/>
              </a:lnSpc>
            </a:pPr>
            <a:r>
              <a:rPr lang="el-GR" altLang="el-GR" sz="2200" b="1" dirty="0" smtClean="0">
                <a:solidFill>
                  <a:srgbClr val="820000"/>
                </a:solidFill>
              </a:rPr>
              <a:t>Κανόνας 3</a:t>
            </a:r>
            <a:endParaRPr lang="el-GR" altLang="el-GR" sz="2200" dirty="0" smtClean="0">
              <a:solidFill>
                <a:srgbClr val="820000"/>
              </a:solidFill>
            </a:endParaRPr>
          </a:p>
          <a:p>
            <a:pPr lvl="1">
              <a:lnSpc>
                <a:spcPct val="80000"/>
              </a:lnSpc>
            </a:pPr>
            <a:r>
              <a:rPr lang="el-GR" altLang="el-GR" sz="2200" dirty="0" smtClean="0"/>
              <a:t>Σε κάθε πίνακα, όλες οι στήλες πρέπει να αντιστοιχούν απ‘ ευθείας στο κλειδί χωρίς μεταβατικές εξαρτήσεις διαμέσου άλλων στηλών.</a:t>
            </a:r>
          </a:p>
          <a:p>
            <a:pPr lvl="1">
              <a:lnSpc>
                <a:spcPct val="80000"/>
              </a:lnSpc>
            </a:pPr>
            <a:r>
              <a:rPr lang="el-GR" altLang="el-GR" sz="2200" smtClean="0"/>
              <a:t>Συχνά οι </a:t>
            </a:r>
            <a:r>
              <a:rPr lang="el-GR" altLang="el-GR" sz="2200" dirty="0" smtClean="0"/>
              <a:t>κανόνες διατυπώνονται και με τους όρους </a:t>
            </a:r>
            <a:r>
              <a:rPr lang="el-GR" altLang="el-GR" sz="2200" b="1" dirty="0" smtClean="0">
                <a:solidFill>
                  <a:srgbClr val="820000"/>
                </a:solidFill>
              </a:rPr>
              <a:t>σχέση</a:t>
            </a:r>
            <a:r>
              <a:rPr lang="el-GR" altLang="el-GR" sz="2200" dirty="0" smtClean="0"/>
              <a:t> (αντί του όρου πίνακας) και </a:t>
            </a:r>
            <a:r>
              <a:rPr lang="el-GR" altLang="el-GR" sz="2200" b="1" dirty="0" smtClean="0">
                <a:solidFill>
                  <a:srgbClr val="820000"/>
                </a:solidFill>
              </a:rPr>
              <a:t>χαρακτηριστικό</a:t>
            </a:r>
            <a:r>
              <a:rPr lang="el-GR" altLang="el-GR" sz="2200" dirty="0" smtClean="0">
                <a:solidFill>
                  <a:srgbClr val="FF0000"/>
                </a:solidFill>
              </a:rPr>
              <a:t> </a:t>
            </a:r>
            <a:r>
              <a:rPr lang="el-GR" altLang="el-GR" sz="2200" dirty="0" smtClean="0"/>
              <a:t>(αντί στήλη). </a:t>
            </a:r>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5</a:t>
            </a:fld>
            <a:endParaRPr lang="el-GR"/>
          </a:p>
        </p:txBody>
      </p:sp>
    </p:spTree>
    <p:extLst>
      <p:ext uri="{BB962C8B-B14F-4D97-AF65-F5344CB8AC3E}">
        <p14:creationId xmlns="" xmlns:p14="http://schemas.microsoft.com/office/powerpoint/2010/main" val="2632880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normAutofit/>
          </a:bodyPr>
          <a:lstStyle/>
          <a:p>
            <a:pPr eaLnBrk="1" hangingPunct="1"/>
            <a:r>
              <a:rPr lang="el-GR" altLang="el-GR" sz="3600" smtClean="0"/>
              <a:t>Τρίτη Κανονική Μορφή</a:t>
            </a:r>
          </a:p>
        </p:txBody>
      </p:sp>
      <p:graphicFrame>
        <p:nvGraphicFramePr>
          <p:cNvPr id="4" name="Table 3"/>
          <p:cNvGraphicFramePr>
            <a:graphicFrameLocks noGrp="1"/>
          </p:cNvGraphicFramePr>
          <p:nvPr>
            <p:extLst>
              <p:ext uri="{D42A27DB-BD31-4B8C-83A1-F6EECF244321}">
                <p14:modId xmlns="" xmlns:p14="http://schemas.microsoft.com/office/powerpoint/2010/main" val="3636151040"/>
              </p:ext>
            </p:extLst>
          </p:nvPr>
        </p:nvGraphicFramePr>
        <p:xfrm>
          <a:off x="1187624" y="1268760"/>
          <a:ext cx="6096000" cy="731520"/>
        </p:xfrm>
        <a:graphic>
          <a:graphicData uri="http://schemas.openxmlformats.org/drawingml/2006/table">
            <a:tbl>
              <a:tblPr firstRow="1" bandRow="1">
                <a:tableStyleId>{5C22544A-7EE6-4342-B048-85BDC9FD1C3A}</a:tableStyleId>
              </a:tblPr>
              <a:tblGrid>
                <a:gridCol w="1524000"/>
                <a:gridCol w="1524000"/>
                <a:gridCol w="1524000"/>
                <a:gridCol w="1524000"/>
              </a:tblGrid>
              <a:tr h="1284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kern="1200" dirty="0" smtClean="0">
                          <a:solidFill>
                            <a:schemeClr val="lt1"/>
                          </a:solidFill>
                          <a:effectLst/>
                          <a:latin typeface="+mn-lt"/>
                          <a:ea typeface="+mn-ea"/>
                          <a:cs typeface="+mn-cs"/>
                        </a:rPr>
                        <a:t>ENAME</a:t>
                      </a:r>
                      <a:endParaRPr lang="el-GR" sz="1800"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mn-lt"/>
                          <a:ea typeface="Times New Roman"/>
                        </a:rPr>
                        <a:t>EMPNO</a:t>
                      </a:r>
                      <a:endParaRPr lang="el-GR" sz="1800" dirty="0">
                        <a:latin typeface="+mn-lt"/>
                      </a:endParaRPr>
                    </a:p>
                  </a:txBody>
                  <a:tcPr>
                    <a:solidFill>
                      <a:srgbClr val="004B82"/>
                    </a:solidFill>
                  </a:tcPr>
                </a:tc>
                <a:tc>
                  <a:txBody>
                    <a:bodyPr/>
                    <a:lstStyle/>
                    <a:p>
                      <a:r>
                        <a:rPr lang="el-GR" sz="1800" b="1" kern="1200" dirty="0" smtClean="0">
                          <a:solidFill>
                            <a:schemeClr val="lt1"/>
                          </a:solidFill>
                          <a:effectLst/>
                          <a:latin typeface="+mn-lt"/>
                          <a:ea typeface="+mn-ea"/>
                          <a:cs typeface="+mn-cs"/>
                        </a:rPr>
                        <a:t>EXPR</a:t>
                      </a:r>
                      <a:endParaRPr lang="el-GR" sz="1800"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kern="1200" dirty="0" smtClean="0">
                          <a:solidFill>
                            <a:schemeClr val="lt1"/>
                          </a:solidFill>
                          <a:effectLst/>
                          <a:latin typeface="+mn-lt"/>
                          <a:ea typeface="+mn-ea"/>
                          <a:cs typeface="+mn-cs"/>
                        </a:rPr>
                        <a:t>SAL</a:t>
                      </a:r>
                      <a:endParaRPr lang="el-GR" sz="1800" dirty="0">
                        <a:latin typeface="+mn-lt"/>
                      </a:endParaRPr>
                    </a:p>
                  </a:txBody>
                  <a:tcPr>
                    <a:solidFill>
                      <a:srgbClr val="004B82"/>
                    </a:solidFill>
                  </a:tcPr>
                </a:tc>
              </a:tr>
              <a:tr h="128491">
                <a:tc>
                  <a:txBody>
                    <a:bodyPr/>
                    <a:lstStyle/>
                    <a:p>
                      <a:endParaRPr lang="el-GR" sz="1800" dirty="0">
                        <a:latin typeface="+mn-lt"/>
                      </a:endParaRPr>
                    </a:p>
                  </a:txBody>
                  <a:tcPr/>
                </a:tc>
                <a:tc>
                  <a:txBody>
                    <a:bodyPr/>
                    <a:lstStyle/>
                    <a:p>
                      <a:pPr algn="just">
                        <a:spcAft>
                          <a:spcPts val="0"/>
                        </a:spcAft>
                      </a:pPr>
                      <a:r>
                        <a:rPr lang="el-GR" sz="1800" dirty="0">
                          <a:effectLst/>
                          <a:latin typeface="+mn-lt"/>
                          <a:ea typeface="Times New Roman"/>
                        </a:rPr>
                        <a:t>Κύριο κλειδί</a:t>
                      </a:r>
                    </a:p>
                  </a:txBody>
                  <a:tcPr marL="68580" marR="68580" marT="0" marB="0"/>
                </a:tc>
                <a:tc>
                  <a:txBody>
                    <a:bodyPr/>
                    <a:lstStyle/>
                    <a:p>
                      <a:endParaRPr lang="el-GR" sz="1800" dirty="0">
                        <a:latin typeface="+mn-lt"/>
                      </a:endParaRPr>
                    </a:p>
                  </a:txBody>
                  <a:tcPr/>
                </a:tc>
                <a:tc>
                  <a:txBody>
                    <a:bodyPr/>
                    <a:lstStyle/>
                    <a:p>
                      <a:endParaRPr lang="el-GR" sz="1800" dirty="0">
                        <a:latin typeface="+mn-lt"/>
                      </a:endParaRPr>
                    </a:p>
                  </a:txBody>
                  <a:tcPr/>
                </a:tc>
              </a:tr>
            </a:tbl>
          </a:graphicData>
        </a:graphic>
      </p:graphicFrame>
      <p:graphicFrame>
        <p:nvGraphicFramePr>
          <p:cNvPr id="5" name="Table 4"/>
          <p:cNvGraphicFramePr>
            <a:graphicFrameLocks noGrp="1"/>
          </p:cNvGraphicFramePr>
          <p:nvPr>
            <p:extLst>
              <p:ext uri="{D42A27DB-BD31-4B8C-83A1-F6EECF244321}">
                <p14:modId xmlns="" xmlns:p14="http://schemas.microsoft.com/office/powerpoint/2010/main" val="2595418957"/>
              </p:ext>
            </p:extLst>
          </p:nvPr>
        </p:nvGraphicFramePr>
        <p:xfrm>
          <a:off x="1187624" y="2276872"/>
          <a:ext cx="4572000" cy="640080"/>
        </p:xfrm>
        <a:graphic>
          <a:graphicData uri="http://schemas.openxmlformats.org/drawingml/2006/table">
            <a:tbl>
              <a:tblPr firstRow="1" bandRow="1">
                <a:tableStyleId>{5C22544A-7EE6-4342-B048-85BDC9FD1C3A}</a:tableStyleId>
              </a:tblPr>
              <a:tblGrid>
                <a:gridCol w="1524000"/>
                <a:gridCol w="1524000"/>
                <a:gridCol w="1524000"/>
              </a:tblGrid>
              <a:tr h="128491">
                <a:tc>
                  <a:txBody>
                    <a:bodyPr/>
                    <a:lstStyle/>
                    <a:p>
                      <a:pPr algn="just">
                        <a:spcAft>
                          <a:spcPts val="0"/>
                        </a:spcAft>
                      </a:pPr>
                      <a:r>
                        <a:rPr lang="en-US" sz="1800" dirty="0">
                          <a:effectLst/>
                          <a:latin typeface="+mn-lt"/>
                          <a:ea typeface="Times New Roman"/>
                        </a:rPr>
                        <a:t>LANG_CODE</a:t>
                      </a:r>
                      <a:endParaRPr lang="el-GR" sz="1800" dirty="0">
                        <a:effectLst/>
                        <a:latin typeface="+mn-lt"/>
                        <a:ea typeface="Times New Roman"/>
                      </a:endParaRPr>
                    </a:p>
                  </a:txBody>
                  <a:tcPr marL="68580" marR="68580" marT="0" marB="0">
                    <a:solidFill>
                      <a:srgbClr val="004B82"/>
                    </a:solidFill>
                  </a:tcPr>
                </a:tc>
                <a:tc>
                  <a:txBody>
                    <a:bodyPr/>
                    <a:lstStyle/>
                    <a:p>
                      <a:pPr algn="just">
                        <a:spcAft>
                          <a:spcPts val="0"/>
                        </a:spcAft>
                      </a:pPr>
                      <a:r>
                        <a:rPr lang="el-GR" sz="1800" dirty="0">
                          <a:effectLst/>
                          <a:latin typeface="+mn-lt"/>
                          <a:ea typeface="Times New Roman"/>
                        </a:rPr>
                        <a:t>USE</a:t>
                      </a:r>
                    </a:p>
                  </a:txBody>
                  <a:tcPr marL="68580" marR="68580" marT="0" marB="0">
                    <a:solidFill>
                      <a:srgbClr val="004B82"/>
                    </a:solidFill>
                  </a:tcPr>
                </a:tc>
                <a:tc>
                  <a:txBody>
                    <a:bodyPr/>
                    <a:lstStyle/>
                    <a:p>
                      <a:pPr algn="just">
                        <a:spcAft>
                          <a:spcPts val="0"/>
                        </a:spcAft>
                      </a:pPr>
                      <a:r>
                        <a:rPr lang="en-US" sz="1800" dirty="0">
                          <a:effectLst/>
                          <a:latin typeface="+mn-lt"/>
                          <a:ea typeface="Times New Roman"/>
                        </a:rPr>
                        <a:t>EMPNO</a:t>
                      </a:r>
                      <a:endParaRPr lang="el-GR" sz="1800" dirty="0">
                        <a:effectLst/>
                        <a:latin typeface="+mn-lt"/>
                        <a:ea typeface="Times New Roman"/>
                      </a:endParaRPr>
                    </a:p>
                  </a:txBody>
                  <a:tcPr marL="68580" marR="68580" marT="0" marB="0">
                    <a:solidFill>
                      <a:srgbClr val="004B82"/>
                    </a:solidFill>
                  </a:tcPr>
                </a:tc>
              </a:tr>
              <a:tr h="128491">
                <a:tc>
                  <a:txBody>
                    <a:bodyPr/>
                    <a:lstStyle/>
                    <a:p>
                      <a:pPr algn="just">
                        <a:spcAft>
                          <a:spcPts val="0"/>
                        </a:spcAft>
                      </a:pPr>
                      <a:r>
                        <a:rPr lang="el-GR" sz="1800" dirty="0">
                          <a:effectLst/>
                          <a:latin typeface="+mn-lt"/>
                          <a:ea typeface="Times New Roman"/>
                        </a:rPr>
                        <a:t>Κύριο κλειδί</a:t>
                      </a:r>
                    </a:p>
                  </a:txBody>
                  <a:tcPr marL="68580" marR="68580" marT="0" marB="0"/>
                </a:tc>
                <a:tc>
                  <a:txBody>
                    <a:bodyPr/>
                    <a:lstStyle/>
                    <a:p>
                      <a:endParaRPr lang="el-GR" sz="1800" dirty="0">
                        <a:latin typeface="+mn-lt"/>
                      </a:endParaRPr>
                    </a:p>
                  </a:txBody>
                  <a:tcPr/>
                </a:tc>
                <a:tc>
                  <a:txBody>
                    <a:bodyPr/>
                    <a:lstStyle/>
                    <a:p>
                      <a:pPr algn="just">
                        <a:spcAft>
                          <a:spcPts val="0"/>
                        </a:spcAft>
                      </a:pPr>
                      <a:r>
                        <a:rPr lang="el-GR" sz="1800" dirty="0">
                          <a:effectLst/>
                          <a:latin typeface="+mn-lt"/>
                          <a:ea typeface="Times New Roman"/>
                        </a:rPr>
                        <a:t>Κύριο κλειδί</a:t>
                      </a:r>
                    </a:p>
                  </a:txBody>
                  <a:tcPr marL="68580" marR="68580" marT="0" marB="0"/>
                </a:tc>
              </a:tr>
            </a:tbl>
          </a:graphicData>
        </a:graphic>
      </p:graphicFrame>
      <p:graphicFrame>
        <p:nvGraphicFramePr>
          <p:cNvPr id="6" name="Table 5"/>
          <p:cNvGraphicFramePr>
            <a:graphicFrameLocks noGrp="1"/>
          </p:cNvGraphicFramePr>
          <p:nvPr>
            <p:extLst>
              <p:ext uri="{D42A27DB-BD31-4B8C-83A1-F6EECF244321}">
                <p14:modId xmlns="" xmlns:p14="http://schemas.microsoft.com/office/powerpoint/2010/main" val="2880036408"/>
              </p:ext>
            </p:extLst>
          </p:nvPr>
        </p:nvGraphicFramePr>
        <p:xfrm>
          <a:off x="1187624" y="3212976"/>
          <a:ext cx="3048000" cy="640080"/>
        </p:xfrm>
        <a:graphic>
          <a:graphicData uri="http://schemas.openxmlformats.org/drawingml/2006/table">
            <a:tbl>
              <a:tblPr firstRow="1" bandRow="1">
                <a:tableStyleId>{5C22544A-7EE6-4342-B048-85BDC9FD1C3A}</a:tableStyleId>
              </a:tblPr>
              <a:tblGrid>
                <a:gridCol w="1524000"/>
                <a:gridCol w="1524000"/>
              </a:tblGrid>
              <a:tr h="128491">
                <a:tc>
                  <a:txBody>
                    <a:bodyPr/>
                    <a:lstStyle/>
                    <a:p>
                      <a:pPr algn="just">
                        <a:spcAft>
                          <a:spcPts val="0"/>
                        </a:spcAft>
                      </a:pPr>
                      <a:r>
                        <a:rPr lang="el-GR" sz="1800" dirty="0">
                          <a:effectLst/>
                          <a:latin typeface="+mn-lt"/>
                          <a:ea typeface="Times New Roman"/>
                        </a:rPr>
                        <a:t>LANG</a:t>
                      </a:r>
                      <a:r>
                        <a:rPr lang="en-US" sz="1800" dirty="0">
                          <a:effectLst/>
                          <a:latin typeface="+mn-lt"/>
                          <a:ea typeface="Times New Roman"/>
                        </a:rPr>
                        <a:t>UAGE</a:t>
                      </a:r>
                      <a:endParaRPr lang="el-GR" sz="1800" dirty="0">
                        <a:effectLst/>
                        <a:latin typeface="+mn-lt"/>
                        <a:ea typeface="Times New Roman"/>
                      </a:endParaRPr>
                    </a:p>
                  </a:txBody>
                  <a:tcPr marL="68580" marR="68580" marT="0" marB="0">
                    <a:solidFill>
                      <a:srgbClr val="004B82"/>
                    </a:solidFill>
                  </a:tcPr>
                </a:tc>
                <a:tc>
                  <a:txBody>
                    <a:bodyPr/>
                    <a:lstStyle/>
                    <a:p>
                      <a:pPr algn="just">
                        <a:spcAft>
                          <a:spcPts val="0"/>
                        </a:spcAft>
                      </a:pPr>
                      <a:r>
                        <a:rPr lang="en-US" sz="1800" dirty="0">
                          <a:effectLst/>
                          <a:latin typeface="+mn-lt"/>
                          <a:ea typeface="Times New Roman"/>
                        </a:rPr>
                        <a:t>LANG_CODE</a:t>
                      </a:r>
                      <a:endParaRPr lang="el-GR" sz="1800" dirty="0">
                        <a:effectLst/>
                        <a:latin typeface="+mn-lt"/>
                        <a:ea typeface="Times New Roman"/>
                      </a:endParaRPr>
                    </a:p>
                  </a:txBody>
                  <a:tcPr marL="68580" marR="68580" marT="0" marB="0">
                    <a:solidFill>
                      <a:srgbClr val="004B82"/>
                    </a:solidFill>
                  </a:tcPr>
                </a:tc>
              </a:tr>
              <a:tr h="128491">
                <a:tc>
                  <a:txBody>
                    <a:bodyPr/>
                    <a:lstStyle/>
                    <a:p>
                      <a:endParaRPr lang="el-GR" sz="1800" dirty="0">
                        <a:latin typeface="+mn-lt"/>
                      </a:endParaRPr>
                    </a:p>
                  </a:txBody>
                  <a:tcPr/>
                </a:tc>
                <a:tc>
                  <a:txBody>
                    <a:bodyPr/>
                    <a:lstStyle/>
                    <a:p>
                      <a:pPr algn="just">
                        <a:spcAft>
                          <a:spcPts val="0"/>
                        </a:spcAft>
                      </a:pPr>
                      <a:r>
                        <a:rPr lang="el-GR" sz="1800" dirty="0">
                          <a:effectLst/>
                          <a:latin typeface="+mn-lt"/>
                          <a:ea typeface="Times New Roman"/>
                        </a:rPr>
                        <a:t>Κύριο κλειδί</a:t>
                      </a:r>
                    </a:p>
                  </a:txBody>
                  <a:tcPr marL="68580" marR="68580" marT="0" marB="0"/>
                </a:tc>
              </a:tr>
            </a:tbl>
          </a:graphicData>
        </a:graphic>
      </p:graphicFrame>
      <p:graphicFrame>
        <p:nvGraphicFramePr>
          <p:cNvPr id="7" name="Table 6"/>
          <p:cNvGraphicFramePr>
            <a:graphicFrameLocks noGrp="1"/>
          </p:cNvGraphicFramePr>
          <p:nvPr>
            <p:extLst>
              <p:ext uri="{D42A27DB-BD31-4B8C-83A1-F6EECF244321}">
                <p14:modId xmlns="" xmlns:p14="http://schemas.microsoft.com/office/powerpoint/2010/main" val="453105003"/>
              </p:ext>
            </p:extLst>
          </p:nvPr>
        </p:nvGraphicFramePr>
        <p:xfrm>
          <a:off x="1187624" y="4149080"/>
          <a:ext cx="4572000" cy="640080"/>
        </p:xfrm>
        <a:graphic>
          <a:graphicData uri="http://schemas.openxmlformats.org/drawingml/2006/table">
            <a:tbl>
              <a:tblPr firstRow="1" bandRow="1">
                <a:tableStyleId>{5C22544A-7EE6-4342-B048-85BDC9FD1C3A}</a:tableStyleId>
              </a:tblPr>
              <a:tblGrid>
                <a:gridCol w="1524000"/>
                <a:gridCol w="1524000"/>
                <a:gridCol w="1524000"/>
              </a:tblGrid>
              <a:tr h="128491">
                <a:tc>
                  <a:txBody>
                    <a:bodyPr/>
                    <a:lstStyle/>
                    <a:p>
                      <a:pPr algn="just">
                        <a:spcAft>
                          <a:spcPts val="0"/>
                        </a:spcAft>
                      </a:pPr>
                      <a:r>
                        <a:rPr lang="en-US" sz="1800" dirty="0">
                          <a:effectLst/>
                          <a:latin typeface="+mn-lt"/>
                          <a:ea typeface="Times New Roman"/>
                        </a:rPr>
                        <a:t>P_CODE</a:t>
                      </a:r>
                      <a:endParaRPr lang="el-GR" sz="1800" dirty="0">
                        <a:effectLst/>
                        <a:latin typeface="+mn-lt"/>
                        <a:ea typeface="Times New Roman"/>
                      </a:endParaRPr>
                    </a:p>
                  </a:txBody>
                  <a:tcPr marL="68580" marR="68580" marT="0" marB="0">
                    <a:solidFill>
                      <a:srgbClr val="004B82"/>
                    </a:solidFill>
                  </a:tcPr>
                </a:tc>
                <a:tc>
                  <a:txBody>
                    <a:bodyPr/>
                    <a:lstStyle/>
                    <a:p>
                      <a:pPr algn="just">
                        <a:spcAft>
                          <a:spcPts val="0"/>
                        </a:spcAft>
                      </a:pPr>
                      <a:r>
                        <a:rPr lang="en-US" sz="1800" dirty="0">
                          <a:effectLst/>
                          <a:latin typeface="+mn-lt"/>
                          <a:ea typeface="Times New Roman"/>
                        </a:rPr>
                        <a:t>PNAME</a:t>
                      </a:r>
                      <a:endParaRPr lang="el-GR" sz="1800" dirty="0">
                        <a:effectLst/>
                        <a:latin typeface="+mn-lt"/>
                        <a:ea typeface="Times New Roman"/>
                      </a:endParaRPr>
                    </a:p>
                  </a:txBody>
                  <a:tcPr marL="68580" marR="68580" marT="0" marB="0">
                    <a:solidFill>
                      <a:srgbClr val="004B82"/>
                    </a:solidFill>
                  </a:tcPr>
                </a:tc>
                <a:tc>
                  <a:txBody>
                    <a:bodyPr/>
                    <a:lstStyle/>
                    <a:p>
                      <a:pPr algn="just">
                        <a:spcAft>
                          <a:spcPts val="0"/>
                        </a:spcAft>
                      </a:pPr>
                      <a:r>
                        <a:rPr lang="en-US" sz="1800" dirty="0">
                          <a:effectLst/>
                          <a:latin typeface="+mn-lt"/>
                          <a:ea typeface="Times New Roman"/>
                        </a:rPr>
                        <a:t>BUDGET</a:t>
                      </a:r>
                      <a:endParaRPr lang="el-GR" sz="1800" dirty="0">
                        <a:effectLst/>
                        <a:latin typeface="+mn-lt"/>
                        <a:ea typeface="Times New Roman"/>
                      </a:endParaRPr>
                    </a:p>
                  </a:txBody>
                  <a:tcPr marL="68580" marR="68580" marT="0" marB="0">
                    <a:solidFill>
                      <a:srgbClr val="004B82"/>
                    </a:solidFill>
                  </a:tcPr>
                </a:tc>
              </a:tr>
              <a:tr h="128491">
                <a:tc>
                  <a:txBody>
                    <a:bodyPr/>
                    <a:lstStyle/>
                    <a:p>
                      <a:pPr algn="just">
                        <a:spcAft>
                          <a:spcPts val="0"/>
                        </a:spcAft>
                      </a:pPr>
                      <a:r>
                        <a:rPr lang="el-GR" sz="1800" dirty="0">
                          <a:effectLst/>
                          <a:latin typeface="+mn-lt"/>
                          <a:ea typeface="Times New Roman"/>
                        </a:rPr>
                        <a:t>Κύριο κλειδί</a:t>
                      </a:r>
                    </a:p>
                  </a:txBody>
                  <a:tcPr marL="68580" marR="68580" marT="0" marB="0"/>
                </a:tc>
                <a:tc>
                  <a:txBody>
                    <a:bodyPr/>
                    <a:lstStyle/>
                    <a:p>
                      <a:endParaRPr lang="el-GR" sz="1800" dirty="0">
                        <a:latin typeface="+mn-lt"/>
                      </a:endParaRPr>
                    </a:p>
                  </a:txBody>
                  <a:tcPr/>
                </a:tc>
                <a:tc>
                  <a:txBody>
                    <a:bodyPr/>
                    <a:lstStyle/>
                    <a:p>
                      <a:endParaRPr lang="el-GR" sz="1800" dirty="0">
                        <a:latin typeface="+mn-lt"/>
                      </a:endParaRPr>
                    </a:p>
                  </a:txBody>
                  <a:tcPr/>
                </a:tc>
              </a:tr>
            </a:tbl>
          </a:graphicData>
        </a:graphic>
      </p:graphicFrame>
      <p:graphicFrame>
        <p:nvGraphicFramePr>
          <p:cNvPr id="8" name="Table 7"/>
          <p:cNvGraphicFramePr>
            <a:graphicFrameLocks noGrp="1"/>
          </p:cNvGraphicFramePr>
          <p:nvPr>
            <p:extLst>
              <p:ext uri="{D42A27DB-BD31-4B8C-83A1-F6EECF244321}">
                <p14:modId xmlns="" xmlns:p14="http://schemas.microsoft.com/office/powerpoint/2010/main" val="3373402295"/>
              </p:ext>
            </p:extLst>
          </p:nvPr>
        </p:nvGraphicFramePr>
        <p:xfrm>
          <a:off x="1187624" y="5085184"/>
          <a:ext cx="4572000" cy="548640"/>
        </p:xfrm>
        <a:graphic>
          <a:graphicData uri="http://schemas.openxmlformats.org/drawingml/2006/table">
            <a:tbl>
              <a:tblPr firstRow="1" bandRow="1">
                <a:tableStyleId>{5C22544A-7EE6-4342-B048-85BDC9FD1C3A}</a:tableStyleId>
              </a:tblPr>
              <a:tblGrid>
                <a:gridCol w="1524000"/>
                <a:gridCol w="1524000"/>
                <a:gridCol w="1524000"/>
              </a:tblGrid>
              <a:tr h="128491">
                <a:tc>
                  <a:txBody>
                    <a:bodyPr/>
                    <a:lstStyle/>
                    <a:p>
                      <a:pPr algn="just">
                        <a:spcAft>
                          <a:spcPts val="0"/>
                        </a:spcAft>
                      </a:pPr>
                      <a:r>
                        <a:rPr lang="en-US" sz="1800" dirty="0">
                          <a:effectLst/>
                          <a:latin typeface="+mn-lt"/>
                          <a:ea typeface="Times New Roman"/>
                        </a:rPr>
                        <a:t>EMPNO</a:t>
                      </a:r>
                      <a:endParaRPr lang="el-GR" sz="1800" dirty="0">
                        <a:effectLst/>
                        <a:latin typeface="+mn-lt"/>
                        <a:ea typeface="Times New Roman"/>
                      </a:endParaRPr>
                    </a:p>
                  </a:txBody>
                  <a:tcPr marL="68580" marR="68580" marT="0" marB="0">
                    <a:solidFill>
                      <a:srgbClr val="004B82"/>
                    </a:solidFill>
                  </a:tcPr>
                </a:tc>
                <a:tc>
                  <a:txBody>
                    <a:bodyPr/>
                    <a:lstStyle/>
                    <a:p>
                      <a:pPr algn="just">
                        <a:spcAft>
                          <a:spcPts val="0"/>
                        </a:spcAft>
                      </a:pPr>
                      <a:r>
                        <a:rPr lang="en-US" sz="1800" dirty="0">
                          <a:effectLst/>
                          <a:latin typeface="+mn-lt"/>
                          <a:ea typeface="Times New Roman"/>
                        </a:rPr>
                        <a:t>P_CODE</a:t>
                      </a:r>
                      <a:endParaRPr lang="el-GR" sz="1800" dirty="0">
                        <a:effectLst/>
                        <a:latin typeface="+mn-lt"/>
                        <a:ea typeface="Times New Roman"/>
                      </a:endParaRPr>
                    </a:p>
                  </a:txBody>
                  <a:tcPr marL="68580" marR="68580" marT="0" marB="0">
                    <a:solidFill>
                      <a:srgbClr val="004B82"/>
                    </a:solidFill>
                  </a:tcPr>
                </a:tc>
                <a:tc>
                  <a:txBody>
                    <a:bodyPr/>
                    <a:lstStyle/>
                    <a:p>
                      <a:pPr algn="just">
                        <a:spcAft>
                          <a:spcPts val="0"/>
                        </a:spcAft>
                      </a:pPr>
                      <a:r>
                        <a:rPr lang="en-US" sz="1800" dirty="0">
                          <a:effectLst/>
                          <a:latin typeface="+mn-lt"/>
                          <a:ea typeface="Times New Roman"/>
                        </a:rPr>
                        <a:t>LANG_CODE</a:t>
                      </a:r>
                      <a:endParaRPr lang="el-GR" sz="1800" dirty="0">
                        <a:effectLst/>
                        <a:latin typeface="+mn-lt"/>
                        <a:ea typeface="Times New Roman"/>
                      </a:endParaRPr>
                    </a:p>
                  </a:txBody>
                  <a:tcPr marL="68580" marR="68580" marT="0" marB="0">
                    <a:solidFill>
                      <a:srgbClr val="004B82"/>
                    </a:solidFill>
                  </a:tcPr>
                </a:tc>
              </a:tr>
              <a:tr h="128491">
                <a:tc>
                  <a:txBody>
                    <a:bodyPr/>
                    <a:lstStyle/>
                    <a:p>
                      <a:pPr algn="just">
                        <a:spcAft>
                          <a:spcPts val="0"/>
                        </a:spcAft>
                      </a:pPr>
                      <a:r>
                        <a:rPr lang="el-GR" sz="1800" dirty="0">
                          <a:effectLst/>
                          <a:latin typeface="+mn-lt"/>
                          <a:ea typeface="Times New Roman"/>
                        </a:rPr>
                        <a:t>Κύριο κλειδί</a:t>
                      </a:r>
                    </a:p>
                  </a:txBody>
                  <a:tcPr marL="68580" marR="68580" marT="0" marB="0"/>
                </a:tc>
                <a:tc>
                  <a:txBody>
                    <a:bodyPr/>
                    <a:lstStyle/>
                    <a:p>
                      <a:pPr algn="just">
                        <a:spcAft>
                          <a:spcPts val="0"/>
                        </a:spcAft>
                      </a:pPr>
                      <a:r>
                        <a:rPr lang="el-GR" sz="1800" dirty="0">
                          <a:effectLst/>
                          <a:latin typeface="+mn-lt"/>
                          <a:ea typeface="Times New Roman"/>
                        </a:rPr>
                        <a:t>Κύριο κλειδί</a:t>
                      </a:r>
                    </a:p>
                  </a:txBody>
                  <a:tcPr marL="68580" marR="68580" marT="0" marB="0"/>
                </a:tc>
                <a:tc>
                  <a:txBody>
                    <a:bodyPr/>
                    <a:lstStyle/>
                    <a:p>
                      <a:pPr algn="just">
                        <a:spcAft>
                          <a:spcPts val="0"/>
                        </a:spcAft>
                      </a:pPr>
                      <a:r>
                        <a:rPr lang="el-GR" sz="1800" dirty="0">
                          <a:effectLst/>
                          <a:latin typeface="+mn-lt"/>
                          <a:ea typeface="Times New Roman"/>
                        </a:rPr>
                        <a:t>Κύριο κλειδί</a:t>
                      </a:r>
                    </a:p>
                  </a:txBody>
                  <a:tcPr marL="68580" marR="68580" marT="0" marB="0"/>
                </a:tc>
              </a:tr>
            </a:tbl>
          </a:graphicData>
        </a:graphic>
      </p:graphicFrame>
      <p:sp>
        <p:nvSpPr>
          <p:cNvPr id="9" name="8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6</a:t>
            </a:fld>
            <a:endParaRPr lang="el-GR"/>
          </a:p>
        </p:txBody>
      </p:sp>
    </p:spTree>
    <p:extLst>
      <p:ext uri="{BB962C8B-B14F-4D97-AF65-F5344CB8AC3E}">
        <p14:creationId xmlns="" xmlns:p14="http://schemas.microsoft.com/office/powerpoint/2010/main" val="37183038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normAutofit/>
          </a:bodyPr>
          <a:lstStyle/>
          <a:p>
            <a:r>
              <a:rPr lang="el-GR" dirty="0">
                <a:solidFill>
                  <a:schemeClr val="accent4"/>
                </a:solidFill>
              </a:rPr>
              <a:t>Εισαγωγή </a:t>
            </a:r>
            <a:r>
              <a:rPr lang="el-GR" dirty="0" smtClean="0">
                <a:solidFill>
                  <a:schemeClr val="accent4"/>
                </a:solidFill>
              </a:rPr>
              <a:t>στην Κανονικοποίηση βάσεων </a:t>
            </a:r>
            <a:r>
              <a:rPr lang="el-GR" dirty="0">
                <a:solidFill>
                  <a:schemeClr val="accent4"/>
                </a:solidFill>
              </a:rPr>
              <a:t>δεδομένων</a:t>
            </a: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7</a:t>
            </a:fld>
            <a:endParaRPr lang="el-GR"/>
          </a:p>
        </p:txBody>
      </p:sp>
      <p:sp>
        <p:nvSpPr>
          <p:cNvPr id="3" name="Rectangle 2"/>
          <p:cNvSpPr/>
          <p:nvPr/>
        </p:nvSpPr>
        <p:spPr>
          <a:xfrm>
            <a:off x="251520" y="1844824"/>
            <a:ext cx="7416824" cy="830997"/>
          </a:xfrm>
          <a:prstGeom prst="rect">
            <a:avLst/>
          </a:prstGeom>
        </p:spPr>
        <p:txBody>
          <a:bodyPr wrap="square">
            <a:spAutoFit/>
          </a:bodyPr>
          <a:lstStyle/>
          <a:p>
            <a:r>
              <a:rPr lang="el-GR" altLang="el-GR" sz="2400" b="1" dirty="0" smtClean="0">
                <a:solidFill>
                  <a:schemeClr val="accent4"/>
                </a:solidFill>
                <a:cs typeface="Arial" charset="0"/>
              </a:rPr>
              <a:t>Μελετήστε και το παράδειγμα με το σύστημα διαχείρισης παραγγελιών.</a:t>
            </a:r>
            <a:endParaRPr lang="el-GR" altLang="el-GR" sz="2400" dirty="0" smtClean="0">
              <a:cs typeface="Arial" charset="0"/>
            </a:endParaRPr>
          </a:p>
        </p:txBody>
      </p:sp>
      <p:sp>
        <p:nvSpPr>
          <p:cNvPr id="6" name="5 - Θέση περιεχομένου"/>
          <p:cNvSpPr>
            <a:spLocks noGrp="1"/>
          </p:cNvSpPr>
          <p:nvPr>
            <p:ph idx="1"/>
          </p:nvPr>
        </p:nvSpPr>
        <p:spPr/>
        <p:txBody>
          <a:bodyPr/>
          <a:lstStyle/>
          <a:p>
            <a:endParaRPr lang="en-US"/>
          </a:p>
        </p:txBody>
      </p:sp>
      <p:pic>
        <p:nvPicPr>
          <p:cNvPr id="7"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 xmlns:p14="http://schemas.microsoft.com/office/powerpoint/2010/main" val="11922864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noAutofit/>
          </a:bodyPr>
          <a:lstStyle/>
          <a:p>
            <a:pPr eaLnBrk="1" hangingPunct="1"/>
            <a:r>
              <a:rPr lang="el-GR" altLang="el-GR" sz="3200" b="1" dirty="0" smtClean="0"/>
              <a:t>Απλοποιημένο σύστημα διαχείρισης παραγγελιών (</a:t>
            </a:r>
            <a:r>
              <a:rPr lang="en-US" altLang="el-GR" sz="3200" b="1" dirty="0" smtClean="0"/>
              <a:t>orders</a:t>
            </a:r>
            <a:r>
              <a:rPr lang="el-GR" altLang="el-GR" sz="3200" b="1" dirty="0" smtClean="0"/>
              <a:t>)</a:t>
            </a:r>
          </a:p>
        </p:txBody>
      </p:sp>
      <p:graphicFrame>
        <p:nvGraphicFramePr>
          <p:cNvPr id="3" name="Table 2"/>
          <p:cNvGraphicFramePr>
            <a:graphicFrameLocks noGrp="1"/>
          </p:cNvGraphicFramePr>
          <p:nvPr>
            <p:extLst>
              <p:ext uri="{D42A27DB-BD31-4B8C-83A1-F6EECF244321}">
                <p14:modId xmlns="" xmlns:p14="http://schemas.microsoft.com/office/powerpoint/2010/main" val="2925632988"/>
              </p:ext>
            </p:extLst>
          </p:nvPr>
        </p:nvGraphicFramePr>
        <p:xfrm>
          <a:off x="143507" y="2204864"/>
          <a:ext cx="8856986" cy="836672"/>
        </p:xfrm>
        <a:graphic>
          <a:graphicData uri="http://schemas.openxmlformats.org/drawingml/2006/table">
            <a:tbl>
              <a:tblPr firstRow="1">
                <a:tableStyleId>{B301B821-A1FF-4177-AEE7-76D212191A09}</a:tableStyleId>
              </a:tblPr>
              <a:tblGrid>
                <a:gridCol w="1368154"/>
                <a:gridCol w="936104"/>
                <a:gridCol w="1008112"/>
                <a:gridCol w="1008112"/>
                <a:gridCol w="936104"/>
                <a:gridCol w="936104"/>
                <a:gridCol w="919077"/>
                <a:gridCol w="1090762"/>
                <a:gridCol w="654457"/>
              </a:tblGrid>
              <a:tr h="288032">
                <a:tc>
                  <a:txBody>
                    <a:bodyPr/>
                    <a:lstStyle/>
                    <a:p>
                      <a:pPr>
                        <a:spcAft>
                          <a:spcPts val="0"/>
                        </a:spcAft>
                      </a:pPr>
                      <a:r>
                        <a:rPr lang="en-US" sz="1800" dirty="0" err="1" smtClean="0">
                          <a:effectLst/>
                        </a:rPr>
                        <a:t>Order_no</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a:effectLst/>
                        </a:rPr>
                        <a:t>C_code</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a:effectLst/>
                        </a:rPr>
                        <a:t>C_name</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a:effectLst/>
                        </a:rPr>
                        <a:t>Address</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a:effectLst/>
                        </a:rPr>
                        <a:t>O_date</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a:effectLst/>
                        </a:rPr>
                        <a:t>Item_no</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a:effectLst/>
                        </a:rPr>
                        <a:t>I_name</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a:effectLst/>
                        </a:rPr>
                        <a:t>List_price</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c>
                  <a:txBody>
                    <a:bodyPr/>
                    <a:lstStyle/>
                    <a:p>
                      <a:pPr>
                        <a:spcAft>
                          <a:spcPts val="0"/>
                        </a:spcAft>
                      </a:pPr>
                      <a:r>
                        <a:rPr lang="en-US" sz="1800" dirty="0" err="1" smtClean="0">
                          <a:effectLst/>
                        </a:rPr>
                        <a:t>qty</a:t>
                      </a:r>
                      <a:r>
                        <a:rPr lang="el-GR" sz="1800" dirty="0">
                          <a:effectLst/>
                        </a:rPr>
                        <a:t> </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004B82"/>
                    </a:solidFill>
                  </a:tcPr>
                </a:tc>
              </a:tr>
              <a:tr h="0">
                <a:tc>
                  <a:txBody>
                    <a:bodyPr/>
                    <a:lstStyle/>
                    <a:p>
                      <a:pPr>
                        <a:spcAft>
                          <a:spcPts val="0"/>
                        </a:spcAft>
                      </a:pPr>
                      <a:r>
                        <a:rPr lang="el-GR" sz="1800">
                          <a:effectLst/>
                        </a:rPr>
                        <a:t> </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a:effectLst/>
                        </a:rPr>
                        <a:t> </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a:effectLst/>
                        </a:rPr>
                        <a:t> </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a:effectLst/>
                        </a:rPr>
                        <a:t> </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a:effectLst/>
                        </a:rPr>
                        <a:t> </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a:effectLst/>
                        </a:rPr>
                        <a:t> </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a:effectLst/>
                        </a:rPr>
                        <a:t> </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a:effectLst/>
                        </a:rPr>
                        <a:t> </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a:effectLst/>
                        </a:rPr>
                        <a:t> </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r h="0">
                <a:tc>
                  <a:txBody>
                    <a:bodyPr/>
                    <a:lstStyle/>
                    <a:p>
                      <a:pPr>
                        <a:spcAft>
                          <a:spcPts val="0"/>
                        </a:spcAft>
                      </a:pPr>
                      <a:r>
                        <a:rPr lang="el-GR" sz="1800">
                          <a:effectLst/>
                        </a:rPr>
                        <a:t> </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a:effectLst/>
                        </a:rPr>
                        <a:t> </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a:effectLst/>
                        </a:rPr>
                        <a:t> </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a:effectLst/>
                        </a:rPr>
                        <a:t> </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dirty="0">
                          <a:effectLst/>
                        </a:rPr>
                        <a:t> </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a:effectLst/>
                        </a:rPr>
                        <a:t> </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a:effectLst/>
                        </a:rPr>
                        <a:t> </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a:effectLst/>
                        </a:rPr>
                        <a:t> </a:t>
                      </a:r>
                      <a:endParaRPr lang="el-GR" sz="180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spcAft>
                          <a:spcPts val="0"/>
                        </a:spcAft>
                      </a:pPr>
                      <a:r>
                        <a:rPr lang="el-GR" sz="1800" dirty="0">
                          <a:effectLst/>
                        </a:rPr>
                        <a:t> </a:t>
                      </a:r>
                      <a:endParaRPr lang="el-GR" sz="1800" dirty="0">
                        <a:effectLst/>
                        <a:latin typeface="Times New Roman"/>
                        <a:ea typeface="Times New Roman"/>
                      </a:endParaRPr>
                    </a:p>
                  </a:txBody>
                  <a:tcPr marL="68580" marR="68580" marT="0" marB="0">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r>
            </a:tbl>
          </a:graphicData>
        </a:graphic>
      </p:graphicFrame>
      <p:sp>
        <p:nvSpPr>
          <p:cNvPr id="4" name="Rectangle 3"/>
          <p:cNvSpPr/>
          <p:nvPr/>
        </p:nvSpPr>
        <p:spPr>
          <a:xfrm>
            <a:off x="159376" y="3420011"/>
            <a:ext cx="5819670" cy="646331"/>
          </a:xfrm>
          <a:prstGeom prst="rect">
            <a:avLst/>
          </a:prstGeom>
        </p:spPr>
        <p:txBody>
          <a:bodyPr wrap="none">
            <a:spAutoFit/>
          </a:bodyPr>
          <a:lstStyle/>
          <a:p>
            <a:r>
              <a:rPr lang="el-GR" b="1" dirty="0">
                <a:latin typeface="+mn-lt"/>
              </a:rPr>
              <a:t>Σχήμα </a:t>
            </a:r>
            <a:r>
              <a:rPr lang="el-GR" dirty="0">
                <a:latin typeface="+mn-lt"/>
              </a:rPr>
              <a:t>   </a:t>
            </a:r>
            <a:endParaRPr lang="el-GR" dirty="0" smtClean="0">
              <a:latin typeface="+mn-lt"/>
            </a:endParaRPr>
          </a:p>
          <a:p>
            <a:r>
              <a:rPr lang="el-GR" dirty="0" smtClean="0">
                <a:latin typeface="+mn-lt"/>
              </a:rPr>
              <a:t>Πρώτη </a:t>
            </a:r>
            <a:r>
              <a:rPr lang="el-GR" dirty="0">
                <a:latin typeface="+mn-lt"/>
              </a:rPr>
              <a:t>κανονική μορφή. Κύριο κλειδί = (</a:t>
            </a:r>
            <a:r>
              <a:rPr lang="en-US" dirty="0">
                <a:latin typeface="+mn-lt"/>
              </a:rPr>
              <a:t>order</a:t>
            </a:r>
            <a:r>
              <a:rPr lang="el-GR" dirty="0">
                <a:latin typeface="+mn-lt"/>
              </a:rPr>
              <a:t>_</a:t>
            </a:r>
            <a:r>
              <a:rPr lang="en-US" dirty="0">
                <a:latin typeface="+mn-lt"/>
              </a:rPr>
              <a:t>no</a:t>
            </a:r>
            <a:r>
              <a:rPr lang="el-GR" dirty="0">
                <a:latin typeface="+mn-lt"/>
              </a:rPr>
              <a:t>, </a:t>
            </a:r>
            <a:r>
              <a:rPr lang="en-US" dirty="0">
                <a:latin typeface="+mn-lt"/>
              </a:rPr>
              <a:t>item</a:t>
            </a:r>
            <a:r>
              <a:rPr lang="el-GR" dirty="0">
                <a:latin typeface="+mn-lt"/>
              </a:rPr>
              <a:t>_</a:t>
            </a:r>
            <a:r>
              <a:rPr lang="en-US" dirty="0">
                <a:latin typeface="+mn-lt"/>
              </a:rPr>
              <a:t>no</a:t>
            </a:r>
            <a:r>
              <a:rPr lang="el-GR" dirty="0">
                <a:latin typeface="+mn-lt"/>
              </a:rPr>
              <a:t>)</a:t>
            </a:r>
          </a:p>
        </p:txBody>
      </p:sp>
      <p:sp>
        <p:nvSpPr>
          <p:cNvPr id="5" name="Rectangle 4"/>
          <p:cNvSpPr/>
          <p:nvPr/>
        </p:nvSpPr>
        <p:spPr>
          <a:xfrm>
            <a:off x="159376" y="1700808"/>
            <a:ext cx="1837041" cy="369332"/>
          </a:xfrm>
          <a:prstGeom prst="rect">
            <a:avLst/>
          </a:prstGeom>
        </p:spPr>
        <p:txBody>
          <a:bodyPr wrap="none">
            <a:spAutoFit/>
          </a:bodyPr>
          <a:lstStyle/>
          <a:p>
            <a:r>
              <a:rPr lang="el-GR" dirty="0">
                <a:latin typeface="+mn-lt"/>
              </a:rPr>
              <a:t>Πίνακας </a:t>
            </a:r>
            <a:r>
              <a:rPr lang="en-US" dirty="0">
                <a:latin typeface="+mn-lt"/>
              </a:rPr>
              <a:t>“</a:t>
            </a:r>
            <a:r>
              <a:rPr lang="en-US" b="1" dirty="0">
                <a:latin typeface="+mn-lt"/>
              </a:rPr>
              <a:t>Orders</a:t>
            </a:r>
            <a:r>
              <a:rPr lang="en-US" dirty="0">
                <a:latin typeface="+mn-lt"/>
              </a:rPr>
              <a:t>”</a:t>
            </a:r>
            <a:endParaRPr lang="el-GR" dirty="0">
              <a:latin typeface="+mn-lt"/>
            </a:endParaRPr>
          </a:p>
        </p:txBody>
      </p:sp>
      <p:sp>
        <p:nvSpPr>
          <p:cNvPr id="6" name="5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8</a:t>
            </a:fld>
            <a:endParaRPr lang="el-GR"/>
          </a:p>
        </p:txBody>
      </p:sp>
    </p:spTree>
    <p:extLst>
      <p:ext uri="{BB962C8B-B14F-4D97-AF65-F5344CB8AC3E}">
        <p14:creationId xmlns="" xmlns:p14="http://schemas.microsoft.com/office/powerpoint/2010/main" val="275870917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432</TotalTime>
  <Words>1185</Words>
  <Application>Microsoft Office PowerPoint</Application>
  <PresentationFormat>Προβολή στην οθόνη (4:3)</PresentationFormat>
  <Paragraphs>375</Paragraphs>
  <Slides>20</Slides>
  <Notes>7</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exo-opistho_simeiomata</vt:lpstr>
      <vt:lpstr>Βάσεις Δεδομένων I</vt:lpstr>
      <vt:lpstr>Περιγραφή Ενότητας</vt:lpstr>
      <vt:lpstr>Στόχος Ενότητας</vt:lpstr>
      <vt:lpstr>Εισαγωγή στην Κανονικοποίηση βάσεων δεδομένων</vt:lpstr>
      <vt:lpstr>Απλοποιημένη βάση διαχείρισης προσωπικού (personnel)</vt:lpstr>
      <vt:lpstr>Κανόνες</vt:lpstr>
      <vt:lpstr>Τρίτη Κανονική Μορφή</vt:lpstr>
      <vt:lpstr>Εισαγωγή στην Κανονικοποίηση βάσεων δεδομένων</vt:lpstr>
      <vt:lpstr>Απλοποιημένο σύστημα διαχείρισης παραγγελιών (orders)</vt:lpstr>
      <vt:lpstr>Δεύτερη κανονική μορφή</vt:lpstr>
      <vt:lpstr>Τρίτη κανονική μορφή</vt:lpstr>
      <vt:lpstr>Εισαγωγή στην Κανονικοποίηση βάσεων δεδομένων</vt:lpstr>
      <vt:lpstr>Διαφάνεια 12</vt:lpstr>
      <vt:lpstr>Κανονική μορφή BOYCE-CODD</vt:lpstr>
      <vt:lpstr>Περιορισμός </vt:lpstr>
      <vt:lpstr>Τέλος Ενότητας</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alex</dc:creator>
  <cp:lastModifiedBy>Skourlas</cp:lastModifiedBy>
  <cp:revision>55</cp:revision>
  <dcterms:created xsi:type="dcterms:W3CDTF">2014-10-20T11:54:42Z</dcterms:created>
  <dcterms:modified xsi:type="dcterms:W3CDTF">2018-11-28T07:17:37Z</dcterms:modified>
</cp:coreProperties>
</file>