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5"/>
  </p:notesMasterIdLst>
  <p:handoutMasterIdLst>
    <p:handoutMasterId r:id="rId46"/>
  </p:handoutMasterIdLst>
  <p:sldIdLst>
    <p:sldId id="256" r:id="rId2"/>
    <p:sldId id="260" r:id="rId3"/>
    <p:sldId id="261"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4" r:id="rId32"/>
    <p:sldId id="290" r:id="rId33"/>
    <p:sldId id="291" r:id="rId34"/>
    <p:sldId id="292" r:id="rId35"/>
    <p:sldId id="293" r:id="rId36"/>
    <p:sldId id="295" r:id="rId37"/>
    <p:sldId id="296" r:id="rId38"/>
    <p:sldId id="297" r:id="rId39"/>
    <p:sldId id="298" r:id="rId40"/>
    <p:sldId id="299" r:id="rId41"/>
    <p:sldId id="300" r:id="rId42"/>
    <p:sldId id="301" r:id="rId43"/>
    <p:sldId id="302"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632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ED37E5-0843-41F5-A45E-3D2E08806847}" type="slidenum">
              <a:rPr lang="el-GR" smtClean="0"/>
              <a:pPr fontAlgn="base">
                <a:spcBef>
                  <a:spcPct val="0"/>
                </a:spcBef>
                <a:spcAft>
                  <a:spcPct val="0"/>
                </a:spcAft>
                <a:defRPr/>
              </a:pPr>
              <a:t>9</a:t>
            </a:fld>
            <a:endParaRPr lang="el-GR" smtClean="0"/>
          </a:p>
        </p:txBody>
      </p:sp>
    </p:spTree>
    <p:extLst>
      <p:ext uri="{BB962C8B-B14F-4D97-AF65-F5344CB8AC3E}">
        <p14:creationId xmlns:p14="http://schemas.microsoft.com/office/powerpoint/2010/main" val="1807422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734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70A6E2-A6CE-4BB0-905D-44B17B895569}" type="slidenum">
              <a:rPr lang="el-GR" smtClean="0"/>
              <a:pPr fontAlgn="base">
                <a:spcBef>
                  <a:spcPct val="0"/>
                </a:spcBef>
                <a:spcAft>
                  <a:spcPct val="0"/>
                </a:spcAft>
                <a:defRPr/>
              </a:pPr>
              <a:t>10</a:t>
            </a:fld>
            <a:endParaRPr lang="el-GR" smtClean="0"/>
          </a:p>
        </p:txBody>
      </p:sp>
    </p:spTree>
    <p:extLst>
      <p:ext uri="{BB962C8B-B14F-4D97-AF65-F5344CB8AC3E}">
        <p14:creationId xmlns:p14="http://schemas.microsoft.com/office/powerpoint/2010/main" val="1728315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837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680A7D-C36D-42DB-A42E-334174DD9E30}" type="slidenum">
              <a:rPr lang="el-GR" smtClean="0"/>
              <a:pPr fontAlgn="base">
                <a:spcBef>
                  <a:spcPct val="0"/>
                </a:spcBef>
                <a:spcAft>
                  <a:spcPct val="0"/>
                </a:spcAft>
                <a:defRPr/>
              </a:pPr>
              <a:t>11</a:t>
            </a:fld>
            <a:endParaRPr lang="el-GR" smtClean="0"/>
          </a:p>
        </p:txBody>
      </p:sp>
    </p:spTree>
    <p:extLst>
      <p:ext uri="{BB962C8B-B14F-4D97-AF65-F5344CB8AC3E}">
        <p14:creationId xmlns:p14="http://schemas.microsoft.com/office/powerpoint/2010/main" val="1458599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939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4B96DD-B265-4038-A446-CDD4D6BF7FE6}" type="slidenum">
              <a:rPr lang="el-GR" smtClean="0"/>
              <a:pPr fontAlgn="base">
                <a:spcBef>
                  <a:spcPct val="0"/>
                </a:spcBef>
                <a:spcAft>
                  <a:spcPct val="0"/>
                </a:spcAft>
                <a:defRPr/>
              </a:pPr>
              <a:t>12</a:t>
            </a:fld>
            <a:endParaRPr lang="el-GR" smtClean="0"/>
          </a:p>
        </p:txBody>
      </p:sp>
    </p:spTree>
    <p:extLst>
      <p:ext uri="{BB962C8B-B14F-4D97-AF65-F5344CB8AC3E}">
        <p14:creationId xmlns:p14="http://schemas.microsoft.com/office/powerpoint/2010/main" val="153932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042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02D694-CBF1-4E76-8845-58C0C1913C0C}" type="slidenum">
              <a:rPr lang="el-GR" smtClean="0"/>
              <a:pPr fontAlgn="base">
                <a:spcBef>
                  <a:spcPct val="0"/>
                </a:spcBef>
                <a:spcAft>
                  <a:spcPct val="0"/>
                </a:spcAft>
                <a:defRPr/>
              </a:pPr>
              <a:t>13</a:t>
            </a:fld>
            <a:endParaRPr lang="el-GR" smtClean="0"/>
          </a:p>
        </p:txBody>
      </p:sp>
    </p:spTree>
    <p:extLst>
      <p:ext uri="{BB962C8B-B14F-4D97-AF65-F5344CB8AC3E}">
        <p14:creationId xmlns:p14="http://schemas.microsoft.com/office/powerpoint/2010/main" val="162587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144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8F91C1-B596-4FE0-A7A9-305C57B93BAF}" type="slidenum">
              <a:rPr lang="el-GR" smtClean="0"/>
              <a:pPr fontAlgn="base">
                <a:spcBef>
                  <a:spcPct val="0"/>
                </a:spcBef>
                <a:spcAft>
                  <a:spcPct val="0"/>
                </a:spcAft>
                <a:defRPr/>
              </a:pPr>
              <a:t>14</a:t>
            </a:fld>
            <a:endParaRPr lang="el-GR" smtClean="0"/>
          </a:p>
        </p:txBody>
      </p:sp>
    </p:spTree>
    <p:extLst>
      <p:ext uri="{BB962C8B-B14F-4D97-AF65-F5344CB8AC3E}">
        <p14:creationId xmlns:p14="http://schemas.microsoft.com/office/powerpoint/2010/main" val="153100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246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F03F7B-2883-4136-8A4C-707922F49652}" type="slidenum">
              <a:rPr lang="el-GR" smtClean="0"/>
              <a:pPr fontAlgn="base">
                <a:spcBef>
                  <a:spcPct val="0"/>
                </a:spcBef>
                <a:spcAft>
                  <a:spcPct val="0"/>
                </a:spcAft>
                <a:defRPr/>
              </a:pPr>
              <a:t>15</a:t>
            </a:fld>
            <a:endParaRPr lang="el-GR" smtClean="0"/>
          </a:p>
        </p:txBody>
      </p:sp>
    </p:spTree>
    <p:extLst>
      <p:ext uri="{BB962C8B-B14F-4D97-AF65-F5344CB8AC3E}">
        <p14:creationId xmlns:p14="http://schemas.microsoft.com/office/powerpoint/2010/main" val="3830209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349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F5B2BD-B920-4E02-9A79-A96CD115D9E9}" type="slidenum">
              <a:rPr lang="el-GR" smtClean="0"/>
              <a:pPr fontAlgn="base">
                <a:spcBef>
                  <a:spcPct val="0"/>
                </a:spcBef>
                <a:spcAft>
                  <a:spcPct val="0"/>
                </a:spcAft>
                <a:defRPr/>
              </a:pPr>
              <a:t>16</a:t>
            </a:fld>
            <a:endParaRPr lang="el-GR" smtClean="0"/>
          </a:p>
        </p:txBody>
      </p:sp>
    </p:spTree>
    <p:extLst>
      <p:ext uri="{BB962C8B-B14F-4D97-AF65-F5344CB8AC3E}">
        <p14:creationId xmlns:p14="http://schemas.microsoft.com/office/powerpoint/2010/main" val="300103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451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D079D6-AA73-4430-BD05-3D87BD5F8372}" type="slidenum">
              <a:rPr lang="el-GR" smtClean="0"/>
              <a:pPr fontAlgn="base">
                <a:spcBef>
                  <a:spcPct val="0"/>
                </a:spcBef>
                <a:spcAft>
                  <a:spcPct val="0"/>
                </a:spcAft>
                <a:defRPr/>
              </a:pPr>
              <a:t>17</a:t>
            </a:fld>
            <a:endParaRPr lang="el-GR" smtClean="0"/>
          </a:p>
        </p:txBody>
      </p:sp>
    </p:spTree>
    <p:extLst>
      <p:ext uri="{BB962C8B-B14F-4D97-AF65-F5344CB8AC3E}">
        <p14:creationId xmlns:p14="http://schemas.microsoft.com/office/powerpoint/2010/main" val="1249790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554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60AABB-83CC-4A8C-8BB6-C76385DE1B87}" type="slidenum">
              <a:rPr lang="el-GR" smtClean="0"/>
              <a:pPr fontAlgn="base">
                <a:spcBef>
                  <a:spcPct val="0"/>
                </a:spcBef>
                <a:spcAft>
                  <a:spcPct val="0"/>
                </a:spcAft>
                <a:defRPr/>
              </a:pPr>
              <a:t>18</a:t>
            </a:fld>
            <a:endParaRPr lang="el-GR" smtClean="0"/>
          </a:p>
        </p:txBody>
      </p:sp>
    </p:spTree>
    <p:extLst>
      <p:ext uri="{BB962C8B-B14F-4D97-AF65-F5344CB8AC3E}">
        <p14:creationId xmlns:p14="http://schemas.microsoft.com/office/powerpoint/2010/main" val="408394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4710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2066FE-E9A0-47CB-8391-FF6B719E863D}" type="slidenum">
              <a:rPr lang="el-GR" smtClean="0"/>
              <a:pPr fontAlgn="base">
                <a:spcBef>
                  <a:spcPct val="0"/>
                </a:spcBef>
                <a:spcAft>
                  <a:spcPct val="0"/>
                </a:spcAft>
                <a:defRPr/>
              </a:pPr>
              <a:t>1</a:t>
            </a:fld>
            <a:endParaRPr lang="el-GR" smtClean="0"/>
          </a:p>
        </p:txBody>
      </p:sp>
    </p:spTree>
    <p:extLst>
      <p:ext uri="{BB962C8B-B14F-4D97-AF65-F5344CB8AC3E}">
        <p14:creationId xmlns:p14="http://schemas.microsoft.com/office/powerpoint/2010/main" val="250215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656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1838BD-1E02-4FF2-A818-E0038BD27FB7}" type="slidenum">
              <a:rPr lang="el-GR" smtClean="0"/>
              <a:pPr fontAlgn="base">
                <a:spcBef>
                  <a:spcPct val="0"/>
                </a:spcBef>
                <a:spcAft>
                  <a:spcPct val="0"/>
                </a:spcAft>
                <a:defRPr/>
              </a:pPr>
              <a:t>19</a:t>
            </a:fld>
            <a:endParaRPr lang="el-GR" smtClean="0"/>
          </a:p>
        </p:txBody>
      </p:sp>
    </p:spTree>
    <p:extLst>
      <p:ext uri="{BB962C8B-B14F-4D97-AF65-F5344CB8AC3E}">
        <p14:creationId xmlns:p14="http://schemas.microsoft.com/office/powerpoint/2010/main" val="2397239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758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102BB7-7136-4904-97F4-31FAB904BB80}" type="slidenum">
              <a:rPr lang="el-GR" smtClean="0"/>
              <a:pPr fontAlgn="base">
                <a:spcBef>
                  <a:spcPct val="0"/>
                </a:spcBef>
                <a:spcAft>
                  <a:spcPct val="0"/>
                </a:spcAft>
                <a:defRPr/>
              </a:pPr>
              <a:t>20</a:t>
            </a:fld>
            <a:endParaRPr lang="el-GR" smtClean="0"/>
          </a:p>
        </p:txBody>
      </p:sp>
    </p:spTree>
    <p:extLst>
      <p:ext uri="{BB962C8B-B14F-4D97-AF65-F5344CB8AC3E}">
        <p14:creationId xmlns:p14="http://schemas.microsoft.com/office/powerpoint/2010/main" val="2424900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861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F9EADD-EBFB-4D15-AAE1-8635882140E3}" type="slidenum">
              <a:rPr lang="el-GR" smtClean="0"/>
              <a:pPr fontAlgn="base">
                <a:spcBef>
                  <a:spcPct val="0"/>
                </a:spcBef>
                <a:spcAft>
                  <a:spcPct val="0"/>
                </a:spcAft>
                <a:defRPr/>
              </a:pPr>
              <a:t>21</a:t>
            </a:fld>
            <a:endParaRPr lang="el-GR" smtClean="0"/>
          </a:p>
        </p:txBody>
      </p:sp>
    </p:spTree>
    <p:extLst>
      <p:ext uri="{BB962C8B-B14F-4D97-AF65-F5344CB8AC3E}">
        <p14:creationId xmlns:p14="http://schemas.microsoft.com/office/powerpoint/2010/main" val="2527015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963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5F2457-8095-4D7C-AC1D-F68CC27A2202}" type="slidenum">
              <a:rPr lang="el-GR" smtClean="0"/>
              <a:pPr fontAlgn="base">
                <a:spcBef>
                  <a:spcPct val="0"/>
                </a:spcBef>
                <a:spcAft>
                  <a:spcPct val="0"/>
                </a:spcAft>
                <a:defRPr/>
              </a:pPr>
              <a:t>22</a:t>
            </a:fld>
            <a:endParaRPr lang="el-GR" smtClean="0"/>
          </a:p>
        </p:txBody>
      </p:sp>
    </p:spTree>
    <p:extLst>
      <p:ext uri="{BB962C8B-B14F-4D97-AF65-F5344CB8AC3E}">
        <p14:creationId xmlns:p14="http://schemas.microsoft.com/office/powerpoint/2010/main" val="3734175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066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F46944-4291-4C27-AA82-7A21AD9D3E3C}" type="slidenum">
              <a:rPr lang="el-GR" smtClean="0"/>
              <a:pPr fontAlgn="base">
                <a:spcBef>
                  <a:spcPct val="0"/>
                </a:spcBef>
                <a:spcAft>
                  <a:spcPct val="0"/>
                </a:spcAft>
                <a:defRPr/>
              </a:pPr>
              <a:t>23</a:t>
            </a:fld>
            <a:endParaRPr lang="el-GR" smtClean="0"/>
          </a:p>
        </p:txBody>
      </p:sp>
    </p:spTree>
    <p:extLst>
      <p:ext uri="{BB962C8B-B14F-4D97-AF65-F5344CB8AC3E}">
        <p14:creationId xmlns:p14="http://schemas.microsoft.com/office/powerpoint/2010/main" val="1214618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16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CF6064-C399-44EE-A39A-BA138B300E0A}" type="slidenum">
              <a:rPr lang="el-GR" smtClean="0"/>
              <a:pPr fontAlgn="base">
                <a:spcBef>
                  <a:spcPct val="0"/>
                </a:spcBef>
                <a:spcAft>
                  <a:spcPct val="0"/>
                </a:spcAft>
                <a:defRPr/>
              </a:pPr>
              <a:t>24</a:t>
            </a:fld>
            <a:endParaRPr lang="el-GR" smtClean="0"/>
          </a:p>
        </p:txBody>
      </p:sp>
    </p:spTree>
    <p:extLst>
      <p:ext uri="{BB962C8B-B14F-4D97-AF65-F5344CB8AC3E}">
        <p14:creationId xmlns:p14="http://schemas.microsoft.com/office/powerpoint/2010/main" val="3103807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270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A65264-4382-4ABD-8AAA-3260210665E2}" type="slidenum">
              <a:rPr lang="el-GR" smtClean="0"/>
              <a:pPr fontAlgn="base">
                <a:spcBef>
                  <a:spcPct val="0"/>
                </a:spcBef>
                <a:spcAft>
                  <a:spcPct val="0"/>
                </a:spcAft>
                <a:defRPr/>
              </a:pPr>
              <a:t>25</a:t>
            </a:fld>
            <a:endParaRPr lang="el-GR" smtClean="0"/>
          </a:p>
        </p:txBody>
      </p:sp>
    </p:spTree>
    <p:extLst>
      <p:ext uri="{BB962C8B-B14F-4D97-AF65-F5344CB8AC3E}">
        <p14:creationId xmlns:p14="http://schemas.microsoft.com/office/powerpoint/2010/main" val="1464263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373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5C0ABB-B115-4F85-B210-AD8400F1B444}" type="slidenum">
              <a:rPr lang="el-GR" smtClean="0"/>
              <a:pPr fontAlgn="base">
                <a:spcBef>
                  <a:spcPct val="0"/>
                </a:spcBef>
                <a:spcAft>
                  <a:spcPct val="0"/>
                </a:spcAft>
                <a:defRPr/>
              </a:pPr>
              <a:t>26</a:t>
            </a:fld>
            <a:endParaRPr lang="el-GR" smtClean="0"/>
          </a:p>
        </p:txBody>
      </p:sp>
    </p:spTree>
    <p:extLst>
      <p:ext uri="{BB962C8B-B14F-4D97-AF65-F5344CB8AC3E}">
        <p14:creationId xmlns:p14="http://schemas.microsoft.com/office/powerpoint/2010/main" val="2976214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475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44CCC0-291D-4A64-93C4-981D3038E49A}" type="slidenum">
              <a:rPr lang="el-GR" smtClean="0"/>
              <a:pPr fontAlgn="base">
                <a:spcBef>
                  <a:spcPct val="0"/>
                </a:spcBef>
                <a:spcAft>
                  <a:spcPct val="0"/>
                </a:spcAft>
                <a:defRPr/>
              </a:pPr>
              <a:t>27</a:t>
            </a:fld>
            <a:endParaRPr lang="el-GR" smtClean="0"/>
          </a:p>
        </p:txBody>
      </p:sp>
    </p:spTree>
    <p:extLst>
      <p:ext uri="{BB962C8B-B14F-4D97-AF65-F5344CB8AC3E}">
        <p14:creationId xmlns:p14="http://schemas.microsoft.com/office/powerpoint/2010/main" val="311632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578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122574-DE56-4B10-91CE-60A249A8F466}" type="slidenum">
              <a:rPr lang="el-GR" smtClean="0"/>
              <a:pPr fontAlgn="base">
                <a:spcBef>
                  <a:spcPct val="0"/>
                </a:spcBef>
                <a:spcAft>
                  <a:spcPct val="0"/>
                </a:spcAft>
                <a:defRPr/>
              </a:pPr>
              <a:t>28</a:t>
            </a:fld>
            <a:endParaRPr lang="el-GR" smtClean="0"/>
          </a:p>
        </p:txBody>
      </p:sp>
    </p:spTree>
    <p:extLst>
      <p:ext uri="{BB962C8B-B14F-4D97-AF65-F5344CB8AC3E}">
        <p14:creationId xmlns:p14="http://schemas.microsoft.com/office/powerpoint/2010/main" val="27628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4813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62DC50-C81F-43CB-A87A-F6383402DA5A}" type="slidenum">
              <a:rPr lang="el-GR" smtClean="0"/>
              <a:pPr fontAlgn="base">
                <a:spcBef>
                  <a:spcPct val="0"/>
                </a:spcBef>
                <a:spcAft>
                  <a:spcPct val="0"/>
                </a:spcAft>
                <a:defRPr/>
              </a:pPr>
              <a:t>2</a:t>
            </a:fld>
            <a:endParaRPr lang="el-GR" smtClean="0"/>
          </a:p>
        </p:txBody>
      </p:sp>
    </p:spTree>
    <p:extLst>
      <p:ext uri="{BB962C8B-B14F-4D97-AF65-F5344CB8AC3E}">
        <p14:creationId xmlns:p14="http://schemas.microsoft.com/office/powerpoint/2010/main" val="2016028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680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BDA560-BB5E-47A7-81CF-331F1FA9BB76}" type="slidenum">
              <a:rPr lang="el-GR" smtClean="0"/>
              <a:pPr fontAlgn="base">
                <a:spcBef>
                  <a:spcPct val="0"/>
                </a:spcBef>
                <a:spcAft>
                  <a:spcPct val="0"/>
                </a:spcAft>
                <a:defRPr/>
              </a:pPr>
              <a:t>29</a:t>
            </a:fld>
            <a:endParaRPr lang="el-GR" smtClean="0"/>
          </a:p>
        </p:txBody>
      </p:sp>
    </p:spTree>
    <p:extLst>
      <p:ext uri="{BB962C8B-B14F-4D97-AF65-F5344CB8AC3E}">
        <p14:creationId xmlns:p14="http://schemas.microsoft.com/office/powerpoint/2010/main" val="209355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680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BDA560-BB5E-47A7-81CF-331F1FA9BB76}" type="slidenum">
              <a:rPr lang="el-GR" smtClean="0"/>
              <a:pPr fontAlgn="base">
                <a:spcBef>
                  <a:spcPct val="0"/>
                </a:spcBef>
                <a:spcAft>
                  <a:spcPct val="0"/>
                </a:spcAft>
                <a:defRPr/>
              </a:pPr>
              <a:t>30</a:t>
            </a:fld>
            <a:endParaRPr lang="el-GR" smtClean="0"/>
          </a:p>
        </p:txBody>
      </p:sp>
    </p:spTree>
    <p:extLst>
      <p:ext uri="{BB962C8B-B14F-4D97-AF65-F5344CB8AC3E}">
        <p14:creationId xmlns:p14="http://schemas.microsoft.com/office/powerpoint/2010/main" val="601226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782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F4E04B-5DC9-420C-872F-907983A80BE3}" type="slidenum">
              <a:rPr lang="el-GR" smtClean="0"/>
              <a:pPr fontAlgn="base">
                <a:spcBef>
                  <a:spcPct val="0"/>
                </a:spcBef>
                <a:spcAft>
                  <a:spcPct val="0"/>
                </a:spcAft>
                <a:defRPr/>
              </a:pPr>
              <a:t>31</a:t>
            </a:fld>
            <a:endParaRPr lang="el-GR" smtClean="0"/>
          </a:p>
        </p:txBody>
      </p:sp>
    </p:spTree>
    <p:extLst>
      <p:ext uri="{BB962C8B-B14F-4D97-AF65-F5344CB8AC3E}">
        <p14:creationId xmlns:p14="http://schemas.microsoft.com/office/powerpoint/2010/main" val="3117676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885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E09EA9-3235-4D47-9EE4-48B252272DEC}" type="slidenum">
              <a:rPr lang="el-GR" smtClean="0"/>
              <a:pPr fontAlgn="base">
                <a:spcBef>
                  <a:spcPct val="0"/>
                </a:spcBef>
                <a:spcAft>
                  <a:spcPct val="0"/>
                </a:spcAft>
                <a:defRPr/>
              </a:pPr>
              <a:t>32</a:t>
            </a:fld>
            <a:endParaRPr lang="el-GR" smtClean="0"/>
          </a:p>
        </p:txBody>
      </p:sp>
    </p:spTree>
    <p:extLst>
      <p:ext uri="{BB962C8B-B14F-4D97-AF65-F5344CB8AC3E}">
        <p14:creationId xmlns:p14="http://schemas.microsoft.com/office/powerpoint/2010/main" val="2745197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987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FB3663-864C-4887-B181-CCB883381C16}" type="slidenum">
              <a:rPr lang="el-GR" smtClean="0"/>
              <a:pPr fontAlgn="base">
                <a:spcBef>
                  <a:spcPct val="0"/>
                </a:spcBef>
                <a:spcAft>
                  <a:spcPct val="0"/>
                </a:spcAft>
                <a:defRPr/>
              </a:pPr>
              <a:t>33</a:t>
            </a:fld>
            <a:endParaRPr lang="el-GR" smtClean="0"/>
          </a:p>
        </p:txBody>
      </p:sp>
    </p:spTree>
    <p:extLst>
      <p:ext uri="{BB962C8B-B14F-4D97-AF65-F5344CB8AC3E}">
        <p14:creationId xmlns:p14="http://schemas.microsoft.com/office/powerpoint/2010/main" val="2253522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8090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8E7441-0454-4B0D-8BC4-A89DB6D4B798}" type="slidenum">
              <a:rPr lang="el-GR" smtClean="0"/>
              <a:pPr fontAlgn="base">
                <a:spcBef>
                  <a:spcPct val="0"/>
                </a:spcBef>
                <a:spcAft>
                  <a:spcPct val="0"/>
                </a:spcAft>
                <a:defRPr/>
              </a:pPr>
              <a:t>34</a:t>
            </a:fld>
            <a:endParaRPr lang="el-GR" smtClean="0"/>
          </a:p>
        </p:txBody>
      </p:sp>
    </p:spTree>
    <p:extLst>
      <p:ext uri="{BB962C8B-B14F-4D97-AF65-F5344CB8AC3E}">
        <p14:creationId xmlns:p14="http://schemas.microsoft.com/office/powerpoint/2010/main" val="3367460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018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EF55A5-C52F-4DFF-A797-210657E59F7D}" type="slidenum">
              <a:rPr lang="el-GR" smtClean="0"/>
              <a:pPr fontAlgn="base">
                <a:spcBef>
                  <a:spcPct val="0"/>
                </a:spcBef>
                <a:spcAft>
                  <a:spcPct val="0"/>
                </a:spcAft>
                <a:defRPr/>
              </a:pPr>
              <a:t>3</a:t>
            </a:fld>
            <a:endParaRPr lang="el-GR" smtClean="0"/>
          </a:p>
        </p:txBody>
      </p:sp>
    </p:spTree>
    <p:extLst>
      <p:ext uri="{BB962C8B-B14F-4D97-AF65-F5344CB8AC3E}">
        <p14:creationId xmlns:p14="http://schemas.microsoft.com/office/powerpoint/2010/main" val="251724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120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5B6B18-B009-4E6A-A984-0EB86EFAE35C}" type="slidenum">
              <a:rPr lang="el-GR" smtClean="0"/>
              <a:pPr fontAlgn="base">
                <a:spcBef>
                  <a:spcPct val="0"/>
                </a:spcBef>
                <a:spcAft>
                  <a:spcPct val="0"/>
                </a:spcAft>
                <a:defRPr/>
              </a:pPr>
              <a:t>4</a:t>
            </a:fld>
            <a:endParaRPr lang="el-GR" smtClean="0"/>
          </a:p>
        </p:txBody>
      </p:sp>
    </p:spTree>
    <p:extLst>
      <p:ext uri="{BB962C8B-B14F-4D97-AF65-F5344CB8AC3E}">
        <p14:creationId xmlns:p14="http://schemas.microsoft.com/office/powerpoint/2010/main" val="249864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222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633006-9323-4C92-ABBB-62488E1F0EEA}" type="slidenum">
              <a:rPr lang="el-GR" smtClean="0"/>
              <a:pPr fontAlgn="base">
                <a:spcBef>
                  <a:spcPct val="0"/>
                </a:spcBef>
                <a:spcAft>
                  <a:spcPct val="0"/>
                </a:spcAft>
                <a:defRPr/>
              </a:pPr>
              <a:t>5</a:t>
            </a:fld>
            <a:endParaRPr lang="el-GR" smtClean="0"/>
          </a:p>
        </p:txBody>
      </p:sp>
    </p:spTree>
    <p:extLst>
      <p:ext uri="{BB962C8B-B14F-4D97-AF65-F5344CB8AC3E}">
        <p14:creationId xmlns:p14="http://schemas.microsoft.com/office/powerpoint/2010/main" val="421649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325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B51963-8824-4822-A00E-07A6154229C1}" type="slidenum">
              <a:rPr lang="el-GR" smtClean="0"/>
              <a:pPr fontAlgn="base">
                <a:spcBef>
                  <a:spcPct val="0"/>
                </a:spcBef>
                <a:spcAft>
                  <a:spcPct val="0"/>
                </a:spcAft>
                <a:defRPr/>
              </a:pPr>
              <a:t>6</a:t>
            </a:fld>
            <a:endParaRPr lang="el-GR" smtClean="0"/>
          </a:p>
        </p:txBody>
      </p:sp>
    </p:spTree>
    <p:extLst>
      <p:ext uri="{BB962C8B-B14F-4D97-AF65-F5344CB8AC3E}">
        <p14:creationId xmlns:p14="http://schemas.microsoft.com/office/powerpoint/2010/main" val="3731134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427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2A67ED-7339-4694-BE10-8D7FFEA6D8DD}" type="slidenum">
              <a:rPr lang="el-GR" smtClean="0"/>
              <a:pPr fontAlgn="base">
                <a:spcBef>
                  <a:spcPct val="0"/>
                </a:spcBef>
                <a:spcAft>
                  <a:spcPct val="0"/>
                </a:spcAft>
                <a:defRPr/>
              </a:pPr>
              <a:t>7</a:t>
            </a:fld>
            <a:endParaRPr lang="el-GR" smtClean="0"/>
          </a:p>
        </p:txBody>
      </p:sp>
    </p:spTree>
    <p:extLst>
      <p:ext uri="{BB962C8B-B14F-4D97-AF65-F5344CB8AC3E}">
        <p14:creationId xmlns:p14="http://schemas.microsoft.com/office/powerpoint/2010/main" val="328889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530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0C9C1D-91F8-442E-9540-7C3B2EFA4B09}" type="slidenum">
              <a:rPr lang="el-GR" smtClean="0"/>
              <a:pPr fontAlgn="base">
                <a:spcBef>
                  <a:spcPct val="0"/>
                </a:spcBef>
                <a:spcAft>
                  <a:spcPct val="0"/>
                </a:spcAft>
                <a:defRPr/>
              </a:pPr>
              <a:t>8</a:t>
            </a:fld>
            <a:endParaRPr lang="el-GR" smtClean="0"/>
          </a:p>
        </p:txBody>
      </p:sp>
    </p:spTree>
    <p:extLst>
      <p:ext uri="{BB962C8B-B14F-4D97-AF65-F5344CB8AC3E}">
        <p14:creationId xmlns:p14="http://schemas.microsoft.com/office/powerpoint/2010/main" val="234175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79F012B-EE30-4A32-AADD-4CDDE3275B2C}" type="slidenum">
              <a:rPr lang="en-US"/>
              <a:pPr>
                <a:defRPr/>
              </a:pPr>
              <a:t>‹#›</a:t>
            </a:fld>
            <a:endParaRPr lang="en-US"/>
          </a:p>
        </p:txBody>
      </p:sp>
    </p:spTree>
    <p:extLst>
      <p:ext uri="{BB962C8B-B14F-4D97-AF65-F5344CB8AC3E}">
        <p14:creationId xmlns:p14="http://schemas.microsoft.com/office/powerpoint/2010/main" val="413790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AABCB75-AB95-4112-ACFB-9BFBAB96D897}" type="slidenum">
              <a:rPr lang="en-US"/>
              <a:pPr>
                <a:defRPr/>
              </a:pPr>
              <a:t>‹#›</a:t>
            </a:fld>
            <a:endParaRPr lang="en-US"/>
          </a:p>
        </p:txBody>
      </p:sp>
    </p:spTree>
    <p:extLst>
      <p:ext uri="{BB962C8B-B14F-4D97-AF65-F5344CB8AC3E}">
        <p14:creationId xmlns:p14="http://schemas.microsoft.com/office/powerpoint/2010/main" val="228883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noProof="0" dirty="0" err="1" smtClean="0"/>
              <a:t>Click</a:t>
            </a:r>
            <a:r>
              <a:rPr lang="el-GR" noProof="0" dirty="0" smtClean="0"/>
              <a:t> </a:t>
            </a:r>
            <a:r>
              <a:rPr lang="el-GR" noProof="0" dirty="0" err="1" smtClean="0"/>
              <a:t>to</a:t>
            </a:r>
            <a:r>
              <a:rPr lang="el-GR" noProof="0" dirty="0" smtClean="0"/>
              <a:t> </a:t>
            </a:r>
            <a:r>
              <a:rPr lang="el-GR" noProof="0" dirty="0" err="1" smtClean="0"/>
              <a:t>edit</a:t>
            </a:r>
            <a:r>
              <a:rPr lang="el-GR" noProof="0" dirty="0" smtClean="0"/>
              <a:t> </a:t>
            </a:r>
            <a:r>
              <a:rPr lang="el-GR" noProof="0" dirty="0" err="1" smtClean="0"/>
              <a:t>Master</a:t>
            </a:r>
            <a:r>
              <a:rPr lang="el-GR" noProof="0" dirty="0" smtClean="0"/>
              <a:t> </a:t>
            </a:r>
            <a:r>
              <a:rPr lang="el-GR" noProof="0" dirty="0" err="1" smtClean="0"/>
              <a:t>text</a:t>
            </a:r>
            <a:r>
              <a:rPr lang="el-GR" noProof="0" dirty="0" smtClean="0"/>
              <a:t> </a:t>
            </a:r>
            <a:r>
              <a:rPr lang="el-GR" noProof="0" dirty="0" err="1" smtClean="0"/>
              <a:t>styles</a:t>
            </a:r>
            <a:endParaRPr lang="el-GR" noProof="0" dirty="0" smtClean="0"/>
          </a:p>
          <a:p>
            <a:pPr lvl="1"/>
            <a:r>
              <a:rPr lang="el-GR" noProof="0" dirty="0" err="1" smtClean="0"/>
              <a:t>Second</a:t>
            </a:r>
            <a:r>
              <a:rPr lang="el-GR" noProof="0" dirty="0" smtClean="0"/>
              <a:t> </a:t>
            </a:r>
            <a:r>
              <a:rPr lang="el-GR" noProof="0" dirty="0" err="1" smtClean="0"/>
              <a:t>level</a:t>
            </a:r>
            <a:endParaRPr lang="el-GR" noProof="0" dirty="0" smtClean="0"/>
          </a:p>
          <a:p>
            <a:pPr lvl="2"/>
            <a:r>
              <a:rPr lang="el-GR" noProof="0" dirty="0" err="1" smtClean="0"/>
              <a:t>Third</a:t>
            </a:r>
            <a:r>
              <a:rPr lang="el-GR" noProof="0" dirty="0" smtClean="0"/>
              <a:t> </a:t>
            </a:r>
            <a:r>
              <a:rPr lang="el-GR" noProof="0" dirty="0" err="1" smtClean="0"/>
              <a:t>level</a:t>
            </a:r>
            <a:endParaRPr lang="el-GR" noProof="0" dirty="0" smtClean="0"/>
          </a:p>
          <a:p>
            <a:pPr lvl="3"/>
            <a:r>
              <a:rPr lang="el-GR" noProof="0" dirty="0" err="1" smtClean="0"/>
              <a:t>Fourth</a:t>
            </a:r>
            <a:r>
              <a:rPr lang="el-GR" noProof="0" dirty="0" smtClean="0"/>
              <a:t> </a:t>
            </a:r>
            <a:r>
              <a:rPr lang="el-GR" noProof="0" dirty="0" err="1" smtClean="0"/>
              <a:t>level</a:t>
            </a:r>
            <a:endParaRPr lang="el-GR" noProof="0" dirty="0" smtClean="0"/>
          </a:p>
          <a:p>
            <a:pPr lvl="4"/>
            <a:r>
              <a:rPr lang="el-GR" noProof="0" dirty="0" err="1" smtClean="0"/>
              <a:t>Fifth</a:t>
            </a:r>
            <a:r>
              <a:rPr lang="el-GR" noProof="0" dirty="0" smtClean="0"/>
              <a:t> </a:t>
            </a:r>
            <a:r>
              <a:rPr lang="el-GR" noProof="0" dirty="0" err="1" smtClean="0"/>
              <a:t>level</a:t>
            </a:r>
            <a:endParaRPr lang="el-GR"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3096543"/>
            <a:ext cx="8640960" cy="1752600"/>
          </a:xfrm>
        </p:spPr>
        <p:txBody>
          <a:bodyPr>
            <a:normAutofit fontScale="85000" lnSpcReduction="20000"/>
          </a:bodyPr>
          <a:lstStyle/>
          <a:p>
            <a:r>
              <a:rPr lang="el-GR" b="1" dirty="0" smtClean="0"/>
              <a:t>Ενότητα </a:t>
            </a:r>
            <a:r>
              <a:rPr lang="en-US" b="1" dirty="0" smtClean="0"/>
              <a:t>3</a:t>
            </a:r>
            <a:r>
              <a:rPr lang="el-GR" dirty="0" smtClean="0"/>
              <a:t>:</a:t>
            </a:r>
            <a:r>
              <a:rPr lang="en-US" dirty="0" smtClean="0"/>
              <a:t> </a:t>
            </a:r>
            <a:r>
              <a:rPr lang="el-GR" dirty="0"/>
              <a:t>Αρχειακός </a:t>
            </a:r>
            <a:r>
              <a:rPr lang="el-GR" dirty="0" smtClean="0"/>
              <a:t>Δεσμός</a:t>
            </a:r>
            <a:r>
              <a:rPr lang="en-US" dirty="0" smtClean="0"/>
              <a:t> - </a:t>
            </a:r>
            <a:r>
              <a:rPr lang="el-GR" dirty="0"/>
              <a:t>Γενικές έννοιες και ορισμοί</a:t>
            </a:r>
          </a:p>
          <a:p>
            <a:endParaRPr lang="en-US" dirty="0" smtClean="0"/>
          </a:p>
          <a:p>
            <a:r>
              <a:rPr lang="el-GR" dirty="0" smtClean="0"/>
              <a:t>Γιώργος Γιαννακόπουλος</a:t>
            </a:r>
          </a:p>
          <a:p>
            <a:r>
              <a:rPr lang="el-GR" dirty="0" smtClean="0"/>
              <a:t>Τμήμα</a:t>
            </a:r>
            <a:r>
              <a:rPr lang="en-US" dirty="0" smtClean="0"/>
              <a:t> </a:t>
            </a:r>
            <a:r>
              <a:rPr lang="el-GR" dirty="0" smtClean="0"/>
              <a:t>Βιβλιοθηκονομίας και Συστημάτων Πληροφόρησης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1979916871"/>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eaLnBrk="1" fontAlgn="auto" hangingPunct="1">
              <a:spcAft>
                <a:spcPts val="0"/>
              </a:spcAft>
              <a:defRPr/>
            </a:pPr>
            <a:r>
              <a:rPr lang="el-GR" sz="4400" smtClean="0"/>
              <a:t>Ή μήπως το κριτήριο πρέπει να είναι το περιεχόμενο του τεκμηρίου: ο χρόνος, ο τόπος, το πρόσωπο, το γεγονός, το θέμα στο οποίο αφορούν οι εμπεριεχόμενες πληροφορίες;</a:t>
            </a:r>
            <a:endParaRPr lang="el-GR" sz="4400"/>
          </a:p>
        </p:txBody>
      </p:sp>
    </p:spTree>
    <p:extLst>
      <p:ext uri="{BB962C8B-B14F-4D97-AF65-F5344CB8AC3E}">
        <p14:creationId xmlns:p14="http://schemas.microsoft.com/office/powerpoint/2010/main" val="1763702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eaLnBrk="1" fontAlgn="auto" hangingPunct="1">
              <a:spcAft>
                <a:spcPts val="0"/>
              </a:spcAft>
              <a:defRPr/>
            </a:pPr>
            <a:r>
              <a:rPr lang="el-GR" sz="4000" smtClean="0"/>
              <a:t>Για να απαντήσουμε στα ερωτήματα αυτά είναι αναγκαίο να ανατρέξουμε στην έννοια του αρχείου και να διακρίνουμε τι επιτάσσει η ίδια η υφή της αρχειακής πληροφορίας.</a:t>
            </a:r>
            <a:endParaRPr lang="el-GR" sz="4000"/>
          </a:p>
        </p:txBody>
      </p:sp>
    </p:spTree>
    <p:extLst>
      <p:ext uri="{BB962C8B-B14F-4D97-AF65-F5344CB8AC3E}">
        <p14:creationId xmlns:p14="http://schemas.microsoft.com/office/powerpoint/2010/main" val="1423257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Αρχείο</a:t>
            </a:r>
            <a:endParaRPr lang="el-GR"/>
          </a:p>
        </p:txBody>
      </p:sp>
      <p:sp>
        <p:nvSpPr>
          <p:cNvPr id="18434" name="1 - Θέση περιεχομένου"/>
          <p:cNvSpPr>
            <a:spLocks noGrp="1"/>
          </p:cNvSpPr>
          <p:nvPr>
            <p:ph idx="1"/>
          </p:nvPr>
        </p:nvSpPr>
        <p:spPr/>
        <p:txBody>
          <a:bodyPr>
            <a:normAutofit fontScale="85000" lnSpcReduction="10000"/>
          </a:bodyPr>
          <a:lstStyle/>
          <a:p>
            <a:pPr eaLnBrk="1" hangingPunct="1"/>
            <a:r>
              <a:rPr lang="el-GR" altLang="el-GR" smtClean="0"/>
              <a:t>Είναι το σύνολο των τεκμηρίων, ανεξαρτήτως χρονολογίας, σχήματος και ύλης που έχει δεχθεί ή παραγάγει οποιοδήποτε φυσικό ή νομικό πρόσωπο, οποιοσδήποτε οργανισμός, δημόσιος ή ιδιωτικός, στο πλαίσιο των δραστηριοτήτων του.</a:t>
            </a:r>
          </a:p>
          <a:p>
            <a:pPr eaLnBrk="1" hangingPunct="1"/>
            <a:r>
              <a:rPr lang="el-GR" altLang="el-GR" smtClean="0"/>
              <a:t>Πρωτογενείς ιδιότητες:</a:t>
            </a:r>
          </a:p>
          <a:p>
            <a:pPr lvl="1" eaLnBrk="1" hangingPunct="1"/>
            <a:r>
              <a:rPr lang="el-GR" altLang="el-GR" smtClean="0"/>
              <a:t>Τα τεκμήρια είναι οργανικά προϊόντα.</a:t>
            </a:r>
          </a:p>
          <a:p>
            <a:pPr lvl="1" eaLnBrk="1" hangingPunct="1"/>
            <a:r>
              <a:rPr lang="el-GR" altLang="el-GR" smtClean="0"/>
              <a:t>Τα τεκμήρια είναι φυσικά προϊόντα.</a:t>
            </a:r>
          </a:p>
          <a:p>
            <a:pPr lvl="1" eaLnBrk="1" hangingPunct="1"/>
            <a:r>
              <a:rPr lang="el-GR" altLang="el-GR" smtClean="0"/>
              <a:t>Τα τεκμήρια είναι μοναδικά.</a:t>
            </a:r>
          </a:p>
          <a:p>
            <a:pPr lvl="1" eaLnBrk="1" hangingPunct="1"/>
            <a:r>
              <a:rPr lang="el-GR" altLang="el-GR" smtClean="0"/>
              <a:t>Το αρχείο υφίσταται μόνο ως σύνολο.</a:t>
            </a:r>
          </a:p>
          <a:p>
            <a:pPr lvl="1" eaLnBrk="1" hangingPunct="1"/>
            <a:r>
              <a:rPr lang="el-GR" altLang="el-GR" smtClean="0"/>
              <a:t>Τα αρχείο εξελίσσεται σε μάρτυρα των δραστηριοτήτων.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549139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Οργανικά προϊόντα</a:t>
            </a:r>
            <a:endParaRPr lang="el-GR"/>
          </a:p>
        </p:txBody>
      </p:sp>
      <p:sp>
        <p:nvSpPr>
          <p:cNvPr id="19458" name="1 - Θέση περιεχομένου"/>
          <p:cNvSpPr>
            <a:spLocks noGrp="1"/>
          </p:cNvSpPr>
          <p:nvPr>
            <p:ph idx="1"/>
          </p:nvPr>
        </p:nvSpPr>
        <p:spPr/>
        <p:txBody>
          <a:bodyPr/>
          <a:lstStyle/>
          <a:p>
            <a:pPr eaLnBrk="1" hangingPunct="1"/>
            <a:r>
              <a:rPr lang="el-GR" altLang="el-GR" smtClean="0"/>
              <a:t>Τα τεκμήρια είναι οργανικά προϊόντα του νομικού ή φυσικού προσώπου που τα παρήγαγε, πρόκειται δηλαδή για αποτέλεσμα-απόρροια των δραστηριοτήτων του προσώπου αυτού.</a:t>
            </a:r>
          </a:p>
          <a:p>
            <a:pPr eaLnBrk="1" hangingPunct="1"/>
            <a:r>
              <a:rPr lang="el-GR" altLang="el-GR" smtClean="0"/>
              <a:t>Υπό την ευρεία έννοια τα τεκμήρια είναι τμήμα των εν λόγω δραστηριοτήτων.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429832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Φυσικά προϊόντα</a:t>
            </a:r>
            <a:endParaRPr lang="el-GR"/>
          </a:p>
        </p:txBody>
      </p:sp>
      <p:sp>
        <p:nvSpPr>
          <p:cNvPr id="20482" name="1 - Θέση περιεχομένου"/>
          <p:cNvSpPr>
            <a:spLocks noGrp="1"/>
          </p:cNvSpPr>
          <p:nvPr>
            <p:ph idx="1"/>
          </p:nvPr>
        </p:nvSpPr>
        <p:spPr/>
        <p:txBody>
          <a:bodyPr/>
          <a:lstStyle/>
          <a:p>
            <a:pPr eaLnBrk="1" hangingPunct="1"/>
            <a:r>
              <a:rPr lang="el-GR" altLang="el-GR" smtClean="0"/>
              <a:t>Τα τεκμήρια είναι φυσικά προϊόντα.</a:t>
            </a:r>
          </a:p>
          <a:p>
            <a:pPr eaLnBrk="1" hangingPunct="1"/>
            <a:r>
              <a:rPr lang="el-GR" altLang="el-GR" smtClean="0"/>
              <a:t>Η δημιουργία και συγκέντρωση των τεκμηρίων δεν υπήρξε σκοπός αυτή καθ’ εαυτή, όπως στην περίπτωση της βιβλιοθήκης, αλλά φυσική απόρροια ορισμένων δραστηριοτήτων.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310708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Μοναδικότητα</a:t>
            </a:r>
            <a:endParaRPr lang="el-GR"/>
          </a:p>
        </p:txBody>
      </p:sp>
      <p:sp>
        <p:nvSpPr>
          <p:cNvPr id="21506" name="1 - Θέση περιεχομένου"/>
          <p:cNvSpPr>
            <a:spLocks noGrp="1"/>
          </p:cNvSpPr>
          <p:nvPr>
            <p:ph idx="1"/>
          </p:nvPr>
        </p:nvSpPr>
        <p:spPr/>
        <p:txBody>
          <a:bodyPr/>
          <a:lstStyle/>
          <a:p>
            <a:pPr eaLnBrk="1" hangingPunct="1"/>
            <a:r>
              <a:rPr lang="el-GR" altLang="el-GR" smtClean="0"/>
              <a:t>Τα τεκμήρια είναι μοναδικά.</a:t>
            </a:r>
          </a:p>
          <a:p>
            <a:pPr eaLnBrk="1" hangingPunct="1"/>
            <a:r>
              <a:rPr lang="el-GR" altLang="el-GR" smtClean="0"/>
              <a:t>Είναι μοναδικά, όχι μόνο ως προς το περιεχόμενο και τα εξωτερικά χαρακτηριστικά τους, όσο κυρίως ως προς τη θέση τους ως δομικές μονάδες ενός ευρύτερου συνόλου και ως προς τη λειτουργία τους ως παρεπόμενα συγκεκριμένων πράξεων.</a:t>
            </a:r>
          </a:p>
          <a:p>
            <a:pPr eaLnBrk="1" hangingPunct="1"/>
            <a:r>
              <a:rPr lang="el-GR" altLang="el-GR" smtClean="0"/>
              <a:t>Ευνόητο είναι πως και το αρχείο στο σύνολό του είναι μοναδικό.</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4218714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Σύνολο</a:t>
            </a:r>
            <a:endParaRPr lang="el-GR"/>
          </a:p>
        </p:txBody>
      </p:sp>
      <p:sp>
        <p:nvSpPr>
          <p:cNvPr id="22530" name="1 - Θέση περιεχομένου"/>
          <p:cNvSpPr>
            <a:spLocks noGrp="1"/>
          </p:cNvSpPr>
          <p:nvPr>
            <p:ph idx="1"/>
          </p:nvPr>
        </p:nvSpPr>
        <p:spPr/>
        <p:txBody>
          <a:bodyPr/>
          <a:lstStyle/>
          <a:p>
            <a:pPr eaLnBrk="1" hangingPunct="1"/>
            <a:r>
              <a:rPr lang="el-GR" altLang="el-GR" smtClean="0"/>
              <a:t>Το αρχείο υφίσταται μόνο ως σύνολο, ορθότερα ως δίκτυο διαπλεκόμενων τεκμηρίων και πληροφοριών.</a:t>
            </a:r>
          </a:p>
          <a:p>
            <a:pPr eaLnBrk="1" hangingPunct="1"/>
            <a:r>
              <a:rPr lang="el-GR" altLang="el-GR" smtClean="0"/>
              <a:t>Τα τεκμήρια διατηρούν τον αρχειακό τους χαρακτήρα, στο βαθμό που συνδέονται και διαπλέκονται με τις άλλες μονάδες του ίδιου συνόλου.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054688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pPr>
              <a:defRPr/>
            </a:pPr>
            <a:r>
              <a:rPr lang="el-GR" altLang="el-GR" dirty="0" err="1" smtClean="0"/>
              <a:t>Τεκμηριωτική</a:t>
            </a:r>
            <a:r>
              <a:rPr lang="el-GR" altLang="el-GR" dirty="0" smtClean="0"/>
              <a:t> ή αποδεικτική αξία</a:t>
            </a:r>
            <a:r>
              <a:rPr lang="en-US" altLang="el-GR" dirty="0" smtClean="0"/>
              <a:t> </a:t>
            </a:r>
            <a:r>
              <a:rPr lang="en-US" altLang="el-GR" sz="3200" b="0" dirty="0" smtClean="0"/>
              <a:t>1/2</a:t>
            </a:r>
            <a:endParaRPr lang="el-GR" sz="3200" b="0" dirty="0"/>
          </a:p>
        </p:txBody>
      </p:sp>
      <p:sp>
        <p:nvSpPr>
          <p:cNvPr id="23554" name="1 - Θέση περιεχομένου"/>
          <p:cNvSpPr>
            <a:spLocks noGrp="1"/>
          </p:cNvSpPr>
          <p:nvPr>
            <p:ph idx="1"/>
          </p:nvPr>
        </p:nvSpPr>
        <p:spPr/>
        <p:txBody>
          <a:bodyPr/>
          <a:lstStyle/>
          <a:p>
            <a:pPr eaLnBrk="1" hangingPunct="1"/>
            <a:r>
              <a:rPr lang="el-GR" altLang="el-GR" dirty="0" smtClean="0"/>
              <a:t>Το αρχείο, όντας φυσική απόρροια των δραστηριοτήτων ενός φυσικού ή νομικού προσώπου, εξελίσσεται κατόπιν σε μάρτυρα αυτών των δραστηριοτήτων, συνιστώντας έτσι μια γνώση που είναι εν πολλοίς μοναδική.</a:t>
            </a:r>
          </a:p>
          <a:p>
            <a:pPr eaLnBrk="1" hangingPunct="1"/>
            <a:r>
              <a:rPr lang="el-GR" altLang="el-GR" dirty="0" smtClean="0"/>
              <a:t>Η ικανότητα αυτή είναι γνωστή με τον όρο </a:t>
            </a:r>
            <a:r>
              <a:rPr lang="el-GR" altLang="el-GR" dirty="0" err="1" smtClean="0"/>
              <a:t>τεκμηριωτική</a:t>
            </a:r>
            <a:r>
              <a:rPr lang="el-GR" altLang="el-GR" dirty="0" smtClean="0"/>
              <a:t> αξία ή αποδεικτική αξία και είναι ίδιον του αρχείου.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732848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defRPr/>
            </a:pPr>
            <a:r>
              <a:rPr lang="el-GR" altLang="el-GR" dirty="0" err="1" smtClean="0"/>
              <a:t>Τεκμηριωτική</a:t>
            </a:r>
            <a:r>
              <a:rPr lang="el-GR" altLang="el-GR" dirty="0" smtClean="0"/>
              <a:t> ή αποδεικτική αξία </a:t>
            </a:r>
            <a:r>
              <a:rPr lang="en-US" altLang="el-GR" sz="3200" b="0" dirty="0" smtClean="0">
                <a:solidFill>
                  <a:prstClr val="black"/>
                </a:solidFill>
              </a:rPr>
              <a:t>2/2</a:t>
            </a:r>
            <a:endParaRPr lang="el-GR" dirty="0"/>
          </a:p>
        </p:txBody>
      </p:sp>
      <p:sp>
        <p:nvSpPr>
          <p:cNvPr id="24578" name="1 - Θέση περιεχομένου"/>
          <p:cNvSpPr>
            <a:spLocks noGrp="1"/>
          </p:cNvSpPr>
          <p:nvPr>
            <p:ph idx="1"/>
          </p:nvPr>
        </p:nvSpPr>
        <p:spPr/>
        <p:txBody>
          <a:bodyPr/>
          <a:lstStyle/>
          <a:p>
            <a:pPr eaLnBrk="1" hangingPunct="1"/>
            <a:r>
              <a:rPr lang="el-GR" altLang="el-GR" smtClean="0"/>
              <a:t>Κάθε μεμονωμένο τεκμήριο έχει εφ’ εαυτό μια πληροφοριακή αξία, είναι φορέας ορισμένων πληροφοριών.</a:t>
            </a:r>
          </a:p>
          <a:p>
            <a:pPr eaLnBrk="1" hangingPunct="1"/>
            <a:r>
              <a:rPr lang="el-GR" altLang="el-GR" smtClean="0"/>
              <a:t>Εντασσόμενο όμως σ’ ένα ευρύτερο αρχειακό περιβάλλον, το ίδιο τεκμήριο αναδεικνύεται πολύτιμος μάρτυρας για τη δομή και λειτουργία του οργανισμού που το παρήγαγε, προσλαμβάνει δηλαδή τεκμηριωτική αξία.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862883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Παρομοίωση…</a:t>
            </a:r>
            <a:endParaRPr lang="el-GR"/>
          </a:p>
        </p:txBody>
      </p:sp>
      <p:sp>
        <p:nvSpPr>
          <p:cNvPr id="2" name="1 - Θέση περιεχομένου"/>
          <p:cNvSpPr>
            <a:spLocks noGrp="1"/>
          </p:cNvSpPr>
          <p:nvPr>
            <p:ph idx="1"/>
          </p:nvPr>
        </p:nvSpPr>
        <p:spPr/>
        <p:txBody>
          <a:bodyPr>
            <a:normAutofit fontScale="85000" lnSpcReduction="10000"/>
          </a:bodyPr>
          <a:lstStyle/>
          <a:p>
            <a:pPr>
              <a:defRPr/>
            </a:pPr>
            <a:r>
              <a:rPr lang="el-GR" dirty="0" smtClean="0"/>
              <a:t>Το τεκμήριο είναι για το αρχείο </a:t>
            </a:r>
            <a:r>
              <a:rPr lang="el-GR" dirty="0" err="1" smtClean="0"/>
              <a:t>ό,τι</a:t>
            </a:r>
            <a:r>
              <a:rPr lang="el-GR" dirty="0" smtClean="0"/>
              <a:t> η ψηφίδα για το μωσαϊκό ή το δομικό υλικό για την αρχιτεκτονική κατασκευή.</a:t>
            </a:r>
          </a:p>
          <a:p>
            <a:pPr>
              <a:defRPr/>
            </a:pPr>
            <a:r>
              <a:rPr lang="el-GR" dirty="0" smtClean="0"/>
              <a:t>Και στις τρεις περιπτώσεις έχουμε να κάνουμε με ένα σύνολο στοιχείων που δεν υφίστανται παρά μόνο σε σχέση με το συνολικό σύστημα και που η μεταβολή του ενός από αυτά έχει επιπτώσεις και στα υπόλοιπα.</a:t>
            </a:r>
          </a:p>
          <a:p>
            <a:pPr>
              <a:defRPr/>
            </a:pPr>
            <a:r>
              <a:rPr lang="el-GR" dirty="0" smtClean="0"/>
              <a:t>Κάθε στοιχείο αποκτά νόημα και ρόλο, μόνο στο βαθμό που εντάσσεται στο σύστημα και σχετίζεται με τα υπόλοιπα στοιχεία, ενώ το ίδιο το σύστημα έχει τη δική του ξεχωριστή οντότητα που είναι ευρύτερη από τα άθροισμα των συστατικών του.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752574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l-GR" dirty="0" smtClean="0"/>
              <a:t>Ερωτήσεις επανάληψης</a:t>
            </a:r>
            <a:endParaRPr lang="el-GR" dirty="0"/>
          </a:p>
        </p:txBody>
      </p:sp>
      <p:sp>
        <p:nvSpPr>
          <p:cNvPr id="7170" name="Content Placeholder 1"/>
          <p:cNvSpPr>
            <a:spLocks noGrp="1"/>
          </p:cNvSpPr>
          <p:nvPr>
            <p:ph idx="1"/>
          </p:nvPr>
        </p:nvSpPr>
        <p:spPr/>
        <p:txBody>
          <a:bodyPr>
            <a:normAutofit fontScale="92500"/>
          </a:bodyPr>
          <a:lstStyle/>
          <a:p>
            <a:pPr eaLnBrk="1" hangingPunct="1"/>
            <a:r>
              <a:rPr lang="el-GR" altLang="el-GR" dirty="0" smtClean="0"/>
              <a:t>Τι είναι αρχείο;</a:t>
            </a:r>
          </a:p>
          <a:p>
            <a:pPr eaLnBrk="1" hangingPunct="1"/>
            <a:r>
              <a:rPr lang="el-GR" altLang="el-GR" dirty="0" smtClean="0"/>
              <a:t>Ποιες είναι οι προϋποθέσεις για να χαρακτηρίσουμε μια πληροφορία ως αρχειακή;</a:t>
            </a:r>
          </a:p>
          <a:p>
            <a:pPr eaLnBrk="1" hangingPunct="1"/>
            <a:r>
              <a:rPr lang="el-GR" altLang="el-GR" dirty="0" smtClean="0"/>
              <a:t>Τι είναι </a:t>
            </a:r>
            <a:r>
              <a:rPr lang="el-GR" altLang="el-GR" dirty="0" err="1" smtClean="0"/>
              <a:t>αρχειονομία</a:t>
            </a:r>
            <a:r>
              <a:rPr lang="el-GR" altLang="el-GR" dirty="0" smtClean="0"/>
              <a:t>;</a:t>
            </a:r>
          </a:p>
          <a:p>
            <a:pPr eaLnBrk="1" hangingPunct="1"/>
            <a:r>
              <a:rPr lang="el-GR" altLang="el-GR" dirty="0" smtClean="0"/>
              <a:t>Ποιος είναι ο </a:t>
            </a:r>
            <a:r>
              <a:rPr lang="el-GR" altLang="el-GR" dirty="0" err="1" smtClean="0"/>
              <a:t>αρχειονόμος</a:t>
            </a:r>
            <a:r>
              <a:rPr lang="el-GR" altLang="el-GR" dirty="0" smtClean="0"/>
              <a:t>;</a:t>
            </a:r>
          </a:p>
          <a:p>
            <a:r>
              <a:rPr lang="el-GR" altLang="el-GR" dirty="0" smtClean="0"/>
              <a:t>Τι πρεσβεύει η αρχή των τριών ηλικιών ;</a:t>
            </a:r>
          </a:p>
          <a:p>
            <a:r>
              <a:rPr lang="el-GR" altLang="el-GR" dirty="0" smtClean="0"/>
              <a:t>Ποιες οι αξίες των τεκμηρίων ;</a:t>
            </a:r>
          </a:p>
          <a:p>
            <a:pPr eaLnBrk="1" hangingPunct="1"/>
            <a:r>
              <a:rPr lang="el-GR" altLang="el-GR" dirty="0" smtClean="0"/>
              <a:t>Ποια είναι τα οφέλη από την εφαρμογή της αρχής των τριών ηλικιών;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155828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dirty="0" smtClean="0"/>
              <a:t>Παράδειγμα…</a:t>
            </a:r>
            <a:endParaRPr lang="el-GR" dirty="0"/>
          </a:p>
        </p:txBody>
      </p:sp>
      <p:sp>
        <p:nvSpPr>
          <p:cNvPr id="26626" name="1 - Θέση περιεχομένου"/>
          <p:cNvSpPr>
            <a:spLocks noGrp="1"/>
          </p:cNvSpPr>
          <p:nvPr>
            <p:ph idx="1"/>
          </p:nvPr>
        </p:nvSpPr>
        <p:spPr/>
        <p:txBody>
          <a:bodyPr/>
          <a:lstStyle/>
          <a:p>
            <a:pPr eaLnBrk="1" hangingPunct="1"/>
            <a:r>
              <a:rPr lang="el-GR" altLang="el-GR" smtClean="0"/>
              <a:t>Αντιλαμβανόμαστε κατά διαφορετικό τρόπο έναν αρχαίο δομικό λίθο, αν τον εξετάσουμε μεμονωμένα, αν τον συσχετίσουμε με τα άλλα απομεινάρια ενός αρχαίου ναού, ή αν τον βρούμε ενσωματωμένο σε μια βυζαντινή εκκλησία.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65509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err="1" smtClean="0"/>
              <a:t>Τεκμηριωτικό</a:t>
            </a:r>
            <a:r>
              <a:rPr lang="el-GR" smtClean="0"/>
              <a:t> δυναμικό</a:t>
            </a:r>
            <a:endParaRPr lang="el-GR"/>
          </a:p>
        </p:txBody>
      </p:sp>
      <p:sp>
        <p:nvSpPr>
          <p:cNvPr id="27650" name="1 - Θέση περιεχομένου"/>
          <p:cNvSpPr>
            <a:spLocks noGrp="1"/>
          </p:cNvSpPr>
          <p:nvPr>
            <p:ph idx="1"/>
          </p:nvPr>
        </p:nvSpPr>
        <p:spPr/>
        <p:txBody>
          <a:bodyPr>
            <a:normAutofit fontScale="92500" lnSpcReduction="20000"/>
          </a:bodyPr>
          <a:lstStyle/>
          <a:p>
            <a:pPr eaLnBrk="1" hangingPunct="1"/>
            <a:r>
              <a:rPr lang="el-GR" altLang="el-GR" smtClean="0"/>
              <a:t>Κάθε αρχειακή πληροφορία «χρωματίζεται» από την προσπάθεια μιας ορισμένης διοίκησης ή ενός ιδιώτη να πραγματοποιήσει συγκεκριμένες δραστηριότητες.</a:t>
            </a:r>
          </a:p>
          <a:p>
            <a:pPr eaLnBrk="1" hangingPunct="1"/>
            <a:r>
              <a:rPr lang="el-GR" altLang="el-GR" smtClean="0"/>
              <a:t>Ο «χρωματισμός» αυτός αποτελεί μέρος της ουσίας, του λόγου ύπαρξης, της αρχειακής πληροφορίας.</a:t>
            </a:r>
          </a:p>
          <a:p>
            <a:pPr eaLnBrk="1" hangingPunct="1"/>
            <a:r>
              <a:rPr lang="el-GR" altLang="el-GR" smtClean="0"/>
              <a:t>Τα τεκμήρια μπορούν να απελευθερώσουν το μέγιστο του τεκμηριωτικού τους δυναμικού, μόνο εφ’ όσον ενταχθούν στο περιβάλλον που τα παρήγαγε και εξεταστούν υπό το πρίσμα  της λειτουργίας που επιτέλεσαν.</a:t>
            </a:r>
          </a:p>
          <a:p>
            <a:pPr eaLnBrk="1" hangingPunct="1"/>
            <a:endParaRPr lang="el-GR" altLang="el-GR"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649843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eaLnBrk="1" fontAlgn="auto" hangingPunct="1">
              <a:spcAft>
                <a:spcPts val="0"/>
              </a:spcAft>
              <a:defRPr/>
            </a:pPr>
            <a:r>
              <a:rPr lang="el-GR" dirty="0" smtClean="0"/>
              <a:t>Συνοχή και διάρθρωση </a:t>
            </a:r>
            <a:r>
              <a:rPr lang="el-GR" smtClean="0"/>
              <a:t>των τεκμηρίων</a:t>
            </a:r>
            <a:endParaRPr lang="el-GR" dirty="0"/>
          </a:p>
        </p:txBody>
      </p:sp>
      <p:sp>
        <p:nvSpPr>
          <p:cNvPr id="28674" name="1 - Θέση περιεχομένου"/>
          <p:cNvSpPr>
            <a:spLocks noGrp="1"/>
          </p:cNvSpPr>
          <p:nvPr>
            <p:ph idx="1"/>
          </p:nvPr>
        </p:nvSpPr>
        <p:spPr/>
        <p:txBody>
          <a:bodyPr/>
          <a:lstStyle/>
          <a:p>
            <a:pPr>
              <a:buNone/>
            </a:pPr>
            <a:r>
              <a:rPr lang="el-GR" dirty="0" smtClean="0"/>
              <a:t>Πρωταρχική μέριμνα του </a:t>
            </a:r>
            <a:r>
              <a:rPr lang="el-GR" dirty="0" err="1" smtClean="0"/>
              <a:t>αρχειονόμου</a:t>
            </a:r>
            <a:r>
              <a:rPr lang="el-GR" dirty="0" smtClean="0"/>
              <a:t> είναι:</a:t>
            </a:r>
            <a:endParaRPr lang="el-GR" altLang="el-GR" dirty="0" smtClean="0"/>
          </a:p>
          <a:p>
            <a:r>
              <a:rPr lang="el-GR" altLang="el-GR" dirty="0" smtClean="0"/>
              <a:t>Να διαφυλάσσει τόσο τη φυσική συνοχή των τεκμηρίων όσο και την ιδιαίτερη διάρθρωση που τους δόθηκε από τον παραγωγό τους.</a:t>
            </a:r>
          </a:p>
          <a:p>
            <a:r>
              <a:rPr lang="el-GR" altLang="el-GR" dirty="0" smtClean="0"/>
              <a:t>Αυτή την αναγκαιότητα εκφράζει ο αρχειακός δεσμός.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741571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Αρχειακός Δεσμός</a:t>
            </a:r>
            <a:endParaRPr lang="el-GR"/>
          </a:p>
        </p:txBody>
      </p:sp>
      <p:sp>
        <p:nvSpPr>
          <p:cNvPr id="29698" name="1 - Θέση περιεχομένου"/>
          <p:cNvSpPr>
            <a:spLocks noGrp="1"/>
          </p:cNvSpPr>
          <p:nvPr>
            <p:ph idx="1"/>
          </p:nvPr>
        </p:nvSpPr>
        <p:spPr/>
        <p:txBody>
          <a:bodyPr>
            <a:normAutofit/>
          </a:bodyPr>
          <a:lstStyle/>
          <a:p>
            <a:pPr eaLnBrk="1" hangingPunct="1"/>
            <a:r>
              <a:rPr lang="el-GR" altLang="el-GR" sz="2800" dirty="0" smtClean="0"/>
              <a:t>Είναι η αρχή σύμφωνα με την οποία τα τεκμήρια που προέρχονται από ένα νομικό ή φυσικό πρόσωπο πρέπει να μένουν συγκεντρωμένα και να μη κατατέμνονται, διασκορπίζονται ή αναμειγνύονται με τεκμήρια άλλων προσώπων (πρώτο επίπεδο).</a:t>
            </a:r>
            <a:r>
              <a:rPr lang="en-US" altLang="el-GR" sz="2800" dirty="0" smtClean="0"/>
              <a:t> </a:t>
            </a:r>
          </a:p>
          <a:p>
            <a:pPr marL="355600" indent="0" eaLnBrk="1" hangingPunct="1">
              <a:buNone/>
            </a:pPr>
            <a:r>
              <a:rPr lang="el-GR" altLang="el-GR" sz="2800" b="1" dirty="0" smtClean="0"/>
              <a:t>Αλλιώς</a:t>
            </a:r>
            <a:r>
              <a:rPr lang="el-GR" altLang="el-GR" sz="2800" b="1" dirty="0" smtClean="0"/>
              <a:t>: Αρχή της προέλευσης. </a:t>
            </a:r>
          </a:p>
          <a:p>
            <a:pPr eaLnBrk="1" hangingPunct="1"/>
            <a:r>
              <a:rPr lang="el-GR" altLang="el-GR" sz="2800" dirty="0" smtClean="0"/>
              <a:t>Περαιτέρω τα τεκμήρια πρέπει να διατηρούν την ταξινόμηση που τους δόθηκε από τον παραγωγό του αρχείου (δεύτερο επίπεδο).</a:t>
            </a:r>
          </a:p>
          <a:p>
            <a:pPr marL="355600" indent="0">
              <a:buNone/>
            </a:pPr>
            <a:r>
              <a:rPr lang="el-GR" altLang="el-GR" sz="2800" b="1" dirty="0" smtClean="0"/>
              <a:t>Αλλιώς</a:t>
            </a:r>
            <a:r>
              <a:rPr lang="el-GR" altLang="el-GR" sz="2800" b="1" dirty="0" smtClean="0"/>
              <a:t>: Αρχή της αρχικής τάξης.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622754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Αρχειακό Σύνολο</a:t>
            </a:r>
            <a:endParaRPr lang="el-GR"/>
          </a:p>
        </p:txBody>
      </p:sp>
      <p:sp>
        <p:nvSpPr>
          <p:cNvPr id="2" name="1 - Θέση περιεχομένου"/>
          <p:cNvSpPr>
            <a:spLocks noGrp="1"/>
          </p:cNvSpPr>
          <p:nvPr>
            <p:ph idx="1"/>
          </p:nvPr>
        </p:nvSpPr>
        <p:spPr/>
        <p:txBody>
          <a:bodyPr>
            <a:normAutofit/>
          </a:bodyPr>
          <a:lstStyle/>
          <a:p>
            <a:pPr>
              <a:defRPr/>
            </a:pPr>
            <a:r>
              <a:rPr lang="el-GR" dirty="0" smtClean="0"/>
              <a:t>Παρεπόμενο και άμεση συνέπεια του αρχειακού δεσμού είναι η έννοια του </a:t>
            </a:r>
            <a:r>
              <a:rPr lang="el-GR" cap="small" dirty="0" smtClean="0"/>
              <a:t>ΑΡΧΕΙΑΚΟΥ </a:t>
            </a:r>
            <a:r>
              <a:rPr lang="el-GR" dirty="0" smtClean="0"/>
              <a:t>ΣΥΝΟΛΟΥ, του συνόλου δηλαδή των τεκμηρίων αδιακρίτως χρονολογίας, σχήματος και ύλης που έχει δεχθεί ή παραγάγει ένα ορισμένο φυσικό ή νομικό πρόσωπο στα πλαίσια των δραστηριοτήτων του.</a:t>
            </a:r>
          </a:p>
          <a:p>
            <a:pPr>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425507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dirty="0" smtClean="0"/>
              <a:t>Ιδιότητες αρχειακού συνόλου </a:t>
            </a:r>
            <a:r>
              <a:rPr lang="el-GR" sz="3200" b="0" dirty="0" smtClean="0"/>
              <a:t>(1/2)</a:t>
            </a:r>
            <a:endParaRPr lang="el-GR" sz="3200" b="0" dirty="0"/>
          </a:p>
        </p:txBody>
      </p:sp>
      <p:sp>
        <p:nvSpPr>
          <p:cNvPr id="2" name="1 - Θέση περιεχομένου"/>
          <p:cNvSpPr>
            <a:spLocks noGrp="1"/>
          </p:cNvSpPr>
          <p:nvPr>
            <p:ph idx="1"/>
          </p:nvPr>
        </p:nvSpPr>
        <p:spPr/>
        <p:txBody>
          <a:bodyPr>
            <a:noAutofit/>
          </a:bodyPr>
          <a:lstStyle/>
          <a:p>
            <a:pPr>
              <a:defRPr/>
            </a:pPr>
            <a:r>
              <a:rPr lang="el-GR" sz="2800" dirty="0" smtClean="0"/>
              <a:t>Το αρχειακό σύνολο παρουσιάζει όλες τις ιδιότητες ενός συστήματος. </a:t>
            </a:r>
          </a:p>
          <a:p>
            <a:pPr>
              <a:defRPr/>
            </a:pPr>
            <a:r>
              <a:rPr lang="el-GR" sz="2800" dirty="0" smtClean="0"/>
              <a:t>Το πρώτο του γνώρισμα είναι η αυθυπαρξία. Μπορεί δηλαδή να υπάρχει μόνο του, ανεξάρτητα από τα άλλα αρχειακά σύνολα.</a:t>
            </a:r>
          </a:p>
          <a:p>
            <a:pPr>
              <a:defRPr/>
            </a:pPr>
            <a:r>
              <a:rPr lang="el-GR" sz="2800" dirty="0" smtClean="0"/>
              <a:t> Δεύτερο γνώρισμα του είναι η αυτοτέλεια. Το αρχειακό σύνολο έχει όρια - όσο ασαφή ή δυσδιάκριτα κι αν είναι τα όρια αυτά.</a:t>
            </a:r>
          </a:p>
          <a:p>
            <a:pPr>
              <a:defRPr/>
            </a:pPr>
            <a:r>
              <a:rPr lang="el-GR" sz="2800" dirty="0" smtClean="0"/>
              <a:t>Τρίτο χαρακτηριστικό του αρχειακού συνόλου είναι η </a:t>
            </a:r>
            <a:r>
              <a:rPr lang="el-GR" sz="2800" dirty="0" err="1" smtClean="0"/>
              <a:t>συνθετότητα</a:t>
            </a:r>
            <a:r>
              <a:rPr lang="el-GR" sz="2800" dirty="0" smtClean="0"/>
              <a:t>. Ένα αρχειακό σύνολο αποτελείται από επιμέρους συστατικά στοιχεία (τεκμήρια, </a:t>
            </a:r>
            <a:r>
              <a:rPr lang="el-GR" sz="2800" dirty="0" err="1" smtClean="0"/>
              <a:t>υποσειρές</a:t>
            </a:r>
            <a:r>
              <a:rPr lang="el-GR" sz="2800" dirty="0" smtClean="0"/>
              <a:t> και σειρές τεκμηρίων).</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451749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dirty="0" smtClean="0"/>
              <a:t>Ιδιότητες αρχειακού συνόλου </a:t>
            </a:r>
            <a:r>
              <a:rPr lang="el-GR" sz="3200" b="0" dirty="0" smtClean="0"/>
              <a:t>(2/2)</a:t>
            </a:r>
            <a:endParaRPr lang="el-GR" sz="5400" b="0" dirty="0"/>
          </a:p>
        </p:txBody>
      </p:sp>
      <p:sp>
        <p:nvSpPr>
          <p:cNvPr id="2" name="1 - Θέση περιεχομένου"/>
          <p:cNvSpPr>
            <a:spLocks noGrp="1"/>
          </p:cNvSpPr>
          <p:nvPr>
            <p:ph idx="1"/>
          </p:nvPr>
        </p:nvSpPr>
        <p:spPr/>
        <p:txBody>
          <a:bodyPr>
            <a:normAutofit/>
          </a:bodyPr>
          <a:lstStyle/>
          <a:p>
            <a:pPr>
              <a:defRPr/>
            </a:pPr>
            <a:r>
              <a:rPr lang="el-GR" sz="2400" dirty="0" smtClean="0"/>
              <a:t>Δεν πρόκειται όμως για ένα απλό και τυχαίο άθροισμα μεμονωμένων τεκμηρίων. Αυτή άλλωστε είναι η τέταρτη και σημαντικότερη ιδιότητα του, η ύπαρξη </a:t>
            </a:r>
            <a:r>
              <a:rPr lang="el-GR" sz="2400" dirty="0" err="1" smtClean="0"/>
              <a:t>τεκμηριωτικής</a:t>
            </a:r>
            <a:r>
              <a:rPr lang="el-GR" sz="2400" dirty="0" smtClean="0"/>
              <a:t> αξίας. </a:t>
            </a:r>
          </a:p>
          <a:p>
            <a:pPr>
              <a:defRPr/>
            </a:pPr>
            <a:r>
              <a:rPr lang="el-GR" sz="2400" dirty="0" smtClean="0"/>
              <a:t>Η </a:t>
            </a:r>
            <a:r>
              <a:rPr lang="el-GR" sz="2400" dirty="0" err="1" smtClean="0"/>
              <a:t>τεκμηριωτική</a:t>
            </a:r>
            <a:r>
              <a:rPr lang="el-GR" sz="2400" dirty="0" smtClean="0"/>
              <a:t> αξία προκύπτει από το γεγονός ότι τα τεκμήρια παρουσιάζουν έναν ισχυρό δεσμό, αυτόν της κοινής προέλευσης, του κοινού υποκειμένου. </a:t>
            </a:r>
          </a:p>
          <a:p>
            <a:pPr>
              <a:defRPr/>
            </a:pPr>
            <a:r>
              <a:rPr lang="el-GR" sz="2400" dirty="0" smtClean="0"/>
              <a:t>Είναι μοναδικά, φυσικά και οργανικά προϊόντα του ενός και μόνου προσώπου που τα παρήγαγε. </a:t>
            </a:r>
          </a:p>
          <a:p>
            <a:pPr>
              <a:defRPr/>
            </a:pPr>
            <a:r>
              <a:rPr lang="el-GR" sz="2400" dirty="0" smtClean="0"/>
              <a:t>Επιπλέον η οργάνωση τους δεν είναι συμπτωματική ή αυθαίρετη, αλλά διαμορφώθηκε από τον παραγωγό τους, προκειμένου αυτός να εξυπηρετήσει συγκεκριμένες ανάγκες του.</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101062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eaLnBrk="1" fontAlgn="auto" hangingPunct="1">
              <a:spcAft>
                <a:spcPts val="0"/>
              </a:spcAft>
              <a:defRPr/>
            </a:pPr>
            <a:r>
              <a:rPr lang="el-GR" smtClean="0"/>
              <a:t>Αρχειακός δεσμός: κατευθυντήρια θεωρία</a:t>
            </a:r>
            <a:endParaRPr lang="el-GR"/>
          </a:p>
        </p:txBody>
      </p:sp>
      <p:sp>
        <p:nvSpPr>
          <p:cNvPr id="2" name="1 - Θέση περιεχομένου"/>
          <p:cNvSpPr>
            <a:spLocks noGrp="1"/>
          </p:cNvSpPr>
          <p:nvPr>
            <p:ph idx="1"/>
          </p:nvPr>
        </p:nvSpPr>
        <p:spPr/>
        <p:txBody>
          <a:bodyPr>
            <a:normAutofit/>
          </a:bodyPr>
          <a:lstStyle/>
          <a:p>
            <a:pPr>
              <a:defRPr/>
            </a:pPr>
            <a:r>
              <a:rPr lang="el-GR" sz="2400" dirty="0" smtClean="0"/>
              <a:t>Καθίσταται πλέον προφανές πως ο αρχειακός δεσμός, στο βαθμό που διαφυλάσσει τις πρωτογενείς ιδιότητες του αρχείου και ιδίως το μείζον συστατικό της αρχειακής ιδιοσυστασίας, την </a:t>
            </a:r>
            <a:r>
              <a:rPr lang="el-GR" sz="2400" dirty="0" err="1" smtClean="0"/>
              <a:t>τεκμηριωτική</a:t>
            </a:r>
            <a:r>
              <a:rPr lang="el-GR" sz="2400" dirty="0" smtClean="0"/>
              <a:t> αξία, είναι απαραίτητος για την εφαρμογή της επιστημονικής </a:t>
            </a:r>
            <a:r>
              <a:rPr lang="el-GR" sz="2400" dirty="0" err="1" smtClean="0"/>
              <a:t>αρχειονομίας</a:t>
            </a:r>
            <a:r>
              <a:rPr lang="el-GR" sz="2400" dirty="0" smtClean="0"/>
              <a:t>. </a:t>
            </a:r>
          </a:p>
          <a:p>
            <a:pPr>
              <a:defRPr/>
            </a:pPr>
            <a:r>
              <a:rPr lang="el-GR" sz="2400" dirty="0" smtClean="0"/>
              <a:t>Είναι μία κατευθυντήρια θεωρία η οποία εφαρμόζεται ανεξάρτητα από τη χρονολογία, τον όγκο, το υλικό υπόστρωμα, το περιεχόμενο και την ειδολογική κατηγορία των τεκμηρίων. </a:t>
            </a:r>
          </a:p>
          <a:p>
            <a:pPr>
              <a:defRPr/>
            </a:pPr>
            <a:r>
              <a:rPr lang="el-GR" sz="2400" dirty="0" smtClean="0"/>
              <a:t>Συνιστά έτσι τη μεθοδολογική ταυτότητα που διαχωρίζει τον </a:t>
            </a:r>
            <a:r>
              <a:rPr lang="el-GR" sz="2400" dirty="0" err="1" smtClean="0"/>
              <a:t>αρχειονόμο</a:t>
            </a:r>
            <a:r>
              <a:rPr lang="el-GR" sz="2400" dirty="0" smtClean="0"/>
              <a:t> από το βιβλιοθηκάριο, τον </a:t>
            </a:r>
            <a:r>
              <a:rPr lang="el-GR" sz="2400" dirty="0" err="1" smtClean="0"/>
              <a:t>τεκμηριωτή</a:t>
            </a:r>
            <a:r>
              <a:rPr lang="el-GR" sz="2400" dirty="0" smtClean="0"/>
              <a:t>, τον ειδικό της πληροφορικής και βέβαια από τον ερασιτέχνη </a:t>
            </a:r>
            <a:r>
              <a:rPr lang="el-GR" sz="2400" dirty="0" err="1" smtClean="0"/>
              <a:t>αρχειονόμο</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102563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eaLnBrk="1" fontAlgn="auto" hangingPunct="1">
              <a:spcAft>
                <a:spcPts val="0"/>
              </a:spcAft>
              <a:defRPr/>
            </a:pPr>
            <a:r>
              <a:rPr lang="el-GR" smtClean="0"/>
              <a:t>Αρχειακό σύνολο: βασική αρχειακή μονάδα</a:t>
            </a:r>
            <a:endParaRPr lang="el-GR"/>
          </a:p>
        </p:txBody>
      </p:sp>
      <p:sp>
        <p:nvSpPr>
          <p:cNvPr id="34818" name="1 - Θέση περιεχομένου"/>
          <p:cNvSpPr>
            <a:spLocks noGrp="1"/>
          </p:cNvSpPr>
          <p:nvPr>
            <p:ph idx="1"/>
          </p:nvPr>
        </p:nvSpPr>
        <p:spPr/>
        <p:txBody>
          <a:bodyPr>
            <a:normAutofit/>
          </a:bodyPr>
          <a:lstStyle/>
          <a:p>
            <a:r>
              <a:rPr lang="el-GR" altLang="el-GR" sz="2800" dirty="0" smtClean="0"/>
              <a:t>Το αρχειακό σύνολο αποτελεί τη βασική αρχειακή μονάδα γύρω από την οποία αναπτύσσεται όλο το εύρος των αρχειακών λειτουργιών. </a:t>
            </a:r>
          </a:p>
          <a:p>
            <a:r>
              <a:rPr lang="el-GR" altLang="el-GR" sz="2800" dirty="0" smtClean="0"/>
              <a:t>Το αρχειακό σύνολο αντιδιαστέλλεται αφ' ενός προς το μεμονωμένο τεκμήριο ή τις μικρές ομάδες τεκμηρίων και αφ' ετέρου προς τα σύνολα μη αρχειακής υφής, όπως τις βιβλιοθήκες και τις συλλογές τεκμηρίων.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715042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Συλλογή τεκμηρίων</a:t>
            </a:r>
            <a:endParaRPr lang="el-GR"/>
          </a:p>
        </p:txBody>
      </p:sp>
      <p:sp>
        <p:nvSpPr>
          <p:cNvPr id="35842" name="1 - Θέση περιεχομένου"/>
          <p:cNvSpPr>
            <a:spLocks noGrp="1"/>
          </p:cNvSpPr>
          <p:nvPr>
            <p:ph idx="1"/>
          </p:nvPr>
        </p:nvSpPr>
        <p:spPr/>
        <p:txBody>
          <a:bodyPr>
            <a:noAutofit/>
          </a:bodyPr>
          <a:lstStyle/>
          <a:p>
            <a:pPr eaLnBrk="1" hangingPunct="1"/>
            <a:r>
              <a:rPr lang="el-GR" altLang="el-GR" sz="2800" dirty="0" smtClean="0"/>
              <a:t>Ως ΣΥΛΛΟΓΗ τεκμηρίων μπορεί να χαρακτηρισθεί ως το μη αρχειακό σύνολο τεκμηρίων.</a:t>
            </a:r>
          </a:p>
          <a:p>
            <a:pPr eaLnBrk="1" hangingPunct="1"/>
            <a:r>
              <a:rPr lang="el-GR" altLang="el-GR" sz="2800" dirty="0" smtClean="0"/>
              <a:t> Πρόκειται απλώς για μια συγκέντρωση τεκμηρίων γύρω από ένα κοινό σημείο, όπως ένα θέμα, ένα πρόσωπο, μια περιοχή, μια περίοδο. </a:t>
            </a:r>
          </a:p>
          <a:p>
            <a:pPr eaLnBrk="1" hangingPunct="1"/>
            <a:r>
              <a:rPr lang="el-GR" altLang="el-GR" sz="2800" dirty="0" smtClean="0"/>
              <a:t>Σε αντίθεση δηλαδή με το αρχειακό σύνολο που, έχοντας δημιουργηθεί κατά τρόπο φυσικό και αυτόματο, διαθέτει </a:t>
            </a:r>
            <a:r>
              <a:rPr lang="el-GR" altLang="el-GR" sz="2800" dirty="0" err="1" smtClean="0"/>
              <a:t>τεκμηριωτική</a:t>
            </a:r>
            <a:r>
              <a:rPr lang="el-GR" altLang="el-GR" sz="2800" dirty="0" smtClean="0"/>
              <a:t> αξία, η συλλογή έχει δημιουργηθεί κατά τρόπο τεχνητό, προκειμένου να ικανοποιήσει ερευνητικά ή απλώς συλλεκτικά ενδιαφέροντα.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4144320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eaLnBrk="1" fontAlgn="auto" hangingPunct="1">
              <a:spcAft>
                <a:spcPts val="0"/>
              </a:spcAft>
              <a:defRPr/>
            </a:pPr>
            <a:r>
              <a:rPr lang="el-GR" dirty="0" smtClean="0"/>
              <a:t>Αρχειακός Δεσμός</a:t>
            </a:r>
            <a:endParaRPr lang="el-GR" dirty="0"/>
          </a:p>
        </p:txBody>
      </p:sp>
      <p:sp>
        <p:nvSpPr>
          <p:cNvPr id="4" name="Subtitle 3"/>
          <p:cNvSpPr>
            <a:spLocks noGrp="1"/>
          </p:cNvSpPr>
          <p:nvPr>
            <p:ph type="subTitle" idx="1"/>
          </p:nvPr>
        </p:nvSpPr>
        <p:spPr/>
        <p:txBody>
          <a:bodyPr/>
          <a:lstStyle/>
          <a:p>
            <a:r>
              <a:rPr lang="el-GR" dirty="0"/>
              <a:t>Γενικές έννοιες και ορισμοί</a:t>
            </a:r>
          </a:p>
        </p:txBody>
      </p:sp>
    </p:spTree>
    <p:extLst>
      <p:ext uri="{BB962C8B-B14F-4D97-AF65-F5344CB8AC3E}">
        <p14:creationId xmlns:p14="http://schemas.microsoft.com/office/powerpoint/2010/main" val="3792914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defRPr/>
            </a:pPr>
            <a:r>
              <a:rPr lang="el-GR" dirty="0" smtClean="0"/>
              <a:t>Θεματικές συλλογές τεκμηρίων </a:t>
            </a:r>
            <a:r>
              <a:rPr lang="el-GR" sz="3200" b="0" dirty="0" smtClean="0">
                <a:solidFill>
                  <a:prstClr val="black"/>
                </a:solidFill>
              </a:rPr>
              <a:t>1/2</a:t>
            </a:r>
            <a:endParaRPr lang="el-GR" sz="5400" b="0" dirty="0"/>
          </a:p>
        </p:txBody>
      </p:sp>
      <p:sp>
        <p:nvSpPr>
          <p:cNvPr id="2" name="1 - Θέση περιεχομένου"/>
          <p:cNvSpPr>
            <a:spLocks noGrp="1"/>
          </p:cNvSpPr>
          <p:nvPr>
            <p:ph idx="1"/>
          </p:nvPr>
        </p:nvSpPr>
        <p:spPr/>
        <p:txBody>
          <a:bodyPr>
            <a:normAutofit/>
          </a:bodyPr>
          <a:lstStyle/>
          <a:p>
            <a:pPr>
              <a:defRPr/>
            </a:pPr>
            <a:r>
              <a:rPr lang="el-GR" sz="2400" dirty="0" smtClean="0"/>
              <a:t>Οι θεματικές συλλογές τεκμηρίων ικανοποιούν μόνο τα ενδιαφέροντα του προσώπου ή του οργανισμού που τις συγκρότησε και αποκλείουν τις άλλες έρευνες. </a:t>
            </a:r>
          </a:p>
          <a:p>
            <a:pPr>
              <a:defRPr/>
            </a:pPr>
            <a:r>
              <a:rPr lang="el-GR" sz="2400" dirty="0" smtClean="0"/>
              <a:t>Αν, λ.χ., συγκεντρώσουμε από τα αρχειακά σύνολα διαφόρων υπηρεσιών τα τεκμήρια που αφορούν σε ένα πρόσωπο, πώς θα μπορέσουμε έπειτα να ανασυνθέσουμε τη διοικητική ιστορία μιας υπηρεσίας, πώς θα παρακολουθήσουμε την εξέλιξη μιας ιδέας, μιας νοοτροπίας, μιας κοινωνικής πραγματικότητας ή μιας τεχνικής;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797291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defRPr/>
            </a:pPr>
            <a:r>
              <a:rPr lang="el-GR" dirty="0" smtClean="0"/>
              <a:t>Θεματικές συλλογές τεκμηρίων </a:t>
            </a:r>
            <a:r>
              <a:rPr lang="el-GR" sz="3200" b="0" dirty="0" smtClean="0">
                <a:solidFill>
                  <a:prstClr val="black"/>
                </a:solidFill>
              </a:rPr>
              <a:t>2/2</a:t>
            </a:r>
            <a:endParaRPr lang="el-GR" sz="5400" b="0" dirty="0"/>
          </a:p>
        </p:txBody>
      </p:sp>
      <p:sp>
        <p:nvSpPr>
          <p:cNvPr id="2" name="1 - Θέση περιεχομένου"/>
          <p:cNvSpPr>
            <a:spLocks noGrp="1"/>
          </p:cNvSpPr>
          <p:nvPr>
            <p:ph idx="1"/>
          </p:nvPr>
        </p:nvSpPr>
        <p:spPr/>
        <p:txBody>
          <a:bodyPr>
            <a:normAutofit/>
          </a:bodyPr>
          <a:lstStyle/>
          <a:p>
            <a:pPr>
              <a:defRPr/>
            </a:pPr>
            <a:r>
              <a:rPr lang="el-GR" sz="2400" dirty="0" smtClean="0"/>
              <a:t>Επιπλέον τα αρχειακά σύνολα των διαφόρων υπηρεσιών θα μείνουν ακρωτηριασμένα και αποκομμένα από τμήματα που τους ανήκουν οργανικά. </a:t>
            </a:r>
          </a:p>
          <a:p>
            <a:pPr>
              <a:defRPr/>
            </a:pPr>
            <a:r>
              <a:rPr lang="el-GR" sz="2400" dirty="0" smtClean="0"/>
              <a:t>Ο Η. </a:t>
            </a:r>
            <a:r>
              <a:rPr lang="en-US" sz="2400" dirty="0" smtClean="0"/>
              <a:t>Collin </a:t>
            </a:r>
            <a:r>
              <a:rPr lang="el-GR" sz="2400" dirty="0" smtClean="0"/>
              <a:t>παρομοιάζει τους </a:t>
            </a:r>
            <a:r>
              <a:rPr lang="el-GR" sz="2400" dirty="0" err="1" smtClean="0"/>
              <a:t>αρχειονόμους</a:t>
            </a:r>
            <a:r>
              <a:rPr lang="el-GR" sz="2400" dirty="0" smtClean="0"/>
              <a:t> που κατά το παρελθόν συγκροτούσαν θεματικές συλλογές, με τις αρκούδες που καταστρέφουν τα μελίσσια και εγκαταλείπουν τις κυψέλες άδειες, αφού τις έχουν πρώτα ολοκληρωτικά απομυζήσει.</a:t>
            </a:r>
          </a:p>
          <a:p>
            <a:pPr>
              <a:defRPr/>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77279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eaLnBrk="1" fontAlgn="auto" hangingPunct="1">
              <a:spcAft>
                <a:spcPts val="0"/>
              </a:spcAft>
              <a:defRPr/>
            </a:pPr>
            <a:r>
              <a:rPr lang="el-GR" smtClean="0"/>
              <a:t>Θεματικά κριτήρια ή </a:t>
            </a:r>
            <a:r>
              <a:rPr lang="el-GR" err="1" smtClean="0"/>
              <a:t>τεκμηριωτική</a:t>
            </a:r>
            <a:r>
              <a:rPr lang="el-GR" smtClean="0"/>
              <a:t> αξία;</a:t>
            </a:r>
            <a:endParaRPr lang="el-GR"/>
          </a:p>
        </p:txBody>
      </p:sp>
      <p:sp>
        <p:nvSpPr>
          <p:cNvPr id="2" name="1 - Θέση περιεχομένου"/>
          <p:cNvSpPr>
            <a:spLocks noGrp="1"/>
          </p:cNvSpPr>
          <p:nvPr>
            <p:ph idx="1"/>
          </p:nvPr>
        </p:nvSpPr>
        <p:spPr/>
        <p:txBody>
          <a:bodyPr>
            <a:normAutofit/>
          </a:bodyPr>
          <a:lstStyle/>
          <a:p>
            <a:pPr>
              <a:defRPr/>
            </a:pPr>
            <a:r>
              <a:rPr lang="el-GR" sz="2400" dirty="0" smtClean="0"/>
              <a:t>Η πρόκριση θεματικών κριτηρίων αντί για τη διαφύλαξη της </a:t>
            </a:r>
            <a:r>
              <a:rPr lang="el-GR" sz="2400" dirty="0" err="1" smtClean="0"/>
              <a:t>τεκμηριωτικής</a:t>
            </a:r>
            <a:r>
              <a:rPr lang="el-GR" sz="2400" dirty="0" smtClean="0"/>
              <a:t> αξίας μπορεί να έχει ολέθριες συνέπειες, όταν αξιολογείται το υλικό και κρίνεται η αξία των τεκμηρίων. </a:t>
            </a:r>
          </a:p>
          <a:p>
            <a:pPr>
              <a:defRPr/>
            </a:pPr>
            <a:r>
              <a:rPr lang="el-GR" sz="2400" dirty="0" smtClean="0"/>
              <a:t>Είναι πια ανοικτός ο δρόμος για την καταστροφή των κατά τα αυθαίρετα κριτήρια μας «ασήμαντων» τεκμηρίων, που θα ήταν όμως σημαντικότατα, αν εντάσσονταν σε μια αρχειακή ενότητα. </a:t>
            </a:r>
          </a:p>
          <a:p>
            <a:pPr>
              <a:defRPr/>
            </a:pPr>
            <a:r>
              <a:rPr lang="el-GR" sz="2400" dirty="0" smtClean="0"/>
              <a:t>Όχι μόνο η </a:t>
            </a:r>
            <a:r>
              <a:rPr lang="el-GR" sz="2400" dirty="0" err="1" smtClean="0"/>
              <a:t>τεκμηριωτική</a:t>
            </a:r>
            <a:r>
              <a:rPr lang="el-GR" sz="2400" dirty="0" smtClean="0"/>
              <a:t> αξία δε διαφυλάσσεται, αλλά έχουμε πλέον χάσει το αρχείο χάριν του μεμονωμένου τεκμηρίου. Στην πραγματικότητα πρόκειται για νόθευση της ίδιας της ουσίας του αρχείου.</a:t>
            </a:r>
          </a:p>
          <a:p>
            <a:pPr>
              <a:defRPr/>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224618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eaLnBrk="1" fontAlgn="auto" hangingPunct="1">
              <a:spcAft>
                <a:spcPts val="0"/>
              </a:spcAft>
              <a:defRPr/>
            </a:pPr>
            <a:r>
              <a:rPr lang="el-GR" dirty="0" smtClean="0"/>
              <a:t>Πλεονεκτήματα αρχειακού δεσμού </a:t>
            </a:r>
            <a:r>
              <a:rPr lang="el-GR" sz="3600" b="0" dirty="0" smtClean="0"/>
              <a:t>1/2</a:t>
            </a:r>
            <a:endParaRPr lang="el-GR" sz="3600" b="0" dirty="0"/>
          </a:p>
        </p:txBody>
      </p:sp>
      <p:sp>
        <p:nvSpPr>
          <p:cNvPr id="38914" name="1 - Θέση περιεχομένου"/>
          <p:cNvSpPr>
            <a:spLocks noGrp="1"/>
          </p:cNvSpPr>
          <p:nvPr>
            <p:ph idx="1"/>
          </p:nvPr>
        </p:nvSpPr>
        <p:spPr/>
        <p:txBody>
          <a:bodyPr>
            <a:normAutofit/>
          </a:bodyPr>
          <a:lstStyle/>
          <a:p>
            <a:pPr eaLnBrk="1" hangingPunct="1"/>
            <a:r>
              <a:rPr lang="el-GR" altLang="el-GR" sz="2800" dirty="0" smtClean="0"/>
              <a:t>Εκτός όμως από αναγκαία, η εφαρμογή του αρχειακού δεσμού είναι και εξαιρετικά επωφελής για τον </a:t>
            </a:r>
            <a:r>
              <a:rPr lang="el-GR" altLang="el-GR" sz="2800" dirty="0" err="1" smtClean="0"/>
              <a:t>αρχειονόμο</a:t>
            </a:r>
            <a:r>
              <a:rPr lang="el-GR" altLang="el-GR" sz="2800" dirty="0" smtClean="0"/>
              <a:t>, στον οποίο εξασφαλίζει σημαντικά πλεονεκτήματα:</a:t>
            </a:r>
          </a:p>
          <a:p>
            <a:pPr lvl="1" eaLnBrk="1" hangingPunct="1"/>
            <a:r>
              <a:rPr lang="el-GR" altLang="el-GR" sz="2400" dirty="0" smtClean="0"/>
              <a:t>Διασφαλίζει την ενότητα και ακεραιότητα της αρχειακής μνήμης ενός φυσικού ή νομικού προσώπου.</a:t>
            </a:r>
          </a:p>
          <a:p>
            <a:pPr lvl="1" eaLnBrk="1" hangingPunct="1"/>
            <a:r>
              <a:rPr lang="el-GR" altLang="el-GR" sz="2400" dirty="0" smtClean="0"/>
              <a:t>Επιτρέπει να αντιληφθούμε όχι μόνο το περιεχόμενο των τεκμηρίων αλλά και τις μεταξύ τους σχέσεις καθώς επίσης και το βαθμό και τον τύπο αρχειακής οργάνωσης του παραγωγού.</a:t>
            </a:r>
          </a:p>
          <a:p>
            <a:pPr eaLnBrk="1" hangingPunct="1"/>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308550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eaLnBrk="1" fontAlgn="auto" hangingPunct="1">
              <a:spcAft>
                <a:spcPts val="0"/>
              </a:spcAft>
              <a:defRPr/>
            </a:pPr>
            <a:r>
              <a:rPr lang="el-GR" dirty="0" smtClean="0"/>
              <a:t>Πλεονεκτήματα αρχειακού δεσμού </a:t>
            </a:r>
            <a:r>
              <a:rPr lang="el-GR" sz="3600" b="0" dirty="0" smtClean="0"/>
              <a:t>2/2</a:t>
            </a:r>
            <a:endParaRPr lang="el-GR" sz="5300" b="0" dirty="0"/>
          </a:p>
        </p:txBody>
      </p:sp>
      <p:sp>
        <p:nvSpPr>
          <p:cNvPr id="39938" name="1 - Θέση περιεχομένου"/>
          <p:cNvSpPr>
            <a:spLocks noGrp="1"/>
          </p:cNvSpPr>
          <p:nvPr>
            <p:ph idx="1"/>
          </p:nvPr>
        </p:nvSpPr>
        <p:spPr/>
        <p:txBody>
          <a:bodyPr>
            <a:normAutofit fontScale="92500"/>
          </a:bodyPr>
          <a:lstStyle/>
          <a:p>
            <a:pPr marL="361950" lvl="1" indent="-361950">
              <a:buFont typeface="Arial" panose="020B0604020202020204" pitchFamily="34" charset="0"/>
              <a:buChar char="•"/>
            </a:pPr>
            <a:r>
              <a:rPr lang="el-GR" altLang="el-GR" dirty="0" smtClean="0"/>
              <a:t>Συνιστά αυτή καθ' εαυτή έναν τρόπο διάρθρωσης των πληροφοριών, ένα σύστημα δηλαδή πρόσβασης του ερευνητή στις ποικίλες πληροφορίες του </a:t>
            </a:r>
            <a:r>
              <a:rPr lang="el-GR" altLang="el-GR" dirty="0" err="1" smtClean="0"/>
              <a:t>τεκμηριωτικού</a:t>
            </a:r>
            <a:r>
              <a:rPr lang="el-GR" altLang="el-GR" dirty="0" smtClean="0"/>
              <a:t> υλικού.</a:t>
            </a:r>
          </a:p>
          <a:p>
            <a:pPr marL="361950" lvl="1" indent="-361950">
              <a:buFont typeface="Arial" panose="020B0604020202020204" pitchFamily="34" charset="0"/>
              <a:buChar char="•"/>
            </a:pPr>
            <a:r>
              <a:rPr lang="el-GR" altLang="el-GR" dirty="0" smtClean="0"/>
              <a:t>Επιτρέπει στον </a:t>
            </a:r>
            <a:r>
              <a:rPr lang="el-GR" altLang="el-GR" dirty="0" err="1" smtClean="0"/>
              <a:t>αρχειονόμο</a:t>
            </a:r>
            <a:r>
              <a:rPr lang="el-GR" altLang="el-GR" dirty="0" smtClean="0"/>
              <a:t> να απομονώσει από την ευρεία πραγματικότητα αυτοτελείς αρχειακές οντότητες παρέχοντας μια ασφαλή και εν πολλοίς αντικειμενική μονάδα για την πρόσκτηση, ταξινόμηση και περιγραφή των αρχείων.</a:t>
            </a:r>
          </a:p>
          <a:p>
            <a:pPr marL="361950" lvl="1" indent="-361950">
              <a:buFont typeface="Arial" panose="020B0604020202020204" pitchFamily="34" charset="0"/>
              <a:buChar char="•"/>
            </a:pPr>
            <a:r>
              <a:rPr lang="el-GR" altLang="el-GR" dirty="0" smtClean="0"/>
              <a:t>Διευκολύνει την αρχειακή εργασία κατευθύνοντάς την προς τις μεγάλες ενότητες, τα αρχειακά σύνολα, και αφήνοντας κατά μέρος τα μεμονωμένα τεκμήρια.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3671672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eaLnBrk="1" fontAlgn="auto" hangingPunct="1">
              <a:spcAft>
                <a:spcPts val="0"/>
              </a:spcAft>
              <a:defRPr/>
            </a:pPr>
            <a:r>
              <a:rPr lang="el-GR" smtClean="0"/>
              <a:t>Όλοι οι παραπάνω λόγοι συνέβαλαν στη βαθμιαία αναγόρευση του αρχειακού δεσμού σε θεμελιώδη αρχή της </a:t>
            </a:r>
            <a:r>
              <a:rPr lang="el-GR" err="1" smtClean="0"/>
              <a:t>αρχειονομίας</a:t>
            </a:r>
            <a:r>
              <a:rPr lang="el-GR" smtClean="0"/>
              <a:t>.</a:t>
            </a:r>
            <a:endParaRPr lang="el-GR"/>
          </a:p>
        </p:txBody>
      </p:sp>
    </p:spTree>
    <p:extLst>
      <p:ext uri="{BB962C8B-B14F-4D97-AF65-F5344CB8AC3E}">
        <p14:creationId xmlns:p14="http://schemas.microsoft.com/office/powerpoint/2010/main" val="41170553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663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997939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Γιαννακόπουλος. «Εισαγωγή στην </a:t>
            </a:r>
            <a:r>
              <a:rPr lang="el-GR" sz="2000" dirty="0" err="1"/>
              <a:t>Αρχειονομία</a:t>
            </a:r>
            <a:r>
              <a:rPr lang="el-GR" sz="2000" dirty="0"/>
              <a:t>. Ενότητα 3: Αρχειακός Δεσμός - Γενικές έννοιες και </a:t>
            </a:r>
            <a:r>
              <a:rPr lang="el-GR" sz="2000" dirty="0" smtClean="0"/>
              <a:t>ορισμοί».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98276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208946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Αρχειακά τεκμήρια</a:t>
            </a:r>
            <a:endParaRPr lang="el-GR"/>
          </a:p>
        </p:txBody>
      </p:sp>
      <p:sp>
        <p:nvSpPr>
          <p:cNvPr id="10242" name="1 - Θέση περιεχομένου"/>
          <p:cNvSpPr>
            <a:spLocks noGrp="1"/>
          </p:cNvSpPr>
          <p:nvPr>
            <p:ph idx="1"/>
          </p:nvPr>
        </p:nvSpPr>
        <p:spPr/>
        <p:txBody>
          <a:bodyPr/>
          <a:lstStyle/>
          <a:p>
            <a:pPr eaLnBrk="1" hangingPunct="1"/>
            <a:r>
              <a:rPr lang="el-GR" altLang="el-GR" sz="2800" smtClean="0"/>
              <a:t>Οι πληροφορίες που έχουν παραχθεί ή ληφθεί από ένα φυσικό ή νομικό πρόσωπο στο πλαίσιο των δραστηριοτήτων του και έχουν καταχωρισθεί σε ορισμένο υλικό.</a:t>
            </a:r>
          </a:p>
          <a:p>
            <a:pPr eaLnBrk="1" hangingPunct="1"/>
            <a:r>
              <a:rPr lang="el-GR" altLang="el-GR" sz="2800" smtClean="0"/>
              <a:t>Ο άνθρωπος δημιουργεί πληροφορίες αρχειακού χαρακτήρα, είτε για να επικοινωνήσει με τους γύρω του είτε για να πετύχει συγκεκριμένους στόχους.</a:t>
            </a:r>
          </a:p>
          <a:p>
            <a:pPr eaLnBrk="1" hangingPunct="1"/>
            <a:r>
              <a:rPr lang="el-GR" altLang="el-GR" sz="2800" smtClean="0"/>
              <a:t>Ο αρχειονόμος είναι ο «τεχνικός» που επιφορτίζεται με τη διαχείριση αυτών των πληροφοριών.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9742872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037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6391706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3807008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9831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Μεμονωμένη πληροφορία</a:t>
            </a:r>
            <a:endParaRPr lang="el-GR"/>
          </a:p>
        </p:txBody>
      </p:sp>
      <p:sp>
        <p:nvSpPr>
          <p:cNvPr id="11266" name="1 - Θέση περιεχομένου"/>
          <p:cNvSpPr>
            <a:spLocks noGrp="1"/>
          </p:cNvSpPr>
          <p:nvPr>
            <p:ph idx="1"/>
          </p:nvPr>
        </p:nvSpPr>
        <p:spPr/>
        <p:txBody>
          <a:bodyPr>
            <a:normAutofit fontScale="92500"/>
          </a:bodyPr>
          <a:lstStyle/>
          <a:p>
            <a:pPr eaLnBrk="1" hangingPunct="1"/>
            <a:r>
              <a:rPr lang="el-GR" altLang="el-GR" smtClean="0"/>
              <a:t>Η πληροφορία υπάρχει, μόνο στο βαθμό που συνδέεται με τις υπόλοιπες πληροφορίες, τις οποίες εμπλουτίζει, τροποποιεί ή ανατρέπει.</a:t>
            </a:r>
          </a:p>
          <a:p>
            <a:pPr eaLnBrk="1" hangingPunct="1"/>
            <a:r>
              <a:rPr lang="el-GR" altLang="el-GR" smtClean="0"/>
              <a:t>Η πρακτική ανέδειξε ότι μια μονάδα είναι συνθετότερη από τη μεμονωμένη πληροφορία.</a:t>
            </a:r>
          </a:p>
          <a:p>
            <a:pPr eaLnBrk="1" hangingPunct="1"/>
            <a:r>
              <a:rPr lang="el-GR" altLang="el-GR" smtClean="0"/>
              <a:t>Τεκμήριο: ποσότητα πληροφοριών που προέρχονται από ένα φυσικό ή νομικό πρόσωπο, έχουν παραχθεί σε ορισμένο χρόνο και τόπο και σχετίζονται με συγκεκριμένη πράξη.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602400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eaLnBrk="1" fontAlgn="auto" hangingPunct="1">
              <a:spcAft>
                <a:spcPts val="0"/>
              </a:spcAft>
              <a:defRPr/>
            </a:pPr>
            <a:r>
              <a:rPr lang="el-GR" smtClean="0"/>
              <a:t>Μπορεί το τεκμήριο να υπάρξει μόνο του ή πρέπει κι αυτό να συσχετισθεί με άλλα τεκμήρια;</a:t>
            </a:r>
            <a:endParaRPr lang="el-GR"/>
          </a:p>
        </p:txBody>
      </p:sp>
    </p:spTree>
    <p:extLst>
      <p:ext uri="{BB962C8B-B14F-4D97-AF65-F5344CB8AC3E}">
        <p14:creationId xmlns:p14="http://schemas.microsoft.com/office/powerpoint/2010/main" val="3404912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eaLnBrk="1" fontAlgn="auto" hangingPunct="1">
              <a:spcAft>
                <a:spcPts val="0"/>
              </a:spcAft>
              <a:defRPr/>
            </a:pPr>
            <a:r>
              <a:rPr lang="el-GR" smtClean="0"/>
              <a:t>Η συσχέτιση αυτή πραγματοποιείται επί τη βάση ποιων κριτηρίων;</a:t>
            </a:r>
            <a:endParaRPr lang="el-GR"/>
          </a:p>
        </p:txBody>
      </p:sp>
    </p:spTree>
    <p:extLst>
      <p:ext uri="{BB962C8B-B14F-4D97-AF65-F5344CB8AC3E}">
        <p14:creationId xmlns:p14="http://schemas.microsoft.com/office/powerpoint/2010/main" val="4200279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eaLnBrk="1" fontAlgn="auto" hangingPunct="1">
              <a:spcAft>
                <a:spcPts val="0"/>
              </a:spcAft>
              <a:defRPr/>
            </a:pPr>
            <a:r>
              <a:rPr lang="el-GR" sz="4000" smtClean="0"/>
              <a:t>Αν συγκροτήσουμε σύνολα τεκμηρίων, αυτά θα αποτελούνται από τα τεκμήρια που παρουσιάζουν ομοιότητες ως προς το σχήμα ή την υλική υπόσταση του υποστρώματος στο οποίο έχουν καταγραφεί;</a:t>
            </a:r>
            <a:endParaRPr lang="el-GR" sz="4000"/>
          </a:p>
        </p:txBody>
      </p:sp>
    </p:spTree>
    <p:extLst>
      <p:ext uri="{BB962C8B-B14F-4D97-AF65-F5344CB8AC3E}">
        <p14:creationId xmlns:p14="http://schemas.microsoft.com/office/powerpoint/2010/main" val="3283302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eaLnBrk="1" fontAlgn="auto" hangingPunct="1">
              <a:spcAft>
                <a:spcPts val="0"/>
              </a:spcAft>
              <a:defRPr/>
            </a:pPr>
            <a:r>
              <a:rPr lang="el-GR" sz="4000" smtClean="0"/>
              <a:t>Μήπως από τα τεκμήρια που έχουν προκύψει από ορισμένο πρόσωπο ή ομάδα προσώπων;</a:t>
            </a:r>
            <a:br>
              <a:rPr lang="el-GR" sz="4000" smtClean="0"/>
            </a:br>
            <a:r>
              <a:rPr lang="el-GR" sz="4000" smtClean="0"/>
              <a:t>Ή από τα τεκμήρια που έχουν δημιουργηθεί προκειμένου να συντελεσθεί μια ορισμένη δραστηριότητα;</a:t>
            </a:r>
            <a:endParaRPr lang="el-GR" sz="4000"/>
          </a:p>
        </p:txBody>
      </p:sp>
    </p:spTree>
    <p:extLst>
      <p:ext uri="{BB962C8B-B14F-4D97-AF65-F5344CB8AC3E}">
        <p14:creationId xmlns:p14="http://schemas.microsoft.com/office/powerpoint/2010/main" val="40522687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b86253d813c41a424cb99d53d7e8a87a2a5b664"/>
  <p:tag name="ISPRING_RESOURCE_PATHS_HASH_PRESENTER" val="53ec93cbb2a94819d19a892521a2516351e3619"/>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TotalTime>
  <Words>2546</Words>
  <Application>Microsoft Office PowerPoint</Application>
  <PresentationFormat>Προβολή στην οθόνη (4:3)</PresentationFormat>
  <Paragraphs>242</Paragraphs>
  <Slides>43</Slides>
  <Notes>42</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OC_template_updated</vt:lpstr>
      <vt:lpstr>Εισαγωγή στην Αρχειονομία</vt:lpstr>
      <vt:lpstr>Ερωτήσεις επανάληψης</vt:lpstr>
      <vt:lpstr>Αρχειακός Δεσμός</vt:lpstr>
      <vt:lpstr>Αρχειακά τεκμήρια</vt:lpstr>
      <vt:lpstr>Μεμονωμένη πληροφορία</vt:lpstr>
      <vt:lpstr>Μπορεί το τεκμήριο να υπάρξει μόνο του ή πρέπει κι αυτό να συσχετισθεί με άλλα τεκμήρια;</vt:lpstr>
      <vt:lpstr>Η συσχέτιση αυτή πραγματοποιείται επί τη βάση ποιων κριτηρίων;</vt:lpstr>
      <vt:lpstr>Αν συγκροτήσουμε σύνολα τεκμηρίων, αυτά θα αποτελούνται από τα τεκμήρια που παρουσιάζουν ομοιότητες ως προς το σχήμα ή την υλική υπόσταση του υποστρώματος στο οποίο έχουν καταγραφεί;</vt:lpstr>
      <vt:lpstr>Μήπως από τα τεκμήρια που έχουν προκύψει από ορισμένο πρόσωπο ή ομάδα προσώπων; Ή από τα τεκμήρια που έχουν δημιουργηθεί προκειμένου να συντελεσθεί μια ορισμένη δραστηριότητα;</vt:lpstr>
      <vt:lpstr>Ή μήπως το κριτήριο πρέπει να είναι το περιεχόμενο του τεκμηρίου: ο χρόνος, ο τόπος, το πρόσωπο, το γεγονός, το θέμα στο οποίο αφορούν οι εμπεριεχόμενες πληροφορίες;</vt:lpstr>
      <vt:lpstr>Για να απαντήσουμε στα ερωτήματα αυτά είναι αναγκαίο να ανατρέξουμε στην έννοια του αρχείου και να διακρίνουμε τι επιτάσσει η ίδια η υφή της αρχειακής πληροφορίας.</vt:lpstr>
      <vt:lpstr>Αρχείο</vt:lpstr>
      <vt:lpstr>Οργανικά προϊόντα</vt:lpstr>
      <vt:lpstr>Φυσικά προϊόντα</vt:lpstr>
      <vt:lpstr>Μοναδικότητα</vt:lpstr>
      <vt:lpstr>Σύνολο</vt:lpstr>
      <vt:lpstr>Τεκμηριωτική ή αποδεικτική αξία 1/2</vt:lpstr>
      <vt:lpstr>Τεκμηριωτική ή αποδεικτική αξία 2/2</vt:lpstr>
      <vt:lpstr>Παρομοίωση…</vt:lpstr>
      <vt:lpstr>Παράδειγμα…</vt:lpstr>
      <vt:lpstr>Τεκμηριωτικό δυναμικό</vt:lpstr>
      <vt:lpstr>Συνοχή και διάρθρωση των τεκμηρίων</vt:lpstr>
      <vt:lpstr>Αρχειακός Δεσμός</vt:lpstr>
      <vt:lpstr>Αρχειακό Σύνολο</vt:lpstr>
      <vt:lpstr>Ιδιότητες αρχειακού συνόλου (1/2)</vt:lpstr>
      <vt:lpstr>Ιδιότητες αρχειακού συνόλου (2/2)</vt:lpstr>
      <vt:lpstr>Αρχειακός δεσμός: κατευθυντήρια θεωρία</vt:lpstr>
      <vt:lpstr>Αρχειακό σύνολο: βασική αρχειακή μονάδα</vt:lpstr>
      <vt:lpstr>Συλλογή τεκμηρίων</vt:lpstr>
      <vt:lpstr>Θεματικές συλλογές τεκμηρίων 1/2</vt:lpstr>
      <vt:lpstr>Θεματικές συλλογές τεκμηρίων 2/2</vt:lpstr>
      <vt:lpstr>Θεματικά κριτήρια ή τεκμηριωτική αξία;</vt:lpstr>
      <vt:lpstr>Πλεονεκτήματα αρχειακού δεσμού 1/2</vt:lpstr>
      <vt:lpstr>Πλεονεκτήματα αρχειακού δεσμού 2/2</vt:lpstr>
      <vt:lpstr>Όλοι οι παραπάνω λόγοι συνέβαλαν στη βαθμιαία αναγόρευση του αρχειακού δεσμού σε θεμελιώδη αρχή της αρχειονομίας.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80</cp:revision>
  <dcterms:created xsi:type="dcterms:W3CDTF">2013-03-04T13:35:19Z</dcterms:created>
  <dcterms:modified xsi:type="dcterms:W3CDTF">2015-06-12T09:16:07Z</dcterms:modified>
</cp:coreProperties>
</file>