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9" r:id="rId3"/>
    <p:sldId id="274" r:id="rId4"/>
    <p:sldId id="275" r:id="rId5"/>
    <p:sldId id="27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7" r:id="rId14"/>
    <p:sldId id="298" r:id="rId15"/>
    <p:sldId id="295" r:id="rId16"/>
    <p:sldId id="296" r:id="rId17"/>
    <p:sldId id="257" r:id="rId18"/>
    <p:sldId id="262" r:id="rId19"/>
    <p:sldId id="264" r:id="rId20"/>
    <p:sldId id="265" r:id="rId21"/>
    <p:sldId id="266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7/10/2019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7/10/2019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A1BD75-EFE4-4A92-9A6A-89E25730CF2A}" type="slidenum">
              <a:rPr lang="el-GR" altLang="el-GR" sz="1300"/>
              <a:pPr eaLnBrk="1" hangingPunct="1"/>
              <a:t>1</a:t>
            </a:fld>
            <a:endParaRPr lang="el-GR" altLang="el-GR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682550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2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«</a:t>
            </a:r>
            <a:r>
              <a:rPr lang="el-GR" sz="2800" dirty="0"/>
              <a:t>Ασκήσεις στη χρήση περιορισμών (constraints)</a:t>
            </a:r>
            <a:r>
              <a:rPr lang="el-GR" sz="2800" dirty="0" smtClean="0"/>
              <a:t>»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Σκουρλάς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smtClean="0">
                <a:latin typeface="+mn-lt"/>
              </a:rPr>
              <a:t>Πανεπιστήμιο Δυτικής Αττικής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159245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569"/>
            <a:ext cx="75819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764704"/>
            <a:ext cx="8435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Προσθέστε περιορισμό ορίζοντας κύριο κλειδί στον πίνακα </a:t>
            </a:r>
            <a:r>
              <a:rPr lang="en-US" dirty="0"/>
              <a:t>DEPT</a:t>
            </a:r>
          </a:p>
          <a:p>
            <a:r>
              <a:rPr lang="en-US" dirty="0" smtClean="0"/>
              <a:t>ALTER </a:t>
            </a:r>
            <a:r>
              <a:rPr lang="en-US" dirty="0"/>
              <a:t>TABLE DEPT</a:t>
            </a:r>
          </a:p>
          <a:p>
            <a:r>
              <a:rPr lang="en-US" dirty="0"/>
              <a:t>     ADD CONSTRAINT </a:t>
            </a:r>
            <a:r>
              <a:rPr lang="en-US" dirty="0" err="1"/>
              <a:t>pk_Deptno</a:t>
            </a:r>
            <a:r>
              <a:rPr lang="en-US" dirty="0"/>
              <a:t> PRIMARY KEY (</a:t>
            </a:r>
            <a:r>
              <a:rPr lang="en-US" dirty="0" err="1"/>
              <a:t>Deptno</a:t>
            </a:r>
            <a:r>
              <a:rPr lang="en-US" dirty="0"/>
              <a:t>);</a:t>
            </a:r>
          </a:p>
          <a:p>
            <a:r>
              <a:rPr lang="en-US" dirty="0"/>
              <a:t>DESCRIBE DEPT;</a:t>
            </a:r>
          </a:p>
          <a:p>
            <a:endParaRPr lang="en-US" dirty="0"/>
          </a:p>
          <a:p>
            <a:r>
              <a:rPr lang="el-GR" dirty="0"/>
              <a:t>Καταργήστε τον περιορισμό που ορίσατε για κύριο κλειδί στον πίνακα </a:t>
            </a:r>
            <a:r>
              <a:rPr lang="en-US" dirty="0"/>
              <a:t>DEPT</a:t>
            </a:r>
          </a:p>
          <a:p>
            <a:r>
              <a:rPr lang="en-US" dirty="0" smtClean="0"/>
              <a:t>ALTER </a:t>
            </a:r>
            <a:r>
              <a:rPr lang="en-US" dirty="0"/>
              <a:t>TABLE DEPT DROP PRIMARY KEY;</a:t>
            </a:r>
          </a:p>
          <a:p>
            <a:r>
              <a:rPr lang="en-US" dirty="0"/>
              <a:t>DESCRIBE DEPT;</a:t>
            </a:r>
          </a:p>
        </p:txBody>
      </p:sp>
    </p:spTree>
    <p:extLst>
      <p:ext uri="{BB962C8B-B14F-4D97-AF65-F5344CB8AC3E}">
        <p14:creationId xmlns:p14="http://schemas.microsoft.com/office/powerpoint/2010/main" val="271934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23528" y="273422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Καταργήστε και δημιουργήστε εκ νέου τον πίνακα DEPT ώστε η στήλη του department κατά την εισαγωγή στοιχείων αν δεν δώσουμε άλλη τιμή να έχει την προκαθορισμένη τιμή 'Development'.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463046"/>
              </p:ext>
            </p:extLst>
          </p:nvPr>
        </p:nvGraphicFramePr>
        <p:xfrm>
          <a:off x="467544" y="1453207"/>
          <a:ext cx="2232248" cy="1043688"/>
        </p:xfrm>
        <a:graphic>
          <a:graphicData uri="http://schemas.openxmlformats.org/drawingml/2006/table">
            <a:tbl>
              <a:tblPr firstRow="1" firstCol="1" bandRow="1"/>
              <a:tblGrid>
                <a:gridCol w="716915"/>
                <a:gridCol w="151533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Sales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512" y="2859901"/>
            <a:ext cx="85072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DROP TABLE IF EXISTS DEPT;</a:t>
            </a:r>
          </a:p>
          <a:p>
            <a:r>
              <a:rPr lang="en-US" dirty="0"/>
              <a:t>CREATE TABLE </a:t>
            </a:r>
            <a:r>
              <a:rPr lang="en-US" dirty="0" err="1"/>
              <a:t>dept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D_Id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NOT NULL, </a:t>
            </a:r>
          </a:p>
          <a:p>
            <a:r>
              <a:rPr lang="en-US" dirty="0"/>
              <a:t>department varchar(90) DEFAULT 'Development',</a:t>
            </a:r>
          </a:p>
          <a:p>
            <a:r>
              <a:rPr lang="en-US" dirty="0"/>
              <a:t>primary key(</a:t>
            </a:r>
            <a:r>
              <a:rPr lang="en-US" dirty="0" err="1"/>
              <a:t>d_id</a:t>
            </a:r>
            <a:r>
              <a:rPr lang="en-US" dirty="0"/>
              <a:t>));</a:t>
            </a:r>
          </a:p>
          <a:p>
            <a:endParaRPr lang="el-GR" dirty="0" smtClean="0"/>
          </a:p>
          <a:p>
            <a:r>
              <a:rPr lang="en-US" dirty="0" smtClean="0"/>
              <a:t>INSERT </a:t>
            </a:r>
            <a:r>
              <a:rPr lang="en-US" dirty="0"/>
              <a:t>INTO </a:t>
            </a:r>
            <a:r>
              <a:rPr lang="en-US" dirty="0" err="1"/>
              <a:t>dept</a:t>
            </a:r>
            <a:r>
              <a:rPr lang="en-US" dirty="0"/>
              <a:t>(</a:t>
            </a:r>
            <a:r>
              <a:rPr lang="en-US" dirty="0" err="1"/>
              <a:t>D_Id</a:t>
            </a:r>
            <a:r>
              <a:rPr lang="en-US" dirty="0"/>
              <a:t>) VALUES (10), (20);</a:t>
            </a:r>
          </a:p>
          <a:p>
            <a:r>
              <a:rPr lang="en-US" dirty="0"/>
              <a:t>SELECT * FROM DEPT;</a:t>
            </a:r>
          </a:p>
          <a:p>
            <a:endParaRPr lang="el-GR" dirty="0" smtClean="0"/>
          </a:p>
          <a:p>
            <a:r>
              <a:rPr lang="en-US" dirty="0" smtClean="0"/>
              <a:t>INSERT </a:t>
            </a:r>
            <a:r>
              <a:rPr lang="en-US" dirty="0"/>
              <a:t>INTO DEPT VALUES (30, 'Sales');</a:t>
            </a:r>
          </a:p>
          <a:p>
            <a:r>
              <a:rPr lang="en-US" dirty="0"/>
              <a:t>SELECT * FROM DEPT;</a:t>
            </a:r>
          </a:p>
        </p:txBody>
      </p:sp>
    </p:spTree>
    <p:extLst>
      <p:ext uri="{BB962C8B-B14F-4D97-AF65-F5344CB8AC3E}">
        <p14:creationId xmlns:p14="http://schemas.microsoft.com/office/powerpoint/2010/main" val="2083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61560"/>
            <a:ext cx="8229600" cy="907200"/>
          </a:xfrm>
        </p:spPr>
        <p:txBody>
          <a:bodyPr>
            <a:noAutofit/>
          </a:bodyPr>
          <a:lstStyle/>
          <a:p>
            <a:r>
              <a:rPr lang="el-GR" sz="1800" dirty="0"/>
              <a:t>Προσθέστε κύρια και ξένα κλειδιά </a:t>
            </a:r>
            <a:br>
              <a:rPr lang="el-GR" sz="1800" dirty="0"/>
            </a:br>
            <a:r>
              <a:rPr lang="en-US" sz="1800" dirty="0"/>
              <a:t>... ADD CONSTRAINT ....  PRIMARY KEY .... ;</a:t>
            </a:r>
            <a:r>
              <a:rPr lang="el-GR" sz="1800" dirty="0"/>
              <a:t/>
            </a:r>
            <a:br>
              <a:rPr lang="el-GR" sz="1800" dirty="0"/>
            </a:br>
            <a:r>
              <a:rPr lang="en-US" sz="1800" dirty="0"/>
              <a:t>... ADD CONSTRAINT ... FOREIGN KEY ... REFERENCES ....;</a:t>
            </a:r>
            <a:endParaRPr lang="el-GR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07504" y="1363990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ALTER TABLE DEPT</a:t>
            </a:r>
          </a:p>
          <a:p>
            <a:r>
              <a:rPr lang="en-US" sz="1600" dirty="0"/>
              <a:t>     ADD CONSTRAINT </a:t>
            </a:r>
            <a:r>
              <a:rPr lang="en-US" sz="1600" dirty="0" err="1"/>
              <a:t>pk_Deptno</a:t>
            </a:r>
            <a:r>
              <a:rPr lang="en-US" sz="1600" dirty="0"/>
              <a:t> PRIMARY KEY (</a:t>
            </a:r>
            <a:r>
              <a:rPr lang="en-US" sz="1600" dirty="0" err="1"/>
              <a:t>Deptno</a:t>
            </a:r>
            <a:r>
              <a:rPr lang="en-US" sz="1600" dirty="0"/>
              <a:t>);</a:t>
            </a:r>
          </a:p>
          <a:p>
            <a:r>
              <a:rPr lang="en-US" sz="1600" dirty="0"/>
              <a:t>DESCRIBE DEPT;</a:t>
            </a:r>
          </a:p>
          <a:p>
            <a:r>
              <a:rPr lang="en-US" sz="1600" dirty="0"/>
              <a:t>ALTER TABLE JOB</a:t>
            </a:r>
          </a:p>
          <a:p>
            <a:r>
              <a:rPr lang="en-US" sz="1600" dirty="0"/>
              <a:t>     ADD CONSTRAINT </a:t>
            </a:r>
            <a:r>
              <a:rPr lang="en-US" sz="1600" dirty="0" err="1"/>
              <a:t>pk_Jobcode</a:t>
            </a:r>
            <a:r>
              <a:rPr lang="en-US" sz="1600" dirty="0"/>
              <a:t> PRIMARY KEY (</a:t>
            </a:r>
            <a:r>
              <a:rPr lang="en-US" sz="1600" dirty="0" err="1"/>
              <a:t>Jobcode</a:t>
            </a:r>
            <a:r>
              <a:rPr lang="en-US" sz="1600" dirty="0"/>
              <a:t>);</a:t>
            </a:r>
          </a:p>
          <a:p>
            <a:r>
              <a:rPr lang="en-US" sz="1600" dirty="0"/>
              <a:t>DESCRIBE JOB;</a:t>
            </a:r>
          </a:p>
          <a:p>
            <a:r>
              <a:rPr lang="en-US" sz="1600" dirty="0"/>
              <a:t>ALTER TABLE EMP</a:t>
            </a:r>
          </a:p>
          <a:p>
            <a:r>
              <a:rPr lang="en-US" sz="1600" dirty="0"/>
              <a:t>     ADD CONSTRAINT </a:t>
            </a:r>
            <a:r>
              <a:rPr lang="en-US" sz="1600" dirty="0" err="1"/>
              <a:t>pk_Empno</a:t>
            </a:r>
            <a:r>
              <a:rPr lang="en-US" sz="1600" dirty="0"/>
              <a:t> PRIMARY KEY (</a:t>
            </a:r>
            <a:r>
              <a:rPr lang="en-US" sz="1600" dirty="0" err="1"/>
              <a:t>Empno</a:t>
            </a:r>
            <a:r>
              <a:rPr lang="en-US" sz="1600" dirty="0"/>
              <a:t>);</a:t>
            </a:r>
          </a:p>
          <a:p>
            <a:r>
              <a:rPr lang="en-US" sz="1600" dirty="0"/>
              <a:t>DESCRIBE EMP;</a:t>
            </a:r>
          </a:p>
          <a:p>
            <a:r>
              <a:rPr lang="en-US" sz="1600" dirty="0"/>
              <a:t>ALTER TABLE EMP </a:t>
            </a:r>
          </a:p>
          <a:p>
            <a:r>
              <a:rPr lang="en-US" sz="1600" dirty="0"/>
              <a:t>     ADD CONSTRAINT </a:t>
            </a:r>
            <a:r>
              <a:rPr lang="en-US" sz="1600" dirty="0" err="1"/>
              <a:t>fk_Deptno</a:t>
            </a:r>
            <a:r>
              <a:rPr lang="en-US" sz="1600" dirty="0"/>
              <a:t> FOREIGN KEY(</a:t>
            </a:r>
            <a:r>
              <a:rPr lang="en-US" sz="1600" dirty="0" err="1"/>
              <a:t>Deptno</a:t>
            </a:r>
            <a:r>
              <a:rPr lang="en-US" sz="1600" dirty="0"/>
              <a:t>) REFERENCES DEPT(</a:t>
            </a:r>
            <a:r>
              <a:rPr lang="en-US" sz="1600" dirty="0" err="1"/>
              <a:t>Deptno</a:t>
            </a:r>
            <a:r>
              <a:rPr lang="en-US" sz="1600" dirty="0"/>
              <a:t>);</a:t>
            </a:r>
          </a:p>
          <a:p>
            <a:r>
              <a:rPr lang="en-US" sz="1600" dirty="0"/>
              <a:t>DESCRIBE EMP;</a:t>
            </a:r>
          </a:p>
          <a:p>
            <a:r>
              <a:rPr lang="en-US" sz="1600" dirty="0"/>
              <a:t>ALTER TABLE EMP </a:t>
            </a:r>
          </a:p>
          <a:p>
            <a:r>
              <a:rPr lang="en-US" sz="1600" dirty="0"/>
              <a:t>     ADD CONSTRAINT </a:t>
            </a:r>
            <a:r>
              <a:rPr lang="en-US" sz="1600" dirty="0" err="1"/>
              <a:t>fk_Jobno</a:t>
            </a:r>
            <a:r>
              <a:rPr lang="en-US" sz="1600" dirty="0"/>
              <a:t> FOREIGN KEY(</a:t>
            </a:r>
            <a:r>
              <a:rPr lang="en-US" sz="1600" dirty="0" err="1"/>
              <a:t>Jobno</a:t>
            </a:r>
            <a:r>
              <a:rPr lang="en-US" sz="1600" dirty="0"/>
              <a:t>) REFERENCES JOB(</a:t>
            </a:r>
            <a:r>
              <a:rPr lang="en-US" sz="1600" dirty="0" err="1"/>
              <a:t>Jobcode</a:t>
            </a:r>
            <a:r>
              <a:rPr lang="en-US" sz="1600" dirty="0"/>
              <a:t>);</a:t>
            </a:r>
          </a:p>
          <a:p>
            <a:r>
              <a:rPr lang="en-US" sz="1600" dirty="0"/>
              <a:t>DESCRIBE EMP;</a:t>
            </a:r>
          </a:p>
        </p:txBody>
      </p:sp>
    </p:spTree>
    <p:extLst>
      <p:ext uri="{BB962C8B-B14F-4D97-AF65-F5344CB8AC3E}">
        <p14:creationId xmlns:p14="http://schemas.microsoft.com/office/powerpoint/2010/main" val="33280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Δείτε όλους τους περιορισμούς σε μία βάση δεδομένων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2413338"/>
            <a:ext cx="8445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 * </a:t>
            </a:r>
          </a:p>
          <a:p>
            <a:r>
              <a:rPr lang="en-US" sz="2400" dirty="0"/>
              <a:t>FROM INFORMATION_SCHEMA.TABLE_CONSTRAINTS</a:t>
            </a:r>
          </a:p>
          <a:p>
            <a:r>
              <a:rPr lang="en-US" sz="2400" dirty="0"/>
              <a:t>WHERE CONSTRAINT_SCHEMA='PERS_CONSTRAINT';</a:t>
            </a:r>
          </a:p>
        </p:txBody>
      </p:sp>
    </p:spTree>
    <p:extLst>
      <p:ext uri="{BB962C8B-B14F-4D97-AF65-F5344CB8AC3E}">
        <p14:creationId xmlns:p14="http://schemas.microsoft.com/office/powerpoint/2010/main" val="19926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42" y="476672"/>
            <a:ext cx="830731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3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Δημιουργήστε πίνακα χρησιμοποιώντας περιορισμό auto_increment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23528" y="1268760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CREATE TABLE Project(</a:t>
            </a:r>
            <a:r>
              <a:rPr lang="en-US" dirty="0" err="1"/>
              <a:t>P_Id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NOT NULL AUTO_INCREMENT,                                      Project varchar(255), PRIMARY KEY (</a:t>
            </a:r>
            <a:r>
              <a:rPr lang="en-US" dirty="0" err="1"/>
              <a:t>P_Id</a:t>
            </a:r>
            <a:r>
              <a:rPr lang="en-US" dirty="0"/>
              <a:t>));</a:t>
            </a:r>
          </a:p>
          <a:p>
            <a:endParaRPr lang="el-GR" dirty="0" smtClean="0"/>
          </a:p>
          <a:p>
            <a:r>
              <a:rPr lang="en-US" dirty="0" smtClean="0"/>
              <a:t>insert </a:t>
            </a:r>
            <a:r>
              <a:rPr lang="en-US" dirty="0"/>
              <a:t>into project(</a:t>
            </a:r>
            <a:r>
              <a:rPr lang="en-US" dirty="0" err="1"/>
              <a:t>p_id</a:t>
            </a:r>
            <a:r>
              <a:rPr lang="en-US" dirty="0"/>
              <a:t>, Project) values(1,' Apollo 11');</a:t>
            </a:r>
          </a:p>
          <a:p>
            <a:r>
              <a:rPr lang="en-US" dirty="0"/>
              <a:t>insert into project(Project) values(</a:t>
            </a:r>
            <a:r>
              <a:rPr lang="en-US" dirty="0" smtClean="0"/>
              <a:t>'Gemini </a:t>
            </a:r>
            <a:r>
              <a:rPr lang="en-US" dirty="0"/>
              <a:t>12');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FROM Project;</a:t>
            </a:r>
          </a:p>
          <a:p>
            <a:endParaRPr lang="el-GR" dirty="0" smtClean="0"/>
          </a:p>
          <a:p>
            <a:r>
              <a:rPr lang="en-US" dirty="0" smtClean="0"/>
              <a:t>ALTER </a:t>
            </a:r>
            <a:r>
              <a:rPr lang="en-US" dirty="0"/>
              <a:t>TABLE Project AUTO_INCREMENT=100;</a:t>
            </a:r>
          </a:p>
          <a:p>
            <a:r>
              <a:rPr lang="en-US" dirty="0"/>
              <a:t>insert into project(Project) values(</a:t>
            </a:r>
            <a:r>
              <a:rPr lang="en-US" dirty="0" smtClean="0"/>
              <a:t>'Soyuz </a:t>
            </a:r>
            <a:r>
              <a:rPr lang="en-US" dirty="0"/>
              <a:t>TM-33');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FROM Project;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2609741"/>
            <a:ext cx="3534268" cy="32675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725144"/>
            <a:ext cx="3896269" cy="19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1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Ο π</a:t>
            </a:r>
            <a:r>
              <a:rPr lang="en-GB" dirty="0" err="1"/>
              <a:t>εριορισμός</a:t>
            </a:r>
            <a:r>
              <a:rPr lang="en-GB" dirty="0"/>
              <a:t> Check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323528" y="1607303"/>
            <a:ext cx="83632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CREATE TABLE Persons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P_Id</a:t>
            </a:r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NOT NULL</a:t>
            </a:r>
            <a:r>
              <a:rPr lang="en-US" dirty="0" smtClean="0"/>
              <a:t>,</a:t>
            </a:r>
            <a:r>
              <a:rPr lang="el-GR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/>
              <a:t>varchar(255) NOT NULL,</a:t>
            </a:r>
          </a:p>
          <a:p>
            <a:r>
              <a:rPr lang="en-US" dirty="0" err="1"/>
              <a:t>FirstName</a:t>
            </a:r>
            <a:r>
              <a:rPr lang="en-US" dirty="0"/>
              <a:t> varchar(255</a:t>
            </a:r>
            <a:r>
              <a:rPr lang="en-US" dirty="0" smtClean="0"/>
              <a:t>),</a:t>
            </a:r>
            <a:r>
              <a:rPr lang="el-G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varchar(255</a:t>
            </a:r>
            <a:r>
              <a:rPr lang="en-US" dirty="0" smtClean="0"/>
              <a:t>),</a:t>
            </a:r>
            <a:r>
              <a:rPr lang="el-GR" dirty="0" smtClean="0"/>
              <a:t> </a:t>
            </a:r>
            <a:r>
              <a:rPr lang="en-US" dirty="0" smtClean="0"/>
              <a:t>City </a:t>
            </a:r>
            <a:r>
              <a:rPr lang="en-US" dirty="0"/>
              <a:t>varchar(255),</a:t>
            </a:r>
          </a:p>
          <a:p>
            <a:r>
              <a:rPr lang="en-US" dirty="0"/>
              <a:t>CHECK (</a:t>
            </a:r>
            <a:r>
              <a:rPr lang="en-US" dirty="0" err="1"/>
              <a:t>P_Id</a:t>
            </a:r>
            <a:r>
              <a:rPr lang="en-US" dirty="0"/>
              <a:t>&gt;0));</a:t>
            </a:r>
          </a:p>
          <a:p>
            <a:r>
              <a:rPr lang="en-US" dirty="0"/>
              <a:t>INSERT INTO Persons(P_ID, </a:t>
            </a:r>
            <a:r>
              <a:rPr lang="en-US" dirty="0" err="1"/>
              <a:t>LastName</a:t>
            </a:r>
            <a:r>
              <a:rPr lang="en-US" dirty="0"/>
              <a:t>) VALUES(-10, 'ADAMS' );</a:t>
            </a:r>
          </a:p>
          <a:p>
            <a:r>
              <a:rPr lang="en-US" dirty="0"/>
              <a:t>SELECT * FROM Persons;</a:t>
            </a:r>
          </a:p>
          <a:p>
            <a:endParaRPr lang="en-US" dirty="0"/>
          </a:p>
          <a:p>
            <a:r>
              <a:rPr lang="en-US" dirty="0"/>
              <a:t>CREATE TABLE Persons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P_Id</a:t>
            </a:r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NOT NULL</a:t>
            </a:r>
            <a:r>
              <a:rPr lang="en-US" dirty="0" smtClean="0"/>
              <a:t>,</a:t>
            </a:r>
            <a:r>
              <a:rPr lang="el-GR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/>
              <a:t>varchar(255) NOT NULL,</a:t>
            </a:r>
          </a:p>
          <a:p>
            <a:r>
              <a:rPr lang="en-US" dirty="0" err="1"/>
              <a:t>FirstName</a:t>
            </a:r>
            <a:r>
              <a:rPr lang="en-US" dirty="0"/>
              <a:t> varchar(255</a:t>
            </a:r>
            <a:r>
              <a:rPr lang="en-US" dirty="0" smtClean="0"/>
              <a:t>),</a:t>
            </a:r>
            <a:r>
              <a:rPr lang="el-G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varchar(255</a:t>
            </a:r>
            <a:r>
              <a:rPr lang="en-US" dirty="0" smtClean="0"/>
              <a:t>),</a:t>
            </a:r>
            <a:r>
              <a:rPr lang="el-GR" dirty="0" smtClean="0"/>
              <a:t> </a:t>
            </a:r>
            <a:r>
              <a:rPr lang="en-US" dirty="0" smtClean="0"/>
              <a:t>City </a:t>
            </a:r>
            <a:r>
              <a:rPr lang="en-US" dirty="0"/>
              <a:t>varchar(255),</a:t>
            </a:r>
          </a:p>
          <a:p>
            <a:r>
              <a:rPr lang="en-US" dirty="0"/>
              <a:t>CONSTRAINT </a:t>
            </a:r>
            <a:r>
              <a:rPr lang="en-US" dirty="0" err="1"/>
              <a:t>chk_Person</a:t>
            </a:r>
            <a:r>
              <a:rPr lang="en-US" dirty="0"/>
              <a:t> CHECK (</a:t>
            </a:r>
            <a:r>
              <a:rPr lang="en-US" dirty="0" err="1"/>
              <a:t>P_Id</a:t>
            </a:r>
            <a:r>
              <a:rPr lang="en-US" dirty="0"/>
              <a:t>&gt;0 AND City='</a:t>
            </a:r>
            <a:r>
              <a:rPr lang="en-US" dirty="0" err="1"/>
              <a:t>Sandnes</a:t>
            </a:r>
            <a:r>
              <a:rPr lang="en-US" dirty="0" smtClean="0"/>
              <a:t>'));</a:t>
            </a:r>
            <a:endParaRPr lang="en-US" dirty="0"/>
          </a:p>
          <a:p>
            <a:r>
              <a:rPr lang="en-US" dirty="0"/>
              <a:t>INSERT INTO Persons(P_ID, </a:t>
            </a:r>
            <a:r>
              <a:rPr lang="en-US" dirty="0" err="1"/>
              <a:t>LastName</a:t>
            </a:r>
            <a:r>
              <a:rPr lang="en-US" dirty="0"/>
              <a:t>) VALUES(-10, 'ADAMS' );</a:t>
            </a:r>
          </a:p>
          <a:p>
            <a:r>
              <a:rPr lang="en-US" dirty="0"/>
              <a:t>SELECT * FROM Persons;</a:t>
            </a:r>
          </a:p>
          <a:p>
            <a:endParaRPr lang="en-US" dirty="0"/>
          </a:p>
          <a:p>
            <a:r>
              <a:rPr lang="el-GR" sz="2000" b="1" dirty="0">
                <a:solidFill>
                  <a:srgbClr val="FF0000"/>
                </a:solidFill>
              </a:rPr>
              <a:t>Οι δηλώσεις </a:t>
            </a:r>
            <a:r>
              <a:rPr lang="en-US" sz="2000" b="1" dirty="0">
                <a:solidFill>
                  <a:srgbClr val="FF0000"/>
                </a:solidFill>
              </a:rPr>
              <a:t>CREATE TABLE </a:t>
            </a:r>
            <a:r>
              <a:rPr lang="el-GR" sz="2000" b="1" dirty="0">
                <a:solidFill>
                  <a:srgbClr val="FF0000"/>
                </a:solidFill>
              </a:rPr>
              <a:t>που γράψατε είναι σωστές. </a:t>
            </a:r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l-GR" sz="2000" b="1" dirty="0" smtClean="0">
                <a:solidFill>
                  <a:srgbClr val="FF0000"/>
                </a:solidFill>
              </a:rPr>
              <a:t>Δοκιμάσατε </a:t>
            </a:r>
            <a:r>
              <a:rPr lang="el-GR" sz="2000" b="1" dirty="0">
                <a:solidFill>
                  <a:srgbClr val="FF0000"/>
                </a:solidFill>
              </a:rPr>
              <a:t>και δηλώσεις </a:t>
            </a:r>
            <a:r>
              <a:rPr lang="en-US" sz="2000" b="1" dirty="0">
                <a:solidFill>
                  <a:srgbClr val="FF0000"/>
                </a:solidFill>
              </a:rPr>
              <a:t>INSERT INTO. </a:t>
            </a:r>
            <a:r>
              <a:rPr lang="el-GR" sz="2000" b="1" dirty="0" smtClean="0">
                <a:solidFill>
                  <a:srgbClr val="FF0000"/>
                </a:solidFill>
              </a:rPr>
              <a:t>Τελικά </a:t>
            </a:r>
            <a:r>
              <a:rPr lang="el-GR" sz="2000" b="1" dirty="0">
                <a:solidFill>
                  <a:srgbClr val="FF0000"/>
                </a:solidFill>
              </a:rPr>
              <a:t>ο περιορισμός </a:t>
            </a:r>
            <a:r>
              <a:rPr lang="en-US" sz="2000" b="1" dirty="0">
                <a:solidFill>
                  <a:srgbClr val="FF0000"/>
                </a:solidFill>
              </a:rPr>
              <a:t>CHECK </a:t>
            </a:r>
            <a:r>
              <a:rPr lang="el-GR" sz="2000" b="1" dirty="0">
                <a:solidFill>
                  <a:srgbClr val="FF0000"/>
                </a:solidFill>
              </a:rPr>
              <a:t>δουλεύει στην περίπτωση της </a:t>
            </a:r>
            <a:r>
              <a:rPr lang="en-US" sz="2000" b="1" dirty="0" err="1">
                <a:solidFill>
                  <a:srgbClr val="FF0000"/>
                </a:solidFill>
              </a:rPr>
              <a:t>mySQL</a:t>
            </a:r>
            <a:r>
              <a:rPr lang="en-US" sz="2000" b="1" dirty="0">
                <a:solidFill>
                  <a:srgbClr val="FF000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5256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Copyright </a:t>
            </a:r>
            <a:r>
              <a:rPr lang="en-US" sz="2000" dirty="0" smtClean="0"/>
              <a:t> </a:t>
            </a:r>
            <a:r>
              <a:rPr lang="el-GR" sz="2000" dirty="0" smtClean="0"/>
              <a:t>Πανεπιστήμιο Δυτικής Αττικής</a:t>
            </a:r>
            <a:r>
              <a:rPr lang="en-US" sz="2000" dirty="0" smtClean="0"/>
              <a:t>, </a:t>
            </a:r>
            <a:r>
              <a:rPr lang="el-GR" sz="2000" dirty="0" smtClean="0"/>
              <a:t>Χ. Σκουρλάς 2019.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Χ</a:t>
            </a:r>
            <a:r>
              <a:rPr lang="el-GR" sz="2000" dirty="0"/>
              <a:t>. </a:t>
            </a:r>
            <a:r>
              <a:rPr lang="el-GR" sz="2000" dirty="0" err="1" smtClean="0"/>
              <a:t>Σκουρλάς</a:t>
            </a:r>
            <a:r>
              <a:rPr lang="el-GR" sz="2000" dirty="0" smtClean="0"/>
              <a:t>. «Βάσεις Δεδομένων Ι</a:t>
            </a:r>
            <a:r>
              <a:rPr lang="en-US" sz="2000" dirty="0" smtClean="0"/>
              <a:t>I</a:t>
            </a:r>
            <a:r>
              <a:rPr lang="el-GR" sz="2000" dirty="0" smtClean="0"/>
              <a:t>. </a:t>
            </a:r>
            <a:r>
              <a:rPr lang="el-GR" sz="2000" dirty="0"/>
              <a:t>Ενότητα </a:t>
            </a:r>
            <a:r>
              <a:rPr lang="en-US" sz="2000" dirty="0" smtClean="0"/>
              <a:t>2</a:t>
            </a:r>
            <a:r>
              <a:rPr lang="el-GR" sz="2000" dirty="0"/>
              <a:t>: </a:t>
            </a:r>
            <a:r>
              <a:rPr lang="el-GR" sz="2000" dirty="0" smtClean="0"/>
              <a:t>«Ασκήσεις </a:t>
            </a:r>
            <a:r>
              <a:rPr lang="el-GR" sz="2000" dirty="0"/>
              <a:t>στη χρήση περιορισμών (constraints</a:t>
            </a:r>
            <a:r>
              <a:rPr lang="el-GR" sz="2000" dirty="0" smtClean="0"/>
              <a:t>)». Έκδοση </a:t>
            </a:r>
            <a:r>
              <a:rPr lang="en-US" sz="2000" dirty="0" smtClean="0"/>
              <a:t>1,</a:t>
            </a:r>
            <a:r>
              <a:rPr lang="el-GR" sz="2000" dirty="0" smtClean="0"/>
              <a:t> Αθήνα 201</a:t>
            </a:r>
            <a:r>
              <a:rPr lang="en-US" sz="2000" dirty="0" smtClean="0"/>
              <a:t>9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pyles.uniwa.gr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Περιγραφή Μαθήματος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/>
              <a:t>Στόχος του </a:t>
            </a:r>
            <a:r>
              <a:rPr lang="el-GR" dirty="0" smtClean="0"/>
              <a:t>εργαστηρίου </a:t>
            </a:r>
            <a:r>
              <a:rPr lang="el-GR" dirty="0"/>
              <a:t>είναι </a:t>
            </a:r>
            <a:r>
              <a:rPr lang="el-GR" dirty="0" smtClean="0"/>
              <a:t>η εστίαση στη χρήση περιορισμών κατά την υλοποίηση </a:t>
            </a:r>
            <a:r>
              <a:rPr lang="el-GR" dirty="0"/>
              <a:t>Βάσεων Δεδομένων με χρήση SQL.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48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smtClean="0"/>
              <a:t>κ.λπ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Θέμα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l-GR" dirty="0" smtClean="0"/>
              <a:t> βάση </a:t>
            </a:r>
            <a:r>
              <a:rPr lang="el-GR" dirty="0"/>
              <a:t>δεδομένων διεύθυνσης </a:t>
            </a:r>
            <a:r>
              <a:rPr lang="el-GR" dirty="0" smtClean="0"/>
              <a:t>προσωπικού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842015"/>
              </p:ext>
            </p:extLst>
          </p:nvPr>
        </p:nvGraphicFramePr>
        <p:xfrm>
          <a:off x="395536" y="1556792"/>
          <a:ext cx="3497580" cy="1682496"/>
        </p:xfrm>
        <a:graphic>
          <a:graphicData uri="http://schemas.openxmlformats.org/drawingml/2006/table">
            <a:tbl>
              <a:tblPr/>
              <a:tblGrid>
                <a:gridCol w="576064"/>
                <a:gridCol w="1152128"/>
                <a:gridCol w="512088"/>
                <a:gridCol w="568032"/>
                <a:gridCol w="68926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Empno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JobΝο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DeptNo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omm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CODD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NAVATHE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ELMASRI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506101"/>
              </p:ext>
            </p:extLst>
          </p:nvPr>
        </p:nvGraphicFramePr>
        <p:xfrm>
          <a:off x="4568821" y="1556792"/>
          <a:ext cx="3459563" cy="1121664"/>
        </p:xfrm>
        <a:graphic>
          <a:graphicData uri="http://schemas.openxmlformats.org/drawingml/2006/table">
            <a:tbl>
              <a:tblPr/>
              <a:tblGrid>
                <a:gridCol w="947564"/>
                <a:gridCol w="1287863"/>
                <a:gridCol w="122413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_descr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SALESMAN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ANALYST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DBA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140285"/>
              </p:ext>
            </p:extLst>
          </p:nvPr>
        </p:nvGraphicFramePr>
        <p:xfrm>
          <a:off x="4238989" y="3212976"/>
          <a:ext cx="3399145" cy="1343598"/>
        </p:xfrm>
        <a:graphic>
          <a:graphicData uri="http://schemas.openxmlformats.org/drawingml/2006/table">
            <a:tbl>
              <a:tblPr/>
              <a:tblGrid>
                <a:gridCol w="477027"/>
                <a:gridCol w="1368152"/>
                <a:gridCol w="155396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DeptNo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SALES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ATHENS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ACCOUNTING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ATHENS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PAYROL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VOLOS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61558" y="1115452"/>
            <a:ext cx="1618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endParaRPr lang="el-GR" dirty="0"/>
          </a:p>
        </p:txBody>
      </p:sp>
      <p:sp>
        <p:nvSpPr>
          <p:cNvPr id="9" name="Rectangle 8"/>
          <p:cNvSpPr/>
          <p:nvPr/>
        </p:nvSpPr>
        <p:spPr>
          <a:xfrm>
            <a:off x="4573995" y="1196752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endParaRPr lang="el-GR" sz="12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51584" y="2852936"/>
            <a:ext cx="640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Dept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395536" y="4638035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Empno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=Κωδικός υπαλλήλου,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=όνομα,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JobCode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JobNo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=κωδικός θέσης,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θέση,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Deptno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=κωδικός τμήματος,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=τμήμα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=μισθός,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=προμήθεια. </a:t>
            </a: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Υποτίθεται </a:t>
            </a:r>
            <a:r>
              <a:rPr lang="el-GR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ότι κάθε υπάλληλος ανήκει σε ένα τμήμα και ότι ο μισθός του εξαρτάται από τη θέση του.</a:t>
            </a:r>
            <a:endParaRPr lang="el-G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5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Δημιουργήστε τη βάση δεδομένων pers_constraint </a:t>
            </a:r>
            <a:r>
              <a:rPr lang="el-GR" sz="2800" dirty="0" smtClean="0"/>
              <a:t>χωρίς κύρια και ξένα κλειδιά</a:t>
            </a:r>
            <a:endParaRPr lang="el-G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179512" y="1773971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</a:t>
            </a:r>
            <a:r>
              <a:rPr lang="en-US" dirty="0"/>
              <a:t>DATABASE </a:t>
            </a:r>
            <a:r>
              <a:rPr lang="en-US" dirty="0" err="1"/>
              <a:t>pers_constraint</a:t>
            </a:r>
            <a:r>
              <a:rPr lang="en-US" dirty="0"/>
              <a:t>;</a:t>
            </a:r>
          </a:p>
          <a:p>
            <a:r>
              <a:rPr lang="en-US" dirty="0"/>
              <a:t>USE </a:t>
            </a:r>
            <a:r>
              <a:rPr lang="en-US" dirty="0" err="1"/>
              <a:t>pers_constraint</a:t>
            </a:r>
            <a:r>
              <a:rPr lang="en-US" dirty="0"/>
              <a:t>;</a:t>
            </a:r>
          </a:p>
          <a:p>
            <a:r>
              <a:rPr lang="en-US" dirty="0"/>
              <a:t>CREATE TABLE DEPT (DEPTNO NUMERIC(2),</a:t>
            </a:r>
          </a:p>
          <a:p>
            <a:r>
              <a:rPr lang="en-US" dirty="0"/>
              <a:t>      DNAME VARCHAR(24),</a:t>
            </a:r>
          </a:p>
          <a:p>
            <a:r>
              <a:rPr lang="en-US" dirty="0"/>
              <a:t>      LOC CHAR(23));</a:t>
            </a:r>
          </a:p>
          <a:p>
            <a:r>
              <a:rPr lang="en-US" dirty="0"/>
              <a:t>CREATE TABLE JOB(JOBCODE NUMERIC(3),</a:t>
            </a:r>
          </a:p>
          <a:p>
            <a:r>
              <a:rPr lang="en-US" dirty="0"/>
              <a:t>      JOB_DESCR VARCHAR(24),</a:t>
            </a:r>
          </a:p>
          <a:p>
            <a:r>
              <a:rPr lang="en-US" dirty="0"/>
              <a:t>      SAL NUMERIC (10,2));</a:t>
            </a:r>
          </a:p>
          <a:p>
            <a:r>
              <a:rPr lang="en-US" dirty="0"/>
              <a:t>CREATE TABLE EMP (EMPNO NUMERIC (4) NOT NULL,</a:t>
            </a:r>
          </a:p>
          <a:p>
            <a:r>
              <a:rPr lang="en-US" dirty="0"/>
              <a:t>     NAME VARCHAR (20),</a:t>
            </a:r>
          </a:p>
          <a:p>
            <a:r>
              <a:rPr lang="en-US" dirty="0"/>
              <a:t>     JOBNO NUMERIC(3),</a:t>
            </a:r>
          </a:p>
          <a:p>
            <a:r>
              <a:rPr lang="en-US" dirty="0"/>
              <a:t>     DEPTNO NUMERIC (2),</a:t>
            </a:r>
          </a:p>
          <a:p>
            <a:r>
              <a:rPr lang="en-US" dirty="0"/>
              <a:t>     COMM NUMERIC (10,2));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0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1296144"/>
          </a:xfrm>
        </p:spPr>
        <p:txBody>
          <a:bodyPr>
            <a:normAutofit/>
          </a:bodyPr>
          <a:lstStyle/>
          <a:p>
            <a:r>
              <a:rPr lang="el-GR" dirty="0"/>
              <a:t>Δ</a:t>
            </a:r>
            <a:r>
              <a:rPr lang="el-GR" dirty="0" smtClean="0"/>
              <a:t>ηλώσεις </a:t>
            </a:r>
            <a:r>
              <a:rPr lang="en-US" dirty="0"/>
              <a:t>INSERT INTO</a:t>
            </a:r>
            <a:r>
              <a:rPr lang="el-GR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79512" y="1166843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INSERT INTO DEPT(DEPTNO, DNAME, LOC)</a:t>
            </a:r>
          </a:p>
          <a:p>
            <a:r>
              <a:rPr lang="en-US" dirty="0"/>
              <a:t>     VALUES (50, 'SALES', 'ATHENS'), </a:t>
            </a:r>
          </a:p>
          <a:p>
            <a:r>
              <a:rPr lang="en-US" dirty="0"/>
              <a:t>            (60, 'ACCOUNTING', 'ATHENS'), </a:t>
            </a:r>
          </a:p>
          <a:p>
            <a:r>
              <a:rPr lang="en-US" dirty="0"/>
              <a:t>            (70, 'PAYROL', 'VOLOS');</a:t>
            </a:r>
          </a:p>
          <a:p>
            <a:r>
              <a:rPr lang="en-US" dirty="0"/>
              <a:t>INSERT INTO JOB(JOBCODE, JOB_DESCR, SAL)</a:t>
            </a:r>
          </a:p>
          <a:p>
            <a:r>
              <a:rPr lang="en-US" dirty="0"/>
              <a:t>     VALUES (100, 'SALESMAN', 2000), </a:t>
            </a:r>
          </a:p>
          <a:p>
            <a:r>
              <a:rPr lang="en-US" dirty="0"/>
              <a:t>            (200, 'ANALYST', 2000), </a:t>
            </a:r>
          </a:p>
          <a:p>
            <a:r>
              <a:rPr lang="en-US" dirty="0"/>
              <a:t>            (300, 'DBA', 3000);</a:t>
            </a:r>
          </a:p>
          <a:p>
            <a:r>
              <a:rPr lang="en-US" dirty="0"/>
              <a:t>INSERT INTO EMP(EMPNO, NAME, JOBNO, DEPTNO, COMM)</a:t>
            </a:r>
          </a:p>
          <a:p>
            <a:r>
              <a:rPr lang="en-US" dirty="0"/>
              <a:t>     VALUES (10, 'CODD', 100, 50, NULL),</a:t>
            </a:r>
          </a:p>
          <a:p>
            <a:r>
              <a:rPr lang="en-US" dirty="0"/>
              <a:t>            (20, 'NAVATHE', 200, 50, 450),</a:t>
            </a:r>
          </a:p>
          <a:p>
            <a:r>
              <a:rPr lang="en-US" dirty="0"/>
              <a:t>            (30, 'ELMASRI', 300, 60, NULL),</a:t>
            </a:r>
          </a:p>
          <a:p>
            <a:r>
              <a:rPr lang="en-US" dirty="0"/>
              <a:t>            (40, 'DATE', 100, 50, NULL);</a:t>
            </a:r>
          </a:p>
        </p:txBody>
      </p:sp>
    </p:spTree>
    <p:extLst>
      <p:ext uri="{BB962C8B-B14F-4D97-AF65-F5344CB8AC3E}">
        <p14:creationId xmlns:p14="http://schemas.microsoft.com/office/powerpoint/2010/main" val="39322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964488" cy="907200"/>
          </a:xfrm>
        </p:spPr>
        <p:txBody>
          <a:bodyPr>
            <a:noAutofit/>
          </a:bodyPr>
          <a:lstStyle/>
          <a:p>
            <a:r>
              <a:rPr lang="el-GR" sz="2800" dirty="0"/>
              <a:t>Προσθέστε τη στήλη</a:t>
            </a:r>
            <a:r>
              <a:rPr lang="en-US" sz="2800" dirty="0"/>
              <a:t> HIREDATE </a:t>
            </a:r>
            <a:r>
              <a:rPr lang="el-GR" sz="2800" dirty="0"/>
              <a:t>στον πίνακα</a:t>
            </a:r>
            <a:r>
              <a:rPr lang="en-US" sz="2800" dirty="0"/>
              <a:t>. </a:t>
            </a:r>
            <a:r>
              <a:rPr lang="el-GR" sz="2800" dirty="0"/>
              <a:t>Γράψτε δηλώσεις </a:t>
            </a:r>
            <a:r>
              <a:rPr lang="en-US" sz="2800" dirty="0"/>
              <a:t>UPDATE</a:t>
            </a:r>
            <a:r>
              <a:rPr lang="el-GR" sz="2800" dirty="0"/>
              <a:t> για να εισάγετε στοιχεία στη νέα στήλη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1484784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ALTER TABLE EMP ADD HIREDATE DATE;</a:t>
            </a:r>
          </a:p>
          <a:p>
            <a:r>
              <a:rPr lang="en-US" dirty="0"/>
              <a:t>DESCRIBE EMP;</a:t>
            </a:r>
          </a:p>
          <a:p>
            <a:r>
              <a:rPr lang="en-US" dirty="0"/>
              <a:t>UPDATE EMP SET HIREDATE='2001-01-10' WHERE EMPNO=10;</a:t>
            </a:r>
          </a:p>
          <a:p>
            <a:r>
              <a:rPr lang="en-US" dirty="0"/>
              <a:t>UPDATE EMP SET HIREDATE='1999-02-25' WHERE EMPNO=20;</a:t>
            </a:r>
          </a:p>
          <a:p>
            <a:r>
              <a:rPr lang="en-US" dirty="0"/>
              <a:t>UPDATE EMP SET HIREDATE='2000-03-17' WHERE EMPNO=30;</a:t>
            </a:r>
          </a:p>
          <a:p>
            <a:r>
              <a:rPr lang="en-US" dirty="0"/>
              <a:t>UPDATE EMP SET HIREDATE='1989-06-07' WHERE EMPNO=40;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00666"/>
              </p:ext>
            </p:extLst>
          </p:nvPr>
        </p:nvGraphicFramePr>
        <p:xfrm>
          <a:off x="377788" y="3499726"/>
          <a:ext cx="7362564" cy="1467485"/>
        </p:xfrm>
        <a:graphic>
          <a:graphicData uri="http://schemas.openxmlformats.org/drawingml/2006/table">
            <a:tbl>
              <a:tblPr firstRow="1" firstCol="1" bandRow="1"/>
              <a:tblGrid>
                <a:gridCol w="881844"/>
                <a:gridCol w="1296144"/>
                <a:gridCol w="936104"/>
                <a:gridCol w="936104"/>
                <a:gridCol w="1512168"/>
                <a:gridCol w="1800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Empno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Jobno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Deptno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Hiredate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CODD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NULL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10/01/2001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NAVATHE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25/02/1999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ELMASRI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NULL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17/03/2000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NULL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07/06/1989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13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84352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Τροποποιήστε το μήκος της στήλης </a:t>
            </a:r>
            <a:r>
              <a:rPr lang="en-US" sz="2000" dirty="0"/>
              <a:t>JOB_DESCR</a:t>
            </a:r>
          </a:p>
          <a:p>
            <a:r>
              <a:rPr lang="en-US" sz="2000" dirty="0" smtClean="0"/>
              <a:t>ALTER </a:t>
            </a:r>
            <a:r>
              <a:rPr lang="en-US" sz="2000" dirty="0"/>
              <a:t>TABLE JOB MODIFY JOB_DESCR VARCHAR(30);  </a:t>
            </a:r>
          </a:p>
          <a:p>
            <a:r>
              <a:rPr lang="en-US" sz="2000" dirty="0"/>
              <a:t>DESCRIBE JOB;</a:t>
            </a:r>
          </a:p>
          <a:p>
            <a:endParaRPr lang="en-US" sz="2000" dirty="0"/>
          </a:p>
          <a:p>
            <a:r>
              <a:rPr lang="el-GR" sz="2000" dirty="0"/>
              <a:t>Καταργήστε τη στήλη </a:t>
            </a:r>
            <a:r>
              <a:rPr lang="en-US" sz="2000" dirty="0" err="1"/>
              <a:t>loc</a:t>
            </a:r>
            <a:endParaRPr lang="en-US" sz="2000" dirty="0"/>
          </a:p>
          <a:p>
            <a:r>
              <a:rPr lang="en-US" sz="2000" dirty="0" smtClean="0"/>
              <a:t>ALTER </a:t>
            </a:r>
            <a:r>
              <a:rPr lang="en-US" sz="2000" dirty="0"/>
              <a:t>TABLE DEPT DROP </a:t>
            </a:r>
            <a:r>
              <a:rPr lang="en-US" sz="2000" dirty="0" err="1"/>
              <a:t>loc</a:t>
            </a:r>
            <a:r>
              <a:rPr lang="en-US" sz="2000" dirty="0"/>
              <a:t>;</a:t>
            </a:r>
          </a:p>
          <a:p>
            <a:r>
              <a:rPr lang="en-US" sz="2000" dirty="0"/>
              <a:t>DESCRIBE DEPT;</a:t>
            </a:r>
          </a:p>
          <a:p>
            <a:endParaRPr lang="el-GR" sz="2000" dirty="0" smtClean="0"/>
          </a:p>
          <a:p>
            <a:r>
              <a:rPr lang="el-GR" sz="2000" dirty="0" smtClean="0"/>
              <a:t>Αντικαταστήστε </a:t>
            </a:r>
            <a:r>
              <a:rPr lang="el-GR" sz="2000" dirty="0"/>
              <a:t>τη στήλη </a:t>
            </a:r>
            <a:r>
              <a:rPr lang="en-US" sz="2000" dirty="0"/>
              <a:t>DNAME </a:t>
            </a:r>
            <a:r>
              <a:rPr lang="el-GR" sz="2000" dirty="0"/>
              <a:t>με τη στήλη </a:t>
            </a:r>
            <a:r>
              <a:rPr lang="en-US" sz="2000" dirty="0"/>
              <a:t>DEPT_NAME</a:t>
            </a:r>
          </a:p>
          <a:p>
            <a:r>
              <a:rPr lang="en-US" sz="2000" dirty="0" smtClean="0"/>
              <a:t>ALTER </a:t>
            </a:r>
            <a:r>
              <a:rPr lang="en-US" sz="2000" dirty="0"/>
              <a:t>TABLE DEPT CHANGE DNAME DEPT_NAME VARCHAR(25);</a:t>
            </a:r>
          </a:p>
          <a:p>
            <a:r>
              <a:rPr lang="en-US" sz="2000" dirty="0"/>
              <a:t>DESCRIBE DEPT;</a:t>
            </a:r>
          </a:p>
        </p:txBody>
      </p:sp>
    </p:spTree>
    <p:extLst>
      <p:ext uri="{BB962C8B-B14F-4D97-AF65-F5344CB8AC3E}">
        <p14:creationId xmlns:p14="http://schemas.microsoft.com/office/powerpoint/2010/main" val="135263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0" y="355878"/>
            <a:ext cx="8686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Αλλάξτε το όνομα πίνακα χρησιμοποιώντας δήλωση </a:t>
            </a:r>
            <a:r>
              <a:rPr lang="en-US" dirty="0"/>
              <a:t>ALTER TABLE ... RENAME ... ;</a:t>
            </a:r>
          </a:p>
          <a:p>
            <a:r>
              <a:rPr lang="en-US" dirty="0" smtClean="0"/>
              <a:t>ALTER </a:t>
            </a:r>
            <a:r>
              <a:rPr lang="en-US" dirty="0"/>
              <a:t>TABLE EMP RENAME TO NEW_EMP;</a:t>
            </a:r>
          </a:p>
          <a:p>
            <a:r>
              <a:rPr lang="en-US" dirty="0"/>
              <a:t>SHOW TABLES;</a:t>
            </a:r>
          </a:p>
          <a:p>
            <a:endParaRPr lang="en-US" dirty="0"/>
          </a:p>
          <a:p>
            <a:r>
              <a:rPr lang="el-GR" dirty="0"/>
              <a:t>Δημιουργήστε πίνακα βασιζόμενοι σε </a:t>
            </a:r>
            <a:r>
              <a:rPr lang="el-GR" dirty="0" smtClean="0"/>
              <a:t>υπάρχοντα </a:t>
            </a:r>
            <a:r>
              <a:rPr lang="el-GR" dirty="0"/>
              <a:t>πίνακα</a:t>
            </a:r>
            <a:r>
              <a:rPr lang="el-GR" dirty="0" smtClean="0"/>
              <a:t>. </a:t>
            </a:r>
            <a:r>
              <a:rPr lang="el-GR" dirty="0"/>
              <a:t>Τα ονόματα στηλών του νέου πίνακα διατηρούν τα ονόματα των αντίστοιχων στηλών του υπάρχοντος. Στον νέο πίνακα εισάγονται αυτόματα τα αντίστοιχα στοιχεία του υπάρχοντος.</a:t>
            </a:r>
          </a:p>
          <a:p>
            <a:endParaRPr lang="el-GR" dirty="0" smtClean="0"/>
          </a:p>
          <a:p>
            <a:r>
              <a:rPr lang="en-US" dirty="0" smtClean="0"/>
              <a:t>CREATE </a:t>
            </a:r>
            <a:r>
              <a:rPr lang="en-US" dirty="0"/>
              <a:t>TABLE TEMP_TABLE(ENO NUMERIC(4), ENAME VARCHAR(20), </a:t>
            </a:r>
          </a:p>
          <a:p>
            <a:r>
              <a:rPr lang="en-US" dirty="0"/>
              <a:t> JOBNO NUMERIC(3), DEPTNO NUMERIC(2)) </a:t>
            </a:r>
          </a:p>
          <a:p>
            <a:r>
              <a:rPr lang="en-US" dirty="0"/>
              <a:t>AS SELECT  ENO, ENAME, JOBNO, DEPTNO</a:t>
            </a:r>
          </a:p>
          <a:p>
            <a:r>
              <a:rPr lang="en-US" dirty="0"/>
              <a:t>FROM NEW_EMP; 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FROM TEMP_TABLE;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FROM NEW_EMP;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1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404664"/>
            <a:ext cx="84352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Δημιουργήστε πίνακα βασιζόμενοι σε υπάρχοντα ή υπάρχοντες πίνακες. Στον νέο πίνακα εισάγονται στοιχεία του πίνακα ή των πινάκων με χρήση δήλωσης </a:t>
            </a:r>
            <a:r>
              <a:rPr lang="en-US" b="1" dirty="0">
                <a:solidFill>
                  <a:srgbClr val="FF0000"/>
                </a:solidFill>
              </a:rPr>
              <a:t>INSERT INTO ... SELECT ...;</a:t>
            </a:r>
          </a:p>
          <a:p>
            <a:endParaRPr lang="el-GR" dirty="0" smtClean="0"/>
          </a:p>
          <a:p>
            <a:r>
              <a:rPr lang="en-US" dirty="0" smtClean="0"/>
              <a:t>CREATE </a:t>
            </a:r>
            <a:r>
              <a:rPr lang="en-US" dirty="0"/>
              <a:t>TABLE TEMP_TABLE(EMPNO NUMERIC(4), NAME VARCHAR(20), </a:t>
            </a:r>
          </a:p>
          <a:p>
            <a:r>
              <a:rPr lang="en-US" dirty="0"/>
              <a:t> JOBNO NUMERIC(3), DEPTNO NUMERIC(2)); </a:t>
            </a:r>
          </a:p>
          <a:p>
            <a:endParaRPr lang="el-GR" dirty="0" smtClean="0"/>
          </a:p>
          <a:p>
            <a:r>
              <a:rPr lang="en-US" dirty="0" smtClean="0"/>
              <a:t>INSERT </a:t>
            </a:r>
            <a:r>
              <a:rPr lang="en-US" dirty="0"/>
              <a:t>INTO TEMP_TABLE</a:t>
            </a:r>
          </a:p>
          <a:p>
            <a:r>
              <a:rPr lang="el-GR" dirty="0" smtClean="0"/>
              <a:t>    </a:t>
            </a:r>
            <a:r>
              <a:rPr lang="en-US" dirty="0" smtClean="0"/>
              <a:t>SELECT  </a:t>
            </a:r>
            <a:r>
              <a:rPr lang="en-US" dirty="0"/>
              <a:t>ENO, ENAME, JOBNO, DEPTNO</a:t>
            </a:r>
          </a:p>
          <a:p>
            <a:r>
              <a:rPr lang="el-GR" dirty="0" smtClean="0"/>
              <a:t>    </a:t>
            </a:r>
            <a:r>
              <a:rPr lang="en-US" dirty="0" smtClean="0"/>
              <a:t>FROM </a:t>
            </a:r>
            <a:r>
              <a:rPr lang="en-US" dirty="0"/>
              <a:t>NEW_EMP; 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FROM TEMP_TABLE;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FROM NEW_EMP;</a:t>
            </a:r>
          </a:p>
        </p:txBody>
      </p:sp>
    </p:spTree>
    <p:extLst>
      <p:ext uri="{BB962C8B-B14F-4D97-AF65-F5344CB8AC3E}">
        <p14:creationId xmlns:p14="http://schemas.microsoft.com/office/powerpoint/2010/main" val="9107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491</TotalTime>
  <Words>1329</Words>
  <Application>Microsoft Office PowerPoint</Application>
  <PresentationFormat>On-screen Show (4:3)</PresentationFormat>
  <Paragraphs>290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Courier New</vt:lpstr>
      <vt:lpstr>Times New Roman</vt:lpstr>
      <vt:lpstr>Wingdings</vt:lpstr>
      <vt:lpstr>exo-opistho_simeiomata</vt:lpstr>
      <vt:lpstr>Βάσεις Δεδομένων II</vt:lpstr>
      <vt:lpstr>Περιγραφή Μαθήματος</vt:lpstr>
      <vt:lpstr>Θέμα: βάση δεδομένων διεύθυνσης προσωπικού</vt:lpstr>
      <vt:lpstr>Δημιουργήστε τη βάση δεδομένων pers_constraint χωρίς κύρια και ξένα κλειδιά</vt:lpstr>
      <vt:lpstr>Δηλώσεις INSERT INTO </vt:lpstr>
      <vt:lpstr>Προσθέστε τη στήλη HIREDATE στον πίνακα. Γράψτε δηλώσεις UPDATE για να εισάγετε στοιχεία στη νέα στήλη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Προσθέστε κύρια και ξένα κλειδιά  ... ADD CONSTRAINT ....  PRIMARY KEY .... ; ... ADD CONSTRAINT ... FOREIGN KEY ... REFERENCES ....;</vt:lpstr>
      <vt:lpstr>Δείτε όλους τους περιορισμούς σε μία βάση δεδομένων</vt:lpstr>
      <vt:lpstr>PowerPoint Presentation</vt:lpstr>
      <vt:lpstr>Δημιουργήστε πίνακα χρησιμοποιώντας περιορισμό auto_increment</vt:lpstr>
      <vt:lpstr>Ο περιορισμός Check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Christos</cp:lastModifiedBy>
  <cp:revision>74</cp:revision>
  <dcterms:created xsi:type="dcterms:W3CDTF">2014-10-20T11:54:42Z</dcterms:created>
  <dcterms:modified xsi:type="dcterms:W3CDTF">2019-10-07T14:19:47Z</dcterms:modified>
</cp:coreProperties>
</file>