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3684" r:id="rId1"/>
  </p:sldMasterIdLst>
  <p:notesMasterIdLst>
    <p:notesMasterId r:id="rId63"/>
  </p:notesMasterIdLst>
  <p:handoutMasterIdLst>
    <p:handoutMasterId r:id="rId64"/>
  </p:handoutMasterIdLst>
  <p:sldIdLst>
    <p:sldId id="256" r:id="rId2"/>
    <p:sldId id="319" r:id="rId3"/>
    <p:sldId id="320" r:id="rId4"/>
    <p:sldId id="371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56" r:id="rId41"/>
    <p:sldId id="372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65" r:id="rId51"/>
    <p:sldId id="366" r:id="rId52"/>
    <p:sldId id="370" r:id="rId53"/>
    <p:sldId id="367" r:id="rId54"/>
    <p:sldId id="368" r:id="rId55"/>
    <p:sldId id="369" r:id="rId56"/>
    <p:sldId id="257" r:id="rId57"/>
    <p:sldId id="262" r:id="rId58"/>
    <p:sldId id="264" r:id="rId59"/>
    <p:sldId id="265" r:id="rId60"/>
    <p:sldId id="266" r:id="rId61"/>
    <p:sldId id="261" r:id="rId62"/>
  </p:sldIdLst>
  <p:sldSz cx="9144000" cy="6858000" type="screen4x3"/>
  <p:notesSz cx="6834188" cy="9979025"/>
  <p:custDataLst>
    <p:tags r:id="rId6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3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3395" autoAdjust="0"/>
  </p:normalViewPr>
  <p:slideViewPr>
    <p:cSldViewPr>
      <p:cViewPr varScale="1">
        <p:scale>
          <a:sx n="69" d="100"/>
          <a:sy n="69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143"/>
        <p:guide pos="21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61227" cy="49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3" tIns="48032" rIns="96063" bIns="48032" numCol="1" anchor="t" anchorCtr="0" compatLnSpc="1">
            <a:prstTxWarp prst="textNoShape">
              <a:avLst/>
            </a:prstTxWarp>
          </a:bodyPr>
          <a:lstStyle>
            <a:lvl1pPr defTabSz="960486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434" y="1"/>
            <a:ext cx="2961226" cy="49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3" tIns="48032" rIns="96063" bIns="48032" numCol="1" anchor="t" anchorCtr="0" compatLnSpc="1">
            <a:prstTxWarp prst="textNoShape">
              <a:avLst/>
            </a:prstTxWarp>
          </a:bodyPr>
          <a:lstStyle>
            <a:lvl1pPr algn="r" defTabSz="960486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30/3/2016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79068"/>
            <a:ext cx="2961227" cy="49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3" tIns="48032" rIns="96063" bIns="48032" numCol="1" anchor="b" anchorCtr="0" compatLnSpc="1">
            <a:prstTxWarp prst="textNoShape">
              <a:avLst/>
            </a:prstTxWarp>
          </a:bodyPr>
          <a:lstStyle>
            <a:lvl1pPr defTabSz="960486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434" y="9479068"/>
            <a:ext cx="2961226" cy="49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063" tIns="48032" rIns="96063" bIns="48032" numCol="1" anchor="b" anchorCtr="0" compatLnSpc="1">
            <a:prstTxWarp prst="textNoShape">
              <a:avLst/>
            </a:prstTxWarp>
          </a:bodyPr>
          <a:lstStyle>
            <a:lvl1pPr algn="r" defTabSz="960486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61227" cy="49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3" tIns="48032" rIns="96063" bIns="48032" numCol="1" anchor="t" anchorCtr="0" compatLnSpc="1">
            <a:prstTxWarp prst="textNoShape">
              <a:avLst/>
            </a:prstTxWarp>
          </a:bodyPr>
          <a:lstStyle>
            <a:lvl1pPr defTabSz="960486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3871434" y="1"/>
            <a:ext cx="2961226" cy="49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3" tIns="48032" rIns="96063" bIns="48032" numCol="1" anchor="t" anchorCtr="0" compatLnSpc="1">
            <a:prstTxWarp prst="textNoShape">
              <a:avLst/>
            </a:prstTxWarp>
          </a:bodyPr>
          <a:lstStyle>
            <a:lvl1pPr algn="r" defTabSz="960486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30/3/2016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9300"/>
            <a:ext cx="4986338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60" tIns="44330" rIns="88660" bIns="4433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684182" y="4739534"/>
            <a:ext cx="5467350" cy="449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3" tIns="48032" rIns="96063" bIns="48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1" y="9479068"/>
            <a:ext cx="2961227" cy="49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3" tIns="48032" rIns="96063" bIns="48032" numCol="1" anchor="b" anchorCtr="0" compatLnSpc="1">
            <a:prstTxWarp prst="textNoShape">
              <a:avLst/>
            </a:prstTxWarp>
          </a:bodyPr>
          <a:lstStyle>
            <a:lvl1pPr defTabSz="960486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3871434" y="9479068"/>
            <a:ext cx="2961226" cy="49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63" tIns="48032" rIns="96063" bIns="48032" numCol="1" anchor="b" anchorCtr="0" compatLnSpc="1">
            <a:prstTxWarp prst="textNoShape">
              <a:avLst/>
            </a:prstTxWarp>
          </a:bodyPr>
          <a:lstStyle>
            <a:lvl1pPr algn="r" defTabSz="960486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119" indent="-180119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80514" indent="-30019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200792" indent="-24015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81109" indent="-24015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61426" indent="-24015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641742" indent="-24015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122059" indent="-24015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602376" indent="-24015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82693" indent="-24015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635F45-44C2-4AD0-A963-BBCB895BD81D}" type="slidenum">
              <a:rPr lang="el-GR" altLang="el-GR" sz="1300"/>
              <a:pPr eaLnBrk="1" hangingPunct="1"/>
              <a:t>39</a:t>
            </a:fld>
            <a:endParaRPr lang="el-GR" altLang="el-GR" sz="1300" dirty="0"/>
          </a:p>
        </p:txBody>
      </p:sp>
    </p:spTree>
    <p:extLst>
      <p:ext uri="{BB962C8B-B14F-4D97-AF65-F5344CB8AC3E}">
        <p14:creationId xmlns:p14="http://schemas.microsoft.com/office/powerpoint/2010/main" val="3614847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119" indent="-180119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55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69225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08413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14500"/>
            <a:ext cx="3808412" cy="4149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65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ΙΙ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53808" y="3096543"/>
            <a:ext cx="7236385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l-GR" sz="2700" b="1" dirty="0" smtClean="0"/>
              <a:t>Ενότητα </a:t>
            </a:r>
            <a:r>
              <a:rPr lang="en-US" sz="2700" b="1" dirty="0" smtClean="0"/>
              <a:t>10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altLang="el-GR" sz="2800" dirty="0"/>
              <a:t>Μελέτη περίπτωσης: Χρήση JDBC API, JSP </a:t>
            </a:r>
            <a:r>
              <a:rPr lang="el-GR" altLang="el-GR" sz="2800" dirty="0" err="1"/>
              <a:t>pages</a:t>
            </a:r>
            <a:endParaRPr lang="el-GR" alt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27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Χ. Σκουρλάς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  <a:defRPr/>
            </a:pPr>
            <a:r>
              <a:rPr lang="el-GR" dirty="0"/>
              <a:t>Στην περίπτωση δήλωσης SELECT μπορούμε να ορίσουμε ένα αντικείμενο, για παράδειγμα το αντικείμενο με όνομα </a:t>
            </a:r>
            <a:r>
              <a:rPr lang="el-GR" dirty="0" err="1"/>
              <a:t>rs</a:t>
            </a:r>
            <a:r>
              <a:rPr lang="el-GR" dirty="0"/>
              <a:t>, τύπου </a:t>
            </a:r>
            <a:r>
              <a:rPr lang="el-GR" dirty="0" err="1"/>
              <a:t>ResultSet</a:t>
            </a:r>
            <a:r>
              <a:rPr lang="el-GR" dirty="0"/>
              <a:t>. Στο αντικείμενο «</a:t>
            </a:r>
            <a:r>
              <a:rPr lang="el-GR" dirty="0" smtClean="0"/>
              <a:t>αποθηκεύονται</a:t>
            </a:r>
            <a:r>
              <a:rPr lang="el-GR" dirty="0"/>
              <a:t>» τα αποτελέσματα της δήλωσης SELECT. Προηγουμένως, θα ορίσουμε το αντικείμενο </a:t>
            </a:r>
            <a:r>
              <a:rPr lang="el-GR" dirty="0" err="1"/>
              <a:t>sqlString</a:t>
            </a:r>
            <a:r>
              <a:rPr lang="el-GR" dirty="0"/>
              <a:t> (συμβολοσειρά που «περιέχει» τη δήλωση SELECT</a:t>
            </a:r>
            <a:r>
              <a:rPr lang="el-GR" dirty="0" smtClean="0"/>
              <a:t>)</a:t>
            </a:r>
            <a:r>
              <a:rPr lang="en-US" dirty="0" smtClean="0"/>
              <a:t>:</a:t>
            </a:r>
            <a:endParaRPr lang="el-GR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US" dirty="0" smtClean="0"/>
              <a:t>(</a:t>
            </a:r>
            <a:r>
              <a:rPr lang="el-GR" dirty="0" smtClean="0"/>
              <a:t>διορθώστε διαγραμμένο κείμενο στην εντολή)</a:t>
            </a:r>
            <a:endParaRPr lang="el-GR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l-GR" dirty="0" err="1"/>
              <a:t>String</a:t>
            </a:r>
            <a:r>
              <a:rPr lang="el-GR" dirty="0"/>
              <a:t> </a:t>
            </a:r>
            <a:r>
              <a:rPr lang="el-GR" dirty="0" err="1"/>
              <a:t>sqlString</a:t>
            </a:r>
            <a:r>
              <a:rPr lang="el-GR" dirty="0"/>
              <a:t> = "SELECT * FROM MYTABLE WHERE PARAM = '</a:t>
            </a:r>
            <a:r>
              <a:rPr lang="el-GR" strike="sngStrike" dirty="0" err="1"/>
              <a:t>paramValue</a:t>
            </a:r>
            <a:r>
              <a:rPr lang="el-GR" dirty="0"/>
              <a:t>'";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l-GR" dirty="0" err="1"/>
              <a:t>ResultSet</a:t>
            </a:r>
            <a:r>
              <a:rPr lang="el-GR" dirty="0"/>
              <a:t> </a:t>
            </a:r>
            <a:r>
              <a:rPr lang="el-GR" dirty="0" err="1"/>
              <a:t>rs</a:t>
            </a:r>
            <a:r>
              <a:rPr lang="el-GR" dirty="0"/>
              <a:t> = </a:t>
            </a:r>
            <a:r>
              <a:rPr lang="el-GR" dirty="0" err="1"/>
              <a:t>myStatement.executeQuery(sqlString</a:t>
            </a:r>
            <a:r>
              <a:rPr lang="el-GR" dirty="0"/>
              <a:t>);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el-GR" dirty="0"/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l-GR" dirty="0" err="1"/>
              <a:t>ResultSet</a:t>
            </a:r>
            <a:r>
              <a:rPr lang="el-GR" dirty="0"/>
              <a:t> παρέχει μεθόδους για να διαχειριστούμε τις γραμμές που «αποθηκεύονται» στο </a:t>
            </a:r>
            <a:r>
              <a:rPr lang="el-GR" dirty="0" err="1"/>
              <a:t>rs</a:t>
            </a:r>
            <a:r>
              <a:rPr lang="el-GR" dirty="0"/>
              <a:t>: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l-GR" b="1" dirty="0" err="1" smtClean="0">
                <a:solidFill>
                  <a:srgbClr val="820000"/>
                </a:solidFill>
              </a:rPr>
              <a:t>next</a:t>
            </a:r>
            <a:r>
              <a:rPr lang="el-GR" b="1" dirty="0">
                <a:solidFill>
                  <a:srgbClr val="820000"/>
                </a:solidFill>
              </a:rPr>
              <a:t>(), </a:t>
            </a:r>
            <a:r>
              <a:rPr lang="el-GR" b="1" dirty="0" err="1">
                <a:solidFill>
                  <a:srgbClr val="820000"/>
                </a:solidFill>
              </a:rPr>
              <a:t>previous</a:t>
            </a:r>
            <a:r>
              <a:rPr lang="el-GR" b="1" dirty="0">
                <a:solidFill>
                  <a:srgbClr val="820000"/>
                </a:solidFill>
              </a:rPr>
              <a:t>(), </a:t>
            </a:r>
            <a:r>
              <a:rPr lang="el-GR" b="1" dirty="0" err="1">
                <a:solidFill>
                  <a:srgbClr val="820000"/>
                </a:solidFill>
              </a:rPr>
              <a:t>first</a:t>
            </a:r>
            <a:r>
              <a:rPr lang="el-GR" b="1" dirty="0">
                <a:solidFill>
                  <a:srgbClr val="820000"/>
                </a:solidFill>
              </a:rPr>
              <a:t>(), </a:t>
            </a:r>
            <a:r>
              <a:rPr lang="el-GR" b="1" dirty="0" err="1">
                <a:solidFill>
                  <a:srgbClr val="820000"/>
                </a:solidFill>
              </a:rPr>
              <a:t>last</a:t>
            </a:r>
            <a:r>
              <a:rPr lang="el-GR" b="1" dirty="0">
                <a:solidFill>
                  <a:srgbClr val="820000"/>
                </a:solidFill>
              </a:rPr>
              <a:t>()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l-GR" dirty="0"/>
              <a:t>Επίσης, παρέχει μία σειρά από μεθόδους κάθε μία από τις οποίες μπορεί να </a:t>
            </a:r>
            <a:r>
              <a:rPr lang="el-GR" dirty="0" err="1"/>
              <a:t>χρησιμοποιήθει</a:t>
            </a:r>
            <a:r>
              <a:rPr lang="el-GR" dirty="0"/>
              <a:t> για να πάρουμε πληροφορία από μια στήλη: 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l-GR" b="1" dirty="0" err="1">
                <a:solidFill>
                  <a:srgbClr val="820000"/>
                </a:solidFill>
              </a:rPr>
              <a:t>getString</a:t>
            </a:r>
            <a:r>
              <a:rPr lang="el-GR" b="1" dirty="0">
                <a:solidFill>
                  <a:srgbClr val="820000"/>
                </a:solidFill>
              </a:rPr>
              <a:t>, </a:t>
            </a:r>
            <a:r>
              <a:rPr lang="el-GR" b="1" dirty="0" err="1">
                <a:solidFill>
                  <a:srgbClr val="820000"/>
                </a:solidFill>
              </a:rPr>
              <a:t>getInt</a:t>
            </a:r>
            <a:r>
              <a:rPr lang="el-GR" b="1" dirty="0">
                <a:solidFill>
                  <a:srgbClr val="820000"/>
                </a:solidFill>
              </a:rPr>
              <a:t>, </a:t>
            </a:r>
            <a:r>
              <a:rPr lang="el-GR" b="1" dirty="0" err="1">
                <a:solidFill>
                  <a:srgbClr val="820000"/>
                </a:solidFill>
              </a:rPr>
              <a:t>getFloat</a:t>
            </a:r>
            <a:r>
              <a:rPr lang="el-GR" b="1" dirty="0">
                <a:solidFill>
                  <a:srgbClr val="820000"/>
                </a:solidFill>
              </a:rPr>
              <a:t> </a:t>
            </a:r>
            <a:r>
              <a:rPr lang="el-GR" b="1" dirty="0" err="1">
                <a:solidFill>
                  <a:srgbClr val="820000"/>
                </a:solidFill>
              </a:rPr>
              <a:t>getDate</a:t>
            </a:r>
            <a:r>
              <a:rPr lang="el-GR" dirty="0">
                <a:solidFill>
                  <a:srgbClr val="820000"/>
                </a:solidFill>
              </a:rPr>
              <a:t>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029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2400" dirty="0"/>
              <a:t>Πως θα συνδεθούμε στη βάση δεδομένων και πως θα γράψουμε SQL statements (περίπτωση </a:t>
            </a:r>
            <a:r>
              <a:rPr lang="el-GR" sz="2400" dirty="0" smtClean="0"/>
              <a:t>χρήσης των προϊόντων MySQL, </a:t>
            </a:r>
            <a:r>
              <a:rPr lang="en-US" sz="2400" dirty="0" err="1" smtClean="0"/>
              <a:t>Netbeans</a:t>
            </a:r>
            <a:r>
              <a:rPr lang="el-GR" sz="2400" dirty="0" smtClean="0"/>
              <a:t>):</a:t>
            </a:r>
            <a:endParaRPr lang="el-GR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l-GR" sz="2400" dirty="0" smtClean="0"/>
              <a:t>Δήλωση </a:t>
            </a:r>
            <a:r>
              <a:rPr lang="el-GR" sz="2400" dirty="0"/>
              <a:t>του </a:t>
            </a:r>
            <a:r>
              <a:rPr lang="en-US" sz="2400" dirty="0"/>
              <a:t>JDBC </a:t>
            </a:r>
            <a:r>
              <a:rPr lang="en-US" sz="2400" dirty="0" smtClean="0"/>
              <a:t>driver</a:t>
            </a:r>
            <a:r>
              <a:rPr lang="el-GR" sz="2400" dirty="0" smtClean="0"/>
              <a:t> </a:t>
            </a:r>
            <a:endParaRPr lang="en-US" sz="2400" dirty="0"/>
          </a:p>
          <a:p>
            <a:pPr marL="536575" indent="0">
              <a:buNone/>
              <a:defRPr/>
            </a:pPr>
            <a:r>
              <a:rPr lang="en-US" sz="2400" dirty="0"/>
              <a:t>libraries&gt;</a:t>
            </a:r>
            <a:r>
              <a:rPr lang="el-GR" sz="2400" dirty="0"/>
              <a:t>δεξί κλικ&gt; </a:t>
            </a:r>
            <a:r>
              <a:rPr lang="en-US" sz="2400" dirty="0"/>
              <a:t>Add Jar/Folder </a:t>
            </a:r>
            <a:r>
              <a:rPr lang="el-GR" sz="2400" dirty="0"/>
              <a:t>και επιλέγουμε το αρχείο </a:t>
            </a:r>
            <a:r>
              <a:rPr lang="en-US" sz="2400" dirty="0" err="1"/>
              <a:t>mysql</a:t>
            </a:r>
            <a:r>
              <a:rPr lang="en-US" sz="2400" dirty="0"/>
              <a:t>-connector-java- 5.1.13 -bin.jar </a:t>
            </a:r>
            <a:r>
              <a:rPr lang="el-GR" sz="2400" dirty="0"/>
              <a:t>ή </a:t>
            </a:r>
            <a:r>
              <a:rPr lang="en-US" sz="2400" dirty="0"/>
              <a:t>mysql.jar</a:t>
            </a:r>
            <a:endParaRPr lang="el-GR" sz="2400" dirty="0"/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/>
          </a:p>
          <a:p>
            <a:pPr marL="514350" indent="-514350">
              <a:buFont typeface="+mj-lt"/>
              <a:buAutoNum type="arabicPeriod" startAt="2"/>
              <a:defRPr/>
            </a:pPr>
            <a:r>
              <a:rPr lang="el-GR" sz="2400" dirty="0"/>
              <a:t>Εισαγωγή του </a:t>
            </a:r>
            <a:r>
              <a:rPr lang="en-US" sz="2400" dirty="0"/>
              <a:t>package </a:t>
            </a:r>
            <a:r>
              <a:rPr lang="en-US" sz="2400" dirty="0" err="1"/>
              <a:t>java.sql</a:t>
            </a:r>
            <a:r>
              <a:rPr lang="en-US" sz="2400" dirty="0"/>
              <a:t> </a:t>
            </a:r>
            <a:r>
              <a:rPr lang="el-GR" sz="2400" dirty="0"/>
              <a:t>στο πρόγραμμά μας</a:t>
            </a:r>
          </a:p>
          <a:p>
            <a:pPr marL="536575" indent="0">
              <a:buNone/>
              <a:defRPr/>
            </a:pPr>
            <a:r>
              <a:rPr lang="el-GR" sz="2400" dirty="0"/>
              <a:t>&lt;%@</a:t>
            </a:r>
            <a:r>
              <a:rPr lang="en-US" sz="2400" dirty="0"/>
              <a:t>page import="</a:t>
            </a:r>
            <a:r>
              <a:rPr lang="en-US" sz="2400" dirty="0" err="1"/>
              <a:t>java.sql</a:t>
            </a:r>
            <a:r>
              <a:rPr lang="en-US" sz="2400" dirty="0"/>
              <a:t>.*" %</a:t>
            </a:r>
            <a:r>
              <a:rPr lang="el-GR" sz="2400" dirty="0"/>
              <a:t>&gt;</a:t>
            </a:r>
            <a:endParaRPr lang="en-US" sz="2400" dirty="0"/>
          </a:p>
          <a:p>
            <a:pPr marL="514350" indent="-514350">
              <a:buFont typeface="+mj-lt"/>
              <a:buAutoNum type="arabicPeriod"/>
              <a:defRPr/>
            </a:pPr>
            <a:endParaRPr lang="el-GR" sz="2400" dirty="0"/>
          </a:p>
          <a:p>
            <a:pPr marL="514350" indent="-514350">
              <a:buFont typeface="+mj-lt"/>
              <a:buAutoNum type="arabicPeriod" startAt="3"/>
              <a:defRPr/>
            </a:pPr>
            <a:r>
              <a:rPr lang="en-US" sz="2400" dirty="0"/>
              <a:t>«</a:t>
            </a:r>
            <a:r>
              <a:rPr lang="el-GR" sz="2400" dirty="0"/>
              <a:t>Φόρτωση» του </a:t>
            </a:r>
            <a:r>
              <a:rPr lang="en-US" sz="2400" dirty="0"/>
              <a:t>JDBC driver </a:t>
            </a:r>
            <a:r>
              <a:rPr lang="el-GR" sz="2400" dirty="0"/>
              <a:t>στο πρόγραμμά μας</a:t>
            </a:r>
          </a:p>
          <a:p>
            <a:pPr marL="536575" indent="0">
              <a:buNone/>
              <a:defRPr/>
            </a:pPr>
            <a:r>
              <a:rPr lang="en-US" sz="2400" dirty="0" err="1"/>
              <a:t>Class.forName</a:t>
            </a:r>
            <a:r>
              <a:rPr lang="en-US" sz="2400" dirty="0"/>
              <a:t>(“</a:t>
            </a:r>
            <a:r>
              <a:rPr lang="en-US" sz="2400" dirty="0" err="1"/>
              <a:t>com.mysql.jdbc.Driver</a:t>
            </a:r>
            <a:r>
              <a:rPr lang="en-US" sz="2400" dirty="0"/>
              <a:t>”);</a:t>
            </a:r>
          </a:p>
          <a:p>
            <a:pPr marL="0" indent="0">
              <a:buNone/>
              <a:defRPr/>
            </a:pPr>
            <a:endParaRPr lang="el-GR" sz="2400" dirty="0"/>
          </a:p>
          <a:p>
            <a:pPr marL="0" indent="0"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Φορτώνουμε </a:t>
            </a:r>
            <a:r>
              <a:rPr lang="el-GR" sz="2400" b="1" dirty="0">
                <a:solidFill>
                  <a:srgbClr val="820000"/>
                </a:solidFill>
              </a:rPr>
              <a:t>την κλάση </a:t>
            </a:r>
            <a:r>
              <a:rPr lang="en-US" sz="2400" b="1" dirty="0">
                <a:solidFill>
                  <a:srgbClr val="820000"/>
                </a:solidFill>
              </a:rPr>
              <a:t>Driver </a:t>
            </a:r>
            <a:r>
              <a:rPr lang="el-GR" sz="2400" b="1" dirty="0">
                <a:solidFill>
                  <a:srgbClr val="820000"/>
                </a:solidFill>
              </a:rPr>
              <a:t>από το </a:t>
            </a:r>
            <a:r>
              <a:rPr lang="en-US" sz="2400" b="1" dirty="0">
                <a:solidFill>
                  <a:srgbClr val="820000"/>
                </a:solidFill>
              </a:rPr>
              <a:t>package </a:t>
            </a:r>
            <a:r>
              <a:rPr lang="en-US" sz="2400" b="1" dirty="0" err="1" smtClean="0">
                <a:solidFill>
                  <a:srgbClr val="820000"/>
                </a:solidFill>
              </a:rPr>
              <a:t>com.mysql.jdbc</a:t>
            </a:r>
            <a:r>
              <a:rPr lang="en-US" sz="2400" b="1" dirty="0">
                <a:solidFill>
                  <a:srgbClr val="820000"/>
                </a:solidFill>
              </a:rPr>
              <a:t>. 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475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l-GR" altLang="el-GR" sz="2200" dirty="0" smtClean="0"/>
              <a:t>Σύνδεση </a:t>
            </a:r>
            <a:r>
              <a:rPr lang="el-GR" altLang="el-GR" sz="2200" dirty="0"/>
              <a:t>στη βάση δεδομένων</a:t>
            </a:r>
          </a:p>
          <a:p>
            <a:pPr marL="536575" indent="0">
              <a:buNone/>
            </a:pPr>
            <a:r>
              <a:rPr lang="en-US" altLang="el-GR" sz="2200" dirty="0" smtClean="0"/>
              <a:t>String </a:t>
            </a:r>
            <a:r>
              <a:rPr lang="en-US" altLang="el-GR" sz="2200" dirty="0" err="1"/>
              <a:t>testDatabase</a:t>
            </a:r>
            <a:r>
              <a:rPr lang="en-US" altLang="el-GR" sz="2200" dirty="0"/>
              <a:t> = “</a:t>
            </a:r>
            <a:r>
              <a:rPr lang="en-US" altLang="el-GR" sz="2200" dirty="0" err="1"/>
              <a:t>jdbc:mysql</a:t>
            </a:r>
            <a:r>
              <a:rPr lang="en-US" altLang="el-GR" sz="2200" dirty="0"/>
              <a:t>://localhost:3306/</a:t>
            </a:r>
            <a:r>
              <a:rPr lang="en-US" altLang="el-GR" sz="2200" dirty="0" err="1"/>
              <a:t>mydb?user</a:t>
            </a:r>
            <a:r>
              <a:rPr lang="en-US" altLang="el-GR" sz="2200" dirty="0"/>
              <a:t>=</a:t>
            </a:r>
            <a:r>
              <a:rPr lang="en-US" altLang="el-GR" sz="2200" dirty="0" err="1"/>
              <a:t>root&amp;password</a:t>
            </a:r>
            <a:r>
              <a:rPr lang="en-US" altLang="el-GR" sz="2200" dirty="0"/>
              <a:t>=c125";</a:t>
            </a:r>
          </a:p>
          <a:p>
            <a:pPr marL="536575" indent="0">
              <a:lnSpc>
                <a:spcPct val="120000"/>
              </a:lnSpc>
              <a:buNone/>
            </a:pPr>
            <a:r>
              <a:rPr lang="el-GR" altLang="el-GR" sz="2200" b="1" dirty="0" smtClean="0">
                <a:solidFill>
                  <a:srgbClr val="820000"/>
                </a:solidFill>
              </a:rPr>
              <a:t>Ορίζουμε </a:t>
            </a:r>
            <a:r>
              <a:rPr lang="el-GR" altLang="el-GR" sz="2200" b="1" dirty="0">
                <a:solidFill>
                  <a:srgbClr val="820000"/>
                </a:solidFill>
              </a:rPr>
              <a:t>για τη βάση δεδομένων μας (</a:t>
            </a:r>
            <a:r>
              <a:rPr lang="en-US" altLang="el-GR" sz="2200" b="1" dirty="0" err="1">
                <a:solidFill>
                  <a:srgbClr val="820000"/>
                </a:solidFill>
              </a:rPr>
              <a:t>mydb</a:t>
            </a:r>
            <a:r>
              <a:rPr lang="en-US" altLang="el-GR" sz="2200" b="1" dirty="0">
                <a:solidFill>
                  <a:srgbClr val="820000"/>
                </a:solidFill>
              </a:rPr>
              <a:t>) </a:t>
            </a:r>
            <a:r>
              <a:rPr lang="el-GR" altLang="el-GR" sz="2200" b="1" dirty="0">
                <a:solidFill>
                  <a:srgbClr val="820000"/>
                </a:solidFill>
              </a:rPr>
              <a:t>το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αντικείμενο</a:t>
            </a:r>
            <a:r>
              <a:rPr lang="en-US" altLang="el-GR" sz="2200" b="1" dirty="0" smtClean="0">
                <a:solidFill>
                  <a:srgbClr val="820000"/>
                </a:solidFill>
              </a:rPr>
              <a:t> </a:t>
            </a:r>
            <a:r>
              <a:rPr lang="en-US" altLang="el-GR" sz="2200" b="1" dirty="0" err="1" smtClean="0">
                <a:solidFill>
                  <a:srgbClr val="820000"/>
                </a:solidFill>
              </a:rPr>
              <a:t>testDatabase</a:t>
            </a:r>
            <a:r>
              <a:rPr lang="en-US" altLang="el-GR" sz="2200" b="1" dirty="0" smtClean="0">
                <a:solidFill>
                  <a:srgbClr val="820000"/>
                </a:solidFill>
              </a:rPr>
              <a:t> </a:t>
            </a:r>
            <a:r>
              <a:rPr lang="el-GR" altLang="el-GR" sz="2200" b="1" dirty="0">
                <a:solidFill>
                  <a:srgbClr val="820000"/>
                </a:solidFill>
              </a:rPr>
              <a:t>τύπου συμβολοσειράς (</a:t>
            </a:r>
            <a:r>
              <a:rPr lang="en-US" altLang="el-GR" sz="2200" b="1" dirty="0">
                <a:solidFill>
                  <a:srgbClr val="820000"/>
                </a:solidFill>
              </a:rPr>
              <a:t>string) </a:t>
            </a:r>
            <a:r>
              <a:rPr lang="el-GR" altLang="el-GR" sz="2200" b="1" dirty="0">
                <a:solidFill>
                  <a:srgbClr val="820000"/>
                </a:solidFill>
              </a:rPr>
              <a:t>της μορφής:</a:t>
            </a:r>
          </a:p>
          <a:p>
            <a:pPr marL="536575" indent="0">
              <a:lnSpc>
                <a:spcPct val="120000"/>
              </a:lnSpc>
              <a:buNone/>
            </a:pPr>
            <a:r>
              <a:rPr lang="el-GR" altLang="el-GR" sz="2200" dirty="0" smtClean="0"/>
              <a:t>“</a:t>
            </a:r>
            <a:r>
              <a:rPr lang="en-US" altLang="el-GR" sz="2200" dirty="0" err="1"/>
              <a:t>jdbc:mysql</a:t>
            </a:r>
            <a:r>
              <a:rPr lang="en-US" altLang="el-GR" sz="2200" dirty="0"/>
              <a:t>://</a:t>
            </a:r>
            <a:r>
              <a:rPr lang="en-US" altLang="el-GR" sz="2200" dirty="0" err="1"/>
              <a:t>ServerName:ServerPort</a:t>
            </a:r>
            <a:r>
              <a:rPr lang="en-US" altLang="el-GR" sz="2200" dirty="0"/>
              <a:t>/</a:t>
            </a:r>
            <a:r>
              <a:rPr lang="en-US" altLang="el-GR" sz="2200" dirty="0" err="1"/>
              <a:t>DatabaseName?user</a:t>
            </a:r>
            <a:r>
              <a:rPr lang="en-US" altLang="el-GR" sz="2200" dirty="0"/>
              <a:t>=</a:t>
            </a:r>
            <a:r>
              <a:rPr lang="en-US" altLang="el-GR" sz="2200" dirty="0" err="1"/>
              <a:t>myUsername&amp;password</a:t>
            </a:r>
            <a:r>
              <a:rPr lang="en-US" altLang="el-GR" sz="2200" dirty="0"/>
              <a:t>=</a:t>
            </a:r>
            <a:r>
              <a:rPr lang="en-US" altLang="el-GR" sz="2200" dirty="0" err="1"/>
              <a:t>myPassword</a:t>
            </a:r>
            <a:r>
              <a:rPr lang="en-US" altLang="el-GR" sz="2200" dirty="0"/>
              <a:t>";</a:t>
            </a:r>
          </a:p>
          <a:p>
            <a:pPr marL="536575" indent="0">
              <a:lnSpc>
                <a:spcPct val="120000"/>
              </a:lnSpc>
              <a:buNone/>
            </a:pPr>
            <a:r>
              <a:rPr lang="en-US" altLang="el-GR" sz="2200" dirty="0"/>
              <a:t>Connection </a:t>
            </a:r>
            <a:r>
              <a:rPr lang="en-US" altLang="el-GR" sz="2200" dirty="0" err="1"/>
              <a:t>myConnection</a:t>
            </a:r>
            <a:r>
              <a:rPr lang="en-US" altLang="el-GR" sz="2200" dirty="0"/>
              <a:t> = </a:t>
            </a:r>
            <a:r>
              <a:rPr lang="en-US" altLang="el-GR" sz="2200" dirty="0" err="1"/>
              <a:t>DriverManager.getConnection</a:t>
            </a:r>
            <a:r>
              <a:rPr lang="en-US" altLang="el-GR" sz="2200" dirty="0"/>
              <a:t>(</a:t>
            </a:r>
            <a:r>
              <a:rPr lang="en-US" altLang="el-GR" sz="2200" dirty="0" err="1"/>
              <a:t>testDatabase</a:t>
            </a:r>
            <a:r>
              <a:rPr lang="en-US" altLang="el-GR" sz="2200" dirty="0"/>
              <a:t>);</a:t>
            </a:r>
          </a:p>
          <a:p>
            <a:pPr marL="536575" indent="0">
              <a:lnSpc>
                <a:spcPct val="120000"/>
              </a:lnSpc>
              <a:buNone/>
            </a:pPr>
            <a:r>
              <a:rPr lang="el-GR" altLang="el-GR" sz="2200" b="1" dirty="0" smtClean="0">
                <a:solidFill>
                  <a:srgbClr val="820000"/>
                </a:solidFill>
              </a:rPr>
              <a:t>Δημιουργούμε </a:t>
            </a:r>
            <a:r>
              <a:rPr lang="el-GR" altLang="el-GR" sz="2200" b="1" dirty="0">
                <a:solidFill>
                  <a:srgbClr val="820000"/>
                </a:solidFill>
              </a:rPr>
              <a:t>ένα αντικείμενο τύπου </a:t>
            </a:r>
            <a:r>
              <a:rPr lang="en-US" altLang="el-GR" sz="2200" b="1" dirty="0">
                <a:solidFill>
                  <a:srgbClr val="820000"/>
                </a:solidFill>
              </a:rPr>
              <a:t>Connection. </a:t>
            </a:r>
            <a:endParaRPr lang="en-US" altLang="el-GR" sz="2200" b="1" dirty="0" smtClean="0">
              <a:solidFill>
                <a:srgbClr val="820000"/>
              </a:solidFill>
            </a:endParaRPr>
          </a:p>
          <a:p>
            <a:pPr marL="536575" indent="0">
              <a:lnSpc>
                <a:spcPct val="120000"/>
              </a:lnSpc>
              <a:buNone/>
            </a:pPr>
            <a:r>
              <a:rPr lang="en-US" altLang="el-GR" sz="2200" b="1" dirty="0" smtClean="0">
                <a:solidFill>
                  <a:srgbClr val="820000"/>
                </a:solidFill>
              </a:rPr>
              <a:t>T</a:t>
            </a:r>
            <a:r>
              <a:rPr lang="el-GR" altLang="el-GR" sz="2200" b="1" dirty="0">
                <a:solidFill>
                  <a:srgbClr val="820000"/>
                </a:solidFill>
              </a:rPr>
              <a:t>ο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αντικείμενό </a:t>
            </a:r>
            <a:r>
              <a:rPr lang="el-GR" altLang="el-GR" sz="2200" b="1" dirty="0">
                <a:solidFill>
                  <a:srgbClr val="820000"/>
                </a:solidFill>
              </a:rPr>
              <a:t>μας, </a:t>
            </a:r>
            <a:r>
              <a:rPr lang="en-US" altLang="el-GR" sz="2200" b="1" dirty="0" err="1">
                <a:solidFill>
                  <a:srgbClr val="820000"/>
                </a:solidFill>
              </a:rPr>
              <a:t>myConnection</a:t>
            </a:r>
            <a:r>
              <a:rPr lang="en-US" altLang="el-GR" sz="2200" b="1" dirty="0">
                <a:solidFill>
                  <a:srgbClr val="820000"/>
                </a:solidFill>
              </a:rPr>
              <a:t>, </a:t>
            </a:r>
            <a:r>
              <a:rPr lang="el-GR" altLang="el-GR" sz="2200" b="1" dirty="0">
                <a:solidFill>
                  <a:srgbClr val="820000"/>
                </a:solidFill>
              </a:rPr>
              <a:t>είναι μια ανοιχτή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σύνδεση </a:t>
            </a:r>
            <a:r>
              <a:rPr lang="el-GR" altLang="el-GR" sz="2200" b="1" dirty="0">
                <a:solidFill>
                  <a:srgbClr val="820000"/>
                </a:solidFill>
              </a:rPr>
              <a:t>με τη βάση </a:t>
            </a:r>
            <a:r>
              <a:rPr lang="el-GR" altLang="el-GR" sz="2200" b="1" dirty="0" smtClean="0">
                <a:solidFill>
                  <a:srgbClr val="820000"/>
                </a:solidFill>
              </a:rPr>
              <a:t>δεδομένων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64879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 startAt="5"/>
              <a:defRPr/>
            </a:pPr>
            <a:r>
              <a:rPr lang="el-GR" dirty="0" smtClean="0"/>
              <a:t>Δημιουργία </a:t>
            </a:r>
            <a:r>
              <a:rPr lang="el-GR" dirty="0"/>
              <a:t>αντικειμένου για να γράψουμε </a:t>
            </a:r>
            <a:r>
              <a:rPr lang="en-US" dirty="0"/>
              <a:t>SQL statements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536575" indent="0">
              <a:buNone/>
              <a:defRPr/>
            </a:pPr>
            <a:r>
              <a:rPr lang="en-US" dirty="0"/>
              <a:t>Statement </a:t>
            </a:r>
            <a:r>
              <a:rPr lang="en-US" dirty="0" err="1"/>
              <a:t>myStatement</a:t>
            </a:r>
            <a:r>
              <a:rPr lang="en-US" dirty="0"/>
              <a:t> = </a:t>
            </a:r>
            <a:r>
              <a:rPr lang="en-US" dirty="0" err="1"/>
              <a:t>myconnection.createStatement</a:t>
            </a:r>
            <a:r>
              <a:rPr lang="en-US" dirty="0"/>
              <a:t>();</a:t>
            </a:r>
          </a:p>
          <a:p>
            <a:pPr marL="536575" indent="0">
              <a:buNone/>
              <a:defRPr/>
            </a:pPr>
            <a:endParaRPr lang="en-US" dirty="0"/>
          </a:p>
          <a:p>
            <a:pPr marL="536575" indent="0">
              <a:buNone/>
              <a:defRPr/>
            </a:pPr>
            <a:r>
              <a:rPr lang="el-GR" b="1" dirty="0" smtClean="0">
                <a:solidFill>
                  <a:srgbClr val="820000"/>
                </a:solidFill>
              </a:rPr>
              <a:t>Δημιουργούμε </a:t>
            </a:r>
            <a:r>
              <a:rPr lang="el-GR" b="1" dirty="0">
                <a:solidFill>
                  <a:srgbClr val="820000"/>
                </a:solidFill>
              </a:rPr>
              <a:t>το αντικείμενο </a:t>
            </a:r>
            <a:r>
              <a:rPr lang="en-US" b="1" dirty="0" err="1">
                <a:solidFill>
                  <a:srgbClr val="820000"/>
                </a:solidFill>
              </a:rPr>
              <a:t>myStatement</a:t>
            </a:r>
            <a:r>
              <a:rPr lang="en-US" b="1" dirty="0">
                <a:solidFill>
                  <a:srgbClr val="820000"/>
                </a:solidFill>
              </a:rPr>
              <a:t> </a:t>
            </a:r>
            <a:r>
              <a:rPr lang="el-GR" b="1" dirty="0">
                <a:solidFill>
                  <a:srgbClr val="820000"/>
                </a:solidFill>
              </a:rPr>
              <a:t>τύπου </a:t>
            </a:r>
            <a:r>
              <a:rPr lang="en-US" b="1" dirty="0">
                <a:solidFill>
                  <a:srgbClr val="820000"/>
                </a:solidFill>
              </a:rPr>
              <a:t>Statement. </a:t>
            </a:r>
            <a:endParaRPr lang="en-US" b="1" dirty="0" smtClean="0">
              <a:solidFill>
                <a:srgbClr val="820000"/>
              </a:solidFill>
            </a:endParaRPr>
          </a:p>
          <a:p>
            <a:pPr marL="536575" indent="0">
              <a:buNone/>
              <a:defRPr/>
            </a:pPr>
            <a:r>
              <a:rPr lang="el-GR" b="1" dirty="0" smtClean="0">
                <a:solidFill>
                  <a:srgbClr val="820000"/>
                </a:solidFill>
              </a:rPr>
              <a:t>Μέσω </a:t>
            </a:r>
            <a:r>
              <a:rPr lang="el-GR" b="1" dirty="0">
                <a:solidFill>
                  <a:srgbClr val="820000"/>
                </a:solidFill>
              </a:rPr>
              <a:t>του αντικειμένου </a:t>
            </a:r>
            <a:r>
              <a:rPr lang="en-US" b="1" dirty="0" err="1">
                <a:solidFill>
                  <a:srgbClr val="820000"/>
                </a:solidFill>
              </a:rPr>
              <a:t>myStatement</a:t>
            </a:r>
            <a:r>
              <a:rPr lang="en-US" b="1" dirty="0">
                <a:solidFill>
                  <a:srgbClr val="820000"/>
                </a:solidFill>
              </a:rPr>
              <a:t> </a:t>
            </a:r>
            <a:r>
              <a:rPr lang="el-GR" b="1" dirty="0">
                <a:solidFill>
                  <a:srgbClr val="820000"/>
                </a:solidFill>
              </a:rPr>
              <a:t>θα γράφουμε δηλώσεις </a:t>
            </a:r>
            <a:r>
              <a:rPr lang="en-US" b="1" dirty="0">
                <a:solidFill>
                  <a:srgbClr val="820000"/>
                </a:solidFill>
              </a:rPr>
              <a:t>SQL. 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514350" indent="-514350">
              <a:buFont typeface="+mj-lt"/>
              <a:buAutoNum type="arabicPeriod" startAt="6"/>
              <a:defRPr/>
            </a:pPr>
            <a:r>
              <a:rPr lang="el-GR" dirty="0" smtClean="0"/>
              <a:t>Εγγραφή </a:t>
            </a:r>
            <a:r>
              <a:rPr lang="en-US" dirty="0"/>
              <a:t>SQL statements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</a:p>
          <a:p>
            <a:pPr marL="536575" indent="0">
              <a:buNone/>
              <a:defRPr/>
            </a:pPr>
            <a:r>
              <a:rPr lang="en-US" strike="sngStrike" dirty="0"/>
              <a:t>String </a:t>
            </a:r>
            <a:r>
              <a:rPr lang="en-US" strike="sngStrike" dirty="0" err="1"/>
              <a:t>sqlString</a:t>
            </a:r>
            <a:r>
              <a:rPr lang="en-US" strike="sngStrike" dirty="0"/>
              <a:t> = "INSERT INTO USERS VALUES ('user1', 'password1')";</a:t>
            </a:r>
          </a:p>
          <a:p>
            <a:pPr marL="536575" indent="0">
              <a:buNone/>
              <a:defRPr/>
            </a:pPr>
            <a:r>
              <a:rPr lang="en-US" dirty="0" smtClean="0"/>
              <a:t>String </a:t>
            </a:r>
            <a:r>
              <a:rPr lang="en-US" dirty="0" err="1"/>
              <a:t>sql</a:t>
            </a:r>
            <a:r>
              <a:rPr lang="en-US" dirty="0"/>
              <a:t>="insert into users  values ('"+user1+"','"+password1+"')";</a:t>
            </a:r>
          </a:p>
          <a:p>
            <a:pPr marL="536575" indent="0">
              <a:buNone/>
              <a:defRPr/>
            </a:pPr>
            <a:r>
              <a:rPr lang="el-GR" b="1" dirty="0" smtClean="0">
                <a:solidFill>
                  <a:srgbClr val="820000"/>
                </a:solidFill>
              </a:rPr>
              <a:t>Ορίζουμε </a:t>
            </a:r>
            <a:r>
              <a:rPr lang="el-GR" b="1" dirty="0">
                <a:solidFill>
                  <a:srgbClr val="820000"/>
                </a:solidFill>
              </a:rPr>
              <a:t>ένα αντικείμενο </a:t>
            </a:r>
            <a:r>
              <a:rPr lang="en-US" b="1" dirty="0" err="1">
                <a:solidFill>
                  <a:srgbClr val="820000"/>
                </a:solidFill>
              </a:rPr>
              <a:t>sqlString</a:t>
            </a:r>
            <a:r>
              <a:rPr lang="en-US" b="1" dirty="0">
                <a:solidFill>
                  <a:srgbClr val="820000"/>
                </a:solidFill>
              </a:rPr>
              <a:t> </a:t>
            </a:r>
            <a:r>
              <a:rPr lang="el-GR" b="1" dirty="0">
                <a:solidFill>
                  <a:srgbClr val="820000"/>
                </a:solidFill>
              </a:rPr>
              <a:t>τύπου </a:t>
            </a:r>
            <a:r>
              <a:rPr lang="en-US" b="1" dirty="0">
                <a:solidFill>
                  <a:srgbClr val="820000"/>
                </a:solidFill>
              </a:rPr>
              <a:t>string </a:t>
            </a:r>
            <a:r>
              <a:rPr lang="el-GR" b="1" dirty="0">
                <a:solidFill>
                  <a:srgbClr val="820000"/>
                </a:solidFill>
              </a:rPr>
              <a:t>για να </a:t>
            </a:r>
            <a:r>
              <a:rPr lang="el-GR" b="1" dirty="0" smtClean="0">
                <a:solidFill>
                  <a:srgbClr val="820000"/>
                </a:solidFill>
              </a:rPr>
              <a:t>γράψουμε</a:t>
            </a:r>
            <a:r>
              <a:rPr lang="en-US" b="1" dirty="0" smtClean="0">
                <a:solidFill>
                  <a:srgbClr val="820000"/>
                </a:solidFill>
              </a:rPr>
              <a:t> </a:t>
            </a:r>
            <a:r>
              <a:rPr lang="el-GR" b="1" dirty="0" smtClean="0">
                <a:solidFill>
                  <a:srgbClr val="820000"/>
                </a:solidFill>
              </a:rPr>
              <a:t>τη </a:t>
            </a:r>
            <a:r>
              <a:rPr lang="el-GR" b="1" dirty="0">
                <a:solidFill>
                  <a:srgbClr val="820000"/>
                </a:solidFill>
              </a:rPr>
              <a:t>δήλωση </a:t>
            </a:r>
            <a:r>
              <a:rPr lang="en-US" b="1" dirty="0">
                <a:solidFill>
                  <a:srgbClr val="820000"/>
                </a:solidFill>
              </a:rPr>
              <a:t>SQL (</a:t>
            </a:r>
            <a:r>
              <a:rPr lang="el-GR" b="1" dirty="0">
                <a:solidFill>
                  <a:srgbClr val="820000"/>
                </a:solidFill>
              </a:rPr>
              <a:t>που θέλουμε να εκτελεστεί στη συνέχεια).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75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l-GR" altLang="el-GR" sz="2000" dirty="0" smtClean="0"/>
              <a:t>Εκτέλεση </a:t>
            </a:r>
            <a:r>
              <a:rPr lang="en-US" altLang="el-GR" sz="2000" dirty="0"/>
              <a:t>SQL statements</a:t>
            </a:r>
          </a:p>
          <a:p>
            <a:pPr marL="536575" indent="0">
              <a:buNone/>
            </a:pPr>
            <a:endParaRPr lang="el-GR" altLang="el-GR" sz="2000" dirty="0" smtClean="0"/>
          </a:p>
          <a:p>
            <a:pPr marL="536575" indent="0">
              <a:buNone/>
            </a:pPr>
            <a:r>
              <a:rPr lang="en-US" altLang="el-GR" sz="2000" dirty="0" err="1" smtClean="0"/>
              <a:t>myStatement.executeUpdate</a:t>
            </a:r>
            <a:r>
              <a:rPr lang="en-US" altLang="el-GR" sz="2000" dirty="0" smtClean="0"/>
              <a:t>(</a:t>
            </a:r>
            <a:r>
              <a:rPr lang="en-US" altLang="el-GR" sz="2000" dirty="0" err="1" smtClean="0"/>
              <a:t>sqlString</a:t>
            </a:r>
            <a:r>
              <a:rPr lang="en-US" altLang="el-GR" sz="2000" dirty="0"/>
              <a:t>);</a:t>
            </a:r>
          </a:p>
          <a:p>
            <a:pPr marL="536575" indent="0">
              <a:buNone/>
            </a:pPr>
            <a:endParaRPr lang="en-US" altLang="el-GR" sz="2000" dirty="0"/>
          </a:p>
          <a:p>
            <a:pPr marL="536575" indent="0">
              <a:buNone/>
            </a:pPr>
            <a:r>
              <a:rPr lang="el-GR" altLang="el-GR" sz="2000" b="1" dirty="0" smtClean="0">
                <a:solidFill>
                  <a:srgbClr val="820000"/>
                </a:solidFill>
              </a:rPr>
              <a:t>Εκτελούμε </a:t>
            </a:r>
            <a:r>
              <a:rPr lang="el-GR" altLang="el-GR" sz="2000" b="1" dirty="0">
                <a:solidFill>
                  <a:srgbClr val="820000"/>
                </a:solidFill>
              </a:rPr>
              <a:t>τη δήλωση </a:t>
            </a:r>
            <a:r>
              <a:rPr lang="en-US" altLang="el-GR" sz="2000" b="1" dirty="0">
                <a:solidFill>
                  <a:srgbClr val="820000"/>
                </a:solidFill>
              </a:rPr>
              <a:t>SQL </a:t>
            </a:r>
            <a:r>
              <a:rPr lang="el-GR" altLang="el-GR" sz="2000" b="1" dirty="0">
                <a:solidFill>
                  <a:srgbClr val="820000"/>
                </a:solidFill>
              </a:rPr>
              <a:t>που γράψαμε και πιο συγκεκριμένα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χρησιμοποιούμε </a:t>
            </a:r>
            <a:r>
              <a:rPr lang="el-GR" altLang="el-GR" sz="2000" b="1" dirty="0">
                <a:solidFill>
                  <a:srgbClr val="820000"/>
                </a:solidFill>
              </a:rPr>
              <a:t>το αντικείμενο </a:t>
            </a:r>
            <a:r>
              <a:rPr lang="en-US" altLang="el-GR" sz="2000" b="1" dirty="0" err="1">
                <a:solidFill>
                  <a:srgbClr val="820000"/>
                </a:solidFill>
              </a:rPr>
              <a:t>myStatement</a:t>
            </a:r>
            <a:r>
              <a:rPr lang="en-US" altLang="el-GR" sz="2000" b="1" dirty="0">
                <a:solidFill>
                  <a:srgbClr val="820000"/>
                </a:solidFill>
              </a:rPr>
              <a:t> </a:t>
            </a:r>
            <a:r>
              <a:rPr lang="el-GR" altLang="el-GR" sz="2000" b="1" dirty="0">
                <a:solidFill>
                  <a:srgbClr val="820000"/>
                </a:solidFill>
              </a:rPr>
              <a:t>που δημιουργήσαμε.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Επειδή </a:t>
            </a:r>
            <a:r>
              <a:rPr lang="el-GR" altLang="el-GR" sz="2000" b="1" dirty="0">
                <a:solidFill>
                  <a:srgbClr val="820000"/>
                </a:solidFill>
              </a:rPr>
              <a:t>έχουμε στην περίπτωση αυτή εντολή </a:t>
            </a:r>
            <a:r>
              <a:rPr lang="en-US" altLang="el-GR" sz="2000" b="1" dirty="0">
                <a:solidFill>
                  <a:srgbClr val="820000"/>
                </a:solidFill>
              </a:rPr>
              <a:t>INSERT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χρησιμοποιήσαμε </a:t>
            </a:r>
            <a:r>
              <a:rPr lang="el-GR" altLang="el-GR" sz="2000" b="1" dirty="0">
                <a:solidFill>
                  <a:srgbClr val="820000"/>
                </a:solidFill>
              </a:rPr>
              <a:t>τη μέθοδο </a:t>
            </a:r>
            <a:r>
              <a:rPr lang="en-US" altLang="el-GR" sz="2000" b="1" dirty="0" err="1">
                <a:solidFill>
                  <a:srgbClr val="820000"/>
                </a:solidFill>
              </a:rPr>
              <a:t>executeUpdate</a:t>
            </a:r>
            <a:r>
              <a:rPr lang="en-US" altLang="el-GR" sz="2000" b="1" dirty="0">
                <a:solidFill>
                  <a:srgbClr val="820000"/>
                </a:solidFill>
              </a:rPr>
              <a:t>. </a:t>
            </a:r>
            <a:r>
              <a:rPr lang="el-GR" altLang="el-GR" sz="2000" b="1" dirty="0">
                <a:solidFill>
                  <a:srgbClr val="820000"/>
                </a:solidFill>
              </a:rPr>
              <a:t>Το ίδιο θα κάναμε και </a:t>
            </a:r>
            <a:r>
              <a:rPr lang="el-GR" altLang="el-GR" sz="2000" b="1" dirty="0" smtClean="0">
                <a:solidFill>
                  <a:srgbClr val="820000"/>
                </a:solidFill>
              </a:rPr>
              <a:t>σε </a:t>
            </a:r>
            <a:r>
              <a:rPr lang="el-GR" altLang="el-GR" sz="2000" b="1" dirty="0">
                <a:solidFill>
                  <a:srgbClr val="820000"/>
                </a:solidFill>
              </a:rPr>
              <a:t>δήλωση </a:t>
            </a:r>
            <a:r>
              <a:rPr lang="en-US" altLang="el-GR" sz="2000" b="1" dirty="0">
                <a:solidFill>
                  <a:srgbClr val="820000"/>
                </a:solidFill>
              </a:rPr>
              <a:t>UPDATE </a:t>
            </a:r>
            <a:r>
              <a:rPr lang="el-GR" altLang="el-GR" sz="2000" b="1" dirty="0">
                <a:solidFill>
                  <a:srgbClr val="820000"/>
                </a:solidFill>
              </a:rPr>
              <a:t>ή </a:t>
            </a:r>
            <a:r>
              <a:rPr lang="en-US" altLang="el-GR" sz="2000" b="1" dirty="0">
                <a:solidFill>
                  <a:srgbClr val="820000"/>
                </a:solidFill>
              </a:rPr>
              <a:t>DELETE.</a:t>
            </a:r>
          </a:p>
          <a:p>
            <a:pPr marL="536575" indent="0">
              <a:buNone/>
            </a:pPr>
            <a:endParaRPr lang="en-US" altLang="el-GR" sz="2000" dirty="0"/>
          </a:p>
          <a:p>
            <a:pPr marL="536575" indent="0">
              <a:buNone/>
            </a:pPr>
            <a:r>
              <a:rPr lang="el-GR" altLang="el-GR" sz="2000" dirty="0"/>
              <a:t>Αν η </a:t>
            </a:r>
            <a:r>
              <a:rPr lang="en-US" altLang="el-GR" sz="2000" dirty="0" err="1"/>
              <a:t>sqlString</a:t>
            </a:r>
            <a:r>
              <a:rPr lang="en-US" altLang="el-GR" sz="2000" dirty="0"/>
              <a:t> </a:t>
            </a:r>
            <a:r>
              <a:rPr lang="el-GR" altLang="el-GR" sz="2000" dirty="0"/>
              <a:t>αφορούσε μια </a:t>
            </a:r>
            <a:r>
              <a:rPr lang="en-US" altLang="el-GR" sz="2000" dirty="0"/>
              <a:t>SQL statement </a:t>
            </a:r>
            <a:r>
              <a:rPr lang="el-GR" altLang="el-GR" sz="2000" dirty="0"/>
              <a:t>τύπου </a:t>
            </a:r>
            <a:r>
              <a:rPr lang="en-US" altLang="el-GR" sz="2000" dirty="0"/>
              <a:t>select, </a:t>
            </a:r>
            <a:r>
              <a:rPr lang="el-GR" altLang="el-GR" sz="2000" dirty="0"/>
              <a:t>η μέθοδός μας θα </a:t>
            </a:r>
            <a:r>
              <a:rPr lang="el-GR" altLang="el-GR" sz="2000" dirty="0" smtClean="0"/>
              <a:t>ήταν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η </a:t>
            </a:r>
            <a:r>
              <a:rPr lang="en-US" altLang="el-GR" sz="2000" dirty="0" err="1"/>
              <a:t>executeQuery</a:t>
            </a:r>
            <a:r>
              <a:rPr lang="en-US" altLang="el-GR" sz="2000" dirty="0"/>
              <a:t>: </a:t>
            </a:r>
          </a:p>
          <a:p>
            <a:pPr marL="536575" indent="0">
              <a:buNone/>
            </a:pPr>
            <a:r>
              <a:rPr lang="en-US" altLang="el-GR" sz="2000" dirty="0" err="1" smtClean="0"/>
              <a:t>myStatement.executeQuery</a:t>
            </a:r>
            <a:r>
              <a:rPr lang="en-US" altLang="el-GR" sz="2000" dirty="0" smtClean="0"/>
              <a:t>(</a:t>
            </a:r>
            <a:r>
              <a:rPr lang="en-US" altLang="el-GR" sz="2000" dirty="0" err="1" smtClean="0"/>
              <a:t>sqlString</a:t>
            </a:r>
            <a:r>
              <a:rPr lang="en-US" altLang="el-GR" sz="2000" dirty="0"/>
              <a:t>);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294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el-GR" altLang="el-GR" dirty="0" smtClean="0"/>
              <a:t>Κλείσιμο </a:t>
            </a:r>
            <a:r>
              <a:rPr lang="el-GR" altLang="el-GR" dirty="0"/>
              <a:t>του αντικειμένου εγγραφής SQL </a:t>
            </a:r>
            <a:r>
              <a:rPr lang="el-GR" altLang="el-GR" dirty="0" err="1"/>
              <a:t>statements</a:t>
            </a:r>
            <a:endParaRPr lang="el-GR" altLang="el-GR" dirty="0"/>
          </a:p>
          <a:p>
            <a:pPr marL="0" indent="0">
              <a:buNone/>
            </a:pPr>
            <a:r>
              <a:rPr lang="el-GR" altLang="el-GR" dirty="0"/>
              <a:t> </a:t>
            </a:r>
          </a:p>
          <a:p>
            <a:pPr marL="536575" indent="0">
              <a:buNone/>
            </a:pPr>
            <a:r>
              <a:rPr lang="el-GR" altLang="el-GR" dirty="0" err="1"/>
              <a:t>myStatement.close</a:t>
            </a:r>
            <a:r>
              <a:rPr lang="el-GR" altLang="el-GR" dirty="0"/>
              <a:t>();</a:t>
            </a:r>
          </a:p>
          <a:p>
            <a:pPr marL="536575" indent="0">
              <a:buNone/>
            </a:pPr>
            <a:r>
              <a:rPr lang="el-GR" altLang="el-GR" dirty="0"/>
              <a:t> </a:t>
            </a:r>
          </a:p>
          <a:p>
            <a:pPr marL="536575" indent="0">
              <a:buNone/>
            </a:pPr>
            <a:r>
              <a:rPr lang="el-GR" altLang="el-GR" b="1" dirty="0" smtClean="0">
                <a:solidFill>
                  <a:srgbClr val="820000"/>
                </a:solidFill>
              </a:rPr>
              <a:t>Αφού </a:t>
            </a:r>
            <a:r>
              <a:rPr lang="el-GR" altLang="el-GR" b="1" dirty="0">
                <a:solidFill>
                  <a:srgbClr val="820000"/>
                </a:solidFill>
              </a:rPr>
              <a:t>εκτελέσουμε την SQL statement πρέπει να </a:t>
            </a:r>
            <a:r>
              <a:rPr lang="el-GR" altLang="el-GR" b="1" dirty="0" smtClean="0">
                <a:solidFill>
                  <a:srgbClr val="820000"/>
                </a:solidFill>
              </a:rPr>
              <a:t>κλείσουμε</a:t>
            </a:r>
            <a:r>
              <a:rPr lang="en-US" altLang="el-GR" b="1" dirty="0" smtClean="0">
                <a:solidFill>
                  <a:srgbClr val="820000"/>
                </a:solidFill>
              </a:rPr>
              <a:t> </a:t>
            </a:r>
            <a:r>
              <a:rPr lang="el-GR" altLang="el-GR" b="1" dirty="0" smtClean="0">
                <a:solidFill>
                  <a:srgbClr val="820000"/>
                </a:solidFill>
              </a:rPr>
              <a:t>το </a:t>
            </a:r>
            <a:r>
              <a:rPr lang="el-GR" altLang="el-GR" b="1" dirty="0">
                <a:solidFill>
                  <a:srgbClr val="820000"/>
                </a:solidFill>
              </a:rPr>
              <a:t>αντικείμενο εγγραφής SQL statements. </a:t>
            </a:r>
          </a:p>
          <a:p>
            <a:pPr marL="0" indent="0">
              <a:buNone/>
            </a:pPr>
            <a:endParaRPr lang="el-GR" altLang="el-GR" dirty="0"/>
          </a:p>
          <a:p>
            <a:pPr marL="514350" indent="-514350">
              <a:buFont typeface="+mj-lt"/>
              <a:buAutoNum type="arabicPeriod" startAt="9"/>
            </a:pPr>
            <a:r>
              <a:rPr lang="el-GR" altLang="el-GR" dirty="0" smtClean="0"/>
              <a:t>Κλείσιμο </a:t>
            </a:r>
            <a:r>
              <a:rPr lang="el-GR" altLang="el-GR" dirty="0"/>
              <a:t>της σύνδεσης</a:t>
            </a:r>
          </a:p>
          <a:p>
            <a:pPr marL="0" indent="0">
              <a:buNone/>
            </a:pPr>
            <a:endParaRPr lang="el-GR" altLang="el-GR" dirty="0"/>
          </a:p>
          <a:p>
            <a:pPr marL="536575" indent="0">
              <a:buNone/>
            </a:pPr>
            <a:r>
              <a:rPr lang="el-GR" altLang="el-GR" dirty="0" err="1"/>
              <a:t>myConnection.close</a:t>
            </a:r>
            <a:r>
              <a:rPr lang="el-GR" altLang="el-GR" dirty="0"/>
              <a:t>();</a:t>
            </a:r>
          </a:p>
          <a:p>
            <a:pPr marL="536575" indent="0">
              <a:buNone/>
            </a:pPr>
            <a:endParaRPr lang="el-GR" altLang="el-GR" dirty="0"/>
          </a:p>
          <a:p>
            <a:pPr marL="536575" indent="0">
              <a:buNone/>
            </a:pPr>
            <a:r>
              <a:rPr lang="el-GR" altLang="el-GR" b="1" dirty="0" smtClean="0">
                <a:solidFill>
                  <a:srgbClr val="820000"/>
                </a:solidFill>
              </a:rPr>
              <a:t>Κλείνουμε </a:t>
            </a:r>
            <a:r>
              <a:rPr lang="el-GR" altLang="el-GR" b="1" dirty="0">
                <a:solidFill>
                  <a:srgbClr val="820000"/>
                </a:solidFill>
              </a:rPr>
              <a:t>τη σύνδεση με τη βάση δεδομένων.</a:t>
            </a:r>
          </a:p>
          <a:p>
            <a:pPr marL="0" indent="0">
              <a:buNone/>
            </a:pPr>
            <a:endParaRPr lang="el-GR" altLang="el-GR" dirty="0"/>
          </a:p>
          <a:p>
            <a:pPr marL="0" indent="0">
              <a:buNone/>
            </a:pPr>
            <a:r>
              <a:rPr lang="el-GR" altLang="el-GR" dirty="0"/>
              <a:t>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443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Παραδείγματα διαχείρισης δηλώσεων </a:t>
            </a:r>
            <a:r>
              <a:rPr lang="en-US" dirty="0" smtClean="0"/>
              <a:t>SQL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661248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el-GR" sz="2000" dirty="0" smtClean="0"/>
              <a:t>Για </a:t>
            </a:r>
            <a:r>
              <a:rPr lang="el-GR" sz="2000" dirty="0"/>
              <a:t>να γράψουμε </a:t>
            </a:r>
            <a:r>
              <a:rPr lang="en-US" sz="2000" dirty="0"/>
              <a:t>SQL </a:t>
            </a:r>
            <a:r>
              <a:rPr lang="el-GR" sz="2000" dirty="0"/>
              <a:t>χρησιμοποιούμε 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dirty="0" err="1"/>
              <a:t>myStatement.methodName</a:t>
            </a:r>
            <a:r>
              <a:rPr lang="en-US" sz="2000" dirty="0"/>
              <a:t>(</a:t>
            </a:r>
            <a:r>
              <a:rPr lang="en-US" sz="2000" dirty="0" err="1"/>
              <a:t>sqlString</a:t>
            </a:r>
            <a:r>
              <a:rPr lang="en-US" sz="2000" dirty="0"/>
              <a:t>);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b="1" dirty="0"/>
              <a:t>insert statement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dirty="0" err="1"/>
              <a:t>myStatement.executeUpdate</a:t>
            </a:r>
            <a:r>
              <a:rPr lang="en-US" sz="2000" dirty="0"/>
              <a:t>(</a:t>
            </a:r>
            <a:r>
              <a:rPr lang="en-US" sz="2000" dirty="0" err="1"/>
              <a:t>sqlString</a:t>
            </a:r>
            <a:r>
              <a:rPr lang="en-US" sz="2000" dirty="0"/>
              <a:t>);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l-GR" sz="2000" b="1" dirty="0">
                <a:solidFill>
                  <a:srgbClr val="820000"/>
                </a:solidFill>
              </a:rPr>
              <a:t>όπου </a:t>
            </a:r>
            <a:r>
              <a:rPr lang="en-US" sz="2000" b="1" dirty="0" err="1">
                <a:solidFill>
                  <a:srgbClr val="820000"/>
                </a:solidFill>
              </a:rPr>
              <a:t>sqlString</a:t>
            </a:r>
            <a:r>
              <a:rPr lang="en-US" sz="2000" b="1" dirty="0">
                <a:solidFill>
                  <a:srgbClr val="820000"/>
                </a:solidFill>
              </a:rPr>
              <a:t> </a:t>
            </a:r>
            <a:r>
              <a:rPr lang="el-GR" sz="2000" b="1" dirty="0">
                <a:solidFill>
                  <a:srgbClr val="820000"/>
                </a:solidFill>
              </a:rPr>
              <a:t>είναι μια συμβολοσειρά της μορφής: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dirty="0"/>
              <a:t>String </a:t>
            </a:r>
            <a:r>
              <a:rPr lang="en-US" sz="2000" dirty="0" err="1"/>
              <a:t>sqlString</a:t>
            </a:r>
            <a:r>
              <a:rPr lang="en-US" sz="2000" dirty="0"/>
              <a:t> = "INSERT INTO MYTABLE VALUES (</a:t>
            </a:r>
            <a:r>
              <a:rPr lang="en-US" sz="2000" strike="sngStrike" dirty="0"/>
              <a:t>'value1</a:t>
            </a:r>
            <a:r>
              <a:rPr lang="en-US" sz="2000" dirty="0"/>
              <a:t>'</a:t>
            </a:r>
            <a:r>
              <a:rPr lang="en-US" sz="2000" strike="sngStrike" dirty="0"/>
              <a:t>, </a:t>
            </a:r>
            <a:r>
              <a:rPr lang="en-US" sz="2000" dirty="0"/>
              <a:t>'</a:t>
            </a:r>
            <a:r>
              <a:rPr lang="en-US" sz="2000" strike="sngStrike" dirty="0"/>
              <a:t>value2</a:t>
            </a:r>
            <a:r>
              <a:rPr lang="en-US" sz="2000" dirty="0" smtClean="0"/>
              <a:t>')";</a:t>
            </a:r>
            <a:r>
              <a:rPr lang="el-GR" sz="2000" dirty="0" smtClean="0"/>
              <a:t> (διορθώστε)</a:t>
            </a:r>
            <a:endParaRPr lang="en-US" sz="2000" dirty="0"/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b="1" dirty="0"/>
              <a:t>delete statement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dirty="0" err="1"/>
              <a:t>myStatement.executeUpdate</a:t>
            </a:r>
            <a:r>
              <a:rPr lang="en-US" sz="2000" dirty="0"/>
              <a:t>(</a:t>
            </a:r>
            <a:r>
              <a:rPr lang="en-US" sz="2000" dirty="0" err="1"/>
              <a:t>sqlString</a:t>
            </a:r>
            <a:r>
              <a:rPr lang="en-US" sz="2000" dirty="0"/>
              <a:t>);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l-GR" sz="2000" b="1" dirty="0">
                <a:solidFill>
                  <a:srgbClr val="820000"/>
                </a:solidFill>
              </a:rPr>
              <a:t>όπου το </a:t>
            </a:r>
            <a:r>
              <a:rPr lang="en-US" sz="2000" b="1" dirty="0" err="1">
                <a:solidFill>
                  <a:srgbClr val="820000"/>
                </a:solidFill>
              </a:rPr>
              <a:t>sqlString</a:t>
            </a:r>
            <a:r>
              <a:rPr lang="en-US" sz="2000" b="1" dirty="0">
                <a:solidFill>
                  <a:srgbClr val="820000"/>
                </a:solidFill>
              </a:rPr>
              <a:t> </a:t>
            </a:r>
            <a:r>
              <a:rPr lang="el-GR" sz="2000" b="1" dirty="0">
                <a:solidFill>
                  <a:srgbClr val="820000"/>
                </a:solidFill>
              </a:rPr>
              <a:t>είναι της μορφής: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dirty="0"/>
              <a:t>String </a:t>
            </a:r>
            <a:r>
              <a:rPr lang="en-US" sz="2000" dirty="0" err="1"/>
              <a:t>sqlString</a:t>
            </a:r>
            <a:r>
              <a:rPr lang="en-US" sz="2000" dirty="0"/>
              <a:t> = "DELETE FROM MYTABLE WHERE PARAM = '</a:t>
            </a:r>
            <a:r>
              <a:rPr lang="en-US" sz="2000" strike="sngStrike" dirty="0" err="1"/>
              <a:t>paramValue</a:t>
            </a:r>
            <a:r>
              <a:rPr lang="en-US" sz="2000" dirty="0" smtClean="0"/>
              <a:t>'";</a:t>
            </a:r>
            <a:r>
              <a:rPr lang="el-GR" sz="2000" dirty="0" smtClean="0"/>
              <a:t> (διορθώστε)</a:t>
            </a:r>
            <a:endParaRPr lang="el-GR" sz="2000" dirty="0"/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b="1" dirty="0"/>
              <a:t>update statement</a:t>
            </a:r>
            <a:endParaRPr lang="el-GR" sz="2000" dirty="0"/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dirty="0" err="1" smtClean="0"/>
              <a:t>myStatement</a:t>
            </a:r>
            <a:r>
              <a:rPr lang="el-GR" sz="2000" dirty="0"/>
              <a:t>.</a:t>
            </a:r>
            <a:r>
              <a:rPr lang="en-US" sz="2000" dirty="0" err="1"/>
              <a:t>executeUpdate</a:t>
            </a:r>
            <a:r>
              <a:rPr lang="el-GR" sz="2000" dirty="0"/>
              <a:t>(</a:t>
            </a:r>
            <a:r>
              <a:rPr lang="en-US" sz="2000" dirty="0" err="1"/>
              <a:t>sqlString</a:t>
            </a:r>
            <a:r>
              <a:rPr lang="el-GR" sz="2000" dirty="0"/>
              <a:t>); --  όπου το </a:t>
            </a:r>
            <a:r>
              <a:rPr lang="en-US" sz="2000" dirty="0" err="1"/>
              <a:t>sqlString</a:t>
            </a:r>
            <a:r>
              <a:rPr lang="el-GR" sz="2000" dirty="0"/>
              <a:t> είναι</a:t>
            </a:r>
            <a:r>
              <a:rPr lang="el-GR" sz="2000" dirty="0" smtClean="0"/>
              <a:t>: (διορθώστε)</a:t>
            </a:r>
            <a:endParaRPr lang="el-GR" sz="2000" dirty="0"/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sz="2000" dirty="0"/>
              <a:t>String </a:t>
            </a:r>
            <a:r>
              <a:rPr lang="en-US" sz="2000" dirty="0" err="1"/>
              <a:t>sqlString</a:t>
            </a:r>
            <a:r>
              <a:rPr lang="en-US" sz="2000" dirty="0"/>
              <a:t> = "UPDATE MYTABLE SET PARAM1=</a:t>
            </a:r>
            <a:r>
              <a:rPr lang="en-US" sz="2000" strike="sngStrike" dirty="0"/>
              <a:t>'value1' </a:t>
            </a:r>
            <a:r>
              <a:rPr lang="en-US" sz="2000" dirty="0"/>
              <a:t>WHERE PARAM2='</a:t>
            </a:r>
            <a:r>
              <a:rPr lang="en-US" sz="2000" strike="sngStrike" dirty="0"/>
              <a:t>value2</a:t>
            </a:r>
            <a:r>
              <a:rPr lang="en-US" sz="2000" dirty="0" smtClean="0"/>
              <a:t>'";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55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sz="2000" b="1" dirty="0" err="1"/>
              <a:t>select</a:t>
            </a:r>
            <a:r>
              <a:rPr lang="el-GR" sz="2000" b="1" dirty="0"/>
              <a:t> </a:t>
            </a:r>
            <a:r>
              <a:rPr lang="el-GR" sz="2000" b="1" dirty="0" err="1"/>
              <a:t>statement</a:t>
            </a:r>
            <a:endParaRPr lang="el-GR" sz="2000" b="1" dirty="0"/>
          </a:p>
          <a:p>
            <a:pPr marL="0" indent="0">
              <a:buNone/>
              <a:defRPr/>
            </a:pPr>
            <a:endParaRPr lang="el-GR" sz="2000" dirty="0"/>
          </a:p>
          <a:p>
            <a:pPr marL="0" indent="0">
              <a:buNone/>
              <a:defRPr/>
            </a:pPr>
            <a:r>
              <a:rPr lang="el-GR" sz="2000" dirty="0"/>
              <a:t>Για επιλογή δεδομένων χρησιμοποιούμε τη μέθοδο </a:t>
            </a:r>
            <a:r>
              <a:rPr lang="el-GR" sz="2000" dirty="0" err="1"/>
              <a:t>executeQuery</a:t>
            </a:r>
            <a:r>
              <a:rPr lang="el-GR" sz="2000" dirty="0"/>
              <a:t> μέσω της εντολής:</a:t>
            </a:r>
          </a:p>
          <a:p>
            <a:pPr marL="0" indent="0">
              <a:buNone/>
              <a:defRPr/>
            </a:pPr>
            <a:r>
              <a:rPr lang="el-GR" sz="2000" dirty="0" err="1"/>
              <a:t>ResultSet</a:t>
            </a:r>
            <a:r>
              <a:rPr lang="el-GR" sz="2000" dirty="0"/>
              <a:t> </a:t>
            </a:r>
            <a:r>
              <a:rPr lang="el-GR" sz="2000" dirty="0" err="1"/>
              <a:t>rs</a:t>
            </a:r>
            <a:r>
              <a:rPr lang="el-GR" sz="2000" dirty="0"/>
              <a:t> = </a:t>
            </a:r>
            <a:r>
              <a:rPr lang="el-GR" sz="2000" dirty="0" err="1"/>
              <a:t>myStatement.executeQuery(sqlString</a:t>
            </a:r>
            <a:r>
              <a:rPr lang="el-GR" sz="2000" dirty="0"/>
              <a:t>);</a:t>
            </a:r>
          </a:p>
          <a:p>
            <a:pPr marL="0" indent="0">
              <a:buNone/>
              <a:defRPr/>
            </a:pPr>
            <a:r>
              <a:rPr lang="el-GR" sz="2000" b="1" dirty="0">
                <a:solidFill>
                  <a:srgbClr val="820000"/>
                </a:solidFill>
              </a:rPr>
              <a:t>όπου </a:t>
            </a:r>
            <a:r>
              <a:rPr lang="el-GR" sz="2000" b="1" dirty="0" err="1">
                <a:solidFill>
                  <a:srgbClr val="820000"/>
                </a:solidFill>
              </a:rPr>
              <a:t>sqlString</a:t>
            </a:r>
            <a:r>
              <a:rPr lang="el-GR" sz="2000" b="1" dirty="0">
                <a:solidFill>
                  <a:srgbClr val="820000"/>
                </a:solidFill>
              </a:rPr>
              <a:t> είναι μια συμβολοσειρά της μορφής</a:t>
            </a:r>
            <a:r>
              <a:rPr lang="el-GR" sz="2000" b="1" dirty="0" smtClean="0">
                <a:solidFill>
                  <a:srgbClr val="820000"/>
                </a:solidFill>
              </a:rPr>
              <a:t>: (διορθώστε)</a:t>
            </a:r>
            <a:endParaRPr lang="el-GR" sz="2000" b="1" dirty="0">
              <a:solidFill>
                <a:srgbClr val="820000"/>
              </a:solidFill>
            </a:endParaRPr>
          </a:p>
          <a:p>
            <a:pPr marL="0" indent="0">
              <a:buNone/>
              <a:defRPr/>
            </a:pPr>
            <a:r>
              <a:rPr lang="el-GR" sz="2000" dirty="0" err="1"/>
              <a:t>String</a:t>
            </a:r>
            <a:r>
              <a:rPr lang="el-GR" sz="2000" dirty="0"/>
              <a:t> </a:t>
            </a:r>
            <a:r>
              <a:rPr lang="el-GR" sz="2000" dirty="0" err="1"/>
              <a:t>sqlString</a:t>
            </a:r>
            <a:r>
              <a:rPr lang="el-GR" sz="2000" dirty="0"/>
              <a:t> = "SELECT * FROM MYTABLE WHERE PARAM = '</a:t>
            </a:r>
            <a:r>
              <a:rPr lang="el-GR" sz="2000" strike="sngStrike" dirty="0" err="1"/>
              <a:t>paramValue</a:t>
            </a:r>
            <a:r>
              <a:rPr lang="el-GR" sz="2000" dirty="0"/>
              <a:t>'";</a:t>
            </a:r>
          </a:p>
          <a:p>
            <a:pPr marL="0" indent="0">
              <a:buNone/>
              <a:defRPr/>
            </a:pPr>
            <a:endParaRPr lang="el-GR" sz="2000" dirty="0"/>
          </a:p>
          <a:p>
            <a:pPr marL="0" indent="0">
              <a:buNone/>
              <a:defRPr/>
            </a:pPr>
            <a:r>
              <a:rPr lang="el-GR" sz="2000" b="1" dirty="0">
                <a:solidFill>
                  <a:srgbClr val="820000"/>
                </a:solidFill>
              </a:rPr>
              <a:t>Η μέθοδος </a:t>
            </a:r>
            <a:r>
              <a:rPr lang="el-GR" sz="2000" b="1" dirty="0" err="1">
                <a:solidFill>
                  <a:srgbClr val="820000"/>
                </a:solidFill>
              </a:rPr>
              <a:t>executeQuery</a:t>
            </a:r>
            <a:r>
              <a:rPr lang="el-GR" sz="2000" b="1" dirty="0">
                <a:solidFill>
                  <a:srgbClr val="820000"/>
                </a:solidFill>
              </a:rPr>
              <a:t> μας δίνει τη δυνατότητα να ανακτήσουμε </a:t>
            </a:r>
            <a:r>
              <a:rPr lang="el-GR" sz="2000" b="1" dirty="0" smtClean="0">
                <a:solidFill>
                  <a:srgbClr val="820000"/>
                </a:solidFill>
              </a:rPr>
              <a:t>δεδομένα από </a:t>
            </a:r>
            <a:r>
              <a:rPr lang="el-GR" sz="2000" b="1" dirty="0">
                <a:solidFill>
                  <a:srgbClr val="820000"/>
                </a:solidFill>
              </a:rPr>
              <a:t>τη </a:t>
            </a:r>
            <a:r>
              <a:rPr lang="el-GR" sz="2000" b="1" dirty="0" smtClean="0">
                <a:solidFill>
                  <a:srgbClr val="820000"/>
                </a:solidFill>
              </a:rPr>
              <a:t>βάση. </a:t>
            </a:r>
            <a:r>
              <a:rPr lang="el-GR" sz="2000" b="1" dirty="0">
                <a:solidFill>
                  <a:srgbClr val="820000"/>
                </a:solidFill>
              </a:rPr>
              <a:t>Τα δεδομένα αυτά πρέπει να τα αποθηκεύσουμε προσωρινά σε κάποια δομή ώστε να τα χρησιμοποιήσουμε. </a:t>
            </a:r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27845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Η </a:t>
            </a:r>
            <a:r>
              <a:rPr lang="el-GR" altLang="el-GR" sz="2400" dirty="0" err="1"/>
              <a:t>Java</a:t>
            </a:r>
            <a:r>
              <a:rPr lang="el-GR" altLang="el-GR" sz="2400" dirty="0"/>
              <a:t> μας δίνει μια εύχρηστη δομή μέσω της κλάσης </a:t>
            </a:r>
            <a:r>
              <a:rPr lang="el-GR" altLang="el-GR" sz="2400" dirty="0" err="1"/>
              <a:t>ResultSet</a:t>
            </a:r>
            <a:r>
              <a:rPr lang="el-GR" altLang="el-GR" sz="2400" dirty="0"/>
              <a:t>. Πιο συγκεκριμένα, η μέθοδος </a:t>
            </a:r>
            <a:r>
              <a:rPr lang="el-GR" altLang="el-GR" sz="2400" dirty="0" err="1"/>
              <a:t>ExecuteQuery</a:t>
            </a:r>
            <a:r>
              <a:rPr lang="el-GR" altLang="el-GR" sz="2400" dirty="0"/>
              <a:t> μας επιστρέφει ένα αντικείμενο τύπου </a:t>
            </a:r>
            <a:r>
              <a:rPr lang="el-GR" altLang="el-GR" sz="2400" dirty="0" err="1"/>
              <a:t>ResultSet</a:t>
            </a:r>
            <a:r>
              <a:rPr lang="el-GR" altLang="el-GR" sz="2400" dirty="0"/>
              <a:t>. Ας ονομάσουμε το συγκεκριμένο αντικείμενο </a:t>
            </a:r>
            <a:r>
              <a:rPr lang="el-GR" altLang="el-GR" sz="2400" dirty="0" err="1"/>
              <a:t>rs</a:t>
            </a:r>
            <a:r>
              <a:rPr lang="el-GR" altLang="el-GR" sz="2400" dirty="0"/>
              <a:t>. Μέσα στο αντικείμενο αυτό αποθηκεύονται προσωρινά όλες οι γραμμές δεδομένων που επιστρέφει η δήλωση SELECT που εκτελέσαμε. Μέσω του αντικειμένου αυτού μπορούμε να επεξεργαστούμε τις γραμμές στο πρόγραμμά μας</a:t>
            </a:r>
          </a:p>
          <a:p>
            <a:endParaRPr lang="el-GR" altLang="el-GR" sz="2400" dirty="0"/>
          </a:p>
          <a:p>
            <a:r>
              <a:rPr lang="el-GR" altLang="el-GR" sz="2400" dirty="0"/>
              <a:t>Το αντικείμενο </a:t>
            </a:r>
            <a:r>
              <a:rPr lang="el-GR" altLang="el-GR" sz="2400" dirty="0" err="1"/>
              <a:t>rs</a:t>
            </a:r>
            <a:r>
              <a:rPr lang="el-GR" altLang="el-GR" sz="2400" dirty="0"/>
              <a:t> μας παρέχει και έναν δείκτη ο οποίος αρχικά δείχνει </a:t>
            </a:r>
            <a:r>
              <a:rPr lang="el-GR" altLang="el-GR" sz="2400" dirty="0" err="1"/>
              <a:t>πρίν</a:t>
            </a:r>
            <a:r>
              <a:rPr lang="el-GR" altLang="el-GR" sz="2400" dirty="0"/>
              <a:t> από την πρώτη γραμμή αποτελεσμάτων που είναι αποθηκευμένα στο αντικείμενο </a:t>
            </a:r>
            <a:r>
              <a:rPr lang="el-GR" altLang="el-GR" sz="2400" dirty="0" err="1"/>
              <a:t>rs</a:t>
            </a:r>
            <a:r>
              <a:rPr lang="el-GR" altLang="el-GR" sz="2400" dirty="0" smtClean="0"/>
              <a:t>. 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37168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400" dirty="0"/>
              <a:t>Το </a:t>
            </a:r>
            <a:r>
              <a:rPr lang="el-GR" altLang="el-GR" sz="2400" dirty="0" err="1"/>
              <a:t>rs</a:t>
            </a:r>
            <a:r>
              <a:rPr lang="el-GR" altLang="el-GR" sz="2400" dirty="0"/>
              <a:t> (ως αντικείμενο της κλάσης </a:t>
            </a:r>
            <a:r>
              <a:rPr lang="el-GR" altLang="el-GR" sz="2400" dirty="0" err="1"/>
              <a:t>ResultSet</a:t>
            </a:r>
            <a:r>
              <a:rPr lang="el-GR" altLang="el-GR" sz="2400" dirty="0"/>
              <a:t>) μας παρέχει μεθόδους για να επεξεργαζόμαστε τις γραμμές που ανακτήσαμε από τη βάση δεδομένων. </a:t>
            </a:r>
          </a:p>
          <a:p>
            <a:pPr>
              <a:spcBef>
                <a:spcPts val="1200"/>
              </a:spcBef>
            </a:pPr>
            <a:r>
              <a:rPr lang="el-GR" altLang="el-GR" sz="2400" dirty="0" smtClean="0"/>
              <a:t>Για </a:t>
            </a:r>
            <a:r>
              <a:rPr lang="el-GR" altLang="el-GR" sz="2400" dirty="0"/>
              <a:t>να χρησιμοποιήσουμε την πληροφορία που είναι καταχωρημένη στο αντικείμενο </a:t>
            </a:r>
            <a:r>
              <a:rPr lang="el-GR" altLang="el-GR" sz="2400" dirty="0" err="1"/>
              <a:t>rs</a:t>
            </a:r>
            <a:r>
              <a:rPr lang="el-GR" altLang="el-GR" sz="2400" dirty="0"/>
              <a:t>, θα πρέπει:</a:t>
            </a:r>
          </a:p>
          <a:p>
            <a:pPr lvl="1"/>
            <a:r>
              <a:rPr lang="el-GR" altLang="el-GR" sz="2200" dirty="0" smtClean="0"/>
              <a:t>Να </a:t>
            </a:r>
            <a:r>
              <a:rPr lang="el-GR" altLang="el-GR" sz="2200" dirty="0"/>
              <a:t>μετακινήσουμε το δείκτη στη γραμμή που θέλουμε να επεξεργασθούμε ή να τον μετακινούμε διαδοχικά αν θέλουμε να επεξεργασθούμε όλες τις αποθηκευμένες γραμμές. Αυτό γίνεται με χρήση μεθόδων όπως: </a:t>
            </a:r>
            <a:r>
              <a:rPr lang="el-GR" altLang="el-GR" sz="2200" dirty="0" err="1"/>
              <a:t>next</a:t>
            </a:r>
            <a:r>
              <a:rPr lang="el-GR" altLang="el-GR" sz="2200" dirty="0"/>
              <a:t>(), </a:t>
            </a:r>
            <a:r>
              <a:rPr lang="el-GR" altLang="el-GR" sz="2200" dirty="0" err="1"/>
              <a:t>previous</a:t>
            </a:r>
            <a:r>
              <a:rPr lang="el-GR" altLang="el-GR" sz="2200" dirty="0"/>
              <a:t>(), </a:t>
            </a:r>
            <a:r>
              <a:rPr lang="el-GR" altLang="el-GR" sz="2200" dirty="0" err="1"/>
              <a:t>first</a:t>
            </a:r>
            <a:r>
              <a:rPr lang="el-GR" altLang="el-GR" sz="2200" dirty="0"/>
              <a:t>(), </a:t>
            </a:r>
            <a:r>
              <a:rPr lang="el-GR" altLang="el-GR" sz="2200" dirty="0" err="1"/>
              <a:t>last</a:t>
            </a:r>
            <a:r>
              <a:rPr lang="el-GR" altLang="el-GR" sz="2200" dirty="0"/>
              <a:t>()</a:t>
            </a:r>
          </a:p>
          <a:p>
            <a:pPr lvl="1"/>
            <a:r>
              <a:rPr lang="el-GR" altLang="el-GR" sz="2200" dirty="0" smtClean="0"/>
              <a:t>Να </a:t>
            </a:r>
            <a:r>
              <a:rPr lang="el-GR" altLang="el-GR" sz="2200" dirty="0"/>
              <a:t>χρησιμοποιήσουμε την κατάλληλη συνάρτηση για να πάρουμε πληροφορία από μια στήλη. Αυτό γίνεται με τις συναρτήσεις </a:t>
            </a:r>
            <a:r>
              <a:rPr lang="el-GR" altLang="el-GR" sz="2200" dirty="0" err="1"/>
              <a:t>getString</a:t>
            </a:r>
            <a:r>
              <a:rPr lang="el-GR" altLang="el-GR" sz="2200" dirty="0"/>
              <a:t>, </a:t>
            </a:r>
            <a:r>
              <a:rPr lang="el-GR" altLang="el-GR" sz="2200" dirty="0" err="1"/>
              <a:t>getInt</a:t>
            </a:r>
            <a:r>
              <a:rPr lang="el-GR" altLang="el-GR" sz="2200" dirty="0"/>
              <a:t>, </a:t>
            </a:r>
            <a:r>
              <a:rPr lang="el-GR" altLang="el-GR" sz="2200" dirty="0" err="1"/>
              <a:t>getFloat</a:t>
            </a:r>
            <a:r>
              <a:rPr lang="el-GR" altLang="el-GR" sz="2200" dirty="0"/>
              <a:t> </a:t>
            </a:r>
            <a:r>
              <a:rPr lang="el-GR" altLang="el-GR" sz="2200" dirty="0" err="1"/>
              <a:t>getDate</a:t>
            </a:r>
            <a:r>
              <a:rPr lang="el-GR" altLang="el-GR" sz="2200" dirty="0"/>
              <a:t> κ.τ.λ.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8570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Σκοπός Μαθήματο</a:t>
            </a:r>
            <a:r>
              <a:rPr lang="el-GR" dirty="0"/>
              <a:t>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Σκοπός: Παρουσιάζεται η διαχείριση βάσης δεδομένων με γλώσσα SQL, χρήση JDBC API, και τεχνολογίας JSP </a:t>
            </a:r>
            <a:r>
              <a:rPr lang="el-GR" sz="2400" dirty="0" err="1"/>
              <a:t>pages</a:t>
            </a:r>
            <a:r>
              <a:rPr lang="el-GR" sz="2400" dirty="0"/>
              <a:t> και λογισμικού </a:t>
            </a:r>
            <a:r>
              <a:rPr lang="el-GR" sz="2400" dirty="0" err="1"/>
              <a:t>mySQL</a:t>
            </a:r>
            <a:r>
              <a:rPr lang="el-GR" sz="2400" dirty="0"/>
              <a:t>. </a:t>
            </a:r>
          </a:p>
          <a:p>
            <a:r>
              <a:rPr lang="el-GR" sz="2400" dirty="0"/>
              <a:t>Στόχος μας είναι να βοηθήσουμε το σπουδαστή να μάθει να προγραμματίζει εφαρμογές βάσεων δεδομένων.</a:t>
            </a:r>
          </a:p>
          <a:p>
            <a:pPr marL="0" indent="0">
              <a:buNone/>
            </a:pPr>
            <a:r>
              <a:rPr lang="el-GR" sz="2400" dirty="0" smtClean="0"/>
              <a:t>                    </a:t>
            </a:r>
          </a:p>
          <a:p>
            <a:pPr marL="0" indent="0" algn="r">
              <a:buNone/>
            </a:pPr>
            <a:r>
              <a:rPr lang="el-GR" sz="2400" dirty="0" smtClean="0"/>
              <a:t>Χ</a:t>
            </a:r>
            <a:r>
              <a:rPr lang="el-GR" sz="2400" dirty="0"/>
              <a:t>. </a:t>
            </a:r>
            <a:r>
              <a:rPr lang="el-GR" sz="2400" dirty="0" err="1"/>
              <a:t>Σκουρλάς</a:t>
            </a:r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009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/>
              <a:t>Πρακτικός κανόνας για τη συγγραφή δήλωσης SQL στα προγράμματά μας</a:t>
            </a:r>
            <a:r>
              <a:rPr lang="el-GR" sz="3200" dirty="0" smtClean="0"/>
              <a:t>: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 smtClean="0"/>
              <a:t>Δοκιμάζουμε </a:t>
            </a:r>
            <a:r>
              <a:rPr lang="el-GR" altLang="el-GR" sz="2400" dirty="0"/>
              <a:t>τη δήλωση με συγκεκριμένες τιμές στις μεταβλητές. </a:t>
            </a:r>
          </a:p>
          <a:p>
            <a:r>
              <a:rPr lang="el-GR" altLang="el-GR" sz="2400" dirty="0" smtClean="0"/>
              <a:t>Τοποθετούμε </a:t>
            </a:r>
            <a:r>
              <a:rPr lang="el-GR" altLang="el-GR" sz="2400" dirty="0"/>
              <a:t>την εντολή σε " " και αντικαθιστούμε κάθε συγκεκριμένη τιμή, για παράδειγμα την τιμή  '</a:t>
            </a:r>
            <a:r>
              <a:rPr lang="el-GR" altLang="el-GR" sz="2400" dirty="0" err="1"/>
              <a:t>ANALYST'με</a:t>
            </a:r>
            <a:r>
              <a:rPr lang="el-GR" altLang="el-GR" sz="2400" dirty="0"/>
              <a:t> το όνομα της μεταβλητής γραμμένο με "+ +", ως εξής: '"+job+"'</a:t>
            </a:r>
          </a:p>
          <a:p>
            <a:endParaRPr lang="el-GR" altLang="el-GR" sz="2400" dirty="0"/>
          </a:p>
          <a:p>
            <a:r>
              <a:rPr lang="el-GR" altLang="el-GR" sz="2400" dirty="0"/>
              <a:t>Δείτε και το παράδειγμα:</a:t>
            </a:r>
          </a:p>
          <a:p>
            <a:pPr marL="354013" indent="0">
              <a:buNone/>
            </a:pPr>
            <a:r>
              <a:rPr lang="el-GR" altLang="el-GR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l-GR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sql="insert</a:t>
            </a:r>
            <a:r>
              <a:rPr lang="el-GR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into</a:t>
            </a:r>
            <a:r>
              <a:rPr lang="el-GR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emp(ename,job,sal,deptno</a:t>
            </a:r>
            <a:r>
              <a:rPr lang="el-GR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l-GR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lang="el-GR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('"+</a:t>
            </a:r>
            <a:r>
              <a:rPr lang="el-GR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name+"','"+job+"','"+sal+"',"+deptno</a:t>
            </a:r>
            <a:r>
              <a:rPr lang="el-GR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+")";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91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 </a:t>
            </a:r>
            <a:r>
              <a:rPr lang="en-US" dirty="0" smtClean="0"/>
              <a:t>study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Δημιουργία πινάκων εφαρμογής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00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DROP 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DATABASE personnel;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DATABASE personnel;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USE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proj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(DEPTNO INT(2) NOT NULL,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DNAME VARCHAR(14), LOC VARCHAR(14),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NO_OF_EMPLOYEES INT(3),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PRIMARY KEY(DEPTNO));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(EMPNO INT(4) NOT NULL AUTO_INCREMENT,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ENAME VARCHAR(10), JOB VARCHAR(9),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SAL FLOAT(7,2),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DEPTNO INT(2), PRIMARY KEY(EMPNO),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en-US" altLang="el-GR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FOREIGN 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KEY(DEPTNO) REFERENCES Dept(DEPTNO));</a:t>
            </a: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INSERT 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INTO </a:t>
            </a:r>
            <a:r>
              <a:rPr lang="en-US" altLang="el-GR" sz="20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Dept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(DEPTNO, DNAME, LOC)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     VALUES (10, 'ACCOUNTING', 'NEW YORK');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INSERT INTO </a:t>
            </a:r>
            <a:r>
              <a:rPr lang="en-US" altLang="el-GR" sz="20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Dept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(DEPTNO, DNAME, LOC)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     VALUES (20, 'RESEARCH', 'DALLAS');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INSERT INTO </a:t>
            </a:r>
            <a:r>
              <a:rPr lang="en-US" altLang="el-GR" sz="20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Dept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(DEPTNO, DNAME, LOC)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     VALUES (30, 'SALES', 'CHICAGO');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INSERT INTO </a:t>
            </a:r>
            <a:r>
              <a:rPr lang="en-US" altLang="el-GR" sz="20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Dept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(DEPTNO, DNAME, LOC)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     VALUES (40, 'OPERATIONS', 'BOSTON');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 VALUES ( 'SMITH', 'CLERK', 800, 20);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'ALLEN', 'SALESMAN', 1600, 30);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'WARD', 'SALESMAN', 1250, 30);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'JONES', 'MANAGER', 2975, 20);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 VALUES ( 'MARTIN', 'SALESMAN', 1250, 30);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'BLAKE', 'MANAGER', 2850, 30);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'CLARK', 'MANAGER', 2450, 10);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'SCOTT', 'ANALYST', 3000, 20);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'KING', 'PRESIDENT', 5000, 10);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'TURNER', 'SALESMAN', 1500, 30);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'ADAMS', 'CLERK', 1100, 20);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'JAMES', 'CLERK', 950, 30);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'FORD', 'ANALYST', 3000, 20);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'MILLER', 'CLERK', 1300, 10);</a:t>
            </a:r>
            <a:endParaRPr lang="el-GR" altLang="el-GR" sz="1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INSERT INTO </a:t>
            </a:r>
            <a:r>
              <a:rPr lang="en-US" altLang="el-GR" sz="1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Emp</a:t>
            </a:r>
            <a:r>
              <a:rPr lang="en-US" altLang="el-GR" sz="1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 ENAME, JOB, SAL,  DEPTNO) VALUES ( 'BATES', 'ANALYST', 1300, NULL);</a:t>
            </a:r>
          </a:p>
          <a:p>
            <a:pPr marL="0" indent="0">
              <a:buNone/>
            </a:pPr>
            <a:endParaRPr lang="el-GR" sz="1400" dirty="0">
              <a:latin typeface="CourierNewPSM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1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800" dirty="0" smtClean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UPDATE </a:t>
            </a:r>
            <a:r>
              <a:rPr lang="en-US" altLang="el-GR" sz="18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dept</a:t>
            </a:r>
            <a:endParaRPr lang="el-GR" altLang="el-GR" sz="18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SET </a:t>
            </a:r>
            <a:r>
              <a:rPr lang="en-US" altLang="el-GR" sz="18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no_of_employees</a:t>
            </a: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= </a:t>
            </a:r>
            <a:endParaRPr lang="el-GR" altLang="el-GR" sz="18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               (SELECT COUNT(*)</a:t>
            </a:r>
            <a:endParaRPr lang="el-GR" altLang="el-GR" sz="18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                FROM </a:t>
            </a:r>
            <a:r>
              <a:rPr lang="en-US" altLang="el-GR" sz="18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emp</a:t>
            </a:r>
            <a:endParaRPr lang="el-GR" altLang="el-GR" sz="18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                  WHERE </a:t>
            </a:r>
            <a:r>
              <a:rPr lang="en-US" altLang="el-GR" sz="18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emp.deptno</a:t>
            </a: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= </a:t>
            </a:r>
            <a:r>
              <a:rPr lang="en-US" altLang="el-GR" sz="18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dept.deptno</a:t>
            </a: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);</a:t>
            </a:r>
            <a:endParaRPr lang="el-GR" altLang="el-GR" sz="18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Select * from </a:t>
            </a:r>
            <a:r>
              <a:rPr lang="en-US" altLang="el-GR" sz="18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dept</a:t>
            </a: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;</a:t>
            </a:r>
            <a:endParaRPr lang="el-GR" altLang="el-GR" sz="18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Select * from  </a:t>
            </a:r>
            <a:r>
              <a:rPr lang="en-US" altLang="el-GR" sz="18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emp</a:t>
            </a: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altLang="el-GR" sz="20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altLang="el-GR" sz="2000" b="1" dirty="0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Στη συνέχεια θα γίνει διαχείριση των τιμών της στήλης </a:t>
            </a:r>
            <a:r>
              <a:rPr lang="en-US" altLang="el-GR" sz="2000" b="1" dirty="0" err="1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no_of_employees</a:t>
            </a:r>
            <a:r>
              <a:rPr lang="el-GR" altLang="el-GR" sz="2000" b="1" dirty="0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altLang="el-GR" sz="2000" b="1" dirty="0">
              <a:solidFill>
                <a:srgbClr val="82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altLang="el-GR" sz="2000" b="1" dirty="0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με </a:t>
            </a:r>
            <a:r>
              <a:rPr lang="en-US" altLang="el-GR" sz="2000" b="1" dirty="0">
                <a:solidFill>
                  <a:srgbClr val="82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triggers</a:t>
            </a:r>
          </a:p>
          <a:p>
            <a:pPr marL="0" indent="0">
              <a:buNone/>
            </a:pPr>
            <a:endParaRPr lang="en-US" altLang="el-GR" sz="1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el-GR" sz="1800" dirty="0"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076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Εικόνα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69" y="1055032"/>
            <a:ext cx="6697662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010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84" y="3821000"/>
            <a:ext cx="6627812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7370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user(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uname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text,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upass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text,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Uid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(11),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Uphone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(45),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Ucity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varchar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(45));</a:t>
            </a:r>
          </a:p>
          <a:p>
            <a:pPr marL="0" indent="0">
              <a:buNone/>
            </a:pP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`user` VALUES ('admin','1234',1,NULL,NULL);</a:t>
            </a: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emp_insert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emp_delete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DROP TRIGGER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emp_update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//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emp_insert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AFTER INSERT ON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UPDATE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SET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IFNULL(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0) + 1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WHERE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NEW.deptno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END //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</p:txBody>
      </p:sp>
    </p:spTree>
    <p:extLst>
      <p:ext uri="{BB962C8B-B14F-4D97-AF65-F5344CB8AC3E}">
        <p14:creationId xmlns:p14="http://schemas.microsoft.com/office/powerpoint/2010/main" val="228433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//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emp_delete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AFTER DELETE ON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UPDATE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SET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IFNULL(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0) - 1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WHERE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OLD.deptno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END //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</a:p>
          <a:p>
            <a:pPr marL="0" indent="0">
              <a:buNone/>
            </a:pP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Προγραμματισμός με χρήση </a:t>
            </a:r>
            <a:r>
              <a:rPr lang="el-GR" dirty="0" err="1"/>
              <a:t>jdbc</a:t>
            </a:r>
            <a:r>
              <a:rPr lang="el-GR" dirty="0"/>
              <a:t> </a:t>
            </a:r>
            <a:r>
              <a:rPr lang="el-GR" dirty="0" smtClean="0"/>
              <a:t>API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 smtClean="0"/>
              <a:t>Στο </a:t>
            </a:r>
            <a:r>
              <a:rPr lang="el-GR" altLang="el-GR" sz="2800" dirty="0"/>
              <a:t>σχήμα προσφέρεται μία οπτική υπενθύμιση για μία σειρά από αντικείμενα, μεθόδους (</a:t>
            </a:r>
            <a:r>
              <a:rPr lang="el-GR" altLang="el-GR" sz="2800" dirty="0" err="1"/>
              <a:t>objects</a:t>
            </a:r>
            <a:r>
              <a:rPr lang="el-GR" altLang="el-GR" sz="2800" dirty="0"/>
              <a:t>, </a:t>
            </a:r>
            <a:r>
              <a:rPr lang="el-GR" altLang="el-GR" sz="2800" dirty="0" err="1"/>
              <a:t>methods</a:t>
            </a:r>
            <a:r>
              <a:rPr lang="el-GR" altLang="el-GR" sz="2800" dirty="0"/>
              <a:t>) του </a:t>
            </a:r>
            <a:r>
              <a:rPr lang="el-GR" altLang="el-GR" sz="2800" dirty="0" err="1"/>
              <a:t>jdbc</a:t>
            </a:r>
            <a:r>
              <a:rPr lang="el-GR" altLang="el-GR" sz="2800" dirty="0"/>
              <a:t> API και με τα βέλη περιγράφεται η επικοινωνία / σύνδεσή / διάταξή τους.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1487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//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TRIGGER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emp_update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AFTER UPDATE ON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 EACH ROW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BEGIN 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UPDATE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SET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NVL(no_of_employees,0) + 1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WHERE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NEW.deptno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UPDATE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endParaRPr lang="en-US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SET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IFNULL(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no_of_employees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0) - 1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WHERE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el-G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OLD.deptno</a:t>
            </a: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END //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DELIMITER ;</a:t>
            </a:r>
            <a:endParaRPr lang="el-GR" alt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Ακολουθούν δοκιμές / </a:t>
            </a:r>
            <a:r>
              <a:rPr lang="el-GR" altLang="el-GR" sz="3600" dirty="0" smtClean="0"/>
              <a:t>έλεγχοι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l-G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INSERT 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INTO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VALUES(11,'Belle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Epoque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', 'PARIS', 0);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VALUES(12,'Rasors edge', 'PARIS', 0);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empno,ename,deptno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(102,'Luers',11);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empno,ename,deptno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(103,'Atwood',11);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empno,ename,deptno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VALUES (104,'Gennick',12);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WHERE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(11,12);</a:t>
            </a:r>
          </a:p>
          <a:p>
            <a:pPr marL="0" indent="0">
              <a:buNone/>
            </a:pPr>
            <a:endParaRPr lang="en-US" alt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DELETE FROM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WHERE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103;</a:t>
            </a:r>
          </a:p>
          <a:p>
            <a:pPr marL="0" indent="0">
              <a:buNone/>
            </a:pPr>
            <a:endParaRPr lang="en-US" alt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WHERE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(11,12);</a:t>
            </a:r>
          </a:p>
          <a:p>
            <a:pPr marL="0" indent="0">
              <a:buNone/>
            </a:pPr>
            <a:endParaRPr lang="en-US" alt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UPDATE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11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104;</a:t>
            </a:r>
          </a:p>
          <a:p>
            <a:pPr marL="0" indent="0">
              <a:buNone/>
            </a:pPr>
            <a:endParaRPr lang="en-US" alt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WHERE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deptno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 (11,12);</a:t>
            </a:r>
          </a:p>
          <a:p>
            <a:pPr marL="0" indent="0">
              <a:buNone/>
            </a:pPr>
            <a:endParaRPr lang="en-US" alt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987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8" y="2636912"/>
            <a:ext cx="801211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ea typeface="Calibri" pitchFamily="34" charset="0"/>
                <a:cs typeface="Times New Roman" pitchFamily="18" charset="0"/>
              </a:rPr>
              <a:t>Παράδειγμα Χρήσης </a:t>
            </a:r>
            <a:r>
              <a:rPr lang="en-US" altLang="el-GR" dirty="0" smtClean="0">
                <a:ea typeface="Calibri" pitchFamily="34" charset="0"/>
                <a:cs typeface="Times New Roman" pitchFamily="18" charset="0"/>
              </a:rPr>
              <a:t>Cursor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>
            <a:normAutofit/>
          </a:bodyPr>
          <a:lstStyle/>
          <a:p>
            <a:r>
              <a:rPr lang="el-GR" altLang="el-GR" sz="2400" dirty="0" smtClean="0">
                <a:ea typeface="Calibri" pitchFamily="34" charset="0"/>
                <a:cs typeface="Times New Roman" pitchFamily="18" charset="0"/>
              </a:rPr>
              <a:t>Να </a:t>
            </a:r>
            <a:r>
              <a:rPr lang="el-GR" altLang="el-GR" sz="2400" dirty="0">
                <a:ea typeface="Calibri" pitchFamily="34" charset="0"/>
                <a:cs typeface="Times New Roman" pitchFamily="18" charset="0"/>
              </a:rPr>
              <a:t>καταχωρήσετε τμήματα με λιγότερους από 5 </a:t>
            </a:r>
            <a:r>
              <a:rPr lang="el-GR" altLang="el-GR" sz="2400" dirty="0" smtClean="0">
                <a:ea typeface="Calibri" pitchFamily="34" charset="0"/>
                <a:cs typeface="Times New Roman" pitchFamily="18" charset="0"/>
              </a:rPr>
              <a:t>υπαλλήλους στον </a:t>
            </a:r>
            <a:r>
              <a:rPr lang="el-GR" altLang="el-GR" sz="2400" dirty="0">
                <a:ea typeface="Calibri" pitchFamily="34" charset="0"/>
                <a:cs typeface="Times New Roman" pitchFamily="18" charset="0"/>
              </a:rPr>
              <a:t>πίνακα </a:t>
            </a:r>
            <a:r>
              <a:rPr lang="en-US" altLang="el-GR" sz="2400" dirty="0" err="1">
                <a:ea typeface="Calibri" pitchFamily="34" charset="0"/>
                <a:cs typeface="Times New Roman" pitchFamily="18" charset="0"/>
              </a:rPr>
              <a:t>infologs</a:t>
            </a:r>
            <a:r>
              <a:rPr lang="el-GR" altLang="el-GR" sz="2400" dirty="0">
                <a:ea typeface="Calibri" pitchFamily="34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l-GR" altLang="el-GR" sz="2400" dirty="0" smtClean="0">
                <a:ea typeface="Calibri" pitchFamily="34" charset="0"/>
                <a:cs typeface="Times New Roman" pitchFamily="18" charset="0"/>
              </a:rPr>
              <a:t>     Βλέπουμε </a:t>
            </a:r>
            <a:r>
              <a:rPr lang="el-GR" altLang="el-GR" sz="2400" dirty="0">
                <a:ea typeface="Calibri" pitchFamily="34" charset="0"/>
                <a:cs typeface="Times New Roman" pitchFamily="18" charset="0"/>
              </a:rPr>
              <a:t>τον πίνακα </a:t>
            </a:r>
            <a:r>
              <a:rPr lang="en-US" altLang="el-GR" sz="2400" dirty="0">
                <a:ea typeface="Calibri" pitchFamily="34" charset="0"/>
                <a:cs typeface="Times New Roman" pitchFamily="18" charset="0"/>
              </a:rPr>
              <a:t>dept</a:t>
            </a:r>
            <a:r>
              <a:rPr lang="en-US" altLang="el-GR" sz="2400" dirty="0" smtClean="0">
                <a:ea typeface="Calibri" pitchFamily="34" charset="0"/>
                <a:cs typeface="Times New Roman" pitchFamily="18" charset="0"/>
              </a:rPr>
              <a:t>.</a:t>
            </a:r>
            <a:endParaRPr lang="el-GR" altLang="el-GR" sz="2400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49657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ea typeface="Calibri" pitchFamily="34" charset="0"/>
                <a:cs typeface="Times New Roman" pitchFamily="18" charset="0"/>
              </a:rPr>
              <a:t>Δημιουργούμε</a:t>
            </a:r>
            <a:r>
              <a:rPr lang="en-US" altLang="el-GR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τον</a:t>
            </a:r>
            <a:r>
              <a:rPr lang="en-US" altLang="el-GR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>πίνακα</a:t>
            </a:r>
            <a:r>
              <a:rPr lang="en-US" altLang="el-GR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l-GR" dirty="0" err="1">
                <a:ea typeface="Calibri" pitchFamily="34" charset="0"/>
                <a:cs typeface="Times New Roman" pitchFamily="18" charset="0"/>
              </a:rPr>
              <a:t>infologs</a:t>
            </a:r>
            <a:r>
              <a:rPr lang="el-GR" altLang="el-GR" dirty="0">
                <a:ea typeface="Calibri" pitchFamily="34" charset="0"/>
                <a:cs typeface="Times New Roman" pitchFamily="18" charset="0"/>
              </a:rPr>
              <a:t/>
            </a:r>
            <a:br>
              <a:rPr lang="el-GR" altLang="el-GR" dirty="0">
                <a:ea typeface="Calibri" pitchFamily="34" charset="0"/>
                <a:cs typeface="Times New Roman" pitchFamily="18" charset="0"/>
              </a:rPr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799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l-GR" sz="2000" dirty="0" smtClean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Id</a:t>
            </a:r>
            <a:r>
              <a:rPr lang="en-US" altLang="el-GR" sz="20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2000" dirty="0">
                <a:ea typeface="Calibri" pitchFamily="34" charset="0"/>
                <a:cs typeface="Times New Roman" pitchFamily="18" charset="0"/>
              </a:rPr>
              <a:t>– αύξων αριθμός, </a:t>
            </a:r>
          </a:p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Msg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</a:t>
            </a:r>
            <a:r>
              <a:rPr lang="el-GR" altLang="el-GR" sz="2000" dirty="0">
                <a:ea typeface="Calibri" pitchFamily="34" charset="0"/>
                <a:cs typeface="Times New Roman" pitchFamily="18" charset="0"/>
              </a:rPr>
              <a:t>– κωδικός τμήματος με λιγότερους από 5 υπαλλήλους</a:t>
            </a: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CREATE  TABLE </a:t>
            </a:r>
            <a:r>
              <a:rPr lang="en-US" altLang="el-GR" sz="20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infologs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( 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Id </a:t>
            </a:r>
            <a:r>
              <a:rPr lang="en-US" altLang="el-GR" sz="20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int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(11) NOT NULL AUTO_INCREMENT, 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20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Msg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</a:t>
            </a:r>
            <a:r>
              <a:rPr lang="en-US" altLang="el-GR" sz="20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varchar</a:t>
            </a:r>
            <a:r>
              <a:rPr lang="en-US" altLang="el-GR" sz="20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(255) NOT NULL, PRIMARY KEY (Id));</a:t>
            </a:r>
            <a:endParaRPr lang="el-GR" altLang="el-GR" sz="20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endParaRPr lang="en-US" altLang="el-GR" sz="2000" b="1" dirty="0">
              <a:ea typeface="Calibri" pitchFamily="34" charset="0"/>
              <a:cs typeface="Times New Roman" pitchFamily="18" charset="0"/>
            </a:endParaRPr>
          </a:p>
          <a:p>
            <a:r>
              <a:rPr lang="el-GR" altLang="el-GR" sz="2000" b="1" dirty="0">
                <a:ea typeface="Calibri" pitchFamily="34" charset="0"/>
                <a:cs typeface="Times New Roman" pitchFamily="18" charset="0"/>
              </a:rPr>
              <a:t>Θα δημιουργήσουμε την </a:t>
            </a:r>
            <a:r>
              <a:rPr lang="en-US" altLang="el-GR" sz="2000" b="1" dirty="0">
                <a:ea typeface="Calibri" pitchFamily="34" charset="0"/>
                <a:cs typeface="Times New Roman" pitchFamily="18" charset="0"/>
              </a:rPr>
              <a:t>procedure </a:t>
            </a:r>
            <a:r>
              <a:rPr lang="en-US" altLang="el-GR" sz="2000" b="1" dirty="0" err="1">
                <a:ea typeface="Calibri" pitchFamily="34" charset="0"/>
                <a:cs typeface="Times New Roman" pitchFamily="18" charset="0"/>
              </a:rPr>
              <a:t>cursorproc</a:t>
            </a:r>
            <a:r>
              <a:rPr lang="el-GR" altLang="el-GR" sz="20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2000" b="1" dirty="0" smtClean="0">
                <a:ea typeface="Calibri" pitchFamily="34" charset="0"/>
                <a:cs typeface="Times New Roman" pitchFamily="18" charset="0"/>
              </a:rPr>
              <a:t>και </a:t>
            </a:r>
            <a:r>
              <a:rPr lang="el-GR" altLang="el-GR" sz="2000" b="1" dirty="0">
                <a:ea typeface="Calibri" pitchFamily="34" charset="0"/>
                <a:cs typeface="Times New Roman" pitchFamily="18" charset="0"/>
              </a:rPr>
              <a:t>όταν την εκτελέσουμε θα δούμε τα παρακάτω</a:t>
            </a:r>
            <a:r>
              <a:rPr lang="el-GR" altLang="el-GR" sz="2000" b="1" dirty="0" smtClean="0">
                <a:ea typeface="Calibri" pitchFamily="34" charset="0"/>
                <a:cs typeface="Times New Roman" pitchFamily="18" charset="0"/>
              </a:rPr>
              <a:t>:</a:t>
            </a:r>
            <a:endParaRPr lang="el-GR" altLang="el-GR" sz="2000" dirty="0"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420888"/>
            <a:ext cx="3119256" cy="1584176"/>
          </a:xfrm>
        </p:spPr>
        <p:txBody>
          <a:bodyPr>
            <a:normAutofit/>
          </a:bodyPr>
          <a:lstStyle/>
          <a:p>
            <a:r>
              <a:rPr lang="el-GR" dirty="0"/>
              <a:t>Δημιουργία </a:t>
            </a:r>
            <a:r>
              <a:rPr lang="en-US" dirty="0" smtClean="0"/>
              <a:t>procedure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880" y="0"/>
            <a:ext cx="5652120" cy="685800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DELIMITER $$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DROP PROCEDURE IF EXISTS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CursorProc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$$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CREATE PROCEDURE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CursorProc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()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BEGIN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DECLARE 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no_more_depts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available_employees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INT DEFAULT 0;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DECLARE 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dept_code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VARCHAR(255);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DECLARE  </a:t>
            </a:r>
            <a:r>
              <a:rPr lang="en-US" altLang="el-GR" sz="3400" b="1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cur_dept</a:t>
            </a: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CURSOR FOR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SELECT  </a:t>
            </a:r>
            <a:r>
              <a:rPr lang="en-US" altLang="el-GR" sz="3400" b="1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deptno</a:t>
            </a: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FROM </a:t>
            </a:r>
            <a:r>
              <a:rPr lang="en-US" altLang="el-GR" sz="3400" b="1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dept</a:t>
            </a: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DECLARE  CONTINUE HANDLER FOR NOT FOUND 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SET  </a:t>
            </a:r>
            <a:r>
              <a:rPr lang="en-US" altLang="el-GR" sz="3400" b="1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no_more_depts</a:t>
            </a: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= 1;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/* for  logging information */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b="1" u="sng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OPEN 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cur_dept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FETCH 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cur_dept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INTO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dept_code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REPEAT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  SELECT 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no_of_employees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INTO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available_employees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  FROM 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dept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  WHERE 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deptno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=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dept_code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b="1" dirty="0">
                <a:solidFill>
                  <a:srgbClr val="820000"/>
                </a:solidFill>
                <a:latin typeface="CourierNewPSMT"/>
                <a:ea typeface="Calibri" pitchFamily="34" charset="0"/>
                <a:cs typeface="Arial" panose="020B0604020202020204" pitchFamily="34" charset="0"/>
              </a:rPr>
              <a:t>      IF</a:t>
            </a:r>
            <a:r>
              <a:rPr lang="en-US" altLang="el-GR" sz="3400" dirty="0">
                <a:solidFill>
                  <a:srgbClr val="820000"/>
                </a:solidFill>
                <a:latin typeface="CourierNewPSMT"/>
                <a:ea typeface="Calibri" pitchFamily="34" charset="0"/>
                <a:cs typeface="Arial" panose="020B0604020202020204" pitchFamily="34" charset="0"/>
              </a:rPr>
              <a:t> 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available_employees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&lt; 5 THEN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      INSERT  INTO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infologs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(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msg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)VALUES  (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dept_code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);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    </a:t>
            </a:r>
            <a:r>
              <a:rPr lang="en-US" altLang="el-GR" sz="3400" b="1" dirty="0">
                <a:solidFill>
                  <a:srgbClr val="820000"/>
                </a:solidFill>
                <a:latin typeface="CourierNewPSMT"/>
                <a:ea typeface="Calibri" pitchFamily="34" charset="0"/>
                <a:cs typeface="Arial" panose="020B0604020202020204" pitchFamily="34" charset="0"/>
              </a:rPr>
              <a:t>END  IF; </a:t>
            </a:r>
            <a:endParaRPr lang="el-GR" altLang="el-GR" sz="3400" dirty="0">
              <a:solidFill>
                <a:srgbClr val="820000"/>
              </a:solidFill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    FETCH 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cur_dept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INTO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dept_code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</a:t>
            </a: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UNTIL  </a:t>
            </a:r>
            <a:r>
              <a:rPr lang="en-US" altLang="el-GR" sz="3400" b="1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no_more_depts</a:t>
            </a: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= 1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b="1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END REPEAT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b="1" u="sng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CLOSE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cur_dept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SELECT *  FROM </a:t>
            </a:r>
            <a:r>
              <a:rPr lang="en-US" altLang="el-GR" sz="3400" dirty="0" err="1">
                <a:latin typeface="CourierNewPSMT"/>
                <a:ea typeface="Calibri" pitchFamily="34" charset="0"/>
                <a:cs typeface="Arial" panose="020B0604020202020204" pitchFamily="34" charset="0"/>
              </a:rPr>
              <a:t>infologs</a:t>
            </a: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; </a:t>
            </a:r>
            <a:endParaRPr lang="el-GR" altLang="el-GR" sz="3400" dirty="0">
              <a:latin typeface="CourierNewPSMT"/>
              <a:ea typeface="Calibri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altLang="el-GR" sz="3400" dirty="0">
                <a:latin typeface="CourierNewPSMT"/>
                <a:ea typeface="Calibri" pitchFamily="34" charset="0"/>
                <a:cs typeface="Arial" panose="020B0604020202020204" pitchFamily="34" charset="0"/>
              </a:rPr>
              <a:t> END$$ </a:t>
            </a:r>
          </a:p>
          <a:p>
            <a:pPr marL="0" indent="0">
              <a:buNone/>
            </a:pPr>
            <a:endParaRPr lang="el-GR" dirty="0">
              <a:latin typeface="CourierNewPSMT"/>
            </a:endParaRPr>
          </a:p>
        </p:txBody>
      </p:sp>
    </p:spTree>
    <p:extLst>
      <p:ext uri="{BB962C8B-B14F-4D97-AF65-F5344CB8AC3E}">
        <p14:creationId xmlns:p14="http://schemas.microsoft.com/office/powerpoint/2010/main" val="8379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3258"/>
            <a:ext cx="5184576" cy="31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0" y="1847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altLang="el-GR" sz="900"/>
              <a:t> </a:t>
            </a:r>
            <a:endParaRPr lang="el-GR" alt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863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1800" dirty="0" smtClean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DELIMITER </a:t>
            </a: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; </a:t>
            </a:r>
            <a:endParaRPr lang="el-GR" altLang="el-GR" sz="18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CALL  CURSORPROC();</a:t>
            </a:r>
          </a:p>
          <a:p>
            <a:pPr marL="0" indent="0">
              <a:buNone/>
            </a:pPr>
            <a:r>
              <a:rPr lang="en-US" altLang="el-GR" sz="18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smtClean="0"/>
              <a:t>	case study</a:t>
            </a:r>
            <a:endParaRPr lang="el-GR" altLang="el-GR" smtClean="0"/>
          </a:p>
        </p:txBody>
      </p:sp>
      <p:sp>
        <p:nvSpPr>
          <p:cNvPr id="46083" name="2 - Υπότιτλος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l-GR" altLang="el-GR" sz="2000" dirty="0" smtClean="0"/>
              <a:t>Τα βήματα που θα ακολουθήσουμε προκειμένου να  δημιουργήσουμε και να εκτελέσουμε την εφαρμογή είναι:</a:t>
            </a:r>
          </a:p>
          <a:p>
            <a:pPr algn="l">
              <a:buFont typeface="+mj-lt"/>
              <a:buAutoNum type="arabicPeriod"/>
            </a:pPr>
            <a:r>
              <a:rPr lang="el-GR" altLang="el-GR" sz="2000" dirty="0" smtClean="0"/>
              <a:t>Ανοίγουμε το προϊόν </a:t>
            </a:r>
            <a:r>
              <a:rPr lang="en-US" altLang="el-GR" sz="2000" dirty="0" err="1" smtClean="0"/>
              <a:t>Netbeans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και δημιουργούμε ένα νέο Web project </a:t>
            </a:r>
          </a:p>
          <a:p>
            <a:pPr algn="l">
              <a:buFont typeface="+mj-lt"/>
              <a:buAutoNum type="arabicPeriod"/>
            </a:pPr>
            <a:r>
              <a:rPr lang="el-GR" altLang="el-GR" sz="2000" dirty="0" smtClean="0"/>
              <a:t>Στον φάκελο </a:t>
            </a:r>
            <a:r>
              <a:rPr lang="el-GR" altLang="el-GR" sz="2000" dirty="0" err="1" smtClean="0"/>
              <a:t>libraries</a:t>
            </a:r>
            <a:r>
              <a:rPr lang="el-GR" altLang="el-GR" sz="2000" dirty="0" smtClean="0"/>
              <a:t> του  Web Project προσθέτουμε τον </a:t>
            </a:r>
            <a:r>
              <a:rPr lang="el-GR" altLang="el-GR" sz="2000" dirty="0" err="1" smtClean="0"/>
              <a:t>driver</a:t>
            </a:r>
            <a:r>
              <a:rPr lang="el-GR" altLang="el-GR" sz="2000" dirty="0" smtClean="0"/>
              <a:t> (</a:t>
            </a:r>
            <a:r>
              <a:rPr lang="el-GR" altLang="el-GR" sz="2000" dirty="0" err="1" smtClean="0"/>
              <a:t>mysql.jar</a:t>
            </a:r>
            <a:r>
              <a:rPr lang="el-GR" altLang="el-GR" sz="2000" dirty="0" smtClean="0"/>
              <a:t>)</a:t>
            </a:r>
          </a:p>
          <a:p>
            <a:pPr algn="l">
              <a:buFont typeface="+mj-lt"/>
              <a:buAutoNum type="arabicPeriod"/>
            </a:pPr>
            <a:r>
              <a:rPr lang="el-GR" altLang="el-GR" sz="2000" dirty="0" smtClean="0"/>
              <a:t>«Φορτώνουμε» το script της βάσης.</a:t>
            </a:r>
          </a:p>
          <a:p>
            <a:pPr algn="l">
              <a:buFont typeface="+mj-lt"/>
              <a:buAutoNum type="arabicPeriod"/>
            </a:pPr>
            <a:r>
              <a:rPr lang="el-GR" altLang="el-GR" sz="2000" dirty="0" smtClean="0"/>
              <a:t>Αντιγράφουμε όλα τα αρχεία του φακέλου (σελίδες εφαρμογής) μέσα στον φάκελο Web </a:t>
            </a:r>
            <a:r>
              <a:rPr lang="el-GR" altLang="el-GR" sz="2000" dirty="0" err="1" smtClean="0"/>
              <a:t>Pages</a:t>
            </a:r>
            <a:r>
              <a:rPr lang="el-GR" altLang="el-GR" sz="2000" dirty="0" smtClean="0"/>
              <a:t> του Project.</a:t>
            </a:r>
          </a:p>
          <a:p>
            <a:pPr algn="l">
              <a:buFont typeface="+mj-lt"/>
              <a:buAutoNum type="arabicPeriod"/>
            </a:pPr>
            <a:r>
              <a:rPr lang="el-GR" altLang="el-GR" sz="2000" dirty="0" smtClean="0"/>
              <a:t>Διορθώνετε το </a:t>
            </a:r>
          </a:p>
          <a:p>
            <a:pPr marL="354013" indent="0" algn="l">
              <a:buNone/>
            </a:pPr>
            <a:r>
              <a:rPr lang="el-GR" altLang="el-GR" sz="2000" dirty="0" err="1" smtClean="0"/>
              <a:t>String</a:t>
            </a:r>
            <a:r>
              <a:rPr lang="el-GR" altLang="el-GR" sz="2000" dirty="0" smtClean="0"/>
              <a:t> DB = "jdbc:mysql://localhost:3306/personnel?user=root&amp;password=1234"; σύμφωνα με τα </a:t>
            </a:r>
            <a:r>
              <a:rPr lang="en-US" altLang="el-GR" sz="2000" dirty="0" smtClean="0"/>
              <a:t> </a:t>
            </a:r>
            <a:r>
              <a:rPr lang="el-GR" altLang="el-GR" sz="2000" dirty="0" smtClean="0"/>
              <a:t>δικά σας δεδομένα (για παράδειγμα αν δεν δηλώσατε συνθηματικό θα πρέπει να βγάλετε το πεδίο password=1234)</a:t>
            </a:r>
          </a:p>
        </p:txBody>
      </p:sp>
    </p:spTree>
    <p:extLst>
      <p:ext uri="{BB962C8B-B14F-4D97-AF65-F5344CB8AC3E}">
        <p14:creationId xmlns:p14="http://schemas.microsoft.com/office/powerpoint/2010/main" val="37878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t="13400" r="51230" b="58003"/>
          <a:stretch>
            <a:fillRect/>
          </a:stretch>
        </p:blipFill>
        <p:spPr bwMode="auto">
          <a:xfrm>
            <a:off x="42069" y="1340768"/>
            <a:ext cx="90598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26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zh-CN" sz="2800" dirty="0" smtClean="0">
                <a:ea typeface="SimSun" pitchFamily="2" charset="-122"/>
              </a:rPr>
              <a:t>Τα </a:t>
            </a:r>
            <a:r>
              <a:rPr lang="el-GR" altLang="zh-CN" sz="2800" dirty="0">
                <a:ea typeface="SimSun" pitchFamily="2" charset="-122"/>
              </a:rPr>
              <a:t>στοιχεία της σύνδεσης είναι:</a:t>
            </a:r>
            <a:endParaRPr lang="el-GR" altLang="zh-CN" sz="2800" dirty="0"/>
          </a:p>
          <a:p>
            <a:r>
              <a:rPr lang="en-US" altLang="zh-CN" sz="2800" dirty="0" smtClean="0">
                <a:ea typeface="SimSun" pitchFamily="2" charset="-122"/>
              </a:rPr>
              <a:t>IP</a:t>
            </a:r>
            <a:r>
              <a:rPr lang="en-US" altLang="zh-CN" sz="2800" dirty="0">
                <a:ea typeface="SimSun" pitchFamily="2" charset="-122"/>
              </a:rPr>
              <a:t>: localhost</a:t>
            </a:r>
            <a:endParaRPr lang="el-GR" altLang="zh-CN" sz="2800" dirty="0"/>
          </a:p>
          <a:p>
            <a:r>
              <a:rPr lang="en-US" altLang="zh-CN" sz="2800" dirty="0" smtClean="0">
                <a:ea typeface="SimSun" pitchFamily="2" charset="-122"/>
              </a:rPr>
              <a:t>Port</a:t>
            </a:r>
            <a:r>
              <a:rPr lang="en-US" altLang="zh-CN" sz="2800" dirty="0">
                <a:ea typeface="SimSun" pitchFamily="2" charset="-122"/>
              </a:rPr>
              <a:t>: 3306</a:t>
            </a:r>
            <a:endParaRPr lang="el-GR" altLang="zh-CN" sz="2800" dirty="0"/>
          </a:p>
          <a:p>
            <a:r>
              <a:rPr lang="en-US" altLang="zh-CN" sz="2800" dirty="0" smtClean="0">
                <a:ea typeface="SimSun" pitchFamily="2" charset="-122"/>
              </a:rPr>
              <a:t>Database</a:t>
            </a:r>
            <a:r>
              <a:rPr lang="en-US" altLang="zh-CN" sz="2800" dirty="0">
                <a:ea typeface="SimSun" pitchFamily="2" charset="-122"/>
              </a:rPr>
              <a:t>: personnel</a:t>
            </a:r>
            <a:endParaRPr lang="el-GR" altLang="zh-CN" sz="2800" dirty="0"/>
          </a:p>
          <a:p>
            <a:r>
              <a:rPr lang="en-US" altLang="zh-CN" sz="2800" dirty="0" smtClean="0">
                <a:ea typeface="SimSun" pitchFamily="2" charset="-122"/>
              </a:rPr>
              <a:t>User=root</a:t>
            </a:r>
            <a:endParaRPr lang="el-GR" altLang="zh-CN" sz="2800" dirty="0"/>
          </a:p>
          <a:p>
            <a:r>
              <a:rPr lang="en-US" altLang="zh-CN" sz="2800" dirty="0" smtClean="0">
                <a:ea typeface="SimSun" pitchFamily="2" charset="-122"/>
              </a:rPr>
              <a:t>Password=1234</a:t>
            </a:r>
            <a:endParaRPr lang="en-US" altLang="zh-CN" sz="2800" dirty="0">
              <a:ea typeface="SimSun" pitchFamily="2" charset="-122"/>
            </a:endParaRP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6984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41" r="79900" b="63164"/>
          <a:stretch>
            <a:fillRect/>
          </a:stretch>
        </p:blipFill>
        <p:spPr bwMode="auto">
          <a:xfrm>
            <a:off x="2123727" y="1556792"/>
            <a:ext cx="442912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>
                <a:ea typeface="SimSun" pitchFamily="2" charset="-122"/>
              </a:rPr>
              <a:t>Index.jsp</a:t>
            </a:r>
            <a:endParaRPr lang="el-GR" altLang="zh-CN" dirty="0"/>
          </a:p>
        </p:txBody>
      </p:sp>
    </p:spTree>
    <p:extLst>
      <p:ext uri="{BB962C8B-B14F-4D97-AF65-F5344CB8AC3E}">
        <p14:creationId xmlns:p14="http://schemas.microsoft.com/office/powerpoint/2010/main" val="25491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908720"/>
          </a:xfrm>
        </p:spPr>
        <p:txBody>
          <a:bodyPr>
            <a:noAutofit/>
          </a:bodyPr>
          <a:lstStyle/>
          <a:p>
            <a:r>
              <a:rPr lang="el-GR" sz="3200" dirty="0" smtClean="0"/>
              <a:t>Χρήση του </a:t>
            </a:r>
            <a:r>
              <a:rPr lang="en-US" sz="3200" dirty="0" smtClean="0"/>
              <a:t>JDBC API </a:t>
            </a:r>
            <a:r>
              <a:rPr lang="el-GR" sz="3200" dirty="0" smtClean="0"/>
              <a:t>από </a:t>
            </a:r>
            <a:r>
              <a:rPr lang="en-US" sz="3200" dirty="0" smtClean="0"/>
              <a:t>Java application </a:t>
            </a:r>
            <a:r>
              <a:rPr lang="el-GR" sz="3200" dirty="0" smtClean="0"/>
              <a:t>για σύνδεση σε βάση δεδομένων</a:t>
            </a:r>
            <a:endParaRPr lang="el-GR" sz="3200" dirty="0"/>
          </a:p>
        </p:txBody>
      </p:sp>
      <p:pic>
        <p:nvPicPr>
          <p:cNvPr id="5" name="4 - Θέση περιεχομένου" descr="Java application using JDBC to connect to a database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912768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6" name="5 - Δεξιό βέλος"/>
          <p:cNvSpPr/>
          <p:nvPr/>
        </p:nvSpPr>
        <p:spPr>
          <a:xfrm>
            <a:off x="4211960" y="3501008"/>
            <a:ext cx="136815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Δεξιό βέλος"/>
          <p:cNvSpPr/>
          <p:nvPr/>
        </p:nvSpPr>
        <p:spPr>
          <a:xfrm>
            <a:off x="4139952" y="3429000"/>
            <a:ext cx="158417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2771800" y="2996952"/>
            <a:ext cx="136815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JDBC API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5796136" y="3645024"/>
            <a:ext cx="165618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ORACLE/</a:t>
            </a:r>
            <a:r>
              <a:rPr lang="en-US" dirty="0" err="1" smtClean="0"/>
              <a:t>mySQL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1691680" y="2276872"/>
            <a:ext cx="23762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 application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999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 smtClean="0">
                <a:ea typeface="SimSun" pitchFamily="2" charset="-122"/>
              </a:rPr>
              <a:t>&lt;%@</a:t>
            </a:r>
            <a:r>
              <a:rPr lang="en-US" altLang="zh-CN" dirty="0">
                <a:ea typeface="SimSun" pitchFamily="2" charset="-122"/>
              </a:rPr>
              <a:t>page </a:t>
            </a:r>
            <a:r>
              <a:rPr lang="en-US" altLang="zh-CN" dirty="0" err="1">
                <a:ea typeface="SimSun" pitchFamily="2" charset="-122"/>
              </a:rPr>
              <a:t>contentType</a:t>
            </a:r>
            <a:r>
              <a:rPr lang="en-US" altLang="zh-CN" dirty="0">
                <a:ea typeface="SimSun" pitchFamily="2" charset="-122"/>
              </a:rPr>
              <a:t>="text/html" </a:t>
            </a:r>
            <a:r>
              <a:rPr lang="en-US" altLang="zh-CN" dirty="0" err="1">
                <a:ea typeface="SimSun" pitchFamily="2" charset="-122"/>
              </a:rPr>
              <a:t>pageEncoding</a:t>
            </a:r>
            <a:r>
              <a:rPr lang="en-US" altLang="zh-CN" dirty="0">
                <a:ea typeface="SimSun" pitchFamily="2" charset="-122"/>
              </a:rPr>
              <a:t>="UTF-8"%&gt;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&lt;!DOCTYPE html&gt;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&lt;html&gt;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&lt;head&gt;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&lt;meta http-</a:t>
            </a:r>
            <a:r>
              <a:rPr lang="en-US" altLang="zh-CN" dirty="0" err="1">
                <a:ea typeface="SimSun" pitchFamily="2" charset="-122"/>
              </a:rPr>
              <a:t>equiv</a:t>
            </a:r>
            <a:r>
              <a:rPr lang="en-US" altLang="zh-CN" dirty="0">
                <a:ea typeface="SimSun" pitchFamily="2" charset="-122"/>
              </a:rPr>
              <a:t>="Content-Type" content="text/html; charset=UTF-8"&gt;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&lt;title&gt;JSP Page&lt;/title&gt;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&lt;/head&gt;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&lt;body&gt;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WELCOME&lt;p&gt;&lt;/p&gt;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LOGIN&lt;p&gt;&lt;/p&gt;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&lt;p&gt;&lt;/p&gt;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&lt;form name="</a:t>
            </a:r>
            <a:r>
              <a:rPr lang="en-US" altLang="zh-CN" dirty="0" err="1">
                <a:ea typeface="SimSun" pitchFamily="2" charset="-122"/>
              </a:rPr>
              <a:t>formName</a:t>
            </a:r>
            <a:r>
              <a:rPr lang="en-US" altLang="zh-CN" dirty="0">
                <a:ea typeface="SimSun" pitchFamily="2" charset="-122"/>
              </a:rPr>
              <a:t>" method="post" action="</a:t>
            </a:r>
            <a:r>
              <a:rPr lang="en-US" altLang="zh-CN" dirty="0" err="1">
                <a:ea typeface="SimSun" pitchFamily="2" charset="-122"/>
              </a:rPr>
              <a:t>check.jsp</a:t>
            </a:r>
            <a:r>
              <a:rPr lang="en-US" altLang="zh-CN" dirty="0">
                <a:ea typeface="SimSun" pitchFamily="2" charset="-122"/>
              </a:rPr>
              <a:t>" &gt;           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    Name: &lt;input type="text" name="y"&gt;&lt;p&gt;&lt;/p&gt;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    Password:&lt;input type="text" name="k"&gt;&lt;P&gt;&lt;/P&gt;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     &lt;input type="submit" value="LOGIN"&gt;&lt;p&gt;&lt;/p&gt;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    &lt;/form&gt;   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    &lt;/body&gt;</a:t>
            </a:r>
            <a:endParaRPr lang="el-GR" altLang="zh-CN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>
                <a:ea typeface="SimSun" pitchFamily="2" charset="-122"/>
              </a:rPr>
              <a:t>&lt;/html&gt;</a:t>
            </a:r>
            <a:endParaRPr lang="el-GR" altLang="zh-CN" dirty="0"/>
          </a:p>
          <a:p>
            <a:pPr marL="0" indent="0">
              <a:buNone/>
            </a:pPr>
            <a:endParaRPr lang="el-GR" altLang="zh-CN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46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899592" y="404664"/>
            <a:ext cx="7416824" cy="2214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b="1" dirty="0" smtClean="0">
                <a:solidFill>
                  <a:schemeClr val="accent2"/>
                </a:solidFill>
                <a:ea typeface="SimSun" pitchFamily="2" charset="-122"/>
              </a:rPr>
              <a:t>Index.jsp</a:t>
            </a:r>
            <a:r>
              <a:rPr lang="en-US" altLang="zh-CN" dirty="0" smtClean="0">
                <a:ea typeface="SimSun" pitchFamily="2" charset="-122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 smtClean="0">
                <a:ea typeface="SimSun" pitchFamily="2" charset="-122"/>
              </a:rPr>
              <a:t>&lt;form name="</a:t>
            </a:r>
            <a:r>
              <a:rPr lang="en-US" altLang="zh-CN" dirty="0" err="1" smtClean="0">
                <a:ea typeface="SimSun" pitchFamily="2" charset="-122"/>
              </a:rPr>
              <a:t>formName</a:t>
            </a:r>
            <a:r>
              <a:rPr lang="en-US" altLang="zh-CN" dirty="0" smtClean="0">
                <a:ea typeface="SimSun" pitchFamily="2" charset="-122"/>
              </a:rPr>
              <a:t>" method="post" action="</a:t>
            </a:r>
            <a:r>
              <a:rPr lang="en-US" altLang="zh-CN" dirty="0" smtClean="0">
                <a:solidFill>
                  <a:schemeClr val="accent2"/>
                </a:solidFill>
                <a:ea typeface="SimSun" pitchFamily="2" charset="-122"/>
              </a:rPr>
              <a:t>check.jsp</a:t>
            </a:r>
            <a:r>
              <a:rPr lang="en-US" altLang="zh-CN" dirty="0" smtClean="0">
                <a:ea typeface="SimSun" pitchFamily="2" charset="-122"/>
              </a:rPr>
              <a:t>" &gt;           </a:t>
            </a:r>
            <a:endParaRPr lang="el-GR" altLang="zh-CN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 smtClean="0">
                <a:ea typeface="SimSun" pitchFamily="2" charset="-122"/>
              </a:rPr>
              <a:t>            Name: &lt;input type="text" name="</a:t>
            </a:r>
            <a:r>
              <a:rPr lang="en-US" altLang="zh-CN" b="1" dirty="0" smtClean="0">
                <a:solidFill>
                  <a:schemeClr val="accent1"/>
                </a:solidFill>
                <a:ea typeface="SimSun" pitchFamily="2" charset="-122"/>
              </a:rPr>
              <a:t>y</a:t>
            </a:r>
            <a:r>
              <a:rPr lang="en-US" altLang="zh-CN" dirty="0" smtClean="0">
                <a:ea typeface="SimSun" pitchFamily="2" charset="-122"/>
              </a:rPr>
              <a:t>"&gt;&lt;p&gt;&lt;/p&gt;</a:t>
            </a:r>
            <a:endParaRPr lang="el-GR" altLang="zh-CN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 smtClean="0">
                <a:ea typeface="SimSun" pitchFamily="2" charset="-122"/>
              </a:rPr>
              <a:t>            Password:&lt;input type="text" name="</a:t>
            </a:r>
            <a:r>
              <a:rPr lang="en-US" altLang="zh-CN" b="1" dirty="0" smtClean="0">
                <a:solidFill>
                  <a:schemeClr val="accent2"/>
                </a:solidFill>
                <a:ea typeface="SimSun" pitchFamily="2" charset="-122"/>
              </a:rPr>
              <a:t>k</a:t>
            </a:r>
            <a:r>
              <a:rPr lang="en-US" altLang="zh-CN" dirty="0" smtClean="0">
                <a:ea typeface="SimSun" pitchFamily="2" charset="-122"/>
              </a:rPr>
              <a:t>"&gt;&lt;P&gt;&lt;/P&gt;</a:t>
            </a:r>
            <a:endParaRPr lang="el-GR" altLang="zh-CN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 smtClean="0">
                <a:ea typeface="SimSun" pitchFamily="2" charset="-122"/>
              </a:rPr>
              <a:t>             &lt;input type="submit" value="LOGIN"&gt;&lt;p&gt;&lt;/p&gt;</a:t>
            </a:r>
            <a:endParaRPr lang="el-GR" altLang="zh-CN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altLang="zh-CN" dirty="0" smtClean="0">
                <a:ea typeface="SimSun" pitchFamily="2" charset="-122"/>
              </a:rPr>
              <a:t>        &lt;/form&gt;   </a:t>
            </a:r>
            <a:endParaRPr lang="en-US" dirty="0"/>
          </a:p>
        </p:txBody>
      </p:sp>
      <p:sp>
        <p:nvSpPr>
          <p:cNvPr id="3" name="2 - Ορθογώνιο"/>
          <p:cNvSpPr/>
          <p:nvPr/>
        </p:nvSpPr>
        <p:spPr>
          <a:xfrm>
            <a:off x="1115616" y="3105835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accent2"/>
                </a:solidFill>
                <a:ea typeface="SimSun" pitchFamily="2" charset="-122"/>
              </a:rPr>
              <a:t>check.jsp</a:t>
            </a:r>
          </a:p>
          <a:p>
            <a:pPr marL="0" indent="0">
              <a:buNone/>
            </a:pPr>
            <a:r>
              <a:rPr lang="en-US" altLang="zh-CN" dirty="0" smtClean="0">
                <a:ea typeface="SimSun" pitchFamily="2" charset="-122"/>
              </a:rPr>
              <a:t> </a:t>
            </a:r>
          </a:p>
          <a:p>
            <a:pPr marL="0" indent="0">
              <a:buNone/>
            </a:pPr>
            <a:r>
              <a:rPr lang="en-US" altLang="zh-CN" dirty="0" smtClean="0">
                <a:ea typeface="SimSun" pitchFamily="2" charset="-122"/>
              </a:rPr>
              <a:t>String x =</a:t>
            </a:r>
            <a:r>
              <a:rPr lang="en-US" altLang="zh-CN" dirty="0" err="1" smtClean="0">
                <a:ea typeface="SimSun" pitchFamily="2" charset="-122"/>
              </a:rPr>
              <a:t>request.getParameter</a:t>
            </a:r>
            <a:r>
              <a:rPr lang="en-US" altLang="zh-CN" dirty="0" smtClean="0">
                <a:ea typeface="SimSun" pitchFamily="2" charset="-122"/>
              </a:rPr>
              <a:t>("</a:t>
            </a:r>
            <a:r>
              <a:rPr lang="en-US" altLang="zh-CN" b="1" dirty="0" smtClean="0">
                <a:solidFill>
                  <a:schemeClr val="accent1"/>
                </a:solidFill>
                <a:ea typeface="SimSun" pitchFamily="2" charset="-122"/>
              </a:rPr>
              <a:t>y</a:t>
            </a:r>
            <a:r>
              <a:rPr lang="en-US" altLang="zh-CN" dirty="0" smtClean="0">
                <a:ea typeface="SimSun" pitchFamily="2" charset="-122"/>
              </a:rPr>
              <a:t>");      </a:t>
            </a:r>
            <a:endParaRPr lang="el-GR" altLang="zh-CN" dirty="0" smtClean="0"/>
          </a:p>
          <a:p>
            <a:pPr marL="0" indent="0">
              <a:buNone/>
            </a:pPr>
            <a:r>
              <a:rPr lang="en-US" altLang="zh-CN" dirty="0" smtClean="0">
                <a:ea typeface="SimSun" pitchFamily="2" charset="-122"/>
              </a:rPr>
              <a:t>String p = </a:t>
            </a:r>
            <a:r>
              <a:rPr lang="en-US" altLang="zh-CN" dirty="0" err="1" smtClean="0">
                <a:ea typeface="SimSun" pitchFamily="2" charset="-122"/>
              </a:rPr>
              <a:t>request.getParameter</a:t>
            </a:r>
            <a:r>
              <a:rPr lang="en-US" altLang="zh-CN" dirty="0" smtClean="0">
                <a:ea typeface="SimSun" pitchFamily="2" charset="-122"/>
              </a:rPr>
              <a:t>("</a:t>
            </a:r>
            <a:r>
              <a:rPr lang="en-US" altLang="zh-CN" b="1" dirty="0" smtClean="0">
                <a:solidFill>
                  <a:schemeClr val="accent2"/>
                </a:solidFill>
                <a:ea typeface="SimSun" pitchFamily="2" charset="-122"/>
              </a:rPr>
              <a:t>k</a:t>
            </a:r>
            <a:r>
              <a:rPr lang="en-US" altLang="zh-CN" dirty="0" smtClean="0">
                <a:ea typeface="SimSun" pitchFamily="2" charset="-122"/>
              </a:rPr>
              <a:t>");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41" r="79900" b="63164"/>
          <a:stretch>
            <a:fillRect/>
          </a:stretch>
        </p:blipFill>
        <p:spPr bwMode="auto">
          <a:xfrm>
            <a:off x="5241955" y="2636912"/>
            <a:ext cx="350650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5 - Ευθύγραμμο βέλος σύνδεσης"/>
          <p:cNvCxnSpPr/>
          <p:nvPr/>
        </p:nvCxnSpPr>
        <p:spPr>
          <a:xfrm>
            <a:off x="2195736" y="1412776"/>
            <a:ext cx="3240360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2339752" y="1772816"/>
            <a:ext cx="3024336" cy="2304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649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2780928"/>
            <a:ext cx="3096344" cy="908720"/>
          </a:xfrm>
        </p:spPr>
        <p:txBody>
          <a:bodyPr/>
          <a:lstStyle/>
          <a:p>
            <a:r>
              <a:rPr lang="en-US" altLang="zh-CN" dirty="0" err="1">
                <a:ea typeface="SimSun" pitchFamily="2" charset="-122"/>
              </a:rPr>
              <a:t>check.jsp</a:t>
            </a:r>
            <a:endParaRPr lang="en-US" altLang="zh-CN" dirty="0">
              <a:ea typeface="SimSun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424" y="116632"/>
            <a:ext cx="7767776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&lt;%@page import="</a:t>
            </a:r>
            <a:r>
              <a:rPr lang="en-US" altLang="zh-CN" sz="1500" dirty="0" err="1">
                <a:ea typeface="SimSun" pitchFamily="2" charset="-122"/>
              </a:rPr>
              <a:t>java.sql</a:t>
            </a:r>
            <a:r>
              <a:rPr lang="en-US" altLang="zh-CN" sz="1500" dirty="0">
                <a:ea typeface="SimSun" pitchFamily="2" charset="-122"/>
              </a:rPr>
              <a:t>.*" %&gt;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&lt;%@page </a:t>
            </a:r>
            <a:r>
              <a:rPr lang="en-US" altLang="zh-CN" sz="1500" dirty="0" err="1">
                <a:ea typeface="SimSun" pitchFamily="2" charset="-122"/>
              </a:rPr>
              <a:t>contentType</a:t>
            </a:r>
            <a:r>
              <a:rPr lang="en-US" altLang="zh-CN" sz="1500" dirty="0">
                <a:ea typeface="SimSun" pitchFamily="2" charset="-122"/>
              </a:rPr>
              <a:t>="text/html" </a:t>
            </a:r>
            <a:r>
              <a:rPr lang="en-US" altLang="zh-CN" sz="1500" dirty="0" err="1">
                <a:ea typeface="SimSun" pitchFamily="2" charset="-122"/>
              </a:rPr>
              <a:t>pageEncoding</a:t>
            </a:r>
            <a:r>
              <a:rPr lang="en-US" altLang="zh-CN" sz="1500" dirty="0">
                <a:ea typeface="SimSun" pitchFamily="2" charset="-122"/>
              </a:rPr>
              <a:t>="UTF-8"%&gt;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&lt;!DOCTYPE html&gt;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&lt;html&gt;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&lt;head&gt;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&lt;meta http-</a:t>
            </a:r>
            <a:r>
              <a:rPr lang="en-US" altLang="zh-CN" sz="1500" dirty="0" err="1">
                <a:ea typeface="SimSun" pitchFamily="2" charset="-122"/>
              </a:rPr>
              <a:t>equiv</a:t>
            </a:r>
            <a:r>
              <a:rPr lang="en-US" altLang="zh-CN" sz="1500" dirty="0">
                <a:ea typeface="SimSun" pitchFamily="2" charset="-122"/>
              </a:rPr>
              <a:t>="Content-Type" content="text/html; charset=UTF-8"&gt;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&lt;title&gt;JSP Page&lt;/title&gt;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&lt;/head&gt;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&lt;body&gt;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&lt;%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Boolean found;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</a:t>
            </a:r>
            <a:r>
              <a:rPr lang="en-US" altLang="zh-CN" sz="1500" dirty="0" err="1">
                <a:ea typeface="SimSun" pitchFamily="2" charset="-122"/>
              </a:rPr>
              <a:t>int</a:t>
            </a:r>
            <a:r>
              <a:rPr lang="en-US" altLang="zh-CN" sz="1500" dirty="0">
                <a:ea typeface="SimSun" pitchFamily="2" charset="-122"/>
              </a:rPr>
              <a:t> j=0;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String s="";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</a:t>
            </a:r>
            <a:r>
              <a:rPr lang="en-US" altLang="zh-CN" sz="1500" dirty="0" err="1">
                <a:ea typeface="SimSun" pitchFamily="2" charset="-122"/>
              </a:rPr>
              <a:t>int</a:t>
            </a:r>
            <a:r>
              <a:rPr lang="en-US" altLang="zh-CN" sz="1500" dirty="0">
                <a:ea typeface="SimSun" pitchFamily="2" charset="-122"/>
              </a:rPr>
              <a:t> </a:t>
            </a:r>
            <a:r>
              <a:rPr lang="en-US" altLang="zh-CN" sz="1500" dirty="0" err="1">
                <a:ea typeface="SimSun" pitchFamily="2" charset="-122"/>
              </a:rPr>
              <a:t>ps</a:t>
            </a:r>
            <a:r>
              <a:rPr lang="en-US" altLang="zh-CN" sz="1500" dirty="0">
                <a:ea typeface="SimSun" pitchFamily="2" charset="-122"/>
              </a:rPr>
              <a:t>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String x =</a:t>
            </a:r>
            <a:r>
              <a:rPr lang="en-US" altLang="zh-CN" sz="1500" dirty="0" err="1">
                <a:ea typeface="SimSun" pitchFamily="2" charset="-122"/>
              </a:rPr>
              <a:t>request.getParameter</a:t>
            </a:r>
            <a:r>
              <a:rPr lang="en-US" altLang="zh-CN" sz="1500" dirty="0">
                <a:ea typeface="SimSun" pitchFamily="2" charset="-122"/>
              </a:rPr>
              <a:t>("y");      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String p = </a:t>
            </a:r>
            <a:r>
              <a:rPr lang="en-US" altLang="zh-CN" sz="1500" dirty="0" err="1">
                <a:ea typeface="SimSun" pitchFamily="2" charset="-122"/>
              </a:rPr>
              <a:t>request.getParameter</a:t>
            </a:r>
            <a:r>
              <a:rPr lang="en-US" altLang="zh-CN" sz="1500" dirty="0">
                <a:ea typeface="SimSun" pitchFamily="2" charset="-122"/>
              </a:rPr>
              <a:t>("k");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 String  URL;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        </a:t>
            </a:r>
            <a:r>
              <a:rPr lang="en-US" altLang="zh-CN" sz="1500" dirty="0" err="1">
                <a:ea typeface="SimSun" pitchFamily="2" charset="-122"/>
              </a:rPr>
              <a:t>Class.forName</a:t>
            </a:r>
            <a:r>
              <a:rPr lang="en-US" altLang="zh-CN" sz="1500" dirty="0">
                <a:ea typeface="SimSun" pitchFamily="2" charset="-122"/>
              </a:rPr>
              <a:t>("</a:t>
            </a:r>
            <a:r>
              <a:rPr lang="en-US" altLang="zh-CN" sz="1500" dirty="0" err="1">
                <a:ea typeface="SimSun" pitchFamily="2" charset="-122"/>
              </a:rPr>
              <a:t>com.mysql.jdbc.Driver</a:t>
            </a:r>
            <a:r>
              <a:rPr lang="en-US" altLang="zh-CN" sz="1500" dirty="0">
                <a:ea typeface="SimSun" pitchFamily="2" charset="-122"/>
              </a:rPr>
              <a:t>");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String DB = "</a:t>
            </a:r>
            <a:r>
              <a:rPr lang="en-US" altLang="zh-CN" sz="1500" dirty="0" err="1">
                <a:ea typeface="SimSun" pitchFamily="2" charset="-122"/>
              </a:rPr>
              <a:t>jdbc:mysql</a:t>
            </a:r>
            <a:r>
              <a:rPr lang="en-US" altLang="zh-CN" sz="1500" dirty="0">
                <a:ea typeface="SimSun" pitchFamily="2" charset="-122"/>
              </a:rPr>
              <a:t>://localhost:3306/</a:t>
            </a:r>
            <a:r>
              <a:rPr lang="en-US" altLang="zh-CN" sz="1500" dirty="0" err="1">
                <a:ea typeface="SimSun" pitchFamily="2" charset="-122"/>
              </a:rPr>
              <a:t>personnel?user</a:t>
            </a:r>
            <a:r>
              <a:rPr lang="en-US" altLang="zh-CN" sz="1500" dirty="0">
                <a:ea typeface="SimSun" pitchFamily="2" charset="-122"/>
              </a:rPr>
              <a:t>=</a:t>
            </a:r>
            <a:r>
              <a:rPr lang="en-US" altLang="zh-CN" sz="1500" dirty="0" err="1">
                <a:ea typeface="SimSun" pitchFamily="2" charset="-122"/>
              </a:rPr>
              <a:t>root&amp;password</a:t>
            </a:r>
            <a:r>
              <a:rPr lang="en-US" altLang="zh-CN" sz="1500" dirty="0">
                <a:ea typeface="SimSun" pitchFamily="2" charset="-122"/>
              </a:rPr>
              <a:t>=1234";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Connection </a:t>
            </a:r>
            <a:r>
              <a:rPr lang="en-US" altLang="zh-CN" sz="1500" dirty="0" err="1">
                <a:ea typeface="SimSun" pitchFamily="2" charset="-122"/>
              </a:rPr>
              <a:t>myConnection</a:t>
            </a:r>
            <a:r>
              <a:rPr lang="en-US" altLang="zh-CN" sz="1500" dirty="0">
                <a:ea typeface="SimSun" pitchFamily="2" charset="-122"/>
              </a:rPr>
              <a:t> = </a:t>
            </a:r>
            <a:r>
              <a:rPr lang="en-US" altLang="zh-CN" sz="1500" dirty="0" err="1">
                <a:ea typeface="SimSun" pitchFamily="2" charset="-122"/>
              </a:rPr>
              <a:t>DriverManager.getConnection</a:t>
            </a:r>
            <a:r>
              <a:rPr lang="en-US" altLang="zh-CN" sz="1500" dirty="0">
                <a:ea typeface="SimSun" pitchFamily="2" charset="-122"/>
              </a:rPr>
              <a:t>(DB);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Statement SMT = </a:t>
            </a:r>
            <a:r>
              <a:rPr lang="en-US" altLang="zh-CN" sz="1500" dirty="0" err="1">
                <a:ea typeface="SimSun" pitchFamily="2" charset="-122"/>
              </a:rPr>
              <a:t>myConnection.createStatement</a:t>
            </a:r>
            <a:r>
              <a:rPr lang="en-US" altLang="zh-CN" sz="1500" dirty="0">
                <a:ea typeface="SimSun" pitchFamily="2" charset="-122"/>
              </a:rPr>
              <a:t>();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String </a:t>
            </a:r>
            <a:r>
              <a:rPr lang="en-US" altLang="zh-CN" sz="1500" dirty="0" err="1">
                <a:ea typeface="SimSun" pitchFamily="2" charset="-122"/>
              </a:rPr>
              <a:t>sql</a:t>
            </a:r>
            <a:r>
              <a:rPr lang="en-US" altLang="zh-CN" sz="1500" dirty="0">
                <a:ea typeface="SimSun" pitchFamily="2" charset="-122"/>
              </a:rPr>
              <a:t>="SELECT * FROM user WHERE </a:t>
            </a:r>
            <a:r>
              <a:rPr lang="en-US" altLang="zh-CN" sz="1500" dirty="0" err="1">
                <a:ea typeface="SimSun" pitchFamily="2" charset="-122"/>
              </a:rPr>
              <a:t>Uname</a:t>
            </a:r>
            <a:r>
              <a:rPr lang="en-US" altLang="zh-CN" sz="1500" dirty="0">
                <a:ea typeface="SimSun" pitchFamily="2" charset="-122"/>
              </a:rPr>
              <a:t>='"+</a:t>
            </a:r>
            <a:r>
              <a:rPr lang="en-US" altLang="zh-CN" sz="1500" dirty="0" err="1">
                <a:ea typeface="SimSun" pitchFamily="2" charset="-122"/>
              </a:rPr>
              <a:t>x+"'AND</a:t>
            </a:r>
            <a:r>
              <a:rPr lang="en-US" altLang="zh-CN" sz="1500" dirty="0">
                <a:ea typeface="SimSun" pitchFamily="2" charset="-122"/>
              </a:rPr>
              <a:t> </a:t>
            </a:r>
            <a:r>
              <a:rPr lang="en-US" altLang="zh-CN" sz="1500" dirty="0" err="1">
                <a:ea typeface="SimSun" pitchFamily="2" charset="-122"/>
              </a:rPr>
              <a:t>Upass</a:t>
            </a:r>
            <a:r>
              <a:rPr lang="en-US" altLang="zh-CN" sz="1500" dirty="0">
                <a:ea typeface="SimSun" pitchFamily="2" charset="-122"/>
              </a:rPr>
              <a:t>='"+p+"' ";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</a:t>
            </a:r>
            <a:r>
              <a:rPr lang="en-US" altLang="zh-CN" sz="1500" dirty="0" err="1">
                <a:ea typeface="SimSun" pitchFamily="2" charset="-122"/>
              </a:rPr>
              <a:t>ResultSet</a:t>
            </a:r>
            <a:r>
              <a:rPr lang="en-US" altLang="zh-CN" sz="1500" dirty="0">
                <a:ea typeface="SimSun" pitchFamily="2" charset="-122"/>
              </a:rPr>
              <a:t> </a:t>
            </a:r>
            <a:r>
              <a:rPr lang="en-US" altLang="zh-CN" sz="1500" dirty="0" err="1">
                <a:ea typeface="SimSun" pitchFamily="2" charset="-122"/>
              </a:rPr>
              <a:t>rs</a:t>
            </a:r>
            <a:r>
              <a:rPr lang="en-US" altLang="zh-CN" sz="1500" dirty="0">
                <a:ea typeface="SimSun" pitchFamily="2" charset="-122"/>
              </a:rPr>
              <a:t>=</a:t>
            </a:r>
            <a:r>
              <a:rPr lang="en-US" altLang="zh-CN" sz="1500" dirty="0" err="1">
                <a:ea typeface="SimSun" pitchFamily="2" charset="-122"/>
              </a:rPr>
              <a:t>SMT.executeQuery</a:t>
            </a:r>
            <a:r>
              <a:rPr lang="en-US" altLang="zh-CN" sz="1500" dirty="0">
                <a:ea typeface="SimSun" pitchFamily="2" charset="-122"/>
              </a:rPr>
              <a:t>(</a:t>
            </a:r>
            <a:r>
              <a:rPr lang="en-US" altLang="zh-CN" sz="1500" dirty="0" err="1">
                <a:ea typeface="SimSun" pitchFamily="2" charset="-122"/>
              </a:rPr>
              <a:t>sql</a:t>
            </a:r>
            <a:r>
              <a:rPr lang="en-US" altLang="zh-CN" sz="1500" dirty="0">
                <a:ea typeface="SimSun" pitchFamily="2" charset="-122"/>
              </a:rPr>
              <a:t>);</a:t>
            </a:r>
            <a:endParaRPr lang="el-GR" altLang="zh-CN" sz="1500" dirty="0"/>
          </a:p>
          <a:p>
            <a:pPr marL="0" indent="0">
              <a:buNone/>
            </a:pPr>
            <a:r>
              <a:rPr lang="en-US" altLang="zh-CN" sz="1500" dirty="0">
                <a:ea typeface="SimSun" pitchFamily="2" charset="-122"/>
              </a:rPr>
              <a:t>        found= </a:t>
            </a:r>
            <a:r>
              <a:rPr lang="en-US" altLang="zh-CN" sz="1500" dirty="0" err="1">
                <a:ea typeface="SimSun" pitchFamily="2" charset="-122"/>
              </a:rPr>
              <a:t>rs.first</a:t>
            </a:r>
            <a:r>
              <a:rPr lang="en-US" altLang="zh-CN" sz="1500" dirty="0" smtClean="0">
                <a:ea typeface="SimSun" pitchFamily="2" charset="-122"/>
              </a:rPr>
              <a:t>();      </a:t>
            </a:r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val="11497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if (found){       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       URL = "home.jsp?p1="+x+"";      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 </a:t>
            </a:r>
            <a:r>
              <a:rPr lang="en-US" altLang="zh-CN" dirty="0" err="1">
                <a:ea typeface="SimSun" pitchFamily="2" charset="-122"/>
              </a:rPr>
              <a:t>response.sendRedirect</a:t>
            </a:r>
            <a:r>
              <a:rPr lang="en-US" altLang="zh-CN" dirty="0">
                <a:ea typeface="SimSun" pitchFamily="2" charset="-122"/>
              </a:rPr>
              <a:t>(URL);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}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   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else      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                     {        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</a:t>
            </a:r>
            <a:r>
              <a:rPr lang="en-US" altLang="zh-CN" dirty="0" err="1">
                <a:ea typeface="SimSun" pitchFamily="2" charset="-122"/>
              </a:rPr>
              <a:t>out.println</a:t>
            </a:r>
            <a:r>
              <a:rPr lang="en-US" altLang="zh-CN" dirty="0">
                <a:ea typeface="SimSun" pitchFamily="2" charset="-122"/>
              </a:rPr>
              <a:t>("INCORRECT TRY AGAIN");%&gt;&lt;P&gt;&lt;/P&gt;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&lt;a </a:t>
            </a:r>
            <a:r>
              <a:rPr lang="en-US" altLang="zh-CN" dirty="0" err="1">
                <a:ea typeface="SimSun" pitchFamily="2" charset="-122"/>
              </a:rPr>
              <a:t>href</a:t>
            </a:r>
            <a:r>
              <a:rPr lang="en-US" altLang="zh-CN" dirty="0">
                <a:ea typeface="SimSun" pitchFamily="2" charset="-122"/>
              </a:rPr>
              <a:t>="</a:t>
            </a:r>
            <a:r>
              <a:rPr lang="en-US" altLang="zh-CN" dirty="0" err="1">
                <a:ea typeface="SimSun" pitchFamily="2" charset="-122"/>
              </a:rPr>
              <a:t>index.jsp</a:t>
            </a:r>
            <a:r>
              <a:rPr lang="en-US" altLang="zh-CN" dirty="0">
                <a:ea typeface="SimSun" pitchFamily="2" charset="-122"/>
              </a:rPr>
              <a:t>"&gt;Try Again&lt;/a&gt;&lt;%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              }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   </a:t>
            </a:r>
            <a:r>
              <a:rPr lang="en-US" altLang="zh-CN" dirty="0" err="1">
                <a:ea typeface="SimSun" pitchFamily="2" charset="-122"/>
              </a:rPr>
              <a:t>SMT.close</a:t>
            </a:r>
            <a:r>
              <a:rPr lang="en-US" altLang="zh-CN" dirty="0">
                <a:ea typeface="SimSun" pitchFamily="2" charset="-122"/>
              </a:rPr>
              <a:t>();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</a:t>
            </a:r>
            <a:r>
              <a:rPr lang="en-US" altLang="zh-CN" dirty="0" err="1">
                <a:ea typeface="SimSun" pitchFamily="2" charset="-122"/>
              </a:rPr>
              <a:t>myConnection.close</a:t>
            </a:r>
            <a:r>
              <a:rPr lang="en-US" altLang="zh-CN" dirty="0">
                <a:ea typeface="SimSun" pitchFamily="2" charset="-122"/>
              </a:rPr>
              <a:t>();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    %&gt;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    &lt;/body&gt;</a:t>
            </a:r>
            <a:endParaRPr lang="el-GR" altLang="zh-CN" dirty="0"/>
          </a:p>
          <a:p>
            <a:pPr marL="0" indent="0">
              <a:buNone/>
            </a:pPr>
            <a:r>
              <a:rPr lang="en-US" altLang="zh-CN" dirty="0">
                <a:ea typeface="SimSun" pitchFamily="2" charset="-122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0006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79" y="1052513"/>
            <a:ext cx="4608513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3322712" cy="5040560"/>
          </a:xfrm>
        </p:spPr>
        <p:txBody>
          <a:bodyPr>
            <a:normAutofit/>
          </a:bodyPr>
          <a:lstStyle/>
          <a:p>
            <a:r>
              <a:rPr lang="el-GR" altLang="zh-CN" sz="2400" dirty="0" smtClean="0">
                <a:ea typeface="SimSun" pitchFamily="2" charset="-122"/>
              </a:rPr>
              <a:t>Προβολή </a:t>
            </a:r>
            <a:r>
              <a:rPr lang="el-GR" altLang="zh-CN" sz="2400" dirty="0">
                <a:ea typeface="SimSun" pitchFamily="2" charset="-122"/>
              </a:rPr>
              <a:t>όλων των εργαζομένων και των τμημάτων στα οποία </a:t>
            </a:r>
            <a:r>
              <a:rPr lang="el-GR" altLang="zh-CN" sz="2400" dirty="0" smtClean="0">
                <a:ea typeface="SimSun" pitchFamily="2" charset="-122"/>
              </a:rPr>
              <a:t>ανήκουν</a:t>
            </a:r>
            <a:endParaRPr lang="el-GR" altLang="zh-CN" sz="2400" dirty="0"/>
          </a:p>
          <a:p>
            <a:r>
              <a:rPr lang="el-GR" altLang="zh-CN" sz="2400" dirty="0">
                <a:ea typeface="Calibri" pitchFamily="34" charset="0"/>
                <a:cs typeface="Times New Roman" pitchFamily="18" charset="0"/>
              </a:rPr>
              <a:t>Υλοποιείται με χρήση της σελίδας </a:t>
            </a:r>
            <a:r>
              <a:rPr lang="en-US" altLang="zh-CN" sz="2400" dirty="0" smtClean="0">
                <a:ea typeface="Calibri" pitchFamily="34" charset="0"/>
                <a:cs typeface="Times New Roman" pitchFamily="18" charset="0"/>
              </a:rPr>
              <a:t>home</a:t>
            </a:r>
            <a:r>
              <a:rPr lang="el-GR" altLang="zh-CN" sz="2400" dirty="0">
                <a:ea typeface="Calibri" pitchFamily="34" charset="0"/>
                <a:cs typeface="Times New Roman" pitchFamily="18" charset="0"/>
              </a:rPr>
              <a:t>.</a:t>
            </a:r>
            <a:r>
              <a:rPr lang="en-US" altLang="zh-CN" sz="2400" dirty="0" err="1" smtClean="0">
                <a:ea typeface="Calibri" pitchFamily="34" charset="0"/>
                <a:cs typeface="Times New Roman" pitchFamily="18" charset="0"/>
              </a:rPr>
              <a:t>jsp</a:t>
            </a:r>
            <a:endParaRPr lang="el-GR" altLang="zh-CN" sz="2400" dirty="0"/>
          </a:p>
          <a:p>
            <a:endParaRPr lang="en-US" altLang="zh-CN" sz="2400" dirty="0">
              <a:ea typeface="SimSun" pitchFamily="2" charset="-122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5077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zh-CN" sz="2400" dirty="0">
                <a:ea typeface="SimSun" pitchFamily="2" charset="-122"/>
              </a:rPr>
              <a:t>Εισαγωγή Νέου εργαζόμενου (</a:t>
            </a:r>
            <a:r>
              <a:rPr lang="en-US" altLang="zh-CN" sz="2400" dirty="0">
                <a:ea typeface="SimSun" pitchFamily="2" charset="-122"/>
              </a:rPr>
              <a:t>insert</a:t>
            </a:r>
            <a:r>
              <a:rPr lang="el-GR" altLang="zh-CN" sz="2400" dirty="0">
                <a:ea typeface="SimSun" pitchFamily="2" charset="-122"/>
              </a:rPr>
              <a:t>.</a:t>
            </a:r>
            <a:r>
              <a:rPr lang="en-US" altLang="zh-CN" sz="2400" dirty="0" err="1">
                <a:ea typeface="SimSun" pitchFamily="2" charset="-122"/>
              </a:rPr>
              <a:t>jsp</a:t>
            </a:r>
            <a:r>
              <a:rPr lang="el-GR" altLang="zh-CN" sz="2400" dirty="0">
                <a:ea typeface="SimSun" pitchFamily="2" charset="-122"/>
              </a:rPr>
              <a:t>, </a:t>
            </a:r>
            <a:r>
              <a:rPr lang="en-US" altLang="zh-CN" sz="2400" dirty="0">
                <a:ea typeface="SimSun" pitchFamily="2" charset="-122"/>
              </a:rPr>
              <a:t>ins</a:t>
            </a:r>
            <a:r>
              <a:rPr lang="el-GR" altLang="zh-CN" sz="2400" dirty="0">
                <a:ea typeface="SimSun" pitchFamily="2" charset="-122"/>
              </a:rPr>
              <a:t>_</a:t>
            </a:r>
            <a:r>
              <a:rPr lang="en-US" altLang="zh-CN" sz="2400" dirty="0">
                <a:ea typeface="SimSun" pitchFamily="2" charset="-122"/>
              </a:rPr>
              <a:t>submit</a:t>
            </a:r>
            <a:r>
              <a:rPr lang="el-GR" altLang="zh-CN" sz="2400" dirty="0">
                <a:ea typeface="SimSun" pitchFamily="2" charset="-122"/>
              </a:rPr>
              <a:t>.</a:t>
            </a:r>
            <a:r>
              <a:rPr lang="en-US" altLang="zh-CN" sz="2400" dirty="0" err="1">
                <a:ea typeface="SimSun" pitchFamily="2" charset="-122"/>
              </a:rPr>
              <a:t>jsp</a:t>
            </a:r>
            <a:r>
              <a:rPr lang="el-GR" altLang="zh-CN" sz="2400" dirty="0">
                <a:ea typeface="SimSun" pitchFamily="2" charset="-122"/>
              </a:rPr>
              <a:t>)</a:t>
            </a:r>
            <a:endParaRPr lang="el-GR" altLang="zh-CN" sz="2400" dirty="0"/>
          </a:p>
          <a:p>
            <a:pPr>
              <a:buFontTx/>
              <a:buChar char="•"/>
            </a:pPr>
            <a:endParaRPr lang="el-GR" altLang="zh-CN" sz="2400" dirty="0" smtClean="0">
              <a:ea typeface="SimSun" pitchFamily="2" charset="-122"/>
            </a:endParaRPr>
          </a:p>
          <a:p>
            <a:pPr>
              <a:buFontTx/>
              <a:buChar char="•"/>
            </a:pPr>
            <a:endParaRPr lang="el-GR" altLang="zh-CN" sz="2400" dirty="0">
              <a:ea typeface="SimSun" pitchFamily="2" charset="-122"/>
            </a:endParaRPr>
          </a:p>
          <a:p>
            <a:pPr>
              <a:buFontTx/>
              <a:buChar char="•"/>
            </a:pPr>
            <a:endParaRPr lang="el-GR" altLang="zh-CN" sz="2400" dirty="0" smtClean="0">
              <a:ea typeface="SimSun" pitchFamily="2" charset="-122"/>
            </a:endParaRPr>
          </a:p>
          <a:p>
            <a:pPr>
              <a:buFontTx/>
              <a:buChar char="•"/>
            </a:pPr>
            <a:endParaRPr lang="el-GR" altLang="zh-CN" sz="2400" dirty="0">
              <a:ea typeface="SimSun" pitchFamily="2" charset="-122"/>
            </a:endParaRPr>
          </a:p>
          <a:p>
            <a:pPr>
              <a:buFontTx/>
              <a:buChar char="•"/>
            </a:pPr>
            <a:endParaRPr lang="el-GR" altLang="zh-CN" sz="2400" dirty="0" smtClean="0">
              <a:ea typeface="SimSun" pitchFamily="2" charset="-122"/>
            </a:endParaRPr>
          </a:p>
          <a:p>
            <a:pPr>
              <a:buFontTx/>
              <a:buChar char="•"/>
            </a:pPr>
            <a:endParaRPr lang="el-GR" altLang="zh-CN" sz="2400" dirty="0">
              <a:ea typeface="SimSun" pitchFamily="2" charset="-122"/>
            </a:endParaRPr>
          </a:p>
          <a:p>
            <a:pPr>
              <a:buFontTx/>
              <a:buChar char="•"/>
            </a:pPr>
            <a:r>
              <a:rPr lang="el-GR" altLang="zh-CN" sz="2400" dirty="0" smtClean="0">
                <a:ea typeface="SimSun" pitchFamily="2" charset="-122"/>
              </a:rPr>
              <a:t>Ενημέρωση </a:t>
            </a:r>
            <a:r>
              <a:rPr lang="el-GR" altLang="zh-CN" sz="2400" dirty="0">
                <a:ea typeface="SimSun" pitchFamily="2" charset="-122"/>
              </a:rPr>
              <a:t>στοιχείων εργαζομένων  </a:t>
            </a:r>
            <a:r>
              <a:rPr lang="el-GR" altLang="zh-CN" sz="2400" dirty="0" smtClean="0">
                <a:ea typeface="SimSun" pitchFamily="2" charset="-122"/>
              </a:rPr>
              <a:t>(σελίδες </a:t>
            </a:r>
            <a:r>
              <a:rPr lang="en-US" altLang="zh-CN" sz="2400" dirty="0" smtClean="0">
                <a:ea typeface="SimSun" pitchFamily="2" charset="-122"/>
              </a:rPr>
              <a:t>update</a:t>
            </a:r>
            <a:r>
              <a:rPr lang="el-GR" altLang="zh-CN" sz="2400" dirty="0">
                <a:ea typeface="SimSun" pitchFamily="2" charset="-122"/>
              </a:rPr>
              <a:t>.</a:t>
            </a:r>
            <a:r>
              <a:rPr lang="en-US" altLang="zh-CN" sz="2400" dirty="0" err="1">
                <a:ea typeface="SimSun" pitchFamily="2" charset="-122"/>
              </a:rPr>
              <a:t>jsp</a:t>
            </a:r>
            <a:r>
              <a:rPr lang="el-GR" altLang="zh-CN" sz="2400" dirty="0">
                <a:ea typeface="SimSun" pitchFamily="2" charset="-122"/>
              </a:rPr>
              <a:t>, </a:t>
            </a:r>
            <a:r>
              <a:rPr lang="en-US" altLang="zh-CN" sz="2400" dirty="0">
                <a:ea typeface="SimSun" pitchFamily="2" charset="-122"/>
              </a:rPr>
              <a:t>up</a:t>
            </a:r>
            <a:r>
              <a:rPr lang="el-GR" altLang="zh-CN" sz="2400" dirty="0">
                <a:ea typeface="SimSun" pitchFamily="2" charset="-122"/>
              </a:rPr>
              <a:t>_</a:t>
            </a:r>
            <a:r>
              <a:rPr lang="en-US" altLang="zh-CN" sz="2400" dirty="0">
                <a:ea typeface="SimSun" pitchFamily="2" charset="-122"/>
              </a:rPr>
              <a:t>submit</a:t>
            </a:r>
            <a:r>
              <a:rPr lang="el-GR" altLang="zh-CN" sz="2400" dirty="0">
                <a:ea typeface="SimSun" pitchFamily="2" charset="-122"/>
              </a:rPr>
              <a:t>.</a:t>
            </a:r>
            <a:r>
              <a:rPr lang="en-US" altLang="zh-CN" sz="2400" dirty="0" err="1">
                <a:ea typeface="SimSun" pitchFamily="2" charset="-122"/>
              </a:rPr>
              <a:t>jsp</a:t>
            </a:r>
            <a:r>
              <a:rPr lang="el-GR" altLang="zh-CN" sz="2400" dirty="0">
                <a:ea typeface="SimSun" pitchFamily="2" charset="-122"/>
              </a:rPr>
              <a:t>)</a:t>
            </a:r>
            <a:endParaRPr lang="el-GR" altLang="zh-CN" sz="2400" dirty="0"/>
          </a:p>
          <a:p>
            <a:r>
              <a:rPr lang="en-US" altLang="zh-CN" sz="2400" dirty="0" err="1">
                <a:ea typeface="Calibri" pitchFamily="34" charset="0"/>
                <a:cs typeface="Times New Roman" pitchFamily="18" charset="0"/>
              </a:rPr>
              <a:t>Διαγραφή</a:t>
            </a:r>
            <a:r>
              <a:rPr lang="en-US" altLang="zh-CN" sz="2400" dirty="0">
                <a:ea typeface="Calibri" pitchFamily="34" charset="0"/>
                <a:cs typeface="Times New Roman" pitchFamily="18" charset="0"/>
              </a:rPr>
              <a:t> ενός </a:t>
            </a:r>
            <a:r>
              <a:rPr lang="en-US" altLang="zh-CN" sz="2400" dirty="0" err="1">
                <a:ea typeface="Calibri" pitchFamily="34" charset="0"/>
                <a:cs typeface="Times New Roman" pitchFamily="18" charset="0"/>
              </a:rPr>
              <a:t>εργαζομένου</a:t>
            </a:r>
            <a:r>
              <a:rPr lang="en-US" altLang="zh-CN" sz="2400" dirty="0">
                <a:ea typeface="Calibri" pitchFamily="34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el-GR" altLang="zh-CN" sz="2400" dirty="0" smtClean="0">
                <a:ea typeface="Calibri" pitchFamily="34" charset="0"/>
                <a:cs typeface="Times New Roman" pitchFamily="18" charset="0"/>
              </a:rPr>
              <a:t>σελίδα </a:t>
            </a:r>
            <a:r>
              <a:rPr lang="en-US" altLang="zh-CN" sz="2400" dirty="0" smtClean="0">
                <a:ea typeface="Calibri" pitchFamily="34" charset="0"/>
                <a:cs typeface="Times New Roman" pitchFamily="18" charset="0"/>
              </a:rPr>
              <a:t>delete.jsp</a:t>
            </a:r>
            <a:r>
              <a:rPr lang="en-US" altLang="zh-CN" sz="2400" dirty="0">
                <a:ea typeface="Calibri" pitchFamily="34" charset="0"/>
                <a:cs typeface="Times New Roman" pitchFamily="18" charset="0"/>
              </a:rPr>
              <a:t>)</a:t>
            </a:r>
            <a:r>
              <a:rPr lang="el-GR" altLang="zh-CN" sz="2400" dirty="0"/>
              <a:t> </a:t>
            </a:r>
          </a:p>
          <a:p>
            <a:endParaRPr lang="el-GR" sz="2400" dirty="0"/>
          </a:p>
        </p:txBody>
      </p:sp>
      <p:pic>
        <p:nvPicPr>
          <p:cNvPr id="5427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41" r="82736" b="73454"/>
          <a:stretch/>
        </p:blipFill>
        <p:spPr bwMode="auto">
          <a:xfrm>
            <a:off x="755577" y="1844824"/>
            <a:ext cx="4608512" cy="217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31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 &lt;%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String </a:t>
            </a:r>
            <a:r>
              <a:rPr lang="en-US" dirty="0" err="1"/>
              <a:t>sql</a:t>
            </a:r>
            <a:r>
              <a:rPr lang="en-US" dirty="0"/>
              <a:t>="SELECT * FROM </a:t>
            </a:r>
            <a:r>
              <a:rPr lang="en-US" dirty="0" err="1"/>
              <a:t>dept</a:t>
            </a:r>
            <a:r>
              <a:rPr lang="en-US" dirty="0"/>
              <a:t> ";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ResultSet</a:t>
            </a:r>
            <a:r>
              <a:rPr lang="en-US" dirty="0"/>
              <a:t> </a:t>
            </a:r>
            <a:r>
              <a:rPr lang="en-US" dirty="0" err="1"/>
              <a:t>rs</a:t>
            </a:r>
            <a:r>
              <a:rPr lang="en-US" dirty="0"/>
              <a:t>=</a:t>
            </a:r>
            <a:r>
              <a:rPr lang="en-US" dirty="0" err="1"/>
              <a:t>SMT.executeQuery</a:t>
            </a:r>
            <a:r>
              <a:rPr lang="en-US" dirty="0"/>
              <a:t>(</a:t>
            </a:r>
            <a:r>
              <a:rPr lang="en-US" dirty="0" err="1"/>
              <a:t>sql</a:t>
            </a:r>
            <a:r>
              <a:rPr lang="en-US" dirty="0"/>
              <a:t>);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 String </a:t>
            </a:r>
            <a:r>
              <a:rPr lang="en-US" dirty="0" err="1"/>
              <a:t>dname</a:t>
            </a:r>
            <a:r>
              <a:rPr lang="en-US" dirty="0"/>
              <a:t>;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int</a:t>
            </a:r>
            <a:r>
              <a:rPr lang="en-US" dirty="0"/>
              <a:t> count=0;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while (</a:t>
            </a:r>
            <a:r>
              <a:rPr lang="en-US" dirty="0" err="1"/>
              <a:t>rs.next</a:t>
            </a:r>
            <a:r>
              <a:rPr lang="en-US" dirty="0"/>
              <a:t>())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{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i</a:t>
            </a:r>
            <a:r>
              <a:rPr lang="en-US" dirty="0"/>
              <a:t>=</a:t>
            </a:r>
            <a:r>
              <a:rPr lang="en-US" dirty="0" err="1"/>
              <a:t>rs.getInt</a:t>
            </a:r>
            <a:r>
              <a:rPr lang="en-US" dirty="0"/>
              <a:t>("</a:t>
            </a:r>
            <a:r>
              <a:rPr lang="en-US" dirty="0" err="1"/>
              <a:t>deptno</a:t>
            </a:r>
            <a:r>
              <a:rPr lang="en-US" dirty="0"/>
              <a:t>");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    String sql1="SELECT * FROM </a:t>
            </a:r>
            <a:r>
              <a:rPr lang="en-US" dirty="0" err="1"/>
              <a:t>emp</a:t>
            </a:r>
            <a:r>
              <a:rPr lang="en-US" dirty="0"/>
              <a:t> WHERE </a:t>
            </a:r>
            <a:r>
              <a:rPr lang="en-US" dirty="0" err="1"/>
              <a:t>deptno</a:t>
            </a:r>
            <a:r>
              <a:rPr lang="en-US" dirty="0"/>
              <a:t>='"+</a:t>
            </a:r>
            <a:r>
              <a:rPr lang="en-US" dirty="0" err="1"/>
              <a:t>i</a:t>
            </a:r>
            <a:r>
              <a:rPr lang="en-US" dirty="0"/>
              <a:t>+"' ";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ResultSet</a:t>
            </a:r>
            <a:r>
              <a:rPr lang="en-US" dirty="0"/>
              <a:t> rs1=SMT1.executeQuery(sql1);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dname</a:t>
            </a:r>
            <a:r>
              <a:rPr lang="en-US" dirty="0"/>
              <a:t>=</a:t>
            </a:r>
            <a:r>
              <a:rPr lang="en-US" dirty="0" err="1"/>
              <a:t>rs.getString</a:t>
            </a:r>
            <a:r>
              <a:rPr lang="en-US" dirty="0"/>
              <a:t>("</a:t>
            </a:r>
            <a:r>
              <a:rPr lang="en-US" dirty="0" err="1"/>
              <a:t>dname</a:t>
            </a:r>
            <a:r>
              <a:rPr lang="en-US" dirty="0"/>
              <a:t>");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        %&gt;</a:t>
            </a:r>
            <a:endParaRPr lang="el-GR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l-GR" dirty="0"/>
              <a:t>απόσπασμα της </a:t>
            </a:r>
            <a:r>
              <a:rPr lang="en-US" dirty="0" err="1"/>
              <a:t>home.jsp</a:t>
            </a:r>
            <a:r>
              <a:rPr lang="en-US" dirty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07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500" dirty="0"/>
              <a:t>&lt;%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</a:t>
            </a:r>
            <a:r>
              <a:rPr lang="en-US" sz="1500" dirty="0" err="1"/>
              <a:t>Class.forName</a:t>
            </a:r>
            <a:r>
              <a:rPr lang="en-US" sz="1500" dirty="0"/>
              <a:t>("</a:t>
            </a:r>
            <a:r>
              <a:rPr lang="en-US" sz="1500" dirty="0" err="1"/>
              <a:t>com.mysql.jdbc.Driver</a:t>
            </a:r>
            <a:r>
              <a:rPr lang="en-US" sz="1500" dirty="0"/>
              <a:t>");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String DB = "</a:t>
            </a:r>
            <a:r>
              <a:rPr lang="en-US" sz="1500" dirty="0" err="1"/>
              <a:t>jdbc:mysql</a:t>
            </a:r>
            <a:r>
              <a:rPr lang="en-US" sz="1500" dirty="0"/>
              <a:t>://localhost:3306/</a:t>
            </a:r>
            <a:r>
              <a:rPr lang="en-US" sz="1500" dirty="0" err="1"/>
              <a:t>personnel?user</a:t>
            </a:r>
            <a:r>
              <a:rPr lang="en-US" sz="1500" dirty="0"/>
              <a:t>=root";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Connection </a:t>
            </a:r>
            <a:r>
              <a:rPr lang="en-US" sz="1500" dirty="0" err="1"/>
              <a:t>myConnection</a:t>
            </a:r>
            <a:r>
              <a:rPr lang="en-US" sz="1500" dirty="0"/>
              <a:t> = </a:t>
            </a:r>
            <a:r>
              <a:rPr lang="en-US" sz="1500" dirty="0" err="1"/>
              <a:t>DriverManager.getConnection</a:t>
            </a:r>
            <a:r>
              <a:rPr lang="en-US" sz="1500" dirty="0"/>
              <a:t>(DB);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Statement SMT = </a:t>
            </a:r>
            <a:r>
              <a:rPr lang="en-US" sz="1500" dirty="0" err="1"/>
              <a:t>myConnection.createStatement</a:t>
            </a:r>
            <a:r>
              <a:rPr lang="en-US" sz="1500" dirty="0"/>
              <a:t>();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String name=</a:t>
            </a:r>
            <a:r>
              <a:rPr lang="en-US" sz="1500" dirty="0" err="1"/>
              <a:t>request.getParameter</a:t>
            </a:r>
            <a:r>
              <a:rPr lang="en-US" sz="1500" dirty="0"/>
              <a:t>("</a:t>
            </a:r>
            <a:r>
              <a:rPr lang="en-US" sz="1500" dirty="0" err="1"/>
              <a:t>ename</a:t>
            </a:r>
            <a:r>
              <a:rPr lang="en-US" sz="1500" dirty="0"/>
              <a:t>");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String job=</a:t>
            </a:r>
            <a:r>
              <a:rPr lang="en-US" sz="1500" dirty="0" err="1"/>
              <a:t>request.getParameter</a:t>
            </a:r>
            <a:r>
              <a:rPr lang="en-US" sz="1500" dirty="0"/>
              <a:t>("job");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String </a:t>
            </a:r>
            <a:r>
              <a:rPr lang="en-US" sz="1500" dirty="0" err="1"/>
              <a:t>sal</a:t>
            </a:r>
            <a:r>
              <a:rPr lang="en-US" sz="1500" dirty="0"/>
              <a:t>=</a:t>
            </a:r>
            <a:r>
              <a:rPr lang="en-US" sz="1500" dirty="0" err="1"/>
              <a:t>request.getParameter</a:t>
            </a:r>
            <a:r>
              <a:rPr lang="en-US" sz="1500" dirty="0"/>
              <a:t>("</a:t>
            </a:r>
            <a:r>
              <a:rPr lang="en-US" sz="1500" dirty="0" err="1"/>
              <a:t>sal</a:t>
            </a:r>
            <a:r>
              <a:rPr lang="en-US" sz="1500" dirty="0"/>
              <a:t>");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</a:t>
            </a:r>
            <a:r>
              <a:rPr lang="en-US" sz="1500" dirty="0" err="1"/>
              <a:t>int</a:t>
            </a:r>
            <a:r>
              <a:rPr lang="en-US" sz="1500" dirty="0"/>
              <a:t> </a:t>
            </a:r>
            <a:r>
              <a:rPr lang="en-US" sz="1500" dirty="0" err="1"/>
              <a:t>deptno</a:t>
            </a:r>
            <a:r>
              <a:rPr lang="en-US" sz="1500" dirty="0"/>
              <a:t>=</a:t>
            </a:r>
            <a:r>
              <a:rPr lang="en-US" sz="1500" dirty="0" err="1"/>
              <a:t>Integer.parseInt</a:t>
            </a:r>
            <a:r>
              <a:rPr lang="en-US" sz="1500" dirty="0"/>
              <a:t>(</a:t>
            </a:r>
            <a:r>
              <a:rPr lang="en-US" sz="1500" dirty="0" err="1"/>
              <a:t>request.getParameter</a:t>
            </a:r>
            <a:r>
              <a:rPr lang="en-US" sz="1500" dirty="0"/>
              <a:t>("</a:t>
            </a:r>
            <a:r>
              <a:rPr lang="en-US" sz="1500" dirty="0" err="1"/>
              <a:t>deptno</a:t>
            </a:r>
            <a:r>
              <a:rPr lang="en-US" sz="1500" dirty="0"/>
              <a:t>"));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String </a:t>
            </a:r>
            <a:r>
              <a:rPr lang="en-US" sz="1500" dirty="0" err="1"/>
              <a:t>sql</a:t>
            </a:r>
            <a:r>
              <a:rPr lang="en-US" sz="1500" dirty="0"/>
              <a:t>="insert into </a:t>
            </a:r>
            <a:r>
              <a:rPr lang="en-US" sz="1500" dirty="0" err="1"/>
              <a:t>emp</a:t>
            </a:r>
            <a:r>
              <a:rPr lang="en-US" sz="1500" dirty="0"/>
              <a:t>(</a:t>
            </a:r>
            <a:r>
              <a:rPr lang="en-US" sz="1500" dirty="0" err="1"/>
              <a:t>ename,job,sal,deptno</a:t>
            </a:r>
            <a:r>
              <a:rPr lang="en-US" sz="1500" dirty="0"/>
              <a:t>) values ('"+name+"','"+job+"','"+</a:t>
            </a:r>
            <a:r>
              <a:rPr lang="en-US" sz="1500" dirty="0" err="1"/>
              <a:t>sal</a:t>
            </a:r>
            <a:r>
              <a:rPr lang="en-US" sz="1500" dirty="0"/>
              <a:t>+"',"+</a:t>
            </a:r>
            <a:r>
              <a:rPr lang="en-US" sz="1500" dirty="0" err="1"/>
              <a:t>deptno</a:t>
            </a:r>
            <a:r>
              <a:rPr lang="en-US" sz="1500" dirty="0"/>
              <a:t>+")";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</a:t>
            </a:r>
            <a:r>
              <a:rPr lang="en-US" sz="1500" dirty="0" err="1"/>
              <a:t>SMT.executeUpdate</a:t>
            </a:r>
            <a:r>
              <a:rPr lang="en-US" sz="1500" dirty="0"/>
              <a:t>(</a:t>
            </a:r>
            <a:r>
              <a:rPr lang="en-US" sz="1500" dirty="0" err="1"/>
              <a:t>sql</a:t>
            </a:r>
            <a:r>
              <a:rPr lang="en-US" sz="1500" dirty="0"/>
              <a:t>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String URL = "</a:t>
            </a:r>
            <a:r>
              <a:rPr lang="en-US" sz="1500" dirty="0" err="1"/>
              <a:t>index.jsp</a:t>
            </a:r>
            <a:r>
              <a:rPr lang="en-US" sz="1500" dirty="0"/>
              <a:t>";      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 </a:t>
            </a:r>
            <a:r>
              <a:rPr lang="en-US" sz="1500" dirty="0" err="1"/>
              <a:t>response.sendRedirect</a:t>
            </a:r>
            <a:r>
              <a:rPr lang="en-US" sz="1500" dirty="0"/>
              <a:t>(URL);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%&gt;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 &lt;%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    </a:t>
            </a:r>
            <a:r>
              <a:rPr lang="en-US" sz="1500" dirty="0" err="1"/>
              <a:t>SMT.close</a:t>
            </a:r>
            <a:r>
              <a:rPr lang="en-US" sz="1500" dirty="0"/>
              <a:t>();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</a:t>
            </a:r>
            <a:r>
              <a:rPr lang="en-US" sz="1500" dirty="0" err="1"/>
              <a:t>myConnection.close</a:t>
            </a:r>
            <a:r>
              <a:rPr lang="en-US" sz="1500" dirty="0"/>
              <a:t>();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                %&gt;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(</a:t>
            </a:r>
            <a:r>
              <a:rPr lang="el-GR" sz="1500" dirty="0"/>
              <a:t>απόσπασμα της </a:t>
            </a:r>
            <a:r>
              <a:rPr lang="en-US" sz="1500" dirty="0" err="1"/>
              <a:t>insubmit.jsp</a:t>
            </a:r>
            <a:r>
              <a:rPr lang="en-US" sz="1500" dirty="0"/>
              <a:t>)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 </a:t>
            </a:r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val="298331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n-US" dirty="0"/>
              <a:t>JSP Session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sz="2400" dirty="0"/>
              <a:t>Μία συνεδρία είναι ένα αντικείμενο συνδεδεμένο με έναν επισκέπτη του </a:t>
            </a:r>
            <a:r>
              <a:rPr lang="el-GR" sz="2400" dirty="0" err="1"/>
              <a:t>ιστοτόπου</a:t>
            </a:r>
            <a:r>
              <a:rPr lang="el-GR" sz="2400" dirty="0"/>
              <a:t> </a:t>
            </a:r>
            <a:r>
              <a:rPr lang="el-GR" sz="2400" dirty="0" smtClean="0"/>
              <a:t>μας</a:t>
            </a:r>
          </a:p>
          <a:p>
            <a:pPr marL="0" indent="357188">
              <a:buNone/>
            </a:pPr>
            <a:endParaRPr lang="el-GR" sz="2400" dirty="0"/>
          </a:p>
          <a:p>
            <a:pPr marL="0" indent="357188">
              <a:buNone/>
            </a:pPr>
            <a:r>
              <a:rPr lang="en-US" sz="2400" dirty="0"/>
              <a:t>&lt;HTML&gt;</a:t>
            </a:r>
            <a:endParaRPr lang="el-GR" sz="2400" dirty="0"/>
          </a:p>
          <a:p>
            <a:pPr marL="0" indent="357188">
              <a:buNone/>
            </a:pPr>
            <a:r>
              <a:rPr lang="en-US" sz="2400" dirty="0"/>
              <a:t>&lt;BODY&gt;</a:t>
            </a:r>
            <a:endParaRPr lang="el-GR" sz="2400" dirty="0"/>
          </a:p>
          <a:p>
            <a:pPr marL="0" indent="357188">
              <a:buNone/>
            </a:pPr>
            <a:r>
              <a:rPr lang="en-US" sz="2400" dirty="0"/>
              <a:t>&lt;FORM METHOD=POST ACTION="</a:t>
            </a:r>
            <a:r>
              <a:rPr lang="en-US" sz="2400" dirty="0" err="1"/>
              <a:t>SaveUserName.jsp</a:t>
            </a:r>
            <a:r>
              <a:rPr lang="en-US" sz="2400" dirty="0"/>
              <a:t>"&gt;</a:t>
            </a:r>
            <a:endParaRPr lang="el-GR" sz="2400" dirty="0"/>
          </a:p>
          <a:p>
            <a:pPr marL="0" indent="357188">
              <a:buNone/>
            </a:pPr>
            <a:r>
              <a:rPr lang="en-US" sz="2400" dirty="0"/>
              <a:t>What's your name? &lt;INPUT TYPE=TEXT NAME=username SIZE=20&gt;</a:t>
            </a:r>
            <a:endParaRPr lang="el-GR" sz="2400" dirty="0"/>
          </a:p>
          <a:p>
            <a:pPr marL="0" indent="357188">
              <a:buNone/>
            </a:pPr>
            <a:r>
              <a:rPr lang="en-US" sz="2400" dirty="0"/>
              <a:t>What's your age? &lt;INPUT TYPE=TEXT NAME=</a:t>
            </a:r>
            <a:r>
              <a:rPr lang="en-US" sz="2400" dirty="0" err="1"/>
              <a:t>userage</a:t>
            </a:r>
            <a:r>
              <a:rPr lang="en-US" sz="2400" dirty="0"/>
              <a:t> SIZE=20&gt;</a:t>
            </a:r>
            <a:endParaRPr lang="el-GR" sz="2400" dirty="0"/>
          </a:p>
          <a:p>
            <a:pPr marL="0" indent="357188">
              <a:buNone/>
            </a:pPr>
            <a:r>
              <a:rPr lang="en-US" sz="2400" dirty="0"/>
              <a:t>&lt;P&gt;&lt;INPUT TYPE=</a:t>
            </a:r>
            <a:r>
              <a:rPr lang="en-US" sz="2400" b="1" dirty="0"/>
              <a:t>"</a:t>
            </a:r>
            <a:r>
              <a:rPr lang="en-US" sz="2400" dirty="0"/>
              <a:t>SUBMIT</a:t>
            </a:r>
            <a:r>
              <a:rPr lang="en-US" sz="2400" b="1" dirty="0"/>
              <a:t>" </a:t>
            </a:r>
            <a:r>
              <a:rPr lang="en-US" sz="2400" dirty="0"/>
              <a:t>value="Click"&gt;&lt;p&gt;&lt;/p&gt;</a:t>
            </a:r>
            <a:endParaRPr lang="el-GR" sz="2400" dirty="0"/>
          </a:p>
          <a:p>
            <a:pPr marL="0" indent="357188">
              <a:buNone/>
            </a:pPr>
            <a:r>
              <a:rPr lang="en-US" sz="2400" dirty="0"/>
              <a:t>&lt;/FORM&gt;</a:t>
            </a:r>
            <a:endParaRPr lang="el-GR" sz="2400" dirty="0"/>
          </a:p>
          <a:p>
            <a:pPr marL="0" indent="357188">
              <a:buNone/>
            </a:pPr>
            <a:r>
              <a:rPr lang="en-US" sz="2400" dirty="0"/>
              <a:t>&lt;/BODY&gt;</a:t>
            </a:r>
            <a:endParaRPr lang="el-GR" sz="2400" dirty="0"/>
          </a:p>
          <a:p>
            <a:pPr marL="0" indent="357188">
              <a:buNone/>
            </a:pPr>
            <a:r>
              <a:rPr lang="en-US" sz="2400" dirty="0"/>
              <a:t>&lt;/HTML&gt;</a:t>
            </a:r>
            <a:endParaRPr lang="el-GR" sz="2400" dirty="0"/>
          </a:p>
          <a:p>
            <a:endParaRPr lang="el-GR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76" y="5649094"/>
            <a:ext cx="7024724" cy="120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2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SaveUserName.jsp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&lt;%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   String name = </a:t>
            </a:r>
            <a:r>
              <a:rPr lang="en-US" sz="2000" dirty="0" err="1"/>
              <a:t>request.getParameter</a:t>
            </a:r>
            <a:r>
              <a:rPr lang="en-US" sz="2000" dirty="0"/>
              <a:t>("username");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   String age  = </a:t>
            </a:r>
            <a:r>
              <a:rPr lang="en-US" sz="2000" dirty="0" err="1"/>
              <a:t>request.getParameter</a:t>
            </a:r>
            <a:r>
              <a:rPr lang="en-US" sz="2000" dirty="0"/>
              <a:t>("</a:t>
            </a:r>
            <a:r>
              <a:rPr lang="en-US" sz="2000" dirty="0" err="1"/>
              <a:t>userage</a:t>
            </a:r>
            <a:r>
              <a:rPr lang="en-US" sz="2000" dirty="0"/>
              <a:t>");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   </a:t>
            </a:r>
            <a:r>
              <a:rPr lang="en-US" sz="2000" dirty="0" err="1"/>
              <a:t>session.setAttribute</a:t>
            </a:r>
            <a:r>
              <a:rPr lang="en-US" sz="2000" dirty="0"/>
              <a:t>( "</a:t>
            </a:r>
            <a:r>
              <a:rPr lang="en-US" sz="2000" dirty="0" err="1"/>
              <a:t>theName</a:t>
            </a:r>
            <a:r>
              <a:rPr lang="en-US" sz="2000" dirty="0"/>
              <a:t>", name );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   </a:t>
            </a:r>
            <a:r>
              <a:rPr lang="en-US" sz="2000" dirty="0" err="1"/>
              <a:t>session.setAttribute</a:t>
            </a:r>
            <a:r>
              <a:rPr lang="en-US" sz="2000" dirty="0"/>
              <a:t>( "</a:t>
            </a:r>
            <a:r>
              <a:rPr lang="en-US" sz="2000" dirty="0" err="1"/>
              <a:t>theAge</a:t>
            </a:r>
            <a:r>
              <a:rPr lang="en-US" sz="2000" dirty="0"/>
              <a:t>", age );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%&gt;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&lt;HTML&gt;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&lt;BODY&gt;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&lt;A HREF="</a:t>
            </a:r>
            <a:r>
              <a:rPr lang="en-US" sz="2000" dirty="0" err="1"/>
              <a:t>WelcomePage.jsp</a:t>
            </a:r>
            <a:r>
              <a:rPr lang="en-US" sz="2000" dirty="0"/>
              <a:t>"&gt;Continue&lt;/A&gt;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&lt;/BODY&gt;</a:t>
            </a:r>
            <a:endParaRPr lang="el-GR" sz="2000" dirty="0"/>
          </a:p>
          <a:p>
            <a:pPr marL="0" indent="0">
              <a:buNone/>
            </a:pPr>
            <a:r>
              <a:rPr lang="en-US" sz="2000" dirty="0"/>
              <a:t>&lt;/HTML&gt;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69160"/>
            <a:ext cx="5840295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5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13" y="976579"/>
            <a:ext cx="8280000" cy="52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11560" y="6289675"/>
            <a:ext cx="820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i-FI" altLang="el-GR" sz="1400">
                <a:latin typeface="Arial" pitchFamily="34" charset="0"/>
              </a:rPr>
              <a:t>M Laiho</a:t>
            </a:r>
            <a:endParaRPr lang="el-GR" altLang="el-G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7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WelcomePage.jsp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&lt;HTML&gt;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&lt;BODY&gt;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Hello, &lt;%= </a:t>
            </a:r>
            <a:r>
              <a:rPr lang="en-US" sz="2400" dirty="0" err="1"/>
              <a:t>session.getAttribute</a:t>
            </a:r>
            <a:r>
              <a:rPr lang="en-US" sz="2400" dirty="0"/>
              <a:t>( "</a:t>
            </a:r>
            <a:r>
              <a:rPr lang="en-US" sz="2400" dirty="0" err="1"/>
              <a:t>theName</a:t>
            </a:r>
            <a:r>
              <a:rPr lang="en-US" sz="2400" dirty="0"/>
              <a:t>" ) %&gt;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Your age is &lt;%= </a:t>
            </a:r>
            <a:r>
              <a:rPr lang="en-US" sz="2400" dirty="0" err="1"/>
              <a:t>session.getAttribute</a:t>
            </a:r>
            <a:r>
              <a:rPr lang="en-US" sz="2400" dirty="0"/>
              <a:t>("</a:t>
            </a:r>
            <a:r>
              <a:rPr lang="en-US" sz="2400" dirty="0" err="1"/>
              <a:t>theAge</a:t>
            </a:r>
            <a:r>
              <a:rPr lang="en-US" sz="2400" dirty="0"/>
              <a:t>")%&gt;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&lt;/BODY&gt;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&lt;/HTML&gt;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76333"/>
            <a:ext cx="625736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Προτεινόμενο μικρό έργο (</a:t>
            </a:r>
            <a:r>
              <a:rPr lang="en-US" dirty="0"/>
              <a:t>Project</a:t>
            </a:r>
            <a:r>
              <a:rPr lang="el-GR" dirty="0"/>
              <a:t>):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Στόχος </a:t>
            </a:r>
            <a:r>
              <a:rPr lang="el-GR" sz="2400" dirty="0"/>
              <a:t>της εργασίας είναι να περιγράψετε σύντομα μια υποθετική εταιρεία και να σχεδιάσατε και να υλοποιήσετε μία </a:t>
            </a:r>
            <a:r>
              <a:rPr lang="en-US" sz="2400" dirty="0"/>
              <a:t>Web</a:t>
            </a:r>
            <a:r>
              <a:rPr lang="el-GR" sz="2400" dirty="0"/>
              <a:t> εφαρμογή δημιουργίας και διαχείρισης περιεχομένου που πιστεύετε ότι ενδιαφέρει την εταιρεία</a:t>
            </a:r>
            <a:r>
              <a:rPr lang="el-GR" sz="2400" dirty="0" smtClean="0"/>
              <a:t>.     </a:t>
            </a:r>
            <a:r>
              <a:rPr lang="el-GR" sz="2400" dirty="0"/>
              <a:t>Η εφαρμογή σας θα λειτουργεί υπό τη μορφή  </a:t>
            </a:r>
            <a:r>
              <a:rPr lang="el-GR" sz="2400" dirty="0" err="1"/>
              <a:t>ιστοτόπου</a:t>
            </a:r>
            <a:r>
              <a:rPr lang="el-G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833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Πρώτη προσέγγιση στον </a:t>
            </a:r>
            <a:r>
              <a:rPr lang="el-GR" dirty="0" err="1" smtClean="0"/>
              <a:t>ιστότοπο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dirty="0" err="1"/>
              <a:t>PanoramaSummerSoccer</a:t>
            </a:r>
            <a:r>
              <a:rPr lang="el-GR" dirty="0"/>
              <a:t>.</a:t>
            </a:r>
            <a:r>
              <a:rPr lang="en-US" dirty="0"/>
              <a:t>com</a:t>
            </a:r>
            <a:r>
              <a:rPr lang="el-GR" dirty="0"/>
              <a:t>  </a:t>
            </a:r>
            <a:r>
              <a:rPr lang="en-US" dirty="0" smtClean="0"/>
              <a:t>camp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Σας αναθέτουν να σχεδιάσετε και να υλοποιήσετε εφαρμογή η οποία αφορά τη διαχείριση της Ακαδημίας ποδοσφαίρου. Στην εφαρμογή θα έχουν πρόσβαση μόνο όσοι συμμετέχοντες είναι εγγεγραμμένοι και διαθέτουν </a:t>
            </a:r>
            <a:r>
              <a:rPr lang="el-GR" sz="2400" dirty="0" err="1"/>
              <a:t>username</a:t>
            </a:r>
            <a:r>
              <a:rPr lang="el-GR" sz="2400" dirty="0"/>
              <a:t> και </a:t>
            </a:r>
            <a:r>
              <a:rPr lang="el-GR" sz="2400" dirty="0" err="1"/>
              <a:t>password</a:t>
            </a:r>
            <a:r>
              <a:rPr lang="el-GR" sz="2400" dirty="0"/>
              <a:t>. Αρχικά θα  εμφανίζεται μια  </a:t>
            </a:r>
            <a:r>
              <a:rPr lang="el-GR" sz="2400" dirty="0" err="1"/>
              <a:t>login</a:t>
            </a:r>
            <a:r>
              <a:rPr lang="el-GR" sz="2400" dirty="0"/>
              <a:t> φόρμα όπου θα  δίνεται η δυνατότητα στον χρήστη να συνδεθεί.  Αφού συνδεθεί ο χρήστης θα έχει τις παρακάτω δυνατότητες:</a:t>
            </a:r>
          </a:p>
          <a:p>
            <a:pPr lvl="1"/>
            <a:r>
              <a:rPr lang="el-GR" sz="2400" dirty="0" smtClean="0"/>
              <a:t>Προβολή </a:t>
            </a:r>
            <a:r>
              <a:rPr lang="el-GR" sz="2400" dirty="0"/>
              <a:t>όλων των προγραμμάτων της εταιρείας μαζί με τα στοιχεία συμμετεχόντων που τα παρακολουθούν</a:t>
            </a:r>
          </a:p>
          <a:p>
            <a:pPr lvl="1"/>
            <a:r>
              <a:rPr lang="el-GR" sz="2400" dirty="0"/>
              <a:t>Εισαγωγή  ενός νέου συμμετέχοντα</a:t>
            </a:r>
          </a:p>
          <a:p>
            <a:pPr lvl="1"/>
            <a:r>
              <a:rPr lang="el-GR" sz="2400" dirty="0"/>
              <a:t>Διαγραφή ενός συμμετέχοντα</a:t>
            </a:r>
          </a:p>
          <a:p>
            <a:pPr lvl="1"/>
            <a:r>
              <a:rPr lang="el-GR" sz="2400" dirty="0"/>
              <a:t>Ενημέρωση των στοιχείων των συμμετεχόντων</a:t>
            </a:r>
          </a:p>
        </p:txBody>
      </p:sp>
    </p:spTree>
    <p:extLst>
      <p:ext uri="{BB962C8B-B14F-4D97-AF65-F5344CB8AC3E}">
        <p14:creationId xmlns:p14="http://schemas.microsoft.com/office/powerpoint/2010/main" val="34815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2880320" cy="2232248"/>
          </a:xfrm>
        </p:spPr>
        <p:txBody>
          <a:bodyPr>
            <a:normAutofit fontScale="90000"/>
          </a:bodyPr>
          <a:lstStyle/>
          <a:p>
            <a:r>
              <a:rPr lang="el-GR" dirty="0"/>
              <a:t>Στην οθόνη του </a:t>
            </a:r>
            <a:r>
              <a:rPr lang="en-US" dirty="0"/>
              <a:t>login</a:t>
            </a:r>
            <a:r>
              <a:rPr lang="el-GR" dirty="0"/>
              <a:t> θα υπάρχει το εξής </a:t>
            </a:r>
            <a:r>
              <a:rPr lang="el-GR" dirty="0" smtClean="0"/>
              <a:t>κείμενο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872" y="94320"/>
            <a:ext cx="5565304" cy="6669360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b="1" dirty="0" smtClean="0"/>
              <a:t>PanoramaSummerSoccer.com  </a:t>
            </a:r>
            <a:r>
              <a:rPr lang="en-US" sz="2400" b="1" dirty="0"/>
              <a:t>camp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b="1" dirty="0"/>
              <a:t>Registration is now OPEN for Panorama Summer Soccer program in PanoramaSummerSoccer.com  camp.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Date: Play will begin June 14 2014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Time: Start times range from 9:00 am – 12:00 on Monday and Wednesday mornings.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Possible sessions on 9:00 am – 10:00 Saturday Mornings (as per demand/interest min 20 players registered)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Season: More than 12 sessions with small games June 14 2014 to July 27 2014.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 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Programs: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LEARN 2 PLAY, SOCCER PLUS, LEARN BY EXAMPLE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Address: </a:t>
            </a:r>
            <a:r>
              <a:rPr lang="en-US" sz="2400" dirty="0" err="1"/>
              <a:t>Sounio</a:t>
            </a:r>
            <a:r>
              <a:rPr lang="en-US" sz="2400" dirty="0"/>
              <a:t> (</a:t>
            </a:r>
            <a:r>
              <a:rPr lang="en-US" sz="2400" dirty="0" err="1"/>
              <a:t>Thisseos</a:t>
            </a:r>
            <a:r>
              <a:rPr lang="en-US" sz="2400" dirty="0"/>
              <a:t>’ fields)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Players will be split into the following groups: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3-5 years old (mini STARS) 11-12 AM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6-8 years old (RISING STARS) 10-11 AM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9-12 years old (SHINING STARS) 9-10 AM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PLEASE NOTE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WE HAVE VERY LIMITED SPACES, so register early…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 </a:t>
            </a:r>
            <a:endParaRPr lang="el-GR" sz="2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en-US" sz="2400" dirty="0"/>
              <a:t>ALL participants will receive uniforms…</a:t>
            </a:r>
            <a:endParaRPr lang="el-GR" sz="2400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112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πίνακες της εφαρμογής θα μπορούσαν να συμπεριλαμβάνουν και τους εξής</a:t>
            </a:r>
            <a:r>
              <a:rPr lang="el-GR" dirty="0" smtClean="0"/>
              <a:t>: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868320"/>
              </p:ext>
            </p:extLst>
          </p:nvPr>
        </p:nvGraphicFramePr>
        <p:xfrm>
          <a:off x="665158" y="1700808"/>
          <a:ext cx="779527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363"/>
                <a:gridCol w="1965015"/>
                <a:gridCol w="949468"/>
                <a:gridCol w="1829377"/>
                <a:gridCol w="205905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 err="1"/>
                        <a:t>Accno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Name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Time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Start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Group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10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dirty="0"/>
                        <a:t>LEARN 2 PLAY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9.00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 14/06/2014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mini STARS</a:t>
                      </a:r>
                      <a:endParaRPr lang="el-GR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20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/>
                        <a:t>SOCCER PLUS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10.00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14/06/2014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RISING STARS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30</a:t>
                      </a:r>
                      <a:endParaRPr lang="el-GR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LEARN BY EXAMPLE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11.00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/>
                        <a:t>14/07/2014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dirty="0"/>
                        <a:t>SHINING STARS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4278"/>
              </p:ext>
            </p:extLst>
          </p:nvPr>
        </p:nvGraphicFramePr>
        <p:xfrm>
          <a:off x="683568" y="3573016"/>
          <a:ext cx="777686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654"/>
                <a:gridCol w="1133011"/>
                <a:gridCol w="1101644"/>
                <a:gridCol w="956216"/>
                <a:gridCol w="1306955"/>
                <a:gridCol w="1088337"/>
                <a:gridCol w="784173"/>
                <a:gridCol w="842874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 err="1"/>
                        <a:t>Pno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 err="1"/>
                        <a:t>Firstname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 err="1"/>
                        <a:t>Lastname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/>
                        <a:t>Gender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/>
                        <a:t>Date of birth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/>
                        <a:t>Address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/>
                        <a:t>Postal code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 err="1"/>
                        <a:t>Accno</a:t>
                      </a:r>
                      <a:endParaRPr lang="el-GR" dirty="0"/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1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JIM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ADAMS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MALE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 4/06/2004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THISSEUS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12345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20</a:t>
                      </a:r>
                      <a:endParaRPr lang="el-GR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2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ARTHUR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CLARKE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MALE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14/03/2005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ARIADNE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23456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/>
                        <a:t>20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3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MARCIA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BATES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FEMALE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14/07/2009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ARIADNE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/>
                        <a:t>23456</a:t>
                      </a:r>
                      <a:endParaRPr lang="el-GR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dirty="0"/>
                        <a:t>30</a:t>
                      </a:r>
                      <a:endParaRPr lang="el-GR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83568" y="1340768"/>
            <a:ext cx="1070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Programs</a:t>
            </a:r>
            <a:endParaRPr lang="el-GR" altLang="zh-CN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276" y="3068960"/>
            <a:ext cx="12884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/>
            <a:r>
              <a:rPr lang="en-US" altLang="zh-CN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Participants</a:t>
            </a:r>
            <a:endParaRPr lang="en-US" altLang="zh-CN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459894" y="1541651"/>
            <a:ext cx="31085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l-GR" altLang="zh-CN" sz="2000" dirty="0" err="1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Select</a:t>
            </a:r>
            <a:r>
              <a:rPr lang="el-GR" altLang="zh-CN" sz="2000" dirty="0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</a:t>
            </a:r>
            <a:r>
              <a:rPr lang="el-GR" altLang="zh-CN" sz="20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* </a:t>
            </a:r>
            <a:r>
              <a:rPr lang="el-GR" altLang="zh-CN" sz="2000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from</a:t>
            </a:r>
            <a:r>
              <a:rPr lang="el-GR" altLang="zh-CN" sz="2000" dirty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 </a:t>
            </a:r>
            <a:r>
              <a:rPr lang="el-GR" altLang="zh-CN" sz="2000" dirty="0" err="1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user</a:t>
            </a:r>
            <a:r>
              <a:rPr lang="el-GR" altLang="zh-CN" sz="2000" dirty="0" smtClean="0">
                <a:latin typeface="Courier New" panose="02070309020205020404" pitchFamily="49" charset="0"/>
                <a:ea typeface="SimSun" pitchFamily="2" charset="-122"/>
                <a:cs typeface="Courier New" panose="02070309020205020404" pitchFamily="49" charset="0"/>
              </a:rPr>
              <a:t>;</a:t>
            </a:r>
            <a:endParaRPr lang="el-GR" altLang="zh-CN" dirty="0"/>
          </a:p>
        </p:txBody>
      </p:sp>
      <p:pic>
        <p:nvPicPr>
          <p:cNvPr id="5529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0" y="2060848"/>
            <a:ext cx="66008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0" y="1381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21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Χρήστος Σκουρλάς </a:t>
            </a:r>
            <a:r>
              <a:rPr lang="el-GR" sz="2000" dirty="0" smtClean="0"/>
              <a:t>2016. </a:t>
            </a:r>
            <a:r>
              <a:rPr lang="el-GR" sz="2000" dirty="0"/>
              <a:t>Χρήστος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ΙΙ. Ενότητα 10: Μελέτη περίπτωσης: Χρήση JDBC API, JSP </a:t>
            </a:r>
            <a:r>
              <a:rPr lang="el-GR" sz="2000" dirty="0" err="1" smtClean="0"/>
              <a:t>pages</a:t>
            </a:r>
            <a:r>
              <a:rPr lang="el-GR" sz="2000" dirty="0" smtClean="0"/>
              <a:t>». Έκδοση: 2.0. Αθήνα 2016. Διαθέσιμο από τη δικτυακή διεύθυνση: </a:t>
            </a:r>
            <a:r>
              <a:rPr lang="en-US" sz="2000" dirty="0" smtClean="0">
                <a:hlinkClick r:id="rId3"/>
              </a:rPr>
              <a:t>pyles.teiath.gr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l-GR" altLang="el-GR" sz="4200" b="1" dirty="0" smtClean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Η </a:t>
            </a:r>
            <a:r>
              <a:rPr lang="el-GR" altLang="el-GR" sz="4200" b="1" dirty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βασική </a:t>
            </a:r>
            <a:r>
              <a:rPr lang="el-GR" altLang="el-GR" sz="4200" b="1" dirty="0" smtClean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αρχή</a:t>
            </a:r>
            <a:r>
              <a:rPr lang="en-US" altLang="el-GR" sz="4200" b="1" dirty="0" smtClean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l-GR" altLang="el-GR" sz="4200" b="1" dirty="0" smtClean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χρήσης </a:t>
            </a:r>
            <a:r>
              <a:rPr lang="el-GR" altLang="el-GR" sz="4200" b="1" dirty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είναι </a:t>
            </a:r>
            <a:r>
              <a:rPr lang="el-GR" altLang="el-GR" sz="4200" b="1" dirty="0" smtClean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απλή (δείτε και σχήμα </a:t>
            </a:r>
            <a:r>
              <a:rPr lang="en-US" altLang="el-GR" sz="4200" b="1" dirty="0" smtClean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API)</a:t>
            </a:r>
            <a:r>
              <a:rPr lang="el-GR" altLang="el-GR" sz="4200" b="1" dirty="0" smtClean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: </a:t>
            </a:r>
            <a:endParaRPr lang="el-GR" altLang="el-GR" sz="4200" b="1" dirty="0">
              <a:solidFill>
                <a:srgbClr val="82000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l-GR" sz="3600" dirty="0" smtClean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Statement </a:t>
            </a:r>
            <a:r>
              <a:rPr lang="en-US" altLang="el-GR" sz="36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myStatement</a:t>
            </a:r>
            <a:r>
              <a:rPr lang="en-US" altLang="el-GR" sz="36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= </a:t>
            </a:r>
            <a:r>
              <a:rPr lang="en-US" altLang="el-GR" sz="36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myconnection.createStatement</a:t>
            </a:r>
            <a:r>
              <a:rPr lang="en-US" altLang="el-GR" sz="36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();</a:t>
            </a:r>
            <a:endParaRPr lang="el-GR" altLang="el-GR" sz="36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altLang="el-GR" sz="3600" dirty="0"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altLang="el-GR" sz="4200" b="1" dirty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Τα αντικείμενα της βάσης δεδομένων ορίζονται σαν συμβολοσειρές (</a:t>
            </a:r>
            <a:r>
              <a:rPr lang="en-US" altLang="el-GR" sz="4200" b="1" dirty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string</a:t>
            </a:r>
            <a:r>
              <a:rPr lang="el-GR" altLang="el-GR" sz="4200" b="1" dirty="0">
                <a:solidFill>
                  <a:srgbClr val="820000"/>
                </a:solidFill>
                <a:ea typeface="Calibri" pitchFamily="34" charset="0"/>
                <a:cs typeface="Times New Roman" pitchFamily="18" charset="0"/>
              </a:rPr>
              <a:t>). </a:t>
            </a:r>
          </a:p>
          <a:p>
            <a:pPr marL="0" indent="0">
              <a:buNone/>
            </a:pPr>
            <a:r>
              <a:rPr lang="el-GR" altLang="el-GR" sz="4200" dirty="0">
                <a:ea typeface="Calibri" pitchFamily="34" charset="0"/>
                <a:cs typeface="Times New Roman" pitchFamily="18" charset="0"/>
              </a:rPr>
              <a:t>Ακολουθούν παραδείγματα:</a:t>
            </a:r>
          </a:p>
          <a:p>
            <a:pPr marL="0" indent="0">
              <a:buNone/>
            </a:pPr>
            <a:r>
              <a:rPr lang="en-US" altLang="el-GR" sz="3600" dirty="0">
                <a:latin typeface="CourierNewPSMT"/>
                <a:ea typeface="Calibri" pitchFamily="34" charset="0"/>
                <a:cs typeface="Times New Roman" pitchFamily="18" charset="0"/>
              </a:rPr>
              <a:t> </a:t>
            </a:r>
            <a:endParaRPr lang="el-GR" altLang="el-GR" sz="3600" dirty="0">
              <a:latin typeface="CourierNewPSMT"/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l-GR" sz="3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String </a:t>
            </a:r>
            <a:r>
              <a:rPr lang="en-US" altLang="el-GR" sz="34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testDatabase</a:t>
            </a:r>
            <a:r>
              <a:rPr lang="en-US" altLang="el-GR" sz="3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= “</a:t>
            </a:r>
            <a:r>
              <a:rPr lang="en-US" altLang="el-GR" sz="34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jdbc:mysql</a:t>
            </a:r>
            <a:r>
              <a:rPr lang="en-US" altLang="el-GR" sz="3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://localhost:3306/</a:t>
            </a:r>
            <a:r>
              <a:rPr lang="en-US" altLang="el-GR" sz="34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mydb?user</a:t>
            </a:r>
            <a:r>
              <a:rPr lang="en-US" altLang="el-GR" sz="3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= root &amp;</a:t>
            </a:r>
            <a:r>
              <a:rPr lang="en-US" altLang="el-GR" sz="3400" dirty="0" smtClean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password=c125</a:t>
            </a:r>
            <a:r>
              <a:rPr lang="en-US" altLang="el-GR" sz="34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";</a:t>
            </a:r>
            <a:endParaRPr lang="el-GR" altLang="el-GR" sz="34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altLang="el-GR" sz="3600" b="1" dirty="0"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altLang="el-GR" sz="4200" b="1" dirty="0">
                <a:ea typeface="Calibri" pitchFamily="34" charset="0"/>
                <a:cs typeface="Times New Roman" pitchFamily="18" charset="0"/>
              </a:rPr>
              <a:t>Προσοχή! Η παρακάτω </a:t>
            </a:r>
            <a:r>
              <a:rPr lang="el-GR" altLang="el-GR" sz="4200" b="1" dirty="0" smtClean="0">
                <a:ea typeface="Calibri" pitchFamily="34" charset="0"/>
                <a:cs typeface="Times New Roman" pitchFamily="18" charset="0"/>
              </a:rPr>
              <a:t>εντολή </a:t>
            </a:r>
            <a:r>
              <a:rPr lang="el-GR" altLang="el-GR" sz="4200" b="1" dirty="0">
                <a:ea typeface="Calibri" pitchFamily="34" charset="0"/>
                <a:cs typeface="Times New Roman" pitchFamily="18" charset="0"/>
              </a:rPr>
              <a:t>είναι λανθασμένη   </a:t>
            </a:r>
            <a:endParaRPr lang="el-GR" altLang="el-GR" sz="4200" dirty="0"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l-GR" sz="36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String </a:t>
            </a:r>
            <a:r>
              <a:rPr lang="en-US" altLang="el-GR" sz="36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sqlString</a:t>
            </a:r>
            <a:r>
              <a:rPr lang="en-US" altLang="el-GR" sz="36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= "INSERT INTO USERS VALUES ('user1', 'password1')";</a:t>
            </a:r>
            <a:endParaRPr lang="el-GR" altLang="el-GR" sz="36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altLang="el-GR" sz="3600" b="1" dirty="0"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altLang="el-GR" sz="4200" b="1" dirty="0">
                <a:ea typeface="Calibri" pitchFamily="34" charset="0"/>
                <a:cs typeface="Times New Roman" pitchFamily="18" charset="0"/>
              </a:rPr>
              <a:t>Η σωστή διαμορφώνεται ως εξής:</a:t>
            </a:r>
            <a:endParaRPr lang="el-GR" altLang="el-GR" sz="4200" dirty="0"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el-GR" sz="36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… VALUES('"+user1+"','"+password1+"')</a:t>
            </a:r>
            <a:endParaRPr lang="el-GR" altLang="el-GR" sz="3600" dirty="0">
              <a:latin typeface="Courier New" panose="02070309020205020404" pitchFamily="49" charset="0"/>
              <a:ea typeface="Calibri" pitchFamily="34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l-GR" sz="36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     String </a:t>
            </a:r>
            <a:r>
              <a:rPr lang="en-US" altLang="el-GR" sz="3600" dirty="0" err="1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sql</a:t>
            </a:r>
            <a:r>
              <a:rPr lang="en-US" altLang="el-GR" sz="3600" dirty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="insert into users  values ('"+user1+"','"+password1</a:t>
            </a:r>
            <a:r>
              <a:rPr lang="en-US" altLang="el-GR" sz="3600" dirty="0" smtClean="0">
                <a:latin typeface="Courier New" panose="02070309020205020404" pitchFamily="49" charset="0"/>
                <a:ea typeface="Calibri" pitchFamily="34" charset="0"/>
                <a:cs typeface="Courier New" panose="02070309020205020404" pitchFamily="49" charset="0"/>
              </a:rPr>
              <a:t>+"')";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7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αρχική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Απλά παραδείγματα χρήσης του API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l-GR" altLang="el-GR" sz="2000" dirty="0" smtClean="0"/>
              <a:t>Η </a:t>
            </a:r>
            <a:r>
              <a:rPr lang="en-US" altLang="el-GR" sz="2000" dirty="0" err="1"/>
              <a:t>DriverManager</a:t>
            </a:r>
            <a:r>
              <a:rPr lang="el-GR" altLang="el-GR" sz="2000" dirty="0"/>
              <a:t> </a:t>
            </a:r>
            <a:r>
              <a:rPr lang="en-US" altLang="el-GR" sz="2000" dirty="0"/>
              <a:t>Class </a:t>
            </a:r>
            <a:r>
              <a:rPr lang="el-GR" altLang="el-GR" sz="2000" dirty="0"/>
              <a:t>παρέχει τη μέθοδο </a:t>
            </a:r>
            <a:r>
              <a:rPr lang="en-US" altLang="el-GR" sz="2000" dirty="0" err="1"/>
              <a:t>getConnection</a:t>
            </a:r>
            <a:r>
              <a:rPr lang="en-US" altLang="el-GR" sz="2000" dirty="0"/>
              <a:t>. </a:t>
            </a:r>
            <a:r>
              <a:rPr lang="el-GR" altLang="el-GR" sz="2000" dirty="0"/>
              <a:t>Μπορούμε να ορίσουμε ένα αντικείμενο, για παράδειγμα το αντικείμενο </a:t>
            </a:r>
            <a:r>
              <a:rPr lang="en-US" altLang="el-GR" sz="2000" dirty="0" err="1"/>
              <a:t>myConnection</a:t>
            </a:r>
            <a:r>
              <a:rPr lang="el-GR" altLang="el-GR" sz="2000" dirty="0"/>
              <a:t>, τύπου </a:t>
            </a:r>
            <a:r>
              <a:rPr lang="en-US" altLang="el-GR" sz="2000" dirty="0"/>
              <a:t>Connection </a:t>
            </a:r>
            <a:r>
              <a:rPr lang="el-GR" altLang="el-GR" sz="2000" dirty="0"/>
              <a:t>ως εξής:</a:t>
            </a:r>
          </a:p>
          <a:p>
            <a:pPr marL="0" indent="0">
              <a:lnSpc>
                <a:spcPct val="120000"/>
              </a:lnSpc>
              <a:buNone/>
            </a:pPr>
            <a:endParaRPr lang="el-GR" altLang="el-GR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el-GR" sz="2000" dirty="0" smtClean="0"/>
              <a:t>Connection </a:t>
            </a:r>
            <a:r>
              <a:rPr lang="en-US" altLang="el-GR" sz="2000" dirty="0" err="1"/>
              <a:t>myConnection</a:t>
            </a:r>
            <a:r>
              <a:rPr lang="en-US" altLang="el-GR" sz="2000" dirty="0"/>
              <a:t> = </a:t>
            </a:r>
            <a:r>
              <a:rPr lang="en-US" altLang="el-GR" sz="2000" dirty="0" err="1"/>
              <a:t>DriverManager.getConnection</a:t>
            </a:r>
            <a:r>
              <a:rPr lang="en-US" altLang="el-GR" sz="2000" dirty="0"/>
              <a:t>(</a:t>
            </a:r>
            <a:r>
              <a:rPr lang="en-US" altLang="el-GR" sz="2000" dirty="0" err="1"/>
              <a:t>testDatabase</a:t>
            </a:r>
            <a:r>
              <a:rPr lang="en-US" altLang="el-GR" sz="2000" dirty="0"/>
              <a:t>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l-GR" sz="2000" dirty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l-GR" altLang="el-GR" sz="2000" dirty="0"/>
              <a:t>Αυτό προϋποθέτει ότι έχουμε ορίσει ένα αντικείμενο </a:t>
            </a:r>
            <a:r>
              <a:rPr lang="en-US" altLang="el-GR" sz="2000" dirty="0" err="1"/>
              <a:t>testDatabase</a:t>
            </a:r>
            <a:r>
              <a:rPr lang="en-US" altLang="el-GR" sz="2000" dirty="0"/>
              <a:t> </a:t>
            </a:r>
            <a:r>
              <a:rPr lang="el-GR" altLang="el-GR" sz="2000" dirty="0"/>
              <a:t>τύπου </a:t>
            </a:r>
            <a:r>
              <a:rPr lang="en-US" altLang="el-GR" sz="2000" dirty="0"/>
              <a:t>string </a:t>
            </a:r>
            <a:r>
              <a:rPr lang="el-GR" altLang="el-GR" sz="2000" dirty="0"/>
              <a:t>που «ορίζει» τον </a:t>
            </a:r>
            <a:r>
              <a:rPr lang="en-US" altLang="el-GR" sz="2000" dirty="0"/>
              <a:t>driver </a:t>
            </a:r>
            <a:r>
              <a:rPr lang="el-GR" altLang="el-GR" sz="2000" dirty="0"/>
              <a:t>που χρησιμοποιούμε, το </a:t>
            </a:r>
            <a:r>
              <a:rPr lang="en-US" altLang="el-GR" sz="2000" dirty="0"/>
              <a:t>URL, </a:t>
            </a:r>
            <a:r>
              <a:rPr lang="el-GR" altLang="el-GR" sz="2000" dirty="0"/>
              <a:t>τη βάση μας, </a:t>
            </a:r>
            <a:r>
              <a:rPr lang="en-US" altLang="el-GR" sz="2000" dirty="0"/>
              <a:t>username </a:t>
            </a:r>
            <a:r>
              <a:rPr lang="el-GR" altLang="el-GR" sz="2000" dirty="0"/>
              <a:t>και </a:t>
            </a:r>
            <a:r>
              <a:rPr lang="en-US" altLang="el-GR" sz="2000" dirty="0"/>
              <a:t>password.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el-GR" sz="2000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el-GR" sz="2000" dirty="0" smtClean="0"/>
              <a:t>String </a:t>
            </a:r>
            <a:r>
              <a:rPr lang="en-US" altLang="el-GR" sz="2000" dirty="0" err="1"/>
              <a:t>testDatabase</a:t>
            </a:r>
            <a:r>
              <a:rPr lang="en-US" altLang="el-GR" sz="2000" dirty="0"/>
              <a:t> = “</a:t>
            </a:r>
            <a:r>
              <a:rPr lang="en-US" altLang="el-GR" sz="2000" dirty="0" err="1"/>
              <a:t>jdbc:mysql</a:t>
            </a:r>
            <a:r>
              <a:rPr lang="en-US" altLang="el-GR" sz="2000" dirty="0"/>
              <a:t>://localhost:3306/</a:t>
            </a:r>
            <a:r>
              <a:rPr lang="en-US" altLang="el-GR" sz="2000" dirty="0" err="1"/>
              <a:t>mydb?user</a:t>
            </a:r>
            <a:r>
              <a:rPr lang="en-US" altLang="el-GR" sz="2000" dirty="0"/>
              <a:t>=</a:t>
            </a:r>
            <a:r>
              <a:rPr lang="en-US" altLang="el-GR" sz="2000" dirty="0" err="1"/>
              <a:t>admin&amp;password</a:t>
            </a:r>
            <a:r>
              <a:rPr lang="en-US" altLang="el-GR" sz="2000" dirty="0"/>
              <a:t>=1234";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el-GR" sz="2000" dirty="0" smtClean="0"/>
              <a:t>Connection </a:t>
            </a:r>
            <a:r>
              <a:rPr lang="en-US" altLang="el-GR" sz="2000" dirty="0" err="1"/>
              <a:t>myConnection</a:t>
            </a:r>
            <a:r>
              <a:rPr lang="en-US" altLang="el-GR" sz="2000" dirty="0"/>
              <a:t> = </a:t>
            </a:r>
            <a:r>
              <a:rPr lang="en-US" altLang="el-GR" sz="2000" dirty="0" err="1"/>
              <a:t>DriverManager.getConnection</a:t>
            </a:r>
            <a:r>
              <a:rPr lang="en-US" altLang="el-GR" sz="2000" dirty="0"/>
              <a:t>(</a:t>
            </a:r>
            <a:r>
              <a:rPr lang="en-US" altLang="el-GR" sz="2000" dirty="0" err="1"/>
              <a:t>testDatabase</a:t>
            </a:r>
            <a:r>
              <a:rPr lang="en-US" altLang="el-GR" sz="2000" dirty="0"/>
              <a:t>);</a:t>
            </a:r>
          </a:p>
          <a:p>
            <a:endParaRPr lang="en-US" alt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7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000" dirty="0"/>
              <a:t>Το αντικείμενο </a:t>
            </a:r>
            <a:r>
              <a:rPr lang="el-GR" altLang="el-GR" sz="2000" dirty="0" err="1"/>
              <a:t>myConnection</a:t>
            </a:r>
            <a:r>
              <a:rPr lang="el-GR" altLang="el-GR" sz="2000" dirty="0"/>
              <a:t> είναι τύπου </a:t>
            </a:r>
            <a:r>
              <a:rPr lang="el-GR" altLang="el-GR" sz="2000" dirty="0" err="1"/>
              <a:t>Connection</a:t>
            </a:r>
            <a:r>
              <a:rPr lang="el-GR" altLang="el-GR" sz="2000" dirty="0"/>
              <a:t> και μπορούμε να χρησιμοποιήσουμε τη μέθοδο </a:t>
            </a:r>
            <a:r>
              <a:rPr lang="el-GR" altLang="el-GR" sz="2000" dirty="0" err="1"/>
              <a:t>CreateStatement</a:t>
            </a:r>
            <a:r>
              <a:rPr lang="el-GR" altLang="el-GR" sz="2000" dirty="0"/>
              <a:t> της  </a:t>
            </a:r>
            <a:r>
              <a:rPr lang="el-GR" altLang="el-GR" sz="2000" dirty="0" err="1"/>
              <a:t>Connection</a:t>
            </a:r>
            <a:r>
              <a:rPr lang="el-GR" altLang="el-GR" sz="2000" dirty="0"/>
              <a:t>  για να ορίσουμε ένα αντικείμενο, για παράδειγμα το αντικείμενο </a:t>
            </a:r>
            <a:r>
              <a:rPr lang="el-GR" altLang="el-GR" sz="2000" dirty="0" err="1"/>
              <a:t>myStatement</a:t>
            </a:r>
            <a:r>
              <a:rPr lang="el-GR" altLang="el-GR" sz="2000" dirty="0"/>
              <a:t> τύπου </a:t>
            </a:r>
            <a:r>
              <a:rPr lang="el-GR" altLang="el-GR" sz="2000" dirty="0" err="1"/>
              <a:t>Statement</a:t>
            </a:r>
            <a:r>
              <a:rPr lang="el-GR" altLang="el-GR" sz="2000" dirty="0"/>
              <a:t>. Μέσω του αντικειμένου </a:t>
            </a:r>
            <a:r>
              <a:rPr lang="el-GR" altLang="el-GR" sz="2000" dirty="0" err="1"/>
              <a:t>myStatement</a:t>
            </a:r>
            <a:r>
              <a:rPr lang="el-GR" altLang="el-GR" sz="2000" dirty="0"/>
              <a:t> θα γράφουμε δηλώσεις SQL (INSERT, UPDATE, DELETE, SELECT).</a:t>
            </a:r>
          </a:p>
          <a:p>
            <a:pPr marL="0" indent="0">
              <a:buNone/>
            </a:pPr>
            <a:endParaRPr lang="el-GR" altLang="el-GR" sz="2000" dirty="0"/>
          </a:p>
          <a:p>
            <a:pPr marL="0" indent="0">
              <a:buNone/>
            </a:pPr>
            <a:r>
              <a:rPr lang="el-GR" altLang="el-GR" sz="2000" dirty="0" err="1" smtClean="0"/>
              <a:t>Statement</a:t>
            </a:r>
            <a:r>
              <a:rPr lang="el-GR" altLang="el-GR" sz="2000" dirty="0" smtClean="0"/>
              <a:t> </a:t>
            </a:r>
            <a:r>
              <a:rPr lang="el-GR" altLang="el-GR" sz="2000" dirty="0" err="1"/>
              <a:t>myStatement</a:t>
            </a:r>
            <a:r>
              <a:rPr lang="el-GR" altLang="el-GR" sz="2000" dirty="0"/>
              <a:t> = </a:t>
            </a:r>
            <a:r>
              <a:rPr lang="el-GR" altLang="el-GR" sz="2000" dirty="0" err="1"/>
              <a:t>myconnection.createStatement</a:t>
            </a:r>
            <a:r>
              <a:rPr lang="el-GR" altLang="el-GR" sz="2000" dirty="0"/>
              <a:t>();</a:t>
            </a:r>
          </a:p>
          <a:p>
            <a:pPr marL="0" indent="0">
              <a:buNone/>
            </a:pPr>
            <a:endParaRPr lang="el-GR" altLang="el-GR" sz="2000" dirty="0"/>
          </a:p>
          <a:p>
            <a:pPr marL="0" indent="0">
              <a:buNone/>
            </a:pPr>
            <a:r>
              <a:rPr lang="el-GR" altLang="el-GR" sz="2000" dirty="0"/>
              <a:t>Το αντικείμενο </a:t>
            </a:r>
            <a:r>
              <a:rPr lang="el-GR" altLang="el-GR" sz="2000" dirty="0" err="1"/>
              <a:t>myStatement</a:t>
            </a:r>
            <a:r>
              <a:rPr lang="el-GR" altLang="el-GR" sz="2000" dirty="0"/>
              <a:t> είναι τύπου </a:t>
            </a:r>
            <a:r>
              <a:rPr lang="el-GR" altLang="el-GR" sz="2000" dirty="0" err="1"/>
              <a:t>Statement</a:t>
            </a:r>
            <a:r>
              <a:rPr lang="el-GR" altLang="el-GR" sz="2000" dirty="0"/>
              <a:t> και μπορούμε να «εκτελέσουμε» τη δήλωση  SQL χρησιμοποιώντας μία από τις δύο σχετικές μεθόδους της (μέθοδο </a:t>
            </a:r>
            <a:r>
              <a:rPr lang="el-GR" altLang="el-GR" sz="2000" dirty="0" err="1"/>
              <a:t>executeUpdate</a:t>
            </a:r>
            <a:r>
              <a:rPr lang="el-GR" altLang="el-GR" sz="2000" dirty="0"/>
              <a:t> ή μέθοδο </a:t>
            </a:r>
            <a:r>
              <a:rPr lang="el-GR" altLang="el-GR" sz="2000" dirty="0" err="1"/>
              <a:t>executeQuery</a:t>
            </a:r>
            <a:r>
              <a:rPr lang="el-GR" altLang="el-GR" sz="2000" dirty="0"/>
              <a:t>). </a:t>
            </a:r>
          </a:p>
          <a:p>
            <a:pPr marL="0" indent="0">
              <a:buNone/>
            </a:pPr>
            <a:r>
              <a:rPr lang="el-GR" altLang="el-GR" sz="2000" dirty="0"/>
              <a:t>Ποια είναι κατάλληλη μέθοδος εξαρτάται από τη δήλωση  SQL.  Στην περίπτωση δήλωσης INSERT έχουμε:</a:t>
            </a:r>
          </a:p>
          <a:p>
            <a:pPr marL="0" indent="0">
              <a:buNone/>
            </a:pPr>
            <a:endParaRPr lang="el-GR" altLang="el-GR" sz="2000" dirty="0"/>
          </a:p>
          <a:p>
            <a:pPr marL="0" indent="0">
              <a:buNone/>
            </a:pPr>
            <a:r>
              <a:rPr lang="el-GR" altLang="el-GR" sz="2000" dirty="0" err="1" smtClean="0"/>
              <a:t>myStatement.executeUpdate(sqlString</a:t>
            </a:r>
            <a:r>
              <a:rPr lang="el-GR" altLang="el-GR" sz="2000" dirty="0"/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6914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sz="2000" dirty="0"/>
              <a:t>Η συγγραφή της </a:t>
            </a:r>
            <a:r>
              <a:rPr lang="en-US" sz="2000" dirty="0"/>
              <a:t>SQL </a:t>
            </a:r>
            <a:r>
              <a:rPr lang="el-GR" sz="2000" dirty="0"/>
              <a:t>δήλωσης γίνεται σε ένα αντικείμενο τύπου </a:t>
            </a:r>
            <a:r>
              <a:rPr lang="en-US" sz="2000" dirty="0"/>
              <a:t>string, </a:t>
            </a:r>
            <a:r>
              <a:rPr lang="el-GR" sz="2000" dirty="0"/>
              <a:t>για παράδειγμα το αντικείμενο με όνομα </a:t>
            </a:r>
            <a:r>
              <a:rPr lang="en-US" sz="2000" dirty="0" err="1"/>
              <a:t>sqlString</a:t>
            </a:r>
            <a:r>
              <a:rPr lang="en-US" sz="2000" dirty="0"/>
              <a:t>.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n-US" sz="2000" dirty="0" smtClean="0"/>
              <a:t>String </a:t>
            </a:r>
            <a:r>
              <a:rPr lang="en-US" sz="2000" dirty="0" err="1"/>
              <a:t>sqlString</a:t>
            </a:r>
            <a:r>
              <a:rPr lang="en-US" sz="2000" dirty="0"/>
              <a:t> = "INSERT INTO USERS VALUES ('"+user1+"','"+password1+"') </a:t>
            </a:r>
            <a:r>
              <a:rPr lang="en-US" sz="2000" strike="sngStrike" dirty="0"/>
              <a:t>('user1', 'password1')</a:t>
            </a:r>
            <a:r>
              <a:rPr lang="en-US" sz="2000" dirty="0"/>
              <a:t>";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  <a:defRPr/>
            </a:pPr>
            <a:r>
              <a:rPr lang="el-GR" sz="2000" dirty="0"/>
              <a:t>Έτσι για να εκτελέσουμε την </a:t>
            </a:r>
            <a:r>
              <a:rPr lang="en-US" sz="2000" dirty="0"/>
              <a:t>SQL </a:t>
            </a:r>
            <a:r>
              <a:rPr lang="el-GR" sz="2000" dirty="0"/>
              <a:t>δήλωση </a:t>
            </a:r>
            <a:r>
              <a:rPr lang="en-US" sz="2000" dirty="0" smtClean="0"/>
              <a:t>(</a:t>
            </a:r>
            <a:r>
              <a:rPr lang="el-GR" sz="2000" dirty="0" smtClean="0"/>
              <a:t>που γράψαμε</a:t>
            </a:r>
            <a:r>
              <a:rPr lang="en-US" sz="2000" dirty="0" smtClean="0"/>
              <a:t> </a:t>
            </a:r>
            <a:r>
              <a:rPr lang="el-GR" sz="2000" dirty="0" smtClean="0"/>
              <a:t>παραπάνω): </a:t>
            </a:r>
            <a:endParaRPr lang="el-GR" sz="2000" dirty="0"/>
          </a:p>
          <a:p>
            <a:pPr marL="0" indent="0">
              <a:buNone/>
              <a:defRPr/>
            </a:pPr>
            <a:r>
              <a:rPr lang="en-US" sz="2000" dirty="0" smtClean="0"/>
              <a:t>String </a:t>
            </a:r>
            <a:r>
              <a:rPr lang="en-US" sz="2000" dirty="0" err="1"/>
              <a:t>sql</a:t>
            </a:r>
            <a:r>
              <a:rPr lang="en-US" sz="2000" dirty="0"/>
              <a:t>="insert into users  values ('"+user1+"','"+password1+"')";</a:t>
            </a:r>
          </a:p>
          <a:p>
            <a:pPr marL="0" indent="0">
              <a:buNone/>
              <a:defRPr/>
            </a:pPr>
            <a:r>
              <a:rPr lang="en-US" sz="2000" dirty="0" err="1" smtClean="0"/>
              <a:t>myStatement.executeUpdate</a:t>
            </a:r>
            <a:r>
              <a:rPr lang="en-US" sz="2000" dirty="0" smtClean="0"/>
              <a:t>(</a:t>
            </a:r>
            <a:r>
              <a:rPr lang="en-US" sz="2000" dirty="0" err="1" smtClean="0"/>
              <a:t>sqlString</a:t>
            </a:r>
            <a:r>
              <a:rPr lang="en-US" sz="2000" dirty="0"/>
              <a:t>);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64651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8|4.6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</TotalTime>
  <Words>3758</Words>
  <Application>Microsoft Office PowerPoint</Application>
  <PresentationFormat>On-screen Show (4:3)</PresentationFormat>
  <Paragraphs>592</Paragraphs>
  <Slides>61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SimSun</vt:lpstr>
      <vt:lpstr>SimSun</vt:lpstr>
      <vt:lpstr>Arial</vt:lpstr>
      <vt:lpstr>Calibri</vt:lpstr>
      <vt:lpstr>Courier New</vt:lpstr>
      <vt:lpstr>CourierNewPSMT</vt:lpstr>
      <vt:lpstr>Times New Roman</vt:lpstr>
      <vt:lpstr>Wingdings</vt:lpstr>
      <vt:lpstr>OC_template_updated</vt:lpstr>
      <vt:lpstr>Βάσεις Δεδομένων ΙΙ</vt:lpstr>
      <vt:lpstr>Σκοπός Μαθήματος</vt:lpstr>
      <vt:lpstr>Προγραμματισμός με χρήση jdbc API</vt:lpstr>
      <vt:lpstr>Χρήση του JDBC API από Java application για σύνδεση σε βάση δεδομένων</vt:lpstr>
      <vt:lpstr>PowerPoint Presentation</vt:lpstr>
      <vt:lpstr>PowerPoint Presentation</vt:lpstr>
      <vt:lpstr>Απλά παραδείγματα χρήσης του API:</vt:lpstr>
      <vt:lpstr>PowerPoint Presentation</vt:lpstr>
      <vt:lpstr>PowerPoint Presentation</vt:lpstr>
      <vt:lpstr>PowerPoint Presentation</vt:lpstr>
      <vt:lpstr>Πως θα συνδεθούμε στη βάση δεδομένων και πως θα γράψουμε SQL statements (περίπτωση χρήσης των προϊόντων MySQL, Netbeans):</vt:lpstr>
      <vt:lpstr>PowerPoint Presentation</vt:lpstr>
      <vt:lpstr>PowerPoint Presentation</vt:lpstr>
      <vt:lpstr>PowerPoint Presentation</vt:lpstr>
      <vt:lpstr>PowerPoint Presentation</vt:lpstr>
      <vt:lpstr>Παραδείγματα διαχείρισης δηλώσεων SQL</vt:lpstr>
      <vt:lpstr>PowerPoint Presentation</vt:lpstr>
      <vt:lpstr>PowerPoint Presentation</vt:lpstr>
      <vt:lpstr>PowerPoint Presentation</vt:lpstr>
      <vt:lpstr>Πρακτικός κανόνας για τη συγγραφή δήλωσης SQL στα προγράμματά μας:</vt:lpstr>
      <vt:lpstr>case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Ακολουθούν δοκιμές / έλεγχοι</vt:lpstr>
      <vt:lpstr>Παράδειγμα Χρήσης Cursor</vt:lpstr>
      <vt:lpstr>Δημιουργούμε τον πίνακα infologs </vt:lpstr>
      <vt:lpstr>Δημιουργία procedure</vt:lpstr>
      <vt:lpstr>PowerPoint Presentation</vt:lpstr>
      <vt:lpstr> case study</vt:lpstr>
      <vt:lpstr>PowerPoint Presentation</vt:lpstr>
      <vt:lpstr>PowerPoint Presentation</vt:lpstr>
      <vt:lpstr>Index.jsp</vt:lpstr>
      <vt:lpstr>PowerPoint Presentation</vt:lpstr>
      <vt:lpstr>PowerPoint Presentation</vt:lpstr>
      <vt:lpstr>check.jsp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Παράδειγμα JSP Session </vt:lpstr>
      <vt:lpstr>SaveUserName.jsp</vt:lpstr>
      <vt:lpstr>WelcomePage.jsp </vt:lpstr>
      <vt:lpstr>Προτεινόμενο μικρό έργο (Project): </vt:lpstr>
      <vt:lpstr>Πρώτη προσέγγιση στον ιστότοπο PanoramaSummerSoccer.com  camp</vt:lpstr>
      <vt:lpstr>Στην οθόνη του login θα υπάρχει το εξής κείμενο:</vt:lpstr>
      <vt:lpstr>Οι πίνακες της εφαρμογής θα μπορούσαν να συμπεριλαμβάνουν και τους εξής: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Christos</cp:lastModifiedBy>
  <cp:revision>245</cp:revision>
  <dcterms:created xsi:type="dcterms:W3CDTF">2013-03-04T13:35:19Z</dcterms:created>
  <dcterms:modified xsi:type="dcterms:W3CDTF">2016-03-30T19:11:20Z</dcterms:modified>
</cp:coreProperties>
</file>