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4" r:id="rId3"/>
    <p:sldId id="285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86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57" r:id="rId21"/>
    <p:sldId id="262" r:id="rId22"/>
    <p:sldId id="264" r:id="rId23"/>
    <p:sldId id="265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6" d="100"/>
          <a:sy n="106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8/3/2016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179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4972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375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016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75370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8E49C5-4084-4928-B0D1-D1D10ED93DED}" type="slidenum">
              <a:rPr lang="el-GR" altLang="el-GR" sz="1300"/>
              <a:pPr eaLnBrk="1" hangingPunct="1"/>
              <a:t>1</a:t>
            </a:fld>
            <a:endParaRPr lang="el-GR" altLang="el-GR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93941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A1BD75-EFE4-4A92-9A6A-89E25730CF2A}" type="slidenum">
              <a:rPr lang="el-GR" altLang="el-GR" sz="1300"/>
              <a:pPr eaLnBrk="1" hangingPunct="1"/>
              <a:t>3</a:t>
            </a:fld>
            <a:endParaRPr lang="el-GR" altLang="el-GR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407120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91B60-1592-456E-A3E9-B0815C45AD3A}" type="slidenum">
              <a:rPr lang="el-GR" altLang="el-GR" sz="1300"/>
              <a:pPr eaLnBrk="1" hangingPunct="1"/>
              <a:t>4</a:t>
            </a:fld>
            <a:endParaRPr lang="el-GR" altLang="el-GR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83904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441819-8F8E-45FF-B81E-0BA7DFB380FE}" type="slidenum">
              <a:rPr lang="el-GR" altLang="el-GR" sz="1300"/>
              <a:pPr eaLnBrk="1" hangingPunct="1"/>
              <a:t>11</a:t>
            </a:fld>
            <a:endParaRPr lang="el-GR" altLang="el-GR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46891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6FFF87-29D5-4A9B-BEB2-00667C2AFA2E}" type="slidenum">
              <a:rPr lang="el-GR" altLang="el-GR" sz="1300"/>
              <a:pPr eaLnBrk="1" hangingPunct="1"/>
              <a:t>12</a:t>
            </a:fld>
            <a:endParaRPr lang="el-GR" altLang="el-GR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2348572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9452AF-CCB1-4467-A655-888ADA94F176}" type="slidenum">
              <a:rPr lang="el-GR" altLang="el-GR" sz="1300"/>
              <a:pPr eaLnBrk="1" hangingPunct="1"/>
              <a:t>15</a:t>
            </a:fld>
            <a:endParaRPr lang="el-GR" altLang="el-GR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147316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33A305-A7C4-42F0-9C0F-A8F8978DBD8D}" type="slidenum">
              <a:rPr lang="el-GR" altLang="el-GR" sz="1300"/>
              <a:pPr eaLnBrk="1" hangingPunct="1"/>
              <a:t>16</a:t>
            </a:fld>
            <a:endParaRPr lang="el-GR" altLang="el-GR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73853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C0EAE9-0952-4878-BF36-1B51519295E1}" type="slidenum">
              <a:rPr lang="el-GR" altLang="el-GR" sz="1300"/>
              <a:pPr eaLnBrk="1" hangingPunct="1"/>
              <a:t>17</a:t>
            </a:fld>
            <a:endParaRPr lang="el-GR" altLang="el-GR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60580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D122-866E-4D3B-9682-8196304B4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5142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kourlas\Desktop\athena_2015\_2016_database_1_new\new_db1_theory_2015\opencourses_enisxitiki_rendered\&#917;&#925;&#927;&#932;&#919;&#932;&#913;_1\5.mp4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dia-installer/files/dia-win32-installer/0.96.1-7/dia-setup-0.96.1-7.exe/download" TargetMode="External"/><Relationship Id="rId2" Type="http://schemas.openxmlformats.org/officeDocument/2006/relationships/hyperlink" Target="http://dev.mysql.com/downloads/workben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ffice.microsoft.com/en-us/visio/" TargetMode="External"/><Relationship Id="rId4" Type="http://schemas.openxmlformats.org/officeDocument/2006/relationships/hyperlink" Target="http://www-01.ibm.com/software/awdtools/developer/rose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kourlas\Desktop\athena_2015\_2016_database_1_new\new_db1_theory_2015\opencourses_enisxitiki_rendered\&#917;&#925;&#927;&#932;&#919;&#932;&#913;_1\2.mp4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1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«</a:t>
            </a:r>
            <a:r>
              <a:rPr lang="el-GR" sz="2800" dirty="0"/>
              <a:t>Προσανατολισμού» (</a:t>
            </a:r>
            <a:r>
              <a:rPr lang="el-GR" sz="2800" dirty="0" err="1"/>
              <a:t>orientation</a:t>
            </a:r>
            <a:r>
              <a:rPr lang="el-GR" sz="2800" dirty="0" smtClean="0"/>
              <a:t>) - </a:t>
            </a:r>
            <a:r>
              <a:rPr lang="el-GR" sz="2800" dirty="0"/>
              <a:t>Εισαγωγή </a:t>
            </a:r>
            <a:endParaRPr lang="el-GR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5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9227" y="5269682"/>
            <a:ext cx="35433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Ενδεικτική </a:t>
            </a:r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Χ</a:t>
            </a:r>
            <a:r>
              <a:rPr lang="el-GR" altLang="el-GR" dirty="0">
                <a:cs typeface="Arial" charset="0"/>
              </a:rPr>
              <a:t>. </a:t>
            </a:r>
            <a:r>
              <a:rPr lang="el-GR" altLang="el-GR" dirty="0" err="1">
                <a:cs typeface="Arial" charset="0"/>
              </a:rPr>
              <a:t>Σκουρλάς</a:t>
            </a:r>
            <a:r>
              <a:rPr lang="el-GR" altLang="el-GR" dirty="0">
                <a:cs typeface="Arial" charset="0"/>
              </a:rPr>
              <a:t>, Σχεσιακές Βάσεις Δεδομένων, Εκδόσεις Νέων Τεχνολογιών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J</a:t>
            </a:r>
            <a:r>
              <a:rPr lang="el-GR" altLang="el-GR" dirty="0">
                <a:cs typeface="Arial" charset="0"/>
              </a:rPr>
              <a:t>. </a:t>
            </a:r>
            <a:r>
              <a:rPr lang="el-GR" altLang="el-GR" dirty="0" err="1">
                <a:cs typeface="Arial" charset="0"/>
              </a:rPr>
              <a:t>Ullman</a:t>
            </a:r>
            <a:r>
              <a:rPr lang="el-GR" altLang="el-GR" dirty="0">
                <a:cs typeface="Arial" charset="0"/>
              </a:rPr>
              <a:t>, J. </a:t>
            </a:r>
            <a:r>
              <a:rPr lang="el-GR" altLang="el-GR" dirty="0" err="1">
                <a:cs typeface="Arial" charset="0"/>
              </a:rPr>
              <a:t>Widom</a:t>
            </a:r>
            <a:r>
              <a:rPr lang="el-GR" altLang="el-GR" dirty="0">
                <a:cs typeface="Arial" charset="0"/>
              </a:rPr>
              <a:t>, Βασικές αρχές για τα συστήματα Βάσεων Δεδομένων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Β</a:t>
            </a:r>
            <a:r>
              <a:rPr lang="el-GR" altLang="el-GR" dirty="0">
                <a:cs typeface="Arial" charset="0"/>
              </a:rPr>
              <a:t>. </a:t>
            </a:r>
            <a:r>
              <a:rPr lang="el-GR" altLang="el-GR" dirty="0" err="1">
                <a:cs typeface="Arial" charset="0"/>
              </a:rPr>
              <a:t>Ταμπακάς</a:t>
            </a:r>
            <a:r>
              <a:rPr lang="el-GR" altLang="el-GR" dirty="0">
                <a:cs typeface="Arial" charset="0"/>
              </a:rPr>
              <a:t>, Εισαγωγή στις Βάσεις Δεδομένων 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err="1" smtClean="0">
                <a:cs typeface="Arial" charset="0"/>
              </a:rPr>
              <a:t>Elmasri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>
                <a:cs typeface="Arial" charset="0"/>
              </a:rPr>
              <a:t>R., </a:t>
            </a:r>
            <a:r>
              <a:rPr lang="el-GR" altLang="el-GR" dirty="0" err="1">
                <a:cs typeface="Arial" charset="0"/>
              </a:rPr>
              <a:t>Navathe</a:t>
            </a:r>
            <a:r>
              <a:rPr lang="el-GR" altLang="el-GR" dirty="0">
                <a:cs typeface="Arial" charset="0"/>
              </a:rPr>
              <a:t> S.B., Θεμελιώδεις Αρχές Συστημάτων Βάσεων Δεδομένων, Τόμος Α’, (μετάφραση Μ. Χατζόπουλου), Εκδόσεις Δίαυλος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err="1" smtClean="0">
                <a:cs typeface="Arial" charset="0"/>
              </a:rPr>
              <a:t>Silberschatz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>
                <a:cs typeface="Arial" charset="0"/>
              </a:rPr>
              <a:t>A., </a:t>
            </a:r>
            <a:r>
              <a:rPr lang="el-GR" altLang="el-GR" dirty="0" err="1">
                <a:cs typeface="Arial" charset="0"/>
              </a:rPr>
              <a:t>Korth</a:t>
            </a:r>
            <a:r>
              <a:rPr lang="el-GR" altLang="el-GR" dirty="0">
                <a:cs typeface="Arial" charset="0"/>
              </a:rPr>
              <a:t> H.F., </a:t>
            </a:r>
            <a:r>
              <a:rPr lang="el-GR" altLang="el-GR" dirty="0" err="1">
                <a:cs typeface="Arial" charset="0"/>
              </a:rPr>
              <a:t>Sudarshan</a:t>
            </a:r>
            <a:r>
              <a:rPr lang="el-GR" altLang="el-GR" dirty="0">
                <a:cs typeface="Arial" charset="0"/>
              </a:rPr>
              <a:t> S., Συστήματα βάσεων δεδομένων – Η πλήρης θεωρία των βάσεων δεδομένων, Εκδόσεις </a:t>
            </a:r>
            <a:r>
              <a:rPr lang="el-GR" altLang="el-GR" dirty="0" err="1">
                <a:cs typeface="Arial" charset="0"/>
              </a:rPr>
              <a:t>Γκιούρδα</a:t>
            </a:r>
            <a:endParaRPr lang="el-GR" altLang="el-GR" dirty="0">
              <a:cs typeface="Arial" charset="0"/>
            </a:endParaRP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el-GR" dirty="0" err="1" smtClean="0">
                <a:cs typeface="Arial" charset="0"/>
              </a:rPr>
              <a:t>Ramakrishnan</a:t>
            </a:r>
            <a:r>
              <a:rPr lang="en-US" altLang="el-GR" dirty="0" smtClean="0">
                <a:cs typeface="Arial" charset="0"/>
              </a:rPr>
              <a:t> </a:t>
            </a:r>
            <a:r>
              <a:rPr lang="en-US" altLang="el-GR" dirty="0">
                <a:cs typeface="Arial" charset="0"/>
              </a:rPr>
              <a:t>R., </a:t>
            </a:r>
            <a:r>
              <a:rPr lang="en-US" altLang="el-GR" dirty="0" err="1">
                <a:cs typeface="Arial" charset="0"/>
              </a:rPr>
              <a:t>Gehrke</a:t>
            </a:r>
            <a:r>
              <a:rPr lang="en-US" altLang="el-GR" dirty="0">
                <a:cs typeface="Arial" charset="0"/>
              </a:rPr>
              <a:t> J., </a:t>
            </a:r>
            <a:r>
              <a:rPr lang="el-GR" altLang="el-GR" dirty="0">
                <a:cs typeface="Arial" charset="0"/>
              </a:rPr>
              <a:t>Συστήματα διαχείρισης βάσεων δεδομένων, (μετάφραση Δ. </a:t>
            </a:r>
            <a:r>
              <a:rPr lang="el-GR" altLang="el-GR" dirty="0" err="1">
                <a:cs typeface="Arial" charset="0"/>
              </a:rPr>
              <a:t>Δέρβου</a:t>
            </a:r>
            <a:r>
              <a:rPr lang="el-GR" altLang="el-GR" dirty="0">
                <a:cs typeface="Arial" charset="0"/>
              </a:rPr>
              <a:t>, Α. </a:t>
            </a:r>
            <a:r>
              <a:rPr lang="el-GR" altLang="el-GR" dirty="0" err="1">
                <a:cs typeface="Arial" charset="0"/>
              </a:rPr>
              <a:t>Ευαγγελίδη</a:t>
            </a:r>
            <a:r>
              <a:rPr lang="el-GR" altLang="el-GR" dirty="0">
                <a:cs typeface="Arial" charset="0"/>
              </a:rPr>
              <a:t>), </a:t>
            </a:r>
            <a:r>
              <a:rPr lang="en-US" altLang="el-GR" dirty="0">
                <a:cs typeface="Arial" charset="0"/>
              </a:rPr>
              <a:t>E</a:t>
            </a:r>
            <a:r>
              <a:rPr lang="el-GR" altLang="el-GR" dirty="0" err="1">
                <a:cs typeface="Arial" charset="0"/>
              </a:rPr>
              <a:t>κδόσεις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Τζιόλα</a:t>
            </a:r>
            <a:endParaRPr lang="el-GR" altLang="el-GR" dirty="0">
              <a:cs typeface="Arial" charset="0"/>
            </a:endParaRP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el-GR" dirty="0" smtClean="0">
                <a:cs typeface="Arial" charset="0"/>
              </a:rPr>
              <a:t>Date </a:t>
            </a:r>
            <a:r>
              <a:rPr lang="en-US" altLang="el-GR" dirty="0">
                <a:cs typeface="Arial" charset="0"/>
              </a:rPr>
              <a:t>A.J., An introduction to database systems, vol.1, Addison-Wesley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el-GR" dirty="0" smtClean="0">
                <a:cs typeface="Arial" charset="0"/>
              </a:rPr>
              <a:t>Connolly </a:t>
            </a:r>
            <a:r>
              <a:rPr lang="en-US" altLang="el-GR" dirty="0">
                <a:cs typeface="Arial" charset="0"/>
              </a:rPr>
              <a:t>T., </a:t>
            </a:r>
            <a:r>
              <a:rPr lang="en-US" altLang="el-GR" dirty="0" err="1">
                <a:cs typeface="Arial" charset="0"/>
              </a:rPr>
              <a:t>Begg</a:t>
            </a:r>
            <a:r>
              <a:rPr lang="en-US" altLang="el-GR" dirty="0">
                <a:cs typeface="Arial" charset="0"/>
              </a:rPr>
              <a:t> C., Database solutions. A step-by-step guide to building databases,</a:t>
            </a:r>
            <a:r>
              <a:rPr lang="el-GR" altLang="el-GR" dirty="0">
                <a:cs typeface="Arial" charset="0"/>
              </a:rPr>
              <a:t> </a:t>
            </a:r>
            <a:r>
              <a:rPr lang="en-US" altLang="el-GR" dirty="0">
                <a:cs typeface="Arial" charset="0"/>
              </a:rPr>
              <a:t>Addison-Wesley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altLang="el-GR" dirty="0" smtClean="0">
                <a:cs typeface="Arial" charset="0"/>
              </a:rPr>
              <a:t>Τεχνικές </a:t>
            </a:r>
            <a:r>
              <a:rPr lang="el-GR" altLang="el-GR" dirty="0">
                <a:cs typeface="Arial" charset="0"/>
              </a:rPr>
              <a:t>αναφορές, κεφάλαια διπλωματικών εργασιών, ανασκοπήσεις (</a:t>
            </a:r>
            <a:r>
              <a:rPr lang="en-US" altLang="el-GR" dirty="0">
                <a:cs typeface="Arial" charset="0"/>
              </a:rPr>
              <a:t>review papers) </a:t>
            </a:r>
            <a:r>
              <a:rPr lang="el-GR" altLang="el-GR" dirty="0">
                <a:cs typeface="Arial" charset="0"/>
              </a:rPr>
              <a:t>και άρθρα σε θέματα αιχμής για τις βάσεις δεδομένων και τις εφαρμογές τους.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3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/>
          <a:lstStyle/>
          <a:p>
            <a:r>
              <a:rPr lang="el-GR" dirty="0" smtClean="0">
                <a:solidFill>
                  <a:schemeClr val="accent4"/>
                </a:solidFill>
              </a:rPr>
              <a:t>Τι είναι οι βάσεις δεδομένων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l-GR" smtClean="0">
                <a:solidFill>
                  <a:schemeClr val="accent4"/>
                </a:solidFill>
              </a:rPr>
              <a:t>μια πρώτη προσέγγιση </a:t>
            </a:r>
            <a:endParaRPr lang="el-GR" dirty="0">
              <a:solidFill>
                <a:schemeClr val="accent4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786211" cy="15119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48965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0">
              <a:buNone/>
            </a:pPr>
            <a:r>
              <a:rPr lang="el-GR" altLang="el-GR" sz="2000" b="1" dirty="0" smtClean="0">
                <a:solidFill>
                  <a:schemeClr val="accent4"/>
                </a:solidFill>
                <a:cs typeface="Arial" charset="0"/>
              </a:rPr>
              <a:t>Πρώτη παρουσίαση εννοιών και τεχνικών με παραδείγματα</a:t>
            </a:r>
          </a:p>
          <a:p>
            <a:pPr marL="357188" indent="0">
              <a:buNone/>
            </a:pPr>
            <a:r>
              <a:rPr lang="el-GR" altLang="el-GR" sz="2000" dirty="0" smtClean="0">
                <a:solidFill>
                  <a:srgbClr val="000000"/>
                </a:solidFill>
              </a:rPr>
              <a:t>Θα παρουσιάσουμε «πρακτικά» την έννοια της μοντελοποίησης με το Μοντέλο Οντοτήτων Συσχετίσεων και τις Σχεσιακές Βάσεις δεδομένων</a:t>
            </a:r>
            <a:r>
              <a:rPr lang="el-GR" altLang="el-GR" sz="2000" dirty="0">
                <a:solidFill>
                  <a:srgbClr val="000000"/>
                </a:solidFill>
              </a:rPr>
              <a:t>. Στις σχεσιακές βάσεις δεδομένων </a:t>
            </a:r>
            <a:r>
              <a:rPr lang="el-GR" altLang="el-GR" sz="2000" dirty="0" smtClean="0">
                <a:solidFill>
                  <a:srgbClr val="000000"/>
                </a:solidFill>
              </a:rPr>
              <a:t>όλα τα δεδομένα τα βλέπουμε πίνακες.</a:t>
            </a:r>
          </a:p>
          <a:p>
            <a:pPr marL="357188" indent="0">
              <a:buNone/>
            </a:pPr>
            <a:r>
              <a:rPr lang="el-GR" altLang="el-GR" sz="2000" dirty="0" smtClean="0">
                <a:solidFill>
                  <a:srgbClr val="000000"/>
                </a:solidFill>
              </a:rPr>
              <a:t>Θα πάρουμε μια γεύση προγραμματισμού με </a:t>
            </a:r>
            <a:r>
              <a:rPr lang="el-GR" altLang="el-GR" sz="2000" b="1" dirty="0" smtClean="0">
                <a:solidFill>
                  <a:schemeClr val="accent4"/>
                </a:solidFill>
              </a:rPr>
              <a:t>Γλώσσα </a:t>
            </a:r>
            <a:r>
              <a:rPr lang="en-US" altLang="el-GR" sz="2000" b="1" dirty="0" smtClean="0">
                <a:solidFill>
                  <a:schemeClr val="accent4"/>
                </a:solidFill>
              </a:rPr>
              <a:t>SQL.</a:t>
            </a:r>
            <a:endParaRPr lang="el-GR" altLang="el-GR" sz="2000" b="1" dirty="0" smtClean="0">
              <a:solidFill>
                <a:schemeClr val="accent4"/>
              </a:solidFill>
            </a:endParaRPr>
          </a:p>
          <a:p>
            <a:pPr marL="357188" indent="0">
              <a:buNone/>
            </a:pPr>
            <a:r>
              <a:rPr lang="el-GR" altLang="el-GR" sz="2000" dirty="0" smtClean="0">
                <a:solidFill>
                  <a:srgbClr val="000000"/>
                </a:solidFill>
              </a:rPr>
              <a:t>Θα επισημάνουμε ότι ο προγραμματισμός βάσεων διαφέρει ανάλογα με το προϊόν που χρησιμοποιούμε.</a:t>
            </a:r>
            <a:endParaRPr lang="el-GR" altLang="el-GR" sz="2000" dirty="0" smtClean="0">
              <a:solidFill>
                <a:srgbClr val="000000"/>
              </a:solidFill>
              <a:cs typeface="Arial" charset="0"/>
            </a:endParaRPr>
          </a:p>
          <a:p>
            <a:pPr marL="357188" indent="0">
              <a:buNone/>
            </a:pPr>
            <a:endParaRPr lang="el-GR" altLang="el-GR" sz="2000" dirty="0" smtClean="0">
              <a:cs typeface="Arial" charset="0"/>
            </a:endParaRPr>
          </a:p>
          <a:p>
            <a:pPr marL="357188" indent="0">
              <a:buNone/>
            </a:pPr>
            <a:endParaRPr lang="el-GR" altLang="el-GR" sz="2000" dirty="0" smtClean="0">
              <a:cs typeface="Arial" charset="0"/>
            </a:endParaRPr>
          </a:p>
        </p:txBody>
      </p:sp>
      <p:pic>
        <p:nvPicPr>
          <p:cNvPr id="6" name="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124400" y="2511152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425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smtClean="0"/>
              <a:t>μοντελοποίηση</a:t>
            </a:r>
            <a:endParaRPr lang="el-GR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eaLnBrk="1" hangingPunct="1">
              <a:spcBef>
                <a:spcPts val="600"/>
              </a:spcBef>
            </a:pPr>
            <a:r>
              <a:rPr lang="el-GR" altLang="el-GR" sz="2400" dirty="0" smtClean="0">
                <a:cs typeface="Arial" charset="0"/>
              </a:rPr>
              <a:t>Όταν θέλουμε να μοντελοποιήσουμε ένα σύστημα βάσης δεδομένων σχεδιάζουμε </a:t>
            </a: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ένα</a:t>
            </a:r>
            <a:r>
              <a:rPr lang="el-GR" altLang="el-GR" sz="2400" dirty="0" smtClean="0">
                <a:cs typeface="Arial" charset="0"/>
              </a:rPr>
              <a:t> ειδικό μοντέλο για όλες τις εφαρμογές που μας ενδιαφέρουν, το </a:t>
            </a: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Μοντέλο Οντοτήτων Συσχετίσεων (ΜΟΣ)</a:t>
            </a:r>
            <a:r>
              <a:rPr lang="el-GR" altLang="el-GR" sz="2400" dirty="0" smtClean="0">
                <a:cs typeface="Arial" charset="0"/>
              </a:rPr>
              <a:t>. Το μοντέλο αναπαριστά όλες τις οντότητες (</a:t>
            </a:r>
            <a:r>
              <a:rPr lang="en-US" altLang="el-GR" sz="2400" dirty="0" smtClean="0">
                <a:cs typeface="Arial" charset="0"/>
              </a:rPr>
              <a:t>entities</a:t>
            </a:r>
            <a:r>
              <a:rPr lang="el-GR" altLang="el-GR" sz="2400" dirty="0" smtClean="0">
                <a:cs typeface="Arial" charset="0"/>
              </a:rPr>
              <a:t>) και τις μεταξύ τους συσχετίσεις (</a:t>
            </a:r>
            <a:r>
              <a:rPr lang="en-US" altLang="el-GR" sz="2400" dirty="0" smtClean="0">
                <a:cs typeface="Arial" charset="0"/>
              </a:rPr>
              <a:t>relationships</a:t>
            </a:r>
            <a:r>
              <a:rPr lang="el-GR" altLang="el-GR" sz="2400" dirty="0" smtClean="0">
                <a:cs typeface="Arial" charset="0"/>
              </a:rPr>
              <a:t>). 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</a:pPr>
            <a:endParaRPr lang="el-GR" altLang="el-GR" sz="1800" dirty="0" smtClean="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919288" y="1562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7509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>
                <a:latin typeface="+mn-lt"/>
              </a:rPr>
              <a:t>Συμβολισμοί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sz="2400" b="1" dirty="0" smtClean="0">
                <a:solidFill>
                  <a:srgbClr val="820000"/>
                </a:solidFill>
              </a:rPr>
              <a:t>Peter Chen</a:t>
            </a:r>
          </a:p>
          <a:p>
            <a:pPr eaLnBrk="1" hangingPunct="1"/>
            <a:r>
              <a:rPr lang="en-US" altLang="el-GR" sz="2400" b="1" dirty="0" err="1" smtClean="0">
                <a:solidFill>
                  <a:srgbClr val="820000"/>
                </a:solidFill>
              </a:rPr>
              <a:t>Navathe</a:t>
            </a:r>
            <a:r>
              <a:rPr lang="en-US" altLang="el-GR" sz="2400" b="1" dirty="0" smtClean="0">
                <a:solidFill>
                  <a:srgbClr val="820000"/>
                </a:solidFill>
              </a:rPr>
              <a:t> </a:t>
            </a:r>
            <a:r>
              <a:rPr lang="en-US" altLang="el-GR" sz="2400" b="1" dirty="0" err="1" smtClean="0">
                <a:solidFill>
                  <a:srgbClr val="820000"/>
                </a:solidFill>
              </a:rPr>
              <a:t>Elmasri</a:t>
            </a:r>
            <a:endParaRPr lang="en-US" altLang="el-GR" sz="2400" b="1" dirty="0" smtClean="0">
              <a:solidFill>
                <a:srgbClr val="820000"/>
              </a:solidFill>
            </a:endParaRPr>
          </a:p>
          <a:p>
            <a:pPr eaLnBrk="1" hangingPunct="1"/>
            <a:r>
              <a:rPr lang="en-US" altLang="el-GR" sz="2400" dirty="0" smtClean="0"/>
              <a:t>Oracle Designer Case Tool</a:t>
            </a:r>
          </a:p>
          <a:p>
            <a:pPr eaLnBrk="1" hangingPunct="1"/>
            <a:r>
              <a:rPr lang="en-US" altLang="el-GR" sz="2400" dirty="0" smtClean="0"/>
              <a:t>UML</a:t>
            </a:r>
          </a:p>
          <a:p>
            <a:pPr eaLnBrk="1" hangingPunct="1"/>
            <a:r>
              <a:rPr lang="en-US" altLang="el-GR" sz="2400" dirty="0" smtClean="0"/>
              <a:t>MS ACCESS</a:t>
            </a:r>
          </a:p>
          <a:p>
            <a:pPr eaLnBrk="1" hangingPunct="1"/>
            <a:endParaRPr lang="el-GR" altLang="el-G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1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 smtClean="0">
                <a:latin typeface="+mn-lt"/>
                <a:cs typeface="Arial" charset="0"/>
              </a:rPr>
              <a:t>Εργαλεία Σχεδίασης Μοντέλου</a:t>
            </a:r>
          </a:p>
        </p:txBody>
      </p:sp>
      <p:sp>
        <p:nvSpPr>
          <p:cNvPr id="15363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l-GR" sz="2400" dirty="0" smtClean="0">
                <a:hlinkClick r:id="rId2"/>
              </a:rPr>
              <a:t>mySQL Workbench </a:t>
            </a:r>
            <a:endParaRPr lang="en-US" altLang="el-GR" sz="2400" dirty="0" smtClean="0"/>
          </a:p>
          <a:p>
            <a:pPr algn="l"/>
            <a:endParaRPr lang="en-US" altLang="el-GR" sz="2400" dirty="0" smtClean="0"/>
          </a:p>
          <a:p>
            <a:pPr algn="l"/>
            <a:r>
              <a:rPr lang="en-US" altLang="el-GR" sz="2400" dirty="0" smtClean="0">
                <a:hlinkClick r:id="rId3"/>
              </a:rPr>
              <a:t>Dia</a:t>
            </a:r>
            <a:endParaRPr lang="en-US" altLang="el-GR" sz="2400" dirty="0" smtClean="0"/>
          </a:p>
          <a:p>
            <a:pPr algn="l"/>
            <a:endParaRPr lang="en-US" altLang="el-GR" sz="2400" dirty="0" smtClean="0"/>
          </a:p>
          <a:p>
            <a:pPr algn="l"/>
            <a:r>
              <a:rPr lang="en-US" altLang="el-GR" sz="2400" dirty="0" smtClean="0">
                <a:hlinkClick r:id="rId4"/>
              </a:rPr>
              <a:t>Rational Rose</a:t>
            </a:r>
            <a:endParaRPr lang="en-US" altLang="el-GR" sz="2400" dirty="0" smtClean="0"/>
          </a:p>
          <a:p>
            <a:pPr algn="l"/>
            <a:endParaRPr lang="en-US" altLang="el-GR" sz="2400" dirty="0" smtClean="0"/>
          </a:p>
          <a:p>
            <a:pPr algn="l"/>
            <a:r>
              <a:rPr lang="en-US" altLang="el-GR" sz="2400" dirty="0" smtClean="0">
                <a:hlinkClick r:id="rId5"/>
              </a:rPr>
              <a:t>Microsoft Visio</a:t>
            </a:r>
            <a:endParaRPr lang="en-US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483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με συμβολισμό </a:t>
            </a:r>
            <a:r>
              <a:rPr lang="el-GR" dirty="0" err="1"/>
              <a:t>Navathe</a:t>
            </a:r>
            <a:r>
              <a:rPr lang="el-GR" dirty="0"/>
              <a:t>-</a:t>
            </a:r>
            <a:r>
              <a:rPr lang="el-GR" dirty="0" err="1"/>
              <a:t>Elmasri</a:t>
            </a:r>
            <a:r>
              <a:rPr lang="el-GR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14231"/>
            <a:ext cx="6480720" cy="565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04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sz="3200" b="1" dirty="0" smtClean="0">
                <a:latin typeface="+mn-lt"/>
                <a:cs typeface="Arial" charset="0"/>
              </a:rPr>
              <a:t>Διαχείριση σχεσιακών βάσεων δεδομένων με γλώσσα </a:t>
            </a:r>
            <a:r>
              <a:rPr lang="en-US" altLang="el-GR" sz="3200" b="1" dirty="0" smtClean="0">
                <a:latin typeface="+mn-lt"/>
                <a:cs typeface="Arial" charset="0"/>
              </a:rPr>
              <a:t>SQL</a:t>
            </a:r>
            <a:endParaRPr lang="el-GR" altLang="el-GR" sz="3200" b="1" dirty="0" smtClean="0">
              <a:latin typeface="+mn-lt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43204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l-GR" altLang="el-GR" sz="2000" dirty="0" smtClean="0">
                <a:cs typeface="Arial" charset="0"/>
              </a:rPr>
              <a:t>Απόσπασμα απλουστευμένης σχεσιακής (</a:t>
            </a:r>
            <a:r>
              <a:rPr lang="en-US" altLang="el-GR" sz="2000" dirty="0" smtClean="0">
                <a:cs typeface="Arial" charset="0"/>
              </a:rPr>
              <a:t>relational</a:t>
            </a:r>
            <a:r>
              <a:rPr lang="el-GR" altLang="el-GR" sz="2000" dirty="0" smtClean="0">
                <a:cs typeface="Arial" charset="0"/>
              </a:rPr>
              <a:t>) βάσης δεδομένων</a:t>
            </a:r>
          </a:p>
        </p:txBody>
      </p:sp>
      <p:sp>
        <p:nvSpPr>
          <p:cNvPr id="16390" name="Text Box 166"/>
          <p:cNvSpPr txBox="1">
            <a:spLocks noChangeArrowheads="1"/>
          </p:cNvSpPr>
          <p:nvPr/>
        </p:nvSpPr>
        <p:spPr bwMode="auto">
          <a:xfrm>
            <a:off x="7596336" y="1943396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600" dirty="0">
                <a:latin typeface="+mn-lt"/>
              </a:rPr>
              <a:t>Πίνακας «Φοιτητή»</a:t>
            </a:r>
          </a:p>
        </p:txBody>
      </p:sp>
      <p:sp>
        <p:nvSpPr>
          <p:cNvPr id="16391" name="Text Box 167"/>
          <p:cNvSpPr txBox="1">
            <a:spLocks noChangeArrowheads="1"/>
          </p:cNvSpPr>
          <p:nvPr/>
        </p:nvSpPr>
        <p:spPr bwMode="auto">
          <a:xfrm>
            <a:off x="7000809" y="4797152"/>
            <a:ext cx="14165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600" dirty="0">
                <a:latin typeface="+mn-lt"/>
              </a:rPr>
              <a:t>Πίνακας «Μαθήματος»</a:t>
            </a:r>
          </a:p>
        </p:txBody>
      </p:sp>
      <p:graphicFrame>
        <p:nvGraphicFramePr>
          <p:cNvPr id="169" name="Table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5051873"/>
              </p:ext>
            </p:extLst>
          </p:nvPr>
        </p:nvGraphicFramePr>
        <p:xfrm>
          <a:off x="827584" y="320040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2135560"/>
              </a:tblGrid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Μάθημα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Κωδικός μαθήματος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Αρχές Οικονομικής Ι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Α1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Προγραμματισμός Η/Υ Ι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Α5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Ανθρώπινες Σχέσεις στην εργασία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Α8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Προγραμματισμός Η/Υ  ΙΙ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Β5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Χρήμα - Πίστη - Τράπεζες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Γ1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Εισαγωγή στο Αστικό Δίκαιο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Α4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Στατιστική Επιχειρήσεων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Β2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Οικονομική της Διοίκησης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Γ3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Ιστορία και Αρχές Συνεργατισμού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Γ7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Συστήματα Πληροφοριών Διοίκησης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Γ6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168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Γενική Λογιστική Ι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Α3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7028698"/>
              </p:ext>
            </p:extLst>
          </p:nvPr>
        </p:nvGraphicFramePr>
        <p:xfrm>
          <a:off x="827584" y="1307034"/>
          <a:ext cx="67687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2088232"/>
                <a:gridCol w="1296144"/>
              </a:tblGrid>
              <a:tr h="201131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Επώνυμο </a:t>
                      </a:r>
                      <a:endParaRPr lang="en-US" altLang="el-GR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Όνομα</a:t>
                      </a:r>
                      <a:endParaRPr lang="el-GR" sz="1400" b="1" dirty="0">
                        <a:latin typeface="+mn-lt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Αριθμός</a:t>
                      </a: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Μητρώου</a:t>
                      </a:r>
                      <a:endParaRPr lang="el-GR" sz="1400" b="1" dirty="0">
                        <a:latin typeface="+mn-lt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1" dirty="0" smtClean="0">
                          <a:solidFill>
                            <a:srgbClr val="FFFFFF"/>
                          </a:solidFill>
                          <a:latin typeface="+mn-lt"/>
                          <a:cs typeface="Arial" charset="0"/>
                        </a:rPr>
                        <a:t>Εξάμηνο</a:t>
                      </a:r>
                      <a:endParaRPr lang="en-US" altLang="el-GR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20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Κυριακόπουλος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Νικηφόρος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213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Δ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Αποστόλου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Ζωή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816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201131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Παπαπέτρου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Νικόλαος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450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Β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20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err="1" smtClean="0">
                          <a:latin typeface="+mn-lt"/>
                          <a:cs typeface="Arial" charset="0"/>
                        </a:rPr>
                        <a:t>Ζευγαρίδης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Ορέστης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346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Γ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  <a:tr h="20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400" b="0" dirty="0" err="1" smtClean="0">
                          <a:latin typeface="+mn-lt"/>
                          <a:cs typeface="Arial" charset="0"/>
                        </a:rPr>
                        <a:t>Κοταμανίδου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Ειρήνη</a:t>
                      </a:r>
                      <a:endParaRPr lang="en-US" altLang="el-GR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610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altLang="el-GR" sz="1400" b="0" dirty="0" smtClean="0">
                          <a:latin typeface="+mn-lt"/>
                          <a:cs typeface="Arial" charset="0"/>
                        </a:rPr>
                        <a:t>Α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50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b="1" dirty="0" smtClean="0">
                <a:latin typeface="+mn-lt"/>
                <a:cs typeface="Arial" charset="0"/>
              </a:rPr>
              <a:t>Δημιουργία βάσεως δεδομένων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l-GR" altLang="el-GR" sz="2400" dirty="0" smtClean="0">
                <a:cs typeface="Arial" charset="0"/>
              </a:rPr>
              <a:t>Για να δημιουργηθεί αυτό το σχήμα της βάσης δεδομένων μπορούμε να χρησιμοποιήσουμε τις παρακάτω εντολές σε γλώσσα </a:t>
            </a:r>
            <a:r>
              <a:rPr lang="en-US" altLang="el-GR" sz="2400" dirty="0" smtClean="0">
                <a:cs typeface="Arial" charset="0"/>
              </a:rPr>
              <a:t>SQL</a:t>
            </a:r>
            <a:r>
              <a:rPr lang="el-GR" altLang="el-GR" sz="2400" dirty="0" smtClean="0">
                <a:cs typeface="Arial" charset="0"/>
              </a:rPr>
              <a:t>:</a:t>
            </a:r>
            <a:endParaRPr lang="en-US" altLang="el-GR" sz="2400" dirty="0" smtClean="0">
              <a:cs typeface="Arial" charset="0"/>
            </a:endParaRPr>
          </a:p>
          <a:p>
            <a:pPr marL="0" indent="0" algn="just" eaLnBrk="1" hangingPunct="1">
              <a:buNone/>
            </a:pPr>
            <a:r>
              <a:rPr lang="el-GR" altLang="el-GR" sz="1800" dirty="0" smtClean="0">
                <a:latin typeface="Arial" charset="0"/>
                <a:cs typeface="Arial" charset="0"/>
              </a:rPr>
              <a:t> 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FOITHTES(EPWNYMO VARCHAR2(20)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ONOMA VARCHAR2(20) NOT NULL, 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ARITMHT NUMBER NOT NULL,    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ΕΧΑΜΗΝΟ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CHAR(3), PRIMARY KEY(ARITMHT));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MATHIMATA(LEKTIKO VARCHAR2(20) NOT NULL,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KWD_MAT NUMBER NOT NULL,</a:t>
            </a:r>
          </a:p>
          <a:p>
            <a:pPr marL="0" indent="0" eaLnBrk="1" hangingPunct="1">
              <a:buNone/>
            </a:pP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 KEY(KWD_MAT));</a:t>
            </a:r>
          </a:p>
          <a:p>
            <a:pPr marL="0" indent="0" algn="l" eaLnBrk="1" hangingPunct="1">
              <a:buNone/>
            </a:pPr>
            <a:r>
              <a:rPr lang="en-US" altLang="el-GR" sz="1800" dirty="0" smtClean="0"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367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Πρώτη αναφορά στην Εισαγωγή </a:t>
            </a:r>
            <a:r>
              <a:rPr lang="el-GR" dirty="0" smtClean="0"/>
              <a:t>στοιχείων</a:t>
            </a:r>
            <a:endParaRPr lang="el-GR" dirty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KATHIGHTES(EPWNYMO_KAT,  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 eaLnBrk="1" hangingPunct="1">
              <a:buNone/>
            </a:pP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ONOMA_KAT,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DIEFTH_KAT,  ARITMHT_KAT) </a:t>
            </a:r>
            <a:endParaRPr lang="en-US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de-DE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(‘</a:t>
            </a:r>
            <a:r>
              <a:rPr lang="en-US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Codd</a:t>
            </a: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 ‘Ted’, ‘Mass.’, 10); </a:t>
            </a:r>
          </a:p>
          <a:p>
            <a:pPr marL="0" indent="0" eaLnBrk="1" hangingPunct="1">
              <a:buNone/>
            </a:pPr>
            <a:r>
              <a:rPr lang="en-US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KATHIGHTES  VALUES (‘Ullman’, ‘Jeffrey’, ‘Calif.’, 20);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κ.τ.λ. </a:t>
            </a:r>
          </a:p>
        </p:txBody>
      </p:sp>
    </p:spTree>
    <p:extLst>
      <p:ext uri="{BB962C8B-B14F-4D97-AF65-F5344CB8AC3E}">
        <p14:creationId xmlns:p14="http://schemas.microsoft.com/office/powerpoint/2010/main" xmlns="" val="39426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2438531"/>
              </p:ext>
            </p:extLst>
          </p:nvPr>
        </p:nvGraphicFramePr>
        <p:xfrm>
          <a:off x="107504" y="1196752"/>
          <a:ext cx="8928992" cy="537254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4448694"/>
                <a:gridCol w="4480298"/>
              </a:tblGrid>
              <a:tr h="31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mySQL</a:t>
                      </a:r>
                      <a:endParaRPr lang="el-G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Oracle </a:t>
                      </a:r>
                      <a:endParaRPr lang="el-GR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>
                    <a:solidFill>
                      <a:srgbClr val="004B82"/>
                    </a:solidFill>
                  </a:tcPr>
                </a:tc>
              </a:tr>
              <a:tr h="31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CREATE DATABASE </a:t>
                      </a:r>
                      <a:r>
                        <a:rPr lang="en-US" sz="1400" dirty="0" err="1"/>
                        <a:t>new_personnel</a:t>
                      </a:r>
                      <a:r>
                        <a:rPr lang="en-US" sz="1400" dirty="0"/>
                        <a:t>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31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USE </a:t>
                      </a:r>
                      <a:r>
                        <a:rPr lang="en-US" sz="1400" dirty="0" err="1"/>
                        <a:t>new_personnel</a:t>
                      </a:r>
                      <a:r>
                        <a:rPr lang="en-US" sz="1400" dirty="0"/>
                        <a:t>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46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CREATE TABLE DEPT(DEPTNO INT(2) NOT NULL,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         DNAME VARCHAR(14), LOC VARCHAR(14));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CREATE TABLE DEPT(DEPTNO NUMBER(2) NOT NULL,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DNAME VARCHAR2(14), LOC VARCHAR2(14));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1158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CREATE TABLE EMP(EMPNO INT(4) NOT NULL,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        ENAME VARCHAR(10), JOB VARCHAR(25),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        HIREDATE DATE, MGR INT(4), 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        SAL FLOAT(7,2), COMM FLOAT(7,2),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        DEPTNO INT(2));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CREATE TABLE EMP(EMPNO NUMBER(4) NOT NULL,    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ENAME VARCHAR2(10), JOB VARCHAR2(25),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HIREDATE DATE, MGR NUMBER(4), 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SAL NUMBER(7,2), COMM NUMBER(7,2),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DEPTNO NUMBER(2));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9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INSERT INTO DEPT(DEPTNO, DNAME, LOC) </a:t>
                      </a:r>
                      <a:endParaRPr lang="el-GR" sz="14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            VALUES (10, 'ACCOUNTING', 'NEW YORK'); </a:t>
                      </a:r>
                      <a:endParaRPr lang="el-GR" sz="14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INSERT INTO EMP</a:t>
                      </a:r>
                      <a:endParaRPr lang="el-GR" sz="14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    VALUES (10, 'CODD', 'ANALYST', '1989/01/01', 15, 3000, NULL, 10);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INSERT INTO DEPT(DEPTNO, DNAME, LOC)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       VALUES (10, 'ACCOUNTING', 'NEW YORK'); 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INSERT INTO EMP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     VALUES (10, 'CODD', 'ANALYST', '01/01/1989', 15, 3000, NULL, 10);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46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SELECT * FROM EMP;</a:t>
                      </a:r>
                      <a:endParaRPr lang="el-GR" sz="14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SELECT * FROM DEPT;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SELECT * FROM EMP;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SELECT * FROM DEPT;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46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DROP TABLE EMP;</a:t>
                      </a:r>
                      <a:endParaRPr lang="el-GR" sz="14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DROP TABLE DEPT;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DROP TABLE EMP;</a:t>
                      </a:r>
                      <a:endParaRPr lang="el-GR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DROP TABLE DEPT;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231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DROP DATABASE NEW_PERSONNEL;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  <a:tr h="231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SHOW TABLES;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SELECT * FROM Tab;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5" marR="68535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Υλοποίηση  με χρήση </a:t>
            </a:r>
            <a:r>
              <a:rPr lang="el-GR" dirty="0" err="1"/>
              <a:t>MySQL</a:t>
            </a:r>
            <a:r>
              <a:rPr lang="el-GR" dirty="0"/>
              <a:t>, </a:t>
            </a:r>
            <a:r>
              <a:rPr lang="el-GR" dirty="0" err="1"/>
              <a:t>Oracle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Συγκριτικός Πίνακας </a:t>
            </a:r>
            <a:r>
              <a:rPr lang="el-GR" dirty="0" smtClean="0"/>
              <a:t>διαφορών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430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736304"/>
          </a:xfrm>
        </p:spPr>
        <p:txBody>
          <a:bodyPr>
            <a:noAutofit/>
          </a:bodyPr>
          <a:lstStyle/>
          <a:p>
            <a:r>
              <a:rPr lang="el-GR" sz="2000" dirty="0"/>
              <a:t>Στην πρώτη συνάντηση γίνεται παρουσίαση του μαθήματος και μία σύντομη και περιεκτική επισκόπηση κάποιων βασικών εννοιών των Βάσεων Δεδομένων. </a:t>
            </a:r>
            <a:br>
              <a:rPr lang="el-GR" sz="2000" dirty="0"/>
            </a:br>
            <a:r>
              <a:rPr lang="el-GR" sz="2000" dirty="0"/>
              <a:t>Η διεκπεραίωση των θεμάτων γίνεται κυρίως με χρήση παραδειγμάτων. Έτσι στην αρχική ενότητα αναφέρονται σημαντικές έννοιες - εργαλεία για το μάθημα, όπως: σχεσιακό μοντέλο, μοντέλο οντοτήτων-συσχετίσεων. Τέλος, η ενότητα θα προσεγγίσει για πρώτη φορά το σημαντικό θέμα της διαχείρισης βάσης δεδομένων με γλώσσα SQL. </a:t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l-GR"/>
          </a:p>
        </p:txBody>
      </p:sp>
      <p:pic>
        <p:nvPicPr>
          <p:cNvPr id="6148" name="Picture 5" descr="Skourlas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1524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2286000" y="24241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5181600" y="2438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Εναρκτήρια συνάντηση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36418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2" name="Group 1"/>
          <p:cNvGrpSpPr/>
          <p:nvPr/>
        </p:nvGrpSpPr>
        <p:grpSpPr>
          <a:xfrm>
            <a:off x="1767633" y="5833725"/>
            <a:ext cx="5608735" cy="847725"/>
            <a:chOff x="1838952" y="5833725"/>
            <a:chExt cx="5608735" cy="847725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8952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1" name="Picture 3" descr="Λογότυπο Επιχειρησιακού Προγράμματος Εκπαίδευση και Δια βίου Μάθηση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4387" y="5833725"/>
              <a:ext cx="3543300" cy="84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Χ. </a:t>
            </a:r>
            <a:r>
              <a:rPr lang="el-GR" sz="2000" dirty="0" err="1" smtClean="0"/>
              <a:t>Σκουρλάς</a:t>
            </a:r>
            <a:r>
              <a:rPr lang="el-GR" sz="2000" dirty="0" smtClean="0"/>
              <a:t> </a:t>
            </a:r>
            <a:r>
              <a:rPr lang="el-GR" sz="2000" dirty="0"/>
              <a:t>2014</a:t>
            </a:r>
            <a:r>
              <a:rPr lang="el-GR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</a:t>
            </a:r>
            <a:r>
              <a:rPr lang="el-GR" sz="2000" dirty="0" err="1" smtClean="0"/>
              <a:t>Σκουρλάς</a:t>
            </a:r>
            <a:r>
              <a:rPr lang="el-GR" sz="2000" dirty="0" smtClean="0"/>
              <a:t>. «Βάσεις Δεδομένων Ι. </a:t>
            </a:r>
            <a:r>
              <a:rPr lang="el-GR" sz="2000" dirty="0"/>
              <a:t>Ενότητα 1: «Προσανατολισμού» (</a:t>
            </a:r>
            <a:r>
              <a:rPr lang="el-GR" sz="2000" dirty="0" err="1"/>
              <a:t>orientation</a:t>
            </a:r>
            <a:r>
              <a:rPr lang="el-GR" sz="2000" dirty="0"/>
              <a:t>) - Εισαγωγή 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/>
          <a:lstStyle/>
          <a:p>
            <a:r>
              <a:rPr lang="el-GR" dirty="0" smtClean="0">
                <a:solidFill>
                  <a:schemeClr val="accent4"/>
                </a:solidFill>
              </a:rPr>
              <a:t>Τι είναι οι βάσεις δεδομένων</a:t>
            </a:r>
            <a:endParaRPr lang="el-GR" dirty="0">
              <a:solidFill>
                <a:schemeClr val="accent4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786211" cy="15119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Στην παρουσίαση αυτή πρέπει να ανατρέχετε τακτικά όλο το εξάμηνο για βλέπετε στοιχεία για το περιεχόμενο του μαθήματος, τα περιγράμματα, τους μαθησιακούς στόχους, τη βιβλιογραφία. </a:t>
            </a:r>
          </a:p>
          <a:p>
            <a:pPr marL="357188" indent="0">
              <a:buNone/>
            </a:pPr>
            <a:endParaRPr lang="el-GR" altLang="el-GR" sz="2400" dirty="0" smtClean="0">
              <a:cs typeface="Arial" charset="0"/>
            </a:endParaRPr>
          </a:p>
          <a:p>
            <a:pPr marL="357188" indent="0">
              <a:buNone/>
            </a:pPr>
            <a:endParaRPr lang="el-GR" altLang="el-GR" sz="2400" dirty="0" smtClean="0">
              <a:cs typeface="Arial" charset="0"/>
            </a:endParaRPr>
          </a:p>
        </p:txBody>
      </p:sp>
      <p:pic>
        <p:nvPicPr>
          <p:cNvPr id="6" name="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964160" y="37890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5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Περιγραφή Μαθήματος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000" dirty="0">
                <a:cs typeface="Arial" charset="0"/>
              </a:rPr>
              <a:t>Το μάθημα αποτελεί το βασικό εισαγωγικό μάθημα στην τεχνολογία και τις έννοιες των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Βάσεων Δεδομένων και στην ανάπτυξη εφαρμογών με χρήση Συστημάτων Διαχείρισης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Βάσεων Δεδομένων (ΣΔΒΔ).</a:t>
            </a:r>
          </a:p>
          <a:p>
            <a:r>
              <a:rPr lang="el-GR" altLang="el-GR" sz="2000" dirty="0">
                <a:cs typeface="Arial" charset="0"/>
              </a:rPr>
              <a:t>Ή ύλη του μαθήματος στοχεύει στην εισαγωγή των σπουδαστών στις απαραίτητες βασικές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έννοιες των βάσεων δεδομένων, των Συστημάτων Βάσεων Δεδομένων (ΣΒΔ) και των ΣΔΒΔ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ώστε οι φοιτητές να κατανοήσουν την τεχνολογία των βάσεων δεδομένων, των ΣΒΔ και των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Προϊόντων Διαχείρισης Βάσεων Δεδομένων (ΠΔΒΔ). Έμφαση δίδεται στην παρουσίαση των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εννοιών της σχεδίασης βάσεων δεδομένων της βασιζόμενης σε επιχειρησιακούς κανόνες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και στην υλοποίηση με προϊόντα που υποστηρίζουν τη γλώσσα SQL, έτσι ώστε ο φοιτητής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να έχει μία συνολική αντίληψη των διαδικασιών και μεθοδολογιών σχεδίασης και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υλοποίησης ΣΒΔ. Με αυτή την έννοια το μάθημα αποτελεί τη βάση πάνω στην οποία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συγκεκριμένες μεθοδολογίες και τεχνικές σχεδίασης και ανάπτυξης συστημάτων βάσεων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δεδομένων αναπτύσσονται στο πλαίσιο του μαθήματος «Βάσης Δεδομένων ΙΙ</a:t>
            </a:r>
            <a:r>
              <a:rPr lang="el-GR" altLang="el-GR" sz="2000" dirty="0" smtClean="0">
                <a:cs typeface="Arial" charset="0"/>
              </a:rPr>
              <a:t>».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1548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Μαθησιακά Αποτελέσματα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l-GR" altLang="el-GR" sz="8000" dirty="0">
                <a:cs typeface="Arial" charset="0"/>
              </a:rPr>
              <a:t>Κύριος στόχος του μαθήματος είναι να εφοδιάσει τους φοιτητές με τις </a:t>
            </a:r>
            <a:r>
              <a:rPr lang="el-GR" altLang="el-GR" sz="8000" dirty="0" smtClean="0">
                <a:cs typeface="Arial" charset="0"/>
              </a:rPr>
              <a:t>απαραίτητες γνώσεις </a:t>
            </a:r>
            <a:r>
              <a:rPr lang="el-GR" altLang="el-GR" sz="8000" dirty="0">
                <a:cs typeface="Arial" charset="0"/>
              </a:rPr>
              <a:t>έτσι ώστε να είναι ικανοί να σχεδιάσουν βάσεις δεδομένων και </a:t>
            </a:r>
            <a:r>
              <a:rPr lang="el-GR" altLang="el-GR" sz="8000" dirty="0" smtClean="0">
                <a:cs typeface="Arial" charset="0"/>
              </a:rPr>
              <a:t>συστήματα βάσεων </a:t>
            </a:r>
            <a:r>
              <a:rPr lang="el-GR" altLang="el-GR" sz="8000" dirty="0">
                <a:cs typeface="Arial" charset="0"/>
              </a:rPr>
              <a:t>δεδομένων και να υλοποιήσουν βάσεις δεδομένων με χρήση γλώσσας SQL.</a:t>
            </a:r>
          </a:p>
          <a:p>
            <a:pPr marL="0" indent="0">
              <a:buNone/>
            </a:pPr>
            <a:r>
              <a:rPr lang="el-GR" altLang="el-GR" sz="8000" dirty="0" smtClean="0">
                <a:cs typeface="Arial" charset="0"/>
              </a:rPr>
              <a:t>Με </a:t>
            </a:r>
            <a:r>
              <a:rPr lang="el-GR" altLang="el-GR" sz="8000" dirty="0">
                <a:cs typeface="Arial" charset="0"/>
              </a:rPr>
              <a:t>την επιτυχή ολοκλήρωση του μαθήματος οι φοιτητές: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έχουν κατανοήσει τα βασικά εργαλεία της τεχνολογίας βάσεων δεδομένων </a:t>
            </a:r>
            <a:r>
              <a:rPr lang="el-GR" altLang="el-GR" sz="8000" dirty="0" smtClean="0">
                <a:cs typeface="Arial" charset="0"/>
              </a:rPr>
              <a:t>και γνωστών </a:t>
            </a:r>
            <a:r>
              <a:rPr lang="el-GR" altLang="el-GR" sz="8000" dirty="0">
                <a:cs typeface="Arial" charset="0"/>
              </a:rPr>
              <a:t>ΠΔΒΔ,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έχουν κατανοήσει βασικά θέματα δοσοληψιών (</a:t>
            </a:r>
            <a:r>
              <a:rPr lang="el-GR" altLang="el-GR" sz="8000" dirty="0" err="1">
                <a:cs typeface="Arial" charset="0"/>
              </a:rPr>
              <a:t>transactions</a:t>
            </a:r>
            <a:r>
              <a:rPr lang="el-GR" altLang="el-GR" sz="8000" dirty="0">
                <a:cs typeface="Arial" charset="0"/>
              </a:rPr>
              <a:t>), διαχείρισης βάσεων (</a:t>
            </a:r>
            <a:r>
              <a:rPr lang="el-GR" altLang="el-GR" sz="8000" dirty="0" err="1">
                <a:cs typeface="Arial" charset="0"/>
              </a:rPr>
              <a:t>database</a:t>
            </a:r>
            <a:r>
              <a:rPr lang="el-GR" altLang="el-GR" sz="8000" dirty="0">
                <a:cs typeface="Arial" charset="0"/>
              </a:rPr>
              <a:t> </a:t>
            </a:r>
            <a:r>
              <a:rPr lang="el-GR" altLang="el-GR" sz="8000" dirty="0" err="1">
                <a:cs typeface="Arial" charset="0"/>
              </a:rPr>
              <a:t>administration</a:t>
            </a:r>
            <a:r>
              <a:rPr lang="el-GR" altLang="el-GR" sz="8000" dirty="0">
                <a:cs typeface="Arial" charset="0"/>
              </a:rPr>
              <a:t>) και διαχείρισης όψεων (</a:t>
            </a:r>
            <a:r>
              <a:rPr lang="el-GR" altLang="el-GR" sz="8000" dirty="0" err="1">
                <a:cs typeface="Arial" charset="0"/>
              </a:rPr>
              <a:t>views</a:t>
            </a:r>
            <a:r>
              <a:rPr lang="el-GR" altLang="el-GR" sz="8000" dirty="0">
                <a:cs typeface="Arial" charset="0"/>
              </a:rPr>
              <a:t>)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είναι σε θέση να </a:t>
            </a:r>
            <a:r>
              <a:rPr lang="el-GR" altLang="el-GR" sz="8000" dirty="0" smtClean="0">
                <a:cs typeface="Arial" charset="0"/>
              </a:rPr>
              <a:t>αναλύσουν </a:t>
            </a:r>
            <a:r>
              <a:rPr lang="el-GR" altLang="el-GR" sz="8000" dirty="0">
                <a:cs typeface="Arial" charset="0"/>
              </a:rPr>
              <a:t>επιχειρησιακούς κανόνες για να </a:t>
            </a:r>
            <a:r>
              <a:rPr lang="el-GR" altLang="el-GR" sz="8000" dirty="0" smtClean="0">
                <a:cs typeface="Arial" charset="0"/>
              </a:rPr>
              <a:t>σχεδιάσουν βάσεις δεδομένων</a:t>
            </a:r>
            <a:r>
              <a:rPr lang="el-GR" altLang="el-GR" sz="8000" dirty="0">
                <a:cs typeface="Arial" charset="0"/>
              </a:rPr>
              <a:t>,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είναι σε θέση να </a:t>
            </a:r>
            <a:r>
              <a:rPr lang="el-GR" altLang="el-GR" sz="8000" dirty="0" smtClean="0">
                <a:cs typeface="Arial" charset="0"/>
              </a:rPr>
              <a:t>εφαρμόσουν </a:t>
            </a:r>
            <a:r>
              <a:rPr lang="el-GR" altLang="el-GR" sz="8000" dirty="0">
                <a:cs typeface="Arial" charset="0"/>
              </a:rPr>
              <a:t>τις βασικές τεχνικές σχεδίασης και υλοποίησης απλών βάσεων δεδομένων,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είναι σε θέση να </a:t>
            </a:r>
            <a:r>
              <a:rPr lang="el-GR" altLang="el-GR" sz="8000" dirty="0" smtClean="0">
                <a:cs typeface="Arial" charset="0"/>
              </a:rPr>
              <a:t>εφαρμόσουν </a:t>
            </a:r>
            <a:r>
              <a:rPr lang="el-GR" altLang="el-GR" sz="8000" dirty="0">
                <a:cs typeface="Arial" charset="0"/>
              </a:rPr>
              <a:t>τις βασικές τεχνικές χρήσης γλώσσας SQL για </a:t>
            </a:r>
            <a:r>
              <a:rPr lang="el-GR" altLang="el-GR" sz="8000" dirty="0" smtClean="0">
                <a:cs typeface="Arial" charset="0"/>
              </a:rPr>
              <a:t>την υλοποίηση </a:t>
            </a:r>
            <a:r>
              <a:rPr lang="el-GR" altLang="el-GR" sz="8000" dirty="0">
                <a:cs typeface="Arial" charset="0"/>
              </a:rPr>
              <a:t>συστημάτων βάσεων δεδομένων</a:t>
            </a:r>
          </a:p>
          <a:p>
            <a:r>
              <a:rPr lang="el-GR" altLang="el-GR" sz="8000" dirty="0" smtClean="0">
                <a:cs typeface="Arial" charset="0"/>
              </a:rPr>
              <a:t>θα </a:t>
            </a:r>
            <a:r>
              <a:rPr lang="el-GR" altLang="el-GR" sz="8000" dirty="0">
                <a:cs typeface="Arial" charset="0"/>
              </a:rPr>
              <a:t>έχουν συνεργαστεί με συμφοιτητές τους για να δημιουργήσουν και </a:t>
            </a:r>
            <a:r>
              <a:rPr lang="el-GR" altLang="el-GR" sz="8000" dirty="0" smtClean="0">
                <a:cs typeface="Arial" charset="0"/>
              </a:rPr>
              <a:t>να παρουσιάσουν </a:t>
            </a:r>
            <a:r>
              <a:rPr lang="el-GR" altLang="el-GR" sz="8000" dirty="0">
                <a:cs typeface="Arial" charset="0"/>
              </a:rPr>
              <a:t>ένα σχέδιο σε μια μελέτη περίπτωσης έργου σχεδιασμού συστήματος βάσης δεδομένων και υλοποίησης με χρήση γλώσσας SQL</a:t>
            </a:r>
            <a:endParaRPr lang="el-GR" altLang="el-GR" sz="8000" b="1" dirty="0">
              <a:cs typeface="Arial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835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Περίγραμμα ύλης </a:t>
            </a:r>
            <a:r>
              <a:rPr lang="el-GR" sz="3600" dirty="0" smtClean="0"/>
              <a:t>µ</a:t>
            </a:r>
            <a:r>
              <a:rPr lang="el-GR" sz="3600" dirty="0" err="1" smtClean="0"/>
              <a:t>αθήµατος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Βάσεις </a:t>
            </a:r>
            <a:r>
              <a:rPr lang="el-GR" altLang="el-GR" dirty="0">
                <a:cs typeface="Arial" charset="0"/>
              </a:rPr>
              <a:t>δεδομένων, Συστήματα Βάσεων Δεδομένων, Συστήματα Διαχείρισης Βάσεων Δεδομένων, Αρχιτεκτονική συστημάτων βάσεων δεδομένων.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Δομές </a:t>
            </a:r>
            <a:r>
              <a:rPr lang="el-GR" altLang="el-GR" dirty="0">
                <a:cs typeface="Arial" charset="0"/>
              </a:rPr>
              <a:t>Δεδομένων για Βάσεις Δεδομένων.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Βασικές </a:t>
            </a:r>
            <a:r>
              <a:rPr lang="el-GR" altLang="el-GR" dirty="0">
                <a:cs typeface="Arial" charset="0"/>
              </a:rPr>
              <a:t>έννοιες δεδομένων (ανεξαρτησία δεδομένων, κανόνες </a:t>
            </a:r>
            <a:r>
              <a:rPr lang="el-GR" altLang="el-GR" dirty="0" smtClean="0">
                <a:cs typeface="Arial" charset="0"/>
              </a:rPr>
              <a:t>ακεραιότητας, περιορισμοί </a:t>
            </a:r>
            <a:r>
              <a:rPr lang="el-GR" altLang="el-GR" dirty="0">
                <a:cs typeface="Arial" charset="0"/>
              </a:rPr>
              <a:t>κλπ.).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Ιεραρχικό</a:t>
            </a:r>
            <a:r>
              <a:rPr lang="el-GR" altLang="el-GR" dirty="0">
                <a:cs typeface="Arial" charset="0"/>
              </a:rPr>
              <a:t>, Δικτυωτό και Σχεσιακό μοντέλο δεδομένων.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Σχεσιακή </a:t>
            </a:r>
            <a:r>
              <a:rPr lang="el-GR" altLang="el-GR" dirty="0">
                <a:cs typeface="Arial" charset="0"/>
              </a:rPr>
              <a:t>άλγεβρα, Σχεσιακός λογισμός και QBE.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Σχεδίαση </a:t>
            </a:r>
            <a:r>
              <a:rPr lang="el-GR" altLang="el-GR" dirty="0">
                <a:cs typeface="Arial" charset="0"/>
              </a:rPr>
              <a:t>βάσεων δεδομένων (</a:t>
            </a:r>
            <a:r>
              <a:rPr lang="el-GR" altLang="el-GR" dirty="0" err="1">
                <a:cs typeface="Arial" charset="0"/>
              </a:rPr>
              <a:t>Κανονικοποίηση</a:t>
            </a:r>
            <a:r>
              <a:rPr lang="el-GR" altLang="el-GR" dirty="0">
                <a:cs typeface="Arial" charset="0"/>
              </a:rPr>
              <a:t>, Μοντέλο Οντοτήτων – Συσχετίσεων).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Δομημένη </a:t>
            </a:r>
            <a:r>
              <a:rPr lang="el-GR" altLang="el-GR" dirty="0">
                <a:cs typeface="Arial" charset="0"/>
              </a:rPr>
              <a:t>Γλώσσα Επερωτήσεων (SQL).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err="1" smtClean="0">
                <a:cs typeface="Arial" charset="0"/>
              </a:rPr>
              <a:t>Ενημερωσιμότητα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>
                <a:cs typeface="Arial" charset="0"/>
              </a:rPr>
              <a:t>όψεων.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Ο </a:t>
            </a:r>
            <a:r>
              <a:rPr lang="el-GR" altLang="el-GR" dirty="0">
                <a:cs typeface="Arial" charset="0"/>
              </a:rPr>
              <a:t>Ρόλος και τα καθήκοντα του Διαχειριστή Βάσεων Δεδομένων.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dirty="0" smtClean="0">
                <a:cs typeface="Arial" charset="0"/>
              </a:rPr>
              <a:t>Συναλλαγές </a:t>
            </a:r>
            <a:r>
              <a:rPr lang="el-GR" altLang="el-GR" dirty="0">
                <a:cs typeface="Arial" charset="0"/>
              </a:rPr>
              <a:t>(</a:t>
            </a:r>
            <a:r>
              <a:rPr lang="el-GR" altLang="el-GR" dirty="0" err="1">
                <a:cs typeface="Arial" charset="0"/>
              </a:rPr>
              <a:t>transactions</a:t>
            </a:r>
            <a:r>
              <a:rPr lang="el-GR" altLang="el-GR" dirty="0">
                <a:cs typeface="Arial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592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dirty="0" smtClean="0"/>
              <a:t>Περιεχόμενα Μαθήματος</a:t>
            </a:r>
            <a:r>
              <a:rPr lang="en-US" altLang="el-GR" sz="3600" b="1" dirty="0" smtClean="0"/>
              <a:t> </a:t>
            </a:r>
            <a:r>
              <a:rPr lang="el-GR" altLang="el-GR" sz="3600" b="1" dirty="0" smtClean="0"/>
              <a:t>/ Ενότητες</a:t>
            </a:r>
            <a:endParaRPr lang="el-GR" altLang="el-GR" sz="3600" dirty="0" smtClean="0"/>
          </a:p>
        </p:txBody>
      </p:sp>
      <p:sp>
        <p:nvSpPr>
          <p:cNvPr id="9219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altLang="el-GR" sz="2400" dirty="0" smtClean="0"/>
              <a:t>Ενότητα 1:  Εισαγωγή στο μάθημα</a:t>
            </a:r>
          </a:p>
          <a:p>
            <a:pPr algn="l"/>
            <a:r>
              <a:rPr lang="el-GR" altLang="el-GR" sz="2400" dirty="0" smtClean="0"/>
              <a:t>Ενότητα 2: Εισαγωγή στις βάσεις δεδομένων: Βάσεις δεδομένων, Συστήματα Βάσεων Δεδομένων, Συστήματα Διαχείρισης Βάσεων Δεδομένων, Αρχιτεκτονική συστημάτων βάσεων δεδομένων, Εισαγωγή στις βάσεις δεδομένων: Βάσεις δεδομένων, Συστήματα Βάσεων Δεδομένων, Αρχιτεκτονική συστημάτων βάσεων δεδομένων, Συστήματα Διαχείρισης Βάσεων Δεδομένων, Μοντέλα δεδομένων (ιστορικά μοντέλα, Ιεραρχικό, Δικτυωτό), Σχεσιακό  μοντέλο</a:t>
            </a:r>
          </a:p>
          <a:p>
            <a:pPr algn="l"/>
            <a:r>
              <a:rPr lang="el-GR" altLang="el-GR" sz="2400" dirty="0" smtClean="0"/>
              <a:t>Ενότητα 3: Σχεσιακές βάσεις δεδομένων. Βασικές έννοιες δεδομένων: ανεξαρτησία δεδομένων, κανόνες ακεραιότητας, περιορισμοί κλπ. Σχεσιακή άλγεβρα</a:t>
            </a:r>
          </a:p>
        </p:txBody>
      </p:sp>
    </p:spTree>
    <p:extLst>
      <p:ext uri="{BB962C8B-B14F-4D97-AF65-F5344CB8AC3E}">
        <p14:creationId xmlns:p14="http://schemas.microsoft.com/office/powerpoint/2010/main" xmlns="" val="25130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/>
              <a:t>Περιεχόμενα Μαθήματος</a:t>
            </a:r>
            <a:r>
              <a:rPr lang="en-US" altLang="el-GR" sz="3600" b="1" smtClean="0"/>
              <a:t> </a:t>
            </a:r>
            <a:r>
              <a:rPr lang="el-GR" altLang="el-GR" sz="3600" b="1" smtClean="0"/>
              <a:t>/ Ενότητες</a:t>
            </a:r>
            <a:endParaRPr lang="el-GR" altLang="el-GR" sz="3600" smtClean="0"/>
          </a:p>
        </p:txBody>
      </p:sp>
      <p:sp>
        <p:nvSpPr>
          <p:cNvPr id="10243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l-GR" altLang="el-GR" sz="2600" dirty="0" smtClean="0"/>
              <a:t>Ενότητα 4: Σχεδίαση βάσεων δεδομένων. Εισαγωγή στη Μοντελοποίηση. Μοντέλο Οντοτήτων – Συσχετίσεων</a:t>
            </a:r>
          </a:p>
          <a:p>
            <a:pPr algn="l"/>
            <a:r>
              <a:rPr lang="el-GR" altLang="el-GR" sz="2600" dirty="0" smtClean="0"/>
              <a:t>Ενότητα 5: Σχεδίαση βάσεων δεδομένων. </a:t>
            </a:r>
            <a:r>
              <a:rPr lang="el-GR" altLang="el-GR" sz="2600" dirty="0" err="1" smtClean="0"/>
              <a:t>Κανονικοποίηση</a:t>
            </a:r>
            <a:endParaRPr lang="el-GR" altLang="el-GR" sz="2600" dirty="0" smtClean="0"/>
          </a:p>
          <a:p>
            <a:pPr algn="l"/>
            <a:r>
              <a:rPr lang="el-GR" altLang="el-GR" sz="2600" dirty="0" smtClean="0"/>
              <a:t>Ενότητα 6: Σχεδίαση βάσεων δεδομένων. Εμβάθυνση στη μοντελοποίηση και την </a:t>
            </a:r>
            <a:r>
              <a:rPr lang="el-GR" altLang="el-GR" sz="2600" dirty="0" err="1" smtClean="0"/>
              <a:t>Κανονικοποίηση</a:t>
            </a:r>
            <a:r>
              <a:rPr lang="el-GR" altLang="el-GR" sz="2600" dirty="0" smtClean="0"/>
              <a:t>. Ενοποίηση διαφορετικών συστημάτων βάσεων δεδομένων</a:t>
            </a:r>
          </a:p>
          <a:p>
            <a:pPr algn="l"/>
            <a:r>
              <a:rPr lang="el-GR" altLang="el-GR" sz="2600" dirty="0" smtClean="0"/>
              <a:t>Ενότητα 7: Σχεδίαση βάσεων δεδομένων. Παραδείγματα</a:t>
            </a:r>
          </a:p>
          <a:p>
            <a:r>
              <a:rPr lang="el-GR" altLang="el-GR" sz="2600" dirty="0" smtClean="0"/>
              <a:t>Ενότητα </a:t>
            </a:r>
            <a:r>
              <a:rPr lang="el-GR" altLang="el-GR" sz="2600" dirty="0"/>
              <a:t>8: Δομημένη Γλώσσα Επερωτήσεων (SQL) – Εισαγωγή στην υλοποίηση σχεσιακών βάσεων </a:t>
            </a:r>
            <a:r>
              <a:rPr lang="el-GR" altLang="el-GR" sz="2600" dirty="0" smtClean="0"/>
              <a:t>δεδομένων</a:t>
            </a:r>
            <a:endParaRPr lang="el-GR" altLang="el-GR" sz="2600" dirty="0"/>
          </a:p>
          <a:p>
            <a:r>
              <a:rPr lang="el-GR" altLang="el-GR" sz="2600" dirty="0"/>
              <a:t>Ενότητα 9: </a:t>
            </a:r>
            <a:r>
              <a:rPr lang="el-GR" altLang="el-GR" sz="2600" dirty="0" err="1"/>
              <a:t>Yλοποίηση</a:t>
            </a:r>
            <a:r>
              <a:rPr lang="el-GR" altLang="el-GR" sz="2600" dirty="0"/>
              <a:t> σχεσιακών βάσεων </a:t>
            </a:r>
            <a:r>
              <a:rPr lang="el-GR" altLang="el-GR" sz="2600" dirty="0" smtClean="0"/>
              <a:t>δεδομένων. </a:t>
            </a:r>
            <a:r>
              <a:rPr lang="el-GR" altLang="el-GR" sz="2600" dirty="0"/>
              <a:t>Σύνθετες εντολές </a:t>
            </a:r>
            <a:r>
              <a:rPr lang="en-US" altLang="el-GR" sz="2600" dirty="0" smtClean="0"/>
              <a:t>SQL</a:t>
            </a:r>
            <a:endParaRPr lang="el-GR" altLang="el-GR" sz="2600" dirty="0"/>
          </a:p>
          <a:p>
            <a:pPr algn="l"/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0590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/>
              <a:t>Περιεχόμενα Μαθήματος</a:t>
            </a:r>
            <a:r>
              <a:rPr lang="en-US" altLang="el-GR" sz="3600" b="1" smtClean="0"/>
              <a:t> </a:t>
            </a:r>
            <a:r>
              <a:rPr lang="el-GR" altLang="el-GR" sz="3600" b="1" smtClean="0"/>
              <a:t>/ Ενότητες</a:t>
            </a:r>
            <a:endParaRPr lang="el-GR" altLang="el-GR" sz="3600" smtClean="0"/>
          </a:p>
        </p:txBody>
      </p:sp>
      <p:sp>
        <p:nvSpPr>
          <p:cNvPr id="11267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altLang="el-GR" sz="2400" dirty="0" smtClean="0"/>
              <a:t>Ενότητα 10: </a:t>
            </a:r>
            <a:r>
              <a:rPr lang="en-US" altLang="el-GR" sz="2400" dirty="0" smtClean="0"/>
              <a:t>Y</a:t>
            </a:r>
            <a:r>
              <a:rPr lang="el-GR" altLang="el-GR" sz="2400" dirty="0" err="1" smtClean="0"/>
              <a:t>λοποίηση</a:t>
            </a:r>
            <a:r>
              <a:rPr lang="el-GR" altLang="el-GR" sz="2400" dirty="0" smtClean="0"/>
              <a:t> σχεσιακών βάσεων δεδομένων. Δηλώσεις SQL που περιλαμβάνουν EXIST, ANY, ALL</a:t>
            </a:r>
          </a:p>
          <a:p>
            <a:pPr algn="l"/>
            <a:r>
              <a:rPr lang="el-GR" altLang="el-GR" sz="2400" dirty="0" smtClean="0"/>
              <a:t>Ενότητα 11: Ενιαίο παράδειγμα σχεδίασης σχεσιακής βάσης δεδομένων και υλοποίησης με Γλώσσα SQL</a:t>
            </a:r>
          </a:p>
          <a:p>
            <a:pPr algn="l"/>
            <a:r>
              <a:rPr lang="el-GR" altLang="el-GR" sz="2400" dirty="0" smtClean="0"/>
              <a:t>Ενότητα 12: Όψεις (</a:t>
            </a:r>
            <a:r>
              <a:rPr lang="en-US" altLang="el-GR" sz="2400" dirty="0" smtClean="0"/>
              <a:t>Views</a:t>
            </a:r>
            <a:r>
              <a:rPr lang="el-GR" altLang="el-GR" sz="2400" dirty="0" smtClean="0"/>
              <a:t>). </a:t>
            </a:r>
            <a:r>
              <a:rPr lang="el-GR" altLang="el-GR" sz="2400" dirty="0" err="1" smtClean="0"/>
              <a:t>Ενημερωσιμότητα</a:t>
            </a:r>
            <a:r>
              <a:rPr lang="el-GR" altLang="el-GR" sz="2400" dirty="0" smtClean="0"/>
              <a:t> όψεων </a:t>
            </a:r>
          </a:p>
          <a:p>
            <a:pPr algn="l"/>
            <a:r>
              <a:rPr lang="el-GR" altLang="el-GR" sz="2400" dirty="0" smtClean="0"/>
              <a:t>Ενότητα 13: Ο Ρόλος και τα καθήκοντα του Διαχειριστή Βάσεων Δεδομένων. Γλώσσα ελέγχου δεδομένων Δοσοληψίες. Δηλώσεις </a:t>
            </a:r>
            <a:r>
              <a:rPr lang="en-US" altLang="el-GR" sz="2400" dirty="0" smtClean="0"/>
              <a:t>COMMIT</a:t>
            </a:r>
            <a:r>
              <a:rPr lang="el-GR" altLang="el-GR" sz="2400" dirty="0" smtClean="0"/>
              <a:t>, </a:t>
            </a:r>
            <a:r>
              <a:rPr lang="en-US" altLang="el-GR" sz="2400" dirty="0" smtClean="0"/>
              <a:t>ROLLBACK</a:t>
            </a:r>
            <a:r>
              <a:rPr lang="el-GR" altLang="el-GR" sz="2400" dirty="0" smtClean="0"/>
              <a:t> της Γλώσσας </a:t>
            </a:r>
            <a:r>
              <a:rPr lang="en-US" altLang="el-GR" sz="2400" dirty="0" smtClean="0"/>
              <a:t>SQL</a:t>
            </a:r>
            <a:endParaRPr lang="el-GR" altLang="el-GR" sz="2400" dirty="0" smtClean="0"/>
          </a:p>
          <a:p>
            <a:pPr algn="l"/>
            <a:r>
              <a:rPr lang="el-GR" altLang="el-GR" sz="2400" dirty="0" smtClean="0"/>
              <a:t>Ενότητα </a:t>
            </a:r>
            <a:r>
              <a:rPr lang="en-US" altLang="el-GR" sz="2400" dirty="0" smtClean="0"/>
              <a:t>14: Case study: American Elections</a:t>
            </a:r>
            <a:endParaRPr lang="el-GR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143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69</TotalTime>
  <Words>1763</Words>
  <Application>Microsoft Office PowerPoint</Application>
  <PresentationFormat>Προβολή στην οθόνη (4:3)</PresentationFormat>
  <Paragraphs>231</Paragraphs>
  <Slides>25</Slides>
  <Notes>15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exo-opistho_simeiomata</vt:lpstr>
      <vt:lpstr>Βάσεις Δεδομένων I</vt:lpstr>
      <vt:lpstr>Εναρκτήρια συνάντηση</vt:lpstr>
      <vt:lpstr>Τι είναι οι βάσεις δεδομένων</vt:lpstr>
      <vt:lpstr>Περιγραφή Μαθήματος</vt:lpstr>
      <vt:lpstr>Μαθησιακά Αποτελέσματα</vt:lpstr>
      <vt:lpstr>Περίγραμμα ύλης µαθήµατος</vt:lpstr>
      <vt:lpstr>Περιεχόμενα Μαθήματος / Ενότητες</vt:lpstr>
      <vt:lpstr>Περιεχόμενα Μαθήματος / Ενότητες</vt:lpstr>
      <vt:lpstr>Περιεχόμενα Μαθήματος / Ενότητες</vt:lpstr>
      <vt:lpstr>Ενδεικτική Βιβλιογραφία</vt:lpstr>
      <vt:lpstr>Τι είναι οι βάσεις δεδομένων  μια πρώτη προσέγγιση </vt:lpstr>
      <vt:lpstr>Η μοντελοποίηση</vt:lpstr>
      <vt:lpstr>Συμβολισμοί</vt:lpstr>
      <vt:lpstr>Εργαλεία Σχεδίασης Μοντέλου</vt:lpstr>
      <vt:lpstr>Μοντέλο οντοτήτων συσχετίσεων με συμβολισμό Navathe-Elmasri </vt:lpstr>
      <vt:lpstr>Διαχείριση σχεσιακών βάσεων δεδομένων με γλώσσα SQL</vt:lpstr>
      <vt:lpstr>Δημιουργία βάσεως δεδομένων</vt:lpstr>
      <vt:lpstr>Πρώτη αναφορά στην Εισαγωγή στοιχείων</vt:lpstr>
      <vt:lpstr>Υλοποίηση  με χρήση MySQL, Oracle:  Συγκριτικός Πίνακας διαφορών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Skourlas</cp:lastModifiedBy>
  <cp:revision>14</cp:revision>
  <dcterms:created xsi:type="dcterms:W3CDTF">2014-10-20T11:54:42Z</dcterms:created>
  <dcterms:modified xsi:type="dcterms:W3CDTF">2016-03-08T12:20:42Z</dcterms:modified>
</cp:coreProperties>
</file>