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07" r:id="rId3"/>
  </p:sldMasterIdLst>
  <p:notesMasterIdLst>
    <p:notesMasterId r:id="rId59"/>
  </p:notesMasterIdLst>
  <p:handoutMasterIdLst>
    <p:handoutMasterId r:id="rId60"/>
  </p:handoutMasterIdLst>
  <p:sldIdLst>
    <p:sldId id="256" r:id="rId4"/>
    <p:sldId id="269"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294" r:id="rId30"/>
    <p:sldId id="295" r:id="rId31"/>
    <p:sldId id="296" r:id="rId32"/>
    <p:sldId id="297" r:id="rId33"/>
    <p:sldId id="298" r:id="rId34"/>
    <p:sldId id="299" r:id="rId35"/>
    <p:sldId id="300" r:id="rId36"/>
    <p:sldId id="301" r:id="rId37"/>
    <p:sldId id="302" r:id="rId38"/>
    <p:sldId id="303" r:id="rId39"/>
    <p:sldId id="304" r:id="rId40"/>
    <p:sldId id="305" r:id="rId41"/>
    <p:sldId id="306" r:id="rId42"/>
    <p:sldId id="307" r:id="rId43"/>
    <p:sldId id="308" r:id="rId44"/>
    <p:sldId id="309" r:id="rId45"/>
    <p:sldId id="310" r:id="rId46"/>
    <p:sldId id="311" r:id="rId47"/>
    <p:sldId id="312" r:id="rId48"/>
    <p:sldId id="313" r:id="rId49"/>
    <p:sldId id="314" r:id="rId50"/>
    <p:sldId id="315" r:id="rId51"/>
    <p:sldId id="257" r:id="rId52"/>
    <p:sldId id="262" r:id="rId53"/>
    <p:sldId id="264" r:id="rId54"/>
    <p:sldId id="316" r:id="rId55"/>
    <p:sldId id="317" r:id="rId56"/>
    <p:sldId id="266" r:id="rId57"/>
    <p:sldId id="261" r:id="rId58"/>
  </p:sldIdLst>
  <p:sldSz cx="9144000" cy="6858000" type="screen4x3"/>
  <p:notesSz cx="7104063" cy="10234613"/>
  <p:custDataLst>
    <p:tags r:id="rId61"/>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61" Type="http://schemas.openxmlformats.org/officeDocument/2006/relationships/tags" Target="tags/tag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24/2/2015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24/2/2015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51</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53</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54</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a:t>
            </a:fld>
            <a:endParaRPr lang="el-GR">
              <a:solidFill>
                <a:prstClr val="black"/>
              </a:solidFill>
            </a:endParaRPr>
          </a:p>
        </p:txBody>
      </p:sp>
    </p:spTree>
    <p:extLst>
      <p:ext uri="{BB962C8B-B14F-4D97-AF65-F5344CB8AC3E}">
        <p14:creationId xmlns:p14="http://schemas.microsoft.com/office/powerpoint/2010/main" val="3824368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6</a:t>
            </a:fld>
            <a:endParaRPr lang="el-GR">
              <a:solidFill>
                <a:prstClr val="black"/>
              </a:solidFill>
            </a:endParaRPr>
          </a:p>
        </p:txBody>
      </p:sp>
    </p:spTree>
    <p:extLst>
      <p:ext uri="{BB962C8B-B14F-4D97-AF65-F5344CB8AC3E}">
        <p14:creationId xmlns:p14="http://schemas.microsoft.com/office/powerpoint/2010/main" val="3638554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22532"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804986" indent="-309610" eaLnBrk="0" hangingPunct="0">
              <a:defRPr>
                <a:solidFill>
                  <a:schemeClr val="tx1"/>
                </a:solidFill>
                <a:latin typeface="Arial" charset="0"/>
                <a:cs typeface="Arial" charset="0"/>
              </a:defRPr>
            </a:lvl2pPr>
            <a:lvl3pPr marL="1238441" indent="-247688" eaLnBrk="0" hangingPunct="0">
              <a:defRPr>
                <a:solidFill>
                  <a:schemeClr val="tx1"/>
                </a:solidFill>
                <a:latin typeface="Arial" charset="0"/>
                <a:cs typeface="Arial" charset="0"/>
              </a:defRPr>
            </a:lvl3pPr>
            <a:lvl4pPr marL="1733817" indent="-247688" eaLnBrk="0" hangingPunct="0">
              <a:defRPr>
                <a:solidFill>
                  <a:schemeClr val="tx1"/>
                </a:solidFill>
                <a:latin typeface="Arial" charset="0"/>
                <a:cs typeface="Arial" charset="0"/>
              </a:defRPr>
            </a:lvl4pPr>
            <a:lvl5pPr marL="2229193" indent="-247688" eaLnBrk="0" hangingPunct="0">
              <a:defRPr>
                <a:solidFill>
                  <a:schemeClr val="tx1"/>
                </a:solidFill>
                <a:latin typeface="Arial" charset="0"/>
                <a:cs typeface="Arial" charset="0"/>
              </a:defRPr>
            </a:lvl5pPr>
            <a:lvl6pPr marL="2724569" indent="-247688" eaLnBrk="0" fontAlgn="base" hangingPunct="0">
              <a:spcBef>
                <a:spcPct val="0"/>
              </a:spcBef>
              <a:spcAft>
                <a:spcPct val="0"/>
              </a:spcAft>
              <a:defRPr>
                <a:solidFill>
                  <a:schemeClr val="tx1"/>
                </a:solidFill>
                <a:latin typeface="Arial" charset="0"/>
                <a:cs typeface="Arial" charset="0"/>
              </a:defRPr>
            </a:lvl6pPr>
            <a:lvl7pPr marL="3219945" indent="-247688" eaLnBrk="0" fontAlgn="base" hangingPunct="0">
              <a:spcBef>
                <a:spcPct val="0"/>
              </a:spcBef>
              <a:spcAft>
                <a:spcPct val="0"/>
              </a:spcAft>
              <a:defRPr>
                <a:solidFill>
                  <a:schemeClr val="tx1"/>
                </a:solidFill>
                <a:latin typeface="Arial" charset="0"/>
                <a:cs typeface="Arial" charset="0"/>
              </a:defRPr>
            </a:lvl7pPr>
            <a:lvl8pPr marL="3715322" indent="-247688" eaLnBrk="0" fontAlgn="base" hangingPunct="0">
              <a:spcBef>
                <a:spcPct val="0"/>
              </a:spcBef>
              <a:spcAft>
                <a:spcPct val="0"/>
              </a:spcAft>
              <a:defRPr>
                <a:solidFill>
                  <a:schemeClr val="tx1"/>
                </a:solidFill>
                <a:latin typeface="Arial" charset="0"/>
                <a:cs typeface="Arial" charset="0"/>
              </a:defRPr>
            </a:lvl8pPr>
            <a:lvl9pPr marL="4210698" indent="-247688" eaLnBrk="0" fontAlgn="base" hangingPunct="0">
              <a:spcBef>
                <a:spcPct val="0"/>
              </a:spcBef>
              <a:spcAft>
                <a:spcPct val="0"/>
              </a:spcAft>
              <a:defRPr>
                <a:solidFill>
                  <a:schemeClr val="tx1"/>
                </a:solidFill>
                <a:latin typeface="Arial" charset="0"/>
                <a:cs typeface="Arial" charset="0"/>
              </a:defRPr>
            </a:lvl9pPr>
          </a:lstStyle>
          <a:p>
            <a:pPr eaLnBrk="1" hangingPunct="1"/>
            <a:fld id="{9322A002-63FD-4B21-BA84-A56E92B38F90}" type="slidenum">
              <a:rPr lang="el-GR" altLang="el-GR" smtClean="0">
                <a:solidFill>
                  <a:prstClr val="black"/>
                </a:solidFill>
              </a:rPr>
              <a:pPr eaLnBrk="1" hangingPunct="1"/>
              <a:t>8</a:t>
            </a:fld>
            <a:endParaRPr lang="el-GR" altLang="el-GR" smtClean="0">
              <a:solidFill>
                <a:prstClr val="black"/>
              </a:solidFill>
            </a:endParaRPr>
          </a:p>
        </p:txBody>
      </p:sp>
    </p:spTree>
    <p:extLst>
      <p:ext uri="{BB962C8B-B14F-4D97-AF65-F5344CB8AC3E}">
        <p14:creationId xmlns:p14="http://schemas.microsoft.com/office/powerpoint/2010/main" val="1800881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58372" name="3 - Θέση αριθμού διαφάνειας"/>
          <p:cNvSpPr>
            <a:spLocks noGrp="1"/>
          </p:cNvSpPr>
          <p:nvPr>
            <p:ph type="sldNum" sz="quarter" idx="5"/>
          </p:nvPr>
        </p:nvSpPr>
        <p:spPr/>
        <p:txBody>
          <a:bodyPr/>
          <a:lstStyle/>
          <a:p>
            <a:pPr>
              <a:defRPr/>
            </a:pPr>
            <a:fld id="{AB5FE42E-9D99-4801-9C28-A079E85F3D85}" type="slidenum">
              <a:rPr lang="el-GR" altLang="el-GR" smtClean="0">
                <a:solidFill>
                  <a:prstClr val="black"/>
                </a:solidFill>
                <a:cs typeface="Arial" charset="0"/>
              </a:rPr>
              <a:pPr>
                <a:defRPr/>
              </a:pPr>
              <a:t>10</a:t>
            </a:fld>
            <a:endParaRPr lang="el-GR" altLang="el-GR" smtClean="0">
              <a:solidFill>
                <a:prstClr val="black"/>
              </a:solidFill>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smtClean="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22</a:t>
            </a:fld>
            <a:endParaRPr lang="el-GR">
              <a:solidFill>
                <a:prstClr val="black"/>
              </a:solidFill>
            </a:endParaRPr>
          </a:p>
        </p:txBody>
      </p:sp>
    </p:spTree>
    <p:extLst>
      <p:ext uri="{BB962C8B-B14F-4D97-AF65-F5344CB8AC3E}">
        <p14:creationId xmlns:p14="http://schemas.microsoft.com/office/powerpoint/2010/main" val="4105463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48</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49</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50</a:t>
            </a:fld>
            <a:endParaRPr lang="el-GR"/>
          </a:p>
        </p:txBody>
      </p:sp>
    </p:spTree>
    <p:extLst>
      <p:ext uri="{BB962C8B-B14F-4D97-AF65-F5344CB8AC3E}">
        <p14:creationId xmlns:p14="http://schemas.microsoft.com/office/powerpoint/2010/main" val="1537509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9289810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67378291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88468459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619612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404680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70454905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24030235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0879269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00390928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19401265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EBFA119-1090-4BE2-A8AF-DC52C47DD849}"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4804378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E316505-9ECB-4893-8D3F-12515C75FD28}"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86535347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433AE3A-B25C-4B97-B016-394F05469A78}"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6736437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B344C5A-904D-4D2C-B7ED-14516B43874E}"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0976908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61A640D2-C3C2-41C3-907D-713946F4B5EB}"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1528461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B66C7625-DA59-42B2-9B84-5CE00CA2F48D}"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8960714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9C13A16-1C3D-4512-A77E-DCC70B9E3D05}"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55771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smtClean="0"/>
              <a:t>Κάντε κλικ στο εικονίδιο για να προσθέσετε εικόνα</a:t>
            </a:r>
            <a:endParaRPr lang="el-G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8D98007-BC1E-4801-B7D0-D34888C22D4E}"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8633380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8C381BE-66CB-43FE-895B-72514C60692C}"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410584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4042CAF-9A2B-41D8-813A-9C812E2AD477}"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10268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86921233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68313" y="115888"/>
            <a:ext cx="8229600"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Στυλ κύριου τίτλου</a:t>
            </a:r>
          </a:p>
        </p:txBody>
      </p:sp>
      <p:sp>
        <p:nvSpPr>
          <p:cNvPr id="1027" name="Text Placeholder 2"/>
          <p:cNvSpPr>
            <a:spLocks noGrp="1"/>
          </p:cNvSpPr>
          <p:nvPr>
            <p:ph type="body" idx="1"/>
          </p:nvPr>
        </p:nvSpPr>
        <p:spPr bwMode="auto">
          <a:xfrm>
            <a:off x="457200" y="1196975"/>
            <a:ext cx="82296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cs typeface="+mn-cs"/>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cs typeface="+mn-cs"/>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cs typeface="+mn-cs"/>
              </a:defRPr>
            </a:lvl1pPr>
          </a:lstStyle>
          <a:p>
            <a:pPr>
              <a:defRPr/>
            </a:pPr>
            <a:fld id="{23700C87-D67F-4798-BFD8-53A0AD15E7D7}"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092494314"/>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Lst>
  <p:timing>
    <p:tnLst>
      <p:par>
        <p:cTn id="1" dur="indefinite" restart="never" nodeType="tmRoot"/>
      </p:par>
    </p:tnLst>
  </p:timing>
  <p:hf hdr="0" ftr="0" dt="0"/>
  <p:txStyles>
    <p:titleStyle>
      <a:lvl1pPr algn="ctr" rtl="0" eaLnBrk="0" fontAlgn="base" hangingPunct="0">
        <a:spcBef>
          <a:spcPct val="0"/>
        </a:spcBef>
        <a:spcAft>
          <a:spcPct val="0"/>
        </a:spcAft>
        <a:defRPr sz="4000" b="1" kern="1200">
          <a:solidFill>
            <a:schemeClr val="tx1"/>
          </a:solidFill>
          <a:latin typeface="+mj-lt"/>
          <a:ea typeface="+mj-ea"/>
          <a:cs typeface="+mj-cs"/>
        </a:defRPr>
      </a:lvl1pPr>
      <a:lvl2pPr algn="ctr" rtl="0" eaLnBrk="0" fontAlgn="base" hangingPunct="0">
        <a:spcBef>
          <a:spcPct val="0"/>
        </a:spcBef>
        <a:spcAft>
          <a:spcPct val="0"/>
        </a:spcAft>
        <a:defRPr sz="4000" b="1">
          <a:solidFill>
            <a:schemeClr val="tx1"/>
          </a:solidFill>
          <a:latin typeface="Calibri" pitchFamily="34" charset="0"/>
        </a:defRPr>
      </a:lvl2pPr>
      <a:lvl3pPr algn="ctr" rtl="0" eaLnBrk="0" fontAlgn="base" hangingPunct="0">
        <a:spcBef>
          <a:spcPct val="0"/>
        </a:spcBef>
        <a:spcAft>
          <a:spcPct val="0"/>
        </a:spcAft>
        <a:defRPr sz="4000" b="1">
          <a:solidFill>
            <a:schemeClr val="tx1"/>
          </a:solidFill>
          <a:latin typeface="Calibri" pitchFamily="34" charset="0"/>
        </a:defRPr>
      </a:lvl3pPr>
      <a:lvl4pPr algn="ctr" rtl="0" eaLnBrk="0" fontAlgn="base" hangingPunct="0">
        <a:spcBef>
          <a:spcPct val="0"/>
        </a:spcBef>
        <a:spcAft>
          <a:spcPct val="0"/>
        </a:spcAft>
        <a:defRPr sz="4000" b="1">
          <a:solidFill>
            <a:schemeClr val="tx1"/>
          </a:solidFill>
          <a:latin typeface="Calibri" pitchFamily="34" charset="0"/>
        </a:defRPr>
      </a:lvl4pPr>
      <a:lvl5pPr algn="ctr" rtl="0" eaLnBrk="0" fontAlgn="base" hangingPunct="0">
        <a:spcBef>
          <a:spcPct val="0"/>
        </a:spcBef>
        <a:spcAft>
          <a:spcPct val="0"/>
        </a:spcAft>
        <a:defRPr sz="4000" b="1">
          <a:solidFill>
            <a:schemeClr val="tx1"/>
          </a:solidFill>
          <a:latin typeface="Calibri" pitchFamily="34" charset="0"/>
        </a:defRPr>
      </a:lvl5pPr>
      <a:lvl6pPr marL="457200" algn="ctr" rtl="0" fontAlgn="base">
        <a:spcBef>
          <a:spcPct val="0"/>
        </a:spcBef>
        <a:spcAft>
          <a:spcPct val="0"/>
        </a:spcAft>
        <a:defRPr sz="4000" b="1">
          <a:solidFill>
            <a:schemeClr val="tx1"/>
          </a:solidFill>
          <a:latin typeface="Calibri" pitchFamily="34" charset="0"/>
        </a:defRPr>
      </a:lvl6pPr>
      <a:lvl7pPr marL="914400" algn="ctr" rtl="0" fontAlgn="base">
        <a:spcBef>
          <a:spcPct val="0"/>
        </a:spcBef>
        <a:spcAft>
          <a:spcPct val="0"/>
        </a:spcAft>
        <a:defRPr sz="4000" b="1">
          <a:solidFill>
            <a:schemeClr val="tx1"/>
          </a:solidFill>
          <a:latin typeface="Calibri" pitchFamily="34" charset="0"/>
        </a:defRPr>
      </a:lvl7pPr>
      <a:lvl8pPr marL="1371600" algn="ctr" rtl="0" fontAlgn="base">
        <a:spcBef>
          <a:spcPct val="0"/>
        </a:spcBef>
        <a:spcAft>
          <a:spcPct val="0"/>
        </a:spcAft>
        <a:defRPr sz="4000" b="1">
          <a:solidFill>
            <a:schemeClr val="tx1"/>
          </a:solidFill>
          <a:latin typeface="Calibri" pitchFamily="34" charset="0"/>
        </a:defRPr>
      </a:lvl8pPr>
      <a:lvl9pPr marL="1828800" algn="ctr" rtl="0" fontAlgn="base">
        <a:spcBef>
          <a:spcPct val="0"/>
        </a:spcBef>
        <a:spcAft>
          <a:spcPct val="0"/>
        </a:spcAft>
        <a:defRPr sz="40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 Id="rId4" Type="http://schemas.openxmlformats.org/officeDocument/2006/relationships/hyperlink" Target="http://www.cci-icc.gc.ca/publications/notes/13-10-eng.aspx"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cci-icc.gc.ca/publications/notes/13-10-eng.aspx" TargetMode="External"/><Relationship Id="rId2" Type="http://schemas.openxmlformats.org/officeDocument/2006/relationships/image" Target="../media/image16.png"/><Relationship Id="rId1" Type="http://schemas.openxmlformats.org/officeDocument/2006/relationships/slideLayout" Target="../slideLayouts/slideLayout12.xml"/><Relationship Id="rId5" Type="http://schemas.openxmlformats.org/officeDocument/2006/relationships/hyperlink" Target="http://byyourhands.blogspot.gr/2010/10/tuesday-tutorial-penny-rugs-and-blanket.html" TargetMode="Externa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3" Type="http://schemas.openxmlformats.org/officeDocument/2006/relationships/hyperlink" Target="http://www.cci-icc.gc.ca/symposium/2011/index-eng.aspx" TargetMode="External"/><Relationship Id="rId2" Type="http://schemas.openxmlformats.org/officeDocument/2006/relationships/hyperlink" Target="http://www.cci-icc.gc.ca/index-eng.aspx" TargetMode="External"/><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http://www.cci-icc.gc.ca/publications/notes/13-10-eng.aspx"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052736"/>
            <a:ext cx="7772400" cy="1068239"/>
          </a:xfrm>
        </p:spPr>
        <p:txBody>
          <a:bodyPr>
            <a:normAutofit/>
          </a:bodyPr>
          <a:lstStyle/>
          <a:p>
            <a:pPr lvl="1" algn="ctr"/>
            <a:r>
              <a:rPr lang="el-GR" sz="4000" b="1" dirty="0" smtClean="0">
                <a:solidFill>
                  <a:schemeClr val="tx1"/>
                </a:solidFill>
                <a:latin typeface="+mn-lt"/>
              </a:rPr>
              <a:t>Συντήρηση Υφάσματος (Θ)</a:t>
            </a:r>
            <a:endParaRPr lang="el-GR" sz="4000" b="1" dirty="0">
              <a:solidFill>
                <a:schemeClr val="tx1"/>
              </a:solidFill>
              <a:latin typeface="+mn-lt"/>
            </a:endParaRPr>
          </a:p>
        </p:txBody>
      </p:sp>
      <p:sp>
        <p:nvSpPr>
          <p:cNvPr id="3" name="Υπότιτλος 2"/>
          <p:cNvSpPr>
            <a:spLocks noGrp="1"/>
          </p:cNvSpPr>
          <p:nvPr>
            <p:ph type="subTitle" idx="1"/>
          </p:nvPr>
        </p:nvSpPr>
        <p:spPr>
          <a:xfrm>
            <a:off x="0" y="3573016"/>
            <a:ext cx="9144000" cy="1752600"/>
          </a:xfrm>
        </p:spPr>
        <p:txBody>
          <a:bodyPr>
            <a:normAutofit fontScale="92500" lnSpcReduction="10000"/>
          </a:bodyPr>
          <a:lstStyle/>
          <a:p>
            <a:pPr>
              <a:spcBef>
                <a:spcPts val="600"/>
              </a:spcBef>
              <a:spcAft>
                <a:spcPts val="1800"/>
              </a:spcAft>
            </a:pPr>
            <a:r>
              <a:rPr lang="el-GR" sz="2800" b="1" dirty="0" smtClean="0"/>
              <a:t>Ενότητα 12</a:t>
            </a:r>
            <a:r>
              <a:rPr lang="el-GR" sz="2800" dirty="0" smtClean="0"/>
              <a:t>: </a:t>
            </a:r>
            <a:r>
              <a:rPr lang="el-GR" sz="2800" dirty="0"/>
              <a:t>Συμπληρώσεις –Στερεώσεις υφασμάτινων αντικειμένων</a:t>
            </a:r>
            <a:endParaRPr lang="en-US" sz="2800" dirty="0" smtClean="0"/>
          </a:p>
          <a:p>
            <a:pPr>
              <a:spcBef>
                <a:spcPts val="600"/>
              </a:spcBef>
            </a:pPr>
            <a:r>
              <a:rPr lang="el-GR" sz="2400" dirty="0"/>
              <a:t>Άννα </a:t>
            </a:r>
            <a:r>
              <a:rPr lang="el-GR" sz="2400" dirty="0" err="1"/>
              <a:t>Καρατζάνη</a:t>
            </a:r>
            <a:endParaRPr lang="el-GR" sz="2400" dirty="0"/>
          </a:p>
          <a:p>
            <a:pPr>
              <a:spcBef>
                <a:spcPts val="0"/>
              </a:spcBef>
            </a:pPr>
            <a:r>
              <a:rPr lang="el-GR" sz="2400" dirty="0"/>
              <a:t>Τμήμα Συντήρησης Αρχαιοτήτων &amp; Έργων Τέχνης</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Aias\opencourses\Α_ΥΠΟΣΤΗΡΙΞΗ ΑΝΑΠΤΥΞΗΣ ΑΨΜ\ΜΑΘΗΜΑΤΑ ΣΧΟΛΗ-ΚΑΘΗΓΗΤΗΣ\ΣΓΤΚΣ\ΚΑΡΑΤΖΑΝΗ ΑΝΝΑ\ΣΥΝΤΗΡΗΣΗ ΥΦΑΣΜΑΤΟΣ - Θ\ΕΚΠΑΙΔΕΥΤΙΚΟ ΥΛΙΚΟ\ΨΗΦΙΟΠΟΙΗΣΗ_ΒΕΛΤΙΩΣΗ\apo synantisi_01_11_13\prosthikes 23_11_2013\ΘΕΜΑ.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09298" y="1934275"/>
            <a:ext cx="2125404" cy="171074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r>
              <a:rPr lang="en-US" sz="4000" b="1" dirty="0" smtClean="0">
                <a:solidFill>
                  <a:srgbClr val="604A7B"/>
                </a:solidFill>
              </a:rPr>
              <a:t>Couching </a:t>
            </a:r>
            <a:r>
              <a:rPr lang="en-US" sz="3200" b="0" dirty="0" smtClean="0">
                <a:solidFill>
                  <a:srgbClr val="604A7B"/>
                </a:solidFill>
              </a:rPr>
              <a:t>(</a:t>
            </a:r>
            <a:r>
              <a:rPr lang="el-GR" sz="3200" b="0" dirty="0" smtClean="0">
                <a:solidFill>
                  <a:srgbClr val="604A7B"/>
                </a:solidFill>
              </a:rPr>
              <a:t>2</a:t>
            </a:r>
            <a:r>
              <a:rPr lang="en-US" sz="3200" b="0" dirty="0" smtClean="0">
                <a:solidFill>
                  <a:srgbClr val="604A7B"/>
                </a:solidFill>
              </a:rPr>
              <a:t> </a:t>
            </a:r>
            <a:r>
              <a:rPr lang="el-GR" sz="3200" b="0" dirty="0" smtClean="0">
                <a:solidFill>
                  <a:srgbClr val="604A7B"/>
                </a:solidFill>
              </a:rPr>
              <a:t>από</a:t>
            </a:r>
            <a:r>
              <a:rPr lang="en-US" sz="3200" b="0" dirty="0" smtClean="0">
                <a:solidFill>
                  <a:srgbClr val="604A7B"/>
                </a:solidFill>
              </a:rPr>
              <a:t> 2)</a:t>
            </a:r>
            <a:endParaRPr lang="el-GR" b="0" dirty="0">
              <a:solidFill>
                <a:srgbClr val="604A7B"/>
              </a:solidFill>
            </a:endParaRPr>
          </a:p>
        </p:txBody>
      </p:sp>
      <p:pic>
        <p:nvPicPr>
          <p:cNvPr id="16387" name="Picture 10" descr="C:\Users\user\Desktop\ΦΕΛΟΝΙΟ\DSC07536.JPG" title="Λεπτομέρεια αντικειμένου στο οποίο έχει εφαρμοστή η μέθοδο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0188" y="1374775"/>
            <a:ext cx="6072187"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 TextBox"/>
          <p:cNvSpPr txBox="1"/>
          <p:nvPr/>
        </p:nvSpPr>
        <p:spPr>
          <a:xfrm>
            <a:off x="928688" y="6286500"/>
            <a:ext cx="7072312" cy="400050"/>
          </a:xfrm>
          <a:prstGeom prst="rect">
            <a:avLst/>
          </a:prstGeom>
          <a:solidFill>
            <a:schemeClr val="accent4">
              <a:lumMod val="75000"/>
            </a:schemeClr>
          </a:solidFill>
        </p:spPr>
        <p:txBody>
          <a:bodyPr>
            <a:spAutoFit/>
          </a:bodyPr>
          <a:lstStyle/>
          <a:p>
            <a:pPr>
              <a:defRPr/>
            </a:pPr>
            <a:r>
              <a:rPr lang="el-GR" sz="2000" dirty="0">
                <a:solidFill>
                  <a:prstClr val="white"/>
                </a:solidFill>
                <a:latin typeface="Calibri"/>
              </a:rPr>
              <a:t>Λεπτομέρεια αντικειμένου στο οποίο έχει εφαρμοστή η μέθοδος.</a:t>
            </a:r>
          </a:p>
        </p:txBody>
      </p:sp>
      <p:sp>
        <p:nvSpPr>
          <p:cNvPr id="5" name="4 - TextBox"/>
          <p:cNvSpPr txBox="1"/>
          <p:nvPr/>
        </p:nvSpPr>
        <p:spPr>
          <a:xfrm>
            <a:off x="3786188" y="5929313"/>
            <a:ext cx="1714500" cy="276225"/>
          </a:xfrm>
          <a:prstGeom prst="rect">
            <a:avLst/>
          </a:prstGeom>
          <a:noFill/>
        </p:spPr>
        <p:txBody>
          <a:bodyPr>
            <a:spAutoFit/>
          </a:bodyPr>
          <a:lstStyle/>
          <a:p>
            <a:pPr algn="ctr">
              <a:defRPr/>
            </a:pPr>
            <a:r>
              <a:rPr lang="el-GR" sz="1200" dirty="0">
                <a:solidFill>
                  <a:prstClr val="black">
                    <a:lumMod val="75000"/>
                    <a:lumOff val="25000"/>
                  </a:prstClr>
                </a:solidFill>
                <a:latin typeface="Calibri"/>
              </a:rPr>
              <a:t>Άννα Καρατζάνη</a:t>
            </a:r>
          </a:p>
        </p:txBody>
      </p:sp>
      <p:sp>
        <p:nvSpPr>
          <p:cNvPr id="6" name="Θέση αριθμού διαφάνειας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dirty="0">
              <a:solidFill>
                <a:prstClr val="black"/>
              </a:solidFill>
            </a:endParaRPr>
          </a:p>
        </p:txBody>
      </p:sp>
    </p:spTree>
    <p:extLst>
      <p:ext uri="{BB962C8B-B14F-4D97-AF65-F5344CB8AC3E}">
        <p14:creationId xmlns:p14="http://schemas.microsoft.com/office/powerpoint/2010/main" val="5210861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 Τίτλος"/>
          <p:cNvSpPr>
            <a:spLocks noGrp="1"/>
          </p:cNvSpPr>
          <p:nvPr>
            <p:ph type="title"/>
          </p:nvPr>
        </p:nvSpPr>
        <p:spPr/>
        <p:txBody>
          <a:bodyPr/>
          <a:lstStyle/>
          <a:p>
            <a:pPr eaLnBrk="1" hangingPunct="1"/>
            <a:r>
              <a:rPr lang="el-GR" altLang="el-GR" sz="4000" b="1" dirty="0" smtClean="0">
                <a:solidFill>
                  <a:srgbClr val="604A7B"/>
                </a:solidFill>
              </a:rPr>
              <a:t>Βελονιά </a:t>
            </a:r>
            <a:r>
              <a:rPr lang="en-US" altLang="el-GR" sz="4000" b="1" dirty="0" smtClean="0">
                <a:solidFill>
                  <a:srgbClr val="604A7B"/>
                </a:solidFill>
              </a:rPr>
              <a:t>short-long</a:t>
            </a:r>
            <a:endParaRPr lang="el-GR" altLang="el-GR" sz="4000" b="1" dirty="0" smtClean="0">
              <a:solidFill>
                <a:srgbClr val="604A7B"/>
              </a:solidFill>
            </a:endParaRPr>
          </a:p>
        </p:txBody>
      </p:sp>
      <p:sp>
        <p:nvSpPr>
          <p:cNvPr id="13320" name="Θέση αριθμού διαφάνειας 25"/>
          <p:cNvSpPr>
            <a:spLocks noGrp="1"/>
          </p:cNvSpPr>
          <p:nvPr>
            <p:ph type="sldNum" sz="quarter" idx="12"/>
          </p:nvPr>
        </p:nvSpPr>
        <p:spPr bwMode="auto">
          <a:xfrm>
            <a:off x="6645757" y="6493809"/>
            <a:ext cx="2133600" cy="365125"/>
          </a:xfrm>
          <a:ln>
            <a:miter lim="800000"/>
            <a:headEnd/>
            <a:tailEnd/>
          </a:ln>
        </p:spPr>
        <p:txBody>
          <a:bodyPr wrap="square" numCol="1" anchorCtr="0" compatLnSpc="1">
            <a:prstTxWarp prst="textNoShape">
              <a:avLst/>
            </a:prstTxWarp>
          </a:bodyPr>
          <a:lstStyle/>
          <a:p>
            <a:pPr>
              <a:defRPr/>
            </a:pPr>
            <a:fld id="{6B759FEE-775D-4ADA-9B62-9D680CF45AFA}" type="slidenum">
              <a:rPr lang="el-GR" smtClean="0">
                <a:solidFill>
                  <a:prstClr val="black"/>
                </a:solidFill>
              </a:rPr>
              <a:pPr>
                <a:defRPr/>
              </a:pPr>
              <a:t>10</a:t>
            </a:fld>
            <a:endParaRPr lang="el-GR" smtClean="0">
              <a:solidFill>
                <a:prstClr val="black"/>
              </a:solidFill>
            </a:endParaRPr>
          </a:p>
        </p:txBody>
      </p:sp>
      <p:sp>
        <p:nvSpPr>
          <p:cNvPr id="66" name="65 - TextBox"/>
          <p:cNvSpPr txBox="1"/>
          <p:nvPr/>
        </p:nvSpPr>
        <p:spPr>
          <a:xfrm>
            <a:off x="285750" y="5572125"/>
            <a:ext cx="8572500" cy="1016000"/>
          </a:xfrm>
          <a:prstGeom prst="rect">
            <a:avLst/>
          </a:prstGeom>
          <a:solidFill>
            <a:schemeClr val="accent4">
              <a:lumMod val="75000"/>
            </a:schemeClr>
          </a:solidFill>
        </p:spPr>
        <p:txBody>
          <a:bodyPr>
            <a:spAutoFit/>
          </a:bodyPr>
          <a:lstStyle/>
          <a:p>
            <a:pPr>
              <a:defRPr/>
            </a:pPr>
            <a:r>
              <a:rPr lang="el-GR" sz="2000" dirty="0">
                <a:solidFill>
                  <a:prstClr val="white"/>
                </a:solidFill>
                <a:latin typeface="Calibri"/>
              </a:rPr>
              <a:t>Η Βελονιά αυτή χρησιμοποιείται για  την ραφή του αντικειμένου σε ενισχυμένο πίνακα αλλά και για την στερέωση του υφάσματος υποστήριξης  στο αντικείμενο. </a:t>
            </a:r>
          </a:p>
        </p:txBody>
      </p:sp>
      <p:grpSp>
        <p:nvGrpSpPr>
          <p:cNvPr id="56324" name="Ομάδα 2"/>
          <p:cNvGrpSpPr>
            <a:grpSpLocks/>
          </p:cNvGrpSpPr>
          <p:nvPr/>
        </p:nvGrpSpPr>
        <p:grpSpPr bwMode="auto">
          <a:xfrm>
            <a:off x="285750" y="1785938"/>
            <a:ext cx="4214813" cy="3500437"/>
            <a:chOff x="285750" y="1785938"/>
            <a:chExt cx="4214813" cy="3500437"/>
          </a:xfrm>
        </p:grpSpPr>
        <p:sp>
          <p:nvSpPr>
            <p:cNvPr id="56352" name="45 - Ορθογώνιο"/>
            <p:cNvSpPr>
              <a:spLocks noChangeArrowheads="1"/>
            </p:cNvSpPr>
            <p:nvPr/>
          </p:nvSpPr>
          <p:spPr bwMode="auto">
            <a:xfrm>
              <a:off x="285750" y="1785938"/>
              <a:ext cx="4214813" cy="3500437"/>
            </a:xfrm>
            <a:prstGeom prst="rect">
              <a:avLst/>
            </a:prstGeom>
            <a:pattFill prst="wdUpDiag">
              <a:fgClr>
                <a:srgbClr val="E6E0EC"/>
              </a:fgClr>
              <a:bgClr>
                <a:schemeClr val="bg1"/>
              </a:bgClr>
            </a:pattFill>
            <a:ln w="25400" algn="ctr">
              <a:solidFill>
                <a:srgbClr val="604A7B"/>
              </a:solidFill>
              <a:miter lim="800000"/>
              <a:headEnd/>
              <a:tailEnd/>
            </a:ln>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l-GR" altLang="el-GR">
                <a:solidFill>
                  <a:srgbClr val="FFFFFF"/>
                </a:solidFill>
                <a:latin typeface="Calibri" pitchFamily="34" charset="0"/>
              </a:endParaRPr>
            </a:p>
          </p:txBody>
        </p:sp>
        <p:sp>
          <p:nvSpPr>
            <p:cNvPr id="56353" name="4 - Ορθογώνιο"/>
            <p:cNvSpPr>
              <a:spLocks noChangeArrowheads="1"/>
            </p:cNvSpPr>
            <p:nvPr/>
          </p:nvSpPr>
          <p:spPr bwMode="auto">
            <a:xfrm>
              <a:off x="1000125" y="2643188"/>
              <a:ext cx="3000375" cy="1785937"/>
            </a:xfrm>
            <a:prstGeom prst="rect">
              <a:avLst/>
            </a:prstGeom>
            <a:pattFill prst="wdUpDiag">
              <a:fgClr>
                <a:srgbClr val="B3A2C7"/>
              </a:fgClr>
              <a:bgClr>
                <a:schemeClr val="bg1"/>
              </a:bgClr>
            </a:pattFill>
            <a:ln w="25400" algn="ctr">
              <a:solidFill>
                <a:srgbClr val="604A7B"/>
              </a:solidFill>
              <a:miter lim="800000"/>
              <a:headEnd/>
              <a:tailEnd/>
            </a:ln>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l-GR" altLang="el-GR">
                <a:solidFill>
                  <a:srgbClr val="FFFFFF"/>
                </a:solidFill>
                <a:latin typeface="Calibri" pitchFamily="34" charset="0"/>
              </a:endParaRPr>
            </a:p>
          </p:txBody>
        </p:sp>
        <p:cxnSp>
          <p:nvCxnSpPr>
            <p:cNvPr id="6" name="5 - Ευθεία γραμμή σύνδεσης"/>
            <p:cNvCxnSpPr/>
            <p:nvPr/>
          </p:nvCxnSpPr>
          <p:spPr>
            <a:xfrm rot="5400000">
              <a:off x="964406" y="2678907"/>
              <a:ext cx="3571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6 - Ευθεία γραμμή σύνδεσης"/>
            <p:cNvCxnSpPr/>
            <p:nvPr/>
          </p:nvCxnSpPr>
          <p:spPr>
            <a:xfrm rot="5400000">
              <a:off x="1393031" y="2678907"/>
              <a:ext cx="3571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7 - Ευθεία γραμμή σύνδεσης"/>
            <p:cNvCxnSpPr/>
            <p:nvPr/>
          </p:nvCxnSpPr>
          <p:spPr>
            <a:xfrm rot="5400000">
              <a:off x="1821656" y="2678907"/>
              <a:ext cx="3571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8 - Ευθεία γραμμή σύνδεσης"/>
            <p:cNvCxnSpPr/>
            <p:nvPr/>
          </p:nvCxnSpPr>
          <p:spPr>
            <a:xfrm rot="5400000">
              <a:off x="2678906" y="2678907"/>
              <a:ext cx="3571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9 - Ευθεία γραμμή σύνδεσης"/>
            <p:cNvCxnSpPr/>
            <p:nvPr/>
          </p:nvCxnSpPr>
          <p:spPr>
            <a:xfrm rot="5400000">
              <a:off x="2250281" y="2678907"/>
              <a:ext cx="3571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10 - Ευθεία γραμμή σύνδεσης"/>
            <p:cNvCxnSpPr/>
            <p:nvPr/>
          </p:nvCxnSpPr>
          <p:spPr>
            <a:xfrm rot="5400000">
              <a:off x="3107531" y="2678907"/>
              <a:ext cx="3571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11 - Ευθεία γραμμή σύνδεσης"/>
            <p:cNvCxnSpPr/>
            <p:nvPr/>
          </p:nvCxnSpPr>
          <p:spPr>
            <a:xfrm rot="5400000">
              <a:off x="3536156" y="2678907"/>
              <a:ext cx="3571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12 - Ευθεία γραμμή σύνδεσης"/>
            <p:cNvCxnSpPr/>
            <p:nvPr/>
          </p:nvCxnSpPr>
          <p:spPr>
            <a:xfrm rot="16200000" flipH="1">
              <a:off x="1089025" y="2589213"/>
              <a:ext cx="5365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13 - Ευθεία γραμμή σύνδεσης"/>
            <p:cNvCxnSpPr/>
            <p:nvPr/>
          </p:nvCxnSpPr>
          <p:spPr>
            <a:xfrm rot="16200000" flipH="1">
              <a:off x="1517650" y="2589213"/>
              <a:ext cx="5365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14 - Ευθεία γραμμή σύνδεσης"/>
            <p:cNvCxnSpPr/>
            <p:nvPr/>
          </p:nvCxnSpPr>
          <p:spPr>
            <a:xfrm rot="5400000">
              <a:off x="2374900" y="2589213"/>
              <a:ext cx="5365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15 - Ευθεία γραμμή σύνδεσης"/>
            <p:cNvCxnSpPr/>
            <p:nvPr/>
          </p:nvCxnSpPr>
          <p:spPr>
            <a:xfrm rot="5400000">
              <a:off x="2805112" y="2589213"/>
              <a:ext cx="5365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16 - Ευθεία γραμμή σύνδεσης"/>
            <p:cNvCxnSpPr/>
            <p:nvPr/>
          </p:nvCxnSpPr>
          <p:spPr>
            <a:xfrm rot="5400000">
              <a:off x="3232150" y="2589213"/>
              <a:ext cx="5365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17 - Ευθεία γραμμή σύνδεσης"/>
            <p:cNvCxnSpPr/>
            <p:nvPr/>
          </p:nvCxnSpPr>
          <p:spPr>
            <a:xfrm rot="5400000">
              <a:off x="1947862" y="2589213"/>
              <a:ext cx="5365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18 - Ευθεία γραμμή σύνδεσης"/>
            <p:cNvCxnSpPr/>
            <p:nvPr/>
          </p:nvCxnSpPr>
          <p:spPr>
            <a:xfrm>
              <a:off x="825500" y="2928938"/>
              <a:ext cx="388938"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19 - Ευθεία γραμμή σύνδεσης"/>
            <p:cNvCxnSpPr/>
            <p:nvPr/>
          </p:nvCxnSpPr>
          <p:spPr>
            <a:xfrm>
              <a:off x="825500" y="3357563"/>
              <a:ext cx="388938"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20 - Ευθεία γραμμή σύνδεσης"/>
            <p:cNvCxnSpPr/>
            <p:nvPr/>
          </p:nvCxnSpPr>
          <p:spPr>
            <a:xfrm>
              <a:off x="825500" y="3786188"/>
              <a:ext cx="388938"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21 - Ευθεία γραμμή σύνδεσης"/>
            <p:cNvCxnSpPr/>
            <p:nvPr/>
          </p:nvCxnSpPr>
          <p:spPr>
            <a:xfrm>
              <a:off x="825500" y="4214813"/>
              <a:ext cx="388938"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22 - Ευθεία γραμμή σύνδεσης"/>
            <p:cNvCxnSpPr/>
            <p:nvPr/>
          </p:nvCxnSpPr>
          <p:spPr>
            <a:xfrm>
              <a:off x="695325" y="3143250"/>
              <a:ext cx="519113"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23 - Ευθεία γραμμή σύνδεσης"/>
            <p:cNvCxnSpPr/>
            <p:nvPr/>
          </p:nvCxnSpPr>
          <p:spPr>
            <a:xfrm>
              <a:off x="695325" y="3571875"/>
              <a:ext cx="519113"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24 - Ευθεία γραμμή σύνδεσης"/>
            <p:cNvCxnSpPr/>
            <p:nvPr/>
          </p:nvCxnSpPr>
          <p:spPr>
            <a:xfrm>
              <a:off x="695325" y="4000500"/>
              <a:ext cx="519113"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7" name="66 - TextBox"/>
          <p:cNvSpPr txBox="1"/>
          <p:nvPr/>
        </p:nvSpPr>
        <p:spPr>
          <a:xfrm>
            <a:off x="1000125" y="5286375"/>
            <a:ext cx="2857500" cy="276225"/>
          </a:xfrm>
          <a:prstGeom prst="rect">
            <a:avLst/>
          </a:prstGeom>
          <a:noFill/>
        </p:spPr>
        <p:txBody>
          <a:bodyPr>
            <a:spAutoFit/>
          </a:bodyPr>
          <a:lstStyle/>
          <a:p>
            <a:pPr algn="ctr">
              <a:defRPr/>
            </a:pPr>
            <a:r>
              <a:rPr lang="el-GR" sz="1200" dirty="0">
                <a:solidFill>
                  <a:prstClr val="black">
                    <a:lumMod val="75000"/>
                    <a:lumOff val="25000"/>
                  </a:prstClr>
                </a:solidFill>
                <a:latin typeface="Calibri"/>
              </a:rPr>
              <a:t>Άννα Καρατζάνη</a:t>
            </a:r>
          </a:p>
        </p:txBody>
      </p:sp>
      <p:grpSp>
        <p:nvGrpSpPr>
          <p:cNvPr id="56326" name="Ομάδα 3"/>
          <p:cNvGrpSpPr>
            <a:grpSpLocks/>
          </p:cNvGrpSpPr>
          <p:nvPr/>
        </p:nvGrpSpPr>
        <p:grpSpPr bwMode="auto">
          <a:xfrm>
            <a:off x="4714875" y="1785938"/>
            <a:ext cx="4143375" cy="3500437"/>
            <a:chOff x="4714875" y="1785938"/>
            <a:chExt cx="4143375" cy="3500437"/>
          </a:xfrm>
        </p:grpSpPr>
        <p:sp>
          <p:nvSpPr>
            <p:cNvPr id="56333" name="64 - Ορθογώνιο"/>
            <p:cNvSpPr>
              <a:spLocks noChangeArrowheads="1"/>
            </p:cNvSpPr>
            <p:nvPr/>
          </p:nvSpPr>
          <p:spPr bwMode="auto">
            <a:xfrm>
              <a:off x="4714875" y="1785938"/>
              <a:ext cx="4143375" cy="3500437"/>
            </a:xfrm>
            <a:prstGeom prst="rect">
              <a:avLst/>
            </a:prstGeom>
            <a:pattFill prst="wdUpDiag">
              <a:fgClr>
                <a:srgbClr val="B3A2C7"/>
              </a:fgClr>
              <a:bgClr>
                <a:schemeClr val="bg1"/>
              </a:bgClr>
            </a:pattFill>
            <a:ln w="25400" algn="ctr">
              <a:solidFill>
                <a:srgbClr val="604A7B"/>
              </a:solidFill>
              <a:miter lim="800000"/>
              <a:headEnd/>
              <a:tailEnd/>
            </a:ln>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l-GR" altLang="el-GR">
                <a:solidFill>
                  <a:srgbClr val="FFFFFF"/>
                </a:solidFill>
                <a:latin typeface="Calibri" pitchFamily="34" charset="0"/>
              </a:endParaRPr>
            </a:p>
          </p:txBody>
        </p:sp>
        <p:sp>
          <p:nvSpPr>
            <p:cNvPr id="47" name="46 - Ελεύθερη σχεδίαση"/>
            <p:cNvSpPr/>
            <p:nvPr/>
          </p:nvSpPr>
          <p:spPr>
            <a:xfrm>
              <a:off x="5137150" y="2682875"/>
              <a:ext cx="3149600" cy="1728788"/>
            </a:xfrm>
            <a:custGeom>
              <a:avLst/>
              <a:gdLst>
                <a:gd name="connsiteX0" fmla="*/ 77121 w 3149244"/>
                <a:gd name="connsiteY0" fmla="*/ 368489 h 1729348"/>
                <a:gd name="connsiteX1" fmla="*/ 104417 w 3149244"/>
                <a:gd name="connsiteY1" fmla="*/ 259307 h 1729348"/>
                <a:gd name="connsiteX2" fmla="*/ 131712 w 3149244"/>
                <a:gd name="connsiteY2" fmla="*/ 218364 h 1729348"/>
                <a:gd name="connsiteX3" fmla="*/ 159008 w 3149244"/>
                <a:gd name="connsiteY3" fmla="*/ 163773 h 1729348"/>
                <a:gd name="connsiteX4" fmla="*/ 295485 w 3149244"/>
                <a:gd name="connsiteY4" fmla="*/ 40943 h 1729348"/>
                <a:gd name="connsiteX5" fmla="*/ 445611 w 3149244"/>
                <a:gd name="connsiteY5" fmla="*/ 13647 h 1729348"/>
                <a:gd name="connsiteX6" fmla="*/ 527497 w 3149244"/>
                <a:gd name="connsiteY6" fmla="*/ 0 h 1729348"/>
                <a:gd name="connsiteX7" fmla="*/ 936930 w 3149244"/>
                <a:gd name="connsiteY7" fmla="*/ 13647 h 1729348"/>
                <a:gd name="connsiteX8" fmla="*/ 1182590 w 3149244"/>
                <a:gd name="connsiteY8" fmla="*/ 40943 h 1729348"/>
                <a:gd name="connsiteX9" fmla="*/ 1278124 w 3149244"/>
                <a:gd name="connsiteY9" fmla="*/ 68238 h 1729348"/>
                <a:gd name="connsiteX10" fmla="*/ 1360011 w 3149244"/>
                <a:gd name="connsiteY10" fmla="*/ 81886 h 1729348"/>
                <a:gd name="connsiteX11" fmla="*/ 1578375 w 3149244"/>
                <a:gd name="connsiteY11" fmla="*/ 109182 h 1729348"/>
                <a:gd name="connsiteX12" fmla="*/ 1632966 w 3149244"/>
                <a:gd name="connsiteY12" fmla="*/ 122829 h 1729348"/>
                <a:gd name="connsiteX13" fmla="*/ 1673909 w 3149244"/>
                <a:gd name="connsiteY13" fmla="*/ 136477 h 1729348"/>
                <a:gd name="connsiteX14" fmla="*/ 1892273 w 3149244"/>
                <a:gd name="connsiteY14" fmla="*/ 163773 h 1729348"/>
                <a:gd name="connsiteX15" fmla="*/ 1974160 w 3149244"/>
                <a:gd name="connsiteY15" fmla="*/ 177420 h 1729348"/>
                <a:gd name="connsiteX16" fmla="*/ 2465479 w 3149244"/>
                <a:gd name="connsiteY16" fmla="*/ 177420 h 1729348"/>
                <a:gd name="connsiteX17" fmla="*/ 2697491 w 3149244"/>
                <a:gd name="connsiteY17" fmla="*/ 191068 h 1729348"/>
                <a:gd name="connsiteX18" fmla="*/ 2779378 w 3149244"/>
                <a:gd name="connsiteY18" fmla="*/ 232012 h 1729348"/>
                <a:gd name="connsiteX19" fmla="*/ 2820321 w 3149244"/>
                <a:gd name="connsiteY19" fmla="*/ 272955 h 1729348"/>
                <a:gd name="connsiteX20" fmla="*/ 2943151 w 3149244"/>
                <a:gd name="connsiteY20" fmla="*/ 382137 h 1729348"/>
                <a:gd name="connsiteX21" fmla="*/ 2970447 w 3149244"/>
                <a:gd name="connsiteY21" fmla="*/ 423080 h 1729348"/>
                <a:gd name="connsiteX22" fmla="*/ 3065981 w 3149244"/>
                <a:gd name="connsiteY22" fmla="*/ 518614 h 1729348"/>
                <a:gd name="connsiteX23" fmla="*/ 3093276 w 3149244"/>
                <a:gd name="connsiteY23" fmla="*/ 573206 h 1729348"/>
                <a:gd name="connsiteX24" fmla="*/ 3134220 w 3149244"/>
                <a:gd name="connsiteY24" fmla="*/ 764274 h 1729348"/>
                <a:gd name="connsiteX25" fmla="*/ 3147867 w 3149244"/>
                <a:gd name="connsiteY25" fmla="*/ 818865 h 1729348"/>
                <a:gd name="connsiteX26" fmla="*/ 3134220 w 3149244"/>
                <a:gd name="connsiteY26" fmla="*/ 1037229 h 1729348"/>
                <a:gd name="connsiteX27" fmla="*/ 3093276 w 3149244"/>
                <a:gd name="connsiteY27" fmla="*/ 1078173 h 1729348"/>
                <a:gd name="connsiteX28" fmla="*/ 3052333 w 3149244"/>
                <a:gd name="connsiteY28" fmla="*/ 1132764 h 1729348"/>
                <a:gd name="connsiteX29" fmla="*/ 3025038 w 3149244"/>
                <a:gd name="connsiteY29" fmla="*/ 1187355 h 1729348"/>
                <a:gd name="connsiteX30" fmla="*/ 2997742 w 3149244"/>
                <a:gd name="connsiteY30" fmla="*/ 1296537 h 1729348"/>
                <a:gd name="connsiteX31" fmla="*/ 3011390 w 3149244"/>
                <a:gd name="connsiteY31" fmla="*/ 1501253 h 1729348"/>
                <a:gd name="connsiteX32" fmla="*/ 2888560 w 3149244"/>
                <a:gd name="connsiteY32" fmla="*/ 1569492 h 1729348"/>
                <a:gd name="connsiteX33" fmla="*/ 2793026 w 3149244"/>
                <a:gd name="connsiteY33" fmla="*/ 1610435 h 1729348"/>
                <a:gd name="connsiteX34" fmla="*/ 2683844 w 3149244"/>
                <a:gd name="connsiteY34" fmla="*/ 1624083 h 1729348"/>
                <a:gd name="connsiteX35" fmla="*/ 2629253 w 3149244"/>
                <a:gd name="connsiteY35" fmla="*/ 1637731 h 1729348"/>
                <a:gd name="connsiteX36" fmla="*/ 2451832 w 3149244"/>
                <a:gd name="connsiteY36" fmla="*/ 1665026 h 1729348"/>
                <a:gd name="connsiteX37" fmla="*/ 2410888 w 3149244"/>
                <a:gd name="connsiteY37" fmla="*/ 1678674 h 1729348"/>
                <a:gd name="connsiteX38" fmla="*/ 1564727 w 3149244"/>
                <a:gd name="connsiteY38" fmla="*/ 1678674 h 1729348"/>
                <a:gd name="connsiteX39" fmla="*/ 1523784 w 3149244"/>
                <a:gd name="connsiteY39" fmla="*/ 1665026 h 1729348"/>
                <a:gd name="connsiteX40" fmla="*/ 1469193 w 3149244"/>
                <a:gd name="connsiteY40" fmla="*/ 1651379 h 1729348"/>
                <a:gd name="connsiteX41" fmla="*/ 1346363 w 3149244"/>
                <a:gd name="connsiteY41" fmla="*/ 1596788 h 1729348"/>
                <a:gd name="connsiteX42" fmla="*/ 1291772 w 3149244"/>
                <a:gd name="connsiteY42" fmla="*/ 1583140 h 1729348"/>
                <a:gd name="connsiteX43" fmla="*/ 1223533 w 3149244"/>
                <a:gd name="connsiteY43" fmla="*/ 1555844 h 1729348"/>
                <a:gd name="connsiteX44" fmla="*/ 1046112 w 3149244"/>
                <a:gd name="connsiteY44" fmla="*/ 1528549 h 1729348"/>
                <a:gd name="connsiteX45" fmla="*/ 1005169 w 3149244"/>
                <a:gd name="connsiteY45" fmla="*/ 1514901 h 1729348"/>
                <a:gd name="connsiteX46" fmla="*/ 909635 w 3149244"/>
                <a:gd name="connsiteY46" fmla="*/ 1446662 h 1729348"/>
                <a:gd name="connsiteX47" fmla="*/ 800453 w 3149244"/>
                <a:gd name="connsiteY47" fmla="*/ 1364776 h 1729348"/>
                <a:gd name="connsiteX48" fmla="*/ 759509 w 3149244"/>
                <a:gd name="connsiteY48" fmla="*/ 1323832 h 1729348"/>
                <a:gd name="connsiteX49" fmla="*/ 650327 w 3149244"/>
                <a:gd name="connsiteY49" fmla="*/ 1241946 h 1729348"/>
                <a:gd name="connsiteX50" fmla="*/ 527497 w 3149244"/>
                <a:gd name="connsiteY50" fmla="*/ 1105468 h 1729348"/>
                <a:gd name="connsiteX51" fmla="*/ 486554 w 3149244"/>
                <a:gd name="connsiteY51" fmla="*/ 1064525 h 1729348"/>
                <a:gd name="connsiteX52" fmla="*/ 431963 w 3149244"/>
                <a:gd name="connsiteY52" fmla="*/ 1050877 h 1729348"/>
                <a:gd name="connsiteX53" fmla="*/ 377372 w 3149244"/>
                <a:gd name="connsiteY53" fmla="*/ 1023582 h 1729348"/>
                <a:gd name="connsiteX54" fmla="*/ 281838 w 3149244"/>
                <a:gd name="connsiteY54" fmla="*/ 1009934 h 1729348"/>
                <a:gd name="connsiteX55" fmla="*/ 199951 w 3149244"/>
                <a:gd name="connsiteY55" fmla="*/ 982638 h 1729348"/>
                <a:gd name="connsiteX56" fmla="*/ 104417 w 3149244"/>
                <a:gd name="connsiteY56" fmla="*/ 941695 h 1729348"/>
                <a:gd name="connsiteX57" fmla="*/ 77121 w 3149244"/>
                <a:gd name="connsiteY57" fmla="*/ 846161 h 1729348"/>
                <a:gd name="connsiteX58" fmla="*/ 49826 w 3149244"/>
                <a:gd name="connsiteY58" fmla="*/ 477671 h 1729348"/>
                <a:gd name="connsiteX59" fmla="*/ 90769 w 3149244"/>
                <a:gd name="connsiteY59" fmla="*/ 313898 h 1729348"/>
                <a:gd name="connsiteX60" fmla="*/ 77121 w 3149244"/>
                <a:gd name="connsiteY60" fmla="*/ 368489 h 1729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149244" h="1729348">
                  <a:moveTo>
                    <a:pt x="77121" y="368489"/>
                  </a:moveTo>
                  <a:cubicBezTo>
                    <a:pt x="79396" y="359390"/>
                    <a:pt x="90428" y="287286"/>
                    <a:pt x="104417" y="259307"/>
                  </a:cubicBezTo>
                  <a:cubicBezTo>
                    <a:pt x="111752" y="244636"/>
                    <a:pt x="123574" y="232605"/>
                    <a:pt x="131712" y="218364"/>
                  </a:cubicBezTo>
                  <a:cubicBezTo>
                    <a:pt x="141806" y="200700"/>
                    <a:pt x="148914" y="181437"/>
                    <a:pt x="159008" y="163773"/>
                  </a:cubicBezTo>
                  <a:cubicBezTo>
                    <a:pt x="189299" y="110763"/>
                    <a:pt x="234857" y="61152"/>
                    <a:pt x="295485" y="40943"/>
                  </a:cubicBezTo>
                  <a:cubicBezTo>
                    <a:pt x="375763" y="14184"/>
                    <a:pt x="310583" y="32936"/>
                    <a:pt x="445611" y="13647"/>
                  </a:cubicBezTo>
                  <a:cubicBezTo>
                    <a:pt x="473005" y="9734"/>
                    <a:pt x="500202" y="4549"/>
                    <a:pt x="527497" y="0"/>
                  </a:cubicBezTo>
                  <a:lnTo>
                    <a:pt x="936930" y="13647"/>
                  </a:lnTo>
                  <a:cubicBezTo>
                    <a:pt x="994587" y="16530"/>
                    <a:pt x="1120551" y="33188"/>
                    <a:pt x="1182590" y="40943"/>
                  </a:cubicBezTo>
                  <a:cubicBezTo>
                    <a:pt x="1214435" y="50041"/>
                    <a:pt x="1245853" y="60791"/>
                    <a:pt x="1278124" y="68238"/>
                  </a:cubicBezTo>
                  <a:cubicBezTo>
                    <a:pt x="1305088" y="74460"/>
                    <a:pt x="1332661" y="77678"/>
                    <a:pt x="1360011" y="81886"/>
                  </a:cubicBezTo>
                  <a:cubicBezTo>
                    <a:pt x="1461276" y="97465"/>
                    <a:pt x="1468461" y="96969"/>
                    <a:pt x="1578375" y="109182"/>
                  </a:cubicBezTo>
                  <a:cubicBezTo>
                    <a:pt x="1596572" y="113731"/>
                    <a:pt x="1614931" y="117676"/>
                    <a:pt x="1632966" y="122829"/>
                  </a:cubicBezTo>
                  <a:cubicBezTo>
                    <a:pt x="1646798" y="126781"/>
                    <a:pt x="1659866" y="133356"/>
                    <a:pt x="1673909" y="136477"/>
                  </a:cubicBezTo>
                  <a:cubicBezTo>
                    <a:pt x="1753854" y="154243"/>
                    <a:pt x="1805979" y="152986"/>
                    <a:pt x="1892273" y="163773"/>
                  </a:cubicBezTo>
                  <a:cubicBezTo>
                    <a:pt x="1919731" y="167205"/>
                    <a:pt x="1946864" y="172871"/>
                    <a:pt x="1974160" y="177420"/>
                  </a:cubicBezTo>
                  <a:cubicBezTo>
                    <a:pt x="2161636" y="239914"/>
                    <a:pt x="1958473" y="177420"/>
                    <a:pt x="2465479" y="177420"/>
                  </a:cubicBezTo>
                  <a:cubicBezTo>
                    <a:pt x="2542950" y="177420"/>
                    <a:pt x="2620154" y="186519"/>
                    <a:pt x="2697491" y="191068"/>
                  </a:cubicBezTo>
                  <a:cubicBezTo>
                    <a:pt x="2738527" y="204747"/>
                    <a:pt x="2744102" y="202615"/>
                    <a:pt x="2779378" y="232012"/>
                  </a:cubicBezTo>
                  <a:cubicBezTo>
                    <a:pt x="2794205" y="244368"/>
                    <a:pt x="2805494" y="260599"/>
                    <a:pt x="2820321" y="272955"/>
                  </a:cubicBezTo>
                  <a:cubicBezTo>
                    <a:pt x="2881858" y="324236"/>
                    <a:pt x="2876788" y="282595"/>
                    <a:pt x="2943151" y="382137"/>
                  </a:cubicBezTo>
                  <a:cubicBezTo>
                    <a:pt x="2952250" y="395785"/>
                    <a:pt x="2959474" y="410888"/>
                    <a:pt x="2970447" y="423080"/>
                  </a:cubicBezTo>
                  <a:cubicBezTo>
                    <a:pt x="3000574" y="456554"/>
                    <a:pt x="3065981" y="518614"/>
                    <a:pt x="3065981" y="518614"/>
                  </a:cubicBezTo>
                  <a:cubicBezTo>
                    <a:pt x="3075079" y="536811"/>
                    <a:pt x="3086842" y="553905"/>
                    <a:pt x="3093276" y="573206"/>
                  </a:cubicBezTo>
                  <a:cubicBezTo>
                    <a:pt x="3123710" y="664509"/>
                    <a:pt x="3117040" y="678375"/>
                    <a:pt x="3134220" y="764274"/>
                  </a:cubicBezTo>
                  <a:cubicBezTo>
                    <a:pt x="3137898" y="782667"/>
                    <a:pt x="3143318" y="800668"/>
                    <a:pt x="3147867" y="818865"/>
                  </a:cubicBezTo>
                  <a:cubicBezTo>
                    <a:pt x="3143318" y="891653"/>
                    <a:pt x="3149244" y="965863"/>
                    <a:pt x="3134220" y="1037229"/>
                  </a:cubicBezTo>
                  <a:cubicBezTo>
                    <a:pt x="3130244" y="1056116"/>
                    <a:pt x="3105837" y="1063518"/>
                    <a:pt x="3093276" y="1078173"/>
                  </a:cubicBezTo>
                  <a:cubicBezTo>
                    <a:pt x="3078473" y="1095443"/>
                    <a:pt x="3064388" y="1113475"/>
                    <a:pt x="3052333" y="1132764"/>
                  </a:cubicBezTo>
                  <a:cubicBezTo>
                    <a:pt x="3041550" y="1150016"/>
                    <a:pt x="3031472" y="1168054"/>
                    <a:pt x="3025038" y="1187355"/>
                  </a:cubicBezTo>
                  <a:cubicBezTo>
                    <a:pt x="3013175" y="1222944"/>
                    <a:pt x="2997742" y="1296537"/>
                    <a:pt x="2997742" y="1296537"/>
                  </a:cubicBezTo>
                  <a:cubicBezTo>
                    <a:pt x="3017538" y="1375720"/>
                    <a:pt x="3043465" y="1421066"/>
                    <a:pt x="3011390" y="1501253"/>
                  </a:cubicBezTo>
                  <a:cubicBezTo>
                    <a:pt x="2990466" y="1553564"/>
                    <a:pt x="2928587" y="1549478"/>
                    <a:pt x="2888560" y="1569492"/>
                  </a:cubicBezTo>
                  <a:cubicBezTo>
                    <a:pt x="2861668" y="1582938"/>
                    <a:pt x="2824586" y="1604697"/>
                    <a:pt x="2793026" y="1610435"/>
                  </a:cubicBezTo>
                  <a:cubicBezTo>
                    <a:pt x="2756940" y="1616996"/>
                    <a:pt x="2720022" y="1618053"/>
                    <a:pt x="2683844" y="1624083"/>
                  </a:cubicBezTo>
                  <a:cubicBezTo>
                    <a:pt x="2665342" y="1627167"/>
                    <a:pt x="2647646" y="1634052"/>
                    <a:pt x="2629253" y="1637731"/>
                  </a:cubicBezTo>
                  <a:cubicBezTo>
                    <a:pt x="2581902" y="1647201"/>
                    <a:pt x="2497728" y="1658470"/>
                    <a:pt x="2451832" y="1665026"/>
                  </a:cubicBezTo>
                  <a:cubicBezTo>
                    <a:pt x="2438184" y="1669575"/>
                    <a:pt x="2424995" y="1675853"/>
                    <a:pt x="2410888" y="1678674"/>
                  </a:cubicBezTo>
                  <a:cubicBezTo>
                    <a:pt x="2157521" y="1729348"/>
                    <a:pt x="1648122" y="1680190"/>
                    <a:pt x="1564727" y="1678674"/>
                  </a:cubicBezTo>
                  <a:cubicBezTo>
                    <a:pt x="1551079" y="1674125"/>
                    <a:pt x="1537616" y="1668978"/>
                    <a:pt x="1523784" y="1665026"/>
                  </a:cubicBezTo>
                  <a:cubicBezTo>
                    <a:pt x="1505749" y="1659873"/>
                    <a:pt x="1486987" y="1657310"/>
                    <a:pt x="1469193" y="1651379"/>
                  </a:cubicBezTo>
                  <a:cubicBezTo>
                    <a:pt x="1245136" y="1576694"/>
                    <a:pt x="1536578" y="1668118"/>
                    <a:pt x="1346363" y="1596788"/>
                  </a:cubicBezTo>
                  <a:cubicBezTo>
                    <a:pt x="1328800" y="1590202"/>
                    <a:pt x="1309566" y="1589072"/>
                    <a:pt x="1291772" y="1583140"/>
                  </a:cubicBezTo>
                  <a:cubicBezTo>
                    <a:pt x="1268531" y="1575393"/>
                    <a:pt x="1246774" y="1563591"/>
                    <a:pt x="1223533" y="1555844"/>
                  </a:cubicBezTo>
                  <a:cubicBezTo>
                    <a:pt x="1164441" y="1536147"/>
                    <a:pt x="1109696" y="1535614"/>
                    <a:pt x="1046112" y="1528549"/>
                  </a:cubicBezTo>
                  <a:cubicBezTo>
                    <a:pt x="1032464" y="1524000"/>
                    <a:pt x="1018036" y="1521335"/>
                    <a:pt x="1005169" y="1514901"/>
                  </a:cubicBezTo>
                  <a:cubicBezTo>
                    <a:pt x="983721" y="1504177"/>
                    <a:pt x="924066" y="1456970"/>
                    <a:pt x="909635" y="1446662"/>
                  </a:cubicBezTo>
                  <a:cubicBezTo>
                    <a:pt x="846429" y="1401515"/>
                    <a:pt x="877992" y="1432623"/>
                    <a:pt x="800453" y="1364776"/>
                  </a:cubicBezTo>
                  <a:cubicBezTo>
                    <a:pt x="785927" y="1352066"/>
                    <a:pt x="774950" y="1335413"/>
                    <a:pt x="759509" y="1323832"/>
                  </a:cubicBezTo>
                  <a:cubicBezTo>
                    <a:pt x="677016" y="1261962"/>
                    <a:pt x="708356" y="1309647"/>
                    <a:pt x="650327" y="1241946"/>
                  </a:cubicBezTo>
                  <a:cubicBezTo>
                    <a:pt x="522119" y="1092369"/>
                    <a:pt x="734257" y="1312228"/>
                    <a:pt x="527497" y="1105468"/>
                  </a:cubicBezTo>
                  <a:cubicBezTo>
                    <a:pt x="513849" y="1091820"/>
                    <a:pt x="505278" y="1069206"/>
                    <a:pt x="486554" y="1064525"/>
                  </a:cubicBezTo>
                  <a:cubicBezTo>
                    <a:pt x="468357" y="1059976"/>
                    <a:pt x="449526" y="1057463"/>
                    <a:pt x="431963" y="1050877"/>
                  </a:cubicBezTo>
                  <a:cubicBezTo>
                    <a:pt x="412914" y="1043734"/>
                    <a:pt x="397000" y="1028935"/>
                    <a:pt x="377372" y="1023582"/>
                  </a:cubicBezTo>
                  <a:cubicBezTo>
                    <a:pt x="346337" y="1015118"/>
                    <a:pt x="313683" y="1014483"/>
                    <a:pt x="281838" y="1009934"/>
                  </a:cubicBezTo>
                  <a:cubicBezTo>
                    <a:pt x="254542" y="1000835"/>
                    <a:pt x="225686" y="995505"/>
                    <a:pt x="199951" y="982638"/>
                  </a:cubicBezTo>
                  <a:cubicBezTo>
                    <a:pt x="132493" y="948910"/>
                    <a:pt x="164661" y="961777"/>
                    <a:pt x="104417" y="941695"/>
                  </a:cubicBezTo>
                  <a:cubicBezTo>
                    <a:pt x="96786" y="918803"/>
                    <a:pt x="78679" y="867972"/>
                    <a:pt x="77121" y="846161"/>
                  </a:cubicBezTo>
                  <a:cubicBezTo>
                    <a:pt x="49922" y="465383"/>
                    <a:pt x="99733" y="627399"/>
                    <a:pt x="49826" y="477671"/>
                  </a:cubicBezTo>
                  <a:cubicBezTo>
                    <a:pt x="64753" y="328390"/>
                    <a:pt x="31145" y="373522"/>
                    <a:pt x="90769" y="313898"/>
                  </a:cubicBezTo>
                  <a:cubicBezTo>
                    <a:pt x="0" y="419794"/>
                    <a:pt x="74846" y="377588"/>
                    <a:pt x="77121" y="368489"/>
                  </a:cubicBezTo>
                  <a:close/>
                </a:path>
              </a:pathLst>
            </a:custGeom>
            <a:pattFill prst="wdUpDiag">
              <a:fgClr>
                <a:schemeClr val="accent4">
                  <a:lumMod val="20000"/>
                  <a:lumOff val="80000"/>
                </a:schemeClr>
              </a:fgClr>
              <a:bgClr>
                <a:schemeClr val="bg1"/>
              </a:bgClr>
            </a:patt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cxnSp>
          <p:nvCxnSpPr>
            <p:cNvPr id="48" name="47 - Ευθεία γραμμή σύνδεσης"/>
            <p:cNvCxnSpPr/>
            <p:nvPr/>
          </p:nvCxnSpPr>
          <p:spPr>
            <a:xfrm rot="5400000">
              <a:off x="5339556" y="3713957"/>
              <a:ext cx="428625"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48 - Ευθεία γραμμή σύνδεσης"/>
            <p:cNvCxnSpPr/>
            <p:nvPr/>
          </p:nvCxnSpPr>
          <p:spPr>
            <a:xfrm rot="5400000">
              <a:off x="5268119" y="2642394"/>
              <a:ext cx="428625"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49 - Ευθεία γραμμή σύνδεσης"/>
            <p:cNvCxnSpPr/>
            <p:nvPr/>
          </p:nvCxnSpPr>
          <p:spPr>
            <a:xfrm rot="5400000">
              <a:off x="5696744" y="2713832"/>
              <a:ext cx="428625"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50 - Ευθεία γραμμή σύνδεσης"/>
            <p:cNvCxnSpPr/>
            <p:nvPr/>
          </p:nvCxnSpPr>
          <p:spPr>
            <a:xfrm rot="5400000">
              <a:off x="6553994" y="2856707"/>
              <a:ext cx="428625"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51 - Ευθεία γραμμή σύνδεσης"/>
            <p:cNvCxnSpPr/>
            <p:nvPr/>
          </p:nvCxnSpPr>
          <p:spPr>
            <a:xfrm rot="5400000">
              <a:off x="6125369" y="2713832"/>
              <a:ext cx="428625"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52 - Ευθεία γραμμή σύνδεσης"/>
            <p:cNvCxnSpPr/>
            <p:nvPr/>
          </p:nvCxnSpPr>
          <p:spPr>
            <a:xfrm rot="5400000">
              <a:off x="6982619" y="2856707"/>
              <a:ext cx="428625"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53 - Ευθεία γραμμή σύνδεσης"/>
            <p:cNvCxnSpPr/>
            <p:nvPr/>
          </p:nvCxnSpPr>
          <p:spPr>
            <a:xfrm rot="5400000">
              <a:off x="7411244" y="2856707"/>
              <a:ext cx="428625"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54 - Ευθεία γραμμή σύνδεσης"/>
            <p:cNvCxnSpPr/>
            <p:nvPr/>
          </p:nvCxnSpPr>
          <p:spPr>
            <a:xfrm rot="16200000" flipH="1">
              <a:off x="5447506" y="3893344"/>
              <a:ext cx="6429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55 - Ευθεία γραμμή σύνδεσης"/>
            <p:cNvCxnSpPr/>
            <p:nvPr/>
          </p:nvCxnSpPr>
          <p:spPr>
            <a:xfrm rot="16200000" flipH="1">
              <a:off x="5376069" y="2536032"/>
              <a:ext cx="6429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56 - Ευθεία γραμμή σύνδεσης"/>
            <p:cNvCxnSpPr/>
            <p:nvPr/>
          </p:nvCxnSpPr>
          <p:spPr>
            <a:xfrm rot="5400000">
              <a:off x="6232525" y="2678113"/>
              <a:ext cx="642937"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57 - Ευθεία γραμμή σύνδεσης"/>
            <p:cNvCxnSpPr/>
            <p:nvPr/>
          </p:nvCxnSpPr>
          <p:spPr>
            <a:xfrm rot="5400000">
              <a:off x="6662738" y="2749550"/>
              <a:ext cx="642938"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58 - Ευθεία γραμμή σύνδεσης"/>
            <p:cNvCxnSpPr/>
            <p:nvPr/>
          </p:nvCxnSpPr>
          <p:spPr>
            <a:xfrm rot="5400000">
              <a:off x="7089775" y="2820988"/>
              <a:ext cx="642937"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59 - Ευθεία γραμμή σύνδεσης"/>
            <p:cNvCxnSpPr/>
            <p:nvPr/>
          </p:nvCxnSpPr>
          <p:spPr>
            <a:xfrm rot="5400000">
              <a:off x="5805488" y="2535238"/>
              <a:ext cx="642937"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60 - Ευθεία γραμμή σύνδεσης"/>
            <p:cNvCxnSpPr/>
            <p:nvPr/>
          </p:nvCxnSpPr>
          <p:spPr>
            <a:xfrm>
              <a:off x="4983163" y="2857500"/>
              <a:ext cx="428625"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61 - Ευθεία γραμμή σύνδεσης"/>
            <p:cNvCxnSpPr/>
            <p:nvPr/>
          </p:nvCxnSpPr>
          <p:spPr>
            <a:xfrm>
              <a:off x="5054600" y="3286125"/>
              <a:ext cx="428625"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62 - Ευθεία γραμμή σύνδεσης"/>
            <p:cNvCxnSpPr/>
            <p:nvPr/>
          </p:nvCxnSpPr>
          <p:spPr>
            <a:xfrm>
              <a:off x="4840288" y="3071813"/>
              <a:ext cx="57150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63 - Ευθεία γραμμή σύνδεσης"/>
            <p:cNvCxnSpPr/>
            <p:nvPr/>
          </p:nvCxnSpPr>
          <p:spPr>
            <a:xfrm>
              <a:off x="4911725" y="3500438"/>
              <a:ext cx="57150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8" name="67 - TextBox"/>
          <p:cNvSpPr txBox="1"/>
          <p:nvPr/>
        </p:nvSpPr>
        <p:spPr>
          <a:xfrm>
            <a:off x="5357813" y="5286375"/>
            <a:ext cx="2857500" cy="276225"/>
          </a:xfrm>
          <a:prstGeom prst="rect">
            <a:avLst/>
          </a:prstGeom>
          <a:noFill/>
        </p:spPr>
        <p:txBody>
          <a:bodyPr>
            <a:spAutoFit/>
          </a:bodyPr>
          <a:lstStyle/>
          <a:p>
            <a:pPr algn="ctr">
              <a:defRPr/>
            </a:pPr>
            <a:r>
              <a:rPr lang="el-GR" sz="1200" dirty="0">
                <a:solidFill>
                  <a:prstClr val="black">
                    <a:lumMod val="75000"/>
                    <a:lumOff val="25000"/>
                  </a:prstClr>
                </a:solidFill>
                <a:latin typeface="Calibri"/>
              </a:rPr>
              <a:t>Άννα Καρατζάνη</a:t>
            </a:r>
          </a:p>
        </p:txBody>
      </p:sp>
      <p:sp>
        <p:nvSpPr>
          <p:cNvPr id="65" name="64 - TextBox"/>
          <p:cNvSpPr txBox="1"/>
          <p:nvPr/>
        </p:nvSpPr>
        <p:spPr>
          <a:xfrm>
            <a:off x="5715000" y="3000375"/>
            <a:ext cx="1857375" cy="708025"/>
          </a:xfrm>
          <a:prstGeom prst="rect">
            <a:avLst/>
          </a:prstGeom>
          <a:noFill/>
        </p:spPr>
        <p:txBody>
          <a:bodyPr>
            <a:spAutoFit/>
          </a:bodyPr>
          <a:lstStyle/>
          <a:p>
            <a:pPr>
              <a:defRPr/>
            </a:pPr>
            <a:r>
              <a:rPr lang="el-GR" sz="2000" b="1" dirty="0">
                <a:solidFill>
                  <a:prstClr val="black"/>
                </a:solidFill>
                <a:latin typeface="Calibri"/>
              </a:rPr>
              <a:t>Ύφασμα υποστήριξης</a:t>
            </a:r>
          </a:p>
        </p:txBody>
      </p:sp>
      <p:sp>
        <p:nvSpPr>
          <p:cNvPr id="69" name="68 - TextBox"/>
          <p:cNvSpPr txBox="1"/>
          <p:nvPr/>
        </p:nvSpPr>
        <p:spPr>
          <a:xfrm>
            <a:off x="1714500" y="3429000"/>
            <a:ext cx="1785938" cy="400050"/>
          </a:xfrm>
          <a:prstGeom prst="rect">
            <a:avLst/>
          </a:prstGeom>
          <a:noFill/>
        </p:spPr>
        <p:txBody>
          <a:bodyPr>
            <a:spAutoFit/>
          </a:bodyPr>
          <a:lstStyle/>
          <a:p>
            <a:pPr>
              <a:defRPr/>
            </a:pPr>
            <a:r>
              <a:rPr lang="el-GR" sz="2000" b="1" dirty="0">
                <a:solidFill>
                  <a:prstClr val="black"/>
                </a:solidFill>
                <a:latin typeface="Calibri"/>
              </a:rPr>
              <a:t>Αντικείμενο</a:t>
            </a:r>
          </a:p>
        </p:txBody>
      </p:sp>
      <p:sp>
        <p:nvSpPr>
          <p:cNvPr id="70" name="69 - TextBox"/>
          <p:cNvSpPr txBox="1"/>
          <p:nvPr/>
        </p:nvSpPr>
        <p:spPr>
          <a:xfrm>
            <a:off x="642938" y="1928813"/>
            <a:ext cx="2786062" cy="400050"/>
          </a:xfrm>
          <a:prstGeom prst="rect">
            <a:avLst/>
          </a:prstGeom>
          <a:noFill/>
        </p:spPr>
        <p:txBody>
          <a:bodyPr>
            <a:spAutoFit/>
          </a:bodyPr>
          <a:lstStyle/>
          <a:p>
            <a:pPr>
              <a:defRPr/>
            </a:pPr>
            <a:r>
              <a:rPr lang="el-GR" sz="2000" b="1" dirty="0">
                <a:solidFill>
                  <a:prstClr val="black"/>
                </a:solidFill>
                <a:latin typeface="Calibri"/>
              </a:rPr>
              <a:t>Ενισχυμένος πίνακας</a:t>
            </a:r>
          </a:p>
        </p:txBody>
      </p:sp>
      <p:sp>
        <p:nvSpPr>
          <p:cNvPr id="71" name="70 - TextBox"/>
          <p:cNvSpPr txBox="1"/>
          <p:nvPr/>
        </p:nvSpPr>
        <p:spPr>
          <a:xfrm>
            <a:off x="4929188" y="4643438"/>
            <a:ext cx="1785937" cy="400050"/>
          </a:xfrm>
          <a:prstGeom prst="rect">
            <a:avLst/>
          </a:prstGeom>
          <a:noFill/>
        </p:spPr>
        <p:txBody>
          <a:bodyPr>
            <a:spAutoFit/>
          </a:bodyPr>
          <a:lstStyle/>
          <a:p>
            <a:pPr>
              <a:defRPr/>
            </a:pPr>
            <a:r>
              <a:rPr lang="el-GR" sz="2000" b="1" dirty="0">
                <a:solidFill>
                  <a:prstClr val="black"/>
                </a:solidFill>
                <a:latin typeface="Calibri"/>
              </a:rPr>
              <a:t>Αντικείμενο</a:t>
            </a:r>
          </a:p>
        </p:txBody>
      </p:sp>
    </p:spTree>
    <p:extLst>
      <p:ext uri="{BB962C8B-B14F-4D97-AF65-F5344CB8AC3E}">
        <p14:creationId xmlns:p14="http://schemas.microsoft.com/office/powerpoint/2010/main" val="2788022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r>
              <a:rPr lang="el-GR" sz="4000" b="1" dirty="0" smtClean="0">
                <a:solidFill>
                  <a:srgbClr val="604A7B"/>
                </a:solidFill>
              </a:rPr>
              <a:t>Περαστή βελονιά - ψαροκόκαλο</a:t>
            </a:r>
            <a:endParaRPr lang="el-GR" sz="4000" b="1" dirty="0">
              <a:solidFill>
                <a:srgbClr val="604A7B"/>
              </a:solidFill>
            </a:endParaRPr>
          </a:p>
        </p:txBody>
      </p:sp>
      <p:sp>
        <p:nvSpPr>
          <p:cNvPr id="6" name="5 - TextBox"/>
          <p:cNvSpPr txBox="1"/>
          <p:nvPr/>
        </p:nvSpPr>
        <p:spPr>
          <a:xfrm>
            <a:off x="571500" y="3933056"/>
            <a:ext cx="3786188" cy="1631950"/>
          </a:xfrm>
          <a:prstGeom prst="rect">
            <a:avLst/>
          </a:prstGeom>
          <a:solidFill>
            <a:schemeClr val="accent4">
              <a:lumMod val="75000"/>
            </a:schemeClr>
          </a:solidFill>
        </p:spPr>
        <p:txBody>
          <a:bodyPr>
            <a:spAutoFit/>
          </a:bodyPr>
          <a:lstStyle/>
          <a:p>
            <a:pPr>
              <a:defRPr/>
            </a:pPr>
            <a:r>
              <a:rPr lang="el-GR" sz="2000" dirty="0">
                <a:solidFill>
                  <a:prstClr val="white"/>
                </a:solidFill>
                <a:latin typeface="Calibri"/>
              </a:rPr>
              <a:t>Στην επιφάνεια του υφάσματος η κλωστή φαίνεται ελάχιστα ενώ φαίνεται περισσότερο στο πίσω μέρος. Ακολουθεί τις γραμμές του στημονιού και του υφαδιού.  </a:t>
            </a:r>
          </a:p>
        </p:txBody>
      </p:sp>
      <p:pic>
        <p:nvPicPr>
          <p:cNvPr id="18435" name="Picture 2" descr="Description of Figure 2 directly following th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1357313"/>
            <a:ext cx="3795713" cy="2357437"/>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7" name="6 - TextBox"/>
          <p:cNvSpPr txBox="1"/>
          <p:nvPr/>
        </p:nvSpPr>
        <p:spPr>
          <a:xfrm>
            <a:off x="714375" y="1428750"/>
            <a:ext cx="2214563" cy="400050"/>
          </a:xfrm>
          <a:prstGeom prst="rect">
            <a:avLst/>
          </a:prstGeom>
          <a:noFill/>
        </p:spPr>
        <p:txBody>
          <a:bodyPr>
            <a:spAutoFit/>
          </a:bodyPr>
          <a:lstStyle/>
          <a:p>
            <a:pPr>
              <a:defRPr/>
            </a:pPr>
            <a:r>
              <a:rPr lang="el-GR" sz="2000" b="1" dirty="0">
                <a:solidFill>
                  <a:prstClr val="black"/>
                </a:solidFill>
                <a:latin typeface="Calibri"/>
              </a:rPr>
              <a:t>Περαστή βελονιά</a:t>
            </a:r>
          </a:p>
        </p:txBody>
      </p:sp>
      <p:sp>
        <p:nvSpPr>
          <p:cNvPr id="9" name="8 - TextBox"/>
          <p:cNvSpPr txBox="1"/>
          <p:nvPr/>
        </p:nvSpPr>
        <p:spPr>
          <a:xfrm>
            <a:off x="4802246" y="3933056"/>
            <a:ext cx="3929062" cy="1643063"/>
          </a:xfrm>
          <a:prstGeom prst="rect">
            <a:avLst/>
          </a:prstGeom>
          <a:solidFill>
            <a:schemeClr val="accent4">
              <a:lumMod val="75000"/>
            </a:schemeClr>
          </a:solidFill>
        </p:spPr>
        <p:txBody>
          <a:bodyPr>
            <a:spAutoFit/>
          </a:bodyPr>
          <a:lstStyle/>
          <a:p>
            <a:pPr>
              <a:defRPr/>
            </a:pPr>
            <a:r>
              <a:rPr lang="el-GR" sz="2000" dirty="0">
                <a:solidFill>
                  <a:prstClr val="white"/>
                </a:solidFill>
                <a:latin typeface="Calibri"/>
              </a:rPr>
              <a:t>Χρησιμοποιείται για να σταθεροποιήσει τα άκρα ενός υφάσματος και για να ενώσει δυο υφάσματα διατηρώντας την ελαστικότητα τους.</a:t>
            </a:r>
          </a:p>
        </p:txBody>
      </p:sp>
      <p:pic>
        <p:nvPicPr>
          <p:cNvPr id="18436" name="Picture 4" descr="Description of Figure 3 directly following th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6313" y="1357313"/>
            <a:ext cx="3902075" cy="2357437"/>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8" name="7 - TextBox"/>
          <p:cNvSpPr txBox="1"/>
          <p:nvPr/>
        </p:nvSpPr>
        <p:spPr>
          <a:xfrm>
            <a:off x="6715125" y="1428750"/>
            <a:ext cx="1785938" cy="400050"/>
          </a:xfrm>
          <a:prstGeom prst="rect">
            <a:avLst/>
          </a:prstGeom>
          <a:noFill/>
        </p:spPr>
        <p:txBody>
          <a:bodyPr>
            <a:spAutoFit/>
          </a:bodyPr>
          <a:lstStyle/>
          <a:p>
            <a:pPr algn="r">
              <a:defRPr/>
            </a:pPr>
            <a:r>
              <a:rPr lang="el-GR" sz="2000" b="1" dirty="0">
                <a:solidFill>
                  <a:prstClr val="black"/>
                </a:solidFill>
                <a:latin typeface="Calibri"/>
              </a:rPr>
              <a:t>Ψαροκόκαλο</a:t>
            </a:r>
          </a:p>
        </p:txBody>
      </p:sp>
      <p:sp>
        <p:nvSpPr>
          <p:cNvPr id="12" name="9 - Ορθογώνιο"/>
          <p:cNvSpPr/>
          <p:nvPr/>
        </p:nvSpPr>
        <p:spPr>
          <a:xfrm rot="16200000">
            <a:off x="3977333" y="2397531"/>
            <a:ext cx="1189335" cy="276999"/>
          </a:xfrm>
          <a:prstGeom prst="rect">
            <a:avLst/>
          </a:prstGeom>
        </p:spPr>
        <p:txBody>
          <a:bodyPr wrap="square">
            <a:spAutoFit/>
          </a:bodyPr>
          <a:lstStyle/>
          <a:p>
            <a:pPr algn="ctr">
              <a:defRPr/>
            </a:pPr>
            <a:r>
              <a:rPr lang="en-GB" sz="1200" dirty="0" smtClean="0">
                <a:solidFill>
                  <a:prstClr val="black"/>
                </a:solidFill>
                <a:latin typeface="Calibri"/>
                <a:hlinkClick r:id="rId4"/>
              </a:rPr>
              <a:t>cci-icc.gc.ca</a:t>
            </a:r>
            <a:endParaRPr lang="el-GR" sz="1200" dirty="0">
              <a:solidFill>
                <a:prstClr val="black"/>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a:t>
            </a:fld>
            <a:endParaRPr lang="el-GR">
              <a:solidFill>
                <a:prstClr val="black"/>
              </a:solidFill>
            </a:endParaRPr>
          </a:p>
        </p:txBody>
      </p:sp>
    </p:spTree>
    <p:extLst>
      <p:ext uri="{BB962C8B-B14F-4D97-AF65-F5344CB8AC3E}">
        <p14:creationId xmlns:p14="http://schemas.microsoft.com/office/powerpoint/2010/main" val="24716584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229600" cy="1008112"/>
          </a:xfrm>
        </p:spPr>
        <p:txBody>
          <a:bodyPr>
            <a:noAutofit/>
          </a:bodyPr>
          <a:lstStyle/>
          <a:p>
            <a:pPr>
              <a:defRPr/>
            </a:pPr>
            <a:r>
              <a:rPr lang="el-GR" b="1" dirty="0" smtClean="0">
                <a:solidFill>
                  <a:srgbClr val="604A7B"/>
                </a:solidFill>
              </a:rPr>
              <a:t>Κρυφή βελονιά και βελονιά κουμπότρυπας </a:t>
            </a:r>
            <a:endParaRPr lang="el-GR" b="1" dirty="0">
              <a:solidFill>
                <a:srgbClr val="604A7B"/>
              </a:solidFill>
            </a:endParaRPr>
          </a:p>
        </p:txBody>
      </p:sp>
      <p:sp>
        <p:nvSpPr>
          <p:cNvPr id="13" name="12 - TextBox"/>
          <p:cNvSpPr txBox="1"/>
          <p:nvPr/>
        </p:nvSpPr>
        <p:spPr>
          <a:xfrm>
            <a:off x="517525" y="4347069"/>
            <a:ext cx="3857625" cy="1323975"/>
          </a:xfrm>
          <a:prstGeom prst="rect">
            <a:avLst/>
          </a:prstGeom>
          <a:solidFill>
            <a:schemeClr val="accent4">
              <a:lumMod val="75000"/>
            </a:schemeClr>
          </a:solidFill>
        </p:spPr>
        <p:txBody>
          <a:bodyPr>
            <a:spAutoFit/>
          </a:bodyPr>
          <a:lstStyle/>
          <a:p>
            <a:pPr>
              <a:defRPr/>
            </a:pPr>
            <a:r>
              <a:rPr lang="el-GR" sz="2000" dirty="0">
                <a:solidFill>
                  <a:prstClr val="white"/>
                </a:solidFill>
                <a:latin typeface="Calibri"/>
              </a:rPr>
              <a:t>Η κρυφή βελονιά εφαρμόζεται για τα </a:t>
            </a:r>
            <a:r>
              <a:rPr lang="el-GR" sz="2000" dirty="0" smtClean="0">
                <a:solidFill>
                  <a:prstClr val="white"/>
                </a:solidFill>
                <a:latin typeface="Calibri"/>
              </a:rPr>
              <a:t>στριφώματα </a:t>
            </a:r>
            <a:r>
              <a:rPr lang="el-GR" sz="2000" dirty="0">
                <a:solidFill>
                  <a:prstClr val="white"/>
                </a:solidFill>
                <a:latin typeface="Calibri"/>
              </a:rPr>
              <a:t>και για να ενώσει δύο διαφορετικά υφάσματα και είναι σχεδόν αόρατη. </a:t>
            </a:r>
          </a:p>
        </p:txBody>
      </p:sp>
      <p:pic>
        <p:nvPicPr>
          <p:cNvPr id="20483" name="Picture 2" descr="Description of Figure 4 directly following th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3" y="1785938"/>
            <a:ext cx="3892550" cy="2286000"/>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12" name="9 - Ορθογώνιο"/>
          <p:cNvSpPr/>
          <p:nvPr/>
        </p:nvSpPr>
        <p:spPr>
          <a:xfrm>
            <a:off x="1834207" y="4070070"/>
            <a:ext cx="1189335" cy="276999"/>
          </a:xfrm>
          <a:prstGeom prst="rect">
            <a:avLst/>
          </a:prstGeom>
        </p:spPr>
        <p:txBody>
          <a:bodyPr wrap="square">
            <a:spAutoFit/>
          </a:bodyPr>
          <a:lstStyle/>
          <a:p>
            <a:pPr algn="ctr">
              <a:defRPr/>
            </a:pPr>
            <a:r>
              <a:rPr lang="en-GB" sz="1200" dirty="0" smtClean="0">
                <a:solidFill>
                  <a:prstClr val="black"/>
                </a:solidFill>
                <a:latin typeface="Calibri"/>
                <a:hlinkClick r:id="rId3"/>
              </a:rPr>
              <a:t>cci-icc.gc.ca</a:t>
            </a:r>
            <a:endParaRPr lang="el-GR" sz="1200" dirty="0">
              <a:solidFill>
                <a:prstClr val="black"/>
              </a:solidFill>
              <a:latin typeface="Calibri"/>
            </a:endParaRPr>
          </a:p>
        </p:txBody>
      </p:sp>
      <p:sp>
        <p:nvSpPr>
          <p:cNvPr id="11" name="10 - TextBox"/>
          <p:cNvSpPr txBox="1"/>
          <p:nvPr/>
        </p:nvSpPr>
        <p:spPr>
          <a:xfrm>
            <a:off x="4767262" y="5069450"/>
            <a:ext cx="3571875" cy="1323975"/>
          </a:xfrm>
          <a:prstGeom prst="rect">
            <a:avLst/>
          </a:prstGeom>
          <a:solidFill>
            <a:schemeClr val="accent4">
              <a:lumMod val="75000"/>
            </a:schemeClr>
          </a:solidFill>
        </p:spPr>
        <p:txBody>
          <a:bodyPr>
            <a:spAutoFit/>
          </a:bodyPr>
          <a:lstStyle/>
          <a:p>
            <a:pPr>
              <a:defRPr/>
            </a:pPr>
            <a:r>
              <a:rPr lang="el-GR" sz="2000" dirty="0">
                <a:solidFill>
                  <a:prstClr val="white"/>
                </a:solidFill>
                <a:latin typeface="Calibri"/>
              </a:rPr>
              <a:t>Η βελονιά κουμπότρυπας εφαρμόζεται στα ξεφτισμένα άκρα των υφασμάτων για να τα σταθεροποιήσει.</a:t>
            </a:r>
          </a:p>
        </p:txBody>
      </p:sp>
      <p:pic>
        <p:nvPicPr>
          <p:cNvPr id="20485" name="Picture 10" descr="http://2.bp.blogspot.com/_fqOWK8-gADc/TMZHxoKJyuI/AAAAAAAABUg/WXXMAGqJ0hE/s320/blanket%2520stitch.jpg" title="βελονιά κουμπότρυπας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3500" y="1785938"/>
            <a:ext cx="2819400" cy="3048000"/>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20486" name="9 - Ορθογώνιο"/>
          <p:cNvSpPr>
            <a:spLocks noChangeArrowheads="1"/>
          </p:cNvSpPr>
          <p:nvPr/>
        </p:nvSpPr>
        <p:spPr bwMode="auto">
          <a:xfrm>
            <a:off x="5151721" y="4792451"/>
            <a:ext cx="27860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altLang="el-GR" sz="1200" dirty="0" smtClean="0">
                <a:solidFill>
                  <a:prstClr val="black"/>
                </a:solidFill>
                <a:latin typeface="Calibri"/>
                <a:hlinkClick r:id="rId5"/>
              </a:rPr>
              <a:t>byyourhands.blogspot.gr</a:t>
            </a:r>
            <a:endParaRPr lang="el-GR" altLang="el-GR" sz="1200" dirty="0">
              <a:solidFill>
                <a:prstClr val="black"/>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a:t>
            </a:fld>
            <a:endParaRPr lang="el-GR">
              <a:solidFill>
                <a:prstClr val="black"/>
              </a:solidFill>
            </a:endParaRPr>
          </a:p>
        </p:txBody>
      </p:sp>
    </p:spTree>
    <p:extLst>
      <p:ext uri="{BB962C8B-B14F-4D97-AF65-F5344CB8AC3E}">
        <p14:creationId xmlns:p14="http://schemas.microsoft.com/office/powerpoint/2010/main" val="35152567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 Τίτλος"/>
          <p:cNvSpPr>
            <a:spLocks noGrp="1"/>
          </p:cNvSpPr>
          <p:nvPr>
            <p:ph type="title"/>
          </p:nvPr>
        </p:nvSpPr>
        <p:spPr>
          <a:xfrm>
            <a:off x="395536" y="2708920"/>
            <a:ext cx="8229600" cy="1071563"/>
          </a:xfrm>
          <a:ln>
            <a:solidFill>
              <a:schemeClr val="accent4">
                <a:lumMod val="60000"/>
                <a:lumOff val="40000"/>
              </a:schemeClr>
            </a:solidFill>
          </a:ln>
        </p:spPr>
        <p:txBody>
          <a:bodyPr>
            <a:noAutofit/>
          </a:bodyPr>
          <a:lstStyle/>
          <a:p>
            <a:pPr eaLnBrk="1" hangingPunct="1"/>
            <a:r>
              <a:rPr lang="el-GR" altLang="el-GR" dirty="0" smtClean="0">
                <a:solidFill>
                  <a:srgbClr val="604A7B"/>
                </a:solidFill>
              </a:rPr>
              <a:t>Χρήση Συγκολλητικών</a:t>
            </a:r>
            <a:br>
              <a:rPr lang="el-GR" altLang="el-GR" dirty="0" smtClean="0">
                <a:solidFill>
                  <a:srgbClr val="604A7B"/>
                </a:solidFill>
              </a:rPr>
            </a:br>
            <a:r>
              <a:rPr lang="el-GR" altLang="el-GR" sz="2400" b="0" i="1" dirty="0" smtClean="0">
                <a:solidFill>
                  <a:srgbClr val="604A7B"/>
                </a:solidFill>
              </a:rPr>
              <a:t>υπό </a:t>
            </a:r>
            <a:r>
              <a:rPr lang="en-GB" altLang="el-GR" sz="2400" b="0" i="1" dirty="0" err="1" smtClean="0">
                <a:solidFill>
                  <a:srgbClr val="604A7B"/>
                </a:solidFill>
              </a:rPr>
              <a:t>Tímár-Balázsy</a:t>
            </a:r>
            <a:r>
              <a:rPr lang="en-GB" altLang="el-GR" sz="2400" b="0" i="1" dirty="0" smtClean="0">
                <a:solidFill>
                  <a:srgbClr val="604A7B"/>
                </a:solidFill>
              </a:rPr>
              <a:t>, A. </a:t>
            </a:r>
            <a:r>
              <a:rPr lang="el-GR" altLang="el-GR" sz="2400" b="0" i="1" dirty="0" smtClean="0">
                <a:solidFill>
                  <a:srgbClr val="604A7B"/>
                </a:solidFill>
              </a:rPr>
              <a:t>&amp;</a:t>
            </a:r>
            <a:r>
              <a:rPr lang="en-US" altLang="el-GR" sz="2400" b="0" i="1" dirty="0" smtClean="0">
                <a:solidFill>
                  <a:srgbClr val="604A7B"/>
                </a:solidFill>
              </a:rPr>
              <a:t> </a:t>
            </a:r>
            <a:r>
              <a:rPr lang="en-US" altLang="el-GR" sz="2400" b="0" i="1" dirty="0" err="1" smtClean="0">
                <a:solidFill>
                  <a:srgbClr val="604A7B"/>
                </a:solidFill>
              </a:rPr>
              <a:t>Eastop</a:t>
            </a:r>
            <a:r>
              <a:rPr lang="en-US" altLang="el-GR" sz="2400" b="0" i="1" dirty="0" smtClean="0">
                <a:solidFill>
                  <a:srgbClr val="604A7B"/>
                </a:solidFill>
              </a:rPr>
              <a:t>, D. (</a:t>
            </a:r>
            <a:r>
              <a:rPr lang="en-GB" altLang="el-GR" sz="2400" b="0" i="1" dirty="0" smtClean="0">
                <a:solidFill>
                  <a:srgbClr val="604A7B"/>
                </a:solidFill>
              </a:rPr>
              <a:t>1998) </a:t>
            </a:r>
            <a:endParaRPr lang="el-GR" altLang="el-GR" sz="2400" b="0" i="1" dirty="0" smtClean="0">
              <a:solidFill>
                <a:srgbClr val="604A7B"/>
              </a:solidFill>
            </a:endParaRPr>
          </a:p>
        </p:txBody>
      </p:sp>
      <p:sp>
        <p:nvSpPr>
          <p:cNvPr id="15363" name="2 - Θέση αριθμού διαφάνειας"/>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B6A25CF4-A6D5-4ABE-A6FC-4A516D4E4545}" type="slidenum">
              <a:rPr lang="el-GR" smtClean="0">
                <a:solidFill>
                  <a:prstClr val="black"/>
                </a:solidFill>
              </a:rPr>
              <a:pPr>
                <a:defRPr/>
              </a:pPr>
              <a:t>13</a:t>
            </a:fld>
            <a:endParaRPr lang="el-GR" dirty="0" smtClean="0">
              <a:solidFill>
                <a:prstClr val="black"/>
              </a:solidFill>
            </a:endParaRPr>
          </a:p>
        </p:txBody>
      </p:sp>
    </p:spTree>
    <p:extLst>
      <p:ext uri="{BB962C8B-B14F-4D97-AF65-F5344CB8AC3E}">
        <p14:creationId xmlns:p14="http://schemas.microsoft.com/office/powerpoint/2010/main" val="6213753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a:bodyPr>
          <a:lstStyle/>
          <a:p>
            <a:pPr eaLnBrk="1" fontAlgn="auto" hangingPunct="1">
              <a:spcAft>
                <a:spcPts val="0"/>
              </a:spcAft>
              <a:defRPr/>
            </a:pPr>
            <a:r>
              <a:rPr lang="el-GR" dirty="0" smtClean="0">
                <a:solidFill>
                  <a:schemeClr val="accent4">
                    <a:lumMod val="75000"/>
                  </a:schemeClr>
                </a:solidFill>
              </a:rPr>
              <a:t>Χρήση συγκολλητικών </a:t>
            </a:r>
            <a:r>
              <a:rPr lang="el-GR" sz="3200" b="0" dirty="0" smtClean="0">
                <a:solidFill>
                  <a:schemeClr val="accent4">
                    <a:lumMod val="75000"/>
                  </a:schemeClr>
                </a:solidFill>
              </a:rPr>
              <a:t>(1</a:t>
            </a:r>
            <a:r>
              <a:rPr lang="en-US" sz="3200" b="0" dirty="0" smtClean="0">
                <a:solidFill>
                  <a:schemeClr val="accent4">
                    <a:lumMod val="75000"/>
                  </a:schemeClr>
                </a:solidFill>
              </a:rPr>
              <a:t> </a:t>
            </a:r>
            <a:r>
              <a:rPr lang="el-GR" sz="3200" b="0" dirty="0" smtClean="0">
                <a:solidFill>
                  <a:schemeClr val="accent4">
                    <a:lumMod val="75000"/>
                  </a:schemeClr>
                </a:solidFill>
              </a:rPr>
              <a:t>από 4)</a:t>
            </a:r>
            <a:endParaRPr lang="el-GR" dirty="0"/>
          </a:p>
        </p:txBody>
      </p:sp>
      <p:sp>
        <p:nvSpPr>
          <p:cNvPr id="16387" name="2 - Θέση περιεχομένου"/>
          <p:cNvSpPr>
            <a:spLocks noGrp="1"/>
          </p:cNvSpPr>
          <p:nvPr>
            <p:ph idx="1"/>
          </p:nvPr>
        </p:nvSpPr>
        <p:spPr>
          <a:xfrm>
            <a:off x="457200" y="1246188"/>
            <a:ext cx="8363272" cy="5351164"/>
          </a:xfrm>
        </p:spPr>
        <p:txBody>
          <a:bodyPr>
            <a:normAutofit/>
          </a:bodyPr>
          <a:lstStyle/>
          <a:p>
            <a:pPr eaLnBrk="1" hangingPunct="1">
              <a:lnSpc>
                <a:spcPct val="114000"/>
              </a:lnSpc>
              <a:spcBef>
                <a:spcPts val="2400"/>
              </a:spcBef>
            </a:pPr>
            <a:r>
              <a:rPr lang="el-GR" altLang="el-GR" sz="2400" dirty="0" smtClean="0"/>
              <a:t>Η χρήση φυσικών ή συνθετικών συγκολλητικών για την στερέωση υφασμάτινων αντικειμένων σε μια σταθερή επιφάνεια είναι μια τεχνική που εφαρμόζεται συχνά.</a:t>
            </a:r>
          </a:p>
          <a:p>
            <a:pPr eaLnBrk="1" hangingPunct="1">
              <a:lnSpc>
                <a:spcPct val="114000"/>
              </a:lnSpc>
              <a:spcBef>
                <a:spcPts val="2400"/>
              </a:spcBef>
            </a:pPr>
            <a:r>
              <a:rPr lang="el-GR" altLang="el-GR" sz="2400" dirty="0" smtClean="0"/>
              <a:t>Η χρήση συγκολλητικών στην συντήρηση πολιτιστικών τεκμηρίων εφαρμόζεται από τη δεκαετία του 1950, όταν εισάγεται η χρήση συνθετικών πολυμερών στον τομέα της συντήρησης. </a:t>
            </a:r>
          </a:p>
          <a:p>
            <a:pPr eaLnBrk="1" hangingPunct="1">
              <a:lnSpc>
                <a:spcPct val="114000"/>
              </a:lnSpc>
              <a:spcBef>
                <a:spcPts val="2400"/>
              </a:spcBef>
            </a:pPr>
            <a:r>
              <a:rPr lang="el-GR" altLang="el-GR" sz="2400" dirty="0" smtClean="0"/>
              <a:t>Η χρήση των υλικών αυτών στην συντήρηση υφάσματος συναντάται κυρίως σε περιπτώσεις έντονα φθαρμένων αντικειμένων και ινών όταν η χρήση παραδοσιακών τεχνικών (με βελονιές και κλωστή) δεν μπορεί να εφαρμοστεί.  </a:t>
            </a:r>
          </a:p>
          <a:p>
            <a:pPr eaLnBrk="1" hangingPunct="1">
              <a:lnSpc>
                <a:spcPct val="114000"/>
              </a:lnSpc>
            </a:pPr>
            <a:endParaRPr lang="el-GR" altLang="el-GR" dirty="0" smtClean="0"/>
          </a:p>
        </p:txBody>
      </p:sp>
      <p:sp>
        <p:nvSpPr>
          <p:cNvPr id="16388" name="3 - Θέση αριθμού διαφάνειας"/>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CBF324FD-C882-4DCB-8B09-7CA8D29CA90D}" type="slidenum">
              <a:rPr lang="el-GR" smtClean="0">
                <a:solidFill>
                  <a:prstClr val="black"/>
                </a:solidFill>
              </a:rPr>
              <a:pPr>
                <a:defRPr/>
              </a:pPr>
              <a:t>14</a:t>
            </a:fld>
            <a:endParaRPr lang="el-GR" smtClean="0">
              <a:solidFill>
                <a:prstClr val="black"/>
              </a:solidFill>
            </a:endParaRPr>
          </a:p>
        </p:txBody>
      </p:sp>
    </p:spTree>
    <p:extLst>
      <p:ext uri="{BB962C8B-B14F-4D97-AF65-F5344CB8AC3E}">
        <p14:creationId xmlns:p14="http://schemas.microsoft.com/office/powerpoint/2010/main" val="21373980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a:bodyPr>
          <a:lstStyle/>
          <a:p>
            <a:pPr eaLnBrk="1" fontAlgn="auto" hangingPunct="1">
              <a:spcAft>
                <a:spcPts val="0"/>
              </a:spcAft>
              <a:defRPr/>
            </a:pPr>
            <a:r>
              <a:rPr lang="el-GR" dirty="0" smtClean="0">
                <a:solidFill>
                  <a:schemeClr val="accent4">
                    <a:lumMod val="75000"/>
                  </a:schemeClr>
                </a:solidFill>
              </a:rPr>
              <a:t>Χρήση συγκολλητικών </a:t>
            </a:r>
            <a:r>
              <a:rPr lang="el-GR" sz="3200" b="0" dirty="0" smtClean="0">
                <a:solidFill>
                  <a:schemeClr val="accent4">
                    <a:lumMod val="75000"/>
                  </a:schemeClr>
                </a:solidFill>
              </a:rPr>
              <a:t>(2 από 4)</a:t>
            </a:r>
            <a:endParaRPr lang="el-GR" dirty="0"/>
          </a:p>
        </p:txBody>
      </p:sp>
      <p:sp>
        <p:nvSpPr>
          <p:cNvPr id="17411" name="2 - Θέση περιεχομένου"/>
          <p:cNvSpPr>
            <a:spLocks noGrp="1"/>
          </p:cNvSpPr>
          <p:nvPr>
            <p:ph idx="1"/>
          </p:nvPr>
        </p:nvSpPr>
        <p:spPr>
          <a:xfrm>
            <a:off x="457200" y="1357313"/>
            <a:ext cx="8363272" cy="5096023"/>
          </a:xfrm>
        </p:spPr>
        <p:txBody>
          <a:bodyPr/>
          <a:lstStyle/>
          <a:p>
            <a:pPr eaLnBrk="1" hangingPunct="1">
              <a:lnSpc>
                <a:spcPct val="114000"/>
              </a:lnSpc>
              <a:spcBef>
                <a:spcPts val="2400"/>
              </a:spcBef>
            </a:pPr>
            <a:r>
              <a:rPr lang="el-GR" altLang="el-GR" sz="2400" dirty="0" smtClean="0"/>
              <a:t>Τα συγκολλητικά έχουν εφαρμοστεί με μορφή διαλύματος, διασποράς ή γαλακτωμάτων σε υφασμάτινα αντικείμενα και έχει παρατηρηθεί επίσης η χρήση μείγματος φυσικών και συνθετικών πολυμερών. </a:t>
            </a:r>
          </a:p>
          <a:p>
            <a:pPr eaLnBrk="1" hangingPunct="1">
              <a:lnSpc>
                <a:spcPct val="114000"/>
              </a:lnSpc>
              <a:spcBef>
                <a:spcPts val="2400"/>
              </a:spcBef>
            </a:pPr>
            <a:r>
              <a:rPr lang="el-GR" altLang="el-GR" sz="2400" dirty="0" smtClean="0"/>
              <a:t>Τα συγκολλητικά και τα στερεωτικά μπορούν να εφαρμοστούν σε υγρή μορφή απευθείας στο υφασμάτινο αντικείμενο καλύπτοντας τις ίνες, ενώ για την στερέωση αντικειμένων το συγκολλητικό σχηματίζει ένα λεπτό στρώμα (φιλμ) στην επιφάνεια των ινών, συγκρατώντας τα σπαράγματα ενωμένα μεταξύ τους.</a:t>
            </a:r>
          </a:p>
          <a:p>
            <a:pPr eaLnBrk="1" hangingPunct="1">
              <a:lnSpc>
                <a:spcPct val="114000"/>
              </a:lnSpc>
            </a:pPr>
            <a:endParaRPr lang="el-GR" altLang="el-GR" sz="2400" dirty="0" smtClean="0"/>
          </a:p>
        </p:txBody>
      </p:sp>
      <p:sp>
        <p:nvSpPr>
          <p:cNvPr id="17412" name="3 - Θέση αριθμού διαφάνειας"/>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7B4C9460-F654-4754-96CD-F2AE4C955EB5}" type="slidenum">
              <a:rPr lang="el-GR" smtClean="0">
                <a:solidFill>
                  <a:prstClr val="black"/>
                </a:solidFill>
              </a:rPr>
              <a:pPr>
                <a:defRPr/>
              </a:pPr>
              <a:t>15</a:t>
            </a:fld>
            <a:endParaRPr lang="el-GR" smtClean="0">
              <a:solidFill>
                <a:prstClr val="black"/>
              </a:solidFill>
            </a:endParaRPr>
          </a:p>
        </p:txBody>
      </p:sp>
    </p:spTree>
    <p:extLst>
      <p:ext uri="{BB962C8B-B14F-4D97-AF65-F5344CB8AC3E}">
        <p14:creationId xmlns:p14="http://schemas.microsoft.com/office/powerpoint/2010/main" val="29208122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a:bodyPr>
          <a:lstStyle/>
          <a:p>
            <a:pPr eaLnBrk="1" fontAlgn="auto" hangingPunct="1">
              <a:spcAft>
                <a:spcPts val="0"/>
              </a:spcAft>
              <a:defRPr/>
            </a:pPr>
            <a:r>
              <a:rPr lang="el-GR" dirty="0" smtClean="0">
                <a:solidFill>
                  <a:schemeClr val="accent4">
                    <a:lumMod val="75000"/>
                  </a:schemeClr>
                </a:solidFill>
              </a:rPr>
              <a:t>Χρήση συγκολλητικών </a:t>
            </a:r>
            <a:r>
              <a:rPr lang="el-GR" sz="3200" b="0" dirty="0" smtClean="0">
                <a:solidFill>
                  <a:schemeClr val="accent4">
                    <a:lumMod val="75000"/>
                  </a:schemeClr>
                </a:solidFill>
              </a:rPr>
              <a:t>(3 από 4)</a:t>
            </a:r>
            <a:endParaRPr lang="el-GR" sz="3200" b="0" dirty="0">
              <a:solidFill>
                <a:schemeClr val="accent4">
                  <a:lumMod val="75000"/>
                </a:schemeClr>
              </a:solidFill>
            </a:endParaRPr>
          </a:p>
        </p:txBody>
      </p:sp>
      <p:sp>
        <p:nvSpPr>
          <p:cNvPr id="10243" name="2 - Θέση περιεχομένου"/>
          <p:cNvSpPr>
            <a:spLocks noGrp="1"/>
          </p:cNvSpPr>
          <p:nvPr>
            <p:ph idx="1"/>
          </p:nvPr>
        </p:nvSpPr>
        <p:spPr>
          <a:xfrm>
            <a:off x="251520" y="1196752"/>
            <a:ext cx="8640960" cy="5472608"/>
          </a:xfrm>
        </p:spPr>
        <p:txBody>
          <a:bodyPr rtlCol="0">
            <a:noAutofit/>
          </a:bodyPr>
          <a:lstStyle/>
          <a:p>
            <a:pPr eaLnBrk="1" fontAlgn="auto" hangingPunct="1">
              <a:lnSpc>
                <a:spcPct val="124000"/>
              </a:lnSpc>
              <a:spcBef>
                <a:spcPts val="2400"/>
              </a:spcBef>
              <a:spcAft>
                <a:spcPts val="0"/>
              </a:spcAft>
              <a:buFont typeface="Arial" pitchFamily="34" charset="0"/>
              <a:buChar char="•"/>
              <a:defRPr/>
            </a:pPr>
            <a:r>
              <a:rPr lang="en-US" sz="2300" dirty="0" smtClean="0"/>
              <a:t>H </a:t>
            </a:r>
            <a:r>
              <a:rPr lang="el-GR" sz="2300" dirty="0" smtClean="0"/>
              <a:t>λανθασμένη χρήση συγκολλητικών ουσιών μπορεί να προκαλέσει πολλά προβλήματα στο αντικείμενο όπως να το κάνει δύσκαμπτο και σκληρό, να αλλοιώσει το χρώμα και την εμφάνιση του καθώς πολλά συγκολλητικά κιτρινίζουν με το χρόνο, </a:t>
            </a:r>
          </a:p>
          <a:p>
            <a:pPr eaLnBrk="1" fontAlgn="auto" hangingPunct="1">
              <a:lnSpc>
                <a:spcPct val="124000"/>
              </a:lnSpc>
              <a:spcBef>
                <a:spcPts val="2400"/>
              </a:spcBef>
              <a:spcAft>
                <a:spcPts val="0"/>
              </a:spcAft>
              <a:buFont typeface="Arial" pitchFamily="34" charset="0"/>
              <a:buChar char="•"/>
              <a:defRPr/>
            </a:pPr>
            <a:r>
              <a:rPr lang="el-GR" sz="2300" dirty="0" smtClean="0"/>
              <a:t>Άλλα προβλήματα αφορούν στη συγκράτηση μορίων σκόνης στην επιφάνεια του συγκολλητικού, αποκόλληση, αδυναμία διάλυσης του συγκολλητικού και δυσκολία καθαρισμού του αντικειμένου,</a:t>
            </a:r>
          </a:p>
          <a:p>
            <a:pPr eaLnBrk="1" fontAlgn="auto" hangingPunct="1">
              <a:lnSpc>
                <a:spcPct val="124000"/>
              </a:lnSpc>
              <a:spcBef>
                <a:spcPts val="2400"/>
              </a:spcBef>
              <a:spcAft>
                <a:spcPts val="0"/>
              </a:spcAft>
              <a:buFont typeface="Arial" pitchFamily="34" charset="0"/>
              <a:buChar char="•"/>
              <a:defRPr/>
            </a:pPr>
            <a:r>
              <a:rPr lang="el-GR" sz="2300" dirty="0" smtClean="0"/>
              <a:t>Η μέθοδος αυτή επιλέγεται σε περιπτώσεις που η χρήση βελόνας μπορεί να προκαλέσει φθορά στο αντικείμενο ή αν αυτό φέρει ζωγραφισμένη διακόσμηση στην επιφάνειά του.</a:t>
            </a:r>
          </a:p>
          <a:p>
            <a:pPr eaLnBrk="1" fontAlgn="auto" hangingPunct="1">
              <a:lnSpc>
                <a:spcPct val="124000"/>
              </a:lnSpc>
              <a:spcAft>
                <a:spcPts val="0"/>
              </a:spcAft>
              <a:buFont typeface="Arial" pitchFamily="34" charset="0"/>
              <a:buChar char="•"/>
              <a:defRPr/>
            </a:pPr>
            <a:endParaRPr lang="el-GR" sz="2300" dirty="0" smtClean="0"/>
          </a:p>
        </p:txBody>
      </p:sp>
      <p:sp>
        <p:nvSpPr>
          <p:cNvPr id="18436" name="Θέση αριθμού διαφάνειας 2"/>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553E9E22-E622-4260-9438-4409AC63E781}" type="slidenum">
              <a:rPr lang="el-GR" smtClean="0">
                <a:solidFill>
                  <a:prstClr val="black"/>
                </a:solidFill>
              </a:rPr>
              <a:pPr>
                <a:defRPr/>
              </a:pPr>
              <a:t>16</a:t>
            </a:fld>
            <a:endParaRPr lang="el-GR" smtClean="0">
              <a:solidFill>
                <a:prstClr val="black"/>
              </a:solidFill>
            </a:endParaRPr>
          </a:p>
        </p:txBody>
      </p:sp>
    </p:spTree>
    <p:extLst>
      <p:ext uri="{BB962C8B-B14F-4D97-AF65-F5344CB8AC3E}">
        <p14:creationId xmlns:p14="http://schemas.microsoft.com/office/powerpoint/2010/main" val="39725572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8313" y="115888"/>
            <a:ext cx="8229600" cy="908050"/>
          </a:xfrm>
        </p:spPr>
        <p:txBody>
          <a:bodyPr rtlCol="0">
            <a:normAutofit/>
          </a:bodyPr>
          <a:lstStyle/>
          <a:p>
            <a:pPr eaLnBrk="1" fontAlgn="auto" hangingPunct="1">
              <a:spcAft>
                <a:spcPts val="0"/>
              </a:spcAft>
              <a:defRPr/>
            </a:pPr>
            <a:r>
              <a:rPr lang="el-GR" dirty="0" smtClean="0">
                <a:solidFill>
                  <a:schemeClr val="accent4">
                    <a:lumMod val="75000"/>
                  </a:schemeClr>
                </a:solidFill>
              </a:rPr>
              <a:t>Χρήση συγκολλητικών </a:t>
            </a:r>
            <a:r>
              <a:rPr lang="el-GR" sz="3200" b="0" dirty="0" smtClean="0">
                <a:solidFill>
                  <a:schemeClr val="accent4">
                    <a:lumMod val="75000"/>
                  </a:schemeClr>
                </a:solidFill>
              </a:rPr>
              <a:t>(4 από 4)</a:t>
            </a:r>
            <a:endParaRPr lang="el-GR" dirty="0"/>
          </a:p>
        </p:txBody>
      </p:sp>
      <p:pic>
        <p:nvPicPr>
          <p:cNvPr id="19460" name="Picture 2" descr="C:\Users\user\Documents\ΣΧΟΛΗ\Συνέδρια\ΠΕΣΑ_2012\Rauschenberg\ΠΡΙΝ\DSC0278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3" y="1071563"/>
            <a:ext cx="3330575" cy="5500687"/>
          </a:xfrm>
          <a:prstGeom prst="rect">
            <a:avLst/>
          </a:prstGeom>
          <a:solidFill>
            <a:schemeClr val="accent4">
              <a:lumMod val="60000"/>
              <a:lumOff val="40000"/>
            </a:schemeClr>
          </a:solidFill>
          <a:ln>
            <a:noFill/>
          </a:ln>
        </p:spPr>
      </p:pic>
      <p:pic>
        <p:nvPicPr>
          <p:cNvPr id="19461" name="Picture 3" descr="C:\Users\user\Documents\ΣΧΟΛΗ\Συνέδρια\ΠΕΣΑ_2012\Rauschenberg\ΠΡΙΝ\DSC0278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1071563"/>
            <a:ext cx="3789362" cy="3197225"/>
          </a:xfrm>
          <a:prstGeom prst="rect">
            <a:avLst/>
          </a:prstGeom>
          <a:solidFill>
            <a:schemeClr val="accent4">
              <a:lumMod val="60000"/>
              <a:lumOff val="40000"/>
            </a:schemeClr>
          </a:solidFill>
          <a:ln>
            <a:noFill/>
          </a:ln>
        </p:spPr>
      </p:pic>
      <p:sp>
        <p:nvSpPr>
          <p:cNvPr id="6" name="5 - TextBox"/>
          <p:cNvSpPr txBox="1"/>
          <p:nvPr/>
        </p:nvSpPr>
        <p:spPr>
          <a:xfrm>
            <a:off x="4500562" y="4643438"/>
            <a:ext cx="3786187" cy="1938992"/>
          </a:xfrm>
          <a:prstGeom prst="rect">
            <a:avLst/>
          </a:prstGeom>
          <a:solidFill>
            <a:schemeClr val="accent4">
              <a:lumMod val="75000"/>
            </a:schemeClr>
          </a:solidFill>
        </p:spPr>
        <p:txBody>
          <a:bodyPr wrap="square">
            <a:spAutoFit/>
          </a:bodyPr>
          <a:lstStyle/>
          <a:p>
            <a:pPr>
              <a:defRPr/>
            </a:pPr>
            <a:r>
              <a:rPr lang="en-US" sz="2000" dirty="0" smtClean="0">
                <a:solidFill>
                  <a:prstClr val="white"/>
                </a:solidFill>
                <a:latin typeface="Calibri"/>
              </a:rPr>
              <a:t>A</a:t>
            </a:r>
            <a:r>
              <a:rPr lang="el-GR" sz="2000" dirty="0" err="1" smtClean="0">
                <a:solidFill>
                  <a:prstClr val="white"/>
                </a:solidFill>
                <a:latin typeface="Calibri"/>
              </a:rPr>
              <a:t>ντικείμενο</a:t>
            </a:r>
            <a:r>
              <a:rPr lang="el-GR" sz="2000" dirty="0" smtClean="0">
                <a:solidFill>
                  <a:prstClr val="white"/>
                </a:solidFill>
                <a:latin typeface="Calibri"/>
              </a:rPr>
              <a:t> </a:t>
            </a:r>
            <a:r>
              <a:rPr lang="el-GR" sz="2000" dirty="0">
                <a:solidFill>
                  <a:prstClr val="white"/>
                </a:solidFill>
                <a:latin typeface="Calibri"/>
              </a:rPr>
              <a:t>που φέρει τύπωμα (μεταξοτυπία) σε πολύ λεπτό μεταξωτό ύφασμα, για την υποστήριξη του οποίου επιλέχθηκε η χρήση συγκολλητικών.</a:t>
            </a:r>
          </a:p>
        </p:txBody>
      </p:sp>
      <p:sp>
        <p:nvSpPr>
          <p:cNvPr id="7" name="6 - TextBox"/>
          <p:cNvSpPr txBox="1"/>
          <p:nvPr/>
        </p:nvSpPr>
        <p:spPr>
          <a:xfrm>
            <a:off x="5357813" y="4357688"/>
            <a:ext cx="2071687" cy="276225"/>
          </a:xfrm>
          <a:prstGeom prst="rect">
            <a:avLst/>
          </a:prstGeom>
          <a:noFill/>
        </p:spPr>
        <p:txBody>
          <a:bodyPr>
            <a:spAutoFit/>
          </a:bodyPr>
          <a:lstStyle/>
          <a:p>
            <a:pPr algn="ctr">
              <a:defRPr/>
            </a:pPr>
            <a:r>
              <a:rPr lang="el-GR" sz="1200" dirty="0">
                <a:solidFill>
                  <a:prstClr val="black">
                    <a:lumMod val="75000"/>
                    <a:lumOff val="25000"/>
                  </a:prstClr>
                </a:solidFill>
                <a:latin typeface="Calibri"/>
              </a:rPr>
              <a:t>Άννα Καρατζάνη</a:t>
            </a:r>
          </a:p>
        </p:txBody>
      </p:sp>
      <p:sp>
        <p:nvSpPr>
          <p:cNvPr id="8" name="7 - TextBox"/>
          <p:cNvSpPr txBox="1"/>
          <p:nvPr/>
        </p:nvSpPr>
        <p:spPr>
          <a:xfrm rot="16200000">
            <a:off x="2959894" y="5398294"/>
            <a:ext cx="2071687" cy="276225"/>
          </a:xfrm>
          <a:prstGeom prst="rect">
            <a:avLst/>
          </a:prstGeom>
          <a:noFill/>
        </p:spPr>
        <p:txBody>
          <a:bodyPr>
            <a:spAutoFit/>
          </a:bodyPr>
          <a:lstStyle/>
          <a:p>
            <a:pPr algn="ctr">
              <a:defRPr/>
            </a:pPr>
            <a:r>
              <a:rPr lang="el-GR" sz="1200" dirty="0">
                <a:solidFill>
                  <a:prstClr val="black">
                    <a:lumMod val="75000"/>
                    <a:lumOff val="25000"/>
                  </a:prstClr>
                </a:solidFill>
                <a:latin typeface="Calibri"/>
              </a:rPr>
              <a:t>Άννα Καρατζάνη</a:t>
            </a:r>
          </a:p>
        </p:txBody>
      </p:sp>
      <p:sp>
        <p:nvSpPr>
          <p:cNvPr id="19459" name="2 - Θέση αριθμού διαφάνειας"/>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F4145ED2-7B2C-4E11-AD18-C048B86290FB}" type="slidenum">
              <a:rPr lang="el-GR" smtClean="0">
                <a:solidFill>
                  <a:prstClr val="black"/>
                </a:solidFill>
              </a:rPr>
              <a:pPr>
                <a:defRPr/>
              </a:pPr>
              <a:t>17</a:t>
            </a:fld>
            <a:endParaRPr lang="el-GR" smtClean="0">
              <a:solidFill>
                <a:prstClr val="black"/>
              </a:solidFill>
            </a:endParaRPr>
          </a:p>
        </p:txBody>
      </p:sp>
    </p:spTree>
    <p:extLst>
      <p:ext uri="{BB962C8B-B14F-4D97-AF65-F5344CB8AC3E}">
        <p14:creationId xmlns:p14="http://schemas.microsoft.com/office/powerpoint/2010/main" val="34796240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a:bodyPr>
          <a:lstStyle/>
          <a:p>
            <a:pPr eaLnBrk="1" fontAlgn="auto" hangingPunct="1">
              <a:spcAft>
                <a:spcPts val="0"/>
              </a:spcAft>
              <a:defRPr/>
            </a:pPr>
            <a:r>
              <a:rPr lang="el-GR" dirty="0" smtClean="0">
                <a:solidFill>
                  <a:schemeClr val="accent4">
                    <a:lumMod val="75000"/>
                  </a:schemeClr>
                </a:solidFill>
              </a:rPr>
              <a:t>Εφαρμογή συγκολλητικών </a:t>
            </a:r>
            <a:r>
              <a:rPr lang="el-GR" sz="3200" b="0" dirty="0" smtClean="0">
                <a:solidFill>
                  <a:schemeClr val="accent4">
                    <a:lumMod val="75000"/>
                  </a:schemeClr>
                </a:solidFill>
              </a:rPr>
              <a:t>(1 από 5)</a:t>
            </a:r>
            <a:endParaRPr lang="el-GR" dirty="0"/>
          </a:p>
        </p:txBody>
      </p:sp>
      <p:sp>
        <p:nvSpPr>
          <p:cNvPr id="20483" name="2 - Θέση περιεχομένου"/>
          <p:cNvSpPr>
            <a:spLocks noGrp="1"/>
          </p:cNvSpPr>
          <p:nvPr>
            <p:ph idx="1"/>
          </p:nvPr>
        </p:nvSpPr>
        <p:spPr>
          <a:xfrm>
            <a:off x="457200" y="1196975"/>
            <a:ext cx="8229600" cy="2160588"/>
          </a:xfrm>
        </p:spPr>
        <p:txBody>
          <a:bodyPr/>
          <a:lstStyle/>
          <a:p>
            <a:pPr eaLnBrk="1" hangingPunct="1">
              <a:spcBef>
                <a:spcPts val="2400"/>
              </a:spcBef>
            </a:pPr>
            <a:r>
              <a:rPr lang="el-GR" altLang="el-GR" sz="2400" smtClean="0"/>
              <a:t>Το συγκολλητικό εφαρμόζεται σε υγρή μορφή στο ένα νέο υπόστρωμα (μεταξωτή ή πολυεστερική κρεπελίνα, νάιλον τούλι ή συνθετικό λεπτό ύφασμα) και αφήνεται να στεγνώσει πριν εφαρμοστεί (συνήθως) στην πίσω όψη του φθαρμένου υφασμάτινου αντικειμένου. </a:t>
            </a:r>
          </a:p>
          <a:p>
            <a:pPr eaLnBrk="1" hangingPunct="1"/>
            <a:endParaRPr lang="el-GR" altLang="el-GR" smtClean="0"/>
          </a:p>
        </p:txBody>
      </p:sp>
      <p:pic>
        <p:nvPicPr>
          <p:cNvPr id="20485" name="Picture 15" descr="DSC0319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3000375"/>
            <a:ext cx="3571875" cy="336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9 - Ορθογώνιο"/>
          <p:cNvSpPr/>
          <p:nvPr/>
        </p:nvSpPr>
        <p:spPr>
          <a:xfrm>
            <a:off x="428625" y="5643563"/>
            <a:ext cx="4143375" cy="708025"/>
          </a:xfrm>
          <a:prstGeom prst="rect">
            <a:avLst/>
          </a:prstGeom>
          <a:solidFill>
            <a:schemeClr val="accent4">
              <a:lumMod val="75000"/>
            </a:schemeClr>
          </a:solidFill>
        </p:spPr>
        <p:txBody>
          <a:bodyPr>
            <a:spAutoFit/>
          </a:bodyPr>
          <a:lstStyle/>
          <a:p>
            <a:pPr>
              <a:defRPr/>
            </a:pPr>
            <a:r>
              <a:rPr lang="el-GR" sz="2000" dirty="0">
                <a:solidFill>
                  <a:prstClr val="white"/>
                </a:solidFill>
                <a:latin typeface="Calibri"/>
              </a:rPr>
              <a:t>Εφαρμογή συγκολλητικού με πινέλο σε κομμάτι μεταξωτής </a:t>
            </a:r>
            <a:r>
              <a:rPr lang="el-GR" sz="2000" dirty="0" err="1">
                <a:solidFill>
                  <a:prstClr val="white"/>
                </a:solidFill>
                <a:latin typeface="Calibri"/>
              </a:rPr>
              <a:t>κρεπελίνας</a:t>
            </a:r>
            <a:r>
              <a:rPr lang="el-GR" sz="2000" dirty="0">
                <a:solidFill>
                  <a:prstClr val="white"/>
                </a:solidFill>
                <a:latin typeface="Calibri"/>
              </a:rPr>
              <a:t>. </a:t>
            </a:r>
          </a:p>
        </p:txBody>
      </p:sp>
      <p:sp>
        <p:nvSpPr>
          <p:cNvPr id="11" name="10 - TextBox"/>
          <p:cNvSpPr txBox="1"/>
          <p:nvPr/>
        </p:nvSpPr>
        <p:spPr>
          <a:xfrm rot="16200000">
            <a:off x="7317582" y="5183981"/>
            <a:ext cx="2071688" cy="276225"/>
          </a:xfrm>
          <a:prstGeom prst="rect">
            <a:avLst/>
          </a:prstGeom>
          <a:noFill/>
        </p:spPr>
        <p:txBody>
          <a:bodyPr>
            <a:spAutoFit/>
          </a:bodyPr>
          <a:lstStyle/>
          <a:p>
            <a:pPr algn="ctr">
              <a:defRPr/>
            </a:pPr>
            <a:r>
              <a:rPr lang="el-GR" sz="1200" dirty="0">
                <a:solidFill>
                  <a:prstClr val="black">
                    <a:lumMod val="75000"/>
                    <a:lumOff val="25000"/>
                  </a:prstClr>
                </a:solidFill>
                <a:latin typeface="Calibri"/>
              </a:rPr>
              <a:t>Άννα Καρατζάνη</a:t>
            </a:r>
          </a:p>
        </p:txBody>
      </p:sp>
      <p:sp>
        <p:nvSpPr>
          <p:cNvPr id="20484" name="3 - Θέση αριθμού διαφάνειας"/>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EE0D6F43-E2DC-468F-92C8-5375477C280E}" type="slidenum">
              <a:rPr lang="el-GR" smtClean="0">
                <a:solidFill>
                  <a:prstClr val="black"/>
                </a:solidFill>
              </a:rPr>
              <a:pPr>
                <a:defRPr/>
              </a:pPr>
              <a:t>18</a:t>
            </a:fld>
            <a:endParaRPr lang="el-GR" smtClean="0">
              <a:solidFill>
                <a:prstClr val="black"/>
              </a:solidFill>
            </a:endParaRPr>
          </a:p>
        </p:txBody>
      </p:sp>
    </p:spTree>
    <p:extLst>
      <p:ext uri="{BB962C8B-B14F-4D97-AF65-F5344CB8AC3E}">
        <p14:creationId xmlns:p14="http://schemas.microsoft.com/office/powerpoint/2010/main" val="22948359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908720"/>
          </a:xfrm>
        </p:spPr>
        <p:txBody>
          <a:bodyPr rtlCol="0">
            <a:noAutofit/>
          </a:bodyPr>
          <a:lstStyle/>
          <a:p>
            <a:pPr lvl="1" algn="ctr" eaLnBrk="1" fontAlgn="auto" hangingPunct="1">
              <a:spcAft>
                <a:spcPts val="0"/>
              </a:spcAft>
              <a:defRPr/>
            </a:pPr>
            <a:r>
              <a:rPr lang="el-GR" sz="4000" b="1" dirty="0">
                <a:solidFill>
                  <a:schemeClr val="accent4">
                    <a:lumMod val="75000"/>
                  </a:schemeClr>
                </a:solidFill>
                <a:latin typeface="+mn-lt"/>
              </a:rPr>
              <a:t>Στερέωση και υποστήριξη υφασμάτων</a:t>
            </a:r>
          </a:p>
        </p:txBody>
      </p:sp>
      <p:sp>
        <p:nvSpPr>
          <p:cNvPr id="3075" name="2 - Θέση περιεχομένου"/>
          <p:cNvSpPr>
            <a:spLocks noGrp="1"/>
          </p:cNvSpPr>
          <p:nvPr>
            <p:ph idx="1"/>
          </p:nvPr>
        </p:nvSpPr>
        <p:spPr/>
        <p:txBody>
          <a:bodyPr/>
          <a:lstStyle/>
          <a:p>
            <a:pPr eaLnBrk="1" hangingPunct="1">
              <a:spcBef>
                <a:spcPts val="2400"/>
              </a:spcBef>
            </a:pPr>
            <a:r>
              <a:rPr lang="el-GR" sz="2400" dirty="0" smtClean="0"/>
              <a:t>Η στερέωση και υποστήριξη των υφασμάτινων αντικειμένων είναι τα στάδια που ακολουθούν μετά τον καθαρισμό τους.</a:t>
            </a:r>
          </a:p>
          <a:p>
            <a:pPr eaLnBrk="1" hangingPunct="1">
              <a:spcBef>
                <a:spcPts val="2400"/>
              </a:spcBef>
            </a:pPr>
            <a:r>
              <a:rPr lang="el-GR" sz="2400" dirty="0" smtClean="0"/>
              <a:t>Ο όρος στερέωση αφορά τη χρήση ειδικών βελονιών και νημάτων για τη συγκράτηση ραφών, σχισιμάτων, διακοσμητικών στοιχείων, ξεφτισμένων περιοχών και διάφορων άλλων μηχανικών καταπονήσεων των αντικειμένων. </a:t>
            </a:r>
          </a:p>
          <a:p>
            <a:pPr eaLnBrk="1" hangingPunct="1">
              <a:spcBef>
                <a:spcPts val="2400"/>
              </a:spcBef>
            </a:pPr>
            <a:r>
              <a:rPr lang="el-GR" sz="2400" dirty="0" smtClean="0"/>
              <a:t>Ο όρος υποστήριξη αφορά στην εισαγωγή ενός νέου υλικού πάνω στο οποίο συγκρατείται (με ραφή συνήθως) το υφασμάτινο αντικείμενο. </a:t>
            </a:r>
          </a:p>
          <a:p>
            <a:pPr eaLnBrk="1" hangingPunct="1"/>
            <a:endParaRPr lang="el-GR"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a:solidFill>
                <a:prstClr val="black"/>
              </a:solidFill>
            </a:endParaRPr>
          </a:p>
        </p:txBody>
      </p:sp>
    </p:spTree>
    <p:extLst>
      <p:ext uri="{BB962C8B-B14F-4D97-AF65-F5344CB8AC3E}">
        <p14:creationId xmlns:p14="http://schemas.microsoft.com/office/powerpoint/2010/main" val="5244705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 Τίτλος"/>
          <p:cNvSpPr>
            <a:spLocks noGrp="1"/>
          </p:cNvSpPr>
          <p:nvPr>
            <p:ph type="title"/>
          </p:nvPr>
        </p:nvSpPr>
        <p:spPr>
          <a:xfrm>
            <a:off x="468313" y="115888"/>
            <a:ext cx="8229600" cy="908050"/>
          </a:xfrm>
        </p:spPr>
        <p:txBody>
          <a:bodyPr/>
          <a:lstStyle/>
          <a:p>
            <a:pPr>
              <a:defRPr/>
            </a:pPr>
            <a:r>
              <a:rPr lang="el-GR" dirty="0" smtClean="0">
                <a:solidFill>
                  <a:schemeClr val="accent4">
                    <a:lumMod val="75000"/>
                  </a:schemeClr>
                </a:solidFill>
              </a:rPr>
              <a:t>Εφαρμογή συγκολλητικών </a:t>
            </a:r>
            <a:r>
              <a:rPr lang="el-GR" sz="3200" b="0" dirty="0" smtClean="0">
                <a:solidFill>
                  <a:schemeClr val="accent4">
                    <a:lumMod val="75000"/>
                  </a:schemeClr>
                </a:solidFill>
              </a:rPr>
              <a:t>(2 από 5)</a:t>
            </a:r>
            <a:endParaRPr lang="el-GR" dirty="0" smtClean="0"/>
          </a:p>
        </p:txBody>
      </p:sp>
      <p:pic>
        <p:nvPicPr>
          <p:cNvPr id="21508" name="Picture 2" descr="C:\Users\user\Documents\ΣΧΟΛΗ\Συνέδρια\ΠΕΣΑ_2012\Rauschenberg\DSC02847.JPG"/>
          <p:cNvPicPr>
            <a:picLocks noChangeAspect="1" noChangeArrowheads="1"/>
          </p:cNvPicPr>
          <p:nvPr/>
        </p:nvPicPr>
        <p:blipFill>
          <a:blip r:embed="rId2">
            <a:extLst>
              <a:ext uri="{28A0092B-C50C-407E-A947-70E740481C1C}">
                <a14:useLocalDpi xmlns:a14="http://schemas.microsoft.com/office/drawing/2010/main" val="0"/>
              </a:ext>
            </a:extLst>
          </a:blip>
          <a:srcRect r="13106"/>
          <a:stretch>
            <a:fillRect/>
          </a:stretch>
        </p:blipFill>
        <p:spPr bwMode="auto">
          <a:xfrm>
            <a:off x="571500" y="1714500"/>
            <a:ext cx="3725863" cy="321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3" descr="C:\Users\user\Documents\ΣΧΟΛΗ\Συνέδρια\ΠΕΣΑ_2012\Rauschenberg\DSC02850.JPG"/>
          <p:cNvPicPr>
            <a:picLocks noChangeAspect="1" noChangeArrowheads="1"/>
          </p:cNvPicPr>
          <p:nvPr/>
        </p:nvPicPr>
        <p:blipFill>
          <a:blip r:embed="rId3">
            <a:extLst>
              <a:ext uri="{28A0092B-C50C-407E-A947-70E740481C1C}">
                <a14:useLocalDpi xmlns:a14="http://schemas.microsoft.com/office/drawing/2010/main" val="0"/>
              </a:ext>
            </a:extLst>
          </a:blip>
          <a:srcRect l="12943"/>
          <a:stretch>
            <a:fillRect/>
          </a:stretch>
        </p:blipFill>
        <p:spPr bwMode="auto">
          <a:xfrm>
            <a:off x="4714875" y="1714500"/>
            <a:ext cx="37147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 TextBox"/>
          <p:cNvSpPr txBox="1"/>
          <p:nvPr/>
        </p:nvSpPr>
        <p:spPr>
          <a:xfrm>
            <a:off x="571500" y="5286375"/>
            <a:ext cx="7858125" cy="708025"/>
          </a:xfrm>
          <a:prstGeom prst="rect">
            <a:avLst/>
          </a:prstGeom>
          <a:solidFill>
            <a:schemeClr val="accent4">
              <a:lumMod val="75000"/>
            </a:schemeClr>
          </a:solidFill>
        </p:spPr>
        <p:txBody>
          <a:bodyPr>
            <a:spAutoFit/>
          </a:bodyPr>
          <a:lstStyle/>
          <a:p>
            <a:pPr>
              <a:defRPr/>
            </a:pPr>
            <a:r>
              <a:rPr lang="el-GR" sz="2000" dirty="0">
                <a:solidFill>
                  <a:prstClr val="white"/>
                </a:solidFill>
                <a:latin typeface="Calibri"/>
              </a:rPr>
              <a:t>Το συγκολλητικό έχει στεγνώσει πάνω στο νέο υπόστρωμα, και αφού κοπεί στο κατάλληλο σχήμα, εφαρμόζεται στο αντικείμενο.</a:t>
            </a:r>
          </a:p>
        </p:txBody>
      </p:sp>
      <p:sp>
        <p:nvSpPr>
          <p:cNvPr id="7" name="6 - TextBox"/>
          <p:cNvSpPr txBox="1"/>
          <p:nvPr/>
        </p:nvSpPr>
        <p:spPr>
          <a:xfrm>
            <a:off x="1357313" y="4929188"/>
            <a:ext cx="2071687" cy="276225"/>
          </a:xfrm>
          <a:prstGeom prst="rect">
            <a:avLst/>
          </a:prstGeom>
          <a:noFill/>
        </p:spPr>
        <p:txBody>
          <a:bodyPr>
            <a:spAutoFit/>
          </a:bodyPr>
          <a:lstStyle/>
          <a:p>
            <a:pPr algn="ctr">
              <a:defRPr/>
            </a:pPr>
            <a:r>
              <a:rPr lang="el-GR" sz="1200" dirty="0">
                <a:solidFill>
                  <a:prstClr val="black">
                    <a:lumMod val="75000"/>
                    <a:lumOff val="25000"/>
                  </a:prstClr>
                </a:solidFill>
                <a:latin typeface="Calibri"/>
              </a:rPr>
              <a:t>Άννα Καρατζάνη</a:t>
            </a:r>
          </a:p>
        </p:txBody>
      </p:sp>
      <p:sp>
        <p:nvSpPr>
          <p:cNvPr id="8" name="7 - TextBox"/>
          <p:cNvSpPr txBox="1"/>
          <p:nvPr/>
        </p:nvSpPr>
        <p:spPr>
          <a:xfrm>
            <a:off x="5500688" y="4929188"/>
            <a:ext cx="2071687" cy="276225"/>
          </a:xfrm>
          <a:prstGeom prst="rect">
            <a:avLst/>
          </a:prstGeom>
          <a:noFill/>
        </p:spPr>
        <p:txBody>
          <a:bodyPr>
            <a:spAutoFit/>
          </a:bodyPr>
          <a:lstStyle/>
          <a:p>
            <a:pPr algn="ctr">
              <a:defRPr/>
            </a:pPr>
            <a:r>
              <a:rPr lang="el-GR" sz="1200" dirty="0">
                <a:solidFill>
                  <a:prstClr val="black">
                    <a:lumMod val="75000"/>
                    <a:lumOff val="25000"/>
                  </a:prstClr>
                </a:solidFill>
                <a:latin typeface="Calibri"/>
              </a:rPr>
              <a:t>Άννα Καρατζάνη</a:t>
            </a:r>
          </a:p>
        </p:txBody>
      </p:sp>
      <p:sp>
        <p:nvSpPr>
          <p:cNvPr id="3" name="2 - Θέση αριθμού διαφάνειας"/>
          <p:cNvSpPr>
            <a:spLocks noGrp="1"/>
          </p:cNvSpPr>
          <p:nvPr>
            <p:ph type="sldNum" sz="quarter" idx="12"/>
          </p:nvPr>
        </p:nvSpPr>
        <p:spPr/>
        <p:txBody>
          <a:bodyPr/>
          <a:lstStyle/>
          <a:p>
            <a:pPr>
              <a:defRPr/>
            </a:pPr>
            <a:fld id="{64A5213D-8679-42F6-8D6F-BDA25D955FAC}" type="slidenum">
              <a:rPr lang="el-GR" smtClean="0">
                <a:solidFill>
                  <a:prstClr val="black"/>
                </a:solidFill>
              </a:rPr>
              <a:pPr>
                <a:defRPr/>
              </a:pPr>
              <a:t>19</a:t>
            </a:fld>
            <a:endParaRPr lang="el-GR">
              <a:solidFill>
                <a:prstClr val="black"/>
              </a:solidFill>
            </a:endParaRPr>
          </a:p>
        </p:txBody>
      </p:sp>
    </p:spTree>
    <p:extLst>
      <p:ext uri="{BB962C8B-B14F-4D97-AF65-F5344CB8AC3E}">
        <p14:creationId xmlns:p14="http://schemas.microsoft.com/office/powerpoint/2010/main" val="29672275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a:bodyPr>
          <a:lstStyle/>
          <a:p>
            <a:pPr eaLnBrk="1" fontAlgn="auto" hangingPunct="1">
              <a:spcAft>
                <a:spcPts val="0"/>
              </a:spcAft>
              <a:defRPr/>
            </a:pPr>
            <a:r>
              <a:rPr lang="el-GR" dirty="0" smtClean="0">
                <a:solidFill>
                  <a:schemeClr val="accent4">
                    <a:lumMod val="75000"/>
                  </a:schemeClr>
                </a:solidFill>
              </a:rPr>
              <a:t>Εφαρμογή συγκολλητικών </a:t>
            </a:r>
            <a:r>
              <a:rPr lang="el-GR" sz="3200" b="0" dirty="0" smtClean="0">
                <a:solidFill>
                  <a:schemeClr val="accent4">
                    <a:lumMod val="75000"/>
                  </a:schemeClr>
                </a:solidFill>
              </a:rPr>
              <a:t>(3 από 5)</a:t>
            </a:r>
            <a:endParaRPr lang="el-GR" dirty="0"/>
          </a:p>
        </p:txBody>
      </p:sp>
      <p:sp>
        <p:nvSpPr>
          <p:cNvPr id="22531" name="2 - Θέση περιεχομένου"/>
          <p:cNvSpPr>
            <a:spLocks noGrp="1"/>
          </p:cNvSpPr>
          <p:nvPr>
            <p:ph idx="1"/>
          </p:nvPr>
        </p:nvSpPr>
        <p:spPr/>
        <p:txBody>
          <a:bodyPr/>
          <a:lstStyle/>
          <a:p>
            <a:pPr eaLnBrk="1" hangingPunct="1">
              <a:spcBef>
                <a:spcPts val="2400"/>
              </a:spcBef>
            </a:pPr>
            <a:r>
              <a:rPr lang="el-GR" altLang="el-GR" sz="2400" smtClean="0"/>
              <a:t>Το συγκολλητικό πρέπει να μαλακώσει ώστε να επιτευχθεί η σύνδεση με το υφασμάτινο αντικείμενο, αυτό επιτυγχάνεται συνήθως με χρήση θερμότητας μέσω θερμαινόμενης σπάτουλας, σίδερου φοδραρίσματος ή θερμαινόμενης τράπεζας. </a:t>
            </a:r>
          </a:p>
          <a:p>
            <a:pPr eaLnBrk="1" hangingPunct="1">
              <a:spcBef>
                <a:spcPts val="2400"/>
              </a:spcBef>
            </a:pPr>
            <a:r>
              <a:rPr lang="el-GR" altLang="el-GR" sz="2400" smtClean="0"/>
              <a:t>Για την εφαρμογή συγκολλητικών σε υφασμάτινα αντικείμενα οι θερμοκρασία πρέπει να είναι μεταξύ 50 και 110 °</a:t>
            </a:r>
            <a:r>
              <a:rPr lang="en-US" altLang="el-GR" sz="2400" smtClean="0"/>
              <a:t>C</a:t>
            </a:r>
            <a:r>
              <a:rPr lang="el-GR" altLang="el-GR" sz="2400" smtClean="0"/>
              <a:t>, υψηλότερες θερμοκρασίες αποφεύγονται. </a:t>
            </a:r>
          </a:p>
          <a:p>
            <a:pPr eaLnBrk="1" hangingPunct="1">
              <a:spcBef>
                <a:spcPts val="2400"/>
              </a:spcBef>
            </a:pPr>
            <a:r>
              <a:rPr lang="el-GR" altLang="el-GR" sz="2400" smtClean="0"/>
              <a:t>Τα συγκολλητικά μπορούν ακόμη να ενεργοποιηθούν όταν έρθουν σε επαφή με τους ατμούς κατάλληλου οργανικού διαλύτη.</a:t>
            </a:r>
          </a:p>
          <a:p>
            <a:pPr eaLnBrk="1" hangingPunct="1">
              <a:lnSpc>
                <a:spcPct val="114000"/>
              </a:lnSpc>
              <a:spcBef>
                <a:spcPts val="1200"/>
              </a:spcBef>
            </a:pPr>
            <a:endParaRPr lang="el-GR" altLang="el-GR" smtClean="0"/>
          </a:p>
        </p:txBody>
      </p:sp>
      <p:sp>
        <p:nvSpPr>
          <p:cNvPr id="21508" name="3 - Θέση αριθμού διαφάνειας"/>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3EB53E78-ACA4-4400-BAB0-0CCE01461451}" type="slidenum">
              <a:rPr lang="el-GR" smtClean="0">
                <a:solidFill>
                  <a:prstClr val="black"/>
                </a:solidFill>
              </a:rPr>
              <a:pPr>
                <a:defRPr/>
              </a:pPr>
              <a:t>20</a:t>
            </a:fld>
            <a:endParaRPr lang="el-GR" smtClean="0">
              <a:solidFill>
                <a:prstClr val="black"/>
              </a:solidFill>
            </a:endParaRPr>
          </a:p>
        </p:txBody>
      </p:sp>
    </p:spTree>
    <p:extLst>
      <p:ext uri="{BB962C8B-B14F-4D97-AF65-F5344CB8AC3E}">
        <p14:creationId xmlns:p14="http://schemas.microsoft.com/office/powerpoint/2010/main" val="26897202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8313" y="115888"/>
            <a:ext cx="8229600" cy="908050"/>
          </a:xfrm>
        </p:spPr>
        <p:txBody>
          <a:bodyPr rtlCol="0">
            <a:normAutofit/>
          </a:bodyPr>
          <a:lstStyle/>
          <a:p>
            <a:pPr eaLnBrk="1" fontAlgn="auto" hangingPunct="1">
              <a:spcAft>
                <a:spcPts val="0"/>
              </a:spcAft>
              <a:defRPr/>
            </a:pPr>
            <a:r>
              <a:rPr lang="el-GR" dirty="0" smtClean="0">
                <a:solidFill>
                  <a:schemeClr val="accent4">
                    <a:lumMod val="75000"/>
                  </a:schemeClr>
                </a:solidFill>
              </a:rPr>
              <a:t>Εφαρμογή συγκολλητικών </a:t>
            </a:r>
            <a:r>
              <a:rPr lang="el-GR" sz="3200" b="0" dirty="0" smtClean="0">
                <a:solidFill>
                  <a:schemeClr val="accent4">
                    <a:lumMod val="75000"/>
                  </a:schemeClr>
                </a:solidFill>
              </a:rPr>
              <a:t>(4 από </a:t>
            </a:r>
            <a:r>
              <a:rPr lang="el-GR" sz="3200" b="0" dirty="0">
                <a:solidFill>
                  <a:schemeClr val="accent4">
                    <a:lumMod val="75000"/>
                  </a:schemeClr>
                </a:solidFill>
              </a:rPr>
              <a:t>5</a:t>
            </a:r>
            <a:r>
              <a:rPr lang="el-GR" sz="3200" b="0" dirty="0" smtClean="0">
                <a:solidFill>
                  <a:schemeClr val="accent4">
                    <a:lumMod val="75000"/>
                  </a:schemeClr>
                </a:solidFill>
              </a:rPr>
              <a:t>)</a:t>
            </a:r>
            <a:endParaRPr lang="el-GR" dirty="0"/>
          </a:p>
        </p:txBody>
      </p:sp>
      <p:pic>
        <p:nvPicPr>
          <p:cNvPr id="23556" name="Picture 2" descr="C:\Users\user\Documents\ΣΧΟΛΗ\Συνέδρια\ΠΕΣΑ_2012\Rauschenberg\DSC0284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1643063"/>
            <a:ext cx="4500563" cy="337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 TextBox"/>
          <p:cNvSpPr txBox="1"/>
          <p:nvPr/>
        </p:nvSpPr>
        <p:spPr>
          <a:xfrm>
            <a:off x="571500" y="5143500"/>
            <a:ext cx="4500564" cy="1631216"/>
          </a:xfrm>
          <a:prstGeom prst="rect">
            <a:avLst/>
          </a:prstGeom>
          <a:solidFill>
            <a:schemeClr val="accent4">
              <a:lumMod val="75000"/>
            </a:schemeClr>
          </a:solidFill>
        </p:spPr>
        <p:txBody>
          <a:bodyPr wrap="square">
            <a:spAutoFit/>
          </a:bodyPr>
          <a:lstStyle/>
          <a:p>
            <a:pPr>
              <a:defRPr/>
            </a:pPr>
            <a:r>
              <a:rPr lang="el-GR" sz="2000" dirty="0">
                <a:solidFill>
                  <a:prstClr val="white"/>
                </a:solidFill>
                <a:latin typeface="Calibri"/>
              </a:rPr>
              <a:t>Χρήση θερμαινόμενης σπάτουλας για την ενεργοποίηση του συγκολλητικού. Μεταξύ του αντικειμένου και της σπάτουλας παρεμβάλλεται χαρτί σιλικόνης. </a:t>
            </a:r>
          </a:p>
        </p:txBody>
      </p:sp>
      <p:sp>
        <p:nvSpPr>
          <p:cNvPr id="7" name="6 - TextBox"/>
          <p:cNvSpPr txBox="1"/>
          <p:nvPr/>
        </p:nvSpPr>
        <p:spPr>
          <a:xfrm rot="16200000">
            <a:off x="4317207" y="2612231"/>
            <a:ext cx="2071688" cy="276225"/>
          </a:xfrm>
          <a:prstGeom prst="rect">
            <a:avLst/>
          </a:prstGeom>
          <a:noFill/>
        </p:spPr>
        <p:txBody>
          <a:bodyPr>
            <a:spAutoFit/>
          </a:bodyPr>
          <a:lstStyle/>
          <a:p>
            <a:pPr algn="ctr">
              <a:defRPr/>
            </a:pPr>
            <a:r>
              <a:rPr lang="el-GR" sz="1200" dirty="0">
                <a:solidFill>
                  <a:prstClr val="black">
                    <a:lumMod val="75000"/>
                    <a:lumOff val="25000"/>
                  </a:prstClr>
                </a:solidFill>
                <a:latin typeface="Calibri"/>
              </a:rPr>
              <a:t>Άννα Καρατζάνη</a:t>
            </a:r>
          </a:p>
        </p:txBody>
      </p:sp>
      <p:pic>
        <p:nvPicPr>
          <p:cNvPr id="23559" name="Picture 7" descr="C:\Users\user\Documents\ΣΧΟΛΗ\ΦΩΤΟΓΡΑΦΙΕΣ ΜΑΘΗΜΑ\ΦΩΤΟΣ-2013\τελος\DSC0409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2125" y="1643063"/>
            <a:ext cx="2852738"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7 - TextBox"/>
          <p:cNvSpPr txBox="1"/>
          <p:nvPr/>
        </p:nvSpPr>
        <p:spPr>
          <a:xfrm>
            <a:off x="5572125" y="3929063"/>
            <a:ext cx="2852738" cy="1938992"/>
          </a:xfrm>
          <a:prstGeom prst="rect">
            <a:avLst/>
          </a:prstGeom>
          <a:solidFill>
            <a:schemeClr val="accent4">
              <a:lumMod val="75000"/>
            </a:schemeClr>
          </a:solidFill>
        </p:spPr>
        <p:txBody>
          <a:bodyPr wrap="square">
            <a:spAutoFit/>
          </a:bodyPr>
          <a:lstStyle/>
          <a:p>
            <a:pPr>
              <a:defRPr/>
            </a:pPr>
            <a:r>
              <a:rPr lang="el-GR" sz="2000" dirty="0">
                <a:solidFill>
                  <a:prstClr val="white"/>
                </a:solidFill>
                <a:latin typeface="Calibri"/>
              </a:rPr>
              <a:t>Η ένδειξη θερμοκρασίας ενεργοποίησης του συγκολλητικού στην οθόνη της θερμαινόμενης σπάτουλας.</a:t>
            </a:r>
          </a:p>
        </p:txBody>
      </p:sp>
      <p:sp>
        <p:nvSpPr>
          <p:cNvPr id="22531" name="2 - Θέση αριθμού διαφάνειας"/>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A6BB1B36-6A0B-4F80-A258-80E047C4F2EE}" type="slidenum">
              <a:rPr lang="el-GR" smtClean="0">
                <a:solidFill>
                  <a:prstClr val="black"/>
                </a:solidFill>
              </a:rPr>
              <a:pPr>
                <a:defRPr/>
              </a:pPr>
              <a:t>21</a:t>
            </a:fld>
            <a:endParaRPr lang="el-GR" dirty="0" smtClean="0">
              <a:solidFill>
                <a:prstClr val="black"/>
              </a:solidFill>
            </a:endParaRPr>
          </a:p>
        </p:txBody>
      </p:sp>
    </p:spTree>
    <p:extLst>
      <p:ext uri="{BB962C8B-B14F-4D97-AF65-F5344CB8AC3E}">
        <p14:creationId xmlns:p14="http://schemas.microsoft.com/office/powerpoint/2010/main" val="31111788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a:bodyPr>
          <a:lstStyle/>
          <a:p>
            <a:pPr>
              <a:defRPr/>
            </a:pPr>
            <a:r>
              <a:rPr lang="el-GR" dirty="0">
                <a:solidFill>
                  <a:srgbClr val="8064A2">
                    <a:lumMod val="75000"/>
                  </a:srgbClr>
                </a:solidFill>
              </a:rPr>
              <a:t>Εφαρμογή συγκολλητικών </a:t>
            </a:r>
            <a:r>
              <a:rPr lang="el-GR" sz="3200" b="0" dirty="0" smtClean="0">
                <a:solidFill>
                  <a:srgbClr val="8064A2">
                    <a:lumMod val="75000"/>
                  </a:srgbClr>
                </a:solidFill>
              </a:rPr>
              <a:t>(5 </a:t>
            </a:r>
            <a:r>
              <a:rPr lang="el-GR" sz="3200" b="0" dirty="0">
                <a:solidFill>
                  <a:srgbClr val="8064A2">
                    <a:lumMod val="75000"/>
                  </a:srgbClr>
                </a:solidFill>
              </a:rPr>
              <a:t>από 5)</a:t>
            </a:r>
            <a:endParaRPr lang="el-GR" sz="3200" b="0" dirty="0">
              <a:solidFill>
                <a:schemeClr val="accent4">
                  <a:lumMod val="75000"/>
                </a:schemeClr>
              </a:solidFill>
            </a:endParaRPr>
          </a:p>
        </p:txBody>
      </p:sp>
      <p:sp>
        <p:nvSpPr>
          <p:cNvPr id="6" name="5 - TextBox"/>
          <p:cNvSpPr txBox="1"/>
          <p:nvPr/>
        </p:nvSpPr>
        <p:spPr>
          <a:xfrm>
            <a:off x="714374" y="5301208"/>
            <a:ext cx="7820025" cy="1323439"/>
          </a:xfrm>
          <a:prstGeom prst="rect">
            <a:avLst/>
          </a:prstGeom>
          <a:solidFill>
            <a:schemeClr val="accent4">
              <a:lumMod val="75000"/>
            </a:schemeClr>
          </a:solidFill>
        </p:spPr>
        <p:txBody>
          <a:bodyPr wrap="square">
            <a:spAutoFit/>
          </a:bodyPr>
          <a:lstStyle/>
          <a:p>
            <a:pPr fontAlgn="auto">
              <a:spcBef>
                <a:spcPts val="0"/>
              </a:spcBef>
              <a:spcAft>
                <a:spcPts val="0"/>
              </a:spcAft>
              <a:defRPr/>
            </a:pPr>
            <a:r>
              <a:rPr lang="el-GR" sz="2000" dirty="0">
                <a:solidFill>
                  <a:prstClr val="white"/>
                </a:solidFill>
                <a:latin typeface="Calibri"/>
              </a:rPr>
              <a:t>Παράδειγμα της εφαρμογής  συγκολλητικών. Λόγω της λεπτότητας  και της κατάστασης διατήρησης του μεταξωτού υφάσματος η χρήση συγκολλητικών ήταν η μόνη λύση για την εφαρμογή του υφάσματος υποστήριξης.</a:t>
            </a:r>
          </a:p>
        </p:txBody>
      </p:sp>
      <p:pic>
        <p:nvPicPr>
          <p:cNvPr id="11267" name="Picture 2" descr="C:\Users\user\Documents\ΣΧΟΛΗ\Συνέδρια\ΠΕΣΑ_2012\Rauschenberg\ΠΡΙΝ\DSC02797.JPG" title="Παράδειγμα της εφαρμογής  συγκολλητικών"/>
          <p:cNvPicPr>
            <a:picLocks noChangeAspect="1" noChangeArrowheads="1"/>
          </p:cNvPicPr>
          <p:nvPr/>
        </p:nvPicPr>
        <p:blipFill>
          <a:blip r:embed="rId3">
            <a:extLst>
              <a:ext uri="{28A0092B-C50C-407E-A947-70E740481C1C}">
                <a14:useLocalDpi xmlns:a14="http://schemas.microsoft.com/office/drawing/2010/main" val="0"/>
              </a:ext>
            </a:extLst>
          </a:blip>
          <a:srcRect l="10986" t="17542"/>
          <a:stretch>
            <a:fillRect/>
          </a:stretch>
        </p:blipFill>
        <p:spPr bwMode="auto">
          <a:xfrm>
            <a:off x="714375" y="1643063"/>
            <a:ext cx="3540125" cy="3286125"/>
          </a:xfrm>
          <a:prstGeom prst="rect">
            <a:avLst/>
          </a:prstGeom>
          <a:noFill/>
          <a:ln w="9525">
            <a:solidFill>
              <a:schemeClr val="accent4">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877508" y="4929188"/>
            <a:ext cx="1213858" cy="276999"/>
          </a:xfrm>
          <a:prstGeom prst="rect">
            <a:avLst/>
          </a:prstGeom>
          <a:noFill/>
        </p:spPr>
        <p:txBody>
          <a:bodyPr wrap="none" rtlCol="0">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l-GR" sz="1200" dirty="0" smtClean="0">
                <a:solidFill>
                  <a:prstClr val="black">
                    <a:lumMod val="75000"/>
                    <a:lumOff val="25000"/>
                  </a:prstClr>
                </a:solidFill>
                <a:latin typeface="Calibri"/>
              </a:rPr>
              <a:t>Άννα </a:t>
            </a:r>
            <a:r>
              <a:rPr lang="el-GR" sz="1200" dirty="0" err="1" smtClean="0">
                <a:solidFill>
                  <a:prstClr val="black">
                    <a:lumMod val="75000"/>
                    <a:lumOff val="25000"/>
                  </a:prstClr>
                </a:solidFill>
                <a:latin typeface="Calibri"/>
              </a:rPr>
              <a:t>Καρατζάνη</a:t>
            </a:r>
            <a:endParaRPr lang="el-GR" sz="1200" dirty="0">
              <a:solidFill>
                <a:prstClr val="black">
                  <a:lumMod val="75000"/>
                  <a:lumOff val="25000"/>
                </a:prstClr>
              </a:solidFill>
              <a:latin typeface="Calibri"/>
            </a:endParaRPr>
          </a:p>
        </p:txBody>
      </p:sp>
      <p:pic>
        <p:nvPicPr>
          <p:cNvPr id="11268" name="Picture 4" descr="C:\Users\user\Documents\ΣΧΟΛΗ\Συνέδρια\ΠΕΣΑ_2012\Rauschenberg\DSC02904.JPG" title="Παράδειγμα της εφαρμογής  συγκολλητικών"/>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1643063"/>
            <a:ext cx="3890962" cy="3257550"/>
          </a:xfrm>
          <a:prstGeom prst="rect">
            <a:avLst/>
          </a:prstGeom>
          <a:noFill/>
          <a:ln w="9525">
            <a:solidFill>
              <a:schemeClr val="accent4">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8" name="TextBox 6"/>
          <p:cNvSpPr txBox="1"/>
          <p:nvPr/>
        </p:nvSpPr>
        <p:spPr>
          <a:xfrm>
            <a:off x="5981990" y="4900613"/>
            <a:ext cx="1213858" cy="276999"/>
          </a:xfrm>
          <a:prstGeom prst="rect">
            <a:avLst/>
          </a:prstGeom>
          <a:noFill/>
        </p:spPr>
        <p:txBody>
          <a:bodyPr wrap="none" rtlCol="0">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l-GR" sz="1200" dirty="0" smtClean="0">
                <a:solidFill>
                  <a:prstClr val="black">
                    <a:lumMod val="75000"/>
                    <a:lumOff val="25000"/>
                  </a:prstClr>
                </a:solidFill>
                <a:latin typeface="Calibri"/>
              </a:rPr>
              <a:t>Άννα </a:t>
            </a:r>
            <a:r>
              <a:rPr lang="el-GR" sz="1200" dirty="0" err="1" smtClean="0">
                <a:solidFill>
                  <a:prstClr val="black">
                    <a:lumMod val="75000"/>
                    <a:lumOff val="25000"/>
                  </a:prstClr>
                </a:solidFill>
                <a:latin typeface="Calibri"/>
              </a:rPr>
              <a:t>Καρατζάνη</a:t>
            </a:r>
            <a:endParaRPr lang="el-GR" sz="1200" dirty="0">
              <a:solidFill>
                <a:prstClr val="black">
                  <a:lumMod val="75000"/>
                  <a:lumOff val="25000"/>
                </a:prstClr>
              </a:solidFill>
              <a:latin typeface="Calibri"/>
            </a:endParaRPr>
          </a:p>
        </p:txBody>
      </p:sp>
      <p:sp>
        <p:nvSpPr>
          <p:cNvPr id="9" name="8 - TextBox"/>
          <p:cNvSpPr txBox="1"/>
          <p:nvPr/>
        </p:nvSpPr>
        <p:spPr>
          <a:xfrm>
            <a:off x="714375" y="4500563"/>
            <a:ext cx="714375" cy="400050"/>
          </a:xfrm>
          <a:prstGeom prst="rect">
            <a:avLst/>
          </a:prstGeom>
          <a:noFill/>
        </p:spPr>
        <p:txBody>
          <a:bodyPr>
            <a:spAutoFit/>
          </a:bodyPr>
          <a:lstStyle/>
          <a:p>
            <a:pPr>
              <a:defRPr/>
            </a:pPr>
            <a:r>
              <a:rPr lang="el-GR" sz="2000" b="1" dirty="0">
                <a:solidFill>
                  <a:prstClr val="black"/>
                </a:solidFill>
                <a:latin typeface="Calibri"/>
              </a:rPr>
              <a:t>Πριν </a:t>
            </a:r>
          </a:p>
        </p:txBody>
      </p:sp>
      <p:sp>
        <p:nvSpPr>
          <p:cNvPr id="10" name="9 - TextBox"/>
          <p:cNvSpPr txBox="1"/>
          <p:nvPr/>
        </p:nvSpPr>
        <p:spPr>
          <a:xfrm>
            <a:off x="4631165" y="4514850"/>
            <a:ext cx="857250" cy="400050"/>
          </a:xfrm>
          <a:prstGeom prst="rect">
            <a:avLst/>
          </a:prstGeom>
          <a:noFill/>
        </p:spPr>
        <p:txBody>
          <a:bodyPr>
            <a:spAutoFit/>
          </a:bodyPr>
          <a:lstStyle/>
          <a:p>
            <a:pPr>
              <a:defRPr/>
            </a:pPr>
            <a:r>
              <a:rPr lang="el-GR" sz="2000" b="1" dirty="0">
                <a:solidFill>
                  <a:prstClr val="black"/>
                </a:solidFill>
                <a:latin typeface="Calibri"/>
              </a:rPr>
              <a:t>Μετά</a:t>
            </a:r>
          </a:p>
        </p:txBody>
      </p:sp>
      <p:sp>
        <p:nvSpPr>
          <p:cNvPr id="3" name="Θέση αριθμού διαφάνειας 2"/>
          <p:cNvSpPr>
            <a:spLocks noGrp="1"/>
          </p:cNvSpPr>
          <p:nvPr>
            <p:ph type="sldNum" sz="quarter" idx="12"/>
          </p:nvPr>
        </p:nvSpPr>
        <p:spPr>
          <a:xfrm>
            <a:off x="6876256" y="6324064"/>
            <a:ext cx="2133600" cy="365125"/>
          </a:xfrm>
        </p:spPr>
        <p:txBody>
          <a:bodyPr/>
          <a:lstStyle/>
          <a:p>
            <a:pPr>
              <a:defRPr/>
            </a:pPr>
            <a:fld id="{7E55E3B3-0445-4CFC-BED8-763D4409E61F}" type="slidenum">
              <a:rPr lang="el-GR" smtClean="0">
                <a:solidFill>
                  <a:prstClr val="black"/>
                </a:solidFill>
              </a:rPr>
              <a:pPr>
                <a:defRPr/>
              </a:pPr>
              <a:t>22</a:t>
            </a:fld>
            <a:endParaRPr lang="el-GR" dirty="0">
              <a:solidFill>
                <a:prstClr val="black"/>
              </a:solidFill>
            </a:endParaRPr>
          </a:p>
        </p:txBody>
      </p:sp>
    </p:spTree>
    <p:extLst>
      <p:ext uri="{BB962C8B-B14F-4D97-AF65-F5344CB8AC3E}">
        <p14:creationId xmlns:p14="http://schemas.microsoft.com/office/powerpoint/2010/main" val="34477128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 Τίτλος"/>
          <p:cNvSpPr>
            <a:spLocks noGrp="1"/>
          </p:cNvSpPr>
          <p:nvPr>
            <p:ph type="title"/>
          </p:nvPr>
        </p:nvSpPr>
        <p:spPr/>
        <p:txBody>
          <a:bodyPr>
            <a:normAutofit fontScale="90000"/>
          </a:bodyPr>
          <a:lstStyle/>
          <a:p>
            <a:pPr eaLnBrk="1" hangingPunct="1"/>
            <a:r>
              <a:rPr lang="el-GR" altLang="el-GR" sz="4400" dirty="0" smtClean="0">
                <a:solidFill>
                  <a:srgbClr val="604A7B"/>
                </a:solidFill>
              </a:rPr>
              <a:t>Κριτήρια επιλογής συγκολλητικού </a:t>
            </a:r>
            <a:r>
              <a:rPr lang="el-GR" altLang="el-GR" dirty="0" smtClean="0">
                <a:solidFill>
                  <a:srgbClr val="604A7B"/>
                </a:solidFill>
              </a:rPr>
              <a:t/>
            </a:r>
            <a:br>
              <a:rPr lang="el-GR" altLang="el-GR" dirty="0" smtClean="0">
                <a:solidFill>
                  <a:srgbClr val="604A7B"/>
                </a:solidFill>
              </a:rPr>
            </a:br>
            <a:r>
              <a:rPr lang="el-GR" altLang="el-GR" sz="3600" b="0" dirty="0" smtClean="0">
                <a:solidFill>
                  <a:srgbClr val="604A7B"/>
                </a:solidFill>
              </a:rPr>
              <a:t>(1 από 2)</a:t>
            </a:r>
          </a:p>
        </p:txBody>
      </p:sp>
      <p:sp>
        <p:nvSpPr>
          <p:cNvPr id="3" name="2 - Θέση περιεχομένου"/>
          <p:cNvSpPr>
            <a:spLocks noGrp="1"/>
          </p:cNvSpPr>
          <p:nvPr>
            <p:ph idx="1"/>
          </p:nvPr>
        </p:nvSpPr>
        <p:spPr>
          <a:xfrm>
            <a:off x="457200" y="1196752"/>
            <a:ext cx="8363272" cy="5472608"/>
          </a:xfrm>
        </p:spPr>
        <p:txBody>
          <a:bodyPr rtlCol="0">
            <a:normAutofit/>
          </a:bodyPr>
          <a:lstStyle/>
          <a:p>
            <a:pPr eaLnBrk="1" fontAlgn="auto" hangingPunct="1">
              <a:spcBef>
                <a:spcPts val="1200"/>
              </a:spcBef>
              <a:spcAft>
                <a:spcPts val="0"/>
              </a:spcAft>
              <a:buFont typeface="Arial" pitchFamily="34" charset="0"/>
              <a:buChar char="•"/>
              <a:defRPr/>
            </a:pPr>
            <a:r>
              <a:rPr lang="el-GR" sz="2400" dirty="0" smtClean="0"/>
              <a:t>Εύκολος σχηματισμός φιλμ και καλές συγκολλητικές ιδιότητες, </a:t>
            </a:r>
          </a:p>
          <a:p>
            <a:pPr eaLnBrk="1" fontAlgn="auto" hangingPunct="1">
              <a:spcBef>
                <a:spcPts val="1200"/>
              </a:spcBef>
              <a:spcAft>
                <a:spcPts val="0"/>
              </a:spcAft>
              <a:buFont typeface="Arial" pitchFamily="34" charset="0"/>
              <a:buChar char="•"/>
              <a:defRPr/>
            </a:pPr>
            <a:r>
              <a:rPr lang="el-GR" sz="2400" dirty="0" smtClean="0"/>
              <a:t>Πρέπει να είναι ελαστικό και να διατηρεί την ιδιότητα αυτή για μεγάλο χρονικό διάστημα,</a:t>
            </a:r>
          </a:p>
          <a:p>
            <a:pPr eaLnBrk="1" fontAlgn="auto" hangingPunct="1">
              <a:spcBef>
                <a:spcPts val="1200"/>
              </a:spcBef>
              <a:spcAft>
                <a:spcPts val="0"/>
              </a:spcAft>
              <a:buFont typeface="Arial" pitchFamily="34" charset="0"/>
              <a:buChar char="•"/>
              <a:defRPr/>
            </a:pPr>
            <a:r>
              <a:rPr lang="el-GR" sz="2400" dirty="0" smtClean="0"/>
              <a:t>Πρέπει να παραμένει σταθερό κατά τη γήρανση του,</a:t>
            </a:r>
          </a:p>
          <a:p>
            <a:pPr eaLnBrk="1" fontAlgn="auto" hangingPunct="1">
              <a:spcBef>
                <a:spcPts val="1200"/>
              </a:spcBef>
              <a:spcAft>
                <a:spcPts val="0"/>
              </a:spcAft>
              <a:buFont typeface="Arial" pitchFamily="34" charset="0"/>
              <a:buChar char="•"/>
              <a:defRPr/>
            </a:pPr>
            <a:r>
              <a:rPr lang="el-GR" sz="2400" dirty="0" smtClean="0"/>
              <a:t>Δεν πρέπει να κιτρινίζει, </a:t>
            </a:r>
          </a:p>
          <a:p>
            <a:pPr eaLnBrk="1" fontAlgn="auto" hangingPunct="1">
              <a:spcBef>
                <a:spcPts val="1200"/>
              </a:spcBef>
              <a:spcAft>
                <a:spcPts val="0"/>
              </a:spcAft>
              <a:buFont typeface="Arial" pitchFamily="34" charset="0"/>
              <a:buChar char="•"/>
              <a:defRPr/>
            </a:pPr>
            <a:r>
              <a:rPr lang="el-GR" sz="2400" dirty="0" smtClean="0"/>
              <a:t>Δεν πρέπει να εκλύει επιβλαβή προϊόντα αποικοδόμησης,</a:t>
            </a:r>
          </a:p>
          <a:p>
            <a:pPr eaLnBrk="1" fontAlgn="auto" hangingPunct="1">
              <a:spcBef>
                <a:spcPts val="1200"/>
              </a:spcBef>
              <a:spcAft>
                <a:spcPts val="0"/>
              </a:spcAft>
              <a:buFont typeface="Arial" pitchFamily="34" charset="0"/>
              <a:buChar char="•"/>
              <a:defRPr/>
            </a:pPr>
            <a:r>
              <a:rPr lang="el-GR" sz="2400" dirty="0" smtClean="0"/>
              <a:t>Πρέπει να παραμένει διαλυτό σε διαλύτες που δεν προκαλούν φθορά στο αντικείμενο ώστε οι διαδικασίες να είναι αντιστρεπτές και το συγκολλητικό να αφαιρείται χωρίς να προκαλείται φθορά στο αντικείμενο,</a:t>
            </a:r>
          </a:p>
          <a:p>
            <a:pPr eaLnBrk="1" fontAlgn="auto" hangingPunct="1">
              <a:spcBef>
                <a:spcPts val="1200"/>
              </a:spcBef>
              <a:spcAft>
                <a:spcPts val="0"/>
              </a:spcAft>
              <a:buFont typeface="Arial" pitchFamily="34" charset="0"/>
              <a:buChar char="•"/>
              <a:defRPr/>
            </a:pPr>
            <a:r>
              <a:rPr lang="el-GR" sz="2400" dirty="0" smtClean="0"/>
              <a:t>Δεν πρέπει να επιταχύνει την γήρανση του αντικειμένου ούτε το ξεθώριασμα των βαφών,</a:t>
            </a:r>
          </a:p>
          <a:p>
            <a:pPr eaLnBrk="1" fontAlgn="auto" hangingPunct="1">
              <a:spcBef>
                <a:spcPts val="1200"/>
              </a:spcBef>
              <a:spcAft>
                <a:spcPts val="0"/>
              </a:spcAft>
              <a:buFont typeface="Arial" pitchFamily="34" charset="0"/>
              <a:buChar char="•"/>
              <a:defRPr/>
            </a:pPr>
            <a:endParaRPr lang="el-GR" dirty="0"/>
          </a:p>
        </p:txBody>
      </p:sp>
      <p:sp>
        <p:nvSpPr>
          <p:cNvPr id="24580" name="3 - Θέση αριθμού διαφάνειας"/>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740C0DC9-51E1-4EB3-8FDC-535F5E3E8805}" type="slidenum">
              <a:rPr lang="el-GR" smtClean="0">
                <a:solidFill>
                  <a:prstClr val="black"/>
                </a:solidFill>
              </a:rPr>
              <a:pPr>
                <a:defRPr/>
              </a:pPr>
              <a:t>23</a:t>
            </a:fld>
            <a:endParaRPr lang="el-GR" smtClean="0">
              <a:solidFill>
                <a:prstClr val="black"/>
              </a:solidFill>
            </a:endParaRPr>
          </a:p>
        </p:txBody>
      </p:sp>
    </p:spTree>
    <p:extLst>
      <p:ext uri="{BB962C8B-B14F-4D97-AF65-F5344CB8AC3E}">
        <p14:creationId xmlns:p14="http://schemas.microsoft.com/office/powerpoint/2010/main" val="10816089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fontScale="90000"/>
          </a:bodyPr>
          <a:lstStyle/>
          <a:p>
            <a:pPr eaLnBrk="1" fontAlgn="auto" hangingPunct="1">
              <a:spcAft>
                <a:spcPts val="0"/>
              </a:spcAft>
              <a:defRPr/>
            </a:pPr>
            <a:r>
              <a:rPr lang="el-GR" sz="4400" dirty="0" smtClean="0">
                <a:solidFill>
                  <a:srgbClr val="604A7B"/>
                </a:solidFill>
              </a:rPr>
              <a:t>Κριτήρια επιλογής συγκολλητικού </a:t>
            </a:r>
            <a:r>
              <a:rPr lang="el-GR" dirty="0" smtClean="0">
                <a:solidFill>
                  <a:srgbClr val="604A7B"/>
                </a:solidFill>
              </a:rPr>
              <a:t/>
            </a:r>
            <a:br>
              <a:rPr lang="el-GR" dirty="0" smtClean="0">
                <a:solidFill>
                  <a:srgbClr val="604A7B"/>
                </a:solidFill>
              </a:rPr>
            </a:br>
            <a:r>
              <a:rPr lang="el-GR" sz="3600" b="0" dirty="0" smtClean="0">
                <a:solidFill>
                  <a:srgbClr val="604A7B"/>
                </a:solidFill>
              </a:rPr>
              <a:t>(2 από 2)</a:t>
            </a:r>
            <a:endParaRPr lang="el-GR" dirty="0"/>
          </a:p>
        </p:txBody>
      </p:sp>
      <p:sp>
        <p:nvSpPr>
          <p:cNvPr id="26627" name="2 - Θέση περιεχομένου"/>
          <p:cNvSpPr>
            <a:spLocks noGrp="1"/>
          </p:cNvSpPr>
          <p:nvPr>
            <p:ph idx="1"/>
          </p:nvPr>
        </p:nvSpPr>
        <p:spPr/>
        <p:txBody>
          <a:bodyPr/>
          <a:lstStyle/>
          <a:p>
            <a:pPr eaLnBrk="1" hangingPunct="1">
              <a:spcBef>
                <a:spcPts val="1200"/>
              </a:spcBef>
            </a:pPr>
            <a:r>
              <a:rPr lang="el-GR" altLang="el-GR" sz="2400" dirty="0" smtClean="0"/>
              <a:t>Να έχει χαμηλή θερμοκρασία ενεργοποίησης,</a:t>
            </a:r>
          </a:p>
          <a:p>
            <a:pPr eaLnBrk="1" hangingPunct="1">
              <a:spcBef>
                <a:spcPts val="1200"/>
              </a:spcBef>
            </a:pPr>
            <a:r>
              <a:rPr lang="el-GR" altLang="el-GR" sz="2400" dirty="0" smtClean="0"/>
              <a:t>Να είναι εύκολο στο χειρισμό,</a:t>
            </a:r>
          </a:p>
          <a:p>
            <a:pPr eaLnBrk="1" hangingPunct="1">
              <a:spcBef>
                <a:spcPts val="1200"/>
              </a:spcBef>
            </a:pPr>
            <a:r>
              <a:rPr lang="el-GR" altLang="el-GR" sz="2400" dirty="0" smtClean="0"/>
              <a:t>Να μην μεταβάλλονται οι διαστάσεις του, ώστε να μην προκαλείται συρρίκνωση του αντικειμένου άλλα ούτε και διόγκωση των ινών, </a:t>
            </a:r>
          </a:p>
          <a:p>
            <a:pPr eaLnBrk="1" hangingPunct="1">
              <a:spcBef>
                <a:spcPts val="1200"/>
              </a:spcBef>
            </a:pPr>
            <a:r>
              <a:rPr lang="el-GR" altLang="el-GR" sz="2400" dirty="0" smtClean="0"/>
              <a:t>Να είναι συμβατό με άλλα υλικά που χρησιμοποιούνται στη συντήρηση υφασμάτινων αντικειμένων,</a:t>
            </a:r>
          </a:p>
          <a:p>
            <a:pPr eaLnBrk="1" hangingPunct="1">
              <a:spcBef>
                <a:spcPts val="1200"/>
              </a:spcBef>
            </a:pPr>
            <a:r>
              <a:rPr lang="el-GR" altLang="el-GR" sz="2400" dirty="0" smtClean="0"/>
              <a:t>Να μην αλλοιώνει το </a:t>
            </a:r>
            <a:r>
              <a:rPr lang="en-US" altLang="el-GR" sz="2400" dirty="0" smtClean="0"/>
              <a:t>pH </a:t>
            </a:r>
            <a:r>
              <a:rPr lang="el-GR" altLang="el-GR" sz="2400" dirty="0" smtClean="0"/>
              <a:t>του αντικειμένου,</a:t>
            </a:r>
          </a:p>
          <a:p>
            <a:pPr eaLnBrk="1" hangingPunct="1">
              <a:spcBef>
                <a:spcPts val="1200"/>
              </a:spcBef>
            </a:pPr>
            <a:r>
              <a:rPr lang="el-GR" altLang="el-GR" sz="2400" dirty="0" smtClean="0"/>
              <a:t>Να έχει κατάλληλη θερμοκρασία υαλώδους μετάπτωσης (</a:t>
            </a:r>
            <a:r>
              <a:rPr lang="en-US" altLang="el-GR" sz="2400" dirty="0" err="1" smtClean="0"/>
              <a:t>Tg</a:t>
            </a:r>
            <a:r>
              <a:rPr lang="en-US" altLang="el-GR" sz="2400" dirty="0" smtClean="0"/>
              <a:t>)</a:t>
            </a:r>
            <a:r>
              <a:rPr lang="el-GR" altLang="el-GR" sz="2400" dirty="0" smtClean="0"/>
              <a:t>. </a:t>
            </a:r>
          </a:p>
        </p:txBody>
      </p:sp>
      <p:sp>
        <p:nvSpPr>
          <p:cNvPr id="25604" name="3 - Θέση αριθμού διαφάνειας"/>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CC6DCB3E-B43D-4849-819E-BA56E731D827}" type="slidenum">
              <a:rPr lang="el-GR" smtClean="0">
                <a:solidFill>
                  <a:prstClr val="black"/>
                </a:solidFill>
              </a:rPr>
              <a:pPr>
                <a:defRPr/>
              </a:pPr>
              <a:t>24</a:t>
            </a:fld>
            <a:endParaRPr lang="el-GR" smtClean="0">
              <a:solidFill>
                <a:prstClr val="black"/>
              </a:solidFill>
            </a:endParaRPr>
          </a:p>
        </p:txBody>
      </p:sp>
    </p:spTree>
    <p:extLst>
      <p:ext uri="{BB962C8B-B14F-4D97-AF65-F5344CB8AC3E}">
        <p14:creationId xmlns:p14="http://schemas.microsoft.com/office/powerpoint/2010/main" val="3596173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 Τίτλος"/>
          <p:cNvSpPr>
            <a:spLocks noGrp="1"/>
          </p:cNvSpPr>
          <p:nvPr>
            <p:ph type="title"/>
          </p:nvPr>
        </p:nvSpPr>
        <p:spPr/>
        <p:txBody>
          <a:bodyPr/>
          <a:lstStyle/>
          <a:p>
            <a:pPr eaLnBrk="1" hangingPunct="1"/>
            <a:r>
              <a:rPr lang="el-GR" altLang="el-GR" dirty="0" smtClean="0">
                <a:solidFill>
                  <a:srgbClr val="604A7B"/>
                </a:solidFill>
              </a:rPr>
              <a:t>Ιδιότητες συγκολλητικών υλικών</a:t>
            </a:r>
          </a:p>
        </p:txBody>
      </p:sp>
      <p:sp>
        <p:nvSpPr>
          <p:cNvPr id="27651" name="2 - Θέση περιεχομένου"/>
          <p:cNvSpPr>
            <a:spLocks noGrp="1"/>
          </p:cNvSpPr>
          <p:nvPr>
            <p:ph idx="1"/>
          </p:nvPr>
        </p:nvSpPr>
        <p:spPr/>
        <p:txBody>
          <a:bodyPr/>
          <a:lstStyle/>
          <a:p>
            <a:pPr eaLnBrk="1" hangingPunct="1">
              <a:spcBef>
                <a:spcPts val="2400"/>
              </a:spcBef>
            </a:pPr>
            <a:r>
              <a:rPr lang="el-GR" altLang="el-GR" sz="2400" dirty="0" smtClean="0"/>
              <a:t>Η πλειονότητα των συγκολλητικών και στερεωτικών που χρησιμοποιούνται στη συντήρηση υφασμάτινων αντικειμένων είναι συνθετικά πολυμερή, </a:t>
            </a:r>
          </a:p>
          <a:p>
            <a:pPr eaLnBrk="1" hangingPunct="1">
              <a:spcBef>
                <a:spcPts val="2400"/>
              </a:spcBef>
            </a:pPr>
            <a:r>
              <a:rPr lang="el-GR" altLang="el-GR" sz="2400" dirty="0" smtClean="0"/>
              <a:t>Στα πολυμερή οι φυσικές και μηχανικές τους ιδιότητες καθορίζονται κυρίως από το βαθμό πολυμερισμού τους (</a:t>
            </a:r>
            <a:r>
              <a:rPr lang="en-US" altLang="el-GR" sz="2400" dirty="0" smtClean="0"/>
              <a:t>DP</a:t>
            </a:r>
            <a:r>
              <a:rPr lang="el-GR" altLang="el-GR" sz="2400" dirty="0" smtClean="0"/>
              <a:t>) αλλά και από την παρουσία πλευρικών ομάδων και την πολικότητα αυτών, </a:t>
            </a:r>
          </a:p>
          <a:p>
            <a:pPr eaLnBrk="1" hangingPunct="1">
              <a:spcBef>
                <a:spcPts val="2400"/>
              </a:spcBef>
            </a:pPr>
            <a:r>
              <a:rPr lang="el-GR" altLang="el-GR" sz="2400" dirty="0" smtClean="0"/>
              <a:t>Η θερμοκρασία υαλώδους μετάπτωσης </a:t>
            </a:r>
            <a:r>
              <a:rPr lang="en-US" altLang="el-GR" sz="2400" dirty="0" smtClean="0"/>
              <a:t>(</a:t>
            </a:r>
            <a:r>
              <a:rPr lang="en-US" altLang="el-GR" sz="2400" dirty="0" err="1" smtClean="0"/>
              <a:t>Tg</a:t>
            </a:r>
            <a:r>
              <a:rPr lang="en-US" altLang="el-GR" sz="2400" dirty="0" smtClean="0"/>
              <a:t>)</a:t>
            </a:r>
            <a:r>
              <a:rPr lang="el-GR" altLang="el-GR" sz="2400" dirty="0" smtClean="0"/>
              <a:t> του κάθε πολυμερούς και η παρουσία πλαστικοποιητών καθορίζουν σε πια κατάσταση θα βρίσκεται το πολυμερές: υαλώδη ή ελαστική. </a:t>
            </a:r>
          </a:p>
          <a:p>
            <a:pPr eaLnBrk="1" hangingPunct="1"/>
            <a:endParaRPr lang="el-GR" altLang="el-GR" sz="2400" dirty="0" smtClean="0"/>
          </a:p>
          <a:p>
            <a:pPr eaLnBrk="1" hangingPunct="1"/>
            <a:endParaRPr lang="el-GR" altLang="el-GR" sz="2400" dirty="0" smtClean="0"/>
          </a:p>
        </p:txBody>
      </p:sp>
      <p:sp>
        <p:nvSpPr>
          <p:cNvPr id="26628" name="3 - Θέση αριθμού διαφάνειας"/>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D2D39E47-57C3-4DED-AFB5-C9F0675ACDC0}" type="slidenum">
              <a:rPr lang="el-GR" smtClean="0">
                <a:solidFill>
                  <a:prstClr val="black"/>
                </a:solidFill>
              </a:rPr>
              <a:pPr>
                <a:defRPr/>
              </a:pPr>
              <a:t>25</a:t>
            </a:fld>
            <a:endParaRPr lang="el-GR" smtClean="0">
              <a:solidFill>
                <a:prstClr val="black"/>
              </a:solidFill>
            </a:endParaRPr>
          </a:p>
        </p:txBody>
      </p:sp>
    </p:spTree>
    <p:extLst>
      <p:ext uri="{BB962C8B-B14F-4D97-AF65-F5344CB8AC3E}">
        <p14:creationId xmlns:p14="http://schemas.microsoft.com/office/powerpoint/2010/main" val="25744810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 Τίτλος"/>
          <p:cNvSpPr>
            <a:spLocks noGrp="1"/>
          </p:cNvSpPr>
          <p:nvPr>
            <p:ph type="title"/>
          </p:nvPr>
        </p:nvSpPr>
        <p:spPr/>
        <p:txBody>
          <a:bodyPr/>
          <a:lstStyle/>
          <a:p>
            <a:pPr eaLnBrk="1" hangingPunct="1"/>
            <a:r>
              <a:rPr lang="el-GR" altLang="el-GR" dirty="0" smtClean="0">
                <a:solidFill>
                  <a:srgbClr val="604A7B"/>
                </a:solidFill>
              </a:rPr>
              <a:t>Θερμοκρασία υαλώδους μετάπτωσης</a:t>
            </a:r>
          </a:p>
        </p:txBody>
      </p:sp>
      <p:sp>
        <p:nvSpPr>
          <p:cNvPr id="28675" name="2 - Θέση περιεχομένου"/>
          <p:cNvSpPr>
            <a:spLocks noGrp="1"/>
          </p:cNvSpPr>
          <p:nvPr>
            <p:ph idx="1"/>
          </p:nvPr>
        </p:nvSpPr>
        <p:spPr/>
        <p:txBody>
          <a:bodyPr/>
          <a:lstStyle/>
          <a:p>
            <a:pPr eaLnBrk="1" hangingPunct="1">
              <a:spcBef>
                <a:spcPts val="2400"/>
              </a:spcBef>
            </a:pPr>
            <a:r>
              <a:rPr lang="el-GR" altLang="el-GR" sz="2400" dirty="0" smtClean="0"/>
              <a:t>Η </a:t>
            </a:r>
            <a:r>
              <a:rPr lang="el-GR" altLang="el-GR" sz="2400" b="1" dirty="0" smtClean="0"/>
              <a:t>θερμοκρασία υαλώδους μετάπτωσης </a:t>
            </a:r>
            <a:r>
              <a:rPr lang="el-GR" altLang="el-GR" sz="2400" dirty="0" smtClean="0"/>
              <a:t>είναι καθοριστική για τις ιδιότητες των πολυμερών, </a:t>
            </a:r>
          </a:p>
          <a:p>
            <a:pPr eaLnBrk="1" hangingPunct="1">
              <a:spcBef>
                <a:spcPts val="2400"/>
              </a:spcBef>
            </a:pPr>
            <a:r>
              <a:rPr lang="el-GR" altLang="el-GR" sz="2400" dirty="0" smtClean="0"/>
              <a:t>Όταν το υλικό πλησιάζει την </a:t>
            </a:r>
            <a:r>
              <a:rPr lang="en-US" altLang="el-GR" sz="2400" dirty="0" err="1" smtClean="0"/>
              <a:t>Tg</a:t>
            </a:r>
            <a:r>
              <a:rPr lang="en-US" altLang="el-GR" sz="2400" dirty="0" smtClean="0"/>
              <a:t> </a:t>
            </a:r>
            <a:r>
              <a:rPr lang="el-GR" altLang="el-GR" sz="2400" dirty="0" smtClean="0"/>
              <a:t>η ευκαμψία του αυξάνεται. Όταν βρίσκεται σε θερμοκρασία υψηλότερη από την </a:t>
            </a:r>
            <a:r>
              <a:rPr lang="en-US" altLang="el-GR" sz="2400" dirty="0" err="1" smtClean="0"/>
              <a:t>Tg</a:t>
            </a:r>
            <a:r>
              <a:rPr lang="en-US" altLang="el-GR" sz="2400" dirty="0" smtClean="0"/>
              <a:t>  </a:t>
            </a:r>
            <a:r>
              <a:rPr lang="el-GR" altLang="el-GR" sz="2400" dirty="0" smtClean="0"/>
              <a:t>το πολυμερές γίνεται ελαστικό και κολλώδες, </a:t>
            </a:r>
          </a:p>
          <a:p>
            <a:pPr eaLnBrk="1" hangingPunct="1">
              <a:spcBef>
                <a:spcPts val="2400"/>
              </a:spcBef>
            </a:pPr>
            <a:r>
              <a:rPr lang="el-GR" altLang="el-GR" sz="2400" dirty="0" smtClean="0"/>
              <a:t>Η </a:t>
            </a:r>
            <a:r>
              <a:rPr lang="en-US" altLang="el-GR" sz="2400" dirty="0" err="1" smtClean="0"/>
              <a:t>Tg</a:t>
            </a:r>
            <a:r>
              <a:rPr lang="en-US" altLang="el-GR" sz="2400" baseline="-25000" dirty="0" smtClean="0"/>
              <a:t> </a:t>
            </a:r>
            <a:r>
              <a:rPr lang="el-GR" altLang="el-GR" sz="2400" dirty="0" smtClean="0"/>
              <a:t>επηρεάζει:</a:t>
            </a:r>
          </a:p>
          <a:p>
            <a:pPr lvl="1" eaLnBrk="1" hangingPunct="1">
              <a:spcBef>
                <a:spcPts val="1200"/>
              </a:spcBef>
            </a:pPr>
            <a:r>
              <a:rPr lang="el-GR" altLang="el-GR" sz="2400" dirty="0" smtClean="0"/>
              <a:t>την ικανότητα σχηματισμού λεπτού φιλμ, </a:t>
            </a:r>
          </a:p>
          <a:p>
            <a:pPr lvl="1" eaLnBrk="1" hangingPunct="1">
              <a:spcBef>
                <a:spcPts val="1200"/>
              </a:spcBef>
            </a:pPr>
            <a:r>
              <a:rPr lang="el-GR" altLang="el-GR" sz="2400" dirty="0" smtClean="0"/>
              <a:t>την συγκολλητική ικανότητα του φιλμ αυτού με το ύφασμα υποστήριξης και το αντικείμενο,</a:t>
            </a:r>
          </a:p>
          <a:p>
            <a:pPr lvl="1" eaLnBrk="1" hangingPunct="1">
              <a:spcBef>
                <a:spcPts val="1200"/>
              </a:spcBef>
            </a:pPr>
            <a:r>
              <a:rPr lang="el-GR" altLang="el-GR" sz="2400" dirty="0" smtClean="0"/>
              <a:t>την ευκαμψία του αντικειμένου μετά την επέμβαση.</a:t>
            </a:r>
          </a:p>
        </p:txBody>
      </p:sp>
      <p:sp>
        <p:nvSpPr>
          <p:cNvPr id="27652" name="3 - Θέση αριθμού διαφάνειας"/>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EE9DA657-C867-4617-BA0E-7681EC092F8A}" type="slidenum">
              <a:rPr lang="el-GR" smtClean="0">
                <a:solidFill>
                  <a:prstClr val="black"/>
                </a:solidFill>
              </a:rPr>
              <a:pPr>
                <a:defRPr/>
              </a:pPr>
              <a:t>26</a:t>
            </a:fld>
            <a:endParaRPr lang="el-GR" smtClean="0">
              <a:solidFill>
                <a:prstClr val="black"/>
              </a:solidFill>
            </a:endParaRPr>
          </a:p>
        </p:txBody>
      </p:sp>
    </p:spTree>
    <p:extLst>
      <p:ext uri="{BB962C8B-B14F-4D97-AF65-F5344CB8AC3E}">
        <p14:creationId xmlns:p14="http://schemas.microsoft.com/office/powerpoint/2010/main" val="1730084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Autofit/>
          </a:bodyPr>
          <a:lstStyle/>
          <a:p>
            <a:pPr lvl="1" algn="ctr" eaLnBrk="1" fontAlgn="auto" hangingPunct="1">
              <a:spcAft>
                <a:spcPts val="0"/>
              </a:spcAft>
              <a:defRPr/>
            </a:pPr>
            <a:r>
              <a:rPr lang="el-GR" sz="4000" b="1" dirty="0" smtClean="0">
                <a:solidFill>
                  <a:srgbClr val="604A7B"/>
                </a:solidFill>
                <a:latin typeface="+mn-lt"/>
              </a:rPr>
              <a:t>Ιδιότητες </a:t>
            </a:r>
            <a:r>
              <a:rPr lang="el-GR" sz="4000" b="1" dirty="0">
                <a:solidFill>
                  <a:srgbClr val="604A7B"/>
                </a:solidFill>
                <a:latin typeface="+mn-lt"/>
              </a:rPr>
              <a:t>του σχηματιζόμενου </a:t>
            </a:r>
            <a:r>
              <a:rPr lang="el-GR" sz="4000" b="1" dirty="0" smtClean="0">
                <a:solidFill>
                  <a:srgbClr val="604A7B"/>
                </a:solidFill>
                <a:latin typeface="+mn-lt"/>
              </a:rPr>
              <a:t>φιλμ</a:t>
            </a:r>
            <a:r>
              <a:rPr lang="en-US" sz="4000" b="1" dirty="0" smtClean="0">
                <a:solidFill>
                  <a:srgbClr val="604A7B"/>
                </a:solidFill>
                <a:latin typeface="+mn-lt"/>
              </a:rPr>
              <a:t/>
            </a:r>
            <a:br>
              <a:rPr lang="en-US" sz="4000" b="1" dirty="0" smtClean="0">
                <a:solidFill>
                  <a:srgbClr val="604A7B"/>
                </a:solidFill>
                <a:latin typeface="+mn-lt"/>
              </a:rPr>
            </a:br>
            <a:r>
              <a:rPr lang="el-GR" sz="3200" b="0" dirty="0" smtClean="0">
                <a:solidFill>
                  <a:srgbClr val="604A7B"/>
                </a:solidFill>
                <a:latin typeface="+mn-lt"/>
              </a:rPr>
              <a:t>(</a:t>
            </a:r>
            <a:r>
              <a:rPr lang="el-GR" sz="3200" b="0" dirty="0">
                <a:solidFill>
                  <a:srgbClr val="604A7B"/>
                </a:solidFill>
                <a:latin typeface="+mn-lt"/>
              </a:rPr>
              <a:t>1 από 5</a:t>
            </a:r>
            <a:r>
              <a:rPr lang="el-GR" sz="3200" b="0" dirty="0" smtClean="0">
                <a:solidFill>
                  <a:srgbClr val="604A7B"/>
                </a:solidFill>
                <a:latin typeface="+mn-lt"/>
              </a:rPr>
              <a:t>)</a:t>
            </a:r>
            <a:endParaRPr lang="el-GR" dirty="0">
              <a:solidFill>
                <a:srgbClr val="604A7B"/>
              </a:solidFill>
              <a:latin typeface="+mn-lt"/>
            </a:endParaRPr>
          </a:p>
        </p:txBody>
      </p:sp>
      <p:sp>
        <p:nvSpPr>
          <p:cNvPr id="29699" name="2 - Θέση περιεχομένου"/>
          <p:cNvSpPr>
            <a:spLocks noGrp="1"/>
          </p:cNvSpPr>
          <p:nvPr>
            <p:ph idx="1"/>
          </p:nvPr>
        </p:nvSpPr>
        <p:spPr/>
        <p:txBody>
          <a:bodyPr/>
          <a:lstStyle/>
          <a:p>
            <a:pPr eaLnBrk="1" hangingPunct="1">
              <a:spcBef>
                <a:spcPts val="2400"/>
              </a:spcBef>
            </a:pPr>
            <a:r>
              <a:rPr lang="el-GR" altLang="el-GR" sz="2400" dirty="0" smtClean="0"/>
              <a:t>Στη συντήρηση υφάσματος συνήθως απαιτούνται στεγνά στρώματα (φιλμ) συγκολλητικών. </a:t>
            </a:r>
          </a:p>
          <a:p>
            <a:pPr eaLnBrk="1" hangingPunct="1">
              <a:spcBef>
                <a:spcPts val="2400"/>
              </a:spcBef>
            </a:pPr>
            <a:r>
              <a:rPr lang="el-GR" altLang="el-GR" sz="2400" dirty="0" smtClean="0"/>
              <a:t>Στην τεχνική της συγκόλλησης το διάλυμα, η διασπορά ή το γαλάκτωμα των συγκολλητικών εφαρμόζεται με ψεκασμό ή με πινέλο στο ύφασμα υποστήριξης και αφήνεται τουλάχιστον 12 ώρες να στεγνώσει. </a:t>
            </a:r>
          </a:p>
          <a:p>
            <a:pPr eaLnBrk="1" hangingPunct="1">
              <a:spcBef>
                <a:spcPts val="2400"/>
              </a:spcBef>
            </a:pPr>
            <a:r>
              <a:rPr lang="el-GR" altLang="el-GR" sz="2400" dirty="0" smtClean="0"/>
              <a:t>Στην περίπτωση των στερεωτικών οι ίνες εμποτίζονται με το υλικό. </a:t>
            </a:r>
          </a:p>
          <a:p>
            <a:pPr eaLnBrk="1" hangingPunct="1">
              <a:spcBef>
                <a:spcPts val="2400"/>
              </a:spcBef>
            </a:pPr>
            <a:r>
              <a:rPr lang="el-GR" altLang="el-GR" sz="2400" dirty="0" smtClean="0"/>
              <a:t>Σε κάθε περίπτωση το πολυμερές πρέπει να σχηματίσει ένα λεπτό, ομοιόμορφο και ελαστικό στρώμα με καλές συγκολλητικές ιδιότητες.</a:t>
            </a:r>
          </a:p>
          <a:p>
            <a:pPr eaLnBrk="1" hangingPunct="1"/>
            <a:endParaRPr lang="el-GR" altLang="el-GR" dirty="0" smtClean="0"/>
          </a:p>
        </p:txBody>
      </p:sp>
      <p:sp>
        <p:nvSpPr>
          <p:cNvPr id="28676" name="3 - Θέση αριθμού διαφάνειας"/>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ABCC1FFB-BA2B-47EB-99C5-750454452B45}" type="slidenum">
              <a:rPr lang="el-GR" smtClean="0">
                <a:solidFill>
                  <a:prstClr val="black"/>
                </a:solidFill>
              </a:rPr>
              <a:pPr>
                <a:defRPr/>
              </a:pPr>
              <a:t>27</a:t>
            </a:fld>
            <a:endParaRPr lang="el-GR" smtClean="0">
              <a:solidFill>
                <a:prstClr val="black"/>
              </a:solidFill>
            </a:endParaRPr>
          </a:p>
        </p:txBody>
      </p:sp>
    </p:spTree>
    <p:extLst>
      <p:ext uri="{BB962C8B-B14F-4D97-AF65-F5344CB8AC3E}">
        <p14:creationId xmlns:p14="http://schemas.microsoft.com/office/powerpoint/2010/main" val="37161618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fontScale="90000"/>
          </a:bodyPr>
          <a:lstStyle/>
          <a:p>
            <a:pPr eaLnBrk="1" fontAlgn="auto" hangingPunct="1">
              <a:spcAft>
                <a:spcPts val="0"/>
              </a:spcAft>
              <a:defRPr/>
            </a:pPr>
            <a:r>
              <a:rPr lang="el-GR" dirty="0" smtClean="0">
                <a:solidFill>
                  <a:srgbClr val="604A7B"/>
                </a:solidFill>
              </a:rPr>
              <a:t/>
            </a:r>
            <a:br>
              <a:rPr lang="el-GR" dirty="0" smtClean="0">
                <a:solidFill>
                  <a:srgbClr val="604A7B"/>
                </a:solidFill>
              </a:rPr>
            </a:br>
            <a:r>
              <a:rPr lang="el-GR" sz="4400" dirty="0" smtClean="0">
                <a:solidFill>
                  <a:srgbClr val="604A7B"/>
                </a:solidFill>
              </a:rPr>
              <a:t>Ιδιότητες του σχηματιζόμενου φιλμ          </a:t>
            </a:r>
            <a:r>
              <a:rPr lang="el-GR" sz="3600" b="0" dirty="0" smtClean="0">
                <a:solidFill>
                  <a:srgbClr val="604A7B"/>
                </a:solidFill>
              </a:rPr>
              <a:t>(2 από 5)</a:t>
            </a:r>
            <a:r>
              <a:rPr lang="el-GR" dirty="0" smtClean="0">
                <a:solidFill>
                  <a:srgbClr val="604A7B"/>
                </a:solidFill>
              </a:rPr>
              <a:t/>
            </a:r>
            <a:br>
              <a:rPr lang="el-GR" dirty="0" smtClean="0">
                <a:solidFill>
                  <a:srgbClr val="604A7B"/>
                </a:solidFill>
              </a:rPr>
            </a:br>
            <a:endParaRPr lang="el-GR" dirty="0"/>
          </a:p>
        </p:txBody>
      </p:sp>
      <p:sp>
        <p:nvSpPr>
          <p:cNvPr id="30723" name="2 - Θέση περιεχομένου"/>
          <p:cNvSpPr>
            <a:spLocks noGrp="1"/>
          </p:cNvSpPr>
          <p:nvPr>
            <p:ph idx="1"/>
          </p:nvPr>
        </p:nvSpPr>
        <p:spPr/>
        <p:txBody>
          <a:bodyPr>
            <a:normAutofit lnSpcReduction="10000"/>
          </a:bodyPr>
          <a:lstStyle/>
          <a:p>
            <a:pPr eaLnBrk="1" hangingPunct="1">
              <a:spcBef>
                <a:spcPts val="2400"/>
              </a:spcBef>
            </a:pPr>
            <a:r>
              <a:rPr lang="el-GR" altLang="el-GR" sz="2400" smtClean="0"/>
              <a:t>Για να επιτευχθεί ο σχηματισμός του στρώματος αυτού θα πρέπει τα μόρια του πολυμερούς να κινηθούν και να καταλάβουν τις θέσεις του εξατμιζόμενου διαλύτη ή του μέσου διασποράς/ γαλακτωποιητή. </a:t>
            </a:r>
          </a:p>
          <a:p>
            <a:pPr eaLnBrk="1" hangingPunct="1">
              <a:spcBef>
                <a:spcPts val="2400"/>
              </a:spcBef>
            </a:pPr>
            <a:r>
              <a:rPr lang="el-GR" altLang="el-GR" sz="2400" smtClean="0"/>
              <a:t>Τα μόρια του πολυμερούς μπορούν να επιτύχουν αυτήν την κίνηση σε θερμοκρασίες όμοιες ή υψηλότερες από την </a:t>
            </a:r>
            <a:r>
              <a:rPr lang="en-US" altLang="el-GR" sz="2400" smtClean="0"/>
              <a:t>Tg</a:t>
            </a:r>
            <a:r>
              <a:rPr lang="el-GR" altLang="el-GR" sz="2400" smtClean="0"/>
              <a:t>. </a:t>
            </a:r>
          </a:p>
          <a:p>
            <a:pPr eaLnBrk="1" hangingPunct="1">
              <a:spcBef>
                <a:spcPts val="2400"/>
              </a:spcBef>
            </a:pPr>
            <a:r>
              <a:rPr lang="el-GR" altLang="el-GR" sz="2400" smtClean="0"/>
              <a:t>Για τον λόγο αυτό πολυμερή με χαμηλή </a:t>
            </a:r>
            <a:r>
              <a:rPr lang="en-US" altLang="el-GR" sz="2400" smtClean="0"/>
              <a:t>Tg </a:t>
            </a:r>
            <a:r>
              <a:rPr lang="el-GR" altLang="el-GR" sz="2400" smtClean="0"/>
              <a:t>χρησιμοποιούνται για τον σχηματισμό φιλμ και επίσης για τον ίδιο λόγο φιλμ που σχηματίζονται σε θερμοκρασίες κοντά και πάνω από την </a:t>
            </a:r>
            <a:r>
              <a:rPr lang="en-US" altLang="el-GR" sz="2400" smtClean="0"/>
              <a:t>Tg</a:t>
            </a:r>
            <a:r>
              <a:rPr lang="el-GR" altLang="el-GR" sz="2400" smtClean="0"/>
              <a:t> του πολυμερούς μπορούν να είναι λεπτότερα και περισσότερο ομοιόμορφα από εκείνα που σχηματίζονται σε ψυχρότερες συνθήκες. </a:t>
            </a:r>
          </a:p>
          <a:p>
            <a:pPr eaLnBrk="1" hangingPunct="1"/>
            <a:endParaRPr lang="el-GR" altLang="el-GR" smtClean="0"/>
          </a:p>
        </p:txBody>
      </p:sp>
      <p:sp>
        <p:nvSpPr>
          <p:cNvPr id="29700" name="3 - Θέση αριθμού διαφάνειας"/>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CBB96287-AC03-4EC9-9D96-74B02487A4B3}" type="slidenum">
              <a:rPr lang="el-GR" smtClean="0">
                <a:solidFill>
                  <a:prstClr val="black"/>
                </a:solidFill>
              </a:rPr>
              <a:pPr>
                <a:defRPr/>
              </a:pPr>
              <a:t>28</a:t>
            </a:fld>
            <a:endParaRPr lang="el-GR" smtClean="0">
              <a:solidFill>
                <a:prstClr val="black"/>
              </a:solidFill>
            </a:endParaRPr>
          </a:p>
        </p:txBody>
      </p:sp>
    </p:spTree>
    <p:extLst>
      <p:ext uri="{BB962C8B-B14F-4D97-AF65-F5344CB8AC3E}">
        <p14:creationId xmlns:p14="http://schemas.microsoft.com/office/powerpoint/2010/main" val="4852179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a:bodyPr>
          <a:lstStyle/>
          <a:p>
            <a:pPr eaLnBrk="1" fontAlgn="auto" hangingPunct="1">
              <a:spcAft>
                <a:spcPts val="0"/>
              </a:spcAft>
              <a:defRPr/>
            </a:pPr>
            <a:r>
              <a:rPr lang="el-GR" b="1" dirty="0" smtClean="0">
                <a:solidFill>
                  <a:schemeClr val="accent4">
                    <a:lumMod val="75000"/>
                  </a:schemeClr>
                </a:solidFill>
              </a:rPr>
              <a:t>Χρησιμότητα </a:t>
            </a:r>
            <a:endParaRPr lang="el-GR" b="1" dirty="0">
              <a:solidFill>
                <a:schemeClr val="accent4">
                  <a:lumMod val="75000"/>
                </a:schemeClr>
              </a:solidFill>
            </a:endParaRPr>
          </a:p>
        </p:txBody>
      </p:sp>
      <p:sp>
        <p:nvSpPr>
          <p:cNvPr id="4099" name="2 - Θέση περιεχομένου"/>
          <p:cNvSpPr>
            <a:spLocks noGrp="1"/>
          </p:cNvSpPr>
          <p:nvPr>
            <p:ph idx="1"/>
          </p:nvPr>
        </p:nvSpPr>
        <p:spPr/>
        <p:txBody>
          <a:bodyPr/>
          <a:lstStyle/>
          <a:p>
            <a:pPr eaLnBrk="1" hangingPunct="1">
              <a:spcBef>
                <a:spcPts val="3000"/>
              </a:spcBef>
            </a:pPr>
            <a:r>
              <a:rPr lang="el-GR" sz="2400" dirty="0" smtClean="0"/>
              <a:t>Σκοπός και των δυο επεμβάσεων είναι να αποκτήσει το αντικείμενο αντοχή και συνοχή ώστε να μπορέσει να ανταπεξέλθει σε συνθήκες έκθεσης και αποθήκευσης. </a:t>
            </a:r>
          </a:p>
          <a:p>
            <a:pPr eaLnBrk="1" hangingPunct="1">
              <a:spcBef>
                <a:spcPts val="3000"/>
              </a:spcBef>
            </a:pPr>
            <a:r>
              <a:rPr lang="el-GR" sz="2400" dirty="0" smtClean="0"/>
              <a:t>Ακόμα και τα αντικείμενα που προορίζονται για να αποθηκευτούν μπορεί να πρέπει να στερεωθούν προκειμένου να γίνει εφικτός ο χειρισμός τους.  </a:t>
            </a:r>
          </a:p>
          <a:p>
            <a:pPr eaLnBrk="1" hangingPunct="1"/>
            <a:endParaRPr lang="el-GR" sz="2400" dirty="0" smtClean="0"/>
          </a:p>
          <a:p>
            <a:pPr eaLnBrk="1" hangingPunct="1"/>
            <a:endParaRPr lang="el-GR"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a:solidFill>
                <a:prstClr val="black"/>
              </a:solidFill>
            </a:endParaRPr>
          </a:p>
        </p:txBody>
      </p:sp>
    </p:spTree>
    <p:extLst>
      <p:ext uri="{BB962C8B-B14F-4D97-AF65-F5344CB8AC3E}">
        <p14:creationId xmlns:p14="http://schemas.microsoft.com/office/powerpoint/2010/main" val="25743348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fontScale="90000"/>
          </a:bodyPr>
          <a:lstStyle/>
          <a:p>
            <a:pPr eaLnBrk="1" fontAlgn="auto" hangingPunct="1">
              <a:spcAft>
                <a:spcPts val="0"/>
              </a:spcAft>
              <a:defRPr/>
            </a:pPr>
            <a:r>
              <a:rPr lang="el-GR" dirty="0" smtClean="0">
                <a:solidFill>
                  <a:srgbClr val="604A7B"/>
                </a:solidFill>
              </a:rPr>
              <a:t/>
            </a:r>
            <a:br>
              <a:rPr lang="el-GR" dirty="0" smtClean="0">
                <a:solidFill>
                  <a:srgbClr val="604A7B"/>
                </a:solidFill>
              </a:rPr>
            </a:br>
            <a:r>
              <a:rPr lang="el-GR" sz="4400" dirty="0" smtClean="0">
                <a:solidFill>
                  <a:srgbClr val="604A7B"/>
                </a:solidFill>
              </a:rPr>
              <a:t>Ιδιότητες του σχηματιζόμενου φιλμ          </a:t>
            </a:r>
            <a:r>
              <a:rPr lang="el-GR" sz="3600" b="0" dirty="0" smtClean="0">
                <a:solidFill>
                  <a:srgbClr val="604A7B"/>
                </a:solidFill>
              </a:rPr>
              <a:t>(3 από 5)</a:t>
            </a:r>
            <a:r>
              <a:rPr lang="el-GR" dirty="0" smtClean="0">
                <a:solidFill>
                  <a:srgbClr val="604A7B"/>
                </a:solidFill>
              </a:rPr>
              <a:t/>
            </a:r>
            <a:br>
              <a:rPr lang="el-GR" dirty="0" smtClean="0">
                <a:solidFill>
                  <a:srgbClr val="604A7B"/>
                </a:solidFill>
              </a:rPr>
            </a:br>
            <a:endParaRPr lang="el-GR" dirty="0"/>
          </a:p>
        </p:txBody>
      </p:sp>
      <p:sp>
        <p:nvSpPr>
          <p:cNvPr id="31747" name="2 - Θέση περιεχομένου"/>
          <p:cNvSpPr>
            <a:spLocks noGrp="1"/>
          </p:cNvSpPr>
          <p:nvPr>
            <p:ph idx="1"/>
          </p:nvPr>
        </p:nvSpPr>
        <p:spPr/>
        <p:txBody>
          <a:bodyPr/>
          <a:lstStyle/>
          <a:p>
            <a:pPr eaLnBrk="1" hangingPunct="1">
              <a:spcBef>
                <a:spcPts val="2400"/>
              </a:spcBef>
            </a:pPr>
            <a:r>
              <a:rPr lang="el-GR" altLang="el-GR" sz="2400" smtClean="0"/>
              <a:t>Το μήκος της αλυσίδας του πολυμερούς έχει καθοριστικό ρόλο στην ποιότητα του σχηματιζόμενου φιλμ καθώς πολυμερή με υψηλό βαθμό πολυμερισμού (</a:t>
            </a:r>
            <a:r>
              <a:rPr lang="en-US" altLang="el-GR" sz="2400" smtClean="0"/>
              <a:t>DP</a:t>
            </a:r>
            <a:r>
              <a:rPr lang="el-GR" altLang="el-GR" sz="2400" smtClean="0"/>
              <a:t>) σχηματίζουν φιλμ με καλύτερες μηχανικές ιδιότητες από εκείνα με μικρές αλυσίδες. </a:t>
            </a:r>
          </a:p>
          <a:p>
            <a:pPr eaLnBrk="1" hangingPunct="1">
              <a:spcBef>
                <a:spcPts val="2400"/>
              </a:spcBef>
            </a:pPr>
            <a:r>
              <a:rPr lang="el-GR" altLang="el-GR" sz="2400" smtClean="0"/>
              <a:t>Αντίθετα, πολυμερή με υψηλό (</a:t>
            </a:r>
            <a:r>
              <a:rPr lang="en-US" altLang="el-GR" sz="2400" smtClean="0"/>
              <a:t>DP</a:t>
            </a:r>
            <a:r>
              <a:rPr lang="el-GR" altLang="el-GR" sz="2400" smtClean="0"/>
              <a:t>) και υψηλή </a:t>
            </a:r>
            <a:r>
              <a:rPr lang="en-US" altLang="el-GR" sz="2400" smtClean="0"/>
              <a:t>Tg</a:t>
            </a:r>
            <a:r>
              <a:rPr lang="en-US" altLang="el-GR" sz="2400" baseline="-25000" smtClean="0"/>
              <a:t> </a:t>
            </a:r>
            <a:r>
              <a:rPr lang="el-GR" altLang="el-GR" sz="2400" smtClean="0"/>
              <a:t> έχουν την ιδιότητα να συρρικνώνονται αισθητά κατά τη διάρκεια σχηματισμού του φιλμ.</a:t>
            </a:r>
          </a:p>
        </p:txBody>
      </p:sp>
      <p:sp>
        <p:nvSpPr>
          <p:cNvPr id="30724" name="3 - Θέση αριθμού διαφάνειας"/>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169D6095-D0C6-45D8-95FF-7BADB665FAFF}" type="slidenum">
              <a:rPr lang="el-GR" smtClean="0">
                <a:solidFill>
                  <a:prstClr val="black"/>
                </a:solidFill>
              </a:rPr>
              <a:pPr>
                <a:defRPr/>
              </a:pPr>
              <a:t>29</a:t>
            </a:fld>
            <a:endParaRPr lang="el-GR" smtClean="0">
              <a:solidFill>
                <a:prstClr val="black"/>
              </a:solidFill>
            </a:endParaRPr>
          </a:p>
        </p:txBody>
      </p:sp>
    </p:spTree>
    <p:extLst>
      <p:ext uri="{BB962C8B-B14F-4D97-AF65-F5344CB8AC3E}">
        <p14:creationId xmlns:p14="http://schemas.microsoft.com/office/powerpoint/2010/main" val="30609244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fontScale="90000"/>
          </a:bodyPr>
          <a:lstStyle/>
          <a:p>
            <a:pPr eaLnBrk="1" fontAlgn="auto" hangingPunct="1">
              <a:spcAft>
                <a:spcPts val="0"/>
              </a:spcAft>
              <a:defRPr/>
            </a:pPr>
            <a:r>
              <a:rPr lang="el-GR" dirty="0" smtClean="0">
                <a:solidFill>
                  <a:srgbClr val="604A7B"/>
                </a:solidFill>
              </a:rPr>
              <a:t/>
            </a:r>
            <a:br>
              <a:rPr lang="el-GR" dirty="0" smtClean="0">
                <a:solidFill>
                  <a:srgbClr val="604A7B"/>
                </a:solidFill>
              </a:rPr>
            </a:br>
            <a:r>
              <a:rPr lang="el-GR" sz="4400" dirty="0" smtClean="0">
                <a:solidFill>
                  <a:srgbClr val="604A7B"/>
                </a:solidFill>
              </a:rPr>
              <a:t>Ιδιότητες του σχηματιζόμενου φιλμ          </a:t>
            </a:r>
            <a:r>
              <a:rPr lang="el-GR" sz="3600" b="0" dirty="0" smtClean="0">
                <a:solidFill>
                  <a:srgbClr val="604A7B"/>
                </a:solidFill>
              </a:rPr>
              <a:t>(4 από 5)</a:t>
            </a:r>
            <a:r>
              <a:rPr lang="el-GR" dirty="0" smtClean="0">
                <a:solidFill>
                  <a:srgbClr val="604A7B"/>
                </a:solidFill>
              </a:rPr>
              <a:t/>
            </a:r>
            <a:br>
              <a:rPr lang="el-GR" dirty="0" smtClean="0">
                <a:solidFill>
                  <a:srgbClr val="604A7B"/>
                </a:solidFill>
              </a:rPr>
            </a:br>
            <a:endParaRPr lang="el-GR" dirty="0"/>
          </a:p>
        </p:txBody>
      </p:sp>
      <p:sp>
        <p:nvSpPr>
          <p:cNvPr id="32771" name="2 - Θέση περιεχομένου"/>
          <p:cNvSpPr>
            <a:spLocks noGrp="1"/>
          </p:cNvSpPr>
          <p:nvPr>
            <p:ph idx="1"/>
          </p:nvPr>
        </p:nvSpPr>
        <p:spPr/>
        <p:txBody>
          <a:bodyPr/>
          <a:lstStyle/>
          <a:p>
            <a:pPr eaLnBrk="1" hangingPunct="1">
              <a:spcBef>
                <a:spcPts val="2400"/>
              </a:spcBef>
            </a:pPr>
            <a:r>
              <a:rPr lang="el-GR" altLang="el-GR" sz="2400" smtClean="0"/>
              <a:t>Η ευκαμψία του φιλμ εξαρτάται από την τελική τιμή της </a:t>
            </a:r>
            <a:r>
              <a:rPr lang="en-US" altLang="el-GR" sz="2400" smtClean="0"/>
              <a:t>Tg</a:t>
            </a:r>
            <a:r>
              <a:rPr lang="el-GR" altLang="el-GR" sz="2400" smtClean="0"/>
              <a:t>. Αν η τιμή της </a:t>
            </a:r>
            <a:r>
              <a:rPr lang="en-US" altLang="el-GR" sz="2400" smtClean="0"/>
              <a:t>Tg</a:t>
            </a:r>
            <a:r>
              <a:rPr lang="el-GR" altLang="el-GR" sz="2400" smtClean="0"/>
              <a:t> του φιλμ του πολυμερούς είναι αρκετά πιο ψηλή από τη θερμοκρασία περιβάλλοντος, το φιλμ θα είναι άκαμπτο και ανελαστικό. </a:t>
            </a:r>
          </a:p>
          <a:p>
            <a:pPr lvl="1" eaLnBrk="1" hangingPunct="1">
              <a:spcBef>
                <a:spcPts val="2400"/>
              </a:spcBef>
            </a:pPr>
            <a:r>
              <a:rPr lang="el-GR" altLang="el-GR" sz="2200" smtClean="0"/>
              <a:t>Αυτό εξηγεί γιατί χρησιμοποιούνται πολυμερή με χαμηλή τιμή </a:t>
            </a:r>
            <a:r>
              <a:rPr lang="en-US" altLang="el-GR" sz="2200" smtClean="0"/>
              <a:t>Tg</a:t>
            </a:r>
            <a:r>
              <a:rPr lang="el-GR" altLang="el-GR" sz="2200" smtClean="0"/>
              <a:t> στην συντήρηση υφασμάτινων αντικειμένων.</a:t>
            </a:r>
          </a:p>
          <a:p>
            <a:pPr eaLnBrk="1" hangingPunct="1">
              <a:spcBef>
                <a:spcPts val="2400"/>
              </a:spcBef>
            </a:pPr>
            <a:r>
              <a:rPr lang="el-GR" altLang="el-GR" sz="2400" smtClean="0"/>
              <a:t>Η ποιότητα του σχηματιζόμενου φιλμ εξαρτάται επίσης και από τον διαλύτη ή το μέσο διασποράς που χρησιμοποιείται. </a:t>
            </a:r>
          </a:p>
          <a:p>
            <a:pPr lvl="1" eaLnBrk="1" hangingPunct="1">
              <a:spcBef>
                <a:spcPts val="2400"/>
              </a:spcBef>
            </a:pPr>
            <a:r>
              <a:rPr lang="el-GR" altLang="el-GR" sz="2200" smtClean="0"/>
              <a:t>Διαλύτες με αργό ρυθμό εξάτμισης δίνουν τον απαραίτητο χρόνο στις αλυσίδες του πολυμερούς να καλύψουν τα κενά που μένουν από την εξάτμιση του διαλύτη. </a:t>
            </a:r>
          </a:p>
        </p:txBody>
      </p:sp>
      <p:sp>
        <p:nvSpPr>
          <p:cNvPr id="31748" name="3 - Θέση αριθμού διαφάνειας"/>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BC98448D-CB7C-4C52-A24D-902D5E0DB40A}" type="slidenum">
              <a:rPr lang="el-GR" smtClean="0">
                <a:solidFill>
                  <a:prstClr val="black"/>
                </a:solidFill>
              </a:rPr>
              <a:pPr>
                <a:defRPr/>
              </a:pPr>
              <a:t>30</a:t>
            </a:fld>
            <a:endParaRPr lang="el-GR" smtClean="0">
              <a:solidFill>
                <a:prstClr val="black"/>
              </a:solidFill>
            </a:endParaRPr>
          </a:p>
        </p:txBody>
      </p:sp>
    </p:spTree>
    <p:extLst>
      <p:ext uri="{BB962C8B-B14F-4D97-AF65-F5344CB8AC3E}">
        <p14:creationId xmlns:p14="http://schemas.microsoft.com/office/powerpoint/2010/main" val="38092236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fontScale="90000"/>
          </a:bodyPr>
          <a:lstStyle/>
          <a:p>
            <a:pPr eaLnBrk="1" fontAlgn="auto" hangingPunct="1">
              <a:spcAft>
                <a:spcPts val="0"/>
              </a:spcAft>
              <a:defRPr/>
            </a:pPr>
            <a:r>
              <a:rPr lang="el-GR" dirty="0" smtClean="0">
                <a:solidFill>
                  <a:srgbClr val="604A7B"/>
                </a:solidFill>
              </a:rPr>
              <a:t/>
            </a:r>
            <a:br>
              <a:rPr lang="el-GR" dirty="0" smtClean="0">
                <a:solidFill>
                  <a:srgbClr val="604A7B"/>
                </a:solidFill>
              </a:rPr>
            </a:br>
            <a:r>
              <a:rPr lang="el-GR" sz="4400" dirty="0" smtClean="0">
                <a:solidFill>
                  <a:srgbClr val="604A7B"/>
                </a:solidFill>
              </a:rPr>
              <a:t>Ιδιότητες του σχηματιζόμενου φιλμ          </a:t>
            </a:r>
            <a:r>
              <a:rPr lang="el-GR" sz="3600" b="0" dirty="0" smtClean="0">
                <a:solidFill>
                  <a:srgbClr val="604A7B"/>
                </a:solidFill>
              </a:rPr>
              <a:t>(5 από 5)</a:t>
            </a:r>
            <a:r>
              <a:rPr lang="el-GR" dirty="0" smtClean="0">
                <a:solidFill>
                  <a:srgbClr val="604A7B"/>
                </a:solidFill>
              </a:rPr>
              <a:t/>
            </a:r>
            <a:br>
              <a:rPr lang="el-GR" dirty="0" smtClean="0">
                <a:solidFill>
                  <a:srgbClr val="604A7B"/>
                </a:solidFill>
              </a:rPr>
            </a:br>
            <a:endParaRPr lang="el-GR" dirty="0"/>
          </a:p>
        </p:txBody>
      </p:sp>
      <p:sp>
        <p:nvSpPr>
          <p:cNvPr id="33795" name="2 - Θέση περιεχομένου"/>
          <p:cNvSpPr>
            <a:spLocks noGrp="1"/>
          </p:cNvSpPr>
          <p:nvPr>
            <p:ph idx="1"/>
          </p:nvPr>
        </p:nvSpPr>
        <p:spPr/>
        <p:txBody>
          <a:bodyPr/>
          <a:lstStyle/>
          <a:p>
            <a:pPr eaLnBrk="1" hangingPunct="1">
              <a:spcBef>
                <a:spcPts val="2400"/>
              </a:spcBef>
            </a:pPr>
            <a:r>
              <a:rPr lang="el-GR" altLang="el-GR" sz="2400" smtClean="0"/>
              <a:t>Το φιλμ του συγκολλητικού ανάμεσα στο υπόστρωμα και το ιστορικό ύφασμα πρέπει να είναι εύκαμπτο αλλά ο βαθμός ευκαμψίας είναι διαφορετικός για κάθε ύφασμα (εξαρτάται από το πάχος και τη δομή του), </a:t>
            </a:r>
          </a:p>
          <a:p>
            <a:pPr eaLnBrk="1" hangingPunct="1">
              <a:spcBef>
                <a:spcPts val="2400"/>
              </a:spcBef>
            </a:pPr>
            <a:r>
              <a:rPr lang="el-GR" altLang="el-GR" sz="2400" smtClean="0"/>
              <a:t>Η ευκαμψία του φιλμ εξαρτάται από την </a:t>
            </a:r>
            <a:r>
              <a:rPr lang="en-US" altLang="el-GR" sz="2400" smtClean="0"/>
              <a:t>Tg </a:t>
            </a:r>
            <a:r>
              <a:rPr lang="el-GR" altLang="el-GR" sz="2400" smtClean="0"/>
              <a:t>του πολυμερούς αλλά και από την παρουσία πρόσθετων ουσιών, όπως πλαστικοποιητές, γαλακτωποιητές και παράγοντες ενίσχυσης, οι οποίες μεταβάλουν την </a:t>
            </a:r>
            <a:r>
              <a:rPr lang="en-US" altLang="el-GR" sz="2400" smtClean="0"/>
              <a:t>Tg</a:t>
            </a:r>
            <a:r>
              <a:rPr lang="el-GR" altLang="el-GR" sz="2400" smtClean="0"/>
              <a:t> του συστήματος.     </a:t>
            </a:r>
          </a:p>
          <a:p>
            <a:pPr eaLnBrk="1" hangingPunct="1">
              <a:lnSpc>
                <a:spcPct val="114000"/>
              </a:lnSpc>
              <a:spcBef>
                <a:spcPts val="1200"/>
              </a:spcBef>
            </a:pPr>
            <a:endParaRPr lang="el-GR" altLang="el-GR" sz="2400" smtClean="0"/>
          </a:p>
        </p:txBody>
      </p:sp>
      <p:sp>
        <p:nvSpPr>
          <p:cNvPr id="32772" name="3 - Θέση αριθμού διαφάνειας"/>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DC5BEF0D-BC67-4245-9E8F-71B269C39637}" type="slidenum">
              <a:rPr lang="el-GR" smtClean="0">
                <a:solidFill>
                  <a:prstClr val="black"/>
                </a:solidFill>
              </a:rPr>
              <a:pPr>
                <a:defRPr/>
              </a:pPr>
              <a:t>31</a:t>
            </a:fld>
            <a:endParaRPr lang="el-GR" smtClean="0">
              <a:solidFill>
                <a:prstClr val="black"/>
              </a:solidFill>
            </a:endParaRPr>
          </a:p>
        </p:txBody>
      </p:sp>
    </p:spTree>
    <p:extLst>
      <p:ext uri="{BB962C8B-B14F-4D97-AF65-F5344CB8AC3E}">
        <p14:creationId xmlns:p14="http://schemas.microsoft.com/office/powerpoint/2010/main" val="23751763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a:bodyPr>
          <a:lstStyle/>
          <a:p>
            <a:pPr lvl="1" algn="ctr" eaLnBrk="1" fontAlgn="auto" hangingPunct="1">
              <a:spcAft>
                <a:spcPts val="0"/>
              </a:spcAft>
              <a:defRPr/>
            </a:pPr>
            <a:r>
              <a:rPr lang="el-GR" sz="4000" b="1" dirty="0">
                <a:solidFill>
                  <a:srgbClr val="604A7B"/>
                </a:solidFill>
                <a:latin typeface="+mn-lt"/>
              </a:rPr>
              <a:t>Ικανότητα συγκόλλησης </a:t>
            </a:r>
            <a:r>
              <a:rPr lang="el-GR" sz="3200" b="0" dirty="0">
                <a:solidFill>
                  <a:srgbClr val="604A7B"/>
                </a:solidFill>
                <a:latin typeface="+mn-lt"/>
              </a:rPr>
              <a:t>(1 από </a:t>
            </a:r>
            <a:r>
              <a:rPr lang="el-GR" sz="3200" b="0" dirty="0" smtClean="0">
                <a:solidFill>
                  <a:srgbClr val="604A7B"/>
                </a:solidFill>
                <a:latin typeface="+mn-lt"/>
              </a:rPr>
              <a:t>4)</a:t>
            </a:r>
            <a:endParaRPr lang="el-GR" b="0" dirty="0">
              <a:solidFill>
                <a:srgbClr val="604A7B"/>
              </a:solidFill>
              <a:latin typeface="+mn-lt"/>
            </a:endParaRPr>
          </a:p>
        </p:txBody>
      </p:sp>
      <p:sp>
        <p:nvSpPr>
          <p:cNvPr id="34819" name="2 - Θέση περιεχομένου"/>
          <p:cNvSpPr>
            <a:spLocks noGrp="1"/>
          </p:cNvSpPr>
          <p:nvPr>
            <p:ph idx="1"/>
          </p:nvPr>
        </p:nvSpPr>
        <p:spPr/>
        <p:txBody>
          <a:bodyPr>
            <a:normAutofit lnSpcReduction="10000"/>
          </a:bodyPr>
          <a:lstStyle/>
          <a:p>
            <a:pPr eaLnBrk="1" hangingPunct="1">
              <a:spcBef>
                <a:spcPts val="2400"/>
              </a:spcBef>
            </a:pPr>
            <a:r>
              <a:rPr lang="el-GR" altLang="el-GR" sz="2400" smtClean="0"/>
              <a:t>Η συγκόλληση οφείλεται σε δευτερεύοντες δεσμούς που αναπτύσσονται μεταξύ μορίων του πολυμερούς και των ινών του υφάσματος, </a:t>
            </a:r>
          </a:p>
          <a:p>
            <a:pPr eaLnBrk="1" hangingPunct="1">
              <a:spcBef>
                <a:spcPts val="2400"/>
              </a:spcBef>
            </a:pPr>
            <a:r>
              <a:rPr lang="el-GR" altLang="el-GR" sz="2400" smtClean="0"/>
              <a:t>Τα άκρα των αλυσίδων του συγκολλητικού εισχωρούν μέσα στο ύφασμα ενισχύοντας την δύναμη της συγκόλλησης.</a:t>
            </a:r>
          </a:p>
          <a:p>
            <a:pPr eaLnBrk="1" hangingPunct="1">
              <a:spcBef>
                <a:spcPts val="2400"/>
              </a:spcBef>
            </a:pPr>
            <a:r>
              <a:rPr lang="el-GR" altLang="el-GR" sz="2400" smtClean="0"/>
              <a:t>Η εφαρμογή θερμότητας για την ενεργοποίηση του συγκολλητικού βοηθά να σχηματιστούν οι απαραίτητοι δευτερεύοντες δεσμοί. </a:t>
            </a:r>
          </a:p>
          <a:p>
            <a:pPr eaLnBrk="1" hangingPunct="1">
              <a:spcBef>
                <a:spcPts val="2400"/>
              </a:spcBef>
            </a:pPr>
            <a:r>
              <a:rPr lang="el-GR" altLang="el-GR" sz="2400" smtClean="0"/>
              <a:t>Κατά την διάρκεια της θέρμανσης το φιλμ του συγκολλητικού αποκτά ελαστική μορφή (πάνω από την  </a:t>
            </a:r>
            <a:r>
              <a:rPr lang="en-US" altLang="el-GR" sz="2400" smtClean="0"/>
              <a:t>Tg</a:t>
            </a:r>
            <a:r>
              <a:rPr lang="el-GR" altLang="el-GR" sz="2400" smtClean="0"/>
              <a:t>), ώστε με την άσκηση πίεσης να είναι εύκολη η επαφή του με τα πολυμερή μόρια των ινών. </a:t>
            </a:r>
          </a:p>
          <a:p>
            <a:pPr eaLnBrk="1" hangingPunct="1">
              <a:lnSpc>
                <a:spcPct val="114000"/>
              </a:lnSpc>
              <a:spcBef>
                <a:spcPts val="1200"/>
              </a:spcBef>
            </a:pPr>
            <a:endParaRPr lang="el-GR" altLang="el-GR" sz="2400" smtClean="0"/>
          </a:p>
        </p:txBody>
      </p:sp>
      <p:sp>
        <p:nvSpPr>
          <p:cNvPr id="33796" name="3 - Θέση αριθμού διαφάνειας"/>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B8C4C3C2-6F7A-4E03-80D2-E3489B9DF150}" type="slidenum">
              <a:rPr lang="el-GR" smtClean="0">
                <a:solidFill>
                  <a:prstClr val="black"/>
                </a:solidFill>
              </a:rPr>
              <a:pPr>
                <a:defRPr/>
              </a:pPr>
              <a:t>32</a:t>
            </a:fld>
            <a:endParaRPr lang="el-GR" smtClean="0">
              <a:solidFill>
                <a:prstClr val="black"/>
              </a:solidFill>
            </a:endParaRPr>
          </a:p>
        </p:txBody>
      </p:sp>
    </p:spTree>
    <p:extLst>
      <p:ext uri="{BB962C8B-B14F-4D97-AF65-F5344CB8AC3E}">
        <p14:creationId xmlns:p14="http://schemas.microsoft.com/office/powerpoint/2010/main" val="22324666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1 - Τίτλος"/>
          <p:cNvSpPr>
            <a:spLocks noGrp="1"/>
          </p:cNvSpPr>
          <p:nvPr>
            <p:ph type="title"/>
          </p:nvPr>
        </p:nvSpPr>
        <p:spPr/>
        <p:txBody>
          <a:bodyPr/>
          <a:lstStyle/>
          <a:p>
            <a:r>
              <a:rPr lang="el-GR" altLang="el-GR" dirty="0" smtClean="0">
                <a:solidFill>
                  <a:srgbClr val="604A7B"/>
                </a:solidFill>
              </a:rPr>
              <a:t>Ικανότητα συγκόλλησης </a:t>
            </a:r>
            <a:r>
              <a:rPr lang="el-GR" altLang="el-GR" sz="3200" b="0" dirty="0" smtClean="0">
                <a:solidFill>
                  <a:srgbClr val="604A7B"/>
                </a:solidFill>
              </a:rPr>
              <a:t>(2 από 4)</a:t>
            </a:r>
            <a:endParaRPr lang="el-GR" altLang="el-GR" dirty="0" smtClean="0"/>
          </a:p>
        </p:txBody>
      </p:sp>
      <p:grpSp>
        <p:nvGrpSpPr>
          <p:cNvPr id="2" name="Ομάδα 1"/>
          <p:cNvGrpSpPr/>
          <p:nvPr/>
        </p:nvGrpSpPr>
        <p:grpSpPr>
          <a:xfrm>
            <a:off x="785813" y="1214438"/>
            <a:ext cx="5643562" cy="4929187"/>
            <a:chOff x="785813" y="1214438"/>
            <a:chExt cx="5643562" cy="4929187"/>
          </a:xfrm>
        </p:grpSpPr>
        <p:sp>
          <p:nvSpPr>
            <p:cNvPr id="16" name="15 - Εξάγωνο"/>
            <p:cNvSpPr/>
            <p:nvPr/>
          </p:nvSpPr>
          <p:spPr>
            <a:xfrm>
              <a:off x="3643313" y="4429125"/>
              <a:ext cx="500062" cy="428625"/>
            </a:xfrm>
            <a:prstGeom prst="hexagon">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15" name="14 - Εξάγωνο"/>
            <p:cNvSpPr/>
            <p:nvPr/>
          </p:nvSpPr>
          <p:spPr>
            <a:xfrm>
              <a:off x="2214563" y="4429125"/>
              <a:ext cx="500062" cy="428625"/>
            </a:xfrm>
            <a:prstGeom prst="hexagon">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14" name="13 - Εξάγωνο"/>
            <p:cNvSpPr/>
            <p:nvPr/>
          </p:nvSpPr>
          <p:spPr>
            <a:xfrm>
              <a:off x="928688" y="4429125"/>
              <a:ext cx="500062" cy="428625"/>
            </a:xfrm>
            <a:prstGeom prst="hexagon">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4" name="3 - Ορθογώνιο"/>
            <p:cNvSpPr/>
            <p:nvPr/>
          </p:nvSpPr>
          <p:spPr>
            <a:xfrm>
              <a:off x="785813" y="1214438"/>
              <a:ext cx="3571875" cy="571500"/>
            </a:xfrm>
            <a:prstGeom prst="rect">
              <a:avLst/>
            </a:prstGeom>
            <a:solidFill>
              <a:schemeClr val="accent3">
                <a:lumMod val="50000"/>
              </a:schemeClr>
            </a:solidFill>
            <a:ln cmpd="dbl">
              <a:noFill/>
              <a:beve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6" name="5 - Εξάγωνο"/>
            <p:cNvSpPr/>
            <p:nvPr/>
          </p:nvSpPr>
          <p:spPr>
            <a:xfrm>
              <a:off x="857250" y="1857375"/>
              <a:ext cx="500063" cy="428625"/>
            </a:xfrm>
            <a:prstGeom prst="hexagon">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7" name="6 - Εξάγωνο"/>
            <p:cNvSpPr/>
            <p:nvPr/>
          </p:nvSpPr>
          <p:spPr>
            <a:xfrm>
              <a:off x="2214563" y="1857375"/>
              <a:ext cx="500062" cy="428625"/>
            </a:xfrm>
            <a:prstGeom prst="hexagon">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8" name="7 - Εξάγωνο"/>
            <p:cNvSpPr/>
            <p:nvPr/>
          </p:nvSpPr>
          <p:spPr>
            <a:xfrm>
              <a:off x="3643313" y="1857375"/>
              <a:ext cx="500062" cy="428625"/>
            </a:xfrm>
            <a:prstGeom prst="hexagon">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9" name="8 - Ορθογώνιο"/>
            <p:cNvSpPr/>
            <p:nvPr/>
          </p:nvSpPr>
          <p:spPr>
            <a:xfrm>
              <a:off x="785813" y="2643188"/>
              <a:ext cx="3571875" cy="571500"/>
            </a:xfrm>
            <a:prstGeom prst="rect">
              <a:avLst/>
            </a:prstGeom>
            <a:solidFill>
              <a:schemeClr val="accent3">
                <a:lumMod val="50000"/>
              </a:schemeClr>
            </a:solidFill>
            <a:ln cmpd="dbl">
              <a:noFill/>
              <a:beve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10" name="9 - Εξάγωνο"/>
            <p:cNvSpPr/>
            <p:nvPr/>
          </p:nvSpPr>
          <p:spPr>
            <a:xfrm>
              <a:off x="857250" y="3214688"/>
              <a:ext cx="500063" cy="428625"/>
            </a:xfrm>
            <a:prstGeom prst="hexagon">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11" name="10 - Εξάγωνο"/>
            <p:cNvSpPr/>
            <p:nvPr/>
          </p:nvSpPr>
          <p:spPr>
            <a:xfrm>
              <a:off x="2214563" y="3214688"/>
              <a:ext cx="500062" cy="428625"/>
            </a:xfrm>
            <a:prstGeom prst="hexagon">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12" name="11 - Εξάγωνο"/>
            <p:cNvSpPr/>
            <p:nvPr/>
          </p:nvSpPr>
          <p:spPr>
            <a:xfrm>
              <a:off x="3643313" y="3214688"/>
              <a:ext cx="500062" cy="428625"/>
            </a:xfrm>
            <a:prstGeom prst="hexagon">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13" name="12 - Ορθογώνιο"/>
            <p:cNvSpPr/>
            <p:nvPr/>
          </p:nvSpPr>
          <p:spPr>
            <a:xfrm>
              <a:off x="785813" y="3929063"/>
              <a:ext cx="3571875" cy="571500"/>
            </a:xfrm>
            <a:prstGeom prst="rect">
              <a:avLst/>
            </a:prstGeom>
            <a:solidFill>
              <a:schemeClr val="accent3">
                <a:lumMod val="50000"/>
              </a:schemeClr>
            </a:solidFill>
            <a:ln cmpd="dbl">
              <a:noFill/>
              <a:beve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17" name="16 - Ορθογώνιο"/>
            <p:cNvSpPr/>
            <p:nvPr/>
          </p:nvSpPr>
          <p:spPr>
            <a:xfrm rot="10800000">
              <a:off x="785813" y="5429250"/>
              <a:ext cx="3571875" cy="500063"/>
            </a:xfrm>
            <a:prstGeom prst="rect">
              <a:avLst/>
            </a:prstGeom>
            <a:solidFill>
              <a:schemeClr val="accent3">
                <a:lumMod val="50000"/>
              </a:schemeClr>
            </a:solidFill>
            <a:ln cmpd="dbl">
              <a:noFill/>
              <a:beve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18" name="17 - Εξάγωνο"/>
            <p:cNvSpPr/>
            <p:nvPr/>
          </p:nvSpPr>
          <p:spPr>
            <a:xfrm rot="10800000">
              <a:off x="928688" y="5715000"/>
              <a:ext cx="500062" cy="428625"/>
            </a:xfrm>
            <a:prstGeom prst="hexagon">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19" name="18 - Εξάγωνο"/>
            <p:cNvSpPr/>
            <p:nvPr/>
          </p:nvSpPr>
          <p:spPr>
            <a:xfrm rot="10800000">
              <a:off x="2214563" y="5715000"/>
              <a:ext cx="500062" cy="428625"/>
            </a:xfrm>
            <a:prstGeom prst="hexagon">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20" name="19 - Εξάγωνο"/>
            <p:cNvSpPr/>
            <p:nvPr/>
          </p:nvSpPr>
          <p:spPr>
            <a:xfrm rot="10800000">
              <a:off x="3643313" y="5715000"/>
              <a:ext cx="500062" cy="428625"/>
            </a:xfrm>
            <a:prstGeom prst="hexagon">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25" name="24 - TextBox"/>
            <p:cNvSpPr txBox="1"/>
            <p:nvPr/>
          </p:nvSpPr>
          <p:spPr>
            <a:xfrm>
              <a:off x="4429125" y="1285875"/>
              <a:ext cx="2000250" cy="1323975"/>
            </a:xfrm>
            <a:prstGeom prst="rect">
              <a:avLst/>
            </a:prstGeom>
            <a:noFill/>
          </p:spPr>
          <p:txBody>
            <a:bodyPr>
              <a:spAutoFit/>
            </a:bodyPr>
            <a:lstStyle/>
            <a:p>
              <a:pPr>
                <a:defRPr/>
              </a:pPr>
              <a:r>
                <a:rPr lang="el-GR" sz="2000" b="1" dirty="0">
                  <a:solidFill>
                    <a:prstClr val="black"/>
                  </a:solidFill>
                  <a:latin typeface="Calibri"/>
                </a:rPr>
                <a:t>Συγκολλητικό</a:t>
              </a:r>
            </a:p>
            <a:p>
              <a:pPr>
                <a:defRPr/>
              </a:pPr>
              <a:endParaRPr lang="el-GR" sz="2000" b="1" dirty="0">
                <a:solidFill>
                  <a:prstClr val="black"/>
                </a:solidFill>
                <a:latin typeface="Calibri"/>
              </a:endParaRPr>
            </a:p>
            <a:p>
              <a:pPr>
                <a:defRPr/>
              </a:pPr>
              <a:r>
                <a:rPr lang="el-GR" sz="2000" b="1" dirty="0">
                  <a:solidFill>
                    <a:prstClr val="black"/>
                  </a:solidFill>
                  <a:latin typeface="Calibri"/>
                </a:rPr>
                <a:t>Ίνες</a:t>
              </a:r>
            </a:p>
            <a:p>
              <a:pPr>
                <a:defRPr/>
              </a:pPr>
              <a:endParaRPr lang="el-GR" sz="2000" b="1" dirty="0">
                <a:solidFill>
                  <a:prstClr val="black"/>
                </a:solidFill>
                <a:latin typeface="Calibri"/>
              </a:endParaRPr>
            </a:p>
          </p:txBody>
        </p:sp>
        <p:cxnSp>
          <p:nvCxnSpPr>
            <p:cNvPr id="27" name="26 - Ευθύγραμμο βέλος σύνδεσης"/>
            <p:cNvCxnSpPr/>
            <p:nvPr/>
          </p:nvCxnSpPr>
          <p:spPr>
            <a:xfrm rot="5400000">
              <a:off x="3501232" y="3785394"/>
              <a:ext cx="2571750" cy="158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sp>
        <p:nvSpPr>
          <p:cNvPr id="28" name="27 - TextBox"/>
          <p:cNvSpPr txBox="1"/>
          <p:nvPr/>
        </p:nvSpPr>
        <p:spPr>
          <a:xfrm>
            <a:off x="4929188" y="2857500"/>
            <a:ext cx="3143250" cy="1016000"/>
          </a:xfrm>
          <a:prstGeom prst="rect">
            <a:avLst/>
          </a:prstGeom>
          <a:noFill/>
          <a:ln>
            <a:solidFill>
              <a:srgbClr val="604A7B"/>
            </a:solidFill>
          </a:ln>
        </p:spPr>
        <p:txBody>
          <a:bodyPr>
            <a:spAutoFit/>
          </a:bodyPr>
          <a:lstStyle/>
          <a:p>
            <a:pPr>
              <a:defRPr/>
            </a:pPr>
            <a:r>
              <a:rPr lang="el-GR" sz="2000" dirty="0">
                <a:solidFill>
                  <a:prstClr val="black"/>
                </a:solidFill>
                <a:latin typeface="Calibri"/>
              </a:rPr>
              <a:t>Αύξηση πίεσης</a:t>
            </a:r>
          </a:p>
          <a:p>
            <a:pPr>
              <a:defRPr/>
            </a:pPr>
            <a:r>
              <a:rPr lang="el-GR" sz="2000" dirty="0">
                <a:solidFill>
                  <a:prstClr val="black"/>
                </a:solidFill>
                <a:latin typeface="Calibri"/>
              </a:rPr>
              <a:t>Υψηλότερη θερμοκρασία</a:t>
            </a:r>
          </a:p>
          <a:p>
            <a:pPr>
              <a:defRPr/>
            </a:pPr>
            <a:r>
              <a:rPr lang="el-GR" sz="2000" dirty="0">
                <a:solidFill>
                  <a:prstClr val="black"/>
                </a:solidFill>
                <a:latin typeface="Calibri"/>
              </a:rPr>
              <a:t>Αύξηση χρόνου εφαρμογής</a:t>
            </a:r>
          </a:p>
        </p:txBody>
      </p:sp>
      <p:sp>
        <p:nvSpPr>
          <p:cNvPr id="29" name="28 - TextBox"/>
          <p:cNvSpPr txBox="1"/>
          <p:nvPr/>
        </p:nvSpPr>
        <p:spPr>
          <a:xfrm>
            <a:off x="4714875" y="5429250"/>
            <a:ext cx="3857625" cy="1016000"/>
          </a:xfrm>
          <a:prstGeom prst="rect">
            <a:avLst/>
          </a:prstGeom>
          <a:solidFill>
            <a:schemeClr val="accent4">
              <a:lumMod val="75000"/>
            </a:schemeClr>
          </a:solidFill>
        </p:spPr>
        <p:txBody>
          <a:bodyPr>
            <a:spAutoFit/>
          </a:bodyPr>
          <a:lstStyle/>
          <a:p>
            <a:pPr>
              <a:defRPr/>
            </a:pPr>
            <a:r>
              <a:rPr lang="el-GR" sz="2000" dirty="0">
                <a:solidFill>
                  <a:prstClr val="white"/>
                </a:solidFill>
                <a:latin typeface="Calibri"/>
              </a:rPr>
              <a:t>Ανάπτυξη δεσμού μεταξύ ενός υφασμάτινου αντικειμένου και ενός συγκολλητικού. </a:t>
            </a:r>
          </a:p>
        </p:txBody>
      </p:sp>
      <p:sp>
        <p:nvSpPr>
          <p:cNvPr id="30" name="29 - TextBox"/>
          <p:cNvSpPr txBox="1"/>
          <p:nvPr/>
        </p:nvSpPr>
        <p:spPr>
          <a:xfrm>
            <a:off x="928688" y="6429375"/>
            <a:ext cx="3000375" cy="277813"/>
          </a:xfrm>
          <a:prstGeom prst="rect">
            <a:avLst/>
          </a:prstGeom>
          <a:noFill/>
        </p:spPr>
        <p:txBody>
          <a:bodyPr>
            <a:spAutoFit/>
          </a:bodyPr>
          <a:lstStyle/>
          <a:p>
            <a:pPr algn="ctr">
              <a:defRPr/>
            </a:pPr>
            <a:r>
              <a:rPr lang="el-GR" sz="1200" dirty="0">
                <a:solidFill>
                  <a:prstClr val="black">
                    <a:lumMod val="75000"/>
                    <a:lumOff val="25000"/>
                  </a:prstClr>
                </a:solidFill>
                <a:latin typeface="Calibri"/>
              </a:rPr>
              <a:t>Άννα Καρατζάνη</a:t>
            </a:r>
          </a:p>
        </p:txBody>
      </p:sp>
      <p:sp>
        <p:nvSpPr>
          <p:cNvPr id="3" name="2 - Θέση αριθμού διαφάνειας"/>
          <p:cNvSpPr>
            <a:spLocks noGrp="1"/>
          </p:cNvSpPr>
          <p:nvPr>
            <p:ph type="sldNum" sz="quarter" idx="12"/>
          </p:nvPr>
        </p:nvSpPr>
        <p:spPr/>
        <p:txBody>
          <a:bodyPr/>
          <a:lstStyle/>
          <a:p>
            <a:pPr>
              <a:defRPr/>
            </a:pPr>
            <a:fld id="{6A8F9CF8-4660-4F7A-8004-8251A2655520}" type="slidenum">
              <a:rPr lang="el-GR" smtClean="0">
                <a:solidFill>
                  <a:prstClr val="black"/>
                </a:solidFill>
              </a:rPr>
              <a:pPr>
                <a:defRPr/>
              </a:pPr>
              <a:t>33</a:t>
            </a:fld>
            <a:endParaRPr lang="el-GR">
              <a:solidFill>
                <a:prstClr val="black"/>
              </a:solidFill>
            </a:endParaRPr>
          </a:p>
        </p:txBody>
      </p:sp>
    </p:spTree>
    <p:extLst>
      <p:ext uri="{BB962C8B-B14F-4D97-AF65-F5344CB8AC3E}">
        <p14:creationId xmlns:p14="http://schemas.microsoft.com/office/powerpoint/2010/main" val="22944741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 Τίτλος"/>
          <p:cNvSpPr>
            <a:spLocks noGrp="1"/>
          </p:cNvSpPr>
          <p:nvPr>
            <p:ph type="title"/>
          </p:nvPr>
        </p:nvSpPr>
        <p:spPr/>
        <p:txBody>
          <a:bodyPr/>
          <a:lstStyle/>
          <a:p>
            <a:pPr eaLnBrk="1" hangingPunct="1"/>
            <a:r>
              <a:rPr lang="el-GR" altLang="el-GR" smtClean="0">
                <a:solidFill>
                  <a:srgbClr val="604A7B"/>
                </a:solidFill>
              </a:rPr>
              <a:t>Ικανότητα συγκόλλησης </a:t>
            </a:r>
            <a:r>
              <a:rPr lang="el-GR" altLang="el-GR" sz="3200" b="0" smtClean="0">
                <a:solidFill>
                  <a:srgbClr val="604A7B"/>
                </a:solidFill>
              </a:rPr>
              <a:t>(3 από 4)</a:t>
            </a:r>
            <a:endParaRPr lang="el-GR" altLang="el-GR" b="0" smtClean="0"/>
          </a:p>
        </p:txBody>
      </p:sp>
      <p:sp>
        <p:nvSpPr>
          <p:cNvPr id="36867" name="2 - Θέση περιεχομένου"/>
          <p:cNvSpPr>
            <a:spLocks noGrp="1"/>
          </p:cNvSpPr>
          <p:nvPr>
            <p:ph idx="1"/>
          </p:nvPr>
        </p:nvSpPr>
        <p:spPr/>
        <p:txBody>
          <a:bodyPr/>
          <a:lstStyle/>
          <a:p>
            <a:pPr eaLnBrk="1" hangingPunct="1">
              <a:spcBef>
                <a:spcPts val="2400"/>
              </a:spcBef>
            </a:pPr>
            <a:r>
              <a:rPr lang="el-GR" altLang="el-GR" sz="2400" smtClean="0"/>
              <a:t>Η θερμοκρασία στην οποία τα συγκολλητικά «μαλακώνουν» είναι υψηλότερη από την τιμή της </a:t>
            </a:r>
            <a:r>
              <a:rPr lang="en-US" altLang="el-GR" sz="2400" smtClean="0"/>
              <a:t>Tg </a:t>
            </a:r>
            <a:r>
              <a:rPr lang="el-GR" altLang="el-GR" sz="2400" smtClean="0"/>
              <a:t>τους, επειδή όμως οι υψηλές θερμοκρασίες μπορεί να είναι καταστροφικές για φθαρμένα υφάσματα, χρησιμοποιούνται συγκολλητικά με χαμηλή τιμή </a:t>
            </a:r>
            <a:r>
              <a:rPr lang="en-US" altLang="el-GR" sz="2400" smtClean="0"/>
              <a:t>Tg</a:t>
            </a:r>
            <a:r>
              <a:rPr lang="el-GR" altLang="el-GR" sz="2400" smtClean="0"/>
              <a:t>.</a:t>
            </a:r>
          </a:p>
          <a:p>
            <a:pPr eaLnBrk="1" hangingPunct="1">
              <a:spcBef>
                <a:spcPts val="2400"/>
              </a:spcBef>
            </a:pPr>
            <a:r>
              <a:rPr lang="el-GR" altLang="el-GR" sz="2400" smtClean="0"/>
              <a:t>Ένα μειονέκτημα που παρουσιάζουν τα συγκολλητικά φιλμ με χαμηλή τιμή </a:t>
            </a:r>
            <a:r>
              <a:rPr lang="en-US" altLang="el-GR" sz="2400" smtClean="0"/>
              <a:t>Tg</a:t>
            </a:r>
            <a:r>
              <a:rPr lang="el-GR" altLang="el-GR" sz="2400" smtClean="0"/>
              <a:t> είναι ότι με τον καιρό ελκύουν και εγκλωβίζουν την σκόνη που επικάθεται πάνω στο αντικείμενο, έτσι η σκόνη ενσωματώνεται στο φιλμ και δεν μπορεί να αφαιρεθεί παρά μόνο αν αφαιρεθεί και το στρώμα του συγκολλητικού. </a:t>
            </a:r>
          </a:p>
          <a:p>
            <a:pPr eaLnBrk="1" hangingPunct="1">
              <a:lnSpc>
                <a:spcPct val="114000"/>
              </a:lnSpc>
              <a:spcBef>
                <a:spcPts val="1200"/>
              </a:spcBef>
            </a:pPr>
            <a:endParaRPr lang="el-GR" altLang="el-GR" sz="2400" smtClean="0"/>
          </a:p>
        </p:txBody>
      </p:sp>
      <p:sp>
        <p:nvSpPr>
          <p:cNvPr id="35844" name="3 - Θέση αριθμού διαφάνειας"/>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0E1F8213-B667-4CF5-90B6-93F31D433380}" type="slidenum">
              <a:rPr lang="el-GR" smtClean="0">
                <a:solidFill>
                  <a:prstClr val="black"/>
                </a:solidFill>
              </a:rPr>
              <a:pPr>
                <a:defRPr/>
              </a:pPr>
              <a:t>34</a:t>
            </a:fld>
            <a:endParaRPr lang="el-GR" smtClean="0">
              <a:solidFill>
                <a:prstClr val="black"/>
              </a:solidFill>
            </a:endParaRPr>
          </a:p>
        </p:txBody>
      </p:sp>
    </p:spTree>
    <p:extLst>
      <p:ext uri="{BB962C8B-B14F-4D97-AF65-F5344CB8AC3E}">
        <p14:creationId xmlns:p14="http://schemas.microsoft.com/office/powerpoint/2010/main" val="28305037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 Τίτλος"/>
          <p:cNvSpPr>
            <a:spLocks noGrp="1"/>
          </p:cNvSpPr>
          <p:nvPr>
            <p:ph type="title"/>
          </p:nvPr>
        </p:nvSpPr>
        <p:spPr/>
        <p:txBody>
          <a:bodyPr/>
          <a:lstStyle/>
          <a:p>
            <a:pPr eaLnBrk="1" hangingPunct="1"/>
            <a:r>
              <a:rPr lang="el-GR" altLang="el-GR" smtClean="0">
                <a:solidFill>
                  <a:srgbClr val="604A7B"/>
                </a:solidFill>
              </a:rPr>
              <a:t>Ικανότητα συγκόλλησης </a:t>
            </a:r>
            <a:r>
              <a:rPr lang="el-GR" altLang="el-GR" sz="3200" b="0" smtClean="0">
                <a:solidFill>
                  <a:srgbClr val="604A7B"/>
                </a:solidFill>
              </a:rPr>
              <a:t>(4 από 4)</a:t>
            </a:r>
            <a:endParaRPr lang="el-GR" altLang="el-GR" b="0" smtClean="0"/>
          </a:p>
        </p:txBody>
      </p:sp>
      <p:sp>
        <p:nvSpPr>
          <p:cNvPr id="37891" name="2 - Θέση περιεχομένου"/>
          <p:cNvSpPr>
            <a:spLocks noGrp="1"/>
          </p:cNvSpPr>
          <p:nvPr>
            <p:ph idx="1"/>
          </p:nvPr>
        </p:nvSpPr>
        <p:spPr/>
        <p:txBody>
          <a:bodyPr/>
          <a:lstStyle/>
          <a:p>
            <a:pPr eaLnBrk="1" hangingPunct="1">
              <a:spcBef>
                <a:spcPts val="2400"/>
              </a:spcBef>
            </a:pPr>
            <a:r>
              <a:rPr lang="el-GR" altLang="el-GR" sz="2400" smtClean="0"/>
              <a:t>Η μίξη πολυμερών με διαφορετική τιμή </a:t>
            </a:r>
            <a:r>
              <a:rPr lang="en-US" altLang="el-GR" sz="2400" smtClean="0"/>
              <a:t>Tg </a:t>
            </a:r>
            <a:r>
              <a:rPr lang="el-GR" altLang="el-GR" sz="2400" smtClean="0"/>
              <a:t>μειώνει τη θερμοκρασία ενεργοποίησης ανάλογα με το ποσοστό του κάθε πολυμερούς που χρησιμοποιείται. </a:t>
            </a:r>
          </a:p>
          <a:p>
            <a:pPr eaLnBrk="1" hangingPunct="1">
              <a:spcBef>
                <a:spcPts val="2400"/>
              </a:spcBef>
            </a:pPr>
            <a:r>
              <a:rPr lang="el-GR" altLang="el-GR" sz="2400" smtClean="0"/>
              <a:t>Η παρουσία πλαστικοποιητών και διαλυτών σε ένα φιλμ συγκολλητικού μειώνει την </a:t>
            </a:r>
            <a:r>
              <a:rPr lang="en-US" altLang="el-GR" sz="2400" smtClean="0"/>
              <a:t>Tg</a:t>
            </a:r>
            <a:r>
              <a:rPr lang="el-GR" altLang="el-GR" sz="2400" smtClean="0"/>
              <a:t> άρα και τη θερμοκρασία ενεργοποίησής του,</a:t>
            </a:r>
          </a:p>
          <a:p>
            <a:pPr eaLnBrk="1" hangingPunct="1">
              <a:spcBef>
                <a:spcPts val="2400"/>
              </a:spcBef>
            </a:pPr>
            <a:r>
              <a:rPr lang="el-GR" altLang="el-GR" sz="2400" smtClean="0"/>
              <a:t>Η εφαρμογή ενός οργανικού διαλύτη στο σύστημα  υποστρώματος/συγκολλητικού φιλμ/υφασμάτινου αντικειμένου πριν τη διαδικασία θέρμανσης του, βοηθά ώστε να μειωθεί η θερμοκρασία ενεργοποίησης και συγκόλλησης. </a:t>
            </a:r>
          </a:p>
          <a:p>
            <a:pPr eaLnBrk="1" hangingPunct="1"/>
            <a:endParaRPr lang="el-GR" altLang="el-GR" sz="2800" smtClean="0"/>
          </a:p>
        </p:txBody>
      </p:sp>
      <p:sp>
        <p:nvSpPr>
          <p:cNvPr id="36868" name="3 - Θέση αριθμού διαφάνειας"/>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DDAC7D5D-15B9-4553-A6FD-F0EB04F81A3E}" type="slidenum">
              <a:rPr lang="el-GR" smtClean="0">
                <a:solidFill>
                  <a:prstClr val="black"/>
                </a:solidFill>
              </a:rPr>
              <a:pPr>
                <a:defRPr/>
              </a:pPr>
              <a:t>35</a:t>
            </a:fld>
            <a:endParaRPr lang="el-GR" smtClean="0">
              <a:solidFill>
                <a:prstClr val="black"/>
              </a:solidFill>
            </a:endParaRPr>
          </a:p>
        </p:txBody>
      </p:sp>
    </p:spTree>
    <p:extLst>
      <p:ext uri="{BB962C8B-B14F-4D97-AF65-F5344CB8AC3E}">
        <p14:creationId xmlns:p14="http://schemas.microsoft.com/office/powerpoint/2010/main" val="17096708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 Τίτλος"/>
          <p:cNvSpPr>
            <a:spLocks noGrp="1"/>
          </p:cNvSpPr>
          <p:nvPr>
            <p:ph type="title"/>
          </p:nvPr>
        </p:nvSpPr>
        <p:spPr/>
        <p:txBody>
          <a:bodyPr/>
          <a:lstStyle/>
          <a:p>
            <a:pPr eaLnBrk="1" hangingPunct="1"/>
            <a:r>
              <a:rPr lang="el-GR" altLang="el-GR" smtClean="0">
                <a:solidFill>
                  <a:srgbClr val="604A7B"/>
                </a:solidFill>
              </a:rPr>
              <a:t>Γήρανση των συγκολλητικών </a:t>
            </a:r>
            <a:r>
              <a:rPr lang="el-GR" altLang="el-GR" sz="3200" b="0" smtClean="0">
                <a:solidFill>
                  <a:srgbClr val="604A7B"/>
                </a:solidFill>
              </a:rPr>
              <a:t>(1 από 3)</a:t>
            </a:r>
            <a:endParaRPr lang="el-GR" altLang="el-GR" smtClean="0">
              <a:solidFill>
                <a:srgbClr val="604A7B"/>
              </a:solidFill>
            </a:endParaRPr>
          </a:p>
        </p:txBody>
      </p:sp>
      <p:sp>
        <p:nvSpPr>
          <p:cNvPr id="3" name="2 - Θέση περιεχομένου"/>
          <p:cNvSpPr>
            <a:spLocks noGrp="1"/>
          </p:cNvSpPr>
          <p:nvPr>
            <p:ph idx="1"/>
          </p:nvPr>
        </p:nvSpPr>
        <p:spPr/>
        <p:txBody>
          <a:bodyPr rtlCol="0">
            <a:normAutofit fontScale="92500" lnSpcReduction="10000"/>
          </a:bodyPr>
          <a:lstStyle/>
          <a:p>
            <a:pPr eaLnBrk="1" fontAlgn="auto" hangingPunct="1">
              <a:lnSpc>
                <a:spcPct val="110000"/>
              </a:lnSpc>
              <a:spcBef>
                <a:spcPts val="2400"/>
              </a:spcBef>
              <a:spcAft>
                <a:spcPts val="0"/>
              </a:spcAft>
              <a:buFont typeface="Arial" pitchFamily="34" charset="0"/>
              <a:buChar char="•"/>
              <a:defRPr/>
            </a:pPr>
            <a:r>
              <a:rPr lang="el-GR" sz="2400" dirty="0" smtClean="0"/>
              <a:t>Η γήρανση του φιλμ του συγκολλητικού καθορίζεται από τη χημική σύσταση του πολυμερούς και τα πρόσθετα υλικά, την μέθοδο εφαρμογής και τις περιβαλλοντικές συνθήκες. </a:t>
            </a:r>
          </a:p>
          <a:p>
            <a:pPr eaLnBrk="1" fontAlgn="auto" hangingPunct="1">
              <a:lnSpc>
                <a:spcPct val="110000"/>
              </a:lnSpc>
              <a:spcBef>
                <a:spcPts val="2400"/>
              </a:spcBef>
              <a:spcAft>
                <a:spcPts val="0"/>
              </a:spcAft>
              <a:buFont typeface="Arial" pitchFamily="34" charset="0"/>
              <a:buChar char="•"/>
              <a:defRPr/>
            </a:pPr>
            <a:r>
              <a:rPr lang="el-GR" sz="2400" dirty="0" smtClean="0"/>
              <a:t>Οι τρόποι έκθεσης και αποθήκευσης των αντικειμένων (σε οριζόντια θέση ή κατακόρυφα) παίζουν επίσης καθοριστικό ρόλο στον δεσμό που αναπτύσσεται. </a:t>
            </a:r>
          </a:p>
          <a:p>
            <a:pPr eaLnBrk="1" fontAlgn="auto" hangingPunct="1">
              <a:lnSpc>
                <a:spcPct val="110000"/>
              </a:lnSpc>
              <a:spcBef>
                <a:spcPts val="2400"/>
              </a:spcBef>
              <a:spcAft>
                <a:spcPts val="0"/>
              </a:spcAft>
              <a:buFont typeface="Arial" pitchFamily="34" charset="0"/>
              <a:buChar char="•"/>
              <a:defRPr/>
            </a:pPr>
            <a:r>
              <a:rPr lang="el-GR" sz="2400" dirty="0" smtClean="0"/>
              <a:t>Λόγω των φυσικών και χημικών διαδικασιών της γήρανσης, πολλές από τις ιδιότητες του φιλμ μεταβάλλονται, όπως το χρώμα, η ικανότητα ελαστικής επαναφοράς, η ευκαμψία το </a:t>
            </a:r>
            <a:r>
              <a:rPr lang="en-US" sz="2400" dirty="0" smtClean="0"/>
              <a:t>pH</a:t>
            </a:r>
            <a:r>
              <a:rPr lang="el-GR" sz="2400" dirty="0" smtClean="0"/>
              <a:t>, η συγκολλητική ικανότητα, η ικανότητα να ελκύει και να εγκλωβίζει ρύπους, ενώ επίσης μπορεί να συρρικνωθεί ή να σχηματίσει </a:t>
            </a:r>
            <a:r>
              <a:rPr lang="el-GR" sz="2400" dirty="0" err="1" smtClean="0"/>
              <a:t>ρηγματώσεις</a:t>
            </a:r>
            <a:r>
              <a:rPr lang="el-GR" sz="2400" dirty="0" smtClean="0"/>
              <a:t>. </a:t>
            </a:r>
          </a:p>
          <a:p>
            <a:pPr eaLnBrk="1" fontAlgn="auto" hangingPunct="1">
              <a:spcAft>
                <a:spcPts val="0"/>
              </a:spcAft>
              <a:buFont typeface="Arial" pitchFamily="34" charset="0"/>
              <a:buChar char="•"/>
              <a:defRPr/>
            </a:pPr>
            <a:endParaRPr lang="el-GR" dirty="0"/>
          </a:p>
        </p:txBody>
      </p:sp>
      <p:sp>
        <p:nvSpPr>
          <p:cNvPr id="37892" name="3 - Θέση αριθμού διαφάνειας"/>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DADA4CC7-CF11-4016-846C-A84278AAB703}" type="slidenum">
              <a:rPr lang="el-GR" smtClean="0">
                <a:solidFill>
                  <a:prstClr val="black"/>
                </a:solidFill>
              </a:rPr>
              <a:pPr>
                <a:defRPr/>
              </a:pPr>
              <a:t>36</a:t>
            </a:fld>
            <a:endParaRPr lang="el-GR" smtClean="0">
              <a:solidFill>
                <a:prstClr val="black"/>
              </a:solidFill>
            </a:endParaRPr>
          </a:p>
        </p:txBody>
      </p:sp>
    </p:spTree>
    <p:extLst>
      <p:ext uri="{BB962C8B-B14F-4D97-AF65-F5344CB8AC3E}">
        <p14:creationId xmlns:p14="http://schemas.microsoft.com/office/powerpoint/2010/main" val="24179403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 Τίτλος"/>
          <p:cNvSpPr>
            <a:spLocks noGrp="1"/>
          </p:cNvSpPr>
          <p:nvPr>
            <p:ph type="title"/>
          </p:nvPr>
        </p:nvSpPr>
        <p:spPr/>
        <p:txBody>
          <a:bodyPr/>
          <a:lstStyle/>
          <a:p>
            <a:r>
              <a:rPr lang="el-GR" altLang="el-GR" smtClean="0">
                <a:solidFill>
                  <a:srgbClr val="604A7B"/>
                </a:solidFill>
              </a:rPr>
              <a:t>Γήρανση των συγκολλητικών </a:t>
            </a:r>
            <a:r>
              <a:rPr lang="el-GR" altLang="el-GR" sz="3200" b="0" smtClean="0">
                <a:solidFill>
                  <a:srgbClr val="604A7B"/>
                </a:solidFill>
              </a:rPr>
              <a:t>(2 από 3)</a:t>
            </a:r>
            <a:endParaRPr lang="el-GR" altLang="el-GR" smtClean="0"/>
          </a:p>
        </p:txBody>
      </p:sp>
      <p:sp>
        <p:nvSpPr>
          <p:cNvPr id="6" name="5 - TextBox"/>
          <p:cNvSpPr txBox="1"/>
          <p:nvPr/>
        </p:nvSpPr>
        <p:spPr>
          <a:xfrm rot="16200000">
            <a:off x="3102769" y="3612356"/>
            <a:ext cx="2071688" cy="276225"/>
          </a:xfrm>
          <a:prstGeom prst="rect">
            <a:avLst/>
          </a:prstGeom>
          <a:noFill/>
        </p:spPr>
        <p:txBody>
          <a:bodyPr>
            <a:spAutoFit/>
          </a:bodyPr>
          <a:lstStyle/>
          <a:p>
            <a:pPr algn="ctr">
              <a:defRPr/>
            </a:pPr>
            <a:r>
              <a:rPr lang="el-GR" sz="1200" dirty="0">
                <a:solidFill>
                  <a:prstClr val="black">
                    <a:lumMod val="75000"/>
                    <a:lumOff val="25000"/>
                  </a:prstClr>
                </a:solidFill>
                <a:latin typeface="Calibri"/>
              </a:rPr>
              <a:t>Άννα Καρατζάνη</a:t>
            </a:r>
          </a:p>
        </p:txBody>
      </p:sp>
      <p:sp>
        <p:nvSpPr>
          <p:cNvPr id="7" name="6 - TextBox"/>
          <p:cNvSpPr txBox="1"/>
          <p:nvPr/>
        </p:nvSpPr>
        <p:spPr>
          <a:xfrm>
            <a:off x="571500" y="5072063"/>
            <a:ext cx="8215313" cy="1016000"/>
          </a:xfrm>
          <a:prstGeom prst="rect">
            <a:avLst/>
          </a:prstGeom>
          <a:solidFill>
            <a:schemeClr val="accent4">
              <a:lumMod val="75000"/>
            </a:schemeClr>
          </a:solidFill>
        </p:spPr>
        <p:txBody>
          <a:bodyPr>
            <a:spAutoFit/>
          </a:bodyPr>
          <a:lstStyle/>
          <a:p>
            <a:pPr>
              <a:defRPr/>
            </a:pPr>
            <a:r>
              <a:rPr lang="el-GR" sz="2000" dirty="0">
                <a:solidFill>
                  <a:prstClr val="white"/>
                </a:solidFill>
                <a:latin typeface="Calibri"/>
              </a:rPr>
              <a:t>Παράδειγμα </a:t>
            </a:r>
            <a:r>
              <a:rPr lang="el-GR" sz="2000" dirty="0" err="1">
                <a:solidFill>
                  <a:prstClr val="white"/>
                </a:solidFill>
                <a:latin typeface="Calibri"/>
              </a:rPr>
              <a:t>γηρασμένων</a:t>
            </a:r>
            <a:r>
              <a:rPr lang="el-GR" sz="2000" dirty="0">
                <a:solidFill>
                  <a:prstClr val="white"/>
                </a:solidFill>
                <a:latin typeface="Calibri"/>
              </a:rPr>
              <a:t> φιλμ συγκολλητικών τα οποία έχουν χάσει την συγκολλητική τους ικανότητα, με αποτέλεσμα να μην παρέχουν προστασία στο αντικείμενο. </a:t>
            </a:r>
          </a:p>
        </p:txBody>
      </p:sp>
      <p:grpSp>
        <p:nvGrpSpPr>
          <p:cNvPr id="4" name="Ομάδα 3"/>
          <p:cNvGrpSpPr/>
          <p:nvPr/>
        </p:nvGrpSpPr>
        <p:grpSpPr>
          <a:xfrm>
            <a:off x="571500" y="1571625"/>
            <a:ext cx="3286125" cy="3257550"/>
            <a:chOff x="571500" y="1571625"/>
            <a:chExt cx="3286125" cy="3257550"/>
          </a:xfrm>
        </p:grpSpPr>
        <p:pic>
          <p:nvPicPr>
            <p:cNvPr id="39940" name="Picture 2" descr="C:\Users\user\Documents\ΣΧΟΛΗ\Συνέδρια\ΠΕΣΑ_2012\Rauschenberg\ΠΡΙΝ\DSC02799.JPG"/>
            <p:cNvPicPr>
              <a:picLocks noChangeAspect="1" noChangeArrowheads="1"/>
            </p:cNvPicPr>
            <p:nvPr/>
          </p:nvPicPr>
          <p:blipFill>
            <a:blip r:embed="rId2">
              <a:extLst>
                <a:ext uri="{28A0092B-C50C-407E-A947-70E740481C1C}">
                  <a14:useLocalDpi xmlns:a14="http://schemas.microsoft.com/office/drawing/2010/main" val="0"/>
                </a:ext>
              </a:extLst>
            </a:blip>
            <a:srcRect r="24352"/>
            <a:stretch>
              <a:fillRect/>
            </a:stretch>
          </p:blipFill>
          <p:spPr bwMode="auto">
            <a:xfrm>
              <a:off x="571500" y="1571625"/>
              <a:ext cx="3286125"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8 - Ευθύγραμμο βέλος σύνδεσης"/>
            <p:cNvCxnSpPr/>
            <p:nvPr/>
          </p:nvCxnSpPr>
          <p:spPr>
            <a:xfrm rot="5400000">
              <a:off x="2964656" y="2107407"/>
              <a:ext cx="357187" cy="285750"/>
            </a:xfrm>
            <a:prstGeom prst="straightConnector1">
              <a:avLst/>
            </a:prstGeom>
            <a:ln>
              <a:solidFill>
                <a:schemeClr val="bg1"/>
              </a:solidFill>
              <a:tailEnd type="arrow"/>
            </a:ln>
          </p:spPr>
          <p:style>
            <a:lnRef idx="3">
              <a:schemeClr val="accent1"/>
            </a:lnRef>
            <a:fillRef idx="0">
              <a:schemeClr val="accent1"/>
            </a:fillRef>
            <a:effectRef idx="2">
              <a:schemeClr val="accent1"/>
            </a:effectRef>
            <a:fontRef idx="minor">
              <a:schemeClr val="tx1"/>
            </a:fontRef>
          </p:style>
        </p:cxnSp>
      </p:grpSp>
      <p:grpSp>
        <p:nvGrpSpPr>
          <p:cNvPr id="2" name="Ομάδα 1"/>
          <p:cNvGrpSpPr/>
          <p:nvPr/>
        </p:nvGrpSpPr>
        <p:grpSpPr>
          <a:xfrm>
            <a:off x="4429125" y="1571625"/>
            <a:ext cx="4343400" cy="3257550"/>
            <a:chOff x="4429125" y="1571625"/>
            <a:chExt cx="4343400" cy="3257550"/>
          </a:xfrm>
        </p:grpSpPr>
        <p:pic>
          <p:nvPicPr>
            <p:cNvPr id="39941" name="Picture 3" descr="C:\Users\user\Documents\ΣΧΟΛΗ\Συνέδρια\ΠΕΣΑ_2012\Rauschenberg\ΠΡΙΝ\DSC028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9125" y="1571625"/>
              <a:ext cx="434340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10 - Ευθύγραμμο βέλος σύνδεσης"/>
            <p:cNvCxnSpPr/>
            <p:nvPr/>
          </p:nvCxnSpPr>
          <p:spPr>
            <a:xfrm rot="5400000">
              <a:off x="6715125" y="2071688"/>
              <a:ext cx="642937" cy="642938"/>
            </a:xfrm>
            <a:prstGeom prst="straightConnector1">
              <a:avLst/>
            </a:prstGeom>
            <a:ln>
              <a:solidFill>
                <a:schemeClr val="bg1"/>
              </a:solidFill>
              <a:tailEnd type="arrow"/>
            </a:ln>
          </p:spPr>
          <p:style>
            <a:lnRef idx="3">
              <a:schemeClr val="accent1"/>
            </a:lnRef>
            <a:fillRef idx="0">
              <a:schemeClr val="accent1"/>
            </a:fillRef>
            <a:effectRef idx="2">
              <a:schemeClr val="accent1"/>
            </a:effectRef>
            <a:fontRef idx="minor">
              <a:schemeClr val="tx1"/>
            </a:fontRef>
          </p:style>
        </p:cxnSp>
      </p:grpSp>
      <p:sp>
        <p:nvSpPr>
          <p:cNvPr id="3" name="2 - Θέση αριθμού διαφάνειας"/>
          <p:cNvSpPr>
            <a:spLocks noGrp="1"/>
          </p:cNvSpPr>
          <p:nvPr>
            <p:ph type="sldNum" sz="quarter" idx="12"/>
          </p:nvPr>
        </p:nvSpPr>
        <p:spPr/>
        <p:txBody>
          <a:bodyPr/>
          <a:lstStyle/>
          <a:p>
            <a:pPr>
              <a:defRPr/>
            </a:pPr>
            <a:fld id="{7CA04DF0-8034-42F0-A8C3-9146B71BCCB5}" type="slidenum">
              <a:rPr lang="el-GR" smtClean="0">
                <a:solidFill>
                  <a:prstClr val="black"/>
                </a:solidFill>
              </a:rPr>
              <a:pPr>
                <a:defRPr/>
              </a:pPr>
              <a:t>37</a:t>
            </a:fld>
            <a:endParaRPr lang="el-GR">
              <a:solidFill>
                <a:prstClr val="black"/>
              </a:solidFill>
            </a:endParaRPr>
          </a:p>
        </p:txBody>
      </p:sp>
    </p:spTree>
    <p:extLst>
      <p:ext uri="{BB962C8B-B14F-4D97-AF65-F5344CB8AC3E}">
        <p14:creationId xmlns:p14="http://schemas.microsoft.com/office/powerpoint/2010/main" val="40853252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 Τίτλος"/>
          <p:cNvSpPr>
            <a:spLocks noGrp="1"/>
          </p:cNvSpPr>
          <p:nvPr>
            <p:ph type="title"/>
          </p:nvPr>
        </p:nvSpPr>
        <p:spPr/>
        <p:txBody>
          <a:bodyPr/>
          <a:lstStyle/>
          <a:p>
            <a:pPr eaLnBrk="1" hangingPunct="1"/>
            <a:r>
              <a:rPr lang="el-GR" altLang="el-GR" smtClean="0">
                <a:solidFill>
                  <a:srgbClr val="604A7B"/>
                </a:solidFill>
              </a:rPr>
              <a:t>Γήρανση των συγκολλητικών </a:t>
            </a:r>
            <a:r>
              <a:rPr lang="el-GR" altLang="el-GR" sz="3200" b="0" smtClean="0">
                <a:solidFill>
                  <a:srgbClr val="604A7B"/>
                </a:solidFill>
              </a:rPr>
              <a:t>(3 από 3)</a:t>
            </a:r>
            <a:endParaRPr lang="el-GR" altLang="el-GR" smtClean="0"/>
          </a:p>
        </p:txBody>
      </p:sp>
      <p:sp>
        <p:nvSpPr>
          <p:cNvPr id="40963" name="2 - Θέση περιεχομένου"/>
          <p:cNvSpPr>
            <a:spLocks noGrp="1"/>
          </p:cNvSpPr>
          <p:nvPr>
            <p:ph idx="1"/>
          </p:nvPr>
        </p:nvSpPr>
        <p:spPr/>
        <p:txBody>
          <a:bodyPr/>
          <a:lstStyle/>
          <a:p>
            <a:pPr eaLnBrk="1" hangingPunct="1">
              <a:spcBef>
                <a:spcPts val="2400"/>
              </a:spcBef>
            </a:pPr>
            <a:r>
              <a:rPr lang="el-GR" altLang="el-GR" sz="2400" smtClean="0"/>
              <a:t>Η θερμοκρασία υαλώδους μετάπτωσης του πολυμερούς έχει καθοριστικό ρόλο στη διαδικασία γήρανσης: κάτω από την </a:t>
            </a:r>
            <a:r>
              <a:rPr lang="en-US" altLang="el-GR" sz="2400" smtClean="0"/>
              <a:t>Tg</a:t>
            </a:r>
            <a:r>
              <a:rPr lang="el-GR" altLang="el-GR" sz="2400" smtClean="0"/>
              <a:t>, το υαλώδες υλικό προστατεύεται από τη φθορά καθώς αέρια και υγρά δεν μπορούν να εισχωρήσουν στην μάζα του. </a:t>
            </a:r>
          </a:p>
          <a:p>
            <a:pPr eaLnBrk="1" hangingPunct="1">
              <a:spcBef>
                <a:spcPts val="2400"/>
              </a:spcBef>
            </a:pPr>
            <a:r>
              <a:rPr lang="el-GR" altLang="el-GR" sz="2400" smtClean="0"/>
              <a:t>Σε τιμές πάνω από την</a:t>
            </a:r>
            <a:r>
              <a:rPr lang="en-US" altLang="el-GR" sz="2400" smtClean="0"/>
              <a:t> Tg</a:t>
            </a:r>
            <a:r>
              <a:rPr lang="el-GR" altLang="el-GR" sz="2400" smtClean="0"/>
              <a:t> το συγκολλητικό γίνεται κολλώδες και ελκύει ρύπους οι οποίοι μπορούν να προκαλέσουν χημική φθορά και παραμορφώσεις. </a:t>
            </a:r>
          </a:p>
          <a:p>
            <a:pPr eaLnBrk="1" hangingPunct="1"/>
            <a:endParaRPr lang="el-GR" altLang="el-GR" smtClean="0"/>
          </a:p>
        </p:txBody>
      </p:sp>
      <p:sp>
        <p:nvSpPr>
          <p:cNvPr id="38916" name="3 - Θέση αριθμού διαφάνειας"/>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B86794E2-797F-4A5B-B85C-0ABE057D03B0}" type="slidenum">
              <a:rPr lang="el-GR" smtClean="0">
                <a:solidFill>
                  <a:prstClr val="black"/>
                </a:solidFill>
              </a:rPr>
              <a:pPr>
                <a:defRPr/>
              </a:pPr>
              <a:t>38</a:t>
            </a:fld>
            <a:endParaRPr lang="el-GR" smtClean="0">
              <a:solidFill>
                <a:prstClr val="black"/>
              </a:solidFill>
            </a:endParaRPr>
          </a:p>
        </p:txBody>
      </p:sp>
    </p:spTree>
    <p:extLst>
      <p:ext uri="{BB962C8B-B14F-4D97-AF65-F5344CB8AC3E}">
        <p14:creationId xmlns:p14="http://schemas.microsoft.com/office/powerpoint/2010/main" val="4469948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a:bodyPr>
          <a:lstStyle/>
          <a:p>
            <a:pPr eaLnBrk="1" fontAlgn="auto" hangingPunct="1">
              <a:spcAft>
                <a:spcPts val="0"/>
              </a:spcAft>
              <a:defRPr/>
            </a:pPr>
            <a:r>
              <a:rPr lang="el-GR" b="1" dirty="0" smtClean="0">
                <a:solidFill>
                  <a:schemeClr val="accent4">
                    <a:lumMod val="75000"/>
                  </a:schemeClr>
                </a:solidFill>
              </a:rPr>
              <a:t>Υλικά</a:t>
            </a:r>
            <a:endParaRPr lang="el-GR" b="1" dirty="0">
              <a:solidFill>
                <a:schemeClr val="accent4">
                  <a:lumMod val="75000"/>
                </a:schemeClr>
              </a:solidFill>
            </a:endParaRPr>
          </a:p>
        </p:txBody>
      </p:sp>
      <p:sp>
        <p:nvSpPr>
          <p:cNvPr id="3" name="2 - Θέση περιεχομένου"/>
          <p:cNvSpPr>
            <a:spLocks noGrp="1"/>
          </p:cNvSpPr>
          <p:nvPr>
            <p:ph idx="1"/>
          </p:nvPr>
        </p:nvSpPr>
        <p:spPr/>
        <p:txBody>
          <a:bodyPr rtlCol="0">
            <a:normAutofit fontScale="32500" lnSpcReduction="20000"/>
          </a:bodyPr>
          <a:lstStyle/>
          <a:p>
            <a:pPr eaLnBrk="1" fontAlgn="auto" hangingPunct="1">
              <a:lnSpc>
                <a:spcPct val="120000"/>
              </a:lnSpc>
              <a:spcBef>
                <a:spcPts val="2400"/>
              </a:spcBef>
              <a:spcAft>
                <a:spcPts val="0"/>
              </a:spcAft>
              <a:defRPr/>
            </a:pPr>
            <a:r>
              <a:rPr lang="el-GR" sz="7400" dirty="0"/>
              <a:t>Τα υλικά που χρησιμοποιούνται και στις δύο περιπτώσεις πρέπει να είναι φυσικής προέλευσης (κατά προτίμηση) και όμοιας σύστασης με τα υλικά του αντικειμένου, πρέπει επίσης να είναι άβαφα και να μην είναι όξινα. </a:t>
            </a:r>
            <a:endParaRPr lang="el-GR" sz="7400" dirty="0" smtClean="0"/>
          </a:p>
          <a:p>
            <a:pPr eaLnBrk="1" fontAlgn="auto" hangingPunct="1">
              <a:lnSpc>
                <a:spcPct val="120000"/>
              </a:lnSpc>
              <a:spcBef>
                <a:spcPts val="2400"/>
              </a:spcBef>
              <a:spcAft>
                <a:spcPts val="0"/>
              </a:spcAft>
              <a:defRPr/>
            </a:pPr>
            <a:r>
              <a:rPr lang="el-GR" sz="7400" dirty="0" smtClean="0"/>
              <a:t>Επιλέγεται ύφασμα λεπτότερο το οποίο έχει όμοια ύφανση με το ύφασμα του αντικειμένου. </a:t>
            </a:r>
          </a:p>
          <a:p>
            <a:pPr eaLnBrk="1" fontAlgn="auto" hangingPunct="1">
              <a:lnSpc>
                <a:spcPct val="120000"/>
              </a:lnSpc>
              <a:spcBef>
                <a:spcPts val="2400"/>
              </a:spcBef>
              <a:spcAft>
                <a:spcPts val="0"/>
              </a:spcAft>
              <a:defRPr/>
            </a:pPr>
            <a:r>
              <a:rPr lang="el-GR" sz="7400" dirty="0" smtClean="0"/>
              <a:t>Τόσο </a:t>
            </a:r>
            <a:r>
              <a:rPr lang="el-GR" sz="7400" dirty="0"/>
              <a:t>τα υφάσματα όσο και τα νήματα που επιλέγονται βάφονται στο εργαστήριο από </a:t>
            </a:r>
            <a:r>
              <a:rPr lang="el-GR" sz="7400" dirty="0" smtClean="0"/>
              <a:t>τον </a:t>
            </a:r>
            <a:r>
              <a:rPr lang="el-GR" sz="7400" dirty="0"/>
              <a:t>συντηρητή με κατάλληλες βαφές συντήρησης στις επιθυμητές αποχρώσεις. </a:t>
            </a:r>
            <a:endParaRPr lang="el-GR" sz="7400" dirty="0" smtClean="0"/>
          </a:p>
          <a:p>
            <a:pPr eaLnBrk="1" fontAlgn="auto" hangingPunct="1">
              <a:spcAft>
                <a:spcPts val="0"/>
              </a:spcAft>
              <a:defRPr/>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a:solidFill>
                <a:prstClr val="black"/>
              </a:solidFill>
            </a:endParaRPr>
          </a:p>
        </p:txBody>
      </p:sp>
    </p:spTree>
    <p:extLst>
      <p:ext uri="{BB962C8B-B14F-4D97-AF65-F5344CB8AC3E}">
        <p14:creationId xmlns:p14="http://schemas.microsoft.com/office/powerpoint/2010/main" val="18691844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 Τίτλος"/>
          <p:cNvSpPr>
            <a:spLocks noGrp="1"/>
          </p:cNvSpPr>
          <p:nvPr>
            <p:ph type="title"/>
          </p:nvPr>
        </p:nvSpPr>
        <p:spPr/>
        <p:txBody>
          <a:bodyPr/>
          <a:lstStyle/>
          <a:p>
            <a:pPr eaLnBrk="1" hangingPunct="1"/>
            <a:r>
              <a:rPr lang="el-GR" altLang="el-GR" smtClean="0">
                <a:solidFill>
                  <a:srgbClr val="604A7B"/>
                </a:solidFill>
              </a:rPr>
              <a:t>Αντιστρεψιμότητα συγκολλητικών</a:t>
            </a:r>
          </a:p>
        </p:txBody>
      </p:sp>
      <p:sp>
        <p:nvSpPr>
          <p:cNvPr id="41987" name="2 - Θέση περιεχομένου"/>
          <p:cNvSpPr>
            <a:spLocks noGrp="1"/>
          </p:cNvSpPr>
          <p:nvPr>
            <p:ph idx="1"/>
          </p:nvPr>
        </p:nvSpPr>
        <p:spPr/>
        <p:txBody>
          <a:bodyPr/>
          <a:lstStyle/>
          <a:p>
            <a:pPr eaLnBrk="1" hangingPunct="1">
              <a:lnSpc>
                <a:spcPct val="114000"/>
              </a:lnSpc>
              <a:spcBef>
                <a:spcPts val="2400"/>
              </a:spcBef>
            </a:pPr>
            <a:r>
              <a:rPr lang="el-GR" altLang="el-GR" sz="2400" dirty="0" smtClean="0"/>
              <a:t>Η διάλυση ενός πολυμερούς ξεκινά συνήθως με την διόγκωση του. Σε περίπτωση όμως που το αντικείμενο είναι πολύ φθαρμένο και αδύναμο η διαδικασία αυτή μπορεί να προκαλέσει την φθορά του,</a:t>
            </a:r>
          </a:p>
          <a:p>
            <a:pPr eaLnBrk="1" hangingPunct="1">
              <a:lnSpc>
                <a:spcPct val="114000"/>
              </a:lnSpc>
              <a:spcBef>
                <a:spcPts val="2400"/>
              </a:spcBef>
            </a:pPr>
            <a:r>
              <a:rPr lang="el-GR" altLang="el-GR" sz="2400" dirty="0" smtClean="0"/>
              <a:t>Η κατάσταση διατήρησης του υφάσματος μπορεί ακόμη να μην επιτρέπει την πλήρη απομάκρυνση του υλικού (αν δεν μπορεί να αντέξει λουτρά με τον διαλύτη που απαιτείται), </a:t>
            </a:r>
          </a:p>
          <a:p>
            <a:pPr eaLnBrk="1" hangingPunct="1">
              <a:lnSpc>
                <a:spcPct val="114000"/>
              </a:lnSpc>
              <a:spcBef>
                <a:spcPts val="2400"/>
              </a:spcBef>
            </a:pPr>
            <a:r>
              <a:rPr lang="el-GR" altLang="el-GR" sz="2400" dirty="0" smtClean="0"/>
              <a:t>Για το λόγο αυτό, σε πολλές περιπτώσεις συνίσταται απλά η διόγκωση του συγκολλητικού με χρήση κατάλληλου διαλύτη και η απομάκρυνσή του στη συνέχεια με μηχανικά μέσα.  </a:t>
            </a:r>
          </a:p>
          <a:p>
            <a:pPr eaLnBrk="1" hangingPunct="1"/>
            <a:endParaRPr lang="el-GR" altLang="el-GR" sz="2400" dirty="0" smtClean="0"/>
          </a:p>
        </p:txBody>
      </p:sp>
      <p:sp>
        <p:nvSpPr>
          <p:cNvPr id="39940" name="3 - Θέση αριθμού διαφάνειας"/>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8FEC90C2-4A5D-4FBA-929A-1FF08E262421}" type="slidenum">
              <a:rPr lang="el-GR" smtClean="0">
                <a:solidFill>
                  <a:prstClr val="black"/>
                </a:solidFill>
              </a:rPr>
              <a:pPr>
                <a:defRPr/>
              </a:pPr>
              <a:t>39</a:t>
            </a:fld>
            <a:endParaRPr lang="el-GR" smtClean="0">
              <a:solidFill>
                <a:prstClr val="black"/>
              </a:solidFill>
            </a:endParaRPr>
          </a:p>
        </p:txBody>
      </p:sp>
    </p:spTree>
    <p:extLst>
      <p:ext uri="{BB962C8B-B14F-4D97-AF65-F5344CB8AC3E}">
        <p14:creationId xmlns:p14="http://schemas.microsoft.com/office/powerpoint/2010/main" val="38806465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85750"/>
            <a:ext cx="9144000" cy="909638"/>
          </a:xfrm>
        </p:spPr>
        <p:txBody>
          <a:bodyPr rtlCol="0">
            <a:noAutofit/>
          </a:bodyPr>
          <a:lstStyle/>
          <a:p>
            <a:pPr eaLnBrk="1" fontAlgn="auto" hangingPunct="1">
              <a:spcAft>
                <a:spcPts val="0"/>
              </a:spcAft>
              <a:defRPr/>
            </a:pPr>
            <a:r>
              <a:rPr lang="el-GR" dirty="0">
                <a:solidFill>
                  <a:schemeClr val="accent4">
                    <a:lumMod val="75000"/>
                  </a:schemeClr>
                </a:solidFill>
              </a:rPr>
              <a:t>Βαφική </a:t>
            </a:r>
            <a:r>
              <a:rPr lang="el-GR" dirty="0" smtClean="0">
                <a:solidFill>
                  <a:schemeClr val="accent4">
                    <a:lumMod val="75000"/>
                  </a:schemeClr>
                </a:solidFill>
              </a:rPr>
              <a:t>στη </a:t>
            </a:r>
            <a:r>
              <a:rPr lang="el-GR" dirty="0">
                <a:solidFill>
                  <a:schemeClr val="accent4">
                    <a:lumMod val="75000"/>
                  </a:schemeClr>
                </a:solidFill>
              </a:rPr>
              <a:t>συντήρηση υφασμάτινων </a:t>
            </a:r>
            <a:r>
              <a:rPr lang="el-GR" dirty="0" smtClean="0">
                <a:solidFill>
                  <a:schemeClr val="accent4">
                    <a:lumMod val="75000"/>
                  </a:schemeClr>
                </a:solidFill>
              </a:rPr>
              <a:t>αντικειμένων </a:t>
            </a:r>
            <a:r>
              <a:rPr lang="el-GR" sz="3200" b="0" dirty="0" smtClean="0">
                <a:solidFill>
                  <a:schemeClr val="accent4">
                    <a:lumMod val="75000"/>
                  </a:schemeClr>
                </a:solidFill>
              </a:rPr>
              <a:t>(1 από 5)</a:t>
            </a:r>
            <a:endParaRPr lang="el-GR" b="0" dirty="0">
              <a:solidFill>
                <a:schemeClr val="accent4">
                  <a:lumMod val="75000"/>
                </a:schemeClr>
              </a:solidFill>
            </a:endParaRPr>
          </a:p>
        </p:txBody>
      </p:sp>
      <p:sp>
        <p:nvSpPr>
          <p:cNvPr id="43011" name="2 - Θέση περιεχομένου"/>
          <p:cNvSpPr>
            <a:spLocks noGrp="1"/>
          </p:cNvSpPr>
          <p:nvPr>
            <p:ph idx="1"/>
          </p:nvPr>
        </p:nvSpPr>
        <p:spPr>
          <a:xfrm>
            <a:off x="428625" y="1817688"/>
            <a:ext cx="8229600" cy="3825875"/>
          </a:xfrm>
        </p:spPr>
        <p:txBody>
          <a:bodyPr/>
          <a:lstStyle/>
          <a:p>
            <a:pPr eaLnBrk="1" hangingPunct="1">
              <a:spcBef>
                <a:spcPts val="2400"/>
              </a:spcBef>
            </a:pPr>
            <a:r>
              <a:rPr lang="el-GR" altLang="el-GR" sz="2400" smtClean="0"/>
              <a:t>Σε πολλές περιπτώσεις τα νέα υφάσματα που θα χρησιμοποιηθούν για την υποστήριξη-συμπλήρωση ενός ιστορικού υφάσματος ή εκείνα που θα χρησιμοποιηθούν ως υπόστρωμα για την ανάρτηση του υφάσματος καθώς και οι κλωστές που θα χρησιμοποιηθούν για τη στερέωσή του χρειάζεται να βαφτούν ώστε να ταιριάζουν χρωματικά με το αντικείμενο. </a:t>
            </a:r>
          </a:p>
          <a:p>
            <a:pPr eaLnBrk="1" hangingPunct="1">
              <a:spcBef>
                <a:spcPts val="2400"/>
              </a:spcBef>
            </a:pPr>
            <a:endParaRPr lang="el-GR" altLang="el-GR" sz="2400" smtClean="0"/>
          </a:p>
          <a:p>
            <a:pPr eaLnBrk="1" hangingPunct="1"/>
            <a:endParaRPr lang="el-GR" altLang="el-GR" smtClean="0"/>
          </a:p>
        </p:txBody>
      </p:sp>
      <p:sp>
        <p:nvSpPr>
          <p:cNvPr id="40964" name="Θέση αριθμού διαφάνειας 2"/>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4716DEFE-1E8D-4292-94C8-3C36B2031CD9}" type="slidenum">
              <a:rPr lang="el-GR" smtClean="0">
                <a:solidFill>
                  <a:prstClr val="black"/>
                </a:solidFill>
              </a:rPr>
              <a:pPr>
                <a:defRPr/>
              </a:pPr>
              <a:t>40</a:t>
            </a:fld>
            <a:endParaRPr lang="el-GR" smtClean="0">
              <a:solidFill>
                <a:prstClr val="black"/>
              </a:solidFill>
            </a:endParaRPr>
          </a:p>
        </p:txBody>
      </p:sp>
    </p:spTree>
    <p:extLst>
      <p:ext uri="{BB962C8B-B14F-4D97-AF65-F5344CB8AC3E}">
        <p14:creationId xmlns:p14="http://schemas.microsoft.com/office/powerpoint/2010/main" val="24319872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 Τίτλος"/>
          <p:cNvSpPr>
            <a:spLocks noGrp="1"/>
          </p:cNvSpPr>
          <p:nvPr>
            <p:ph type="title"/>
          </p:nvPr>
        </p:nvSpPr>
        <p:spPr>
          <a:xfrm>
            <a:off x="0" y="285750"/>
            <a:ext cx="9144000" cy="909638"/>
          </a:xfrm>
        </p:spPr>
        <p:txBody>
          <a:bodyPr rtlCol="0">
            <a:noAutofit/>
          </a:bodyPr>
          <a:lstStyle/>
          <a:p>
            <a:pPr eaLnBrk="1" fontAlgn="auto" hangingPunct="1">
              <a:spcAft>
                <a:spcPts val="0"/>
              </a:spcAft>
              <a:defRPr/>
            </a:pPr>
            <a:r>
              <a:rPr lang="el-GR" dirty="0">
                <a:solidFill>
                  <a:schemeClr val="accent4">
                    <a:lumMod val="75000"/>
                  </a:schemeClr>
                </a:solidFill>
              </a:rPr>
              <a:t>Βαφική </a:t>
            </a:r>
            <a:r>
              <a:rPr lang="el-GR" dirty="0" smtClean="0">
                <a:solidFill>
                  <a:schemeClr val="accent4">
                    <a:lumMod val="75000"/>
                  </a:schemeClr>
                </a:solidFill>
              </a:rPr>
              <a:t>στη </a:t>
            </a:r>
            <a:r>
              <a:rPr lang="el-GR" dirty="0">
                <a:solidFill>
                  <a:schemeClr val="accent4">
                    <a:lumMod val="75000"/>
                  </a:schemeClr>
                </a:solidFill>
              </a:rPr>
              <a:t>συντήρηση υφασμάτινων </a:t>
            </a:r>
            <a:r>
              <a:rPr lang="el-GR" dirty="0" smtClean="0">
                <a:solidFill>
                  <a:schemeClr val="accent4">
                    <a:lumMod val="75000"/>
                  </a:schemeClr>
                </a:solidFill>
              </a:rPr>
              <a:t>αντικειμένων </a:t>
            </a:r>
            <a:r>
              <a:rPr lang="el-GR" sz="3200" b="0" dirty="0" smtClean="0">
                <a:solidFill>
                  <a:schemeClr val="accent4">
                    <a:lumMod val="75000"/>
                  </a:schemeClr>
                </a:solidFill>
              </a:rPr>
              <a:t>(2 από 5)</a:t>
            </a:r>
            <a:endParaRPr lang="el-GR" b="0" dirty="0">
              <a:solidFill>
                <a:schemeClr val="accent4">
                  <a:lumMod val="75000"/>
                </a:schemeClr>
              </a:solidFill>
            </a:endParaRPr>
          </a:p>
        </p:txBody>
      </p:sp>
      <p:sp>
        <p:nvSpPr>
          <p:cNvPr id="44035" name="2 - Θέση περιεχομένου"/>
          <p:cNvSpPr>
            <a:spLocks noGrp="1"/>
          </p:cNvSpPr>
          <p:nvPr>
            <p:ph idx="1"/>
          </p:nvPr>
        </p:nvSpPr>
        <p:spPr>
          <a:xfrm>
            <a:off x="457200" y="1571625"/>
            <a:ext cx="8229600" cy="4665663"/>
          </a:xfrm>
        </p:spPr>
        <p:txBody>
          <a:bodyPr/>
          <a:lstStyle/>
          <a:p>
            <a:pPr>
              <a:spcBef>
                <a:spcPts val="2400"/>
              </a:spcBef>
            </a:pPr>
            <a:r>
              <a:rPr lang="el-GR" altLang="el-GR" sz="2400" dirty="0" smtClean="0"/>
              <a:t>Η βαφή πραγματοποιείται σε λευκά -  άβαφα υφάσματα. Αν το αποτέλεσμα δεν είναι το επιθυμητό, η διαδικασία πραγματοποιείται εκ νέου σε καινούριο ύφασμα.</a:t>
            </a:r>
          </a:p>
          <a:p>
            <a:pPr>
              <a:spcBef>
                <a:spcPts val="2400"/>
              </a:spcBef>
            </a:pPr>
            <a:r>
              <a:rPr lang="el-GR" altLang="el-GR" sz="2400" dirty="0" smtClean="0"/>
              <a:t>Κατά τη διαδικασία της βαφικής είναι απαραίτητο να κρατούνται λεπτομερείς σημειώσεις για τις αναλογίες βαφής και πρόσθετων που χρησιμοποιούνται ώστε να γίνεται δυνατή η επανάληψη της διαδικασίας για την επίτευξη του ίδιου χρωματικού αποτελέσματος. </a:t>
            </a:r>
          </a:p>
          <a:p>
            <a:pPr>
              <a:lnSpc>
                <a:spcPct val="114000"/>
              </a:lnSpc>
              <a:spcBef>
                <a:spcPts val="1200"/>
              </a:spcBef>
            </a:pPr>
            <a:endParaRPr lang="el-GR" altLang="el-GR" sz="2400" dirty="0" smtClean="0"/>
          </a:p>
          <a:p>
            <a:endParaRPr lang="el-GR" altLang="el-GR" dirty="0" smtClean="0"/>
          </a:p>
        </p:txBody>
      </p:sp>
      <p:sp>
        <p:nvSpPr>
          <p:cNvPr id="4" name="3 - Θέση αριθμού διαφάνειας"/>
          <p:cNvSpPr>
            <a:spLocks noGrp="1"/>
          </p:cNvSpPr>
          <p:nvPr>
            <p:ph type="sldNum" sz="quarter" idx="12"/>
          </p:nvPr>
        </p:nvSpPr>
        <p:spPr/>
        <p:txBody>
          <a:bodyPr/>
          <a:lstStyle/>
          <a:p>
            <a:pPr>
              <a:defRPr/>
            </a:pPr>
            <a:fld id="{237920A1-446A-4CD8-83C1-F74077A7F7D2}" type="slidenum">
              <a:rPr lang="el-GR" smtClean="0">
                <a:solidFill>
                  <a:prstClr val="black"/>
                </a:solidFill>
              </a:rPr>
              <a:pPr>
                <a:defRPr/>
              </a:pPr>
              <a:t>41</a:t>
            </a:fld>
            <a:endParaRPr lang="el-GR">
              <a:solidFill>
                <a:prstClr val="black"/>
              </a:solidFill>
            </a:endParaRPr>
          </a:p>
        </p:txBody>
      </p:sp>
    </p:spTree>
    <p:extLst>
      <p:ext uri="{BB962C8B-B14F-4D97-AF65-F5344CB8AC3E}">
        <p14:creationId xmlns:p14="http://schemas.microsoft.com/office/powerpoint/2010/main" val="12981129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 Τίτλος"/>
          <p:cNvSpPr>
            <a:spLocks noGrp="1"/>
          </p:cNvSpPr>
          <p:nvPr>
            <p:ph type="title"/>
          </p:nvPr>
        </p:nvSpPr>
        <p:spPr>
          <a:xfrm>
            <a:off x="0" y="285750"/>
            <a:ext cx="9144000" cy="909638"/>
          </a:xfrm>
        </p:spPr>
        <p:txBody>
          <a:bodyPr rtlCol="0">
            <a:noAutofit/>
          </a:bodyPr>
          <a:lstStyle/>
          <a:p>
            <a:pPr eaLnBrk="1" fontAlgn="auto" hangingPunct="1">
              <a:spcAft>
                <a:spcPts val="0"/>
              </a:spcAft>
              <a:defRPr/>
            </a:pPr>
            <a:r>
              <a:rPr lang="el-GR" dirty="0">
                <a:solidFill>
                  <a:schemeClr val="accent4">
                    <a:lumMod val="75000"/>
                  </a:schemeClr>
                </a:solidFill>
              </a:rPr>
              <a:t>Βαφική </a:t>
            </a:r>
            <a:r>
              <a:rPr lang="el-GR" dirty="0" smtClean="0">
                <a:solidFill>
                  <a:schemeClr val="accent4">
                    <a:lumMod val="75000"/>
                  </a:schemeClr>
                </a:solidFill>
              </a:rPr>
              <a:t>στη </a:t>
            </a:r>
            <a:r>
              <a:rPr lang="el-GR" dirty="0">
                <a:solidFill>
                  <a:schemeClr val="accent4">
                    <a:lumMod val="75000"/>
                  </a:schemeClr>
                </a:solidFill>
              </a:rPr>
              <a:t>συντήρηση υφασμάτινων </a:t>
            </a:r>
            <a:r>
              <a:rPr lang="el-GR" dirty="0" smtClean="0">
                <a:solidFill>
                  <a:schemeClr val="accent4">
                    <a:lumMod val="75000"/>
                  </a:schemeClr>
                </a:solidFill>
              </a:rPr>
              <a:t>αντικειμένων </a:t>
            </a:r>
            <a:r>
              <a:rPr lang="el-GR" sz="3200" b="0" dirty="0" smtClean="0">
                <a:solidFill>
                  <a:schemeClr val="accent4">
                    <a:lumMod val="75000"/>
                  </a:schemeClr>
                </a:solidFill>
              </a:rPr>
              <a:t>(3 από 5)</a:t>
            </a:r>
            <a:endParaRPr lang="el-GR" b="0" dirty="0">
              <a:solidFill>
                <a:schemeClr val="accent4">
                  <a:lumMod val="75000"/>
                </a:schemeClr>
              </a:solidFill>
            </a:endParaRPr>
          </a:p>
        </p:txBody>
      </p:sp>
      <p:sp>
        <p:nvSpPr>
          <p:cNvPr id="5" name="4 - TextBox"/>
          <p:cNvSpPr txBox="1"/>
          <p:nvPr/>
        </p:nvSpPr>
        <p:spPr>
          <a:xfrm>
            <a:off x="285750" y="5100638"/>
            <a:ext cx="8501063" cy="400050"/>
          </a:xfrm>
          <a:prstGeom prst="rect">
            <a:avLst/>
          </a:prstGeom>
          <a:solidFill>
            <a:schemeClr val="accent4">
              <a:lumMod val="75000"/>
            </a:schemeClr>
          </a:solidFill>
        </p:spPr>
        <p:txBody>
          <a:bodyPr>
            <a:spAutoFit/>
          </a:bodyPr>
          <a:lstStyle/>
          <a:p>
            <a:pPr>
              <a:defRPr/>
            </a:pPr>
            <a:r>
              <a:rPr lang="el-GR" sz="2000" dirty="0">
                <a:solidFill>
                  <a:prstClr val="white"/>
                </a:solidFill>
                <a:latin typeface="Calibri"/>
                <a:cs typeface="Arial" charset="0"/>
              </a:rPr>
              <a:t>Προετοιμασία βαφών για την πραγματοποίηση δοκιμών σε μεταξωτό ύφασμα.</a:t>
            </a:r>
          </a:p>
        </p:txBody>
      </p:sp>
      <p:sp>
        <p:nvSpPr>
          <p:cNvPr id="6" name="5 - TextBox"/>
          <p:cNvSpPr txBox="1"/>
          <p:nvPr/>
        </p:nvSpPr>
        <p:spPr>
          <a:xfrm rot="16200000">
            <a:off x="3817145" y="3898106"/>
            <a:ext cx="1643062" cy="276225"/>
          </a:xfrm>
          <a:prstGeom prst="rect">
            <a:avLst/>
          </a:prstGeom>
          <a:noFill/>
        </p:spPr>
        <p:txBody>
          <a:bodyPr>
            <a:spAutoFit/>
          </a:bodyPr>
          <a:lstStyle/>
          <a:p>
            <a:pPr>
              <a:defRPr/>
            </a:pPr>
            <a:r>
              <a:rPr lang="el-GR" sz="1200" dirty="0">
                <a:solidFill>
                  <a:prstClr val="black">
                    <a:lumMod val="75000"/>
                    <a:lumOff val="25000"/>
                  </a:prstClr>
                </a:solidFill>
                <a:latin typeface="Calibri"/>
                <a:cs typeface="Arial" charset="0"/>
              </a:rPr>
              <a:t>Άννα Καρατζάνη</a:t>
            </a:r>
          </a:p>
        </p:txBody>
      </p:sp>
      <p:pic>
        <p:nvPicPr>
          <p:cNvPr id="45062" name="Picture 10" descr="C:\Users\user\Desktop\BAFES\PB040592.JPG"/>
          <p:cNvPicPr>
            <a:picLocks noChangeAspect="1" noChangeArrowheads="1"/>
          </p:cNvPicPr>
          <p:nvPr/>
        </p:nvPicPr>
        <p:blipFill>
          <a:blip r:embed="rId2">
            <a:extLst>
              <a:ext uri="{28A0092B-C50C-407E-A947-70E740481C1C}">
                <a14:useLocalDpi xmlns:a14="http://schemas.microsoft.com/office/drawing/2010/main" val="0"/>
              </a:ext>
            </a:extLst>
          </a:blip>
          <a:srcRect l="8223" r="6262"/>
          <a:stretch>
            <a:fillRect/>
          </a:stretch>
        </p:blipFill>
        <p:spPr bwMode="auto">
          <a:xfrm>
            <a:off x="571500" y="1643063"/>
            <a:ext cx="371475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3" name="Picture 2" descr="C:\Users\user\Desktop\BAFES\PB040598.JPG"/>
          <p:cNvPicPr>
            <a:picLocks noChangeAspect="1" noChangeArrowheads="1"/>
          </p:cNvPicPr>
          <p:nvPr/>
        </p:nvPicPr>
        <p:blipFill>
          <a:blip r:embed="rId3">
            <a:extLst>
              <a:ext uri="{28A0092B-C50C-407E-A947-70E740481C1C}">
                <a14:useLocalDpi xmlns:a14="http://schemas.microsoft.com/office/drawing/2010/main" val="0"/>
              </a:ext>
            </a:extLst>
          </a:blip>
          <a:srcRect l="22037" t="18417" r="20076" b="14925"/>
          <a:stretch>
            <a:fillRect/>
          </a:stretch>
        </p:blipFill>
        <p:spPr bwMode="auto">
          <a:xfrm>
            <a:off x="4857750" y="1643063"/>
            <a:ext cx="3722688" cy="321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 Θέση αριθμού διαφάνειας"/>
          <p:cNvSpPr>
            <a:spLocks noGrp="1"/>
          </p:cNvSpPr>
          <p:nvPr>
            <p:ph type="sldNum" sz="quarter" idx="12"/>
          </p:nvPr>
        </p:nvSpPr>
        <p:spPr/>
        <p:txBody>
          <a:bodyPr/>
          <a:lstStyle/>
          <a:p>
            <a:pPr>
              <a:defRPr/>
            </a:pPr>
            <a:fld id="{85A52ED1-2807-4627-A650-F18AFBDDD436}" type="slidenum">
              <a:rPr lang="el-GR" smtClean="0">
                <a:solidFill>
                  <a:prstClr val="black"/>
                </a:solidFill>
              </a:rPr>
              <a:pPr>
                <a:defRPr/>
              </a:pPr>
              <a:t>42</a:t>
            </a:fld>
            <a:endParaRPr lang="el-GR">
              <a:solidFill>
                <a:prstClr val="black"/>
              </a:solidFill>
            </a:endParaRPr>
          </a:p>
        </p:txBody>
      </p:sp>
    </p:spTree>
    <p:extLst>
      <p:ext uri="{BB962C8B-B14F-4D97-AF65-F5344CB8AC3E}">
        <p14:creationId xmlns:p14="http://schemas.microsoft.com/office/powerpoint/2010/main" val="38534309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 Τίτλος"/>
          <p:cNvSpPr>
            <a:spLocks noGrp="1"/>
          </p:cNvSpPr>
          <p:nvPr>
            <p:ph type="title"/>
          </p:nvPr>
        </p:nvSpPr>
        <p:spPr>
          <a:xfrm>
            <a:off x="0" y="285750"/>
            <a:ext cx="9144000" cy="909638"/>
          </a:xfrm>
        </p:spPr>
        <p:txBody>
          <a:bodyPr rtlCol="0">
            <a:noAutofit/>
          </a:bodyPr>
          <a:lstStyle/>
          <a:p>
            <a:pPr eaLnBrk="1" fontAlgn="auto" hangingPunct="1">
              <a:spcAft>
                <a:spcPts val="0"/>
              </a:spcAft>
              <a:defRPr/>
            </a:pPr>
            <a:r>
              <a:rPr lang="el-GR" dirty="0">
                <a:solidFill>
                  <a:schemeClr val="accent4">
                    <a:lumMod val="75000"/>
                  </a:schemeClr>
                </a:solidFill>
              </a:rPr>
              <a:t>Βαφική </a:t>
            </a:r>
            <a:r>
              <a:rPr lang="el-GR" dirty="0" smtClean="0">
                <a:solidFill>
                  <a:schemeClr val="accent4">
                    <a:lumMod val="75000"/>
                  </a:schemeClr>
                </a:solidFill>
              </a:rPr>
              <a:t>στη </a:t>
            </a:r>
            <a:r>
              <a:rPr lang="el-GR" dirty="0">
                <a:solidFill>
                  <a:schemeClr val="accent4">
                    <a:lumMod val="75000"/>
                  </a:schemeClr>
                </a:solidFill>
              </a:rPr>
              <a:t>συντήρηση υφασμάτινων </a:t>
            </a:r>
            <a:r>
              <a:rPr lang="el-GR" dirty="0" smtClean="0">
                <a:solidFill>
                  <a:schemeClr val="accent4">
                    <a:lumMod val="75000"/>
                  </a:schemeClr>
                </a:solidFill>
              </a:rPr>
              <a:t>αντικειμένων </a:t>
            </a:r>
            <a:r>
              <a:rPr lang="el-GR" sz="3200" b="0" dirty="0" smtClean="0">
                <a:solidFill>
                  <a:schemeClr val="accent4">
                    <a:lumMod val="75000"/>
                  </a:schemeClr>
                </a:solidFill>
              </a:rPr>
              <a:t>(4 από 5)</a:t>
            </a:r>
            <a:endParaRPr lang="el-GR" b="0" dirty="0">
              <a:solidFill>
                <a:schemeClr val="accent4">
                  <a:lumMod val="75000"/>
                </a:schemeClr>
              </a:solidFill>
            </a:endParaRPr>
          </a:p>
        </p:txBody>
      </p:sp>
      <p:sp>
        <p:nvSpPr>
          <p:cNvPr id="5" name="4 - TextBox"/>
          <p:cNvSpPr txBox="1"/>
          <p:nvPr/>
        </p:nvSpPr>
        <p:spPr>
          <a:xfrm>
            <a:off x="1357313" y="5857875"/>
            <a:ext cx="6500812" cy="392415"/>
          </a:xfrm>
          <a:prstGeom prst="rect">
            <a:avLst/>
          </a:prstGeom>
          <a:solidFill>
            <a:schemeClr val="accent4">
              <a:lumMod val="75000"/>
            </a:schemeClr>
          </a:solidFill>
        </p:spPr>
        <p:txBody>
          <a:bodyPr wrap="square">
            <a:spAutoFit/>
          </a:bodyPr>
          <a:lstStyle/>
          <a:p>
            <a:pPr>
              <a:defRPr/>
            </a:pPr>
            <a:r>
              <a:rPr lang="el-GR" sz="1950" dirty="0">
                <a:solidFill>
                  <a:prstClr val="white"/>
                </a:solidFill>
                <a:latin typeface="Calibri"/>
                <a:cs typeface="Arial" charset="0"/>
              </a:rPr>
              <a:t>Τα δείγματα μετά την ολοκλήρωση της βαφικής  διαδικασίας.</a:t>
            </a:r>
          </a:p>
        </p:txBody>
      </p:sp>
      <p:sp>
        <p:nvSpPr>
          <p:cNvPr id="9" name="8 - TextBox"/>
          <p:cNvSpPr txBox="1"/>
          <p:nvPr/>
        </p:nvSpPr>
        <p:spPr>
          <a:xfrm>
            <a:off x="3751263" y="5500688"/>
            <a:ext cx="1643062" cy="276225"/>
          </a:xfrm>
          <a:prstGeom prst="rect">
            <a:avLst/>
          </a:prstGeom>
          <a:noFill/>
        </p:spPr>
        <p:txBody>
          <a:bodyPr>
            <a:spAutoFit/>
          </a:bodyPr>
          <a:lstStyle/>
          <a:p>
            <a:pPr algn="ctr">
              <a:defRPr/>
            </a:pPr>
            <a:r>
              <a:rPr lang="el-GR" sz="1200" dirty="0">
                <a:solidFill>
                  <a:prstClr val="black">
                    <a:lumMod val="75000"/>
                    <a:lumOff val="25000"/>
                  </a:prstClr>
                </a:solidFill>
                <a:latin typeface="Calibri"/>
                <a:cs typeface="Arial" charset="0"/>
              </a:rPr>
              <a:t>Άννα Καρατζάνη</a:t>
            </a:r>
          </a:p>
        </p:txBody>
      </p:sp>
      <p:pic>
        <p:nvPicPr>
          <p:cNvPr id="46086" name="Picture 2" descr="C:\Users\user\Desktop\BAFES\PB040600.JPG"/>
          <p:cNvPicPr>
            <a:picLocks noChangeAspect="1" noChangeArrowheads="1"/>
          </p:cNvPicPr>
          <p:nvPr/>
        </p:nvPicPr>
        <p:blipFill>
          <a:blip r:embed="rId2">
            <a:extLst>
              <a:ext uri="{28A0092B-C50C-407E-A947-70E740481C1C}">
                <a14:useLocalDpi xmlns:a14="http://schemas.microsoft.com/office/drawing/2010/main" val="0"/>
              </a:ext>
            </a:extLst>
          </a:blip>
          <a:srcRect l="6522" t="13043" r="5435" b="13045"/>
          <a:stretch>
            <a:fillRect/>
          </a:stretch>
        </p:blipFill>
        <p:spPr bwMode="auto">
          <a:xfrm>
            <a:off x="1357313" y="1428750"/>
            <a:ext cx="6500812" cy="409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 Θέση αριθμού διαφάνειας"/>
          <p:cNvSpPr>
            <a:spLocks noGrp="1"/>
          </p:cNvSpPr>
          <p:nvPr>
            <p:ph type="sldNum" sz="quarter" idx="12"/>
          </p:nvPr>
        </p:nvSpPr>
        <p:spPr/>
        <p:txBody>
          <a:bodyPr/>
          <a:lstStyle/>
          <a:p>
            <a:pPr>
              <a:defRPr/>
            </a:pPr>
            <a:fld id="{D462D92E-F1F5-4B4D-A6DC-219D5A1688E3}" type="slidenum">
              <a:rPr lang="el-GR" smtClean="0">
                <a:solidFill>
                  <a:prstClr val="black"/>
                </a:solidFill>
              </a:rPr>
              <a:pPr>
                <a:defRPr/>
              </a:pPr>
              <a:t>43</a:t>
            </a:fld>
            <a:endParaRPr lang="el-GR">
              <a:solidFill>
                <a:prstClr val="black"/>
              </a:solidFill>
            </a:endParaRPr>
          </a:p>
        </p:txBody>
      </p:sp>
    </p:spTree>
    <p:extLst>
      <p:ext uri="{BB962C8B-B14F-4D97-AF65-F5344CB8AC3E}">
        <p14:creationId xmlns:p14="http://schemas.microsoft.com/office/powerpoint/2010/main" val="118103384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 Τίτλος"/>
          <p:cNvSpPr>
            <a:spLocks noGrp="1"/>
          </p:cNvSpPr>
          <p:nvPr>
            <p:ph type="title"/>
          </p:nvPr>
        </p:nvSpPr>
        <p:spPr>
          <a:xfrm>
            <a:off x="0" y="285750"/>
            <a:ext cx="9144000" cy="909638"/>
          </a:xfrm>
        </p:spPr>
        <p:txBody>
          <a:bodyPr rtlCol="0">
            <a:noAutofit/>
          </a:bodyPr>
          <a:lstStyle/>
          <a:p>
            <a:pPr eaLnBrk="1" fontAlgn="auto" hangingPunct="1">
              <a:spcAft>
                <a:spcPts val="0"/>
              </a:spcAft>
              <a:defRPr/>
            </a:pPr>
            <a:r>
              <a:rPr lang="el-GR" dirty="0">
                <a:solidFill>
                  <a:schemeClr val="accent4">
                    <a:lumMod val="75000"/>
                  </a:schemeClr>
                </a:solidFill>
              </a:rPr>
              <a:t>Βαφική </a:t>
            </a:r>
            <a:r>
              <a:rPr lang="el-GR" dirty="0" smtClean="0">
                <a:solidFill>
                  <a:schemeClr val="accent4">
                    <a:lumMod val="75000"/>
                  </a:schemeClr>
                </a:solidFill>
              </a:rPr>
              <a:t>στη </a:t>
            </a:r>
            <a:r>
              <a:rPr lang="el-GR" dirty="0">
                <a:solidFill>
                  <a:schemeClr val="accent4">
                    <a:lumMod val="75000"/>
                  </a:schemeClr>
                </a:solidFill>
              </a:rPr>
              <a:t>συντήρηση υφασμάτινων </a:t>
            </a:r>
            <a:r>
              <a:rPr lang="el-GR" dirty="0" smtClean="0">
                <a:solidFill>
                  <a:schemeClr val="accent4">
                    <a:lumMod val="75000"/>
                  </a:schemeClr>
                </a:solidFill>
              </a:rPr>
              <a:t>αντικειμένων </a:t>
            </a:r>
            <a:r>
              <a:rPr lang="el-GR" sz="3200" b="0" dirty="0" smtClean="0">
                <a:solidFill>
                  <a:schemeClr val="accent4">
                    <a:lumMod val="75000"/>
                  </a:schemeClr>
                </a:solidFill>
              </a:rPr>
              <a:t>(5 από 5)</a:t>
            </a:r>
            <a:endParaRPr lang="el-GR" b="0" dirty="0">
              <a:solidFill>
                <a:schemeClr val="accent4">
                  <a:lumMod val="75000"/>
                </a:schemeClr>
              </a:solidFill>
            </a:endParaRPr>
          </a:p>
        </p:txBody>
      </p:sp>
      <p:sp>
        <p:nvSpPr>
          <p:cNvPr id="7" name="6 - TextBox"/>
          <p:cNvSpPr txBox="1"/>
          <p:nvPr/>
        </p:nvSpPr>
        <p:spPr>
          <a:xfrm>
            <a:off x="1285875" y="5643563"/>
            <a:ext cx="6572250" cy="708025"/>
          </a:xfrm>
          <a:prstGeom prst="rect">
            <a:avLst/>
          </a:prstGeom>
          <a:solidFill>
            <a:schemeClr val="accent4">
              <a:lumMod val="75000"/>
            </a:schemeClr>
          </a:solidFill>
        </p:spPr>
        <p:txBody>
          <a:bodyPr wrap="square">
            <a:spAutoFit/>
          </a:bodyPr>
          <a:lstStyle/>
          <a:p>
            <a:pPr>
              <a:defRPr/>
            </a:pPr>
            <a:r>
              <a:rPr lang="el-GR" sz="2000" dirty="0">
                <a:solidFill>
                  <a:prstClr val="white"/>
                </a:solidFill>
                <a:latin typeface="Calibri"/>
                <a:cs typeface="Arial" charset="0"/>
              </a:rPr>
              <a:t>Κάρτα βαφικής με τις δοκιμές που πραγματοποιήθηκαν στο εργαστήριο για τη βαφή μεταξωτού υφάσματος, </a:t>
            </a:r>
            <a:r>
              <a:rPr lang="en-US" sz="2000" dirty="0" err="1">
                <a:solidFill>
                  <a:prstClr val="white"/>
                </a:solidFill>
                <a:latin typeface="Calibri"/>
                <a:cs typeface="Arial" charset="0"/>
              </a:rPr>
              <a:t>habutai</a:t>
            </a:r>
            <a:r>
              <a:rPr lang="el-GR" sz="2000" dirty="0">
                <a:solidFill>
                  <a:prstClr val="white"/>
                </a:solidFill>
                <a:latin typeface="Calibri"/>
                <a:cs typeface="Arial" charset="0"/>
              </a:rPr>
              <a:t>.</a:t>
            </a:r>
          </a:p>
        </p:txBody>
      </p:sp>
      <p:sp>
        <p:nvSpPr>
          <p:cNvPr id="8" name="7 - TextBox"/>
          <p:cNvSpPr txBox="1"/>
          <p:nvPr/>
        </p:nvSpPr>
        <p:spPr>
          <a:xfrm rot="16200000">
            <a:off x="7246144" y="4398169"/>
            <a:ext cx="1643063" cy="276225"/>
          </a:xfrm>
          <a:prstGeom prst="rect">
            <a:avLst/>
          </a:prstGeom>
          <a:noFill/>
        </p:spPr>
        <p:txBody>
          <a:bodyPr>
            <a:spAutoFit/>
          </a:bodyPr>
          <a:lstStyle/>
          <a:p>
            <a:pPr algn="ctr">
              <a:defRPr/>
            </a:pPr>
            <a:r>
              <a:rPr lang="el-GR" sz="1200" dirty="0">
                <a:solidFill>
                  <a:prstClr val="black">
                    <a:lumMod val="75000"/>
                    <a:lumOff val="25000"/>
                  </a:prstClr>
                </a:solidFill>
                <a:latin typeface="Calibri"/>
                <a:cs typeface="Arial" charset="0"/>
              </a:rPr>
              <a:t>Άννα Καρατζάνη</a:t>
            </a:r>
          </a:p>
        </p:txBody>
      </p:sp>
      <p:pic>
        <p:nvPicPr>
          <p:cNvPr id="47110" name="Picture 2" descr="C:\Users\user\Desktop\ΜΑΘΗΜΑ-ΕΙΚΟΝΕΣ\DSC07588.JPG"/>
          <p:cNvPicPr>
            <a:picLocks noChangeAspect="1" noChangeArrowheads="1"/>
          </p:cNvPicPr>
          <p:nvPr/>
        </p:nvPicPr>
        <p:blipFill>
          <a:blip r:embed="rId2">
            <a:extLst>
              <a:ext uri="{28A0092B-C50C-407E-A947-70E740481C1C}">
                <a14:useLocalDpi xmlns:a14="http://schemas.microsoft.com/office/drawing/2010/main" val="0"/>
              </a:ext>
            </a:extLst>
          </a:blip>
          <a:srcRect l="9882" t="19762" r="2428" b="7779"/>
          <a:stretch>
            <a:fillRect/>
          </a:stretch>
        </p:blipFill>
        <p:spPr bwMode="auto">
          <a:xfrm>
            <a:off x="1285875" y="1357313"/>
            <a:ext cx="6572250" cy="407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 Θέση αριθμού διαφάνειας"/>
          <p:cNvSpPr>
            <a:spLocks noGrp="1"/>
          </p:cNvSpPr>
          <p:nvPr>
            <p:ph type="sldNum" sz="quarter" idx="12"/>
          </p:nvPr>
        </p:nvSpPr>
        <p:spPr/>
        <p:txBody>
          <a:bodyPr/>
          <a:lstStyle/>
          <a:p>
            <a:pPr>
              <a:defRPr/>
            </a:pPr>
            <a:fld id="{4C2F105C-50C6-47E8-AEAE-C54FE8C00BC8}" type="slidenum">
              <a:rPr lang="el-GR" smtClean="0">
                <a:solidFill>
                  <a:prstClr val="black"/>
                </a:solidFill>
              </a:rPr>
              <a:pPr>
                <a:defRPr/>
              </a:pPr>
              <a:t>44</a:t>
            </a:fld>
            <a:endParaRPr lang="el-GR">
              <a:solidFill>
                <a:prstClr val="black"/>
              </a:solidFill>
            </a:endParaRPr>
          </a:p>
        </p:txBody>
      </p:sp>
    </p:spTree>
    <p:extLst>
      <p:ext uri="{BB962C8B-B14F-4D97-AF65-F5344CB8AC3E}">
        <p14:creationId xmlns:p14="http://schemas.microsoft.com/office/powerpoint/2010/main" val="201450102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a:bodyPr>
          <a:lstStyle/>
          <a:p>
            <a:pPr eaLnBrk="1" fontAlgn="auto" hangingPunct="1">
              <a:spcAft>
                <a:spcPts val="0"/>
              </a:spcAft>
              <a:defRPr/>
            </a:pPr>
            <a:r>
              <a:rPr lang="el-GR" dirty="0" smtClean="0">
                <a:solidFill>
                  <a:schemeClr val="accent4">
                    <a:lumMod val="75000"/>
                  </a:schemeClr>
                </a:solidFill>
              </a:rPr>
              <a:t>Υλικά </a:t>
            </a:r>
            <a:endParaRPr lang="el-GR" dirty="0">
              <a:solidFill>
                <a:schemeClr val="accent4">
                  <a:lumMod val="75000"/>
                </a:schemeClr>
              </a:solidFill>
            </a:endParaRPr>
          </a:p>
        </p:txBody>
      </p:sp>
      <p:sp>
        <p:nvSpPr>
          <p:cNvPr id="48131" name="2 - Θέση περιεχομένου"/>
          <p:cNvSpPr>
            <a:spLocks noGrp="1"/>
          </p:cNvSpPr>
          <p:nvPr>
            <p:ph idx="1"/>
          </p:nvPr>
        </p:nvSpPr>
        <p:spPr/>
        <p:txBody>
          <a:bodyPr/>
          <a:lstStyle/>
          <a:p>
            <a:pPr eaLnBrk="1" hangingPunct="1">
              <a:spcBef>
                <a:spcPts val="2400"/>
              </a:spcBef>
            </a:pPr>
            <a:r>
              <a:rPr lang="el-GR" altLang="el-GR" sz="2400" smtClean="0"/>
              <a:t>Οι βαφές που χρησιμοποιούνται στη συντήρηση υφασμάτων είναι συγκεκριμένες και αφορούν σε δύο τύπους της εταιρείας </a:t>
            </a:r>
            <a:r>
              <a:rPr lang="en-US" altLang="el-GR" sz="2400" smtClean="0"/>
              <a:t>Ciba</a:t>
            </a:r>
            <a:r>
              <a:rPr lang="el-GR" altLang="el-GR" sz="2400" smtClean="0"/>
              <a:t>,  ανάλογα με το είδος του υφάσματος, κυτταρινικό ή πρωτεϊνικό. </a:t>
            </a:r>
          </a:p>
          <a:p>
            <a:pPr eaLnBrk="1" hangingPunct="1">
              <a:spcBef>
                <a:spcPts val="2400"/>
              </a:spcBef>
            </a:pPr>
            <a:r>
              <a:rPr lang="el-GR" altLang="el-GR" sz="2400" smtClean="0"/>
              <a:t>Γενικά οι χρωματικοί τόνοι που χρησιμοποιούνται στη συντήρηση υφάσματος  μπορούν να επιτευχθούν με την ανάμειξη των τριών βασικών χρωμάτων: μπλε, κίτρινο και κόκκινο περιορίζοντας έτσι το κόστος της διαδικασίας. </a:t>
            </a:r>
          </a:p>
          <a:p>
            <a:pPr eaLnBrk="1" hangingPunct="1">
              <a:spcBef>
                <a:spcPts val="2400"/>
              </a:spcBef>
            </a:pPr>
            <a:r>
              <a:rPr lang="el-GR" altLang="el-GR" sz="2400" smtClean="0"/>
              <a:t>Ο κύκλος της βαφικής είναι επίσης συγκεκριμένος για κάθε ένα από αυτά τα είδη υφασμάτων και θα αναπτυχθούν στο εργαστηριακό μέρος του μαθήματος. </a:t>
            </a:r>
          </a:p>
          <a:p>
            <a:pPr eaLnBrk="1" hangingPunct="1">
              <a:spcBef>
                <a:spcPts val="1800"/>
              </a:spcBef>
            </a:pPr>
            <a:endParaRPr lang="el-GR" altLang="el-GR" smtClean="0"/>
          </a:p>
        </p:txBody>
      </p:sp>
      <p:sp>
        <p:nvSpPr>
          <p:cNvPr id="41988" name="Θέση αριθμού διαφάνειας 2"/>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B7F500D2-55DA-4398-81A7-855B5A16C634}" type="slidenum">
              <a:rPr lang="el-GR" smtClean="0">
                <a:solidFill>
                  <a:prstClr val="black"/>
                </a:solidFill>
              </a:rPr>
              <a:pPr>
                <a:defRPr/>
              </a:pPr>
              <a:t>45</a:t>
            </a:fld>
            <a:endParaRPr lang="el-GR" smtClean="0">
              <a:solidFill>
                <a:prstClr val="black"/>
              </a:solidFill>
            </a:endParaRPr>
          </a:p>
        </p:txBody>
      </p:sp>
    </p:spTree>
    <p:extLst>
      <p:ext uri="{BB962C8B-B14F-4D97-AF65-F5344CB8AC3E}">
        <p14:creationId xmlns:p14="http://schemas.microsoft.com/office/powerpoint/2010/main" val="177484146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 Τίτλος"/>
          <p:cNvSpPr>
            <a:spLocks noGrp="1"/>
          </p:cNvSpPr>
          <p:nvPr>
            <p:ph type="title"/>
          </p:nvPr>
        </p:nvSpPr>
        <p:spPr/>
        <p:txBody>
          <a:bodyPr/>
          <a:lstStyle/>
          <a:p>
            <a:pPr eaLnBrk="1" hangingPunct="1"/>
            <a:r>
              <a:rPr lang="el-GR" altLang="el-GR" dirty="0" smtClean="0">
                <a:solidFill>
                  <a:srgbClr val="604A7B"/>
                </a:solidFill>
              </a:rPr>
              <a:t>Βιβλιογραφία</a:t>
            </a:r>
            <a:r>
              <a:rPr lang="en-US" altLang="el-GR" dirty="0" smtClean="0">
                <a:solidFill>
                  <a:srgbClr val="604A7B"/>
                </a:solidFill>
              </a:rPr>
              <a:t> </a:t>
            </a:r>
            <a:r>
              <a:rPr lang="en-US" altLang="el-GR" sz="3200" b="0" dirty="0" smtClean="0">
                <a:solidFill>
                  <a:srgbClr val="604A7B"/>
                </a:solidFill>
              </a:rPr>
              <a:t>(</a:t>
            </a:r>
            <a:r>
              <a:rPr lang="el-GR" altLang="el-GR" sz="3200" b="0" dirty="0" smtClean="0">
                <a:solidFill>
                  <a:srgbClr val="604A7B"/>
                </a:solidFill>
              </a:rPr>
              <a:t>1 από 2)</a:t>
            </a:r>
          </a:p>
        </p:txBody>
      </p:sp>
      <p:sp>
        <p:nvSpPr>
          <p:cNvPr id="49155" name="2 - Θέση περιεχομένου"/>
          <p:cNvSpPr>
            <a:spLocks noGrp="1"/>
          </p:cNvSpPr>
          <p:nvPr>
            <p:ph idx="1"/>
          </p:nvPr>
        </p:nvSpPr>
        <p:spPr/>
        <p:txBody>
          <a:bodyPr/>
          <a:lstStyle/>
          <a:p>
            <a:pPr eaLnBrk="1" hangingPunct="1">
              <a:spcBef>
                <a:spcPts val="1200"/>
              </a:spcBef>
            </a:pPr>
            <a:r>
              <a:rPr lang="en-US" altLang="el-GR" sz="2400" dirty="0" smtClean="0"/>
              <a:t>Canadian Conservation Institute, (2008 &amp; 2010), CCI Notes 13/1-13/18, Ottawa, Canada. </a:t>
            </a:r>
            <a:r>
              <a:rPr lang="el-GR" altLang="el-GR" sz="2400" dirty="0" smtClean="0"/>
              <a:t>Διαθέσιμο στο: </a:t>
            </a:r>
            <a:r>
              <a:rPr lang="en-US" sz="2400" dirty="0">
                <a:hlinkClick r:id="rId2"/>
              </a:rPr>
              <a:t>Canadian Conservation </a:t>
            </a:r>
            <a:r>
              <a:rPr lang="en-US" sz="2400" dirty="0" smtClean="0">
                <a:hlinkClick r:id="rId2"/>
              </a:rPr>
              <a:t>Institute</a:t>
            </a:r>
            <a:endParaRPr lang="el-GR" sz="2400" dirty="0" smtClean="0"/>
          </a:p>
          <a:p>
            <a:pPr eaLnBrk="1" hangingPunct="1">
              <a:spcBef>
                <a:spcPts val="1200"/>
              </a:spcBef>
            </a:pPr>
            <a:r>
              <a:rPr lang="en-US" altLang="el-GR" sz="2400" dirty="0" smtClean="0"/>
              <a:t>Canadian Conservation Institute, (2011), </a:t>
            </a:r>
            <a:r>
              <a:rPr lang="en-US" altLang="el-GR" sz="2400" u="sng" dirty="0" smtClean="0">
                <a:hlinkClick r:id="rId3"/>
              </a:rPr>
              <a:t>Adhesives and </a:t>
            </a:r>
            <a:r>
              <a:rPr lang="en-US" altLang="el-GR" sz="2400" u="sng" dirty="0" err="1" smtClean="0">
                <a:hlinkClick r:id="rId3"/>
              </a:rPr>
              <a:t>Consolidants</a:t>
            </a:r>
            <a:r>
              <a:rPr lang="en-US" altLang="el-GR" sz="2400" u="sng" dirty="0" smtClean="0">
                <a:hlinkClick r:id="rId3"/>
              </a:rPr>
              <a:t> for Conservation: Research and Applications</a:t>
            </a:r>
            <a:r>
              <a:rPr lang="en-US" altLang="el-GR" sz="2400" dirty="0" smtClean="0"/>
              <a:t>, Ottawa, Canada. </a:t>
            </a:r>
            <a:r>
              <a:rPr lang="el-GR" altLang="el-GR" sz="2400" dirty="0" smtClean="0"/>
              <a:t>Διαθέσιμο στο: </a:t>
            </a:r>
            <a:r>
              <a:rPr lang="en-US" sz="2400" dirty="0">
                <a:hlinkClick r:id="rId2"/>
              </a:rPr>
              <a:t>Canadian Conservation </a:t>
            </a:r>
            <a:r>
              <a:rPr lang="en-US" sz="2400" dirty="0" smtClean="0">
                <a:hlinkClick r:id="rId2"/>
              </a:rPr>
              <a:t>Institute</a:t>
            </a:r>
            <a:r>
              <a:rPr lang="el-GR" sz="2400" dirty="0" smtClean="0"/>
              <a:t> </a:t>
            </a:r>
            <a:r>
              <a:rPr lang="en-US" altLang="el-GR" sz="2400" dirty="0" err="1" smtClean="0"/>
              <a:t>Landi</a:t>
            </a:r>
            <a:r>
              <a:rPr lang="en-US" altLang="el-GR" sz="2400" dirty="0" smtClean="0"/>
              <a:t>, S. (1992), </a:t>
            </a:r>
            <a:r>
              <a:rPr lang="en-US" altLang="el-GR" sz="2400" i="1" dirty="0" smtClean="0"/>
              <a:t>Textile Conservator's Manual. </a:t>
            </a:r>
            <a:r>
              <a:rPr lang="en-GB" altLang="el-GR" sz="2400" dirty="0" smtClean="0"/>
              <a:t>London: </a:t>
            </a:r>
            <a:r>
              <a:rPr lang="en-GB" altLang="el-GR" sz="2400" dirty="0" err="1" smtClean="0"/>
              <a:t>Butterworths</a:t>
            </a:r>
            <a:r>
              <a:rPr lang="en-GB" altLang="el-GR" sz="2400" dirty="0" smtClean="0"/>
              <a:t>-Heinemann.</a:t>
            </a:r>
            <a:r>
              <a:rPr lang="en-US" altLang="el-GR" sz="2400" dirty="0" smtClean="0"/>
              <a:t> </a:t>
            </a:r>
            <a:endParaRPr lang="el-GR" altLang="el-GR" sz="2400" dirty="0" smtClean="0"/>
          </a:p>
          <a:p>
            <a:pPr eaLnBrk="1" hangingPunct="1">
              <a:spcBef>
                <a:spcPts val="1200"/>
              </a:spcBef>
            </a:pPr>
            <a:r>
              <a:rPr lang="en-US" altLang="el-GR" sz="2400" dirty="0" smtClean="0"/>
              <a:t>Lister, A. (1996), Guidelines for the conservation of textiles. London: English Heritage. </a:t>
            </a:r>
            <a:endParaRPr lang="el-GR" altLang="el-GR" sz="2400" dirty="0" smtClean="0"/>
          </a:p>
        </p:txBody>
      </p:sp>
      <p:sp>
        <p:nvSpPr>
          <p:cNvPr id="4" name="3 - Θέση αριθμού διαφάνειας"/>
          <p:cNvSpPr>
            <a:spLocks noGrp="1"/>
          </p:cNvSpPr>
          <p:nvPr>
            <p:ph type="sldNum" sz="quarter" idx="12"/>
          </p:nvPr>
        </p:nvSpPr>
        <p:spPr/>
        <p:txBody>
          <a:bodyPr/>
          <a:lstStyle/>
          <a:p>
            <a:pPr>
              <a:defRPr/>
            </a:pPr>
            <a:fld id="{065054A3-99C3-42CB-A29B-DB5B66867104}" type="slidenum">
              <a:rPr lang="el-GR" smtClean="0">
                <a:solidFill>
                  <a:prstClr val="black"/>
                </a:solidFill>
              </a:rPr>
              <a:pPr>
                <a:defRPr/>
              </a:pPr>
              <a:t>46</a:t>
            </a:fld>
            <a:endParaRPr lang="el-GR">
              <a:solidFill>
                <a:prstClr val="black"/>
              </a:solidFill>
            </a:endParaRPr>
          </a:p>
        </p:txBody>
      </p:sp>
    </p:spTree>
    <p:extLst>
      <p:ext uri="{BB962C8B-B14F-4D97-AF65-F5344CB8AC3E}">
        <p14:creationId xmlns:p14="http://schemas.microsoft.com/office/powerpoint/2010/main" val="318056388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 Τίτλος"/>
          <p:cNvSpPr>
            <a:spLocks noGrp="1"/>
          </p:cNvSpPr>
          <p:nvPr>
            <p:ph type="title"/>
          </p:nvPr>
        </p:nvSpPr>
        <p:spPr/>
        <p:txBody>
          <a:bodyPr/>
          <a:lstStyle/>
          <a:p>
            <a:pPr eaLnBrk="1" hangingPunct="1"/>
            <a:r>
              <a:rPr lang="el-GR" altLang="el-GR" dirty="0" smtClean="0">
                <a:solidFill>
                  <a:srgbClr val="604A7B"/>
                </a:solidFill>
              </a:rPr>
              <a:t>Βιβλιογραφία</a:t>
            </a:r>
            <a:r>
              <a:rPr lang="en-US" altLang="el-GR" dirty="0" smtClean="0">
                <a:solidFill>
                  <a:srgbClr val="604A7B"/>
                </a:solidFill>
              </a:rPr>
              <a:t> </a:t>
            </a:r>
            <a:r>
              <a:rPr lang="en-US" altLang="el-GR" sz="3200" b="0" dirty="0" smtClean="0">
                <a:solidFill>
                  <a:srgbClr val="604A7B"/>
                </a:solidFill>
              </a:rPr>
              <a:t>(</a:t>
            </a:r>
            <a:r>
              <a:rPr lang="el-GR" altLang="el-GR" sz="3200" b="0" dirty="0">
                <a:solidFill>
                  <a:srgbClr val="604A7B"/>
                </a:solidFill>
              </a:rPr>
              <a:t>2</a:t>
            </a:r>
            <a:r>
              <a:rPr lang="el-GR" altLang="el-GR" sz="3200" b="0" dirty="0" smtClean="0">
                <a:solidFill>
                  <a:srgbClr val="604A7B"/>
                </a:solidFill>
              </a:rPr>
              <a:t> από 2)</a:t>
            </a:r>
          </a:p>
        </p:txBody>
      </p:sp>
      <p:sp>
        <p:nvSpPr>
          <p:cNvPr id="49155" name="2 - Θέση περιεχομένου"/>
          <p:cNvSpPr>
            <a:spLocks noGrp="1"/>
          </p:cNvSpPr>
          <p:nvPr>
            <p:ph idx="1"/>
          </p:nvPr>
        </p:nvSpPr>
        <p:spPr/>
        <p:txBody>
          <a:bodyPr/>
          <a:lstStyle/>
          <a:p>
            <a:pPr eaLnBrk="1" hangingPunct="1">
              <a:spcBef>
                <a:spcPts val="1200"/>
              </a:spcBef>
            </a:pPr>
            <a:r>
              <a:rPr lang="en-GB" altLang="el-GR" sz="2400" dirty="0" smtClean="0"/>
              <a:t>ICCROM Conservation Studies 7</a:t>
            </a:r>
            <a:r>
              <a:rPr lang="en-US" altLang="el-GR" sz="2400" dirty="0" smtClean="0"/>
              <a:t>, </a:t>
            </a:r>
            <a:r>
              <a:rPr lang="en-GB" altLang="el-GR" sz="2400" dirty="0" smtClean="0"/>
              <a:t>(2009), </a:t>
            </a:r>
            <a:r>
              <a:rPr lang="en-GB" altLang="el-GR" sz="2400" i="1" dirty="0" smtClean="0"/>
              <a:t>Conserving Textiles: Studies in Honour of Agnes </a:t>
            </a:r>
            <a:r>
              <a:rPr lang="en-GB" altLang="el-GR" sz="2400" i="1" dirty="0" err="1" smtClean="0"/>
              <a:t>Timár-Balázsy</a:t>
            </a:r>
            <a:r>
              <a:rPr lang="en-GB" altLang="el-GR" sz="2400" dirty="0" smtClean="0"/>
              <a:t>, Rome</a:t>
            </a:r>
            <a:r>
              <a:rPr lang="en-US" altLang="el-GR" sz="2400" dirty="0" smtClean="0"/>
              <a:t>. </a:t>
            </a:r>
            <a:endParaRPr lang="el-GR" altLang="el-GR" sz="2400" dirty="0" smtClean="0"/>
          </a:p>
          <a:p>
            <a:pPr eaLnBrk="1" hangingPunct="1">
              <a:spcBef>
                <a:spcPts val="1200"/>
              </a:spcBef>
            </a:pPr>
            <a:r>
              <a:rPr lang="en-US" altLang="el-GR" sz="2400" dirty="0" err="1" smtClean="0"/>
              <a:t>Takami</a:t>
            </a:r>
            <a:r>
              <a:rPr lang="en-US" altLang="el-GR" sz="2400" dirty="0" smtClean="0"/>
              <a:t>, M., (2002), The Conservation of Korean Painted Silk Banner, C: 1800: Paint analysis and support via solvent – reactivated acrylic adhesive, Preprints of the 13</a:t>
            </a:r>
            <a:r>
              <a:rPr lang="en-US" altLang="el-GR" sz="2400" baseline="30000" dirty="0" smtClean="0"/>
              <a:t>th</a:t>
            </a:r>
            <a:r>
              <a:rPr lang="en-US" altLang="el-GR" sz="2400" dirty="0" smtClean="0"/>
              <a:t>   Triennial Meeting of the ICOM Committee for Conservation, 2002, 747-751.</a:t>
            </a:r>
            <a:endParaRPr lang="el-GR" altLang="el-GR" sz="2400" dirty="0" smtClean="0"/>
          </a:p>
          <a:p>
            <a:pPr eaLnBrk="1" hangingPunct="1">
              <a:spcBef>
                <a:spcPts val="1200"/>
              </a:spcBef>
            </a:pPr>
            <a:r>
              <a:rPr lang="en-GB" altLang="el-GR" sz="2400" dirty="0" err="1" smtClean="0"/>
              <a:t>Tímár-Balázsy</a:t>
            </a:r>
            <a:r>
              <a:rPr lang="en-GB" altLang="el-GR" sz="2400" dirty="0" smtClean="0"/>
              <a:t>, A. </a:t>
            </a:r>
            <a:r>
              <a:rPr lang="en-US" altLang="el-GR" sz="2400" dirty="0" smtClean="0"/>
              <a:t>and </a:t>
            </a:r>
            <a:r>
              <a:rPr lang="en-US" altLang="el-GR" sz="2400" dirty="0" err="1" smtClean="0"/>
              <a:t>Eastop</a:t>
            </a:r>
            <a:r>
              <a:rPr lang="en-US" altLang="el-GR" sz="2400" dirty="0" smtClean="0"/>
              <a:t>, D. (</a:t>
            </a:r>
            <a:r>
              <a:rPr lang="en-GB" altLang="el-GR" sz="2400" dirty="0" smtClean="0"/>
              <a:t>1998), </a:t>
            </a:r>
            <a:r>
              <a:rPr lang="en-GB" altLang="el-GR" sz="2400" i="1" dirty="0" smtClean="0"/>
              <a:t>Chemical principles of textile conservation.</a:t>
            </a:r>
            <a:r>
              <a:rPr lang="en-GB" altLang="el-GR" sz="2400" dirty="0" smtClean="0"/>
              <a:t> London</a:t>
            </a:r>
            <a:r>
              <a:rPr lang="el-GR" altLang="el-GR" sz="2400" dirty="0" smtClean="0"/>
              <a:t>: </a:t>
            </a:r>
            <a:r>
              <a:rPr lang="en-GB" altLang="el-GR" sz="2400" dirty="0" err="1" smtClean="0"/>
              <a:t>Butterworths</a:t>
            </a:r>
            <a:r>
              <a:rPr lang="el-GR" altLang="el-GR" sz="2400" dirty="0" smtClean="0"/>
              <a:t>-</a:t>
            </a:r>
            <a:r>
              <a:rPr lang="en-GB" altLang="el-GR" sz="2400" dirty="0" smtClean="0"/>
              <a:t>Heinemann</a:t>
            </a:r>
            <a:r>
              <a:rPr lang="el-GR" altLang="el-GR" sz="2400" dirty="0" smtClean="0"/>
              <a:t>.</a:t>
            </a:r>
            <a:r>
              <a:rPr lang="el-GR" altLang="el-GR" sz="2400" i="1" dirty="0" smtClean="0"/>
              <a:t> </a:t>
            </a:r>
            <a:endParaRPr lang="el-GR" altLang="el-GR" sz="2400" dirty="0" smtClean="0"/>
          </a:p>
          <a:p>
            <a:pPr eaLnBrk="1" hangingPunct="1">
              <a:spcBef>
                <a:spcPts val="1200"/>
              </a:spcBef>
            </a:pPr>
            <a:endParaRPr lang="el-GR" altLang="el-GR" sz="2400" dirty="0" smtClean="0"/>
          </a:p>
        </p:txBody>
      </p:sp>
      <p:sp>
        <p:nvSpPr>
          <p:cNvPr id="4" name="3 - Θέση αριθμού διαφάνειας"/>
          <p:cNvSpPr>
            <a:spLocks noGrp="1"/>
          </p:cNvSpPr>
          <p:nvPr>
            <p:ph type="sldNum" sz="quarter" idx="12"/>
          </p:nvPr>
        </p:nvSpPr>
        <p:spPr/>
        <p:txBody>
          <a:bodyPr/>
          <a:lstStyle/>
          <a:p>
            <a:pPr>
              <a:defRPr/>
            </a:pPr>
            <a:fld id="{065054A3-99C3-42CB-A29B-DB5B66867104}" type="slidenum">
              <a:rPr lang="el-GR" smtClean="0">
                <a:solidFill>
                  <a:prstClr val="black"/>
                </a:solidFill>
              </a:rPr>
              <a:pPr>
                <a:defRPr/>
              </a:pPr>
              <a:t>47</a:t>
            </a:fld>
            <a:endParaRPr lang="el-GR">
              <a:solidFill>
                <a:prstClr val="black"/>
              </a:solidFill>
            </a:endParaRPr>
          </a:p>
        </p:txBody>
      </p:sp>
    </p:spTree>
    <p:extLst>
      <p:ext uri="{BB962C8B-B14F-4D97-AF65-F5344CB8AC3E}">
        <p14:creationId xmlns:p14="http://schemas.microsoft.com/office/powerpoint/2010/main" val="30842772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a:bodyPr>
          <a:lstStyle/>
          <a:p>
            <a:pPr eaLnBrk="1" fontAlgn="auto" hangingPunct="1">
              <a:spcAft>
                <a:spcPts val="0"/>
              </a:spcAft>
              <a:defRPr/>
            </a:pPr>
            <a:r>
              <a:rPr lang="el-GR" b="1" dirty="0" smtClean="0">
                <a:solidFill>
                  <a:schemeClr val="accent4">
                    <a:lumMod val="75000"/>
                  </a:schemeClr>
                </a:solidFill>
              </a:rPr>
              <a:t>Προετοιμασία υφασμάτων</a:t>
            </a:r>
            <a:endParaRPr lang="el-GR" dirty="0">
              <a:solidFill>
                <a:schemeClr val="accent4">
                  <a:lumMod val="75000"/>
                </a:schemeClr>
              </a:solidFill>
            </a:endParaRPr>
          </a:p>
        </p:txBody>
      </p:sp>
      <p:sp>
        <p:nvSpPr>
          <p:cNvPr id="6147" name="2 - Θέση περιεχομένου"/>
          <p:cNvSpPr>
            <a:spLocks noGrp="1"/>
          </p:cNvSpPr>
          <p:nvPr>
            <p:ph idx="1"/>
          </p:nvPr>
        </p:nvSpPr>
        <p:spPr/>
        <p:txBody>
          <a:bodyPr/>
          <a:lstStyle/>
          <a:p>
            <a:pPr eaLnBrk="1" hangingPunct="1">
              <a:spcBef>
                <a:spcPts val="2400"/>
              </a:spcBef>
            </a:pPr>
            <a:r>
              <a:rPr lang="el-GR" sz="2400" dirty="0" smtClean="0"/>
              <a:t>Όλα τα υφάσματα πριν χρησιμοποιηθούν πλένονται σε ζεστό νερό ώστε να απομακρυνθούν φινιρίσματα και βελτιωτικά πρόσθετα (κόλλες), τα οποία δεν πρέπει να έρθουν σε επαφή με τα ιστορικά υφάσματα. </a:t>
            </a:r>
          </a:p>
          <a:p>
            <a:pPr eaLnBrk="1" hangingPunct="1">
              <a:spcBef>
                <a:spcPts val="2400"/>
              </a:spcBef>
            </a:pPr>
            <a:r>
              <a:rPr lang="el-GR" sz="2400" dirty="0" smtClean="0"/>
              <a:t>Επειδή πλέον υπάρχουν πολλά συνθετικά υλικά με πολύ καλές ιδιότητες, μπορούν να χρησιμοποιηθούν στη θέση των φυσικών υλικών. </a:t>
            </a:r>
          </a:p>
          <a:p>
            <a:pPr eaLnBrk="1" hangingPunct="1"/>
            <a:endParaRPr lang="el-GR"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a:solidFill>
                <a:prstClr val="black"/>
              </a:solidFill>
            </a:endParaRPr>
          </a:p>
        </p:txBody>
      </p:sp>
    </p:spTree>
    <p:extLst>
      <p:ext uri="{BB962C8B-B14F-4D97-AF65-F5344CB8AC3E}">
        <p14:creationId xmlns:p14="http://schemas.microsoft.com/office/powerpoint/2010/main" val="293967475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smtClean="0"/>
              <a:t>Άννα </a:t>
            </a:r>
            <a:r>
              <a:rPr lang="el-GR" sz="2000" dirty="0" err="1" smtClean="0"/>
              <a:t>Καρατζάνη</a:t>
            </a:r>
            <a:r>
              <a:rPr lang="el-GR" sz="2000" dirty="0" smtClean="0"/>
              <a:t> 2014. </a:t>
            </a:r>
            <a:r>
              <a:rPr lang="el-GR" sz="2000" dirty="0"/>
              <a:t>Άννα </a:t>
            </a:r>
            <a:r>
              <a:rPr lang="el-GR" sz="2000" dirty="0" err="1" smtClean="0"/>
              <a:t>Καρατζάνη</a:t>
            </a:r>
            <a:r>
              <a:rPr lang="el-GR" sz="2000" dirty="0" smtClean="0"/>
              <a:t>. </a:t>
            </a:r>
            <a:r>
              <a:rPr lang="el-GR" sz="2000" dirty="0"/>
              <a:t>«Συντήρηση Υφάσματος (Θ). </a:t>
            </a:r>
            <a:r>
              <a:rPr lang="el-GR" sz="2000" dirty="0" smtClean="0"/>
              <a:t>Ενότητα 12</a:t>
            </a:r>
            <a:r>
              <a:rPr lang="en-US" sz="2000" dirty="0" smtClean="0"/>
              <a:t>:</a:t>
            </a:r>
            <a:r>
              <a:rPr lang="el-GR" sz="2000" dirty="0"/>
              <a:t> Συμπληρώσεις –Στερεώσεις υφασμάτινων αντικειμένων».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324261294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52</a:t>
            </a:fld>
            <a:endParaRPr lang="el-G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556623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a:bodyPr>
          <a:lstStyle/>
          <a:p>
            <a:pPr eaLnBrk="1" fontAlgn="auto" hangingPunct="1">
              <a:spcAft>
                <a:spcPts val="0"/>
              </a:spcAft>
              <a:defRPr/>
            </a:pPr>
            <a:r>
              <a:rPr lang="el-GR" b="1" dirty="0" smtClean="0">
                <a:solidFill>
                  <a:schemeClr val="accent4">
                    <a:lumMod val="75000"/>
                  </a:schemeClr>
                </a:solidFill>
              </a:rPr>
              <a:t>Επικάλυψη περιοχών</a:t>
            </a:r>
            <a:endParaRPr lang="el-GR" b="1" dirty="0">
              <a:solidFill>
                <a:schemeClr val="accent4">
                  <a:lumMod val="75000"/>
                </a:schemeClr>
              </a:solidFill>
            </a:endParaRPr>
          </a:p>
        </p:txBody>
      </p:sp>
      <p:sp>
        <p:nvSpPr>
          <p:cNvPr id="7171" name="2 - Θέση περιεχομένου"/>
          <p:cNvSpPr>
            <a:spLocks noGrp="1"/>
          </p:cNvSpPr>
          <p:nvPr>
            <p:ph idx="1"/>
          </p:nvPr>
        </p:nvSpPr>
        <p:spPr/>
        <p:txBody>
          <a:bodyPr/>
          <a:lstStyle/>
          <a:p>
            <a:pPr eaLnBrk="1" hangingPunct="1">
              <a:spcBef>
                <a:spcPts val="3000"/>
              </a:spcBef>
            </a:pPr>
            <a:r>
              <a:rPr lang="el-GR" sz="2400" dirty="0" smtClean="0"/>
              <a:t>Για τη στερέωση εκτός από τη χρήση ραφών μπορεί να εφαρμοστεί η επικάλυψη της περιοχής που παρουσιάζει πρόβλημα. </a:t>
            </a:r>
          </a:p>
          <a:p>
            <a:pPr eaLnBrk="1" hangingPunct="1">
              <a:spcBef>
                <a:spcPts val="3000"/>
              </a:spcBef>
            </a:pPr>
            <a:r>
              <a:rPr lang="el-GR" sz="2400" dirty="0" smtClean="0"/>
              <a:t>Στην περίπτωση αυτή χρησιμοποιούνται πολύ λεπτά υφάσματα ή τούλι (βαμμένα στον κατάλληλο χρωματισμό), ώστε η ύφανση τους να μην «βαραίνει» και αλλοιώνει την εμφάνιση του αντικειμένου.</a:t>
            </a:r>
          </a:p>
          <a:p>
            <a:pPr eaLnBrk="1" hangingPunct="1">
              <a:lnSpc>
                <a:spcPct val="110000"/>
              </a:lnSpc>
            </a:pPr>
            <a:endParaRPr lang="el-GR"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a:solidFill>
                <a:prstClr val="black"/>
              </a:solidFill>
            </a:endParaRPr>
          </a:p>
        </p:txBody>
      </p:sp>
    </p:spTree>
    <p:extLst>
      <p:ext uri="{BB962C8B-B14F-4D97-AF65-F5344CB8AC3E}">
        <p14:creationId xmlns:p14="http://schemas.microsoft.com/office/powerpoint/2010/main" val="18619649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a:bodyPr>
          <a:lstStyle/>
          <a:p>
            <a:pPr>
              <a:defRPr/>
            </a:pPr>
            <a:r>
              <a:rPr lang="el-GR" b="1" dirty="0" smtClean="0">
                <a:solidFill>
                  <a:schemeClr val="accent4">
                    <a:lumMod val="75000"/>
                  </a:schemeClr>
                </a:solidFill>
              </a:rPr>
              <a:t>Εφαρμογή</a:t>
            </a:r>
            <a:r>
              <a:rPr lang="en-US" b="1" dirty="0" smtClean="0">
                <a:solidFill>
                  <a:schemeClr val="accent4">
                    <a:lumMod val="75000"/>
                  </a:schemeClr>
                </a:solidFill>
              </a:rPr>
              <a:t> </a:t>
            </a:r>
            <a:r>
              <a:rPr lang="el-GR" sz="3600" b="0" dirty="0" smtClean="0">
                <a:solidFill>
                  <a:schemeClr val="accent4">
                    <a:lumMod val="75000"/>
                  </a:schemeClr>
                </a:solidFill>
              </a:rPr>
              <a:t>(</a:t>
            </a:r>
            <a:r>
              <a:rPr lang="el-GR" sz="3200" b="0" dirty="0" smtClean="0">
                <a:solidFill>
                  <a:schemeClr val="accent4">
                    <a:lumMod val="75000"/>
                  </a:schemeClr>
                </a:solidFill>
              </a:rPr>
              <a:t>Επικάλυψη περιοχών)</a:t>
            </a:r>
            <a:endParaRPr lang="el-GR" sz="3200" b="0" dirty="0">
              <a:solidFill>
                <a:schemeClr val="accent4">
                  <a:lumMod val="75000"/>
                </a:schemeClr>
              </a:solidFill>
            </a:endParaRPr>
          </a:p>
        </p:txBody>
      </p:sp>
      <p:sp>
        <p:nvSpPr>
          <p:cNvPr id="8" name="7 - TextBox"/>
          <p:cNvSpPr txBox="1"/>
          <p:nvPr/>
        </p:nvSpPr>
        <p:spPr>
          <a:xfrm>
            <a:off x="4508685" y="5643563"/>
            <a:ext cx="4246190" cy="1015663"/>
          </a:xfrm>
          <a:prstGeom prst="rect">
            <a:avLst/>
          </a:prstGeom>
          <a:solidFill>
            <a:schemeClr val="accent4">
              <a:lumMod val="75000"/>
            </a:schemeClr>
          </a:solidFill>
        </p:spPr>
        <p:txBody>
          <a:bodyPr wrap="square">
            <a:spAutoFit/>
          </a:bodyPr>
          <a:lstStyle/>
          <a:p>
            <a:pPr fontAlgn="auto">
              <a:spcBef>
                <a:spcPts val="0"/>
              </a:spcBef>
              <a:spcAft>
                <a:spcPts val="0"/>
              </a:spcAft>
              <a:defRPr/>
            </a:pPr>
            <a:r>
              <a:rPr lang="el-GR" sz="2000" dirty="0">
                <a:solidFill>
                  <a:prstClr val="white"/>
                </a:solidFill>
                <a:latin typeface="Calibri"/>
              </a:rPr>
              <a:t>Λεπτομέρεια επικάλυψης  με τούλι περιοχής με διακόσμηση από μεταλλικά νήματα. </a:t>
            </a:r>
          </a:p>
        </p:txBody>
      </p:sp>
      <p:pic>
        <p:nvPicPr>
          <p:cNvPr id="8196" name="Picture 3" descr="C:\Users\user\Documents\ANNA_ALL\4EBA\PHOTOS-2004\PHOTOS_AMORGOS\E3994-16.jpg" title="Επικάλυψη περιοχών"/>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1428750"/>
            <a:ext cx="3714750" cy="2474913"/>
          </a:xfrm>
          <a:prstGeom prst="rect">
            <a:avLst/>
          </a:prstGeom>
          <a:noFill/>
          <a:ln w="9525">
            <a:solidFill>
              <a:schemeClr val="accent4">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9" name="TextBox 6"/>
          <p:cNvSpPr txBox="1"/>
          <p:nvPr/>
        </p:nvSpPr>
        <p:spPr>
          <a:xfrm>
            <a:off x="1625283" y="3900101"/>
            <a:ext cx="1213858" cy="276999"/>
          </a:xfrm>
          <a:prstGeom prst="rect">
            <a:avLst/>
          </a:prstGeom>
          <a:noFill/>
        </p:spPr>
        <p:txBody>
          <a:bodyPr wrap="none" rtlCol="0">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l-GR" sz="1200" dirty="0" smtClean="0">
                <a:solidFill>
                  <a:prstClr val="black">
                    <a:lumMod val="75000"/>
                    <a:lumOff val="25000"/>
                  </a:prstClr>
                </a:solidFill>
                <a:latin typeface="Calibri"/>
              </a:rPr>
              <a:t>Άννα </a:t>
            </a:r>
            <a:r>
              <a:rPr lang="el-GR" sz="1200" dirty="0" err="1" smtClean="0">
                <a:solidFill>
                  <a:prstClr val="black">
                    <a:lumMod val="75000"/>
                    <a:lumOff val="25000"/>
                  </a:prstClr>
                </a:solidFill>
                <a:latin typeface="Calibri"/>
              </a:rPr>
              <a:t>Καρατζάνη</a:t>
            </a:r>
            <a:endParaRPr lang="el-GR" sz="1200" dirty="0">
              <a:solidFill>
                <a:prstClr val="black">
                  <a:lumMod val="75000"/>
                  <a:lumOff val="25000"/>
                </a:prstClr>
              </a:solidFill>
              <a:latin typeface="Calibri"/>
            </a:endParaRPr>
          </a:p>
        </p:txBody>
      </p:sp>
      <p:pic>
        <p:nvPicPr>
          <p:cNvPr id="8195" name="Picture 2" descr="C:\Users\user\Documents\ANNA_ALL\4EBA\PHOTOS-2004\PHOTOS_AMORGOS\E3994-17.jpg" title="Λεπτομέρεια επικάλυψης  με τούλι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225" y="4193839"/>
            <a:ext cx="3714750" cy="2465387"/>
          </a:xfrm>
          <a:prstGeom prst="rect">
            <a:avLst/>
          </a:prstGeom>
          <a:noFill/>
          <a:ln w="9525">
            <a:solidFill>
              <a:schemeClr val="accent4">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10" name="TextBox 6"/>
          <p:cNvSpPr txBox="1"/>
          <p:nvPr/>
        </p:nvSpPr>
        <p:spPr>
          <a:xfrm rot="16200000">
            <a:off x="3683325" y="5898803"/>
            <a:ext cx="1213858" cy="276999"/>
          </a:xfrm>
          <a:prstGeom prst="rect">
            <a:avLst/>
          </a:prstGeom>
          <a:noFill/>
        </p:spPr>
        <p:txBody>
          <a:bodyPr wrap="none" rtlCol="0">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l-GR" sz="1200" dirty="0" smtClean="0">
                <a:solidFill>
                  <a:prstClr val="black">
                    <a:lumMod val="75000"/>
                    <a:lumOff val="25000"/>
                  </a:prstClr>
                </a:solidFill>
                <a:latin typeface="Calibri"/>
              </a:rPr>
              <a:t>Άννα </a:t>
            </a:r>
            <a:r>
              <a:rPr lang="el-GR" sz="1200" dirty="0" err="1" smtClean="0">
                <a:solidFill>
                  <a:prstClr val="black">
                    <a:lumMod val="75000"/>
                    <a:lumOff val="25000"/>
                  </a:prstClr>
                </a:solidFill>
                <a:latin typeface="Calibri"/>
              </a:rPr>
              <a:t>Καρατζάνη</a:t>
            </a:r>
            <a:endParaRPr lang="el-GR" sz="1200" dirty="0">
              <a:solidFill>
                <a:prstClr val="black">
                  <a:lumMod val="75000"/>
                  <a:lumOff val="25000"/>
                </a:prstClr>
              </a:solidFill>
              <a:latin typeface="Calibri"/>
            </a:endParaRPr>
          </a:p>
        </p:txBody>
      </p:sp>
      <p:sp>
        <p:nvSpPr>
          <p:cNvPr id="7" name="6 - TextBox"/>
          <p:cNvSpPr txBox="1"/>
          <p:nvPr/>
        </p:nvSpPr>
        <p:spPr>
          <a:xfrm>
            <a:off x="4560093" y="4797152"/>
            <a:ext cx="4143375" cy="707886"/>
          </a:xfrm>
          <a:prstGeom prst="rect">
            <a:avLst/>
          </a:prstGeom>
          <a:solidFill>
            <a:schemeClr val="accent4">
              <a:lumMod val="75000"/>
            </a:schemeClr>
          </a:solidFill>
        </p:spPr>
        <p:txBody>
          <a:bodyPr>
            <a:spAutoFit/>
          </a:bodyPr>
          <a:lstStyle/>
          <a:p>
            <a:pPr fontAlgn="auto">
              <a:spcBef>
                <a:spcPts val="0"/>
              </a:spcBef>
              <a:spcAft>
                <a:spcPts val="0"/>
              </a:spcAft>
              <a:defRPr/>
            </a:pPr>
            <a:r>
              <a:rPr lang="el-GR" sz="2000" dirty="0">
                <a:solidFill>
                  <a:prstClr val="white"/>
                </a:solidFill>
                <a:latin typeface="Calibri"/>
              </a:rPr>
              <a:t>Επικάλυψη περιοχής με βαμμένο  νάιλον τούλι. </a:t>
            </a:r>
          </a:p>
        </p:txBody>
      </p:sp>
      <p:pic>
        <p:nvPicPr>
          <p:cNvPr id="8197" name="Picture 4" descr="F:\ΜΠΛΟΥΖΑ\28-1-13\IMG_0010.JPG" title="Επικάλυψη περιοχής με βαμμένο  νάιλον τούλι.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428750"/>
            <a:ext cx="4119563" cy="3089275"/>
          </a:xfrm>
          <a:prstGeom prst="rect">
            <a:avLst/>
          </a:prstGeom>
          <a:noFill/>
          <a:ln w="9525">
            <a:solidFill>
              <a:schemeClr val="accent4">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11" name="TextBox 6"/>
          <p:cNvSpPr txBox="1"/>
          <p:nvPr/>
        </p:nvSpPr>
        <p:spPr>
          <a:xfrm>
            <a:off x="6024852" y="4518025"/>
            <a:ext cx="1213858" cy="276999"/>
          </a:xfrm>
          <a:prstGeom prst="rect">
            <a:avLst/>
          </a:prstGeom>
          <a:noFill/>
        </p:spPr>
        <p:txBody>
          <a:bodyPr wrap="none" rtlCol="0">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l-GR" sz="1200" dirty="0" smtClean="0">
                <a:solidFill>
                  <a:prstClr val="black">
                    <a:lumMod val="75000"/>
                    <a:lumOff val="25000"/>
                  </a:prstClr>
                </a:solidFill>
                <a:latin typeface="Calibri"/>
              </a:rPr>
              <a:t>Άννα </a:t>
            </a:r>
            <a:r>
              <a:rPr lang="el-GR" sz="1200" dirty="0" err="1" smtClean="0">
                <a:solidFill>
                  <a:prstClr val="black">
                    <a:lumMod val="75000"/>
                    <a:lumOff val="25000"/>
                  </a:prstClr>
                </a:solidFill>
                <a:latin typeface="Calibri"/>
              </a:rPr>
              <a:t>Καρατζάνη</a:t>
            </a:r>
            <a:endParaRPr lang="el-GR" sz="1200" dirty="0">
              <a:solidFill>
                <a:prstClr val="black">
                  <a:lumMod val="75000"/>
                  <a:lumOff val="25000"/>
                </a:prstClr>
              </a:solidFill>
              <a:latin typeface="Calibri"/>
            </a:endParaRPr>
          </a:p>
        </p:txBody>
      </p:sp>
      <p:sp>
        <p:nvSpPr>
          <p:cNvPr id="3" name="Θέση αριθμού διαφάνειας 2"/>
          <p:cNvSpPr>
            <a:spLocks noGrp="1"/>
          </p:cNvSpPr>
          <p:nvPr>
            <p:ph type="sldNum" sz="quarter" idx="12"/>
          </p:nvPr>
        </p:nvSpPr>
        <p:spPr>
          <a:xfrm>
            <a:off x="6876256" y="6402387"/>
            <a:ext cx="2133600" cy="365125"/>
          </a:xfrm>
        </p:spPr>
        <p:txBody>
          <a:bodyPr/>
          <a:lstStyle/>
          <a:p>
            <a:pPr>
              <a:defRPr/>
            </a:pPr>
            <a:fld id="{7E55E3B3-0445-4CFC-BED8-763D4409E61F}" type="slidenum">
              <a:rPr lang="el-GR" smtClean="0">
                <a:solidFill>
                  <a:prstClr val="black"/>
                </a:solidFill>
              </a:rPr>
              <a:pPr>
                <a:defRPr/>
              </a:pPr>
              <a:t>6</a:t>
            </a:fld>
            <a:endParaRPr lang="el-GR" dirty="0">
              <a:solidFill>
                <a:prstClr val="black"/>
              </a:solidFill>
            </a:endParaRPr>
          </a:p>
        </p:txBody>
      </p:sp>
    </p:spTree>
    <p:extLst>
      <p:ext uri="{BB962C8B-B14F-4D97-AF65-F5344CB8AC3E}">
        <p14:creationId xmlns:p14="http://schemas.microsoft.com/office/powerpoint/2010/main" val="24302803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r>
              <a:rPr lang="el-GR" sz="4000" b="1" dirty="0" smtClean="0">
                <a:solidFill>
                  <a:srgbClr val="604A7B"/>
                </a:solidFill>
              </a:rPr>
              <a:t>Βελονιές που εφαρμόζονται</a:t>
            </a:r>
            <a:endParaRPr lang="el-GR" sz="4000" dirty="0">
              <a:solidFill>
                <a:srgbClr val="604A7B"/>
              </a:solidFill>
            </a:endParaRPr>
          </a:p>
        </p:txBody>
      </p:sp>
      <p:sp>
        <p:nvSpPr>
          <p:cNvPr id="14339" name="2 - Θέση περιεχομένου"/>
          <p:cNvSpPr>
            <a:spLocks noGrp="1"/>
          </p:cNvSpPr>
          <p:nvPr>
            <p:ph idx="1"/>
          </p:nvPr>
        </p:nvSpPr>
        <p:spPr/>
        <p:txBody>
          <a:bodyPr/>
          <a:lstStyle/>
          <a:p>
            <a:r>
              <a:rPr lang="el-GR" altLang="el-GR" sz="2400" dirty="0" smtClean="0"/>
              <a:t>Η χρήση των κατάλληλων υλικών και βελονιών για κάθε επέμβαση συντήρησης αποτελούν απαραίτητη προϋπόθεση για την επιτυχία της επέμβασης.</a:t>
            </a:r>
          </a:p>
          <a:p>
            <a:r>
              <a:rPr lang="el-GR" altLang="el-GR" sz="2400" dirty="0" smtClean="0"/>
              <a:t>Υπάρχουν βελονιές που εφαρμόζονται:</a:t>
            </a:r>
          </a:p>
          <a:p>
            <a:pPr lvl="1"/>
            <a:r>
              <a:rPr lang="el-GR" altLang="el-GR" sz="2000" dirty="0" smtClean="0"/>
              <a:t> </a:t>
            </a:r>
            <a:r>
              <a:rPr lang="el-GR" altLang="el-GR" sz="2400" dirty="0" smtClean="0"/>
              <a:t>για την στερέωση του υφάσματος στο νέο υποστήριγμα: </a:t>
            </a:r>
            <a:r>
              <a:rPr lang="en-US" altLang="el-GR" sz="2400" dirty="0" smtClean="0"/>
              <a:t>couching </a:t>
            </a:r>
            <a:r>
              <a:rPr lang="el-GR" altLang="el-GR" sz="2400" dirty="0" smtClean="0"/>
              <a:t>και </a:t>
            </a:r>
            <a:r>
              <a:rPr lang="en-US" altLang="el-GR" sz="2400" dirty="0" smtClean="0"/>
              <a:t>short-long</a:t>
            </a:r>
            <a:r>
              <a:rPr lang="el-GR" altLang="el-GR" sz="2400" dirty="0" smtClean="0"/>
              <a:t>, </a:t>
            </a:r>
          </a:p>
          <a:p>
            <a:pPr lvl="1"/>
            <a:r>
              <a:rPr lang="el-GR" altLang="el-GR" sz="2400" dirty="0" smtClean="0"/>
              <a:t>για την στερέωση του αντικειμένου σε ενισχυμένο πίνακα για την ανάρτηση/έκθεση ή την αποθήκευσή του: </a:t>
            </a:r>
            <a:r>
              <a:rPr lang="en-US" altLang="el-GR" sz="2400" dirty="0" smtClean="0"/>
              <a:t>short-long</a:t>
            </a:r>
            <a:r>
              <a:rPr lang="el-GR" altLang="el-GR" sz="2400" dirty="0" smtClean="0"/>
              <a:t> και κρυφή βελονιά,</a:t>
            </a:r>
          </a:p>
          <a:p>
            <a:pPr lvl="1"/>
            <a:r>
              <a:rPr lang="el-GR" altLang="el-GR" sz="2400" dirty="0" smtClean="0"/>
              <a:t>για την ένωση δύο υφασμάτων: περαστή και ψαροκόκαλο,</a:t>
            </a:r>
          </a:p>
          <a:p>
            <a:pPr lvl="1"/>
            <a:r>
              <a:rPr lang="el-GR" altLang="el-GR" sz="2400" dirty="0" smtClean="0"/>
              <a:t>για την στερέωση των άκρων του υφάσματος: βελονιά κουμπότρυπας.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a:solidFill>
                <a:prstClr val="black"/>
              </a:solidFill>
            </a:endParaRPr>
          </a:p>
        </p:txBody>
      </p:sp>
    </p:spTree>
    <p:extLst>
      <p:ext uri="{BB962C8B-B14F-4D97-AF65-F5344CB8AC3E}">
        <p14:creationId xmlns:p14="http://schemas.microsoft.com/office/powerpoint/2010/main" val="12404545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r>
              <a:rPr lang="en-US" sz="4000" b="1" dirty="0" smtClean="0">
                <a:solidFill>
                  <a:srgbClr val="604A7B"/>
                </a:solidFill>
              </a:rPr>
              <a:t>Couching </a:t>
            </a:r>
            <a:r>
              <a:rPr lang="en-US" sz="3200" b="0" dirty="0" smtClean="0">
                <a:solidFill>
                  <a:srgbClr val="604A7B"/>
                </a:solidFill>
              </a:rPr>
              <a:t>(1 </a:t>
            </a:r>
            <a:r>
              <a:rPr lang="el-GR" sz="3200" b="0" dirty="0" smtClean="0">
                <a:solidFill>
                  <a:srgbClr val="604A7B"/>
                </a:solidFill>
              </a:rPr>
              <a:t>από</a:t>
            </a:r>
            <a:r>
              <a:rPr lang="en-US" sz="3200" b="0" dirty="0" smtClean="0">
                <a:solidFill>
                  <a:srgbClr val="604A7B"/>
                </a:solidFill>
              </a:rPr>
              <a:t> 2)</a:t>
            </a:r>
            <a:endParaRPr lang="el-GR" sz="4000" b="0" dirty="0">
              <a:solidFill>
                <a:srgbClr val="604A7B"/>
              </a:solidFill>
            </a:endParaRPr>
          </a:p>
        </p:txBody>
      </p:sp>
      <p:sp>
        <p:nvSpPr>
          <p:cNvPr id="9" name="8 - TextBox"/>
          <p:cNvSpPr txBox="1"/>
          <p:nvPr/>
        </p:nvSpPr>
        <p:spPr>
          <a:xfrm>
            <a:off x="4214813" y="3857625"/>
            <a:ext cx="4643437" cy="2308225"/>
          </a:xfrm>
          <a:prstGeom prst="rect">
            <a:avLst/>
          </a:prstGeom>
          <a:solidFill>
            <a:schemeClr val="accent4">
              <a:lumMod val="75000"/>
            </a:schemeClr>
          </a:solidFill>
        </p:spPr>
        <p:txBody>
          <a:bodyPr>
            <a:spAutoFit/>
          </a:bodyPr>
          <a:lstStyle/>
          <a:p>
            <a:pPr>
              <a:defRPr/>
            </a:pPr>
            <a:r>
              <a:rPr lang="el-GR" dirty="0">
                <a:solidFill>
                  <a:prstClr val="white"/>
                </a:solidFill>
                <a:latin typeface="Calibri"/>
              </a:rPr>
              <a:t>1. Γίνεται πρώτα μια βελονιά μεγάλου μήκους ξεκινώντας και τελειώνοντας σε σταθερή περιοχή του αντικειμένου, καλύπτοντας της φθαρμένη περιοχή.</a:t>
            </a:r>
          </a:p>
          <a:p>
            <a:pPr>
              <a:defRPr/>
            </a:pPr>
            <a:r>
              <a:rPr lang="el-GR" dirty="0">
                <a:solidFill>
                  <a:prstClr val="white"/>
                </a:solidFill>
                <a:latin typeface="Calibri"/>
              </a:rPr>
              <a:t>2 κ 3. Μικρές κάθετες βελονιές σταθεροποιούν την κλωστή στο ύφασμα.</a:t>
            </a:r>
          </a:p>
          <a:p>
            <a:pPr>
              <a:defRPr/>
            </a:pPr>
            <a:r>
              <a:rPr lang="el-GR" dirty="0">
                <a:solidFill>
                  <a:prstClr val="white"/>
                </a:solidFill>
                <a:latin typeface="Calibri"/>
              </a:rPr>
              <a:t>4. Λεπτομέρεια φθοράς που έχει εφαρμοστεί η μέθοδος </a:t>
            </a:r>
            <a:r>
              <a:rPr lang="en-US" dirty="0">
                <a:solidFill>
                  <a:prstClr val="white"/>
                </a:solidFill>
                <a:latin typeface="Calibri"/>
              </a:rPr>
              <a:t>couching.</a:t>
            </a:r>
            <a:r>
              <a:rPr lang="el-GR" dirty="0">
                <a:solidFill>
                  <a:prstClr val="white"/>
                </a:solidFill>
                <a:latin typeface="Calibri"/>
              </a:rPr>
              <a:t> </a:t>
            </a:r>
          </a:p>
        </p:txBody>
      </p:sp>
      <p:pic>
        <p:nvPicPr>
          <p:cNvPr id="15363" name="Picture 2" descr="Description of Figure 1a directly following th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1928813"/>
            <a:ext cx="2662237" cy="1643062"/>
          </a:xfrm>
          <a:prstGeom prst="rect">
            <a:avLst/>
          </a:prstGeom>
          <a:noFill/>
          <a:ln w="317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11" name="10 - TextBox"/>
          <p:cNvSpPr txBox="1"/>
          <p:nvPr/>
        </p:nvSpPr>
        <p:spPr>
          <a:xfrm>
            <a:off x="2571750" y="3214688"/>
            <a:ext cx="357188" cy="369887"/>
          </a:xfrm>
          <a:prstGeom prst="rect">
            <a:avLst/>
          </a:prstGeom>
          <a:noFill/>
        </p:spPr>
        <p:txBody>
          <a:bodyPr>
            <a:spAutoFit/>
          </a:bodyPr>
          <a:lstStyle/>
          <a:p>
            <a:pPr>
              <a:defRPr/>
            </a:pPr>
            <a:r>
              <a:rPr lang="el-GR" dirty="0">
                <a:solidFill>
                  <a:prstClr val="black"/>
                </a:solidFill>
                <a:latin typeface="Calibri"/>
              </a:rPr>
              <a:t>1</a:t>
            </a:r>
          </a:p>
        </p:txBody>
      </p:sp>
      <p:pic>
        <p:nvPicPr>
          <p:cNvPr id="15364" name="Picture 4" descr="Description of Figure 1b directly following the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1813" y="1928813"/>
            <a:ext cx="2786062" cy="1660525"/>
          </a:xfrm>
          <a:prstGeom prst="rect">
            <a:avLst/>
          </a:prstGeom>
          <a:noFill/>
          <a:ln w="317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12" name="11 - TextBox"/>
          <p:cNvSpPr txBox="1"/>
          <p:nvPr/>
        </p:nvSpPr>
        <p:spPr>
          <a:xfrm>
            <a:off x="5500688" y="3214688"/>
            <a:ext cx="357187" cy="369887"/>
          </a:xfrm>
          <a:prstGeom prst="rect">
            <a:avLst/>
          </a:prstGeom>
          <a:noFill/>
        </p:spPr>
        <p:txBody>
          <a:bodyPr>
            <a:spAutoFit/>
          </a:bodyPr>
          <a:lstStyle/>
          <a:p>
            <a:pPr>
              <a:defRPr/>
            </a:pPr>
            <a:r>
              <a:rPr lang="el-GR" dirty="0">
                <a:solidFill>
                  <a:prstClr val="black"/>
                </a:solidFill>
                <a:latin typeface="Calibri"/>
              </a:rPr>
              <a:t>2</a:t>
            </a:r>
          </a:p>
        </p:txBody>
      </p:sp>
      <p:pic>
        <p:nvPicPr>
          <p:cNvPr id="15365" name="Picture 6" descr="Description of Figure 1c directly following the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72188" y="1928813"/>
            <a:ext cx="2806700" cy="1671637"/>
          </a:xfrm>
          <a:prstGeom prst="rect">
            <a:avLst/>
          </a:prstGeom>
          <a:noFill/>
          <a:ln w="317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13" name="12 - TextBox"/>
          <p:cNvSpPr txBox="1"/>
          <p:nvPr/>
        </p:nvSpPr>
        <p:spPr>
          <a:xfrm>
            <a:off x="8501063" y="3214688"/>
            <a:ext cx="357187" cy="369887"/>
          </a:xfrm>
          <a:prstGeom prst="rect">
            <a:avLst/>
          </a:prstGeom>
          <a:noFill/>
        </p:spPr>
        <p:txBody>
          <a:bodyPr>
            <a:spAutoFit/>
          </a:bodyPr>
          <a:lstStyle/>
          <a:p>
            <a:pPr>
              <a:defRPr/>
            </a:pPr>
            <a:r>
              <a:rPr lang="el-GR" dirty="0">
                <a:solidFill>
                  <a:prstClr val="black"/>
                </a:solidFill>
                <a:latin typeface="Calibri"/>
              </a:rPr>
              <a:t>3</a:t>
            </a:r>
          </a:p>
        </p:txBody>
      </p:sp>
      <p:pic>
        <p:nvPicPr>
          <p:cNvPr id="15366" name="Picture 8" descr="Description of Figure 1d directly following the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313" y="3786188"/>
            <a:ext cx="3889375" cy="2366962"/>
          </a:xfrm>
          <a:prstGeom prst="rect">
            <a:avLst/>
          </a:prstGeom>
          <a:noFill/>
          <a:ln w="317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14" name="13 - TextBox"/>
          <p:cNvSpPr txBox="1"/>
          <p:nvPr/>
        </p:nvSpPr>
        <p:spPr>
          <a:xfrm>
            <a:off x="3714750" y="5786438"/>
            <a:ext cx="357188" cy="369887"/>
          </a:xfrm>
          <a:prstGeom prst="rect">
            <a:avLst/>
          </a:prstGeom>
          <a:noFill/>
        </p:spPr>
        <p:txBody>
          <a:bodyPr>
            <a:spAutoFit/>
          </a:bodyPr>
          <a:lstStyle/>
          <a:p>
            <a:pPr>
              <a:defRPr/>
            </a:pPr>
            <a:r>
              <a:rPr lang="el-GR" dirty="0">
                <a:solidFill>
                  <a:prstClr val="black"/>
                </a:solidFill>
                <a:latin typeface="Calibri"/>
              </a:rPr>
              <a:t>4</a:t>
            </a:r>
          </a:p>
        </p:txBody>
      </p:sp>
      <p:sp>
        <p:nvSpPr>
          <p:cNvPr id="10" name="9 - Ορθογώνιο"/>
          <p:cNvSpPr/>
          <p:nvPr/>
        </p:nvSpPr>
        <p:spPr>
          <a:xfrm>
            <a:off x="1403648" y="6165850"/>
            <a:ext cx="1189335" cy="276999"/>
          </a:xfrm>
          <a:prstGeom prst="rect">
            <a:avLst/>
          </a:prstGeom>
        </p:spPr>
        <p:txBody>
          <a:bodyPr wrap="square">
            <a:spAutoFit/>
          </a:bodyPr>
          <a:lstStyle/>
          <a:p>
            <a:pPr algn="ctr">
              <a:defRPr/>
            </a:pPr>
            <a:r>
              <a:rPr lang="en-GB" sz="1200" dirty="0" smtClean="0">
                <a:solidFill>
                  <a:prstClr val="black"/>
                </a:solidFill>
                <a:latin typeface="Calibri"/>
                <a:hlinkClick r:id="rId7"/>
              </a:rPr>
              <a:t>cci-icc.gc.ca</a:t>
            </a:r>
            <a:endParaRPr lang="el-GR" sz="1200" dirty="0">
              <a:solidFill>
                <a:prstClr val="black"/>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a:solidFill>
                <a:prstClr val="black"/>
              </a:solidFill>
            </a:endParaRPr>
          </a:p>
        </p:txBody>
      </p:sp>
    </p:spTree>
    <p:extLst>
      <p:ext uri="{BB962C8B-B14F-4D97-AF65-F5344CB8AC3E}">
        <p14:creationId xmlns:p14="http://schemas.microsoft.com/office/powerpoint/2010/main" val="346007252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c75fa746c52c87ba8f4291a37412721f2987815"/>
</p:tagLst>
</file>

<file path=ppt/theme/theme1.xml><?xml version="1.0" encoding="utf-8"?>
<a:theme xmlns:a="http://schemas.openxmlformats.org/drawingml/2006/main" name="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Προσαρμοσμένο 6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C_template_updated">
  <a:themeElements>
    <a:clrScheme name="Προσαρμοσμένο 6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12</TotalTime>
  <Words>3576</Words>
  <Application>Microsoft Office PowerPoint</Application>
  <PresentationFormat>On-screen Show (4:3)</PresentationFormat>
  <Paragraphs>324</Paragraphs>
  <Slides>55</Slides>
  <Notes>12</Notes>
  <HiddenSlides>0</HiddenSlides>
  <MMClips>0</MMClips>
  <ScaleCrop>false</ScaleCrop>
  <HeadingPairs>
    <vt:vector size="4" baseType="variant">
      <vt:variant>
        <vt:lpstr>Theme</vt:lpstr>
      </vt:variant>
      <vt:variant>
        <vt:i4>3</vt:i4>
      </vt:variant>
      <vt:variant>
        <vt:lpstr>Slide Titles</vt:lpstr>
      </vt:variant>
      <vt:variant>
        <vt:i4>55</vt:i4>
      </vt:variant>
    </vt:vector>
  </HeadingPairs>
  <TitlesOfParts>
    <vt:vector size="58" baseType="lpstr">
      <vt:lpstr>template</vt:lpstr>
      <vt:lpstr>OC_template_updated</vt:lpstr>
      <vt:lpstr>1_OC_template_updated</vt:lpstr>
      <vt:lpstr>Συντήρηση Υφάσματος (Θ)</vt:lpstr>
      <vt:lpstr>Στερέωση και υποστήριξη υφασμάτων</vt:lpstr>
      <vt:lpstr>Χρησιμότητα </vt:lpstr>
      <vt:lpstr>Υλικά</vt:lpstr>
      <vt:lpstr>Προετοιμασία υφασμάτων</vt:lpstr>
      <vt:lpstr>Επικάλυψη περιοχών</vt:lpstr>
      <vt:lpstr>Εφαρμογή (Επικάλυψη περιοχών)</vt:lpstr>
      <vt:lpstr>Βελονιές που εφαρμόζονται</vt:lpstr>
      <vt:lpstr>Couching (1 από 2)</vt:lpstr>
      <vt:lpstr>Couching (2 από 2)</vt:lpstr>
      <vt:lpstr>Βελονιά short-long</vt:lpstr>
      <vt:lpstr>Περαστή βελονιά - ψαροκόκαλο</vt:lpstr>
      <vt:lpstr>Κρυφή βελονιά και βελονιά κουμπότρυπας </vt:lpstr>
      <vt:lpstr>Χρήση Συγκολλητικών υπό Tímár-Balázsy, A. &amp; Eastop, D. (1998) </vt:lpstr>
      <vt:lpstr>Χρήση συγκολλητικών (1 από 4)</vt:lpstr>
      <vt:lpstr>Χρήση συγκολλητικών (2 από 4)</vt:lpstr>
      <vt:lpstr>Χρήση συγκολλητικών (3 από 4)</vt:lpstr>
      <vt:lpstr>Χρήση συγκολλητικών (4 από 4)</vt:lpstr>
      <vt:lpstr>Εφαρμογή συγκολλητικών (1 από 5)</vt:lpstr>
      <vt:lpstr>Εφαρμογή συγκολλητικών (2 από 5)</vt:lpstr>
      <vt:lpstr>Εφαρμογή συγκολλητικών (3 από 5)</vt:lpstr>
      <vt:lpstr>Εφαρμογή συγκολλητικών (4 από 5)</vt:lpstr>
      <vt:lpstr>Εφαρμογή συγκολλητικών (5 από 5)</vt:lpstr>
      <vt:lpstr>Κριτήρια επιλογής συγκολλητικού  (1 από 2)</vt:lpstr>
      <vt:lpstr>Κριτήρια επιλογής συγκολλητικού  (2 από 2)</vt:lpstr>
      <vt:lpstr>Ιδιότητες συγκολλητικών υλικών</vt:lpstr>
      <vt:lpstr>Θερμοκρασία υαλώδους μετάπτωσης</vt:lpstr>
      <vt:lpstr>Ιδιότητες του σχηματιζόμενου φιλμ (1 από 5)</vt:lpstr>
      <vt:lpstr> Ιδιότητες του σχηματιζόμενου φιλμ          (2 από 5) </vt:lpstr>
      <vt:lpstr> Ιδιότητες του σχηματιζόμενου φιλμ          (3 από 5) </vt:lpstr>
      <vt:lpstr> Ιδιότητες του σχηματιζόμενου φιλμ          (4 από 5) </vt:lpstr>
      <vt:lpstr> Ιδιότητες του σχηματιζόμενου φιλμ          (5 από 5) </vt:lpstr>
      <vt:lpstr>Ικανότητα συγκόλλησης (1 από 4)</vt:lpstr>
      <vt:lpstr>Ικανότητα συγκόλλησης (2 από 4)</vt:lpstr>
      <vt:lpstr>Ικανότητα συγκόλλησης (3 από 4)</vt:lpstr>
      <vt:lpstr>Ικανότητα συγκόλλησης (4 από 4)</vt:lpstr>
      <vt:lpstr>Γήρανση των συγκολλητικών (1 από 3)</vt:lpstr>
      <vt:lpstr>Γήρανση των συγκολλητικών (2 από 3)</vt:lpstr>
      <vt:lpstr>Γήρανση των συγκολλητικών (3 από 3)</vt:lpstr>
      <vt:lpstr>Αντιστρεψιμότητα συγκολλητικών</vt:lpstr>
      <vt:lpstr>Βαφική στη συντήρηση υφασμάτινων αντικειμένων (1 από 5)</vt:lpstr>
      <vt:lpstr>Βαφική στη συντήρηση υφασμάτινων αντικειμένων (2 από 5)</vt:lpstr>
      <vt:lpstr>Βαφική στη συντήρηση υφασμάτινων αντικειμένων (3 από 5)</vt:lpstr>
      <vt:lpstr>Βαφική στη συντήρηση υφασμάτινων αντικειμένων (4 από 5)</vt:lpstr>
      <vt:lpstr>Βαφική στη συντήρηση υφασμάτινων αντικειμένων (5 από 5)</vt:lpstr>
      <vt:lpstr>Υλικά </vt:lpstr>
      <vt:lpstr>Βιβλιογραφία (1 από 2)</vt:lpstr>
      <vt:lpstr>Βιβλιογραφία (2 από 2)</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Συντήρηση Υφάσματος</dc:title>
  <dc:creator>opencourses@teiath.gr</dc:creator>
  <cp:lastModifiedBy>alex</cp:lastModifiedBy>
  <cp:revision>8</cp:revision>
  <dcterms:created xsi:type="dcterms:W3CDTF">2014-09-29T12:25:13Z</dcterms:created>
  <dcterms:modified xsi:type="dcterms:W3CDTF">2015-02-24T14:26:16Z</dcterms:modified>
</cp:coreProperties>
</file>