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4" r:id="rId3"/>
    <p:sldId id="489" r:id="rId4"/>
    <p:sldId id="490" r:id="rId5"/>
    <p:sldId id="491" r:id="rId6"/>
    <p:sldId id="492" r:id="rId7"/>
    <p:sldId id="493" r:id="rId8"/>
    <p:sldId id="494" r:id="rId9"/>
    <p:sldId id="495" r:id="rId10"/>
    <p:sldId id="515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4" r:id="rId30"/>
    <p:sldId id="264" r:id="rId31"/>
    <p:sldId id="265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0" d="100"/>
          <a:sy n="70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29/11/2015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29/11/2015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8E49C5-4084-4928-B0D1-D1D10ED93DED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6799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CAD7E9-E1F1-4C4C-8F9B-F97B6AE4B22B}" type="slidenum">
              <a:rPr lang="en-US" altLang="el-GR"/>
              <a:pPr>
                <a:spcBef>
                  <a:spcPct val="0"/>
                </a:spcBef>
              </a:pPr>
              <a:t>7</a:t>
            </a:fld>
            <a:endParaRPr lang="en-US" altLang="el-G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21857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D82839-2491-4C6F-A2C9-9D8561C6649B}" type="slidenum">
              <a:rPr lang="en-US" altLang="el-GR"/>
              <a:pPr>
                <a:spcBef>
                  <a:spcPct val="0"/>
                </a:spcBef>
              </a:pPr>
              <a:t>8</a:t>
            </a:fld>
            <a:endParaRPr lang="en-US" altLang="el-G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07539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2DC195-CD25-4DDC-8E4C-2AE4A3AB461B}" type="slidenum">
              <a:rPr lang="en-US" altLang="el-GR"/>
              <a:pPr>
                <a:spcBef>
                  <a:spcPct val="0"/>
                </a:spcBef>
              </a:pPr>
              <a:t>10</a:t>
            </a:fld>
            <a:endParaRPr lang="en-US" altLang="el-G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057068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D122-866E-4D3B-9682-8196304B43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42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ph_theory" TargetMode="External"/><Relationship Id="rId2" Type="http://schemas.openxmlformats.org/officeDocument/2006/relationships/hyperlink" Target="https://en.wikipedia.org/wiki/Network_theo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ocial_network_analysis#cite_note-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Εξόρυξη δεδομένων και διαχείριση δεδομένων μεγάλης κλίμακας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dirty="0" smtClean="0"/>
              <a:t>:</a:t>
            </a:r>
            <a:r>
              <a:rPr lang="en-US" sz="2800" dirty="0"/>
              <a:t> Social Network Analysis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Α. Τσολακίδης, Χ</a:t>
            </a:r>
            <a:r>
              <a:rPr lang="el-GR" sz="2400" dirty="0" smtClean="0"/>
              <a:t>. </a:t>
            </a:r>
            <a:r>
              <a:rPr lang="el-GR" sz="2400" dirty="0" err="1" smtClean="0"/>
              <a:t>Σκουρλάς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267266" name="Picture 2" descr="https://upload.wikimedia.org/wikipedia/commons/thumb/d/d0/VR_complex.svg/300px-VR_complex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20" y="260648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2881967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graph with 23 × 1-vertex cliques (the vertices),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42 × 2-vertex cliques (the edges),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 × 3-vertex cliques (the light and dark blue triangles),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 × 4-vertex cliques (just the dark blue areas).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11 light blue triangles form maximal cliques. The two dark blue 4-cliques are both maximum and maximal, and the clique number of the graph is 4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https://en.wikipedia.org/wiki/Clique_%28graph_theory%29</a:t>
            </a:r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56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Clustering Coefficients</a:t>
            </a:r>
            <a:endParaRPr lang="en-US" altLang="el-GR" sz="2000" smtClean="0">
              <a:solidFill>
                <a:srgbClr val="7B9899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l-GR" sz="2800" dirty="0" smtClean="0"/>
              <a:t>This is the formula </a:t>
            </a:r>
            <a:r>
              <a:rPr lang="en-US" altLang="el-GR" sz="2800" dirty="0" smtClean="0"/>
              <a:t>for calculating the </a:t>
            </a:r>
            <a:r>
              <a:rPr lang="en-US" altLang="el-GR" sz="2800" dirty="0" smtClean="0"/>
              <a:t>clustering coefficient for the system.  </a:t>
            </a:r>
            <a:endParaRPr lang="en-US" altLang="el-GR" sz="2800" dirty="0" smtClean="0"/>
          </a:p>
          <a:p>
            <a:pPr eaLnBrk="1" hangingPunct="1"/>
            <a:r>
              <a:rPr lang="en-US" altLang="el-GR" sz="2800" dirty="0" smtClean="0"/>
              <a:t>N=number </a:t>
            </a:r>
            <a:r>
              <a:rPr lang="en-US" altLang="el-GR" sz="2800" dirty="0" smtClean="0"/>
              <a:t>of nodes.  C=clustering coefficient for each node </a:t>
            </a:r>
            <a:r>
              <a:rPr lang="en-US" altLang="el-GR" sz="2800" i="1" dirty="0" err="1" smtClean="0"/>
              <a:t>i</a:t>
            </a:r>
            <a:r>
              <a:rPr lang="en-US" altLang="el-GR" sz="2800" i="1" dirty="0" smtClean="0"/>
              <a:t>.</a:t>
            </a:r>
            <a:endParaRPr lang="en-US" altLang="el-GR" sz="2800" dirty="0" smtClean="0"/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28194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25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/>
          </a:p>
        </p:txBody>
      </p:sp>
      <p:sp>
        <p:nvSpPr>
          <p:cNvPr id="2662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Data Mining using WEKA</a:t>
            </a:r>
          </a:p>
        </p:txBody>
      </p:sp>
    </p:spTree>
    <p:extLst>
      <p:ext uri="{BB962C8B-B14F-4D97-AF65-F5344CB8AC3E}">
        <p14:creationId xmlns:p14="http://schemas.microsoft.com/office/powerpoint/2010/main" val="7946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Main Features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602BD-D8C9-4208-9631-9FA0851DD27F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941AF3-F310-4E10-9B07-73D2F4557667}" type="slidenum">
              <a:rPr lang="en-US" altLang="el-GR">
                <a:solidFill>
                  <a:srgbClr val="7B9899"/>
                </a:solidFill>
              </a:rPr>
              <a:pPr/>
              <a:t>12</a:t>
            </a:fld>
            <a:endParaRPr lang="en-US" altLang="el-GR">
              <a:solidFill>
                <a:srgbClr val="7B9899"/>
              </a:solidFill>
            </a:endParaRP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800" smtClean="0"/>
              <a:t>Data preprocessing tools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800" smtClean="0"/>
              <a:t>Classification/regression algorithms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800" smtClean="0"/>
              <a:t>Clustering algorithms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800" smtClean="0"/>
              <a:t>Algorithms for finding association rules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l-GR" sz="2800" smtClean="0"/>
          </a:p>
        </p:txBody>
      </p:sp>
    </p:spTree>
    <p:extLst>
      <p:ext uri="{BB962C8B-B14F-4D97-AF65-F5344CB8AC3E}">
        <p14:creationId xmlns:p14="http://schemas.microsoft.com/office/powerpoint/2010/main" val="40364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Explorer: pre-processing the data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B1038B-5805-4D51-941E-6DB8D316904E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8F093A-1D65-4654-BF26-98CE56BC8858}" type="slidenum">
              <a:rPr lang="en-US" altLang="el-GR">
                <a:solidFill>
                  <a:srgbClr val="7B9899"/>
                </a:solidFill>
              </a:rPr>
              <a:pPr/>
              <a:t>13</a:t>
            </a:fld>
            <a:endParaRPr lang="en-US" altLang="el-GR">
              <a:solidFill>
                <a:srgbClr val="7B9899"/>
              </a:solidFill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Data can be imported from a </a:t>
            </a:r>
            <a:r>
              <a:rPr lang="en-US" altLang="el-GR" dirty="0" smtClean="0"/>
              <a:t>file.          Supported </a:t>
            </a:r>
            <a:r>
              <a:rPr lang="en-US" altLang="el-GR" dirty="0" smtClean="0"/>
              <a:t>formats: ARFF, CSV, C4.5, binary</a:t>
            </a:r>
          </a:p>
          <a:p>
            <a:pPr eaLnBrk="1" hangingPunct="1"/>
            <a:r>
              <a:rPr lang="en-US" altLang="el-GR" dirty="0" smtClean="0"/>
              <a:t>Data can </a:t>
            </a:r>
            <a:r>
              <a:rPr lang="en-US" altLang="el-GR" dirty="0" smtClean="0"/>
              <a:t>be </a:t>
            </a:r>
            <a:r>
              <a:rPr lang="en-US" altLang="el-GR" dirty="0" smtClean="0"/>
              <a:t>read from a URL or from an SQL database (using </a:t>
            </a:r>
            <a:r>
              <a:rPr lang="en-US" altLang="el-GR" dirty="0" smtClean="0"/>
              <a:t>JDBC API)</a:t>
            </a:r>
            <a:endParaRPr lang="en-US" altLang="el-GR" dirty="0" smtClean="0"/>
          </a:p>
          <a:p>
            <a:pPr eaLnBrk="1" hangingPunct="1"/>
            <a:r>
              <a:rPr lang="en-US" altLang="el-GR" dirty="0" smtClean="0"/>
              <a:t>Pre-processing tools in WEKA are called “filters”</a:t>
            </a:r>
          </a:p>
          <a:p>
            <a:pPr eaLnBrk="1" hangingPunct="1"/>
            <a:r>
              <a:rPr lang="en-US" altLang="el-GR" dirty="0" smtClean="0"/>
              <a:t>WEKA contains filters for:</a:t>
            </a:r>
          </a:p>
          <a:p>
            <a:pPr lvl="1" eaLnBrk="1" hangingPunct="1"/>
            <a:r>
              <a:rPr lang="en-US" altLang="el-GR" dirty="0" smtClean="0"/>
              <a:t>Discretization, normalization, resampling, attribute selection, transforming and combining attributes, …</a:t>
            </a:r>
          </a:p>
        </p:txBody>
      </p:sp>
    </p:spTree>
    <p:extLst>
      <p:ext uri="{BB962C8B-B14F-4D97-AF65-F5344CB8AC3E}">
        <p14:creationId xmlns:p14="http://schemas.microsoft.com/office/powerpoint/2010/main" val="14078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WEKA .arff files</a:t>
            </a:r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934A8-5D6D-45C2-8997-EA81E5E65429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FA6B43-902F-4373-9AD1-C15D433E0490}" type="slidenum">
              <a:rPr lang="en-US" altLang="el-GR">
                <a:solidFill>
                  <a:srgbClr val="7B9899"/>
                </a:solidFill>
              </a:rPr>
              <a:pPr/>
              <a:t>14</a:t>
            </a:fld>
            <a:endParaRPr lang="en-US" altLang="el-GR">
              <a:solidFill>
                <a:srgbClr val="7B9899"/>
              </a:solidFill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458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@relation heart-disease-simplified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l-GR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@attribute age numeric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@attribute sex { female, male}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@attribute chest_pain_type { typ_angina, asympt, non_anginal, atyp_angina}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@attribute cholesterol numeric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@attribute exercise_induced_angina { no, yes}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@attribute class { present, not_present}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l-GR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@data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63,male,typ_angina,233,no,not_present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67,male,asympt,286,yes,present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67,male,asympt,229,yes,present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38,female,non_anginal,?,no,not_present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...</a:t>
            </a:r>
            <a:endParaRPr lang="en-US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42947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6F13FF-F15A-43CE-BD31-606E29E5CF1C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67087B-699C-4541-AF22-24E85FAED2C0}" type="slidenum">
              <a:rPr lang="en-US" altLang="el-GR">
                <a:solidFill>
                  <a:srgbClr val="FFFFFF"/>
                </a:solidFill>
              </a:rPr>
              <a:pPr/>
              <a:t>15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D343C7-2280-49FA-8C54-77B3CEA3D62E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30F788-71C5-4E1D-9043-89ABBC1FD09B}" type="slidenum">
              <a:rPr lang="en-US" altLang="el-GR">
                <a:solidFill>
                  <a:srgbClr val="FFFFFF"/>
                </a:solidFill>
              </a:rPr>
              <a:pPr/>
              <a:t>16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1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CBF99-0187-4465-A831-F7C0D3F8727A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FFAE6D-3CC2-4BB7-8B3C-8815B8B0A6B0}" type="slidenum">
              <a:rPr lang="en-US" altLang="el-GR">
                <a:solidFill>
                  <a:srgbClr val="FFFFFF"/>
                </a:solidFill>
              </a:rPr>
              <a:pPr/>
              <a:t>17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4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DE29D4-B629-4646-85AD-6CC679E044E4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379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A3F3B-1DA4-405A-9281-56BB35EE31A8}" type="slidenum">
              <a:rPr lang="en-US" altLang="el-GR">
                <a:solidFill>
                  <a:srgbClr val="FFFFFF"/>
                </a:solidFill>
              </a:rPr>
              <a:pPr/>
              <a:t>18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3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736304"/>
          </a:xfrm>
        </p:spPr>
        <p:txBody>
          <a:bodyPr>
            <a:noAutofit/>
          </a:bodyPr>
          <a:lstStyle/>
          <a:p>
            <a:r>
              <a:rPr lang="el-GR" sz="2400" dirty="0"/>
              <a:t>Γίνεται παρουσίαση θεμάτων εξόρυξης και ανάλυσης κοινωνικών δικτύων με έμφαση σε graph metrics,  οπτικοποίηση, χρήση του εργαλείου weka και εφαρμογές του σε εξόρυξη δεδομένων κ.λπ.</a:t>
            </a:r>
            <a:endParaRPr lang="el-GR" sz="2400" dirty="0" smtClean="0"/>
          </a:p>
          <a:p>
            <a:r>
              <a:rPr lang="el-GR" sz="2400" dirty="0"/>
              <a:t>Στόχος της ενότητας είναι η ενημέρωση των σπουδαστών σε θέματα ανάλυσης κοινωνικών δικτύων και εφαρμογής τεχνικών εξόρυξης και μηχανικής μάθησης. </a:t>
            </a:r>
            <a:endParaRPr lang="en-US" sz="2400" dirty="0" smtClean="0"/>
          </a:p>
          <a:p>
            <a:endParaRPr lang="el-GR" sz="2400" dirty="0" smtClean="0">
              <a:solidFill>
                <a:srgbClr val="FF0000"/>
              </a:solidFill>
            </a:endParaRPr>
          </a:p>
          <a:p>
            <a:endParaRPr lang="el-GR" sz="2400" dirty="0" smtClean="0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810000" y="2424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Περιγραφή Μαθήματος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6418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4CAA2-21A4-4F4A-9BC0-1C5EB31F9D9E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481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04F54E-D16E-4653-8291-CD8D654520AD}" type="slidenum">
              <a:rPr lang="en-US" altLang="el-GR">
                <a:solidFill>
                  <a:srgbClr val="FFFFFF"/>
                </a:solidFill>
              </a:rPr>
              <a:pPr/>
              <a:t>19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B7FFA-ACEA-4965-B44C-5B8F5D85BA7E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8100DA-A729-4C49-A6F1-406698736E74}" type="slidenum">
              <a:rPr lang="en-US" altLang="el-GR">
                <a:solidFill>
                  <a:srgbClr val="7B9899"/>
                </a:solidFill>
              </a:rPr>
              <a:pPr/>
              <a:t>20</a:t>
            </a:fld>
            <a:endParaRPr lang="en-US" altLang="el-GR">
              <a:solidFill>
                <a:srgbClr val="7B9899"/>
              </a:solidFill>
            </a:endParaRP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4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0D056A-637A-4956-92E6-3403CBFCD156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D187DE-F0C4-4C7B-911C-CB62B17D5CE2}" type="slidenum">
              <a:rPr lang="en-US" altLang="el-GR">
                <a:solidFill>
                  <a:srgbClr val="7B9899"/>
                </a:solidFill>
              </a:rPr>
              <a:pPr/>
              <a:t>21</a:t>
            </a:fld>
            <a:endParaRPr lang="en-US" altLang="el-GR">
              <a:solidFill>
                <a:srgbClr val="7B9899"/>
              </a:solidFill>
            </a:endParaRPr>
          </a:p>
        </p:txBody>
      </p:sp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3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732ECD-7880-4316-8A81-0DB1CA43088D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16C1FD-EBF2-482F-ACD2-39CC480EC4E9}" type="slidenum">
              <a:rPr lang="en-US" altLang="el-GR">
                <a:solidFill>
                  <a:srgbClr val="FFFFFF"/>
                </a:solidFill>
              </a:rPr>
              <a:pPr/>
              <a:t>22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5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577450-0585-42C8-8D9C-A9377083FEE0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891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8060A2-62E5-43C8-94C9-92B276BB6D42}" type="slidenum">
              <a:rPr lang="en-US" altLang="el-GR">
                <a:solidFill>
                  <a:srgbClr val="FFFFFF"/>
                </a:solidFill>
              </a:rPr>
              <a:pPr/>
              <a:t>23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4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AC8D77-ACE0-4C54-ABD9-85B0D41DC55A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46C96-3466-4616-B8C1-1AA2D6EE46B5}" type="slidenum">
              <a:rPr lang="en-US" altLang="el-GR">
                <a:solidFill>
                  <a:srgbClr val="FFFFFF"/>
                </a:solidFill>
              </a:rPr>
              <a:pPr/>
              <a:t>24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7350"/>
            <a:ext cx="33004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7595F7-9CB8-4D14-B747-40A229C7F81F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4096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A92EB-777A-41CB-95B1-A309D9CBCD7D}" type="slidenum">
              <a:rPr lang="en-US" altLang="el-GR">
                <a:solidFill>
                  <a:srgbClr val="FFFFFF"/>
                </a:solidFill>
              </a:rPr>
              <a:pPr/>
              <a:t>25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713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8293AF-3734-4385-BA8E-B1EB3144F37F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419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AFABB-35BA-49AB-88BD-B74B18D60157}" type="slidenum">
              <a:rPr lang="en-US" altLang="el-GR">
                <a:solidFill>
                  <a:srgbClr val="FFFFFF"/>
                </a:solidFill>
              </a:rPr>
              <a:pPr/>
              <a:t>26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A57331-6FF0-40FC-82F6-DD23310720A9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39D7B5-4DE1-4D31-8817-CB435943EE70}" type="slidenum">
              <a:rPr lang="en-US" altLang="el-GR">
                <a:solidFill>
                  <a:srgbClr val="FFFFFF"/>
                </a:solidFill>
              </a:rPr>
              <a:pPr/>
              <a:t>27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7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0D5FA0-1ADD-4438-93A6-C897D5916D54}" type="datetime1">
              <a:rPr lang="en-US" altLang="el-GR" smtClean="0">
                <a:solidFill>
                  <a:srgbClr val="FFFFFF"/>
                </a:solidFill>
              </a:rPr>
              <a:pPr/>
              <a:t>11/29/2015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DEEE30-3103-4136-BAD2-02FA071CA9FD}" type="slidenum">
              <a:rPr lang="en-US" altLang="el-GR">
                <a:solidFill>
                  <a:srgbClr val="FFFFFF"/>
                </a:solidFill>
              </a:rPr>
              <a:pPr/>
              <a:t>28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FF0000"/>
                </a:solidFill>
              </a:rPr>
              <a:t>Keywords</a:t>
            </a:r>
            <a:endParaRPr lang="en-US" altLang="el-GR" dirty="0" smtClean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Social network analysis, graph metrics, visualization, </a:t>
            </a:r>
            <a:r>
              <a:rPr lang="en-US" dirty="0" err="1"/>
              <a:t>weka</a:t>
            </a:r>
            <a:r>
              <a:rPr lang="en-US" dirty="0"/>
              <a:t> tool, cluster analysis, classification, association rules, machine learning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Α. Τσολακίδης, Χ</a:t>
            </a:r>
            <a:r>
              <a:rPr lang="el-GR" sz="2000" dirty="0" smtClean="0"/>
              <a:t>. Σκουρλάς </a:t>
            </a:r>
            <a:r>
              <a:rPr lang="el-GR" sz="2000" dirty="0" smtClean="0"/>
              <a:t>201</a:t>
            </a:r>
            <a:r>
              <a:rPr lang="en-US" sz="2000" dirty="0" smtClean="0"/>
              <a:t>4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Α. Τσολακίδης, Χ</a:t>
            </a:r>
            <a:r>
              <a:rPr lang="el-GR" sz="2000" dirty="0"/>
              <a:t>. </a:t>
            </a:r>
            <a:r>
              <a:rPr lang="el-GR" sz="2000" dirty="0" smtClean="0"/>
              <a:t>Σκουρλάς. </a:t>
            </a:r>
            <a:r>
              <a:rPr lang="el-GR" sz="2000" dirty="0"/>
              <a:t>«Εξόρυξη δεδομένων και διαχείριση δεδομένων μεγάλης κλίμακας. </a:t>
            </a:r>
            <a:r>
              <a:rPr lang="el-GR" sz="2000" dirty="0"/>
              <a:t>Ενότητα </a:t>
            </a:r>
            <a:r>
              <a:rPr lang="en-US" sz="2000" dirty="0" smtClean="0"/>
              <a:t>8</a:t>
            </a:r>
            <a:r>
              <a:rPr lang="el-GR" sz="2000" dirty="0" smtClean="0"/>
              <a:t>: «</a:t>
            </a:r>
            <a:r>
              <a:rPr lang="en-US" sz="2000" dirty="0"/>
              <a:t>Social Network Analysis</a:t>
            </a:r>
            <a:r>
              <a:rPr lang="el-GR" sz="2000" dirty="0" smtClean="0"/>
              <a:t>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What is Network Analysis?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372427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Social network analysis</a:t>
            </a:r>
            <a:r>
              <a:rPr lang="en-US" dirty="0"/>
              <a:t> (</a:t>
            </a:r>
            <a:r>
              <a:rPr lang="en-US" b="1" dirty="0"/>
              <a:t>SNA</a:t>
            </a:r>
            <a:r>
              <a:rPr lang="en-US" dirty="0"/>
              <a:t>) is the process of investigating social structures through the use of </a:t>
            </a:r>
            <a:r>
              <a:rPr lang="en-US" dirty="0">
                <a:hlinkClick r:id="rId2" tooltip="Network theory"/>
              </a:rPr>
              <a:t>network</a:t>
            </a:r>
            <a:r>
              <a:rPr lang="en-US" dirty="0"/>
              <a:t> and </a:t>
            </a:r>
            <a:r>
              <a:rPr lang="en-US" dirty="0">
                <a:hlinkClick r:id="rId3" tooltip="Graph theory"/>
              </a:rPr>
              <a:t>graph</a:t>
            </a:r>
            <a:r>
              <a:rPr lang="en-US" dirty="0"/>
              <a:t> theories.</a:t>
            </a:r>
            <a:r>
              <a:rPr lang="en-US" baseline="30000" dirty="0">
                <a:hlinkClick r:id="rId4"/>
              </a:rPr>
              <a:t>[1]</a:t>
            </a:r>
            <a:r>
              <a:rPr lang="en-US" dirty="0"/>
              <a:t> It characterizes networked structures in </a:t>
            </a:r>
            <a:r>
              <a:rPr lang="en-US" dirty="0" smtClean="0"/>
              <a:t>terms  of</a:t>
            </a:r>
            <a:r>
              <a:rPr lang="en-US" dirty="0"/>
              <a:t> </a:t>
            </a:r>
            <a:r>
              <a:rPr lang="en-US" i="1" dirty="0"/>
              <a:t>nodes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en-US" dirty="0"/>
              <a:t>individual actors, people, or things within the network) and the </a:t>
            </a:r>
            <a:r>
              <a:rPr lang="en-US" i="1" dirty="0"/>
              <a:t>ties</a:t>
            </a:r>
            <a:r>
              <a:rPr lang="en-US" dirty="0"/>
              <a:t> or </a:t>
            </a:r>
            <a:r>
              <a:rPr lang="en-US" i="1" dirty="0"/>
              <a:t>edges</a:t>
            </a:r>
            <a:r>
              <a:rPr lang="en-US" dirty="0"/>
              <a:t>(relationships or interactions) that connect </a:t>
            </a:r>
            <a:r>
              <a:rPr lang="en-US" dirty="0" smtClean="0"/>
              <a:t>them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source[</a:t>
            </a:r>
            <a:r>
              <a:rPr lang="en-US" sz="2000" dirty="0" smtClean="0"/>
              <a:t>https://en.wikipedia.org/wiki/Social_network_analysis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Network Analysis</a:t>
            </a: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 rot="-1800000">
            <a:off x="4800600" y="279876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rot="16200000" flipV="1">
            <a:off x="3619500" y="3976688"/>
            <a:ext cx="15240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rot="14398529" flipV="1">
            <a:off x="3151188" y="5643563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rot="14398529" flipV="1">
            <a:off x="3262313" y="5449888"/>
            <a:ext cx="1524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rot="12499427" flipV="1">
            <a:off x="3963988" y="6088063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rot="12499427" flipV="1">
            <a:off x="4676775" y="3263900"/>
            <a:ext cx="904875" cy="323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rot="5400000" flipV="1">
            <a:off x="5981700" y="3989388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rot="5400000" flipV="1">
            <a:off x="5372100" y="3379788"/>
            <a:ext cx="1524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rot="5400000" flipV="1">
            <a:off x="4800600" y="2808288"/>
            <a:ext cx="17526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rot="3598529" flipV="1">
            <a:off x="4305300" y="2527300"/>
            <a:ext cx="83820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 rot="1699427" flipV="1">
            <a:off x="4722813" y="2794000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22" name="Oval 16"/>
          <p:cNvSpPr>
            <a:spLocks noChangeArrowheads="1"/>
          </p:cNvSpPr>
          <p:nvPr/>
        </p:nvSpPr>
        <p:spPr bwMode="auto">
          <a:xfrm>
            <a:off x="4724400" y="2722563"/>
            <a:ext cx="152400" cy="152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7423" name="Oval 17"/>
          <p:cNvSpPr>
            <a:spLocks noChangeArrowheads="1"/>
          </p:cNvSpPr>
          <p:nvPr/>
        </p:nvSpPr>
        <p:spPr bwMode="auto">
          <a:xfrm>
            <a:off x="4724400" y="6227763"/>
            <a:ext cx="152400" cy="152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17424" name="Group 21"/>
          <p:cNvGrpSpPr>
            <a:grpSpLocks/>
          </p:cNvGrpSpPr>
          <p:nvPr/>
        </p:nvGrpSpPr>
        <p:grpSpPr bwMode="auto">
          <a:xfrm rot="7200000">
            <a:off x="4724400" y="2722563"/>
            <a:ext cx="152400" cy="3657600"/>
            <a:chOff x="4032" y="1344"/>
            <a:chExt cx="96" cy="2304"/>
          </a:xfrm>
        </p:grpSpPr>
        <p:sp>
          <p:nvSpPr>
            <p:cNvPr id="17434" name="Oval 22"/>
            <p:cNvSpPr>
              <a:spLocks noChangeArrowheads="1"/>
            </p:cNvSpPr>
            <p:nvPr/>
          </p:nvSpPr>
          <p:spPr bwMode="auto">
            <a:xfrm>
              <a:off x="4032" y="1344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7435" name="Oval 23"/>
            <p:cNvSpPr>
              <a:spLocks noChangeArrowheads="1"/>
            </p:cNvSpPr>
            <p:nvPr/>
          </p:nvSpPr>
          <p:spPr bwMode="auto">
            <a:xfrm>
              <a:off x="4032" y="3552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17425" name="Group 24"/>
          <p:cNvGrpSpPr>
            <a:grpSpLocks/>
          </p:cNvGrpSpPr>
          <p:nvPr/>
        </p:nvGrpSpPr>
        <p:grpSpPr bwMode="auto">
          <a:xfrm rot="3600000">
            <a:off x="4724400" y="2722563"/>
            <a:ext cx="152400" cy="3657600"/>
            <a:chOff x="4032" y="1344"/>
            <a:chExt cx="96" cy="2304"/>
          </a:xfrm>
        </p:grpSpPr>
        <p:sp>
          <p:nvSpPr>
            <p:cNvPr id="17432" name="Oval 25"/>
            <p:cNvSpPr>
              <a:spLocks noChangeArrowheads="1"/>
            </p:cNvSpPr>
            <p:nvPr/>
          </p:nvSpPr>
          <p:spPr bwMode="auto">
            <a:xfrm>
              <a:off x="4032" y="1344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7433" name="Oval 26"/>
            <p:cNvSpPr>
              <a:spLocks noChangeArrowheads="1"/>
            </p:cNvSpPr>
            <p:nvPr/>
          </p:nvSpPr>
          <p:spPr bwMode="auto">
            <a:xfrm>
              <a:off x="4032" y="3552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17426" name="Group 27"/>
          <p:cNvGrpSpPr>
            <a:grpSpLocks/>
          </p:cNvGrpSpPr>
          <p:nvPr/>
        </p:nvGrpSpPr>
        <p:grpSpPr bwMode="auto">
          <a:xfrm rot="1800000">
            <a:off x="4724400" y="2722563"/>
            <a:ext cx="152400" cy="3657600"/>
            <a:chOff x="4032" y="1344"/>
            <a:chExt cx="96" cy="2304"/>
          </a:xfrm>
        </p:grpSpPr>
        <p:sp>
          <p:nvSpPr>
            <p:cNvPr id="17430" name="Oval 28"/>
            <p:cNvSpPr>
              <a:spLocks noChangeArrowheads="1"/>
            </p:cNvSpPr>
            <p:nvPr/>
          </p:nvSpPr>
          <p:spPr bwMode="auto">
            <a:xfrm>
              <a:off x="4032" y="1344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7431" name="Oval 29"/>
            <p:cNvSpPr>
              <a:spLocks noChangeArrowheads="1"/>
            </p:cNvSpPr>
            <p:nvPr/>
          </p:nvSpPr>
          <p:spPr bwMode="auto">
            <a:xfrm>
              <a:off x="4032" y="3552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17427" name="Group 30"/>
          <p:cNvGrpSpPr>
            <a:grpSpLocks/>
          </p:cNvGrpSpPr>
          <p:nvPr/>
        </p:nvGrpSpPr>
        <p:grpSpPr bwMode="auto">
          <a:xfrm rot="9000000">
            <a:off x="4724400" y="2722563"/>
            <a:ext cx="152400" cy="3657600"/>
            <a:chOff x="4032" y="1344"/>
            <a:chExt cx="96" cy="2304"/>
          </a:xfrm>
        </p:grpSpPr>
        <p:sp>
          <p:nvSpPr>
            <p:cNvPr id="17428" name="Oval 31"/>
            <p:cNvSpPr>
              <a:spLocks noChangeArrowheads="1"/>
            </p:cNvSpPr>
            <p:nvPr/>
          </p:nvSpPr>
          <p:spPr bwMode="auto">
            <a:xfrm>
              <a:off x="4032" y="1344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7429" name="Oval 32"/>
            <p:cNvSpPr>
              <a:spLocks noChangeArrowheads="1"/>
            </p:cNvSpPr>
            <p:nvPr/>
          </p:nvSpPr>
          <p:spPr bwMode="auto">
            <a:xfrm>
              <a:off x="4032" y="3552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</p:spTree>
    <p:extLst>
      <p:ext uri="{BB962C8B-B14F-4D97-AF65-F5344CB8AC3E}">
        <p14:creationId xmlns:p14="http://schemas.microsoft.com/office/powerpoint/2010/main" val="12956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Some concepts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l-GR" sz="2400" dirty="0" smtClean="0"/>
              <a:t>A </a:t>
            </a:r>
            <a:r>
              <a:rPr lang="en-US" altLang="el-GR" sz="2400" b="1" dirty="0" smtClean="0"/>
              <a:t>node or vertex</a:t>
            </a:r>
            <a:r>
              <a:rPr lang="en-US" altLang="el-GR" sz="2400" dirty="0" smtClean="0"/>
              <a:t> is an individual unit in the graph </a:t>
            </a:r>
            <a:r>
              <a:rPr lang="en-US" altLang="el-GR" sz="2400" dirty="0" smtClean="0"/>
              <a:t>(or network).  </a:t>
            </a:r>
            <a:endParaRPr lang="en-US" altLang="el-GR" sz="2400" dirty="0" smtClean="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l-GR" sz="2400" dirty="0" smtClean="0"/>
          </a:p>
          <a:p>
            <a:pPr>
              <a:lnSpc>
                <a:spcPct val="80000"/>
              </a:lnSpc>
            </a:pPr>
            <a:r>
              <a:rPr lang="en-US" altLang="el-GR" sz="2400" dirty="0" smtClean="0"/>
              <a:t>A </a:t>
            </a:r>
            <a:r>
              <a:rPr lang="en-US" altLang="el-GR" sz="2400" b="1" dirty="0" smtClean="0"/>
              <a:t>graph </a:t>
            </a:r>
            <a:r>
              <a:rPr lang="en-US" altLang="el-GR" sz="2400" b="1" dirty="0" smtClean="0"/>
              <a:t>(or network)</a:t>
            </a:r>
            <a:r>
              <a:rPr lang="en-US" altLang="el-GR" sz="2400" dirty="0" smtClean="0"/>
              <a:t> </a:t>
            </a:r>
            <a:r>
              <a:rPr lang="en-US" altLang="el-GR" sz="2400" dirty="0" smtClean="0"/>
              <a:t>is a set of nodes that </a:t>
            </a:r>
            <a:r>
              <a:rPr lang="en-US" altLang="el-GR" sz="2400" dirty="0" smtClean="0"/>
              <a:t>are/could be connected </a:t>
            </a:r>
            <a:r>
              <a:rPr lang="en-US" altLang="el-GR" sz="2400" dirty="0" smtClean="0"/>
              <a:t>to each </a:t>
            </a:r>
            <a:r>
              <a:rPr lang="en-US" altLang="el-GR" sz="2400" dirty="0" smtClean="0"/>
              <a:t>other.</a:t>
            </a:r>
            <a:endParaRPr lang="en-US" altLang="el-GR" sz="2400" dirty="0" smtClean="0"/>
          </a:p>
          <a:p>
            <a:pPr eaLnBrk="1" hangingPunct="1">
              <a:lnSpc>
                <a:spcPct val="80000"/>
              </a:lnSpc>
            </a:pPr>
            <a:endParaRPr lang="en-US" altLang="el-GR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l-GR" sz="2400" dirty="0" smtClean="0"/>
              <a:t>An “edge” is a connection </a:t>
            </a:r>
            <a:r>
              <a:rPr lang="en-US" altLang="el-GR" sz="2400" dirty="0" smtClean="0"/>
              <a:t>(or tie) </a:t>
            </a:r>
            <a:r>
              <a:rPr lang="en-US" altLang="el-GR" sz="2400" dirty="0" smtClean="0"/>
              <a:t>between two nodes.</a:t>
            </a:r>
          </a:p>
          <a:p>
            <a:pPr eaLnBrk="1" hangingPunct="1">
              <a:lnSpc>
                <a:spcPct val="80000"/>
              </a:lnSpc>
            </a:pP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6921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Some concepts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Size  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Number of nodes</a:t>
            </a:r>
          </a:p>
          <a:p>
            <a:pPr lvl="1" eaLnBrk="1" hangingPunct="1">
              <a:lnSpc>
                <a:spcPct val="90000"/>
              </a:lnSpc>
            </a:pPr>
            <a:endParaRPr lang="en-US" altLang="el-GR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Density 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Number of ties that are presented in the graph,  the amount of ties that could be presented in the </a:t>
            </a:r>
            <a:r>
              <a:rPr lang="en-US" altLang="el-GR" dirty="0" smtClean="0"/>
              <a:t>graph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Out-degree 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Sum of connections from an actor to </a:t>
            </a:r>
            <a:r>
              <a:rPr lang="en-US" altLang="el-GR" dirty="0" smtClean="0"/>
              <a:t>other ones 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endParaRPr lang="en-US" altLang="el-GR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In-degree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Sum of connections to an actor </a:t>
            </a:r>
          </a:p>
          <a:p>
            <a:pPr lvl="1" eaLnBrk="1" hangingPunct="1">
              <a:lnSpc>
                <a:spcPct val="90000"/>
              </a:lnSpc>
            </a:pP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7652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4800"/>
            <a:ext cx="8675687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Some Measures</a:t>
            </a:r>
            <a:endParaRPr lang="en-US" altLang="el-GR" sz="2000" smtClean="0">
              <a:solidFill>
                <a:srgbClr val="7B9899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39963"/>
            <a:ext cx="7772400" cy="4618037"/>
          </a:xfrm>
        </p:spPr>
        <p:txBody>
          <a:bodyPr/>
          <a:lstStyle/>
          <a:p>
            <a:pPr eaLnBrk="1" hangingPunct="1"/>
            <a:r>
              <a:rPr lang="en-US" altLang="el-GR" sz="2800" dirty="0" smtClean="0"/>
              <a:t>Degree</a:t>
            </a:r>
          </a:p>
          <a:p>
            <a:pPr lvl="1" eaLnBrk="1" hangingPunct="1"/>
            <a:r>
              <a:rPr lang="en-US" altLang="el-GR" sz="2400" dirty="0" smtClean="0"/>
              <a:t>Sum of connections </a:t>
            </a:r>
            <a:r>
              <a:rPr lang="en-US" altLang="el-GR" sz="2400" dirty="0" smtClean="0"/>
              <a:t>from/to </a:t>
            </a:r>
            <a:r>
              <a:rPr lang="en-US" altLang="el-GR" sz="2400" dirty="0" smtClean="0"/>
              <a:t>a node</a:t>
            </a:r>
          </a:p>
          <a:p>
            <a:pPr lvl="1" eaLnBrk="1" hangingPunct="1"/>
            <a:endParaRPr lang="en-US" altLang="el-GR" sz="900" dirty="0" smtClean="0"/>
          </a:p>
          <a:p>
            <a:pPr eaLnBrk="1" hangingPunct="1"/>
            <a:r>
              <a:rPr lang="en-US" altLang="el-GR" sz="2800" dirty="0" smtClean="0"/>
              <a:t>Closeness centrality</a:t>
            </a:r>
          </a:p>
          <a:p>
            <a:pPr lvl="1" eaLnBrk="1" hangingPunct="1"/>
            <a:r>
              <a:rPr lang="en-US" altLang="el-GR" sz="2400" dirty="0" smtClean="0"/>
              <a:t>Distance of one node </a:t>
            </a:r>
            <a:r>
              <a:rPr lang="en-US" altLang="el-GR" sz="2400" dirty="0" smtClean="0"/>
              <a:t>from all the other ones </a:t>
            </a:r>
            <a:r>
              <a:rPr lang="en-US" altLang="el-GR" sz="2400" dirty="0" smtClean="0"/>
              <a:t>in the network</a:t>
            </a:r>
          </a:p>
          <a:p>
            <a:pPr eaLnBrk="1" hangingPunct="1"/>
            <a:endParaRPr lang="en-US" altLang="el-GR" sz="900" dirty="0" smtClean="0"/>
          </a:p>
          <a:p>
            <a:pPr eaLnBrk="1" hangingPunct="1"/>
            <a:r>
              <a:rPr lang="en-US" altLang="el-GR" sz="2800" dirty="0" err="1" smtClean="0"/>
              <a:t>Betweenness</a:t>
            </a:r>
            <a:r>
              <a:rPr lang="en-US" altLang="el-GR" sz="2800" dirty="0" smtClean="0"/>
              <a:t> centrality</a:t>
            </a:r>
          </a:p>
          <a:p>
            <a:pPr lvl="1"/>
            <a:r>
              <a:rPr lang="en-US" altLang="el-GR" sz="2400" dirty="0"/>
              <a:t>Number that represents how frequently a node is between the  geodesic paths of other nodes</a:t>
            </a:r>
            <a:endParaRPr lang="en-US" altLang="el-GR" sz="24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l-GR" sz="2800" dirty="0" smtClean="0"/>
          </a:p>
          <a:p>
            <a:pPr lvl="1" eaLnBrk="1" hangingPunct="1"/>
            <a:endParaRPr lang="en-US" altLang="el-GR" sz="2400" dirty="0" smtClean="0"/>
          </a:p>
          <a:p>
            <a:pPr eaLnBrk="1" hangingPunct="1"/>
            <a:endParaRPr lang="en-US" altLang="el-GR" sz="900" dirty="0" smtClean="0">
              <a:solidFill>
                <a:srgbClr val="FFFF66"/>
              </a:solidFill>
            </a:endParaRPr>
          </a:p>
          <a:p>
            <a:pPr eaLnBrk="1" hangingPunct="1"/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4111728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Cliques and Network Diameter</a:t>
            </a:r>
            <a:endParaRPr lang="en-US" altLang="el-GR" sz="2000" smtClean="0">
              <a:solidFill>
                <a:srgbClr val="7B9899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altLang="el-GR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sz="2800" dirty="0" smtClean="0"/>
              <a:t>Cliques </a:t>
            </a:r>
          </a:p>
          <a:p>
            <a:pPr lvl="2">
              <a:lnSpc>
                <a:spcPct val="90000"/>
              </a:lnSpc>
            </a:pPr>
            <a:r>
              <a:rPr lang="en-US" altLang="el-GR" dirty="0"/>
              <a:t>Subset of </a:t>
            </a:r>
            <a:r>
              <a:rPr lang="en-US" altLang="el-GR" dirty="0" smtClean="0"/>
              <a:t>an undirected </a:t>
            </a:r>
            <a:r>
              <a:rPr lang="en-US" altLang="el-GR" dirty="0"/>
              <a:t>graph of nodes that are more closely tied to each other than to nodes which are not part of </a:t>
            </a:r>
            <a:r>
              <a:rPr lang="en-US" altLang="el-GR"/>
              <a:t>the </a:t>
            </a:r>
            <a:r>
              <a:rPr lang="en-US" altLang="el-GR" smtClean="0"/>
              <a:t>subset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A clique, C, in an undirected graph G = (V, E) is a subset of the vertices, C ⊆ V, such that every two distinct vertices are adjacent 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In computer science, the clique problem is the computational problem of finding a maximum clique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The word "clique", in its graph-theoretic usage, arose from the work of </a:t>
            </a:r>
            <a:r>
              <a:rPr lang="en-US" b="1" dirty="0" err="1">
                <a:solidFill>
                  <a:srgbClr val="FF0000"/>
                </a:solidFill>
              </a:rPr>
              <a:t>Luce</a:t>
            </a:r>
            <a:r>
              <a:rPr lang="en-US" b="1" dirty="0">
                <a:solidFill>
                  <a:srgbClr val="FF0000"/>
                </a:solidFill>
              </a:rPr>
              <a:t> &amp; Perry (1949), who used complete subgraphs to model cliques (groups of people who all know each other) in social networks.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https://en.wikipedia.org/wiki/Clique_%</a:t>
            </a:r>
            <a:r>
              <a:rPr lang="en-US" dirty="0" smtClean="0">
                <a:solidFill>
                  <a:srgbClr val="FF0000"/>
                </a:solidFill>
              </a:rPr>
              <a:t>28graph_theory%29)</a:t>
            </a:r>
            <a:r>
              <a:rPr lang="en-US" dirty="0" smtClean="0"/>
              <a:t>.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Network Diameter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l-GR" dirty="0" smtClean="0"/>
              <a:t>The network diameter is the “longest shortest path” between any two nodes.</a:t>
            </a:r>
          </a:p>
          <a:p>
            <a:pPr eaLnBrk="1" hangingPunct="1">
              <a:lnSpc>
                <a:spcPct val="90000"/>
              </a:lnSpc>
            </a:pP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140129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1064</TotalTime>
  <Words>1001</Words>
  <Application>Microsoft Office PowerPoint</Application>
  <PresentationFormat>On-screen Show (4:3)</PresentationFormat>
  <Paragraphs>176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Wingdings 2</vt:lpstr>
      <vt:lpstr>exo-opistho_simeiomata</vt:lpstr>
      <vt:lpstr>Εξόρυξη δεδομένων και διαχείριση δεδομένων μεγάλης κλίμακας</vt:lpstr>
      <vt:lpstr>Περιγραφή Μαθήματος</vt:lpstr>
      <vt:lpstr>Keywords</vt:lpstr>
      <vt:lpstr>What is Network Analysis?</vt:lpstr>
      <vt:lpstr>Network Analysis</vt:lpstr>
      <vt:lpstr>Some concepts</vt:lpstr>
      <vt:lpstr>Some concepts</vt:lpstr>
      <vt:lpstr>Some Measures</vt:lpstr>
      <vt:lpstr>Cliques and Network Diameter</vt:lpstr>
      <vt:lpstr>PowerPoint Presentation</vt:lpstr>
      <vt:lpstr>Clustering Coefficients</vt:lpstr>
      <vt:lpstr>Data Mining using WEKA</vt:lpstr>
      <vt:lpstr>Main Features</vt:lpstr>
      <vt:lpstr>Explorer: pre-processing the data</vt:lpstr>
      <vt:lpstr>WEKA .arff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Christos</cp:lastModifiedBy>
  <cp:revision>146</cp:revision>
  <dcterms:created xsi:type="dcterms:W3CDTF">2014-10-20T11:54:42Z</dcterms:created>
  <dcterms:modified xsi:type="dcterms:W3CDTF">2015-11-29T16:57:04Z</dcterms:modified>
</cp:coreProperties>
</file>