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40"/>
  </p:notesMasterIdLst>
  <p:handoutMasterIdLst>
    <p:handoutMasterId r:id="rId41"/>
  </p:handoutMasterIdLst>
  <p:sldIdLst>
    <p:sldId id="292" r:id="rId2"/>
    <p:sldId id="268" r:id="rId3"/>
    <p:sldId id="269" r:id="rId4"/>
    <p:sldId id="270" r:id="rId5"/>
    <p:sldId id="276" r:id="rId6"/>
    <p:sldId id="271" r:id="rId7"/>
    <p:sldId id="272" r:id="rId8"/>
    <p:sldId id="273" r:id="rId9"/>
    <p:sldId id="274" r:id="rId10"/>
    <p:sldId id="275" r:id="rId11"/>
    <p:sldId id="277" r:id="rId12"/>
    <p:sldId id="278" r:id="rId13"/>
    <p:sldId id="291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4" r:id="rId26"/>
    <p:sldId id="295" r:id="rId27"/>
    <p:sldId id="296" r:id="rId28"/>
    <p:sldId id="297" r:id="rId29"/>
    <p:sldId id="299" r:id="rId30"/>
    <p:sldId id="300" r:id="rId31"/>
    <p:sldId id="301" r:id="rId32"/>
    <p:sldId id="298" r:id="rId33"/>
    <p:sldId id="302" r:id="rId34"/>
    <p:sldId id="257" r:id="rId35"/>
    <p:sldId id="262" r:id="rId36"/>
    <p:sldId id="293" r:id="rId37"/>
    <p:sldId id="265" r:id="rId38"/>
    <p:sldId id="266" r:id="rId39"/>
  </p:sldIdLst>
  <p:sldSz cx="9144000" cy="6858000" type="screen4x3"/>
  <p:notesSz cx="7104063" cy="10234613"/>
  <p:custDataLst>
    <p:tags r:id="rId4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2"/>
    <a:srgbClr val="820000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3395" autoAdjust="0"/>
  </p:normalViewPr>
  <p:slideViewPr>
    <p:cSldViewPr>
      <p:cViewPr varScale="1">
        <p:scale>
          <a:sx n="69" d="100"/>
          <a:sy n="69" d="100"/>
        </p:scale>
        <p:origin x="15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2/4/2019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2/4/2019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6594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2253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937111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2759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40442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7716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90762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1536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156121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1638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221025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1741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45730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1741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964557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1843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091995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1945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267040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2048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907851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215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213103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8552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69225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14500"/>
            <a:ext cx="3808413" cy="4149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14500"/>
            <a:ext cx="3808412" cy="4149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165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1.doc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6.docx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8.emf"/><Relationship Id="rId4" Type="http://schemas.openxmlformats.org/officeDocument/2006/relationships/package" Target="../embeddings/Microsoft_Word_Document8.docx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II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 smtClean="0"/>
              <a:t>Ενότητα 5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sz="2800" dirty="0" smtClean="0"/>
              <a:t>«Διαφορές προγραμματισμού εφαρμογής </a:t>
            </a:r>
            <a:r>
              <a:rPr lang="el-GR" sz="2800" dirty="0"/>
              <a:t>με χρήση triggers σε περιβάλλον </a:t>
            </a:r>
            <a:r>
              <a:rPr lang="el-GR" sz="2800" dirty="0" smtClean="0"/>
              <a:t>PL/SQL και </a:t>
            </a:r>
            <a:r>
              <a:rPr lang="el-GR" sz="2800" dirty="0"/>
              <a:t>σε περιβάλλον </a:t>
            </a:r>
            <a:r>
              <a:rPr lang="el-GR" sz="2800" dirty="0" smtClean="0"/>
              <a:t>mySQL» </a:t>
            </a:r>
            <a:endParaRPr lang="el-GR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Χ. </a:t>
            </a:r>
            <a:r>
              <a:rPr lang="el-GR" sz="2400" dirty="0" err="1" smtClean="0"/>
              <a:t>Σκουρλάς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86569"/>
            <a:ext cx="75819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Κατασκευάζουμε τον TRIGGER </a:t>
            </a:r>
            <a:r>
              <a:rPr lang="el-GR" dirty="0" err="1"/>
              <a:t>total</a:t>
            </a:r>
            <a:r>
              <a:rPr lang="el-GR" dirty="0"/>
              <a:t> στον πίνακα </a:t>
            </a:r>
            <a:r>
              <a:rPr lang="el-GR" dirty="0" err="1" smtClean="0"/>
              <a:t>orderlines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CREATE OR REPLACE TRIGGER total BEFORE INSERT ON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orderlines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EACH ROW </a:t>
            </a:r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DECLARE</a:t>
            </a:r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total_var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NUMBER;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SELECT SUM(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ptotal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+ 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NEW.ptotal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total_var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orderlines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NEW.orderno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UPDATE orders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SET total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total_var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NEW.orderno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orderlines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ordemo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qty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VALUES (1, 1, 10); INSERT INTO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orderlines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ordemo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qty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VALUES (1, 2, 5);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345005"/>
              </p:ext>
            </p:extLst>
          </p:nvPr>
        </p:nvGraphicFramePr>
        <p:xfrm>
          <a:off x="5076056" y="3356992"/>
          <a:ext cx="3816425" cy="1023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08112"/>
                <a:gridCol w="1080120"/>
                <a:gridCol w="720081"/>
              </a:tblGrid>
              <a:tr h="228213"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dirty="0" err="1" smtClean="0"/>
                        <a:t>Orderno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800" spc="30" dirty="0" err="1" smtClean="0">
                          <a:effectLst/>
                        </a:rPr>
                        <a:t>Stockno</a:t>
                      </a:r>
                      <a:r>
                        <a:rPr lang="en-US" sz="1800" spc="30" dirty="0" smtClean="0">
                          <a:effectLst/>
                        </a:rPr>
                        <a:t> 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800" spc="30" dirty="0" err="1" smtClean="0">
                          <a:effectLst/>
                        </a:rPr>
                        <a:t>Qty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dirty="0" err="1" smtClean="0"/>
                        <a:t>Ptotal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</a:tr>
              <a:tr h="228213"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10.00</a:t>
                      </a:r>
                    </a:p>
                  </a:txBody>
                  <a:tcPr/>
                </a:tc>
              </a:tr>
              <a:tr h="22821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800" u="none" strike="noStrike" spc="30" dirty="0" smtClean="0">
                          <a:effectLst/>
                        </a:rPr>
                        <a:t>2</a:t>
                      </a:r>
                      <a:endParaRPr lang="el-GR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7.50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07778"/>
              </p:ext>
            </p:extLst>
          </p:nvPr>
        </p:nvGraphicFramePr>
        <p:xfrm>
          <a:off x="5076056" y="2204864"/>
          <a:ext cx="3840089" cy="864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04635"/>
                <a:gridCol w="1041076"/>
                <a:gridCol w="786266"/>
              </a:tblGrid>
              <a:tr h="228213">
                <a:tc>
                  <a:txBody>
                    <a:bodyPr/>
                    <a:lstStyle/>
                    <a:p>
                      <a:pPr marL="12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err="1" smtClean="0"/>
                        <a:t>Orderno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err="1" smtClean="0"/>
                        <a:t>Custno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err="1" smtClean="0"/>
                        <a:t>Qdate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Total</a:t>
                      </a:r>
                    </a:p>
                  </a:txBody>
                  <a:tcPr marL="0" marR="0" marT="0" marB="0" anchor="ctr">
                    <a:solidFill>
                      <a:srgbClr val="004B82"/>
                    </a:solidFill>
                  </a:tcPr>
                </a:tc>
              </a:tr>
              <a:tr h="5897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27-3-2019 08:37:36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17.50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68230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33568"/>
            <a:ext cx="8229600" cy="619168"/>
          </a:xfrm>
        </p:spPr>
        <p:txBody>
          <a:bodyPr>
            <a:normAutofit fontScale="90000"/>
          </a:bodyPr>
          <a:lstStyle/>
          <a:p>
            <a:r>
              <a:rPr lang="el-GR" sz="3100" dirty="0" smtClean="0"/>
              <a:t>Υλοποίηση Βάσης διαχείρισης παραγγελιών με χρήση </a:t>
            </a:r>
            <a:r>
              <a:rPr lang="en-US" sz="3100" dirty="0" smtClean="0"/>
              <a:t>triggers </a:t>
            </a:r>
            <a:r>
              <a:rPr lang="el-GR" sz="3100" dirty="0" smtClean="0"/>
              <a:t>και με τη χρήση του προϊόντος </a:t>
            </a:r>
            <a:r>
              <a:rPr lang="en-US" sz="3100" dirty="0" err="1" smtClean="0"/>
              <a:t>mSQL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982074"/>
            <a:ext cx="4032448" cy="56152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1268" y="1030607"/>
            <a:ext cx="3725147" cy="53324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372476"/>
              </p:ext>
            </p:extLst>
          </p:nvPr>
        </p:nvGraphicFramePr>
        <p:xfrm>
          <a:off x="1041400" y="1193800"/>
          <a:ext cx="7797800" cy="496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Document" r:id="rId4" imgW="5272039" imgH="3369018" progId="Word.Document.12">
                  <p:embed/>
                </p:oleObj>
              </mc:Choice>
              <mc:Fallback>
                <p:oleObj name="Document" r:id="rId4" imgW="5272039" imgH="3369018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1193800"/>
                        <a:ext cx="7797800" cy="496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describe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105025" y="352425"/>
            <a:ext cx="4933950" cy="615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98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823300"/>
              </p:ext>
            </p:extLst>
          </p:nvPr>
        </p:nvGraphicFramePr>
        <p:xfrm>
          <a:off x="701373" y="836712"/>
          <a:ext cx="7202188" cy="4824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Document" r:id="rId3" imgW="5272039" imgH="3544154" progId="Word.Document.12">
                  <p:embed/>
                </p:oleObj>
              </mc:Choice>
              <mc:Fallback>
                <p:oleObj name="Document" r:id="rId3" imgW="5272039" imgH="3544154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73" y="836712"/>
                        <a:ext cx="7202188" cy="48245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045611"/>
              </p:ext>
            </p:extLst>
          </p:nvPr>
        </p:nvGraphicFramePr>
        <p:xfrm>
          <a:off x="1547664" y="807280"/>
          <a:ext cx="6408711" cy="4964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3" imgW="5272039" imgH="4099470" progId="Word.Document.12">
                  <p:embed/>
                </p:oleObj>
              </mc:Choice>
              <mc:Fallback>
                <p:oleObj name="Document" r:id="rId3" imgW="5272039" imgH="409947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807280"/>
                        <a:ext cx="6408711" cy="49648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186482"/>
              </p:ext>
            </p:extLst>
          </p:nvPr>
        </p:nvGraphicFramePr>
        <p:xfrm>
          <a:off x="521246" y="980728"/>
          <a:ext cx="7723162" cy="2735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Document" r:id="rId3" imgW="5272039" imgH="1874239" progId="Word.Document.12">
                  <p:embed/>
                </p:oleObj>
              </mc:Choice>
              <mc:Fallback>
                <p:oleObj name="Document" r:id="rId3" imgW="5272039" imgH="1874239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246" y="980728"/>
                        <a:ext cx="7723162" cy="27352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61216"/>
              </p:ext>
            </p:extLst>
          </p:nvPr>
        </p:nvGraphicFramePr>
        <p:xfrm>
          <a:off x="651793" y="908720"/>
          <a:ext cx="7568040" cy="2987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Document" r:id="rId3" imgW="5272039" imgH="2089375" progId="Word.Document.12">
                  <p:embed/>
                </p:oleObj>
              </mc:Choice>
              <mc:Fallback>
                <p:oleObj name="Document" r:id="rId3" imgW="5272039" imgH="208937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793" y="908720"/>
                        <a:ext cx="7568040" cy="29872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415706"/>
              </p:ext>
            </p:extLst>
          </p:nvPr>
        </p:nvGraphicFramePr>
        <p:xfrm>
          <a:off x="1828800" y="360363"/>
          <a:ext cx="5216525" cy="608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Document" r:id="rId3" imgW="5272039" imgH="6154611" progId="Word.Document.12">
                  <p:embed/>
                </p:oleObj>
              </mc:Choice>
              <mc:Fallback>
                <p:oleObj name="Document" r:id="rId3" imgW="5272039" imgH="6154611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0363"/>
                        <a:ext cx="5216525" cy="608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561349" y="1340768"/>
          <a:ext cx="7192823" cy="374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Έγγραφο" r:id="rId3" imgW="5285401" imgH="2751523" progId="Word.Document.12">
                  <p:embed/>
                </p:oleObj>
              </mc:Choice>
              <mc:Fallback>
                <p:oleObj name="Έγγραφο" r:id="rId3" imgW="5285401" imgH="2751523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349" y="1340768"/>
                        <a:ext cx="7192823" cy="3744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Autofit/>
          </a:bodyPr>
          <a:lstStyle/>
          <a:p>
            <a:r>
              <a:rPr lang="el-GR" sz="3200" dirty="0"/>
              <a:t>Μελέτη περιπτώσεως: Προγραμματισμός εφαρμογής με χρήση </a:t>
            </a:r>
            <a:r>
              <a:rPr lang="el-GR" sz="3200" dirty="0" err="1"/>
              <a:t>triggers</a:t>
            </a:r>
            <a:r>
              <a:rPr lang="el-GR" sz="3200" dirty="0"/>
              <a:t> σε περιβάλλον </a:t>
            </a:r>
            <a:r>
              <a:rPr lang="el-GR" sz="3200" dirty="0" smtClean="0"/>
              <a:t>PL/SQL</a:t>
            </a:r>
            <a:endParaRPr lang="el-GR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b="1" dirty="0"/>
              <a:t>Σκοπός / </a:t>
            </a:r>
            <a:r>
              <a:rPr lang="el-GR" sz="2800" b="1" dirty="0" smtClean="0"/>
              <a:t>Στόχος:</a:t>
            </a:r>
            <a:endParaRPr lang="el-GR" sz="2800" b="1" dirty="0"/>
          </a:p>
          <a:p>
            <a:pPr marL="0" indent="0">
              <a:buNone/>
            </a:pPr>
            <a:r>
              <a:rPr lang="el-GR" sz="2800" dirty="0" smtClean="0"/>
              <a:t>Να </a:t>
            </a:r>
            <a:r>
              <a:rPr lang="el-GR" sz="2800" dirty="0"/>
              <a:t>βοηθήσει τους σπουδαστές να εμπεδώσουν κρίσιμα σημεία της τεχνολογίας των triggers - και να μάθουν να κατασκευάζουν και να χρησιμοποιούν triggers σε περιβάλλον PL/SQL </a:t>
            </a:r>
            <a:r>
              <a:rPr lang="el-GR" sz="2800" dirty="0" smtClean="0"/>
              <a:t>και σε περιβάλλον </a:t>
            </a:r>
            <a:r>
              <a:rPr lang="en-US" sz="2800" dirty="0" err="1"/>
              <a:t>mySQL</a:t>
            </a:r>
            <a:r>
              <a:rPr lang="el-GR" sz="2800" dirty="0" smtClean="0"/>
              <a:t> σύμφωνα </a:t>
            </a:r>
            <a:r>
              <a:rPr lang="el-GR" sz="2800" dirty="0"/>
              <a:t>με τις ανάγκες των εφαρμογών βάσεων δεδομένων.</a:t>
            </a:r>
          </a:p>
          <a:p>
            <a:pPr marL="0" indent="0">
              <a:buNone/>
            </a:pPr>
            <a:r>
              <a:rPr lang="el-GR" sz="2800" dirty="0"/>
              <a:t> </a:t>
            </a:r>
          </a:p>
          <a:p>
            <a:pPr marL="0" indent="0">
              <a:buNone/>
            </a:pPr>
            <a:endParaRPr lang="el-GR" sz="2800" dirty="0"/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00363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7" y="1233487"/>
            <a:ext cx="3438525" cy="439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90712"/>
            <a:ext cx="6169992" cy="34104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3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749" y="457200"/>
            <a:ext cx="6783555" cy="3403848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16832"/>
            <a:ext cx="5825827" cy="2376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1928813" y="927100"/>
          <a:ext cx="5284787" cy="500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8" name="Έγγραφο" r:id="rId4" imgW="5285401" imgH="5004928" progId="Word.Document.12">
                  <p:embed/>
                </p:oleObj>
              </mc:Choice>
              <mc:Fallback>
                <p:oleObj name="Έγγραφο" r:id="rId4" imgW="5285401" imgH="5004928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927100"/>
                        <a:ext cx="5284787" cy="500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Triggers </a:t>
            </a:r>
            <a:r>
              <a:rPr lang="el-GR" dirty="0"/>
              <a:t>και συνθήκες αφύπνισης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179512" y="945894"/>
            <a:ext cx="8712968" cy="520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DROP DATABASE IF EXISTS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new_orders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;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CREATE DATABASE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new_orders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USE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new_orders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i="1" dirty="0">
                <a:solidFill>
                  <a:srgbClr val="FFFFFF"/>
                </a:solidFill>
                <a:latin typeface="Cambria" panose="02040503050406030204" pitchFamily="18" charset="0"/>
                <a:ea typeface="TimesNewRomanPS-ItalicMT"/>
                <a:cs typeface="Times New Roman" panose="02020603050405020304" pitchFamily="18" charset="0"/>
              </a:rPr>
              <a:t> 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CREATE 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TABLE customers(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custno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INT NOT NULL,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cname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VARCHAR(255) NOT NULL,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                 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loc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VARCHAR(255), PRIMARY KEY (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custno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 );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 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CREATE 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TABLE stocks(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stockno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INT NOT NULL, description VARCHAR(255) NOT NULL,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               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list_price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FLOAT(5,2) NOT NULL, PRIMARY KEY (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stockno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));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  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CREATE 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TABLE orders(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orderno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INT AUTO_INCREMENT,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custno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INT NOT NULL,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           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odate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DATETIME NOT NULL, total FLOAT(7,2),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            PRIMARY KEY (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orderno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 );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 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CREATE 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TABLE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orderlines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orderno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INT NOT NULL,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stockno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INT NOT NULL,                              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qty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INT NOT NULL,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ptotal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FLOAT(7,2),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PRIMARY KEY (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orderno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stockno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));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CREATE TABLE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maxseqno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tablename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CHAR(20), fieldname CHAR(10),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maxaccno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INT);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80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146417"/>
              </p:ext>
            </p:extLst>
          </p:nvPr>
        </p:nvGraphicFramePr>
        <p:xfrm>
          <a:off x="2627784" y="2060848"/>
          <a:ext cx="3816424" cy="2920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6424"/>
              </a:tblGrid>
              <a:tr h="23828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DELIMITER //</a:t>
                      </a:r>
                      <a:endParaRPr lang="el-G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CREATE TRIGGER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orders_trig</a:t>
                      </a:r>
                      <a:endParaRPr lang="el-G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BEFORE INSERT ON orders</a:t>
                      </a:r>
                      <a:endParaRPr lang="el-G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FOR EACH ROW</a:t>
                      </a:r>
                      <a:endParaRPr lang="el-G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BEGIN</a:t>
                      </a:r>
                      <a:endParaRPr lang="el-G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SET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NEW.odate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= NOW();</a:t>
                      </a:r>
                      <a:endParaRPr lang="el-G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END;</a:t>
                      </a:r>
                      <a:endParaRPr lang="el-G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//</a:t>
                      </a:r>
                      <a:endParaRPr lang="el-G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DELIMITER ;</a:t>
                      </a:r>
                      <a:endParaRPr lang="el-G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96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259071"/>
              </p:ext>
            </p:extLst>
          </p:nvPr>
        </p:nvGraphicFramePr>
        <p:xfrm>
          <a:off x="251520" y="764704"/>
          <a:ext cx="8568952" cy="5282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4824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DELIMITER //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CREATE TRIGGER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calculate_ptotal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BEFORE INSERT ON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orderlines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FOR EACH ROW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BEGIN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DECLARE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vptotal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FLOAT(7,2);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DECLARE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vlistprice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FLOAT(5,2);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SELECT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list_price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INTO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vlistprice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FROM stocks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WHERE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stockno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NEW.stockno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SELECT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NEW.qty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vlistprice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INTO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vptotal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FROM DUAL;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SET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NEW.ptotal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=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vptotal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END;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//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DELIMITER 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DELIMITER //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CREATE TRIGGER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ptotal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BEFORE INSERT ON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orderlines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FOR EACH ROW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BEGIN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SET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NEW.ptotal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=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 (SELECT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list_price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   FROM stocks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   WHERE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stockno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NEW.stockno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)*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NEW.qty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END;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//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DELIMITER 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408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320831"/>
              </p:ext>
            </p:extLst>
          </p:nvPr>
        </p:nvGraphicFramePr>
        <p:xfrm>
          <a:off x="179512" y="1124744"/>
          <a:ext cx="8424936" cy="4695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0515"/>
                <a:gridCol w="4504421"/>
              </a:tblGrid>
              <a:tr h="41044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DELIMITER //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CREATE TRIGGER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calculate_total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BEFORE INSERT ON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orderlines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            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FOR EACH ROW                                               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BEGIN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DECLARE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total_var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FLOAT(7,2);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SELECT SUM(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ptotal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)+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NEW.ptotal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INTO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total_var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FROM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orderlines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WHERE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orderno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NEW.orderno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UPDATE orders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SET total=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total_var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WHERE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orderno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NEW.orderno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END;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//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DELIMITER 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DELIMITER //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CREATE TRIGGER total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AFTER INSERT ON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orderlines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FOR EACH ROW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BEGIN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UPDATE orders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SET total =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 (SELECT SUM(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ptotal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   FROM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orderlines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   WHERE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orderno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NEW.orderno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WHERE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orderno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=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NEW.orderno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END;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//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DELIMITER 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13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677265"/>
            <a:ext cx="8784976" cy="5335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INTO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maxseqno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VALUES('CUSTOMERS','CUSTNO',NULL);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INSERT INTO customers(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custno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cname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loc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 VALUES(100, 'CODD', 'ATHENS');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INSERT INTO customers(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custno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cname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loc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 VALUES(200, 'DATE', ' PARIS');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INSERT INTO customers(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custno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cname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loc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 VALUES(300, 'ULMAN', 'NEW YORK');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 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INSERT INTO stocks(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stockno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description,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list_price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 VALUES(10, '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BOLT ', 2.2);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INSERT INTO stocks(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stockno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description,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list_price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 VALUES(20, 'SCREW', 1.5);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INSERT INTO stocks(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stockno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description,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list_price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 VALUES(30, 'SCREW DRIVER', 3.7);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 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INSERT INTO orders(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custno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odate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 VALUES (100,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current_date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INSERT INTO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orderlines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orderno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stockno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qty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 VALUES (1, 10, 1000);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INSERT INTO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orderlines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orderno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stockno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qty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 VALUES (1, 20, 5000);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SELECT * FROM customers;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SELECT * FROM stocks;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SELECT * FROM orders;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SELECT * FROM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orderlines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 </a:t>
            </a: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49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Έστω σύστημα διαχείρισης </a:t>
            </a:r>
            <a:r>
              <a:rPr lang="el-GR" dirty="0" smtClean="0"/>
              <a:t>παραγγελιών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Οι πίνακες παρατίθενται με ενδεικτικό δείγμα </a:t>
            </a:r>
            <a:r>
              <a:rPr lang="el-GR" sz="2400" dirty="0" smtClean="0"/>
              <a:t>δεδομένων</a:t>
            </a:r>
            <a:endParaRPr lang="el-GR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338868"/>
              </p:ext>
            </p:extLst>
          </p:nvPr>
        </p:nvGraphicFramePr>
        <p:xfrm>
          <a:off x="539552" y="4077072"/>
          <a:ext cx="396044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656184"/>
                <a:gridCol w="1080120"/>
              </a:tblGrid>
              <a:tr h="171155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135" dirty="0">
                          <a:effectLst/>
                        </a:rPr>
                        <a:t>STOCKNO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135" dirty="0">
                          <a:effectLst/>
                        </a:rPr>
                        <a:t>DESCRIPTION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135" dirty="0" smtClean="0">
                          <a:effectLst/>
                        </a:rPr>
                        <a:t>LIST</a:t>
                      </a:r>
                      <a:endParaRPr lang="el-GR" sz="1800" spc="135" dirty="0" smtClean="0">
                        <a:effectLst/>
                      </a:endParaRPr>
                    </a:p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135" dirty="0" smtClean="0">
                          <a:effectLst/>
                        </a:rPr>
                        <a:t>_PRICE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</a:tr>
              <a:tr h="86172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>
                          <a:effectLst/>
                        </a:rPr>
                        <a:t>1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 dirty="0">
                          <a:effectLst/>
                        </a:rPr>
                        <a:t>APPLE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>
                          <a:effectLst/>
                        </a:rPr>
                        <a:t>1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89143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>
                          <a:effectLst/>
                        </a:rPr>
                        <a:t>2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>
                          <a:effectLst/>
                        </a:rPr>
                        <a:t>ORANGE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>
                          <a:effectLst/>
                        </a:rPr>
                        <a:t>1.5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85578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 dirty="0">
                          <a:effectLst/>
                        </a:rPr>
                        <a:t>3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 dirty="0">
                          <a:effectLst/>
                        </a:rPr>
                        <a:t>LEMON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 dirty="0">
                          <a:effectLst/>
                        </a:rPr>
                        <a:t>1,7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694492"/>
              </p:ext>
            </p:extLst>
          </p:nvPr>
        </p:nvGraphicFramePr>
        <p:xfrm>
          <a:off x="4860032" y="2420888"/>
          <a:ext cx="4104457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080120"/>
                <a:gridCol w="936104"/>
                <a:gridCol w="864097"/>
              </a:tblGrid>
              <a:tr h="290830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ORDERNO</a:t>
                      </a:r>
                      <a:endParaRPr lang="el-GR" dirty="0"/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524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CUSTNO</a:t>
                      </a:r>
                      <a:endParaRPr lang="el-GR" dirty="0" smtClean="0"/>
                    </a:p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dirty="0"/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ODATE</a:t>
                      </a:r>
                      <a:endParaRPr lang="el-GR" dirty="0"/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TOTAL</a:t>
                      </a:r>
                      <a:endParaRPr lang="el-GR" dirty="0"/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</a:tr>
              <a:tr h="243205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 </a:t>
                      </a:r>
                      <a:endParaRPr lang="el-GR" dirty="0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27/03/19</a:t>
                      </a:r>
                      <a:endParaRPr lang="el-GR" dirty="0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17,5</a:t>
                      </a:r>
                      <a:endParaRPr lang="el-GR" dirty="0"/>
                    </a:p>
                  </a:txBody>
                  <a:tcPr marL="6350" marR="635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706871"/>
              </p:ext>
            </p:extLst>
          </p:nvPr>
        </p:nvGraphicFramePr>
        <p:xfrm>
          <a:off x="4860032" y="3527213"/>
          <a:ext cx="4104457" cy="831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345"/>
                <a:gridCol w="1182345"/>
                <a:gridCol w="734954"/>
                <a:gridCol w="1004813"/>
              </a:tblGrid>
              <a:tr h="257175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ORDERNO</a:t>
                      </a:r>
                      <a:endParaRPr lang="el-GR" dirty="0"/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STOCKNO</a:t>
                      </a:r>
                      <a:endParaRPr lang="el-GR" dirty="0"/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QTY</a:t>
                      </a:r>
                      <a:endParaRPr lang="el-GR" dirty="0"/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PTOTAL</a:t>
                      </a:r>
                      <a:endParaRPr lang="el-GR" dirty="0"/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10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10</a:t>
                      </a:r>
                      <a:endParaRPr lang="el-GR"/>
                    </a:p>
                  </a:txBody>
                  <a:tcPr marL="6350" marR="6350" marT="0" marB="0"/>
                </a:tc>
              </a:tr>
              <a:tr h="276225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5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7,5</a:t>
                      </a:r>
                      <a:endParaRPr lang="el-GR" dirty="0"/>
                    </a:p>
                  </a:txBody>
                  <a:tcPr marL="6350" marR="6350" marT="0" marB="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39552" y="1628800"/>
            <a:ext cx="2667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SELECT * FROM customers</a:t>
            </a:r>
            <a:endParaRPr lang="el-GR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104" y="3758472"/>
            <a:ext cx="2272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SELECT * FROM stocks</a:t>
            </a:r>
            <a:endParaRPr lang="el-GR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60032" y="2060848"/>
            <a:ext cx="2300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SELECT * FROM orders</a:t>
            </a:r>
            <a:endParaRPr lang="el-GR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60032" y="3200400"/>
            <a:ext cx="2647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SELECT * FROM </a:t>
            </a:r>
            <a:r>
              <a:rPr lang="en-US" dirty="0" err="1">
                <a:latin typeface="+mn-lt"/>
              </a:rPr>
              <a:t>orderlines</a:t>
            </a:r>
            <a:endParaRPr lang="el-GR" dirty="0">
              <a:latin typeface="+mn-lt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123300"/>
              </p:ext>
            </p:extLst>
          </p:nvPr>
        </p:nvGraphicFramePr>
        <p:xfrm>
          <a:off x="539552" y="1998132"/>
          <a:ext cx="381642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224136"/>
                <a:gridCol w="1368152"/>
              </a:tblGrid>
              <a:tr h="123343">
                <a:tc gridSpan="2"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CUSTNO CNAME</a:t>
                      </a:r>
                      <a:endParaRPr lang="el-GR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LOC</a:t>
                      </a:r>
                      <a:endParaRPr lang="el-GR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</a:tr>
              <a:tr h="123343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SMITH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ATHENS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23343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JONES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VOLOS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23343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BATES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NEW YORK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23343">
                <a:tc gridSpan="3"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SELECT * FROM stocks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74732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691680" y="404664"/>
            <a:ext cx="5472608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83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TRIGGER </a:t>
            </a:r>
            <a:r>
              <a:rPr lang="en-US" sz="2400" dirty="0" err="1"/>
              <a:t>CustSequenceNumber</a:t>
            </a:r>
            <a:r>
              <a:rPr lang="el-GR" sz="2400" dirty="0"/>
              <a:t/>
            </a:r>
            <a:br>
              <a:rPr lang="el-GR" sz="2400" dirty="0"/>
            </a:br>
            <a:endParaRPr lang="el-GR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107504" y="836712"/>
            <a:ext cx="8579296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CREATE </a:t>
            </a:r>
            <a:r>
              <a:rPr lang="en-US" sz="2000" b="1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TABLE customers(</a:t>
            </a:r>
            <a:r>
              <a:rPr lang="en-US" sz="2000" b="1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custno</a:t>
            </a:r>
            <a:r>
              <a:rPr lang="en-US" sz="2000" b="1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INT,</a:t>
            </a:r>
            <a:r>
              <a:rPr lang="en-US" sz="2000" b="1" dirty="0">
                <a:solidFill>
                  <a:srgbClr val="000000"/>
                </a:solidFill>
                <a:latin typeface="Cambria" panose="020405030504060302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cname</a:t>
            </a:r>
            <a:r>
              <a:rPr lang="en-US" sz="2000" b="1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VARCHAR(255) NOT NULL,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                  </a:t>
            </a:r>
            <a:r>
              <a:rPr lang="en-US" sz="2000" b="1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loc</a:t>
            </a:r>
            <a:r>
              <a:rPr lang="en-US" sz="2000" b="1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 VARCHAR(255) );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96" y="1988840"/>
            <a:ext cx="43235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TRIGGER </a:t>
            </a:r>
            <a:r>
              <a:rPr lang="en-US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CustSequenceNumber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………….. </a:t>
            </a:r>
            <a:endParaRPr lang="el-GR" sz="2000" dirty="0"/>
          </a:p>
        </p:txBody>
      </p:sp>
      <p:sp>
        <p:nvSpPr>
          <p:cNvPr id="6" name="Rectangle 5"/>
          <p:cNvSpPr/>
          <p:nvPr/>
        </p:nvSpPr>
        <p:spPr>
          <a:xfrm>
            <a:off x="35496" y="3356951"/>
            <a:ext cx="8280920" cy="1512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INTO </a:t>
            </a:r>
            <a:r>
              <a:rPr lang="en-US" sz="20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maxseqno</a:t>
            </a:r>
            <a:r>
              <a:rPr lang="en-US" sz="20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VALUES('CUSTOMERS','CUSTNO',NULL);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INSERT INTO customers(</a:t>
            </a:r>
            <a:r>
              <a:rPr lang="en-US" sz="20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cname</a:t>
            </a: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loc</a:t>
            </a: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 VALUES( 'CODD', 'ATHENS');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INSERT INTO customers(</a:t>
            </a:r>
            <a:r>
              <a:rPr lang="en-US" sz="20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cname</a:t>
            </a: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loc</a:t>
            </a: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 VALUES('DATE', ' PARIS');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INSERT INTO customers(</a:t>
            </a:r>
            <a:r>
              <a:rPr lang="en-US" sz="20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cname</a:t>
            </a: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loc</a:t>
            </a: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ea typeface="TimesNewRomanPSMT"/>
                <a:cs typeface="Times New Roman" panose="02020603050405020304" pitchFamily="18" charset="0"/>
              </a:rPr>
              <a:t>) VALUES('ULMAN', 'NEW YORK');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02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694555"/>
              </p:ext>
            </p:extLst>
          </p:nvPr>
        </p:nvGraphicFramePr>
        <p:xfrm>
          <a:off x="1979712" y="260648"/>
          <a:ext cx="4680520" cy="6120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80520"/>
              </a:tblGrid>
              <a:tr h="6120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DELIMITER //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CREATE TRIGGER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CustSequenceNumber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BEFORE INSERT ON customers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FOR EACH ROW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BEGIN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DECLARE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accno_var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int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UPDATE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maxseqno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SET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maxaccno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= IFNULL(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maxaccno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, 0) + 100               WHERE TABLENAME = 'CUSTOMERS'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AND FIELDNAME = 'CUSTNO';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SELECT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maxaccno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INTO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accno_var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FROM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maxseqno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WHERE TABLENAME = 'CUSTOMERS'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AND FIELDNAME = 'CUSTNO';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SET NEW.CUSTNO=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accno_var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END;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//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DELIMITER ;</a:t>
                      </a:r>
                      <a:endParaRPr lang="el-G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92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692696"/>
            <a:ext cx="5472608" cy="5390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55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Copyright </a:t>
            </a:r>
            <a:r>
              <a:rPr lang="en-US" sz="2000" dirty="0" smtClean="0"/>
              <a:t> </a:t>
            </a:r>
            <a:r>
              <a:rPr lang="el-GR" sz="2000" dirty="0" smtClean="0"/>
              <a:t>Πανεπιστήμιο Δυτικής Αττικής</a:t>
            </a:r>
            <a:r>
              <a:rPr lang="en-US" sz="2000" dirty="0" smtClean="0"/>
              <a:t>, </a:t>
            </a:r>
            <a:r>
              <a:rPr lang="el-GR" sz="2000" dirty="0" smtClean="0"/>
              <a:t>Χ. Σκουρλάς 2019.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Χ</a:t>
            </a:r>
            <a:r>
              <a:rPr lang="el-GR" sz="2000" dirty="0"/>
              <a:t>. </a:t>
            </a:r>
            <a:r>
              <a:rPr lang="el-GR" sz="2000" dirty="0" smtClean="0"/>
              <a:t>Σκουρλάς. </a:t>
            </a:r>
            <a:r>
              <a:rPr lang="el-GR" sz="2000" dirty="0"/>
              <a:t>«Διαφορές προγραμματισμού εφαρμογής με χρήση triggers σε περιβάλλον PL/SQL και σε περιβάλλον mySQL». </a:t>
            </a:r>
            <a:r>
              <a:rPr lang="el-GR" sz="2000" dirty="0" smtClean="0"/>
              <a:t>Έκδοση </a:t>
            </a:r>
            <a:r>
              <a:rPr lang="en-US" sz="2000" dirty="0" smtClean="0"/>
              <a:t>1,</a:t>
            </a:r>
            <a:r>
              <a:rPr lang="el-GR" sz="2000" dirty="0" smtClean="0"/>
              <a:t> Αθήνα 201</a:t>
            </a:r>
            <a:r>
              <a:rPr lang="en-US" sz="2000" dirty="0" smtClean="0"/>
              <a:t>9</a:t>
            </a:r>
            <a:r>
              <a:rPr lang="el-GR" sz="2000" dirty="0" smtClean="0"/>
              <a:t>. 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Διαθέσιμο από τη δικτυακή διεύθυνση: </a:t>
            </a:r>
            <a:r>
              <a:rPr lang="en-US" sz="2000" dirty="0" smtClean="0">
                <a:hlinkClick r:id="rId3"/>
              </a:rPr>
              <a:t>pyles.uniwa.gr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186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1728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800" dirty="0" smtClean="0"/>
              <a:t>».                     </a:t>
            </a:r>
          </a:p>
          <a:p>
            <a:pPr marL="0" indent="0">
              <a:buNone/>
            </a:pPr>
            <a:endParaRPr lang="el-GR" sz="18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55500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155448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latin typeface="+mn-lt"/>
              </a:rPr>
              <a:t>αδειοδόχο</a:t>
            </a:r>
            <a:endParaRPr lang="el-GR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 err="1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</a:t>
            </a:r>
            <a:r>
              <a:rPr lang="el-GR" dirty="0" err="1">
                <a:latin typeface="+mn-lt"/>
              </a:rPr>
              <a:t>αδειοδόχο</a:t>
            </a:r>
            <a:r>
              <a:rPr lang="el-GR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7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693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645150" indent="-5645150">
              <a:buNone/>
            </a:pP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customers(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custno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cname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) VALUES(1, 'SMITH', ’ATHENS'); </a:t>
            </a:r>
            <a:endParaRPr lang="el-GR" sz="1600" spc="4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645150" indent="-5645150">
              <a:spcBef>
                <a:spcPts val="1200"/>
              </a:spcBef>
              <a:buNone/>
            </a:pPr>
            <a:r>
              <a:rPr lang="en-US" sz="1600" spc="4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INTO customers(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custno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cname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) VALUES(2, 'JONES', 'VOLOS'); </a:t>
            </a:r>
            <a:endParaRPr lang="el-GR" sz="1600" spc="4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645150" indent="-5645150">
              <a:spcBef>
                <a:spcPts val="1200"/>
              </a:spcBef>
              <a:buNone/>
            </a:pPr>
            <a:r>
              <a:rPr lang="en-US" sz="1600" spc="4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INTO customers(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custno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cname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) VALUES(3, 'BATES', 'NEW YORK'); </a:t>
            </a:r>
            <a:endParaRPr lang="el-GR" sz="1600" spc="4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645150" indent="-5645150">
              <a:spcBef>
                <a:spcPts val="1200"/>
              </a:spcBef>
              <a:buNone/>
            </a:pPr>
            <a:r>
              <a:rPr lang="en-US" sz="1600" spc="4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INTO stocks(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, description, 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listjprice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) VALUES(1, 'APPLE', 1.0); </a:t>
            </a:r>
            <a:endParaRPr lang="el-GR" sz="1600" spc="4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645150" indent="-5645150">
              <a:spcBef>
                <a:spcPts val="1200"/>
              </a:spcBef>
              <a:buNone/>
            </a:pPr>
            <a:r>
              <a:rPr lang="en-US" sz="1600" spc="4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INTO stocks(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, description, 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listjprice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) VALUES(2, ORANGE', 1.5); </a:t>
            </a:r>
            <a:endParaRPr lang="el-GR" sz="1600" spc="4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645150" indent="-5645150">
              <a:spcBef>
                <a:spcPts val="1200"/>
              </a:spcBef>
              <a:buNone/>
            </a:pPr>
            <a:r>
              <a:rPr lang="en-US" sz="1600" spc="4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INTO stocks(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, description, 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listjprice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) VALUES(3, 'LEMON', 1.7); </a:t>
            </a:r>
            <a:endParaRPr lang="el-GR" sz="1600" spc="4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645150" indent="-5645150">
              <a:spcBef>
                <a:spcPts val="1200"/>
              </a:spcBef>
              <a:buNone/>
            </a:pPr>
            <a:r>
              <a:rPr lang="en-US" sz="1600" spc="4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INTO orders(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ordemo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custno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odate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) VALUES (1,1, </a:t>
            </a:r>
            <a:r>
              <a:rPr lang="en-US" sz="1600" spc="4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sysdate</a:t>
            </a:r>
            <a:r>
              <a:rPr lang="en-US" sz="1600" spc="4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1600" spc="40" dirty="0">
              <a:latin typeface="Courier New" panose="02070309020205020404" pitchFamily="49" charset="0"/>
              <a:ea typeface="Times New Roman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96529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693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265695"/>
              </p:ext>
            </p:extLst>
          </p:nvPr>
        </p:nvGraphicFramePr>
        <p:xfrm>
          <a:off x="539552" y="1998132"/>
          <a:ext cx="381642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224136"/>
                <a:gridCol w="1368152"/>
              </a:tblGrid>
              <a:tr h="123343">
                <a:tc gridSpan="2"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CUSTNO CNAME</a:t>
                      </a:r>
                      <a:endParaRPr lang="el-GR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LOC</a:t>
                      </a:r>
                      <a:endParaRPr lang="el-GR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</a:tr>
              <a:tr h="123343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SMITH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ATHENS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23343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JONES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VOLOS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23343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BATES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NEW YORK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23343">
                <a:tc gridSpan="3"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SELECT * FROM stocks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764954"/>
              </p:ext>
            </p:extLst>
          </p:nvPr>
        </p:nvGraphicFramePr>
        <p:xfrm>
          <a:off x="539552" y="4077072"/>
          <a:ext cx="396044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656184"/>
                <a:gridCol w="1080120"/>
              </a:tblGrid>
              <a:tr h="171155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135" dirty="0">
                          <a:effectLst/>
                        </a:rPr>
                        <a:t>STOCKNO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135" dirty="0">
                          <a:effectLst/>
                        </a:rPr>
                        <a:t>DESCRIPTION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135" dirty="0" smtClean="0">
                          <a:effectLst/>
                        </a:rPr>
                        <a:t>LIST</a:t>
                      </a:r>
                      <a:endParaRPr lang="el-GR" sz="1800" spc="135" dirty="0" smtClean="0">
                        <a:effectLst/>
                      </a:endParaRPr>
                    </a:p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135" dirty="0" smtClean="0">
                          <a:effectLst/>
                        </a:rPr>
                        <a:t>_PRICE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</a:tr>
              <a:tr h="86172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>
                          <a:effectLst/>
                        </a:rPr>
                        <a:t>1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 dirty="0">
                          <a:effectLst/>
                        </a:rPr>
                        <a:t>APPLE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>
                          <a:effectLst/>
                        </a:rPr>
                        <a:t>1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89143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>
                          <a:effectLst/>
                        </a:rPr>
                        <a:t>2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>
                          <a:effectLst/>
                        </a:rPr>
                        <a:t>ORANGE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>
                          <a:effectLst/>
                        </a:rPr>
                        <a:t>1.5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85578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 dirty="0">
                          <a:effectLst/>
                        </a:rPr>
                        <a:t>3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 dirty="0">
                          <a:effectLst/>
                        </a:rPr>
                        <a:t>LEMON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20" dirty="0">
                          <a:effectLst/>
                        </a:rPr>
                        <a:t>1,7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539552" y="1628800"/>
            <a:ext cx="2667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SELECT * FROM customers</a:t>
            </a:r>
            <a:endParaRPr lang="el-GR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5104" y="3758472"/>
            <a:ext cx="2272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SELECT * FROM stocks</a:t>
            </a:r>
            <a:endParaRPr lang="el-GR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60032" y="2060848"/>
            <a:ext cx="2300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SELECT * FROM orders</a:t>
            </a:r>
            <a:endParaRPr lang="el-GR" dirty="0">
              <a:latin typeface="+mn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460103"/>
              </p:ext>
            </p:extLst>
          </p:nvPr>
        </p:nvGraphicFramePr>
        <p:xfrm>
          <a:off x="4860032" y="2420888"/>
          <a:ext cx="4104457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080120"/>
                <a:gridCol w="936104"/>
                <a:gridCol w="864097"/>
              </a:tblGrid>
              <a:tr h="290830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ORDERNO</a:t>
                      </a:r>
                      <a:endParaRPr lang="el-GR" dirty="0"/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524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CUSTNO</a:t>
                      </a:r>
                      <a:endParaRPr lang="el-GR" dirty="0" smtClean="0"/>
                    </a:p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dirty="0"/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ODATE</a:t>
                      </a:r>
                      <a:endParaRPr lang="el-GR" dirty="0"/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TOTAL</a:t>
                      </a:r>
                      <a:endParaRPr lang="el-GR" dirty="0"/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</a:tr>
              <a:tr h="243205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 </a:t>
                      </a:r>
                      <a:endParaRPr lang="el-GR" dirty="0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27/03/19</a:t>
                      </a:r>
                      <a:endParaRPr lang="el-GR" dirty="0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17,5</a:t>
                      </a:r>
                      <a:endParaRPr lang="el-GR" dirty="0"/>
                    </a:p>
                  </a:txBody>
                  <a:tcPr marL="6350" marR="635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40852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 σε </a:t>
            </a:r>
            <a:r>
              <a:rPr lang="en-US" dirty="0" smtClean="0"/>
              <a:t>Oracle </a:t>
            </a:r>
            <a:endParaRPr lang="el-G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76363" y="1589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52736"/>
            <a:ext cx="8686800" cy="5688632"/>
          </a:xfrm>
        </p:spPr>
        <p:txBody>
          <a:bodyPr>
            <a:noAutofit/>
          </a:bodyPr>
          <a:lstStyle/>
          <a:p>
            <a:pPr marL="0" marR="102870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customers(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NUMBER(3) NOT NULL, </a:t>
            </a:r>
            <a:endParaRPr lang="el-G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1028700" indent="0">
              <a:buNone/>
            </a:pPr>
            <a:r>
              <a:rPr lang="el-G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cname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VARCHAR2(10),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caddress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VARCHAR2(15),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58800" indent="0">
              <a:buNone/>
            </a:pPr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PRIMARY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KEY(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102870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stocks(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NUMBER(3) NOT NULL , </a:t>
            </a:r>
            <a:endParaRPr lang="el-G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1028700" indent="0">
              <a:buNone/>
            </a:pPr>
            <a:r>
              <a:rPr lang="el-G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descr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VARCHAR2(1</a:t>
            </a:r>
            <a:r>
              <a:rPr lang="en-US" sz="1600" spc="-2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listprice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NUMBER(7,2) ,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700" indent="0">
              <a:buNone/>
            </a:pPr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PRIMARY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KEY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orders(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NUMBER NOT NULL,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R="393700" indent="0">
              <a:buNone/>
            </a:pPr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custno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NUMBER(3),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odate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DATE, total NUMBER(9,2), </a:t>
            </a:r>
            <a:endParaRPr lang="el-G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R="393700" indent="0">
              <a:buNone/>
            </a:pPr>
            <a:r>
              <a:rPr lang="el-G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PRIMARY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KEY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,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700" marR="215900" indent="0">
              <a:buNone/>
            </a:pPr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FOREIGN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KEY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l-G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700" marR="215900" indent="0">
              <a:buNone/>
            </a:pPr>
            <a:r>
              <a:rPr lang="el-G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REFERENCES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customers(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  <a:endParaRPr lang="el-G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700" marR="21590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TABLE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orderlines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NUMBER NOT NULL, </a:t>
            </a:r>
            <a:endParaRPr lang="el-G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700" marR="215900" indent="0">
              <a:buNone/>
            </a:pPr>
            <a:r>
              <a:rPr lang="el-G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NUMBER(3) NOT NULL,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qty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NUMBER(2), </a:t>
            </a:r>
            <a:endParaRPr lang="el-G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700" marR="215900" indent="0">
              <a:buNone/>
            </a:pPr>
            <a:r>
              <a:rPr lang="el-G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ptotal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NUMBER(8,2), PRIMARY KEY(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endParaRPr lang="el-G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700" marR="215900" indent="0">
              <a:buNone/>
            </a:pPr>
            <a:r>
              <a:rPr lang="el-G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FOREIGN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KEY(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REFERENCES stocks(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 </a:t>
            </a:r>
            <a:endParaRPr lang="el-G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700" marR="21590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INITIALIZATION */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4076700" indent="0">
              <a:spcAft>
                <a:spcPts val="0"/>
              </a:spcAft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maxseqno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l-G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4076700" indent="0">
              <a:spcAft>
                <a:spcPts val="0"/>
              </a:spcAft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tablename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CHAR(20), fieldname CHAR(10),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maxaccno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NUMBER);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maxseqno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VALUES('CUSTOMERS','CUSTNO',NULL);</a:t>
            </a:r>
            <a:endParaRPr lang="el-GR" sz="1600" dirty="0">
              <a:solidFill>
                <a:srgbClr val="000000"/>
              </a:solidFill>
              <a:latin typeface="Courier New" panose="02070309020205020404" pitchFamily="49" charset="0"/>
              <a:ea typeface="Courier New"/>
              <a:cs typeface="Courier New" panose="020703090202050204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03397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76388" y="1435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55000" lnSpcReduction="20000"/>
          </a:bodyPr>
          <a:lstStyle/>
          <a:p>
            <a:pPr marL="0" marR="16256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CREATE OR REPLACE TRIGGER </a:t>
            </a:r>
            <a:r>
              <a:rPr lang="en-US" sz="2900" spc="15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CustSequenceNumber</a:t>
            </a: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 BEFORE INSERT ON </a:t>
            </a:r>
            <a:r>
              <a:rPr lang="en-US" sz="2900" spc="15" dirty="0" err="1">
                <a:latin typeface="Courier New" panose="02070309020205020404" pitchFamily="49" charset="0"/>
                <a:cs typeface="Courier New" panose="02070309020205020404" pitchFamily="49" charset="0"/>
              </a:rPr>
              <a:t>gxcustomers</a:t>
            </a: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 FOR EACH ROW DECLARE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accno_var</a:t>
            </a: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 NUMBER;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UPDATE </a:t>
            </a:r>
            <a:r>
              <a:rPr lang="en-US" sz="2900" spc="15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maxseqno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16256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US" sz="2900" spc="15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maxaccno</a:t>
            </a: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 = NVL(</a:t>
            </a:r>
            <a:r>
              <a:rPr lang="en-US" sz="2900" spc="15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maxaccno</a:t>
            </a: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, 0) + 1 </a:t>
            </a:r>
            <a:r>
              <a:rPr lang="el-GR" sz="2900" spc="15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2900" spc="15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TABLENAME = 'GXCUSTOMERS'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AND FIELDNAME = 'CUSTNO';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DBMS_OUTPUT.PUT_LINE('UPDATE </a:t>
            </a:r>
            <a:r>
              <a:rPr lang="en-US" sz="2900" spc="15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maxseqno</a:t>
            </a: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454660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l-GR" sz="2900" spc="15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900" spc="15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maxaccno</a:t>
            </a:r>
            <a:r>
              <a:rPr lang="el-GR" sz="2900" spc="15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900" spc="15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INTO </a:t>
            </a:r>
            <a:r>
              <a:rPr lang="en-US" sz="2900" spc="15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accno_var</a:t>
            </a: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2900" spc="15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maxseqno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WHERE TABLENAME = 'GXCUSTOMERS'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AND FIELDNAME = 'CUSTNO';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DBMS_OUTPUT.PUT_LINE('ACCN0_VAR=');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DBMS_OUTPUT.PUT_LINE(</a:t>
            </a:r>
            <a:r>
              <a:rPr lang="en-US" sz="2900" spc="15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accno_var</a:t>
            </a: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:NEW.CUSTNO </a:t>
            </a: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:= </a:t>
            </a:r>
            <a:r>
              <a:rPr lang="en-US" sz="2900" spc="15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accno_var</a:t>
            </a: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WHEN NO_DATA_FOUND THEN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R="1524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DBMS_OUTPUT.PUT_LINE('</a:t>
            </a:r>
            <a:r>
              <a:rPr lang="el-GR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ΜΗ ΠΡΟΣΔΙΟΡΙΣΙΜΟΣ ΑΥΞΟΝΤΑΣ </a:t>
            </a:r>
            <a:r>
              <a:rPr lang="el-GR" sz="2900" spc="15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ΑΡΙΘΜΟΣ</a:t>
            </a:r>
            <a:r>
              <a:rPr lang="en-US" sz="2900" spc="15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  <a:r>
              <a:rPr lang="el-GR" sz="2900" spc="15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R="1524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WHEN </a:t>
            </a: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OTHERS THEN DBMS_OUTPUT.PUT_LINE(SQLERRM) ;</a:t>
            </a:r>
            <a:endParaRPr lang="el-GR" sz="2900" spc="15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spc="15" dirty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  <a:endParaRPr lang="el-GR" sz="2900" spc="15" dirty="0">
              <a:latin typeface="Courier New" panose="02070309020205020404" pitchFamily="49" charset="0"/>
              <a:ea typeface="Courier New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163120"/>
              </p:ext>
            </p:extLst>
          </p:nvPr>
        </p:nvGraphicFramePr>
        <p:xfrm>
          <a:off x="5868144" y="3429000"/>
          <a:ext cx="297599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  <a:gridCol w="864096"/>
                <a:gridCol w="1296144"/>
              </a:tblGrid>
              <a:tr h="370840"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dirty="0" err="1"/>
                        <a:t>Custno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dirty="0" err="1"/>
                        <a:t>Cname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dirty="0" err="1"/>
                        <a:t>Loc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SMITH</a:t>
                      </a:r>
                      <a:endParaRPr lang="el-GR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ATHENS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JONES</a:t>
                      </a:r>
                      <a:endParaRPr lang="el-GR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VOLOS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BATES</a:t>
                      </a:r>
                      <a:endParaRPr lang="el-GR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YORK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44906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customers(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NUMBER (3) NOT NULL,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cname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VARCHAR2 (10),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VARCHAR2 (15),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PRIMARY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KEY(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Table created. 0,19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stocks(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NUMBER (3) NOT NULL,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description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VARCHAR2 (10),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list_price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NUMBER (7,2),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PRIMARY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KEY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Table created. 0,05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orders(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NUMBER NOT NULL,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custno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NUMBER (3),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odate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DATE , total NUMBER(9,2),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PRIMARY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KEY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FOREIGN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KEY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REFERENCES customers(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Table created. 0,06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orderlines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NUMBER NOT NULL,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NUMBER (3) NOT NULL,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qty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NUMBER(2),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ptotal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NUMBER(8,2),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PRIMARY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KEY(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orderno,stockno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,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FOREIGN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KEY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REFERENCES stocks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Table created. 0,06 seconds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17579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685800" y="981075"/>
            <a:ext cx="7054850" cy="488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>
            <a:spAutoFit/>
          </a:bodyPr>
          <a:lstStyle>
            <a:lvl1pPr marL="339725" indent="-339725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6" charset="0"/>
                <a:cs typeface="Arial Unicode MS" charset="0"/>
              </a:defRPr>
            </a:lvl1pPr>
            <a:lvl2pPr marL="742950" indent="-28575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6" charset="0"/>
                <a:cs typeface="Arial Unicode MS" charset="0"/>
              </a:defRPr>
            </a:lvl2pPr>
            <a:lvl3pPr marL="1143000" indent="-22860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6" charset="0"/>
                <a:cs typeface="Arial Unicode MS" charset="0"/>
              </a:defRPr>
            </a:lvl3pPr>
            <a:lvl4pPr marL="1600200" indent="-22860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6" charset="0"/>
                <a:cs typeface="Arial Unicode MS" charset="0"/>
              </a:defRPr>
            </a:lvl4pPr>
            <a:lvl5pPr marL="2057400" indent="-22860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6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6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6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6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6" charset="0"/>
                <a:cs typeface="Arial Unicode MS" charset="0"/>
              </a:defRPr>
            </a:lvl9pPr>
          </a:lstStyle>
          <a:p>
            <a:pPr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altLang="el-GR" sz="2000" b="1">
              <a:solidFill>
                <a:schemeClr val="tx1"/>
              </a:solidFill>
            </a:endParaRPr>
          </a:p>
          <a:p>
            <a: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altLang="el-GR" sz="2000" b="1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Κατασκευάζουμε τον TRIGGER </a:t>
            </a:r>
            <a:r>
              <a:rPr lang="el-GR" dirty="0" err="1"/>
              <a:t>ptotal</a:t>
            </a:r>
            <a:r>
              <a:rPr lang="el-GR" dirty="0"/>
              <a:t> στον πίνακα </a:t>
            </a:r>
            <a:r>
              <a:rPr lang="el-GR" dirty="0" err="1"/>
              <a:t>orderlines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CREATE OR REPLACE TRIGGER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ptotal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7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BEFORE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INSERT ON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orderlines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7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EACH ROW DECLARE</a:t>
            </a: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ptotal_var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NUMBER; </a:t>
            </a:r>
            <a:endParaRPr lang="en-US" sz="17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listprice_var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NUMBER;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list_price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7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INTO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listprice_var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7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stocks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 :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NEW.stockno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SELECT :NEW.qty *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listprice_var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INTO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ptotal_var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700" smtClean="0">
                <a:latin typeface="Courier New" panose="02070309020205020404" pitchFamily="49" charset="0"/>
                <a:cs typeface="Courier New" panose="02070309020205020404" pitchFamily="49" charset="0"/>
              </a:rPr>
              <a:t>DUAL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NEW.ptotal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ptotal_var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Trigger created. 0,04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orderlines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ordemo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qty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) VALUES (1, 1, 10); </a:t>
            </a:r>
            <a:endParaRPr lang="en-US" sz="17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INTO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orderlines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ordemo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stockno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qty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) VALUES (1, 2, 5);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52788" y="2979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61025"/>
              </p:ext>
            </p:extLst>
          </p:nvPr>
        </p:nvGraphicFramePr>
        <p:xfrm>
          <a:off x="4788024" y="1412776"/>
          <a:ext cx="3984105" cy="1389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086"/>
                <a:gridCol w="1156807"/>
                <a:gridCol w="1735212"/>
              </a:tblGrid>
              <a:tr h="228213"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800" spc="30" dirty="0" err="1" smtClean="0">
                          <a:effectLst/>
                        </a:rPr>
                        <a:t>Stockno</a:t>
                      </a:r>
                      <a:r>
                        <a:rPr lang="en-US" sz="1800" spc="30" dirty="0" smtClean="0">
                          <a:effectLst/>
                        </a:rPr>
                        <a:t> 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800" spc="30" dirty="0" smtClean="0">
                          <a:effectLst/>
                        </a:rPr>
                        <a:t>Description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800" spc="30" dirty="0" err="1" smtClean="0">
                          <a:effectLst/>
                        </a:rPr>
                        <a:t>List_price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</a:tr>
              <a:tr h="228213"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APPLE</a:t>
                      </a:r>
                      <a:endParaRPr lang="el-GR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1.00</a:t>
                      </a:r>
                    </a:p>
                  </a:txBody>
                  <a:tcPr/>
                </a:tc>
              </a:tr>
              <a:tr h="228213"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800" u="none" strike="noStrike" spc="30" dirty="0" smtClean="0">
                          <a:effectLst/>
                        </a:rPr>
                        <a:t>ORANGE</a:t>
                      </a:r>
                      <a:endParaRPr lang="el-GR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1.50</a:t>
                      </a:r>
                    </a:p>
                  </a:txBody>
                  <a:tcPr/>
                </a:tc>
              </a:tr>
              <a:tr h="228213"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800" u="none" strike="noStrike" spc="30" dirty="0" smtClean="0">
                          <a:effectLst/>
                        </a:rPr>
                        <a:t>LEMON</a:t>
                      </a:r>
                      <a:endParaRPr lang="el-GR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794148"/>
              </p:ext>
            </p:extLst>
          </p:nvPr>
        </p:nvGraphicFramePr>
        <p:xfrm>
          <a:off x="4788024" y="2911634"/>
          <a:ext cx="3984106" cy="1023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345"/>
                <a:gridCol w="896503"/>
                <a:gridCol w="896503"/>
                <a:gridCol w="1344755"/>
              </a:tblGrid>
              <a:tr h="228213"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800" spc="30" dirty="0" err="1" smtClean="0">
                          <a:effectLst/>
                        </a:rPr>
                        <a:t>Orderno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800" spc="30" dirty="0" err="1" smtClean="0">
                          <a:effectLst/>
                        </a:rPr>
                        <a:t>Stockno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800" spc="30" dirty="0" err="1" smtClean="0">
                          <a:effectLst/>
                        </a:rPr>
                        <a:t>Qty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800" spc="30" dirty="0" err="1" smtClean="0">
                          <a:effectLst/>
                        </a:rPr>
                        <a:t>Ptotal</a:t>
                      </a:r>
                      <a:endParaRPr lang="en-US" sz="1800" spc="30" dirty="0" smtClean="0">
                        <a:effectLst/>
                      </a:endParaRPr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</a:tr>
              <a:tr h="228213"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10</a:t>
                      </a:r>
                      <a:endParaRPr lang="el-GR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10.00</a:t>
                      </a:r>
                    </a:p>
                  </a:txBody>
                  <a:tcPr/>
                </a:tc>
              </a:tr>
              <a:tr h="228213"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800" u="none" strike="noStrike" spc="30" dirty="0" smtClean="0">
                          <a:effectLst/>
                        </a:rPr>
                        <a:t>2</a:t>
                      </a:r>
                      <a:endParaRPr lang="el-GR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5</a:t>
                      </a:r>
                      <a:endParaRPr lang="el-GR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7.50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2887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</TotalTime>
  <Words>1221</Words>
  <Application>Microsoft Office PowerPoint</Application>
  <PresentationFormat>On-screen Show (4:3)</PresentationFormat>
  <Paragraphs>434</Paragraphs>
  <Slides>38</Slides>
  <Notes>18</Notes>
  <HiddenSlides>0</HiddenSlides>
  <MMClips>1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50" baseType="lpstr">
      <vt:lpstr>Arial Unicode MS</vt:lpstr>
      <vt:lpstr>Arial</vt:lpstr>
      <vt:lpstr>Calibri</vt:lpstr>
      <vt:lpstr>Cambria</vt:lpstr>
      <vt:lpstr>Courier New</vt:lpstr>
      <vt:lpstr>Times New Roman</vt:lpstr>
      <vt:lpstr>TimesNewRomanPS-ItalicMT</vt:lpstr>
      <vt:lpstr>TimesNewRomanPSMT</vt:lpstr>
      <vt:lpstr>Wingdings</vt:lpstr>
      <vt:lpstr>OC_template_updated</vt:lpstr>
      <vt:lpstr>Document</vt:lpstr>
      <vt:lpstr>Έγγραφο</vt:lpstr>
      <vt:lpstr>Βάσεις Δεδομένων II</vt:lpstr>
      <vt:lpstr>Μελέτη περιπτώσεως: Προγραμματισμός εφαρμογής με χρήση triggers σε περιβάλλον PL/SQL</vt:lpstr>
      <vt:lpstr>Έστω σύστημα διαχείρισης παραγγελιών</vt:lpstr>
      <vt:lpstr>PowerPoint Presentation</vt:lpstr>
      <vt:lpstr>PowerPoint Presentation</vt:lpstr>
      <vt:lpstr>Υλοποίηση σε Oracle </vt:lpstr>
      <vt:lpstr>PowerPoint Presentation</vt:lpstr>
      <vt:lpstr>PowerPoint Presentation</vt:lpstr>
      <vt:lpstr>Κατασκευάζουμε τον TRIGGER ptotal στον πίνακα orderlines</vt:lpstr>
      <vt:lpstr>Κατασκευάζουμε τον TRIGGER total στον πίνακα orderlines</vt:lpstr>
      <vt:lpstr>Υλοποίηση Βάσης διαχείρισης παραγγελιών με χρήση triggers και με τη χρήση του προϊόντος mSQL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Triggers και συνθήκες αφύπνισης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TRIGGER CustSequenceNumber </vt:lpstr>
      <vt:lpstr>PowerPoint Presentation</vt:lpstr>
      <vt:lpstr>PowerPoint Presentation</vt:lpstr>
      <vt:lpstr>Τέλος Ενότητας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Christos</cp:lastModifiedBy>
  <cp:revision>117</cp:revision>
  <dcterms:created xsi:type="dcterms:W3CDTF">2013-03-04T13:35:19Z</dcterms:created>
  <dcterms:modified xsi:type="dcterms:W3CDTF">2019-04-02T20:21:59Z</dcterms:modified>
</cp:coreProperties>
</file>