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40"/>
  </p:notesMasterIdLst>
  <p:handoutMasterIdLst>
    <p:handoutMasterId r:id="rId41"/>
  </p:handoutMasterIdLst>
  <p:sldIdLst>
    <p:sldId id="292" r:id="rId2"/>
    <p:sldId id="268" r:id="rId3"/>
    <p:sldId id="269" r:id="rId4"/>
    <p:sldId id="270" r:id="rId5"/>
    <p:sldId id="276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91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4" r:id="rId26"/>
    <p:sldId id="295" r:id="rId27"/>
    <p:sldId id="296" r:id="rId28"/>
    <p:sldId id="297" r:id="rId29"/>
    <p:sldId id="299" r:id="rId30"/>
    <p:sldId id="300" r:id="rId31"/>
    <p:sldId id="301" r:id="rId32"/>
    <p:sldId id="298" r:id="rId33"/>
    <p:sldId id="302" r:id="rId34"/>
    <p:sldId id="257" r:id="rId35"/>
    <p:sldId id="262" r:id="rId36"/>
    <p:sldId id="293" r:id="rId37"/>
    <p:sldId id="265" r:id="rId38"/>
    <p:sldId id="266" r:id="rId39"/>
  </p:sldIdLst>
  <p:sldSz cx="9144000" cy="6858000" type="screen4x3"/>
  <p:notesSz cx="7104063" cy="10234613"/>
  <p:custDataLst>
    <p:tags r:id="rId4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3395" autoAdjust="0"/>
  </p:normalViewPr>
  <p:slideViewPr>
    <p:cSldViewPr>
      <p:cViewPr varScale="1">
        <p:scale>
          <a:sx n="69" d="100"/>
          <a:sy n="69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2/4/2019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2/4/2019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6594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937111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2759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044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716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076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156121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22102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45730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96455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091995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267040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907851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21310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69225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08413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14500"/>
            <a:ext cx="3808412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6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Word_Document8.docx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5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«Διαφορές προγραμματισμού εφαρμογής </a:t>
            </a:r>
            <a:r>
              <a:rPr lang="el-GR" sz="2800" dirty="0"/>
              <a:t>με χρήση triggers σε περιβάλλον </a:t>
            </a:r>
            <a:r>
              <a:rPr lang="el-GR" sz="2800" dirty="0" smtClean="0"/>
              <a:t>PL/SQL και </a:t>
            </a:r>
            <a:r>
              <a:rPr lang="el-GR" sz="2800" dirty="0"/>
              <a:t>σε περιβάλλον </a:t>
            </a:r>
            <a:r>
              <a:rPr lang="el-GR" sz="2800" dirty="0" smtClean="0"/>
              <a:t>mySQL» </a:t>
            </a:r>
            <a:endParaRPr lang="el-GR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Χ. </a:t>
            </a:r>
            <a:r>
              <a:rPr lang="el-GR" sz="2400" dirty="0" err="1" smtClean="0"/>
              <a:t>Σκουρλάς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6569"/>
            <a:ext cx="75819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Κατασκευάζουμε τον TRIGGER </a:t>
            </a:r>
            <a:r>
              <a:rPr lang="el-GR" dirty="0" err="1"/>
              <a:t>total</a:t>
            </a:r>
            <a:r>
              <a:rPr lang="el-GR" dirty="0"/>
              <a:t> στον πίνακα </a:t>
            </a:r>
            <a:r>
              <a:rPr lang="el-GR" dirty="0" err="1" smtClean="0"/>
              <a:t>orderlines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total BEFORE INSERT ON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EACH ROW </a:t>
            </a:r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total_var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SELECT SUM(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ptotal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NEW.ptotal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total_var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NEW.orderno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UPDATE orders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 total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total_var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NEW.orderno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ordemo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VALUES (1, 1, 10); INSERT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ordemo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VALUES (1, 2, 5);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345005"/>
              </p:ext>
            </p:extLst>
          </p:nvPr>
        </p:nvGraphicFramePr>
        <p:xfrm>
          <a:off x="5076056" y="3356992"/>
          <a:ext cx="3816425" cy="102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80120"/>
                <a:gridCol w="720081"/>
              </a:tblGrid>
              <a:tr h="228213"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err="1" smtClean="0"/>
                        <a:t>Orderno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spc="30" dirty="0" err="1" smtClean="0">
                          <a:effectLst/>
                        </a:rPr>
                        <a:t>Stockno</a:t>
                      </a:r>
                      <a:r>
                        <a:rPr lang="en-US" sz="1800" spc="30" dirty="0" smtClean="0">
                          <a:effectLst/>
                        </a:rPr>
                        <a:t> 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spc="30" dirty="0" err="1" smtClean="0">
                          <a:effectLst/>
                        </a:rPr>
                        <a:t>Qty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err="1" smtClean="0"/>
                        <a:t>Ptotal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</a:tr>
              <a:tr h="228213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10.00</a:t>
                      </a:r>
                    </a:p>
                  </a:txBody>
                  <a:tcPr/>
                </a:tc>
              </a:tr>
              <a:tr h="22821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u="none" strike="noStrike" spc="30" dirty="0" smtClean="0">
                          <a:effectLst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07778"/>
              </p:ext>
            </p:extLst>
          </p:nvPr>
        </p:nvGraphicFramePr>
        <p:xfrm>
          <a:off x="5076056" y="2204864"/>
          <a:ext cx="3840089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4635"/>
                <a:gridCol w="1041076"/>
                <a:gridCol w="786266"/>
              </a:tblGrid>
              <a:tr h="228213"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err="1" smtClean="0"/>
                        <a:t>Orderno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err="1" smtClean="0"/>
                        <a:t>Custno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err="1" smtClean="0"/>
                        <a:t>Qdate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Total</a:t>
                      </a:r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</a:tr>
              <a:tr h="589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27-3-2019 08:37:36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17.50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6823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33568"/>
            <a:ext cx="8229600" cy="619168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Υλοποίηση Βάσης διαχείρισης παραγγελιών με χρήση </a:t>
            </a:r>
            <a:r>
              <a:rPr lang="en-US" sz="3100" dirty="0" smtClean="0"/>
              <a:t>triggers </a:t>
            </a:r>
            <a:r>
              <a:rPr lang="el-GR" sz="3100" dirty="0" smtClean="0"/>
              <a:t>και με τη χρήση του προϊόντος </a:t>
            </a:r>
            <a:r>
              <a:rPr lang="en-US" sz="3100" dirty="0" err="1" smtClean="0"/>
              <a:t>mSQL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982074"/>
            <a:ext cx="4032448" cy="56152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1268" y="1030607"/>
            <a:ext cx="3725147" cy="5332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72476"/>
              </p:ext>
            </p:extLst>
          </p:nvPr>
        </p:nvGraphicFramePr>
        <p:xfrm>
          <a:off x="1041400" y="1193800"/>
          <a:ext cx="7797800" cy="496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4" imgW="5272039" imgH="3369018" progId="Word.Document.12">
                  <p:embed/>
                </p:oleObj>
              </mc:Choice>
              <mc:Fallback>
                <p:oleObj name="Document" r:id="rId4" imgW="5272039" imgH="336901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193800"/>
                        <a:ext cx="7797800" cy="496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escribe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05025" y="352425"/>
            <a:ext cx="4933950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98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23300"/>
              </p:ext>
            </p:extLst>
          </p:nvPr>
        </p:nvGraphicFramePr>
        <p:xfrm>
          <a:off x="701373" y="836712"/>
          <a:ext cx="7202188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Document" r:id="rId3" imgW="5272039" imgH="3544154" progId="Word.Document.12">
                  <p:embed/>
                </p:oleObj>
              </mc:Choice>
              <mc:Fallback>
                <p:oleObj name="Document" r:id="rId3" imgW="5272039" imgH="354415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73" y="836712"/>
                        <a:ext cx="7202188" cy="4824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045611"/>
              </p:ext>
            </p:extLst>
          </p:nvPr>
        </p:nvGraphicFramePr>
        <p:xfrm>
          <a:off x="1547664" y="807280"/>
          <a:ext cx="6408711" cy="4964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3" imgW="5272039" imgH="4099470" progId="Word.Document.12">
                  <p:embed/>
                </p:oleObj>
              </mc:Choice>
              <mc:Fallback>
                <p:oleObj name="Document" r:id="rId3" imgW="5272039" imgH="409947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807280"/>
                        <a:ext cx="6408711" cy="4964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186482"/>
              </p:ext>
            </p:extLst>
          </p:nvPr>
        </p:nvGraphicFramePr>
        <p:xfrm>
          <a:off x="521246" y="980728"/>
          <a:ext cx="7723162" cy="2735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Document" r:id="rId3" imgW="5272039" imgH="1874239" progId="Word.Document.12">
                  <p:embed/>
                </p:oleObj>
              </mc:Choice>
              <mc:Fallback>
                <p:oleObj name="Document" r:id="rId3" imgW="5272039" imgH="187423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246" y="980728"/>
                        <a:ext cx="7723162" cy="2735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61216"/>
              </p:ext>
            </p:extLst>
          </p:nvPr>
        </p:nvGraphicFramePr>
        <p:xfrm>
          <a:off x="651793" y="908720"/>
          <a:ext cx="7568040" cy="298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Document" r:id="rId3" imgW="5272039" imgH="2089375" progId="Word.Document.12">
                  <p:embed/>
                </p:oleObj>
              </mc:Choice>
              <mc:Fallback>
                <p:oleObj name="Document" r:id="rId3" imgW="5272039" imgH="208937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793" y="908720"/>
                        <a:ext cx="7568040" cy="2987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415706"/>
              </p:ext>
            </p:extLst>
          </p:nvPr>
        </p:nvGraphicFramePr>
        <p:xfrm>
          <a:off x="1828800" y="360363"/>
          <a:ext cx="5216525" cy="608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Document" r:id="rId3" imgW="5272039" imgH="6154611" progId="Word.Document.12">
                  <p:embed/>
                </p:oleObj>
              </mc:Choice>
              <mc:Fallback>
                <p:oleObj name="Document" r:id="rId3" imgW="5272039" imgH="615461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0363"/>
                        <a:ext cx="5216525" cy="608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61349" y="1340768"/>
          <a:ext cx="7192823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Έγγραφο" r:id="rId3" imgW="5285401" imgH="2751523" progId="Word.Document.12">
                  <p:embed/>
                </p:oleObj>
              </mc:Choice>
              <mc:Fallback>
                <p:oleObj name="Έγγραφο" r:id="rId3" imgW="5285401" imgH="275152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9" y="1340768"/>
                        <a:ext cx="7192823" cy="374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r>
              <a:rPr lang="el-GR" sz="3200" dirty="0"/>
              <a:t>Μελέτη περιπτώσεως: Προγραμματισμός εφαρμογής με χρήση </a:t>
            </a:r>
            <a:r>
              <a:rPr lang="el-GR" sz="3200" dirty="0" err="1"/>
              <a:t>triggers</a:t>
            </a:r>
            <a:r>
              <a:rPr lang="el-GR" sz="3200" dirty="0"/>
              <a:t> σε περιβάλλον </a:t>
            </a:r>
            <a:r>
              <a:rPr lang="el-GR" sz="3200" dirty="0" smtClean="0"/>
              <a:t>PL/SQL</a:t>
            </a:r>
            <a:endParaRPr lang="el-GR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/>
              <a:t>Σκοπός / </a:t>
            </a:r>
            <a:r>
              <a:rPr lang="el-GR" sz="2800" b="1" dirty="0" smtClean="0"/>
              <a:t>Στόχος:</a:t>
            </a:r>
            <a:endParaRPr lang="el-GR" sz="2800" b="1" dirty="0"/>
          </a:p>
          <a:p>
            <a:pPr marL="0" indent="0">
              <a:buNone/>
            </a:pPr>
            <a:r>
              <a:rPr lang="el-GR" sz="2800" dirty="0" smtClean="0"/>
              <a:t>Να </a:t>
            </a:r>
            <a:r>
              <a:rPr lang="el-GR" sz="2800" dirty="0"/>
              <a:t>βοηθήσει τους σπουδαστές να εμπεδώσουν κρίσιμα σημεία της τεχνολογίας των triggers - και να μάθουν να κατασκευάζουν και να χρησιμοποιούν triggers σε περιβάλλον PL/SQL </a:t>
            </a:r>
            <a:r>
              <a:rPr lang="el-GR" sz="2800" dirty="0" smtClean="0"/>
              <a:t>και σε περιβάλλον </a:t>
            </a:r>
            <a:r>
              <a:rPr lang="en-US" sz="2800" dirty="0" err="1"/>
              <a:t>mySQL</a:t>
            </a:r>
            <a:r>
              <a:rPr lang="el-GR" sz="2800" dirty="0" smtClean="0"/>
              <a:t> σύμφωνα </a:t>
            </a:r>
            <a:r>
              <a:rPr lang="el-GR" sz="2800" dirty="0"/>
              <a:t>με τις ανάγκες των εφαρμογών βάσεων δεδομένων.</a:t>
            </a:r>
          </a:p>
          <a:p>
            <a:pPr marL="0" indent="0">
              <a:buNone/>
            </a:pPr>
            <a:r>
              <a:rPr lang="el-GR" sz="2800" dirty="0"/>
              <a:t> 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00363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7" y="1233487"/>
            <a:ext cx="3438525" cy="43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90712"/>
            <a:ext cx="6169992" cy="3410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749" y="457200"/>
            <a:ext cx="6783555" cy="3403848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5825827" cy="2376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928813" y="927100"/>
          <a:ext cx="5284787" cy="50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8" name="Έγγραφο" r:id="rId4" imgW="5285401" imgH="5004928" progId="Word.Document.12">
                  <p:embed/>
                </p:oleObj>
              </mc:Choice>
              <mc:Fallback>
                <p:oleObj name="Έγγραφο" r:id="rId4" imgW="5285401" imgH="500492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927100"/>
                        <a:ext cx="5284787" cy="500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 </a:t>
            </a:r>
            <a:r>
              <a:rPr lang="el-GR" dirty="0"/>
              <a:t>και συνθήκες αφύπνισης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79512" y="945894"/>
            <a:ext cx="8712968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DROP DATABASE IF EXISTS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new_orders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;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CREATE DATABASE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new_orders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USE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new_orders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i="1" dirty="0">
                <a:solidFill>
                  <a:srgbClr val="FFFFFF"/>
                </a:solidFill>
                <a:latin typeface="Cambria" panose="02040503050406030204" pitchFamily="18" charset="0"/>
                <a:ea typeface="TimesNewRomanPS-ItalicMT"/>
                <a:cs typeface="Times New Roman" panose="02020603050405020304" pitchFamily="18" charset="0"/>
              </a:rPr>
              <a:t> 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CREATE 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TABLE customers(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custno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INT NOT NULL,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cname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VARCHAR(255) NOT NULL,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                 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loc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VARCHAR(255), PRIMARY KEY (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custno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 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CREATE 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TABLE stocks(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stockno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INT NOT NULL, description VARCHAR(255) NOT NULL,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               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list_price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FLOAT(5,2) NOT NULL, PRIMARY KEY (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stockno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  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CREATE 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TABLE orders(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INT AUTO_INCREMENT,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custno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INT NOT NULL,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           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odate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DATETIME NOT NULL, total FLOAT(7,2),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            PRIMARY KEY (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 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CREATE 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TABLE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orderlines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INT NOT NULL,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stockno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INT NOT NULL,                              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qty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INT NOT NULL,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ptotal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FLOAT(7,2),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PRIMARY KEY (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stockno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));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 TABLE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maxseqno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tablename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CHAR(20), fieldname CHAR(10),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maxaccno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INT);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146417"/>
              </p:ext>
            </p:extLst>
          </p:nvPr>
        </p:nvGraphicFramePr>
        <p:xfrm>
          <a:off x="2627784" y="2060848"/>
          <a:ext cx="3816424" cy="2920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</a:tblGrid>
              <a:tr h="23828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DELIMITER //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CREATE TRIGGER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orders_trig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BEFORE INSERT ON orders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FOR EACH ROW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BEGIN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SET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NEW.odate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= NOW();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END;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//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DELIMITER ;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9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59071"/>
              </p:ext>
            </p:extLst>
          </p:nvPr>
        </p:nvGraphicFramePr>
        <p:xfrm>
          <a:off x="251520" y="764704"/>
          <a:ext cx="8568952" cy="5282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4824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CREATE TRIGGER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calculate_ptotal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BEFORE INSERT ON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orderlines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FOR EACH ROW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BEGIN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DECLARE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vptotal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FLOAT(7,2);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DECLARE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vlistprice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FLOAT(5,2);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SELECT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list_price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INTO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vlistprice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FROM stocks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WHERE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stockno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NEW.stockno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SELECT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NEW.qty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vlistprice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INTO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vptotal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FROM DUAL;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SET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NEW.ptotal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vptotal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END;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CREATE TRIGGER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ptotal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BEFORE INSERT ON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orderlines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FOR EACH ROW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BEGIN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SET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NEW.ptotal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(SELECT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list_price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 FROM stocks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 WHERE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stockno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NEW.stockno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)*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NEW.qty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END;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0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20831"/>
              </p:ext>
            </p:extLst>
          </p:nvPr>
        </p:nvGraphicFramePr>
        <p:xfrm>
          <a:off x="179512" y="1124744"/>
          <a:ext cx="8424936" cy="4695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0515"/>
                <a:gridCol w="4504421"/>
              </a:tblGrid>
              <a:tr h="4104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CREATE TRIGGER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calculate_total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BEFORE INSERT ON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orderlines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FOR EACH ROW                                               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BEGIN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DECLARE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total_var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FLOAT(7,2);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SELECT SUM(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ptotal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)+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NEW.ptotal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INTO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total_var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FROM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orderlines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WHERE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NEW.orderno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UPDATE orders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SET total=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total_var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WHERE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NEW.orderno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END;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CREATE TRIGGER total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AFTER INSERT ON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orderlines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FOR EACH ROW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BEGIN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UPDATE orders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SET total =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(SELECT SUM(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ptotal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 FROM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orderlines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 WHERE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NEW.orderno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WHERE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orderno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NEW.orderno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END;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1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77265"/>
            <a:ext cx="8784976" cy="5335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maxseqno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VALUES('CUSTOMERS','CUSTNO',NULL);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customers(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custno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cname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loc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VALUES(100, 'CODD', 'ATHENS');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customers(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custno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cname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loc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VALUES(200, 'DATE', ' PARIS');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customers(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custno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cname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loc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VALUES(300, 'ULMAN', 'NEW YORK');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stocks(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stockno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description,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list_price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VALUES(10, '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BOLT ', 2.2);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stocks(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stockno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description,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list_price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VALUES(20, 'SCREW', 1.5);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stocks(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stockno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description,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list_price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VALUES(30, 'SCREW DRIVER', 3.7);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orders(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custno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odate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 (100,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current_date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orderlines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stockno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qty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 (1, 10, 1000);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orderlines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stockno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qty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 (1, 20, 5000);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SELECT * FROM customers;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SELECT * FROM stocks;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SELECT * FROM orders;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SELECT * FROM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orderlines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Έστω σύστημα διαχείρισης </a:t>
            </a:r>
            <a:r>
              <a:rPr lang="el-GR" dirty="0" smtClean="0"/>
              <a:t>παραγγελιών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Οι πίνακες παρατίθενται με ενδεικτικό δείγμα </a:t>
            </a:r>
            <a:r>
              <a:rPr lang="el-GR" sz="2400" dirty="0" smtClean="0"/>
              <a:t>δεδομένων</a:t>
            </a:r>
            <a:endParaRPr lang="el-GR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38868"/>
              </p:ext>
            </p:extLst>
          </p:nvPr>
        </p:nvGraphicFramePr>
        <p:xfrm>
          <a:off x="539552" y="4077072"/>
          <a:ext cx="396044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656184"/>
                <a:gridCol w="1080120"/>
              </a:tblGrid>
              <a:tr h="17115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135" dirty="0">
                          <a:effectLst/>
                        </a:rPr>
                        <a:t>STOCKNO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135" dirty="0">
                          <a:effectLst/>
                        </a:rPr>
                        <a:t>DESCRIPTION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135" dirty="0" smtClean="0">
                          <a:effectLst/>
                        </a:rPr>
                        <a:t>LIST</a:t>
                      </a:r>
                      <a:endParaRPr lang="el-GR" sz="1800" spc="135" dirty="0" smtClean="0">
                        <a:effectLst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135" dirty="0" smtClean="0">
                          <a:effectLst/>
                        </a:rPr>
                        <a:t>_PRICE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</a:tr>
              <a:tr h="86172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1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 dirty="0">
                          <a:effectLst/>
                        </a:rPr>
                        <a:t>APPLE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1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891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2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ORANGE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1.5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85578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 dirty="0">
                          <a:effectLst/>
                        </a:rPr>
                        <a:t>3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 dirty="0">
                          <a:effectLst/>
                        </a:rPr>
                        <a:t>LEMON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 dirty="0">
                          <a:effectLst/>
                        </a:rPr>
                        <a:t>1,7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94492"/>
              </p:ext>
            </p:extLst>
          </p:nvPr>
        </p:nvGraphicFramePr>
        <p:xfrm>
          <a:off x="4860032" y="2420888"/>
          <a:ext cx="410445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80120"/>
                <a:gridCol w="936104"/>
                <a:gridCol w="864097"/>
              </a:tblGrid>
              <a:tr h="29083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ORDERNO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52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CUSTNO</a:t>
                      </a:r>
                      <a:endParaRPr lang="el-GR" dirty="0" smtClean="0"/>
                    </a:p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ODATE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TOTAL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 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27/03/19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17,5</a:t>
                      </a:r>
                      <a:endParaRPr lang="el-GR" dirty="0"/>
                    </a:p>
                  </a:txBody>
                  <a:tcPr marL="6350" marR="635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06871"/>
              </p:ext>
            </p:extLst>
          </p:nvPr>
        </p:nvGraphicFramePr>
        <p:xfrm>
          <a:off x="4860032" y="3527213"/>
          <a:ext cx="4104457" cy="831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345"/>
                <a:gridCol w="1182345"/>
                <a:gridCol w="734954"/>
                <a:gridCol w="1004813"/>
              </a:tblGrid>
              <a:tr h="25717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ORDERNO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STOCKNO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QTY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PTOTAL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10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7622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5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7,5</a:t>
                      </a:r>
                      <a:endParaRPr lang="el-GR" dirty="0"/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9552" y="1628800"/>
            <a:ext cx="2667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SELECT * FROM customers</a:t>
            </a:r>
            <a:endParaRPr lang="el-GR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104" y="3758472"/>
            <a:ext cx="227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SELECT * FROM stocks</a:t>
            </a:r>
            <a:endParaRPr lang="el-GR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0032" y="2060848"/>
            <a:ext cx="2300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SELECT * FROM orders</a:t>
            </a:r>
            <a:endParaRPr lang="el-GR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0032" y="3200400"/>
            <a:ext cx="2647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SELECT * FROM </a:t>
            </a:r>
            <a:r>
              <a:rPr lang="en-US" dirty="0" err="1">
                <a:latin typeface="+mn-lt"/>
              </a:rPr>
              <a:t>orderlines</a:t>
            </a:r>
            <a:endParaRPr lang="el-GR" dirty="0">
              <a:latin typeface="+mn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123300"/>
              </p:ext>
            </p:extLst>
          </p:nvPr>
        </p:nvGraphicFramePr>
        <p:xfrm>
          <a:off x="539552" y="1998132"/>
          <a:ext cx="381642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368152"/>
              </a:tblGrid>
              <a:tr h="123343">
                <a:tc gridSpan="2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CUSTNO CNAME</a:t>
                      </a:r>
                      <a:endParaRPr lang="el-GR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LOC</a:t>
                      </a:r>
                      <a:endParaRPr lang="el-GR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</a:tr>
              <a:tr h="1233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SMITH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ATHENS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233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JONES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VOLOS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233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BATES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NEW YORK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23343">
                <a:tc gridSpan="3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SELECT * FROM stocks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74732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80" y="404664"/>
            <a:ext cx="5472608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3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TRIGGER </a:t>
            </a:r>
            <a:r>
              <a:rPr lang="en-US" sz="2400" dirty="0" err="1"/>
              <a:t>CustSequenceNumber</a:t>
            </a:r>
            <a:r>
              <a:rPr lang="el-GR" sz="2400" dirty="0"/>
              <a:t/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07504" y="836712"/>
            <a:ext cx="857929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CREATE </a:t>
            </a:r>
            <a:r>
              <a:rPr lang="en-US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TABLE customers(</a:t>
            </a:r>
            <a:r>
              <a:rPr lang="en-US" sz="2000" b="1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custno</a:t>
            </a:r>
            <a:r>
              <a:rPr lang="en-US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INT,</a:t>
            </a:r>
            <a:r>
              <a:rPr lang="en-US" sz="2000" b="1" dirty="0">
                <a:solidFill>
                  <a:srgbClr val="00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cname</a:t>
            </a:r>
            <a:r>
              <a:rPr lang="en-US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VARCHAR(255) NOT NULL,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                  </a:t>
            </a:r>
            <a:r>
              <a:rPr lang="en-US" sz="2000" b="1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loc</a:t>
            </a:r>
            <a:r>
              <a:rPr lang="en-US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 VARCHAR(255) );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1988840"/>
            <a:ext cx="43235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TRIGGER 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CustSequenceNumber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………….. </a:t>
            </a:r>
            <a:endParaRPr lang="el-GR" sz="2000" dirty="0"/>
          </a:p>
        </p:txBody>
      </p:sp>
      <p:sp>
        <p:nvSpPr>
          <p:cNvPr id="6" name="Rectangle 5"/>
          <p:cNvSpPr/>
          <p:nvPr/>
        </p:nvSpPr>
        <p:spPr>
          <a:xfrm>
            <a:off x="35496" y="3356951"/>
            <a:ext cx="8280920" cy="1512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</a:t>
            </a:r>
            <a:r>
              <a:rPr lang="en-US" sz="20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maxseqno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VALUES('CUSTOMERS','CUSTNO',NULL);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customers(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cname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loc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VALUES( 'CODD', 'ATHENS');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customers(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cname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loc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VALUES('DATE', ' PARIS');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INSERT INTO customers(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cname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loc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PSMT"/>
                <a:cs typeface="Times New Roman" panose="02020603050405020304" pitchFamily="18" charset="0"/>
              </a:rPr>
              <a:t>) VALUES('ULMAN', 'NEW YORK');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2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94555"/>
              </p:ext>
            </p:extLst>
          </p:nvPr>
        </p:nvGraphicFramePr>
        <p:xfrm>
          <a:off x="1979712" y="260648"/>
          <a:ext cx="4680520" cy="612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0520"/>
              </a:tblGrid>
              <a:tr h="6120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CREATE TRIGGER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CustSequenceNumber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BEFORE INSERT ON customers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FOR EACH ROW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BEGIN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DECLARE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accno_var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int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UPDATE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maxseqno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SET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maxaccno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= IFNULL(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maxaccno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, 0) + 100               WHERE TABLENAME = 'CUSTOMERS'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AND FIELDNAME = 'CUSTNO';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SELECT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maxaccno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INTO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accno_var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FROM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maxseqno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WHERE TABLENAME = 'CUSTOMERS'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AND FIELDNAME = 'CUSTNO';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SET NEW.CUSTNO=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accno_var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END;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//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DELIMITER ;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9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692696"/>
            <a:ext cx="5472608" cy="539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Copyright </a:t>
            </a:r>
            <a:r>
              <a:rPr lang="en-US" sz="2000" dirty="0" smtClean="0"/>
              <a:t> </a:t>
            </a:r>
            <a:r>
              <a:rPr lang="el-GR" sz="2000" dirty="0" smtClean="0"/>
              <a:t>Πανεπιστήμιο Δυτικής Αττικής</a:t>
            </a:r>
            <a:r>
              <a:rPr lang="en-US" sz="2000" dirty="0" smtClean="0"/>
              <a:t>, </a:t>
            </a:r>
            <a:r>
              <a:rPr lang="el-GR" sz="2000" dirty="0" smtClean="0"/>
              <a:t>Χ. Σκουρλάς 2019.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Χ</a:t>
            </a:r>
            <a:r>
              <a:rPr lang="el-GR" sz="2000" dirty="0"/>
              <a:t>. </a:t>
            </a:r>
            <a:r>
              <a:rPr lang="el-GR" sz="2000" dirty="0" smtClean="0"/>
              <a:t>Σκουρλάς. </a:t>
            </a:r>
            <a:r>
              <a:rPr lang="el-GR" sz="2000" dirty="0"/>
              <a:t>«Διαφορές προγραμματισμού εφαρμογής με χρήση triggers σε περιβάλλον PL/SQL και σε περιβάλλον mySQL». </a:t>
            </a:r>
            <a:r>
              <a:rPr lang="el-GR" sz="2000" dirty="0" smtClean="0"/>
              <a:t>Έκδοση </a:t>
            </a:r>
            <a:r>
              <a:rPr lang="en-US" sz="2000" dirty="0" smtClean="0"/>
              <a:t>1,</a:t>
            </a:r>
            <a:r>
              <a:rPr lang="el-GR" sz="2000" dirty="0" smtClean="0"/>
              <a:t> Αθήνα 201</a:t>
            </a:r>
            <a:r>
              <a:rPr lang="en-US" sz="2000" dirty="0" smtClean="0"/>
              <a:t>9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pyles.uniwa.gr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186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693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645150" indent="-5645150">
              <a:buNone/>
            </a:pP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customers(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cname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) VALUES(1, 'SMITH', ’ATHENS'); </a:t>
            </a:r>
            <a:endParaRPr lang="el-GR" sz="1600" spc="4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45150" indent="-5645150">
              <a:spcBef>
                <a:spcPts val="1200"/>
              </a:spcBef>
              <a:buNone/>
            </a:pPr>
            <a:r>
              <a:rPr lang="en-US" sz="1600" spc="4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INTO customers(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cname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) VALUES(2, 'JONES', 'VOLOS'); </a:t>
            </a:r>
            <a:endParaRPr lang="el-GR" sz="1600" spc="4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45150" indent="-5645150">
              <a:spcBef>
                <a:spcPts val="1200"/>
              </a:spcBef>
              <a:buNone/>
            </a:pPr>
            <a:r>
              <a:rPr lang="en-US" sz="1600" spc="4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INTO customers(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cname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) VALUES(3, 'BATES', 'NEW YORK'); </a:t>
            </a:r>
            <a:endParaRPr lang="el-GR" sz="1600" spc="4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45150" indent="-5645150">
              <a:spcBef>
                <a:spcPts val="1200"/>
              </a:spcBef>
              <a:buNone/>
            </a:pPr>
            <a:r>
              <a:rPr lang="en-US" sz="1600" spc="4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INTO stocks(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description,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listjprice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) VALUES(1, 'APPLE', 1.0); </a:t>
            </a:r>
            <a:endParaRPr lang="el-GR" sz="1600" spc="4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45150" indent="-5645150">
              <a:spcBef>
                <a:spcPts val="1200"/>
              </a:spcBef>
              <a:buNone/>
            </a:pPr>
            <a:r>
              <a:rPr lang="en-US" sz="1600" spc="4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INTO stocks(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description,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listjprice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) VALUES(2, ORANGE', 1.5); </a:t>
            </a:r>
            <a:endParaRPr lang="el-GR" sz="1600" spc="4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45150" indent="-5645150">
              <a:spcBef>
                <a:spcPts val="1200"/>
              </a:spcBef>
              <a:buNone/>
            </a:pPr>
            <a:r>
              <a:rPr lang="en-US" sz="1600" spc="4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INTO stocks(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description,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listjprice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) VALUES(3, 'LEMON', 1.7); </a:t>
            </a:r>
            <a:endParaRPr lang="el-GR" sz="1600" spc="4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45150" indent="-5645150">
              <a:spcBef>
                <a:spcPts val="1200"/>
              </a:spcBef>
              <a:buNone/>
            </a:pPr>
            <a:r>
              <a:rPr lang="en-US" sz="1600" spc="4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INTO orders(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ordemo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odate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) VALUES (1,1, </a:t>
            </a:r>
            <a:r>
              <a:rPr lang="en-US" sz="1600" spc="4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sysdate</a:t>
            </a:r>
            <a:r>
              <a:rPr lang="en-US" sz="16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600" spc="40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96529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693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265695"/>
              </p:ext>
            </p:extLst>
          </p:nvPr>
        </p:nvGraphicFramePr>
        <p:xfrm>
          <a:off x="539552" y="1998132"/>
          <a:ext cx="381642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368152"/>
              </a:tblGrid>
              <a:tr h="123343">
                <a:tc gridSpan="2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CUSTNO CNAME</a:t>
                      </a:r>
                      <a:endParaRPr lang="el-GR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LOC</a:t>
                      </a:r>
                      <a:endParaRPr lang="el-GR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</a:tr>
              <a:tr h="1233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SMITH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ATHENS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233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JONES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VOLOS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233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BATES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NEW YORK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23343">
                <a:tc gridSpan="3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SELECT * FROM stocks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764954"/>
              </p:ext>
            </p:extLst>
          </p:nvPr>
        </p:nvGraphicFramePr>
        <p:xfrm>
          <a:off x="539552" y="4077072"/>
          <a:ext cx="396044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656184"/>
                <a:gridCol w="1080120"/>
              </a:tblGrid>
              <a:tr h="17115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135" dirty="0">
                          <a:effectLst/>
                        </a:rPr>
                        <a:t>STOCKNO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135" dirty="0">
                          <a:effectLst/>
                        </a:rPr>
                        <a:t>DESCRIPTION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135" dirty="0" smtClean="0">
                          <a:effectLst/>
                        </a:rPr>
                        <a:t>LIST</a:t>
                      </a:r>
                      <a:endParaRPr lang="el-GR" sz="1800" spc="135" dirty="0" smtClean="0">
                        <a:effectLst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135" dirty="0" smtClean="0">
                          <a:effectLst/>
                        </a:rPr>
                        <a:t>_PRICE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</a:tr>
              <a:tr h="86172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1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 dirty="0">
                          <a:effectLst/>
                        </a:rPr>
                        <a:t>APPLE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1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891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2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ORANGE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>
                          <a:effectLst/>
                        </a:rPr>
                        <a:t>1.5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85578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 dirty="0">
                          <a:effectLst/>
                        </a:rPr>
                        <a:t>3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 dirty="0">
                          <a:effectLst/>
                        </a:rPr>
                        <a:t>LEMON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20" dirty="0">
                          <a:effectLst/>
                        </a:rPr>
                        <a:t>1,7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39552" y="1628800"/>
            <a:ext cx="2667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SELECT * FROM customers</a:t>
            </a:r>
            <a:endParaRPr lang="el-GR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104" y="3758472"/>
            <a:ext cx="227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SELECT * FROM stocks</a:t>
            </a:r>
            <a:endParaRPr lang="el-GR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2060848"/>
            <a:ext cx="2300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SELECT * FROM orders</a:t>
            </a:r>
            <a:endParaRPr lang="el-GR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60103"/>
              </p:ext>
            </p:extLst>
          </p:nvPr>
        </p:nvGraphicFramePr>
        <p:xfrm>
          <a:off x="4860032" y="2420888"/>
          <a:ext cx="410445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80120"/>
                <a:gridCol w="936104"/>
                <a:gridCol w="864097"/>
              </a:tblGrid>
              <a:tr h="29083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ORDERNO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52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CUSTNO</a:t>
                      </a:r>
                      <a:endParaRPr lang="el-GR" dirty="0" smtClean="0"/>
                    </a:p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ODATE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TOTAL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 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27/03/19</a:t>
                      </a:r>
                      <a:endParaRPr lang="el-GR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17,5</a:t>
                      </a:r>
                      <a:endParaRPr lang="el-GR" dirty="0"/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40852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 σε </a:t>
            </a:r>
            <a:r>
              <a:rPr lang="en-US" dirty="0" smtClean="0"/>
              <a:t>Oracle </a:t>
            </a:r>
            <a:endParaRPr lang="el-G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6363" y="1589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688632"/>
          </a:xfrm>
        </p:spPr>
        <p:txBody>
          <a:bodyPr>
            <a:noAutofit/>
          </a:bodyPr>
          <a:lstStyle/>
          <a:p>
            <a:pPr marL="0" marR="10287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customers(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NUMBER(3) NOT NULL,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1028700" indent="0">
              <a:buNone/>
            </a:pP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cname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VARCHAR2(10),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caddress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VARCHAR2(15),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8800" indent="0">
              <a:buNone/>
            </a:pPr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10287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stocks(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NUMBER(3) NOT NULL ,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1028700" indent="0">
              <a:buNone/>
            </a:pP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descr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VARCHAR2(1</a:t>
            </a:r>
            <a:r>
              <a:rPr lang="en-US" sz="1600" spc="-2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NUMBER(7,2) ,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700" indent="0">
              <a:buNone/>
            </a:pPr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orders(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 NOT NULL,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R="393700" indent="0">
              <a:buNone/>
            </a:pPr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NUMBER(3),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DATE, total NUMBER(9,2),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R="393700" indent="0">
              <a:buNone/>
            </a:pP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,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700" marR="215900" indent="0">
              <a:buNone/>
            </a:pPr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FOREIGN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700" marR="215900" indent="0">
              <a:buNone/>
            </a:pP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REFERENCES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customers(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700" marR="21590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TABLE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 NOT NULL,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700" marR="215900" indent="0">
              <a:buNone/>
            </a:pP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NUMBER(3) NOT NULL,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NUMBER(2),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700" marR="215900" indent="0">
              <a:buNone/>
            </a:pP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ptotal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NUMBER(8,2), PRIMARY KEY(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700" marR="215900" indent="0">
              <a:buNone/>
            </a:pP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FOREIGN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REFERENCES stocks(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700" marR="21590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INITIALIZATION */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4076700" indent="0">
              <a:spcAft>
                <a:spcPts val="0"/>
              </a:spcAft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maxseqno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4076700" indent="0">
              <a:spcAft>
                <a:spcPts val="0"/>
              </a:spcAft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CHAR(20), fieldname CHAR(10),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maxaccno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NUMBER);</a:t>
            </a: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maxseqno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VALUES('CUSTOMERS','CUSTNO',NULL);</a:t>
            </a:r>
            <a:endParaRPr lang="el-GR" sz="1600" dirty="0">
              <a:solidFill>
                <a:srgbClr val="000000"/>
              </a:solidFill>
              <a:latin typeface="Courier New" panose="02070309020205020404" pitchFamily="49" charset="0"/>
              <a:ea typeface="Courier New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03397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76388" y="143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55000" lnSpcReduction="20000"/>
          </a:bodyPr>
          <a:lstStyle/>
          <a:p>
            <a:pPr marL="0" marR="16256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CustSequenceNumber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 BEFORE INSERT ON 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gxcustomers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 FOR EACH ROW DECLARE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accno_var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 NUMBER;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UPDATE 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maxseqno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16256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maxaccno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maxaccno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, 0) + 1 </a:t>
            </a:r>
            <a:r>
              <a:rPr lang="el-GR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TABLENAME = 'GXCUSTOMERS'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AND FIELDNAME = 'CUSTNO';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DBMS_OUTPUT.PUT_LINE('UPDATE 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maxseqno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45466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l-GR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spc="15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maxaccno</a:t>
            </a:r>
            <a:r>
              <a:rPr lang="el-GR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accno_var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maxseqno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WHERE TABLENAME = 'GXCUSTOMERS'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AND FIELDNAME = 'CUSTNO';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DBMS_OUTPUT.PUT_LINE('ACCN0_VAR=');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DBMS_OUTPUT.PUT_LINE(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accno_var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:NEW.CUSTNO 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900" spc="15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accno_var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WHEN NO_DATA_FOUND THEN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R="1524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DBMS_OUTPUT.PUT_LINE('</a:t>
            </a:r>
            <a:r>
              <a:rPr lang="el-GR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ΜΗ ΠΡΟΣΔΙΟΡΙΣΙΜΟΣ ΑΥΞΟΝΤΑΣ </a:t>
            </a:r>
            <a:r>
              <a:rPr lang="el-GR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ΑΡΙΘΜΟΣ</a:t>
            </a:r>
            <a:r>
              <a:rPr lang="en-US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l-GR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R="1524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OTHERS THEN DBMS_OUTPUT.PUT_LINE(SQLERRM) ;</a:t>
            </a:r>
            <a:endParaRPr lang="el-GR" sz="2900" spc="1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spc="15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el-GR" sz="2900" spc="15" dirty="0">
              <a:latin typeface="Courier New" panose="02070309020205020404" pitchFamily="49" charset="0"/>
              <a:ea typeface="Courier New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163120"/>
              </p:ext>
            </p:extLst>
          </p:nvPr>
        </p:nvGraphicFramePr>
        <p:xfrm>
          <a:off x="5868144" y="3429000"/>
          <a:ext cx="297599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  <a:gridCol w="864096"/>
                <a:gridCol w="1296144"/>
              </a:tblGrid>
              <a:tr h="370840"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err="1"/>
                        <a:t>Custno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err="1"/>
                        <a:t>Cname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err="1"/>
                        <a:t>Loc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SMITH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ATHENS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JONES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VOLOS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BATES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YORK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4906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customers(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 (3) NOT NULL,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cname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VARCHAR2 (10),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VARCHAR2 (15),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Table created. 0,19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stocks(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 (3) NOT NULL,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description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VARCHAR2 (10),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list_price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 (7,2),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PRIMARY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Table created. 0,05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orders(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 NOT NULL,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 (3),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DATE , total NUMBER(9,2),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FOREIGN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REFERENCES customers(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Table created. 0,06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 NOT NULL,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 (3) NOT NULL,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qty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NUMBER(2),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ptotal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NUMBER(8,2),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orderno,stockno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FOREIGN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REFERENCES stocks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Table created. 0,06 seconds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17579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85800" y="981075"/>
            <a:ext cx="7054850" cy="488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>
            <a:lvl1pPr marL="339725" indent="-339725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6" charset="0"/>
                <a:cs typeface="Arial Unicode MS" charset="0"/>
              </a:defRPr>
            </a:lvl1pPr>
            <a:lvl2pPr marL="742950" indent="-28575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6" charset="0"/>
                <a:cs typeface="Arial Unicode MS" charset="0"/>
              </a:defRPr>
            </a:lvl2pPr>
            <a:lvl3pPr marL="1143000" indent="-22860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6" charset="0"/>
                <a:cs typeface="Arial Unicode MS" charset="0"/>
              </a:defRPr>
            </a:lvl3pPr>
            <a:lvl4pPr marL="1600200" indent="-22860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6" charset="0"/>
                <a:cs typeface="Arial Unicode MS" charset="0"/>
              </a:defRPr>
            </a:lvl4pPr>
            <a:lvl5pPr marL="2057400" indent="-22860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6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6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6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6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6" charset="0"/>
                <a:cs typeface="Arial Unicode MS" charset="0"/>
              </a:defRPr>
            </a:lvl9pPr>
          </a:lstStyle>
          <a:p>
            <a:pPr>
              <a:lnSpc>
                <a:spcPct val="95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altLang="el-GR" sz="2000" b="1">
              <a:solidFill>
                <a:schemeClr val="tx1"/>
              </a:solidFill>
            </a:endParaRPr>
          </a:p>
          <a:p>
            <a: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altLang="el-GR" sz="2000" b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Κατασκευάζουμε τον TRIGGER </a:t>
            </a:r>
            <a:r>
              <a:rPr lang="el-GR" dirty="0" err="1"/>
              <a:t>ptotal</a:t>
            </a:r>
            <a:r>
              <a:rPr lang="el-GR" dirty="0"/>
              <a:t> στον πίνακα </a:t>
            </a:r>
            <a:r>
              <a:rPr lang="el-GR" dirty="0" err="1"/>
              <a:t>orderlines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ptotal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INSERT ON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EACH ROW DECLARE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ptotal_var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NUMBER; </a:t>
            </a:r>
            <a:endParaRPr lang="en-US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listprice_var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NUMBER;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list_price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listprice_var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: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NEW.stockno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SELECT :NEW.qty *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listprice_var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ptotal_var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DUAL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NEW.ptotal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ptotal_var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Trigger created. 0,04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ordemo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qty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VALUES (1, 1, 10); </a:t>
            </a:r>
            <a:endParaRPr lang="en-US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ordemo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stockno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qty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VALUES (1, 2, 5);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52788" y="297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61025"/>
              </p:ext>
            </p:extLst>
          </p:nvPr>
        </p:nvGraphicFramePr>
        <p:xfrm>
          <a:off x="4788024" y="1412776"/>
          <a:ext cx="3984105" cy="138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086"/>
                <a:gridCol w="1156807"/>
                <a:gridCol w="1735212"/>
              </a:tblGrid>
              <a:tr h="228213"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spc="30" dirty="0" err="1" smtClean="0">
                          <a:effectLst/>
                        </a:rPr>
                        <a:t>Stockno</a:t>
                      </a:r>
                      <a:r>
                        <a:rPr lang="en-US" sz="1800" spc="30" dirty="0" smtClean="0">
                          <a:effectLst/>
                        </a:rPr>
                        <a:t> 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spc="30" dirty="0" smtClean="0">
                          <a:effectLst/>
                        </a:rPr>
                        <a:t>Description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spc="30" dirty="0" err="1" smtClean="0">
                          <a:effectLst/>
                        </a:rPr>
                        <a:t>List_price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</a:tr>
              <a:tr h="228213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APPLE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</a:t>
                      </a:r>
                    </a:p>
                  </a:txBody>
                  <a:tcPr/>
                </a:tc>
              </a:tr>
              <a:tr h="228213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u="none" strike="noStrike" spc="30" dirty="0" smtClean="0">
                          <a:effectLst/>
                        </a:rPr>
                        <a:t>ORANGE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</a:p>
                  </a:txBody>
                  <a:tcPr/>
                </a:tc>
              </a:tr>
              <a:tr h="228213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u="none" strike="noStrike" spc="30" dirty="0" smtClean="0">
                          <a:effectLst/>
                        </a:rPr>
                        <a:t>LEMON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794148"/>
              </p:ext>
            </p:extLst>
          </p:nvPr>
        </p:nvGraphicFramePr>
        <p:xfrm>
          <a:off x="4788024" y="2911634"/>
          <a:ext cx="3984106" cy="102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345"/>
                <a:gridCol w="896503"/>
                <a:gridCol w="896503"/>
                <a:gridCol w="1344755"/>
              </a:tblGrid>
              <a:tr h="228213"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spc="30" dirty="0" err="1" smtClean="0">
                          <a:effectLst/>
                        </a:rPr>
                        <a:t>Orderno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spc="30" dirty="0" err="1" smtClean="0">
                          <a:effectLst/>
                        </a:rPr>
                        <a:t>Stockno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spc="30" dirty="0" err="1" smtClean="0">
                          <a:effectLst/>
                        </a:rPr>
                        <a:t>Qty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spc="30" dirty="0" err="1" smtClean="0">
                          <a:effectLst/>
                        </a:rPr>
                        <a:t>Ptotal</a:t>
                      </a:r>
                      <a:endParaRPr lang="en-US" sz="1800" spc="30" dirty="0" smtClean="0">
                        <a:effectLst/>
                      </a:endParaRPr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</a:tr>
              <a:tr h="228213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10.00</a:t>
                      </a:r>
                    </a:p>
                  </a:txBody>
                  <a:tcPr/>
                </a:tc>
              </a:tr>
              <a:tr h="228213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sz="1800" u="none" strike="noStrike" spc="30" dirty="0" smtClean="0">
                          <a:effectLst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2887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1221</Words>
  <Application>Microsoft Office PowerPoint</Application>
  <PresentationFormat>On-screen Show (4:3)</PresentationFormat>
  <Paragraphs>434</Paragraphs>
  <Slides>38</Slides>
  <Notes>18</Notes>
  <HiddenSlides>0</HiddenSlides>
  <MMClips>1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 Unicode MS</vt:lpstr>
      <vt:lpstr>Arial</vt:lpstr>
      <vt:lpstr>Calibri</vt:lpstr>
      <vt:lpstr>Cambria</vt:lpstr>
      <vt:lpstr>Courier New</vt:lpstr>
      <vt:lpstr>Times New Roman</vt:lpstr>
      <vt:lpstr>TimesNewRomanPS-ItalicMT</vt:lpstr>
      <vt:lpstr>TimesNewRomanPSMT</vt:lpstr>
      <vt:lpstr>Wingdings</vt:lpstr>
      <vt:lpstr>OC_template_updated</vt:lpstr>
      <vt:lpstr>Document</vt:lpstr>
      <vt:lpstr>Έγγραφο</vt:lpstr>
      <vt:lpstr>Βάσεις Δεδομένων II</vt:lpstr>
      <vt:lpstr>Μελέτη περιπτώσεως: Προγραμματισμός εφαρμογής με χρήση triggers σε περιβάλλον PL/SQL</vt:lpstr>
      <vt:lpstr>Έστω σύστημα διαχείρισης παραγγελιών</vt:lpstr>
      <vt:lpstr>PowerPoint Presentation</vt:lpstr>
      <vt:lpstr>PowerPoint Presentation</vt:lpstr>
      <vt:lpstr>Υλοποίηση σε Oracle </vt:lpstr>
      <vt:lpstr>PowerPoint Presentation</vt:lpstr>
      <vt:lpstr>PowerPoint Presentation</vt:lpstr>
      <vt:lpstr>Κατασκευάζουμε τον TRIGGER ptotal στον πίνακα orderlines</vt:lpstr>
      <vt:lpstr>Κατασκευάζουμε τον TRIGGER total στον πίνακα orderlines</vt:lpstr>
      <vt:lpstr>Υλοποίηση Βάσης διαχείρισης παραγγελιών με χρήση triggers και με τη χρήση του προϊόντος mSQL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Triggers και συνθήκες αφύπνισης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TRIGGER CustSequenceNumber </vt:lpstr>
      <vt:lpstr>PowerPoint Presentation</vt:lpstr>
      <vt:lpstr>PowerPoint Presentation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117</cp:revision>
  <dcterms:created xsi:type="dcterms:W3CDTF">2013-03-04T13:35:19Z</dcterms:created>
  <dcterms:modified xsi:type="dcterms:W3CDTF">2019-04-02T20:21:59Z</dcterms:modified>
</cp:coreProperties>
</file>