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</p:sldMasterIdLst>
  <p:notesMasterIdLst>
    <p:notesMasterId r:id="rId50"/>
  </p:notesMasterIdLst>
  <p:handoutMasterIdLst>
    <p:handoutMasterId r:id="rId51"/>
  </p:handoutMasterIdLst>
  <p:sldIdLst>
    <p:sldId id="256" r:id="rId2"/>
    <p:sldId id="297" r:id="rId3"/>
    <p:sldId id="298" r:id="rId4"/>
    <p:sldId id="299" r:id="rId5"/>
    <p:sldId id="300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301" r:id="rId15"/>
    <p:sldId id="275" r:id="rId16"/>
    <p:sldId id="308" r:id="rId17"/>
    <p:sldId id="276" r:id="rId18"/>
    <p:sldId id="277" r:id="rId19"/>
    <p:sldId id="278" r:id="rId20"/>
    <p:sldId id="302" r:id="rId21"/>
    <p:sldId id="279" r:id="rId22"/>
    <p:sldId id="280" r:id="rId23"/>
    <p:sldId id="281" r:id="rId24"/>
    <p:sldId id="282" r:id="rId25"/>
    <p:sldId id="283" r:id="rId26"/>
    <p:sldId id="303" r:id="rId27"/>
    <p:sldId id="284" r:id="rId28"/>
    <p:sldId id="285" r:id="rId29"/>
    <p:sldId id="304" r:id="rId30"/>
    <p:sldId id="286" r:id="rId31"/>
    <p:sldId id="287" r:id="rId32"/>
    <p:sldId id="288" r:id="rId33"/>
    <p:sldId id="305" r:id="rId34"/>
    <p:sldId id="307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57" r:id="rId44"/>
    <p:sldId id="262" r:id="rId45"/>
    <p:sldId id="264" r:id="rId46"/>
    <p:sldId id="265" r:id="rId47"/>
    <p:sldId id="266" r:id="rId48"/>
    <p:sldId id="261" r:id="rId49"/>
  </p:sldIdLst>
  <p:sldSz cx="9144000" cy="6858000" type="screen4x3"/>
  <p:notesSz cx="7104063" cy="10234613"/>
  <p:custDataLst>
    <p:tags r:id="rId52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B82"/>
    <a:srgbClr val="820000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660"/>
  </p:normalViewPr>
  <p:slideViewPr>
    <p:cSldViewPr>
      <p:cViewPr varScale="1">
        <p:scale>
          <a:sx n="70" d="100"/>
          <a:sy n="70" d="100"/>
        </p:scale>
        <p:origin x="152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2/11/2016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2/11/2016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1pPr>
            <a:lvl2pPr marL="804986" indent="-309610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238441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3pPr>
            <a:lvl4pPr marL="1733817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4pPr>
            <a:lvl5pPr marL="2229193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134CA46-2972-47AA-98FC-937EC92068B2}" type="slidenum">
              <a:rPr lang="el-GR" altLang="el-GR" sz="1300"/>
              <a:pPr eaLnBrk="1" hangingPunct="1"/>
              <a:t>1</a:t>
            </a:fld>
            <a:endParaRPr lang="el-GR" altLang="el-GR" sz="130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l-GR" smtClean="0"/>
          </a:p>
        </p:txBody>
      </p:sp>
    </p:spTree>
    <p:extLst>
      <p:ext uri="{BB962C8B-B14F-4D97-AF65-F5344CB8AC3E}">
        <p14:creationId xmlns:p14="http://schemas.microsoft.com/office/powerpoint/2010/main" val="35422439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Τίτλος, Κείμενο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2192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685800" y="1714500"/>
            <a:ext cx="3810000" cy="41529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714500"/>
            <a:ext cx="3810000" cy="41529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537510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A81F3B-15AB-45B4-AB42-022D71A6088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79233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697" r:id="rId11"/>
    <p:sldLayoutId id="2147483698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Βάσεις Δεδομένων </a:t>
            </a:r>
            <a:r>
              <a:rPr lang="en-US" sz="3600" b="1" dirty="0" smtClean="0">
                <a:solidFill>
                  <a:schemeClr val="tx1"/>
                </a:solidFill>
                <a:latin typeface="+mn-lt"/>
              </a:rPr>
              <a:t>I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467545" y="3096543"/>
            <a:ext cx="8148970" cy="1752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b="1" dirty="0" smtClean="0"/>
              <a:t>Ενότητα </a:t>
            </a:r>
            <a:r>
              <a:rPr lang="en-US" sz="2800" b="1" dirty="0" smtClean="0"/>
              <a:t>8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dirty="0"/>
              <a:t>Εισαγωγή στην υλοποίηση σχεσιακών βάσεων δεδομένων</a:t>
            </a:r>
            <a:r>
              <a:rPr lang="el-GR" sz="600" dirty="0" smtClean="0"/>
              <a:t>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600" dirty="0" smtClean="0"/>
              <a:t>Χ. </a:t>
            </a:r>
            <a:r>
              <a:rPr lang="el-GR" sz="2600" dirty="0" err="1" smtClean="0"/>
              <a:t>Σκουρλάς</a:t>
            </a:r>
            <a:endParaRPr lang="el-GR" sz="2600" dirty="0"/>
          </a:p>
        </p:txBody>
      </p:sp>
      <p:pic>
        <p:nvPicPr>
          <p:cNvPr id="6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19227" y="5269682"/>
            <a:ext cx="3543300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Πως βλέπουμε τη γραμμογράφηση των πινάκων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96752"/>
            <a:ext cx="8686800" cy="50405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SQL&gt; DESCR 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emp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l-G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Name                                                  Null?    Type</a:t>
            </a:r>
            <a:endParaRPr lang="el-G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----------------------------------------------------- -------- 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---------------</a:t>
            </a:r>
            <a:endParaRPr lang="el-G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EMPNO                                                 NOT NULL NUMBER(4)</a:t>
            </a:r>
            <a:endParaRPr lang="el-G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ENAME                                                          VARCHAR2(10)</a:t>
            </a:r>
            <a:endParaRPr lang="el-G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JOB                                                            VARCHAR2(9)</a:t>
            </a:r>
            <a:endParaRPr lang="el-G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MGR                                                            NUMBER(4)</a:t>
            </a:r>
            <a:endParaRPr lang="el-G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HIREDATE                                                       DATE</a:t>
            </a:r>
            <a:endParaRPr lang="el-G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SAL                                                            NUMBER(7,2)</a:t>
            </a:r>
            <a:endParaRPr lang="el-G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COMM                                                           NUMBER(7,2)</a:t>
            </a:r>
            <a:endParaRPr lang="el-G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DEPTNO                                                         NUMBER(2)</a:t>
            </a:r>
            <a:endParaRPr lang="el-G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endParaRPr lang="el-G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SQL&gt; DESCR 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dept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l-G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Name                                                  Null?    Type</a:t>
            </a:r>
            <a:endParaRPr lang="el-G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----------------------------------------------------- -------- 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---------------</a:t>
            </a:r>
            <a:endParaRPr lang="el-G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DEPTNO                                                NOT NULL NUMBER(2)</a:t>
            </a:r>
            <a:endParaRPr lang="el-G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DNAME</a:t>
            </a:r>
            <a:r>
              <a:rPr lang="el-G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                         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VARCHAR</a:t>
            </a:r>
            <a:r>
              <a:rPr lang="el-G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2(14)</a:t>
            </a:r>
          </a:p>
          <a:p>
            <a:pPr marL="0" indent="0">
              <a:buNone/>
            </a:pPr>
            <a:r>
              <a:rPr lang="el-G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LOC</a:t>
            </a:r>
            <a:r>
              <a:rPr lang="el-G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                           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VARCHAR</a:t>
            </a:r>
            <a:r>
              <a:rPr lang="el-G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2(13)</a:t>
            </a:r>
          </a:p>
          <a:p>
            <a:pPr marL="0" indent="0">
              <a:buNone/>
            </a:pPr>
            <a:endParaRPr lang="el-G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05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Εισαγωγή στοιχείων στους πίνακες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/* Εντολές εισαγωγής στοιχείων */</a:t>
            </a:r>
          </a:p>
          <a:p>
            <a:pPr marL="0" indent="0">
              <a:buNone/>
            </a:pPr>
            <a:r>
              <a:rPr 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SQL&gt; EDIT A: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NSERT.SQL</a:t>
            </a:r>
          </a:p>
          <a:p>
            <a:pPr marL="0" indent="0">
              <a:buNone/>
            </a:pPr>
            <a:r>
              <a:rPr 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/* Εισαγωγή στοιχείων στους πίνακες */</a:t>
            </a:r>
          </a:p>
          <a:p>
            <a:pPr marL="0" indent="0">
              <a:buNone/>
            </a:pP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INSERT INTO DEPT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DEPTNO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DNAME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LOC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  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VALUES (10, 'ACCOUNTING', 'NEW YORK'); 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INSERT INTO DEPT(DEPTNO, DNAME, LOC)  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VALUES (20, 'RESEARCH', 'DALLAS');                                                                     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INSERT INTO DEPT(DEPTNO, DNAME, LOC)   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VALUES (30, 'SALES', 'CHICAGO');                                                                    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INSERT INTO DEPT(DEPTNO, DNAME, LOC)  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VALUES (40, 'OPERATIONS', 'BOSTON</a:t>
            </a:r>
            <a:r>
              <a:rPr lang="en-GB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');                                                               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172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4664"/>
            <a:ext cx="8686800" cy="5832648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INSERT INTO EMP(EMPNO, ENAME, JOB, MGR, HIREDATE, SAL, COMM, DEPTNO)</a:t>
            </a:r>
            <a:endParaRPr lang="el-GR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VALUES (7369, 'SMITH', 'CLERK', 7902, '17/12/1980', 800, NULL, 20);</a:t>
            </a:r>
            <a:endParaRPr lang="el-GR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INSERT INTO EMP(EMPNO, ENAME, JOB, MGR, HIREDATE, SAL, COMM, DEPTNO)</a:t>
            </a:r>
            <a:endParaRPr lang="el-GR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VALUES (7499, 'ALLEN', 'SALESMAN', 7698, '20/02/1981', 1600, 300, 30);                    </a:t>
            </a:r>
            <a:endParaRPr lang="el-GR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INSERT INTO EMP(EMPNO, ENAME, JOB, MGR, HIREDATE, SAL, COMM, DEPTNO)</a:t>
            </a:r>
            <a:endParaRPr lang="el-GR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VALUES (7521, 'WARD', 'SALESMAN', 7698, '22/02/1981', 1250, 500, 30);                    </a:t>
            </a:r>
            <a:endParaRPr lang="el-GR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INSERT INTO EMP(EMPNO, ENAME, JOB, MGR, HIREDATE, SAL, COMM, DEPTNO)</a:t>
            </a:r>
            <a:endParaRPr lang="el-GR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VALUES (7566, 'JONES', 'MANAGER', 7839, '02/04/1981', 2975, NULL, 20);                    </a:t>
            </a:r>
            <a:endParaRPr lang="el-GR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INSERT INTO EMP(EMPNO, ENAME, JOB, MGR, HIREDATE, SAL, COMM, DEPTNO)</a:t>
            </a:r>
            <a:endParaRPr lang="el-GR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VALUES (7654, 'MARTIN', 'SALESMAN', 7698, '28/10/1981', 1250, 1400, 30);                    </a:t>
            </a:r>
            <a:endParaRPr lang="el-GR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INSERT INTO EMP(EMPNO, ENAME, JOB, MGR, HIREDATE, SAL, COMM, DEPTNO)</a:t>
            </a:r>
            <a:endParaRPr lang="el-GR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VALUES (7698, 'BLAKE', 'MANAGER', 7839, '01/05/1981', 2850, NULL, 30);                    </a:t>
            </a:r>
            <a:endParaRPr lang="el-GR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INSERT INTO EMP(EMPNO, ENAME, JOB, MGR, HIREDATE, SAL, COMM, DEPTNO)</a:t>
            </a:r>
            <a:endParaRPr lang="el-GR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VALUES (7782, 'CLARK', 'MANAGER', 7839, '09/06/1981', 2450, NULL, 10);                    </a:t>
            </a:r>
            <a:endParaRPr lang="el-GR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INSERT INTO EMP(EMPNO, ENAME, JOB, MGR, HIREDATE, SAL, COMM, DEPTNO)</a:t>
            </a:r>
            <a:endParaRPr lang="el-GR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VALUES (7788, 'SCOTT', 'ANALYST', 7566, '19/04/1987', 3000, NULL, 20);                    </a:t>
            </a:r>
            <a:endParaRPr lang="el-GR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INSERT INTO EMP(EMPNO, ENAME, JOB, MGR, HIREDATE, SAL, COMM, DEPTNO)</a:t>
            </a:r>
            <a:endParaRPr lang="el-GR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VALUES (7839, 'KING', 'PRESIDENT', NULL, '17/11/1981', 5000, NULL, 10);                    </a:t>
            </a:r>
            <a:endParaRPr lang="el-GR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INSERT INTO EMP(EMPNO, ENAME, JOB, MGR, HIREDATE, SAL, COMM, DEPTNO)</a:t>
            </a:r>
            <a:endParaRPr lang="el-GR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VALUES (7844, 'TURNER', 'SALESMAN', 7698, '08/10/1981', 1500, 0, 30);     </a:t>
            </a:r>
            <a:endParaRPr lang="el-GR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INSERT INTO EMP(EMPNO, ENAME, JOB, MGR, HIREDATE, SAL, COMM, DEPTNO)</a:t>
            </a:r>
            <a:endParaRPr lang="el-GR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VALUES (7876, 'ADAMS', 'CLERK', 7788, '23/05/1987', 1100, NULL, 20);                    </a:t>
            </a:r>
            <a:endParaRPr lang="el-GR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INSERT INTO EMP(EMPNO, ENAME, JOB, MGR, HIREDATE, SAL, COMM, DEPTNO)</a:t>
            </a:r>
            <a:endParaRPr lang="el-GR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VALUES (7900, 'JAMES', 'CLERK', 7698, '03/12/1981', 950, NULL, 30);                    </a:t>
            </a:r>
            <a:endParaRPr lang="el-GR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INSERT INTO EMP(EMPNO, ENAME, JOB, MGR, HIREDATE, SAL, COMM, DEPTNO)</a:t>
            </a:r>
            <a:endParaRPr lang="el-GR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VALUES (7902, 'FORD', 'ANALYST', 7566, '03/12/1981', 3000, NULL, 20);                    </a:t>
            </a:r>
            <a:endParaRPr lang="el-GR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INSERT INTO EMP(EMPNO, ENAME, JOB, MGR, HIREDATE, SAL, COMM, DEPTNO)</a:t>
            </a:r>
            <a:endParaRPr lang="el-GR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VALUES (7934, 'MILLER', 'CLERK', 7782, '23/01/1982', 1300, NULL, 10);    </a:t>
            </a:r>
            <a:endParaRPr lang="el-GR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INSERT INTO EMP(EMPNO, ENAME, JOB, MGR, HIREDATE, SAL, COMM, DEPTNO)</a:t>
            </a:r>
            <a:endParaRPr lang="el-GR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VALUES (7999, 'BATES', 'ANALYST', 7566, '23/01/2004', 1300, NULL, NULL);                    </a:t>
            </a:r>
            <a:endParaRPr lang="el-GR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l-GR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/* τέλος εντολών  */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Για να εκτελέσουμε το πρόγραμμα πληκτρολογούμε την παρακάτω εντολή.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SQL&gt; @</a:t>
            </a:r>
            <a:r>
              <a:rPr lang="en-GB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e:INSERT.SQL</a:t>
            </a:r>
            <a:endParaRPr lang="el-GR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2612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SQL&gt; EDIT e:SELECT.SQL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SELECT * FROM EMP;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* </a:t>
            </a: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FROM DEPT</a:t>
            </a:r>
            <a:r>
              <a:rPr 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</a:p>
          <a:p>
            <a:pPr marL="0" indent="0">
              <a:buNone/>
            </a:pPr>
            <a:r>
              <a:rPr 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Για να εκτελέσουμε το πρόγραμμα πληκτρολογούμε την παρακάτω εντολή.</a:t>
            </a:r>
          </a:p>
          <a:p>
            <a:pPr marL="0" indent="0">
              <a:buNone/>
            </a:pP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SQL&gt; @</a:t>
            </a:r>
            <a:r>
              <a:rPr lang="en-GB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e:SELECT.SQL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674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424936" cy="1440160"/>
          </a:xfrm>
        </p:spPr>
        <p:txBody>
          <a:bodyPr>
            <a:normAutofit fontScale="90000"/>
          </a:bodyPr>
          <a:lstStyle/>
          <a:p>
            <a:r>
              <a:rPr lang="el-GR" dirty="0" smtClean="0">
                <a:solidFill>
                  <a:schemeClr val="accent4"/>
                </a:solidFill>
              </a:rPr>
              <a:t>Θυμηθείτε τις διαφορές στην υλοποίηση </a:t>
            </a:r>
            <a:br>
              <a:rPr lang="el-GR" dirty="0" smtClean="0">
                <a:solidFill>
                  <a:schemeClr val="accent4"/>
                </a:solidFill>
              </a:rPr>
            </a:br>
            <a:r>
              <a:rPr lang="el-GR" dirty="0" smtClean="0">
                <a:solidFill>
                  <a:schemeClr val="accent4"/>
                </a:solidFill>
              </a:rPr>
              <a:t>βάσεων δεδομένων – </a:t>
            </a:r>
            <a:r>
              <a:rPr lang="en-US" dirty="0" smtClean="0">
                <a:solidFill>
                  <a:schemeClr val="accent4"/>
                </a:solidFill>
              </a:rPr>
              <a:t>Oracle, </a:t>
            </a:r>
            <a:r>
              <a:rPr lang="en-US" dirty="0" err="1" smtClean="0">
                <a:solidFill>
                  <a:schemeClr val="accent4"/>
                </a:solidFill>
              </a:rPr>
              <a:t>mySQL</a:t>
            </a:r>
            <a:endParaRPr lang="el-GR" dirty="0">
              <a:solidFill>
                <a:schemeClr val="accent4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504" y="116632"/>
            <a:ext cx="786211" cy="151194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/>
          </a:p>
        </p:txBody>
      </p:sp>
      <p:sp>
        <p:nvSpPr>
          <p:cNvPr id="3" name="Rectangle 2"/>
          <p:cNvSpPr/>
          <p:nvPr/>
        </p:nvSpPr>
        <p:spPr>
          <a:xfrm>
            <a:off x="251520" y="1844824"/>
            <a:ext cx="79928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altLang="el-GR" sz="2400" b="1" dirty="0" smtClean="0">
                <a:solidFill>
                  <a:schemeClr val="accent4"/>
                </a:solidFill>
                <a:cs typeface="Arial" charset="0"/>
              </a:rPr>
              <a:t>Υπάρχουν διαφορές στην υλοποίηση ανάλογα με το αν χρησιμοποιούμε το προϊόν της </a:t>
            </a:r>
            <a:r>
              <a:rPr lang="en-US" altLang="el-GR" sz="2400" b="1" dirty="0" smtClean="0">
                <a:solidFill>
                  <a:schemeClr val="accent4"/>
                </a:solidFill>
                <a:cs typeface="Arial" charset="0"/>
              </a:rPr>
              <a:t>Oracle</a:t>
            </a:r>
            <a:r>
              <a:rPr lang="el-GR" altLang="el-GR" sz="2400" b="1" dirty="0" smtClean="0">
                <a:solidFill>
                  <a:schemeClr val="accent4"/>
                </a:solidFill>
                <a:cs typeface="Arial" charset="0"/>
              </a:rPr>
              <a:t> ή της </a:t>
            </a:r>
            <a:r>
              <a:rPr lang="en-US" altLang="el-GR" sz="2400" b="1" dirty="0" err="1" smtClean="0">
                <a:solidFill>
                  <a:schemeClr val="accent4"/>
                </a:solidFill>
                <a:cs typeface="Arial" charset="0"/>
              </a:rPr>
              <a:t>mySQL</a:t>
            </a:r>
            <a:endParaRPr lang="en-US" altLang="el-GR" sz="2400" b="1" dirty="0">
              <a:solidFill>
                <a:schemeClr val="accent4"/>
              </a:solidFill>
              <a:cs typeface="Arial" charset="0"/>
            </a:endParaRPr>
          </a:p>
          <a:p>
            <a:pPr marL="357188" indent="0">
              <a:buNone/>
            </a:pPr>
            <a:endParaRPr lang="el-GR" altLang="el-GR" sz="2400" dirty="0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449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92696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mySQL</a:t>
            </a:r>
            <a:r>
              <a:rPr lang="en-US" dirty="0" smtClean="0"/>
              <a:t> vs Oracle</a:t>
            </a:r>
            <a:endParaRPr lang="el-GR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3199503"/>
              </p:ext>
            </p:extLst>
          </p:nvPr>
        </p:nvGraphicFramePr>
        <p:xfrm>
          <a:off x="53752" y="684000"/>
          <a:ext cx="9036496" cy="61722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4502256"/>
                <a:gridCol w="4534240"/>
              </a:tblGrid>
              <a:tr h="220344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1500" dirty="0" err="1">
                          <a:effectLst/>
                        </a:rPr>
                        <a:t>mySQL</a:t>
                      </a:r>
                      <a:endParaRPr lang="el-GR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Oracle </a:t>
                      </a:r>
                      <a:endParaRPr lang="el-GR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</a:tr>
              <a:tr h="220344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CREATE DATABASE </a:t>
                      </a:r>
                      <a:r>
                        <a:rPr lang="en-US" sz="1500" dirty="0" err="1">
                          <a:effectLst/>
                        </a:rPr>
                        <a:t>new_personnel</a:t>
                      </a:r>
                      <a:r>
                        <a:rPr lang="en-US" sz="1500" dirty="0">
                          <a:effectLst/>
                        </a:rPr>
                        <a:t>;</a:t>
                      </a:r>
                      <a:endParaRPr lang="el-GR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 </a:t>
                      </a:r>
                      <a:endParaRPr lang="el-GR" sz="15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20344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USE </a:t>
                      </a:r>
                      <a:r>
                        <a:rPr lang="en-US" sz="1500" dirty="0" err="1">
                          <a:effectLst/>
                        </a:rPr>
                        <a:t>new_personnel</a:t>
                      </a:r>
                      <a:r>
                        <a:rPr lang="en-US" sz="1500" dirty="0">
                          <a:effectLst/>
                        </a:rPr>
                        <a:t>;</a:t>
                      </a:r>
                      <a:endParaRPr lang="el-GR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 </a:t>
                      </a:r>
                      <a:endParaRPr lang="el-GR" sz="15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881375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CREATE TABLE DEPT(</a:t>
                      </a:r>
                      <a:endParaRPr lang="el-GR" sz="1500" dirty="0">
                        <a:effectLst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                     DEPTNO INT(2) NOT NULL, </a:t>
                      </a:r>
                      <a:endParaRPr lang="el-GR" sz="1500" dirty="0">
                        <a:effectLst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                     DNAME VARCHAR(14), </a:t>
                      </a:r>
                      <a:endParaRPr lang="el-GR" sz="1500" dirty="0">
                        <a:effectLst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l-GR" sz="1500" dirty="0">
                          <a:effectLst/>
                        </a:rPr>
                        <a:t>                     </a:t>
                      </a:r>
                      <a:r>
                        <a:rPr lang="en-US" sz="1500" dirty="0">
                          <a:effectLst/>
                        </a:rPr>
                        <a:t>LOC VARCHAR(14));</a:t>
                      </a:r>
                      <a:endParaRPr lang="el-GR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CREATE TABLE DEPT(</a:t>
                      </a:r>
                      <a:endParaRPr lang="el-GR" sz="1500">
                        <a:effectLst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        DEPTNO NUMBER(2) NOT NULL, </a:t>
                      </a:r>
                      <a:endParaRPr lang="el-GR" sz="1500">
                        <a:effectLst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         DNAME VARCHAR2(14), </a:t>
                      </a:r>
                      <a:endParaRPr lang="el-GR" sz="1500">
                        <a:effectLst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l-GR" sz="1500">
                          <a:effectLst/>
                        </a:rPr>
                        <a:t>         </a:t>
                      </a:r>
                      <a:r>
                        <a:rPr lang="en-US" sz="1500">
                          <a:effectLst/>
                        </a:rPr>
                        <a:t>LOC VARCHAR2(14));</a:t>
                      </a:r>
                      <a:endParaRPr lang="el-GR" sz="15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983093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CREATE TABLE EMP(</a:t>
                      </a:r>
                      <a:endParaRPr lang="el-GR" sz="1500" dirty="0">
                        <a:effectLst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                    EMPNO INT(4) NOT NULL, </a:t>
                      </a:r>
                      <a:endParaRPr lang="el-GR" sz="1500" dirty="0">
                        <a:effectLst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                    ENAME VARCHAR(10), </a:t>
                      </a:r>
                      <a:endParaRPr lang="el-GR" sz="1500" dirty="0">
                        <a:effectLst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                    JOB VARCHAR(25), </a:t>
                      </a:r>
                      <a:endParaRPr lang="el-GR" sz="1500" dirty="0">
                        <a:effectLst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                    HIREDATE DATE, </a:t>
                      </a:r>
                      <a:endParaRPr lang="el-GR" sz="1500" dirty="0">
                        <a:effectLst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                    MGR INT(4),  </a:t>
                      </a:r>
                      <a:endParaRPr lang="el-GR" sz="1500" dirty="0">
                        <a:effectLst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                    SAL FLOAT(7,2), </a:t>
                      </a:r>
                      <a:endParaRPr lang="el-GR" sz="1500" dirty="0">
                        <a:effectLst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                    COMM FLOAT(7,2),</a:t>
                      </a:r>
                      <a:endParaRPr lang="el-GR" sz="1500" dirty="0">
                        <a:effectLst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                    DEPTNO INT(2));</a:t>
                      </a:r>
                      <a:endParaRPr lang="el-GR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CREATE TABLE EMP(</a:t>
                      </a:r>
                      <a:endParaRPr lang="el-GR" sz="1500">
                        <a:effectLst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       EMPNO NUMBER(4) NOT NULL,     </a:t>
                      </a:r>
                      <a:endParaRPr lang="el-GR" sz="1500">
                        <a:effectLst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       ENAME VARCHAR2(10), </a:t>
                      </a:r>
                      <a:endParaRPr lang="el-GR" sz="1500">
                        <a:effectLst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       JOB VARCHAR2(25), </a:t>
                      </a:r>
                      <a:endParaRPr lang="el-GR" sz="1500">
                        <a:effectLst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       HIREDATE DATE, </a:t>
                      </a:r>
                      <a:endParaRPr lang="el-GR" sz="1500">
                        <a:effectLst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       MGR NUMBER(4),  </a:t>
                      </a:r>
                      <a:endParaRPr lang="el-GR" sz="1500">
                        <a:effectLst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       SAL NUMBER(7,2), </a:t>
                      </a:r>
                      <a:endParaRPr lang="el-GR" sz="1500">
                        <a:effectLst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       COMM NUMBER(7,2),</a:t>
                      </a:r>
                      <a:endParaRPr lang="el-GR" sz="1500">
                        <a:effectLst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       DEPTNO NUMBER(2));</a:t>
                      </a:r>
                      <a:endParaRPr lang="el-GR" sz="15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101719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INSERT INTO DEPT(DEPTNO, DNAME, LOC) </a:t>
                      </a:r>
                      <a:endParaRPr lang="el-GR" sz="1500" dirty="0">
                        <a:effectLst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          VALUES (10, 'ACCOUNTING', 'NEW YORK'); </a:t>
                      </a:r>
                      <a:endParaRPr lang="el-GR" sz="1500" dirty="0">
                        <a:effectLst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INSERT INTO EMP</a:t>
                      </a:r>
                      <a:endParaRPr lang="el-GR" sz="1500" dirty="0">
                        <a:effectLst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    VALUES (10, 'CODD', 'ANALYST', '1989/01/01', 15, 3000, NULL, 10);</a:t>
                      </a:r>
                      <a:endParaRPr lang="el-GR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INSERT INTO DEPT(DEPTNO, DNAME, LOC) </a:t>
                      </a:r>
                      <a:endParaRPr lang="el-GR" sz="1500">
                        <a:effectLst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          VALUES (10, 'ACCOUNTING', 'NEW YORK'); </a:t>
                      </a:r>
                      <a:endParaRPr lang="el-GR" sz="1500">
                        <a:effectLst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INSERT INTO EMP</a:t>
                      </a:r>
                      <a:endParaRPr lang="el-GR" sz="1500">
                        <a:effectLst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     VALUES (10, 'CODD', 'ANALYST', '01/01/1989', 15, 3000, NULL, 10);</a:t>
                      </a:r>
                      <a:endParaRPr lang="el-GR" sz="15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40687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SELECT * FROM EMP;</a:t>
                      </a:r>
                      <a:endParaRPr lang="el-GR" sz="1500" dirty="0">
                        <a:effectLst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SELECT * FROM DEPT;</a:t>
                      </a:r>
                      <a:endParaRPr lang="el-GR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SELECT * FROM EMP;</a:t>
                      </a:r>
                      <a:endParaRPr lang="el-GR" sz="1500">
                        <a:effectLst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SELECT * FROM DEPT;</a:t>
                      </a:r>
                      <a:endParaRPr lang="el-GR" sz="15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40687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DROP TABLE EMP;</a:t>
                      </a:r>
                      <a:endParaRPr lang="el-GR" sz="1500" dirty="0">
                        <a:effectLst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DROP TABLE DEPT;</a:t>
                      </a:r>
                      <a:endParaRPr lang="el-GR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DROP TABLE EMP;</a:t>
                      </a:r>
                      <a:endParaRPr lang="el-GR" sz="1500">
                        <a:effectLst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DROP TABLE DEPT;</a:t>
                      </a:r>
                      <a:endParaRPr lang="el-GR" sz="15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20344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DROP DATABASE NEW_PERSONNEL;</a:t>
                      </a:r>
                      <a:endParaRPr lang="el-GR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 </a:t>
                      </a:r>
                      <a:endParaRPr lang="el-GR" sz="15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20344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SHOW TABLES;</a:t>
                      </a:r>
                      <a:endParaRPr lang="el-GR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SELECT * FROM Tab;</a:t>
                      </a:r>
                      <a:endParaRPr lang="el-GR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702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Μοντέλο οντοτήτων συσχετίσεων με συμβολισμό </a:t>
            </a:r>
            <a:r>
              <a:rPr lang="el-GR" dirty="0" err="1"/>
              <a:t>Navathe</a:t>
            </a:r>
            <a:r>
              <a:rPr lang="el-GR" dirty="0"/>
              <a:t>-</a:t>
            </a:r>
            <a:r>
              <a:rPr lang="el-GR" dirty="0" err="1"/>
              <a:t>Elmasri</a:t>
            </a:r>
            <a:r>
              <a:rPr lang="el-GR" dirty="0"/>
              <a:t>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214231"/>
            <a:ext cx="6480720" cy="5650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397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/>
              <a:t>Δημιουργία της βάσης με </a:t>
            </a:r>
            <a:r>
              <a:rPr lang="en-US" sz="3600" dirty="0" err="1" smtClean="0"/>
              <a:t>mySQL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l-GR" sz="2800" dirty="0" smtClean="0"/>
              <a:t>Οι </a:t>
            </a:r>
            <a:r>
              <a:rPr lang="el-GR" sz="2800" dirty="0"/>
              <a:t>πίνακες δημιουργούνται με κύρια και ξένα κλειδιά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hangingPunc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CREATE DATABASE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new_personnel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l-G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hangingPunc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endParaRPr lang="el-G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hangingPunc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USE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new_personnel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l-G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hangingPunc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endParaRPr lang="el-G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hangingPunc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 DEPT(DEPTNO INT(2) NOT NULL, </a:t>
            </a:r>
            <a:endParaRPr lang="el-G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hangingPunc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DNAME VARCHAR(14), LOC VARCHAR(14),</a:t>
            </a:r>
            <a:endParaRPr lang="el-G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hangingPunc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PRIMARY KEY(DEPTNO));</a:t>
            </a:r>
            <a:endParaRPr lang="el-G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hangingPunc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endParaRPr lang="el-G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hangingPunc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 EMP(EMPNO INT(4) NOT NULL, </a:t>
            </a:r>
            <a:endParaRPr lang="el-G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hangingPunc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ENAME VARCHAR(10), JOB VARCHAR(25), </a:t>
            </a:r>
            <a:endParaRPr lang="el-G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hangingPunc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HIREDATE DATE, MGR INT(4),  SAL FLOAT(7,2), COMM FLOAT(7,2),</a:t>
            </a:r>
            <a:endParaRPr lang="el-G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hangingPunc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DEPTNO INT(2), </a:t>
            </a:r>
            <a:endParaRPr lang="el-G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hangingPunc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PRIMARY KEY(EMPNO),</a:t>
            </a:r>
            <a:endParaRPr lang="el-G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hangingPunc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FOREIGN KEY(DEPTNO) REFERENCES DEPT(DEPTNO));</a:t>
            </a:r>
            <a:endParaRPr lang="el-G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hangingPunc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 PROJ 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projno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INT(3) NOT NULL,</a:t>
            </a:r>
            <a:b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       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pname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VARCHAR(15),</a:t>
            </a:r>
            <a:b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       budget FLOAT(12,2),</a:t>
            </a:r>
            <a:endParaRPr lang="el-G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hangingPunc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PRIMARY KEY(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projno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  <a:b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 ASSIGN(</a:t>
            </a:r>
            <a:endParaRPr lang="el-G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hangingPunc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EMPNO INT(4) NOT NULL, PROJNO INT(3) NOT NULL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PTIME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INT(3),</a:t>
            </a:r>
            <a:endParaRPr lang="el-G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hangingPunc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PRIMARY KEY(EMPNO,PROJNO),</a:t>
            </a:r>
            <a:endParaRPr lang="el-G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hangingPunc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FOREIGN KEY(EMPNO) REFERENCES EMP(EMPNO),</a:t>
            </a:r>
            <a:endParaRPr lang="el-G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hangingPunc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FOREIGN KEY(PROJNO) REFERENCES PROJ(PROJNO));</a:t>
            </a:r>
            <a:endParaRPr lang="el-G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hangingPunc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endParaRPr lang="el-G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hangingPunc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SHOW TABLES;</a:t>
            </a:r>
            <a:endParaRPr lang="el-G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88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669360"/>
          </a:xfrm>
        </p:spPr>
        <p:txBody>
          <a:bodyPr>
            <a:noAutofit/>
          </a:bodyPr>
          <a:lstStyle/>
          <a:p>
            <a:pPr marL="0" indent="0" hangingPunct="0">
              <a:spcBef>
                <a:spcPts val="0"/>
              </a:spcBef>
              <a:buNone/>
            </a:pPr>
            <a:r>
              <a:rPr lang="en-US" sz="1200" dirty="0"/>
              <a:t>INSERT INTO DEPT(DEPTNO, DNAME, LOC) </a:t>
            </a:r>
            <a:endParaRPr lang="el-GR" sz="1200" dirty="0"/>
          </a:p>
          <a:p>
            <a:pPr marL="0" indent="0" hangingPunct="0">
              <a:spcBef>
                <a:spcPts val="0"/>
              </a:spcBef>
              <a:buNone/>
            </a:pPr>
            <a:r>
              <a:rPr lang="en-US" sz="1200" dirty="0"/>
              <a:t>            VALUES (10, 'ACCOUNTING', 'NEW YORK'); </a:t>
            </a:r>
            <a:endParaRPr lang="el-GR" sz="1200" dirty="0"/>
          </a:p>
          <a:p>
            <a:pPr marL="0" indent="0" hangingPunct="0">
              <a:spcBef>
                <a:spcPts val="0"/>
              </a:spcBef>
              <a:buNone/>
            </a:pPr>
            <a:r>
              <a:rPr lang="en-US" sz="1200" dirty="0"/>
              <a:t>INSERT INTO DEPT(DEPTNO, DNAME, LOC)</a:t>
            </a:r>
            <a:endParaRPr lang="el-GR" sz="1200" dirty="0"/>
          </a:p>
          <a:p>
            <a:pPr marL="0" indent="0" hangingPunct="0">
              <a:spcBef>
                <a:spcPts val="0"/>
              </a:spcBef>
              <a:buNone/>
            </a:pPr>
            <a:r>
              <a:rPr lang="en-US" sz="1200" dirty="0"/>
              <a:t>            VALUES (20, 'RESEARCH', 'DALLAS');                                                                     </a:t>
            </a:r>
            <a:endParaRPr lang="el-GR" sz="1200" dirty="0"/>
          </a:p>
          <a:p>
            <a:pPr marL="0" indent="0" hangingPunct="0">
              <a:spcBef>
                <a:spcPts val="0"/>
              </a:spcBef>
              <a:buNone/>
            </a:pPr>
            <a:r>
              <a:rPr lang="en-US" sz="1200" dirty="0"/>
              <a:t>INSERT INTO DEPT(DEPTNO, DNAME, LOC)</a:t>
            </a:r>
            <a:endParaRPr lang="el-GR" sz="1200" dirty="0"/>
          </a:p>
          <a:p>
            <a:pPr marL="0" indent="0" hangingPunct="0">
              <a:spcBef>
                <a:spcPts val="0"/>
              </a:spcBef>
              <a:buNone/>
            </a:pPr>
            <a:r>
              <a:rPr lang="en-US" sz="1200" dirty="0"/>
              <a:t>            VALUES (30, 'SALES', 'CHICAGO');                                                                    </a:t>
            </a:r>
            <a:endParaRPr lang="el-GR" sz="1200" dirty="0"/>
          </a:p>
          <a:p>
            <a:pPr marL="0" indent="0" hangingPunct="0">
              <a:spcBef>
                <a:spcPts val="0"/>
              </a:spcBef>
              <a:buNone/>
            </a:pPr>
            <a:r>
              <a:rPr lang="en-US" sz="1200" dirty="0"/>
              <a:t>INSERT INTO DEPT(DEPTNO, DNAME, LOC)</a:t>
            </a:r>
            <a:endParaRPr lang="el-GR" sz="1200" dirty="0"/>
          </a:p>
          <a:p>
            <a:pPr marL="0" indent="0" hangingPunct="0">
              <a:spcBef>
                <a:spcPts val="0"/>
              </a:spcBef>
              <a:buNone/>
            </a:pPr>
            <a:r>
              <a:rPr lang="en-US" sz="1200" dirty="0"/>
              <a:t>            VALUES (40, 'OPERATIONS', 'BOSTON');                                                                     </a:t>
            </a:r>
            <a:endParaRPr lang="el-GR" sz="1200" dirty="0"/>
          </a:p>
          <a:p>
            <a:pPr marL="0" indent="0" hangingPunct="0">
              <a:spcBef>
                <a:spcPts val="0"/>
              </a:spcBef>
              <a:buNone/>
            </a:pPr>
            <a:r>
              <a:rPr lang="en-US" sz="1200" dirty="0"/>
              <a:t> </a:t>
            </a:r>
            <a:endParaRPr lang="el-GR" sz="1200" dirty="0"/>
          </a:p>
          <a:p>
            <a:pPr marL="0" indent="0" hangingPunct="0">
              <a:spcBef>
                <a:spcPts val="0"/>
              </a:spcBef>
              <a:buNone/>
            </a:pPr>
            <a:r>
              <a:rPr lang="en-US" sz="1200" dirty="0"/>
              <a:t>INSERT INTO EMP</a:t>
            </a:r>
            <a:endParaRPr lang="el-GR" sz="1200" dirty="0"/>
          </a:p>
          <a:p>
            <a:pPr marL="0" indent="0" hangingPunct="0">
              <a:spcBef>
                <a:spcPts val="0"/>
              </a:spcBef>
              <a:buNone/>
            </a:pPr>
            <a:r>
              <a:rPr lang="en-US" sz="1200" dirty="0"/>
              <a:t>  VALUES (10, 'CODD', 'ANALYST', '1989/01/01', 15, 3000, NULL, 10);</a:t>
            </a:r>
            <a:endParaRPr lang="el-GR" sz="1200" dirty="0"/>
          </a:p>
          <a:p>
            <a:pPr marL="0" indent="0" hangingPunct="0">
              <a:spcBef>
                <a:spcPts val="0"/>
              </a:spcBef>
              <a:buNone/>
            </a:pPr>
            <a:r>
              <a:rPr lang="en-US" sz="1200" dirty="0"/>
              <a:t>INSERT INTO EMP</a:t>
            </a:r>
            <a:endParaRPr lang="el-GR" sz="1200" dirty="0"/>
          </a:p>
          <a:p>
            <a:pPr marL="0" indent="0" hangingPunct="0">
              <a:spcBef>
                <a:spcPts val="0"/>
              </a:spcBef>
              <a:buNone/>
            </a:pPr>
            <a:r>
              <a:rPr lang="en-US" sz="1200" dirty="0"/>
              <a:t>  VALUES (15, 'ELMASRI', 'ANALYST', '1995/05/02', 15, 1200, 150, 10);</a:t>
            </a:r>
            <a:endParaRPr lang="el-GR" sz="1200" dirty="0"/>
          </a:p>
          <a:p>
            <a:pPr marL="0" indent="0" hangingPunct="0">
              <a:spcBef>
                <a:spcPts val="0"/>
              </a:spcBef>
              <a:buNone/>
            </a:pPr>
            <a:r>
              <a:rPr lang="en-US" sz="1200" dirty="0"/>
              <a:t>INSERT INTO EMP</a:t>
            </a:r>
            <a:endParaRPr lang="el-GR" sz="1200" dirty="0"/>
          </a:p>
          <a:p>
            <a:pPr marL="0" indent="0" hangingPunct="0">
              <a:spcBef>
                <a:spcPts val="0"/>
              </a:spcBef>
              <a:buNone/>
            </a:pPr>
            <a:r>
              <a:rPr lang="en-US" sz="1200" dirty="0"/>
              <a:t>  VALUES (20, 'NAVATHE', 'SALESMAN', '1977/07/07', 20, 2000, NULL, 20);                    </a:t>
            </a:r>
            <a:endParaRPr lang="el-GR" sz="1200" dirty="0"/>
          </a:p>
          <a:p>
            <a:pPr marL="0" indent="0" hangingPunct="0">
              <a:spcBef>
                <a:spcPts val="0"/>
              </a:spcBef>
              <a:buNone/>
            </a:pPr>
            <a:r>
              <a:rPr lang="en-US" sz="1200" dirty="0"/>
              <a:t>INSERT INTO EMP</a:t>
            </a:r>
            <a:endParaRPr lang="el-GR" sz="1200" dirty="0"/>
          </a:p>
          <a:p>
            <a:pPr marL="0" indent="0" hangingPunct="0">
              <a:spcBef>
                <a:spcPts val="0"/>
              </a:spcBef>
              <a:buNone/>
            </a:pPr>
            <a:r>
              <a:rPr lang="en-US" sz="1200" dirty="0"/>
              <a:t>  VALUES (30, 'DATE', 'PROGRAMMER', '2004/05/04', 15, 1800, 200, 10);                    </a:t>
            </a:r>
            <a:endParaRPr lang="el-GR" sz="1200" dirty="0"/>
          </a:p>
          <a:p>
            <a:pPr marL="0" indent="0" hangingPunct="0">
              <a:spcBef>
                <a:spcPts val="0"/>
              </a:spcBef>
              <a:buNone/>
            </a:pPr>
            <a:r>
              <a:rPr lang="en-US" sz="1200" dirty="0"/>
              <a:t> </a:t>
            </a:r>
            <a:endParaRPr lang="el-GR" sz="1200" dirty="0"/>
          </a:p>
          <a:p>
            <a:pPr marL="0" indent="0" hangingPunct="0">
              <a:spcBef>
                <a:spcPts val="0"/>
              </a:spcBef>
              <a:buNone/>
            </a:pPr>
            <a:r>
              <a:rPr lang="en-US" sz="1200" dirty="0"/>
              <a:t>INSERT INTO </a:t>
            </a:r>
            <a:r>
              <a:rPr lang="en-US" sz="1200" dirty="0" err="1"/>
              <a:t>proj</a:t>
            </a:r>
            <a:r>
              <a:rPr lang="en-US" sz="1200" dirty="0"/>
              <a:t>(</a:t>
            </a:r>
            <a:r>
              <a:rPr lang="en-US" sz="1200" dirty="0" err="1"/>
              <a:t>projno</a:t>
            </a:r>
            <a:r>
              <a:rPr lang="en-US" sz="1200" dirty="0"/>
              <a:t>, </a:t>
            </a:r>
            <a:r>
              <a:rPr lang="en-US" sz="1200" dirty="0" err="1"/>
              <a:t>pname</a:t>
            </a:r>
            <a:r>
              <a:rPr lang="en-US" sz="1200" dirty="0"/>
              <a:t>, budget)</a:t>
            </a:r>
            <a:br>
              <a:rPr lang="en-US" sz="1200" dirty="0"/>
            </a:br>
            <a:r>
              <a:rPr lang="en-US" sz="1200" dirty="0"/>
              <a:t>            VALUES(100, 'PAYROLL', 100000);</a:t>
            </a:r>
            <a:br>
              <a:rPr lang="en-US" sz="1200" dirty="0"/>
            </a:br>
            <a:r>
              <a:rPr lang="en-US" sz="1200" dirty="0"/>
              <a:t>INSERT INTO </a:t>
            </a:r>
            <a:r>
              <a:rPr lang="en-US" sz="1200" dirty="0" err="1"/>
              <a:t>proj</a:t>
            </a:r>
            <a:r>
              <a:rPr lang="en-US" sz="1200" dirty="0"/>
              <a:t>(</a:t>
            </a:r>
            <a:r>
              <a:rPr lang="en-US" sz="1200" dirty="0" err="1"/>
              <a:t>projno</a:t>
            </a:r>
            <a:r>
              <a:rPr lang="en-US" sz="1200" dirty="0"/>
              <a:t>, </a:t>
            </a:r>
            <a:r>
              <a:rPr lang="en-US" sz="1200" dirty="0" err="1"/>
              <a:t>pname</a:t>
            </a:r>
            <a:r>
              <a:rPr lang="en-US" sz="1200" dirty="0"/>
              <a:t>, budget)</a:t>
            </a:r>
            <a:br>
              <a:rPr lang="en-US" sz="1200" dirty="0"/>
            </a:br>
            <a:r>
              <a:rPr lang="en-US" sz="1200" dirty="0"/>
              <a:t>            VALUES(200, 'PERSONNEL',200000 );</a:t>
            </a:r>
            <a:br>
              <a:rPr lang="en-US" sz="1200" dirty="0"/>
            </a:br>
            <a:r>
              <a:rPr lang="en-US" sz="1200" dirty="0"/>
              <a:t>INSERT INTO </a:t>
            </a:r>
            <a:r>
              <a:rPr lang="en-US" sz="1200" dirty="0" err="1"/>
              <a:t>proj</a:t>
            </a:r>
            <a:r>
              <a:rPr lang="en-US" sz="1200" dirty="0"/>
              <a:t>(</a:t>
            </a:r>
            <a:r>
              <a:rPr lang="en-US" sz="1200" dirty="0" err="1"/>
              <a:t>projno</a:t>
            </a:r>
            <a:r>
              <a:rPr lang="en-US" sz="1200" dirty="0"/>
              <a:t>, </a:t>
            </a:r>
            <a:r>
              <a:rPr lang="en-US" sz="1200" dirty="0" err="1"/>
              <a:t>pname</a:t>
            </a:r>
            <a:r>
              <a:rPr lang="en-US" sz="1200" dirty="0"/>
              <a:t>, budget)</a:t>
            </a:r>
            <a:br>
              <a:rPr lang="en-US" sz="1200" dirty="0"/>
            </a:br>
            <a:r>
              <a:rPr lang="en-US" sz="1200" dirty="0"/>
              <a:t>            VALUES(300, 'SALES', 150000);</a:t>
            </a:r>
            <a:br>
              <a:rPr lang="en-US" sz="1200" dirty="0"/>
            </a:br>
            <a:endParaRPr lang="el-GR" sz="1200" dirty="0"/>
          </a:p>
          <a:p>
            <a:pPr marL="0" indent="0" hangingPunct="0">
              <a:spcBef>
                <a:spcPts val="0"/>
              </a:spcBef>
              <a:buNone/>
            </a:pPr>
            <a:r>
              <a:rPr lang="en-US" sz="1200" dirty="0"/>
              <a:t>INSERT INTO assign(</a:t>
            </a:r>
            <a:r>
              <a:rPr lang="en-US" sz="1200" dirty="0" err="1"/>
              <a:t>empno</a:t>
            </a:r>
            <a:r>
              <a:rPr lang="en-US" sz="1200" dirty="0"/>
              <a:t>, </a:t>
            </a:r>
            <a:r>
              <a:rPr lang="en-US" sz="1200" dirty="0" err="1"/>
              <a:t>projno</a:t>
            </a:r>
            <a:r>
              <a:rPr lang="en-US" sz="1200" dirty="0"/>
              <a:t>, </a:t>
            </a:r>
            <a:r>
              <a:rPr lang="en-US" sz="1200" dirty="0" err="1"/>
              <a:t>ptime</a:t>
            </a:r>
            <a:r>
              <a:rPr lang="en-US" sz="1200" dirty="0"/>
              <a:t>)</a:t>
            </a:r>
            <a:br>
              <a:rPr lang="en-US" sz="1200" dirty="0"/>
            </a:br>
            <a:r>
              <a:rPr lang="en-US" sz="1200" dirty="0"/>
              <a:t>                 VALUES(10,100, 40);</a:t>
            </a:r>
            <a:br>
              <a:rPr lang="en-US" sz="1200" dirty="0"/>
            </a:br>
            <a:r>
              <a:rPr lang="en-US" sz="1200" dirty="0"/>
              <a:t>INSERT INTO assign(</a:t>
            </a:r>
            <a:r>
              <a:rPr lang="en-US" sz="1200" dirty="0" err="1"/>
              <a:t>empno</a:t>
            </a:r>
            <a:r>
              <a:rPr lang="en-US" sz="1200" dirty="0"/>
              <a:t>, </a:t>
            </a:r>
            <a:r>
              <a:rPr lang="en-US" sz="1200" dirty="0" err="1"/>
              <a:t>projno</a:t>
            </a:r>
            <a:r>
              <a:rPr lang="en-US" sz="1200" dirty="0"/>
              <a:t>, </a:t>
            </a:r>
            <a:r>
              <a:rPr lang="en-US" sz="1200" dirty="0" err="1"/>
              <a:t>ptime</a:t>
            </a:r>
            <a:r>
              <a:rPr lang="en-US" sz="1200" dirty="0"/>
              <a:t>)</a:t>
            </a:r>
            <a:br>
              <a:rPr lang="en-US" sz="1200" dirty="0"/>
            </a:br>
            <a:r>
              <a:rPr lang="en-US" sz="1200" dirty="0"/>
              <a:t>                 VALUES(10, 200, 60);</a:t>
            </a:r>
            <a:br>
              <a:rPr lang="en-US" sz="1200" dirty="0"/>
            </a:br>
            <a:r>
              <a:rPr lang="en-US" sz="1200" dirty="0"/>
              <a:t>INSERT INTO assign(</a:t>
            </a:r>
            <a:r>
              <a:rPr lang="en-US" sz="1200" dirty="0" err="1"/>
              <a:t>empno</a:t>
            </a:r>
            <a:r>
              <a:rPr lang="en-US" sz="1200" dirty="0"/>
              <a:t>, </a:t>
            </a:r>
            <a:r>
              <a:rPr lang="en-US" sz="1200" dirty="0" err="1"/>
              <a:t>projno</a:t>
            </a:r>
            <a:r>
              <a:rPr lang="en-US" sz="1200" dirty="0"/>
              <a:t>, </a:t>
            </a:r>
            <a:r>
              <a:rPr lang="en-US" sz="1200" dirty="0" err="1"/>
              <a:t>ptime</a:t>
            </a:r>
            <a:r>
              <a:rPr lang="en-US" sz="1200" dirty="0"/>
              <a:t>)</a:t>
            </a:r>
            <a:br>
              <a:rPr lang="en-US" sz="1200" dirty="0"/>
            </a:br>
            <a:r>
              <a:rPr lang="en-US" sz="1200" dirty="0"/>
              <a:t>                 VALUES(15, 100, 100);</a:t>
            </a:r>
            <a:br>
              <a:rPr lang="en-US" sz="1200" dirty="0"/>
            </a:br>
            <a:r>
              <a:rPr lang="en-US" sz="1200" dirty="0"/>
              <a:t>INSERT INTO assign(</a:t>
            </a:r>
            <a:r>
              <a:rPr lang="en-US" sz="1200" dirty="0" err="1"/>
              <a:t>empno</a:t>
            </a:r>
            <a:r>
              <a:rPr lang="en-US" sz="1200" dirty="0"/>
              <a:t>, </a:t>
            </a:r>
            <a:r>
              <a:rPr lang="en-US" sz="1200" dirty="0" err="1"/>
              <a:t>projno</a:t>
            </a:r>
            <a:r>
              <a:rPr lang="en-US" sz="1200" dirty="0"/>
              <a:t>, </a:t>
            </a:r>
            <a:r>
              <a:rPr lang="en-US" sz="1200" dirty="0" err="1"/>
              <a:t>ptime</a:t>
            </a:r>
            <a:r>
              <a:rPr lang="en-US" sz="1200" dirty="0"/>
              <a:t>)</a:t>
            </a:r>
            <a:br>
              <a:rPr lang="en-US" sz="1200" dirty="0"/>
            </a:br>
            <a:r>
              <a:rPr lang="en-US" sz="1200" dirty="0"/>
              <a:t>                 VALUES(20, 200, 100);</a:t>
            </a:r>
            <a:br>
              <a:rPr lang="en-US" sz="1200" dirty="0"/>
            </a:br>
            <a:r>
              <a:rPr lang="en-US" sz="1200" dirty="0"/>
              <a:t>INSERT INTO assign(</a:t>
            </a:r>
            <a:r>
              <a:rPr lang="en-US" sz="1200" dirty="0" err="1"/>
              <a:t>empno</a:t>
            </a:r>
            <a:r>
              <a:rPr lang="en-US" sz="1200" dirty="0"/>
              <a:t>, </a:t>
            </a:r>
            <a:r>
              <a:rPr lang="en-US" sz="1200" dirty="0" err="1"/>
              <a:t>projno</a:t>
            </a:r>
            <a:r>
              <a:rPr lang="en-US" sz="1200" dirty="0"/>
              <a:t>, </a:t>
            </a:r>
            <a:r>
              <a:rPr lang="en-US" sz="1200" dirty="0" err="1"/>
              <a:t>ptime</a:t>
            </a:r>
            <a:r>
              <a:rPr lang="en-US" sz="1200" dirty="0"/>
              <a:t>)</a:t>
            </a:r>
            <a:br>
              <a:rPr lang="en-US" sz="1200" dirty="0"/>
            </a:br>
            <a:r>
              <a:rPr lang="en-US" sz="1200" dirty="0"/>
              <a:t>                 VALUES(30, 100, 100);</a:t>
            </a:r>
            <a:endParaRPr lang="el-GR" sz="1200" dirty="0"/>
          </a:p>
          <a:p>
            <a:pPr marL="0" indent="0">
              <a:spcBef>
                <a:spcPts val="0"/>
              </a:spcBef>
              <a:buNone/>
            </a:pPr>
            <a:endParaRPr lang="el-GR" sz="1200" dirty="0"/>
          </a:p>
        </p:txBody>
      </p:sp>
    </p:spTree>
    <p:extLst>
      <p:ext uri="{BB962C8B-B14F-4D97-AF65-F5344CB8AC3E}">
        <p14:creationId xmlns:p14="http://schemas.microsoft.com/office/powerpoint/2010/main" val="973142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Πως βλέπουμε τα δεδομένα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hangingPunc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*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FROM DEPT</a:t>
            </a:r>
            <a:r>
              <a:rPr 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 hangingPunc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SELECT * FROM EMP;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hangingPunc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SELECT * FROM PROJ;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hangingPunc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SELECT * FROM ASSIGN;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hangingPunc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hangingPunc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DROP TABLE assign;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hangingPunc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DROP TABLE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emp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hangingPunc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DROP TABLE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proj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hangingPunc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DROP TABLE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dept</a:t>
            </a:r>
            <a:r>
              <a:rPr 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 hangingPunct="0">
              <a:buNone/>
            </a:pPr>
            <a:r>
              <a:rPr 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</a:p>
          <a:p>
            <a:pPr marL="0" indent="0" hangingPunct="0">
              <a:buNone/>
            </a:pPr>
            <a:r>
              <a:rPr lang="el-GR" sz="2000" dirty="0">
                <a:cs typeface="Courier New" panose="02070309020205020404" pitchFamily="49" charset="0"/>
              </a:rPr>
              <a:t>Η διαγραφή της βάσης γίνεται με την εντολή:</a:t>
            </a:r>
          </a:p>
          <a:p>
            <a:pPr marL="0" indent="0" hangingPunc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DROP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DATABASE NEW</a:t>
            </a:r>
            <a:r>
              <a:rPr 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_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PERSONNEL</a:t>
            </a:r>
            <a:r>
              <a:rPr 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60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Περιγραφή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l-GR" sz="2400" dirty="0">
                <a:cs typeface="Arial" charset="0"/>
              </a:rPr>
              <a:t>Σκοπός του μαθήματος </a:t>
            </a:r>
            <a:r>
              <a:rPr lang="el-GR" sz="2400" dirty="0" smtClean="0">
                <a:cs typeface="Arial" charset="0"/>
              </a:rPr>
              <a:t>αυτού και </a:t>
            </a:r>
            <a:r>
              <a:rPr lang="el-GR" sz="2400" dirty="0">
                <a:cs typeface="Arial" charset="0"/>
              </a:rPr>
              <a:t>κεντρικός σκοπός του μαθήματος των Βάσεων Δεδομένων Ι είναι η  παρουσίαση των απαραίτητων  εννοιών ώστε οι φοιτητές να κατανοήσουν την τεχνολογία υλοποίησης βάσεων δεδομένων. Γίνεται παρουσίαση, με τη βοήθεια παραδειγμάτων, της υλοποίησης µε γλώσσα </a:t>
            </a:r>
            <a:r>
              <a:rPr lang="el-GR" sz="2400" dirty="0" smtClean="0">
                <a:cs typeface="Arial" charset="0"/>
              </a:rPr>
              <a:t>SQL.</a:t>
            </a:r>
          </a:p>
          <a:p>
            <a:pPr algn="r" eaLnBrk="0" hangingPunct="0">
              <a:spcBef>
                <a:spcPct val="50000"/>
              </a:spcBef>
              <a:buClr>
                <a:schemeClr val="tx2"/>
              </a:buClr>
              <a:buSzPct val="75000"/>
              <a:buFont typeface="Monotype Sorts" charset="2"/>
              <a:buNone/>
              <a:defRPr/>
            </a:pPr>
            <a:r>
              <a:rPr lang="el-GR" sz="2400" dirty="0" smtClean="0">
                <a:cs typeface="Arial" charset="0"/>
              </a:rPr>
              <a:t>                                     Χ. </a:t>
            </a:r>
            <a:r>
              <a:rPr lang="el-GR" sz="2400" dirty="0" err="1" smtClean="0">
                <a:cs typeface="Arial" charset="0"/>
              </a:rPr>
              <a:t>Σκουρλάς</a:t>
            </a:r>
            <a:endParaRPr lang="el-GR" sz="2400" dirty="0" smtClean="0">
              <a:cs typeface="Arial" charset="0"/>
            </a:endParaRPr>
          </a:p>
          <a:p>
            <a:pPr eaLnBrk="0" hangingPunct="0">
              <a:spcBef>
                <a:spcPct val="50000"/>
              </a:spcBef>
              <a:buClr>
                <a:schemeClr val="tx2"/>
              </a:buClr>
              <a:buSzPct val="75000"/>
              <a:buFont typeface="Monotype Sorts" charset="2"/>
              <a:buNone/>
              <a:defRPr/>
            </a:pPr>
            <a:endParaRPr lang="el-GR" sz="2400" b="1" dirty="0">
              <a:cs typeface="Arial" charset="0"/>
            </a:endParaRPr>
          </a:p>
          <a:p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361996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440160"/>
          </a:xfrm>
        </p:spPr>
        <p:txBody>
          <a:bodyPr>
            <a:normAutofit/>
          </a:bodyPr>
          <a:lstStyle/>
          <a:p>
            <a:r>
              <a:rPr lang="el-GR" dirty="0" smtClean="0">
                <a:solidFill>
                  <a:schemeClr val="accent4"/>
                </a:solidFill>
              </a:rPr>
              <a:t>Εντολή </a:t>
            </a:r>
            <a:r>
              <a:rPr lang="en-US" dirty="0" smtClean="0">
                <a:solidFill>
                  <a:schemeClr val="accent4"/>
                </a:solidFill>
              </a:rPr>
              <a:t>SELECT</a:t>
            </a:r>
            <a:endParaRPr lang="el-GR" dirty="0">
              <a:solidFill>
                <a:schemeClr val="accent4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504" y="116632"/>
            <a:ext cx="786211" cy="151194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19</a:t>
            </a:fld>
            <a:endParaRPr lang="el-GR"/>
          </a:p>
        </p:txBody>
      </p:sp>
      <p:sp>
        <p:nvSpPr>
          <p:cNvPr id="3" name="Rectangle 2"/>
          <p:cNvSpPr/>
          <p:nvPr/>
        </p:nvSpPr>
        <p:spPr>
          <a:xfrm>
            <a:off x="35496" y="1124744"/>
            <a:ext cx="8928992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hangingPunct="0">
              <a:buNone/>
            </a:pPr>
            <a:r>
              <a:rPr lang="en-US" sz="2400" dirty="0" smtClean="0"/>
              <a:t>           </a:t>
            </a:r>
            <a:r>
              <a:rPr lang="el-GR" sz="2400" dirty="0" smtClean="0"/>
              <a:t>Συνηθισμένη σύνταξη </a:t>
            </a:r>
            <a:r>
              <a:rPr lang="el-GR" sz="2400" dirty="0"/>
              <a:t>της εντολής </a:t>
            </a:r>
            <a:r>
              <a:rPr lang="el-GR" sz="2400" dirty="0" smtClean="0"/>
              <a:t>SELECT:</a:t>
            </a:r>
            <a:endParaRPr lang="el-GR" sz="2400" dirty="0"/>
          </a:p>
          <a:p>
            <a:pPr marL="0" indent="0" hangingPunct="0">
              <a:buNone/>
            </a:pPr>
            <a:r>
              <a:rPr lang="el-GR" sz="2400" dirty="0"/>
              <a:t> </a:t>
            </a:r>
          </a:p>
          <a:p>
            <a:pPr marL="0" indent="0" hangingPunct="0">
              <a:buNone/>
            </a:pPr>
            <a:r>
              <a:rPr lang="el-GR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l-GR" sz="2400" dirty="0"/>
              <a:t>  ονόματα </a:t>
            </a:r>
            <a:r>
              <a:rPr lang="el-GR" sz="2400" dirty="0" smtClean="0"/>
              <a:t>στηλών </a:t>
            </a:r>
            <a:r>
              <a:rPr lang="el-GR" sz="2400" dirty="0"/>
              <a:t>ή αριθμητικές εκφράσεις </a:t>
            </a:r>
            <a:r>
              <a:rPr lang="el-GR" sz="2400" dirty="0" smtClean="0"/>
              <a:t>κ.λπ.</a:t>
            </a:r>
            <a:endParaRPr lang="el-GR" sz="2400" dirty="0"/>
          </a:p>
          <a:p>
            <a:pPr marL="0" indent="0" hangingPunct="0">
              <a:buNone/>
            </a:pPr>
            <a:r>
              <a:rPr lang="el-GR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FROM   </a:t>
            </a:r>
            <a:r>
              <a:rPr lang="el-GR" sz="2400" dirty="0"/>
              <a:t>όνομα πίνακα ή ονόματα πινάκων </a:t>
            </a:r>
          </a:p>
          <a:p>
            <a:pPr marL="0" indent="0" hangingPunct="0">
              <a:buNone/>
            </a:pPr>
            <a:r>
              <a:rPr lang="el-GR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WHERE  </a:t>
            </a:r>
            <a:r>
              <a:rPr lang="el-GR" sz="2400" dirty="0"/>
              <a:t>συνθήκη</a:t>
            </a:r>
          </a:p>
          <a:p>
            <a:pPr marL="0" indent="0" hangingPunct="0">
              <a:buNone/>
            </a:pPr>
            <a:r>
              <a:rPr lang="el-GR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ORDER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l-GR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BY </a:t>
            </a:r>
            <a:r>
              <a:rPr lang="el-GR" sz="2400" dirty="0"/>
              <a:t>όνομα_πίνακα.όνομα_στήλης ASC ή DESC ή τίποτα</a:t>
            </a:r>
            <a:r>
              <a:rPr lang="el-GR" sz="2400" dirty="0" smtClean="0"/>
              <a:t>,</a:t>
            </a:r>
            <a:r>
              <a:rPr lang="en-US" sz="2400" dirty="0" smtClean="0"/>
              <a:t> </a:t>
            </a:r>
            <a:r>
              <a:rPr lang="el-GR" sz="2400" dirty="0" smtClean="0"/>
              <a:t>κ.λπ.</a:t>
            </a:r>
          </a:p>
          <a:p>
            <a:pPr hangingPunct="0"/>
            <a:r>
              <a:rPr lang="el-GR" altLang="el-GR" sz="2400" b="1" dirty="0" smtClean="0">
                <a:solidFill>
                  <a:schemeClr val="accent4"/>
                </a:solidFill>
                <a:cs typeface="Arial" charset="0"/>
              </a:rPr>
              <a:t>Παράδειγμα</a:t>
            </a:r>
            <a:endParaRPr lang="el-GR" altLang="el-GR" sz="2400" b="1" dirty="0">
              <a:solidFill>
                <a:schemeClr val="accent4"/>
              </a:solidFill>
              <a:cs typeface="Arial" charset="0"/>
            </a:endParaRPr>
          </a:p>
          <a:p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SELECT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ename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job,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sal+100 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FROM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emp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WHERE job IN ('ANALYST', 'PROGRAMMER')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AND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sal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&gt;= 1000 AND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sal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&lt;=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7000</a:t>
            </a:r>
          </a:p>
          <a:p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ORDER BY job,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ename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hangingPunct="0">
              <a:buNone/>
            </a:pPr>
            <a:endParaRPr lang="el-GR" altLang="el-GR" sz="2400" dirty="0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75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20080"/>
          </a:xfrm>
        </p:spPr>
        <p:txBody>
          <a:bodyPr/>
          <a:lstStyle/>
          <a:p>
            <a:endParaRPr lang="el-GR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5666551"/>
              </p:ext>
            </p:extLst>
          </p:nvPr>
        </p:nvGraphicFramePr>
        <p:xfrm>
          <a:off x="445118" y="3037972"/>
          <a:ext cx="8064897" cy="156210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936104"/>
                <a:gridCol w="1080120"/>
                <a:gridCol w="1440160"/>
                <a:gridCol w="648072"/>
                <a:gridCol w="1224136"/>
                <a:gridCol w="720080"/>
                <a:gridCol w="864096"/>
                <a:gridCol w="1152129"/>
              </a:tblGrid>
              <a:tr h="0"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el-GR" sz="1600" b="1" spc="75" dirty="0">
                          <a:effectLst/>
                          <a:latin typeface="+mn-lt"/>
                          <a:ea typeface="Times New Roman"/>
                        </a:rPr>
                        <a:t>EMPNO</a:t>
                      </a:r>
                      <a:endParaRPr lang="el-GR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57150" marB="57150" anchor="b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el-GR" sz="1600" b="1" spc="75">
                          <a:effectLst/>
                          <a:latin typeface="+mn-lt"/>
                          <a:ea typeface="Times New Roman"/>
                        </a:rPr>
                        <a:t>ENAME</a:t>
                      </a:r>
                      <a:endParaRPr lang="el-GR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57150" marB="57150" anchor="b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el-GR" sz="1600" b="1" spc="75">
                          <a:effectLst/>
                          <a:latin typeface="+mn-lt"/>
                          <a:ea typeface="Times New Roman"/>
                        </a:rPr>
                        <a:t>JOB</a:t>
                      </a:r>
                      <a:endParaRPr lang="el-GR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57150" marB="57150" anchor="b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el-GR" sz="1600" b="1" spc="75">
                          <a:effectLst/>
                          <a:latin typeface="+mn-lt"/>
                          <a:ea typeface="Times New Roman"/>
                        </a:rPr>
                        <a:t>MGR</a:t>
                      </a:r>
                      <a:endParaRPr lang="el-GR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57150" marB="57150" anchor="b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el-GR" sz="1600" b="1" spc="75">
                          <a:effectLst/>
                          <a:latin typeface="+mn-lt"/>
                          <a:ea typeface="Times New Roman"/>
                        </a:rPr>
                        <a:t>HIREDATE</a:t>
                      </a:r>
                      <a:endParaRPr lang="el-GR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57150" marB="57150" anchor="b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el-GR" sz="1600" b="1" spc="75">
                          <a:effectLst/>
                          <a:latin typeface="+mn-lt"/>
                          <a:ea typeface="Times New Roman"/>
                        </a:rPr>
                        <a:t>SAL</a:t>
                      </a:r>
                      <a:endParaRPr lang="el-GR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57150" marB="57150" anchor="b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el-GR" sz="1600" b="1" spc="75">
                          <a:effectLst/>
                          <a:latin typeface="+mn-lt"/>
                          <a:ea typeface="Times New Roman"/>
                        </a:rPr>
                        <a:t>COMM</a:t>
                      </a:r>
                      <a:endParaRPr lang="el-GR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57150" marB="57150" anchor="b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el-GR" sz="1600" b="1" spc="75">
                          <a:effectLst/>
                          <a:latin typeface="+mn-lt"/>
                          <a:ea typeface="Times New Roman"/>
                        </a:rPr>
                        <a:t>DEPTNO</a:t>
                      </a:r>
                      <a:endParaRPr lang="el-GR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57150" marB="57150" anchor="b">
                    <a:solidFill>
                      <a:srgbClr val="004B8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  <a:latin typeface="+mn-lt"/>
                          <a:ea typeface="Times New Roman"/>
                        </a:rPr>
                        <a:t>10</a:t>
                      </a:r>
                      <a:endParaRPr lang="el-GR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  <a:latin typeface="+mn-lt"/>
                          <a:ea typeface="Times New Roman"/>
                        </a:rPr>
                        <a:t>CODD</a:t>
                      </a:r>
                      <a:endParaRPr lang="el-GR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  <a:latin typeface="+mn-lt"/>
                          <a:ea typeface="Times New Roman"/>
                        </a:rPr>
                        <a:t>ANALYST</a:t>
                      </a:r>
                      <a:endParaRPr lang="el-GR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  <a:latin typeface="+mn-lt"/>
                          <a:ea typeface="Times New Roman"/>
                        </a:rPr>
                        <a:t>15</a:t>
                      </a:r>
                      <a:endParaRPr lang="el-GR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  <a:latin typeface="+mn-lt"/>
                          <a:ea typeface="Times New Roman"/>
                        </a:rPr>
                        <a:t>01/01/1989</a:t>
                      </a:r>
                      <a:endParaRPr lang="el-GR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  <a:latin typeface="+mn-lt"/>
                          <a:ea typeface="Times New Roman"/>
                        </a:rPr>
                        <a:t>3000</a:t>
                      </a:r>
                      <a:endParaRPr lang="el-GR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  <a:latin typeface="+mn-lt"/>
                          <a:ea typeface="Times New Roman"/>
                        </a:rPr>
                        <a:t>- </a:t>
                      </a:r>
                      <a:endParaRPr lang="el-GR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  <a:latin typeface="+mn-lt"/>
                          <a:ea typeface="Times New Roman"/>
                        </a:rPr>
                        <a:t>10</a:t>
                      </a:r>
                      <a:endParaRPr lang="el-GR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</a:tr>
              <a:tr h="0"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  <a:latin typeface="+mn-lt"/>
                          <a:ea typeface="Times New Roman"/>
                        </a:rPr>
                        <a:t>15</a:t>
                      </a:r>
                      <a:endParaRPr lang="el-GR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  <a:latin typeface="+mn-lt"/>
                          <a:ea typeface="Times New Roman"/>
                        </a:rPr>
                        <a:t>ELMASRI</a:t>
                      </a:r>
                      <a:endParaRPr lang="el-GR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  <a:latin typeface="+mn-lt"/>
                          <a:ea typeface="Times New Roman"/>
                        </a:rPr>
                        <a:t>ANALYST</a:t>
                      </a:r>
                      <a:endParaRPr lang="el-GR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  <a:latin typeface="+mn-lt"/>
                          <a:ea typeface="Times New Roman"/>
                        </a:rPr>
                        <a:t>15</a:t>
                      </a:r>
                      <a:endParaRPr lang="el-GR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  <a:latin typeface="+mn-lt"/>
                          <a:ea typeface="Times New Roman"/>
                        </a:rPr>
                        <a:t>02/05/1995</a:t>
                      </a:r>
                      <a:endParaRPr lang="el-GR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  <a:latin typeface="+mn-lt"/>
                          <a:ea typeface="Times New Roman"/>
                        </a:rPr>
                        <a:t>1200</a:t>
                      </a:r>
                      <a:endParaRPr lang="el-GR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  <a:latin typeface="+mn-lt"/>
                          <a:ea typeface="Times New Roman"/>
                        </a:rPr>
                        <a:t>150</a:t>
                      </a:r>
                      <a:endParaRPr lang="el-GR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  <a:latin typeface="+mn-lt"/>
                          <a:ea typeface="Times New Roman"/>
                        </a:rPr>
                        <a:t>10</a:t>
                      </a:r>
                      <a:endParaRPr lang="el-GR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</a:tr>
              <a:tr h="0"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  <a:latin typeface="+mn-lt"/>
                          <a:ea typeface="Times New Roman"/>
                        </a:rPr>
                        <a:t>20</a:t>
                      </a:r>
                      <a:endParaRPr lang="el-GR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  <a:latin typeface="+mn-lt"/>
                          <a:ea typeface="Times New Roman"/>
                        </a:rPr>
                        <a:t>NAVATHE</a:t>
                      </a:r>
                      <a:endParaRPr lang="el-GR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  <a:latin typeface="+mn-lt"/>
                          <a:ea typeface="Times New Roman"/>
                        </a:rPr>
                        <a:t>SALESMAN</a:t>
                      </a:r>
                      <a:endParaRPr lang="el-GR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  <a:latin typeface="+mn-lt"/>
                          <a:ea typeface="Times New Roman"/>
                        </a:rPr>
                        <a:t>20</a:t>
                      </a:r>
                      <a:endParaRPr lang="el-GR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  <a:latin typeface="+mn-lt"/>
                          <a:ea typeface="Times New Roman"/>
                        </a:rPr>
                        <a:t>07/07/1977</a:t>
                      </a:r>
                      <a:endParaRPr lang="el-GR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  <a:latin typeface="+mn-lt"/>
                          <a:ea typeface="Times New Roman"/>
                        </a:rPr>
                        <a:t>2000</a:t>
                      </a:r>
                      <a:endParaRPr lang="el-GR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  <a:latin typeface="+mn-lt"/>
                          <a:ea typeface="Times New Roman"/>
                        </a:rPr>
                        <a:t>- </a:t>
                      </a:r>
                      <a:endParaRPr lang="el-GR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  <a:latin typeface="+mn-lt"/>
                          <a:ea typeface="Times New Roman"/>
                        </a:rPr>
                        <a:t>20</a:t>
                      </a:r>
                      <a:endParaRPr lang="el-GR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</a:tr>
              <a:tr h="0"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  <a:latin typeface="+mn-lt"/>
                          <a:ea typeface="Times New Roman"/>
                        </a:rPr>
                        <a:t>30</a:t>
                      </a:r>
                      <a:endParaRPr lang="el-GR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  <a:latin typeface="+mn-lt"/>
                          <a:ea typeface="Times New Roman"/>
                        </a:rPr>
                        <a:t>DATE</a:t>
                      </a:r>
                      <a:endParaRPr lang="el-GR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  <a:latin typeface="+mn-lt"/>
                          <a:ea typeface="Times New Roman"/>
                        </a:rPr>
                        <a:t>PROGRAMMER</a:t>
                      </a:r>
                      <a:endParaRPr lang="el-GR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  <a:latin typeface="+mn-lt"/>
                          <a:ea typeface="Times New Roman"/>
                        </a:rPr>
                        <a:t>15</a:t>
                      </a:r>
                      <a:endParaRPr lang="el-GR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  <a:latin typeface="+mn-lt"/>
                          <a:ea typeface="Times New Roman"/>
                        </a:rPr>
                        <a:t>04/05/2004</a:t>
                      </a:r>
                      <a:endParaRPr lang="el-GR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  <a:latin typeface="+mn-lt"/>
                          <a:ea typeface="Times New Roman"/>
                        </a:rPr>
                        <a:t>1800</a:t>
                      </a:r>
                      <a:endParaRPr lang="el-GR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  <a:latin typeface="+mn-lt"/>
                          <a:ea typeface="Times New Roman"/>
                        </a:rPr>
                        <a:t>200</a:t>
                      </a:r>
                      <a:endParaRPr lang="el-GR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  <a:latin typeface="+mn-lt"/>
                          <a:ea typeface="Times New Roman"/>
                        </a:rPr>
                        <a:t>10</a:t>
                      </a:r>
                      <a:endParaRPr lang="el-GR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1660308"/>
              </p:ext>
            </p:extLst>
          </p:nvPr>
        </p:nvGraphicFramePr>
        <p:xfrm>
          <a:off x="5220072" y="4994910"/>
          <a:ext cx="3312368" cy="186309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242138"/>
                <a:gridCol w="1129216"/>
                <a:gridCol w="941014"/>
              </a:tblGrid>
              <a:tr h="0"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el-GR" sz="1600" b="1" spc="75" dirty="0">
                          <a:effectLst/>
                          <a:latin typeface="+mn-lt"/>
                          <a:ea typeface="Times New Roman"/>
                        </a:rPr>
                        <a:t>EMPNO</a:t>
                      </a:r>
                      <a:endParaRPr lang="el-GR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57150" marB="57150" anchor="b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el-GR" sz="1600" b="1" spc="75">
                          <a:effectLst/>
                          <a:latin typeface="+mn-lt"/>
                          <a:ea typeface="Times New Roman"/>
                        </a:rPr>
                        <a:t>PROJNO</a:t>
                      </a:r>
                      <a:endParaRPr lang="el-GR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57150" marB="57150" anchor="b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el-GR" sz="1600" b="1" spc="75">
                          <a:effectLst/>
                          <a:latin typeface="+mn-lt"/>
                          <a:ea typeface="Times New Roman"/>
                        </a:rPr>
                        <a:t>PTIME</a:t>
                      </a:r>
                      <a:endParaRPr lang="el-GR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57150" marB="57150" anchor="b">
                    <a:solidFill>
                      <a:srgbClr val="004B8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  <a:latin typeface="+mn-lt"/>
                          <a:ea typeface="Times New Roman"/>
                        </a:rPr>
                        <a:t>10</a:t>
                      </a:r>
                      <a:endParaRPr lang="el-GR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  <a:latin typeface="+mn-lt"/>
                          <a:ea typeface="Times New Roman"/>
                        </a:rPr>
                        <a:t>100</a:t>
                      </a:r>
                      <a:endParaRPr lang="el-GR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  <a:latin typeface="+mn-lt"/>
                          <a:ea typeface="Times New Roman"/>
                        </a:rPr>
                        <a:t>40</a:t>
                      </a:r>
                      <a:endParaRPr lang="el-GR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</a:tr>
              <a:tr h="0"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  <a:latin typeface="+mn-lt"/>
                          <a:ea typeface="Times New Roman"/>
                        </a:rPr>
                        <a:t>10</a:t>
                      </a:r>
                      <a:endParaRPr lang="el-GR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  <a:latin typeface="+mn-lt"/>
                          <a:ea typeface="Times New Roman"/>
                        </a:rPr>
                        <a:t>200</a:t>
                      </a:r>
                      <a:endParaRPr lang="el-GR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  <a:latin typeface="+mn-lt"/>
                          <a:ea typeface="Times New Roman"/>
                        </a:rPr>
                        <a:t>60</a:t>
                      </a:r>
                      <a:endParaRPr lang="el-GR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</a:tr>
              <a:tr h="0"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  <a:latin typeface="+mn-lt"/>
                          <a:ea typeface="Times New Roman"/>
                        </a:rPr>
                        <a:t>15</a:t>
                      </a:r>
                      <a:endParaRPr lang="el-GR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  <a:latin typeface="+mn-lt"/>
                          <a:ea typeface="Times New Roman"/>
                        </a:rPr>
                        <a:t>100</a:t>
                      </a:r>
                      <a:endParaRPr lang="el-GR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  <a:latin typeface="+mn-lt"/>
                          <a:ea typeface="Times New Roman"/>
                        </a:rPr>
                        <a:t>100</a:t>
                      </a:r>
                      <a:endParaRPr lang="el-GR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</a:tr>
              <a:tr h="0"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  <a:latin typeface="+mn-lt"/>
                          <a:ea typeface="Times New Roman"/>
                        </a:rPr>
                        <a:t>20</a:t>
                      </a:r>
                      <a:endParaRPr lang="el-GR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  <a:latin typeface="+mn-lt"/>
                          <a:ea typeface="Times New Roman"/>
                        </a:rPr>
                        <a:t>200</a:t>
                      </a:r>
                      <a:endParaRPr lang="el-GR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  <a:latin typeface="+mn-lt"/>
                          <a:ea typeface="Times New Roman"/>
                        </a:rPr>
                        <a:t>100</a:t>
                      </a:r>
                      <a:endParaRPr lang="el-GR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</a:tr>
              <a:tr h="0"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  <a:latin typeface="+mn-lt"/>
                          <a:ea typeface="Times New Roman"/>
                        </a:rPr>
                        <a:t>30</a:t>
                      </a:r>
                      <a:endParaRPr lang="el-GR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  <a:latin typeface="+mn-lt"/>
                          <a:ea typeface="Times New Roman"/>
                        </a:rPr>
                        <a:t>100</a:t>
                      </a:r>
                      <a:endParaRPr lang="el-GR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  <a:latin typeface="+mn-lt"/>
                          <a:ea typeface="Times New Roman"/>
                        </a:rPr>
                        <a:t>100</a:t>
                      </a:r>
                      <a:endParaRPr lang="el-GR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4132079"/>
              </p:ext>
            </p:extLst>
          </p:nvPr>
        </p:nvGraphicFramePr>
        <p:xfrm>
          <a:off x="445118" y="1237772"/>
          <a:ext cx="3672408" cy="150495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958530"/>
                <a:gridCol w="1584176"/>
                <a:gridCol w="1129702"/>
              </a:tblGrid>
              <a:tr h="0"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en-US" sz="1600" dirty="0" err="1" smtClean="0">
                          <a:effectLst/>
                          <a:latin typeface="+mn-lt"/>
                          <a:ea typeface="Times New Roman"/>
                        </a:rPr>
                        <a:t>Deptno</a:t>
                      </a:r>
                      <a:endParaRPr lang="el-GR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28575" marB="28575" anchor="ctr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en-US" sz="1600" dirty="0" err="1" smtClean="0">
                          <a:effectLst/>
                          <a:latin typeface="+mn-lt"/>
                          <a:ea typeface="Times New Roman"/>
                        </a:rPr>
                        <a:t>Dname</a:t>
                      </a:r>
                      <a:endParaRPr lang="el-GR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28575" marB="28575" anchor="ctr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en-US" sz="1600" dirty="0" err="1" smtClean="0">
                          <a:effectLst/>
                          <a:latin typeface="+mn-lt"/>
                          <a:ea typeface="Times New Roman"/>
                        </a:rPr>
                        <a:t>loc</a:t>
                      </a:r>
                      <a:endParaRPr lang="el-GR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28575" marB="28575" anchor="ctr">
                    <a:solidFill>
                      <a:srgbClr val="004B8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n-lt"/>
                          <a:ea typeface="Times New Roman"/>
                        </a:rPr>
                        <a:t>10</a:t>
                      </a:r>
                      <a:endParaRPr lang="el-GR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n-lt"/>
                          <a:ea typeface="Times New Roman"/>
                        </a:rPr>
                        <a:t>ACCOUNTING</a:t>
                      </a:r>
                      <a:endParaRPr lang="el-GR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n-lt"/>
                          <a:ea typeface="Times New Roman"/>
                        </a:rPr>
                        <a:t>NEW YORK</a:t>
                      </a:r>
                      <a:endParaRPr lang="el-GR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</a:tr>
              <a:tr h="0"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  <a:latin typeface="+mn-lt"/>
                          <a:ea typeface="Times New Roman"/>
                        </a:rPr>
                        <a:t>20</a:t>
                      </a:r>
                      <a:endParaRPr lang="el-GR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  <a:latin typeface="+mn-lt"/>
                          <a:ea typeface="Times New Roman"/>
                        </a:rPr>
                        <a:t>RESEARCH</a:t>
                      </a:r>
                      <a:endParaRPr lang="el-GR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  <a:latin typeface="+mn-lt"/>
                          <a:ea typeface="Times New Roman"/>
                        </a:rPr>
                        <a:t>DALLAS </a:t>
                      </a:r>
                      <a:endParaRPr lang="el-GR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</a:tr>
              <a:tr h="0"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  <a:latin typeface="+mn-lt"/>
                          <a:ea typeface="Times New Roman"/>
                        </a:rPr>
                        <a:t>30</a:t>
                      </a:r>
                      <a:endParaRPr lang="el-GR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  <a:latin typeface="+mn-lt"/>
                          <a:ea typeface="Times New Roman"/>
                        </a:rPr>
                        <a:t>SALES</a:t>
                      </a:r>
                      <a:endParaRPr lang="el-GR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  <a:latin typeface="+mn-lt"/>
                          <a:ea typeface="Times New Roman"/>
                        </a:rPr>
                        <a:t>CHICAGO </a:t>
                      </a:r>
                      <a:endParaRPr lang="el-GR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</a:tr>
              <a:tr h="0"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  <a:latin typeface="+mn-lt"/>
                          <a:ea typeface="Times New Roman"/>
                        </a:rPr>
                        <a:t>40</a:t>
                      </a:r>
                      <a:endParaRPr lang="el-GR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  <a:latin typeface="+mn-lt"/>
                          <a:ea typeface="Times New Roman"/>
                        </a:rPr>
                        <a:t>OPERATIONS</a:t>
                      </a:r>
                      <a:endParaRPr lang="el-GR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  <a:latin typeface="+mn-lt"/>
                          <a:ea typeface="Times New Roman"/>
                        </a:rPr>
                        <a:t>BOSTON </a:t>
                      </a:r>
                      <a:endParaRPr lang="el-GR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4279502"/>
              </p:ext>
            </p:extLst>
          </p:nvPr>
        </p:nvGraphicFramePr>
        <p:xfrm>
          <a:off x="467544" y="5009872"/>
          <a:ext cx="3672408" cy="126111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008112"/>
                <a:gridCol w="1368152"/>
                <a:gridCol w="1296144"/>
              </a:tblGrid>
              <a:tr h="265842"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el-GR" sz="1600" b="1" spc="75">
                          <a:effectLst/>
                          <a:latin typeface="+mn-lt"/>
                          <a:ea typeface="Times New Roman"/>
                        </a:rPr>
                        <a:t>PROJNO</a:t>
                      </a:r>
                      <a:endParaRPr lang="el-GR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57150" marB="57150" anchor="b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el-GR" sz="1600" b="1" spc="75">
                          <a:effectLst/>
                          <a:latin typeface="+mn-lt"/>
                          <a:ea typeface="Times New Roman"/>
                        </a:rPr>
                        <a:t>PNAME</a:t>
                      </a:r>
                      <a:endParaRPr lang="el-GR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57150" marB="57150" anchor="b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el-GR" sz="1600" b="1" spc="75">
                          <a:effectLst/>
                          <a:latin typeface="+mn-lt"/>
                          <a:ea typeface="Times New Roman"/>
                        </a:rPr>
                        <a:t>BUDGET</a:t>
                      </a:r>
                      <a:endParaRPr lang="el-GR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57150" marB="57150" anchor="b">
                    <a:solidFill>
                      <a:srgbClr val="004B82"/>
                    </a:solidFill>
                  </a:tcPr>
                </a:tc>
              </a:tr>
              <a:tr h="223421"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  <a:latin typeface="+mn-lt"/>
                          <a:ea typeface="Times New Roman"/>
                        </a:rPr>
                        <a:t>100</a:t>
                      </a:r>
                      <a:endParaRPr lang="el-GR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  <a:latin typeface="+mn-lt"/>
                          <a:ea typeface="Times New Roman"/>
                        </a:rPr>
                        <a:t>PAYROLL</a:t>
                      </a:r>
                      <a:endParaRPr lang="el-GR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  <a:latin typeface="+mn-lt"/>
                          <a:ea typeface="Times New Roman"/>
                        </a:rPr>
                        <a:t>100000</a:t>
                      </a:r>
                      <a:endParaRPr lang="el-GR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</a:tr>
              <a:tr h="223421"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  <a:latin typeface="+mn-lt"/>
                          <a:ea typeface="Times New Roman"/>
                        </a:rPr>
                        <a:t>200</a:t>
                      </a:r>
                      <a:endParaRPr lang="el-GR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  <a:latin typeface="+mn-lt"/>
                          <a:ea typeface="Times New Roman"/>
                        </a:rPr>
                        <a:t>PERSONNEL</a:t>
                      </a:r>
                      <a:endParaRPr lang="el-GR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  <a:latin typeface="+mn-lt"/>
                          <a:ea typeface="Times New Roman"/>
                        </a:rPr>
                        <a:t>200000</a:t>
                      </a:r>
                      <a:endParaRPr lang="el-GR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</a:tr>
              <a:tr h="223421"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  <a:latin typeface="+mn-lt"/>
                          <a:ea typeface="Times New Roman"/>
                        </a:rPr>
                        <a:t>300</a:t>
                      </a:r>
                      <a:endParaRPr lang="el-GR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  <a:latin typeface="+mn-lt"/>
                          <a:ea typeface="Times New Roman"/>
                        </a:rPr>
                        <a:t>SALES</a:t>
                      </a:r>
                      <a:endParaRPr lang="el-GR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  <a:latin typeface="+mn-lt"/>
                          <a:ea typeface="Times New Roman"/>
                        </a:rPr>
                        <a:t>150000</a:t>
                      </a:r>
                      <a:endParaRPr lang="el-GR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394492" y="928254"/>
            <a:ext cx="24064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 hangingPunct="1"/>
            <a:r>
              <a:rPr lang="el-G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SELECT * FROM </a:t>
            </a:r>
            <a:r>
              <a:rPr lang="el-GR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dept</a:t>
            </a:r>
            <a:endParaRPr lang="el-G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20727" y="4721840"/>
            <a:ext cx="24064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 hangingPunct="1"/>
            <a:r>
              <a:rPr lang="el-G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SELECT * FROM </a:t>
            </a:r>
            <a:r>
              <a:rPr lang="el-GR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proj</a:t>
            </a:r>
            <a:endParaRPr lang="el-G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94329" y="4754806"/>
            <a:ext cx="265329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 hangingPunct="1"/>
            <a:r>
              <a:rPr lang="el-G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SELECT * FROM </a:t>
            </a:r>
            <a:r>
              <a:rPr lang="el-GR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assign</a:t>
            </a:r>
            <a:endParaRPr lang="el-G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01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200" dirty="0"/>
              <a:t>Αναζητήσεις που περιλαμβάνουν υπολογισμούς, πράξεις σε </a:t>
            </a:r>
            <a:r>
              <a:rPr lang="el-GR" sz="3200" dirty="0" err="1"/>
              <a:t>strings</a:t>
            </a:r>
            <a:r>
              <a:rPr lang="el-GR" sz="3200" dirty="0"/>
              <a:t> κλπ</a:t>
            </a:r>
            <a:r>
              <a:rPr lang="el-GR" sz="3200" dirty="0" smtClean="0"/>
              <a:t>.</a:t>
            </a:r>
            <a:endParaRPr lang="el-G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hangingPunct="0">
              <a:buNone/>
            </a:pPr>
            <a:r>
              <a:rPr lang="el-GR" sz="2400" dirty="0"/>
              <a:t>Για να υπολογίσεις αθροίσματα, γινόμενα, μέσους όρους κλπ. μπορείς να χρησιμοποιήσεις κατά την επιλογή στηλών:</a:t>
            </a:r>
          </a:p>
          <a:p>
            <a:pPr marL="0" indent="0" hangingPunct="0">
              <a:buNone/>
            </a:pPr>
            <a:r>
              <a:rPr lang="el-GR" sz="2400" dirty="0"/>
              <a:t> </a:t>
            </a:r>
            <a:r>
              <a:rPr lang="el-GR" sz="2400" dirty="0" smtClean="0"/>
              <a:t>    </a:t>
            </a:r>
            <a:r>
              <a:rPr lang="el-GR" sz="2400" dirty="0"/>
              <a:t>1) αριθμητικούς τελεστές (+, -, *, /),</a:t>
            </a:r>
          </a:p>
          <a:p>
            <a:pPr marL="627063" indent="-627063" hangingPunct="0">
              <a:buNone/>
            </a:pPr>
            <a:r>
              <a:rPr lang="el-GR" sz="2400" dirty="0"/>
              <a:t>     2) συναρτήσεις (όπως NVL-</a:t>
            </a:r>
            <a:r>
              <a:rPr lang="el-GR" sz="2400" dirty="0" err="1"/>
              <a:t>Null Value</a:t>
            </a:r>
            <a:r>
              <a:rPr lang="el-GR" sz="2400" dirty="0"/>
              <a:t>, POWER-ύψωση σε </a:t>
            </a:r>
            <a:r>
              <a:rPr lang="el-GR" sz="2400" dirty="0" smtClean="0"/>
              <a:t>δύναμη,</a:t>
            </a:r>
            <a:r>
              <a:rPr lang="en-US" sz="2400" dirty="0" smtClean="0"/>
              <a:t> </a:t>
            </a:r>
            <a:r>
              <a:rPr lang="el-GR" sz="2400" dirty="0" smtClean="0"/>
              <a:t>ROUND-</a:t>
            </a:r>
            <a:r>
              <a:rPr lang="el-GR" sz="2400" dirty="0" err="1" smtClean="0"/>
              <a:t>στρογγύλευση</a:t>
            </a:r>
            <a:r>
              <a:rPr lang="el-GR" sz="2400" dirty="0" err="1"/>
              <a:t>,</a:t>
            </a:r>
            <a:r>
              <a:rPr lang="el-GR" sz="2400" dirty="0"/>
              <a:t> TRUNC-αποκοπή,</a:t>
            </a:r>
          </a:p>
          <a:p>
            <a:pPr marL="620713" indent="-620713" hangingPunct="0">
              <a:buNone/>
            </a:pPr>
            <a:r>
              <a:rPr lang="el-GR" sz="2400" dirty="0"/>
              <a:t>         SUBSTR-</a:t>
            </a:r>
            <a:r>
              <a:rPr lang="el-GR" sz="2400" dirty="0" err="1"/>
              <a:t>substring,</a:t>
            </a:r>
            <a:r>
              <a:rPr lang="el-GR" sz="2400" dirty="0"/>
              <a:t> UPPER-μεταγραφή σε κεφαλαία, AVG-μέσος </a:t>
            </a:r>
            <a:r>
              <a:rPr lang="el-GR" sz="2400" dirty="0" smtClean="0"/>
              <a:t>όρος </a:t>
            </a:r>
            <a:r>
              <a:rPr lang="el-GR" sz="2400" dirty="0"/>
              <a:t>κλπ),</a:t>
            </a:r>
          </a:p>
          <a:p>
            <a:pPr marL="0" indent="0" hangingPunct="0">
              <a:buNone/>
            </a:pPr>
            <a:r>
              <a:rPr lang="el-GR" sz="2400" dirty="0"/>
              <a:t>     3) παρενθέσεις,</a:t>
            </a:r>
          </a:p>
          <a:p>
            <a:pPr marL="0" indent="0" hangingPunct="0">
              <a:buNone/>
            </a:pPr>
            <a:r>
              <a:rPr lang="el-GR" sz="2400" dirty="0"/>
              <a:t>     4) τελεστή </a:t>
            </a:r>
            <a:r>
              <a:rPr lang="el-GR" sz="2400" dirty="0" smtClean="0"/>
              <a:t>DISTINCT</a:t>
            </a:r>
            <a:endParaRPr lang="en-US" sz="2400" dirty="0" smtClean="0"/>
          </a:p>
          <a:p>
            <a:pPr marL="0" indent="0" hangingPunct="0">
              <a:buNone/>
            </a:pPr>
            <a:r>
              <a:rPr lang="el-GR" sz="2400" b="1" dirty="0" smtClean="0">
                <a:solidFill>
                  <a:schemeClr val="accent5"/>
                </a:solidFill>
              </a:rPr>
              <a:t>Οι συναρτήσεις συχνά διαφέρουν από προϊόν σε </a:t>
            </a:r>
            <a:r>
              <a:rPr lang="el-GR" sz="2400" b="1" dirty="0" smtClean="0">
                <a:solidFill>
                  <a:schemeClr val="accent5"/>
                </a:solidFill>
              </a:rPr>
              <a:t>προϊόν</a:t>
            </a:r>
            <a:r>
              <a:rPr lang="en-US" sz="2400" b="1" dirty="0" smtClean="0">
                <a:solidFill>
                  <a:schemeClr val="accent5"/>
                </a:solidFill>
              </a:rPr>
              <a:t>:</a:t>
            </a:r>
          </a:p>
          <a:p>
            <a:pPr marL="0" indent="0" hangingPunct="0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(MySQL) IFNULL, POWER, ROUND, TRUNCATE, SUBSTR/SUBSTRING, UPPER, AVG</a:t>
            </a:r>
            <a:endParaRPr lang="el-GR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80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224136"/>
          </a:xfrm>
        </p:spPr>
        <p:txBody>
          <a:bodyPr>
            <a:noAutofit/>
          </a:bodyPr>
          <a:lstStyle/>
          <a:p>
            <a:pPr hangingPunct="0"/>
            <a:r>
              <a:rPr lang="el-GR" sz="2600" dirty="0"/>
              <a:t>Πως σχηματίζουμε σύνθετες συνθήκες σε </a:t>
            </a:r>
            <a:r>
              <a:rPr lang="el-GR" sz="2600" dirty="0" err="1"/>
              <a:t>υποπρόταση</a:t>
            </a:r>
            <a:r>
              <a:rPr lang="el-GR" sz="2600" dirty="0"/>
              <a:t> </a:t>
            </a:r>
            <a:r>
              <a:rPr lang="el-GR" sz="2600" dirty="0" smtClean="0"/>
              <a:t>WHERE </a:t>
            </a:r>
            <a:r>
              <a:rPr lang="el-GR" sz="2600" dirty="0"/>
              <a:t/>
            </a:r>
            <a:br>
              <a:rPr lang="el-GR" sz="2600" dirty="0"/>
            </a:br>
            <a:r>
              <a:rPr lang="el-GR" sz="2600" dirty="0"/>
              <a:t>       Τελεστές σύγκρισης, </a:t>
            </a:r>
            <a:r>
              <a:rPr lang="el-GR" sz="2600" dirty="0" err="1"/>
              <a:t>Aριθμητικοί</a:t>
            </a:r>
            <a:r>
              <a:rPr lang="el-GR" sz="2600" dirty="0"/>
              <a:t>, </a:t>
            </a:r>
            <a:r>
              <a:rPr lang="el-GR" sz="2600" dirty="0" err="1"/>
              <a:t>Boole</a:t>
            </a:r>
            <a:r>
              <a:rPr lang="el-GR" sz="2600" dirty="0"/>
              <a:t>, LIKE, NOT LIKE,</a:t>
            </a:r>
            <a:br>
              <a:rPr lang="el-GR" sz="2600" dirty="0"/>
            </a:br>
            <a:r>
              <a:rPr lang="el-GR" sz="2600" dirty="0"/>
              <a:t>       </a:t>
            </a:r>
            <a:r>
              <a:rPr lang="en-US" sz="2600" dirty="0"/>
              <a:t>BETWEEN ...AND, NOT BETWEEN ...AND, </a:t>
            </a:r>
            <a:r>
              <a:rPr lang="el-GR" sz="2600" dirty="0"/>
              <a:t>σύνολα</a:t>
            </a:r>
            <a:r>
              <a:rPr lang="en-US" sz="2600" dirty="0"/>
              <a:t> (</a:t>
            </a:r>
            <a:r>
              <a:rPr lang="el-GR" sz="2600" dirty="0"/>
              <a:t>ΙΝ</a:t>
            </a:r>
            <a:r>
              <a:rPr lang="en-US" sz="2600" dirty="0" smtClean="0"/>
              <a:t>)</a:t>
            </a:r>
            <a:endParaRPr lang="el-GR" sz="26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5040560"/>
          </a:xfrm>
        </p:spPr>
        <p:txBody>
          <a:bodyPr>
            <a:noAutofit/>
          </a:bodyPr>
          <a:lstStyle/>
          <a:p>
            <a:pPr marL="0" indent="0" hangingPunct="0">
              <a:buNone/>
            </a:pPr>
            <a:r>
              <a:rPr lang="el-GR" sz="2400" dirty="0"/>
              <a:t>Για να σχηματίσουμε συνθήκες μπορούμε να χρησιμοποιήσουμε:</a:t>
            </a:r>
          </a:p>
          <a:p>
            <a:pPr marL="457200" indent="-457200" hangingPunct="0">
              <a:buFont typeface="+mj-lt"/>
              <a:buAutoNum type="arabicParenR"/>
            </a:pPr>
            <a:r>
              <a:rPr lang="el-GR" sz="2400" dirty="0" smtClean="0"/>
              <a:t>τελεστές </a:t>
            </a:r>
            <a:r>
              <a:rPr lang="el-GR" sz="2400" dirty="0"/>
              <a:t>σύγκρισης (&gt;, &lt;, &gt;=, &lt;=, != , &lt;&gt;,</a:t>
            </a:r>
            <a:r>
              <a:rPr lang="el-GR" sz="2400" b="1" dirty="0"/>
              <a:t>^</a:t>
            </a:r>
            <a:r>
              <a:rPr lang="el-GR" sz="2400" dirty="0"/>
              <a:t> =), όπου οι τρεις τελευταίοι (ή και άλλοι ανάλογα με το προϊόν) συμβολίζουν το διάφορο.</a:t>
            </a:r>
          </a:p>
          <a:p>
            <a:pPr marL="457200" indent="-457200" hangingPunct="0">
              <a:buFont typeface="+mj-lt"/>
              <a:buAutoNum type="arabicParenR"/>
            </a:pPr>
            <a:r>
              <a:rPr lang="el-GR" sz="2400" dirty="0" smtClean="0"/>
              <a:t>αριθμητικούς</a:t>
            </a:r>
            <a:r>
              <a:rPr lang="en-US" sz="2400" dirty="0" smtClean="0"/>
              <a:t> </a:t>
            </a:r>
            <a:r>
              <a:rPr lang="en-US" sz="2400" dirty="0"/>
              <a:t>(+, -, /, *),</a:t>
            </a:r>
            <a:endParaRPr lang="el-GR" sz="2400" dirty="0"/>
          </a:p>
          <a:p>
            <a:pPr marL="457200" indent="-457200" hangingPunct="0">
              <a:buFont typeface="+mj-lt"/>
              <a:buAutoNum type="arabicParenR"/>
            </a:pPr>
            <a:r>
              <a:rPr lang="el-GR" sz="2400" dirty="0" smtClean="0"/>
              <a:t>τελεστές</a:t>
            </a:r>
            <a:r>
              <a:rPr lang="en-US" sz="2400" dirty="0" smtClean="0"/>
              <a:t> </a:t>
            </a:r>
            <a:r>
              <a:rPr lang="en-US" sz="2400" dirty="0"/>
              <a:t>Boole (AND, OR, NOT),</a:t>
            </a:r>
            <a:endParaRPr lang="el-GR" sz="2400" dirty="0"/>
          </a:p>
          <a:p>
            <a:pPr marL="457200" indent="-457200" hangingPunct="0">
              <a:buFont typeface="+mj-lt"/>
              <a:buAutoNum type="arabicParenR"/>
            </a:pPr>
            <a:r>
              <a:rPr lang="el-GR" sz="2400" dirty="0" smtClean="0"/>
              <a:t>τελεστή</a:t>
            </a:r>
            <a:r>
              <a:rPr lang="en-US" sz="2400" dirty="0" smtClean="0"/>
              <a:t> </a:t>
            </a:r>
            <a:r>
              <a:rPr lang="en-US" sz="2400" dirty="0"/>
              <a:t>LIKE </a:t>
            </a:r>
            <a:r>
              <a:rPr lang="el-GR" sz="2400" dirty="0"/>
              <a:t>ή</a:t>
            </a:r>
            <a:r>
              <a:rPr lang="en-US" sz="2400" dirty="0"/>
              <a:t> NOT LIKE (</a:t>
            </a:r>
            <a:r>
              <a:rPr lang="el-GR" sz="2400" dirty="0"/>
              <a:t>π</a:t>
            </a:r>
            <a:r>
              <a:rPr lang="en-US" sz="2400" dirty="0"/>
              <a:t>.</a:t>
            </a:r>
            <a:r>
              <a:rPr lang="el-GR" sz="2400" dirty="0"/>
              <a:t>χ</a:t>
            </a:r>
            <a:r>
              <a:rPr lang="en-US" sz="2400" dirty="0"/>
              <a:t>. ENAME NOT LIKE '%</a:t>
            </a:r>
            <a:r>
              <a:rPr lang="el-GR" sz="2400" dirty="0"/>
              <a:t>ΑΣ</a:t>
            </a:r>
            <a:r>
              <a:rPr lang="en-US" sz="2400" dirty="0"/>
              <a:t>'),</a:t>
            </a:r>
            <a:endParaRPr lang="el-GR" sz="2400" dirty="0"/>
          </a:p>
          <a:p>
            <a:pPr marL="457200" indent="-457200" hangingPunct="0">
              <a:buFont typeface="+mj-lt"/>
              <a:buAutoNum type="arabicParenR"/>
            </a:pPr>
            <a:r>
              <a:rPr lang="el-GR" sz="2400" dirty="0" smtClean="0"/>
              <a:t>τελεστές</a:t>
            </a:r>
            <a:r>
              <a:rPr lang="en-US" sz="2400" dirty="0" smtClean="0"/>
              <a:t> </a:t>
            </a:r>
            <a:r>
              <a:rPr lang="en-US" sz="2400" dirty="0"/>
              <a:t>BETWEEN ...AND </a:t>
            </a:r>
            <a:r>
              <a:rPr lang="el-GR" sz="2400" dirty="0"/>
              <a:t>ή</a:t>
            </a:r>
            <a:r>
              <a:rPr lang="en-US" sz="2400" dirty="0"/>
              <a:t> NOT BETWEEN ...</a:t>
            </a:r>
            <a:r>
              <a:rPr lang="en-US" sz="2400" dirty="0" smtClean="0"/>
              <a:t>AND</a:t>
            </a:r>
            <a:r>
              <a:rPr lang="en-US" sz="2400" b="1" dirty="0" smtClean="0"/>
              <a:t> </a:t>
            </a:r>
            <a:r>
              <a:rPr lang="en-US" sz="2400" dirty="0"/>
              <a:t>(</a:t>
            </a:r>
            <a:r>
              <a:rPr lang="el-GR" sz="2400" dirty="0"/>
              <a:t>π</a:t>
            </a:r>
            <a:r>
              <a:rPr lang="en-US" sz="2400" dirty="0"/>
              <a:t>.</a:t>
            </a:r>
            <a:r>
              <a:rPr lang="el-GR" sz="2400" dirty="0"/>
              <a:t>χ</a:t>
            </a:r>
            <a:r>
              <a:rPr lang="en-US" sz="2400" dirty="0"/>
              <a:t>. SAL BETWEEN 2500 AND 3000</a:t>
            </a:r>
            <a:r>
              <a:rPr lang="en-US" sz="2400" dirty="0" smtClean="0"/>
              <a:t>) </a:t>
            </a:r>
          </a:p>
          <a:p>
            <a:pPr marL="457200" indent="-457200" hangingPunct="0">
              <a:buFont typeface="+mj-lt"/>
              <a:buAutoNum type="arabicParenR"/>
            </a:pPr>
            <a:r>
              <a:rPr lang="el-GR" sz="2400" dirty="0" smtClean="0"/>
              <a:t>σύνολα </a:t>
            </a:r>
            <a:r>
              <a:rPr lang="el-GR" sz="2400" dirty="0"/>
              <a:t>τιμών </a:t>
            </a:r>
            <a:r>
              <a:rPr lang="el-GR" sz="2400" dirty="0" smtClean="0"/>
              <a:t>(τελεστής </a:t>
            </a:r>
            <a:r>
              <a:rPr lang="el-GR" sz="2400" dirty="0"/>
              <a:t>ΙΝ</a:t>
            </a:r>
            <a:r>
              <a:rPr lang="el-GR" sz="2400" dirty="0" smtClean="0"/>
              <a:t>)</a:t>
            </a:r>
            <a:r>
              <a:rPr lang="en-US" sz="2400" dirty="0" smtClean="0"/>
              <a:t> </a:t>
            </a:r>
            <a:r>
              <a:rPr lang="el-GR" sz="2400" dirty="0" smtClean="0"/>
              <a:t>(</a:t>
            </a:r>
            <a:r>
              <a:rPr lang="el-GR" sz="2400" dirty="0"/>
              <a:t>π.χ.  JOB  IN ('ΠΩΛΗΤΗΣ', 'ΑΝΑΛΥΤΗΣ ΣΥΣΤΗΜΑΤΩΝ</a:t>
            </a:r>
            <a:r>
              <a:rPr lang="el-GR" sz="2400" dirty="0" smtClean="0"/>
              <a:t>')),</a:t>
            </a:r>
            <a:r>
              <a:rPr lang="en-US" sz="2400" dirty="0" smtClean="0"/>
              <a:t> </a:t>
            </a:r>
          </a:p>
          <a:p>
            <a:pPr marL="457200" indent="-457200" hangingPunct="0">
              <a:buFont typeface="+mj-lt"/>
              <a:buAutoNum type="arabicParenR"/>
            </a:pPr>
            <a:r>
              <a:rPr lang="el-GR" sz="2400" dirty="0" smtClean="0"/>
              <a:t>παρενθέσεις</a:t>
            </a:r>
            <a:r>
              <a:rPr lang="el-GR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3876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pPr hangingPunct="0"/>
            <a:r>
              <a:rPr lang="el-GR" sz="3200" dirty="0"/>
              <a:t>Πως σχηματίζουμε συνθήκες που περιλαμβάνουν</a:t>
            </a:r>
            <a:br>
              <a:rPr lang="el-GR" sz="3200" dirty="0"/>
            </a:br>
            <a:r>
              <a:rPr lang="el-GR" sz="3200" dirty="0"/>
              <a:t>      </a:t>
            </a:r>
            <a:r>
              <a:rPr lang="el-GR" sz="3200" dirty="0" err="1"/>
              <a:t>υποαναζήτηση</a:t>
            </a:r>
            <a:r>
              <a:rPr lang="el-GR" sz="3200" dirty="0"/>
              <a:t> (SELECT</a:t>
            </a:r>
            <a:r>
              <a:rPr lang="el-GR" sz="3200" dirty="0" smtClean="0"/>
              <a:t>)</a:t>
            </a:r>
            <a:endParaRPr lang="el-G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hangingPunct="0">
              <a:buNone/>
            </a:pPr>
            <a:r>
              <a:rPr lang="el-GR" sz="2400" dirty="0"/>
              <a:t>Για το σχηματισμό συνθήκης με </a:t>
            </a:r>
            <a:r>
              <a:rPr lang="el-GR" sz="2400" dirty="0" err="1"/>
              <a:t>υποαναζήτηση</a:t>
            </a:r>
            <a:r>
              <a:rPr lang="el-GR" sz="2400" dirty="0"/>
              <a:t> </a:t>
            </a:r>
          </a:p>
          <a:p>
            <a:pPr marL="0" indent="0" hangingPunct="0">
              <a:buNone/>
            </a:pPr>
            <a:r>
              <a:rPr lang="el-GR" sz="2400" dirty="0"/>
              <a:t>μπορείς να χρησιμοποιήσεις:</a:t>
            </a:r>
          </a:p>
          <a:p>
            <a:pPr marL="457200" indent="-457200" hangingPunct="0">
              <a:buFont typeface="+mj-lt"/>
              <a:buAutoNum type="arabicParenR"/>
            </a:pPr>
            <a:r>
              <a:rPr lang="el-GR" sz="2400" dirty="0" smtClean="0"/>
              <a:t>τελεστές </a:t>
            </a:r>
            <a:r>
              <a:rPr lang="el-GR" sz="2400" dirty="0"/>
              <a:t>σύγκρισης (&gt;, &lt;, &gt;=, &lt;=, =, !=, &lt;&gt; , ^ =)</a:t>
            </a:r>
          </a:p>
          <a:p>
            <a:pPr marL="457200" indent="-457200" hangingPunct="0">
              <a:buFont typeface="+mj-lt"/>
              <a:buAutoNum type="arabicParenR"/>
            </a:pPr>
            <a:r>
              <a:rPr lang="el-GR" sz="2400" dirty="0" smtClean="0"/>
              <a:t>τελεστές</a:t>
            </a:r>
            <a:r>
              <a:rPr lang="en-US" sz="2400" dirty="0" smtClean="0"/>
              <a:t> </a:t>
            </a:r>
            <a:r>
              <a:rPr lang="en-US" sz="2400" dirty="0"/>
              <a:t>Boole (AND, OR, NOT)</a:t>
            </a:r>
            <a:endParaRPr lang="el-GR" sz="2400" dirty="0"/>
          </a:p>
          <a:p>
            <a:pPr marL="457200" indent="-457200" hangingPunct="0">
              <a:buFont typeface="+mj-lt"/>
              <a:buAutoNum type="arabicParenR"/>
            </a:pPr>
            <a:r>
              <a:rPr lang="el-GR" sz="2400" dirty="0" smtClean="0"/>
              <a:t>παρενθέσεις</a:t>
            </a:r>
            <a:endParaRPr lang="el-GR" sz="2400" dirty="0"/>
          </a:p>
          <a:p>
            <a:pPr marL="457200" indent="-457200" hangingPunct="0">
              <a:buFont typeface="+mj-lt"/>
              <a:buAutoNum type="arabicParenR"/>
            </a:pPr>
            <a:r>
              <a:rPr lang="el-GR" sz="2400" dirty="0" smtClean="0"/>
              <a:t>τελεστές</a:t>
            </a:r>
            <a:r>
              <a:rPr lang="en-US" sz="2400" dirty="0" smtClean="0"/>
              <a:t> </a:t>
            </a:r>
            <a:r>
              <a:rPr lang="en-US" sz="2400" dirty="0"/>
              <a:t>ANY, ALL, IN, EXIST</a:t>
            </a:r>
            <a:endParaRPr lang="el-GR" sz="2400" dirty="0"/>
          </a:p>
          <a:p>
            <a:pPr marL="457200" indent="-457200" hangingPunct="0">
              <a:buFont typeface="+mj-lt"/>
              <a:buAutoNum type="arabicParenR"/>
            </a:pPr>
            <a:r>
              <a:rPr lang="el-GR" sz="2400" dirty="0" smtClean="0"/>
              <a:t>συναρτήσεις</a:t>
            </a:r>
            <a:r>
              <a:rPr lang="el-GR" sz="2400" dirty="0"/>
              <a:t>.</a:t>
            </a:r>
          </a:p>
          <a:p>
            <a:pPr marL="0" indent="0">
              <a:buNone/>
            </a:pP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374980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pPr hangingPunct="0"/>
            <a:r>
              <a:rPr lang="el-GR" sz="3200" dirty="0"/>
              <a:t>Αναζήτηση στοιχείων με διάταξη των αποτελεσμάτων - </a:t>
            </a:r>
            <a:r>
              <a:rPr lang="el-GR" sz="3200" dirty="0" err="1"/>
              <a:t>υποπρόταση</a:t>
            </a:r>
            <a:r>
              <a:rPr lang="el-GR" sz="3200" dirty="0"/>
              <a:t> ORDER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96752"/>
            <a:ext cx="8784976" cy="5040560"/>
          </a:xfrm>
        </p:spPr>
        <p:txBody>
          <a:bodyPr>
            <a:normAutofit/>
          </a:bodyPr>
          <a:lstStyle/>
          <a:p>
            <a:pPr marL="0" indent="0" hangingPunct="0">
              <a:buNone/>
            </a:pPr>
            <a:r>
              <a:rPr lang="el-GR" sz="2400" dirty="0"/>
              <a:t>Η συνηθισμένη μορφή σύνταξης της εντολής SELECT που ταξινομεί τα αποτελέσματα είναι:</a:t>
            </a:r>
          </a:p>
          <a:p>
            <a:pPr marL="0" indent="0" hangingPunct="0">
              <a:buNone/>
            </a:pPr>
            <a:r>
              <a:rPr lang="el-GR" sz="2400" dirty="0"/>
              <a:t> </a:t>
            </a:r>
          </a:p>
          <a:p>
            <a:pPr marL="0" indent="0" hangingPunct="0">
              <a:buNone/>
            </a:pPr>
            <a:r>
              <a:rPr lang="el-GR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l-GR" sz="2400" dirty="0" smtClean="0"/>
              <a:t>  </a:t>
            </a:r>
            <a:r>
              <a:rPr lang="el-GR" sz="2400" dirty="0"/>
              <a:t>ονόματα στηλών ή αριθμητικές εκφράσεις των στηλών ή ..</a:t>
            </a:r>
          </a:p>
          <a:p>
            <a:pPr marL="0" indent="0" hangingPunct="0">
              <a:buNone/>
            </a:pPr>
            <a:r>
              <a:rPr lang="el-GR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FROM   </a:t>
            </a:r>
            <a:r>
              <a:rPr lang="el-GR" sz="2400" dirty="0" smtClean="0"/>
              <a:t>όνομα </a:t>
            </a:r>
            <a:r>
              <a:rPr lang="el-GR" sz="2400" dirty="0"/>
              <a:t>πίνακα ή ονόματα πινάκων ή ....</a:t>
            </a:r>
          </a:p>
          <a:p>
            <a:pPr marL="0" indent="0" hangingPunct="0">
              <a:buNone/>
            </a:pPr>
            <a:r>
              <a:rPr lang="el-GR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WHERE  </a:t>
            </a:r>
            <a:r>
              <a:rPr lang="el-GR" sz="2400" dirty="0"/>
              <a:t>συνθήκη</a:t>
            </a:r>
          </a:p>
          <a:p>
            <a:pPr marL="0" indent="0" hangingPunct="0">
              <a:buNone/>
            </a:pPr>
            <a:r>
              <a:rPr lang="el-GR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ORDER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l-GR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BY </a:t>
            </a:r>
            <a:r>
              <a:rPr lang="el-GR" sz="2400" dirty="0" err="1" smtClean="0"/>
              <a:t>όνομα_πίνακα.όνομα_στήλης</a:t>
            </a:r>
            <a:r>
              <a:rPr lang="el-GR" sz="2400" dirty="0" smtClean="0"/>
              <a:t> </a:t>
            </a:r>
            <a:r>
              <a:rPr lang="el-GR" sz="2400" dirty="0"/>
              <a:t>ASC ή DESC ή τίποτα,</a:t>
            </a:r>
          </a:p>
          <a:p>
            <a:pPr marL="0" indent="0" hangingPunct="0">
              <a:buNone/>
            </a:pPr>
            <a:r>
              <a:rPr lang="el-GR" sz="2400" dirty="0"/>
              <a:t>                       </a:t>
            </a:r>
            <a:r>
              <a:rPr lang="en-US" sz="2400" dirty="0" smtClean="0"/>
              <a:t> </a:t>
            </a:r>
            <a:r>
              <a:rPr lang="el-GR" sz="2400" dirty="0" err="1" smtClean="0"/>
              <a:t>όνομα_πίνακα.όνομα_στήλης</a:t>
            </a:r>
            <a:r>
              <a:rPr lang="el-GR" sz="2400" dirty="0" smtClean="0"/>
              <a:t> </a:t>
            </a:r>
            <a:r>
              <a:rPr lang="el-GR" sz="2400" dirty="0"/>
              <a:t>κτλ.;</a:t>
            </a:r>
          </a:p>
        </p:txBody>
      </p:sp>
    </p:spTree>
    <p:extLst>
      <p:ext uri="{BB962C8B-B14F-4D97-AF65-F5344CB8AC3E}">
        <p14:creationId xmlns:p14="http://schemas.microsoft.com/office/powerpoint/2010/main" val="155447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440160"/>
          </a:xfrm>
        </p:spPr>
        <p:txBody>
          <a:bodyPr>
            <a:normAutofit/>
          </a:bodyPr>
          <a:lstStyle/>
          <a:p>
            <a:r>
              <a:rPr lang="el-GR" dirty="0" smtClean="0">
                <a:solidFill>
                  <a:schemeClr val="accent4"/>
                </a:solidFill>
              </a:rPr>
              <a:t>Πίνακες στους οποίους θα δοκιμάσουμε τις εντολή </a:t>
            </a:r>
            <a:r>
              <a:rPr lang="en-US" dirty="0" smtClean="0">
                <a:solidFill>
                  <a:schemeClr val="accent4"/>
                </a:solidFill>
              </a:rPr>
              <a:t>SELECT</a:t>
            </a:r>
            <a:endParaRPr lang="el-GR" dirty="0">
              <a:solidFill>
                <a:schemeClr val="accent4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504" y="116632"/>
            <a:ext cx="786211" cy="151194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25</a:t>
            </a:fld>
            <a:endParaRPr lang="el-GR"/>
          </a:p>
        </p:txBody>
      </p:sp>
      <p:sp>
        <p:nvSpPr>
          <p:cNvPr id="3" name="Rectangle 2"/>
          <p:cNvSpPr/>
          <p:nvPr/>
        </p:nvSpPr>
        <p:spPr>
          <a:xfrm>
            <a:off x="107504" y="1340768"/>
            <a:ext cx="892899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hangingPunct="0">
              <a:buNone/>
            </a:pPr>
            <a:r>
              <a:rPr lang="en-US" sz="2400" b="1" dirty="0" smtClean="0">
                <a:solidFill>
                  <a:schemeClr val="accent4"/>
                </a:solidFill>
              </a:rPr>
              <a:t>         </a:t>
            </a:r>
            <a:r>
              <a:rPr lang="el-GR" sz="2400" b="1" dirty="0" smtClean="0">
                <a:solidFill>
                  <a:schemeClr val="accent4"/>
                </a:solidFill>
              </a:rPr>
              <a:t>Στήλες του Πίνακα </a:t>
            </a:r>
            <a:r>
              <a:rPr lang="en-US" sz="2400" b="1" dirty="0" err="1" smtClean="0">
                <a:solidFill>
                  <a:schemeClr val="accent4"/>
                </a:solidFill>
              </a:rPr>
              <a:t>emp</a:t>
            </a:r>
            <a:r>
              <a:rPr lang="el-GR" sz="2400" b="1" dirty="0" smtClean="0">
                <a:solidFill>
                  <a:schemeClr val="accent4"/>
                </a:solidFill>
              </a:rPr>
              <a:t>. Στον πίνακα καταχωρίζουμε τα στοιχεία του υπαλλήλου.</a:t>
            </a:r>
            <a:endParaRPr lang="en-US" sz="2400" b="1" dirty="0" smtClean="0">
              <a:solidFill>
                <a:schemeClr val="accent4"/>
              </a:solidFill>
            </a:endParaRPr>
          </a:p>
          <a:p>
            <a:pPr marL="0" indent="0" hangingPunct="0">
              <a:buNone/>
            </a:pPr>
            <a:r>
              <a:rPr lang="en-US" sz="2400" dirty="0" err="1" smtClean="0"/>
              <a:t>Empno</a:t>
            </a:r>
            <a:r>
              <a:rPr lang="en-US" sz="2400" dirty="0" smtClean="0"/>
              <a:t>-</a:t>
            </a:r>
            <a:r>
              <a:rPr lang="el-GR" sz="2400" dirty="0" smtClean="0"/>
              <a:t>κωδικός υπαλλήλου,</a:t>
            </a:r>
            <a:r>
              <a:rPr lang="en-US" sz="2400" dirty="0" smtClean="0"/>
              <a:t> </a:t>
            </a:r>
            <a:r>
              <a:rPr lang="en-US" sz="2400" dirty="0" err="1" smtClean="0"/>
              <a:t>ename</a:t>
            </a:r>
            <a:r>
              <a:rPr lang="el-GR" sz="2400" dirty="0" smtClean="0"/>
              <a:t>-όνομα υπαλλήλου,</a:t>
            </a:r>
            <a:r>
              <a:rPr lang="en-US" sz="2400" dirty="0" smtClean="0"/>
              <a:t> job</a:t>
            </a:r>
            <a:r>
              <a:rPr lang="el-GR" sz="2400" dirty="0" smtClean="0"/>
              <a:t>-θέση υπαλλήλου,</a:t>
            </a:r>
            <a:r>
              <a:rPr lang="en-US" sz="2400" dirty="0" smtClean="0"/>
              <a:t> </a:t>
            </a:r>
            <a:r>
              <a:rPr lang="en-US" sz="2400" dirty="0" err="1" smtClean="0"/>
              <a:t>mgr</a:t>
            </a:r>
            <a:r>
              <a:rPr lang="el-GR" sz="2400" dirty="0" smtClean="0"/>
              <a:t>-ποιος είναι ο επικεφαλής του υπαλλήλου, </a:t>
            </a:r>
            <a:r>
              <a:rPr lang="en-US" sz="2400" dirty="0" smtClean="0"/>
              <a:t> </a:t>
            </a:r>
            <a:r>
              <a:rPr lang="en-US" sz="2400" dirty="0" err="1" smtClean="0"/>
              <a:t>hiredate</a:t>
            </a:r>
            <a:r>
              <a:rPr lang="el-GR" sz="2400" dirty="0" smtClean="0"/>
              <a:t>-ημερομηνία πρόσληψης,</a:t>
            </a:r>
            <a:r>
              <a:rPr lang="en-US" sz="2400" dirty="0" smtClean="0"/>
              <a:t> </a:t>
            </a:r>
            <a:r>
              <a:rPr lang="en-US" sz="2400" dirty="0" err="1" smtClean="0"/>
              <a:t>sal</a:t>
            </a:r>
            <a:r>
              <a:rPr lang="el-GR" sz="2400" dirty="0" smtClean="0"/>
              <a:t>-μισθός,</a:t>
            </a:r>
            <a:r>
              <a:rPr lang="en-US" sz="2400" dirty="0" smtClean="0"/>
              <a:t> </a:t>
            </a:r>
            <a:r>
              <a:rPr lang="en-US" sz="2400" dirty="0" err="1" smtClean="0"/>
              <a:t>comm</a:t>
            </a:r>
            <a:r>
              <a:rPr lang="el-GR" sz="2400" dirty="0" smtClean="0"/>
              <a:t>-προμήθεια,</a:t>
            </a:r>
            <a:r>
              <a:rPr lang="en-US" sz="2400" dirty="0" smtClean="0"/>
              <a:t> </a:t>
            </a:r>
            <a:r>
              <a:rPr lang="en-US" sz="2400" dirty="0" err="1" smtClean="0"/>
              <a:t>deptno</a:t>
            </a:r>
            <a:r>
              <a:rPr lang="el-GR" sz="2400" dirty="0" smtClean="0"/>
              <a:t>-κωδικός τμήματος στο οποίο εργάζεται ο υπάλληλος</a:t>
            </a:r>
            <a:r>
              <a:rPr lang="en-US" sz="2400" dirty="0" smtClean="0"/>
              <a:t>  </a:t>
            </a:r>
          </a:p>
          <a:p>
            <a:pPr marL="0" indent="0" hangingPunct="0">
              <a:buNone/>
            </a:pPr>
            <a:r>
              <a:rPr lang="en-US" sz="2400" b="1" dirty="0" smtClean="0">
                <a:solidFill>
                  <a:schemeClr val="accent4"/>
                </a:solidFill>
              </a:rPr>
              <a:t>        </a:t>
            </a:r>
            <a:r>
              <a:rPr lang="el-GR" sz="2400" b="1" dirty="0" smtClean="0">
                <a:solidFill>
                  <a:schemeClr val="accent4"/>
                </a:solidFill>
              </a:rPr>
              <a:t>Στήλες του Πίνακα </a:t>
            </a:r>
            <a:r>
              <a:rPr lang="en-US" sz="2400" b="1" dirty="0" err="1" smtClean="0">
                <a:solidFill>
                  <a:schemeClr val="accent4"/>
                </a:solidFill>
              </a:rPr>
              <a:t>dept</a:t>
            </a:r>
            <a:r>
              <a:rPr lang="el-GR" sz="2400" b="1" dirty="0" smtClean="0">
                <a:solidFill>
                  <a:schemeClr val="accent4"/>
                </a:solidFill>
              </a:rPr>
              <a:t>. </a:t>
            </a:r>
            <a:r>
              <a:rPr lang="el-GR" sz="2400" b="1" dirty="0">
                <a:solidFill>
                  <a:schemeClr val="accent4"/>
                </a:solidFill>
              </a:rPr>
              <a:t>Στον πίνακα καταχωρίζουμε τα </a:t>
            </a:r>
            <a:r>
              <a:rPr lang="el-GR" sz="2400" b="1" dirty="0" smtClean="0">
                <a:solidFill>
                  <a:schemeClr val="accent4"/>
                </a:solidFill>
              </a:rPr>
              <a:t>στοιχεία των τμημάτων.</a:t>
            </a:r>
            <a:endParaRPr lang="en-US" sz="2400" b="1" dirty="0">
              <a:solidFill>
                <a:schemeClr val="accent4"/>
              </a:solidFill>
            </a:endParaRPr>
          </a:p>
          <a:p>
            <a:pPr marL="0" indent="0" hangingPunct="0">
              <a:buNone/>
            </a:pPr>
            <a:r>
              <a:rPr lang="en-US" sz="2400" dirty="0" err="1" smtClean="0"/>
              <a:t>Deptno</a:t>
            </a:r>
            <a:r>
              <a:rPr lang="el-GR" sz="2400" dirty="0" smtClean="0"/>
              <a:t>-κωδικός τμήματος,</a:t>
            </a:r>
            <a:r>
              <a:rPr lang="en-US" sz="2400" dirty="0" smtClean="0"/>
              <a:t> </a:t>
            </a:r>
          </a:p>
          <a:p>
            <a:pPr marL="0" indent="0" hangingPunct="0">
              <a:buNone/>
            </a:pPr>
            <a:r>
              <a:rPr lang="en-US" sz="2400" dirty="0" err="1" smtClean="0"/>
              <a:t>dname</a:t>
            </a:r>
            <a:r>
              <a:rPr lang="el-GR" sz="2400" dirty="0" smtClean="0"/>
              <a:t>-όνομα τμήματος, </a:t>
            </a:r>
            <a:endParaRPr lang="en-US" sz="2400" dirty="0" smtClean="0"/>
          </a:p>
          <a:p>
            <a:pPr marL="0" indent="0" hangingPunct="0">
              <a:buNone/>
            </a:pPr>
            <a:r>
              <a:rPr lang="en-US" sz="2400" dirty="0" smtClean="0"/>
              <a:t>loc</a:t>
            </a:r>
            <a:r>
              <a:rPr lang="el-GR" sz="2400" dirty="0" smtClean="0"/>
              <a:t>-έδρα τμήματος</a:t>
            </a:r>
            <a:endParaRPr lang="el-GR" altLang="el-GR" sz="2400" dirty="0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718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48072"/>
          </a:xfrm>
        </p:spPr>
        <p:txBody>
          <a:bodyPr>
            <a:normAutofit fontScale="90000"/>
          </a:bodyPr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504056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SELECT * FROM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emp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l-GR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None/>
            </a:pPr>
            <a:r>
              <a:rPr lang="en-GB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endParaRPr lang="el-GR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EMPNO ENAME      JOB             MGR HIREDATE        SAL      COMM    DEPTNO                    </a:t>
            </a:r>
            <a:endParaRPr lang="el-GR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--------- ---------- --------- --------- --------- --------- --------- ---------                    </a:t>
            </a:r>
            <a:endParaRPr lang="el-GR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7369 SMITH      CLERK          7902 17-DEC-80       800                  20                    </a:t>
            </a:r>
            <a:endParaRPr lang="el-GR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7499 ALLEN      SALESMAN       7698 20-FEB-81      1600       300        30                    </a:t>
            </a:r>
            <a:endParaRPr lang="el-GR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7521 WARD       SALESMAN       7698 22-FEB-81      1250       500        30                    </a:t>
            </a:r>
            <a:endParaRPr lang="el-GR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7566 JONES      MANAGER        7839 02-APR-81      2975                  20                    </a:t>
            </a:r>
            <a:endParaRPr lang="el-GR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7654 MARTIN     SALESMAN       7698 28-SEP-81      1250      1400        30                    </a:t>
            </a:r>
            <a:endParaRPr lang="el-GR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7698 BLAKE      MANAGER        7839 01-MAY-81      2850                  30                    </a:t>
            </a:r>
            <a:endParaRPr lang="el-GR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7782 CLARK      MANAGER        7839 09-JUN-81      2450                  10                    </a:t>
            </a:r>
            <a:endParaRPr lang="el-GR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7788 SCOTT      ANALYST        7566 19-APR-87      3000                  20                    </a:t>
            </a:r>
            <a:endParaRPr lang="el-GR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7839 KING       PRESIDENT           17-NOV-81      5000                  10                    </a:t>
            </a:r>
            <a:endParaRPr lang="el-GR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7844 TURNER     SALESMAN       7698 08-SEP-81      1500         0        30                    </a:t>
            </a:r>
            <a:endParaRPr lang="el-GR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7876 ADAMS      CLERK          7788 23-MAY-87      1100                  20                    </a:t>
            </a:r>
            <a:endParaRPr lang="el-GR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7900 JAMES      CLERK          7698 03-DEC-81       950                  30                    </a:t>
            </a:r>
            <a:endParaRPr lang="el-GR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7902 FORD       ANALYST        7566 03-DEC-81      3000                  20                    </a:t>
            </a:r>
            <a:endParaRPr lang="el-GR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7934 MILLER     CLERK          7782 23-JAN-82      1300                  10  </a:t>
            </a:r>
            <a:endParaRPr lang="el-GR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7999 BATES      ANALYST        7566 23-JAN-04      1300                  </a:t>
            </a:r>
            <a:endParaRPr lang="el-GR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endParaRPr lang="el-GR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SELECT * FROM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dept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l-GR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None/>
            </a:pPr>
            <a:r>
              <a:rPr lang="en-GB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endParaRPr lang="el-GR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DEPTNO DNAME          LOC                                                                        </a:t>
            </a:r>
            <a:endParaRPr lang="el-GR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--------- -------------- -------------                                                              </a:t>
            </a:r>
            <a:endParaRPr lang="el-GR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10 ACCOUNTING     NEW YORK                                                                   </a:t>
            </a:r>
            <a:endParaRPr lang="el-GR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20 RESEARCH       DALLAS                                                                     </a:t>
            </a:r>
            <a:endParaRPr lang="el-GR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30 SALES          CHICAGO                                                                    </a:t>
            </a:r>
            <a:endParaRPr lang="el-GR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40 OPERATIONS     BOSTON                                                                     </a:t>
            </a:r>
            <a:endParaRPr lang="el-GR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l-GR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5991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Διαγραφή </a:t>
            </a:r>
            <a:r>
              <a:rPr lang="el-GR" dirty="0" smtClean="0"/>
              <a:t>πινάκων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/* Εντολές διαγραφής πινάκων */</a:t>
            </a:r>
          </a:p>
          <a:p>
            <a:pPr marL="0" indent="0">
              <a:buNone/>
            </a:pPr>
            <a:r>
              <a:rPr lang="en-GB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SQL&gt; EDIT e: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DROP</a:t>
            </a:r>
            <a:r>
              <a:rPr lang="en-GB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.SQL</a:t>
            </a:r>
            <a:endParaRPr lang="el-GR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DROP TABLE EMP;</a:t>
            </a:r>
            <a:endParaRPr lang="el-GR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DROP TABLE DEPT;</a:t>
            </a:r>
            <a:endParaRPr lang="el-GR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/* </a:t>
            </a:r>
            <a:r>
              <a:rPr lang="el-GR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τέλος εντολών</a:t>
            </a:r>
            <a:r>
              <a:rPr lang="en-GB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*/</a:t>
            </a:r>
            <a:endParaRPr lang="el-GR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l-GR" sz="2400" dirty="0">
                <a:cs typeface="Courier New" panose="02070309020205020404" pitchFamily="49" charset="0"/>
              </a:rPr>
              <a:t>Για να εκτελέσουμε το πρόγραμμα </a:t>
            </a:r>
            <a:r>
              <a:rPr lang="el-GR" sz="2400" dirty="0" smtClean="0">
                <a:cs typeface="Courier New" panose="02070309020205020404" pitchFamily="49" charset="0"/>
              </a:rPr>
              <a:t>(</a:t>
            </a:r>
            <a:r>
              <a:rPr lang="en-US" sz="2400" dirty="0" smtClean="0">
                <a:cs typeface="Courier New" panose="02070309020205020404" pitchFamily="49" charset="0"/>
              </a:rPr>
              <a:t>script) </a:t>
            </a:r>
            <a:r>
              <a:rPr lang="el-GR" sz="2400" dirty="0" smtClean="0">
                <a:cs typeface="Courier New" panose="02070309020205020404" pitchFamily="49" charset="0"/>
              </a:rPr>
              <a:t>πληκτρολογούμε </a:t>
            </a:r>
            <a:r>
              <a:rPr lang="el-GR" sz="2400" dirty="0">
                <a:cs typeface="Courier New" panose="02070309020205020404" pitchFamily="49" charset="0"/>
              </a:rPr>
              <a:t>την παρακάτω </a:t>
            </a:r>
            <a:r>
              <a:rPr lang="el-GR" sz="2400" dirty="0" smtClean="0">
                <a:cs typeface="Courier New" panose="02070309020205020404" pitchFamily="49" charset="0"/>
              </a:rPr>
              <a:t>εντολή</a:t>
            </a:r>
            <a:r>
              <a:rPr lang="en-US" sz="2400" dirty="0" smtClean="0">
                <a:cs typeface="Courier New" panose="02070309020205020404" pitchFamily="49" charset="0"/>
              </a:rPr>
              <a:t>:</a:t>
            </a:r>
            <a:endParaRPr lang="el-GR" sz="2400" dirty="0"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l-GR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SQL&gt; @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lang="el-GR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:DROP.SQL</a:t>
            </a:r>
          </a:p>
          <a:p>
            <a:pPr marL="0" indent="0">
              <a:buNone/>
            </a:pPr>
            <a:endParaRPr lang="el-GR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510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440160"/>
          </a:xfrm>
        </p:spPr>
        <p:txBody>
          <a:bodyPr>
            <a:normAutofit/>
          </a:bodyPr>
          <a:lstStyle/>
          <a:p>
            <a:r>
              <a:rPr lang="el-GR" dirty="0" smtClean="0">
                <a:solidFill>
                  <a:schemeClr val="accent4"/>
                </a:solidFill>
              </a:rPr>
              <a:t>Δοκιμάστε τις εντολές </a:t>
            </a:r>
            <a:r>
              <a:rPr lang="en-US" dirty="0" smtClean="0">
                <a:solidFill>
                  <a:schemeClr val="accent4"/>
                </a:solidFill>
              </a:rPr>
              <a:t>SELECT</a:t>
            </a:r>
            <a:r>
              <a:rPr lang="el-GR" dirty="0" smtClean="0">
                <a:solidFill>
                  <a:schemeClr val="accent4"/>
                </a:solidFill>
              </a:rPr>
              <a:t> </a:t>
            </a:r>
            <a:br>
              <a:rPr lang="el-GR" dirty="0" smtClean="0">
                <a:solidFill>
                  <a:schemeClr val="accent4"/>
                </a:solidFill>
              </a:rPr>
            </a:br>
            <a:r>
              <a:rPr lang="el-GR" dirty="0" smtClean="0">
                <a:solidFill>
                  <a:schemeClr val="accent4"/>
                </a:solidFill>
              </a:rPr>
              <a:t>Ποιό το αποτέλεσμα</a:t>
            </a:r>
            <a:r>
              <a:rPr lang="en-US" dirty="0" smtClean="0">
                <a:solidFill>
                  <a:schemeClr val="accent4"/>
                </a:solidFill>
              </a:rPr>
              <a:t>;</a:t>
            </a:r>
            <a:endParaRPr lang="el-GR" dirty="0">
              <a:solidFill>
                <a:schemeClr val="accent4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504" y="116632"/>
            <a:ext cx="786211" cy="151194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28</a:t>
            </a:fld>
            <a:endParaRPr lang="el-GR"/>
          </a:p>
        </p:txBody>
      </p:sp>
      <p:sp>
        <p:nvSpPr>
          <p:cNvPr id="3" name="Rectangle 2"/>
          <p:cNvSpPr/>
          <p:nvPr/>
        </p:nvSpPr>
        <p:spPr>
          <a:xfrm>
            <a:off x="107504" y="1844824"/>
            <a:ext cx="89289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hangingPunct="0">
              <a:buNone/>
            </a:pPr>
            <a:endParaRPr lang="el-GR" sz="2400" dirty="0" smtClean="0">
              <a:solidFill>
                <a:schemeClr val="accent4"/>
              </a:solidFill>
            </a:endParaRPr>
          </a:p>
          <a:p>
            <a:pPr marL="0" indent="0" hangingPunct="0">
              <a:buNone/>
            </a:pPr>
            <a:r>
              <a:rPr lang="el-GR" sz="2400" dirty="0" smtClean="0">
                <a:solidFill>
                  <a:schemeClr val="accent4"/>
                </a:solidFill>
              </a:rPr>
              <a:t>Στις </a:t>
            </a:r>
            <a:r>
              <a:rPr lang="el-GR" sz="2400" dirty="0">
                <a:solidFill>
                  <a:schemeClr val="accent4"/>
                </a:solidFill>
              </a:rPr>
              <a:t>επόμενες εντολές </a:t>
            </a:r>
            <a:r>
              <a:rPr lang="en-US" sz="2400" dirty="0">
                <a:solidFill>
                  <a:schemeClr val="accent4"/>
                </a:solidFill>
              </a:rPr>
              <a:t>SELECT</a:t>
            </a:r>
            <a:r>
              <a:rPr lang="el-GR" sz="2400" dirty="0">
                <a:solidFill>
                  <a:schemeClr val="accent4"/>
                </a:solidFill>
              </a:rPr>
              <a:t> δείχνουμε τους Πίνακες της βάσης στους οποίους θα δοκιμάσουμε την εντολή. Προσπαθήστε να προβλέψετε το αποτέλεσμα</a:t>
            </a:r>
            <a:r>
              <a:rPr lang="el-GR" sz="2400" dirty="0" smtClean="0">
                <a:solidFill>
                  <a:schemeClr val="accent4"/>
                </a:solidFill>
              </a:rPr>
              <a:t>.</a:t>
            </a:r>
            <a:endParaRPr lang="el-GR" altLang="el-GR" sz="2400" dirty="0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1067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Στόχος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sz="2400" dirty="0"/>
              <a:t>Κύριος στόχος του μαθήματος είναι να εφοδιάσει τους φοιτητές µε εισαγωγικές γνώσεις έτσι ώστε να κατανοήσουν βασικά θέματα υλοποίησης απλών βάσεων με χρήση SQL.</a:t>
            </a:r>
          </a:p>
          <a:p>
            <a:pPr>
              <a:defRPr/>
            </a:pPr>
            <a:endParaRPr lang="el-GR" sz="2400" dirty="0">
              <a:cs typeface="Arial" charset="0"/>
            </a:endParaRPr>
          </a:p>
          <a:p>
            <a:pPr>
              <a:defRPr/>
            </a:pPr>
            <a:r>
              <a:rPr lang="el-GR" sz="2400" b="1" dirty="0">
                <a:cs typeface="Arial" charset="0"/>
              </a:rPr>
              <a:t>Λέξεις κλειδιά:</a:t>
            </a:r>
          </a:p>
          <a:p>
            <a:pPr marL="354013" indent="0">
              <a:buNone/>
              <a:defRPr/>
            </a:pPr>
            <a:r>
              <a:rPr lang="el-GR" sz="2400" dirty="0">
                <a:cs typeface="Arial" charset="0"/>
              </a:rPr>
              <a:t>Υλοποίηση σχεσιακής βάσης δεδομένων, SQL, </a:t>
            </a:r>
            <a:r>
              <a:rPr lang="el-GR" sz="2400" dirty="0" err="1">
                <a:cs typeface="Arial" charset="0"/>
              </a:rPr>
              <a:t>MySQL</a:t>
            </a:r>
            <a:r>
              <a:rPr lang="el-GR" sz="2400" dirty="0">
                <a:cs typeface="Arial" charset="0"/>
              </a:rPr>
              <a:t>, </a:t>
            </a:r>
            <a:r>
              <a:rPr lang="el-GR" sz="2400" dirty="0" err="1" smtClean="0">
                <a:cs typeface="Arial" charset="0"/>
              </a:rPr>
              <a:t>Oracle</a:t>
            </a:r>
            <a:endParaRPr lang="el-GR" sz="2400" dirty="0">
              <a:cs typeface="Arial" charset="0"/>
            </a:endParaRPr>
          </a:p>
          <a:p>
            <a:pPr>
              <a:defRPr/>
            </a:pPr>
            <a:endParaRPr lang="el-GR" sz="24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6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/* Να γράψετε απλές εντολές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 που θα βασίζονται σε ένα πίνακα. </a:t>
            </a:r>
          </a:p>
          <a:p>
            <a:pPr marL="0" indent="0">
              <a:buNone/>
            </a:pPr>
            <a:r>
              <a:rPr 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   Στις εντολές αυτές θα χρησιμοποιήσετε στοιχεία που φαίνονται στην </a:t>
            </a:r>
            <a:r>
              <a:rPr lang="el-G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παρακάτω γενική </a:t>
            </a:r>
            <a:r>
              <a:rPr 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μορφή:</a:t>
            </a:r>
          </a:p>
          <a:p>
            <a:pPr marL="0" indent="0">
              <a:buNone/>
            </a:pPr>
            <a:r>
              <a:rPr 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</a:p>
          <a:p>
            <a:pPr marL="0" indent="0">
              <a:buNone/>
            </a:pPr>
            <a:r>
              <a:rPr 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 απλές στήλες, τίτλους στα αποτελέσματα, πράξεις μεταξύ </a:t>
            </a:r>
            <a:r>
              <a:rPr lang="el-G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στηλών, συναρτήσεις</a:t>
            </a:r>
            <a:r>
              <a:rPr 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, τελεστή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DISTINCT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 όνομα ενός πίνακα</a:t>
            </a:r>
          </a:p>
          <a:p>
            <a:pPr marL="0" indent="0">
              <a:buNone/>
            </a:pPr>
            <a:r>
              <a:rPr 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 συνθήκη</a:t>
            </a:r>
          </a:p>
          <a:p>
            <a:pPr marL="0" indent="0">
              <a:buNone/>
            </a:pPr>
            <a:r>
              <a:rPr lang="el-G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Οπού </a:t>
            </a:r>
            <a:r>
              <a:rPr 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η συνθήκη ανάλογα και με την </a:t>
            </a:r>
            <a:r>
              <a:rPr lang="el-G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εντολή </a:t>
            </a:r>
            <a:r>
              <a:rPr 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θα περιλαμβάνει </a:t>
            </a:r>
            <a:r>
              <a:rPr lang="el-G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παρενθέσεις, τελεστές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Boole (AND,OR,NOT),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BETWEEN … AND, LIKE, </a:t>
            </a:r>
            <a:r>
              <a:rPr 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τελεστές σύγκρισης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 (&gt;, &lt;, &gt;=, &lt;=, </a:t>
            </a:r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&lt;&gt;),</a:t>
            </a:r>
            <a:r>
              <a:rPr lang="el-G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φωλιασμένη </a:t>
            </a:r>
            <a:r>
              <a:rPr 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αναζήτηση</a:t>
            </a:r>
          </a:p>
          <a:p>
            <a:pPr marL="0" indent="0">
              <a:buNone/>
            </a:pPr>
            <a:r>
              <a:rPr 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ORDER BY </a:t>
            </a:r>
            <a:r>
              <a:rPr 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κριτήρια ταξινόμησης;</a:t>
            </a: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5775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schemeClr val="accent4"/>
                </a:solidFill>
              </a:rPr>
              <a:t>Προσπαθήστε να προβλέψετε το αποτέλεσμα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620688"/>
            <a:ext cx="8280920" cy="3888432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SELECT * FROM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emp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EMPNO ENAME      JOB             MGR HIREDATE        SAL      COMM    DEPTNO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--------- ---------- --------- --------- --------- --------- --------- ---------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7369 SMITH      CLERK          7902 17-DEC-80       800                  20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7499 ALLEN      SALESMAN       7698 20-FEB-81      1600       300        30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7521 WARD       SALESMAN       7698 22-FEB-81      1250       500        30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7566 JONES      MANAGER        7839 02-APR-81      2975                  20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7654 MARTIN     SALESMAN       7698 28-SEP-81      1250      1400        30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7698 BLAKE      MANAGER        7839 01-MAY-81      2850                  30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7782 CLARK      MANAGER        7839 09-JUN-81      2450                  10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7788 SCOTT      ANALYST        7566 19-APR-87      3000                  20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7839 KING       PRESIDENT           17-NOV-81      5000                  10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7844 TURNER     SALESMAN       7698 08-SEP-81      1500         0        30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7876 ADAMS      CLERK          7788 23-MAY-87      1100                  20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7900 JAMES      CLERK          7698 03-DEC-81       950                  30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7902 FORD       ANALYST        7566 03-DEC-81      3000                  20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7934 MILLER     CLERK          7782 23-JAN-82      1300                  10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7999 BATES      ANALYST        7566 23-JAN-04      1300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9552" y="5301208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SELECT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empno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ename,job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sal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l-G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FROM EMP</a:t>
            </a:r>
            <a:endParaRPr lang="el-G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WHERE job IN ('ANALYST', 'PROGRAMMER');</a:t>
            </a:r>
            <a:endParaRPr lang="el-G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373" y="116633"/>
            <a:ext cx="636550" cy="1224136"/>
          </a:xfrm>
        </p:spPr>
      </p:pic>
      <p:pic>
        <p:nvPicPr>
          <p:cNvPr id="6" name="Content Placeholder 4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503" y="116633"/>
            <a:ext cx="570419" cy="1096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34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908720"/>
          </a:xfrm>
        </p:spPr>
        <p:txBody>
          <a:bodyPr/>
          <a:lstStyle/>
          <a:p>
            <a:r>
              <a:rPr lang="el-GR" dirty="0" smtClean="0">
                <a:solidFill>
                  <a:schemeClr val="accent4"/>
                </a:solidFill>
              </a:rPr>
              <a:t>Αποτελέσματα εντολής </a:t>
            </a:r>
            <a:r>
              <a:rPr lang="en-US" dirty="0" smtClean="0">
                <a:solidFill>
                  <a:schemeClr val="accent4"/>
                </a:solidFill>
              </a:rPr>
              <a:t>SELECT</a:t>
            </a:r>
            <a:endParaRPr lang="el-GR" dirty="0">
              <a:solidFill>
                <a:schemeClr val="accent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2880" y="764704"/>
            <a:ext cx="8229600" cy="4176464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SELECT * FROM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emp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EMPNO ENAME      JOB             </a:t>
            </a:r>
            <a:r>
              <a:rPr lang="en-US" strike="sngStrike" dirty="0">
                <a:latin typeface="Courier New" panose="02070309020205020404" pitchFamily="49" charset="0"/>
                <a:cs typeface="Courier New" panose="02070309020205020404" pitchFamily="49" charset="0"/>
              </a:rPr>
              <a:t>MGR HIREDATE        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SAL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trike="sngStrike" dirty="0">
                <a:latin typeface="Courier New" panose="02070309020205020404" pitchFamily="49" charset="0"/>
                <a:cs typeface="Courier New" panose="02070309020205020404" pitchFamily="49" charset="0"/>
              </a:rPr>
              <a:t>COMM    DEPTNO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--------- ---------- --------- --------- --------- --------- --------- ---------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trike="sngStrike" dirty="0">
                <a:latin typeface="Courier New" panose="02070309020205020404" pitchFamily="49" charset="0"/>
                <a:cs typeface="Courier New" panose="02070309020205020404" pitchFamily="49" charset="0"/>
              </a:rPr>
              <a:t>7369 SMITH      CLERK          7902 17-DEC-80       800                  20                    </a:t>
            </a:r>
            <a:endParaRPr lang="el-GR" strike="sngStrike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trike="sngStrike" dirty="0">
                <a:latin typeface="Courier New" panose="02070309020205020404" pitchFamily="49" charset="0"/>
                <a:cs typeface="Courier New" panose="02070309020205020404" pitchFamily="49" charset="0"/>
              </a:rPr>
              <a:t>     7499 ALLEN      SALESMAN       7698 20-FEB-81      1600       300        30                    </a:t>
            </a:r>
            <a:endParaRPr lang="el-GR" strike="sngStrike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trike="sngStrike" dirty="0">
                <a:latin typeface="Courier New" panose="02070309020205020404" pitchFamily="49" charset="0"/>
                <a:cs typeface="Courier New" panose="02070309020205020404" pitchFamily="49" charset="0"/>
              </a:rPr>
              <a:t>     7521 WARD       SALESMAN       7698 22-FEB-81      1250       500        30                    </a:t>
            </a:r>
            <a:endParaRPr lang="el-GR" strike="sngStrike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trike="sngStrike" dirty="0">
                <a:latin typeface="Courier New" panose="02070309020205020404" pitchFamily="49" charset="0"/>
                <a:cs typeface="Courier New" panose="02070309020205020404" pitchFamily="49" charset="0"/>
              </a:rPr>
              <a:t>     7566 JONES      MANAGER        7839 02-APR-81      2975                  20                    </a:t>
            </a:r>
            <a:endParaRPr lang="el-GR" strike="sngStrike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trike="sngStrike" dirty="0">
                <a:latin typeface="Courier New" panose="02070309020205020404" pitchFamily="49" charset="0"/>
                <a:cs typeface="Courier New" panose="02070309020205020404" pitchFamily="49" charset="0"/>
              </a:rPr>
              <a:t>     7654 MARTIN     SALESMAN       7698 28-SEP-81      1250      1400        30                    </a:t>
            </a:r>
            <a:endParaRPr lang="el-GR" strike="sngStrike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trike="sngStrike" dirty="0">
                <a:latin typeface="Courier New" panose="02070309020205020404" pitchFamily="49" charset="0"/>
                <a:cs typeface="Courier New" panose="02070309020205020404" pitchFamily="49" charset="0"/>
              </a:rPr>
              <a:t>     7698 BLAKE      MANAGER        7839 01-MAY-81      2850                  30                    </a:t>
            </a:r>
            <a:endParaRPr lang="el-GR" strike="sngStrike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trike="sngStrike" dirty="0">
                <a:latin typeface="Courier New" panose="02070309020205020404" pitchFamily="49" charset="0"/>
                <a:cs typeface="Courier New" panose="02070309020205020404" pitchFamily="49" charset="0"/>
              </a:rPr>
              <a:t>     7782 CLARK      MANAGER        7839 09-JUN-81      2450                  10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7788 SCOTT      ANALYST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trike="sngStrike" dirty="0">
                <a:latin typeface="Courier New" panose="02070309020205020404" pitchFamily="49" charset="0"/>
                <a:cs typeface="Courier New" panose="02070309020205020404" pitchFamily="49" charset="0"/>
              </a:rPr>
              <a:t>7566 19-APR-87      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3000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</a:t>
            </a:r>
            <a:r>
              <a:rPr lang="en-US" strike="sngStrike" dirty="0">
                <a:latin typeface="Courier New" panose="02070309020205020404" pitchFamily="49" charset="0"/>
                <a:cs typeface="Courier New" panose="02070309020205020404" pitchFamily="49" charset="0"/>
              </a:rPr>
              <a:t>20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trike="sngStrike" dirty="0">
                <a:latin typeface="Courier New" panose="02070309020205020404" pitchFamily="49" charset="0"/>
                <a:cs typeface="Courier New" panose="02070309020205020404" pitchFamily="49" charset="0"/>
              </a:rPr>
              <a:t>7839 KING       PRESIDENT           17-NOV-81      5000                  10                    </a:t>
            </a:r>
            <a:endParaRPr lang="el-GR" strike="sngStrike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trike="sngStrike" dirty="0">
                <a:latin typeface="Courier New" panose="02070309020205020404" pitchFamily="49" charset="0"/>
                <a:cs typeface="Courier New" panose="02070309020205020404" pitchFamily="49" charset="0"/>
              </a:rPr>
              <a:t>     7844 TURNER     SALESMAN       7698 08-SEP-81      1500         0        30                    </a:t>
            </a:r>
            <a:endParaRPr lang="el-GR" strike="sngStrike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trike="sngStrike" dirty="0">
                <a:latin typeface="Courier New" panose="02070309020205020404" pitchFamily="49" charset="0"/>
                <a:cs typeface="Courier New" panose="02070309020205020404" pitchFamily="49" charset="0"/>
              </a:rPr>
              <a:t>     7876 ADAMS      CLERK          7788 23-MAY-87      1100                  20                    </a:t>
            </a:r>
            <a:endParaRPr lang="el-GR" strike="sngStrike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trike="sngStrike" dirty="0">
                <a:latin typeface="Courier New" panose="02070309020205020404" pitchFamily="49" charset="0"/>
                <a:cs typeface="Courier New" panose="02070309020205020404" pitchFamily="49" charset="0"/>
              </a:rPr>
              <a:t>     7900 JAMES      CLERK          7698 03-DEC-81       950                  30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7902 FORD       ANALYST</a:t>
            </a:r>
            <a:r>
              <a:rPr lang="en-US" b="1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trike="sngStrike" dirty="0">
                <a:latin typeface="Courier New" panose="02070309020205020404" pitchFamily="49" charset="0"/>
                <a:cs typeface="Courier New" panose="02070309020205020404" pitchFamily="49" charset="0"/>
              </a:rPr>
              <a:t>7566 03-DEC-81      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3000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</a:t>
            </a:r>
            <a:r>
              <a:rPr lang="en-US" strike="sngStrike" dirty="0">
                <a:latin typeface="Courier New" panose="02070309020205020404" pitchFamily="49" charset="0"/>
                <a:cs typeface="Courier New" panose="02070309020205020404" pitchFamily="49" charset="0"/>
              </a:rPr>
              <a:t>20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trike="sngStrike" dirty="0">
                <a:latin typeface="Courier New" panose="02070309020205020404" pitchFamily="49" charset="0"/>
                <a:cs typeface="Courier New" panose="02070309020205020404" pitchFamily="49" charset="0"/>
              </a:rPr>
              <a:t> 7934 MILLER     CLERK          7782 23-JAN-82      1300                  10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7999 BATES      ANALYST       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7566 23-JAN-04      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1300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9552" y="5301208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en-US" sz="1400" dirty="0">
                <a:latin typeface="Courier New"/>
                <a:ea typeface="Times New Roman"/>
                <a:cs typeface="Times New Roman"/>
              </a:rPr>
              <a:t>SELECT </a:t>
            </a:r>
            <a:r>
              <a:rPr lang="en-US" sz="1400" dirty="0" err="1">
                <a:latin typeface="Courier New"/>
                <a:ea typeface="Times New Roman"/>
                <a:cs typeface="Times New Roman"/>
              </a:rPr>
              <a:t>empno</a:t>
            </a:r>
            <a:r>
              <a:rPr lang="en-US" sz="1400" dirty="0" smtClean="0">
                <a:latin typeface="Courier New"/>
                <a:ea typeface="Times New Roman"/>
                <a:cs typeface="Times New Roman"/>
              </a:rPr>
              <a:t>, </a:t>
            </a:r>
            <a:r>
              <a:rPr lang="en-US" sz="1400" dirty="0" err="1" smtClean="0">
                <a:latin typeface="Courier New"/>
                <a:ea typeface="Times New Roman"/>
                <a:cs typeface="Times New Roman"/>
              </a:rPr>
              <a:t>ename,job</a:t>
            </a:r>
            <a:r>
              <a:rPr lang="en-US" sz="1400" dirty="0">
                <a:latin typeface="Courier New"/>
                <a:ea typeface="Times New Roman"/>
                <a:cs typeface="Times New Roman"/>
              </a:rPr>
              <a:t>, </a:t>
            </a:r>
            <a:r>
              <a:rPr lang="en-US" sz="1400" dirty="0" err="1">
                <a:latin typeface="Courier New"/>
                <a:ea typeface="Times New Roman"/>
                <a:cs typeface="Times New Roman"/>
              </a:rPr>
              <a:t>sal</a:t>
            </a:r>
            <a:r>
              <a:rPr lang="en-US" sz="1400" dirty="0">
                <a:latin typeface="Courier New"/>
                <a:ea typeface="Times New Roman"/>
                <a:cs typeface="Times New Roman"/>
              </a:rPr>
              <a:t> </a:t>
            </a:r>
            <a:endParaRPr lang="el-GR" sz="1400" dirty="0">
              <a:latin typeface="Courier New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US" sz="1400" dirty="0">
                <a:latin typeface="Courier New"/>
                <a:ea typeface="Times New Roman"/>
                <a:cs typeface="Times New Roman"/>
              </a:rPr>
              <a:t>FROM EMP</a:t>
            </a:r>
            <a:endParaRPr lang="el-GR" sz="1400" dirty="0">
              <a:latin typeface="Courier New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US" sz="1400" dirty="0">
                <a:latin typeface="Courier New"/>
                <a:ea typeface="Times New Roman"/>
                <a:cs typeface="Times New Roman"/>
              </a:rPr>
              <a:t>WHERE job IN ('ANALYST', 'PROGRAMMER');</a:t>
            </a:r>
            <a:endParaRPr lang="el-GR" sz="1400" dirty="0">
              <a:effectLst/>
              <a:latin typeface="Courier New"/>
              <a:ea typeface="Times New Roman"/>
              <a:cs typeface="Times New Roman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373" y="116632"/>
            <a:ext cx="642195" cy="1234991"/>
          </a:xfrm>
        </p:spPr>
      </p:pic>
      <p:pic>
        <p:nvPicPr>
          <p:cNvPr id="7" name="Content Placeholder 4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503" y="116633"/>
            <a:ext cx="570419" cy="1096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5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20080"/>
          </a:xfrm>
        </p:spPr>
        <p:txBody>
          <a:bodyPr>
            <a:normAutofit/>
          </a:bodyPr>
          <a:lstStyle/>
          <a:p>
            <a:r>
              <a:rPr lang="el-GR" sz="3200" dirty="0">
                <a:solidFill>
                  <a:schemeClr val="accent4"/>
                </a:solidFill>
              </a:rPr>
              <a:t>Προσπαθήστε να προβλέψετε το αποτέλεσμα</a:t>
            </a:r>
            <a:endParaRPr lang="el-G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2880" y="692696"/>
            <a:ext cx="8229600" cy="4176464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SELECT * FROM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emp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EMPNO ENAME      JOB             MGR HIREDATE        SAL      COMM    DEPTNO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--------- ---------- --------- --------- --------- --------- --------- ---------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7369 SMITH      CLERK          7902 17-DEC-80       800                  20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7499 ALLEN      SALESMAN       7698 20-FEB-81      1600       300        30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7521 WARD       SALESMAN       7698 22-FEB-81      1250       500        30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7566 JONES      MANAGER        7839 02-APR-81      2975                  20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7654 MARTIN     SALESMAN       7698 28-SEP-81      1250      1400        30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7698 BLAKE      MANAGER        7839 01-MAY-81      2850                  30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7782 CLARK      MANAGER        7839 09-JUN-81      2450                  10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7788 SCOTT      ANALYST        7566 19-APR-87      3000                  20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7839 KING       PRESIDENT           17-NOV-81      5000                  10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7844 TURNER     SALESMAN       7698 08-SEP-81      1500         0        30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7876 ADAMS      CLERK          7788 23-MAY-87      1100                  20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7900 JAMES      CLERK          7698 03-DEC-81       950                  30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7902 FORD       ANALYST        7566 03-DEC-81      3000                  20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7934 MILLER     CLERK          7782 23-JAN-82      1300                  10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7999 BATES      ANALYST        7566 23-JAN-04      1300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9552" y="5301208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en-US" sz="1400" dirty="0">
                <a:latin typeface="Courier New"/>
                <a:ea typeface="Times New Roman"/>
                <a:cs typeface="Times New Roman"/>
              </a:rPr>
              <a:t>SELECT </a:t>
            </a:r>
            <a:r>
              <a:rPr lang="en-US" sz="1400" dirty="0" err="1">
                <a:latin typeface="Courier New"/>
                <a:ea typeface="Times New Roman"/>
                <a:cs typeface="Times New Roman"/>
              </a:rPr>
              <a:t>empno</a:t>
            </a:r>
            <a:r>
              <a:rPr lang="en-US" sz="1400" dirty="0" smtClean="0">
                <a:latin typeface="Courier New"/>
                <a:ea typeface="Times New Roman"/>
                <a:cs typeface="Times New Roman"/>
              </a:rPr>
              <a:t>, </a:t>
            </a:r>
            <a:r>
              <a:rPr lang="en-US" sz="1400" dirty="0" err="1" smtClean="0">
                <a:latin typeface="Courier New"/>
                <a:ea typeface="Times New Roman"/>
                <a:cs typeface="Times New Roman"/>
              </a:rPr>
              <a:t>ename</a:t>
            </a:r>
            <a:r>
              <a:rPr lang="en-US" sz="1400" dirty="0" smtClean="0">
                <a:latin typeface="Courier New"/>
                <a:ea typeface="Times New Roman"/>
                <a:cs typeface="Times New Roman"/>
              </a:rPr>
              <a:t>, job</a:t>
            </a:r>
            <a:r>
              <a:rPr lang="en-US" sz="1400" dirty="0">
                <a:latin typeface="Courier New"/>
                <a:ea typeface="Times New Roman"/>
                <a:cs typeface="Times New Roman"/>
              </a:rPr>
              <a:t>, </a:t>
            </a:r>
            <a:r>
              <a:rPr lang="en-US" sz="1400" dirty="0" err="1">
                <a:latin typeface="Courier New"/>
                <a:ea typeface="Times New Roman"/>
                <a:cs typeface="Times New Roman"/>
              </a:rPr>
              <a:t>sal</a:t>
            </a:r>
            <a:r>
              <a:rPr lang="en-US" sz="1400" dirty="0">
                <a:latin typeface="Courier New"/>
                <a:ea typeface="Times New Roman"/>
                <a:cs typeface="Times New Roman"/>
              </a:rPr>
              <a:t> </a:t>
            </a:r>
            <a:endParaRPr lang="el-GR" sz="1400" dirty="0">
              <a:latin typeface="Courier New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US" sz="1400" dirty="0">
                <a:latin typeface="Courier New"/>
                <a:ea typeface="Times New Roman"/>
                <a:cs typeface="Times New Roman"/>
              </a:rPr>
              <a:t>FROM EMP</a:t>
            </a:r>
            <a:endParaRPr lang="el-GR" sz="1400" dirty="0">
              <a:latin typeface="Courier New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US" sz="1400" dirty="0">
                <a:latin typeface="Courier New"/>
                <a:ea typeface="Times New Roman"/>
                <a:cs typeface="Times New Roman"/>
              </a:rPr>
              <a:t>WHERE job IN ('ANALYST', </a:t>
            </a:r>
            <a:r>
              <a:rPr lang="en-US" sz="1400" dirty="0" smtClean="0">
                <a:latin typeface="Courier New"/>
                <a:ea typeface="Times New Roman"/>
                <a:cs typeface="Times New Roman"/>
              </a:rPr>
              <a:t>‘SALESMAN');</a:t>
            </a:r>
            <a:endParaRPr lang="el-GR" sz="1400" dirty="0">
              <a:effectLst/>
              <a:latin typeface="Courier New"/>
              <a:ea typeface="Times New Roman"/>
              <a:cs typeface="Times New Roman"/>
            </a:endParaRPr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496" y="116633"/>
            <a:ext cx="570419" cy="1096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8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solidFill>
                  <a:schemeClr val="accent4"/>
                </a:solidFill>
              </a:rPr>
              <a:t/>
            </a:r>
            <a:br>
              <a:rPr lang="el-GR" dirty="0" smtClean="0">
                <a:solidFill>
                  <a:schemeClr val="accent4"/>
                </a:solidFill>
              </a:rPr>
            </a:br>
            <a:r>
              <a:rPr lang="el-GR" dirty="0">
                <a:solidFill>
                  <a:schemeClr val="accent4"/>
                </a:solidFill>
              </a:rPr>
              <a:t/>
            </a:r>
            <a:br>
              <a:rPr lang="el-GR" dirty="0">
                <a:solidFill>
                  <a:schemeClr val="accent4"/>
                </a:solidFill>
              </a:rPr>
            </a:br>
            <a:r>
              <a:rPr lang="el-GR" dirty="0" smtClean="0">
                <a:solidFill>
                  <a:schemeClr val="accent4"/>
                </a:solidFill>
              </a:rPr>
              <a:t>Προσπαθήστε </a:t>
            </a:r>
            <a:r>
              <a:rPr lang="el-GR" dirty="0">
                <a:solidFill>
                  <a:schemeClr val="accent4"/>
                </a:solidFill>
              </a:rPr>
              <a:t>να προβλέψετε το </a:t>
            </a:r>
            <a:r>
              <a:rPr lang="el-GR" dirty="0" smtClean="0">
                <a:solidFill>
                  <a:schemeClr val="accent4"/>
                </a:solidFill>
              </a:rPr>
              <a:t>αποτέλεσμα</a:t>
            </a:r>
            <a:r>
              <a:rPr lang="en-US" dirty="0" smtClean="0">
                <a:solidFill>
                  <a:schemeClr val="accent4"/>
                </a:solidFill>
              </a:rPr>
              <a:t> </a:t>
            </a:r>
            <a:r>
              <a:rPr lang="el-GR" dirty="0" smtClean="0">
                <a:solidFill>
                  <a:schemeClr val="accent4"/>
                </a:solidFill>
              </a:rPr>
              <a:t>στις εντολές </a:t>
            </a:r>
            <a:r>
              <a:rPr lang="en-US" dirty="0" smtClean="0">
                <a:solidFill>
                  <a:schemeClr val="accent4"/>
                </a:solidFill>
              </a:rPr>
              <a:t>SELECT</a:t>
            </a:r>
            <a:r>
              <a:rPr lang="el-GR" dirty="0" smtClean="0">
                <a:solidFill>
                  <a:schemeClr val="accent4"/>
                </a:solidFill>
              </a:rPr>
              <a:t> που ακολουθούν</a:t>
            </a:r>
            <a:endParaRPr lang="el-GR" dirty="0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496" y="116633"/>
            <a:ext cx="570419" cy="1096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79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432048"/>
          </a:xfrm>
        </p:spPr>
        <p:txBody>
          <a:bodyPr>
            <a:normAutofit fontScale="90000"/>
          </a:bodyPr>
          <a:lstStyle/>
          <a:p>
            <a:endParaRPr lang="el-GR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4176464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SELECT * FROM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emp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EMPNO ENAME      JOB             MGR HIREDATE        SAL      COMM    DEPTNO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--------- ---------- --------- --------- --------- --------- --------- ---------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7369 SMITH      CLERK          7902 17-DEC-80       800                  20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7499 ALLEN      SALESMAN       7698 20-FEB-81      1600       300        30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7521 WARD       SALESMAN       7698 22-FEB-81      1250       500        30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7566 JONES      MANAGER        7839 02-APR-81      2975                  20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7654 MARTIN     SALESMAN       7698 28-SEP-81      1250      1400        30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7698 BLAKE      MANAGER        7839 01-MAY-81      2850                  30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7782 CLARK      MANAGER        7839 09-JUN-81      2450                  10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7788 SCOTT      ANALYST        7566 19-APR-87      3000                  20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7839 KING       PRESIDENT           17-NOV-81      5000                  10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7844 TURNER     SALESMAN       7698 08-SEP-81      1500         0        30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7876 ADAMS      CLERK          7788 23-MAY-87      1100                  20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7900 JAMES      CLERK          7698 03-DEC-81       950                  30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7902 FORD       ANALYST        7566 03-DEC-81      3000                  20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7934 MILLER     CLERK          7782 23-JAN-82      1300                  10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7999 BATES      ANALYST        7566 23-JAN-04      1300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20975" y="4221088"/>
            <a:ext cx="8208912" cy="246221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1400" dirty="0">
                <a:latin typeface="Courier New"/>
                <a:ea typeface="Times New Roman"/>
                <a:cs typeface="Times New Roman"/>
              </a:rPr>
              <a:t>SELECT </a:t>
            </a:r>
            <a:r>
              <a:rPr lang="en-US" sz="1400" dirty="0" err="1">
                <a:latin typeface="Courier New"/>
                <a:ea typeface="Times New Roman"/>
                <a:cs typeface="Times New Roman"/>
              </a:rPr>
              <a:t>empno</a:t>
            </a:r>
            <a:r>
              <a:rPr lang="el-GR" sz="1400" dirty="0">
                <a:latin typeface="Courier New"/>
                <a:ea typeface="Times New Roman"/>
                <a:cs typeface="Times New Roman"/>
              </a:rPr>
              <a:t> "κωδικός",</a:t>
            </a:r>
            <a:r>
              <a:rPr lang="en-US" sz="1400" dirty="0" err="1">
                <a:latin typeface="Courier New"/>
                <a:ea typeface="Times New Roman"/>
                <a:cs typeface="Times New Roman"/>
              </a:rPr>
              <a:t>ename</a:t>
            </a:r>
            <a:r>
              <a:rPr lang="el-GR" sz="1400" dirty="0">
                <a:latin typeface="Courier New"/>
                <a:ea typeface="Times New Roman"/>
                <a:cs typeface="Times New Roman"/>
              </a:rPr>
              <a:t> "όνομα",</a:t>
            </a:r>
            <a:r>
              <a:rPr lang="en-US" sz="1400" dirty="0">
                <a:latin typeface="Courier New"/>
                <a:ea typeface="Times New Roman"/>
                <a:cs typeface="Times New Roman"/>
              </a:rPr>
              <a:t>job</a:t>
            </a:r>
            <a:r>
              <a:rPr lang="el-GR" sz="1400" dirty="0">
                <a:latin typeface="Courier New"/>
                <a:ea typeface="Times New Roman"/>
                <a:cs typeface="Times New Roman"/>
              </a:rPr>
              <a:t> "θέση", </a:t>
            </a:r>
            <a:r>
              <a:rPr lang="en-US" sz="1400" dirty="0" err="1">
                <a:latin typeface="Courier New"/>
                <a:ea typeface="Times New Roman"/>
                <a:cs typeface="Times New Roman"/>
              </a:rPr>
              <a:t>sal</a:t>
            </a:r>
            <a:r>
              <a:rPr lang="el-GR" sz="1400" dirty="0">
                <a:latin typeface="Courier New"/>
                <a:ea typeface="Times New Roman"/>
                <a:cs typeface="Times New Roman"/>
              </a:rPr>
              <a:t> "αμοιβή", </a:t>
            </a:r>
          </a:p>
          <a:p>
            <a:pPr>
              <a:spcAft>
                <a:spcPts val="0"/>
              </a:spcAft>
            </a:pPr>
            <a:r>
              <a:rPr lang="en-US" sz="1400" dirty="0">
                <a:latin typeface="Courier New"/>
                <a:ea typeface="Times New Roman"/>
                <a:cs typeface="Times New Roman"/>
              </a:rPr>
              <a:t>             </a:t>
            </a:r>
            <a:r>
              <a:rPr lang="en-US" sz="1400" dirty="0" err="1">
                <a:latin typeface="Courier New"/>
                <a:ea typeface="Times New Roman"/>
                <a:cs typeface="Times New Roman"/>
              </a:rPr>
              <a:t>sal+NVL</a:t>
            </a:r>
            <a:r>
              <a:rPr lang="en-US" sz="1400" dirty="0">
                <a:latin typeface="Courier New"/>
                <a:ea typeface="Times New Roman"/>
                <a:cs typeface="Times New Roman"/>
              </a:rPr>
              <a:t>(</a:t>
            </a:r>
            <a:r>
              <a:rPr lang="en-US" sz="1400" dirty="0" err="1">
                <a:latin typeface="Courier New"/>
                <a:ea typeface="Times New Roman"/>
                <a:cs typeface="Times New Roman"/>
              </a:rPr>
              <a:t>comm</a:t>
            </a:r>
            <a:r>
              <a:rPr lang="en-US" sz="1400" dirty="0">
                <a:latin typeface="Courier New"/>
                <a:ea typeface="Times New Roman"/>
                <a:cs typeface="Times New Roman"/>
              </a:rPr>
              <a:t>, 0) "</a:t>
            </a:r>
            <a:r>
              <a:rPr lang="el-GR" sz="1400" dirty="0">
                <a:latin typeface="Courier New"/>
                <a:ea typeface="Times New Roman"/>
                <a:cs typeface="Times New Roman"/>
              </a:rPr>
              <a:t>σύνολο</a:t>
            </a:r>
            <a:r>
              <a:rPr lang="en-US" sz="1400" dirty="0">
                <a:latin typeface="Courier New"/>
                <a:ea typeface="Times New Roman"/>
                <a:cs typeface="Times New Roman"/>
              </a:rPr>
              <a:t>"</a:t>
            </a:r>
            <a:endParaRPr lang="el-GR" sz="1400" dirty="0">
              <a:latin typeface="Courier New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US" sz="1400" dirty="0">
                <a:latin typeface="Courier New"/>
                <a:ea typeface="Times New Roman"/>
                <a:cs typeface="Times New Roman"/>
              </a:rPr>
              <a:t>FROM EMP</a:t>
            </a:r>
            <a:endParaRPr lang="el-GR" sz="1400" dirty="0">
              <a:latin typeface="Courier New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US" sz="1400" dirty="0">
                <a:latin typeface="Courier New"/>
                <a:ea typeface="Times New Roman"/>
                <a:cs typeface="Times New Roman"/>
              </a:rPr>
              <a:t>WHERE job IN ('ANALYST', 'PROGRAMMER')</a:t>
            </a:r>
            <a:endParaRPr lang="el-GR" sz="1400" dirty="0">
              <a:latin typeface="Courier New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US" sz="1400" dirty="0">
                <a:latin typeface="Courier New"/>
                <a:ea typeface="Times New Roman"/>
                <a:cs typeface="Times New Roman"/>
              </a:rPr>
              <a:t>ORDER BY job, </a:t>
            </a:r>
            <a:r>
              <a:rPr lang="en-US" sz="1400" dirty="0" err="1">
                <a:latin typeface="Courier New"/>
                <a:ea typeface="Times New Roman"/>
                <a:cs typeface="Times New Roman"/>
              </a:rPr>
              <a:t>ename</a:t>
            </a:r>
            <a:r>
              <a:rPr lang="en-US" sz="1400" dirty="0" smtClean="0">
                <a:latin typeface="Courier New"/>
                <a:ea typeface="Times New Roman"/>
                <a:cs typeface="Times New Roman"/>
              </a:rPr>
              <a:t>;</a:t>
            </a:r>
          </a:p>
          <a:p>
            <a:pPr>
              <a:spcAft>
                <a:spcPts val="0"/>
              </a:spcAft>
            </a:pPr>
            <a:r>
              <a:rPr lang="en-US" sz="1400" dirty="0">
                <a:latin typeface="Courier New"/>
                <a:ea typeface="Times New Roman"/>
                <a:cs typeface="Times New Roman"/>
              </a:rPr>
              <a:t>SELECT </a:t>
            </a:r>
            <a:r>
              <a:rPr lang="en-US" sz="1400" dirty="0" err="1">
                <a:latin typeface="Courier New"/>
                <a:ea typeface="Times New Roman"/>
                <a:cs typeface="Times New Roman"/>
              </a:rPr>
              <a:t>empno</a:t>
            </a:r>
            <a:r>
              <a:rPr lang="en-US" sz="1400" dirty="0">
                <a:latin typeface="Courier New"/>
                <a:ea typeface="Times New Roman"/>
                <a:cs typeface="Times New Roman"/>
              </a:rPr>
              <a:t> "</a:t>
            </a:r>
            <a:r>
              <a:rPr lang="el-GR" sz="1400" dirty="0">
                <a:latin typeface="Courier New"/>
                <a:ea typeface="Times New Roman"/>
                <a:cs typeface="Times New Roman"/>
              </a:rPr>
              <a:t>κωδικός</a:t>
            </a:r>
            <a:r>
              <a:rPr lang="en-US" sz="1400" dirty="0">
                <a:latin typeface="Courier New"/>
                <a:ea typeface="Times New Roman"/>
                <a:cs typeface="Times New Roman"/>
              </a:rPr>
              <a:t>",</a:t>
            </a:r>
            <a:r>
              <a:rPr lang="en-US" sz="1400" dirty="0" err="1">
                <a:latin typeface="Courier New"/>
                <a:ea typeface="Times New Roman"/>
                <a:cs typeface="Times New Roman"/>
              </a:rPr>
              <a:t>ename</a:t>
            </a:r>
            <a:r>
              <a:rPr lang="en-US" sz="1400" dirty="0">
                <a:latin typeface="Courier New"/>
                <a:ea typeface="Times New Roman"/>
                <a:cs typeface="Times New Roman"/>
              </a:rPr>
              <a:t> "</a:t>
            </a:r>
            <a:r>
              <a:rPr lang="el-GR" sz="1400" dirty="0">
                <a:latin typeface="Courier New"/>
                <a:ea typeface="Times New Roman"/>
                <a:cs typeface="Times New Roman"/>
              </a:rPr>
              <a:t>όνομα</a:t>
            </a:r>
            <a:r>
              <a:rPr lang="en-US" sz="1400" dirty="0">
                <a:latin typeface="Courier New"/>
                <a:ea typeface="Times New Roman"/>
                <a:cs typeface="Times New Roman"/>
              </a:rPr>
              <a:t>",job "</a:t>
            </a:r>
            <a:r>
              <a:rPr lang="el-GR" sz="1400" dirty="0">
                <a:latin typeface="Courier New"/>
                <a:ea typeface="Times New Roman"/>
                <a:cs typeface="Times New Roman"/>
              </a:rPr>
              <a:t>θέση</a:t>
            </a:r>
            <a:r>
              <a:rPr lang="en-US" sz="1400" dirty="0">
                <a:latin typeface="Courier New"/>
                <a:ea typeface="Times New Roman"/>
                <a:cs typeface="Times New Roman"/>
              </a:rPr>
              <a:t>", </a:t>
            </a:r>
            <a:endParaRPr lang="el-GR" sz="1050" dirty="0">
              <a:latin typeface="Courier New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US" sz="1400" dirty="0">
                <a:latin typeface="Courier New"/>
                <a:ea typeface="Times New Roman"/>
                <a:cs typeface="Times New Roman"/>
              </a:rPr>
              <a:t>    </a:t>
            </a:r>
            <a:r>
              <a:rPr lang="en-US" sz="1400" dirty="0" err="1">
                <a:latin typeface="Courier New"/>
                <a:ea typeface="Times New Roman"/>
                <a:cs typeface="Times New Roman"/>
              </a:rPr>
              <a:t>sal</a:t>
            </a:r>
            <a:r>
              <a:rPr lang="en-US" sz="1400" dirty="0">
                <a:latin typeface="Courier New"/>
                <a:ea typeface="Times New Roman"/>
                <a:cs typeface="Times New Roman"/>
              </a:rPr>
              <a:t> "</a:t>
            </a:r>
            <a:r>
              <a:rPr lang="el-GR" sz="1400" dirty="0">
                <a:latin typeface="Courier New"/>
                <a:ea typeface="Times New Roman"/>
                <a:cs typeface="Times New Roman"/>
              </a:rPr>
              <a:t>αμοιβή</a:t>
            </a:r>
            <a:r>
              <a:rPr lang="en-US" sz="1400" dirty="0">
                <a:latin typeface="Courier New"/>
                <a:ea typeface="Times New Roman"/>
                <a:cs typeface="Times New Roman"/>
              </a:rPr>
              <a:t>", </a:t>
            </a:r>
            <a:r>
              <a:rPr lang="en-US" sz="1400" dirty="0" err="1">
                <a:latin typeface="Courier New"/>
                <a:ea typeface="Times New Roman"/>
                <a:cs typeface="Times New Roman"/>
              </a:rPr>
              <a:t>sal+NVL</a:t>
            </a:r>
            <a:r>
              <a:rPr lang="en-US" sz="1400" dirty="0">
                <a:latin typeface="Courier New"/>
                <a:ea typeface="Times New Roman"/>
                <a:cs typeface="Times New Roman"/>
              </a:rPr>
              <a:t>(</a:t>
            </a:r>
            <a:r>
              <a:rPr lang="en-US" sz="1400" dirty="0" err="1">
                <a:latin typeface="Courier New"/>
                <a:ea typeface="Times New Roman"/>
                <a:cs typeface="Times New Roman"/>
              </a:rPr>
              <a:t>comm</a:t>
            </a:r>
            <a:r>
              <a:rPr lang="en-US" sz="1400" dirty="0">
                <a:latin typeface="Courier New"/>
                <a:ea typeface="Times New Roman"/>
                <a:cs typeface="Times New Roman"/>
              </a:rPr>
              <a:t>, 0) "</a:t>
            </a:r>
            <a:r>
              <a:rPr lang="el-GR" sz="1400" dirty="0">
                <a:latin typeface="Courier New"/>
                <a:ea typeface="Times New Roman"/>
                <a:cs typeface="Times New Roman"/>
              </a:rPr>
              <a:t>σύνολο</a:t>
            </a:r>
            <a:r>
              <a:rPr lang="en-US" sz="1400" dirty="0">
                <a:latin typeface="Courier New"/>
                <a:ea typeface="Times New Roman"/>
                <a:cs typeface="Times New Roman"/>
              </a:rPr>
              <a:t>"</a:t>
            </a:r>
            <a:endParaRPr lang="el-GR" sz="1050" dirty="0">
              <a:latin typeface="Courier New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US" sz="1400" dirty="0">
                <a:latin typeface="Courier New"/>
                <a:ea typeface="Times New Roman"/>
                <a:cs typeface="Times New Roman"/>
              </a:rPr>
              <a:t>FROM EMP</a:t>
            </a:r>
            <a:endParaRPr lang="el-GR" sz="1050" dirty="0">
              <a:latin typeface="Courier New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US" sz="1400" dirty="0">
                <a:latin typeface="Courier New"/>
                <a:ea typeface="Times New Roman"/>
                <a:cs typeface="Times New Roman"/>
              </a:rPr>
              <a:t>WHERE job='ANALYST' OR job='PROGRAMMER'</a:t>
            </a:r>
            <a:endParaRPr lang="el-GR" sz="1050" dirty="0">
              <a:latin typeface="Courier New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US" sz="1400" dirty="0">
                <a:latin typeface="Courier New"/>
                <a:ea typeface="Times New Roman"/>
                <a:cs typeface="Times New Roman"/>
              </a:rPr>
              <a:t>ORDER BY job, </a:t>
            </a:r>
            <a:r>
              <a:rPr lang="en-US" sz="1400" dirty="0" err="1">
                <a:latin typeface="Courier New"/>
                <a:ea typeface="Times New Roman"/>
                <a:cs typeface="Times New Roman"/>
              </a:rPr>
              <a:t>ename</a:t>
            </a:r>
            <a:r>
              <a:rPr lang="en-US" sz="1400" dirty="0">
                <a:latin typeface="Courier New"/>
                <a:ea typeface="Times New Roman"/>
                <a:cs typeface="Times New Roman"/>
              </a:rPr>
              <a:t>;</a:t>
            </a:r>
            <a:endParaRPr lang="el-GR" sz="1050" dirty="0">
              <a:latin typeface="Courier New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US" sz="1400" b="1" dirty="0" smtClean="0">
                <a:solidFill>
                  <a:srgbClr val="FF0000"/>
                </a:solidFill>
                <a:latin typeface="Courier New"/>
                <a:ea typeface="Times New Roman"/>
                <a:cs typeface="Times New Roman"/>
              </a:rPr>
              <a:t>MySQL: IFNULL</a:t>
            </a:r>
            <a:endParaRPr lang="el-GR" sz="1400" b="1" dirty="0">
              <a:solidFill>
                <a:srgbClr val="FF0000"/>
              </a:solidFill>
              <a:effectLst/>
              <a:latin typeface="Courier New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8610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176464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SELECT * FROM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emp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EMPNO ENAME      JOB             MGR HIREDATE        SAL      COMM    DEPTNO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--------- ---------- --------- --------- --------- --------- --------- ---------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7369 SMITH      CLERK          7902 17-DEC-80       800                  20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7499 ALLEN      SALESMAN       7698 20-FEB-81      1600       300        30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7521 WARD       SALESMAN       7698 22-FEB-81      1250       500        30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7566 JONES      MANAGER        7839 02-APR-81      2975                  20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7654 MARTIN     SALESMAN       7698 28-SEP-81      1250      1400        30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7698 BLAKE      MANAGER        7839 01-MAY-81      2850                  30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7782 CLARK      MANAGER        7839 09-JUN-81      2450                  10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7788 SCOTT      ANALYST        7566 19-APR-87      3000                  20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7839 KING       PRESIDENT           17-NOV-81      5000                  10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7844 TURNER     SALESMAN       7698 08-SEP-81      1500         0        30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7876 ADAMS      CLERK          7788 23-MAY-87      1100                  20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7900 JAMES      CLERK          7698 03-DEC-81       950                  30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7902 FORD       ANALYST        7566 03-DEC-81      3000                  20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7934 MILLER     CLERK          7782 23-JAN-82      1300                  10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7999 BATES      ANALYST        7566 23-JAN-04      1300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9552" y="5013176"/>
            <a:ext cx="82089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1400" dirty="0">
                <a:latin typeface="Courier New"/>
                <a:ea typeface="Times New Roman"/>
                <a:cs typeface="Times New Roman"/>
              </a:rPr>
              <a:t>SELECT AVG</a:t>
            </a:r>
            <a:r>
              <a:rPr lang="en-GB" sz="1400" dirty="0">
                <a:latin typeface="Courier New"/>
                <a:ea typeface="Times New Roman"/>
                <a:cs typeface="Times New Roman"/>
              </a:rPr>
              <a:t>(</a:t>
            </a:r>
            <a:r>
              <a:rPr lang="en-US" sz="1400" dirty="0" err="1">
                <a:latin typeface="Courier New"/>
                <a:ea typeface="Times New Roman"/>
                <a:cs typeface="Times New Roman"/>
              </a:rPr>
              <a:t>sal</a:t>
            </a:r>
            <a:r>
              <a:rPr lang="en-GB" sz="1400" dirty="0">
                <a:latin typeface="Courier New"/>
                <a:ea typeface="Times New Roman"/>
                <a:cs typeface="Times New Roman"/>
              </a:rPr>
              <a:t>), </a:t>
            </a:r>
            <a:r>
              <a:rPr lang="en-US" sz="1400" dirty="0">
                <a:latin typeface="Courier New"/>
                <a:ea typeface="Times New Roman"/>
                <a:cs typeface="Times New Roman"/>
              </a:rPr>
              <a:t>MIN</a:t>
            </a:r>
            <a:r>
              <a:rPr lang="en-GB" sz="1400" dirty="0">
                <a:latin typeface="Courier New"/>
                <a:ea typeface="Times New Roman"/>
                <a:cs typeface="Times New Roman"/>
              </a:rPr>
              <a:t>(</a:t>
            </a:r>
            <a:r>
              <a:rPr lang="en-US" sz="1400" dirty="0" err="1">
                <a:latin typeface="Courier New"/>
                <a:ea typeface="Times New Roman"/>
                <a:cs typeface="Times New Roman"/>
              </a:rPr>
              <a:t>sal</a:t>
            </a:r>
            <a:r>
              <a:rPr lang="en-GB" sz="1400" dirty="0">
                <a:latin typeface="Courier New"/>
                <a:ea typeface="Times New Roman"/>
                <a:cs typeface="Times New Roman"/>
              </a:rPr>
              <a:t>), </a:t>
            </a:r>
            <a:r>
              <a:rPr lang="en-US" sz="1400" dirty="0">
                <a:latin typeface="Courier New"/>
                <a:ea typeface="Times New Roman"/>
                <a:cs typeface="Times New Roman"/>
              </a:rPr>
              <a:t>MAX</a:t>
            </a:r>
            <a:r>
              <a:rPr lang="en-GB" sz="1400" dirty="0">
                <a:latin typeface="Courier New"/>
                <a:ea typeface="Times New Roman"/>
                <a:cs typeface="Times New Roman"/>
              </a:rPr>
              <a:t>(</a:t>
            </a:r>
            <a:r>
              <a:rPr lang="en-US" sz="1400" dirty="0" err="1">
                <a:latin typeface="Courier New"/>
                <a:ea typeface="Times New Roman"/>
                <a:cs typeface="Times New Roman"/>
              </a:rPr>
              <a:t>sal</a:t>
            </a:r>
            <a:r>
              <a:rPr lang="en-GB" sz="1400" dirty="0">
                <a:latin typeface="Courier New"/>
                <a:ea typeface="Times New Roman"/>
                <a:cs typeface="Times New Roman"/>
              </a:rPr>
              <a:t>), </a:t>
            </a:r>
            <a:r>
              <a:rPr lang="en-US" sz="1400" dirty="0">
                <a:latin typeface="Courier New"/>
                <a:ea typeface="Times New Roman"/>
                <a:cs typeface="Times New Roman"/>
              </a:rPr>
              <a:t>SUM</a:t>
            </a:r>
            <a:r>
              <a:rPr lang="en-GB" sz="1400" dirty="0">
                <a:latin typeface="Courier New"/>
                <a:ea typeface="Times New Roman"/>
                <a:cs typeface="Times New Roman"/>
              </a:rPr>
              <a:t>(</a:t>
            </a:r>
            <a:r>
              <a:rPr lang="en-US" sz="1400" dirty="0" err="1">
                <a:latin typeface="Courier New"/>
                <a:ea typeface="Times New Roman"/>
                <a:cs typeface="Times New Roman"/>
              </a:rPr>
              <a:t>sal</a:t>
            </a:r>
            <a:r>
              <a:rPr lang="en-GB" sz="1400" dirty="0">
                <a:latin typeface="Courier New"/>
                <a:ea typeface="Times New Roman"/>
                <a:cs typeface="Times New Roman"/>
              </a:rPr>
              <a:t>), </a:t>
            </a:r>
            <a:r>
              <a:rPr lang="en-US" sz="1400" dirty="0">
                <a:latin typeface="Courier New"/>
                <a:ea typeface="Times New Roman"/>
                <a:cs typeface="Times New Roman"/>
              </a:rPr>
              <a:t>COUNT(</a:t>
            </a:r>
            <a:r>
              <a:rPr lang="en-US" sz="1400" dirty="0" err="1">
                <a:latin typeface="Courier New"/>
                <a:ea typeface="Times New Roman"/>
                <a:cs typeface="Times New Roman"/>
              </a:rPr>
              <a:t>sal</a:t>
            </a:r>
            <a:r>
              <a:rPr lang="en-US" sz="1400" dirty="0">
                <a:latin typeface="Courier New"/>
                <a:ea typeface="Times New Roman"/>
                <a:cs typeface="Times New Roman"/>
              </a:rPr>
              <a:t>), SUM((</a:t>
            </a:r>
            <a:r>
              <a:rPr lang="en-US" sz="1400" dirty="0" err="1">
                <a:latin typeface="Courier New"/>
                <a:ea typeface="Times New Roman"/>
                <a:cs typeface="Times New Roman"/>
              </a:rPr>
              <a:t>sal+NVL</a:t>
            </a:r>
            <a:r>
              <a:rPr lang="en-US" sz="1400" dirty="0">
                <a:latin typeface="Courier New"/>
                <a:ea typeface="Times New Roman"/>
                <a:cs typeface="Times New Roman"/>
              </a:rPr>
              <a:t>(comm,0))), </a:t>
            </a:r>
            <a:r>
              <a:rPr lang="en-US" sz="1400" dirty="0" smtClean="0">
                <a:latin typeface="Courier New"/>
                <a:ea typeface="Times New Roman"/>
                <a:cs typeface="Times New Roman"/>
              </a:rPr>
              <a:t>COUNT(</a:t>
            </a:r>
            <a:r>
              <a:rPr lang="en-US" sz="1400" dirty="0" err="1" smtClean="0">
                <a:latin typeface="Courier New"/>
                <a:ea typeface="Times New Roman"/>
                <a:cs typeface="Times New Roman"/>
              </a:rPr>
              <a:t>sal</a:t>
            </a:r>
            <a:r>
              <a:rPr lang="en-US" sz="1400" dirty="0">
                <a:latin typeface="Courier New"/>
                <a:ea typeface="Times New Roman"/>
                <a:cs typeface="Times New Roman"/>
              </a:rPr>
              <a:t>), COUNT(*) </a:t>
            </a:r>
            <a:endParaRPr lang="el-GR" sz="1400" dirty="0">
              <a:latin typeface="Courier New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US" sz="1400" dirty="0">
                <a:latin typeface="Courier New"/>
                <a:ea typeface="Times New Roman"/>
                <a:cs typeface="Times New Roman"/>
              </a:rPr>
              <a:t>FROM EMP;</a:t>
            </a:r>
            <a:endParaRPr lang="el-GR" sz="1400" dirty="0">
              <a:latin typeface="Courier New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endParaRPr lang="el-GR" sz="1400" dirty="0">
              <a:effectLst/>
              <a:latin typeface="Courier New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4384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176464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SELECT * FROM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emp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EMPNO ENAME      JOB             MGR HIREDATE        SAL      COMM    DEPTNO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--------- ---------- --------- --------- --------- --------- --------- ---------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7369 SMITH      CLERK          7902 17-DEC-80       800                  20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7499 ALLEN      SALESMAN       7698 20-FEB-81      1600       300        30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7521 WARD       SALESMAN       7698 22-FEB-81      1250       500        30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7566 JONES      MANAGER        7839 02-APR-81      2975                  20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7654 MARTIN     SALESMAN       7698 28-SEP-81      1250      1400        30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7698 BLAKE      MANAGER        7839 01-MAY-81      2850                  30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7782 CLARK      MANAGER        7839 09-JUN-81      2450                  10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7788 SCOTT      ANALYST        7566 19-APR-87      3000                  20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7839 KING       PRESIDENT           17-NOV-81      5000                  10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7844 TURNER     SALESMAN       7698 08-SEP-81      1500         0        30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7876 ADAMS      CLERK          7788 23-MAY-87      1100                  20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7900 JAMES      CLERK          7698 03-DEC-81       950                  30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7902 FORD       ANALYST        7566 03-DEC-81      3000                  20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7934 MILLER     CLERK          7782 23-JAN-82      1300                  10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7999 BATES      ANALYST        7566 23-JAN-04      1300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9552" y="5013176"/>
            <a:ext cx="820891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1400" dirty="0">
                <a:latin typeface="Courier New"/>
                <a:ea typeface="Times New Roman"/>
                <a:cs typeface="Times New Roman"/>
              </a:rPr>
              <a:t>SELECT AVG</a:t>
            </a:r>
            <a:r>
              <a:rPr lang="en-GB" sz="1400" dirty="0">
                <a:latin typeface="Courier New"/>
                <a:ea typeface="Times New Roman"/>
                <a:cs typeface="Times New Roman"/>
              </a:rPr>
              <a:t>(</a:t>
            </a:r>
            <a:r>
              <a:rPr lang="en-US" sz="1400" dirty="0" err="1">
                <a:latin typeface="Courier New"/>
                <a:ea typeface="Times New Roman"/>
                <a:cs typeface="Times New Roman"/>
              </a:rPr>
              <a:t>sal</a:t>
            </a:r>
            <a:r>
              <a:rPr lang="en-GB" sz="1400" dirty="0">
                <a:latin typeface="Courier New"/>
                <a:ea typeface="Times New Roman"/>
                <a:cs typeface="Times New Roman"/>
              </a:rPr>
              <a:t>), </a:t>
            </a:r>
            <a:r>
              <a:rPr lang="en-US" sz="1400" dirty="0">
                <a:latin typeface="Courier New"/>
                <a:ea typeface="Times New Roman"/>
                <a:cs typeface="Times New Roman"/>
              </a:rPr>
              <a:t>MIN</a:t>
            </a:r>
            <a:r>
              <a:rPr lang="en-GB" sz="1400" dirty="0">
                <a:latin typeface="Courier New"/>
                <a:ea typeface="Times New Roman"/>
                <a:cs typeface="Times New Roman"/>
              </a:rPr>
              <a:t>(</a:t>
            </a:r>
            <a:r>
              <a:rPr lang="en-US" sz="1400" dirty="0" err="1">
                <a:latin typeface="Courier New"/>
                <a:ea typeface="Times New Roman"/>
                <a:cs typeface="Times New Roman"/>
              </a:rPr>
              <a:t>sal</a:t>
            </a:r>
            <a:r>
              <a:rPr lang="en-GB" sz="1400" dirty="0">
                <a:latin typeface="Courier New"/>
                <a:ea typeface="Times New Roman"/>
                <a:cs typeface="Times New Roman"/>
              </a:rPr>
              <a:t>), </a:t>
            </a:r>
            <a:r>
              <a:rPr lang="en-US" sz="1400" dirty="0">
                <a:latin typeface="Courier New"/>
                <a:ea typeface="Times New Roman"/>
                <a:cs typeface="Times New Roman"/>
              </a:rPr>
              <a:t>MAX</a:t>
            </a:r>
            <a:r>
              <a:rPr lang="en-GB" sz="1400" dirty="0">
                <a:latin typeface="Courier New"/>
                <a:ea typeface="Times New Roman"/>
                <a:cs typeface="Times New Roman"/>
              </a:rPr>
              <a:t>(</a:t>
            </a:r>
            <a:r>
              <a:rPr lang="en-US" sz="1400" dirty="0" err="1">
                <a:latin typeface="Courier New"/>
                <a:ea typeface="Times New Roman"/>
                <a:cs typeface="Times New Roman"/>
              </a:rPr>
              <a:t>sal</a:t>
            </a:r>
            <a:r>
              <a:rPr lang="en-GB" sz="1400" dirty="0">
                <a:latin typeface="Courier New"/>
                <a:ea typeface="Times New Roman"/>
                <a:cs typeface="Times New Roman"/>
              </a:rPr>
              <a:t>), </a:t>
            </a:r>
            <a:r>
              <a:rPr lang="en-US" sz="1400" dirty="0">
                <a:latin typeface="Courier New"/>
                <a:ea typeface="Times New Roman"/>
                <a:cs typeface="Times New Roman"/>
              </a:rPr>
              <a:t>SUM</a:t>
            </a:r>
            <a:r>
              <a:rPr lang="en-GB" sz="1400" dirty="0">
                <a:latin typeface="Courier New"/>
                <a:ea typeface="Times New Roman"/>
                <a:cs typeface="Times New Roman"/>
              </a:rPr>
              <a:t>(</a:t>
            </a:r>
            <a:r>
              <a:rPr lang="en-US" sz="1400" dirty="0" err="1">
                <a:latin typeface="Courier New"/>
                <a:ea typeface="Times New Roman"/>
                <a:cs typeface="Times New Roman"/>
              </a:rPr>
              <a:t>sal</a:t>
            </a:r>
            <a:r>
              <a:rPr lang="en-GB" sz="1400" dirty="0">
                <a:latin typeface="Courier New"/>
                <a:ea typeface="Times New Roman"/>
                <a:cs typeface="Times New Roman"/>
              </a:rPr>
              <a:t>), </a:t>
            </a:r>
            <a:r>
              <a:rPr lang="en-US" sz="1400" dirty="0">
                <a:latin typeface="Courier New"/>
                <a:ea typeface="Times New Roman"/>
                <a:cs typeface="Times New Roman"/>
              </a:rPr>
              <a:t>COUNT(</a:t>
            </a:r>
            <a:r>
              <a:rPr lang="en-US" sz="1400" dirty="0" err="1">
                <a:latin typeface="Courier New"/>
                <a:ea typeface="Times New Roman"/>
                <a:cs typeface="Times New Roman"/>
              </a:rPr>
              <a:t>sal</a:t>
            </a:r>
            <a:r>
              <a:rPr lang="en-US" sz="1400" dirty="0">
                <a:latin typeface="Courier New"/>
                <a:ea typeface="Times New Roman"/>
                <a:cs typeface="Times New Roman"/>
              </a:rPr>
              <a:t>), SUM(</a:t>
            </a:r>
            <a:r>
              <a:rPr lang="en-US" sz="1400" dirty="0" err="1">
                <a:latin typeface="Courier New"/>
                <a:ea typeface="Times New Roman"/>
                <a:cs typeface="Times New Roman"/>
              </a:rPr>
              <a:t>sal</a:t>
            </a:r>
            <a:r>
              <a:rPr lang="en-US" sz="1400" dirty="0">
                <a:latin typeface="Courier New"/>
                <a:ea typeface="Times New Roman"/>
                <a:cs typeface="Times New Roman"/>
              </a:rPr>
              <a:t>), COUNT(</a:t>
            </a:r>
            <a:r>
              <a:rPr lang="en-US" sz="1400" dirty="0" err="1">
                <a:latin typeface="Courier New"/>
                <a:ea typeface="Times New Roman"/>
                <a:cs typeface="Times New Roman"/>
              </a:rPr>
              <a:t>sal</a:t>
            </a:r>
            <a:r>
              <a:rPr lang="en-US" sz="1400" dirty="0" smtClean="0">
                <a:latin typeface="Courier New"/>
                <a:ea typeface="Times New Roman"/>
                <a:cs typeface="Times New Roman"/>
              </a:rPr>
              <a:t>), COUNT(</a:t>
            </a:r>
            <a:r>
              <a:rPr lang="en-US" sz="1400" dirty="0" err="1" smtClean="0">
                <a:latin typeface="Courier New"/>
                <a:ea typeface="Times New Roman"/>
                <a:cs typeface="Times New Roman"/>
              </a:rPr>
              <a:t>comm</a:t>
            </a:r>
            <a:r>
              <a:rPr lang="en-US" sz="1400" dirty="0" smtClean="0">
                <a:latin typeface="Courier New"/>
                <a:ea typeface="Times New Roman"/>
                <a:cs typeface="Times New Roman"/>
              </a:rPr>
              <a:t>), COUNT</a:t>
            </a:r>
            <a:r>
              <a:rPr lang="en-US" sz="1400" dirty="0">
                <a:latin typeface="Courier New"/>
                <a:ea typeface="Times New Roman"/>
                <a:cs typeface="Times New Roman"/>
              </a:rPr>
              <a:t>(*) </a:t>
            </a:r>
            <a:endParaRPr lang="el-GR" sz="1400" dirty="0">
              <a:latin typeface="Courier New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US" sz="1400" dirty="0">
                <a:latin typeface="Courier New"/>
                <a:ea typeface="Times New Roman"/>
                <a:cs typeface="Times New Roman"/>
              </a:rPr>
              <a:t>FROM EMP</a:t>
            </a:r>
            <a:endParaRPr lang="el-GR" sz="1400" dirty="0">
              <a:latin typeface="Courier New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US" sz="1400" dirty="0">
                <a:latin typeface="Courier New"/>
                <a:ea typeface="Times New Roman"/>
                <a:cs typeface="Times New Roman"/>
              </a:rPr>
              <a:t>WHERE </a:t>
            </a:r>
            <a:r>
              <a:rPr lang="en-US" sz="1400" dirty="0" smtClean="0">
                <a:latin typeface="Courier New"/>
                <a:ea typeface="Times New Roman"/>
                <a:cs typeface="Times New Roman"/>
              </a:rPr>
              <a:t>job='ANALYST‘ OR job=‘SALESMAN‘ ;</a:t>
            </a:r>
            <a:endParaRPr lang="el-GR" sz="1400" dirty="0">
              <a:latin typeface="Courier New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endParaRPr lang="el-GR" sz="1400" dirty="0">
              <a:effectLst/>
              <a:latin typeface="Courier New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5537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176464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SELECT * FROM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emp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EMPNO ENAME      JOB             MGR HIREDATE        SAL      COMM    DEPTNO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--------- ---------- --------- --------- --------- --------- --------- ---------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7369 SMITH      CLERK          7902 17-DEC-80       800                  20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7499 ALLEN      SALESMAN       7698 20-FEB-81      1600       300        30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7521 WARD       SALESMAN       7698 22-FEB-81      1250       500        30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7566 JONES      MANAGER        7839 02-APR-81      2975                  20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7654 MARTIN     SALESMAN       7698 28-SEP-81      1250      1400        30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7698 BLAKE      MANAGER        7839 01-MAY-81      2850                  30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7782 CLARK      MANAGER        7839 09-JUN-81      2450                  10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7788 SCOTT      ANALYST        7566 19-APR-87      3000                  20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7839 KING       PRESIDENT           17-NOV-81      5000                  10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7844 TURNER     SALESMAN       7698 08-SEP-81      1500         0        30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7876 ADAMS      CLERK          7788 23-MAY-87      1100                  20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7900 JAMES      CLERK          7698 03-DEC-81       950                  30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7902 FORD       ANALYST        7566 03-DEC-81      3000                  20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7934 MILLER     CLERK          7782 23-JAN-82      1300                  10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7999 BATES      ANALYST        7566 23-JAN-04      1300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9552" y="5013176"/>
            <a:ext cx="820891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1400" dirty="0">
                <a:latin typeface="Courier New"/>
                <a:ea typeface="Times New Roman"/>
                <a:cs typeface="Times New Roman"/>
              </a:rPr>
              <a:t>SELECT AVG</a:t>
            </a:r>
            <a:r>
              <a:rPr lang="en-GB" sz="1400" dirty="0">
                <a:latin typeface="Courier New"/>
                <a:ea typeface="Times New Roman"/>
                <a:cs typeface="Times New Roman"/>
              </a:rPr>
              <a:t>(</a:t>
            </a:r>
            <a:r>
              <a:rPr lang="en-US" sz="1400" dirty="0" err="1">
                <a:latin typeface="Courier New"/>
                <a:ea typeface="Times New Roman"/>
                <a:cs typeface="Times New Roman"/>
              </a:rPr>
              <a:t>sal</a:t>
            </a:r>
            <a:r>
              <a:rPr lang="en-GB" sz="1400" dirty="0">
                <a:latin typeface="Courier New"/>
                <a:ea typeface="Times New Roman"/>
                <a:cs typeface="Times New Roman"/>
              </a:rPr>
              <a:t>), </a:t>
            </a:r>
            <a:r>
              <a:rPr lang="en-US" sz="1400" dirty="0">
                <a:latin typeface="Courier New"/>
                <a:ea typeface="Times New Roman"/>
                <a:cs typeface="Times New Roman"/>
              </a:rPr>
              <a:t>MIN</a:t>
            </a:r>
            <a:r>
              <a:rPr lang="en-GB" sz="1400" dirty="0">
                <a:latin typeface="Courier New"/>
                <a:ea typeface="Times New Roman"/>
                <a:cs typeface="Times New Roman"/>
              </a:rPr>
              <a:t>(</a:t>
            </a:r>
            <a:r>
              <a:rPr lang="en-US" sz="1400" dirty="0" err="1">
                <a:latin typeface="Courier New"/>
                <a:ea typeface="Times New Roman"/>
                <a:cs typeface="Times New Roman"/>
              </a:rPr>
              <a:t>sal</a:t>
            </a:r>
            <a:r>
              <a:rPr lang="en-GB" sz="1400" dirty="0">
                <a:latin typeface="Courier New"/>
                <a:ea typeface="Times New Roman"/>
                <a:cs typeface="Times New Roman"/>
              </a:rPr>
              <a:t>), </a:t>
            </a:r>
            <a:r>
              <a:rPr lang="en-US" sz="1400" dirty="0">
                <a:latin typeface="Courier New"/>
                <a:ea typeface="Times New Roman"/>
                <a:cs typeface="Times New Roman"/>
              </a:rPr>
              <a:t>MAX</a:t>
            </a:r>
            <a:r>
              <a:rPr lang="en-GB" sz="1400" dirty="0">
                <a:latin typeface="Courier New"/>
                <a:ea typeface="Times New Roman"/>
                <a:cs typeface="Times New Roman"/>
              </a:rPr>
              <a:t>(</a:t>
            </a:r>
            <a:r>
              <a:rPr lang="en-US" sz="1400" dirty="0" err="1">
                <a:latin typeface="Courier New"/>
                <a:ea typeface="Times New Roman"/>
                <a:cs typeface="Times New Roman"/>
              </a:rPr>
              <a:t>sal</a:t>
            </a:r>
            <a:r>
              <a:rPr lang="en-GB" sz="1400" dirty="0">
                <a:latin typeface="Courier New"/>
                <a:ea typeface="Times New Roman"/>
                <a:cs typeface="Times New Roman"/>
              </a:rPr>
              <a:t>), </a:t>
            </a:r>
            <a:r>
              <a:rPr lang="en-US" sz="1400" dirty="0">
                <a:latin typeface="Courier New"/>
                <a:ea typeface="Times New Roman"/>
                <a:cs typeface="Times New Roman"/>
              </a:rPr>
              <a:t>SUM</a:t>
            </a:r>
            <a:r>
              <a:rPr lang="en-GB" sz="1400" dirty="0">
                <a:latin typeface="Courier New"/>
                <a:ea typeface="Times New Roman"/>
                <a:cs typeface="Times New Roman"/>
              </a:rPr>
              <a:t>(</a:t>
            </a:r>
            <a:r>
              <a:rPr lang="en-US" sz="1400" dirty="0" err="1">
                <a:latin typeface="Courier New"/>
                <a:ea typeface="Times New Roman"/>
                <a:cs typeface="Times New Roman"/>
              </a:rPr>
              <a:t>sal</a:t>
            </a:r>
            <a:r>
              <a:rPr lang="en-GB" sz="1400" dirty="0">
                <a:latin typeface="Courier New"/>
                <a:ea typeface="Times New Roman"/>
                <a:cs typeface="Times New Roman"/>
              </a:rPr>
              <a:t>), </a:t>
            </a:r>
            <a:r>
              <a:rPr lang="en-US" sz="1400" dirty="0">
                <a:latin typeface="Courier New"/>
                <a:ea typeface="Times New Roman"/>
                <a:cs typeface="Times New Roman"/>
              </a:rPr>
              <a:t>COUNT(</a:t>
            </a:r>
            <a:r>
              <a:rPr lang="en-US" sz="1400" dirty="0" err="1">
                <a:latin typeface="Courier New"/>
                <a:ea typeface="Times New Roman"/>
                <a:cs typeface="Times New Roman"/>
              </a:rPr>
              <a:t>sal</a:t>
            </a:r>
            <a:r>
              <a:rPr lang="en-US" sz="1400" dirty="0">
                <a:latin typeface="Courier New"/>
                <a:ea typeface="Times New Roman"/>
                <a:cs typeface="Times New Roman"/>
              </a:rPr>
              <a:t>), SUM(</a:t>
            </a:r>
            <a:r>
              <a:rPr lang="en-US" sz="1400" dirty="0" err="1">
                <a:latin typeface="Courier New"/>
                <a:ea typeface="Times New Roman"/>
                <a:cs typeface="Times New Roman"/>
              </a:rPr>
              <a:t>sal</a:t>
            </a:r>
            <a:r>
              <a:rPr lang="en-US" sz="1400" dirty="0">
                <a:latin typeface="Courier New"/>
                <a:ea typeface="Times New Roman"/>
                <a:cs typeface="Times New Roman"/>
              </a:rPr>
              <a:t>), </a:t>
            </a:r>
            <a:endParaRPr lang="el-GR" sz="1400" dirty="0">
              <a:latin typeface="Courier New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US" sz="1400" dirty="0">
                <a:latin typeface="Courier New"/>
                <a:ea typeface="Times New Roman"/>
                <a:cs typeface="Times New Roman"/>
              </a:rPr>
              <a:t>            COUNT(</a:t>
            </a:r>
            <a:r>
              <a:rPr lang="en-US" sz="1400" dirty="0" err="1">
                <a:latin typeface="Courier New"/>
                <a:ea typeface="Times New Roman"/>
                <a:cs typeface="Times New Roman"/>
              </a:rPr>
              <a:t>sal</a:t>
            </a:r>
            <a:r>
              <a:rPr lang="en-US" sz="1400" dirty="0">
                <a:latin typeface="Courier New"/>
                <a:ea typeface="Times New Roman"/>
                <a:cs typeface="Times New Roman"/>
              </a:rPr>
              <a:t>), COUNT(*) </a:t>
            </a:r>
            <a:endParaRPr lang="el-GR" sz="1400" dirty="0">
              <a:latin typeface="Courier New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US" sz="1400" dirty="0">
                <a:latin typeface="Courier New"/>
                <a:ea typeface="Times New Roman"/>
                <a:cs typeface="Times New Roman"/>
              </a:rPr>
              <a:t>FROM EMP</a:t>
            </a:r>
            <a:endParaRPr lang="el-GR" sz="1400" dirty="0">
              <a:latin typeface="Courier New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US" sz="1400" dirty="0">
                <a:latin typeface="Courier New"/>
                <a:ea typeface="Times New Roman"/>
                <a:cs typeface="Times New Roman"/>
              </a:rPr>
              <a:t>WHERE job='ANALYST';</a:t>
            </a:r>
            <a:endParaRPr lang="el-GR" sz="1400" dirty="0">
              <a:latin typeface="Courier New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endParaRPr lang="el-GR" sz="1400" dirty="0">
              <a:effectLst/>
              <a:latin typeface="Courier New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4596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176464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SELECT * FROM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emp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EMPNO ENAME      JOB             MGR HIREDATE        SAL      COMM    DEPTNO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--------- ---------- --------- --------- --------- --------- --------- ---------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7369 SMITH      CLERK          7902 17-DEC-80       800                  20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7499 ALLEN      SALESMAN       7698 20-FEB-81      1600       300        30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7521 WARD       SALESMAN       7698 22-FEB-81      1250       500        30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7566 JONES      MANAGER        7839 02-APR-81      2975                  20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7654 MARTIN     SALESMAN       7698 28-SEP-81      1250      1400        30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7698 BLAKE      MANAGER        7839 01-MAY-81      2850                  30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7782 CLARK      MANAGER        7839 09-JUN-81      2450                  10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7788 SCOTT      ANALYST        7566 19-APR-87      3000                  20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7839 KING       PRESIDENT           17-NOV-81      5000                  10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7844 TURNER     SALESMAN       7698 08-SEP-81      1500         0        30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7876 ADAMS      CLERK          7788 23-MAY-87      1100                  20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7900 JAMES      CLERK          7698 03-DEC-81       950                  30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7902 FORD       ANALYST        7566 03-DEC-81      3000                  20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7934 MILLER     CLERK          7782 23-JAN-82      1300                  10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7999 BATES      ANALYST        7566 23-JAN-04      1300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9552" y="5013176"/>
            <a:ext cx="820891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1400" dirty="0">
                <a:latin typeface="Courier New"/>
                <a:ea typeface="Times New Roman"/>
                <a:cs typeface="Times New Roman"/>
              </a:rPr>
              <a:t>SELECT DISTINCT job</a:t>
            </a:r>
            <a:endParaRPr lang="el-GR" sz="1400" dirty="0">
              <a:latin typeface="Courier New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US" sz="1400" dirty="0">
                <a:latin typeface="Courier New"/>
                <a:ea typeface="Times New Roman"/>
                <a:cs typeface="Times New Roman"/>
              </a:rPr>
              <a:t>FROM EMP</a:t>
            </a:r>
            <a:endParaRPr lang="el-GR" sz="1400" dirty="0">
              <a:latin typeface="Courier New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US" sz="1400" dirty="0">
                <a:latin typeface="Courier New"/>
                <a:ea typeface="Times New Roman"/>
                <a:cs typeface="Times New Roman"/>
              </a:rPr>
              <a:t>ORDER BY job;</a:t>
            </a:r>
            <a:endParaRPr lang="el-GR" sz="1400" dirty="0">
              <a:latin typeface="Courier New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US" sz="1400" dirty="0">
                <a:latin typeface="Courier New"/>
                <a:ea typeface="Times New Roman"/>
                <a:cs typeface="Times New Roman"/>
              </a:rPr>
              <a:t> </a:t>
            </a:r>
            <a:endParaRPr lang="el-GR" sz="1400" dirty="0">
              <a:latin typeface="Courier New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US" sz="1400" dirty="0">
                <a:latin typeface="Courier New"/>
                <a:ea typeface="Times New Roman"/>
                <a:cs typeface="Times New Roman"/>
              </a:rPr>
              <a:t>SELECT DISTINCT </a:t>
            </a:r>
            <a:r>
              <a:rPr lang="en-US" sz="1400" dirty="0" err="1">
                <a:latin typeface="Courier New"/>
                <a:ea typeface="Times New Roman"/>
                <a:cs typeface="Times New Roman"/>
              </a:rPr>
              <a:t>deptno</a:t>
            </a:r>
            <a:r>
              <a:rPr lang="en-US" sz="1400" dirty="0">
                <a:latin typeface="Courier New"/>
                <a:ea typeface="Times New Roman"/>
                <a:cs typeface="Times New Roman"/>
              </a:rPr>
              <a:t>, job</a:t>
            </a:r>
            <a:endParaRPr lang="el-GR" sz="1400" dirty="0">
              <a:latin typeface="Courier New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US" sz="1400" dirty="0">
                <a:latin typeface="Courier New"/>
                <a:ea typeface="Times New Roman"/>
                <a:cs typeface="Times New Roman"/>
              </a:rPr>
              <a:t>FROM EMP</a:t>
            </a:r>
            <a:endParaRPr lang="el-GR" sz="1400" dirty="0">
              <a:latin typeface="Courier New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US" sz="1400" dirty="0">
                <a:latin typeface="Courier New"/>
                <a:ea typeface="Times New Roman"/>
                <a:cs typeface="Times New Roman"/>
              </a:rPr>
              <a:t>ORDER BY </a:t>
            </a:r>
            <a:r>
              <a:rPr lang="en-US" sz="1400" dirty="0" err="1">
                <a:latin typeface="Courier New"/>
                <a:ea typeface="Times New Roman"/>
                <a:cs typeface="Times New Roman"/>
              </a:rPr>
              <a:t>deptno</a:t>
            </a:r>
            <a:r>
              <a:rPr lang="en-US" sz="1400" dirty="0">
                <a:latin typeface="Courier New"/>
                <a:ea typeface="Times New Roman"/>
                <a:cs typeface="Times New Roman"/>
              </a:rPr>
              <a:t>, job;</a:t>
            </a:r>
            <a:endParaRPr lang="el-GR" sz="1400" dirty="0">
              <a:latin typeface="Courier New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endParaRPr lang="el-GR" sz="1400" dirty="0">
              <a:effectLst/>
              <a:latin typeface="Courier New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2552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440160"/>
          </a:xfrm>
        </p:spPr>
        <p:txBody>
          <a:bodyPr/>
          <a:lstStyle/>
          <a:p>
            <a:r>
              <a:rPr lang="el-GR" dirty="0">
                <a:solidFill>
                  <a:schemeClr val="accent4"/>
                </a:solidFill>
              </a:rPr>
              <a:t>Εισαγωγή </a:t>
            </a:r>
            <a:r>
              <a:rPr lang="el-GR" dirty="0" smtClean="0">
                <a:solidFill>
                  <a:schemeClr val="accent4"/>
                </a:solidFill>
              </a:rPr>
              <a:t>στην υλοποίηση </a:t>
            </a:r>
            <a:br>
              <a:rPr lang="el-GR" dirty="0" smtClean="0">
                <a:solidFill>
                  <a:schemeClr val="accent4"/>
                </a:solidFill>
              </a:rPr>
            </a:br>
            <a:r>
              <a:rPr lang="el-GR" dirty="0" smtClean="0">
                <a:solidFill>
                  <a:schemeClr val="accent4"/>
                </a:solidFill>
              </a:rPr>
              <a:t>βάσεων δεδομένων </a:t>
            </a:r>
            <a:endParaRPr lang="el-GR" dirty="0">
              <a:solidFill>
                <a:schemeClr val="accent4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504" y="116632"/>
            <a:ext cx="786211" cy="151194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  <p:sp>
        <p:nvSpPr>
          <p:cNvPr id="3" name="Rectangle 2"/>
          <p:cNvSpPr/>
          <p:nvPr/>
        </p:nvSpPr>
        <p:spPr>
          <a:xfrm>
            <a:off x="35496" y="1412776"/>
            <a:ext cx="892899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188" indent="0">
              <a:buNone/>
            </a:pPr>
            <a:r>
              <a:rPr lang="en-US" altLang="el-GR" sz="2400" b="1" dirty="0" smtClean="0">
                <a:solidFill>
                  <a:schemeClr val="accent4"/>
                </a:solidFill>
                <a:cs typeface="Arial" charset="0"/>
              </a:rPr>
              <a:t>                              </a:t>
            </a:r>
            <a:r>
              <a:rPr lang="el-GR" altLang="el-GR" sz="2400" b="1" dirty="0" smtClean="0">
                <a:solidFill>
                  <a:schemeClr val="accent4"/>
                </a:solidFill>
                <a:cs typeface="Arial" charset="0"/>
              </a:rPr>
              <a:t>Γλώσσα </a:t>
            </a:r>
            <a:r>
              <a:rPr lang="en-US" altLang="el-GR" sz="2400" b="1" dirty="0" smtClean="0">
                <a:solidFill>
                  <a:schemeClr val="accent4"/>
                </a:solidFill>
                <a:cs typeface="Arial" charset="0"/>
              </a:rPr>
              <a:t>SQL</a:t>
            </a:r>
            <a:endParaRPr lang="el-GR" altLang="el-GR" sz="2400" b="1" dirty="0" smtClean="0">
              <a:solidFill>
                <a:schemeClr val="accent4"/>
              </a:solidFill>
              <a:cs typeface="Arial" charset="0"/>
            </a:endParaRPr>
          </a:p>
          <a:p>
            <a:pPr hangingPunct="0"/>
            <a:r>
              <a:rPr lang="el-GR" sz="2400" dirty="0" smtClean="0"/>
              <a:t>Είναι η γλώσσα </a:t>
            </a:r>
            <a:r>
              <a:rPr lang="el-GR" sz="2400" dirty="0"/>
              <a:t>διαχείρισης βάσεων δεδομένων και περιλαμβάνει τρεις </a:t>
            </a:r>
            <a:r>
              <a:rPr lang="el-GR" sz="2400" dirty="0" smtClean="0"/>
              <a:t>υπογλώσσες: 1) Γλώσσα </a:t>
            </a:r>
            <a:r>
              <a:rPr lang="el-GR" sz="2400" dirty="0"/>
              <a:t>Ορισμού Δεδομένων - DDL (Data Definition </a:t>
            </a:r>
            <a:r>
              <a:rPr lang="el-GR" sz="2400" dirty="0" smtClean="0"/>
              <a:t>Language)</a:t>
            </a:r>
            <a:endParaRPr lang="en-US" sz="2400" dirty="0" smtClean="0"/>
          </a:p>
          <a:p>
            <a:pPr hangingPunct="0"/>
            <a:r>
              <a:rPr lang="en-US" sz="2400" dirty="0" smtClean="0"/>
              <a:t>CREATE TABLE – </a:t>
            </a:r>
            <a:r>
              <a:rPr lang="el-GR" sz="2400" dirty="0" smtClean="0"/>
              <a:t>δημιουργία πίνακα</a:t>
            </a:r>
            <a:r>
              <a:rPr lang="en-US" sz="2400" dirty="0" smtClean="0"/>
              <a:t>, ALTER TABLE</a:t>
            </a:r>
            <a:r>
              <a:rPr lang="el-GR" sz="2400" dirty="0" smtClean="0"/>
              <a:t> - αλλαγή στηλών πίνακα</a:t>
            </a:r>
            <a:r>
              <a:rPr lang="en-US" sz="2400" dirty="0" smtClean="0"/>
              <a:t>, DROP TABLE</a:t>
            </a:r>
            <a:r>
              <a:rPr lang="el-GR" sz="2400" dirty="0" smtClean="0"/>
              <a:t> – διαγραφή πίνακα</a:t>
            </a:r>
            <a:r>
              <a:rPr lang="en-US" sz="2400" dirty="0" smtClean="0"/>
              <a:t>, CREATE INDEX </a:t>
            </a:r>
            <a:r>
              <a:rPr lang="el-GR" sz="2400" dirty="0" smtClean="0"/>
              <a:t>– δημιουργία ευρετηρίου</a:t>
            </a:r>
            <a:endParaRPr lang="en-US" sz="2400" dirty="0" smtClean="0"/>
          </a:p>
          <a:p>
            <a:pPr hangingPunct="0"/>
            <a:r>
              <a:rPr lang="en-US" sz="2400" dirty="0" smtClean="0"/>
              <a:t>2) </a:t>
            </a:r>
            <a:r>
              <a:rPr lang="el-GR" sz="2400" dirty="0" smtClean="0"/>
              <a:t>Γλώσσα </a:t>
            </a:r>
            <a:r>
              <a:rPr lang="el-GR" sz="2400" dirty="0"/>
              <a:t>Χειρισμού Δεδομένων - DML (Data Manipulation </a:t>
            </a:r>
            <a:r>
              <a:rPr lang="en-US" sz="2400" dirty="0"/>
              <a:t>L</a:t>
            </a:r>
            <a:r>
              <a:rPr lang="el-GR" sz="2400" dirty="0" err="1"/>
              <a:t>anguage</a:t>
            </a:r>
            <a:r>
              <a:rPr lang="el-GR" sz="2400" dirty="0" smtClean="0"/>
              <a:t>)</a:t>
            </a:r>
            <a:r>
              <a:rPr lang="en-US" sz="2400" dirty="0" smtClean="0"/>
              <a:t>: INSERT</a:t>
            </a:r>
            <a:r>
              <a:rPr lang="el-GR" sz="2400" dirty="0" smtClean="0"/>
              <a:t> – εισαγωγή</a:t>
            </a:r>
            <a:endParaRPr lang="en-US" sz="2400" dirty="0" smtClean="0"/>
          </a:p>
          <a:p>
            <a:pPr hangingPunct="0"/>
            <a:r>
              <a:rPr lang="el-GR" sz="2400" dirty="0" smtClean="0"/>
              <a:t> γραμμών</a:t>
            </a:r>
            <a:r>
              <a:rPr lang="en-US" sz="2400" dirty="0" smtClean="0"/>
              <a:t>, UPDATE</a:t>
            </a:r>
            <a:r>
              <a:rPr lang="el-GR" sz="2400" dirty="0" smtClean="0"/>
              <a:t> – αλλαγή </a:t>
            </a:r>
            <a:endParaRPr lang="en-US" sz="2400" dirty="0" smtClean="0"/>
          </a:p>
          <a:p>
            <a:pPr hangingPunct="0"/>
            <a:r>
              <a:rPr lang="el-GR" sz="2400" dirty="0" smtClean="0"/>
              <a:t>γραμμών</a:t>
            </a:r>
            <a:r>
              <a:rPr lang="en-US" sz="2400" dirty="0" smtClean="0"/>
              <a:t>, DELETE</a:t>
            </a:r>
            <a:r>
              <a:rPr lang="el-GR" sz="2400" dirty="0" smtClean="0"/>
              <a:t> – διαγραφή </a:t>
            </a:r>
            <a:endParaRPr lang="en-US" sz="2400" dirty="0" smtClean="0"/>
          </a:p>
          <a:p>
            <a:pPr hangingPunct="0"/>
            <a:r>
              <a:rPr lang="el-GR" sz="2400" dirty="0" smtClean="0"/>
              <a:t>γραμμών</a:t>
            </a:r>
            <a:r>
              <a:rPr lang="en-US" sz="2400" dirty="0" smtClean="0"/>
              <a:t>, SELECT</a:t>
            </a:r>
            <a:r>
              <a:rPr lang="el-GR" sz="2400" dirty="0" smtClean="0"/>
              <a:t> – εμφάνιση </a:t>
            </a:r>
            <a:endParaRPr lang="en-US" sz="2400" dirty="0" smtClean="0"/>
          </a:p>
          <a:p>
            <a:pPr hangingPunct="0"/>
            <a:r>
              <a:rPr lang="el-GR" sz="2400" dirty="0" smtClean="0"/>
              <a:t>γραμμών</a:t>
            </a:r>
            <a:r>
              <a:rPr lang="en-US" sz="2400" dirty="0" smtClean="0"/>
              <a:t>.</a:t>
            </a:r>
            <a:endParaRPr lang="el-GR" sz="2400" dirty="0"/>
          </a:p>
          <a:p>
            <a:pPr marL="357188" indent="0">
              <a:buNone/>
            </a:pPr>
            <a:endParaRPr lang="el-GR" altLang="el-GR" sz="2400" dirty="0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776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288032"/>
          </a:xfrm>
        </p:spPr>
        <p:txBody>
          <a:bodyPr>
            <a:normAutofit fontScale="90000"/>
          </a:bodyPr>
          <a:lstStyle/>
          <a:p>
            <a:endParaRPr lang="el-GR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4176464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SELECT * FROM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emp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EMPNO ENAME      JOB             MGR HIREDATE        SAL      COMM    DEPTNO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--------- ---------- --------- --------- --------- --------- --------- ---------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7369 SMITH      CLERK          7902 17-DEC-80       800                  20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7499 ALLEN      SALESMAN       7698 20-FEB-81      1600       300        30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7521 WARD       SALESMAN       7698 22-FEB-81      1250       500        30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7566 JONES      MANAGER        7839 02-APR-81      2975                  20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7654 MARTIN     SALESMAN       7698 28-SEP-81      1250      1400        30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7698 BLAKE      MANAGER        7839 01-MAY-81      2850                  30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7782 CLARK      MANAGER        7839 09-JUN-81      2450                  10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7788 SCOTT      ANALYST        7566 19-APR-87      3000                  20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7839 KING       PRESIDENT           17-NOV-81      5000                  10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7844 TURNER     SALESMAN       7698 08-SEP-81      1500         0        30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7876 ADAMS      CLERK          7788 23-MAY-87      1100                  20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7900 JAMES      CLERK          7698 03-DEC-81       950                  30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7902 FORD       ANALYST        7566 03-DEC-81      3000                  20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7934 MILLER     CLERK          7782 23-JAN-82      1300                  10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7999 BATES      ANALYST        7566 23-JAN-04      1300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7544" y="4437112"/>
            <a:ext cx="6696744" cy="224676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SELECT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ename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job,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sal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l-G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FROM EMP</a:t>
            </a:r>
            <a:endParaRPr lang="el-G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WHERE job IN ('ANALYST', 'PROGRAMMER')</a:t>
            </a:r>
            <a:endParaRPr lang="el-G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AND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sal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&gt;= 1000 AND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sal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&lt;=7000;</a:t>
            </a:r>
            <a:endParaRPr lang="el-G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endParaRPr lang="el-G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SELECT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ename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job,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sal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l-G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FROM EMP</a:t>
            </a:r>
            <a:endParaRPr lang="el-G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WHERE (job IN ('ANALYST', 'PROGRAMMER'))</a:t>
            </a:r>
            <a:endParaRPr lang="el-G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AND 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sal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&gt;= 1300 OR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sal+NVL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(comm,0)&gt;= 1500)</a:t>
            </a:r>
            <a:endParaRPr lang="el-G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ORDER BY job,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ename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sal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l-G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8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176464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SELECT * FROM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emp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EMPNO ENAME      JOB             MGR HIREDATE        SAL      COMM    DEPTNO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--------- ---------- --------- --------- --------- --------- --------- ---------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7369 SMITH      CLERK          7902 17-DEC-80       800                  20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7499 ALLEN      SALESMAN       7698 20-FEB-81      1600       300        30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7521 WARD       SALESMAN       7698 22-FEB-81      1250       500        30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7566 JONES      MANAGER        7839 02-APR-81      2975                  20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7654 MARTIN     SALESMAN       7698 28-SEP-81      1250      1400        30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7698 BLAKE      MANAGER        7839 01-MAY-81      2850                  30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7782 CLARK      MANAGER        7839 09-JUN-81      2450                  10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7788 SCOTT      ANALYST        7566 19-APR-87      3000                  20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7839 KING       PRESIDENT           17-NOV-81      5000                  10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7844 TURNER     SALESMAN       7698 08-SEP-81      1500         0        30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7876 ADAMS      CLERK          7788 23-MAY-87      1100                  20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7900 JAMES      CLERK          7698 03-DEC-81       950                  30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7902 FORD       ANALYST        7566 03-DEC-81      3000                  20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7934 MILLER     CLERK          7782 23-JAN-82      1300                  10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7999 BATES      ANALYST        7566 23-JAN-04      1300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9552" y="5013176"/>
            <a:ext cx="82089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1400" dirty="0">
                <a:latin typeface="Courier New"/>
                <a:ea typeface="Times New Roman"/>
                <a:cs typeface="Times New Roman"/>
              </a:rPr>
              <a:t>SELECT </a:t>
            </a:r>
            <a:r>
              <a:rPr lang="en-US" sz="1400" dirty="0" err="1">
                <a:latin typeface="Courier New"/>
                <a:ea typeface="Times New Roman"/>
                <a:cs typeface="Times New Roman"/>
              </a:rPr>
              <a:t>ename</a:t>
            </a:r>
            <a:r>
              <a:rPr lang="en-US" sz="1400" dirty="0">
                <a:latin typeface="Courier New"/>
                <a:ea typeface="Times New Roman"/>
                <a:cs typeface="Times New Roman"/>
              </a:rPr>
              <a:t>, job, </a:t>
            </a:r>
            <a:r>
              <a:rPr lang="en-US" sz="1400" dirty="0" err="1">
                <a:latin typeface="Courier New"/>
                <a:ea typeface="Times New Roman"/>
                <a:cs typeface="Times New Roman"/>
              </a:rPr>
              <a:t>sal</a:t>
            </a:r>
            <a:r>
              <a:rPr lang="en-US" sz="1400" dirty="0">
                <a:latin typeface="Courier New"/>
                <a:ea typeface="Times New Roman"/>
                <a:cs typeface="Times New Roman"/>
              </a:rPr>
              <a:t> </a:t>
            </a:r>
            <a:endParaRPr lang="el-GR" sz="1400" dirty="0">
              <a:latin typeface="Courier New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US" sz="1400" dirty="0">
                <a:latin typeface="Courier New"/>
                <a:ea typeface="Times New Roman"/>
                <a:cs typeface="Times New Roman"/>
              </a:rPr>
              <a:t>FROM EMP</a:t>
            </a:r>
            <a:endParaRPr lang="el-GR" sz="1400" dirty="0">
              <a:latin typeface="Courier New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US" sz="1400" dirty="0">
                <a:latin typeface="Courier New"/>
                <a:ea typeface="Times New Roman"/>
                <a:cs typeface="Times New Roman"/>
              </a:rPr>
              <a:t>WHERE job IN ('ANALYST', 'PROGRAMMER')</a:t>
            </a:r>
            <a:endParaRPr lang="el-GR" sz="1400" dirty="0">
              <a:latin typeface="Courier New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US" sz="1400" dirty="0">
                <a:latin typeface="Courier New"/>
                <a:ea typeface="Times New Roman"/>
                <a:cs typeface="Times New Roman"/>
              </a:rPr>
              <a:t>AND </a:t>
            </a:r>
            <a:r>
              <a:rPr lang="en-US" sz="1400" dirty="0" err="1">
                <a:latin typeface="Courier New"/>
                <a:ea typeface="Times New Roman"/>
                <a:cs typeface="Times New Roman"/>
              </a:rPr>
              <a:t>ename</a:t>
            </a:r>
            <a:r>
              <a:rPr lang="en-US" sz="1400" dirty="0">
                <a:latin typeface="Courier New"/>
                <a:ea typeface="Times New Roman"/>
                <a:cs typeface="Times New Roman"/>
              </a:rPr>
              <a:t> LIKE ‘%ES’</a:t>
            </a:r>
            <a:endParaRPr lang="el-GR" sz="1400" dirty="0">
              <a:latin typeface="Courier New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US" sz="1400" dirty="0">
                <a:latin typeface="Courier New"/>
                <a:ea typeface="Times New Roman"/>
                <a:cs typeface="Times New Roman"/>
              </a:rPr>
              <a:t>AND </a:t>
            </a:r>
            <a:r>
              <a:rPr lang="en-US" sz="1400" dirty="0" err="1">
                <a:latin typeface="Courier New"/>
                <a:ea typeface="Times New Roman"/>
                <a:cs typeface="Times New Roman"/>
              </a:rPr>
              <a:t>sal</a:t>
            </a:r>
            <a:r>
              <a:rPr lang="en-US" sz="1400" dirty="0">
                <a:latin typeface="Courier New"/>
                <a:ea typeface="Times New Roman"/>
                <a:cs typeface="Times New Roman"/>
              </a:rPr>
              <a:t> BETWEEN 1000 AND 7000;</a:t>
            </a:r>
            <a:endParaRPr lang="el-GR" sz="1400" dirty="0">
              <a:latin typeface="Courier New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endParaRPr lang="el-GR" sz="1400" dirty="0">
              <a:effectLst/>
              <a:latin typeface="Courier New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0833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176464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SELECT * FROM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emp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EMPNO ENAME      JOB             MGR HIREDATE        SAL      COMM    DEPTNO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--------- ---------- --------- --------- --------- --------- --------- ---------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7369 SMITH      CLERK          7902 17-DEC-80       800                  20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7499 ALLEN      SALESMAN       7698 20-FEB-81      1600       300        30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7521 WARD       SALESMAN       7698 22-FEB-81      1250       500        30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7566 JONES      MANAGER        7839 02-APR-81      2975                  20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7654 MARTIN     SALESMAN       7698 28-SEP-81      1250      1400        30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7698 BLAKE      MANAGER        7839 01-MAY-81      2850                  30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7782 CLARK      MANAGER        7839 09-JUN-81      2450                  10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7788 SCOTT      ANALYST        7566 19-APR-87      3000                  20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7839 KING       PRESIDENT           17-NOV-81      5000                  10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7844 TURNER     SALESMAN       7698 08-SEP-81      1500         0        30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7876 ADAMS      CLERK          7788 23-MAY-87      1100                  20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7900 JAMES      CLERK          7698 03-DEC-81       950                  30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7902 FORD       ANALYST        7566 03-DEC-81      3000                  20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7934 MILLER     CLERK          7782 23-JAN-82      1300                  10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7999 BATES      ANALYST        7566 23-JAN-04      1300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107504" y="5019813"/>
            <a:ext cx="5832648" cy="170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l-GR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SELECT * </a:t>
            </a:r>
            <a:r>
              <a:rPr kumimoji="0" lang="en-US" altLang="el-GR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FROM dept</a:t>
            </a:r>
            <a:r>
              <a:rPr kumimoji="0" lang="en-US" altLang="el-GR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;</a:t>
            </a:r>
            <a:endParaRPr kumimoji="0" lang="el-GR" altLang="el-GR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l-GR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 DEPTNO DNAME          LOC                                                                        </a:t>
            </a:r>
            <a:endParaRPr kumimoji="0" lang="el-GR" altLang="el-GR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l-GR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--------- -------------- -------------                                                              </a:t>
            </a:r>
            <a:endParaRPr kumimoji="0" lang="el-GR" altLang="el-GR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l-GR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     10 ACCOUNTING     NEW YORK                                                                   </a:t>
            </a:r>
            <a:endParaRPr kumimoji="0" lang="el-GR" altLang="el-GR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l-GR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     20 RESEARCH       DALLAS                                                                     </a:t>
            </a:r>
            <a:endParaRPr kumimoji="0" lang="el-GR" altLang="el-GR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l-GR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     30 SALES          CHICAGO                                                                    </a:t>
            </a:r>
            <a:endParaRPr kumimoji="0" lang="el-GR" altLang="el-GR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l-GR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     40 OPERATIONS     BOSTON                                                                     </a:t>
            </a:r>
            <a:endParaRPr kumimoji="0" lang="en-US" altLang="el-GR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44008" y="5064427"/>
            <a:ext cx="48245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SELECT </a:t>
            </a:r>
            <a:r>
              <a:rPr lang="en-US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ename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, job, </a:t>
            </a:r>
            <a:r>
              <a:rPr lang="en-US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sal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deptno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l-GR" sz="15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FROM EMP</a:t>
            </a:r>
            <a:endParaRPr lang="el-GR" sz="15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WHERE </a:t>
            </a:r>
            <a:r>
              <a:rPr lang="en-US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sal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 &gt; (SELECT MIN(</a:t>
            </a:r>
            <a:r>
              <a:rPr lang="en-US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sal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l-GR" sz="15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FROM </a:t>
            </a:r>
            <a:r>
              <a:rPr lang="en-US" sz="1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EMP</a:t>
            </a:r>
            <a:endParaRPr lang="el-GR" sz="15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WHERE </a:t>
            </a:r>
            <a:r>
              <a:rPr lang="en-US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deptno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 IN (10, 20))            </a:t>
            </a:r>
            <a:endParaRPr lang="el-GR" sz="15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ORDER BY </a:t>
            </a:r>
            <a:r>
              <a:rPr lang="en-US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deptno</a:t>
            </a:r>
            <a:r>
              <a:rPr lang="en-GB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ename</a:t>
            </a:r>
            <a:r>
              <a:rPr lang="en-GB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l-GR" sz="15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36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Ερωτήσεις</a:t>
            </a:r>
            <a:r>
              <a:rPr lang="en-US" sz="3600" dirty="0" smtClean="0"/>
              <a:t>;</a:t>
            </a:r>
            <a:endParaRPr lang="el-GR" sz="3600" dirty="0"/>
          </a:p>
        </p:txBody>
      </p:sp>
      <p:grpSp>
        <p:nvGrpSpPr>
          <p:cNvPr id="2" name="Group 1"/>
          <p:cNvGrpSpPr/>
          <p:nvPr/>
        </p:nvGrpSpPr>
        <p:grpSpPr>
          <a:xfrm>
            <a:off x="1767633" y="5833725"/>
            <a:ext cx="5608735" cy="847725"/>
            <a:chOff x="1838952" y="5833725"/>
            <a:chExt cx="5608735" cy="847725"/>
          </a:xfrm>
        </p:grpSpPr>
        <p:pic>
          <p:nvPicPr>
            <p:cNvPr id="6" name="Picture 5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8952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1" name="Picture 3" descr="Λογότυπο Επιχειρησιακού Προγράμματος Εκπαίδευση και Δια βίου Μάθηση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4387" y="5833725"/>
              <a:ext cx="3543300" cy="847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Χ. Σκουρλάς 201</a:t>
            </a:r>
            <a:r>
              <a:rPr lang="en-US" sz="2000" dirty="0" smtClean="0"/>
              <a:t>6</a:t>
            </a:r>
            <a:r>
              <a:rPr lang="el-GR" sz="2000" dirty="0" smtClean="0"/>
              <a:t>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sz="2000" dirty="0"/>
              <a:t>Χ. </a:t>
            </a:r>
            <a:r>
              <a:rPr lang="el-GR" sz="2000" dirty="0" err="1"/>
              <a:t>Σκουρλάς</a:t>
            </a:r>
            <a:r>
              <a:rPr lang="el-GR" sz="2000" dirty="0"/>
              <a:t>. «Βάσεις Δεδομένων Ι. Ενότητα 8: Εισαγωγή στην υλοποίηση σχεσιακών βάσεων δεδομένων </a:t>
            </a:r>
            <a:r>
              <a:rPr lang="el-GR" sz="2000" dirty="0" smtClean="0"/>
              <a:t>». Έκδοση: </a:t>
            </a:r>
            <a:r>
              <a:rPr lang="en-US" sz="2000" dirty="0" smtClean="0"/>
              <a:t>2</a:t>
            </a:r>
            <a:r>
              <a:rPr lang="el-GR" sz="2000" dirty="0" smtClean="0"/>
              <a:t>.0. Αθήνα 201</a:t>
            </a:r>
            <a:r>
              <a:rPr lang="en-US" sz="2000" dirty="0" smtClean="0"/>
              <a:t>6</a:t>
            </a:r>
            <a:r>
              <a:rPr lang="el-GR" sz="2000" dirty="0" smtClean="0"/>
              <a:t>. Διαθέσιμο από τη δικτυακή διεύθυνση: </a:t>
            </a:r>
            <a:r>
              <a:rPr lang="en-US" sz="2000" dirty="0" smtClean="0">
                <a:hlinkClick r:id="rId3"/>
              </a:rPr>
              <a:t>pyles.teiath.gr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17281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1800" dirty="0" smtClean="0"/>
              <a:t>».                     </a:t>
            </a:r>
          </a:p>
          <a:p>
            <a:pPr marL="0" indent="0">
              <a:buNone/>
            </a:pPr>
            <a:endParaRPr lang="el-GR" sz="1800" dirty="0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896" y="2555008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155448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endParaRPr lang="el-GR" dirty="0">
              <a:latin typeface="+mn-lt"/>
            </a:endParaRPr>
          </a:p>
          <a:p>
            <a:r>
              <a:rPr lang="el-GR" dirty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latin typeface="+mn-lt"/>
              </a:rPr>
              <a:t>αδειοδόχο</a:t>
            </a:r>
            <a:endParaRPr lang="el-GR" dirty="0">
              <a:latin typeface="+mn-lt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 err="1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>
              <a:latin typeface="+mn-lt"/>
            </a:endParaRPr>
          </a:p>
          <a:p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</a:t>
            </a:r>
            <a:r>
              <a:rPr lang="el-GR" dirty="0" err="1">
                <a:latin typeface="+mn-lt"/>
              </a:rPr>
              <a:t>αδειοδόχο</a:t>
            </a:r>
            <a:r>
              <a:rPr lang="el-GR" dirty="0">
                <a:latin typeface="+mn-lt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9371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440160"/>
          </a:xfrm>
        </p:spPr>
        <p:txBody>
          <a:bodyPr/>
          <a:lstStyle/>
          <a:p>
            <a:r>
              <a:rPr lang="el-GR" dirty="0">
                <a:solidFill>
                  <a:schemeClr val="accent4"/>
                </a:solidFill>
              </a:rPr>
              <a:t>Εισαγωγή </a:t>
            </a:r>
            <a:r>
              <a:rPr lang="el-GR" dirty="0" smtClean="0">
                <a:solidFill>
                  <a:schemeClr val="accent4"/>
                </a:solidFill>
              </a:rPr>
              <a:t>στην υλοποίηση </a:t>
            </a:r>
            <a:br>
              <a:rPr lang="el-GR" dirty="0" smtClean="0">
                <a:solidFill>
                  <a:schemeClr val="accent4"/>
                </a:solidFill>
              </a:rPr>
            </a:br>
            <a:r>
              <a:rPr lang="el-GR" dirty="0" smtClean="0">
                <a:solidFill>
                  <a:schemeClr val="accent4"/>
                </a:solidFill>
              </a:rPr>
              <a:t>βάσεων δεδομένων - </a:t>
            </a:r>
            <a:r>
              <a:rPr lang="en-US" dirty="0" smtClean="0">
                <a:solidFill>
                  <a:schemeClr val="accent4"/>
                </a:solidFill>
              </a:rPr>
              <a:t>SELECT</a:t>
            </a:r>
            <a:endParaRPr lang="el-GR" dirty="0">
              <a:solidFill>
                <a:schemeClr val="accent4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504" y="116632"/>
            <a:ext cx="786211" cy="151194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  <p:sp>
        <p:nvSpPr>
          <p:cNvPr id="3" name="Rectangle 2"/>
          <p:cNvSpPr/>
          <p:nvPr/>
        </p:nvSpPr>
        <p:spPr>
          <a:xfrm>
            <a:off x="0" y="1340768"/>
            <a:ext cx="903649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l-GR" sz="2400" b="1" dirty="0" smtClean="0">
                <a:solidFill>
                  <a:schemeClr val="accent4"/>
                </a:solidFill>
                <a:cs typeface="Arial" charset="0"/>
              </a:rPr>
              <a:t>          </a:t>
            </a:r>
            <a:r>
              <a:rPr lang="el-GR" altLang="el-GR" sz="2400" b="1" dirty="0" smtClean="0">
                <a:solidFill>
                  <a:schemeClr val="accent4"/>
                </a:solidFill>
                <a:cs typeface="Arial" charset="0"/>
              </a:rPr>
              <a:t>Πρέπει να μάθετε να προγραμματίζετε βάσεις δεδομένων με τις εντολές της γλώσσας </a:t>
            </a:r>
            <a:r>
              <a:rPr lang="en-US" altLang="el-GR" sz="2400" b="1" dirty="0" smtClean="0">
                <a:solidFill>
                  <a:schemeClr val="accent4"/>
                </a:solidFill>
                <a:cs typeface="Arial" charset="0"/>
              </a:rPr>
              <a:t>SQL:</a:t>
            </a:r>
            <a:endParaRPr lang="en-US" altLang="el-GR" sz="2400" b="1" dirty="0">
              <a:solidFill>
                <a:schemeClr val="accent4"/>
              </a:solidFill>
              <a:cs typeface="Arial" charset="0"/>
            </a:endParaRPr>
          </a:p>
          <a:p>
            <a:pPr marL="357188" indent="0">
              <a:buNone/>
            </a:pPr>
            <a:r>
              <a:rPr lang="el-GR" altLang="el-GR" sz="2400" dirty="0" smtClean="0">
                <a:cs typeface="Arial" charset="0"/>
              </a:rPr>
              <a:t>Είδατε σε κάποιο βάθος έως τώρα τις εντολές </a:t>
            </a:r>
            <a:r>
              <a:rPr lang="en-US" altLang="el-GR" sz="2400" dirty="0" smtClean="0">
                <a:cs typeface="Arial" charset="0"/>
              </a:rPr>
              <a:t>CREATE, INSERT.</a:t>
            </a:r>
            <a:r>
              <a:rPr lang="el-GR" altLang="el-GR" sz="2400" dirty="0" smtClean="0">
                <a:cs typeface="Arial" charset="0"/>
              </a:rPr>
              <a:t> Τώρα θα τις χρησιμοποιήσουμε για να ορίσουμε μία βάση 4 πινάκων</a:t>
            </a:r>
            <a:r>
              <a:rPr lang="en-US" altLang="el-GR" sz="2400" dirty="0" smtClean="0">
                <a:cs typeface="Arial" charset="0"/>
              </a:rPr>
              <a:t>: </a:t>
            </a:r>
            <a:r>
              <a:rPr lang="en-US" altLang="el-GR" sz="2400" dirty="0" err="1" smtClean="0">
                <a:cs typeface="Arial" charset="0"/>
              </a:rPr>
              <a:t>emp</a:t>
            </a:r>
            <a:r>
              <a:rPr lang="en-US" altLang="el-GR" sz="2400" dirty="0" smtClean="0">
                <a:cs typeface="Arial" charset="0"/>
              </a:rPr>
              <a:t>–</a:t>
            </a:r>
            <a:r>
              <a:rPr lang="el-GR" altLang="el-GR" sz="2400" dirty="0" smtClean="0">
                <a:cs typeface="Arial" charset="0"/>
              </a:rPr>
              <a:t>πίνακας με στοιχεία υπαλλήλων,</a:t>
            </a:r>
            <a:r>
              <a:rPr lang="en-US" altLang="el-GR" sz="2400" dirty="0" smtClean="0">
                <a:cs typeface="Arial" charset="0"/>
              </a:rPr>
              <a:t> </a:t>
            </a:r>
            <a:r>
              <a:rPr lang="en-US" altLang="el-GR" sz="2400" dirty="0" err="1" smtClean="0">
                <a:cs typeface="Arial" charset="0"/>
              </a:rPr>
              <a:t>dept</a:t>
            </a:r>
            <a:r>
              <a:rPr lang="el-GR" altLang="el-GR" sz="2400" dirty="0">
                <a:cs typeface="Arial" charset="0"/>
              </a:rPr>
              <a:t>- πίνακας με στοιχεία </a:t>
            </a:r>
            <a:r>
              <a:rPr lang="el-GR" altLang="el-GR" sz="2400" dirty="0" smtClean="0">
                <a:cs typeface="Arial" charset="0"/>
              </a:rPr>
              <a:t>τμημάτων, </a:t>
            </a:r>
            <a:r>
              <a:rPr lang="en-US" altLang="el-GR" sz="2400" dirty="0" smtClean="0">
                <a:cs typeface="Arial" charset="0"/>
              </a:rPr>
              <a:t>project</a:t>
            </a:r>
            <a:r>
              <a:rPr lang="el-GR" altLang="el-GR" sz="2400" dirty="0" smtClean="0">
                <a:cs typeface="Arial" charset="0"/>
              </a:rPr>
              <a:t>-</a:t>
            </a:r>
            <a:r>
              <a:rPr lang="el-GR" altLang="el-GR" sz="2400" dirty="0">
                <a:cs typeface="Arial" charset="0"/>
              </a:rPr>
              <a:t> πίνακας με </a:t>
            </a:r>
            <a:r>
              <a:rPr lang="el-GR" altLang="el-GR" sz="2400" dirty="0" smtClean="0">
                <a:cs typeface="Arial" charset="0"/>
              </a:rPr>
              <a:t>στοιχεία έργων, </a:t>
            </a:r>
            <a:r>
              <a:rPr lang="en-US" altLang="el-GR" sz="2400" dirty="0" smtClean="0">
                <a:cs typeface="Arial" charset="0"/>
              </a:rPr>
              <a:t>assign</a:t>
            </a:r>
            <a:r>
              <a:rPr lang="el-GR" altLang="el-GR" sz="2400" dirty="0" smtClean="0">
                <a:cs typeface="Arial" charset="0"/>
              </a:rPr>
              <a:t>-</a:t>
            </a:r>
            <a:r>
              <a:rPr lang="el-GR" altLang="el-GR" sz="2400" dirty="0">
                <a:cs typeface="Arial" charset="0"/>
              </a:rPr>
              <a:t> πίνακας </a:t>
            </a:r>
            <a:r>
              <a:rPr lang="el-GR" altLang="el-GR" sz="2400" dirty="0" smtClean="0">
                <a:cs typeface="Arial" charset="0"/>
              </a:rPr>
              <a:t>που δείχνει σε ποια έργα εργάζονται οι υπάλληλοι.</a:t>
            </a:r>
            <a:r>
              <a:rPr lang="en-US" altLang="el-GR" sz="2400" dirty="0" smtClean="0">
                <a:cs typeface="Arial" charset="0"/>
              </a:rPr>
              <a:t> </a:t>
            </a:r>
            <a:r>
              <a:rPr lang="el-GR" altLang="el-GR" sz="2400" dirty="0" smtClean="0">
                <a:cs typeface="Arial" charset="0"/>
              </a:rPr>
              <a:t>Μετά θα εστιάσουμε κυρίως στην εντολή </a:t>
            </a:r>
            <a:r>
              <a:rPr lang="en-US" altLang="el-GR" sz="2400" dirty="0" smtClean="0">
                <a:cs typeface="Arial" charset="0"/>
              </a:rPr>
              <a:t>SELECT</a:t>
            </a:r>
            <a:r>
              <a:rPr lang="el-GR" altLang="el-GR" sz="2400" dirty="0" smtClean="0">
                <a:cs typeface="Arial" charset="0"/>
              </a:rPr>
              <a:t>.</a:t>
            </a:r>
          </a:p>
          <a:p>
            <a:pPr marL="357188" indent="0">
              <a:buNone/>
            </a:pPr>
            <a:endParaRPr lang="el-GR" altLang="el-GR" sz="2400" dirty="0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2330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altLang="el-GR" sz="2800" dirty="0"/>
              <a:t>Εισαγωγή στη χρήση της γλώσσας SQL και στον προγραμματισμό εφαρμογών βάσεων δεδομένων </a:t>
            </a:r>
            <a:endParaRPr lang="el-GR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sz="2800" dirty="0"/>
              <a:t>Θα χρησιμοποιήσουμε το Σχεσιακό Σύστημα (προϊόν) Διαχείρισης Βάσεως Δεδομένων (ΣΔΒΔ) της  </a:t>
            </a:r>
            <a:r>
              <a:rPr lang="el-GR" altLang="el-GR" sz="2800" dirty="0" err="1"/>
              <a:t>Oracle</a:t>
            </a:r>
            <a:r>
              <a:rPr lang="el-GR" altLang="el-GR" sz="2800" dirty="0"/>
              <a:t> (http://www.oracle.com) και συγκεκριμένα τη συνιστώσα  SQL*PLUS για την υλοποίηση σχεσιακής βάσης Διεύθυνσης Προσωπικού. </a:t>
            </a:r>
            <a:endParaRPr lang="en-US" altLang="el-GR" sz="2800" dirty="0"/>
          </a:p>
          <a:p>
            <a:r>
              <a:rPr lang="el-GR" altLang="el-GR" sz="2800" dirty="0"/>
              <a:t>Επιπλέον, θα χρησιμοποιήσουμε το Σχεσιακό Σύστημα (προϊόν) </a:t>
            </a:r>
            <a:r>
              <a:rPr lang="en-US" altLang="el-GR" sz="2800" dirty="0" err="1"/>
              <a:t>mySQL</a:t>
            </a:r>
            <a:r>
              <a:rPr lang="en-US" altLang="el-GR" sz="2800" dirty="0"/>
              <a:t> </a:t>
            </a:r>
            <a:r>
              <a:rPr lang="el-GR" altLang="el-GR" sz="2800" dirty="0"/>
              <a:t>για την ίδια εφαρμογή</a:t>
            </a:r>
            <a:r>
              <a:rPr lang="en-US" altLang="el-GR" sz="2800" dirty="0" smtClean="0"/>
              <a:t>.</a:t>
            </a:r>
            <a:endParaRPr lang="el-GR" altLang="el-GR" sz="2800" dirty="0"/>
          </a:p>
        </p:txBody>
      </p:sp>
    </p:spTree>
    <p:extLst>
      <p:ext uri="{BB962C8B-B14F-4D97-AF65-F5344CB8AC3E}">
        <p14:creationId xmlns:p14="http://schemas.microsoft.com/office/powerpoint/2010/main" val="89087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SQL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hangingPunct="0"/>
            <a:r>
              <a:rPr lang="el-GR" sz="2400" dirty="0"/>
              <a:t>Η γλώσσα SQL είναι μία γλώσσα διαχείρισης βάσεων δεδομένων και περιλαμβάνει τρεις </a:t>
            </a:r>
            <a:r>
              <a:rPr lang="el-GR" sz="2400" dirty="0" err="1"/>
              <a:t>υπογλώσσες</a:t>
            </a:r>
            <a:r>
              <a:rPr lang="el-GR" sz="2400" dirty="0"/>
              <a:t>:</a:t>
            </a:r>
          </a:p>
          <a:p>
            <a:pPr lvl="1" hangingPunct="0"/>
            <a:r>
              <a:rPr lang="el-GR" sz="2400" dirty="0" smtClean="0"/>
              <a:t>τη </a:t>
            </a:r>
            <a:r>
              <a:rPr lang="el-GR" sz="2400" dirty="0"/>
              <a:t>Γλώσσα Ορισμού Δεδομένων - DDL (</a:t>
            </a:r>
            <a:r>
              <a:rPr lang="el-GR" sz="2400" dirty="0" err="1"/>
              <a:t>Data</a:t>
            </a:r>
            <a:r>
              <a:rPr lang="el-GR" sz="2400" dirty="0"/>
              <a:t> </a:t>
            </a:r>
            <a:r>
              <a:rPr lang="el-GR" sz="2400" dirty="0" err="1"/>
              <a:t>Definition</a:t>
            </a:r>
            <a:r>
              <a:rPr lang="el-GR" sz="2400" dirty="0"/>
              <a:t> </a:t>
            </a:r>
            <a:r>
              <a:rPr lang="el-GR" sz="2400" dirty="0" err="1"/>
              <a:t>Language</a:t>
            </a:r>
            <a:r>
              <a:rPr lang="el-GR" sz="2400" dirty="0"/>
              <a:t>),</a:t>
            </a:r>
          </a:p>
          <a:p>
            <a:pPr lvl="1" hangingPunct="0"/>
            <a:r>
              <a:rPr lang="el-GR" sz="2400" dirty="0"/>
              <a:t>τη Γλώσσα Χειρισμού Δεδομένων - DML (</a:t>
            </a:r>
            <a:r>
              <a:rPr lang="el-GR" sz="2400" dirty="0" err="1"/>
              <a:t>Data</a:t>
            </a:r>
            <a:r>
              <a:rPr lang="el-GR" sz="2400" dirty="0"/>
              <a:t> </a:t>
            </a:r>
            <a:r>
              <a:rPr lang="el-GR" sz="2400" dirty="0" err="1"/>
              <a:t>Manipulation</a:t>
            </a:r>
            <a:r>
              <a:rPr lang="el-GR" sz="2400" dirty="0"/>
              <a:t> </a:t>
            </a:r>
            <a:r>
              <a:rPr lang="en-US" sz="2400" dirty="0"/>
              <a:t>L</a:t>
            </a:r>
            <a:r>
              <a:rPr lang="el-GR" sz="2400" dirty="0" err="1"/>
              <a:t>anguage</a:t>
            </a:r>
            <a:r>
              <a:rPr lang="el-GR" sz="2400" dirty="0"/>
              <a:t>),</a:t>
            </a:r>
          </a:p>
          <a:p>
            <a:pPr lvl="1" hangingPunct="0"/>
            <a:r>
              <a:rPr lang="el-GR" sz="2400" dirty="0"/>
              <a:t>τη Γλώσσα Ελέγχου Δεδομένων - DCL (</a:t>
            </a:r>
            <a:r>
              <a:rPr lang="el-GR" sz="2400" dirty="0" err="1"/>
              <a:t>Data</a:t>
            </a:r>
            <a:r>
              <a:rPr lang="el-GR" sz="2400" dirty="0"/>
              <a:t> </a:t>
            </a:r>
            <a:r>
              <a:rPr lang="el-GR" sz="2400" dirty="0" err="1"/>
              <a:t>Control</a:t>
            </a:r>
            <a:r>
              <a:rPr lang="el-GR" sz="2400" dirty="0"/>
              <a:t> </a:t>
            </a:r>
            <a:r>
              <a:rPr lang="el-GR" sz="2400" dirty="0" err="1"/>
              <a:t>Language</a:t>
            </a:r>
            <a:r>
              <a:rPr lang="el-GR" sz="2400" dirty="0"/>
              <a:t>).</a:t>
            </a:r>
          </a:p>
          <a:p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135777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4566922"/>
              </p:ext>
            </p:extLst>
          </p:nvPr>
        </p:nvGraphicFramePr>
        <p:xfrm>
          <a:off x="467544" y="3501008"/>
          <a:ext cx="8064897" cy="121920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797131"/>
                <a:gridCol w="967874"/>
                <a:gridCol w="1547363"/>
                <a:gridCol w="1240081"/>
                <a:gridCol w="590976"/>
                <a:gridCol w="814003"/>
                <a:gridCol w="936653"/>
                <a:gridCol w="1170816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Empno</a:t>
                      </a:r>
                      <a:endParaRPr lang="el-GR" sz="2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Ename</a:t>
                      </a:r>
                      <a:endParaRPr lang="el-GR" sz="20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Job</a:t>
                      </a:r>
                      <a:endParaRPr lang="el-GR" sz="20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Hiredate</a:t>
                      </a:r>
                      <a:endParaRPr lang="el-GR" sz="20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Mgr</a:t>
                      </a:r>
                      <a:endParaRPr lang="el-GR" sz="20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Sal</a:t>
                      </a:r>
                      <a:endParaRPr lang="el-GR" sz="20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Comm</a:t>
                      </a:r>
                      <a:endParaRPr lang="el-GR" sz="20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Deptno</a:t>
                      </a:r>
                      <a:endParaRPr lang="el-GR" sz="2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</a:t>
                      </a:r>
                      <a:endParaRPr lang="el-GR" sz="20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Codd</a:t>
                      </a:r>
                      <a:endParaRPr lang="el-GR" sz="20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ANALYST</a:t>
                      </a:r>
                      <a:endParaRPr lang="el-GR" sz="20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1/1/89</a:t>
                      </a:r>
                      <a:endParaRPr lang="el-GR" sz="20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15</a:t>
                      </a:r>
                      <a:endParaRPr lang="el-GR" sz="20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3000</a:t>
                      </a:r>
                      <a:endParaRPr lang="el-GR" sz="20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el-GR" sz="20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</a:t>
                      </a:r>
                      <a:endParaRPr lang="el-GR" sz="20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15</a:t>
                      </a:r>
                      <a:endParaRPr lang="el-GR" sz="20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Elmasri</a:t>
                      </a:r>
                      <a:endParaRPr lang="el-GR" sz="20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ANALYST</a:t>
                      </a:r>
                      <a:endParaRPr lang="el-GR" sz="20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2/5/95</a:t>
                      </a:r>
                      <a:endParaRPr lang="el-GR" sz="20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15</a:t>
                      </a:r>
                      <a:endParaRPr lang="el-GR" sz="20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1200</a:t>
                      </a:r>
                      <a:endParaRPr lang="el-GR" sz="20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150</a:t>
                      </a:r>
                      <a:endParaRPr lang="el-GR" sz="20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</a:t>
                      </a:r>
                      <a:endParaRPr lang="el-GR" sz="20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20</a:t>
                      </a:r>
                      <a:endParaRPr lang="el-GR" sz="20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Navathe</a:t>
                      </a:r>
                      <a:endParaRPr lang="el-GR" sz="20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SALESMAN</a:t>
                      </a:r>
                      <a:endParaRPr lang="el-GR" sz="20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7/7/77</a:t>
                      </a:r>
                      <a:endParaRPr lang="el-GR" sz="20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20</a:t>
                      </a:r>
                      <a:endParaRPr lang="el-GR" sz="20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2000</a:t>
                      </a:r>
                      <a:endParaRPr lang="el-GR" sz="20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el-GR" sz="20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20</a:t>
                      </a:r>
                      <a:endParaRPr lang="el-GR" sz="20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30</a:t>
                      </a:r>
                      <a:endParaRPr lang="el-GR" sz="20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Date</a:t>
                      </a:r>
                      <a:endParaRPr lang="el-GR" sz="2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PROGRAMMER</a:t>
                      </a:r>
                      <a:endParaRPr lang="el-GR" sz="20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4/5/04</a:t>
                      </a:r>
                      <a:endParaRPr lang="el-GR" sz="20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15</a:t>
                      </a:r>
                      <a:endParaRPr lang="el-GR" sz="20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1800</a:t>
                      </a:r>
                      <a:endParaRPr lang="el-GR" sz="20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200</a:t>
                      </a:r>
                      <a:endParaRPr lang="el-GR" sz="20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</a:t>
                      </a:r>
                      <a:endParaRPr lang="el-GR" sz="2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3313859"/>
              </p:ext>
            </p:extLst>
          </p:nvPr>
        </p:nvGraphicFramePr>
        <p:xfrm>
          <a:off x="467544" y="1556792"/>
          <a:ext cx="3312368" cy="146304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242138"/>
                <a:gridCol w="1129216"/>
                <a:gridCol w="941014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Empno</a:t>
                      </a:r>
                      <a:endParaRPr lang="el-GR" sz="2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Proj_code</a:t>
                      </a:r>
                      <a:endParaRPr lang="el-GR" sz="20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A_Time </a:t>
                      </a:r>
                      <a:endParaRPr lang="el-GR" sz="20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</a:t>
                      </a:r>
                      <a:endParaRPr lang="el-GR" sz="20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100</a:t>
                      </a:r>
                      <a:endParaRPr lang="el-GR" sz="20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40</a:t>
                      </a:r>
                      <a:endParaRPr lang="el-GR" sz="20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</a:t>
                      </a:r>
                      <a:endParaRPr lang="el-GR" sz="20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200</a:t>
                      </a:r>
                      <a:endParaRPr lang="el-GR" sz="20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60</a:t>
                      </a:r>
                      <a:endParaRPr lang="el-GR" sz="20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15</a:t>
                      </a:r>
                      <a:endParaRPr lang="el-GR" sz="20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100</a:t>
                      </a:r>
                      <a:endParaRPr lang="el-GR" sz="20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100</a:t>
                      </a:r>
                      <a:endParaRPr lang="el-GR" sz="20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20</a:t>
                      </a:r>
                      <a:endParaRPr lang="el-GR" sz="20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200</a:t>
                      </a:r>
                      <a:endParaRPr lang="el-GR" sz="20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100</a:t>
                      </a:r>
                      <a:endParaRPr lang="el-GR" sz="20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30</a:t>
                      </a:r>
                      <a:endParaRPr lang="el-GR" sz="2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100</a:t>
                      </a:r>
                      <a:endParaRPr lang="el-GR" sz="2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100</a:t>
                      </a:r>
                      <a:endParaRPr lang="el-GR" sz="2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56229"/>
              </p:ext>
            </p:extLst>
          </p:nvPr>
        </p:nvGraphicFramePr>
        <p:xfrm>
          <a:off x="4355976" y="1988840"/>
          <a:ext cx="3257582" cy="97536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195443"/>
                <a:gridCol w="2062139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Proj_code</a:t>
                      </a:r>
                      <a:endParaRPr lang="el-GR" sz="2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Description</a:t>
                      </a:r>
                      <a:endParaRPr lang="el-GR" sz="20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100</a:t>
                      </a:r>
                      <a:endParaRPr lang="el-GR" sz="20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PAYROLL</a:t>
                      </a:r>
                      <a:endParaRPr lang="el-GR" sz="20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200</a:t>
                      </a:r>
                      <a:endParaRPr lang="el-GR" sz="20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PERSONNEL</a:t>
                      </a:r>
                      <a:endParaRPr lang="el-GR" sz="20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300</a:t>
                      </a:r>
                      <a:endParaRPr lang="el-GR" sz="2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SALES</a:t>
                      </a:r>
                      <a:endParaRPr lang="el-GR" sz="2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3501970"/>
              </p:ext>
            </p:extLst>
          </p:nvPr>
        </p:nvGraphicFramePr>
        <p:xfrm>
          <a:off x="467544" y="5229200"/>
          <a:ext cx="3672408" cy="121920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008112"/>
                <a:gridCol w="1620998"/>
                <a:gridCol w="1043298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Deptno</a:t>
                      </a:r>
                      <a:endParaRPr lang="el-GR" sz="2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Dname</a:t>
                      </a:r>
                      <a:endParaRPr lang="el-GR" sz="20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Loc</a:t>
                      </a:r>
                      <a:endParaRPr lang="el-GR" sz="20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</a:t>
                      </a:r>
                      <a:endParaRPr lang="el-GR" sz="20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ACCOUNTING</a:t>
                      </a:r>
                      <a:endParaRPr lang="el-GR" sz="20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ATHENS</a:t>
                      </a:r>
                      <a:endParaRPr lang="el-GR" sz="20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20</a:t>
                      </a:r>
                      <a:endParaRPr lang="el-GR" sz="20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SALES</a:t>
                      </a:r>
                      <a:endParaRPr lang="el-GR" sz="20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LONDON</a:t>
                      </a:r>
                      <a:endParaRPr lang="el-GR" sz="20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30</a:t>
                      </a:r>
                      <a:endParaRPr lang="el-GR" sz="20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RESEARCH</a:t>
                      </a:r>
                      <a:endParaRPr lang="el-GR" sz="20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ATHENS</a:t>
                      </a:r>
                      <a:endParaRPr lang="el-GR" sz="20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40</a:t>
                      </a:r>
                      <a:endParaRPr lang="el-GR" sz="20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PAYROLL</a:t>
                      </a:r>
                      <a:endParaRPr lang="el-GR" sz="20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LONDON</a:t>
                      </a:r>
                      <a:endParaRPr lang="el-GR" sz="2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448880" y="98072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latin typeface="+mn-lt"/>
              </a:rPr>
              <a:t>assign</a:t>
            </a:r>
            <a:r>
              <a:rPr lang="el-GR" dirty="0">
                <a:latin typeface="+mn-lt"/>
              </a:rPr>
              <a:t> (πίνακας που καταχωρεί ποιοί υπάλληλοι απασχολούνται σε ποιά έργα)</a:t>
            </a:r>
          </a:p>
        </p:txBody>
      </p:sp>
      <p:sp>
        <p:nvSpPr>
          <p:cNvPr id="9" name="Rectangle 8"/>
          <p:cNvSpPr/>
          <p:nvPr/>
        </p:nvSpPr>
        <p:spPr>
          <a:xfrm>
            <a:off x="4355976" y="1664897"/>
            <a:ext cx="2430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err="1">
                <a:latin typeface="+mn-lt"/>
              </a:rPr>
              <a:t>project</a:t>
            </a:r>
            <a:r>
              <a:rPr lang="el-GR" dirty="0">
                <a:latin typeface="+mn-lt"/>
              </a:rPr>
              <a:t> (πίνακας έργων)</a:t>
            </a:r>
          </a:p>
        </p:txBody>
      </p:sp>
      <p:sp>
        <p:nvSpPr>
          <p:cNvPr id="10" name="Rectangle 9"/>
          <p:cNvSpPr/>
          <p:nvPr/>
        </p:nvSpPr>
        <p:spPr>
          <a:xfrm>
            <a:off x="459304" y="4869160"/>
            <a:ext cx="25632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latin typeface="+mn-lt"/>
              </a:rPr>
              <a:t>dept</a:t>
            </a:r>
            <a:r>
              <a:rPr lang="el-GR" b="1" dirty="0">
                <a:latin typeface="+mn-lt"/>
              </a:rPr>
              <a:t> </a:t>
            </a:r>
            <a:r>
              <a:rPr lang="el-GR" dirty="0">
                <a:latin typeface="+mn-lt"/>
              </a:rPr>
              <a:t>(πίνακας τμημάτων)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9304" y="3140968"/>
            <a:ext cx="26905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latin typeface="+mn-lt"/>
              </a:rPr>
              <a:t>emp</a:t>
            </a:r>
            <a:r>
              <a:rPr lang="el-GR" dirty="0">
                <a:latin typeface="+mn-lt"/>
              </a:rPr>
              <a:t> (πίνακας υπαλλήλων)</a:t>
            </a:r>
          </a:p>
        </p:txBody>
      </p:sp>
    </p:spTree>
    <p:extLst>
      <p:ext uri="{BB962C8B-B14F-4D97-AF65-F5344CB8AC3E}">
        <p14:creationId xmlns:p14="http://schemas.microsoft.com/office/powerpoint/2010/main" val="193736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Δημιουργία Βάσης (χρήση </a:t>
            </a:r>
            <a:r>
              <a:rPr lang="en-US" dirty="0" smtClean="0"/>
              <a:t>ORACLE)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/* Πρόγραμμα δημιουργίας της βάσης.  */</a:t>
            </a:r>
          </a:p>
          <a:p>
            <a:pPr marL="0" indent="0">
              <a:buNone/>
            </a:pP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SQL</a:t>
            </a:r>
            <a:r>
              <a:rPr 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EDIT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CREATE</a:t>
            </a:r>
            <a:r>
              <a:rPr 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SQL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Καλείται ο προκαθορισμένος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screen editor</a:t>
            </a:r>
            <a:r>
              <a:rPr 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 του συστήματος και εκεί πληκτρολογούμε τις SQL εντολές δημιουργίας των πινάκων:</a:t>
            </a:r>
          </a:p>
          <a:p>
            <a:pPr marL="0" indent="0">
              <a:buNone/>
            </a:pP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/* 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Δημιουργί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α πινάκων */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 DEPT(DEPTNO NUMBER(2) NOT NULL,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DNAME VARCHAR2(14), LOC VARCHAR2(14),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PRIMARY KEY(DEPTNO));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 EMP(EMPNO NUMBER(4) NOT NULL,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     ENAME VARCHAR2(10), JOB VARCHAR2(9), MGR NUMBER(4),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     HIREDATE DATE,  SAL NUMBER(7,2), COMM NUMBER(7,2),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     DEPTNO NUMBER(2), PRIMARY KEY(EMPNO),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        FOREIGN KEY(DEPTNO) REFERENCES DEPT(DEPTNO));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Για να εκτελέσουμε το πρόγραμμα -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script</a:t>
            </a:r>
            <a:r>
              <a:rPr 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 πληκτρολογούμε την παρακάτω εντολή.</a:t>
            </a:r>
          </a:p>
          <a:p>
            <a:pPr marL="0" indent="0">
              <a:buNone/>
            </a:pP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SQL</a:t>
            </a:r>
            <a:r>
              <a:rPr 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&gt; @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CREATE</a:t>
            </a:r>
            <a:r>
              <a:rPr 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SQL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27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exo-opistho_simeiomata">
  <a:themeElements>
    <a:clrScheme name="Custom 3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F497D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exo-opistho_simeiomata</Template>
  <TotalTime>880</TotalTime>
  <Words>3000</Words>
  <Application>Microsoft Office PowerPoint</Application>
  <PresentationFormat>On-screen Show (4:3)</PresentationFormat>
  <Paragraphs>823</Paragraphs>
  <Slides>48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5" baseType="lpstr">
      <vt:lpstr>Arial</vt:lpstr>
      <vt:lpstr>Calibri</vt:lpstr>
      <vt:lpstr>Courier New</vt:lpstr>
      <vt:lpstr>Monotype Sorts</vt:lpstr>
      <vt:lpstr>Times New Roman</vt:lpstr>
      <vt:lpstr>Wingdings</vt:lpstr>
      <vt:lpstr>exo-opistho_simeiomata</vt:lpstr>
      <vt:lpstr>Βάσεις Δεδομένων I</vt:lpstr>
      <vt:lpstr>Περιγραφή Ενότητας</vt:lpstr>
      <vt:lpstr>Στόχος Ενότητας</vt:lpstr>
      <vt:lpstr>Εισαγωγή στην υλοποίηση  βάσεων δεδομένων </vt:lpstr>
      <vt:lpstr>Εισαγωγή στην υλοποίηση  βάσεων δεδομένων - SELECT</vt:lpstr>
      <vt:lpstr>Εισαγωγή στη χρήση της γλώσσας SQL και στον προγραμματισμό εφαρμογών βάσεων δεδομένων </vt:lpstr>
      <vt:lpstr>SQL</vt:lpstr>
      <vt:lpstr>PowerPoint Presentation</vt:lpstr>
      <vt:lpstr>Δημιουργία Βάσης (χρήση ORACLE)</vt:lpstr>
      <vt:lpstr>Πως βλέπουμε τη γραμμογράφηση των πινάκων</vt:lpstr>
      <vt:lpstr>Εισαγωγή στοιχείων στους πίνακες</vt:lpstr>
      <vt:lpstr>PowerPoint Presentation</vt:lpstr>
      <vt:lpstr>PowerPoint Presentation</vt:lpstr>
      <vt:lpstr>Θυμηθείτε τις διαφορές στην υλοποίηση  βάσεων δεδομένων – Oracle, mySQL</vt:lpstr>
      <vt:lpstr>mySQL vs Oracle</vt:lpstr>
      <vt:lpstr>Μοντέλο οντοτήτων συσχετίσεων με συμβολισμό Navathe-Elmasri </vt:lpstr>
      <vt:lpstr>Δημιουργία της βάσης με mySQL Οι πίνακες δημιουργούνται με κύρια και ξένα κλειδιά</vt:lpstr>
      <vt:lpstr>PowerPoint Presentation</vt:lpstr>
      <vt:lpstr>Πως βλέπουμε τα δεδομένα</vt:lpstr>
      <vt:lpstr>Εντολή SELECT</vt:lpstr>
      <vt:lpstr>PowerPoint Presentation</vt:lpstr>
      <vt:lpstr>Αναζητήσεις που περιλαμβάνουν υπολογισμούς, πράξεις σε strings κλπ.</vt:lpstr>
      <vt:lpstr>Πως σχηματίζουμε σύνθετες συνθήκες σε υποπρόταση WHERE         Τελεστές σύγκρισης, Aριθμητικοί, Boole, LIKE, NOT LIKE,        BETWEEN ...AND, NOT BETWEEN ...AND, σύνολα (ΙΝ)</vt:lpstr>
      <vt:lpstr>Πως σχηματίζουμε συνθήκες που περιλαμβάνουν       υποαναζήτηση (SELECT)</vt:lpstr>
      <vt:lpstr>Αναζήτηση στοιχείων με διάταξη των αποτελεσμάτων - υποπρόταση ORDER</vt:lpstr>
      <vt:lpstr>Πίνακες στους οποίους θα δοκιμάσουμε τις εντολή SELECT</vt:lpstr>
      <vt:lpstr>PowerPoint Presentation</vt:lpstr>
      <vt:lpstr>Διαγραφή πινάκων</vt:lpstr>
      <vt:lpstr>Δοκιμάστε τις εντολές SELECT  Ποιό το αποτέλεσμα;</vt:lpstr>
      <vt:lpstr>PowerPoint Presentation</vt:lpstr>
      <vt:lpstr>Προσπαθήστε να προβλέψετε το αποτέλεσμα</vt:lpstr>
      <vt:lpstr>Αποτελέσματα εντολής SELECT</vt:lpstr>
      <vt:lpstr>Προσπαθήστε να προβλέψετε το αποτέλεσμα</vt:lpstr>
      <vt:lpstr>  Προσπαθήστε να προβλέψετε το αποτέλεσμα στις εντολές SELECT που ακολουθούν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Τέλος Ενότητας</vt:lpstr>
      <vt:lpstr>Σημειώματα</vt:lpstr>
      <vt:lpstr>Σημείωμα Αναφοράς</vt:lpstr>
      <vt:lpstr>Σημείωμα Αδειοδότησης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ΤΙΤΛΟΣ ΜΑΘΗΜΑΤΟΣ</dc:title>
  <dc:creator>opencourses@teiath.gr</dc:creator>
  <cp:lastModifiedBy>Christos</cp:lastModifiedBy>
  <cp:revision>92</cp:revision>
  <dcterms:created xsi:type="dcterms:W3CDTF">2014-10-20T11:54:42Z</dcterms:created>
  <dcterms:modified xsi:type="dcterms:W3CDTF">2016-11-02T19:57:08Z</dcterms:modified>
</cp:coreProperties>
</file>