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5"/>
  </p:notesMasterIdLst>
  <p:handoutMasterIdLst>
    <p:handoutMasterId r:id="rId66"/>
  </p:handoutMasterIdLst>
  <p:sldIdLst>
    <p:sldId id="256" r:id="rId2"/>
    <p:sldId id="314" r:id="rId3"/>
    <p:sldId id="268" r:id="rId4"/>
    <p:sldId id="269" r:id="rId5"/>
    <p:sldId id="270" r:id="rId6"/>
    <p:sldId id="271" r:id="rId7"/>
    <p:sldId id="272" r:id="rId8"/>
    <p:sldId id="273" r:id="rId9"/>
    <p:sldId id="274" r:id="rId10"/>
    <p:sldId id="275" r:id="rId11"/>
    <p:sldId id="276" r:id="rId12"/>
    <p:sldId id="277" r:id="rId13"/>
    <p:sldId id="278" r:id="rId14"/>
    <p:sldId id="315" r:id="rId15"/>
    <p:sldId id="279" r:id="rId16"/>
    <p:sldId id="280" r:id="rId17"/>
    <p:sldId id="281" r:id="rId18"/>
    <p:sldId id="316" r:id="rId19"/>
    <p:sldId id="282" r:id="rId20"/>
    <p:sldId id="283" r:id="rId21"/>
    <p:sldId id="284" r:id="rId22"/>
    <p:sldId id="285" r:id="rId23"/>
    <p:sldId id="286" r:id="rId24"/>
    <p:sldId id="287" r:id="rId25"/>
    <p:sldId id="288" r:id="rId26"/>
    <p:sldId id="317" r:id="rId27"/>
    <p:sldId id="289" r:id="rId28"/>
    <p:sldId id="290" r:id="rId29"/>
    <p:sldId id="318" r:id="rId30"/>
    <p:sldId id="291" r:id="rId31"/>
    <p:sldId id="292" r:id="rId32"/>
    <p:sldId id="319" r:id="rId33"/>
    <p:sldId id="293" r:id="rId34"/>
    <p:sldId id="294" r:id="rId35"/>
    <p:sldId id="310" r:id="rId36"/>
    <p:sldId id="320" r:id="rId37"/>
    <p:sldId id="295" r:id="rId38"/>
    <p:sldId id="296" r:id="rId39"/>
    <p:sldId id="311" r:id="rId40"/>
    <p:sldId id="321" r:id="rId41"/>
    <p:sldId id="297" r:id="rId42"/>
    <p:sldId id="298" r:id="rId43"/>
    <p:sldId id="299" r:id="rId44"/>
    <p:sldId id="300" r:id="rId45"/>
    <p:sldId id="301" r:id="rId46"/>
    <p:sldId id="302" r:id="rId47"/>
    <p:sldId id="303" r:id="rId48"/>
    <p:sldId id="304" r:id="rId49"/>
    <p:sldId id="322" r:id="rId50"/>
    <p:sldId id="305" r:id="rId51"/>
    <p:sldId id="306" r:id="rId52"/>
    <p:sldId id="312" r:id="rId53"/>
    <p:sldId id="307" r:id="rId54"/>
    <p:sldId id="323" r:id="rId55"/>
    <p:sldId id="308" r:id="rId56"/>
    <p:sldId id="313" r:id="rId57"/>
    <p:sldId id="309" r:id="rId58"/>
    <p:sldId id="257" r:id="rId59"/>
    <p:sldId id="262" r:id="rId60"/>
    <p:sldId id="264" r:id="rId61"/>
    <p:sldId id="265"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8/4/2016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8/4/2016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16</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243886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7C0ABAAC-B24D-4756-8EA4-01DBD3D23AFB}" type="slidenum">
              <a:rPr lang="el-GR" altLang="el-GR" sz="1300"/>
              <a:pPr eaLnBrk="1" hangingPunct="1">
                <a:buFont typeface="Times New Roman" pitchFamily="18" charset="0"/>
                <a:buNone/>
              </a:pPr>
              <a:t>18</a:t>
            </a:fld>
            <a:endParaRPr lang="el-GR" altLang="el-GR" sz="1300"/>
          </a:p>
        </p:txBody>
      </p:sp>
      <p:sp>
        <p:nvSpPr>
          <p:cNvPr id="583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8372"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29625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19</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233938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232777D-65A1-4AAA-8B31-9B61729C5616}" type="slidenum">
              <a:rPr lang="el-GR" altLang="el-GR" sz="1300"/>
              <a:pPr eaLnBrk="1" hangingPunct="1">
                <a:buFont typeface="Times New Roman" pitchFamily="18" charset="0"/>
                <a:buNone/>
              </a:pPr>
              <a:t>20</a:t>
            </a:fld>
            <a:endParaRPr lang="el-GR" altLang="el-GR" sz="1300"/>
          </a:p>
        </p:txBody>
      </p:sp>
      <p:sp>
        <p:nvSpPr>
          <p:cNvPr id="6041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60420"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244141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6DBC4329-1A7C-4DFF-8DED-27A03B4560C5}" type="slidenum">
              <a:rPr lang="en-GB" altLang="el-GR" sz="1300"/>
              <a:pPr algn="r" eaLnBrk="1" hangingPunct="1">
                <a:lnSpc>
                  <a:spcPct val="95000"/>
                </a:lnSpc>
                <a:buClr>
                  <a:srgbClr val="000000"/>
                </a:buClr>
                <a:buSzPct val="100000"/>
                <a:buFont typeface="Times New Roman" pitchFamily="18" charset="0"/>
                <a:buNone/>
              </a:pPr>
              <a:t>27</a:t>
            </a:fld>
            <a:endParaRPr lang="en-GB"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374720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A8327C29-4EB8-4D5F-924C-F5E57A0BF930}" type="slidenum">
              <a:rPr lang="en-GB" altLang="el-GR" sz="1300"/>
              <a:pPr algn="r" eaLnBrk="1" hangingPunct="1">
                <a:lnSpc>
                  <a:spcPct val="95000"/>
                </a:lnSpc>
                <a:buClr>
                  <a:srgbClr val="000000"/>
                </a:buClr>
                <a:buSzPct val="100000"/>
                <a:buFont typeface="Times New Roman" pitchFamily="18" charset="0"/>
                <a:buNone/>
              </a:pPr>
              <a:t>41</a:t>
            </a:fld>
            <a:endParaRPr lang="en-GB"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1170295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1641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374040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145710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42330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5BD74D6-9C3D-4A08-995D-9776F6275E84}" type="slidenum">
              <a:rPr lang="el-GR" altLang="el-GR" sz="1300"/>
              <a:pPr eaLnBrk="1" hangingPunct="1"/>
              <a:t>2</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 xmlns:p14="http://schemas.microsoft.com/office/powerpoint/2010/main" val="145044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297646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25745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56567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179941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 xmlns:p14="http://schemas.microsoft.com/office/powerpoint/2010/main" val="3922598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54</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7689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55</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53544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0A0D00CC-6794-4DF5-80CD-77AC5B6F6AD5}" type="slidenum">
              <a:rPr lang="el-GR" altLang="el-GR" sz="1300"/>
              <a:pPr eaLnBrk="1" hangingPunct="1">
                <a:buFont typeface="Times New Roman" pitchFamily="18" charset="0"/>
                <a:buNone/>
              </a:pPr>
              <a:t>56</a:t>
            </a:fld>
            <a:endParaRPr lang="el-GR" altLang="el-GR" sz="1300"/>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2708"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2149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F9AF320-69E9-4B7A-855D-3CD772844E79}" type="slidenum">
              <a:rPr lang="el-GR" altLang="el-GR" sz="1300"/>
              <a:pPr eaLnBrk="1" hangingPunct="1">
                <a:buFont typeface="Times New Roman" pitchFamily="18" charset="0"/>
                <a:buNone/>
              </a:pPr>
              <a:t>5</a:t>
            </a:fld>
            <a:endParaRPr lang="el-GR" altLang="el-GR" sz="1300"/>
          </a:p>
        </p:txBody>
      </p:sp>
      <p:sp>
        <p:nvSpPr>
          <p:cNvPr id="501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0180"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03620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CEF793B0-41A3-4F54-A33B-2454335D1000}" type="slidenum">
              <a:rPr lang="el-GR" altLang="el-GR" sz="1300"/>
              <a:pPr eaLnBrk="1" hangingPunct="1">
                <a:buFont typeface="Times New Roman" pitchFamily="18" charset="0"/>
                <a:buNone/>
              </a:pPr>
              <a:t>6</a:t>
            </a:fld>
            <a:endParaRPr lang="el-GR" altLang="el-GR" sz="1300"/>
          </a:p>
        </p:txBody>
      </p:sp>
      <p:sp>
        <p:nvSpPr>
          <p:cNvPr id="512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1204"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89633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3265C43-4E05-4729-865F-CBBF4AB5A93A}" type="slidenum">
              <a:rPr lang="el-GR" altLang="el-GR" sz="1300"/>
              <a:pPr eaLnBrk="1" hangingPunct="1">
                <a:buFont typeface="Times New Roman" pitchFamily="18" charset="0"/>
                <a:buNone/>
              </a:pPr>
              <a:t>8</a:t>
            </a:fld>
            <a:endParaRPr lang="el-GR" altLang="el-GR" sz="1300"/>
          </a:p>
        </p:txBody>
      </p:sp>
      <p:sp>
        <p:nvSpPr>
          <p:cNvPr id="522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2228"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178844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5E1FDAE-9D65-419A-ACA6-C0DFE20445F0}" type="slidenum">
              <a:rPr lang="el-GR" altLang="el-GR" sz="1300"/>
              <a:pPr eaLnBrk="1" hangingPunct="1">
                <a:buFont typeface="Times New Roman" pitchFamily="18" charset="0"/>
                <a:buNone/>
              </a:pPr>
              <a:t>9</a:t>
            </a:fld>
            <a:endParaRPr lang="el-GR" altLang="el-GR" sz="1300"/>
          </a:p>
        </p:txBody>
      </p:sp>
      <p:sp>
        <p:nvSpPr>
          <p:cNvPr id="532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3252"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259077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12</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174464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8C4CEE4-B872-4611-87AB-AD13D6643B7D}" type="slidenum">
              <a:rPr lang="el-GR" altLang="el-GR" sz="1300"/>
              <a:pPr eaLnBrk="1" hangingPunct="1">
                <a:buFont typeface="Times New Roman" pitchFamily="18" charset="0"/>
                <a:buNone/>
              </a:pPr>
              <a:t>14</a:t>
            </a:fld>
            <a:endParaRPr lang="el-GR" altLang="el-GR" sz="1300"/>
          </a:p>
        </p:txBody>
      </p:sp>
      <p:sp>
        <p:nvSpPr>
          <p:cNvPr id="5529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5300"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18996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D2FD0AE-D526-492E-886E-AE79C7D721B6}" type="slidenum">
              <a:rPr lang="el-GR" altLang="el-GR" sz="1300"/>
              <a:pPr eaLnBrk="1" hangingPunct="1">
                <a:buFont typeface="Times New Roman" pitchFamily="18" charset="0"/>
                <a:buNone/>
              </a:pPr>
              <a:t>15</a:t>
            </a:fld>
            <a:endParaRPr lang="el-GR" altLang="el-GR" sz="1300"/>
          </a:p>
        </p:txBody>
      </p:sp>
      <p:sp>
        <p:nvSpPr>
          <p:cNvPr id="563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6324" name="Text Box 2"/>
          <p:cNvSpPr>
            <a:spLocks noGrp="1" noChangeArrowheads="1"/>
          </p:cNvSpPr>
          <p:nvPr>
            <p:ph type="body"/>
          </p:nvPr>
        </p:nvSpPr>
        <p:spPr>
          <a:xfrm>
            <a:off x="947209" y="4859665"/>
            <a:ext cx="5186624" cy="46819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 xmlns:p14="http://schemas.microsoft.com/office/powerpoint/2010/main" val="39988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 xmlns:p14="http://schemas.microsoft.com/office/powerpoint/2010/main"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hyperlink" Target="math.hws.edu/vaughn/cpsc/343/2003/histor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8.mp4"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9.mp4"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7.mp4"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1.mp4"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2.mp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3.mp4"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4.mp4"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6.mp4"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7.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H:\_4_8_2016_db1\&#917;&#925;&#927;&#932;&#919;&#932;&#913;_2\18.mp4" TargetMode="Externa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Εισαγωγή στις βάσεις δεδομένων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26628" name="4 - Εικόνα"/>
          <p:cNvPicPr>
            <a:picLocks noChangeAspect="1" noChangeArrowheads="1"/>
          </p:cNvPicPr>
          <p:nvPr/>
        </p:nvPicPr>
        <p:blipFill>
          <a:blip r:embed="rId3" cstate="email">
            <a:extLst>
              <a:ext uri="{BEBA8EAE-BF5A-486C-A8C5-ECC9F3942E4B}">
                <a14:imgProps xmln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719931" y="1628800"/>
            <a:ext cx="7704138" cy="403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Συμβολισμός </a:t>
            </a:r>
            <a:r>
              <a:rPr lang="en-US" dirty="0"/>
              <a:t>Peter </a:t>
            </a:r>
            <a:r>
              <a:rPr lang="en-US" dirty="0" smtClean="0"/>
              <a:t>Chen </a:t>
            </a:r>
            <a:r>
              <a:rPr lang="el-GR" dirty="0" smtClean="0"/>
              <a:t/>
            </a:r>
            <a:br>
              <a:rPr lang="el-GR" dirty="0" smtClean="0"/>
            </a:br>
            <a:r>
              <a:rPr lang="el-GR" dirty="0" smtClean="0"/>
              <a:t>Παράδειγμα</a:t>
            </a:r>
            <a:r>
              <a:rPr lang="el-GR" dirty="0"/>
              <a:t>: </a:t>
            </a:r>
            <a:r>
              <a:rPr lang="en-US" dirty="0"/>
              <a:t>American </a:t>
            </a:r>
            <a:r>
              <a:rPr lang="en-US" dirty="0" smtClean="0"/>
              <a:t>Elections</a:t>
            </a:r>
            <a:endParaRPr lang="el-GR" dirty="0"/>
          </a:p>
        </p:txBody>
      </p:sp>
    </p:spTree>
    <p:extLst>
      <p:ext uri="{BB962C8B-B14F-4D97-AF65-F5344CB8AC3E}">
        <p14:creationId xmlns="" xmlns:p14="http://schemas.microsoft.com/office/powerpoint/2010/main" val="18270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noAutofit/>
          </a:bodyPr>
          <a:lstStyle/>
          <a:p>
            <a:r>
              <a:rPr lang="el-GR" altLang="el-GR" sz="3400" b="1" dirty="0" smtClean="0"/>
              <a:t>Συνοπτική ιστορία των βάσεων δεδομένων </a:t>
            </a:r>
            <a:endParaRPr lang="el-GR" altLang="el-GR" sz="3400" dirty="0" smtClean="0"/>
          </a:p>
        </p:txBody>
      </p:sp>
      <p:sp>
        <p:nvSpPr>
          <p:cNvPr id="27651" name="2 - Υπότιτλος"/>
          <p:cNvSpPr>
            <a:spLocks noGrp="1"/>
          </p:cNvSpPr>
          <p:nvPr>
            <p:ph idx="1"/>
          </p:nvPr>
        </p:nvSpPr>
        <p:spPr/>
        <p:txBody>
          <a:bodyPr>
            <a:normAutofit lnSpcReduction="10000"/>
          </a:bodyPr>
          <a:lstStyle/>
          <a:p>
            <a:r>
              <a:rPr lang="el-GR" altLang="el-GR" sz="2000" b="1" dirty="0" smtClean="0"/>
              <a:t>Απαρχές</a:t>
            </a:r>
            <a:r>
              <a:rPr lang="el-GR" altLang="el-GR" sz="2000" dirty="0" smtClean="0"/>
              <a:t>: Οι ρίζες πάνε πίσω σε βιβλιοθήκες, κυβερνητικά, επιχειρηματικά και ιατρικά αρχεία. Υπάρχει μια πολύ μακρά ιστορία αποθήκευσης πληροφοριών, ευρετηρίασης και ανάκτησης.</a:t>
            </a:r>
          </a:p>
          <a:p>
            <a:r>
              <a:rPr lang="el-GR" altLang="el-GR" sz="2000" b="1" dirty="0" smtClean="0"/>
              <a:t>1960'</a:t>
            </a:r>
            <a:r>
              <a:rPr lang="en-US" altLang="el-GR" sz="2000" b="1" dirty="0" smtClean="0"/>
              <a:t>s</a:t>
            </a:r>
            <a:r>
              <a:rPr lang="el-GR" altLang="el-GR" sz="2000" dirty="0" smtClean="0"/>
              <a:t>: Οι Υπολογιστές γίνονται οικονομικά αποδοτικοί. Δύο βασικά μοντέλα δεδομένων αναπτύχθηκαν: το </a:t>
            </a:r>
            <a:r>
              <a:rPr lang="el-GR" altLang="el-GR" sz="2000" b="1" dirty="0" smtClean="0"/>
              <a:t>μοντέλο του δικτύου (</a:t>
            </a:r>
            <a:r>
              <a:rPr lang="en-US" altLang="el-GR" sz="2000" b="1" dirty="0" smtClean="0"/>
              <a:t>network model</a:t>
            </a:r>
            <a:r>
              <a:rPr lang="el-GR" altLang="el-GR" sz="2000" b="1" dirty="0" smtClean="0"/>
              <a:t>) CODASYL </a:t>
            </a:r>
            <a:r>
              <a:rPr lang="el-GR" altLang="el-GR" sz="2000" dirty="0" smtClean="0"/>
              <a:t>και το </a:t>
            </a:r>
            <a:r>
              <a:rPr lang="el-GR" altLang="el-GR" sz="2000" b="1" dirty="0" smtClean="0"/>
              <a:t>ιεραρχικό (</a:t>
            </a:r>
            <a:r>
              <a:rPr lang="en-US" altLang="el-GR" sz="2000" b="1" dirty="0" smtClean="0"/>
              <a:t>hierarchical</a:t>
            </a:r>
            <a:r>
              <a:rPr lang="el-GR" altLang="el-GR" sz="2000" b="1" dirty="0" smtClean="0"/>
              <a:t>) IMS</a:t>
            </a:r>
            <a:r>
              <a:rPr lang="el-GR" altLang="el-GR" sz="2000" dirty="0" smtClean="0"/>
              <a:t>. Η πρόσβαση στη βάση δεδομένων είναι μέσω  λειτουργιών χαμηλού επιπέδου δεικτών που συνδέουν τις εγγραφές (“</a:t>
            </a:r>
            <a:r>
              <a:rPr lang="en-US" altLang="el-GR" sz="2000" dirty="0" smtClean="0"/>
              <a:t>Access to database is through low</a:t>
            </a:r>
            <a:r>
              <a:rPr lang="el-GR" altLang="el-GR" sz="2000" dirty="0" smtClean="0"/>
              <a:t>-</a:t>
            </a:r>
            <a:r>
              <a:rPr lang="en-US" altLang="el-GR" sz="2000" dirty="0" smtClean="0"/>
              <a:t>level pointer operations linking records</a:t>
            </a:r>
            <a:r>
              <a:rPr lang="el-GR" altLang="el-GR" sz="2000" dirty="0" smtClean="0"/>
              <a:t>”).</a:t>
            </a:r>
          </a:p>
          <a:p>
            <a:r>
              <a:rPr lang="el-GR" altLang="el-GR" sz="2000" b="1" dirty="0" smtClean="0"/>
              <a:t>1970-72</a:t>
            </a:r>
            <a:r>
              <a:rPr lang="el-GR" altLang="el-GR" sz="2000" dirty="0" smtClean="0"/>
              <a:t>: </a:t>
            </a:r>
            <a:r>
              <a:rPr lang="en-US" altLang="el-GR" sz="2000" dirty="0" smtClean="0"/>
              <a:t>E</a:t>
            </a:r>
            <a:r>
              <a:rPr lang="el-GR" altLang="el-GR" sz="2000" dirty="0" smtClean="0"/>
              <a:t>.</a:t>
            </a:r>
            <a:r>
              <a:rPr lang="en-US" altLang="el-GR" sz="2000" dirty="0" smtClean="0"/>
              <a:t>F</a:t>
            </a:r>
            <a:r>
              <a:rPr lang="el-GR" altLang="el-GR" sz="2000" dirty="0" smtClean="0"/>
              <a:t>. </a:t>
            </a:r>
            <a:r>
              <a:rPr lang="en-US" altLang="el-GR" sz="2000" dirty="0" err="1" smtClean="0"/>
              <a:t>Codd</a:t>
            </a:r>
            <a:r>
              <a:rPr lang="en-US" altLang="el-GR" sz="2000" dirty="0" smtClean="0"/>
              <a:t> </a:t>
            </a:r>
            <a:r>
              <a:rPr lang="el-GR" altLang="el-GR" sz="2000" dirty="0" smtClean="0"/>
              <a:t>προτείνει το σχεσιακό μοντέλο (</a:t>
            </a:r>
            <a:r>
              <a:rPr lang="en-US" altLang="el-GR" sz="2000" b="1" dirty="0" smtClean="0"/>
              <a:t>relational model</a:t>
            </a:r>
            <a:r>
              <a:rPr lang="el-GR" altLang="el-GR" sz="2000" dirty="0" smtClean="0"/>
              <a:t>)</a:t>
            </a:r>
          </a:p>
          <a:p>
            <a:r>
              <a:rPr lang="el-GR" altLang="el-GR" sz="2000" b="1" dirty="0" smtClean="0"/>
              <a:t>1970'</a:t>
            </a:r>
            <a:r>
              <a:rPr lang="en-US" altLang="el-GR" sz="2000" b="1" dirty="0" smtClean="0"/>
              <a:t>s</a:t>
            </a:r>
            <a:r>
              <a:rPr lang="el-GR" altLang="el-GR" sz="2000" dirty="0" smtClean="0"/>
              <a:t>: Πώς η θεωρία οδηγεί σε βέλτιστες πρακτικές. </a:t>
            </a:r>
            <a:br>
              <a:rPr lang="el-GR" altLang="el-GR" sz="2000" dirty="0" smtClean="0"/>
            </a:br>
            <a:r>
              <a:rPr lang="el-GR" altLang="el-GR" sz="2000" b="1" dirty="0" err="1" smtClean="0"/>
              <a:t>Ingres</a:t>
            </a:r>
            <a:r>
              <a:rPr lang="el-GR" altLang="el-GR" sz="2000" dirty="0" smtClean="0"/>
              <a:t>: Αναπτύχθηκε στην UCB. Το σύστημα χρησιμοποιεί QUEL ως γλώσσα ερωτημάτων.  </a:t>
            </a:r>
            <a:r>
              <a:rPr lang="el-GR" altLang="el-GR" sz="2000" b="1" dirty="0" smtClean="0"/>
              <a:t>Σύστημα R</a:t>
            </a:r>
            <a:r>
              <a:rPr lang="el-GR" altLang="el-GR" sz="2000" dirty="0" smtClean="0"/>
              <a:t>: Αναπτύχθηκε στην IBM. Το σύστημα χρησιμοποιεί </a:t>
            </a:r>
            <a:r>
              <a:rPr lang="en-US" altLang="el-GR" sz="2000" dirty="0" smtClean="0"/>
              <a:t>SEQUEL </a:t>
            </a:r>
            <a:r>
              <a:rPr lang="el-GR" altLang="el-GR" sz="2000" dirty="0" smtClean="0"/>
              <a:t>ως γλώσσα ερωτημάτων</a:t>
            </a:r>
            <a:r>
              <a:rPr lang="en-US" altLang="el-GR" sz="2000" dirty="0" smtClean="0"/>
              <a:t>.</a:t>
            </a:r>
            <a:endParaRPr lang="el-GR" altLang="el-GR" sz="2000" dirty="0" smtClean="0"/>
          </a:p>
          <a:p>
            <a:r>
              <a:rPr lang="en-US" altLang="el-GR" sz="2000" b="1" dirty="0" smtClean="0"/>
              <a:t>1976</a:t>
            </a:r>
            <a:r>
              <a:rPr lang="en-US" altLang="el-GR" sz="2000" dirty="0" smtClean="0"/>
              <a:t>: P. Chen </a:t>
            </a:r>
            <a:r>
              <a:rPr lang="el-GR" altLang="el-GR" sz="2000" dirty="0" smtClean="0"/>
              <a:t>προτείνει </a:t>
            </a:r>
            <a:r>
              <a:rPr lang="en-US" altLang="el-GR" sz="2000" dirty="0" smtClean="0"/>
              <a:t>to </a:t>
            </a:r>
            <a:r>
              <a:rPr lang="en-US" altLang="el-GR" sz="2000" b="1" dirty="0" smtClean="0"/>
              <a:t>Entity-Relationship (ER) model </a:t>
            </a:r>
            <a:r>
              <a:rPr lang="el-GR" altLang="el-GR" sz="2000" dirty="0" smtClean="0"/>
              <a:t>για σχεδίαση βάσεων</a:t>
            </a:r>
            <a:r>
              <a:rPr lang="en-US" altLang="el-GR" sz="2000" dirty="0" smtClean="0"/>
              <a:t> (database design) </a:t>
            </a:r>
            <a:endParaRPr lang="el-GR" altLang="el-GR" sz="2000" dirty="0" smtClean="0"/>
          </a:p>
          <a:p>
            <a:endParaRPr lang="el-GR" altLang="el-GR" dirty="0" smtClean="0"/>
          </a:p>
        </p:txBody>
      </p:sp>
      <p:sp>
        <p:nvSpPr>
          <p:cNvPr id="2" name="Rectangle 1"/>
          <p:cNvSpPr/>
          <p:nvPr/>
        </p:nvSpPr>
        <p:spPr>
          <a:xfrm>
            <a:off x="827584" y="6021288"/>
            <a:ext cx="6012160" cy="369332"/>
          </a:xfrm>
          <a:prstGeom prst="rect">
            <a:avLst/>
          </a:prstGeom>
        </p:spPr>
        <p:txBody>
          <a:bodyPr wrap="square">
            <a:spAutoFit/>
          </a:bodyPr>
          <a:lstStyle/>
          <a:p>
            <a:r>
              <a:rPr lang="en-US" altLang="el-GR" dirty="0" smtClean="0">
                <a:hlinkClick r:id="rId2" action="ppaction://hlinkfile"/>
              </a:rPr>
              <a:t>math</a:t>
            </a:r>
            <a:r>
              <a:rPr lang="el-GR" altLang="el-GR" dirty="0">
                <a:hlinkClick r:id="rId2" action="ppaction://hlinkfile"/>
              </a:rPr>
              <a:t>.</a:t>
            </a:r>
            <a:r>
              <a:rPr lang="en-US" altLang="el-GR" dirty="0" err="1">
                <a:hlinkClick r:id="rId2" action="ppaction://hlinkfile"/>
              </a:rPr>
              <a:t>hws</a:t>
            </a:r>
            <a:r>
              <a:rPr lang="el-GR" altLang="el-GR" dirty="0">
                <a:hlinkClick r:id="rId2" action="ppaction://hlinkfile"/>
              </a:rPr>
              <a:t>.</a:t>
            </a:r>
            <a:r>
              <a:rPr lang="en-US" altLang="el-GR" dirty="0" err="1">
                <a:hlinkClick r:id="rId2" action="ppaction://hlinkfile"/>
              </a:rPr>
              <a:t>edu</a:t>
            </a:r>
            <a:r>
              <a:rPr lang="el-GR" altLang="el-GR" dirty="0">
                <a:hlinkClick r:id="rId2" action="ppaction://hlinkfile"/>
              </a:rPr>
              <a:t>/</a:t>
            </a:r>
            <a:r>
              <a:rPr lang="en-US" altLang="el-GR" dirty="0" err="1">
                <a:hlinkClick r:id="rId2" action="ppaction://hlinkfile"/>
              </a:rPr>
              <a:t>vaughn</a:t>
            </a:r>
            <a:r>
              <a:rPr lang="el-GR" altLang="el-GR" dirty="0">
                <a:hlinkClick r:id="rId2" action="ppaction://hlinkfile"/>
              </a:rPr>
              <a:t>/</a:t>
            </a:r>
            <a:r>
              <a:rPr lang="en-US" altLang="el-GR" dirty="0" err="1">
                <a:hlinkClick r:id="rId2" action="ppaction://hlinkfile"/>
              </a:rPr>
              <a:t>cpsc</a:t>
            </a:r>
            <a:r>
              <a:rPr lang="el-GR" altLang="el-GR" dirty="0">
                <a:hlinkClick r:id="rId2" action="ppaction://hlinkfile"/>
              </a:rPr>
              <a:t>/343/2003/</a:t>
            </a:r>
            <a:r>
              <a:rPr lang="en-US" altLang="el-GR" dirty="0">
                <a:hlinkClick r:id="rId2" action="ppaction://hlinkfile"/>
              </a:rPr>
              <a:t>history</a:t>
            </a:r>
            <a:r>
              <a:rPr lang="el-GR" altLang="el-GR" dirty="0">
                <a:hlinkClick r:id="rId2" action="ppaction://hlinkfile"/>
              </a:rPr>
              <a:t>.</a:t>
            </a:r>
            <a:r>
              <a:rPr lang="en-US" altLang="el-GR" dirty="0" smtClean="0">
                <a:hlinkClick r:id="rId2" action="ppaction://hlinkfile"/>
              </a:rPr>
              <a:t>html</a:t>
            </a:r>
            <a:endParaRPr lang="el-GR" dirty="0"/>
          </a:p>
        </p:txBody>
      </p:sp>
    </p:spTree>
    <p:extLst>
      <p:ext uri="{BB962C8B-B14F-4D97-AF65-F5344CB8AC3E}">
        <p14:creationId xmlns="" xmlns:p14="http://schemas.microsoft.com/office/powerpoint/2010/main" val="367506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a:bodyPr>
          <a:lstStyle/>
          <a:p>
            <a:r>
              <a:rPr lang="el-GR" altLang="el-GR" sz="3400" b="1" smtClean="0"/>
              <a:t>Συνοπτική ιστορία των βάσεων δεδομένων</a:t>
            </a:r>
            <a:endParaRPr lang="el-GR" altLang="el-GR" sz="3400" smtClean="0"/>
          </a:p>
        </p:txBody>
      </p:sp>
      <p:sp>
        <p:nvSpPr>
          <p:cNvPr id="28675" name="2 - Υπότιτλος"/>
          <p:cNvSpPr>
            <a:spLocks noGrp="1"/>
          </p:cNvSpPr>
          <p:nvPr>
            <p:ph idx="1"/>
          </p:nvPr>
        </p:nvSpPr>
        <p:spPr/>
        <p:txBody>
          <a:bodyPr>
            <a:normAutofit lnSpcReduction="10000"/>
          </a:bodyPr>
          <a:lstStyle/>
          <a:p>
            <a:pPr algn="l"/>
            <a:r>
              <a:rPr lang="en-US" altLang="el-GR" sz="2000" b="1" smtClean="0"/>
              <a:t>Early 1980's</a:t>
            </a:r>
            <a:r>
              <a:rPr lang="en-US" altLang="el-GR" sz="2000" smtClean="0"/>
              <a:t>: </a:t>
            </a:r>
            <a:r>
              <a:rPr lang="el-GR" altLang="el-GR" sz="2000" smtClean="0"/>
              <a:t>Σχεσιακά προϊόντα διαχείρισης βάσεων </a:t>
            </a:r>
          </a:p>
          <a:p>
            <a:pPr algn="l"/>
            <a:r>
              <a:rPr lang="en-US" altLang="el-GR" sz="2000" b="1" smtClean="0"/>
              <a:t>Mid-1980's</a:t>
            </a:r>
            <a:r>
              <a:rPr lang="en-US" altLang="el-GR" sz="2000" smtClean="0"/>
              <a:t>: SQL (Structured Query Language). </a:t>
            </a:r>
            <a:r>
              <a:rPr lang="el-GR" altLang="el-GR" sz="2000" smtClean="0"/>
              <a:t>Το πρότυπο</a:t>
            </a:r>
            <a:r>
              <a:rPr lang="en-US" altLang="el-GR" sz="2000" smtClean="0"/>
              <a:t> ("standard"). </a:t>
            </a:r>
            <a:endParaRPr lang="el-GR" altLang="el-GR" sz="2000" smtClean="0"/>
          </a:p>
          <a:p>
            <a:pPr algn="l"/>
            <a:r>
              <a:rPr lang="en-US" altLang="el-GR" sz="2000" b="1" smtClean="0"/>
              <a:t>Early 1990's</a:t>
            </a:r>
            <a:r>
              <a:rPr lang="en-US" altLang="el-GR" sz="2000" smtClean="0"/>
              <a:t>: PowerBuilder (Sybase), Oracle Developer, VB (Microsoft), … Client-server model. Excel/Access (MS). ODBC. Object Database Management Systems (ODBMS) prototypes. </a:t>
            </a:r>
            <a:endParaRPr lang="el-GR" altLang="el-GR" sz="2000" smtClean="0"/>
          </a:p>
          <a:p>
            <a:pPr algn="l"/>
            <a:r>
              <a:rPr lang="en-US" altLang="el-GR" sz="2000" b="1" smtClean="0"/>
              <a:t>Mid-1990's</a:t>
            </a:r>
            <a:r>
              <a:rPr lang="en-US" altLang="el-GR" sz="2000" smtClean="0"/>
              <a:t>: Internet/WWW. </a:t>
            </a:r>
            <a:r>
              <a:rPr lang="el-GR" altLang="el-GR" sz="2000" smtClean="0"/>
              <a:t>«Εκτίναξη» του </a:t>
            </a:r>
            <a:r>
              <a:rPr lang="en-US" altLang="el-GR" sz="2000" smtClean="0"/>
              <a:t>Client</a:t>
            </a:r>
            <a:r>
              <a:rPr lang="el-GR" altLang="el-GR" sz="2000" smtClean="0"/>
              <a:t>-</a:t>
            </a:r>
            <a:r>
              <a:rPr lang="en-US" altLang="el-GR" sz="2000" smtClean="0"/>
              <a:t>server</a:t>
            </a:r>
            <a:r>
              <a:rPr lang="el-GR" altLang="el-GR" sz="2000" smtClean="0"/>
              <a:t>. </a:t>
            </a:r>
            <a:r>
              <a:rPr lang="en-US" altLang="el-GR" sz="2000" smtClean="0"/>
              <a:t>Web</a:t>
            </a:r>
            <a:r>
              <a:rPr lang="el-GR" altLang="el-GR" sz="2000" smtClean="0"/>
              <a:t>/</a:t>
            </a:r>
            <a:r>
              <a:rPr lang="en-US" altLang="el-GR" sz="2000" smtClean="0"/>
              <a:t>DB </a:t>
            </a:r>
            <a:r>
              <a:rPr lang="el-GR" altLang="el-GR" sz="2000" smtClean="0"/>
              <a:t>εκθετική ανάπτυξη. </a:t>
            </a:r>
          </a:p>
          <a:p>
            <a:pPr algn="l"/>
            <a:r>
              <a:rPr lang="en-US" altLang="el-GR" sz="2000" b="1" smtClean="0"/>
              <a:t>Late-1990's</a:t>
            </a:r>
            <a:r>
              <a:rPr lang="en-US" altLang="el-GR" sz="2000" smtClean="0"/>
              <a:t>: Active Server Pages, Front Page, Java Servlets, JDBC, Enterprise Java Beans, ColdFusion, Dream Weaver, Oracle Developer 2000, …. </a:t>
            </a:r>
            <a:endParaRPr lang="el-GR" altLang="el-GR" sz="2000" smtClean="0"/>
          </a:p>
          <a:p>
            <a:pPr algn="l"/>
            <a:r>
              <a:rPr lang="en-US" altLang="el-GR" sz="2000" smtClean="0"/>
              <a:t>Open source: Apache, MySQL, … </a:t>
            </a:r>
            <a:endParaRPr lang="el-GR" altLang="el-GR" sz="2000" smtClean="0"/>
          </a:p>
          <a:p>
            <a:pPr algn="l"/>
            <a:r>
              <a:rPr lang="en-US" altLang="el-GR" sz="2000" smtClean="0"/>
              <a:t>Online Transaction processing (OLTP), online analytic processing (OLAP). </a:t>
            </a:r>
          </a:p>
          <a:p>
            <a:pPr algn="l"/>
            <a:r>
              <a:rPr lang="en-US" altLang="el-GR" sz="2000" b="1" smtClean="0"/>
              <a:t>Early</a:t>
            </a:r>
            <a:r>
              <a:rPr lang="el-GR" altLang="el-GR" sz="2000" b="1" smtClean="0"/>
              <a:t> 21</a:t>
            </a:r>
            <a:r>
              <a:rPr lang="en-US" altLang="el-GR" sz="2000" b="1" smtClean="0"/>
              <a:t>st century</a:t>
            </a:r>
            <a:r>
              <a:rPr lang="el-GR" altLang="el-GR" sz="2000" smtClean="0"/>
              <a:t>: Συνεχής αύξηση εφαρμογών των βάσεων. Χρήση</a:t>
            </a:r>
            <a:r>
              <a:rPr lang="en-US" altLang="el-GR" sz="2000" smtClean="0"/>
              <a:t> PDAs, POS transactions, …</a:t>
            </a:r>
            <a:endParaRPr lang="el-GR" altLang="el-GR" sz="2000" smtClean="0"/>
          </a:p>
          <a:p>
            <a:pPr algn="l"/>
            <a:r>
              <a:rPr lang="el-GR" altLang="el-GR" sz="2000" smtClean="0"/>
              <a:t>Μεγάλοι παίκτες στην αγορά βάσεων (</a:t>
            </a:r>
            <a:r>
              <a:rPr lang="en-US" altLang="el-GR" sz="2000" smtClean="0"/>
              <a:t>DB market</a:t>
            </a:r>
            <a:r>
              <a:rPr lang="el-GR" altLang="el-GR" sz="2000" smtClean="0"/>
              <a:t>)</a:t>
            </a:r>
            <a:r>
              <a:rPr lang="en-US" altLang="el-GR" sz="2000" smtClean="0"/>
              <a:t>: IBM, Microsoft, Oracle. </a:t>
            </a:r>
            <a:endParaRPr lang="el-GR" altLang="el-GR" sz="2000" smtClean="0"/>
          </a:p>
          <a:p>
            <a:pPr algn="l"/>
            <a:r>
              <a:rPr lang="en-US" altLang="el-GR" sz="2000" b="1" smtClean="0"/>
              <a:t>Future trends</a:t>
            </a:r>
            <a:r>
              <a:rPr lang="en-US" altLang="el-GR" sz="2000" smtClean="0"/>
              <a:t>: ???</a:t>
            </a:r>
            <a:endParaRPr lang="el-GR" altLang="el-GR" sz="2000" smtClean="0"/>
          </a:p>
          <a:p>
            <a:endParaRPr lang="el-GR" altLang="el-GR" smtClean="0"/>
          </a:p>
        </p:txBody>
      </p:sp>
    </p:spTree>
    <p:extLst>
      <p:ext uri="{BB962C8B-B14F-4D97-AF65-F5344CB8AC3E}">
        <p14:creationId xmlns="" xmlns:p14="http://schemas.microsoft.com/office/powerpoint/2010/main" val="151028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Τρεις βασικές </a:t>
            </a:r>
            <a:r>
              <a:rPr lang="el-GR" sz="3600" dirty="0" smtClean="0"/>
              <a:t>έννοιες</a:t>
            </a:r>
            <a:endParaRPr lang="el-GR" sz="3600" dirty="0"/>
          </a:p>
        </p:txBody>
      </p:sp>
      <p:sp>
        <p:nvSpPr>
          <p:cNvPr id="3" name="Content Placeholder 2"/>
          <p:cNvSpPr>
            <a:spLocks noGrp="1"/>
          </p:cNvSpPr>
          <p:nvPr>
            <p:ph idx="1"/>
          </p:nvPr>
        </p:nvSpPr>
        <p:spPr/>
        <p:txBody>
          <a:bodyPr>
            <a:normAutofit/>
          </a:bodyPr>
          <a:lstStyle/>
          <a:p>
            <a:pPr marL="0" indent="0">
              <a:buNone/>
            </a:pPr>
            <a:endParaRPr lang="el-GR" dirty="0"/>
          </a:p>
          <a:p>
            <a:r>
              <a:rPr lang="el-GR" dirty="0"/>
              <a:t>Δεδομένα (</a:t>
            </a:r>
            <a:r>
              <a:rPr lang="en-US" dirty="0"/>
              <a:t>Data)</a:t>
            </a:r>
          </a:p>
          <a:p>
            <a:endParaRPr lang="en-US" dirty="0"/>
          </a:p>
          <a:p>
            <a:r>
              <a:rPr lang="el-GR" dirty="0"/>
              <a:t>Πληροφορία (</a:t>
            </a:r>
            <a:r>
              <a:rPr lang="en-US" dirty="0"/>
              <a:t>information) </a:t>
            </a:r>
          </a:p>
          <a:p>
            <a:endParaRPr lang="en-US" dirty="0"/>
          </a:p>
          <a:p>
            <a:r>
              <a:rPr lang="el-GR" dirty="0"/>
              <a:t>Γνώση (</a:t>
            </a:r>
            <a:r>
              <a:rPr lang="en-US" dirty="0"/>
              <a:t>knowledge</a:t>
            </a:r>
            <a:r>
              <a:rPr lang="en-US" dirty="0" smtClean="0"/>
              <a:t>)</a:t>
            </a:r>
            <a:endParaRPr lang="en-US" dirty="0"/>
          </a:p>
        </p:txBody>
      </p:sp>
    </p:spTree>
    <p:extLst>
      <p:ext uri="{BB962C8B-B14F-4D97-AF65-F5344CB8AC3E}">
        <p14:creationId xmlns="" xmlns:p14="http://schemas.microsoft.com/office/powerpoint/2010/main" val="1036691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Στις </a:t>
            </a:r>
            <a:r>
              <a:rPr lang="el-GR" dirty="0">
                <a:solidFill>
                  <a:schemeClr val="accent4"/>
                </a:solidFill>
              </a:rPr>
              <a:t>βάσεις </a:t>
            </a:r>
            <a:r>
              <a:rPr lang="el-GR" dirty="0" smtClean="0">
                <a:solidFill>
                  <a:schemeClr val="accent4"/>
                </a:solidFill>
              </a:rPr>
              <a:t>δεδομένων διαχειριζόμαστε δεδομένα</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Δεδομένα (</a:t>
            </a:r>
            <a:r>
              <a:rPr lang="en-US" altLang="el-GR" sz="2400" dirty="0" smtClean="0">
                <a:cs typeface="Arial" charset="0"/>
              </a:rPr>
              <a:t>data). </a:t>
            </a:r>
            <a:r>
              <a:rPr lang="el-GR" altLang="el-GR" sz="2400" dirty="0" smtClean="0">
                <a:cs typeface="Arial" charset="0"/>
              </a:rPr>
              <a:t>Τα λέμε και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στοιχεία.</a:t>
            </a:r>
          </a:p>
          <a:p>
            <a:pPr marL="357188" indent="0">
              <a:buNone/>
            </a:pPr>
            <a:r>
              <a:rPr lang="el-GR" altLang="el-GR" sz="2400" dirty="0" smtClean="0">
                <a:cs typeface="Arial" charset="0"/>
              </a:rPr>
              <a:t>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δείτε τα </a:t>
            </a:r>
            <a:r>
              <a:rPr lang="el-GR" sz="2400" dirty="0" smtClean="0"/>
              <a:t>Δεδομένα μιας τραπεζικής </a:t>
            </a:r>
            <a:r>
              <a:rPr lang="el-GR" sz="2400" dirty="0"/>
              <a:t>εφαρμογής </a:t>
            </a:r>
            <a:endParaRPr lang="el-GR" altLang="el-GR" sz="2400" dirty="0" smtClean="0">
              <a:solidFill>
                <a:srgbClr val="000000"/>
              </a:solidFill>
            </a:endParaRPr>
          </a:p>
          <a:p>
            <a:pPr marL="357188" indent="0">
              <a:buNone/>
            </a:pPr>
            <a:r>
              <a:rPr lang="el-GR" altLang="el-GR" sz="2400" dirty="0" smtClean="0">
                <a:solidFill>
                  <a:srgbClr val="000000"/>
                </a:solidFill>
                <a:cs typeface="Arial" charset="0"/>
              </a:rPr>
              <a:t>Θα τα δείτε τα δεδομένα οργανωμένα σε Σχεσιακό μοντέλο, δηλαδή σε πίνακες. Ο πίνακας «Πελάτης» έχει τα στοιχεία του πελάτη. Ο πίνακας «Κινήσεις_Πελάτη» έχει τις αγορές των πελατών με πιστωτική κάρτα. </a:t>
            </a: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8.mp4">
            <a:hlinkClick r:id="" action="ppaction://media"/>
          </p:cNvPr>
          <p:cNvPicPr>
            <a:picLocks noRot="1" noChangeAspect="1"/>
          </p:cNvPicPr>
          <p:nvPr>
            <a:videoFile r:link="rId1"/>
          </p:nvPr>
        </p:nvPicPr>
        <p:blipFill>
          <a:blip r:embed="rId4" cstate="print"/>
          <a:stretch>
            <a:fillRect/>
          </a:stretch>
        </p:blipFill>
        <p:spPr>
          <a:xfrm>
            <a:off x="5916488" y="2132856"/>
            <a:ext cx="3048000" cy="2286000"/>
          </a:xfrm>
          <a:prstGeom prst="rect">
            <a:avLst/>
          </a:prstGeom>
        </p:spPr>
      </p:pic>
    </p:spTree>
    <p:extLst>
      <p:ext uri="{BB962C8B-B14F-4D97-AF65-F5344CB8AC3E}">
        <p14:creationId xmlns="" xmlns:p14="http://schemas.microsoft.com/office/powerpoint/2010/main" val="826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30724" name="Picture 2"/>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64519" y="1147021"/>
            <a:ext cx="5414963" cy="569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2800" dirty="0"/>
              <a:t>Δεδομένα τραπεζικής εφαρμογής διαχείρισης πιστωτικών καρτών σε πίνακες βάσης </a:t>
            </a:r>
            <a:r>
              <a:rPr lang="el-GR" sz="2800" dirty="0" smtClean="0"/>
              <a:t>δεδομένων</a:t>
            </a:r>
            <a:endParaRPr lang="el-GR" sz="2800" dirty="0"/>
          </a:p>
        </p:txBody>
      </p:sp>
    </p:spTree>
    <p:extLst>
      <p:ext uri="{BB962C8B-B14F-4D97-AF65-F5344CB8AC3E}">
        <p14:creationId xmlns="" xmlns:p14="http://schemas.microsoft.com/office/powerpoint/2010/main" val="2977881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Πληροφορία</a:t>
            </a:r>
            <a:endParaRPr lang="el-GR" sz="3600"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Ο υπάλληλος που ελέγχει τις κινήσεις εκτυπώνει καταστάσεις </a:t>
            </a:r>
            <a:r>
              <a:rPr lang="el-GR" altLang="el-GR" sz="2400" dirty="0" smtClean="0">
                <a:solidFill>
                  <a:srgbClr val="000000"/>
                </a:solidFill>
              </a:rPr>
              <a:t>σε </a:t>
            </a:r>
            <a:r>
              <a:rPr lang="el-GR" altLang="el-GR" sz="2400" dirty="0">
                <a:solidFill>
                  <a:srgbClr val="000000"/>
                </a:solidFill>
              </a:rPr>
              <a:t>μηνιαία βάση (ή και συχνότερα) ανά πελάτη. </a:t>
            </a:r>
            <a:endParaRPr lang="el-GR" altLang="el-GR" sz="2400" dirty="0" smtClean="0">
              <a:solidFill>
                <a:srgbClr val="000000"/>
              </a:solidFill>
            </a:endParaRPr>
          </a:p>
          <a:p>
            <a:pPr>
              <a:buSzPct val="80000"/>
            </a:pPr>
            <a:r>
              <a:rPr lang="el-GR" altLang="el-GR" sz="2400" dirty="0" smtClean="0">
                <a:solidFill>
                  <a:srgbClr val="000000"/>
                </a:solidFill>
              </a:rPr>
              <a:t>Επιπλέον</a:t>
            </a:r>
            <a:r>
              <a:rPr lang="el-GR" altLang="el-GR" sz="2400" dirty="0">
                <a:solidFill>
                  <a:srgbClr val="000000"/>
                </a:solidFill>
              </a:rPr>
              <a:t>, </a:t>
            </a:r>
            <a:r>
              <a:rPr lang="el-GR" altLang="el-GR" sz="2400" dirty="0" smtClean="0">
                <a:solidFill>
                  <a:srgbClr val="000000"/>
                </a:solidFill>
              </a:rPr>
              <a:t>έχει </a:t>
            </a:r>
            <a:r>
              <a:rPr lang="el-GR" altLang="el-GR" sz="2400" dirty="0">
                <a:solidFill>
                  <a:srgbClr val="000000"/>
                </a:solidFill>
              </a:rPr>
              <a:t>συγκριτικά στοιχεία κίνησης κάρτας ανά μήνα. </a:t>
            </a:r>
          </a:p>
          <a:p>
            <a:pPr>
              <a:buSzPct val="80000"/>
            </a:pPr>
            <a:r>
              <a:rPr lang="el-GR" altLang="el-GR" sz="2400" dirty="0">
                <a:solidFill>
                  <a:srgbClr val="000000"/>
                </a:solidFill>
              </a:rPr>
              <a:t>Αυτές οι καταστάσεις και τα στοιχεία που περιλαμβάνονται </a:t>
            </a:r>
            <a:r>
              <a:rPr lang="el-GR" altLang="el-GR" sz="2400" dirty="0" smtClean="0">
                <a:solidFill>
                  <a:srgbClr val="000000"/>
                </a:solidFill>
              </a:rPr>
              <a:t>σε </a:t>
            </a:r>
            <a:r>
              <a:rPr lang="el-GR" altLang="el-GR" sz="2400" dirty="0">
                <a:solidFill>
                  <a:srgbClr val="000000"/>
                </a:solidFill>
              </a:rPr>
              <a:t>αυτές είναι η πληροφορία που έχει ανά πελάτη. </a:t>
            </a:r>
          </a:p>
          <a:p>
            <a:pPr>
              <a:buSzPct val="45000"/>
              <a:buNone/>
            </a:pPr>
            <a:endParaRPr lang="en-US" altLang="el-GR" dirty="0">
              <a:solidFill>
                <a:srgbClr val="000000"/>
              </a:solidFill>
            </a:endParaRPr>
          </a:p>
        </p:txBody>
      </p:sp>
    </p:spTree>
    <p:extLst>
      <p:ext uri="{BB962C8B-B14F-4D97-AF65-F5344CB8AC3E}">
        <p14:creationId xmlns="" xmlns:p14="http://schemas.microsoft.com/office/powerpoint/2010/main" val="1092355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Γνώση</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dirty="0" smtClean="0">
                <a:solidFill>
                  <a:srgbClr val="000000"/>
                </a:solidFill>
              </a:rPr>
              <a:t>Ο </a:t>
            </a:r>
            <a:r>
              <a:rPr lang="el-GR" altLang="el-GR" sz="2200" dirty="0">
                <a:solidFill>
                  <a:srgbClr val="000000"/>
                </a:solidFill>
              </a:rPr>
              <a:t>υπάλληλος έχει μία λίστα με </a:t>
            </a:r>
            <a:r>
              <a:rPr lang="el-GR" altLang="el-GR" sz="2200" dirty="0" smtClean="0">
                <a:solidFill>
                  <a:srgbClr val="000000"/>
                </a:solidFill>
              </a:rPr>
              <a:t>καταγεγραμμένα τα </a:t>
            </a:r>
            <a:r>
              <a:rPr lang="el-GR" altLang="el-GR" sz="2200" dirty="0">
                <a:solidFill>
                  <a:srgbClr val="000000"/>
                </a:solidFill>
              </a:rPr>
              <a:t>σημεία που πρέπει να προσέξει. </a:t>
            </a:r>
            <a:endParaRPr lang="el-GR" altLang="el-GR" sz="2200" dirty="0" smtClean="0">
              <a:solidFill>
                <a:srgbClr val="000000"/>
              </a:solidFill>
            </a:endParaRPr>
          </a:p>
          <a:p>
            <a:pPr marL="0" indent="0">
              <a:buSzPct val="45000"/>
              <a:buNone/>
            </a:pPr>
            <a:r>
              <a:rPr lang="el-GR" altLang="el-GR" sz="2200" dirty="0" smtClean="0">
                <a:solidFill>
                  <a:srgbClr val="000000"/>
                </a:solidFill>
              </a:rPr>
              <a:t>Παράδειγμα </a:t>
            </a:r>
            <a:r>
              <a:rPr lang="el-GR" altLang="el-GR" sz="2200" dirty="0">
                <a:solidFill>
                  <a:srgbClr val="000000"/>
                </a:solidFill>
              </a:rPr>
              <a:t>σημείου: </a:t>
            </a:r>
          </a:p>
          <a:p>
            <a:pPr marL="0" indent="0">
              <a:buSzPct val="45000"/>
              <a:buNone/>
            </a:pPr>
            <a:r>
              <a:rPr lang="el-GR" altLang="el-GR" sz="2200" dirty="0">
                <a:solidFill>
                  <a:srgbClr val="000000"/>
                </a:solidFill>
              </a:rPr>
              <a:t>«Αν ο πελάτης έχει ασυνήθιστα μεγάλη χρέωση τον τρέχοντα </a:t>
            </a:r>
          </a:p>
          <a:p>
            <a:pPr marL="0" indent="0">
              <a:buSzPct val="45000"/>
              <a:buNone/>
            </a:pPr>
            <a:r>
              <a:rPr lang="el-GR" altLang="el-GR" sz="2200" dirty="0">
                <a:solidFill>
                  <a:srgbClr val="000000"/>
                </a:solidFill>
              </a:rPr>
              <a:t>μήνα σε σχέση με τους προηγούμενους τότε πρέπει να </a:t>
            </a:r>
          </a:p>
          <a:p>
            <a:pPr marL="0" indent="0">
              <a:buSzPct val="45000"/>
              <a:buNone/>
            </a:pPr>
            <a:r>
              <a:rPr lang="el-GR" altLang="el-GR" sz="2200" dirty="0">
                <a:solidFill>
                  <a:srgbClr val="000000"/>
                </a:solidFill>
              </a:rPr>
              <a:t>εξετάσεις το ζήτημα! Κάτι συμβαίνει!». </a:t>
            </a:r>
          </a:p>
          <a:p>
            <a:pPr marL="0" indent="0">
              <a:buSzPct val="45000"/>
              <a:buNone/>
            </a:pPr>
            <a:r>
              <a:rPr lang="el-GR" altLang="el-GR" sz="2200" dirty="0">
                <a:solidFill>
                  <a:srgbClr val="000000"/>
                </a:solidFill>
              </a:rPr>
              <a:t>Αυτή η λίστα περιλαμβάνει την καταγεγραμμένη (ρητή) γνώση. </a:t>
            </a:r>
          </a:p>
          <a:p>
            <a:pPr marL="0" indent="0">
              <a:buSzPct val="45000"/>
              <a:buNone/>
            </a:pPr>
            <a:r>
              <a:rPr lang="el-GR" altLang="el-GR" sz="2200" dirty="0">
                <a:solidFill>
                  <a:srgbClr val="000000"/>
                </a:solidFill>
              </a:rPr>
              <a:t>Ένας έμπειρος υπάλληλος διαπιστώνει ότι ο κάτοχος της </a:t>
            </a:r>
          </a:p>
          <a:p>
            <a:pPr marL="0" indent="0">
              <a:buSzPct val="45000"/>
              <a:buNone/>
            </a:pPr>
            <a:r>
              <a:rPr lang="el-GR" altLang="el-GR" sz="2200" dirty="0">
                <a:solidFill>
                  <a:srgbClr val="000000"/>
                </a:solidFill>
              </a:rPr>
              <a:t>Κάρτας είναι απόφοιτος πρωτοβάθμιας εκπαίδευσης, </a:t>
            </a:r>
          </a:p>
          <a:p>
            <a:pPr marL="0" indent="0">
              <a:buSzPct val="45000"/>
              <a:buNone/>
            </a:pPr>
            <a:r>
              <a:rPr lang="el-GR" altLang="el-GR" sz="2200" dirty="0">
                <a:solidFill>
                  <a:srgbClr val="000000"/>
                </a:solidFill>
              </a:rPr>
              <a:t>ηλικίας 78 ετών και πληρώνει με κάρτα επιστημονικό συνέδριο. </a:t>
            </a:r>
          </a:p>
          <a:p>
            <a:pPr marL="0" indent="0">
              <a:buSzPct val="45000"/>
              <a:buNone/>
            </a:pPr>
            <a:r>
              <a:rPr lang="el-GR" altLang="el-GR" sz="2200" dirty="0">
                <a:solidFill>
                  <a:srgbClr val="000000"/>
                </a:solidFill>
              </a:rPr>
              <a:t>Αν και η λίστα δεν περιλαμβάνει κάτι σχετικό ο υπάλληλος </a:t>
            </a:r>
          </a:p>
          <a:p>
            <a:pPr marL="0" indent="0">
              <a:buSzPct val="45000"/>
              <a:buNone/>
            </a:pPr>
            <a:r>
              <a:rPr lang="el-GR" altLang="el-GR" sz="2200" dirty="0">
                <a:solidFill>
                  <a:srgbClr val="000000"/>
                </a:solidFill>
              </a:rPr>
              <a:t>γνωρίζει ότι η πληροφορία αυτή πρέπει να διερευνηθεί. </a:t>
            </a:r>
          </a:p>
          <a:p>
            <a:pPr marL="0" indent="0">
              <a:buSzPct val="45000"/>
              <a:buNone/>
            </a:pPr>
            <a:r>
              <a:rPr lang="el-GR" altLang="el-GR" sz="2200" dirty="0">
                <a:solidFill>
                  <a:srgbClr val="000000"/>
                </a:solidFill>
              </a:rPr>
              <a:t>(άρρητη γνώση που πρέπει να καταγραφεί).</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Tree>
    <p:extLst>
      <p:ext uri="{BB962C8B-B14F-4D97-AF65-F5344CB8AC3E}">
        <p14:creationId xmlns="" xmlns:p14="http://schemas.microsoft.com/office/powerpoint/2010/main" val="1649434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Rectangle 2"/>
          <p:cNvSpPr/>
          <p:nvPr/>
        </p:nvSpPr>
        <p:spPr>
          <a:xfrm>
            <a:off x="251520" y="1844824"/>
            <a:ext cx="6912768"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Βάσεις Δεδομένων (</a:t>
            </a:r>
            <a:r>
              <a:rPr lang="en-US" altLang="el-GR" sz="2400" dirty="0" smtClean="0">
                <a:cs typeface="Arial" charset="0"/>
              </a:rPr>
              <a:t>databases)</a:t>
            </a:r>
            <a:endParaRPr lang="el-GR" altLang="el-GR" sz="2400" dirty="0" smtClean="0">
              <a:cs typeface="Arial" charset="0"/>
            </a:endParaRPr>
          </a:p>
          <a:p>
            <a:pPr marL="357188" indent="0">
              <a:buNone/>
            </a:pPr>
            <a:r>
              <a:rPr lang="el-GR" altLang="el-GR" sz="2400" dirty="0" smtClean="0">
                <a:cs typeface="Arial" charset="0"/>
              </a:rPr>
              <a:t>Σχεσιακές βάσεις δεδομένων</a:t>
            </a:r>
            <a:r>
              <a:rPr lang="en-US" altLang="el-GR" sz="2400" dirty="0" smtClean="0">
                <a:cs typeface="Arial" charset="0"/>
              </a:rPr>
              <a:t> </a:t>
            </a:r>
          </a:p>
          <a:p>
            <a:pPr marL="357188" indent="0">
              <a:buNone/>
            </a:pPr>
            <a:r>
              <a:rPr lang="en-US" altLang="el-GR" sz="2400" dirty="0" smtClean="0">
                <a:cs typeface="Arial" charset="0"/>
              </a:rPr>
              <a:t>  (relational databases)</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πρέπει να σκεφθείτε μια εκπαιδευτική </a:t>
            </a:r>
            <a:r>
              <a:rPr lang="el-GR" altLang="el-GR" sz="2400" dirty="0">
                <a:solidFill>
                  <a:srgbClr val="000000"/>
                </a:solidFill>
              </a:rPr>
              <a:t>βάση </a:t>
            </a:r>
            <a:r>
              <a:rPr lang="el-GR" altLang="el-GR" sz="2400" dirty="0" smtClean="0">
                <a:solidFill>
                  <a:srgbClr val="000000"/>
                </a:solidFill>
              </a:rPr>
              <a:t>δεδομένων. Στο σχεσιακό μοντέλο η βάση δεδομένων είναι πίνακες που έχουν τα </a:t>
            </a:r>
            <a:r>
              <a:rPr lang="el-GR" altLang="el-GR" sz="2400" dirty="0">
                <a:solidFill>
                  <a:srgbClr val="000000"/>
                </a:solidFill>
              </a:rPr>
              <a:t>στοιχεία </a:t>
            </a:r>
            <a:r>
              <a:rPr lang="el-GR" altLang="el-GR" sz="2400" dirty="0" smtClean="0">
                <a:solidFill>
                  <a:srgbClr val="000000"/>
                </a:solidFill>
              </a:rPr>
              <a:t>των σπουδαστών, τα στοιχεία των καθηγητών, τις βαθμολογίες</a:t>
            </a:r>
            <a:r>
              <a:rPr lang="el-GR" altLang="el-GR" sz="2400" dirty="0">
                <a:solidFill>
                  <a:srgbClr val="000000"/>
                </a:solidFill>
              </a:rPr>
              <a:t>, </a:t>
            </a:r>
            <a:r>
              <a:rPr lang="el-GR" altLang="el-GR" sz="2400" dirty="0" smtClean="0">
                <a:solidFill>
                  <a:srgbClr val="000000"/>
                </a:solidFill>
              </a:rPr>
              <a:t>τις εγγραφές των σπουδαστών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9.mp4">
            <a:hlinkClick r:id="" action="ppaction://media"/>
          </p:cNvPr>
          <p:cNvPicPr>
            <a:picLocks noRot="1" noChangeAspect="1"/>
          </p:cNvPicPr>
          <p:nvPr>
            <a:videoFile r:link="rId1"/>
          </p:nvPr>
        </p:nvPicPr>
        <p:blipFill>
          <a:blip r:embed="rId4" cstate="print"/>
          <a:stretch>
            <a:fillRect/>
          </a:stretch>
        </p:blipFill>
        <p:spPr>
          <a:xfrm>
            <a:off x="5268416" y="1556792"/>
            <a:ext cx="3048000" cy="2286000"/>
          </a:xfrm>
          <a:prstGeom prst="rect">
            <a:avLst/>
          </a:prstGeom>
        </p:spPr>
      </p:pic>
    </p:spTree>
    <p:extLst>
      <p:ext uri="{BB962C8B-B14F-4D97-AF65-F5344CB8AC3E}">
        <p14:creationId xmlns="" xmlns:p14="http://schemas.microsoft.com/office/powerpoint/2010/main" val="36695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Βάση δεδομένων («απλή» προσέγγιση</a:t>
            </a:r>
            <a:r>
              <a:rPr lang="el-GR" dirty="0" smtClean="0"/>
              <a:t>)</a:t>
            </a:r>
            <a:endParaRPr lang="el-GR" dirty="0"/>
          </a:p>
        </p:txBody>
      </p:sp>
      <p:sp>
        <p:nvSpPr>
          <p:cNvPr id="3" name="Content Placeholder 2"/>
          <p:cNvSpPr>
            <a:spLocks noGrp="1"/>
          </p:cNvSpPr>
          <p:nvPr>
            <p:ph idx="1"/>
          </p:nvPr>
        </p:nvSpPr>
        <p:spPr/>
        <p:txBody>
          <a:bodyPr>
            <a:normAutofit fontScale="25000" lnSpcReduction="20000"/>
          </a:bodyPr>
          <a:lstStyle/>
          <a:p>
            <a:pPr marL="0" indent="0">
              <a:lnSpc>
                <a:spcPct val="120000"/>
              </a:lnSpc>
              <a:buSzPct val="45000"/>
              <a:buNone/>
            </a:pPr>
            <a:r>
              <a:rPr lang="el-GR" altLang="el-GR" sz="8800" dirty="0" smtClean="0">
                <a:solidFill>
                  <a:srgbClr val="000000"/>
                </a:solidFill>
              </a:rPr>
              <a:t>Μία </a:t>
            </a:r>
            <a:r>
              <a:rPr lang="el-GR" altLang="el-GR" sz="8800" dirty="0">
                <a:solidFill>
                  <a:srgbClr val="000000"/>
                </a:solidFill>
              </a:rPr>
              <a:t>βάση δεδομένων είναι ένα είδος ηλεκτρονικής </a:t>
            </a:r>
            <a:r>
              <a:rPr lang="el-GR" altLang="el-GR" sz="8800" dirty="0" smtClean="0">
                <a:solidFill>
                  <a:srgbClr val="000000"/>
                </a:solidFill>
              </a:rPr>
              <a:t>αρχειοθέτησης </a:t>
            </a:r>
            <a:r>
              <a:rPr lang="el-GR" altLang="el-GR" sz="8800" dirty="0">
                <a:solidFill>
                  <a:srgbClr val="000000"/>
                </a:solidFill>
              </a:rPr>
              <a:t>δεδομένων (στοιχείων) - </a:t>
            </a:r>
            <a:r>
              <a:rPr lang="el-GR" altLang="el-GR" sz="8800" dirty="0" err="1">
                <a:solidFill>
                  <a:srgbClr val="000000"/>
                </a:solidFill>
              </a:rPr>
              <a:t>data</a:t>
            </a:r>
            <a:r>
              <a:rPr lang="el-GR" altLang="el-GR" sz="8800" dirty="0">
                <a:solidFill>
                  <a:srgbClr val="000000"/>
                </a:solidFill>
              </a:rPr>
              <a:t> ενός οργανισμού </a:t>
            </a:r>
            <a:r>
              <a:rPr lang="el-GR" altLang="el-GR" sz="8800" dirty="0" smtClean="0">
                <a:solidFill>
                  <a:srgbClr val="000000"/>
                </a:solidFill>
              </a:rPr>
              <a:t>ή </a:t>
            </a:r>
            <a:r>
              <a:rPr lang="el-GR" altLang="el-GR" sz="8800" dirty="0">
                <a:solidFill>
                  <a:srgbClr val="000000"/>
                </a:solidFill>
              </a:rPr>
              <a:t>μιας επιχείρησης ή ακόμη και ενός φυσικού προσώπου </a:t>
            </a:r>
            <a:r>
              <a:rPr lang="el-GR" altLang="el-GR" sz="8800" dirty="0" smtClean="0">
                <a:solidFill>
                  <a:srgbClr val="000000"/>
                </a:solidFill>
              </a:rPr>
              <a:t>πχ </a:t>
            </a:r>
            <a:r>
              <a:rPr lang="el-GR" altLang="el-GR" sz="8800" dirty="0">
                <a:solidFill>
                  <a:srgbClr val="000000"/>
                </a:solidFill>
              </a:rPr>
              <a:t>ενός μεμονωμένου επαγγελματία.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Μαζί </a:t>
            </a:r>
            <a:r>
              <a:rPr lang="el-GR" altLang="el-GR" sz="8800" dirty="0">
                <a:solidFill>
                  <a:srgbClr val="000000"/>
                </a:solidFill>
              </a:rPr>
              <a:t>με τα </a:t>
            </a:r>
            <a:r>
              <a:rPr lang="el-GR" altLang="el-GR" sz="8800" dirty="0" smtClean="0">
                <a:solidFill>
                  <a:srgbClr val="000000"/>
                </a:solidFill>
              </a:rPr>
              <a:t>στοιχεία υπάρχει </a:t>
            </a:r>
            <a:r>
              <a:rPr lang="el-GR" altLang="el-GR" sz="8800" dirty="0">
                <a:solidFill>
                  <a:srgbClr val="000000"/>
                </a:solidFill>
              </a:rPr>
              <a:t>το σύνολο των εφαρμογών που επιτρέπουν στους </a:t>
            </a:r>
            <a:r>
              <a:rPr lang="el-GR" altLang="el-GR" sz="8800" dirty="0" smtClean="0">
                <a:solidFill>
                  <a:srgbClr val="000000"/>
                </a:solidFill>
              </a:rPr>
              <a:t>χρήστες </a:t>
            </a:r>
            <a:r>
              <a:rPr lang="el-GR" altLang="el-GR" sz="8800" dirty="0">
                <a:solidFill>
                  <a:srgbClr val="000000"/>
                </a:solidFill>
              </a:rPr>
              <a:t>της βάσης να καταχωρήσουν και να ανακτήσουν </a:t>
            </a:r>
            <a:r>
              <a:rPr lang="el-GR" altLang="el-GR" sz="8800" dirty="0" smtClean="0">
                <a:solidFill>
                  <a:srgbClr val="000000"/>
                </a:solidFill>
              </a:rPr>
              <a:t>τα</a:t>
            </a:r>
            <a:r>
              <a:rPr lang="en-US" altLang="el-GR" sz="8800" dirty="0" smtClean="0">
                <a:solidFill>
                  <a:srgbClr val="000000"/>
                </a:solidFill>
              </a:rPr>
              <a:t> </a:t>
            </a:r>
            <a:r>
              <a:rPr lang="el-GR" altLang="el-GR" sz="8800" dirty="0" smtClean="0">
                <a:solidFill>
                  <a:srgbClr val="000000"/>
                </a:solidFill>
              </a:rPr>
              <a:t>στοιχεία </a:t>
            </a:r>
            <a:r>
              <a:rPr lang="el-GR" altLang="el-GR" sz="8800" dirty="0">
                <a:solidFill>
                  <a:srgbClr val="000000"/>
                </a:solidFill>
              </a:rPr>
              <a:t>αυτά.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Σε </a:t>
            </a:r>
            <a:r>
              <a:rPr lang="el-GR" altLang="el-GR" sz="8800" dirty="0">
                <a:solidFill>
                  <a:srgbClr val="000000"/>
                </a:solidFill>
              </a:rPr>
              <a:t>μία εκπαιδευτική βάση </a:t>
            </a:r>
            <a:r>
              <a:rPr lang="el-GR" altLang="el-GR" sz="8800" dirty="0" smtClean="0">
                <a:solidFill>
                  <a:srgbClr val="000000"/>
                </a:solidFill>
              </a:rPr>
              <a:t>παράδειγμα Δεδομένων </a:t>
            </a:r>
            <a:r>
              <a:rPr lang="el-GR" altLang="el-GR" sz="8800" dirty="0">
                <a:solidFill>
                  <a:srgbClr val="000000"/>
                </a:solidFill>
              </a:rPr>
              <a:t>είναι τα στοιχεία σπουδαστών και καθηγητών, </a:t>
            </a:r>
            <a:r>
              <a:rPr lang="el-GR" altLang="el-GR" sz="8800" dirty="0" smtClean="0">
                <a:solidFill>
                  <a:srgbClr val="000000"/>
                </a:solidFill>
              </a:rPr>
              <a:t>οι </a:t>
            </a:r>
            <a:r>
              <a:rPr lang="el-GR" altLang="el-GR" sz="8800" dirty="0">
                <a:solidFill>
                  <a:srgbClr val="000000"/>
                </a:solidFill>
              </a:rPr>
              <a:t>βαθμολογίες, οι δηλώσεις των μαθημάτων κατά την </a:t>
            </a:r>
            <a:r>
              <a:rPr lang="el-GR" altLang="el-GR" sz="8800" dirty="0" smtClean="0">
                <a:solidFill>
                  <a:srgbClr val="000000"/>
                </a:solidFill>
              </a:rPr>
              <a:t>εγγραφή </a:t>
            </a:r>
            <a:r>
              <a:rPr lang="el-GR" altLang="el-GR" sz="8800" dirty="0">
                <a:solidFill>
                  <a:srgbClr val="000000"/>
                </a:solidFill>
              </a:rPr>
              <a:t>του σπουδαστή κ.λπ.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Παράδειγμα </a:t>
            </a:r>
            <a:r>
              <a:rPr lang="el-GR" altLang="el-GR" sz="8800" dirty="0">
                <a:solidFill>
                  <a:srgbClr val="000000"/>
                </a:solidFill>
              </a:rPr>
              <a:t>εφαρμογής είναι </a:t>
            </a:r>
            <a:r>
              <a:rPr lang="el-GR" altLang="el-GR" sz="8800" dirty="0" smtClean="0">
                <a:solidFill>
                  <a:srgbClr val="000000"/>
                </a:solidFill>
              </a:rPr>
              <a:t>τα </a:t>
            </a:r>
            <a:r>
              <a:rPr lang="el-GR" altLang="el-GR" sz="8800" dirty="0">
                <a:solidFill>
                  <a:srgbClr val="000000"/>
                </a:solidFill>
              </a:rPr>
              <a:t>προγράμματα που «αναλαμβάνουν» τη διαχείριση των </a:t>
            </a:r>
            <a:r>
              <a:rPr lang="el-GR" altLang="el-GR" sz="8800" dirty="0" smtClean="0">
                <a:solidFill>
                  <a:srgbClr val="000000"/>
                </a:solidFill>
              </a:rPr>
              <a:t>βαθμολογιών </a:t>
            </a:r>
            <a:r>
              <a:rPr lang="el-GR" altLang="el-GR" sz="8800" dirty="0">
                <a:solidFill>
                  <a:srgbClr val="000000"/>
                </a:solidFill>
              </a:rPr>
              <a:t>των σπουδαστών.</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 xmlns:p14="http://schemas.microsoft.com/office/powerpoint/2010/main" val="6560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στις βάσεις 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Βάσεις </a:t>
            </a:r>
            <a:r>
              <a:rPr lang="el-GR" altLang="el-GR" sz="2400" dirty="0" smtClean="0">
                <a:cs typeface="Arial" charset="0"/>
              </a:rPr>
              <a:t>δεδομένων</a:t>
            </a:r>
          </a:p>
          <a:p>
            <a:pPr marL="357188" indent="0">
              <a:buNone/>
            </a:pPr>
            <a:r>
              <a:rPr lang="el-GR" altLang="el-GR" sz="2400" dirty="0" smtClean="0">
                <a:cs typeface="Arial" charset="0"/>
              </a:rPr>
              <a:t>Συστήματα </a:t>
            </a:r>
            <a:r>
              <a:rPr lang="el-GR" altLang="el-GR" sz="2400" dirty="0">
                <a:cs typeface="Arial" charset="0"/>
              </a:rPr>
              <a:t>Βάσεων Δεδομένων, </a:t>
            </a:r>
            <a:endParaRPr lang="el-GR" altLang="el-GR" sz="2400" dirty="0" smtClean="0">
              <a:cs typeface="Arial" charset="0"/>
            </a:endParaRPr>
          </a:p>
          <a:p>
            <a:pPr marL="357188" indent="0">
              <a:buNone/>
            </a:pPr>
            <a:r>
              <a:rPr lang="el-GR" altLang="el-GR" sz="2400" dirty="0" smtClean="0">
                <a:cs typeface="Arial" charset="0"/>
              </a:rPr>
              <a:t>Συστήματα </a:t>
            </a:r>
            <a:r>
              <a:rPr lang="el-GR" altLang="el-GR" sz="2400" dirty="0">
                <a:cs typeface="Arial" charset="0"/>
              </a:rPr>
              <a:t>Διαχείρισης Βάσεων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Δεδομένων</a:t>
            </a:r>
          </a:p>
          <a:p>
            <a:pPr marL="357188" indent="0">
              <a:buNone/>
            </a:pPr>
            <a:r>
              <a:rPr lang="el-GR" altLang="el-GR" sz="2400" dirty="0">
                <a:solidFill>
                  <a:srgbClr val="000000"/>
                </a:solidFill>
                <a:cs typeface="Arial" charset="0"/>
              </a:rPr>
              <a:t>Μοντέλο Οντοτήτων Συσχετίσεων</a:t>
            </a:r>
            <a:endParaRPr lang="el-GR" altLang="el-GR" sz="2400" dirty="0">
              <a:cs typeface="Arial" charset="0"/>
            </a:endParaRPr>
          </a:p>
          <a:p>
            <a:pPr marL="357188" indent="0">
              <a:buNone/>
            </a:pPr>
            <a:r>
              <a:rPr lang="el-GR" altLang="el-GR" sz="2400" dirty="0" smtClean="0">
                <a:cs typeface="Arial" charset="0"/>
              </a:rPr>
              <a:t>Σχεσιακό  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Ιστορική αναδρομή</a:t>
            </a:r>
          </a:p>
          <a:p>
            <a:pPr marL="357188" indent="0">
              <a:buNone/>
            </a:pPr>
            <a:r>
              <a:rPr lang="en-US" altLang="el-GR" sz="2400" dirty="0">
                <a:solidFill>
                  <a:srgbClr val="000000"/>
                </a:solidFill>
              </a:rPr>
              <a:t>Ted </a:t>
            </a:r>
            <a:r>
              <a:rPr lang="en-US" altLang="el-GR" sz="2400" dirty="0" err="1" smtClean="0">
                <a:solidFill>
                  <a:srgbClr val="000000"/>
                </a:solidFill>
              </a:rPr>
              <a:t>Codd</a:t>
            </a:r>
            <a:r>
              <a:rPr lang="en-US" altLang="el-GR" sz="2400" dirty="0" smtClean="0">
                <a:solidFill>
                  <a:srgbClr val="000000"/>
                </a:solidFill>
              </a:rPr>
              <a:t>: </a:t>
            </a:r>
            <a:r>
              <a:rPr lang="el-GR" altLang="el-GR" sz="2400" dirty="0" smtClean="0">
                <a:solidFill>
                  <a:srgbClr val="000000"/>
                </a:solidFill>
              </a:rPr>
              <a:t>Εισάγει το σχεσιακό μοντέλο</a:t>
            </a:r>
          </a:p>
          <a:p>
            <a:pPr marL="357188" indent="0">
              <a:buNone/>
            </a:pPr>
            <a:r>
              <a:rPr lang="en-US" altLang="el-GR" sz="2400" dirty="0" smtClean="0">
                <a:solidFill>
                  <a:srgbClr val="000000"/>
                </a:solidFill>
                <a:cs typeface="Arial" charset="0"/>
              </a:rPr>
              <a:t>Peter Chen:</a:t>
            </a:r>
            <a:r>
              <a:rPr lang="el-GR" altLang="el-GR" sz="2400" dirty="0" smtClean="0">
                <a:solidFill>
                  <a:srgbClr val="000000"/>
                </a:solidFill>
                <a:cs typeface="Arial" charset="0"/>
              </a:rPr>
              <a:t> Εισάγει το Μοντέλο Οντοτήτων Συσχετίσεων</a:t>
            </a: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7.mp4">
            <a:hlinkClick r:id="" action="ppaction://media"/>
          </p:cNvPr>
          <p:cNvPicPr>
            <a:picLocks noRot="1" noChangeAspect="1"/>
          </p:cNvPicPr>
          <p:nvPr>
            <a:videoFile r:link="rId1"/>
          </p:nvPr>
        </p:nvPicPr>
        <p:blipFill>
          <a:blip r:embed="rId4" cstate="print"/>
          <a:stretch>
            <a:fillRect/>
          </a:stretch>
        </p:blipFill>
        <p:spPr>
          <a:xfrm>
            <a:off x="5580112" y="2286000"/>
            <a:ext cx="3048000" cy="2286000"/>
          </a:xfrm>
          <a:prstGeom prst="rect">
            <a:avLst/>
          </a:prstGeom>
        </p:spPr>
      </p:pic>
    </p:spTree>
    <p:extLst>
      <p:ext uri="{BB962C8B-B14F-4D97-AF65-F5344CB8AC3E}">
        <p14:creationId xmlns="" xmlns:p14="http://schemas.microsoft.com/office/powerpoint/2010/main" val="36391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τέσσερις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p>
          <a:p>
            <a:pPr>
              <a:lnSpc>
                <a:spcPct val="120000"/>
              </a:lnSpc>
              <a:spcAft>
                <a:spcPts val="600"/>
              </a:spcAft>
              <a:buSzPct val="100000"/>
              <a:buNone/>
            </a:pPr>
            <a:r>
              <a:rPr lang="el-GR" altLang="el-GR" sz="7400" dirty="0">
                <a:solidFill>
                  <a:srgbClr val="000000"/>
                </a:solidFill>
              </a:rPr>
              <a:t>εννοιών: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a:t>
            </a:r>
            <a:r>
              <a:rPr lang="el-GR" altLang="el-GR" sz="7400" dirty="0" err="1">
                <a:solidFill>
                  <a:srgbClr val="000000"/>
                </a:solidFill>
              </a:rPr>
              <a:t>Software</a:t>
            </a:r>
            <a:r>
              <a:rPr lang="el-GR" altLang="el-GR" sz="7400" dirty="0">
                <a:solidFill>
                  <a:srgbClr val="000000"/>
                </a:solidFill>
              </a:rPr>
              <a:t>)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a:t>
            </a:r>
            <a:r>
              <a:rPr lang="el-GR" altLang="el-GR" sz="7400" dirty="0" err="1">
                <a:solidFill>
                  <a:srgbClr val="000000"/>
                </a:solidFill>
              </a:rPr>
              <a:t>Oracle</a:t>
            </a:r>
            <a:r>
              <a:rPr lang="el-GR" altLang="el-GR" sz="7400" dirty="0">
                <a:solidFill>
                  <a:srgbClr val="000000"/>
                </a:solidFill>
              </a:rPr>
              <a:t>, </a:t>
            </a:r>
            <a:r>
              <a:rPr lang="el-GR" altLang="el-GR" sz="7400" dirty="0" err="1" smtClean="0">
                <a:solidFill>
                  <a:srgbClr val="000000"/>
                </a:solidFill>
              </a:rPr>
              <a:t>mySQL</a:t>
            </a:r>
            <a:r>
              <a:rPr lang="el-GR" altLang="el-GR" sz="7400" dirty="0" smtClean="0">
                <a:solidFill>
                  <a:srgbClr val="000000"/>
                </a:solidFill>
              </a:rPr>
              <a:t>) και </a:t>
            </a:r>
            <a:r>
              <a:rPr lang="el-GR" altLang="el-GR" sz="7400" dirty="0">
                <a:solidFill>
                  <a:srgbClr val="000000"/>
                </a:solidFill>
              </a:rPr>
              <a:t>βέβαια τις εφαρμογές για τον τελικό χρήστη. </a:t>
            </a:r>
          </a:p>
          <a:p>
            <a:pPr>
              <a:lnSpc>
                <a:spcPct val="120000"/>
              </a:lnSpc>
              <a:spcAft>
                <a:spcPts val="600"/>
              </a:spcAft>
              <a:buSzPct val="100000"/>
            </a:pPr>
            <a:r>
              <a:rPr lang="el-GR" altLang="el-GR" sz="7400" dirty="0" smtClean="0">
                <a:solidFill>
                  <a:srgbClr val="000000"/>
                </a:solidFill>
              </a:rPr>
              <a:t>Χρήστες </a:t>
            </a:r>
            <a:r>
              <a:rPr lang="el-GR" altLang="el-GR" sz="7400" dirty="0">
                <a:solidFill>
                  <a:srgbClr val="000000"/>
                </a:solidFill>
              </a:rPr>
              <a:t>(</a:t>
            </a:r>
            <a:r>
              <a:rPr lang="el-GR" altLang="el-GR" sz="7400" dirty="0" err="1">
                <a:solidFill>
                  <a:srgbClr val="000000"/>
                </a:solidFill>
              </a:rPr>
              <a:t>Users</a:t>
            </a:r>
            <a:r>
              <a:rPr lang="el-GR" altLang="el-GR" sz="7400" dirty="0">
                <a:solidFill>
                  <a:srgbClr val="000000"/>
                </a:solidFill>
              </a:rPr>
              <a:t>) </a:t>
            </a: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Tree>
    <p:extLst>
      <p:ext uri="{BB962C8B-B14F-4D97-AF65-F5344CB8AC3E}">
        <p14:creationId xmlns="" xmlns:p14="http://schemas.microsoft.com/office/powerpoint/2010/main" val="308165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χρησιμοποιούμε βάση </a:t>
            </a:r>
            <a:r>
              <a:rPr lang="el-GR" dirty="0" smtClean="0"/>
              <a:t>δεδομένων</a:t>
            </a:r>
            <a:endParaRPr lang="el-GR" dirty="0"/>
          </a:p>
        </p:txBody>
      </p:sp>
      <p:sp>
        <p:nvSpPr>
          <p:cNvPr id="3" name="Content Placeholder 2"/>
          <p:cNvSpPr>
            <a:spLocks noGrp="1"/>
          </p:cNvSpPr>
          <p:nvPr>
            <p:ph idx="1"/>
          </p:nvPr>
        </p:nvSpPr>
        <p:spPr/>
        <p:txBody>
          <a:bodyPr>
            <a:normAutofit/>
          </a:bodyPr>
          <a:lstStyle/>
          <a:p>
            <a:pPr marL="0" indent="0">
              <a:lnSpc>
                <a:spcPct val="120000"/>
              </a:lnSpc>
              <a:buSzPct val="45000"/>
              <a:buNone/>
            </a:pPr>
            <a:r>
              <a:rPr lang="el-GR" altLang="el-GR" sz="2400" dirty="0" smtClean="0">
                <a:solidFill>
                  <a:srgbClr val="000000"/>
                </a:solidFill>
              </a:rPr>
              <a:t>Ο </a:t>
            </a:r>
            <a:r>
              <a:rPr lang="el-GR" altLang="el-GR" sz="2400" dirty="0">
                <a:solidFill>
                  <a:srgbClr val="000000"/>
                </a:solidFill>
              </a:rPr>
              <a:t>βασικός λόγος χρησιμοποίησης συστημάτων βάσεων </a:t>
            </a:r>
            <a:r>
              <a:rPr lang="el-GR" altLang="el-GR" sz="2400" dirty="0" smtClean="0">
                <a:solidFill>
                  <a:srgbClr val="000000"/>
                </a:solidFill>
              </a:rPr>
              <a:t>δεδομένων </a:t>
            </a:r>
            <a:r>
              <a:rPr lang="el-GR" altLang="el-GR" sz="2400" dirty="0">
                <a:solidFill>
                  <a:srgbClr val="000000"/>
                </a:solidFill>
              </a:rPr>
              <a:t>σε μία επιχείρηση ή ένα οργανισμό είναι το </a:t>
            </a:r>
            <a:r>
              <a:rPr lang="el-GR" altLang="el-GR" sz="2400" dirty="0" smtClean="0">
                <a:solidFill>
                  <a:srgbClr val="000000"/>
                </a:solidFill>
              </a:rPr>
              <a:t>γεγονός </a:t>
            </a:r>
            <a:r>
              <a:rPr lang="el-GR" altLang="el-GR" sz="2400" dirty="0">
                <a:solidFill>
                  <a:srgbClr val="000000"/>
                </a:solidFill>
              </a:rPr>
              <a:t>ότι ένα τέτοιο σύστημα οργάνωσης και ανάκτησης </a:t>
            </a:r>
            <a:r>
              <a:rPr lang="el-GR" altLang="el-GR" sz="2400" dirty="0" smtClean="0">
                <a:solidFill>
                  <a:srgbClr val="000000"/>
                </a:solidFill>
              </a:rPr>
              <a:t>δεδομένων</a:t>
            </a:r>
            <a:r>
              <a:rPr lang="el-GR" altLang="el-GR" sz="2400" dirty="0">
                <a:solidFill>
                  <a:srgbClr val="000000"/>
                </a:solidFill>
              </a:rPr>
              <a:t>, “οικοδομείται” με την εποπτεία και την </a:t>
            </a:r>
            <a:r>
              <a:rPr lang="el-GR" altLang="el-GR" sz="2400" dirty="0" smtClean="0">
                <a:solidFill>
                  <a:srgbClr val="000000"/>
                </a:solidFill>
              </a:rPr>
              <a:t>καθοδήγηση </a:t>
            </a:r>
            <a:r>
              <a:rPr lang="el-GR" altLang="el-GR" sz="2400" dirty="0">
                <a:solidFill>
                  <a:srgbClr val="000000"/>
                </a:solidFill>
              </a:rPr>
              <a:t>του οργανισμού ή της επιχείρησης ώστε να </a:t>
            </a:r>
            <a:r>
              <a:rPr lang="el-GR" altLang="el-GR" sz="2400" dirty="0" smtClean="0">
                <a:solidFill>
                  <a:srgbClr val="000000"/>
                </a:solidFill>
              </a:rPr>
              <a:t>καλύψει </a:t>
            </a:r>
            <a:r>
              <a:rPr lang="el-GR" altLang="el-GR" sz="2400" dirty="0">
                <a:solidFill>
                  <a:srgbClr val="000000"/>
                </a:solidFill>
              </a:rPr>
              <a:t>τις ανάγκες του συνόλου των τμημάτων και εφοδιάζει </a:t>
            </a:r>
            <a:r>
              <a:rPr lang="el-GR" altLang="el-GR" sz="2400" dirty="0" smtClean="0">
                <a:solidFill>
                  <a:srgbClr val="000000"/>
                </a:solidFill>
              </a:rPr>
              <a:t>τον </a:t>
            </a:r>
            <a:r>
              <a:rPr lang="el-GR" altLang="el-GR" sz="2400" dirty="0">
                <a:solidFill>
                  <a:srgbClr val="000000"/>
                </a:solidFill>
              </a:rPr>
              <a:t>οργανισμό ή την επιχείρηση με Κεντρικό έλεγχο </a:t>
            </a:r>
            <a:r>
              <a:rPr lang="el-GR" altLang="el-GR" sz="2400" dirty="0" smtClean="0">
                <a:solidFill>
                  <a:srgbClr val="000000"/>
                </a:solidFill>
              </a:rPr>
              <a:t>(</a:t>
            </a:r>
            <a:r>
              <a:rPr lang="el-GR" altLang="el-GR" sz="2400" dirty="0" err="1">
                <a:solidFill>
                  <a:srgbClr val="000000"/>
                </a:solidFill>
              </a:rPr>
              <a:t>centralized</a:t>
            </a:r>
            <a:r>
              <a:rPr lang="el-GR" altLang="el-GR" sz="2400" dirty="0">
                <a:solidFill>
                  <a:srgbClr val="000000"/>
                </a:solidFill>
              </a:rPr>
              <a:t> </a:t>
            </a:r>
            <a:r>
              <a:rPr lang="el-GR" altLang="el-GR" sz="2400" dirty="0" err="1">
                <a:solidFill>
                  <a:srgbClr val="000000"/>
                </a:solidFill>
              </a:rPr>
              <a:t>control</a:t>
            </a:r>
            <a:r>
              <a:rPr lang="el-GR" altLang="el-GR" sz="2400" dirty="0">
                <a:solidFill>
                  <a:srgbClr val="000000"/>
                </a:solidFill>
              </a:rPr>
              <a:t>) των λειτουργικών στοιχείων </a:t>
            </a:r>
            <a:r>
              <a:rPr lang="el-GR" altLang="el-GR" sz="2400" dirty="0" smtClean="0">
                <a:solidFill>
                  <a:srgbClr val="000000"/>
                </a:solidFill>
              </a:rPr>
              <a:t>(</a:t>
            </a:r>
            <a:r>
              <a:rPr lang="el-GR" altLang="el-GR" sz="2400" dirty="0" err="1">
                <a:solidFill>
                  <a:srgbClr val="000000"/>
                </a:solidFill>
              </a:rPr>
              <a:t>operational</a:t>
            </a:r>
            <a:r>
              <a:rPr lang="el-GR" altLang="el-GR" sz="2400" dirty="0">
                <a:solidFill>
                  <a:srgbClr val="000000"/>
                </a:solidFill>
              </a:rPr>
              <a:t> </a:t>
            </a:r>
            <a:r>
              <a:rPr lang="el-GR" altLang="el-GR" sz="2400" dirty="0" err="1">
                <a:solidFill>
                  <a:srgbClr val="000000"/>
                </a:solidFill>
              </a:rPr>
              <a:t>data</a:t>
            </a:r>
            <a:r>
              <a:rPr lang="el-GR" altLang="el-GR" sz="2400" dirty="0">
                <a:solidFill>
                  <a:srgbClr val="000000"/>
                </a:solidFill>
              </a:rPr>
              <a:t>) του. </a:t>
            </a:r>
            <a:endParaRPr lang="en-US" altLang="el-GR" sz="2400" dirty="0">
              <a:solidFill>
                <a:srgbClr val="000000"/>
              </a:solidFill>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 xmlns:p14="http://schemas.microsoft.com/office/powerpoint/2010/main" val="1286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ctrTitle"/>
          </p:nvPr>
        </p:nvSpPr>
        <p:spPr/>
        <p:txBody>
          <a:bodyPr>
            <a:noAutofit/>
          </a:bodyPr>
          <a:lstStyle/>
          <a:p>
            <a:r>
              <a:rPr lang="el-GR" altLang="el-GR" sz="3600" b="1" dirty="0" smtClean="0"/>
              <a:t>Τι είναι βάση δεδομένων στα διάφορα μοντέλα δεδομένων</a:t>
            </a:r>
            <a:endParaRPr lang="el-GR" altLang="el-GR" sz="3600" dirty="0"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364920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normAutofit/>
          </a:bodyPr>
          <a:lstStyle/>
          <a:p>
            <a:r>
              <a:rPr lang="el-GR" altLang="el-GR" sz="3600" dirty="0" smtClean="0"/>
              <a:t>Ιεραρχική βάση δεδομένων</a:t>
            </a:r>
          </a:p>
        </p:txBody>
      </p:sp>
      <p:sp>
        <p:nvSpPr>
          <p:cNvPr id="37891" name="2 - Υπότιτλος"/>
          <p:cNvSpPr>
            <a:spLocks noGrp="1"/>
          </p:cNvSpPr>
          <p:nvPr>
            <p:ph idx="1"/>
          </p:nvPr>
        </p:nvSpPr>
        <p:spPr/>
        <p:txBody>
          <a:bodyPr>
            <a:normAutofit/>
          </a:bodyPr>
          <a:lstStyle/>
          <a:p>
            <a:pPr algn="l"/>
            <a:r>
              <a:rPr lang="el-GR" altLang="el-GR" sz="2400" dirty="0" smtClean="0"/>
              <a:t>Μία ιεραρχική βάση δεδομένων  είναι μία βάση που έχει “οικοδομηθεί” σαν ένα δέντρο συσχετισμένων τύπων εγγραφών (</a:t>
            </a:r>
            <a:r>
              <a:rPr lang="en-US" altLang="el-GR" sz="2400" dirty="0" smtClean="0"/>
              <a:t>record types</a:t>
            </a:r>
            <a:r>
              <a:rPr lang="el-GR" altLang="el-GR" sz="2400" dirty="0" smtClean="0"/>
              <a:t>). </a:t>
            </a:r>
          </a:p>
          <a:p>
            <a:pPr algn="l"/>
            <a:r>
              <a:rPr lang="el-GR" altLang="el-GR" sz="2400" dirty="0" smtClean="0"/>
              <a:t>Όλες οι ιεραρχικές βάσεις δεδομένων έχουν μία και μόνο μία  “ρίζα”. Αυτή η “ρίζα” - τύπος δεδομένων μπορεί να συμμετέχει σε 1:</a:t>
            </a:r>
            <a:r>
              <a:rPr lang="en-US" altLang="el-GR" sz="2400" dirty="0" smtClean="0"/>
              <a:t>M </a:t>
            </a:r>
            <a:r>
              <a:rPr lang="el-GR" altLang="el-GR" sz="2400" dirty="0" smtClean="0"/>
              <a:t>συσχετίσεις  με οποιοδήποτε αριθμό τύπων δεδομένων - “παιδιών”. Κάθε “παιδί” μπορεί επίσης να έχει “παιδιά”- τύπους δεδομένων.</a:t>
            </a:r>
          </a:p>
        </p:txBody>
      </p:sp>
    </p:spTree>
    <p:extLst>
      <p:ext uri="{BB962C8B-B14F-4D97-AF65-F5344CB8AC3E}">
        <p14:creationId xmlns="" xmlns:p14="http://schemas.microsoft.com/office/powerpoint/2010/main" val="17867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r>
              <a:rPr lang="el-GR" altLang="el-GR" sz="3600" dirty="0" smtClean="0"/>
              <a:t>Δικτυωτή βάση δεδομένων </a:t>
            </a:r>
          </a:p>
        </p:txBody>
      </p:sp>
      <p:sp>
        <p:nvSpPr>
          <p:cNvPr id="38915" name="2 - Υπότιτλος"/>
          <p:cNvSpPr>
            <a:spLocks noGrp="1"/>
          </p:cNvSpPr>
          <p:nvPr>
            <p:ph idx="1"/>
          </p:nvPr>
        </p:nvSpPr>
        <p:spPr/>
        <p:txBody>
          <a:bodyPr>
            <a:normAutofit/>
          </a:bodyPr>
          <a:lstStyle/>
          <a:p>
            <a:pPr algn="l">
              <a:spcAft>
                <a:spcPts val="600"/>
              </a:spcAft>
            </a:pPr>
            <a:r>
              <a:rPr lang="el-GR" altLang="el-GR" sz="2400" dirty="0" smtClean="0"/>
              <a:t>Μια δικτυωτή βάση δεδομένων αποτελείται από μία συλλογή τύπων εγγραφών.  Οι τύποι εγγραφών συνδέονται μεταξύ τους με ειδικές συνδέσεις (</a:t>
            </a:r>
            <a:r>
              <a:rPr lang="en-US" altLang="el-GR" sz="2400" dirty="0" smtClean="0"/>
              <a:t>links</a:t>
            </a:r>
            <a:r>
              <a:rPr lang="el-GR" altLang="el-GR" sz="2400" dirty="0" smtClean="0"/>
              <a:t>). </a:t>
            </a:r>
            <a:endParaRPr lang="el-GR" altLang="el-GR" sz="2400" dirty="0"/>
          </a:p>
          <a:p>
            <a:pPr algn="l">
              <a:spcAft>
                <a:spcPts val="600"/>
              </a:spcAft>
            </a:pPr>
            <a:r>
              <a:rPr lang="el-GR" altLang="el-GR" sz="2400" dirty="0" smtClean="0"/>
              <a:t>Μία σύνδεση αναπαριστά μία συσχέτιση 1:</a:t>
            </a:r>
            <a:r>
              <a:rPr lang="en-US" altLang="el-GR" sz="2400" dirty="0" smtClean="0"/>
              <a:t>M</a:t>
            </a:r>
            <a:r>
              <a:rPr lang="el-GR" altLang="el-GR" sz="2400" dirty="0" smtClean="0"/>
              <a:t> ανάμεσα σε μία εγγραφή  ενός τύπου (που ονομάζεται Ιδιοκτήτης - “</a:t>
            </a:r>
            <a:r>
              <a:rPr lang="en-US" altLang="el-GR" sz="2400" dirty="0" smtClean="0"/>
              <a:t>owner</a:t>
            </a:r>
            <a:r>
              <a:rPr lang="el-GR" altLang="el-GR" sz="2400" dirty="0" smtClean="0"/>
              <a:t>”) και σε ένα σύνολο εγγραφών (</a:t>
            </a:r>
            <a:r>
              <a:rPr lang="en-US" altLang="el-GR" sz="2400" dirty="0" smtClean="0"/>
              <a:t>set of records</a:t>
            </a:r>
            <a:r>
              <a:rPr lang="el-GR" altLang="el-GR" sz="2400" dirty="0" smtClean="0"/>
              <a:t>)  ενός άλλου τύπου (που ονομάζονται μέλη - “</a:t>
            </a:r>
            <a:r>
              <a:rPr lang="en-US" altLang="el-GR" sz="2400" dirty="0" smtClean="0"/>
              <a:t>the members</a:t>
            </a:r>
            <a:r>
              <a:rPr lang="el-GR" altLang="el-GR" sz="2400" dirty="0" smtClean="0"/>
              <a:t>”) </a:t>
            </a:r>
          </a:p>
        </p:txBody>
      </p:sp>
    </p:spTree>
    <p:extLst>
      <p:ext uri="{BB962C8B-B14F-4D97-AF65-F5344CB8AC3E}">
        <p14:creationId xmlns="" xmlns:p14="http://schemas.microsoft.com/office/powerpoint/2010/main" val="2066604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dirty="0" smtClean="0"/>
              <a:t>Διαφορά </a:t>
            </a:r>
          </a:p>
        </p:txBody>
      </p:sp>
      <p:sp>
        <p:nvSpPr>
          <p:cNvPr id="39939" name="2 - Υπότιτλος"/>
          <p:cNvSpPr>
            <a:spLocks noGrp="1"/>
          </p:cNvSpPr>
          <p:nvPr>
            <p:ph idx="1"/>
          </p:nvPr>
        </p:nvSpPr>
        <p:spPr/>
        <p:txBody>
          <a:bodyPr>
            <a:normAutofit/>
          </a:bodyPr>
          <a:lstStyle/>
          <a:p>
            <a:pPr algn="l"/>
            <a:r>
              <a:rPr lang="el-GR" altLang="el-GR" sz="2400" dirty="0" smtClean="0"/>
              <a:t>Η κύρια διαφορά μιας δικτυωτής βάσης δεδομένων από την ιεραρχική βάση  συνίσταται στο γεγονός ότι δεν υπάρχει περιορισμός στον αριθμό και την κατεύθυνση των συνδέσεων που μπορούμε να ορίσουμε ανάμεσα σε τύπους εγγραφών. Επίσης , δεν υπάρχει  ανάγκη για τύπο εγγραφής “ρίζα”.</a:t>
            </a:r>
          </a:p>
        </p:txBody>
      </p:sp>
    </p:spTree>
    <p:extLst>
      <p:ext uri="{BB962C8B-B14F-4D97-AF65-F5344CB8AC3E}">
        <p14:creationId xmlns="" xmlns:p14="http://schemas.microsoft.com/office/powerpoint/2010/main" val="595877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Σχεσιακό </a:t>
            </a:r>
            <a:r>
              <a:rPr lang="el-GR" altLang="el-GR" sz="2400" dirty="0" smtClean="0">
                <a:cs typeface="Arial" charset="0"/>
              </a:rPr>
              <a:t>μοντέλο. Όλα τα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βλέπουμε σαν πίνακες </a:t>
            </a: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Πρέπει </a:t>
            </a:r>
            <a:endParaRPr lang="en-US" altLang="el-GR" sz="2400" dirty="0" smtClean="0">
              <a:cs typeface="Arial" charset="0"/>
            </a:endParaRPr>
          </a:p>
          <a:p>
            <a:pPr marL="357188" indent="0">
              <a:buNone/>
            </a:pPr>
            <a:r>
              <a:rPr lang="el-GR" altLang="el-GR" sz="2400" dirty="0" smtClean="0">
                <a:cs typeface="Arial" charset="0"/>
              </a:rPr>
              <a:t>να γράψουμε προγράμματα για να κατασκευάσουμε τους πίνακες και να 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εφοδιασμού ανταλλακτικών από προμηθευτές. Θα δούμε 4 προμηθευτές και 4 ανταλλακτικά. Θα δούμε και 6 εφοδιασμούς.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1.mp4">
            <a:hlinkClick r:id="" action="ppaction://media"/>
          </p:cNvPr>
          <p:cNvPicPr>
            <a:picLocks noRot="1" noChangeAspect="1"/>
          </p:cNvPicPr>
          <p:nvPr>
            <a:videoFile r:link="rId1"/>
          </p:nvPr>
        </p:nvPicPr>
        <p:blipFill>
          <a:blip r:embed="rId4" cstate="print"/>
          <a:stretch>
            <a:fillRect/>
          </a:stretch>
        </p:blipFill>
        <p:spPr>
          <a:xfrm>
            <a:off x="5652120" y="1431032"/>
            <a:ext cx="3048000" cy="2286000"/>
          </a:xfrm>
          <a:prstGeom prst="rect">
            <a:avLst/>
          </a:prstGeom>
        </p:spPr>
      </p:pic>
    </p:spTree>
    <p:extLst>
      <p:ext uri="{BB962C8B-B14F-4D97-AF65-F5344CB8AC3E}">
        <p14:creationId xmlns="" xmlns:p14="http://schemas.microsoft.com/office/powerpoint/2010/main" val="26799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noAutofit/>
          </a:bodyPr>
          <a:lstStyle/>
          <a:p>
            <a:r>
              <a:rPr lang="el-GR" altLang="el-GR" sz="3400" dirty="0" smtClean="0"/>
              <a:t>Σχεσιακό μοντέλο βάση δεδομένων - Παράδειγμα</a:t>
            </a:r>
          </a:p>
        </p:txBody>
      </p:sp>
      <p:graphicFrame>
        <p:nvGraphicFramePr>
          <p:cNvPr id="3" name="Table 2"/>
          <p:cNvGraphicFramePr>
            <a:graphicFrameLocks noGrp="1"/>
          </p:cNvGraphicFramePr>
          <p:nvPr>
            <p:extLst>
              <p:ext uri="{D42A27DB-BD31-4B8C-83A1-F6EECF244321}">
                <p14:modId xmlns="" xmlns:p14="http://schemas.microsoft.com/office/powerpoint/2010/main" val="3836468522"/>
              </p:ext>
            </p:extLst>
          </p:nvPr>
        </p:nvGraphicFramePr>
        <p:xfrm>
          <a:off x="5220072" y="4402228"/>
          <a:ext cx="3718417" cy="2208276"/>
        </p:xfrm>
        <a:graphic>
          <a:graphicData uri="http://schemas.openxmlformats.org/drawingml/2006/table">
            <a:tbl>
              <a:tblPr firstRow="1" firstCol="1" bandRow="1">
                <a:tableStyleId>{5C22544A-7EE6-4342-B048-85BDC9FD1C3A}</a:tableStyleId>
              </a:tblPr>
              <a:tblGrid>
                <a:gridCol w="805594"/>
                <a:gridCol w="805594"/>
                <a:gridCol w="805594"/>
                <a:gridCol w="1301635"/>
              </a:tblGrid>
              <a:tr h="0">
                <a:tc>
                  <a:txBody>
                    <a:bodyPr/>
                    <a:lstStyle/>
                    <a:p>
                      <a:pPr algn="just" hangingPunct="0">
                        <a:lnSpc>
                          <a:spcPct val="115000"/>
                        </a:lnSpc>
                        <a:spcAft>
                          <a:spcPts val="0"/>
                        </a:spcAft>
                      </a:pPr>
                      <a:r>
                        <a:rPr lang="el-GR" sz="1800" dirty="0">
                          <a:effectLst/>
                        </a:rPr>
                        <a:t>SNO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PNO </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QTY</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n-US" sz="1800" dirty="0">
                          <a:effectLst/>
                        </a:rPr>
                        <a:t>SDATE</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P0100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P0200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dirty="0">
                          <a:effectLst/>
                        </a:rPr>
                        <a:t>17/10/2014</a:t>
                      </a:r>
                      <a:endParaRPr lang="el-GR" sz="1200" dirty="0">
                        <a:effectLst/>
                        <a:latin typeface="Times New Roman"/>
                        <a:ea typeface="Times New Roman"/>
                      </a:endParaRPr>
                    </a:p>
                  </a:txBody>
                  <a:tcPr marL="68580" marR="68580" marT="0" marB="0"/>
                </a:tc>
              </a:tr>
            </a:tbl>
          </a:graphicData>
        </a:graphic>
      </p:graphicFrame>
      <p:sp>
        <p:nvSpPr>
          <p:cNvPr id="4" name="Rectangle 4"/>
          <p:cNvSpPr>
            <a:spLocks noChangeArrowheads="1"/>
          </p:cNvSpPr>
          <p:nvPr/>
        </p:nvSpPr>
        <p:spPr bwMode="auto">
          <a:xfrm>
            <a:off x="215516" y="3861048"/>
            <a:ext cx="2376613"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Ανταλλακτικά  (</a:t>
            </a:r>
            <a:r>
              <a:rPr lang="en-US" altLang="el-GR" b="1" dirty="0" smtClean="0">
                <a:latin typeface="Calibri" pitchFamily="34" charset="0"/>
                <a:ea typeface="Times New Roman" pitchFamily="18" charset="0"/>
                <a:cs typeface="Arial" pitchFamily="34" charset="0"/>
              </a:rPr>
              <a:t>PARTS</a:t>
            </a: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l-GR" altLang="el-G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868144" y="4003772"/>
            <a:ext cx="2594043" cy="369332"/>
          </a:xfrm>
          <a:prstGeom prst="rect">
            <a:avLst/>
          </a:prstGeom>
        </p:spPr>
        <p:txBody>
          <a:bodyPr wrap="none">
            <a:spAutoFit/>
          </a:bodyPr>
          <a:lstStyle/>
          <a:p>
            <a:pPr hangingPunct="0"/>
            <a:r>
              <a:rPr lang="el-GR" b="1" dirty="0">
                <a:latin typeface="+mn-lt"/>
              </a:rPr>
              <a:t>Εφοδιασμός (SHIPMENT)</a:t>
            </a:r>
          </a:p>
        </p:txBody>
      </p:sp>
      <p:graphicFrame>
        <p:nvGraphicFramePr>
          <p:cNvPr id="6" name="Table 5"/>
          <p:cNvGraphicFramePr>
            <a:graphicFrameLocks noGrp="1"/>
          </p:cNvGraphicFramePr>
          <p:nvPr>
            <p:extLst>
              <p:ext uri="{D42A27DB-BD31-4B8C-83A1-F6EECF244321}">
                <p14:modId xmlns="" xmlns:p14="http://schemas.microsoft.com/office/powerpoint/2010/main" val="2860450255"/>
              </p:ext>
            </p:extLst>
          </p:nvPr>
        </p:nvGraphicFramePr>
        <p:xfrm>
          <a:off x="215516" y="4509120"/>
          <a:ext cx="4500501" cy="1577340"/>
        </p:xfrm>
        <a:graphic>
          <a:graphicData uri="http://schemas.openxmlformats.org/drawingml/2006/table">
            <a:tbl>
              <a:tblPr firstRow="1" firstCol="1" bandRow="1">
                <a:tableStyleId>{5C22544A-7EE6-4342-B048-85BDC9FD1C3A}</a:tableStyleId>
              </a:tblPr>
              <a:tblGrid>
                <a:gridCol w="793438"/>
                <a:gridCol w="1062889"/>
                <a:gridCol w="1322087"/>
                <a:gridCol w="1322087"/>
              </a:tblGrid>
              <a:tr h="0">
                <a:tc>
                  <a:txBody>
                    <a:bodyPr/>
                    <a:lstStyle/>
                    <a:p>
                      <a:pPr algn="just" hangingPunct="0">
                        <a:lnSpc>
                          <a:spcPct val="115000"/>
                        </a:lnSpc>
                        <a:spcAft>
                          <a:spcPts val="0"/>
                        </a:spcAft>
                      </a:pPr>
                      <a:r>
                        <a:rPr lang="el-GR" sz="1800" dirty="0">
                          <a:effectLst/>
                        </a:rPr>
                        <a:t>PNO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PCOLOR</a:t>
                      </a:r>
                      <a:endParaRPr lang="el-GR" sz="120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PCITY</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Α</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ΛΟΝΔΙΝΟ</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Ρ0200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Β</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ΠΑΡΙΣΙ</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Ρ0300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C</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ΡΩΜΗ</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Ρ0400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ΒΙΔΑ C</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ΚΙΤΡΙΝΗ</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ΛΟΝΔΙΝΟ</a:t>
                      </a:r>
                      <a:endParaRPr lang="el-GR" sz="12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1456477189"/>
              </p:ext>
            </p:extLst>
          </p:nvPr>
        </p:nvGraphicFramePr>
        <p:xfrm>
          <a:off x="215516" y="1939291"/>
          <a:ext cx="5220580" cy="1577340"/>
        </p:xfrm>
        <a:graphic>
          <a:graphicData uri="http://schemas.openxmlformats.org/drawingml/2006/table">
            <a:tbl>
              <a:tblPr firstRow="1" firstCol="1" bandRow="1">
                <a:tableStyleId>{5C22544A-7EE6-4342-B048-85BDC9FD1C3A}</a:tableStyleId>
              </a:tblPr>
              <a:tblGrid>
                <a:gridCol w="1692188"/>
                <a:gridCol w="2012360"/>
                <a:gridCol w="1516032"/>
              </a:tblGrid>
              <a:tr h="182245">
                <a:tc>
                  <a:txBody>
                    <a:bodyPr/>
                    <a:lstStyle/>
                    <a:p>
                      <a:pPr marL="0" indent="0" algn="ctr" hangingPunct="0">
                        <a:lnSpc>
                          <a:spcPct val="115000"/>
                        </a:lnSpc>
                        <a:spcAft>
                          <a:spcPts val="400"/>
                        </a:spcAft>
                      </a:pPr>
                      <a:r>
                        <a:rPr lang="el-GR" sz="1800" dirty="0">
                          <a:effectLst/>
                        </a:rPr>
                        <a:t>Κωδικός</a:t>
                      </a:r>
                      <a:r>
                        <a:rPr lang="en-US" sz="1800" dirty="0">
                          <a:effectLst/>
                        </a:rPr>
                        <a:t>(SN0)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Επωνυμία</a:t>
                      </a:r>
                      <a:r>
                        <a:rPr lang="en-US" sz="1800" dirty="0">
                          <a:effectLst/>
                        </a:rPr>
                        <a:t>(SNAME)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έδρα</a:t>
                      </a:r>
                      <a:r>
                        <a:rPr lang="en-US" sz="1800" dirty="0">
                          <a:effectLst/>
                        </a:rPr>
                        <a:t>(SCITY)</a:t>
                      </a:r>
                      <a:endParaRPr lang="el-GR" sz="1200" dirty="0">
                        <a:effectLst/>
                        <a:latin typeface="Times New Roman"/>
                        <a:ea typeface="Times New Roman"/>
                      </a:endParaRPr>
                    </a:p>
                  </a:txBody>
                  <a:tcPr marL="68580" marR="68580" marT="0" marB="0">
                    <a:solidFill>
                      <a:schemeClr val="accent1">
                        <a:lumMod val="75000"/>
                      </a:schemeClr>
                    </a:solidFill>
                  </a:tcPr>
                </a:tc>
              </a:tr>
              <a:tr h="169545">
                <a:tc>
                  <a:txBody>
                    <a:bodyPr/>
                    <a:lstStyle/>
                    <a:p>
                      <a:pPr indent="180340" algn="ctr" hangingPunct="0">
                        <a:lnSpc>
                          <a:spcPct val="115000"/>
                        </a:lnSpc>
                        <a:spcAft>
                          <a:spcPts val="400"/>
                        </a:spcAft>
                      </a:pPr>
                      <a:r>
                        <a:rPr lang="en-US"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FIAT</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ΛΟΝΔΙΝΟ</a:t>
                      </a:r>
                      <a:endParaRPr lang="el-GR" sz="1200" dirty="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OPEL</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FORD</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S040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dirty="0">
                          <a:effectLst/>
                        </a:rPr>
                        <a:t>PORCHE</a:t>
                      </a:r>
                      <a:endParaRPr lang="el-GR" sz="1200" dirty="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ΑΘΗΝΑ</a:t>
                      </a:r>
                      <a:endParaRPr lang="el-GR" sz="1200" dirty="0">
                        <a:effectLst/>
                        <a:latin typeface="Times New Roman"/>
                        <a:ea typeface="Times New Roman"/>
                      </a:endParaRPr>
                    </a:p>
                  </a:txBody>
                  <a:tcPr marL="68580" marR="68580" marT="0" marB="0"/>
                </a:tc>
              </a:tr>
            </a:tbl>
          </a:graphicData>
        </a:graphic>
      </p:graphicFrame>
      <p:sp>
        <p:nvSpPr>
          <p:cNvPr id="8" name="Rectangle 5"/>
          <p:cNvSpPr>
            <a:spLocks noChangeArrowheads="1"/>
          </p:cNvSpPr>
          <p:nvPr/>
        </p:nvSpPr>
        <p:spPr bwMode="auto">
          <a:xfrm>
            <a:off x="215516" y="1522249"/>
            <a:ext cx="280831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Προμηθευτές (</a:t>
            </a:r>
            <a:r>
              <a:rPr kumimoji="0" lang="en-US" altLang="el-GR" b="1" i="0" u="none" strike="noStrike" cap="none" normalizeH="0" baseline="0" dirty="0" smtClean="0">
                <a:ln>
                  <a:noFill/>
                </a:ln>
                <a:solidFill>
                  <a:schemeClr val="tx1"/>
                </a:solidFill>
                <a:effectLst/>
                <a:latin typeface="+mn-lt"/>
                <a:ea typeface="Times New Roman" pitchFamily="18" charset="0"/>
                <a:cs typeface="Arial" pitchFamily="34" charset="0"/>
              </a:rPr>
              <a:t>SUPPLIERS</a:t>
            </a: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el-GR" altLang="el-GR" sz="900" b="1"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 xmlns:p14="http://schemas.microsoft.com/office/powerpoint/2010/main" val="124211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Έννοιες σχεσιακών Β.Δ.</a:t>
            </a:r>
            <a:endParaRPr lang="el-GR" dirty="0"/>
          </a:p>
        </p:txBody>
      </p:sp>
      <p:sp>
        <p:nvSpPr>
          <p:cNvPr id="7" name="Content Placeholder 6"/>
          <p:cNvSpPr>
            <a:spLocks noGrp="1"/>
          </p:cNvSpPr>
          <p:nvPr>
            <p:ph idx="1"/>
          </p:nvPr>
        </p:nvSpPr>
        <p:spPr>
          <a:ln w="28575">
            <a:solidFill>
              <a:srgbClr val="820000"/>
            </a:solidFill>
          </a:ln>
        </p:spPr>
        <p:txBody>
          <a:bodyPr>
            <a:normAutofit fontScale="92500"/>
          </a:bodyPr>
          <a:lstStyle/>
          <a:p>
            <a:pPr marL="0" indent="0">
              <a:lnSpc>
                <a:spcPts val="2813"/>
              </a:lnSpc>
              <a:spcBef>
                <a:spcPts val="1125"/>
              </a:spcBef>
              <a:buClr>
                <a:srgbClr val="000000"/>
              </a:buClr>
              <a:buSzPct val="75000"/>
              <a:buNone/>
            </a:pPr>
            <a:r>
              <a:rPr lang="el-GR" altLang="el-GR" sz="2400" dirty="0" err="1" smtClean="0"/>
              <a:t>Σκο</a:t>
            </a:r>
            <a:r>
              <a:rPr lang="en-GB" altLang="el-GR" sz="2400" dirty="0" smtClean="0"/>
              <a:t>π</a:t>
            </a:r>
            <a:r>
              <a:rPr lang="en-GB" altLang="el-GR" sz="2400" dirty="0" err="1" smtClean="0"/>
              <a:t>ός</a:t>
            </a:r>
            <a:r>
              <a:rPr lang="en-GB" altLang="el-GR" sz="2400" dirty="0" smtClean="0"/>
              <a:t> </a:t>
            </a:r>
            <a:r>
              <a:rPr lang="el-GR" altLang="el-GR" sz="2400" dirty="0"/>
              <a:t>μας </a:t>
            </a:r>
            <a:r>
              <a:rPr lang="en-GB" altLang="el-GR" sz="2400" dirty="0" err="1"/>
              <a:t>είν</a:t>
            </a:r>
            <a:r>
              <a:rPr lang="en-GB" altLang="el-GR" sz="2400" dirty="0"/>
              <a:t>αι να παρουσιάσ</a:t>
            </a:r>
            <a:r>
              <a:rPr lang="el-GR" altLang="el-GR" sz="2400" dirty="0" err="1"/>
              <a:t>ουμε</a:t>
            </a:r>
            <a:r>
              <a:rPr lang="el-GR" altLang="el-GR" sz="2400" dirty="0"/>
              <a:t> τώρα κάποιες πρώτες </a:t>
            </a:r>
            <a:r>
              <a:rPr lang="en-GB" altLang="el-GR" sz="2400" dirty="0" err="1"/>
              <a:t>έννοιες</a:t>
            </a:r>
            <a:r>
              <a:rPr lang="el-GR" altLang="el-GR" sz="2400" dirty="0"/>
              <a:t> σχεσιακών βάσεων δεδομένων (</a:t>
            </a:r>
            <a:r>
              <a:rPr lang="en-US" altLang="el-GR" sz="2400" dirty="0"/>
              <a:t>relational database) </a:t>
            </a:r>
            <a:r>
              <a:rPr lang="el-GR" altLang="el-GR" sz="2400" dirty="0"/>
              <a:t>ώστε να κατανοήσουμε αυτά που θα συζητήσουμε στη συνέχεια</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Definition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Manipulation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Control Language,</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 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 indexes. </a:t>
            </a:r>
            <a:endParaRPr lang="el-GR" altLang="el-GR" sz="2400" dirty="0" smtClean="0"/>
          </a:p>
          <a:p>
            <a:pPr marL="0" indent="0">
              <a:lnSpc>
                <a:spcPts val="2813"/>
              </a:lnSpc>
              <a:spcBef>
                <a:spcPts val="1125"/>
              </a:spcBef>
              <a:buClr>
                <a:srgbClr val="000000"/>
              </a:buClr>
              <a:buSzPct val="75000"/>
              <a:buNone/>
            </a:pPr>
            <a:r>
              <a:rPr lang="el-GR" altLang="el-GR" sz="2400" dirty="0" smtClean="0"/>
              <a:t>Θα </a:t>
            </a:r>
            <a:r>
              <a:rPr lang="el-GR" altLang="el-GR" sz="2400" dirty="0"/>
              <a:t>δοθούν </a:t>
            </a:r>
            <a:r>
              <a:rPr lang="en-GB" altLang="el-GR" sz="2400" dirty="0" smtClean="0"/>
              <a:t>παρα</a:t>
            </a:r>
            <a:r>
              <a:rPr lang="el-GR" altLang="el-GR" sz="2400" dirty="0" smtClean="0"/>
              <a:t>δείγματα</a:t>
            </a:r>
            <a:r>
              <a:rPr lang="en-GB" altLang="el-GR" sz="2400" dirty="0" smtClean="0"/>
              <a:t> </a:t>
            </a:r>
            <a:r>
              <a:rPr lang="el-GR" altLang="el-GR" sz="2400" dirty="0"/>
              <a:t>με χρήση γλώσσας </a:t>
            </a:r>
            <a:r>
              <a:rPr lang="en-US" altLang="el-GR" sz="2400" dirty="0"/>
              <a:t>SQL </a:t>
            </a:r>
            <a:r>
              <a:rPr lang="en-GB" altLang="el-GR" sz="2400" dirty="0" err="1"/>
              <a:t>ώστε</a:t>
            </a:r>
            <a:r>
              <a:rPr lang="en-GB" altLang="el-GR" sz="2400" dirty="0"/>
              <a:t> </a:t>
            </a:r>
            <a:r>
              <a:rPr lang="en-GB" altLang="el-GR" sz="2400" dirty="0" err="1"/>
              <a:t>οι</a:t>
            </a:r>
            <a:r>
              <a:rPr lang="en-GB" altLang="el-GR" sz="2400" dirty="0"/>
              <a:t> </a:t>
            </a:r>
            <a:r>
              <a:rPr lang="en-GB" altLang="el-GR" sz="2400" dirty="0" err="1"/>
              <a:t>φοιτητές</a:t>
            </a:r>
            <a:r>
              <a:rPr lang="en-GB" altLang="el-GR" sz="2400" dirty="0"/>
              <a:t> να κατα</a:t>
            </a:r>
            <a:r>
              <a:rPr lang="en-GB" altLang="el-GR" sz="2400" dirty="0" err="1"/>
              <a:t>νοήσουν</a:t>
            </a:r>
            <a:r>
              <a:rPr lang="en-GB" altLang="el-GR" sz="2400" dirty="0"/>
              <a:t> και να </a:t>
            </a:r>
            <a:r>
              <a:rPr lang="en-GB" altLang="el-GR" sz="2400" dirty="0" err="1"/>
              <a:t>εμ</a:t>
            </a:r>
            <a:r>
              <a:rPr lang="en-GB" altLang="el-GR" sz="2400" dirty="0"/>
              <a:t>βαθύνουν στις </a:t>
            </a:r>
            <a:r>
              <a:rPr lang="en-GB" altLang="el-GR" sz="2400" dirty="0" smtClean="0"/>
              <a:t>έννοιες</a:t>
            </a:r>
            <a:r>
              <a:rPr lang="el-GR" altLang="el-GR" sz="2400" dirty="0"/>
              <a:t>.</a:t>
            </a:r>
            <a:endParaRPr lang="en-GB" altLang="el-GR" sz="2400" dirty="0"/>
          </a:p>
        </p:txBody>
      </p:sp>
    </p:spTree>
    <p:extLst>
      <p:ext uri="{BB962C8B-B14F-4D97-AF65-F5344CB8AC3E}">
        <p14:creationId xmlns="" xmlns:p14="http://schemas.microsoft.com/office/powerpoint/2010/main" val="392250692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την έννοια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a:t>
            </a:r>
            <a:endParaRPr lang="en-US" altLang="el-GR" sz="2400" dirty="0" smtClean="0">
              <a:cs typeface="Arial" charset="0"/>
            </a:endParaRPr>
          </a:p>
          <a:p>
            <a:pPr marL="357188" indent="0">
              <a:buNone/>
            </a:pPr>
            <a:r>
              <a:rPr lang="el-GR" altLang="el-GR" sz="2400" dirty="0" smtClean="0">
                <a:cs typeface="Arial" charset="0"/>
              </a:rPr>
              <a:t>Θυμηθείτε ότι τελικά θα πρέπει να </a:t>
            </a:r>
            <a:endParaRPr lang="en-US" altLang="el-GR" sz="2400" dirty="0" smtClean="0">
              <a:cs typeface="Arial" charset="0"/>
            </a:endParaRPr>
          </a:p>
          <a:p>
            <a:pPr marL="357188" indent="0">
              <a:buNone/>
            </a:pPr>
            <a:r>
              <a:rPr lang="el-GR" altLang="el-GR" sz="2400" dirty="0" smtClean="0">
                <a:cs typeface="Arial" charset="0"/>
              </a:rPr>
              <a:t>γράψουμε προγράμματα για να κατασκευάσουμε τους πίνακες και </a:t>
            </a:r>
            <a:endParaRPr lang="en-US" altLang="el-GR" sz="2400" dirty="0" smtClean="0">
              <a:cs typeface="Arial" charset="0"/>
            </a:endParaRPr>
          </a:p>
          <a:p>
            <a:pPr marL="357188" indent="0">
              <a:buNone/>
            </a:pPr>
            <a:r>
              <a:rPr lang="el-GR" altLang="el-GR" sz="2400" dirty="0" smtClean="0">
                <a:cs typeface="Arial" charset="0"/>
              </a:rPr>
              <a:t>να 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προσωπικού με 2 πίνακες. Πίνακα με δεδομένα των τμημάτων μιας εταιρείας και πίνακα των υπαλλήλων της εταιρείας.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2.mp4">
            <a:hlinkClick r:id="" action="ppaction://media"/>
          </p:cNvPr>
          <p:cNvPicPr>
            <a:picLocks noRot="1" noChangeAspect="1"/>
          </p:cNvPicPr>
          <p:nvPr>
            <a:videoFile r:link="rId1"/>
          </p:nvPr>
        </p:nvPicPr>
        <p:blipFill>
          <a:blip r:embed="rId4" cstate="print"/>
          <a:stretch>
            <a:fillRect/>
          </a:stretch>
        </p:blipFill>
        <p:spPr>
          <a:xfrm>
            <a:off x="5652120" y="1575048"/>
            <a:ext cx="3048000" cy="2286000"/>
          </a:xfrm>
          <a:prstGeom prst="rect">
            <a:avLst/>
          </a:prstGeom>
        </p:spPr>
      </p:pic>
    </p:spTree>
    <p:extLst>
      <p:ext uri="{BB962C8B-B14F-4D97-AF65-F5344CB8AC3E}">
        <p14:creationId xmlns="" xmlns:p14="http://schemas.microsoft.com/office/powerpoint/2010/main" val="9504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Μαθήματος</a:t>
            </a:r>
            <a:endParaRPr lang="el-GR" dirty="0"/>
          </a:p>
        </p:txBody>
      </p:sp>
      <p:sp>
        <p:nvSpPr>
          <p:cNvPr id="3" name="Content Placeholder 2"/>
          <p:cNvSpPr>
            <a:spLocks noGrp="1"/>
          </p:cNvSpPr>
          <p:nvPr>
            <p:ph idx="1"/>
          </p:nvPr>
        </p:nvSpPr>
        <p:spPr/>
        <p:txBody>
          <a:bodyPr>
            <a:normAutofit/>
          </a:bodyPr>
          <a:lstStyle/>
          <a:p>
            <a:r>
              <a:rPr lang="el-GR" altLang="el-GR" sz="2400" dirty="0">
                <a:cs typeface="Arial" charset="0"/>
              </a:rPr>
              <a:t>Σκοπός του μαθήματος είναι να παρουσιάσει  εισαγωγικές έννοιες της τεχνολογίας των βάσεων δεδομένων και των συστημάτων βάσεων δεδομένων.  </a:t>
            </a:r>
            <a:endParaRPr lang="el-GR" altLang="el-GR" sz="2400" dirty="0" smtClean="0">
              <a:cs typeface="Arial" charset="0"/>
            </a:endParaRPr>
          </a:p>
          <a:p>
            <a:r>
              <a:rPr lang="el-GR" altLang="el-GR" sz="2400" dirty="0" smtClean="0">
                <a:cs typeface="Arial" charset="0"/>
              </a:rPr>
              <a:t>Θα </a:t>
            </a:r>
            <a:r>
              <a:rPr lang="el-GR" altLang="el-GR" sz="2400" dirty="0">
                <a:cs typeface="Arial" charset="0"/>
              </a:rPr>
              <a:t>παρουσιασθούν οι παρακάτω έννοιες</a:t>
            </a:r>
            <a:r>
              <a:rPr lang="en-US" altLang="el-GR" sz="2400" dirty="0">
                <a:cs typeface="Arial" charset="0"/>
              </a:rPr>
              <a:t>:</a:t>
            </a:r>
          </a:p>
          <a:p>
            <a:pPr marL="357188" indent="0">
              <a:buNone/>
            </a:pPr>
            <a:r>
              <a:rPr lang="el-GR" altLang="el-GR" sz="2400" dirty="0" smtClean="0">
                <a:cs typeface="Arial" charset="0"/>
              </a:rPr>
              <a:t>Βάσεις </a:t>
            </a:r>
            <a:r>
              <a:rPr lang="el-GR" altLang="el-GR" sz="2400" dirty="0">
                <a:cs typeface="Arial" charset="0"/>
              </a:rPr>
              <a:t>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r">
              <a:spcBef>
                <a:spcPct val="50000"/>
              </a:spcBef>
              <a:buClr>
                <a:schemeClr val="tx2"/>
              </a:buClr>
              <a:buSzPct val="75000"/>
              <a:buFont typeface="Monotype Sorts" charset="2"/>
              <a:buNone/>
            </a:pPr>
            <a:r>
              <a:rPr lang="el-GR" altLang="el-GR" sz="2400" b="1" dirty="0">
                <a:cs typeface="Arial" charset="0"/>
              </a:rPr>
              <a:t>                                     Χ. </a:t>
            </a:r>
            <a:r>
              <a:rPr lang="el-GR" altLang="el-GR" sz="2400" b="1" dirty="0" err="1">
                <a:cs typeface="Arial" charset="0"/>
              </a:rPr>
              <a:t>Σκουρλάς</a:t>
            </a:r>
            <a:endParaRPr lang="el-GR" altLang="el-GR" sz="2400" b="1" dirty="0">
              <a:cs typeface="Arial" charset="0"/>
            </a:endParaRPr>
          </a:p>
          <a:p>
            <a:pPr>
              <a:spcBef>
                <a:spcPct val="50000"/>
              </a:spcBef>
              <a:buClr>
                <a:schemeClr val="tx2"/>
              </a:buClr>
              <a:buSzPct val="75000"/>
              <a:buFont typeface="Monotype Sorts" charset="2"/>
              <a:buNone/>
            </a:pPr>
            <a:endParaRPr lang="el-GR" altLang="el-GR" b="1" dirty="0">
              <a:latin typeface="Arial" charset="0"/>
              <a:cs typeface="Arial" charset="0"/>
            </a:endParaRPr>
          </a:p>
          <a:p>
            <a:endParaRPr lang="el-GR" dirty="0"/>
          </a:p>
        </p:txBody>
      </p:sp>
    </p:spTree>
    <p:extLst>
      <p:ext uri="{BB962C8B-B14F-4D97-AF65-F5344CB8AC3E}">
        <p14:creationId xmlns="" xmlns:p14="http://schemas.microsoft.com/office/powerpoint/2010/main" val="1425072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2880320"/>
          </a:xfrm>
        </p:spPr>
        <p:txBody>
          <a:bodyPr>
            <a:normAutofit/>
          </a:bodyPr>
          <a:lstStyle/>
          <a:p>
            <a:r>
              <a:rPr lang="el-GR" altLang="el-GR" sz="2200" dirty="0"/>
              <a:t>Ο πίνακας </a:t>
            </a:r>
            <a:r>
              <a:rPr lang="en-US" altLang="el-GR" sz="2200" dirty="0" err="1"/>
              <a:t>dept</a:t>
            </a:r>
            <a:r>
              <a:rPr lang="en-US" altLang="el-GR" sz="2200" dirty="0"/>
              <a:t> </a:t>
            </a:r>
            <a:r>
              <a:rPr lang="el-GR" altLang="el-GR" sz="2200" dirty="0"/>
              <a:t>έχει στήλες </a:t>
            </a:r>
            <a:r>
              <a:rPr lang="en-US" altLang="el-GR" sz="2200" dirty="0" err="1"/>
              <a:t>deptno</a:t>
            </a:r>
            <a:r>
              <a:rPr lang="en-US" altLang="el-GR" sz="2200" dirty="0"/>
              <a:t>, </a:t>
            </a:r>
            <a:r>
              <a:rPr lang="en-US" altLang="el-GR" sz="2200" dirty="0" err="1"/>
              <a:t>dname</a:t>
            </a:r>
            <a:r>
              <a:rPr lang="en-US" altLang="el-GR" sz="2200" dirty="0"/>
              <a:t>, </a:t>
            </a:r>
            <a:r>
              <a:rPr lang="en-US" altLang="el-GR" sz="2200" dirty="0" err="1"/>
              <a:t>loc</a:t>
            </a:r>
            <a:r>
              <a:rPr lang="el-GR" altLang="el-GR" sz="2200" dirty="0"/>
              <a:t> και κάθε γραμμή του αποθηκεύει τα στοιχεία ενός</a:t>
            </a:r>
            <a:r>
              <a:rPr lang="en-US" altLang="el-GR" sz="2200" dirty="0"/>
              <a:t> </a:t>
            </a:r>
            <a:r>
              <a:rPr lang="el-GR" altLang="el-GR" sz="2200" dirty="0"/>
              <a:t>τμήματος. Το πρώτο τμήμα έχει κωδικό </a:t>
            </a:r>
            <a:r>
              <a:rPr lang="en-US" altLang="el-GR" sz="2200" dirty="0"/>
              <a:t>(</a:t>
            </a:r>
            <a:r>
              <a:rPr lang="en-US" altLang="el-GR" sz="2200" dirty="0" err="1"/>
              <a:t>deptno</a:t>
            </a:r>
            <a:r>
              <a:rPr lang="en-US" altLang="el-GR" sz="2200" dirty="0"/>
              <a:t>)</a:t>
            </a:r>
            <a:r>
              <a:rPr lang="el-GR" altLang="el-GR" sz="2200" dirty="0"/>
              <a:t>10, όνομα </a:t>
            </a:r>
            <a:r>
              <a:rPr lang="en-US" altLang="el-GR" sz="2200" dirty="0"/>
              <a:t>(</a:t>
            </a:r>
            <a:r>
              <a:rPr lang="en-US" altLang="el-GR" sz="2200" dirty="0" err="1"/>
              <a:t>dname</a:t>
            </a:r>
            <a:r>
              <a:rPr lang="en-US" altLang="el-GR" sz="2200" dirty="0"/>
              <a:t>) ACCOUNTING </a:t>
            </a:r>
            <a:r>
              <a:rPr lang="el-GR" altLang="el-GR" sz="2200" dirty="0"/>
              <a:t>και έδρα</a:t>
            </a:r>
            <a:r>
              <a:rPr lang="en-US" altLang="el-GR" sz="2200" dirty="0"/>
              <a:t> (</a:t>
            </a:r>
            <a:r>
              <a:rPr lang="en-US" altLang="el-GR" sz="2200" dirty="0" err="1"/>
              <a:t>loc</a:t>
            </a:r>
            <a:r>
              <a:rPr lang="en-US" altLang="el-GR" sz="2200" dirty="0"/>
              <a:t>) ATHENS.</a:t>
            </a:r>
            <a:r>
              <a:rPr lang="el-GR" altLang="el-GR" sz="2200" dirty="0"/>
              <a:t>  Ο πίνακας </a:t>
            </a:r>
            <a:r>
              <a:rPr lang="en-US" altLang="el-GR" sz="2200" dirty="0" err="1"/>
              <a:t>emp</a:t>
            </a:r>
            <a:r>
              <a:rPr lang="en-US" altLang="el-GR" sz="2200" dirty="0"/>
              <a:t> </a:t>
            </a:r>
            <a:r>
              <a:rPr lang="el-GR" altLang="el-GR" sz="2200" dirty="0"/>
              <a:t>έχει στήλες </a:t>
            </a:r>
            <a:r>
              <a:rPr lang="en-US" altLang="el-GR" sz="2200" dirty="0" err="1"/>
              <a:t>empno</a:t>
            </a:r>
            <a:r>
              <a:rPr lang="en-US" altLang="el-GR" sz="2200" dirty="0"/>
              <a:t>, </a:t>
            </a:r>
            <a:r>
              <a:rPr lang="en-US" altLang="el-GR" sz="2200" dirty="0" err="1"/>
              <a:t>ename</a:t>
            </a:r>
            <a:r>
              <a:rPr lang="en-US" altLang="el-GR" sz="2200" dirty="0"/>
              <a:t>, job, </a:t>
            </a:r>
            <a:r>
              <a:rPr lang="en-US" altLang="el-GR" sz="2200" dirty="0" err="1"/>
              <a:t>hiredate</a:t>
            </a:r>
            <a:r>
              <a:rPr lang="en-US" altLang="el-GR" sz="2200" dirty="0"/>
              <a:t>, </a:t>
            </a:r>
            <a:r>
              <a:rPr lang="en-US" altLang="el-GR" sz="2200" dirty="0" err="1"/>
              <a:t>mgr</a:t>
            </a:r>
            <a:r>
              <a:rPr lang="en-US" altLang="el-GR" sz="2200" dirty="0"/>
              <a:t>, </a:t>
            </a:r>
            <a:r>
              <a:rPr lang="en-US" altLang="el-GR" sz="2200" dirty="0" err="1"/>
              <a:t>sal</a:t>
            </a:r>
            <a:r>
              <a:rPr lang="en-US" altLang="el-GR" sz="2200" dirty="0"/>
              <a:t>, </a:t>
            </a:r>
            <a:r>
              <a:rPr lang="en-US" altLang="el-GR" sz="2200" dirty="0" err="1"/>
              <a:t>comm</a:t>
            </a:r>
            <a:r>
              <a:rPr lang="en-US" altLang="el-GR" sz="2200" dirty="0"/>
              <a:t>, </a:t>
            </a:r>
            <a:r>
              <a:rPr lang="en-US" altLang="el-GR" sz="2200" dirty="0" err="1"/>
              <a:t>deptno</a:t>
            </a:r>
            <a:r>
              <a:rPr lang="en-US" altLang="el-GR" sz="2200" dirty="0"/>
              <a:t> </a:t>
            </a:r>
            <a:r>
              <a:rPr lang="el-GR" altLang="el-GR" sz="2200" dirty="0"/>
              <a:t>και κάθε γραμμή του αποθηκεύει τα στοιχεία ενός υπαλλήλου</a:t>
            </a:r>
            <a:r>
              <a:rPr lang="en-US" altLang="el-GR" sz="2200" dirty="0"/>
              <a:t>. </a:t>
            </a:r>
            <a:r>
              <a:rPr lang="el-GR" altLang="el-GR" sz="2200" dirty="0"/>
              <a:t>Παρατηρήστε ότι οι δύο πίνακες είναι «συνδεδεμένοι» με τιμές των στηλών </a:t>
            </a:r>
            <a:r>
              <a:rPr lang="en-US" altLang="el-GR" sz="2200" dirty="0" err="1"/>
              <a:t>deptno</a:t>
            </a:r>
            <a:r>
              <a:rPr lang="en-US" altLang="el-GR" sz="2200" dirty="0"/>
              <a:t> </a:t>
            </a:r>
            <a:r>
              <a:rPr lang="el-GR" altLang="el-GR" sz="2200" dirty="0"/>
              <a:t>που περιλαμβάνουν.  Οι δύο πίνακες ανήκουν σε μία σχεσιακή βάση δεδομένων.</a:t>
            </a:r>
            <a:endParaRPr lang="el-GR" sz="2200" dirty="0"/>
          </a:p>
        </p:txBody>
      </p:sp>
      <p:graphicFrame>
        <p:nvGraphicFramePr>
          <p:cNvPr id="6" name="Table 5"/>
          <p:cNvGraphicFramePr>
            <a:graphicFrameLocks noGrp="1"/>
          </p:cNvGraphicFramePr>
          <p:nvPr>
            <p:extLst>
              <p:ext uri="{D42A27DB-BD31-4B8C-83A1-F6EECF244321}">
                <p14:modId xmlns="" xmlns:p14="http://schemas.microsoft.com/office/powerpoint/2010/main" val="2436737878"/>
              </p:ext>
            </p:extLst>
          </p:nvPr>
        </p:nvGraphicFramePr>
        <p:xfrm>
          <a:off x="827584" y="4005064"/>
          <a:ext cx="7632848" cy="1219200"/>
        </p:xfrm>
        <a:graphic>
          <a:graphicData uri="http://schemas.openxmlformats.org/drawingml/2006/table">
            <a:tbl>
              <a:tblPr firstRow="1">
                <a:tableStyleId>{5C22544A-7EE6-4342-B048-85BDC9FD1C3A}</a:tableStyleId>
              </a:tblPr>
              <a:tblGrid>
                <a:gridCol w="736688"/>
                <a:gridCol w="1154976"/>
                <a:gridCol w="1591995"/>
                <a:gridCol w="1052845"/>
                <a:gridCol w="576064"/>
                <a:gridCol w="720080"/>
                <a:gridCol w="792088"/>
                <a:gridCol w="1008112"/>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CODD</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1/1/89</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PROGRAMMER</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4/5/04</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 xmlns:p14="http://schemas.microsoft.com/office/powerpoint/2010/main" val="978214061"/>
              </p:ext>
            </p:extLst>
          </p:nvPr>
        </p:nvGraphicFramePr>
        <p:xfrm>
          <a:off x="3779912" y="5410302"/>
          <a:ext cx="4680520" cy="1242852"/>
        </p:xfrm>
        <a:graphic>
          <a:graphicData uri="http://schemas.openxmlformats.org/drawingml/2006/table">
            <a:tbl>
              <a:tblPr firstRow="1">
                <a:tableStyleId>{5C22544A-7EE6-4342-B048-85BDC9FD1C3A}</a:tableStyleId>
              </a:tblPr>
              <a:tblGrid>
                <a:gridCol w="1279450"/>
                <a:gridCol w="1943469"/>
                <a:gridCol w="1457601"/>
              </a:tblGrid>
              <a:tr h="26749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40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PAYROLL</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
        <p:nvSpPr>
          <p:cNvPr id="8" name="Rectangle 7"/>
          <p:cNvSpPr/>
          <p:nvPr/>
        </p:nvSpPr>
        <p:spPr>
          <a:xfrm>
            <a:off x="1259632" y="5847062"/>
            <a:ext cx="2563266" cy="369332"/>
          </a:xfrm>
          <a:prstGeom prst="rect">
            <a:avLst/>
          </a:prstGeom>
        </p:spPr>
        <p:txBody>
          <a:bodyPr wrap="none">
            <a:spAutoFit/>
          </a:bodyPr>
          <a:lstStyle/>
          <a:p>
            <a:r>
              <a:rPr lang="en-US" dirty="0" err="1">
                <a:latin typeface="+mn-lt"/>
              </a:rPr>
              <a:t>dept</a:t>
            </a:r>
            <a:r>
              <a:rPr lang="el-GR" dirty="0">
                <a:latin typeface="+mn-lt"/>
              </a:rPr>
              <a:t> (πίνακας τμημάτων)</a:t>
            </a:r>
          </a:p>
        </p:txBody>
      </p:sp>
      <p:sp>
        <p:nvSpPr>
          <p:cNvPr id="9" name="8 - Ορθογώνιο"/>
          <p:cNvSpPr/>
          <p:nvPr/>
        </p:nvSpPr>
        <p:spPr>
          <a:xfrm>
            <a:off x="755576" y="5229200"/>
            <a:ext cx="2911438" cy="369332"/>
          </a:xfrm>
          <a:prstGeom prst="rect">
            <a:avLst/>
          </a:prstGeom>
        </p:spPr>
        <p:txBody>
          <a:bodyPr wrap="none">
            <a:spAutoFit/>
          </a:bodyPr>
          <a:lstStyle/>
          <a:p>
            <a:r>
              <a:rPr lang="en-US" dirty="0" err="1" smtClean="0"/>
              <a:t>emp</a:t>
            </a:r>
            <a:r>
              <a:rPr lang="el-GR" dirty="0" smtClean="0"/>
              <a:t> (πίνακας υπαλλήλων)</a:t>
            </a:r>
            <a:endParaRPr lang="el-GR" dirty="0"/>
          </a:p>
        </p:txBody>
      </p:sp>
    </p:spTree>
    <p:extLst>
      <p:ext uri="{BB962C8B-B14F-4D97-AF65-F5344CB8AC3E}">
        <p14:creationId xmlns="" xmlns:p14="http://schemas.microsoft.com/office/powerpoint/2010/main" val="229498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ctrTitle"/>
          </p:nvPr>
        </p:nvSpPr>
        <p:spPr/>
        <p:txBody>
          <a:bodyPr>
            <a:noAutofit/>
          </a:bodyPr>
          <a:lstStyle/>
          <a:p>
            <a:r>
              <a:rPr lang="el-GR" altLang="el-GR" sz="3200" b="1" dirty="0" smtClean="0"/>
              <a:t>Εμβόλιμη συζήτηση</a:t>
            </a:r>
            <a:r>
              <a:rPr lang="en-US" altLang="el-GR" sz="3200" b="1" dirty="0" smtClean="0"/>
              <a:t>: </a:t>
            </a:r>
            <a:r>
              <a:rPr lang="el-GR" altLang="el-GR" sz="3200" b="1" dirty="0" smtClean="0"/>
              <a:t>Διαχείριση σχεσιακής βάσης δεδομένων με Προϊόντα Διαχείρισης Βάσης Δεδομένων</a:t>
            </a:r>
            <a:endParaRPr lang="en-US" altLang="el-GR" sz="3200" dirty="0" smtClean="0"/>
          </a:p>
        </p:txBody>
      </p:sp>
      <p:sp>
        <p:nvSpPr>
          <p:cNvPr id="40963" name="2 - Υπότιτλος"/>
          <p:cNvSpPr>
            <a:spLocks noGrp="1"/>
          </p:cNvSpPr>
          <p:nvPr>
            <p:ph type="subTitle" idx="1"/>
          </p:nvPr>
        </p:nvSpPr>
        <p:spPr>
          <a:xfrm>
            <a:off x="1243608" y="3886200"/>
            <a:ext cx="6656784" cy="1752600"/>
          </a:xfrm>
        </p:spPr>
        <p:txBody>
          <a:bodyPr/>
          <a:lstStyle/>
          <a:p>
            <a:pPr algn="l"/>
            <a:r>
              <a:rPr lang="el-GR" altLang="el-GR" sz="2800" dirty="0" smtClean="0"/>
              <a:t>Εισαγωγή στη χρήση του προϊόντος </a:t>
            </a:r>
            <a:r>
              <a:rPr lang="en-US" altLang="el-GR" sz="2800" dirty="0" smtClean="0"/>
              <a:t>mySQL</a:t>
            </a:r>
          </a:p>
          <a:p>
            <a:endParaRPr lang="en-US" altLang="el-GR" dirty="0" smtClean="0"/>
          </a:p>
        </p:txBody>
      </p:sp>
    </p:spTree>
    <p:extLst>
      <p:ext uri="{BB962C8B-B14F-4D97-AF65-F5344CB8AC3E}">
        <p14:creationId xmlns="" xmlns:p14="http://schemas.microsoft.com/office/powerpoint/2010/main" val="1527807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a:t>
            </a:r>
            <a:endParaRPr lang="en-US" altLang="el-GR" sz="2400" dirty="0" smtClean="0">
              <a:cs typeface="Arial" charset="0"/>
            </a:endParaRPr>
          </a:p>
          <a:p>
            <a:pPr marL="357188" indent="0">
              <a:buNone/>
            </a:pPr>
            <a:r>
              <a:rPr lang="el-GR" altLang="el-GR" sz="2400" dirty="0" smtClean="0">
                <a:cs typeface="Arial" charset="0"/>
              </a:rPr>
              <a:t>δημιουργείτε 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MySQL </a:t>
            </a:r>
            <a:r>
              <a:rPr lang="el-GR" altLang="el-GR" sz="2400" dirty="0" smtClean="0">
                <a:solidFill>
                  <a:srgbClr val="000000"/>
                </a:solidFill>
              </a:rPr>
              <a:t>για να γράψουμε εντολές. Με τις εντολές θα διαχειριστούμε μια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3.mp4">
            <a:hlinkClick r:id="" action="ppaction://media"/>
          </p:cNvPr>
          <p:cNvPicPr>
            <a:picLocks noRot="1" noChangeAspect="1"/>
          </p:cNvPicPr>
          <p:nvPr>
            <a:videoFile r:link="rId1"/>
          </p:nvPr>
        </p:nvPicPr>
        <p:blipFill>
          <a:blip r:embed="rId4" cstate="print"/>
          <a:stretch>
            <a:fillRect/>
          </a:stretch>
        </p:blipFill>
        <p:spPr>
          <a:xfrm>
            <a:off x="5556448" y="1412776"/>
            <a:ext cx="3048000" cy="2286000"/>
          </a:xfrm>
          <a:prstGeom prst="rect">
            <a:avLst/>
          </a:prstGeom>
        </p:spPr>
      </p:pic>
    </p:spTree>
    <p:extLst>
      <p:ext uri="{BB962C8B-B14F-4D97-AF65-F5344CB8AC3E}">
        <p14:creationId xmlns="" xmlns:p14="http://schemas.microsoft.com/office/powerpoint/2010/main" val="31597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title"/>
          </p:nvPr>
        </p:nvSpPr>
        <p:spPr/>
        <p:txBody>
          <a:bodyPr/>
          <a:lstStyle/>
          <a:p>
            <a:endParaRPr lang="el-G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960616948"/>
              </p:ext>
            </p:extLst>
          </p:nvPr>
        </p:nvGraphicFramePr>
        <p:xfrm>
          <a:off x="467544" y="1628800"/>
          <a:ext cx="8280920" cy="1371600"/>
        </p:xfrm>
        <a:graphic>
          <a:graphicData uri="http://schemas.openxmlformats.org/drawingml/2006/table">
            <a:tbl>
              <a:tblPr firstRow="1">
                <a:tableStyleId>{5C22544A-7EE6-4342-B048-85BDC9FD1C3A}</a:tableStyleId>
              </a:tblPr>
              <a:tblGrid>
                <a:gridCol w="815364"/>
                <a:gridCol w="1128852"/>
                <a:gridCol w="1656184"/>
                <a:gridCol w="1188132"/>
                <a:gridCol w="621887"/>
                <a:gridCol w="829184"/>
                <a:gridCol w="932831"/>
                <a:gridCol w="1108486"/>
              </a:tblGrid>
              <a:tr h="0">
                <a:tc>
                  <a:txBody>
                    <a:bodyPr/>
                    <a:lstStyle/>
                    <a:p>
                      <a:pPr>
                        <a:spcAft>
                          <a:spcPts val="0"/>
                        </a:spcAft>
                      </a:pPr>
                      <a:r>
                        <a:rPr lang="en-US" sz="1800" dirty="0" err="1">
                          <a:effectLst/>
                        </a:rPr>
                        <a:t>Empno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Ename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Job</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Hiredate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Mgr</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Sal</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Comm</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CODD</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1/1/89</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3000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ELMASRI</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2/5/95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dirty="0">
                          <a:effectLst/>
                        </a:rPr>
                        <a:t>20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NAVATHE</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SALESMAN</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7/7/77</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30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DATE</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PROGRAMMER</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4/5/04</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1800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10</a:t>
                      </a:r>
                      <a:endParaRPr lang="el-GR" sz="24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481806208"/>
              </p:ext>
            </p:extLst>
          </p:nvPr>
        </p:nvGraphicFramePr>
        <p:xfrm>
          <a:off x="467544" y="4296247"/>
          <a:ext cx="3888432" cy="1097280"/>
        </p:xfrm>
        <a:graphic>
          <a:graphicData uri="http://schemas.openxmlformats.org/drawingml/2006/table">
            <a:tbl>
              <a:tblPr firstRow="1">
                <a:tableStyleId>{5C22544A-7EE6-4342-B048-85BDC9FD1C3A}</a:tableStyleId>
              </a:tblPr>
              <a:tblGrid>
                <a:gridCol w="1062928"/>
                <a:gridCol w="1614574"/>
                <a:gridCol w="1210930"/>
              </a:tblGrid>
              <a:tr h="0">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Loc</a:t>
                      </a:r>
                      <a:endParaRPr lang="el-GR" sz="24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ACCOUNTING</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ATHENS</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SALES</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LONDON</a:t>
                      </a:r>
                      <a:endParaRPr lang="el-GR" sz="2400">
                        <a:effectLst/>
                        <a:latin typeface="Courier New"/>
                        <a:ea typeface="Times New Roman"/>
                        <a:cs typeface="Times New Roman"/>
                      </a:endParaRPr>
                    </a:p>
                  </a:txBody>
                  <a:tcPr marL="68580" marR="68580" marT="0" marB="0"/>
                </a:tc>
              </a:tr>
              <a:tr h="257160">
                <a:tc>
                  <a:txBody>
                    <a:bodyPr/>
                    <a:lstStyle/>
                    <a:p>
                      <a:pPr>
                        <a:spcAft>
                          <a:spcPts val="0"/>
                        </a:spcAft>
                      </a:pPr>
                      <a:r>
                        <a:rPr lang="el-GR" sz="1800" dirty="0">
                          <a:effectLst/>
                        </a:rPr>
                        <a:t>30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RESEARCH</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ATHENS</a:t>
                      </a:r>
                      <a:endParaRPr lang="el-GR" sz="24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467544" y="1268760"/>
            <a:ext cx="2765757" cy="369332"/>
          </a:xfrm>
          <a:prstGeom prst="rect">
            <a:avLst/>
          </a:prstGeom>
        </p:spPr>
        <p:txBody>
          <a:bodyPr wrap="none">
            <a:spAutoFit/>
          </a:bodyPr>
          <a:lstStyle/>
          <a:p>
            <a:r>
              <a:rPr lang="en-US" b="1" dirty="0" err="1">
                <a:latin typeface="+mn-lt"/>
              </a:rPr>
              <a:t>emp</a:t>
            </a:r>
            <a:r>
              <a:rPr lang="el-GR" b="1" dirty="0">
                <a:latin typeface="+mn-lt"/>
              </a:rPr>
              <a:t> (πίνακας υπαλλήλων)</a:t>
            </a:r>
          </a:p>
        </p:txBody>
      </p:sp>
      <p:sp>
        <p:nvSpPr>
          <p:cNvPr id="7" name="Rectangle 6"/>
          <p:cNvSpPr/>
          <p:nvPr/>
        </p:nvSpPr>
        <p:spPr>
          <a:xfrm>
            <a:off x="467544" y="3926915"/>
            <a:ext cx="2625399" cy="369332"/>
          </a:xfrm>
          <a:prstGeom prst="rect">
            <a:avLst/>
          </a:prstGeom>
        </p:spPr>
        <p:txBody>
          <a:bodyPr wrap="none">
            <a:spAutoFit/>
          </a:bodyPr>
          <a:lstStyle/>
          <a:p>
            <a:r>
              <a:rPr lang="en-US" b="1" dirty="0" err="1">
                <a:latin typeface="+mn-lt"/>
              </a:rPr>
              <a:t>dept</a:t>
            </a:r>
            <a:r>
              <a:rPr lang="el-GR" b="1" dirty="0">
                <a:latin typeface="+mn-lt"/>
              </a:rPr>
              <a:t> (πίνακας τμημάτων)</a:t>
            </a:r>
          </a:p>
        </p:txBody>
      </p:sp>
    </p:spTree>
    <p:extLst>
      <p:ext uri="{BB962C8B-B14F-4D97-AF65-F5344CB8AC3E}">
        <p14:creationId xmlns="" xmlns:p14="http://schemas.microsoft.com/office/powerpoint/2010/main" val="17430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DROP DATABASE NEW_PERSONNEL;</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DATABASE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USE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DEPT(DEPTNO INT(2) NOT NULL,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       </a:t>
            </a:r>
            <a:r>
              <a:rPr lang="en-US" sz="8000" dirty="0" smtClean="0">
                <a:latin typeface="Courier New" panose="02070309020205020404" pitchFamily="49" charset="0"/>
                <a:cs typeface="Courier New" panose="02070309020205020404" pitchFamily="49" charset="0"/>
              </a:rPr>
              <a:t>DNAME </a:t>
            </a:r>
            <a:r>
              <a:rPr lang="en-US" sz="8000" dirty="0">
                <a:latin typeface="Courier New" panose="02070309020205020404" pitchFamily="49" charset="0"/>
                <a:cs typeface="Courier New" panose="02070309020205020404" pitchFamily="49" charset="0"/>
              </a:rPr>
              <a:t>VARCHAR(14), LOC VARCHAR(14));</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EMP(EMPNO INT(4) NOT NULL,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ENAME </a:t>
            </a:r>
            <a:r>
              <a:rPr lang="en-US" sz="8000" dirty="0">
                <a:latin typeface="Courier New" panose="02070309020205020404" pitchFamily="49" charset="0"/>
                <a:cs typeface="Courier New" panose="02070309020205020404" pitchFamily="49" charset="0"/>
              </a:rPr>
              <a:t>VARCHAR(10), JOB VARCHAR(25),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a:t>
            </a:r>
            <a:r>
              <a:rPr lang="en-US" sz="8000" dirty="0">
                <a:latin typeface="Courier New" panose="02070309020205020404" pitchFamily="49" charset="0"/>
                <a:cs typeface="Courier New" panose="02070309020205020404" pitchFamily="49" charset="0"/>
              </a:rPr>
              <a:t>HIREDATE DATE, MGR INT(4), </a:t>
            </a:r>
            <a:r>
              <a:rPr lang="en-US" sz="8000" dirty="0" smtClean="0">
                <a:latin typeface="Courier New" panose="02070309020205020404" pitchFamily="49" charset="0"/>
                <a:cs typeface="Courier New" panose="02070309020205020404" pitchFamily="49" charset="0"/>
              </a:rPr>
              <a:t>SAL </a:t>
            </a:r>
            <a:r>
              <a:rPr lang="en-US" sz="8000" dirty="0">
                <a:latin typeface="Courier New" panose="02070309020205020404" pitchFamily="49" charset="0"/>
                <a:cs typeface="Courier New" panose="02070309020205020404" pitchFamily="49" charset="0"/>
              </a:rPr>
              <a:t>FLOAT(7,2),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COMM </a:t>
            </a:r>
            <a:r>
              <a:rPr lang="en-US" sz="8000" dirty="0">
                <a:latin typeface="Courier New" panose="02070309020205020404" pitchFamily="49" charset="0"/>
                <a:cs typeface="Courier New" panose="02070309020205020404" pitchFamily="49" charset="0"/>
              </a:rPr>
              <a:t>FLOAT(7,2</a:t>
            </a:r>
            <a:r>
              <a:rPr lang="en-US" sz="8000" dirty="0" smtClean="0">
                <a:latin typeface="Courier New" panose="02070309020205020404" pitchFamily="49" charset="0"/>
                <a:cs typeface="Courier New" panose="02070309020205020404" pitchFamily="49" charset="0"/>
              </a:rPr>
              <a:t>), DEPTNO </a:t>
            </a:r>
            <a:r>
              <a:rPr lang="en-US" sz="8000" dirty="0">
                <a:latin typeface="Courier New" panose="02070309020205020404" pitchFamily="49" charset="0"/>
                <a:cs typeface="Courier New" panose="02070309020205020404" pitchFamily="49" charset="0"/>
              </a:rPr>
              <a:t>INT(2));</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SHOW TABLES;</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DEPT(DEPTNO, DNAME, LOC) </a:t>
            </a:r>
            <a:endParaRPr lang="en-US" sz="8000" dirty="0" smtClean="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VALUES </a:t>
            </a:r>
            <a:r>
              <a:rPr lang="en-US" sz="8000" dirty="0">
                <a:latin typeface="Courier New" panose="02070309020205020404" pitchFamily="49" charset="0"/>
                <a:cs typeface="Courier New" panose="02070309020205020404" pitchFamily="49" charset="0"/>
              </a:rPr>
              <a:t>(10, 'ACCOUNTING', 'NEW YORK');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EMP  VALUES (10, 'CODD', 'ANALYST', '1989/01/01', 15, 3000, NULL, 10</a:t>
            </a:r>
            <a:r>
              <a:rPr lang="en-US" sz="8000" dirty="0" smtClean="0">
                <a:latin typeface="Courier New" panose="02070309020205020404" pitchFamily="49" charset="0"/>
                <a:cs typeface="Courier New" panose="02070309020205020404" pitchFamily="49" charset="0"/>
              </a:rPr>
              <a:t>);</a:t>
            </a:r>
            <a:endParaRPr lang="el-GR" sz="8000" dirty="0" smtClean="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4219149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a:bodyPr>
          <a:lstStyle/>
          <a:p>
            <a:pPr marL="0" indent="0">
              <a:lnSpc>
                <a:spcPct val="134000"/>
              </a:lnSpc>
              <a:spcBef>
                <a:spcPts val="0"/>
              </a:spcBef>
              <a:buNone/>
            </a:pPr>
            <a:r>
              <a:rPr lang="el-GR" sz="2400" b="1" dirty="0" smtClean="0"/>
              <a:t>Δείτε </a:t>
            </a:r>
            <a:r>
              <a:rPr lang="el-GR" sz="2400" b="1" dirty="0"/>
              <a:t>τα στοιχεία των πινάκων της </a:t>
            </a:r>
            <a:r>
              <a:rPr lang="el-GR" sz="2400" b="1" dirty="0" smtClean="0"/>
              <a:t>βάσης</a:t>
            </a:r>
            <a:endParaRPr lang="el-GR" sz="2400" dirty="0"/>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pPr marL="0" indent="0">
              <a:buNone/>
            </a:pPr>
            <a:endParaRPr lang="el-GR" sz="900" dirty="0"/>
          </a:p>
        </p:txBody>
      </p:sp>
    </p:spTree>
    <p:extLst>
      <p:ext uri="{BB962C8B-B14F-4D97-AF65-F5344CB8AC3E}">
        <p14:creationId xmlns="" xmlns:p14="http://schemas.microsoft.com/office/powerpoint/2010/main" val="875622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 – χρήση </a:t>
            </a:r>
            <a:r>
              <a:rPr lang="en-US" dirty="0" smtClean="0">
                <a:solidFill>
                  <a:schemeClr val="accent4"/>
                </a:solidFill>
              </a:rPr>
              <a:t>Oracle</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3" name="Rectangle 2"/>
          <p:cNvSpPr/>
          <p:nvPr/>
        </p:nvSpPr>
        <p:spPr>
          <a:xfrm>
            <a:off x="179512" y="1844824"/>
            <a:ext cx="6984776"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δημιουργείτε</a:t>
            </a:r>
            <a:endParaRPr lang="en-US" altLang="el-GR" sz="2400" dirty="0" smtClean="0">
              <a:cs typeface="Arial" charset="0"/>
            </a:endParaRPr>
          </a:p>
          <a:p>
            <a:pPr marL="357188" indent="0">
              <a:buNone/>
            </a:pPr>
            <a:r>
              <a:rPr lang="el-GR" altLang="el-GR" sz="2400" dirty="0" smtClean="0">
                <a:cs typeface="Arial" charset="0"/>
              </a:rPr>
              <a:t> </a:t>
            </a:r>
            <a:r>
              <a:rPr lang="en-US" altLang="el-GR" sz="2400" dirty="0" smtClean="0">
                <a:cs typeface="Arial" charset="0"/>
              </a:rPr>
              <a:t> </a:t>
            </a:r>
            <a:r>
              <a:rPr lang="el-GR" altLang="el-GR" sz="2400" dirty="0" smtClean="0">
                <a:cs typeface="Arial" charset="0"/>
              </a:rPr>
              <a:t>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Oracle </a:t>
            </a:r>
            <a:r>
              <a:rPr lang="el-GR" altLang="el-GR" sz="2400" dirty="0" smtClean="0">
                <a:solidFill>
                  <a:srgbClr val="000000"/>
                </a:solidFill>
              </a:rPr>
              <a:t>για να γράψουμε εντολές. Με τις εντολές θα διαχειριστούμε την ίδια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4.mp4">
            <a:hlinkClick r:id="" action="ppaction://media"/>
          </p:cNvPr>
          <p:cNvPicPr>
            <a:picLocks noRot="1" noChangeAspect="1"/>
          </p:cNvPicPr>
          <p:nvPr>
            <a:videoFile r:link="rId1"/>
          </p:nvPr>
        </p:nvPicPr>
        <p:blipFill>
          <a:blip r:embed="rId4" cstate="print"/>
          <a:stretch>
            <a:fillRect/>
          </a:stretch>
        </p:blipFill>
        <p:spPr>
          <a:xfrm>
            <a:off x="5796136" y="1287016"/>
            <a:ext cx="3048000" cy="2286000"/>
          </a:xfrm>
          <a:prstGeom prst="rect">
            <a:avLst/>
          </a:prstGeom>
        </p:spPr>
      </p:pic>
    </p:spTree>
    <p:extLst>
      <p:ext uri="{BB962C8B-B14F-4D97-AF65-F5344CB8AC3E}">
        <p14:creationId xmlns="" xmlns:p14="http://schemas.microsoft.com/office/powerpoint/2010/main" val="18947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normAutofit/>
          </a:bodyPr>
          <a:lstStyle/>
          <a:p>
            <a:r>
              <a:rPr lang="el-GR" altLang="el-GR" sz="3200" b="1" smtClean="0"/>
              <a:t>Διαχείριση σχεσιακής βάσης δεδομένων με Προϊόντα Διαχείρισης Βάσης Δεδομένων</a:t>
            </a:r>
            <a:endParaRPr lang="en-US" altLang="el-GR" sz="3200" smtClean="0"/>
          </a:p>
        </p:txBody>
      </p:sp>
      <p:sp>
        <p:nvSpPr>
          <p:cNvPr id="41987" name="2 - Υπότιτλος"/>
          <p:cNvSpPr>
            <a:spLocks noGrp="1"/>
          </p:cNvSpPr>
          <p:nvPr>
            <p:ph type="subTitle" idx="1"/>
          </p:nvPr>
        </p:nvSpPr>
        <p:spPr>
          <a:xfrm>
            <a:off x="1043608" y="3886200"/>
            <a:ext cx="7056784" cy="1752600"/>
          </a:xfrm>
        </p:spPr>
        <p:txBody>
          <a:bodyPr/>
          <a:lstStyle/>
          <a:p>
            <a:pPr algn="l"/>
            <a:r>
              <a:rPr lang="el-GR" altLang="el-GR" sz="2800" dirty="0" smtClean="0"/>
              <a:t>Εισαγωγή στη χρήση του προϊόντος της </a:t>
            </a:r>
            <a:r>
              <a:rPr lang="el-GR" altLang="el-GR" sz="2800" dirty="0" err="1" smtClean="0"/>
              <a:t>Oracle</a:t>
            </a:r>
            <a:endParaRPr lang="en-US" altLang="el-GR" dirty="0" smtClean="0"/>
          </a:p>
        </p:txBody>
      </p:sp>
    </p:spTree>
    <p:extLst>
      <p:ext uri="{BB962C8B-B14F-4D97-AF65-F5344CB8AC3E}">
        <p14:creationId xmlns="" xmlns:p14="http://schemas.microsoft.com/office/powerpoint/2010/main" val="2913452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pPr marL="0" indent="0">
              <a:buNone/>
            </a:pPr>
            <a:r>
              <a:rPr lang="en-US" sz="2000" dirty="0">
                <a:latin typeface="Courier New" panose="02070309020205020404" pitchFamily="49" charset="0"/>
                <a:cs typeface="Courier New" panose="02070309020205020404" pitchFamily="49" charset="0"/>
              </a:rPr>
              <a:t>CREATE TABLE DEPT(DEPTNO NUMBER(2) NOT NULL,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DNAME </a:t>
            </a:r>
            <a:r>
              <a:rPr lang="en-US" sz="2000" dirty="0">
                <a:latin typeface="Courier New" panose="02070309020205020404" pitchFamily="49" charset="0"/>
                <a:cs typeface="Courier New" panose="02070309020205020404" pitchFamily="49" charset="0"/>
              </a:rPr>
              <a:t>VARCHAR2(14), LOC VARCHAR2(14));</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EMP(EMPNO NUMBER(4) NOT NULL,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ENAME </a:t>
            </a:r>
            <a:r>
              <a:rPr lang="en-US" sz="2000" dirty="0">
                <a:latin typeface="Courier New" panose="02070309020205020404" pitchFamily="49" charset="0"/>
                <a:cs typeface="Courier New" panose="02070309020205020404" pitchFamily="49" charset="0"/>
              </a:rPr>
              <a:t>VARCHAR2(10), JOB VARCHAR2(25),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HIREDATE </a:t>
            </a:r>
            <a:r>
              <a:rPr lang="en-US" sz="2000" dirty="0">
                <a:latin typeface="Courier New" panose="02070309020205020404" pitchFamily="49" charset="0"/>
                <a:cs typeface="Courier New" panose="02070309020205020404" pitchFamily="49" charset="0"/>
              </a:rPr>
              <a:t>DATE, MGR NUMBER(4), </a:t>
            </a:r>
            <a:r>
              <a:rPr lang="en-US" sz="2000" dirty="0" smtClean="0">
                <a:latin typeface="Courier New" panose="02070309020205020404" pitchFamily="49" charset="0"/>
                <a:cs typeface="Courier New" panose="02070309020205020404" pitchFamily="49" charset="0"/>
              </a:rPr>
              <a:t>SAL </a:t>
            </a:r>
            <a:r>
              <a:rPr lang="en-US" sz="2000" dirty="0">
                <a:latin typeface="Courier New" panose="02070309020205020404" pitchFamily="49" charset="0"/>
                <a:cs typeface="Courier New" panose="02070309020205020404" pitchFamily="49" charset="0"/>
              </a:rPr>
              <a:t>NUMBER(7,2</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COMM NUMBER(7,2</a:t>
            </a:r>
            <a:r>
              <a:rPr lang="en-US" sz="2000" dirty="0" smtClean="0">
                <a:latin typeface="Courier New" panose="02070309020205020404" pitchFamily="49" charset="0"/>
                <a:cs typeface="Courier New" panose="02070309020205020404" pitchFamily="49" charset="0"/>
              </a:rPr>
              <a:t>), DEPTNO </a:t>
            </a:r>
            <a:r>
              <a:rPr lang="en-US" sz="2000" dirty="0">
                <a:latin typeface="Courier New" panose="02070309020205020404" pitchFamily="49" charset="0"/>
                <a:cs typeface="Courier New" panose="02070309020205020404" pitchFamily="49" charset="0"/>
              </a:rPr>
              <a:t>NUMBER(2));</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DEPT(DEPTNO, DNAME, LOC)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'ACCOUNTING', 'NEW YORK');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'CODD', 'ANALYST', '01/01/1989', 15, 3000, NULL, 10);</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3612586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r>
              <a:rPr lang="el-GR" sz="2400" b="1" dirty="0"/>
              <a:t>Δείτε τα στοιχεία των πινάκων της βάσης.</a:t>
            </a:r>
            <a:endParaRPr lang="el-GR" sz="2400" dirty="0"/>
          </a:p>
          <a:p>
            <a:pPr marL="0" indent="357188">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r>
              <a:rPr lang="el-GR" sz="2400" b="1" dirty="0"/>
              <a:t>Πως θα διαγράψετε τους πίνακές σας</a:t>
            </a:r>
            <a:endParaRPr lang="el-GR" sz="2400" dirty="0"/>
          </a:p>
          <a:p>
            <a:pPr marL="0" indent="357188">
              <a:buNone/>
            </a:pPr>
            <a:r>
              <a:rPr lang="en-US" sz="2400" dirty="0">
                <a:latin typeface="Courier New" panose="02070309020205020404" pitchFamily="49" charset="0"/>
                <a:cs typeface="Courier New" panose="02070309020205020404" pitchFamily="49" charset="0"/>
              </a:rPr>
              <a:t>DROP TABLE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DROP TABLE DEPT;</a:t>
            </a:r>
            <a:endParaRPr lang="el-GR" sz="2400" dirty="0">
              <a:latin typeface="Courier New" panose="02070309020205020404" pitchFamily="49" charset="0"/>
              <a:cs typeface="Courier New" panose="02070309020205020404" pitchFamily="49" charset="0"/>
            </a:endParaRPr>
          </a:p>
          <a:p>
            <a:pPr marL="0" indent="0">
              <a:buNone/>
            </a:pPr>
            <a:endParaRPr lang="el-GR" sz="24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187662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800" dirty="0">
                <a:cs typeface="Arial" charset="0"/>
              </a:rPr>
              <a:t>Κύριος στόχος του µ</a:t>
            </a:r>
            <a:r>
              <a:rPr lang="el-GR" altLang="el-GR" sz="2800" dirty="0" err="1">
                <a:cs typeface="Arial" charset="0"/>
              </a:rPr>
              <a:t>αθήματος</a:t>
            </a:r>
            <a:r>
              <a:rPr lang="el-GR" altLang="el-GR" sz="2800" dirty="0">
                <a:cs typeface="Arial" charset="0"/>
              </a:rPr>
              <a:t> είναι να εφοδιάσει τους φοιτητές µε τις απαραίτητες γνώσεις έτσι ώστε να είναι ικανοί να κατανοήσουν σε επόμενα μαθήματα βασικές έννοιες σχεδιασμού και υλοποίησης βάσεων δεδομένων και συστημάτων βάσεων δεδομένων.</a:t>
            </a:r>
          </a:p>
          <a:p>
            <a:endParaRPr lang="el-GR" sz="2800" dirty="0"/>
          </a:p>
        </p:txBody>
      </p:sp>
    </p:spTree>
    <p:extLst>
      <p:ext uri="{BB962C8B-B14F-4D97-AF65-F5344CB8AC3E}">
        <p14:creationId xmlns="" xmlns:p14="http://schemas.microsoft.com/office/powerpoint/2010/main" val="129127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Υπάρχουν μικροδιαφορές στον  προγραμματισμό ανάλογα με το       προϊόν που χρησιμοποιούμε </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 σε </a:t>
            </a:r>
            <a:r>
              <a:rPr lang="en-US" altLang="el-GR" sz="2400" b="1" dirty="0" smtClean="0">
                <a:solidFill>
                  <a:schemeClr val="accent4"/>
                </a:solidFill>
                <a:cs typeface="Arial" charset="0"/>
              </a:rPr>
              <a:t>Oracle</a:t>
            </a:r>
            <a:r>
              <a:rPr lang="el-GR" altLang="el-GR" sz="2400" b="1" dirty="0" smtClean="0">
                <a:solidFill>
                  <a:schemeClr val="accent4"/>
                </a:solidFill>
                <a:cs typeface="Arial" charset="0"/>
              </a:rPr>
              <a:t> και </a:t>
            </a:r>
            <a:r>
              <a:rPr lang="en-US" altLang="el-GR" sz="2400" b="1" dirty="0" err="1" smtClean="0">
                <a:solidFill>
                  <a:schemeClr val="accent4"/>
                </a:solidFill>
                <a:cs typeface="Arial" charset="0"/>
              </a:rPr>
              <a:t>mySQL</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δημιουργείτε</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 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γραμμές 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των πινάκων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Δείτε τον πίνακα διαφορών που ακολουθεί.</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6.mp4">
            <a:hlinkClick r:id="" action="ppaction://media"/>
          </p:cNvPr>
          <p:cNvPicPr>
            <a:picLocks noRot="1" noChangeAspect="1"/>
          </p:cNvPicPr>
          <p:nvPr>
            <a:videoFile r:link="rId1"/>
          </p:nvPr>
        </p:nvPicPr>
        <p:blipFill>
          <a:blip r:embed="rId4" cstate="print"/>
          <a:stretch>
            <a:fillRect/>
          </a:stretch>
        </p:blipFill>
        <p:spPr>
          <a:xfrm>
            <a:off x="5796136" y="2295128"/>
            <a:ext cx="3048000" cy="2286000"/>
          </a:xfrm>
          <a:prstGeom prst="rect">
            <a:avLst/>
          </a:prstGeom>
        </p:spPr>
      </p:pic>
    </p:spTree>
    <p:extLst>
      <p:ext uri="{BB962C8B-B14F-4D97-AF65-F5344CB8AC3E}">
        <p14:creationId xmlns="" xmlns:p14="http://schemas.microsoft.com/office/powerpoint/2010/main" val="21896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Συγκριτικός Πίνακας διαφορών </a:t>
            </a:r>
          </a:p>
        </p:txBody>
      </p:sp>
      <p:graphicFrame>
        <p:nvGraphicFramePr>
          <p:cNvPr id="4" name="Table 3"/>
          <p:cNvGraphicFramePr>
            <a:graphicFrameLocks noGrp="1"/>
          </p:cNvGraphicFramePr>
          <p:nvPr>
            <p:extLst>
              <p:ext uri="{D42A27DB-BD31-4B8C-83A1-F6EECF244321}">
                <p14:modId xmlns="" xmlns:p14="http://schemas.microsoft.com/office/powerpoint/2010/main" val="2526035465"/>
              </p:ext>
            </p:extLst>
          </p:nvPr>
        </p:nvGraphicFramePr>
        <p:xfrm>
          <a:off x="0" y="980728"/>
          <a:ext cx="9144000" cy="5520690"/>
        </p:xfrm>
        <a:graphic>
          <a:graphicData uri="http://schemas.openxmlformats.org/drawingml/2006/table">
            <a:tbl>
              <a:tblPr firstRow="1" firstCol="1" bandRow="1">
                <a:tableStyleId>{B301B821-A1FF-4177-AEE7-76D212191A09}</a:tableStyleId>
              </a:tblPr>
              <a:tblGrid>
                <a:gridCol w="4555818"/>
                <a:gridCol w="4588182"/>
              </a:tblGrid>
              <a:tr h="0">
                <a:tc>
                  <a:txBody>
                    <a:bodyPr/>
                    <a:lstStyle/>
                    <a:p>
                      <a:pPr>
                        <a:lnSpc>
                          <a:spcPct val="115000"/>
                        </a:lnSpc>
                        <a:spcAft>
                          <a:spcPts val="0"/>
                        </a:spcAft>
                      </a:pPr>
                      <a:r>
                        <a:rPr lang="en-US" sz="1500" dirty="0">
                          <a:effectLst/>
                        </a:rPr>
                        <a:t>mySQL</a:t>
                      </a:r>
                      <a:endParaRPr lang="el-GR" sz="150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solidFill>
                      <a:srgbClr val="004B82"/>
                    </a:solidFill>
                  </a:tcPr>
                </a:tc>
                <a:tc>
                  <a:txBody>
                    <a:bodyPr/>
                    <a:lstStyle/>
                    <a:p>
                      <a:pPr>
                        <a:lnSpc>
                          <a:spcPct val="115000"/>
                        </a:lnSpc>
                        <a:spcAft>
                          <a:spcPts val="0"/>
                        </a:spcAft>
                      </a:pPr>
                      <a:r>
                        <a:rPr lang="en-US" sz="1500" dirty="0">
                          <a:effectLst/>
                        </a:rPr>
                        <a:t>Oracle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solidFill>
                      <a:srgbClr val="004B82"/>
                    </a:solidFill>
                  </a:tcPr>
                </a:tc>
              </a:tr>
              <a:tr h="0">
                <a:tc>
                  <a:txBody>
                    <a:bodyPr/>
                    <a:lstStyle/>
                    <a:p>
                      <a:pPr>
                        <a:lnSpc>
                          <a:spcPct val="115000"/>
                        </a:lnSpc>
                        <a:spcAft>
                          <a:spcPts val="0"/>
                        </a:spcAft>
                      </a:pPr>
                      <a:r>
                        <a:rPr lang="en-US" sz="1500" b="0" dirty="0">
                          <a:effectLst/>
                        </a:rPr>
                        <a:t>CREATE DATABASE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USE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DEPT(DEPTNO INT(2) NOT NULL, </a:t>
                      </a:r>
                      <a:endParaRPr lang="el-GR" sz="1500" b="0" dirty="0">
                        <a:effectLst/>
                      </a:endParaRPr>
                    </a:p>
                    <a:p>
                      <a:pPr>
                        <a:lnSpc>
                          <a:spcPct val="115000"/>
                        </a:lnSpc>
                        <a:spcAft>
                          <a:spcPts val="0"/>
                        </a:spcAft>
                      </a:pPr>
                      <a:r>
                        <a:rPr lang="en-US" sz="1500" b="0" dirty="0">
                          <a:effectLst/>
                        </a:rPr>
                        <a:t>                     DNAME VARCHAR(14), LOC VARCHAR(14));</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DEPT(DEPTNO NUMBER(2) NOT NULL, </a:t>
                      </a:r>
                      <a:endParaRPr lang="el-GR" sz="1500" dirty="0">
                        <a:effectLst/>
                      </a:endParaRPr>
                    </a:p>
                    <a:p>
                      <a:pPr>
                        <a:lnSpc>
                          <a:spcPct val="115000"/>
                        </a:lnSpc>
                        <a:spcAft>
                          <a:spcPts val="0"/>
                        </a:spcAft>
                      </a:pPr>
                      <a:r>
                        <a:rPr lang="en-US" sz="1500" dirty="0">
                          <a:effectLst/>
                        </a:rPr>
                        <a:t>         DNAME VARCHAR2(14), LOC VARCHAR2(14));</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EMP(EMPNO INT(4) NOT NULL, </a:t>
                      </a:r>
                      <a:endParaRPr lang="el-GR" sz="1500" b="0" dirty="0">
                        <a:effectLst/>
                      </a:endParaRPr>
                    </a:p>
                    <a:p>
                      <a:pPr>
                        <a:lnSpc>
                          <a:spcPct val="115000"/>
                        </a:lnSpc>
                        <a:spcAft>
                          <a:spcPts val="0"/>
                        </a:spcAft>
                      </a:pPr>
                      <a:r>
                        <a:rPr lang="en-US" sz="1500" b="0" dirty="0">
                          <a:effectLst/>
                        </a:rPr>
                        <a:t>                    ENAME VARCHAR(10), JOB VARCHAR(25), </a:t>
                      </a:r>
                      <a:endParaRPr lang="el-GR" sz="1500" b="0" dirty="0">
                        <a:effectLst/>
                      </a:endParaRPr>
                    </a:p>
                    <a:p>
                      <a:pPr>
                        <a:lnSpc>
                          <a:spcPct val="115000"/>
                        </a:lnSpc>
                        <a:spcAft>
                          <a:spcPts val="0"/>
                        </a:spcAft>
                      </a:pPr>
                      <a:r>
                        <a:rPr lang="en-US" sz="1500" b="0" dirty="0">
                          <a:effectLst/>
                        </a:rPr>
                        <a:t>                    HIREDATE DATE, MGR INT(4),  </a:t>
                      </a:r>
                      <a:endParaRPr lang="el-GR" sz="1500" b="0" dirty="0">
                        <a:effectLst/>
                      </a:endParaRPr>
                    </a:p>
                    <a:p>
                      <a:pPr>
                        <a:lnSpc>
                          <a:spcPct val="115000"/>
                        </a:lnSpc>
                        <a:spcAft>
                          <a:spcPts val="0"/>
                        </a:spcAft>
                      </a:pPr>
                      <a:r>
                        <a:rPr lang="en-US" sz="1500" b="0" dirty="0">
                          <a:effectLst/>
                        </a:rPr>
                        <a:t>                    SAL FLOAT(7,2), COMM FLOAT(7,2),</a:t>
                      </a:r>
                      <a:endParaRPr lang="el-GR" sz="1500" b="0" dirty="0">
                        <a:effectLst/>
                      </a:endParaRPr>
                    </a:p>
                    <a:p>
                      <a:pPr>
                        <a:lnSpc>
                          <a:spcPct val="115000"/>
                        </a:lnSpc>
                        <a:spcAft>
                          <a:spcPts val="0"/>
                        </a:spcAft>
                      </a:pPr>
                      <a:r>
                        <a:rPr lang="en-US" sz="1500" b="0" dirty="0">
                          <a:effectLst/>
                        </a:rPr>
                        <a:t>                    DEPTNO INT(2));</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EMP(EMPNO NUMBER(4) NOT NULL,     </a:t>
                      </a:r>
                      <a:endParaRPr lang="el-GR" sz="1500" dirty="0">
                        <a:effectLst/>
                      </a:endParaRPr>
                    </a:p>
                    <a:p>
                      <a:pPr>
                        <a:lnSpc>
                          <a:spcPct val="115000"/>
                        </a:lnSpc>
                        <a:spcAft>
                          <a:spcPts val="0"/>
                        </a:spcAft>
                      </a:pPr>
                      <a:r>
                        <a:rPr lang="en-US" sz="1500" dirty="0">
                          <a:effectLst/>
                        </a:rPr>
                        <a:t>       ENAME VARCHAR2(10), JOB VARCHAR2(25), </a:t>
                      </a:r>
                      <a:endParaRPr lang="el-GR" sz="1500" dirty="0">
                        <a:effectLst/>
                      </a:endParaRPr>
                    </a:p>
                    <a:p>
                      <a:pPr>
                        <a:lnSpc>
                          <a:spcPct val="115000"/>
                        </a:lnSpc>
                        <a:spcAft>
                          <a:spcPts val="0"/>
                        </a:spcAft>
                      </a:pPr>
                      <a:r>
                        <a:rPr lang="en-US" sz="1500" dirty="0">
                          <a:effectLst/>
                        </a:rPr>
                        <a:t>       HIREDATE DATE, MGR NUMBER(4),  </a:t>
                      </a:r>
                      <a:endParaRPr lang="el-GR" sz="1500" dirty="0">
                        <a:effectLst/>
                      </a:endParaRPr>
                    </a:p>
                    <a:p>
                      <a:pPr>
                        <a:lnSpc>
                          <a:spcPct val="115000"/>
                        </a:lnSpc>
                        <a:spcAft>
                          <a:spcPts val="0"/>
                        </a:spcAft>
                      </a:pPr>
                      <a:r>
                        <a:rPr lang="en-US" sz="1500" dirty="0">
                          <a:effectLst/>
                        </a:rPr>
                        <a:t>       SAL NUMBER(7,2), COMM NUMBER(7,2),</a:t>
                      </a:r>
                      <a:endParaRPr lang="el-GR" sz="1500" dirty="0">
                        <a:effectLst/>
                      </a:endParaRPr>
                    </a:p>
                    <a:p>
                      <a:pPr>
                        <a:lnSpc>
                          <a:spcPct val="115000"/>
                        </a:lnSpc>
                        <a:spcAft>
                          <a:spcPts val="0"/>
                        </a:spcAft>
                      </a:pPr>
                      <a:r>
                        <a:rPr lang="en-US" sz="1500" dirty="0">
                          <a:effectLst/>
                        </a:rPr>
                        <a:t>       DEPTNO NUMBER(2));</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INSERT INTO DEPT(DEPTNO, DNAME, LOC) </a:t>
                      </a:r>
                      <a:endParaRPr lang="el-GR" sz="1500" b="0" dirty="0">
                        <a:effectLst/>
                      </a:endParaRPr>
                    </a:p>
                    <a:p>
                      <a:pPr>
                        <a:lnSpc>
                          <a:spcPct val="115000"/>
                        </a:lnSpc>
                        <a:spcAft>
                          <a:spcPts val="0"/>
                        </a:spcAft>
                      </a:pPr>
                      <a:r>
                        <a:rPr lang="en-US" sz="1500" b="0" dirty="0">
                          <a:effectLst/>
                        </a:rPr>
                        <a:t>            VALUES (10, 'ACCOUNTING', 'NEW YORK'); </a:t>
                      </a:r>
                      <a:endParaRPr lang="el-GR" sz="1500" b="0" dirty="0">
                        <a:effectLst/>
                      </a:endParaRPr>
                    </a:p>
                    <a:p>
                      <a:pPr>
                        <a:lnSpc>
                          <a:spcPct val="115000"/>
                        </a:lnSpc>
                        <a:spcAft>
                          <a:spcPts val="0"/>
                        </a:spcAft>
                      </a:pPr>
                      <a:r>
                        <a:rPr lang="en-US" sz="1500" b="0" dirty="0">
                          <a:effectLst/>
                        </a:rPr>
                        <a:t>INSERT INTO EMP</a:t>
                      </a:r>
                      <a:endParaRPr lang="el-GR" sz="1500" b="0" dirty="0">
                        <a:effectLst/>
                      </a:endParaRPr>
                    </a:p>
                    <a:p>
                      <a:pPr>
                        <a:lnSpc>
                          <a:spcPct val="115000"/>
                        </a:lnSpc>
                        <a:spcAft>
                          <a:spcPts val="0"/>
                        </a:spcAft>
                      </a:pPr>
                      <a:r>
                        <a:rPr lang="en-US" sz="1500" b="0" dirty="0">
                          <a:effectLst/>
                        </a:rPr>
                        <a:t>    VALUES (10, 'CODD', 'ANALYST', '1989/01/01', 15, 3000, NULL, 10);</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INSERT INTO DEPT(DEPTNO, DNAME, LOC) </a:t>
                      </a:r>
                      <a:endParaRPr lang="el-GR" sz="1500" dirty="0">
                        <a:effectLst/>
                      </a:endParaRPr>
                    </a:p>
                    <a:p>
                      <a:pPr>
                        <a:lnSpc>
                          <a:spcPct val="115000"/>
                        </a:lnSpc>
                        <a:spcAft>
                          <a:spcPts val="0"/>
                        </a:spcAft>
                      </a:pPr>
                      <a:r>
                        <a:rPr lang="en-US" sz="1500" dirty="0">
                          <a:effectLst/>
                        </a:rPr>
                        <a:t>            VALUES (10, 'ACCOUNTING', 'NEW YORK'); </a:t>
                      </a:r>
                      <a:endParaRPr lang="el-GR" sz="1500" dirty="0">
                        <a:effectLst/>
                      </a:endParaRPr>
                    </a:p>
                    <a:p>
                      <a:pPr>
                        <a:lnSpc>
                          <a:spcPct val="115000"/>
                        </a:lnSpc>
                        <a:spcAft>
                          <a:spcPts val="0"/>
                        </a:spcAft>
                      </a:pPr>
                      <a:r>
                        <a:rPr lang="en-US" sz="1500" dirty="0">
                          <a:effectLst/>
                        </a:rPr>
                        <a:t>INSERT INTO EMP</a:t>
                      </a:r>
                      <a:endParaRPr lang="el-GR" sz="1500" dirty="0">
                        <a:effectLst/>
                      </a:endParaRPr>
                    </a:p>
                    <a:p>
                      <a:pPr>
                        <a:lnSpc>
                          <a:spcPct val="115000"/>
                        </a:lnSpc>
                        <a:spcAft>
                          <a:spcPts val="0"/>
                        </a:spcAft>
                      </a:pPr>
                      <a:r>
                        <a:rPr lang="en-US" sz="1500" dirty="0">
                          <a:effectLst/>
                        </a:rPr>
                        <a:t>     VALUES (10, 'CODD', 'ANALYST', '01/01/1989', 15, 3000, NULL, 10);</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SELECT * FROM EMP;</a:t>
                      </a:r>
                      <a:endParaRPr lang="el-GR" sz="1500" b="0" dirty="0">
                        <a:effectLst/>
                      </a:endParaRPr>
                    </a:p>
                    <a:p>
                      <a:pPr>
                        <a:lnSpc>
                          <a:spcPct val="115000"/>
                        </a:lnSpc>
                        <a:spcAft>
                          <a:spcPts val="0"/>
                        </a:spcAft>
                      </a:pPr>
                      <a:r>
                        <a:rPr lang="en-US" sz="1500" b="0" dirty="0">
                          <a:effectLst/>
                        </a:rPr>
                        <a:t>SELECT * FROM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EMP;</a:t>
                      </a:r>
                      <a:endParaRPr lang="el-GR" sz="1500" dirty="0">
                        <a:effectLst/>
                      </a:endParaRPr>
                    </a:p>
                    <a:p>
                      <a:pPr>
                        <a:lnSpc>
                          <a:spcPct val="115000"/>
                        </a:lnSpc>
                        <a:spcAft>
                          <a:spcPts val="0"/>
                        </a:spcAft>
                      </a:pPr>
                      <a:r>
                        <a:rPr lang="en-US" sz="1500" dirty="0">
                          <a:effectLst/>
                        </a:rPr>
                        <a:t>SELECT * FROM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TABLE EMP;</a:t>
                      </a:r>
                      <a:endParaRPr lang="el-GR" sz="1500" b="0" dirty="0">
                        <a:effectLst/>
                      </a:endParaRPr>
                    </a:p>
                    <a:p>
                      <a:pPr>
                        <a:lnSpc>
                          <a:spcPct val="115000"/>
                        </a:lnSpc>
                        <a:spcAft>
                          <a:spcPts val="0"/>
                        </a:spcAft>
                      </a:pPr>
                      <a:r>
                        <a:rPr lang="en-US" sz="1500" b="0" dirty="0">
                          <a:effectLst/>
                        </a:rPr>
                        <a:t>DROP TABLE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DROP TABLE EMP;</a:t>
                      </a:r>
                      <a:endParaRPr lang="el-GR" sz="1500" dirty="0">
                        <a:effectLst/>
                      </a:endParaRPr>
                    </a:p>
                    <a:p>
                      <a:pPr>
                        <a:lnSpc>
                          <a:spcPct val="115000"/>
                        </a:lnSpc>
                        <a:spcAft>
                          <a:spcPts val="0"/>
                        </a:spcAft>
                      </a:pPr>
                      <a:r>
                        <a:rPr lang="en-US" sz="1500" dirty="0">
                          <a:effectLst/>
                        </a:rPr>
                        <a:t>DROP TABLE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DATABASE NEW_PERSONNEL;</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SHOW TABLES;</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Tab;</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 xmlns:p14="http://schemas.microsoft.com/office/powerpoint/2010/main" val="2902778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Έννοιες &amp; Παραδείγματα</a:t>
            </a:r>
            <a:endParaRPr lang="el-GR" dirty="0"/>
          </a:p>
        </p:txBody>
      </p:sp>
      <p:sp>
        <p:nvSpPr>
          <p:cNvPr id="3" name="Content Placeholder 2"/>
          <p:cNvSpPr>
            <a:spLocks noGrp="1"/>
          </p:cNvSpPr>
          <p:nvPr>
            <p:ph idx="1"/>
          </p:nvPr>
        </p:nvSpPr>
        <p:spPr>
          <a:xfrm>
            <a:off x="457200" y="1196752"/>
            <a:ext cx="8229600" cy="3960440"/>
          </a:xfrm>
          <a:ln w="28575">
            <a:solidFill>
              <a:srgbClr val="820000"/>
            </a:solidFill>
          </a:ln>
        </p:spPr>
        <p:txBody>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a:t>
            </a:r>
            <a:r>
              <a:rPr lang="el-GR" altLang="el-GR" sz="2400" dirty="0"/>
              <a:t>μας</a:t>
            </a:r>
            <a:r>
              <a:rPr lang="en-US" altLang="el-GR" sz="2400" dirty="0"/>
              <a:t>,</a:t>
            </a:r>
            <a:r>
              <a:rPr lang="el-GR" altLang="el-GR" sz="2400" dirty="0"/>
              <a:t> στη συνέχεια</a:t>
            </a:r>
            <a:r>
              <a:rPr lang="en-US" altLang="el-GR" sz="2400" dirty="0"/>
              <a:t>,</a:t>
            </a:r>
            <a:r>
              <a:rPr lang="el-GR" altLang="el-GR" sz="2400" dirty="0"/>
              <a:t> </a:t>
            </a:r>
            <a:r>
              <a:rPr lang="en-GB" altLang="el-GR" sz="2400" dirty="0" err="1"/>
              <a:t>είν</a:t>
            </a:r>
            <a:r>
              <a:rPr lang="en-GB" altLang="el-GR" sz="2400" dirty="0"/>
              <a:t>αι να παρουσιάσ</a:t>
            </a:r>
            <a:r>
              <a:rPr lang="el-GR" altLang="el-GR" sz="2400" dirty="0" err="1"/>
              <a:t>ουμε</a:t>
            </a:r>
            <a:r>
              <a:rPr lang="el-GR" altLang="el-GR" sz="2400" dirty="0"/>
              <a:t> </a:t>
            </a:r>
            <a:r>
              <a:rPr lang="en-GB" altLang="el-GR" sz="2400" dirty="0" err="1"/>
              <a:t>τις</a:t>
            </a:r>
            <a:r>
              <a:rPr lang="en-GB" altLang="el-GR" sz="2400" dirty="0"/>
              <a:t> </a:t>
            </a:r>
            <a:r>
              <a:rPr lang="en-GB" altLang="el-GR" sz="2400" dirty="0" err="1"/>
              <a:t>έννοιες</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Γλώσσα</a:t>
            </a:r>
            <a:r>
              <a:rPr lang="en-GB" altLang="el-GR" sz="2400" dirty="0" smtClean="0"/>
              <a:t> </a:t>
            </a:r>
            <a:r>
              <a:rPr lang="en-GB" altLang="el-GR" sz="2400" dirty="0"/>
              <a:t>Ελέγχου Δεδομένων </a:t>
            </a:r>
            <a:r>
              <a:rPr lang="en-GB" altLang="el-GR" sz="2400" smtClean="0"/>
              <a:t>– Data </a:t>
            </a:r>
            <a:r>
              <a:rPr lang="en-GB" altLang="el-GR" sz="2400" dirty="0"/>
              <a:t>Control Language,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(index) </a:t>
            </a:r>
            <a:endParaRPr lang="el-GR" altLang="el-GR" sz="2400" dirty="0" smtClean="0"/>
          </a:p>
          <a:p>
            <a:pPr marL="0" indent="0">
              <a:lnSpc>
                <a:spcPts val="2813"/>
              </a:lnSpc>
              <a:spcBef>
                <a:spcPts val="1125"/>
              </a:spcBef>
              <a:buClr>
                <a:srgbClr val="000000"/>
              </a:buClr>
              <a:buSzPct val="75000"/>
              <a:buNone/>
            </a:pPr>
            <a:r>
              <a:rPr lang="en-GB" altLang="el-GR" sz="2400" dirty="0" smtClean="0"/>
              <a:t>και </a:t>
            </a:r>
            <a:r>
              <a:rPr lang="en-GB" altLang="el-GR" sz="2400" dirty="0"/>
              <a:t>μία σειρά παραδειγμάτων ώστε οι φοιτητές να κατανοήσουν και να εμβαθύνουν στις έννοιες αυτές</a:t>
            </a:r>
            <a:r>
              <a:rPr lang="en-GB" altLang="el-GR" sz="2400" dirty="0" smtClean="0"/>
              <a:t>.</a:t>
            </a:r>
            <a:endParaRPr lang="en-GB" altLang="el-GR" b="1" dirty="0">
              <a:solidFill>
                <a:srgbClr val="FF3300"/>
              </a:solidFill>
              <a:latin typeface="Tahoma" pitchFamily="34" charset="0"/>
            </a:endParaRPr>
          </a:p>
          <a:p>
            <a:endParaRPr lang="el-GR" dirty="0"/>
          </a:p>
        </p:txBody>
      </p:sp>
    </p:spTree>
    <p:extLst>
      <p:ext uri="{BB962C8B-B14F-4D97-AF65-F5344CB8AC3E}">
        <p14:creationId xmlns="" xmlns:p14="http://schemas.microsoft.com/office/powerpoint/2010/main" val="264053917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2"/>
          <p:cNvGrpSpPr>
            <a:grpSpLocks/>
          </p:cNvGrpSpPr>
          <p:nvPr/>
        </p:nvGrpSpPr>
        <p:grpSpPr bwMode="auto">
          <a:xfrm>
            <a:off x="785813" y="1357313"/>
            <a:ext cx="7291387" cy="4621212"/>
            <a:chOff x="495" y="855"/>
            <a:chExt cx="4593" cy="2911"/>
          </a:xfrm>
        </p:grpSpPr>
        <p:pic>
          <p:nvPicPr>
            <p:cNvPr id="43012" name="Picture 3"/>
            <p:cNvPicPr>
              <a:picLocks noChangeAspect="1" noChangeArrowheads="1"/>
            </p:cNvPicPr>
            <p:nvPr/>
          </p:nvPicPr>
          <p:blipFill>
            <a:blip r:embed="rId3" cstate="email">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a:ext>
              </a:extLst>
            </a:blip>
            <a:srcRect/>
            <a:stretch>
              <a:fillRect/>
            </a:stretch>
          </p:blipFill>
          <p:spPr bwMode="auto">
            <a:xfrm>
              <a:off x="495" y="855"/>
              <a:ext cx="4594" cy="2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l-GR" sz="3600" dirty="0"/>
              <a:t>Αρχιτεκτονική </a:t>
            </a:r>
            <a:r>
              <a:rPr lang="en-US" sz="3600" dirty="0" smtClean="0"/>
              <a:t>ANSI/SPARC</a:t>
            </a:r>
            <a:endParaRPr lang="el-GR" sz="3600" dirty="0"/>
          </a:p>
        </p:txBody>
      </p:sp>
    </p:spTree>
    <p:extLst>
      <p:ext uri="{BB962C8B-B14F-4D97-AF65-F5344CB8AC3E}">
        <p14:creationId xmlns="" xmlns:p14="http://schemas.microsoft.com/office/powerpoint/2010/main" val="268370249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274" y="1615331"/>
            <a:ext cx="8929688" cy="4766419"/>
            <a:chOff x="199274" y="1615331"/>
            <a:chExt cx="8929688" cy="4766419"/>
          </a:xfrm>
        </p:grpSpPr>
        <p:pic>
          <p:nvPicPr>
            <p:cNvPr id="44034"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99274" y="1628775"/>
              <a:ext cx="8929688" cy="475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5 - Ορθογώνιο"/>
            <p:cNvSpPr>
              <a:spLocks noChangeArrowheads="1"/>
            </p:cNvSpPr>
            <p:nvPr/>
          </p:nvSpPr>
          <p:spPr bwMode="auto">
            <a:xfrm>
              <a:off x="2347912" y="1615331"/>
              <a:ext cx="10255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6" name="6 - Ορθογώνιο"/>
            <p:cNvSpPr>
              <a:spLocks noChangeArrowheads="1"/>
            </p:cNvSpPr>
            <p:nvPr/>
          </p:nvSpPr>
          <p:spPr bwMode="auto">
            <a:xfrm>
              <a:off x="3355312" y="1615331"/>
              <a:ext cx="10239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7" name="7 - Ορθογώνιο"/>
            <p:cNvSpPr>
              <a:spLocks noChangeArrowheads="1"/>
            </p:cNvSpPr>
            <p:nvPr/>
          </p:nvSpPr>
          <p:spPr bwMode="auto">
            <a:xfrm>
              <a:off x="5220072" y="1635968"/>
              <a:ext cx="10239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8" name="8 - Ορθογώνιο"/>
            <p:cNvSpPr>
              <a:spLocks noChangeArrowheads="1"/>
            </p:cNvSpPr>
            <p:nvPr/>
          </p:nvSpPr>
          <p:spPr bwMode="auto">
            <a:xfrm>
              <a:off x="1322387" y="1615331"/>
              <a:ext cx="10255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9" name="9 - Ορθογώνιο"/>
            <p:cNvSpPr>
              <a:spLocks noChangeArrowheads="1"/>
            </p:cNvSpPr>
            <p:nvPr/>
          </p:nvSpPr>
          <p:spPr bwMode="auto">
            <a:xfrm>
              <a:off x="6804025" y="1628775"/>
              <a:ext cx="10255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400" b="1"/>
                <a:t>External views</a:t>
              </a:r>
              <a:endParaRPr lang="el-GR" altLang="el-GR" sz="1400"/>
            </a:p>
          </p:txBody>
        </p:sp>
      </p:grpSp>
      <p:sp>
        <p:nvSpPr>
          <p:cNvPr id="2" name="Title 1"/>
          <p:cNvSpPr>
            <a:spLocks noGrp="1"/>
          </p:cNvSpPr>
          <p:nvPr>
            <p:ph type="title"/>
          </p:nvPr>
        </p:nvSpPr>
        <p:spPr/>
        <p:txBody>
          <a:bodyPr/>
          <a:lstStyle/>
          <a:p>
            <a:r>
              <a:rPr lang="el-GR" dirty="0" smtClean="0"/>
              <a:t>Σύστημα Διαχείρισης Β.Δ.</a:t>
            </a:r>
            <a:endParaRPr lang="el-GR" dirty="0"/>
          </a:p>
        </p:txBody>
      </p:sp>
      <p:sp>
        <p:nvSpPr>
          <p:cNvPr id="10" name="9 - TextBox"/>
          <p:cNvSpPr txBox="1"/>
          <p:nvPr/>
        </p:nvSpPr>
        <p:spPr>
          <a:xfrm>
            <a:off x="7092280" y="2492896"/>
            <a:ext cx="1008112" cy="369332"/>
          </a:xfrm>
          <a:prstGeom prst="rect">
            <a:avLst/>
          </a:prstGeom>
          <a:noFill/>
        </p:spPr>
        <p:txBody>
          <a:bodyPr wrap="square" rtlCol="0">
            <a:spAutoFit/>
          </a:bodyPr>
          <a:lstStyle/>
          <a:p>
            <a:r>
              <a:rPr lang="en-US" b="1" dirty="0" smtClean="0"/>
              <a:t>Views</a:t>
            </a:r>
            <a:endParaRPr lang="el-GR" b="1" dirty="0"/>
          </a:p>
        </p:txBody>
      </p:sp>
    </p:spTree>
    <p:extLst>
      <p:ext uri="{BB962C8B-B14F-4D97-AF65-F5344CB8AC3E}">
        <p14:creationId xmlns="" xmlns:p14="http://schemas.microsoft.com/office/powerpoint/2010/main" val="2712692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92500" lnSpcReduction="10000"/>
          </a:bodyPr>
          <a:lstStyle/>
          <a:p>
            <a:pPr marL="514350" lvl="0" indent="-514350" hangingPunct="0">
              <a:buFont typeface="+mj-lt"/>
              <a:buAutoNum type="arabicPeriod"/>
            </a:pPr>
            <a:r>
              <a:rPr lang="el-GR" sz="2400" b="1" dirty="0" smtClean="0"/>
              <a:t>Εσωτερικό </a:t>
            </a:r>
            <a:r>
              <a:rPr lang="el-GR" sz="2400" b="1" dirty="0"/>
              <a:t>επίπεδο </a:t>
            </a:r>
            <a:r>
              <a:rPr lang="el-GR" sz="2400" dirty="0"/>
              <a:t>(</a:t>
            </a:r>
            <a:r>
              <a:rPr lang="el-GR" sz="2400" dirty="0" err="1"/>
              <a:t>internal</a:t>
            </a:r>
            <a:r>
              <a:rPr lang="el-GR" sz="2400" dirty="0"/>
              <a:t> </a:t>
            </a:r>
            <a:r>
              <a:rPr lang="el-GR" sz="2400" dirty="0" err="1"/>
              <a:t>level</a:t>
            </a:r>
            <a:r>
              <a:rPr lang="el-GR" sz="2400" dirty="0"/>
              <a:t>) </a:t>
            </a:r>
            <a:r>
              <a:rPr lang="el-GR" sz="2400" dirty="0" smtClean="0"/>
              <a:t>                                            οπτική </a:t>
            </a:r>
            <a:r>
              <a:rPr lang="el-GR" sz="2400" dirty="0"/>
              <a:t>γωνία αυτού που ασχολείται με την αποθήκευση (οργάνωση) των δεδομένων (</a:t>
            </a:r>
            <a:r>
              <a:rPr lang="el-GR" sz="2400" dirty="0" err="1"/>
              <a:t>data</a:t>
            </a:r>
            <a:r>
              <a:rPr lang="el-GR" sz="2400" dirty="0"/>
              <a:t>). Αυτό δε σημαίνει ότι η εσωτερική άποψη προσεγγίζει το επίπεδο των περιορισμών του υλικού (</a:t>
            </a:r>
            <a:r>
              <a:rPr lang="el-GR" sz="2400" dirty="0" err="1"/>
              <a:t>hardware</a:t>
            </a:r>
            <a:r>
              <a:rPr lang="el-GR" sz="2400" dirty="0"/>
              <a:t>)!</a:t>
            </a:r>
          </a:p>
          <a:p>
            <a:pPr marL="514350" lvl="0" indent="-514350" hangingPunct="0">
              <a:buFont typeface="+mj-lt"/>
              <a:buAutoNum type="arabicPeriod"/>
            </a:pPr>
            <a:r>
              <a:rPr lang="el-GR" sz="2400" b="1" dirty="0" smtClean="0"/>
              <a:t>Καθολικό </a:t>
            </a:r>
            <a:r>
              <a:rPr lang="el-GR" sz="2400" b="1" dirty="0"/>
              <a:t>ή εννοιολογικό επίπεδο</a:t>
            </a:r>
            <a:r>
              <a:rPr lang="el-GR" sz="2400" dirty="0"/>
              <a:t> </a:t>
            </a:r>
            <a:r>
              <a:rPr lang="el-GR" sz="2400" dirty="0" smtClean="0"/>
              <a:t>(</a:t>
            </a:r>
            <a:r>
              <a:rPr lang="el-GR" sz="2400" dirty="0" err="1"/>
              <a:t>conceptual</a:t>
            </a:r>
            <a:r>
              <a:rPr lang="el-GR" sz="2400" dirty="0"/>
              <a:t> </a:t>
            </a:r>
            <a:r>
              <a:rPr lang="el-GR" sz="2400" dirty="0" err="1"/>
              <a:t>level</a:t>
            </a:r>
            <a:r>
              <a:rPr lang="el-GR" sz="2400" dirty="0" smtClean="0"/>
              <a:t>)             </a:t>
            </a:r>
            <a:r>
              <a:rPr lang="en-US" sz="2400" dirty="0" smtClean="0"/>
              <a:t>o</a:t>
            </a:r>
            <a:r>
              <a:rPr lang="el-GR" sz="2400" dirty="0" err="1"/>
              <a:t>πτική</a:t>
            </a:r>
            <a:r>
              <a:rPr lang="el-GR" sz="2400" dirty="0"/>
              <a:t> γωνία αυτού που έχει καθολική εικόνα της Βάσης</a:t>
            </a:r>
          </a:p>
          <a:p>
            <a:pPr marL="0" indent="0" hangingPunct="0">
              <a:buNone/>
            </a:pPr>
            <a:endParaRPr lang="el-GR" sz="2400" b="1" dirty="0" smtClean="0"/>
          </a:p>
          <a:p>
            <a:pPr marL="0" indent="0" hangingPunct="0">
              <a:buNone/>
            </a:pPr>
            <a:r>
              <a:rPr lang="el-GR" sz="2400" b="1" dirty="0" smtClean="0"/>
              <a:t>Διαχειριστής </a:t>
            </a:r>
            <a:r>
              <a:rPr lang="el-GR" sz="2400" b="1" dirty="0"/>
              <a:t>Βάσεως Δεδομένων</a:t>
            </a:r>
            <a:r>
              <a:rPr lang="el-GR" sz="2400" dirty="0"/>
              <a:t> (</a:t>
            </a:r>
            <a:r>
              <a:rPr lang="el-GR" sz="2400" dirty="0" err="1"/>
              <a:t>Data</a:t>
            </a:r>
            <a:r>
              <a:rPr lang="el-GR" sz="2400" dirty="0"/>
              <a:t> </a:t>
            </a:r>
            <a:r>
              <a:rPr lang="el-GR" sz="2400" dirty="0" err="1"/>
              <a:t>Base</a:t>
            </a:r>
            <a:r>
              <a:rPr lang="el-GR" sz="2400" dirty="0"/>
              <a:t> </a:t>
            </a:r>
            <a:r>
              <a:rPr lang="el-GR" sz="2400" dirty="0" err="1"/>
              <a:t>Administrator</a:t>
            </a:r>
            <a:r>
              <a:rPr lang="el-GR" sz="2400" dirty="0"/>
              <a:t>-DBA)</a:t>
            </a:r>
          </a:p>
          <a:p>
            <a:pPr marL="0" indent="0" hangingPunct="0">
              <a:buNone/>
            </a:pPr>
            <a:r>
              <a:rPr lang="el-GR" sz="2400" dirty="0"/>
              <a:t>O DBA έχει την ευθύνη της δημιουργίας του πλαισίου (</a:t>
            </a:r>
            <a:r>
              <a:rPr lang="el-GR" sz="2400" dirty="0" err="1"/>
              <a:t>framework</a:t>
            </a:r>
            <a:r>
              <a:rPr lang="el-GR" sz="2400" dirty="0"/>
              <a:t>) όπου οι χρήστες (προγραμματιστές και τελικοί χρήστες) επεξεργάζονται δεδομένα, "χτίζει " τη βάση δεδομένων (</a:t>
            </a:r>
            <a:r>
              <a:rPr lang="el-GR" sz="2400" dirty="0" err="1"/>
              <a:t>data</a:t>
            </a:r>
            <a:r>
              <a:rPr lang="el-GR" sz="2400" dirty="0"/>
              <a:t> </a:t>
            </a:r>
            <a:r>
              <a:rPr lang="el-GR" sz="2400" dirty="0" err="1"/>
              <a:t>base</a:t>
            </a:r>
            <a:r>
              <a:rPr lang="el-GR" sz="2400" dirty="0" smtClean="0"/>
              <a:t>) </a:t>
            </a:r>
            <a:r>
              <a:rPr lang="el-GR" sz="2400" smtClean="0"/>
              <a:t>της επιχείρησης, </a:t>
            </a:r>
            <a:r>
              <a:rPr lang="el-GR" sz="2400" dirty="0"/>
              <a:t>ορίζει και τροποποιεί τους τύπους δεδομένων (</a:t>
            </a:r>
            <a:r>
              <a:rPr lang="en-US" sz="2400" dirty="0"/>
              <a:t>data</a:t>
            </a:r>
            <a:r>
              <a:rPr lang="el-GR" sz="2400" dirty="0"/>
              <a:t> </a:t>
            </a:r>
            <a:r>
              <a:rPr lang="el-GR" sz="2400" dirty="0" err="1"/>
              <a:t>types</a:t>
            </a:r>
            <a:r>
              <a:rPr lang="el-GR" sz="2400" dirty="0"/>
              <a:t>) των στηλών κ.λπ</a:t>
            </a:r>
            <a:r>
              <a:rPr lang="el-GR" sz="2400" dirty="0" smtClean="0"/>
              <a:t>.</a:t>
            </a:r>
            <a:endParaRPr lang="el-GR" dirty="0"/>
          </a:p>
        </p:txBody>
      </p:sp>
    </p:spTree>
    <p:extLst>
      <p:ext uri="{BB962C8B-B14F-4D97-AF65-F5344CB8AC3E}">
        <p14:creationId xmlns="" xmlns:p14="http://schemas.microsoft.com/office/powerpoint/2010/main" val="129737175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70000" lnSpcReduction="20000"/>
          </a:bodyPr>
          <a:lstStyle/>
          <a:p>
            <a:pPr marL="357188" lvl="0" indent="-357188" hangingPunct="0">
              <a:buFont typeface="+mj-lt"/>
              <a:buAutoNum type="arabicPeriod" startAt="3"/>
              <a:tabLst>
                <a:tab pos="449263" algn="l"/>
              </a:tabLst>
            </a:pPr>
            <a:r>
              <a:rPr lang="el-GR" b="1" dirty="0"/>
              <a:t>Εξωτερικό επίπεδο </a:t>
            </a:r>
            <a:r>
              <a:rPr lang="el-GR" dirty="0"/>
              <a:t>(</a:t>
            </a:r>
            <a:r>
              <a:rPr lang="el-GR" dirty="0" err="1"/>
              <a:t>external</a:t>
            </a:r>
            <a:r>
              <a:rPr lang="el-GR" dirty="0"/>
              <a:t> </a:t>
            </a:r>
            <a:r>
              <a:rPr lang="el-GR" dirty="0" err="1"/>
              <a:t>level</a:t>
            </a:r>
            <a:r>
              <a:rPr lang="el-GR" dirty="0"/>
              <a:t>) </a:t>
            </a:r>
          </a:p>
          <a:p>
            <a:pPr marL="357188" indent="0" hangingPunct="0">
              <a:buNone/>
            </a:pPr>
            <a:r>
              <a:rPr lang="el-GR" dirty="0"/>
              <a:t>οπτική γωνία των χρηστών. Οι χρήστες ανήκουν στις παρακάτω κατηγορίες:</a:t>
            </a:r>
          </a:p>
          <a:p>
            <a:pPr hangingPunct="0"/>
            <a:endParaRPr lang="el-GR" dirty="0"/>
          </a:p>
          <a:p>
            <a:pPr lvl="0" hangingPunct="0"/>
            <a:r>
              <a:rPr lang="el-GR" b="1" i="1" dirty="0"/>
              <a:t>προγραμματιστές</a:t>
            </a:r>
            <a:r>
              <a:rPr lang="el-GR" dirty="0"/>
              <a:t> που έχουν κάποιες γλώσσες προγραμματισμού στη διάθεσή τους και το Σ.Δ.Β.Δ. για να δημιουργήσουν και να υποστηρίξουν  τη λειτουργία της Β.Δ.</a:t>
            </a:r>
          </a:p>
          <a:p>
            <a:pPr lvl="0" hangingPunct="0"/>
            <a:r>
              <a:rPr lang="el-GR" b="1" i="1" dirty="0"/>
              <a:t>τελικοί χρήστες</a:t>
            </a:r>
            <a:r>
              <a:rPr lang="el-GR" dirty="0"/>
              <a:t> (</a:t>
            </a:r>
            <a:r>
              <a:rPr lang="el-GR" dirty="0" err="1"/>
              <a:t>end</a:t>
            </a:r>
            <a:r>
              <a:rPr lang="el-GR" dirty="0"/>
              <a:t>-</a:t>
            </a:r>
            <a:r>
              <a:rPr lang="el-GR" dirty="0" err="1"/>
              <a:t>users</a:t>
            </a:r>
            <a:r>
              <a:rPr lang="el-GR" dirty="0"/>
              <a:t>) </a:t>
            </a:r>
            <a:r>
              <a:rPr lang="el-GR" b="1" i="1" dirty="0"/>
              <a:t>που έχουν εξειδικευμένες γνώσεις</a:t>
            </a:r>
            <a:r>
              <a:rPr lang="el-GR"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dirty="0"/>
              <a:t>application generators</a:t>
            </a:r>
            <a:r>
              <a:rPr lang="el-GR" dirty="0"/>
              <a:t> , </a:t>
            </a:r>
            <a:r>
              <a:rPr lang="en-US" dirty="0"/>
              <a:t>report generators</a:t>
            </a:r>
            <a:r>
              <a:rPr lang="el-GR" dirty="0"/>
              <a:t>) υπάγονται σε αυτήν την κατηγορία.</a:t>
            </a:r>
          </a:p>
          <a:p>
            <a:endParaRPr lang="el-GR" dirty="0"/>
          </a:p>
        </p:txBody>
      </p:sp>
    </p:spTree>
    <p:extLst>
      <p:ext uri="{BB962C8B-B14F-4D97-AF65-F5344CB8AC3E}">
        <p14:creationId xmlns="" xmlns:p14="http://schemas.microsoft.com/office/powerpoint/2010/main" val="271882408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a:bodyPr>
          <a:lstStyle/>
          <a:p>
            <a:pPr lvl="0" hangingPunct="0"/>
            <a:r>
              <a:rPr lang="el-GR" sz="2400" b="1" i="1" dirty="0"/>
              <a:t>τελικοί χρήστες που χρησιμοποιούν προγράμματα εφαρμογής</a:t>
            </a:r>
            <a:r>
              <a:rPr lang="el-GR" sz="2400" dirty="0"/>
              <a:t> φτιαγμένα </a:t>
            </a:r>
            <a:r>
              <a:rPr lang="el-GR" sz="2400" dirty="0" smtClean="0"/>
              <a:t>από </a:t>
            </a:r>
            <a:r>
              <a:rPr lang="el-GR" sz="2400" dirty="0"/>
              <a:t>τους προγραμματιστές για εισαγωγή και αναζήτηση στοιχείων </a:t>
            </a:r>
            <a:r>
              <a:rPr lang="el-GR" sz="2400" dirty="0" smtClean="0"/>
              <a:t>από </a:t>
            </a:r>
            <a:r>
              <a:rPr lang="el-GR" sz="2400" dirty="0"/>
              <a:t>τη Β.Δ.</a:t>
            </a:r>
          </a:p>
          <a:p>
            <a:pPr hangingPunct="0"/>
            <a:endParaRPr lang="el-GR" sz="2400" dirty="0"/>
          </a:p>
          <a:p>
            <a:pPr hangingPunct="0"/>
            <a:r>
              <a:rPr lang="el-GR" sz="2400" dirty="0" err="1"/>
              <a:t>Ολοι</a:t>
            </a:r>
            <a:r>
              <a:rPr lang="el-GR" sz="2400" dirty="0"/>
              <a:t> αυτοί οι χρήστες δεν ενδιαφέρονται για ολόκληρη τη βάση δεδομένων αλλά για τμήματά της. Δηλαδή, βλέπουν τη βάση σαν το σύνολο των </a:t>
            </a:r>
            <a:r>
              <a:rPr lang="el-GR" sz="2400" dirty="0" smtClean="0"/>
              <a:t>δεδομένων </a:t>
            </a:r>
            <a:r>
              <a:rPr lang="el-GR" sz="2400" dirty="0"/>
              <a:t>που τους ενδιαφέρει.</a:t>
            </a:r>
          </a:p>
          <a:p>
            <a:pPr hangingPunct="0"/>
            <a:r>
              <a:rPr lang="el-GR" sz="2400" dirty="0"/>
              <a:t>Συχνά η βάση δεδομένων σε εξωτερικό επίπεδο (</a:t>
            </a:r>
            <a:r>
              <a:rPr lang="el-GR" sz="2400" dirty="0" err="1"/>
              <a:t>external</a:t>
            </a:r>
            <a:r>
              <a:rPr lang="el-GR" sz="2400" dirty="0"/>
              <a:t> </a:t>
            </a:r>
            <a:r>
              <a:rPr lang="el-GR" sz="2400" dirty="0" err="1"/>
              <a:t>level</a:t>
            </a:r>
            <a:r>
              <a:rPr lang="el-GR" sz="2400" dirty="0"/>
              <a:t>) λέγεται λογική (</a:t>
            </a:r>
            <a:r>
              <a:rPr lang="el-GR" sz="2400" dirty="0" err="1"/>
              <a:t>logical</a:t>
            </a:r>
            <a:r>
              <a:rPr lang="el-GR" sz="2400" dirty="0"/>
              <a:t> </a:t>
            </a:r>
            <a:r>
              <a:rPr lang="el-GR" sz="2400" dirty="0" err="1"/>
              <a:t>data</a:t>
            </a:r>
            <a:r>
              <a:rPr lang="el-GR" sz="2400" dirty="0"/>
              <a:t> </a:t>
            </a:r>
            <a:r>
              <a:rPr lang="el-GR" sz="2400" dirty="0" err="1"/>
              <a:t>base</a:t>
            </a:r>
            <a:r>
              <a:rPr lang="el-GR" sz="2400" dirty="0"/>
              <a:t> ) και σε Καθολικό επίπεδο (</a:t>
            </a:r>
            <a:r>
              <a:rPr lang="el-GR" sz="2400" dirty="0" err="1"/>
              <a:t>conceptual</a:t>
            </a:r>
            <a:r>
              <a:rPr lang="el-GR" sz="2400" dirty="0"/>
              <a:t> </a:t>
            </a:r>
            <a:r>
              <a:rPr lang="el-GR" sz="2400" dirty="0" err="1"/>
              <a:t>level</a:t>
            </a:r>
            <a:r>
              <a:rPr lang="el-GR" sz="2400" dirty="0"/>
              <a:t>) φυσική ( </a:t>
            </a:r>
            <a:r>
              <a:rPr lang="el-GR" sz="2400" dirty="0" err="1"/>
              <a:t>physical</a:t>
            </a:r>
            <a:r>
              <a:rPr lang="el-GR" sz="2400" dirty="0"/>
              <a:t> </a:t>
            </a:r>
            <a:r>
              <a:rPr lang="en-US" sz="2400" dirty="0" smtClean="0"/>
              <a:t>or stored </a:t>
            </a:r>
            <a:r>
              <a:rPr lang="el-GR" sz="2400" dirty="0" err="1" smtClean="0"/>
              <a:t>data</a:t>
            </a:r>
            <a:r>
              <a:rPr lang="el-GR" sz="2400" dirty="0" smtClean="0"/>
              <a:t> </a:t>
            </a:r>
            <a:r>
              <a:rPr lang="el-GR" sz="2400" dirty="0" err="1"/>
              <a:t>base</a:t>
            </a:r>
            <a:r>
              <a:rPr lang="el-GR" sz="2400" dirty="0"/>
              <a:t>).</a:t>
            </a:r>
          </a:p>
          <a:p>
            <a:endParaRPr lang="el-GR" sz="2400" dirty="0"/>
          </a:p>
        </p:txBody>
      </p:sp>
    </p:spTree>
    <p:extLst>
      <p:ext uri="{BB962C8B-B14F-4D97-AF65-F5344CB8AC3E}">
        <p14:creationId xmlns="" xmlns:p14="http://schemas.microsoft.com/office/powerpoint/2010/main" val="275745405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Υπογλώσσα</a:t>
            </a:r>
            <a:r>
              <a:rPr lang="el-GR" dirty="0"/>
              <a:t> </a:t>
            </a:r>
            <a:r>
              <a:rPr lang="el-GR" dirty="0" smtClean="0"/>
              <a:t>δεδομένων</a:t>
            </a:r>
            <a:endParaRPr lang="el-GR" dirty="0"/>
          </a:p>
        </p:txBody>
      </p:sp>
      <p:sp>
        <p:nvSpPr>
          <p:cNvPr id="3" name="Content Placeholder 2"/>
          <p:cNvSpPr>
            <a:spLocks noGrp="1"/>
          </p:cNvSpPr>
          <p:nvPr>
            <p:ph idx="1"/>
          </p:nvPr>
        </p:nvSpPr>
        <p:spPr/>
        <p:txBody>
          <a:bodyPr>
            <a:normAutofit fontScale="70000" lnSpcReduction="20000"/>
          </a:bodyPr>
          <a:lstStyle/>
          <a:p>
            <a:pPr marL="0" indent="0" hangingPunct="0">
              <a:buNone/>
            </a:pPr>
            <a:r>
              <a:rPr lang="el-GR" dirty="0" smtClean="0"/>
              <a:t>Η </a:t>
            </a:r>
            <a:r>
              <a:rPr lang="el-GR" dirty="0"/>
              <a:t>ΥΔ είναι μία γλώσσα ορισμού και διαχείρισης βάσης δεδομένων και αποτελείται </a:t>
            </a:r>
            <a:r>
              <a:rPr lang="el-GR" dirty="0" smtClean="0"/>
              <a:t>από </a:t>
            </a:r>
            <a:r>
              <a:rPr lang="el-GR" dirty="0"/>
              <a:t>δύο συνιστώσες:</a:t>
            </a:r>
          </a:p>
          <a:p>
            <a:pPr marL="0" indent="0" hangingPunct="0">
              <a:buNone/>
            </a:pPr>
            <a:r>
              <a:rPr lang="el-GR" dirty="0"/>
              <a:t> </a:t>
            </a:r>
          </a:p>
          <a:p>
            <a:pPr marL="514350" indent="-514350" hangingPunct="0">
              <a:buFont typeface="+mj-lt"/>
              <a:buAutoNum type="arabicPeriod"/>
            </a:pPr>
            <a:r>
              <a:rPr lang="el-GR" b="1" dirty="0" smtClean="0"/>
              <a:t>Γλώσσα </a:t>
            </a:r>
            <a:r>
              <a:rPr lang="el-GR" b="1" dirty="0"/>
              <a:t>Ορισμού Δεδομένων</a:t>
            </a:r>
            <a:r>
              <a:rPr lang="el-GR" dirty="0"/>
              <a:t>-ΓΟΔ (DDL-</a:t>
            </a:r>
            <a:r>
              <a:rPr lang="el-GR" dirty="0" err="1"/>
              <a:t>dat</a:t>
            </a:r>
            <a:r>
              <a:rPr lang="el-GR" dirty="0"/>
              <a:t>a definition language) που μας επιτρέπει να ορίζουμε μιά βάση δεδομένων, τους πίνακές της κτλ.</a:t>
            </a:r>
          </a:p>
          <a:p>
            <a:pPr marL="514350" indent="-514350" hangingPunct="0">
              <a:buFont typeface="+mj-lt"/>
              <a:buAutoNum type="arabicPeriod"/>
            </a:pPr>
            <a:endParaRPr lang="el-GR" dirty="0"/>
          </a:p>
          <a:p>
            <a:pPr marL="514350" lvl="0" indent="-514350" hangingPunct="0">
              <a:buFont typeface="+mj-lt"/>
              <a:buAutoNum type="arabicPeriod"/>
            </a:pPr>
            <a:r>
              <a:rPr lang="el-GR" b="1" dirty="0"/>
              <a:t>Γλώσσα Χειρισμού (ή Επεξεργασίας) Δεδομένων</a:t>
            </a:r>
            <a:r>
              <a:rPr lang="el-GR" dirty="0"/>
              <a:t> -ΓΧΔ (</a:t>
            </a:r>
            <a:r>
              <a:rPr lang="el-GR" dirty="0" err="1"/>
              <a:t>data</a:t>
            </a:r>
            <a:r>
              <a:rPr lang="el-GR" dirty="0"/>
              <a:t> </a:t>
            </a:r>
            <a:r>
              <a:rPr lang="el-GR" dirty="0" err="1"/>
              <a:t>manipulation</a:t>
            </a:r>
            <a:r>
              <a:rPr lang="el-GR" dirty="0"/>
              <a:t> </a:t>
            </a:r>
            <a:r>
              <a:rPr lang="el-GR" dirty="0" err="1"/>
              <a:t>language</a:t>
            </a:r>
            <a:r>
              <a:rPr lang="el-GR"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buNone/>
            </a:pPr>
            <a:r>
              <a:rPr lang="el-GR" dirty="0"/>
              <a:t> </a:t>
            </a:r>
          </a:p>
          <a:p>
            <a:pPr marL="0" indent="0" hangingPunct="0">
              <a:buNone/>
            </a:pPr>
            <a:r>
              <a:rPr lang="el-GR" dirty="0"/>
              <a:t>Στην </a:t>
            </a:r>
            <a:r>
              <a:rPr lang="el-GR" dirty="0" err="1"/>
              <a:t>υπογλώσσα</a:t>
            </a:r>
            <a:r>
              <a:rPr lang="el-GR" dirty="0"/>
              <a:t> δεδομένων πρέπει να προσθέσουμε και τη</a:t>
            </a:r>
          </a:p>
          <a:p>
            <a:pPr marL="514350" lvl="0" indent="-514350" hangingPunct="0">
              <a:buFont typeface="+mj-lt"/>
              <a:buAutoNum type="arabicPeriod" startAt="3"/>
            </a:pPr>
            <a:r>
              <a:rPr lang="el-GR" b="1" dirty="0"/>
              <a:t>Γλώσσα Ελέγχου Δεδομένων</a:t>
            </a:r>
            <a:r>
              <a:rPr lang="el-GR" dirty="0"/>
              <a:t> - ΓΕΔ  (</a:t>
            </a:r>
            <a:r>
              <a:rPr lang="en-US" dirty="0"/>
              <a:t>DCL</a:t>
            </a:r>
            <a:r>
              <a:rPr lang="el-GR" dirty="0"/>
              <a:t> - </a:t>
            </a:r>
            <a:r>
              <a:rPr lang="en-US" dirty="0"/>
              <a:t>data control language</a:t>
            </a:r>
            <a:r>
              <a:rPr lang="el-GR" dirty="0"/>
              <a:t>) που μας επιτρέπει να ελέγχουμε και να εξασφαλίζουμε την ασφάλεια ενός συστήματος βάσεων </a:t>
            </a:r>
            <a:r>
              <a:rPr lang="el-GR" dirty="0" smtClean="0"/>
              <a:t>δεδομένων.</a:t>
            </a:r>
            <a:endParaRPr lang="el-GR" dirty="0"/>
          </a:p>
          <a:p>
            <a:pPr marL="0" indent="0">
              <a:buNone/>
            </a:pPr>
            <a:endParaRPr lang="el-GR" dirty="0"/>
          </a:p>
        </p:txBody>
      </p:sp>
    </p:spTree>
    <p:extLst>
      <p:ext uri="{BB962C8B-B14F-4D97-AF65-F5344CB8AC3E}">
        <p14:creationId xmlns="" xmlns:p14="http://schemas.microsoft.com/office/powerpoint/2010/main" val="110905558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Καθολικό σχήμα, εσωτερικό σχήμα και εξωτερικές όψεις της </a:t>
            </a:r>
            <a:br>
              <a:rPr lang="el-GR" dirty="0" smtClean="0">
                <a:solidFill>
                  <a:schemeClr val="accent4"/>
                </a:solidFill>
              </a:rPr>
            </a:br>
            <a:r>
              <a:rPr lang="el-GR" dirty="0" smtClean="0">
                <a:solidFill>
                  <a:schemeClr val="accent4"/>
                </a:solidFill>
              </a:rPr>
              <a:t>σχεσιακής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3" name="Rectangle 2"/>
          <p:cNvSpPr/>
          <p:nvPr/>
        </p:nvSpPr>
        <p:spPr>
          <a:xfrm>
            <a:off x="113381" y="1844824"/>
            <a:ext cx="7554963"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smtClean="0">
                <a:cs typeface="Arial" charset="0"/>
              </a:rPr>
              <a:t>Καθολικό σχήμα, όλοι οι πίνακες της</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 βάσης μας</a:t>
            </a:r>
            <a:endParaRPr lang="en-US" altLang="el-GR" sz="2400" dirty="0" smtClean="0">
              <a:cs typeface="Arial" charset="0"/>
            </a:endParaRPr>
          </a:p>
          <a:p>
            <a:pPr marL="357188" indent="0">
              <a:buNone/>
            </a:pPr>
            <a:r>
              <a:rPr lang="el-GR" altLang="el-GR" sz="2400" dirty="0" smtClean="0">
                <a:cs typeface="Arial" charset="0"/>
              </a:rPr>
              <a:t>Εξωτερικά σχήματα ή όψεις, κάθε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χρήστης βλέπει τους «δικούς» του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πίνακες, όχι όλη τη βάση</a:t>
            </a:r>
            <a:endParaRPr lang="en-US" altLang="el-GR" sz="2400" dirty="0" smtClean="0">
              <a:cs typeface="Arial" charset="0"/>
            </a:endParaRPr>
          </a:p>
          <a:p>
            <a:pPr marL="357188" indent="0">
              <a:buNone/>
            </a:pPr>
            <a:r>
              <a:rPr lang="el-GR" altLang="el-GR" sz="2400" dirty="0" smtClean="0">
                <a:cs typeface="Arial" charset="0"/>
              </a:rPr>
              <a:t>Εσωτερικό σχήμα, ευρετήρια κ.λπ. Που μας βοηθούν να βρίσκουμε γρηγορότερα τα δεδομένα που μας ενδιαφέρουν (επιταχύνουν την εκτέλεση των εντολών </a:t>
            </a:r>
            <a:r>
              <a:rPr lang="en-US" altLang="el-GR" sz="2400" dirty="0" smtClean="0">
                <a:cs typeface="Arial" charset="0"/>
              </a:rPr>
              <a:t>SELECT</a:t>
            </a:r>
            <a:r>
              <a:rPr lang="el-GR" altLang="el-GR" sz="2400" dirty="0" smtClean="0">
                <a:cs typeface="Arial" charset="0"/>
              </a:rPr>
              <a:t>)</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Δείτε τις εντολές που δημιουργούν τα 3 σχήματα.</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7.mp4">
            <a:hlinkClick r:id="" action="ppaction://media"/>
          </p:cNvPr>
          <p:cNvPicPr>
            <a:picLocks noRot="1" noChangeAspect="1"/>
          </p:cNvPicPr>
          <p:nvPr>
            <a:videoFile r:link="rId1"/>
          </p:nvPr>
        </p:nvPicPr>
        <p:blipFill>
          <a:blip r:embed="rId4" cstate="print"/>
          <a:stretch>
            <a:fillRect/>
          </a:stretch>
        </p:blipFill>
        <p:spPr>
          <a:xfrm>
            <a:off x="5652120" y="1719064"/>
            <a:ext cx="3048000" cy="2286000"/>
          </a:xfrm>
          <a:prstGeom prst="rect">
            <a:avLst/>
          </a:prstGeom>
        </p:spPr>
      </p:pic>
    </p:spTree>
    <p:extLst>
      <p:ext uri="{BB962C8B-B14F-4D97-AF65-F5344CB8AC3E}">
        <p14:creationId xmlns="" xmlns:p14="http://schemas.microsoft.com/office/powerpoint/2010/main" val="16745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Λέξεις </a:t>
            </a:r>
            <a:r>
              <a:rPr lang="el-GR" altLang="el-GR" dirty="0" smtClean="0"/>
              <a:t>κλειδιά</a:t>
            </a:r>
            <a:endParaRPr lang="el-GR" dirty="0"/>
          </a:p>
        </p:txBody>
      </p:sp>
      <p:sp>
        <p:nvSpPr>
          <p:cNvPr id="3" name="Content Placeholder 2"/>
          <p:cNvSpPr>
            <a:spLocks noGrp="1"/>
          </p:cNvSpPr>
          <p:nvPr>
            <p:ph idx="1"/>
          </p:nvPr>
        </p:nvSpPr>
        <p:spPr/>
        <p:txBody>
          <a:bodyPr>
            <a:normAutofit/>
          </a:bodyPr>
          <a:lstStyle/>
          <a:p>
            <a:r>
              <a:rPr lang="el-GR" altLang="el-GR" sz="2800" dirty="0"/>
              <a:t>Βάσεις </a:t>
            </a:r>
            <a:r>
              <a:rPr lang="el-GR" altLang="el-GR" sz="2800" dirty="0" smtClean="0"/>
              <a:t>δεδομένων</a:t>
            </a:r>
          </a:p>
          <a:p>
            <a:r>
              <a:rPr lang="el-GR" altLang="el-GR" sz="2800" dirty="0" smtClean="0"/>
              <a:t>Συστήματα </a:t>
            </a:r>
            <a:r>
              <a:rPr lang="el-GR" altLang="el-GR" sz="2800" dirty="0"/>
              <a:t>Βάσεων </a:t>
            </a:r>
            <a:r>
              <a:rPr lang="el-GR" altLang="el-GR" sz="2800" dirty="0" smtClean="0"/>
              <a:t>Δεδομένων</a:t>
            </a:r>
          </a:p>
          <a:p>
            <a:r>
              <a:rPr lang="el-GR" altLang="el-GR" sz="2800" dirty="0" smtClean="0"/>
              <a:t>Συστήματα </a:t>
            </a:r>
            <a:r>
              <a:rPr lang="el-GR" altLang="el-GR" sz="2800" dirty="0"/>
              <a:t>Διαχείρισης Βάσεων </a:t>
            </a:r>
            <a:r>
              <a:rPr lang="el-GR" altLang="el-GR" sz="2800" dirty="0" smtClean="0"/>
              <a:t>Δεδομένων</a:t>
            </a:r>
          </a:p>
          <a:p>
            <a:r>
              <a:rPr lang="el-GR" altLang="el-GR" sz="2800" dirty="0" smtClean="0"/>
              <a:t>Αρχιτεκτονική </a:t>
            </a:r>
            <a:r>
              <a:rPr lang="el-GR" altLang="el-GR" sz="2800" dirty="0"/>
              <a:t>συστημάτων βάσεων </a:t>
            </a:r>
            <a:r>
              <a:rPr lang="el-GR" altLang="el-GR" sz="2800" dirty="0" smtClean="0"/>
              <a:t>δεδομένων</a:t>
            </a:r>
          </a:p>
          <a:p>
            <a:r>
              <a:rPr lang="el-GR" altLang="el-GR" sz="2800" dirty="0" smtClean="0"/>
              <a:t>Ιεραρχικό</a:t>
            </a:r>
            <a:r>
              <a:rPr lang="en-US" altLang="el-GR" sz="2800" dirty="0" smtClean="0"/>
              <a:t> </a:t>
            </a:r>
            <a:r>
              <a:rPr lang="el-GR" altLang="el-GR" sz="2800" dirty="0" smtClean="0"/>
              <a:t>μοντέλο</a:t>
            </a:r>
            <a:endParaRPr lang="en-US" altLang="el-GR" sz="2800" dirty="0" smtClean="0"/>
          </a:p>
          <a:p>
            <a:r>
              <a:rPr lang="el-GR" altLang="el-GR" sz="2800" dirty="0" smtClean="0"/>
              <a:t>Δικτυωτό μοντέλο </a:t>
            </a:r>
            <a:endParaRPr lang="en-US" altLang="el-GR" sz="2800" dirty="0" smtClean="0"/>
          </a:p>
          <a:p>
            <a:r>
              <a:rPr lang="el-GR" altLang="el-GR" sz="2800" dirty="0" smtClean="0"/>
              <a:t>Σχεσιακό </a:t>
            </a:r>
            <a:r>
              <a:rPr lang="el-GR" altLang="el-GR" sz="2800" dirty="0"/>
              <a:t>μοντέλο δεδομένων</a:t>
            </a:r>
          </a:p>
          <a:p>
            <a:endParaRPr lang="el-GR" sz="2800" dirty="0"/>
          </a:p>
        </p:txBody>
      </p:sp>
    </p:spTree>
    <p:extLst>
      <p:ext uri="{BB962C8B-B14F-4D97-AF65-F5344CB8AC3E}">
        <p14:creationId xmlns="" xmlns:p14="http://schemas.microsoft.com/office/powerpoint/2010/main" val="49174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Εννοιολογικό ή Καθολικό </a:t>
            </a:r>
            <a:r>
              <a:rPr lang="el-GR" sz="3600" dirty="0" smtClean="0"/>
              <a:t>σχήμα</a:t>
            </a:r>
            <a:endParaRPr lang="el-GR" sz="3600" dirty="0"/>
          </a:p>
        </p:txBody>
      </p:sp>
      <p:sp>
        <p:nvSpPr>
          <p:cNvPr id="5" name="Content Placeholder 4"/>
          <p:cNvSpPr>
            <a:spLocks noGrp="1"/>
          </p:cNvSpPr>
          <p:nvPr>
            <p:ph idx="1"/>
          </p:nvPr>
        </p:nvSpPr>
        <p:spPr/>
        <p:txBody>
          <a:bodyPr>
            <a:normAutofit fontScale="62500" lnSpcReduction="20000"/>
          </a:bodyPr>
          <a:lstStyle/>
          <a:p>
            <a:pPr marL="0" indent="0" hangingPunct="0">
              <a:buNone/>
            </a:pPr>
            <a:r>
              <a:rPr lang="en-US" dirty="0" smtClean="0">
                <a:latin typeface="Courier New" panose="02070309020205020404" pitchFamily="49" charset="0"/>
                <a:cs typeface="Courier New" panose="02070309020205020404" pitchFamily="49" charset="0"/>
              </a:rPr>
              <a:t>CREATE </a:t>
            </a:r>
            <a:r>
              <a:rPr lang="en-US" dirty="0">
                <a:latin typeface="Courier New" panose="02070309020205020404" pitchFamily="49" charset="0"/>
                <a:cs typeface="Courier New" panose="02070309020205020404" pitchFamily="49" charset="0"/>
              </a:rPr>
              <a:t>TABLE </a:t>
            </a:r>
            <a:r>
              <a:rPr lang="en-US" dirty="0" smtClean="0">
                <a:latin typeface="Courier New" panose="02070309020205020404" pitchFamily="49" charset="0"/>
                <a:cs typeface="Courier New" panose="02070309020205020404" pitchFamily="49" charset="0"/>
              </a:rPr>
              <a:t>DEPT</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DNAME </a:t>
            </a:r>
            <a:r>
              <a:rPr lang="en-US" dirty="0">
                <a:latin typeface="Courier New" panose="02070309020205020404" pitchFamily="49" charset="0"/>
                <a:cs typeface="Courier New" panose="02070309020205020404" pitchFamily="49" charset="0"/>
              </a:rPr>
              <a:t>CHAR(14),</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CHAR(13</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(EMPNO </a:t>
            </a:r>
            <a:r>
              <a:rPr lang="en-US" dirty="0">
                <a:latin typeface="Courier New" panose="02070309020205020404" pitchFamily="49" charset="0"/>
                <a:cs typeface="Courier New" panose="02070309020205020404" pitchFamily="49" charset="0"/>
              </a:rPr>
              <a:t>NUMBER(4)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ENAME </a:t>
            </a:r>
            <a:r>
              <a:rPr lang="en-US" dirty="0">
                <a:latin typeface="Courier New" panose="02070309020205020404" pitchFamily="49" charset="0"/>
                <a:cs typeface="Courier New" panose="02070309020205020404" pitchFamily="49" charset="0"/>
              </a:rPr>
              <a:t>CHAR(10),</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JOB </a:t>
            </a:r>
            <a:r>
              <a:rPr lang="en-US" dirty="0">
                <a:latin typeface="Courier New" panose="02070309020205020404" pitchFamily="49" charset="0"/>
                <a:cs typeface="Courier New" panose="02070309020205020404" pitchFamily="49" charset="0"/>
              </a:rPr>
              <a:t>CHAR(9),</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MGR </a:t>
            </a:r>
            <a:r>
              <a:rPr lang="en-US" dirty="0">
                <a:latin typeface="Courier New" panose="02070309020205020404" pitchFamily="49" charset="0"/>
                <a:cs typeface="Courier New" panose="02070309020205020404" pitchFamily="49" charset="0"/>
              </a:rPr>
              <a:t>NUMBER(4),</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HIREDATE </a:t>
            </a:r>
            <a:r>
              <a:rPr lang="en-US" dirty="0">
                <a:latin typeface="Courier New" panose="02070309020205020404" pitchFamily="49" charset="0"/>
                <a:cs typeface="Courier New" panose="02070309020205020404" pitchFamily="49" charset="0"/>
              </a:rPr>
              <a:t>DATE,</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SAL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COMM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PROJNO </a:t>
            </a:r>
            <a:r>
              <a:rPr lang="en-US" dirty="0">
                <a:latin typeface="Courier New" panose="02070309020205020404" pitchFamily="49" charset="0"/>
                <a:cs typeface="Courier New" panose="02070309020205020404" pitchFamily="49" charset="0"/>
              </a:rPr>
              <a:t>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PNAME </a:t>
            </a:r>
            <a:r>
              <a:rPr lang="en-US" dirty="0">
                <a:latin typeface="Courier New" panose="02070309020205020404" pitchFamily="49" charset="0"/>
                <a:cs typeface="Courier New" panose="02070309020205020404" pitchFamily="49" charset="0"/>
              </a:rPr>
              <a:t>CHAR(5),</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BUDGET </a:t>
            </a:r>
            <a:r>
              <a:rPr lang="en-US" dirty="0">
                <a:latin typeface="Courier New" panose="02070309020205020404" pitchFamily="49" charset="0"/>
                <a:cs typeface="Courier New" panose="02070309020205020404" pitchFamily="49" charset="0"/>
              </a:rPr>
              <a:t>NUMBER (7,2</a:t>
            </a:r>
            <a:r>
              <a:rPr lang="en-US" dirty="0" smtClean="0">
                <a:latin typeface="Courier New" panose="02070309020205020404" pitchFamily="49" charset="0"/>
                <a:cs typeface="Courier New" panose="02070309020205020404" pitchFamily="49" charset="0"/>
              </a:rPr>
              <a:t>));</a:t>
            </a:r>
            <a:endParaRPr lang="el-GR" dirty="0"/>
          </a:p>
          <a:p>
            <a:endParaRPr lang="el-GR" dirty="0"/>
          </a:p>
        </p:txBody>
      </p:sp>
    </p:spTree>
    <p:extLst>
      <p:ext uri="{BB962C8B-B14F-4D97-AF65-F5344CB8AC3E}">
        <p14:creationId xmlns="" xmlns:p14="http://schemas.microsoft.com/office/powerpoint/2010/main" val="165105027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Autofit/>
          </a:bodyPr>
          <a:lstStyle/>
          <a:p>
            <a:pPr hangingPunct="0">
              <a:spcBef>
                <a:spcPts val="0"/>
              </a:spcBef>
            </a:pPr>
            <a:r>
              <a:rPr lang="el-GR" sz="2400" dirty="0" smtClean="0"/>
              <a:t>Εξωτερικό </a:t>
            </a:r>
            <a:r>
              <a:rPr lang="el-GR" sz="2400" dirty="0"/>
              <a:t>σχήμα υπαλλήλων με επικεφαλής τον Ανδρέου</a:t>
            </a:r>
          </a:p>
          <a:p>
            <a:pPr marL="0" indent="0" hangingPunct="0">
              <a:spcBef>
                <a:spcPts val="0"/>
              </a:spcBef>
              <a:buNone/>
            </a:pPr>
            <a:r>
              <a:rPr lang="el-GR" sz="2000" dirty="0"/>
              <a:t> </a:t>
            </a:r>
            <a:r>
              <a:rPr lang="el-GR" sz="2000" dirty="0" smtClean="0"/>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PROJMGR (EMPLOYEE,SALARY)</a:t>
            </a:r>
            <a:endParaRPr lang="el-GR" sz="2000" dirty="0">
              <a:latin typeface="Courier New" panose="02070309020205020404" pitchFamily="49" charset="0"/>
              <a:cs typeface="Courier New" panose="02070309020205020404" pitchFamily="49" charset="0"/>
            </a:endParaRPr>
          </a:p>
          <a:p>
            <a:pPr marL="0" indent="1069975"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ENAME,SAL</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FROM   </a:t>
            </a:r>
            <a:r>
              <a:rPr lang="en-US" sz="2000" dirty="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WHERE  </a:t>
            </a:r>
            <a:r>
              <a:rPr lang="en-US" sz="2000" dirty="0">
                <a:latin typeface="Courier New" panose="02070309020205020404" pitchFamily="49" charset="0"/>
                <a:cs typeface="Courier New" panose="02070309020205020404" pitchFamily="49" charset="0"/>
              </a:rPr>
              <a:t>EMP.MGR = '</a:t>
            </a:r>
            <a:r>
              <a:rPr lang="el-GR" sz="2000" dirty="0">
                <a:latin typeface="Courier New" panose="02070309020205020404" pitchFamily="49" charset="0"/>
                <a:cs typeface="Courier New" panose="02070309020205020404" pitchFamily="49" charset="0"/>
              </a:rPr>
              <a:t>ΑΝΔΡΕΟΥ Ν</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400" dirty="0"/>
              <a:t> </a:t>
            </a:r>
            <a:endParaRPr lang="el-GR" sz="2400" dirty="0"/>
          </a:p>
          <a:p>
            <a:pPr hangingPunct="0">
              <a:spcBef>
                <a:spcPts val="0"/>
              </a:spcBef>
            </a:pPr>
            <a:r>
              <a:rPr lang="el-GR" sz="2400" dirty="0"/>
              <a:t>Εξωτερικό σχήμα των υπαλλήλων του έργου 100.</a:t>
            </a: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CREATE VIEW PROJSTAFF      </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(EMPLOYEE,PROJECT,PROJECT_NUMBER)</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ENAME,PNAME,EMP.PROJNO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FROM   EMP,PROJ</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WHERE  EMP.PROJNO = PROJ.PROJNO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a:latin typeface="Courier New" panose="02070309020205020404" pitchFamily="49" charset="0"/>
                <a:cs typeface="Courier New" panose="02070309020205020404" pitchFamily="49" charset="0"/>
              </a:rPr>
              <a:t>AND    PROJ.PROJNO = 100 </a:t>
            </a:r>
            <a:r>
              <a:rPr 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 xmlns:p14="http://schemas.microsoft.com/office/powerpoint/2010/main" val="63124897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rmAutofit/>
          </a:bodyPr>
          <a:lstStyle/>
          <a:p>
            <a:pPr hangingPunct="0"/>
            <a:r>
              <a:rPr lang="el-GR" sz="2400" dirty="0" smtClean="0"/>
              <a:t>Εξωτερικό </a:t>
            </a:r>
            <a:r>
              <a:rPr lang="el-GR" sz="2400" dirty="0"/>
              <a:t>σχήμα των υπαλλήλων του Λονδίνου</a:t>
            </a:r>
          </a:p>
          <a:p>
            <a:pPr marL="806450" indent="-806450" hangingPunct="0">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LONDON_PROJECTS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(PROJECT,EMPLOYEE,EMP_NUMBER,LOCATION</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PNAME,ENAMEE,EMPNO,LOC</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FROM   PROJ,EMP,DEPT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WHERE  EMP.DEPTNO = DEPT.DEPTNO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EMP.PROJNO = PROJ.PROJNO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DEPT.LOC = '</a:t>
            </a:r>
            <a:r>
              <a:rPr lang="el-GR" sz="2000" dirty="0">
                <a:latin typeface="Courier New" panose="02070309020205020404" pitchFamily="49" charset="0"/>
                <a:cs typeface="Courier New" panose="02070309020205020404" pitchFamily="49" charset="0"/>
              </a:rPr>
              <a:t>ΛΟΝΔΙΝΟ</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endParaRPr lang="el-GR" sz="2400" dirty="0"/>
          </a:p>
        </p:txBody>
      </p:sp>
    </p:spTree>
    <p:extLst>
      <p:ext uri="{BB962C8B-B14F-4D97-AF65-F5344CB8AC3E}">
        <p14:creationId xmlns="" xmlns:p14="http://schemas.microsoft.com/office/powerpoint/2010/main" val="420116746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Εσωτερικό </a:t>
            </a:r>
            <a:r>
              <a:rPr lang="el-GR" sz="3600" dirty="0" smtClean="0"/>
              <a:t>σχήμα</a:t>
            </a:r>
            <a:endParaRPr lang="el-GR" sz="3600" dirty="0"/>
          </a:p>
        </p:txBody>
      </p:sp>
      <p:sp>
        <p:nvSpPr>
          <p:cNvPr id="3" name="Content Placeholder 2"/>
          <p:cNvSpPr>
            <a:spLocks noGrp="1"/>
          </p:cNvSpPr>
          <p:nvPr>
            <p:ph idx="1"/>
          </p:nvPr>
        </p:nvSpPr>
        <p:spPr>
          <a:xfrm>
            <a:off x="457200" y="1196752"/>
            <a:ext cx="8229600" cy="5661248"/>
          </a:xfrm>
        </p:spPr>
        <p:txBody>
          <a:bodyPr>
            <a:normAutofit fontScale="32500" lnSpcReduction="20000"/>
          </a:bodyPr>
          <a:lstStyle/>
          <a:p>
            <a:pPr marL="0" indent="0" hangingPunct="0">
              <a:lnSpc>
                <a:spcPct val="120000"/>
              </a:lnSpc>
              <a:buNone/>
            </a:pPr>
            <a:r>
              <a:rPr lang="el-GR" sz="7400" dirty="0" smtClean="0"/>
              <a:t>Ο </a:t>
            </a:r>
            <a:r>
              <a:rPr lang="el-GR" sz="7400" dirty="0"/>
              <a:t>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1800"/>
              </a:spcBef>
              <a:buNone/>
            </a:pPr>
            <a:r>
              <a:rPr lang="el-GR" sz="7400" b="1" dirty="0" smtClean="0"/>
              <a:t>Ορισμός </a:t>
            </a:r>
            <a:r>
              <a:rPr lang="el-GR" sz="7400" b="1" dirty="0"/>
              <a:t>δεικτών</a:t>
            </a:r>
            <a:endParaRPr lang="el-GR" sz="7400" dirty="0"/>
          </a:p>
          <a:p>
            <a:pPr hangingPunct="0">
              <a:lnSpc>
                <a:spcPct val="120000"/>
              </a:lnSpc>
              <a:spcBef>
                <a:spcPts val="1800"/>
              </a:spcBef>
            </a:pPr>
            <a:r>
              <a:rPr lang="el-GR" sz="7400" dirty="0"/>
              <a:t>Η εντολή </a:t>
            </a:r>
          </a:p>
          <a:p>
            <a:pPr marL="0" indent="0" hangingPunct="0">
              <a:lnSpc>
                <a:spcPct val="120000"/>
              </a:lnSpc>
              <a:buNone/>
            </a:pPr>
            <a:r>
              <a:rPr lang="en-US" sz="7400" dirty="0"/>
              <a:t> </a:t>
            </a:r>
            <a:r>
              <a:rPr lang="en-US" sz="7400" dirty="0" smtClean="0"/>
              <a:t>  </a:t>
            </a:r>
            <a:r>
              <a:rPr lang="el-GR" sz="7400" dirty="0" smtClean="0"/>
              <a:t>  </a:t>
            </a:r>
            <a:r>
              <a:rPr lang="en-US" sz="6200" dirty="0" smtClean="0">
                <a:latin typeface="Courier New" panose="02070309020205020404" pitchFamily="49" charset="0"/>
                <a:cs typeface="Courier New" panose="02070309020205020404" pitchFamily="49" charset="0"/>
              </a:rPr>
              <a:t>CREATE </a:t>
            </a:r>
            <a:r>
              <a:rPr lang="en-US" sz="6200" dirty="0">
                <a:latin typeface="Courier New" panose="02070309020205020404" pitchFamily="49" charset="0"/>
                <a:cs typeface="Courier New" panose="02070309020205020404" pitchFamily="49" charset="0"/>
              </a:rPr>
              <a:t>INDEX INAME ON EMP (ENAME);</a:t>
            </a:r>
            <a:endParaRPr lang="el-GR" sz="6200" dirty="0">
              <a:latin typeface="Courier New" panose="02070309020205020404" pitchFamily="49" charset="0"/>
              <a:cs typeface="Courier New" panose="02070309020205020404" pitchFamily="49" charset="0"/>
            </a:endParaRPr>
          </a:p>
          <a:p>
            <a:pPr marL="357188" indent="0" hangingPunct="0">
              <a:lnSpc>
                <a:spcPct val="120000"/>
              </a:lnSpc>
              <a:buNone/>
            </a:pPr>
            <a:r>
              <a:rPr lang="el-GR" sz="7400" dirty="0" smtClean="0"/>
              <a:t>επιταχύνει </a:t>
            </a:r>
            <a:r>
              <a:rPr lang="el-GR" sz="7400" dirty="0"/>
              <a:t>την αναζήτηση με κριτήριο το όνομα του υπαλλήλου.</a:t>
            </a:r>
          </a:p>
          <a:p>
            <a:pPr hangingPunct="0">
              <a:lnSpc>
                <a:spcPct val="120000"/>
              </a:lnSpc>
              <a:spcBef>
                <a:spcPts val="1800"/>
              </a:spcBef>
            </a:pPr>
            <a:r>
              <a:rPr lang="el-GR" sz="7400" dirty="0" smtClean="0"/>
              <a:t>Η </a:t>
            </a:r>
            <a:r>
              <a:rPr lang="el-GR" sz="7400" dirty="0"/>
              <a:t>εντολή </a:t>
            </a:r>
          </a:p>
          <a:p>
            <a:pPr marL="0" indent="0" hangingPunct="0">
              <a:lnSpc>
                <a:spcPct val="120000"/>
              </a:lnSpc>
              <a:buNone/>
            </a:pPr>
            <a:r>
              <a:rPr lang="en-US" sz="7400" dirty="0"/>
              <a:t> </a:t>
            </a:r>
            <a:r>
              <a:rPr lang="en-US" sz="6200" dirty="0" smtClean="0">
                <a:latin typeface="Courier New" panose="02070309020205020404" pitchFamily="49" charset="0"/>
                <a:cs typeface="Courier New" panose="02070309020205020404" pitchFamily="49" charset="0"/>
              </a:rPr>
              <a:t>  CREATE </a:t>
            </a:r>
            <a:r>
              <a:rPr lang="en-US" sz="6200" dirty="0">
                <a:latin typeface="Courier New" panose="02070309020205020404" pitchFamily="49" charset="0"/>
                <a:cs typeface="Courier New" panose="02070309020205020404" pitchFamily="49" charset="0"/>
              </a:rPr>
              <a:t>INDEX </a:t>
            </a:r>
            <a:r>
              <a:rPr lang="el-GR" sz="6200" dirty="0">
                <a:latin typeface="Courier New" panose="02070309020205020404" pitchFamily="49" charset="0"/>
                <a:cs typeface="Courier New" panose="02070309020205020404" pitchFamily="49" charset="0"/>
              </a:rPr>
              <a:t>Ι</a:t>
            </a:r>
            <a:r>
              <a:rPr lang="en-US" sz="6200" dirty="0">
                <a:latin typeface="Courier New" panose="02070309020205020404" pitchFamily="49" charset="0"/>
                <a:cs typeface="Courier New" panose="02070309020205020404" pitchFamily="49" charset="0"/>
              </a:rPr>
              <a:t>SAL ON EMP (SAL);</a:t>
            </a:r>
            <a:endParaRPr lang="el-GR" sz="6200" dirty="0">
              <a:latin typeface="Courier New" panose="02070309020205020404" pitchFamily="49" charset="0"/>
              <a:cs typeface="Courier New" panose="02070309020205020404" pitchFamily="49" charset="0"/>
            </a:endParaRPr>
          </a:p>
          <a:p>
            <a:pPr marL="0" indent="357188" hangingPunct="0">
              <a:lnSpc>
                <a:spcPct val="120000"/>
              </a:lnSpc>
              <a:buNone/>
            </a:pPr>
            <a:r>
              <a:rPr lang="el-GR" sz="7400" dirty="0" smtClean="0"/>
              <a:t>επιταχύνει </a:t>
            </a:r>
            <a:r>
              <a:rPr lang="el-GR" sz="7400" dirty="0"/>
              <a:t>αναζητήσεις με κριτήριο το </a:t>
            </a:r>
            <a:r>
              <a:rPr lang="el-GR" sz="7400" dirty="0" smtClean="0"/>
              <a:t>μισθό.</a:t>
            </a:r>
            <a:r>
              <a:rPr lang="el-GR" dirty="0"/>
              <a:t> </a:t>
            </a:r>
          </a:p>
          <a:p>
            <a:pPr marL="0" indent="0">
              <a:buNone/>
            </a:pPr>
            <a:endParaRPr lang="el-GR" dirty="0"/>
          </a:p>
        </p:txBody>
      </p:sp>
    </p:spTree>
    <p:extLst>
      <p:ext uri="{BB962C8B-B14F-4D97-AF65-F5344CB8AC3E}">
        <p14:creationId xmlns="" xmlns:p14="http://schemas.microsoft.com/office/powerpoint/2010/main" val="317575620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a:solidFill>
                  <a:schemeClr val="accent4"/>
                </a:solidFill>
              </a:rPr>
              <a:t>   Σύστημα Διαχείρισης Βάσης Δεδομένων </a:t>
            </a:r>
            <a:r>
              <a:rPr lang="el-GR" dirty="0" smtClean="0">
                <a:solidFill>
                  <a:schemeClr val="accent4"/>
                </a:solidFill>
              </a:rPr>
              <a:t>Διαχειριστής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3" name="Rectangle 2"/>
          <p:cNvSpPr/>
          <p:nvPr/>
        </p:nvSpPr>
        <p:spPr>
          <a:xfrm>
            <a:off x="113381" y="1844824"/>
            <a:ext cx="7554963" cy="3785652"/>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2 συστήματα (προϊόντα)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Oracle, </a:t>
            </a:r>
            <a:r>
              <a:rPr lang="el-GR" altLang="el-GR" sz="2400" dirty="0" smtClean="0">
                <a:cs typeface="Arial" charset="0"/>
              </a:rPr>
              <a:t>για μεγάλες εφαρμογές </a:t>
            </a:r>
            <a:endParaRPr lang="en-US" altLang="el-GR" sz="2400" dirty="0" smtClean="0">
              <a:cs typeface="Arial" charset="0"/>
            </a:endParaRPr>
          </a:p>
          <a:p>
            <a:pPr marL="357188" indent="0">
              <a:buNone/>
            </a:pPr>
            <a:r>
              <a:rPr lang="en-US" altLang="el-GR" sz="2400" dirty="0" smtClean="0">
                <a:cs typeface="Arial" charset="0"/>
              </a:rPr>
              <a:t>MySQL,</a:t>
            </a:r>
            <a:r>
              <a:rPr lang="el-GR" altLang="el-GR" sz="2400" dirty="0" smtClean="0">
                <a:cs typeface="Arial" charset="0"/>
              </a:rPr>
              <a:t> κυρίως για δυναμικές βάσεις στο διαδίκτυο</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Ο διαχειριστής</a:t>
            </a:r>
          </a:p>
          <a:p>
            <a:pPr marL="357188" indent="0">
              <a:buNone/>
            </a:pPr>
            <a:r>
              <a:rPr lang="el-GR" altLang="el-GR" sz="2400" dirty="0" smtClean="0">
                <a:solidFill>
                  <a:srgbClr val="000000"/>
                </a:solidFill>
              </a:rPr>
              <a:t>Πρέπει να μάθετε τα καθήκοντά του.</a:t>
            </a:r>
            <a:endParaRPr lang="en-US" altLang="el-GR" sz="2400" dirty="0" smtClean="0">
              <a:solidFill>
                <a:srgbClr val="000000"/>
              </a:solidFill>
            </a:endParaRPr>
          </a:p>
          <a:p>
            <a:pPr marL="357188" indent="0">
              <a:buNone/>
            </a:pPr>
            <a:r>
              <a:rPr lang="el-GR" altLang="el-GR" sz="2400" dirty="0" smtClean="0">
                <a:solidFill>
                  <a:srgbClr val="000000"/>
                </a:solidFill>
              </a:rPr>
              <a:t>Είναι ο μόνος που βλέπει όλα τα </a:t>
            </a:r>
            <a:endParaRPr lang="en-US" altLang="el-GR" sz="2400" dirty="0" smtClean="0">
              <a:solidFill>
                <a:srgbClr val="000000"/>
              </a:solidFill>
            </a:endParaRPr>
          </a:p>
          <a:p>
            <a:pPr marL="357188" indent="0">
              <a:buNone/>
            </a:pPr>
            <a:r>
              <a:rPr lang="el-GR" altLang="el-GR" sz="2400" dirty="0" smtClean="0">
                <a:solidFill>
                  <a:srgbClr val="000000"/>
                </a:solidFill>
              </a:rPr>
              <a:t>σχήματα της βάσης (καθολικό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7" name="18.mp4">
            <a:hlinkClick r:id="" action="ppaction://media"/>
          </p:cNvPr>
          <p:cNvPicPr>
            <a:picLocks noRot="1" noChangeAspect="1"/>
          </p:cNvPicPr>
          <p:nvPr>
            <a:videoFile r:link="rId1"/>
          </p:nvPr>
        </p:nvPicPr>
        <p:blipFill>
          <a:blip r:embed="rId4" cstate="print"/>
          <a:stretch>
            <a:fillRect/>
          </a:stretch>
        </p:blipFill>
        <p:spPr>
          <a:xfrm>
            <a:off x="5484440" y="3231232"/>
            <a:ext cx="3048000" cy="2286000"/>
          </a:xfrm>
          <a:prstGeom prst="rect">
            <a:avLst/>
          </a:prstGeom>
        </p:spPr>
      </p:pic>
    </p:spTree>
    <p:extLst>
      <p:ext uri="{BB962C8B-B14F-4D97-AF65-F5344CB8AC3E}">
        <p14:creationId xmlns="" xmlns:p14="http://schemas.microsoft.com/office/powerpoint/2010/main" val="16127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p:txBody>
          <a:bodyPr>
            <a:normAutofit/>
          </a:bodyPr>
          <a:lstStyle/>
          <a:p>
            <a:pPr marL="0" indent="0">
              <a:lnSpc>
                <a:spcPct val="130000"/>
              </a:lnSpc>
              <a:buNone/>
              <a:defRPr/>
            </a:pPr>
            <a:r>
              <a:rPr lang="el-GR" sz="2400" dirty="0"/>
              <a:t>Το </a:t>
            </a:r>
            <a:r>
              <a:rPr lang="en-GB" sz="2400" dirty="0"/>
              <a:t>DBMS</a:t>
            </a:r>
            <a:r>
              <a:rPr lang="el-GR" sz="2400" dirty="0"/>
              <a:t> είναι το λογισμικό που </a:t>
            </a:r>
            <a:r>
              <a:rPr lang="el-GR" sz="2400" dirty="0" smtClean="0"/>
              <a:t>διαχειρίζεται </a:t>
            </a:r>
            <a:r>
              <a:rPr lang="el-GR" sz="2400" dirty="0"/>
              <a:t>κάθε </a:t>
            </a:r>
            <a:r>
              <a:rPr lang="el-GR" sz="2400" dirty="0" smtClean="0"/>
              <a:t>πρόσβαση </a:t>
            </a:r>
            <a:r>
              <a:rPr lang="el-GR" sz="2400" dirty="0"/>
              <a:t>(</a:t>
            </a:r>
            <a:r>
              <a:rPr lang="en-GB" sz="2400" dirty="0"/>
              <a:t>access</a:t>
            </a:r>
            <a:r>
              <a:rPr lang="el-GR" sz="2400" dirty="0" smtClean="0"/>
              <a:t>) στη </a:t>
            </a:r>
            <a:r>
              <a:rPr lang="el-GR" sz="2400" dirty="0"/>
              <a:t>βάση δεδομένων και είναι υπεύθυνο για την εφαρμογή των ελέγχων </a:t>
            </a:r>
            <a:r>
              <a:rPr lang="el-GR" sz="2400" dirty="0" smtClean="0"/>
              <a:t>εξουσιοδοτημένης </a:t>
            </a:r>
            <a:r>
              <a:rPr lang="el-GR" sz="2400" dirty="0"/>
              <a:t>πρόσβασης (</a:t>
            </a:r>
            <a:r>
              <a:rPr lang="en-GB" sz="2400" dirty="0"/>
              <a:t>authorisation checks</a:t>
            </a:r>
            <a:r>
              <a:rPr lang="el-GR" sz="2400" dirty="0"/>
              <a:t>)</a:t>
            </a:r>
            <a:r>
              <a:rPr lang="en-GB" sz="2400" dirty="0"/>
              <a:t> </a:t>
            </a:r>
            <a:r>
              <a:rPr lang="el-GR" sz="2400" dirty="0"/>
              <a:t>και των </a:t>
            </a:r>
            <a:r>
              <a:rPr lang="el-GR" sz="2400" dirty="0" smtClean="0"/>
              <a:t>διαδικασιών  </a:t>
            </a:r>
            <a:r>
              <a:rPr lang="el-GR" sz="2400" dirty="0"/>
              <a:t>ορθότητας (</a:t>
            </a:r>
            <a:r>
              <a:rPr lang="en-GB" sz="2400" dirty="0"/>
              <a:t>validation procedures</a:t>
            </a:r>
            <a:r>
              <a:rPr lang="el-GR" sz="2400" dirty="0"/>
              <a:t>)</a:t>
            </a:r>
            <a:r>
              <a:rPr lang="en-GB" sz="2400" dirty="0" smtClean="0"/>
              <a:t>.</a:t>
            </a:r>
            <a:endParaRPr lang="el-GR" sz="2400" dirty="0"/>
          </a:p>
        </p:txBody>
      </p:sp>
    </p:spTree>
    <p:extLst>
      <p:ext uri="{BB962C8B-B14F-4D97-AF65-F5344CB8AC3E}">
        <p14:creationId xmlns="" xmlns:p14="http://schemas.microsoft.com/office/powerpoint/2010/main" val="84672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a:xfrm>
            <a:off x="457200" y="1196752"/>
            <a:ext cx="8435280" cy="5040560"/>
          </a:xfrm>
        </p:spPr>
        <p:txBody>
          <a:bodyPr>
            <a:noAutofit/>
          </a:bodyPr>
          <a:lstStyle/>
          <a:p>
            <a:pPr marL="0" indent="0">
              <a:spcBef>
                <a:spcPts val="0"/>
              </a:spcBef>
              <a:buNone/>
              <a:defRPr/>
            </a:pPr>
            <a:r>
              <a:rPr lang="el-GR" sz="2400" dirty="0" smtClean="0"/>
              <a:t>Εννοιολογικά</a:t>
            </a:r>
            <a:r>
              <a:rPr lang="el-GR" sz="2400" dirty="0"/>
              <a:t>: </a:t>
            </a:r>
            <a:endParaRPr lang="el-GR" sz="2400" dirty="0" smtClean="0"/>
          </a:p>
          <a:p>
            <a:pPr marL="514350" indent="-514350">
              <a:spcBef>
                <a:spcPts val="0"/>
              </a:spcBef>
              <a:buFont typeface="+mj-lt"/>
              <a:buAutoNum type="arabicParenR"/>
              <a:defRPr/>
            </a:pPr>
            <a:r>
              <a:rPr lang="el-GR" sz="2400" dirty="0" smtClean="0"/>
              <a:t>Ο </a:t>
            </a:r>
            <a:r>
              <a:rPr lang="el-GR" sz="2400" dirty="0"/>
              <a:t>χρήστης αιτείται πρόσβασης (</a:t>
            </a:r>
            <a:r>
              <a:rPr lang="en-GB" sz="2400" dirty="0"/>
              <a:t>access request</a:t>
            </a:r>
            <a:r>
              <a:rPr lang="el-GR" sz="2400" dirty="0"/>
              <a:t>) </a:t>
            </a:r>
            <a:r>
              <a:rPr lang="el-GR" sz="2400" dirty="0" smtClean="0"/>
              <a:t>χρησιμοποιώντας  </a:t>
            </a:r>
            <a:r>
              <a:rPr lang="el-GR" sz="2400" dirty="0"/>
              <a:t>Γλώσσα DML </a:t>
            </a:r>
            <a:endParaRPr lang="el-GR" sz="2400" dirty="0" smtClean="0"/>
          </a:p>
          <a:p>
            <a:pPr marL="514350" indent="-514350">
              <a:spcBef>
                <a:spcPts val="0"/>
              </a:spcBef>
              <a:buFont typeface="+mj-lt"/>
              <a:buAutoNum type="arabicParenR"/>
              <a:defRPr/>
            </a:pPr>
            <a:r>
              <a:rPr lang="el-GR" sz="2400" dirty="0" smtClean="0"/>
              <a:t>Το </a:t>
            </a:r>
            <a:r>
              <a:rPr lang="el-GR" sz="2400" dirty="0"/>
              <a:t>DBMS  δέχεται την αίτηση και τη </a:t>
            </a:r>
            <a:r>
              <a:rPr lang="el-GR" sz="2400" dirty="0" smtClean="0"/>
              <a:t>διερμηνεύει</a:t>
            </a:r>
            <a:r>
              <a:rPr lang="el-GR" sz="2400" dirty="0"/>
              <a:t>. </a:t>
            </a:r>
            <a:endParaRPr lang="el-GR" sz="2400" dirty="0" smtClean="0"/>
          </a:p>
          <a:p>
            <a:pPr marL="514350" indent="-514350">
              <a:spcBef>
                <a:spcPts val="0"/>
              </a:spcBef>
              <a:buFont typeface="+mj-lt"/>
              <a:buAutoNum type="arabicParenR"/>
              <a:defRPr/>
            </a:pPr>
            <a:r>
              <a:rPr lang="el-GR" sz="2400" dirty="0" smtClean="0"/>
              <a:t>Το </a:t>
            </a:r>
            <a:r>
              <a:rPr lang="el-GR" sz="2400" dirty="0"/>
              <a:t>DBMS ελέγχει το εξωτερικό σχήμα, </a:t>
            </a:r>
          </a:p>
          <a:p>
            <a:pPr marL="514350" indent="-514350">
              <a:spcBef>
                <a:spcPts val="0"/>
              </a:spcBef>
              <a:buFont typeface="+mj-lt"/>
              <a:buAutoNum type="arabicParenR"/>
              <a:defRPr/>
            </a:pPr>
            <a:r>
              <a:rPr lang="el-GR" sz="2400" dirty="0" smtClean="0"/>
              <a:t>την </a:t>
            </a:r>
            <a:r>
              <a:rPr lang="el-GR" sz="2400" dirty="0"/>
              <a:t>αντιστοιχία με το εννοιολογικό σχήμα (</a:t>
            </a:r>
            <a:r>
              <a:rPr lang="en-GB" sz="2400" dirty="0"/>
              <a:t>the </a:t>
            </a:r>
            <a:r>
              <a:rPr lang="en-US" sz="2400" dirty="0"/>
              <a:t>e</a:t>
            </a:r>
            <a:r>
              <a:rPr lang="en-GB" sz="2400" dirty="0" err="1" smtClean="0"/>
              <a:t>xternal</a:t>
            </a:r>
            <a:r>
              <a:rPr lang="en-GB" sz="2400" dirty="0" smtClean="0"/>
              <a:t>/conceptual mapping</a:t>
            </a:r>
            <a:r>
              <a:rPr lang="el-GR" sz="2400" dirty="0" smtClean="0"/>
              <a:t>) </a:t>
            </a:r>
            <a:r>
              <a:rPr lang="el-GR" sz="2400" dirty="0"/>
              <a:t>και </a:t>
            </a:r>
            <a:endParaRPr lang="el-GR" sz="2400" dirty="0" smtClean="0"/>
          </a:p>
          <a:p>
            <a:pPr marL="514350" indent="-514350">
              <a:spcBef>
                <a:spcPts val="0"/>
              </a:spcBef>
              <a:buFont typeface="+mj-lt"/>
              <a:buAutoNum type="arabicParenR"/>
              <a:defRPr/>
            </a:pPr>
            <a:r>
              <a:rPr lang="el-GR" sz="2400" dirty="0" smtClean="0"/>
              <a:t>την </a:t>
            </a:r>
            <a:r>
              <a:rPr lang="el-GR" sz="2400" dirty="0"/>
              <a:t>αντιστοιχία εννοιολογικού  / εσωτερικού σχήματος </a:t>
            </a:r>
            <a:r>
              <a:rPr lang="el-GR" sz="2400" dirty="0" smtClean="0"/>
              <a:t>(</a:t>
            </a:r>
            <a:r>
              <a:rPr lang="en-GB" sz="2400" dirty="0"/>
              <a:t>the conceptual internal mapping</a:t>
            </a:r>
            <a:r>
              <a:rPr lang="el-GR" sz="2400" dirty="0"/>
              <a:t>) και τον ορισμό της δομής </a:t>
            </a:r>
            <a:r>
              <a:rPr lang="el-GR" sz="2400" dirty="0" smtClean="0"/>
              <a:t>αποθήκευσης </a:t>
            </a:r>
            <a:r>
              <a:rPr lang="el-GR" sz="2400" dirty="0"/>
              <a:t>(</a:t>
            </a:r>
            <a:r>
              <a:rPr lang="en-GB" sz="2400" dirty="0"/>
              <a:t>storage structure</a:t>
            </a:r>
            <a:r>
              <a:rPr lang="el-GR" sz="2400" dirty="0"/>
              <a:t>). </a:t>
            </a:r>
            <a:endParaRPr lang="en-US" sz="2400" dirty="0"/>
          </a:p>
          <a:p>
            <a:pPr marL="0" indent="0">
              <a:spcBef>
                <a:spcPts val="0"/>
              </a:spcBef>
              <a:buNone/>
              <a:defRPr/>
            </a:pPr>
            <a:endParaRPr lang="el-GR" sz="2400" dirty="0" smtClean="0"/>
          </a:p>
          <a:p>
            <a:pPr marL="0" indent="0">
              <a:spcBef>
                <a:spcPts val="0"/>
              </a:spcBef>
              <a:buNone/>
              <a:defRPr/>
            </a:pPr>
            <a:r>
              <a:rPr lang="el-GR" sz="2400" dirty="0" smtClean="0"/>
              <a:t>Τέλος</a:t>
            </a:r>
            <a:r>
              <a:rPr lang="el-GR" sz="2400" dirty="0"/>
              <a:t>, το DBMS εκτελεί τις αναγκαίες εργασίες  στην αποθηκευμένη </a:t>
            </a:r>
            <a:r>
              <a:rPr lang="el-GR" sz="2400" dirty="0" smtClean="0"/>
              <a:t>βάση </a:t>
            </a:r>
            <a:r>
              <a:rPr lang="el-GR" sz="2400" dirty="0"/>
              <a:t>δεδομένων</a:t>
            </a:r>
            <a:r>
              <a:rPr lang="el-GR" sz="2400" dirty="0" smtClean="0"/>
              <a:t>.</a:t>
            </a:r>
            <a:endParaRPr lang="el-GR" sz="2400" dirty="0"/>
          </a:p>
        </p:txBody>
      </p:sp>
    </p:spTree>
    <p:extLst>
      <p:ext uri="{BB962C8B-B14F-4D97-AF65-F5344CB8AC3E}">
        <p14:creationId xmlns="" xmlns:p14="http://schemas.microsoft.com/office/powerpoint/2010/main" val="237247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Ο ρόλος του ΔΒΔ </a:t>
            </a:r>
          </a:p>
        </p:txBody>
      </p:sp>
      <p:sp>
        <p:nvSpPr>
          <p:cNvPr id="3" name="Content Placeholder 2"/>
          <p:cNvSpPr>
            <a:spLocks noGrp="1"/>
          </p:cNvSpPr>
          <p:nvPr>
            <p:ph idx="1"/>
          </p:nvPr>
        </p:nvSpPr>
        <p:spPr/>
        <p:txBody>
          <a:bodyPr>
            <a:normAutofit fontScale="85000" lnSpcReduction="20000"/>
          </a:bodyPr>
          <a:lstStyle/>
          <a:p>
            <a:pPr>
              <a:lnSpc>
                <a:spcPct val="120000"/>
              </a:lnSpc>
              <a:spcAft>
                <a:spcPts val="600"/>
              </a:spcAft>
              <a:buSzPct val="100000"/>
            </a:pPr>
            <a:r>
              <a:rPr lang="el-GR" altLang="el-GR" sz="3100" dirty="0" smtClean="0">
                <a:solidFill>
                  <a:srgbClr val="000000"/>
                </a:solidFill>
              </a:rPr>
              <a:t>Μεγάλη </a:t>
            </a:r>
            <a:r>
              <a:rPr lang="el-GR" altLang="el-GR" sz="3100" dirty="0">
                <a:solidFill>
                  <a:srgbClr val="000000"/>
                </a:solidFill>
              </a:rPr>
              <a:t>σημασία σε ένα σύστημα Β.Δ. έχει η δραστηριότητα </a:t>
            </a:r>
            <a:r>
              <a:rPr lang="el-GR" altLang="el-GR" sz="3100" dirty="0" smtClean="0">
                <a:solidFill>
                  <a:srgbClr val="000000"/>
                </a:solidFill>
              </a:rPr>
              <a:t>του </a:t>
            </a:r>
            <a:r>
              <a:rPr lang="el-GR" altLang="el-GR" sz="3100" dirty="0">
                <a:solidFill>
                  <a:srgbClr val="000000"/>
                </a:solidFill>
              </a:rPr>
              <a:t>διαχειριστή-ΔΒΔ (</a:t>
            </a:r>
            <a:r>
              <a:rPr lang="el-GR" altLang="el-GR" sz="3100" dirty="0" err="1">
                <a:solidFill>
                  <a:srgbClr val="000000"/>
                </a:solidFill>
              </a:rPr>
              <a:t>Data</a:t>
            </a:r>
            <a:r>
              <a:rPr lang="el-GR" altLang="el-GR" sz="3100" dirty="0">
                <a:solidFill>
                  <a:srgbClr val="000000"/>
                </a:solidFill>
              </a:rPr>
              <a:t> </a:t>
            </a:r>
            <a:r>
              <a:rPr lang="el-GR" altLang="el-GR" sz="3100" dirty="0" err="1">
                <a:solidFill>
                  <a:srgbClr val="000000"/>
                </a:solidFill>
              </a:rPr>
              <a:t>Base</a:t>
            </a:r>
            <a:r>
              <a:rPr lang="el-GR" altLang="el-GR" sz="3100" dirty="0">
                <a:solidFill>
                  <a:srgbClr val="000000"/>
                </a:solidFill>
              </a:rPr>
              <a:t> </a:t>
            </a:r>
            <a:r>
              <a:rPr lang="el-GR" altLang="el-GR" sz="3100" dirty="0" err="1">
                <a:solidFill>
                  <a:srgbClr val="000000"/>
                </a:solidFill>
              </a:rPr>
              <a:t>Administrator</a:t>
            </a:r>
            <a:r>
              <a:rPr lang="el-GR" altLang="el-GR" sz="3100" dirty="0">
                <a:solidFill>
                  <a:srgbClr val="000000"/>
                </a:solidFill>
              </a:rPr>
              <a:t>-</a:t>
            </a:r>
            <a:r>
              <a:rPr lang="el-GR" altLang="el-GR" sz="3100" dirty="0" err="1">
                <a:solidFill>
                  <a:srgbClr val="000000"/>
                </a:solidFill>
              </a:rPr>
              <a:t>DBA),δηλαδή</a:t>
            </a:r>
            <a:r>
              <a:rPr lang="el-GR" altLang="el-GR" sz="3100" dirty="0">
                <a:solidFill>
                  <a:srgbClr val="000000"/>
                </a:solidFill>
              </a:rPr>
              <a:t> </a:t>
            </a:r>
            <a:r>
              <a:rPr lang="el-GR" altLang="el-GR" sz="3100" dirty="0" smtClean="0">
                <a:solidFill>
                  <a:srgbClr val="000000"/>
                </a:solidFill>
              </a:rPr>
              <a:t>του </a:t>
            </a:r>
            <a:r>
              <a:rPr lang="el-GR" altLang="el-GR" sz="3100" dirty="0">
                <a:solidFill>
                  <a:srgbClr val="000000"/>
                </a:solidFill>
              </a:rPr>
              <a:t>προσώπου ή της ομάδας προσώπων που έχουν την </a:t>
            </a:r>
            <a:r>
              <a:rPr lang="el-GR" altLang="el-GR" sz="3100" dirty="0" smtClean="0">
                <a:solidFill>
                  <a:srgbClr val="000000"/>
                </a:solidFill>
              </a:rPr>
              <a:t>ευθύνη </a:t>
            </a:r>
            <a:r>
              <a:rPr lang="el-GR" altLang="el-GR" sz="3100" dirty="0">
                <a:solidFill>
                  <a:srgbClr val="000000"/>
                </a:solidFill>
              </a:rPr>
              <a:t>και το συνολικό έλεγχο του συστήματος </a:t>
            </a:r>
          </a:p>
          <a:p>
            <a:pPr marL="0" indent="0">
              <a:lnSpc>
                <a:spcPct val="120000"/>
              </a:lnSpc>
              <a:spcAft>
                <a:spcPts val="600"/>
              </a:spcAft>
              <a:buSzPct val="100000"/>
              <a:buNone/>
            </a:pPr>
            <a:endParaRPr lang="el-GR" altLang="el-GR" sz="3100" dirty="0">
              <a:solidFill>
                <a:srgbClr val="000000"/>
              </a:solidFill>
            </a:endParaRPr>
          </a:p>
          <a:p>
            <a:pPr>
              <a:lnSpc>
                <a:spcPct val="120000"/>
              </a:lnSpc>
              <a:spcAft>
                <a:spcPts val="600"/>
              </a:spcAft>
              <a:buSzPct val="100000"/>
            </a:pPr>
            <a:r>
              <a:rPr lang="el-GR" altLang="el-GR" sz="3100" dirty="0">
                <a:solidFill>
                  <a:srgbClr val="000000"/>
                </a:solidFill>
              </a:rPr>
              <a:t>Ο DBA συμμετέχει στη σχεδίαση της βάσης δεδομένων και </a:t>
            </a:r>
            <a:r>
              <a:rPr lang="el-GR" altLang="el-GR" sz="3100" dirty="0" smtClean="0">
                <a:solidFill>
                  <a:srgbClr val="000000"/>
                </a:solidFill>
              </a:rPr>
              <a:t>των </a:t>
            </a:r>
            <a:r>
              <a:rPr lang="el-GR" altLang="el-GR" sz="3100" dirty="0">
                <a:solidFill>
                  <a:srgbClr val="000000"/>
                </a:solidFill>
              </a:rPr>
              <a:t>εφαρμογών, παρέχει στους προγραμματιστές την </a:t>
            </a:r>
            <a:r>
              <a:rPr lang="el-GR" altLang="el-GR" sz="3100" dirty="0" smtClean="0">
                <a:solidFill>
                  <a:srgbClr val="000000"/>
                </a:solidFill>
              </a:rPr>
              <a:t>τεχνική</a:t>
            </a:r>
            <a:r>
              <a:rPr lang="en-US" altLang="el-GR" sz="3100" dirty="0" smtClean="0">
                <a:solidFill>
                  <a:srgbClr val="000000"/>
                </a:solidFill>
              </a:rPr>
              <a:t> </a:t>
            </a:r>
            <a:r>
              <a:rPr lang="el-GR" altLang="el-GR" sz="3100" dirty="0" smtClean="0">
                <a:solidFill>
                  <a:srgbClr val="000000"/>
                </a:solidFill>
              </a:rPr>
              <a:t>υποστήριξη </a:t>
            </a:r>
            <a:r>
              <a:rPr lang="el-GR" altLang="el-GR" sz="3100" dirty="0">
                <a:solidFill>
                  <a:srgbClr val="000000"/>
                </a:solidFill>
              </a:rPr>
              <a:t>για την υλοποίηση των εφαρμογών και έχει την </a:t>
            </a:r>
            <a:r>
              <a:rPr lang="el-GR" altLang="el-GR" sz="3100" dirty="0" smtClean="0">
                <a:solidFill>
                  <a:srgbClr val="000000"/>
                </a:solidFill>
              </a:rPr>
              <a:t>ευθύνη </a:t>
            </a:r>
            <a:r>
              <a:rPr lang="el-GR" altLang="el-GR" sz="3100" dirty="0">
                <a:solidFill>
                  <a:srgbClr val="000000"/>
                </a:solidFill>
              </a:rPr>
              <a:t>της αποδοτικής λειτουργίας του συστήματος. </a:t>
            </a:r>
            <a:endParaRPr lang="el-GR" dirty="0"/>
          </a:p>
        </p:txBody>
      </p:sp>
    </p:spTree>
    <p:extLst>
      <p:ext uri="{BB962C8B-B14F-4D97-AF65-F5344CB8AC3E}">
        <p14:creationId xmlns="" xmlns:p14="http://schemas.microsoft.com/office/powerpoint/2010/main" val="4189665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Δύο ιστορικοί </a:t>
            </a:r>
            <a:r>
              <a:rPr lang="el-GR" sz="3600" dirty="0" smtClean="0"/>
              <a:t>σταθμοί</a:t>
            </a:r>
            <a:endParaRPr lang="el-GR" sz="3600"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en-US" altLang="el-GR" sz="2800" dirty="0" err="1" smtClean="0">
                <a:solidFill>
                  <a:srgbClr val="000000"/>
                </a:solidFill>
              </a:rPr>
              <a:t>Codd</a:t>
            </a:r>
            <a:r>
              <a:rPr lang="en-US" altLang="el-GR" sz="2800" dirty="0">
                <a:solidFill>
                  <a:srgbClr val="000000"/>
                </a:solidFill>
              </a:rPr>
              <a:t>, E. F. (1970), A relational model for large shared </a:t>
            </a:r>
            <a:r>
              <a:rPr lang="en-US" altLang="el-GR" sz="2800" dirty="0" smtClean="0">
                <a:solidFill>
                  <a:srgbClr val="000000"/>
                </a:solidFill>
              </a:rPr>
              <a:t>data </a:t>
            </a:r>
            <a:r>
              <a:rPr lang="en-US" altLang="el-GR" sz="2800" dirty="0">
                <a:solidFill>
                  <a:srgbClr val="000000"/>
                </a:solidFill>
              </a:rPr>
              <a:t>banks. Comm. ACM , 13:6 , pp 377-387. </a:t>
            </a:r>
          </a:p>
          <a:p>
            <a:pPr marL="514350" indent="-514350">
              <a:buSzPct val="100000"/>
              <a:buFont typeface="+mj-lt"/>
              <a:buAutoNum type="arabicPeriod"/>
            </a:pPr>
            <a:endParaRPr lang="el-GR" altLang="el-GR" sz="2800" dirty="0">
              <a:solidFill>
                <a:srgbClr val="000000"/>
              </a:solidFill>
            </a:endParaRPr>
          </a:p>
          <a:p>
            <a:pPr marL="514350" indent="-514350">
              <a:buSzPct val="100000"/>
              <a:buFont typeface="+mj-lt"/>
              <a:buAutoNum type="arabicPeriod"/>
            </a:pPr>
            <a:r>
              <a:rPr lang="en-US" altLang="el-GR" sz="2800" dirty="0" smtClean="0">
                <a:solidFill>
                  <a:srgbClr val="000000"/>
                </a:solidFill>
              </a:rPr>
              <a:t>Peter </a:t>
            </a:r>
            <a:r>
              <a:rPr lang="en-US" altLang="el-GR" sz="2800" dirty="0">
                <a:solidFill>
                  <a:srgbClr val="000000"/>
                </a:solidFill>
              </a:rPr>
              <a:t>Chen (March 1976), The Entity-Relationship Model - </a:t>
            </a:r>
            <a:r>
              <a:rPr lang="en-US" altLang="el-GR" sz="2800" dirty="0" smtClean="0">
                <a:solidFill>
                  <a:srgbClr val="000000"/>
                </a:solidFill>
              </a:rPr>
              <a:t>Toward </a:t>
            </a:r>
            <a:r>
              <a:rPr lang="en-US" altLang="el-GR" sz="2800" dirty="0">
                <a:solidFill>
                  <a:srgbClr val="000000"/>
                </a:solidFill>
              </a:rPr>
              <a:t>a Unified View of Data.  ACM Transactions on </a:t>
            </a:r>
            <a:r>
              <a:rPr lang="en-US" altLang="el-GR" sz="2800" dirty="0" smtClean="0">
                <a:solidFill>
                  <a:srgbClr val="000000"/>
                </a:solidFill>
              </a:rPr>
              <a:t>Database </a:t>
            </a:r>
            <a:r>
              <a:rPr lang="en-US" altLang="el-GR" sz="2800" dirty="0">
                <a:solidFill>
                  <a:srgbClr val="000000"/>
                </a:solidFill>
              </a:rPr>
              <a:t>Systems 1 (1):  pp 9–36. </a:t>
            </a:r>
          </a:p>
          <a:p>
            <a:pPr marL="0" indent="0">
              <a:buSzPct val="45000"/>
              <a:buNone/>
            </a:pPr>
            <a:endParaRPr lang="en-US" altLang="el-GR" sz="2800" dirty="0">
              <a:solidFill>
                <a:srgbClr val="000000"/>
              </a:solidFill>
            </a:endParaRPr>
          </a:p>
          <a:p>
            <a:pPr marL="0" indent="0">
              <a:buSzPct val="45000"/>
              <a:buNone/>
            </a:pPr>
            <a:endParaRPr lang="el-GR" altLang="el-GR" sz="2800" dirty="0">
              <a:solidFill>
                <a:srgbClr val="000000"/>
              </a:solidFill>
            </a:endParaRPr>
          </a:p>
          <a:p>
            <a:pPr marL="0" indent="0">
              <a:buSzPct val="45000"/>
              <a:buNone/>
            </a:pPr>
            <a:r>
              <a:rPr lang="en-US" altLang="el-GR" sz="2800" dirty="0">
                <a:solidFill>
                  <a:srgbClr val="000000"/>
                </a:solidFill>
              </a:rPr>
              <a:t>   </a:t>
            </a:r>
          </a:p>
          <a:p>
            <a:pPr marL="0" indent="0">
              <a:buNone/>
            </a:pPr>
            <a:endParaRPr lang="el-GR" sz="2800" dirty="0"/>
          </a:p>
        </p:txBody>
      </p:sp>
    </p:spTree>
    <p:extLst>
      <p:ext uri="{BB962C8B-B14F-4D97-AF65-F5344CB8AC3E}">
        <p14:creationId xmlns="" xmlns:p14="http://schemas.microsoft.com/office/powerpoint/2010/main" val="4127258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a:t>
            </a:r>
            <a:r>
              <a:rPr lang="el-GR" sz="2000" dirty="0" smtClean="0"/>
              <a:t>2: </a:t>
            </a:r>
            <a:r>
              <a:rPr lang="el-GR" sz="2000" dirty="0"/>
              <a:t>Εισαγωγή στις βάσεις </a:t>
            </a:r>
            <a:r>
              <a:rPr lang="el-GR" sz="2000" dirty="0" smtClean="0"/>
              <a:t>δεδομένων».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odd"/>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243763" y="4595813"/>
            <a:ext cx="143192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εισαγωγή  των σχεσιακών βάσεων δεδομένων οφείλεται στον </a:t>
            </a:r>
            <a:r>
              <a:rPr lang="el-GR" dirty="0" err="1"/>
              <a:t>Ted</a:t>
            </a:r>
            <a:r>
              <a:rPr lang="el-GR" dirty="0"/>
              <a:t> </a:t>
            </a:r>
            <a:r>
              <a:rPr lang="el-GR" dirty="0" err="1" smtClean="0"/>
              <a:t>Codd</a:t>
            </a:r>
            <a:endParaRPr lang="el-GR" dirty="0"/>
          </a:p>
        </p:txBody>
      </p:sp>
      <p:sp>
        <p:nvSpPr>
          <p:cNvPr id="3" name="Content Placeholder 2"/>
          <p:cNvSpPr>
            <a:spLocks noGrp="1"/>
          </p:cNvSpPr>
          <p:nvPr>
            <p:ph idx="1"/>
          </p:nvPr>
        </p:nvSpPr>
        <p:spPr/>
        <p:txBody>
          <a:bodyPr>
            <a:normAutofit fontScale="77500" lnSpcReduction="20000"/>
          </a:bodyPr>
          <a:lstStyle/>
          <a:p>
            <a:pPr marL="0" indent="0">
              <a:buSzPct val="45000"/>
              <a:buNone/>
            </a:pPr>
            <a:r>
              <a:rPr lang="en-US" altLang="el-GR" sz="3100" dirty="0" smtClean="0">
                <a:solidFill>
                  <a:srgbClr val="000000"/>
                </a:solidFill>
              </a:rPr>
              <a:t>“</a:t>
            </a:r>
            <a:r>
              <a:rPr lang="en-US" altLang="el-GR" sz="3100" dirty="0">
                <a:solidFill>
                  <a:srgbClr val="000000"/>
                </a:solidFill>
              </a:rPr>
              <a:t>Following a famous paper (</a:t>
            </a:r>
            <a:r>
              <a:rPr lang="el-GR" altLang="el-GR" sz="3100" dirty="0">
                <a:solidFill>
                  <a:srgbClr val="000000"/>
                </a:solidFill>
              </a:rPr>
              <a:t>πρόκειται για το </a:t>
            </a:r>
            <a:r>
              <a:rPr lang="en-US" altLang="el-GR" sz="3100" dirty="0" err="1">
                <a:solidFill>
                  <a:srgbClr val="000000"/>
                </a:solidFill>
              </a:rPr>
              <a:t>Codd</a:t>
            </a:r>
            <a:r>
              <a:rPr lang="en-US" altLang="el-GR" sz="3100" dirty="0">
                <a:solidFill>
                  <a:srgbClr val="000000"/>
                </a:solidFill>
              </a:rPr>
              <a:t> , E. F., </a:t>
            </a:r>
            <a:endParaRPr lang="el-GR" altLang="el-GR" sz="3100" dirty="0">
              <a:solidFill>
                <a:srgbClr val="000000"/>
              </a:solidFill>
            </a:endParaRPr>
          </a:p>
          <a:p>
            <a:pPr marL="0" indent="0">
              <a:buSzPct val="45000"/>
              <a:buNone/>
            </a:pPr>
            <a:r>
              <a:rPr lang="en-US" altLang="el-GR" sz="3100" dirty="0">
                <a:solidFill>
                  <a:srgbClr val="000000"/>
                </a:solidFill>
              </a:rPr>
              <a:t>A relational model for large shared data banks, </a:t>
            </a:r>
            <a:endParaRPr lang="el-GR" altLang="el-GR" sz="3100" dirty="0">
              <a:solidFill>
                <a:srgbClr val="000000"/>
              </a:solidFill>
            </a:endParaRPr>
          </a:p>
          <a:p>
            <a:pPr marL="0" indent="0">
              <a:buSzPct val="45000"/>
              <a:buNone/>
            </a:pPr>
            <a:r>
              <a:rPr lang="en-US" altLang="el-GR" sz="3100" dirty="0">
                <a:solidFill>
                  <a:srgbClr val="000000"/>
                </a:solidFill>
              </a:rPr>
              <a:t>Comm. ACM , 13:6 , pp 377-387) written by Ted </a:t>
            </a:r>
            <a:r>
              <a:rPr lang="en-US" altLang="el-GR" sz="3100" dirty="0" err="1">
                <a:solidFill>
                  <a:srgbClr val="000000"/>
                </a:solidFill>
              </a:rPr>
              <a:t>Codd</a:t>
            </a:r>
            <a:r>
              <a:rPr lang="en-US" altLang="el-GR" sz="3100" dirty="0">
                <a:solidFill>
                  <a:srgbClr val="000000"/>
                </a:solidFill>
              </a:rPr>
              <a:t> in 1970 </a:t>
            </a:r>
            <a:endParaRPr lang="el-GR" altLang="el-GR" sz="3100" dirty="0">
              <a:solidFill>
                <a:srgbClr val="000000"/>
              </a:solidFill>
            </a:endParaRPr>
          </a:p>
          <a:p>
            <a:pPr marL="0" indent="0">
              <a:buSzPct val="45000"/>
              <a:buNone/>
            </a:pPr>
            <a:r>
              <a:rPr lang="en-US" altLang="el-GR" sz="3100" dirty="0">
                <a:solidFill>
                  <a:srgbClr val="000000"/>
                </a:solidFill>
              </a:rPr>
              <a:t>database system changed significantly. </a:t>
            </a:r>
            <a:r>
              <a:rPr lang="en-US" altLang="el-GR" sz="3100" dirty="0" err="1">
                <a:solidFill>
                  <a:srgbClr val="000000"/>
                </a:solidFill>
              </a:rPr>
              <a:t>Codd</a:t>
            </a:r>
            <a:r>
              <a:rPr lang="en-US" altLang="el-GR" sz="3100" dirty="0">
                <a:solidFill>
                  <a:srgbClr val="000000"/>
                </a:solidFill>
              </a:rPr>
              <a:t> proposed the </a:t>
            </a:r>
            <a:endParaRPr lang="el-GR" altLang="el-GR" sz="3100" dirty="0">
              <a:solidFill>
                <a:srgbClr val="000000"/>
              </a:solidFill>
            </a:endParaRPr>
          </a:p>
          <a:p>
            <a:pPr marL="0" indent="0">
              <a:buSzPct val="45000"/>
              <a:buNone/>
            </a:pPr>
            <a:r>
              <a:rPr lang="en-US" altLang="el-GR" sz="3100" dirty="0">
                <a:solidFill>
                  <a:srgbClr val="000000"/>
                </a:solidFill>
              </a:rPr>
              <a:t>Database systems should present the user with a view of data</a:t>
            </a:r>
            <a:endParaRPr lang="el-GR" altLang="el-GR" sz="3100" dirty="0">
              <a:solidFill>
                <a:srgbClr val="000000"/>
              </a:solidFill>
            </a:endParaRPr>
          </a:p>
          <a:p>
            <a:pPr marL="0" indent="0">
              <a:buSzPct val="45000"/>
              <a:buNone/>
            </a:pPr>
            <a:r>
              <a:rPr lang="en-US" altLang="el-GR" sz="3100" dirty="0">
                <a:solidFill>
                  <a:srgbClr val="000000"/>
                </a:solidFill>
              </a:rPr>
              <a:t>organized as tables called relations” (p. 4)</a:t>
            </a:r>
          </a:p>
          <a:p>
            <a:pPr>
              <a:buSzPct val="45000"/>
            </a:pPr>
            <a:endParaRPr lang="en-US" altLang="el-GR" sz="3100" dirty="0">
              <a:solidFill>
                <a:srgbClr val="000000"/>
              </a:solidFill>
            </a:endParaRPr>
          </a:p>
          <a:p>
            <a:pPr marL="0" indent="0">
              <a:buSzPct val="45000"/>
              <a:buNone/>
            </a:pPr>
            <a:r>
              <a:rPr lang="en-US" altLang="el-GR" sz="3100" dirty="0">
                <a:solidFill>
                  <a:srgbClr val="000000"/>
                </a:solidFill>
              </a:rPr>
              <a:t>(</a:t>
            </a:r>
            <a:r>
              <a:rPr lang="el-GR" altLang="el-GR" sz="3100" dirty="0">
                <a:solidFill>
                  <a:srgbClr val="000000"/>
                </a:solidFill>
              </a:rPr>
              <a:t>απόσπασμα από το σύγγραμμα των </a:t>
            </a:r>
            <a:r>
              <a:rPr lang="en-US" altLang="el-GR" sz="3100" dirty="0">
                <a:solidFill>
                  <a:srgbClr val="000000"/>
                </a:solidFill>
              </a:rPr>
              <a:t>Ullman - Widow)</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 xmlns:p14="http://schemas.microsoft.com/office/powerpoint/2010/main" val="538544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normAutofit/>
          </a:bodyPr>
          <a:lstStyle/>
          <a:p>
            <a:r>
              <a:rPr lang="en-US" altLang="el-GR" sz="3600" dirty="0"/>
              <a:t>Relational Model </a:t>
            </a:r>
            <a:endParaRPr lang="el-GR" altLang="el-GR" sz="3600" dirty="0" smtClean="0"/>
          </a:p>
        </p:txBody>
      </p:sp>
      <p:sp>
        <p:nvSpPr>
          <p:cNvPr id="24579" name="2 - Υπότιτλος"/>
          <p:cNvSpPr>
            <a:spLocks noGrp="1"/>
          </p:cNvSpPr>
          <p:nvPr>
            <p:ph idx="1"/>
          </p:nvPr>
        </p:nvSpPr>
        <p:spPr/>
        <p:txBody>
          <a:bodyPr>
            <a:normAutofit/>
          </a:bodyPr>
          <a:lstStyle/>
          <a:p>
            <a:pPr marL="0" lvl="1" indent="0">
              <a:buNone/>
            </a:pPr>
            <a:r>
              <a:rPr lang="el-GR" altLang="el-GR" sz="2400" b="1" dirty="0"/>
              <a:t>Το </a:t>
            </a:r>
            <a:r>
              <a:rPr lang="en-US" altLang="el-GR" sz="2400" b="1" dirty="0"/>
              <a:t>1970, </a:t>
            </a:r>
            <a:r>
              <a:rPr lang="el-GR" altLang="el-GR" sz="2400" b="1" dirty="0"/>
              <a:t> ορίστηκε το </a:t>
            </a:r>
            <a:r>
              <a:rPr lang="en-US" altLang="el-GR" sz="2400" b="1" dirty="0"/>
              <a:t>Relational Model</a:t>
            </a:r>
            <a:r>
              <a:rPr lang="el-GR" altLang="el-GR" sz="2400" b="1" dirty="0"/>
              <a:t> στο άρθρο</a:t>
            </a:r>
            <a:r>
              <a:rPr lang="en-US" altLang="el-GR" sz="2400" b="1" dirty="0"/>
              <a:t>:</a:t>
            </a:r>
            <a:br>
              <a:rPr lang="en-US" altLang="el-GR" sz="2400" b="1" dirty="0"/>
            </a:br>
            <a:r>
              <a:rPr lang="en-US" altLang="el-GR" sz="2400" b="1" dirty="0" err="1"/>
              <a:t>Codd</a:t>
            </a:r>
            <a:r>
              <a:rPr lang="en-US" altLang="el-GR" sz="2400" b="1" dirty="0"/>
              <a:t>, “A  Relational Model of Data for Large Shared Data Banks.” </a:t>
            </a:r>
            <a:endParaRPr lang="el-GR" altLang="el-GR" sz="2400" b="1" dirty="0" smtClean="0"/>
          </a:p>
          <a:p>
            <a:pPr marL="342900" lvl="1" indent="-342900">
              <a:buFont typeface="Arial" panose="020B0604020202020204" pitchFamily="34" charset="0"/>
              <a:buChar char="•"/>
            </a:pPr>
            <a:r>
              <a:rPr lang="en-US" altLang="el-GR" sz="2400" dirty="0" smtClean="0"/>
              <a:t>“It provides a means of describing data with its natural structure only--that is, without superimposing any additional structure for machine representation purposes.  Accordingly, it provides a basis for a high level data language which will yield maximal independence between programs on the one hand and machine representation on the other.”(</a:t>
            </a:r>
            <a:r>
              <a:rPr lang="en-US" altLang="el-GR" sz="2400" dirty="0" err="1" smtClean="0"/>
              <a:t>Codd</a:t>
            </a:r>
            <a:r>
              <a:rPr lang="en-US" altLang="el-GR" sz="2400" dirty="0" smtClean="0"/>
              <a:t> 1970)</a:t>
            </a:r>
            <a:endParaRPr lang="el-GR" altLang="el-GR" sz="2400" dirty="0" smtClean="0"/>
          </a:p>
        </p:txBody>
      </p:sp>
    </p:spTree>
    <p:extLst>
      <p:ext uri="{BB962C8B-B14F-4D97-AF65-F5344CB8AC3E}">
        <p14:creationId xmlns="" xmlns:p14="http://schemas.microsoft.com/office/powerpoint/2010/main" val="4205731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peterchen"/>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081838" y="4365625"/>
            <a:ext cx="116205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3400" dirty="0"/>
              <a:t>Η εισαγωγή του Μοντέλου Οντοτήτων Συσχετίσεων οφείλεται στον </a:t>
            </a:r>
            <a:r>
              <a:rPr lang="el-GR" sz="3400" dirty="0" err="1"/>
              <a:t>Peter</a:t>
            </a:r>
            <a:r>
              <a:rPr lang="el-GR" sz="3400" dirty="0"/>
              <a:t> </a:t>
            </a:r>
            <a:r>
              <a:rPr lang="el-GR" sz="3400" dirty="0" err="1" smtClean="0"/>
              <a:t>Chen</a:t>
            </a:r>
            <a:endParaRPr lang="el-GR" sz="3400" dirty="0"/>
          </a:p>
        </p:txBody>
      </p:sp>
      <p:sp>
        <p:nvSpPr>
          <p:cNvPr id="3" name="Content Placeholder 2"/>
          <p:cNvSpPr>
            <a:spLocks noGrp="1"/>
          </p:cNvSpPr>
          <p:nvPr>
            <p:ph idx="1"/>
          </p:nvPr>
        </p:nvSpPr>
        <p:spPr>
          <a:xfrm>
            <a:off x="457200" y="1196751"/>
            <a:ext cx="8229600" cy="4721449"/>
          </a:xfrm>
        </p:spPr>
        <p:txBody>
          <a:bodyPr>
            <a:normAutofit/>
          </a:bodyPr>
          <a:lstStyle/>
          <a:p>
            <a:pPr marL="0" indent="0">
              <a:buSzPct val="45000"/>
              <a:buNone/>
            </a:pPr>
            <a:r>
              <a:rPr lang="en-US" altLang="el-GR" sz="2400" dirty="0" smtClean="0">
                <a:solidFill>
                  <a:srgbClr val="000000"/>
                </a:solidFill>
              </a:rPr>
              <a:t>β</a:t>
            </a:r>
            <a:r>
              <a:rPr lang="en-US" altLang="el-GR" sz="2400" dirty="0" err="1" smtClean="0">
                <a:solidFill>
                  <a:srgbClr val="000000"/>
                </a:solidFill>
              </a:rPr>
              <a:t>λέ</a:t>
            </a:r>
            <a:r>
              <a:rPr lang="en-US" altLang="el-GR" sz="2400" dirty="0" smtClean="0">
                <a:solidFill>
                  <a:srgbClr val="000000"/>
                </a:solidFill>
              </a:rPr>
              <a:t>πε </a:t>
            </a:r>
            <a:r>
              <a:rPr lang="en-US" altLang="el-GR" sz="2400" dirty="0">
                <a:solidFill>
                  <a:srgbClr val="000000"/>
                </a:solidFill>
              </a:rPr>
              <a:t>άρθρο:</a:t>
            </a:r>
          </a:p>
          <a:p>
            <a:pPr marL="0" indent="0">
              <a:buSzPct val="45000"/>
              <a:buNone/>
            </a:pPr>
            <a:endParaRPr lang="el-GR" altLang="el-GR" sz="2400" dirty="0">
              <a:solidFill>
                <a:srgbClr val="000000"/>
              </a:solidFill>
            </a:endParaRPr>
          </a:p>
          <a:p>
            <a:pPr marL="0" indent="0">
              <a:buSzPct val="45000"/>
              <a:buNone/>
            </a:pPr>
            <a:r>
              <a:rPr lang="en-US" altLang="el-GR" sz="2400" dirty="0">
                <a:solidFill>
                  <a:srgbClr val="000000"/>
                </a:solidFill>
              </a:rPr>
              <a:t>Peter Chen (March 1976), The Entity-Relationship Model – </a:t>
            </a:r>
            <a:r>
              <a:rPr lang="en-US" altLang="el-GR" sz="2400" dirty="0" smtClean="0">
                <a:solidFill>
                  <a:srgbClr val="000000"/>
                </a:solidFill>
              </a:rPr>
              <a:t>Toward </a:t>
            </a:r>
            <a:r>
              <a:rPr lang="en-US" altLang="el-GR" sz="2400" dirty="0">
                <a:solidFill>
                  <a:srgbClr val="000000"/>
                </a:solidFill>
              </a:rPr>
              <a:t>a Unified View of Data. ACM Transactions on </a:t>
            </a:r>
            <a:r>
              <a:rPr lang="en-US" altLang="el-GR" sz="2400" dirty="0" smtClean="0">
                <a:solidFill>
                  <a:srgbClr val="000000"/>
                </a:solidFill>
              </a:rPr>
              <a:t>Database </a:t>
            </a:r>
            <a:r>
              <a:rPr lang="en-US" altLang="el-GR" sz="2400" dirty="0">
                <a:solidFill>
                  <a:srgbClr val="000000"/>
                </a:solidFill>
              </a:rPr>
              <a:t>Systems 1 (1): pp 9–36.</a:t>
            </a:r>
            <a:endParaRPr lang="el-GR" altLang="el-GR" sz="2400" dirty="0">
              <a:solidFill>
                <a:srgbClr val="000000"/>
              </a:solidFill>
            </a:endParaRPr>
          </a:p>
          <a:p>
            <a:pPr marL="0" indent="0">
              <a:buSzPct val="45000"/>
              <a:buNone/>
            </a:pPr>
            <a:r>
              <a:rPr lang="en-US" altLang="el-GR" sz="2400" dirty="0">
                <a:solidFill>
                  <a:srgbClr val="000000"/>
                </a:solidFill>
              </a:rPr>
              <a:t> </a:t>
            </a:r>
          </a:p>
          <a:p>
            <a:pPr marL="0" indent="0">
              <a:buSzPct val="45000"/>
              <a:buNone/>
            </a:pPr>
            <a:r>
              <a:rPr lang="en-US" altLang="el-GR" sz="2400" dirty="0" err="1">
                <a:solidFill>
                  <a:srgbClr val="000000"/>
                </a:solidFill>
              </a:rPr>
              <a:t>Στη</a:t>
            </a:r>
            <a:r>
              <a:rPr lang="en-US" altLang="el-GR" sz="2400" dirty="0">
                <a:solidFill>
                  <a:srgbClr val="000000"/>
                </a:solidFill>
              </a:rPr>
              <a:t> </a:t>
            </a:r>
            <a:r>
              <a:rPr lang="en-US" altLang="el-GR" sz="2400" dirty="0" err="1">
                <a:solidFill>
                  <a:srgbClr val="000000"/>
                </a:solidFill>
              </a:rPr>
              <a:t>συνέχει</a:t>
            </a:r>
            <a:r>
              <a:rPr lang="en-US" altLang="el-GR" sz="2400" dirty="0">
                <a:solidFill>
                  <a:srgbClr val="000000"/>
                </a:solidFill>
              </a:rPr>
              <a:t>α βλέπουμε κάποια σύμβολα που χρησιμοποίησε </a:t>
            </a:r>
            <a:r>
              <a:rPr lang="en-US" altLang="el-GR" sz="2400" dirty="0" smtClean="0">
                <a:solidFill>
                  <a:srgbClr val="000000"/>
                </a:solidFill>
              </a:rPr>
              <a:t>ο </a:t>
            </a:r>
            <a:r>
              <a:rPr lang="en-US" altLang="el-GR" sz="2400" dirty="0">
                <a:solidFill>
                  <a:srgbClr val="000000"/>
                </a:solidFill>
              </a:rPr>
              <a:t>Chen. </a:t>
            </a:r>
            <a:endParaRPr lang="el-GR" sz="2400" dirty="0"/>
          </a:p>
        </p:txBody>
      </p:sp>
    </p:spTree>
    <p:extLst>
      <p:ext uri="{BB962C8B-B14F-4D97-AF65-F5344CB8AC3E}">
        <p14:creationId xmlns="" xmlns:p14="http://schemas.microsoft.com/office/powerpoint/2010/main" val="356681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287</TotalTime>
  <Words>3892</Words>
  <Application>Microsoft Office PowerPoint</Application>
  <PresentationFormat>Προβολή στην οθόνη (4:3)</PresentationFormat>
  <Paragraphs>662</Paragraphs>
  <Slides>63</Slides>
  <Notes>33</Notes>
  <HiddenSlides>0</HiddenSlides>
  <MMClips>10</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exo-opistho_simeiomata</vt:lpstr>
      <vt:lpstr>Βάσεις Δεδομένων I</vt:lpstr>
      <vt:lpstr>Εισαγωγή στις βάσεις δεδομένων</vt:lpstr>
      <vt:lpstr>Περιγραφή Μαθήματος</vt:lpstr>
      <vt:lpstr>Στόχος Ενότητας</vt:lpstr>
      <vt:lpstr>Λέξεις κλειδιά</vt:lpstr>
      <vt:lpstr>Δύο ιστορικοί σταθμοί</vt:lpstr>
      <vt:lpstr>Η εισαγωγή  των σχεσιακών βάσεων δεδομένων οφείλεται στον Ted Codd</vt:lpstr>
      <vt:lpstr>Relational Model </vt:lpstr>
      <vt:lpstr>Η εισαγωγή του Μοντέλου Οντοτήτων Συσχετίσεων οφείλεται στον Peter Chen</vt:lpstr>
      <vt:lpstr>Συμβολισμός Peter Chen  Παράδειγμα: American Elections</vt:lpstr>
      <vt:lpstr>Συνοπτική ιστορία των βάσεων δεδομένων </vt:lpstr>
      <vt:lpstr>Συνοπτική ιστορία των βάσεων δεδομένων</vt:lpstr>
      <vt:lpstr>Τρεις βασικές έννοιες</vt:lpstr>
      <vt:lpstr>Στις βάσεις δεδομένων διαχειριζόμαστε δεδομένα</vt:lpstr>
      <vt:lpstr>Δεδομένα τραπεζικής εφαρμογής διαχείρισης πιστωτικών καρτών σε πίνακες βάσης δεδομένων</vt:lpstr>
      <vt:lpstr>Πληροφορία</vt:lpstr>
      <vt:lpstr>Γνώση</vt:lpstr>
      <vt:lpstr>Τι είναι οι βάσεις δεδομένων</vt:lpstr>
      <vt:lpstr>Βάση δεδομένων («απλή» προσέγγιση)</vt:lpstr>
      <vt:lpstr>Σύστημα Βάσης Δεδομένων </vt:lpstr>
      <vt:lpstr>Γιατί χρησιμοποιούμε βάση δεδομένων</vt:lpstr>
      <vt:lpstr>Τι είναι βάση δεδομένων στα διάφορα μοντέλα δεδομένων</vt:lpstr>
      <vt:lpstr>Ιεραρχική βάση δεδομένων</vt:lpstr>
      <vt:lpstr>Δικτυωτή βάση δεδομένων </vt:lpstr>
      <vt:lpstr>Διαφορά </vt:lpstr>
      <vt:lpstr>Σχεσιακό μοντέλο  Σχεσιακή βάση δεδομένων</vt:lpstr>
      <vt:lpstr>Σχεσιακό μοντέλο βάση δεδομένων - Παράδειγμα</vt:lpstr>
      <vt:lpstr>Έννοιες σχεσιακών Β.Δ.</vt:lpstr>
      <vt:lpstr>Σχεσιακό μοντέλο  Σχεσιακή βάση δεδομένων</vt:lpstr>
      <vt:lpstr>Διαφάνεια 29</vt:lpstr>
      <vt:lpstr>Εμβόλιμη συζήτηση: Διαχείριση σχεσιακής βάσης δεδομένων με Προϊόντα Διαχείρισης Βάσης Δεδομένων</vt:lpstr>
      <vt:lpstr>   Πως ο προγραμματιστής δημιουργεί μια  Σχεσιακή βάση δεδομένων</vt:lpstr>
      <vt:lpstr>Διαφάνεια 32</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Πως ο προγραμματιστής δημιουργεί μια  Σχεσιακή βάση δεδομένων – χρήση Oracle</vt:lpstr>
      <vt:lpstr>Διαχείριση σχεσιακής βάσης δεδομένων με Προϊόντα Διαχείρισης Βάσης Δεδομένων</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Υπάρχουν μικροδιαφορές στον  προγραμματισμό ανάλογα με το       προϊόν που χρησιμοποιούμε </vt:lpstr>
      <vt:lpstr>Συγκριτικός Πίνακας διαφορών </vt:lpstr>
      <vt:lpstr>Έννοιες &amp; Παραδείγματα</vt:lpstr>
      <vt:lpstr>Αρχιτεκτονική ANSI/SPARC</vt:lpstr>
      <vt:lpstr>Σύστημα Διαχείρισης Β.Δ.</vt:lpstr>
      <vt:lpstr>Βασικές έννοιες αρχιτεκτονικής ANSI/SPARC</vt:lpstr>
      <vt:lpstr>Βασικές έννοιες αρχιτεκτονικής ANSI/SPARC</vt:lpstr>
      <vt:lpstr>Βασικές έννοιες αρχιτεκτονικής ANSI/SPARC</vt:lpstr>
      <vt:lpstr>Υπογλώσσα δεδομένων</vt:lpstr>
      <vt:lpstr>   Καθολικό σχήμα, εσωτερικό σχήμα και εξωτερικές όψεις της  σχεσιακής βάσης δεδομένων</vt:lpstr>
      <vt:lpstr>Εννοιολογικό ή Καθολικό σχήμα</vt:lpstr>
      <vt:lpstr>Εξωτερικό σχήμα</vt:lpstr>
      <vt:lpstr>Εξωτερικό σχήμα</vt:lpstr>
      <vt:lpstr>Εσωτερικό σχήμα</vt:lpstr>
      <vt:lpstr>   Σύστημα Διαχείρισης Βάσης Δεδομένων Διαχειριστής βάσης δεδομένων</vt:lpstr>
      <vt:lpstr>Σύστημα Διαχείρισης Βάσης Δεδομένων Database Management System (DBMS)</vt:lpstr>
      <vt:lpstr>Σύστημα Διαχείρισης Βάσης Δεδομένων Database Management System (DBMS)</vt:lpstr>
      <vt:lpstr>Ο ρόλος του ΔΒΔ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46</cp:revision>
  <dcterms:created xsi:type="dcterms:W3CDTF">2014-10-20T11:54:42Z</dcterms:created>
  <dcterms:modified xsi:type="dcterms:W3CDTF">2016-04-08T08:44:39Z</dcterms:modified>
</cp:coreProperties>
</file>